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8.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9.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0.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11.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2.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0" r:id="rId2"/>
    <p:sldMasterId id="2147483705" r:id="rId3"/>
    <p:sldMasterId id="2147483732" r:id="rId4"/>
    <p:sldMasterId id="2147483747" r:id="rId5"/>
    <p:sldMasterId id="2147483777" r:id="rId6"/>
    <p:sldMasterId id="2147483822" r:id="rId7"/>
    <p:sldMasterId id="2147483837" r:id="rId8"/>
    <p:sldMasterId id="2147483852" r:id="rId9"/>
    <p:sldMasterId id="2147483867" r:id="rId10"/>
    <p:sldMasterId id="2147483957" r:id="rId11"/>
    <p:sldMasterId id="2147483969" r:id="rId12"/>
    <p:sldMasterId id="2147484012" r:id="rId13"/>
  </p:sldMasterIdLst>
  <p:notesMasterIdLst>
    <p:notesMasterId r:id="rId66"/>
  </p:notesMasterIdLst>
  <p:handoutMasterIdLst>
    <p:handoutMasterId r:id="rId67"/>
  </p:handoutMasterIdLst>
  <p:sldIdLst>
    <p:sldId id="298" r:id="rId14"/>
    <p:sldId id="299" r:id="rId15"/>
    <p:sldId id="346" r:id="rId16"/>
    <p:sldId id="262" r:id="rId17"/>
    <p:sldId id="260" r:id="rId18"/>
    <p:sldId id="263" r:id="rId19"/>
    <p:sldId id="310" r:id="rId20"/>
    <p:sldId id="291" r:id="rId21"/>
    <p:sldId id="292" r:id="rId22"/>
    <p:sldId id="265" r:id="rId23"/>
    <p:sldId id="266" r:id="rId24"/>
    <p:sldId id="285" r:id="rId25"/>
    <p:sldId id="282" r:id="rId26"/>
    <p:sldId id="300" r:id="rId27"/>
    <p:sldId id="337" r:id="rId28"/>
    <p:sldId id="338" r:id="rId29"/>
    <p:sldId id="308" r:id="rId30"/>
    <p:sldId id="309" r:id="rId31"/>
    <p:sldId id="274" r:id="rId32"/>
    <p:sldId id="271" r:id="rId33"/>
    <p:sldId id="272" r:id="rId34"/>
    <p:sldId id="287" r:id="rId35"/>
    <p:sldId id="290" r:id="rId36"/>
    <p:sldId id="327" r:id="rId37"/>
    <p:sldId id="328" r:id="rId38"/>
    <p:sldId id="329" r:id="rId39"/>
    <p:sldId id="330" r:id="rId40"/>
    <p:sldId id="331" r:id="rId41"/>
    <p:sldId id="332" r:id="rId42"/>
    <p:sldId id="333" r:id="rId43"/>
    <p:sldId id="334" r:id="rId44"/>
    <p:sldId id="345" r:id="rId45"/>
    <p:sldId id="320" r:id="rId46"/>
    <p:sldId id="324" r:id="rId47"/>
    <p:sldId id="321" r:id="rId48"/>
    <p:sldId id="322" r:id="rId49"/>
    <p:sldId id="312" r:id="rId50"/>
    <p:sldId id="313" r:id="rId51"/>
    <p:sldId id="314" r:id="rId52"/>
    <p:sldId id="315" r:id="rId53"/>
    <p:sldId id="316" r:id="rId54"/>
    <p:sldId id="317" r:id="rId55"/>
    <p:sldId id="318" r:id="rId56"/>
    <p:sldId id="319" r:id="rId57"/>
    <p:sldId id="344" r:id="rId58"/>
    <p:sldId id="343" r:id="rId59"/>
    <p:sldId id="347" r:id="rId60"/>
    <p:sldId id="348" r:id="rId61"/>
    <p:sldId id="349" r:id="rId62"/>
    <p:sldId id="350" r:id="rId63"/>
    <p:sldId id="326" r:id="rId64"/>
    <p:sldId id="351" r:id="rId65"/>
  </p:sldIdLst>
  <p:sldSz cx="12192000" cy="6858000"/>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van Scullin" initials="ES" lastIdx="8" clrIdx="0"/>
  <p:cmAuthor id="1" name="Sheri Hill" initials="SH"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a:srgbClr val="2525FF"/>
    <a:srgbClr val="373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2" autoAdjust="0"/>
    <p:restoredTop sz="94605" autoAdjust="0"/>
  </p:normalViewPr>
  <p:slideViewPr>
    <p:cSldViewPr snapToGrid="0">
      <p:cViewPr>
        <p:scale>
          <a:sx n="96" d="100"/>
          <a:sy n="96" d="100"/>
        </p:scale>
        <p:origin x="-72" y="-72"/>
      </p:cViewPr>
      <p:guideLst>
        <p:guide orient="horz" pos="2160"/>
        <p:guide pos="3840"/>
      </p:guideLst>
    </p:cSldViewPr>
  </p:slideViewPr>
  <p:outlineViewPr>
    <p:cViewPr>
      <p:scale>
        <a:sx n="33" d="100"/>
        <a:sy n="33" d="100"/>
      </p:scale>
      <p:origin x="0" y="8539"/>
    </p:cViewPr>
    <p:sldLst>
      <p:sld r:id="rId1" collapse="1"/>
    </p:sldLst>
  </p:outlineViewPr>
  <p:notesTextViewPr>
    <p:cViewPr>
      <p:scale>
        <a:sx n="1" d="1"/>
        <a:sy n="1" d="1"/>
      </p:scale>
      <p:origin x="0" y="0"/>
    </p:cViewPr>
  </p:notesTextViewPr>
  <p:sorterViewPr>
    <p:cViewPr>
      <p:scale>
        <a:sx n="81" d="100"/>
        <a:sy n="81"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commentAuthors" Target="commentAuthors.xml"/><Relationship Id="rId7" Type="http://schemas.openxmlformats.org/officeDocument/2006/relationships/slideMaster" Target="slideMasters/slideMaster7.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48.xml"/><Relationship Id="rId19" Type="http://schemas.openxmlformats.org/officeDocument/2006/relationships/slide" Target="slides/slide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slide" Target="slides/slide51.xml"/><Relationship Id="rId69"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handoutMaster" Target="handoutMasters/handoutMaster1.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s>
</file>

<file path=ppt/_rels/viewProps.xml.rels><?xml version="1.0" encoding="UTF-8" standalone="yes"?>
<Relationships xmlns="http://schemas.openxmlformats.org/package/2006/relationships"><Relationship Id="rId1" Type="http://schemas.openxmlformats.org/officeDocument/2006/relationships/slide" Target="slides/slide46.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2-22T10:02:42.987" idx="3">
    <p:pos x="10" y="10"/>
    <p:text>For discussion/consideration: NICE Guidelines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027" y="0"/>
            <a:ext cx="2972421" cy="465138"/>
          </a:xfrm>
          <a:prstGeom prst="rect">
            <a:avLst/>
          </a:prstGeom>
        </p:spPr>
        <p:txBody>
          <a:bodyPr vert="horz" lIns="91440" tIns="45720" rIns="91440" bIns="45720" rtlCol="0"/>
          <a:lstStyle>
            <a:lvl1pPr algn="r">
              <a:defRPr sz="1200"/>
            </a:lvl1pPr>
          </a:lstStyle>
          <a:p>
            <a:fld id="{0BC33933-8C6F-4554-8ADF-32A3A8D85522}" type="datetimeFigureOut">
              <a:rPr lang="en-US" smtClean="0"/>
              <a:t>03/18/2014</a:t>
            </a:fld>
            <a:endParaRPr lang="en-US" dirty="0"/>
          </a:p>
        </p:txBody>
      </p:sp>
      <p:sp>
        <p:nvSpPr>
          <p:cNvPr id="4" name="Footer Placeholder 3"/>
          <p:cNvSpPr>
            <a:spLocks noGrp="1"/>
          </p:cNvSpPr>
          <p:nvPr>
            <p:ph type="ftr" sz="quarter" idx="2"/>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027" y="8829675"/>
            <a:ext cx="2972421" cy="465138"/>
          </a:xfrm>
          <a:prstGeom prst="rect">
            <a:avLst/>
          </a:prstGeom>
        </p:spPr>
        <p:txBody>
          <a:bodyPr vert="horz" lIns="91440" tIns="45720" rIns="91440" bIns="45720" rtlCol="0" anchor="b"/>
          <a:lstStyle>
            <a:lvl1pPr algn="r">
              <a:defRPr sz="1200"/>
            </a:lvl1pPr>
          </a:lstStyle>
          <a:p>
            <a:fld id="{F2C21BDE-B46D-46D8-ACC5-E895109D3EE3}" type="slidenum">
              <a:rPr lang="en-US" smtClean="0"/>
              <a:t>‹#›</a:t>
            </a:fld>
            <a:endParaRPr lang="en-US" dirty="0"/>
          </a:p>
        </p:txBody>
      </p:sp>
    </p:spTree>
    <p:extLst>
      <p:ext uri="{BB962C8B-B14F-4D97-AF65-F5344CB8AC3E}">
        <p14:creationId xmlns:p14="http://schemas.microsoft.com/office/powerpoint/2010/main" val="1973123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884613" y="0"/>
            <a:ext cx="2971800" cy="466434"/>
          </a:xfrm>
          <a:prstGeom prst="rect">
            <a:avLst/>
          </a:prstGeom>
        </p:spPr>
        <p:txBody>
          <a:bodyPr vert="horz" lIns="93177" tIns="46589" rIns="93177" bIns="46589" rtlCol="0"/>
          <a:lstStyle>
            <a:lvl1pPr algn="r">
              <a:defRPr sz="1200"/>
            </a:lvl1pPr>
          </a:lstStyle>
          <a:p>
            <a:fld id="{61A174D6-963A-4EEA-89A4-985698A55204}" type="datetimeFigureOut">
              <a:rPr lang="en-US" smtClean="0"/>
              <a:t>03/18/2014</a:t>
            </a:fld>
            <a:endParaRPr lang="en-US" dirty="0"/>
          </a:p>
        </p:txBody>
      </p:sp>
      <p:sp>
        <p:nvSpPr>
          <p:cNvPr id="4" name="Slide Image Placeholder 3"/>
          <p:cNvSpPr>
            <a:spLocks noGrp="1" noRot="1" noChangeAspect="1"/>
          </p:cNvSpPr>
          <p:nvPr>
            <p:ph type="sldImg" idx="2"/>
          </p:nvPr>
        </p:nvSpPr>
        <p:spPr>
          <a:xfrm>
            <a:off x="6413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685800" y="4473892"/>
            <a:ext cx="548640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8"/>
            <a:ext cx="297180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8"/>
            <a:ext cx="2971800" cy="466433"/>
          </a:xfrm>
          <a:prstGeom prst="rect">
            <a:avLst/>
          </a:prstGeom>
        </p:spPr>
        <p:txBody>
          <a:bodyPr vert="horz" lIns="93177" tIns="46589" rIns="93177" bIns="46589" rtlCol="0" anchor="b"/>
          <a:lstStyle>
            <a:lvl1pPr algn="r">
              <a:defRPr sz="1200"/>
            </a:lvl1pPr>
          </a:lstStyle>
          <a:p>
            <a:fld id="{AF49123C-A77F-4EC5-B2B5-9480913B8A38}" type="slidenum">
              <a:rPr lang="en-US" smtClean="0"/>
              <a:t>‹#›</a:t>
            </a:fld>
            <a:endParaRPr lang="en-US" dirty="0"/>
          </a:p>
        </p:txBody>
      </p:sp>
    </p:spTree>
    <p:extLst>
      <p:ext uri="{BB962C8B-B14F-4D97-AF65-F5344CB8AC3E}">
        <p14:creationId xmlns:p14="http://schemas.microsoft.com/office/powerpoint/2010/main" val="373975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1551C169-84B3-4884-AB9F-A79FA94F38D7}" type="slidenum">
              <a:rPr lang="en-US">
                <a:solidFill>
                  <a:prstClr val="black"/>
                </a:solidFill>
              </a:rPr>
              <a:pPr/>
              <a:t>5</a:t>
            </a:fld>
            <a:endParaRPr lang="en-US" dirty="0">
              <a:solidFill>
                <a:prstClr val="black"/>
              </a:solidFill>
            </a:endParaRPr>
          </a:p>
        </p:txBody>
      </p:sp>
      <p:sp>
        <p:nvSpPr>
          <p:cNvPr id="33795" name="Rectangle 2"/>
          <p:cNvSpPr>
            <a:spLocks noGrp="1" noRot="1" noChangeAspect="1" noChangeArrowheads="1" noTextEdit="1"/>
          </p:cNvSpPr>
          <p:nvPr>
            <p:ph type="sldImg"/>
          </p:nvPr>
        </p:nvSpPr>
        <p:spPr>
          <a:xfrm>
            <a:off x="401638" y="738188"/>
            <a:ext cx="6056312" cy="3406775"/>
          </a:xfrm>
          <a:ln/>
        </p:spPr>
      </p:sp>
      <p:sp>
        <p:nvSpPr>
          <p:cNvPr id="33796" name="Rectangle 3"/>
          <p:cNvSpPr>
            <a:spLocks noGrp="1" noChangeArrowheads="1"/>
          </p:cNvSpPr>
          <p:nvPr>
            <p:ph type="body" idx="1"/>
          </p:nvPr>
        </p:nvSpPr>
        <p:spPr>
          <a:xfrm>
            <a:off x="915988" y="4415790"/>
            <a:ext cx="5026025" cy="4184994"/>
          </a:xfrm>
          <a:noFill/>
          <a:ln/>
        </p:spPr>
        <p:txBody>
          <a:bodyPr lIns="90126" tIns="45062" rIns="90126" bIns="45062"/>
          <a:lstStyle/>
          <a:p>
            <a:pPr eaLnBrk="1" hangingPunct="1"/>
            <a:r>
              <a:rPr lang="en-US" dirty="0" smtClean="0"/>
              <a:t>The treatment  for this disease has evolved over time.  A great advance in median survival was made with the addition of radiotherapy to surgical resection.  The addition of intravenous BCNU, unfortunately, added less than a month to the median survival.  BCNU has been shown to have activity against these tumors </a:t>
            </a:r>
            <a:r>
              <a:rPr lang="en-US" i="1" dirty="0" smtClean="0"/>
              <a:t>in vitro</a:t>
            </a:r>
            <a:r>
              <a:rPr lang="en-US" dirty="0" smtClean="0"/>
              <a:t>; several reasons exist to explain why use of systemic BCNU has not resulted in greater gains.</a:t>
            </a:r>
          </a:p>
          <a:p>
            <a:pPr eaLnBrk="1" hangingPunct="1"/>
            <a:endParaRPr lang="en-US" dirty="0" smtClean="0"/>
          </a:p>
        </p:txBody>
      </p:sp>
    </p:spTree>
    <p:extLst>
      <p:ext uri="{BB962C8B-B14F-4D97-AF65-F5344CB8AC3E}">
        <p14:creationId xmlns:p14="http://schemas.microsoft.com/office/powerpoint/2010/main" val="1708952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the consultant slide deck</a:t>
            </a:r>
            <a:endParaRPr lang="en-US" dirty="0"/>
          </a:p>
        </p:txBody>
      </p:sp>
      <p:sp>
        <p:nvSpPr>
          <p:cNvPr id="4" name="Slide Number Placeholder 3"/>
          <p:cNvSpPr>
            <a:spLocks noGrp="1"/>
          </p:cNvSpPr>
          <p:nvPr>
            <p:ph type="sldNum" sz="quarter" idx="10"/>
          </p:nvPr>
        </p:nvSpPr>
        <p:spPr/>
        <p:txBody>
          <a:bodyPr/>
          <a:lstStyle/>
          <a:p>
            <a:fld id="{AF49123C-A77F-4EC5-B2B5-9480913B8A38}" type="slidenum">
              <a:rPr lang="en-US" smtClean="0"/>
              <a:t>9</a:t>
            </a:fld>
            <a:endParaRPr lang="en-US" dirty="0"/>
          </a:p>
        </p:txBody>
      </p:sp>
    </p:spTree>
    <p:extLst>
      <p:ext uri="{BB962C8B-B14F-4D97-AF65-F5344CB8AC3E}">
        <p14:creationId xmlns:p14="http://schemas.microsoft.com/office/powerpoint/2010/main" val="3025021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7024" indent="-291163" eaLnBrk="0" hangingPunct="0">
              <a:defRPr>
                <a:solidFill>
                  <a:schemeClr val="tx1"/>
                </a:solidFill>
                <a:latin typeface="Arial" pitchFamily="34" charset="0"/>
              </a:defRPr>
            </a:lvl2pPr>
            <a:lvl3pPr marL="1164653" indent="-232930" eaLnBrk="0" hangingPunct="0">
              <a:defRPr>
                <a:solidFill>
                  <a:schemeClr val="tx1"/>
                </a:solidFill>
                <a:latin typeface="Arial" pitchFamily="34" charset="0"/>
              </a:defRPr>
            </a:lvl3pPr>
            <a:lvl4pPr marL="1630514" indent="-232930" eaLnBrk="0" hangingPunct="0">
              <a:defRPr>
                <a:solidFill>
                  <a:schemeClr val="tx1"/>
                </a:solidFill>
                <a:latin typeface="Arial" pitchFamily="34" charset="0"/>
              </a:defRPr>
            </a:lvl4pPr>
            <a:lvl5pPr marL="2096375" indent="-232930" eaLnBrk="0" hangingPunct="0">
              <a:defRPr>
                <a:solidFill>
                  <a:schemeClr val="tx1"/>
                </a:solidFill>
                <a:latin typeface="Arial" pitchFamily="34" charset="0"/>
              </a:defRPr>
            </a:lvl5pPr>
            <a:lvl6pPr marL="2562236" indent="-232930" eaLnBrk="0" fontAlgn="base" hangingPunct="0">
              <a:spcBef>
                <a:spcPct val="0"/>
              </a:spcBef>
              <a:spcAft>
                <a:spcPct val="0"/>
              </a:spcAft>
              <a:defRPr>
                <a:solidFill>
                  <a:schemeClr val="tx1"/>
                </a:solidFill>
                <a:latin typeface="Arial" pitchFamily="34" charset="0"/>
              </a:defRPr>
            </a:lvl6pPr>
            <a:lvl7pPr marL="3028096" indent="-232930" eaLnBrk="0" fontAlgn="base" hangingPunct="0">
              <a:spcBef>
                <a:spcPct val="0"/>
              </a:spcBef>
              <a:spcAft>
                <a:spcPct val="0"/>
              </a:spcAft>
              <a:defRPr>
                <a:solidFill>
                  <a:schemeClr val="tx1"/>
                </a:solidFill>
                <a:latin typeface="Arial" pitchFamily="34" charset="0"/>
              </a:defRPr>
            </a:lvl7pPr>
            <a:lvl8pPr marL="3493957" indent="-232930" eaLnBrk="0" fontAlgn="base" hangingPunct="0">
              <a:spcBef>
                <a:spcPct val="0"/>
              </a:spcBef>
              <a:spcAft>
                <a:spcPct val="0"/>
              </a:spcAft>
              <a:defRPr>
                <a:solidFill>
                  <a:schemeClr val="tx1"/>
                </a:solidFill>
                <a:latin typeface="Arial" pitchFamily="34" charset="0"/>
              </a:defRPr>
            </a:lvl8pPr>
            <a:lvl9pPr marL="3959819" indent="-232930" eaLnBrk="0" fontAlgn="base" hangingPunct="0">
              <a:spcBef>
                <a:spcPct val="0"/>
              </a:spcBef>
              <a:spcAft>
                <a:spcPct val="0"/>
              </a:spcAft>
              <a:defRPr>
                <a:solidFill>
                  <a:schemeClr val="tx1"/>
                </a:solidFill>
                <a:latin typeface="Arial" pitchFamily="34" charset="0"/>
              </a:defRPr>
            </a:lvl9pPr>
          </a:lstStyle>
          <a:p>
            <a:pPr eaLnBrk="1" hangingPunct="1"/>
            <a:fld id="{2A7F2A60-AA6A-4546-B5CE-1F7C0B665979}" type="slidenum">
              <a:rPr lang="en-US" smtClean="0">
                <a:solidFill>
                  <a:prstClr val="black"/>
                </a:solidFill>
              </a:rPr>
              <a:pPr eaLnBrk="1" hangingPunct="1"/>
              <a:t>10</a:t>
            </a:fld>
            <a:endParaRPr lang="en-US" dirty="0" smtClean="0">
              <a:solidFill>
                <a:prstClr val="black"/>
              </a:solidFill>
            </a:endParaRPr>
          </a:p>
        </p:txBody>
      </p:sp>
      <p:sp>
        <p:nvSpPr>
          <p:cNvPr id="46083" name="Rectangle 2"/>
          <p:cNvSpPr>
            <a:spLocks noGrp="1" noRot="1" noChangeAspect="1" noChangeArrowheads="1" noTextEdit="1"/>
          </p:cNvSpPr>
          <p:nvPr>
            <p:ph type="sldImg"/>
          </p:nvPr>
        </p:nvSpPr>
        <p:spPr>
          <a:xfrm>
            <a:off x="641350" y="1162050"/>
            <a:ext cx="5575300" cy="3136900"/>
          </a:xfrm>
          <a:ln/>
        </p:spPr>
      </p:sp>
      <p:sp>
        <p:nvSpPr>
          <p:cNvPr id="46084" name="Rectangle 3"/>
          <p:cNvSpPr>
            <a:spLocks noGrp="1" noChangeArrowheads="1"/>
          </p:cNvSpPr>
          <p:nvPr>
            <p:ph type="body" idx="1"/>
          </p:nvPr>
        </p:nvSpPr>
        <p:spPr>
          <a:xfrm>
            <a:off x="914400" y="4415790"/>
            <a:ext cx="502920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4198495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D7E8A666-5A12-468E-9019-F21BDED521D5}" type="slidenum">
              <a:rPr lang="en-US">
                <a:solidFill>
                  <a:prstClr val="black"/>
                </a:solidFill>
              </a:rPr>
              <a:pPr/>
              <a:t>11</a:t>
            </a:fld>
            <a:endParaRPr lang="en-US" dirty="0">
              <a:solidFill>
                <a:prstClr val="black"/>
              </a:solidFill>
            </a:endParaRPr>
          </a:p>
        </p:txBody>
      </p:sp>
      <p:sp>
        <p:nvSpPr>
          <p:cNvPr id="28675" name="Rectangle 2"/>
          <p:cNvSpPr>
            <a:spLocks noGrp="1" noRot="1" noChangeAspect="1" noChangeArrowheads="1" noTextEdit="1"/>
          </p:cNvSpPr>
          <p:nvPr>
            <p:ph type="sldImg"/>
          </p:nvPr>
        </p:nvSpPr>
        <p:spPr>
          <a:xfrm>
            <a:off x="641350" y="1162050"/>
            <a:ext cx="5575300" cy="3136900"/>
          </a:xfrm>
          <a:ln/>
        </p:spPr>
      </p:sp>
      <p:sp>
        <p:nvSpPr>
          <p:cNvPr id="28676" name="Rectangle 3"/>
          <p:cNvSpPr>
            <a:spLocks noGrp="1" noChangeArrowheads="1"/>
          </p:cNvSpPr>
          <p:nvPr>
            <p:ph type="body" idx="1"/>
          </p:nvPr>
        </p:nvSpPr>
        <p:spPr>
          <a:xfrm>
            <a:off x="914400" y="4415790"/>
            <a:ext cx="5029200" cy="4183380"/>
          </a:xfrm>
          <a:noFill/>
          <a:ln/>
        </p:spPr>
        <p:txBody>
          <a:bodyPr/>
          <a:lstStyle/>
          <a:p>
            <a:pPr eaLnBrk="1" hangingPunct="1"/>
            <a:endParaRPr lang="en-US" dirty="0" smtClean="0"/>
          </a:p>
        </p:txBody>
      </p:sp>
    </p:spTree>
    <p:extLst>
      <p:ext uri="{BB962C8B-B14F-4D97-AF65-F5344CB8AC3E}">
        <p14:creationId xmlns:p14="http://schemas.microsoft.com/office/powerpoint/2010/main" val="81982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B4C890-A36F-4C69-A44B-0B083B36FEE3}" type="slidenum">
              <a:rPr lang="en-US" altLang="en-US">
                <a:solidFill>
                  <a:prstClr val="black"/>
                </a:solidFill>
              </a:rPr>
              <a:pPr/>
              <a:t>12</a:t>
            </a:fld>
            <a:endParaRPr lang="en-US" altLang="en-US" dirty="0">
              <a:solidFill>
                <a:prstClr val="black"/>
              </a:solidFill>
            </a:endParaRPr>
          </a:p>
        </p:txBody>
      </p:sp>
      <p:sp>
        <p:nvSpPr>
          <p:cNvPr id="456706" name="Rectangle 2"/>
          <p:cNvSpPr>
            <a:spLocks noGrp="1" noRot="1" noChangeAspect="1" noChangeArrowheads="1" noTextEdit="1"/>
          </p:cNvSpPr>
          <p:nvPr>
            <p:ph type="sldImg"/>
          </p:nvPr>
        </p:nvSpPr>
        <p:spPr>
          <a:xfrm>
            <a:off x="330200" y="696913"/>
            <a:ext cx="6197600" cy="3486150"/>
          </a:xfrm>
          <a:ln/>
        </p:spPr>
      </p:sp>
      <p:sp>
        <p:nvSpPr>
          <p:cNvPr id="456707" name="Rectangle 3"/>
          <p:cNvSpPr>
            <a:spLocks noGrp="1" noChangeArrowheads="1"/>
          </p:cNvSpPr>
          <p:nvPr>
            <p:ph type="body" idx="1"/>
          </p:nvPr>
        </p:nvSpPr>
        <p:spPr/>
        <p:txBody>
          <a:bodyPr/>
          <a:lstStyle/>
          <a:p>
            <a:r>
              <a:rPr lang="en-US" altLang="en-US" dirty="0" smtClean="0"/>
              <a:t>From the Consultant slide deck</a:t>
            </a:r>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3671E7-7D3D-4756-9C18-8DA30738F364}" type="slidenum">
              <a:rPr lang="en-US">
                <a:solidFill>
                  <a:prstClr val="black"/>
                </a:solidFill>
              </a:rPr>
              <a:pPr/>
              <a:t>17</a:t>
            </a:fld>
            <a:endParaRPr lang="en-US" dirty="0">
              <a:solidFill>
                <a:prstClr val="black"/>
              </a:solidFill>
            </a:endParaRPr>
          </a:p>
        </p:txBody>
      </p:sp>
      <p:sp>
        <p:nvSpPr>
          <p:cNvPr id="251906" name="Rectangle 2"/>
          <p:cNvSpPr>
            <a:spLocks noGrp="1" noRot="1" noChangeAspect="1" noChangeArrowheads="1" noTextEdit="1"/>
          </p:cNvSpPr>
          <p:nvPr>
            <p:ph type="sldImg"/>
          </p:nvPr>
        </p:nvSpPr>
        <p:spPr bwMode="auto">
          <a:xfrm>
            <a:off x="330200" y="696913"/>
            <a:ext cx="6197600" cy="3486150"/>
          </a:xfrm>
          <a:prstGeom prst="rect">
            <a:avLst/>
          </a:prstGeom>
          <a:solidFill>
            <a:srgbClr val="FFFFFF"/>
          </a:solidFill>
          <a:ln>
            <a:solidFill>
              <a:srgbClr val="000000"/>
            </a:solidFill>
            <a:miter lim="800000"/>
            <a:headEnd/>
            <a:tailEnd/>
          </a:ln>
        </p:spPr>
      </p:sp>
      <p:sp>
        <p:nvSpPr>
          <p:cNvPr id="251907" name="Rectangle 3"/>
          <p:cNvSpPr>
            <a:spLocks noGrp="1" noChangeArrowheads="1"/>
          </p:cNvSpPr>
          <p:nvPr>
            <p:ph type="body" idx="1"/>
          </p:nvPr>
        </p:nvSpPr>
        <p:spPr bwMode="auto">
          <a:xfrm>
            <a:off x="914400" y="4415790"/>
            <a:ext cx="5029200" cy="4183380"/>
          </a:xfrm>
          <a:prstGeom prst="rect">
            <a:avLst/>
          </a:prstGeom>
          <a:solidFill>
            <a:srgbClr val="FFFFFF"/>
          </a:solidFill>
          <a:ln>
            <a:solidFill>
              <a:srgbClr val="000000"/>
            </a:solidFill>
            <a:miter lim="800000"/>
            <a:headEnd/>
            <a:tailEnd/>
          </a:ln>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E2C707-D3CB-460B-B9E7-59F001AEE08F}" type="slidenum">
              <a:rPr lang="en-US">
                <a:solidFill>
                  <a:prstClr val="black"/>
                </a:solidFill>
              </a:rPr>
              <a:pPr/>
              <a:t>18</a:t>
            </a:fld>
            <a:endParaRPr lang="en-US" dirty="0">
              <a:solidFill>
                <a:prstClr val="black"/>
              </a:solidFill>
            </a:endParaRPr>
          </a:p>
        </p:txBody>
      </p:sp>
      <p:sp>
        <p:nvSpPr>
          <p:cNvPr id="259074" name="Rectangle 2"/>
          <p:cNvSpPr>
            <a:spLocks noGrp="1" noRot="1" noChangeAspect="1" noChangeArrowheads="1" noTextEdit="1"/>
          </p:cNvSpPr>
          <p:nvPr>
            <p:ph type="sldImg"/>
          </p:nvPr>
        </p:nvSpPr>
        <p:spPr bwMode="auto">
          <a:xfrm>
            <a:off x="330200" y="696913"/>
            <a:ext cx="6197600" cy="3486150"/>
          </a:xfrm>
          <a:prstGeom prst="rect">
            <a:avLst/>
          </a:prstGeom>
          <a:solidFill>
            <a:srgbClr val="FFFFFF"/>
          </a:solidFill>
          <a:ln>
            <a:solidFill>
              <a:srgbClr val="000000"/>
            </a:solidFill>
            <a:miter lim="800000"/>
            <a:headEnd/>
            <a:tailEnd/>
          </a:ln>
        </p:spPr>
      </p:sp>
      <p:sp>
        <p:nvSpPr>
          <p:cNvPr id="259075" name="Rectangle 3"/>
          <p:cNvSpPr>
            <a:spLocks noGrp="1" noChangeArrowheads="1"/>
          </p:cNvSpPr>
          <p:nvPr>
            <p:ph type="body" idx="1"/>
          </p:nvPr>
        </p:nvSpPr>
        <p:spPr bwMode="auto">
          <a:xfrm>
            <a:off x="914400" y="4415790"/>
            <a:ext cx="5029200" cy="4183380"/>
          </a:xfrm>
          <a:prstGeom prst="rect">
            <a:avLst/>
          </a:prstGeom>
          <a:solidFill>
            <a:srgbClr val="FFFFFF"/>
          </a:solidFill>
          <a:ln>
            <a:solidFill>
              <a:srgbClr val="000000"/>
            </a:solidFill>
            <a:miter lim="800000"/>
            <a:headEnd/>
            <a:tailEnd/>
          </a:ln>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7689D32-6777-4F93-8850-6B3FF2ACC302}"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715752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323C30C-92B4-4727-93BB-4CF47DCB1360}"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7716040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D7DE5C-7E18-4C07-9911-2D999152413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5644388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B4F8A3-F0A7-4120-BC9E-A150F914A05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0664177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565A41C-EA3D-4490-8D33-A92F72E8FA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3466163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BB7C654-2EC0-4968-A1BC-312CE34B867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3359993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150662C-FB67-4830-B0E1-E1D51F1A4EC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7573078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D45FA4A-8AE1-492F-A615-79D07883A92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8091444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E1657AC-E597-4BB1-B2F4-D76F07DCDA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3842845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2CCABE-94EE-4426-9E66-B7E21CF93F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1819319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78A017C-997F-48ED-88BC-428CB872B57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667290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A03970C-CB06-4F1E-B3D4-429284E56F3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96031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198BDE5-C42A-40DE-ADF6-F8C9E74C81C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74407917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53B66C1-F5AF-4B73-9D9E-5F00E0DA5C8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6729772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914400" y="1981200"/>
            <a:ext cx="103632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1222C76-0AF3-4551-A675-0DB74D07343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0790978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914400" y="4114800"/>
            <a:ext cx="10363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954CC074-C9D8-4CAB-AA1F-502522E832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8993370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42AA65-FE9F-4D85-8C55-3761BF9A2E8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707696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D7DE5C-7E18-4C07-9911-2D999152413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264131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B4F8A3-F0A7-4120-BC9E-A150F914A05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6000428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565A41C-EA3D-4490-8D33-A92F72E8FA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4044131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BB7C654-2EC0-4968-A1BC-312CE34B867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4089243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150662C-FB67-4830-B0E1-E1D51F1A4EC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7833439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D45FA4A-8AE1-492F-A615-79D07883A92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99090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41148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fld id="{E3F74A2F-FA51-4045-B3B5-0D4B2A97854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79219981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E1657AC-E597-4BB1-B2F4-D76F07DCDA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4822931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2CCABE-94EE-4426-9E66-B7E21CF93F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396017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78A017C-997F-48ED-88BC-428CB872B57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1546220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A03970C-CB06-4F1E-B3D4-429284E56F3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7710012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53B66C1-F5AF-4B73-9D9E-5F00E0DA5C8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7694212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914400" y="1981200"/>
            <a:ext cx="103632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1222C76-0AF3-4551-A675-0DB74D07343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0311160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914400" y="4114800"/>
            <a:ext cx="10363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954CC074-C9D8-4CAB-AA1F-502522E832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76829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42AA65-FE9F-4D85-8C55-3761BF9A2E8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5127379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D7DE5C-7E18-4C07-9911-2D999152413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9884629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B4F8A3-F0A7-4120-BC9E-A150F914A05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54290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6496A86-82D9-4DC6-ABF1-E6A4B4187E69}"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08592585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565A41C-EA3D-4490-8D33-A92F72E8FA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6940232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BB7C654-2EC0-4968-A1BC-312CE34B867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5237520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150662C-FB67-4830-B0E1-E1D51F1A4EC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3262345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D45FA4A-8AE1-492F-A615-79D07883A92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8393931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E1657AC-E597-4BB1-B2F4-D76F07DCDA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103859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2CCABE-94EE-4426-9E66-B7E21CF93F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5630599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78A017C-997F-48ED-88BC-428CB872B57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956086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A03970C-CB06-4F1E-B3D4-429284E56F3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3734283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53B66C1-F5AF-4B73-9D9E-5F00E0DA5C8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1466832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914400" y="1981200"/>
            <a:ext cx="103632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1222C76-0AF3-4551-A675-0DB74D07343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461752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8B807968-83E6-4188-8E85-2DCF962D1D7D}"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05564633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914400" y="4114800"/>
            <a:ext cx="10363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954CC074-C9D8-4CAB-AA1F-502522E832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8538888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B1C9681-5A8B-44E2-B80E-19904CC8154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9134414"/>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21CE57D-320E-4E88-8A73-3AD362F8458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21969209"/>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3F8A4482-732F-40FB-A2C6-E1CAD50999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28023197"/>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EBF03FD4-EF46-489C-A70F-C2BD2E993F8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40006227"/>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0C395B8E-5C6B-434B-8B1C-3078AFA5894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54524799"/>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B8655B38-6131-41C5-BAD6-FC3B336CD15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77757778"/>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D3DF7B8A-1716-4733-976D-A4C9A636A3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55141176"/>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4409A631-6BC2-4632-90C5-7F6547DDE30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10834124"/>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Times New Roman" charset="0"/>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E236A773-06E4-4CA4-A079-2833346F963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3510823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7689D32-6777-4F93-8850-6B3FF2ACC302}"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30108405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931650E-9A1B-40C8-B25E-562D1C87F1B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44934284"/>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381000"/>
            <a:ext cx="2590800" cy="6477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381000"/>
            <a:ext cx="7569200" cy="6477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8496779-D2B9-48B9-8460-9677D0D0759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3980137"/>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826684" y="301625"/>
            <a:ext cx="9751483"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826684" y="1827213"/>
            <a:ext cx="47730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802967" y="1827213"/>
            <a:ext cx="4775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826684" y="3960813"/>
            <a:ext cx="47730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802967" y="3960813"/>
            <a:ext cx="4775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8"/>
          <p:cNvSpPr>
            <a:spLocks noGrp="1" noChangeArrowheads="1"/>
          </p:cNvSpPr>
          <p:nvPr>
            <p:ph type="dt" sz="half" idx="10"/>
          </p:nvPr>
        </p:nvSpPr>
        <p:spPr>
          <a:xfrm>
            <a:off x="609600" y="6248400"/>
            <a:ext cx="2844800" cy="457200"/>
          </a:xfrm>
          <a:prstGeom prst="rect">
            <a:avLst/>
          </a:prstGeom>
          <a:ln/>
        </p:spPr>
        <p:txBody>
          <a:bodyPr/>
          <a:lstStyle>
            <a:lvl1pPr>
              <a:defRPr/>
            </a:lvl1pPr>
          </a:lstStyle>
          <a:p>
            <a:pPr>
              <a:defRPr/>
            </a:pPr>
            <a:endParaRPr lang="en-US" dirty="0"/>
          </a:p>
        </p:txBody>
      </p:sp>
      <p:sp>
        <p:nvSpPr>
          <p:cNvPr id="8" name="Rectangle 9"/>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dirty="0"/>
          </a:p>
        </p:txBody>
      </p:sp>
      <p:sp>
        <p:nvSpPr>
          <p:cNvPr id="9" name="Rectangle 10"/>
          <p:cNvSpPr>
            <a:spLocks noGrp="1" noChangeArrowheads="1"/>
          </p:cNvSpPr>
          <p:nvPr>
            <p:ph type="sldNum" sz="quarter" idx="12"/>
          </p:nvPr>
        </p:nvSpPr>
        <p:spPr>
          <a:ln/>
        </p:spPr>
        <p:txBody>
          <a:bodyPr/>
          <a:lstStyle>
            <a:lvl1pPr>
              <a:defRPr/>
            </a:lvl1pPr>
          </a:lstStyle>
          <a:p>
            <a:pPr>
              <a:defRPr/>
            </a:pPr>
            <a:fld id="{C17AE9A3-B5AF-4856-A71F-3C9A2A79B4D7}" type="slidenum">
              <a:rPr lang="en-US"/>
              <a:pPr>
                <a:defRPr/>
              </a:pPr>
              <a:t>‹#›</a:t>
            </a:fld>
            <a:endParaRPr lang="en-US" dirty="0"/>
          </a:p>
        </p:txBody>
      </p:sp>
    </p:spTree>
    <p:extLst>
      <p:ext uri="{BB962C8B-B14F-4D97-AF65-F5344CB8AC3E}">
        <p14:creationId xmlns:p14="http://schemas.microsoft.com/office/powerpoint/2010/main" val="202006437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42AA65-FE9F-4D85-8C55-3761BF9A2E8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9090427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D7DE5C-7E18-4C07-9911-2D999152413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048577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B4F8A3-F0A7-4120-BC9E-A150F914A05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893795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565A41C-EA3D-4490-8D33-A92F72E8FA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5529260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BB7C654-2EC0-4968-A1BC-312CE34B867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0216686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150662C-FB67-4830-B0E1-E1D51F1A4EC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016696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D45FA4A-8AE1-492F-A615-79D07883A92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701123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275152D-828D-4456-A4EC-054F8F6EEFA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05595689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E1657AC-E597-4BB1-B2F4-D76F07DCDA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1414933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2CCABE-94EE-4426-9E66-B7E21CF93F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9521215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78A017C-997F-48ED-88BC-428CB872B57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4732320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A03970C-CB06-4F1E-B3D4-429284E56F3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2041420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53B66C1-F5AF-4B73-9D9E-5F00E0DA5C8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6312777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914400" y="1981200"/>
            <a:ext cx="103632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1222C76-0AF3-4551-A675-0DB74D07343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121345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914400" y="4114800"/>
            <a:ext cx="10363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954CC074-C9D8-4CAB-AA1F-502522E832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0697287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dirty="0">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214174D-A32E-496D-AFDF-A33B2BA82912}"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1955805090"/>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dirty="0">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C8C60C4B-966A-45FA-A5B6-761CB3AF4181}"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15539698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dirty="0">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345A8B-F627-4A85-BC20-47A54159460A}"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150099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A9CEE20-4293-433F-8151-90191AE3D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11201586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dirty="0">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4C95B07D-A802-4F13-BC50-B7EBC21D6841}"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174765366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dirty="0">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838EA042-893B-4D63-9EF9-06C0DE4C468A}"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222094036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dirty="0">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8F0C49EF-A83E-4533-AB92-76DAA646DC22}"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41808248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dirty="0">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DE312E04-81AA-433B-843D-81F8EBC2F4C6}"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220604882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dirty="0">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0FB9A9C1-3242-4E7D-89A5-FBEEF54936BB}"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107196654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dirty="0">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C4C30246-4D6B-4F35-9F82-0501550BABCC}"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328920454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dirty="0">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EE42B7FA-9462-497E-A736-8E7954722AC4}"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112024204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dirty="0">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dirty="0">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0846B802-1BA6-4C78-84A9-825D03BD5E2F}"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268724560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endParaRPr lang="en-US" dirty="0"/>
          </a:p>
        </p:txBody>
      </p:sp>
      <p:sp>
        <p:nvSpPr>
          <p:cNvPr id="4" name="Date Placeholder 3"/>
          <p:cNvSpPr>
            <a:spLocks noGrp="1"/>
          </p:cNvSpPr>
          <p:nvPr>
            <p:ph type="dt" sz="half" idx="10"/>
          </p:nvPr>
        </p:nvSpPr>
        <p:spPr>
          <a:xfrm>
            <a:off x="914400" y="6248400"/>
            <a:ext cx="2540000" cy="457200"/>
          </a:xfrm>
        </p:spPr>
        <p:txBody>
          <a:bodyPr/>
          <a:lstStyle>
            <a:lvl1pPr>
              <a:defRPr/>
            </a:lvl1pPr>
          </a:lstStyle>
          <a:p>
            <a:endParaRPr lang="en-US" altLang="en-US" dirty="0">
              <a:solidFill>
                <a:srgbClr val="FFFFFF"/>
              </a:solidFill>
            </a:endParaRPr>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endParaRPr lang="en-US" altLang="en-US" dirty="0">
              <a:solidFill>
                <a:srgbClr val="FFFFFF"/>
              </a:solidFill>
            </a:endParaRPr>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8E4AD422-1D4C-440C-B1B8-36D3D37E5BDA}"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204254944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hart Placeholder 2"/>
          <p:cNvSpPr>
            <a:spLocks noGrp="1"/>
          </p:cNvSpPr>
          <p:nvPr>
            <p:ph type="chart" idx="1"/>
          </p:nvPr>
        </p:nvSpPr>
        <p:spPr>
          <a:xfrm>
            <a:off x="914400" y="1981200"/>
            <a:ext cx="10363200" cy="4114800"/>
          </a:xfrm>
        </p:spPr>
        <p:txBody>
          <a:bodyPr/>
          <a:lstStyle/>
          <a:p>
            <a:endParaRPr lang="en-US" dirty="0"/>
          </a:p>
        </p:txBody>
      </p:sp>
      <p:sp>
        <p:nvSpPr>
          <p:cNvPr id="4" name="Date Placeholder 3"/>
          <p:cNvSpPr>
            <a:spLocks noGrp="1"/>
          </p:cNvSpPr>
          <p:nvPr>
            <p:ph type="dt" sz="half" idx="10"/>
          </p:nvPr>
        </p:nvSpPr>
        <p:spPr>
          <a:xfrm>
            <a:off x="914400" y="6248400"/>
            <a:ext cx="2540000" cy="457200"/>
          </a:xfrm>
        </p:spPr>
        <p:txBody>
          <a:bodyPr/>
          <a:lstStyle>
            <a:lvl1pPr>
              <a:defRPr/>
            </a:lvl1pPr>
          </a:lstStyle>
          <a:p>
            <a:endParaRPr lang="en-US" altLang="en-US" dirty="0">
              <a:solidFill>
                <a:srgbClr val="FFFFFF"/>
              </a:solidFill>
            </a:endParaRPr>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endParaRPr lang="en-US" altLang="en-US" dirty="0">
              <a:solidFill>
                <a:srgbClr val="FFFFFF"/>
              </a:solidFill>
            </a:endParaRPr>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4FCC7335-282C-438E-8820-9149ED5F074D}" type="slidenum">
              <a:rPr lang="en-US" altLang="en-US">
                <a:solidFill>
                  <a:srgbClr val="FFFFFF"/>
                </a:solidFill>
              </a:rPr>
              <a:pPr/>
              <a:t>‹#›</a:t>
            </a:fld>
            <a:endParaRPr lang="en-US" altLang="en-US" dirty="0">
              <a:solidFill>
                <a:srgbClr val="FFFFFF"/>
              </a:solidFill>
            </a:endParaRPr>
          </a:p>
        </p:txBody>
      </p:sp>
    </p:spTree>
    <p:extLst>
      <p:ext uri="{BB962C8B-B14F-4D97-AF65-F5344CB8AC3E}">
        <p14:creationId xmlns:p14="http://schemas.microsoft.com/office/powerpoint/2010/main" val="34654035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0BE2DA2-2EFF-4CFD-821D-F9ED3A73D91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960441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998FFFC7-E71D-463C-AA92-B8C158E8E8C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149020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275152D-828D-4456-A4EC-054F8F6EEFA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3268327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649B0B6A-9925-4C19-B708-399AA35ECF35}"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6960928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2DF7671-10DD-4E7C-AF5B-BB727D73C5F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7853328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9B5E1BB-324D-437B-80E0-88FE0906A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665186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7BE9A50-FD01-489C-92CE-7405E661EF7F}"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7622115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323C30C-92B4-4727-93BB-4CF47DCB1360}"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6015080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198BDE5-C42A-40DE-ADF6-F8C9E74C81C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510349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41148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fld id="{E3F74A2F-FA51-4045-B3B5-0D4B2A97854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7149832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6496A86-82D9-4DC6-ABF1-E6A4B4187E69}"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8449888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8B807968-83E6-4188-8E85-2DCF962D1D7D}"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9692682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2BF83C-3106-4FB8-BBD5-9512B24FD87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79322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A9CEE20-4293-433F-8151-90191AE3D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0881181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DD30C42-D9A1-4126-BDEF-38AF43C8E42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973141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DE732AD-C4CD-46A9-828B-6374C1461A7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18585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A3F86EE-D1CF-439A-911B-A2B3D8CD10E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627407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E52F3CC-C8AB-4E48-B119-375B638A356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75342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C6737B0-F23A-4238-AB49-39184225373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616198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F612534-1EB6-420C-BA9E-82B6BC9D2E8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942495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CF60DFF-9C1A-4577-B179-0A7552351B7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903419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0AC3AF4-C75B-4484-A5E5-465BEC99069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381147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DB345D8-E44D-4117-BE8E-B1210968603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343298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DF1C460-E8AD-4E5A-A56C-7B9DDEE1C15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17873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0BE2DA2-2EFF-4CFD-821D-F9ED3A73D91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1145060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C1E6436-4788-4037-8517-33D1C3CDEBD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52692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914400" y="1981200"/>
            <a:ext cx="103632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DCDB609-D8C5-45A2-890E-4D083706B62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327074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914400" y="4114800"/>
            <a:ext cx="10363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27EEB6A8-7AE9-4E38-B922-5C82608AB11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846392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7689D32-6777-4F93-8850-6B3FF2ACC302}"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320733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275152D-828D-4456-A4EC-054F8F6EEFA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5779812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A9CEE20-4293-433F-8151-90191AE3D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9627590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0BE2DA2-2EFF-4CFD-821D-F9ED3A73D91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0146265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998FFFC7-E71D-463C-AA92-B8C158E8E8C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8081585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649B0B6A-9925-4C19-B708-399AA35ECF35}"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502708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2DF7671-10DD-4E7C-AF5B-BB727D73C5F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491224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998FFFC7-E71D-463C-AA92-B8C158E8E8C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0567791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9B5E1BB-324D-437B-80E0-88FE0906A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2201327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7BE9A50-FD01-489C-92CE-7405E661EF7F}"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8425180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323C30C-92B4-4727-93BB-4CF47DCB1360}"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4061426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198BDE5-C42A-40DE-ADF6-F8C9E74C81C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9419355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41148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fld id="{E3F74A2F-FA51-4045-B3B5-0D4B2A97854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1718814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6496A86-82D9-4DC6-ABF1-E6A4B4187E69}"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0566023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8B807968-83E6-4188-8E85-2DCF962D1D7D}"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0945046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7689D32-6777-4F93-8850-6B3FF2ACC302}"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6529109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275152D-828D-4456-A4EC-054F8F6EEFA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97476948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A9CEE20-4293-433F-8151-90191AE3D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237555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649B0B6A-9925-4C19-B708-399AA35ECF35}"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0866807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0BE2DA2-2EFF-4CFD-821D-F9ED3A73D91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0943716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998FFFC7-E71D-463C-AA92-B8C158E8E8C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83925649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649B0B6A-9925-4C19-B708-399AA35ECF35}"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6721906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2DF7671-10DD-4E7C-AF5B-BB727D73C5F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0867461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9B5E1BB-324D-437B-80E0-88FE0906A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4016207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7BE9A50-FD01-489C-92CE-7405E661EF7F}"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84385141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323C30C-92B4-4727-93BB-4CF47DCB1360}"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32116945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198BDE5-C42A-40DE-ADF6-F8C9E74C81C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08420452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41148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fld id="{E3F74A2F-FA51-4045-B3B5-0D4B2A97854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0299057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6496A86-82D9-4DC6-ABF1-E6A4B4187E69}"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414587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2DF7671-10DD-4E7C-AF5B-BB727D73C5F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32612081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8B807968-83E6-4188-8E85-2DCF962D1D7D}"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4499965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7689D32-6777-4F93-8850-6B3FF2ACC302}"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83005451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275152D-828D-4456-A4EC-054F8F6EEFA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5094291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A9CEE20-4293-433F-8151-90191AE3D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8010937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0BE2DA2-2EFF-4CFD-821D-F9ED3A73D91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6543463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998FFFC7-E71D-463C-AA92-B8C158E8E8C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27170614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649B0B6A-9925-4C19-B708-399AA35ECF35}"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8331661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2DF7671-10DD-4E7C-AF5B-BB727D73C5F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50463112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9B5E1BB-324D-437B-80E0-88FE0906A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7733750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7BE9A50-FD01-489C-92CE-7405E661EF7F}"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930225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9B5E1BB-324D-437B-80E0-88FE0906AB7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65695297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323C30C-92B4-4727-93BB-4CF47DCB1360}"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71648474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198BDE5-C42A-40DE-ADF6-F8C9E74C81C6}"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92070539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41148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fld id="{E3F74A2F-FA51-4045-B3B5-0D4B2A97854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8390676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6496A86-82D9-4DC6-ABF1-E6A4B4187E69}"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6753832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8B807968-83E6-4188-8E85-2DCF962D1D7D}"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53470235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42AA65-FE9F-4D85-8C55-3761BF9A2E8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608130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D7DE5C-7E18-4C07-9911-2D999152413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427126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B4F8A3-F0A7-4120-BC9E-A150F914A05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5423322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565A41C-EA3D-4490-8D33-A92F72E8FA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7156984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BB7C654-2EC0-4968-A1BC-312CE34B867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06414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7BE9A50-FD01-489C-92CE-7405E661EF7F}"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52949359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150662C-FB67-4830-B0E1-E1D51F1A4EC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3465088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D45FA4A-8AE1-492F-A615-79D07883A92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728341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E1657AC-E597-4BB1-B2F4-D76F07DCDA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1078599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2CCABE-94EE-4426-9E66-B7E21CF93F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0257097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78A017C-997F-48ED-88BC-428CB872B57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1420678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A03970C-CB06-4F1E-B3D4-429284E56F3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7168037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53B66C1-F5AF-4B73-9D9E-5F00E0DA5C8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8545836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914400" y="1981200"/>
            <a:ext cx="103632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1222C76-0AF3-4551-A675-0DB74D07343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3590751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81200"/>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914400" y="4114800"/>
            <a:ext cx="10363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954CC074-C9D8-4CAB-AA1F-502522E832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4296754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42AA65-FE9F-4D85-8C55-3761BF9A2E8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77500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theme" Target="../theme/theme10.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theme" Target="../theme/theme11.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slideLayout" Target="../slideLayouts/slideLayout165.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2" Type="http://schemas.openxmlformats.org/officeDocument/2006/relationships/slideLayout" Target="../slideLayouts/slideLayout154.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5" Type="http://schemas.openxmlformats.org/officeDocument/2006/relationships/theme" Target="../theme/theme12.xml"/><Relationship Id="rId10" Type="http://schemas.openxmlformats.org/officeDocument/2006/relationships/slideLayout" Target="../slideLayouts/slideLayout162.xml"/><Relationship Id="rId4" Type="http://schemas.openxmlformats.org/officeDocument/2006/relationships/slideLayout" Target="../slideLayouts/slideLayout156.xml"/><Relationship Id="rId9" Type="http://schemas.openxmlformats.org/officeDocument/2006/relationships/slideLayout" Target="../slideLayouts/slideLayout161.xml"/><Relationship Id="rId14" Type="http://schemas.openxmlformats.org/officeDocument/2006/relationships/slideLayout" Target="../slideLayouts/slideLayout16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74.xml"/><Relationship Id="rId13" Type="http://schemas.openxmlformats.org/officeDocument/2006/relationships/slideLayout" Target="../slideLayouts/slideLayout179.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slideLayout" Target="../slideLayouts/slideLayout178.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 Id="rId14" Type="http://schemas.openxmlformats.org/officeDocument/2006/relationships/theme" Target="../theme/theme1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heme" Target="../theme/theme4.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theme" Target="../theme/theme5.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theme" Target="../theme/theme6.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theme" Target="../theme/theme7.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5" Type="http://schemas.openxmlformats.org/officeDocument/2006/relationships/theme" Target="../theme/theme8.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5" Type="http://schemas.openxmlformats.org/officeDocument/2006/relationships/theme" Target="../theme/theme9.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Times New Roman" pitchFamily="18" charset="0"/>
              </a:defRPr>
            </a:lvl1pPr>
          </a:lstStyle>
          <a:p>
            <a:pPr fontAlgn="base">
              <a:spcBef>
                <a:spcPct val="0"/>
              </a:spcBef>
              <a:spcAft>
                <a:spcPct val="0"/>
              </a:spcAft>
            </a:pPr>
            <a:fld id="{59C144B4-B1A7-4E8B-8BFC-9C94BFA20AB8}" type="slidenum">
              <a:rPr lang="en-US">
                <a:solidFill>
                  <a:srgbClr val="000000"/>
                </a:solidFill>
                <a:ea typeface="ＭＳ Ｐゴシック" pitchFamily="-1" charset="-128"/>
              </a:rPr>
              <a:pPr fontAlgn="base">
                <a:spcBef>
                  <a:spcPct val="0"/>
                </a:spcBef>
                <a:spcAft>
                  <a:spcPct val="0"/>
                </a:spcAft>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28272990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rtl="0" eaLnBrk="0" fontAlgn="base" hangingPunct="0">
        <a:spcBef>
          <a:spcPct val="0"/>
        </a:spcBef>
        <a:spcAft>
          <a:spcPct val="0"/>
        </a:spcAft>
        <a:defRPr sz="4400">
          <a:solidFill>
            <a:srgbClr val="FFFF00"/>
          </a:solidFill>
          <a:latin typeface="+mj-lt"/>
          <a:ea typeface="ＭＳ Ｐゴシック" pitchFamily="-1" charset="-128"/>
          <a:cs typeface="+mj-cs"/>
        </a:defRPr>
      </a:lvl1pPr>
      <a:lvl2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2pPr>
      <a:lvl3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3pPr>
      <a:lvl4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4pPr>
      <a:lvl5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ＭＳ Ｐゴシック" pitchFamily="-1" charset="-128"/>
          <a:cs typeface="+mn-cs"/>
        </a:defRPr>
      </a:lvl1pPr>
      <a:lvl2pPr marL="742950" indent="-285750" algn="l" rtl="0" eaLnBrk="0" fontAlgn="base" hangingPunct="0">
        <a:spcBef>
          <a:spcPct val="20000"/>
        </a:spcBef>
        <a:spcAft>
          <a:spcPct val="0"/>
        </a:spcAft>
        <a:buChar char="–"/>
        <a:defRPr sz="2800">
          <a:solidFill>
            <a:schemeClr val="bg1"/>
          </a:solidFill>
          <a:latin typeface="+mn-lt"/>
          <a:ea typeface="ＭＳ Ｐゴシック" pitchFamily="-1" charset="-128"/>
        </a:defRPr>
      </a:lvl2pPr>
      <a:lvl3pPr marL="1143000" indent="-228600" algn="l" rtl="0" eaLnBrk="0" fontAlgn="base" hangingPunct="0">
        <a:spcBef>
          <a:spcPct val="20000"/>
        </a:spcBef>
        <a:spcAft>
          <a:spcPct val="0"/>
        </a:spcAft>
        <a:buChar char="•"/>
        <a:defRPr sz="2400">
          <a:solidFill>
            <a:schemeClr val="bg1"/>
          </a:solidFill>
          <a:latin typeface="+mn-lt"/>
          <a:ea typeface="ＭＳ Ｐゴシック" pitchFamily="-1" charset="-128"/>
        </a:defRPr>
      </a:lvl3pPr>
      <a:lvl4pPr marL="16002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4pPr>
      <a:lvl5pPr marL="20574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mn-lt"/>
              </a:defRPr>
            </a:lvl1pPr>
          </a:lstStyle>
          <a:p>
            <a:pPr fontAlgn="base">
              <a:spcBef>
                <a:spcPct val="0"/>
              </a:spcBef>
              <a:spcAft>
                <a:spcPct val="0"/>
              </a:spcAft>
              <a:defRPr/>
            </a:pPr>
            <a:fld id="{A11DA1F6-A71E-4842-A708-A23D7B52E7BB}" type="slidenum">
              <a:rPr lang="en-US">
                <a:solidFill>
                  <a:srgbClr val="000000"/>
                </a:solidFill>
                <a:ea typeface="ＭＳ Ｐゴシック" pitchFamily="-1" charset="-128"/>
              </a:rPr>
              <a:pPr fontAlgn="base">
                <a:spcBef>
                  <a:spcPct val="0"/>
                </a:spcBef>
                <a:spcAft>
                  <a:spcPct val="0"/>
                </a:spcAft>
                <a:defRPr/>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2480530438"/>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Lst>
  <p:txStyles>
    <p:titleStyle>
      <a:lvl1pPr algn="ctr" rtl="0" eaLnBrk="0" fontAlgn="base" hangingPunct="0">
        <a:spcBef>
          <a:spcPct val="0"/>
        </a:spcBef>
        <a:spcAft>
          <a:spcPct val="0"/>
        </a:spcAft>
        <a:defRPr sz="4400">
          <a:solidFill>
            <a:srgbClr val="FFFF00"/>
          </a:solidFill>
          <a:latin typeface="+mj-lt"/>
          <a:ea typeface="+mj-ea"/>
          <a:cs typeface="+mj-cs"/>
        </a:defRPr>
      </a:lvl1pPr>
      <a:lvl2pPr algn="ctr" rtl="0" eaLnBrk="0" fontAlgn="base" hangingPunct="0">
        <a:spcBef>
          <a:spcPct val="0"/>
        </a:spcBef>
        <a:spcAft>
          <a:spcPct val="0"/>
        </a:spcAft>
        <a:defRPr sz="4400">
          <a:solidFill>
            <a:srgbClr val="FFFF00"/>
          </a:solidFill>
          <a:latin typeface="Times New Roman" pitchFamily="18" charset="0"/>
        </a:defRPr>
      </a:lvl2pPr>
      <a:lvl3pPr algn="ctr" rtl="0" eaLnBrk="0" fontAlgn="base" hangingPunct="0">
        <a:spcBef>
          <a:spcPct val="0"/>
        </a:spcBef>
        <a:spcAft>
          <a:spcPct val="0"/>
        </a:spcAft>
        <a:defRPr sz="4400">
          <a:solidFill>
            <a:srgbClr val="FFFF00"/>
          </a:solidFill>
          <a:latin typeface="Times New Roman" pitchFamily="18" charset="0"/>
        </a:defRPr>
      </a:lvl3pPr>
      <a:lvl4pPr algn="ctr" rtl="0" eaLnBrk="0" fontAlgn="base" hangingPunct="0">
        <a:spcBef>
          <a:spcPct val="0"/>
        </a:spcBef>
        <a:spcAft>
          <a:spcPct val="0"/>
        </a:spcAft>
        <a:defRPr sz="4400">
          <a:solidFill>
            <a:srgbClr val="FFFF00"/>
          </a:solidFill>
          <a:latin typeface="Times New Roman" pitchFamily="18" charset="0"/>
        </a:defRPr>
      </a:lvl4pPr>
      <a:lvl5pPr algn="ctr" rtl="0" eaLnBrk="0" fontAlgn="base" hangingPunct="0">
        <a:spcBef>
          <a:spcPct val="0"/>
        </a:spcBef>
        <a:spcAft>
          <a:spcPct val="0"/>
        </a:spcAft>
        <a:defRPr sz="4400">
          <a:solidFill>
            <a:srgbClr val="FFFF00"/>
          </a:solidFill>
          <a:latin typeface="Times New Roman" pitchFamily="18" charset="0"/>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3232CC"/>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914400" y="381000"/>
            <a:ext cx="10363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800" tIns="50800" rIns="91440" bIns="50800" numCol="1" anchor="ctr" anchorCtr="0" compatLnSpc="1">
            <a:prstTxWarp prst="textNoShape">
              <a:avLst/>
            </a:prstTxWarp>
          </a:bodyPr>
          <a:lstStyle/>
          <a:p>
            <a:pPr lvl="0"/>
            <a:r>
              <a:rPr lang="en-US" smtClean="0">
                <a:sym typeface="Times New Roman" pitchFamily="18" charset="0"/>
              </a:rPr>
              <a:t>Click to edit Master title style</a:t>
            </a:r>
          </a:p>
        </p:txBody>
      </p:sp>
      <p:sp>
        <p:nvSpPr>
          <p:cNvPr id="1027" name="Rectangle 2"/>
          <p:cNvSpPr>
            <a:spLocks noGrp="1" noChangeArrowheads="1"/>
          </p:cNvSpPr>
          <p:nvPr>
            <p:ph type="body" idx="1"/>
          </p:nvPr>
        </p:nvSpPr>
        <p:spPr bwMode="auto">
          <a:xfrm>
            <a:off x="914400" y="1981200"/>
            <a:ext cx="103632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800" tIns="50800" rIns="91440" bIns="50800" numCol="1" anchor="t" anchorCtr="0" compatLnSpc="1">
            <a:prstTxWarp prst="textNoShape">
              <a:avLst/>
            </a:prstTxWarp>
          </a:bodyPr>
          <a:lstStyle/>
          <a:p>
            <a:pPr lvl="0"/>
            <a:r>
              <a:rPr lang="en-US" smtClean="0">
                <a:sym typeface="Times New Roman" pitchFamily="18" charset="0"/>
              </a:rPr>
              <a:t>Click to edit Master text styles</a:t>
            </a:r>
          </a:p>
          <a:p>
            <a:pPr lvl="1"/>
            <a:r>
              <a:rPr lang="en-US" smtClean="0">
                <a:sym typeface="Times New Roman" pitchFamily="18" charset="0"/>
              </a:rPr>
              <a:t>Second level</a:t>
            </a:r>
          </a:p>
          <a:p>
            <a:pPr lvl="2"/>
            <a:r>
              <a:rPr lang="en-US" smtClean="0">
                <a:sym typeface="Times New Roman" pitchFamily="18" charset="0"/>
              </a:rPr>
              <a:t>Third level</a:t>
            </a:r>
          </a:p>
          <a:p>
            <a:pPr lvl="3"/>
            <a:r>
              <a:rPr lang="en-US" smtClean="0">
                <a:sym typeface="Times New Roman" pitchFamily="18" charset="0"/>
              </a:rPr>
              <a:t>Fourth level</a:t>
            </a:r>
          </a:p>
          <a:p>
            <a:pPr lvl="4"/>
            <a:r>
              <a:rPr lang="en-US" smtClean="0">
                <a:sym typeface="Times New Roman" pitchFamily="18" charset="0"/>
              </a:rPr>
              <a:t>Fifth level</a:t>
            </a:r>
          </a:p>
        </p:txBody>
      </p:sp>
      <p:sp>
        <p:nvSpPr>
          <p:cNvPr id="2" name="Text Box 3"/>
          <p:cNvSpPr txBox="1">
            <a:spLocks noGrp="1" noChangeArrowheads="1"/>
          </p:cNvSpPr>
          <p:nvPr>
            <p:ph type="sldNum" sz="quarter" idx="4"/>
          </p:nvPr>
        </p:nvSpPr>
        <p:spPr bwMode="auto">
          <a:xfrm>
            <a:off x="9812869" y="6248400"/>
            <a:ext cx="389467" cy="2921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cs typeface="Times New Roman" charset="0"/>
                <a:sym typeface="Times New Roman" charset="0"/>
              </a:defRPr>
            </a:lvl1pPr>
          </a:lstStyle>
          <a:p>
            <a:pPr fontAlgn="base">
              <a:spcBef>
                <a:spcPct val="0"/>
              </a:spcBef>
              <a:spcAft>
                <a:spcPct val="0"/>
              </a:spcAft>
              <a:defRPr/>
            </a:pPr>
            <a:fld id="{76F38397-7ADA-40C5-AEDF-972330AFA495}" type="slidenum">
              <a:rPr lang="en-US">
                <a:solidFill>
                  <a:srgbClr val="000000"/>
                </a:solidFill>
                <a:ea typeface="ＭＳ Ｐゴシック" pitchFamily="-1" charset="-128"/>
              </a:rPr>
              <a:pPr fontAlgn="base">
                <a:spcBef>
                  <a:spcPct val="0"/>
                </a:spcBef>
                <a:spcAft>
                  <a:spcPct val="0"/>
                </a:spcAft>
                <a:defRPr/>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2967282245"/>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 id="2147484026" r:id="rId12"/>
  </p:sldLayoutIdLst>
  <p:transition/>
  <p:hf hdr="0" ftr="0" dt="0"/>
  <p:txStyles>
    <p:titleStyle>
      <a:lvl1pPr marL="39688" indent="-39688" algn="ctr" rtl="0" eaLnBrk="0" fontAlgn="base" hangingPunct="0">
        <a:spcBef>
          <a:spcPct val="0"/>
        </a:spcBef>
        <a:spcAft>
          <a:spcPct val="0"/>
        </a:spcAft>
        <a:defRPr sz="4400">
          <a:solidFill>
            <a:srgbClr val="FFFF00"/>
          </a:solidFill>
          <a:latin typeface="+mj-lt"/>
          <a:ea typeface="+mj-ea"/>
          <a:cs typeface="+mj-cs"/>
          <a:sym typeface="Times New Roman" pitchFamily="18" charset="0"/>
        </a:defRPr>
      </a:lvl1pPr>
      <a:lvl2pPr marL="39688" indent="-39688" algn="ctr" rtl="0" eaLnBrk="0" fontAlgn="base" hangingPunct="0">
        <a:spcBef>
          <a:spcPct val="0"/>
        </a:spcBef>
        <a:spcAft>
          <a:spcPct val="0"/>
        </a:spcAft>
        <a:defRPr sz="4400">
          <a:solidFill>
            <a:srgbClr val="FFFF00"/>
          </a:solidFill>
          <a:latin typeface="Times New Roman" charset="0"/>
          <a:ea typeface="ヒラギノ明朝 ProN W3" charset="0"/>
          <a:cs typeface="ヒラギノ明朝 ProN W3" charset="0"/>
          <a:sym typeface="Times New Roman" pitchFamily="18" charset="0"/>
        </a:defRPr>
      </a:lvl2pPr>
      <a:lvl3pPr marL="39688" indent="-39688" algn="ctr" rtl="0" eaLnBrk="0" fontAlgn="base" hangingPunct="0">
        <a:spcBef>
          <a:spcPct val="0"/>
        </a:spcBef>
        <a:spcAft>
          <a:spcPct val="0"/>
        </a:spcAft>
        <a:defRPr sz="4400">
          <a:solidFill>
            <a:srgbClr val="FFFF00"/>
          </a:solidFill>
          <a:latin typeface="Times New Roman" charset="0"/>
          <a:ea typeface="ヒラギノ明朝 ProN W3" charset="0"/>
          <a:cs typeface="ヒラギノ明朝 ProN W3" charset="0"/>
          <a:sym typeface="Times New Roman" pitchFamily="18" charset="0"/>
        </a:defRPr>
      </a:lvl3pPr>
      <a:lvl4pPr marL="39688" indent="-39688" algn="ctr" rtl="0" eaLnBrk="0" fontAlgn="base" hangingPunct="0">
        <a:spcBef>
          <a:spcPct val="0"/>
        </a:spcBef>
        <a:spcAft>
          <a:spcPct val="0"/>
        </a:spcAft>
        <a:defRPr sz="4400">
          <a:solidFill>
            <a:srgbClr val="FFFF00"/>
          </a:solidFill>
          <a:latin typeface="Times New Roman" charset="0"/>
          <a:ea typeface="ヒラギノ明朝 ProN W3" charset="0"/>
          <a:cs typeface="ヒラギノ明朝 ProN W3" charset="0"/>
          <a:sym typeface="Times New Roman" pitchFamily="18" charset="0"/>
        </a:defRPr>
      </a:lvl4pPr>
      <a:lvl5pPr marL="39688" indent="-39688" algn="ctr" rtl="0" eaLnBrk="0" fontAlgn="base" hangingPunct="0">
        <a:spcBef>
          <a:spcPct val="0"/>
        </a:spcBef>
        <a:spcAft>
          <a:spcPct val="0"/>
        </a:spcAft>
        <a:defRPr sz="4400">
          <a:solidFill>
            <a:srgbClr val="FFFF00"/>
          </a:solidFill>
          <a:latin typeface="Times New Roman" charset="0"/>
          <a:ea typeface="ヒラギノ明朝 ProN W3" charset="0"/>
          <a:cs typeface="ヒラギノ明朝 ProN W3" charset="0"/>
          <a:sym typeface="Times New Roman" pitchFamily="18" charset="0"/>
        </a:defRPr>
      </a:lvl5pPr>
      <a:lvl6pPr marL="496888" algn="ctr" rtl="0" fontAlgn="base">
        <a:spcBef>
          <a:spcPct val="0"/>
        </a:spcBef>
        <a:spcAft>
          <a:spcPct val="0"/>
        </a:spcAft>
        <a:defRPr sz="4400">
          <a:solidFill>
            <a:srgbClr val="FFFF00"/>
          </a:solidFill>
          <a:latin typeface="Times New Roman" charset="0"/>
          <a:ea typeface="ヒラギノ明朝 ProN W3" charset="0"/>
          <a:cs typeface="ヒラギノ明朝 ProN W3" charset="0"/>
          <a:sym typeface="Times New Roman" charset="0"/>
        </a:defRPr>
      </a:lvl6pPr>
      <a:lvl7pPr marL="954088" algn="ctr" rtl="0" fontAlgn="base">
        <a:spcBef>
          <a:spcPct val="0"/>
        </a:spcBef>
        <a:spcAft>
          <a:spcPct val="0"/>
        </a:spcAft>
        <a:defRPr sz="4400">
          <a:solidFill>
            <a:srgbClr val="FFFF00"/>
          </a:solidFill>
          <a:latin typeface="Times New Roman" charset="0"/>
          <a:ea typeface="ヒラギノ明朝 ProN W3" charset="0"/>
          <a:cs typeface="ヒラギノ明朝 ProN W3" charset="0"/>
          <a:sym typeface="Times New Roman" charset="0"/>
        </a:defRPr>
      </a:lvl7pPr>
      <a:lvl8pPr marL="1411288" algn="ctr" rtl="0" fontAlgn="base">
        <a:spcBef>
          <a:spcPct val="0"/>
        </a:spcBef>
        <a:spcAft>
          <a:spcPct val="0"/>
        </a:spcAft>
        <a:defRPr sz="4400">
          <a:solidFill>
            <a:srgbClr val="FFFF00"/>
          </a:solidFill>
          <a:latin typeface="Times New Roman" charset="0"/>
          <a:ea typeface="ヒラギノ明朝 ProN W3" charset="0"/>
          <a:cs typeface="ヒラギノ明朝 ProN W3" charset="0"/>
          <a:sym typeface="Times New Roman" charset="0"/>
        </a:defRPr>
      </a:lvl8pPr>
      <a:lvl9pPr marL="1868488" algn="ctr" rtl="0" fontAlgn="base">
        <a:spcBef>
          <a:spcPct val="0"/>
        </a:spcBef>
        <a:spcAft>
          <a:spcPct val="0"/>
        </a:spcAft>
        <a:defRPr sz="4400">
          <a:solidFill>
            <a:srgbClr val="FFFF00"/>
          </a:solidFill>
          <a:latin typeface="Times New Roman" charset="0"/>
          <a:ea typeface="ヒラギノ明朝 ProN W3" charset="0"/>
          <a:cs typeface="ヒラギノ明朝 ProN W3" charset="0"/>
          <a:sym typeface="Times New Roman" charset="0"/>
        </a:defRPr>
      </a:lvl9pPr>
    </p:titleStyle>
    <p:bodyStyle>
      <a:lvl1pPr marL="382588" indent="-342900" algn="l" rtl="0" eaLnBrk="0" fontAlgn="base" hangingPunct="0">
        <a:spcBef>
          <a:spcPts val="700"/>
        </a:spcBef>
        <a:spcAft>
          <a:spcPct val="0"/>
        </a:spcAft>
        <a:buSzPct val="100000"/>
        <a:buFont typeface="Times New Roman" pitchFamily="18" charset="0"/>
        <a:buChar char="•"/>
        <a:defRPr sz="3200">
          <a:solidFill>
            <a:srgbClr val="FFFFFF"/>
          </a:solidFill>
          <a:latin typeface="+mn-lt"/>
          <a:ea typeface="+mn-ea"/>
          <a:cs typeface="+mn-cs"/>
          <a:sym typeface="Times New Roman" pitchFamily="18" charset="0"/>
        </a:defRPr>
      </a:lvl1pPr>
      <a:lvl2pPr marL="731838" indent="-285750" algn="l" rtl="0" eaLnBrk="0" fontAlgn="base" hangingPunct="0">
        <a:spcBef>
          <a:spcPts val="600"/>
        </a:spcBef>
        <a:spcAft>
          <a:spcPct val="0"/>
        </a:spcAft>
        <a:buSzPct val="100000"/>
        <a:buFont typeface="Times New Roman" pitchFamily="18" charset="0"/>
        <a:buChar char="–"/>
        <a:defRPr sz="2800">
          <a:solidFill>
            <a:srgbClr val="FFFFFF"/>
          </a:solidFill>
          <a:latin typeface="+mn-lt"/>
          <a:ea typeface="+mn-ea"/>
          <a:cs typeface="+mn-cs"/>
          <a:sym typeface="Times New Roman" pitchFamily="18" charset="0"/>
        </a:defRPr>
      </a:lvl2pPr>
      <a:lvl3pPr marL="1131888" indent="-228600" algn="l" rtl="0" eaLnBrk="0" fontAlgn="base" hangingPunct="0">
        <a:spcBef>
          <a:spcPts val="500"/>
        </a:spcBef>
        <a:spcAft>
          <a:spcPct val="0"/>
        </a:spcAft>
        <a:buSzPct val="100000"/>
        <a:buFont typeface="Times New Roman" pitchFamily="18" charset="0"/>
        <a:buChar char="•"/>
        <a:defRPr sz="2400">
          <a:solidFill>
            <a:srgbClr val="FFFFFF"/>
          </a:solidFill>
          <a:latin typeface="+mn-lt"/>
          <a:ea typeface="+mn-ea"/>
          <a:cs typeface="+mn-cs"/>
          <a:sym typeface="Times New Roman" pitchFamily="18" charset="0"/>
        </a:defRPr>
      </a:lvl3pPr>
      <a:lvl4pPr marL="1589088" indent="-228600" algn="l" rtl="0" eaLnBrk="0" fontAlgn="base" hangingPunct="0">
        <a:spcBef>
          <a:spcPts val="500"/>
        </a:spcBef>
        <a:spcAft>
          <a:spcPct val="0"/>
        </a:spcAft>
        <a:buSzPct val="100000"/>
        <a:buFont typeface="Times New Roman" pitchFamily="18" charset="0"/>
        <a:buChar char="–"/>
        <a:defRPr sz="2000">
          <a:solidFill>
            <a:srgbClr val="FFFFFF"/>
          </a:solidFill>
          <a:latin typeface="+mn-lt"/>
          <a:ea typeface="+mn-ea"/>
          <a:cs typeface="+mn-cs"/>
          <a:sym typeface="Times New Roman" pitchFamily="18" charset="0"/>
        </a:defRPr>
      </a:lvl4pPr>
      <a:lvl5pPr marL="2046288" indent="-228600" algn="l" rtl="0" eaLnBrk="0" fontAlgn="base" hangingPunct="0">
        <a:spcBef>
          <a:spcPts val="500"/>
        </a:spcBef>
        <a:spcAft>
          <a:spcPct val="0"/>
        </a:spcAft>
        <a:buSzPct val="100000"/>
        <a:buFont typeface="Times New Roman" pitchFamily="18" charset="0"/>
        <a:buChar char="»"/>
        <a:defRPr sz="2000">
          <a:solidFill>
            <a:srgbClr val="FFFFFF"/>
          </a:solidFill>
          <a:latin typeface="+mn-lt"/>
          <a:ea typeface="+mn-ea"/>
          <a:cs typeface="+mn-cs"/>
          <a:sym typeface="Times New Roman" pitchFamily="18" charset="0"/>
        </a:defRPr>
      </a:lvl5pPr>
      <a:lvl6pPr marL="2503488" indent="-228600" algn="l" rtl="0" fontAlgn="base">
        <a:spcBef>
          <a:spcPts val="500"/>
        </a:spcBef>
        <a:spcAft>
          <a:spcPct val="0"/>
        </a:spcAft>
        <a:buSzPct val="100000"/>
        <a:buFont typeface="Times New Roman" charset="0"/>
        <a:buChar char="»"/>
        <a:defRPr sz="2000">
          <a:solidFill>
            <a:srgbClr val="FFFFFF"/>
          </a:solidFill>
          <a:latin typeface="+mn-lt"/>
          <a:ea typeface="+mn-ea"/>
          <a:cs typeface="+mn-cs"/>
          <a:sym typeface="Times New Roman" charset="0"/>
        </a:defRPr>
      </a:lvl6pPr>
      <a:lvl7pPr marL="2960688" indent="-228600" algn="l" rtl="0" fontAlgn="base">
        <a:spcBef>
          <a:spcPts val="500"/>
        </a:spcBef>
        <a:spcAft>
          <a:spcPct val="0"/>
        </a:spcAft>
        <a:buSzPct val="100000"/>
        <a:buFont typeface="Times New Roman" charset="0"/>
        <a:buChar char="»"/>
        <a:defRPr sz="2000">
          <a:solidFill>
            <a:srgbClr val="FFFFFF"/>
          </a:solidFill>
          <a:latin typeface="+mn-lt"/>
          <a:ea typeface="+mn-ea"/>
          <a:cs typeface="+mn-cs"/>
          <a:sym typeface="Times New Roman" charset="0"/>
        </a:defRPr>
      </a:lvl7pPr>
      <a:lvl8pPr marL="3417888" indent="-228600" algn="l" rtl="0" fontAlgn="base">
        <a:spcBef>
          <a:spcPts val="500"/>
        </a:spcBef>
        <a:spcAft>
          <a:spcPct val="0"/>
        </a:spcAft>
        <a:buSzPct val="100000"/>
        <a:buFont typeface="Times New Roman" charset="0"/>
        <a:buChar char="»"/>
        <a:defRPr sz="2000">
          <a:solidFill>
            <a:srgbClr val="FFFFFF"/>
          </a:solidFill>
          <a:latin typeface="+mn-lt"/>
          <a:ea typeface="+mn-ea"/>
          <a:cs typeface="+mn-cs"/>
          <a:sym typeface="Times New Roman" charset="0"/>
        </a:defRPr>
      </a:lvl8pPr>
      <a:lvl9pPr marL="3875088" indent="-228600" algn="l" rtl="0" fontAlgn="base">
        <a:spcBef>
          <a:spcPts val="500"/>
        </a:spcBef>
        <a:spcAft>
          <a:spcPct val="0"/>
        </a:spcAft>
        <a:buSzPct val="100000"/>
        <a:buFont typeface="Times New Roman" charset="0"/>
        <a:buChar char="»"/>
        <a:defRPr sz="2000">
          <a:solidFill>
            <a:srgbClr val="FFFFFF"/>
          </a:solidFill>
          <a:latin typeface="+mn-lt"/>
          <a:ea typeface="+mn-ea"/>
          <a:cs typeface="+mn-cs"/>
          <a:sym typeface="Times New Roman"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mn-lt"/>
              </a:defRPr>
            </a:lvl1pPr>
          </a:lstStyle>
          <a:p>
            <a:pPr fontAlgn="base">
              <a:spcBef>
                <a:spcPct val="0"/>
              </a:spcBef>
              <a:spcAft>
                <a:spcPct val="0"/>
              </a:spcAft>
              <a:defRPr/>
            </a:pPr>
            <a:fld id="{A11DA1F6-A71E-4842-A708-A23D7B52E7BB}" type="slidenum">
              <a:rPr lang="en-US">
                <a:solidFill>
                  <a:srgbClr val="000000"/>
                </a:solidFill>
                <a:ea typeface="ＭＳ Ｐゴシック" pitchFamily="-1" charset="-128"/>
              </a:rPr>
              <a:pPr fontAlgn="base">
                <a:spcBef>
                  <a:spcPct val="0"/>
                </a:spcBef>
                <a:spcAft>
                  <a:spcPct val="0"/>
                </a:spcAft>
                <a:defRPr/>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1560975057"/>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 id="2147483982" r:id="rId13"/>
    <p:sldLayoutId id="2147483983" r:id="rId14"/>
  </p:sldLayoutIdLst>
  <p:txStyles>
    <p:titleStyle>
      <a:lvl1pPr algn="ctr" rtl="0" eaLnBrk="0" fontAlgn="base" hangingPunct="0">
        <a:spcBef>
          <a:spcPct val="0"/>
        </a:spcBef>
        <a:spcAft>
          <a:spcPct val="0"/>
        </a:spcAft>
        <a:defRPr sz="4400">
          <a:solidFill>
            <a:srgbClr val="FFFF00"/>
          </a:solidFill>
          <a:latin typeface="+mj-lt"/>
          <a:ea typeface="+mj-ea"/>
          <a:cs typeface="+mj-cs"/>
        </a:defRPr>
      </a:lvl1pPr>
      <a:lvl2pPr algn="ctr" rtl="0" eaLnBrk="0" fontAlgn="base" hangingPunct="0">
        <a:spcBef>
          <a:spcPct val="0"/>
        </a:spcBef>
        <a:spcAft>
          <a:spcPct val="0"/>
        </a:spcAft>
        <a:defRPr sz="4400">
          <a:solidFill>
            <a:srgbClr val="FFFF00"/>
          </a:solidFill>
          <a:latin typeface="Times New Roman" pitchFamily="18" charset="0"/>
        </a:defRPr>
      </a:lvl2pPr>
      <a:lvl3pPr algn="ctr" rtl="0" eaLnBrk="0" fontAlgn="base" hangingPunct="0">
        <a:spcBef>
          <a:spcPct val="0"/>
        </a:spcBef>
        <a:spcAft>
          <a:spcPct val="0"/>
        </a:spcAft>
        <a:defRPr sz="4400">
          <a:solidFill>
            <a:srgbClr val="FFFF00"/>
          </a:solidFill>
          <a:latin typeface="Times New Roman" pitchFamily="18" charset="0"/>
        </a:defRPr>
      </a:lvl3pPr>
      <a:lvl4pPr algn="ctr" rtl="0" eaLnBrk="0" fontAlgn="base" hangingPunct="0">
        <a:spcBef>
          <a:spcPct val="0"/>
        </a:spcBef>
        <a:spcAft>
          <a:spcPct val="0"/>
        </a:spcAft>
        <a:defRPr sz="4400">
          <a:solidFill>
            <a:srgbClr val="FFFF00"/>
          </a:solidFill>
          <a:latin typeface="Times New Roman" pitchFamily="18" charset="0"/>
        </a:defRPr>
      </a:lvl4pPr>
      <a:lvl5pPr algn="ctr" rtl="0" eaLnBrk="0" fontAlgn="base" hangingPunct="0">
        <a:spcBef>
          <a:spcPct val="0"/>
        </a:spcBef>
        <a:spcAft>
          <a:spcPct val="0"/>
        </a:spcAft>
        <a:defRPr sz="4400">
          <a:solidFill>
            <a:srgbClr val="FFFF00"/>
          </a:solidFill>
          <a:latin typeface="Times New Roman" pitchFamily="18" charset="0"/>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33CC"/>
            </a:gs>
            <a:gs pos="100000">
              <a:srgbClr val="0033CC">
                <a:gamma/>
                <a:shade val="49412"/>
                <a:invGamma/>
              </a:srgbClr>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en-US" dirty="0">
              <a:solidFill>
                <a:srgbClr val="FFFFFF"/>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en-US" dirty="0">
              <a:solidFill>
                <a:srgbClr val="FFFFFF"/>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C83C2343-5750-4FF4-AF2B-02771EE6B503}" type="slidenum">
              <a:rPr lang="en-US" altLang="en-US">
                <a:solidFill>
                  <a:srgbClr val="FFFFFF"/>
                </a:solidFill>
              </a:rPr>
              <a:pPr fontAlgn="base">
                <a:spcBef>
                  <a:spcPct val="0"/>
                </a:spcBef>
                <a:spcAft>
                  <a:spcPct val="0"/>
                </a:spcAft>
              </a:pPr>
              <a:t>‹#›</a:t>
            </a:fld>
            <a:endParaRPr lang="en-US" altLang="en-US" dirty="0">
              <a:solidFill>
                <a:srgbClr val="FFFFFF"/>
              </a:solidFill>
            </a:endParaRPr>
          </a:p>
        </p:txBody>
      </p:sp>
    </p:spTree>
    <p:extLst>
      <p:ext uri="{BB962C8B-B14F-4D97-AF65-F5344CB8AC3E}">
        <p14:creationId xmlns:p14="http://schemas.microsoft.com/office/powerpoint/2010/main" val="3192546121"/>
      </p:ext>
    </p:extLst>
  </p:cSld>
  <p:clrMap bg1="dk2" tx1="lt1" bg2="dk1" tx2="lt2" accent1="accent1" accent2="accent2" accent3="accent3" accent4="accent4" accent5="accent5" accent6="accent6" hlink="hlink" folHlink="folHlink"/>
  <p:sldLayoutIdLst>
    <p:sldLayoutId id="2147484013" r:id="rId1"/>
    <p:sldLayoutId id="2147484014" r:id="rId2"/>
    <p:sldLayoutId id="2147484015" r:id="rId3"/>
    <p:sldLayoutId id="2147484016" r:id="rId4"/>
    <p:sldLayoutId id="2147484017" r:id="rId5"/>
    <p:sldLayoutId id="2147484018" r:id="rId6"/>
    <p:sldLayoutId id="2147484019" r:id="rId7"/>
    <p:sldLayoutId id="2147484020" r:id="rId8"/>
    <p:sldLayoutId id="2147484021" r:id="rId9"/>
    <p:sldLayoutId id="2147484022" r:id="rId10"/>
    <p:sldLayoutId id="2147484023" r:id="rId11"/>
    <p:sldLayoutId id="2147484024" r:id="rId12"/>
    <p:sldLayoutId id="2147484025"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defRPr>
      </a:lvl2pPr>
      <a:lvl3pPr algn="ctr" rtl="0" fontAlgn="base">
        <a:spcBef>
          <a:spcPct val="0"/>
        </a:spcBef>
        <a:spcAft>
          <a:spcPct val="0"/>
        </a:spcAft>
        <a:defRPr sz="4400">
          <a:solidFill>
            <a:schemeClr val="tx2"/>
          </a:solidFill>
          <a:latin typeface="Times New Roman" charset="0"/>
        </a:defRPr>
      </a:lvl3pPr>
      <a:lvl4pPr algn="ctr" rtl="0" fontAlgn="base">
        <a:spcBef>
          <a:spcPct val="0"/>
        </a:spcBef>
        <a:spcAft>
          <a:spcPct val="0"/>
        </a:spcAft>
        <a:defRPr sz="4400">
          <a:solidFill>
            <a:schemeClr val="tx2"/>
          </a:solidFill>
          <a:latin typeface="Times New Roman" charset="0"/>
        </a:defRPr>
      </a:lvl4pPr>
      <a:lvl5pPr algn="ctr" rtl="0" fontAlgn="base">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Times New Roman" pitchFamily="18" charset="0"/>
              </a:defRPr>
            </a:lvl1pPr>
          </a:lstStyle>
          <a:p>
            <a:pPr fontAlgn="base">
              <a:spcBef>
                <a:spcPct val="0"/>
              </a:spcBef>
              <a:spcAft>
                <a:spcPct val="0"/>
              </a:spcAft>
            </a:pPr>
            <a:fld id="{59C144B4-B1A7-4E8B-8BFC-9C94BFA20AB8}" type="slidenum">
              <a:rPr lang="en-US">
                <a:solidFill>
                  <a:srgbClr val="000000"/>
                </a:solidFill>
                <a:ea typeface="ＭＳ Ｐゴシック" pitchFamily="-1" charset="-128"/>
              </a:rPr>
              <a:pPr fontAlgn="base">
                <a:spcBef>
                  <a:spcPct val="0"/>
                </a:spcBef>
                <a:spcAft>
                  <a:spcPct val="0"/>
                </a:spcAft>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65689855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Lst>
  <p:txStyles>
    <p:titleStyle>
      <a:lvl1pPr algn="ctr" rtl="0" eaLnBrk="0" fontAlgn="base" hangingPunct="0">
        <a:spcBef>
          <a:spcPct val="0"/>
        </a:spcBef>
        <a:spcAft>
          <a:spcPct val="0"/>
        </a:spcAft>
        <a:defRPr sz="4400">
          <a:solidFill>
            <a:srgbClr val="FFFF00"/>
          </a:solidFill>
          <a:latin typeface="+mj-lt"/>
          <a:ea typeface="ＭＳ Ｐゴシック" pitchFamily="-1" charset="-128"/>
          <a:cs typeface="+mj-cs"/>
        </a:defRPr>
      </a:lvl1pPr>
      <a:lvl2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2pPr>
      <a:lvl3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3pPr>
      <a:lvl4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4pPr>
      <a:lvl5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ＭＳ Ｐゴシック" pitchFamily="-1" charset="-128"/>
          <a:cs typeface="+mn-cs"/>
        </a:defRPr>
      </a:lvl1pPr>
      <a:lvl2pPr marL="742950" indent="-285750" algn="l" rtl="0" eaLnBrk="0" fontAlgn="base" hangingPunct="0">
        <a:spcBef>
          <a:spcPct val="20000"/>
        </a:spcBef>
        <a:spcAft>
          <a:spcPct val="0"/>
        </a:spcAft>
        <a:buChar char="–"/>
        <a:defRPr sz="2800">
          <a:solidFill>
            <a:schemeClr val="bg1"/>
          </a:solidFill>
          <a:latin typeface="+mn-lt"/>
          <a:ea typeface="ＭＳ Ｐゴシック" pitchFamily="-1" charset="-128"/>
        </a:defRPr>
      </a:lvl2pPr>
      <a:lvl3pPr marL="1143000" indent="-228600" algn="l" rtl="0" eaLnBrk="0" fontAlgn="base" hangingPunct="0">
        <a:spcBef>
          <a:spcPct val="20000"/>
        </a:spcBef>
        <a:spcAft>
          <a:spcPct val="0"/>
        </a:spcAft>
        <a:buChar char="•"/>
        <a:defRPr sz="2400">
          <a:solidFill>
            <a:schemeClr val="bg1"/>
          </a:solidFill>
          <a:latin typeface="+mn-lt"/>
          <a:ea typeface="ＭＳ Ｐゴシック" pitchFamily="-1" charset="-128"/>
        </a:defRPr>
      </a:lvl3pPr>
      <a:lvl4pPr marL="16002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4pPr>
      <a:lvl5pPr marL="20574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mn-lt"/>
              </a:defRPr>
            </a:lvl1pPr>
          </a:lstStyle>
          <a:p>
            <a:pPr fontAlgn="base">
              <a:spcBef>
                <a:spcPct val="0"/>
              </a:spcBef>
              <a:spcAft>
                <a:spcPct val="0"/>
              </a:spcAft>
              <a:defRPr/>
            </a:pPr>
            <a:fld id="{1E947412-756D-415C-8AB4-3718DF94CCFA}" type="slidenum">
              <a:rPr lang="en-US">
                <a:solidFill>
                  <a:srgbClr val="000000"/>
                </a:solidFill>
                <a:ea typeface="ＭＳ Ｐゴシック" pitchFamily="-1" charset="-128"/>
              </a:rPr>
              <a:pPr fontAlgn="base">
                <a:spcBef>
                  <a:spcPct val="0"/>
                </a:spcBef>
                <a:spcAft>
                  <a:spcPct val="0"/>
                </a:spcAft>
                <a:defRPr/>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3029063958"/>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Lst>
  <p:txStyles>
    <p:titleStyle>
      <a:lvl1pPr algn="ctr" rtl="0" eaLnBrk="0" fontAlgn="base" hangingPunct="0">
        <a:spcBef>
          <a:spcPct val="0"/>
        </a:spcBef>
        <a:spcAft>
          <a:spcPct val="0"/>
        </a:spcAft>
        <a:defRPr sz="4400">
          <a:solidFill>
            <a:srgbClr val="FFFF00"/>
          </a:solidFill>
          <a:latin typeface="+mj-lt"/>
          <a:ea typeface="+mj-ea"/>
          <a:cs typeface="+mj-cs"/>
        </a:defRPr>
      </a:lvl1pPr>
      <a:lvl2pPr algn="ctr" rtl="0" eaLnBrk="0" fontAlgn="base" hangingPunct="0">
        <a:spcBef>
          <a:spcPct val="0"/>
        </a:spcBef>
        <a:spcAft>
          <a:spcPct val="0"/>
        </a:spcAft>
        <a:defRPr sz="4400">
          <a:solidFill>
            <a:srgbClr val="FFFF00"/>
          </a:solidFill>
          <a:latin typeface="Times New Roman" pitchFamily="18" charset="0"/>
        </a:defRPr>
      </a:lvl2pPr>
      <a:lvl3pPr algn="ctr" rtl="0" eaLnBrk="0" fontAlgn="base" hangingPunct="0">
        <a:spcBef>
          <a:spcPct val="0"/>
        </a:spcBef>
        <a:spcAft>
          <a:spcPct val="0"/>
        </a:spcAft>
        <a:defRPr sz="4400">
          <a:solidFill>
            <a:srgbClr val="FFFF00"/>
          </a:solidFill>
          <a:latin typeface="Times New Roman" pitchFamily="18" charset="0"/>
        </a:defRPr>
      </a:lvl3pPr>
      <a:lvl4pPr algn="ctr" rtl="0" eaLnBrk="0" fontAlgn="base" hangingPunct="0">
        <a:spcBef>
          <a:spcPct val="0"/>
        </a:spcBef>
        <a:spcAft>
          <a:spcPct val="0"/>
        </a:spcAft>
        <a:defRPr sz="4400">
          <a:solidFill>
            <a:srgbClr val="FFFF00"/>
          </a:solidFill>
          <a:latin typeface="Times New Roman" pitchFamily="18" charset="0"/>
        </a:defRPr>
      </a:lvl4pPr>
      <a:lvl5pPr algn="ctr" rtl="0" eaLnBrk="0" fontAlgn="base" hangingPunct="0">
        <a:spcBef>
          <a:spcPct val="0"/>
        </a:spcBef>
        <a:spcAft>
          <a:spcPct val="0"/>
        </a:spcAft>
        <a:defRPr sz="4400">
          <a:solidFill>
            <a:srgbClr val="FFFF00"/>
          </a:solidFill>
          <a:latin typeface="Times New Roman" pitchFamily="18" charset="0"/>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Times New Roman" pitchFamily="18" charset="0"/>
              </a:defRPr>
            </a:lvl1pPr>
          </a:lstStyle>
          <a:p>
            <a:pPr fontAlgn="base">
              <a:spcBef>
                <a:spcPct val="0"/>
              </a:spcBef>
              <a:spcAft>
                <a:spcPct val="0"/>
              </a:spcAft>
            </a:pPr>
            <a:fld id="{59C144B4-B1A7-4E8B-8BFC-9C94BFA20AB8}" type="slidenum">
              <a:rPr lang="en-US">
                <a:solidFill>
                  <a:srgbClr val="000000"/>
                </a:solidFill>
                <a:ea typeface="ＭＳ Ｐゴシック" pitchFamily="-1" charset="-128"/>
              </a:rPr>
              <a:pPr fontAlgn="base">
                <a:spcBef>
                  <a:spcPct val="0"/>
                </a:spcBef>
                <a:spcAft>
                  <a:spcPct val="0"/>
                </a:spcAft>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71268386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Lst>
  <p:txStyles>
    <p:titleStyle>
      <a:lvl1pPr algn="ctr" rtl="0" eaLnBrk="0" fontAlgn="base" hangingPunct="0">
        <a:spcBef>
          <a:spcPct val="0"/>
        </a:spcBef>
        <a:spcAft>
          <a:spcPct val="0"/>
        </a:spcAft>
        <a:defRPr sz="4400">
          <a:solidFill>
            <a:srgbClr val="FFFF00"/>
          </a:solidFill>
          <a:latin typeface="+mj-lt"/>
          <a:ea typeface="ＭＳ Ｐゴシック" pitchFamily="-1" charset="-128"/>
          <a:cs typeface="+mj-cs"/>
        </a:defRPr>
      </a:lvl1pPr>
      <a:lvl2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2pPr>
      <a:lvl3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3pPr>
      <a:lvl4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4pPr>
      <a:lvl5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ＭＳ Ｐゴシック" pitchFamily="-1" charset="-128"/>
          <a:cs typeface="+mn-cs"/>
        </a:defRPr>
      </a:lvl1pPr>
      <a:lvl2pPr marL="742950" indent="-285750" algn="l" rtl="0" eaLnBrk="0" fontAlgn="base" hangingPunct="0">
        <a:spcBef>
          <a:spcPct val="20000"/>
        </a:spcBef>
        <a:spcAft>
          <a:spcPct val="0"/>
        </a:spcAft>
        <a:buChar char="–"/>
        <a:defRPr sz="2800">
          <a:solidFill>
            <a:schemeClr val="bg1"/>
          </a:solidFill>
          <a:latin typeface="+mn-lt"/>
          <a:ea typeface="ＭＳ Ｐゴシック" pitchFamily="-1" charset="-128"/>
        </a:defRPr>
      </a:lvl2pPr>
      <a:lvl3pPr marL="1143000" indent="-228600" algn="l" rtl="0" eaLnBrk="0" fontAlgn="base" hangingPunct="0">
        <a:spcBef>
          <a:spcPct val="20000"/>
        </a:spcBef>
        <a:spcAft>
          <a:spcPct val="0"/>
        </a:spcAft>
        <a:buChar char="•"/>
        <a:defRPr sz="2400">
          <a:solidFill>
            <a:schemeClr val="bg1"/>
          </a:solidFill>
          <a:latin typeface="+mn-lt"/>
          <a:ea typeface="ＭＳ Ｐゴシック" pitchFamily="-1" charset="-128"/>
        </a:defRPr>
      </a:lvl3pPr>
      <a:lvl4pPr marL="16002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4pPr>
      <a:lvl5pPr marL="20574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Times New Roman" pitchFamily="18" charset="0"/>
              </a:defRPr>
            </a:lvl1pPr>
          </a:lstStyle>
          <a:p>
            <a:pPr fontAlgn="base">
              <a:spcBef>
                <a:spcPct val="0"/>
              </a:spcBef>
              <a:spcAft>
                <a:spcPct val="0"/>
              </a:spcAft>
            </a:pPr>
            <a:fld id="{59C144B4-B1A7-4E8B-8BFC-9C94BFA20AB8}" type="slidenum">
              <a:rPr lang="en-US">
                <a:solidFill>
                  <a:srgbClr val="000000"/>
                </a:solidFill>
                <a:ea typeface="ＭＳ Ｐゴシック" pitchFamily="-1" charset="-128"/>
              </a:rPr>
              <a:pPr fontAlgn="base">
                <a:spcBef>
                  <a:spcPct val="0"/>
                </a:spcBef>
                <a:spcAft>
                  <a:spcPct val="0"/>
                </a:spcAft>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1758145529"/>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Lst>
  <p:txStyles>
    <p:titleStyle>
      <a:lvl1pPr algn="ctr" rtl="0" eaLnBrk="0" fontAlgn="base" hangingPunct="0">
        <a:spcBef>
          <a:spcPct val="0"/>
        </a:spcBef>
        <a:spcAft>
          <a:spcPct val="0"/>
        </a:spcAft>
        <a:defRPr sz="4400">
          <a:solidFill>
            <a:srgbClr val="FFFF00"/>
          </a:solidFill>
          <a:latin typeface="+mj-lt"/>
          <a:ea typeface="ＭＳ Ｐゴシック" pitchFamily="-1" charset="-128"/>
          <a:cs typeface="+mj-cs"/>
        </a:defRPr>
      </a:lvl1pPr>
      <a:lvl2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2pPr>
      <a:lvl3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3pPr>
      <a:lvl4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4pPr>
      <a:lvl5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ＭＳ Ｐゴシック" pitchFamily="-1" charset="-128"/>
          <a:cs typeface="+mn-cs"/>
        </a:defRPr>
      </a:lvl1pPr>
      <a:lvl2pPr marL="742950" indent="-285750" algn="l" rtl="0" eaLnBrk="0" fontAlgn="base" hangingPunct="0">
        <a:spcBef>
          <a:spcPct val="20000"/>
        </a:spcBef>
        <a:spcAft>
          <a:spcPct val="0"/>
        </a:spcAft>
        <a:buChar char="–"/>
        <a:defRPr sz="2800">
          <a:solidFill>
            <a:schemeClr val="bg1"/>
          </a:solidFill>
          <a:latin typeface="+mn-lt"/>
          <a:ea typeface="ＭＳ Ｐゴシック" pitchFamily="-1" charset="-128"/>
        </a:defRPr>
      </a:lvl2pPr>
      <a:lvl3pPr marL="1143000" indent="-228600" algn="l" rtl="0" eaLnBrk="0" fontAlgn="base" hangingPunct="0">
        <a:spcBef>
          <a:spcPct val="20000"/>
        </a:spcBef>
        <a:spcAft>
          <a:spcPct val="0"/>
        </a:spcAft>
        <a:buChar char="•"/>
        <a:defRPr sz="2400">
          <a:solidFill>
            <a:schemeClr val="bg1"/>
          </a:solidFill>
          <a:latin typeface="+mn-lt"/>
          <a:ea typeface="ＭＳ Ｐゴシック" pitchFamily="-1" charset="-128"/>
        </a:defRPr>
      </a:lvl3pPr>
      <a:lvl4pPr marL="16002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4pPr>
      <a:lvl5pPr marL="20574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ea typeface="+mn-ea"/>
              </a:defRPr>
            </a:lvl1pPr>
          </a:lstStyle>
          <a:p>
            <a:pPr fontAlgn="base">
              <a:spcBef>
                <a:spcPct val="0"/>
              </a:spcBef>
              <a:spcAft>
                <a:spcPct val="0"/>
              </a:spcAft>
              <a:defRPr/>
            </a:pPr>
            <a:endParaRPr lang="en-US" dirty="0">
              <a:solidFill>
                <a:srgbClr val="000000"/>
              </a:solidFill>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Times New Roman" pitchFamily="18" charset="0"/>
              </a:defRPr>
            </a:lvl1pPr>
          </a:lstStyle>
          <a:p>
            <a:pPr fontAlgn="base">
              <a:spcBef>
                <a:spcPct val="0"/>
              </a:spcBef>
              <a:spcAft>
                <a:spcPct val="0"/>
              </a:spcAft>
            </a:pPr>
            <a:fld id="{59C144B4-B1A7-4E8B-8BFC-9C94BFA20AB8}" type="slidenum">
              <a:rPr lang="en-US">
                <a:solidFill>
                  <a:srgbClr val="000000"/>
                </a:solidFill>
                <a:ea typeface="ＭＳ Ｐゴシック" pitchFamily="-1" charset="-128"/>
              </a:rPr>
              <a:pPr fontAlgn="base">
                <a:spcBef>
                  <a:spcPct val="0"/>
                </a:spcBef>
                <a:spcAft>
                  <a:spcPct val="0"/>
                </a:spcAft>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949731206"/>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Lst>
  <p:txStyles>
    <p:titleStyle>
      <a:lvl1pPr algn="ctr" rtl="0" eaLnBrk="0" fontAlgn="base" hangingPunct="0">
        <a:spcBef>
          <a:spcPct val="0"/>
        </a:spcBef>
        <a:spcAft>
          <a:spcPct val="0"/>
        </a:spcAft>
        <a:defRPr sz="4400">
          <a:solidFill>
            <a:srgbClr val="FFFF00"/>
          </a:solidFill>
          <a:latin typeface="+mj-lt"/>
          <a:ea typeface="ＭＳ Ｐゴシック" pitchFamily="-1" charset="-128"/>
          <a:cs typeface="+mj-cs"/>
        </a:defRPr>
      </a:lvl1pPr>
      <a:lvl2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2pPr>
      <a:lvl3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3pPr>
      <a:lvl4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4pPr>
      <a:lvl5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ＭＳ Ｐゴシック" pitchFamily="-1" charset="-128"/>
          <a:cs typeface="+mn-cs"/>
        </a:defRPr>
      </a:lvl1pPr>
      <a:lvl2pPr marL="742950" indent="-285750" algn="l" rtl="0" eaLnBrk="0" fontAlgn="base" hangingPunct="0">
        <a:spcBef>
          <a:spcPct val="20000"/>
        </a:spcBef>
        <a:spcAft>
          <a:spcPct val="0"/>
        </a:spcAft>
        <a:buChar char="–"/>
        <a:defRPr sz="2800">
          <a:solidFill>
            <a:schemeClr val="bg1"/>
          </a:solidFill>
          <a:latin typeface="+mn-lt"/>
          <a:ea typeface="ＭＳ Ｐゴシック" pitchFamily="-1" charset="-128"/>
        </a:defRPr>
      </a:lvl2pPr>
      <a:lvl3pPr marL="1143000" indent="-228600" algn="l" rtl="0" eaLnBrk="0" fontAlgn="base" hangingPunct="0">
        <a:spcBef>
          <a:spcPct val="20000"/>
        </a:spcBef>
        <a:spcAft>
          <a:spcPct val="0"/>
        </a:spcAft>
        <a:buChar char="•"/>
        <a:defRPr sz="2400">
          <a:solidFill>
            <a:schemeClr val="bg1"/>
          </a:solidFill>
          <a:latin typeface="+mn-lt"/>
          <a:ea typeface="ＭＳ Ｐゴシック" pitchFamily="-1" charset="-128"/>
        </a:defRPr>
      </a:lvl3pPr>
      <a:lvl4pPr marL="16002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4pPr>
      <a:lvl5pPr marL="2057400" indent="-228600" algn="l" rtl="0" eaLnBrk="0" fontAlgn="base" hangingPunct="0">
        <a:spcBef>
          <a:spcPct val="20000"/>
        </a:spcBef>
        <a:spcAft>
          <a:spcPct val="0"/>
        </a:spcAft>
        <a:buChar char="»"/>
        <a:defRPr sz="2000">
          <a:solidFill>
            <a:schemeClr val="bg1"/>
          </a:solidFill>
          <a:latin typeface="+mn-lt"/>
          <a:ea typeface="ＭＳ Ｐゴシック" pitchFamily="-1" charset="-128"/>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mn-lt"/>
              </a:defRPr>
            </a:lvl1pPr>
          </a:lstStyle>
          <a:p>
            <a:pPr fontAlgn="base">
              <a:spcBef>
                <a:spcPct val="0"/>
              </a:spcBef>
              <a:spcAft>
                <a:spcPct val="0"/>
              </a:spcAft>
              <a:defRPr/>
            </a:pPr>
            <a:fld id="{A11DA1F6-A71E-4842-A708-A23D7B52E7BB}" type="slidenum">
              <a:rPr lang="en-US">
                <a:solidFill>
                  <a:srgbClr val="000000"/>
                </a:solidFill>
                <a:ea typeface="ＭＳ Ｐゴシック" pitchFamily="-1" charset="-128"/>
              </a:rPr>
              <a:pPr fontAlgn="base">
                <a:spcBef>
                  <a:spcPct val="0"/>
                </a:spcBef>
                <a:spcAft>
                  <a:spcPct val="0"/>
                </a:spcAft>
                <a:defRPr/>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3393140410"/>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35" r:id="rId13"/>
    <p:sldLayoutId id="2147483836" r:id="rId14"/>
  </p:sldLayoutIdLst>
  <p:txStyles>
    <p:titleStyle>
      <a:lvl1pPr algn="ctr" rtl="0" eaLnBrk="0" fontAlgn="base" hangingPunct="0">
        <a:spcBef>
          <a:spcPct val="0"/>
        </a:spcBef>
        <a:spcAft>
          <a:spcPct val="0"/>
        </a:spcAft>
        <a:defRPr sz="4400">
          <a:solidFill>
            <a:srgbClr val="FFFF00"/>
          </a:solidFill>
          <a:latin typeface="+mj-lt"/>
          <a:ea typeface="+mj-ea"/>
          <a:cs typeface="+mj-cs"/>
        </a:defRPr>
      </a:lvl1pPr>
      <a:lvl2pPr algn="ctr" rtl="0" eaLnBrk="0" fontAlgn="base" hangingPunct="0">
        <a:spcBef>
          <a:spcPct val="0"/>
        </a:spcBef>
        <a:spcAft>
          <a:spcPct val="0"/>
        </a:spcAft>
        <a:defRPr sz="4400">
          <a:solidFill>
            <a:srgbClr val="FFFF00"/>
          </a:solidFill>
          <a:latin typeface="Times New Roman" pitchFamily="18" charset="0"/>
        </a:defRPr>
      </a:lvl2pPr>
      <a:lvl3pPr algn="ctr" rtl="0" eaLnBrk="0" fontAlgn="base" hangingPunct="0">
        <a:spcBef>
          <a:spcPct val="0"/>
        </a:spcBef>
        <a:spcAft>
          <a:spcPct val="0"/>
        </a:spcAft>
        <a:defRPr sz="4400">
          <a:solidFill>
            <a:srgbClr val="FFFF00"/>
          </a:solidFill>
          <a:latin typeface="Times New Roman" pitchFamily="18" charset="0"/>
        </a:defRPr>
      </a:lvl3pPr>
      <a:lvl4pPr algn="ctr" rtl="0" eaLnBrk="0" fontAlgn="base" hangingPunct="0">
        <a:spcBef>
          <a:spcPct val="0"/>
        </a:spcBef>
        <a:spcAft>
          <a:spcPct val="0"/>
        </a:spcAft>
        <a:defRPr sz="4400">
          <a:solidFill>
            <a:srgbClr val="FFFF00"/>
          </a:solidFill>
          <a:latin typeface="Times New Roman" pitchFamily="18" charset="0"/>
        </a:defRPr>
      </a:lvl4pPr>
      <a:lvl5pPr algn="ctr" rtl="0" eaLnBrk="0" fontAlgn="base" hangingPunct="0">
        <a:spcBef>
          <a:spcPct val="0"/>
        </a:spcBef>
        <a:spcAft>
          <a:spcPct val="0"/>
        </a:spcAft>
        <a:defRPr sz="4400">
          <a:solidFill>
            <a:srgbClr val="FFFF00"/>
          </a:solidFill>
          <a:latin typeface="Times New Roman" pitchFamily="18" charset="0"/>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mn-lt"/>
              </a:defRPr>
            </a:lvl1pPr>
          </a:lstStyle>
          <a:p>
            <a:pPr fontAlgn="base">
              <a:spcBef>
                <a:spcPct val="0"/>
              </a:spcBef>
              <a:spcAft>
                <a:spcPct val="0"/>
              </a:spcAft>
              <a:defRPr/>
            </a:pPr>
            <a:fld id="{A11DA1F6-A71E-4842-A708-A23D7B52E7BB}" type="slidenum">
              <a:rPr lang="en-US">
                <a:solidFill>
                  <a:srgbClr val="000000"/>
                </a:solidFill>
                <a:ea typeface="ＭＳ Ｐゴシック" pitchFamily="-1" charset="-128"/>
              </a:rPr>
              <a:pPr fontAlgn="base">
                <a:spcBef>
                  <a:spcPct val="0"/>
                </a:spcBef>
                <a:spcAft>
                  <a:spcPct val="0"/>
                </a:spcAft>
                <a:defRPr/>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790419451"/>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1" r:id="rId14"/>
  </p:sldLayoutIdLst>
  <p:txStyles>
    <p:titleStyle>
      <a:lvl1pPr algn="ctr" rtl="0" eaLnBrk="0" fontAlgn="base" hangingPunct="0">
        <a:spcBef>
          <a:spcPct val="0"/>
        </a:spcBef>
        <a:spcAft>
          <a:spcPct val="0"/>
        </a:spcAft>
        <a:defRPr sz="4400">
          <a:solidFill>
            <a:srgbClr val="FFFF00"/>
          </a:solidFill>
          <a:latin typeface="+mj-lt"/>
          <a:ea typeface="+mj-ea"/>
          <a:cs typeface="+mj-cs"/>
        </a:defRPr>
      </a:lvl1pPr>
      <a:lvl2pPr algn="ctr" rtl="0" eaLnBrk="0" fontAlgn="base" hangingPunct="0">
        <a:spcBef>
          <a:spcPct val="0"/>
        </a:spcBef>
        <a:spcAft>
          <a:spcPct val="0"/>
        </a:spcAft>
        <a:defRPr sz="4400">
          <a:solidFill>
            <a:srgbClr val="FFFF00"/>
          </a:solidFill>
          <a:latin typeface="Times New Roman" pitchFamily="18" charset="0"/>
        </a:defRPr>
      </a:lvl2pPr>
      <a:lvl3pPr algn="ctr" rtl="0" eaLnBrk="0" fontAlgn="base" hangingPunct="0">
        <a:spcBef>
          <a:spcPct val="0"/>
        </a:spcBef>
        <a:spcAft>
          <a:spcPct val="0"/>
        </a:spcAft>
        <a:defRPr sz="4400">
          <a:solidFill>
            <a:srgbClr val="FFFF00"/>
          </a:solidFill>
          <a:latin typeface="Times New Roman" pitchFamily="18" charset="0"/>
        </a:defRPr>
      </a:lvl3pPr>
      <a:lvl4pPr algn="ctr" rtl="0" eaLnBrk="0" fontAlgn="base" hangingPunct="0">
        <a:spcBef>
          <a:spcPct val="0"/>
        </a:spcBef>
        <a:spcAft>
          <a:spcPct val="0"/>
        </a:spcAft>
        <a:defRPr sz="4400">
          <a:solidFill>
            <a:srgbClr val="FFFF00"/>
          </a:solidFill>
          <a:latin typeface="Times New Roman" pitchFamily="18" charset="0"/>
        </a:defRPr>
      </a:lvl4pPr>
      <a:lvl5pPr algn="ctr" rtl="0" eaLnBrk="0" fontAlgn="base" hangingPunct="0">
        <a:spcBef>
          <a:spcPct val="0"/>
        </a:spcBef>
        <a:spcAft>
          <a:spcPct val="0"/>
        </a:spcAft>
        <a:defRPr sz="4400">
          <a:solidFill>
            <a:srgbClr val="FFFF00"/>
          </a:solidFill>
          <a:latin typeface="Times New Roman" pitchFamily="18" charset="0"/>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667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defRPr>
            </a:lvl1pPr>
          </a:lstStyle>
          <a:p>
            <a:pPr fontAlgn="base">
              <a:spcBef>
                <a:spcPct val="0"/>
              </a:spcBef>
              <a:spcAft>
                <a:spcPct val="0"/>
              </a:spcAft>
              <a:defRPr/>
            </a:pPr>
            <a:endParaRPr lang="en-US" dirty="0">
              <a:solidFill>
                <a:srgbClr val="000000"/>
              </a:solidFill>
              <a:ea typeface="ＭＳ Ｐゴシック" pitchFamily="-1" charset="-128"/>
            </a:endParaRPr>
          </a:p>
        </p:txBody>
      </p:sp>
      <p:sp>
        <p:nvSpPr>
          <p:cNvPr id="156678"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mn-lt"/>
              </a:defRPr>
            </a:lvl1pPr>
          </a:lstStyle>
          <a:p>
            <a:pPr fontAlgn="base">
              <a:spcBef>
                <a:spcPct val="0"/>
              </a:spcBef>
              <a:spcAft>
                <a:spcPct val="0"/>
              </a:spcAft>
              <a:defRPr/>
            </a:pPr>
            <a:fld id="{A11DA1F6-A71E-4842-A708-A23D7B52E7BB}" type="slidenum">
              <a:rPr lang="en-US">
                <a:solidFill>
                  <a:srgbClr val="000000"/>
                </a:solidFill>
                <a:ea typeface="ＭＳ Ｐゴシック" pitchFamily="-1" charset="-128"/>
              </a:rPr>
              <a:pPr fontAlgn="base">
                <a:spcBef>
                  <a:spcPct val="0"/>
                </a:spcBef>
                <a:spcAft>
                  <a:spcPct val="0"/>
                </a:spcAft>
                <a:defRPr/>
              </a:pPr>
              <a:t>‹#›</a:t>
            </a:fld>
            <a:endParaRPr lang="en-US" dirty="0">
              <a:solidFill>
                <a:srgbClr val="000000"/>
              </a:solidFill>
              <a:ea typeface="ＭＳ Ｐゴシック" pitchFamily="-1" charset="-128"/>
            </a:endParaRPr>
          </a:p>
        </p:txBody>
      </p:sp>
    </p:spTree>
    <p:extLst>
      <p:ext uri="{BB962C8B-B14F-4D97-AF65-F5344CB8AC3E}">
        <p14:creationId xmlns:p14="http://schemas.microsoft.com/office/powerpoint/2010/main" val="3083003286"/>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 id="2147483865" r:id="rId13"/>
    <p:sldLayoutId id="2147483866" r:id="rId14"/>
  </p:sldLayoutIdLst>
  <p:txStyles>
    <p:titleStyle>
      <a:lvl1pPr algn="ctr" rtl="0" eaLnBrk="0" fontAlgn="base" hangingPunct="0">
        <a:spcBef>
          <a:spcPct val="0"/>
        </a:spcBef>
        <a:spcAft>
          <a:spcPct val="0"/>
        </a:spcAft>
        <a:defRPr sz="4400">
          <a:solidFill>
            <a:srgbClr val="FFFF00"/>
          </a:solidFill>
          <a:latin typeface="+mj-lt"/>
          <a:ea typeface="+mj-ea"/>
          <a:cs typeface="+mj-cs"/>
        </a:defRPr>
      </a:lvl1pPr>
      <a:lvl2pPr algn="ctr" rtl="0" eaLnBrk="0" fontAlgn="base" hangingPunct="0">
        <a:spcBef>
          <a:spcPct val="0"/>
        </a:spcBef>
        <a:spcAft>
          <a:spcPct val="0"/>
        </a:spcAft>
        <a:defRPr sz="4400">
          <a:solidFill>
            <a:srgbClr val="FFFF00"/>
          </a:solidFill>
          <a:latin typeface="Times New Roman" pitchFamily="18" charset="0"/>
        </a:defRPr>
      </a:lvl2pPr>
      <a:lvl3pPr algn="ctr" rtl="0" eaLnBrk="0" fontAlgn="base" hangingPunct="0">
        <a:spcBef>
          <a:spcPct val="0"/>
        </a:spcBef>
        <a:spcAft>
          <a:spcPct val="0"/>
        </a:spcAft>
        <a:defRPr sz="4400">
          <a:solidFill>
            <a:srgbClr val="FFFF00"/>
          </a:solidFill>
          <a:latin typeface="Times New Roman" pitchFamily="18" charset="0"/>
        </a:defRPr>
      </a:lvl3pPr>
      <a:lvl4pPr algn="ctr" rtl="0" eaLnBrk="0" fontAlgn="base" hangingPunct="0">
        <a:spcBef>
          <a:spcPct val="0"/>
        </a:spcBef>
        <a:spcAft>
          <a:spcPct val="0"/>
        </a:spcAft>
        <a:defRPr sz="4400">
          <a:solidFill>
            <a:srgbClr val="FFFF00"/>
          </a:solidFill>
          <a:latin typeface="Times New Roman" pitchFamily="18" charset="0"/>
        </a:defRPr>
      </a:lvl4pPr>
      <a:lvl5pPr algn="ctr" rtl="0" eaLnBrk="0" fontAlgn="base" hangingPunct="0">
        <a:spcBef>
          <a:spcPct val="0"/>
        </a:spcBef>
        <a:spcAft>
          <a:spcPct val="0"/>
        </a:spcAft>
        <a:defRPr sz="4400">
          <a:solidFill>
            <a:srgbClr val="FFFF00"/>
          </a:solidFill>
          <a:latin typeface="Times New Roman" pitchFamily="18" charset="0"/>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7.xml"/></Relationships>
</file>

<file path=ppt/slides/_rels/slide1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5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7.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6.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0.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4.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4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52.xml"/><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4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44.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4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49.xml"/><Relationship Id="rId4" Type="http://schemas.openxmlformats.org/officeDocument/2006/relationships/image" Target="../media/image29.jpeg"/></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9.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9.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9.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9.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9.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46.xml.rels><?xml version="1.0" encoding="UTF-8" standalone="yes"?>
<Relationships xmlns="http://schemas.openxmlformats.org/package/2006/relationships"><Relationship Id="rId2" Type="http://schemas.openxmlformats.org/officeDocument/2006/relationships/hyperlink" Target="http://www.nccn.org/"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1233014"/>
            <a:ext cx="6096000" cy="4887492"/>
          </a:xfrm>
          <a:prstGeom prst="rect">
            <a:avLst/>
          </a:prstGeom>
        </p:spPr>
        <p:txBody>
          <a:bodyPr>
            <a:spAutoFit/>
          </a:bodyPr>
          <a:lstStyle/>
          <a:p>
            <a:pPr algn="ctr" fontAlgn="base">
              <a:lnSpc>
                <a:spcPct val="90000"/>
              </a:lnSpc>
              <a:spcBef>
                <a:spcPct val="20000"/>
              </a:spcBef>
              <a:spcAft>
                <a:spcPct val="0"/>
              </a:spcAft>
              <a:defRPr/>
            </a:pPr>
            <a:r>
              <a:rPr lang="en-US" sz="4800" b="1" dirty="0">
                <a:solidFill>
                  <a:srgbClr val="FFFFFF"/>
                </a:solidFill>
                <a:effectLst>
                  <a:outerShdw blurRad="38100" dist="38100" dir="2700000" algn="tl">
                    <a:srgbClr val="000000"/>
                  </a:outerShdw>
                </a:effectLst>
                <a:ea typeface="ＭＳ Ｐゴシック" pitchFamily="-1" charset="-128"/>
              </a:rPr>
              <a:t>Henry </a:t>
            </a:r>
            <a:r>
              <a:rPr lang="en-US" sz="4800" b="1" dirty="0" smtClean="0">
                <a:solidFill>
                  <a:srgbClr val="FFFFFF"/>
                </a:solidFill>
                <a:effectLst>
                  <a:outerShdw blurRad="38100" dist="38100" dir="2700000" algn="tl">
                    <a:srgbClr val="000000"/>
                  </a:outerShdw>
                </a:effectLst>
                <a:ea typeface="ＭＳ Ｐゴシック" pitchFamily="-1" charset="-128"/>
              </a:rPr>
              <a:t>Brem MD</a:t>
            </a:r>
            <a:endParaRPr lang="en-US" sz="4800" b="1" dirty="0">
              <a:solidFill>
                <a:srgbClr val="FFFFFF"/>
              </a:solidFill>
              <a:effectLst>
                <a:outerShdw blurRad="38100" dist="38100" dir="2700000" algn="tl">
                  <a:srgbClr val="000000"/>
                </a:outerShdw>
              </a:effectLst>
              <a:ea typeface="ＭＳ Ｐゴシック" pitchFamily="-1" charset="-128"/>
            </a:endParaRPr>
          </a:p>
          <a:p>
            <a:pPr algn="ctr" fontAlgn="base">
              <a:lnSpc>
                <a:spcPct val="90000"/>
              </a:lnSpc>
              <a:spcBef>
                <a:spcPct val="20000"/>
              </a:spcBef>
              <a:spcAft>
                <a:spcPct val="0"/>
              </a:spcAft>
              <a:defRPr/>
            </a:pPr>
            <a:r>
              <a:rPr lang="en-US" sz="2000" b="1" dirty="0">
                <a:solidFill>
                  <a:srgbClr val="FFFFFF"/>
                </a:solidFill>
                <a:effectLst>
                  <a:outerShdw blurRad="38100" dist="38100" dir="2700000" algn="tl">
                    <a:srgbClr val="000000"/>
                  </a:outerShdw>
                </a:effectLst>
                <a:ea typeface="ＭＳ Ｐゴシック" pitchFamily="-1" charset="-128"/>
              </a:rPr>
              <a:t>Harvey Cushing Professor </a:t>
            </a:r>
          </a:p>
          <a:p>
            <a:pPr algn="ctr" fontAlgn="base">
              <a:lnSpc>
                <a:spcPct val="90000"/>
              </a:lnSpc>
              <a:spcBef>
                <a:spcPct val="20000"/>
              </a:spcBef>
              <a:spcAft>
                <a:spcPct val="0"/>
              </a:spcAft>
              <a:defRPr/>
            </a:pPr>
            <a:r>
              <a:rPr lang="en-US" sz="2000" b="1" dirty="0">
                <a:solidFill>
                  <a:srgbClr val="FFFFFF"/>
                </a:solidFill>
                <a:effectLst>
                  <a:outerShdw blurRad="38100" dist="38100" dir="2700000" algn="tl">
                    <a:srgbClr val="000000"/>
                  </a:outerShdw>
                </a:effectLst>
                <a:ea typeface="ＭＳ Ｐゴシック" pitchFamily="-1" charset="-128"/>
              </a:rPr>
              <a:t>Neurosurgery, Ophthalmology, Oncology &amp; Biomedical Engineering</a:t>
            </a:r>
          </a:p>
          <a:p>
            <a:pPr algn="ctr" fontAlgn="base">
              <a:lnSpc>
                <a:spcPct val="90000"/>
              </a:lnSpc>
              <a:spcBef>
                <a:spcPct val="20000"/>
              </a:spcBef>
              <a:spcAft>
                <a:spcPct val="0"/>
              </a:spcAft>
              <a:defRPr/>
            </a:pPr>
            <a:r>
              <a:rPr lang="en-US" sz="2000" b="1" dirty="0">
                <a:solidFill>
                  <a:srgbClr val="FFFFFF"/>
                </a:solidFill>
                <a:effectLst>
                  <a:outerShdw blurRad="38100" dist="38100" dir="2700000" algn="tl">
                    <a:srgbClr val="000000"/>
                  </a:outerShdw>
                </a:effectLst>
                <a:ea typeface="ＭＳ Ｐゴシック" pitchFamily="-1" charset="-128"/>
              </a:rPr>
              <a:t> Chairman - Department of Neurosurgery</a:t>
            </a:r>
          </a:p>
          <a:p>
            <a:pPr algn="ctr" fontAlgn="base">
              <a:lnSpc>
                <a:spcPct val="90000"/>
              </a:lnSpc>
              <a:spcBef>
                <a:spcPct val="20000"/>
              </a:spcBef>
              <a:spcAft>
                <a:spcPct val="0"/>
              </a:spcAft>
              <a:defRPr/>
            </a:pPr>
            <a:r>
              <a:rPr lang="en-US" sz="2000" b="1" dirty="0">
                <a:solidFill>
                  <a:srgbClr val="FFFFFF"/>
                </a:solidFill>
                <a:effectLst>
                  <a:outerShdw blurRad="38100" dist="38100" dir="2700000" algn="tl">
                    <a:srgbClr val="000000"/>
                  </a:outerShdw>
                </a:effectLst>
                <a:ea typeface="ＭＳ Ｐゴシック" pitchFamily="-1" charset="-128"/>
              </a:rPr>
              <a:t>Johns Hopkins University</a:t>
            </a:r>
          </a:p>
          <a:p>
            <a:pPr algn="ctr" fontAlgn="base">
              <a:lnSpc>
                <a:spcPct val="90000"/>
              </a:lnSpc>
              <a:spcBef>
                <a:spcPct val="20000"/>
              </a:spcBef>
              <a:spcAft>
                <a:spcPct val="0"/>
              </a:spcAft>
              <a:defRPr/>
            </a:pPr>
            <a:endParaRPr lang="en-US" sz="1600" b="1" dirty="0">
              <a:solidFill>
                <a:srgbClr val="FFFFFF"/>
              </a:solidFill>
              <a:effectLst>
                <a:outerShdw blurRad="38100" dist="38100" dir="2700000" algn="tl">
                  <a:srgbClr val="000000"/>
                </a:outerShdw>
              </a:effectLst>
              <a:ea typeface="ＭＳ Ｐゴシック" pitchFamily="-1" charset="-128"/>
            </a:endParaRPr>
          </a:p>
          <a:p>
            <a:pPr algn="ctr" fontAlgn="base">
              <a:lnSpc>
                <a:spcPct val="90000"/>
              </a:lnSpc>
              <a:spcBef>
                <a:spcPct val="20000"/>
              </a:spcBef>
              <a:spcAft>
                <a:spcPct val="0"/>
              </a:spcAft>
              <a:defRPr/>
            </a:pPr>
            <a:endParaRPr lang="en-US" sz="1600" b="1" dirty="0">
              <a:solidFill>
                <a:srgbClr val="FFFFFF"/>
              </a:solidFill>
              <a:effectLst>
                <a:outerShdw blurRad="38100" dist="38100" dir="2700000" algn="tl">
                  <a:srgbClr val="000000"/>
                </a:outerShdw>
              </a:effectLst>
              <a:ea typeface="ＭＳ Ｐゴシック" pitchFamily="-1" charset="-128"/>
            </a:endParaRPr>
          </a:p>
          <a:p>
            <a:pPr algn="ctr" fontAlgn="base">
              <a:lnSpc>
                <a:spcPct val="90000"/>
              </a:lnSpc>
              <a:spcBef>
                <a:spcPct val="20000"/>
              </a:spcBef>
              <a:spcAft>
                <a:spcPct val="0"/>
              </a:spcAft>
              <a:defRPr/>
            </a:pPr>
            <a:r>
              <a:rPr lang="en-US" sz="2400" b="1" dirty="0" smtClean="0">
                <a:solidFill>
                  <a:srgbClr val="FFFF00"/>
                </a:solidFill>
                <a:effectLst>
                  <a:outerShdw blurRad="38100" dist="38100" dir="2700000" algn="tl">
                    <a:srgbClr val="000000"/>
                  </a:outerShdw>
                </a:effectLst>
                <a:ea typeface="ＭＳ Ｐゴシック" pitchFamily="-1" charset="-128"/>
              </a:rPr>
              <a:t>ICD-10-CM </a:t>
            </a:r>
            <a:r>
              <a:rPr lang="en-US" sz="2400" b="1" dirty="0">
                <a:solidFill>
                  <a:srgbClr val="FFFF00"/>
                </a:solidFill>
                <a:effectLst>
                  <a:outerShdw blurRad="38100" dist="38100" dir="2700000" algn="tl">
                    <a:srgbClr val="000000"/>
                  </a:outerShdw>
                </a:effectLst>
                <a:ea typeface="ＭＳ Ｐゴシック" pitchFamily="-1" charset="-128"/>
              </a:rPr>
              <a:t>PCS Coordination and Maintenance Committee </a:t>
            </a:r>
          </a:p>
          <a:p>
            <a:pPr algn="ctr" fontAlgn="base">
              <a:lnSpc>
                <a:spcPct val="90000"/>
              </a:lnSpc>
              <a:spcBef>
                <a:spcPct val="20000"/>
              </a:spcBef>
              <a:spcAft>
                <a:spcPct val="0"/>
              </a:spcAft>
              <a:defRPr/>
            </a:pPr>
            <a:r>
              <a:rPr lang="en-US" sz="2400" b="1" dirty="0" smtClean="0">
                <a:solidFill>
                  <a:srgbClr val="FFFF00"/>
                </a:solidFill>
                <a:effectLst>
                  <a:outerShdw blurRad="38100" dist="38100" dir="2700000" algn="tl">
                    <a:srgbClr val="000000"/>
                  </a:outerShdw>
                </a:effectLst>
                <a:ea typeface="ＭＳ Ｐゴシック" pitchFamily="-1" charset="-128"/>
              </a:rPr>
              <a:t>Wednesday</a:t>
            </a:r>
            <a:r>
              <a:rPr lang="en-US" sz="2400" b="1" dirty="0">
                <a:solidFill>
                  <a:srgbClr val="FFFF00"/>
                </a:solidFill>
                <a:effectLst>
                  <a:outerShdw blurRad="38100" dist="38100" dir="2700000" algn="tl">
                    <a:srgbClr val="000000"/>
                  </a:outerShdw>
                </a:effectLst>
                <a:ea typeface="ＭＳ Ｐゴシック" pitchFamily="-1" charset="-128"/>
              </a:rPr>
              <a:t>, </a:t>
            </a:r>
            <a:r>
              <a:rPr lang="en-US" sz="2400" b="1" dirty="0" smtClean="0">
                <a:solidFill>
                  <a:srgbClr val="FFFF00"/>
                </a:solidFill>
                <a:effectLst>
                  <a:outerShdw blurRad="38100" dist="38100" dir="2700000" algn="tl">
                    <a:srgbClr val="000000"/>
                  </a:outerShdw>
                </a:effectLst>
                <a:ea typeface="ＭＳ Ｐゴシック" pitchFamily="-1" charset="-128"/>
              </a:rPr>
              <a:t>March 19, 2014</a:t>
            </a:r>
            <a:endParaRPr lang="en-US" sz="2400" b="1" dirty="0">
              <a:solidFill>
                <a:srgbClr val="FFFF00"/>
              </a:solidFill>
              <a:effectLst>
                <a:outerShdw blurRad="38100" dist="38100" dir="2700000" algn="tl">
                  <a:srgbClr val="000000"/>
                </a:outerShdw>
              </a:effectLst>
              <a:ea typeface="ＭＳ Ｐゴシック" pitchFamily="-1" charset="-128"/>
            </a:endParaRPr>
          </a:p>
          <a:p>
            <a:pPr algn="ctr" fontAlgn="base">
              <a:lnSpc>
                <a:spcPct val="90000"/>
              </a:lnSpc>
              <a:spcBef>
                <a:spcPct val="20000"/>
              </a:spcBef>
              <a:spcAft>
                <a:spcPct val="0"/>
              </a:spcAft>
              <a:defRPr/>
            </a:pPr>
            <a:r>
              <a:rPr lang="en-US" sz="2400" b="1" dirty="0" smtClean="0">
                <a:solidFill>
                  <a:srgbClr val="FFFF00"/>
                </a:solidFill>
                <a:effectLst>
                  <a:outerShdw blurRad="38100" dist="38100" dir="2700000" algn="tl">
                    <a:srgbClr val="000000"/>
                  </a:outerShdw>
                </a:effectLst>
                <a:ea typeface="ＭＳ Ｐゴシック" pitchFamily="-1" charset="-128"/>
              </a:rPr>
              <a:t>CMS Headquarters</a:t>
            </a:r>
            <a:endParaRPr lang="en-US" sz="2400" b="1" dirty="0">
              <a:solidFill>
                <a:srgbClr val="FFFF00"/>
              </a:solidFill>
              <a:effectLst>
                <a:outerShdw blurRad="38100" dist="38100" dir="2700000" algn="tl">
                  <a:srgbClr val="000000"/>
                </a:outerShdw>
              </a:effectLst>
              <a:ea typeface="ＭＳ Ｐゴシック" pitchFamily="-1" charset="-128"/>
            </a:endParaRPr>
          </a:p>
          <a:p>
            <a:pPr algn="ctr" fontAlgn="base">
              <a:lnSpc>
                <a:spcPct val="90000"/>
              </a:lnSpc>
              <a:spcBef>
                <a:spcPct val="20000"/>
              </a:spcBef>
              <a:spcAft>
                <a:spcPct val="0"/>
              </a:spcAft>
              <a:defRPr/>
            </a:pPr>
            <a:r>
              <a:rPr lang="en-US" sz="2400" b="1" dirty="0" smtClean="0">
                <a:solidFill>
                  <a:srgbClr val="FFFF00"/>
                </a:solidFill>
                <a:effectLst>
                  <a:outerShdw blurRad="38100" dist="38100" dir="2700000" algn="tl">
                    <a:srgbClr val="000000"/>
                  </a:outerShdw>
                </a:effectLst>
                <a:ea typeface="ＭＳ Ｐゴシック" pitchFamily="-1" charset="-128"/>
              </a:rPr>
              <a:t>Baltimore, </a:t>
            </a:r>
            <a:r>
              <a:rPr lang="en-US" sz="2400" b="1" dirty="0">
                <a:solidFill>
                  <a:srgbClr val="FFFF00"/>
                </a:solidFill>
                <a:effectLst>
                  <a:outerShdw blurRad="38100" dist="38100" dir="2700000" algn="tl">
                    <a:srgbClr val="000000"/>
                  </a:outerShdw>
                </a:effectLst>
                <a:ea typeface="ＭＳ Ｐゴシック" pitchFamily="-1" charset="-128"/>
              </a:rPr>
              <a:t>Maryland</a:t>
            </a:r>
          </a:p>
        </p:txBody>
      </p:sp>
    </p:spTree>
    <p:extLst>
      <p:ext uri="{BB962C8B-B14F-4D97-AF65-F5344CB8AC3E}">
        <p14:creationId xmlns:p14="http://schemas.microsoft.com/office/powerpoint/2010/main" val="1327616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15"/>
          <p:cNvPicPr>
            <a:picLocks noChangeAspect="1" noChangeArrowheads="1"/>
          </p:cNvPicPr>
          <p:nvPr/>
        </p:nvPicPr>
        <p:blipFill>
          <a:blip r:embed="rId3">
            <a:lum contrast="24000"/>
            <a:extLst>
              <a:ext uri="{28A0092B-C50C-407E-A947-70E740481C1C}">
                <a14:useLocalDpi xmlns:a14="http://schemas.microsoft.com/office/drawing/2010/main" val="0"/>
              </a:ext>
            </a:extLst>
          </a:blip>
          <a:srcRect l="4256" t="3093" r="4950" b="4124"/>
          <a:stretch>
            <a:fillRect/>
          </a:stretch>
        </p:blipFill>
        <p:spPr bwMode="auto">
          <a:xfrm>
            <a:off x="1781907" y="103296"/>
            <a:ext cx="8756177" cy="6567133"/>
          </a:xfrm>
          <a:prstGeom prst="rect">
            <a:avLst/>
          </a:prstGeom>
          <a:ln/>
          <a:extLst/>
        </p:spPr>
        <p:style>
          <a:lnRef idx="3">
            <a:schemeClr val="lt1"/>
          </a:lnRef>
          <a:fillRef idx="1">
            <a:schemeClr val="accent1"/>
          </a:fillRef>
          <a:effectRef idx="1">
            <a:schemeClr val="accent1"/>
          </a:effectRef>
          <a:fontRef idx="minor">
            <a:schemeClr val="lt1"/>
          </a:fontRef>
        </p:style>
      </p:pic>
      <p:sp>
        <p:nvSpPr>
          <p:cNvPr id="2" name="TextBox 1"/>
          <p:cNvSpPr txBox="1"/>
          <p:nvPr/>
        </p:nvSpPr>
        <p:spPr>
          <a:xfrm>
            <a:off x="6445770" y="4167264"/>
            <a:ext cx="5186597" cy="1785104"/>
          </a:xfrm>
          <a:prstGeom prst="rect">
            <a:avLst/>
          </a:prstGeom>
          <a:solidFill>
            <a:schemeClr val="bg1"/>
          </a:solidFill>
        </p:spPr>
        <p:txBody>
          <a:bodyPr wrap="square" rtlCol="0">
            <a:spAutoFit/>
          </a:bodyPr>
          <a:lstStyle/>
          <a:p>
            <a:r>
              <a:rPr lang="en-US" sz="2200" dirty="0" smtClean="0"/>
              <a:t>Up to eight polymer implants line a tumor resection cavity, where the loaded drug is gradually released as they dissolve.  The inset shows conceptually how drug molecules diffuse away from these implants.</a:t>
            </a:r>
            <a:endParaRPr lang="en-US" sz="2200" dirty="0"/>
          </a:p>
        </p:txBody>
      </p:sp>
    </p:spTree>
    <p:extLst>
      <p:ext uri="{BB962C8B-B14F-4D97-AF65-F5344CB8AC3E}">
        <p14:creationId xmlns:p14="http://schemas.microsoft.com/office/powerpoint/2010/main" val="2195671658"/>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3257549" y="663654"/>
            <a:ext cx="7181851" cy="1107996"/>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sz="6600" dirty="0">
                <a:solidFill>
                  <a:srgbClr val="FFFFFF"/>
                </a:solidFill>
                <a:ea typeface="ＭＳ Ｐゴシック" pitchFamily="-1" charset="-128"/>
              </a:rPr>
              <a:t>THE LANCET</a:t>
            </a:r>
            <a:endParaRPr lang="en-US" sz="6600" dirty="0">
              <a:solidFill>
                <a:srgbClr val="000000"/>
              </a:solidFill>
              <a:ea typeface="ＭＳ Ｐゴシック" pitchFamily="-1" charset="-128"/>
            </a:endParaRPr>
          </a:p>
        </p:txBody>
      </p:sp>
      <p:sp>
        <p:nvSpPr>
          <p:cNvPr id="27651" name="Line 3"/>
          <p:cNvSpPr>
            <a:spLocks noChangeShapeType="1"/>
          </p:cNvSpPr>
          <p:nvPr/>
        </p:nvSpPr>
        <p:spPr bwMode="auto">
          <a:xfrm>
            <a:off x="2590910" y="1771650"/>
            <a:ext cx="6915151" cy="0"/>
          </a:xfrm>
          <a:prstGeom prst="line">
            <a:avLst/>
          </a:prstGeom>
          <a:noFill/>
          <a:ln w="12700">
            <a:solidFill>
              <a:schemeClr val="bg1"/>
            </a:solidFill>
            <a:round/>
            <a:headEnd/>
            <a:tailEnd/>
          </a:ln>
        </p:spPr>
        <p:txBody>
          <a:bodyPr wrap="none" anchor="ct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27652" name="Text Box 4"/>
          <p:cNvSpPr txBox="1">
            <a:spLocks noChangeArrowheads="1"/>
          </p:cNvSpPr>
          <p:nvPr/>
        </p:nvSpPr>
        <p:spPr bwMode="auto">
          <a:xfrm>
            <a:off x="1714610" y="2057485"/>
            <a:ext cx="8743951" cy="1292662"/>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sz="2600" dirty="0">
                <a:solidFill>
                  <a:srgbClr val="FFFFFF"/>
                </a:solidFill>
                <a:ea typeface="ＭＳ Ｐゴシック" pitchFamily="-1" charset="-128"/>
              </a:rPr>
              <a:t>Placebo-controlled Trial of Safety and Efficacy of Intraoperative Controlled Delivery by Biodegradable Polymers of Chemotherapy for Recurrent Gliomas</a:t>
            </a:r>
            <a:endParaRPr lang="en-US" sz="2600" u="sng" dirty="0">
              <a:solidFill>
                <a:srgbClr val="FFFFFF"/>
              </a:solidFill>
              <a:ea typeface="ＭＳ Ｐゴシック" pitchFamily="-1" charset="-128"/>
            </a:endParaRPr>
          </a:p>
        </p:txBody>
      </p:sp>
      <p:sp>
        <p:nvSpPr>
          <p:cNvPr id="27653" name="Text Box 5"/>
          <p:cNvSpPr txBox="1">
            <a:spLocks noChangeArrowheads="1"/>
          </p:cNvSpPr>
          <p:nvPr/>
        </p:nvSpPr>
        <p:spPr bwMode="auto">
          <a:xfrm>
            <a:off x="1752600" y="3733884"/>
            <a:ext cx="8686800" cy="1323439"/>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sz="2000" i="1" dirty="0">
                <a:solidFill>
                  <a:srgbClr val="FFFFFF"/>
                </a:solidFill>
                <a:ea typeface="ＭＳ Ｐゴシック" pitchFamily="-1" charset="-128"/>
              </a:rPr>
              <a:t>Henry Brem, Steven Piantadosi, Peter C Burger, Michael Walker, Robert Selker, Nicholas A Vick, Keith Black, Michael Sisti, Steven Brem, Gerard Mohr, Paul Muller, Richard Morawetz, S Clifford Schold, for the Polymer-Brain Tumor Treatment Group</a:t>
            </a:r>
            <a:endParaRPr lang="en-US" sz="2000" u="sng" dirty="0">
              <a:solidFill>
                <a:srgbClr val="FFFFFF"/>
              </a:solidFill>
              <a:ea typeface="ＭＳ Ｐゴシック" pitchFamily="-1" charset="-128"/>
            </a:endParaRPr>
          </a:p>
        </p:txBody>
      </p:sp>
      <p:sp>
        <p:nvSpPr>
          <p:cNvPr id="27654" name="Text Box 6"/>
          <p:cNvSpPr txBox="1">
            <a:spLocks noChangeArrowheads="1"/>
          </p:cNvSpPr>
          <p:nvPr/>
        </p:nvSpPr>
        <p:spPr bwMode="auto">
          <a:xfrm>
            <a:off x="3257549" y="5679912"/>
            <a:ext cx="5943600" cy="461665"/>
          </a:xfrm>
          <a:prstGeom prst="rect">
            <a:avLst/>
          </a:prstGeom>
          <a:noFill/>
          <a:ln w="50800">
            <a:noFill/>
            <a:miter lim="800000"/>
            <a:headEnd/>
            <a:tailEnd/>
          </a:ln>
        </p:spPr>
        <p:txBody>
          <a:bodyPr>
            <a:spAutoFit/>
          </a:bodyPr>
          <a:lstStyle/>
          <a:p>
            <a:pPr algn="ctr" eaLnBrk="0" fontAlgn="base" hangingPunct="0">
              <a:spcBef>
                <a:spcPct val="50000"/>
              </a:spcBef>
              <a:spcAft>
                <a:spcPct val="0"/>
              </a:spcAft>
            </a:pPr>
            <a:r>
              <a:rPr lang="en-US" sz="2400" dirty="0">
                <a:solidFill>
                  <a:srgbClr val="FFFF00"/>
                </a:solidFill>
                <a:ea typeface="ＭＳ Ｐゴシック" pitchFamily="-1" charset="-128"/>
              </a:rPr>
              <a:t>Lancet 345:1008-12, 1995</a:t>
            </a:r>
            <a:endParaRPr lang="en-US" sz="2400" dirty="0">
              <a:solidFill>
                <a:srgbClr val="000000"/>
              </a:solidFill>
              <a:ea typeface="ＭＳ Ｐゴシック" pitchFamily="-1" charset="-128"/>
            </a:endParaRPr>
          </a:p>
        </p:txBody>
      </p:sp>
    </p:spTree>
    <p:extLst>
      <p:ext uri="{BB962C8B-B14F-4D97-AF65-F5344CB8AC3E}">
        <p14:creationId xmlns:p14="http://schemas.microsoft.com/office/powerpoint/2010/main" val="32120558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333CC"/>
        </a:solidFill>
        <a:effectLst/>
      </p:bgPr>
    </p:bg>
    <p:spTree>
      <p:nvGrpSpPr>
        <p:cNvPr id="1" name=""/>
        <p:cNvGrpSpPr/>
        <p:nvPr/>
      </p:nvGrpSpPr>
      <p:grpSpPr>
        <a:xfrm>
          <a:off x="0" y="0"/>
          <a:ext cx="0" cy="0"/>
          <a:chOff x="0" y="0"/>
          <a:chExt cx="0" cy="0"/>
        </a:xfrm>
      </p:grpSpPr>
      <p:sp>
        <p:nvSpPr>
          <p:cNvPr id="430082" name="Rectangle 2"/>
          <p:cNvSpPr>
            <a:spLocks noGrp="1" noChangeArrowheads="1"/>
          </p:cNvSpPr>
          <p:nvPr>
            <p:ph type="ctrTitle"/>
          </p:nvPr>
        </p:nvSpPr>
        <p:spPr>
          <a:xfrm>
            <a:off x="187569" y="2286000"/>
            <a:ext cx="11418277" cy="1143000"/>
          </a:xfrm>
        </p:spPr>
        <p:txBody>
          <a:bodyPr/>
          <a:lstStyle/>
          <a:p>
            <a:r>
              <a:rPr lang="en-US" altLang="en-US" sz="2800" dirty="0">
                <a:solidFill>
                  <a:schemeClr val="tx1"/>
                </a:solidFill>
              </a:rPr>
              <a:t>A Phase 3 Trial of local chemotherapy with biodegradable carmustine (BCNU) wafers (</a:t>
            </a:r>
            <a:r>
              <a:rPr lang="en-US" altLang="en-US" sz="2800" dirty="0" smtClean="0">
                <a:solidFill>
                  <a:schemeClr val="tx1"/>
                </a:solidFill>
              </a:rPr>
              <a:t>Gliadel</a:t>
            </a:r>
            <a:r>
              <a:rPr lang="en-US" sz="2800" dirty="0" smtClean="0">
                <a:solidFill>
                  <a:schemeClr val="tx1"/>
                </a:solidFill>
              </a:rPr>
              <a:t>®</a:t>
            </a:r>
            <a:r>
              <a:rPr lang="en-US" altLang="en-US" sz="2800" dirty="0" smtClean="0">
                <a:solidFill>
                  <a:schemeClr val="tx1"/>
                </a:solidFill>
              </a:rPr>
              <a:t> </a:t>
            </a:r>
            <a:r>
              <a:rPr lang="en-US" altLang="en-US" sz="2800" dirty="0">
                <a:solidFill>
                  <a:schemeClr val="tx1"/>
                </a:solidFill>
              </a:rPr>
              <a:t>W</a:t>
            </a:r>
            <a:r>
              <a:rPr lang="en-US" altLang="en-US" sz="2800" dirty="0" smtClean="0">
                <a:solidFill>
                  <a:schemeClr val="tx1"/>
                </a:solidFill>
              </a:rPr>
              <a:t>afers</a:t>
            </a:r>
            <a:r>
              <a:rPr lang="en-US" altLang="en-US" sz="2800" dirty="0">
                <a:solidFill>
                  <a:schemeClr val="tx1"/>
                </a:solidFill>
              </a:rPr>
              <a:t>) in patients with primary malignant glioma</a:t>
            </a:r>
          </a:p>
        </p:txBody>
      </p:sp>
      <p:sp>
        <p:nvSpPr>
          <p:cNvPr id="430083" name="Rectangle 3"/>
          <p:cNvSpPr>
            <a:spLocks noGrp="1" noChangeArrowheads="1"/>
          </p:cNvSpPr>
          <p:nvPr>
            <p:ph type="subTitle" idx="1"/>
          </p:nvPr>
        </p:nvSpPr>
        <p:spPr>
          <a:xfrm>
            <a:off x="1969478" y="3862754"/>
            <a:ext cx="8850923" cy="2004646"/>
          </a:xfrm>
        </p:spPr>
        <p:txBody>
          <a:bodyPr/>
          <a:lstStyle/>
          <a:p>
            <a:pPr algn="l"/>
            <a:r>
              <a:rPr lang="en-US" altLang="en-US" sz="2000" dirty="0"/>
              <a:t>Manfred Westphal, Dana C Hilt, Enoch Bortey, Patrick Delvault, Robert Olivares, Peter C Warnke, Ian R Whittle, Juha Jaaskelainen, and Zvi Ram</a:t>
            </a:r>
          </a:p>
          <a:p>
            <a:pPr algn="l"/>
            <a:endParaRPr lang="en-US" altLang="en-US" sz="1800" dirty="0"/>
          </a:p>
          <a:p>
            <a:pPr algn="l"/>
            <a:r>
              <a:rPr lang="en-US" altLang="en-US" sz="1600" i="1" dirty="0"/>
              <a:t>Department of Neurosurgery, University Hospital Eppendorf, Hamburg, Germany (M.W.)</a:t>
            </a:r>
          </a:p>
        </p:txBody>
      </p:sp>
      <p:sp>
        <p:nvSpPr>
          <p:cNvPr id="430084" name="Text Box 4"/>
          <p:cNvSpPr txBox="1">
            <a:spLocks noChangeArrowheads="1"/>
          </p:cNvSpPr>
          <p:nvPr/>
        </p:nvSpPr>
        <p:spPr bwMode="auto">
          <a:xfrm>
            <a:off x="3140603" y="819278"/>
            <a:ext cx="5918608"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en-US" altLang="en-US" sz="6600" dirty="0">
                <a:solidFill>
                  <a:srgbClr val="FFFFFF"/>
                </a:solidFill>
                <a:effectLst>
                  <a:outerShdw blurRad="38100" dist="38100" dir="2700000" algn="tl">
                    <a:srgbClr val="000000"/>
                  </a:outerShdw>
                </a:effectLst>
                <a:latin typeface="+mj-lt"/>
              </a:rPr>
              <a:t>Neuro-Oncology</a:t>
            </a:r>
          </a:p>
        </p:txBody>
      </p:sp>
      <p:sp>
        <p:nvSpPr>
          <p:cNvPr id="430085" name="Text Box 5"/>
          <p:cNvSpPr txBox="1">
            <a:spLocks noChangeArrowheads="1"/>
          </p:cNvSpPr>
          <p:nvPr/>
        </p:nvSpPr>
        <p:spPr bwMode="auto">
          <a:xfrm>
            <a:off x="6943970" y="6148388"/>
            <a:ext cx="429239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i="1" dirty="0" smtClean="0">
                <a:solidFill>
                  <a:schemeClr val="tx2"/>
                </a:solidFill>
              </a:rPr>
              <a:t>Neuro</a:t>
            </a:r>
            <a:r>
              <a:rPr lang="en-US" altLang="en-US" i="1" dirty="0">
                <a:solidFill>
                  <a:schemeClr val="tx2"/>
                </a:solidFill>
                <a:sym typeface="Times New Roman" pitchFamily="18" charset="0"/>
              </a:rPr>
              <a:t>-Oncology</a:t>
            </a:r>
            <a:r>
              <a:rPr lang="en-US" altLang="en-US" sz="4000" b="1" dirty="0">
                <a:solidFill>
                  <a:srgbClr val="FFFF00"/>
                </a:solidFill>
                <a:latin typeface="Helvetica"/>
                <a:ea typeface="ＭＳ Ｐゴシック" pitchFamily="-1" charset="-128"/>
                <a:cs typeface="Helvetica"/>
                <a:sym typeface="Times New Roman" pitchFamily="18" charset="0"/>
              </a:rPr>
              <a:t> </a:t>
            </a:r>
            <a:r>
              <a:rPr lang="en-US" altLang="en-US" dirty="0" smtClean="0">
                <a:solidFill>
                  <a:schemeClr val="tx2"/>
                </a:solidFill>
              </a:rPr>
              <a:t> Vol </a:t>
            </a:r>
            <a:r>
              <a:rPr lang="en-US" altLang="en-US" dirty="0">
                <a:solidFill>
                  <a:schemeClr val="tx2"/>
                </a:solidFill>
              </a:rPr>
              <a:t>5, Issue 2: April 2003</a:t>
            </a:r>
          </a:p>
        </p:txBody>
      </p:sp>
      <p:sp>
        <p:nvSpPr>
          <p:cNvPr id="430086" name="Line 6"/>
          <p:cNvSpPr>
            <a:spLocks noChangeShapeType="1"/>
          </p:cNvSpPr>
          <p:nvPr/>
        </p:nvSpPr>
        <p:spPr bwMode="auto">
          <a:xfrm>
            <a:off x="609600" y="1981200"/>
            <a:ext cx="10769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dirty="0">
              <a:solidFill>
                <a:srgbClr val="FFFFFF"/>
              </a:solidFill>
            </a:endParaRPr>
          </a:p>
        </p:txBody>
      </p:sp>
      <p:sp>
        <p:nvSpPr>
          <p:cNvPr id="430087" name="Line 7"/>
          <p:cNvSpPr>
            <a:spLocks noChangeShapeType="1"/>
          </p:cNvSpPr>
          <p:nvPr/>
        </p:nvSpPr>
        <p:spPr bwMode="auto">
          <a:xfrm>
            <a:off x="609600" y="5867400"/>
            <a:ext cx="10769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dirty="0">
              <a:solidFill>
                <a:srgbClr val="FFFFFF"/>
              </a:solidFill>
            </a:endParaRPr>
          </a:p>
        </p:txBody>
      </p:sp>
    </p:spTree>
    <p:extLst>
      <p:ext uri="{BB962C8B-B14F-4D97-AF65-F5344CB8AC3E}">
        <p14:creationId xmlns:p14="http://schemas.microsoft.com/office/powerpoint/2010/main" val="34467882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58" t="2750" r="2963"/>
          <a:stretch/>
        </p:blipFill>
        <p:spPr bwMode="auto">
          <a:xfrm>
            <a:off x="254833" y="539646"/>
            <a:ext cx="11547000" cy="571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3532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9231" y="246185"/>
            <a:ext cx="10363200" cy="1143000"/>
          </a:xfrm>
        </p:spPr>
        <p:txBody>
          <a:bodyPr/>
          <a:lstStyle/>
          <a:p>
            <a:r>
              <a:rPr lang="en-US" dirty="0" smtClean="0"/>
              <a:t>Current United States FDA-Approved Indications for Gliadel</a:t>
            </a:r>
            <a:r>
              <a:rPr lang="en-US" dirty="0"/>
              <a:t>®</a:t>
            </a:r>
            <a:r>
              <a:rPr lang="en-US" dirty="0" smtClean="0"/>
              <a:t> Wafer</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89286780"/>
              </p:ext>
            </p:extLst>
          </p:nvPr>
        </p:nvGraphicFramePr>
        <p:xfrm>
          <a:off x="375136" y="2180492"/>
          <a:ext cx="11453448" cy="3856892"/>
        </p:xfrm>
        <a:graphic>
          <a:graphicData uri="http://schemas.openxmlformats.org/drawingml/2006/table">
            <a:tbl>
              <a:tblPr firstRow="1" bandRow="1">
                <a:tableStyleId>{00A15C55-8517-42AA-B614-E9B94910E393}</a:tableStyleId>
              </a:tblPr>
              <a:tblGrid>
                <a:gridCol w="5726724"/>
                <a:gridCol w="5726724"/>
              </a:tblGrid>
              <a:tr h="742576">
                <a:tc>
                  <a:txBody>
                    <a:bodyPr/>
                    <a:lstStyle/>
                    <a:p>
                      <a:pPr algn="ctr"/>
                      <a:r>
                        <a:rPr lang="en-US" sz="2400" baseline="0" dirty="0" smtClean="0"/>
                        <a:t>Indication</a:t>
                      </a:r>
                      <a:endParaRPr lang="en-US" sz="2400" baseline="0" dirty="0">
                        <a:solidFill>
                          <a:sysClr val="windowText" lastClr="000000"/>
                        </a:solidFill>
                      </a:endParaRPr>
                    </a:p>
                  </a:txBody>
                  <a:tcPr/>
                </a:tc>
                <a:tc>
                  <a:txBody>
                    <a:bodyPr/>
                    <a:lstStyle/>
                    <a:p>
                      <a:pPr algn="ctr"/>
                      <a:r>
                        <a:rPr lang="en-US" sz="2400" baseline="0" dirty="0" smtClean="0"/>
                        <a:t>Date of Approval</a:t>
                      </a:r>
                      <a:endParaRPr lang="en-US" sz="2400" baseline="0" dirty="0">
                        <a:solidFill>
                          <a:schemeClr val="tx1"/>
                        </a:solidFill>
                      </a:endParaRPr>
                    </a:p>
                  </a:txBody>
                  <a:tcPr/>
                </a:tc>
              </a:tr>
              <a:tr h="1557158">
                <a:tc>
                  <a:txBody>
                    <a:bodyPr/>
                    <a:lstStyle/>
                    <a:p>
                      <a:pPr algn="ctr"/>
                      <a:r>
                        <a:rPr lang="en-US" sz="2000" dirty="0" smtClean="0"/>
                        <a:t>Patients with recurrent glioblastoma multiforme as an adjunct to surgery</a:t>
                      </a:r>
                      <a:endParaRPr lang="en-US" sz="2000" dirty="0"/>
                    </a:p>
                  </a:txBody>
                  <a:tcPr anchor="ctr"/>
                </a:tc>
                <a:tc>
                  <a:txBody>
                    <a:bodyPr/>
                    <a:lstStyle/>
                    <a:p>
                      <a:pPr algn="ctr"/>
                      <a:r>
                        <a:rPr lang="en-US" sz="2000" dirty="0" smtClean="0"/>
                        <a:t>September, 1996</a:t>
                      </a:r>
                      <a:endParaRPr lang="en-US" sz="2000" dirty="0"/>
                    </a:p>
                  </a:txBody>
                  <a:tcPr anchor="ctr"/>
                </a:tc>
              </a:tr>
              <a:tr h="1557158">
                <a:tc>
                  <a:txBody>
                    <a:bodyPr/>
                    <a:lstStyle/>
                    <a:p>
                      <a:pPr algn="ctr"/>
                      <a:r>
                        <a:rPr lang="en-US" sz="2000" dirty="0" smtClean="0"/>
                        <a:t>Patients with newly diagnosed high grade malignant glioma as an adjunct to surgery and radiation</a:t>
                      </a:r>
                      <a:endParaRPr lang="en-US" sz="2000" dirty="0"/>
                    </a:p>
                  </a:txBody>
                  <a:tcPr anchor="ctr"/>
                </a:tc>
                <a:tc>
                  <a:txBody>
                    <a:bodyPr/>
                    <a:lstStyle/>
                    <a:p>
                      <a:pPr algn="ctr"/>
                      <a:r>
                        <a:rPr lang="en-US" sz="2000" dirty="0" smtClean="0"/>
                        <a:t>February, 2003</a:t>
                      </a:r>
                      <a:endParaRPr lang="en-US" sz="2000" dirty="0"/>
                    </a:p>
                  </a:txBody>
                  <a:tcPr anchor="ctr"/>
                </a:tc>
              </a:tr>
            </a:tbl>
          </a:graphicData>
        </a:graphic>
      </p:graphicFrame>
      <p:sp>
        <p:nvSpPr>
          <p:cNvPr id="4" name="Line 3"/>
          <p:cNvSpPr>
            <a:spLocks noChangeShapeType="1"/>
          </p:cNvSpPr>
          <p:nvPr/>
        </p:nvSpPr>
        <p:spPr bwMode="auto">
          <a:xfrm flipV="1">
            <a:off x="0" y="1616319"/>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Tree>
    <p:extLst>
      <p:ext uri="{BB962C8B-B14F-4D97-AF65-F5344CB8AC3E}">
        <p14:creationId xmlns:p14="http://schemas.microsoft.com/office/powerpoint/2010/main" val="40997388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IMPORTANT SAFETY INFORMATION</a:t>
            </a:r>
            <a:endParaRPr lang="en-US" dirty="0">
              <a:solidFill>
                <a:schemeClr val="bg1"/>
              </a:solidFill>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10188" y="2191688"/>
            <a:ext cx="11583272" cy="2545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31244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165187" y="246185"/>
            <a:ext cx="9960013" cy="6353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717784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Text Box 2"/>
          <p:cNvSpPr txBox="1">
            <a:spLocks noChangeArrowheads="1"/>
          </p:cNvSpPr>
          <p:nvPr/>
        </p:nvSpPr>
        <p:spPr bwMode="auto">
          <a:xfrm>
            <a:off x="-330200" y="190500"/>
            <a:ext cx="12928600" cy="104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80000"/>
              </a:lnSpc>
              <a:spcBef>
                <a:spcPct val="50000"/>
              </a:spcBef>
              <a:spcAft>
                <a:spcPct val="0"/>
              </a:spcAft>
            </a:pPr>
            <a:r>
              <a:rPr lang="en-US" sz="4400" dirty="0" smtClean="0">
                <a:solidFill>
                  <a:srgbClr val="FFFF00"/>
                </a:solidFill>
              </a:rPr>
              <a:t>Lessons from Clinical </a:t>
            </a:r>
          </a:p>
          <a:p>
            <a:pPr algn="ctr" eaLnBrk="0" fontAlgn="base" hangingPunct="0">
              <a:lnSpc>
                <a:spcPct val="10000"/>
              </a:lnSpc>
              <a:spcBef>
                <a:spcPct val="50000"/>
              </a:spcBef>
              <a:spcAft>
                <a:spcPct val="0"/>
              </a:spcAft>
            </a:pPr>
            <a:r>
              <a:rPr lang="en-US" sz="4400" dirty="0" smtClean="0">
                <a:solidFill>
                  <a:srgbClr val="FFFF00"/>
                </a:solidFill>
              </a:rPr>
              <a:t>Experience with Gliadel</a:t>
            </a:r>
            <a:r>
              <a:rPr lang="en-US" sz="4400" dirty="0">
                <a:solidFill>
                  <a:srgbClr val="FFFF00"/>
                </a:solidFill>
              </a:rPr>
              <a:t>® </a:t>
            </a:r>
            <a:r>
              <a:rPr lang="en-US" sz="4400" dirty="0" smtClean="0">
                <a:solidFill>
                  <a:srgbClr val="FFFF00"/>
                </a:solidFill>
              </a:rPr>
              <a:t>Wafer</a:t>
            </a:r>
            <a:endParaRPr lang="en-US" sz="4400" dirty="0">
              <a:solidFill>
                <a:srgbClr val="FFFF00"/>
              </a:solidFill>
            </a:endParaRPr>
          </a:p>
        </p:txBody>
      </p:sp>
      <p:sp>
        <p:nvSpPr>
          <p:cNvPr id="250883" name="Line 3"/>
          <p:cNvSpPr>
            <a:spLocks noChangeShapeType="1"/>
          </p:cNvSpPr>
          <p:nvPr/>
        </p:nvSpPr>
        <p:spPr bwMode="auto">
          <a:xfrm flipV="1">
            <a:off x="0" y="1276350"/>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
        <p:nvSpPr>
          <p:cNvPr id="250884" name="Text Box 4"/>
          <p:cNvSpPr txBox="1">
            <a:spLocks noChangeArrowheads="1"/>
          </p:cNvSpPr>
          <p:nvPr/>
        </p:nvSpPr>
        <p:spPr bwMode="auto">
          <a:xfrm>
            <a:off x="406400" y="1787771"/>
            <a:ext cx="1178560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100000"/>
              </a:spcBef>
              <a:spcAft>
                <a:spcPct val="0"/>
              </a:spcAft>
              <a:buClr>
                <a:schemeClr val="bg1"/>
              </a:buClr>
              <a:buFontTx/>
              <a:buChar char="•"/>
            </a:pPr>
            <a:r>
              <a:rPr lang="en-US" sz="2800" dirty="0" smtClean="0">
                <a:solidFill>
                  <a:srgbClr val="FFFFFF"/>
                </a:solidFill>
              </a:rPr>
              <a:t> Gliadel</a:t>
            </a:r>
            <a:r>
              <a:rPr lang="en-US" sz="2800" dirty="0" smtClean="0">
                <a:solidFill>
                  <a:schemeClr val="bg1"/>
                </a:solidFill>
                <a:ea typeface="ＭＳ Ｐゴシック" pitchFamily="-1" charset="-128"/>
              </a:rPr>
              <a:t>® Wafer</a:t>
            </a:r>
            <a:r>
              <a:rPr lang="en-US" sz="2800" dirty="0" smtClean="0">
                <a:solidFill>
                  <a:srgbClr val="FFFFFF"/>
                </a:solidFill>
              </a:rPr>
              <a:t> is safe and effective at initial presentation and recurrence </a:t>
            </a:r>
          </a:p>
          <a:p>
            <a:pPr eaLnBrk="0" fontAlgn="base" hangingPunct="0">
              <a:spcBef>
                <a:spcPct val="100000"/>
              </a:spcBef>
              <a:spcAft>
                <a:spcPct val="0"/>
              </a:spcAft>
              <a:buClr>
                <a:schemeClr val="bg1"/>
              </a:buClr>
              <a:buFontTx/>
              <a:buChar char="•"/>
            </a:pPr>
            <a:r>
              <a:rPr lang="en-US" sz="2800" dirty="0" smtClean="0">
                <a:solidFill>
                  <a:srgbClr val="FFFFFF"/>
                </a:solidFill>
              </a:rPr>
              <a:t> Maximize debulking prior to inserting polymers wafer</a:t>
            </a:r>
          </a:p>
          <a:p>
            <a:pPr eaLnBrk="0" fontAlgn="base" hangingPunct="0">
              <a:spcBef>
                <a:spcPct val="100000"/>
              </a:spcBef>
              <a:spcAft>
                <a:spcPct val="0"/>
              </a:spcAft>
              <a:buClr>
                <a:schemeClr val="bg1"/>
              </a:buClr>
              <a:buFontTx/>
              <a:buChar char="•"/>
            </a:pPr>
            <a:r>
              <a:rPr lang="en-US" sz="2800" dirty="0" smtClean="0">
                <a:solidFill>
                  <a:srgbClr val="FFFFFF"/>
                </a:solidFill>
              </a:rPr>
              <a:t> Small opening of ventricle does not preclude use</a:t>
            </a:r>
          </a:p>
          <a:p>
            <a:pPr eaLnBrk="0" fontAlgn="base" hangingPunct="0">
              <a:spcBef>
                <a:spcPct val="100000"/>
              </a:spcBef>
              <a:spcAft>
                <a:spcPct val="0"/>
              </a:spcAft>
              <a:buClr>
                <a:schemeClr val="bg1"/>
              </a:buClr>
              <a:buFontTx/>
              <a:buChar char="•"/>
            </a:pPr>
            <a:r>
              <a:rPr lang="en-US" sz="2800" dirty="0" smtClean="0">
                <a:solidFill>
                  <a:srgbClr val="FFFFFF"/>
                </a:solidFill>
              </a:rPr>
              <a:t> Watertight closure of dura to eliminate CSF leaks and decrease infections</a:t>
            </a:r>
            <a:endParaRPr lang="en-US" sz="2400" dirty="0" smtClean="0">
              <a:solidFill>
                <a:srgbClr val="FFFFFF"/>
              </a:solidFill>
            </a:endParaRPr>
          </a:p>
        </p:txBody>
      </p:sp>
    </p:spTree>
    <p:extLst>
      <p:ext uri="{BB962C8B-B14F-4D97-AF65-F5344CB8AC3E}">
        <p14:creationId xmlns:p14="http://schemas.microsoft.com/office/powerpoint/2010/main" val="27032374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Text Box 2"/>
          <p:cNvSpPr txBox="1">
            <a:spLocks noChangeArrowheads="1"/>
          </p:cNvSpPr>
          <p:nvPr/>
        </p:nvSpPr>
        <p:spPr bwMode="auto">
          <a:xfrm>
            <a:off x="-330200" y="190500"/>
            <a:ext cx="12928600" cy="1372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80000"/>
              </a:lnSpc>
              <a:spcBef>
                <a:spcPct val="50000"/>
              </a:spcBef>
              <a:spcAft>
                <a:spcPct val="0"/>
              </a:spcAft>
            </a:pPr>
            <a:r>
              <a:rPr lang="en-US" sz="4400" dirty="0" smtClean="0">
                <a:solidFill>
                  <a:srgbClr val="FFFF00"/>
                </a:solidFill>
              </a:rPr>
              <a:t>Lessons from Clinical </a:t>
            </a:r>
          </a:p>
          <a:p>
            <a:pPr algn="ctr" eaLnBrk="0" fontAlgn="base" hangingPunct="0">
              <a:lnSpc>
                <a:spcPct val="10000"/>
              </a:lnSpc>
              <a:spcBef>
                <a:spcPct val="50000"/>
              </a:spcBef>
              <a:spcAft>
                <a:spcPct val="0"/>
              </a:spcAft>
            </a:pPr>
            <a:r>
              <a:rPr lang="en-US" sz="4400" dirty="0" smtClean="0">
                <a:solidFill>
                  <a:srgbClr val="FFFF00"/>
                </a:solidFill>
              </a:rPr>
              <a:t>Experience with </a:t>
            </a:r>
            <a:r>
              <a:rPr lang="en-US" sz="4400" dirty="0">
                <a:solidFill>
                  <a:srgbClr val="FFFF00"/>
                </a:solidFill>
              </a:rPr>
              <a:t>Gliadel® </a:t>
            </a:r>
            <a:r>
              <a:rPr lang="en-US" sz="4400" dirty="0" smtClean="0">
                <a:solidFill>
                  <a:srgbClr val="FFFF00"/>
                </a:solidFill>
              </a:rPr>
              <a:t>Wafer</a:t>
            </a:r>
            <a:endParaRPr lang="en-US" sz="4400" dirty="0">
              <a:solidFill>
                <a:srgbClr val="FFFF00"/>
              </a:solidFill>
            </a:endParaRPr>
          </a:p>
          <a:p>
            <a:pPr algn="ctr" eaLnBrk="0" fontAlgn="base" hangingPunct="0">
              <a:lnSpc>
                <a:spcPct val="10000"/>
              </a:lnSpc>
              <a:spcBef>
                <a:spcPct val="50000"/>
              </a:spcBef>
              <a:spcAft>
                <a:spcPct val="0"/>
              </a:spcAft>
            </a:pPr>
            <a:endParaRPr lang="en-US" sz="3600" dirty="0" smtClean="0">
              <a:solidFill>
                <a:srgbClr val="000000"/>
              </a:solidFill>
              <a:latin typeface="Helvetica" charset="0"/>
            </a:endParaRPr>
          </a:p>
        </p:txBody>
      </p:sp>
      <p:sp>
        <p:nvSpPr>
          <p:cNvPr id="258051" name="Line 3"/>
          <p:cNvSpPr>
            <a:spLocks noChangeShapeType="1"/>
          </p:cNvSpPr>
          <p:nvPr/>
        </p:nvSpPr>
        <p:spPr bwMode="auto">
          <a:xfrm flipV="1">
            <a:off x="0" y="1276350"/>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
        <p:nvSpPr>
          <p:cNvPr id="258052" name="Text Box 4"/>
          <p:cNvSpPr txBox="1">
            <a:spLocks noChangeArrowheads="1"/>
          </p:cNvSpPr>
          <p:nvPr/>
        </p:nvSpPr>
        <p:spPr bwMode="auto">
          <a:xfrm>
            <a:off x="406400" y="1799494"/>
            <a:ext cx="117856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100000"/>
              </a:spcBef>
              <a:spcAft>
                <a:spcPct val="0"/>
              </a:spcAft>
              <a:buClr>
                <a:schemeClr val="bg1"/>
              </a:buClr>
              <a:buFontTx/>
              <a:buChar char="•"/>
            </a:pPr>
            <a:r>
              <a:rPr lang="en-US" sz="2800" dirty="0" smtClean="0">
                <a:solidFill>
                  <a:srgbClr val="FFFFFF"/>
                </a:solidFill>
              </a:rPr>
              <a:t> Preoperative anticonvulsant medication</a:t>
            </a:r>
          </a:p>
          <a:p>
            <a:pPr eaLnBrk="0" fontAlgn="base" hangingPunct="0">
              <a:spcBef>
                <a:spcPct val="100000"/>
              </a:spcBef>
              <a:spcAft>
                <a:spcPct val="0"/>
              </a:spcAft>
              <a:buClr>
                <a:schemeClr val="bg1"/>
              </a:buClr>
              <a:buFontTx/>
              <a:buChar char="•"/>
            </a:pPr>
            <a:r>
              <a:rPr lang="en-US" sz="2800" dirty="0" smtClean="0">
                <a:solidFill>
                  <a:srgbClr val="FFFFFF"/>
                </a:solidFill>
              </a:rPr>
              <a:t> Post operative AIR is routine on imaging studies</a:t>
            </a:r>
          </a:p>
          <a:p>
            <a:pPr eaLnBrk="0" fontAlgn="base" hangingPunct="0">
              <a:spcBef>
                <a:spcPct val="100000"/>
              </a:spcBef>
              <a:spcAft>
                <a:spcPct val="0"/>
              </a:spcAft>
              <a:buClr>
                <a:schemeClr val="bg1"/>
              </a:buClr>
              <a:buFontTx/>
              <a:buChar char="•"/>
            </a:pPr>
            <a:r>
              <a:rPr lang="en-US" sz="2800" dirty="0" smtClean="0">
                <a:solidFill>
                  <a:srgbClr val="FFFFFF"/>
                </a:solidFill>
              </a:rPr>
              <a:t> High dose steroids (dexamethasone up to 20mg q4h) if post-op neurological       	compromise</a:t>
            </a:r>
          </a:p>
          <a:p>
            <a:pPr eaLnBrk="0" fontAlgn="base" hangingPunct="0">
              <a:spcBef>
                <a:spcPct val="100000"/>
              </a:spcBef>
              <a:spcAft>
                <a:spcPct val="0"/>
              </a:spcAft>
              <a:buClr>
                <a:schemeClr val="bg1"/>
              </a:buClr>
              <a:buFontTx/>
              <a:buChar char="•"/>
            </a:pPr>
            <a:r>
              <a:rPr lang="en-US" sz="2800" dirty="0" smtClean="0">
                <a:solidFill>
                  <a:srgbClr val="FFFFFF"/>
                </a:solidFill>
              </a:rPr>
              <a:t> Steroids for at least 2 weeks post-op </a:t>
            </a:r>
            <a:r>
              <a:rPr lang="en-US" sz="2400" dirty="0" smtClean="0">
                <a:solidFill>
                  <a:srgbClr val="FFFFFF"/>
                </a:solidFill>
              </a:rPr>
              <a:t>(during “chemotherapy”)</a:t>
            </a:r>
          </a:p>
        </p:txBody>
      </p:sp>
    </p:spTree>
    <p:extLst>
      <p:ext uri="{BB962C8B-B14F-4D97-AF65-F5344CB8AC3E}">
        <p14:creationId xmlns:p14="http://schemas.microsoft.com/office/powerpoint/2010/main" val="4098877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Gliadel Temodar Ian Suk c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3704" y="0"/>
            <a:ext cx="6323013"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68854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3999" y="523892"/>
            <a:ext cx="7807568" cy="707886"/>
          </a:xfrm>
          <a:prstGeom prst="rect">
            <a:avLst/>
          </a:prstGeom>
          <a:noFill/>
        </p:spPr>
        <p:txBody>
          <a:bodyPr wrap="square" rtlCol="0">
            <a:spAutoFit/>
          </a:bodyPr>
          <a:lstStyle/>
          <a:p>
            <a:pPr algn="ctr" fontAlgn="base">
              <a:spcBef>
                <a:spcPct val="0"/>
              </a:spcBef>
              <a:spcAft>
                <a:spcPct val="0"/>
              </a:spcAft>
            </a:pPr>
            <a:r>
              <a:rPr lang="en-US" sz="4000" b="1" dirty="0" smtClean="0">
                <a:solidFill>
                  <a:srgbClr val="FFFF00"/>
                </a:solidFill>
                <a:latin typeface="Helvetica"/>
                <a:ea typeface="ＭＳ Ｐゴシック" pitchFamily="-1" charset="-128"/>
                <a:cs typeface="Helvetica"/>
              </a:rPr>
              <a:t>Presentation Content</a:t>
            </a:r>
            <a:endParaRPr lang="en-US" sz="4000" b="1" dirty="0">
              <a:solidFill>
                <a:srgbClr val="FFFF00"/>
              </a:solidFill>
              <a:latin typeface="Helvetica"/>
              <a:ea typeface="ＭＳ Ｐゴシック" pitchFamily="-1" charset="-128"/>
              <a:cs typeface="Helvetica"/>
            </a:endParaRPr>
          </a:p>
        </p:txBody>
      </p:sp>
      <p:sp>
        <p:nvSpPr>
          <p:cNvPr id="4" name="Line 3" descr="Line to separate Title " title="Line"/>
          <p:cNvSpPr>
            <a:spLocks noChangeShapeType="1"/>
          </p:cNvSpPr>
          <p:nvPr/>
        </p:nvSpPr>
        <p:spPr bwMode="auto">
          <a:xfrm flipV="1">
            <a:off x="0" y="1276350"/>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
        <p:nvSpPr>
          <p:cNvPr id="3" name="TextBox 2" descr="List of content that will be discussed during presentation" title="Presentation Content List"/>
          <p:cNvSpPr txBox="1"/>
          <p:nvPr/>
        </p:nvSpPr>
        <p:spPr>
          <a:xfrm>
            <a:off x="2508738" y="1735016"/>
            <a:ext cx="8373015" cy="4154984"/>
          </a:xfrm>
          <a:prstGeom prst="rect">
            <a:avLst/>
          </a:prstGeom>
          <a:noFill/>
        </p:spPr>
        <p:txBody>
          <a:bodyPr wrap="square" rtlCol="0">
            <a:spAutoFit/>
          </a:bodyPr>
          <a:lstStyle/>
          <a:p>
            <a:pPr lvl="0"/>
            <a:r>
              <a:rPr lang="en-US" sz="2400" dirty="0" smtClean="0">
                <a:solidFill>
                  <a:schemeClr val="bg1"/>
                </a:solidFill>
                <a:ea typeface="ＭＳ Ｐゴシック" pitchFamily="-1" charset="-128"/>
              </a:rPr>
              <a:t>I.  	About </a:t>
            </a:r>
            <a:r>
              <a:rPr lang="en-US" sz="2400" dirty="0">
                <a:solidFill>
                  <a:schemeClr val="bg1"/>
                </a:solidFill>
                <a:ea typeface="ＭＳ Ｐゴシック" pitchFamily="-1" charset="-128"/>
              </a:rPr>
              <a:t>Malignant </a:t>
            </a:r>
            <a:r>
              <a:rPr lang="en-US" sz="2400" dirty="0" smtClean="0">
                <a:solidFill>
                  <a:schemeClr val="bg1"/>
                </a:solidFill>
                <a:ea typeface="ＭＳ Ｐゴシック" pitchFamily="-1" charset="-128"/>
              </a:rPr>
              <a:t>Glioma</a:t>
            </a:r>
          </a:p>
          <a:p>
            <a:pPr lvl="0"/>
            <a:endParaRPr lang="en-US" sz="2400" dirty="0">
              <a:solidFill>
                <a:schemeClr val="bg1"/>
              </a:solidFill>
              <a:ea typeface="ＭＳ Ｐゴシック" pitchFamily="-1" charset="-128"/>
            </a:endParaRPr>
          </a:p>
          <a:p>
            <a:pPr lvl="0"/>
            <a:r>
              <a:rPr lang="en-US" sz="2400" dirty="0" smtClean="0">
                <a:solidFill>
                  <a:schemeClr val="bg1"/>
                </a:solidFill>
                <a:ea typeface="ＭＳ Ｐゴシック" pitchFamily="-1" charset="-128"/>
              </a:rPr>
              <a:t>II.  	About Gliadel</a:t>
            </a:r>
            <a:r>
              <a:rPr lang="en-US" sz="2400" dirty="0">
                <a:solidFill>
                  <a:schemeClr val="bg1"/>
                </a:solidFill>
                <a:ea typeface="ＭＳ Ｐゴシック" pitchFamily="-1" charset="-128"/>
              </a:rPr>
              <a:t>®</a:t>
            </a:r>
            <a:r>
              <a:rPr lang="en-US" sz="2400" dirty="0" smtClean="0">
                <a:solidFill>
                  <a:schemeClr val="bg1"/>
                </a:solidFill>
                <a:ea typeface="ＭＳ Ｐゴシック" pitchFamily="-1" charset="-128"/>
              </a:rPr>
              <a:t> Wafer </a:t>
            </a:r>
          </a:p>
          <a:p>
            <a:pPr lvl="0"/>
            <a:endParaRPr lang="en-US" sz="2400" dirty="0">
              <a:solidFill>
                <a:schemeClr val="bg1"/>
              </a:solidFill>
              <a:ea typeface="ＭＳ Ｐゴシック" pitchFamily="-1" charset="-128"/>
            </a:endParaRPr>
          </a:p>
          <a:p>
            <a:pPr lvl="0"/>
            <a:r>
              <a:rPr lang="en-US" sz="2400" dirty="0" smtClean="0">
                <a:solidFill>
                  <a:schemeClr val="bg1"/>
                </a:solidFill>
                <a:ea typeface="ＭＳ Ｐゴシック" pitchFamily="-1" charset="-128"/>
              </a:rPr>
              <a:t>III. 	Gliadel® Wafer in Malignant Glioma Management</a:t>
            </a:r>
          </a:p>
          <a:p>
            <a:pPr lvl="0"/>
            <a:endParaRPr lang="en-US" sz="2400" dirty="0">
              <a:solidFill>
                <a:schemeClr val="bg1"/>
              </a:solidFill>
              <a:ea typeface="ＭＳ Ｐゴシック" pitchFamily="-1" charset="-128"/>
            </a:endParaRPr>
          </a:p>
          <a:p>
            <a:pPr lvl="0"/>
            <a:r>
              <a:rPr lang="en-US" sz="2400" dirty="0" smtClean="0">
                <a:solidFill>
                  <a:schemeClr val="bg1"/>
                </a:solidFill>
                <a:ea typeface="ＭＳ Ｐゴシック" pitchFamily="-1" charset="-128"/>
              </a:rPr>
              <a:t>IV.	Malignant Glioma Case Presentation</a:t>
            </a:r>
          </a:p>
          <a:p>
            <a:pPr lvl="0"/>
            <a:endParaRPr lang="en-US" sz="2400" dirty="0">
              <a:solidFill>
                <a:schemeClr val="bg1"/>
              </a:solidFill>
              <a:ea typeface="ＭＳ Ｐゴシック" pitchFamily="-1" charset="-128"/>
            </a:endParaRPr>
          </a:p>
          <a:p>
            <a:pPr lvl="0"/>
            <a:r>
              <a:rPr lang="en-US" sz="2400" dirty="0" smtClean="0">
                <a:solidFill>
                  <a:schemeClr val="bg1"/>
                </a:solidFill>
                <a:ea typeface="ＭＳ Ｐゴシック" pitchFamily="-1" charset="-128"/>
              </a:rPr>
              <a:t>V.	Rationale </a:t>
            </a:r>
            <a:r>
              <a:rPr lang="en-US" sz="2400" dirty="0">
                <a:solidFill>
                  <a:schemeClr val="bg1"/>
                </a:solidFill>
                <a:ea typeface="ＭＳ Ｐゴシック" pitchFamily="-1" charset="-128"/>
              </a:rPr>
              <a:t>for new ICD 10 PCS </a:t>
            </a:r>
            <a:r>
              <a:rPr lang="en-US" sz="2400" dirty="0" smtClean="0">
                <a:solidFill>
                  <a:schemeClr val="bg1"/>
                </a:solidFill>
                <a:ea typeface="ＭＳ Ｐゴシック" pitchFamily="-1" charset="-128"/>
              </a:rPr>
              <a:t>Code</a:t>
            </a:r>
          </a:p>
          <a:p>
            <a:pPr lvl="0"/>
            <a:endParaRPr lang="en-US" sz="2400" dirty="0">
              <a:solidFill>
                <a:schemeClr val="bg1"/>
              </a:solidFill>
              <a:ea typeface="ＭＳ Ｐゴシック" pitchFamily="-1" charset="-128"/>
            </a:endParaRPr>
          </a:p>
          <a:p>
            <a:pPr lvl="0"/>
            <a:r>
              <a:rPr lang="en-US" sz="2400" dirty="0" smtClean="0">
                <a:solidFill>
                  <a:schemeClr val="bg1"/>
                </a:solidFill>
                <a:ea typeface="ＭＳ Ｐゴシック" pitchFamily="-1" charset="-128"/>
              </a:rPr>
              <a:t>VI.	Questions </a:t>
            </a:r>
            <a:r>
              <a:rPr lang="en-US" sz="2400" dirty="0">
                <a:solidFill>
                  <a:schemeClr val="bg1"/>
                </a:solidFill>
                <a:ea typeface="ＭＳ Ｐゴシック" pitchFamily="-1" charset="-128"/>
              </a:rPr>
              <a:t>and Answers</a:t>
            </a:r>
          </a:p>
        </p:txBody>
      </p:sp>
    </p:spTree>
    <p:extLst>
      <p:ext uri="{BB962C8B-B14F-4D97-AF65-F5344CB8AC3E}">
        <p14:creationId xmlns:p14="http://schemas.microsoft.com/office/powerpoint/2010/main" val="34156524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761999" y="187568"/>
            <a:ext cx="10679724" cy="1606063"/>
          </a:xfrm>
        </p:spPr>
        <p:txBody>
          <a:bodyPr/>
          <a:lstStyle/>
          <a:p>
            <a:pPr eaLnBrk="1" hangingPunct="1"/>
            <a:r>
              <a:rPr lang="en-US" sz="3200" b="1" dirty="0" smtClean="0">
                <a:latin typeface="Helvetica"/>
                <a:ea typeface="ＭＳ Ｐゴシック" pitchFamily="-1" charset="-128"/>
                <a:cs typeface="Helvetica"/>
              </a:rPr>
              <a:t>Standard of Care Systemic Chemotherapy:</a:t>
            </a:r>
            <a:br>
              <a:rPr lang="en-US" sz="3200" b="1" dirty="0" smtClean="0">
                <a:latin typeface="Helvetica"/>
                <a:ea typeface="ＭＳ Ｐゴシック" pitchFamily="-1" charset="-128"/>
                <a:cs typeface="Helvetica"/>
              </a:rPr>
            </a:br>
            <a:r>
              <a:rPr lang="en-US" sz="3200" b="1" dirty="0" smtClean="0">
                <a:latin typeface="Helvetica"/>
                <a:ea typeface="ＭＳ Ｐゴシック" pitchFamily="-1" charset="-128"/>
                <a:cs typeface="Helvetica"/>
              </a:rPr>
              <a:t>Temozolomide </a:t>
            </a:r>
            <a:r>
              <a:rPr lang="en-US" sz="3200" b="1" dirty="0">
                <a:latin typeface="Helvetica"/>
                <a:ea typeface="ＭＳ Ｐゴシック" pitchFamily="-1" charset="-128"/>
                <a:cs typeface="Helvetica"/>
              </a:rPr>
              <a:t>(TMZ)</a:t>
            </a:r>
          </a:p>
        </p:txBody>
      </p:sp>
      <p:pic>
        <p:nvPicPr>
          <p:cNvPr id="14233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310401" y="2309446"/>
            <a:ext cx="2879031" cy="2750503"/>
          </a:xfrm>
          <a:noFill/>
        </p:spPr>
      </p:pic>
      <p:sp>
        <p:nvSpPr>
          <p:cNvPr id="142340" name="Text Box 4"/>
          <p:cNvSpPr txBox="1">
            <a:spLocks noChangeArrowheads="1"/>
          </p:cNvSpPr>
          <p:nvPr/>
        </p:nvSpPr>
        <p:spPr bwMode="auto">
          <a:xfrm>
            <a:off x="797168" y="1805354"/>
            <a:ext cx="5814646"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3200" dirty="0">
                <a:solidFill>
                  <a:srgbClr val="FFFF00"/>
                </a:solidFill>
                <a:latin typeface="Times New Roman" pitchFamily="18" charset="0"/>
                <a:ea typeface="ＭＳ Ｐゴシック" pitchFamily="-1" charset="-128"/>
              </a:rPr>
              <a:t>A novel alkylating agent which is:</a:t>
            </a:r>
          </a:p>
          <a:p>
            <a:pPr eaLnBrk="1" fontAlgn="base" hangingPunct="1">
              <a:spcBef>
                <a:spcPct val="0"/>
              </a:spcBef>
              <a:spcAft>
                <a:spcPct val="0"/>
              </a:spcAft>
            </a:pPr>
            <a:endParaRPr lang="en-US" sz="2400" dirty="0">
              <a:solidFill>
                <a:srgbClr val="FFFFFF"/>
              </a:solidFill>
              <a:latin typeface="Times New Roman" pitchFamily="18" charset="0"/>
              <a:ea typeface="ＭＳ Ｐゴシック" pitchFamily="-1" charset="-128"/>
            </a:endParaRPr>
          </a:p>
          <a:p>
            <a:pPr lvl="1" eaLnBrk="1" fontAlgn="base" hangingPunct="1">
              <a:spcBef>
                <a:spcPct val="0"/>
              </a:spcBef>
              <a:spcAft>
                <a:spcPct val="0"/>
              </a:spcAft>
              <a:buFontTx/>
              <a:buChar char="•"/>
            </a:pPr>
            <a:r>
              <a:rPr lang="en-US" sz="2400" dirty="0">
                <a:solidFill>
                  <a:srgbClr val="FFFFFF"/>
                </a:solidFill>
                <a:latin typeface="Times New Roman" pitchFamily="18" charset="0"/>
                <a:ea typeface="ＭＳ Ｐゴシック" pitchFamily="-1" charset="-128"/>
              </a:rPr>
              <a:t>lipid soluble</a:t>
            </a:r>
          </a:p>
          <a:p>
            <a:pPr lvl="1" eaLnBrk="1" fontAlgn="base" hangingPunct="1">
              <a:spcBef>
                <a:spcPct val="0"/>
              </a:spcBef>
              <a:spcAft>
                <a:spcPct val="0"/>
              </a:spcAft>
              <a:buFontTx/>
              <a:buChar char="•"/>
            </a:pPr>
            <a:r>
              <a:rPr lang="en-US" sz="2400" dirty="0">
                <a:solidFill>
                  <a:srgbClr val="FFFFFF"/>
                </a:solidFill>
                <a:latin typeface="Times New Roman" pitchFamily="18" charset="0"/>
                <a:ea typeface="ＭＳ Ｐゴシック" pitchFamily="-1" charset="-128"/>
              </a:rPr>
              <a:t>has modest toxicity</a:t>
            </a:r>
          </a:p>
          <a:p>
            <a:pPr lvl="1" eaLnBrk="1" fontAlgn="base" hangingPunct="1">
              <a:spcBef>
                <a:spcPct val="0"/>
              </a:spcBef>
              <a:spcAft>
                <a:spcPct val="0"/>
              </a:spcAft>
              <a:buFontTx/>
              <a:buChar char="•"/>
            </a:pPr>
            <a:r>
              <a:rPr lang="en-US" sz="2400" dirty="0" smtClean="0">
                <a:solidFill>
                  <a:srgbClr val="FFFFFF"/>
                </a:solidFill>
                <a:latin typeface="Times New Roman" pitchFamily="18" charset="0"/>
                <a:ea typeface="ＭＳ Ｐゴシック" pitchFamily="-1" charset="-128"/>
              </a:rPr>
              <a:t>active </a:t>
            </a:r>
            <a:r>
              <a:rPr lang="en-US" sz="2400" dirty="0">
                <a:solidFill>
                  <a:srgbClr val="FFFFFF"/>
                </a:solidFill>
                <a:latin typeface="Times New Roman" pitchFamily="18" charset="0"/>
                <a:ea typeface="ＭＳ Ｐゴシック" pitchFamily="-1" charset="-128"/>
              </a:rPr>
              <a:t>against melanoma, lymphomas, and </a:t>
            </a:r>
            <a:r>
              <a:rPr lang="en-US" sz="2400" dirty="0" smtClean="0">
                <a:solidFill>
                  <a:srgbClr val="FFFFFF"/>
                </a:solidFill>
                <a:latin typeface="Times New Roman" pitchFamily="18" charset="0"/>
                <a:ea typeface="ＭＳ Ｐゴシック" pitchFamily="-1" charset="-128"/>
              </a:rPr>
              <a:t>primary </a:t>
            </a:r>
            <a:r>
              <a:rPr lang="en-US" sz="2400" dirty="0">
                <a:solidFill>
                  <a:srgbClr val="FFFFFF"/>
                </a:solidFill>
                <a:latin typeface="Times New Roman" pitchFamily="18" charset="0"/>
                <a:ea typeface="ＭＳ Ｐゴシック" pitchFamily="-1" charset="-128"/>
              </a:rPr>
              <a:t>brain tumors</a:t>
            </a:r>
          </a:p>
          <a:p>
            <a:pPr lvl="1" eaLnBrk="1" fontAlgn="base" hangingPunct="1">
              <a:spcBef>
                <a:spcPct val="0"/>
              </a:spcBef>
              <a:spcAft>
                <a:spcPct val="0"/>
              </a:spcAft>
              <a:buFontTx/>
              <a:buChar char="•"/>
            </a:pPr>
            <a:r>
              <a:rPr lang="en-US" sz="2400" dirty="0">
                <a:solidFill>
                  <a:srgbClr val="FFFFFF"/>
                </a:solidFill>
                <a:latin typeface="Times New Roman" pitchFamily="18" charset="0"/>
                <a:ea typeface="ＭＳ Ｐゴシック" pitchFamily="-1" charset="-128"/>
              </a:rPr>
              <a:t>spontaneously chemically converted to its </a:t>
            </a:r>
            <a:r>
              <a:rPr lang="en-US" sz="2400" dirty="0" smtClean="0">
                <a:solidFill>
                  <a:srgbClr val="FFFFFF"/>
                </a:solidFill>
                <a:latin typeface="Times New Roman" pitchFamily="18" charset="0"/>
                <a:ea typeface="ＭＳ Ｐゴシック" pitchFamily="-1" charset="-128"/>
              </a:rPr>
              <a:t>active </a:t>
            </a:r>
            <a:r>
              <a:rPr lang="en-US" sz="2400" dirty="0">
                <a:solidFill>
                  <a:srgbClr val="FFFFFF"/>
                </a:solidFill>
                <a:latin typeface="Times New Roman" pitchFamily="18" charset="0"/>
                <a:ea typeface="ＭＳ Ｐゴシック" pitchFamily="-1" charset="-128"/>
              </a:rPr>
              <a:t>methylating metabolite, the </a:t>
            </a:r>
            <a:r>
              <a:rPr lang="en-US" sz="2400" dirty="0" smtClean="0">
                <a:solidFill>
                  <a:srgbClr val="FFFFFF"/>
                </a:solidFill>
                <a:latin typeface="Times New Roman" pitchFamily="18" charset="0"/>
                <a:ea typeface="ＭＳ Ｐゴシック" pitchFamily="-1" charset="-128"/>
              </a:rPr>
              <a:t>   </a:t>
            </a:r>
          </a:p>
          <a:p>
            <a:pPr eaLnBrk="1" fontAlgn="base" hangingPunct="1">
              <a:spcBef>
                <a:spcPct val="0"/>
              </a:spcBef>
              <a:spcAft>
                <a:spcPct val="0"/>
              </a:spcAft>
            </a:pPr>
            <a:r>
              <a:rPr lang="en-US" sz="2400" dirty="0" smtClean="0">
                <a:solidFill>
                  <a:srgbClr val="FFFFFF"/>
                </a:solidFill>
                <a:latin typeface="Times New Roman" pitchFamily="18" charset="0"/>
                <a:ea typeface="ＭＳ Ｐゴシック" pitchFamily="-1" charset="-128"/>
              </a:rPr>
              <a:t>          methyldizaonium </a:t>
            </a:r>
            <a:r>
              <a:rPr lang="en-US" sz="2400" dirty="0">
                <a:solidFill>
                  <a:srgbClr val="FFFFFF"/>
                </a:solidFill>
                <a:latin typeface="Times New Roman" pitchFamily="18" charset="0"/>
                <a:ea typeface="ＭＳ Ｐゴシック" pitchFamily="-1" charset="-128"/>
              </a:rPr>
              <a:t>ion, via hydrolysis</a:t>
            </a:r>
          </a:p>
        </p:txBody>
      </p:sp>
      <p:sp>
        <p:nvSpPr>
          <p:cNvPr id="5" name="Line 3"/>
          <p:cNvSpPr>
            <a:spLocks noChangeShapeType="1"/>
          </p:cNvSpPr>
          <p:nvPr/>
        </p:nvSpPr>
        <p:spPr bwMode="auto">
          <a:xfrm flipV="1">
            <a:off x="0" y="1628042"/>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
        <p:nvSpPr>
          <p:cNvPr id="2" name="TextBox 1"/>
          <p:cNvSpPr txBox="1"/>
          <p:nvPr/>
        </p:nvSpPr>
        <p:spPr>
          <a:xfrm>
            <a:off x="152400" y="5736752"/>
            <a:ext cx="12039600" cy="707886"/>
          </a:xfrm>
          <a:prstGeom prst="rect">
            <a:avLst/>
          </a:prstGeom>
          <a:noFill/>
        </p:spPr>
        <p:txBody>
          <a:bodyPr wrap="square" rtlCol="0">
            <a:spAutoFit/>
          </a:bodyPr>
          <a:lstStyle/>
          <a:p>
            <a:pPr algn="ctr"/>
            <a:r>
              <a:rPr lang="en-US" sz="2000" dirty="0">
                <a:solidFill>
                  <a:srgbClr val="FFFF00"/>
                </a:solidFill>
                <a:latin typeface="Times New Roman" pitchFamily="18" charset="0"/>
                <a:ea typeface="ＭＳ Ｐゴシック" pitchFamily="-1" charset="-128"/>
              </a:rPr>
              <a:t>While systemic chemotherapy </a:t>
            </a:r>
            <a:r>
              <a:rPr lang="en-US" sz="2000" dirty="0" smtClean="0">
                <a:solidFill>
                  <a:srgbClr val="FFFF00"/>
                </a:solidFill>
                <a:latin typeface="Times New Roman" pitchFamily="18" charset="0"/>
                <a:ea typeface="ＭＳ Ｐゴシック" pitchFamily="-1" charset="-128"/>
              </a:rPr>
              <a:t>was </a:t>
            </a:r>
            <a:r>
              <a:rPr lang="en-US" sz="2000" dirty="0">
                <a:solidFill>
                  <a:srgbClr val="FFFF00"/>
                </a:solidFill>
                <a:latin typeface="Times New Roman" pitchFamily="18" charset="0"/>
                <a:ea typeface="ＭＳ Ｐゴシック" pitchFamily="-1" charset="-128"/>
              </a:rPr>
              <a:t>included as part of a </a:t>
            </a:r>
            <a:r>
              <a:rPr lang="en-US" sz="2000" dirty="0" smtClean="0">
                <a:solidFill>
                  <a:srgbClr val="FFFF00"/>
                </a:solidFill>
                <a:latin typeface="Times New Roman" pitchFamily="18" charset="0"/>
                <a:ea typeface="ＭＳ Ｐゴシック" pitchFamily="-1" charset="-128"/>
              </a:rPr>
              <a:t>multimodal regimen in </a:t>
            </a:r>
            <a:r>
              <a:rPr lang="en-US" sz="2000" dirty="0">
                <a:solidFill>
                  <a:srgbClr val="FFFF00"/>
                </a:solidFill>
                <a:latin typeface="Times New Roman" pitchFamily="18" charset="0"/>
                <a:ea typeface="ＭＳ Ｐゴシック" pitchFamily="-1" charset="-128"/>
              </a:rPr>
              <a:t>the </a:t>
            </a:r>
            <a:r>
              <a:rPr lang="en-US" sz="2000" dirty="0" smtClean="0">
                <a:solidFill>
                  <a:srgbClr val="FFFF00"/>
                </a:solidFill>
                <a:latin typeface="Times New Roman" pitchFamily="18" charset="0"/>
                <a:ea typeface="ＭＳ Ｐゴシック" pitchFamily="-1" charset="-128"/>
              </a:rPr>
              <a:t>pivotal trials involving </a:t>
            </a:r>
          </a:p>
          <a:p>
            <a:pPr algn="ctr"/>
            <a:r>
              <a:rPr lang="en-US" sz="2000" dirty="0">
                <a:solidFill>
                  <a:srgbClr val="FFFF00"/>
                </a:solidFill>
              </a:rPr>
              <a:t>Gliadel® </a:t>
            </a:r>
            <a:r>
              <a:rPr lang="en-US" sz="2000" dirty="0" smtClean="0">
                <a:solidFill>
                  <a:srgbClr val="FFFF00"/>
                </a:solidFill>
              </a:rPr>
              <a:t>Wafer</a:t>
            </a:r>
            <a:r>
              <a:rPr lang="en-US" sz="2000" dirty="0" smtClean="0">
                <a:solidFill>
                  <a:srgbClr val="FFFF00"/>
                </a:solidFill>
                <a:latin typeface="Times New Roman" pitchFamily="18" charset="0"/>
                <a:ea typeface="ＭＳ Ｐゴシック" pitchFamily="-1" charset="-128"/>
              </a:rPr>
              <a:t>, TMZ </a:t>
            </a:r>
            <a:r>
              <a:rPr lang="en-US" sz="2000" dirty="0">
                <a:solidFill>
                  <a:srgbClr val="FFFF00"/>
                </a:solidFill>
                <a:latin typeface="Times New Roman" pitchFamily="18" charset="0"/>
                <a:ea typeface="ＭＳ Ｐゴシック" pitchFamily="-1" charset="-128"/>
              </a:rPr>
              <a:t>was not available at the </a:t>
            </a:r>
            <a:r>
              <a:rPr lang="en-US" sz="2000" dirty="0" smtClean="0">
                <a:solidFill>
                  <a:srgbClr val="FFFF00"/>
                </a:solidFill>
                <a:latin typeface="Times New Roman" pitchFamily="18" charset="0"/>
                <a:ea typeface="ＭＳ Ｐゴシック" pitchFamily="-1" charset="-128"/>
              </a:rPr>
              <a:t>time and therefore not included in the studies.  </a:t>
            </a:r>
            <a:endParaRPr lang="en-US" sz="2000" dirty="0">
              <a:solidFill>
                <a:srgbClr val="FFFF00"/>
              </a:solidFill>
              <a:latin typeface="Times New Roman" pitchFamily="18" charset="0"/>
              <a:ea typeface="ＭＳ Ｐゴシック" pitchFamily="-1" charset="-128"/>
            </a:endParaRPr>
          </a:p>
        </p:txBody>
      </p:sp>
    </p:spTree>
    <p:extLst>
      <p:ext uri="{BB962C8B-B14F-4D97-AF65-F5344CB8AC3E}">
        <p14:creationId xmlns:p14="http://schemas.microsoft.com/office/powerpoint/2010/main" val="17648618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1524000" y="2087570"/>
            <a:ext cx="9144000" cy="3373437"/>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11" name="Rectangle 3"/>
          <p:cNvSpPr>
            <a:spLocks noChangeArrowheads="1"/>
          </p:cNvSpPr>
          <p:nvPr/>
        </p:nvSpPr>
        <p:spPr bwMode="auto">
          <a:xfrm>
            <a:off x="1524000" y="2841792"/>
            <a:ext cx="9144000" cy="27781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12" name="Rectangle 4"/>
          <p:cNvSpPr>
            <a:spLocks noChangeArrowheads="1"/>
          </p:cNvSpPr>
          <p:nvPr/>
        </p:nvSpPr>
        <p:spPr bwMode="auto">
          <a:xfrm>
            <a:off x="6923252" y="2386178"/>
            <a:ext cx="31276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2000" b="1" dirty="0">
                <a:solidFill>
                  <a:srgbClr val="000099"/>
                </a:solidFill>
                <a:latin typeface="Arial" pitchFamily="34" charset="0"/>
                <a:ea typeface="ＭＳ Ｐゴシック" pitchFamily="-1" charset="-128"/>
              </a:rPr>
              <a:t>GLIADEL Overall Survival</a:t>
            </a:r>
          </a:p>
        </p:txBody>
      </p:sp>
      <p:sp>
        <p:nvSpPr>
          <p:cNvPr id="145413" name="Rectangle 5"/>
          <p:cNvSpPr>
            <a:spLocks noGrp="1" noChangeArrowheads="1"/>
          </p:cNvSpPr>
          <p:nvPr>
            <p:ph type="title"/>
          </p:nvPr>
        </p:nvSpPr>
        <p:spPr/>
        <p:txBody>
          <a:bodyPr/>
          <a:lstStyle/>
          <a:p>
            <a:pPr eaLnBrk="1" hangingPunct="1"/>
            <a:r>
              <a:rPr lang="en-US" sz="4000" b="1" dirty="0" smtClean="0">
                <a:latin typeface="Helvetica"/>
                <a:ea typeface="ＭＳ Ｐゴシック" pitchFamily="-1" charset="-128"/>
                <a:cs typeface="Helvetica"/>
              </a:rPr>
              <a:t>Gliadel® </a:t>
            </a:r>
            <a:r>
              <a:rPr lang="en-US" sz="4000" b="1" dirty="0">
                <a:latin typeface="Helvetica"/>
                <a:ea typeface="ＭＳ Ｐゴシック" pitchFamily="-1" charset="-128"/>
                <a:cs typeface="Helvetica"/>
              </a:rPr>
              <a:t>Implantable BCNU Wafers:</a:t>
            </a:r>
            <a:br>
              <a:rPr lang="en-US" sz="4000" b="1" dirty="0">
                <a:latin typeface="Helvetica"/>
                <a:ea typeface="ＭＳ Ｐゴシック" pitchFamily="-1" charset="-128"/>
                <a:cs typeface="Helvetica"/>
              </a:rPr>
            </a:br>
            <a:r>
              <a:rPr lang="en-US" sz="4000" b="1" dirty="0">
                <a:latin typeface="Helvetica"/>
                <a:ea typeface="ＭＳ Ｐゴシック" pitchFamily="-1" charset="-128"/>
                <a:cs typeface="Helvetica"/>
              </a:rPr>
              <a:t>Similar Survival to Temozolomide</a:t>
            </a:r>
          </a:p>
        </p:txBody>
      </p:sp>
      <p:sp>
        <p:nvSpPr>
          <p:cNvPr id="145414" name="Rectangle 6"/>
          <p:cNvSpPr>
            <a:spLocks noChangeArrowheads="1"/>
          </p:cNvSpPr>
          <p:nvPr/>
        </p:nvSpPr>
        <p:spPr bwMode="auto">
          <a:xfrm>
            <a:off x="5861049" y="1989305"/>
            <a:ext cx="5722939"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15" name="Line 7"/>
          <p:cNvSpPr>
            <a:spLocks noChangeShapeType="1"/>
          </p:cNvSpPr>
          <p:nvPr/>
        </p:nvSpPr>
        <p:spPr bwMode="auto">
          <a:xfrm>
            <a:off x="6786565" y="3181350"/>
            <a:ext cx="1587" cy="20129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16" name="Line 8"/>
          <p:cNvSpPr>
            <a:spLocks noChangeShapeType="1"/>
          </p:cNvSpPr>
          <p:nvPr/>
        </p:nvSpPr>
        <p:spPr bwMode="auto">
          <a:xfrm>
            <a:off x="6750103" y="5194300"/>
            <a:ext cx="36513" cy="15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17" name="Line 9"/>
          <p:cNvSpPr>
            <a:spLocks noChangeShapeType="1"/>
          </p:cNvSpPr>
          <p:nvPr/>
        </p:nvSpPr>
        <p:spPr bwMode="auto">
          <a:xfrm>
            <a:off x="6750103" y="4992855"/>
            <a:ext cx="36513" cy="1587"/>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18" name="Line 10"/>
          <p:cNvSpPr>
            <a:spLocks noChangeShapeType="1"/>
          </p:cNvSpPr>
          <p:nvPr/>
        </p:nvSpPr>
        <p:spPr bwMode="auto">
          <a:xfrm>
            <a:off x="6750103" y="4791075"/>
            <a:ext cx="36513" cy="15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19" name="Line 11"/>
          <p:cNvSpPr>
            <a:spLocks noChangeShapeType="1"/>
          </p:cNvSpPr>
          <p:nvPr/>
        </p:nvSpPr>
        <p:spPr bwMode="auto">
          <a:xfrm>
            <a:off x="6750103" y="4589630"/>
            <a:ext cx="36513" cy="1587"/>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0" name="Line 12"/>
          <p:cNvSpPr>
            <a:spLocks noChangeShapeType="1"/>
          </p:cNvSpPr>
          <p:nvPr/>
        </p:nvSpPr>
        <p:spPr bwMode="auto">
          <a:xfrm>
            <a:off x="6750103" y="4389605"/>
            <a:ext cx="36513" cy="1587"/>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1" name="Line 13"/>
          <p:cNvSpPr>
            <a:spLocks noChangeShapeType="1"/>
          </p:cNvSpPr>
          <p:nvPr/>
        </p:nvSpPr>
        <p:spPr bwMode="auto">
          <a:xfrm>
            <a:off x="6750103" y="4187825"/>
            <a:ext cx="36513" cy="15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2" name="Line 14"/>
          <p:cNvSpPr>
            <a:spLocks noChangeShapeType="1"/>
          </p:cNvSpPr>
          <p:nvPr/>
        </p:nvSpPr>
        <p:spPr bwMode="auto">
          <a:xfrm>
            <a:off x="6750103" y="3986214"/>
            <a:ext cx="36513" cy="1587"/>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3" name="Line 15"/>
          <p:cNvSpPr>
            <a:spLocks noChangeShapeType="1"/>
          </p:cNvSpPr>
          <p:nvPr/>
        </p:nvSpPr>
        <p:spPr bwMode="auto">
          <a:xfrm>
            <a:off x="6750103" y="3786197"/>
            <a:ext cx="36513" cy="1587"/>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4" name="Line 16"/>
          <p:cNvSpPr>
            <a:spLocks noChangeShapeType="1"/>
          </p:cNvSpPr>
          <p:nvPr/>
        </p:nvSpPr>
        <p:spPr bwMode="auto">
          <a:xfrm>
            <a:off x="6750103" y="3584575"/>
            <a:ext cx="36513" cy="15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5" name="Line 17"/>
          <p:cNvSpPr>
            <a:spLocks noChangeShapeType="1"/>
          </p:cNvSpPr>
          <p:nvPr/>
        </p:nvSpPr>
        <p:spPr bwMode="auto">
          <a:xfrm>
            <a:off x="6750103" y="3383130"/>
            <a:ext cx="36513" cy="1587"/>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6" name="Line 18"/>
          <p:cNvSpPr>
            <a:spLocks noChangeShapeType="1"/>
          </p:cNvSpPr>
          <p:nvPr/>
        </p:nvSpPr>
        <p:spPr bwMode="auto">
          <a:xfrm>
            <a:off x="6750103" y="3181350"/>
            <a:ext cx="36513" cy="15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7" name="Line 19"/>
          <p:cNvSpPr>
            <a:spLocks noChangeShapeType="1"/>
          </p:cNvSpPr>
          <p:nvPr/>
        </p:nvSpPr>
        <p:spPr bwMode="auto">
          <a:xfrm>
            <a:off x="6786673" y="5194300"/>
            <a:ext cx="3497263" cy="15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8" name="Line 20"/>
          <p:cNvSpPr>
            <a:spLocks noChangeShapeType="1"/>
          </p:cNvSpPr>
          <p:nvPr/>
        </p:nvSpPr>
        <p:spPr bwMode="auto">
          <a:xfrm flipV="1">
            <a:off x="6786565" y="5194467"/>
            <a:ext cx="1587"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29" name="Line 21"/>
          <p:cNvSpPr>
            <a:spLocks noChangeShapeType="1"/>
          </p:cNvSpPr>
          <p:nvPr/>
        </p:nvSpPr>
        <p:spPr bwMode="auto">
          <a:xfrm flipV="1">
            <a:off x="7056441" y="5194467"/>
            <a:ext cx="1587"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0" name="Line 22"/>
          <p:cNvSpPr>
            <a:spLocks noChangeShapeType="1"/>
          </p:cNvSpPr>
          <p:nvPr/>
        </p:nvSpPr>
        <p:spPr bwMode="auto">
          <a:xfrm flipV="1">
            <a:off x="7324727" y="5194467"/>
            <a:ext cx="1588"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1" name="Line 23"/>
          <p:cNvSpPr>
            <a:spLocks noChangeShapeType="1"/>
          </p:cNvSpPr>
          <p:nvPr/>
        </p:nvSpPr>
        <p:spPr bwMode="auto">
          <a:xfrm flipV="1">
            <a:off x="7594603" y="5194467"/>
            <a:ext cx="1588"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2" name="Line 24"/>
          <p:cNvSpPr>
            <a:spLocks noChangeShapeType="1"/>
          </p:cNvSpPr>
          <p:nvPr/>
        </p:nvSpPr>
        <p:spPr bwMode="auto">
          <a:xfrm flipV="1">
            <a:off x="7862889" y="5194467"/>
            <a:ext cx="1587"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3" name="Line 25"/>
          <p:cNvSpPr>
            <a:spLocks noChangeShapeType="1"/>
          </p:cNvSpPr>
          <p:nvPr/>
        </p:nvSpPr>
        <p:spPr bwMode="auto">
          <a:xfrm flipV="1">
            <a:off x="8131175" y="5194467"/>
            <a:ext cx="1588"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4" name="Line 26"/>
          <p:cNvSpPr>
            <a:spLocks noChangeShapeType="1"/>
          </p:cNvSpPr>
          <p:nvPr/>
        </p:nvSpPr>
        <p:spPr bwMode="auto">
          <a:xfrm flipV="1">
            <a:off x="8401051" y="5194467"/>
            <a:ext cx="1588"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5" name="Line 27"/>
          <p:cNvSpPr>
            <a:spLocks noChangeShapeType="1"/>
          </p:cNvSpPr>
          <p:nvPr/>
        </p:nvSpPr>
        <p:spPr bwMode="auto">
          <a:xfrm flipV="1">
            <a:off x="8669341" y="5194467"/>
            <a:ext cx="1587"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6" name="Line 28"/>
          <p:cNvSpPr>
            <a:spLocks noChangeShapeType="1"/>
          </p:cNvSpPr>
          <p:nvPr/>
        </p:nvSpPr>
        <p:spPr bwMode="auto">
          <a:xfrm flipV="1">
            <a:off x="8939217" y="5194467"/>
            <a:ext cx="1587"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7" name="Line 29"/>
          <p:cNvSpPr>
            <a:spLocks noChangeShapeType="1"/>
          </p:cNvSpPr>
          <p:nvPr/>
        </p:nvSpPr>
        <p:spPr bwMode="auto">
          <a:xfrm flipV="1">
            <a:off x="9207503" y="5194467"/>
            <a:ext cx="1588"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8" name="Line 30"/>
          <p:cNvSpPr>
            <a:spLocks noChangeShapeType="1"/>
          </p:cNvSpPr>
          <p:nvPr/>
        </p:nvSpPr>
        <p:spPr bwMode="auto">
          <a:xfrm flipV="1">
            <a:off x="9475789" y="5194467"/>
            <a:ext cx="1587"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39" name="Line 31"/>
          <p:cNvSpPr>
            <a:spLocks noChangeShapeType="1"/>
          </p:cNvSpPr>
          <p:nvPr/>
        </p:nvSpPr>
        <p:spPr bwMode="auto">
          <a:xfrm flipV="1">
            <a:off x="9745665" y="5194467"/>
            <a:ext cx="1587"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40" name="Line 32"/>
          <p:cNvSpPr>
            <a:spLocks noChangeShapeType="1"/>
          </p:cNvSpPr>
          <p:nvPr/>
        </p:nvSpPr>
        <p:spPr bwMode="auto">
          <a:xfrm flipV="1">
            <a:off x="10013951" y="5194467"/>
            <a:ext cx="1588"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41" name="Line 33"/>
          <p:cNvSpPr>
            <a:spLocks noChangeShapeType="1"/>
          </p:cNvSpPr>
          <p:nvPr/>
        </p:nvSpPr>
        <p:spPr bwMode="auto">
          <a:xfrm flipV="1">
            <a:off x="10283827" y="5194467"/>
            <a:ext cx="1588" cy="34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42" name="Rectangle 34"/>
          <p:cNvSpPr>
            <a:spLocks noChangeArrowheads="1"/>
          </p:cNvSpPr>
          <p:nvPr/>
        </p:nvSpPr>
        <p:spPr bwMode="auto">
          <a:xfrm>
            <a:off x="6627813" y="512938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0</a:t>
            </a:r>
            <a:endParaRPr lang="en-US" b="1" dirty="0">
              <a:solidFill>
                <a:srgbClr val="FFFFFF"/>
              </a:solidFill>
              <a:latin typeface="Arial" pitchFamily="34" charset="0"/>
              <a:ea typeface="ＭＳ Ｐゴシック" pitchFamily="-1" charset="-128"/>
            </a:endParaRPr>
          </a:p>
        </p:txBody>
      </p:sp>
      <p:sp>
        <p:nvSpPr>
          <p:cNvPr id="145443" name="Rectangle 35"/>
          <p:cNvSpPr>
            <a:spLocks noChangeArrowheads="1"/>
          </p:cNvSpPr>
          <p:nvPr/>
        </p:nvSpPr>
        <p:spPr bwMode="auto">
          <a:xfrm>
            <a:off x="6561139" y="4927767"/>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10</a:t>
            </a:r>
            <a:endParaRPr lang="en-US" b="1" dirty="0">
              <a:solidFill>
                <a:srgbClr val="FFFFFF"/>
              </a:solidFill>
              <a:latin typeface="Arial" pitchFamily="34" charset="0"/>
              <a:ea typeface="ＭＳ Ｐゴシック" pitchFamily="-1" charset="-128"/>
            </a:endParaRPr>
          </a:p>
        </p:txBody>
      </p:sp>
      <p:sp>
        <p:nvSpPr>
          <p:cNvPr id="145444" name="Rectangle 36"/>
          <p:cNvSpPr>
            <a:spLocks noChangeArrowheads="1"/>
          </p:cNvSpPr>
          <p:nvPr/>
        </p:nvSpPr>
        <p:spPr bwMode="auto">
          <a:xfrm>
            <a:off x="6561139" y="4726155"/>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20</a:t>
            </a:r>
            <a:endParaRPr lang="en-US" b="1" dirty="0">
              <a:solidFill>
                <a:srgbClr val="FFFFFF"/>
              </a:solidFill>
              <a:latin typeface="Arial" pitchFamily="34" charset="0"/>
              <a:ea typeface="ＭＳ Ｐゴシック" pitchFamily="-1" charset="-128"/>
            </a:endParaRPr>
          </a:p>
        </p:txBody>
      </p:sp>
      <p:sp>
        <p:nvSpPr>
          <p:cNvPr id="145445" name="Rectangle 37"/>
          <p:cNvSpPr>
            <a:spLocks noChangeArrowheads="1"/>
          </p:cNvSpPr>
          <p:nvPr/>
        </p:nvSpPr>
        <p:spPr bwMode="auto">
          <a:xfrm>
            <a:off x="6561139" y="4524542"/>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30</a:t>
            </a:r>
            <a:endParaRPr lang="en-US" b="1" dirty="0">
              <a:solidFill>
                <a:srgbClr val="FFFFFF"/>
              </a:solidFill>
              <a:latin typeface="Arial" pitchFamily="34" charset="0"/>
              <a:ea typeface="ＭＳ Ｐゴシック" pitchFamily="-1" charset="-128"/>
            </a:endParaRPr>
          </a:p>
        </p:txBody>
      </p:sp>
      <p:sp>
        <p:nvSpPr>
          <p:cNvPr id="145446" name="Rectangle 38"/>
          <p:cNvSpPr>
            <a:spLocks noChangeArrowheads="1"/>
          </p:cNvSpPr>
          <p:nvPr/>
        </p:nvSpPr>
        <p:spPr bwMode="auto">
          <a:xfrm>
            <a:off x="6561139" y="4324517"/>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40</a:t>
            </a:r>
            <a:endParaRPr lang="en-US" b="1" dirty="0">
              <a:solidFill>
                <a:srgbClr val="FFFFFF"/>
              </a:solidFill>
              <a:latin typeface="Arial" pitchFamily="34" charset="0"/>
              <a:ea typeface="ＭＳ Ｐゴシック" pitchFamily="-1" charset="-128"/>
            </a:endParaRPr>
          </a:p>
        </p:txBody>
      </p:sp>
      <p:sp>
        <p:nvSpPr>
          <p:cNvPr id="145447" name="Rectangle 39"/>
          <p:cNvSpPr>
            <a:spLocks noChangeArrowheads="1"/>
          </p:cNvSpPr>
          <p:nvPr/>
        </p:nvSpPr>
        <p:spPr bwMode="auto">
          <a:xfrm>
            <a:off x="6561139" y="4122742"/>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50</a:t>
            </a:r>
            <a:endParaRPr lang="en-US" b="1" dirty="0">
              <a:solidFill>
                <a:srgbClr val="FFFFFF"/>
              </a:solidFill>
              <a:latin typeface="Arial" pitchFamily="34" charset="0"/>
              <a:ea typeface="ＭＳ Ｐゴシック" pitchFamily="-1" charset="-128"/>
            </a:endParaRPr>
          </a:p>
        </p:txBody>
      </p:sp>
      <p:sp>
        <p:nvSpPr>
          <p:cNvPr id="145448" name="Rectangle 40"/>
          <p:cNvSpPr>
            <a:spLocks noChangeArrowheads="1"/>
          </p:cNvSpPr>
          <p:nvPr/>
        </p:nvSpPr>
        <p:spPr bwMode="auto">
          <a:xfrm>
            <a:off x="6561139" y="3921132"/>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60</a:t>
            </a:r>
            <a:endParaRPr lang="en-US" b="1" dirty="0">
              <a:solidFill>
                <a:srgbClr val="FFFFFF"/>
              </a:solidFill>
              <a:latin typeface="Arial" pitchFamily="34" charset="0"/>
              <a:ea typeface="ＭＳ Ｐゴシック" pitchFamily="-1" charset="-128"/>
            </a:endParaRPr>
          </a:p>
        </p:txBody>
      </p:sp>
      <p:sp>
        <p:nvSpPr>
          <p:cNvPr id="145449" name="Rectangle 41"/>
          <p:cNvSpPr>
            <a:spLocks noChangeArrowheads="1"/>
          </p:cNvSpPr>
          <p:nvPr/>
        </p:nvSpPr>
        <p:spPr bwMode="auto">
          <a:xfrm>
            <a:off x="6561139" y="3721106"/>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70</a:t>
            </a:r>
            <a:endParaRPr lang="en-US" b="1" dirty="0">
              <a:solidFill>
                <a:srgbClr val="FFFFFF"/>
              </a:solidFill>
              <a:latin typeface="Arial" pitchFamily="34" charset="0"/>
              <a:ea typeface="ＭＳ Ｐゴシック" pitchFamily="-1" charset="-128"/>
            </a:endParaRPr>
          </a:p>
        </p:txBody>
      </p:sp>
      <p:sp>
        <p:nvSpPr>
          <p:cNvPr id="145450" name="Rectangle 42"/>
          <p:cNvSpPr>
            <a:spLocks noChangeArrowheads="1"/>
          </p:cNvSpPr>
          <p:nvPr/>
        </p:nvSpPr>
        <p:spPr bwMode="auto">
          <a:xfrm>
            <a:off x="6561139" y="3519497"/>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80</a:t>
            </a:r>
            <a:endParaRPr lang="en-US" b="1" dirty="0">
              <a:solidFill>
                <a:srgbClr val="FFFFFF"/>
              </a:solidFill>
              <a:latin typeface="Arial" pitchFamily="34" charset="0"/>
              <a:ea typeface="ＭＳ Ｐゴシック" pitchFamily="-1" charset="-128"/>
            </a:endParaRPr>
          </a:p>
        </p:txBody>
      </p:sp>
      <p:sp>
        <p:nvSpPr>
          <p:cNvPr id="145451" name="Rectangle 43"/>
          <p:cNvSpPr>
            <a:spLocks noChangeArrowheads="1"/>
          </p:cNvSpPr>
          <p:nvPr/>
        </p:nvSpPr>
        <p:spPr bwMode="auto">
          <a:xfrm>
            <a:off x="6561139" y="3318042"/>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90</a:t>
            </a:r>
            <a:endParaRPr lang="en-US" b="1" dirty="0">
              <a:solidFill>
                <a:srgbClr val="FFFFFF"/>
              </a:solidFill>
              <a:latin typeface="Arial" pitchFamily="34" charset="0"/>
              <a:ea typeface="ＭＳ Ｐゴシック" pitchFamily="-1" charset="-128"/>
            </a:endParaRPr>
          </a:p>
        </p:txBody>
      </p:sp>
      <p:sp>
        <p:nvSpPr>
          <p:cNvPr id="145452" name="Rectangle 44"/>
          <p:cNvSpPr>
            <a:spLocks noChangeArrowheads="1"/>
          </p:cNvSpPr>
          <p:nvPr/>
        </p:nvSpPr>
        <p:spPr bwMode="auto">
          <a:xfrm>
            <a:off x="6492875" y="3116430"/>
            <a:ext cx="19236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100</a:t>
            </a:r>
            <a:endParaRPr lang="en-US" b="1" dirty="0">
              <a:solidFill>
                <a:srgbClr val="FFFFFF"/>
              </a:solidFill>
              <a:latin typeface="Arial" pitchFamily="34" charset="0"/>
              <a:ea typeface="ＭＳ Ｐゴシック" pitchFamily="-1" charset="-128"/>
            </a:endParaRPr>
          </a:p>
        </p:txBody>
      </p:sp>
      <p:sp>
        <p:nvSpPr>
          <p:cNvPr id="145453" name="Rectangle 45"/>
          <p:cNvSpPr>
            <a:spLocks noChangeArrowheads="1"/>
          </p:cNvSpPr>
          <p:nvPr/>
        </p:nvSpPr>
        <p:spPr bwMode="auto">
          <a:xfrm>
            <a:off x="6756400" y="529448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0</a:t>
            </a:r>
            <a:endParaRPr lang="en-US" b="1" dirty="0">
              <a:solidFill>
                <a:srgbClr val="FFFFFF"/>
              </a:solidFill>
              <a:latin typeface="Arial" pitchFamily="34" charset="0"/>
              <a:ea typeface="ＭＳ Ｐゴシック" pitchFamily="-1" charset="-128"/>
            </a:endParaRPr>
          </a:p>
        </p:txBody>
      </p:sp>
      <p:sp>
        <p:nvSpPr>
          <p:cNvPr id="145454" name="Rectangle 46"/>
          <p:cNvSpPr>
            <a:spLocks noChangeArrowheads="1"/>
          </p:cNvSpPr>
          <p:nvPr/>
        </p:nvSpPr>
        <p:spPr bwMode="auto">
          <a:xfrm>
            <a:off x="7024688" y="529448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3</a:t>
            </a:r>
            <a:endParaRPr lang="en-US" b="1" dirty="0">
              <a:solidFill>
                <a:srgbClr val="FFFFFF"/>
              </a:solidFill>
              <a:latin typeface="Arial" pitchFamily="34" charset="0"/>
              <a:ea typeface="ＭＳ Ｐゴシック" pitchFamily="-1" charset="-128"/>
            </a:endParaRPr>
          </a:p>
        </p:txBody>
      </p:sp>
      <p:sp>
        <p:nvSpPr>
          <p:cNvPr id="145455" name="Rectangle 47"/>
          <p:cNvSpPr>
            <a:spLocks noChangeArrowheads="1"/>
          </p:cNvSpPr>
          <p:nvPr/>
        </p:nvSpPr>
        <p:spPr bwMode="auto">
          <a:xfrm>
            <a:off x="7294563" y="529448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6</a:t>
            </a:r>
            <a:endParaRPr lang="en-US" b="1" dirty="0">
              <a:solidFill>
                <a:srgbClr val="FFFFFF"/>
              </a:solidFill>
              <a:latin typeface="Arial" pitchFamily="34" charset="0"/>
              <a:ea typeface="ＭＳ Ｐゴシック" pitchFamily="-1" charset="-128"/>
            </a:endParaRPr>
          </a:p>
        </p:txBody>
      </p:sp>
      <p:sp>
        <p:nvSpPr>
          <p:cNvPr id="145456" name="Rectangle 48"/>
          <p:cNvSpPr>
            <a:spLocks noChangeArrowheads="1"/>
          </p:cNvSpPr>
          <p:nvPr/>
        </p:nvSpPr>
        <p:spPr bwMode="auto">
          <a:xfrm>
            <a:off x="7562851" y="529448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9</a:t>
            </a:r>
            <a:endParaRPr lang="en-US" b="1" dirty="0">
              <a:solidFill>
                <a:srgbClr val="FFFFFF"/>
              </a:solidFill>
              <a:latin typeface="Arial" pitchFamily="34" charset="0"/>
              <a:ea typeface="ＭＳ Ｐゴシック" pitchFamily="-1" charset="-128"/>
            </a:endParaRPr>
          </a:p>
        </p:txBody>
      </p:sp>
      <p:sp>
        <p:nvSpPr>
          <p:cNvPr id="145457" name="Rectangle 49"/>
          <p:cNvSpPr>
            <a:spLocks noChangeArrowheads="1"/>
          </p:cNvSpPr>
          <p:nvPr/>
        </p:nvSpPr>
        <p:spPr bwMode="auto">
          <a:xfrm>
            <a:off x="7796213"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12</a:t>
            </a:r>
            <a:endParaRPr lang="en-US" b="1" dirty="0">
              <a:solidFill>
                <a:srgbClr val="FFFFFF"/>
              </a:solidFill>
              <a:latin typeface="Arial" pitchFamily="34" charset="0"/>
              <a:ea typeface="ＭＳ Ｐゴシック" pitchFamily="-1" charset="-128"/>
            </a:endParaRPr>
          </a:p>
        </p:txBody>
      </p:sp>
      <p:sp>
        <p:nvSpPr>
          <p:cNvPr id="145458" name="Rectangle 50"/>
          <p:cNvSpPr>
            <a:spLocks noChangeArrowheads="1"/>
          </p:cNvSpPr>
          <p:nvPr/>
        </p:nvSpPr>
        <p:spPr bwMode="auto">
          <a:xfrm>
            <a:off x="8064500"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15</a:t>
            </a:r>
            <a:endParaRPr lang="en-US" b="1" dirty="0">
              <a:solidFill>
                <a:srgbClr val="FFFFFF"/>
              </a:solidFill>
              <a:latin typeface="Arial" pitchFamily="34" charset="0"/>
              <a:ea typeface="ＭＳ Ｐゴシック" pitchFamily="-1" charset="-128"/>
            </a:endParaRPr>
          </a:p>
        </p:txBody>
      </p:sp>
      <p:sp>
        <p:nvSpPr>
          <p:cNvPr id="145459" name="Rectangle 51"/>
          <p:cNvSpPr>
            <a:spLocks noChangeArrowheads="1"/>
          </p:cNvSpPr>
          <p:nvPr/>
        </p:nvSpPr>
        <p:spPr bwMode="auto">
          <a:xfrm>
            <a:off x="8332788"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18</a:t>
            </a:r>
            <a:endParaRPr lang="en-US" b="1" dirty="0">
              <a:solidFill>
                <a:srgbClr val="FFFFFF"/>
              </a:solidFill>
              <a:latin typeface="Arial" pitchFamily="34" charset="0"/>
              <a:ea typeface="ＭＳ Ｐゴシック" pitchFamily="-1" charset="-128"/>
            </a:endParaRPr>
          </a:p>
        </p:txBody>
      </p:sp>
      <p:sp>
        <p:nvSpPr>
          <p:cNvPr id="145460" name="Rectangle 52"/>
          <p:cNvSpPr>
            <a:spLocks noChangeArrowheads="1"/>
          </p:cNvSpPr>
          <p:nvPr/>
        </p:nvSpPr>
        <p:spPr bwMode="auto">
          <a:xfrm>
            <a:off x="8602663"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21</a:t>
            </a:r>
            <a:endParaRPr lang="en-US" b="1" dirty="0">
              <a:solidFill>
                <a:srgbClr val="FFFFFF"/>
              </a:solidFill>
              <a:latin typeface="Arial" pitchFamily="34" charset="0"/>
              <a:ea typeface="ＭＳ Ｐゴシック" pitchFamily="-1" charset="-128"/>
            </a:endParaRPr>
          </a:p>
        </p:txBody>
      </p:sp>
      <p:sp>
        <p:nvSpPr>
          <p:cNvPr id="145461" name="Rectangle 53"/>
          <p:cNvSpPr>
            <a:spLocks noChangeArrowheads="1"/>
          </p:cNvSpPr>
          <p:nvPr/>
        </p:nvSpPr>
        <p:spPr bwMode="auto">
          <a:xfrm>
            <a:off x="8870951"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24</a:t>
            </a:r>
            <a:endParaRPr lang="en-US" b="1" dirty="0">
              <a:solidFill>
                <a:srgbClr val="FFFFFF"/>
              </a:solidFill>
              <a:latin typeface="Arial" pitchFamily="34" charset="0"/>
              <a:ea typeface="ＭＳ Ｐゴシック" pitchFamily="-1" charset="-128"/>
            </a:endParaRPr>
          </a:p>
        </p:txBody>
      </p:sp>
      <p:sp>
        <p:nvSpPr>
          <p:cNvPr id="145462" name="Rectangle 54"/>
          <p:cNvSpPr>
            <a:spLocks noChangeArrowheads="1"/>
          </p:cNvSpPr>
          <p:nvPr/>
        </p:nvSpPr>
        <p:spPr bwMode="auto">
          <a:xfrm>
            <a:off x="9140825"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28</a:t>
            </a:r>
            <a:endParaRPr lang="en-US" b="1" dirty="0">
              <a:solidFill>
                <a:srgbClr val="FFFFFF"/>
              </a:solidFill>
              <a:latin typeface="Arial" pitchFamily="34" charset="0"/>
              <a:ea typeface="ＭＳ Ｐゴシック" pitchFamily="-1" charset="-128"/>
            </a:endParaRPr>
          </a:p>
        </p:txBody>
      </p:sp>
      <p:sp>
        <p:nvSpPr>
          <p:cNvPr id="145463" name="Rectangle 55"/>
          <p:cNvSpPr>
            <a:spLocks noChangeArrowheads="1"/>
          </p:cNvSpPr>
          <p:nvPr/>
        </p:nvSpPr>
        <p:spPr bwMode="auto">
          <a:xfrm>
            <a:off x="9409113"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32</a:t>
            </a:r>
            <a:endParaRPr lang="en-US" b="1" dirty="0">
              <a:solidFill>
                <a:srgbClr val="FFFFFF"/>
              </a:solidFill>
              <a:latin typeface="Arial" pitchFamily="34" charset="0"/>
              <a:ea typeface="ＭＳ Ｐゴシック" pitchFamily="-1" charset="-128"/>
            </a:endParaRPr>
          </a:p>
        </p:txBody>
      </p:sp>
      <p:sp>
        <p:nvSpPr>
          <p:cNvPr id="145464" name="Rectangle 56"/>
          <p:cNvSpPr>
            <a:spLocks noChangeArrowheads="1"/>
          </p:cNvSpPr>
          <p:nvPr/>
        </p:nvSpPr>
        <p:spPr bwMode="auto">
          <a:xfrm>
            <a:off x="9678988"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36</a:t>
            </a:r>
            <a:endParaRPr lang="en-US" b="1" dirty="0">
              <a:solidFill>
                <a:srgbClr val="FFFFFF"/>
              </a:solidFill>
              <a:latin typeface="Arial" pitchFamily="34" charset="0"/>
              <a:ea typeface="ＭＳ Ｐゴシック" pitchFamily="-1" charset="-128"/>
            </a:endParaRPr>
          </a:p>
        </p:txBody>
      </p:sp>
      <p:sp>
        <p:nvSpPr>
          <p:cNvPr id="145465" name="Rectangle 57"/>
          <p:cNvSpPr>
            <a:spLocks noChangeArrowheads="1"/>
          </p:cNvSpPr>
          <p:nvPr/>
        </p:nvSpPr>
        <p:spPr bwMode="auto">
          <a:xfrm>
            <a:off x="9947275"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40</a:t>
            </a:r>
            <a:endParaRPr lang="en-US" b="1" dirty="0">
              <a:solidFill>
                <a:srgbClr val="FFFFFF"/>
              </a:solidFill>
              <a:latin typeface="Arial" pitchFamily="34" charset="0"/>
              <a:ea typeface="ＭＳ Ｐゴシック" pitchFamily="-1" charset="-128"/>
            </a:endParaRPr>
          </a:p>
        </p:txBody>
      </p:sp>
      <p:sp>
        <p:nvSpPr>
          <p:cNvPr id="145466" name="Rectangle 58"/>
          <p:cNvSpPr>
            <a:spLocks noChangeArrowheads="1"/>
          </p:cNvSpPr>
          <p:nvPr/>
        </p:nvSpPr>
        <p:spPr bwMode="auto">
          <a:xfrm>
            <a:off x="10215563" y="5294480"/>
            <a:ext cx="12824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900" b="1" dirty="0">
                <a:solidFill>
                  <a:srgbClr val="FFFFFF"/>
                </a:solidFill>
                <a:latin typeface="Arial" pitchFamily="34" charset="0"/>
                <a:ea typeface="ＭＳ Ｐゴシック" pitchFamily="-1" charset="-128"/>
              </a:rPr>
              <a:t>44</a:t>
            </a:r>
            <a:endParaRPr lang="en-US" b="1" dirty="0">
              <a:solidFill>
                <a:srgbClr val="FFFFFF"/>
              </a:solidFill>
              <a:latin typeface="Arial" pitchFamily="34" charset="0"/>
              <a:ea typeface="ＭＳ Ｐゴシック" pitchFamily="-1" charset="-128"/>
            </a:endParaRPr>
          </a:p>
        </p:txBody>
      </p:sp>
      <p:sp>
        <p:nvSpPr>
          <p:cNvPr id="145467" name="Rectangle 59"/>
          <p:cNvSpPr>
            <a:spLocks noChangeArrowheads="1"/>
          </p:cNvSpPr>
          <p:nvPr/>
        </p:nvSpPr>
        <p:spPr bwMode="auto">
          <a:xfrm rot="-5400000">
            <a:off x="5783262" y="4096184"/>
            <a:ext cx="11493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1100" b="1" dirty="0">
                <a:solidFill>
                  <a:srgbClr val="FFFFFF"/>
                </a:solidFill>
                <a:latin typeface="Arial" pitchFamily="34" charset="0"/>
                <a:ea typeface="ＭＳ Ｐゴシック" pitchFamily="-1" charset="-128"/>
              </a:rPr>
              <a:t>Survival Rate (%)</a:t>
            </a:r>
            <a:endParaRPr lang="en-US" b="1" dirty="0">
              <a:solidFill>
                <a:srgbClr val="FFFFFF"/>
              </a:solidFill>
              <a:latin typeface="Arial" pitchFamily="34" charset="0"/>
              <a:ea typeface="ＭＳ Ｐゴシック" pitchFamily="-1" charset="-128"/>
            </a:endParaRPr>
          </a:p>
        </p:txBody>
      </p:sp>
      <p:sp>
        <p:nvSpPr>
          <p:cNvPr id="145468" name="Rectangle 60"/>
          <p:cNvSpPr>
            <a:spLocks noChangeArrowheads="1"/>
          </p:cNvSpPr>
          <p:nvPr/>
        </p:nvSpPr>
        <p:spPr bwMode="auto">
          <a:xfrm>
            <a:off x="7621589" y="5397667"/>
            <a:ext cx="201136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69" name="Rectangle 61"/>
          <p:cNvSpPr>
            <a:spLocks noChangeArrowheads="1"/>
          </p:cNvSpPr>
          <p:nvPr/>
        </p:nvSpPr>
        <p:spPr bwMode="auto">
          <a:xfrm>
            <a:off x="7658210" y="5413542"/>
            <a:ext cx="196367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1100" b="1" dirty="0">
                <a:solidFill>
                  <a:srgbClr val="FFFFFF"/>
                </a:solidFill>
                <a:latin typeface="Arial" pitchFamily="34" charset="0"/>
                <a:ea typeface="ＭＳ Ｐゴシック" pitchFamily="-1" charset="-128"/>
              </a:rPr>
              <a:t>Months from Implant Surgery</a:t>
            </a:r>
            <a:endParaRPr lang="en-US" b="1" dirty="0">
              <a:solidFill>
                <a:srgbClr val="FFFFFF"/>
              </a:solidFill>
              <a:latin typeface="Arial" pitchFamily="34" charset="0"/>
              <a:ea typeface="ＭＳ Ｐゴシック" pitchFamily="-1" charset="-128"/>
            </a:endParaRPr>
          </a:p>
        </p:txBody>
      </p:sp>
      <p:sp>
        <p:nvSpPr>
          <p:cNvPr id="145470" name="Rectangle 62"/>
          <p:cNvSpPr>
            <a:spLocks noChangeArrowheads="1"/>
          </p:cNvSpPr>
          <p:nvPr/>
        </p:nvSpPr>
        <p:spPr bwMode="auto">
          <a:xfrm>
            <a:off x="8898047" y="2947988"/>
            <a:ext cx="1566863"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71" name="Rectangle 63"/>
          <p:cNvSpPr>
            <a:spLocks noChangeArrowheads="1"/>
          </p:cNvSpPr>
          <p:nvPr/>
        </p:nvSpPr>
        <p:spPr bwMode="auto">
          <a:xfrm>
            <a:off x="4760915" y="5414963"/>
            <a:ext cx="113813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1000" dirty="0">
                <a:solidFill>
                  <a:srgbClr val="FFFFFF"/>
                </a:solidFill>
                <a:latin typeface="Arial" pitchFamily="34" charset="0"/>
                <a:ea typeface="ＭＳ Ｐゴシック" pitchFamily="-1" charset="-128"/>
              </a:rPr>
              <a:t>Hazard Ratio = 0.75</a:t>
            </a:r>
          </a:p>
        </p:txBody>
      </p:sp>
      <p:sp>
        <p:nvSpPr>
          <p:cNvPr id="145472" name="Rectangle 64"/>
          <p:cNvSpPr>
            <a:spLocks noChangeArrowheads="1"/>
          </p:cNvSpPr>
          <p:nvPr/>
        </p:nvSpPr>
        <p:spPr bwMode="auto">
          <a:xfrm>
            <a:off x="8920275" y="3759200"/>
            <a:ext cx="1831975"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73" name="Rectangle 65"/>
          <p:cNvSpPr>
            <a:spLocks noChangeArrowheads="1"/>
          </p:cNvSpPr>
          <p:nvPr/>
        </p:nvSpPr>
        <p:spPr bwMode="auto">
          <a:xfrm>
            <a:off x="8051863" y="3495675"/>
            <a:ext cx="25840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lnSpc>
                <a:spcPct val="105000"/>
              </a:lnSpc>
              <a:spcBef>
                <a:spcPct val="0"/>
              </a:spcBef>
              <a:spcAft>
                <a:spcPct val="0"/>
              </a:spcAft>
            </a:pPr>
            <a:r>
              <a:rPr lang="en-US" sz="1000" dirty="0">
                <a:solidFill>
                  <a:srgbClr val="FFFFFF"/>
                </a:solidFill>
                <a:latin typeface="Arial" pitchFamily="34" charset="0"/>
                <a:ea typeface="ＭＳ Ｐゴシック" pitchFamily="-1" charset="-128"/>
              </a:rPr>
              <a:t>Median OS, mo:  10.9               13.1   p=0.031</a:t>
            </a:r>
          </a:p>
          <a:p>
            <a:pPr fontAlgn="base">
              <a:lnSpc>
                <a:spcPct val="105000"/>
              </a:lnSpc>
              <a:spcBef>
                <a:spcPct val="0"/>
              </a:spcBef>
              <a:spcAft>
                <a:spcPct val="0"/>
              </a:spcAft>
            </a:pPr>
            <a:r>
              <a:rPr lang="en-US" sz="1000" dirty="0">
                <a:solidFill>
                  <a:srgbClr val="FFFFFF"/>
                </a:solidFill>
                <a:latin typeface="Arial" pitchFamily="34" charset="0"/>
                <a:ea typeface="ＭＳ Ｐゴシック" pitchFamily="-1" charset="-128"/>
              </a:rPr>
              <a:t>2-yr survival:        6%                33%</a:t>
            </a:r>
          </a:p>
          <a:p>
            <a:pPr fontAlgn="base">
              <a:lnSpc>
                <a:spcPct val="105000"/>
              </a:lnSpc>
              <a:spcBef>
                <a:spcPct val="0"/>
              </a:spcBef>
              <a:spcAft>
                <a:spcPct val="0"/>
              </a:spcAft>
            </a:pPr>
            <a:r>
              <a:rPr lang="en-US" sz="1000" dirty="0">
                <a:solidFill>
                  <a:srgbClr val="00DDFF"/>
                </a:solidFill>
                <a:latin typeface="Arial" pitchFamily="34" charset="0"/>
                <a:ea typeface="ＭＳ Ｐゴシック" pitchFamily="-1" charset="-128"/>
              </a:rPr>
              <a:t>HR [95% C.I.]:	    0.75 [0.58-0.98]</a:t>
            </a:r>
          </a:p>
          <a:p>
            <a:pPr fontAlgn="base">
              <a:lnSpc>
                <a:spcPct val="105000"/>
              </a:lnSpc>
              <a:spcBef>
                <a:spcPct val="0"/>
              </a:spcBef>
              <a:spcAft>
                <a:spcPct val="0"/>
              </a:spcAft>
            </a:pPr>
            <a:r>
              <a:rPr lang="en-US" sz="1000" dirty="0">
                <a:solidFill>
                  <a:srgbClr val="00DDFF"/>
                </a:solidFill>
                <a:latin typeface="Arial" pitchFamily="34" charset="0"/>
                <a:ea typeface="ＭＳ Ｐゴシック" pitchFamily="-1" charset="-128"/>
              </a:rPr>
              <a:t>	    p=0.034</a:t>
            </a:r>
            <a:endParaRPr lang="en-US" sz="1000" u="sng" dirty="0">
              <a:solidFill>
                <a:srgbClr val="FFFFFF"/>
              </a:solidFill>
              <a:latin typeface="Arial" pitchFamily="34" charset="0"/>
              <a:ea typeface="ＭＳ Ｐゴシック" pitchFamily="-1" charset="-128"/>
            </a:endParaRPr>
          </a:p>
        </p:txBody>
      </p:sp>
      <p:sp>
        <p:nvSpPr>
          <p:cNvPr id="145474" name="Rectangle 66"/>
          <p:cNvSpPr>
            <a:spLocks noChangeArrowheads="1"/>
          </p:cNvSpPr>
          <p:nvPr/>
        </p:nvSpPr>
        <p:spPr bwMode="auto">
          <a:xfrm>
            <a:off x="9213851" y="4695992"/>
            <a:ext cx="73818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75" name="Rectangle 67"/>
          <p:cNvSpPr>
            <a:spLocks noChangeArrowheads="1"/>
          </p:cNvSpPr>
          <p:nvPr/>
        </p:nvSpPr>
        <p:spPr bwMode="auto">
          <a:xfrm>
            <a:off x="9272699" y="4734092"/>
            <a:ext cx="62036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1100" b="1" dirty="0">
                <a:solidFill>
                  <a:srgbClr val="FFFFFF"/>
                </a:solidFill>
                <a:latin typeface="Arial" pitchFamily="34" charset="0"/>
                <a:ea typeface="ＭＳ Ｐゴシック" pitchFamily="-1" charset="-128"/>
              </a:rPr>
              <a:t>GLIADEL</a:t>
            </a:r>
            <a:endParaRPr lang="en-US" b="1" dirty="0">
              <a:solidFill>
                <a:srgbClr val="FFFFFF"/>
              </a:solidFill>
              <a:latin typeface="Arial" pitchFamily="34" charset="0"/>
              <a:ea typeface="ＭＳ Ｐゴシック" pitchFamily="-1" charset="-128"/>
            </a:endParaRPr>
          </a:p>
        </p:txBody>
      </p:sp>
      <p:sp>
        <p:nvSpPr>
          <p:cNvPr id="145476" name="Rectangle 68"/>
          <p:cNvSpPr>
            <a:spLocks noChangeArrowheads="1"/>
          </p:cNvSpPr>
          <p:nvPr/>
        </p:nvSpPr>
        <p:spPr bwMode="auto">
          <a:xfrm>
            <a:off x="8088315" y="4946650"/>
            <a:ext cx="6985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77" name="Rectangle 69"/>
          <p:cNvSpPr>
            <a:spLocks noChangeArrowheads="1"/>
          </p:cNvSpPr>
          <p:nvPr/>
        </p:nvSpPr>
        <p:spPr bwMode="auto">
          <a:xfrm>
            <a:off x="8147052" y="4927767"/>
            <a:ext cx="51135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1100" dirty="0">
                <a:solidFill>
                  <a:srgbClr val="FFFFFF"/>
                </a:solidFill>
                <a:latin typeface="Arial" pitchFamily="34" charset="0"/>
                <a:ea typeface="ＭＳ Ｐゴシック" pitchFamily="-1" charset="-128"/>
              </a:rPr>
              <a:t>Placebo</a:t>
            </a:r>
            <a:endParaRPr lang="en-US" b="1" dirty="0">
              <a:solidFill>
                <a:srgbClr val="FFFFFF"/>
              </a:solidFill>
              <a:latin typeface="Arial" pitchFamily="34" charset="0"/>
              <a:ea typeface="ＭＳ Ｐゴシック" pitchFamily="-1" charset="-128"/>
            </a:endParaRPr>
          </a:p>
        </p:txBody>
      </p:sp>
      <p:sp>
        <p:nvSpPr>
          <p:cNvPr id="145478" name="Freeform 70"/>
          <p:cNvSpPr>
            <a:spLocks/>
          </p:cNvSpPr>
          <p:nvPr/>
        </p:nvSpPr>
        <p:spPr bwMode="auto">
          <a:xfrm>
            <a:off x="6816725" y="3173419"/>
            <a:ext cx="1212851" cy="1355725"/>
          </a:xfrm>
          <a:custGeom>
            <a:avLst/>
            <a:gdLst>
              <a:gd name="T0" fmla="*/ 2147483647 w 764"/>
              <a:gd name="T1" fmla="*/ 2147483647 h 854"/>
              <a:gd name="T2" fmla="*/ 2147483647 w 764"/>
              <a:gd name="T3" fmla="*/ 2147483647 h 854"/>
              <a:gd name="T4" fmla="*/ 2147483647 w 764"/>
              <a:gd name="T5" fmla="*/ 2147483647 h 854"/>
              <a:gd name="T6" fmla="*/ 2147483647 w 764"/>
              <a:gd name="T7" fmla="*/ 2147483647 h 854"/>
              <a:gd name="T8" fmla="*/ 2147483647 w 764"/>
              <a:gd name="T9" fmla="*/ 2147483647 h 854"/>
              <a:gd name="T10" fmla="*/ 2147483647 w 764"/>
              <a:gd name="T11" fmla="*/ 2147483647 h 854"/>
              <a:gd name="T12" fmla="*/ 2147483647 w 764"/>
              <a:gd name="T13" fmla="*/ 2147483647 h 854"/>
              <a:gd name="T14" fmla="*/ 2147483647 w 764"/>
              <a:gd name="T15" fmla="*/ 2147483647 h 854"/>
              <a:gd name="T16" fmla="*/ 2147483647 w 764"/>
              <a:gd name="T17" fmla="*/ 2147483647 h 854"/>
              <a:gd name="T18" fmla="*/ 2147483647 w 764"/>
              <a:gd name="T19" fmla="*/ 2147483647 h 854"/>
              <a:gd name="T20" fmla="*/ 2147483647 w 764"/>
              <a:gd name="T21" fmla="*/ 2147483647 h 854"/>
              <a:gd name="T22" fmla="*/ 2147483647 w 764"/>
              <a:gd name="T23" fmla="*/ 2147483647 h 854"/>
              <a:gd name="T24" fmla="*/ 2147483647 w 764"/>
              <a:gd name="T25" fmla="*/ 2147483647 h 854"/>
              <a:gd name="T26" fmla="*/ 2147483647 w 764"/>
              <a:gd name="T27" fmla="*/ 2147483647 h 854"/>
              <a:gd name="T28" fmla="*/ 2147483647 w 764"/>
              <a:gd name="T29" fmla="*/ 2147483647 h 854"/>
              <a:gd name="T30" fmla="*/ 2147483647 w 764"/>
              <a:gd name="T31" fmla="*/ 2147483647 h 854"/>
              <a:gd name="T32" fmla="*/ 2147483647 w 764"/>
              <a:gd name="T33" fmla="*/ 2147483647 h 854"/>
              <a:gd name="T34" fmla="*/ 2147483647 w 764"/>
              <a:gd name="T35" fmla="*/ 2147483647 h 854"/>
              <a:gd name="T36" fmla="*/ 2147483647 w 764"/>
              <a:gd name="T37" fmla="*/ 2147483647 h 854"/>
              <a:gd name="T38" fmla="*/ 2147483647 w 764"/>
              <a:gd name="T39" fmla="*/ 2147483647 h 854"/>
              <a:gd name="T40" fmla="*/ 2147483647 w 764"/>
              <a:gd name="T41" fmla="*/ 2147483647 h 854"/>
              <a:gd name="T42" fmla="*/ 2147483647 w 764"/>
              <a:gd name="T43" fmla="*/ 2147483647 h 854"/>
              <a:gd name="T44" fmla="*/ 2147483647 w 764"/>
              <a:gd name="T45" fmla="*/ 2147483647 h 854"/>
              <a:gd name="T46" fmla="*/ 2147483647 w 764"/>
              <a:gd name="T47" fmla="*/ 2147483647 h 854"/>
              <a:gd name="T48" fmla="*/ 2147483647 w 764"/>
              <a:gd name="T49" fmla="*/ 2147483647 h 854"/>
              <a:gd name="T50" fmla="*/ 2147483647 w 764"/>
              <a:gd name="T51" fmla="*/ 2147483647 h 854"/>
              <a:gd name="T52" fmla="*/ 2147483647 w 764"/>
              <a:gd name="T53" fmla="*/ 2147483647 h 854"/>
              <a:gd name="T54" fmla="*/ 2147483647 w 764"/>
              <a:gd name="T55" fmla="*/ 2147483647 h 854"/>
              <a:gd name="T56" fmla="*/ 2147483647 w 764"/>
              <a:gd name="T57" fmla="*/ 2147483647 h 854"/>
              <a:gd name="T58" fmla="*/ 2147483647 w 764"/>
              <a:gd name="T59" fmla="*/ 2147483647 h 854"/>
              <a:gd name="T60" fmla="*/ 2147483647 w 764"/>
              <a:gd name="T61" fmla="*/ 2147483647 h 854"/>
              <a:gd name="T62" fmla="*/ 2147483647 w 764"/>
              <a:gd name="T63" fmla="*/ 2147483647 h 854"/>
              <a:gd name="T64" fmla="*/ 2147483647 w 764"/>
              <a:gd name="T65" fmla="*/ 2147483647 h 854"/>
              <a:gd name="T66" fmla="*/ 2147483647 w 764"/>
              <a:gd name="T67" fmla="*/ 2147483647 h 854"/>
              <a:gd name="T68" fmla="*/ 2147483647 w 764"/>
              <a:gd name="T69" fmla="*/ 2147483647 h 854"/>
              <a:gd name="T70" fmla="*/ 2147483647 w 764"/>
              <a:gd name="T71" fmla="*/ 2147483647 h 854"/>
              <a:gd name="T72" fmla="*/ 2147483647 w 764"/>
              <a:gd name="T73" fmla="*/ 2147483647 h 854"/>
              <a:gd name="T74" fmla="*/ 2147483647 w 764"/>
              <a:gd name="T75" fmla="*/ 2147483647 h 854"/>
              <a:gd name="T76" fmla="*/ 2147483647 w 764"/>
              <a:gd name="T77" fmla="*/ 2147483647 h 854"/>
              <a:gd name="T78" fmla="*/ 2147483647 w 764"/>
              <a:gd name="T79" fmla="*/ 2147483647 h 854"/>
              <a:gd name="T80" fmla="*/ 2147483647 w 764"/>
              <a:gd name="T81" fmla="*/ 2147483647 h 854"/>
              <a:gd name="T82" fmla="*/ 2147483647 w 764"/>
              <a:gd name="T83" fmla="*/ 2147483647 h 854"/>
              <a:gd name="T84" fmla="*/ 2147483647 w 764"/>
              <a:gd name="T85" fmla="*/ 2147483647 h 854"/>
              <a:gd name="T86" fmla="*/ 2147483647 w 764"/>
              <a:gd name="T87" fmla="*/ 2147483647 h 854"/>
              <a:gd name="T88" fmla="*/ 2147483647 w 764"/>
              <a:gd name="T89" fmla="*/ 2147483647 h 854"/>
              <a:gd name="T90" fmla="*/ 2147483647 w 764"/>
              <a:gd name="T91" fmla="*/ 2147483647 h 854"/>
              <a:gd name="T92" fmla="*/ 2147483647 w 764"/>
              <a:gd name="T93" fmla="*/ 2147483647 h 854"/>
              <a:gd name="T94" fmla="*/ 2147483647 w 764"/>
              <a:gd name="T95" fmla="*/ 2147483647 h 854"/>
              <a:gd name="T96" fmla="*/ 2147483647 w 764"/>
              <a:gd name="T97" fmla="*/ 2147483647 h 854"/>
              <a:gd name="T98" fmla="*/ 2147483647 w 764"/>
              <a:gd name="T99" fmla="*/ 2147483647 h 854"/>
              <a:gd name="T100" fmla="*/ 2147483647 w 764"/>
              <a:gd name="T101" fmla="*/ 2147483647 h 854"/>
              <a:gd name="T102" fmla="*/ 2147483647 w 764"/>
              <a:gd name="T103" fmla="*/ 2147483647 h 854"/>
              <a:gd name="T104" fmla="*/ 2147483647 w 764"/>
              <a:gd name="T105" fmla="*/ 2147483647 h 854"/>
              <a:gd name="T106" fmla="*/ 2147483647 w 764"/>
              <a:gd name="T107" fmla="*/ 2147483647 h 854"/>
              <a:gd name="T108" fmla="*/ 2147483647 w 764"/>
              <a:gd name="T109" fmla="*/ 2147483647 h 854"/>
              <a:gd name="T110" fmla="*/ 2147483647 w 764"/>
              <a:gd name="T111" fmla="*/ 2147483647 h 854"/>
              <a:gd name="T112" fmla="*/ 2147483647 w 764"/>
              <a:gd name="T113" fmla="*/ 2147483647 h 854"/>
              <a:gd name="T114" fmla="*/ 2147483647 w 764"/>
              <a:gd name="T115" fmla="*/ 2147483647 h 854"/>
              <a:gd name="T116" fmla="*/ 2147483647 w 764"/>
              <a:gd name="T117" fmla="*/ 2147483647 h 854"/>
              <a:gd name="T118" fmla="*/ 2147483647 w 764"/>
              <a:gd name="T119" fmla="*/ 2147483647 h 854"/>
              <a:gd name="T120" fmla="*/ 2147483647 w 764"/>
              <a:gd name="T121" fmla="*/ 2147483647 h 854"/>
              <a:gd name="T122" fmla="*/ 2147483647 w 764"/>
              <a:gd name="T123" fmla="*/ 2147483647 h 854"/>
              <a:gd name="T124" fmla="*/ 2147483647 w 764"/>
              <a:gd name="T125" fmla="*/ 2147483647 h 8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64"/>
              <a:gd name="T190" fmla="*/ 0 h 854"/>
              <a:gd name="T191" fmla="*/ 764 w 764"/>
              <a:gd name="T192" fmla="*/ 854 h 85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64" h="854">
                <a:moveTo>
                  <a:pt x="2" y="0"/>
                </a:moveTo>
                <a:lnTo>
                  <a:pt x="0" y="11"/>
                </a:lnTo>
                <a:lnTo>
                  <a:pt x="13" y="14"/>
                </a:lnTo>
                <a:lnTo>
                  <a:pt x="13" y="8"/>
                </a:lnTo>
                <a:lnTo>
                  <a:pt x="8" y="11"/>
                </a:lnTo>
                <a:lnTo>
                  <a:pt x="22" y="16"/>
                </a:lnTo>
                <a:lnTo>
                  <a:pt x="25" y="11"/>
                </a:lnTo>
                <a:lnTo>
                  <a:pt x="22" y="16"/>
                </a:lnTo>
                <a:lnTo>
                  <a:pt x="25" y="19"/>
                </a:lnTo>
                <a:lnTo>
                  <a:pt x="29" y="15"/>
                </a:lnTo>
                <a:lnTo>
                  <a:pt x="22" y="15"/>
                </a:lnTo>
                <a:lnTo>
                  <a:pt x="24" y="18"/>
                </a:lnTo>
                <a:lnTo>
                  <a:pt x="30" y="18"/>
                </a:lnTo>
                <a:lnTo>
                  <a:pt x="25" y="13"/>
                </a:lnTo>
                <a:lnTo>
                  <a:pt x="24" y="15"/>
                </a:lnTo>
                <a:lnTo>
                  <a:pt x="22" y="16"/>
                </a:lnTo>
                <a:lnTo>
                  <a:pt x="21" y="16"/>
                </a:lnTo>
                <a:lnTo>
                  <a:pt x="20" y="21"/>
                </a:lnTo>
                <a:lnTo>
                  <a:pt x="21" y="25"/>
                </a:lnTo>
                <a:lnTo>
                  <a:pt x="26" y="28"/>
                </a:lnTo>
                <a:lnTo>
                  <a:pt x="30" y="25"/>
                </a:lnTo>
                <a:lnTo>
                  <a:pt x="31" y="25"/>
                </a:lnTo>
                <a:lnTo>
                  <a:pt x="26" y="20"/>
                </a:lnTo>
                <a:lnTo>
                  <a:pt x="26" y="26"/>
                </a:lnTo>
                <a:lnTo>
                  <a:pt x="31" y="25"/>
                </a:lnTo>
                <a:lnTo>
                  <a:pt x="35" y="24"/>
                </a:lnTo>
                <a:lnTo>
                  <a:pt x="41" y="23"/>
                </a:lnTo>
                <a:lnTo>
                  <a:pt x="40" y="16"/>
                </a:lnTo>
                <a:lnTo>
                  <a:pt x="35" y="20"/>
                </a:lnTo>
                <a:lnTo>
                  <a:pt x="40" y="28"/>
                </a:lnTo>
                <a:lnTo>
                  <a:pt x="43" y="33"/>
                </a:lnTo>
                <a:lnTo>
                  <a:pt x="44" y="35"/>
                </a:lnTo>
                <a:lnTo>
                  <a:pt x="45" y="38"/>
                </a:lnTo>
                <a:lnTo>
                  <a:pt x="49" y="40"/>
                </a:lnTo>
                <a:lnTo>
                  <a:pt x="53" y="43"/>
                </a:lnTo>
                <a:lnTo>
                  <a:pt x="59" y="46"/>
                </a:lnTo>
                <a:lnTo>
                  <a:pt x="62" y="48"/>
                </a:lnTo>
                <a:lnTo>
                  <a:pt x="65" y="48"/>
                </a:lnTo>
                <a:lnTo>
                  <a:pt x="67" y="45"/>
                </a:lnTo>
                <a:lnTo>
                  <a:pt x="71" y="43"/>
                </a:lnTo>
                <a:lnTo>
                  <a:pt x="76" y="39"/>
                </a:lnTo>
                <a:lnTo>
                  <a:pt x="80" y="36"/>
                </a:lnTo>
                <a:lnTo>
                  <a:pt x="75" y="33"/>
                </a:lnTo>
                <a:lnTo>
                  <a:pt x="75" y="39"/>
                </a:lnTo>
                <a:lnTo>
                  <a:pt x="79" y="38"/>
                </a:lnTo>
                <a:lnTo>
                  <a:pt x="80" y="31"/>
                </a:lnTo>
                <a:lnTo>
                  <a:pt x="77" y="36"/>
                </a:lnTo>
                <a:lnTo>
                  <a:pt x="76" y="38"/>
                </a:lnTo>
                <a:lnTo>
                  <a:pt x="81" y="33"/>
                </a:lnTo>
                <a:lnTo>
                  <a:pt x="75" y="33"/>
                </a:lnTo>
                <a:lnTo>
                  <a:pt x="75" y="36"/>
                </a:lnTo>
                <a:lnTo>
                  <a:pt x="75" y="39"/>
                </a:lnTo>
                <a:lnTo>
                  <a:pt x="77" y="44"/>
                </a:lnTo>
                <a:lnTo>
                  <a:pt x="79" y="46"/>
                </a:lnTo>
                <a:lnTo>
                  <a:pt x="80" y="46"/>
                </a:lnTo>
                <a:lnTo>
                  <a:pt x="83" y="48"/>
                </a:lnTo>
                <a:lnTo>
                  <a:pt x="86" y="49"/>
                </a:lnTo>
                <a:lnTo>
                  <a:pt x="90" y="49"/>
                </a:lnTo>
                <a:lnTo>
                  <a:pt x="97" y="50"/>
                </a:lnTo>
                <a:lnTo>
                  <a:pt x="98" y="44"/>
                </a:lnTo>
                <a:lnTo>
                  <a:pt x="93" y="48"/>
                </a:lnTo>
                <a:lnTo>
                  <a:pt x="97" y="52"/>
                </a:lnTo>
                <a:lnTo>
                  <a:pt x="98" y="56"/>
                </a:lnTo>
                <a:lnTo>
                  <a:pt x="101" y="59"/>
                </a:lnTo>
                <a:lnTo>
                  <a:pt x="101" y="60"/>
                </a:lnTo>
                <a:lnTo>
                  <a:pt x="106" y="55"/>
                </a:lnTo>
                <a:lnTo>
                  <a:pt x="106" y="49"/>
                </a:lnTo>
                <a:lnTo>
                  <a:pt x="101" y="51"/>
                </a:lnTo>
                <a:lnTo>
                  <a:pt x="99" y="55"/>
                </a:lnTo>
                <a:lnTo>
                  <a:pt x="109" y="51"/>
                </a:lnTo>
                <a:lnTo>
                  <a:pt x="109" y="50"/>
                </a:lnTo>
                <a:lnTo>
                  <a:pt x="104" y="54"/>
                </a:lnTo>
                <a:lnTo>
                  <a:pt x="111" y="54"/>
                </a:lnTo>
                <a:lnTo>
                  <a:pt x="111" y="51"/>
                </a:lnTo>
                <a:lnTo>
                  <a:pt x="111" y="50"/>
                </a:lnTo>
                <a:lnTo>
                  <a:pt x="104" y="50"/>
                </a:lnTo>
                <a:lnTo>
                  <a:pt x="109" y="54"/>
                </a:lnTo>
                <a:lnTo>
                  <a:pt x="104" y="56"/>
                </a:lnTo>
                <a:lnTo>
                  <a:pt x="107" y="55"/>
                </a:lnTo>
                <a:lnTo>
                  <a:pt x="112" y="56"/>
                </a:lnTo>
                <a:lnTo>
                  <a:pt x="118" y="59"/>
                </a:lnTo>
                <a:lnTo>
                  <a:pt x="118" y="52"/>
                </a:lnTo>
                <a:lnTo>
                  <a:pt x="113" y="57"/>
                </a:lnTo>
                <a:lnTo>
                  <a:pt x="117" y="61"/>
                </a:lnTo>
                <a:lnTo>
                  <a:pt x="120" y="66"/>
                </a:lnTo>
                <a:lnTo>
                  <a:pt x="126" y="70"/>
                </a:lnTo>
                <a:lnTo>
                  <a:pt x="127" y="71"/>
                </a:lnTo>
                <a:lnTo>
                  <a:pt x="140" y="75"/>
                </a:lnTo>
                <a:lnTo>
                  <a:pt x="149" y="77"/>
                </a:lnTo>
                <a:lnTo>
                  <a:pt x="158" y="80"/>
                </a:lnTo>
                <a:lnTo>
                  <a:pt x="169" y="82"/>
                </a:lnTo>
                <a:lnTo>
                  <a:pt x="176" y="85"/>
                </a:lnTo>
                <a:lnTo>
                  <a:pt x="178" y="86"/>
                </a:lnTo>
                <a:lnTo>
                  <a:pt x="179" y="80"/>
                </a:lnTo>
                <a:lnTo>
                  <a:pt x="174" y="84"/>
                </a:lnTo>
                <a:lnTo>
                  <a:pt x="179" y="90"/>
                </a:lnTo>
                <a:lnTo>
                  <a:pt x="181" y="95"/>
                </a:lnTo>
                <a:lnTo>
                  <a:pt x="184" y="98"/>
                </a:lnTo>
                <a:lnTo>
                  <a:pt x="188" y="101"/>
                </a:lnTo>
                <a:lnTo>
                  <a:pt x="190" y="102"/>
                </a:lnTo>
                <a:lnTo>
                  <a:pt x="195" y="103"/>
                </a:lnTo>
                <a:lnTo>
                  <a:pt x="199" y="105"/>
                </a:lnTo>
                <a:lnTo>
                  <a:pt x="207" y="106"/>
                </a:lnTo>
                <a:lnTo>
                  <a:pt x="216" y="107"/>
                </a:lnTo>
                <a:lnTo>
                  <a:pt x="216" y="101"/>
                </a:lnTo>
                <a:lnTo>
                  <a:pt x="211" y="105"/>
                </a:lnTo>
                <a:lnTo>
                  <a:pt x="215" y="111"/>
                </a:lnTo>
                <a:lnTo>
                  <a:pt x="216" y="113"/>
                </a:lnTo>
                <a:lnTo>
                  <a:pt x="217" y="115"/>
                </a:lnTo>
                <a:lnTo>
                  <a:pt x="221" y="116"/>
                </a:lnTo>
                <a:lnTo>
                  <a:pt x="226" y="115"/>
                </a:lnTo>
                <a:lnTo>
                  <a:pt x="226" y="113"/>
                </a:lnTo>
                <a:lnTo>
                  <a:pt x="229" y="111"/>
                </a:lnTo>
                <a:lnTo>
                  <a:pt x="224" y="107"/>
                </a:lnTo>
                <a:lnTo>
                  <a:pt x="224" y="113"/>
                </a:lnTo>
                <a:lnTo>
                  <a:pt x="228" y="112"/>
                </a:lnTo>
                <a:lnTo>
                  <a:pt x="234" y="112"/>
                </a:lnTo>
                <a:lnTo>
                  <a:pt x="234" y="106"/>
                </a:lnTo>
                <a:lnTo>
                  <a:pt x="233" y="112"/>
                </a:lnTo>
                <a:lnTo>
                  <a:pt x="243" y="116"/>
                </a:lnTo>
                <a:lnTo>
                  <a:pt x="251" y="118"/>
                </a:lnTo>
                <a:lnTo>
                  <a:pt x="252" y="112"/>
                </a:lnTo>
                <a:lnTo>
                  <a:pt x="251" y="118"/>
                </a:lnTo>
                <a:lnTo>
                  <a:pt x="258" y="121"/>
                </a:lnTo>
                <a:lnTo>
                  <a:pt x="261" y="122"/>
                </a:lnTo>
                <a:lnTo>
                  <a:pt x="262" y="116"/>
                </a:lnTo>
                <a:lnTo>
                  <a:pt x="257" y="120"/>
                </a:lnTo>
                <a:lnTo>
                  <a:pt x="262" y="127"/>
                </a:lnTo>
                <a:lnTo>
                  <a:pt x="263" y="129"/>
                </a:lnTo>
                <a:lnTo>
                  <a:pt x="269" y="126"/>
                </a:lnTo>
                <a:lnTo>
                  <a:pt x="262" y="126"/>
                </a:lnTo>
                <a:lnTo>
                  <a:pt x="269" y="126"/>
                </a:lnTo>
                <a:lnTo>
                  <a:pt x="272" y="121"/>
                </a:lnTo>
                <a:lnTo>
                  <a:pt x="269" y="120"/>
                </a:lnTo>
                <a:lnTo>
                  <a:pt x="263" y="121"/>
                </a:lnTo>
                <a:lnTo>
                  <a:pt x="275" y="126"/>
                </a:lnTo>
                <a:lnTo>
                  <a:pt x="274" y="123"/>
                </a:lnTo>
                <a:lnTo>
                  <a:pt x="274" y="121"/>
                </a:lnTo>
                <a:lnTo>
                  <a:pt x="275" y="118"/>
                </a:lnTo>
                <a:lnTo>
                  <a:pt x="269" y="118"/>
                </a:lnTo>
                <a:lnTo>
                  <a:pt x="272" y="123"/>
                </a:lnTo>
                <a:lnTo>
                  <a:pt x="269" y="125"/>
                </a:lnTo>
                <a:lnTo>
                  <a:pt x="271" y="123"/>
                </a:lnTo>
                <a:lnTo>
                  <a:pt x="276" y="125"/>
                </a:lnTo>
                <a:lnTo>
                  <a:pt x="281" y="127"/>
                </a:lnTo>
                <a:lnTo>
                  <a:pt x="281" y="121"/>
                </a:lnTo>
                <a:lnTo>
                  <a:pt x="276" y="125"/>
                </a:lnTo>
                <a:lnTo>
                  <a:pt x="275" y="121"/>
                </a:lnTo>
                <a:lnTo>
                  <a:pt x="276" y="126"/>
                </a:lnTo>
                <a:lnTo>
                  <a:pt x="276" y="131"/>
                </a:lnTo>
                <a:lnTo>
                  <a:pt x="278" y="137"/>
                </a:lnTo>
                <a:lnTo>
                  <a:pt x="279" y="139"/>
                </a:lnTo>
                <a:lnTo>
                  <a:pt x="283" y="142"/>
                </a:lnTo>
                <a:lnTo>
                  <a:pt x="285" y="142"/>
                </a:lnTo>
                <a:lnTo>
                  <a:pt x="289" y="139"/>
                </a:lnTo>
                <a:lnTo>
                  <a:pt x="292" y="139"/>
                </a:lnTo>
                <a:lnTo>
                  <a:pt x="293" y="138"/>
                </a:lnTo>
                <a:lnTo>
                  <a:pt x="293" y="132"/>
                </a:lnTo>
                <a:lnTo>
                  <a:pt x="289" y="137"/>
                </a:lnTo>
                <a:lnTo>
                  <a:pt x="287" y="132"/>
                </a:lnTo>
                <a:lnTo>
                  <a:pt x="287" y="133"/>
                </a:lnTo>
                <a:lnTo>
                  <a:pt x="285" y="136"/>
                </a:lnTo>
                <a:lnTo>
                  <a:pt x="287" y="138"/>
                </a:lnTo>
                <a:lnTo>
                  <a:pt x="288" y="143"/>
                </a:lnTo>
                <a:lnTo>
                  <a:pt x="292" y="147"/>
                </a:lnTo>
                <a:lnTo>
                  <a:pt x="296" y="142"/>
                </a:lnTo>
                <a:lnTo>
                  <a:pt x="289" y="142"/>
                </a:lnTo>
                <a:lnTo>
                  <a:pt x="290" y="142"/>
                </a:lnTo>
                <a:lnTo>
                  <a:pt x="292" y="147"/>
                </a:lnTo>
                <a:lnTo>
                  <a:pt x="297" y="148"/>
                </a:lnTo>
                <a:lnTo>
                  <a:pt x="298" y="149"/>
                </a:lnTo>
                <a:lnTo>
                  <a:pt x="305" y="152"/>
                </a:lnTo>
                <a:lnTo>
                  <a:pt x="310" y="153"/>
                </a:lnTo>
                <a:lnTo>
                  <a:pt x="312" y="154"/>
                </a:lnTo>
                <a:lnTo>
                  <a:pt x="312" y="148"/>
                </a:lnTo>
                <a:lnTo>
                  <a:pt x="308" y="152"/>
                </a:lnTo>
                <a:lnTo>
                  <a:pt x="310" y="153"/>
                </a:lnTo>
                <a:lnTo>
                  <a:pt x="314" y="148"/>
                </a:lnTo>
                <a:lnTo>
                  <a:pt x="308" y="152"/>
                </a:lnTo>
                <a:lnTo>
                  <a:pt x="316" y="162"/>
                </a:lnTo>
                <a:lnTo>
                  <a:pt x="321" y="169"/>
                </a:lnTo>
                <a:lnTo>
                  <a:pt x="326" y="166"/>
                </a:lnTo>
                <a:lnTo>
                  <a:pt x="321" y="168"/>
                </a:lnTo>
                <a:lnTo>
                  <a:pt x="321" y="169"/>
                </a:lnTo>
                <a:lnTo>
                  <a:pt x="324" y="173"/>
                </a:lnTo>
                <a:lnTo>
                  <a:pt x="325" y="177"/>
                </a:lnTo>
                <a:lnTo>
                  <a:pt x="328" y="179"/>
                </a:lnTo>
                <a:lnTo>
                  <a:pt x="329" y="179"/>
                </a:lnTo>
                <a:lnTo>
                  <a:pt x="333" y="182"/>
                </a:lnTo>
                <a:lnTo>
                  <a:pt x="334" y="182"/>
                </a:lnTo>
                <a:lnTo>
                  <a:pt x="339" y="179"/>
                </a:lnTo>
                <a:lnTo>
                  <a:pt x="344" y="178"/>
                </a:lnTo>
                <a:lnTo>
                  <a:pt x="349" y="179"/>
                </a:lnTo>
                <a:lnTo>
                  <a:pt x="349" y="173"/>
                </a:lnTo>
                <a:lnTo>
                  <a:pt x="344" y="178"/>
                </a:lnTo>
                <a:lnTo>
                  <a:pt x="347" y="179"/>
                </a:lnTo>
                <a:lnTo>
                  <a:pt x="349" y="182"/>
                </a:lnTo>
                <a:lnTo>
                  <a:pt x="355" y="178"/>
                </a:lnTo>
                <a:lnTo>
                  <a:pt x="349" y="180"/>
                </a:lnTo>
                <a:lnTo>
                  <a:pt x="351" y="187"/>
                </a:lnTo>
                <a:lnTo>
                  <a:pt x="356" y="183"/>
                </a:lnTo>
                <a:lnTo>
                  <a:pt x="349" y="183"/>
                </a:lnTo>
                <a:lnTo>
                  <a:pt x="349" y="185"/>
                </a:lnTo>
                <a:lnTo>
                  <a:pt x="352" y="189"/>
                </a:lnTo>
                <a:lnTo>
                  <a:pt x="355" y="192"/>
                </a:lnTo>
                <a:lnTo>
                  <a:pt x="357" y="187"/>
                </a:lnTo>
                <a:lnTo>
                  <a:pt x="353" y="192"/>
                </a:lnTo>
                <a:lnTo>
                  <a:pt x="358" y="193"/>
                </a:lnTo>
                <a:lnTo>
                  <a:pt x="362" y="195"/>
                </a:lnTo>
                <a:lnTo>
                  <a:pt x="369" y="197"/>
                </a:lnTo>
                <a:lnTo>
                  <a:pt x="370" y="190"/>
                </a:lnTo>
                <a:lnTo>
                  <a:pt x="365" y="194"/>
                </a:lnTo>
                <a:lnTo>
                  <a:pt x="371" y="203"/>
                </a:lnTo>
                <a:lnTo>
                  <a:pt x="376" y="210"/>
                </a:lnTo>
                <a:lnTo>
                  <a:pt x="380" y="218"/>
                </a:lnTo>
                <a:lnTo>
                  <a:pt x="384" y="214"/>
                </a:lnTo>
                <a:lnTo>
                  <a:pt x="378" y="214"/>
                </a:lnTo>
                <a:lnTo>
                  <a:pt x="383" y="224"/>
                </a:lnTo>
                <a:lnTo>
                  <a:pt x="384" y="226"/>
                </a:lnTo>
                <a:lnTo>
                  <a:pt x="388" y="229"/>
                </a:lnTo>
                <a:lnTo>
                  <a:pt x="393" y="226"/>
                </a:lnTo>
                <a:lnTo>
                  <a:pt x="394" y="225"/>
                </a:lnTo>
                <a:lnTo>
                  <a:pt x="396" y="218"/>
                </a:lnTo>
                <a:lnTo>
                  <a:pt x="397" y="215"/>
                </a:lnTo>
                <a:lnTo>
                  <a:pt x="397" y="214"/>
                </a:lnTo>
                <a:lnTo>
                  <a:pt x="391" y="214"/>
                </a:lnTo>
                <a:lnTo>
                  <a:pt x="391" y="220"/>
                </a:lnTo>
                <a:lnTo>
                  <a:pt x="394" y="219"/>
                </a:lnTo>
                <a:lnTo>
                  <a:pt x="385" y="219"/>
                </a:lnTo>
                <a:lnTo>
                  <a:pt x="387" y="219"/>
                </a:lnTo>
                <a:lnTo>
                  <a:pt x="391" y="214"/>
                </a:lnTo>
                <a:lnTo>
                  <a:pt x="384" y="214"/>
                </a:lnTo>
                <a:lnTo>
                  <a:pt x="385" y="218"/>
                </a:lnTo>
                <a:lnTo>
                  <a:pt x="388" y="223"/>
                </a:lnTo>
                <a:lnTo>
                  <a:pt x="389" y="225"/>
                </a:lnTo>
                <a:lnTo>
                  <a:pt x="394" y="228"/>
                </a:lnTo>
                <a:lnTo>
                  <a:pt x="396" y="229"/>
                </a:lnTo>
                <a:lnTo>
                  <a:pt x="400" y="230"/>
                </a:lnTo>
                <a:lnTo>
                  <a:pt x="403" y="230"/>
                </a:lnTo>
                <a:lnTo>
                  <a:pt x="409" y="231"/>
                </a:lnTo>
                <a:lnTo>
                  <a:pt x="410" y="225"/>
                </a:lnTo>
                <a:lnTo>
                  <a:pt x="405" y="229"/>
                </a:lnTo>
                <a:lnTo>
                  <a:pt x="410" y="235"/>
                </a:lnTo>
                <a:lnTo>
                  <a:pt x="412" y="238"/>
                </a:lnTo>
                <a:lnTo>
                  <a:pt x="417" y="240"/>
                </a:lnTo>
                <a:lnTo>
                  <a:pt x="419" y="240"/>
                </a:lnTo>
                <a:lnTo>
                  <a:pt x="424" y="239"/>
                </a:lnTo>
                <a:lnTo>
                  <a:pt x="425" y="238"/>
                </a:lnTo>
                <a:lnTo>
                  <a:pt x="426" y="236"/>
                </a:lnTo>
                <a:lnTo>
                  <a:pt x="421" y="233"/>
                </a:lnTo>
                <a:lnTo>
                  <a:pt x="421" y="239"/>
                </a:lnTo>
                <a:lnTo>
                  <a:pt x="424" y="239"/>
                </a:lnTo>
                <a:lnTo>
                  <a:pt x="424" y="233"/>
                </a:lnTo>
                <a:lnTo>
                  <a:pt x="419" y="236"/>
                </a:lnTo>
                <a:lnTo>
                  <a:pt x="423" y="239"/>
                </a:lnTo>
                <a:lnTo>
                  <a:pt x="426" y="244"/>
                </a:lnTo>
                <a:lnTo>
                  <a:pt x="432" y="240"/>
                </a:lnTo>
                <a:lnTo>
                  <a:pt x="426" y="241"/>
                </a:lnTo>
                <a:lnTo>
                  <a:pt x="426" y="251"/>
                </a:lnTo>
                <a:lnTo>
                  <a:pt x="428" y="259"/>
                </a:lnTo>
                <a:lnTo>
                  <a:pt x="428" y="264"/>
                </a:lnTo>
                <a:lnTo>
                  <a:pt x="429" y="266"/>
                </a:lnTo>
                <a:lnTo>
                  <a:pt x="432" y="271"/>
                </a:lnTo>
                <a:lnTo>
                  <a:pt x="433" y="272"/>
                </a:lnTo>
                <a:lnTo>
                  <a:pt x="438" y="274"/>
                </a:lnTo>
                <a:lnTo>
                  <a:pt x="441" y="275"/>
                </a:lnTo>
                <a:lnTo>
                  <a:pt x="447" y="275"/>
                </a:lnTo>
                <a:lnTo>
                  <a:pt x="456" y="276"/>
                </a:lnTo>
                <a:lnTo>
                  <a:pt x="456" y="270"/>
                </a:lnTo>
                <a:lnTo>
                  <a:pt x="450" y="270"/>
                </a:lnTo>
                <a:lnTo>
                  <a:pt x="452" y="274"/>
                </a:lnTo>
                <a:lnTo>
                  <a:pt x="451" y="269"/>
                </a:lnTo>
                <a:lnTo>
                  <a:pt x="447" y="277"/>
                </a:lnTo>
                <a:lnTo>
                  <a:pt x="453" y="277"/>
                </a:lnTo>
                <a:lnTo>
                  <a:pt x="448" y="272"/>
                </a:lnTo>
                <a:lnTo>
                  <a:pt x="447" y="277"/>
                </a:lnTo>
                <a:lnTo>
                  <a:pt x="444" y="281"/>
                </a:lnTo>
                <a:lnTo>
                  <a:pt x="443" y="285"/>
                </a:lnTo>
                <a:lnTo>
                  <a:pt x="442" y="287"/>
                </a:lnTo>
                <a:lnTo>
                  <a:pt x="443" y="288"/>
                </a:lnTo>
                <a:lnTo>
                  <a:pt x="444" y="292"/>
                </a:lnTo>
                <a:lnTo>
                  <a:pt x="446" y="295"/>
                </a:lnTo>
                <a:lnTo>
                  <a:pt x="450" y="296"/>
                </a:lnTo>
                <a:lnTo>
                  <a:pt x="456" y="300"/>
                </a:lnTo>
                <a:lnTo>
                  <a:pt x="459" y="295"/>
                </a:lnTo>
                <a:lnTo>
                  <a:pt x="453" y="298"/>
                </a:lnTo>
                <a:lnTo>
                  <a:pt x="459" y="305"/>
                </a:lnTo>
                <a:lnTo>
                  <a:pt x="465" y="308"/>
                </a:lnTo>
                <a:lnTo>
                  <a:pt x="469" y="310"/>
                </a:lnTo>
                <a:lnTo>
                  <a:pt x="475" y="312"/>
                </a:lnTo>
                <a:lnTo>
                  <a:pt x="483" y="313"/>
                </a:lnTo>
                <a:lnTo>
                  <a:pt x="497" y="315"/>
                </a:lnTo>
                <a:lnTo>
                  <a:pt x="511" y="316"/>
                </a:lnTo>
                <a:lnTo>
                  <a:pt x="511" y="310"/>
                </a:lnTo>
                <a:lnTo>
                  <a:pt x="507" y="313"/>
                </a:lnTo>
                <a:lnTo>
                  <a:pt x="506" y="311"/>
                </a:lnTo>
                <a:lnTo>
                  <a:pt x="507" y="322"/>
                </a:lnTo>
                <a:lnTo>
                  <a:pt x="509" y="326"/>
                </a:lnTo>
                <a:lnTo>
                  <a:pt x="512" y="336"/>
                </a:lnTo>
                <a:lnTo>
                  <a:pt x="515" y="339"/>
                </a:lnTo>
                <a:lnTo>
                  <a:pt x="518" y="341"/>
                </a:lnTo>
                <a:lnTo>
                  <a:pt x="520" y="342"/>
                </a:lnTo>
                <a:lnTo>
                  <a:pt x="521" y="343"/>
                </a:lnTo>
                <a:lnTo>
                  <a:pt x="527" y="339"/>
                </a:lnTo>
                <a:lnTo>
                  <a:pt x="521" y="342"/>
                </a:lnTo>
                <a:lnTo>
                  <a:pt x="524" y="348"/>
                </a:lnTo>
                <a:lnTo>
                  <a:pt x="529" y="344"/>
                </a:lnTo>
                <a:lnTo>
                  <a:pt x="523" y="344"/>
                </a:lnTo>
                <a:lnTo>
                  <a:pt x="524" y="351"/>
                </a:lnTo>
                <a:lnTo>
                  <a:pt x="527" y="354"/>
                </a:lnTo>
                <a:lnTo>
                  <a:pt x="528" y="359"/>
                </a:lnTo>
                <a:lnTo>
                  <a:pt x="533" y="357"/>
                </a:lnTo>
                <a:lnTo>
                  <a:pt x="528" y="356"/>
                </a:lnTo>
                <a:lnTo>
                  <a:pt x="523" y="367"/>
                </a:lnTo>
                <a:lnTo>
                  <a:pt x="520" y="374"/>
                </a:lnTo>
                <a:lnTo>
                  <a:pt x="520" y="378"/>
                </a:lnTo>
                <a:lnTo>
                  <a:pt x="523" y="382"/>
                </a:lnTo>
                <a:lnTo>
                  <a:pt x="524" y="384"/>
                </a:lnTo>
                <a:lnTo>
                  <a:pt x="527" y="387"/>
                </a:lnTo>
                <a:lnTo>
                  <a:pt x="530" y="388"/>
                </a:lnTo>
                <a:lnTo>
                  <a:pt x="534" y="390"/>
                </a:lnTo>
                <a:lnTo>
                  <a:pt x="536" y="384"/>
                </a:lnTo>
                <a:lnTo>
                  <a:pt x="532" y="388"/>
                </a:lnTo>
                <a:lnTo>
                  <a:pt x="530" y="387"/>
                </a:lnTo>
                <a:lnTo>
                  <a:pt x="532" y="390"/>
                </a:lnTo>
                <a:lnTo>
                  <a:pt x="534" y="395"/>
                </a:lnTo>
                <a:lnTo>
                  <a:pt x="536" y="400"/>
                </a:lnTo>
                <a:lnTo>
                  <a:pt x="538" y="403"/>
                </a:lnTo>
                <a:lnTo>
                  <a:pt x="542" y="405"/>
                </a:lnTo>
                <a:lnTo>
                  <a:pt x="546" y="406"/>
                </a:lnTo>
                <a:lnTo>
                  <a:pt x="550" y="408"/>
                </a:lnTo>
                <a:lnTo>
                  <a:pt x="555" y="409"/>
                </a:lnTo>
                <a:lnTo>
                  <a:pt x="561" y="409"/>
                </a:lnTo>
                <a:lnTo>
                  <a:pt x="570" y="410"/>
                </a:lnTo>
                <a:lnTo>
                  <a:pt x="570" y="404"/>
                </a:lnTo>
                <a:lnTo>
                  <a:pt x="564" y="404"/>
                </a:lnTo>
                <a:lnTo>
                  <a:pt x="566" y="408"/>
                </a:lnTo>
                <a:lnTo>
                  <a:pt x="565" y="403"/>
                </a:lnTo>
                <a:lnTo>
                  <a:pt x="563" y="410"/>
                </a:lnTo>
                <a:lnTo>
                  <a:pt x="569" y="410"/>
                </a:lnTo>
                <a:lnTo>
                  <a:pt x="564" y="406"/>
                </a:lnTo>
                <a:lnTo>
                  <a:pt x="561" y="414"/>
                </a:lnTo>
                <a:lnTo>
                  <a:pt x="559" y="416"/>
                </a:lnTo>
                <a:lnTo>
                  <a:pt x="557" y="420"/>
                </a:lnTo>
                <a:lnTo>
                  <a:pt x="555" y="424"/>
                </a:lnTo>
                <a:lnTo>
                  <a:pt x="551" y="434"/>
                </a:lnTo>
                <a:lnTo>
                  <a:pt x="551" y="439"/>
                </a:lnTo>
                <a:lnTo>
                  <a:pt x="551" y="441"/>
                </a:lnTo>
                <a:lnTo>
                  <a:pt x="551" y="443"/>
                </a:lnTo>
                <a:lnTo>
                  <a:pt x="557" y="443"/>
                </a:lnTo>
                <a:lnTo>
                  <a:pt x="552" y="439"/>
                </a:lnTo>
                <a:lnTo>
                  <a:pt x="552" y="440"/>
                </a:lnTo>
                <a:lnTo>
                  <a:pt x="551" y="441"/>
                </a:lnTo>
                <a:lnTo>
                  <a:pt x="547" y="444"/>
                </a:lnTo>
                <a:lnTo>
                  <a:pt x="541" y="447"/>
                </a:lnTo>
                <a:lnTo>
                  <a:pt x="541" y="449"/>
                </a:lnTo>
                <a:lnTo>
                  <a:pt x="538" y="452"/>
                </a:lnTo>
                <a:lnTo>
                  <a:pt x="541" y="456"/>
                </a:lnTo>
                <a:lnTo>
                  <a:pt x="545" y="459"/>
                </a:lnTo>
                <a:lnTo>
                  <a:pt x="555" y="460"/>
                </a:lnTo>
                <a:lnTo>
                  <a:pt x="560" y="461"/>
                </a:lnTo>
                <a:lnTo>
                  <a:pt x="563" y="461"/>
                </a:lnTo>
                <a:lnTo>
                  <a:pt x="563" y="455"/>
                </a:lnTo>
                <a:lnTo>
                  <a:pt x="559" y="460"/>
                </a:lnTo>
                <a:lnTo>
                  <a:pt x="564" y="456"/>
                </a:lnTo>
                <a:lnTo>
                  <a:pt x="557" y="456"/>
                </a:lnTo>
                <a:lnTo>
                  <a:pt x="556" y="457"/>
                </a:lnTo>
                <a:lnTo>
                  <a:pt x="556" y="461"/>
                </a:lnTo>
                <a:lnTo>
                  <a:pt x="556" y="466"/>
                </a:lnTo>
                <a:lnTo>
                  <a:pt x="559" y="476"/>
                </a:lnTo>
                <a:lnTo>
                  <a:pt x="564" y="474"/>
                </a:lnTo>
                <a:lnTo>
                  <a:pt x="559" y="472"/>
                </a:lnTo>
                <a:lnTo>
                  <a:pt x="556" y="480"/>
                </a:lnTo>
                <a:lnTo>
                  <a:pt x="563" y="480"/>
                </a:lnTo>
                <a:lnTo>
                  <a:pt x="557" y="475"/>
                </a:lnTo>
                <a:lnTo>
                  <a:pt x="556" y="481"/>
                </a:lnTo>
                <a:lnTo>
                  <a:pt x="551" y="483"/>
                </a:lnTo>
                <a:lnTo>
                  <a:pt x="555" y="487"/>
                </a:lnTo>
                <a:lnTo>
                  <a:pt x="555" y="481"/>
                </a:lnTo>
                <a:lnTo>
                  <a:pt x="552" y="482"/>
                </a:lnTo>
                <a:lnTo>
                  <a:pt x="551" y="482"/>
                </a:lnTo>
                <a:lnTo>
                  <a:pt x="550" y="482"/>
                </a:lnTo>
                <a:lnTo>
                  <a:pt x="546" y="485"/>
                </a:lnTo>
                <a:lnTo>
                  <a:pt x="543" y="488"/>
                </a:lnTo>
                <a:lnTo>
                  <a:pt x="546" y="493"/>
                </a:lnTo>
                <a:lnTo>
                  <a:pt x="550" y="495"/>
                </a:lnTo>
                <a:lnTo>
                  <a:pt x="552" y="495"/>
                </a:lnTo>
                <a:lnTo>
                  <a:pt x="556" y="496"/>
                </a:lnTo>
                <a:lnTo>
                  <a:pt x="563" y="497"/>
                </a:lnTo>
                <a:lnTo>
                  <a:pt x="564" y="491"/>
                </a:lnTo>
                <a:lnTo>
                  <a:pt x="559" y="495"/>
                </a:lnTo>
                <a:lnTo>
                  <a:pt x="563" y="502"/>
                </a:lnTo>
                <a:lnTo>
                  <a:pt x="568" y="497"/>
                </a:lnTo>
                <a:lnTo>
                  <a:pt x="561" y="497"/>
                </a:lnTo>
                <a:lnTo>
                  <a:pt x="563" y="503"/>
                </a:lnTo>
                <a:lnTo>
                  <a:pt x="564" y="512"/>
                </a:lnTo>
                <a:lnTo>
                  <a:pt x="565" y="516"/>
                </a:lnTo>
                <a:lnTo>
                  <a:pt x="566" y="520"/>
                </a:lnTo>
                <a:lnTo>
                  <a:pt x="569" y="522"/>
                </a:lnTo>
                <a:lnTo>
                  <a:pt x="573" y="526"/>
                </a:lnTo>
                <a:lnTo>
                  <a:pt x="578" y="527"/>
                </a:lnTo>
                <a:lnTo>
                  <a:pt x="584" y="529"/>
                </a:lnTo>
                <a:lnTo>
                  <a:pt x="586" y="523"/>
                </a:lnTo>
                <a:lnTo>
                  <a:pt x="582" y="528"/>
                </a:lnTo>
                <a:lnTo>
                  <a:pt x="588" y="532"/>
                </a:lnTo>
                <a:lnTo>
                  <a:pt x="591" y="534"/>
                </a:lnTo>
                <a:lnTo>
                  <a:pt x="592" y="534"/>
                </a:lnTo>
                <a:lnTo>
                  <a:pt x="596" y="531"/>
                </a:lnTo>
                <a:lnTo>
                  <a:pt x="592" y="526"/>
                </a:lnTo>
                <a:lnTo>
                  <a:pt x="589" y="531"/>
                </a:lnTo>
                <a:lnTo>
                  <a:pt x="596" y="524"/>
                </a:lnTo>
                <a:lnTo>
                  <a:pt x="595" y="523"/>
                </a:lnTo>
                <a:lnTo>
                  <a:pt x="592" y="523"/>
                </a:lnTo>
                <a:lnTo>
                  <a:pt x="589" y="523"/>
                </a:lnTo>
                <a:lnTo>
                  <a:pt x="586" y="526"/>
                </a:lnTo>
                <a:lnTo>
                  <a:pt x="583" y="528"/>
                </a:lnTo>
                <a:lnTo>
                  <a:pt x="582" y="532"/>
                </a:lnTo>
                <a:lnTo>
                  <a:pt x="583" y="539"/>
                </a:lnTo>
                <a:lnTo>
                  <a:pt x="588" y="538"/>
                </a:lnTo>
                <a:lnTo>
                  <a:pt x="582" y="538"/>
                </a:lnTo>
                <a:lnTo>
                  <a:pt x="583" y="542"/>
                </a:lnTo>
                <a:lnTo>
                  <a:pt x="584" y="546"/>
                </a:lnTo>
                <a:lnTo>
                  <a:pt x="587" y="548"/>
                </a:lnTo>
                <a:lnTo>
                  <a:pt x="591" y="551"/>
                </a:lnTo>
                <a:lnTo>
                  <a:pt x="592" y="552"/>
                </a:lnTo>
                <a:lnTo>
                  <a:pt x="597" y="548"/>
                </a:lnTo>
                <a:lnTo>
                  <a:pt x="592" y="549"/>
                </a:lnTo>
                <a:lnTo>
                  <a:pt x="595" y="558"/>
                </a:lnTo>
                <a:lnTo>
                  <a:pt x="596" y="563"/>
                </a:lnTo>
                <a:lnTo>
                  <a:pt x="601" y="573"/>
                </a:lnTo>
                <a:lnTo>
                  <a:pt x="605" y="583"/>
                </a:lnTo>
                <a:lnTo>
                  <a:pt x="609" y="578"/>
                </a:lnTo>
                <a:lnTo>
                  <a:pt x="602" y="578"/>
                </a:lnTo>
                <a:lnTo>
                  <a:pt x="607" y="590"/>
                </a:lnTo>
                <a:lnTo>
                  <a:pt x="610" y="605"/>
                </a:lnTo>
                <a:lnTo>
                  <a:pt x="614" y="621"/>
                </a:lnTo>
                <a:lnTo>
                  <a:pt x="620" y="638"/>
                </a:lnTo>
                <a:lnTo>
                  <a:pt x="622" y="641"/>
                </a:lnTo>
                <a:lnTo>
                  <a:pt x="629" y="656"/>
                </a:lnTo>
                <a:lnTo>
                  <a:pt x="634" y="652"/>
                </a:lnTo>
                <a:lnTo>
                  <a:pt x="631" y="649"/>
                </a:lnTo>
                <a:lnTo>
                  <a:pt x="628" y="652"/>
                </a:lnTo>
                <a:lnTo>
                  <a:pt x="631" y="649"/>
                </a:lnTo>
                <a:lnTo>
                  <a:pt x="627" y="651"/>
                </a:lnTo>
                <a:lnTo>
                  <a:pt x="623" y="654"/>
                </a:lnTo>
                <a:lnTo>
                  <a:pt x="620" y="656"/>
                </a:lnTo>
                <a:lnTo>
                  <a:pt x="619" y="661"/>
                </a:lnTo>
                <a:lnTo>
                  <a:pt x="620" y="665"/>
                </a:lnTo>
                <a:lnTo>
                  <a:pt x="620" y="667"/>
                </a:lnTo>
                <a:lnTo>
                  <a:pt x="625" y="664"/>
                </a:lnTo>
                <a:lnTo>
                  <a:pt x="620" y="665"/>
                </a:lnTo>
                <a:lnTo>
                  <a:pt x="622" y="666"/>
                </a:lnTo>
                <a:lnTo>
                  <a:pt x="623" y="670"/>
                </a:lnTo>
                <a:lnTo>
                  <a:pt x="628" y="672"/>
                </a:lnTo>
                <a:lnTo>
                  <a:pt x="632" y="672"/>
                </a:lnTo>
                <a:lnTo>
                  <a:pt x="637" y="672"/>
                </a:lnTo>
                <a:lnTo>
                  <a:pt x="637" y="666"/>
                </a:lnTo>
                <a:lnTo>
                  <a:pt x="632" y="671"/>
                </a:lnTo>
                <a:lnTo>
                  <a:pt x="638" y="672"/>
                </a:lnTo>
                <a:lnTo>
                  <a:pt x="641" y="667"/>
                </a:lnTo>
                <a:lnTo>
                  <a:pt x="637" y="672"/>
                </a:lnTo>
                <a:lnTo>
                  <a:pt x="640" y="676"/>
                </a:lnTo>
                <a:lnTo>
                  <a:pt x="643" y="671"/>
                </a:lnTo>
                <a:lnTo>
                  <a:pt x="637" y="671"/>
                </a:lnTo>
                <a:lnTo>
                  <a:pt x="638" y="676"/>
                </a:lnTo>
                <a:lnTo>
                  <a:pt x="640" y="681"/>
                </a:lnTo>
                <a:lnTo>
                  <a:pt x="642" y="686"/>
                </a:lnTo>
                <a:lnTo>
                  <a:pt x="647" y="690"/>
                </a:lnTo>
                <a:lnTo>
                  <a:pt x="648" y="691"/>
                </a:lnTo>
                <a:lnTo>
                  <a:pt x="652" y="692"/>
                </a:lnTo>
                <a:lnTo>
                  <a:pt x="656" y="692"/>
                </a:lnTo>
                <a:lnTo>
                  <a:pt x="661" y="693"/>
                </a:lnTo>
                <a:lnTo>
                  <a:pt x="663" y="687"/>
                </a:lnTo>
                <a:lnTo>
                  <a:pt x="656" y="687"/>
                </a:lnTo>
                <a:lnTo>
                  <a:pt x="659" y="691"/>
                </a:lnTo>
                <a:lnTo>
                  <a:pt x="657" y="686"/>
                </a:lnTo>
                <a:lnTo>
                  <a:pt x="655" y="692"/>
                </a:lnTo>
                <a:lnTo>
                  <a:pt x="655" y="696"/>
                </a:lnTo>
                <a:lnTo>
                  <a:pt x="656" y="700"/>
                </a:lnTo>
                <a:lnTo>
                  <a:pt x="657" y="705"/>
                </a:lnTo>
                <a:lnTo>
                  <a:pt x="663" y="706"/>
                </a:lnTo>
                <a:lnTo>
                  <a:pt x="666" y="707"/>
                </a:lnTo>
                <a:lnTo>
                  <a:pt x="670" y="707"/>
                </a:lnTo>
                <a:lnTo>
                  <a:pt x="674" y="706"/>
                </a:lnTo>
                <a:lnTo>
                  <a:pt x="677" y="707"/>
                </a:lnTo>
                <a:lnTo>
                  <a:pt x="677" y="701"/>
                </a:lnTo>
                <a:lnTo>
                  <a:pt x="673" y="705"/>
                </a:lnTo>
                <a:lnTo>
                  <a:pt x="670" y="701"/>
                </a:lnTo>
                <a:lnTo>
                  <a:pt x="670" y="705"/>
                </a:lnTo>
                <a:lnTo>
                  <a:pt x="677" y="705"/>
                </a:lnTo>
                <a:lnTo>
                  <a:pt x="672" y="700"/>
                </a:lnTo>
                <a:lnTo>
                  <a:pt x="670" y="703"/>
                </a:lnTo>
                <a:lnTo>
                  <a:pt x="666" y="710"/>
                </a:lnTo>
                <a:lnTo>
                  <a:pt x="665" y="712"/>
                </a:lnTo>
                <a:lnTo>
                  <a:pt x="668" y="716"/>
                </a:lnTo>
                <a:lnTo>
                  <a:pt x="669" y="717"/>
                </a:lnTo>
                <a:lnTo>
                  <a:pt x="673" y="720"/>
                </a:lnTo>
                <a:lnTo>
                  <a:pt x="678" y="722"/>
                </a:lnTo>
                <a:lnTo>
                  <a:pt x="683" y="726"/>
                </a:lnTo>
                <a:lnTo>
                  <a:pt x="686" y="728"/>
                </a:lnTo>
                <a:lnTo>
                  <a:pt x="687" y="731"/>
                </a:lnTo>
                <a:lnTo>
                  <a:pt x="692" y="727"/>
                </a:lnTo>
                <a:lnTo>
                  <a:pt x="686" y="727"/>
                </a:lnTo>
                <a:lnTo>
                  <a:pt x="687" y="732"/>
                </a:lnTo>
                <a:lnTo>
                  <a:pt x="691" y="741"/>
                </a:lnTo>
                <a:lnTo>
                  <a:pt x="696" y="738"/>
                </a:lnTo>
                <a:lnTo>
                  <a:pt x="691" y="737"/>
                </a:lnTo>
                <a:lnTo>
                  <a:pt x="687" y="746"/>
                </a:lnTo>
                <a:lnTo>
                  <a:pt x="688" y="752"/>
                </a:lnTo>
                <a:lnTo>
                  <a:pt x="690" y="757"/>
                </a:lnTo>
                <a:lnTo>
                  <a:pt x="693" y="760"/>
                </a:lnTo>
                <a:lnTo>
                  <a:pt x="697" y="763"/>
                </a:lnTo>
                <a:lnTo>
                  <a:pt x="704" y="765"/>
                </a:lnTo>
                <a:lnTo>
                  <a:pt x="705" y="759"/>
                </a:lnTo>
                <a:lnTo>
                  <a:pt x="699" y="759"/>
                </a:lnTo>
                <a:lnTo>
                  <a:pt x="701" y="763"/>
                </a:lnTo>
                <a:lnTo>
                  <a:pt x="700" y="757"/>
                </a:lnTo>
                <a:lnTo>
                  <a:pt x="696" y="763"/>
                </a:lnTo>
                <a:lnTo>
                  <a:pt x="692" y="769"/>
                </a:lnTo>
                <a:lnTo>
                  <a:pt x="688" y="773"/>
                </a:lnTo>
                <a:lnTo>
                  <a:pt x="687" y="774"/>
                </a:lnTo>
                <a:lnTo>
                  <a:pt x="684" y="779"/>
                </a:lnTo>
                <a:lnTo>
                  <a:pt x="684" y="780"/>
                </a:lnTo>
                <a:lnTo>
                  <a:pt x="687" y="784"/>
                </a:lnTo>
                <a:lnTo>
                  <a:pt x="691" y="787"/>
                </a:lnTo>
                <a:lnTo>
                  <a:pt x="695" y="787"/>
                </a:lnTo>
                <a:lnTo>
                  <a:pt x="701" y="788"/>
                </a:lnTo>
                <a:lnTo>
                  <a:pt x="711" y="789"/>
                </a:lnTo>
                <a:lnTo>
                  <a:pt x="711" y="783"/>
                </a:lnTo>
                <a:lnTo>
                  <a:pt x="709" y="788"/>
                </a:lnTo>
                <a:lnTo>
                  <a:pt x="713" y="790"/>
                </a:lnTo>
                <a:lnTo>
                  <a:pt x="718" y="793"/>
                </a:lnTo>
                <a:lnTo>
                  <a:pt x="723" y="795"/>
                </a:lnTo>
                <a:lnTo>
                  <a:pt x="724" y="795"/>
                </a:lnTo>
                <a:lnTo>
                  <a:pt x="728" y="795"/>
                </a:lnTo>
                <a:lnTo>
                  <a:pt x="731" y="794"/>
                </a:lnTo>
                <a:lnTo>
                  <a:pt x="736" y="793"/>
                </a:lnTo>
                <a:lnTo>
                  <a:pt x="737" y="790"/>
                </a:lnTo>
                <a:lnTo>
                  <a:pt x="733" y="787"/>
                </a:lnTo>
                <a:lnTo>
                  <a:pt x="728" y="790"/>
                </a:lnTo>
                <a:lnTo>
                  <a:pt x="733" y="793"/>
                </a:lnTo>
                <a:lnTo>
                  <a:pt x="727" y="787"/>
                </a:lnTo>
                <a:lnTo>
                  <a:pt x="728" y="790"/>
                </a:lnTo>
                <a:lnTo>
                  <a:pt x="731" y="798"/>
                </a:lnTo>
                <a:lnTo>
                  <a:pt x="732" y="799"/>
                </a:lnTo>
                <a:lnTo>
                  <a:pt x="736" y="801"/>
                </a:lnTo>
                <a:lnTo>
                  <a:pt x="738" y="801"/>
                </a:lnTo>
                <a:lnTo>
                  <a:pt x="738" y="800"/>
                </a:lnTo>
                <a:lnTo>
                  <a:pt x="743" y="798"/>
                </a:lnTo>
                <a:lnTo>
                  <a:pt x="746" y="797"/>
                </a:lnTo>
                <a:lnTo>
                  <a:pt x="747" y="795"/>
                </a:lnTo>
                <a:lnTo>
                  <a:pt x="743" y="792"/>
                </a:lnTo>
                <a:lnTo>
                  <a:pt x="743" y="798"/>
                </a:lnTo>
                <a:lnTo>
                  <a:pt x="738" y="795"/>
                </a:lnTo>
                <a:lnTo>
                  <a:pt x="740" y="794"/>
                </a:lnTo>
                <a:lnTo>
                  <a:pt x="741" y="799"/>
                </a:lnTo>
                <a:lnTo>
                  <a:pt x="746" y="794"/>
                </a:lnTo>
                <a:lnTo>
                  <a:pt x="740" y="794"/>
                </a:lnTo>
                <a:lnTo>
                  <a:pt x="738" y="798"/>
                </a:lnTo>
                <a:lnTo>
                  <a:pt x="745" y="798"/>
                </a:lnTo>
                <a:lnTo>
                  <a:pt x="740" y="793"/>
                </a:lnTo>
                <a:lnTo>
                  <a:pt x="737" y="800"/>
                </a:lnTo>
                <a:lnTo>
                  <a:pt x="733" y="806"/>
                </a:lnTo>
                <a:lnTo>
                  <a:pt x="732" y="811"/>
                </a:lnTo>
                <a:lnTo>
                  <a:pt x="732" y="814"/>
                </a:lnTo>
                <a:lnTo>
                  <a:pt x="733" y="818"/>
                </a:lnTo>
                <a:lnTo>
                  <a:pt x="736" y="821"/>
                </a:lnTo>
                <a:lnTo>
                  <a:pt x="737" y="821"/>
                </a:lnTo>
                <a:lnTo>
                  <a:pt x="742" y="824"/>
                </a:lnTo>
                <a:lnTo>
                  <a:pt x="746" y="821"/>
                </a:lnTo>
                <a:lnTo>
                  <a:pt x="749" y="820"/>
                </a:lnTo>
                <a:lnTo>
                  <a:pt x="750" y="819"/>
                </a:lnTo>
                <a:lnTo>
                  <a:pt x="746" y="814"/>
                </a:lnTo>
                <a:lnTo>
                  <a:pt x="746" y="820"/>
                </a:lnTo>
                <a:lnTo>
                  <a:pt x="751" y="819"/>
                </a:lnTo>
                <a:lnTo>
                  <a:pt x="749" y="813"/>
                </a:lnTo>
                <a:lnTo>
                  <a:pt x="742" y="813"/>
                </a:lnTo>
                <a:lnTo>
                  <a:pt x="745" y="816"/>
                </a:lnTo>
                <a:lnTo>
                  <a:pt x="749" y="819"/>
                </a:lnTo>
                <a:lnTo>
                  <a:pt x="742" y="813"/>
                </a:lnTo>
                <a:lnTo>
                  <a:pt x="741" y="821"/>
                </a:lnTo>
                <a:lnTo>
                  <a:pt x="741" y="828"/>
                </a:lnTo>
                <a:lnTo>
                  <a:pt x="740" y="834"/>
                </a:lnTo>
                <a:lnTo>
                  <a:pt x="738" y="838"/>
                </a:lnTo>
                <a:lnTo>
                  <a:pt x="738" y="842"/>
                </a:lnTo>
                <a:lnTo>
                  <a:pt x="738" y="844"/>
                </a:lnTo>
                <a:lnTo>
                  <a:pt x="740" y="847"/>
                </a:lnTo>
                <a:lnTo>
                  <a:pt x="745" y="850"/>
                </a:lnTo>
                <a:lnTo>
                  <a:pt x="746" y="850"/>
                </a:lnTo>
                <a:lnTo>
                  <a:pt x="749" y="849"/>
                </a:lnTo>
                <a:lnTo>
                  <a:pt x="754" y="850"/>
                </a:lnTo>
                <a:lnTo>
                  <a:pt x="754" y="844"/>
                </a:lnTo>
                <a:lnTo>
                  <a:pt x="749" y="849"/>
                </a:lnTo>
                <a:lnTo>
                  <a:pt x="756" y="854"/>
                </a:lnTo>
                <a:lnTo>
                  <a:pt x="764" y="845"/>
                </a:lnTo>
                <a:lnTo>
                  <a:pt x="758" y="840"/>
                </a:lnTo>
                <a:lnTo>
                  <a:pt x="754" y="838"/>
                </a:lnTo>
                <a:lnTo>
                  <a:pt x="749" y="836"/>
                </a:lnTo>
                <a:lnTo>
                  <a:pt x="746" y="838"/>
                </a:lnTo>
                <a:lnTo>
                  <a:pt x="745" y="838"/>
                </a:lnTo>
                <a:lnTo>
                  <a:pt x="749" y="839"/>
                </a:lnTo>
                <a:lnTo>
                  <a:pt x="745" y="844"/>
                </a:lnTo>
                <a:lnTo>
                  <a:pt x="751" y="844"/>
                </a:lnTo>
                <a:lnTo>
                  <a:pt x="751" y="842"/>
                </a:lnTo>
                <a:lnTo>
                  <a:pt x="751" y="838"/>
                </a:lnTo>
                <a:lnTo>
                  <a:pt x="752" y="834"/>
                </a:lnTo>
                <a:lnTo>
                  <a:pt x="754" y="828"/>
                </a:lnTo>
                <a:lnTo>
                  <a:pt x="754" y="821"/>
                </a:lnTo>
                <a:lnTo>
                  <a:pt x="755" y="814"/>
                </a:lnTo>
                <a:lnTo>
                  <a:pt x="755" y="813"/>
                </a:lnTo>
                <a:lnTo>
                  <a:pt x="754" y="809"/>
                </a:lnTo>
                <a:lnTo>
                  <a:pt x="749" y="806"/>
                </a:lnTo>
                <a:lnTo>
                  <a:pt x="747" y="808"/>
                </a:lnTo>
                <a:lnTo>
                  <a:pt x="746" y="808"/>
                </a:lnTo>
                <a:lnTo>
                  <a:pt x="741" y="810"/>
                </a:lnTo>
                <a:lnTo>
                  <a:pt x="740" y="811"/>
                </a:lnTo>
                <a:lnTo>
                  <a:pt x="737" y="813"/>
                </a:lnTo>
                <a:lnTo>
                  <a:pt x="742" y="811"/>
                </a:lnTo>
                <a:lnTo>
                  <a:pt x="742" y="818"/>
                </a:lnTo>
                <a:lnTo>
                  <a:pt x="746" y="813"/>
                </a:lnTo>
                <a:lnTo>
                  <a:pt x="745" y="813"/>
                </a:lnTo>
                <a:lnTo>
                  <a:pt x="742" y="809"/>
                </a:lnTo>
                <a:lnTo>
                  <a:pt x="738" y="814"/>
                </a:lnTo>
                <a:lnTo>
                  <a:pt x="745" y="814"/>
                </a:lnTo>
                <a:lnTo>
                  <a:pt x="745" y="811"/>
                </a:lnTo>
                <a:lnTo>
                  <a:pt x="738" y="811"/>
                </a:lnTo>
                <a:lnTo>
                  <a:pt x="742" y="815"/>
                </a:lnTo>
                <a:lnTo>
                  <a:pt x="746" y="809"/>
                </a:lnTo>
                <a:lnTo>
                  <a:pt x="749" y="801"/>
                </a:lnTo>
                <a:lnTo>
                  <a:pt x="751" y="798"/>
                </a:lnTo>
                <a:lnTo>
                  <a:pt x="752" y="794"/>
                </a:lnTo>
                <a:lnTo>
                  <a:pt x="750" y="790"/>
                </a:lnTo>
                <a:lnTo>
                  <a:pt x="750" y="789"/>
                </a:lnTo>
                <a:lnTo>
                  <a:pt x="747" y="787"/>
                </a:lnTo>
                <a:lnTo>
                  <a:pt x="743" y="785"/>
                </a:lnTo>
                <a:lnTo>
                  <a:pt x="738" y="787"/>
                </a:lnTo>
                <a:lnTo>
                  <a:pt x="737" y="788"/>
                </a:lnTo>
                <a:lnTo>
                  <a:pt x="734" y="789"/>
                </a:lnTo>
                <a:lnTo>
                  <a:pt x="738" y="794"/>
                </a:lnTo>
                <a:lnTo>
                  <a:pt x="738" y="788"/>
                </a:lnTo>
                <a:lnTo>
                  <a:pt x="734" y="790"/>
                </a:lnTo>
                <a:lnTo>
                  <a:pt x="741" y="792"/>
                </a:lnTo>
                <a:lnTo>
                  <a:pt x="736" y="789"/>
                </a:lnTo>
                <a:lnTo>
                  <a:pt x="736" y="795"/>
                </a:lnTo>
                <a:lnTo>
                  <a:pt x="742" y="794"/>
                </a:lnTo>
                <a:lnTo>
                  <a:pt x="741" y="790"/>
                </a:lnTo>
                <a:lnTo>
                  <a:pt x="740" y="787"/>
                </a:lnTo>
                <a:lnTo>
                  <a:pt x="737" y="782"/>
                </a:lnTo>
                <a:lnTo>
                  <a:pt x="733" y="780"/>
                </a:lnTo>
                <a:lnTo>
                  <a:pt x="728" y="782"/>
                </a:lnTo>
                <a:lnTo>
                  <a:pt x="727" y="784"/>
                </a:lnTo>
                <a:lnTo>
                  <a:pt x="731" y="788"/>
                </a:lnTo>
                <a:lnTo>
                  <a:pt x="731" y="782"/>
                </a:lnTo>
                <a:lnTo>
                  <a:pt x="728" y="783"/>
                </a:lnTo>
                <a:lnTo>
                  <a:pt x="725" y="783"/>
                </a:lnTo>
                <a:lnTo>
                  <a:pt x="724" y="789"/>
                </a:lnTo>
                <a:lnTo>
                  <a:pt x="725" y="784"/>
                </a:lnTo>
                <a:lnTo>
                  <a:pt x="718" y="780"/>
                </a:lnTo>
                <a:lnTo>
                  <a:pt x="718" y="787"/>
                </a:lnTo>
                <a:lnTo>
                  <a:pt x="722" y="782"/>
                </a:lnTo>
                <a:lnTo>
                  <a:pt x="715" y="778"/>
                </a:lnTo>
                <a:lnTo>
                  <a:pt x="713" y="777"/>
                </a:lnTo>
                <a:lnTo>
                  <a:pt x="701" y="775"/>
                </a:lnTo>
                <a:lnTo>
                  <a:pt x="695" y="774"/>
                </a:lnTo>
                <a:lnTo>
                  <a:pt x="691" y="774"/>
                </a:lnTo>
                <a:lnTo>
                  <a:pt x="696" y="775"/>
                </a:lnTo>
                <a:lnTo>
                  <a:pt x="691" y="780"/>
                </a:lnTo>
                <a:lnTo>
                  <a:pt x="697" y="780"/>
                </a:lnTo>
                <a:lnTo>
                  <a:pt x="697" y="779"/>
                </a:lnTo>
                <a:lnTo>
                  <a:pt x="691" y="779"/>
                </a:lnTo>
                <a:lnTo>
                  <a:pt x="696" y="783"/>
                </a:lnTo>
                <a:lnTo>
                  <a:pt x="697" y="782"/>
                </a:lnTo>
                <a:lnTo>
                  <a:pt x="701" y="778"/>
                </a:lnTo>
                <a:lnTo>
                  <a:pt x="705" y="772"/>
                </a:lnTo>
                <a:lnTo>
                  <a:pt x="710" y="762"/>
                </a:lnTo>
                <a:lnTo>
                  <a:pt x="711" y="759"/>
                </a:lnTo>
                <a:lnTo>
                  <a:pt x="710" y="756"/>
                </a:lnTo>
                <a:lnTo>
                  <a:pt x="708" y="754"/>
                </a:lnTo>
                <a:lnTo>
                  <a:pt x="697" y="751"/>
                </a:lnTo>
                <a:lnTo>
                  <a:pt x="697" y="757"/>
                </a:lnTo>
                <a:lnTo>
                  <a:pt x="702" y="752"/>
                </a:lnTo>
                <a:lnTo>
                  <a:pt x="699" y="748"/>
                </a:lnTo>
                <a:lnTo>
                  <a:pt x="695" y="752"/>
                </a:lnTo>
                <a:lnTo>
                  <a:pt x="701" y="752"/>
                </a:lnTo>
                <a:lnTo>
                  <a:pt x="700" y="746"/>
                </a:lnTo>
                <a:lnTo>
                  <a:pt x="702" y="741"/>
                </a:lnTo>
                <a:lnTo>
                  <a:pt x="702" y="737"/>
                </a:lnTo>
                <a:lnTo>
                  <a:pt x="700" y="732"/>
                </a:lnTo>
                <a:lnTo>
                  <a:pt x="699" y="727"/>
                </a:lnTo>
                <a:lnTo>
                  <a:pt x="696" y="722"/>
                </a:lnTo>
                <a:lnTo>
                  <a:pt x="695" y="720"/>
                </a:lnTo>
                <a:lnTo>
                  <a:pt x="692" y="717"/>
                </a:lnTo>
                <a:lnTo>
                  <a:pt x="687" y="713"/>
                </a:lnTo>
                <a:lnTo>
                  <a:pt x="682" y="711"/>
                </a:lnTo>
                <a:lnTo>
                  <a:pt x="675" y="707"/>
                </a:lnTo>
                <a:lnTo>
                  <a:pt x="678" y="712"/>
                </a:lnTo>
                <a:lnTo>
                  <a:pt x="677" y="708"/>
                </a:lnTo>
                <a:lnTo>
                  <a:pt x="672" y="712"/>
                </a:lnTo>
                <a:lnTo>
                  <a:pt x="677" y="716"/>
                </a:lnTo>
                <a:lnTo>
                  <a:pt x="679" y="712"/>
                </a:lnTo>
                <a:lnTo>
                  <a:pt x="681" y="708"/>
                </a:lnTo>
                <a:lnTo>
                  <a:pt x="683" y="705"/>
                </a:lnTo>
                <a:lnTo>
                  <a:pt x="683" y="701"/>
                </a:lnTo>
                <a:lnTo>
                  <a:pt x="682" y="696"/>
                </a:lnTo>
                <a:lnTo>
                  <a:pt x="677" y="695"/>
                </a:lnTo>
                <a:lnTo>
                  <a:pt x="674" y="693"/>
                </a:lnTo>
                <a:lnTo>
                  <a:pt x="670" y="695"/>
                </a:lnTo>
                <a:lnTo>
                  <a:pt x="666" y="695"/>
                </a:lnTo>
                <a:lnTo>
                  <a:pt x="663" y="693"/>
                </a:lnTo>
                <a:lnTo>
                  <a:pt x="666" y="696"/>
                </a:lnTo>
                <a:lnTo>
                  <a:pt x="663" y="700"/>
                </a:lnTo>
                <a:lnTo>
                  <a:pt x="669" y="700"/>
                </a:lnTo>
                <a:lnTo>
                  <a:pt x="668" y="696"/>
                </a:lnTo>
                <a:lnTo>
                  <a:pt x="668" y="692"/>
                </a:lnTo>
                <a:lnTo>
                  <a:pt x="669" y="690"/>
                </a:lnTo>
                <a:lnTo>
                  <a:pt x="669" y="687"/>
                </a:lnTo>
                <a:lnTo>
                  <a:pt x="668" y="683"/>
                </a:lnTo>
                <a:lnTo>
                  <a:pt x="664" y="682"/>
                </a:lnTo>
                <a:lnTo>
                  <a:pt x="656" y="680"/>
                </a:lnTo>
                <a:lnTo>
                  <a:pt x="652" y="680"/>
                </a:lnTo>
                <a:lnTo>
                  <a:pt x="652" y="686"/>
                </a:lnTo>
                <a:lnTo>
                  <a:pt x="657" y="682"/>
                </a:lnTo>
                <a:lnTo>
                  <a:pt x="654" y="680"/>
                </a:lnTo>
                <a:lnTo>
                  <a:pt x="651" y="677"/>
                </a:lnTo>
                <a:lnTo>
                  <a:pt x="646" y="681"/>
                </a:lnTo>
                <a:lnTo>
                  <a:pt x="652" y="681"/>
                </a:lnTo>
                <a:lnTo>
                  <a:pt x="651" y="676"/>
                </a:lnTo>
                <a:lnTo>
                  <a:pt x="650" y="671"/>
                </a:lnTo>
                <a:lnTo>
                  <a:pt x="648" y="667"/>
                </a:lnTo>
                <a:lnTo>
                  <a:pt x="645" y="662"/>
                </a:lnTo>
                <a:lnTo>
                  <a:pt x="643" y="662"/>
                </a:lnTo>
                <a:lnTo>
                  <a:pt x="641" y="662"/>
                </a:lnTo>
                <a:lnTo>
                  <a:pt x="637" y="660"/>
                </a:lnTo>
                <a:lnTo>
                  <a:pt x="632" y="660"/>
                </a:lnTo>
                <a:lnTo>
                  <a:pt x="628" y="660"/>
                </a:lnTo>
                <a:lnTo>
                  <a:pt x="632" y="661"/>
                </a:lnTo>
                <a:lnTo>
                  <a:pt x="628" y="666"/>
                </a:lnTo>
                <a:lnTo>
                  <a:pt x="634" y="666"/>
                </a:lnTo>
                <a:lnTo>
                  <a:pt x="632" y="662"/>
                </a:lnTo>
                <a:lnTo>
                  <a:pt x="631" y="661"/>
                </a:lnTo>
                <a:lnTo>
                  <a:pt x="629" y="656"/>
                </a:lnTo>
                <a:lnTo>
                  <a:pt x="632" y="661"/>
                </a:lnTo>
                <a:lnTo>
                  <a:pt x="625" y="661"/>
                </a:lnTo>
                <a:lnTo>
                  <a:pt x="629" y="665"/>
                </a:lnTo>
                <a:lnTo>
                  <a:pt x="632" y="662"/>
                </a:lnTo>
                <a:lnTo>
                  <a:pt x="636" y="660"/>
                </a:lnTo>
                <a:lnTo>
                  <a:pt x="640" y="657"/>
                </a:lnTo>
                <a:lnTo>
                  <a:pt x="640" y="656"/>
                </a:lnTo>
                <a:lnTo>
                  <a:pt x="641" y="652"/>
                </a:lnTo>
                <a:lnTo>
                  <a:pt x="640" y="650"/>
                </a:lnTo>
                <a:lnTo>
                  <a:pt x="631" y="633"/>
                </a:lnTo>
                <a:lnTo>
                  <a:pt x="627" y="638"/>
                </a:lnTo>
                <a:lnTo>
                  <a:pt x="633" y="638"/>
                </a:lnTo>
                <a:lnTo>
                  <a:pt x="627" y="621"/>
                </a:lnTo>
                <a:lnTo>
                  <a:pt x="623" y="605"/>
                </a:lnTo>
                <a:lnTo>
                  <a:pt x="619" y="588"/>
                </a:lnTo>
                <a:lnTo>
                  <a:pt x="615" y="578"/>
                </a:lnTo>
                <a:lnTo>
                  <a:pt x="614" y="574"/>
                </a:lnTo>
                <a:lnTo>
                  <a:pt x="610" y="564"/>
                </a:lnTo>
                <a:lnTo>
                  <a:pt x="605" y="554"/>
                </a:lnTo>
                <a:lnTo>
                  <a:pt x="601" y="558"/>
                </a:lnTo>
                <a:lnTo>
                  <a:pt x="607" y="558"/>
                </a:lnTo>
                <a:lnTo>
                  <a:pt x="604" y="547"/>
                </a:lnTo>
                <a:lnTo>
                  <a:pt x="602" y="546"/>
                </a:lnTo>
                <a:lnTo>
                  <a:pt x="600" y="542"/>
                </a:lnTo>
                <a:lnTo>
                  <a:pt x="596" y="539"/>
                </a:lnTo>
                <a:lnTo>
                  <a:pt x="593" y="537"/>
                </a:lnTo>
                <a:lnTo>
                  <a:pt x="589" y="542"/>
                </a:lnTo>
                <a:lnTo>
                  <a:pt x="596" y="542"/>
                </a:lnTo>
                <a:lnTo>
                  <a:pt x="595" y="538"/>
                </a:lnTo>
                <a:lnTo>
                  <a:pt x="595" y="537"/>
                </a:lnTo>
                <a:lnTo>
                  <a:pt x="595" y="532"/>
                </a:lnTo>
                <a:lnTo>
                  <a:pt x="588" y="532"/>
                </a:lnTo>
                <a:lnTo>
                  <a:pt x="592" y="537"/>
                </a:lnTo>
                <a:lnTo>
                  <a:pt x="595" y="534"/>
                </a:lnTo>
                <a:lnTo>
                  <a:pt x="589" y="529"/>
                </a:lnTo>
                <a:lnTo>
                  <a:pt x="589" y="536"/>
                </a:lnTo>
                <a:lnTo>
                  <a:pt x="592" y="536"/>
                </a:lnTo>
                <a:lnTo>
                  <a:pt x="595" y="536"/>
                </a:lnTo>
                <a:lnTo>
                  <a:pt x="596" y="537"/>
                </a:lnTo>
                <a:lnTo>
                  <a:pt x="601" y="534"/>
                </a:lnTo>
                <a:lnTo>
                  <a:pt x="602" y="531"/>
                </a:lnTo>
                <a:lnTo>
                  <a:pt x="601" y="526"/>
                </a:lnTo>
                <a:lnTo>
                  <a:pt x="600" y="526"/>
                </a:lnTo>
                <a:lnTo>
                  <a:pt x="597" y="523"/>
                </a:lnTo>
                <a:lnTo>
                  <a:pt x="589" y="518"/>
                </a:lnTo>
                <a:lnTo>
                  <a:pt x="587" y="518"/>
                </a:lnTo>
                <a:lnTo>
                  <a:pt x="578" y="515"/>
                </a:lnTo>
                <a:lnTo>
                  <a:pt x="578" y="521"/>
                </a:lnTo>
                <a:lnTo>
                  <a:pt x="582" y="517"/>
                </a:lnTo>
                <a:lnTo>
                  <a:pt x="578" y="513"/>
                </a:lnTo>
                <a:lnTo>
                  <a:pt x="575" y="511"/>
                </a:lnTo>
                <a:lnTo>
                  <a:pt x="571" y="516"/>
                </a:lnTo>
                <a:lnTo>
                  <a:pt x="578" y="516"/>
                </a:lnTo>
                <a:lnTo>
                  <a:pt x="577" y="512"/>
                </a:lnTo>
                <a:lnTo>
                  <a:pt x="575" y="503"/>
                </a:lnTo>
                <a:lnTo>
                  <a:pt x="574" y="497"/>
                </a:lnTo>
                <a:lnTo>
                  <a:pt x="571" y="493"/>
                </a:lnTo>
                <a:lnTo>
                  <a:pt x="569" y="488"/>
                </a:lnTo>
                <a:lnTo>
                  <a:pt x="569" y="487"/>
                </a:lnTo>
                <a:lnTo>
                  <a:pt x="565" y="486"/>
                </a:lnTo>
                <a:lnTo>
                  <a:pt x="556" y="483"/>
                </a:lnTo>
                <a:lnTo>
                  <a:pt x="552" y="482"/>
                </a:lnTo>
                <a:lnTo>
                  <a:pt x="550" y="482"/>
                </a:lnTo>
                <a:lnTo>
                  <a:pt x="555" y="493"/>
                </a:lnTo>
                <a:lnTo>
                  <a:pt x="556" y="488"/>
                </a:lnTo>
                <a:lnTo>
                  <a:pt x="555" y="485"/>
                </a:lnTo>
                <a:lnTo>
                  <a:pt x="550" y="488"/>
                </a:lnTo>
                <a:lnTo>
                  <a:pt x="550" y="495"/>
                </a:lnTo>
                <a:lnTo>
                  <a:pt x="551" y="495"/>
                </a:lnTo>
                <a:lnTo>
                  <a:pt x="552" y="495"/>
                </a:lnTo>
                <a:lnTo>
                  <a:pt x="555" y="493"/>
                </a:lnTo>
                <a:lnTo>
                  <a:pt x="560" y="492"/>
                </a:lnTo>
                <a:lnTo>
                  <a:pt x="565" y="488"/>
                </a:lnTo>
                <a:lnTo>
                  <a:pt x="560" y="485"/>
                </a:lnTo>
                <a:lnTo>
                  <a:pt x="565" y="490"/>
                </a:lnTo>
                <a:lnTo>
                  <a:pt x="566" y="483"/>
                </a:lnTo>
                <a:lnTo>
                  <a:pt x="569" y="480"/>
                </a:lnTo>
                <a:lnTo>
                  <a:pt x="570" y="476"/>
                </a:lnTo>
                <a:lnTo>
                  <a:pt x="570" y="472"/>
                </a:lnTo>
                <a:lnTo>
                  <a:pt x="569" y="466"/>
                </a:lnTo>
                <a:lnTo>
                  <a:pt x="569" y="461"/>
                </a:lnTo>
                <a:lnTo>
                  <a:pt x="569" y="457"/>
                </a:lnTo>
                <a:lnTo>
                  <a:pt x="570" y="456"/>
                </a:lnTo>
                <a:lnTo>
                  <a:pt x="568" y="451"/>
                </a:lnTo>
                <a:lnTo>
                  <a:pt x="563" y="449"/>
                </a:lnTo>
                <a:lnTo>
                  <a:pt x="560" y="449"/>
                </a:lnTo>
                <a:lnTo>
                  <a:pt x="555" y="447"/>
                </a:lnTo>
                <a:lnTo>
                  <a:pt x="546" y="447"/>
                </a:lnTo>
                <a:lnTo>
                  <a:pt x="550" y="456"/>
                </a:lnTo>
                <a:lnTo>
                  <a:pt x="551" y="452"/>
                </a:lnTo>
                <a:lnTo>
                  <a:pt x="550" y="449"/>
                </a:lnTo>
                <a:lnTo>
                  <a:pt x="545" y="452"/>
                </a:lnTo>
                <a:lnTo>
                  <a:pt x="548" y="457"/>
                </a:lnTo>
                <a:lnTo>
                  <a:pt x="556" y="452"/>
                </a:lnTo>
                <a:lnTo>
                  <a:pt x="560" y="450"/>
                </a:lnTo>
                <a:lnTo>
                  <a:pt x="561" y="449"/>
                </a:lnTo>
                <a:lnTo>
                  <a:pt x="561" y="447"/>
                </a:lnTo>
                <a:lnTo>
                  <a:pt x="564" y="443"/>
                </a:lnTo>
                <a:lnTo>
                  <a:pt x="564" y="441"/>
                </a:lnTo>
                <a:lnTo>
                  <a:pt x="564" y="439"/>
                </a:lnTo>
                <a:lnTo>
                  <a:pt x="564" y="434"/>
                </a:lnTo>
                <a:lnTo>
                  <a:pt x="566" y="428"/>
                </a:lnTo>
                <a:lnTo>
                  <a:pt x="570" y="420"/>
                </a:lnTo>
                <a:lnTo>
                  <a:pt x="564" y="420"/>
                </a:lnTo>
                <a:lnTo>
                  <a:pt x="568" y="425"/>
                </a:lnTo>
                <a:lnTo>
                  <a:pt x="571" y="419"/>
                </a:lnTo>
                <a:lnTo>
                  <a:pt x="566" y="416"/>
                </a:lnTo>
                <a:lnTo>
                  <a:pt x="571" y="420"/>
                </a:lnTo>
                <a:lnTo>
                  <a:pt x="573" y="415"/>
                </a:lnTo>
                <a:lnTo>
                  <a:pt x="575" y="410"/>
                </a:lnTo>
                <a:lnTo>
                  <a:pt x="577" y="406"/>
                </a:lnTo>
                <a:lnTo>
                  <a:pt x="577" y="404"/>
                </a:lnTo>
                <a:lnTo>
                  <a:pt x="575" y="400"/>
                </a:lnTo>
                <a:lnTo>
                  <a:pt x="571" y="398"/>
                </a:lnTo>
                <a:lnTo>
                  <a:pt x="561" y="397"/>
                </a:lnTo>
                <a:lnTo>
                  <a:pt x="555" y="397"/>
                </a:lnTo>
                <a:lnTo>
                  <a:pt x="550" y="395"/>
                </a:lnTo>
                <a:lnTo>
                  <a:pt x="546" y="394"/>
                </a:lnTo>
                <a:lnTo>
                  <a:pt x="546" y="400"/>
                </a:lnTo>
                <a:lnTo>
                  <a:pt x="551" y="397"/>
                </a:lnTo>
                <a:lnTo>
                  <a:pt x="547" y="394"/>
                </a:lnTo>
                <a:lnTo>
                  <a:pt x="545" y="392"/>
                </a:lnTo>
                <a:lnTo>
                  <a:pt x="543" y="387"/>
                </a:lnTo>
                <a:lnTo>
                  <a:pt x="538" y="390"/>
                </a:lnTo>
                <a:lnTo>
                  <a:pt x="545" y="390"/>
                </a:lnTo>
                <a:lnTo>
                  <a:pt x="542" y="383"/>
                </a:lnTo>
                <a:lnTo>
                  <a:pt x="541" y="380"/>
                </a:lnTo>
                <a:lnTo>
                  <a:pt x="538" y="379"/>
                </a:lnTo>
                <a:lnTo>
                  <a:pt x="530" y="375"/>
                </a:lnTo>
                <a:lnTo>
                  <a:pt x="530" y="382"/>
                </a:lnTo>
                <a:lnTo>
                  <a:pt x="536" y="378"/>
                </a:lnTo>
                <a:lnTo>
                  <a:pt x="533" y="375"/>
                </a:lnTo>
                <a:lnTo>
                  <a:pt x="532" y="373"/>
                </a:lnTo>
                <a:lnTo>
                  <a:pt x="527" y="378"/>
                </a:lnTo>
                <a:lnTo>
                  <a:pt x="533" y="378"/>
                </a:lnTo>
                <a:lnTo>
                  <a:pt x="533" y="374"/>
                </a:lnTo>
                <a:lnTo>
                  <a:pt x="536" y="367"/>
                </a:lnTo>
                <a:lnTo>
                  <a:pt x="539" y="358"/>
                </a:lnTo>
                <a:lnTo>
                  <a:pt x="539" y="356"/>
                </a:lnTo>
                <a:lnTo>
                  <a:pt x="539" y="354"/>
                </a:lnTo>
                <a:lnTo>
                  <a:pt x="537" y="351"/>
                </a:lnTo>
                <a:lnTo>
                  <a:pt x="536" y="344"/>
                </a:lnTo>
                <a:lnTo>
                  <a:pt x="533" y="339"/>
                </a:lnTo>
                <a:lnTo>
                  <a:pt x="532" y="337"/>
                </a:lnTo>
                <a:lnTo>
                  <a:pt x="529" y="333"/>
                </a:lnTo>
                <a:lnTo>
                  <a:pt x="527" y="332"/>
                </a:lnTo>
                <a:lnTo>
                  <a:pt x="524" y="331"/>
                </a:lnTo>
                <a:lnTo>
                  <a:pt x="523" y="331"/>
                </a:lnTo>
                <a:lnTo>
                  <a:pt x="518" y="317"/>
                </a:lnTo>
                <a:lnTo>
                  <a:pt x="514" y="322"/>
                </a:lnTo>
                <a:lnTo>
                  <a:pt x="520" y="322"/>
                </a:lnTo>
                <a:lnTo>
                  <a:pt x="518" y="310"/>
                </a:lnTo>
                <a:lnTo>
                  <a:pt x="516" y="306"/>
                </a:lnTo>
                <a:lnTo>
                  <a:pt x="512" y="303"/>
                </a:lnTo>
                <a:lnTo>
                  <a:pt x="497" y="302"/>
                </a:lnTo>
                <a:lnTo>
                  <a:pt x="483" y="301"/>
                </a:lnTo>
                <a:lnTo>
                  <a:pt x="475" y="300"/>
                </a:lnTo>
                <a:lnTo>
                  <a:pt x="469" y="297"/>
                </a:lnTo>
                <a:lnTo>
                  <a:pt x="469" y="303"/>
                </a:lnTo>
                <a:lnTo>
                  <a:pt x="474" y="300"/>
                </a:lnTo>
                <a:lnTo>
                  <a:pt x="468" y="296"/>
                </a:lnTo>
                <a:lnTo>
                  <a:pt x="464" y="291"/>
                </a:lnTo>
                <a:lnTo>
                  <a:pt x="462" y="290"/>
                </a:lnTo>
                <a:lnTo>
                  <a:pt x="459" y="287"/>
                </a:lnTo>
                <a:lnTo>
                  <a:pt x="455" y="286"/>
                </a:lnTo>
                <a:lnTo>
                  <a:pt x="453" y="284"/>
                </a:lnTo>
                <a:lnTo>
                  <a:pt x="450" y="288"/>
                </a:lnTo>
                <a:lnTo>
                  <a:pt x="456" y="288"/>
                </a:lnTo>
                <a:lnTo>
                  <a:pt x="455" y="287"/>
                </a:lnTo>
                <a:lnTo>
                  <a:pt x="456" y="285"/>
                </a:lnTo>
                <a:lnTo>
                  <a:pt x="450" y="285"/>
                </a:lnTo>
                <a:lnTo>
                  <a:pt x="453" y="290"/>
                </a:lnTo>
                <a:lnTo>
                  <a:pt x="456" y="286"/>
                </a:lnTo>
                <a:lnTo>
                  <a:pt x="457" y="281"/>
                </a:lnTo>
                <a:lnTo>
                  <a:pt x="460" y="277"/>
                </a:lnTo>
                <a:lnTo>
                  <a:pt x="462" y="272"/>
                </a:lnTo>
                <a:lnTo>
                  <a:pt x="462" y="270"/>
                </a:lnTo>
                <a:lnTo>
                  <a:pt x="461" y="266"/>
                </a:lnTo>
                <a:lnTo>
                  <a:pt x="457" y="264"/>
                </a:lnTo>
                <a:lnTo>
                  <a:pt x="447" y="262"/>
                </a:lnTo>
                <a:lnTo>
                  <a:pt x="441" y="262"/>
                </a:lnTo>
                <a:lnTo>
                  <a:pt x="438" y="261"/>
                </a:lnTo>
                <a:lnTo>
                  <a:pt x="438" y="267"/>
                </a:lnTo>
                <a:lnTo>
                  <a:pt x="442" y="264"/>
                </a:lnTo>
                <a:lnTo>
                  <a:pt x="441" y="262"/>
                </a:lnTo>
                <a:lnTo>
                  <a:pt x="435" y="266"/>
                </a:lnTo>
                <a:lnTo>
                  <a:pt x="442" y="266"/>
                </a:lnTo>
                <a:lnTo>
                  <a:pt x="441" y="264"/>
                </a:lnTo>
                <a:lnTo>
                  <a:pt x="441" y="259"/>
                </a:lnTo>
                <a:lnTo>
                  <a:pt x="439" y="251"/>
                </a:lnTo>
                <a:lnTo>
                  <a:pt x="438" y="239"/>
                </a:lnTo>
                <a:lnTo>
                  <a:pt x="437" y="236"/>
                </a:lnTo>
                <a:lnTo>
                  <a:pt x="432" y="230"/>
                </a:lnTo>
                <a:lnTo>
                  <a:pt x="428" y="228"/>
                </a:lnTo>
                <a:lnTo>
                  <a:pt x="424" y="226"/>
                </a:lnTo>
                <a:lnTo>
                  <a:pt x="421" y="226"/>
                </a:lnTo>
                <a:lnTo>
                  <a:pt x="417" y="228"/>
                </a:lnTo>
                <a:lnTo>
                  <a:pt x="416" y="229"/>
                </a:lnTo>
                <a:lnTo>
                  <a:pt x="415" y="230"/>
                </a:lnTo>
                <a:lnTo>
                  <a:pt x="419" y="234"/>
                </a:lnTo>
                <a:lnTo>
                  <a:pt x="419" y="228"/>
                </a:lnTo>
                <a:lnTo>
                  <a:pt x="417" y="228"/>
                </a:lnTo>
                <a:lnTo>
                  <a:pt x="417" y="234"/>
                </a:lnTo>
                <a:lnTo>
                  <a:pt x="421" y="229"/>
                </a:lnTo>
                <a:lnTo>
                  <a:pt x="419" y="226"/>
                </a:lnTo>
                <a:lnTo>
                  <a:pt x="415" y="223"/>
                </a:lnTo>
                <a:lnTo>
                  <a:pt x="415" y="221"/>
                </a:lnTo>
                <a:lnTo>
                  <a:pt x="412" y="220"/>
                </a:lnTo>
                <a:lnTo>
                  <a:pt x="403" y="218"/>
                </a:lnTo>
                <a:lnTo>
                  <a:pt x="400" y="218"/>
                </a:lnTo>
                <a:lnTo>
                  <a:pt x="400" y="224"/>
                </a:lnTo>
                <a:lnTo>
                  <a:pt x="405" y="220"/>
                </a:lnTo>
                <a:lnTo>
                  <a:pt x="401" y="218"/>
                </a:lnTo>
                <a:lnTo>
                  <a:pt x="398" y="216"/>
                </a:lnTo>
                <a:lnTo>
                  <a:pt x="397" y="214"/>
                </a:lnTo>
                <a:lnTo>
                  <a:pt x="392" y="218"/>
                </a:lnTo>
                <a:lnTo>
                  <a:pt x="398" y="218"/>
                </a:lnTo>
                <a:lnTo>
                  <a:pt x="397" y="214"/>
                </a:lnTo>
                <a:lnTo>
                  <a:pt x="396" y="210"/>
                </a:lnTo>
                <a:lnTo>
                  <a:pt x="394" y="210"/>
                </a:lnTo>
                <a:lnTo>
                  <a:pt x="391" y="208"/>
                </a:lnTo>
                <a:lnTo>
                  <a:pt x="385" y="210"/>
                </a:lnTo>
                <a:lnTo>
                  <a:pt x="384" y="214"/>
                </a:lnTo>
                <a:lnTo>
                  <a:pt x="384" y="215"/>
                </a:lnTo>
                <a:lnTo>
                  <a:pt x="383" y="218"/>
                </a:lnTo>
                <a:lnTo>
                  <a:pt x="383" y="221"/>
                </a:lnTo>
                <a:lnTo>
                  <a:pt x="393" y="219"/>
                </a:lnTo>
                <a:lnTo>
                  <a:pt x="388" y="216"/>
                </a:lnTo>
                <a:lnTo>
                  <a:pt x="384" y="219"/>
                </a:lnTo>
                <a:lnTo>
                  <a:pt x="382" y="223"/>
                </a:lnTo>
                <a:lnTo>
                  <a:pt x="388" y="223"/>
                </a:lnTo>
                <a:lnTo>
                  <a:pt x="394" y="221"/>
                </a:lnTo>
                <a:lnTo>
                  <a:pt x="391" y="214"/>
                </a:lnTo>
                <a:lnTo>
                  <a:pt x="389" y="209"/>
                </a:lnTo>
                <a:lnTo>
                  <a:pt x="385" y="202"/>
                </a:lnTo>
                <a:lnTo>
                  <a:pt x="380" y="194"/>
                </a:lnTo>
                <a:lnTo>
                  <a:pt x="375" y="188"/>
                </a:lnTo>
                <a:lnTo>
                  <a:pt x="375" y="187"/>
                </a:lnTo>
                <a:lnTo>
                  <a:pt x="371" y="185"/>
                </a:lnTo>
                <a:lnTo>
                  <a:pt x="362" y="183"/>
                </a:lnTo>
                <a:lnTo>
                  <a:pt x="362" y="189"/>
                </a:lnTo>
                <a:lnTo>
                  <a:pt x="367" y="184"/>
                </a:lnTo>
                <a:lnTo>
                  <a:pt x="362" y="183"/>
                </a:lnTo>
                <a:lnTo>
                  <a:pt x="360" y="182"/>
                </a:lnTo>
                <a:lnTo>
                  <a:pt x="361" y="180"/>
                </a:lnTo>
                <a:lnTo>
                  <a:pt x="356" y="185"/>
                </a:lnTo>
                <a:lnTo>
                  <a:pt x="362" y="185"/>
                </a:lnTo>
                <a:lnTo>
                  <a:pt x="362" y="183"/>
                </a:lnTo>
                <a:lnTo>
                  <a:pt x="360" y="178"/>
                </a:lnTo>
                <a:lnTo>
                  <a:pt x="360" y="175"/>
                </a:lnTo>
                <a:lnTo>
                  <a:pt x="360" y="174"/>
                </a:lnTo>
                <a:lnTo>
                  <a:pt x="356" y="170"/>
                </a:lnTo>
                <a:lnTo>
                  <a:pt x="353" y="169"/>
                </a:lnTo>
                <a:lnTo>
                  <a:pt x="349" y="167"/>
                </a:lnTo>
                <a:lnTo>
                  <a:pt x="344" y="166"/>
                </a:lnTo>
                <a:lnTo>
                  <a:pt x="339" y="167"/>
                </a:lnTo>
                <a:lnTo>
                  <a:pt x="332" y="170"/>
                </a:lnTo>
                <a:lnTo>
                  <a:pt x="333" y="175"/>
                </a:lnTo>
                <a:lnTo>
                  <a:pt x="338" y="172"/>
                </a:lnTo>
                <a:lnTo>
                  <a:pt x="337" y="170"/>
                </a:lnTo>
                <a:lnTo>
                  <a:pt x="334" y="168"/>
                </a:lnTo>
                <a:lnTo>
                  <a:pt x="333" y="164"/>
                </a:lnTo>
                <a:lnTo>
                  <a:pt x="328" y="169"/>
                </a:lnTo>
                <a:lnTo>
                  <a:pt x="334" y="169"/>
                </a:lnTo>
                <a:lnTo>
                  <a:pt x="333" y="164"/>
                </a:lnTo>
                <a:lnTo>
                  <a:pt x="332" y="163"/>
                </a:lnTo>
                <a:lnTo>
                  <a:pt x="325" y="153"/>
                </a:lnTo>
                <a:lnTo>
                  <a:pt x="319" y="146"/>
                </a:lnTo>
                <a:lnTo>
                  <a:pt x="319" y="144"/>
                </a:lnTo>
                <a:lnTo>
                  <a:pt x="317" y="143"/>
                </a:lnTo>
                <a:lnTo>
                  <a:pt x="312" y="142"/>
                </a:lnTo>
                <a:lnTo>
                  <a:pt x="310" y="141"/>
                </a:lnTo>
                <a:lnTo>
                  <a:pt x="305" y="139"/>
                </a:lnTo>
                <a:lnTo>
                  <a:pt x="298" y="137"/>
                </a:lnTo>
                <a:lnTo>
                  <a:pt x="297" y="136"/>
                </a:lnTo>
                <a:lnTo>
                  <a:pt x="301" y="138"/>
                </a:lnTo>
                <a:lnTo>
                  <a:pt x="297" y="142"/>
                </a:lnTo>
                <a:lnTo>
                  <a:pt x="303" y="142"/>
                </a:lnTo>
                <a:lnTo>
                  <a:pt x="302" y="142"/>
                </a:lnTo>
                <a:lnTo>
                  <a:pt x="301" y="138"/>
                </a:lnTo>
                <a:lnTo>
                  <a:pt x="297" y="134"/>
                </a:lnTo>
                <a:lnTo>
                  <a:pt x="293" y="138"/>
                </a:lnTo>
                <a:lnTo>
                  <a:pt x="299" y="138"/>
                </a:lnTo>
                <a:lnTo>
                  <a:pt x="298" y="136"/>
                </a:lnTo>
                <a:lnTo>
                  <a:pt x="299" y="133"/>
                </a:lnTo>
                <a:lnTo>
                  <a:pt x="299" y="132"/>
                </a:lnTo>
                <a:lnTo>
                  <a:pt x="298" y="128"/>
                </a:lnTo>
                <a:lnTo>
                  <a:pt x="293" y="126"/>
                </a:lnTo>
                <a:lnTo>
                  <a:pt x="292" y="127"/>
                </a:lnTo>
                <a:lnTo>
                  <a:pt x="289" y="127"/>
                </a:lnTo>
                <a:lnTo>
                  <a:pt x="281" y="131"/>
                </a:lnTo>
                <a:lnTo>
                  <a:pt x="288" y="132"/>
                </a:lnTo>
                <a:lnTo>
                  <a:pt x="283" y="129"/>
                </a:lnTo>
                <a:lnTo>
                  <a:pt x="283" y="136"/>
                </a:lnTo>
                <a:lnTo>
                  <a:pt x="289" y="134"/>
                </a:lnTo>
                <a:lnTo>
                  <a:pt x="289" y="131"/>
                </a:lnTo>
                <a:lnTo>
                  <a:pt x="289" y="126"/>
                </a:lnTo>
                <a:lnTo>
                  <a:pt x="288" y="121"/>
                </a:lnTo>
                <a:lnTo>
                  <a:pt x="285" y="116"/>
                </a:lnTo>
                <a:lnTo>
                  <a:pt x="281" y="115"/>
                </a:lnTo>
                <a:lnTo>
                  <a:pt x="279" y="113"/>
                </a:lnTo>
                <a:lnTo>
                  <a:pt x="271" y="111"/>
                </a:lnTo>
                <a:lnTo>
                  <a:pt x="269" y="112"/>
                </a:lnTo>
                <a:lnTo>
                  <a:pt x="263" y="115"/>
                </a:lnTo>
                <a:lnTo>
                  <a:pt x="262" y="118"/>
                </a:lnTo>
                <a:lnTo>
                  <a:pt x="261" y="121"/>
                </a:lnTo>
                <a:lnTo>
                  <a:pt x="261" y="123"/>
                </a:lnTo>
                <a:lnTo>
                  <a:pt x="262" y="126"/>
                </a:lnTo>
                <a:lnTo>
                  <a:pt x="263" y="129"/>
                </a:lnTo>
                <a:lnTo>
                  <a:pt x="269" y="132"/>
                </a:lnTo>
                <a:lnTo>
                  <a:pt x="272" y="129"/>
                </a:lnTo>
                <a:lnTo>
                  <a:pt x="275" y="126"/>
                </a:lnTo>
                <a:lnTo>
                  <a:pt x="272" y="121"/>
                </a:lnTo>
                <a:lnTo>
                  <a:pt x="271" y="118"/>
                </a:lnTo>
                <a:lnTo>
                  <a:pt x="267" y="113"/>
                </a:lnTo>
                <a:lnTo>
                  <a:pt x="267" y="112"/>
                </a:lnTo>
                <a:lnTo>
                  <a:pt x="265" y="111"/>
                </a:lnTo>
                <a:lnTo>
                  <a:pt x="261" y="110"/>
                </a:lnTo>
                <a:lnTo>
                  <a:pt x="258" y="108"/>
                </a:lnTo>
                <a:lnTo>
                  <a:pt x="255" y="107"/>
                </a:lnTo>
                <a:lnTo>
                  <a:pt x="253" y="107"/>
                </a:lnTo>
                <a:lnTo>
                  <a:pt x="243" y="103"/>
                </a:lnTo>
                <a:lnTo>
                  <a:pt x="235" y="101"/>
                </a:lnTo>
                <a:lnTo>
                  <a:pt x="235" y="100"/>
                </a:lnTo>
                <a:lnTo>
                  <a:pt x="228" y="100"/>
                </a:lnTo>
                <a:lnTo>
                  <a:pt x="224" y="101"/>
                </a:lnTo>
                <a:lnTo>
                  <a:pt x="220" y="102"/>
                </a:lnTo>
                <a:lnTo>
                  <a:pt x="217" y="105"/>
                </a:lnTo>
                <a:lnTo>
                  <a:pt x="217" y="106"/>
                </a:lnTo>
                <a:lnTo>
                  <a:pt x="221" y="103"/>
                </a:lnTo>
                <a:lnTo>
                  <a:pt x="221" y="110"/>
                </a:lnTo>
                <a:lnTo>
                  <a:pt x="226" y="106"/>
                </a:lnTo>
                <a:lnTo>
                  <a:pt x="225" y="105"/>
                </a:lnTo>
                <a:lnTo>
                  <a:pt x="224" y="102"/>
                </a:lnTo>
                <a:lnTo>
                  <a:pt x="221" y="98"/>
                </a:lnTo>
                <a:lnTo>
                  <a:pt x="221" y="97"/>
                </a:lnTo>
                <a:lnTo>
                  <a:pt x="217" y="95"/>
                </a:lnTo>
                <a:lnTo>
                  <a:pt x="207" y="93"/>
                </a:lnTo>
                <a:lnTo>
                  <a:pt x="199" y="92"/>
                </a:lnTo>
                <a:lnTo>
                  <a:pt x="195" y="91"/>
                </a:lnTo>
                <a:lnTo>
                  <a:pt x="195" y="97"/>
                </a:lnTo>
                <a:lnTo>
                  <a:pt x="199" y="93"/>
                </a:lnTo>
                <a:lnTo>
                  <a:pt x="197" y="92"/>
                </a:lnTo>
                <a:lnTo>
                  <a:pt x="193" y="90"/>
                </a:lnTo>
                <a:lnTo>
                  <a:pt x="190" y="86"/>
                </a:lnTo>
                <a:lnTo>
                  <a:pt x="188" y="81"/>
                </a:lnTo>
                <a:lnTo>
                  <a:pt x="184" y="76"/>
                </a:lnTo>
                <a:lnTo>
                  <a:pt x="180" y="75"/>
                </a:lnTo>
                <a:lnTo>
                  <a:pt x="178" y="74"/>
                </a:lnTo>
                <a:lnTo>
                  <a:pt x="176" y="72"/>
                </a:lnTo>
                <a:lnTo>
                  <a:pt x="169" y="70"/>
                </a:lnTo>
                <a:lnTo>
                  <a:pt x="158" y="67"/>
                </a:lnTo>
                <a:lnTo>
                  <a:pt x="152" y="66"/>
                </a:lnTo>
                <a:lnTo>
                  <a:pt x="151" y="71"/>
                </a:lnTo>
                <a:lnTo>
                  <a:pt x="153" y="66"/>
                </a:lnTo>
                <a:lnTo>
                  <a:pt x="140" y="62"/>
                </a:lnTo>
                <a:lnTo>
                  <a:pt x="131" y="60"/>
                </a:lnTo>
                <a:lnTo>
                  <a:pt x="129" y="65"/>
                </a:lnTo>
                <a:lnTo>
                  <a:pt x="133" y="60"/>
                </a:lnTo>
                <a:lnTo>
                  <a:pt x="129" y="57"/>
                </a:lnTo>
                <a:lnTo>
                  <a:pt x="126" y="52"/>
                </a:lnTo>
                <a:lnTo>
                  <a:pt x="122" y="49"/>
                </a:lnTo>
                <a:lnTo>
                  <a:pt x="118" y="46"/>
                </a:lnTo>
                <a:lnTo>
                  <a:pt x="116" y="45"/>
                </a:lnTo>
                <a:lnTo>
                  <a:pt x="107" y="43"/>
                </a:lnTo>
                <a:lnTo>
                  <a:pt x="104" y="44"/>
                </a:lnTo>
                <a:lnTo>
                  <a:pt x="101" y="45"/>
                </a:lnTo>
                <a:lnTo>
                  <a:pt x="98" y="50"/>
                </a:lnTo>
                <a:lnTo>
                  <a:pt x="98" y="51"/>
                </a:lnTo>
                <a:lnTo>
                  <a:pt x="98" y="54"/>
                </a:lnTo>
                <a:lnTo>
                  <a:pt x="101" y="59"/>
                </a:lnTo>
                <a:lnTo>
                  <a:pt x="101" y="60"/>
                </a:lnTo>
                <a:lnTo>
                  <a:pt x="106" y="61"/>
                </a:lnTo>
                <a:lnTo>
                  <a:pt x="109" y="60"/>
                </a:lnTo>
                <a:lnTo>
                  <a:pt x="112" y="55"/>
                </a:lnTo>
                <a:lnTo>
                  <a:pt x="109" y="51"/>
                </a:lnTo>
                <a:lnTo>
                  <a:pt x="109" y="50"/>
                </a:lnTo>
                <a:lnTo>
                  <a:pt x="107" y="48"/>
                </a:lnTo>
                <a:lnTo>
                  <a:pt x="106" y="44"/>
                </a:lnTo>
                <a:lnTo>
                  <a:pt x="103" y="41"/>
                </a:lnTo>
                <a:lnTo>
                  <a:pt x="103" y="40"/>
                </a:lnTo>
                <a:lnTo>
                  <a:pt x="99" y="39"/>
                </a:lnTo>
                <a:lnTo>
                  <a:pt x="90" y="36"/>
                </a:lnTo>
                <a:lnTo>
                  <a:pt x="86" y="36"/>
                </a:lnTo>
                <a:lnTo>
                  <a:pt x="86" y="43"/>
                </a:lnTo>
                <a:lnTo>
                  <a:pt x="92" y="39"/>
                </a:lnTo>
                <a:lnTo>
                  <a:pt x="85" y="36"/>
                </a:lnTo>
                <a:lnTo>
                  <a:pt x="83" y="41"/>
                </a:lnTo>
                <a:lnTo>
                  <a:pt x="88" y="38"/>
                </a:lnTo>
                <a:lnTo>
                  <a:pt x="86" y="35"/>
                </a:lnTo>
                <a:lnTo>
                  <a:pt x="81" y="39"/>
                </a:lnTo>
                <a:lnTo>
                  <a:pt x="88" y="39"/>
                </a:lnTo>
                <a:lnTo>
                  <a:pt x="88" y="36"/>
                </a:lnTo>
                <a:lnTo>
                  <a:pt x="88" y="33"/>
                </a:lnTo>
                <a:lnTo>
                  <a:pt x="85" y="29"/>
                </a:lnTo>
                <a:lnTo>
                  <a:pt x="83" y="26"/>
                </a:lnTo>
                <a:lnTo>
                  <a:pt x="81" y="26"/>
                </a:lnTo>
                <a:lnTo>
                  <a:pt x="75" y="26"/>
                </a:lnTo>
                <a:lnTo>
                  <a:pt x="71" y="28"/>
                </a:lnTo>
                <a:lnTo>
                  <a:pt x="67" y="30"/>
                </a:lnTo>
                <a:lnTo>
                  <a:pt x="62" y="34"/>
                </a:lnTo>
                <a:lnTo>
                  <a:pt x="67" y="39"/>
                </a:lnTo>
                <a:lnTo>
                  <a:pt x="67" y="33"/>
                </a:lnTo>
                <a:lnTo>
                  <a:pt x="61" y="36"/>
                </a:lnTo>
                <a:lnTo>
                  <a:pt x="62" y="41"/>
                </a:lnTo>
                <a:lnTo>
                  <a:pt x="66" y="36"/>
                </a:lnTo>
                <a:lnTo>
                  <a:pt x="62" y="34"/>
                </a:lnTo>
                <a:lnTo>
                  <a:pt x="58" y="31"/>
                </a:lnTo>
                <a:lnTo>
                  <a:pt x="54" y="29"/>
                </a:lnTo>
                <a:lnTo>
                  <a:pt x="53" y="26"/>
                </a:lnTo>
                <a:lnTo>
                  <a:pt x="52" y="24"/>
                </a:lnTo>
                <a:lnTo>
                  <a:pt x="49" y="19"/>
                </a:lnTo>
                <a:lnTo>
                  <a:pt x="45" y="14"/>
                </a:lnTo>
                <a:lnTo>
                  <a:pt x="45" y="13"/>
                </a:lnTo>
                <a:lnTo>
                  <a:pt x="40" y="10"/>
                </a:lnTo>
                <a:lnTo>
                  <a:pt x="39" y="11"/>
                </a:lnTo>
                <a:lnTo>
                  <a:pt x="35" y="11"/>
                </a:lnTo>
                <a:lnTo>
                  <a:pt x="31" y="13"/>
                </a:lnTo>
                <a:lnTo>
                  <a:pt x="26" y="14"/>
                </a:lnTo>
                <a:lnTo>
                  <a:pt x="22" y="16"/>
                </a:lnTo>
                <a:lnTo>
                  <a:pt x="21" y="16"/>
                </a:lnTo>
                <a:lnTo>
                  <a:pt x="32" y="21"/>
                </a:lnTo>
                <a:lnTo>
                  <a:pt x="30" y="16"/>
                </a:lnTo>
                <a:lnTo>
                  <a:pt x="26" y="15"/>
                </a:lnTo>
                <a:lnTo>
                  <a:pt x="26" y="21"/>
                </a:lnTo>
                <a:lnTo>
                  <a:pt x="30" y="25"/>
                </a:lnTo>
                <a:lnTo>
                  <a:pt x="31" y="25"/>
                </a:lnTo>
                <a:lnTo>
                  <a:pt x="32" y="24"/>
                </a:lnTo>
                <a:lnTo>
                  <a:pt x="34" y="21"/>
                </a:lnTo>
                <a:lnTo>
                  <a:pt x="36" y="18"/>
                </a:lnTo>
                <a:lnTo>
                  <a:pt x="35" y="15"/>
                </a:lnTo>
                <a:lnTo>
                  <a:pt x="34" y="10"/>
                </a:lnTo>
                <a:lnTo>
                  <a:pt x="29" y="7"/>
                </a:lnTo>
                <a:lnTo>
                  <a:pt x="27" y="7"/>
                </a:lnTo>
                <a:lnTo>
                  <a:pt x="17" y="3"/>
                </a:lnTo>
                <a:lnTo>
                  <a:pt x="13" y="2"/>
                </a:lnTo>
                <a:lnTo>
                  <a:pt x="2" y="0"/>
                </a:lnTo>
                <a:close/>
              </a:path>
            </a:pathLst>
          </a:custGeom>
          <a:solidFill>
            <a:srgbClr val="FF68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79" name="Freeform 71"/>
          <p:cNvSpPr>
            <a:spLocks/>
          </p:cNvSpPr>
          <p:nvPr/>
        </p:nvSpPr>
        <p:spPr bwMode="auto">
          <a:xfrm>
            <a:off x="8023225" y="4499142"/>
            <a:ext cx="2032000" cy="638175"/>
          </a:xfrm>
          <a:custGeom>
            <a:avLst/>
            <a:gdLst>
              <a:gd name="T0" fmla="*/ 2147483647 w 1280"/>
              <a:gd name="T1" fmla="*/ 2147483647 h 402"/>
              <a:gd name="T2" fmla="*/ 2147483647 w 1280"/>
              <a:gd name="T3" fmla="*/ 2147483647 h 402"/>
              <a:gd name="T4" fmla="*/ 2147483647 w 1280"/>
              <a:gd name="T5" fmla="*/ 2147483647 h 402"/>
              <a:gd name="T6" fmla="*/ 2147483647 w 1280"/>
              <a:gd name="T7" fmla="*/ 2147483647 h 402"/>
              <a:gd name="T8" fmla="*/ 2147483647 w 1280"/>
              <a:gd name="T9" fmla="*/ 2147483647 h 402"/>
              <a:gd name="T10" fmla="*/ 2147483647 w 1280"/>
              <a:gd name="T11" fmla="*/ 2147483647 h 402"/>
              <a:gd name="T12" fmla="*/ 2147483647 w 1280"/>
              <a:gd name="T13" fmla="*/ 2147483647 h 402"/>
              <a:gd name="T14" fmla="*/ 2147483647 w 1280"/>
              <a:gd name="T15" fmla="*/ 2147483647 h 402"/>
              <a:gd name="T16" fmla="*/ 2147483647 w 1280"/>
              <a:gd name="T17" fmla="*/ 2147483647 h 402"/>
              <a:gd name="T18" fmla="*/ 2147483647 w 1280"/>
              <a:gd name="T19" fmla="*/ 2147483647 h 402"/>
              <a:gd name="T20" fmla="*/ 2147483647 w 1280"/>
              <a:gd name="T21" fmla="*/ 2147483647 h 402"/>
              <a:gd name="T22" fmla="*/ 2147483647 w 1280"/>
              <a:gd name="T23" fmla="*/ 2147483647 h 402"/>
              <a:gd name="T24" fmla="*/ 2147483647 w 1280"/>
              <a:gd name="T25" fmla="*/ 2147483647 h 402"/>
              <a:gd name="T26" fmla="*/ 2147483647 w 1280"/>
              <a:gd name="T27" fmla="*/ 2147483647 h 402"/>
              <a:gd name="T28" fmla="*/ 2147483647 w 1280"/>
              <a:gd name="T29" fmla="*/ 2147483647 h 402"/>
              <a:gd name="T30" fmla="*/ 2147483647 w 1280"/>
              <a:gd name="T31" fmla="*/ 2147483647 h 402"/>
              <a:gd name="T32" fmla="*/ 2147483647 w 1280"/>
              <a:gd name="T33" fmla="*/ 2147483647 h 402"/>
              <a:gd name="T34" fmla="*/ 2147483647 w 1280"/>
              <a:gd name="T35" fmla="*/ 2147483647 h 402"/>
              <a:gd name="T36" fmla="*/ 2147483647 w 1280"/>
              <a:gd name="T37" fmla="*/ 2147483647 h 402"/>
              <a:gd name="T38" fmla="*/ 2147483647 w 1280"/>
              <a:gd name="T39" fmla="*/ 2147483647 h 402"/>
              <a:gd name="T40" fmla="*/ 2147483647 w 1280"/>
              <a:gd name="T41" fmla="*/ 2147483647 h 402"/>
              <a:gd name="T42" fmla="*/ 2147483647 w 1280"/>
              <a:gd name="T43" fmla="*/ 2147483647 h 402"/>
              <a:gd name="T44" fmla="*/ 2147483647 w 1280"/>
              <a:gd name="T45" fmla="*/ 2147483647 h 402"/>
              <a:gd name="T46" fmla="*/ 2147483647 w 1280"/>
              <a:gd name="T47" fmla="*/ 2147483647 h 402"/>
              <a:gd name="T48" fmla="*/ 2147483647 w 1280"/>
              <a:gd name="T49" fmla="*/ 2147483647 h 402"/>
              <a:gd name="T50" fmla="*/ 2147483647 w 1280"/>
              <a:gd name="T51" fmla="*/ 2147483647 h 402"/>
              <a:gd name="T52" fmla="*/ 2147483647 w 1280"/>
              <a:gd name="T53" fmla="*/ 2147483647 h 402"/>
              <a:gd name="T54" fmla="*/ 2147483647 w 1280"/>
              <a:gd name="T55" fmla="*/ 2147483647 h 402"/>
              <a:gd name="T56" fmla="*/ 2147483647 w 1280"/>
              <a:gd name="T57" fmla="*/ 2147483647 h 402"/>
              <a:gd name="T58" fmla="*/ 2147483647 w 1280"/>
              <a:gd name="T59" fmla="*/ 2147483647 h 402"/>
              <a:gd name="T60" fmla="*/ 2147483647 w 1280"/>
              <a:gd name="T61" fmla="*/ 2147483647 h 402"/>
              <a:gd name="T62" fmla="*/ 2147483647 w 1280"/>
              <a:gd name="T63" fmla="*/ 2147483647 h 402"/>
              <a:gd name="T64" fmla="*/ 2147483647 w 1280"/>
              <a:gd name="T65" fmla="*/ 2147483647 h 402"/>
              <a:gd name="T66" fmla="*/ 2147483647 w 1280"/>
              <a:gd name="T67" fmla="*/ 2147483647 h 402"/>
              <a:gd name="T68" fmla="*/ 2147483647 w 1280"/>
              <a:gd name="T69" fmla="*/ 2147483647 h 402"/>
              <a:gd name="T70" fmla="*/ 2147483647 w 1280"/>
              <a:gd name="T71" fmla="*/ 2147483647 h 402"/>
              <a:gd name="T72" fmla="*/ 2147483647 w 1280"/>
              <a:gd name="T73" fmla="*/ 2147483647 h 402"/>
              <a:gd name="T74" fmla="*/ 2147483647 w 1280"/>
              <a:gd name="T75" fmla="*/ 2147483647 h 402"/>
              <a:gd name="T76" fmla="*/ 2147483647 w 1280"/>
              <a:gd name="T77" fmla="*/ 2147483647 h 402"/>
              <a:gd name="T78" fmla="*/ 2147483647 w 1280"/>
              <a:gd name="T79" fmla="*/ 2147483647 h 402"/>
              <a:gd name="T80" fmla="*/ 2147483647 w 1280"/>
              <a:gd name="T81" fmla="*/ 2147483647 h 402"/>
              <a:gd name="T82" fmla="*/ 2147483647 w 1280"/>
              <a:gd name="T83" fmla="*/ 2147483647 h 402"/>
              <a:gd name="T84" fmla="*/ 2147483647 w 1280"/>
              <a:gd name="T85" fmla="*/ 2147483647 h 402"/>
              <a:gd name="T86" fmla="*/ 2147483647 w 1280"/>
              <a:gd name="T87" fmla="*/ 2147483647 h 402"/>
              <a:gd name="T88" fmla="*/ 2147483647 w 1280"/>
              <a:gd name="T89" fmla="*/ 2147483647 h 402"/>
              <a:gd name="T90" fmla="*/ 2147483647 w 1280"/>
              <a:gd name="T91" fmla="*/ 2147483647 h 402"/>
              <a:gd name="T92" fmla="*/ 2147483647 w 1280"/>
              <a:gd name="T93" fmla="*/ 2147483647 h 402"/>
              <a:gd name="T94" fmla="*/ 2147483647 w 1280"/>
              <a:gd name="T95" fmla="*/ 2147483647 h 402"/>
              <a:gd name="T96" fmla="*/ 2147483647 w 1280"/>
              <a:gd name="T97" fmla="*/ 2147483647 h 402"/>
              <a:gd name="T98" fmla="*/ 2147483647 w 1280"/>
              <a:gd name="T99" fmla="*/ 2147483647 h 402"/>
              <a:gd name="T100" fmla="*/ 2147483647 w 1280"/>
              <a:gd name="T101" fmla="*/ 2147483647 h 402"/>
              <a:gd name="T102" fmla="*/ 2147483647 w 1280"/>
              <a:gd name="T103" fmla="*/ 2147483647 h 402"/>
              <a:gd name="T104" fmla="*/ 2147483647 w 1280"/>
              <a:gd name="T105" fmla="*/ 2147483647 h 402"/>
              <a:gd name="T106" fmla="*/ 2147483647 w 1280"/>
              <a:gd name="T107" fmla="*/ 2147483647 h 402"/>
              <a:gd name="T108" fmla="*/ 2147483647 w 1280"/>
              <a:gd name="T109" fmla="*/ 2147483647 h 402"/>
              <a:gd name="T110" fmla="*/ 2147483647 w 1280"/>
              <a:gd name="T111" fmla="*/ 2147483647 h 402"/>
              <a:gd name="T112" fmla="*/ 2147483647 w 1280"/>
              <a:gd name="T113" fmla="*/ 2147483647 h 402"/>
              <a:gd name="T114" fmla="*/ 2147483647 w 1280"/>
              <a:gd name="T115" fmla="*/ 2147483647 h 402"/>
              <a:gd name="T116" fmla="*/ 2147483647 w 1280"/>
              <a:gd name="T117" fmla="*/ 2147483647 h 402"/>
              <a:gd name="T118" fmla="*/ 2147483647 w 1280"/>
              <a:gd name="T119" fmla="*/ 2147483647 h 40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80"/>
              <a:gd name="T181" fmla="*/ 0 h 402"/>
              <a:gd name="T182" fmla="*/ 1280 w 1280"/>
              <a:gd name="T183" fmla="*/ 402 h 40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80" h="402">
                <a:moveTo>
                  <a:pt x="5" y="0"/>
                </a:moveTo>
                <a:lnTo>
                  <a:pt x="3" y="11"/>
                </a:lnTo>
                <a:lnTo>
                  <a:pt x="12" y="14"/>
                </a:lnTo>
                <a:lnTo>
                  <a:pt x="17" y="15"/>
                </a:lnTo>
                <a:lnTo>
                  <a:pt x="17" y="9"/>
                </a:lnTo>
                <a:lnTo>
                  <a:pt x="13" y="14"/>
                </a:lnTo>
                <a:lnTo>
                  <a:pt x="16" y="15"/>
                </a:lnTo>
                <a:lnTo>
                  <a:pt x="17" y="16"/>
                </a:lnTo>
                <a:lnTo>
                  <a:pt x="22" y="12"/>
                </a:lnTo>
                <a:lnTo>
                  <a:pt x="16" y="12"/>
                </a:lnTo>
                <a:lnTo>
                  <a:pt x="17" y="7"/>
                </a:lnTo>
                <a:lnTo>
                  <a:pt x="17" y="9"/>
                </a:lnTo>
                <a:lnTo>
                  <a:pt x="13" y="11"/>
                </a:lnTo>
                <a:lnTo>
                  <a:pt x="9" y="15"/>
                </a:lnTo>
                <a:lnTo>
                  <a:pt x="4" y="17"/>
                </a:lnTo>
                <a:lnTo>
                  <a:pt x="3" y="19"/>
                </a:lnTo>
                <a:lnTo>
                  <a:pt x="0" y="22"/>
                </a:lnTo>
                <a:lnTo>
                  <a:pt x="3" y="26"/>
                </a:lnTo>
                <a:lnTo>
                  <a:pt x="3" y="27"/>
                </a:lnTo>
                <a:lnTo>
                  <a:pt x="7" y="31"/>
                </a:lnTo>
                <a:lnTo>
                  <a:pt x="10" y="36"/>
                </a:lnTo>
                <a:lnTo>
                  <a:pt x="14" y="31"/>
                </a:lnTo>
                <a:lnTo>
                  <a:pt x="8" y="31"/>
                </a:lnTo>
                <a:lnTo>
                  <a:pt x="12" y="39"/>
                </a:lnTo>
                <a:lnTo>
                  <a:pt x="13" y="43"/>
                </a:lnTo>
                <a:lnTo>
                  <a:pt x="14" y="46"/>
                </a:lnTo>
                <a:lnTo>
                  <a:pt x="17" y="48"/>
                </a:lnTo>
                <a:lnTo>
                  <a:pt x="21" y="51"/>
                </a:lnTo>
                <a:lnTo>
                  <a:pt x="26" y="53"/>
                </a:lnTo>
                <a:lnTo>
                  <a:pt x="32" y="55"/>
                </a:lnTo>
                <a:lnTo>
                  <a:pt x="32" y="48"/>
                </a:lnTo>
                <a:lnTo>
                  <a:pt x="27" y="52"/>
                </a:lnTo>
                <a:lnTo>
                  <a:pt x="31" y="58"/>
                </a:lnTo>
                <a:lnTo>
                  <a:pt x="34" y="62"/>
                </a:lnTo>
                <a:lnTo>
                  <a:pt x="37" y="66"/>
                </a:lnTo>
                <a:lnTo>
                  <a:pt x="42" y="68"/>
                </a:lnTo>
                <a:lnTo>
                  <a:pt x="45" y="70"/>
                </a:lnTo>
                <a:lnTo>
                  <a:pt x="49" y="70"/>
                </a:lnTo>
                <a:lnTo>
                  <a:pt x="55" y="70"/>
                </a:lnTo>
                <a:lnTo>
                  <a:pt x="64" y="68"/>
                </a:lnTo>
                <a:lnTo>
                  <a:pt x="68" y="66"/>
                </a:lnTo>
                <a:lnTo>
                  <a:pt x="71" y="62"/>
                </a:lnTo>
                <a:lnTo>
                  <a:pt x="72" y="61"/>
                </a:lnTo>
                <a:lnTo>
                  <a:pt x="73" y="60"/>
                </a:lnTo>
                <a:lnTo>
                  <a:pt x="69" y="56"/>
                </a:lnTo>
                <a:lnTo>
                  <a:pt x="69" y="62"/>
                </a:lnTo>
                <a:lnTo>
                  <a:pt x="64" y="60"/>
                </a:lnTo>
                <a:lnTo>
                  <a:pt x="66" y="61"/>
                </a:lnTo>
                <a:lnTo>
                  <a:pt x="67" y="62"/>
                </a:lnTo>
                <a:lnTo>
                  <a:pt x="68" y="65"/>
                </a:lnTo>
                <a:lnTo>
                  <a:pt x="72" y="66"/>
                </a:lnTo>
                <a:lnTo>
                  <a:pt x="77" y="68"/>
                </a:lnTo>
                <a:lnTo>
                  <a:pt x="81" y="70"/>
                </a:lnTo>
                <a:lnTo>
                  <a:pt x="82" y="63"/>
                </a:lnTo>
                <a:lnTo>
                  <a:pt x="77" y="66"/>
                </a:lnTo>
                <a:lnTo>
                  <a:pt x="80" y="71"/>
                </a:lnTo>
                <a:lnTo>
                  <a:pt x="85" y="75"/>
                </a:lnTo>
                <a:lnTo>
                  <a:pt x="87" y="75"/>
                </a:lnTo>
                <a:lnTo>
                  <a:pt x="93" y="77"/>
                </a:lnTo>
                <a:lnTo>
                  <a:pt x="94" y="77"/>
                </a:lnTo>
                <a:lnTo>
                  <a:pt x="94" y="71"/>
                </a:lnTo>
                <a:lnTo>
                  <a:pt x="90" y="76"/>
                </a:lnTo>
                <a:lnTo>
                  <a:pt x="93" y="77"/>
                </a:lnTo>
                <a:lnTo>
                  <a:pt x="96" y="72"/>
                </a:lnTo>
                <a:lnTo>
                  <a:pt x="91" y="76"/>
                </a:lnTo>
                <a:lnTo>
                  <a:pt x="96" y="83"/>
                </a:lnTo>
                <a:lnTo>
                  <a:pt x="100" y="78"/>
                </a:lnTo>
                <a:lnTo>
                  <a:pt x="94" y="78"/>
                </a:lnTo>
                <a:lnTo>
                  <a:pt x="96" y="83"/>
                </a:lnTo>
                <a:lnTo>
                  <a:pt x="96" y="86"/>
                </a:lnTo>
                <a:lnTo>
                  <a:pt x="103" y="86"/>
                </a:lnTo>
                <a:lnTo>
                  <a:pt x="98" y="82"/>
                </a:lnTo>
                <a:lnTo>
                  <a:pt x="98" y="83"/>
                </a:lnTo>
                <a:lnTo>
                  <a:pt x="96" y="84"/>
                </a:lnTo>
                <a:lnTo>
                  <a:pt x="95" y="88"/>
                </a:lnTo>
                <a:lnTo>
                  <a:pt x="96" y="93"/>
                </a:lnTo>
                <a:lnTo>
                  <a:pt x="98" y="93"/>
                </a:lnTo>
                <a:lnTo>
                  <a:pt x="102" y="94"/>
                </a:lnTo>
                <a:lnTo>
                  <a:pt x="104" y="96"/>
                </a:lnTo>
                <a:lnTo>
                  <a:pt x="109" y="97"/>
                </a:lnTo>
                <a:lnTo>
                  <a:pt x="111" y="91"/>
                </a:lnTo>
                <a:lnTo>
                  <a:pt x="107" y="94"/>
                </a:lnTo>
                <a:lnTo>
                  <a:pt x="105" y="93"/>
                </a:lnTo>
                <a:lnTo>
                  <a:pt x="105" y="96"/>
                </a:lnTo>
                <a:lnTo>
                  <a:pt x="105" y="101"/>
                </a:lnTo>
                <a:lnTo>
                  <a:pt x="104" y="103"/>
                </a:lnTo>
                <a:lnTo>
                  <a:pt x="104" y="104"/>
                </a:lnTo>
                <a:lnTo>
                  <a:pt x="107" y="108"/>
                </a:lnTo>
                <a:lnTo>
                  <a:pt x="108" y="109"/>
                </a:lnTo>
                <a:lnTo>
                  <a:pt x="112" y="112"/>
                </a:lnTo>
                <a:lnTo>
                  <a:pt x="116" y="113"/>
                </a:lnTo>
                <a:lnTo>
                  <a:pt x="122" y="114"/>
                </a:lnTo>
                <a:lnTo>
                  <a:pt x="131" y="116"/>
                </a:lnTo>
                <a:lnTo>
                  <a:pt x="132" y="109"/>
                </a:lnTo>
                <a:lnTo>
                  <a:pt x="126" y="109"/>
                </a:lnTo>
                <a:lnTo>
                  <a:pt x="128" y="113"/>
                </a:lnTo>
                <a:lnTo>
                  <a:pt x="126" y="109"/>
                </a:lnTo>
                <a:lnTo>
                  <a:pt x="125" y="118"/>
                </a:lnTo>
                <a:lnTo>
                  <a:pt x="125" y="123"/>
                </a:lnTo>
                <a:lnTo>
                  <a:pt x="125" y="127"/>
                </a:lnTo>
                <a:lnTo>
                  <a:pt x="126" y="130"/>
                </a:lnTo>
                <a:lnTo>
                  <a:pt x="127" y="133"/>
                </a:lnTo>
                <a:lnTo>
                  <a:pt x="128" y="134"/>
                </a:lnTo>
                <a:lnTo>
                  <a:pt x="131" y="135"/>
                </a:lnTo>
                <a:lnTo>
                  <a:pt x="136" y="137"/>
                </a:lnTo>
                <a:lnTo>
                  <a:pt x="143" y="142"/>
                </a:lnTo>
                <a:lnTo>
                  <a:pt x="146" y="137"/>
                </a:lnTo>
                <a:lnTo>
                  <a:pt x="141" y="139"/>
                </a:lnTo>
                <a:lnTo>
                  <a:pt x="143" y="143"/>
                </a:lnTo>
                <a:lnTo>
                  <a:pt x="146" y="152"/>
                </a:lnTo>
                <a:lnTo>
                  <a:pt x="148" y="158"/>
                </a:lnTo>
                <a:lnTo>
                  <a:pt x="153" y="153"/>
                </a:lnTo>
                <a:lnTo>
                  <a:pt x="146" y="153"/>
                </a:lnTo>
                <a:lnTo>
                  <a:pt x="146" y="157"/>
                </a:lnTo>
                <a:lnTo>
                  <a:pt x="146" y="160"/>
                </a:lnTo>
                <a:lnTo>
                  <a:pt x="149" y="165"/>
                </a:lnTo>
                <a:lnTo>
                  <a:pt x="149" y="166"/>
                </a:lnTo>
                <a:lnTo>
                  <a:pt x="152" y="170"/>
                </a:lnTo>
                <a:lnTo>
                  <a:pt x="155" y="171"/>
                </a:lnTo>
                <a:lnTo>
                  <a:pt x="158" y="171"/>
                </a:lnTo>
                <a:lnTo>
                  <a:pt x="158" y="165"/>
                </a:lnTo>
                <a:lnTo>
                  <a:pt x="154" y="170"/>
                </a:lnTo>
                <a:lnTo>
                  <a:pt x="161" y="171"/>
                </a:lnTo>
                <a:lnTo>
                  <a:pt x="163" y="166"/>
                </a:lnTo>
                <a:lnTo>
                  <a:pt x="159" y="170"/>
                </a:lnTo>
                <a:lnTo>
                  <a:pt x="163" y="175"/>
                </a:lnTo>
                <a:lnTo>
                  <a:pt x="167" y="178"/>
                </a:lnTo>
                <a:lnTo>
                  <a:pt x="172" y="180"/>
                </a:lnTo>
                <a:lnTo>
                  <a:pt x="177" y="180"/>
                </a:lnTo>
                <a:lnTo>
                  <a:pt x="186" y="179"/>
                </a:lnTo>
                <a:lnTo>
                  <a:pt x="185" y="173"/>
                </a:lnTo>
                <a:lnTo>
                  <a:pt x="184" y="179"/>
                </a:lnTo>
                <a:lnTo>
                  <a:pt x="189" y="180"/>
                </a:lnTo>
                <a:lnTo>
                  <a:pt x="191" y="180"/>
                </a:lnTo>
                <a:lnTo>
                  <a:pt x="194" y="181"/>
                </a:lnTo>
                <a:lnTo>
                  <a:pt x="198" y="179"/>
                </a:lnTo>
                <a:lnTo>
                  <a:pt x="200" y="175"/>
                </a:lnTo>
                <a:lnTo>
                  <a:pt x="198" y="170"/>
                </a:lnTo>
                <a:lnTo>
                  <a:pt x="196" y="170"/>
                </a:lnTo>
                <a:lnTo>
                  <a:pt x="196" y="169"/>
                </a:lnTo>
                <a:lnTo>
                  <a:pt x="191" y="173"/>
                </a:lnTo>
                <a:lnTo>
                  <a:pt x="198" y="173"/>
                </a:lnTo>
                <a:lnTo>
                  <a:pt x="196" y="178"/>
                </a:lnTo>
                <a:lnTo>
                  <a:pt x="198" y="176"/>
                </a:lnTo>
                <a:lnTo>
                  <a:pt x="193" y="173"/>
                </a:lnTo>
                <a:lnTo>
                  <a:pt x="193" y="179"/>
                </a:lnTo>
                <a:lnTo>
                  <a:pt x="195" y="179"/>
                </a:lnTo>
                <a:lnTo>
                  <a:pt x="199" y="179"/>
                </a:lnTo>
                <a:lnTo>
                  <a:pt x="203" y="179"/>
                </a:lnTo>
                <a:lnTo>
                  <a:pt x="209" y="179"/>
                </a:lnTo>
                <a:lnTo>
                  <a:pt x="218" y="180"/>
                </a:lnTo>
                <a:lnTo>
                  <a:pt x="227" y="181"/>
                </a:lnTo>
                <a:lnTo>
                  <a:pt x="235" y="183"/>
                </a:lnTo>
                <a:lnTo>
                  <a:pt x="236" y="183"/>
                </a:lnTo>
                <a:lnTo>
                  <a:pt x="238" y="176"/>
                </a:lnTo>
                <a:lnTo>
                  <a:pt x="234" y="180"/>
                </a:lnTo>
                <a:lnTo>
                  <a:pt x="232" y="179"/>
                </a:lnTo>
                <a:lnTo>
                  <a:pt x="234" y="184"/>
                </a:lnTo>
                <a:lnTo>
                  <a:pt x="235" y="189"/>
                </a:lnTo>
                <a:lnTo>
                  <a:pt x="238" y="193"/>
                </a:lnTo>
                <a:lnTo>
                  <a:pt x="239" y="194"/>
                </a:lnTo>
                <a:lnTo>
                  <a:pt x="244" y="195"/>
                </a:lnTo>
                <a:lnTo>
                  <a:pt x="247" y="196"/>
                </a:lnTo>
                <a:lnTo>
                  <a:pt x="250" y="196"/>
                </a:lnTo>
                <a:lnTo>
                  <a:pt x="258" y="195"/>
                </a:lnTo>
                <a:lnTo>
                  <a:pt x="257" y="189"/>
                </a:lnTo>
                <a:lnTo>
                  <a:pt x="252" y="193"/>
                </a:lnTo>
                <a:lnTo>
                  <a:pt x="256" y="199"/>
                </a:lnTo>
                <a:lnTo>
                  <a:pt x="258" y="202"/>
                </a:lnTo>
                <a:lnTo>
                  <a:pt x="262" y="205"/>
                </a:lnTo>
                <a:lnTo>
                  <a:pt x="267" y="206"/>
                </a:lnTo>
                <a:lnTo>
                  <a:pt x="275" y="206"/>
                </a:lnTo>
                <a:lnTo>
                  <a:pt x="273" y="200"/>
                </a:lnTo>
                <a:lnTo>
                  <a:pt x="273" y="206"/>
                </a:lnTo>
                <a:lnTo>
                  <a:pt x="280" y="206"/>
                </a:lnTo>
                <a:lnTo>
                  <a:pt x="282" y="206"/>
                </a:lnTo>
                <a:lnTo>
                  <a:pt x="282" y="200"/>
                </a:lnTo>
                <a:lnTo>
                  <a:pt x="279" y="205"/>
                </a:lnTo>
                <a:lnTo>
                  <a:pt x="281" y="206"/>
                </a:lnTo>
                <a:lnTo>
                  <a:pt x="285" y="202"/>
                </a:lnTo>
                <a:lnTo>
                  <a:pt x="279" y="202"/>
                </a:lnTo>
                <a:lnTo>
                  <a:pt x="281" y="198"/>
                </a:lnTo>
                <a:lnTo>
                  <a:pt x="280" y="200"/>
                </a:lnTo>
                <a:lnTo>
                  <a:pt x="277" y="204"/>
                </a:lnTo>
                <a:lnTo>
                  <a:pt x="276" y="207"/>
                </a:lnTo>
                <a:lnTo>
                  <a:pt x="275" y="211"/>
                </a:lnTo>
                <a:lnTo>
                  <a:pt x="276" y="215"/>
                </a:lnTo>
                <a:lnTo>
                  <a:pt x="277" y="217"/>
                </a:lnTo>
                <a:lnTo>
                  <a:pt x="282" y="219"/>
                </a:lnTo>
                <a:lnTo>
                  <a:pt x="284" y="220"/>
                </a:lnTo>
                <a:lnTo>
                  <a:pt x="291" y="221"/>
                </a:lnTo>
                <a:lnTo>
                  <a:pt x="299" y="221"/>
                </a:lnTo>
                <a:lnTo>
                  <a:pt x="313" y="222"/>
                </a:lnTo>
                <a:lnTo>
                  <a:pt x="313" y="216"/>
                </a:lnTo>
                <a:lnTo>
                  <a:pt x="308" y="219"/>
                </a:lnTo>
                <a:lnTo>
                  <a:pt x="312" y="226"/>
                </a:lnTo>
                <a:lnTo>
                  <a:pt x="316" y="229"/>
                </a:lnTo>
                <a:lnTo>
                  <a:pt x="321" y="230"/>
                </a:lnTo>
                <a:lnTo>
                  <a:pt x="327" y="231"/>
                </a:lnTo>
                <a:lnTo>
                  <a:pt x="335" y="232"/>
                </a:lnTo>
                <a:lnTo>
                  <a:pt x="335" y="226"/>
                </a:lnTo>
                <a:lnTo>
                  <a:pt x="330" y="230"/>
                </a:lnTo>
                <a:lnTo>
                  <a:pt x="338" y="237"/>
                </a:lnTo>
                <a:lnTo>
                  <a:pt x="340" y="240"/>
                </a:lnTo>
                <a:lnTo>
                  <a:pt x="345" y="236"/>
                </a:lnTo>
                <a:lnTo>
                  <a:pt x="339" y="236"/>
                </a:lnTo>
                <a:lnTo>
                  <a:pt x="342" y="241"/>
                </a:lnTo>
                <a:lnTo>
                  <a:pt x="347" y="240"/>
                </a:lnTo>
                <a:lnTo>
                  <a:pt x="340" y="240"/>
                </a:lnTo>
                <a:lnTo>
                  <a:pt x="340" y="245"/>
                </a:lnTo>
                <a:lnTo>
                  <a:pt x="343" y="250"/>
                </a:lnTo>
                <a:lnTo>
                  <a:pt x="345" y="255"/>
                </a:lnTo>
                <a:lnTo>
                  <a:pt x="349" y="250"/>
                </a:lnTo>
                <a:lnTo>
                  <a:pt x="344" y="252"/>
                </a:lnTo>
                <a:lnTo>
                  <a:pt x="348" y="256"/>
                </a:lnTo>
                <a:lnTo>
                  <a:pt x="353" y="258"/>
                </a:lnTo>
                <a:lnTo>
                  <a:pt x="357" y="260"/>
                </a:lnTo>
                <a:lnTo>
                  <a:pt x="358" y="253"/>
                </a:lnTo>
                <a:lnTo>
                  <a:pt x="354" y="257"/>
                </a:lnTo>
                <a:lnTo>
                  <a:pt x="353" y="256"/>
                </a:lnTo>
                <a:lnTo>
                  <a:pt x="356" y="262"/>
                </a:lnTo>
                <a:lnTo>
                  <a:pt x="358" y="267"/>
                </a:lnTo>
                <a:lnTo>
                  <a:pt x="362" y="272"/>
                </a:lnTo>
                <a:lnTo>
                  <a:pt x="367" y="276"/>
                </a:lnTo>
                <a:lnTo>
                  <a:pt x="371" y="278"/>
                </a:lnTo>
                <a:lnTo>
                  <a:pt x="377" y="279"/>
                </a:lnTo>
                <a:lnTo>
                  <a:pt x="385" y="281"/>
                </a:lnTo>
                <a:lnTo>
                  <a:pt x="395" y="281"/>
                </a:lnTo>
                <a:lnTo>
                  <a:pt x="408" y="281"/>
                </a:lnTo>
                <a:lnTo>
                  <a:pt x="424" y="281"/>
                </a:lnTo>
                <a:lnTo>
                  <a:pt x="424" y="275"/>
                </a:lnTo>
                <a:lnTo>
                  <a:pt x="417" y="275"/>
                </a:lnTo>
                <a:lnTo>
                  <a:pt x="420" y="278"/>
                </a:lnTo>
                <a:lnTo>
                  <a:pt x="419" y="273"/>
                </a:lnTo>
                <a:lnTo>
                  <a:pt x="416" y="279"/>
                </a:lnTo>
                <a:lnTo>
                  <a:pt x="416" y="283"/>
                </a:lnTo>
                <a:lnTo>
                  <a:pt x="419" y="288"/>
                </a:lnTo>
                <a:lnTo>
                  <a:pt x="422" y="292"/>
                </a:lnTo>
                <a:lnTo>
                  <a:pt x="426" y="294"/>
                </a:lnTo>
                <a:lnTo>
                  <a:pt x="435" y="296"/>
                </a:lnTo>
                <a:lnTo>
                  <a:pt x="445" y="298"/>
                </a:lnTo>
                <a:lnTo>
                  <a:pt x="447" y="292"/>
                </a:lnTo>
                <a:lnTo>
                  <a:pt x="440" y="292"/>
                </a:lnTo>
                <a:lnTo>
                  <a:pt x="443" y="296"/>
                </a:lnTo>
                <a:lnTo>
                  <a:pt x="442" y="291"/>
                </a:lnTo>
                <a:lnTo>
                  <a:pt x="439" y="302"/>
                </a:lnTo>
                <a:lnTo>
                  <a:pt x="439" y="308"/>
                </a:lnTo>
                <a:lnTo>
                  <a:pt x="442" y="313"/>
                </a:lnTo>
                <a:lnTo>
                  <a:pt x="444" y="316"/>
                </a:lnTo>
                <a:lnTo>
                  <a:pt x="447" y="317"/>
                </a:lnTo>
                <a:lnTo>
                  <a:pt x="452" y="319"/>
                </a:lnTo>
                <a:lnTo>
                  <a:pt x="457" y="322"/>
                </a:lnTo>
                <a:lnTo>
                  <a:pt x="462" y="323"/>
                </a:lnTo>
                <a:lnTo>
                  <a:pt x="463" y="317"/>
                </a:lnTo>
                <a:lnTo>
                  <a:pt x="461" y="322"/>
                </a:lnTo>
                <a:lnTo>
                  <a:pt x="463" y="324"/>
                </a:lnTo>
                <a:lnTo>
                  <a:pt x="466" y="327"/>
                </a:lnTo>
                <a:lnTo>
                  <a:pt x="471" y="330"/>
                </a:lnTo>
                <a:lnTo>
                  <a:pt x="475" y="332"/>
                </a:lnTo>
                <a:lnTo>
                  <a:pt x="480" y="334"/>
                </a:lnTo>
                <a:lnTo>
                  <a:pt x="485" y="334"/>
                </a:lnTo>
                <a:lnTo>
                  <a:pt x="492" y="333"/>
                </a:lnTo>
                <a:lnTo>
                  <a:pt x="490" y="327"/>
                </a:lnTo>
                <a:lnTo>
                  <a:pt x="490" y="333"/>
                </a:lnTo>
                <a:lnTo>
                  <a:pt x="549" y="334"/>
                </a:lnTo>
                <a:lnTo>
                  <a:pt x="608" y="335"/>
                </a:lnTo>
                <a:lnTo>
                  <a:pt x="615" y="335"/>
                </a:lnTo>
                <a:lnTo>
                  <a:pt x="623" y="334"/>
                </a:lnTo>
                <a:lnTo>
                  <a:pt x="629" y="333"/>
                </a:lnTo>
                <a:lnTo>
                  <a:pt x="635" y="333"/>
                </a:lnTo>
                <a:lnTo>
                  <a:pt x="638" y="335"/>
                </a:lnTo>
                <a:lnTo>
                  <a:pt x="638" y="329"/>
                </a:lnTo>
                <a:lnTo>
                  <a:pt x="633" y="333"/>
                </a:lnTo>
                <a:lnTo>
                  <a:pt x="637" y="338"/>
                </a:lnTo>
                <a:lnTo>
                  <a:pt x="643" y="343"/>
                </a:lnTo>
                <a:lnTo>
                  <a:pt x="647" y="344"/>
                </a:lnTo>
                <a:lnTo>
                  <a:pt x="653" y="348"/>
                </a:lnTo>
                <a:lnTo>
                  <a:pt x="655" y="342"/>
                </a:lnTo>
                <a:lnTo>
                  <a:pt x="650" y="344"/>
                </a:lnTo>
                <a:lnTo>
                  <a:pt x="653" y="352"/>
                </a:lnTo>
                <a:lnTo>
                  <a:pt x="658" y="353"/>
                </a:lnTo>
                <a:lnTo>
                  <a:pt x="662" y="355"/>
                </a:lnTo>
                <a:lnTo>
                  <a:pt x="667" y="355"/>
                </a:lnTo>
                <a:lnTo>
                  <a:pt x="676" y="354"/>
                </a:lnTo>
                <a:lnTo>
                  <a:pt x="715" y="352"/>
                </a:lnTo>
                <a:lnTo>
                  <a:pt x="755" y="350"/>
                </a:lnTo>
                <a:lnTo>
                  <a:pt x="756" y="350"/>
                </a:lnTo>
                <a:lnTo>
                  <a:pt x="764" y="349"/>
                </a:lnTo>
                <a:lnTo>
                  <a:pt x="773" y="348"/>
                </a:lnTo>
                <a:lnTo>
                  <a:pt x="771" y="342"/>
                </a:lnTo>
                <a:lnTo>
                  <a:pt x="771" y="348"/>
                </a:lnTo>
                <a:lnTo>
                  <a:pt x="774" y="348"/>
                </a:lnTo>
                <a:lnTo>
                  <a:pt x="779" y="345"/>
                </a:lnTo>
                <a:lnTo>
                  <a:pt x="780" y="344"/>
                </a:lnTo>
                <a:lnTo>
                  <a:pt x="783" y="343"/>
                </a:lnTo>
                <a:lnTo>
                  <a:pt x="779" y="339"/>
                </a:lnTo>
                <a:lnTo>
                  <a:pt x="779" y="345"/>
                </a:lnTo>
                <a:lnTo>
                  <a:pt x="774" y="343"/>
                </a:lnTo>
                <a:lnTo>
                  <a:pt x="778" y="344"/>
                </a:lnTo>
                <a:lnTo>
                  <a:pt x="780" y="339"/>
                </a:lnTo>
                <a:lnTo>
                  <a:pt x="777" y="344"/>
                </a:lnTo>
                <a:lnTo>
                  <a:pt x="779" y="348"/>
                </a:lnTo>
                <a:lnTo>
                  <a:pt x="783" y="343"/>
                </a:lnTo>
                <a:lnTo>
                  <a:pt x="777" y="343"/>
                </a:lnTo>
                <a:lnTo>
                  <a:pt x="778" y="348"/>
                </a:lnTo>
                <a:lnTo>
                  <a:pt x="778" y="353"/>
                </a:lnTo>
                <a:lnTo>
                  <a:pt x="780" y="360"/>
                </a:lnTo>
                <a:lnTo>
                  <a:pt x="782" y="361"/>
                </a:lnTo>
                <a:lnTo>
                  <a:pt x="786" y="364"/>
                </a:lnTo>
                <a:lnTo>
                  <a:pt x="874" y="361"/>
                </a:lnTo>
                <a:lnTo>
                  <a:pt x="961" y="357"/>
                </a:lnTo>
                <a:lnTo>
                  <a:pt x="990" y="357"/>
                </a:lnTo>
                <a:lnTo>
                  <a:pt x="1015" y="357"/>
                </a:lnTo>
                <a:lnTo>
                  <a:pt x="1037" y="355"/>
                </a:lnTo>
                <a:lnTo>
                  <a:pt x="1058" y="354"/>
                </a:lnTo>
                <a:lnTo>
                  <a:pt x="1077" y="354"/>
                </a:lnTo>
                <a:lnTo>
                  <a:pt x="1096" y="355"/>
                </a:lnTo>
                <a:lnTo>
                  <a:pt x="1117" y="358"/>
                </a:lnTo>
                <a:lnTo>
                  <a:pt x="1136" y="363"/>
                </a:lnTo>
                <a:lnTo>
                  <a:pt x="1137" y="357"/>
                </a:lnTo>
                <a:lnTo>
                  <a:pt x="1133" y="361"/>
                </a:lnTo>
                <a:lnTo>
                  <a:pt x="1137" y="364"/>
                </a:lnTo>
                <a:lnTo>
                  <a:pt x="1138" y="365"/>
                </a:lnTo>
                <a:lnTo>
                  <a:pt x="1141" y="368"/>
                </a:lnTo>
                <a:lnTo>
                  <a:pt x="1145" y="369"/>
                </a:lnTo>
                <a:lnTo>
                  <a:pt x="1150" y="368"/>
                </a:lnTo>
                <a:lnTo>
                  <a:pt x="1151" y="363"/>
                </a:lnTo>
                <a:lnTo>
                  <a:pt x="1150" y="359"/>
                </a:lnTo>
                <a:lnTo>
                  <a:pt x="1149" y="358"/>
                </a:lnTo>
                <a:lnTo>
                  <a:pt x="1147" y="357"/>
                </a:lnTo>
                <a:lnTo>
                  <a:pt x="1144" y="360"/>
                </a:lnTo>
                <a:lnTo>
                  <a:pt x="1150" y="360"/>
                </a:lnTo>
                <a:lnTo>
                  <a:pt x="1149" y="359"/>
                </a:lnTo>
                <a:lnTo>
                  <a:pt x="1142" y="359"/>
                </a:lnTo>
                <a:lnTo>
                  <a:pt x="1147" y="363"/>
                </a:lnTo>
                <a:lnTo>
                  <a:pt x="1142" y="365"/>
                </a:lnTo>
                <a:lnTo>
                  <a:pt x="1145" y="364"/>
                </a:lnTo>
                <a:lnTo>
                  <a:pt x="1147" y="365"/>
                </a:lnTo>
                <a:lnTo>
                  <a:pt x="1151" y="366"/>
                </a:lnTo>
                <a:lnTo>
                  <a:pt x="1156" y="368"/>
                </a:lnTo>
                <a:lnTo>
                  <a:pt x="1156" y="361"/>
                </a:lnTo>
                <a:lnTo>
                  <a:pt x="1153" y="366"/>
                </a:lnTo>
                <a:lnTo>
                  <a:pt x="1162" y="370"/>
                </a:lnTo>
                <a:lnTo>
                  <a:pt x="1163" y="371"/>
                </a:lnTo>
                <a:lnTo>
                  <a:pt x="1167" y="373"/>
                </a:lnTo>
                <a:lnTo>
                  <a:pt x="1167" y="366"/>
                </a:lnTo>
                <a:lnTo>
                  <a:pt x="1162" y="371"/>
                </a:lnTo>
                <a:lnTo>
                  <a:pt x="1160" y="366"/>
                </a:lnTo>
                <a:lnTo>
                  <a:pt x="1160" y="369"/>
                </a:lnTo>
                <a:lnTo>
                  <a:pt x="1162" y="371"/>
                </a:lnTo>
                <a:lnTo>
                  <a:pt x="1163" y="376"/>
                </a:lnTo>
                <a:lnTo>
                  <a:pt x="1168" y="378"/>
                </a:lnTo>
                <a:lnTo>
                  <a:pt x="1169" y="379"/>
                </a:lnTo>
                <a:lnTo>
                  <a:pt x="1169" y="373"/>
                </a:lnTo>
                <a:lnTo>
                  <a:pt x="1168" y="379"/>
                </a:lnTo>
                <a:lnTo>
                  <a:pt x="1181" y="381"/>
                </a:lnTo>
                <a:lnTo>
                  <a:pt x="1192" y="383"/>
                </a:lnTo>
                <a:lnTo>
                  <a:pt x="1214" y="384"/>
                </a:lnTo>
                <a:lnTo>
                  <a:pt x="1214" y="378"/>
                </a:lnTo>
                <a:lnTo>
                  <a:pt x="1210" y="374"/>
                </a:lnTo>
                <a:lnTo>
                  <a:pt x="1208" y="378"/>
                </a:lnTo>
                <a:lnTo>
                  <a:pt x="1210" y="381"/>
                </a:lnTo>
                <a:lnTo>
                  <a:pt x="1210" y="374"/>
                </a:lnTo>
                <a:lnTo>
                  <a:pt x="1206" y="376"/>
                </a:lnTo>
                <a:lnTo>
                  <a:pt x="1205" y="381"/>
                </a:lnTo>
                <a:lnTo>
                  <a:pt x="1204" y="383"/>
                </a:lnTo>
                <a:lnTo>
                  <a:pt x="1206" y="386"/>
                </a:lnTo>
                <a:lnTo>
                  <a:pt x="1209" y="389"/>
                </a:lnTo>
                <a:lnTo>
                  <a:pt x="1212" y="390"/>
                </a:lnTo>
                <a:lnTo>
                  <a:pt x="1218" y="390"/>
                </a:lnTo>
                <a:lnTo>
                  <a:pt x="1223" y="388"/>
                </a:lnTo>
                <a:lnTo>
                  <a:pt x="1235" y="385"/>
                </a:lnTo>
                <a:lnTo>
                  <a:pt x="1233" y="379"/>
                </a:lnTo>
                <a:lnTo>
                  <a:pt x="1233" y="385"/>
                </a:lnTo>
                <a:lnTo>
                  <a:pt x="1240" y="385"/>
                </a:lnTo>
                <a:lnTo>
                  <a:pt x="1241" y="384"/>
                </a:lnTo>
                <a:lnTo>
                  <a:pt x="1244" y="384"/>
                </a:lnTo>
                <a:lnTo>
                  <a:pt x="1242" y="378"/>
                </a:lnTo>
                <a:lnTo>
                  <a:pt x="1242" y="384"/>
                </a:lnTo>
                <a:lnTo>
                  <a:pt x="1250" y="384"/>
                </a:lnTo>
                <a:lnTo>
                  <a:pt x="1253" y="384"/>
                </a:lnTo>
                <a:lnTo>
                  <a:pt x="1253" y="378"/>
                </a:lnTo>
                <a:lnTo>
                  <a:pt x="1249" y="383"/>
                </a:lnTo>
                <a:lnTo>
                  <a:pt x="1254" y="384"/>
                </a:lnTo>
                <a:lnTo>
                  <a:pt x="1257" y="379"/>
                </a:lnTo>
                <a:lnTo>
                  <a:pt x="1251" y="381"/>
                </a:lnTo>
                <a:lnTo>
                  <a:pt x="1251" y="385"/>
                </a:lnTo>
                <a:lnTo>
                  <a:pt x="1257" y="381"/>
                </a:lnTo>
                <a:lnTo>
                  <a:pt x="1250" y="381"/>
                </a:lnTo>
                <a:lnTo>
                  <a:pt x="1251" y="376"/>
                </a:lnTo>
                <a:lnTo>
                  <a:pt x="1250" y="378"/>
                </a:lnTo>
                <a:lnTo>
                  <a:pt x="1249" y="380"/>
                </a:lnTo>
                <a:lnTo>
                  <a:pt x="1248" y="384"/>
                </a:lnTo>
                <a:lnTo>
                  <a:pt x="1246" y="385"/>
                </a:lnTo>
                <a:lnTo>
                  <a:pt x="1248" y="389"/>
                </a:lnTo>
                <a:lnTo>
                  <a:pt x="1249" y="393"/>
                </a:lnTo>
                <a:lnTo>
                  <a:pt x="1254" y="396"/>
                </a:lnTo>
                <a:lnTo>
                  <a:pt x="1257" y="391"/>
                </a:lnTo>
                <a:lnTo>
                  <a:pt x="1254" y="396"/>
                </a:lnTo>
                <a:lnTo>
                  <a:pt x="1259" y="399"/>
                </a:lnTo>
                <a:lnTo>
                  <a:pt x="1264" y="400"/>
                </a:lnTo>
                <a:lnTo>
                  <a:pt x="1272" y="402"/>
                </a:lnTo>
                <a:lnTo>
                  <a:pt x="1273" y="402"/>
                </a:lnTo>
                <a:lnTo>
                  <a:pt x="1278" y="400"/>
                </a:lnTo>
                <a:lnTo>
                  <a:pt x="1280" y="396"/>
                </a:lnTo>
                <a:lnTo>
                  <a:pt x="1278" y="391"/>
                </a:lnTo>
                <a:lnTo>
                  <a:pt x="1277" y="391"/>
                </a:lnTo>
                <a:lnTo>
                  <a:pt x="1273" y="390"/>
                </a:lnTo>
                <a:lnTo>
                  <a:pt x="1269" y="389"/>
                </a:lnTo>
                <a:lnTo>
                  <a:pt x="1266" y="388"/>
                </a:lnTo>
                <a:lnTo>
                  <a:pt x="1266" y="389"/>
                </a:lnTo>
                <a:lnTo>
                  <a:pt x="1263" y="400"/>
                </a:lnTo>
                <a:lnTo>
                  <a:pt x="1266" y="400"/>
                </a:lnTo>
                <a:lnTo>
                  <a:pt x="1269" y="401"/>
                </a:lnTo>
                <a:lnTo>
                  <a:pt x="1273" y="402"/>
                </a:lnTo>
                <a:lnTo>
                  <a:pt x="1273" y="396"/>
                </a:lnTo>
                <a:lnTo>
                  <a:pt x="1268" y="400"/>
                </a:lnTo>
                <a:lnTo>
                  <a:pt x="1269" y="400"/>
                </a:lnTo>
                <a:lnTo>
                  <a:pt x="1269" y="391"/>
                </a:lnTo>
                <a:lnTo>
                  <a:pt x="1267" y="396"/>
                </a:lnTo>
                <a:lnTo>
                  <a:pt x="1273" y="396"/>
                </a:lnTo>
                <a:lnTo>
                  <a:pt x="1273" y="390"/>
                </a:lnTo>
                <a:lnTo>
                  <a:pt x="1273" y="396"/>
                </a:lnTo>
                <a:lnTo>
                  <a:pt x="1274" y="391"/>
                </a:lnTo>
                <a:lnTo>
                  <a:pt x="1264" y="388"/>
                </a:lnTo>
                <a:lnTo>
                  <a:pt x="1264" y="394"/>
                </a:lnTo>
                <a:lnTo>
                  <a:pt x="1268" y="390"/>
                </a:lnTo>
                <a:lnTo>
                  <a:pt x="1260" y="386"/>
                </a:lnTo>
                <a:lnTo>
                  <a:pt x="1259" y="386"/>
                </a:lnTo>
                <a:lnTo>
                  <a:pt x="1258" y="384"/>
                </a:lnTo>
                <a:lnTo>
                  <a:pt x="1254" y="389"/>
                </a:lnTo>
                <a:lnTo>
                  <a:pt x="1260" y="389"/>
                </a:lnTo>
                <a:lnTo>
                  <a:pt x="1259" y="385"/>
                </a:lnTo>
                <a:lnTo>
                  <a:pt x="1260" y="384"/>
                </a:lnTo>
                <a:lnTo>
                  <a:pt x="1254" y="384"/>
                </a:lnTo>
                <a:lnTo>
                  <a:pt x="1258" y="389"/>
                </a:lnTo>
                <a:lnTo>
                  <a:pt x="1259" y="386"/>
                </a:lnTo>
                <a:lnTo>
                  <a:pt x="1260" y="385"/>
                </a:lnTo>
                <a:lnTo>
                  <a:pt x="1263" y="381"/>
                </a:lnTo>
                <a:lnTo>
                  <a:pt x="1260" y="376"/>
                </a:lnTo>
                <a:lnTo>
                  <a:pt x="1262" y="376"/>
                </a:lnTo>
                <a:lnTo>
                  <a:pt x="1260" y="374"/>
                </a:lnTo>
                <a:lnTo>
                  <a:pt x="1258" y="374"/>
                </a:lnTo>
                <a:lnTo>
                  <a:pt x="1253" y="371"/>
                </a:lnTo>
                <a:lnTo>
                  <a:pt x="1250" y="371"/>
                </a:lnTo>
                <a:lnTo>
                  <a:pt x="1242" y="371"/>
                </a:lnTo>
                <a:lnTo>
                  <a:pt x="1241" y="373"/>
                </a:lnTo>
                <a:lnTo>
                  <a:pt x="1241" y="371"/>
                </a:lnTo>
                <a:lnTo>
                  <a:pt x="1240" y="373"/>
                </a:lnTo>
                <a:lnTo>
                  <a:pt x="1233" y="373"/>
                </a:lnTo>
                <a:lnTo>
                  <a:pt x="1232" y="374"/>
                </a:lnTo>
                <a:lnTo>
                  <a:pt x="1223" y="375"/>
                </a:lnTo>
                <a:lnTo>
                  <a:pt x="1218" y="378"/>
                </a:lnTo>
                <a:lnTo>
                  <a:pt x="1212" y="378"/>
                </a:lnTo>
                <a:lnTo>
                  <a:pt x="1212" y="384"/>
                </a:lnTo>
                <a:lnTo>
                  <a:pt x="1214" y="379"/>
                </a:lnTo>
                <a:lnTo>
                  <a:pt x="1215" y="378"/>
                </a:lnTo>
                <a:lnTo>
                  <a:pt x="1210" y="383"/>
                </a:lnTo>
                <a:lnTo>
                  <a:pt x="1217" y="383"/>
                </a:lnTo>
                <a:lnTo>
                  <a:pt x="1218" y="381"/>
                </a:lnTo>
                <a:lnTo>
                  <a:pt x="1212" y="381"/>
                </a:lnTo>
                <a:lnTo>
                  <a:pt x="1215" y="385"/>
                </a:lnTo>
                <a:lnTo>
                  <a:pt x="1219" y="383"/>
                </a:lnTo>
                <a:lnTo>
                  <a:pt x="1219" y="381"/>
                </a:lnTo>
                <a:lnTo>
                  <a:pt x="1221" y="378"/>
                </a:lnTo>
                <a:lnTo>
                  <a:pt x="1219" y="374"/>
                </a:lnTo>
                <a:lnTo>
                  <a:pt x="1215" y="371"/>
                </a:lnTo>
                <a:lnTo>
                  <a:pt x="1192" y="370"/>
                </a:lnTo>
                <a:lnTo>
                  <a:pt x="1181" y="369"/>
                </a:lnTo>
                <a:lnTo>
                  <a:pt x="1171" y="368"/>
                </a:lnTo>
                <a:lnTo>
                  <a:pt x="1169" y="366"/>
                </a:lnTo>
                <a:lnTo>
                  <a:pt x="1168" y="365"/>
                </a:lnTo>
                <a:lnTo>
                  <a:pt x="1172" y="368"/>
                </a:lnTo>
                <a:lnTo>
                  <a:pt x="1168" y="371"/>
                </a:lnTo>
                <a:lnTo>
                  <a:pt x="1174" y="371"/>
                </a:lnTo>
                <a:lnTo>
                  <a:pt x="1173" y="369"/>
                </a:lnTo>
                <a:lnTo>
                  <a:pt x="1173" y="366"/>
                </a:lnTo>
                <a:lnTo>
                  <a:pt x="1171" y="363"/>
                </a:lnTo>
                <a:lnTo>
                  <a:pt x="1167" y="360"/>
                </a:lnTo>
                <a:lnTo>
                  <a:pt x="1164" y="365"/>
                </a:lnTo>
                <a:lnTo>
                  <a:pt x="1167" y="360"/>
                </a:lnTo>
                <a:lnTo>
                  <a:pt x="1162" y="358"/>
                </a:lnTo>
                <a:lnTo>
                  <a:pt x="1156" y="355"/>
                </a:lnTo>
                <a:lnTo>
                  <a:pt x="1151" y="354"/>
                </a:lnTo>
                <a:lnTo>
                  <a:pt x="1147" y="353"/>
                </a:lnTo>
                <a:lnTo>
                  <a:pt x="1145" y="352"/>
                </a:lnTo>
                <a:lnTo>
                  <a:pt x="1142" y="353"/>
                </a:lnTo>
                <a:lnTo>
                  <a:pt x="1137" y="354"/>
                </a:lnTo>
                <a:lnTo>
                  <a:pt x="1136" y="359"/>
                </a:lnTo>
                <a:lnTo>
                  <a:pt x="1137" y="360"/>
                </a:lnTo>
                <a:lnTo>
                  <a:pt x="1138" y="365"/>
                </a:lnTo>
                <a:lnTo>
                  <a:pt x="1140" y="366"/>
                </a:lnTo>
                <a:lnTo>
                  <a:pt x="1141" y="368"/>
                </a:lnTo>
                <a:lnTo>
                  <a:pt x="1145" y="357"/>
                </a:lnTo>
                <a:lnTo>
                  <a:pt x="1141" y="359"/>
                </a:lnTo>
                <a:lnTo>
                  <a:pt x="1138" y="363"/>
                </a:lnTo>
                <a:lnTo>
                  <a:pt x="1145" y="363"/>
                </a:lnTo>
                <a:lnTo>
                  <a:pt x="1150" y="359"/>
                </a:lnTo>
                <a:lnTo>
                  <a:pt x="1147" y="357"/>
                </a:lnTo>
                <a:lnTo>
                  <a:pt x="1146" y="355"/>
                </a:lnTo>
                <a:lnTo>
                  <a:pt x="1141" y="353"/>
                </a:lnTo>
                <a:lnTo>
                  <a:pt x="1138" y="352"/>
                </a:lnTo>
                <a:lnTo>
                  <a:pt x="1117" y="345"/>
                </a:lnTo>
                <a:lnTo>
                  <a:pt x="1096" y="343"/>
                </a:lnTo>
                <a:lnTo>
                  <a:pt x="1077" y="342"/>
                </a:lnTo>
                <a:lnTo>
                  <a:pt x="1058" y="342"/>
                </a:lnTo>
                <a:lnTo>
                  <a:pt x="1037" y="343"/>
                </a:lnTo>
                <a:lnTo>
                  <a:pt x="1015" y="344"/>
                </a:lnTo>
                <a:lnTo>
                  <a:pt x="990" y="344"/>
                </a:lnTo>
                <a:lnTo>
                  <a:pt x="961" y="344"/>
                </a:lnTo>
                <a:lnTo>
                  <a:pt x="874" y="349"/>
                </a:lnTo>
                <a:lnTo>
                  <a:pt x="786" y="352"/>
                </a:lnTo>
                <a:lnTo>
                  <a:pt x="791" y="354"/>
                </a:lnTo>
                <a:lnTo>
                  <a:pt x="786" y="352"/>
                </a:lnTo>
                <a:lnTo>
                  <a:pt x="786" y="358"/>
                </a:lnTo>
                <a:lnTo>
                  <a:pt x="792" y="357"/>
                </a:lnTo>
                <a:lnTo>
                  <a:pt x="791" y="353"/>
                </a:lnTo>
                <a:lnTo>
                  <a:pt x="791" y="348"/>
                </a:lnTo>
                <a:lnTo>
                  <a:pt x="789" y="343"/>
                </a:lnTo>
                <a:lnTo>
                  <a:pt x="788" y="339"/>
                </a:lnTo>
                <a:lnTo>
                  <a:pt x="786" y="335"/>
                </a:lnTo>
                <a:lnTo>
                  <a:pt x="783" y="334"/>
                </a:lnTo>
                <a:lnTo>
                  <a:pt x="779" y="333"/>
                </a:lnTo>
                <a:lnTo>
                  <a:pt x="774" y="334"/>
                </a:lnTo>
                <a:lnTo>
                  <a:pt x="771" y="335"/>
                </a:lnTo>
                <a:lnTo>
                  <a:pt x="770" y="337"/>
                </a:lnTo>
                <a:lnTo>
                  <a:pt x="774" y="342"/>
                </a:lnTo>
                <a:lnTo>
                  <a:pt x="774" y="335"/>
                </a:lnTo>
                <a:lnTo>
                  <a:pt x="771" y="335"/>
                </a:lnTo>
                <a:lnTo>
                  <a:pt x="770" y="337"/>
                </a:lnTo>
                <a:lnTo>
                  <a:pt x="764" y="337"/>
                </a:lnTo>
                <a:lnTo>
                  <a:pt x="753" y="339"/>
                </a:lnTo>
                <a:lnTo>
                  <a:pt x="755" y="344"/>
                </a:lnTo>
                <a:lnTo>
                  <a:pt x="755" y="338"/>
                </a:lnTo>
                <a:lnTo>
                  <a:pt x="715" y="339"/>
                </a:lnTo>
                <a:lnTo>
                  <a:pt x="675" y="342"/>
                </a:lnTo>
                <a:lnTo>
                  <a:pt x="667" y="343"/>
                </a:lnTo>
                <a:lnTo>
                  <a:pt x="662" y="343"/>
                </a:lnTo>
                <a:lnTo>
                  <a:pt x="662" y="349"/>
                </a:lnTo>
                <a:lnTo>
                  <a:pt x="667" y="344"/>
                </a:lnTo>
                <a:lnTo>
                  <a:pt x="662" y="343"/>
                </a:lnTo>
                <a:lnTo>
                  <a:pt x="660" y="339"/>
                </a:lnTo>
                <a:lnTo>
                  <a:pt x="660" y="338"/>
                </a:lnTo>
                <a:lnTo>
                  <a:pt x="656" y="337"/>
                </a:lnTo>
                <a:lnTo>
                  <a:pt x="647" y="332"/>
                </a:lnTo>
                <a:lnTo>
                  <a:pt x="647" y="338"/>
                </a:lnTo>
                <a:lnTo>
                  <a:pt x="652" y="334"/>
                </a:lnTo>
                <a:lnTo>
                  <a:pt x="646" y="329"/>
                </a:lnTo>
                <a:lnTo>
                  <a:pt x="642" y="324"/>
                </a:lnTo>
                <a:lnTo>
                  <a:pt x="638" y="323"/>
                </a:lnTo>
                <a:lnTo>
                  <a:pt x="635" y="320"/>
                </a:lnTo>
                <a:lnTo>
                  <a:pt x="635" y="327"/>
                </a:lnTo>
                <a:lnTo>
                  <a:pt x="637" y="320"/>
                </a:lnTo>
                <a:lnTo>
                  <a:pt x="629" y="320"/>
                </a:lnTo>
                <a:lnTo>
                  <a:pt x="623" y="322"/>
                </a:lnTo>
                <a:lnTo>
                  <a:pt x="615" y="323"/>
                </a:lnTo>
                <a:lnTo>
                  <a:pt x="608" y="323"/>
                </a:lnTo>
                <a:lnTo>
                  <a:pt x="549" y="322"/>
                </a:lnTo>
                <a:lnTo>
                  <a:pt x="490" y="320"/>
                </a:lnTo>
                <a:lnTo>
                  <a:pt x="489" y="322"/>
                </a:lnTo>
                <a:lnTo>
                  <a:pt x="485" y="322"/>
                </a:lnTo>
                <a:lnTo>
                  <a:pt x="480" y="322"/>
                </a:lnTo>
                <a:lnTo>
                  <a:pt x="475" y="319"/>
                </a:lnTo>
                <a:lnTo>
                  <a:pt x="475" y="325"/>
                </a:lnTo>
                <a:lnTo>
                  <a:pt x="480" y="322"/>
                </a:lnTo>
                <a:lnTo>
                  <a:pt x="475" y="318"/>
                </a:lnTo>
                <a:lnTo>
                  <a:pt x="472" y="316"/>
                </a:lnTo>
                <a:lnTo>
                  <a:pt x="467" y="312"/>
                </a:lnTo>
                <a:lnTo>
                  <a:pt x="465" y="312"/>
                </a:lnTo>
                <a:lnTo>
                  <a:pt x="457" y="309"/>
                </a:lnTo>
                <a:lnTo>
                  <a:pt x="452" y="307"/>
                </a:lnTo>
                <a:lnTo>
                  <a:pt x="452" y="313"/>
                </a:lnTo>
                <a:lnTo>
                  <a:pt x="456" y="308"/>
                </a:lnTo>
                <a:lnTo>
                  <a:pt x="453" y="307"/>
                </a:lnTo>
                <a:lnTo>
                  <a:pt x="451" y="304"/>
                </a:lnTo>
                <a:lnTo>
                  <a:pt x="445" y="308"/>
                </a:lnTo>
                <a:lnTo>
                  <a:pt x="452" y="308"/>
                </a:lnTo>
                <a:lnTo>
                  <a:pt x="452" y="302"/>
                </a:lnTo>
                <a:lnTo>
                  <a:pt x="453" y="293"/>
                </a:lnTo>
                <a:lnTo>
                  <a:pt x="453" y="292"/>
                </a:lnTo>
                <a:lnTo>
                  <a:pt x="452" y="288"/>
                </a:lnTo>
                <a:lnTo>
                  <a:pt x="448" y="287"/>
                </a:lnTo>
                <a:lnTo>
                  <a:pt x="435" y="283"/>
                </a:lnTo>
                <a:lnTo>
                  <a:pt x="426" y="282"/>
                </a:lnTo>
                <a:lnTo>
                  <a:pt x="426" y="288"/>
                </a:lnTo>
                <a:lnTo>
                  <a:pt x="431" y="283"/>
                </a:lnTo>
                <a:lnTo>
                  <a:pt x="427" y="279"/>
                </a:lnTo>
                <a:lnTo>
                  <a:pt x="422" y="283"/>
                </a:lnTo>
                <a:lnTo>
                  <a:pt x="429" y="283"/>
                </a:lnTo>
                <a:lnTo>
                  <a:pt x="429" y="279"/>
                </a:lnTo>
                <a:lnTo>
                  <a:pt x="430" y="277"/>
                </a:lnTo>
                <a:lnTo>
                  <a:pt x="430" y="275"/>
                </a:lnTo>
                <a:lnTo>
                  <a:pt x="429" y="271"/>
                </a:lnTo>
                <a:lnTo>
                  <a:pt x="424" y="268"/>
                </a:lnTo>
                <a:lnTo>
                  <a:pt x="408" y="268"/>
                </a:lnTo>
                <a:lnTo>
                  <a:pt x="395" y="268"/>
                </a:lnTo>
                <a:lnTo>
                  <a:pt x="385" y="268"/>
                </a:lnTo>
                <a:lnTo>
                  <a:pt x="377" y="267"/>
                </a:lnTo>
                <a:lnTo>
                  <a:pt x="371" y="266"/>
                </a:lnTo>
                <a:lnTo>
                  <a:pt x="371" y="272"/>
                </a:lnTo>
                <a:lnTo>
                  <a:pt x="376" y="267"/>
                </a:lnTo>
                <a:lnTo>
                  <a:pt x="371" y="263"/>
                </a:lnTo>
                <a:lnTo>
                  <a:pt x="367" y="258"/>
                </a:lnTo>
                <a:lnTo>
                  <a:pt x="362" y="262"/>
                </a:lnTo>
                <a:lnTo>
                  <a:pt x="368" y="262"/>
                </a:lnTo>
                <a:lnTo>
                  <a:pt x="365" y="251"/>
                </a:lnTo>
                <a:lnTo>
                  <a:pt x="363" y="250"/>
                </a:lnTo>
                <a:lnTo>
                  <a:pt x="361" y="248"/>
                </a:lnTo>
                <a:lnTo>
                  <a:pt x="353" y="246"/>
                </a:lnTo>
                <a:lnTo>
                  <a:pt x="353" y="252"/>
                </a:lnTo>
                <a:lnTo>
                  <a:pt x="357" y="247"/>
                </a:lnTo>
                <a:lnTo>
                  <a:pt x="354" y="247"/>
                </a:lnTo>
                <a:lnTo>
                  <a:pt x="354" y="246"/>
                </a:lnTo>
                <a:lnTo>
                  <a:pt x="352" y="241"/>
                </a:lnTo>
                <a:lnTo>
                  <a:pt x="347" y="245"/>
                </a:lnTo>
                <a:lnTo>
                  <a:pt x="353" y="245"/>
                </a:lnTo>
                <a:lnTo>
                  <a:pt x="353" y="240"/>
                </a:lnTo>
                <a:lnTo>
                  <a:pt x="353" y="239"/>
                </a:lnTo>
                <a:lnTo>
                  <a:pt x="352" y="236"/>
                </a:lnTo>
                <a:lnTo>
                  <a:pt x="349" y="231"/>
                </a:lnTo>
                <a:lnTo>
                  <a:pt x="347" y="229"/>
                </a:lnTo>
                <a:lnTo>
                  <a:pt x="340" y="222"/>
                </a:lnTo>
                <a:lnTo>
                  <a:pt x="336" y="220"/>
                </a:lnTo>
                <a:lnTo>
                  <a:pt x="327" y="219"/>
                </a:lnTo>
                <a:lnTo>
                  <a:pt x="321" y="217"/>
                </a:lnTo>
                <a:lnTo>
                  <a:pt x="321" y="224"/>
                </a:lnTo>
                <a:lnTo>
                  <a:pt x="325" y="220"/>
                </a:lnTo>
                <a:lnTo>
                  <a:pt x="321" y="217"/>
                </a:lnTo>
                <a:lnTo>
                  <a:pt x="320" y="214"/>
                </a:lnTo>
                <a:lnTo>
                  <a:pt x="318" y="212"/>
                </a:lnTo>
                <a:lnTo>
                  <a:pt x="315" y="210"/>
                </a:lnTo>
                <a:lnTo>
                  <a:pt x="299" y="209"/>
                </a:lnTo>
                <a:lnTo>
                  <a:pt x="291" y="209"/>
                </a:lnTo>
                <a:lnTo>
                  <a:pt x="286" y="209"/>
                </a:lnTo>
                <a:lnTo>
                  <a:pt x="282" y="206"/>
                </a:lnTo>
                <a:lnTo>
                  <a:pt x="282" y="212"/>
                </a:lnTo>
                <a:lnTo>
                  <a:pt x="286" y="209"/>
                </a:lnTo>
                <a:lnTo>
                  <a:pt x="285" y="206"/>
                </a:lnTo>
                <a:lnTo>
                  <a:pt x="281" y="211"/>
                </a:lnTo>
                <a:lnTo>
                  <a:pt x="288" y="211"/>
                </a:lnTo>
                <a:lnTo>
                  <a:pt x="289" y="207"/>
                </a:lnTo>
                <a:lnTo>
                  <a:pt x="282" y="207"/>
                </a:lnTo>
                <a:lnTo>
                  <a:pt x="286" y="212"/>
                </a:lnTo>
                <a:lnTo>
                  <a:pt x="289" y="209"/>
                </a:lnTo>
                <a:lnTo>
                  <a:pt x="290" y="206"/>
                </a:lnTo>
                <a:lnTo>
                  <a:pt x="291" y="202"/>
                </a:lnTo>
                <a:lnTo>
                  <a:pt x="290" y="198"/>
                </a:lnTo>
                <a:lnTo>
                  <a:pt x="288" y="196"/>
                </a:lnTo>
                <a:lnTo>
                  <a:pt x="282" y="194"/>
                </a:lnTo>
                <a:lnTo>
                  <a:pt x="280" y="194"/>
                </a:lnTo>
                <a:lnTo>
                  <a:pt x="273" y="194"/>
                </a:lnTo>
                <a:lnTo>
                  <a:pt x="272" y="195"/>
                </a:lnTo>
                <a:lnTo>
                  <a:pt x="267" y="194"/>
                </a:lnTo>
                <a:lnTo>
                  <a:pt x="267" y="200"/>
                </a:lnTo>
                <a:lnTo>
                  <a:pt x="271" y="196"/>
                </a:lnTo>
                <a:lnTo>
                  <a:pt x="267" y="194"/>
                </a:lnTo>
                <a:lnTo>
                  <a:pt x="265" y="190"/>
                </a:lnTo>
                <a:lnTo>
                  <a:pt x="262" y="186"/>
                </a:lnTo>
                <a:lnTo>
                  <a:pt x="262" y="185"/>
                </a:lnTo>
                <a:lnTo>
                  <a:pt x="257" y="183"/>
                </a:lnTo>
                <a:lnTo>
                  <a:pt x="250" y="184"/>
                </a:lnTo>
                <a:lnTo>
                  <a:pt x="247" y="184"/>
                </a:lnTo>
                <a:lnTo>
                  <a:pt x="244" y="183"/>
                </a:lnTo>
                <a:lnTo>
                  <a:pt x="244" y="189"/>
                </a:lnTo>
                <a:lnTo>
                  <a:pt x="248" y="185"/>
                </a:lnTo>
                <a:lnTo>
                  <a:pt x="247" y="184"/>
                </a:lnTo>
                <a:lnTo>
                  <a:pt x="244" y="180"/>
                </a:lnTo>
                <a:lnTo>
                  <a:pt x="240" y="184"/>
                </a:lnTo>
                <a:lnTo>
                  <a:pt x="247" y="184"/>
                </a:lnTo>
                <a:lnTo>
                  <a:pt x="244" y="175"/>
                </a:lnTo>
                <a:lnTo>
                  <a:pt x="243" y="173"/>
                </a:lnTo>
                <a:lnTo>
                  <a:pt x="239" y="171"/>
                </a:lnTo>
                <a:lnTo>
                  <a:pt x="236" y="170"/>
                </a:lnTo>
                <a:lnTo>
                  <a:pt x="235" y="170"/>
                </a:lnTo>
                <a:lnTo>
                  <a:pt x="227" y="169"/>
                </a:lnTo>
                <a:lnTo>
                  <a:pt x="218" y="168"/>
                </a:lnTo>
                <a:lnTo>
                  <a:pt x="209" y="166"/>
                </a:lnTo>
                <a:lnTo>
                  <a:pt x="209" y="173"/>
                </a:lnTo>
                <a:lnTo>
                  <a:pt x="211" y="166"/>
                </a:lnTo>
                <a:lnTo>
                  <a:pt x="203" y="166"/>
                </a:lnTo>
                <a:lnTo>
                  <a:pt x="199" y="166"/>
                </a:lnTo>
                <a:lnTo>
                  <a:pt x="195" y="166"/>
                </a:lnTo>
                <a:lnTo>
                  <a:pt x="193" y="166"/>
                </a:lnTo>
                <a:lnTo>
                  <a:pt x="189" y="168"/>
                </a:lnTo>
                <a:lnTo>
                  <a:pt x="188" y="169"/>
                </a:lnTo>
                <a:lnTo>
                  <a:pt x="185" y="173"/>
                </a:lnTo>
                <a:lnTo>
                  <a:pt x="188" y="178"/>
                </a:lnTo>
                <a:lnTo>
                  <a:pt x="188" y="179"/>
                </a:lnTo>
                <a:lnTo>
                  <a:pt x="189" y="179"/>
                </a:lnTo>
                <a:lnTo>
                  <a:pt x="189" y="170"/>
                </a:lnTo>
                <a:lnTo>
                  <a:pt x="188" y="175"/>
                </a:lnTo>
                <a:lnTo>
                  <a:pt x="194" y="175"/>
                </a:lnTo>
                <a:lnTo>
                  <a:pt x="194" y="169"/>
                </a:lnTo>
                <a:lnTo>
                  <a:pt x="191" y="168"/>
                </a:lnTo>
                <a:lnTo>
                  <a:pt x="189" y="168"/>
                </a:lnTo>
                <a:lnTo>
                  <a:pt x="186" y="168"/>
                </a:lnTo>
                <a:lnTo>
                  <a:pt x="184" y="168"/>
                </a:lnTo>
                <a:lnTo>
                  <a:pt x="177" y="168"/>
                </a:lnTo>
                <a:lnTo>
                  <a:pt x="172" y="168"/>
                </a:lnTo>
                <a:lnTo>
                  <a:pt x="172" y="174"/>
                </a:lnTo>
                <a:lnTo>
                  <a:pt x="176" y="169"/>
                </a:lnTo>
                <a:lnTo>
                  <a:pt x="172" y="166"/>
                </a:lnTo>
                <a:lnTo>
                  <a:pt x="168" y="163"/>
                </a:lnTo>
                <a:lnTo>
                  <a:pt x="166" y="161"/>
                </a:lnTo>
                <a:lnTo>
                  <a:pt x="163" y="161"/>
                </a:lnTo>
                <a:lnTo>
                  <a:pt x="158" y="159"/>
                </a:lnTo>
                <a:lnTo>
                  <a:pt x="155" y="159"/>
                </a:lnTo>
                <a:lnTo>
                  <a:pt x="155" y="165"/>
                </a:lnTo>
                <a:lnTo>
                  <a:pt x="161" y="161"/>
                </a:lnTo>
                <a:lnTo>
                  <a:pt x="159" y="161"/>
                </a:lnTo>
                <a:lnTo>
                  <a:pt x="158" y="157"/>
                </a:lnTo>
                <a:lnTo>
                  <a:pt x="153" y="160"/>
                </a:lnTo>
                <a:lnTo>
                  <a:pt x="159" y="160"/>
                </a:lnTo>
                <a:lnTo>
                  <a:pt x="159" y="157"/>
                </a:lnTo>
                <a:lnTo>
                  <a:pt x="159" y="153"/>
                </a:lnTo>
                <a:lnTo>
                  <a:pt x="157" y="149"/>
                </a:lnTo>
                <a:lnTo>
                  <a:pt x="157" y="147"/>
                </a:lnTo>
                <a:lnTo>
                  <a:pt x="152" y="149"/>
                </a:lnTo>
                <a:lnTo>
                  <a:pt x="158" y="148"/>
                </a:lnTo>
                <a:lnTo>
                  <a:pt x="155" y="143"/>
                </a:lnTo>
                <a:lnTo>
                  <a:pt x="153" y="135"/>
                </a:lnTo>
                <a:lnTo>
                  <a:pt x="152" y="133"/>
                </a:lnTo>
                <a:lnTo>
                  <a:pt x="150" y="132"/>
                </a:lnTo>
                <a:lnTo>
                  <a:pt x="145" y="128"/>
                </a:lnTo>
                <a:lnTo>
                  <a:pt x="140" y="127"/>
                </a:lnTo>
                <a:lnTo>
                  <a:pt x="137" y="125"/>
                </a:lnTo>
                <a:lnTo>
                  <a:pt x="136" y="124"/>
                </a:lnTo>
                <a:lnTo>
                  <a:pt x="135" y="122"/>
                </a:lnTo>
                <a:lnTo>
                  <a:pt x="131" y="127"/>
                </a:lnTo>
                <a:lnTo>
                  <a:pt x="137" y="127"/>
                </a:lnTo>
                <a:lnTo>
                  <a:pt x="137" y="123"/>
                </a:lnTo>
                <a:lnTo>
                  <a:pt x="137" y="118"/>
                </a:lnTo>
                <a:lnTo>
                  <a:pt x="139" y="111"/>
                </a:lnTo>
                <a:lnTo>
                  <a:pt x="139" y="109"/>
                </a:lnTo>
                <a:lnTo>
                  <a:pt x="137" y="106"/>
                </a:lnTo>
                <a:lnTo>
                  <a:pt x="134" y="104"/>
                </a:lnTo>
                <a:lnTo>
                  <a:pt x="122" y="102"/>
                </a:lnTo>
                <a:lnTo>
                  <a:pt x="116" y="101"/>
                </a:lnTo>
                <a:lnTo>
                  <a:pt x="112" y="99"/>
                </a:lnTo>
                <a:lnTo>
                  <a:pt x="112" y="106"/>
                </a:lnTo>
                <a:lnTo>
                  <a:pt x="117" y="101"/>
                </a:lnTo>
                <a:lnTo>
                  <a:pt x="116" y="99"/>
                </a:lnTo>
                <a:lnTo>
                  <a:pt x="111" y="104"/>
                </a:lnTo>
                <a:lnTo>
                  <a:pt x="117" y="104"/>
                </a:lnTo>
                <a:lnTo>
                  <a:pt x="117" y="103"/>
                </a:lnTo>
                <a:lnTo>
                  <a:pt x="118" y="101"/>
                </a:lnTo>
                <a:lnTo>
                  <a:pt x="118" y="96"/>
                </a:lnTo>
                <a:lnTo>
                  <a:pt x="117" y="89"/>
                </a:lnTo>
                <a:lnTo>
                  <a:pt x="116" y="87"/>
                </a:lnTo>
                <a:lnTo>
                  <a:pt x="112" y="86"/>
                </a:lnTo>
                <a:lnTo>
                  <a:pt x="104" y="83"/>
                </a:lnTo>
                <a:lnTo>
                  <a:pt x="102" y="82"/>
                </a:lnTo>
                <a:lnTo>
                  <a:pt x="102" y="88"/>
                </a:lnTo>
                <a:lnTo>
                  <a:pt x="107" y="84"/>
                </a:lnTo>
                <a:lnTo>
                  <a:pt x="105" y="84"/>
                </a:lnTo>
                <a:lnTo>
                  <a:pt x="108" y="88"/>
                </a:lnTo>
                <a:lnTo>
                  <a:pt x="102" y="88"/>
                </a:lnTo>
                <a:lnTo>
                  <a:pt x="105" y="93"/>
                </a:lnTo>
                <a:lnTo>
                  <a:pt x="107" y="92"/>
                </a:lnTo>
                <a:lnTo>
                  <a:pt x="107" y="91"/>
                </a:lnTo>
                <a:lnTo>
                  <a:pt x="109" y="86"/>
                </a:lnTo>
                <a:lnTo>
                  <a:pt x="109" y="83"/>
                </a:lnTo>
                <a:lnTo>
                  <a:pt x="107" y="78"/>
                </a:lnTo>
                <a:lnTo>
                  <a:pt x="105" y="75"/>
                </a:lnTo>
                <a:lnTo>
                  <a:pt x="102" y="68"/>
                </a:lnTo>
                <a:lnTo>
                  <a:pt x="99" y="67"/>
                </a:lnTo>
                <a:lnTo>
                  <a:pt x="94" y="65"/>
                </a:lnTo>
                <a:lnTo>
                  <a:pt x="93" y="65"/>
                </a:lnTo>
                <a:lnTo>
                  <a:pt x="93" y="71"/>
                </a:lnTo>
                <a:lnTo>
                  <a:pt x="96" y="66"/>
                </a:lnTo>
                <a:lnTo>
                  <a:pt x="90" y="65"/>
                </a:lnTo>
                <a:lnTo>
                  <a:pt x="89" y="62"/>
                </a:lnTo>
                <a:lnTo>
                  <a:pt x="87" y="61"/>
                </a:lnTo>
                <a:lnTo>
                  <a:pt x="87" y="60"/>
                </a:lnTo>
                <a:lnTo>
                  <a:pt x="84" y="58"/>
                </a:lnTo>
                <a:lnTo>
                  <a:pt x="77" y="56"/>
                </a:lnTo>
                <a:lnTo>
                  <a:pt x="77" y="62"/>
                </a:lnTo>
                <a:lnTo>
                  <a:pt x="81" y="57"/>
                </a:lnTo>
                <a:lnTo>
                  <a:pt x="77" y="56"/>
                </a:lnTo>
                <a:lnTo>
                  <a:pt x="76" y="53"/>
                </a:lnTo>
                <a:lnTo>
                  <a:pt x="75" y="52"/>
                </a:lnTo>
                <a:lnTo>
                  <a:pt x="73" y="51"/>
                </a:lnTo>
                <a:lnTo>
                  <a:pt x="69" y="50"/>
                </a:lnTo>
                <a:lnTo>
                  <a:pt x="64" y="51"/>
                </a:lnTo>
                <a:lnTo>
                  <a:pt x="63" y="52"/>
                </a:lnTo>
                <a:lnTo>
                  <a:pt x="62" y="53"/>
                </a:lnTo>
                <a:lnTo>
                  <a:pt x="58" y="58"/>
                </a:lnTo>
                <a:lnTo>
                  <a:pt x="63" y="62"/>
                </a:lnTo>
                <a:lnTo>
                  <a:pt x="63" y="56"/>
                </a:lnTo>
                <a:lnTo>
                  <a:pt x="55" y="57"/>
                </a:lnTo>
                <a:lnTo>
                  <a:pt x="49" y="57"/>
                </a:lnTo>
                <a:lnTo>
                  <a:pt x="45" y="57"/>
                </a:lnTo>
                <a:lnTo>
                  <a:pt x="42" y="56"/>
                </a:lnTo>
                <a:lnTo>
                  <a:pt x="42" y="62"/>
                </a:lnTo>
                <a:lnTo>
                  <a:pt x="46" y="57"/>
                </a:lnTo>
                <a:lnTo>
                  <a:pt x="42" y="53"/>
                </a:lnTo>
                <a:lnTo>
                  <a:pt x="40" y="50"/>
                </a:lnTo>
                <a:lnTo>
                  <a:pt x="37" y="46"/>
                </a:lnTo>
                <a:lnTo>
                  <a:pt x="37" y="45"/>
                </a:lnTo>
                <a:lnTo>
                  <a:pt x="34" y="43"/>
                </a:lnTo>
                <a:lnTo>
                  <a:pt x="26" y="41"/>
                </a:lnTo>
                <a:lnTo>
                  <a:pt x="26" y="47"/>
                </a:lnTo>
                <a:lnTo>
                  <a:pt x="30" y="42"/>
                </a:lnTo>
                <a:lnTo>
                  <a:pt x="26" y="40"/>
                </a:lnTo>
                <a:lnTo>
                  <a:pt x="23" y="37"/>
                </a:lnTo>
                <a:lnTo>
                  <a:pt x="22" y="35"/>
                </a:lnTo>
                <a:lnTo>
                  <a:pt x="18" y="39"/>
                </a:lnTo>
                <a:lnTo>
                  <a:pt x="25" y="39"/>
                </a:lnTo>
                <a:lnTo>
                  <a:pt x="21" y="31"/>
                </a:lnTo>
                <a:lnTo>
                  <a:pt x="19" y="27"/>
                </a:lnTo>
                <a:lnTo>
                  <a:pt x="16" y="22"/>
                </a:lnTo>
                <a:lnTo>
                  <a:pt x="10" y="17"/>
                </a:lnTo>
                <a:lnTo>
                  <a:pt x="12" y="26"/>
                </a:lnTo>
                <a:lnTo>
                  <a:pt x="13" y="22"/>
                </a:lnTo>
                <a:lnTo>
                  <a:pt x="12" y="19"/>
                </a:lnTo>
                <a:lnTo>
                  <a:pt x="7" y="22"/>
                </a:lnTo>
                <a:lnTo>
                  <a:pt x="10" y="27"/>
                </a:lnTo>
                <a:lnTo>
                  <a:pt x="18" y="24"/>
                </a:lnTo>
                <a:lnTo>
                  <a:pt x="22" y="20"/>
                </a:lnTo>
                <a:lnTo>
                  <a:pt x="26" y="17"/>
                </a:lnTo>
                <a:lnTo>
                  <a:pt x="26" y="16"/>
                </a:lnTo>
                <a:lnTo>
                  <a:pt x="28" y="12"/>
                </a:lnTo>
                <a:lnTo>
                  <a:pt x="26" y="7"/>
                </a:lnTo>
                <a:lnTo>
                  <a:pt x="25" y="6"/>
                </a:lnTo>
                <a:lnTo>
                  <a:pt x="22" y="5"/>
                </a:lnTo>
                <a:lnTo>
                  <a:pt x="17" y="3"/>
                </a:lnTo>
                <a:lnTo>
                  <a:pt x="12" y="1"/>
                </a:lnTo>
                <a:lnTo>
                  <a:pt x="5" y="0"/>
                </a:lnTo>
                <a:close/>
              </a:path>
            </a:pathLst>
          </a:custGeom>
          <a:solidFill>
            <a:srgbClr val="FF68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80" name="Freeform 72"/>
          <p:cNvSpPr>
            <a:spLocks/>
          </p:cNvSpPr>
          <p:nvPr/>
        </p:nvSpPr>
        <p:spPr bwMode="auto">
          <a:xfrm>
            <a:off x="6816727" y="3176588"/>
            <a:ext cx="1714500" cy="1528762"/>
          </a:xfrm>
          <a:custGeom>
            <a:avLst/>
            <a:gdLst>
              <a:gd name="T0" fmla="*/ 2147483647 w 1080"/>
              <a:gd name="T1" fmla="*/ 2147483647 h 963"/>
              <a:gd name="T2" fmla="*/ 2147483647 w 1080"/>
              <a:gd name="T3" fmla="*/ 2147483647 h 963"/>
              <a:gd name="T4" fmla="*/ 2147483647 w 1080"/>
              <a:gd name="T5" fmla="*/ 2147483647 h 963"/>
              <a:gd name="T6" fmla="*/ 2147483647 w 1080"/>
              <a:gd name="T7" fmla="*/ 2147483647 h 963"/>
              <a:gd name="T8" fmla="*/ 2147483647 w 1080"/>
              <a:gd name="T9" fmla="*/ 2147483647 h 963"/>
              <a:gd name="T10" fmla="*/ 2147483647 w 1080"/>
              <a:gd name="T11" fmla="*/ 2147483647 h 963"/>
              <a:gd name="T12" fmla="*/ 2147483647 w 1080"/>
              <a:gd name="T13" fmla="*/ 2147483647 h 963"/>
              <a:gd name="T14" fmla="*/ 2147483647 w 1080"/>
              <a:gd name="T15" fmla="*/ 2147483647 h 963"/>
              <a:gd name="T16" fmla="*/ 2147483647 w 1080"/>
              <a:gd name="T17" fmla="*/ 2147483647 h 963"/>
              <a:gd name="T18" fmla="*/ 2147483647 w 1080"/>
              <a:gd name="T19" fmla="*/ 2147483647 h 963"/>
              <a:gd name="T20" fmla="*/ 2147483647 w 1080"/>
              <a:gd name="T21" fmla="*/ 2147483647 h 963"/>
              <a:gd name="T22" fmla="*/ 2147483647 w 1080"/>
              <a:gd name="T23" fmla="*/ 2147483647 h 963"/>
              <a:gd name="T24" fmla="*/ 2147483647 w 1080"/>
              <a:gd name="T25" fmla="*/ 2147483647 h 963"/>
              <a:gd name="T26" fmla="*/ 2147483647 w 1080"/>
              <a:gd name="T27" fmla="*/ 2147483647 h 963"/>
              <a:gd name="T28" fmla="*/ 2147483647 w 1080"/>
              <a:gd name="T29" fmla="*/ 2147483647 h 963"/>
              <a:gd name="T30" fmla="*/ 2147483647 w 1080"/>
              <a:gd name="T31" fmla="*/ 2147483647 h 963"/>
              <a:gd name="T32" fmla="*/ 2147483647 w 1080"/>
              <a:gd name="T33" fmla="*/ 2147483647 h 963"/>
              <a:gd name="T34" fmla="*/ 2147483647 w 1080"/>
              <a:gd name="T35" fmla="*/ 2147483647 h 963"/>
              <a:gd name="T36" fmla="*/ 2147483647 w 1080"/>
              <a:gd name="T37" fmla="*/ 2147483647 h 963"/>
              <a:gd name="T38" fmla="*/ 2147483647 w 1080"/>
              <a:gd name="T39" fmla="*/ 2147483647 h 963"/>
              <a:gd name="T40" fmla="*/ 2147483647 w 1080"/>
              <a:gd name="T41" fmla="*/ 2147483647 h 963"/>
              <a:gd name="T42" fmla="*/ 2147483647 w 1080"/>
              <a:gd name="T43" fmla="*/ 2147483647 h 963"/>
              <a:gd name="T44" fmla="*/ 2147483647 w 1080"/>
              <a:gd name="T45" fmla="*/ 2147483647 h 963"/>
              <a:gd name="T46" fmla="*/ 2147483647 w 1080"/>
              <a:gd name="T47" fmla="*/ 2147483647 h 963"/>
              <a:gd name="T48" fmla="*/ 2147483647 w 1080"/>
              <a:gd name="T49" fmla="*/ 2147483647 h 963"/>
              <a:gd name="T50" fmla="*/ 2147483647 w 1080"/>
              <a:gd name="T51" fmla="*/ 2147483647 h 963"/>
              <a:gd name="T52" fmla="*/ 2147483647 w 1080"/>
              <a:gd name="T53" fmla="*/ 2147483647 h 963"/>
              <a:gd name="T54" fmla="*/ 2147483647 w 1080"/>
              <a:gd name="T55" fmla="*/ 2147483647 h 963"/>
              <a:gd name="T56" fmla="*/ 2147483647 w 1080"/>
              <a:gd name="T57" fmla="*/ 2147483647 h 963"/>
              <a:gd name="T58" fmla="*/ 2147483647 w 1080"/>
              <a:gd name="T59" fmla="*/ 2147483647 h 963"/>
              <a:gd name="T60" fmla="*/ 2147483647 w 1080"/>
              <a:gd name="T61" fmla="*/ 2147483647 h 963"/>
              <a:gd name="T62" fmla="*/ 2147483647 w 1080"/>
              <a:gd name="T63" fmla="*/ 2147483647 h 963"/>
              <a:gd name="T64" fmla="*/ 2147483647 w 1080"/>
              <a:gd name="T65" fmla="*/ 2147483647 h 963"/>
              <a:gd name="T66" fmla="*/ 2147483647 w 1080"/>
              <a:gd name="T67" fmla="*/ 2147483647 h 963"/>
              <a:gd name="T68" fmla="*/ 2147483647 w 1080"/>
              <a:gd name="T69" fmla="*/ 2147483647 h 963"/>
              <a:gd name="T70" fmla="*/ 2147483647 w 1080"/>
              <a:gd name="T71" fmla="*/ 2147483647 h 963"/>
              <a:gd name="T72" fmla="*/ 2147483647 w 1080"/>
              <a:gd name="T73" fmla="*/ 2147483647 h 963"/>
              <a:gd name="T74" fmla="*/ 2147483647 w 1080"/>
              <a:gd name="T75" fmla="*/ 2147483647 h 963"/>
              <a:gd name="T76" fmla="*/ 2147483647 w 1080"/>
              <a:gd name="T77" fmla="*/ 2147483647 h 963"/>
              <a:gd name="T78" fmla="*/ 2147483647 w 1080"/>
              <a:gd name="T79" fmla="*/ 2147483647 h 963"/>
              <a:gd name="T80" fmla="*/ 2147483647 w 1080"/>
              <a:gd name="T81" fmla="*/ 2147483647 h 963"/>
              <a:gd name="T82" fmla="*/ 2147483647 w 1080"/>
              <a:gd name="T83" fmla="*/ 2147483647 h 963"/>
              <a:gd name="T84" fmla="*/ 2147483647 w 1080"/>
              <a:gd name="T85" fmla="*/ 2147483647 h 963"/>
              <a:gd name="T86" fmla="*/ 2147483647 w 1080"/>
              <a:gd name="T87" fmla="*/ 2147483647 h 963"/>
              <a:gd name="T88" fmla="*/ 2147483647 w 1080"/>
              <a:gd name="T89" fmla="*/ 2147483647 h 963"/>
              <a:gd name="T90" fmla="*/ 2147483647 w 1080"/>
              <a:gd name="T91" fmla="*/ 2147483647 h 963"/>
              <a:gd name="T92" fmla="*/ 2147483647 w 1080"/>
              <a:gd name="T93" fmla="*/ 2147483647 h 963"/>
              <a:gd name="T94" fmla="*/ 2147483647 w 1080"/>
              <a:gd name="T95" fmla="*/ 2147483647 h 963"/>
              <a:gd name="T96" fmla="*/ 2147483647 w 1080"/>
              <a:gd name="T97" fmla="*/ 2147483647 h 963"/>
              <a:gd name="T98" fmla="*/ 2147483647 w 1080"/>
              <a:gd name="T99" fmla="*/ 2147483647 h 963"/>
              <a:gd name="T100" fmla="*/ 2147483647 w 1080"/>
              <a:gd name="T101" fmla="*/ 2147483647 h 963"/>
              <a:gd name="T102" fmla="*/ 2147483647 w 1080"/>
              <a:gd name="T103" fmla="*/ 2147483647 h 963"/>
              <a:gd name="T104" fmla="*/ 2147483647 w 1080"/>
              <a:gd name="T105" fmla="*/ 2147483647 h 963"/>
              <a:gd name="T106" fmla="*/ 2147483647 w 1080"/>
              <a:gd name="T107" fmla="*/ 2147483647 h 963"/>
              <a:gd name="T108" fmla="*/ 2147483647 w 1080"/>
              <a:gd name="T109" fmla="*/ 2147483647 h 963"/>
              <a:gd name="T110" fmla="*/ 2147483647 w 1080"/>
              <a:gd name="T111" fmla="*/ 2147483647 h 963"/>
              <a:gd name="T112" fmla="*/ 2147483647 w 1080"/>
              <a:gd name="T113" fmla="*/ 2147483647 h 963"/>
              <a:gd name="T114" fmla="*/ 2147483647 w 1080"/>
              <a:gd name="T115" fmla="*/ 2147483647 h 963"/>
              <a:gd name="T116" fmla="*/ 2147483647 w 1080"/>
              <a:gd name="T117" fmla="*/ 2147483647 h 963"/>
              <a:gd name="T118" fmla="*/ 2147483647 w 1080"/>
              <a:gd name="T119" fmla="*/ 2147483647 h 963"/>
              <a:gd name="T120" fmla="*/ 0 w 1080"/>
              <a:gd name="T121" fmla="*/ 0 h 9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80"/>
              <a:gd name="T184" fmla="*/ 0 h 963"/>
              <a:gd name="T185" fmla="*/ 1080 w 1080"/>
              <a:gd name="T186" fmla="*/ 963 h 96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80" h="963">
                <a:moveTo>
                  <a:pt x="0" y="0"/>
                </a:moveTo>
                <a:lnTo>
                  <a:pt x="0" y="12"/>
                </a:lnTo>
                <a:lnTo>
                  <a:pt x="18" y="12"/>
                </a:lnTo>
                <a:lnTo>
                  <a:pt x="35" y="12"/>
                </a:lnTo>
                <a:lnTo>
                  <a:pt x="52" y="13"/>
                </a:lnTo>
                <a:lnTo>
                  <a:pt x="66" y="16"/>
                </a:lnTo>
                <a:lnTo>
                  <a:pt x="68" y="17"/>
                </a:lnTo>
                <a:lnTo>
                  <a:pt x="68" y="11"/>
                </a:lnTo>
                <a:lnTo>
                  <a:pt x="65" y="14"/>
                </a:lnTo>
                <a:lnTo>
                  <a:pt x="62" y="11"/>
                </a:lnTo>
                <a:lnTo>
                  <a:pt x="62" y="12"/>
                </a:lnTo>
                <a:lnTo>
                  <a:pt x="68" y="12"/>
                </a:lnTo>
                <a:lnTo>
                  <a:pt x="65" y="7"/>
                </a:lnTo>
                <a:lnTo>
                  <a:pt x="62" y="11"/>
                </a:lnTo>
                <a:lnTo>
                  <a:pt x="59" y="16"/>
                </a:lnTo>
                <a:lnTo>
                  <a:pt x="58" y="19"/>
                </a:lnTo>
                <a:lnTo>
                  <a:pt x="57" y="22"/>
                </a:lnTo>
                <a:lnTo>
                  <a:pt x="59" y="26"/>
                </a:lnTo>
                <a:lnTo>
                  <a:pt x="61" y="28"/>
                </a:lnTo>
                <a:lnTo>
                  <a:pt x="62" y="28"/>
                </a:lnTo>
                <a:lnTo>
                  <a:pt x="67" y="29"/>
                </a:lnTo>
                <a:lnTo>
                  <a:pt x="71" y="28"/>
                </a:lnTo>
                <a:lnTo>
                  <a:pt x="74" y="26"/>
                </a:lnTo>
                <a:lnTo>
                  <a:pt x="76" y="22"/>
                </a:lnTo>
                <a:lnTo>
                  <a:pt x="79" y="19"/>
                </a:lnTo>
                <a:lnTo>
                  <a:pt x="74" y="14"/>
                </a:lnTo>
                <a:lnTo>
                  <a:pt x="70" y="18"/>
                </a:lnTo>
                <a:lnTo>
                  <a:pt x="74" y="21"/>
                </a:lnTo>
                <a:lnTo>
                  <a:pt x="68" y="17"/>
                </a:lnTo>
                <a:lnTo>
                  <a:pt x="72" y="26"/>
                </a:lnTo>
                <a:lnTo>
                  <a:pt x="77" y="29"/>
                </a:lnTo>
                <a:lnTo>
                  <a:pt x="81" y="31"/>
                </a:lnTo>
                <a:lnTo>
                  <a:pt x="88" y="33"/>
                </a:lnTo>
                <a:lnTo>
                  <a:pt x="95" y="34"/>
                </a:lnTo>
                <a:lnTo>
                  <a:pt x="97" y="28"/>
                </a:lnTo>
                <a:lnTo>
                  <a:pt x="92" y="32"/>
                </a:lnTo>
                <a:lnTo>
                  <a:pt x="98" y="39"/>
                </a:lnTo>
                <a:lnTo>
                  <a:pt x="104" y="44"/>
                </a:lnTo>
                <a:lnTo>
                  <a:pt x="112" y="48"/>
                </a:lnTo>
                <a:lnTo>
                  <a:pt x="122" y="53"/>
                </a:lnTo>
                <a:lnTo>
                  <a:pt x="125" y="48"/>
                </a:lnTo>
                <a:lnTo>
                  <a:pt x="120" y="50"/>
                </a:lnTo>
                <a:lnTo>
                  <a:pt x="124" y="57"/>
                </a:lnTo>
                <a:lnTo>
                  <a:pt x="126" y="60"/>
                </a:lnTo>
                <a:lnTo>
                  <a:pt x="135" y="65"/>
                </a:lnTo>
                <a:lnTo>
                  <a:pt x="140" y="68"/>
                </a:lnTo>
                <a:lnTo>
                  <a:pt x="151" y="69"/>
                </a:lnTo>
                <a:lnTo>
                  <a:pt x="163" y="70"/>
                </a:lnTo>
                <a:lnTo>
                  <a:pt x="207" y="75"/>
                </a:lnTo>
                <a:lnTo>
                  <a:pt x="249" y="79"/>
                </a:lnTo>
                <a:lnTo>
                  <a:pt x="249" y="73"/>
                </a:lnTo>
                <a:lnTo>
                  <a:pt x="244" y="75"/>
                </a:lnTo>
                <a:lnTo>
                  <a:pt x="247" y="83"/>
                </a:lnTo>
                <a:lnTo>
                  <a:pt x="248" y="85"/>
                </a:lnTo>
                <a:lnTo>
                  <a:pt x="249" y="87"/>
                </a:lnTo>
                <a:lnTo>
                  <a:pt x="255" y="88"/>
                </a:lnTo>
                <a:lnTo>
                  <a:pt x="258" y="87"/>
                </a:lnTo>
                <a:lnTo>
                  <a:pt x="260" y="85"/>
                </a:lnTo>
                <a:lnTo>
                  <a:pt x="256" y="82"/>
                </a:lnTo>
                <a:lnTo>
                  <a:pt x="256" y="88"/>
                </a:lnTo>
                <a:lnTo>
                  <a:pt x="258" y="87"/>
                </a:lnTo>
                <a:lnTo>
                  <a:pt x="262" y="87"/>
                </a:lnTo>
                <a:lnTo>
                  <a:pt x="270" y="87"/>
                </a:lnTo>
                <a:lnTo>
                  <a:pt x="280" y="90"/>
                </a:lnTo>
                <a:lnTo>
                  <a:pt x="283" y="91"/>
                </a:lnTo>
                <a:lnTo>
                  <a:pt x="283" y="85"/>
                </a:lnTo>
                <a:lnTo>
                  <a:pt x="279" y="90"/>
                </a:lnTo>
                <a:lnTo>
                  <a:pt x="276" y="85"/>
                </a:lnTo>
                <a:lnTo>
                  <a:pt x="278" y="88"/>
                </a:lnTo>
                <a:lnTo>
                  <a:pt x="278" y="90"/>
                </a:lnTo>
                <a:lnTo>
                  <a:pt x="280" y="95"/>
                </a:lnTo>
                <a:lnTo>
                  <a:pt x="281" y="98"/>
                </a:lnTo>
                <a:lnTo>
                  <a:pt x="284" y="99"/>
                </a:lnTo>
                <a:lnTo>
                  <a:pt x="288" y="100"/>
                </a:lnTo>
                <a:lnTo>
                  <a:pt x="292" y="101"/>
                </a:lnTo>
                <a:lnTo>
                  <a:pt x="297" y="104"/>
                </a:lnTo>
                <a:lnTo>
                  <a:pt x="298" y="98"/>
                </a:lnTo>
                <a:lnTo>
                  <a:pt x="293" y="101"/>
                </a:lnTo>
                <a:lnTo>
                  <a:pt x="298" y="109"/>
                </a:lnTo>
                <a:lnTo>
                  <a:pt x="302" y="104"/>
                </a:lnTo>
                <a:lnTo>
                  <a:pt x="296" y="104"/>
                </a:lnTo>
                <a:lnTo>
                  <a:pt x="297" y="111"/>
                </a:lnTo>
                <a:lnTo>
                  <a:pt x="298" y="116"/>
                </a:lnTo>
                <a:lnTo>
                  <a:pt x="298" y="123"/>
                </a:lnTo>
                <a:lnTo>
                  <a:pt x="298" y="125"/>
                </a:lnTo>
                <a:lnTo>
                  <a:pt x="301" y="130"/>
                </a:lnTo>
                <a:lnTo>
                  <a:pt x="302" y="131"/>
                </a:lnTo>
                <a:lnTo>
                  <a:pt x="307" y="134"/>
                </a:lnTo>
                <a:lnTo>
                  <a:pt x="311" y="134"/>
                </a:lnTo>
                <a:lnTo>
                  <a:pt x="315" y="131"/>
                </a:lnTo>
                <a:lnTo>
                  <a:pt x="321" y="129"/>
                </a:lnTo>
                <a:lnTo>
                  <a:pt x="317" y="124"/>
                </a:lnTo>
                <a:lnTo>
                  <a:pt x="316" y="130"/>
                </a:lnTo>
                <a:lnTo>
                  <a:pt x="326" y="131"/>
                </a:lnTo>
                <a:lnTo>
                  <a:pt x="334" y="134"/>
                </a:lnTo>
                <a:lnTo>
                  <a:pt x="334" y="127"/>
                </a:lnTo>
                <a:lnTo>
                  <a:pt x="329" y="131"/>
                </a:lnTo>
                <a:lnTo>
                  <a:pt x="335" y="135"/>
                </a:lnTo>
                <a:lnTo>
                  <a:pt x="338" y="137"/>
                </a:lnTo>
                <a:lnTo>
                  <a:pt x="340" y="141"/>
                </a:lnTo>
                <a:lnTo>
                  <a:pt x="346" y="137"/>
                </a:lnTo>
                <a:lnTo>
                  <a:pt x="340" y="136"/>
                </a:lnTo>
                <a:lnTo>
                  <a:pt x="338" y="140"/>
                </a:lnTo>
                <a:lnTo>
                  <a:pt x="344" y="140"/>
                </a:lnTo>
                <a:lnTo>
                  <a:pt x="339" y="136"/>
                </a:lnTo>
                <a:lnTo>
                  <a:pt x="338" y="139"/>
                </a:lnTo>
                <a:lnTo>
                  <a:pt x="335" y="144"/>
                </a:lnTo>
                <a:lnTo>
                  <a:pt x="335" y="146"/>
                </a:lnTo>
                <a:lnTo>
                  <a:pt x="337" y="151"/>
                </a:lnTo>
                <a:lnTo>
                  <a:pt x="338" y="154"/>
                </a:lnTo>
                <a:lnTo>
                  <a:pt x="339" y="154"/>
                </a:lnTo>
                <a:lnTo>
                  <a:pt x="340" y="154"/>
                </a:lnTo>
                <a:lnTo>
                  <a:pt x="346" y="155"/>
                </a:lnTo>
                <a:lnTo>
                  <a:pt x="349" y="154"/>
                </a:lnTo>
                <a:lnTo>
                  <a:pt x="353" y="151"/>
                </a:lnTo>
                <a:lnTo>
                  <a:pt x="357" y="150"/>
                </a:lnTo>
                <a:lnTo>
                  <a:pt x="352" y="145"/>
                </a:lnTo>
                <a:lnTo>
                  <a:pt x="352" y="151"/>
                </a:lnTo>
                <a:lnTo>
                  <a:pt x="355" y="151"/>
                </a:lnTo>
                <a:lnTo>
                  <a:pt x="356" y="145"/>
                </a:lnTo>
                <a:lnTo>
                  <a:pt x="353" y="150"/>
                </a:lnTo>
                <a:lnTo>
                  <a:pt x="352" y="151"/>
                </a:lnTo>
                <a:lnTo>
                  <a:pt x="357" y="146"/>
                </a:lnTo>
                <a:lnTo>
                  <a:pt x="351" y="146"/>
                </a:lnTo>
                <a:lnTo>
                  <a:pt x="351" y="150"/>
                </a:lnTo>
                <a:lnTo>
                  <a:pt x="351" y="152"/>
                </a:lnTo>
                <a:lnTo>
                  <a:pt x="353" y="156"/>
                </a:lnTo>
                <a:lnTo>
                  <a:pt x="356" y="159"/>
                </a:lnTo>
                <a:lnTo>
                  <a:pt x="366" y="162"/>
                </a:lnTo>
                <a:lnTo>
                  <a:pt x="371" y="164"/>
                </a:lnTo>
                <a:lnTo>
                  <a:pt x="385" y="165"/>
                </a:lnTo>
                <a:lnTo>
                  <a:pt x="400" y="165"/>
                </a:lnTo>
                <a:lnTo>
                  <a:pt x="414" y="165"/>
                </a:lnTo>
                <a:lnTo>
                  <a:pt x="414" y="159"/>
                </a:lnTo>
                <a:lnTo>
                  <a:pt x="407" y="159"/>
                </a:lnTo>
                <a:lnTo>
                  <a:pt x="410" y="162"/>
                </a:lnTo>
                <a:lnTo>
                  <a:pt x="409" y="157"/>
                </a:lnTo>
                <a:lnTo>
                  <a:pt x="405" y="165"/>
                </a:lnTo>
                <a:lnTo>
                  <a:pt x="405" y="170"/>
                </a:lnTo>
                <a:lnTo>
                  <a:pt x="406" y="172"/>
                </a:lnTo>
                <a:lnTo>
                  <a:pt x="407" y="177"/>
                </a:lnTo>
                <a:lnTo>
                  <a:pt x="410" y="178"/>
                </a:lnTo>
                <a:lnTo>
                  <a:pt x="414" y="181"/>
                </a:lnTo>
                <a:lnTo>
                  <a:pt x="417" y="182"/>
                </a:lnTo>
                <a:lnTo>
                  <a:pt x="423" y="183"/>
                </a:lnTo>
                <a:lnTo>
                  <a:pt x="435" y="185"/>
                </a:lnTo>
                <a:lnTo>
                  <a:pt x="435" y="178"/>
                </a:lnTo>
                <a:lnTo>
                  <a:pt x="432" y="182"/>
                </a:lnTo>
                <a:lnTo>
                  <a:pt x="430" y="180"/>
                </a:lnTo>
                <a:lnTo>
                  <a:pt x="430" y="186"/>
                </a:lnTo>
                <a:lnTo>
                  <a:pt x="430" y="190"/>
                </a:lnTo>
                <a:lnTo>
                  <a:pt x="433" y="193"/>
                </a:lnTo>
                <a:lnTo>
                  <a:pt x="433" y="196"/>
                </a:lnTo>
                <a:lnTo>
                  <a:pt x="437" y="200"/>
                </a:lnTo>
                <a:lnTo>
                  <a:pt x="442" y="201"/>
                </a:lnTo>
                <a:lnTo>
                  <a:pt x="446" y="202"/>
                </a:lnTo>
                <a:lnTo>
                  <a:pt x="448" y="201"/>
                </a:lnTo>
                <a:lnTo>
                  <a:pt x="452" y="200"/>
                </a:lnTo>
                <a:lnTo>
                  <a:pt x="455" y="198"/>
                </a:lnTo>
                <a:lnTo>
                  <a:pt x="450" y="195"/>
                </a:lnTo>
                <a:lnTo>
                  <a:pt x="450" y="201"/>
                </a:lnTo>
                <a:lnTo>
                  <a:pt x="451" y="200"/>
                </a:lnTo>
                <a:lnTo>
                  <a:pt x="451" y="193"/>
                </a:lnTo>
                <a:lnTo>
                  <a:pt x="444" y="193"/>
                </a:lnTo>
                <a:lnTo>
                  <a:pt x="446" y="198"/>
                </a:lnTo>
                <a:lnTo>
                  <a:pt x="446" y="190"/>
                </a:lnTo>
                <a:lnTo>
                  <a:pt x="444" y="191"/>
                </a:lnTo>
                <a:lnTo>
                  <a:pt x="441" y="195"/>
                </a:lnTo>
                <a:lnTo>
                  <a:pt x="434" y="203"/>
                </a:lnTo>
                <a:lnTo>
                  <a:pt x="432" y="207"/>
                </a:lnTo>
                <a:lnTo>
                  <a:pt x="433" y="209"/>
                </a:lnTo>
                <a:lnTo>
                  <a:pt x="437" y="217"/>
                </a:lnTo>
                <a:lnTo>
                  <a:pt x="439" y="222"/>
                </a:lnTo>
                <a:lnTo>
                  <a:pt x="441" y="224"/>
                </a:lnTo>
                <a:lnTo>
                  <a:pt x="444" y="219"/>
                </a:lnTo>
                <a:lnTo>
                  <a:pt x="438" y="219"/>
                </a:lnTo>
                <a:lnTo>
                  <a:pt x="439" y="222"/>
                </a:lnTo>
                <a:lnTo>
                  <a:pt x="438" y="226"/>
                </a:lnTo>
                <a:lnTo>
                  <a:pt x="437" y="229"/>
                </a:lnTo>
                <a:lnTo>
                  <a:pt x="437" y="233"/>
                </a:lnTo>
                <a:lnTo>
                  <a:pt x="435" y="234"/>
                </a:lnTo>
                <a:lnTo>
                  <a:pt x="438" y="238"/>
                </a:lnTo>
                <a:lnTo>
                  <a:pt x="442" y="241"/>
                </a:lnTo>
                <a:lnTo>
                  <a:pt x="456" y="241"/>
                </a:lnTo>
                <a:lnTo>
                  <a:pt x="471" y="241"/>
                </a:lnTo>
                <a:lnTo>
                  <a:pt x="486" y="242"/>
                </a:lnTo>
                <a:lnTo>
                  <a:pt x="498" y="243"/>
                </a:lnTo>
                <a:lnTo>
                  <a:pt x="500" y="243"/>
                </a:lnTo>
                <a:lnTo>
                  <a:pt x="501" y="244"/>
                </a:lnTo>
                <a:lnTo>
                  <a:pt x="501" y="238"/>
                </a:lnTo>
                <a:lnTo>
                  <a:pt x="494" y="238"/>
                </a:lnTo>
                <a:lnTo>
                  <a:pt x="496" y="242"/>
                </a:lnTo>
                <a:lnTo>
                  <a:pt x="496" y="233"/>
                </a:lnTo>
                <a:lnTo>
                  <a:pt x="494" y="236"/>
                </a:lnTo>
                <a:lnTo>
                  <a:pt x="492" y="239"/>
                </a:lnTo>
                <a:lnTo>
                  <a:pt x="491" y="243"/>
                </a:lnTo>
                <a:lnTo>
                  <a:pt x="492" y="248"/>
                </a:lnTo>
                <a:lnTo>
                  <a:pt x="491" y="248"/>
                </a:lnTo>
                <a:lnTo>
                  <a:pt x="491" y="249"/>
                </a:lnTo>
                <a:lnTo>
                  <a:pt x="496" y="253"/>
                </a:lnTo>
                <a:lnTo>
                  <a:pt x="500" y="255"/>
                </a:lnTo>
                <a:lnTo>
                  <a:pt x="505" y="257"/>
                </a:lnTo>
                <a:lnTo>
                  <a:pt x="511" y="258"/>
                </a:lnTo>
                <a:lnTo>
                  <a:pt x="515" y="259"/>
                </a:lnTo>
                <a:lnTo>
                  <a:pt x="516" y="253"/>
                </a:lnTo>
                <a:lnTo>
                  <a:pt x="512" y="257"/>
                </a:lnTo>
                <a:lnTo>
                  <a:pt x="511" y="254"/>
                </a:lnTo>
                <a:lnTo>
                  <a:pt x="511" y="258"/>
                </a:lnTo>
                <a:lnTo>
                  <a:pt x="512" y="263"/>
                </a:lnTo>
                <a:lnTo>
                  <a:pt x="514" y="268"/>
                </a:lnTo>
                <a:lnTo>
                  <a:pt x="516" y="273"/>
                </a:lnTo>
                <a:lnTo>
                  <a:pt x="518" y="273"/>
                </a:lnTo>
                <a:lnTo>
                  <a:pt x="523" y="275"/>
                </a:lnTo>
                <a:lnTo>
                  <a:pt x="527" y="275"/>
                </a:lnTo>
                <a:lnTo>
                  <a:pt x="532" y="275"/>
                </a:lnTo>
                <a:lnTo>
                  <a:pt x="539" y="274"/>
                </a:lnTo>
                <a:lnTo>
                  <a:pt x="538" y="268"/>
                </a:lnTo>
                <a:lnTo>
                  <a:pt x="534" y="272"/>
                </a:lnTo>
                <a:lnTo>
                  <a:pt x="538" y="274"/>
                </a:lnTo>
                <a:lnTo>
                  <a:pt x="533" y="269"/>
                </a:lnTo>
                <a:lnTo>
                  <a:pt x="534" y="277"/>
                </a:lnTo>
                <a:lnTo>
                  <a:pt x="536" y="280"/>
                </a:lnTo>
                <a:lnTo>
                  <a:pt x="538" y="286"/>
                </a:lnTo>
                <a:lnTo>
                  <a:pt x="542" y="290"/>
                </a:lnTo>
                <a:lnTo>
                  <a:pt x="546" y="291"/>
                </a:lnTo>
                <a:lnTo>
                  <a:pt x="550" y="294"/>
                </a:lnTo>
                <a:lnTo>
                  <a:pt x="556" y="295"/>
                </a:lnTo>
                <a:lnTo>
                  <a:pt x="563" y="295"/>
                </a:lnTo>
                <a:lnTo>
                  <a:pt x="571" y="295"/>
                </a:lnTo>
                <a:lnTo>
                  <a:pt x="583" y="296"/>
                </a:lnTo>
                <a:lnTo>
                  <a:pt x="583" y="290"/>
                </a:lnTo>
                <a:lnTo>
                  <a:pt x="579" y="294"/>
                </a:lnTo>
                <a:lnTo>
                  <a:pt x="578" y="291"/>
                </a:lnTo>
                <a:lnTo>
                  <a:pt x="577" y="296"/>
                </a:lnTo>
                <a:lnTo>
                  <a:pt x="577" y="301"/>
                </a:lnTo>
                <a:lnTo>
                  <a:pt x="577" y="308"/>
                </a:lnTo>
                <a:lnTo>
                  <a:pt x="579" y="311"/>
                </a:lnTo>
                <a:lnTo>
                  <a:pt x="580" y="316"/>
                </a:lnTo>
                <a:lnTo>
                  <a:pt x="586" y="321"/>
                </a:lnTo>
                <a:lnTo>
                  <a:pt x="589" y="324"/>
                </a:lnTo>
                <a:lnTo>
                  <a:pt x="595" y="326"/>
                </a:lnTo>
                <a:lnTo>
                  <a:pt x="597" y="326"/>
                </a:lnTo>
                <a:lnTo>
                  <a:pt x="601" y="325"/>
                </a:lnTo>
                <a:lnTo>
                  <a:pt x="602" y="325"/>
                </a:lnTo>
                <a:lnTo>
                  <a:pt x="602" y="319"/>
                </a:lnTo>
                <a:lnTo>
                  <a:pt x="597" y="323"/>
                </a:lnTo>
                <a:lnTo>
                  <a:pt x="596" y="319"/>
                </a:lnTo>
                <a:lnTo>
                  <a:pt x="602" y="319"/>
                </a:lnTo>
                <a:lnTo>
                  <a:pt x="597" y="314"/>
                </a:lnTo>
                <a:lnTo>
                  <a:pt x="596" y="316"/>
                </a:lnTo>
                <a:lnTo>
                  <a:pt x="591" y="323"/>
                </a:lnTo>
                <a:lnTo>
                  <a:pt x="589" y="326"/>
                </a:lnTo>
                <a:lnTo>
                  <a:pt x="592" y="330"/>
                </a:lnTo>
                <a:lnTo>
                  <a:pt x="595" y="332"/>
                </a:lnTo>
                <a:lnTo>
                  <a:pt x="600" y="332"/>
                </a:lnTo>
                <a:lnTo>
                  <a:pt x="602" y="332"/>
                </a:lnTo>
                <a:lnTo>
                  <a:pt x="606" y="334"/>
                </a:lnTo>
                <a:lnTo>
                  <a:pt x="606" y="327"/>
                </a:lnTo>
                <a:lnTo>
                  <a:pt x="602" y="331"/>
                </a:lnTo>
                <a:lnTo>
                  <a:pt x="604" y="332"/>
                </a:lnTo>
                <a:lnTo>
                  <a:pt x="605" y="336"/>
                </a:lnTo>
                <a:lnTo>
                  <a:pt x="610" y="332"/>
                </a:lnTo>
                <a:lnTo>
                  <a:pt x="604" y="332"/>
                </a:lnTo>
                <a:lnTo>
                  <a:pt x="602" y="335"/>
                </a:lnTo>
                <a:lnTo>
                  <a:pt x="609" y="335"/>
                </a:lnTo>
                <a:lnTo>
                  <a:pt x="605" y="331"/>
                </a:lnTo>
                <a:lnTo>
                  <a:pt x="601" y="335"/>
                </a:lnTo>
                <a:lnTo>
                  <a:pt x="600" y="336"/>
                </a:lnTo>
                <a:lnTo>
                  <a:pt x="598" y="340"/>
                </a:lnTo>
                <a:lnTo>
                  <a:pt x="600" y="345"/>
                </a:lnTo>
                <a:lnTo>
                  <a:pt x="605" y="346"/>
                </a:lnTo>
                <a:lnTo>
                  <a:pt x="607" y="345"/>
                </a:lnTo>
                <a:lnTo>
                  <a:pt x="615" y="344"/>
                </a:lnTo>
                <a:lnTo>
                  <a:pt x="614" y="337"/>
                </a:lnTo>
                <a:lnTo>
                  <a:pt x="610" y="342"/>
                </a:lnTo>
                <a:lnTo>
                  <a:pt x="618" y="349"/>
                </a:lnTo>
                <a:lnTo>
                  <a:pt x="623" y="357"/>
                </a:lnTo>
                <a:lnTo>
                  <a:pt x="628" y="352"/>
                </a:lnTo>
                <a:lnTo>
                  <a:pt x="622" y="352"/>
                </a:lnTo>
                <a:lnTo>
                  <a:pt x="632" y="373"/>
                </a:lnTo>
                <a:lnTo>
                  <a:pt x="637" y="371"/>
                </a:lnTo>
                <a:lnTo>
                  <a:pt x="632" y="370"/>
                </a:lnTo>
                <a:lnTo>
                  <a:pt x="628" y="381"/>
                </a:lnTo>
                <a:lnTo>
                  <a:pt x="627" y="391"/>
                </a:lnTo>
                <a:lnTo>
                  <a:pt x="628" y="395"/>
                </a:lnTo>
                <a:lnTo>
                  <a:pt x="629" y="398"/>
                </a:lnTo>
                <a:lnTo>
                  <a:pt x="633" y="401"/>
                </a:lnTo>
                <a:lnTo>
                  <a:pt x="637" y="403"/>
                </a:lnTo>
                <a:lnTo>
                  <a:pt x="642" y="403"/>
                </a:lnTo>
                <a:lnTo>
                  <a:pt x="652" y="402"/>
                </a:lnTo>
                <a:lnTo>
                  <a:pt x="650" y="396"/>
                </a:lnTo>
                <a:lnTo>
                  <a:pt x="645" y="398"/>
                </a:lnTo>
                <a:lnTo>
                  <a:pt x="650" y="407"/>
                </a:lnTo>
                <a:lnTo>
                  <a:pt x="656" y="416"/>
                </a:lnTo>
                <a:lnTo>
                  <a:pt x="664" y="422"/>
                </a:lnTo>
                <a:lnTo>
                  <a:pt x="673" y="428"/>
                </a:lnTo>
                <a:lnTo>
                  <a:pt x="675" y="423"/>
                </a:lnTo>
                <a:lnTo>
                  <a:pt x="669" y="424"/>
                </a:lnTo>
                <a:lnTo>
                  <a:pt x="670" y="434"/>
                </a:lnTo>
                <a:lnTo>
                  <a:pt x="672" y="442"/>
                </a:lnTo>
                <a:lnTo>
                  <a:pt x="673" y="448"/>
                </a:lnTo>
                <a:lnTo>
                  <a:pt x="674" y="452"/>
                </a:lnTo>
                <a:lnTo>
                  <a:pt x="677" y="455"/>
                </a:lnTo>
                <a:lnTo>
                  <a:pt x="681" y="457"/>
                </a:lnTo>
                <a:lnTo>
                  <a:pt x="684" y="459"/>
                </a:lnTo>
                <a:lnTo>
                  <a:pt x="690" y="460"/>
                </a:lnTo>
                <a:lnTo>
                  <a:pt x="697" y="462"/>
                </a:lnTo>
                <a:lnTo>
                  <a:pt x="706" y="463"/>
                </a:lnTo>
                <a:lnTo>
                  <a:pt x="708" y="457"/>
                </a:lnTo>
                <a:lnTo>
                  <a:pt x="704" y="460"/>
                </a:lnTo>
                <a:lnTo>
                  <a:pt x="702" y="458"/>
                </a:lnTo>
                <a:lnTo>
                  <a:pt x="701" y="460"/>
                </a:lnTo>
                <a:lnTo>
                  <a:pt x="701" y="464"/>
                </a:lnTo>
                <a:lnTo>
                  <a:pt x="702" y="468"/>
                </a:lnTo>
                <a:lnTo>
                  <a:pt x="704" y="473"/>
                </a:lnTo>
                <a:lnTo>
                  <a:pt x="708" y="475"/>
                </a:lnTo>
                <a:lnTo>
                  <a:pt x="710" y="470"/>
                </a:lnTo>
                <a:lnTo>
                  <a:pt x="706" y="475"/>
                </a:lnTo>
                <a:lnTo>
                  <a:pt x="710" y="477"/>
                </a:lnTo>
                <a:lnTo>
                  <a:pt x="715" y="478"/>
                </a:lnTo>
                <a:lnTo>
                  <a:pt x="720" y="478"/>
                </a:lnTo>
                <a:lnTo>
                  <a:pt x="725" y="478"/>
                </a:lnTo>
                <a:lnTo>
                  <a:pt x="725" y="472"/>
                </a:lnTo>
                <a:lnTo>
                  <a:pt x="720" y="475"/>
                </a:lnTo>
                <a:lnTo>
                  <a:pt x="725" y="478"/>
                </a:lnTo>
                <a:lnTo>
                  <a:pt x="728" y="481"/>
                </a:lnTo>
                <a:lnTo>
                  <a:pt x="732" y="477"/>
                </a:lnTo>
                <a:lnTo>
                  <a:pt x="725" y="477"/>
                </a:lnTo>
                <a:lnTo>
                  <a:pt x="725" y="480"/>
                </a:lnTo>
                <a:lnTo>
                  <a:pt x="732" y="480"/>
                </a:lnTo>
                <a:lnTo>
                  <a:pt x="728" y="477"/>
                </a:lnTo>
                <a:lnTo>
                  <a:pt x="725" y="479"/>
                </a:lnTo>
                <a:lnTo>
                  <a:pt x="723" y="481"/>
                </a:lnTo>
                <a:lnTo>
                  <a:pt x="722" y="483"/>
                </a:lnTo>
                <a:lnTo>
                  <a:pt x="720" y="486"/>
                </a:lnTo>
                <a:lnTo>
                  <a:pt x="722" y="491"/>
                </a:lnTo>
                <a:lnTo>
                  <a:pt x="727" y="493"/>
                </a:lnTo>
                <a:lnTo>
                  <a:pt x="729" y="491"/>
                </a:lnTo>
                <a:lnTo>
                  <a:pt x="733" y="491"/>
                </a:lnTo>
                <a:lnTo>
                  <a:pt x="738" y="490"/>
                </a:lnTo>
                <a:lnTo>
                  <a:pt x="737" y="484"/>
                </a:lnTo>
                <a:lnTo>
                  <a:pt x="733" y="488"/>
                </a:lnTo>
                <a:lnTo>
                  <a:pt x="737" y="490"/>
                </a:lnTo>
                <a:lnTo>
                  <a:pt x="731" y="485"/>
                </a:lnTo>
                <a:lnTo>
                  <a:pt x="731" y="493"/>
                </a:lnTo>
                <a:lnTo>
                  <a:pt x="731" y="501"/>
                </a:lnTo>
                <a:lnTo>
                  <a:pt x="731" y="510"/>
                </a:lnTo>
                <a:lnTo>
                  <a:pt x="732" y="514"/>
                </a:lnTo>
                <a:lnTo>
                  <a:pt x="734" y="521"/>
                </a:lnTo>
                <a:lnTo>
                  <a:pt x="740" y="518"/>
                </a:lnTo>
                <a:lnTo>
                  <a:pt x="734" y="520"/>
                </a:lnTo>
                <a:lnTo>
                  <a:pt x="738" y="524"/>
                </a:lnTo>
                <a:lnTo>
                  <a:pt x="743" y="526"/>
                </a:lnTo>
                <a:lnTo>
                  <a:pt x="747" y="526"/>
                </a:lnTo>
                <a:lnTo>
                  <a:pt x="754" y="525"/>
                </a:lnTo>
                <a:lnTo>
                  <a:pt x="758" y="526"/>
                </a:lnTo>
                <a:lnTo>
                  <a:pt x="759" y="520"/>
                </a:lnTo>
                <a:lnTo>
                  <a:pt x="756" y="525"/>
                </a:lnTo>
                <a:lnTo>
                  <a:pt x="759" y="527"/>
                </a:lnTo>
                <a:lnTo>
                  <a:pt x="763" y="524"/>
                </a:lnTo>
                <a:lnTo>
                  <a:pt x="756" y="524"/>
                </a:lnTo>
                <a:lnTo>
                  <a:pt x="758" y="527"/>
                </a:lnTo>
                <a:lnTo>
                  <a:pt x="756" y="530"/>
                </a:lnTo>
                <a:lnTo>
                  <a:pt x="763" y="530"/>
                </a:lnTo>
                <a:lnTo>
                  <a:pt x="758" y="525"/>
                </a:lnTo>
                <a:lnTo>
                  <a:pt x="756" y="529"/>
                </a:lnTo>
                <a:lnTo>
                  <a:pt x="755" y="532"/>
                </a:lnTo>
                <a:lnTo>
                  <a:pt x="755" y="535"/>
                </a:lnTo>
                <a:lnTo>
                  <a:pt x="756" y="540"/>
                </a:lnTo>
                <a:lnTo>
                  <a:pt x="758" y="542"/>
                </a:lnTo>
                <a:lnTo>
                  <a:pt x="764" y="545"/>
                </a:lnTo>
                <a:lnTo>
                  <a:pt x="768" y="546"/>
                </a:lnTo>
                <a:lnTo>
                  <a:pt x="773" y="547"/>
                </a:lnTo>
                <a:lnTo>
                  <a:pt x="777" y="549"/>
                </a:lnTo>
                <a:lnTo>
                  <a:pt x="778" y="542"/>
                </a:lnTo>
                <a:lnTo>
                  <a:pt x="773" y="546"/>
                </a:lnTo>
                <a:lnTo>
                  <a:pt x="779" y="554"/>
                </a:lnTo>
                <a:lnTo>
                  <a:pt x="785" y="557"/>
                </a:lnTo>
                <a:lnTo>
                  <a:pt x="788" y="559"/>
                </a:lnTo>
                <a:lnTo>
                  <a:pt x="795" y="561"/>
                </a:lnTo>
                <a:lnTo>
                  <a:pt x="802" y="562"/>
                </a:lnTo>
                <a:lnTo>
                  <a:pt x="804" y="556"/>
                </a:lnTo>
                <a:lnTo>
                  <a:pt x="800" y="560"/>
                </a:lnTo>
                <a:lnTo>
                  <a:pt x="799" y="559"/>
                </a:lnTo>
                <a:lnTo>
                  <a:pt x="800" y="563"/>
                </a:lnTo>
                <a:lnTo>
                  <a:pt x="802" y="568"/>
                </a:lnTo>
                <a:lnTo>
                  <a:pt x="806" y="575"/>
                </a:lnTo>
                <a:lnTo>
                  <a:pt x="811" y="578"/>
                </a:lnTo>
                <a:lnTo>
                  <a:pt x="820" y="585"/>
                </a:lnTo>
                <a:lnTo>
                  <a:pt x="823" y="580"/>
                </a:lnTo>
                <a:lnTo>
                  <a:pt x="818" y="582"/>
                </a:lnTo>
                <a:lnTo>
                  <a:pt x="819" y="588"/>
                </a:lnTo>
                <a:lnTo>
                  <a:pt x="824" y="583"/>
                </a:lnTo>
                <a:lnTo>
                  <a:pt x="818" y="583"/>
                </a:lnTo>
                <a:lnTo>
                  <a:pt x="818" y="586"/>
                </a:lnTo>
                <a:lnTo>
                  <a:pt x="820" y="590"/>
                </a:lnTo>
                <a:lnTo>
                  <a:pt x="823" y="592"/>
                </a:lnTo>
                <a:lnTo>
                  <a:pt x="824" y="593"/>
                </a:lnTo>
                <a:lnTo>
                  <a:pt x="828" y="593"/>
                </a:lnTo>
                <a:lnTo>
                  <a:pt x="833" y="591"/>
                </a:lnTo>
                <a:lnTo>
                  <a:pt x="836" y="590"/>
                </a:lnTo>
                <a:lnTo>
                  <a:pt x="838" y="588"/>
                </a:lnTo>
                <a:lnTo>
                  <a:pt x="835" y="583"/>
                </a:lnTo>
                <a:lnTo>
                  <a:pt x="829" y="588"/>
                </a:lnTo>
                <a:lnTo>
                  <a:pt x="835" y="590"/>
                </a:lnTo>
                <a:lnTo>
                  <a:pt x="828" y="583"/>
                </a:lnTo>
                <a:lnTo>
                  <a:pt x="831" y="587"/>
                </a:lnTo>
                <a:lnTo>
                  <a:pt x="831" y="591"/>
                </a:lnTo>
                <a:lnTo>
                  <a:pt x="829" y="597"/>
                </a:lnTo>
                <a:lnTo>
                  <a:pt x="827" y="603"/>
                </a:lnTo>
                <a:lnTo>
                  <a:pt x="826" y="609"/>
                </a:lnTo>
                <a:lnTo>
                  <a:pt x="828" y="613"/>
                </a:lnTo>
                <a:lnTo>
                  <a:pt x="828" y="614"/>
                </a:lnTo>
                <a:lnTo>
                  <a:pt x="832" y="617"/>
                </a:lnTo>
                <a:lnTo>
                  <a:pt x="837" y="622"/>
                </a:lnTo>
                <a:lnTo>
                  <a:pt x="841" y="626"/>
                </a:lnTo>
                <a:lnTo>
                  <a:pt x="844" y="628"/>
                </a:lnTo>
                <a:lnTo>
                  <a:pt x="849" y="626"/>
                </a:lnTo>
                <a:lnTo>
                  <a:pt x="844" y="628"/>
                </a:lnTo>
                <a:lnTo>
                  <a:pt x="846" y="637"/>
                </a:lnTo>
                <a:lnTo>
                  <a:pt x="850" y="633"/>
                </a:lnTo>
                <a:lnTo>
                  <a:pt x="844" y="633"/>
                </a:lnTo>
                <a:lnTo>
                  <a:pt x="844" y="640"/>
                </a:lnTo>
                <a:lnTo>
                  <a:pt x="845" y="648"/>
                </a:lnTo>
                <a:lnTo>
                  <a:pt x="846" y="652"/>
                </a:lnTo>
                <a:lnTo>
                  <a:pt x="850" y="658"/>
                </a:lnTo>
                <a:lnTo>
                  <a:pt x="851" y="659"/>
                </a:lnTo>
                <a:lnTo>
                  <a:pt x="853" y="660"/>
                </a:lnTo>
                <a:lnTo>
                  <a:pt x="858" y="662"/>
                </a:lnTo>
                <a:lnTo>
                  <a:pt x="862" y="662"/>
                </a:lnTo>
                <a:lnTo>
                  <a:pt x="869" y="663"/>
                </a:lnTo>
                <a:lnTo>
                  <a:pt x="871" y="657"/>
                </a:lnTo>
                <a:lnTo>
                  <a:pt x="865" y="660"/>
                </a:lnTo>
                <a:lnTo>
                  <a:pt x="873" y="675"/>
                </a:lnTo>
                <a:lnTo>
                  <a:pt x="878" y="672"/>
                </a:lnTo>
                <a:lnTo>
                  <a:pt x="872" y="672"/>
                </a:lnTo>
                <a:lnTo>
                  <a:pt x="877" y="686"/>
                </a:lnTo>
                <a:lnTo>
                  <a:pt x="882" y="703"/>
                </a:lnTo>
                <a:lnTo>
                  <a:pt x="883" y="706"/>
                </a:lnTo>
                <a:lnTo>
                  <a:pt x="888" y="720"/>
                </a:lnTo>
                <a:lnTo>
                  <a:pt x="890" y="721"/>
                </a:lnTo>
                <a:lnTo>
                  <a:pt x="894" y="724"/>
                </a:lnTo>
                <a:lnTo>
                  <a:pt x="897" y="722"/>
                </a:lnTo>
                <a:lnTo>
                  <a:pt x="904" y="719"/>
                </a:lnTo>
                <a:lnTo>
                  <a:pt x="906" y="718"/>
                </a:lnTo>
                <a:lnTo>
                  <a:pt x="908" y="716"/>
                </a:lnTo>
                <a:lnTo>
                  <a:pt x="903" y="713"/>
                </a:lnTo>
                <a:lnTo>
                  <a:pt x="899" y="716"/>
                </a:lnTo>
                <a:lnTo>
                  <a:pt x="903" y="719"/>
                </a:lnTo>
                <a:lnTo>
                  <a:pt x="896" y="713"/>
                </a:lnTo>
                <a:lnTo>
                  <a:pt x="896" y="715"/>
                </a:lnTo>
                <a:lnTo>
                  <a:pt x="896" y="719"/>
                </a:lnTo>
                <a:lnTo>
                  <a:pt x="899" y="722"/>
                </a:lnTo>
                <a:lnTo>
                  <a:pt x="901" y="726"/>
                </a:lnTo>
                <a:lnTo>
                  <a:pt x="903" y="726"/>
                </a:lnTo>
                <a:lnTo>
                  <a:pt x="908" y="729"/>
                </a:lnTo>
                <a:lnTo>
                  <a:pt x="912" y="730"/>
                </a:lnTo>
                <a:lnTo>
                  <a:pt x="917" y="732"/>
                </a:lnTo>
                <a:lnTo>
                  <a:pt x="918" y="726"/>
                </a:lnTo>
                <a:lnTo>
                  <a:pt x="914" y="730"/>
                </a:lnTo>
                <a:lnTo>
                  <a:pt x="912" y="727"/>
                </a:lnTo>
                <a:lnTo>
                  <a:pt x="912" y="734"/>
                </a:lnTo>
                <a:lnTo>
                  <a:pt x="912" y="742"/>
                </a:lnTo>
                <a:lnTo>
                  <a:pt x="912" y="750"/>
                </a:lnTo>
                <a:lnTo>
                  <a:pt x="914" y="755"/>
                </a:lnTo>
                <a:lnTo>
                  <a:pt x="918" y="761"/>
                </a:lnTo>
                <a:lnTo>
                  <a:pt x="918" y="762"/>
                </a:lnTo>
                <a:lnTo>
                  <a:pt x="921" y="763"/>
                </a:lnTo>
                <a:lnTo>
                  <a:pt x="924" y="765"/>
                </a:lnTo>
                <a:lnTo>
                  <a:pt x="928" y="766"/>
                </a:lnTo>
                <a:lnTo>
                  <a:pt x="936" y="765"/>
                </a:lnTo>
                <a:lnTo>
                  <a:pt x="944" y="763"/>
                </a:lnTo>
                <a:lnTo>
                  <a:pt x="948" y="765"/>
                </a:lnTo>
                <a:lnTo>
                  <a:pt x="948" y="758"/>
                </a:lnTo>
                <a:lnTo>
                  <a:pt x="942" y="762"/>
                </a:lnTo>
                <a:lnTo>
                  <a:pt x="946" y="765"/>
                </a:lnTo>
                <a:lnTo>
                  <a:pt x="949" y="767"/>
                </a:lnTo>
                <a:lnTo>
                  <a:pt x="950" y="770"/>
                </a:lnTo>
                <a:lnTo>
                  <a:pt x="955" y="766"/>
                </a:lnTo>
                <a:lnTo>
                  <a:pt x="949" y="766"/>
                </a:lnTo>
                <a:lnTo>
                  <a:pt x="949" y="770"/>
                </a:lnTo>
                <a:lnTo>
                  <a:pt x="955" y="770"/>
                </a:lnTo>
                <a:lnTo>
                  <a:pt x="951" y="766"/>
                </a:lnTo>
                <a:lnTo>
                  <a:pt x="949" y="770"/>
                </a:lnTo>
                <a:lnTo>
                  <a:pt x="946" y="772"/>
                </a:lnTo>
                <a:lnTo>
                  <a:pt x="944" y="775"/>
                </a:lnTo>
                <a:lnTo>
                  <a:pt x="942" y="775"/>
                </a:lnTo>
                <a:lnTo>
                  <a:pt x="941" y="780"/>
                </a:lnTo>
                <a:lnTo>
                  <a:pt x="942" y="783"/>
                </a:lnTo>
                <a:lnTo>
                  <a:pt x="948" y="786"/>
                </a:lnTo>
                <a:lnTo>
                  <a:pt x="950" y="785"/>
                </a:lnTo>
                <a:lnTo>
                  <a:pt x="953" y="785"/>
                </a:lnTo>
                <a:lnTo>
                  <a:pt x="958" y="783"/>
                </a:lnTo>
                <a:lnTo>
                  <a:pt x="956" y="777"/>
                </a:lnTo>
                <a:lnTo>
                  <a:pt x="953" y="782"/>
                </a:lnTo>
                <a:lnTo>
                  <a:pt x="962" y="791"/>
                </a:lnTo>
                <a:lnTo>
                  <a:pt x="965" y="795"/>
                </a:lnTo>
                <a:lnTo>
                  <a:pt x="971" y="791"/>
                </a:lnTo>
                <a:lnTo>
                  <a:pt x="964" y="791"/>
                </a:lnTo>
                <a:lnTo>
                  <a:pt x="968" y="798"/>
                </a:lnTo>
                <a:lnTo>
                  <a:pt x="973" y="796"/>
                </a:lnTo>
                <a:lnTo>
                  <a:pt x="968" y="797"/>
                </a:lnTo>
                <a:lnTo>
                  <a:pt x="967" y="803"/>
                </a:lnTo>
                <a:lnTo>
                  <a:pt x="967" y="812"/>
                </a:lnTo>
                <a:lnTo>
                  <a:pt x="968" y="819"/>
                </a:lnTo>
                <a:lnTo>
                  <a:pt x="971" y="824"/>
                </a:lnTo>
                <a:lnTo>
                  <a:pt x="972" y="827"/>
                </a:lnTo>
                <a:lnTo>
                  <a:pt x="977" y="828"/>
                </a:lnTo>
                <a:lnTo>
                  <a:pt x="980" y="829"/>
                </a:lnTo>
                <a:lnTo>
                  <a:pt x="980" y="823"/>
                </a:lnTo>
                <a:lnTo>
                  <a:pt x="980" y="829"/>
                </a:lnTo>
                <a:lnTo>
                  <a:pt x="991" y="832"/>
                </a:lnTo>
                <a:lnTo>
                  <a:pt x="1000" y="833"/>
                </a:lnTo>
                <a:lnTo>
                  <a:pt x="1001" y="827"/>
                </a:lnTo>
                <a:lnTo>
                  <a:pt x="995" y="827"/>
                </a:lnTo>
                <a:lnTo>
                  <a:pt x="998" y="831"/>
                </a:lnTo>
                <a:lnTo>
                  <a:pt x="996" y="826"/>
                </a:lnTo>
                <a:lnTo>
                  <a:pt x="994" y="834"/>
                </a:lnTo>
                <a:lnTo>
                  <a:pt x="995" y="842"/>
                </a:lnTo>
                <a:lnTo>
                  <a:pt x="996" y="845"/>
                </a:lnTo>
                <a:lnTo>
                  <a:pt x="1000" y="850"/>
                </a:lnTo>
                <a:lnTo>
                  <a:pt x="1005" y="855"/>
                </a:lnTo>
                <a:lnTo>
                  <a:pt x="1012" y="859"/>
                </a:lnTo>
                <a:lnTo>
                  <a:pt x="1017" y="860"/>
                </a:lnTo>
                <a:lnTo>
                  <a:pt x="1025" y="864"/>
                </a:lnTo>
                <a:lnTo>
                  <a:pt x="1040" y="867"/>
                </a:lnTo>
                <a:lnTo>
                  <a:pt x="1040" y="860"/>
                </a:lnTo>
                <a:lnTo>
                  <a:pt x="1036" y="864"/>
                </a:lnTo>
                <a:lnTo>
                  <a:pt x="1035" y="862"/>
                </a:lnTo>
                <a:lnTo>
                  <a:pt x="1036" y="872"/>
                </a:lnTo>
                <a:lnTo>
                  <a:pt x="1039" y="883"/>
                </a:lnTo>
                <a:lnTo>
                  <a:pt x="1037" y="888"/>
                </a:lnTo>
                <a:lnTo>
                  <a:pt x="1037" y="893"/>
                </a:lnTo>
                <a:lnTo>
                  <a:pt x="1037" y="898"/>
                </a:lnTo>
                <a:lnTo>
                  <a:pt x="1040" y="901"/>
                </a:lnTo>
                <a:lnTo>
                  <a:pt x="1042" y="906"/>
                </a:lnTo>
                <a:lnTo>
                  <a:pt x="1046" y="901"/>
                </a:lnTo>
                <a:lnTo>
                  <a:pt x="1041" y="905"/>
                </a:lnTo>
                <a:lnTo>
                  <a:pt x="1044" y="906"/>
                </a:lnTo>
                <a:lnTo>
                  <a:pt x="1049" y="909"/>
                </a:lnTo>
                <a:lnTo>
                  <a:pt x="1053" y="906"/>
                </a:lnTo>
                <a:lnTo>
                  <a:pt x="1055" y="905"/>
                </a:lnTo>
                <a:lnTo>
                  <a:pt x="1058" y="903"/>
                </a:lnTo>
                <a:lnTo>
                  <a:pt x="1054" y="899"/>
                </a:lnTo>
                <a:lnTo>
                  <a:pt x="1054" y="905"/>
                </a:lnTo>
                <a:lnTo>
                  <a:pt x="1059" y="903"/>
                </a:lnTo>
                <a:lnTo>
                  <a:pt x="1057" y="896"/>
                </a:lnTo>
                <a:lnTo>
                  <a:pt x="1053" y="900"/>
                </a:lnTo>
                <a:lnTo>
                  <a:pt x="1057" y="903"/>
                </a:lnTo>
                <a:lnTo>
                  <a:pt x="1050" y="898"/>
                </a:lnTo>
                <a:lnTo>
                  <a:pt x="1055" y="927"/>
                </a:lnTo>
                <a:lnTo>
                  <a:pt x="1064" y="960"/>
                </a:lnTo>
                <a:lnTo>
                  <a:pt x="1066" y="961"/>
                </a:lnTo>
                <a:lnTo>
                  <a:pt x="1069" y="963"/>
                </a:lnTo>
                <a:lnTo>
                  <a:pt x="1072" y="962"/>
                </a:lnTo>
                <a:lnTo>
                  <a:pt x="1076" y="961"/>
                </a:lnTo>
                <a:lnTo>
                  <a:pt x="1072" y="956"/>
                </a:lnTo>
                <a:lnTo>
                  <a:pt x="1072" y="962"/>
                </a:lnTo>
                <a:lnTo>
                  <a:pt x="1075" y="962"/>
                </a:lnTo>
                <a:lnTo>
                  <a:pt x="1077" y="961"/>
                </a:lnTo>
                <a:lnTo>
                  <a:pt x="1080" y="961"/>
                </a:lnTo>
                <a:lnTo>
                  <a:pt x="1077" y="950"/>
                </a:lnTo>
                <a:lnTo>
                  <a:pt x="1077" y="949"/>
                </a:lnTo>
                <a:lnTo>
                  <a:pt x="1075" y="950"/>
                </a:lnTo>
                <a:lnTo>
                  <a:pt x="1072" y="950"/>
                </a:lnTo>
                <a:lnTo>
                  <a:pt x="1067" y="952"/>
                </a:lnTo>
                <a:lnTo>
                  <a:pt x="1075" y="954"/>
                </a:lnTo>
                <a:lnTo>
                  <a:pt x="1069" y="951"/>
                </a:lnTo>
                <a:lnTo>
                  <a:pt x="1069" y="957"/>
                </a:lnTo>
                <a:lnTo>
                  <a:pt x="1076" y="956"/>
                </a:lnTo>
                <a:lnTo>
                  <a:pt x="1068" y="927"/>
                </a:lnTo>
                <a:lnTo>
                  <a:pt x="1063" y="896"/>
                </a:lnTo>
                <a:lnTo>
                  <a:pt x="1062" y="893"/>
                </a:lnTo>
                <a:lnTo>
                  <a:pt x="1057" y="890"/>
                </a:lnTo>
                <a:lnTo>
                  <a:pt x="1055" y="891"/>
                </a:lnTo>
                <a:lnTo>
                  <a:pt x="1054" y="893"/>
                </a:lnTo>
                <a:lnTo>
                  <a:pt x="1049" y="894"/>
                </a:lnTo>
                <a:lnTo>
                  <a:pt x="1046" y="896"/>
                </a:lnTo>
                <a:lnTo>
                  <a:pt x="1044" y="898"/>
                </a:lnTo>
                <a:lnTo>
                  <a:pt x="1049" y="896"/>
                </a:lnTo>
                <a:lnTo>
                  <a:pt x="1049" y="903"/>
                </a:lnTo>
                <a:lnTo>
                  <a:pt x="1053" y="898"/>
                </a:lnTo>
                <a:lnTo>
                  <a:pt x="1051" y="899"/>
                </a:lnTo>
                <a:lnTo>
                  <a:pt x="1051" y="898"/>
                </a:lnTo>
                <a:lnTo>
                  <a:pt x="1049" y="893"/>
                </a:lnTo>
                <a:lnTo>
                  <a:pt x="1044" y="898"/>
                </a:lnTo>
                <a:lnTo>
                  <a:pt x="1050" y="898"/>
                </a:lnTo>
                <a:lnTo>
                  <a:pt x="1050" y="893"/>
                </a:lnTo>
                <a:lnTo>
                  <a:pt x="1050" y="888"/>
                </a:lnTo>
                <a:lnTo>
                  <a:pt x="1050" y="881"/>
                </a:lnTo>
                <a:lnTo>
                  <a:pt x="1049" y="872"/>
                </a:lnTo>
                <a:lnTo>
                  <a:pt x="1046" y="860"/>
                </a:lnTo>
                <a:lnTo>
                  <a:pt x="1045" y="857"/>
                </a:lnTo>
                <a:lnTo>
                  <a:pt x="1041" y="854"/>
                </a:lnTo>
                <a:lnTo>
                  <a:pt x="1025" y="852"/>
                </a:lnTo>
                <a:lnTo>
                  <a:pt x="1017" y="848"/>
                </a:lnTo>
                <a:lnTo>
                  <a:pt x="1017" y="854"/>
                </a:lnTo>
                <a:lnTo>
                  <a:pt x="1021" y="850"/>
                </a:lnTo>
                <a:lnTo>
                  <a:pt x="1014" y="847"/>
                </a:lnTo>
                <a:lnTo>
                  <a:pt x="1009" y="842"/>
                </a:lnTo>
                <a:lnTo>
                  <a:pt x="1005" y="837"/>
                </a:lnTo>
                <a:lnTo>
                  <a:pt x="1001" y="842"/>
                </a:lnTo>
                <a:lnTo>
                  <a:pt x="1008" y="842"/>
                </a:lnTo>
                <a:lnTo>
                  <a:pt x="1007" y="834"/>
                </a:lnTo>
                <a:lnTo>
                  <a:pt x="1008" y="829"/>
                </a:lnTo>
                <a:lnTo>
                  <a:pt x="1008" y="827"/>
                </a:lnTo>
                <a:lnTo>
                  <a:pt x="1007" y="823"/>
                </a:lnTo>
                <a:lnTo>
                  <a:pt x="1003" y="822"/>
                </a:lnTo>
                <a:lnTo>
                  <a:pt x="991" y="819"/>
                </a:lnTo>
                <a:lnTo>
                  <a:pt x="981" y="818"/>
                </a:lnTo>
                <a:lnTo>
                  <a:pt x="981" y="817"/>
                </a:lnTo>
                <a:lnTo>
                  <a:pt x="977" y="816"/>
                </a:lnTo>
                <a:lnTo>
                  <a:pt x="977" y="822"/>
                </a:lnTo>
                <a:lnTo>
                  <a:pt x="981" y="818"/>
                </a:lnTo>
                <a:lnTo>
                  <a:pt x="980" y="816"/>
                </a:lnTo>
                <a:lnTo>
                  <a:pt x="974" y="819"/>
                </a:lnTo>
                <a:lnTo>
                  <a:pt x="981" y="819"/>
                </a:lnTo>
                <a:lnTo>
                  <a:pt x="980" y="812"/>
                </a:lnTo>
                <a:lnTo>
                  <a:pt x="980" y="803"/>
                </a:lnTo>
                <a:lnTo>
                  <a:pt x="980" y="796"/>
                </a:lnTo>
                <a:lnTo>
                  <a:pt x="980" y="795"/>
                </a:lnTo>
                <a:lnTo>
                  <a:pt x="977" y="791"/>
                </a:lnTo>
                <a:lnTo>
                  <a:pt x="974" y="786"/>
                </a:lnTo>
                <a:lnTo>
                  <a:pt x="971" y="782"/>
                </a:lnTo>
                <a:lnTo>
                  <a:pt x="962" y="773"/>
                </a:lnTo>
                <a:lnTo>
                  <a:pt x="956" y="771"/>
                </a:lnTo>
                <a:lnTo>
                  <a:pt x="955" y="772"/>
                </a:lnTo>
                <a:lnTo>
                  <a:pt x="953" y="772"/>
                </a:lnTo>
                <a:lnTo>
                  <a:pt x="950" y="772"/>
                </a:lnTo>
                <a:lnTo>
                  <a:pt x="948" y="773"/>
                </a:lnTo>
                <a:lnTo>
                  <a:pt x="954" y="780"/>
                </a:lnTo>
                <a:lnTo>
                  <a:pt x="951" y="775"/>
                </a:lnTo>
                <a:lnTo>
                  <a:pt x="948" y="780"/>
                </a:lnTo>
                <a:lnTo>
                  <a:pt x="951" y="783"/>
                </a:lnTo>
                <a:lnTo>
                  <a:pt x="953" y="783"/>
                </a:lnTo>
                <a:lnTo>
                  <a:pt x="955" y="781"/>
                </a:lnTo>
                <a:lnTo>
                  <a:pt x="958" y="778"/>
                </a:lnTo>
                <a:lnTo>
                  <a:pt x="960" y="775"/>
                </a:lnTo>
                <a:lnTo>
                  <a:pt x="962" y="770"/>
                </a:lnTo>
                <a:lnTo>
                  <a:pt x="962" y="766"/>
                </a:lnTo>
                <a:lnTo>
                  <a:pt x="959" y="761"/>
                </a:lnTo>
                <a:lnTo>
                  <a:pt x="958" y="758"/>
                </a:lnTo>
                <a:lnTo>
                  <a:pt x="955" y="756"/>
                </a:lnTo>
                <a:lnTo>
                  <a:pt x="951" y="754"/>
                </a:lnTo>
                <a:lnTo>
                  <a:pt x="948" y="752"/>
                </a:lnTo>
                <a:lnTo>
                  <a:pt x="944" y="751"/>
                </a:lnTo>
                <a:lnTo>
                  <a:pt x="936" y="752"/>
                </a:lnTo>
                <a:lnTo>
                  <a:pt x="928" y="754"/>
                </a:lnTo>
                <a:lnTo>
                  <a:pt x="924" y="752"/>
                </a:lnTo>
                <a:lnTo>
                  <a:pt x="924" y="758"/>
                </a:lnTo>
                <a:lnTo>
                  <a:pt x="930" y="755"/>
                </a:lnTo>
                <a:lnTo>
                  <a:pt x="927" y="754"/>
                </a:lnTo>
                <a:lnTo>
                  <a:pt x="922" y="757"/>
                </a:lnTo>
                <a:lnTo>
                  <a:pt x="927" y="754"/>
                </a:lnTo>
                <a:lnTo>
                  <a:pt x="923" y="746"/>
                </a:lnTo>
                <a:lnTo>
                  <a:pt x="918" y="750"/>
                </a:lnTo>
                <a:lnTo>
                  <a:pt x="924" y="750"/>
                </a:lnTo>
                <a:lnTo>
                  <a:pt x="924" y="742"/>
                </a:lnTo>
                <a:lnTo>
                  <a:pt x="924" y="734"/>
                </a:lnTo>
                <a:lnTo>
                  <a:pt x="924" y="726"/>
                </a:lnTo>
                <a:lnTo>
                  <a:pt x="923" y="722"/>
                </a:lnTo>
                <a:lnTo>
                  <a:pt x="921" y="721"/>
                </a:lnTo>
                <a:lnTo>
                  <a:pt x="912" y="718"/>
                </a:lnTo>
                <a:lnTo>
                  <a:pt x="912" y="724"/>
                </a:lnTo>
                <a:lnTo>
                  <a:pt x="917" y="720"/>
                </a:lnTo>
                <a:lnTo>
                  <a:pt x="909" y="716"/>
                </a:lnTo>
                <a:lnTo>
                  <a:pt x="905" y="721"/>
                </a:lnTo>
                <a:lnTo>
                  <a:pt x="910" y="718"/>
                </a:lnTo>
                <a:lnTo>
                  <a:pt x="908" y="714"/>
                </a:lnTo>
                <a:lnTo>
                  <a:pt x="903" y="719"/>
                </a:lnTo>
                <a:lnTo>
                  <a:pt x="909" y="719"/>
                </a:lnTo>
                <a:lnTo>
                  <a:pt x="909" y="715"/>
                </a:lnTo>
                <a:lnTo>
                  <a:pt x="909" y="713"/>
                </a:lnTo>
                <a:lnTo>
                  <a:pt x="908" y="708"/>
                </a:lnTo>
                <a:lnTo>
                  <a:pt x="903" y="706"/>
                </a:lnTo>
                <a:lnTo>
                  <a:pt x="899" y="708"/>
                </a:lnTo>
                <a:lnTo>
                  <a:pt x="897" y="709"/>
                </a:lnTo>
                <a:lnTo>
                  <a:pt x="895" y="710"/>
                </a:lnTo>
                <a:lnTo>
                  <a:pt x="891" y="713"/>
                </a:lnTo>
                <a:lnTo>
                  <a:pt x="899" y="714"/>
                </a:lnTo>
                <a:lnTo>
                  <a:pt x="894" y="711"/>
                </a:lnTo>
                <a:lnTo>
                  <a:pt x="894" y="718"/>
                </a:lnTo>
                <a:lnTo>
                  <a:pt x="899" y="715"/>
                </a:lnTo>
                <a:lnTo>
                  <a:pt x="892" y="698"/>
                </a:lnTo>
                <a:lnTo>
                  <a:pt x="888" y="703"/>
                </a:lnTo>
                <a:lnTo>
                  <a:pt x="895" y="703"/>
                </a:lnTo>
                <a:lnTo>
                  <a:pt x="890" y="686"/>
                </a:lnTo>
                <a:lnTo>
                  <a:pt x="885" y="672"/>
                </a:lnTo>
                <a:lnTo>
                  <a:pt x="882" y="667"/>
                </a:lnTo>
                <a:lnTo>
                  <a:pt x="876" y="654"/>
                </a:lnTo>
                <a:lnTo>
                  <a:pt x="876" y="653"/>
                </a:lnTo>
                <a:lnTo>
                  <a:pt x="872" y="652"/>
                </a:lnTo>
                <a:lnTo>
                  <a:pt x="862" y="649"/>
                </a:lnTo>
                <a:lnTo>
                  <a:pt x="858" y="649"/>
                </a:lnTo>
                <a:lnTo>
                  <a:pt x="858" y="655"/>
                </a:lnTo>
                <a:lnTo>
                  <a:pt x="862" y="652"/>
                </a:lnTo>
                <a:lnTo>
                  <a:pt x="858" y="649"/>
                </a:lnTo>
                <a:lnTo>
                  <a:pt x="854" y="654"/>
                </a:lnTo>
                <a:lnTo>
                  <a:pt x="859" y="650"/>
                </a:lnTo>
                <a:lnTo>
                  <a:pt x="855" y="643"/>
                </a:lnTo>
                <a:lnTo>
                  <a:pt x="851" y="648"/>
                </a:lnTo>
                <a:lnTo>
                  <a:pt x="858" y="648"/>
                </a:lnTo>
                <a:lnTo>
                  <a:pt x="856" y="640"/>
                </a:lnTo>
                <a:lnTo>
                  <a:pt x="856" y="633"/>
                </a:lnTo>
                <a:lnTo>
                  <a:pt x="855" y="628"/>
                </a:lnTo>
                <a:lnTo>
                  <a:pt x="855" y="623"/>
                </a:lnTo>
                <a:lnTo>
                  <a:pt x="854" y="623"/>
                </a:lnTo>
                <a:lnTo>
                  <a:pt x="850" y="617"/>
                </a:lnTo>
                <a:lnTo>
                  <a:pt x="846" y="613"/>
                </a:lnTo>
                <a:lnTo>
                  <a:pt x="841" y="608"/>
                </a:lnTo>
                <a:lnTo>
                  <a:pt x="836" y="604"/>
                </a:lnTo>
                <a:lnTo>
                  <a:pt x="832" y="609"/>
                </a:lnTo>
                <a:lnTo>
                  <a:pt x="838" y="611"/>
                </a:lnTo>
                <a:lnTo>
                  <a:pt x="840" y="603"/>
                </a:lnTo>
                <a:lnTo>
                  <a:pt x="842" y="597"/>
                </a:lnTo>
                <a:lnTo>
                  <a:pt x="844" y="591"/>
                </a:lnTo>
                <a:lnTo>
                  <a:pt x="842" y="583"/>
                </a:lnTo>
                <a:lnTo>
                  <a:pt x="841" y="583"/>
                </a:lnTo>
                <a:lnTo>
                  <a:pt x="838" y="580"/>
                </a:lnTo>
                <a:lnTo>
                  <a:pt x="835" y="577"/>
                </a:lnTo>
                <a:lnTo>
                  <a:pt x="829" y="580"/>
                </a:lnTo>
                <a:lnTo>
                  <a:pt x="827" y="581"/>
                </a:lnTo>
                <a:lnTo>
                  <a:pt x="824" y="582"/>
                </a:lnTo>
                <a:lnTo>
                  <a:pt x="828" y="587"/>
                </a:lnTo>
                <a:lnTo>
                  <a:pt x="828" y="581"/>
                </a:lnTo>
                <a:lnTo>
                  <a:pt x="828" y="582"/>
                </a:lnTo>
                <a:lnTo>
                  <a:pt x="826" y="587"/>
                </a:lnTo>
                <a:lnTo>
                  <a:pt x="828" y="582"/>
                </a:lnTo>
                <a:lnTo>
                  <a:pt x="829" y="581"/>
                </a:lnTo>
                <a:lnTo>
                  <a:pt x="824" y="586"/>
                </a:lnTo>
                <a:lnTo>
                  <a:pt x="831" y="586"/>
                </a:lnTo>
                <a:lnTo>
                  <a:pt x="831" y="583"/>
                </a:lnTo>
                <a:lnTo>
                  <a:pt x="828" y="580"/>
                </a:lnTo>
                <a:lnTo>
                  <a:pt x="828" y="577"/>
                </a:lnTo>
                <a:lnTo>
                  <a:pt x="827" y="575"/>
                </a:lnTo>
                <a:lnTo>
                  <a:pt x="820" y="570"/>
                </a:lnTo>
                <a:lnTo>
                  <a:pt x="815" y="566"/>
                </a:lnTo>
                <a:lnTo>
                  <a:pt x="811" y="560"/>
                </a:lnTo>
                <a:lnTo>
                  <a:pt x="806" y="563"/>
                </a:lnTo>
                <a:lnTo>
                  <a:pt x="813" y="563"/>
                </a:lnTo>
                <a:lnTo>
                  <a:pt x="810" y="555"/>
                </a:lnTo>
                <a:lnTo>
                  <a:pt x="809" y="552"/>
                </a:lnTo>
                <a:lnTo>
                  <a:pt x="805" y="551"/>
                </a:lnTo>
                <a:lnTo>
                  <a:pt x="795" y="549"/>
                </a:lnTo>
                <a:lnTo>
                  <a:pt x="788" y="546"/>
                </a:lnTo>
                <a:lnTo>
                  <a:pt x="788" y="552"/>
                </a:lnTo>
                <a:lnTo>
                  <a:pt x="794" y="549"/>
                </a:lnTo>
                <a:lnTo>
                  <a:pt x="788" y="545"/>
                </a:lnTo>
                <a:lnTo>
                  <a:pt x="783" y="540"/>
                </a:lnTo>
                <a:lnTo>
                  <a:pt x="783" y="539"/>
                </a:lnTo>
                <a:lnTo>
                  <a:pt x="779" y="537"/>
                </a:lnTo>
                <a:lnTo>
                  <a:pt x="773" y="535"/>
                </a:lnTo>
                <a:lnTo>
                  <a:pt x="768" y="534"/>
                </a:lnTo>
                <a:lnTo>
                  <a:pt x="768" y="540"/>
                </a:lnTo>
                <a:lnTo>
                  <a:pt x="773" y="536"/>
                </a:lnTo>
                <a:lnTo>
                  <a:pt x="767" y="534"/>
                </a:lnTo>
                <a:lnTo>
                  <a:pt x="765" y="531"/>
                </a:lnTo>
                <a:lnTo>
                  <a:pt x="761" y="535"/>
                </a:lnTo>
                <a:lnTo>
                  <a:pt x="768" y="535"/>
                </a:lnTo>
                <a:lnTo>
                  <a:pt x="768" y="532"/>
                </a:lnTo>
                <a:lnTo>
                  <a:pt x="761" y="532"/>
                </a:lnTo>
                <a:lnTo>
                  <a:pt x="765" y="537"/>
                </a:lnTo>
                <a:lnTo>
                  <a:pt x="767" y="534"/>
                </a:lnTo>
                <a:lnTo>
                  <a:pt x="769" y="530"/>
                </a:lnTo>
                <a:lnTo>
                  <a:pt x="770" y="527"/>
                </a:lnTo>
                <a:lnTo>
                  <a:pt x="769" y="524"/>
                </a:lnTo>
                <a:lnTo>
                  <a:pt x="768" y="519"/>
                </a:lnTo>
                <a:lnTo>
                  <a:pt x="763" y="515"/>
                </a:lnTo>
                <a:lnTo>
                  <a:pt x="761" y="515"/>
                </a:lnTo>
                <a:lnTo>
                  <a:pt x="754" y="513"/>
                </a:lnTo>
                <a:lnTo>
                  <a:pt x="747" y="514"/>
                </a:lnTo>
                <a:lnTo>
                  <a:pt x="743" y="514"/>
                </a:lnTo>
                <a:lnTo>
                  <a:pt x="743" y="520"/>
                </a:lnTo>
                <a:lnTo>
                  <a:pt x="747" y="515"/>
                </a:lnTo>
                <a:lnTo>
                  <a:pt x="745" y="515"/>
                </a:lnTo>
                <a:lnTo>
                  <a:pt x="741" y="505"/>
                </a:lnTo>
                <a:lnTo>
                  <a:pt x="737" y="510"/>
                </a:lnTo>
                <a:lnTo>
                  <a:pt x="743" y="510"/>
                </a:lnTo>
                <a:lnTo>
                  <a:pt x="743" y="501"/>
                </a:lnTo>
                <a:lnTo>
                  <a:pt x="743" y="493"/>
                </a:lnTo>
                <a:lnTo>
                  <a:pt x="743" y="484"/>
                </a:lnTo>
                <a:lnTo>
                  <a:pt x="742" y="480"/>
                </a:lnTo>
                <a:lnTo>
                  <a:pt x="737" y="478"/>
                </a:lnTo>
                <a:lnTo>
                  <a:pt x="736" y="479"/>
                </a:lnTo>
                <a:lnTo>
                  <a:pt x="733" y="479"/>
                </a:lnTo>
                <a:lnTo>
                  <a:pt x="729" y="479"/>
                </a:lnTo>
                <a:lnTo>
                  <a:pt x="727" y="480"/>
                </a:lnTo>
                <a:lnTo>
                  <a:pt x="727" y="486"/>
                </a:lnTo>
                <a:lnTo>
                  <a:pt x="731" y="483"/>
                </a:lnTo>
                <a:lnTo>
                  <a:pt x="733" y="486"/>
                </a:lnTo>
                <a:lnTo>
                  <a:pt x="727" y="486"/>
                </a:lnTo>
                <a:lnTo>
                  <a:pt x="731" y="491"/>
                </a:lnTo>
                <a:lnTo>
                  <a:pt x="732" y="490"/>
                </a:lnTo>
                <a:lnTo>
                  <a:pt x="734" y="488"/>
                </a:lnTo>
                <a:lnTo>
                  <a:pt x="737" y="485"/>
                </a:lnTo>
                <a:lnTo>
                  <a:pt x="738" y="480"/>
                </a:lnTo>
                <a:lnTo>
                  <a:pt x="738" y="477"/>
                </a:lnTo>
                <a:lnTo>
                  <a:pt x="737" y="473"/>
                </a:lnTo>
                <a:lnTo>
                  <a:pt x="734" y="469"/>
                </a:lnTo>
                <a:lnTo>
                  <a:pt x="729" y="467"/>
                </a:lnTo>
                <a:lnTo>
                  <a:pt x="725" y="465"/>
                </a:lnTo>
                <a:lnTo>
                  <a:pt x="720" y="465"/>
                </a:lnTo>
                <a:lnTo>
                  <a:pt x="715" y="465"/>
                </a:lnTo>
                <a:lnTo>
                  <a:pt x="715" y="472"/>
                </a:lnTo>
                <a:lnTo>
                  <a:pt x="719" y="468"/>
                </a:lnTo>
                <a:lnTo>
                  <a:pt x="714" y="465"/>
                </a:lnTo>
                <a:lnTo>
                  <a:pt x="713" y="464"/>
                </a:lnTo>
                <a:lnTo>
                  <a:pt x="709" y="468"/>
                </a:lnTo>
                <a:lnTo>
                  <a:pt x="715" y="468"/>
                </a:lnTo>
                <a:lnTo>
                  <a:pt x="714" y="464"/>
                </a:lnTo>
                <a:lnTo>
                  <a:pt x="714" y="460"/>
                </a:lnTo>
                <a:lnTo>
                  <a:pt x="714" y="455"/>
                </a:lnTo>
                <a:lnTo>
                  <a:pt x="713" y="453"/>
                </a:lnTo>
                <a:lnTo>
                  <a:pt x="709" y="452"/>
                </a:lnTo>
                <a:lnTo>
                  <a:pt x="697" y="449"/>
                </a:lnTo>
                <a:lnTo>
                  <a:pt x="690" y="448"/>
                </a:lnTo>
                <a:lnTo>
                  <a:pt x="684" y="447"/>
                </a:lnTo>
                <a:lnTo>
                  <a:pt x="684" y="453"/>
                </a:lnTo>
                <a:lnTo>
                  <a:pt x="690" y="448"/>
                </a:lnTo>
                <a:lnTo>
                  <a:pt x="686" y="447"/>
                </a:lnTo>
                <a:lnTo>
                  <a:pt x="683" y="443"/>
                </a:lnTo>
                <a:lnTo>
                  <a:pt x="679" y="448"/>
                </a:lnTo>
                <a:lnTo>
                  <a:pt x="686" y="448"/>
                </a:lnTo>
                <a:lnTo>
                  <a:pt x="684" y="442"/>
                </a:lnTo>
                <a:lnTo>
                  <a:pt x="683" y="434"/>
                </a:lnTo>
                <a:lnTo>
                  <a:pt x="682" y="423"/>
                </a:lnTo>
                <a:lnTo>
                  <a:pt x="681" y="419"/>
                </a:lnTo>
                <a:lnTo>
                  <a:pt x="679" y="418"/>
                </a:lnTo>
                <a:lnTo>
                  <a:pt x="673" y="413"/>
                </a:lnTo>
                <a:lnTo>
                  <a:pt x="665" y="407"/>
                </a:lnTo>
                <a:lnTo>
                  <a:pt x="659" y="398"/>
                </a:lnTo>
                <a:lnTo>
                  <a:pt x="656" y="393"/>
                </a:lnTo>
                <a:lnTo>
                  <a:pt x="655" y="392"/>
                </a:lnTo>
                <a:lnTo>
                  <a:pt x="650" y="390"/>
                </a:lnTo>
                <a:lnTo>
                  <a:pt x="648" y="391"/>
                </a:lnTo>
                <a:lnTo>
                  <a:pt x="642" y="391"/>
                </a:lnTo>
                <a:lnTo>
                  <a:pt x="637" y="391"/>
                </a:lnTo>
                <a:lnTo>
                  <a:pt x="637" y="397"/>
                </a:lnTo>
                <a:lnTo>
                  <a:pt x="642" y="392"/>
                </a:lnTo>
                <a:lnTo>
                  <a:pt x="638" y="390"/>
                </a:lnTo>
                <a:lnTo>
                  <a:pt x="634" y="395"/>
                </a:lnTo>
                <a:lnTo>
                  <a:pt x="641" y="395"/>
                </a:lnTo>
                <a:lnTo>
                  <a:pt x="640" y="391"/>
                </a:lnTo>
                <a:lnTo>
                  <a:pt x="641" y="381"/>
                </a:lnTo>
                <a:lnTo>
                  <a:pt x="643" y="372"/>
                </a:lnTo>
                <a:lnTo>
                  <a:pt x="643" y="370"/>
                </a:lnTo>
                <a:lnTo>
                  <a:pt x="634" y="352"/>
                </a:lnTo>
                <a:lnTo>
                  <a:pt x="632" y="349"/>
                </a:lnTo>
                <a:lnTo>
                  <a:pt x="627" y="340"/>
                </a:lnTo>
                <a:lnTo>
                  <a:pt x="618" y="332"/>
                </a:lnTo>
                <a:lnTo>
                  <a:pt x="614" y="331"/>
                </a:lnTo>
                <a:lnTo>
                  <a:pt x="613" y="332"/>
                </a:lnTo>
                <a:lnTo>
                  <a:pt x="607" y="332"/>
                </a:lnTo>
                <a:lnTo>
                  <a:pt x="605" y="334"/>
                </a:lnTo>
                <a:lnTo>
                  <a:pt x="611" y="340"/>
                </a:lnTo>
                <a:lnTo>
                  <a:pt x="609" y="336"/>
                </a:lnTo>
                <a:lnTo>
                  <a:pt x="605" y="340"/>
                </a:lnTo>
                <a:lnTo>
                  <a:pt x="609" y="345"/>
                </a:lnTo>
                <a:lnTo>
                  <a:pt x="610" y="344"/>
                </a:lnTo>
                <a:lnTo>
                  <a:pt x="614" y="340"/>
                </a:lnTo>
                <a:lnTo>
                  <a:pt x="615" y="335"/>
                </a:lnTo>
                <a:lnTo>
                  <a:pt x="616" y="332"/>
                </a:lnTo>
                <a:lnTo>
                  <a:pt x="614" y="327"/>
                </a:lnTo>
                <a:lnTo>
                  <a:pt x="614" y="326"/>
                </a:lnTo>
                <a:lnTo>
                  <a:pt x="611" y="323"/>
                </a:lnTo>
                <a:lnTo>
                  <a:pt x="606" y="321"/>
                </a:lnTo>
                <a:lnTo>
                  <a:pt x="602" y="320"/>
                </a:lnTo>
                <a:lnTo>
                  <a:pt x="600" y="320"/>
                </a:lnTo>
                <a:lnTo>
                  <a:pt x="598" y="321"/>
                </a:lnTo>
                <a:lnTo>
                  <a:pt x="602" y="326"/>
                </a:lnTo>
                <a:lnTo>
                  <a:pt x="601" y="323"/>
                </a:lnTo>
                <a:lnTo>
                  <a:pt x="596" y="326"/>
                </a:lnTo>
                <a:lnTo>
                  <a:pt x="601" y="330"/>
                </a:lnTo>
                <a:lnTo>
                  <a:pt x="605" y="325"/>
                </a:lnTo>
                <a:lnTo>
                  <a:pt x="606" y="323"/>
                </a:lnTo>
                <a:lnTo>
                  <a:pt x="609" y="319"/>
                </a:lnTo>
                <a:lnTo>
                  <a:pt x="606" y="314"/>
                </a:lnTo>
                <a:lnTo>
                  <a:pt x="602" y="313"/>
                </a:lnTo>
                <a:lnTo>
                  <a:pt x="601" y="313"/>
                </a:lnTo>
                <a:lnTo>
                  <a:pt x="597" y="314"/>
                </a:lnTo>
                <a:lnTo>
                  <a:pt x="595" y="314"/>
                </a:lnTo>
                <a:lnTo>
                  <a:pt x="595" y="320"/>
                </a:lnTo>
                <a:lnTo>
                  <a:pt x="598" y="315"/>
                </a:lnTo>
                <a:lnTo>
                  <a:pt x="595" y="313"/>
                </a:lnTo>
                <a:lnTo>
                  <a:pt x="591" y="310"/>
                </a:lnTo>
                <a:lnTo>
                  <a:pt x="588" y="303"/>
                </a:lnTo>
                <a:lnTo>
                  <a:pt x="583" y="308"/>
                </a:lnTo>
                <a:lnTo>
                  <a:pt x="589" y="308"/>
                </a:lnTo>
                <a:lnTo>
                  <a:pt x="589" y="301"/>
                </a:lnTo>
                <a:lnTo>
                  <a:pt x="589" y="296"/>
                </a:lnTo>
                <a:lnTo>
                  <a:pt x="589" y="290"/>
                </a:lnTo>
                <a:lnTo>
                  <a:pt x="588" y="286"/>
                </a:lnTo>
                <a:lnTo>
                  <a:pt x="584" y="284"/>
                </a:lnTo>
                <a:lnTo>
                  <a:pt x="571" y="283"/>
                </a:lnTo>
                <a:lnTo>
                  <a:pt x="563" y="283"/>
                </a:lnTo>
                <a:lnTo>
                  <a:pt x="556" y="283"/>
                </a:lnTo>
                <a:lnTo>
                  <a:pt x="550" y="282"/>
                </a:lnTo>
                <a:lnTo>
                  <a:pt x="550" y="288"/>
                </a:lnTo>
                <a:lnTo>
                  <a:pt x="555" y="283"/>
                </a:lnTo>
                <a:lnTo>
                  <a:pt x="551" y="282"/>
                </a:lnTo>
                <a:lnTo>
                  <a:pt x="547" y="278"/>
                </a:lnTo>
                <a:lnTo>
                  <a:pt x="545" y="272"/>
                </a:lnTo>
                <a:lnTo>
                  <a:pt x="541" y="277"/>
                </a:lnTo>
                <a:lnTo>
                  <a:pt x="547" y="277"/>
                </a:lnTo>
                <a:lnTo>
                  <a:pt x="545" y="267"/>
                </a:lnTo>
                <a:lnTo>
                  <a:pt x="543" y="264"/>
                </a:lnTo>
                <a:lnTo>
                  <a:pt x="538" y="262"/>
                </a:lnTo>
                <a:lnTo>
                  <a:pt x="538" y="263"/>
                </a:lnTo>
                <a:lnTo>
                  <a:pt x="532" y="263"/>
                </a:lnTo>
                <a:lnTo>
                  <a:pt x="527" y="263"/>
                </a:lnTo>
                <a:lnTo>
                  <a:pt x="523" y="263"/>
                </a:lnTo>
                <a:lnTo>
                  <a:pt x="523" y="269"/>
                </a:lnTo>
                <a:lnTo>
                  <a:pt x="527" y="264"/>
                </a:lnTo>
                <a:lnTo>
                  <a:pt x="525" y="264"/>
                </a:lnTo>
                <a:lnTo>
                  <a:pt x="520" y="268"/>
                </a:lnTo>
                <a:lnTo>
                  <a:pt x="527" y="268"/>
                </a:lnTo>
                <a:lnTo>
                  <a:pt x="525" y="263"/>
                </a:lnTo>
                <a:lnTo>
                  <a:pt x="524" y="258"/>
                </a:lnTo>
                <a:lnTo>
                  <a:pt x="523" y="252"/>
                </a:lnTo>
                <a:lnTo>
                  <a:pt x="521" y="249"/>
                </a:lnTo>
                <a:lnTo>
                  <a:pt x="519" y="248"/>
                </a:lnTo>
                <a:lnTo>
                  <a:pt x="511" y="245"/>
                </a:lnTo>
                <a:lnTo>
                  <a:pt x="505" y="244"/>
                </a:lnTo>
                <a:lnTo>
                  <a:pt x="500" y="243"/>
                </a:lnTo>
                <a:lnTo>
                  <a:pt x="500" y="249"/>
                </a:lnTo>
                <a:lnTo>
                  <a:pt x="505" y="244"/>
                </a:lnTo>
                <a:lnTo>
                  <a:pt x="501" y="243"/>
                </a:lnTo>
                <a:lnTo>
                  <a:pt x="496" y="245"/>
                </a:lnTo>
                <a:lnTo>
                  <a:pt x="501" y="243"/>
                </a:lnTo>
                <a:lnTo>
                  <a:pt x="501" y="239"/>
                </a:lnTo>
                <a:lnTo>
                  <a:pt x="503" y="243"/>
                </a:lnTo>
                <a:lnTo>
                  <a:pt x="497" y="243"/>
                </a:lnTo>
                <a:lnTo>
                  <a:pt x="501" y="248"/>
                </a:lnTo>
                <a:lnTo>
                  <a:pt x="503" y="244"/>
                </a:lnTo>
                <a:lnTo>
                  <a:pt x="505" y="242"/>
                </a:lnTo>
                <a:lnTo>
                  <a:pt x="507" y="238"/>
                </a:lnTo>
                <a:lnTo>
                  <a:pt x="505" y="233"/>
                </a:lnTo>
                <a:lnTo>
                  <a:pt x="501" y="232"/>
                </a:lnTo>
                <a:lnTo>
                  <a:pt x="500" y="231"/>
                </a:lnTo>
                <a:lnTo>
                  <a:pt x="500" y="237"/>
                </a:lnTo>
                <a:lnTo>
                  <a:pt x="501" y="232"/>
                </a:lnTo>
                <a:lnTo>
                  <a:pt x="486" y="229"/>
                </a:lnTo>
                <a:lnTo>
                  <a:pt x="471" y="228"/>
                </a:lnTo>
                <a:lnTo>
                  <a:pt x="456" y="228"/>
                </a:lnTo>
                <a:lnTo>
                  <a:pt x="443" y="228"/>
                </a:lnTo>
                <a:lnTo>
                  <a:pt x="448" y="234"/>
                </a:lnTo>
                <a:lnTo>
                  <a:pt x="447" y="231"/>
                </a:lnTo>
                <a:lnTo>
                  <a:pt x="442" y="234"/>
                </a:lnTo>
                <a:lnTo>
                  <a:pt x="448" y="236"/>
                </a:lnTo>
                <a:lnTo>
                  <a:pt x="450" y="229"/>
                </a:lnTo>
                <a:lnTo>
                  <a:pt x="451" y="226"/>
                </a:lnTo>
                <a:lnTo>
                  <a:pt x="452" y="222"/>
                </a:lnTo>
                <a:lnTo>
                  <a:pt x="451" y="219"/>
                </a:lnTo>
                <a:lnTo>
                  <a:pt x="450" y="216"/>
                </a:lnTo>
                <a:lnTo>
                  <a:pt x="448" y="213"/>
                </a:lnTo>
                <a:lnTo>
                  <a:pt x="446" y="208"/>
                </a:lnTo>
                <a:lnTo>
                  <a:pt x="443" y="205"/>
                </a:lnTo>
                <a:lnTo>
                  <a:pt x="444" y="207"/>
                </a:lnTo>
                <a:lnTo>
                  <a:pt x="438" y="207"/>
                </a:lnTo>
                <a:lnTo>
                  <a:pt x="443" y="211"/>
                </a:lnTo>
                <a:lnTo>
                  <a:pt x="450" y="203"/>
                </a:lnTo>
                <a:lnTo>
                  <a:pt x="453" y="200"/>
                </a:lnTo>
                <a:lnTo>
                  <a:pt x="455" y="198"/>
                </a:lnTo>
                <a:lnTo>
                  <a:pt x="457" y="193"/>
                </a:lnTo>
                <a:lnTo>
                  <a:pt x="455" y="190"/>
                </a:lnTo>
                <a:lnTo>
                  <a:pt x="451" y="187"/>
                </a:lnTo>
                <a:lnTo>
                  <a:pt x="450" y="188"/>
                </a:lnTo>
                <a:lnTo>
                  <a:pt x="446" y="190"/>
                </a:lnTo>
                <a:lnTo>
                  <a:pt x="443" y="191"/>
                </a:lnTo>
                <a:lnTo>
                  <a:pt x="448" y="195"/>
                </a:lnTo>
                <a:lnTo>
                  <a:pt x="448" y="188"/>
                </a:lnTo>
                <a:lnTo>
                  <a:pt x="446" y="190"/>
                </a:lnTo>
                <a:lnTo>
                  <a:pt x="442" y="188"/>
                </a:lnTo>
                <a:lnTo>
                  <a:pt x="442" y="195"/>
                </a:lnTo>
                <a:lnTo>
                  <a:pt x="446" y="191"/>
                </a:lnTo>
                <a:lnTo>
                  <a:pt x="443" y="188"/>
                </a:lnTo>
                <a:lnTo>
                  <a:pt x="438" y="192"/>
                </a:lnTo>
                <a:lnTo>
                  <a:pt x="443" y="190"/>
                </a:lnTo>
                <a:lnTo>
                  <a:pt x="442" y="185"/>
                </a:lnTo>
                <a:lnTo>
                  <a:pt x="437" y="190"/>
                </a:lnTo>
                <a:lnTo>
                  <a:pt x="443" y="190"/>
                </a:lnTo>
                <a:lnTo>
                  <a:pt x="443" y="186"/>
                </a:lnTo>
                <a:lnTo>
                  <a:pt x="442" y="177"/>
                </a:lnTo>
                <a:lnTo>
                  <a:pt x="441" y="175"/>
                </a:lnTo>
                <a:lnTo>
                  <a:pt x="437" y="172"/>
                </a:lnTo>
                <a:lnTo>
                  <a:pt x="423" y="171"/>
                </a:lnTo>
                <a:lnTo>
                  <a:pt x="417" y="170"/>
                </a:lnTo>
                <a:lnTo>
                  <a:pt x="414" y="168"/>
                </a:lnTo>
                <a:lnTo>
                  <a:pt x="414" y="175"/>
                </a:lnTo>
                <a:lnTo>
                  <a:pt x="419" y="170"/>
                </a:lnTo>
                <a:lnTo>
                  <a:pt x="416" y="168"/>
                </a:lnTo>
                <a:lnTo>
                  <a:pt x="412" y="172"/>
                </a:lnTo>
                <a:lnTo>
                  <a:pt x="419" y="172"/>
                </a:lnTo>
                <a:lnTo>
                  <a:pt x="417" y="170"/>
                </a:lnTo>
                <a:lnTo>
                  <a:pt x="417" y="165"/>
                </a:lnTo>
                <a:lnTo>
                  <a:pt x="420" y="161"/>
                </a:lnTo>
                <a:lnTo>
                  <a:pt x="420" y="159"/>
                </a:lnTo>
                <a:lnTo>
                  <a:pt x="419" y="155"/>
                </a:lnTo>
                <a:lnTo>
                  <a:pt x="415" y="152"/>
                </a:lnTo>
                <a:lnTo>
                  <a:pt x="400" y="152"/>
                </a:lnTo>
                <a:lnTo>
                  <a:pt x="385" y="152"/>
                </a:lnTo>
                <a:lnTo>
                  <a:pt x="371" y="151"/>
                </a:lnTo>
                <a:lnTo>
                  <a:pt x="371" y="157"/>
                </a:lnTo>
                <a:lnTo>
                  <a:pt x="375" y="154"/>
                </a:lnTo>
                <a:lnTo>
                  <a:pt x="361" y="149"/>
                </a:lnTo>
                <a:lnTo>
                  <a:pt x="362" y="147"/>
                </a:lnTo>
                <a:lnTo>
                  <a:pt x="357" y="152"/>
                </a:lnTo>
                <a:lnTo>
                  <a:pt x="364" y="152"/>
                </a:lnTo>
                <a:lnTo>
                  <a:pt x="364" y="150"/>
                </a:lnTo>
                <a:lnTo>
                  <a:pt x="364" y="146"/>
                </a:lnTo>
                <a:lnTo>
                  <a:pt x="361" y="142"/>
                </a:lnTo>
                <a:lnTo>
                  <a:pt x="358" y="140"/>
                </a:lnTo>
                <a:lnTo>
                  <a:pt x="352" y="139"/>
                </a:lnTo>
                <a:lnTo>
                  <a:pt x="348" y="141"/>
                </a:lnTo>
                <a:lnTo>
                  <a:pt x="344" y="142"/>
                </a:lnTo>
                <a:lnTo>
                  <a:pt x="340" y="145"/>
                </a:lnTo>
                <a:lnTo>
                  <a:pt x="346" y="142"/>
                </a:lnTo>
                <a:lnTo>
                  <a:pt x="346" y="149"/>
                </a:lnTo>
                <a:lnTo>
                  <a:pt x="349" y="145"/>
                </a:lnTo>
                <a:lnTo>
                  <a:pt x="346" y="144"/>
                </a:lnTo>
                <a:lnTo>
                  <a:pt x="342" y="149"/>
                </a:lnTo>
                <a:lnTo>
                  <a:pt x="347" y="145"/>
                </a:lnTo>
                <a:lnTo>
                  <a:pt x="346" y="142"/>
                </a:lnTo>
                <a:lnTo>
                  <a:pt x="342" y="146"/>
                </a:lnTo>
                <a:lnTo>
                  <a:pt x="348" y="146"/>
                </a:lnTo>
                <a:lnTo>
                  <a:pt x="348" y="144"/>
                </a:lnTo>
                <a:lnTo>
                  <a:pt x="342" y="144"/>
                </a:lnTo>
                <a:lnTo>
                  <a:pt x="347" y="147"/>
                </a:lnTo>
                <a:lnTo>
                  <a:pt x="348" y="145"/>
                </a:lnTo>
                <a:lnTo>
                  <a:pt x="351" y="140"/>
                </a:lnTo>
                <a:lnTo>
                  <a:pt x="352" y="140"/>
                </a:lnTo>
                <a:lnTo>
                  <a:pt x="352" y="137"/>
                </a:lnTo>
                <a:lnTo>
                  <a:pt x="351" y="135"/>
                </a:lnTo>
                <a:lnTo>
                  <a:pt x="347" y="129"/>
                </a:lnTo>
                <a:lnTo>
                  <a:pt x="344" y="126"/>
                </a:lnTo>
                <a:lnTo>
                  <a:pt x="338" y="123"/>
                </a:lnTo>
                <a:lnTo>
                  <a:pt x="334" y="121"/>
                </a:lnTo>
                <a:lnTo>
                  <a:pt x="326" y="119"/>
                </a:lnTo>
                <a:lnTo>
                  <a:pt x="319" y="119"/>
                </a:lnTo>
                <a:lnTo>
                  <a:pt x="317" y="118"/>
                </a:lnTo>
                <a:lnTo>
                  <a:pt x="315" y="119"/>
                </a:lnTo>
                <a:lnTo>
                  <a:pt x="306" y="123"/>
                </a:lnTo>
                <a:lnTo>
                  <a:pt x="311" y="127"/>
                </a:lnTo>
                <a:lnTo>
                  <a:pt x="311" y="121"/>
                </a:lnTo>
                <a:lnTo>
                  <a:pt x="307" y="121"/>
                </a:lnTo>
                <a:lnTo>
                  <a:pt x="307" y="127"/>
                </a:lnTo>
                <a:lnTo>
                  <a:pt x="311" y="123"/>
                </a:lnTo>
                <a:lnTo>
                  <a:pt x="310" y="121"/>
                </a:lnTo>
                <a:lnTo>
                  <a:pt x="305" y="125"/>
                </a:lnTo>
                <a:lnTo>
                  <a:pt x="311" y="125"/>
                </a:lnTo>
                <a:lnTo>
                  <a:pt x="311" y="123"/>
                </a:lnTo>
                <a:lnTo>
                  <a:pt x="311" y="116"/>
                </a:lnTo>
                <a:lnTo>
                  <a:pt x="310" y="111"/>
                </a:lnTo>
                <a:lnTo>
                  <a:pt x="308" y="104"/>
                </a:lnTo>
                <a:lnTo>
                  <a:pt x="307" y="100"/>
                </a:lnTo>
                <a:lnTo>
                  <a:pt x="303" y="94"/>
                </a:lnTo>
                <a:lnTo>
                  <a:pt x="301" y="93"/>
                </a:lnTo>
                <a:lnTo>
                  <a:pt x="292" y="89"/>
                </a:lnTo>
                <a:lnTo>
                  <a:pt x="288" y="88"/>
                </a:lnTo>
                <a:lnTo>
                  <a:pt x="288" y="94"/>
                </a:lnTo>
                <a:lnTo>
                  <a:pt x="293" y="90"/>
                </a:lnTo>
                <a:lnTo>
                  <a:pt x="290" y="89"/>
                </a:lnTo>
                <a:lnTo>
                  <a:pt x="289" y="87"/>
                </a:lnTo>
                <a:lnTo>
                  <a:pt x="284" y="90"/>
                </a:lnTo>
                <a:lnTo>
                  <a:pt x="290" y="90"/>
                </a:lnTo>
                <a:lnTo>
                  <a:pt x="290" y="88"/>
                </a:lnTo>
                <a:lnTo>
                  <a:pt x="289" y="85"/>
                </a:lnTo>
                <a:lnTo>
                  <a:pt x="288" y="82"/>
                </a:lnTo>
                <a:lnTo>
                  <a:pt x="283" y="79"/>
                </a:lnTo>
                <a:lnTo>
                  <a:pt x="284" y="79"/>
                </a:lnTo>
                <a:lnTo>
                  <a:pt x="270" y="74"/>
                </a:lnTo>
                <a:lnTo>
                  <a:pt x="262" y="74"/>
                </a:lnTo>
                <a:lnTo>
                  <a:pt x="258" y="74"/>
                </a:lnTo>
                <a:lnTo>
                  <a:pt x="256" y="75"/>
                </a:lnTo>
                <a:lnTo>
                  <a:pt x="251" y="77"/>
                </a:lnTo>
                <a:lnTo>
                  <a:pt x="249" y="78"/>
                </a:lnTo>
                <a:lnTo>
                  <a:pt x="255" y="75"/>
                </a:lnTo>
                <a:lnTo>
                  <a:pt x="255" y="82"/>
                </a:lnTo>
                <a:lnTo>
                  <a:pt x="258" y="78"/>
                </a:lnTo>
                <a:lnTo>
                  <a:pt x="257" y="77"/>
                </a:lnTo>
                <a:lnTo>
                  <a:pt x="256" y="74"/>
                </a:lnTo>
                <a:lnTo>
                  <a:pt x="255" y="70"/>
                </a:lnTo>
                <a:lnTo>
                  <a:pt x="255" y="69"/>
                </a:lnTo>
                <a:lnTo>
                  <a:pt x="251" y="67"/>
                </a:lnTo>
                <a:lnTo>
                  <a:pt x="207" y="63"/>
                </a:lnTo>
                <a:lnTo>
                  <a:pt x="165" y="58"/>
                </a:lnTo>
                <a:lnTo>
                  <a:pt x="151" y="57"/>
                </a:lnTo>
                <a:lnTo>
                  <a:pt x="140" y="55"/>
                </a:lnTo>
                <a:lnTo>
                  <a:pt x="140" y="62"/>
                </a:lnTo>
                <a:lnTo>
                  <a:pt x="144" y="57"/>
                </a:lnTo>
                <a:lnTo>
                  <a:pt x="135" y="52"/>
                </a:lnTo>
                <a:lnTo>
                  <a:pt x="133" y="48"/>
                </a:lnTo>
                <a:lnTo>
                  <a:pt x="131" y="46"/>
                </a:lnTo>
                <a:lnTo>
                  <a:pt x="129" y="43"/>
                </a:lnTo>
                <a:lnTo>
                  <a:pt x="121" y="39"/>
                </a:lnTo>
                <a:lnTo>
                  <a:pt x="113" y="36"/>
                </a:lnTo>
                <a:lnTo>
                  <a:pt x="107" y="31"/>
                </a:lnTo>
                <a:lnTo>
                  <a:pt x="102" y="26"/>
                </a:lnTo>
                <a:lnTo>
                  <a:pt x="102" y="24"/>
                </a:lnTo>
                <a:lnTo>
                  <a:pt x="98" y="23"/>
                </a:lnTo>
                <a:lnTo>
                  <a:pt x="88" y="21"/>
                </a:lnTo>
                <a:lnTo>
                  <a:pt x="81" y="18"/>
                </a:lnTo>
                <a:lnTo>
                  <a:pt x="81" y="24"/>
                </a:lnTo>
                <a:lnTo>
                  <a:pt x="86" y="21"/>
                </a:lnTo>
                <a:lnTo>
                  <a:pt x="81" y="17"/>
                </a:lnTo>
                <a:lnTo>
                  <a:pt x="79" y="12"/>
                </a:lnTo>
                <a:lnTo>
                  <a:pt x="79" y="11"/>
                </a:lnTo>
                <a:lnTo>
                  <a:pt x="74" y="8"/>
                </a:lnTo>
                <a:lnTo>
                  <a:pt x="70" y="11"/>
                </a:lnTo>
                <a:lnTo>
                  <a:pt x="67" y="13"/>
                </a:lnTo>
                <a:lnTo>
                  <a:pt x="65" y="17"/>
                </a:lnTo>
                <a:lnTo>
                  <a:pt x="62" y="19"/>
                </a:lnTo>
                <a:lnTo>
                  <a:pt x="67" y="17"/>
                </a:lnTo>
                <a:lnTo>
                  <a:pt x="67" y="23"/>
                </a:lnTo>
                <a:lnTo>
                  <a:pt x="71" y="19"/>
                </a:lnTo>
                <a:lnTo>
                  <a:pt x="70" y="19"/>
                </a:lnTo>
                <a:lnTo>
                  <a:pt x="68" y="17"/>
                </a:lnTo>
                <a:lnTo>
                  <a:pt x="63" y="22"/>
                </a:lnTo>
                <a:lnTo>
                  <a:pt x="70" y="22"/>
                </a:lnTo>
                <a:lnTo>
                  <a:pt x="71" y="19"/>
                </a:lnTo>
                <a:lnTo>
                  <a:pt x="65" y="19"/>
                </a:lnTo>
                <a:lnTo>
                  <a:pt x="68" y="24"/>
                </a:lnTo>
                <a:lnTo>
                  <a:pt x="71" y="19"/>
                </a:lnTo>
                <a:lnTo>
                  <a:pt x="74" y="16"/>
                </a:lnTo>
                <a:lnTo>
                  <a:pt x="75" y="12"/>
                </a:lnTo>
                <a:lnTo>
                  <a:pt x="75" y="11"/>
                </a:lnTo>
                <a:lnTo>
                  <a:pt x="74" y="6"/>
                </a:lnTo>
                <a:lnTo>
                  <a:pt x="68" y="5"/>
                </a:lnTo>
                <a:lnTo>
                  <a:pt x="67" y="9"/>
                </a:lnTo>
                <a:lnTo>
                  <a:pt x="70" y="5"/>
                </a:lnTo>
                <a:lnTo>
                  <a:pt x="52" y="1"/>
                </a:lnTo>
                <a:lnTo>
                  <a:pt x="35" y="0"/>
                </a:lnTo>
                <a:lnTo>
                  <a:pt x="18" y="0"/>
                </a:lnTo>
                <a:lnTo>
                  <a:pt x="0" y="0"/>
                </a:lnTo>
                <a:close/>
              </a:path>
            </a:pathLst>
          </a:custGeom>
          <a:solidFill>
            <a:srgbClr val="00DD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81" name="Freeform 73"/>
          <p:cNvSpPr>
            <a:spLocks/>
          </p:cNvSpPr>
          <p:nvPr/>
        </p:nvSpPr>
        <p:spPr bwMode="auto">
          <a:xfrm>
            <a:off x="8499477" y="4680117"/>
            <a:ext cx="1847851" cy="396875"/>
          </a:xfrm>
          <a:custGeom>
            <a:avLst/>
            <a:gdLst>
              <a:gd name="T0" fmla="*/ 2147483647 w 1164"/>
              <a:gd name="T1" fmla="*/ 2147483647 h 250"/>
              <a:gd name="T2" fmla="*/ 2147483647 w 1164"/>
              <a:gd name="T3" fmla="*/ 2147483647 h 250"/>
              <a:gd name="T4" fmla="*/ 2147483647 w 1164"/>
              <a:gd name="T5" fmla="*/ 2147483647 h 250"/>
              <a:gd name="T6" fmla="*/ 2147483647 w 1164"/>
              <a:gd name="T7" fmla="*/ 2147483647 h 250"/>
              <a:gd name="T8" fmla="*/ 2147483647 w 1164"/>
              <a:gd name="T9" fmla="*/ 2147483647 h 250"/>
              <a:gd name="T10" fmla="*/ 2147483647 w 1164"/>
              <a:gd name="T11" fmla="*/ 2147483647 h 250"/>
              <a:gd name="T12" fmla="*/ 2147483647 w 1164"/>
              <a:gd name="T13" fmla="*/ 2147483647 h 250"/>
              <a:gd name="T14" fmla="*/ 2147483647 w 1164"/>
              <a:gd name="T15" fmla="*/ 2147483647 h 250"/>
              <a:gd name="T16" fmla="*/ 2147483647 w 1164"/>
              <a:gd name="T17" fmla="*/ 2147483647 h 250"/>
              <a:gd name="T18" fmla="*/ 2147483647 w 1164"/>
              <a:gd name="T19" fmla="*/ 2147483647 h 250"/>
              <a:gd name="T20" fmla="*/ 2147483647 w 1164"/>
              <a:gd name="T21" fmla="*/ 2147483647 h 250"/>
              <a:gd name="T22" fmla="*/ 2147483647 w 1164"/>
              <a:gd name="T23" fmla="*/ 2147483647 h 250"/>
              <a:gd name="T24" fmla="*/ 2147483647 w 1164"/>
              <a:gd name="T25" fmla="*/ 2147483647 h 250"/>
              <a:gd name="T26" fmla="*/ 2147483647 w 1164"/>
              <a:gd name="T27" fmla="*/ 2147483647 h 250"/>
              <a:gd name="T28" fmla="*/ 2147483647 w 1164"/>
              <a:gd name="T29" fmla="*/ 2147483647 h 250"/>
              <a:gd name="T30" fmla="*/ 2147483647 w 1164"/>
              <a:gd name="T31" fmla="*/ 2147483647 h 250"/>
              <a:gd name="T32" fmla="*/ 2147483647 w 1164"/>
              <a:gd name="T33" fmla="*/ 2147483647 h 250"/>
              <a:gd name="T34" fmla="*/ 2147483647 w 1164"/>
              <a:gd name="T35" fmla="*/ 2147483647 h 250"/>
              <a:gd name="T36" fmla="*/ 2147483647 w 1164"/>
              <a:gd name="T37" fmla="*/ 2147483647 h 250"/>
              <a:gd name="T38" fmla="*/ 2147483647 w 1164"/>
              <a:gd name="T39" fmla="*/ 2147483647 h 250"/>
              <a:gd name="T40" fmla="*/ 2147483647 w 1164"/>
              <a:gd name="T41" fmla="*/ 2147483647 h 250"/>
              <a:gd name="T42" fmla="*/ 2147483647 w 1164"/>
              <a:gd name="T43" fmla="*/ 2147483647 h 250"/>
              <a:gd name="T44" fmla="*/ 2147483647 w 1164"/>
              <a:gd name="T45" fmla="*/ 2147483647 h 250"/>
              <a:gd name="T46" fmla="*/ 2147483647 w 1164"/>
              <a:gd name="T47" fmla="*/ 2147483647 h 250"/>
              <a:gd name="T48" fmla="*/ 2147483647 w 1164"/>
              <a:gd name="T49" fmla="*/ 2147483647 h 250"/>
              <a:gd name="T50" fmla="*/ 2147483647 w 1164"/>
              <a:gd name="T51" fmla="*/ 2147483647 h 250"/>
              <a:gd name="T52" fmla="*/ 2147483647 w 1164"/>
              <a:gd name="T53" fmla="*/ 2147483647 h 250"/>
              <a:gd name="T54" fmla="*/ 2147483647 w 1164"/>
              <a:gd name="T55" fmla="*/ 2147483647 h 250"/>
              <a:gd name="T56" fmla="*/ 2147483647 w 1164"/>
              <a:gd name="T57" fmla="*/ 2147483647 h 250"/>
              <a:gd name="T58" fmla="*/ 2147483647 w 1164"/>
              <a:gd name="T59" fmla="*/ 2147483647 h 250"/>
              <a:gd name="T60" fmla="*/ 2147483647 w 1164"/>
              <a:gd name="T61" fmla="*/ 2147483647 h 250"/>
              <a:gd name="T62" fmla="*/ 2147483647 w 1164"/>
              <a:gd name="T63" fmla="*/ 2147483647 h 250"/>
              <a:gd name="T64" fmla="*/ 2147483647 w 1164"/>
              <a:gd name="T65" fmla="*/ 2147483647 h 250"/>
              <a:gd name="T66" fmla="*/ 2147483647 w 1164"/>
              <a:gd name="T67" fmla="*/ 2147483647 h 250"/>
              <a:gd name="T68" fmla="*/ 2147483647 w 1164"/>
              <a:gd name="T69" fmla="*/ 2147483647 h 250"/>
              <a:gd name="T70" fmla="*/ 2147483647 w 1164"/>
              <a:gd name="T71" fmla="*/ 2147483647 h 250"/>
              <a:gd name="T72" fmla="*/ 2147483647 w 1164"/>
              <a:gd name="T73" fmla="*/ 2147483647 h 250"/>
              <a:gd name="T74" fmla="*/ 2147483647 w 1164"/>
              <a:gd name="T75" fmla="*/ 2147483647 h 250"/>
              <a:gd name="T76" fmla="*/ 2147483647 w 1164"/>
              <a:gd name="T77" fmla="*/ 2147483647 h 250"/>
              <a:gd name="T78" fmla="*/ 2147483647 w 1164"/>
              <a:gd name="T79" fmla="*/ 2147483647 h 250"/>
              <a:gd name="T80" fmla="*/ 2147483647 w 1164"/>
              <a:gd name="T81" fmla="*/ 2147483647 h 250"/>
              <a:gd name="T82" fmla="*/ 2147483647 w 1164"/>
              <a:gd name="T83" fmla="*/ 2147483647 h 250"/>
              <a:gd name="T84" fmla="*/ 2147483647 w 1164"/>
              <a:gd name="T85" fmla="*/ 2147483647 h 250"/>
              <a:gd name="T86" fmla="*/ 2147483647 w 1164"/>
              <a:gd name="T87" fmla="*/ 2147483647 h 250"/>
              <a:gd name="T88" fmla="*/ 2147483647 w 1164"/>
              <a:gd name="T89" fmla="*/ 2147483647 h 250"/>
              <a:gd name="T90" fmla="*/ 2147483647 w 1164"/>
              <a:gd name="T91" fmla="*/ 2147483647 h 250"/>
              <a:gd name="T92" fmla="*/ 2147483647 w 1164"/>
              <a:gd name="T93" fmla="*/ 2147483647 h 250"/>
              <a:gd name="T94" fmla="*/ 2147483647 w 1164"/>
              <a:gd name="T95" fmla="*/ 2147483647 h 250"/>
              <a:gd name="T96" fmla="*/ 2147483647 w 1164"/>
              <a:gd name="T97" fmla="*/ 2147483647 h 250"/>
              <a:gd name="T98" fmla="*/ 2147483647 w 1164"/>
              <a:gd name="T99" fmla="*/ 2147483647 h 250"/>
              <a:gd name="T100" fmla="*/ 2147483647 w 1164"/>
              <a:gd name="T101" fmla="*/ 2147483647 h 250"/>
              <a:gd name="T102" fmla="*/ 2147483647 w 1164"/>
              <a:gd name="T103" fmla="*/ 2147483647 h 250"/>
              <a:gd name="T104" fmla="*/ 2147483647 w 1164"/>
              <a:gd name="T105" fmla="*/ 2147483647 h 250"/>
              <a:gd name="T106" fmla="*/ 2147483647 w 1164"/>
              <a:gd name="T107" fmla="*/ 2147483647 h 250"/>
              <a:gd name="T108" fmla="*/ 2147483647 w 1164"/>
              <a:gd name="T109" fmla="*/ 2147483647 h 250"/>
              <a:gd name="T110" fmla="*/ 2147483647 w 1164"/>
              <a:gd name="T111" fmla="*/ 2147483647 h 250"/>
              <a:gd name="T112" fmla="*/ 2147483647 w 1164"/>
              <a:gd name="T113" fmla="*/ 2147483647 h 250"/>
              <a:gd name="T114" fmla="*/ 2147483647 w 1164"/>
              <a:gd name="T115" fmla="*/ 2147483647 h 250"/>
              <a:gd name="T116" fmla="*/ 2147483647 w 1164"/>
              <a:gd name="T117" fmla="*/ 2147483647 h 250"/>
              <a:gd name="T118" fmla="*/ 2147483647 w 1164"/>
              <a:gd name="T119" fmla="*/ 2147483647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64"/>
              <a:gd name="T181" fmla="*/ 0 h 250"/>
              <a:gd name="T182" fmla="*/ 1164 w 1164"/>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64" h="250">
                <a:moveTo>
                  <a:pt x="1153" y="250"/>
                </a:moveTo>
                <a:lnTo>
                  <a:pt x="1164" y="247"/>
                </a:lnTo>
                <a:lnTo>
                  <a:pt x="1161" y="239"/>
                </a:lnTo>
                <a:lnTo>
                  <a:pt x="1158" y="234"/>
                </a:lnTo>
                <a:lnTo>
                  <a:pt x="1153" y="228"/>
                </a:lnTo>
                <a:lnTo>
                  <a:pt x="1148" y="226"/>
                </a:lnTo>
                <a:lnTo>
                  <a:pt x="1140" y="223"/>
                </a:lnTo>
                <a:lnTo>
                  <a:pt x="1130" y="223"/>
                </a:lnTo>
                <a:lnTo>
                  <a:pt x="1118" y="224"/>
                </a:lnTo>
                <a:lnTo>
                  <a:pt x="1107" y="228"/>
                </a:lnTo>
                <a:lnTo>
                  <a:pt x="1078" y="235"/>
                </a:lnTo>
                <a:lnTo>
                  <a:pt x="1080" y="240"/>
                </a:lnTo>
                <a:lnTo>
                  <a:pt x="1080" y="234"/>
                </a:lnTo>
                <a:lnTo>
                  <a:pt x="1078" y="234"/>
                </a:lnTo>
                <a:lnTo>
                  <a:pt x="1075" y="234"/>
                </a:lnTo>
                <a:lnTo>
                  <a:pt x="1071" y="234"/>
                </a:lnTo>
                <a:lnTo>
                  <a:pt x="1066" y="234"/>
                </a:lnTo>
                <a:lnTo>
                  <a:pt x="1053" y="233"/>
                </a:lnTo>
                <a:lnTo>
                  <a:pt x="1037" y="233"/>
                </a:lnTo>
                <a:lnTo>
                  <a:pt x="1022" y="231"/>
                </a:lnTo>
                <a:lnTo>
                  <a:pt x="1009" y="231"/>
                </a:lnTo>
                <a:lnTo>
                  <a:pt x="1004" y="231"/>
                </a:lnTo>
                <a:lnTo>
                  <a:pt x="1000" y="230"/>
                </a:lnTo>
                <a:lnTo>
                  <a:pt x="996" y="230"/>
                </a:lnTo>
                <a:lnTo>
                  <a:pt x="998" y="231"/>
                </a:lnTo>
                <a:lnTo>
                  <a:pt x="995" y="230"/>
                </a:lnTo>
                <a:lnTo>
                  <a:pt x="994" y="229"/>
                </a:lnTo>
                <a:lnTo>
                  <a:pt x="994" y="235"/>
                </a:lnTo>
                <a:lnTo>
                  <a:pt x="999" y="231"/>
                </a:lnTo>
                <a:lnTo>
                  <a:pt x="1000" y="235"/>
                </a:lnTo>
                <a:lnTo>
                  <a:pt x="1000" y="234"/>
                </a:lnTo>
                <a:lnTo>
                  <a:pt x="999" y="231"/>
                </a:lnTo>
                <a:lnTo>
                  <a:pt x="998" y="228"/>
                </a:lnTo>
                <a:lnTo>
                  <a:pt x="998" y="226"/>
                </a:lnTo>
                <a:lnTo>
                  <a:pt x="995" y="225"/>
                </a:lnTo>
                <a:lnTo>
                  <a:pt x="994" y="225"/>
                </a:lnTo>
                <a:lnTo>
                  <a:pt x="987" y="223"/>
                </a:lnTo>
                <a:lnTo>
                  <a:pt x="985" y="228"/>
                </a:lnTo>
                <a:lnTo>
                  <a:pt x="991" y="226"/>
                </a:lnTo>
                <a:lnTo>
                  <a:pt x="990" y="223"/>
                </a:lnTo>
                <a:lnTo>
                  <a:pt x="987" y="218"/>
                </a:lnTo>
                <a:lnTo>
                  <a:pt x="986" y="214"/>
                </a:lnTo>
                <a:lnTo>
                  <a:pt x="983" y="213"/>
                </a:lnTo>
                <a:lnTo>
                  <a:pt x="980" y="210"/>
                </a:lnTo>
                <a:lnTo>
                  <a:pt x="977" y="210"/>
                </a:lnTo>
                <a:lnTo>
                  <a:pt x="969" y="209"/>
                </a:lnTo>
                <a:lnTo>
                  <a:pt x="964" y="208"/>
                </a:lnTo>
                <a:lnTo>
                  <a:pt x="960" y="208"/>
                </a:lnTo>
                <a:lnTo>
                  <a:pt x="958" y="206"/>
                </a:lnTo>
                <a:lnTo>
                  <a:pt x="944" y="208"/>
                </a:lnTo>
                <a:lnTo>
                  <a:pt x="930" y="209"/>
                </a:lnTo>
                <a:lnTo>
                  <a:pt x="900" y="214"/>
                </a:lnTo>
                <a:lnTo>
                  <a:pt x="901" y="219"/>
                </a:lnTo>
                <a:lnTo>
                  <a:pt x="901" y="213"/>
                </a:lnTo>
                <a:lnTo>
                  <a:pt x="895" y="213"/>
                </a:lnTo>
                <a:lnTo>
                  <a:pt x="891" y="213"/>
                </a:lnTo>
                <a:lnTo>
                  <a:pt x="886" y="210"/>
                </a:lnTo>
                <a:lnTo>
                  <a:pt x="886" y="216"/>
                </a:lnTo>
                <a:lnTo>
                  <a:pt x="891" y="211"/>
                </a:lnTo>
                <a:lnTo>
                  <a:pt x="890" y="210"/>
                </a:lnTo>
                <a:lnTo>
                  <a:pt x="889" y="208"/>
                </a:lnTo>
                <a:lnTo>
                  <a:pt x="885" y="206"/>
                </a:lnTo>
                <a:lnTo>
                  <a:pt x="882" y="205"/>
                </a:lnTo>
                <a:lnTo>
                  <a:pt x="882" y="211"/>
                </a:lnTo>
                <a:lnTo>
                  <a:pt x="883" y="205"/>
                </a:lnTo>
                <a:lnTo>
                  <a:pt x="876" y="205"/>
                </a:lnTo>
                <a:lnTo>
                  <a:pt x="869" y="205"/>
                </a:lnTo>
                <a:lnTo>
                  <a:pt x="855" y="206"/>
                </a:lnTo>
                <a:lnTo>
                  <a:pt x="855" y="213"/>
                </a:lnTo>
                <a:lnTo>
                  <a:pt x="856" y="206"/>
                </a:lnTo>
                <a:lnTo>
                  <a:pt x="846" y="205"/>
                </a:lnTo>
                <a:lnTo>
                  <a:pt x="838" y="204"/>
                </a:lnTo>
                <a:lnTo>
                  <a:pt x="824" y="202"/>
                </a:lnTo>
                <a:lnTo>
                  <a:pt x="822" y="206"/>
                </a:lnTo>
                <a:lnTo>
                  <a:pt x="827" y="203"/>
                </a:lnTo>
                <a:lnTo>
                  <a:pt x="823" y="198"/>
                </a:lnTo>
                <a:lnTo>
                  <a:pt x="820" y="194"/>
                </a:lnTo>
                <a:lnTo>
                  <a:pt x="817" y="192"/>
                </a:lnTo>
                <a:lnTo>
                  <a:pt x="812" y="189"/>
                </a:lnTo>
                <a:lnTo>
                  <a:pt x="809" y="188"/>
                </a:lnTo>
                <a:lnTo>
                  <a:pt x="805" y="188"/>
                </a:lnTo>
                <a:lnTo>
                  <a:pt x="799" y="188"/>
                </a:lnTo>
                <a:lnTo>
                  <a:pt x="790" y="187"/>
                </a:lnTo>
                <a:lnTo>
                  <a:pt x="788" y="193"/>
                </a:lnTo>
                <a:lnTo>
                  <a:pt x="794" y="189"/>
                </a:lnTo>
                <a:lnTo>
                  <a:pt x="795" y="192"/>
                </a:lnTo>
                <a:lnTo>
                  <a:pt x="792" y="189"/>
                </a:lnTo>
                <a:lnTo>
                  <a:pt x="791" y="184"/>
                </a:lnTo>
                <a:lnTo>
                  <a:pt x="788" y="182"/>
                </a:lnTo>
                <a:lnTo>
                  <a:pt x="785" y="180"/>
                </a:lnTo>
                <a:lnTo>
                  <a:pt x="779" y="178"/>
                </a:lnTo>
                <a:lnTo>
                  <a:pt x="776" y="178"/>
                </a:lnTo>
                <a:lnTo>
                  <a:pt x="767" y="178"/>
                </a:lnTo>
                <a:lnTo>
                  <a:pt x="754" y="180"/>
                </a:lnTo>
                <a:lnTo>
                  <a:pt x="754" y="187"/>
                </a:lnTo>
                <a:lnTo>
                  <a:pt x="754" y="180"/>
                </a:lnTo>
                <a:lnTo>
                  <a:pt x="727" y="180"/>
                </a:lnTo>
                <a:lnTo>
                  <a:pt x="700" y="180"/>
                </a:lnTo>
                <a:lnTo>
                  <a:pt x="672" y="180"/>
                </a:lnTo>
                <a:lnTo>
                  <a:pt x="646" y="178"/>
                </a:lnTo>
                <a:lnTo>
                  <a:pt x="645" y="184"/>
                </a:lnTo>
                <a:lnTo>
                  <a:pt x="646" y="179"/>
                </a:lnTo>
                <a:lnTo>
                  <a:pt x="643" y="175"/>
                </a:lnTo>
                <a:lnTo>
                  <a:pt x="643" y="182"/>
                </a:lnTo>
                <a:lnTo>
                  <a:pt x="647" y="178"/>
                </a:lnTo>
                <a:lnTo>
                  <a:pt x="650" y="182"/>
                </a:lnTo>
                <a:lnTo>
                  <a:pt x="650" y="178"/>
                </a:lnTo>
                <a:lnTo>
                  <a:pt x="650" y="174"/>
                </a:lnTo>
                <a:lnTo>
                  <a:pt x="649" y="170"/>
                </a:lnTo>
                <a:lnTo>
                  <a:pt x="645" y="167"/>
                </a:lnTo>
                <a:lnTo>
                  <a:pt x="634" y="164"/>
                </a:lnTo>
                <a:lnTo>
                  <a:pt x="627" y="163"/>
                </a:lnTo>
                <a:lnTo>
                  <a:pt x="618" y="163"/>
                </a:lnTo>
                <a:lnTo>
                  <a:pt x="611" y="163"/>
                </a:lnTo>
                <a:lnTo>
                  <a:pt x="610" y="163"/>
                </a:lnTo>
                <a:lnTo>
                  <a:pt x="598" y="164"/>
                </a:lnTo>
                <a:lnTo>
                  <a:pt x="591" y="165"/>
                </a:lnTo>
                <a:lnTo>
                  <a:pt x="587" y="164"/>
                </a:lnTo>
                <a:lnTo>
                  <a:pt x="587" y="170"/>
                </a:lnTo>
                <a:lnTo>
                  <a:pt x="592" y="167"/>
                </a:lnTo>
                <a:lnTo>
                  <a:pt x="589" y="164"/>
                </a:lnTo>
                <a:lnTo>
                  <a:pt x="587" y="161"/>
                </a:lnTo>
                <a:lnTo>
                  <a:pt x="583" y="165"/>
                </a:lnTo>
                <a:lnTo>
                  <a:pt x="589" y="165"/>
                </a:lnTo>
                <a:lnTo>
                  <a:pt x="587" y="159"/>
                </a:lnTo>
                <a:lnTo>
                  <a:pt x="586" y="157"/>
                </a:lnTo>
                <a:lnTo>
                  <a:pt x="581" y="154"/>
                </a:lnTo>
                <a:lnTo>
                  <a:pt x="579" y="156"/>
                </a:lnTo>
                <a:lnTo>
                  <a:pt x="574" y="156"/>
                </a:lnTo>
                <a:lnTo>
                  <a:pt x="566" y="157"/>
                </a:lnTo>
                <a:lnTo>
                  <a:pt x="550" y="156"/>
                </a:lnTo>
                <a:lnTo>
                  <a:pt x="542" y="154"/>
                </a:lnTo>
                <a:lnTo>
                  <a:pt x="536" y="154"/>
                </a:lnTo>
                <a:lnTo>
                  <a:pt x="532" y="153"/>
                </a:lnTo>
                <a:lnTo>
                  <a:pt x="530" y="153"/>
                </a:lnTo>
                <a:lnTo>
                  <a:pt x="480" y="154"/>
                </a:lnTo>
                <a:lnTo>
                  <a:pt x="456" y="154"/>
                </a:lnTo>
                <a:lnTo>
                  <a:pt x="430" y="154"/>
                </a:lnTo>
                <a:lnTo>
                  <a:pt x="430" y="161"/>
                </a:lnTo>
                <a:lnTo>
                  <a:pt x="437" y="161"/>
                </a:lnTo>
                <a:lnTo>
                  <a:pt x="434" y="156"/>
                </a:lnTo>
                <a:lnTo>
                  <a:pt x="434" y="164"/>
                </a:lnTo>
                <a:lnTo>
                  <a:pt x="435" y="163"/>
                </a:lnTo>
                <a:lnTo>
                  <a:pt x="438" y="162"/>
                </a:lnTo>
                <a:lnTo>
                  <a:pt x="439" y="157"/>
                </a:lnTo>
                <a:lnTo>
                  <a:pt x="441" y="156"/>
                </a:lnTo>
                <a:lnTo>
                  <a:pt x="441" y="154"/>
                </a:lnTo>
                <a:lnTo>
                  <a:pt x="437" y="152"/>
                </a:lnTo>
                <a:lnTo>
                  <a:pt x="435" y="147"/>
                </a:lnTo>
                <a:lnTo>
                  <a:pt x="430" y="146"/>
                </a:lnTo>
                <a:lnTo>
                  <a:pt x="425" y="144"/>
                </a:lnTo>
                <a:lnTo>
                  <a:pt x="425" y="151"/>
                </a:lnTo>
                <a:lnTo>
                  <a:pt x="427" y="144"/>
                </a:lnTo>
                <a:lnTo>
                  <a:pt x="411" y="143"/>
                </a:lnTo>
                <a:lnTo>
                  <a:pt x="397" y="142"/>
                </a:lnTo>
                <a:lnTo>
                  <a:pt x="396" y="148"/>
                </a:lnTo>
                <a:lnTo>
                  <a:pt x="402" y="148"/>
                </a:lnTo>
                <a:lnTo>
                  <a:pt x="401" y="144"/>
                </a:lnTo>
                <a:lnTo>
                  <a:pt x="401" y="151"/>
                </a:lnTo>
                <a:lnTo>
                  <a:pt x="402" y="146"/>
                </a:lnTo>
                <a:lnTo>
                  <a:pt x="405" y="142"/>
                </a:lnTo>
                <a:lnTo>
                  <a:pt x="403" y="138"/>
                </a:lnTo>
                <a:lnTo>
                  <a:pt x="402" y="133"/>
                </a:lnTo>
                <a:lnTo>
                  <a:pt x="397" y="132"/>
                </a:lnTo>
                <a:lnTo>
                  <a:pt x="392" y="129"/>
                </a:lnTo>
                <a:lnTo>
                  <a:pt x="384" y="129"/>
                </a:lnTo>
                <a:lnTo>
                  <a:pt x="383" y="134"/>
                </a:lnTo>
                <a:lnTo>
                  <a:pt x="388" y="131"/>
                </a:lnTo>
                <a:lnTo>
                  <a:pt x="389" y="133"/>
                </a:lnTo>
                <a:lnTo>
                  <a:pt x="388" y="129"/>
                </a:lnTo>
                <a:lnTo>
                  <a:pt x="388" y="127"/>
                </a:lnTo>
                <a:lnTo>
                  <a:pt x="387" y="123"/>
                </a:lnTo>
                <a:lnTo>
                  <a:pt x="383" y="121"/>
                </a:lnTo>
                <a:lnTo>
                  <a:pt x="379" y="120"/>
                </a:lnTo>
                <a:lnTo>
                  <a:pt x="374" y="121"/>
                </a:lnTo>
                <a:lnTo>
                  <a:pt x="371" y="122"/>
                </a:lnTo>
                <a:lnTo>
                  <a:pt x="370" y="123"/>
                </a:lnTo>
                <a:lnTo>
                  <a:pt x="374" y="128"/>
                </a:lnTo>
                <a:lnTo>
                  <a:pt x="374" y="122"/>
                </a:lnTo>
                <a:lnTo>
                  <a:pt x="371" y="122"/>
                </a:lnTo>
                <a:lnTo>
                  <a:pt x="326" y="121"/>
                </a:lnTo>
                <a:lnTo>
                  <a:pt x="281" y="120"/>
                </a:lnTo>
                <a:lnTo>
                  <a:pt x="281" y="126"/>
                </a:lnTo>
                <a:lnTo>
                  <a:pt x="287" y="122"/>
                </a:lnTo>
                <a:lnTo>
                  <a:pt x="288" y="126"/>
                </a:lnTo>
                <a:lnTo>
                  <a:pt x="287" y="118"/>
                </a:lnTo>
                <a:lnTo>
                  <a:pt x="285" y="113"/>
                </a:lnTo>
                <a:lnTo>
                  <a:pt x="285" y="110"/>
                </a:lnTo>
                <a:lnTo>
                  <a:pt x="283" y="105"/>
                </a:lnTo>
                <a:lnTo>
                  <a:pt x="281" y="103"/>
                </a:lnTo>
                <a:lnTo>
                  <a:pt x="279" y="101"/>
                </a:lnTo>
                <a:lnTo>
                  <a:pt x="275" y="100"/>
                </a:lnTo>
                <a:lnTo>
                  <a:pt x="271" y="98"/>
                </a:lnTo>
                <a:lnTo>
                  <a:pt x="265" y="98"/>
                </a:lnTo>
                <a:lnTo>
                  <a:pt x="258" y="97"/>
                </a:lnTo>
                <a:lnTo>
                  <a:pt x="257" y="103"/>
                </a:lnTo>
                <a:lnTo>
                  <a:pt x="264" y="103"/>
                </a:lnTo>
                <a:lnTo>
                  <a:pt x="262" y="100"/>
                </a:lnTo>
                <a:lnTo>
                  <a:pt x="262" y="106"/>
                </a:lnTo>
                <a:lnTo>
                  <a:pt x="265" y="98"/>
                </a:lnTo>
                <a:lnTo>
                  <a:pt x="267" y="95"/>
                </a:lnTo>
                <a:lnTo>
                  <a:pt x="267" y="90"/>
                </a:lnTo>
                <a:lnTo>
                  <a:pt x="265" y="86"/>
                </a:lnTo>
                <a:lnTo>
                  <a:pt x="264" y="85"/>
                </a:lnTo>
                <a:lnTo>
                  <a:pt x="258" y="84"/>
                </a:lnTo>
                <a:lnTo>
                  <a:pt x="256" y="84"/>
                </a:lnTo>
                <a:lnTo>
                  <a:pt x="251" y="84"/>
                </a:lnTo>
                <a:lnTo>
                  <a:pt x="243" y="87"/>
                </a:lnTo>
                <a:lnTo>
                  <a:pt x="244" y="92"/>
                </a:lnTo>
                <a:lnTo>
                  <a:pt x="244" y="86"/>
                </a:lnTo>
                <a:lnTo>
                  <a:pt x="233" y="86"/>
                </a:lnTo>
                <a:lnTo>
                  <a:pt x="224" y="85"/>
                </a:lnTo>
                <a:lnTo>
                  <a:pt x="215" y="85"/>
                </a:lnTo>
                <a:lnTo>
                  <a:pt x="207" y="85"/>
                </a:lnTo>
                <a:lnTo>
                  <a:pt x="196" y="84"/>
                </a:lnTo>
                <a:lnTo>
                  <a:pt x="189" y="84"/>
                </a:lnTo>
                <a:lnTo>
                  <a:pt x="185" y="82"/>
                </a:lnTo>
                <a:lnTo>
                  <a:pt x="183" y="82"/>
                </a:lnTo>
                <a:lnTo>
                  <a:pt x="183" y="88"/>
                </a:lnTo>
                <a:lnTo>
                  <a:pt x="188" y="84"/>
                </a:lnTo>
                <a:lnTo>
                  <a:pt x="189" y="88"/>
                </a:lnTo>
                <a:lnTo>
                  <a:pt x="183" y="88"/>
                </a:lnTo>
                <a:lnTo>
                  <a:pt x="188" y="92"/>
                </a:lnTo>
                <a:lnTo>
                  <a:pt x="189" y="92"/>
                </a:lnTo>
                <a:lnTo>
                  <a:pt x="190" y="91"/>
                </a:lnTo>
                <a:lnTo>
                  <a:pt x="193" y="86"/>
                </a:lnTo>
                <a:lnTo>
                  <a:pt x="190" y="81"/>
                </a:lnTo>
                <a:lnTo>
                  <a:pt x="187" y="80"/>
                </a:lnTo>
                <a:lnTo>
                  <a:pt x="184" y="79"/>
                </a:lnTo>
                <a:lnTo>
                  <a:pt x="179" y="79"/>
                </a:lnTo>
                <a:lnTo>
                  <a:pt x="171" y="77"/>
                </a:lnTo>
                <a:lnTo>
                  <a:pt x="160" y="77"/>
                </a:lnTo>
                <a:lnTo>
                  <a:pt x="152" y="76"/>
                </a:lnTo>
                <a:lnTo>
                  <a:pt x="143" y="76"/>
                </a:lnTo>
                <a:lnTo>
                  <a:pt x="143" y="82"/>
                </a:lnTo>
                <a:lnTo>
                  <a:pt x="148" y="80"/>
                </a:lnTo>
                <a:lnTo>
                  <a:pt x="143" y="72"/>
                </a:lnTo>
                <a:lnTo>
                  <a:pt x="138" y="70"/>
                </a:lnTo>
                <a:lnTo>
                  <a:pt x="134" y="67"/>
                </a:lnTo>
                <a:lnTo>
                  <a:pt x="127" y="66"/>
                </a:lnTo>
                <a:lnTo>
                  <a:pt x="120" y="66"/>
                </a:lnTo>
                <a:lnTo>
                  <a:pt x="119" y="71"/>
                </a:lnTo>
                <a:lnTo>
                  <a:pt x="124" y="67"/>
                </a:lnTo>
                <a:lnTo>
                  <a:pt x="125" y="70"/>
                </a:lnTo>
                <a:lnTo>
                  <a:pt x="124" y="67"/>
                </a:lnTo>
                <a:lnTo>
                  <a:pt x="124" y="65"/>
                </a:lnTo>
                <a:lnTo>
                  <a:pt x="124" y="64"/>
                </a:lnTo>
                <a:lnTo>
                  <a:pt x="121" y="59"/>
                </a:lnTo>
                <a:lnTo>
                  <a:pt x="116" y="56"/>
                </a:lnTo>
                <a:lnTo>
                  <a:pt x="112" y="59"/>
                </a:lnTo>
                <a:lnTo>
                  <a:pt x="110" y="60"/>
                </a:lnTo>
                <a:lnTo>
                  <a:pt x="113" y="64"/>
                </a:lnTo>
                <a:lnTo>
                  <a:pt x="113" y="57"/>
                </a:lnTo>
                <a:lnTo>
                  <a:pt x="111" y="59"/>
                </a:lnTo>
                <a:lnTo>
                  <a:pt x="107" y="59"/>
                </a:lnTo>
                <a:lnTo>
                  <a:pt x="97" y="57"/>
                </a:lnTo>
                <a:lnTo>
                  <a:pt x="88" y="57"/>
                </a:lnTo>
                <a:lnTo>
                  <a:pt x="86" y="62"/>
                </a:lnTo>
                <a:lnTo>
                  <a:pt x="92" y="66"/>
                </a:lnTo>
                <a:lnTo>
                  <a:pt x="93" y="62"/>
                </a:lnTo>
                <a:lnTo>
                  <a:pt x="92" y="59"/>
                </a:lnTo>
                <a:lnTo>
                  <a:pt x="88" y="69"/>
                </a:lnTo>
                <a:lnTo>
                  <a:pt x="93" y="67"/>
                </a:lnTo>
                <a:lnTo>
                  <a:pt x="98" y="65"/>
                </a:lnTo>
                <a:lnTo>
                  <a:pt x="102" y="62"/>
                </a:lnTo>
                <a:lnTo>
                  <a:pt x="104" y="59"/>
                </a:lnTo>
                <a:lnTo>
                  <a:pt x="104" y="57"/>
                </a:lnTo>
                <a:lnTo>
                  <a:pt x="102" y="52"/>
                </a:lnTo>
                <a:lnTo>
                  <a:pt x="101" y="51"/>
                </a:lnTo>
                <a:lnTo>
                  <a:pt x="98" y="50"/>
                </a:lnTo>
                <a:lnTo>
                  <a:pt x="94" y="47"/>
                </a:lnTo>
                <a:lnTo>
                  <a:pt x="92" y="47"/>
                </a:lnTo>
                <a:lnTo>
                  <a:pt x="89" y="52"/>
                </a:lnTo>
                <a:lnTo>
                  <a:pt x="94" y="49"/>
                </a:lnTo>
                <a:lnTo>
                  <a:pt x="89" y="44"/>
                </a:lnTo>
                <a:lnTo>
                  <a:pt x="88" y="40"/>
                </a:lnTo>
                <a:lnTo>
                  <a:pt x="84" y="44"/>
                </a:lnTo>
                <a:lnTo>
                  <a:pt x="90" y="44"/>
                </a:lnTo>
                <a:lnTo>
                  <a:pt x="89" y="39"/>
                </a:lnTo>
                <a:lnTo>
                  <a:pt x="86" y="35"/>
                </a:lnTo>
                <a:lnTo>
                  <a:pt x="85" y="33"/>
                </a:lnTo>
                <a:lnTo>
                  <a:pt x="83" y="31"/>
                </a:lnTo>
                <a:lnTo>
                  <a:pt x="79" y="30"/>
                </a:lnTo>
                <a:lnTo>
                  <a:pt x="74" y="29"/>
                </a:lnTo>
                <a:lnTo>
                  <a:pt x="66" y="28"/>
                </a:lnTo>
                <a:lnTo>
                  <a:pt x="65" y="34"/>
                </a:lnTo>
                <a:lnTo>
                  <a:pt x="67" y="29"/>
                </a:lnTo>
                <a:lnTo>
                  <a:pt x="57" y="25"/>
                </a:lnTo>
                <a:lnTo>
                  <a:pt x="52" y="24"/>
                </a:lnTo>
                <a:lnTo>
                  <a:pt x="52" y="30"/>
                </a:lnTo>
                <a:lnTo>
                  <a:pt x="57" y="26"/>
                </a:lnTo>
                <a:lnTo>
                  <a:pt x="54" y="23"/>
                </a:lnTo>
                <a:lnTo>
                  <a:pt x="53" y="20"/>
                </a:lnTo>
                <a:lnTo>
                  <a:pt x="48" y="25"/>
                </a:lnTo>
                <a:lnTo>
                  <a:pt x="54" y="25"/>
                </a:lnTo>
                <a:lnTo>
                  <a:pt x="53" y="20"/>
                </a:lnTo>
                <a:lnTo>
                  <a:pt x="52" y="18"/>
                </a:lnTo>
                <a:lnTo>
                  <a:pt x="47" y="15"/>
                </a:lnTo>
                <a:lnTo>
                  <a:pt x="45" y="16"/>
                </a:lnTo>
                <a:lnTo>
                  <a:pt x="42" y="18"/>
                </a:lnTo>
                <a:lnTo>
                  <a:pt x="40" y="18"/>
                </a:lnTo>
                <a:lnTo>
                  <a:pt x="40" y="24"/>
                </a:lnTo>
                <a:lnTo>
                  <a:pt x="44" y="20"/>
                </a:lnTo>
                <a:lnTo>
                  <a:pt x="40" y="19"/>
                </a:lnTo>
                <a:lnTo>
                  <a:pt x="38" y="24"/>
                </a:lnTo>
                <a:lnTo>
                  <a:pt x="42" y="19"/>
                </a:lnTo>
                <a:lnTo>
                  <a:pt x="40" y="18"/>
                </a:lnTo>
                <a:lnTo>
                  <a:pt x="36" y="21"/>
                </a:lnTo>
                <a:lnTo>
                  <a:pt x="43" y="21"/>
                </a:lnTo>
                <a:lnTo>
                  <a:pt x="43" y="19"/>
                </a:lnTo>
                <a:lnTo>
                  <a:pt x="43" y="15"/>
                </a:lnTo>
                <a:lnTo>
                  <a:pt x="40" y="11"/>
                </a:lnTo>
                <a:lnTo>
                  <a:pt x="40" y="10"/>
                </a:lnTo>
                <a:lnTo>
                  <a:pt x="36" y="7"/>
                </a:lnTo>
                <a:lnTo>
                  <a:pt x="33" y="4"/>
                </a:lnTo>
                <a:lnTo>
                  <a:pt x="29" y="3"/>
                </a:lnTo>
                <a:lnTo>
                  <a:pt x="18" y="0"/>
                </a:lnTo>
                <a:lnTo>
                  <a:pt x="8" y="0"/>
                </a:lnTo>
                <a:lnTo>
                  <a:pt x="3" y="0"/>
                </a:lnTo>
                <a:lnTo>
                  <a:pt x="0" y="0"/>
                </a:lnTo>
                <a:lnTo>
                  <a:pt x="0" y="13"/>
                </a:lnTo>
                <a:lnTo>
                  <a:pt x="3" y="13"/>
                </a:lnTo>
                <a:lnTo>
                  <a:pt x="8" y="13"/>
                </a:lnTo>
                <a:lnTo>
                  <a:pt x="18" y="13"/>
                </a:lnTo>
                <a:lnTo>
                  <a:pt x="29" y="15"/>
                </a:lnTo>
                <a:lnTo>
                  <a:pt x="29" y="9"/>
                </a:lnTo>
                <a:lnTo>
                  <a:pt x="24" y="13"/>
                </a:lnTo>
                <a:lnTo>
                  <a:pt x="27" y="15"/>
                </a:lnTo>
                <a:lnTo>
                  <a:pt x="30" y="16"/>
                </a:lnTo>
                <a:lnTo>
                  <a:pt x="31" y="20"/>
                </a:lnTo>
                <a:lnTo>
                  <a:pt x="36" y="15"/>
                </a:lnTo>
                <a:lnTo>
                  <a:pt x="30" y="15"/>
                </a:lnTo>
                <a:lnTo>
                  <a:pt x="30" y="19"/>
                </a:lnTo>
                <a:lnTo>
                  <a:pt x="30" y="21"/>
                </a:lnTo>
                <a:lnTo>
                  <a:pt x="31" y="26"/>
                </a:lnTo>
                <a:lnTo>
                  <a:pt x="35" y="29"/>
                </a:lnTo>
                <a:lnTo>
                  <a:pt x="40" y="30"/>
                </a:lnTo>
                <a:lnTo>
                  <a:pt x="42" y="30"/>
                </a:lnTo>
                <a:lnTo>
                  <a:pt x="49" y="28"/>
                </a:lnTo>
                <a:lnTo>
                  <a:pt x="43" y="25"/>
                </a:lnTo>
                <a:lnTo>
                  <a:pt x="47" y="28"/>
                </a:lnTo>
                <a:lnTo>
                  <a:pt x="47" y="21"/>
                </a:lnTo>
                <a:lnTo>
                  <a:pt x="42" y="24"/>
                </a:lnTo>
                <a:lnTo>
                  <a:pt x="42" y="25"/>
                </a:lnTo>
                <a:lnTo>
                  <a:pt x="44" y="29"/>
                </a:lnTo>
                <a:lnTo>
                  <a:pt x="45" y="31"/>
                </a:lnTo>
                <a:lnTo>
                  <a:pt x="48" y="35"/>
                </a:lnTo>
                <a:lnTo>
                  <a:pt x="52" y="36"/>
                </a:lnTo>
                <a:lnTo>
                  <a:pt x="57" y="38"/>
                </a:lnTo>
                <a:lnTo>
                  <a:pt x="63" y="40"/>
                </a:lnTo>
                <a:lnTo>
                  <a:pt x="65" y="40"/>
                </a:lnTo>
                <a:lnTo>
                  <a:pt x="74" y="41"/>
                </a:lnTo>
                <a:lnTo>
                  <a:pt x="79" y="43"/>
                </a:lnTo>
                <a:lnTo>
                  <a:pt x="79" y="36"/>
                </a:lnTo>
                <a:lnTo>
                  <a:pt x="74" y="40"/>
                </a:lnTo>
                <a:lnTo>
                  <a:pt x="76" y="41"/>
                </a:lnTo>
                <a:lnTo>
                  <a:pt x="77" y="44"/>
                </a:lnTo>
                <a:lnTo>
                  <a:pt x="83" y="39"/>
                </a:lnTo>
                <a:lnTo>
                  <a:pt x="76" y="39"/>
                </a:lnTo>
                <a:lnTo>
                  <a:pt x="77" y="44"/>
                </a:lnTo>
                <a:lnTo>
                  <a:pt x="79" y="49"/>
                </a:lnTo>
                <a:lnTo>
                  <a:pt x="80" y="52"/>
                </a:lnTo>
                <a:lnTo>
                  <a:pt x="85" y="57"/>
                </a:lnTo>
                <a:lnTo>
                  <a:pt x="85" y="56"/>
                </a:lnTo>
                <a:lnTo>
                  <a:pt x="88" y="59"/>
                </a:lnTo>
                <a:lnTo>
                  <a:pt x="94" y="60"/>
                </a:lnTo>
                <a:lnTo>
                  <a:pt x="94" y="54"/>
                </a:lnTo>
                <a:lnTo>
                  <a:pt x="89" y="59"/>
                </a:lnTo>
                <a:lnTo>
                  <a:pt x="92" y="60"/>
                </a:lnTo>
                <a:lnTo>
                  <a:pt x="93" y="61"/>
                </a:lnTo>
                <a:lnTo>
                  <a:pt x="98" y="57"/>
                </a:lnTo>
                <a:lnTo>
                  <a:pt x="92" y="57"/>
                </a:lnTo>
                <a:lnTo>
                  <a:pt x="92" y="59"/>
                </a:lnTo>
                <a:lnTo>
                  <a:pt x="98" y="59"/>
                </a:lnTo>
                <a:lnTo>
                  <a:pt x="93" y="54"/>
                </a:lnTo>
                <a:lnTo>
                  <a:pt x="89" y="56"/>
                </a:lnTo>
                <a:lnTo>
                  <a:pt x="93" y="61"/>
                </a:lnTo>
                <a:lnTo>
                  <a:pt x="93" y="55"/>
                </a:lnTo>
                <a:lnTo>
                  <a:pt x="85" y="57"/>
                </a:lnTo>
                <a:lnTo>
                  <a:pt x="83" y="59"/>
                </a:lnTo>
                <a:lnTo>
                  <a:pt x="80" y="62"/>
                </a:lnTo>
                <a:lnTo>
                  <a:pt x="83" y="66"/>
                </a:lnTo>
                <a:lnTo>
                  <a:pt x="85" y="69"/>
                </a:lnTo>
                <a:lnTo>
                  <a:pt x="97" y="70"/>
                </a:lnTo>
                <a:lnTo>
                  <a:pt x="107" y="71"/>
                </a:lnTo>
                <a:lnTo>
                  <a:pt x="111" y="71"/>
                </a:lnTo>
                <a:lnTo>
                  <a:pt x="113" y="70"/>
                </a:lnTo>
                <a:lnTo>
                  <a:pt x="119" y="69"/>
                </a:lnTo>
                <a:lnTo>
                  <a:pt x="121" y="67"/>
                </a:lnTo>
                <a:lnTo>
                  <a:pt x="116" y="69"/>
                </a:lnTo>
                <a:lnTo>
                  <a:pt x="116" y="62"/>
                </a:lnTo>
                <a:lnTo>
                  <a:pt x="112" y="67"/>
                </a:lnTo>
                <a:lnTo>
                  <a:pt x="117" y="64"/>
                </a:lnTo>
                <a:lnTo>
                  <a:pt x="111" y="64"/>
                </a:lnTo>
                <a:lnTo>
                  <a:pt x="111" y="65"/>
                </a:lnTo>
                <a:lnTo>
                  <a:pt x="111" y="67"/>
                </a:lnTo>
                <a:lnTo>
                  <a:pt x="113" y="72"/>
                </a:lnTo>
                <a:lnTo>
                  <a:pt x="115" y="75"/>
                </a:lnTo>
                <a:lnTo>
                  <a:pt x="117" y="77"/>
                </a:lnTo>
                <a:lnTo>
                  <a:pt x="127" y="79"/>
                </a:lnTo>
                <a:lnTo>
                  <a:pt x="134" y="80"/>
                </a:lnTo>
                <a:lnTo>
                  <a:pt x="134" y="74"/>
                </a:lnTo>
                <a:lnTo>
                  <a:pt x="129" y="79"/>
                </a:lnTo>
                <a:lnTo>
                  <a:pt x="134" y="81"/>
                </a:lnTo>
                <a:lnTo>
                  <a:pt x="138" y="85"/>
                </a:lnTo>
                <a:lnTo>
                  <a:pt x="139" y="86"/>
                </a:lnTo>
                <a:lnTo>
                  <a:pt x="143" y="88"/>
                </a:lnTo>
                <a:lnTo>
                  <a:pt x="152" y="88"/>
                </a:lnTo>
                <a:lnTo>
                  <a:pt x="160" y="90"/>
                </a:lnTo>
                <a:lnTo>
                  <a:pt x="171" y="90"/>
                </a:lnTo>
                <a:lnTo>
                  <a:pt x="179" y="91"/>
                </a:lnTo>
                <a:lnTo>
                  <a:pt x="184" y="91"/>
                </a:lnTo>
                <a:lnTo>
                  <a:pt x="187" y="92"/>
                </a:lnTo>
                <a:lnTo>
                  <a:pt x="181" y="90"/>
                </a:lnTo>
                <a:lnTo>
                  <a:pt x="187" y="86"/>
                </a:lnTo>
                <a:lnTo>
                  <a:pt x="180" y="86"/>
                </a:lnTo>
                <a:lnTo>
                  <a:pt x="187" y="86"/>
                </a:lnTo>
                <a:lnTo>
                  <a:pt x="181" y="82"/>
                </a:lnTo>
                <a:lnTo>
                  <a:pt x="180" y="84"/>
                </a:lnTo>
                <a:lnTo>
                  <a:pt x="179" y="84"/>
                </a:lnTo>
                <a:lnTo>
                  <a:pt x="176" y="88"/>
                </a:lnTo>
                <a:lnTo>
                  <a:pt x="179" y="92"/>
                </a:lnTo>
                <a:lnTo>
                  <a:pt x="183" y="95"/>
                </a:lnTo>
                <a:lnTo>
                  <a:pt x="185" y="95"/>
                </a:lnTo>
                <a:lnTo>
                  <a:pt x="189" y="96"/>
                </a:lnTo>
                <a:lnTo>
                  <a:pt x="196" y="96"/>
                </a:lnTo>
                <a:lnTo>
                  <a:pt x="207" y="97"/>
                </a:lnTo>
                <a:lnTo>
                  <a:pt x="215" y="97"/>
                </a:lnTo>
                <a:lnTo>
                  <a:pt x="224" y="97"/>
                </a:lnTo>
                <a:lnTo>
                  <a:pt x="233" y="98"/>
                </a:lnTo>
                <a:lnTo>
                  <a:pt x="244" y="98"/>
                </a:lnTo>
                <a:lnTo>
                  <a:pt x="247" y="98"/>
                </a:lnTo>
                <a:lnTo>
                  <a:pt x="251" y="96"/>
                </a:lnTo>
                <a:lnTo>
                  <a:pt x="256" y="96"/>
                </a:lnTo>
                <a:lnTo>
                  <a:pt x="258" y="96"/>
                </a:lnTo>
                <a:lnTo>
                  <a:pt x="258" y="90"/>
                </a:lnTo>
                <a:lnTo>
                  <a:pt x="255" y="93"/>
                </a:lnTo>
                <a:lnTo>
                  <a:pt x="256" y="95"/>
                </a:lnTo>
                <a:lnTo>
                  <a:pt x="261" y="90"/>
                </a:lnTo>
                <a:lnTo>
                  <a:pt x="255" y="90"/>
                </a:lnTo>
                <a:lnTo>
                  <a:pt x="255" y="95"/>
                </a:lnTo>
                <a:lnTo>
                  <a:pt x="261" y="95"/>
                </a:lnTo>
                <a:lnTo>
                  <a:pt x="256" y="90"/>
                </a:lnTo>
                <a:lnTo>
                  <a:pt x="252" y="101"/>
                </a:lnTo>
                <a:lnTo>
                  <a:pt x="251" y="103"/>
                </a:lnTo>
                <a:lnTo>
                  <a:pt x="253" y="107"/>
                </a:lnTo>
                <a:lnTo>
                  <a:pt x="257" y="110"/>
                </a:lnTo>
                <a:lnTo>
                  <a:pt x="265" y="111"/>
                </a:lnTo>
                <a:lnTo>
                  <a:pt x="271" y="111"/>
                </a:lnTo>
                <a:lnTo>
                  <a:pt x="275" y="112"/>
                </a:lnTo>
                <a:lnTo>
                  <a:pt x="275" y="106"/>
                </a:lnTo>
                <a:lnTo>
                  <a:pt x="270" y="110"/>
                </a:lnTo>
                <a:lnTo>
                  <a:pt x="273" y="112"/>
                </a:lnTo>
                <a:lnTo>
                  <a:pt x="274" y="113"/>
                </a:lnTo>
                <a:lnTo>
                  <a:pt x="279" y="110"/>
                </a:lnTo>
                <a:lnTo>
                  <a:pt x="273" y="110"/>
                </a:lnTo>
                <a:lnTo>
                  <a:pt x="273" y="113"/>
                </a:lnTo>
                <a:lnTo>
                  <a:pt x="274" y="118"/>
                </a:lnTo>
                <a:lnTo>
                  <a:pt x="276" y="127"/>
                </a:lnTo>
                <a:lnTo>
                  <a:pt x="278" y="129"/>
                </a:lnTo>
                <a:lnTo>
                  <a:pt x="281" y="132"/>
                </a:lnTo>
                <a:lnTo>
                  <a:pt x="326" y="133"/>
                </a:lnTo>
                <a:lnTo>
                  <a:pt x="371" y="134"/>
                </a:lnTo>
                <a:lnTo>
                  <a:pt x="374" y="134"/>
                </a:lnTo>
                <a:lnTo>
                  <a:pt x="379" y="132"/>
                </a:lnTo>
                <a:lnTo>
                  <a:pt x="380" y="131"/>
                </a:lnTo>
                <a:lnTo>
                  <a:pt x="383" y="129"/>
                </a:lnTo>
                <a:lnTo>
                  <a:pt x="379" y="132"/>
                </a:lnTo>
                <a:lnTo>
                  <a:pt x="379" y="126"/>
                </a:lnTo>
                <a:lnTo>
                  <a:pt x="374" y="129"/>
                </a:lnTo>
                <a:lnTo>
                  <a:pt x="378" y="131"/>
                </a:lnTo>
                <a:lnTo>
                  <a:pt x="378" y="132"/>
                </a:lnTo>
                <a:lnTo>
                  <a:pt x="382" y="127"/>
                </a:lnTo>
                <a:lnTo>
                  <a:pt x="375" y="127"/>
                </a:lnTo>
                <a:lnTo>
                  <a:pt x="375" y="129"/>
                </a:lnTo>
                <a:lnTo>
                  <a:pt x="378" y="137"/>
                </a:lnTo>
                <a:lnTo>
                  <a:pt x="379" y="138"/>
                </a:lnTo>
                <a:lnTo>
                  <a:pt x="383" y="141"/>
                </a:lnTo>
                <a:lnTo>
                  <a:pt x="392" y="142"/>
                </a:lnTo>
                <a:lnTo>
                  <a:pt x="397" y="144"/>
                </a:lnTo>
                <a:lnTo>
                  <a:pt x="392" y="142"/>
                </a:lnTo>
                <a:lnTo>
                  <a:pt x="397" y="138"/>
                </a:lnTo>
                <a:lnTo>
                  <a:pt x="391" y="138"/>
                </a:lnTo>
                <a:lnTo>
                  <a:pt x="392" y="142"/>
                </a:lnTo>
                <a:lnTo>
                  <a:pt x="398" y="142"/>
                </a:lnTo>
                <a:lnTo>
                  <a:pt x="393" y="137"/>
                </a:lnTo>
                <a:lnTo>
                  <a:pt x="391" y="146"/>
                </a:lnTo>
                <a:lnTo>
                  <a:pt x="389" y="148"/>
                </a:lnTo>
                <a:lnTo>
                  <a:pt x="392" y="152"/>
                </a:lnTo>
                <a:lnTo>
                  <a:pt x="396" y="154"/>
                </a:lnTo>
                <a:lnTo>
                  <a:pt x="411" y="156"/>
                </a:lnTo>
                <a:lnTo>
                  <a:pt x="425" y="157"/>
                </a:lnTo>
                <a:lnTo>
                  <a:pt x="430" y="158"/>
                </a:lnTo>
                <a:lnTo>
                  <a:pt x="427" y="156"/>
                </a:lnTo>
                <a:lnTo>
                  <a:pt x="430" y="152"/>
                </a:lnTo>
                <a:lnTo>
                  <a:pt x="424" y="152"/>
                </a:lnTo>
                <a:lnTo>
                  <a:pt x="429" y="158"/>
                </a:lnTo>
                <a:lnTo>
                  <a:pt x="434" y="156"/>
                </a:lnTo>
                <a:lnTo>
                  <a:pt x="428" y="156"/>
                </a:lnTo>
                <a:lnTo>
                  <a:pt x="427" y="157"/>
                </a:lnTo>
                <a:lnTo>
                  <a:pt x="433" y="157"/>
                </a:lnTo>
                <a:lnTo>
                  <a:pt x="429" y="153"/>
                </a:lnTo>
                <a:lnTo>
                  <a:pt x="427" y="154"/>
                </a:lnTo>
                <a:lnTo>
                  <a:pt x="425" y="156"/>
                </a:lnTo>
                <a:lnTo>
                  <a:pt x="424" y="161"/>
                </a:lnTo>
                <a:lnTo>
                  <a:pt x="425" y="164"/>
                </a:lnTo>
                <a:lnTo>
                  <a:pt x="430" y="167"/>
                </a:lnTo>
                <a:lnTo>
                  <a:pt x="456" y="167"/>
                </a:lnTo>
                <a:lnTo>
                  <a:pt x="480" y="167"/>
                </a:lnTo>
                <a:lnTo>
                  <a:pt x="530" y="165"/>
                </a:lnTo>
                <a:lnTo>
                  <a:pt x="530" y="159"/>
                </a:lnTo>
                <a:lnTo>
                  <a:pt x="530" y="165"/>
                </a:lnTo>
                <a:lnTo>
                  <a:pt x="532" y="165"/>
                </a:lnTo>
                <a:lnTo>
                  <a:pt x="536" y="167"/>
                </a:lnTo>
                <a:lnTo>
                  <a:pt x="542" y="167"/>
                </a:lnTo>
                <a:lnTo>
                  <a:pt x="550" y="168"/>
                </a:lnTo>
                <a:lnTo>
                  <a:pt x="566" y="169"/>
                </a:lnTo>
                <a:lnTo>
                  <a:pt x="574" y="168"/>
                </a:lnTo>
                <a:lnTo>
                  <a:pt x="583" y="167"/>
                </a:lnTo>
                <a:lnTo>
                  <a:pt x="577" y="164"/>
                </a:lnTo>
                <a:lnTo>
                  <a:pt x="581" y="167"/>
                </a:lnTo>
                <a:lnTo>
                  <a:pt x="581" y="161"/>
                </a:lnTo>
                <a:lnTo>
                  <a:pt x="575" y="163"/>
                </a:lnTo>
                <a:lnTo>
                  <a:pt x="577" y="165"/>
                </a:lnTo>
                <a:lnTo>
                  <a:pt x="578" y="169"/>
                </a:lnTo>
                <a:lnTo>
                  <a:pt x="581" y="173"/>
                </a:lnTo>
                <a:lnTo>
                  <a:pt x="583" y="175"/>
                </a:lnTo>
                <a:lnTo>
                  <a:pt x="587" y="177"/>
                </a:lnTo>
                <a:lnTo>
                  <a:pt x="591" y="178"/>
                </a:lnTo>
                <a:lnTo>
                  <a:pt x="598" y="177"/>
                </a:lnTo>
                <a:lnTo>
                  <a:pt x="611" y="175"/>
                </a:lnTo>
                <a:lnTo>
                  <a:pt x="610" y="169"/>
                </a:lnTo>
                <a:lnTo>
                  <a:pt x="610" y="175"/>
                </a:lnTo>
                <a:lnTo>
                  <a:pt x="618" y="175"/>
                </a:lnTo>
                <a:lnTo>
                  <a:pt x="627" y="175"/>
                </a:lnTo>
                <a:lnTo>
                  <a:pt x="634" y="177"/>
                </a:lnTo>
                <a:lnTo>
                  <a:pt x="641" y="178"/>
                </a:lnTo>
                <a:lnTo>
                  <a:pt x="642" y="172"/>
                </a:lnTo>
                <a:lnTo>
                  <a:pt x="640" y="177"/>
                </a:lnTo>
                <a:lnTo>
                  <a:pt x="640" y="179"/>
                </a:lnTo>
                <a:lnTo>
                  <a:pt x="643" y="174"/>
                </a:lnTo>
                <a:lnTo>
                  <a:pt x="637" y="174"/>
                </a:lnTo>
                <a:lnTo>
                  <a:pt x="637" y="178"/>
                </a:lnTo>
                <a:lnTo>
                  <a:pt x="637" y="182"/>
                </a:lnTo>
                <a:lnTo>
                  <a:pt x="638" y="187"/>
                </a:lnTo>
                <a:lnTo>
                  <a:pt x="643" y="188"/>
                </a:lnTo>
                <a:lnTo>
                  <a:pt x="643" y="190"/>
                </a:lnTo>
                <a:lnTo>
                  <a:pt x="645" y="190"/>
                </a:lnTo>
                <a:lnTo>
                  <a:pt x="672" y="193"/>
                </a:lnTo>
                <a:lnTo>
                  <a:pt x="700" y="193"/>
                </a:lnTo>
                <a:lnTo>
                  <a:pt x="727" y="193"/>
                </a:lnTo>
                <a:lnTo>
                  <a:pt x="754" y="193"/>
                </a:lnTo>
                <a:lnTo>
                  <a:pt x="755" y="193"/>
                </a:lnTo>
                <a:lnTo>
                  <a:pt x="767" y="190"/>
                </a:lnTo>
                <a:lnTo>
                  <a:pt x="776" y="190"/>
                </a:lnTo>
                <a:lnTo>
                  <a:pt x="779" y="190"/>
                </a:lnTo>
                <a:lnTo>
                  <a:pt x="779" y="184"/>
                </a:lnTo>
                <a:lnTo>
                  <a:pt x="776" y="189"/>
                </a:lnTo>
                <a:lnTo>
                  <a:pt x="779" y="190"/>
                </a:lnTo>
                <a:lnTo>
                  <a:pt x="782" y="193"/>
                </a:lnTo>
                <a:lnTo>
                  <a:pt x="786" y="189"/>
                </a:lnTo>
                <a:lnTo>
                  <a:pt x="779" y="189"/>
                </a:lnTo>
                <a:lnTo>
                  <a:pt x="783" y="195"/>
                </a:lnTo>
                <a:lnTo>
                  <a:pt x="785" y="197"/>
                </a:lnTo>
                <a:lnTo>
                  <a:pt x="788" y="199"/>
                </a:lnTo>
                <a:lnTo>
                  <a:pt x="799" y="200"/>
                </a:lnTo>
                <a:lnTo>
                  <a:pt x="805" y="200"/>
                </a:lnTo>
                <a:lnTo>
                  <a:pt x="809" y="200"/>
                </a:lnTo>
                <a:lnTo>
                  <a:pt x="812" y="202"/>
                </a:lnTo>
                <a:lnTo>
                  <a:pt x="812" y="195"/>
                </a:lnTo>
                <a:lnTo>
                  <a:pt x="808" y="200"/>
                </a:lnTo>
                <a:lnTo>
                  <a:pt x="812" y="203"/>
                </a:lnTo>
                <a:lnTo>
                  <a:pt x="814" y="206"/>
                </a:lnTo>
                <a:lnTo>
                  <a:pt x="818" y="211"/>
                </a:lnTo>
                <a:lnTo>
                  <a:pt x="818" y="210"/>
                </a:lnTo>
                <a:lnTo>
                  <a:pt x="820" y="213"/>
                </a:lnTo>
                <a:lnTo>
                  <a:pt x="838" y="216"/>
                </a:lnTo>
                <a:lnTo>
                  <a:pt x="846" y="218"/>
                </a:lnTo>
                <a:lnTo>
                  <a:pt x="855" y="219"/>
                </a:lnTo>
                <a:lnTo>
                  <a:pt x="869" y="218"/>
                </a:lnTo>
                <a:lnTo>
                  <a:pt x="876" y="218"/>
                </a:lnTo>
                <a:lnTo>
                  <a:pt x="882" y="218"/>
                </a:lnTo>
                <a:lnTo>
                  <a:pt x="885" y="219"/>
                </a:lnTo>
                <a:lnTo>
                  <a:pt x="885" y="213"/>
                </a:lnTo>
                <a:lnTo>
                  <a:pt x="880" y="216"/>
                </a:lnTo>
                <a:lnTo>
                  <a:pt x="881" y="219"/>
                </a:lnTo>
                <a:lnTo>
                  <a:pt x="882" y="220"/>
                </a:lnTo>
                <a:lnTo>
                  <a:pt x="886" y="223"/>
                </a:lnTo>
                <a:lnTo>
                  <a:pt x="887" y="224"/>
                </a:lnTo>
                <a:lnTo>
                  <a:pt x="895" y="225"/>
                </a:lnTo>
                <a:lnTo>
                  <a:pt x="901" y="225"/>
                </a:lnTo>
                <a:lnTo>
                  <a:pt x="903" y="225"/>
                </a:lnTo>
                <a:lnTo>
                  <a:pt x="930" y="221"/>
                </a:lnTo>
                <a:lnTo>
                  <a:pt x="944" y="220"/>
                </a:lnTo>
                <a:lnTo>
                  <a:pt x="958" y="219"/>
                </a:lnTo>
                <a:lnTo>
                  <a:pt x="958" y="213"/>
                </a:lnTo>
                <a:lnTo>
                  <a:pt x="957" y="219"/>
                </a:lnTo>
                <a:lnTo>
                  <a:pt x="964" y="220"/>
                </a:lnTo>
                <a:lnTo>
                  <a:pt x="969" y="221"/>
                </a:lnTo>
                <a:lnTo>
                  <a:pt x="977" y="223"/>
                </a:lnTo>
                <a:lnTo>
                  <a:pt x="980" y="223"/>
                </a:lnTo>
                <a:lnTo>
                  <a:pt x="980" y="216"/>
                </a:lnTo>
                <a:lnTo>
                  <a:pt x="974" y="221"/>
                </a:lnTo>
                <a:lnTo>
                  <a:pt x="977" y="223"/>
                </a:lnTo>
                <a:lnTo>
                  <a:pt x="978" y="226"/>
                </a:lnTo>
                <a:lnTo>
                  <a:pt x="983" y="223"/>
                </a:lnTo>
                <a:lnTo>
                  <a:pt x="977" y="223"/>
                </a:lnTo>
                <a:lnTo>
                  <a:pt x="980" y="229"/>
                </a:lnTo>
                <a:lnTo>
                  <a:pt x="981" y="231"/>
                </a:lnTo>
                <a:lnTo>
                  <a:pt x="982" y="233"/>
                </a:lnTo>
                <a:lnTo>
                  <a:pt x="985" y="234"/>
                </a:lnTo>
                <a:lnTo>
                  <a:pt x="990" y="235"/>
                </a:lnTo>
                <a:lnTo>
                  <a:pt x="992" y="230"/>
                </a:lnTo>
                <a:lnTo>
                  <a:pt x="989" y="235"/>
                </a:lnTo>
                <a:lnTo>
                  <a:pt x="989" y="236"/>
                </a:lnTo>
                <a:lnTo>
                  <a:pt x="992" y="231"/>
                </a:lnTo>
                <a:lnTo>
                  <a:pt x="986" y="231"/>
                </a:lnTo>
                <a:lnTo>
                  <a:pt x="987" y="234"/>
                </a:lnTo>
                <a:lnTo>
                  <a:pt x="987" y="235"/>
                </a:lnTo>
                <a:lnTo>
                  <a:pt x="989" y="240"/>
                </a:lnTo>
                <a:lnTo>
                  <a:pt x="994" y="241"/>
                </a:lnTo>
                <a:lnTo>
                  <a:pt x="995" y="243"/>
                </a:lnTo>
                <a:lnTo>
                  <a:pt x="995" y="236"/>
                </a:lnTo>
                <a:lnTo>
                  <a:pt x="994" y="243"/>
                </a:lnTo>
                <a:lnTo>
                  <a:pt x="996" y="243"/>
                </a:lnTo>
                <a:lnTo>
                  <a:pt x="1000" y="243"/>
                </a:lnTo>
                <a:lnTo>
                  <a:pt x="1004" y="244"/>
                </a:lnTo>
                <a:lnTo>
                  <a:pt x="1009" y="244"/>
                </a:lnTo>
                <a:lnTo>
                  <a:pt x="1022" y="244"/>
                </a:lnTo>
                <a:lnTo>
                  <a:pt x="1037" y="245"/>
                </a:lnTo>
                <a:lnTo>
                  <a:pt x="1053" y="245"/>
                </a:lnTo>
                <a:lnTo>
                  <a:pt x="1066" y="246"/>
                </a:lnTo>
                <a:lnTo>
                  <a:pt x="1071" y="246"/>
                </a:lnTo>
                <a:lnTo>
                  <a:pt x="1075" y="246"/>
                </a:lnTo>
                <a:lnTo>
                  <a:pt x="1078" y="246"/>
                </a:lnTo>
                <a:lnTo>
                  <a:pt x="1080" y="246"/>
                </a:lnTo>
                <a:lnTo>
                  <a:pt x="1081" y="246"/>
                </a:lnTo>
                <a:lnTo>
                  <a:pt x="1107" y="240"/>
                </a:lnTo>
                <a:lnTo>
                  <a:pt x="1118" y="236"/>
                </a:lnTo>
                <a:lnTo>
                  <a:pt x="1130" y="235"/>
                </a:lnTo>
                <a:lnTo>
                  <a:pt x="1140" y="235"/>
                </a:lnTo>
                <a:lnTo>
                  <a:pt x="1148" y="239"/>
                </a:lnTo>
                <a:lnTo>
                  <a:pt x="1148" y="233"/>
                </a:lnTo>
                <a:lnTo>
                  <a:pt x="1144" y="236"/>
                </a:lnTo>
                <a:lnTo>
                  <a:pt x="1149" y="243"/>
                </a:lnTo>
                <a:lnTo>
                  <a:pt x="1154" y="239"/>
                </a:lnTo>
                <a:lnTo>
                  <a:pt x="1148" y="239"/>
                </a:lnTo>
                <a:lnTo>
                  <a:pt x="1153" y="250"/>
                </a:lnTo>
                <a:close/>
              </a:path>
            </a:pathLst>
          </a:custGeom>
          <a:solidFill>
            <a:srgbClr val="00DD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82" name="Line 74"/>
          <p:cNvSpPr>
            <a:spLocks noChangeShapeType="1"/>
          </p:cNvSpPr>
          <p:nvPr/>
        </p:nvSpPr>
        <p:spPr bwMode="auto">
          <a:xfrm>
            <a:off x="1524000" y="2071688"/>
            <a:ext cx="914400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83" name="Line 75"/>
          <p:cNvSpPr>
            <a:spLocks noChangeShapeType="1"/>
          </p:cNvSpPr>
          <p:nvPr/>
        </p:nvSpPr>
        <p:spPr bwMode="auto">
          <a:xfrm>
            <a:off x="6084888" y="2008197"/>
            <a:ext cx="0" cy="3851275"/>
          </a:xfrm>
          <a:prstGeom prst="line">
            <a:avLst/>
          </a:prstGeom>
          <a:noFill/>
          <a:ln w="76200">
            <a:solidFill>
              <a:srgbClr val="33339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84" name="Rectangle 76"/>
          <p:cNvSpPr>
            <a:spLocks noChangeArrowheads="1"/>
          </p:cNvSpPr>
          <p:nvPr/>
        </p:nvSpPr>
        <p:spPr bwMode="auto">
          <a:xfrm>
            <a:off x="6167550" y="5641975"/>
            <a:ext cx="34766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fontAlgn="base">
              <a:spcBef>
                <a:spcPct val="0"/>
              </a:spcBef>
              <a:spcAft>
                <a:spcPct val="0"/>
              </a:spcAft>
            </a:pPr>
            <a:r>
              <a:rPr lang="en-US" sz="1200" dirty="0">
                <a:solidFill>
                  <a:srgbClr val="FFFFFF"/>
                </a:solidFill>
                <a:latin typeface="Arial" pitchFamily="34" charset="0"/>
                <a:ea typeface="ＭＳ Ｐゴシック" pitchFamily="-1" charset="-128"/>
              </a:rPr>
              <a:t>Meldorf M et al. AANS, 2003 (Abstract 1492).</a:t>
            </a:r>
            <a:endParaRPr lang="en-US" sz="1200" b="1" dirty="0">
              <a:solidFill>
                <a:srgbClr val="FFFFFF"/>
              </a:solidFill>
              <a:latin typeface="Arial" pitchFamily="34" charset="0"/>
              <a:ea typeface="ＭＳ Ｐゴシック" pitchFamily="-1" charset="-128"/>
            </a:endParaRPr>
          </a:p>
        </p:txBody>
      </p:sp>
      <p:sp>
        <p:nvSpPr>
          <p:cNvPr id="145485" name="Text Box 77"/>
          <p:cNvSpPr txBox="1">
            <a:spLocks noChangeArrowheads="1"/>
          </p:cNvSpPr>
          <p:nvPr/>
        </p:nvSpPr>
        <p:spPr bwMode="auto">
          <a:xfrm>
            <a:off x="1524052" y="5600865"/>
            <a:ext cx="32067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10000"/>
              </a:spcBef>
              <a:spcAft>
                <a:spcPct val="0"/>
              </a:spcAft>
            </a:pPr>
            <a:r>
              <a:rPr lang="en-US" sz="1200" dirty="0">
                <a:solidFill>
                  <a:srgbClr val="FFFFFF"/>
                </a:solidFill>
                <a:ea typeface="ＭＳ Ｐゴシック" pitchFamily="-1" charset="-128"/>
              </a:rPr>
              <a:t>Stupp et al, ASCO, 2004 (www.asco.org).</a:t>
            </a:r>
            <a:endParaRPr lang="en-US" sz="1200" b="1" dirty="0">
              <a:solidFill>
                <a:srgbClr val="FFFFFF"/>
              </a:solidFill>
              <a:ea typeface="ＭＳ Ｐゴシック" pitchFamily="-1" charset="-128"/>
            </a:endParaRPr>
          </a:p>
        </p:txBody>
      </p:sp>
      <p:pic>
        <p:nvPicPr>
          <p:cNvPr id="145486" name="Picture 7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479552" y="2043117"/>
            <a:ext cx="4570413" cy="3571875"/>
          </a:xfrm>
        </p:spPr>
      </p:pic>
      <p:sp>
        <p:nvSpPr>
          <p:cNvPr id="145487" name="Rectangle 79"/>
          <p:cNvSpPr>
            <a:spLocks noChangeArrowheads="1"/>
          </p:cNvSpPr>
          <p:nvPr/>
        </p:nvSpPr>
        <p:spPr bwMode="auto">
          <a:xfrm>
            <a:off x="2565510" y="2386178"/>
            <a:ext cx="25327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2000" b="1" dirty="0">
                <a:solidFill>
                  <a:srgbClr val="000099"/>
                </a:solidFill>
                <a:latin typeface="Arial" pitchFamily="34" charset="0"/>
                <a:ea typeface="ＭＳ Ｐゴシック" pitchFamily="-1" charset="-128"/>
              </a:rPr>
              <a:t>TMZ Overall Survival</a:t>
            </a:r>
          </a:p>
        </p:txBody>
      </p:sp>
      <p:sp>
        <p:nvSpPr>
          <p:cNvPr id="145488" name="Rectangle 80"/>
          <p:cNvSpPr>
            <a:spLocks noChangeArrowheads="1"/>
          </p:cNvSpPr>
          <p:nvPr/>
        </p:nvSpPr>
        <p:spPr bwMode="auto">
          <a:xfrm>
            <a:off x="9050340" y="3254542"/>
            <a:ext cx="132408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sz="1100" dirty="0">
                <a:solidFill>
                  <a:srgbClr val="FFFFFF"/>
                </a:solidFill>
                <a:latin typeface="Arial" pitchFamily="34" charset="0"/>
                <a:ea typeface="ＭＳ Ｐゴシック" pitchFamily="-1" charset="-128"/>
              </a:rPr>
              <a:t>Placebo </a:t>
            </a:r>
            <a:r>
              <a:rPr lang="en-US" sz="1100" b="1" dirty="0">
                <a:solidFill>
                  <a:srgbClr val="FFFFFF"/>
                </a:solidFill>
                <a:latin typeface="Arial" pitchFamily="34" charset="0"/>
                <a:ea typeface="ＭＳ Ｐゴシック" pitchFamily="-1" charset="-128"/>
              </a:rPr>
              <a:t>    GLIADEL</a:t>
            </a:r>
            <a:endParaRPr lang="en-US" b="1" dirty="0">
              <a:solidFill>
                <a:srgbClr val="FFFFFF"/>
              </a:solidFill>
              <a:latin typeface="Arial" pitchFamily="34" charset="0"/>
              <a:ea typeface="ＭＳ Ｐゴシック" pitchFamily="-1" charset="-128"/>
            </a:endParaRPr>
          </a:p>
        </p:txBody>
      </p:sp>
      <p:sp>
        <p:nvSpPr>
          <p:cNvPr id="145489" name="Line 81"/>
          <p:cNvSpPr>
            <a:spLocks noChangeShapeType="1"/>
          </p:cNvSpPr>
          <p:nvPr/>
        </p:nvSpPr>
        <p:spPr bwMode="auto">
          <a:xfrm>
            <a:off x="8061437" y="3446463"/>
            <a:ext cx="2373313" cy="0"/>
          </a:xfrm>
          <a:prstGeom prst="line">
            <a:avLst/>
          </a:prstGeom>
          <a:noFill/>
          <a:ln w="12700">
            <a:solidFill>
              <a:srgbClr val="00DDFF"/>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145490" name="Rectangle 82"/>
          <p:cNvSpPr>
            <a:spLocks noChangeArrowheads="1"/>
          </p:cNvSpPr>
          <p:nvPr/>
        </p:nvSpPr>
        <p:spPr bwMode="auto">
          <a:xfrm>
            <a:off x="1524001" y="2760663"/>
            <a:ext cx="4505325" cy="555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Tree>
    <p:extLst>
      <p:ext uri="{BB962C8B-B14F-4D97-AF65-F5344CB8AC3E}">
        <p14:creationId xmlns:p14="http://schemas.microsoft.com/office/powerpoint/2010/main" val="25999948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70320" y="105256"/>
            <a:ext cx="6741320" cy="4350399"/>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0320" y="4594832"/>
            <a:ext cx="6741320" cy="19785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89978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52804" y="152400"/>
            <a:ext cx="5627903" cy="3200400"/>
          </a:xfrm>
          <a:prstGeom prst="rect">
            <a:avLst/>
          </a:prstGeom>
        </p:spPr>
      </p:pic>
      <p:pic>
        <p:nvPicPr>
          <p:cNvPr id="3" name="Picture 2"/>
          <p:cNvPicPr>
            <a:picLocks noChangeAspect="1"/>
          </p:cNvPicPr>
          <p:nvPr/>
        </p:nvPicPr>
        <p:blipFill>
          <a:blip r:embed="rId3"/>
          <a:stretch>
            <a:fillRect/>
          </a:stretch>
        </p:blipFill>
        <p:spPr>
          <a:xfrm>
            <a:off x="1958171" y="3454602"/>
            <a:ext cx="8628184" cy="3203933"/>
          </a:xfrm>
          <a:prstGeom prst="rect">
            <a:avLst/>
          </a:prstGeom>
        </p:spPr>
      </p:pic>
    </p:spTree>
    <p:extLst>
      <p:ext uri="{BB962C8B-B14F-4D97-AF65-F5344CB8AC3E}">
        <p14:creationId xmlns:p14="http://schemas.microsoft.com/office/powerpoint/2010/main" val="3374214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1582615" y="2538046"/>
            <a:ext cx="8534400" cy="1752600"/>
          </a:xfrm>
        </p:spPr>
        <p:txBody>
          <a:bodyPr/>
          <a:lstStyle/>
          <a:p>
            <a:pPr algn="ctr" eaLnBrk="1" hangingPunct="1"/>
            <a:r>
              <a:rPr lang="en-US" altLang="en-US" sz="3600" dirty="0" smtClean="0"/>
              <a:t>DS: 52 yo ♂</a:t>
            </a:r>
          </a:p>
          <a:p>
            <a:pPr algn="ctr" eaLnBrk="1" hangingPunct="1"/>
            <a:r>
              <a:rPr lang="en-US" altLang="en-US" sz="3600" dirty="0" smtClean="0"/>
              <a:t>Presented with several week hx of severe HA’s </a:t>
            </a:r>
            <a:r>
              <a:rPr lang="en-US" altLang="en-US" sz="3600" dirty="0" smtClean="0">
                <a:sym typeface="Wingdings" pitchFamily="2" charset="2"/>
              </a:rPr>
              <a:t> </a:t>
            </a:r>
            <a:r>
              <a:rPr lang="en-US" altLang="en-US" sz="3600" dirty="0" smtClean="0"/>
              <a:t>PCP </a:t>
            </a:r>
            <a:r>
              <a:rPr lang="en-US" altLang="en-US" sz="3600" dirty="0" smtClean="0">
                <a:sym typeface="Wingdings" pitchFamily="2" charset="2"/>
              </a:rPr>
              <a:t>MRI revealed ring enhancing mass</a:t>
            </a:r>
          </a:p>
          <a:p>
            <a:pPr algn="ctr" eaLnBrk="1" hangingPunct="1"/>
            <a:endParaRPr lang="en-US" altLang="en-US" sz="3600" dirty="0" smtClean="0"/>
          </a:p>
        </p:txBody>
      </p:sp>
      <p:sp>
        <p:nvSpPr>
          <p:cNvPr id="4" name="Line 3"/>
          <p:cNvSpPr>
            <a:spLocks noChangeShapeType="1"/>
          </p:cNvSpPr>
          <p:nvPr/>
        </p:nvSpPr>
        <p:spPr bwMode="auto">
          <a:xfrm flipV="1">
            <a:off x="0" y="1463920"/>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
        <p:nvSpPr>
          <p:cNvPr id="2" name="Rectangle 1"/>
          <p:cNvSpPr/>
          <p:nvPr/>
        </p:nvSpPr>
        <p:spPr>
          <a:xfrm>
            <a:off x="3357261" y="435428"/>
            <a:ext cx="5688545" cy="707886"/>
          </a:xfrm>
          <a:prstGeom prst="rect">
            <a:avLst/>
          </a:prstGeom>
        </p:spPr>
        <p:txBody>
          <a:bodyPr wrap="none">
            <a:spAutoFit/>
          </a:bodyPr>
          <a:lstStyle/>
          <a:p>
            <a:r>
              <a:rPr lang="en-US" sz="4000" b="1" dirty="0">
                <a:solidFill>
                  <a:srgbClr val="FFFF00"/>
                </a:solidFill>
                <a:latin typeface="Helvetica"/>
                <a:ea typeface="ＭＳ Ｐゴシック" pitchFamily="-1" charset="-128"/>
                <a:cs typeface="Helvetica"/>
                <a:sym typeface="Times New Roman" pitchFamily="18" charset="0"/>
              </a:rPr>
              <a:t>CASE PRESENTATION</a:t>
            </a:r>
          </a:p>
        </p:txBody>
      </p:sp>
    </p:spTree>
    <p:extLst>
      <p:ext uri="{BB962C8B-B14F-4D97-AF65-F5344CB8AC3E}">
        <p14:creationId xmlns:p14="http://schemas.microsoft.com/office/powerpoint/2010/main" val="39739824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title"/>
          </p:nvPr>
        </p:nvSpPr>
        <p:spPr>
          <a:xfrm>
            <a:off x="1016000" y="322263"/>
            <a:ext cx="10642600" cy="1143000"/>
          </a:xfrm>
        </p:spPr>
        <p:txBody>
          <a:bodyPr/>
          <a:lstStyle/>
          <a:p>
            <a:pPr eaLnBrk="1" hangingPunct="1">
              <a:defRPr/>
            </a:pPr>
            <a:r>
              <a:rPr lang="en-US" sz="4000" b="1" kern="1200" dirty="0">
                <a:latin typeface="Helvetica"/>
                <a:ea typeface="ＭＳ Ｐゴシック" pitchFamily="-1" charset="-128"/>
                <a:cs typeface="Helvetica"/>
              </a:rPr>
              <a:t>DS: Presenting MRI 09/18/2005</a:t>
            </a:r>
          </a:p>
        </p:txBody>
      </p:sp>
      <p:pic>
        <p:nvPicPr>
          <p:cNvPr id="31747" name="Picture 8"/>
          <p:cNvPicPr>
            <a:picLocks noGrp="1" noChangeAspect="1" noChangeArrowheads="1"/>
          </p:cNvPicPr>
          <p:nvPr>
            <p:ph type="body" sz="half" idx="2"/>
          </p:nvPr>
        </p:nvPicPr>
        <p:blipFill>
          <a:blip r:embed="rId2">
            <a:extLst>
              <a:ext uri="{28A0092B-C50C-407E-A947-70E740481C1C}">
                <a14:useLocalDpi xmlns:a14="http://schemas.microsoft.com/office/drawing/2010/main" val="0"/>
              </a:ext>
            </a:extLst>
          </a:blip>
          <a:srcRect l="29858" t="14009" r="27591"/>
          <a:stretch>
            <a:fillRect/>
          </a:stretch>
        </p:blipFill>
        <p:spPr>
          <a:xfrm>
            <a:off x="6284385" y="1628775"/>
            <a:ext cx="5429249" cy="4832350"/>
          </a:xfrm>
          <a:noFill/>
          <a:ln>
            <a:solidFill>
              <a:srgbClr val="00FF00"/>
            </a:solidFill>
            <a:miter lim="800000"/>
            <a:headEnd/>
            <a:tailEnd/>
          </a:ln>
        </p:spPr>
      </p:pic>
      <p:pic>
        <p:nvPicPr>
          <p:cNvPr id="31748" name="Picture 10"/>
          <p:cNvPicPr>
            <a:picLocks noChangeAspect="1" noChangeArrowheads="1"/>
          </p:cNvPicPr>
          <p:nvPr/>
        </p:nvPicPr>
        <p:blipFill>
          <a:blip r:embed="rId3">
            <a:extLst>
              <a:ext uri="{28A0092B-C50C-407E-A947-70E740481C1C}">
                <a14:useLocalDpi xmlns:a14="http://schemas.microsoft.com/office/drawing/2010/main" val="0"/>
              </a:ext>
            </a:extLst>
          </a:blip>
          <a:srcRect l="32693" t="13535" r="32693" b="5858"/>
          <a:stretch>
            <a:fillRect/>
          </a:stretch>
        </p:blipFill>
        <p:spPr bwMode="auto">
          <a:xfrm>
            <a:off x="1016000" y="1628775"/>
            <a:ext cx="5124451" cy="4838700"/>
          </a:xfrm>
          <a:prstGeom prst="rect">
            <a:avLst/>
          </a:prstGeom>
          <a:noFill/>
          <a:ln w="9525">
            <a:solidFill>
              <a:srgbClr val="00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4677144"/>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348317" y="301625"/>
            <a:ext cx="9751483" cy="1143000"/>
          </a:xfrm>
        </p:spPr>
        <p:txBody>
          <a:bodyPr/>
          <a:lstStyle/>
          <a:p>
            <a:pPr eaLnBrk="1" hangingPunct="1">
              <a:defRPr/>
            </a:pPr>
            <a:r>
              <a:rPr lang="en-US" sz="4000" b="1" kern="1200" dirty="0">
                <a:latin typeface="Helvetica"/>
                <a:ea typeface="ＭＳ Ｐゴシック" pitchFamily="-1" charset="-128"/>
                <a:cs typeface="Helvetica"/>
              </a:rPr>
              <a:t>DS: Post Op Scan 09/20/2005</a:t>
            </a:r>
          </a:p>
        </p:txBody>
      </p:sp>
      <p:pic>
        <p:nvPicPr>
          <p:cNvPr id="32771" name="Picture 6"/>
          <p:cNvPicPr>
            <a:picLocks noGrp="1" noChangeAspect="1" noChangeArrowheads="1"/>
          </p:cNvPicPr>
          <p:nvPr>
            <p:ph type="body" sz="half" idx="1"/>
          </p:nvPr>
        </p:nvPicPr>
        <p:blipFill>
          <a:blip r:embed="rId2">
            <a:extLst>
              <a:ext uri="{28A0092B-C50C-407E-A947-70E740481C1C}">
                <a14:useLocalDpi xmlns:a14="http://schemas.microsoft.com/office/drawing/2010/main" val="0"/>
              </a:ext>
            </a:extLst>
          </a:blip>
          <a:srcRect l="27780" t="8260" r="29669"/>
          <a:stretch>
            <a:fillRect/>
          </a:stretch>
        </p:blipFill>
        <p:spPr>
          <a:xfrm>
            <a:off x="772584" y="1451342"/>
            <a:ext cx="5204883" cy="4602162"/>
          </a:xfrm>
          <a:noFill/>
          <a:ln w="3175">
            <a:solidFill>
              <a:srgbClr val="00FF00"/>
            </a:solidFill>
            <a:miter lim="800000"/>
            <a:headEnd/>
            <a:tailEnd/>
          </a:ln>
        </p:spPr>
      </p:pic>
      <p:pic>
        <p:nvPicPr>
          <p:cNvPr id="32772" name="Picture 7"/>
          <p:cNvPicPr>
            <a:picLocks noGrp="1" noChangeAspect="1" noChangeArrowheads="1"/>
          </p:cNvPicPr>
          <p:nvPr>
            <p:ph type="body" sz="half" idx="2"/>
          </p:nvPr>
        </p:nvPicPr>
        <p:blipFill>
          <a:blip r:embed="rId3">
            <a:extLst>
              <a:ext uri="{28A0092B-C50C-407E-A947-70E740481C1C}">
                <a14:useLocalDpi xmlns:a14="http://schemas.microsoft.com/office/drawing/2010/main" val="0"/>
              </a:ext>
            </a:extLst>
          </a:blip>
          <a:srcRect l="27780" t="7892" r="29669"/>
          <a:stretch>
            <a:fillRect/>
          </a:stretch>
        </p:blipFill>
        <p:spPr>
          <a:xfrm>
            <a:off x="6189785" y="1432294"/>
            <a:ext cx="5177530" cy="4609855"/>
          </a:xfrm>
          <a:noFill/>
          <a:ln w="3175">
            <a:solidFill>
              <a:srgbClr val="00FF00"/>
            </a:solidFill>
            <a:miter lim="800000"/>
            <a:headEnd/>
            <a:tailEnd/>
          </a:ln>
        </p:spPr>
      </p:pic>
      <p:sp>
        <p:nvSpPr>
          <p:cNvPr id="32773" name="Text Box 8"/>
          <p:cNvSpPr txBox="1">
            <a:spLocks noChangeArrowheads="1"/>
          </p:cNvSpPr>
          <p:nvPr/>
        </p:nvSpPr>
        <p:spPr bwMode="auto">
          <a:xfrm>
            <a:off x="440267" y="6184900"/>
            <a:ext cx="117517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US" altLang="en-US" sz="3200" dirty="0">
                <a:solidFill>
                  <a:srgbClr val="FFFF00"/>
                </a:solidFill>
                <a:latin typeface="Times New Roman" pitchFamily="18" charset="0"/>
                <a:ea typeface="ＭＳ Ｐゴシック" pitchFamily="-1" charset="-128"/>
              </a:rPr>
              <a:t>OR 1st crani 09/19/2005 </a:t>
            </a:r>
            <a:r>
              <a:rPr lang="en-US" altLang="en-US" sz="3200" dirty="0">
                <a:solidFill>
                  <a:srgbClr val="FFFF00"/>
                </a:solidFill>
                <a:latin typeface="Times New Roman" pitchFamily="18" charset="0"/>
                <a:ea typeface="ＭＳ Ｐゴシック" pitchFamily="-1" charset="-128"/>
                <a:sym typeface="Wingdings" pitchFamily="2" charset="2"/>
              </a:rPr>
              <a:t> GBM  </a:t>
            </a:r>
            <a:r>
              <a:rPr lang="en-US" altLang="en-US" sz="3200" dirty="0">
                <a:solidFill>
                  <a:srgbClr val="FFFF00"/>
                </a:solidFill>
                <a:latin typeface="Times New Roman" pitchFamily="18" charset="0"/>
                <a:ea typeface="ＭＳ Ｐゴシック" pitchFamily="-1" charset="-128"/>
              </a:rPr>
              <a:t>Resection + 8 </a:t>
            </a:r>
            <a:r>
              <a:rPr lang="en-US" altLang="en-US" sz="3200" dirty="0" smtClean="0">
                <a:solidFill>
                  <a:srgbClr val="FFFF00"/>
                </a:solidFill>
                <a:latin typeface="Times New Roman" pitchFamily="18" charset="0"/>
                <a:ea typeface="ＭＳ Ｐゴシック" pitchFamily="-1" charset="-128"/>
              </a:rPr>
              <a:t>Gliadel</a:t>
            </a:r>
            <a:r>
              <a:rPr lang="en-US" sz="3200" dirty="0">
                <a:solidFill>
                  <a:srgbClr val="FFFF00"/>
                </a:solidFill>
                <a:latin typeface="Times New Roman" pitchFamily="18" charset="0"/>
                <a:ea typeface="ＭＳ Ｐゴシック" pitchFamily="-1" charset="-128"/>
              </a:rPr>
              <a:t>®</a:t>
            </a:r>
            <a:r>
              <a:rPr lang="en-US" altLang="en-US" sz="3200" dirty="0" smtClean="0">
                <a:solidFill>
                  <a:srgbClr val="FFFF00"/>
                </a:solidFill>
                <a:latin typeface="Times New Roman" pitchFamily="18" charset="0"/>
                <a:ea typeface="ＭＳ Ｐゴシック" pitchFamily="-1" charset="-128"/>
              </a:rPr>
              <a:t> </a:t>
            </a:r>
            <a:r>
              <a:rPr lang="en-US" altLang="en-US" sz="3200" dirty="0">
                <a:solidFill>
                  <a:srgbClr val="FFFF00"/>
                </a:solidFill>
                <a:latin typeface="Times New Roman" pitchFamily="18" charset="0"/>
                <a:ea typeface="ＭＳ Ｐゴシック" pitchFamily="-1" charset="-128"/>
              </a:rPr>
              <a:t>W</a:t>
            </a:r>
            <a:r>
              <a:rPr lang="en-US" altLang="en-US" sz="3200" dirty="0" smtClean="0">
                <a:solidFill>
                  <a:srgbClr val="FFFF00"/>
                </a:solidFill>
                <a:latin typeface="Times New Roman" pitchFamily="18" charset="0"/>
                <a:ea typeface="ＭＳ Ｐゴシック" pitchFamily="-1" charset="-128"/>
              </a:rPr>
              <a:t>afers</a:t>
            </a:r>
            <a:endParaRPr lang="en-US" altLang="en-US" sz="3200" dirty="0">
              <a:solidFill>
                <a:srgbClr val="FFFF00"/>
              </a:solidFill>
              <a:latin typeface="Times New Roman" pitchFamily="18" charset="0"/>
              <a:ea typeface="ＭＳ Ｐゴシック" pitchFamily="-1" charset="-128"/>
            </a:endParaRPr>
          </a:p>
          <a:p>
            <a:endParaRPr lang="en-US" altLang="en-US" dirty="0"/>
          </a:p>
        </p:txBody>
      </p:sp>
    </p:spTree>
    <p:extLst>
      <p:ext uri="{BB962C8B-B14F-4D97-AF65-F5344CB8AC3E}">
        <p14:creationId xmlns:p14="http://schemas.microsoft.com/office/powerpoint/2010/main" val="3555551048"/>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14400" y="134816"/>
            <a:ext cx="10363200" cy="1600200"/>
          </a:xfrm>
        </p:spPr>
        <p:txBody>
          <a:bodyPr/>
          <a:lstStyle/>
          <a:p>
            <a:pPr eaLnBrk="1" hangingPunct="1">
              <a:defRPr/>
            </a:pPr>
            <a:r>
              <a:rPr lang="en-US" sz="4000" b="1" kern="1200" dirty="0">
                <a:latin typeface="Helvetica"/>
                <a:ea typeface="ＭＳ Ｐゴシック" pitchFamily="-1" charset="-128"/>
                <a:cs typeface="Helvetica"/>
              </a:rPr>
              <a:t>DS:</a:t>
            </a:r>
          </a:p>
        </p:txBody>
      </p:sp>
      <p:sp>
        <p:nvSpPr>
          <p:cNvPr id="33795" name="Rectangle 3"/>
          <p:cNvSpPr>
            <a:spLocks noGrp="1" noChangeArrowheads="1"/>
          </p:cNvSpPr>
          <p:nvPr>
            <p:ph type="body" idx="1"/>
          </p:nvPr>
        </p:nvSpPr>
        <p:spPr>
          <a:xfrm>
            <a:off x="1181264" y="1506294"/>
            <a:ext cx="9977967" cy="5943600"/>
          </a:xfrm>
        </p:spPr>
        <p:txBody>
          <a:bodyPr/>
          <a:lstStyle/>
          <a:p>
            <a:pPr eaLnBrk="1" hangingPunct="1"/>
            <a:r>
              <a:rPr lang="en-US" altLang="en-US" dirty="0" smtClean="0"/>
              <a:t>XRT + Temodar (temozolamide/TMX) </a:t>
            </a:r>
          </a:p>
          <a:p>
            <a:pPr lvl="1" eaLnBrk="1" hangingPunct="1"/>
            <a:r>
              <a:rPr lang="en-US" altLang="en-US" sz="3200" dirty="0" smtClean="0"/>
              <a:t>IMRT 6000cGy 10/13/05-11/23/2005</a:t>
            </a:r>
          </a:p>
          <a:p>
            <a:pPr lvl="1" eaLnBrk="1" hangingPunct="1"/>
            <a:r>
              <a:rPr lang="en-US" altLang="en-US" sz="3200" dirty="0" smtClean="0"/>
              <a:t>Concomitant TMZ (75 mg/m² body surface area) was given 7 days per week during radiotherapy </a:t>
            </a:r>
          </a:p>
          <a:p>
            <a:pPr lvl="1" eaLnBrk="1" hangingPunct="1"/>
            <a:r>
              <a:rPr lang="en-US" altLang="en-US" sz="3200" dirty="0" smtClean="0"/>
              <a:t>Adjuvant TMX 150 mg/m² </a:t>
            </a:r>
          </a:p>
          <a:p>
            <a:pPr lvl="2" eaLnBrk="1" hangingPunct="1">
              <a:buFont typeface="Courier New" panose="02070309020205020404" pitchFamily="49" charset="0"/>
              <a:buChar char="o"/>
            </a:pPr>
            <a:r>
              <a:rPr lang="en-US" altLang="en-US" sz="3200" dirty="0" smtClean="0"/>
              <a:t>Stupp Regimen:5 days on 23 days off times 6 cycles completed 08/2006</a:t>
            </a:r>
          </a:p>
          <a:p>
            <a:pPr lvl="1" eaLnBrk="1" hangingPunct="1"/>
            <a:r>
              <a:rPr lang="en-US" altLang="en-US" sz="3200" dirty="0" smtClean="0"/>
              <a:t>Watchful monitoring</a:t>
            </a:r>
          </a:p>
          <a:p>
            <a:pPr lvl="2" eaLnBrk="1" hangingPunct="1">
              <a:buFont typeface="Courier New" panose="02070309020205020404" pitchFamily="49" charset="0"/>
              <a:buChar char="o"/>
            </a:pPr>
            <a:r>
              <a:rPr lang="en-US" altLang="en-US" sz="3200" dirty="0" smtClean="0">
                <a:sym typeface="Wingdings" pitchFamily="2" charset="2"/>
              </a:rPr>
              <a:t>Excellent QOL with RTW</a:t>
            </a:r>
            <a:endParaRPr lang="en-US" altLang="en-US" sz="3200" dirty="0" smtClean="0"/>
          </a:p>
          <a:p>
            <a:pPr lvl="2" eaLnBrk="1" hangingPunct="1">
              <a:buFont typeface="Wingdings" pitchFamily="2" charset="2"/>
              <a:buNone/>
            </a:pPr>
            <a:endParaRPr lang="en-US" altLang="en-US" dirty="0" smtClean="0"/>
          </a:p>
          <a:p>
            <a:pPr lvl="1" eaLnBrk="1" hangingPunct="1">
              <a:buFont typeface="Wingdings" pitchFamily="2" charset="2"/>
              <a:buNone/>
            </a:pPr>
            <a:endParaRPr lang="en-US" altLang="en-US" dirty="0" smtClean="0"/>
          </a:p>
        </p:txBody>
      </p:sp>
    </p:spTree>
    <p:extLst>
      <p:ext uri="{BB962C8B-B14F-4D97-AF65-F5344CB8AC3E}">
        <p14:creationId xmlns:p14="http://schemas.microsoft.com/office/powerpoint/2010/main" val="4029448233"/>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type="title" sz="quarter"/>
          </p:nvPr>
        </p:nvSpPr>
        <p:spPr>
          <a:xfrm>
            <a:off x="1612900" y="1"/>
            <a:ext cx="9764184" cy="1139825"/>
          </a:xfrm>
        </p:spPr>
        <p:txBody>
          <a:bodyPr/>
          <a:lstStyle/>
          <a:p>
            <a:pPr eaLnBrk="1" hangingPunct="1">
              <a:defRPr/>
            </a:pPr>
            <a:r>
              <a:rPr lang="en-US" sz="4000" b="1" kern="1200" dirty="0">
                <a:latin typeface="Helvetica"/>
                <a:ea typeface="ＭＳ Ｐゴシック" pitchFamily="-1" charset="-128"/>
                <a:cs typeface="Helvetica"/>
              </a:rPr>
              <a:t>DS: Follow up scans</a:t>
            </a:r>
          </a:p>
        </p:txBody>
      </p:sp>
      <p:sp>
        <p:nvSpPr>
          <p:cNvPr id="13330" name="Text Box 18"/>
          <p:cNvSpPr txBox="1">
            <a:spLocks noChangeArrowheads="1"/>
          </p:cNvSpPr>
          <p:nvPr/>
        </p:nvSpPr>
        <p:spPr bwMode="auto">
          <a:xfrm>
            <a:off x="3922185" y="3382964"/>
            <a:ext cx="4184649" cy="1077218"/>
          </a:xfrm>
          <a:prstGeom prst="rect">
            <a:avLst/>
          </a:prstGeom>
          <a:noFill/>
          <a:ln w="9525">
            <a:noFill/>
            <a:miter lim="800000"/>
            <a:headEnd/>
            <a:tailEnd/>
          </a:ln>
          <a:effectLst/>
        </p:spPr>
        <p:txBody>
          <a:bodyPr>
            <a:spAutoFit/>
          </a:bodyPr>
          <a:lstStyle/>
          <a:p>
            <a:pPr algn="ctr">
              <a:defRPr/>
            </a:pPr>
            <a:r>
              <a:rPr lang="en-US" sz="3200" dirty="0">
                <a:solidFill>
                  <a:srgbClr val="FFFF00"/>
                </a:solidFill>
                <a:latin typeface="Times New Roman" pitchFamily="18" charset="0"/>
                <a:ea typeface="ＭＳ Ｐゴシック" pitchFamily="-1" charset="-128"/>
              </a:rPr>
              <a:t>9 &amp; 12 months out from </a:t>
            </a:r>
            <a:r>
              <a:rPr lang="en-US" sz="3200" dirty="0" smtClean="0">
                <a:solidFill>
                  <a:srgbClr val="FFFF00"/>
                </a:solidFill>
                <a:latin typeface="Times New Roman" pitchFamily="18" charset="0"/>
                <a:ea typeface="ＭＳ Ｐゴシック" pitchFamily="-1" charset="-128"/>
              </a:rPr>
              <a:t>Gliadel®</a:t>
            </a:r>
            <a:r>
              <a:rPr lang="en-US" sz="3200" b="1" dirty="0" smtClean="0">
                <a:solidFill>
                  <a:srgbClr val="FFFF00"/>
                </a:solidFill>
                <a:latin typeface="Helvetica"/>
                <a:ea typeface="ＭＳ Ｐゴシック" pitchFamily="-1" charset="-128"/>
                <a:cs typeface="Helvetica"/>
              </a:rPr>
              <a:t> </a:t>
            </a:r>
            <a:r>
              <a:rPr lang="en-US" sz="3200" dirty="0" smtClean="0">
                <a:solidFill>
                  <a:srgbClr val="FFFF00"/>
                </a:solidFill>
                <a:latin typeface="Times New Roman" pitchFamily="18" charset="0"/>
                <a:ea typeface="ＭＳ Ｐゴシック" pitchFamily="-1" charset="-128"/>
              </a:rPr>
              <a:t>/</a:t>
            </a:r>
            <a:r>
              <a:rPr lang="en-US" sz="3200" dirty="0">
                <a:solidFill>
                  <a:srgbClr val="FFFF00"/>
                </a:solidFill>
                <a:latin typeface="Times New Roman" pitchFamily="18" charset="0"/>
                <a:ea typeface="ＭＳ Ｐゴシック" pitchFamily="-1" charset="-128"/>
              </a:rPr>
              <a:t>XRT/TMZ</a:t>
            </a:r>
          </a:p>
        </p:txBody>
      </p:sp>
      <p:pic>
        <p:nvPicPr>
          <p:cNvPr id="34820" name="Picture 20"/>
          <p:cNvPicPr>
            <a:picLocks noChangeAspect="1" noChangeArrowheads="1"/>
          </p:cNvPicPr>
          <p:nvPr/>
        </p:nvPicPr>
        <p:blipFill>
          <a:blip r:embed="rId2">
            <a:extLst>
              <a:ext uri="{28A0092B-C50C-407E-A947-70E740481C1C}">
                <a14:useLocalDpi xmlns:a14="http://schemas.microsoft.com/office/drawing/2010/main" val="0"/>
              </a:ext>
            </a:extLst>
          </a:blip>
          <a:srcRect l="32599" t="6894" r="33070" b="7239"/>
          <a:stretch>
            <a:fillRect/>
          </a:stretch>
        </p:blipFill>
        <p:spPr bwMode="auto">
          <a:xfrm>
            <a:off x="558800" y="1549401"/>
            <a:ext cx="2641600" cy="2716213"/>
          </a:xfrm>
          <a:prstGeom prst="rect">
            <a:avLst/>
          </a:prstGeom>
          <a:noFill/>
          <a:ln w="9525">
            <a:solidFill>
              <a:srgbClr val="00FF00"/>
            </a:solidFill>
            <a:miter lim="800000"/>
            <a:headEnd/>
            <a:tailEnd/>
          </a:ln>
          <a:extLst>
            <a:ext uri="{909E8E84-426E-40DD-AFC4-6F175D3DCCD1}">
              <a14:hiddenFill xmlns:a14="http://schemas.microsoft.com/office/drawing/2010/main">
                <a:solidFill>
                  <a:srgbClr val="FFFFFF"/>
                </a:solidFill>
              </a14:hiddenFill>
            </a:ext>
          </a:extLst>
        </p:spPr>
      </p:pic>
      <p:pic>
        <p:nvPicPr>
          <p:cNvPr id="34821" name="Picture 22"/>
          <p:cNvPicPr>
            <a:picLocks noChangeAspect="1" noChangeArrowheads="1"/>
          </p:cNvPicPr>
          <p:nvPr/>
        </p:nvPicPr>
        <p:blipFill>
          <a:blip r:embed="rId3">
            <a:extLst>
              <a:ext uri="{28A0092B-C50C-407E-A947-70E740481C1C}">
                <a14:useLocalDpi xmlns:a14="http://schemas.microsoft.com/office/drawing/2010/main" val="0"/>
              </a:ext>
            </a:extLst>
          </a:blip>
          <a:srcRect l="31747" r="29669"/>
          <a:stretch>
            <a:fillRect/>
          </a:stretch>
        </p:blipFill>
        <p:spPr bwMode="auto">
          <a:xfrm>
            <a:off x="571501" y="4144964"/>
            <a:ext cx="2631017" cy="2713037"/>
          </a:xfrm>
          <a:prstGeom prst="rect">
            <a:avLst/>
          </a:prstGeom>
          <a:noFill/>
          <a:ln w="9525">
            <a:solidFill>
              <a:srgbClr val="00FF00"/>
            </a:solidFill>
            <a:miter lim="800000"/>
            <a:headEnd/>
            <a:tailEnd/>
          </a:ln>
          <a:extLst>
            <a:ext uri="{909E8E84-426E-40DD-AFC4-6F175D3DCCD1}">
              <a14:hiddenFill xmlns:a14="http://schemas.microsoft.com/office/drawing/2010/main">
                <a:solidFill>
                  <a:srgbClr val="FFFFFF"/>
                </a:solidFill>
              </a14:hiddenFill>
            </a:ext>
          </a:extLst>
        </p:spPr>
      </p:pic>
      <p:pic>
        <p:nvPicPr>
          <p:cNvPr id="34822" name="Picture 24"/>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l="12094" t="12238"/>
          <a:stretch>
            <a:fillRect/>
          </a:stretch>
        </p:blipFill>
        <p:spPr>
          <a:xfrm>
            <a:off x="8898467" y="4203700"/>
            <a:ext cx="2906184" cy="2654300"/>
          </a:xfrm>
          <a:noFill/>
          <a:ln>
            <a:solidFill>
              <a:srgbClr val="00FF00"/>
            </a:solidFill>
            <a:miter lim="800000"/>
            <a:headEnd/>
            <a:tailEnd/>
          </a:ln>
        </p:spPr>
      </p:pic>
      <p:pic>
        <p:nvPicPr>
          <p:cNvPr id="34823" name="Picture 26"/>
          <p:cNvPicPr>
            <a:picLocks noGrp="1" noChangeAspect="1" noChangeArrowheads="1"/>
          </p:cNvPicPr>
          <p:nvPr>
            <p:ph sz="quarter" idx="1"/>
          </p:nvPr>
        </p:nvPicPr>
        <p:blipFill>
          <a:blip r:embed="rId5">
            <a:extLst>
              <a:ext uri="{28A0092B-C50C-407E-A947-70E740481C1C}">
                <a14:useLocalDpi xmlns:a14="http://schemas.microsoft.com/office/drawing/2010/main" val="0"/>
              </a:ext>
            </a:extLst>
          </a:blip>
          <a:srcRect l="16818" t="13098" r="17764" b="6894"/>
          <a:stretch>
            <a:fillRect/>
          </a:stretch>
        </p:blipFill>
        <p:spPr>
          <a:xfrm>
            <a:off x="8896351" y="1520826"/>
            <a:ext cx="2897716" cy="2670175"/>
          </a:xfrm>
          <a:noFill/>
          <a:ln>
            <a:solidFill>
              <a:srgbClr val="00FF00"/>
            </a:solidFill>
            <a:miter lim="800000"/>
            <a:headEnd/>
            <a:tailEnd/>
          </a:ln>
        </p:spPr>
      </p:pic>
      <p:sp>
        <p:nvSpPr>
          <p:cNvPr id="34824" name="Text Box 27"/>
          <p:cNvSpPr txBox="1">
            <a:spLocks noChangeArrowheads="1"/>
          </p:cNvSpPr>
          <p:nvPr/>
        </p:nvSpPr>
        <p:spPr bwMode="auto">
          <a:xfrm>
            <a:off x="3412067" y="259238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endParaRPr lang="en-US" altLang="en-US" dirty="0"/>
          </a:p>
        </p:txBody>
      </p:sp>
      <p:sp>
        <p:nvSpPr>
          <p:cNvPr id="34825" name="Text Box 28"/>
          <p:cNvSpPr txBox="1">
            <a:spLocks noChangeArrowheads="1"/>
          </p:cNvSpPr>
          <p:nvPr/>
        </p:nvSpPr>
        <p:spPr bwMode="auto">
          <a:xfrm>
            <a:off x="912285" y="924939"/>
            <a:ext cx="2078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US" altLang="en-US" sz="3200" dirty="0">
                <a:solidFill>
                  <a:srgbClr val="FFFF00"/>
                </a:solidFill>
                <a:latin typeface="Times New Roman" pitchFamily="18" charset="0"/>
                <a:ea typeface="ＭＳ Ｐゴシック" pitchFamily="-1" charset="-128"/>
              </a:rPr>
              <a:t>06/29/2006</a:t>
            </a:r>
          </a:p>
        </p:txBody>
      </p:sp>
      <p:sp>
        <p:nvSpPr>
          <p:cNvPr id="34826" name="Text Box 29"/>
          <p:cNvSpPr txBox="1">
            <a:spLocks noChangeArrowheads="1"/>
          </p:cNvSpPr>
          <p:nvPr/>
        </p:nvSpPr>
        <p:spPr bwMode="auto">
          <a:xfrm>
            <a:off x="9283700" y="964626"/>
            <a:ext cx="2078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defRPr sz="3200">
                <a:solidFill>
                  <a:srgbClr val="FFFF00"/>
                </a:solidFill>
                <a:latin typeface="Times New Roman" pitchFamily="18" charset="0"/>
                <a:ea typeface="ＭＳ Ｐゴシック" pitchFamily="-1" charset="-128"/>
              </a:defRPr>
            </a:lvl1pPr>
            <a:lvl2pPr marL="742950" indent="-285750">
              <a:defRPr>
                <a:latin typeface="Verdana" pitchFamily="34" charset="0"/>
              </a:defRPr>
            </a:lvl2pPr>
            <a:lvl3pPr marL="1143000" indent="-228600">
              <a:defRPr>
                <a:latin typeface="Verdana" pitchFamily="34" charset="0"/>
              </a:defRPr>
            </a:lvl3pPr>
            <a:lvl4pPr marL="1600200" indent="-228600">
              <a:defRPr>
                <a:latin typeface="Verdana" pitchFamily="34" charset="0"/>
              </a:defRPr>
            </a:lvl4pPr>
            <a:lvl5pPr marL="2057400" indent="-228600">
              <a:defRPr>
                <a:latin typeface="Verdana" pitchFamily="34" charset="0"/>
              </a:defRPr>
            </a:lvl5pPr>
            <a:lvl6pPr marL="2514600" indent="-228600" eaLnBrk="0" fontAlgn="base" hangingPunct="0">
              <a:spcBef>
                <a:spcPct val="0"/>
              </a:spcBef>
              <a:spcAft>
                <a:spcPct val="0"/>
              </a:spcAft>
              <a:defRPr>
                <a:latin typeface="Verdana" pitchFamily="34" charset="0"/>
              </a:defRPr>
            </a:lvl6pPr>
            <a:lvl7pPr marL="2971800" indent="-228600" eaLnBrk="0" fontAlgn="base" hangingPunct="0">
              <a:spcBef>
                <a:spcPct val="0"/>
              </a:spcBef>
              <a:spcAft>
                <a:spcPct val="0"/>
              </a:spcAft>
              <a:defRPr>
                <a:latin typeface="Verdana" pitchFamily="34" charset="0"/>
              </a:defRPr>
            </a:lvl7pPr>
            <a:lvl8pPr marL="3429000" indent="-228600" eaLnBrk="0" fontAlgn="base" hangingPunct="0">
              <a:spcBef>
                <a:spcPct val="0"/>
              </a:spcBef>
              <a:spcAft>
                <a:spcPct val="0"/>
              </a:spcAft>
              <a:defRPr>
                <a:latin typeface="Verdana" pitchFamily="34" charset="0"/>
              </a:defRPr>
            </a:lvl8pPr>
            <a:lvl9pPr marL="3886200" indent="-228600" eaLnBrk="0" fontAlgn="base" hangingPunct="0">
              <a:spcBef>
                <a:spcPct val="0"/>
              </a:spcBef>
              <a:spcAft>
                <a:spcPct val="0"/>
              </a:spcAft>
              <a:defRPr>
                <a:latin typeface="Verdana" pitchFamily="34" charset="0"/>
              </a:defRPr>
            </a:lvl9pPr>
          </a:lstStyle>
          <a:p>
            <a:r>
              <a:rPr lang="en-US" altLang="en-US" dirty="0"/>
              <a:t>09/14/2006</a:t>
            </a:r>
          </a:p>
        </p:txBody>
      </p:sp>
    </p:spTree>
    <p:extLst>
      <p:ext uri="{BB962C8B-B14F-4D97-AF65-F5344CB8AC3E}">
        <p14:creationId xmlns:p14="http://schemas.microsoft.com/office/powerpoint/2010/main" val="36415650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ChangeArrowheads="1"/>
          </p:cNvSpPr>
          <p:nvPr>
            <p:ph type="title"/>
          </p:nvPr>
        </p:nvSpPr>
        <p:spPr>
          <a:xfrm>
            <a:off x="914803" y="-140677"/>
            <a:ext cx="10363200" cy="1600200"/>
          </a:xfrm>
        </p:spPr>
        <p:txBody>
          <a:bodyPr/>
          <a:lstStyle/>
          <a:p>
            <a:pPr eaLnBrk="1" hangingPunct="1">
              <a:defRPr/>
            </a:pPr>
            <a:r>
              <a:rPr lang="en-US" sz="4000" b="1" kern="1200" dirty="0">
                <a:latin typeface="Helvetica"/>
                <a:ea typeface="ＭＳ Ｐゴシック" pitchFamily="-1" charset="-128"/>
                <a:cs typeface="Helvetica"/>
              </a:rPr>
              <a:t>DS: Follow up scan 11/09/2006</a:t>
            </a:r>
          </a:p>
        </p:txBody>
      </p:sp>
      <p:pic>
        <p:nvPicPr>
          <p:cNvPr id="35843" name="Picture 10"/>
          <p:cNvPicPr>
            <a:picLocks noChangeAspect="1" noChangeArrowheads="1"/>
          </p:cNvPicPr>
          <p:nvPr/>
        </p:nvPicPr>
        <p:blipFill>
          <a:blip r:embed="rId2">
            <a:extLst>
              <a:ext uri="{28A0092B-C50C-407E-A947-70E740481C1C}">
                <a14:useLocalDpi xmlns:a14="http://schemas.microsoft.com/office/drawing/2010/main" val="0"/>
              </a:ext>
            </a:extLst>
          </a:blip>
          <a:srcRect l="20032" t="8273" r="18520" b="16090"/>
          <a:stretch>
            <a:fillRect/>
          </a:stretch>
        </p:blipFill>
        <p:spPr bwMode="auto">
          <a:xfrm>
            <a:off x="1136652" y="1385034"/>
            <a:ext cx="4845049" cy="4905375"/>
          </a:xfrm>
          <a:prstGeom prst="rect">
            <a:avLst/>
          </a:prstGeom>
          <a:noFill/>
          <a:ln w="3175">
            <a:solidFill>
              <a:srgbClr val="00FF00"/>
            </a:solidFill>
            <a:miter lim="800000"/>
            <a:headEnd/>
            <a:tailEnd/>
          </a:ln>
          <a:extLst>
            <a:ext uri="{909E8E84-426E-40DD-AFC4-6F175D3DCCD1}">
              <a14:hiddenFill xmlns:a14="http://schemas.microsoft.com/office/drawing/2010/main">
                <a:solidFill>
                  <a:srgbClr val="FFFFFF"/>
                </a:solidFill>
              </a14:hiddenFill>
            </a:ext>
          </a:extLst>
        </p:spPr>
      </p:pic>
      <p:pic>
        <p:nvPicPr>
          <p:cNvPr id="35844" name="Picture 12"/>
          <p:cNvPicPr>
            <a:picLocks noChangeAspect="1" noChangeArrowheads="1"/>
          </p:cNvPicPr>
          <p:nvPr/>
        </p:nvPicPr>
        <p:blipFill>
          <a:blip r:embed="rId3">
            <a:extLst>
              <a:ext uri="{28A0092B-C50C-407E-A947-70E740481C1C}">
                <a14:useLocalDpi xmlns:a14="http://schemas.microsoft.com/office/drawing/2010/main" val="0"/>
              </a:ext>
            </a:extLst>
          </a:blip>
          <a:srcRect l="12283" t="12582" r="20032" b="9250"/>
          <a:stretch>
            <a:fillRect/>
          </a:stretch>
        </p:blipFill>
        <p:spPr bwMode="auto">
          <a:xfrm>
            <a:off x="6096403" y="1402497"/>
            <a:ext cx="5145616" cy="4887912"/>
          </a:xfrm>
          <a:prstGeom prst="rect">
            <a:avLst/>
          </a:prstGeom>
          <a:noFill/>
          <a:ln w="3175">
            <a:solidFill>
              <a:srgbClr val="00FF00"/>
            </a:solidFill>
            <a:miter lim="800000"/>
            <a:headEnd/>
            <a:tailEnd/>
          </a:ln>
          <a:extLst>
            <a:ext uri="{909E8E84-426E-40DD-AFC4-6F175D3DCCD1}">
              <a14:hiddenFill xmlns:a14="http://schemas.microsoft.com/office/drawing/2010/main">
                <a:solidFill>
                  <a:srgbClr val="FFFFFF"/>
                </a:solidFill>
              </a14:hiddenFill>
            </a:ext>
          </a:extLst>
        </p:spPr>
      </p:pic>
      <p:sp>
        <p:nvSpPr>
          <p:cNvPr id="35845" name="Text Box 13"/>
          <p:cNvSpPr txBox="1">
            <a:spLocks noChangeArrowheads="1"/>
          </p:cNvSpPr>
          <p:nvPr/>
        </p:nvSpPr>
        <p:spPr bwMode="auto">
          <a:xfrm>
            <a:off x="2870200" y="6322282"/>
            <a:ext cx="645240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US" altLang="en-US" sz="3200" dirty="0">
                <a:solidFill>
                  <a:srgbClr val="FFFF00"/>
                </a:solidFill>
                <a:latin typeface="Times New Roman" pitchFamily="18" charset="0"/>
                <a:ea typeface="ＭＳ Ｐゴシック" pitchFamily="-1" charset="-128"/>
              </a:rPr>
              <a:t>14 months from initial dx &amp; treatment</a:t>
            </a:r>
          </a:p>
        </p:txBody>
      </p:sp>
    </p:spTree>
    <p:extLst>
      <p:ext uri="{BB962C8B-B14F-4D97-AF65-F5344CB8AC3E}">
        <p14:creationId xmlns:p14="http://schemas.microsoft.com/office/powerpoint/2010/main" val="350093141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508" y="257907"/>
            <a:ext cx="10363200" cy="1143000"/>
          </a:xfrm>
        </p:spPr>
        <p:txBody>
          <a:bodyPr/>
          <a:lstStyle/>
          <a:p>
            <a:pPr eaLnBrk="1" hangingPunct="1"/>
            <a:r>
              <a:rPr lang="en-US" altLang="en-US" sz="4000" b="1" dirty="0" smtClean="0">
                <a:latin typeface="Helvetica"/>
                <a:cs typeface="Helvetica"/>
              </a:rPr>
              <a:t>INCIDENCE / MORTALITY</a:t>
            </a:r>
            <a:endParaRPr lang="en-US" sz="4000" b="1" dirty="0">
              <a:latin typeface="Helvetica"/>
              <a:cs typeface="Helvetica"/>
            </a:endParaRPr>
          </a:p>
        </p:txBody>
      </p:sp>
      <p:sp>
        <p:nvSpPr>
          <p:cNvPr id="3" name="Content Placeholder 2"/>
          <p:cNvSpPr>
            <a:spLocks noGrp="1"/>
          </p:cNvSpPr>
          <p:nvPr>
            <p:ph idx="1"/>
          </p:nvPr>
        </p:nvSpPr>
        <p:spPr>
          <a:xfrm>
            <a:off x="609600" y="1617491"/>
            <a:ext cx="10738338" cy="4173415"/>
          </a:xfrm>
        </p:spPr>
        <p:txBody>
          <a:bodyPr/>
          <a:lstStyle/>
          <a:p>
            <a:pPr>
              <a:lnSpc>
                <a:spcPct val="90000"/>
              </a:lnSpc>
              <a:spcAft>
                <a:spcPct val="15000"/>
              </a:spcAft>
            </a:pPr>
            <a:r>
              <a:rPr lang="en-US" altLang="en-US" dirty="0"/>
              <a:t>An estimated </a:t>
            </a:r>
            <a:r>
              <a:rPr lang="en-US" altLang="en-US" dirty="0" smtClean="0"/>
              <a:t>24,620 </a:t>
            </a:r>
            <a:r>
              <a:rPr lang="en-US" altLang="en-US" dirty="0"/>
              <a:t>new cases of primary malignant brain </a:t>
            </a:r>
            <a:r>
              <a:rPr lang="en-US" altLang="en-US" dirty="0" smtClean="0"/>
              <a:t>and CNS tumors were predicted in 2013</a:t>
            </a:r>
          </a:p>
          <a:p>
            <a:pPr>
              <a:lnSpc>
                <a:spcPct val="90000"/>
              </a:lnSpc>
              <a:spcAft>
                <a:spcPct val="15000"/>
              </a:spcAft>
            </a:pPr>
            <a:r>
              <a:rPr lang="en-US" altLang="en-US" dirty="0" smtClean="0"/>
              <a:t>This </a:t>
            </a:r>
            <a:r>
              <a:rPr lang="en-US" altLang="en-US" dirty="0"/>
              <a:t>represents </a:t>
            </a:r>
            <a:r>
              <a:rPr lang="en-US" altLang="en-US" dirty="0" smtClean="0"/>
              <a:t>1.47% </a:t>
            </a:r>
            <a:r>
              <a:rPr lang="en-US" altLang="en-US" dirty="0"/>
              <a:t>of all </a:t>
            </a:r>
            <a:r>
              <a:rPr lang="en-US" altLang="en-US" dirty="0" smtClean="0"/>
              <a:t>cancers</a:t>
            </a:r>
            <a:endParaRPr lang="en-US" altLang="en-US" dirty="0"/>
          </a:p>
          <a:p>
            <a:pPr>
              <a:lnSpc>
                <a:spcPct val="90000"/>
              </a:lnSpc>
              <a:spcAft>
                <a:spcPct val="15000"/>
              </a:spcAft>
            </a:pPr>
            <a:r>
              <a:rPr lang="en-US" altLang="en-US" dirty="0"/>
              <a:t>An estimated </a:t>
            </a:r>
            <a:r>
              <a:rPr lang="en-US" altLang="en-US" dirty="0" smtClean="0"/>
              <a:t>13,700 </a:t>
            </a:r>
            <a:r>
              <a:rPr lang="en-US" altLang="en-US" dirty="0"/>
              <a:t>deaths in </a:t>
            </a:r>
            <a:r>
              <a:rPr lang="en-US" altLang="en-US" dirty="0" smtClean="0"/>
              <a:t>2013 were </a:t>
            </a:r>
            <a:r>
              <a:rPr lang="en-US" altLang="en-US" dirty="0"/>
              <a:t>attributed to primary </a:t>
            </a:r>
            <a:r>
              <a:rPr lang="en-US" altLang="en-US" dirty="0" smtClean="0"/>
              <a:t>malignant brain tumors</a:t>
            </a:r>
          </a:p>
          <a:p>
            <a:pPr>
              <a:lnSpc>
                <a:spcPct val="90000"/>
              </a:lnSpc>
              <a:spcAft>
                <a:spcPct val="15000"/>
              </a:spcAft>
            </a:pPr>
            <a:r>
              <a:rPr lang="en-US" altLang="en-US" dirty="0" smtClean="0"/>
              <a:t>Age of onset is between 45 and 70; median age is 45 for grade III and 60 for grade IV tumors</a:t>
            </a:r>
          </a:p>
          <a:p>
            <a:pPr>
              <a:lnSpc>
                <a:spcPct val="90000"/>
              </a:lnSpc>
              <a:spcAft>
                <a:spcPct val="15000"/>
              </a:spcAft>
            </a:pPr>
            <a:endParaRPr lang="en-US" altLang="en-US" dirty="0"/>
          </a:p>
          <a:p>
            <a:endParaRPr lang="en-US" dirty="0"/>
          </a:p>
        </p:txBody>
      </p:sp>
      <p:sp>
        <p:nvSpPr>
          <p:cNvPr id="4" name="Text Box 4"/>
          <p:cNvSpPr txBox="1">
            <a:spLocks noChangeArrowheads="1"/>
          </p:cNvSpPr>
          <p:nvPr/>
        </p:nvSpPr>
        <p:spPr bwMode="auto">
          <a:xfrm>
            <a:off x="878094" y="5763032"/>
            <a:ext cx="5552094" cy="759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534" tIns="46767" rIns="93534" bIns="46767" anchor="b">
            <a:spAutoFit/>
          </a:bodyPr>
          <a:lstStyle>
            <a:lvl1pPr defTabSz="935038">
              <a:defRPr sz="2400">
                <a:solidFill>
                  <a:schemeClr val="tx1"/>
                </a:solidFill>
                <a:latin typeface="Times New Roman" charset="0"/>
              </a:defRPr>
            </a:lvl1pPr>
            <a:lvl2pPr marL="468313" defTabSz="935038">
              <a:defRPr sz="2400">
                <a:solidFill>
                  <a:schemeClr val="tx1"/>
                </a:solidFill>
                <a:latin typeface="Times New Roman" charset="0"/>
              </a:defRPr>
            </a:lvl2pPr>
            <a:lvl3pPr marL="935038" defTabSz="935038">
              <a:defRPr sz="2400">
                <a:solidFill>
                  <a:schemeClr val="tx1"/>
                </a:solidFill>
                <a:latin typeface="Times New Roman" charset="0"/>
              </a:defRPr>
            </a:lvl3pPr>
            <a:lvl4pPr marL="1403350" defTabSz="935038">
              <a:defRPr sz="2400">
                <a:solidFill>
                  <a:schemeClr val="tx1"/>
                </a:solidFill>
                <a:latin typeface="Times New Roman" charset="0"/>
              </a:defRPr>
            </a:lvl4pPr>
            <a:lvl5pPr marL="1870075" defTabSz="935038">
              <a:defRPr sz="2400">
                <a:solidFill>
                  <a:schemeClr val="tx1"/>
                </a:solidFill>
                <a:latin typeface="Times New Roman" charset="0"/>
              </a:defRPr>
            </a:lvl5pPr>
            <a:lvl6pPr marL="2327275" defTabSz="935038" fontAlgn="base">
              <a:spcBef>
                <a:spcPct val="0"/>
              </a:spcBef>
              <a:spcAft>
                <a:spcPct val="0"/>
              </a:spcAft>
              <a:defRPr sz="2400">
                <a:solidFill>
                  <a:schemeClr val="tx1"/>
                </a:solidFill>
                <a:latin typeface="Times New Roman" charset="0"/>
              </a:defRPr>
            </a:lvl6pPr>
            <a:lvl7pPr marL="2784475" defTabSz="935038" fontAlgn="base">
              <a:spcBef>
                <a:spcPct val="0"/>
              </a:spcBef>
              <a:spcAft>
                <a:spcPct val="0"/>
              </a:spcAft>
              <a:defRPr sz="2400">
                <a:solidFill>
                  <a:schemeClr val="tx1"/>
                </a:solidFill>
                <a:latin typeface="Times New Roman" charset="0"/>
              </a:defRPr>
            </a:lvl7pPr>
            <a:lvl8pPr marL="3241675" defTabSz="935038" fontAlgn="base">
              <a:spcBef>
                <a:spcPct val="0"/>
              </a:spcBef>
              <a:spcAft>
                <a:spcPct val="0"/>
              </a:spcAft>
              <a:defRPr sz="2400">
                <a:solidFill>
                  <a:schemeClr val="tx1"/>
                </a:solidFill>
                <a:latin typeface="Times New Roman" charset="0"/>
              </a:defRPr>
            </a:lvl8pPr>
            <a:lvl9pPr marL="3698875" defTabSz="935038" fontAlgn="base">
              <a:spcBef>
                <a:spcPct val="0"/>
              </a:spcBef>
              <a:spcAft>
                <a:spcPct val="0"/>
              </a:spcAft>
              <a:defRPr sz="2400">
                <a:solidFill>
                  <a:schemeClr val="tx1"/>
                </a:solidFill>
                <a:latin typeface="Times New Roman" charset="0"/>
              </a:defRPr>
            </a:lvl9pPr>
          </a:lstStyle>
          <a:p>
            <a:pPr eaLnBrk="0" fontAlgn="base" hangingPunct="0">
              <a:lnSpc>
                <a:spcPct val="90000"/>
              </a:lnSpc>
              <a:spcBef>
                <a:spcPct val="0"/>
              </a:spcBef>
              <a:spcAft>
                <a:spcPct val="0"/>
              </a:spcAft>
            </a:pPr>
            <a:r>
              <a:rPr lang="en-US" altLang="en-US" sz="1200" dirty="0">
                <a:solidFill>
                  <a:srgbClr val="FFFFFF"/>
                </a:solidFill>
                <a:latin typeface="Arial" charset="0"/>
              </a:rPr>
              <a:t>Central Brain Tumor Registry of the United States (CBTRUS) </a:t>
            </a:r>
            <a:r>
              <a:rPr lang="en-US" altLang="en-US" sz="1200" dirty="0" smtClean="0">
                <a:solidFill>
                  <a:srgbClr val="FFFFFF"/>
                </a:solidFill>
                <a:latin typeface="Arial" charset="0"/>
              </a:rPr>
              <a:t>Fact Sheet 2013.</a:t>
            </a:r>
            <a:endParaRPr lang="en-US" altLang="en-US" sz="1200" dirty="0">
              <a:solidFill>
                <a:srgbClr val="FFFFFF"/>
              </a:solidFill>
              <a:latin typeface="Arial" charset="0"/>
            </a:endParaRPr>
          </a:p>
          <a:p>
            <a:pPr eaLnBrk="0" fontAlgn="base" hangingPunct="0">
              <a:lnSpc>
                <a:spcPct val="90000"/>
              </a:lnSpc>
              <a:spcBef>
                <a:spcPct val="0"/>
              </a:spcBef>
              <a:spcAft>
                <a:spcPct val="0"/>
              </a:spcAft>
            </a:pPr>
            <a:r>
              <a:rPr lang="en-US" altLang="en-US" sz="1200" dirty="0" smtClean="0">
                <a:solidFill>
                  <a:srgbClr val="FFFFFF"/>
                </a:solidFill>
                <a:latin typeface="Arial" charset="0"/>
              </a:rPr>
              <a:t>American Cancer Society: Facts &amp; Figures 2014.</a:t>
            </a:r>
          </a:p>
          <a:p>
            <a:pPr eaLnBrk="0" fontAlgn="base" hangingPunct="0">
              <a:lnSpc>
                <a:spcPct val="90000"/>
              </a:lnSpc>
              <a:spcBef>
                <a:spcPct val="0"/>
              </a:spcBef>
              <a:spcAft>
                <a:spcPct val="0"/>
              </a:spcAft>
            </a:pPr>
            <a:r>
              <a:rPr lang="en-US" altLang="en-US" sz="1200" dirty="0" smtClean="0">
                <a:solidFill>
                  <a:srgbClr val="FFFFFF"/>
                </a:solidFill>
                <a:latin typeface="Arial" charset="0"/>
              </a:rPr>
              <a:t>American Association of Neurological Surgeons: Patient Information 2012</a:t>
            </a:r>
          </a:p>
          <a:p>
            <a:pPr eaLnBrk="0" fontAlgn="base" hangingPunct="0">
              <a:lnSpc>
                <a:spcPct val="90000"/>
              </a:lnSpc>
              <a:spcBef>
                <a:spcPct val="0"/>
              </a:spcBef>
              <a:spcAft>
                <a:spcPct val="0"/>
              </a:spcAft>
            </a:pPr>
            <a:r>
              <a:rPr lang="en-US" altLang="en-US" sz="1200" dirty="0" smtClean="0">
                <a:solidFill>
                  <a:srgbClr val="FFFFFF"/>
                </a:solidFill>
                <a:latin typeface="Arial" charset="0"/>
              </a:rPr>
              <a:t>Narayanan et al., ACNR 12 (4): 24-29, 2012</a:t>
            </a:r>
            <a:endParaRPr lang="en-US" altLang="en-US" sz="1200" dirty="0">
              <a:solidFill>
                <a:srgbClr val="FFFFFF"/>
              </a:solidFill>
              <a:latin typeface="Arial" charset="0"/>
            </a:endParaRPr>
          </a:p>
        </p:txBody>
      </p:sp>
      <p:sp>
        <p:nvSpPr>
          <p:cNvPr id="5" name="Line 3"/>
          <p:cNvSpPr>
            <a:spLocks noChangeShapeType="1"/>
          </p:cNvSpPr>
          <p:nvPr/>
        </p:nvSpPr>
        <p:spPr bwMode="auto">
          <a:xfrm flipV="1">
            <a:off x="0" y="1276350"/>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Tree>
    <p:extLst>
      <p:ext uri="{BB962C8B-B14F-4D97-AF65-F5344CB8AC3E}">
        <p14:creationId xmlns:p14="http://schemas.microsoft.com/office/powerpoint/2010/main" val="549701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5533" y="301625"/>
            <a:ext cx="11946467" cy="1143000"/>
          </a:xfrm>
        </p:spPr>
        <p:txBody>
          <a:bodyPr/>
          <a:lstStyle/>
          <a:p>
            <a:pPr eaLnBrk="1" hangingPunct="1">
              <a:defRPr/>
            </a:pPr>
            <a:r>
              <a:rPr lang="en-US" sz="4000" b="1" kern="1200" dirty="0">
                <a:latin typeface="Helvetica"/>
                <a:ea typeface="ＭＳ Ｐゴシック" pitchFamily="-1" charset="-128"/>
                <a:cs typeface="Helvetica"/>
              </a:rPr>
              <a:t>DS: </a:t>
            </a:r>
            <a:r>
              <a:rPr lang="en-US" sz="4000" b="1" kern="1200" dirty="0">
                <a:latin typeface="Helvetica"/>
                <a:ea typeface="ＭＳ Ｐゴシック" pitchFamily="-1" charset="-128"/>
                <a:cs typeface="Helvetica"/>
                <a:sym typeface="Wingdings" pitchFamily="2" charset="2"/>
              </a:rPr>
              <a:t>Routine 2 year f/u scan 09/2007   </a:t>
            </a:r>
            <a:br>
              <a:rPr lang="en-US" sz="4000" b="1" kern="1200" dirty="0">
                <a:latin typeface="Helvetica"/>
                <a:ea typeface="ＭＳ Ｐゴシック" pitchFamily="-1" charset="-128"/>
                <a:cs typeface="Helvetica"/>
                <a:sym typeface="Wingdings" pitchFamily="2" charset="2"/>
              </a:rPr>
            </a:br>
            <a:r>
              <a:rPr lang="en-US" sz="4000" b="1" kern="1200" dirty="0">
                <a:latin typeface="Helvetica"/>
                <a:ea typeface="ＭＳ Ｐゴシック" pitchFamily="-1" charset="-128"/>
                <a:cs typeface="Helvetica"/>
                <a:sym typeface="Wingdings" pitchFamily="2" charset="2"/>
              </a:rPr>
              <a:t>             radiographic progression</a:t>
            </a:r>
          </a:p>
        </p:txBody>
      </p:sp>
      <p:sp>
        <p:nvSpPr>
          <p:cNvPr id="36867" name="Text Box 5"/>
          <p:cNvSpPr txBox="1">
            <a:spLocks noChangeArrowheads="1"/>
          </p:cNvSpPr>
          <p:nvPr/>
        </p:nvSpPr>
        <p:spPr bwMode="auto">
          <a:xfrm>
            <a:off x="2471558" y="6358497"/>
            <a:ext cx="20537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US" altLang="en-US" sz="3200" dirty="0">
                <a:solidFill>
                  <a:srgbClr val="FFFF00"/>
                </a:solidFill>
                <a:latin typeface="Times New Roman" pitchFamily="18" charset="0"/>
                <a:ea typeface="ＭＳ Ｐゴシック" pitchFamily="-1" charset="-128"/>
              </a:rPr>
              <a:t>09/27/2007</a:t>
            </a:r>
          </a:p>
        </p:txBody>
      </p:sp>
      <p:sp>
        <p:nvSpPr>
          <p:cNvPr id="36868" name="Text Box 6"/>
          <p:cNvSpPr txBox="1">
            <a:spLocks noChangeArrowheads="1"/>
          </p:cNvSpPr>
          <p:nvPr/>
        </p:nvSpPr>
        <p:spPr bwMode="auto">
          <a:xfrm>
            <a:off x="8432801" y="6358498"/>
            <a:ext cx="20537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US" altLang="en-US" sz="3200" dirty="0">
                <a:solidFill>
                  <a:srgbClr val="FFFF00"/>
                </a:solidFill>
                <a:latin typeface="Times New Roman" pitchFamily="18" charset="0"/>
                <a:ea typeface="ＭＳ Ｐゴシック" pitchFamily="-1" charset="-128"/>
              </a:rPr>
              <a:t>10/28/2007</a:t>
            </a:r>
          </a:p>
        </p:txBody>
      </p:sp>
      <p:pic>
        <p:nvPicPr>
          <p:cNvPr id="36869" name="Picture 9"/>
          <p:cNvPicPr>
            <a:picLocks noChangeAspect="1" noChangeArrowheads="1"/>
          </p:cNvPicPr>
          <p:nvPr/>
        </p:nvPicPr>
        <p:blipFill>
          <a:blip r:embed="rId2">
            <a:extLst>
              <a:ext uri="{28A0092B-C50C-407E-A947-70E740481C1C}">
                <a14:useLocalDpi xmlns:a14="http://schemas.microsoft.com/office/drawing/2010/main" val="0"/>
              </a:ext>
            </a:extLst>
          </a:blip>
          <a:srcRect l="29480" r="29480"/>
          <a:stretch>
            <a:fillRect/>
          </a:stretch>
        </p:blipFill>
        <p:spPr bwMode="auto">
          <a:xfrm>
            <a:off x="1016000" y="1514999"/>
            <a:ext cx="4777317" cy="4876800"/>
          </a:xfrm>
          <a:prstGeom prst="rect">
            <a:avLst/>
          </a:prstGeom>
          <a:noFill/>
          <a:ln w="3175">
            <a:solidFill>
              <a:srgbClr val="00FF00"/>
            </a:solidFill>
            <a:miter lim="800000"/>
            <a:headEnd/>
            <a:tailEnd/>
          </a:ln>
          <a:extLst>
            <a:ext uri="{909E8E84-426E-40DD-AFC4-6F175D3DCCD1}">
              <a14:hiddenFill xmlns:a14="http://schemas.microsoft.com/office/drawing/2010/main">
                <a:solidFill>
                  <a:srgbClr val="FFFFFF"/>
                </a:solidFill>
              </a14:hiddenFill>
            </a:ext>
          </a:extLst>
        </p:spPr>
      </p:pic>
      <p:pic>
        <p:nvPicPr>
          <p:cNvPr id="36870" name="Picture 11"/>
          <p:cNvPicPr>
            <a:picLocks noChangeAspect="1" noChangeArrowheads="1"/>
          </p:cNvPicPr>
          <p:nvPr/>
        </p:nvPicPr>
        <p:blipFill>
          <a:blip r:embed="rId3">
            <a:extLst>
              <a:ext uri="{28A0092B-C50C-407E-A947-70E740481C1C}">
                <a14:useLocalDpi xmlns:a14="http://schemas.microsoft.com/office/drawing/2010/main" val="0"/>
              </a:ext>
            </a:extLst>
          </a:blip>
          <a:srcRect l="31937" t="8217" r="31937"/>
          <a:stretch>
            <a:fillRect/>
          </a:stretch>
        </p:blipFill>
        <p:spPr bwMode="auto">
          <a:xfrm>
            <a:off x="6951785" y="1514999"/>
            <a:ext cx="4660900" cy="4868863"/>
          </a:xfrm>
          <a:prstGeom prst="rect">
            <a:avLst/>
          </a:prstGeom>
          <a:noFill/>
          <a:ln w="3175">
            <a:solidFill>
              <a:srgbClr val="00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6329523"/>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793751" y="228600"/>
            <a:ext cx="11184467" cy="1143000"/>
          </a:xfrm>
        </p:spPr>
        <p:txBody>
          <a:bodyPr/>
          <a:lstStyle/>
          <a:p>
            <a:pPr eaLnBrk="1" hangingPunct="1">
              <a:defRPr/>
            </a:pPr>
            <a:r>
              <a:rPr lang="en-US" sz="4000" b="1" kern="1200" dirty="0">
                <a:latin typeface="Helvetica"/>
                <a:ea typeface="ＭＳ Ｐゴシック" pitchFamily="-1" charset="-128"/>
                <a:cs typeface="Helvetica"/>
              </a:rPr>
              <a:t>DS: Post Op Crani #2 + </a:t>
            </a:r>
            <a:r>
              <a:rPr lang="en-US" sz="4000" b="1" kern="1200" dirty="0" smtClean="0">
                <a:latin typeface="Helvetica"/>
                <a:ea typeface="ＭＳ Ｐゴシック" pitchFamily="-1" charset="-128"/>
                <a:cs typeface="Helvetica"/>
              </a:rPr>
              <a:t>Gliadel</a:t>
            </a:r>
            <a:r>
              <a:rPr lang="en-US" sz="4000" b="1" dirty="0" smtClean="0">
                <a:latin typeface="Helvetica"/>
                <a:ea typeface="ＭＳ Ｐゴシック" pitchFamily="-1" charset="-128"/>
                <a:cs typeface="Helvetica"/>
              </a:rPr>
              <a:t>®</a:t>
            </a:r>
            <a:r>
              <a:rPr lang="en-US" sz="4000" b="1" kern="1200" dirty="0" smtClean="0">
                <a:latin typeface="Helvetica"/>
                <a:ea typeface="ＭＳ Ｐゴシック" pitchFamily="-1" charset="-128"/>
                <a:cs typeface="Helvetica"/>
              </a:rPr>
              <a:t> </a:t>
            </a:r>
            <a:r>
              <a:rPr lang="en-US" sz="4000" b="1" kern="1200" dirty="0">
                <a:latin typeface="Helvetica"/>
                <a:ea typeface="ＭＳ Ｐゴシック" pitchFamily="-1" charset="-128"/>
                <a:cs typeface="Helvetica"/>
              </a:rPr>
              <a:t>#2</a:t>
            </a:r>
          </a:p>
        </p:txBody>
      </p:sp>
      <p:pic>
        <p:nvPicPr>
          <p:cNvPr id="37891" name="Picture 13"/>
          <p:cNvPicPr>
            <a:picLocks noChangeAspect="1" noChangeArrowheads="1"/>
          </p:cNvPicPr>
          <p:nvPr/>
        </p:nvPicPr>
        <p:blipFill>
          <a:blip r:embed="rId2">
            <a:extLst>
              <a:ext uri="{28A0092B-C50C-407E-A947-70E740481C1C}">
                <a14:useLocalDpi xmlns:a14="http://schemas.microsoft.com/office/drawing/2010/main" val="0"/>
              </a:ext>
            </a:extLst>
          </a:blip>
          <a:srcRect l="6236" r="11905" b="2768"/>
          <a:stretch>
            <a:fillRect/>
          </a:stretch>
        </p:blipFill>
        <p:spPr bwMode="auto">
          <a:xfrm>
            <a:off x="618067" y="1543051"/>
            <a:ext cx="5281084" cy="4964113"/>
          </a:xfrm>
          <a:prstGeom prst="rect">
            <a:avLst/>
          </a:prstGeom>
          <a:noFill/>
          <a:ln w="3175">
            <a:solidFill>
              <a:srgbClr val="00FF00"/>
            </a:solidFill>
            <a:miter lim="800000"/>
            <a:headEnd/>
            <a:tailEnd/>
          </a:ln>
          <a:extLst>
            <a:ext uri="{909E8E84-426E-40DD-AFC4-6F175D3DCCD1}">
              <a14:hiddenFill xmlns:a14="http://schemas.microsoft.com/office/drawing/2010/main">
                <a:solidFill>
                  <a:srgbClr val="FFFFFF"/>
                </a:solidFill>
              </a14:hiddenFill>
            </a:ext>
          </a:extLst>
        </p:spPr>
      </p:pic>
      <p:pic>
        <p:nvPicPr>
          <p:cNvPr id="37892" name="Picture 14"/>
          <p:cNvPicPr>
            <a:picLocks noChangeAspect="1" noChangeArrowheads="1"/>
          </p:cNvPicPr>
          <p:nvPr/>
        </p:nvPicPr>
        <p:blipFill>
          <a:blip r:embed="rId3">
            <a:extLst>
              <a:ext uri="{28A0092B-C50C-407E-A947-70E740481C1C}">
                <a14:useLocalDpi xmlns:a14="http://schemas.microsoft.com/office/drawing/2010/main" val="0"/>
              </a:ext>
            </a:extLst>
          </a:blip>
          <a:srcRect l="9071" t="6894" r="10582" b="10947"/>
          <a:stretch>
            <a:fillRect/>
          </a:stretch>
        </p:blipFill>
        <p:spPr bwMode="auto">
          <a:xfrm>
            <a:off x="5983818" y="1533525"/>
            <a:ext cx="5886449" cy="4954588"/>
          </a:xfrm>
          <a:prstGeom prst="rect">
            <a:avLst/>
          </a:prstGeom>
          <a:noFill/>
          <a:ln w="3175">
            <a:solidFill>
              <a:srgbClr val="00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260723"/>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 Summary</a:t>
            </a:r>
            <a:endParaRPr lang="en-US" dirty="0"/>
          </a:p>
        </p:txBody>
      </p:sp>
      <p:sp>
        <p:nvSpPr>
          <p:cNvPr id="3" name="Content Placeholder 2"/>
          <p:cNvSpPr>
            <a:spLocks noGrp="1"/>
          </p:cNvSpPr>
          <p:nvPr>
            <p:ph sz="half" idx="1"/>
          </p:nvPr>
        </p:nvSpPr>
        <p:spPr>
          <a:xfrm>
            <a:off x="914400" y="1981200"/>
            <a:ext cx="10721340" cy="4876800"/>
          </a:xfrm>
        </p:spPr>
        <p:txBody>
          <a:bodyPr/>
          <a:lstStyle/>
          <a:p>
            <a:r>
              <a:rPr lang="en-US" sz="4400" dirty="0" smtClean="0"/>
              <a:t>Diagnosed with Glioblastoma at age 54 in September 2005</a:t>
            </a:r>
          </a:p>
          <a:p>
            <a:endParaRPr lang="en-US" sz="2000" dirty="0"/>
          </a:p>
          <a:p>
            <a:r>
              <a:rPr lang="en-US" sz="4400" dirty="0" smtClean="0"/>
              <a:t>Two craniotomies with Gliadel</a:t>
            </a:r>
          </a:p>
          <a:p>
            <a:endParaRPr lang="en-US" sz="2000" dirty="0"/>
          </a:p>
          <a:p>
            <a:r>
              <a:rPr lang="en-US" sz="4400" dirty="0" smtClean="0"/>
              <a:t>Survived 34 months</a:t>
            </a:r>
            <a:endParaRPr lang="en-US" sz="4400" dirty="0"/>
          </a:p>
        </p:txBody>
      </p:sp>
      <p:sp>
        <p:nvSpPr>
          <p:cNvPr id="5" name="Slide Number Placeholder 4"/>
          <p:cNvSpPr>
            <a:spLocks noGrp="1"/>
          </p:cNvSpPr>
          <p:nvPr>
            <p:ph type="sldNum" sz="quarter" idx="10"/>
          </p:nvPr>
        </p:nvSpPr>
        <p:spPr/>
        <p:txBody>
          <a:bodyPr/>
          <a:lstStyle/>
          <a:p>
            <a:pPr>
              <a:defRPr/>
            </a:pPr>
            <a:fld id="{EBF03FD4-EF46-489C-A70F-C2BD2E993F8C}" type="slidenum">
              <a:rPr lang="en-US" smtClean="0">
                <a:solidFill>
                  <a:srgbClr val="000000"/>
                </a:solidFill>
              </a:rPr>
              <a:pPr>
                <a:defRPr/>
              </a:pPr>
              <a:t>32</a:t>
            </a:fld>
            <a:endParaRPr lang="en-US" dirty="0">
              <a:solidFill>
                <a:srgbClr val="000000"/>
              </a:solidFill>
            </a:endParaRPr>
          </a:p>
        </p:txBody>
      </p:sp>
    </p:spTree>
    <p:extLst>
      <p:ext uri="{BB962C8B-B14F-4D97-AF65-F5344CB8AC3E}">
        <p14:creationId xmlns:p14="http://schemas.microsoft.com/office/powerpoint/2010/main" val="3393550479"/>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Slide 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30723" name="Text Box 3"/>
          <p:cNvSpPr txBox="1">
            <a:spLocks noChangeArrowheads="1"/>
          </p:cNvSpPr>
          <p:nvPr/>
        </p:nvSpPr>
        <p:spPr bwMode="auto">
          <a:xfrm>
            <a:off x="0" y="5667376"/>
            <a:ext cx="415274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buFontTx/>
              <a:buChar char="•"/>
            </a:pPr>
            <a:r>
              <a:rPr lang="en-US" b="1" dirty="0" smtClean="0">
                <a:solidFill>
                  <a:srgbClr val="FFFFFF"/>
                </a:solidFill>
              </a:rPr>
              <a:t>Pt’s head placed in clamp </a:t>
            </a:r>
          </a:p>
          <a:p>
            <a:pPr eaLnBrk="0" fontAlgn="base" hangingPunct="0">
              <a:spcBef>
                <a:spcPct val="0"/>
              </a:spcBef>
              <a:spcAft>
                <a:spcPct val="0"/>
              </a:spcAft>
              <a:buFontTx/>
              <a:buChar char="•"/>
            </a:pPr>
            <a:r>
              <a:rPr lang="en-US" b="1" dirty="0" smtClean="0">
                <a:solidFill>
                  <a:srgbClr val="FFFFFF"/>
                </a:solidFill>
              </a:rPr>
              <a:t>Neuro-navigational localization of mass</a:t>
            </a:r>
          </a:p>
          <a:p>
            <a:pPr eaLnBrk="0" fontAlgn="base" hangingPunct="0">
              <a:spcBef>
                <a:spcPct val="0"/>
              </a:spcBef>
              <a:spcAft>
                <a:spcPct val="0"/>
              </a:spcAft>
              <a:buFontTx/>
              <a:buChar char="•"/>
            </a:pPr>
            <a:r>
              <a:rPr lang="en-US" b="1" dirty="0" smtClean="0">
                <a:solidFill>
                  <a:srgbClr val="FFFFFF"/>
                </a:solidFill>
              </a:rPr>
              <a:t>Incision made</a:t>
            </a:r>
          </a:p>
          <a:p>
            <a:pPr eaLnBrk="0" fontAlgn="base" hangingPunct="0">
              <a:spcBef>
                <a:spcPct val="0"/>
              </a:spcBef>
              <a:spcAft>
                <a:spcPct val="0"/>
              </a:spcAft>
              <a:buFontTx/>
              <a:buChar char="•"/>
            </a:pPr>
            <a:r>
              <a:rPr lang="en-US" b="1" dirty="0" smtClean="0">
                <a:solidFill>
                  <a:srgbClr val="FFFFFF"/>
                </a:solidFill>
              </a:rPr>
              <a:t>Burr holes made, bone flap removed</a:t>
            </a:r>
          </a:p>
        </p:txBody>
      </p:sp>
      <p:pic>
        <p:nvPicPr>
          <p:cNvPr id="30725" name="Picture 5" descr="PE-cranifig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175000" cy="2457450"/>
          </a:xfrm>
          <a:prstGeom prst="rect">
            <a:avLst/>
          </a:prstGeom>
          <a:noFill/>
          <a:extLst>
            <a:ext uri="{909E8E84-426E-40DD-AFC4-6F175D3DCCD1}">
              <a14:hiddenFill xmlns:a14="http://schemas.microsoft.com/office/drawing/2010/main">
                <a:solidFill>
                  <a:srgbClr val="FFFFFF"/>
                </a:solidFill>
              </a14:hiddenFill>
            </a:ext>
          </a:extLst>
        </p:spPr>
      </p:pic>
      <p:pic>
        <p:nvPicPr>
          <p:cNvPr id="30727" name="Picture 7" descr="opscr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2484438"/>
            <a:ext cx="3822700" cy="2971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9844554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Slide 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31748" name="Text Box 4"/>
          <p:cNvSpPr txBox="1">
            <a:spLocks noChangeArrowheads="1"/>
          </p:cNvSpPr>
          <p:nvPr/>
        </p:nvSpPr>
        <p:spPr bwMode="auto">
          <a:xfrm>
            <a:off x="9347200" y="464978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endParaRPr lang="en-US" dirty="0" smtClean="0">
              <a:solidFill>
                <a:srgbClr val="FFFFFF"/>
              </a:solidFill>
            </a:endParaRPr>
          </a:p>
        </p:txBody>
      </p:sp>
      <p:sp>
        <p:nvSpPr>
          <p:cNvPr id="31749" name="Text Box 5"/>
          <p:cNvSpPr txBox="1">
            <a:spLocks noChangeArrowheads="1"/>
          </p:cNvSpPr>
          <p:nvPr/>
        </p:nvSpPr>
        <p:spPr bwMode="auto">
          <a:xfrm>
            <a:off x="4112685" y="6216650"/>
            <a:ext cx="8079316"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defRPr>
            </a:lvl1pPr>
            <a:lvl2pPr marL="800100" indent="-342900">
              <a:defRPr>
                <a:solidFill>
                  <a:schemeClr val="tx1"/>
                </a:solidFill>
                <a:latin typeface="Arial" charset="0"/>
              </a:defRPr>
            </a:lvl2pPr>
            <a:lvl3pPr marL="1257300" indent="-342900">
              <a:defRPr>
                <a:solidFill>
                  <a:schemeClr val="tx1"/>
                </a:solidFill>
                <a:latin typeface="Arial" charset="0"/>
              </a:defRPr>
            </a:lvl3pPr>
            <a:lvl4pPr marL="1714500" indent="-342900">
              <a:defRPr>
                <a:solidFill>
                  <a:schemeClr val="tx1"/>
                </a:solidFill>
                <a:latin typeface="Arial" charset="0"/>
              </a:defRPr>
            </a:lvl4pPr>
            <a:lvl5pPr marL="2171700" indent="-342900">
              <a:defRPr>
                <a:solidFill>
                  <a:schemeClr val="tx1"/>
                </a:solidFill>
                <a:latin typeface="Arial" charset="0"/>
              </a:defRPr>
            </a:lvl5pPr>
            <a:lvl6pPr marL="2628900" indent="-342900" fontAlgn="base">
              <a:spcBef>
                <a:spcPct val="0"/>
              </a:spcBef>
              <a:spcAft>
                <a:spcPct val="0"/>
              </a:spcAft>
              <a:defRPr>
                <a:solidFill>
                  <a:schemeClr val="tx1"/>
                </a:solidFill>
                <a:latin typeface="Arial" charset="0"/>
              </a:defRPr>
            </a:lvl6pPr>
            <a:lvl7pPr marL="3086100" indent="-342900" fontAlgn="base">
              <a:spcBef>
                <a:spcPct val="0"/>
              </a:spcBef>
              <a:spcAft>
                <a:spcPct val="0"/>
              </a:spcAft>
              <a:defRPr>
                <a:solidFill>
                  <a:schemeClr val="tx1"/>
                </a:solidFill>
                <a:latin typeface="Arial" charset="0"/>
              </a:defRPr>
            </a:lvl7pPr>
            <a:lvl8pPr marL="3543300" indent="-342900" fontAlgn="base">
              <a:spcBef>
                <a:spcPct val="0"/>
              </a:spcBef>
              <a:spcAft>
                <a:spcPct val="0"/>
              </a:spcAft>
              <a:defRPr>
                <a:solidFill>
                  <a:schemeClr val="tx1"/>
                </a:solidFill>
                <a:latin typeface="Arial" charset="0"/>
              </a:defRPr>
            </a:lvl8pPr>
            <a:lvl9pPr marL="4000500" indent="-342900" fontAlgn="base">
              <a:spcBef>
                <a:spcPct val="0"/>
              </a:spcBef>
              <a:spcAft>
                <a:spcPct val="0"/>
              </a:spcAft>
              <a:defRPr>
                <a:solidFill>
                  <a:schemeClr val="tx1"/>
                </a:solidFill>
                <a:latin typeface="Arial" charset="0"/>
              </a:defRPr>
            </a:lvl9pPr>
          </a:lstStyle>
          <a:p>
            <a:pPr eaLnBrk="0" fontAlgn="base" hangingPunct="0">
              <a:spcBef>
                <a:spcPct val="0"/>
              </a:spcBef>
              <a:spcAft>
                <a:spcPct val="0"/>
              </a:spcAft>
              <a:buFontTx/>
              <a:buChar char="•"/>
            </a:pPr>
            <a:r>
              <a:rPr lang="en-US" b="1" dirty="0">
                <a:solidFill>
                  <a:srgbClr val="FFFFFF"/>
                </a:solidFill>
                <a:latin typeface="+mn-lt"/>
              </a:rPr>
              <a:t>Field irrigated and hemostasis achieved</a:t>
            </a:r>
          </a:p>
          <a:p>
            <a:pPr eaLnBrk="0" fontAlgn="base" hangingPunct="0">
              <a:spcBef>
                <a:spcPct val="0"/>
              </a:spcBef>
              <a:spcAft>
                <a:spcPct val="0"/>
              </a:spcAft>
              <a:buFontTx/>
              <a:buChar char="•"/>
            </a:pPr>
            <a:r>
              <a:rPr lang="en-US" b="1" dirty="0">
                <a:solidFill>
                  <a:srgbClr val="FFFFFF"/>
                </a:solidFill>
                <a:latin typeface="+mn-lt"/>
              </a:rPr>
              <a:t>Cruciate incision of dura is made </a:t>
            </a:r>
          </a:p>
        </p:txBody>
      </p:sp>
      <p:sp>
        <p:nvSpPr>
          <p:cNvPr id="5" name="TextBox 4"/>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35901425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Slide 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32771" name="Text Box 3"/>
          <p:cNvSpPr txBox="1">
            <a:spLocks noChangeArrowheads="1"/>
          </p:cNvSpPr>
          <p:nvPr/>
        </p:nvSpPr>
        <p:spPr bwMode="auto">
          <a:xfrm>
            <a:off x="5791200" y="6003925"/>
            <a:ext cx="6400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buFontTx/>
              <a:buChar char="•"/>
            </a:pPr>
            <a:r>
              <a:rPr lang="en-US" b="1" dirty="0" smtClean="0">
                <a:solidFill>
                  <a:srgbClr val="FFFFFF"/>
                </a:solidFill>
              </a:rPr>
              <a:t>Dura placed under tension &amp; kept </a:t>
            </a:r>
          </a:p>
          <a:p>
            <a:pPr eaLnBrk="0" fontAlgn="base" hangingPunct="0">
              <a:spcBef>
                <a:spcPct val="0"/>
              </a:spcBef>
              <a:spcAft>
                <a:spcPct val="0"/>
              </a:spcAft>
            </a:pPr>
            <a:r>
              <a:rPr lang="en-US" b="1" dirty="0" smtClean="0">
                <a:solidFill>
                  <a:srgbClr val="FFFFFF"/>
                </a:solidFill>
              </a:rPr>
              <a:t>  moist with telfa</a:t>
            </a:r>
          </a:p>
        </p:txBody>
      </p:sp>
      <p:sp>
        <p:nvSpPr>
          <p:cNvPr id="4" name="TextBox 3"/>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38902611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Slide 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33795" name="Rectangle 3"/>
          <p:cNvSpPr>
            <a:spLocks noChangeArrowheads="1"/>
          </p:cNvSpPr>
          <p:nvPr/>
        </p:nvSpPr>
        <p:spPr bwMode="auto">
          <a:xfrm>
            <a:off x="0" y="0"/>
            <a:ext cx="4946754" cy="1200329"/>
          </a:xfrm>
          <a:prstGeom prst="rect">
            <a:avLst/>
          </a:prstGeom>
          <a:solidFill>
            <a:schemeClr val="bg1"/>
          </a:solidFill>
          <a:ln>
            <a:noFill/>
          </a:ln>
          <a:effectLst/>
          <a:extLst/>
        </p:spPr>
        <p:txBody>
          <a:bodyPr wrap="square">
            <a:spAutoFit/>
          </a:bodyPr>
          <a:lstStyle/>
          <a:p>
            <a:pPr lvl="1" eaLnBrk="0" fontAlgn="base" hangingPunct="0">
              <a:spcBef>
                <a:spcPct val="0"/>
              </a:spcBef>
              <a:spcAft>
                <a:spcPct val="0"/>
              </a:spcAft>
              <a:buFontTx/>
              <a:buChar char="•"/>
            </a:pPr>
            <a:r>
              <a:rPr lang="en-US" b="1" dirty="0" smtClean="0"/>
              <a:t>Maximize resection of the tumor</a:t>
            </a:r>
          </a:p>
          <a:p>
            <a:pPr lvl="1" eaLnBrk="0" fontAlgn="base" hangingPunct="0">
              <a:spcBef>
                <a:spcPct val="0"/>
              </a:spcBef>
              <a:spcAft>
                <a:spcPct val="0"/>
              </a:spcAft>
              <a:buFontTx/>
              <a:buChar char="•"/>
            </a:pPr>
            <a:r>
              <a:rPr lang="en-US" b="1" dirty="0" smtClean="0"/>
              <a:t>Send tumor specimens to the pathologist to   </a:t>
            </a:r>
          </a:p>
          <a:p>
            <a:pPr lvl="1" eaLnBrk="0" fontAlgn="base" hangingPunct="0">
              <a:spcBef>
                <a:spcPct val="0"/>
              </a:spcBef>
              <a:spcAft>
                <a:spcPct val="0"/>
              </a:spcAft>
            </a:pPr>
            <a:r>
              <a:rPr lang="en-US" b="1" dirty="0" smtClean="0"/>
              <a:t>   confirm the diagnosis</a:t>
            </a:r>
          </a:p>
          <a:p>
            <a:pPr lvl="1" eaLnBrk="0" fontAlgn="base" hangingPunct="0">
              <a:spcBef>
                <a:spcPct val="0"/>
              </a:spcBef>
              <a:spcAft>
                <a:spcPct val="0"/>
              </a:spcAft>
              <a:buFontTx/>
              <a:buChar char="•"/>
            </a:pPr>
            <a:r>
              <a:rPr lang="en-US" b="1" dirty="0" smtClean="0"/>
              <a:t>Achieve absolute hemostasis</a:t>
            </a:r>
          </a:p>
        </p:txBody>
      </p:sp>
      <p:sp>
        <p:nvSpPr>
          <p:cNvPr id="4" name="TextBox 3"/>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39528747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Slide 10"/>
          <p:cNvPicPr>
            <a:picLocks noChangeAspect="1" noChangeArrowheads="1"/>
          </p:cNvPicPr>
          <p:nvPr/>
        </p:nvPicPr>
        <p:blipFill>
          <a:blip r:embed="rId2">
            <a:extLst>
              <a:ext uri="{28A0092B-C50C-407E-A947-70E740481C1C}">
                <a14:useLocalDpi xmlns:a14="http://schemas.microsoft.com/office/drawing/2010/main" val="0"/>
              </a:ext>
            </a:extLst>
          </a:blip>
          <a:srcRect l="14999" t="6670" r="30833" b="19963"/>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0963" name="Text Box 3"/>
          <p:cNvSpPr txBox="1">
            <a:spLocks noChangeArrowheads="1"/>
          </p:cNvSpPr>
          <p:nvPr/>
        </p:nvSpPr>
        <p:spPr bwMode="auto">
          <a:xfrm>
            <a:off x="0" y="196851"/>
            <a:ext cx="54102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buFontTx/>
              <a:buChar char="•"/>
            </a:pPr>
            <a:r>
              <a:rPr lang="en-US" dirty="0" smtClean="0">
                <a:solidFill>
                  <a:srgbClr val="FFFFFF"/>
                </a:solidFill>
              </a:rPr>
              <a:t> </a:t>
            </a:r>
            <a:r>
              <a:rPr lang="en-US" b="1" dirty="0" smtClean="0">
                <a:solidFill>
                  <a:srgbClr val="FFFFFF"/>
                </a:solidFill>
              </a:rPr>
              <a:t>Gliadel</a:t>
            </a:r>
            <a:r>
              <a:rPr lang="en-US" dirty="0" smtClean="0">
                <a:solidFill>
                  <a:schemeClr val="bg1"/>
                </a:solidFill>
                <a:ea typeface="ＭＳ Ｐゴシック" pitchFamily="-1" charset="-128"/>
              </a:rPr>
              <a:t>®</a:t>
            </a:r>
            <a:r>
              <a:rPr lang="en-US" b="1" dirty="0" smtClean="0">
                <a:solidFill>
                  <a:srgbClr val="FFFFFF"/>
                </a:solidFill>
              </a:rPr>
              <a:t> </a:t>
            </a:r>
            <a:r>
              <a:rPr lang="en-US" b="1" dirty="0">
                <a:solidFill>
                  <a:srgbClr val="FFFFFF"/>
                </a:solidFill>
              </a:rPr>
              <a:t>W</a:t>
            </a:r>
            <a:r>
              <a:rPr lang="en-US" b="1" dirty="0" smtClean="0">
                <a:solidFill>
                  <a:srgbClr val="FFFFFF"/>
                </a:solidFill>
              </a:rPr>
              <a:t>afers </a:t>
            </a:r>
          </a:p>
          <a:p>
            <a:pPr eaLnBrk="0" fontAlgn="base" hangingPunct="0">
              <a:spcBef>
                <a:spcPct val="0"/>
              </a:spcBef>
              <a:spcAft>
                <a:spcPct val="0"/>
              </a:spcAft>
            </a:pPr>
            <a:r>
              <a:rPr lang="en-US" b="1" dirty="0" smtClean="0">
                <a:solidFill>
                  <a:srgbClr val="FFFFFF"/>
                </a:solidFill>
              </a:rPr>
              <a:t>   are placed along the          </a:t>
            </a:r>
          </a:p>
          <a:p>
            <a:pPr eaLnBrk="0" fontAlgn="base" hangingPunct="0">
              <a:spcBef>
                <a:spcPct val="0"/>
              </a:spcBef>
              <a:spcAft>
                <a:spcPct val="0"/>
              </a:spcAft>
            </a:pPr>
            <a:r>
              <a:rPr lang="en-US" b="1" dirty="0" smtClean="0">
                <a:solidFill>
                  <a:srgbClr val="FFFFFF"/>
                </a:solidFill>
              </a:rPr>
              <a:t>   surface of the brain from </a:t>
            </a:r>
          </a:p>
          <a:p>
            <a:pPr eaLnBrk="0" fontAlgn="base" hangingPunct="0">
              <a:spcBef>
                <a:spcPct val="0"/>
              </a:spcBef>
              <a:spcAft>
                <a:spcPct val="0"/>
              </a:spcAft>
            </a:pPr>
            <a:r>
              <a:rPr lang="en-US" b="1" dirty="0" smtClean="0">
                <a:solidFill>
                  <a:srgbClr val="FFFFFF"/>
                </a:solidFill>
              </a:rPr>
              <a:t>   which the tumor arose</a:t>
            </a:r>
          </a:p>
        </p:txBody>
      </p:sp>
      <p:sp>
        <p:nvSpPr>
          <p:cNvPr id="4" name="TextBox 3"/>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44545051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Slid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41989" name="Rectangle 5"/>
          <p:cNvSpPr>
            <a:spLocks noChangeArrowheads="1"/>
          </p:cNvSpPr>
          <p:nvPr/>
        </p:nvSpPr>
        <p:spPr bwMode="auto">
          <a:xfrm>
            <a:off x="0" y="5667376"/>
            <a:ext cx="12192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buFontTx/>
              <a:buChar char="•"/>
            </a:pPr>
            <a:r>
              <a:rPr lang="en-US" b="1" dirty="0" smtClean="0">
                <a:solidFill>
                  <a:srgbClr val="FFFFFF"/>
                </a:solidFill>
              </a:rPr>
              <a:t>Gliadel</a:t>
            </a:r>
            <a:r>
              <a:rPr lang="en-US" dirty="0" smtClean="0">
                <a:solidFill>
                  <a:schemeClr val="bg1"/>
                </a:solidFill>
                <a:ea typeface="ＭＳ Ｐゴシック" pitchFamily="-1" charset="-128"/>
              </a:rPr>
              <a:t>®</a:t>
            </a:r>
            <a:r>
              <a:rPr lang="en-US" b="1" dirty="0" smtClean="0">
                <a:solidFill>
                  <a:srgbClr val="FFFFFF"/>
                </a:solidFill>
              </a:rPr>
              <a:t> Wafers should be packed to cover as much of the cavity as possible</a:t>
            </a:r>
          </a:p>
          <a:p>
            <a:pPr eaLnBrk="0" fontAlgn="base" hangingPunct="0">
              <a:spcBef>
                <a:spcPct val="0"/>
              </a:spcBef>
              <a:spcAft>
                <a:spcPct val="0"/>
              </a:spcAft>
              <a:buFontTx/>
              <a:buChar char="•"/>
            </a:pPr>
            <a:r>
              <a:rPr lang="en-US" b="1" dirty="0" smtClean="0">
                <a:solidFill>
                  <a:srgbClr val="FFFFFF"/>
                </a:solidFill>
              </a:rPr>
              <a:t>Slight overlapping of the wafers is acceptable</a:t>
            </a:r>
          </a:p>
          <a:p>
            <a:pPr eaLnBrk="0" fontAlgn="base" hangingPunct="0">
              <a:spcBef>
                <a:spcPct val="0"/>
              </a:spcBef>
              <a:spcAft>
                <a:spcPct val="0"/>
              </a:spcAft>
              <a:buFontTx/>
              <a:buChar char="•"/>
            </a:pPr>
            <a:r>
              <a:rPr lang="en-US" b="1" dirty="0" smtClean="0">
                <a:solidFill>
                  <a:srgbClr val="FFFFFF"/>
                </a:solidFill>
              </a:rPr>
              <a:t>Wafers broken in half may be used, but wafers broken in more than 2 pieces should be discarded in a biohazard container</a:t>
            </a:r>
          </a:p>
        </p:txBody>
      </p:sp>
      <p:sp>
        <p:nvSpPr>
          <p:cNvPr id="4" name="TextBox 3"/>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27838414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Slid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43011" name="Rectangle 3"/>
          <p:cNvSpPr>
            <a:spLocks noChangeArrowheads="1"/>
          </p:cNvSpPr>
          <p:nvPr/>
        </p:nvSpPr>
        <p:spPr bwMode="auto">
          <a:xfrm>
            <a:off x="0" y="1"/>
            <a:ext cx="5891134" cy="1200329"/>
          </a:xfrm>
          <a:prstGeom prst="rect">
            <a:avLst/>
          </a:prstGeom>
          <a:solidFill>
            <a:schemeClr val="bg1"/>
          </a:solidFill>
          <a:ln>
            <a:noFill/>
          </a:ln>
          <a:effectLst/>
          <a:extLst/>
        </p:spPr>
        <p:txBody>
          <a:bodyPr wrap="square">
            <a:spAutoFit/>
          </a:bodyPr>
          <a:lstStyle/>
          <a:p>
            <a:pPr eaLnBrk="0" fontAlgn="base" hangingPunct="0">
              <a:spcBef>
                <a:spcPct val="0"/>
              </a:spcBef>
              <a:spcAft>
                <a:spcPct val="0"/>
              </a:spcAft>
              <a:buFontTx/>
              <a:buChar char="•"/>
            </a:pPr>
            <a:r>
              <a:rPr lang="en-US" b="1" dirty="0" smtClean="0"/>
              <a:t>Surgicel® may be used to anchor the Gliadel</a:t>
            </a:r>
            <a:r>
              <a:rPr lang="en-US" dirty="0" smtClean="0">
                <a:ea typeface="ＭＳ Ｐゴシック" pitchFamily="-1" charset="-128"/>
              </a:rPr>
              <a:t>®</a:t>
            </a:r>
            <a:r>
              <a:rPr lang="en-US" b="1" dirty="0" smtClean="0"/>
              <a:t> </a:t>
            </a:r>
            <a:r>
              <a:rPr lang="en-US" b="1" dirty="0"/>
              <a:t>W</a:t>
            </a:r>
            <a:r>
              <a:rPr lang="en-US" b="1" dirty="0" smtClean="0"/>
              <a:t>afers</a:t>
            </a:r>
          </a:p>
          <a:p>
            <a:pPr eaLnBrk="0" fontAlgn="base" hangingPunct="0">
              <a:spcBef>
                <a:spcPct val="0"/>
              </a:spcBef>
              <a:spcAft>
                <a:spcPct val="0"/>
              </a:spcAft>
              <a:buFontTx/>
              <a:buChar char="•"/>
            </a:pPr>
            <a:r>
              <a:rPr lang="en-US" b="1" dirty="0" smtClean="0"/>
              <a:t>The wound should then be irrigated with artificial CSF</a:t>
            </a:r>
            <a:br>
              <a:rPr lang="en-US" b="1" dirty="0" smtClean="0"/>
            </a:br>
            <a:r>
              <a:rPr lang="en-US" b="1" dirty="0" smtClean="0"/>
              <a:t>or saline to remove air from the cavity</a:t>
            </a:r>
          </a:p>
          <a:p>
            <a:pPr eaLnBrk="0" fontAlgn="base" hangingPunct="0">
              <a:spcBef>
                <a:spcPct val="0"/>
              </a:spcBef>
              <a:spcAft>
                <a:spcPct val="0"/>
              </a:spcAft>
              <a:buFontTx/>
              <a:buChar char="•"/>
            </a:pPr>
            <a:r>
              <a:rPr lang="en-US" b="1" dirty="0" smtClean="0"/>
              <a:t>The dura should be closed in a watertight fashion</a:t>
            </a:r>
          </a:p>
        </p:txBody>
      </p:sp>
      <p:sp>
        <p:nvSpPr>
          <p:cNvPr id="4" name="TextBox 3"/>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19607594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902677" y="164124"/>
            <a:ext cx="10363200" cy="1143000"/>
          </a:xfrm>
        </p:spPr>
        <p:txBody>
          <a:bodyPr>
            <a:normAutofit/>
          </a:bodyPr>
          <a:lstStyle/>
          <a:p>
            <a:pPr eaLnBrk="1" hangingPunct="1"/>
            <a:r>
              <a:rPr lang="en-US" sz="4000" b="1" dirty="0">
                <a:latin typeface="Helvetica"/>
                <a:cs typeface="Helvetica"/>
              </a:rPr>
              <a:t>BRAIN TUMORS</a:t>
            </a:r>
          </a:p>
        </p:txBody>
      </p:sp>
      <p:sp>
        <p:nvSpPr>
          <p:cNvPr id="4099" name="Rectangle 3"/>
          <p:cNvSpPr>
            <a:spLocks noGrp="1" noChangeArrowheads="1"/>
          </p:cNvSpPr>
          <p:nvPr>
            <p:ph type="body" idx="1"/>
          </p:nvPr>
        </p:nvSpPr>
        <p:spPr>
          <a:xfrm>
            <a:off x="1441937" y="2215662"/>
            <a:ext cx="8956431" cy="4882828"/>
          </a:xfrm>
        </p:spPr>
        <p:txBody>
          <a:bodyPr/>
          <a:lstStyle/>
          <a:p>
            <a:pPr eaLnBrk="1" hangingPunct="1"/>
            <a:r>
              <a:rPr lang="en-US" dirty="0"/>
              <a:t>In 1984 – many systemic treatments had been tried with no benefit.  </a:t>
            </a:r>
          </a:p>
          <a:p>
            <a:pPr eaLnBrk="1" hangingPunct="1"/>
            <a:endParaRPr lang="en-US" dirty="0"/>
          </a:p>
          <a:p>
            <a:pPr eaLnBrk="1" hangingPunct="1"/>
            <a:r>
              <a:rPr lang="en-US" dirty="0"/>
              <a:t>The FDA had not approved any new therapy in over 20 years.</a:t>
            </a:r>
          </a:p>
        </p:txBody>
      </p:sp>
      <p:sp>
        <p:nvSpPr>
          <p:cNvPr id="4" name="Line 3"/>
          <p:cNvSpPr>
            <a:spLocks noChangeShapeType="1"/>
          </p:cNvSpPr>
          <p:nvPr/>
        </p:nvSpPr>
        <p:spPr bwMode="auto">
          <a:xfrm flipV="1">
            <a:off x="0" y="1241180"/>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Tree>
    <p:extLst>
      <p:ext uri="{BB962C8B-B14F-4D97-AF65-F5344CB8AC3E}">
        <p14:creationId xmlns:p14="http://schemas.microsoft.com/office/powerpoint/2010/main" val="2754652460"/>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Slid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10604985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Slid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45059" name="Text Box 3"/>
          <p:cNvSpPr txBox="1">
            <a:spLocks noChangeArrowheads="1"/>
          </p:cNvSpPr>
          <p:nvPr/>
        </p:nvSpPr>
        <p:spPr bwMode="auto">
          <a:xfrm>
            <a:off x="302684" y="6216650"/>
            <a:ext cx="31781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buFontTx/>
              <a:buChar char="•"/>
            </a:pPr>
            <a:r>
              <a:rPr lang="en-US" b="1" dirty="0" smtClean="0">
                <a:solidFill>
                  <a:srgbClr val="FFFFFF"/>
                </a:solidFill>
              </a:rPr>
              <a:t> 4 triangles reapposed</a:t>
            </a:r>
          </a:p>
          <a:p>
            <a:pPr eaLnBrk="0" fontAlgn="base" hangingPunct="0">
              <a:spcBef>
                <a:spcPct val="0"/>
              </a:spcBef>
              <a:spcAft>
                <a:spcPct val="0"/>
              </a:spcAft>
              <a:buFontTx/>
              <a:buChar char="•"/>
            </a:pPr>
            <a:r>
              <a:rPr lang="en-US" b="1" dirty="0" smtClean="0">
                <a:solidFill>
                  <a:srgbClr val="FFFFFF"/>
                </a:solidFill>
              </a:rPr>
              <a:t> Sutures placed 1-2 mm apart</a:t>
            </a:r>
          </a:p>
        </p:txBody>
      </p:sp>
      <p:sp>
        <p:nvSpPr>
          <p:cNvPr id="4" name="TextBox 3"/>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10775109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Slid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46083" name="Text Box 3"/>
          <p:cNvSpPr txBox="1">
            <a:spLocks noChangeArrowheads="1"/>
          </p:cNvSpPr>
          <p:nvPr/>
        </p:nvSpPr>
        <p:spPr bwMode="auto">
          <a:xfrm>
            <a:off x="8329085" y="5272836"/>
            <a:ext cx="3862916" cy="1477328"/>
          </a:xfrm>
          <a:prstGeom prst="rect">
            <a:avLst/>
          </a:prstGeom>
          <a:solidFill>
            <a:schemeClr val="bg1"/>
          </a:solidFill>
          <a:ln>
            <a:noFill/>
          </a:ln>
          <a:effectLst/>
          <a:extLst/>
        </p:spPr>
        <p:txBody>
          <a:bodyPr>
            <a:spAutoFit/>
          </a:bodyPr>
          <a:lstStyle/>
          <a:p>
            <a:pPr eaLnBrk="0" fontAlgn="base" hangingPunct="0">
              <a:spcBef>
                <a:spcPct val="50000"/>
              </a:spcBef>
              <a:spcAft>
                <a:spcPct val="0"/>
              </a:spcAft>
              <a:buFontTx/>
              <a:buChar char="•"/>
            </a:pPr>
            <a:r>
              <a:rPr lang="en-US" b="1" dirty="0" smtClean="0"/>
              <a:t>Water tight closure </a:t>
            </a:r>
          </a:p>
          <a:p>
            <a:pPr eaLnBrk="0" fontAlgn="base" hangingPunct="0">
              <a:spcBef>
                <a:spcPct val="50000"/>
              </a:spcBef>
              <a:spcAft>
                <a:spcPct val="0"/>
              </a:spcAft>
              <a:buFontTx/>
              <a:buChar char="•"/>
            </a:pPr>
            <a:r>
              <a:rPr lang="en-US" b="1" dirty="0" smtClean="0"/>
              <a:t>Crucial to prevent infection wound healing problems</a:t>
            </a:r>
          </a:p>
          <a:p>
            <a:pPr eaLnBrk="0" fontAlgn="base" hangingPunct="0">
              <a:spcBef>
                <a:spcPct val="50000"/>
              </a:spcBef>
              <a:spcAft>
                <a:spcPct val="0"/>
              </a:spcAft>
              <a:buFontTx/>
              <a:buChar char="•"/>
            </a:pPr>
            <a:r>
              <a:rPr lang="en-US" b="1" dirty="0" smtClean="0"/>
              <a:t>Consider dural substitutes or grafts</a:t>
            </a:r>
          </a:p>
        </p:txBody>
      </p:sp>
      <p:sp>
        <p:nvSpPr>
          <p:cNvPr id="4" name="TextBox 3"/>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29593551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Slid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47107" name="Text Box 3"/>
          <p:cNvSpPr txBox="1">
            <a:spLocks noChangeArrowheads="1"/>
          </p:cNvSpPr>
          <p:nvPr/>
        </p:nvSpPr>
        <p:spPr bwMode="auto">
          <a:xfrm>
            <a:off x="1" y="6216650"/>
            <a:ext cx="70362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buFontTx/>
              <a:buChar char="•"/>
            </a:pPr>
            <a:r>
              <a:rPr lang="en-US" b="1" dirty="0" smtClean="0">
                <a:solidFill>
                  <a:srgbClr val="FFFFFF"/>
                </a:solidFill>
              </a:rPr>
              <a:t>Gelfoam placed over dura and secured in placed with tenting sutures</a:t>
            </a:r>
          </a:p>
          <a:p>
            <a:pPr eaLnBrk="0" fontAlgn="base" hangingPunct="0">
              <a:spcBef>
                <a:spcPct val="0"/>
              </a:spcBef>
              <a:spcAft>
                <a:spcPct val="0"/>
              </a:spcAft>
              <a:buFontTx/>
              <a:buChar char="•"/>
            </a:pPr>
            <a:r>
              <a:rPr lang="en-US" b="1" dirty="0" smtClean="0">
                <a:solidFill>
                  <a:srgbClr val="FFFFFF"/>
                </a:solidFill>
              </a:rPr>
              <a:t>Tenting suture carried up through bone</a:t>
            </a:r>
          </a:p>
        </p:txBody>
      </p:sp>
      <p:sp>
        <p:nvSpPr>
          <p:cNvPr id="4" name="TextBox 3"/>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22227447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Slid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48131" name="Text Box 3"/>
          <p:cNvSpPr txBox="1">
            <a:spLocks noChangeArrowheads="1"/>
          </p:cNvSpPr>
          <p:nvPr/>
        </p:nvSpPr>
        <p:spPr bwMode="auto">
          <a:xfrm>
            <a:off x="304801" y="5580064"/>
            <a:ext cx="729403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buFontTx/>
              <a:buChar char="•"/>
            </a:pPr>
            <a:r>
              <a:rPr lang="en-US" b="1" dirty="0" smtClean="0">
                <a:solidFill>
                  <a:srgbClr val="FFFFFF"/>
                </a:solidFill>
              </a:rPr>
              <a:t>Burr hole covers, plates </a:t>
            </a:r>
          </a:p>
          <a:p>
            <a:pPr eaLnBrk="0" fontAlgn="base" hangingPunct="0">
              <a:spcBef>
                <a:spcPct val="0"/>
              </a:spcBef>
              <a:spcAft>
                <a:spcPct val="0"/>
              </a:spcAft>
            </a:pPr>
            <a:r>
              <a:rPr lang="en-US" b="1" dirty="0" smtClean="0">
                <a:solidFill>
                  <a:srgbClr val="FFFFFF"/>
                </a:solidFill>
              </a:rPr>
              <a:t>  and screws are used to </a:t>
            </a:r>
          </a:p>
          <a:p>
            <a:pPr eaLnBrk="0" fontAlgn="base" hangingPunct="0">
              <a:spcBef>
                <a:spcPct val="0"/>
              </a:spcBef>
              <a:spcAft>
                <a:spcPct val="0"/>
              </a:spcAft>
            </a:pPr>
            <a:r>
              <a:rPr lang="en-US" b="1" dirty="0" smtClean="0">
                <a:solidFill>
                  <a:srgbClr val="FFFFFF"/>
                </a:solidFill>
              </a:rPr>
              <a:t>  secure the bone plate</a:t>
            </a:r>
          </a:p>
          <a:p>
            <a:pPr eaLnBrk="0" fontAlgn="base" hangingPunct="0">
              <a:spcBef>
                <a:spcPct val="0"/>
              </a:spcBef>
              <a:spcAft>
                <a:spcPct val="0"/>
              </a:spcAft>
              <a:buFontTx/>
              <a:buChar char="•"/>
            </a:pPr>
            <a:r>
              <a:rPr lang="en-US" b="1" dirty="0" smtClean="0">
                <a:solidFill>
                  <a:srgbClr val="FFFFFF"/>
                </a:solidFill>
              </a:rPr>
              <a:t> Skin closed</a:t>
            </a:r>
          </a:p>
        </p:txBody>
      </p:sp>
      <p:sp>
        <p:nvSpPr>
          <p:cNvPr id="4" name="TextBox 3"/>
          <p:cNvSpPr txBox="1"/>
          <p:nvPr/>
        </p:nvSpPr>
        <p:spPr>
          <a:xfrm>
            <a:off x="10027920" y="167640"/>
            <a:ext cx="1965960" cy="369332"/>
          </a:xfrm>
          <a:prstGeom prst="rect">
            <a:avLst/>
          </a:prstGeom>
          <a:solidFill>
            <a:schemeClr val="bg1"/>
          </a:solidFill>
        </p:spPr>
        <p:txBody>
          <a:bodyPr wrap="square" rtlCol="0">
            <a:spAutoFit/>
          </a:bodyPr>
          <a:lstStyle/>
          <a:p>
            <a:r>
              <a:rPr lang="en-US" dirty="0" smtClean="0"/>
              <a:t>Surgical Procedure</a:t>
            </a:r>
            <a:endParaRPr lang="en-US" dirty="0"/>
          </a:p>
        </p:txBody>
      </p:sp>
    </p:spTree>
    <p:extLst>
      <p:ext uri="{BB962C8B-B14F-4D97-AF65-F5344CB8AC3E}">
        <p14:creationId xmlns:p14="http://schemas.microsoft.com/office/powerpoint/2010/main" val="406655967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890953" y="98181"/>
            <a:ext cx="10363200" cy="1600200"/>
          </a:xfrm>
        </p:spPr>
        <p:txBody>
          <a:bodyPr/>
          <a:lstStyle/>
          <a:p>
            <a:pPr indent="0"/>
            <a:r>
              <a:rPr lang="en-US" sz="4000" b="1" dirty="0" smtClean="0">
                <a:latin typeface="Helvetica"/>
                <a:ea typeface="ＭＳ Ｐゴシック" pitchFamily="-1" charset="-128"/>
                <a:cs typeface="Helvetica"/>
              </a:rPr>
              <a:t>SUMMARY</a:t>
            </a:r>
            <a:endParaRPr lang="en-US" sz="4000" b="1" dirty="0">
              <a:latin typeface="Helvetica"/>
              <a:ea typeface="ＭＳ Ｐゴシック" pitchFamily="-1" charset="-128"/>
              <a:cs typeface="Helvetica"/>
            </a:endParaRPr>
          </a:p>
        </p:txBody>
      </p:sp>
      <p:sp>
        <p:nvSpPr>
          <p:cNvPr id="16387" name="Content Placeholder 2"/>
          <p:cNvSpPr>
            <a:spLocks noGrp="1"/>
          </p:cNvSpPr>
          <p:nvPr>
            <p:ph idx="1"/>
          </p:nvPr>
        </p:nvSpPr>
        <p:spPr>
          <a:xfrm>
            <a:off x="751157" y="1753186"/>
            <a:ext cx="10937630" cy="4536831"/>
          </a:xfrm>
        </p:spPr>
        <p:txBody>
          <a:bodyPr/>
          <a:lstStyle/>
          <a:p>
            <a:r>
              <a:rPr lang="en-US" dirty="0" smtClean="0"/>
              <a:t>In </a:t>
            </a:r>
            <a:r>
              <a:rPr lang="en-US" dirty="0"/>
              <a:t>the management of patients with high-grade malignant glioma (HGG), it is essential to consider every treatment with a proven survival advantage. </a:t>
            </a:r>
          </a:p>
          <a:p>
            <a:r>
              <a:rPr lang="en-US" dirty="0" smtClean="0"/>
              <a:t> </a:t>
            </a:r>
            <a:r>
              <a:rPr lang="en-US" dirty="0"/>
              <a:t>GLIADEL </a:t>
            </a:r>
            <a:r>
              <a:rPr lang="en-US" dirty="0" smtClean="0"/>
              <a:t>Wafer (carmustine implant) is </a:t>
            </a:r>
            <a:r>
              <a:rPr lang="en-US" dirty="0"/>
              <a:t>the first and currently the only FDA-approved treatment that delivers an antineoplastic agent directly to the resected tumor environment while sparing the patient from systemic exposure to that </a:t>
            </a:r>
            <a:r>
              <a:rPr lang="en-US" dirty="0" smtClean="0"/>
              <a:t>agent.</a:t>
            </a:r>
            <a:endParaRPr lang="en-US" strike="sngStrike" dirty="0" smtClean="0"/>
          </a:p>
          <a:p>
            <a:pPr marL="39688" indent="0">
              <a:buNone/>
            </a:pPr>
            <a:endParaRPr lang="en-US" strike="sngStrike" dirty="0" smtClean="0"/>
          </a:p>
        </p:txBody>
      </p:sp>
      <p:sp>
        <p:nvSpPr>
          <p:cNvPr id="4" name="Line 3"/>
          <p:cNvSpPr>
            <a:spLocks noChangeShapeType="1"/>
          </p:cNvSpPr>
          <p:nvPr/>
        </p:nvSpPr>
        <p:spPr bwMode="auto">
          <a:xfrm flipV="1">
            <a:off x="0" y="1463919"/>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Tree>
    <p:extLst>
      <p:ext uri="{BB962C8B-B14F-4D97-AF65-F5344CB8AC3E}">
        <p14:creationId xmlns:p14="http://schemas.microsoft.com/office/powerpoint/2010/main" val="1178629240"/>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87416"/>
            <a:ext cx="11799277" cy="4136517"/>
          </a:xfrm>
          <a:prstGeom prst="rect">
            <a:avLst/>
          </a:prstGeom>
        </p:spPr>
        <p:txBody>
          <a:bodyPr wrap="square">
            <a:spAutoFit/>
          </a:bodyPr>
          <a:lstStyle/>
          <a:p>
            <a:pPr lvl="1">
              <a:lnSpc>
                <a:spcPct val="90000"/>
              </a:lnSpc>
            </a:pPr>
            <a:r>
              <a:rPr lang="en-US" altLang="en-US" sz="2600" dirty="0">
                <a:solidFill>
                  <a:srgbClr val="FFFF00"/>
                </a:solidFill>
                <a:latin typeface="Times New Roman" pitchFamily="18" charset="0"/>
                <a:ea typeface="ＭＳ Ｐゴシック" pitchFamily="-1" charset="-128"/>
              </a:rPr>
              <a:t>AANS/CNS Treatment Guidelines for Newly Diagnosed High Grade Gliomas: </a:t>
            </a:r>
          </a:p>
          <a:p>
            <a:pPr lvl="1">
              <a:lnSpc>
                <a:spcPct val="90000"/>
              </a:lnSpc>
            </a:pPr>
            <a:endParaRPr lang="en-US" altLang="en-US" sz="2400" dirty="0">
              <a:solidFill>
                <a:srgbClr val="FFFFFF"/>
              </a:solidFill>
            </a:endParaRPr>
          </a:p>
          <a:p>
            <a:pPr marL="1371600" lvl="2" indent="-457200">
              <a:lnSpc>
                <a:spcPct val="90000"/>
              </a:lnSpc>
              <a:buFont typeface="Arial" panose="020B0604020202020204" pitchFamily="34" charset="0"/>
              <a:buChar char="•"/>
            </a:pPr>
            <a:r>
              <a:rPr lang="en-US" altLang="en-US" sz="2400" dirty="0">
                <a:solidFill>
                  <a:srgbClr val="FFFFFF"/>
                </a:solidFill>
              </a:rPr>
              <a:t>BCNU-impregnated biodegradable polymers are recommended in patients for whom craniotomy is </a:t>
            </a:r>
            <a:r>
              <a:rPr lang="en-US" altLang="en-US" sz="2400" dirty="0" smtClean="0">
                <a:solidFill>
                  <a:srgbClr val="FFFFFF"/>
                </a:solidFill>
              </a:rPr>
              <a:t>indicated, </a:t>
            </a:r>
            <a:r>
              <a:rPr lang="en-US" altLang="en-US" sz="2400" dirty="0">
                <a:solidFill>
                  <a:srgbClr val="FFFFFF"/>
                </a:solidFill>
              </a:rPr>
              <a:t>on the basis </a:t>
            </a:r>
            <a:r>
              <a:rPr lang="en-US" altLang="en-US" sz="2400" dirty="0" smtClean="0">
                <a:solidFill>
                  <a:srgbClr val="FFFFFF"/>
                </a:solidFill>
              </a:rPr>
              <a:t>of </a:t>
            </a:r>
            <a:r>
              <a:rPr lang="en-US" altLang="en-US" sz="2400" dirty="0">
                <a:solidFill>
                  <a:srgbClr val="FFFFFF"/>
                </a:solidFill>
              </a:rPr>
              <a:t>evidence taken from 2 well-designed comparative clinical </a:t>
            </a:r>
            <a:r>
              <a:rPr lang="en-US" altLang="en-US" sz="2400" dirty="0" smtClean="0">
                <a:solidFill>
                  <a:srgbClr val="FFFFFF"/>
                </a:solidFill>
              </a:rPr>
              <a:t>studies:</a:t>
            </a:r>
            <a:endParaRPr lang="en-US" altLang="en-US" sz="2400" dirty="0">
              <a:solidFill>
                <a:srgbClr val="FFFFFF"/>
              </a:solidFill>
            </a:endParaRPr>
          </a:p>
          <a:p>
            <a:pPr lvl="1">
              <a:lnSpc>
                <a:spcPct val="90000"/>
              </a:lnSpc>
            </a:pPr>
            <a:r>
              <a:rPr lang="en-US" altLang="en-US" sz="2400" dirty="0" smtClean="0">
                <a:solidFill>
                  <a:srgbClr val="FFFFFF"/>
                </a:solidFill>
              </a:rPr>
              <a:t>		– </a:t>
            </a:r>
            <a:r>
              <a:rPr lang="en-US" altLang="en-US" sz="2400" dirty="0">
                <a:solidFill>
                  <a:srgbClr val="FFFFFF"/>
                </a:solidFill>
              </a:rPr>
              <a:t>Westphal M, et al. Neurooncol. 2003;5(2):79-88.</a:t>
            </a:r>
          </a:p>
          <a:p>
            <a:pPr lvl="1">
              <a:lnSpc>
                <a:spcPct val="90000"/>
              </a:lnSpc>
            </a:pPr>
            <a:r>
              <a:rPr lang="en-US" altLang="en-US" sz="2400" dirty="0" smtClean="0">
                <a:solidFill>
                  <a:srgbClr val="FFFFFF"/>
                </a:solidFill>
              </a:rPr>
              <a:t>		– </a:t>
            </a:r>
            <a:r>
              <a:rPr lang="en-US" altLang="en-US" sz="2400" dirty="0">
                <a:solidFill>
                  <a:srgbClr val="FFFFFF"/>
                </a:solidFill>
              </a:rPr>
              <a:t>Valtonen S, et al. Neurosurgery. 1997;41(1):44-48.</a:t>
            </a:r>
          </a:p>
          <a:p>
            <a:pPr lvl="1">
              <a:lnSpc>
                <a:spcPct val="90000"/>
              </a:lnSpc>
            </a:pPr>
            <a:endParaRPr lang="en-US" altLang="en-US" sz="2400" dirty="0">
              <a:solidFill>
                <a:srgbClr val="FFFFFF"/>
              </a:solidFill>
            </a:endParaRPr>
          </a:p>
          <a:p>
            <a:pPr lvl="1">
              <a:lnSpc>
                <a:spcPct val="90000"/>
              </a:lnSpc>
            </a:pPr>
            <a:r>
              <a:rPr lang="en-US" sz="2600" dirty="0">
                <a:solidFill>
                  <a:srgbClr val="FFFF00"/>
                </a:solidFill>
              </a:rPr>
              <a:t>NCCN Clinical Practice Guidelines In Oncology (NCCN Guidelines</a:t>
            </a:r>
            <a:r>
              <a:rPr lang="en-US" sz="2600" baseline="30000" dirty="0" smtClean="0">
                <a:solidFill>
                  <a:srgbClr val="FFFF00"/>
                </a:solidFill>
              </a:rPr>
              <a:t>®</a:t>
            </a:r>
            <a:r>
              <a:rPr lang="en-US" sz="2600" dirty="0" smtClean="0">
                <a:solidFill>
                  <a:srgbClr val="FFFF00"/>
                </a:solidFill>
              </a:rPr>
              <a:t>)*</a:t>
            </a:r>
            <a:endParaRPr lang="en-US" sz="2600" dirty="0">
              <a:solidFill>
                <a:srgbClr val="FFFF00"/>
              </a:solidFill>
            </a:endParaRPr>
          </a:p>
          <a:p>
            <a:pPr lvl="1">
              <a:lnSpc>
                <a:spcPct val="90000"/>
              </a:lnSpc>
            </a:pPr>
            <a:endParaRPr lang="en-US" altLang="en-US" sz="2400" dirty="0">
              <a:solidFill>
                <a:srgbClr val="FFFFFF"/>
              </a:solidFill>
            </a:endParaRPr>
          </a:p>
          <a:p>
            <a:pPr marL="1371600" lvl="2" indent="-457200">
              <a:lnSpc>
                <a:spcPct val="90000"/>
              </a:lnSpc>
              <a:buFont typeface="Arial" panose="020B0604020202020204" pitchFamily="34" charset="0"/>
              <a:buChar char="•"/>
            </a:pPr>
            <a:r>
              <a:rPr lang="en-US" altLang="en-US" sz="2400" dirty="0" smtClean="0">
                <a:solidFill>
                  <a:srgbClr val="FFFFFF"/>
                </a:solidFill>
              </a:rPr>
              <a:t>BCNU wafer recommended </a:t>
            </a:r>
            <a:r>
              <a:rPr lang="en-US" altLang="en-US" sz="2400" dirty="0">
                <a:solidFill>
                  <a:srgbClr val="FFFFFF"/>
                </a:solidFill>
              </a:rPr>
              <a:t>for patients where maximal safe resection is feasible </a:t>
            </a:r>
            <a:r>
              <a:rPr lang="en-US" altLang="en-US" sz="2400" dirty="0" smtClean="0">
                <a:solidFill>
                  <a:srgbClr val="FFFFFF"/>
                </a:solidFill>
              </a:rPr>
              <a:t>and </a:t>
            </a:r>
            <a:r>
              <a:rPr lang="en-US" altLang="en-US" sz="2400" dirty="0">
                <a:solidFill>
                  <a:srgbClr val="FFFFFF"/>
                </a:solidFill>
              </a:rPr>
              <a:t>frozen-section diagnosis supports high-grade </a:t>
            </a:r>
            <a:r>
              <a:rPr lang="en-US" altLang="en-US" sz="2400" dirty="0" smtClean="0">
                <a:solidFill>
                  <a:srgbClr val="FFFFFF"/>
                </a:solidFill>
              </a:rPr>
              <a:t>glioma (category 2B)</a:t>
            </a:r>
            <a:endParaRPr lang="en-US" altLang="en-US" sz="2400" dirty="0">
              <a:solidFill>
                <a:srgbClr val="FFFFFF"/>
              </a:solidFill>
            </a:endParaRPr>
          </a:p>
        </p:txBody>
      </p:sp>
      <p:sp>
        <p:nvSpPr>
          <p:cNvPr id="3" name="Rectangle 2"/>
          <p:cNvSpPr txBox="1">
            <a:spLocks noChangeArrowheads="1"/>
          </p:cNvSpPr>
          <p:nvPr/>
        </p:nvSpPr>
        <p:spPr>
          <a:xfrm>
            <a:off x="197239" y="449051"/>
            <a:ext cx="11797519" cy="1143000"/>
          </a:xfrm>
          <a:prstGeom prst="rect">
            <a:avLst/>
          </a:prstGeom>
        </p:spPr>
        <p:txBody>
          <a:bodyPr/>
          <a:lstStyle>
            <a:lvl1pPr algn="ctr" rtl="0" eaLnBrk="0" fontAlgn="base" hangingPunct="0">
              <a:spcBef>
                <a:spcPct val="0"/>
              </a:spcBef>
              <a:spcAft>
                <a:spcPct val="0"/>
              </a:spcAft>
              <a:defRPr sz="4400">
                <a:solidFill>
                  <a:srgbClr val="FFFF00"/>
                </a:solidFill>
                <a:latin typeface="+mj-lt"/>
                <a:ea typeface="ＭＳ Ｐゴシック" pitchFamily="-1" charset="-128"/>
                <a:cs typeface="+mj-cs"/>
              </a:defRPr>
            </a:lvl1pPr>
            <a:lvl2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2pPr>
            <a:lvl3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3pPr>
            <a:lvl4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4pPr>
            <a:lvl5pPr algn="ctr" rtl="0" eaLnBrk="0" fontAlgn="base" hangingPunct="0">
              <a:spcBef>
                <a:spcPct val="0"/>
              </a:spcBef>
              <a:spcAft>
                <a:spcPct val="0"/>
              </a:spcAft>
              <a:defRPr sz="4400">
                <a:solidFill>
                  <a:srgbClr val="FFFF00"/>
                </a:solidFill>
                <a:latin typeface="Times New Roman" pitchFamily="18" charset="0"/>
                <a:ea typeface="ＭＳ Ｐゴシック" pitchFamily="-1" charset="-128"/>
              </a:defRPr>
            </a:lvl5pPr>
            <a:lvl6pPr marL="457200" algn="ctr" rtl="0" fontAlgn="base">
              <a:spcBef>
                <a:spcPct val="0"/>
              </a:spcBef>
              <a:spcAft>
                <a:spcPct val="0"/>
              </a:spcAft>
              <a:defRPr sz="4400">
                <a:solidFill>
                  <a:srgbClr val="FFFF00"/>
                </a:solidFill>
                <a:latin typeface="Times New Roman" pitchFamily="18" charset="0"/>
              </a:defRPr>
            </a:lvl6pPr>
            <a:lvl7pPr marL="914400" algn="ctr" rtl="0" fontAlgn="base">
              <a:spcBef>
                <a:spcPct val="0"/>
              </a:spcBef>
              <a:spcAft>
                <a:spcPct val="0"/>
              </a:spcAft>
              <a:defRPr sz="4400">
                <a:solidFill>
                  <a:srgbClr val="FFFF00"/>
                </a:solidFill>
                <a:latin typeface="Times New Roman" pitchFamily="18" charset="0"/>
              </a:defRPr>
            </a:lvl7pPr>
            <a:lvl8pPr marL="1371600" algn="ctr" rtl="0" fontAlgn="base">
              <a:spcBef>
                <a:spcPct val="0"/>
              </a:spcBef>
              <a:spcAft>
                <a:spcPct val="0"/>
              </a:spcAft>
              <a:defRPr sz="4400">
                <a:solidFill>
                  <a:srgbClr val="FFFF00"/>
                </a:solidFill>
                <a:latin typeface="Times New Roman" pitchFamily="18" charset="0"/>
              </a:defRPr>
            </a:lvl8pPr>
            <a:lvl9pPr marL="1828800" algn="ctr" rtl="0" fontAlgn="base">
              <a:spcBef>
                <a:spcPct val="0"/>
              </a:spcBef>
              <a:spcAft>
                <a:spcPct val="0"/>
              </a:spcAft>
              <a:defRPr sz="4400">
                <a:solidFill>
                  <a:srgbClr val="FFFF00"/>
                </a:solidFill>
                <a:latin typeface="Times New Roman" pitchFamily="18" charset="0"/>
              </a:defRPr>
            </a:lvl9pPr>
          </a:lstStyle>
          <a:p>
            <a:pPr eaLnBrk="1" hangingPunct="1"/>
            <a:r>
              <a:rPr lang="en-US" sz="3600" b="1" kern="0" dirty="0" smtClean="0">
                <a:latin typeface="Helvetica"/>
                <a:cs typeface="Helvetica"/>
              </a:rPr>
              <a:t>Intra-operative Carmustine Wafer (Gliadel</a:t>
            </a:r>
            <a:r>
              <a:rPr lang="en-US" sz="3600" b="1" kern="0" baseline="30000" dirty="0" smtClean="0">
                <a:latin typeface="Helvetica"/>
                <a:cs typeface="Helvetica"/>
              </a:rPr>
              <a:t>®</a:t>
            </a:r>
            <a:r>
              <a:rPr lang="en-US" sz="3600" b="1" kern="0" dirty="0" smtClean="0">
                <a:latin typeface="Helvetica"/>
                <a:cs typeface="Helvetica"/>
              </a:rPr>
              <a:t>) Guidelines for Anaplastic Gliomas and Glioblastoma</a:t>
            </a:r>
            <a:endParaRPr lang="en-US" sz="3600" b="1" kern="0" dirty="0">
              <a:latin typeface="Helvetica"/>
              <a:cs typeface="Helvetica"/>
            </a:endParaRPr>
          </a:p>
        </p:txBody>
      </p:sp>
      <p:sp>
        <p:nvSpPr>
          <p:cNvPr id="6" name="TextBox 5"/>
          <p:cNvSpPr txBox="1"/>
          <p:nvPr/>
        </p:nvSpPr>
        <p:spPr>
          <a:xfrm>
            <a:off x="152400" y="6166476"/>
            <a:ext cx="11646877" cy="723275"/>
          </a:xfrm>
          <a:prstGeom prst="rect">
            <a:avLst/>
          </a:prstGeom>
          <a:noFill/>
        </p:spPr>
        <p:txBody>
          <a:bodyPr wrap="square" rtlCol="0">
            <a:spAutoFit/>
          </a:bodyPr>
          <a:lstStyle/>
          <a:p>
            <a:r>
              <a:rPr lang="en-US" sz="1000" dirty="0" smtClean="0">
                <a:solidFill>
                  <a:schemeClr val="bg1"/>
                </a:solidFill>
              </a:rPr>
              <a:t>*Referenced </a:t>
            </a:r>
            <a:r>
              <a:rPr lang="en-US" sz="1000" dirty="0">
                <a:solidFill>
                  <a:schemeClr val="bg1"/>
                </a:solidFill>
              </a:rPr>
              <a:t>with permission from the NCCN Clinical Practice Guidelines in Oncology (NCCN Guidelines®) for Central Nervous System Cancers V.2.2013</a:t>
            </a:r>
            <a:r>
              <a:rPr lang="en-US" sz="1000" dirty="0" smtClean="0">
                <a:solidFill>
                  <a:schemeClr val="bg1"/>
                </a:solidFill>
              </a:rPr>
              <a:t>. </a:t>
            </a:r>
            <a:r>
              <a:rPr lang="en-US" sz="1000" dirty="0">
                <a:solidFill>
                  <a:schemeClr val="bg1"/>
                </a:solidFill>
              </a:rPr>
              <a:t>© National Comprehensive Cancer Network, Inc 2013.  All rights reserved.  Accessed  </a:t>
            </a:r>
            <a:r>
              <a:rPr lang="en-US" sz="1000" dirty="0" smtClean="0">
                <a:solidFill>
                  <a:schemeClr val="bg1"/>
                </a:solidFill>
              </a:rPr>
              <a:t>February 27, 2014.</a:t>
            </a:r>
            <a:r>
              <a:rPr lang="en-US" sz="1000" dirty="0">
                <a:solidFill>
                  <a:schemeClr val="bg1"/>
                </a:solidFill>
              </a:rPr>
              <a:t>  To view the most recent and complete version of the guideline, go online to </a:t>
            </a:r>
            <a:r>
              <a:rPr lang="en-US" sz="1000" u="sng" dirty="0">
                <a:solidFill>
                  <a:schemeClr val="bg1"/>
                </a:solidFill>
                <a:hlinkClick r:id="rId2"/>
              </a:rPr>
              <a:t>www.nccn.org</a:t>
            </a:r>
            <a:r>
              <a:rPr lang="en-US" sz="1000" dirty="0">
                <a:solidFill>
                  <a:schemeClr val="bg1"/>
                </a:solidFill>
              </a:rPr>
              <a:t>.  NATIONAL COMPREHENSIVE CANCER NETWORK®, NCCN®, NCCN GUIDELINES®, and all other NCCN Content are trademarks owned by the National Comprehensive Cancer Network, Inc.</a:t>
            </a:r>
          </a:p>
          <a:p>
            <a:endParaRPr lang="en-US" sz="1000" dirty="0">
              <a:solidFill>
                <a:schemeClr val="bg1"/>
              </a:solidFill>
            </a:endParaRPr>
          </a:p>
        </p:txBody>
      </p:sp>
    </p:spTree>
    <p:extLst>
      <p:ext uri="{BB962C8B-B14F-4D97-AF65-F5344CB8AC3E}">
        <p14:creationId xmlns:p14="http://schemas.microsoft.com/office/powerpoint/2010/main" val="341661445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9179" y="6088559"/>
            <a:ext cx="11742821" cy="738664"/>
          </a:xfrm>
          <a:prstGeom prst="rect">
            <a:avLst/>
          </a:prstGeom>
          <a:noFill/>
        </p:spPr>
        <p:txBody>
          <a:bodyPr wrap="square" rtlCol="0">
            <a:spAutoFit/>
          </a:bodyPr>
          <a:lstStyle/>
          <a:p>
            <a:r>
              <a:rPr lang="en-US" sz="1050" dirty="0">
                <a:solidFill>
                  <a:schemeClr val="bg1"/>
                </a:solidFill>
              </a:rPr>
              <a:t>Reproduced with permission from the NCCN Clinical Practice Guidelines in Oncology (NCCN Guidelines®) for </a:t>
            </a:r>
            <a:r>
              <a:rPr lang="en-US" sz="1050" dirty="0" smtClean="0">
                <a:solidFill>
                  <a:schemeClr val="bg1"/>
                </a:solidFill>
              </a:rPr>
              <a:t> Central Nervous System Cancers V.2.2013.</a:t>
            </a:r>
            <a:r>
              <a:rPr lang="en-US" sz="1050" dirty="0">
                <a:solidFill>
                  <a:schemeClr val="bg1"/>
                </a:solidFill>
              </a:rPr>
              <a:t>  © 2013 National Comprehensive Cancer Network, Inc.  All rights reserved.  The NCCN Guidelines® and illustrations herein may not be reproduced in any form for any purpose without the express written permission of the NCCN.  To view the most recent and complete version of the NCCN Guidelines, go online to NCCN.org.  NATIONAL COMPREHENSIVE CANCER NETWORK®, NCCN®, NCCN GUIDELINES®, and all other NCCN Content are trademarks owned by the National Comprehensive Cancer Network, Inc.</a:t>
            </a:r>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37" b="1841"/>
          <a:stretch/>
        </p:blipFill>
        <p:spPr bwMode="auto">
          <a:xfrm>
            <a:off x="751813" y="111560"/>
            <a:ext cx="10236228" cy="6009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20761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9179" y="6114503"/>
            <a:ext cx="11742821" cy="769441"/>
          </a:xfrm>
          <a:prstGeom prst="rect">
            <a:avLst/>
          </a:prstGeom>
          <a:noFill/>
        </p:spPr>
        <p:txBody>
          <a:bodyPr wrap="square" rtlCol="0">
            <a:spAutoFit/>
          </a:bodyPr>
          <a:lstStyle/>
          <a:p>
            <a:r>
              <a:rPr lang="en-US" sz="1100" dirty="0">
                <a:solidFill>
                  <a:schemeClr val="bg1"/>
                </a:solidFill>
              </a:rPr>
              <a:t>Reproduced with permission from the NCCN Clinical Practice Guidelines in Oncology (NCCN Guidelines®) for Central Nervous System Cancers </a:t>
            </a:r>
            <a:r>
              <a:rPr lang="en-US" sz="1100" dirty="0" smtClean="0">
                <a:solidFill>
                  <a:schemeClr val="bg1"/>
                </a:solidFill>
              </a:rPr>
              <a:t>V.2.2013.</a:t>
            </a:r>
            <a:r>
              <a:rPr lang="en-US" sz="1100" dirty="0">
                <a:solidFill>
                  <a:schemeClr val="bg1"/>
                </a:solidFill>
              </a:rPr>
              <a:t>  © 2013 National Comprehensive Cancer Network, Inc.  All rights reserved.  The NCCN Guidelines® and illustrations herein may not be reproduced in any form for any purpose without the express written permission of the NCCN.  To view the most recent and complete version of the NCCN Guidelines, go online to NCCN.org.  NATIONAL COMPREHENSIVE CANCER NETWORK®, NCCN®, NCCN GUIDELINES®, and all other NCCN Content are trademarks owned by the National Comprehensive Cancer Network, Inc.</a:t>
            </a:r>
          </a:p>
        </p:txBody>
      </p:sp>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249" b="2069"/>
          <a:stretch/>
        </p:blipFill>
        <p:spPr bwMode="auto">
          <a:xfrm>
            <a:off x="1045029" y="-1"/>
            <a:ext cx="10263673" cy="6131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89082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4869" y="6105050"/>
            <a:ext cx="11742821" cy="769441"/>
          </a:xfrm>
          <a:prstGeom prst="rect">
            <a:avLst/>
          </a:prstGeom>
          <a:noFill/>
        </p:spPr>
        <p:txBody>
          <a:bodyPr wrap="square" rtlCol="0">
            <a:spAutoFit/>
          </a:bodyPr>
          <a:lstStyle/>
          <a:p>
            <a:r>
              <a:rPr lang="en-US" sz="1100" dirty="0">
                <a:solidFill>
                  <a:schemeClr val="bg1"/>
                </a:solidFill>
              </a:rPr>
              <a:t>Reproduced with permission from the NCCN Clinical Practice Guidelines in Oncology (NCCN Guidelines®) for Central Nervous System Cancers </a:t>
            </a:r>
            <a:r>
              <a:rPr lang="en-US" sz="1100" dirty="0" smtClean="0">
                <a:solidFill>
                  <a:schemeClr val="bg1"/>
                </a:solidFill>
              </a:rPr>
              <a:t>V.2.2013.</a:t>
            </a:r>
            <a:r>
              <a:rPr lang="en-US" sz="1100" dirty="0">
                <a:solidFill>
                  <a:schemeClr val="bg1"/>
                </a:solidFill>
              </a:rPr>
              <a:t>  © 2013 National Comprehensive Cancer Network, Inc.  All rights reserved.  The NCCN Guidelines® and illustrations herein may not be reproduced in any form for any purpose without the express written permission of the NCCN.  To view the most recent and complete version of the NCCN Guidelines, go online to NCCN.org.  NATIONAL COMPREHENSIVE CANCER NETWORK®, NCCN®, NCCN GUIDELINES®, and all other NCCN Content are trademarks owned by the National Comprehensive Cancer Network, Inc.</a:t>
            </a:r>
          </a:p>
        </p:txBody>
      </p:sp>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247" b="2318"/>
          <a:stretch/>
        </p:blipFill>
        <p:spPr bwMode="auto">
          <a:xfrm>
            <a:off x="653143" y="-101440"/>
            <a:ext cx="10487608" cy="62064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08091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2878442" y="6225902"/>
            <a:ext cx="6831999" cy="422167"/>
          </a:xfrm>
          <a:prstGeom prst="rect">
            <a:avLst/>
          </a:prstGeom>
          <a:noFill/>
          <a:ln w="12700">
            <a:noFill/>
            <a:miter lim="800000"/>
            <a:headEnd/>
            <a:tailEnd/>
          </a:ln>
        </p:spPr>
        <p:txBody>
          <a:bodyPr wrap="none" lIns="90488" tIns="44450" rIns="90488" bIns="44450" anchor="b">
            <a:spAutoFit/>
          </a:bodyPr>
          <a:lstStyle/>
          <a:p>
            <a:pPr eaLnBrk="0" fontAlgn="base" hangingPunct="0">
              <a:lnSpc>
                <a:spcPct val="90000"/>
              </a:lnSpc>
              <a:spcBef>
                <a:spcPct val="0"/>
              </a:spcBef>
              <a:spcAft>
                <a:spcPct val="0"/>
              </a:spcAft>
              <a:tabLst>
                <a:tab pos="171450" algn="l"/>
              </a:tabLst>
            </a:pPr>
            <a:r>
              <a:rPr lang="en-US" sz="1200" dirty="0">
                <a:solidFill>
                  <a:srgbClr val="FFFFFF"/>
                </a:solidFill>
                <a:latin typeface="Arial" pitchFamily="34" charset="0"/>
                <a:ea typeface="ＭＳ Ｐゴシック" pitchFamily="-1" charset="-128"/>
              </a:rPr>
              <a:t>McDonald JD, Rosenblum ML: In: Rengachary SS, Wilkins RH, eds.  </a:t>
            </a:r>
            <a:r>
              <a:rPr lang="en-US" sz="1200" i="1" dirty="0">
                <a:solidFill>
                  <a:srgbClr val="FFFFFF"/>
                </a:solidFill>
                <a:latin typeface="Arial" pitchFamily="34" charset="0"/>
                <a:ea typeface="ＭＳ Ｐゴシック" pitchFamily="-1" charset="-128"/>
              </a:rPr>
              <a:t>Principles of Neurosurgery</a:t>
            </a:r>
            <a:r>
              <a:rPr lang="en-US" sz="1200" dirty="0">
                <a:solidFill>
                  <a:srgbClr val="FFFFFF"/>
                </a:solidFill>
                <a:latin typeface="Arial" pitchFamily="34" charset="0"/>
                <a:ea typeface="ＭＳ Ｐゴシック" pitchFamily="-1" charset="-128"/>
              </a:rPr>
              <a:t>.  </a:t>
            </a:r>
          </a:p>
          <a:p>
            <a:pPr eaLnBrk="0" fontAlgn="base" hangingPunct="0">
              <a:lnSpc>
                <a:spcPct val="90000"/>
              </a:lnSpc>
              <a:spcBef>
                <a:spcPct val="0"/>
              </a:spcBef>
              <a:spcAft>
                <a:spcPct val="0"/>
              </a:spcAft>
              <a:tabLst>
                <a:tab pos="171450" algn="l"/>
              </a:tabLst>
            </a:pPr>
            <a:r>
              <a:rPr lang="en-US" sz="1200" dirty="0">
                <a:solidFill>
                  <a:srgbClr val="FFFFFF"/>
                </a:solidFill>
                <a:latin typeface="Arial" pitchFamily="34" charset="0"/>
                <a:ea typeface="ＭＳ Ｐゴシック" pitchFamily="-1" charset="-128"/>
              </a:rPr>
              <a:t>St Louis, MO: Mosby-Wolfe; 1994: chap 26.</a:t>
            </a:r>
          </a:p>
        </p:txBody>
      </p:sp>
      <p:sp>
        <p:nvSpPr>
          <p:cNvPr id="32771" name="Rectangle 3"/>
          <p:cNvSpPr>
            <a:spLocks noChangeArrowheads="1"/>
          </p:cNvSpPr>
          <p:nvPr/>
        </p:nvSpPr>
        <p:spPr bwMode="auto">
          <a:xfrm>
            <a:off x="6094493" y="6108867"/>
            <a:ext cx="65" cy="246221"/>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endParaRPr lang="en-US" sz="1600" b="1" dirty="0">
              <a:solidFill>
                <a:srgbClr val="000000"/>
              </a:solidFill>
              <a:latin typeface="Ottawa" charset="0"/>
              <a:ea typeface="ＭＳ Ｐゴシック" pitchFamily="-1" charset="-128"/>
            </a:endParaRPr>
          </a:p>
        </p:txBody>
      </p:sp>
      <p:grpSp>
        <p:nvGrpSpPr>
          <p:cNvPr id="32772" name="Group 4"/>
          <p:cNvGrpSpPr>
            <a:grpSpLocks/>
          </p:cNvGrpSpPr>
          <p:nvPr/>
        </p:nvGrpSpPr>
        <p:grpSpPr bwMode="auto">
          <a:xfrm>
            <a:off x="2527304" y="1506540"/>
            <a:ext cx="6372225" cy="4630738"/>
            <a:chOff x="632" y="949"/>
            <a:chExt cx="4014" cy="2917"/>
          </a:xfrm>
        </p:grpSpPr>
        <p:grpSp>
          <p:nvGrpSpPr>
            <p:cNvPr id="32774" name="Group 5"/>
            <p:cNvGrpSpPr>
              <a:grpSpLocks/>
            </p:cNvGrpSpPr>
            <p:nvPr/>
          </p:nvGrpSpPr>
          <p:grpSpPr bwMode="auto">
            <a:xfrm>
              <a:off x="1366" y="2565"/>
              <a:ext cx="689" cy="767"/>
              <a:chOff x="1366" y="2548"/>
              <a:chExt cx="689" cy="767"/>
            </a:xfrm>
          </p:grpSpPr>
          <p:sp>
            <p:nvSpPr>
              <p:cNvPr id="33167" name="Rectangle 6"/>
              <p:cNvSpPr>
                <a:spLocks noChangeArrowheads="1"/>
              </p:cNvSpPr>
              <p:nvPr/>
            </p:nvSpPr>
            <p:spPr bwMode="auto">
              <a:xfrm>
                <a:off x="1366" y="2548"/>
                <a:ext cx="689" cy="6"/>
              </a:xfrm>
              <a:prstGeom prst="rect">
                <a:avLst/>
              </a:prstGeom>
              <a:solidFill>
                <a:srgbClr val="FFECA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68" name="Rectangle 7"/>
              <p:cNvSpPr>
                <a:spLocks noChangeArrowheads="1"/>
              </p:cNvSpPr>
              <p:nvPr/>
            </p:nvSpPr>
            <p:spPr bwMode="auto">
              <a:xfrm>
                <a:off x="1366" y="2554"/>
                <a:ext cx="689" cy="6"/>
              </a:xfrm>
              <a:prstGeom prst="rect">
                <a:avLst/>
              </a:prstGeom>
              <a:solidFill>
                <a:srgbClr val="FFEB9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69" name="Rectangle 8"/>
              <p:cNvSpPr>
                <a:spLocks noChangeArrowheads="1"/>
              </p:cNvSpPr>
              <p:nvPr/>
            </p:nvSpPr>
            <p:spPr bwMode="auto">
              <a:xfrm>
                <a:off x="1366" y="2560"/>
                <a:ext cx="689" cy="6"/>
              </a:xfrm>
              <a:prstGeom prst="rect">
                <a:avLst/>
              </a:prstGeom>
              <a:solidFill>
                <a:srgbClr val="FFEB9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0" name="Rectangle 9"/>
              <p:cNvSpPr>
                <a:spLocks noChangeArrowheads="1"/>
              </p:cNvSpPr>
              <p:nvPr/>
            </p:nvSpPr>
            <p:spPr bwMode="auto">
              <a:xfrm>
                <a:off x="1366" y="2566"/>
                <a:ext cx="689" cy="6"/>
              </a:xfrm>
              <a:prstGeom prst="rect">
                <a:avLst/>
              </a:prstGeom>
              <a:solidFill>
                <a:srgbClr val="FFEB9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1" name="Rectangle 10"/>
              <p:cNvSpPr>
                <a:spLocks noChangeArrowheads="1"/>
              </p:cNvSpPr>
              <p:nvPr/>
            </p:nvSpPr>
            <p:spPr bwMode="auto">
              <a:xfrm>
                <a:off x="1366" y="2572"/>
                <a:ext cx="689" cy="6"/>
              </a:xfrm>
              <a:prstGeom prst="rect">
                <a:avLst/>
              </a:prstGeom>
              <a:solidFill>
                <a:srgbClr val="FFEB9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2" name="Rectangle 11"/>
              <p:cNvSpPr>
                <a:spLocks noChangeArrowheads="1"/>
              </p:cNvSpPr>
              <p:nvPr/>
            </p:nvSpPr>
            <p:spPr bwMode="auto">
              <a:xfrm>
                <a:off x="1366" y="2578"/>
                <a:ext cx="689" cy="6"/>
              </a:xfrm>
              <a:prstGeom prst="rect">
                <a:avLst/>
              </a:prstGeom>
              <a:solidFill>
                <a:srgbClr val="FFEB9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3" name="Rectangle 12"/>
              <p:cNvSpPr>
                <a:spLocks noChangeArrowheads="1"/>
              </p:cNvSpPr>
              <p:nvPr/>
            </p:nvSpPr>
            <p:spPr bwMode="auto">
              <a:xfrm>
                <a:off x="1366" y="2584"/>
                <a:ext cx="689" cy="6"/>
              </a:xfrm>
              <a:prstGeom prst="rect">
                <a:avLst/>
              </a:prstGeom>
              <a:solidFill>
                <a:srgbClr val="FFEB9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4" name="Rectangle 13"/>
              <p:cNvSpPr>
                <a:spLocks noChangeArrowheads="1"/>
              </p:cNvSpPr>
              <p:nvPr/>
            </p:nvSpPr>
            <p:spPr bwMode="auto">
              <a:xfrm>
                <a:off x="1366" y="2590"/>
                <a:ext cx="689" cy="6"/>
              </a:xfrm>
              <a:prstGeom prst="rect">
                <a:avLst/>
              </a:prstGeom>
              <a:solidFill>
                <a:srgbClr val="FFEB9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5" name="Rectangle 14"/>
              <p:cNvSpPr>
                <a:spLocks noChangeArrowheads="1"/>
              </p:cNvSpPr>
              <p:nvPr/>
            </p:nvSpPr>
            <p:spPr bwMode="auto">
              <a:xfrm>
                <a:off x="1366" y="2596"/>
                <a:ext cx="689" cy="5"/>
              </a:xfrm>
              <a:prstGeom prst="rect">
                <a:avLst/>
              </a:prstGeom>
              <a:solidFill>
                <a:srgbClr val="FFEB9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6" name="Rectangle 15"/>
              <p:cNvSpPr>
                <a:spLocks noChangeArrowheads="1"/>
              </p:cNvSpPr>
              <p:nvPr/>
            </p:nvSpPr>
            <p:spPr bwMode="auto">
              <a:xfrm>
                <a:off x="1366" y="2601"/>
                <a:ext cx="689" cy="6"/>
              </a:xfrm>
              <a:prstGeom prst="rect">
                <a:avLst/>
              </a:prstGeom>
              <a:solidFill>
                <a:srgbClr val="FFEB9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7" name="Rectangle 16"/>
              <p:cNvSpPr>
                <a:spLocks noChangeArrowheads="1"/>
              </p:cNvSpPr>
              <p:nvPr/>
            </p:nvSpPr>
            <p:spPr bwMode="auto">
              <a:xfrm>
                <a:off x="1366" y="2607"/>
                <a:ext cx="689" cy="6"/>
              </a:xfrm>
              <a:prstGeom prst="rect">
                <a:avLst/>
              </a:prstGeom>
              <a:solidFill>
                <a:srgbClr val="FFEB9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8" name="Rectangle 17"/>
              <p:cNvSpPr>
                <a:spLocks noChangeArrowheads="1"/>
              </p:cNvSpPr>
              <p:nvPr/>
            </p:nvSpPr>
            <p:spPr bwMode="auto">
              <a:xfrm>
                <a:off x="1366" y="2613"/>
                <a:ext cx="689" cy="6"/>
              </a:xfrm>
              <a:prstGeom prst="rect">
                <a:avLst/>
              </a:prstGeom>
              <a:solidFill>
                <a:srgbClr val="FFEB9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79" name="Rectangle 18"/>
              <p:cNvSpPr>
                <a:spLocks noChangeArrowheads="1"/>
              </p:cNvSpPr>
              <p:nvPr/>
            </p:nvSpPr>
            <p:spPr bwMode="auto">
              <a:xfrm>
                <a:off x="1366" y="2619"/>
                <a:ext cx="689" cy="6"/>
              </a:xfrm>
              <a:prstGeom prst="rect">
                <a:avLst/>
              </a:prstGeom>
              <a:solidFill>
                <a:srgbClr val="FFEB9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0" name="Rectangle 19"/>
              <p:cNvSpPr>
                <a:spLocks noChangeArrowheads="1"/>
              </p:cNvSpPr>
              <p:nvPr/>
            </p:nvSpPr>
            <p:spPr bwMode="auto">
              <a:xfrm>
                <a:off x="1366" y="2625"/>
                <a:ext cx="689" cy="6"/>
              </a:xfrm>
              <a:prstGeom prst="rect">
                <a:avLst/>
              </a:prstGeom>
              <a:solidFill>
                <a:srgbClr val="FFEA9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1" name="Rectangle 20"/>
              <p:cNvSpPr>
                <a:spLocks noChangeArrowheads="1"/>
              </p:cNvSpPr>
              <p:nvPr/>
            </p:nvSpPr>
            <p:spPr bwMode="auto">
              <a:xfrm>
                <a:off x="1366" y="2631"/>
                <a:ext cx="689" cy="6"/>
              </a:xfrm>
              <a:prstGeom prst="rect">
                <a:avLst/>
              </a:prstGeom>
              <a:solidFill>
                <a:srgbClr val="FFEA9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2" name="Rectangle 21"/>
              <p:cNvSpPr>
                <a:spLocks noChangeArrowheads="1"/>
              </p:cNvSpPr>
              <p:nvPr/>
            </p:nvSpPr>
            <p:spPr bwMode="auto">
              <a:xfrm>
                <a:off x="1366" y="2637"/>
                <a:ext cx="689" cy="6"/>
              </a:xfrm>
              <a:prstGeom prst="rect">
                <a:avLst/>
              </a:prstGeom>
              <a:solidFill>
                <a:srgbClr val="FFEA9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3" name="Rectangle 22"/>
              <p:cNvSpPr>
                <a:spLocks noChangeArrowheads="1"/>
              </p:cNvSpPr>
              <p:nvPr/>
            </p:nvSpPr>
            <p:spPr bwMode="auto">
              <a:xfrm>
                <a:off x="1366" y="2643"/>
                <a:ext cx="689" cy="6"/>
              </a:xfrm>
              <a:prstGeom prst="rect">
                <a:avLst/>
              </a:prstGeom>
              <a:solidFill>
                <a:srgbClr val="FFEA9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4" name="Rectangle 23"/>
              <p:cNvSpPr>
                <a:spLocks noChangeArrowheads="1"/>
              </p:cNvSpPr>
              <p:nvPr/>
            </p:nvSpPr>
            <p:spPr bwMode="auto">
              <a:xfrm>
                <a:off x="1366" y="2649"/>
                <a:ext cx="689" cy="6"/>
              </a:xfrm>
              <a:prstGeom prst="rect">
                <a:avLst/>
              </a:prstGeom>
              <a:solidFill>
                <a:srgbClr val="FFEA9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5" name="Rectangle 24"/>
              <p:cNvSpPr>
                <a:spLocks noChangeArrowheads="1"/>
              </p:cNvSpPr>
              <p:nvPr/>
            </p:nvSpPr>
            <p:spPr bwMode="auto">
              <a:xfrm>
                <a:off x="1366" y="2655"/>
                <a:ext cx="689" cy="5"/>
              </a:xfrm>
              <a:prstGeom prst="rect">
                <a:avLst/>
              </a:prstGeom>
              <a:solidFill>
                <a:srgbClr val="FFEA9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6" name="Rectangle 25"/>
              <p:cNvSpPr>
                <a:spLocks noChangeArrowheads="1"/>
              </p:cNvSpPr>
              <p:nvPr/>
            </p:nvSpPr>
            <p:spPr bwMode="auto">
              <a:xfrm>
                <a:off x="1366" y="2660"/>
                <a:ext cx="689" cy="6"/>
              </a:xfrm>
              <a:prstGeom prst="rect">
                <a:avLst/>
              </a:prstGeom>
              <a:solidFill>
                <a:srgbClr val="FFEA9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7" name="Rectangle 26"/>
              <p:cNvSpPr>
                <a:spLocks noChangeArrowheads="1"/>
              </p:cNvSpPr>
              <p:nvPr/>
            </p:nvSpPr>
            <p:spPr bwMode="auto">
              <a:xfrm>
                <a:off x="1366" y="2666"/>
                <a:ext cx="689" cy="6"/>
              </a:xfrm>
              <a:prstGeom prst="rect">
                <a:avLst/>
              </a:prstGeom>
              <a:solidFill>
                <a:srgbClr val="FFEA9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8" name="Rectangle 27"/>
              <p:cNvSpPr>
                <a:spLocks noChangeArrowheads="1"/>
              </p:cNvSpPr>
              <p:nvPr/>
            </p:nvSpPr>
            <p:spPr bwMode="auto">
              <a:xfrm>
                <a:off x="1366" y="2672"/>
                <a:ext cx="689" cy="6"/>
              </a:xfrm>
              <a:prstGeom prst="rect">
                <a:avLst/>
              </a:prstGeom>
              <a:solidFill>
                <a:srgbClr val="FFE99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89" name="Rectangle 28"/>
              <p:cNvSpPr>
                <a:spLocks noChangeArrowheads="1"/>
              </p:cNvSpPr>
              <p:nvPr/>
            </p:nvSpPr>
            <p:spPr bwMode="auto">
              <a:xfrm>
                <a:off x="1366" y="2678"/>
                <a:ext cx="689" cy="6"/>
              </a:xfrm>
              <a:prstGeom prst="rect">
                <a:avLst/>
              </a:prstGeom>
              <a:solidFill>
                <a:srgbClr val="FFE99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0" name="Rectangle 29"/>
              <p:cNvSpPr>
                <a:spLocks noChangeArrowheads="1"/>
              </p:cNvSpPr>
              <p:nvPr/>
            </p:nvSpPr>
            <p:spPr bwMode="auto">
              <a:xfrm>
                <a:off x="1366" y="2684"/>
                <a:ext cx="689" cy="6"/>
              </a:xfrm>
              <a:prstGeom prst="rect">
                <a:avLst/>
              </a:prstGeom>
              <a:solidFill>
                <a:srgbClr val="FFE99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1" name="Rectangle 30"/>
              <p:cNvSpPr>
                <a:spLocks noChangeArrowheads="1"/>
              </p:cNvSpPr>
              <p:nvPr/>
            </p:nvSpPr>
            <p:spPr bwMode="auto">
              <a:xfrm>
                <a:off x="1366" y="2690"/>
                <a:ext cx="689" cy="6"/>
              </a:xfrm>
              <a:prstGeom prst="rect">
                <a:avLst/>
              </a:prstGeom>
              <a:solidFill>
                <a:srgbClr val="FFE99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2" name="Rectangle 31"/>
              <p:cNvSpPr>
                <a:spLocks noChangeArrowheads="1"/>
              </p:cNvSpPr>
              <p:nvPr/>
            </p:nvSpPr>
            <p:spPr bwMode="auto">
              <a:xfrm>
                <a:off x="1366" y="2696"/>
                <a:ext cx="689" cy="6"/>
              </a:xfrm>
              <a:prstGeom prst="rect">
                <a:avLst/>
              </a:prstGeom>
              <a:solidFill>
                <a:srgbClr val="FFE99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3" name="Rectangle 32"/>
              <p:cNvSpPr>
                <a:spLocks noChangeArrowheads="1"/>
              </p:cNvSpPr>
              <p:nvPr/>
            </p:nvSpPr>
            <p:spPr bwMode="auto">
              <a:xfrm>
                <a:off x="1366" y="2702"/>
                <a:ext cx="689" cy="6"/>
              </a:xfrm>
              <a:prstGeom prst="rect">
                <a:avLst/>
              </a:prstGeom>
              <a:solidFill>
                <a:srgbClr val="FFE89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4" name="Rectangle 33"/>
              <p:cNvSpPr>
                <a:spLocks noChangeArrowheads="1"/>
              </p:cNvSpPr>
              <p:nvPr/>
            </p:nvSpPr>
            <p:spPr bwMode="auto">
              <a:xfrm>
                <a:off x="1366" y="2708"/>
                <a:ext cx="689" cy="6"/>
              </a:xfrm>
              <a:prstGeom prst="rect">
                <a:avLst/>
              </a:prstGeom>
              <a:solidFill>
                <a:srgbClr val="FFE89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5" name="Rectangle 34"/>
              <p:cNvSpPr>
                <a:spLocks noChangeArrowheads="1"/>
              </p:cNvSpPr>
              <p:nvPr/>
            </p:nvSpPr>
            <p:spPr bwMode="auto">
              <a:xfrm>
                <a:off x="1366" y="2714"/>
                <a:ext cx="689" cy="5"/>
              </a:xfrm>
              <a:prstGeom prst="rect">
                <a:avLst/>
              </a:prstGeom>
              <a:solidFill>
                <a:srgbClr val="FFE89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6" name="Rectangle 35"/>
              <p:cNvSpPr>
                <a:spLocks noChangeArrowheads="1"/>
              </p:cNvSpPr>
              <p:nvPr/>
            </p:nvSpPr>
            <p:spPr bwMode="auto">
              <a:xfrm>
                <a:off x="1366" y="2719"/>
                <a:ext cx="689" cy="6"/>
              </a:xfrm>
              <a:prstGeom prst="rect">
                <a:avLst/>
              </a:prstGeom>
              <a:solidFill>
                <a:srgbClr val="FFE89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7" name="Rectangle 36"/>
              <p:cNvSpPr>
                <a:spLocks noChangeArrowheads="1"/>
              </p:cNvSpPr>
              <p:nvPr/>
            </p:nvSpPr>
            <p:spPr bwMode="auto">
              <a:xfrm>
                <a:off x="1366" y="2725"/>
                <a:ext cx="689" cy="6"/>
              </a:xfrm>
              <a:prstGeom prst="rect">
                <a:avLst/>
              </a:prstGeom>
              <a:solidFill>
                <a:srgbClr val="FFE89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8" name="Rectangle 37"/>
              <p:cNvSpPr>
                <a:spLocks noChangeArrowheads="1"/>
              </p:cNvSpPr>
              <p:nvPr/>
            </p:nvSpPr>
            <p:spPr bwMode="auto">
              <a:xfrm>
                <a:off x="1366" y="2731"/>
                <a:ext cx="689" cy="6"/>
              </a:xfrm>
              <a:prstGeom prst="rect">
                <a:avLst/>
              </a:prstGeom>
              <a:solidFill>
                <a:srgbClr val="FFE79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99" name="Rectangle 38"/>
              <p:cNvSpPr>
                <a:spLocks noChangeArrowheads="1"/>
              </p:cNvSpPr>
              <p:nvPr/>
            </p:nvSpPr>
            <p:spPr bwMode="auto">
              <a:xfrm>
                <a:off x="1366" y="2737"/>
                <a:ext cx="689" cy="6"/>
              </a:xfrm>
              <a:prstGeom prst="rect">
                <a:avLst/>
              </a:prstGeom>
              <a:solidFill>
                <a:srgbClr val="FFE79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0" name="Rectangle 39"/>
              <p:cNvSpPr>
                <a:spLocks noChangeArrowheads="1"/>
              </p:cNvSpPr>
              <p:nvPr/>
            </p:nvSpPr>
            <p:spPr bwMode="auto">
              <a:xfrm>
                <a:off x="1366" y="2743"/>
                <a:ext cx="689" cy="6"/>
              </a:xfrm>
              <a:prstGeom prst="rect">
                <a:avLst/>
              </a:prstGeom>
              <a:solidFill>
                <a:srgbClr val="FFE79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1" name="Rectangle 40"/>
              <p:cNvSpPr>
                <a:spLocks noChangeArrowheads="1"/>
              </p:cNvSpPr>
              <p:nvPr/>
            </p:nvSpPr>
            <p:spPr bwMode="auto">
              <a:xfrm>
                <a:off x="1366" y="2749"/>
                <a:ext cx="689" cy="6"/>
              </a:xfrm>
              <a:prstGeom prst="rect">
                <a:avLst/>
              </a:prstGeom>
              <a:solidFill>
                <a:srgbClr val="FFE79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2" name="Rectangle 41"/>
              <p:cNvSpPr>
                <a:spLocks noChangeArrowheads="1"/>
              </p:cNvSpPr>
              <p:nvPr/>
            </p:nvSpPr>
            <p:spPr bwMode="auto">
              <a:xfrm>
                <a:off x="1366" y="2755"/>
                <a:ext cx="689" cy="6"/>
              </a:xfrm>
              <a:prstGeom prst="rect">
                <a:avLst/>
              </a:prstGeom>
              <a:solidFill>
                <a:srgbClr val="FFE79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3" name="Rectangle 42"/>
              <p:cNvSpPr>
                <a:spLocks noChangeArrowheads="1"/>
              </p:cNvSpPr>
              <p:nvPr/>
            </p:nvSpPr>
            <p:spPr bwMode="auto">
              <a:xfrm>
                <a:off x="1366" y="2761"/>
                <a:ext cx="689" cy="6"/>
              </a:xfrm>
              <a:prstGeom prst="rect">
                <a:avLst/>
              </a:prstGeom>
              <a:solidFill>
                <a:srgbClr val="FFE69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4" name="Rectangle 43"/>
              <p:cNvSpPr>
                <a:spLocks noChangeArrowheads="1"/>
              </p:cNvSpPr>
              <p:nvPr/>
            </p:nvSpPr>
            <p:spPr bwMode="auto">
              <a:xfrm>
                <a:off x="1366" y="2767"/>
                <a:ext cx="689" cy="6"/>
              </a:xfrm>
              <a:prstGeom prst="rect">
                <a:avLst/>
              </a:prstGeom>
              <a:solidFill>
                <a:srgbClr val="FFE69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5" name="Rectangle 44"/>
              <p:cNvSpPr>
                <a:spLocks noChangeArrowheads="1"/>
              </p:cNvSpPr>
              <p:nvPr/>
            </p:nvSpPr>
            <p:spPr bwMode="auto">
              <a:xfrm>
                <a:off x="1366" y="2773"/>
                <a:ext cx="689" cy="5"/>
              </a:xfrm>
              <a:prstGeom prst="rect">
                <a:avLst/>
              </a:prstGeom>
              <a:solidFill>
                <a:srgbClr val="FFE68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6" name="Rectangle 45"/>
              <p:cNvSpPr>
                <a:spLocks noChangeArrowheads="1"/>
              </p:cNvSpPr>
              <p:nvPr/>
            </p:nvSpPr>
            <p:spPr bwMode="auto">
              <a:xfrm>
                <a:off x="1366" y="2778"/>
                <a:ext cx="689" cy="6"/>
              </a:xfrm>
              <a:prstGeom prst="rect">
                <a:avLst/>
              </a:prstGeom>
              <a:solidFill>
                <a:srgbClr val="FFE58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7" name="Rectangle 46"/>
              <p:cNvSpPr>
                <a:spLocks noChangeArrowheads="1"/>
              </p:cNvSpPr>
              <p:nvPr/>
            </p:nvSpPr>
            <p:spPr bwMode="auto">
              <a:xfrm>
                <a:off x="1366" y="2784"/>
                <a:ext cx="689" cy="6"/>
              </a:xfrm>
              <a:prstGeom prst="rect">
                <a:avLst/>
              </a:prstGeom>
              <a:solidFill>
                <a:srgbClr val="FFE58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8" name="Rectangle 47"/>
              <p:cNvSpPr>
                <a:spLocks noChangeArrowheads="1"/>
              </p:cNvSpPr>
              <p:nvPr/>
            </p:nvSpPr>
            <p:spPr bwMode="auto">
              <a:xfrm>
                <a:off x="1366" y="2790"/>
                <a:ext cx="689" cy="6"/>
              </a:xfrm>
              <a:prstGeom prst="rect">
                <a:avLst/>
              </a:prstGeom>
              <a:solidFill>
                <a:srgbClr val="FFE58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09" name="Rectangle 48"/>
              <p:cNvSpPr>
                <a:spLocks noChangeArrowheads="1"/>
              </p:cNvSpPr>
              <p:nvPr/>
            </p:nvSpPr>
            <p:spPr bwMode="auto">
              <a:xfrm>
                <a:off x="1366" y="2796"/>
                <a:ext cx="689" cy="6"/>
              </a:xfrm>
              <a:prstGeom prst="rect">
                <a:avLst/>
              </a:prstGeom>
              <a:solidFill>
                <a:srgbClr val="FFE58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0" name="Rectangle 49"/>
              <p:cNvSpPr>
                <a:spLocks noChangeArrowheads="1"/>
              </p:cNvSpPr>
              <p:nvPr/>
            </p:nvSpPr>
            <p:spPr bwMode="auto">
              <a:xfrm>
                <a:off x="1366" y="2802"/>
                <a:ext cx="689" cy="6"/>
              </a:xfrm>
              <a:prstGeom prst="rect">
                <a:avLst/>
              </a:prstGeom>
              <a:solidFill>
                <a:srgbClr val="FFE48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1" name="Rectangle 50"/>
              <p:cNvSpPr>
                <a:spLocks noChangeArrowheads="1"/>
              </p:cNvSpPr>
              <p:nvPr/>
            </p:nvSpPr>
            <p:spPr bwMode="auto">
              <a:xfrm>
                <a:off x="1366" y="2808"/>
                <a:ext cx="689" cy="6"/>
              </a:xfrm>
              <a:prstGeom prst="rect">
                <a:avLst/>
              </a:prstGeom>
              <a:solidFill>
                <a:srgbClr val="FFE48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2" name="Rectangle 51"/>
              <p:cNvSpPr>
                <a:spLocks noChangeArrowheads="1"/>
              </p:cNvSpPr>
              <p:nvPr/>
            </p:nvSpPr>
            <p:spPr bwMode="auto">
              <a:xfrm>
                <a:off x="1366" y="2814"/>
                <a:ext cx="689" cy="6"/>
              </a:xfrm>
              <a:prstGeom prst="rect">
                <a:avLst/>
              </a:prstGeom>
              <a:solidFill>
                <a:srgbClr val="FFE48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3" name="Rectangle 52"/>
              <p:cNvSpPr>
                <a:spLocks noChangeArrowheads="1"/>
              </p:cNvSpPr>
              <p:nvPr/>
            </p:nvSpPr>
            <p:spPr bwMode="auto">
              <a:xfrm>
                <a:off x="1366" y="2820"/>
                <a:ext cx="689" cy="6"/>
              </a:xfrm>
              <a:prstGeom prst="rect">
                <a:avLst/>
              </a:prstGeom>
              <a:solidFill>
                <a:srgbClr val="FFE38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4" name="Rectangle 53"/>
              <p:cNvSpPr>
                <a:spLocks noChangeArrowheads="1"/>
              </p:cNvSpPr>
              <p:nvPr/>
            </p:nvSpPr>
            <p:spPr bwMode="auto">
              <a:xfrm>
                <a:off x="1366" y="2826"/>
                <a:ext cx="689" cy="6"/>
              </a:xfrm>
              <a:prstGeom prst="rect">
                <a:avLst/>
              </a:prstGeom>
              <a:solidFill>
                <a:srgbClr val="FFE38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5" name="Rectangle 54"/>
              <p:cNvSpPr>
                <a:spLocks noChangeArrowheads="1"/>
              </p:cNvSpPr>
              <p:nvPr/>
            </p:nvSpPr>
            <p:spPr bwMode="auto">
              <a:xfrm>
                <a:off x="1366" y="2832"/>
                <a:ext cx="689" cy="5"/>
              </a:xfrm>
              <a:prstGeom prst="rect">
                <a:avLst/>
              </a:prstGeom>
              <a:solidFill>
                <a:srgbClr val="FFE38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6" name="Rectangle 55"/>
              <p:cNvSpPr>
                <a:spLocks noChangeArrowheads="1"/>
              </p:cNvSpPr>
              <p:nvPr/>
            </p:nvSpPr>
            <p:spPr bwMode="auto">
              <a:xfrm>
                <a:off x="1366" y="2837"/>
                <a:ext cx="689" cy="6"/>
              </a:xfrm>
              <a:prstGeom prst="rect">
                <a:avLst/>
              </a:prstGeom>
              <a:solidFill>
                <a:srgbClr val="FFE28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7" name="Rectangle 56"/>
              <p:cNvSpPr>
                <a:spLocks noChangeArrowheads="1"/>
              </p:cNvSpPr>
              <p:nvPr/>
            </p:nvSpPr>
            <p:spPr bwMode="auto">
              <a:xfrm>
                <a:off x="1366" y="2843"/>
                <a:ext cx="689" cy="6"/>
              </a:xfrm>
              <a:prstGeom prst="rect">
                <a:avLst/>
              </a:prstGeom>
              <a:solidFill>
                <a:srgbClr val="FFE28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8" name="Rectangle 57"/>
              <p:cNvSpPr>
                <a:spLocks noChangeArrowheads="1"/>
              </p:cNvSpPr>
              <p:nvPr/>
            </p:nvSpPr>
            <p:spPr bwMode="auto">
              <a:xfrm>
                <a:off x="1366" y="2849"/>
                <a:ext cx="689" cy="6"/>
              </a:xfrm>
              <a:prstGeom prst="rect">
                <a:avLst/>
              </a:prstGeom>
              <a:solidFill>
                <a:srgbClr val="FFE18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19" name="Rectangle 58"/>
              <p:cNvSpPr>
                <a:spLocks noChangeArrowheads="1"/>
              </p:cNvSpPr>
              <p:nvPr/>
            </p:nvSpPr>
            <p:spPr bwMode="auto">
              <a:xfrm>
                <a:off x="1366" y="2855"/>
                <a:ext cx="689" cy="6"/>
              </a:xfrm>
              <a:prstGeom prst="rect">
                <a:avLst/>
              </a:prstGeom>
              <a:solidFill>
                <a:srgbClr val="FFE18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0" name="Rectangle 59"/>
              <p:cNvSpPr>
                <a:spLocks noChangeArrowheads="1"/>
              </p:cNvSpPr>
              <p:nvPr/>
            </p:nvSpPr>
            <p:spPr bwMode="auto">
              <a:xfrm>
                <a:off x="1366" y="2861"/>
                <a:ext cx="689" cy="6"/>
              </a:xfrm>
              <a:prstGeom prst="rect">
                <a:avLst/>
              </a:prstGeom>
              <a:solidFill>
                <a:srgbClr val="FFE18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1" name="Rectangle 60"/>
              <p:cNvSpPr>
                <a:spLocks noChangeArrowheads="1"/>
              </p:cNvSpPr>
              <p:nvPr/>
            </p:nvSpPr>
            <p:spPr bwMode="auto">
              <a:xfrm>
                <a:off x="1366" y="2867"/>
                <a:ext cx="689" cy="6"/>
              </a:xfrm>
              <a:prstGeom prst="rect">
                <a:avLst/>
              </a:prstGeom>
              <a:solidFill>
                <a:srgbClr val="FFE07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2" name="Rectangle 61"/>
              <p:cNvSpPr>
                <a:spLocks noChangeArrowheads="1"/>
              </p:cNvSpPr>
              <p:nvPr/>
            </p:nvSpPr>
            <p:spPr bwMode="auto">
              <a:xfrm>
                <a:off x="1366" y="2873"/>
                <a:ext cx="689" cy="6"/>
              </a:xfrm>
              <a:prstGeom prst="rect">
                <a:avLst/>
              </a:prstGeom>
              <a:solidFill>
                <a:srgbClr val="FFE07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3" name="Rectangle 62"/>
              <p:cNvSpPr>
                <a:spLocks noChangeArrowheads="1"/>
              </p:cNvSpPr>
              <p:nvPr/>
            </p:nvSpPr>
            <p:spPr bwMode="auto">
              <a:xfrm>
                <a:off x="1366" y="2879"/>
                <a:ext cx="689" cy="6"/>
              </a:xfrm>
              <a:prstGeom prst="rect">
                <a:avLst/>
              </a:prstGeom>
              <a:solidFill>
                <a:srgbClr val="FFDF7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4" name="Rectangle 63"/>
              <p:cNvSpPr>
                <a:spLocks noChangeArrowheads="1"/>
              </p:cNvSpPr>
              <p:nvPr/>
            </p:nvSpPr>
            <p:spPr bwMode="auto">
              <a:xfrm>
                <a:off x="1366" y="2885"/>
                <a:ext cx="689" cy="6"/>
              </a:xfrm>
              <a:prstGeom prst="rect">
                <a:avLst/>
              </a:prstGeom>
              <a:solidFill>
                <a:srgbClr val="FFDF7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5" name="Rectangle 64"/>
              <p:cNvSpPr>
                <a:spLocks noChangeArrowheads="1"/>
              </p:cNvSpPr>
              <p:nvPr/>
            </p:nvSpPr>
            <p:spPr bwMode="auto">
              <a:xfrm>
                <a:off x="1366" y="2891"/>
                <a:ext cx="689" cy="5"/>
              </a:xfrm>
              <a:prstGeom prst="rect">
                <a:avLst/>
              </a:prstGeom>
              <a:solidFill>
                <a:srgbClr val="FFDF7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6" name="Rectangle 65"/>
              <p:cNvSpPr>
                <a:spLocks noChangeArrowheads="1"/>
              </p:cNvSpPr>
              <p:nvPr/>
            </p:nvSpPr>
            <p:spPr bwMode="auto">
              <a:xfrm>
                <a:off x="1366" y="2896"/>
                <a:ext cx="689" cy="6"/>
              </a:xfrm>
              <a:prstGeom prst="rect">
                <a:avLst/>
              </a:prstGeom>
              <a:solidFill>
                <a:srgbClr val="FFDE7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7" name="Rectangle 66"/>
              <p:cNvSpPr>
                <a:spLocks noChangeArrowheads="1"/>
              </p:cNvSpPr>
              <p:nvPr/>
            </p:nvSpPr>
            <p:spPr bwMode="auto">
              <a:xfrm>
                <a:off x="1366" y="2902"/>
                <a:ext cx="689" cy="6"/>
              </a:xfrm>
              <a:prstGeom prst="rect">
                <a:avLst/>
              </a:prstGeom>
              <a:solidFill>
                <a:srgbClr val="FFDE7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8" name="Rectangle 67"/>
              <p:cNvSpPr>
                <a:spLocks noChangeArrowheads="1"/>
              </p:cNvSpPr>
              <p:nvPr/>
            </p:nvSpPr>
            <p:spPr bwMode="auto">
              <a:xfrm>
                <a:off x="1366" y="2908"/>
                <a:ext cx="689" cy="6"/>
              </a:xfrm>
              <a:prstGeom prst="rect">
                <a:avLst/>
              </a:prstGeom>
              <a:solidFill>
                <a:srgbClr val="FFDD7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29" name="Rectangle 68"/>
              <p:cNvSpPr>
                <a:spLocks noChangeArrowheads="1"/>
              </p:cNvSpPr>
              <p:nvPr/>
            </p:nvSpPr>
            <p:spPr bwMode="auto">
              <a:xfrm>
                <a:off x="1366" y="2914"/>
                <a:ext cx="689" cy="6"/>
              </a:xfrm>
              <a:prstGeom prst="rect">
                <a:avLst/>
              </a:prstGeom>
              <a:solidFill>
                <a:srgbClr val="FFDD7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0" name="Rectangle 69"/>
              <p:cNvSpPr>
                <a:spLocks noChangeArrowheads="1"/>
              </p:cNvSpPr>
              <p:nvPr/>
            </p:nvSpPr>
            <p:spPr bwMode="auto">
              <a:xfrm>
                <a:off x="1366" y="2920"/>
                <a:ext cx="689" cy="6"/>
              </a:xfrm>
              <a:prstGeom prst="rect">
                <a:avLst/>
              </a:prstGeom>
              <a:solidFill>
                <a:srgbClr val="FFDD7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1" name="Rectangle 70"/>
              <p:cNvSpPr>
                <a:spLocks noChangeArrowheads="1"/>
              </p:cNvSpPr>
              <p:nvPr/>
            </p:nvSpPr>
            <p:spPr bwMode="auto">
              <a:xfrm>
                <a:off x="1366" y="2926"/>
                <a:ext cx="689" cy="6"/>
              </a:xfrm>
              <a:prstGeom prst="rect">
                <a:avLst/>
              </a:prstGeom>
              <a:solidFill>
                <a:srgbClr val="FFDC7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2" name="Rectangle 71"/>
              <p:cNvSpPr>
                <a:spLocks noChangeArrowheads="1"/>
              </p:cNvSpPr>
              <p:nvPr/>
            </p:nvSpPr>
            <p:spPr bwMode="auto">
              <a:xfrm>
                <a:off x="1366" y="2932"/>
                <a:ext cx="689" cy="6"/>
              </a:xfrm>
              <a:prstGeom prst="rect">
                <a:avLst/>
              </a:prstGeom>
              <a:solidFill>
                <a:srgbClr val="FFDC7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3" name="Rectangle 72"/>
              <p:cNvSpPr>
                <a:spLocks noChangeArrowheads="1"/>
              </p:cNvSpPr>
              <p:nvPr/>
            </p:nvSpPr>
            <p:spPr bwMode="auto">
              <a:xfrm>
                <a:off x="1366" y="2938"/>
                <a:ext cx="689" cy="6"/>
              </a:xfrm>
              <a:prstGeom prst="rect">
                <a:avLst/>
              </a:prstGeom>
              <a:solidFill>
                <a:srgbClr val="FFDC6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4" name="Rectangle 73"/>
              <p:cNvSpPr>
                <a:spLocks noChangeArrowheads="1"/>
              </p:cNvSpPr>
              <p:nvPr/>
            </p:nvSpPr>
            <p:spPr bwMode="auto">
              <a:xfrm>
                <a:off x="1366" y="2944"/>
                <a:ext cx="689" cy="6"/>
              </a:xfrm>
              <a:prstGeom prst="rect">
                <a:avLst/>
              </a:prstGeom>
              <a:solidFill>
                <a:srgbClr val="FFDB6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5" name="Rectangle 74"/>
              <p:cNvSpPr>
                <a:spLocks noChangeArrowheads="1"/>
              </p:cNvSpPr>
              <p:nvPr/>
            </p:nvSpPr>
            <p:spPr bwMode="auto">
              <a:xfrm>
                <a:off x="1366" y="2950"/>
                <a:ext cx="689" cy="5"/>
              </a:xfrm>
              <a:prstGeom prst="rect">
                <a:avLst/>
              </a:prstGeom>
              <a:solidFill>
                <a:srgbClr val="FFDB6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6" name="Rectangle 75"/>
              <p:cNvSpPr>
                <a:spLocks noChangeArrowheads="1"/>
              </p:cNvSpPr>
              <p:nvPr/>
            </p:nvSpPr>
            <p:spPr bwMode="auto">
              <a:xfrm>
                <a:off x="1366" y="2955"/>
                <a:ext cx="689" cy="6"/>
              </a:xfrm>
              <a:prstGeom prst="rect">
                <a:avLst/>
              </a:prstGeom>
              <a:solidFill>
                <a:srgbClr val="FFDA6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7" name="Rectangle 76"/>
              <p:cNvSpPr>
                <a:spLocks noChangeArrowheads="1"/>
              </p:cNvSpPr>
              <p:nvPr/>
            </p:nvSpPr>
            <p:spPr bwMode="auto">
              <a:xfrm>
                <a:off x="1366" y="2961"/>
                <a:ext cx="689" cy="6"/>
              </a:xfrm>
              <a:prstGeom prst="rect">
                <a:avLst/>
              </a:prstGeom>
              <a:solidFill>
                <a:srgbClr val="FFDA6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8" name="Rectangle 77"/>
              <p:cNvSpPr>
                <a:spLocks noChangeArrowheads="1"/>
              </p:cNvSpPr>
              <p:nvPr/>
            </p:nvSpPr>
            <p:spPr bwMode="auto">
              <a:xfrm>
                <a:off x="1366" y="2967"/>
                <a:ext cx="689" cy="6"/>
              </a:xfrm>
              <a:prstGeom prst="rect">
                <a:avLst/>
              </a:prstGeom>
              <a:solidFill>
                <a:srgbClr val="FFD96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39" name="Rectangle 78"/>
              <p:cNvSpPr>
                <a:spLocks noChangeArrowheads="1"/>
              </p:cNvSpPr>
              <p:nvPr/>
            </p:nvSpPr>
            <p:spPr bwMode="auto">
              <a:xfrm>
                <a:off x="1366" y="2973"/>
                <a:ext cx="689" cy="6"/>
              </a:xfrm>
              <a:prstGeom prst="rect">
                <a:avLst/>
              </a:prstGeom>
              <a:solidFill>
                <a:srgbClr val="FFD96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0" name="Rectangle 79"/>
              <p:cNvSpPr>
                <a:spLocks noChangeArrowheads="1"/>
              </p:cNvSpPr>
              <p:nvPr/>
            </p:nvSpPr>
            <p:spPr bwMode="auto">
              <a:xfrm>
                <a:off x="1366" y="2979"/>
                <a:ext cx="689" cy="6"/>
              </a:xfrm>
              <a:prstGeom prst="rect">
                <a:avLst/>
              </a:prstGeom>
              <a:solidFill>
                <a:srgbClr val="FFD96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1" name="Rectangle 80"/>
              <p:cNvSpPr>
                <a:spLocks noChangeArrowheads="1"/>
              </p:cNvSpPr>
              <p:nvPr/>
            </p:nvSpPr>
            <p:spPr bwMode="auto">
              <a:xfrm>
                <a:off x="1366" y="2985"/>
                <a:ext cx="689" cy="6"/>
              </a:xfrm>
              <a:prstGeom prst="rect">
                <a:avLst/>
              </a:prstGeom>
              <a:solidFill>
                <a:srgbClr val="FFD86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2" name="Rectangle 81"/>
              <p:cNvSpPr>
                <a:spLocks noChangeArrowheads="1"/>
              </p:cNvSpPr>
              <p:nvPr/>
            </p:nvSpPr>
            <p:spPr bwMode="auto">
              <a:xfrm>
                <a:off x="1366" y="2991"/>
                <a:ext cx="689" cy="6"/>
              </a:xfrm>
              <a:prstGeom prst="rect">
                <a:avLst/>
              </a:prstGeom>
              <a:solidFill>
                <a:srgbClr val="FFD86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3" name="Rectangle 82"/>
              <p:cNvSpPr>
                <a:spLocks noChangeArrowheads="1"/>
              </p:cNvSpPr>
              <p:nvPr/>
            </p:nvSpPr>
            <p:spPr bwMode="auto">
              <a:xfrm>
                <a:off x="1366" y="2997"/>
                <a:ext cx="689" cy="6"/>
              </a:xfrm>
              <a:prstGeom prst="rect">
                <a:avLst/>
              </a:prstGeom>
              <a:solidFill>
                <a:srgbClr val="FFD75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4" name="Rectangle 83"/>
              <p:cNvSpPr>
                <a:spLocks noChangeArrowheads="1"/>
              </p:cNvSpPr>
              <p:nvPr/>
            </p:nvSpPr>
            <p:spPr bwMode="auto">
              <a:xfrm>
                <a:off x="1366" y="3003"/>
                <a:ext cx="689" cy="6"/>
              </a:xfrm>
              <a:prstGeom prst="rect">
                <a:avLst/>
              </a:prstGeom>
              <a:solidFill>
                <a:srgbClr val="FFD75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5" name="Rectangle 84"/>
              <p:cNvSpPr>
                <a:spLocks noChangeArrowheads="1"/>
              </p:cNvSpPr>
              <p:nvPr/>
            </p:nvSpPr>
            <p:spPr bwMode="auto">
              <a:xfrm>
                <a:off x="1366" y="3009"/>
                <a:ext cx="689" cy="5"/>
              </a:xfrm>
              <a:prstGeom prst="rect">
                <a:avLst/>
              </a:prstGeom>
              <a:solidFill>
                <a:srgbClr val="FFD75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6" name="Rectangle 85"/>
              <p:cNvSpPr>
                <a:spLocks noChangeArrowheads="1"/>
              </p:cNvSpPr>
              <p:nvPr/>
            </p:nvSpPr>
            <p:spPr bwMode="auto">
              <a:xfrm>
                <a:off x="1366" y="3014"/>
                <a:ext cx="689" cy="6"/>
              </a:xfrm>
              <a:prstGeom prst="rect">
                <a:avLst/>
              </a:prstGeom>
              <a:solidFill>
                <a:srgbClr val="FFD65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7" name="Rectangle 86"/>
              <p:cNvSpPr>
                <a:spLocks noChangeArrowheads="1"/>
              </p:cNvSpPr>
              <p:nvPr/>
            </p:nvSpPr>
            <p:spPr bwMode="auto">
              <a:xfrm>
                <a:off x="1366" y="3020"/>
                <a:ext cx="689" cy="6"/>
              </a:xfrm>
              <a:prstGeom prst="rect">
                <a:avLst/>
              </a:prstGeom>
              <a:solidFill>
                <a:srgbClr val="FFD65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8" name="Rectangle 87"/>
              <p:cNvSpPr>
                <a:spLocks noChangeArrowheads="1"/>
              </p:cNvSpPr>
              <p:nvPr/>
            </p:nvSpPr>
            <p:spPr bwMode="auto">
              <a:xfrm>
                <a:off x="1366" y="3026"/>
                <a:ext cx="689" cy="6"/>
              </a:xfrm>
              <a:prstGeom prst="rect">
                <a:avLst/>
              </a:prstGeom>
              <a:solidFill>
                <a:srgbClr val="FFD55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49" name="Rectangle 88"/>
              <p:cNvSpPr>
                <a:spLocks noChangeArrowheads="1"/>
              </p:cNvSpPr>
              <p:nvPr/>
            </p:nvSpPr>
            <p:spPr bwMode="auto">
              <a:xfrm>
                <a:off x="1366" y="3032"/>
                <a:ext cx="689" cy="6"/>
              </a:xfrm>
              <a:prstGeom prst="rect">
                <a:avLst/>
              </a:prstGeom>
              <a:solidFill>
                <a:srgbClr val="FFD55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0" name="Rectangle 89"/>
              <p:cNvSpPr>
                <a:spLocks noChangeArrowheads="1"/>
              </p:cNvSpPr>
              <p:nvPr/>
            </p:nvSpPr>
            <p:spPr bwMode="auto">
              <a:xfrm>
                <a:off x="1366" y="3038"/>
                <a:ext cx="689" cy="6"/>
              </a:xfrm>
              <a:prstGeom prst="rect">
                <a:avLst/>
              </a:prstGeom>
              <a:solidFill>
                <a:srgbClr val="FFD55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1" name="Rectangle 90"/>
              <p:cNvSpPr>
                <a:spLocks noChangeArrowheads="1"/>
              </p:cNvSpPr>
              <p:nvPr/>
            </p:nvSpPr>
            <p:spPr bwMode="auto">
              <a:xfrm>
                <a:off x="1366" y="3044"/>
                <a:ext cx="689" cy="6"/>
              </a:xfrm>
              <a:prstGeom prst="rect">
                <a:avLst/>
              </a:prstGeom>
              <a:solidFill>
                <a:srgbClr val="FFD45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2" name="Rectangle 91"/>
              <p:cNvSpPr>
                <a:spLocks noChangeArrowheads="1"/>
              </p:cNvSpPr>
              <p:nvPr/>
            </p:nvSpPr>
            <p:spPr bwMode="auto">
              <a:xfrm>
                <a:off x="1366" y="3050"/>
                <a:ext cx="689" cy="6"/>
              </a:xfrm>
              <a:prstGeom prst="rect">
                <a:avLst/>
              </a:prstGeom>
              <a:solidFill>
                <a:srgbClr val="FFD45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3" name="Rectangle 92"/>
              <p:cNvSpPr>
                <a:spLocks noChangeArrowheads="1"/>
              </p:cNvSpPr>
              <p:nvPr/>
            </p:nvSpPr>
            <p:spPr bwMode="auto">
              <a:xfrm>
                <a:off x="1366" y="3056"/>
                <a:ext cx="689" cy="6"/>
              </a:xfrm>
              <a:prstGeom prst="rect">
                <a:avLst/>
              </a:prstGeom>
              <a:solidFill>
                <a:srgbClr val="FFD44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4" name="Rectangle 93"/>
              <p:cNvSpPr>
                <a:spLocks noChangeArrowheads="1"/>
              </p:cNvSpPr>
              <p:nvPr/>
            </p:nvSpPr>
            <p:spPr bwMode="auto">
              <a:xfrm>
                <a:off x="1366" y="3062"/>
                <a:ext cx="689" cy="6"/>
              </a:xfrm>
              <a:prstGeom prst="rect">
                <a:avLst/>
              </a:prstGeom>
              <a:solidFill>
                <a:srgbClr val="FFD34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5" name="Rectangle 94"/>
              <p:cNvSpPr>
                <a:spLocks noChangeArrowheads="1"/>
              </p:cNvSpPr>
              <p:nvPr/>
            </p:nvSpPr>
            <p:spPr bwMode="auto">
              <a:xfrm>
                <a:off x="1366" y="3068"/>
                <a:ext cx="689" cy="5"/>
              </a:xfrm>
              <a:prstGeom prst="rect">
                <a:avLst/>
              </a:prstGeom>
              <a:solidFill>
                <a:srgbClr val="FFD34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6" name="Rectangle 95"/>
              <p:cNvSpPr>
                <a:spLocks noChangeArrowheads="1"/>
              </p:cNvSpPr>
              <p:nvPr/>
            </p:nvSpPr>
            <p:spPr bwMode="auto">
              <a:xfrm>
                <a:off x="1366" y="3073"/>
                <a:ext cx="689" cy="6"/>
              </a:xfrm>
              <a:prstGeom prst="rect">
                <a:avLst/>
              </a:prstGeom>
              <a:solidFill>
                <a:srgbClr val="FFD34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7" name="Rectangle 96"/>
              <p:cNvSpPr>
                <a:spLocks noChangeArrowheads="1"/>
              </p:cNvSpPr>
              <p:nvPr/>
            </p:nvSpPr>
            <p:spPr bwMode="auto">
              <a:xfrm>
                <a:off x="1366" y="3079"/>
                <a:ext cx="689" cy="6"/>
              </a:xfrm>
              <a:prstGeom prst="rect">
                <a:avLst/>
              </a:prstGeom>
              <a:solidFill>
                <a:srgbClr val="FFD24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8" name="Rectangle 97"/>
              <p:cNvSpPr>
                <a:spLocks noChangeArrowheads="1"/>
              </p:cNvSpPr>
              <p:nvPr/>
            </p:nvSpPr>
            <p:spPr bwMode="auto">
              <a:xfrm>
                <a:off x="1366" y="3085"/>
                <a:ext cx="689" cy="6"/>
              </a:xfrm>
              <a:prstGeom prst="rect">
                <a:avLst/>
              </a:prstGeom>
              <a:solidFill>
                <a:srgbClr val="FFD24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59" name="Rectangle 98"/>
              <p:cNvSpPr>
                <a:spLocks noChangeArrowheads="1"/>
              </p:cNvSpPr>
              <p:nvPr/>
            </p:nvSpPr>
            <p:spPr bwMode="auto">
              <a:xfrm>
                <a:off x="1366" y="3091"/>
                <a:ext cx="689" cy="6"/>
              </a:xfrm>
              <a:prstGeom prst="rect">
                <a:avLst/>
              </a:prstGeom>
              <a:solidFill>
                <a:srgbClr val="FFD24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0" name="Rectangle 99"/>
              <p:cNvSpPr>
                <a:spLocks noChangeArrowheads="1"/>
              </p:cNvSpPr>
              <p:nvPr/>
            </p:nvSpPr>
            <p:spPr bwMode="auto">
              <a:xfrm>
                <a:off x="1366" y="3097"/>
                <a:ext cx="689" cy="6"/>
              </a:xfrm>
              <a:prstGeom prst="rect">
                <a:avLst/>
              </a:prstGeom>
              <a:solidFill>
                <a:srgbClr val="FFD14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1" name="Rectangle 100"/>
              <p:cNvSpPr>
                <a:spLocks noChangeArrowheads="1"/>
              </p:cNvSpPr>
              <p:nvPr/>
            </p:nvSpPr>
            <p:spPr bwMode="auto">
              <a:xfrm>
                <a:off x="1366" y="3103"/>
                <a:ext cx="689" cy="6"/>
              </a:xfrm>
              <a:prstGeom prst="rect">
                <a:avLst/>
              </a:prstGeom>
              <a:solidFill>
                <a:srgbClr val="FFD14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2" name="Rectangle 101"/>
              <p:cNvSpPr>
                <a:spLocks noChangeArrowheads="1"/>
              </p:cNvSpPr>
              <p:nvPr/>
            </p:nvSpPr>
            <p:spPr bwMode="auto">
              <a:xfrm>
                <a:off x="1366" y="3109"/>
                <a:ext cx="689" cy="6"/>
              </a:xfrm>
              <a:prstGeom prst="rect">
                <a:avLst/>
              </a:prstGeom>
              <a:solidFill>
                <a:srgbClr val="FFD13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3" name="Rectangle 102"/>
              <p:cNvSpPr>
                <a:spLocks noChangeArrowheads="1"/>
              </p:cNvSpPr>
              <p:nvPr/>
            </p:nvSpPr>
            <p:spPr bwMode="auto">
              <a:xfrm>
                <a:off x="1366" y="3115"/>
                <a:ext cx="689" cy="6"/>
              </a:xfrm>
              <a:prstGeom prst="rect">
                <a:avLst/>
              </a:prstGeom>
              <a:solidFill>
                <a:srgbClr val="FFD13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4" name="Rectangle 103"/>
              <p:cNvSpPr>
                <a:spLocks noChangeArrowheads="1"/>
              </p:cNvSpPr>
              <p:nvPr/>
            </p:nvSpPr>
            <p:spPr bwMode="auto">
              <a:xfrm>
                <a:off x="1366" y="3121"/>
                <a:ext cx="689" cy="6"/>
              </a:xfrm>
              <a:prstGeom prst="rect">
                <a:avLst/>
              </a:prstGeom>
              <a:solidFill>
                <a:srgbClr val="FFD03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5" name="Rectangle 104"/>
              <p:cNvSpPr>
                <a:spLocks noChangeArrowheads="1"/>
              </p:cNvSpPr>
              <p:nvPr/>
            </p:nvSpPr>
            <p:spPr bwMode="auto">
              <a:xfrm>
                <a:off x="1366" y="3127"/>
                <a:ext cx="689" cy="5"/>
              </a:xfrm>
              <a:prstGeom prst="rect">
                <a:avLst/>
              </a:prstGeom>
              <a:solidFill>
                <a:srgbClr val="FFD03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6" name="Rectangle 105"/>
              <p:cNvSpPr>
                <a:spLocks noChangeArrowheads="1"/>
              </p:cNvSpPr>
              <p:nvPr/>
            </p:nvSpPr>
            <p:spPr bwMode="auto">
              <a:xfrm>
                <a:off x="1366" y="3132"/>
                <a:ext cx="689" cy="6"/>
              </a:xfrm>
              <a:prstGeom prst="rect">
                <a:avLst/>
              </a:prstGeom>
              <a:solidFill>
                <a:srgbClr val="FFD03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7" name="Rectangle 106"/>
              <p:cNvSpPr>
                <a:spLocks noChangeArrowheads="1"/>
              </p:cNvSpPr>
              <p:nvPr/>
            </p:nvSpPr>
            <p:spPr bwMode="auto">
              <a:xfrm>
                <a:off x="1366" y="3138"/>
                <a:ext cx="689" cy="6"/>
              </a:xfrm>
              <a:prstGeom prst="rect">
                <a:avLst/>
              </a:prstGeom>
              <a:solidFill>
                <a:srgbClr val="FFD03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8" name="Rectangle 107"/>
              <p:cNvSpPr>
                <a:spLocks noChangeArrowheads="1"/>
              </p:cNvSpPr>
              <p:nvPr/>
            </p:nvSpPr>
            <p:spPr bwMode="auto">
              <a:xfrm>
                <a:off x="1366" y="3144"/>
                <a:ext cx="689" cy="6"/>
              </a:xfrm>
              <a:prstGeom prst="rect">
                <a:avLst/>
              </a:prstGeom>
              <a:solidFill>
                <a:srgbClr val="FFCF3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69" name="Rectangle 108"/>
              <p:cNvSpPr>
                <a:spLocks noChangeArrowheads="1"/>
              </p:cNvSpPr>
              <p:nvPr/>
            </p:nvSpPr>
            <p:spPr bwMode="auto">
              <a:xfrm>
                <a:off x="1366" y="3150"/>
                <a:ext cx="689" cy="6"/>
              </a:xfrm>
              <a:prstGeom prst="rect">
                <a:avLst/>
              </a:prstGeom>
              <a:solidFill>
                <a:srgbClr val="FFCF3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0" name="Rectangle 109"/>
              <p:cNvSpPr>
                <a:spLocks noChangeArrowheads="1"/>
              </p:cNvSpPr>
              <p:nvPr/>
            </p:nvSpPr>
            <p:spPr bwMode="auto">
              <a:xfrm>
                <a:off x="1366" y="3156"/>
                <a:ext cx="689" cy="6"/>
              </a:xfrm>
              <a:prstGeom prst="rect">
                <a:avLst/>
              </a:prstGeom>
              <a:solidFill>
                <a:srgbClr val="FFCF3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1" name="Rectangle 110"/>
              <p:cNvSpPr>
                <a:spLocks noChangeArrowheads="1"/>
              </p:cNvSpPr>
              <p:nvPr/>
            </p:nvSpPr>
            <p:spPr bwMode="auto">
              <a:xfrm>
                <a:off x="1366" y="3162"/>
                <a:ext cx="689" cy="6"/>
              </a:xfrm>
              <a:prstGeom prst="rect">
                <a:avLst/>
              </a:prstGeom>
              <a:solidFill>
                <a:srgbClr val="FFCF3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2" name="Rectangle 111"/>
              <p:cNvSpPr>
                <a:spLocks noChangeArrowheads="1"/>
              </p:cNvSpPr>
              <p:nvPr/>
            </p:nvSpPr>
            <p:spPr bwMode="auto">
              <a:xfrm>
                <a:off x="1366" y="3168"/>
                <a:ext cx="689" cy="6"/>
              </a:xfrm>
              <a:prstGeom prst="rect">
                <a:avLst/>
              </a:prstGeom>
              <a:solidFill>
                <a:srgbClr val="FFCE2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3" name="Rectangle 112"/>
              <p:cNvSpPr>
                <a:spLocks noChangeArrowheads="1"/>
              </p:cNvSpPr>
              <p:nvPr/>
            </p:nvSpPr>
            <p:spPr bwMode="auto">
              <a:xfrm>
                <a:off x="1366" y="3174"/>
                <a:ext cx="689" cy="6"/>
              </a:xfrm>
              <a:prstGeom prst="rect">
                <a:avLst/>
              </a:prstGeom>
              <a:solidFill>
                <a:srgbClr val="FFCE2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4" name="Rectangle 113"/>
              <p:cNvSpPr>
                <a:spLocks noChangeArrowheads="1"/>
              </p:cNvSpPr>
              <p:nvPr/>
            </p:nvSpPr>
            <p:spPr bwMode="auto">
              <a:xfrm>
                <a:off x="1366" y="3180"/>
                <a:ext cx="689" cy="6"/>
              </a:xfrm>
              <a:prstGeom prst="rect">
                <a:avLst/>
              </a:prstGeom>
              <a:solidFill>
                <a:srgbClr val="FFCE2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5" name="Rectangle 114"/>
              <p:cNvSpPr>
                <a:spLocks noChangeArrowheads="1"/>
              </p:cNvSpPr>
              <p:nvPr/>
            </p:nvSpPr>
            <p:spPr bwMode="auto">
              <a:xfrm>
                <a:off x="1366" y="3186"/>
                <a:ext cx="689" cy="5"/>
              </a:xfrm>
              <a:prstGeom prst="rect">
                <a:avLst/>
              </a:prstGeom>
              <a:solidFill>
                <a:srgbClr val="FFCE2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6" name="Rectangle 115"/>
              <p:cNvSpPr>
                <a:spLocks noChangeArrowheads="1"/>
              </p:cNvSpPr>
              <p:nvPr/>
            </p:nvSpPr>
            <p:spPr bwMode="auto">
              <a:xfrm>
                <a:off x="1366" y="3191"/>
                <a:ext cx="689" cy="6"/>
              </a:xfrm>
              <a:prstGeom prst="rect">
                <a:avLst/>
              </a:prstGeom>
              <a:solidFill>
                <a:srgbClr val="FFCE2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7" name="Rectangle 116"/>
              <p:cNvSpPr>
                <a:spLocks noChangeArrowheads="1"/>
              </p:cNvSpPr>
              <p:nvPr/>
            </p:nvSpPr>
            <p:spPr bwMode="auto">
              <a:xfrm>
                <a:off x="1366" y="3197"/>
                <a:ext cx="689" cy="6"/>
              </a:xfrm>
              <a:prstGeom prst="rect">
                <a:avLst/>
              </a:prstGeom>
              <a:solidFill>
                <a:srgbClr val="FFCE2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8" name="Rectangle 117"/>
              <p:cNvSpPr>
                <a:spLocks noChangeArrowheads="1"/>
              </p:cNvSpPr>
              <p:nvPr/>
            </p:nvSpPr>
            <p:spPr bwMode="auto">
              <a:xfrm>
                <a:off x="1366" y="3203"/>
                <a:ext cx="689" cy="6"/>
              </a:xfrm>
              <a:prstGeom prst="rect">
                <a:avLst/>
              </a:prstGeom>
              <a:solidFill>
                <a:srgbClr val="FFCD2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79" name="Rectangle 118"/>
              <p:cNvSpPr>
                <a:spLocks noChangeArrowheads="1"/>
              </p:cNvSpPr>
              <p:nvPr/>
            </p:nvSpPr>
            <p:spPr bwMode="auto">
              <a:xfrm>
                <a:off x="1366" y="3209"/>
                <a:ext cx="689" cy="6"/>
              </a:xfrm>
              <a:prstGeom prst="rect">
                <a:avLst/>
              </a:prstGeom>
              <a:solidFill>
                <a:srgbClr val="FFCD2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0" name="Rectangle 119"/>
              <p:cNvSpPr>
                <a:spLocks noChangeArrowheads="1"/>
              </p:cNvSpPr>
              <p:nvPr/>
            </p:nvSpPr>
            <p:spPr bwMode="auto">
              <a:xfrm>
                <a:off x="1366" y="3215"/>
                <a:ext cx="689" cy="6"/>
              </a:xfrm>
              <a:prstGeom prst="rect">
                <a:avLst/>
              </a:prstGeom>
              <a:solidFill>
                <a:srgbClr val="FFCD2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1" name="Rectangle 120"/>
              <p:cNvSpPr>
                <a:spLocks noChangeArrowheads="1"/>
              </p:cNvSpPr>
              <p:nvPr/>
            </p:nvSpPr>
            <p:spPr bwMode="auto">
              <a:xfrm>
                <a:off x="1366" y="3221"/>
                <a:ext cx="689" cy="6"/>
              </a:xfrm>
              <a:prstGeom prst="rect">
                <a:avLst/>
              </a:prstGeom>
              <a:solidFill>
                <a:srgbClr val="FFCD2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2" name="Rectangle 121"/>
              <p:cNvSpPr>
                <a:spLocks noChangeArrowheads="1"/>
              </p:cNvSpPr>
              <p:nvPr/>
            </p:nvSpPr>
            <p:spPr bwMode="auto">
              <a:xfrm>
                <a:off x="1366" y="3227"/>
                <a:ext cx="689" cy="6"/>
              </a:xfrm>
              <a:prstGeom prst="rect">
                <a:avLst/>
              </a:prstGeom>
              <a:solidFill>
                <a:srgbClr val="FFCD1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3" name="Rectangle 122"/>
              <p:cNvSpPr>
                <a:spLocks noChangeArrowheads="1"/>
              </p:cNvSpPr>
              <p:nvPr/>
            </p:nvSpPr>
            <p:spPr bwMode="auto">
              <a:xfrm>
                <a:off x="1366" y="3233"/>
                <a:ext cx="689" cy="6"/>
              </a:xfrm>
              <a:prstGeom prst="rect">
                <a:avLst/>
              </a:prstGeom>
              <a:solidFill>
                <a:srgbClr val="FFCD1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4" name="Rectangle 123"/>
              <p:cNvSpPr>
                <a:spLocks noChangeArrowheads="1"/>
              </p:cNvSpPr>
              <p:nvPr/>
            </p:nvSpPr>
            <p:spPr bwMode="auto">
              <a:xfrm>
                <a:off x="1366" y="3239"/>
                <a:ext cx="689" cy="6"/>
              </a:xfrm>
              <a:prstGeom prst="rect">
                <a:avLst/>
              </a:prstGeom>
              <a:solidFill>
                <a:srgbClr val="FFCD1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5" name="Rectangle 124"/>
              <p:cNvSpPr>
                <a:spLocks noChangeArrowheads="1"/>
              </p:cNvSpPr>
              <p:nvPr/>
            </p:nvSpPr>
            <p:spPr bwMode="auto">
              <a:xfrm>
                <a:off x="1366" y="3245"/>
                <a:ext cx="689" cy="5"/>
              </a:xfrm>
              <a:prstGeom prst="rect">
                <a:avLst/>
              </a:prstGeom>
              <a:solidFill>
                <a:srgbClr val="FFCC1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6" name="Rectangle 125"/>
              <p:cNvSpPr>
                <a:spLocks noChangeArrowheads="1"/>
              </p:cNvSpPr>
              <p:nvPr/>
            </p:nvSpPr>
            <p:spPr bwMode="auto">
              <a:xfrm>
                <a:off x="1366" y="3250"/>
                <a:ext cx="689" cy="6"/>
              </a:xfrm>
              <a:prstGeom prst="rect">
                <a:avLst/>
              </a:prstGeom>
              <a:solidFill>
                <a:srgbClr val="FFCC1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7" name="Rectangle 126"/>
              <p:cNvSpPr>
                <a:spLocks noChangeArrowheads="1"/>
              </p:cNvSpPr>
              <p:nvPr/>
            </p:nvSpPr>
            <p:spPr bwMode="auto">
              <a:xfrm>
                <a:off x="1366" y="3256"/>
                <a:ext cx="689" cy="6"/>
              </a:xfrm>
              <a:prstGeom prst="rect">
                <a:avLst/>
              </a:prstGeom>
              <a:solidFill>
                <a:srgbClr val="FFCC1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8" name="Rectangle 127"/>
              <p:cNvSpPr>
                <a:spLocks noChangeArrowheads="1"/>
              </p:cNvSpPr>
              <p:nvPr/>
            </p:nvSpPr>
            <p:spPr bwMode="auto">
              <a:xfrm>
                <a:off x="1366" y="3262"/>
                <a:ext cx="689" cy="6"/>
              </a:xfrm>
              <a:prstGeom prst="rect">
                <a:avLst/>
              </a:prstGeom>
              <a:solidFill>
                <a:srgbClr val="FFCC1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89" name="Rectangle 128"/>
              <p:cNvSpPr>
                <a:spLocks noChangeArrowheads="1"/>
              </p:cNvSpPr>
              <p:nvPr/>
            </p:nvSpPr>
            <p:spPr bwMode="auto">
              <a:xfrm>
                <a:off x="1366" y="3268"/>
                <a:ext cx="689" cy="6"/>
              </a:xfrm>
              <a:prstGeom prst="rect">
                <a:avLst/>
              </a:prstGeom>
              <a:solidFill>
                <a:srgbClr val="FFCC1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90" name="Rectangle 129"/>
              <p:cNvSpPr>
                <a:spLocks noChangeArrowheads="1"/>
              </p:cNvSpPr>
              <p:nvPr/>
            </p:nvSpPr>
            <p:spPr bwMode="auto">
              <a:xfrm>
                <a:off x="1366" y="3274"/>
                <a:ext cx="689" cy="6"/>
              </a:xfrm>
              <a:prstGeom prst="rect">
                <a:avLst/>
              </a:prstGeom>
              <a:solidFill>
                <a:srgbClr val="FFCC1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91" name="Rectangle 130"/>
              <p:cNvSpPr>
                <a:spLocks noChangeArrowheads="1"/>
              </p:cNvSpPr>
              <p:nvPr/>
            </p:nvSpPr>
            <p:spPr bwMode="auto">
              <a:xfrm>
                <a:off x="1366" y="3280"/>
                <a:ext cx="689" cy="6"/>
              </a:xfrm>
              <a:prstGeom prst="rect">
                <a:avLst/>
              </a:prstGeom>
              <a:solidFill>
                <a:srgbClr val="FFCC1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92" name="Rectangle 131"/>
              <p:cNvSpPr>
                <a:spLocks noChangeArrowheads="1"/>
              </p:cNvSpPr>
              <p:nvPr/>
            </p:nvSpPr>
            <p:spPr bwMode="auto">
              <a:xfrm>
                <a:off x="1366" y="3286"/>
                <a:ext cx="689" cy="6"/>
              </a:xfrm>
              <a:prstGeom prst="rect">
                <a:avLst/>
              </a:prstGeom>
              <a:solidFill>
                <a:srgbClr val="FFCC0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93" name="Rectangle 132"/>
              <p:cNvSpPr>
                <a:spLocks noChangeArrowheads="1"/>
              </p:cNvSpPr>
              <p:nvPr/>
            </p:nvSpPr>
            <p:spPr bwMode="auto">
              <a:xfrm>
                <a:off x="1366" y="3292"/>
                <a:ext cx="689" cy="6"/>
              </a:xfrm>
              <a:prstGeom prst="rect">
                <a:avLst/>
              </a:prstGeom>
              <a:solidFill>
                <a:srgbClr val="FFCC0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94" name="Rectangle 133"/>
              <p:cNvSpPr>
                <a:spLocks noChangeArrowheads="1"/>
              </p:cNvSpPr>
              <p:nvPr/>
            </p:nvSpPr>
            <p:spPr bwMode="auto">
              <a:xfrm>
                <a:off x="1366" y="3298"/>
                <a:ext cx="689" cy="6"/>
              </a:xfrm>
              <a:prstGeom prst="rect">
                <a:avLst/>
              </a:prstGeom>
              <a:solidFill>
                <a:srgbClr val="FFCC0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95" name="Rectangle 134"/>
              <p:cNvSpPr>
                <a:spLocks noChangeArrowheads="1"/>
              </p:cNvSpPr>
              <p:nvPr/>
            </p:nvSpPr>
            <p:spPr bwMode="auto">
              <a:xfrm>
                <a:off x="1366" y="3304"/>
                <a:ext cx="689" cy="5"/>
              </a:xfrm>
              <a:prstGeom prst="rect">
                <a:avLst/>
              </a:prstGeom>
              <a:solidFill>
                <a:srgbClr val="FFCC0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296" name="Rectangle 135"/>
              <p:cNvSpPr>
                <a:spLocks noChangeArrowheads="1"/>
              </p:cNvSpPr>
              <p:nvPr/>
            </p:nvSpPr>
            <p:spPr bwMode="auto">
              <a:xfrm>
                <a:off x="1366" y="3309"/>
                <a:ext cx="689" cy="6"/>
              </a:xfrm>
              <a:prstGeom prst="rect">
                <a:avLst/>
              </a:prstGeom>
              <a:solidFill>
                <a:srgbClr val="FFCC0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grpSp>
        <p:sp>
          <p:nvSpPr>
            <p:cNvPr id="32775" name="Rectangle 136"/>
            <p:cNvSpPr>
              <a:spLocks noChangeArrowheads="1"/>
            </p:cNvSpPr>
            <p:nvPr/>
          </p:nvSpPr>
          <p:spPr bwMode="auto">
            <a:xfrm>
              <a:off x="1366" y="2565"/>
              <a:ext cx="689" cy="767"/>
            </a:xfrm>
            <a:prstGeom prst="rect">
              <a:avLst/>
            </a:prstGeom>
            <a:noFill/>
            <a:ln w="7938">
              <a:solidFill>
                <a:srgbClr val="FFCC00"/>
              </a:solid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grpSp>
          <p:nvGrpSpPr>
            <p:cNvPr id="32776" name="Group 137"/>
            <p:cNvGrpSpPr>
              <a:grpSpLocks/>
            </p:cNvGrpSpPr>
            <p:nvPr/>
          </p:nvGrpSpPr>
          <p:grpSpPr bwMode="auto">
            <a:xfrm>
              <a:off x="2538" y="1557"/>
              <a:ext cx="694" cy="1775"/>
              <a:chOff x="2538" y="1540"/>
              <a:chExt cx="694" cy="1775"/>
            </a:xfrm>
          </p:grpSpPr>
          <p:sp>
            <p:nvSpPr>
              <p:cNvPr id="32979" name="Rectangle 138"/>
              <p:cNvSpPr>
                <a:spLocks noChangeArrowheads="1"/>
              </p:cNvSpPr>
              <p:nvPr/>
            </p:nvSpPr>
            <p:spPr bwMode="auto">
              <a:xfrm>
                <a:off x="2538" y="1540"/>
                <a:ext cx="694" cy="11"/>
              </a:xfrm>
              <a:prstGeom prst="rect">
                <a:avLst/>
              </a:prstGeom>
              <a:solidFill>
                <a:srgbClr val="FFE4B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0" name="Rectangle 139"/>
              <p:cNvSpPr>
                <a:spLocks noChangeArrowheads="1"/>
              </p:cNvSpPr>
              <p:nvPr/>
            </p:nvSpPr>
            <p:spPr bwMode="auto">
              <a:xfrm>
                <a:off x="2538" y="1551"/>
                <a:ext cx="694" cy="6"/>
              </a:xfrm>
              <a:prstGeom prst="rect">
                <a:avLst/>
              </a:prstGeom>
              <a:solidFill>
                <a:srgbClr val="FFE3B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1" name="Rectangle 140"/>
              <p:cNvSpPr>
                <a:spLocks noChangeArrowheads="1"/>
              </p:cNvSpPr>
              <p:nvPr/>
            </p:nvSpPr>
            <p:spPr bwMode="auto">
              <a:xfrm>
                <a:off x="2538" y="1557"/>
                <a:ext cx="694" cy="12"/>
              </a:xfrm>
              <a:prstGeom prst="rect">
                <a:avLst/>
              </a:prstGeom>
              <a:solidFill>
                <a:srgbClr val="FFE3B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2" name="Rectangle 141"/>
              <p:cNvSpPr>
                <a:spLocks noChangeArrowheads="1"/>
              </p:cNvSpPr>
              <p:nvPr/>
            </p:nvSpPr>
            <p:spPr bwMode="auto">
              <a:xfrm>
                <a:off x="2538" y="1569"/>
                <a:ext cx="694" cy="6"/>
              </a:xfrm>
              <a:prstGeom prst="rect">
                <a:avLst/>
              </a:prstGeom>
              <a:solidFill>
                <a:srgbClr val="FFE3B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3" name="Rectangle 142"/>
              <p:cNvSpPr>
                <a:spLocks noChangeArrowheads="1"/>
              </p:cNvSpPr>
              <p:nvPr/>
            </p:nvSpPr>
            <p:spPr bwMode="auto">
              <a:xfrm>
                <a:off x="2538" y="1575"/>
                <a:ext cx="694" cy="12"/>
              </a:xfrm>
              <a:prstGeom prst="rect">
                <a:avLst/>
              </a:prstGeom>
              <a:solidFill>
                <a:srgbClr val="FFE3B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4" name="Rectangle 143"/>
              <p:cNvSpPr>
                <a:spLocks noChangeArrowheads="1"/>
              </p:cNvSpPr>
              <p:nvPr/>
            </p:nvSpPr>
            <p:spPr bwMode="auto">
              <a:xfrm>
                <a:off x="2538" y="1587"/>
                <a:ext cx="694" cy="12"/>
              </a:xfrm>
              <a:prstGeom prst="rect">
                <a:avLst/>
              </a:prstGeom>
              <a:solidFill>
                <a:srgbClr val="FFE3B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5" name="Rectangle 144"/>
              <p:cNvSpPr>
                <a:spLocks noChangeArrowheads="1"/>
              </p:cNvSpPr>
              <p:nvPr/>
            </p:nvSpPr>
            <p:spPr bwMode="auto">
              <a:xfrm>
                <a:off x="2538" y="1599"/>
                <a:ext cx="694" cy="5"/>
              </a:xfrm>
              <a:prstGeom prst="rect">
                <a:avLst/>
              </a:prstGeom>
              <a:solidFill>
                <a:srgbClr val="FFE3B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6" name="Rectangle 145"/>
              <p:cNvSpPr>
                <a:spLocks noChangeArrowheads="1"/>
              </p:cNvSpPr>
              <p:nvPr/>
            </p:nvSpPr>
            <p:spPr bwMode="auto">
              <a:xfrm>
                <a:off x="2538" y="1604"/>
                <a:ext cx="694" cy="12"/>
              </a:xfrm>
              <a:prstGeom prst="rect">
                <a:avLst/>
              </a:prstGeom>
              <a:solidFill>
                <a:srgbClr val="FFE3B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7" name="Rectangle 146"/>
              <p:cNvSpPr>
                <a:spLocks noChangeArrowheads="1"/>
              </p:cNvSpPr>
              <p:nvPr/>
            </p:nvSpPr>
            <p:spPr bwMode="auto">
              <a:xfrm>
                <a:off x="2538" y="1616"/>
                <a:ext cx="694" cy="6"/>
              </a:xfrm>
              <a:prstGeom prst="rect">
                <a:avLst/>
              </a:prstGeom>
              <a:solidFill>
                <a:srgbClr val="FFE3B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8" name="Rectangle 147"/>
              <p:cNvSpPr>
                <a:spLocks noChangeArrowheads="1"/>
              </p:cNvSpPr>
              <p:nvPr/>
            </p:nvSpPr>
            <p:spPr bwMode="auto">
              <a:xfrm>
                <a:off x="2538" y="1622"/>
                <a:ext cx="694" cy="12"/>
              </a:xfrm>
              <a:prstGeom prst="rect">
                <a:avLst/>
              </a:prstGeom>
              <a:solidFill>
                <a:srgbClr val="FFE3B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89" name="Rectangle 148"/>
              <p:cNvSpPr>
                <a:spLocks noChangeArrowheads="1"/>
              </p:cNvSpPr>
              <p:nvPr/>
            </p:nvSpPr>
            <p:spPr bwMode="auto">
              <a:xfrm>
                <a:off x="2538" y="1634"/>
                <a:ext cx="694" cy="12"/>
              </a:xfrm>
              <a:prstGeom prst="rect">
                <a:avLst/>
              </a:prstGeom>
              <a:solidFill>
                <a:srgbClr val="FFE3B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0" name="Rectangle 149"/>
              <p:cNvSpPr>
                <a:spLocks noChangeArrowheads="1"/>
              </p:cNvSpPr>
              <p:nvPr/>
            </p:nvSpPr>
            <p:spPr bwMode="auto">
              <a:xfrm>
                <a:off x="2538" y="1646"/>
                <a:ext cx="694" cy="6"/>
              </a:xfrm>
              <a:prstGeom prst="rect">
                <a:avLst/>
              </a:prstGeom>
              <a:solidFill>
                <a:srgbClr val="FFE2B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1" name="Rectangle 150"/>
              <p:cNvSpPr>
                <a:spLocks noChangeArrowheads="1"/>
              </p:cNvSpPr>
              <p:nvPr/>
            </p:nvSpPr>
            <p:spPr bwMode="auto">
              <a:xfrm>
                <a:off x="2538" y="1652"/>
                <a:ext cx="694" cy="11"/>
              </a:xfrm>
              <a:prstGeom prst="rect">
                <a:avLst/>
              </a:prstGeom>
              <a:solidFill>
                <a:srgbClr val="FFE2B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2" name="Rectangle 151"/>
              <p:cNvSpPr>
                <a:spLocks noChangeArrowheads="1"/>
              </p:cNvSpPr>
              <p:nvPr/>
            </p:nvSpPr>
            <p:spPr bwMode="auto">
              <a:xfrm>
                <a:off x="2538" y="1663"/>
                <a:ext cx="694" cy="6"/>
              </a:xfrm>
              <a:prstGeom prst="rect">
                <a:avLst/>
              </a:prstGeom>
              <a:solidFill>
                <a:srgbClr val="FFE2B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3" name="Rectangle 152"/>
              <p:cNvSpPr>
                <a:spLocks noChangeArrowheads="1"/>
              </p:cNvSpPr>
              <p:nvPr/>
            </p:nvSpPr>
            <p:spPr bwMode="auto">
              <a:xfrm>
                <a:off x="2538" y="1669"/>
                <a:ext cx="694" cy="12"/>
              </a:xfrm>
              <a:prstGeom prst="rect">
                <a:avLst/>
              </a:prstGeom>
              <a:solidFill>
                <a:srgbClr val="FFE2B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4" name="Rectangle 153"/>
              <p:cNvSpPr>
                <a:spLocks noChangeArrowheads="1"/>
              </p:cNvSpPr>
              <p:nvPr/>
            </p:nvSpPr>
            <p:spPr bwMode="auto">
              <a:xfrm>
                <a:off x="2538" y="1681"/>
                <a:ext cx="694" cy="12"/>
              </a:xfrm>
              <a:prstGeom prst="rect">
                <a:avLst/>
              </a:prstGeom>
              <a:solidFill>
                <a:srgbClr val="FFE2B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5" name="Rectangle 154"/>
              <p:cNvSpPr>
                <a:spLocks noChangeArrowheads="1"/>
              </p:cNvSpPr>
              <p:nvPr/>
            </p:nvSpPr>
            <p:spPr bwMode="auto">
              <a:xfrm>
                <a:off x="2538" y="1693"/>
                <a:ext cx="694" cy="6"/>
              </a:xfrm>
              <a:prstGeom prst="rect">
                <a:avLst/>
              </a:prstGeom>
              <a:solidFill>
                <a:srgbClr val="FFE2B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6" name="Rectangle 155"/>
              <p:cNvSpPr>
                <a:spLocks noChangeArrowheads="1"/>
              </p:cNvSpPr>
              <p:nvPr/>
            </p:nvSpPr>
            <p:spPr bwMode="auto">
              <a:xfrm>
                <a:off x="2538" y="1699"/>
                <a:ext cx="694" cy="12"/>
              </a:xfrm>
              <a:prstGeom prst="rect">
                <a:avLst/>
              </a:prstGeom>
              <a:solidFill>
                <a:srgbClr val="FFE2B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7" name="Rectangle 156"/>
              <p:cNvSpPr>
                <a:spLocks noChangeArrowheads="1"/>
              </p:cNvSpPr>
              <p:nvPr/>
            </p:nvSpPr>
            <p:spPr bwMode="auto">
              <a:xfrm>
                <a:off x="2538" y="1711"/>
                <a:ext cx="694" cy="6"/>
              </a:xfrm>
              <a:prstGeom prst="rect">
                <a:avLst/>
              </a:prstGeom>
              <a:solidFill>
                <a:srgbClr val="FFE1B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8" name="Rectangle 157"/>
              <p:cNvSpPr>
                <a:spLocks noChangeArrowheads="1"/>
              </p:cNvSpPr>
              <p:nvPr/>
            </p:nvSpPr>
            <p:spPr bwMode="auto">
              <a:xfrm>
                <a:off x="2538" y="1717"/>
                <a:ext cx="694" cy="11"/>
              </a:xfrm>
              <a:prstGeom prst="rect">
                <a:avLst/>
              </a:prstGeom>
              <a:solidFill>
                <a:srgbClr val="FFE1B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99" name="Rectangle 158"/>
              <p:cNvSpPr>
                <a:spLocks noChangeArrowheads="1"/>
              </p:cNvSpPr>
              <p:nvPr/>
            </p:nvSpPr>
            <p:spPr bwMode="auto">
              <a:xfrm>
                <a:off x="2538" y="1728"/>
                <a:ext cx="694" cy="12"/>
              </a:xfrm>
              <a:prstGeom prst="rect">
                <a:avLst/>
              </a:prstGeom>
              <a:solidFill>
                <a:srgbClr val="FFE1B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0" name="Rectangle 159"/>
              <p:cNvSpPr>
                <a:spLocks noChangeArrowheads="1"/>
              </p:cNvSpPr>
              <p:nvPr/>
            </p:nvSpPr>
            <p:spPr bwMode="auto">
              <a:xfrm>
                <a:off x="2538" y="1740"/>
                <a:ext cx="694" cy="6"/>
              </a:xfrm>
              <a:prstGeom prst="rect">
                <a:avLst/>
              </a:prstGeom>
              <a:solidFill>
                <a:srgbClr val="FFE1B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1" name="Rectangle 160"/>
              <p:cNvSpPr>
                <a:spLocks noChangeArrowheads="1"/>
              </p:cNvSpPr>
              <p:nvPr/>
            </p:nvSpPr>
            <p:spPr bwMode="auto">
              <a:xfrm>
                <a:off x="2538" y="1746"/>
                <a:ext cx="694" cy="12"/>
              </a:xfrm>
              <a:prstGeom prst="rect">
                <a:avLst/>
              </a:prstGeom>
              <a:solidFill>
                <a:srgbClr val="FFE1B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2" name="Rectangle 161"/>
              <p:cNvSpPr>
                <a:spLocks noChangeArrowheads="1"/>
              </p:cNvSpPr>
              <p:nvPr/>
            </p:nvSpPr>
            <p:spPr bwMode="auto">
              <a:xfrm>
                <a:off x="2538" y="1758"/>
                <a:ext cx="694" cy="6"/>
              </a:xfrm>
              <a:prstGeom prst="rect">
                <a:avLst/>
              </a:prstGeom>
              <a:solidFill>
                <a:srgbClr val="FFE1B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3" name="Rectangle 162"/>
              <p:cNvSpPr>
                <a:spLocks noChangeArrowheads="1"/>
              </p:cNvSpPr>
              <p:nvPr/>
            </p:nvSpPr>
            <p:spPr bwMode="auto">
              <a:xfrm>
                <a:off x="2538" y="1764"/>
                <a:ext cx="694" cy="12"/>
              </a:xfrm>
              <a:prstGeom prst="rect">
                <a:avLst/>
              </a:prstGeom>
              <a:solidFill>
                <a:srgbClr val="FFE0B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4" name="Rectangle 163"/>
              <p:cNvSpPr>
                <a:spLocks noChangeArrowheads="1"/>
              </p:cNvSpPr>
              <p:nvPr/>
            </p:nvSpPr>
            <p:spPr bwMode="auto">
              <a:xfrm>
                <a:off x="2538" y="1776"/>
                <a:ext cx="694" cy="11"/>
              </a:xfrm>
              <a:prstGeom prst="rect">
                <a:avLst/>
              </a:prstGeom>
              <a:solidFill>
                <a:srgbClr val="FFE0B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5" name="Rectangle 164"/>
              <p:cNvSpPr>
                <a:spLocks noChangeArrowheads="1"/>
              </p:cNvSpPr>
              <p:nvPr/>
            </p:nvSpPr>
            <p:spPr bwMode="auto">
              <a:xfrm>
                <a:off x="2538" y="1787"/>
                <a:ext cx="694" cy="6"/>
              </a:xfrm>
              <a:prstGeom prst="rect">
                <a:avLst/>
              </a:prstGeom>
              <a:solidFill>
                <a:srgbClr val="FFE0B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6" name="Rectangle 165"/>
              <p:cNvSpPr>
                <a:spLocks noChangeArrowheads="1"/>
              </p:cNvSpPr>
              <p:nvPr/>
            </p:nvSpPr>
            <p:spPr bwMode="auto">
              <a:xfrm>
                <a:off x="2538" y="1793"/>
                <a:ext cx="694" cy="12"/>
              </a:xfrm>
              <a:prstGeom prst="rect">
                <a:avLst/>
              </a:prstGeom>
              <a:solidFill>
                <a:srgbClr val="FFE0B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7" name="Rectangle 166"/>
              <p:cNvSpPr>
                <a:spLocks noChangeArrowheads="1"/>
              </p:cNvSpPr>
              <p:nvPr/>
            </p:nvSpPr>
            <p:spPr bwMode="auto">
              <a:xfrm>
                <a:off x="2538" y="1805"/>
                <a:ext cx="694" cy="6"/>
              </a:xfrm>
              <a:prstGeom prst="rect">
                <a:avLst/>
              </a:prstGeom>
              <a:solidFill>
                <a:srgbClr val="FFE0B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8" name="Rectangle 167"/>
              <p:cNvSpPr>
                <a:spLocks noChangeArrowheads="1"/>
              </p:cNvSpPr>
              <p:nvPr/>
            </p:nvSpPr>
            <p:spPr bwMode="auto">
              <a:xfrm>
                <a:off x="2538" y="1811"/>
                <a:ext cx="694" cy="12"/>
              </a:xfrm>
              <a:prstGeom prst="rect">
                <a:avLst/>
              </a:prstGeom>
              <a:solidFill>
                <a:srgbClr val="FFDFB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09" name="Rectangle 168"/>
              <p:cNvSpPr>
                <a:spLocks noChangeArrowheads="1"/>
              </p:cNvSpPr>
              <p:nvPr/>
            </p:nvSpPr>
            <p:spPr bwMode="auto">
              <a:xfrm>
                <a:off x="2538" y="1823"/>
                <a:ext cx="694" cy="12"/>
              </a:xfrm>
              <a:prstGeom prst="rect">
                <a:avLst/>
              </a:prstGeom>
              <a:solidFill>
                <a:srgbClr val="FFDFB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0" name="Rectangle 169"/>
              <p:cNvSpPr>
                <a:spLocks noChangeArrowheads="1"/>
              </p:cNvSpPr>
              <p:nvPr/>
            </p:nvSpPr>
            <p:spPr bwMode="auto">
              <a:xfrm>
                <a:off x="2538" y="1835"/>
                <a:ext cx="694" cy="5"/>
              </a:xfrm>
              <a:prstGeom prst="rect">
                <a:avLst/>
              </a:prstGeom>
              <a:solidFill>
                <a:srgbClr val="FFDFB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1" name="Rectangle 170"/>
              <p:cNvSpPr>
                <a:spLocks noChangeArrowheads="1"/>
              </p:cNvSpPr>
              <p:nvPr/>
            </p:nvSpPr>
            <p:spPr bwMode="auto">
              <a:xfrm>
                <a:off x="2538" y="1840"/>
                <a:ext cx="694" cy="12"/>
              </a:xfrm>
              <a:prstGeom prst="rect">
                <a:avLst/>
              </a:prstGeom>
              <a:solidFill>
                <a:srgbClr val="FFDFB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2" name="Rectangle 171"/>
              <p:cNvSpPr>
                <a:spLocks noChangeArrowheads="1"/>
              </p:cNvSpPr>
              <p:nvPr/>
            </p:nvSpPr>
            <p:spPr bwMode="auto">
              <a:xfrm>
                <a:off x="2538" y="1852"/>
                <a:ext cx="694" cy="6"/>
              </a:xfrm>
              <a:prstGeom prst="rect">
                <a:avLst/>
              </a:prstGeom>
              <a:solidFill>
                <a:srgbClr val="FFDFB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3" name="Rectangle 172"/>
              <p:cNvSpPr>
                <a:spLocks noChangeArrowheads="1"/>
              </p:cNvSpPr>
              <p:nvPr/>
            </p:nvSpPr>
            <p:spPr bwMode="auto">
              <a:xfrm>
                <a:off x="2538" y="1858"/>
                <a:ext cx="694" cy="12"/>
              </a:xfrm>
              <a:prstGeom prst="rect">
                <a:avLst/>
              </a:prstGeom>
              <a:solidFill>
                <a:srgbClr val="FFDEB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4" name="Rectangle 173"/>
              <p:cNvSpPr>
                <a:spLocks noChangeArrowheads="1"/>
              </p:cNvSpPr>
              <p:nvPr/>
            </p:nvSpPr>
            <p:spPr bwMode="auto">
              <a:xfrm>
                <a:off x="2538" y="1870"/>
                <a:ext cx="694" cy="12"/>
              </a:xfrm>
              <a:prstGeom prst="rect">
                <a:avLst/>
              </a:prstGeom>
              <a:solidFill>
                <a:srgbClr val="FFDEB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5" name="Rectangle 174"/>
              <p:cNvSpPr>
                <a:spLocks noChangeArrowheads="1"/>
              </p:cNvSpPr>
              <p:nvPr/>
            </p:nvSpPr>
            <p:spPr bwMode="auto">
              <a:xfrm>
                <a:off x="2538" y="1882"/>
                <a:ext cx="694" cy="6"/>
              </a:xfrm>
              <a:prstGeom prst="rect">
                <a:avLst/>
              </a:prstGeom>
              <a:solidFill>
                <a:srgbClr val="FFDEB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6" name="Rectangle 175"/>
              <p:cNvSpPr>
                <a:spLocks noChangeArrowheads="1"/>
              </p:cNvSpPr>
              <p:nvPr/>
            </p:nvSpPr>
            <p:spPr bwMode="auto">
              <a:xfrm>
                <a:off x="2538" y="1888"/>
                <a:ext cx="694" cy="11"/>
              </a:xfrm>
              <a:prstGeom prst="rect">
                <a:avLst/>
              </a:prstGeom>
              <a:solidFill>
                <a:srgbClr val="FFDDB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7" name="Rectangle 176"/>
              <p:cNvSpPr>
                <a:spLocks noChangeArrowheads="1"/>
              </p:cNvSpPr>
              <p:nvPr/>
            </p:nvSpPr>
            <p:spPr bwMode="auto">
              <a:xfrm>
                <a:off x="2538" y="1899"/>
                <a:ext cx="694" cy="6"/>
              </a:xfrm>
              <a:prstGeom prst="rect">
                <a:avLst/>
              </a:prstGeom>
              <a:solidFill>
                <a:srgbClr val="FFDDB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8" name="Rectangle 177"/>
              <p:cNvSpPr>
                <a:spLocks noChangeArrowheads="1"/>
              </p:cNvSpPr>
              <p:nvPr/>
            </p:nvSpPr>
            <p:spPr bwMode="auto">
              <a:xfrm>
                <a:off x="2538" y="1905"/>
                <a:ext cx="694" cy="12"/>
              </a:xfrm>
              <a:prstGeom prst="rect">
                <a:avLst/>
              </a:prstGeom>
              <a:solidFill>
                <a:srgbClr val="FFDDB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19" name="Rectangle 178"/>
              <p:cNvSpPr>
                <a:spLocks noChangeArrowheads="1"/>
              </p:cNvSpPr>
              <p:nvPr/>
            </p:nvSpPr>
            <p:spPr bwMode="auto">
              <a:xfrm>
                <a:off x="2538" y="1917"/>
                <a:ext cx="694" cy="12"/>
              </a:xfrm>
              <a:prstGeom prst="rect">
                <a:avLst/>
              </a:prstGeom>
              <a:solidFill>
                <a:srgbClr val="FFDDB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0" name="Rectangle 179"/>
              <p:cNvSpPr>
                <a:spLocks noChangeArrowheads="1"/>
              </p:cNvSpPr>
              <p:nvPr/>
            </p:nvSpPr>
            <p:spPr bwMode="auto">
              <a:xfrm>
                <a:off x="2538" y="1929"/>
                <a:ext cx="694" cy="6"/>
              </a:xfrm>
              <a:prstGeom prst="rect">
                <a:avLst/>
              </a:prstGeom>
              <a:solidFill>
                <a:srgbClr val="FFDCB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1" name="Rectangle 180"/>
              <p:cNvSpPr>
                <a:spLocks noChangeArrowheads="1"/>
              </p:cNvSpPr>
              <p:nvPr/>
            </p:nvSpPr>
            <p:spPr bwMode="auto">
              <a:xfrm>
                <a:off x="2538" y="1935"/>
                <a:ext cx="694" cy="12"/>
              </a:xfrm>
              <a:prstGeom prst="rect">
                <a:avLst/>
              </a:prstGeom>
              <a:solidFill>
                <a:srgbClr val="FFDCA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2" name="Rectangle 181"/>
              <p:cNvSpPr>
                <a:spLocks noChangeArrowheads="1"/>
              </p:cNvSpPr>
              <p:nvPr/>
            </p:nvSpPr>
            <p:spPr bwMode="auto">
              <a:xfrm>
                <a:off x="2538" y="1947"/>
                <a:ext cx="694" cy="6"/>
              </a:xfrm>
              <a:prstGeom prst="rect">
                <a:avLst/>
              </a:prstGeom>
              <a:solidFill>
                <a:srgbClr val="FFDCA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3" name="Rectangle 182"/>
              <p:cNvSpPr>
                <a:spLocks noChangeArrowheads="1"/>
              </p:cNvSpPr>
              <p:nvPr/>
            </p:nvSpPr>
            <p:spPr bwMode="auto">
              <a:xfrm>
                <a:off x="2538" y="1953"/>
                <a:ext cx="694" cy="11"/>
              </a:xfrm>
              <a:prstGeom prst="rect">
                <a:avLst/>
              </a:prstGeom>
              <a:solidFill>
                <a:srgbClr val="FFDBA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4" name="Rectangle 183"/>
              <p:cNvSpPr>
                <a:spLocks noChangeArrowheads="1"/>
              </p:cNvSpPr>
              <p:nvPr/>
            </p:nvSpPr>
            <p:spPr bwMode="auto">
              <a:xfrm>
                <a:off x="2538" y="1964"/>
                <a:ext cx="694" cy="12"/>
              </a:xfrm>
              <a:prstGeom prst="rect">
                <a:avLst/>
              </a:prstGeom>
              <a:solidFill>
                <a:srgbClr val="FFDBA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5" name="Rectangle 184"/>
              <p:cNvSpPr>
                <a:spLocks noChangeArrowheads="1"/>
              </p:cNvSpPr>
              <p:nvPr/>
            </p:nvSpPr>
            <p:spPr bwMode="auto">
              <a:xfrm>
                <a:off x="2538" y="1976"/>
                <a:ext cx="694" cy="6"/>
              </a:xfrm>
              <a:prstGeom prst="rect">
                <a:avLst/>
              </a:prstGeom>
              <a:solidFill>
                <a:srgbClr val="FFDBA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6" name="Rectangle 185"/>
              <p:cNvSpPr>
                <a:spLocks noChangeArrowheads="1"/>
              </p:cNvSpPr>
              <p:nvPr/>
            </p:nvSpPr>
            <p:spPr bwMode="auto">
              <a:xfrm>
                <a:off x="2538" y="1982"/>
                <a:ext cx="694" cy="12"/>
              </a:xfrm>
              <a:prstGeom prst="rect">
                <a:avLst/>
              </a:prstGeom>
              <a:solidFill>
                <a:srgbClr val="FFDAA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7" name="Rectangle 186"/>
              <p:cNvSpPr>
                <a:spLocks noChangeArrowheads="1"/>
              </p:cNvSpPr>
              <p:nvPr/>
            </p:nvSpPr>
            <p:spPr bwMode="auto">
              <a:xfrm>
                <a:off x="2538" y="1994"/>
                <a:ext cx="694" cy="6"/>
              </a:xfrm>
              <a:prstGeom prst="rect">
                <a:avLst/>
              </a:prstGeom>
              <a:solidFill>
                <a:srgbClr val="FFDAA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8" name="Rectangle 187"/>
              <p:cNvSpPr>
                <a:spLocks noChangeArrowheads="1"/>
              </p:cNvSpPr>
              <p:nvPr/>
            </p:nvSpPr>
            <p:spPr bwMode="auto">
              <a:xfrm>
                <a:off x="2538" y="2000"/>
                <a:ext cx="694" cy="12"/>
              </a:xfrm>
              <a:prstGeom prst="rect">
                <a:avLst/>
              </a:prstGeom>
              <a:solidFill>
                <a:srgbClr val="FFDAA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29" name="Rectangle 188"/>
              <p:cNvSpPr>
                <a:spLocks noChangeArrowheads="1"/>
              </p:cNvSpPr>
              <p:nvPr/>
            </p:nvSpPr>
            <p:spPr bwMode="auto">
              <a:xfrm>
                <a:off x="2538" y="2012"/>
                <a:ext cx="694" cy="11"/>
              </a:xfrm>
              <a:prstGeom prst="rect">
                <a:avLst/>
              </a:prstGeom>
              <a:solidFill>
                <a:srgbClr val="FFD9A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0" name="Rectangle 189"/>
              <p:cNvSpPr>
                <a:spLocks noChangeArrowheads="1"/>
              </p:cNvSpPr>
              <p:nvPr/>
            </p:nvSpPr>
            <p:spPr bwMode="auto">
              <a:xfrm>
                <a:off x="2538" y="2023"/>
                <a:ext cx="694" cy="6"/>
              </a:xfrm>
              <a:prstGeom prst="rect">
                <a:avLst/>
              </a:prstGeom>
              <a:solidFill>
                <a:srgbClr val="FFD9A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1" name="Rectangle 190"/>
              <p:cNvSpPr>
                <a:spLocks noChangeArrowheads="1"/>
              </p:cNvSpPr>
              <p:nvPr/>
            </p:nvSpPr>
            <p:spPr bwMode="auto">
              <a:xfrm>
                <a:off x="2538" y="2029"/>
                <a:ext cx="694" cy="12"/>
              </a:xfrm>
              <a:prstGeom prst="rect">
                <a:avLst/>
              </a:prstGeom>
              <a:solidFill>
                <a:srgbClr val="FFD8A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2" name="Rectangle 191"/>
              <p:cNvSpPr>
                <a:spLocks noChangeArrowheads="1"/>
              </p:cNvSpPr>
              <p:nvPr/>
            </p:nvSpPr>
            <p:spPr bwMode="auto">
              <a:xfrm>
                <a:off x="2538" y="2041"/>
                <a:ext cx="694" cy="6"/>
              </a:xfrm>
              <a:prstGeom prst="rect">
                <a:avLst/>
              </a:prstGeom>
              <a:solidFill>
                <a:srgbClr val="FFD8A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3" name="Rectangle 192"/>
              <p:cNvSpPr>
                <a:spLocks noChangeArrowheads="1"/>
              </p:cNvSpPr>
              <p:nvPr/>
            </p:nvSpPr>
            <p:spPr bwMode="auto">
              <a:xfrm>
                <a:off x="2538" y="2047"/>
                <a:ext cx="694" cy="12"/>
              </a:xfrm>
              <a:prstGeom prst="rect">
                <a:avLst/>
              </a:prstGeom>
              <a:solidFill>
                <a:srgbClr val="FFD8A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4" name="Rectangle 193"/>
              <p:cNvSpPr>
                <a:spLocks noChangeArrowheads="1"/>
              </p:cNvSpPr>
              <p:nvPr/>
            </p:nvSpPr>
            <p:spPr bwMode="auto">
              <a:xfrm>
                <a:off x="2538" y="2059"/>
                <a:ext cx="694" cy="12"/>
              </a:xfrm>
              <a:prstGeom prst="rect">
                <a:avLst/>
              </a:prstGeom>
              <a:solidFill>
                <a:srgbClr val="FFD7A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5" name="Rectangle 194"/>
              <p:cNvSpPr>
                <a:spLocks noChangeArrowheads="1"/>
              </p:cNvSpPr>
              <p:nvPr/>
            </p:nvSpPr>
            <p:spPr bwMode="auto">
              <a:xfrm>
                <a:off x="2538" y="2071"/>
                <a:ext cx="694" cy="5"/>
              </a:xfrm>
              <a:prstGeom prst="rect">
                <a:avLst/>
              </a:prstGeom>
              <a:solidFill>
                <a:srgbClr val="FFD7A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6" name="Rectangle 195"/>
              <p:cNvSpPr>
                <a:spLocks noChangeArrowheads="1"/>
              </p:cNvSpPr>
              <p:nvPr/>
            </p:nvSpPr>
            <p:spPr bwMode="auto">
              <a:xfrm>
                <a:off x="2538" y="2076"/>
                <a:ext cx="694" cy="12"/>
              </a:xfrm>
              <a:prstGeom prst="rect">
                <a:avLst/>
              </a:prstGeom>
              <a:solidFill>
                <a:srgbClr val="FFD6A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7" name="Rectangle 196"/>
              <p:cNvSpPr>
                <a:spLocks noChangeArrowheads="1"/>
              </p:cNvSpPr>
              <p:nvPr/>
            </p:nvSpPr>
            <p:spPr bwMode="auto">
              <a:xfrm>
                <a:off x="2538" y="2088"/>
                <a:ext cx="694" cy="6"/>
              </a:xfrm>
              <a:prstGeom prst="rect">
                <a:avLst/>
              </a:prstGeom>
              <a:solidFill>
                <a:srgbClr val="FFD6A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8" name="Rectangle 197"/>
              <p:cNvSpPr>
                <a:spLocks noChangeArrowheads="1"/>
              </p:cNvSpPr>
              <p:nvPr/>
            </p:nvSpPr>
            <p:spPr bwMode="auto">
              <a:xfrm>
                <a:off x="2538" y="2094"/>
                <a:ext cx="694" cy="12"/>
              </a:xfrm>
              <a:prstGeom prst="rect">
                <a:avLst/>
              </a:prstGeom>
              <a:solidFill>
                <a:srgbClr val="FFD5A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39" name="Rectangle 198"/>
              <p:cNvSpPr>
                <a:spLocks noChangeArrowheads="1"/>
              </p:cNvSpPr>
              <p:nvPr/>
            </p:nvSpPr>
            <p:spPr bwMode="auto">
              <a:xfrm>
                <a:off x="2538" y="2106"/>
                <a:ext cx="694" cy="12"/>
              </a:xfrm>
              <a:prstGeom prst="rect">
                <a:avLst/>
              </a:prstGeom>
              <a:solidFill>
                <a:srgbClr val="FFD5A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0" name="Rectangle 199"/>
              <p:cNvSpPr>
                <a:spLocks noChangeArrowheads="1"/>
              </p:cNvSpPr>
              <p:nvPr/>
            </p:nvSpPr>
            <p:spPr bwMode="auto">
              <a:xfrm>
                <a:off x="2538" y="2118"/>
                <a:ext cx="694" cy="6"/>
              </a:xfrm>
              <a:prstGeom prst="rect">
                <a:avLst/>
              </a:prstGeom>
              <a:solidFill>
                <a:srgbClr val="FFD5A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1" name="Rectangle 200"/>
              <p:cNvSpPr>
                <a:spLocks noChangeArrowheads="1"/>
              </p:cNvSpPr>
              <p:nvPr/>
            </p:nvSpPr>
            <p:spPr bwMode="auto">
              <a:xfrm>
                <a:off x="2538" y="2124"/>
                <a:ext cx="694" cy="11"/>
              </a:xfrm>
              <a:prstGeom prst="rect">
                <a:avLst/>
              </a:prstGeom>
              <a:solidFill>
                <a:srgbClr val="FFD4A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2" name="Rectangle 201"/>
              <p:cNvSpPr>
                <a:spLocks noChangeArrowheads="1"/>
              </p:cNvSpPr>
              <p:nvPr/>
            </p:nvSpPr>
            <p:spPr bwMode="auto">
              <a:xfrm>
                <a:off x="2538" y="2135"/>
                <a:ext cx="694" cy="6"/>
              </a:xfrm>
              <a:prstGeom prst="rect">
                <a:avLst/>
              </a:prstGeom>
              <a:solidFill>
                <a:srgbClr val="FFD4A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3" name="Rectangle 202"/>
              <p:cNvSpPr>
                <a:spLocks noChangeArrowheads="1"/>
              </p:cNvSpPr>
              <p:nvPr/>
            </p:nvSpPr>
            <p:spPr bwMode="auto">
              <a:xfrm>
                <a:off x="2538" y="2141"/>
                <a:ext cx="694" cy="12"/>
              </a:xfrm>
              <a:prstGeom prst="rect">
                <a:avLst/>
              </a:prstGeom>
              <a:solidFill>
                <a:srgbClr val="FFD3A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4" name="Rectangle 203"/>
              <p:cNvSpPr>
                <a:spLocks noChangeArrowheads="1"/>
              </p:cNvSpPr>
              <p:nvPr/>
            </p:nvSpPr>
            <p:spPr bwMode="auto">
              <a:xfrm>
                <a:off x="2538" y="2153"/>
                <a:ext cx="694" cy="12"/>
              </a:xfrm>
              <a:prstGeom prst="rect">
                <a:avLst/>
              </a:prstGeom>
              <a:solidFill>
                <a:srgbClr val="FFD2A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5" name="Rectangle 204"/>
              <p:cNvSpPr>
                <a:spLocks noChangeArrowheads="1"/>
              </p:cNvSpPr>
              <p:nvPr/>
            </p:nvSpPr>
            <p:spPr bwMode="auto">
              <a:xfrm>
                <a:off x="2538" y="2165"/>
                <a:ext cx="694" cy="6"/>
              </a:xfrm>
              <a:prstGeom prst="rect">
                <a:avLst/>
              </a:prstGeom>
              <a:solidFill>
                <a:srgbClr val="FFD2A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6" name="Rectangle 205"/>
              <p:cNvSpPr>
                <a:spLocks noChangeArrowheads="1"/>
              </p:cNvSpPr>
              <p:nvPr/>
            </p:nvSpPr>
            <p:spPr bwMode="auto">
              <a:xfrm>
                <a:off x="2538" y="2171"/>
                <a:ext cx="694" cy="12"/>
              </a:xfrm>
              <a:prstGeom prst="rect">
                <a:avLst/>
              </a:prstGeom>
              <a:solidFill>
                <a:srgbClr val="FFD29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7" name="Rectangle 206"/>
              <p:cNvSpPr>
                <a:spLocks noChangeArrowheads="1"/>
              </p:cNvSpPr>
              <p:nvPr/>
            </p:nvSpPr>
            <p:spPr bwMode="auto">
              <a:xfrm>
                <a:off x="2538" y="2183"/>
                <a:ext cx="694" cy="6"/>
              </a:xfrm>
              <a:prstGeom prst="rect">
                <a:avLst/>
              </a:prstGeom>
              <a:solidFill>
                <a:srgbClr val="FFD19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8" name="Rectangle 207"/>
              <p:cNvSpPr>
                <a:spLocks noChangeArrowheads="1"/>
              </p:cNvSpPr>
              <p:nvPr/>
            </p:nvSpPr>
            <p:spPr bwMode="auto">
              <a:xfrm>
                <a:off x="2538" y="2189"/>
                <a:ext cx="694" cy="11"/>
              </a:xfrm>
              <a:prstGeom prst="rect">
                <a:avLst/>
              </a:prstGeom>
              <a:solidFill>
                <a:srgbClr val="FFD19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49" name="Rectangle 208"/>
              <p:cNvSpPr>
                <a:spLocks noChangeArrowheads="1"/>
              </p:cNvSpPr>
              <p:nvPr/>
            </p:nvSpPr>
            <p:spPr bwMode="auto">
              <a:xfrm>
                <a:off x="2538" y="2200"/>
                <a:ext cx="694" cy="12"/>
              </a:xfrm>
              <a:prstGeom prst="rect">
                <a:avLst/>
              </a:prstGeom>
              <a:solidFill>
                <a:srgbClr val="FFD09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0" name="Rectangle 209"/>
              <p:cNvSpPr>
                <a:spLocks noChangeArrowheads="1"/>
              </p:cNvSpPr>
              <p:nvPr/>
            </p:nvSpPr>
            <p:spPr bwMode="auto">
              <a:xfrm>
                <a:off x="2538" y="2212"/>
                <a:ext cx="694" cy="6"/>
              </a:xfrm>
              <a:prstGeom prst="rect">
                <a:avLst/>
              </a:prstGeom>
              <a:solidFill>
                <a:srgbClr val="FFCF9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1" name="Rectangle 210"/>
              <p:cNvSpPr>
                <a:spLocks noChangeArrowheads="1"/>
              </p:cNvSpPr>
              <p:nvPr/>
            </p:nvSpPr>
            <p:spPr bwMode="auto">
              <a:xfrm>
                <a:off x="2538" y="2218"/>
                <a:ext cx="694" cy="12"/>
              </a:xfrm>
              <a:prstGeom prst="rect">
                <a:avLst/>
              </a:prstGeom>
              <a:solidFill>
                <a:srgbClr val="FFCF9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2" name="Rectangle 211"/>
              <p:cNvSpPr>
                <a:spLocks noChangeArrowheads="1"/>
              </p:cNvSpPr>
              <p:nvPr/>
            </p:nvSpPr>
            <p:spPr bwMode="auto">
              <a:xfrm>
                <a:off x="2538" y="2230"/>
                <a:ext cx="694" cy="6"/>
              </a:xfrm>
              <a:prstGeom prst="rect">
                <a:avLst/>
              </a:prstGeom>
              <a:solidFill>
                <a:srgbClr val="FFCE9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3" name="Rectangle 212"/>
              <p:cNvSpPr>
                <a:spLocks noChangeArrowheads="1"/>
              </p:cNvSpPr>
              <p:nvPr/>
            </p:nvSpPr>
            <p:spPr bwMode="auto">
              <a:xfrm>
                <a:off x="2538" y="2236"/>
                <a:ext cx="694" cy="12"/>
              </a:xfrm>
              <a:prstGeom prst="rect">
                <a:avLst/>
              </a:prstGeom>
              <a:solidFill>
                <a:srgbClr val="FFCE9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4" name="Rectangle 213"/>
              <p:cNvSpPr>
                <a:spLocks noChangeArrowheads="1"/>
              </p:cNvSpPr>
              <p:nvPr/>
            </p:nvSpPr>
            <p:spPr bwMode="auto">
              <a:xfrm>
                <a:off x="2538" y="2248"/>
                <a:ext cx="694" cy="11"/>
              </a:xfrm>
              <a:prstGeom prst="rect">
                <a:avLst/>
              </a:prstGeom>
              <a:solidFill>
                <a:srgbClr val="FFCD9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5" name="Rectangle 214"/>
              <p:cNvSpPr>
                <a:spLocks noChangeArrowheads="1"/>
              </p:cNvSpPr>
              <p:nvPr/>
            </p:nvSpPr>
            <p:spPr bwMode="auto">
              <a:xfrm>
                <a:off x="2538" y="2259"/>
                <a:ext cx="694" cy="6"/>
              </a:xfrm>
              <a:prstGeom prst="rect">
                <a:avLst/>
              </a:prstGeom>
              <a:solidFill>
                <a:srgbClr val="FFCC9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6" name="Rectangle 215"/>
              <p:cNvSpPr>
                <a:spLocks noChangeArrowheads="1"/>
              </p:cNvSpPr>
              <p:nvPr/>
            </p:nvSpPr>
            <p:spPr bwMode="auto">
              <a:xfrm>
                <a:off x="2538" y="2265"/>
                <a:ext cx="694" cy="12"/>
              </a:xfrm>
              <a:prstGeom prst="rect">
                <a:avLst/>
              </a:prstGeom>
              <a:solidFill>
                <a:srgbClr val="FFCC9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7" name="Rectangle 216"/>
              <p:cNvSpPr>
                <a:spLocks noChangeArrowheads="1"/>
              </p:cNvSpPr>
              <p:nvPr/>
            </p:nvSpPr>
            <p:spPr bwMode="auto">
              <a:xfrm>
                <a:off x="2538" y="2277"/>
                <a:ext cx="694" cy="6"/>
              </a:xfrm>
              <a:prstGeom prst="rect">
                <a:avLst/>
              </a:prstGeom>
              <a:solidFill>
                <a:srgbClr val="FFCC9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8" name="Rectangle 217"/>
              <p:cNvSpPr>
                <a:spLocks noChangeArrowheads="1"/>
              </p:cNvSpPr>
              <p:nvPr/>
            </p:nvSpPr>
            <p:spPr bwMode="auto">
              <a:xfrm>
                <a:off x="2538" y="2283"/>
                <a:ext cx="694" cy="12"/>
              </a:xfrm>
              <a:prstGeom prst="rect">
                <a:avLst/>
              </a:prstGeom>
              <a:solidFill>
                <a:srgbClr val="FFCB9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59" name="Rectangle 218"/>
              <p:cNvSpPr>
                <a:spLocks noChangeArrowheads="1"/>
              </p:cNvSpPr>
              <p:nvPr/>
            </p:nvSpPr>
            <p:spPr bwMode="auto">
              <a:xfrm>
                <a:off x="2538" y="2295"/>
                <a:ext cx="694" cy="12"/>
              </a:xfrm>
              <a:prstGeom prst="rect">
                <a:avLst/>
              </a:prstGeom>
              <a:solidFill>
                <a:srgbClr val="FFCA9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0" name="Rectangle 219"/>
              <p:cNvSpPr>
                <a:spLocks noChangeArrowheads="1"/>
              </p:cNvSpPr>
              <p:nvPr/>
            </p:nvSpPr>
            <p:spPr bwMode="auto">
              <a:xfrm>
                <a:off x="2538" y="2307"/>
                <a:ext cx="694" cy="5"/>
              </a:xfrm>
              <a:prstGeom prst="rect">
                <a:avLst/>
              </a:prstGeom>
              <a:solidFill>
                <a:srgbClr val="FFCA9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1" name="Rectangle 220"/>
              <p:cNvSpPr>
                <a:spLocks noChangeArrowheads="1"/>
              </p:cNvSpPr>
              <p:nvPr/>
            </p:nvSpPr>
            <p:spPr bwMode="auto">
              <a:xfrm>
                <a:off x="2538" y="2312"/>
                <a:ext cx="694" cy="12"/>
              </a:xfrm>
              <a:prstGeom prst="rect">
                <a:avLst/>
              </a:prstGeom>
              <a:solidFill>
                <a:srgbClr val="FFC99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2" name="Rectangle 221"/>
              <p:cNvSpPr>
                <a:spLocks noChangeArrowheads="1"/>
              </p:cNvSpPr>
              <p:nvPr/>
            </p:nvSpPr>
            <p:spPr bwMode="auto">
              <a:xfrm>
                <a:off x="2538" y="2324"/>
                <a:ext cx="694" cy="6"/>
              </a:xfrm>
              <a:prstGeom prst="rect">
                <a:avLst/>
              </a:prstGeom>
              <a:solidFill>
                <a:srgbClr val="FFC89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3" name="Rectangle 222"/>
              <p:cNvSpPr>
                <a:spLocks noChangeArrowheads="1"/>
              </p:cNvSpPr>
              <p:nvPr/>
            </p:nvSpPr>
            <p:spPr bwMode="auto">
              <a:xfrm>
                <a:off x="2538" y="2330"/>
                <a:ext cx="694" cy="12"/>
              </a:xfrm>
              <a:prstGeom prst="rect">
                <a:avLst/>
              </a:prstGeom>
              <a:solidFill>
                <a:srgbClr val="FFC88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4" name="Rectangle 223"/>
              <p:cNvSpPr>
                <a:spLocks noChangeArrowheads="1"/>
              </p:cNvSpPr>
              <p:nvPr/>
            </p:nvSpPr>
            <p:spPr bwMode="auto">
              <a:xfrm>
                <a:off x="2538" y="2342"/>
                <a:ext cx="694" cy="12"/>
              </a:xfrm>
              <a:prstGeom prst="rect">
                <a:avLst/>
              </a:prstGeom>
              <a:solidFill>
                <a:srgbClr val="FFC78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5" name="Rectangle 224"/>
              <p:cNvSpPr>
                <a:spLocks noChangeArrowheads="1"/>
              </p:cNvSpPr>
              <p:nvPr/>
            </p:nvSpPr>
            <p:spPr bwMode="auto">
              <a:xfrm>
                <a:off x="2538" y="2354"/>
                <a:ext cx="694" cy="6"/>
              </a:xfrm>
              <a:prstGeom prst="rect">
                <a:avLst/>
              </a:prstGeom>
              <a:solidFill>
                <a:srgbClr val="FFC78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6" name="Rectangle 225"/>
              <p:cNvSpPr>
                <a:spLocks noChangeArrowheads="1"/>
              </p:cNvSpPr>
              <p:nvPr/>
            </p:nvSpPr>
            <p:spPr bwMode="auto">
              <a:xfrm>
                <a:off x="2538" y="2360"/>
                <a:ext cx="694" cy="11"/>
              </a:xfrm>
              <a:prstGeom prst="rect">
                <a:avLst/>
              </a:prstGeom>
              <a:solidFill>
                <a:srgbClr val="FFC68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7" name="Rectangle 226"/>
              <p:cNvSpPr>
                <a:spLocks noChangeArrowheads="1"/>
              </p:cNvSpPr>
              <p:nvPr/>
            </p:nvSpPr>
            <p:spPr bwMode="auto">
              <a:xfrm>
                <a:off x="2538" y="2371"/>
                <a:ext cx="694" cy="6"/>
              </a:xfrm>
              <a:prstGeom prst="rect">
                <a:avLst/>
              </a:prstGeom>
              <a:solidFill>
                <a:srgbClr val="FFC58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8" name="Rectangle 227"/>
              <p:cNvSpPr>
                <a:spLocks noChangeArrowheads="1"/>
              </p:cNvSpPr>
              <p:nvPr/>
            </p:nvSpPr>
            <p:spPr bwMode="auto">
              <a:xfrm>
                <a:off x="2538" y="2377"/>
                <a:ext cx="694" cy="12"/>
              </a:xfrm>
              <a:prstGeom prst="rect">
                <a:avLst/>
              </a:prstGeom>
              <a:solidFill>
                <a:srgbClr val="FFC58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69" name="Rectangle 228"/>
              <p:cNvSpPr>
                <a:spLocks noChangeArrowheads="1"/>
              </p:cNvSpPr>
              <p:nvPr/>
            </p:nvSpPr>
            <p:spPr bwMode="auto">
              <a:xfrm>
                <a:off x="2538" y="2389"/>
                <a:ext cx="694" cy="12"/>
              </a:xfrm>
              <a:prstGeom prst="rect">
                <a:avLst/>
              </a:prstGeom>
              <a:solidFill>
                <a:srgbClr val="FFC48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0" name="Rectangle 229"/>
              <p:cNvSpPr>
                <a:spLocks noChangeArrowheads="1"/>
              </p:cNvSpPr>
              <p:nvPr/>
            </p:nvSpPr>
            <p:spPr bwMode="auto">
              <a:xfrm>
                <a:off x="2538" y="2401"/>
                <a:ext cx="694" cy="6"/>
              </a:xfrm>
              <a:prstGeom prst="rect">
                <a:avLst/>
              </a:prstGeom>
              <a:solidFill>
                <a:srgbClr val="FFC38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1" name="Rectangle 230"/>
              <p:cNvSpPr>
                <a:spLocks noChangeArrowheads="1"/>
              </p:cNvSpPr>
              <p:nvPr/>
            </p:nvSpPr>
            <p:spPr bwMode="auto">
              <a:xfrm>
                <a:off x="2538" y="2407"/>
                <a:ext cx="694" cy="12"/>
              </a:xfrm>
              <a:prstGeom prst="rect">
                <a:avLst/>
              </a:prstGeom>
              <a:solidFill>
                <a:srgbClr val="FFC38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2" name="Rectangle 231"/>
              <p:cNvSpPr>
                <a:spLocks noChangeArrowheads="1"/>
              </p:cNvSpPr>
              <p:nvPr/>
            </p:nvSpPr>
            <p:spPr bwMode="auto">
              <a:xfrm>
                <a:off x="2538" y="2419"/>
                <a:ext cx="694" cy="11"/>
              </a:xfrm>
              <a:prstGeom prst="rect">
                <a:avLst/>
              </a:prstGeom>
              <a:solidFill>
                <a:srgbClr val="FFC28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3" name="Rectangle 232"/>
              <p:cNvSpPr>
                <a:spLocks noChangeArrowheads="1"/>
              </p:cNvSpPr>
              <p:nvPr/>
            </p:nvSpPr>
            <p:spPr bwMode="auto">
              <a:xfrm>
                <a:off x="2538" y="2430"/>
                <a:ext cx="694" cy="6"/>
              </a:xfrm>
              <a:prstGeom prst="rect">
                <a:avLst/>
              </a:prstGeom>
              <a:solidFill>
                <a:srgbClr val="FFC18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4" name="Rectangle 233"/>
              <p:cNvSpPr>
                <a:spLocks noChangeArrowheads="1"/>
              </p:cNvSpPr>
              <p:nvPr/>
            </p:nvSpPr>
            <p:spPr bwMode="auto">
              <a:xfrm>
                <a:off x="2538" y="2436"/>
                <a:ext cx="694" cy="12"/>
              </a:xfrm>
              <a:prstGeom prst="rect">
                <a:avLst/>
              </a:prstGeom>
              <a:solidFill>
                <a:srgbClr val="FFC08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5" name="Rectangle 234"/>
              <p:cNvSpPr>
                <a:spLocks noChangeArrowheads="1"/>
              </p:cNvSpPr>
              <p:nvPr/>
            </p:nvSpPr>
            <p:spPr bwMode="auto">
              <a:xfrm>
                <a:off x="2538" y="2448"/>
                <a:ext cx="694" cy="6"/>
              </a:xfrm>
              <a:prstGeom prst="rect">
                <a:avLst/>
              </a:prstGeom>
              <a:solidFill>
                <a:srgbClr val="FFC08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6" name="Rectangle 235"/>
              <p:cNvSpPr>
                <a:spLocks noChangeArrowheads="1"/>
              </p:cNvSpPr>
              <p:nvPr/>
            </p:nvSpPr>
            <p:spPr bwMode="auto">
              <a:xfrm>
                <a:off x="2538" y="2454"/>
                <a:ext cx="694" cy="12"/>
              </a:xfrm>
              <a:prstGeom prst="rect">
                <a:avLst/>
              </a:prstGeom>
              <a:solidFill>
                <a:srgbClr val="FFBF8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7" name="Rectangle 236"/>
              <p:cNvSpPr>
                <a:spLocks noChangeArrowheads="1"/>
              </p:cNvSpPr>
              <p:nvPr/>
            </p:nvSpPr>
            <p:spPr bwMode="auto">
              <a:xfrm>
                <a:off x="2538" y="2466"/>
                <a:ext cx="694" cy="12"/>
              </a:xfrm>
              <a:prstGeom prst="rect">
                <a:avLst/>
              </a:prstGeom>
              <a:solidFill>
                <a:srgbClr val="FFBE7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8" name="Rectangle 237"/>
              <p:cNvSpPr>
                <a:spLocks noChangeArrowheads="1"/>
              </p:cNvSpPr>
              <p:nvPr/>
            </p:nvSpPr>
            <p:spPr bwMode="auto">
              <a:xfrm>
                <a:off x="2538" y="2478"/>
                <a:ext cx="694" cy="5"/>
              </a:xfrm>
              <a:prstGeom prst="rect">
                <a:avLst/>
              </a:prstGeom>
              <a:solidFill>
                <a:srgbClr val="FFBE7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79" name="Rectangle 238"/>
              <p:cNvSpPr>
                <a:spLocks noChangeArrowheads="1"/>
              </p:cNvSpPr>
              <p:nvPr/>
            </p:nvSpPr>
            <p:spPr bwMode="auto">
              <a:xfrm>
                <a:off x="2538" y="2483"/>
                <a:ext cx="694" cy="12"/>
              </a:xfrm>
              <a:prstGeom prst="rect">
                <a:avLst/>
              </a:prstGeom>
              <a:solidFill>
                <a:srgbClr val="FFBE7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0" name="Rectangle 239"/>
              <p:cNvSpPr>
                <a:spLocks noChangeArrowheads="1"/>
              </p:cNvSpPr>
              <p:nvPr/>
            </p:nvSpPr>
            <p:spPr bwMode="auto">
              <a:xfrm>
                <a:off x="2538" y="2495"/>
                <a:ext cx="694" cy="6"/>
              </a:xfrm>
              <a:prstGeom prst="rect">
                <a:avLst/>
              </a:prstGeom>
              <a:solidFill>
                <a:srgbClr val="FFBD7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1" name="Rectangle 240"/>
              <p:cNvSpPr>
                <a:spLocks noChangeArrowheads="1"/>
              </p:cNvSpPr>
              <p:nvPr/>
            </p:nvSpPr>
            <p:spPr bwMode="auto">
              <a:xfrm>
                <a:off x="2538" y="2501"/>
                <a:ext cx="694" cy="12"/>
              </a:xfrm>
              <a:prstGeom prst="rect">
                <a:avLst/>
              </a:prstGeom>
              <a:solidFill>
                <a:srgbClr val="FFBC7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2" name="Rectangle 241"/>
              <p:cNvSpPr>
                <a:spLocks noChangeArrowheads="1"/>
              </p:cNvSpPr>
              <p:nvPr/>
            </p:nvSpPr>
            <p:spPr bwMode="auto">
              <a:xfrm>
                <a:off x="2538" y="2513"/>
                <a:ext cx="694" cy="12"/>
              </a:xfrm>
              <a:prstGeom prst="rect">
                <a:avLst/>
              </a:prstGeom>
              <a:solidFill>
                <a:srgbClr val="FFBC7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3" name="Rectangle 242"/>
              <p:cNvSpPr>
                <a:spLocks noChangeArrowheads="1"/>
              </p:cNvSpPr>
              <p:nvPr/>
            </p:nvSpPr>
            <p:spPr bwMode="auto">
              <a:xfrm>
                <a:off x="2538" y="2525"/>
                <a:ext cx="694" cy="6"/>
              </a:xfrm>
              <a:prstGeom prst="rect">
                <a:avLst/>
              </a:prstGeom>
              <a:solidFill>
                <a:srgbClr val="FFBB7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4" name="Rectangle 243"/>
              <p:cNvSpPr>
                <a:spLocks noChangeArrowheads="1"/>
              </p:cNvSpPr>
              <p:nvPr/>
            </p:nvSpPr>
            <p:spPr bwMode="auto">
              <a:xfrm>
                <a:off x="2538" y="2531"/>
                <a:ext cx="694" cy="11"/>
              </a:xfrm>
              <a:prstGeom prst="rect">
                <a:avLst/>
              </a:prstGeom>
              <a:solidFill>
                <a:srgbClr val="FFBA7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5" name="Rectangle 244"/>
              <p:cNvSpPr>
                <a:spLocks noChangeArrowheads="1"/>
              </p:cNvSpPr>
              <p:nvPr/>
            </p:nvSpPr>
            <p:spPr bwMode="auto">
              <a:xfrm>
                <a:off x="2538" y="2542"/>
                <a:ext cx="694" cy="6"/>
              </a:xfrm>
              <a:prstGeom prst="rect">
                <a:avLst/>
              </a:prstGeom>
              <a:solidFill>
                <a:srgbClr val="FFB97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6" name="Rectangle 245"/>
              <p:cNvSpPr>
                <a:spLocks noChangeArrowheads="1"/>
              </p:cNvSpPr>
              <p:nvPr/>
            </p:nvSpPr>
            <p:spPr bwMode="auto">
              <a:xfrm>
                <a:off x="2538" y="2548"/>
                <a:ext cx="694" cy="12"/>
              </a:xfrm>
              <a:prstGeom prst="rect">
                <a:avLst/>
              </a:prstGeom>
              <a:solidFill>
                <a:srgbClr val="FFB97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7" name="Rectangle 246"/>
              <p:cNvSpPr>
                <a:spLocks noChangeArrowheads="1"/>
              </p:cNvSpPr>
              <p:nvPr/>
            </p:nvSpPr>
            <p:spPr bwMode="auto">
              <a:xfrm>
                <a:off x="2538" y="2560"/>
                <a:ext cx="694" cy="12"/>
              </a:xfrm>
              <a:prstGeom prst="rect">
                <a:avLst/>
              </a:prstGeom>
              <a:solidFill>
                <a:srgbClr val="FFB87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8" name="Rectangle 247"/>
              <p:cNvSpPr>
                <a:spLocks noChangeArrowheads="1"/>
              </p:cNvSpPr>
              <p:nvPr/>
            </p:nvSpPr>
            <p:spPr bwMode="auto">
              <a:xfrm>
                <a:off x="2538" y="2572"/>
                <a:ext cx="694" cy="6"/>
              </a:xfrm>
              <a:prstGeom prst="rect">
                <a:avLst/>
              </a:prstGeom>
              <a:solidFill>
                <a:srgbClr val="FFB77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89" name="Rectangle 248"/>
              <p:cNvSpPr>
                <a:spLocks noChangeArrowheads="1"/>
              </p:cNvSpPr>
              <p:nvPr/>
            </p:nvSpPr>
            <p:spPr bwMode="auto">
              <a:xfrm>
                <a:off x="2538" y="2578"/>
                <a:ext cx="694" cy="12"/>
              </a:xfrm>
              <a:prstGeom prst="rect">
                <a:avLst/>
              </a:prstGeom>
              <a:solidFill>
                <a:srgbClr val="FFB76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0" name="Rectangle 249"/>
              <p:cNvSpPr>
                <a:spLocks noChangeArrowheads="1"/>
              </p:cNvSpPr>
              <p:nvPr/>
            </p:nvSpPr>
            <p:spPr bwMode="auto">
              <a:xfrm>
                <a:off x="2538" y="2590"/>
                <a:ext cx="694" cy="6"/>
              </a:xfrm>
              <a:prstGeom prst="rect">
                <a:avLst/>
              </a:prstGeom>
              <a:solidFill>
                <a:srgbClr val="FFB66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1" name="Rectangle 250"/>
              <p:cNvSpPr>
                <a:spLocks noChangeArrowheads="1"/>
              </p:cNvSpPr>
              <p:nvPr/>
            </p:nvSpPr>
            <p:spPr bwMode="auto">
              <a:xfrm>
                <a:off x="2538" y="2596"/>
                <a:ext cx="694" cy="11"/>
              </a:xfrm>
              <a:prstGeom prst="rect">
                <a:avLst/>
              </a:prstGeom>
              <a:solidFill>
                <a:srgbClr val="FFB56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2" name="Rectangle 251"/>
              <p:cNvSpPr>
                <a:spLocks noChangeArrowheads="1"/>
              </p:cNvSpPr>
              <p:nvPr/>
            </p:nvSpPr>
            <p:spPr bwMode="auto">
              <a:xfrm>
                <a:off x="2538" y="2607"/>
                <a:ext cx="694" cy="12"/>
              </a:xfrm>
              <a:prstGeom prst="rect">
                <a:avLst/>
              </a:prstGeom>
              <a:solidFill>
                <a:srgbClr val="FFB56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3" name="Rectangle 252"/>
              <p:cNvSpPr>
                <a:spLocks noChangeArrowheads="1"/>
              </p:cNvSpPr>
              <p:nvPr/>
            </p:nvSpPr>
            <p:spPr bwMode="auto">
              <a:xfrm>
                <a:off x="2538" y="2619"/>
                <a:ext cx="694" cy="6"/>
              </a:xfrm>
              <a:prstGeom prst="rect">
                <a:avLst/>
              </a:prstGeom>
              <a:solidFill>
                <a:srgbClr val="FFB46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4" name="Rectangle 253"/>
              <p:cNvSpPr>
                <a:spLocks noChangeArrowheads="1"/>
              </p:cNvSpPr>
              <p:nvPr/>
            </p:nvSpPr>
            <p:spPr bwMode="auto">
              <a:xfrm>
                <a:off x="2538" y="2625"/>
                <a:ext cx="694" cy="12"/>
              </a:xfrm>
              <a:prstGeom prst="rect">
                <a:avLst/>
              </a:prstGeom>
              <a:solidFill>
                <a:srgbClr val="FFB36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5" name="Rectangle 254"/>
              <p:cNvSpPr>
                <a:spLocks noChangeArrowheads="1"/>
              </p:cNvSpPr>
              <p:nvPr/>
            </p:nvSpPr>
            <p:spPr bwMode="auto">
              <a:xfrm>
                <a:off x="2538" y="2637"/>
                <a:ext cx="694" cy="6"/>
              </a:xfrm>
              <a:prstGeom prst="rect">
                <a:avLst/>
              </a:prstGeom>
              <a:solidFill>
                <a:srgbClr val="FFB36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6" name="Rectangle 255"/>
              <p:cNvSpPr>
                <a:spLocks noChangeArrowheads="1"/>
              </p:cNvSpPr>
              <p:nvPr/>
            </p:nvSpPr>
            <p:spPr bwMode="auto">
              <a:xfrm>
                <a:off x="2538" y="2643"/>
                <a:ext cx="694" cy="12"/>
              </a:xfrm>
              <a:prstGeom prst="rect">
                <a:avLst/>
              </a:prstGeom>
              <a:solidFill>
                <a:srgbClr val="FFB26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7" name="Rectangle 256"/>
              <p:cNvSpPr>
                <a:spLocks noChangeArrowheads="1"/>
              </p:cNvSpPr>
              <p:nvPr/>
            </p:nvSpPr>
            <p:spPr bwMode="auto">
              <a:xfrm>
                <a:off x="2538" y="2655"/>
                <a:ext cx="694" cy="11"/>
              </a:xfrm>
              <a:prstGeom prst="rect">
                <a:avLst/>
              </a:prstGeom>
              <a:solidFill>
                <a:srgbClr val="FFB26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8" name="Rectangle 257"/>
              <p:cNvSpPr>
                <a:spLocks noChangeArrowheads="1"/>
              </p:cNvSpPr>
              <p:nvPr/>
            </p:nvSpPr>
            <p:spPr bwMode="auto">
              <a:xfrm>
                <a:off x="2538" y="2666"/>
                <a:ext cx="694" cy="6"/>
              </a:xfrm>
              <a:prstGeom prst="rect">
                <a:avLst/>
              </a:prstGeom>
              <a:solidFill>
                <a:srgbClr val="FFB16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099" name="Rectangle 258"/>
              <p:cNvSpPr>
                <a:spLocks noChangeArrowheads="1"/>
              </p:cNvSpPr>
              <p:nvPr/>
            </p:nvSpPr>
            <p:spPr bwMode="auto">
              <a:xfrm>
                <a:off x="2538" y="2672"/>
                <a:ext cx="694" cy="12"/>
              </a:xfrm>
              <a:prstGeom prst="rect">
                <a:avLst/>
              </a:prstGeom>
              <a:solidFill>
                <a:srgbClr val="FFB06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0" name="Rectangle 259"/>
              <p:cNvSpPr>
                <a:spLocks noChangeArrowheads="1"/>
              </p:cNvSpPr>
              <p:nvPr/>
            </p:nvSpPr>
            <p:spPr bwMode="auto">
              <a:xfrm>
                <a:off x="2538" y="2684"/>
                <a:ext cx="694" cy="6"/>
              </a:xfrm>
              <a:prstGeom prst="rect">
                <a:avLst/>
              </a:prstGeom>
              <a:solidFill>
                <a:srgbClr val="FFB06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1" name="Rectangle 260"/>
              <p:cNvSpPr>
                <a:spLocks noChangeArrowheads="1"/>
              </p:cNvSpPr>
              <p:nvPr/>
            </p:nvSpPr>
            <p:spPr bwMode="auto">
              <a:xfrm>
                <a:off x="2538" y="2690"/>
                <a:ext cx="694" cy="12"/>
              </a:xfrm>
              <a:prstGeom prst="rect">
                <a:avLst/>
              </a:prstGeom>
              <a:solidFill>
                <a:srgbClr val="FFAF5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2" name="Rectangle 261"/>
              <p:cNvSpPr>
                <a:spLocks noChangeArrowheads="1"/>
              </p:cNvSpPr>
              <p:nvPr/>
            </p:nvSpPr>
            <p:spPr bwMode="auto">
              <a:xfrm>
                <a:off x="2538" y="2702"/>
                <a:ext cx="694" cy="12"/>
              </a:xfrm>
              <a:prstGeom prst="rect">
                <a:avLst/>
              </a:prstGeom>
              <a:solidFill>
                <a:srgbClr val="FFAE5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3" name="Rectangle 262"/>
              <p:cNvSpPr>
                <a:spLocks noChangeArrowheads="1"/>
              </p:cNvSpPr>
              <p:nvPr/>
            </p:nvSpPr>
            <p:spPr bwMode="auto">
              <a:xfrm>
                <a:off x="2538" y="2714"/>
                <a:ext cx="694" cy="5"/>
              </a:xfrm>
              <a:prstGeom prst="rect">
                <a:avLst/>
              </a:prstGeom>
              <a:solidFill>
                <a:srgbClr val="FFAE5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4" name="Rectangle 263"/>
              <p:cNvSpPr>
                <a:spLocks noChangeArrowheads="1"/>
              </p:cNvSpPr>
              <p:nvPr/>
            </p:nvSpPr>
            <p:spPr bwMode="auto">
              <a:xfrm>
                <a:off x="2538" y="2719"/>
                <a:ext cx="694" cy="12"/>
              </a:xfrm>
              <a:prstGeom prst="rect">
                <a:avLst/>
              </a:prstGeom>
              <a:solidFill>
                <a:srgbClr val="FFAE5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5" name="Rectangle 264"/>
              <p:cNvSpPr>
                <a:spLocks noChangeArrowheads="1"/>
              </p:cNvSpPr>
              <p:nvPr/>
            </p:nvSpPr>
            <p:spPr bwMode="auto">
              <a:xfrm>
                <a:off x="2538" y="2731"/>
                <a:ext cx="694" cy="6"/>
              </a:xfrm>
              <a:prstGeom prst="rect">
                <a:avLst/>
              </a:prstGeom>
              <a:solidFill>
                <a:srgbClr val="FFAD5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6" name="Rectangle 265"/>
              <p:cNvSpPr>
                <a:spLocks noChangeArrowheads="1"/>
              </p:cNvSpPr>
              <p:nvPr/>
            </p:nvSpPr>
            <p:spPr bwMode="auto">
              <a:xfrm>
                <a:off x="2538" y="2737"/>
                <a:ext cx="694" cy="12"/>
              </a:xfrm>
              <a:prstGeom prst="rect">
                <a:avLst/>
              </a:prstGeom>
              <a:solidFill>
                <a:srgbClr val="FFAC5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7" name="Rectangle 266"/>
              <p:cNvSpPr>
                <a:spLocks noChangeArrowheads="1"/>
              </p:cNvSpPr>
              <p:nvPr/>
            </p:nvSpPr>
            <p:spPr bwMode="auto">
              <a:xfrm>
                <a:off x="2538" y="2749"/>
                <a:ext cx="694" cy="12"/>
              </a:xfrm>
              <a:prstGeom prst="rect">
                <a:avLst/>
              </a:prstGeom>
              <a:solidFill>
                <a:srgbClr val="FFAC5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8" name="Rectangle 267"/>
              <p:cNvSpPr>
                <a:spLocks noChangeArrowheads="1"/>
              </p:cNvSpPr>
              <p:nvPr/>
            </p:nvSpPr>
            <p:spPr bwMode="auto">
              <a:xfrm>
                <a:off x="2538" y="2761"/>
                <a:ext cx="694" cy="6"/>
              </a:xfrm>
              <a:prstGeom prst="rect">
                <a:avLst/>
              </a:prstGeom>
              <a:solidFill>
                <a:srgbClr val="FFAB5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09" name="Rectangle 268"/>
              <p:cNvSpPr>
                <a:spLocks noChangeArrowheads="1"/>
              </p:cNvSpPr>
              <p:nvPr/>
            </p:nvSpPr>
            <p:spPr bwMode="auto">
              <a:xfrm>
                <a:off x="2538" y="2767"/>
                <a:ext cx="694" cy="11"/>
              </a:xfrm>
              <a:prstGeom prst="rect">
                <a:avLst/>
              </a:prstGeom>
              <a:solidFill>
                <a:srgbClr val="FFAB5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0" name="Rectangle 269"/>
              <p:cNvSpPr>
                <a:spLocks noChangeArrowheads="1"/>
              </p:cNvSpPr>
              <p:nvPr/>
            </p:nvSpPr>
            <p:spPr bwMode="auto">
              <a:xfrm>
                <a:off x="2538" y="2778"/>
                <a:ext cx="694" cy="6"/>
              </a:xfrm>
              <a:prstGeom prst="rect">
                <a:avLst/>
              </a:prstGeom>
              <a:solidFill>
                <a:srgbClr val="FFAA5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1" name="Rectangle 270"/>
              <p:cNvSpPr>
                <a:spLocks noChangeArrowheads="1"/>
              </p:cNvSpPr>
              <p:nvPr/>
            </p:nvSpPr>
            <p:spPr bwMode="auto">
              <a:xfrm>
                <a:off x="2538" y="2784"/>
                <a:ext cx="694" cy="12"/>
              </a:xfrm>
              <a:prstGeom prst="rect">
                <a:avLst/>
              </a:prstGeom>
              <a:solidFill>
                <a:srgbClr val="FFA95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2" name="Rectangle 271"/>
              <p:cNvSpPr>
                <a:spLocks noChangeArrowheads="1"/>
              </p:cNvSpPr>
              <p:nvPr/>
            </p:nvSpPr>
            <p:spPr bwMode="auto">
              <a:xfrm>
                <a:off x="2538" y="2796"/>
                <a:ext cx="694" cy="12"/>
              </a:xfrm>
              <a:prstGeom prst="rect">
                <a:avLst/>
              </a:prstGeom>
              <a:solidFill>
                <a:srgbClr val="FFA95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3" name="Rectangle 272"/>
              <p:cNvSpPr>
                <a:spLocks noChangeArrowheads="1"/>
              </p:cNvSpPr>
              <p:nvPr/>
            </p:nvSpPr>
            <p:spPr bwMode="auto">
              <a:xfrm>
                <a:off x="2538" y="2808"/>
                <a:ext cx="694" cy="6"/>
              </a:xfrm>
              <a:prstGeom prst="rect">
                <a:avLst/>
              </a:prstGeom>
              <a:solidFill>
                <a:srgbClr val="FFA84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4" name="Rectangle 273"/>
              <p:cNvSpPr>
                <a:spLocks noChangeArrowheads="1"/>
              </p:cNvSpPr>
              <p:nvPr/>
            </p:nvSpPr>
            <p:spPr bwMode="auto">
              <a:xfrm>
                <a:off x="2538" y="2814"/>
                <a:ext cx="694" cy="12"/>
              </a:xfrm>
              <a:prstGeom prst="rect">
                <a:avLst/>
              </a:prstGeom>
              <a:solidFill>
                <a:srgbClr val="FFA84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5" name="Rectangle 274"/>
              <p:cNvSpPr>
                <a:spLocks noChangeArrowheads="1"/>
              </p:cNvSpPr>
              <p:nvPr/>
            </p:nvSpPr>
            <p:spPr bwMode="auto">
              <a:xfrm>
                <a:off x="2538" y="2826"/>
                <a:ext cx="694" cy="6"/>
              </a:xfrm>
              <a:prstGeom prst="rect">
                <a:avLst/>
              </a:prstGeom>
              <a:solidFill>
                <a:srgbClr val="FFA74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6" name="Rectangle 275"/>
              <p:cNvSpPr>
                <a:spLocks noChangeArrowheads="1"/>
              </p:cNvSpPr>
              <p:nvPr/>
            </p:nvSpPr>
            <p:spPr bwMode="auto">
              <a:xfrm>
                <a:off x="2538" y="2832"/>
                <a:ext cx="694" cy="11"/>
              </a:xfrm>
              <a:prstGeom prst="rect">
                <a:avLst/>
              </a:prstGeom>
              <a:solidFill>
                <a:srgbClr val="FFA74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7" name="Rectangle 276"/>
              <p:cNvSpPr>
                <a:spLocks noChangeArrowheads="1"/>
              </p:cNvSpPr>
              <p:nvPr/>
            </p:nvSpPr>
            <p:spPr bwMode="auto">
              <a:xfrm>
                <a:off x="2538" y="2843"/>
                <a:ext cx="694" cy="12"/>
              </a:xfrm>
              <a:prstGeom prst="rect">
                <a:avLst/>
              </a:prstGeom>
              <a:solidFill>
                <a:srgbClr val="FFA64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8" name="Rectangle 277"/>
              <p:cNvSpPr>
                <a:spLocks noChangeArrowheads="1"/>
              </p:cNvSpPr>
              <p:nvPr/>
            </p:nvSpPr>
            <p:spPr bwMode="auto">
              <a:xfrm>
                <a:off x="2538" y="2855"/>
                <a:ext cx="694" cy="6"/>
              </a:xfrm>
              <a:prstGeom prst="rect">
                <a:avLst/>
              </a:prstGeom>
              <a:solidFill>
                <a:srgbClr val="FFA64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19" name="Rectangle 278"/>
              <p:cNvSpPr>
                <a:spLocks noChangeArrowheads="1"/>
              </p:cNvSpPr>
              <p:nvPr/>
            </p:nvSpPr>
            <p:spPr bwMode="auto">
              <a:xfrm>
                <a:off x="2538" y="2861"/>
                <a:ext cx="694" cy="12"/>
              </a:xfrm>
              <a:prstGeom prst="rect">
                <a:avLst/>
              </a:prstGeom>
              <a:solidFill>
                <a:srgbClr val="FFA54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0" name="Rectangle 279"/>
              <p:cNvSpPr>
                <a:spLocks noChangeArrowheads="1"/>
              </p:cNvSpPr>
              <p:nvPr/>
            </p:nvSpPr>
            <p:spPr bwMode="auto">
              <a:xfrm>
                <a:off x="2538" y="2873"/>
                <a:ext cx="694" cy="6"/>
              </a:xfrm>
              <a:prstGeom prst="rect">
                <a:avLst/>
              </a:prstGeom>
              <a:solidFill>
                <a:srgbClr val="FFA54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1" name="Rectangle 280"/>
              <p:cNvSpPr>
                <a:spLocks noChangeArrowheads="1"/>
              </p:cNvSpPr>
              <p:nvPr/>
            </p:nvSpPr>
            <p:spPr bwMode="auto">
              <a:xfrm>
                <a:off x="2538" y="2879"/>
                <a:ext cx="694" cy="12"/>
              </a:xfrm>
              <a:prstGeom prst="rect">
                <a:avLst/>
              </a:prstGeom>
              <a:solidFill>
                <a:srgbClr val="FFA44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2" name="Rectangle 281"/>
              <p:cNvSpPr>
                <a:spLocks noChangeArrowheads="1"/>
              </p:cNvSpPr>
              <p:nvPr/>
            </p:nvSpPr>
            <p:spPr bwMode="auto">
              <a:xfrm>
                <a:off x="2538" y="2891"/>
                <a:ext cx="694" cy="11"/>
              </a:xfrm>
              <a:prstGeom prst="rect">
                <a:avLst/>
              </a:prstGeom>
              <a:solidFill>
                <a:srgbClr val="FFA44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3" name="Rectangle 282"/>
              <p:cNvSpPr>
                <a:spLocks noChangeArrowheads="1"/>
              </p:cNvSpPr>
              <p:nvPr/>
            </p:nvSpPr>
            <p:spPr bwMode="auto">
              <a:xfrm>
                <a:off x="2538" y="2902"/>
                <a:ext cx="694" cy="6"/>
              </a:xfrm>
              <a:prstGeom prst="rect">
                <a:avLst/>
              </a:prstGeom>
              <a:solidFill>
                <a:srgbClr val="FFA44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4" name="Rectangle 283"/>
              <p:cNvSpPr>
                <a:spLocks noChangeArrowheads="1"/>
              </p:cNvSpPr>
              <p:nvPr/>
            </p:nvSpPr>
            <p:spPr bwMode="auto">
              <a:xfrm>
                <a:off x="2538" y="2908"/>
                <a:ext cx="694" cy="12"/>
              </a:xfrm>
              <a:prstGeom prst="rect">
                <a:avLst/>
              </a:prstGeom>
              <a:solidFill>
                <a:srgbClr val="FFA33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5" name="Rectangle 284"/>
              <p:cNvSpPr>
                <a:spLocks noChangeArrowheads="1"/>
              </p:cNvSpPr>
              <p:nvPr/>
            </p:nvSpPr>
            <p:spPr bwMode="auto">
              <a:xfrm>
                <a:off x="2538" y="2920"/>
                <a:ext cx="694" cy="6"/>
              </a:xfrm>
              <a:prstGeom prst="rect">
                <a:avLst/>
              </a:prstGeom>
              <a:solidFill>
                <a:srgbClr val="FFA33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6" name="Rectangle 285"/>
              <p:cNvSpPr>
                <a:spLocks noChangeArrowheads="1"/>
              </p:cNvSpPr>
              <p:nvPr/>
            </p:nvSpPr>
            <p:spPr bwMode="auto">
              <a:xfrm>
                <a:off x="2538" y="2926"/>
                <a:ext cx="694" cy="12"/>
              </a:xfrm>
              <a:prstGeom prst="rect">
                <a:avLst/>
              </a:prstGeom>
              <a:solidFill>
                <a:srgbClr val="FFA23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7" name="Rectangle 286"/>
              <p:cNvSpPr>
                <a:spLocks noChangeArrowheads="1"/>
              </p:cNvSpPr>
              <p:nvPr/>
            </p:nvSpPr>
            <p:spPr bwMode="auto">
              <a:xfrm>
                <a:off x="2538" y="2938"/>
                <a:ext cx="694" cy="12"/>
              </a:xfrm>
              <a:prstGeom prst="rect">
                <a:avLst/>
              </a:prstGeom>
              <a:solidFill>
                <a:srgbClr val="FFA23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8" name="Rectangle 287"/>
              <p:cNvSpPr>
                <a:spLocks noChangeArrowheads="1"/>
              </p:cNvSpPr>
              <p:nvPr/>
            </p:nvSpPr>
            <p:spPr bwMode="auto">
              <a:xfrm>
                <a:off x="2538" y="2950"/>
                <a:ext cx="694" cy="5"/>
              </a:xfrm>
              <a:prstGeom prst="rect">
                <a:avLst/>
              </a:prstGeom>
              <a:solidFill>
                <a:srgbClr val="FFA23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29" name="Rectangle 288"/>
              <p:cNvSpPr>
                <a:spLocks noChangeArrowheads="1"/>
              </p:cNvSpPr>
              <p:nvPr/>
            </p:nvSpPr>
            <p:spPr bwMode="auto">
              <a:xfrm>
                <a:off x="2538" y="2955"/>
                <a:ext cx="694" cy="12"/>
              </a:xfrm>
              <a:prstGeom prst="rect">
                <a:avLst/>
              </a:prstGeom>
              <a:solidFill>
                <a:srgbClr val="FFA13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0" name="Rectangle 289"/>
              <p:cNvSpPr>
                <a:spLocks noChangeArrowheads="1"/>
              </p:cNvSpPr>
              <p:nvPr/>
            </p:nvSpPr>
            <p:spPr bwMode="auto">
              <a:xfrm>
                <a:off x="2538" y="2967"/>
                <a:ext cx="694" cy="6"/>
              </a:xfrm>
              <a:prstGeom prst="rect">
                <a:avLst/>
              </a:prstGeom>
              <a:solidFill>
                <a:srgbClr val="FFA13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1" name="Rectangle 290"/>
              <p:cNvSpPr>
                <a:spLocks noChangeArrowheads="1"/>
              </p:cNvSpPr>
              <p:nvPr/>
            </p:nvSpPr>
            <p:spPr bwMode="auto">
              <a:xfrm>
                <a:off x="2538" y="2973"/>
                <a:ext cx="694" cy="12"/>
              </a:xfrm>
              <a:prstGeom prst="rect">
                <a:avLst/>
              </a:prstGeom>
              <a:solidFill>
                <a:srgbClr val="FFA03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2" name="Rectangle 291"/>
              <p:cNvSpPr>
                <a:spLocks noChangeArrowheads="1"/>
              </p:cNvSpPr>
              <p:nvPr/>
            </p:nvSpPr>
            <p:spPr bwMode="auto">
              <a:xfrm>
                <a:off x="2538" y="2985"/>
                <a:ext cx="694" cy="12"/>
              </a:xfrm>
              <a:prstGeom prst="rect">
                <a:avLst/>
              </a:prstGeom>
              <a:solidFill>
                <a:srgbClr val="FFA03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3" name="Rectangle 292"/>
              <p:cNvSpPr>
                <a:spLocks noChangeArrowheads="1"/>
              </p:cNvSpPr>
              <p:nvPr/>
            </p:nvSpPr>
            <p:spPr bwMode="auto">
              <a:xfrm>
                <a:off x="2538" y="2997"/>
                <a:ext cx="694" cy="6"/>
              </a:xfrm>
              <a:prstGeom prst="rect">
                <a:avLst/>
              </a:prstGeom>
              <a:solidFill>
                <a:srgbClr val="FFA03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4" name="Rectangle 293"/>
              <p:cNvSpPr>
                <a:spLocks noChangeArrowheads="1"/>
              </p:cNvSpPr>
              <p:nvPr/>
            </p:nvSpPr>
            <p:spPr bwMode="auto">
              <a:xfrm>
                <a:off x="2538" y="3003"/>
                <a:ext cx="694" cy="11"/>
              </a:xfrm>
              <a:prstGeom prst="rect">
                <a:avLst/>
              </a:prstGeom>
              <a:solidFill>
                <a:srgbClr val="FF9F3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5" name="Rectangle 294"/>
              <p:cNvSpPr>
                <a:spLocks noChangeArrowheads="1"/>
              </p:cNvSpPr>
              <p:nvPr/>
            </p:nvSpPr>
            <p:spPr bwMode="auto">
              <a:xfrm>
                <a:off x="2538" y="3014"/>
                <a:ext cx="694" cy="6"/>
              </a:xfrm>
              <a:prstGeom prst="rect">
                <a:avLst/>
              </a:prstGeom>
              <a:solidFill>
                <a:srgbClr val="FF9F3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6" name="Rectangle 295"/>
              <p:cNvSpPr>
                <a:spLocks noChangeArrowheads="1"/>
              </p:cNvSpPr>
              <p:nvPr/>
            </p:nvSpPr>
            <p:spPr bwMode="auto">
              <a:xfrm>
                <a:off x="2538" y="3020"/>
                <a:ext cx="694" cy="12"/>
              </a:xfrm>
              <a:prstGeom prst="rect">
                <a:avLst/>
              </a:prstGeom>
              <a:solidFill>
                <a:srgbClr val="FF9F3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7" name="Rectangle 296"/>
              <p:cNvSpPr>
                <a:spLocks noChangeArrowheads="1"/>
              </p:cNvSpPr>
              <p:nvPr/>
            </p:nvSpPr>
            <p:spPr bwMode="auto">
              <a:xfrm>
                <a:off x="2538" y="3032"/>
                <a:ext cx="694" cy="12"/>
              </a:xfrm>
              <a:prstGeom prst="rect">
                <a:avLst/>
              </a:prstGeom>
              <a:solidFill>
                <a:srgbClr val="FF9E2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8" name="Rectangle 297"/>
              <p:cNvSpPr>
                <a:spLocks noChangeArrowheads="1"/>
              </p:cNvSpPr>
              <p:nvPr/>
            </p:nvSpPr>
            <p:spPr bwMode="auto">
              <a:xfrm>
                <a:off x="2538" y="3044"/>
                <a:ext cx="694" cy="6"/>
              </a:xfrm>
              <a:prstGeom prst="rect">
                <a:avLst/>
              </a:prstGeom>
              <a:solidFill>
                <a:srgbClr val="FF9E2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39" name="Rectangle 298"/>
              <p:cNvSpPr>
                <a:spLocks noChangeArrowheads="1"/>
              </p:cNvSpPr>
              <p:nvPr/>
            </p:nvSpPr>
            <p:spPr bwMode="auto">
              <a:xfrm>
                <a:off x="2538" y="3050"/>
                <a:ext cx="694" cy="12"/>
              </a:xfrm>
              <a:prstGeom prst="rect">
                <a:avLst/>
              </a:prstGeom>
              <a:solidFill>
                <a:srgbClr val="FF9E2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0" name="Rectangle 299"/>
              <p:cNvSpPr>
                <a:spLocks noChangeArrowheads="1"/>
              </p:cNvSpPr>
              <p:nvPr/>
            </p:nvSpPr>
            <p:spPr bwMode="auto">
              <a:xfrm>
                <a:off x="2538" y="3062"/>
                <a:ext cx="694" cy="6"/>
              </a:xfrm>
              <a:prstGeom prst="rect">
                <a:avLst/>
              </a:prstGeom>
              <a:solidFill>
                <a:srgbClr val="FF9E2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1" name="Rectangle 300"/>
              <p:cNvSpPr>
                <a:spLocks noChangeArrowheads="1"/>
              </p:cNvSpPr>
              <p:nvPr/>
            </p:nvSpPr>
            <p:spPr bwMode="auto">
              <a:xfrm>
                <a:off x="2538" y="3068"/>
                <a:ext cx="694" cy="11"/>
              </a:xfrm>
              <a:prstGeom prst="rect">
                <a:avLst/>
              </a:prstGeom>
              <a:solidFill>
                <a:srgbClr val="FF9D2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2" name="Rectangle 301"/>
              <p:cNvSpPr>
                <a:spLocks noChangeArrowheads="1"/>
              </p:cNvSpPr>
              <p:nvPr/>
            </p:nvSpPr>
            <p:spPr bwMode="auto">
              <a:xfrm>
                <a:off x="2538" y="3079"/>
                <a:ext cx="694" cy="12"/>
              </a:xfrm>
              <a:prstGeom prst="rect">
                <a:avLst/>
              </a:prstGeom>
              <a:solidFill>
                <a:srgbClr val="FF9D2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3" name="Rectangle 302"/>
              <p:cNvSpPr>
                <a:spLocks noChangeArrowheads="1"/>
              </p:cNvSpPr>
              <p:nvPr/>
            </p:nvSpPr>
            <p:spPr bwMode="auto">
              <a:xfrm>
                <a:off x="2538" y="3091"/>
                <a:ext cx="694" cy="6"/>
              </a:xfrm>
              <a:prstGeom prst="rect">
                <a:avLst/>
              </a:prstGeom>
              <a:solidFill>
                <a:srgbClr val="FF9D2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4" name="Rectangle 303"/>
              <p:cNvSpPr>
                <a:spLocks noChangeArrowheads="1"/>
              </p:cNvSpPr>
              <p:nvPr/>
            </p:nvSpPr>
            <p:spPr bwMode="auto">
              <a:xfrm>
                <a:off x="2538" y="3097"/>
                <a:ext cx="694" cy="12"/>
              </a:xfrm>
              <a:prstGeom prst="rect">
                <a:avLst/>
              </a:prstGeom>
              <a:solidFill>
                <a:srgbClr val="FF9C2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5" name="Rectangle 304"/>
              <p:cNvSpPr>
                <a:spLocks noChangeArrowheads="1"/>
              </p:cNvSpPr>
              <p:nvPr/>
            </p:nvSpPr>
            <p:spPr bwMode="auto">
              <a:xfrm>
                <a:off x="2538" y="3109"/>
                <a:ext cx="694" cy="6"/>
              </a:xfrm>
              <a:prstGeom prst="rect">
                <a:avLst/>
              </a:prstGeom>
              <a:solidFill>
                <a:srgbClr val="FF9C2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6" name="Rectangle 305"/>
              <p:cNvSpPr>
                <a:spLocks noChangeArrowheads="1"/>
              </p:cNvSpPr>
              <p:nvPr/>
            </p:nvSpPr>
            <p:spPr bwMode="auto">
              <a:xfrm>
                <a:off x="2538" y="3115"/>
                <a:ext cx="694" cy="12"/>
              </a:xfrm>
              <a:prstGeom prst="rect">
                <a:avLst/>
              </a:prstGeom>
              <a:solidFill>
                <a:srgbClr val="FF9C2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7" name="Rectangle 306"/>
              <p:cNvSpPr>
                <a:spLocks noChangeArrowheads="1"/>
              </p:cNvSpPr>
              <p:nvPr/>
            </p:nvSpPr>
            <p:spPr bwMode="auto">
              <a:xfrm>
                <a:off x="2538" y="3127"/>
                <a:ext cx="694" cy="11"/>
              </a:xfrm>
              <a:prstGeom prst="rect">
                <a:avLst/>
              </a:prstGeom>
              <a:solidFill>
                <a:srgbClr val="FF9C2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8" name="Rectangle 307"/>
              <p:cNvSpPr>
                <a:spLocks noChangeArrowheads="1"/>
              </p:cNvSpPr>
              <p:nvPr/>
            </p:nvSpPr>
            <p:spPr bwMode="auto">
              <a:xfrm>
                <a:off x="2538" y="3138"/>
                <a:ext cx="694" cy="6"/>
              </a:xfrm>
              <a:prstGeom prst="rect">
                <a:avLst/>
              </a:prstGeom>
              <a:solidFill>
                <a:srgbClr val="FF9C2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49" name="Rectangle 308"/>
              <p:cNvSpPr>
                <a:spLocks noChangeArrowheads="1"/>
              </p:cNvSpPr>
              <p:nvPr/>
            </p:nvSpPr>
            <p:spPr bwMode="auto">
              <a:xfrm>
                <a:off x="2538" y="3144"/>
                <a:ext cx="694" cy="12"/>
              </a:xfrm>
              <a:prstGeom prst="rect">
                <a:avLst/>
              </a:prstGeom>
              <a:solidFill>
                <a:srgbClr val="FF9B1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0" name="Rectangle 309"/>
              <p:cNvSpPr>
                <a:spLocks noChangeArrowheads="1"/>
              </p:cNvSpPr>
              <p:nvPr/>
            </p:nvSpPr>
            <p:spPr bwMode="auto">
              <a:xfrm>
                <a:off x="2538" y="3156"/>
                <a:ext cx="694" cy="6"/>
              </a:xfrm>
              <a:prstGeom prst="rect">
                <a:avLst/>
              </a:prstGeom>
              <a:solidFill>
                <a:srgbClr val="FF9B1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1" name="Rectangle 310"/>
              <p:cNvSpPr>
                <a:spLocks noChangeArrowheads="1"/>
              </p:cNvSpPr>
              <p:nvPr/>
            </p:nvSpPr>
            <p:spPr bwMode="auto">
              <a:xfrm>
                <a:off x="2538" y="3162"/>
                <a:ext cx="694" cy="12"/>
              </a:xfrm>
              <a:prstGeom prst="rect">
                <a:avLst/>
              </a:prstGeom>
              <a:solidFill>
                <a:srgbClr val="FF9B1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2" name="Rectangle 311"/>
              <p:cNvSpPr>
                <a:spLocks noChangeArrowheads="1"/>
              </p:cNvSpPr>
              <p:nvPr/>
            </p:nvSpPr>
            <p:spPr bwMode="auto">
              <a:xfrm>
                <a:off x="2538" y="3174"/>
                <a:ext cx="694" cy="12"/>
              </a:xfrm>
              <a:prstGeom prst="rect">
                <a:avLst/>
              </a:prstGeom>
              <a:solidFill>
                <a:srgbClr val="FF9B1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3" name="Rectangle 312"/>
              <p:cNvSpPr>
                <a:spLocks noChangeArrowheads="1"/>
              </p:cNvSpPr>
              <p:nvPr/>
            </p:nvSpPr>
            <p:spPr bwMode="auto">
              <a:xfrm>
                <a:off x="2538" y="3186"/>
                <a:ext cx="694" cy="5"/>
              </a:xfrm>
              <a:prstGeom prst="rect">
                <a:avLst/>
              </a:prstGeom>
              <a:solidFill>
                <a:srgbClr val="FF9A1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4" name="Rectangle 313"/>
              <p:cNvSpPr>
                <a:spLocks noChangeArrowheads="1"/>
              </p:cNvSpPr>
              <p:nvPr/>
            </p:nvSpPr>
            <p:spPr bwMode="auto">
              <a:xfrm>
                <a:off x="2538" y="3191"/>
                <a:ext cx="694" cy="12"/>
              </a:xfrm>
              <a:prstGeom prst="rect">
                <a:avLst/>
              </a:prstGeom>
              <a:solidFill>
                <a:srgbClr val="FF9A1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5" name="Rectangle 314"/>
              <p:cNvSpPr>
                <a:spLocks noChangeArrowheads="1"/>
              </p:cNvSpPr>
              <p:nvPr/>
            </p:nvSpPr>
            <p:spPr bwMode="auto">
              <a:xfrm>
                <a:off x="2538" y="3203"/>
                <a:ext cx="694" cy="6"/>
              </a:xfrm>
              <a:prstGeom prst="rect">
                <a:avLst/>
              </a:prstGeom>
              <a:solidFill>
                <a:srgbClr val="FF9A1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6" name="Rectangle 315"/>
              <p:cNvSpPr>
                <a:spLocks noChangeArrowheads="1"/>
              </p:cNvSpPr>
              <p:nvPr/>
            </p:nvSpPr>
            <p:spPr bwMode="auto">
              <a:xfrm>
                <a:off x="2538" y="3209"/>
                <a:ext cx="694" cy="12"/>
              </a:xfrm>
              <a:prstGeom prst="rect">
                <a:avLst/>
              </a:prstGeom>
              <a:solidFill>
                <a:srgbClr val="FF9A1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7" name="Rectangle 316"/>
              <p:cNvSpPr>
                <a:spLocks noChangeArrowheads="1"/>
              </p:cNvSpPr>
              <p:nvPr/>
            </p:nvSpPr>
            <p:spPr bwMode="auto">
              <a:xfrm>
                <a:off x="2538" y="3221"/>
                <a:ext cx="694" cy="12"/>
              </a:xfrm>
              <a:prstGeom prst="rect">
                <a:avLst/>
              </a:prstGeom>
              <a:solidFill>
                <a:srgbClr val="FF9A1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8" name="Rectangle 317"/>
              <p:cNvSpPr>
                <a:spLocks noChangeArrowheads="1"/>
              </p:cNvSpPr>
              <p:nvPr/>
            </p:nvSpPr>
            <p:spPr bwMode="auto">
              <a:xfrm>
                <a:off x="2538" y="3233"/>
                <a:ext cx="694" cy="6"/>
              </a:xfrm>
              <a:prstGeom prst="rect">
                <a:avLst/>
              </a:prstGeom>
              <a:solidFill>
                <a:srgbClr val="FF9A1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59" name="Rectangle 318"/>
              <p:cNvSpPr>
                <a:spLocks noChangeArrowheads="1"/>
              </p:cNvSpPr>
              <p:nvPr/>
            </p:nvSpPr>
            <p:spPr bwMode="auto">
              <a:xfrm>
                <a:off x="2538" y="3239"/>
                <a:ext cx="694" cy="11"/>
              </a:xfrm>
              <a:prstGeom prst="rect">
                <a:avLst/>
              </a:prstGeom>
              <a:solidFill>
                <a:srgbClr val="FF991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60" name="Rectangle 319"/>
              <p:cNvSpPr>
                <a:spLocks noChangeArrowheads="1"/>
              </p:cNvSpPr>
              <p:nvPr/>
            </p:nvSpPr>
            <p:spPr bwMode="auto">
              <a:xfrm>
                <a:off x="2538" y="3250"/>
                <a:ext cx="694" cy="6"/>
              </a:xfrm>
              <a:prstGeom prst="rect">
                <a:avLst/>
              </a:prstGeom>
              <a:solidFill>
                <a:srgbClr val="FF991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61" name="Rectangle 320"/>
              <p:cNvSpPr>
                <a:spLocks noChangeArrowheads="1"/>
              </p:cNvSpPr>
              <p:nvPr/>
            </p:nvSpPr>
            <p:spPr bwMode="auto">
              <a:xfrm>
                <a:off x="2538" y="3256"/>
                <a:ext cx="694" cy="12"/>
              </a:xfrm>
              <a:prstGeom prst="rect">
                <a:avLst/>
              </a:prstGeom>
              <a:solidFill>
                <a:srgbClr val="FF990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62" name="Rectangle 321"/>
              <p:cNvSpPr>
                <a:spLocks noChangeArrowheads="1"/>
              </p:cNvSpPr>
              <p:nvPr/>
            </p:nvSpPr>
            <p:spPr bwMode="auto">
              <a:xfrm>
                <a:off x="2538" y="3268"/>
                <a:ext cx="694" cy="12"/>
              </a:xfrm>
              <a:prstGeom prst="rect">
                <a:avLst/>
              </a:prstGeom>
              <a:solidFill>
                <a:srgbClr val="FF990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63" name="Rectangle 322"/>
              <p:cNvSpPr>
                <a:spLocks noChangeArrowheads="1"/>
              </p:cNvSpPr>
              <p:nvPr/>
            </p:nvSpPr>
            <p:spPr bwMode="auto">
              <a:xfrm>
                <a:off x="2538" y="3280"/>
                <a:ext cx="694" cy="6"/>
              </a:xfrm>
              <a:prstGeom prst="rect">
                <a:avLst/>
              </a:prstGeom>
              <a:solidFill>
                <a:srgbClr val="FF990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64" name="Rectangle 323"/>
              <p:cNvSpPr>
                <a:spLocks noChangeArrowheads="1"/>
              </p:cNvSpPr>
              <p:nvPr/>
            </p:nvSpPr>
            <p:spPr bwMode="auto">
              <a:xfrm>
                <a:off x="2538" y="3286"/>
                <a:ext cx="694" cy="12"/>
              </a:xfrm>
              <a:prstGeom prst="rect">
                <a:avLst/>
              </a:prstGeom>
              <a:solidFill>
                <a:srgbClr val="FF990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65" name="Rectangle 324"/>
              <p:cNvSpPr>
                <a:spLocks noChangeArrowheads="1"/>
              </p:cNvSpPr>
              <p:nvPr/>
            </p:nvSpPr>
            <p:spPr bwMode="auto">
              <a:xfrm>
                <a:off x="2538" y="3298"/>
                <a:ext cx="694" cy="6"/>
              </a:xfrm>
              <a:prstGeom prst="rect">
                <a:avLst/>
              </a:prstGeom>
              <a:solidFill>
                <a:srgbClr val="FF990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3166" name="Rectangle 325"/>
              <p:cNvSpPr>
                <a:spLocks noChangeArrowheads="1"/>
              </p:cNvSpPr>
              <p:nvPr/>
            </p:nvSpPr>
            <p:spPr bwMode="auto">
              <a:xfrm>
                <a:off x="2538" y="3304"/>
                <a:ext cx="694" cy="11"/>
              </a:xfrm>
              <a:prstGeom prst="rect">
                <a:avLst/>
              </a:prstGeom>
              <a:solidFill>
                <a:srgbClr val="FF990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grpSp>
        <p:sp>
          <p:nvSpPr>
            <p:cNvPr id="32777" name="Rectangle 326"/>
            <p:cNvSpPr>
              <a:spLocks noChangeArrowheads="1"/>
            </p:cNvSpPr>
            <p:nvPr/>
          </p:nvSpPr>
          <p:spPr bwMode="auto">
            <a:xfrm>
              <a:off x="2538" y="1557"/>
              <a:ext cx="694" cy="1775"/>
            </a:xfrm>
            <a:prstGeom prst="rect">
              <a:avLst/>
            </a:prstGeom>
            <a:noFill/>
            <a:ln w="7938">
              <a:solidFill>
                <a:srgbClr val="FF9900"/>
              </a:solid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grpSp>
          <p:nvGrpSpPr>
            <p:cNvPr id="32778" name="Group 327"/>
            <p:cNvGrpSpPr>
              <a:grpSpLocks/>
            </p:cNvGrpSpPr>
            <p:nvPr/>
          </p:nvGrpSpPr>
          <p:grpSpPr bwMode="auto">
            <a:xfrm>
              <a:off x="3714" y="1415"/>
              <a:ext cx="689" cy="1917"/>
              <a:chOff x="3714" y="1398"/>
              <a:chExt cx="689" cy="1917"/>
            </a:xfrm>
          </p:grpSpPr>
          <p:sp>
            <p:nvSpPr>
              <p:cNvPr id="32807" name="Rectangle 328"/>
              <p:cNvSpPr>
                <a:spLocks noChangeArrowheads="1"/>
              </p:cNvSpPr>
              <p:nvPr/>
            </p:nvSpPr>
            <p:spPr bwMode="auto">
              <a:xfrm>
                <a:off x="3714" y="1398"/>
                <a:ext cx="689" cy="12"/>
              </a:xfrm>
              <a:prstGeom prst="rect">
                <a:avLst/>
              </a:prstGeom>
              <a:solidFill>
                <a:srgbClr val="F8D1E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08" name="Rectangle 329"/>
              <p:cNvSpPr>
                <a:spLocks noChangeArrowheads="1"/>
              </p:cNvSpPr>
              <p:nvPr/>
            </p:nvSpPr>
            <p:spPr bwMode="auto">
              <a:xfrm>
                <a:off x="3714" y="1410"/>
                <a:ext cx="689" cy="12"/>
              </a:xfrm>
              <a:prstGeom prst="rect">
                <a:avLst/>
              </a:prstGeom>
              <a:solidFill>
                <a:srgbClr val="F7D0E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09" name="Rectangle 330"/>
              <p:cNvSpPr>
                <a:spLocks noChangeArrowheads="1"/>
              </p:cNvSpPr>
              <p:nvPr/>
            </p:nvSpPr>
            <p:spPr bwMode="auto">
              <a:xfrm>
                <a:off x="3714" y="1422"/>
                <a:ext cx="689" cy="11"/>
              </a:xfrm>
              <a:prstGeom prst="rect">
                <a:avLst/>
              </a:prstGeom>
              <a:solidFill>
                <a:srgbClr val="F7D0E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0" name="Rectangle 331"/>
              <p:cNvSpPr>
                <a:spLocks noChangeArrowheads="1"/>
              </p:cNvSpPr>
              <p:nvPr/>
            </p:nvSpPr>
            <p:spPr bwMode="auto">
              <a:xfrm>
                <a:off x="3714" y="1433"/>
                <a:ext cx="689" cy="12"/>
              </a:xfrm>
              <a:prstGeom prst="rect">
                <a:avLst/>
              </a:prstGeom>
              <a:solidFill>
                <a:srgbClr val="F7D0E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1" name="Rectangle 332"/>
              <p:cNvSpPr>
                <a:spLocks noChangeArrowheads="1"/>
              </p:cNvSpPr>
              <p:nvPr/>
            </p:nvSpPr>
            <p:spPr bwMode="auto">
              <a:xfrm>
                <a:off x="3714" y="1445"/>
                <a:ext cx="689" cy="6"/>
              </a:xfrm>
              <a:prstGeom prst="rect">
                <a:avLst/>
              </a:prstGeom>
              <a:solidFill>
                <a:srgbClr val="F7D0E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2" name="Rectangle 333"/>
              <p:cNvSpPr>
                <a:spLocks noChangeArrowheads="1"/>
              </p:cNvSpPr>
              <p:nvPr/>
            </p:nvSpPr>
            <p:spPr bwMode="auto">
              <a:xfrm>
                <a:off x="3714" y="1451"/>
                <a:ext cx="689" cy="12"/>
              </a:xfrm>
              <a:prstGeom prst="rect">
                <a:avLst/>
              </a:prstGeom>
              <a:solidFill>
                <a:srgbClr val="F7D0E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3" name="Rectangle 334"/>
              <p:cNvSpPr>
                <a:spLocks noChangeArrowheads="1"/>
              </p:cNvSpPr>
              <p:nvPr/>
            </p:nvSpPr>
            <p:spPr bwMode="auto">
              <a:xfrm>
                <a:off x="3714" y="1463"/>
                <a:ext cx="689" cy="12"/>
              </a:xfrm>
              <a:prstGeom prst="rect">
                <a:avLst/>
              </a:prstGeom>
              <a:solidFill>
                <a:srgbClr val="F7D0E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4" name="Rectangle 335"/>
              <p:cNvSpPr>
                <a:spLocks noChangeArrowheads="1"/>
              </p:cNvSpPr>
              <p:nvPr/>
            </p:nvSpPr>
            <p:spPr bwMode="auto">
              <a:xfrm>
                <a:off x="3714" y="1475"/>
                <a:ext cx="689" cy="11"/>
              </a:xfrm>
              <a:prstGeom prst="rect">
                <a:avLst/>
              </a:prstGeom>
              <a:solidFill>
                <a:srgbClr val="F7CFE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5" name="Rectangle 336"/>
              <p:cNvSpPr>
                <a:spLocks noChangeArrowheads="1"/>
              </p:cNvSpPr>
              <p:nvPr/>
            </p:nvSpPr>
            <p:spPr bwMode="auto">
              <a:xfrm>
                <a:off x="3714" y="1486"/>
                <a:ext cx="689" cy="12"/>
              </a:xfrm>
              <a:prstGeom prst="rect">
                <a:avLst/>
              </a:prstGeom>
              <a:solidFill>
                <a:srgbClr val="F7CFE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6" name="Rectangle 337"/>
              <p:cNvSpPr>
                <a:spLocks noChangeArrowheads="1"/>
              </p:cNvSpPr>
              <p:nvPr/>
            </p:nvSpPr>
            <p:spPr bwMode="auto">
              <a:xfrm>
                <a:off x="3714" y="1498"/>
                <a:ext cx="689" cy="12"/>
              </a:xfrm>
              <a:prstGeom prst="rect">
                <a:avLst/>
              </a:prstGeom>
              <a:solidFill>
                <a:srgbClr val="F7CFE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7" name="Rectangle 338"/>
              <p:cNvSpPr>
                <a:spLocks noChangeArrowheads="1"/>
              </p:cNvSpPr>
              <p:nvPr/>
            </p:nvSpPr>
            <p:spPr bwMode="auto">
              <a:xfrm>
                <a:off x="3714" y="1510"/>
                <a:ext cx="689" cy="12"/>
              </a:xfrm>
              <a:prstGeom prst="rect">
                <a:avLst/>
              </a:prstGeom>
              <a:solidFill>
                <a:srgbClr val="F7CFE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8" name="Rectangle 339"/>
              <p:cNvSpPr>
                <a:spLocks noChangeArrowheads="1"/>
              </p:cNvSpPr>
              <p:nvPr/>
            </p:nvSpPr>
            <p:spPr bwMode="auto">
              <a:xfrm>
                <a:off x="3714" y="1522"/>
                <a:ext cx="689" cy="12"/>
              </a:xfrm>
              <a:prstGeom prst="rect">
                <a:avLst/>
              </a:prstGeom>
              <a:solidFill>
                <a:srgbClr val="F7CFE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19" name="Rectangle 340"/>
              <p:cNvSpPr>
                <a:spLocks noChangeArrowheads="1"/>
              </p:cNvSpPr>
              <p:nvPr/>
            </p:nvSpPr>
            <p:spPr bwMode="auto">
              <a:xfrm>
                <a:off x="3714" y="1534"/>
                <a:ext cx="689" cy="11"/>
              </a:xfrm>
              <a:prstGeom prst="rect">
                <a:avLst/>
              </a:prstGeom>
              <a:solidFill>
                <a:srgbClr val="F7CEE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0" name="Rectangle 341"/>
              <p:cNvSpPr>
                <a:spLocks noChangeArrowheads="1"/>
              </p:cNvSpPr>
              <p:nvPr/>
            </p:nvSpPr>
            <p:spPr bwMode="auto">
              <a:xfrm>
                <a:off x="3714" y="1545"/>
                <a:ext cx="689" cy="6"/>
              </a:xfrm>
              <a:prstGeom prst="rect">
                <a:avLst/>
              </a:prstGeom>
              <a:solidFill>
                <a:srgbClr val="F7CEE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1" name="Rectangle 342"/>
              <p:cNvSpPr>
                <a:spLocks noChangeArrowheads="1"/>
              </p:cNvSpPr>
              <p:nvPr/>
            </p:nvSpPr>
            <p:spPr bwMode="auto">
              <a:xfrm>
                <a:off x="3714" y="1551"/>
                <a:ext cx="689" cy="12"/>
              </a:xfrm>
              <a:prstGeom prst="rect">
                <a:avLst/>
              </a:prstGeom>
              <a:solidFill>
                <a:srgbClr val="F7CEE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2" name="Rectangle 343"/>
              <p:cNvSpPr>
                <a:spLocks noChangeArrowheads="1"/>
              </p:cNvSpPr>
              <p:nvPr/>
            </p:nvSpPr>
            <p:spPr bwMode="auto">
              <a:xfrm>
                <a:off x="3714" y="1563"/>
                <a:ext cx="689" cy="12"/>
              </a:xfrm>
              <a:prstGeom prst="rect">
                <a:avLst/>
              </a:prstGeom>
              <a:solidFill>
                <a:srgbClr val="F7CEE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3" name="Rectangle 344"/>
              <p:cNvSpPr>
                <a:spLocks noChangeArrowheads="1"/>
              </p:cNvSpPr>
              <p:nvPr/>
            </p:nvSpPr>
            <p:spPr bwMode="auto">
              <a:xfrm>
                <a:off x="3714" y="1575"/>
                <a:ext cx="689" cy="12"/>
              </a:xfrm>
              <a:prstGeom prst="rect">
                <a:avLst/>
              </a:prstGeom>
              <a:solidFill>
                <a:srgbClr val="F7CDE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4" name="Rectangle 345"/>
              <p:cNvSpPr>
                <a:spLocks noChangeArrowheads="1"/>
              </p:cNvSpPr>
              <p:nvPr/>
            </p:nvSpPr>
            <p:spPr bwMode="auto">
              <a:xfrm>
                <a:off x="3714" y="1587"/>
                <a:ext cx="689" cy="12"/>
              </a:xfrm>
              <a:prstGeom prst="rect">
                <a:avLst/>
              </a:prstGeom>
              <a:solidFill>
                <a:srgbClr val="F7CDE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5" name="Rectangle 346"/>
              <p:cNvSpPr>
                <a:spLocks noChangeArrowheads="1"/>
              </p:cNvSpPr>
              <p:nvPr/>
            </p:nvSpPr>
            <p:spPr bwMode="auto">
              <a:xfrm>
                <a:off x="3714" y="1599"/>
                <a:ext cx="689" cy="11"/>
              </a:xfrm>
              <a:prstGeom prst="rect">
                <a:avLst/>
              </a:prstGeom>
              <a:solidFill>
                <a:srgbClr val="F6CDE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6" name="Rectangle 347"/>
              <p:cNvSpPr>
                <a:spLocks noChangeArrowheads="1"/>
              </p:cNvSpPr>
              <p:nvPr/>
            </p:nvSpPr>
            <p:spPr bwMode="auto">
              <a:xfrm>
                <a:off x="3714" y="1610"/>
                <a:ext cx="689" cy="12"/>
              </a:xfrm>
              <a:prstGeom prst="rect">
                <a:avLst/>
              </a:prstGeom>
              <a:solidFill>
                <a:srgbClr val="F6CCE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7" name="Rectangle 348"/>
              <p:cNvSpPr>
                <a:spLocks noChangeArrowheads="1"/>
              </p:cNvSpPr>
              <p:nvPr/>
            </p:nvSpPr>
            <p:spPr bwMode="auto">
              <a:xfrm>
                <a:off x="3714" y="1622"/>
                <a:ext cx="689" cy="12"/>
              </a:xfrm>
              <a:prstGeom prst="rect">
                <a:avLst/>
              </a:prstGeom>
              <a:solidFill>
                <a:srgbClr val="F6CCE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8" name="Rectangle 349"/>
              <p:cNvSpPr>
                <a:spLocks noChangeArrowheads="1"/>
              </p:cNvSpPr>
              <p:nvPr/>
            </p:nvSpPr>
            <p:spPr bwMode="auto">
              <a:xfrm>
                <a:off x="3714" y="1634"/>
                <a:ext cx="689" cy="12"/>
              </a:xfrm>
              <a:prstGeom prst="rect">
                <a:avLst/>
              </a:prstGeom>
              <a:solidFill>
                <a:srgbClr val="F6CCE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29" name="Rectangle 350"/>
              <p:cNvSpPr>
                <a:spLocks noChangeArrowheads="1"/>
              </p:cNvSpPr>
              <p:nvPr/>
            </p:nvSpPr>
            <p:spPr bwMode="auto">
              <a:xfrm>
                <a:off x="3714" y="1646"/>
                <a:ext cx="689" cy="6"/>
              </a:xfrm>
              <a:prstGeom prst="rect">
                <a:avLst/>
              </a:prstGeom>
              <a:solidFill>
                <a:srgbClr val="F6CCE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0" name="Rectangle 351"/>
              <p:cNvSpPr>
                <a:spLocks noChangeArrowheads="1"/>
              </p:cNvSpPr>
              <p:nvPr/>
            </p:nvSpPr>
            <p:spPr bwMode="auto">
              <a:xfrm>
                <a:off x="3714" y="1652"/>
                <a:ext cx="689" cy="11"/>
              </a:xfrm>
              <a:prstGeom prst="rect">
                <a:avLst/>
              </a:prstGeom>
              <a:solidFill>
                <a:srgbClr val="F6CBE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1" name="Rectangle 352"/>
              <p:cNvSpPr>
                <a:spLocks noChangeArrowheads="1"/>
              </p:cNvSpPr>
              <p:nvPr/>
            </p:nvSpPr>
            <p:spPr bwMode="auto">
              <a:xfrm>
                <a:off x="3714" y="1663"/>
                <a:ext cx="689" cy="12"/>
              </a:xfrm>
              <a:prstGeom prst="rect">
                <a:avLst/>
              </a:prstGeom>
              <a:solidFill>
                <a:srgbClr val="F6CBE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2" name="Rectangle 353"/>
              <p:cNvSpPr>
                <a:spLocks noChangeArrowheads="1"/>
              </p:cNvSpPr>
              <p:nvPr/>
            </p:nvSpPr>
            <p:spPr bwMode="auto">
              <a:xfrm>
                <a:off x="3714" y="1675"/>
                <a:ext cx="689" cy="12"/>
              </a:xfrm>
              <a:prstGeom prst="rect">
                <a:avLst/>
              </a:prstGeom>
              <a:solidFill>
                <a:srgbClr val="F6CBE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3" name="Rectangle 354"/>
              <p:cNvSpPr>
                <a:spLocks noChangeArrowheads="1"/>
              </p:cNvSpPr>
              <p:nvPr/>
            </p:nvSpPr>
            <p:spPr bwMode="auto">
              <a:xfrm>
                <a:off x="3714" y="1687"/>
                <a:ext cx="689" cy="12"/>
              </a:xfrm>
              <a:prstGeom prst="rect">
                <a:avLst/>
              </a:prstGeom>
              <a:solidFill>
                <a:srgbClr val="F6CAE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4" name="Rectangle 355"/>
              <p:cNvSpPr>
                <a:spLocks noChangeArrowheads="1"/>
              </p:cNvSpPr>
              <p:nvPr/>
            </p:nvSpPr>
            <p:spPr bwMode="auto">
              <a:xfrm>
                <a:off x="3714" y="1699"/>
                <a:ext cx="689" cy="12"/>
              </a:xfrm>
              <a:prstGeom prst="rect">
                <a:avLst/>
              </a:prstGeom>
              <a:solidFill>
                <a:srgbClr val="F6CAD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5" name="Rectangle 356"/>
              <p:cNvSpPr>
                <a:spLocks noChangeArrowheads="1"/>
              </p:cNvSpPr>
              <p:nvPr/>
            </p:nvSpPr>
            <p:spPr bwMode="auto">
              <a:xfrm>
                <a:off x="3714" y="1711"/>
                <a:ext cx="689" cy="11"/>
              </a:xfrm>
              <a:prstGeom prst="rect">
                <a:avLst/>
              </a:prstGeom>
              <a:solidFill>
                <a:srgbClr val="F6C9D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6" name="Rectangle 357"/>
              <p:cNvSpPr>
                <a:spLocks noChangeArrowheads="1"/>
              </p:cNvSpPr>
              <p:nvPr/>
            </p:nvSpPr>
            <p:spPr bwMode="auto">
              <a:xfrm>
                <a:off x="3714" y="1722"/>
                <a:ext cx="689" cy="12"/>
              </a:xfrm>
              <a:prstGeom prst="rect">
                <a:avLst/>
              </a:prstGeom>
              <a:solidFill>
                <a:srgbClr val="F5C9D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7" name="Rectangle 358"/>
              <p:cNvSpPr>
                <a:spLocks noChangeArrowheads="1"/>
              </p:cNvSpPr>
              <p:nvPr/>
            </p:nvSpPr>
            <p:spPr bwMode="auto">
              <a:xfrm>
                <a:off x="3714" y="1734"/>
                <a:ext cx="689" cy="12"/>
              </a:xfrm>
              <a:prstGeom prst="rect">
                <a:avLst/>
              </a:prstGeom>
              <a:solidFill>
                <a:srgbClr val="F5C8D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8" name="Rectangle 359"/>
              <p:cNvSpPr>
                <a:spLocks noChangeArrowheads="1"/>
              </p:cNvSpPr>
              <p:nvPr/>
            </p:nvSpPr>
            <p:spPr bwMode="auto">
              <a:xfrm>
                <a:off x="3714" y="1746"/>
                <a:ext cx="689" cy="6"/>
              </a:xfrm>
              <a:prstGeom prst="rect">
                <a:avLst/>
              </a:prstGeom>
              <a:solidFill>
                <a:srgbClr val="F5C8D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39" name="Rectangle 360"/>
              <p:cNvSpPr>
                <a:spLocks noChangeArrowheads="1"/>
              </p:cNvSpPr>
              <p:nvPr/>
            </p:nvSpPr>
            <p:spPr bwMode="auto">
              <a:xfrm>
                <a:off x="3714" y="1752"/>
                <a:ext cx="689" cy="12"/>
              </a:xfrm>
              <a:prstGeom prst="rect">
                <a:avLst/>
              </a:prstGeom>
              <a:solidFill>
                <a:srgbClr val="F5C7D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0" name="Rectangle 361"/>
              <p:cNvSpPr>
                <a:spLocks noChangeArrowheads="1"/>
              </p:cNvSpPr>
              <p:nvPr/>
            </p:nvSpPr>
            <p:spPr bwMode="auto">
              <a:xfrm>
                <a:off x="3714" y="1764"/>
                <a:ext cx="689" cy="12"/>
              </a:xfrm>
              <a:prstGeom prst="rect">
                <a:avLst/>
              </a:prstGeom>
              <a:solidFill>
                <a:srgbClr val="F5C7D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1" name="Rectangle 362"/>
              <p:cNvSpPr>
                <a:spLocks noChangeArrowheads="1"/>
              </p:cNvSpPr>
              <p:nvPr/>
            </p:nvSpPr>
            <p:spPr bwMode="auto">
              <a:xfrm>
                <a:off x="3714" y="1776"/>
                <a:ext cx="689" cy="11"/>
              </a:xfrm>
              <a:prstGeom prst="rect">
                <a:avLst/>
              </a:prstGeom>
              <a:solidFill>
                <a:srgbClr val="F5C6D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2" name="Rectangle 363"/>
              <p:cNvSpPr>
                <a:spLocks noChangeArrowheads="1"/>
              </p:cNvSpPr>
              <p:nvPr/>
            </p:nvSpPr>
            <p:spPr bwMode="auto">
              <a:xfrm>
                <a:off x="3714" y="1787"/>
                <a:ext cx="689" cy="12"/>
              </a:xfrm>
              <a:prstGeom prst="rect">
                <a:avLst/>
              </a:prstGeom>
              <a:solidFill>
                <a:srgbClr val="F5C6D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3" name="Rectangle 364"/>
              <p:cNvSpPr>
                <a:spLocks noChangeArrowheads="1"/>
              </p:cNvSpPr>
              <p:nvPr/>
            </p:nvSpPr>
            <p:spPr bwMode="auto">
              <a:xfrm>
                <a:off x="3714" y="1799"/>
                <a:ext cx="689" cy="12"/>
              </a:xfrm>
              <a:prstGeom prst="rect">
                <a:avLst/>
              </a:prstGeom>
              <a:solidFill>
                <a:srgbClr val="F4C5D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4" name="Rectangle 365"/>
              <p:cNvSpPr>
                <a:spLocks noChangeArrowheads="1"/>
              </p:cNvSpPr>
              <p:nvPr/>
            </p:nvSpPr>
            <p:spPr bwMode="auto">
              <a:xfrm>
                <a:off x="3714" y="1811"/>
                <a:ext cx="689" cy="12"/>
              </a:xfrm>
              <a:prstGeom prst="rect">
                <a:avLst/>
              </a:prstGeom>
              <a:solidFill>
                <a:srgbClr val="F4C5D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5" name="Rectangle 366"/>
              <p:cNvSpPr>
                <a:spLocks noChangeArrowheads="1"/>
              </p:cNvSpPr>
              <p:nvPr/>
            </p:nvSpPr>
            <p:spPr bwMode="auto">
              <a:xfrm>
                <a:off x="3714" y="1823"/>
                <a:ext cx="689" cy="12"/>
              </a:xfrm>
              <a:prstGeom prst="rect">
                <a:avLst/>
              </a:prstGeom>
              <a:solidFill>
                <a:srgbClr val="F4C4D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6" name="Rectangle 367"/>
              <p:cNvSpPr>
                <a:spLocks noChangeArrowheads="1"/>
              </p:cNvSpPr>
              <p:nvPr/>
            </p:nvSpPr>
            <p:spPr bwMode="auto">
              <a:xfrm>
                <a:off x="3714" y="1835"/>
                <a:ext cx="689" cy="11"/>
              </a:xfrm>
              <a:prstGeom prst="rect">
                <a:avLst/>
              </a:prstGeom>
              <a:solidFill>
                <a:srgbClr val="F4C4D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7" name="Rectangle 368"/>
              <p:cNvSpPr>
                <a:spLocks noChangeArrowheads="1"/>
              </p:cNvSpPr>
              <p:nvPr/>
            </p:nvSpPr>
            <p:spPr bwMode="auto">
              <a:xfrm>
                <a:off x="3714" y="1846"/>
                <a:ext cx="689" cy="6"/>
              </a:xfrm>
              <a:prstGeom prst="rect">
                <a:avLst/>
              </a:prstGeom>
              <a:solidFill>
                <a:srgbClr val="F4C3D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8" name="Rectangle 369"/>
              <p:cNvSpPr>
                <a:spLocks noChangeArrowheads="1"/>
              </p:cNvSpPr>
              <p:nvPr/>
            </p:nvSpPr>
            <p:spPr bwMode="auto">
              <a:xfrm>
                <a:off x="3714" y="1852"/>
                <a:ext cx="689" cy="12"/>
              </a:xfrm>
              <a:prstGeom prst="rect">
                <a:avLst/>
              </a:prstGeom>
              <a:solidFill>
                <a:srgbClr val="F4C3D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49" name="Rectangle 370"/>
              <p:cNvSpPr>
                <a:spLocks noChangeArrowheads="1"/>
              </p:cNvSpPr>
              <p:nvPr/>
            </p:nvSpPr>
            <p:spPr bwMode="auto">
              <a:xfrm>
                <a:off x="3714" y="1864"/>
                <a:ext cx="689" cy="12"/>
              </a:xfrm>
              <a:prstGeom prst="rect">
                <a:avLst/>
              </a:prstGeom>
              <a:solidFill>
                <a:srgbClr val="F4C2D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0" name="Rectangle 371"/>
              <p:cNvSpPr>
                <a:spLocks noChangeArrowheads="1"/>
              </p:cNvSpPr>
              <p:nvPr/>
            </p:nvSpPr>
            <p:spPr bwMode="auto">
              <a:xfrm>
                <a:off x="3714" y="1876"/>
                <a:ext cx="689" cy="12"/>
              </a:xfrm>
              <a:prstGeom prst="rect">
                <a:avLst/>
              </a:prstGeom>
              <a:solidFill>
                <a:srgbClr val="F3C1D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1" name="Rectangle 372"/>
              <p:cNvSpPr>
                <a:spLocks noChangeArrowheads="1"/>
              </p:cNvSpPr>
              <p:nvPr/>
            </p:nvSpPr>
            <p:spPr bwMode="auto">
              <a:xfrm>
                <a:off x="3714" y="1888"/>
                <a:ext cx="689" cy="11"/>
              </a:xfrm>
              <a:prstGeom prst="rect">
                <a:avLst/>
              </a:prstGeom>
              <a:solidFill>
                <a:srgbClr val="F3C1D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2" name="Rectangle 373"/>
              <p:cNvSpPr>
                <a:spLocks noChangeArrowheads="1"/>
              </p:cNvSpPr>
              <p:nvPr/>
            </p:nvSpPr>
            <p:spPr bwMode="auto">
              <a:xfrm>
                <a:off x="3714" y="1899"/>
                <a:ext cx="689" cy="12"/>
              </a:xfrm>
              <a:prstGeom prst="rect">
                <a:avLst/>
              </a:prstGeom>
              <a:solidFill>
                <a:srgbClr val="F3C0D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3" name="Rectangle 374"/>
              <p:cNvSpPr>
                <a:spLocks noChangeArrowheads="1"/>
              </p:cNvSpPr>
              <p:nvPr/>
            </p:nvSpPr>
            <p:spPr bwMode="auto">
              <a:xfrm>
                <a:off x="3714" y="1911"/>
                <a:ext cx="689" cy="12"/>
              </a:xfrm>
              <a:prstGeom prst="rect">
                <a:avLst/>
              </a:prstGeom>
              <a:solidFill>
                <a:srgbClr val="F3BFD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4" name="Rectangle 375"/>
              <p:cNvSpPr>
                <a:spLocks noChangeArrowheads="1"/>
              </p:cNvSpPr>
              <p:nvPr/>
            </p:nvSpPr>
            <p:spPr bwMode="auto">
              <a:xfrm>
                <a:off x="3714" y="1923"/>
                <a:ext cx="689" cy="12"/>
              </a:xfrm>
              <a:prstGeom prst="rect">
                <a:avLst/>
              </a:prstGeom>
              <a:solidFill>
                <a:srgbClr val="F3BFD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5" name="Rectangle 376"/>
              <p:cNvSpPr>
                <a:spLocks noChangeArrowheads="1"/>
              </p:cNvSpPr>
              <p:nvPr/>
            </p:nvSpPr>
            <p:spPr bwMode="auto">
              <a:xfrm>
                <a:off x="3714" y="1935"/>
                <a:ext cx="689" cy="12"/>
              </a:xfrm>
              <a:prstGeom prst="rect">
                <a:avLst/>
              </a:prstGeom>
              <a:solidFill>
                <a:srgbClr val="F2BED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6" name="Rectangle 377"/>
              <p:cNvSpPr>
                <a:spLocks noChangeArrowheads="1"/>
              </p:cNvSpPr>
              <p:nvPr/>
            </p:nvSpPr>
            <p:spPr bwMode="auto">
              <a:xfrm>
                <a:off x="3714" y="1947"/>
                <a:ext cx="689" cy="6"/>
              </a:xfrm>
              <a:prstGeom prst="rect">
                <a:avLst/>
              </a:prstGeom>
              <a:solidFill>
                <a:srgbClr val="F2BDD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7" name="Rectangle 378"/>
              <p:cNvSpPr>
                <a:spLocks noChangeArrowheads="1"/>
              </p:cNvSpPr>
              <p:nvPr/>
            </p:nvSpPr>
            <p:spPr bwMode="auto">
              <a:xfrm>
                <a:off x="3714" y="1953"/>
                <a:ext cx="689" cy="11"/>
              </a:xfrm>
              <a:prstGeom prst="rect">
                <a:avLst/>
              </a:prstGeom>
              <a:solidFill>
                <a:srgbClr val="F2BCD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8" name="Rectangle 379"/>
              <p:cNvSpPr>
                <a:spLocks noChangeArrowheads="1"/>
              </p:cNvSpPr>
              <p:nvPr/>
            </p:nvSpPr>
            <p:spPr bwMode="auto">
              <a:xfrm>
                <a:off x="3714" y="1964"/>
                <a:ext cx="689" cy="12"/>
              </a:xfrm>
              <a:prstGeom prst="rect">
                <a:avLst/>
              </a:prstGeom>
              <a:solidFill>
                <a:srgbClr val="F2BCD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59" name="Rectangle 380"/>
              <p:cNvSpPr>
                <a:spLocks noChangeArrowheads="1"/>
              </p:cNvSpPr>
              <p:nvPr/>
            </p:nvSpPr>
            <p:spPr bwMode="auto">
              <a:xfrm>
                <a:off x="3714" y="1976"/>
                <a:ext cx="689" cy="12"/>
              </a:xfrm>
              <a:prstGeom prst="rect">
                <a:avLst/>
              </a:prstGeom>
              <a:solidFill>
                <a:srgbClr val="F2BBD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0" name="Rectangle 381"/>
              <p:cNvSpPr>
                <a:spLocks noChangeArrowheads="1"/>
              </p:cNvSpPr>
              <p:nvPr/>
            </p:nvSpPr>
            <p:spPr bwMode="auto">
              <a:xfrm>
                <a:off x="3714" y="1988"/>
                <a:ext cx="689" cy="12"/>
              </a:xfrm>
              <a:prstGeom prst="rect">
                <a:avLst/>
              </a:prstGeom>
              <a:solidFill>
                <a:srgbClr val="F2BAD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1" name="Rectangle 382"/>
              <p:cNvSpPr>
                <a:spLocks noChangeArrowheads="1"/>
              </p:cNvSpPr>
              <p:nvPr/>
            </p:nvSpPr>
            <p:spPr bwMode="auto">
              <a:xfrm>
                <a:off x="3714" y="2000"/>
                <a:ext cx="689" cy="12"/>
              </a:xfrm>
              <a:prstGeom prst="rect">
                <a:avLst/>
              </a:prstGeom>
              <a:solidFill>
                <a:srgbClr val="F1B9D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2" name="Rectangle 383"/>
              <p:cNvSpPr>
                <a:spLocks noChangeArrowheads="1"/>
              </p:cNvSpPr>
              <p:nvPr/>
            </p:nvSpPr>
            <p:spPr bwMode="auto">
              <a:xfrm>
                <a:off x="3714" y="2012"/>
                <a:ext cx="689" cy="11"/>
              </a:xfrm>
              <a:prstGeom prst="rect">
                <a:avLst/>
              </a:prstGeom>
              <a:solidFill>
                <a:srgbClr val="F1B8D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3" name="Rectangle 384"/>
              <p:cNvSpPr>
                <a:spLocks noChangeArrowheads="1"/>
              </p:cNvSpPr>
              <p:nvPr/>
            </p:nvSpPr>
            <p:spPr bwMode="auto">
              <a:xfrm>
                <a:off x="3714" y="2023"/>
                <a:ext cx="689" cy="12"/>
              </a:xfrm>
              <a:prstGeom prst="rect">
                <a:avLst/>
              </a:prstGeom>
              <a:solidFill>
                <a:srgbClr val="F1B7D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4" name="Rectangle 385"/>
              <p:cNvSpPr>
                <a:spLocks noChangeArrowheads="1"/>
              </p:cNvSpPr>
              <p:nvPr/>
            </p:nvSpPr>
            <p:spPr bwMode="auto">
              <a:xfrm>
                <a:off x="3714" y="2035"/>
                <a:ext cx="689" cy="12"/>
              </a:xfrm>
              <a:prstGeom prst="rect">
                <a:avLst/>
              </a:prstGeom>
              <a:solidFill>
                <a:srgbClr val="F1B7D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5" name="Rectangle 386"/>
              <p:cNvSpPr>
                <a:spLocks noChangeArrowheads="1"/>
              </p:cNvSpPr>
              <p:nvPr/>
            </p:nvSpPr>
            <p:spPr bwMode="auto">
              <a:xfrm>
                <a:off x="3714" y="2047"/>
                <a:ext cx="689" cy="6"/>
              </a:xfrm>
              <a:prstGeom prst="rect">
                <a:avLst/>
              </a:prstGeom>
              <a:solidFill>
                <a:srgbClr val="F0B5D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6" name="Rectangle 387"/>
              <p:cNvSpPr>
                <a:spLocks noChangeArrowheads="1"/>
              </p:cNvSpPr>
              <p:nvPr/>
            </p:nvSpPr>
            <p:spPr bwMode="auto">
              <a:xfrm>
                <a:off x="3714" y="2053"/>
                <a:ext cx="689" cy="12"/>
              </a:xfrm>
              <a:prstGeom prst="rect">
                <a:avLst/>
              </a:prstGeom>
              <a:solidFill>
                <a:srgbClr val="F0B5C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7" name="Rectangle 388"/>
              <p:cNvSpPr>
                <a:spLocks noChangeArrowheads="1"/>
              </p:cNvSpPr>
              <p:nvPr/>
            </p:nvSpPr>
            <p:spPr bwMode="auto">
              <a:xfrm>
                <a:off x="3714" y="2065"/>
                <a:ext cx="689" cy="11"/>
              </a:xfrm>
              <a:prstGeom prst="rect">
                <a:avLst/>
              </a:prstGeom>
              <a:solidFill>
                <a:srgbClr val="F0B3C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8" name="Rectangle 389"/>
              <p:cNvSpPr>
                <a:spLocks noChangeArrowheads="1"/>
              </p:cNvSpPr>
              <p:nvPr/>
            </p:nvSpPr>
            <p:spPr bwMode="auto">
              <a:xfrm>
                <a:off x="3714" y="2076"/>
                <a:ext cx="689" cy="12"/>
              </a:xfrm>
              <a:prstGeom prst="rect">
                <a:avLst/>
              </a:prstGeom>
              <a:solidFill>
                <a:srgbClr val="F0B3C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69" name="Rectangle 390"/>
              <p:cNvSpPr>
                <a:spLocks noChangeArrowheads="1"/>
              </p:cNvSpPr>
              <p:nvPr/>
            </p:nvSpPr>
            <p:spPr bwMode="auto">
              <a:xfrm>
                <a:off x="3714" y="2088"/>
                <a:ext cx="689" cy="12"/>
              </a:xfrm>
              <a:prstGeom prst="rect">
                <a:avLst/>
              </a:prstGeom>
              <a:solidFill>
                <a:srgbClr val="EFB1C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0" name="Rectangle 391"/>
              <p:cNvSpPr>
                <a:spLocks noChangeArrowheads="1"/>
              </p:cNvSpPr>
              <p:nvPr/>
            </p:nvSpPr>
            <p:spPr bwMode="auto">
              <a:xfrm>
                <a:off x="3714" y="2100"/>
                <a:ext cx="689" cy="12"/>
              </a:xfrm>
              <a:prstGeom prst="rect">
                <a:avLst/>
              </a:prstGeom>
              <a:solidFill>
                <a:srgbClr val="EFB1C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1" name="Rectangle 392"/>
              <p:cNvSpPr>
                <a:spLocks noChangeArrowheads="1"/>
              </p:cNvSpPr>
              <p:nvPr/>
            </p:nvSpPr>
            <p:spPr bwMode="auto">
              <a:xfrm>
                <a:off x="3714" y="2112"/>
                <a:ext cx="689" cy="12"/>
              </a:xfrm>
              <a:prstGeom prst="rect">
                <a:avLst/>
              </a:prstGeom>
              <a:solidFill>
                <a:srgbClr val="EFAFC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2" name="Rectangle 393"/>
              <p:cNvSpPr>
                <a:spLocks noChangeArrowheads="1"/>
              </p:cNvSpPr>
              <p:nvPr/>
            </p:nvSpPr>
            <p:spPr bwMode="auto">
              <a:xfrm>
                <a:off x="3714" y="2124"/>
                <a:ext cx="689" cy="11"/>
              </a:xfrm>
              <a:prstGeom prst="rect">
                <a:avLst/>
              </a:prstGeom>
              <a:solidFill>
                <a:srgbClr val="EFAFC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3" name="Rectangle 394"/>
              <p:cNvSpPr>
                <a:spLocks noChangeArrowheads="1"/>
              </p:cNvSpPr>
              <p:nvPr/>
            </p:nvSpPr>
            <p:spPr bwMode="auto">
              <a:xfrm>
                <a:off x="3714" y="2135"/>
                <a:ext cx="689" cy="12"/>
              </a:xfrm>
              <a:prstGeom prst="rect">
                <a:avLst/>
              </a:prstGeom>
              <a:solidFill>
                <a:srgbClr val="EFAEC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4" name="Rectangle 395"/>
              <p:cNvSpPr>
                <a:spLocks noChangeArrowheads="1"/>
              </p:cNvSpPr>
              <p:nvPr/>
            </p:nvSpPr>
            <p:spPr bwMode="auto">
              <a:xfrm>
                <a:off x="3714" y="2147"/>
                <a:ext cx="689" cy="6"/>
              </a:xfrm>
              <a:prstGeom prst="rect">
                <a:avLst/>
              </a:prstGeom>
              <a:solidFill>
                <a:srgbClr val="EEADC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5" name="Rectangle 396"/>
              <p:cNvSpPr>
                <a:spLocks noChangeArrowheads="1"/>
              </p:cNvSpPr>
              <p:nvPr/>
            </p:nvSpPr>
            <p:spPr bwMode="auto">
              <a:xfrm>
                <a:off x="3714" y="2153"/>
                <a:ext cx="689" cy="12"/>
              </a:xfrm>
              <a:prstGeom prst="rect">
                <a:avLst/>
              </a:prstGeom>
              <a:solidFill>
                <a:srgbClr val="EEACC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6" name="Rectangle 397"/>
              <p:cNvSpPr>
                <a:spLocks noChangeArrowheads="1"/>
              </p:cNvSpPr>
              <p:nvPr/>
            </p:nvSpPr>
            <p:spPr bwMode="auto">
              <a:xfrm>
                <a:off x="3714" y="2165"/>
                <a:ext cx="689" cy="12"/>
              </a:xfrm>
              <a:prstGeom prst="rect">
                <a:avLst/>
              </a:prstGeom>
              <a:solidFill>
                <a:srgbClr val="EEAAC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7" name="Rectangle 398"/>
              <p:cNvSpPr>
                <a:spLocks noChangeArrowheads="1"/>
              </p:cNvSpPr>
              <p:nvPr/>
            </p:nvSpPr>
            <p:spPr bwMode="auto">
              <a:xfrm>
                <a:off x="3714" y="2177"/>
                <a:ext cx="689" cy="12"/>
              </a:xfrm>
              <a:prstGeom prst="rect">
                <a:avLst/>
              </a:prstGeom>
              <a:solidFill>
                <a:srgbClr val="EDAAC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8" name="Rectangle 399"/>
              <p:cNvSpPr>
                <a:spLocks noChangeArrowheads="1"/>
              </p:cNvSpPr>
              <p:nvPr/>
            </p:nvSpPr>
            <p:spPr bwMode="auto">
              <a:xfrm>
                <a:off x="3714" y="2189"/>
                <a:ext cx="689" cy="11"/>
              </a:xfrm>
              <a:prstGeom prst="rect">
                <a:avLst/>
              </a:prstGeom>
              <a:solidFill>
                <a:srgbClr val="EDA8C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79" name="Rectangle 400"/>
              <p:cNvSpPr>
                <a:spLocks noChangeArrowheads="1"/>
              </p:cNvSpPr>
              <p:nvPr/>
            </p:nvSpPr>
            <p:spPr bwMode="auto">
              <a:xfrm>
                <a:off x="3714" y="2200"/>
                <a:ext cx="689" cy="12"/>
              </a:xfrm>
              <a:prstGeom prst="rect">
                <a:avLst/>
              </a:prstGeom>
              <a:solidFill>
                <a:srgbClr val="EDA7C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0" name="Rectangle 401"/>
              <p:cNvSpPr>
                <a:spLocks noChangeArrowheads="1"/>
              </p:cNvSpPr>
              <p:nvPr/>
            </p:nvSpPr>
            <p:spPr bwMode="auto">
              <a:xfrm>
                <a:off x="3714" y="2212"/>
                <a:ext cx="689" cy="12"/>
              </a:xfrm>
              <a:prstGeom prst="rect">
                <a:avLst/>
              </a:prstGeom>
              <a:solidFill>
                <a:srgbClr val="EDA6C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1" name="Rectangle 402"/>
              <p:cNvSpPr>
                <a:spLocks noChangeArrowheads="1"/>
              </p:cNvSpPr>
              <p:nvPr/>
            </p:nvSpPr>
            <p:spPr bwMode="auto">
              <a:xfrm>
                <a:off x="3714" y="2224"/>
                <a:ext cx="689" cy="12"/>
              </a:xfrm>
              <a:prstGeom prst="rect">
                <a:avLst/>
              </a:prstGeom>
              <a:solidFill>
                <a:srgbClr val="ECA5C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2" name="Rectangle 403"/>
              <p:cNvSpPr>
                <a:spLocks noChangeArrowheads="1"/>
              </p:cNvSpPr>
              <p:nvPr/>
            </p:nvSpPr>
            <p:spPr bwMode="auto">
              <a:xfrm>
                <a:off x="3714" y="2236"/>
                <a:ext cx="689" cy="12"/>
              </a:xfrm>
              <a:prstGeom prst="rect">
                <a:avLst/>
              </a:prstGeom>
              <a:solidFill>
                <a:srgbClr val="ECA3C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3" name="Rectangle 404"/>
              <p:cNvSpPr>
                <a:spLocks noChangeArrowheads="1"/>
              </p:cNvSpPr>
              <p:nvPr/>
            </p:nvSpPr>
            <p:spPr bwMode="auto">
              <a:xfrm>
                <a:off x="3714" y="2248"/>
                <a:ext cx="689" cy="5"/>
              </a:xfrm>
              <a:prstGeom prst="rect">
                <a:avLst/>
              </a:prstGeom>
              <a:solidFill>
                <a:srgbClr val="ECA2C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4" name="Rectangle 405"/>
              <p:cNvSpPr>
                <a:spLocks noChangeArrowheads="1"/>
              </p:cNvSpPr>
              <p:nvPr/>
            </p:nvSpPr>
            <p:spPr bwMode="auto">
              <a:xfrm>
                <a:off x="3714" y="2253"/>
                <a:ext cx="689" cy="12"/>
              </a:xfrm>
              <a:prstGeom prst="rect">
                <a:avLst/>
              </a:prstGeom>
              <a:solidFill>
                <a:srgbClr val="EBA1C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5" name="Rectangle 406"/>
              <p:cNvSpPr>
                <a:spLocks noChangeArrowheads="1"/>
              </p:cNvSpPr>
              <p:nvPr/>
            </p:nvSpPr>
            <p:spPr bwMode="auto">
              <a:xfrm>
                <a:off x="3714" y="2265"/>
                <a:ext cx="689" cy="12"/>
              </a:xfrm>
              <a:prstGeom prst="rect">
                <a:avLst/>
              </a:prstGeom>
              <a:solidFill>
                <a:srgbClr val="EBA0C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6" name="Rectangle 407"/>
              <p:cNvSpPr>
                <a:spLocks noChangeArrowheads="1"/>
              </p:cNvSpPr>
              <p:nvPr/>
            </p:nvSpPr>
            <p:spPr bwMode="auto">
              <a:xfrm>
                <a:off x="3714" y="2277"/>
                <a:ext cx="689" cy="12"/>
              </a:xfrm>
              <a:prstGeom prst="rect">
                <a:avLst/>
              </a:prstGeom>
              <a:solidFill>
                <a:srgbClr val="EB9EB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7" name="Rectangle 408"/>
              <p:cNvSpPr>
                <a:spLocks noChangeArrowheads="1"/>
              </p:cNvSpPr>
              <p:nvPr/>
            </p:nvSpPr>
            <p:spPr bwMode="auto">
              <a:xfrm>
                <a:off x="3714" y="2289"/>
                <a:ext cx="689" cy="12"/>
              </a:xfrm>
              <a:prstGeom prst="rect">
                <a:avLst/>
              </a:prstGeom>
              <a:solidFill>
                <a:srgbClr val="EB9DB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8" name="Rectangle 409"/>
              <p:cNvSpPr>
                <a:spLocks noChangeArrowheads="1"/>
              </p:cNvSpPr>
              <p:nvPr/>
            </p:nvSpPr>
            <p:spPr bwMode="auto">
              <a:xfrm>
                <a:off x="3714" y="2301"/>
                <a:ext cx="689" cy="11"/>
              </a:xfrm>
              <a:prstGeom prst="rect">
                <a:avLst/>
              </a:prstGeom>
              <a:solidFill>
                <a:srgbClr val="EA9CB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89" name="Rectangle 410"/>
              <p:cNvSpPr>
                <a:spLocks noChangeArrowheads="1"/>
              </p:cNvSpPr>
              <p:nvPr/>
            </p:nvSpPr>
            <p:spPr bwMode="auto">
              <a:xfrm>
                <a:off x="3714" y="2312"/>
                <a:ext cx="689" cy="12"/>
              </a:xfrm>
              <a:prstGeom prst="rect">
                <a:avLst/>
              </a:prstGeom>
              <a:solidFill>
                <a:srgbClr val="EA9BB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0" name="Rectangle 411"/>
              <p:cNvSpPr>
                <a:spLocks noChangeArrowheads="1"/>
              </p:cNvSpPr>
              <p:nvPr/>
            </p:nvSpPr>
            <p:spPr bwMode="auto">
              <a:xfrm>
                <a:off x="3714" y="2324"/>
                <a:ext cx="689" cy="12"/>
              </a:xfrm>
              <a:prstGeom prst="rect">
                <a:avLst/>
              </a:prstGeom>
              <a:solidFill>
                <a:srgbClr val="EA99B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1" name="Rectangle 412"/>
              <p:cNvSpPr>
                <a:spLocks noChangeArrowheads="1"/>
              </p:cNvSpPr>
              <p:nvPr/>
            </p:nvSpPr>
            <p:spPr bwMode="auto">
              <a:xfrm>
                <a:off x="3714" y="2336"/>
                <a:ext cx="689" cy="12"/>
              </a:xfrm>
              <a:prstGeom prst="rect">
                <a:avLst/>
              </a:prstGeom>
              <a:solidFill>
                <a:srgbClr val="E998B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2" name="Rectangle 413"/>
              <p:cNvSpPr>
                <a:spLocks noChangeArrowheads="1"/>
              </p:cNvSpPr>
              <p:nvPr/>
            </p:nvSpPr>
            <p:spPr bwMode="auto">
              <a:xfrm>
                <a:off x="3714" y="2348"/>
                <a:ext cx="689" cy="12"/>
              </a:xfrm>
              <a:prstGeom prst="rect">
                <a:avLst/>
              </a:prstGeom>
              <a:solidFill>
                <a:srgbClr val="E996B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3" name="Rectangle 414"/>
              <p:cNvSpPr>
                <a:spLocks noChangeArrowheads="1"/>
              </p:cNvSpPr>
              <p:nvPr/>
            </p:nvSpPr>
            <p:spPr bwMode="auto">
              <a:xfrm>
                <a:off x="3714" y="2360"/>
                <a:ext cx="689" cy="6"/>
              </a:xfrm>
              <a:prstGeom prst="rect">
                <a:avLst/>
              </a:prstGeom>
              <a:solidFill>
                <a:srgbClr val="E995B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4" name="Rectangle 415"/>
              <p:cNvSpPr>
                <a:spLocks noChangeArrowheads="1"/>
              </p:cNvSpPr>
              <p:nvPr/>
            </p:nvSpPr>
            <p:spPr bwMode="auto">
              <a:xfrm>
                <a:off x="3714" y="2366"/>
                <a:ext cx="689" cy="11"/>
              </a:xfrm>
              <a:prstGeom prst="rect">
                <a:avLst/>
              </a:prstGeom>
              <a:solidFill>
                <a:srgbClr val="E893B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5" name="Rectangle 416"/>
              <p:cNvSpPr>
                <a:spLocks noChangeArrowheads="1"/>
              </p:cNvSpPr>
              <p:nvPr/>
            </p:nvSpPr>
            <p:spPr bwMode="auto">
              <a:xfrm>
                <a:off x="3714" y="2377"/>
                <a:ext cx="689" cy="12"/>
              </a:xfrm>
              <a:prstGeom prst="rect">
                <a:avLst/>
              </a:prstGeom>
              <a:solidFill>
                <a:srgbClr val="E892B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6" name="Rectangle 417"/>
              <p:cNvSpPr>
                <a:spLocks noChangeArrowheads="1"/>
              </p:cNvSpPr>
              <p:nvPr/>
            </p:nvSpPr>
            <p:spPr bwMode="auto">
              <a:xfrm>
                <a:off x="3714" y="2389"/>
                <a:ext cx="689" cy="12"/>
              </a:xfrm>
              <a:prstGeom prst="rect">
                <a:avLst/>
              </a:prstGeom>
              <a:solidFill>
                <a:srgbClr val="E891B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7" name="Rectangle 418"/>
              <p:cNvSpPr>
                <a:spLocks noChangeArrowheads="1"/>
              </p:cNvSpPr>
              <p:nvPr/>
            </p:nvSpPr>
            <p:spPr bwMode="auto">
              <a:xfrm>
                <a:off x="3714" y="2401"/>
                <a:ext cx="689" cy="12"/>
              </a:xfrm>
              <a:prstGeom prst="rect">
                <a:avLst/>
              </a:prstGeom>
              <a:solidFill>
                <a:srgbClr val="E890B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8" name="Rectangle 419"/>
              <p:cNvSpPr>
                <a:spLocks noChangeArrowheads="1"/>
              </p:cNvSpPr>
              <p:nvPr/>
            </p:nvSpPr>
            <p:spPr bwMode="auto">
              <a:xfrm>
                <a:off x="3714" y="2413"/>
                <a:ext cx="689" cy="12"/>
              </a:xfrm>
              <a:prstGeom prst="rect">
                <a:avLst/>
              </a:prstGeom>
              <a:solidFill>
                <a:srgbClr val="E78EB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899" name="Rectangle 420"/>
              <p:cNvSpPr>
                <a:spLocks noChangeArrowheads="1"/>
              </p:cNvSpPr>
              <p:nvPr/>
            </p:nvSpPr>
            <p:spPr bwMode="auto">
              <a:xfrm>
                <a:off x="3714" y="2425"/>
                <a:ext cx="689" cy="11"/>
              </a:xfrm>
              <a:prstGeom prst="rect">
                <a:avLst/>
              </a:prstGeom>
              <a:solidFill>
                <a:srgbClr val="E78DB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0" name="Rectangle 421"/>
              <p:cNvSpPr>
                <a:spLocks noChangeArrowheads="1"/>
              </p:cNvSpPr>
              <p:nvPr/>
            </p:nvSpPr>
            <p:spPr bwMode="auto">
              <a:xfrm>
                <a:off x="3714" y="2436"/>
                <a:ext cx="689" cy="12"/>
              </a:xfrm>
              <a:prstGeom prst="rect">
                <a:avLst/>
              </a:prstGeom>
              <a:solidFill>
                <a:srgbClr val="E78BB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1" name="Rectangle 422"/>
              <p:cNvSpPr>
                <a:spLocks noChangeArrowheads="1"/>
              </p:cNvSpPr>
              <p:nvPr/>
            </p:nvSpPr>
            <p:spPr bwMode="auto">
              <a:xfrm>
                <a:off x="3714" y="2448"/>
                <a:ext cx="689" cy="12"/>
              </a:xfrm>
              <a:prstGeom prst="rect">
                <a:avLst/>
              </a:prstGeom>
              <a:solidFill>
                <a:srgbClr val="E78AB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2" name="Rectangle 423"/>
              <p:cNvSpPr>
                <a:spLocks noChangeArrowheads="1"/>
              </p:cNvSpPr>
              <p:nvPr/>
            </p:nvSpPr>
            <p:spPr bwMode="auto">
              <a:xfrm>
                <a:off x="3714" y="2460"/>
                <a:ext cx="689" cy="6"/>
              </a:xfrm>
              <a:prstGeom prst="rect">
                <a:avLst/>
              </a:prstGeom>
              <a:solidFill>
                <a:srgbClr val="E688B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3" name="Rectangle 424"/>
              <p:cNvSpPr>
                <a:spLocks noChangeArrowheads="1"/>
              </p:cNvSpPr>
              <p:nvPr/>
            </p:nvSpPr>
            <p:spPr bwMode="auto">
              <a:xfrm>
                <a:off x="3714" y="2466"/>
                <a:ext cx="689" cy="12"/>
              </a:xfrm>
              <a:prstGeom prst="rect">
                <a:avLst/>
              </a:prstGeom>
              <a:solidFill>
                <a:srgbClr val="E687A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4" name="Rectangle 425"/>
              <p:cNvSpPr>
                <a:spLocks noChangeArrowheads="1"/>
              </p:cNvSpPr>
              <p:nvPr/>
            </p:nvSpPr>
            <p:spPr bwMode="auto">
              <a:xfrm>
                <a:off x="3714" y="2478"/>
                <a:ext cx="689" cy="11"/>
              </a:xfrm>
              <a:prstGeom prst="rect">
                <a:avLst/>
              </a:prstGeom>
              <a:solidFill>
                <a:srgbClr val="E685A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5" name="Rectangle 426"/>
              <p:cNvSpPr>
                <a:spLocks noChangeArrowheads="1"/>
              </p:cNvSpPr>
              <p:nvPr/>
            </p:nvSpPr>
            <p:spPr bwMode="auto">
              <a:xfrm>
                <a:off x="3714" y="2489"/>
                <a:ext cx="689" cy="12"/>
              </a:xfrm>
              <a:prstGeom prst="rect">
                <a:avLst/>
              </a:prstGeom>
              <a:solidFill>
                <a:srgbClr val="E584A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6" name="Rectangle 427"/>
              <p:cNvSpPr>
                <a:spLocks noChangeArrowheads="1"/>
              </p:cNvSpPr>
              <p:nvPr/>
            </p:nvSpPr>
            <p:spPr bwMode="auto">
              <a:xfrm>
                <a:off x="3714" y="2501"/>
                <a:ext cx="689" cy="12"/>
              </a:xfrm>
              <a:prstGeom prst="rect">
                <a:avLst/>
              </a:prstGeom>
              <a:solidFill>
                <a:srgbClr val="E582A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7" name="Rectangle 428"/>
              <p:cNvSpPr>
                <a:spLocks noChangeArrowheads="1"/>
              </p:cNvSpPr>
              <p:nvPr/>
            </p:nvSpPr>
            <p:spPr bwMode="auto">
              <a:xfrm>
                <a:off x="3714" y="2513"/>
                <a:ext cx="689" cy="12"/>
              </a:xfrm>
              <a:prstGeom prst="rect">
                <a:avLst/>
              </a:prstGeom>
              <a:solidFill>
                <a:srgbClr val="E581A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8" name="Rectangle 429"/>
              <p:cNvSpPr>
                <a:spLocks noChangeArrowheads="1"/>
              </p:cNvSpPr>
              <p:nvPr/>
            </p:nvSpPr>
            <p:spPr bwMode="auto">
              <a:xfrm>
                <a:off x="3714" y="2525"/>
                <a:ext cx="689" cy="12"/>
              </a:xfrm>
              <a:prstGeom prst="rect">
                <a:avLst/>
              </a:prstGeom>
              <a:solidFill>
                <a:srgbClr val="E47FA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09" name="Rectangle 430"/>
              <p:cNvSpPr>
                <a:spLocks noChangeArrowheads="1"/>
              </p:cNvSpPr>
              <p:nvPr/>
            </p:nvSpPr>
            <p:spPr bwMode="auto">
              <a:xfrm>
                <a:off x="3714" y="2537"/>
                <a:ext cx="689" cy="11"/>
              </a:xfrm>
              <a:prstGeom prst="rect">
                <a:avLst/>
              </a:prstGeom>
              <a:solidFill>
                <a:srgbClr val="E47EA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0" name="Rectangle 431"/>
              <p:cNvSpPr>
                <a:spLocks noChangeArrowheads="1"/>
              </p:cNvSpPr>
              <p:nvPr/>
            </p:nvSpPr>
            <p:spPr bwMode="auto">
              <a:xfrm>
                <a:off x="3714" y="2548"/>
                <a:ext cx="689" cy="12"/>
              </a:xfrm>
              <a:prstGeom prst="rect">
                <a:avLst/>
              </a:prstGeom>
              <a:solidFill>
                <a:srgbClr val="E47CA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1" name="Rectangle 432"/>
              <p:cNvSpPr>
                <a:spLocks noChangeArrowheads="1"/>
              </p:cNvSpPr>
              <p:nvPr/>
            </p:nvSpPr>
            <p:spPr bwMode="auto">
              <a:xfrm>
                <a:off x="3714" y="2560"/>
                <a:ext cx="689" cy="6"/>
              </a:xfrm>
              <a:prstGeom prst="rect">
                <a:avLst/>
              </a:prstGeom>
              <a:solidFill>
                <a:srgbClr val="E47BA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2" name="Rectangle 433"/>
              <p:cNvSpPr>
                <a:spLocks noChangeArrowheads="1"/>
              </p:cNvSpPr>
              <p:nvPr/>
            </p:nvSpPr>
            <p:spPr bwMode="auto">
              <a:xfrm>
                <a:off x="3714" y="2566"/>
                <a:ext cx="689" cy="12"/>
              </a:xfrm>
              <a:prstGeom prst="rect">
                <a:avLst/>
              </a:prstGeom>
              <a:solidFill>
                <a:srgbClr val="E379A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3" name="Rectangle 434"/>
              <p:cNvSpPr>
                <a:spLocks noChangeArrowheads="1"/>
              </p:cNvSpPr>
              <p:nvPr/>
            </p:nvSpPr>
            <p:spPr bwMode="auto">
              <a:xfrm>
                <a:off x="3714" y="2578"/>
                <a:ext cx="689" cy="12"/>
              </a:xfrm>
              <a:prstGeom prst="rect">
                <a:avLst/>
              </a:prstGeom>
              <a:solidFill>
                <a:srgbClr val="E378A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4" name="Rectangle 435"/>
              <p:cNvSpPr>
                <a:spLocks noChangeArrowheads="1"/>
              </p:cNvSpPr>
              <p:nvPr/>
            </p:nvSpPr>
            <p:spPr bwMode="auto">
              <a:xfrm>
                <a:off x="3714" y="2590"/>
                <a:ext cx="689" cy="11"/>
              </a:xfrm>
              <a:prstGeom prst="rect">
                <a:avLst/>
              </a:prstGeom>
              <a:solidFill>
                <a:srgbClr val="E376A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5" name="Rectangle 436"/>
              <p:cNvSpPr>
                <a:spLocks noChangeArrowheads="1"/>
              </p:cNvSpPr>
              <p:nvPr/>
            </p:nvSpPr>
            <p:spPr bwMode="auto">
              <a:xfrm>
                <a:off x="3714" y="2601"/>
                <a:ext cx="689" cy="12"/>
              </a:xfrm>
              <a:prstGeom prst="rect">
                <a:avLst/>
              </a:prstGeom>
              <a:solidFill>
                <a:srgbClr val="E375A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6" name="Rectangle 437"/>
              <p:cNvSpPr>
                <a:spLocks noChangeArrowheads="1"/>
              </p:cNvSpPr>
              <p:nvPr/>
            </p:nvSpPr>
            <p:spPr bwMode="auto">
              <a:xfrm>
                <a:off x="3714" y="2613"/>
                <a:ext cx="689" cy="12"/>
              </a:xfrm>
              <a:prstGeom prst="rect">
                <a:avLst/>
              </a:prstGeom>
              <a:solidFill>
                <a:srgbClr val="E273A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7" name="Rectangle 438"/>
              <p:cNvSpPr>
                <a:spLocks noChangeArrowheads="1"/>
              </p:cNvSpPr>
              <p:nvPr/>
            </p:nvSpPr>
            <p:spPr bwMode="auto">
              <a:xfrm>
                <a:off x="3714" y="2625"/>
                <a:ext cx="689" cy="12"/>
              </a:xfrm>
              <a:prstGeom prst="rect">
                <a:avLst/>
              </a:prstGeom>
              <a:solidFill>
                <a:srgbClr val="E271A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8" name="Rectangle 439"/>
              <p:cNvSpPr>
                <a:spLocks noChangeArrowheads="1"/>
              </p:cNvSpPr>
              <p:nvPr/>
            </p:nvSpPr>
            <p:spPr bwMode="auto">
              <a:xfrm>
                <a:off x="3714" y="2637"/>
                <a:ext cx="689" cy="12"/>
              </a:xfrm>
              <a:prstGeom prst="rect">
                <a:avLst/>
              </a:prstGeom>
              <a:solidFill>
                <a:srgbClr val="E270A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19" name="Rectangle 440"/>
              <p:cNvSpPr>
                <a:spLocks noChangeArrowheads="1"/>
              </p:cNvSpPr>
              <p:nvPr/>
            </p:nvSpPr>
            <p:spPr bwMode="auto">
              <a:xfrm>
                <a:off x="3714" y="2649"/>
                <a:ext cx="689" cy="11"/>
              </a:xfrm>
              <a:prstGeom prst="rect">
                <a:avLst/>
              </a:prstGeom>
              <a:solidFill>
                <a:srgbClr val="E26EA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0" name="Rectangle 441"/>
              <p:cNvSpPr>
                <a:spLocks noChangeArrowheads="1"/>
              </p:cNvSpPr>
              <p:nvPr/>
            </p:nvSpPr>
            <p:spPr bwMode="auto">
              <a:xfrm>
                <a:off x="3714" y="2660"/>
                <a:ext cx="689" cy="6"/>
              </a:xfrm>
              <a:prstGeom prst="rect">
                <a:avLst/>
              </a:prstGeom>
              <a:solidFill>
                <a:srgbClr val="E16D9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1" name="Rectangle 442"/>
              <p:cNvSpPr>
                <a:spLocks noChangeArrowheads="1"/>
              </p:cNvSpPr>
              <p:nvPr/>
            </p:nvSpPr>
            <p:spPr bwMode="auto">
              <a:xfrm>
                <a:off x="3714" y="2666"/>
                <a:ext cx="689" cy="12"/>
              </a:xfrm>
              <a:prstGeom prst="rect">
                <a:avLst/>
              </a:prstGeom>
              <a:solidFill>
                <a:srgbClr val="E16B9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2" name="Rectangle 443"/>
              <p:cNvSpPr>
                <a:spLocks noChangeArrowheads="1"/>
              </p:cNvSpPr>
              <p:nvPr/>
            </p:nvSpPr>
            <p:spPr bwMode="auto">
              <a:xfrm>
                <a:off x="3714" y="2678"/>
                <a:ext cx="689" cy="12"/>
              </a:xfrm>
              <a:prstGeom prst="rect">
                <a:avLst/>
              </a:prstGeom>
              <a:solidFill>
                <a:srgbClr val="E16A9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3" name="Rectangle 444"/>
              <p:cNvSpPr>
                <a:spLocks noChangeArrowheads="1"/>
              </p:cNvSpPr>
              <p:nvPr/>
            </p:nvSpPr>
            <p:spPr bwMode="auto">
              <a:xfrm>
                <a:off x="3714" y="2690"/>
                <a:ext cx="689" cy="12"/>
              </a:xfrm>
              <a:prstGeom prst="rect">
                <a:avLst/>
              </a:prstGeom>
              <a:solidFill>
                <a:srgbClr val="E1689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4" name="Rectangle 445"/>
              <p:cNvSpPr>
                <a:spLocks noChangeArrowheads="1"/>
              </p:cNvSpPr>
              <p:nvPr/>
            </p:nvSpPr>
            <p:spPr bwMode="auto">
              <a:xfrm>
                <a:off x="3714" y="2702"/>
                <a:ext cx="689" cy="12"/>
              </a:xfrm>
              <a:prstGeom prst="rect">
                <a:avLst/>
              </a:prstGeom>
              <a:solidFill>
                <a:srgbClr val="E0679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5" name="Rectangle 446"/>
              <p:cNvSpPr>
                <a:spLocks noChangeArrowheads="1"/>
              </p:cNvSpPr>
              <p:nvPr/>
            </p:nvSpPr>
            <p:spPr bwMode="auto">
              <a:xfrm>
                <a:off x="3714" y="2714"/>
                <a:ext cx="689" cy="11"/>
              </a:xfrm>
              <a:prstGeom prst="rect">
                <a:avLst/>
              </a:prstGeom>
              <a:solidFill>
                <a:srgbClr val="E0659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6" name="Rectangle 447"/>
              <p:cNvSpPr>
                <a:spLocks noChangeArrowheads="1"/>
              </p:cNvSpPr>
              <p:nvPr/>
            </p:nvSpPr>
            <p:spPr bwMode="auto">
              <a:xfrm>
                <a:off x="3714" y="2725"/>
                <a:ext cx="689" cy="12"/>
              </a:xfrm>
              <a:prstGeom prst="rect">
                <a:avLst/>
              </a:prstGeom>
              <a:solidFill>
                <a:srgbClr val="E0649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7" name="Rectangle 448"/>
              <p:cNvSpPr>
                <a:spLocks noChangeArrowheads="1"/>
              </p:cNvSpPr>
              <p:nvPr/>
            </p:nvSpPr>
            <p:spPr bwMode="auto">
              <a:xfrm>
                <a:off x="3714" y="2737"/>
                <a:ext cx="689" cy="12"/>
              </a:xfrm>
              <a:prstGeom prst="rect">
                <a:avLst/>
              </a:prstGeom>
              <a:solidFill>
                <a:srgbClr val="E0629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8" name="Rectangle 449"/>
              <p:cNvSpPr>
                <a:spLocks noChangeArrowheads="1"/>
              </p:cNvSpPr>
              <p:nvPr/>
            </p:nvSpPr>
            <p:spPr bwMode="auto">
              <a:xfrm>
                <a:off x="3714" y="2749"/>
                <a:ext cx="689" cy="12"/>
              </a:xfrm>
              <a:prstGeom prst="rect">
                <a:avLst/>
              </a:prstGeom>
              <a:solidFill>
                <a:srgbClr val="E0619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29" name="Rectangle 450"/>
              <p:cNvSpPr>
                <a:spLocks noChangeArrowheads="1"/>
              </p:cNvSpPr>
              <p:nvPr/>
            </p:nvSpPr>
            <p:spPr bwMode="auto">
              <a:xfrm>
                <a:off x="3714" y="2761"/>
                <a:ext cx="689" cy="6"/>
              </a:xfrm>
              <a:prstGeom prst="rect">
                <a:avLst/>
              </a:prstGeom>
              <a:solidFill>
                <a:srgbClr val="DF5F9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0" name="Rectangle 451"/>
              <p:cNvSpPr>
                <a:spLocks noChangeArrowheads="1"/>
              </p:cNvSpPr>
              <p:nvPr/>
            </p:nvSpPr>
            <p:spPr bwMode="auto">
              <a:xfrm>
                <a:off x="3714" y="2767"/>
                <a:ext cx="689" cy="11"/>
              </a:xfrm>
              <a:prstGeom prst="rect">
                <a:avLst/>
              </a:prstGeom>
              <a:solidFill>
                <a:srgbClr val="DF5E9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1" name="Rectangle 452"/>
              <p:cNvSpPr>
                <a:spLocks noChangeArrowheads="1"/>
              </p:cNvSpPr>
              <p:nvPr/>
            </p:nvSpPr>
            <p:spPr bwMode="auto">
              <a:xfrm>
                <a:off x="3714" y="2778"/>
                <a:ext cx="689" cy="12"/>
              </a:xfrm>
              <a:prstGeom prst="rect">
                <a:avLst/>
              </a:prstGeom>
              <a:solidFill>
                <a:srgbClr val="DF5C9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2" name="Rectangle 453"/>
              <p:cNvSpPr>
                <a:spLocks noChangeArrowheads="1"/>
              </p:cNvSpPr>
              <p:nvPr/>
            </p:nvSpPr>
            <p:spPr bwMode="auto">
              <a:xfrm>
                <a:off x="3714" y="2790"/>
                <a:ext cx="689" cy="12"/>
              </a:xfrm>
              <a:prstGeom prst="rect">
                <a:avLst/>
              </a:prstGeom>
              <a:solidFill>
                <a:srgbClr val="DF5B9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3" name="Rectangle 454"/>
              <p:cNvSpPr>
                <a:spLocks noChangeArrowheads="1"/>
              </p:cNvSpPr>
              <p:nvPr/>
            </p:nvSpPr>
            <p:spPr bwMode="auto">
              <a:xfrm>
                <a:off x="3714" y="2802"/>
                <a:ext cx="689" cy="12"/>
              </a:xfrm>
              <a:prstGeom prst="rect">
                <a:avLst/>
              </a:prstGeom>
              <a:solidFill>
                <a:srgbClr val="DE599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4" name="Rectangle 455"/>
              <p:cNvSpPr>
                <a:spLocks noChangeArrowheads="1"/>
              </p:cNvSpPr>
              <p:nvPr/>
            </p:nvSpPr>
            <p:spPr bwMode="auto">
              <a:xfrm>
                <a:off x="3714" y="2814"/>
                <a:ext cx="689" cy="12"/>
              </a:xfrm>
              <a:prstGeom prst="rect">
                <a:avLst/>
              </a:prstGeom>
              <a:solidFill>
                <a:srgbClr val="DE589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5" name="Rectangle 456"/>
              <p:cNvSpPr>
                <a:spLocks noChangeArrowheads="1"/>
              </p:cNvSpPr>
              <p:nvPr/>
            </p:nvSpPr>
            <p:spPr bwMode="auto">
              <a:xfrm>
                <a:off x="3714" y="2826"/>
                <a:ext cx="689" cy="11"/>
              </a:xfrm>
              <a:prstGeom prst="rect">
                <a:avLst/>
              </a:prstGeom>
              <a:solidFill>
                <a:srgbClr val="DE569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6" name="Rectangle 457"/>
              <p:cNvSpPr>
                <a:spLocks noChangeArrowheads="1"/>
              </p:cNvSpPr>
              <p:nvPr/>
            </p:nvSpPr>
            <p:spPr bwMode="auto">
              <a:xfrm>
                <a:off x="3714" y="2837"/>
                <a:ext cx="689" cy="12"/>
              </a:xfrm>
              <a:prstGeom prst="rect">
                <a:avLst/>
              </a:prstGeom>
              <a:solidFill>
                <a:srgbClr val="DE559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7" name="Rectangle 458"/>
              <p:cNvSpPr>
                <a:spLocks noChangeArrowheads="1"/>
              </p:cNvSpPr>
              <p:nvPr/>
            </p:nvSpPr>
            <p:spPr bwMode="auto">
              <a:xfrm>
                <a:off x="3714" y="2849"/>
                <a:ext cx="689" cy="12"/>
              </a:xfrm>
              <a:prstGeom prst="rect">
                <a:avLst/>
              </a:prstGeom>
              <a:solidFill>
                <a:srgbClr val="DE539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8" name="Rectangle 459"/>
              <p:cNvSpPr>
                <a:spLocks noChangeArrowheads="1"/>
              </p:cNvSpPr>
              <p:nvPr/>
            </p:nvSpPr>
            <p:spPr bwMode="auto">
              <a:xfrm>
                <a:off x="3714" y="2861"/>
                <a:ext cx="689" cy="6"/>
              </a:xfrm>
              <a:prstGeom prst="rect">
                <a:avLst/>
              </a:prstGeom>
              <a:solidFill>
                <a:srgbClr val="DE529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39" name="Rectangle 460"/>
              <p:cNvSpPr>
                <a:spLocks noChangeArrowheads="1"/>
              </p:cNvSpPr>
              <p:nvPr/>
            </p:nvSpPr>
            <p:spPr bwMode="auto">
              <a:xfrm>
                <a:off x="3714" y="2867"/>
                <a:ext cx="689" cy="12"/>
              </a:xfrm>
              <a:prstGeom prst="rect">
                <a:avLst/>
              </a:prstGeom>
              <a:solidFill>
                <a:srgbClr val="DD508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0" name="Rectangle 461"/>
              <p:cNvSpPr>
                <a:spLocks noChangeArrowheads="1"/>
              </p:cNvSpPr>
              <p:nvPr/>
            </p:nvSpPr>
            <p:spPr bwMode="auto">
              <a:xfrm>
                <a:off x="3714" y="2879"/>
                <a:ext cx="689" cy="12"/>
              </a:xfrm>
              <a:prstGeom prst="rect">
                <a:avLst/>
              </a:prstGeom>
              <a:solidFill>
                <a:srgbClr val="DD4F8F"/>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1" name="Rectangle 462"/>
              <p:cNvSpPr>
                <a:spLocks noChangeArrowheads="1"/>
              </p:cNvSpPr>
              <p:nvPr/>
            </p:nvSpPr>
            <p:spPr bwMode="auto">
              <a:xfrm>
                <a:off x="3714" y="2891"/>
                <a:ext cx="689" cy="11"/>
              </a:xfrm>
              <a:prstGeom prst="rect">
                <a:avLst/>
              </a:prstGeom>
              <a:solidFill>
                <a:srgbClr val="DD4E8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2" name="Rectangle 463"/>
              <p:cNvSpPr>
                <a:spLocks noChangeArrowheads="1"/>
              </p:cNvSpPr>
              <p:nvPr/>
            </p:nvSpPr>
            <p:spPr bwMode="auto">
              <a:xfrm>
                <a:off x="3714" y="2902"/>
                <a:ext cx="689" cy="12"/>
              </a:xfrm>
              <a:prstGeom prst="rect">
                <a:avLst/>
              </a:prstGeom>
              <a:solidFill>
                <a:srgbClr val="DD4D8E"/>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3" name="Rectangle 464"/>
              <p:cNvSpPr>
                <a:spLocks noChangeArrowheads="1"/>
              </p:cNvSpPr>
              <p:nvPr/>
            </p:nvSpPr>
            <p:spPr bwMode="auto">
              <a:xfrm>
                <a:off x="3714" y="2914"/>
                <a:ext cx="689" cy="12"/>
              </a:xfrm>
              <a:prstGeom prst="rect">
                <a:avLst/>
              </a:prstGeom>
              <a:solidFill>
                <a:srgbClr val="DD4B8D"/>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4" name="Rectangle 465"/>
              <p:cNvSpPr>
                <a:spLocks noChangeArrowheads="1"/>
              </p:cNvSpPr>
              <p:nvPr/>
            </p:nvSpPr>
            <p:spPr bwMode="auto">
              <a:xfrm>
                <a:off x="3714" y="2926"/>
                <a:ext cx="689" cy="12"/>
              </a:xfrm>
              <a:prstGeom prst="rect">
                <a:avLst/>
              </a:prstGeom>
              <a:solidFill>
                <a:srgbClr val="DD4A8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5" name="Rectangle 466"/>
              <p:cNvSpPr>
                <a:spLocks noChangeArrowheads="1"/>
              </p:cNvSpPr>
              <p:nvPr/>
            </p:nvSpPr>
            <p:spPr bwMode="auto">
              <a:xfrm>
                <a:off x="3714" y="2938"/>
                <a:ext cx="689" cy="12"/>
              </a:xfrm>
              <a:prstGeom prst="rect">
                <a:avLst/>
              </a:prstGeom>
              <a:solidFill>
                <a:srgbClr val="DC488C"/>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6" name="Rectangle 467"/>
              <p:cNvSpPr>
                <a:spLocks noChangeArrowheads="1"/>
              </p:cNvSpPr>
              <p:nvPr/>
            </p:nvSpPr>
            <p:spPr bwMode="auto">
              <a:xfrm>
                <a:off x="3714" y="2950"/>
                <a:ext cx="689" cy="11"/>
              </a:xfrm>
              <a:prstGeom prst="rect">
                <a:avLst/>
              </a:prstGeom>
              <a:solidFill>
                <a:srgbClr val="DC478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7" name="Rectangle 468"/>
              <p:cNvSpPr>
                <a:spLocks noChangeArrowheads="1"/>
              </p:cNvSpPr>
              <p:nvPr/>
            </p:nvSpPr>
            <p:spPr bwMode="auto">
              <a:xfrm>
                <a:off x="3714" y="2961"/>
                <a:ext cx="689" cy="6"/>
              </a:xfrm>
              <a:prstGeom prst="rect">
                <a:avLst/>
              </a:prstGeom>
              <a:solidFill>
                <a:srgbClr val="DC458B"/>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8" name="Rectangle 469"/>
              <p:cNvSpPr>
                <a:spLocks noChangeArrowheads="1"/>
              </p:cNvSpPr>
              <p:nvPr/>
            </p:nvSpPr>
            <p:spPr bwMode="auto">
              <a:xfrm>
                <a:off x="3714" y="2967"/>
                <a:ext cx="689" cy="12"/>
              </a:xfrm>
              <a:prstGeom prst="rect">
                <a:avLst/>
              </a:prstGeom>
              <a:solidFill>
                <a:srgbClr val="DC458A"/>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49" name="Rectangle 470"/>
              <p:cNvSpPr>
                <a:spLocks noChangeArrowheads="1"/>
              </p:cNvSpPr>
              <p:nvPr/>
            </p:nvSpPr>
            <p:spPr bwMode="auto">
              <a:xfrm>
                <a:off x="3714" y="2979"/>
                <a:ext cx="689" cy="12"/>
              </a:xfrm>
              <a:prstGeom prst="rect">
                <a:avLst/>
              </a:prstGeom>
              <a:solidFill>
                <a:srgbClr val="DC438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0" name="Rectangle 471"/>
              <p:cNvSpPr>
                <a:spLocks noChangeArrowheads="1"/>
              </p:cNvSpPr>
              <p:nvPr/>
            </p:nvSpPr>
            <p:spPr bwMode="auto">
              <a:xfrm>
                <a:off x="3714" y="2991"/>
                <a:ext cx="689" cy="12"/>
              </a:xfrm>
              <a:prstGeom prst="rect">
                <a:avLst/>
              </a:prstGeom>
              <a:solidFill>
                <a:srgbClr val="DC4289"/>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1" name="Rectangle 472"/>
              <p:cNvSpPr>
                <a:spLocks noChangeArrowheads="1"/>
              </p:cNvSpPr>
              <p:nvPr/>
            </p:nvSpPr>
            <p:spPr bwMode="auto">
              <a:xfrm>
                <a:off x="3714" y="3003"/>
                <a:ext cx="689" cy="11"/>
              </a:xfrm>
              <a:prstGeom prst="rect">
                <a:avLst/>
              </a:prstGeom>
              <a:solidFill>
                <a:srgbClr val="DC408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2" name="Rectangle 473"/>
              <p:cNvSpPr>
                <a:spLocks noChangeArrowheads="1"/>
              </p:cNvSpPr>
              <p:nvPr/>
            </p:nvSpPr>
            <p:spPr bwMode="auto">
              <a:xfrm>
                <a:off x="3714" y="3014"/>
                <a:ext cx="689" cy="12"/>
              </a:xfrm>
              <a:prstGeom prst="rect">
                <a:avLst/>
              </a:prstGeom>
              <a:solidFill>
                <a:srgbClr val="DB3F88"/>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3" name="Rectangle 474"/>
              <p:cNvSpPr>
                <a:spLocks noChangeArrowheads="1"/>
              </p:cNvSpPr>
              <p:nvPr/>
            </p:nvSpPr>
            <p:spPr bwMode="auto">
              <a:xfrm>
                <a:off x="3714" y="3026"/>
                <a:ext cx="689" cy="12"/>
              </a:xfrm>
              <a:prstGeom prst="rect">
                <a:avLst/>
              </a:prstGeom>
              <a:solidFill>
                <a:srgbClr val="DB3E8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4" name="Rectangle 475"/>
              <p:cNvSpPr>
                <a:spLocks noChangeArrowheads="1"/>
              </p:cNvSpPr>
              <p:nvPr/>
            </p:nvSpPr>
            <p:spPr bwMode="auto">
              <a:xfrm>
                <a:off x="3714" y="3038"/>
                <a:ext cx="689" cy="12"/>
              </a:xfrm>
              <a:prstGeom prst="rect">
                <a:avLst/>
              </a:prstGeom>
              <a:solidFill>
                <a:srgbClr val="DB3D87"/>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5" name="Rectangle 476"/>
              <p:cNvSpPr>
                <a:spLocks noChangeArrowheads="1"/>
              </p:cNvSpPr>
              <p:nvPr/>
            </p:nvSpPr>
            <p:spPr bwMode="auto">
              <a:xfrm>
                <a:off x="3714" y="3050"/>
                <a:ext cx="689" cy="12"/>
              </a:xfrm>
              <a:prstGeom prst="rect">
                <a:avLst/>
              </a:prstGeom>
              <a:solidFill>
                <a:srgbClr val="DB3B8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6" name="Rectangle 477"/>
              <p:cNvSpPr>
                <a:spLocks noChangeArrowheads="1"/>
              </p:cNvSpPr>
              <p:nvPr/>
            </p:nvSpPr>
            <p:spPr bwMode="auto">
              <a:xfrm>
                <a:off x="3714" y="3062"/>
                <a:ext cx="689" cy="6"/>
              </a:xfrm>
              <a:prstGeom prst="rect">
                <a:avLst/>
              </a:prstGeom>
              <a:solidFill>
                <a:srgbClr val="DB3B8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7" name="Rectangle 478"/>
              <p:cNvSpPr>
                <a:spLocks noChangeArrowheads="1"/>
              </p:cNvSpPr>
              <p:nvPr/>
            </p:nvSpPr>
            <p:spPr bwMode="auto">
              <a:xfrm>
                <a:off x="3714" y="3068"/>
                <a:ext cx="689" cy="11"/>
              </a:xfrm>
              <a:prstGeom prst="rect">
                <a:avLst/>
              </a:prstGeom>
              <a:solidFill>
                <a:srgbClr val="DB3986"/>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8" name="Rectangle 479"/>
              <p:cNvSpPr>
                <a:spLocks noChangeArrowheads="1"/>
              </p:cNvSpPr>
              <p:nvPr/>
            </p:nvSpPr>
            <p:spPr bwMode="auto">
              <a:xfrm>
                <a:off x="3714" y="3079"/>
                <a:ext cx="689" cy="12"/>
              </a:xfrm>
              <a:prstGeom prst="rect">
                <a:avLst/>
              </a:prstGeom>
              <a:solidFill>
                <a:srgbClr val="DB388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59" name="Rectangle 480"/>
              <p:cNvSpPr>
                <a:spLocks noChangeArrowheads="1"/>
              </p:cNvSpPr>
              <p:nvPr/>
            </p:nvSpPr>
            <p:spPr bwMode="auto">
              <a:xfrm>
                <a:off x="3714" y="3091"/>
                <a:ext cx="689" cy="12"/>
              </a:xfrm>
              <a:prstGeom prst="rect">
                <a:avLst/>
              </a:prstGeom>
              <a:solidFill>
                <a:srgbClr val="DB388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0" name="Rectangle 481"/>
              <p:cNvSpPr>
                <a:spLocks noChangeArrowheads="1"/>
              </p:cNvSpPr>
              <p:nvPr/>
            </p:nvSpPr>
            <p:spPr bwMode="auto">
              <a:xfrm>
                <a:off x="3714" y="3103"/>
                <a:ext cx="689" cy="12"/>
              </a:xfrm>
              <a:prstGeom prst="rect">
                <a:avLst/>
              </a:prstGeom>
              <a:solidFill>
                <a:srgbClr val="DB3685"/>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1" name="Rectangle 482"/>
              <p:cNvSpPr>
                <a:spLocks noChangeArrowheads="1"/>
              </p:cNvSpPr>
              <p:nvPr/>
            </p:nvSpPr>
            <p:spPr bwMode="auto">
              <a:xfrm>
                <a:off x="3714" y="3115"/>
                <a:ext cx="689" cy="12"/>
              </a:xfrm>
              <a:prstGeom prst="rect">
                <a:avLst/>
              </a:prstGeom>
              <a:solidFill>
                <a:srgbClr val="DB358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2" name="Rectangle 483"/>
              <p:cNvSpPr>
                <a:spLocks noChangeArrowheads="1"/>
              </p:cNvSpPr>
              <p:nvPr/>
            </p:nvSpPr>
            <p:spPr bwMode="auto">
              <a:xfrm>
                <a:off x="3714" y="3127"/>
                <a:ext cx="689" cy="11"/>
              </a:xfrm>
              <a:prstGeom prst="rect">
                <a:avLst/>
              </a:prstGeom>
              <a:solidFill>
                <a:srgbClr val="DA348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3" name="Rectangle 484"/>
              <p:cNvSpPr>
                <a:spLocks noChangeArrowheads="1"/>
              </p:cNvSpPr>
              <p:nvPr/>
            </p:nvSpPr>
            <p:spPr bwMode="auto">
              <a:xfrm>
                <a:off x="3714" y="3138"/>
                <a:ext cx="689" cy="12"/>
              </a:xfrm>
              <a:prstGeom prst="rect">
                <a:avLst/>
              </a:prstGeom>
              <a:solidFill>
                <a:srgbClr val="DA3384"/>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4" name="Rectangle 485"/>
              <p:cNvSpPr>
                <a:spLocks noChangeArrowheads="1"/>
              </p:cNvSpPr>
              <p:nvPr/>
            </p:nvSpPr>
            <p:spPr bwMode="auto">
              <a:xfrm>
                <a:off x="3714" y="3150"/>
                <a:ext cx="689" cy="12"/>
              </a:xfrm>
              <a:prstGeom prst="rect">
                <a:avLst/>
              </a:prstGeom>
              <a:solidFill>
                <a:srgbClr val="DA328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5" name="Rectangle 486"/>
              <p:cNvSpPr>
                <a:spLocks noChangeArrowheads="1"/>
              </p:cNvSpPr>
              <p:nvPr/>
            </p:nvSpPr>
            <p:spPr bwMode="auto">
              <a:xfrm>
                <a:off x="3714" y="3162"/>
                <a:ext cx="689" cy="6"/>
              </a:xfrm>
              <a:prstGeom prst="rect">
                <a:avLst/>
              </a:prstGeom>
              <a:solidFill>
                <a:srgbClr val="DA3183"/>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6" name="Rectangle 487"/>
              <p:cNvSpPr>
                <a:spLocks noChangeArrowheads="1"/>
              </p:cNvSpPr>
              <p:nvPr/>
            </p:nvSpPr>
            <p:spPr bwMode="auto">
              <a:xfrm>
                <a:off x="3714" y="3168"/>
                <a:ext cx="689" cy="12"/>
              </a:xfrm>
              <a:prstGeom prst="rect">
                <a:avLst/>
              </a:prstGeom>
              <a:solidFill>
                <a:srgbClr val="DA308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7" name="Rectangle 488"/>
              <p:cNvSpPr>
                <a:spLocks noChangeArrowheads="1"/>
              </p:cNvSpPr>
              <p:nvPr/>
            </p:nvSpPr>
            <p:spPr bwMode="auto">
              <a:xfrm>
                <a:off x="3714" y="3180"/>
                <a:ext cx="689" cy="11"/>
              </a:xfrm>
              <a:prstGeom prst="rect">
                <a:avLst/>
              </a:prstGeom>
              <a:solidFill>
                <a:srgbClr val="DA2F8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8" name="Rectangle 489"/>
              <p:cNvSpPr>
                <a:spLocks noChangeArrowheads="1"/>
              </p:cNvSpPr>
              <p:nvPr/>
            </p:nvSpPr>
            <p:spPr bwMode="auto">
              <a:xfrm>
                <a:off x="3714" y="3191"/>
                <a:ext cx="689" cy="12"/>
              </a:xfrm>
              <a:prstGeom prst="rect">
                <a:avLst/>
              </a:prstGeom>
              <a:solidFill>
                <a:srgbClr val="DA2E8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69" name="Rectangle 490"/>
              <p:cNvSpPr>
                <a:spLocks noChangeArrowheads="1"/>
              </p:cNvSpPr>
              <p:nvPr/>
            </p:nvSpPr>
            <p:spPr bwMode="auto">
              <a:xfrm>
                <a:off x="3714" y="3203"/>
                <a:ext cx="689" cy="12"/>
              </a:xfrm>
              <a:prstGeom prst="rect">
                <a:avLst/>
              </a:prstGeom>
              <a:solidFill>
                <a:srgbClr val="DA2D82"/>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70" name="Rectangle 491"/>
              <p:cNvSpPr>
                <a:spLocks noChangeArrowheads="1"/>
              </p:cNvSpPr>
              <p:nvPr/>
            </p:nvSpPr>
            <p:spPr bwMode="auto">
              <a:xfrm>
                <a:off x="3714" y="3215"/>
                <a:ext cx="689" cy="12"/>
              </a:xfrm>
              <a:prstGeom prst="rect">
                <a:avLst/>
              </a:prstGeom>
              <a:solidFill>
                <a:srgbClr val="DA2C8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71" name="Rectangle 492"/>
              <p:cNvSpPr>
                <a:spLocks noChangeArrowheads="1"/>
              </p:cNvSpPr>
              <p:nvPr/>
            </p:nvSpPr>
            <p:spPr bwMode="auto">
              <a:xfrm>
                <a:off x="3714" y="3227"/>
                <a:ext cx="689" cy="12"/>
              </a:xfrm>
              <a:prstGeom prst="rect">
                <a:avLst/>
              </a:prstGeom>
              <a:solidFill>
                <a:srgbClr val="DA2B8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72" name="Rectangle 493"/>
              <p:cNvSpPr>
                <a:spLocks noChangeArrowheads="1"/>
              </p:cNvSpPr>
              <p:nvPr/>
            </p:nvSpPr>
            <p:spPr bwMode="auto">
              <a:xfrm>
                <a:off x="3714" y="3239"/>
                <a:ext cx="689" cy="11"/>
              </a:xfrm>
              <a:prstGeom prst="rect">
                <a:avLst/>
              </a:prstGeom>
              <a:solidFill>
                <a:srgbClr val="DA2A8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73" name="Rectangle 494"/>
              <p:cNvSpPr>
                <a:spLocks noChangeArrowheads="1"/>
              </p:cNvSpPr>
              <p:nvPr/>
            </p:nvSpPr>
            <p:spPr bwMode="auto">
              <a:xfrm>
                <a:off x="3714" y="3250"/>
                <a:ext cx="689" cy="12"/>
              </a:xfrm>
              <a:prstGeom prst="rect">
                <a:avLst/>
              </a:prstGeom>
              <a:solidFill>
                <a:srgbClr val="DA2A81"/>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74" name="Rectangle 495"/>
              <p:cNvSpPr>
                <a:spLocks noChangeArrowheads="1"/>
              </p:cNvSpPr>
              <p:nvPr/>
            </p:nvSpPr>
            <p:spPr bwMode="auto">
              <a:xfrm>
                <a:off x="3714" y="3262"/>
                <a:ext cx="689" cy="6"/>
              </a:xfrm>
              <a:prstGeom prst="rect">
                <a:avLst/>
              </a:prstGeom>
              <a:solidFill>
                <a:srgbClr val="DA298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75" name="Rectangle 496"/>
              <p:cNvSpPr>
                <a:spLocks noChangeArrowheads="1"/>
              </p:cNvSpPr>
              <p:nvPr/>
            </p:nvSpPr>
            <p:spPr bwMode="auto">
              <a:xfrm>
                <a:off x="3714" y="3268"/>
                <a:ext cx="689" cy="12"/>
              </a:xfrm>
              <a:prstGeom prst="rect">
                <a:avLst/>
              </a:prstGeom>
              <a:solidFill>
                <a:srgbClr val="DA288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76" name="Rectangle 497"/>
              <p:cNvSpPr>
                <a:spLocks noChangeArrowheads="1"/>
              </p:cNvSpPr>
              <p:nvPr/>
            </p:nvSpPr>
            <p:spPr bwMode="auto">
              <a:xfrm>
                <a:off x="3714" y="3280"/>
                <a:ext cx="689" cy="12"/>
              </a:xfrm>
              <a:prstGeom prst="rect">
                <a:avLst/>
              </a:prstGeom>
              <a:solidFill>
                <a:srgbClr val="DA278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77" name="Rectangle 498"/>
              <p:cNvSpPr>
                <a:spLocks noChangeArrowheads="1"/>
              </p:cNvSpPr>
              <p:nvPr/>
            </p:nvSpPr>
            <p:spPr bwMode="auto">
              <a:xfrm>
                <a:off x="3714" y="3292"/>
                <a:ext cx="689" cy="12"/>
              </a:xfrm>
              <a:prstGeom prst="rect">
                <a:avLst/>
              </a:prstGeom>
              <a:solidFill>
                <a:srgbClr val="DA278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978" name="Rectangle 499"/>
              <p:cNvSpPr>
                <a:spLocks noChangeArrowheads="1"/>
              </p:cNvSpPr>
              <p:nvPr/>
            </p:nvSpPr>
            <p:spPr bwMode="auto">
              <a:xfrm>
                <a:off x="3714" y="3304"/>
                <a:ext cx="689" cy="11"/>
              </a:xfrm>
              <a:prstGeom prst="rect">
                <a:avLst/>
              </a:prstGeom>
              <a:solidFill>
                <a:srgbClr val="DA2680"/>
              </a:solidFill>
              <a:ln w="9525">
                <a:no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grpSp>
        <p:sp>
          <p:nvSpPr>
            <p:cNvPr id="32779" name="Rectangle 500"/>
            <p:cNvSpPr>
              <a:spLocks noChangeArrowheads="1"/>
            </p:cNvSpPr>
            <p:nvPr/>
          </p:nvSpPr>
          <p:spPr bwMode="auto">
            <a:xfrm>
              <a:off x="3714" y="1415"/>
              <a:ext cx="689" cy="1917"/>
            </a:xfrm>
            <a:prstGeom prst="rect">
              <a:avLst/>
            </a:prstGeom>
            <a:noFill/>
            <a:ln w="7938">
              <a:solidFill>
                <a:srgbClr val="DA2680"/>
              </a:solidFill>
              <a:miter lim="800000"/>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0" name="Line 501"/>
            <p:cNvSpPr>
              <a:spLocks noChangeShapeType="1"/>
            </p:cNvSpPr>
            <p:nvPr/>
          </p:nvSpPr>
          <p:spPr bwMode="auto">
            <a:xfrm>
              <a:off x="1125" y="1031"/>
              <a:ext cx="1" cy="2301"/>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1" name="Line 502"/>
            <p:cNvSpPr>
              <a:spLocks noChangeShapeType="1"/>
            </p:cNvSpPr>
            <p:nvPr/>
          </p:nvSpPr>
          <p:spPr bwMode="auto">
            <a:xfrm>
              <a:off x="1085" y="3332"/>
              <a:ext cx="40" cy="1"/>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2" name="Line 503"/>
            <p:cNvSpPr>
              <a:spLocks noChangeShapeType="1"/>
            </p:cNvSpPr>
            <p:nvPr/>
          </p:nvSpPr>
          <p:spPr bwMode="auto">
            <a:xfrm>
              <a:off x="1085" y="2949"/>
              <a:ext cx="40" cy="1"/>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3" name="Line 504"/>
            <p:cNvSpPr>
              <a:spLocks noChangeShapeType="1"/>
            </p:cNvSpPr>
            <p:nvPr/>
          </p:nvSpPr>
          <p:spPr bwMode="auto">
            <a:xfrm>
              <a:off x="1085" y="2565"/>
              <a:ext cx="40" cy="1"/>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4" name="Line 505"/>
            <p:cNvSpPr>
              <a:spLocks noChangeShapeType="1"/>
            </p:cNvSpPr>
            <p:nvPr/>
          </p:nvSpPr>
          <p:spPr bwMode="auto">
            <a:xfrm>
              <a:off x="1085" y="2182"/>
              <a:ext cx="40" cy="1"/>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5" name="Line 506"/>
            <p:cNvSpPr>
              <a:spLocks noChangeShapeType="1"/>
            </p:cNvSpPr>
            <p:nvPr/>
          </p:nvSpPr>
          <p:spPr bwMode="auto">
            <a:xfrm>
              <a:off x="1085" y="1798"/>
              <a:ext cx="40" cy="1"/>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6" name="Line 507"/>
            <p:cNvSpPr>
              <a:spLocks noChangeShapeType="1"/>
            </p:cNvSpPr>
            <p:nvPr/>
          </p:nvSpPr>
          <p:spPr bwMode="auto">
            <a:xfrm>
              <a:off x="1085" y="1415"/>
              <a:ext cx="40" cy="1"/>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7" name="Line 508"/>
            <p:cNvSpPr>
              <a:spLocks noChangeShapeType="1"/>
            </p:cNvSpPr>
            <p:nvPr/>
          </p:nvSpPr>
          <p:spPr bwMode="auto">
            <a:xfrm>
              <a:off x="1085" y="1031"/>
              <a:ext cx="40" cy="1"/>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8" name="Line 509"/>
            <p:cNvSpPr>
              <a:spLocks noChangeShapeType="1"/>
            </p:cNvSpPr>
            <p:nvPr/>
          </p:nvSpPr>
          <p:spPr bwMode="auto">
            <a:xfrm>
              <a:off x="1125" y="3332"/>
              <a:ext cx="3520" cy="1"/>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89" name="Line 510"/>
            <p:cNvSpPr>
              <a:spLocks noChangeShapeType="1"/>
            </p:cNvSpPr>
            <p:nvPr/>
          </p:nvSpPr>
          <p:spPr bwMode="auto">
            <a:xfrm flipV="1">
              <a:off x="1125" y="3332"/>
              <a:ext cx="1" cy="48"/>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90" name="Line 511"/>
            <p:cNvSpPr>
              <a:spLocks noChangeShapeType="1"/>
            </p:cNvSpPr>
            <p:nvPr/>
          </p:nvSpPr>
          <p:spPr bwMode="auto">
            <a:xfrm flipV="1">
              <a:off x="2296" y="3332"/>
              <a:ext cx="1" cy="48"/>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91" name="Line 512"/>
            <p:cNvSpPr>
              <a:spLocks noChangeShapeType="1"/>
            </p:cNvSpPr>
            <p:nvPr/>
          </p:nvSpPr>
          <p:spPr bwMode="auto">
            <a:xfrm flipV="1">
              <a:off x="3473" y="3332"/>
              <a:ext cx="1" cy="48"/>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92" name="Line 513"/>
            <p:cNvSpPr>
              <a:spLocks noChangeShapeType="1"/>
            </p:cNvSpPr>
            <p:nvPr/>
          </p:nvSpPr>
          <p:spPr bwMode="auto">
            <a:xfrm flipV="1">
              <a:off x="4645" y="3332"/>
              <a:ext cx="1" cy="48"/>
            </a:xfrm>
            <a:prstGeom prst="line">
              <a:avLst/>
            </a:prstGeom>
            <a:noFill/>
            <a:ln w="7938">
              <a:solidFill>
                <a:srgbClr val="FFFFFF"/>
              </a:solidFill>
              <a:round/>
              <a:headEnd/>
              <a:tailEnd/>
            </a:ln>
          </p:spPr>
          <p:txBody>
            <a:bodyPr/>
            <a:lstStyle/>
            <a:p>
              <a:pPr fontAlgn="base">
                <a:spcBef>
                  <a:spcPct val="0"/>
                </a:spcBef>
                <a:spcAft>
                  <a:spcPct val="0"/>
                </a:spcAft>
              </a:pPr>
              <a:endParaRPr lang="en-US" dirty="0">
                <a:solidFill>
                  <a:srgbClr val="000000"/>
                </a:solidFill>
                <a:latin typeface="Arial" pitchFamily="34" charset="0"/>
                <a:ea typeface="ＭＳ Ｐゴシック" pitchFamily="-1" charset="-128"/>
              </a:endParaRPr>
            </a:p>
          </p:txBody>
        </p:sp>
        <p:sp>
          <p:nvSpPr>
            <p:cNvPr id="32793" name="Rectangle 514"/>
            <p:cNvSpPr>
              <a:spLocks noChangeArrowheads="1"/>
            </p:cNvSpPr>
            <p:nvPr/>
          </p:nvSpPr>
          <p:spPr bwMode="auto">
            <a:xfrm>
              <a:off x="959" y="3250"/>
              <a:ext cx="81" cy="174"/>
            </a:xfrm>
            <a:prstGeom prst="rect">
              <a:avLst/>
            </a:prstGeom>
            <a:noFill/>
            <a:ln w="9525">
              <a:noFill/>
              <a:miter lim="800000"/>
              <a:headEnd/>
              <a:tailEnd/>
            </a:ln>
          </p:spPr>
          <p:txBody>
            <a:bodyPr wrap="none" lIns="0" tIns="0" rIns="0" bIns="0">
              <a:spAutoFit/>
            </a:bodyPr>
            <a:lstStyle/>
            <a:p>
              <a:pPr eaLnBrk="0" fontAlgn="base" hangingPunct="0">
                <a:spcBef>
                  <a:spcPct val="0"/>
                </a:spcBef>
                <a:spcAft>
                  <a:spcPct val="0"/>
                </a:spcAft>
              </a:pPr>
              <a:r>
                <a:rPr lang="en-US" b="1" dirty="0">
                  <a:solidFill>
                    <a:srgbClr val="FFFFFF"/>
                  </a:solidFill>
                  <a:latin typeface="Arial" pitchFamily="34" charset="0"/>
                  <a:ea typeface="ＭＳ Ｐゴシック" pitchFamily="-1" charset="-128"/>
                </a:rPr>
                <a:t>0</a:t>
              </a:r>
              <a:endParaRPr lang="en-US" sz="1400" b="1" dirty="0">
                <a:solidFill>
                  <a:srgbClr val="000000"/>
                </a:solidFill>
                <a:latin typeface="Arial" pitchFamily="34" charset="0"/>
                <a:ea typeface="ＭＳ Ｐゴシック" pitchFamily="-1" charset="-128"/>
              </a:endParaRPr>
            </a:p>
          </p:txBody>
        </p:sp>
        <p:sp>
          <p:nvSpPr>
            <p:cNvPr id="32794" name="Rectangle 515"/>
            <p:cNvSpPr>
              <a:spLocks noChangeArrowheads="1"/>
            </p:cNvSpPr>
            <p:nvPr/>
          </p:nvSpPr>
          <p:spPr bwMode="auto">
            <a:xfrm>
              <a:off x="959" y="2866"/>
              <a:ext cx="81" cy="174"/>
            </a:xfrm>
            <a:prstGeom prst="rect">
              <a:avLst/>
            </a:prstGeom>
            <a:noFill/>
            <a:ln w="9525">
              <a:noFill/>
              <a:miter lim="800000"/>
              <a:headEnd/>
              <a:tailEnd/>
            </a:ln>
          </p:spPr>
          <p:txBody>
            <a:bodyPr wrap="none" lIns="0" tIns="0" rIns="0" bIns="0">
              <a:spAutoFit/>
            </a:bodyPr>
            <a:lstStyle/>
            <a:p>
              <a:pPr eaLnBrk="0" fontAlgn="base" hangingPunct="0">
                <a:spcBef>
                  <a:spcPct val="0"/>
                </a:spcBef>
                <a:spcAft>
                  <a:spcPct val="0"/>
                </a:spcAft>
              </a:pPr>
              <a:r>
                <a:rPr lang="en-US" b="1" dirty="0">
                  <a:solidFill>
                    <a:srgbClr val="FFFFFF"/>
                  </a:solidFill>
                  <a:latin typeface="Arial" pitchFamily="34" charset="0"/>
                  <a:ea typeface="ＭＳ Ｐゴシック" pitchFamily="-1" charset="-128"/>
                </a:rPr>
                <a:t>2</a:t>
              </a:r>
              <a:endParaRPr lang="en-US" sz="1400" b="1" dirty="0">
                <a:solidFill>
                  <a:srgbClr val="000000"/>
                </a:solidFill>
                <a:latin typeface="Arial" pitchFamily="34" charset="0"/>
                <a:ea typeface="ＭＳ Ｐゴシック" pitchFamily="-1" charset="-128"/>
              </a:endParaRPr>
            </a:p>
          </p:txBody>
        </p:sp>
        <p:sp>
          <p:nvSpPr>
            <p:cNvPr id="32795" name="Rectangle 516"/>
            <p:cNvSpPr>
              <a:spLocks noChangeArrowheads="1"/>
            </p:cNvSpPr>
            <p:nvPr/>
          </p:nvSpPr>
          <p:spPr bwMode="auto">
            <a:xfrm>
              <a:off x="959" y="2483"/>
              <a:ext cx="81" cy="174"/>
            </a:xfrm>
            <a:prstGeom prst="rect">
              <a:avLst/>
            </a:prstGeom>
            <a:noFill/>
            <a:ln w="9525">
              <a:noFill/>
              <a:miter lim="800000"/>
              <a:headEnd/>
              <a:tailEnd/>
            </a:ln>
          </p:spPr>
          <p:txBody>
            <a:bodyPr wrap="none" lIns="0" tIns="0" rIns="0" bIns="0">
              <a:spAutoFit/>
            </a:bodyPr>
            <a:lstStyle/>
            <a:p>
              <a:pPr eaLnBrk="0" fontAlgn="base" hangingPunct="0">
                <a:spcBef>
                  <a:spcPct val="0"/>
                </a:spcBef>
                <a:spcAft>
                  <a:spcPct val="0"/>
                </a:spcAft>
              </a:pPr>
              <a:r>
                <a:rPr lang="en-US" b="1" dirty="0">
                  <a:solidFill>
                    <a:srgbClr val="FFFFFF"/>
                  </a:solidFill>
                  <a:latin typeface="Arial" pitchFamily="34" charset="0"/>
                  <a:ea typeface="ＭＳ Ｐゴシック" pitchFamily="-1" charset="-128"/>
                </a:rPr>
                <a:t>4</a:t>
              </a:r>
              <a:endParaRPr lang="en-US" sz="1400" b="1" dirty="0">
                <a:solidFill>
                  <a:srgbClr val="000000"/>
                </a:solidFill>
                <a:latin typeface="Arial" pitchFamily="34" charset="0"/>
                <a:ea typeface="ＭＳ Ｐゴシック" pitchFamily="-1" charset="-128"/>
              </a:endParaRPr>
            </a:p>
          </p:txBody>
        </p:sp>
        <p:sp>
          <p:nvSpPr>
            <p:cNvPr id="32796" name="Rectangle 517"/>
            <p:cNvSpPr>
              <a:spLocks noChangeArrowheads="1"/>
            </p:cNvSpPr>
            <p:nvPr/>
          </p:nvSpPr>
          <p:spPr bwMode="auto">
            <a:xfrm>
              <a:off x="959" y="2099"/>
              <a:ext cx="81" cy="174"/>
            </a:xfrm>
            <a:prstGeom prst="rect">
              <a:avLst/>
            </a:prstGeom>
            <a:noFill/>
            <a:ln w="9525">
              <a:noFill/>
              <a:miter lim="800000"/>
              <a:headEnd/>
              <a:tailEnd/>
            </a:ln>
          </p:spPr>
          <p:txBody>
            <a:bodyPr wrap="none" lIns="0" tIns="0" rIns="0" bIns="0">
              <a:spAutoFit/>
            </a:bodyPr>
            <a:lstStyle/>
            <a:p>
              <a:pPr eaLnBrk="0" fontAlgn="base" hangingPunct="0">
                <a:spcBef>
                  <a:spcPct val="0"/>
                </a:spcBef>
                <a:spcAft>
                  <a:spcPct val="0"/>
                </a:spcAft>
              </a:pPr>
              <a:r>
                <a:rPr lang="en-US" b="1" dirty="0">
                  <a:solidFill>
                    <a:srgbClr val="FFFFFF"/>
                  </a:solidFill>
                  <a:latin typeface="Arial" pitchFamily="34" charset="0"/>
                  <a:ea typeface="ＭＳ Ｐゴシック" pitchFamily="-1" charset="-128"/>
                </a:rPr>
                <a:t>6</a:t>
              </a:r>
              <a:endParaRPr lang="en-US" sz="1400" b="1" dirty="0">
                <a:solidFill>
                  <a:srgbClr val="000000"/>
                </a:solidFill>
                <a:latin typeface="Arial" pitchFamily="34" charset="0"/>
                <a:ea typeface="ＭＳ Ｐゴシック" pitchFamily="-1" charset="-128"/>
              </a:endParaRPr>
            </a:p>
          </p:txBody>
        </p:sp>
        <p:sp>
          <p:nvSpPr>
            <p:cNvPr id="32797" name="Rectangle 518"/>
            <p:cNvSpPr>
              <a:spLocks noChangeArrowheads="1"/>
            </p:cNvSpPr>
            <p:nvPr/>
          </p:nvSpPr>
          <p:spPr bwMode="auto">
            <a:xfrm>
              <a:off x="959" y="1716"/>
              <a:ext cx="81" cy="174"/>
            </a:xfrm>
            <a:prstGeom prst="rect">
              <a:avLst/>
            </a:prstGeom>
            <a:noFill/>
            <a:ln w="9525">
              <a:noFill/>
              <a:miter lim="800000"/>
              <a:headEnd/>
              <a:tailEnd/>
            </a:ln>
          </p:spPr>
          <p:txBody>
            <a:bodyPr wrap="none" lIns="0" tIns="0" rIns="0" bIns="0">
              <a:spAutoFit/>
            </a:bodyPr>
            <a:lstStyle/>
            <a:p>
              <a:pPr eaLnBrk="0" fontAlgn="base" hangingPunct="0">
                <a:spcBef>
                  <a:spcPct val="0"/>
                </a:spcBef>
                <a:spcAft>
                  <a:spcPct val="0"/>
                </a:spcAft>
              </a:pPr>
              <a:r>
                <a:rPr lang="en-US" b="1" dirty="0">
                  <a:solidFill>
                    <a:srgbClr val="FFFFFF"/>
                  </a:solidFill>
                  <a:latin typeface="Arial" pitchFamily="34" charset="0"/>
                  <a:ea typeface="ＭＳ Ｐゴシック" pitchFamily="-1" charset="-128"/>
                </a:rPr>
                <a:t>8</a:t>
              </a:r>
              <a:endParaRPr lang="en-US" sz="1400" b="1" dirty="0">
                <a:solidFill>
                  <a:srgbClr val="000000"/>
                </a:solidFill>
                <a:latin typeface="Arial" pitchFamily="34" charset="0"/>
                <a:ea typeface="ＭＳ Ｐゴシック" pitchFamily="-1" charset="-128"/>
              </a:endParaRPr>
            </a:p>
          </p:txBody>
        </p:sp>
        <p:sp>
          <p:nvSpPr>
            <p:cNvPr id="32798" name="Rectangle 519"/>
            <p:cNvSpPr>
              <a:spLocks noChangeArrowheads="1"/>
            </p:cNvSpPr>
            <p:nvPr/>
          </p:nvSpPr>
          <p:spPr bwMode="auto">
            <a:xfrm>
              <a:off x="894" y="1332"/>
              <a:ext cx="162" cy="174"/>
            </a:xfrm>
            <a:prstGeom prst="rect">
              <a:avLst/>
            </a:prstGeom>
            <a:noFill/>
            <a:ln w="9525">
              <a:noFill/>
              <a:miter lim="800000"/>
              <a:headEnd/>
              <a:tailEnd/>
            </a:ln>
          </p:spPr>
          <p:txBody>
            <a:bodyPr wrap="none" lIns="0" tIns="0" rIns="0" bIns="0">
              <a:spAutoFit/>
            </a:bodyPr>
            <a:lstStyle/>
            <a:p>
              <a:pPr eaLnBrk="0" fontAlgn="base" hangingPunct="0">
                <a:spcBef>
                  <a:spcPct val="0"/>
                </a:spcBef>
                <a:spcAft>
                  <a:spcPct val="0"/>
                </a:spcAft>
              </a:pPr>
              <a:r>
                <a:rPr lang="en-US" b="1" dirty="0">
                  <a:solidFill>
                    <a:srgbClr val="FFFFFF"/>
                  </a:solidFill>
                  <a:latin typeface="Arial" pitchFamily="34" charset="0"/>
                  <a:ea typeface="ＭＳ Ｐゴシック" pitchFamily="-1" charset="-128"/>
                </a:rPr>
                <a:t>10</a:t>
              </a:r>
              <a:endParaRPr lang="en-US" sz="1400" b="1" dirty="0">
                <a:solidFill>
                  <a:srgbClr val="000000"/>
                </a:solidFill>
                <a:latin typeface="Arial" pitchFamily="34" charset="0"/>
                <a:ea typeface="ＭＳ Ｐゴシック" pitchFamily="-1" charset="-128"/>
              </a:endParaRPr>
            </a:p>
          </p:txBody>
        </p:sp>
        <p:sp>
          <p:nvSpPr>
            <p:cNvPr id="32799" name="Rectangle 520"/>
            <p:cNvSpPr>
              <a:spLocks noChangeArrowheads="1"/>
            </p:cNvSpPr>
            <p:nvPr/>
          </p:nvSpPr>
          <p:spPr bwMode="auto">
            <a:xfrm>
              <a:off x="894" y="949"/>
              <a:ext cx="162" cy="174"/>
            </a:xfrm>
            <a:prstGeom prst="rect">
              <a:avLst/>
            </a:prstGeom>
            <a:noFill/>
            <a:ln w="9525">
              <a:noFill/>
              <a:miter lim="800000"/>
              <a:headEnd/>
              <a:tailEnd/>
            </a:ln>
          </p:spPr>
          <p:txBody>
            <a:bodyPr wrap="none" lIns="0" tIns="0" rIns="0" bIns="0">
              <a:spAutoFit/>
            </a:bodyPr>
            <a:lstStyle/>
            <a:p>
              <a:pPr eaLnBrk="0" fontAlgn="base" hangingPunct="0">
                <a:spcBef>
                  <a:spcPct val="0"/>
                </a:spcBef>
                <a:spcAft>
                  <a:spcPct val="0"/>
                </a:spcAft>
              </a:pPr>
              <a:r>
                <a:rPr lang="en-US" b="1" dirty="0">
                  <a:solidFill>
                    <a:srgbClr val="FFFFFF"/>
                  </a:solidFill>
                  <a:latin typeface="Arial" pitchFamily="34" charset="0"/>
                  <a:ea typeface="ＭＳ Ｐゴシック" pitchFamily="-1" charset="-128"/>
                </a:rPr>
                <a:t>12</a:t>
              </a:r>
              <a:endParaRPr lang="en-US" sz="1400" b="1" dirty="0">
                <a:solidFill>
                  <a:srgbClr val="000000"/>
                </a:solidFill>
                <a:latin typeface="Arial" pitchFamily="34" charset="0"/>
                <a:ea typeface="ＭＳ Ｐゴシック" pitchFamily="-1" charset="-128"/>
              </a:endParaRPr>
            </a:p>
          </p:txBody>
        </p:sp>
        <p:sp>
          <p:nvSpPr>
            <p:cNvPr id="32800" name="Rectangle 521"/>
            <p:cNvSpPr>
              <a:spLocks noChangeArrowheads="1"/>
            </p:cNvSpPr>
            <p:nvPr/>
          </p:nvSpPr>
          <p:spPr bwMode="auto">
            <a:xfrm>
              <a:off x="1298" y="3401"/>
              <a:ext cx="812" cy="15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600" b="1" dirty="0">
                  <a:solidFill>
                    <a:srgbClr val="FFFFFF"/>
                  </a:solidFill>
                  <a:latin typeface="Arial" pitchFamily="34" charset="0"/>
                  <a:ea typeface="ＭＳ Ｐゴシック" pitchFamily="-1" charset="-128"/>
                </a:rPr>
                <a:t>Surgery Only</a:t>
              </a:r>
              <a:endParaRPr lang="en-US" sz="1600" b="1" dirty="0">
                <a:solidFill>
                  <a:srgbClr val="FFFFFF"/>
                </a:solidFill>
                <a:latin typeface="Ottawa" charset="0"/>
                <a:ea typeface="ＭＳ Ｐゴシック" pitchFamily="-1" charset="-128"/>
              </a:endParaRPr>
            </a:p>
          </p:txBody>
        </p:sp>
        <p:sp>
          <p:nvSpPr>
            <p:cNvPr id="32801" name="Rectangle 522"/>
            <p:cNvSpPr>
              <a:spLocks noChangeArrowheads="1"/>
            </p:cNvSpPr>
            <p:nvPr/>
          </p:nvSpPr>
          <p:spPr bwMode="auto">
            <a:xfrm>
              <a:off x="2548" y="3401"/>
              <a:ext cx="825" cy="31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600" b="1" dirty="0">
                  <a:solidFill>
                    <a:srgbClr val="FFFFFF"/>
                  </a:solidFill>
                  <a:latin typeface="Arial" pitchFamily="34" charset="0"/>
                  <a:ea typeface="ＭＳ Ｐゴシック" pitchFamily="-1" charset="-128"/>
                </a:rPr>
                <a:t>Surgery + </a:t>
              </a:r>
              <a:br>
                <a:rPr lang="en-US" sz="1600" b="1" dirty="0">
                  <a:solidFill>
                    <a:srgbClr val="FFFFFF"/>
                  </a:solidFill>
                  <a:latin typeface="Arial" pitchFamily="34" charset="0"/>
                  <a:ea typeface="ＭＳ Ｐゴシック" pitchFamily="-1" charset="-128"/>
                </a:rPr>
              </a:br>
              <a:r>
                <a:rPr lang="en-US" sz="1600" b="1" dirty="0">
                  <a:solidFill>
                    <a:srgbClr val="FFFFFF"/>
                  </a:solidFill>
                  <a:latin typeface="Arial" pitchFamily="34" charset="0"/>
                  <a:ea typeface="ＭＳ Ｐゴシック" pitchFamily="-1" charset="-128"/>
                </a:rPr>
                <a:t>Radiotherapy</a:t>
              </a:r>
            </a:p>
          </p:txBody>
        </p:sp>
        <p:sp>
          <p:nvSpPr>
            <p:cNvPr id="32802" name="Rectangle 523"/>
            <p:cNvSpPr>
              <a:spLocks noChangeArrowheads="1"/>
            </p:cNvSpPr>
            <p:nvPr/>
          </p:nvSpPr>
          <p:spPr bwMode="auto">
            <a:xfrm>
              <a:off x="3584" y="3401"/>
              <a:ext cx="937" cy="46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600" b="1" dirty="0">
                  <a:solidFill>
                    <a:srgbClr val="FFFFFF"/>
                  </a:solidFill>
                  <a:latin typeface="Arial" pitchFamily="34" charset="0"/>
                  <a:ea typeface="ＭＳ Ｐゴシック" pitchFamily="-1" charset="-128"/>
                </a:rPr>
                <a:t>Surgery + </a:t>
              </a:r>
              <a:br>
                <a:rPr lang="en-US" sz="1600" b="1" dirty="0">
                  <a:solidFill>
                    <a:srgbClr val="FFFFFF"/>
                  </a:solidFill>
                  <a:latin typeface="Arial" pitchFamily="34" charset="0"/>
                  <a:ea typeface="ＭＳ Ｐゴシック" pitchFamily="-1" charset="-128"/>
                </a:rPr>
              </a:br>
              <a:r>
                <a:rPr lang="en-US" sz="1600" b="1" dirty="0">
                  <a:solidFill>
                    <a:srgbClr val="FFFFFF"/>
                  </a:solidFill>
                  <a:latin typeface="Arial" pitchFamily="34" charset="0"/>
                  <a:ea typeface="ＭＳ Ｐゴシック" pitchFamily="-1" charset="-128"/>
                </a:rPr>
                <a:t>Radiotherapy +</a:t>
              </a:r>
              <a:br>
                <a:rPr lang="en-US" sz="1600" b="1" dirty="0">
                  <a:solidFill>
                    <a:srgbClr val="FFFFFF"/>
                  </a:solidFill>
                  <a:latin typeface="Arial" pitchFamily="34" charset="0"/>
                  <a:ea typeface="ＭＳ Ｐゴシック" pitchFamily="-1" charset="-128"/>
                </a:rPr>
              </a:br>
              <a:r>
                <a:rPr lang="en-US" sz="1600" b="1" dirty="0">
                  <a:solidFill>
                    <a:srgbClr val="FFFFFF"/>
                  </a:solidFill>
                  <a:latin typeface="Arial" pitchFamily="34" charset="0"/>
                  <a:ea typeface="ＭＳ Ｐゴシック" pitchFamily="-1" charset="-128"/>
                </a:rPr>
                <a:t>Chemotherapy</a:t>
              </a:r>
              <a:endParaRPr lang="en-US" sz="1600" b="1" dirty="0">
                <a:solidFill>
                  <a:srgbClr val="FFFFFF"/>
                </a:solidFill>
                <a:latin typeface="Ottawa" charset="0"/>
                <a:ea typeface="ＭＳ Ｐゴシック" pitchFamily="-1" charset="-128"/>
              </a:endParaRPr>
            </a:p>
          </p:txBody>
        </p:sp>
        <p:sp>
          <p:nvSpPr>
            <p:cNvPr id="32803" name="Rectangle 524"/>
            <p:cNvSpPr>
              <a:spLocks noChangeArrowheads="1"/>
            </p:cNvSpPr>
            <p:nvPr/>
          </p:nvSpPr>
          <p:spPr bwMode="auto">
            <a:xfrm>
              <a:off x="2754" y="1399"/>
              <a:ext cx="251" cy="15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600" b="1" dirty="0">
                  <a:solidFill>
                    <a:srgbClr val="FFFFFF"/>
                  </a:solidFill>
                  <a:latin typeface="Arial" pitchFamily="34" charset="0"/>
                  <a:ea typeface="ＭＳ Ｐゴシック" pitchFamily="-1" charset="-128"/>
                </a:rPr>
                <a:t>9.25</a:t>
              </a:r>
            </a:p>
          </p:txBody>
        </p:sp>
        <p:sp>
          <p:nvSpPr>
            <p:cNvPr id="32804" name="Rectangle 525"/>
            <p:cNvSpPr>
              <a:spLocks noChangeArrowheads="1"/>
            </p:cNvSpPr>
            <p:nvPr/>
          </p:nvSpPr>
          <p:spPr bwMode="auto">
            <a:xfrm>
              <a:off x="1744" y="2387"/>
              <a:ext cx="81" cy="174"/>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b="1" dirty="0">
                  <a:solidFill>
                    <a:srgbClr val="FFFFFF"/>
                  </a:solidFill>
                  <a:latin typeface="Arial" pitchFamily="34" charset="0"/>
                  <a:ea typeface="ＭＳ Ｐゴシック" pitchFamily="-1" charset="-128"/>
                </a:rPr>
                <a:t>4</a:t>
              </a:r>
            </a:p>
          </p:txBody>
        </p:sp>
        <p:sp>
          <p:nvSpPr>
            <p:cNvPr id="32805" name="Rectangle 526"/>
            <p:cNvSpPr>
              <a:spLocks noChangeArrowheads="1"/>
            </p:cNvSpPr>
            <p:nvPr/>
          </p:nvSpPr>
          <p:spPr bwMode="auto">
            <a:xfrm>
              <a:off x="3982" y="1257"/>
              <a:ext cx="143" cy="15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600" b="1" dirty="0">
                  <a:solidFill>
                    <a:srgbClr val="FFFFFF"/>
                  </a:solidFill>
                  <a:latin typeface="Arial" pitchFamily="34" charset="0"/>
                  <a:ea typeface="ＭＳ Ｐゴシック" pitchFamily="-1" charset="-128"/>
                </a:rPr>
                <a:t>10</a:t>
              </a:r>
            </a:p>
          </p:txBody>
        </p:sp>
        <p:sp>
          <p:nvSpPr>
            <p:cNvPr id="32806" name="Rectangle 527"/>
            <p:cNvSpPr>
              <a:spLocks noChangeArrowheads="1"/>
            </p:cNvSpPr>
            <p:nvPr/>
          </p:nvSpPr>
          <p:spPr bwMode="auto">
            <a:xfrm rot="16200000">
              <a:off x="-74" y="2077"/>
              <a:ext cx="1567" cy="15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600" b="1" dirty="0">
                  <a:solidFill>
                    <a:srgbClr val="FFFFFF"/>
                  </a:solidFill>
                  <a:latin typeface="Arial" pitchFamily="34" charset="0"/>
                  <a:ea typeface="ＭＳ Ｐゴシック" pitchFamily="-1" charset="-128"/>
                </a:rPr>
                <a:t>Median Survival (Months)</a:t>
              </a:r>
            </a:p>
          </p:txBody>
        </p:sp>
      </p:grpSp>
      <p:sp>
        <p:nvSpPr>
          <p:cNvPr id="32773" name="Rectangle 528"/>
          <p:cNvSpPr>
            <a:spLocks noGrp="1" noChangeArrowheads="1"/>
          </p:cNvSpPr>
          <p:nvPr>
            <p:ph type="title"/>
          </p:nvPr>
        </p:nvSpPr>
        <p:spPr>
          <a:xfrm>
            <a:off x="912893" y="152525"/>
            <a:ext cx="10363200" cy="1143000"/>
          </a:xfrm>
        </p:spPr>
        <p:txBody>
          <a:bodyPr/>
          <a:lstStyle/>
          <a:p>
            <a:pPr eaLnBrk="1" hangingPunct="1"/>
            <a:r>
              <a:rPr lang="en-US" sz="4000" b="1" dirty="0">
                <a:latin typeface="Helvetica"/>
                <a:cs typeface="Helvetica"/>
              </a:rPr>
              <a:t>Glioblastoma</a:t>
            </a:r>
            <a:r>
              <a:rPr lang="en-US" sz="4000" b="1" dirty="0" smtClean="0">
                <a:latin typeface="Helvetica"/>
                <a:cs typeface="Helvetica"/>
              </a:rPr>
              <a:t>: Treatment </a:t>
            </a:r>
            <a:r>
              <a:rPr lang="en-US" sz="4000" b="1" dirty="0">
                <a:latin typeface="Helvetica"/>
                <a:cs typeface="Helvetica"/>
              </a:rPr>
              <a:t>Outcome</a:t>
            </a:r>
          </a:p>
        </p:txBody>
      </p:sp>
      <p:sp>
        <p:nvSpPr>
          <p:cNvPr id="529" name="Line 3"/>
          <p:cNvSpPr>
            <a:spLocks noChangeShapeType="1"/>
          </p:cNvSpPr>
          <p:nvPr/>
        </p:nvSpPr>
        <p:spPr bwMode="auto">
          <a:xfrm flipV="1">
            <a:off x="0" y="1276350"/>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Tree>
    <p:extLst>
      <p:ext uri="{BB962C8B-B14F-4D97-AF65-F5344CB8AC3E}">
        <p14:creationId xmlns:p14="http://schemas.microsoft.com/office/powerpoint/2010/main" val="266169985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6568" y="5989320"/>
            <a:ext cx="11742821" cy="769441"/>
          </a:xfrm>
          <a:prstGeom prst="rect">
            <a:avLst/>
          </a:prstGeom>
          <a:noFill/>
        </p:spPr>
        <p:txBody>
          <a:bodyPr wrap="square" rtlCol="0">
            <a:spAutoFit/>
          </a:bodyPr>
          <a:lstStyle/>
          <a:p>
            <a:r>
              <a:rPr lang="en-US" sz="1100" dirty="0">
                <a:solidFill>
                  <a:schemeClr val="bg1"/>
                </a:solidFill>
              </a:rPr>
              <a:t>Reproduced with permission from the NCCN Clinical Practice Guidelines in Oncology (NCCN Guidelines®) for Central Nervous System Cancers V.2.2013</a:t>
            </a:r>
            <a:r>
              <a:rPr lang="en-US" sz="1100" dirty="0" smtClean="0">
                <a:solidFill>
                  <a:schemeClr val="bg1"/>
                </a:solidFill>
              </a:rPr>
              <a:t>.</a:t>
            </a:r>
            <a:r>
              <a:rPr lang="en-US" sz="1100" dirty="0">
                <a:solidFill>
                  <a:schemeClr val="bg1"/>
                </a:solidFill>
              </a:rPr>
              <a:t>  © 2013 National Comprehensive Cancer Network, Inc.  All rights reserved.  The NCCN Guidelines® and illustrations herein may not be reproduced in any form for any purpose without the express written permission of the NCCN.  To view the most recent and complete version of the NCCN Guidelines, go online to NCCN.org.  NATIONAL COMPREHENSIVE CANCER NETWORK®, NCCN®, NCCN GUIDELINES®, and all other NCCN Content are trademarks owned by the National Comprehensive Cancer Network, Inc.</a:t>
            </a:r>
          </a:p>
        </p:txBody>
      </p:sp>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247" b="1657"/>
          <a:stretch/>
        </p:blipFill>
        <p:spPr bwMode="auto">
          <a:xfrm>
            <a:off x="634481" y="11032"/>
            <a:ext cx="10935478" cy="5978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67238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8537" y="-159727"/>
            <a:ext cx="10363200" cy="1143000"/>
          </a:xfrm>
        </p:spPr>
        <p:txBody>
          <a:bodyPr/>
          <a:lstStyle/>
          <a:p>
            <a:r>
              <a:rPr lang="en-US" dirty="0"/>
              <a:t>Rationale for New ICD-10-PCS Code</a:t>
            </a:r>
          </a:p>
        </p:txBody>
      </p:sp>
      <p:sp>
        <p:nvSpPr>
          <p:cNvPr id="3" name="Content Placeholder 2"/>
          <p:cNvSpPr>
            <a:spLocks noGrp="1"/>
          </p:cNvSpPr>
          <p:nvPr>
            <p:ph idx="1"/>
          </p:nvPr>
        </p:nvSpPr>
        <p:spPr>
          <a:xfrm>
            <a:off x="455242" y="905022"/>
            <a:ext cx="11033861" cy="2543908"/>
          </a:xfrm>
        </p:spPr>
        <p:txBody>
          <a:bodyPr/>
          <a:lstStyle/>
          <a:p>
            <a:pPr marL="0" indent="0">
              <a:buNone/>
            </a:pPr>
            <a:r>
              <a:rPr lang="en-US" sz="1800" dirty="0"/>
              <a:t>The ICD-9-PCS code 00.10, </a:t>
            </a:r>
            <a:r>
              <a:rPr lang="en-US" sz="1800" i="1" dirty="0"/>
              <a:t>Implantation of chemotherapeutic agent,</a:t>
            </a:r>
            <a:r>
              <a:rPr lang="en-US" sz="1800" dirty="0"/>
              <a:t> did not transition to a unique ICD-10-PCS code.</a:t>
            </a:r>
          </a:p>
          <a:p>
            <a:pPr marL="0" indent="0">
              <a:buNone/>
            </a:pPr>
            <a:endParaRPr lang="en-US" sz="900" dirty="0"/>
          </a:p>
          <a:p>
            <a:pPr marL="0" indent="0">
              <a:buNone/>
            </a:pPr>
            <a:r>
              <a:rPr lang="en-US" sz="1800" dirty="0"/>
              <a:t>Currently, under ICD-10-PCS there is not a unique procedure code that captures the procedure to insert chemotherapeutic wafer(s) into cranial cavity following open craniotomy for tumor excision.</a:t>
            </a:r>
          </a:p>
          <a:p>
            <a:pPr marL="0" indent="0">
              <a:buNone/>
            </a:pPr>
            <a:endParaRPr lang="en-US" sz="900" dirty="0"/>
          </a:p>
          <a:p>
            <a:pPr marL="0" indent="0">
              <a:buNone/>
            </a:pPr>
            <a:r>
              <a:rPr lang="en-US" sz="1800" dirty="0"/>
              <a:t>Request: Create new code 3E0Q00­_, effective 10/1/2014</a:t>
            </a:r>
          </a:p>
          <a:p>
            <a:r>
              <a:rPr lang="en-US" sz="1800" dirty="0"/>
              <a:t>Administration  	3 Administration</a:t>
            </a:r>
          </a:p>
          <a:p>
            <a:r>
              <a:rPr lang="en-US" sz="1800" dirty="0"/>
              <a:t>Body System 	E Physiological System and Anatomic Regions</a:t>
            </a:r>
          </a:p>
          <a:p>
            <a:r>
              <a:rPr lang="en-US" sz="1800" dirty="0"/>
              <a:t>Operation 	0 Introduction: Putting in or on a therapeutic, diagnostic, nutritional, physiological, or prophylactic substance except blood or blood products</a:t>
            </a:r>
          </a:p>
          <a:p>
            <a:endParaRPr lang="en-US" sz="1600" dirty="0"/>
          </a:p>
        </p:txBody>
      </p:sp>
      <p:sp>
        <p:nvSpPr>
          <p:cNvPr id="5" name="TextBox 9"/>
          <p:cNvSpPr txBox="1"/>
          <p:nvPr/>
        </p:nvSpPr>
        <p:spPr>
          <a:xfrm>
            <a:off x="381000" y="4999815"/>
            <a:ext cx="11048999" cy="203132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ea typeface="ＭＳ Ｐゴシック" pitchFamily="-1" charset="-128"/>
              </a:rPr>
              <a:t>*Approach:</a:t>
            </a:r>
          </a:p>
          <a:p>
            <a:r>
              <a:rPr lang="en-US" dirty="0">
                <a:solidFill>
                  <a:schemeClr val="bg1"/>
                </a:solidFill>
                <a:ea typeface="ＭＳ Ｐゴシック" pitchFamily="-1" charset="-128"/>
              </a:rPr>
              <a:t>Open approach (not percutaneous) is essential to capture surgical approach</a:t>
            </a:r>
          </a:p>
          <a:p>
            <a:r>
              <a:rPr lang="en-US" dirty="0">
                <a:solidFill>
                  <a:schemeClr val="bg1"/>
                </a:solidFill>
                <a:ea typeface="ＭＳ Ｐゴシック" pitchFamily="-1" charset="-128"/>
              </a:rPr>
              <a:t>Percutaneous approach as interim coding recommendation will create coding confusion and inconsistencies </a:t>
            </a:r>
          </a:p>
          <a:p>
            <a:r>
              <a:rPr lang="en-US" dirty="0">
                <a:solidFill>
                  <a:schemeClr val="bg1"/>
                </a:solidFill>
                <a:ea typeface="ＭＳ Ｐゴシック" pitchFamily="-1" charset="-128"/>
              </a:rPr>
              <a:t>*Qualifier</a:t>
            </a:r>
          </a:p>
          <a:p>
            <a:r>
              <a:rPr lang="en-US" dirty="0">
                <a:solidFill>
                  <a:schemeClr val="bg1"/>
                </a:solidFill>
                <a:ea typeface="ＭＳ Ｐゴシック" pitchFamily="-1" charset="-128"/>
              </a:rPr>
              <a:t>Add qualifier for chemotherapeutic wafer so that utilization, costs and outcomes can be captured, </a:t>
            </a:r>
          </a:p>
          <a:p>
            <a:r>
              <a:rPr lang="en-US" dirty="0">
                <a:solidFill>
                  <a:schemeClr val="bg1"/>
                </a:solidFill>
                <a:ea typeface="ＭＳ Ｐゴシック" pitchFamily="-1" charset="-128"/>
              </a:rPr>
              <a:t>Qualifier will differentiate for other types of antineoplastic agents </a:t>
            </a:r>
          </a:p>
          <a:p>
            <a:endParaRPr lang="en-US" dirty="0"/>
          </a:p>
        </p:txBody>
      </p:sp>
      <p:sp>
        <p:nvSpPr>
          <p:cNvPr id="6" name="Line 3"/>
          <p:cNvSpPr>
            <a:spLocks noChangeShapeType="1"/>
          </p:cNvSpPr>
          <p:nvPr/>
        </p:nvSpPr>
        <p:spPr bwMode="auto">
          <a:xfrm flipV="1">
            <a:off x="0" y="888022"/>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064599289"/>
              </p:ext>
            </p:extLst>
          </p:nvPr>
        </p:nvGraphicFramePr>
        <p:xfrm>
          <a:off x="899160" y="4192095"/>
          <a:ext cx="10678160" cy="741680"/>
        </p:xfrm>
        <a:graphic>
          <a:graphicData uri="http://schemas.openxmlformats.org/drawingml/2006/table">
            <a:tbl>
              <a:tblPr firstRow="1" bandRow="1">
                <a:tableStyleId>{7DF18680-E054-41AD-8BC1-D1AEF772440D}</a:tableStyleId>
              </a:tblPr>
              <a:tblGrid>
                <a:gridCol w="2834640"/>
                <a:gridCol w="1417320"/>
                <a:gridCol w="2362200"/>
                <a:gridCol w="4064000"/>
              </a:tblGrid>
              <a:tr h="370840">
                <a:tc>
                  <a:txBody>
                    <a:bodyPr/>
                    <a:lstStyle/>
                    <a:p>
                      <a:r>
                        <a:rPr lang="en-US" dirty="0" smtClean="0">
                          <a:solidFill>
                            <a:schemeClr val="tx1"/>
                          </a:solidFill>
                        </a:rPr>
                        <a:t>Body System/Region</a:t>
                      </a:r>
                      <a:endParaRPr lang="en-US" dirty="0">
                        <a:solidFill>
                          <a:schemeClr val="tx1"/>
                        </a:solidFill>
                      </a:endParaRPr>
                    </a:p>
                  </a:txBody>
                  <a:tcPr/>
                </a:tc>
                <a:tc>
                  <a:txBody>
                    <a:bodyPr/>
                    <a:lstStyle/>
                    <a:p>
                      <a:r>
                        <a:rPr lang="en-US" dirty="0" smtClean="0">
                          <a:solidFill>
                            <a:schemeClr val="tx1"/>
                          </a:solidFill>
                        </a:rPr>
                        <a:t>Approach</a:t>
                      </a:r>
                      <a:endParaRPr lang="en-US" dirty="0">
                        <a:solidFill>
                          <a:schemeClr val="tx1"/>
                        </a:solidFill>
                      </a:endParaRPr>
                    </a:p>
                  </a:txBody>
                  <a:tcPr/>
                </a:tc>
                <a:tc>
                  <a:txBody>
                    <a:bodyPr/>
                    <a:lstStyle/>
                    <a:p>
                      <a:r>
                        <a:rPr lang="en-US" dirty="0" smtClean="0">
                          <a:solidFill>
                            <a:schemeClr val="tx1"/>
                          </a:solidFill>
                        </a:rPr>
                        <a:t>Substance</a:t>
                      </a:r>
                      <a:endParaRPr lang="en-US" dirty="0">
                        <a:solidFill>
                          <a:schemeClr val="tx1"/>
                        </a:solidFill>
                      </a:endParaRPr>
                    </a:p>
                  </a:txBody>
                  <a:tcPr/>
                </a:tc>
                <a:tc>
                  <a:txBody>
                    <a:bodyPr/>
                    <a:lstStyle/>
                    <a:p>
                      <a:r>
                        <a:rPr lang="en-US" dirty="0" smtClean="0">
                          <a:solidFill>
                            <a:schemeClr val="tx1"/>
                          </a:solidFill>
                        </a:rPr>
                        <a:t>Qualifier</a:t>
                      </a:r>
                      <a:endParaRPr lang="en-US" dirty="0">
                        <a:solidFill>
                          <a:schemeClr val="tx1"/>
                        </a:solidFill>
                      </a:endParaRPr>
                    </a:p>
                  </a:txBody>
                  <a:tcPr/>
                </a:tc>
              </a:tr>
              <a:tr h="370840">
                <a:tc>
                  <a:txBody>
                    <a:bodyPr/>
                    <a:lstStyle/>
                    <a:p>
                      <a:r>
                        <a:rPr lang="en-US" dirty="0" smtClean="0"/>
                        <a:t>Q</a:t>
                      </a:r>
                      <a:r>
                        <a:rPr lang="en-US" baseline="0" dirty="0" smtClean="0"/>
                        <a:t> Cranial Cavity and Brain</a:t>
                      </a:r>
                      <a:endParaRPr lang="en-US" dirty="0"/>
                    </a:p>
                  </a:txBody>
                  <a:tcPr/>
                </a:tc>
                <a:tc>
                  <a:txBody>
                    <a:bodyPr/>
                    <a:lstStyle/>
                    <a:p>
                      <a:r>
                        <a:rPr lang="en-US" dirty="0" smtClean="0"/>
                        <a:t>0 Open*</a:t>
                      </a:r>
                      <a:endParaRPr lang="en-US" dirty="0"/>
                    </a:p>
                  </a:txBody>
                  <a:tcPr/>
                </a:tc>
                <a:tc>
                  <a:txBody>
                    <a:bodyPr/>
                    <a:lstStyle/>
                    <a:p>
                      <a:r>
                        <a:rPr lang="en-US" dirty="0" smtClean="0"/>
                        <a:t>0 Antineoplastic</a:t>
                      </a:r>
                      <a:endParaRPr lang="en-US" dirty="0"/>
                    </a:p>
                  </a:txBody>
                  <a:tcPr/>
                </a:tc>
                <a:tc>
                  <a:txBody>
                    <a:bodyPr/>
                    <a:lstStyle/>
                    <a:p>
                      <a:r>
                        <a:rPr lang="en-US" dirty="0" smtClean="0"/>
                        <a:t>_Chemotherapeutic Wafer*</a:t>
                      </a:r>
                      <a:endParaRPr lang="en-US" dirty="0"/>
                    </a:p>
                  </a:txBody>
                  <a:tcPr/>
                </a:tc>
              </a:tr>
            </a:tbl>
          </a:graphicData>
        </a:graphic>
      </p:graphicFrame>
    </p:spTree>
    <p:extLst>
      <p:ext uri="{BB962C8B-B14F-4D97-AF65-F5344CB8AC3E}">
        <p14:creationId xmlns:p14="http://schemas.microsoft.com/office/powerpoint/2010/main" val="208730676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Discussion &amp; Questions</a:t>
            </a:r>
            <a:endParaRPr lang="en-US" dirty="0"/>
          </a:p>
        </p:txBody>
      </p:sp>
    </p:spTree>
    <p:extLst>
      <p:ext uri="{BB962C8B-B14F-4D97-AF65-F5344CB8AC3E}">
        <p14:creationId xmlns:p14="http://schemas.microsoft.com/office/powerpoint/2010/main" val="595998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1312987" y="598455"/>
            <a:ext cx="9435112"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en-US" sz="4400" u="sng" dirty="0">
                <a:solidFill>
                  <a:srgbClr val="FFFF00"/>
                </a:solidFill>
                <a:latin typeface="Times New Roman" pitchFamily="18" charset="0"/>
                <a:ea typeface="ＭＳ Ｐゴシック" pitchFamily="-1" charset="-128"/>
              </a:rPr>
              <a:t>Problem:</a:t>
            </a:r>
            <a:r>
              <a:rPr lang="en-US" sz="4400" dirty="0">
                <a:solidFill>
                  <a:srgbClr val="FFFF00"/>
                </a:solidFill>
                <a:latin typeface="Times New Roman" pitchFamily="18" charset="0"/>
                <a:ea typeface="ＭＳ Ｐゴシック" pitchFamily="-1" charset="-128"/>
              </a:rPr>
              <a:t> </a:t>
            </a:r>
            <a:r>
              <a:rPr lang="en-US" sz="4400" dirty="0">
                <a:solidFill>
                  <a:srgbClr val="FFFFFF"/>
                </a:solidFill>
                <a:latin typeface="Times New Roman" pitchFamily="18" charset="0"/>
                <a:ea typeface="ＭＳ Ｐゴシック" pitchFamily="-1" charset="-128"/>
              </a:rPr>
              <a:t>Clinical effectiveness of new cancer therapies</a:t>
            </a:r>
          </a:p>
          <a:p>
            <a:pPr fontAlgn="base">
              <a:spcBef>
                <a:spcPct val="0"/>
              </a:spcBef>
              <a:spcAft>
                <a:spcPct val="0"/>
              </a:spcAft>
            </a:pPr>
            <a:endParaRPr lang="en-US" sz="4400" dirty="0">
              <a:solidFill>
                <a:srgbClr val="FFFF00"/>
              </a:solidFill>
              <a:latin typeface="Times New Roman" pitchFamily="18" charset="0"/>
              <a:ea typeface="ＭＳ Ｐゴシック" pitchFamily="-1" charset="-128"/>
            </a:endParaRPr>
          </a:p>
          <a:p>
            <a:pPr fontAlgn="base">
              <a:spcBef>
                <a:spcPct val="0"/>
              </a:spcBef>
              <a:spcAft>
                <a:spcPct val="0"/>
              </a:spcAft>
            </a:pPr>
            <a:r>
              <a:rPr lang="en-US" sz="4400" u="sng" dirty="0">
                <a:solidFill>
                  <a:srgbClr val="FFFF00"/>
                </a:solidFill>
                <a:latin typeface="Times New Roman" pitchFamily="18" charset="0"/>
                <a:ea typeface="ＭＳ Ｐゴシック" pitchFamily="-1" charset="-128"/>
              </a:rPr>
              <a:t>Hypothesis:</a:t>
            </a:r>
            <a:r>
              <a:rPr lang="en-US" sz="4400" dirty="0">
                <a:solidFill>
                  <a:srgbClr val="FFFF00"/>
                </a:solidFill>
                <a:latin typeface="Times New Roman" pitchFamily="18" charset="0"/>
                <a:ea typeface="ＭＳ Ｐゴシック" pitchFamily="-1" charset="-128"/>
              </a:rPr>
              <a:t> </a:t>
            </a:r>
            <a:r>
              <a:rPr lang="en-US" sz="4400" dirty="0">
                <a:solidFill>
                  <a:srgbClr val="FFFFFF"/>
                </a:solidFill>
                <a:latin typeface="Times New Roman" pitchFamily="18" charset="0"/>
                <a:ea typeface="ＭＳ Ｐゴシック" pitchFamily="-1" charset="-128"/>
              </a:rPr>
              <a:t>Better delivery of agents to target sites would improve outcome</a:t>
            </a:r>
            <a:endParaRPr lang="en-US" sz="4400" dirty="0">
              <a:solidFill>
                <a:srgbClr val="FFFF00"/>
              </a:solidFill>
              <a:latin typeface="Times New Roman" pitchFamily="18" charset="0"/>
              <a:ea typeface="ＭＳ Ｐゴシック" pitchFamily="-1" charset="-128"/>
            </a:endParaRPr>
          </a:p>
          <a:p>
            <a:pPr fontAlgn="base">
              <a:spcBef>
                <a:spcPct val="0"/>
              </a:spcBef>
              <a:spcAft>
                <a:spcPct val="0"/>
              </a:spcAft>
            </a:pPr>
            <a:endParaRPr lang="en-US" sz="4400" dirty="0">
              <a:solidFill>
                <a:srgbClr val="FFFF00"/>
              </a:solidFill>
              <a:latin typeface="Times New Roman" pitchFamily="18" charset="0"/>
              <a:ea typeface="ＭＳ Ｐゴシック" pitchFamily="-1" charset="-128"/>
            </a:endParaRPr>
          </a:p>
          <a:p>
            <a:pPr fontAlgn="base">
              <a:spcBef>
                <a:spcPct val="0"/>
              </a:spcBef>
              <a:spcAft>
                <a:spcPct val="0"/>
              </a:spcAft>
            </a:pPr>
            <a:r>
              <a:rPr lang="en-US" sz="4400" u="sng" dirty="0">
                <a:solidFill>
                  <a:srgbClr val="FFFF00"/>
                </a:solidFill>
                <a:latin typeface="Times New Roman" pitchFamily="18" charset="0"/>
                <a:ea typeface="ＭＳ Ｐゴシック" pitchFamily="-1" charset="-128"/>
              </a:rPr>
              <a:t>Solution:</a:t>
            </a:r>
            <a:r>
              <a:rPr lang="en-US" sz="4400" dirty="0">
                <a:solidFill>
                  <a:srgbClr val="FFFF00"/>
                </a:solidFill>
                <a:latin typeface="Times New Roman" pitchFamily="18" charset="0"/>
                <a:ea typeface="ＭＳ Ｐゴシック" pitchFamily="-1" charset="-128"/>
              </a:rPr>
              <a:t> </a:t>
            </a:r>
            <a:r>
              <a:rPr lang="en-US" sz="4400" dirty="0">
                <a:solidFill>
                  <a:srgbClr val="FFFFFF"/>
                </a:solidFill>
                <a:latin typeface="Times New Roman" pitchFamily="18" charset="0"/>
                <a:ea typeface="ＭＳ Ｐゴシック" pitchFamily="-1" charset="-128"/>
              </a:rPr>
              <a:t>Targeted controlled delivery (polymers)</a:t>
            </a:r>
            <a:endParaRPr lang="en-US" sz="3200" dirty="0">
              <a:solidFill>
                <a:srgbClr val="000000"/>
              </a:solidFill>
              <a:latin typeface="Times New Roman" pitchFamily="18" charset="0"/>
              <a:ea typeface="ＭＳ Ｐゴシック" pitchFamily="-1" charset="-128"/>
            </a:endParaRPr>
          </a:p>
        </p:txBody>
      </p:sp>
    </p:spTree>
    <p:extLst>
      <p:ext uri="{BB962C8B-B14F-4D97-AF65-F5344CB8AC3E}">
        <p14:creationId xmlns:p14="http://schemas.microsoft.com/office/powerpoint/2010/main" val="40523641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7847" y="133350"/>
            <a:ext cx="10363200" cy="1143000"/>
          </a:xfrm>
        </p:spPr>
        <p:txBody>
          <a:bodyPr/>
          <a:lstStyle/>
          <a:p>
            <a:r>
              <a:rPr lang="en-US" dirty="0" smtClean="0"/>
              <a:t>Rationale for Local Therapy</a:t>
            </a:r>
            <a:endParaRPr lang="en-US" dirty="0"/>
          </a:p>
        </p:txBody>
      </p:sp>
      <p:sp>
        <p:nvSpPr>
          <p:cNvPr id="3" name="Content Placeholder 2"/>
          <p:cNvSpPr>
            <a:spLocks noGrp="1"/>
          </p:cNvSpPr>
          <p:nvPr>
            <p:ph idx="1"/>
          </p:nvPr>
        </p:nvSpPr>
        <p:spPr>
          <a:xfrm>
            <a:off x="445476" y="1488830"/>
            <a:ext cx="11594124" cy="4783016"/>
          </a:xfrm>
        </p:spPr>
        <p:txBody>
          <a:bodyPr/>
          <a:lstStyle/>
          <a:p>
            <a:pPr>
              <a:lnSpc>
                <a:spcPct val="90000"/>
              </a:lnSpc>
            </a:pPr>
            <a:r>
              <a:rPr lang="en-US" dirty="0"/>
              <a:t>Primary brain  tumors usually recur within approximately </a:t>
            </a:r>
            <a:r>
              <a:rPr lang="en-US" dirty="0" smtClean="0"/>
              <a:t> </a:t>
            </a:r>
          </a:p>
          <a:p>
            <a:pPr marL="0" indent="0">
              <a:lnSpc>
                <a:spcPct val="90000"/>
              </a:lnSpc>
              <a:buNone/>
            </a:pPr>
            <a:r>
              <a:rPr lang="en-US" dirty="0"/>
              <a:t> </a:t>
            </a:r>
            <a:r>
              <a:rPr lang="en-US" dirty="0" smtClean="0"/>
              <a:t>      2cm of </a:t>
            </a:r>
            <a:r>
              <a:rPr lang="en-US" dirty="0"/>
              <a:t>original tumor site</a:t>
            </a:r>
          </a:p>
          <a:p>
            <a:pPr>
              <a:lnSpc>
                <a:spcPct val="90000"/>
              </a:lnSpc>
            </a:pPr>
            <a:r>
              <a:rPr lang="en-US" dirty="0"/>
              <a:t>Bypass the limitations of the blood-brain barrier</a:t>
            </a:r>
          </a:p>
          <a:p>
            <a:pPr lvl="1">
              <a:lnSpc>
                <a:spcPct val="90000"/>
              </a:lnSpc>
            </a:pPr>
            <a:r>
              <a:rPr lang="en-US" sz="3200" dirty="0"/>
              <a:t>Delivers high local concentrations chemotherapy </a:t>
            </a:r>
          </a:p>
          <a:p>
            <a:pPr lvl="1">
              <a:lnSpc>
                <a:spcPct val="90000"/>
              </a:lnSpc>
            </a:pPr>
            <a:r>
              <a:rPr lang="en-US" sz="3200" dirty="0"/>
              <a:t>Continuously releases chemotherapy over several days to weeks</a:t>
            </a:r>
          </a:p>
          <a:p>
            <a:pPr>
              <a:lnSpc>
                <a:spcPct val="90000"/>
              </a:lnSpc>
            </a:pPr>
            <a:r>
              <a:rPr lang="en-US" dirty="0"/>
              <a:t>Limits systemic </a:t>
            </a:r>
            <a:r>
              <a:rPr lang="en-US" dirty="0" smtClean="0"/>
              <a:t>circulation</a:t>
            </a:r>
          </a:p>
          <a:p>
            <a:pPr>
              <a:lnSpc>
                <a:spcPct val="90000"/>
              </a:lnSpc>
            </a:pPr>
            <a:r>
              <a:rPr lang="en-US" dirty="0" smtClean="0"/>
              <a:t>Part of a multimodal management strategy for aggressive tumor types with high mortality rates and few available therapies </a:t>
            </a:r>
            <a:endParaRPr lang="en-US" dirty="0"/>
          </a:p>
          <a:p>
            <a:pPr marL="0" indent="0">
              <a:buNone/>
            </a:pPr>
            <a:endParaRPr lang="en-US" dirty="0"/>
          </a:p>
        </p:txBody>
      </p:sp>
      <p:sp>
        <p:nvSpPr>
          <p:cNvPr id="4" name="Line 3"/>
          <p:cNvSpPr>
            <a:spLocks noChangeShapeType="1"/>
          </p:cNvSpPr>
          <p:nvPr/>
        </p:nvSpPr>
        <p:spPr bwMode="auto">
          <a:xfrm flipV="1">
            <a:off x="0" y="1276350"/>
            <a:ext cx="10795000" cy="0"/>
          </a:xfrm>
          <a:prstGeom prst="line">
            <a:avLst/>
          </a:prstGeom>
          <a:noFill/>
          <a:ln w="762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dirty="0" smtClean="0">
              <a:solidFill>
                <a:srgbClr val="000000"/>
              </a:solidFill>
            </a:endParaRPr>
          </a:p>
        </p:txBody>
      </p:sp>
    </p:spTree>
    <p:extLst>
      <p:ext uri="{BB962C8B-B14F-4D97-AF65-F5344CB8AC3E}">
        <p14:creationId xmlns:p14="http://schemas.microsoft.com/office/powerpoint/2010/main" val="9433240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ChangeArrowheads="1"/>
          </p:cNvSpPr>
          <p:nvPr/>
        </p:nvSpPr>
        <p:spPr bwMode="auto">
          <a:xfrm>
            <a:off x="1782397" y="398682"/>
            <a:ext cx="8674100" cy="1143000"/>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defRPr>
            </a:lvl2pPr>
            <a:lvl3pPr algn="ctr" rtl="0" fontAlgn="base">
              <a:spcBef>
                <a:spcPct val="0"/>
              </a:spcBef>
              <a:spcAft>
                <a:spcPct val="0"/>
              </a:spcAft>
              <a:defRPr sz="4400">
                <a:solidFill>
                  <a:schemeClr val="tx2"/>
                </a:solidFill>
                <a:latin typeface="Times New Roman" charset="0"/>
              </a:defRPr>
            </a:lvl3pPr>
            <a:lvl4pPr algn="ctr" rtl="0" fontAlgn="base">
              <a:spcBef>
                <a:spcPct val="0"/>
              </a:spcBef>
              <a:spcAft>
                <a:spcPct val="0"/>
              </a:spcAft>
              <a:defRPr sz="4400">
                <a:solidFill>
                  <a:schemeClr val="tx2"/>
                </a:solidFill>
                <a:latin typeface="Times New Roman" charset="0"/>
              </a:defRPr>
            </a:lvl4pPr>
            <a:lvl5pPr algn="ctr" rtl="0" fontAlgn="base">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a:lstStyle>
          <a:p>
            <a:pPr lvl="0">
              <a:defRPr/>
            </a:pPr>
            <a:r>
              <a:rPr lang="en-US" altLang="en-US" b="1" dirty="0" smtClean="0">
                <a:solidFill>
                  <a:srgbClr val="FFFF00"/>
                </a:solidFill>
                <a:latin typeface="Helvetica"/>
                <a:ea typeface="ＭＳ Ｐゴシック" pitchFamily="-1" charset="-128"/>
                <a:cs typeface="Helvetica"/>
              </a:rPr>
              <a:t>GLIADEL</a:t>
            </a:r>
            <a:r>
              <a:rPr lang="en-US" b="1" dirty="0" smtClean="0">
                <a:solidFill>
                  <a:srgbClr val="FFFF00"/>
                </a:solidFill>
                <a:latin typeface="Helvetica"/>
                <a:ea typeface="ＭＳ Ｐゴシック" pitchFamily="-1" charset="-128"/>
                <a:cs typeface="Helvetica"/>
              </a:rPr>
              <a:t>®</a:t>
            </a:r>
            <a:r>
              <a:rPr lang="en-US" altLang="en-US" b="1" dirty="0" smtClean="0">
                <a:solidFill>
                  <a:srgbClr val="FFFF00"/>
                </a:solidFill>
                <a:latin typeface="Helvetica"/>
                <a:ea typeface="ＭＳ Ｐゴシック" pitchFamily="-1" charset="-128"/>
                <a:cs typeface="Helvetica"/>
              </a:rPr>
              <a:t> </a:t>
            </a:r>
            <a:r>
              <a:rPr lang="en-US" altLang="en-US" b="1" dirty="0">
                <a:solidFill>
                  <a:srgbClr val="FFFF00"/>
                </a:solidFill>
                <a:latin typeface="Helvetica"/>
                <a:ea typeface="ＭＳ Ｐゴシック" pitchFamily="-1" charset="-128"/>
                <a:cs typeface="Helvetica"/>
              </a:rPr>
              <a:t>Wafer</a:t>
            </a:r>
            <a:r>
              <a:rPr kumimoji="0" lang="en-US" altLang="en-US" b="0" i="0" u="none" strike="noStrike" kern="0" cap="none" spc="0" normalizeH="0" baseline="0" noProof="0" dirty="0" smtClean="0">
                <a:ln>
                  <a:noFill/>
                </a:ln>
                <a:solidFill>
                  <a:srgbClr val="FFFFFF"/>
                </a:solidFill>
                <a:effectLst/>
                <a:uLnTx/>
                <a:uFillTx/>
                <a:latin typeface="Times New Roman"/>
              </a:rPr>
              <a:t> </a:t>
            </a:r>
            <a:r>
              <a:rPr kumimoji="0" lang="en-US" altLang="en-US" sz="4800" b="0" i="0" u="none" strike="noStrike" kern="0" cap="none" spc="0" normalizeH="0" baseline="0" noProof="0" dirty="0">
                <a:ln>
                  <a:noFill/>
                </a:ln>
                <a:solidFill>
                  <a:srgbClr val="FFFFFF"/>
                </a:solidFill>
                <a:effectLst/>
                <a:uLnTx/>
                <a:uFillTx/>
                <a:latin typeface="Times New Roman"/>
              </a:rPr>
              <a:t/>
            </a:r>
            <a:br>
              <a:rPr kumimoji="0" lang="en-US" altLang="en-US" sz="4800" b="0" i="0" u="none" strike="noStrike" kern="0" cap="none" spc="0" normalizeH="0" baseline="0" noProof="0" dirty="0">
                <a:ln>
                  <a:noFill/>
                </a:ln>
                <a:solidFill>
                  <a:srgbClr val="FFFFFF"/>
                </a:solidFill>
                <a:effectLst/>
                <a:uLnTx/>
                <a:uFillTx/>
                <a:latin typeface="Times New Roman"/>
              </a:rPr>
            </a:br>
            <a:r>
              <a:rPr lang="en-US" altLang="en-US" sz="2400" b="1" dirty="0" smtClean="0">
                <a:solidFill>
                  <a:srgbClr val="FFFF00"/>
                </a:solidFill>
                <a:latin typeface="Helvetica"/>
                <a:ea typeface="ＭＳ Ｐゴシック" pitchFamily="-1" charset="-128"/>
                <a:cs typeface="Helvetica"/>
              </a:rPr>
              <a:t>(carmustine </a:t>
            </a:r>
            <a:r>
              <a:rPr lang="en-US" altLang="en-US" sz="2400" b="1" dirty="0">
                <a:solidFill>
                  <a:srgbClr val="FFFF00"/>
                </a:solidFill>
                <a:latin typeface="Helvetica"/>
                <a:ea typeface="ＭＳ Ｐゴシック" pitchFamily="-1" charset="-128"/>
                <a:cs typeface="Helvetica"/>
              </a:rPr>
              <a:t>implant)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384" y="1877157"/>
            <a:ext cx="5572125" cy="4533900"/>
          </a:xfrm>
          <a:prstGeom prst="rect">
            <a:avLst/>
          </a:prstGeom>
          <a:ln/>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23999853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473202" y="2160766"/>
            <a:ext cx="9261231" cy="1938992"/>
          </a:xfrm>
          <a:prstGeom prst="rect">
            <a:avLst/>
          </a:prstGeom>
        </p:spPr>
        <p:txBody>
          <a:bodyPr wrap="square">
            <a:spAutoFit/>
          </a:bodyPr>
          <a:lstStyle/>
          <a:p>
            <a:pPr marL="285750" indent="-285750">
              <a:spcAft>
                <a:spcPct val="50000"/>
              </a:spcAft>
              <a:buFont typeface="Arial" panose="020B0604020202020204" pitchFamily="34" charset="0"/>
              <a:buChar char="•"/>
            </a:pPr>
            <a:r>
              <a:rPr lang="en-US" altLang="en-US" sz="2400" dirty="0">
                <a:solidFill>
                  <a:schemeClr val="bg1"/>
                </a:solidFill>
              </a:rPr>
              <a:t>Released via surface erosion</a:t>
            </a:r>
          </a:p>
          <a:p>
            <a:pPr marL="285750" indent="-285750">
              <a:spcAft>
                <a:spcPct val="50000"/>
              </a:spcAft>
              <a:buFont typeface="Arial" panose="020B0604020202020204" pitchFamily="34" charset="0"/>
              <a:buChar char="•"/>
            </a:pPr>
            <a:r>
              <a:rPr lang="en-US" altLang="en-US" sz="2400" dirty="0">
                <a:solidFill>
                  <a:schemeClr val="bg1"/>
                </a:solidFill>
              </a:rPr>
              <a:t>Hydrophobic monomers permit surface erosion for slow release &amp; protect active agent from hydrolysis</a:t>
            </a:r>
          </a:p>
          <a:p>
            <a:pPr marL="285750" indent="-285750">
              <a:buFont typeface="Arial" panose="020B0604020202020204" pitchFamily="34" charset="0"/>
              <a:buChar char="•"/>
            </a:pPr>
            <a:r>
              <a:rPr lang="en-US" altLang="en-US" sz="2400" dirty="0">
                <a:solidFill>
                  <a:schemeClr val="bg1"/>
                </a:solidFill>
              </a:rPr>
              <a:t>Copolymer degradation of 70% by 2-3 weeks</a:t>
            </a:r>
          </a:p>
        </p:txBody>
      </p:sp>
      <p:grpSp>
        <p:nvGrpSpPr>
          <p:cNvPr id="21" name="Group 7"/>
          <p:cNvGrpSpPr>
            <a:grpSpLocks/>
          </p:cNvGrpSpPr>
          <p:nvPr/>
        </p:nvGrpSpPr>
        <p:grpSpPr bwMode="auto">
          <a:xfrm>
            <a:off x="5408086" y="4259229"/>
            <a:ext cx="2937933" cy="2157413"/>
            <a:chOff x="2272" y="2512"/>
            <a:chExt cx="1388" cy="1359"/>
          </a:xfrm>
          <a:pattFill prst="pct5">
            <a:fgClr>
              <a:schemeClr val="bg1"/>
            </a:fgClr>
            <a:bgClr>
              <a:schemeClr val="bg1"/>
            </a:bgClr>
          </a:pattFill>
        </p:grpSpPr>
        <p:grpSp>
          <p:nvGrpSpPr>
            <p:cNvPr id="22" name="Group 8"/>
            <p:cNvGrpSpPr>
              <a:grpSpLocks/>
            </p:cNvGrpSpPr>
            <p:nvPr/>
          </p:nvGrpSpPr>
          <p:grpSpPr bwMode="auto">
            <a:xfrm>
              <a:off x="2272" y="2985"/>
              <a:ext cx="1387" cy="309"/>
              <a:chOff x="2490" y="2649"/>
              <a:chExt cx="1527" cy="302"/>
            </a:xfrm>
            <a:grpFill/>
          </p:grpSpPr>
          <p:sp>
            <p:nvSpPr>
              <p:cNvPr id="35" name="Freeform 9"/>
              <p:cNvSpPr>
                <a:spLocks/>
              </p:cNvSpPr>
              <p:nvPr/>
            </p:nvSpPr>
            <p:spPr bwMode="auto">
              <a:xfrm>
                <a:off x="2490" y="2649"/>
                <a:ext cx="1527" cy="107"/>
              </a:xfrm>
              <a:custGeom>
                <a:avLst/>
                <a:gdLst>
                  <a:gd name="T0" fmla="*/ 178 w 1527"/>
                  <a:gd name="T1" fmla="*/ 107 h 107"/>
                  <a:gd name="T2" fmla="*/ 0 w 1527"/>
                  <a:gd name="T3" fmla="*/ 0 h 107"/>
                  <a:gd name="T4" fmla="*/ 1344 w 1527"/>
                  <a:gd name="T5" fmla="*/ 0 h 107"/>
                  <a:gd name="T6" fmla="*/ 1527 w 1527"/>
                  <a:gd name="T7" fmla="*/ 107 h 107"/>
                  <a:gd name="T8" fmla="*/ 178 w 1527"/>
                  <a:gd name="T9" fmla="*/ 107 h 107"/>
                </a:gdLst>
                <a:ahLst/>
                <a:cxnLst>
                  <a:cxn ang="0">
                    <a:pos x="T0" y="T1"/>
                  </a:cxn>
                  <a:cxn ang="0">
                    <a:pos x="T2" y="T3"/>
                  </a:cxn>
                  <a:cxn ang="0">
                    <a:pos x="T4" y="T5"/>
                  </a:cxn>
                  <a:cxn ang="0">
                    <a:pos x="T6" y="T7"/>
                  </a:cxn>
                  <a:cxn ang="0">
                    <a:pos x="T8" y="T9"/>
                  </a:cxn>
                </a:cxnLst>
                <a:rect l="0" t="0" r="r" b="b"/>
                <a:pathLst>
                  <a:path w="1527" h="107">
                    <a:moveTo>
                      <a:pt x="178" y="107"/>
                    </a:moveTo>
                    <a:lnTo>
                      <a:pt x="0" y="0"/>
                    </a:lnTo>
                    <a:lnTo>
                      <a:pt x="1344" y="0"/>
                    </a:lnTo>
                    <a:lnTo>
                      <a:pt x="1527" y="107"/>
                    </a:lnTo>
                    <a:lnTo>
                      <a:pt x="178" y="107"/>
                    </a:lnTo>
                    <a:close/>
                  </a:path>
                </a:pathLst>
              </a:custGeom>
              <a:grpFill/>
              <a:ln w="3175" cap="flat" cmpd="sng">
                <a:solidFill>
                  <a:schemeClr val="bg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sp>
            <p:nvSpPr>
              <p:cNvPr id="36" name="Freeform 10"/>
              <p:cNvSpPr>
                <a:spLocks/>
              </p:cNvSpPr>
              <p:nvPr/>
            </p:nvSpPr>
            <p:spPr bwMode="auto">
              <a:xfrm>
                <a:off x="2490" y="2652"/>
                <a:ext cx="177" cy="297"/>
              </a:xfrm>
              <a:custGeom>
                <a:avLst/>
                <a:gdLst>
                  <a:gd name="T0" fmla="*/ 177 w 177"/>
                  <a:gd name="T1" fmla="*/ 102 h 297"/>
                  <a:gd name="T2" fmla="*/ 177 w 177"/>
                  <a:gd name="T3" fmla="*/ 297 h 297"/>
                  <a:gd name="T4" fmla="*/ 0 w 177"/>
                  <a:gd name="T5" fmla="*/ 192 h 297"/>
                  <a:gd name="T6" fmla="*/ 0 w 177"/>
                  <a:gd name="T7" fmla="*/ 0 h 297"/>
                  <a:gd name="T8" fmla="*/ 177 w 177"/>
                  <a:gd name="T9" fmla="*/ 102 h 297"/>
                </a:gdLst>
                <a:ahLst/>
                <a:cxnLst>
                  <a:cxn ang="0">
                    <a:pos x="T0" y="T1"/>
                  </a:cxn>
                  <a:cxn ang="0">
                    <a:pos x="T2" y="T3"/>
                  </a:cxn>
                  <a:cxn ang="0">
                    <a:pos x="T4" y="T5"/>
                  </a:cxn>
                  <a:cxn ang="0">
                    <a:pos x="T6" y="T7"/>
                  </a:cxn>
                  <a:cxn ang="0">
                    <a:pos x="T8" y="T9"/>
                  </a:cxn>
                </a:cxnLst>
                <a:rect l="0" t="0" r="r" b="b"/>
                <a:pathLst>
                  <a:path w="177" h="297">
                    <a:moveTo>
                      <a:pt x="177" y="102"/>
                    </a:moveTo>
                    <a:lnTo>
                      <a:pt x="177" y="297"/>
                    </a:lnTo>
                    <a:lnTo>
                      <a:pt x="0" y="192"/>
                    </a:lnTo>
                    <a:lnTo>
                      <a:pt x="0" y="0"/>
                    </a:lnTo>
                    <a:lnTo>
                      <a:pt x="177" y="102"/>
                    </a:lnTo>
                    <a:close/>
                  </a:path>
                </a:pathLst>
              </a:custGeom>
              <a:grpFill/>
              <a:ln w="3175" cap="flat" cmpd="sng">
                <a:solidFill>
                  <a:schemeClr val="bg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sp>
            <p:nvSpPr>
              <p:cNvPr id="37" name="Freeform 11"/>
              <p:cNvSpPr>
                <a:spLocks/>
              </p:cNvSpPr>
              <p:nvPr/>
            </p:nvSpPr>
            <p:spPr bwMode="auto">
              <a:xfrm>
                <a:off x="2666" y="2754"/>
                <a:ext cx="1348" cy="197"/>
              </a:xfrm>
              <a:custGeom>
                <a:avLst/>
                <a:gdLst>
                  <a:gd name="T0" fmla="*/ 0 w 1339"/>
                  <a:gd name="T1" fmla="*/ 0 h 191"/>
                  <a:gd name="T2" fmla="*/ 1338 w 1339"/>
                  <a:gd name="T3" fmla="*/ 0 h 191"/>
                  <a:gd name="T4" fmla="*/ 1338 w 1339"/>
                  <a:gd name="T5" fmla="*/ 190 h 191"/>
                  <a:gd name="T6" fmla="*/ 0 w 1339"/>
                  <a:gd name="T7" fmla="*/ 190 h 191"/>
                  <a:gd name="T8" fmla="*/ 0 w 1339"/>
                  <a:gd name="T9" fmla="*/ 0 h 191"/>
                </a:gdLst>
                <a:ahLst/>
                <a:cxnLst>
                  <a:cxn ang="0">
                    <a:pos x="T0" y="T1"/>
                  </a:cxn>
                  <a:cxn ang="0">
                    <a:pos x="T2" y="T3"/>
                  </a:cxn>
                  <a:cxn ang="0">
                    <a:pos x="T4" y="T5"/>
                  </a:cxn>
                  <a:cxn ang="0">
                    <a:pos x="T6" y="T7"/>
                  </a:cxn>
                  <a:cxn ang="0">
                    <a:pos x="T8" y="T9"/>
                  </a:cxn>
                </a:cxnLst>
                <a:rect l="0" t="0" r="r" b="b"/>
                <a:pathLst>
                  <a:path w="1339" h="191">
                    <a:moveTo>
                      <a:pt x="0" y="0"/>
                    </a:moveTo>
                    <a:lnTo>
                      <a:pt x="1338" y="0"/>
                    </a:lnTo>
                    <a:lnTo>
                      <a:pt x="1338" y="190"/>
                    </a:lnTo>
                    <a:lnTo>
                      <a:pt x="0" y="190"/>
                    </a:lnTo>
                    <a:lnTo>
                      <a:pt x="0" y="0"/>
                    </a:lnTo>
                  </a:path>
                </a:pathLst>
              </a:custGeom>
              <a:grpFill/>
              <a:ln w="317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grpSp>
        <p:grpSp>
          <p:nvGrpSpPr>
            <p:cNvPr id="23" name="Group 12"/>
            <p:cNvGrpSpPr>
              <a:grpSpLocks/>
            </p:cNvGrpSpPr>
            <p:nvPr/>
          </p:nvGrpSpPr>
          <p:grpSpPr bwMode="auto">
            <a:xfrm>
              <a:off x="2272" y="3667"/>
              <a:ext cx="1387" cy="204"/>
              <a:chOff x="2490" y="3316"/>
              <a:chExt cx="1527" cy="199"/>
            </a:xfrm>
            <a:grpFill/>
          </p:grpSpPr>
          <p:sp>
            <p:nvSpPr>
              <p:cNvPr id="32" name="Rectangle 13"/>
              <p:cNvSpPr>
                <a:spLocks noChangeArrowheads="1"/>
              </p:cNvSpPr>
              <p:nvPr/>
            </p:nvSpPr>
            <p:spPr bwMode="auto">
              <a:xfrm>
                <a:off x="2667" y="3428"/>
                <a:ext cx="1348" cy="87"/>
              </a:xfrm>
              <a:prstGeom prst="rect">
                <a:avLst/>
              </a:prstGeom>
              <a:grpFill/>
              <a:ln w="317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sp>
            <p:nvSpPr>
              <p:cNvPr id="33" name="Freeform 14"/>
              <p:cNvSpPr>
                <a:spLocks/>
              </p:cNvSpPr>
              <p:nvPr/>
            </p:nvSpPr>
            <p:spPr bwMode="auto">
              <a:xfrm>
                <a:off x="2493" y="3319"/>
                <a:ext cx="174" cy="195"/>
              </a:xfrm>
              <a:custGeom>
                <a:avLst/>
                <a:gdLst>
                  <a:gd name="T0" fmla="*/ 174 w 174"/>
                  <a:gd name="T1" fmla="*/ 108 h 195"/>
                  <a:gd name="T2" fmla="*/ 174 w 174"/>
                  <a:gd name="T3" fmla="*/ 195 h 195"/>
                  <a:gd name="T4" fmla="*/ 0 w 174"/>
                  <a:gd name="T5" fmla="*/ 87 h 195"/>
                  <a:gd name="T6" fmla="*/ 0 w 174"/>
                  <a:gd name="T7" fmla="*/ 0 h 195"/>
                  <a:gd name="T8" fmla="*/ 174 w 174"/>
                  <a:gd name="T9" fmla="*/ 108 h 195"/>
                </a:gdLst>
                <a:ahLst/>
                <a:cxnLst>
                  <a:cxn ang="0">
                    <a:pos x="T0" y="T1"/>
                  </a:cxn>
                  <a:cxn ang="0">
                    <a:pos x="T2" y="T3"/>
                  </a:cxn>
                  <a:cxn ang="0">
                    <a:pos x="T4" y="T5"/>
                  </a:cxn>
                  <a:cxn ang="0">
                    <a:pos x="T6" y="T7"/>
                  </a:cxn>
                  <a:cxn ang="0">
                    <a:pos x="T8" y="T9"/>
                  </a:cxn>
                </a:cxnLst>
                <a:rect l="0" t="0" r="r" b="b"/>
                <a:pathLst>
                  <a:path w="174" h="195">
                    <a:moveTo>
                      <a:pt x="174" y="108"/>
                    </a:moveTo>
                    <a:lnTo>
                      <a:pt x="174" y="195"/>
                    </a:lnTo>
                    <a:lnTo>
                      <a:pt x="0" y="87"/>
                    </a:lnTo>
                    <a:lnTo>
                      <a:pt x="0" y="0"/>
                    </a:lnTo>
                    <a:lnTo>
                      <a:pt x="174" y="108"/>
                    </a:lnTo>
                    <a:close/>
                  </a:path>
                </a:pathLst>
              </a:custGeom>
              <a:grpFill/>
              <a:ln w="3175" cap="flat" cmpd="sng">
                <a:solidFill>
                  <a:schemeClr val="bg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sp>
            <p:nvSpPr>
              <p:cNvPr id="34" name="Freeform 15"/>
              <p:cNvSpPr>
                <a:spLocks/>
              </p:cNvSpPr>
              <p:nvPr/>
            </p:nvSpPr>
            <p:spPr bwMode="auto">
              <a:xfrm>
                <a:off x="2490" y="3316"/>
                <a:ext cx="1527" cy="114"/>
              </a:xfrm>
              <a:custGeom>
                <a:avLst/>
                <a:gdLst>
                  <a:gd name="T0" fmla="*/ 178 w 1527"/>
                  <a:gd name="T1" fmla="*/ 112 h 114"/>
                  <a:gd name="T2" fmla="*/ 0 w 1527"/>
                  <a:gd name="T3" fmla="*/ 0 h 114"/>
                  <a:gd name="T4" fmla="*/ 1350 w 1527"/>
                  <a:gd name="T5" fmla="*/ 0 h 114"/>
                  <a:gd name="T6" fmla="*/ 1527 w 1527"/>
                  <a:gd name="T7" fmla="*/ 114 h 114"/>
                  <a:gd name="T8" fmla="*/ 178 w 1527"/>
                  <a:gd name="T9" fmla="*/ 112 h 114"/>
                </a:gdLst>
                <a:ahLst/>
                <a:cxnLst>
                  <a:cxn ang="0">
                    <a:pos x="T0" y="T1"/>
                  </a:cxn>
                  <a:cxn ang="0">
                    <a:pos x="T2" y="T3"/>
                  </a:cxn>
                  <a:cxn ang="0">
                    <a:pos x="T4" y="T5"/>
                  </a:cxn>
                  <a:cxn ang="0">
                    <a:pos x="T6" y="T7"/>
                  </a:cxn>
                  <a:cxn ang="0">
                    <a:pos x="T8" y="T9"/>
                  </a:cxn>
                </a:cxnLst>
                <a:rect l="0" t="0" r="r" b="b"/>
                <a:pathLst>
                  <a:path w="1527" h="114">
                    <a:moveTo>
                      <a:pt x="178" y="112"/>
                    </a:moveTo>
                    <a:lnTo>
                      <a:pt x="0" y="0"/>
                    </a:lnTo>
                    <a:lnTo>
                      <a:pt x="1350" y="0"/>
                    </a:lnTo>
                    <a:lnTo>
                      <a:pt x="1527" y="114"/>
                    </a:lnTo>
                    <a:lnTo>
                      <a:pt x="178" y="112"/>
                    </a:lnTo>
                    <a:close/>
                  </a:path>
                </a:pathLst>
              </a:custGeom>
              <a:grpFill/>
              <a:ln w="3175" cap="flat" cmpd="sng">
                <a:solidFill>
                  <a:schemeClr val="bg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grpSp>
        <p:grpSp>
          <p:nvGrpSpPr>
            <p:cNvPr id="24" name="Group 16"/>
            <p:cNvGrpSpPr>
              <a:grpSpLocks/>
            </p:cNvGrpSpPr>
            <p:nvPr/>
          </p:nvGrpSpPr>
          <p:grpSpPr bwMode="auto">
            <a:xfrm>
              <a:off x="2272" y="2512"/>
              <a:ext cx="1388" cy="406"/>
              <a:chOff x="2272" y="2512"/>
              <a:chExt cx="1388" cy="406"/>
            </a:xfrm>
            <a:grpFill/>
          </p:grpSpPr>
          <p:sp>
            <p:nvSpPr>
              <p:cNvPr id="29" name="Freeform 17"/>
              <p:cNvSpPr>
                <a:spLocks/>
              </p:cNvSpPr>
              <p:nvPr/>
            </p:nvSpPr>
            <p:spPr bwMode="auto">
              <a:xfrm>
                <a:off x="2276" y="2512"/>
                <a:ext cx="1384" cy="101"/>
              </a:xfrm>
              <a:custGeom>
                <a:avLst/>
                <a:gdLst>
                  <a:gd name="T0" fmla="*/ 174 w 1524"/>
                  <a:gd name="T1" fmla="*/ 99 h 99"/>
                  <a:gd name="T2" fmla="*/ 0 w 1524"/>
                  <a:gd name="T3" fmla="*/ 0 h 99"/>
                  <a:gd name="T4" fmla="*/ 1355 w 1524"/>
                  <a:gd name="T5" fmla="*/ 0 h 99"/>
                  <a:gd name="T6" fmla="*/ 1524 w 1524"/>
                  <a:gd name="T7" fmla="*/ 99 h 99"/>
                  <a:gd name="T8" fmla="*/ 174 w 1524"/>
                  <a:gd name="T9" fmla="*/ 99 h 99"/>
                </a:gdLst>
                <a:ahLst/>
                <a:cxnLst>
                  <a:cxn ang="0">
                    <a:pos x="T0" y="T1"/>
                  </a:cxn>
                  <a:cxn ang="0">
                    <a:pos x="T2" y="T3"/>
                  </a:cxn>
                  <a:cxn ang="0">
                    <a:pos x="T4" y="T5"/>
                  </a:cxn>
                  <a:cxn ang="0">
                    <a:pos x="T6" y="T7"/>
                  </a:cxn>
                  <a:cxn ang="0">
                    <a:pos x="T8" y="T9"/>
                  </a:cxn>
                </a:cxnLst>
                <a:rect l="0" t="0" r="r" b="b"/>
                <a:pathLst>
                  <a:path w="1524" h="99">
                    <a:moveTo>
                      <a:pt x="174" y="99"/>
                    </a:moveTo>
                    <a:lnTo>
                      <a:pt x="0" y="0"/>
                    </a:lnTo>
                    <a:lnTo>
                      <a:pt x="1355" y="0"/>
                    </a:lnTo>
                    <a:lnTo>
                      <a:pt x="1524" y="99"/>
                    </a:lnTo>
                    <a:lnTo>
                      <a:pt x="174" y="99"/>
                    </a:lnTo>
                    <a:close/>
                  </a:path>
                </a:pathLst>
              </a:custGeom>
              <a:grpFill/>
              <a:ln w="3175" cap="flat" cmpd="sng">
                <a:solidFill>
                  <a:schemeClr val="bg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sp>
            <p:nvSpPr>
              <p:cNvPr id="30" name="Freeform 18"/>
              <p:cNvSpPr>
                <a:spLocks/>
              </p:cNvSpPr>
              <p:nvPr/>
            </p:nvSpPr>
            <p:spPr bwMode="auto">
              <a:xfrm>
                <a:off x="2272" y="2513"/>
                <a:ext cx="161" cy="405"/>
              </a:xfrm>
              <a:custGeom>
                <a:avLst/>
                <a:gdLst>
                  <a:gd name="T0" fmla="*/ 177 w 177"/>
                  <a:gd name="T1" fmla="*/ 99 h 396"/>
                  <a:gd name="T2" fmla="*/ 177 w 177"/>
                  <a:gd name="T3" fmla="*/ 396 h 396"/>
                  <a:gd name="T4" fmla="*/ 0 w 177"/>
                  <a:gd name="T5" fmla="*/ 288 h 396"/>
                  <a:gd name="T6" fmla="*/ 0 w 177"/>
                  <a:gd name="T7" fmla="*/ 0 h 396"/>
                  <a:gd name="T8" fmla="*/ 177 w 177"/>
                  <a:gd name="T9" fmla="*/ 99 h 396"/>
                </a:gdLst>
                <a:ahLst/>
                <a:cxnLst>
                  <a:cxn ang="0">
                    <a:pos x="T0" y="T1"/>
                  </a:cxn>
                  <a:cxn ang="0">
                    <a:pos x="T2" y="T3"/>
                  </a:cxn>
                  <a:cxn ang="0">
                    <a:pos x="T4" y="T5"/>
                  </a:cxn>
                  <a:cxn ang="0">
                    <a:pos x="T6" y="T7"/>
                  </a:cxn>
                  <a:cxn ang="0">
                    <a:pos x="T8" y="T9"/>
                  </a:cxn>
                </a:cxnLst>
                <a:rect l="0" t="0" r="r" b="b"/>
                <a:pathLst>
                  <a:path w="177" h="396">
                    <a:moveTo>
                      <a:pt x="177" y="99"/>
                    </a:moveTo>
                    <a:lnTo>
                      <a:pt x="177" y="396"/>
                    </a:lnTo>
                    <a:lnTo>
                      <a:pt x="0" y="288"/>
                    </a:lnTo>
                    <a:lnTo>
                      <a:pt x="0" y="0"/>
                    </a:lnTo>
                    <a:lnTo>
                      <a:pt x="177" y="99"/>
                    </a:lnTo>
                    <a:close/>
                  </a:path>
                </a:pathLst>
              </a:custGeom>
              <a:grpFill/>
              <a:ln w="3175" cap="flat" cmpd="sng">
                <a:solidFill>
                  <a:schemeClr val="bg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sp>
            <p:nvSpPr>
              <p:cNvPr id="31" name="Rectangle 19"/>
              <p:cNvSpPr>
                <a:spLocks noChangeArrowheads="1"/>
              </p:cNvSpPr>
              <p:nvPr/>
            </p:nvSpPr>
            <p:spPr bwMode="auto">
              <a:xfrm>
                <a:off x="2433" y="2613"/>
                <a:ext cx="1224" cy="302"/>
              </a:xfrm>
              <a:prstGeom prst="rect">
                <a:avLst/>
              </a:prstGeom>
              <a:grpFill/>
              <a:ln w="317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grpSp>
        <p:grpSp>
          <p:nvGrpSpPr>
            <p:cNvPr id="25" name="Group 20"/>
            <p:cNvGrpSpPr>
              <a:grpSpLocks/>
            </p:cNvGrpSpPr>
            <p:nvPr/>
          </p:nvGrpSpPr>
          <p:grpSpPr bwMode="auto">
            <a:xfrm>
              <a:off x="2272" y="3360"/>
              <a:ext cx="1387" cy="241"/>
              <a:chOff x="2490" y="3016"/>
              <a:chExt cx="1527" cy="235"/>
            </a:xfrm>
            <a:grpFill/>
          </p:grpSpPr>
          <p:sp>
            <p:nvSpPr>
              <p:cNvPr id="26" name="Freeform 21"/>
              <p:cNvSpPr>
                <a:spLocks/>
              </p:cNvSpPr>
              <p:nvPr/>
            </p:nvSpPr>
            <p:spPr bwMode="auto">
              <a:xfrm>
                <a:off x="2490" y="3016"/>
                <a:ext cx="177" cy="234"/>
              </a:xfrm>
              <a:custGeom>
                <a:avLst/>
                <a:gdLst>
                  <a:gd name="T0" fmla="*/ 177 w 177"/>
                  <a:gd name="T1" fmla="*/ 108 h 234"/>
                  <a:gd name="T2" fmla="*/ 177 w 177"/>
                  <a:gd name="T3" fmla="*/ 234 h 234"/>
                  <a:gd name="T4" fmla="*/ 0 w 177"/>
                  <a:gd name="T5" fmla="*/ 126 h 234"/>
                  <a:gd name="T6" fmla="*/ 0 w 177"/>
                  <a:gd name="T7" fmla="*/ 0 h 234"/>
                  <a:gd name="T8" fmla="*/ 177 w 177"/>
                  <a:gd name="T9" fmla="*/ 108 h 234"/>
                </a:gdLst>
                <a:ahLst/>
                <a:cxnLst>
                  <a:cxn ang="0">
                    <a:pos x="T0" y="T1"/>
                  </a:cxn>
                  <a:cxn ang="0">
                    <a:pos x="T2" y="T3"/>
                  </a:cxn>
                  <a:cxn ang="0">
                    <a:pos x="T4" y="T5"/>
                  </a:cxn>
                  <a:cxn ang="0">
                    <a:pos x="T6" y="T7"/>
                  </a:cxn>
                  <a:cxn ang="0">
                    <a:pos x="T8" y="T9"/>
                  </a:cxn>
                </a:cxnLst>
                <a:rect l="0" t="0" r="r" b="b"/>
                <a:pathLst>
                  <a:path w="177" h="234">
                    <a:moveTo>
                      <a:pt x="177" y="108"/>
                    </a:moveTo>
                    <a:lnTo>
                      <a:pt x="177" y="234"/>
                    </a:lnTo>
                    <a:lnTo>
                      <a:pt x="0" y="126"/>
                    </a:lnTo>
                    <a:lnTo>
                      <a:pt x="0" y="0"/>
                    </a:lnTo>
                    <a:lnTo>
                      <a:pt x="177" y="108"/>
                    </a:lnTo>
                    <a:close/>
                  </a:path>
                </a:pathLst>
              </a:custGeom>
              <a:grpFill/>
              <a:ln w="3175" cap="flat" cmpd="sng">
                <a:solidFill>
                  <a:schemeClr val="bg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sp>
            <p:nvSpPr>
              <p:cNvPr id="27" name="Freeform 22"/>
              <p:cNvSpPr>
                <a:spLocks/>
              </p:cNvSpPr>
              <p:nvPr/>
            </p:nvSpPr>
            <p:spPr bwMode="auto">
              <a:xfrm>
                <a:off x="2490" y="3016"/>
                <a:ext cx="1527" cy="116"/>
              </a:xfrm>
              <a:custGeom>
                <a:avLst/>
                <a:gdLst>
                  <a:gd name="T0" fmla="*/ 176 w 1527"/>
                  <a:gd name="T1" fmla="*/ 116 h 116"/>
                  <a:gd name="T2" fmla="*/ 0 w 1527"/>
                  <a:gd name="T3" fmla="*/ 0 h 116"/>
                  <a:gd name="T4" fmla="*/ 1350 w 1527"/>
                  <a:gd name="T5" fmla="*/ 0 h 116"/>
                  <a:gd name="T6" fmla="*/ 1527 w 1527"/>
                  <a:gd name="T7" fmla="*/ 114 h 116"/>
                  <a:gd name="T8" fmla="*/ 176 w 1527"/>
                  <a:gd name="T9" fmla="*/ 116 h 116"/>
                </a:gdLst>
                <a:ahLst/>
                <a:cxnLst>
                  <a:cxn ang="0">
                    <a:pos x="T0" y="T1"/>
                  </a:cxn>
                  <a:cxn ang="0">
                    <a:pos x="T2" y="T3"/>
                  </a:cxn>
                  <a:cxn ang="0">
                    <a:pos x="T4" y="T5"/>
                  </a:cxn>
                  <a:cxn ang="0">
                    <a:pos x="T6" y="T7"/>
                  </a:cxn>
                  <a:cxn ang="0">
                    <a:pos x="T8" y="T9"/>
                  </a:cxn>
                </a:cxnLst>
                <a:rect l="0" t="0" r="r" b="b"/>
                <a:pathLst>
                  <a:path w="1527" h="116">
                    <a:moveTo>
                      <a:pt x="176" y="116"/>
                    </a:moveTo>
                    <a:lnTo>
                      <a:pt x="0" y="0"/>
                    </a:lnTo>
                    <a:lnTo>
                      <a:pt x="1350" y="0"/>
                    </a:lnTo>
                    <a:lnTo>
                      <a:pt x="1527" y="114"/>
                    </a:lnTo>
                    <a:lnTo>
                      <a:pt x="176" y="116"/>
                    </a:lnTo>
                    <a:close/>
                  </a:path>
                </a:pathLst>
              </a:custGeom>
              <a:grpFill/>
              <a:ln w="3175" cap="flat" cmpd="sng">
                <a:solidFill>
                  <a:schemeClr val="bg2"/>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sp>
            <p:nvSpPr>
              <p:cNvPr id="28" name="Rectangle 23"/>
              <p:cNvSpPr>
                <a:spLocks noChangeArrowheads="1"/>
              </p:cNvSpPr>
              <p:nvPr/>
            </p:nvSpPr>
            <p:spPr bwMode="auto">
              <a:xfrm>
                <a:off x="2665" y="3130"/>
                <a:ext cx="1350" cy="121"/>
              </a:xfrm>
              <a:prstGeom prst="rect">
                <a:avLst/>
              </a:prstGeom>
              <a:grpFill/>
              <a:ln w="317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FFFFFF"/>
                  </a:solidFill>
                </a:endParaRPr>
              </a:p>
            </p:txBody>
          </p:sp>
        </p:grpSp>
      </p:grpSp>
      <p:sp>
        <p:nvSpPr>
          <p:cNvPr id="38" name="Line 25"/>
          <p:cNvSpPr>
            <a:spLocks noChangeShapeType="1"/>
          </p:cNvSpPr>
          <p:nvPr/>
        </p:nvSpPr>
        <p:spPr bwMode="auto">
          <a:xfrm>
            <a:off x="8725876" y="4282202"/>
            <a:ext cx="0" cy="2057400"/>
          </a:xfrm>
          <a:prstGeom prst="line">
            <a:avLst/>
          </a:prstGeom>
          <a:noFill/>
          <a:ln w="38100">
            <a:solidFill>
              <a:schemeClr val="accent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dirty="0">
              <a:solidFill>
                <a:srgbClr val="FFFFFF"/>
              </a:solidFill>
            </a:endParaRPr>
          </a:p>
        </p:txBody>
      </p:sp>
      <p:sp>
        <p:nvSpPr>
          <p:cNvPr id="39" name="Rectangle 5"/>
          <p:cNvSpPr>
            <a:spLocks noChangeArrowheads="1"/>
          </p:cNvSpPr>
          <p:nvPr/>
        </p:nvSpPr>
        <p:spPr bwMode="auto">
          <a:xfrm>
            <a:off x="9118335" y="4803775"/>
            <a:ext cx="837315" cy="428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440" tIns="40597" rIns="84440" bIns="40597">
            <a:spAutoFit/>
          </a:bodyPr>
          <a:lstStyle>
            <a:lvl1pPr defTabSz="741363">
              <a:defRPr sz="2400">
                <a:solidFill>
                  <a:schemeClr val="tx1"/>
                </a:solidFill>
                <a:latin typeface="Times New Roman" charset="0"/>
              </a:defRPr>
            </a:lvl1pPr>
            <a:lvl2pPr marL="415925" defTabSz="741363">
              <a:defRPr sz="2400">
                <a:solidFill>
                  <a:schemeClr val="tx1"/>
                </a:solidFill>
                <a:latin typeface="Times New Roman" charset="0"/>
              </a:defRPr>
            </a:lvl2pPr>
            <a:lvl3pPr marL="833438" defTabSz="741363">
              <a:defRPr sz="2400">
                <a:solidFill>
                  <a:schemeClr val="tx1"/>
                </a:solidFill>
                <a:latin typeface="Times New Roman" charset="0"/>
              </a:defRPr>
            </a:lvl3pPr>
            <a:lvl4pPr marL="1250950" defTabSz="741363">
              <a:defRPr sz="2400">
                <a:solidFill>
                  <a:schemeClr val="tx1"/>
                </a:solidFill>
                <a:latin typeface="Times New Roman" charset="0"/>
              </a:defRPr>
            </a:lvl4pPr>
            <a:lvl5pPr marL="1665288" defTabSz="741363">
              <a:defRPr sz="2400">
                <a:solidFill>
                  <a:schemeClr val="tx1"/>
                </a:solidFill>
                <a:latin typeface="Times New Roman" charset="0"/>
              </a:defRPr>
            </a:lvl5pPr>
            <a:lvl6pPr marL="2122488" defTabSz="741363" fontAlgn="base">
              <a:spcBef>
                <a:spcPct val="0"/>
              </a:spcBef>
              <a:spcAft>
                <a:spcPct val="0"/>
              </a:spcAft>
              <a:defRPr sz="2400">
                <a:solidFill>
                  <a:schemeClr val="tx1"/>
                </a:solidFill>
                <a:latin typeface="Times New Roman" charset="0"/>
              </a:defRPr>
            </a:lvl6pPr>
            <a:lvl7pPr marL="2579688" defTabSz="741363" fontAlgn="base">
              <a:spcBef>
                <a:spcPct val="0"/>
              </a:spcBef>
              <a:spcAft>
                <a:spcPct val="0"/>
              </a:spcAft>
              <a:defRPr sz="2400">
                <a:solidFill>
                  <a:schemeClr val="tx1"/>
                </a:solidFill>
                <a:latin typeface="Times New Roman" charset="0"/>
              </a:defRPr>
            </a:lvl7pPr>
            <a:lvl8pPr marL="3036888" defTabSz="741363" fontAlgn="base">
              <a:spcBef>
                <a:spcPct val="0"/>
              </a:spcBef>
              <a:spcAft>
                <a:spcPct val="0"/>
              </a:spcAft>
              <a:defRPr sz="2400">
                <a:solidFill>
                  <a:schemeClr val="tx1"/>
                </a:solidFill>
                <a:latin typeface="Times New Roman" charset="0"/>
              </a:defRPr>
            </a:lvl8pPr>
            <a:lvl9pPr marL="3494088" defTabSz="741363" fontAlgn="base">
              <a:spcBef>
                <a:spcPct val="0"/>
              </a:spcBef>
              <a:spcAft>
                <a:spcPct val="0"/>
              </a:spcAft>
              <a:defRPr sz="2400">
                <a:solidFill>
                  <a:schemeClr val="tx1"/>
                </a:solidFill>
                <a:latin typeface="Times New Roman" charset="0"/>
              </a:defRPr>
            </a:lvl9pPr>
          </a:lstStyle>
          <a:p>
            <a:pPr algn="ctr" eaLnBrk="0" fontAlgn="base" hangingPunct="0">
              <a:lnSpc>
                <a:spcPct val="90000"/>
              </a:lnSpc>
              <a:spcBef>
                <a:spcPct val="0"/>
              </a:spcBef>
              <a:spcAft>
                <a:spcPct val="0"/>
              </a:spcAft>
            </a:pPr>
            <a:r>
              <a:rPr lang="en-US" altLang="en-US" sz="2500" dirty="0">
                <a:solidFill>
                  <a:srgbClr val="FFFFFF"/>
                </a:solidFill>
              </a:rPr>
              <a:t>Time</a:t>
            </a:r>
          </a:p>
        </p:txBody>
      </p:sp>
      <p:sp>
        <p:nvSpPr>
          <p:cNvPr id="40" name="Rectangle 6"/>
          <p:cNvSpPr>
            <a:spLocks noChangeArrowheads="1"/>
          </p:cNvSpPr>
          <p:nvPr/>
        </p:nvSpPr>
        <p:spPr bwMode="auto">
          <a:xfrm>
            <a:off x="2678607" y="4752954"/>
            <a:ext cx="2230388" cy="428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440" tIns="40597" rIns="84440" bIns="40597">
            <a:spAutoFit/>
          </a:bodyPr>
          <a:lstStyle>
            <a:lvl1pPr defTabSz="741363">
              <a:defRPr sz="2400">
                <a:solidFill>
                  <a:schemeClr val="tx1"/>
                </a:solidFill>
                <a:latin typeface="Times New Roman" charset="0"/>
              </a:defRPr>
            </a:lvl1pPr>
            <a:lvl2pPr marL="415925" defTabSz="741363">
              <a:defRPr sz="2400">
                <a:solidFill>
                  <a:schemeClr val="tx1"/>
                </a:solidFill>
                <a:latin typeface="Times New Roman" charset="0"/>
              </a:defRPr>
            </a:lvl2pPr>
            <a:lvl3pPr marL="833438" defTabSz="741363">
              <a:defRPr sz="2400">
                <a:solidFill>
                  <a:schemeClr val="tx1"/>
                </a:solidFill>
                <a:latin typeface="Times New Roman" charset="0"/>
              </a:defRPr>
            </a:lvl3pPr>
            <a:lvl4pPr marL="1250950" defTabSz="741363">
              <a:defRPr sz="2400">
                <a:solidFill>
                  <a:schemeClr val="tx1"/>
                </a:solidFill>
                <a:latin typeface="Times New Roman" charset="0"/>
              </a:defRPr>
            </a:lvl4pPr>
            <a:lvl5pPr marL="1665288" defTabSz="741363">
              <a:defRPr sz="2400">
                <a:solidFill>
                  <a:schemeClr val="tx1"/>
                </a:solidFill>
                <a:latin typeface="Times New Roman" charset="0"/>
              </a:defRPr>
            </a:lvl5pPr>
            <a:lvl6pPr marL="2122488" defTabSz="741363" fontAlgn="base">
              <a:spcBef>
                <a:spcPct val="0"/>
              </a:spcBef>
              <a:spcAft>
                <a:spcPct val="0"/>
              </a:spcAft>
              <a:defRPr sz="2400">
                <a:solidFill>
                  <a:schemeClr val="tx1"/>
                </a:solidFill>
                <a:latin typeface="Times New Roman" charset="0"/>
              </a:defRPr>
            </a:lvl6pPr>
            <a:lvl7pPr marL="2579688" defTabSz="741363" fontAlgn="base">
              <a:spcBef>
                <a:spcPct val="0"/>
              </a:spcBef>
              <a:spcAft>
                <a:spcPct val="0"/>
              </a:spcAft>
              <a:defRPr sz="2400">
                <a:solidFill>
                  <a:schemeClr val="tx1"/>
                </a:solidFill>
                <a:latin typeface="Times New Roman" charset="0"/>
              </a:defRPr>
            </a:lvl7pPr>
            <a:lvl8pPr marL="3036888" defTabSz="741363" fontAlgn="base">
              <a:spcBef>
                <a:spcPct val="0"/>
              </a:spcBef>
              <a:spcAft>
                <a:spcPct val="0"/>
              </a:spcAft>
              <a:defRPr sz="2400">
                <a:solidFill>
                  <a:schemeClr val="tx1"/>
                </a:solidFill>
                <a:latin typeface="Times New Roman" charset="0"/>
              </a:defRPr>
            </a:lvl8pPr>
            <a:lvl9pPr marL="3494088" defTabSz="741363" fontAlgn="base">
              <a:spcBef>
                <a:spcPct val="0"/>
              </a:spcBef>
              <a:spcAft>
                <a:spcPct val="0"/>
              </a:spcAft>
              <a:defRPr sz="2400">
                <a:solidFill>
                  <a:schemeClr val="tx1"/>
                </a:solidFill>
                <a:latin typeface="Times New Roman" charset="0"/>
              </a:defRPr>
            </a:lvl9pPr>
          </a:lstStyle>
          <a:p>
            <a:pPr algn="ctr" eaLnBrk="0" fontAlgn="base" hangingPunct="0">
              <a:lnSpc>
                <a:spcPct val="90000"/>
              </a:lnSpc>
              <a:spcBef>
                <a:spcPct val="0"/>
              </a:spcBef>
              <a:spcAft>
                <a:spcPct val="0"/>
              </a:spcAft>
            </a:pPr>
            <a:r>
              <a:rPr lang="en-US" altLang="en-US" sz="2500" dirty="0">
                <a:solidFill>
                  <a:srgbClr val="FFFFFF"/>
                </a:solidFill>
              </a:rPr>
              <a:t>Surface Erosion</a:t>
            </a:r>
          </a:p>
        </p:txBody>
      </p:sp>
      <p:sp>
        <p:nvSpPr>
          <p:cNvPr id="41" name="Text Box 24"/>
          <p:cNvSpPr txBox="1">
            <a:spLocks noChangeArrowheads="1"/>
          </p:cNvSpPr>
          <p:nvPr/>
        </p:nvSpPr>
        <p:spPr bwMode="auto">
          <a:xfrm>
            <a:off x="2678607" y="6536365"/>
            <a:ext cx="6961390" cy="260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534" tIns="46767" rIns="93534" bIns="46767" anchor="b">
            <a:spAutoFit/>
          </a:bodyPr>
          <a:lstStyle>
            <a:lvl1pPr defTabSz="935038">
              <a:defRPr sz="2400">
                <a:solidFill>
                  <a:schemeClr val="tx1"/>
                </a:solidFill>
                <a:latin typeface="Times New Roman" charset="0"/>
              </a:defRPr>
            </a:lvl1pPr>
            <a:lvl2pPr marL="468313" defTabSz="935038">
              <a:defRPr sz="2400">
                <a:solidFill>
                  <a:schemeClr val="tx1"/>
                </a:solidFill>
                <a:latin typeface="Times New Roman" charset="0"/>
              </a:defRPr>
            </a:lvl2pPr>
            <a:lvl3pPr marL="935038" defTabSz="935038">
              <a:defRPr sz="2400">
                <a:solidFill>
                  <a:schemeClr val="tx1"/>
                </a:solidFill>
                <a:latin typeface="Times New Roman" charset="0"/>
              </a:defRPr>
            </a:lvl3pPr>
            <a:lvl4pPr marL="1403350" defTabSz="935038">
              <a:defRPr sz="2400">
                <a:solidFill>
                  <a:schemeClr val="tx1"/>
                </a:solidFill>
                <a:latin typeface="Times New Roman" charset="0"/>
              </a:defRPr>
            </a:lvl4pPr>
            <a:lvl5pPr marL="1870075" defTabSz="935038">
              <a:defRPr sz="2400">
                <a:solidFill>
                  <a:schemeClr val="tx1"/>
                </a:solidFill>
                <a:latin typeface="Times New Roman" charset="0"/>
              </a:defRPr>
            </a:lvl5pPr>
            <a:lvl6pPr marL="2327275" defTabSz="935038" fontAlgn="base">
              <a:spcBef>
                <a:spcPct val="0"/>
              </a:spcBef>
              <a:spcAft>
                <a:spcPct val="0"/>
              </a:spcAft>
              <a:defRPr sz="2400">
                <a:solidFill>
                  <a:schemeClr val="tx1"/>
                </a:solidFill>
                <a:latin typeface="Times New Roman" charset="0"/>
              </a:defRPr>
            </a:lvl6pPr>
            <a:lvl7pPr marL="2784475" defTabSz="935038" fontAlgn="base">
              <a:spcBef>
                <a:spcPct val="0"/>
              </a:spcBef>
              <a:spcAft>
                <a:spcPct val="0"/>
              </a:spcAft>
              <a:defRPr sz="2400">
                <a:solidFill>
                  <a:schemeClr val="tx1"/>
                </a:solidFill>
                <a:latin typeface="Times New Roman" charset="0"/>
              </a:defRPr>
            </a:lvl7pPr>
            <a:lvl8pPr marL="3241675" defTabSz="935038" fontAlgn="base">
              <a:spcBef>
                <a:spcPct val="0"/>
              </a:spcBef>
              <a:spcAft>
                <a:spcPct val="0"/>
              </a:spcAft>
              <a:defRPr sz="2400">
                <a:solidFill>
                  <a:schemeClr val="tx1"/>
                </a:solidFill>
                <a:latin typeface="Times New Roman" charset="0"/>
              </a:defRPr>
            </a:lvl8pPr>
            <a:lvl9pPr marL="3698875" defTabSz="935038" fontAlgn="base">
              <a:spcBef>
                <a:spcPct val="0"/>
              </a:spcBef>
              <a:spcAft>
                <a:spcPct val="0"/>
              </a:spcAft>
              <a:defRPr sz="2400">
                <a:solidFill>
                  <a:schemeClr val="tx1"/>
                </a:solidFill>
                <a:latin typeface="Times New Roman" charset="0"/>
              </a:defRPr>
            </a:lvl9pPr>
          </a:lstStyle>
          <a:p>
            <a:pPr eaLnBrk="0" fontAlgn="base" hangingPunct="0">
              <a:lnSpc>
                <a:spcPct val="90000"/>
              </a:lnSpc>
              <a:spcBef>
                <a:spcPct val="0"/>
              </a:spcBef>
              <a:spcAft>
                <a:spcPct val="0"/>
              </a:spcAft>
            </a:pPr>
            <a:r>
              <a:rPr lang="en-US" altLang="en-US" sz="1200" dirty="0">
                <a:solidFill>
                  <a:srgbClr val="FFFFFF"/>
                </a:solidFill>
                <a:latin typeface="Arial" charset="0"/>
              </a:rPr>
              <a:t>Brem H, Langer R: Polymer-Based Drug Delivery to the Brain. </a:t>
            </a:r>
            <a:r>
              <a:rPr lang="en-US" altLang="en-US" sz="1200" i="1" dirty="0">
                <a:solidFill>
                  <a:srgbClr val="FFFFFF"/>
                </a:solidFill>
                <a:latin typeface="Arial" charset="0"/>
              </a:rPr>
              <a:t>Science &amp; Medicine</a:t>
            </a:r>
            <a:r>
              <a:rPr lang="en-US" altLang="en-US" sz="1200" dirty="0">
                <a:solidFill>
                  <a:srgbClr val="FFFFFF"/>
                </a:solidFill>
                <a:latin typeface="Arial" charset="0"/>
              </a:rPr>
              <a:t>. 1996;3(4):2-11.</a:t>
            </a:r>
            <a:r>
              <a:rPr lang="en-US" altLang="en-US" sz="1200" dirty="0">
                <a:solidFill>
                  <a:srgbClr val="0000FF"/>
                </a:solidFill>
                <a:latin typeface="Arial" charset="0"/>
              </a:rPr>
              <a:t> </a:t>
            </a:r>
          </a:p>
        </p:txBody>
      </p:sp>
      <p:sp>
        <p:nvSpPr>
          <p:cNvPr id="43" name="Rectangle 42"/>
          <p:cNvSpPr>
            <a:spLocks noGrp="1" noChangeArrowheads="1"/>
          </p:cNvSpPr>
          <p:nvPr/>
        </p:nvSpPr>
        <p:spPr bwMode="auto">
          <a:xfrm>
            <a:off x="1782397" y="398682"/>
            <a:ext cx="8674100" cy="1143000"/>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defRPr>
            </a:lvl2pPr>
            <a:lvl3pPr algn="ctr" rtl="0" fontAlgn="base">
              <a:spcBef>
                <a:spcPct val="0"/>
              </a:spcBef>
              <a:spcAft>
                <a:spcPct val="0"/>
              </a:spcAft>
              <a:defRPr sz="4400">
                <a:solidFill>
                  <a:schemeClr val="tx2"/>
                </a:solidFill>
                <a:latin typeface="Times New Roman" charset="0"/>
              </a:defRPr>
            </a:lvl3pPr>
            <a:lvl4pPr algn="ctr" rtl="0" fontAlgn="base">
              <a:spcBef>
                <a:spcPct val="0"/>
              </a:spcBef>
              <a:spcAft>
                <a:spcPct val="0"/>
              </a:spcAft>
              <a:defRPr sz="4400">
                <a:solidFill>
                  <a:schemeClr val="tx2"/>
                </a:solidFill>
                <a:latin typeface="Times New Roman" charset="0"/>
              </a:defRPr>
            </a:lvl4pPr>
            <a:lvl5pPr algn="ctr" rtl="0" fontAlgn="base">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a:lstStyle>
          <a:p>
            <a:pPr lvl="0">
              <a:defRPr/>
            </a:pPr>
            <a:r>
              <a:rPr lang="en-US" altLang="en-US" b="1" dirty="0" smtClean="0">
                <a:solidFill>
                  <a:srgbClr val="FFFF00"/>
                </a:solidFill>
                <a:latin typeface="Helvetica"/>
                <a:ea typeface="ＭＳ Ｐゴシック" pitchFamily="-1" charset="-128"/>
                <a:cs typeface="Helvetica"/>
              </a:rPr>
              <a:t>GLIADEL</a:t>
            </a:r>
            <a:r>
              <a:rPr lang="en-US" b="1" dirty="0" smtClean="0">
                <a:solidFill>
                  <a:srgbClr val="FFFF00"/>
                </a:solidFill>
                <a:latin typeface="Helvetica"/>
                <a:ea typeface="ＭＳ Ｐゴシック" pitchFamily="-1" charset="-128"/>
                <a:cs typeface="Helvetica"/>
              </a:rPr>
              <a:t>®</a:t>
            </a:r>
            <a:r>
              <a:rPr lang="en-US" altLang="en-US" b="1" dirty="0" smtClean="0">
                <a:solidFill>
                  <a:srgbClr val="FFFF00"/>
                </a:solidFill>
                <a:latin typeface="Helvetica"/>
                <a:ea typeface="ＭＳ Ｐゴシック" pitchFamily="-1" charset="-128"/>
                <a:cs typeface="Helvetica"/>
              </a:rPr>
              <a:t> </a:t>
            </a:r>
            <a:r>
              <a:rPr lang="en-US" altLang="en-US" b="1" dirty="0">
                <a:solidFill>
                  <a:srgbClr val="FFFF00"/>
                </a:solidFill>
                <a:latin typeface="Helvetica"/>
                <a:ea typeface="ＭＳ Ｐゴシック" pitchFamily="-1" charset="-128"/>
                <a:cs typeface="Helvetica"/>
              </a:rPr>
              <a:t>Wafer</a:t>
            </a:r>
            <a:r>
              <a:rPr kumimoji="0" lang="en-US" altLang="en-US" b="0" i="0" u="none" strike="noStrike" kern="0" cap="none" spc="0" normalizeH="0" baseline="0" noProof="0" dirty="0" smtClean="0">
                <a:ln>
                  <a:noFill/>
                </a:ln>
                <a:solidFill>
                  <a:srgbClr val="FFFFFF"/>
                </a:solidFill>
                <a:effectLst/>
                <a:uLnTx/>
                <a:uFillTx/>
                <a:latin typeface="Times New Roman"/>
              </a:rPr>
              <a:t> </a:t>
            </a:r>
            <a:r>
              <a:rPr kumimoji="0" lang="en-US" altLang="en-US" sz="4800" b="0" i="0" u="none" strike="noStrike" kern="0" cap="none" spc="0" normalizeH="0" baseline="0" noProof="0" dirty="0">
                <a:ln>
                  <a:noFill/>
                </a:ln>
                <a:solidFill>
                  <a:srgbClr val="FFFFFF"/>
                </a:solidFill>
                <a:effectLst/>
                <a:uLnTx/>
                <a:uFillTx/>
                <a:latin typeface="Times New Roman"/>
              </a:rPr>
              <a:t/>
            </a:r>
            <a:br>
              <a:rPr kumimoji="0" lang="en-US" altLang="en-US" sz="4800" b="0" i="0" u="none" strike="noStrike" kern="0" cap="none" spc="0" normalizeH="0" baseline="0" noProof="0" dirty="0">
                <a:ln>
                  <a:noFill/>
                </a:ln>
                <a:solidFill>
                  <a:srgbClr val="FFFFFF"/>
                </a:solidFill>
                <a:effectLst/>
                <a:uLnTx/>
                <a:uFillTx/>
                <a:latin typeface="Times New Roman"/>
              </a:rPr>
            </a:br>
            <a:r>
              <a:rPr lang="en-US" altLang="en-US" sz="2400" b="1" dirty="0" smtClean="0">
                <a:solidFill>
                  <a:srgbClr val="FFFF00"/>
                </a:solidFill>
                <a:latin typeface="Helvetica"/>
                <a:ea typeface="ＭＳ Ｐゴシック" pitchFamily="-1" charset="-128"/>
                <a:cs typeface="Helvetica"/>
              </a:rPr>
              <a:t>(carmustine </a:t>
            </a:r>
            <a:r>
              <a:rPr lang="en-US" altLang="en-US" sz="2400" b="1" dirty="0">
                <a:solidFill>
                  <a:srgbClr val="FFFF00"/>
                </a:solidFill>
                <a:latin typeface="Helvetica"/>
                <a:ea typeface="ＭＳ Ｐゴシック" pitchFamily="-1" charset="-128"/>
                <a:cs typeface="Helvetica"/>
              </a:rPr>
              <a:t>implant)</a:t>
            </a:r>
          </a:p>
        </p:txBody>
      </p:sp>
      <p:sp>
        <p:nvSpPr>
          <p:cNvPr id="44" name="TextBox 43"/>
          <p:cNvSpPr txBox="1"/>
          <p:nvPr/>
        </p:nvSpPr>
        <p:spPr>
          <a:xfrm>
            <a:off x="3982483" y="1637546"/>
            <a:ext cx="4273927" cy="461665"/>
          </a:xfrm>
          <a:prstGeom prst="rect">
            <a:avLst/>
          </a:prstGeom>
          <a:noFill/>
        </p:spPr>
        <p:txBody>
          <a:bodyPr wrap="none" rtlCol="0">
            <a:spAutoFit/>
          </a:bodyPr>
          <a:lstStyle/>
          <a:p>
            <a:r>
              <a:rPr lang="en-US" sz="2400" b="1" dirty="0">
                <a:solidFill>
                  <a:srgbClr val="FFFF00"/>
                </a:solidFill>
                <a:latin typeface="Helvetica"/>
                <a:ea typeface="ＭＳ Ｐゴシック" pitchFamily="-1" charset="-128"/>
                <a:cs typeface="Helvetica"/>
              </a:rPr>
              <a:t>Mechanism of wafer release</a:t>
            </a:r>
          </a:p>
        </p:txBody>
      </p:sp>
    </p:spTree>
    <p:extLst>
      <p:ext uri="{BB962C8B-B14F-4D97-AF65-F5344CB8AC3E}">
        <p14:creationId xmlns:p14="http://schemas.microsoft.com/office/powerpoint/2010/main" val="377941755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4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8_Default Design">
  <a:themeElements>
    <a:clrScheme name="">
      <a:dk1>
        <a:srgbClr val="000000"/>
      </a:dk1>
      <a:lt1>
        <a:srgbClr val="3333CC"/>
      </a:lt1>
      <a:dk2>
        <a:srgbClr val="000000"/>
      </a:dk2>
      <a:lt2>
        <a:srgbClr val="000000"/>
      </a:lt2>
      <a:accent1>
        <a:srgbClr val="00CC99"/>
      </a:accent1>
      <a:accent2>
        <a:srgbClr val="333399"/>
      </a:accent2>
      <a:accent3>
        <a:srgbClr val="ADADE2"/>
      </a:accent3>
      <a:accent4>
        <a:srgbClr val="000000"/>
      </a:accent4>
      <a:accent5>
        <a:srgbClr val="AAE2CA"/>
      </a:accent5>
      <a:accent6>
        <a:srgbClr val="2D2D8A"/>
      </a:accent6>
      <a:hlink>
        <a:srgbClr val="009999"/>
      </a:hlink>
      <a:folHlink>
        <a:srgbClr val="99CC00"/>
      </a:folHlink>
    </a:clrScheme>
    <a:fontScheme name="1_Default Design">
      <a:majorFont>
        <a:latin typeface="Times New Roman"/>
        <a:ea typeface="ヒラギノ明朝 ProN W3"/>
        <a:cs typeface="ヒラギノ明朝 ProN W3"/>
      </a:majorFont>
      <a:minorFont>
        <a:latin typeface="Times New Roman"/>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CC99"/>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00CC99"/>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6_Default Design">
  <a:themeElements>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9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3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1754</TotalTime>
  <Words>1734</Words>
  <Application>Microsoft Office PowerPoint</Application>
  <PresentationFormat>Custom</PresentationFormat>
  <Paragraphs>284</Paragraphs>
  <Slides>52</Slides>
  <Notes>7</Notes>
  <HiddenSlides>0</HiddenSlides>
  <MMClips>0</MMClips>
  <ScaleCrop>false</ScaleCrop>
  <HeadingPairs>
    <vt:vector size="4" baseType="variant">
      <vt:variant>
        <vt:lpstr>Theme</vt:lpstr>
      </vt:variant>
      <vt:variant>
        <vt:i4>13</vt:i4>
      </vt:variant>
      <vt:variant>
        <vt:lpstr>Slide Titles</vt:lpstr>
      </vt:variant>
      <vt:variant>
        <vt:i4>52</vt:i4>
      </vt:variant>
    </vt:vector>
  </HeadingPairs>
  <TitlesOfParts>
    <vt:vector size="65" baseType="lpstr">
      <vt:lpstr>1_Default Design</vt:lpstr>
      <vt:lpstr>3_Default Design</vt:lpstr>
      <vt:lpstr>9_Default Design</vt:lpstr>
      <vt:lpstr>4_Default Design</vt:lpstr>
      <vt:lpstr>5_Default Design</vt:lpstr>
      <vt:lpstr>7_Default Design</vt:lpstr>
      <vt:lpstr>11_Default Design</vt:lpstr>
      <vt:lpstr>12_Default Design</vt:lpstr>
      <vt:lpstr>13_Default Design</vt:lpstr>
      <vt:lpstr>14_Default Design</vt:lpstr>
      <vt:lpstr>18_Default Design</vt:lpstr>
      <vt:lpstr>10_Default Design</vt:lpstr>
      <vt:lpstr>16_Default Design</vt:lpstr>
      <vt:lpstr>PowerPoint Presentation</vt:lpstr>
      <vt:lpstr>PowerPoint Presentation</vt:lpstr>
      <vt:lpstr>INCIDENCE / MORTALITY</vt:lpstr>
      <vt:lpstr>BRAIN TUMORS</vt:lpstr>
      <vt:lpstr>Glioblastoma: Treatment Outcome</vt:lpstr>
      <vt:lpstr>PowerPoint Presentation</vt:lpstr>
      <vt:lpstr>Rationale for Local Therapy</vt:lpstr>
      <vt:lpstr>PowerPoint Presentation</vt:lpstr>
      <vt:lpstr>PowerPoint Presentation</vt:lpstr>
      <vt:lpstr>PowerPoint Presentation</vt:lpstr>
      <vt:lpstr>PowerPoint Presentation</vt:lpstr>
      <vt:lpstr>A Phase 3 Trial of local chemotherapy with biodegradable carmustine (BCNU) wafers (Gliadel® Wafers) in patients with primary malignant glioma</vt:lpstr>
      <vt:lpstr>PowerPoint Presentation</vt:lpstr>
      <vt:lpstr>Current United States FDA-Approved Indications for Gliadel® Wafer</vt:lpstr>
      <vt:lpstr>IMPORTANT SAFETY INFORMATION</vt:lpstr>
      <vt:lpstr>PowerPoint Presentation</vt:lpstr>
      <vt:lpstr>PowerPoint Presentation</vt:lpstr>
      <vt:lpstr>PowerPoint Presentation</vt:lpstr>
      <vt:lpstr>PowerPoint Presentation</vt:lpstr>
      <vt:lpstr>Standard of Care Systemic Chemotherapy: Temozolomide (TMZ)</vt:lpstr>
      <vt:lpstr>Gliadel® Implantable BCNU Wafers: Similar Survival to Temozolomide</vt:lpstr>
      <vt:lpstr>PowerPoint Presentation</vt:lpstr>
      <vt:lpstr>PowerPoint Presentation</vt:lpstr>
      <vt:lpstr>PowerPoint Presentation</vt:lpstr>
      <vt:lpstr>DS: Presenting MRI 09/18/2005</vt:lpstr>
      <vt:lpstr>DS: Post Op Scan 09/20/2005</vt:lpstr>
      <vt:lpstr>DS:</vt:lpstr>
      <vt:lpstr>DS: Follow up scans</vt:lpstr>
      <vt:lpstr>DS: Follow up scan 11/09/2006</vt:lpstr>
      <vt:lpstr>DS: Routine 2 year f/u scan 09/2007                 radiographic progression</vt:lpstr>
      <vt:lpstr>DS: Post Op Crani #2 + Gliadel® #2</vt:lpstr>
      <vt:lpstr>DS: Summary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lpstr>PowerPoint Presentation</vt:lpstr>
      <vt:lpstr>PowerPoint Presentation</vt:lpstr>
      <vt:lpstr>PowerPoint Presentation</vt:lpstr>
      <vt:lpstr>PowerPoint Presentation</vt:lpstr>
      <vt:lpstr>Rationale for New ICD-10-PCS Code</vt:lpstr>
      <vt:lpstr>Discussion &amp; Questions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TARGETED BRAIN TUMOR THERAPY</dc:title>
  <dc:creator>Amy Chen</dc:creator>
  <cp:lastModifiedBy>Andrea Triggs</cp:lastModifiedBy>
  <cp:revision>144</cp:revision>
  <cp:lastPrinted>2014-02-28T01:49:13Z</cp:lastPrinted>
  <dcterms:created xsi:type="dcterms:W3CDTF">2014-02-21T20:23:51Z</dcterms:created>
  <dcterms:modified xsi:type="dcterms:W3CDTF">2014-03-18T19:07:38Z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-899794374</vt:i4>
  </property>
  <property fmtid="{D5CDD505-2E9C-101B-9397-08002B2CF9AE}" pid="3" name="_NewReviewCycle">
    <vt:lpwstr/>
  </property>
  <property fmtid="{D5CDD505-2E9C-101B-9397-08002B2CF9AE}" pid="4" name="_EmailSubject">
    <vt:lpwstr>Postings -  3 of 4 slide decks - containing 2 versions</vt:lpwstr>
  </property>
  <property fmtid="{D5CDD505-2E9C-101B-9397-08002B2CF9AE}" pid="5" name="_AuthorEmail">
    <vt:lpwstr>Marilu.Hue@cms.hhs.gov</vt:lpwstr>
  </property>
  <property fmtid="{D5CDD505-2E9C-101B-9397-08002B2CF9AE}" pid="6" name="_AuthorEmailDisplayName">
    <vt:lpwstr>Hue, Marilu (CMS/CMM)</vt:lpwstr>
  </property>
</Properties>
</file>