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slides/slide47.xml" ContentType="application/vnd.openxmlformats-officedocument.presentationml.slide+xml"/>
  <Override PartName="/ppt/presentation.xml" ContentType="application/vnd.openxmlformats-officedocument.presentationml.presentation.main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2.xml" ContentType="application/vnd.openxmlformats-officedocument.presentationml.slide+xml"/>
  <Override PartName="/ppt/slides/slide1.xml" ContentType="application/vnd.openxmlformats-officedocument.presentationml.slide+xml"/>
  <Override PartName="/ppt/slides/slide23.xml" ContentType="application/vnd.openxmlformats-officedocument.presentationml.slide+xml"/>
  <Override PartName="/ppt/slides/slide27.xml" ContentType="application/vnd.openxmlformats-officedocument.presentationml.slide+xml"/>
  <Override PartName="/ppt/slides/slide26.xml" ContentType="application/vnd.openxmlformats-officedocument.presentationml.slide+xml"/>
  <Override PartName="/ppt/slides/slide25.xml" ContentType="application/vnd.openxmlformats-officedocument.presentationml.slide+xml"/>
  <Override PartName="/ppt/slides/slide24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16.xml" ContentType="application/vnd.openxmlformats-officedocument.presentationml.slide+xml"/>
  <Override PartName="/ppt/slides/slide15.xml" ContentType="application/vnd.openxmlformats-officedocument.presentationml.slide+xml"/>
  <Override PartName="/ppt/slides/slide14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28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39.xml" ContentType="application/vnd.openxmlformats-officedocument.presentationml.slide+xml"/>
  <Override PartName="/ppt/slides/slide29.xml" ContentType="application/vnd.openxmlformats-officedocument.presentationml.slide+xml"/>
  <Override PartName="/ppt/slides/slide37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8.xml" ContentType="application/vnd.openxmlformats-officedocument.presentationml.slide+xml"/>
  <Override PartName="/ppt/slides/slide36.xml" ContentType="application/vnd.openxmlformats-officedocument.presentationml.slide+xml"/>
  <Override PartName="/ppt/slides/slide35.xml" ContentType="application/vnd.openxmlformats-officedocument.presentationml.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4.xml" ContentType="application/vnd.openxmlformats-officedocument.presentationml.slideMaster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2.xml" ContentType="application/vnd.openxmlformats-officedocument.presentationml.slideMaster+xml"/>
  <Override PartName="/ppt/notesSlides/notesSlide3.xml" ContentType="application/vnd.openxmlformats-officedocument.presentationml.notesSlide+xml"/>
  <Override PartName="/ppt/notesSlides/notesSlide2.xml" ContentType="application/vnd.openxmlformats-officedocument.presentationml.notesSlide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Masters/notesMaster1.xml" ContentType="application/vnd.openxmlformats-officedocument.presentationml.notesMaster+xml"/>
  <Override PartName="/ppt/theme/theme4.xml" ContentType="application/vnd.openxmlformats-officedocument.theme+xml"/>
  <Override PartName="/ppt/theme/theme3.xml" ContentType="application/vnd.openxmlformats-officedocument.theme+xml"/>
  <Override PartName="/ppt/theme/theme2.xml" ContentType="application/vnd.openxmlformats-officedocument.theme+xml"/>
  <Override PartName="/ppt/theme/theme1.xml" ContentType="application/vnd.openxmlformats-officedocument.theme+xml"/>
  <Override PartName="/ppt/handoutMasters/handoutMaster1.xml" ContentType="application/vnd.openxmlformats-officedocument.presentationml.handoutMaster+xml"/>
  <Override PartName="/ppt/theme/theme5.xml" ContentType="application/vnd.openxmlformats-officedocument.theme+xml"/>
  <Override PartName="/ppt/theme/theme6.xml" ContentType="application/vnd.openxmlformats-officedocument.theme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 bookmarkIdSeed="5">
  <p:sldMasterIdLst>
    <p:sldMasterId id="2147483648" r:id="rId1"/>
    <p:sldMasterId id="2147483650" r:id="rId2"/>
    <p:sldMasterId id="2147483652" r:id="rId3"/>
    <p:sldMasterId id="2147483655" r:id="rId4"/>
  </p:sldMasterIdLst>
  <p:notesMasterIdLst>
    <p:notesMasterId r:id="rId52"/>
  </p:notesMasterIdLst>
  <p:handoutMasterIdLst>
    <p:handoutMasterId r:id="rId53"/>
  </p:handoutMasterIdLst>
  <p:sldIdLst>
    <p:sldId id="256" r:id="rId5"/>
    <p:sldId id="570" r:id="rId6"/>
    <p:sldId id="556" r:id="rId7"/>
    <p:sldId id="557" r:id="rId8"/>
    <p:sldId id="558" r:id="rId9"/>
    <p:sldId id="560" r:id="rId10"/>
    <p:sldId id="564" r:id="rId11"/>
    <p:sldId id="559" r:id="rId12"/>
    <p:sldId id="567" r:id="rId13"/>
    <p:sldId id="568" r:id="rId14"/>
    <p:sldId id="565" r:id="rId15"/>
    <p:sldId id="619" r:id="rId16"/>
    <p:sldId id="574" r:id="rId17"/>
    <p:sldId id="523" r:id="rId18"/>
    <p:sldId id="629" r:id="rId19"/>
    <p:sldId id="673" r:id="rId20"/>
    <p:sldId id="460" r:id="rId21"/>
    <p:sldId id="461" r:id="rId22"/>
    <p:sldId id="462" r:id="rId23"/>
    <p:sldId id="654" r:id="rId24"/>
    <p:sldId id="468" r:id="rId25"/>
    <p:sldId id="663" r:id="rId26"/>
    <p:sldId id="653" r:id="rId27"/>
    <p:sldId id="664" r:id="rId28"/>
    <p:sldId id="665" r:id="rId29"/>
    <p:sldId id="666" r:id="rId30"/>
    <p:sldId id="667" r:id="rId31"/>
    <p:sldId id="650" r:id="rId32"/>
    <p:sldId id="652" r:id="rId33"/>
    <p:sldId id="644" r:id="rId34"/>
    <p:sldId id="675" r:id="rId35"/>
    <p:sldId id="659" r:id="rId36"/>
    <p:sldId id="639" r:id="rId37"/>
    <p:sldId id="660" r:id="rId38"/>
    <p:sldId id="633" r:id="rId39"/>
    <p:sldId id="631" r:id="rId40"/>
    <p:sldId id="662" r:id="rId41"/>
    <p:sldId id="640" r:id="rId42"/>
    <p:sldId id="635" r:id="rId43"/>
    <p:sldId id="656" r:id="rId44"/>
    <p:sldId id="657" r:id="rId45"/>
    <p:sldId id="658" r:id="rId46"/>
    <p:sldId id="669" r:id="rId47"/>
    <p:sldId id="671" r:id="rId48"/>
    <p:sldId id="672" r:id="rId49"/>
    <p:sldId id="613" r:id="rId50"/>
    <p:sldId id="661" r:id="rId51"/>
  </p:sldIdLst>
  <p:sldSz cx="9144000" cy="6858000" type="screen4x3"/>
  <p:notesSz cx="7023100" cy="93091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A02F"/>
    <a:srgbClr val="0000FF"/>
    <a:srgbClr val="00ADD0"/>
    <a:srgbClr val="FF0000"/>
    <a:srgbClr val="C9CAC8"/>
    <a:srgbClr val="9C9C9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4B1156A-380E-4F78-BDF5-A606A8083BF9}" styleName="Medium Style 4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07" autoAdjust="0"/>
    <p:restoredTop sz="96028" autoAdjust="0"/>
  </p:normalViewPr>
  <p:slideViewPr>
    <p:cSldViewPr snapToGrid="0" snapToObjects="1">
      <p:cViewPr>
        <p:scale>
          <a:sx n="70" d="100"/>
          <a:sy n="70" d="100"/>
        </p:scale>
        <p:origin x="-1398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slide" Target="slides/slide46.xml"/><Relationship Id="rId55" Type="http://schemas.openxmlformats.org/officeDocument/2006/relationships/viewProps" Target="viewProps.xml"/><Relationship Id="rId7" Type="http://schemas.openxmlformats.org/officeDocument/2006/relationships/slide" Target="slides/slide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theme" Target="theme/theme1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tableStyles" Target="tableStyles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3343" cy="465455"/>
          </a:xfrm>
          <a:prstGeom prst="rect">
            <a:avLst/>
          </a:prstGeom>
        </p:spPr>
        <p:txBody>
          <a:bodyPr vert="horz" lIns="90913" tIns="45457" rIns="90913" bIns="45457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8133" y="0"/>
            <a:ext cx="3043343" cy="465455"/>
          </a:xfrm>
          <a:prstGeom prst="rect">
            <a:avLst/>
          </a:prstGeom>
        </p:spPr>
        <p:txBody>
          <a:bodyPr vert="horz" lIns="90913" tIns="45457" rIns="90913" bIns="45457" rtlCol="0"/>
          <a:lstStyle>
            <a:lvl1pPr algn="r">
              <a:defRPr sz="1200"/>
            </a:lvl1pPr>
          </a:lstStyle>
          <a:p>
            <a:fld id="{0481B988-6909-1543-9DA8-4EDE510E32B8}" type="datetimeFigureOut">
              <a:rPr lang="en-US" smtClean="0"/>
              <a:t>03/18/2014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42030"/>
            <a:ext cx="3043343" cy="465455"/>
          </a:xfrm>
          <a:prstGeom prst="rect">
            <a:avLst/>
          </a:prstGeom>
        </p:spPr>
        <p:txBody>
          <a:bodyPr vert="horz" lIns="90913" tIns="45457" rIns="90913" bIns="45457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8133" y="8842030"/>
            <a:ext cx="3043343" cy="465455"/>
          </a:xfrm>
          <a:prstGeom prst="rect">
            <a:avLst/>
          </a:prstGeom>
        </p:spPr>
        <p:txBody>
          <a:bodyPr vert="horz" lIns="90913" tIns="45457" rIns="90913" bIns="45457" rtlCol="0" anchor="b"/>
          <a:lstStyle>
            <a:lvl1pPr algn="r">
              <a:defRPr sz="1200"/>
            </a:lvl1pPr>
          </a:lstStyle>
          <a:p>
            <a:fld id="{8B0A9C95-F8F5-3B4D-BB0F-561A1C31979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045681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3343" cy="465455"/>
          </a:xfrm>
          <a:prstGeom prst="rect">
            <a:avLst/>
          </a:prstGeom>
        </p:spPr>
        <p:txBody>
          <a:bodyPr vert="horz" lIns="90913" tIns="45457" rIns="90913" bIns="45457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8133" y="0"/>
            <a:ext cx="3043343" cy="465455"/>
          </a:xfrm>
          <a:prstGeom prst="rect">
            <a:avLst/>
          </a:prstGeom>
        </p:spPr>
        <p:txBody>
          <a:bodyPr vert="horz" lIns="90913" tIns="45457" rIns="90913" bIns="45457" rtlCol="0"/>
          <a:lstStyle>
            <a:lvl1pPr algn="r">
              <a:defRPr sz="1200"/>
            </a:lvl1pPr>
          </a:lstStyle>
          <a:p>
            <a:fld id="{1FAC2E39-E260-3146-BA17-67CD724E2AB9}" type="datetimeFigureOut">
              <a:rPr lang="en-US" smtClean="0"/>
              <a:t>03/18/2014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4275" y="696913"/>
            <a:ext cx="4654550" cy="34925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913" tIns="45457" rIns="90913" bIns="45457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2310" y="4421823"/>
            <a:ext cx="5618480" cy="4189095"/>
          </a:xfrm>
          <a:prstGeom prst="rect">
            <a:avLst/>
          </a:prstGeom>
        </p:spPr>
        <p:txBody>
          <a:bodyPr vert="horz" lIns="90913" tIns="45457" rIns="90913" bIns="45457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42030"/>
            <a:ext cx="3043343" cy="465455"/>
          </a:xfrm>
          <a:prstGeom prst="rect">
            <a:avLst/>
          </a:prstGeom>
        </p:spPr>
        <p:txBody>
          <a:bodyPr vert="horz" lIns="90913" tIns="45457" rIns="90913" bIns="45457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8133" y="8842030"/>
            <a:ext cx="3043343" cy="465455"/>
          </a:xfrm>
          <a:prstGeom prst="rect">
            <a:avLst/>
          </a:prstGeom>
        </p:spPr>
        <p:txBody>
          <a:bodyPr vert="horz" lIns="90913" tIns="45457" rIns="90913" bIns="45457" rtlCol="0" anchor="b"/>
          <a:lstStyle>
            <a:lvl1pPr algn="r">
              <a:defRPr sz="1200"/>
            </a:lvl1pPr>
          </a:lstStyle>
          <a:p>
            <a:fld id="{E4D07E99-E567-A04A-A733-1D435746A05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0559665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D07E99-E567-A04A-A733-1D435746A057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93490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Objective</a:t>
            </a:r>
            <a:r>
              <a:rPr lang="en-US" baseline="0" dirty="0" smtClean="0"/>
              <a:t> is to prevent rupture, open ‘definitive’ but highly invasive. EVAR has ‘endo minimally invasive’ benefits, but subject to more late aneurysm issues, requires life long f/u.</a:t>
            </a:r>
          </a:p>
          <a:p>
            <a:endParaRPr lang="en-US" baseline="0" dirty="0" smtClean="0"/>
          </a:p>
          <a:p>
            <a:r>
              <a:rPr lang="en-US" baseline="0" dirty="0" smtClean="0"/>
              <a:t>Open provides direct visualization, ability to see tissue and close leak, optimize anastomosis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D07E99-E567-A04A-A733-1D435746A057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497391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Patient and physician demand have made</a:t>
            </a:r>
            <a:r>
              <a:rPr lang="en-US" baseline="0" dirty="0" smtClean="0"/>
              <a:t> EVAR treatment of choice. Shorter hospital LOS, reduced procedural M&amp;M, and faster recovery are offset by lifelong follow-up and frequent secondary interventions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D07E99-E567-A04A-A733-1D435746A057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47775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D07E99-E567-A04A-A733-1D435746A057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713296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dirty="0" smtClean="0">
                <a:ea typeface="ＭＳ Ｐゴシック" pitchFamily="34" charset="-128"/>
              </a:rPr>
              <a:t>How were these outside IFU? Should they still be in Registry? I think yes</a:t>
            </a: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1pPr>
            <a:lvl2pPr marL="718115" indent="-276676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2pPr>
            <a:lvl3pPr marL="1106706" indent="-220719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3pPr>
            <a:lvl4pPr marL="1549698" indent="-220719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4pPr>
            <a:lvl5pPr marL="1991137" indent="-220719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5pPr>
            <a:lvl6pPr marL="2438793" indent="-220719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6pPr>
            <a:lvl7pPr marL="2886451" indent="-220719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7pPr>
            <a:lvl8pPr marL="3334106" indent="-220719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8pPr>
            <a:lvl9pPr marL="3781761" indent="-220719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0"/>
              </a:spcBef>
            </a:pPr>
            <a:fld id="{9A5841BE-7747-46A0-9F68-E3536043367E}" type="slidenum">
              <a:rPr lang="en-US" altLang="en-US" sz="1300">
                <a:latin typeface="Times New Roman" pitchFamily="18" charset="0"/>
                <a:cs typeface="Arial" pitchFamily="34" charset="0"/>
              </a:rPr>
              <a:pPr eaLnBrk="1" hangingPunct="1">
                <a:spcBef>
                  <a:spcPct val="0"/>
                </a:spcBef>
              </a:pPr>
              <a:t>19</a:t>
            </a:fld>
            <a:endParaRPr lang="en-US" altLang="en-US" sz="1300" dirty="0">
              <a:latin typeface="Times New Roman" pitchFamily="18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98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dirty="0" smtClean="0">
                <a:ea typeface="ＭＳ Ｐゴシック" pitchFamily="34" charset="-128"/>
              </a:rPr>
              <a:t>I have a case of Type 1 EL at 1 month</a:t>
            </a:r>
          </a:p>
        </p:txBody>
      </p:sp>
      <p:sp>
        <p:nvSpPr>
          <p:cNvPr id="4198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1pPr>
            <a:lvl2pPr marL="718115" indent="-276676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2pPr>
            <a:lvl3pPr marL="1106706" indent="-220719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3pPr>
            <a:lvl4pPr marL="1549698" indent="-220719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4pPr>
            <a:lvl5pPr marL="1991137" indent="-220719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5pPr>
            <a:lvl6pPr marL="2438793" indent="-220719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6pPr>
            <a:lvl7pPr marL="2886451" indent="-220719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7pPr>
            <a:lvl8pPr marL="3334106" indent="-220719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8pPr>
            <a:lvl9pPr marL="3781761" indent="-220719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0"/>
              </a:spcBef>
            </a:pPr>
            <a:fld id="{2B0F4B5F-5E89-433C-9DB8-DC778B3D038E}" type="slidenum">
              <a:rPr lang="en-US" altLang="en-US" sz="1300">
                <a:latin typeface="Times New Roman" pitchFamily="18" charset="0"/>
                <a:cs typeface="Arial" pitchFamily="34" charset="0"/>
              </a:rPr>
              <a:pPr eaLnBrk="1" hangingPunct="1">
                <a:spcBef>
                  <a:spcPct val="0"/>
                </a:spcBef>
              </a:pPr>
              <a:t>21</a:t>
            </a:fld>
            <a:endParaRPr lang="en-US" altLang="en-US" sz="1300" dirty="0">
              <a:latin typeface="Times New Roman" pitchFamily="18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D07E99-E567-A04A-A733-1D435746A057}" type="slidenum">
              <a:rPr lang="en-US" smtClean="0"/>
              <a:t>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109711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867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 smtClean="0">
              <a:ea typeface="ＭＳ Ｐゴシック" pitchFamily="34" charset="-128"/>
            </a:endParaRPr>
          </a:p>
        </p:txBody>
      </p:sp>
      <p:sp>
        <p:nvSpPr>
          <p:cNvPr id="2867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855" indent="-285714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2854" indent="-22857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599996" indent="-22857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138" indent="-22857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280" indent="-22857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420" indent="-22857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8562" indent="-22857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5704" indent="-22857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eaLnBrk="1" hangingPunct="1"/>
            <a:fld id="{006506F2-A815-4FFE-95E7-88279B028B8B}" type="slidenum">
              <a:rPr lang="en-US" altLang="en-US" sz="1300">
                <a:ea typeface="ＭＳ Ｐゴシック" pitchFamily="34" charset="-128"/>
              </a:rPr>
              <a:pPr eaLnBrk="1" hangingPunct="1"/>
              <a:t>35</a:t>
            </a:fld>
            <a:endParaRPr lang="en-US" altLang="en-US" sz="1300" dirty="0"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2816352"/>
            <a:ext cx="4859186" cy="891251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algn="l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3922776"/>
            <a:ext cx="4859186" cy="62010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800" b="1" i="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83034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57200" y="2816353"/>
            <a:ext cx="5398711" cy="942390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algn="l">
              <a:defRPr sz="2800">
                <a:solidFill>
                  <a:schemeClr val="accent6"/>
                </a:solidFill>
              </a:defRPr>
            </a:lvl1pPr>
          </a:lstStyle>
          <a:p>
            <a:r>
              <a:rPr lang="en-US" dirty="0" smtClean="0"/>
              <a:t>Click to edit Divider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44592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3504" y="329184"/>
            <a:ext cx="8229600" cy="659510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algn="l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3504" y="1819657"/>
            <a:ext cx="8229600" cy="4163648"/>
          </a:xfrm>
          <a:prstGeom prst="rect">
            <a:avLst/>
          </a:prstGeom>
        </p:spPr>
        <p:txBody>
          <a:bodyPr/>
          <a:lstStyle>
            <a:lvl1pPr>
              <a:buClr>
                <a:schemeClr val="accent6"/>
              </a:buClr>
              <a:defRPr sz="2200">
                <a:solidFill>
                  <a:schemeClr val="accent3"/>
                </a:solidFill>
              </a:defRPr>
            </a:lvl1pPr>
            <a:lvl2pPr>
              <a:buClr>
                <a:schemeClr val="accent6"/>
              </a:buClr>
              <a:defRPr sz="2000">
                <a:solidFill>
                  <a:schemeClr val="accent3"/>
                </a:solidFill>
              </a:defRPr>
            </a:lvl2pPr>
            <a:lvl3pPr marL="1143000" indent="-228600">
              <a:buClr>
                <a:schemeClr val="accent6"/>
              </a:buClr>
              <a:buFont typeface="Lucida Grande"/>
              <a:buChar char="−"/>
              <a:defRPr sz="1800">
                <a:solidFill>
                  <a:schemeClr val="accent3"/>
                </a:solidFill>
              </a:defRPr>
            </a:lvl3pPr>
            <a:lvl4pPr>
              <a:buClr>
                <a:schemeClr val="accent6"/>
              </a:buClr>
              <a:defRPr/>
            </a:lvl4pPr>
            <a:lvl5pPr>
              <a:buClr>
                <a:schemeClr val="accent6"/>
              </a:buClr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682496" y="6464808"/>
            <a:ext cx="2895600" cy="256667"/>
          </a:xfrm>
          <a:prstGeom prst="rect">
            <a:avLst/>
          </a:prstGeom>
        </p:spPr>
        <p:txBody>
          <a:bodyPr anchor="t" anchorCtr="0"/>
          <a:lstStyle>
            <a:lvl1pPr algn="l">
              <a:defRPr sz="600">
                <a:solidFill>
                  <a:srgbClr val="9C9C9C"/>
                </a:solidFill>
              </a:defRPr>
            </a:lvl1pPr>
          </a:lstStyle>
          <a:p>
            <a:r>
              <a:rPr lang="en-US" dirty="0" smtClean="0"/>
              <a:t>©2014 Aptus, Inc. Confidential and Proprietary.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393779" y="6464808"/>
            <a:ext cx="439325" cy="263517"/>
          </a:xfrm>
          <a:prstGeom prst="rect">
            <a:avLst/>
          </a:prstGeom>
        </p:spPr>
        <p:txBody>
          <a:bodyPr/>
          <a:lstStyle>
            <a:lvl1pPr>
              <a:defRPr sz="1000" b="1" i="0">
                <a:solidFill>
                  <a:schemeClr val="tx1"/>
                </a:solidFill>
              </a:defRPr>
            </a:lvl1pPr>
          </a:lstStyle>
          <a:p>
            <a:fld id="{A44EF81A-8103-A649-B659-FCC1AF6914A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05363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0"/>
            <a:ext cx="8534400" cy="762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90600"/>
            <a:ext cx="4038600" cy="51355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90600"/>
            <a:ext cx="4038600" cy="51355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Slide Number Placeholder 5"/>
          <p:cNvSpPr txBox="1">
            <a:spLocks/>
          </p:cNvSpPr>
          <p:nvPr userDrawn="1"/>
        </p:nvSpPr>
        <p:spPr>
          <a:xfrm>
            <a:off x="8393779" y="6464808"/>
            <a:ext cx="439325" cy="263517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000" b="1" 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A44EF81A-8103-A649-B659-FCC1AF6914A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682496" y="6464808"/>
            <a:ext cx="2895600" cy="256667"/>
          </a:xfrm>
          <a:prstGeom prst="rect">
            <a:avLst/>
          </a:prstGeom>
        </p:spPr>
        <p:txBody>
          <a:bodyPr anchor="t" anchorCtr="0"/>
          <a:lstStyle>
            <a:lvl1pPr algn="l">
              <a:defRPr sz="600">
                <a:solidFill>
                  <a:srgbClr val="9C9C9C"/>
                </a:solidFill>
              </a:defRPr>
            </a:lvl1pPr>
          </a:lstStyle>
          <a:p>
            <a:r>
              <a:rPr lang="en-US" dirty="0" smtClean="0"/>
              <a:t>©2014 Aptus, Inc. Confidential and Proprietary.</a:t>
            </a:r>
          </a:p>
        </p:txBody>
      </p:sp>
    </p:spTree>
    <p:extLst>
      <p:ext uri="{BB962C8B-B14F-4D97-AF65-F5344CB8AC3E}">
        <p14:creationId xmlns:p14="http://schemas.microsoft.com/office/powerpoint/2010/main" val="1505914818"/>
      </p:ext>
    </p:extLst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C35CC79-457B-420B-93CC-1900FBA943E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32831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096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Slide Number Placeholder 5"/>
          <p:cNvSpPr txBox="1">
            <a:spLocks/>
          </p:cNvSpPr>
          <p:nvPr userDrawn="1"/>
        </p:nvSpPr>
        <p:spPr>
          <a:xfrm>
            <a:off x="8393779" y="6464808"/>
            <a:ext cx="439325" cy="263517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000" b="1" 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A44EF81A-8103-A649-B659-FCC1AF6914A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682496" y="6464808"/>
            <a:ext cx="2895600" cy="256667"/>
          </a:xfrm>
          <a:prstGeom prst="rect">
            <a:avLst/>
          </a:prstGeom>
        </p:spPr>
        <p:txBody>
          <a:bodyPr anchor="t" anchorCtr="0"/>
          <a:lstStyle>
            <a:lvl1pPr algn="l">
              <a:defRPr sz="600">
                <a:solidFill>
                  <a:srgbClr val="9C9C9C"/>
                </a:solidFill>
              </a:defRPr>
            </a:lvl1pPr>
          </a:lstStyle>
          <a:p>
            <a:r>
              <a:rPr lang="en-US" dirty="0" smtClean="0"/>
              <a:t>©2014 Aptus, Inc. Confidential and Proprietary.</a:t>
            </a:r>
          </a:p>
        </p:txBody>
      </p:sp>
    </p:spTree>
    <p:extLst>
      <p:ext uri="{BB962C8B-B14F-4D97-AF65-F5344CB8AC3E}">
        <p14:creationId xmlns:p14="http://schemas.microsoft.com/office/powerpoint/2010/main" val="1935744677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573500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537555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7" Type="http://schemas.openxmlformats.org/officeDocument/2006/relationships/image" Target="../media/image3.jpg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theme" Target="../theme/theme3.xml"/><Relationship Id="rId5" Type="http://schemas.openxmlformats.org/officeDocument/2006/relationships/slideLayout" Target="../slideLayouts/slideLayout7.xml"/><Relationship Id="rId4" Type="http://schemas.openxmlformats.org/officeDocument/2006/relationships/slideLayout" Target="../slideLayouts/slideLayout6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Title_Slide_Background.jp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80621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ivider_Slide_Backgrund.jp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54871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Interior_Slide_Background.jpg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59344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8" r:id="rId2"/>
    <p:sldLayoutId id="2147483664" r:id="rId3"/>
    <p:sldLayoutId id="2147483666" r:id="rId4"/>
    <p:sldLayoutId id="2147483667" r:id="rId5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_Slide_Background.jp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59348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4.xml"/><Relationship Id="rId5" Type="http://schemas.microsoft.com/office/2007/relationships/hdphoto" Target="../media/hdphoto7.wdp"/><Relationship Id="rId4" Type="http://schemas.openxmlformats.org/officeDocument/2006/relationships/image" Target="../media/image3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7" Type="http://schemas.openxmlformats.org/officeDocument/2006/relationships/image" Target="../media/image38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8.jpe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jpeg"/><Relationship Id="rId3" Type="http://schemas.openxmlformats.org/officeDocument/2006/relationships/image" Target="../media/image49.jpeg"/><Relationship Id="rId7" Type="http://schemas.openxmlformats.org/officeDocument/2006/relationships/image" Target="../media/image5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2.jpeg"/><Relationship Id="rId5" Type="http://schemas.openxmlformats.org/officeDocument/2006/relationships/image" Target="../media/image51.jpeg"/><Relationship Id="rId4" Type="http://schemas.openxmlformats.org/officeDocument/2006/relationships/image" Target="../media/image50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png"/><Relationship Id="rId3" Type="http://schemas.openxmlformats.org/officeDocument/2006/relationships/video" Target="1605Intra_XA09.avi" TargetMode="External"/><Relationship Id="rId7" Type="http://schemas.openxmlformats.org/officeDocument/2006/relationships/image" Target="../media/image65.png"/><Relationship Id="rId2" Type="http://schemas.openxmlformats.org/officeDocument/2006/relationships/video" Target="1605Intra_XA10.avi" TargetMode="External"/><Relationship Id="rId1" Type="http://schemas.openxmlformats.org/officeDocument/2006/relationships/video" Target="file:///C:\Users\jelkins\Desktop\1605Intra_XA15.avi" TargetMode="External"/><Relationship Id="rId6" Type="http://schemas.openxmlformats.org/officeDocument/2006/relationships/image" Target="../media/image64.png"/><Relationship Id="rId11" Type="http://schemas.openxmlformats.org/officeDocument/2006/relationships/image" Target="../media/image69.png"/><Relationship Id="rId5" Type="http://schemas.openxmlformats.org/officeDocument/2006/relationships/image" Target="../media/image63.png"/><Relationship Id="rId10" Type="http://schemas.openxmlformats.org/officeDocument/2006/relationships/image" Target="../media/image68.png"/><Relationship Id="rId4" Type="http://schemas.openxmlformats.org/officeDocument/2006/relationships/slideLayout" Target="../slideLayouts/slideLayout3.xml"/><Relationship Id="rId9" Type="http://schemas.openxmlformats.org/officeDocument/2006/relationships/image" Target="../media/image67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7" Type="http://schemas.microsoft.com/office/2007/relationships/hdphoto" Target="../media/hdphoto10.wdp"/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73.jpeg"/><Relationship Id="rId5" Type="http://schemas.microsoft.com/office/2007/relationships/hdphoto" Target="../media/hdphoto9.wdp"/><Relationship Id="rId4" Type="http://schemas.openxmlformats.org/officeDocument/2006/relationships/image" Target="../media/image72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7" Type="http://schemas.openxmlformats.org/officeDocument/2006/relationships/image" Target="../media/image78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7.jpeg"/><Relationship Id="rId5" Type="http://schemas.openxmlformats.org/officeDocument/2006/relationships/image" Target="../media/image76.jpeg"/><Relationship Id="rId4" Type="http://schemas.openxmlformats.org/officeDocument/2006/relationships/image" Target="../media/image75.jpe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2.jpeg"/><Relationship Id="rId3" Type="http://schemas.microsoft.com/office/2007/relationships/hdphoto" Target="../media/hdphoto11.wdp"/><Relationship Id="rId7" Type="http://schemas.microsoft.com/office/2007/relationships/hdphoto" Target="../media/hdphoto13.wdp"/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1.jpeg"/><Relationship Id="rId11" Type="http://schemas.microsoft.com/office/2007/relationships/hdphoto" Target="../media/hdphoto15.wdp"/><Relationship Id="rId5" Type="http://schemas.microsoft.com/office/2007/relationships/hdphoto" Target="../media/hdphoto12.wdp"/><Relationship Id="rId10" Type="http://schemas.openxmlformats.org/officeDocument/2006/relationships/image" Target="../media/image83.png"/><Relationship Id="rId4" Type="http://schemas.openxmlformats.org/officeDocument/2006/relationships/image" Target="../media/image80.jpeg"/><Relationship Id="rId9" Type="http://schemas.microsoft.com/office/2007/relationships/hdphoto" Target="../media/hdphoto14.wdp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eg"/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7.jpeg"/><Relationship Id="rId4" Type="http://schemas.openxmlformats.org/officeDocument/2006/relationships/image" Target="../media/image86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jpeg"/><Relationship Id="rId2" Type="http://schemas.openxmlformats.org/officeDocument/2006/relationships/image" Target="../media/image88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0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95.jpeg"/><Relationship Id="rId5" Type="http://schemas.openxmlformats.org/officeDocument/2006/relationships/image" Target="../media/image94.jpeg"/><Relationship Id="rId4" Type="http://schemas.openxmlformats.org/officeDocument/2006/relationships/image" Target="../media/image9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1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7.png"/><Relationship Id="rId5" Type="http://schemas.microsoft.com/office/2007/relationships/hdphoto" Target="../media/hdphoto1.wdp"/><Relationship Id="rId4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0.jpeg"/><Relationship Id="rId5" Type="http://schemas.openxmlformats.org/officeDocument/2006/relationships/image" Target="../media/image11.png"/><Relationship Id="rId4" Type="http://schemas.microsoft.com/office/2007/relationships/hdphoto" Target="../media/hdphoto2.wdp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hdphoto" Target="../media/hdphoto5.wdp"/><Relationship Id="rId3" Type="http://schemas.microsoft.com/office/2007/relationships/hdphoto" Target="../media/hdphoto3.wdp"/><Relationship Id="rId7" Type="http://schemas.openxmlformats.org/officeDocument/2006/relationships/image" Target="../media/image24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3.jpeg"/><Relationship Id="rId5" Type="http://schemas.microsoft.com/office/2007/relationships/hdphoto" Target="../media/hdphoto4.wdp"/><Relationship Id="rId4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7" Type="http://schemas.openxmlformats.org/officeDocument/2006/relationships/image" Target="../media/image29.jpe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8.jpeg"/><Relationship Id="rId5" Type="http://schemas.openxmlformats.org/officeDocument/2006/relationships/image" Target="../media/image27.png"/><Relationship Id="rId4" Type="http://schemas.openxmlformats.org/officeDocument/2006/relationships/image" Target="../media/image2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ctrTitle"/>
          </p:nvPr>
        </p:nvSpPr>
        <p:spPr>
          <a:xfrm>
            <a:off x="457200" y="2536500"/>
            <a:ext cx="8391649" cy="891251"/>
          </a:xfrm>
        </p:spPr>
        <p:txBody>
          <a:bodyPr>
            <a:normAutofit/>
          </a:bodyPr>
          <a:lstStyle/>
          <a:p>
            <a:r>
              <a:rPr lang="en-US" sz="2400" dirty="0" smtClean="0"/>
              <a:t>ICD10-PCS Coding Proposal </a:t>
            </a:r>
            <a:r>
              <a:rPr lang="en-US" sz="2400" dirty="0"/>
              <a:t>for </a:t>
            </a: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>Aptus</a:t>
            </a:r>
            <a:r>
              <a:rPr lang="en-US" sz="2400" baseline="30000" dirty="0"/>
              <a:t>®</a:t>
            </a:r>
            <a:r>
              <a:rPr lang="en-US" sz="2400" dirty="0"/>
              <a:t> </a:t>
            </a:r>
            <a:r>
              <a:rPr lang="en-US" sz="2400" dirty="0" smtClean="0"/>
              <a:t>Heli-FX</a:t>
            </a:r>
            <a:r>
              <a:rPr lang="en-US" sz="2400" baseline="30000" dirty="0" smtClean="0"/>
              <a:t>TM </a:t>
            </a:r>
            <a:r>
              <a:rPr lang="en-US" sz="2400" dirty="0" smtClean="0"/>
              <a:t>Procedure</a:t>
            </a:r>
            <a:endParaRPr lang="en-US" sz="2400" dirty="0"/>
          </a:p>
        </p:txBody>
      </p:sp>
      <p:sp>
        <p:nvSpPr>
          <p:cNvPr id="8" name="Subtitle 7"/>
          <p:cNvSpPr>
            <a:spLocks noGrp="1"/>
          </p:cNvSpPr>
          <p:nvPr>
            <p:ph type="subTitle" idx="1"/>
          </p:nvPr>
        </p:nvSpPr>
        <p:spPr>
          <a:xfrm>
            <a:off x="457198" y="4771982"/>
            <a:ext cx="7309263" cy="958431"/>
          </a:xfrm>
        </p:spPr>
        <p:txBody>
          <a:bodyPr>
            <a:noAutofit/>
          </a:bodyPr>
          <a:lstStyle/>
          <a:p>
            <a:pPr>
              <a:spcBef>
                <a:spcPts val="150"/>
              </a:spcBef>
            </a:pPr>
            <a:r>
              <a:rPr lang="en-US" sz="1600" dirty="0">
                <a:solidFill>
                  <a:schemeClr val="bg1"/>
                </a:solidFill>
              </a:rPr>
              <a:t>Kathy Smith, CPC </a:t>
            </a:r>
          </a:p>
          <a:p>
            <a:pPr>
              <a:spcBef>
                <a:spcPts val="150"/>
              </a:spcBef>
            </a:pPr>
            <a:r>
              <a:rPr lang="en-US" sz="1600" dirty="0" err="1" smtClean="0">
                <a:solidFill>
                  <a:schemeClr val="bg1"/>
                </a:solidFill>
              </a:rPr>
              <a:t>Sr</a:t>
            </a:r>
            <a:r>
              <a:rPr lang="en-US" sz="1600" dirty="0" smtClean="0">
                <a:solidFill>
                  <a:schemeClr val="bg1"/>
                </a:solidFill>
              </a:rPr>
              <a:t> </a:t>
            </a:r>
            <a:r>
              <a:rPr lang="en-US" sz="1600" dirty="0">
                <a:solidFill>
                  <a:schemeClr val="bg1"/>
                </a:solidFill>
              </a:rPr>
              <a:t>Coding </a:t>
            </a:r>
            <a:r>
              <a:rPr lang="en-US" sz="1600" dirty="0" smtClean="0">
                <a:solidFill>
                  <a:schemeClr val="bg1"/>
                </a:solidFill>
              </a:rPr>
              <a:t>&amp; </a:t>
            </a:r>
            <a:r>
              <a:rPr lang="en-US" sz="1600" dirty="0">
                <a:solidFill>
                  <a:schemeClr val="bg1"/>
                </a:solidFill>
              </a:rPr>
              <a:t>Reimbursement </a:t>
            </a:r>
            <a:r>
              <a:rPr lang="en-US" sz="1600" dirty="0" smtClean="0">
                <a:solidFill>
                  <a:schemeClr val="bg1"/>
                </a:solidFill>
              </a:rPr>
              <a:t>Analyst, Sue </a:t>
            </a:r>
            <a:r>
              <a:rPr lang="en-US" sz="1600" dirty="0" err="1">
                <a:solidFill>
                  <a:schemeClr val="bg1"/>
                </a:solidFill>
              </a:rPr>
              <a:t>Rowinski</a:t>
            </a:r>
            <a:r>
              <a:rPr lang="en-US" sz="1600" dirty="0">
                <a:solidFill>
                  <a:schemeClr val="bg1"/>
                </a:solidFill>
              </a:rPr>
              <a:t> Group </a:t>
            </a:r>
            <a:r>
              <a:rPr lang="en-US" sz="1600" dirty="0" smtClean="0">
                <a:solidFill>
                  <a:schemeClr val="bg1"/>
                </a:solidFill>
              </a:rPr>
              <a:t>LLC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4" name="Subtitle 7"/>
          <p:cNvSpPr txBox="1">
            <a:spLocks/>
          </p:cNvSpPr>
          <p:nvPr/>
        </p:nvSpPr>
        <p:spPr>
          <a:xfrm>
            <a:off x="463300" y="5936366"/>
            <a:ext cx="4859186" cy="620103"/>
          </a:xfrm>
          <a:prstGeom prst="rect">
            <a:avLst/>
          </a:prstGeom>
        </p:spPr>
        <p:txBody>
          <a:bodyPr>
            <a:normAutofit fontScale="92500" lnSpcReduction="10000"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b="1" 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March 19, 2014</a:t>
            </a:r>
          </a:p>
          <a:p>
            <a:r>
              <a:rPr lang="en-US" dirty="0" smtClean="0"/>
              <a:t>Baltimore, MD</a:t>
            </a:r>
            <a:endParaRPr lang="en-US" dirty="0"/>
          </a:p>
        </p:txBody>
      </p:sp>
      <p:sp>
        <p:nvSpPr>
          <p:cNvPr id="5" name="Subtitle 7"/>
          <p:cNvSpPr txBox="1">
            <a:spLocks/>
          </p:cNvSpPr>
          <p:nvPr/>
        </p:nvSpPr>
        <p:spPr>
          <a:xfrm>
            <a:off x="480948" y="3553008"/>
            <a:ext cx="4859186" cy="958431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b="1" 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150"/>
              </a:spcBef>
            </a:pPr>
            <a:r>
              <a:rPr lang="en-US" sz="1600" dirty="0" smtClean="0">
                <a:solidFill>
                  <a:schemeClr val="bg1"/>
                </a:solidFill>
              </a:rPr>
              <a:t>Bart Edward Muhs, MD, PhD</a:t>
            </a:r>
          </a:p>
          <a:p>
            <a:pPr>
              <a:spcBef>
                <a:spcPts val="150"/>
              </a:spcBef>
            </a:pPr>
            <a:r>
              <a:rPr lang="en-US" sz="1600" dirty="0" smtClean="0">
                <a:solidFill>
                  <a:schemeClr val="bg1"/>
                </a:solidFill>
              </a:rPr>
              <a:t>Assoc. Professor of Surgery (Vascular)</a:t>
            </a:r>
          </a:p>
          <a:p>
            <a:pPr>
              <a:spcBef>
                <a:spcPts val="150"/>
              </a:spcBef>
            </a:pPr>
            <a:r>
              <a:rPr lang="en-US" sz="1600" dirty="0" smtClean="0">
                <a:solidFill>
                  <a:schemeClr val="bg1"/>
                </a:solidFill>
              </a:rPr>
              <a:t>Co-Director, Endovascular Program</a:t>
            </a:r>
          </a:p>
          <a:p>
            <a:pPr>
              <a:spcBef>
                <a:spcPts val="150"/>
              </a:spcBef>
            </a:pPr>
            <a:r>
              <a:rPr lang="en-US" sz="1600" dirty="0" smtClean="0">
                <a:solidFill>
                  <a:schemeClr val="bg1"/>
                </a:solidFill>
              </a:rPr>
              <a:t>Yale School of Medicine, New Haven CT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16095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6726" y="1117066"/>
            <a:ext cx="3899364" cy="2854434"/>
          </a:xfrm>
        </p:spPr>
        <p:txBody>
          <a:bodyPr/>
          <a:lstStyle/>
          <a:p>
            <a:pPr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Clr>
                <a:schemeClr val="accent6"/>
              </a:buClr>
            </a:pPr>
            <a:r>
              <a:rPr lang="en-US" sz="1600" dirty="0" smtClean="0"/>
              <a:t>Surgical-type anastomosis at proximal aortic neck (location of type Ia high-pressure endoleaks)</a:t>
            </a:r>
            <a:endParaRPr lang="en-US" sz="1600" dirty="0"/>
          </a:p>
          <a:p>
            <a:pPr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Clr>
                <a:schemeClr val="accent6"/>
              </a:buClr>
            </a:pPr>
            <a:r>
              <a:rPr lang="en-US" sz="1600" dirty="0" smtClean="0"/>
              <a:t>Physician determined location and number of fixation points/anchors</a:t>
            </a:r>
            <a:endParaRPr lang="en-US" sz="1600" dirty="0"/>
          </a:p>
          <a:p>
            <a:pPr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Clr>
                <a:schemeClr val="accent6"/>
              </a:buClr>
            </a:pPr>
            <a:r>
              <a:rPr lang="en-US" sz="1600" dirty="0" smtClean="0"/>
              <a:t>Similar versatility &amp; limitations as open surgically sutured anastomosis (i.e. tissue strength, calcium, wall penetration)</a:t>
            </a:r>
            <a:endParaRPr lang="en-US" sz="1600" dirty="0"/>
          </a:p>
        </p:txBody>
      </p:sp>
      <p:sp>
        <p:nvSpPr>
          <p:cNvPr id="11" name="Slide Number Placeholder 4"/>
          <p:cNvSpPr>
            <a:spLocks noGrp="1"/>
          </p:cNvSpPr>
          <p:nvPr>
            <p:ph type="sldNum" sz="quarter" idx="4294967295"/>
          </p:nvPr>
        </p:nvSpPr>
        <p:spPr>
          <a:xfrm>
            <a:off x="8393779" y="6464808"/>
            <a:ext cx="439325" cy="263517"/>
          </a:xfrm>
          <a:prstGeom prst="rect">
            <a:avLst/>
          </a:prstGeom>
        </p:spPr>
        <p:txBody>
          <a:bodyPr/>
          <a:lstStyle/>
          <a:p>
            <a:pPr defTabSz="457200"/>
            <a:fld id="{A44EF81A-8103-A649-B659-FCC1AF6914A5}" type="slidenum">
              <a:rPr lang="en-US" sz="1000" b="1" smtClean="0">
                <a:solidFill>
                  <a:prstClr val="black"/>
                </a:solidFill>
              </a:rPr>
              <a:pPr defTabSz="457200"/>
              <a:t>10</a:t>
            </a:fld>
            <a:endParaRPr lang="en-US" sz="1000" b="1" dirty="0">
              <a:solidFill>
                <a:prstClr val="black"/>
              </a:solidFill>
            </a:endParaRPr>
          </a:p>
        </p:txBody>
      </p:sp>
      <p:sp>
        <p:nvSpPr>
          <p:cNvPr id="12" name="Title 2"/>
          <p:cNvSpPr>
            <a:spLocks noGrp="1"/>
          </p:cNvSpPr>
          <p:nvPr>
            <p:ph type="title"/>
          </p:nvPr>
        </p:nvSpPr>
        <p:spPr>
          <a:xfrm>
            <a:off x="116245" y="178754"/>
            <a:ext cx="8229600" cy="659510"/>
          </a:xfrm>
        </p:spPr>
        <p:txBody>
          <a:bodyPr>
            <a:normAutofit fontScale="90000"/>
          </a:bodyPr>
          <a:lstStyle/>
          <a:p>
            <a:pPr algn="l"/>
            <a:r>
              <a:rPr lang="en-US" sz="2700" dirty="0" smtClean="0">
                <a:solidFill>
                  <a:schemeClr val="bg1"/>
                </a:solidFill>
              </a:rPr>
              <a:t>Heli-FX System includes Anchors, Applier, and Guide </a:t>
            </a:r>
            <a:r>
              <a:rPr lang="en-US" sz="2200" dirty="0" smtClean="0">
                <a:solidFill>
                  <a:schemeClr val="bg1"/>
                </a:solidFill>
              </a:rPr>
              <a:t>Applier is </a:t>
            </a:r>
            <a:r>
              <a:rPr lang="en-US" sz="2200" dirty="0">
                <a:solidFill>
                  <a:schemeClr val="bg1"/>
                </a:solidFill>
              </a:rPr>
              <a:t>M</a:t>
            </a:r>
            <a:r>
              <a:rPr lang="en-US" sz="2200" dirty="0" smtClean="0">
                <a:solidFill>
                  <a:schemeClr val="bg1"/>
                </a:solidFill>
              </a:rPr>
              <a:t>icroprocessor Controlled, Guide is Steerable</a:t>
            </a:r>
            <a:endParaRPr lang="en-US" sz="2200" dirty="0">
              <a:solidFill>
                <a:schemeClr val="bg1"/>
              </a:solidFill>
            </a:endParaRPr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537577" y="4517410"/>
            <a:ext cx="3040519" cy="1807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1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3942" y="3971500"/>
            <a:ext cx="1154112" cy="2197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C:\Users\Kenneth Ouriel\Desktop\EA repair.bmp"/>
          <p:cNvPicPr>
            <a:picLocks noChangeAspect="1" noChangeArrowheads="1"/>
          </p:cNvPicPr>
          <p:nvPr/>
        </p:nvPicPr>
        <p:blipFill>
          <a:blip r:embed="rId4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9000"/>
                    </a14:imgEffect>
                    <a14:imgEffect>
                      <a14:brightnessContrast bright="50000" contras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68929" y="1117065"/>
            <a:ext cx="4664175" cy="43576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43327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1"/>
          <p:cNvSpPr>
            <a:spLocks noGrp="1"/>
          </p:cNvSpPr>
          <p:nvPr>
            <p:ph sz="quarter" idx="4294967295"/>
          </p:nvPr>
        </p:nvSpPr>
        <p:spPr bwMode="auto">
          <a:xfrm>
            <a:off x="283638" y="1220483"/>
            <a:ext cx="8328834" cy="28192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50793" tIns="50793" rIns="50793" bIns="50793" numCol="1" anchor="t" anchorCtr="0" compatLnSpc="1">
            <a:prstTxWarp prst="textNoShape">
              <a:avLst/>
            </a:prstTxWarp>
          </a:bodyPr>
          <a:lstStyle/>
          <a:p>
            <a:pPr defTabSz="914259">
              <a:lnSpc>
                <a:spcPct val="120000"/>
              </a:lnSpc>
              <a:spcBef>
                <a:spcPts val="0"/>
              </a:spcBef>
              <a:buClr>
                <a:srgbClr val="FFA02F"/>
              </a:buClr>
            </a:pPr>
            <a:r>
              <a:rPr lang="en-US" sz="1800" dirty="0"/>
              <a:t>Intended to provide fixation and augment sealing between endovascular aortic grafts and </a:t>
            </a:r>
            <a:r>
              <a:rPr lang="en-US" sz="1800" dirty="0" smtClean="0"/>
              <a:t>aorta</a:t>
            </a:r>
          </a:p>
          <a:p>
            <a:pPr defTabSz="914259">
              <a:lnSpc>
                <a:spcPct val="120000"/>
              </a:lnSpc>
              <a:spcBef>
                <a:spcPts val="0"/>
              </a:spcBef>
              <a:buClr>
                <a:srgbClr val="FFA02F"/>
              </a:buClr>
            </a:pPr>
            <a:endParaRPr lang="en-US" sz="1800" dirty="0" smtClean="0"/>
          </a:p>
          <a:p>
            <a:pPr defTabSz="914259">
              <a:lnSpc>
                <a:spcPct val="120000"/>
              </a:lnSpc>
              <a:spcBef>
                <a:spcPts val="0"/>
              </a:spcBef>
              <a:buClr>
                <a:srgbClr val="FFA02F"/>
              </a:buClr>
            </a:pPr>
            <a:r>
              <a:rPr lang="en-US" sz="1800" dirty="0" smtClean="0"/>
              <a:t>Evaluated, determined compatible with Cook Zenith®, Gore Excluder®, Medtronic AneuRx®, Endurant® and Talent® (AAA), Cook </a:t>
            </a:r>
            <a:r>
              <a:rPr lang="en-US" sz="1800" dirty="0"/>
              <a:t>Zenith </a:t>
            </a:r>
            <a:r>
              <a:rPr lang="en-US" sz="1800" dirty="0" smtClean="0"/>
              <a:t>TX2®, Gore </a:t>
            </a:r>
            <a:r>
              <a:rPr lang="en-US" sz="1800" dirty="0"/>
              <a:t>TAG</a:t>
            </a:r>
            <a:r>
              <a:rPr lang="en-US" sz="1800" dirty="0" smtClean="0"/>
              <a:t>® and Medtronic Valiant® (TAA)</a:t>
            </a:r>
            <a:endParaRPr lang="en-US" sz="1800" dirty="0"/>
          </a:p>
          <a:p>
            <a:pPr marL="457130" indent="-457130" algn="l" defTabSz="914259">
              <a:lnSpc>
                <a:spcPct val="120000"/>
              </a:lnSpc>
              <a:spcBef>
                <a:spcPts val="0"/>
              </a:spcBef>
              <a:buClr>
                <a:srgbClr val="588CB1"/>
              </a:buClr>
              <a:buBlip>
                <a:blip r:embed="rId2"/>
              </a:buBlip>
            </a:pPr>
            <a:endParaRPr lang="en-US" sz="1600" dirty="0"/>
          </a:p>
        </p:txBody>
      </p:sp>
      <p:pic>
        <p:nvPicPr>
          <p:cNvPr id="30722" name="Picture 2" descr="image52.jp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0710" y="4246004"/>
            <a:ext cx="1394366" cy="1394366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ctr" rotWithShape="0">
              <a:srgbClr val="000000">
                <a:alpha val="39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 type="none" w="med" len="med"/>
                <a:tailEnd type="none" w="med" len="med"/>
              </a14:hiddenLine>
            </a:ext>
          </a:extLst>
        </p:spPr>
      </p:pic>
      <p:pic>
        <p:nvPicPr>
          <p:cNvPr id="30723" name="Picture 3" descr="image53.jp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10460" y="4246004"/>
            <a:ext cx="1394366" cy="1394366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ctr" rotWithShape="0">
              <a:srgbClr val="000000">
                <a:alpha val="39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 type="none" w="med" len="med"/>
                <a:tailEnd type="none" w="med" len="med"/>
              </a14:hiddenLine>
            </a:ext>
          </a:extLst>
        </p:spPr>
      </p:pic>
      <p:pic>
        <p:nvPicPr>
          <p:cNvPr id="30724" name="Picture 4" descr="image54.jpg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29735" y="4246004"/>
            <a:ext cx="1394366" cy="1394366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ctr" rotWithShape="0">
              <a:srgbClr val="000000">
                <a:alpha val="39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 type="none" w="med" len="med"/>
                <a:tailEnd type="none" w="med" len="med"/>
              </a14:hiddenLine>
            </a:ext>
          </a:extLst>
        </p:spPr>
      </p:pic>
      <p:pic>
        <p:nvPicPr>
          <p:cNvPr id="30725" name="Picture 5" descr="image55.jpg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50598" y="4235297"/>
            <a:ext cx="1394366" cy="1394366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ctr" rotWithShape="0">
              <a:srgbClr val="000000">
                <a:alpha val="39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 type="none" w="med" len="med"/>
                <a:tailEnd type="none" w="med" len="med"/>
              </a14:hiddenLine>
            </a:ext>
          </a:extLst>
        </p:spPr>
      </p:pic>
      <p:pic>
        <p:nvPicPr>
          <p:cNvPr id="30726" name="Picture 6" descr="image56.jpg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60658" y="4246004"/>
            <a:ext cx="1395640" cy="1394366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ctr" rotWithShape="0">
              <a:srgbClr val="000000">
                <a:alpha val="39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 type="none" w="med" len="med"/>
                <a:tailEnd type="none" w="med" len="med"/>
              </a14:hiddenLine>
            </a:ext>
          </a:extLst>
        </p:spPr>
      </p:pic>
      <p:sp>
        <p:nvSpPr>
          <p:cNvPr id="28680" name="AutoShape 7"/>
          <p:cNvSpPr>
            <a:spLocks/>
          </p:cNvSpPr>
          <p:nvPr/>
        </p:nvSpPr>
        <p:spPr bwMode="auto">
          <a:xfrm>
            <a:off x="429788" y="5746916"/>
            <a:ext cx="882710" cy="214126"/>
          </a:xfrm>
          <a:custGeom>
            <a:avLst/>
            <a:gdLst>
              <a:gd name="T0" fmla="*/ 552450 w 21600"/>
              <a:gd name="T1" fmla="*/ 133350 h 21600"/>
              <a:gd name="T2" fmla="*/ 552450 w 21600"/>
              <a:gd name="T3" fmla="*/ 133350 h 21600"/>
              <a:gd name="T4" fmla="*/ 552450 w 21600"/>
              <a:gd name="T5" fmla="*/ 133350 h 21600"/>
              <a:gd name="T6" fmla="*/ 552450 w 21600"/>
              <a:gd name="T7" fmla="*/ 13335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50793" tIns="50793" rIns="50793" bIns="50793"/>
          <a:lstStyle/>
          <a:p>
            <a:pPr algn="ctr" defTabSz="914259"/>
            <a:r>
              <a:rPr lang="en-US" sz="1100" b="1" dirty="0">
                <a:latin typeface="Arial" pitchFamily="34" charset="0"/>
                <a:cs typeface="Arial" pitchFamily="34" charset="0"/>
                <a:sym typeface="Arial" pitchFamily="34" charset="0"/>
              </a:rPr>
              <a:t>Cook Zenith</a:t>
            </a:r>
            <a:r>
              <a:rPr lang="en-US" sz="1100" dirty="0">
                <a:latin typeface="Arial" pitchFamily="34" charset="0"/>
                <a:cs typeface="Arial" pitchFamily="34" charset="0"/>
                <a:sym typeface="Arial" pitchFamily="34" charset="0"/>
              </a:rPr>
              <a:t>®</a:t>
            </a:r>
            <a:endParaRPr lang="en-US" dirty="0"/>
          </a:p>
        </p:txBody>
      </p:sp>
      <p:sp>
        <p:nvSpPr>
          <p:cNvPr id="28681" name="AutoShape 8"/>
          <p:cNvSpPr>
            <a:spLocks/>
          </p:cNvSpPr>
          <p:nvPr/>
        </p:nvSpPr>
        <p:spPr bwMode="auto">
          <a:xfrm>
            <a:off x="2288276" y="5746916"/>
            <a:ext cx="1000659" cy="214126"/>
          </a:xfrm>
          <a:custGeom>
            <a:avLst/>
            <a:gdLst>
              <a:gd name="T0" fmla="*/ 626269 w 21600"/>
              <a:gd name="T1" fmla="*/ 133350 h 21600"/>
              <a:gd name="T2" fmla="*/ 626269 w 21600"/>
              <a:gd name="T3" fmla="*/ 133350 h 21600"/>
              <a:gd name="T4" fmla="*/ 626269 w 21600"/>
              <a:gd name="T5" fmla="*/ 133350 h 21600"/>
              <a:gd name="T6" fmla="*/ 626269 w 21600"/>
              <a:gd name="T7" fmla="*/ 13335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50793" tIns="50793" rIns="50793" bIns="50793"/>
          <a:lstStyle/>
          <a:p>
            <a:pPr algn="ctr" defTabSz="914259"/>
            <a:r>
              <a:rPr lang="en-US" sz="1100" b="1" dirty="0">
                <a:latin typeface="Arial" pitchFamily="34" charset="0"/>
                <a:cs typeface="Arial" pitchFamily="34" charset="0"/>
                <a:sym typeface="Arial" pitchFamily="34" charset="0"/>
              </a:rPr>
              <a:t>Gore Excluder</a:t>
            </a:r>
            <a:r>
              <a:rPr lang="en-US" sz="1100" dirty="0">
                <a:latin typeface="Arial" pitchFamily="34" charset="0"/>
                <a:cs typeface="Arial" pitchFamily="34" charset="0"/>
                <a:sym typeface="Arial" pitchFamily="34" charset="0"/>
              </a:rPr>
              <a:t>®</a:t>
            </a:r>
            <a:endParaRPr lang="en-US" dirty="0"/>
          </a:p>
        </p:txBody>
      </p:sp>
      <p:sp>
        <p:nvSpPr>
          <p:cNvPr id="28682" name="AutoShape 9"/>
          <p:cNvSpPr>
            <a:spLocks/>
          </p:cNvSpPr>
          <p:nvPr/>
        </p:nvSpPr>
        <p:spPr bwMode="auto">
          <a:xfrm>
            <a:off x="4216564" y="5746916"/>
            <a:ext cx="1256847" cy="214126"/>
          </a:xfrm>
          <a:custGeom>
            <a:avLst/>
            <a:gdLst>
              <a:gd name="T0" fmla="*/ 786607 w 21600"/>
              <a:gd name="T1" fmla="*/ 133350 h 21600"/>
              <a:gd name="T2" fmla="*/ 786607 w 21600"/>
              <a:gd name="T3" fmla="*/ 133350 h 21600"/>
              <a:gd name="T4" fmla="*/ 786607 w 21600"/>
              <a:gd name="T5" fmla="*/ 133350 h 21600"/>
              <a:gd name="T6" fmla="*/ 786607 w 21600"/>
              <a:gd name="T7" fmla="*/ 13335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50793" tIns="50793" rIns="50793" bIns="50793"/>
          <a:lstStyle/>
          <a:p>
            <a:pPr defTabSz="914259"/>
            <a:r>
              <a:rPr lang="en-US" sz="1100" b="1" dirty="0">
                <a:latin typeface="Arial" pitchFamily="34" charset="0"/>
                <a:cs typeface="Arial" pitchFamily="34" charset="0"/>
                <a:sym typeface="Arial" pitchFamily="34" charset="0"/>
              </a:rPr>
              <a:t>Medtronic AneuRx</a:t>
            </a:r>
            <a:r>
              <a:rPr lang="en-US" sz="1100" dirty="0">
                <a:latin typeface="Arial" pitchFamily="34" charset="0"/>
                <a:cs typeface="Arial" pitchFamily="34" charset="0"/>
                <a:sym typeface="Arial" pitchFamily="34" charset="0"/>
              </a:rPr>
              <a:t> ®</a:t>
            </a:r>
            <a:endParaRPr lang="en-US" dirty="0"/>
          </a:p>
        </p:txBody>
      </p:sp>
      <p:sp>
        <p:nvSpPr>
          <p:cNvPr id="28683" name="AutoShape 10"/>
          <p:cNvSpPr>
            <a:spLocks/>
          </p:cNvSpPr>
          <p:nvPr/>
        </p:nvSpPr>
        <p:spPr bwMode="auto">
          <a:xfrm>
            <a:off x="6001452" y="5746916"/>
            <a:ext cx="1325334" cy="214126"/>
          </a:xfrm>
          <a:custGeom>
            <a:avLst/>
            <a:gdLst>
              <a:gd name="T0" fmla="*/ 829469 w 21600"/>
              <a:gd name="T1" fmla="*/ 133350 h 21600"/>
              <a:gd name="T2" fmla="*/ 829469 w 21600"/>
              <a:gd name="T3" fmla="*/ 133350 h 21600"/>
              <a:gd name="T4" fmla="*/ 829469 w 21600"/>
              <a:gd name="T5" fmla="*/ 133350 h 21600"/>
              <a:gd name="T6" fmla="*/ 829469 w 21600"/>
              <a:gd name="T7" fmla="*/ 13335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50793" tIns="50793" rIns="50793" bIns="50793"/>
          <a:lstStyle/>
          <a:p>
            <a:pPr defTabSz="914259"/>
            <a:r>
              <a:rPr lang="en-US" sz="1100" b="1" dirty="0">
                <a:latin typeface="Arial" pitchFamily="34" charset="0"/>
                <a:cs typeface="Arial" pitchFamily="34" charset="0"/>
                <a:sym typeface="Arial" pitchFamily="34" charset="0"/>
              </a:rPr>
              <a:t>Medtronic Endurant</a:t>
            </a:r>
            <a:r>
              <a:rPr lang="en-US" sz="1100" dirty="0">
                <a:latin typeface="Arial" pitchFamily="34" charset="0"/>
                <a:cs typeface="Arial" pitchFamily="34" charset="0"/>
                <a:sym typeface="Arial" pitchFamily="34" charset="0"/>
              </a:rPr>
              <a:t> ®</a:t>
            </a:r>
            <a:endParaRPr lang="en-US" dirty="0"/>
          </a:p>
        </p:txBody>
      </p:sp>
      <p:sp>
        <p:nvSpPr>
          <p:cNvPr id="28684" name="AutoShape 11"/>
          <p:cNvSpPr>
            <a:spLocks/>
          </p:cNvSpPr>
          <p:nvPr/>
        </p:nvSpPr>
        <p:spPr bwMode="auto">
          <a:xfrm>
            <a:off x="7661108" y="5746916"/>
            <a:ext cx="1161727" cy="214126"/>
          </a:xfrm>
          <a:custGeom>
            <a:avLst/>
            <a:gdLst>
              <a:gd name="T0" fmla="*/ 727075 w 21600"/>
              <a:gd name="T1" fmla="*/ 133350 h 21600"/>
              <a:gd name="T2" fmla="*/ 727075 w 21600"/>
              <a:gd name="T3" fmla="*/ 133350 h 21600"/>
              <a:gd name="T4" fmla="*/ 727075 w 21600"/>
              <a:gd name="T5" fmla="*/ 133350 h 21600"/>
              <a:gd name="T6" fmla="*/ 727075 w 21600"/>
              <a:gd name="T7" fmla="*/ 13335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50793" tIns="50793" rIns="50793" bIns="50793"/>
          <a:lstStyle/>
          <a:p>
            <a:pPr algn="ctr" defTabSz="914259"/>
            <a:r>
              <a:rPr lang="en-US" sz="1100" b="1" dirty="0">
                <a:latin typeface="Arial" pitchFamily="34" charset="0"/>
                <a:cs typeface="Arial" pitchFamily="34" charset="0"/>
                <a:sym typeface="Arial" pitchFamily="34" charset="0"/>
              </a:rPr>
              <a:t>Medtronic Talent</a:t>
            </a:r>
            <a:r>
              <a:rPr lang="en-US" sz="1100" dirty="0">
                <a:latin typeface="Arial" pitchFamily="34" charset="0"/>
                <a:cs typeface="Arial" pitchFamily="34" charset="0"/>
                <a:sym typeface="Arial" pitchFamily="34" charset="0"/>
              </a:rPr>
              <a:t> ®</a:t>
            </a:r>
            <a:endParaRPr lang="en-US" dirty="0"/>
          </a:p>
        </p:txBody>
      </p:sp>
      <p:sp>
        <p:nvSpPr>
          <p:cNvPr id="2" name="Rectangle 1"/>
          <p:cNvSpPr/>
          <p:nvPr/>
        </p:nvSpPr>
        <p:spPr>
          <a:xfrm>
            <a:off x="191273" y="277851"/>
            <a:ext cx="18473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en-US" sz="2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4EF81A-8103-A649-B659-FCC1AF6914A5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16" name="Title 2"/>
          <p:cNvSpPr>
            <a:spLocks noGrp="1"/>
          </p:cNvSpPr>
          <p:nvPr>
            <p:ph type="title"/>
          </p:nvPr>
        </p:nvSpPr>
        <p:spPr>
          <a:xfrm>
            <a:off x="124614" y="155773"/>
            <a:ext cx="8229600" cy="659510"/>
          </a:xfrm>
        </p:spPr>
        <p:txBody>
          <a:bodyPr>
            <a:normAutofit fontScale="90000"/>
          </a:bodyPr>
          <a:lstStyle/>
          <a:p>
            <a:r>
              <a:rPr lang="en-US" sz="2700" dirty="0" smtClean="0"/>
              <a:t>Aptus Heli-FX System</a:t>
            </a:r>
            <a:br>
              <a:rPr lang="en-US" sz="2700" dirty="0" smtClean="0"/>
            </a:br>
            <a:r>
              <a:rPr lang="en-US" sz="2200" dirty="0" smtClean="0"/>
              <a:t>510(k</a:t>
            </a:r>
            <a:r>
              <a:rPr lang="en-US" sz="2200" dirty="0"/>
              <a:t>) Cleared, CE Marked: </a:t>
            </a:r>
            <a:r>
              <a:rPr lang="en-US" sz="2200" dirty="0" smtClean="0"/>
              <a:t>Indicated for Leading Endografts</a:t>
            </a:r>
            <a:endParaRPr lang="en-US" sz="2000" dirty="0"/>
          </a:p>
        </p:txBody>
      </p:sp>
      <p:sp>
        <p:nvSpPr>
          <p:cNvPr id="3" name="Oval 2"/>
          <p:cNvSpPr/>
          <p:nvPr/>
        </p:nvSpPr>
        <p:spPr>
          <a:xfrm>
            <a:off x="6517843" y="4304145"/>
            <a:ext cx="387706" cy="396768"/>
          </a:xfrm>
          <a:prstGeom prst="ellipse">
            <a:avLst/>
          </a:prstGeom>
          <a:noFill/>
          <a:ln w="15875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Oval 16"/>
          <p:cNvSpPr/>
          <p:nvPr/>
        </p:nvSpPr>
        <p:spPr>
          <a:xfrm>
            <a:off x="8437616" y="4943187"/>
            <a:ext cx="387706" cy="396768"/>
          </a:xfrm>
          <a:prstGeom prst="ellipse">
            <a:avLst/>
          </a:prstGeom>
          <a:noFill/>
          <a:ln w="15875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Oval 17"/>
          <p:cNvSpPr/>
          <p:nvPr/>
        </p:nvSpPr>
        <p:spPr>
          <a:xfrm>
            <a:off x="4754879" y="4744803"/>
            <a:ext cx="387706" cy="396768"/>
          </a:xfrm>
          <a:prstGeom prst="ellipse">
            <a:avLst/>
          </a:prstGeom>
          <a:noFill/>
          <a:ln w="15875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Oval 18"/>
          <p:cNvSpPr/>
          <p:nvPr/>
        </p:nvSpPr>
        <p:spPr>
          <a:xfrm>
            <a:off x="2757630" y="5192776"/>
            <a:ext cx="387706" cy="396768"/>
          </a:xfrm>
          <a:prstGeom prst="ellipse">
            <a:avLst/>
          </a:prstGeom>
          <a:noFill/>
          <a:ln w="15875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Oval 19"/>
          <p:cNvSpPr/>
          <p:nvPr/>
        </p:nvSpPr>
        <p:spPr>
          <a:xfrm>
            <a:off x="803453" y="5192776"/>
            <a:ext cx="387706" cy="396768"/>
          </a:xfrm>
          <a:prstGeom prst="ellipse">
            <a:avLst/>
          </a:prstGeom>
          <a:noFill/>
          <a:ln w="15875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Oval 20"/>
          <p:cNvSpPr/>
          <p:nvPr/>
        </p:nvSpPr>
        <p:spPr>
          <a:xfrm>
            <a:off x="2803235" y="4260634"/>
            <a:ext cx="387706" cy="396768"/>
          </a:xfrm>
          <a:prstGeom prst="ellipse">
            <a:avLst/>
          </a:prstGeom>
          <a:noFill/>
          <a:ln w="15875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" name="Oval 21"/>
          <p:cNvSpPr/>
          <p:nvPr/>
        </p:nvSpPr>
        <p:spPr>
          <a:xfrm>
            <a:off x="4213416" y="5163516"/>
            <a:ext cx="387706" cy="396768"/>
          </a:xfrm>
          <a:prstGeom prst="ellipse">
            <a:avLst/>
          </a:prstGeom>
          <a:noFill/>
          <a:ln w="15875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Oval 22"/>
          <p:cNvSpPr/>
          <p:nvPr/>
        </p:nvSpPr>
        <p:spPr>
          <a:xfrm>
            <a:off x="8452713" y="4348035"/>
            <a:ext cx="387706" cy="396768"/>
          </a:xfrm>
          <a:prstGeom prst="ellipse">
            <a:avLst/>
          </a:prstGeom>
          <a:noFill/>
          <a:ln w="15875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Oval 23"/>
          <p:cNvSpPr/>
          <p:nvPr/>
        </p:nvSpPr>
        <p:spPr>
          <a:xfrm>
            <a:off x="4469583" y="4264745"/>
            <a:ext cx="387706" cy="396768"/>
          </a:xfrm>
          <a:prstGeom prst="ellipse">
            <a:avLst/>
          </a:prstGeom>
          <a:noFill/>
          <a:ln w="15875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4374583" y="3490450"/>
            <a:ext cx="257220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smtClean="0"/>
              <a:t>EndoAnchors shown here</a:t>
            </a:r>
            <a:endParaRPr lang="en-US" sz="900" dirty="0"/>
          </a:p>
        </p:txBody>
      </p:sp>
      <p:cxnSp>
        <p:nvCxnSpPr>
          <p:cNvPr id="7" name="Straight Arrow Connector 6"/>
          <p:cNvCxnSpPr/>
          <p:nvPr/>
        </p:nvCxnSpPr>
        <p:spPr>
          <a:xfrm flipH="1">
            <a:off x="4754879" y="3733157"/>
            <a:ext cx="387706" cy="512847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/>
          <p:nvPr/>
        </p:nvCxnSpPr>
        <p:spPr>
          <a:xfrm>
            <a:off x="5133959" y="3732091"/>
            <a:ext cx="1383884" cy="55480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 flipH="1">
            <a:off x="3190941" y="3733479"/>
            <a:ext cx="1958828" cy="57066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24705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06115" y="158432"/>
            <a:ext cx="8792055" cy="711857"/>
          </a:xfrm>
        </p:spPr>
        <p:txBody>
          <a:bodyPr>
            <a:noAutofit/>
          </a:bodyPr>
          <a:lstStyle/>
          <a:p>
            <a:r>
              <a:rPr lang="en-US" sz="2400" dirty="0" smtClean="0"/>
              <a:t>Heli-FX Procedure:</a:t>
            </a:r>
            <a:r>
              <a:rPr lang="en-US" sz="2400" dirty="0"/>
              <a:t/>
            </a:r>
            <a:br>
              <a:rPr lang="en-US" sz="2400" dirty="0"/>
            </a:br>
            <a:r>
              <a:rPr lang="en-US" sz="2000" dirty="0" smtClean="0"/>
              <a:t>Experience Demonstrates Growing Adoption</a:t>
            </a:r>
            <a:endParaRPr lang="en-US" sz="2000" dirty="0"/>
          </a:p>
        </p:txBody>
      </p:sp>
      <p:sp>
        <p:nvSpPr>
          <p:cNvPr id="10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393779" y="6464808"/>
            <a:ext cx="439325" cy="263517"/>
          </a:xfrm>
        </p:spPr>
        <p:txBody>
          <a:bodyPr/>
          <a:lstStyle/>
          <a:p>
            <a:pPr defTabSz="457200"/>
            <a:fld id="{A44EF81A-8103-A649-B659-FCC1AF6914A5}" type="slidenum">
              <a:rPr lang="en-US" smtClean="0">
                <a:solidFill>
                  <a:prstClr val="black"/>
                </a:solidFill>
              </a:rPr>
              <a:pPr defTabSz="457200"/>
              <a:t>12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1" name="Content Placeholder 2"/>
          <p:cNvSpPr txBox="1">
            <a:spLocks/>
          </p:cNvSpPr>
          <p:nvPr/>
        </p:nvSpPr>
        <p:spPr>
          <a:xfrm>
            <a:off x="603504" y="1291150"/>
            <a:ext cx="8229600" cy="847343"/>
          </a:xfrm>
          <a:prstGeom prst="rect">
            <a:avLst/>
          </a:prstGeom>
        </p:spPr>
        <p:txBody>
          <a:bodyPr anchor="ctr" anchorCtr="0"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 sz="22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/>
              <a:buChar char="–"/>
              <a:defRPr sz="20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chemeClr val="accent6"/>
              </a:buClr>
              <a:buFont typeface="Lucida Grande"/>
              <a:buChar char="−"/>
              <a:defRPr sz="18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/>
              <a:buNone/>
            </a:pPr>
            <a:endParaRPr lang="en-US" b="1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1313200"/>
              </p:ext>
            </p:extLst>
          </p:nvPr>
        </p:nvGraphicFramePr>
        <p:xfrm>
          <a:off x="223052" y="1209708"/>
          <a:ext cx="8693426" cy="2219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99792"/>
                <a:gridCol w="5393634"/>
              </a:tblGrid>
              <a:tr h="351864">
                <a:tc gridSpan="2">
                  <a:txBody>
                    <a:bodyPr/>
                    <a:lstStyle/>
                    <a:p>
                      <a:pPr lvl="1" algn="ctr"/>
                      <a:r>
                        <a:rPr lang="en-US" dirty="0" smtClean="0"/>
                        <a:t>Clinical </a:t>
                      </a:r>
                      <a:r>
                        <a:rPr lang="en-US" baseline="0" dirty="0" smtClean="0"/>
                        <a:t>&amp; Commercial Experience</a:t>
                      </a:r>
                      <a:endParaRPr lang="en-US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Number</a:t>
                      </a:r>
                      <a:r>
                        <a:rPr lang="en-US" sz="1400" baseline="0" dirty="0" smtClean="0"/>
                        <a:t> of total Patients treated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&gt; 2100</a:t>
                      </a:r>
                      <a:endParaRPr lang="en-US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Number of EndoAnchors implanted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&gt;10,000</a:t>
                      </a:r>
                      <a:endParaRPr lang="en-US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Number</a:t>
                      </a:r>
                      <a:r>
                        <a:rPr lang="en-US" sz="1400" baseline="0" dirty="0" smtClean="0"/>
                        <a:t> of US Customers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&gt;350 Hospitals</a:t>
                      </a:r>
                      <a:endParaRPr lang="en-US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Specialties using Heli-FX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Vasc Surgeons,</a:t>
                      </a:r>
                      <a:r>
                        <a:rPr lang="en-US" sz="1400" baseline="0" dirty="0" smtClean="0"/>
                        <a:t> Int Radiologists &amp; Cardiologists, CT Surgeons</a:t>
                      </a:r>
                      <a:endParaRPr lang="en-US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AAA:TAA Case Ratio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Approx 10:1 to date</a:t>
                      </a:r>
                      <a:endParaRPr lang="en-US" sz="14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1909484" y="3518639"/>
            <a:ext cx="16854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Primary EVAR* 77%</a:t>
            </a:r>
            <a:endParaRPr lang="en-US" sz="14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605115" y="3518638"/>
            <a:ext cx="17100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Revision EVAR*</a:t>
            </a:r>
          </a:p>
          <a:p>
            <a:pPr algn="ctr"/>
            <a:r>
              <a:rPr 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23%</a:t>
            </a:r>
            <a:endParaRPr lang="en-US" sz="14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17" name="Picture 4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492453" y="3825486"/>
            <a:ext cx="2570961" cy="28490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" name="Picture 5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224"/>
          <a:stretch/>
        </p:blipFill>
        <p:spPr bwMode="auto">
          <a:xfrm>
            <a:off x="4454200" y="3809424"/>
            <a:ext cx="3346864" cy="28490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063414" y="6464808"/>
            <a:ext cx="206421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*US data only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4051457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97684" y="1395590"/>
            <a:ext cx="5987392" cy="43469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4EF81A-8103-A649-B659-FCC1AF6914A5}" type="slidenum">
              <a:rPr lang="en-US" smtClean="0"/>
              <a:pPr/>
              <a:t>13</a:t>
            </a:fld>
            <a:endParaRPr lang="en-US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24423" y="182750"/>
            <a:ext cx="8229600" cy="659510"/>
          </a:xfrm>
        </p:spPr>
        <p:txBody>
          <a:bodyPr>
            <a:normAutofit fontScale="90000"/>
          </a:bodyPr>
          <a:lstStyle/>
          <a:p>
            <a:r>
              <a:rPr lang="en-US" sz="2700" dirty="0">
                <a:sym typeface="Arial" pitchFamily="34" charset="0"/>
              </a:rPr>
              <a:t>Heli-FX-Related Outcomes from </a:t>
            </a:r>
            <a:r>
              <a:rPr lang="en-US" sz="2700" dirty="0" smtClean="0">
                <a:sym typeface="Arial" pitchFamily="34" charset="0"/>
              </a:rPr>
              <a:t>STAPLE-2:</a:t>
            </a:r>
            <a:br>
              <a:rPr lang="en-US" sz="2700" dirty="0" smtClean="0">
                <a:sym typeface="Arial" pitchFamily="34" charset="0"/>
              </a:rPr>
            </a:br>
            <a:r>
              <a:rPr lang="en-US" sz="2200" dirty="0" smtClean="0">
                <a:sym typeface="Arial" pitchFamily="34" charset="0"/>
              </a:rPr>
              <a:t>EndoAnchors Result in More </a:t>
            </a:r>
            <a:r>
              <a:rPr lang="en-US" sz="2200" dirty="0">
                <a:sym typeface="Arial" pitchFamily="34" charset="0"/>
              </a:rPr>
              <a:t>S</a:t>
            </a:r>
            <a:r>
              <a:rPr lang="en-US" sz="2200" dirty="0" smtClean="0">
                <a:sym typeface="Arial" pitchFamily="34" charset="0"/>
              </a:rPr>
              <a:t>ac </a:t>
            </a:r>
            <a:r>
              <a:rPr lang="en-US" sz="2200" dirty="0">
                <a:sym typeface="Arial" pitchFamily="34" charset="0"/>
              </a:rPr>
              <a:t>R</a:t>
            </a:r>
            <a:r>
              <a:rPr lang="en-US" sz="2200" dirty="0" smtClean="0">
                <a:sym typeface="Arial" pitchFamily="34" charset="0"/>
              </a:rPr>
              <a:t>egression</a:t>
            </a:r>
            <a:endParaRPr lang="en-US" sz="2200" dirty="0"/>
          </a:p>
        </p:txBody>
      </p:sp>
      <p:grpSp>
        <p:nvGrpSpPr>
          <p:cNvPr id="15" name="Group 14"/>
          <p:cNvGrpSpPr/>
          <p:nvPr/>
        </p:nvGrpSpPr>
        <p:grpSpPr>
          <a:xfrm>
            <a:off x="1824743" y="1655763"/>
            <a:ext cx="6795756" cy="1427148"/>
            <a:chOff x="1824743" y="1478339"/>
            <a:chExt cx="6795756" cy="1427148"/>
          </a:xfrm>
        </p:grpSpPr>
        <p:sp>
          <p:nvSpPr>
            <p:cNvPr id="4" name="TextBox 3"/>
            <p:cNvSpPr txBox="1"/>
            <p:nvPr/>
          </p:nvSpPr>
          <p:spPr>
            <a:xfrm>
              <a:off x="4906450" y="1478339"/>
              <a:ext cx="3714049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/>
                <a:t>EndoAnchors result in more sac regression (&gt;80%) than standard EVAR despite shorter proximal necks</a:t>
              </a:r>
              <a:endParaRPr lang="en-US" sz="1400" dirty="0"/>
            </a:p>
          </p:txBody>
        </p:sp>
        <p:cxnSp>
          <p:nvCxnSpPr>
            <p:cNvPr id="10" name="Straight Arrow Connector 9"/>
            <p:cNvCxnSpPr/>
            <p:nvPr/>
          </p:nvCxnSpPr>
          <p:spPr>
            <a:xfrm flipH="1">
              <a:off x="4391380" y="1718268"/>
              <a:ext cx="507993" cy="262844"/>
            </a:xfrm>
            <a:prstGeom prst="straightConnector1">
              <a:avLst/>
            </a:prstGeom>
            <a:ln w="38100">
              <a:solidFill>
                <a:srgbClr val="FF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Oval 13"/>
            <p:cNvSpPr/>
            <p:nvPr/>
          </p:nvSpPr>
          <p:spPr>
            <a:xfrm rot="20120000">
              <a:off x="1824743" y="2233665"/>
              <a:ext cx="2707172" cy="671822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5" name="TextBox 4"/>
          <p:cNvSpPr txBox="1"/>
          <p:nvPr/>
        </p:nvSpPr>
        <p:spPr>
          <a:xfrm>
            <a:off x="941696" y="5868541"/>
            <a:ext cx="7452083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Sac stability is key determinant of success of EVAR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50371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8221" y="296526"/>
            <a:ext cx="8229600" cy="659510"/>
          </a:xfrm>
        </p:spPr>
        <p:txBody>
          <a:bodyPr>
            <a:normAutofit/>
          </a:bodyPr>
          <a:lstStyle/>
          <a:p>
            <a:r>
              <a:rPr lang="en-US" sz="2400" dirty="0" smtClean="0"/>
              <a:t>ANCHOR Post-Market Registry</a:t>
            </a:r>
            <a:endParaRPr lang="en-US" sz="2400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05390439"/>
              </p:ext>
            </p:extLst>
          </p:nvPr>
        </p:nvGraphicFramePr>
        <p:xfrm>
          <a:off x="461356" y="1527850"/>
          <a:ext cx="8229600" cy="3860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06394"/>
                <a:gridCol w="1803633"/>
                <a:gridCol w="4319573"/>
              </a:tblGrid>
              <a:tr h="370840">
                <a:tc>
                  <a:txBody>
                    <a:bodyPr/>
                    <a:lstStyle/>
                    <a:p>
                      <a:r>
                        <a:rPr lang="en-US" b="1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Principal</a:t>
                      </a:r>
                      <a:r>
                        <a:rPr lang="en-US" b="1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 Investigators</a:t>
                      </a:r>
                      <a:endParaRPr lang="en-US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marL="285750" indent="-285750">
                        <a:buClr>
                          <a:schemeClr val="accent1"/>
                        </a:buClr>
                        <a:buFont typeface="Arial" panose="020B0604020202020204" pitchFamily="34" charset="0"/>
                        <a:buChar char="•"/>
                      </a:pPr>
                      <a:r>
                        <a:rPr lang="en-US" sz="1600" b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Dr William Jordan, University</a:t>
                      </a:r>
                      <a:r>
                        <a:rPr lang="en-US" sz="1600" b="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 of Alabama, Birmingham (US)</a:t>
                      </a:r>
                    </a:p>
                    <a:p>
                      <a:pPr marL="285750" indent="-285750">
                        <a:buClr>
                          <a:schemeClr val="accent1"/>
                        </a:buClr>
                        <a:buFont typeface="Arial" panose="020B0604020202020204" pitchFamily="34" charset="0"/>
                        <a:buChar char="•"/>
                      </a:pPr>
                      <a:r>
                        <a:rPr lang="en-US" sz="1600" b="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Dr Jean-Paul de Vries, St Antonius Hospital, Nieuwegein (NL)</a:t>
                      </a:r>
                      <a:endParaRPr lang="en-US" sz="16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Design</a:t>
                      </a:r>
                      <a:endParaRPr lang="en-US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r>
                        <a:rPr lang="en-US" b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Prospective, observational</a:t>
                      </a:r>
                      <a:r>
                        <a:rPr lang="en-US" b="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, international, dual-arm registry</a:t>
                      </a:r>
                    </a:p>
                    <a:p>
                      <a:pPr marL="285750" indent="-285750">
                        <a:buClr>
                          <a:schemeClr val="accent1"/>
                        </a:buClr>
                        <a:buFont typeface="Arial" panose="020B0604020202020204" pitchFamily="34" charset="0"/>
                        <a:buChar char="•"/>
                      </a:pPr>
                      <a:r>
                        <a:rPr lang="en-US" sz="1200" b="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Primary arm – EndoAnchors placed at time of endograft implant</a:t>
                      </a:r>
                    </a:p>
                    <a:p>
                      <a:pPr marL="285750" indent="-285750">
                        <a:buClr>
                          <a:schemeClr val="accent1"/>
                        </a:buClr>
                        <a:buFont typeface="Arial" panose="020B0604020202020204" pitchFamily="34" charset="0"/>
                        <a:buChar char="•"/>
                      </a:pPr>
                      <a:r>
                        <a:rPr lang="en-US" sz="1200" b="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Revision arm – EndoAnchors placed as part of a later revision procedure</a:t>
                      </a:r>
                      <a:endParaRPr 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Protocol</a:t>
                      </a:r>
                      <a:endParaRPr lang="en-US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r>
                        <a:rPr lang="en-US" b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EndoAnchor</a:t>
                      </a:r>
                      <a:r>
                        <a:rPr lang="en-US" b="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 use per IFU, follow-up per standard of care</a:t>
                      </a:r>
                      <a:endParaRPr lang="en-US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Duration</a:t>
                      </a:r>
                      <a:endParaRPr lang="en-US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r>
                        <a:rPr lang="en-US" b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Five years follow-up</a:t>
                      </a:r>
                      <a:endParaRPr lang="en-US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502920">
                <a:tc rowSpan="2">
                  <a:txBody>
                    <a:bodyPr/>
                    <a:lstStyle/>
                    <a:p>
                      <a:r>
                        <a:rPr lang="en-US" b="1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Primary Endpoints</a:t>
                      </a:r>
                      <a:endParaRPr lang="en-US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b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Effectiveness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200" b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Successful</a:t>
                      </a:r>
                      <a:r>
                        <a:rPr lang="en-US" sz="1200" b="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 implantation + freedom from migration / type Ia endoleak at one year</a:t>
                      </a:r>
                      <a:endParaRPr lang="en-US" sz="1200" b="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0292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US" sz="1800" b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Safety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200" b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Freedom from device (Heli-FX)</a:t>
                      </a:r>
                      <a:r>
                        <a:rPr lang="en-US" sz="1200" b="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 or procedure-related SAE at one year</a:t>
                      </a:r>
                      <a:endParaRPr lang="en-US" sz="1200" b="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Sites</a:t>
                      </a:r>
                      <a:endParaRPr lang="en-US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r>
                        <a:rPr lang="en-US" b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37 US / 18 EU</a:t>
                      </a:r>
                      <a:endParaRPr lang="en-US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Patients Enrolled</a:t>
                      </a:r>
                      <a:endParaRPr lang="en-US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r>
                        <a:rPr lang="en-US" b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345</a:t>
                      </a:r>
                      <a:r>
                        <a:rPr lang="en-US" b="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 as of 1/31/14 (continuing up to 1,000 per study arm)</a:t>
                      </a:r>
                      <a:endParaRPr lang="en-US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Slide Number Placeholder 2"/>
          <p:cNvSpPr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/>
          <a:lstStyle/>
          <a:p>
            <a:fld id="{A44EF81A-8103-A649-B659-FCC1AF6914A5}" type="slidenum">
              <a:rPr lang="en-US" sz="1000" b="1" smtClean="0"/>
              <a:pPr/>
              <a:t>14</a:t>
            </a:fld>
            <a:endParaRPr lang="en-US" sz="1000" b="1" dirty="0"/>
          </a:p>
        </p:txBody>
      </p:sp>
    </p:spTree>
    <p:extLst>
      <p:ext uri="{BB962C8B-B14F-4D97-AF65-F5344CB8AC3E}">
        <p14:creationId xmlns:p14="http://schemas.microsoft.com/office/powerpoint/2010/main" val="1987908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8393779" y="6464808"/>
            <a:ext cx="439325" cy="263517"/>
          </a:xfrm>
        </p:spPr>
        <p:txBody>
          <a:bodyPr/>
          <a:lstStyle/>
          <a:p>
            <a:fld id="{A44EF81A-8103-A649-B659-FCC1AF6914A5}" type="slidenum">
              <a:rPr lang="en-US" sz="1000" b="1" smtClean="0"/>
              <a:pPr/>
              <a:t>15</a:t>
            </a:fld>
            <a:endParaRPr lang="en-US" sz="1000" b="1" dirty="0"/>
          </a:p>
        </p:txBody>
      </p:sp>
      <p:sp>
        <p:nvSpPr>
          <p:cNvPr id="12" name="Title 1"/>
          <p:cNvSpPr txBox="1">
            <a:spLocks/>
          </p:cNvSpPr>
          <p:nvPr/>
        </p:nvSpPr>
        <p:spPr>
          <a:xfrm>
            <a:off x="114758" y="197766"/>
            <a:ext cx="8229600" cy="659510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en-US" sz="2400" dirty="0" smtClean="0">
                <a:solidFill>
                  <a:schemeClr val="bg1"/>
                </a:solidFill>
              </a:rPr>
              <a:t>ANCHOR Registry: </a:t>
            </a:r>
          </a:p>
          <a:p>
            <a:pPr algn="l"/>
            <a:r>
              <a:rPr lang="en-US" altLang="en-US" sz="2000" dirty="0" smtClean="0">
                <a:solidFill>
                  <a:schemeClr val="bg1"/>
                </a:solidFill>
              </a:rPr>
              <a:t>Case Mix Shows </a:t>
            </a:r>
            <a:r>
              <a:rPr lang="en-US" altLang="en-US" sz="2000" dirty="0">
                <a:solidFill>
                  <a:schemeClr val="bg1"/>
                </a:solidFill>
              </a:rPr>
              <a:t>W</a:t>
            </a:r>
            <a:r>
              <a:rPr lang="en-US" altLang="en-US" sz="2000" dirty="0" smtClean="0">
                <a:solidFill>
                  <a:schemeClr val="bg1"/>
                </a:solidFill>
              </a:rPr>
              <a:t>idely Varied Usage &amp; Endograft Types</a:t>
            </a: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730850" y="1371600"/>
            <a:ext cx="167639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Primary</a:t>
            </a:r>
          </a:p>
          <a:p>
            <a:pPr algn="ctr"/>
            <a:r>
              <a:rPr lang="en-US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N=260 (76%)</a:t>
            </a:r>
            <a:endParaRPr 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726008" y="1371596"/>
            <a:ext cx="167639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Revision</a:t>
            </a:r>
          </a:p>
          <a:p>
            <a:pPr algn="ctr"/>
            <a:r>
              <a:rPr lang="en-US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N=84 (24%)</a:t>
            </a:r>
            <a:endParaRPr 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11061" y="1925648"/>
            <a:ext cx="4093827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647501" y="1897890"/>
            <a:ext cx="3888891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23109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52400" y="228600"/>
            <a:ext cx="8534400" cy="659510"/>
          </a:xfrm>
        </p:spPr>
        <p:txBody>
          <a:bodyPr>
            <a:normAutofit fontScale="90000"/>
          </a:bodyPr>
          <a:lstStyle/>
          <a:p>
            <a:r>
              <a:rPr lang="en-US" sz="2700" dirty="0" smtClean="0"/>
              <a:t>ANCHOR Registry – EndoAnchor Usage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sz="2200" dirty="0" smtClean="0"/>
              <a:t>Add-on to EVAR and Stand-Alone</a:t>
            </a:r>
            <a:endParaRPr lang="en-US" sz="2200" dirty="0"/>
          </a:p>
        </p:txBody>
      </p:sp>
      <p:sp>
        <p:nvSpPr>
          <p:cNvPr id="5" name="TextBox 4"/>
          <p:cNvSpPr txBox="1"/>
          <p:nvPr/>
        </p:nvSpPr>
        <p:spPr>
          <a:xfrm>
            <a:off x="603504" y="1271016"/>
            <a:ext cx="4581072" cy="461665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pPr defTabSz="457200"/>
            <a:r>
              <a:rPr lang="en-US" sz="2400" dirty="0" smtClean="0">
                <a:solidFill>
                  <a:srgbClr val="F79646"/>
                </a:solidFill>
              </a:rPr>
              <a:t>Procedure break-down:</a:t>
            </a:r>
            <a:endParaRPr lang="en-US" sz="2400" dirty="0">
              <a:solidFill>
                <a:srgbClr val="F79646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4EF81A-8103-A649-B659-FCC1AF6914A5}" type="slidenum">
              <a:rPr lang="en-US" smtClean="0">
                <a:solidFill>
                  <a:prstClr val="black"/>
                </a:solidFill>
              </a:rPr>
              <a:pPr/>
              <a:t>16</a:t>
            </a:fld>
            <a:endParaRPr lang="en-US" dirty="0">
              <a:solidFill>
                <a:prstClr val="black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04" t="22248" r="6220" b="23009"/>
          <a:stretch/>
        </p:blipFill>
        <p:spPr bwMode="auto">
          <a:xfrm>
            <a:off x="304800" y="1905000"/>
            <a:ext cx="8484783" cy="38404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97969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TextBox 32"/>
          <p:cNvSpPr txBox="1">
            <a:spLocks noChangeArrowheads="1"/>
          </p:cNvSpPr>
          <p:nvPr/>
        </p:nvSpPr>
        <p:spPr bwMode="auto">
          <a:xfrm>
            <a:off x="381000" y="5136042"/>
            <a:ext cx="74676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(1)  At most distal renal artery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(2)  &gt;10% increase in diameter from most distal renal artery to 15mm below most distal renal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304800" y="5486400"/>
            <a:ext cx="8610600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</a:endParaRPr>
          </a:p>
          <a:p>
            <a:pPr>
              <a:defRPr/>
            </a:pP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</a:rPr>
              <a:t>* Analysis based on available Core Laboratory data</a:t>
            </a:r>
          </a:p>
        </p:txBody>
      </p:sp>
      <p:graphicFrame>
        <p:nvGraphicFramePr>
          <p:cNvPr id="7" name="Content Placeholder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93479499"/>
              </p:ext>
            </p:extLst>
          </p:nvPr>
        </p:nvGraphicFramePr>
        <p:xfrm>
          <a:off x="457200" y="1328062"/>
          <a:ext cx="8077199" cy="3581399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2895600"/>
                <a:gridCol w="1855694"/>
                <a:gridCol w="1573306"/>
                <a:gridCol w="1752599"/>
              </a:tblGrid>
              <a:tr h="592801">
                <a:tc>
                  <a:txBody>
                    <a:bodyPr/>
                    <a:lstStyle/>
                    <a:p>
                      <a:endParaRPr lang="en-US" sz="16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4" marR="91444" marT="45714" marB="45714"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All</a:t>
                      </a:r>
                      <a:endParaRPr lang="en-US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4" marR="91444" marT="45714" marB="45714"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Primary</a:t>
                      </a:r>
                    </a:p>
                  </a:txBody>
                  <a:tcPr marL="91444" marR="91444" marT="45714" marB="45714"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Revision</a:t>
                      </a:r>
                    </a:p>
                  </a:txBody>
                  <a:tcPr marL="91444" marR="91444" marT="45714" marB="45714"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17394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1600" kern="1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Max</a:t>
                      </a:r>
                      <a:r>
                        <a:rPr lang="en-US" sz="160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kern="1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Aneurysm Diameter </a:t>
                      </a:r>
                      <a:r>
                        <a:rPr lang="en-US" sz="1300" kern="1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[mm],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mean</a:t>
                      </a:r>
                      <a:r>
                        <a:rPr lang="en-US" sz="140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(range)</a:t>
                      </a:r>
                      <a:endParaRPr lang="en-US" sz="1400" kern="12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4" marR="91444" marT="45714" marB="45714"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kern="1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58.0 (24-98)</a:t>
                      </a:r>
                      <a:endParaRPr lang="en-US" sz="160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4" marR="91444" marT="45714" marB="45714"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kern="1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55.9 (24-98)</a:t>
                      </a:r>
                      <a:endParaRPr lang="en-US" sz="160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4" marR="91444" marT="45714" marB="45714"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kern="1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65.3 (34-93)</a:t>
                      </a:r>
                      <a:endParaRPr lang="en-US" sz="160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4" marR="91444" marT="45714" marB="45714"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92801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1600" kern="1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Neck Length </a:t>
                      </a:r>
                      <a:r>
                        <a:rPr lang="en-US" sz="1300" kern="1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[mm],</a:t>
                      </a:r>
                      <a:endParaRPr lang="en-US" sz="1600" kern="12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0" algn="l" defTabSz="914400" rtl="0" eaLnBrk="1" latinLnBrk="0" hangingPunct="1"/>
                      <a:r>
                        <a:rPr lang="en-US" sz="1400" kern="1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mean</a:t>
                      </a:r>
                      <a:r>
                        <a:rPr lang="en-US" sz="140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(range)</a:t>
                      </a:r>
                      <a:endParaRPr lang="en-US" sz="140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4" marR="91444" marT="45714" marB="45714"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kern="1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15.9 (0-57)</a:t>
                      </a:r>
                      <a:endParaRPr lang="en-US" sz="160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4" marR="91444" marT="45714" marB="45714"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kern="1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16.3 (0-57)</a:t>
                      </a:r>
                      <a:endParaRPr lang="en-US" sz="160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4" marR="91444" marT="45714" marB="45714"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kern="1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14.5 (2-44)</a:t>
                      </a:r>
                      <a:endParaRPr lang="en-US" sz="160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4" marR="91444" marT="45714" marB="45714"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9280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Necks ≤10mm Length,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</a:t>
                      </a:r>
                      <a:r>
                        <a:rPr lang="en-US" sz="140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(%)</a:t>
                      </a:r>
                      <a:endParaRPr lang="en-US" sz="1400" kern="12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4" marR="91444" marT="45714" marB="45714"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kern="1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43%</a:t>
                      </a:r>
                      <a:endParaRPr lang="en-US" sz="1800" b="1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4" marR="91444" marT="45714" marB="45714"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kern="1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42%</a:t>
                      </a:r>
                      <a:endParaRPr lang="en-US" sz="1800" b="1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4" marR="91444" marT="45714" marB="45714"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kern="1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45%</a:t>
                      </a:r>
                      <a:endParaRPr lang="en-US" sz="1800" b="1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4" marR="91444" marT="45714" marB="45714"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592801">
                <a:tc>
                  <a:txBody>
                    <a:bodyPr/>
                    <a:lstStyle/>
                    <a:p>
                      <a:r>
                        <a:rPr lang="en-US" sz="1600" kern="1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Neck Diameter</a:t>
                      </a:r>
                      <a:r>
                        <a:rPr lang="en-US" sz="1600" kern="1200" baseline="300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  <a:r>
                        <a:rPr lang="en-US" sz="1600" kern="1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 </a:t>
                      </a:r>
                      <a:r>
                        <a:rPr lang="en-US" sz="1300" kern="1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[mm],</a:t>
                      </a:r>
                    </a:p>
                    <a:p>
                      <a:r>
                        <a:rPr lang="en-US" sz="1400" kern="1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mean</a:t>
                      </a:r>
                      <a:r>
                        <a:rPr lang="en-US" sz="140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(range)</a:t>
                      </a:r>
                      <a:endParaRPr lang="en-US" sz="1400" kern="12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4" marR="91444" marT="45714" marB="45714"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kern="1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27.0 (17-45)</a:t>
                      </a:r>
                      <a:endParaRPr lang="en-US" sz="1600" b="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4" marR="91444" marT="45714" marB="45714"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kern="1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26.2 (17-45)</a:t>
                      </a:r>
                      <a:endParaRPr lang="en-US" sz="1600" b="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4" marR="91444" marT="45714" marB="45714"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kern="1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29.5 (21-44)</a:t>
                      </a:r>
                      <a:endParaRPr lang="en-US" sz="1600" b="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4" marR="91444" marT="45714" marB="45714"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9280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Conical Necks</a:t>
                      </a:r>
                      <a:r>
                        <a:rPr lang="en-US" sz="1600" kern="1200" baseline="300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  <a:r>
                        <a:rPr lang="en-US" sz="1600" kern="1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,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</a:t>
                      </a:r>
                      <a:r>
                        <a:rPr lang="en-US" sz="140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(%)</a:t>
                      </a:r>
                      <a:endParaRPr lang="en-US" sz="1400" kern="12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4" marR="91444" marT="45714" marB="45714"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kern="1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60%</a:t>
                      </a:r>
                      <a:endParaRPr lang="en-US" sz="1800" b="1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4" marR="91444" marT="45714" marB="45714"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kern="1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59%</a:t>
                      </a:r>
                      <a:endParaRPr lang="en-US" sz="1800" b="1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4" marR="91444" marT="45714" marB="45714"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kern="1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61%</a:t>
                      </a:r>
                      <a:endParaRPr lang="en-US" sz="1800" b="1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4" marR="91444" marT="45714" marB="45714"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0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8393779" y="6464808"/>
            <a:ext cx="439325" cy="263517"/>
          </a:xfrm>
        </p:spPr>
        <p:txBody>
          <a:bodyPr/>
          <a:lstStyle/>
          <a:p>
            <a:fld id="{A44EF81A-8103-A649-B659-FCC1AF6914A5}" type="slidenum">
              <a:rPr lang="en-US" sz="1000" b="1" smtClean="0"/>
              <a:pPr/>
              <a:t>17</a:t>
            </a:fld>
            <a:endParaRPr lang="en-US" sz="1000" b="1" dirty="0"/>
          </a:p>
        </p:txBody>
      </p:sp>
      <p:sp>
        <p:nvSpPr>
          <p:cNvPr id="11" name="Title 1"/>
          <p:cNvSpPr txBox="1">
            <a:spLocks/>
          </p:cNvSpPr>
          <p:nvPr/>
        </p:nvSpPr>
        <p:spPr>
          <a:xfrm>
            <a:off x="125699" y="207375"/>
            <a:ext cx="8229600" cy="659510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en-US" sz="2400" dirty="0" smtClean="0">
                <a:solidFill>
                  <a:schemeClr val="bg1"/>
                </a:solidFill>
              </a:rPr>
              <a:t>ANCHOR Registry - Anatomical Characteristics*</a:t>
            </a:r>
          </a:p>
          <a:p>
            <a:pPr algn="l"/>
            <a:r>
              <a:rPr lang="en-US" sz="2000" dirty="0" smtClean="0">
                <a:solidFill>
                  <a:schemeClr val="bg1"/>
                </a:solidFill>
              </a:rPr>
              <a:t>Indicates Some of Most ‘Challenging’ Anatomy Studied in EVAR</a:t>
            </a:r>
            <a:endParaRPr lang="en-US" sz="2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0772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0652162"/>
              </p:ext>
            </p:extLst>
          </p:nvPr>
        </p:nvGraphicFramePr>
        <p:xfrm>
          <a:off x="2555875" y="4150435"/>
          <a:ext cx="4095750" cy="1528125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2192674"/>
                <a:gridCol w="1903076"/>
              </a:tblGrid>
              <a:tr h="478521">
                <a:tc gridSpan="2"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Median</a:t>
                      </a:r>
                      <a:r>
                        <a:rPr lang="en-US" sz="14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# EndoAnchors Implanted*</a:t>
                      </a:r>
                      <a:endParaRPr lang="en-US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06" marB="45706"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44090">
                <a:tc>
                  <a:txBody>
                    <a:bodyPr/>
                    <a:lstStyle/>
                    <a:p>
                      <a:r>
                        <a:rPr lang="en-US" sz="14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Primary Arm:</a:t>
                      </a:r>
                      <a:endParaRPr lang="en-US" sz="14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06" marB="45706"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  <a:endParaRPr lang="en-US" sz="14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06" marB="45706"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44090">
                <a:tc>
                  <a:txBody>
                    <a:bodyPr/>
                    <a:lstStyle/>
                    <a:p>
                      <a:r>
                        <a:rPr lang="en-US" sz="14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Revision Arm:</a:t>
                      </a:r>
                      <a:endParaRPr lang="en-US" sz="14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06" marB="45706"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  <a:endParaRPr lang="en-US" sz="14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06" marB="45706"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61424"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 Combined:</a:t>
                      </a:r>
                      <a:endParaRPr lang="en-US" sz="14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06" marB="45706"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  <a:endParaRPr lang="en-US" sz="14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06" marB="45706"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94445613"/>
              </p:ext>
            </p:extLst>
          </p:nvPr>
        </p:nvGraphicFramePr>
        <p:xfrm>
          <a:off x="1668463" y="1373069"/>
          <a:ext cx="5856287" cy="22733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25184"/>
                <a:gridCol w="3391679"/>
                <a:gridCol w="1439424"/>
              </a:tblGrid>
              <a:tr h="372944">
                <a:tc rowSpan="3">
                  <a:txBody>
                    <a:bodyPr/>
                    <a:lstStyle/>
                    <a:p>
                      <a:pPr algn="ctr" rtl="0" fontAlgn="ctr"/>
                      <a:r>
                        <a:rPr lang="en-US" sz="1400" b="1" kern="1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Primary</a:t>
                      </a:r>
                    </a:p>
                    <a:p>
                      <a:pPr algn="ctr" rtl="0" fontAlgn="ctr"/>
                      <a:r>
                        <a:rPr lang="en-US" sz="1400" b="1" kern="1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(n=260)</a:t>
                      </a:r>
                      <a:endParaRPr lang="en-US" sz="1400" b="1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4" marB="0"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400" b="0" kern="1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 Concern </a:t>
                      </a:r>
                      <a:r>
                        <a:rPr lang="en-US" sz="1400" b="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for Late Failure</a:t>
                      </a:r>
                    </a:p>
                  </a:txBody>
                  <a:tcPr marL="9525" marR="9525" marT="9524" marB="0"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400" kern="1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147</a:t>
                      </a:r>
                      <a:r>
                        <a:rPr lang="en-US" sz="140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(56.5</a:t>
                      </a:r>
                      <a:r>
                        <a:rPr lang="en-US" sz="1400" kern="1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%)</a:t>
                      </a:r>
                      <a:endParaRPr lang="en-US" sz="140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4" marB="0"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294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400" b="1" kern="1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 Treatment </a:t>
                      </a:r>
                      <a:r>
                        <a:rPr lang="en-US" sz="1400" b="1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of Type 1a Endoleak</a:t>
                      </a:r>
                    </a:p>
                  </a:txBody>
                  <a:tcPr marL="9525" marR="9525" marT="9524" marB="0"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400" b="1" kern="1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59 (22.7%)</a:t>
                      </a:r>
                      <a:endParaRPr lang="en-US" sz="1400" b="1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4" marB="0"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408580">
                <a:tc vMerge="1">
                  <a:txBody>
                    <a:bodyPr/>
                    <a:lstStyle/>
                    <a:p>
                      <a:pPr algn="l" rtl="0" fontAlgn="ctr"/>
                      <a:endParaRPr lang="en-US" sz="140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400" b="0" kern="1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 Prevention </a:t>
                      </a:r>
                      <a:r>
                        <a:rPr lang="en-US" sz="1400" b="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of Neck Dilation</a:t>
                      </a:r>
                    </a:p>
                  </a:txBody>
                  <a:tcPr marL="9525" marR="9525" marT="9524" marB="0"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400" b="0" kern="1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42 (16.2%)</a:t>
                      </a:r>
                      <a:endParaRPr lang="en-US" sz="1400" b="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4" marB="0"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2944">
                <a:tc rowSpan="3">
                  <a:txBody>
                    <a:bodyPr/>
                    <a:lstStyle/>
                    <a:p>
                      <a:pPr algn="ctr" rtl="0" fontAlgn="ctr"/>
                      <a:r>
                        <a:rPr lang="en-US" sz="1400" b="1" kern="1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Revision</a:t>
                      </a:r>
                    </a:p>
                    <a:p>
                      <a:pPr algn="ctr" rtl="0" fontAlgn="ctr"/>
                      <a:r>
                        <a:rPr lang="en-US" sz="1400" b="1" kern="1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(n=84)</a:t>
                      </a:r>
                      <a:endParaRPr lang="en-US" sz="1400" b="1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4" marB="0"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400" b="0" kern="1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 Type </a:t>
                      </a:r>
                      <a:r>
                        <a:rPr lang="en-US" sz="1400" b="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1a Endoleak</a:t>
                      </a:r>
                    </a:p>
                  </a:txBody>
                  <a:tcPr marL="9525" marR="9525" marT="9524" marB="0"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400" b="0" kern="1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42 (50%)</a:t>
                      </a:r>
                      <a:endParaRPr lang="en-US" sz="1400" b="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4" marB="0"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2944">
                <a:tc vMerge="1">
                  <a:txBody>
                    <a:bodyPr/>
                    <a:lstStyle/>
                    <a:p>
                      <a:pPr algn="l" rtl="0" fontAlgn="ctr"/>
                      <a:endParaRPr lang="en-US" sz="140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400" b="0" kern="1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 Migration &amp; </a:t>
                      </a:r>
                      <a:r>
                        <a:rPr lang="en-US" sz="1400" b="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Endoleak</a:t>
                      </a:r>
                    </a:p>
                  </a:txBody>
                  <a:tcPr marL="9525" marR="9525" marT="9524" marB="0"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400" b="0" kern="1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21 (25%)</a:t>
                      </a:r>
                      <a:endParaRPr lang="en-US" sz="1400" b="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4" marB="0"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2944">
                <a:tc vMerge="1">
                  <a:txBody>
                    <a:bodyPr/>
                    <a:lstStyle/>
                    <a:p>
                      <a:pPr algn="l" rtl="0" fontAlgn="ctr"/>
                      <a:endParaRPr lang="en-US" sz="140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400" b="0" kern="1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 Migration</a:t>
                      </a:r>
                      <a:endParaRPr lang="en-US" sz="1400" b="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4" marB="0"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400" kern="1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11 (13.1%)</a:t>
                      </a:r>
                      <a:endParaRPr lang="en-US" sz="140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4" marB="0"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10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8393779" y="6464808"/>
            <a:ext cx="439325" cy="263517"/>
          </a:xfrm>
        </p:spPr>
        <p:txBody>
          <a:bodyPr/>
          <a:lstStyle/>
          <a:p>
            <a:fld id="{A44EF81A-8103-A649-B659-FCC1AF6914A5}" type="slidenum">
              <a:rPr lang="en-US" sz="1000" b="1" smtClean="0"/>
              <a:pPr/>
              <a:t>18</a:t>
            </a:fld>
            <a:endParaRPr lang="en-US" sz="1000" b="1" dirty="0"/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113180" y="178467"/>
            <a:ext cx="8229600" cy="659510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en-US" sz="2400" dirty="0">
                <a:solidFill>
                  <a:schemeClr val="bg1"/>
                </a:solidFill>
              </a:rPr>
              <a:t>ANCHOR Registry - Reason for </a:t>
            </a:r>
            <a:r>
              <a:rPr lang="en-US" altLang="en-US" sz="2400" dirty="0" smtClean="0">
                <a:solidFill>
                  <a:schemeClr val="bg1"/>
                </a:solidFill>
              </a:rPr>
              <a:t>EndoAnchoring</a:t>
            </a:r>
          </a:p>
          <a:p>
            <a:pPr algn="l"/>
            <a:r>
              <a:rPr lang="en-US" sz="2000" dirty="0" smtClean="0">
                <a:solidFill>
                  <a:schemeClr val="bg1"/>
                </a:solidFill>
              </a:rPr>
              <a:t>Prevention </a:t>
            </a:r>
            <a:r>
              <a:rPr lang="en-US" sz="2000" dirty="0">
                <a:solidFill>
                  <a:schemeClr val="bg1"/>
                </a:solidFill>
              </a:rPr>
              <a:t>&amp;</a:t>
            </a:r>
            <a:r>
              <a:rPr lang="en-US" sz="2000" dirty="0" smtClean="0">
                <a:solidFill>
                  <a:schemeClr val="bg1"/>
                </a:solidFill>
              </a:rPr>
              <a:t> Treatment of Late Failure Verifies Clinical Need</a:t>
            </a: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68490" y="6007395"/>
            <a:ext cx="83502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/>
              <a:t>*EndoAnchors are permanently implanted; patients need to be followed long term</a:t>
            </a:r>
            <a:endParaRPr lang="en-US" sz="1400" b="1" dirty="0"/>
          </a:p>
        </p:txBody>
      </p:sp>
    </p:spTree>
    <p:extLst>
      <p:ext uri="{BB962C8B-B14F-4D97-AF65-F5344CB8AC3E}">
        <p14:creationId xmlns:p14="http://schemas.microsoft.com/office/powerpoint/2010/main" val="2136233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4017436"/>
              </p:ext>
            </p:extLst>
          </p:nvPr>
        </p:nvGraphicFramePr>
        <p:xfrm>
          <a:off x="609600" y="1219200"/>
          <a:ext cx="7942262" cy="205740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2362961"/>
                <a:gridCol w="1859767"/>
                <a:gridCol w="1859767"/>
                <a:gridCol w="1859767"/>
              </a:tblGrid>
              <a:tr h="690563"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Arm</a:t>
                      </a:r>
                      <a:endParaRPr lang="en-US" sz="18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46" marR="91446" marT="45713" marB="45713"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kern="1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  <a:endParaRPr lang="en-US" sz="1800" b="1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91446" marR="91446" marT="45713" marB="45713"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kern="1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Success</a:t>
                      </a:r>
                      <a:endParaRPr lang="en-US" sz="1800" b="1" kern="12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91446" marR="91446" marT="45713" marB="45713"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kern="1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% Successful</a:t>
                      </a:r>
                      <a:endParaRPr lang="en-US" sz="1800" b="1" kern="12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91446" marR="91446" marT="45713" marB="45713"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81037">
                <a:tc>
                  <a:txBody>
                    <a:bodyPr/>
                    <a:lstStyle/>
                    <a:p>
                      <a:pPr algn="ctr"/>
                      <a:r>
                        <a:rPr lang="en-US" sz="1800" b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Primary</a:t>
                      </a:r>
                      <a:endParaRPr lang="en-US" sz="18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46" marR="91446" marT="45713" marB="45713"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260</a:t>
                      </a:r>
                      <a:endParaRPr lang="en-US" sz="18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46" marR="91446" marT="45713" marB="45713"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257</a:t>
                      </a:r>
                      <a:endParaRPr lang="en-US" sz="18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46" marR="91446" marT="45713" marB="45713"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98.8%</a:t>
                      </a:r>
                      <a:endParaRPr lang="en-US" sz="18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46" marR="91446" marT="45713" marB="45713"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685800">
                <a:tc>
                  <a:txBody>
                    <a:bodyPr/>
                    <a:lstStyle/>
                    <a:p>
                      <a:pPr algn="ctr"/>
                      <a:r>
                        <a:rPr lang="en-US" sz="1800" b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Revision</a:t>
                      </a:r>
                      <a:endParaRPr lang="en-US" sz="18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46" marR="91446" marT="45713" marB="45713"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84</a:t>
                      </a:r>
                      <a:endParaRPr lang="en-US" sz="18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46" marR="91446" marT="45713" marB="45713"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78</a:t>
                      </a:r>
                      <a:endParaRPr lang="en-US" sz="18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46" marR="91446" marT="45713" marB="45713"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92.9%</a:t>
                      </a:r>
                      <a:endParaRPr lang="en-US" sz="18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46" marR="91446" marT="45713" marB="45713"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609600" y="4909928"/>
            <a:ext cx="7924800" cy="116955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400" b="1" u="sng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</a:rPr>
              <a:t>Reasons for Unsuccessful Results: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</a:endParaRPr>
          </a:p>
          <a:p>
            <a:pPr marL="342900" indent="-342900">
              <a:buClr>
                <a:schemeClr val="accent6"/>
              </a:buClr>
              <a:buFont typeface="Arial" panose="020B0604020202020204" pitchFamily="34" charset="0"/>
              <a:buChar char="•"/>
              <a:defRPr/>
            </a:pP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</a:rPr>
              <a:t>Primary: 3 Unresolved type 1a endoleak at final angio, 2 resolved (1 @1-M &amp;  </a:t>
            </a:r>
            <a:r>
              <a:rPr 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</a:rPr>
              <a:t>1 @3-M 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</a:rPr>
              <a:t>F/Us </a:t>
            </a:r>
            <a:r>
              <a:rPr 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</a:rPr>
              <a:t>respectively) 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</a:endParaRPr>
          </a:p>
          <a:p>
            <a:pPr marL="342900" indent="-342900">
              <a:buClr>
                <a:schemeClr val="accent6"/>
              </a:buClr>
              <a:buFont typeface="Arial" panose="020B0604020202020204" pitchFamily="34" charset="0"/>
              <a:buChar char="•"/>
              <a:defRPr/>
            </a:pP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</a:endParaRPr>
          </a:p>
          <a:p>
            <a:pPr marL="342900" indent="-342900">
              <a:buClr>
                <a:schemeClr val="accent6"/>
              </a:buClr>
              <a:buFont typeface="Arial" panose="020B0604020202020204" pitchFamily="34" charset="0"/>
              <a:buChar char="•"/>
              <a:defRPr/>
            </a:pP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</a:rPr>
              <a:t>Revision (N=6): Persistent Type 1a endoleak at final </a:t>
            </a:r>
            <a:r>
              <a:rPr 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</a:rPr>
              <a:t>angio, 2 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</a:rPr>
              <a:t>Pts </a:t>
            </a:r>
            <a:r>
              <a:rPr 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</a:rPr>
              <a:t>outside 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</a:rPr>
              <a:t>Aptus </a:t>
            </a:r>
            <a:r>
              <a:rPr 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</a:rPr>
              <a:t>IFU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</a:endParaRPr>
          </a:p>
        </p:txBody>
      </p:sp>
      <p:sp>
        <p:nvSpPr>
          <p:cNvPr id="29722" name="TextBox 1"/>
          <p:cNvSpPr txBox="1">
            <a:spLocks noChangeArrowheads="1"/>
          </p:cNvSpPr>
          <p:nvPr/>
        </p:nvSpPr>
        <p:spPr bwMode="auto">
          <a:xfrm>
            <a:off x="533400" y="3713920"/>
            <a:ext cx="8123238" cy="72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 eaLnBrk="0" hangingPunct="0">
              <a:spcBef>
                <a:spcPct val="20000"/>
              </a:spcBef>
              <a:buChar char="•"/>
              <a:defRPr sz="32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spcAft>
                <a:spcPts val="600"/>
              </a:spcAft>
              <a:buClr>
                <a:schemeClr val="accent6"/>
              </a:buClr>
              <a:buFont typeface="Arial" panose="020B0604020202020204" pitchFamily="34" charset="0"/>
              <a:buChar char="•"/>
            </a:pPr>
            <a:r>
              <a:rPr lang="en-US" alt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No EndoAnchor related SAEs or re-interventions</a:t>
            </a:r>
          </a:p>
          <a:p>
            <a:pPr eaLnBrk="1" hangingPunct="1">
              <a:spcBef>
                <a:spcPct val="0"/>
              </a:spcBef>
              <a:spcAft>
                <a:spcPts val="600"/>
              </a:spcAft>
              <a:buClr>
                <a:schemeClr val="accent6"/>
              </a:buClr>
              <a:buFont typeface="Arial" panose="020B0604020202020204" pitchFamily="34" charset="0"/>
              <a:buChar char="•"/>
            </a:pPr>
            <a:r>
              <a:rPr lang="en-US" alt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50% of type 1 endoleaks treated w/EndoAnchors also used Cuffs (53/106)</a:t>
            </a:r>
          </a:p>
        </p:txBody>
      </p:sp>
      <p:sp>
        <p:nvSpPr>
          <p:cNvPr id="9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8393779" y="6464808"/>
            <a:ext cx="439325" cy="263517"/>
          </a:xfrm>
        </p:spPr>
        <p:txBody>
          <a:bodyPr/>
          <a:lstStyle/>
          <a:p>
            <a:fld id="{A44EF81A-8103-A649-B659-FCC1AF6914A5}" type="slidenum">
              <a:rPr lang="en-US" sz="1000" b="1" smtClean="0"/>
              <a:pPr/>
              <a:t>19</a:t>
            </a:fld>
            <a:endParaRPr lang="en-US" sz="1000" b="1" dirty="0"/>
          </a:p>
        </p:txBody>
      </p:sp>
      <p:sp>
        <p:nvSpPr>
          <p:cNvPr id="11" name="Title 1"/>
          <p:cNvSpPr txBox="1">
            <a:spLocks/>
          </p:cNvSpPr>
          <p:nvPr/>
        </p:nvSpPr>
        <p:spPr>
          <a:xfrm>
            <a:off x="113180" y="189484"/>
            <a:ext cx="8229600" cy="659510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en-US" sz="2400" dirty="0">
                <a:solidFill>
                  <a:schemeClr val="bg1"/>
                </a:solidFill>
              </a:rPr>
              <a:t>ANCHOR Registry – Acute Technical </a:t>
            </a:r>
            <a:r>
              <a:rPr lang="en-US" altLang="en-US" sz="2400" dirty="0" smtClean="0">
                <a:solidFill>
                  <a:schemeClr val="bg1"/>
                </a:solidFill>
              </a:rPr>
              <a:t>Success</a:t>
            </a:r>
          </a:p>
          <a:p>
            <a:pPr algn="l"/>
            <a:r>
              <a:rPr lang="en-US" altLang="en-US" sz="2000" dirty="0" smtClean="0">
                <a:solidFill>
                  <a:schemeClr val="bg1"/>
                </a:solidFill>
              </a:rPr>
              <a:t>Favorable Results Suggest Improvement Over ‘Standard of Care’</a:t>
            </a:r>
          </a:p>
        </p:txBody>
      </p:sp>
    </p:spTree>
    <p:extLst>
      <p:ext uri="{BB962C8B-B14F-4D97-AF65-F5344CB8AC3E}">
        <p14:creationId xmlns:p14="http://schemas.microsoft.com/office/powerpoint/2010/main" val="494056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24422" y="301105"/>
            <a:ext cx="8708681" cy="711857"/>
          </a:xfrm>
        </p:spPr>
        <p:txBody>
          <a:bodyPr>
            <a:noAutofit/>
          </a:bodyPr>
          <a:lstStyle/>
          <a:p>
            <a:r>
              <a:rPr lang="en-US" sz="2400" dirty="0"/>
              <a:t>ICD10-PCS Coding </a:t>
            </a:r>
            <a:r>
              <a:rPr lang="en-US" sz="2400" dirty="0" smtClean="0"/>
              <a:t>Proposal: Aptus Heli-FX</a:t>
            </a:r>
            <a:r>
              <a:rPr lang="en-US" sz="2400" baseline="30000" dirty="0" smtClean="0"/>
              <a:t> </a:t>
            </a:r>
            <a:r>
              <a:rPr lang="en-US" sz="2400" dirty="0" smtClean="0"/>
              <a:t>Procedure</a:t>
            </a:r>
            <a:endParaRPr lang="en-US" sz="2400" dirty="0"/>
          </a:p>
        </p:txBody>
      </p:sp>
      <p:sp>
        <p:nvSpPr>
          <p:cNvPr id="10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393779" y="6464808"/>
            <a:ext cx="439325" cy="263517"/>
          </a:xfrm>
        </p:spPr>
        <p:txBody>
          <a:bodyPr/>
          <a:lstStyle/>
          <a:p>
            <a:pPr defTabSz="457200"/>
            <a:fld id="{A44EF81A-8103-A649-B659-FCC1AF6914A5}" type="slidenum">
              <a:rPr lang="en-US" smtClean="0">
                <a:solidFill>
                  <a:prstClr val="black"/>
                </a:solidFill>
              </a:rPr>
              <a:pPr defTabSz="457200"/>
              <a:t>2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2" name="Content Placeholder 2"/>
          <p:cNvSpPr txBox="1">
            <a:spLocks/>
          </p:cNvSpPr>
          <p:nvPr/>
        </p:nvSpPr>
        <p:spPr>
          <a:xfrm>
            <a:off x="603504" y="4576989"/>
            <a:ext cx="5978451" cy="1174458"/>
          </a:xfrm>
          <a:prstGeom prst="rect">
            <a:avLst/>
          </a:prstGeom>
        </p:spPr>
        <p:txBody>
          <a:bodyPr anchor="ctr" anchorCtr="0"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 sz="22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/>
              <a:buChar char="–"/>
              <a:defRPr sz="20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chemeClr val="accent6"/>
              </a:buClr>
              <a:buFont typeface="Lucida Grande"/>
              <a:buChar char="−"/>
              <a:defRPr sz="18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 sz="2000" i="1" dirty="0" smtClean="0"/>
          </a:p>
        </p:txBody>
      </p:sp>
      <p:sp>
        <p:nvSpPr>
          <p:cNvPr id="11" name="Content Placeholder 2"/>
          <p:cNvSpPr txBox="1">
            <a:spLocks/>
          </p:cNvSpPr>
          <p:nvPr/>
        </p:nvSpPr>
        <p:spPr>
          <a:xfrm>
            <a:off x="603504" y="1291150"/>
            <a:ext cx="8229600" cy="847343"/>
          </a:xfrm>
          <a:prstGeom prst="rect">
            <a:avLst/>
          </a:prstGeom>
        </p:spPr>
        <p:txBody>
          <a:bodyPr anchor="ctr" anchorCtr="0"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 sz="22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/>
              <a:buChar char="–"/>
              <a:defRPr sz="20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chemeClr val="accent6"/>
              </a:buClr>
              <a:buFont typeface="Lucida Grande"/>
              <a:buChar char="−"/>
              <a:defRPr sz="18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/>
              <a:buNone/>
            </a:pPr>
            <a:r>
              <a:rPr lang="en-US" sz="2400" b="1" dirty="0" smtClean="0"/>
              <a:t>Agenda</a:t>
            </a:r>
            <a:endParaRPr lang="en-US" sz="2400" b="1" dirty="0"/>
          </a:p>
        </p:txBody>
      </p:sp>
      <p:sp>
        <p:nvSpPr>
          <p:cNvPr id="9" name="Content Placeholder 2"/>
          <p:cNvSpPr>
            <a:spLocks noGrp="1"/>
          </p:cNvSpPr>
          <p:nvPr/>
        </p:nvSpPr>
        <p:spPr>
          <a:xfrm>
            <a:off x="457200" y="1506430"/>
            <a:ext cx="8229600" cy="3845140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 sz="22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/>
              <a:buChar char="–"/>
              <a:defRPr sz="20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chemeClr val="accent6"/>
              </a:buClr>
              <a:buFont typeface="Lucida Grande"/>
              <a:buChar char="−"/>
              <a:defRPr sz="18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Aft>
                <a:spcPts val="1200"/>
              </a:spcAft>
              <a:buNone/>
            </a:pPr>
            <a:endParaRPr lang="en-US" b="1" dirty="0" smtClean="0"/>
          </a:p>
          <a:p>
            <a:pPr marL="231775" lvl="0" indent="-231775">
              <a:lnSpc>
                <a:spcPct val="114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400" dirty="0" smtClean="0"/>
              <a:t>Heli-FX Clinical </a:t>
            </a:r>
            <a:r>
              <a:rPr lang="en-US" sz="2400" dirty="0"/>
              <a:t>B</a:t>
            </a:r>
            <a:r>
              <a:rPr lang="en-US" sz="2400" dirty="0" smtClean="0"/>
              <a:t>enefit </a:t>
            </a:r>
            <a:endParaRPr lang="en-US" sz="2400" dirty="0"/>
          </a:p>
          <a:p>
            <a:pPr marL="231775" lvl="0" indent="-231775">
              <a:lnSpc>
                <a:spcPct val="114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400" dirty="0" smtClean="0"/>
              <a:t>Heli-FX Procedure Overview </a:t>
            </a:r>
          </a:p>
          <a:p>
            <a:pPr marL="231775" lvl="0" indent="-231775">
              <a:lnSpc>
                <a:spcPct val="114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400" dirty="0" smtClean="0"/>
              <a:t>Rationale for new ICD10-PCS Codes</a:t>
            </a:r>
          </a:p>
          <a:p>
            <a:pPr marL="231775" lvl="0" indent="-231775">
              <a:lnSpc>
                <a:spcPct val="114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400" dirty="0" smtClean="0"/>
              <a:t>ICD10-PCS Coding Request</a:t>
            </a:r>
          </a:p>
          <a:p>
            <a:pPr marL="231775" lvl="0" indent="-231775">
              <a:lnSpc>
                <a:spcPct val="114000"/>
              </a:lnSpc>
              <a:spcBef>
                <a:spcPts val="600"/>
              </a:spcBef>
              <a:spcAft>
                <a:spcPts val="600"/>
              </a:spcAft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952279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6424952"/>
              </p:ext>
            </p:extLst>
          </p:nvPr>
        </p:nvGraphicFramePr>
        <p:xfrm>
          <a:off x="153887" y="1802293"/>
          <a:ext cx="4296608" cy="2597427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1950973"/>
                <a:gridCol w="2345635"/>
              </a:tblGrid>
              <a:tr h="827087">
                <a:tc gridSpan="2">
                  <a:txBody>
                    <a:bodyPr/>
                    <a:lstStyle/>
                    <a:p>
                      <a:pPr algn="ctr"/>
                      <a:r>
                        <a:rPr lang="en-US" sz="1400" b="0" baseline="0" dirty="0" smtClean="0"/>
                        <a:t>Patients with Persistent Type 1a Endoleak at</a:t>
                      </a:r>
                    </a:p>
                    <a:p>
                      <a:pPr algn="ctr"/>
                      <a:r>
                        <a:rPr lang="en-US" sz="1400" b="0" baseline="0" dirty="0" smtClean="0"/>
                        <a:t>End of Primary EVAR procedure</a:t>
                      </a:r>
                      <a:endParaRPr lang="en-US" sz="14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4" marR="91444" marT="45759" marB="45759"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b="1" baseline="0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4" marR="91444" marT="45759" marB="4575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24635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Studies</a:t>
                      </a:r>
                      <a:endParaRPr lang="en-US" sz="14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4" marR="91444" marT="45759" marB="45759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Type 1a Endoleak</a:t>
                      </a:r>
                      <a:endParaRPr lang="en-US" sz="1400" b="0" baseline="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4" marR="91444" marT="45759" marB="45759" anchor="ctr">
                    <a:noFill/>
                  </a:tcPr>
                </a:tc>
              </a:tr>
              <a:tr h="622852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Byrne J et al.*  </a:t>
                      </a:r>
                    </a:p>
                    <a:p>
                      <a:pPr algn="ctr"/>
                      <a:r>
                        <a:rPr lang="en-US" sz="1200" dirty="0" smtClean="0"/>
                        <a:t>(Patients treated</a:t>
                      </a:r>
                      <a:r>
                        <a:rPr lang="en-US" sz="1200" baseline="0" dirty="0" smtClean="0"/>
                        <a:t> with</a:t>
                      </a:r>
                      <a:r>
                        <a:rPr lang="en-US" sz="1200" dirty="0" smtClean="0"/>
                        <a:t> Palmaz Stent)</a:t>
                      </a:r>
                      <a:endParaRPr 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4" marR="91444" marT="45759" marB="4575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8.6% (14/162)**</a:t>
                      </a:r>
                      <a:endParaRPr lang="en-US" sz="1200" b="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4" marR="91444" marT="45759" marB="45759" anchor="ctr"/>
                </a:tc>
              </a:tr>
              <a:tr h="605547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ANCHOR Registry</a:t>
                      </a:r>
                      <a:endParaRPr 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4" marR="91444" marT="45759" marB="45759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effectLst/>
                        </a:rPr>
                        <a:t>1.6%</a:t>
                      </a:r>
                      <a:r>
                        <a:rPr lang="en-US" sz="1200" baseline="0" dirty="0" smtClean="0">
                          <a:effectLst/>
                        </a:rPr>
                        <a:t> (1</a:t>
                      </a:r>
                      <a:r>
                        <a:rPr lang="en-US" sz="1200" dirty="0" smtClean="0">
                          <a:effectLst/>
                        </a:rPr>
                        <a:t>/59)***</a:t>
                      </a:r>
                      <a:endParaRPr 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4" marR="91444" marT="45759" marB="45759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5385" name="TextBox 5"/>
          <p:cNvSpPr txBox="1">
            <a:spLocks noChangeArrowheads="1"/>
          </p:cNvSpPr>
          <p:nvPr/>
        </p:nvSpPr>
        <p:spPr bwMode="auto">
          <a:xfrm>
            <a:off x="103115" y="4535265"/>
            <a:ext cx="4296608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9pPr>
          </a:lstStyle>
          <a:p>
            <a:pPr marL="461963" indent="-461963" eaLnBrk="1" hangingPunct="1">
              <a:defRPr/>
            </a:pPr>
            <a:r>
              <a:rPr lang="en-US" altLang="en-US" sz="1200" dirty="0" smtClean="0">
                <a:latin typeface="Arial" panose="020B0604020202020204" pitchFamily="34" charset="0"/>
              </a:rPr>
              <a:t>*    Byrne </a:t>
            </a:r>
            <a:r>
              <a:rPr lang="en-US" altLang="en-US" sz="1200" dirty="0">
                <a:latin typeface="Arial" panose="020B0604020202020204" pitchFamily="34" charset="0"/>
              </a:rPr>
              <a:t>J et al. </a:t>
            </a:r>
            <a:r>
              <a:rPr lang="en-US" altLang="en-US" sz="1200" i="1" dirty="0" smtClean="0">
                <a:latin typeface="Arial" panose="020B0604020202020204" pitchFamily="34" charset="0"/>
              </a:rPr>
              <a:t>Ann </a:t>
            </a:r>
            <a:r>
              <a:rPr lang="en-US" altLang="en-US" sz="1200" i="1" dirty="0">
                <a:latin typeface="Arial" panose="020B0604020202020204" pitchFamily="34" charset="0"/>
              </a:rPr>
              <a:t>Vasc </a:t>
            </a:r>
            <a:r>
              <a:rPr lang="en-US" altLang="en-US" sz="1200" i="1" dirty="0" smtClean="0">
                <a:latin typeface="Arial" panose="020B0604020202020204" pitchFamily="34" charset="0"/>
              </a:rPr>
              <a:t>Surg</a:t>
            </a:r>
            <a:r>
              <a:rPr lang="en-US" altLang="en-US" sz="1200" dirty="0" smtClean="0">
                <a:latin typeface="Arial" panose="020B0604020202020204" pitchFamily="34" charset="0"/>
              </a:rPr>
              <a:t> 2013 May;27(4</a:t>
            </a:r>
            <a:r>
              <a:rPr lang="en-US" altLang="en-US" sz="1200" dirty="0">
                <a:latin typeface="Arial" panose="020B0604020202020204" pitchFamily="34" charset="0"/>
              </a:rPr>
              <a:t>):</a:t>
            </a:r>
            <a:r>
              <a:rPr lang="en-US" altLang="en-US" sz="1200" dirty="0" smtClean="0">
                <a:latin typeface="Arial" panose="020B0604020202020204" pitchFamily="34" charset="0"/>
              </a:rPr>
              <a:t>401-11</a:t>
            </a:r>
          </a:p>
          <a:p>
            <a:pPr marL="228600" indent="-228600" eaLnBrk="1" hangingPunct="1">
              <a:defRPr/>
            </a:pPr>
            <a:r>
              <a:rPr lang="en-US" altLang="en-US" sz="1200" dirty="0" smtClean="0">
                <a:latin typeface="Arial" panose="020B0604020202020204" pitchFamily="34" charset="0"/>
              </a:rPr>
              <a:t>**   Rate includes both emergent and elective patients       receiving Palmaz stents during primary EVAR procedure.</a:t>
            </a:r>
          </a:p>
          <a:p>
            <a:pPr marL="228600" indent="-228600" eaLnBrk="1" hangingPunct="1">
              <a:defRPr/>
            </a:pPr>
            <a:r>
              <a:rPr lang="en-US" altLang="en-US" sz="1200" dirty="0" smtClean="0">
                <a:latin typeface="Arial" panose="020B0604020202020204" pitchFamily="34" charset="0"/>
              </a:rPr>
              <a:t>***  N = 59, 1 out of 59  Patients had an acute Type I         endoleak unresolved at final angio</a:t>
            </a:r>
            <a:endParaRPr lang="en-US" altLang="en-US" sz="1200" dirty="0">
              <a:latin typeface="Arial" panose="020B0604020202020204" pitchFamily="34" charset="0"/>
            </a:endParaRPr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23854" y="329184"/>
            <a:ext cx="8550225" cy="659510"/>
          </a:xfrm>
        </p:spPr>
        <p:txBody>
          <a:bodyPr>
            <a:noAutofit/>
          </a:bodyPr>
          <a:lstStyle/>
          <a:p>
            <a:pPr algn="l"/>
            <a:r>
              <a:rPr lang="en-US" sz="2400" dirty="0" smtClean="0">
                <a:solidFill>
                  <a:schemeClr val="bg1"/>
                </a:solidFill>
              </a:rPr>
              <a:t>ANCHOR Results Compare Favorably to Alternative Tx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6" name="Slide Number Placeholder 1"/>
          <p:cNvSpPr txBox="1">
            <a:spLocks/>
          </p:cNvSpPr>
          <p:nvPr/>
        </p:nvSpPr>
        <p:spPr>
          <a:xfrm>
            <a:off x="8393779" y="6464808"/>
            <a:ext cx="439325" cy="263517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A44EF81A-8103-A649-B659-FCC1AF6914A5}" type="slidenum">
              <a:rPr lang="en-US" sz="1000" b="1" smtClean="0"/>
              <a:pPr/>
              <a:t>20</a:t>
            </a:fld>
            <a:endParaRPr lang="en-US" sz="1000" b="1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533181"/>
              </p:ext>
            </p:extLst>
          </p:nvPr>
        </p:nvGraphicFramePr>
        <p:xfrm>
          <a:off x="4694995" y="1802293"/>
          <a:ext cx="4263474" cy="2597427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1401004"/>
                <a:gridCol w="1179444"/>
                <a:gridCol w="1683026"/>
              </a:tblGrid>
              <a:tr h="834888">
                <a:tc gridSpan="2"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Meta-analysis</a:t>
                      </a:r>
                      <a:r>
                        <a:rPr lang="en-US" sz="1400" b="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of </a:t>
                      </a:r>
                    </a:p>
                    <a:p>
                      <a:pPr algn="ctr"/>
                      <a:r>
                        <a:rPr lang="en-US" sz="1400" b="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outcomes in AAA Endo Repair</a:t>
                      </a:r>
                    </a:p>
                    <a:p>
                      <a:pPr algn="ctr"/>
                      <a:r>
                        <a:rPr lang="en-US" sz="1400" b="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with hostile anatomy</a:t>
                      </a:r>
                      <a:endParaRPr 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4" marR="91444" marT="45759" marB="45759"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2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4" marR="91444" marT="45759" marB="4575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baseline="0" dirty="0" smtClean="0"/>
                        <a:t>Type 1 Endoleaks</a:t>
                      </a:r>
                      <a:endParaRPr lang="en-US" sz="1400" b="0" baseline="0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4" marR="91444" marT="45759" marB="45759" anchor="ctr"/>
                </a:tc>
              </a:tr>
              <a:tr h="424069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Studies</a:t>
                      </a:r>
                      <a:endParaRPr lang="en-US" sz="14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4" marR="91444" marT="45759" marB="45759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Median</a:t>
                      </a:r>
                      <a:r>
                        <a:rPr lang="en-US" sz="1400" baseline="0" dirty="0" smtClean="0"/>
                        <a:t> </a:t>
                      </a:r>
                    </a:p>
                    <a:p>
                      <a:pPr algn="ctr"/>
                      <a:r>
                        <a:rPr lang="en-US" sz="1400" dirty="0" smtClean="0"/>
                        <a:t>Follow-Up</a:t>
                      </a:r>
                      <a:endParaRPr lang="en-US" sz="14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4" marR="91444" marT="45759" marB="45759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Hostile</a:t>
                      </a:r>
                      <a:r>
                        <a:rPr lang="en-US" sz="1400" baseline="0" dirty="0" smtClean="0"/>
                        <a:t> </a:t>
                      </a:r>
                    </a:p>
                    <a:p>
                      <a:pPr algn="ctr"/>
                      <a:r>
                        <a:rPr lang="en-US" sz="1400" baseline="0" dirty="0" smtClean="0"/>
                        <a:t>Necks</a:t>
                      </a:r>
                      <a:endParaRPr lang="en-US" sz="1400" b="1" baseline="0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4" marR="91444" marT="45759" marB="45759" anchor="ctr">
                    <a:noFill/>
                  </a:tcPr>
                </a:tc>
              </a:tr>
              <a:tr h="66120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Meta-analysis, </a:t>
                      </a:r>
                    </a:p>
                    <a:p>
                      <a:pPr algn="ctr"/>
                      <a:r>
                        <a:rPr lang="en-US" sz="1200" dirty="0" smtClean="0"/>
                        <a:t>Antoniou et al*</a:t>
                      </a:r>
                      <a:endParaRPr lang="en-US" sz="12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4" marR="91444" marT="45759" marB="4575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aseline="0" dirty="0" smtClean="0"/>
                        <a:t>12-Months</a:t>
                      </a:r>
                      <a:endParaRPr lang="en-US" sz="12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4" marR="91444" marT="45759" marB="4575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9.8% (20/205)**</a:t>
                      </a:r>
                    </a:p>
                  </a:txBody>
                  <a:tcPr marL="91444" marR="91444" marT="45759" marB="45759" anchor="ctr"/>
                </a:tc>
              </a:tr>
              <a:tr h="583096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ANCHOR Registry</a:t>
                      </a:r>
                      <a:endParaRPr lang="en-US" sz="12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4" marR="91444" marT="45759" marB="45759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aseline="0" dirty="0" smtClean="0"/>
                        <a:t>10.4-Months</a:t>
                      </a:r>
                      <a:endParaRPr lang="en-US" sz="1200" b="0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4" marR="91444" marT="45759" marB="45759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effectLst/>
                        </a:rPr>
                        <a:t>1.5%</a:t>
                      </a:r>
                      <a:r>
                        <a:rPr lang="en-US" sz="1200" dirty="0" smtClean="0">
                          <a:effectLst/>
                        </a:rPr>
                        <a:t> (3/189)***</a:t>
                      </a:r>
                    </a:p>
                  </a:txBody>
                  <a:tcPr marL="91444" marR="91444" marT="45759" marB="45759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7" name="TextBox 5"/>
          <p:cNvSpPr txBox="1">
            <a:spLocks noChangeArrowheads="1"/>
          </p:cNvSpPr>
          <p:nvPr/>
        </p:nvSpPr>
        <p:spPr bwMode="auto">
          <a:xfrm>
            <a:off x="4528803" y="4535265"/>
            <a:ext cx="4615197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9pPr>
          </a:lstStyle>
          <a:p>
            <a:pPr marL="285750" indent="-285750" eaLnBrk="1" hangingPunct="1">
              <a:defRPr/>
            </a:pPr>
            <a:r>
              <a:rPr lang="en-US" altLang="en-US" sz="1200" dirty="0" smtClean="0">
                <a:latin typeface="Arial" panose="020B0604020202020204" pitchFamily="34" charset="0"/>
              </a:rPr>
              <a:t>*     Antoniou GA et al</a:t>
            </a:r>
            <a:r>
              <a:rPr lang="en-US" altLang="en-US" sz="1200" dirty="0">
                <a:latin typeface="Arial" panose="020B0604020202020204" pitchFamily="34" charset="0"/>
              </a:rPr>
              <a:t>. A meta-analysis of outcomes of </a:t>
            </a:r>
            <a:r>
              <a:rPr lang="en-US" altLang="en-US" sz="1200" dirty="0" smtClean="0">
                <a:latin typeface="Arial" panose="020B0604020202020204" pitchFamily="34" charset="0"/>
              </a:rPr>
              <a:t>endovascular abdominal </a:t>
            </a:r>
            <a:r>
              <a:rPr lang="en-US" altLang="en-US" sz="1200" dirty="0">
                <a:latin typeface="Arial" panose="020B0604020202020204" pitchFamily="34" charset="0"/>
              </a:rPr>
              <a:t>aortic aneurysm repair in </a:t>
            </a:r>
            <a:r>
              <a:rPr lang="en-US" altLang="en-US" sz="1200" dirty="0" smtClean="0">
                <a:latin typeface="Arial" panose="020B0604020202020204" pitchFamily="34" charset="0"/>
              </a:rPr>
              <a:t>patients with </a:t>
            </a:r>
            <a:r>
              <a:rPr lang="en-US" altLang="en-US" sz="1200" dirty="0">
                <a:latin typeface="Arial" panose="020B0604020202020204" pitchFamily="34" charset="0"/>
              </a:rPr>
              <a:t>hostile and friendly neck </a:t>
            </a:r>
            <a:r>
              <a:rPr lang="en-US" altLang="en-US" sz="1200" dirty="0" smtClean="0">
                <a:latin typeface="Arial" panose="020B0604020202020204" pitchFamily="34" charset="0"/>
              </a:rPr>
              <a:t>anatomy. </a:t>
            </a:r>
            <a:r>
              <a:rPr lang="es-ES" altLang="en-US" sz="1200" dirty="0" smtClean="0">
                <a:latin typeface="Arial" panose="020B0604020202020204" pitchFamily="34" charset="0"/>
              </a:rPr>
              <a:t>J Vasc Surg 2012 </a:t>
            </a:r>
            <a:endParaRPr lang="en-US" altLang="en-US" sz="1200" dirty="0" smtClean="0">
              <a:latin typeface="Arial" panose="020B0604020202020204" pitchFamily="34" charset="0"/>
            </a:endParaRPr>
          </a:p>
          <a:p>
            <a:pPr marL="285750" indent="-285750" eaLnBrk="1" hangingPunct="1">
              <a:defRPr/>
            </a:pPr>
            <a:r>
              <a:rPr lang="en-US" altLang="en-US" sz="1200" dirty="0" smtClean="0">
                <a:latin typeface="Arial" panose="020B0604020202020204" pitchFamily="34" charset="0"/>
              </a:rPr>
              <a:t>**    Hostile neck criteria: neck </a:t>
            </a:r>
            <a:r>
              <a:rPr lang="en-US" altLang="en-US" sz="1200" dirty="0">
                <a:latin typeface="Arial" panose="020B0604020202020204" pitchFamily="34" charset="0"/>
              </a:rPr>
              <a:t>length &lt;15 mm </a:t>
            </a:r>
            <a:r>
              <a:rPr lang="en-US" altLang="en-US" sz="1200" dirty="0" smtClean="0">
                <a:latin typeface="Arial" panose="020B0604020202020204" pitchFamily="34" charset="0"/>
              </a:rPr>
              <a:t>and neck </a:t>
            </a:r>
            <a:r>
              <a:rPr lang="en-US" altLang="en-US" sz="1200" dirty="0">
                <a:latin typeface="Arial" panose="020B0604020202020204" pitchFamily="34" charset="0"/>
              </a:rPr>
              <a:t>angulation </a:t>
            </a:r>
            <a:r>
              <a:rPr lang="en-US" altLang="en-US" sz="1200" dirty="0" smtClean="0">
                <a:latin typeface="Arial" panose="020B0604020202020204" pitchFamily="34" charset="0"/>
              </a:rPr>
              <a:t>&gt; 60 degrees</a:t>
            </a:r>
          </a:p>
          <a:p>
            <a:pPr marL="285750" indent="-285750" eaLnBrk="1" hangingPunct="1">
              <a:defRPr/>
            </a:pPr>
            <a:r>
              <a:rPr lang="en-US" altLang="en-US" sz="1200" dirty="0" smtClean="0">
                <a:latin typeface="Arial" panose="020B0604020202020204" pitchFamily="34" charset="0"/>
              </a:rPr>
              <a:t>***  Hostile as determined by physician in Primary Arm</a:t>
            </a:r>
          </a:p>
        </p:txBody>
      </p:sp>
    </p:spTree>
    <p:extLst>
      <p:ext uri="{BB962C8B-B14F-4D97-AF65-F5344CB8AC3E}">
        <p14:creationId xmlns:p14="http://schemas.microsoft.com/office/powerpoint/2010/main" val="7594450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9" name="Content Placeholder 2"/>
          <p:cNvSpPr txBox="1">
            <a:spLocks/>
          </p:cNvSpPr>
          <p:nvPr/>
        </p:nvSpPr>
        <p:spPr bwMode="auto">
          <a:xfrm>
            <a:off x="502918" y="1308224"/>
            <a:ext cx="8229600" cy="45111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rmAutofit lnSpcReduction="10000"/>
          </a:bodyPr>
          <a:lstStyle>
            <a:lvl1pPr marL="285750" indent="-285750" eaLnBrk="0" hangingPunct="0">
              <a:spcBef>
                <a:spcPct val="20000"/>
              </a:spcBef>
              <a:buChar char="•"/>
              <a:defRPr sz="32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>
              <a:lnSpc>
                <a:spcPct val="90000"/>
              </a:lnSpc>
              <a:buClr>
                <a:schemeClr val="accent6"/>
              </a:buClr>
              <a:buFont typeface="Arial" panose="020B0604020202020204" pitchFamily="34" charset="0"/>
              <a:buChar char="•"/>
            </a:pPr>
            <a:r>
              <a:rPr lang="en-US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EndoAnchors show </a:t>
            </a:r>
            <a:r>
              <a:rPr lang="en-US" altLang="en-US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favorable results </a:t>
            </a:r>
            <a:r>
              <a:rPr lang="en-US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as </a:t>
            </a:r>
            <a:r>
              <a:rPr lang="en-US" altLang="en-US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prophylaxis for late proximal seal </a:t>
            </a:r>
            <a:r>
              <a:rPr lang="en-US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complications</a:t>
            </a:r>
          </a:p>
          <a:p>
            <a:pPr lvl="1" eaLnBrk="1" hangingPunct="1">
              <a:lnSpc>
                <a:spcPct val="90000"/>
              </a:lnSpc>
              <a:buClr>
                <a:schemeClr val="accent6"/>
              </a:buClr>
              <a:buFont typeface="Arial" panose="020B0604020202020204" pitchFamily="34" charset="0"/>
              <a:buChar char="•"/>
            </a:pPr>
            <a:r>
              <a:rPr lang="en-US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99% technical success</a:t>
            </a:r>
            <a:endParaRPr lang="en-US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lvl="1" eaLnBrk="1" hangingPunct="1">
              <a:lnSpc>
                <a:spcPct val="90000"/>
              </a:lnSpc>
              <a:buClr>
                <a:schemeClr val="accent6"/>
              </a:buClr>
              <a:buFont typeface="Arial" panose="020B0604020202020204" pitchFamily="34" charset="0"/>
              <a:buChar char="•"/>
            </a:pPr>
            <a:r>
              <a:rPr lang="en-US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No </a:t>
            </a:r>
            <a:r>
              <a:rPr lang="en-US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Type 1a Endoleaks in </a:t>
            </a:r>
            <a:r>
              <a:rPr lang="en-US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10-mo </a:t>
            </a:r>
            <a:r>
              <a:rPr lang="en-US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median F/U, despite high proportion of hostile </a:t>
            </a:r>
            <a:r>
              <a:rPr lang="en-US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necks</a:t>
            </a:r>
          </a:p>
          <a:p>
            <a:pPr lvl="1" eaLnBrk="1" hangingPunct="1">
              <a:lnSpc>
                <a:spcPct val="90000"/>
              </a:lnSpc>
              <a:buClr>
                <a:schemeClr val="accent6"/>
              </a:buClr>
              <a:buFont typeface="Arial" panose="020B0604020202020204" pitchFamily="34" charset="0"/>
              <a:buChar char="•"/>
            </a:pPr>
            <a:r>
              <a:rPr lang="en-US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Data consistent with STAPLE-2 IDE trial where all pts had EndoAnchors placed primarily</a:t>
            </a:r>
            <a:endParaRPr lang="en-US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eaLnBrk="1" hangingPunct="1">
              <a:lnSpc>
                <a:spcPct val="90000"/>
              </a:lnSpc>
              <a:spcAft>
                <a:spcPts val="600"/>
              </a:spcAft>
              <a:buClr>
                <a:schemeClr val="accent6"/>
              </a:buClr>
              <a:buFont typeface="Arial" panose="020B0604020202020204" pitchFamily="34" charset="0"/>
              <a:buChar char="•"/>
            </a:pPr>
            <a:endParaRPr lang="en-US" altLang="en-US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eaLnBrk="1" hangingPunct="1">
              <a:lnSpc>
                <a:spcPct val="90000"/>
              </a:lnSpc>
              <a:spcAft>
                <a:spcPts val="600"/>
              </a:spcAft>
              <a:buClr>
                <a:schemeClr val="accent6"/>
              </a:buClr>
              <a:buFont typeface="Arial" panose="020B0604020202020204" pitchFamily="34" charset="0"/>
              <a:buChar char="•"/>
            </a:pPr>
            <a:r>
              <a:rPr lang="en-US" altLang="en-US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EndoAnchors </a:t>
            </a:r>
            <a:r>
              <a:rPr lang="en-US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show </a:t>
            </a:r>
            <a:r>
              <a:rPr lang="en-US" altLang="en-US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high effectiveness in treating acute and late Type 1a e</a:t>
            </a:r>
            <a:r>
              <a:rPr lang="en-US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ndoleaks (98% &amp; 90% respectively) </a:t>
            </a:r>
            <a:endParaRPr lang="en-US" altLang="en-US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eaLnBrk="1" hangingPunct="1">
              <a:lnSpc>
                <a:spcPct val="90000"/>
              </a:lnSpc>
              <a:spcAft>
                <a:spcPts val="600"/>
              </a:spcAft>
              <a:buClr>
                <a:schemeClr val="accent6"/>
              </a:buClr>
              <a:buFont typeface="Arial" panose="020B0604020202020204" pitchFamily="34" charset="0"/>
              <a:buChar char="•"/>
            </a:pPr>
            <a:endParaRPr lang="en-US" altLang="en-US" sz="20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eaLnBrk="1" hangingPunct="1">
              <a:lnSpc>
                <a:spcPct val="90000"/>
              </a:lnSpc>
              <a:spcAft>
                <a:spcPts val="600"/>
              </a:spcAft>
              <a:buClr>
                <a:schemeClr val="accent6"/>
              </a:buClr>
              <a:buFont typeface="Arial" panose="020B0604020202020204" pitchFamily="34" charset="0"/>
              <a:buChar char="•"/>
            </a:pPr>
            <a:r>
              <a:rPr lang="en-US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Low re-intervention rates (0.4%) in the Primary Arm despite hostile anatomy </a:t>
            </a:r>
          </a:p>
          <a:p>
            <a:pPr lvl="1" eaLnBrk="1" hangingPunct="1">
              <a:lnSpc>
                <a:spcPct val="90000"/>
              </a:lnSpc>
              <a:spcAft>
                <a:spcPts val="600"/>
              </a:spcAft>
              <a:buClr>
                <a:schemeClr val="accent6"/>
              </a:buClr>
              <a:buFont typeface="Arial" panose="020B0604020202020204" pitchFamily="34" charset="0"/>
              <a:buChar char="•"/>
            </a:pPr>
            <a:r>
              <a:rPr lang="en-US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Low </a:t>
            </a:r>
            <a:r>
              <a:rPr lang="en-US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Type 1a Endoleak rates (1.5%) in Primary compared to ~10% in hostile </a:t>
            </a:r>
            <a:r>
              <a:rPr lang="en-US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necks </a:t>
            </a:r>
            <a:r>
              <a:rPr lang="en-US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per meta analysis by Antoniou et </a:t>
            </a:r>
            <a:r>
              <a:rPr lang="en-US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al</a:t>
            </a:r>
          </a:p>
          <a:p>
            <a:pPr eaLnBrk="1" hangingPunct="1">
              <a:lnSpc>
                <a:spcPct val="90000"/>
              </a:lnSpc>
              <a:spcAft>
                <a:spcPts val="600"/>
              </a:spcAft>
              <a:buClr>
                <a:schemeClr val="accent6"/>
              </a:buClr>
              <a:buFont typeface="Arial" panose="020B0604020202020204" pitchFamily="34" charset="0"/>
              <a:buChar char="•"/>
            </a:pPr>
            <a:endParaRPr lang="en-US" altLang="en-US" sz="1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0" indent="0" eaLnBrk="1" hangingPunct="1">
              <a:lnSpc>
                <a:spcPct val="90000"/>
              </a:lnSpc>
              <a:spcAft>
                <a:spcPts val="600"/>
              </a:spcAft>
              <a:buClr>
                <a:schemeClr val="accent6"/>
              </a:buClr>
              <a:buNone/>
            </a:pPr>
            <a:endParaRPr lang="en-US" altLang="en-US" sz="19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eaLnBrk="1" hangingPunct="1">
              <a:lnSpc>
                <a:spcPct val="90000"/>
              </a:lnSpc>
              <a:spcAft>
                <a:spcPts val="600"/>
              </a:spcAft>
              <a:buClr>
                <a:schemeClr val="accent6"/>
              </a:buClr>
              <a:buFont typeface="Arial" panose="020B0604020202020204" pitchFamily="34" charset="0"/>
              <a:buChar char="•"/>
            </a:pPr>
            <a:endParaRPr lang="en-US" altLang="en-US" sz="19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8393779" y="6464808"/>
            <a:ext cx="439325" cy="263517"/>
          </a:xfrm>
        </p:spPr>
        <p:txBody>
          <a:bodyPr/>
          <a:lstStyle/>
          <a:p>
            <a:fld id="{A44EF81A-8103-A649-B659-FCC1AF6914A5}" type="slidenum">
              <a:rPr lang="en-US" sz="1000" b="1" smtClean="0"/>
              <a:pPr/>
              <a:t>21</a:t>
            </a:fld>
            <a:endParaRPr lang="en-US" sz="1000" b="1" dirty="0"/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124423" y="169689"/>
            <a:ext cx="8229600" cy="659510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en-US" sz="2400" dirty="0">
                <a:solidFill>
                  <a:schemeClr val="bg1"/>
                </a:solidFill>
                <a:latin typeface="Arial" panose="020B0604020202020204" pitchFamily="34" charset="0"/>
                <a:ea typeface="ＭＳ Ｐゴシック" pitchFamily="34" charset="-128"/>
                <a:cs typeface="Arial" panose="020B0604020202020204" pitchFamily="34" charset="0"/>
              </a:rPr>
              <a:t>ANCHOR </a:t>
            </a:r>
            <a:r>
              <a:rPr lang="en-US" altLang="en-US" sz="2400" dirty="0" smtClean="0">
                <a:solidFill>
                  <a:schemeClr val="bg1"/>
                </a:solidFill>
                <a:latin typeface="Arial" panose="020B0604020202020204" pitchFamily="34" charset="0"/>
                <a:ea typeface="ＭＳ Ｐゴシック" pitchFamily="34" charset="-128"/>
                <a:cs typeface="Arial" panose="020B0604020202020204" pitchFamily="34" charset="0"/>
              </a:rPr>
              <a:t>Registry: </a:t>
            </a:r>
          </a:p>
          <a:p>
            <a:pPr algn="l"/>
            <a:r>
              <a:rPr lang="en-US" altLang="en-US" sz="2000" dirty="0" smtClean="0">
                <a:solidFill>
                  <a:schemeClr val="bg1"/>
                </a:solidFill>
                <a:latin typeface="Arial" panose="020B0604020202020204" pitchFamily="34" charset="0"/>
                <a:ea typeface="ＭＳ Ｐゴシック" pitchFamily="34" charset="-128"/>
                <a:cs typeface="Arial" panose="020B0604020202020204" pitchFamily="34" charset="0"/>
              </a:rPr>
              <a:t>Favorable Conclusions </a:t>
            </a:r>
            <a:r>
              <a:rPr lang="en-US" altLang="en-US" sz="2000" dirty="0">
                <a:solidFill>
                  <a:schemeClr val="bg1"/>
                </a:solidFill>
                <a:latin typeface="Arial" panose="020B0604020202020204" pitchFamily="34" charset="0"/>
                <a:ea typeface="ＭＳ Ｐゴシック" pitchFamily="34" charset="-128"/>
                <a:cs typeface="Arial" panose="020B0604020202020204" pitchFamily="34" charset="0"/>
              </a:rPr>
              <a:t>from Early Results</a:t>
            </a:r>
            <a:endParaRPr lang="en-US" sz="2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5817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2900" y="2815226"/>
            <a:ext cx="4859186" cy="891251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The EndoAnchoring Procedure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62100" y="3465140"/>
            <a:ext cx="1888772" cy="24530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87453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2"/>
          <p:cNvSpPr>
            <a:spLocks noGrp="1"/>
          </p:cNvSpPr>
          <p:nvPr>
            <p:ph type="title"/>
          </p:nvPr>
        </p:nvSpPr>
        <p:spPr>
          <a:xfrm>
            <a:off x="130524" y="189484"/>
            <a:ext cx="8229600" cy="809976"/>
          </a:xfrm>
        </p:spPr>
        <p:txBody>
          <a:bodyPr>
            <a:noAutofit/>
          </a:bodyPr>
          <a:lstStyle/>
          <a:p>
            <a:pPr algn="l"/>
            <a:r>
              <a:rPr lang="en-US" sz="2400" dirty="0" smtClean="0">
                <a:solidFill>
                  <a:schemeClr val="bg1"/>
                </a:solidFill>
              </a:rPr>
              <a:t>Heli-FX Procedure Duration: Implant Time Varies </a:t>
            </a:r>
            <a:br>
              <a:rPr lang="en-US" sz="2400" dirty="0" smtClean="0">
                <a:solidFill>
                  <a:schemeClr val="bg1"/>
                </a:solidFill>
              </a:rPr>
            </a:br>
            <a:r>
              <a:rPr lang="en-US" sz="2000" dirty="0" smtClean="0">
                <a:solidFill>
                  <a:schemeClr val="bg1"/>
                </a:solidFill>
              </a:rPr>
              <a:t>with # of Anchors, Complexity of Anatomy, Familiarity of Physician  </a:t>
            </a:r>
            <a:endParaRPr lang="en-US" sz="2000" dirty="0">
              <a:solidFill>
                <a:schemeClr val="bg1"/>
              </a:solidFill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4695085"/>
              </p:ext>
            </p:extLst>
          </p:nvPr>
        </p:nvGraphicFramePr>
        <p:xfrm>
          <a:off x="189055" y="1669443"/>
          <a:ext cx="8771883" cy="3577031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3128378"/>
                <a:gridCol w="5643505"/>
              </a:tblGrid>
              <a:tr h="1008072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 smtClean="0"/>
                        <a:t>Recommended  # EndoAnchors:</a:t>
                      </a:r>
                      <a:endParaRPr lang="en-US" sz="14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112713" lvl="0" indent="-112713">
                        <a:buClr>
                          <a:srgbClr val="FFA02F"/>
                        </a:buClr>
                        <a:buFont typeface="Arial" pitchFamily="34" charset="0"/>
                        <a:buChar char="•"/>
                      </a:pPr>
                      <a:r>
                        <a:rPr lang="en-US" sz="1400" b="0" dirty="0" smtClean="0"/>
                        <a:t>4 EndoAnchors recommended for ≤29mm dia aortas</a:t>
                      </a:r>
                    </a:p>
                    <a:p>
                      <a:pPr marL="112713" lvl="0" indent="-112713">
                        <a:buClr>
                          <a:srgbClr val="FFA02F"/>
                        </a:buClr>
                        <a:buFont typeface="Arial" pitchFamily="34" charset="0"/>
                        <a:buChar char="•"/>
                      </a:pPr>
                      <a:r>
                        <a:rPr lang="en-US" sz="1400" b="0" dirty="0" smtClean="0"/>
                        <a:t>6+ EndoAnchors recommended for &gt;29mm dia aortas</a:t>
                      </a:r>
                    </a:p>
                    <a:p>
                      <a:pPr marL="0" lvl="0" indent="0">
                        <a:buFont typeface="Arial" pitchFamily="34" charset="0"/>
                        <a:buNone/>
                      </a:pPr>
                      <a:endParaRPr lang="en-US" sz="1400" b="0" dirty="0" smtClean="0"/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en-US" sz="1400" b="0" dirty="0" smtClean="0"/>
                        <a:t>EndoAnchor locations should avoid</a:t>
                      </a:r>
                      <a:r>
                        <a:rPr lang="en-US" sz="1400" b="0" baseline="0" dirty="0" smtClean="0"/>
                        <a:t> severe </a:t>
                      </a:r>
                      <a:r>
                        <a:rPr lang="en-US" sz="1400" b="0" dirty="0" smtClean="0"/>
                        <a:t>thrombus and calcium</a:t>
                      </a:r>
                      <a:endParaRPr lang="en-US" sz="14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552814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Avg EndoAnchors Implanted:</a:t>
                      </a:r>
                      <a:endParaRPr lang="en-US" sz="14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During a Primary or Revision EVAR or TEVAR is 5 to 6</a:t>
                      </a:r>
                      <a:endParaRPr lang="en-US" sz="14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noFill/>
                  </a:tcPr>
                </a:tc>
              </a:tr>
              <a:tr h="552814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Add’l Operating Room Time:</a:t>
                      </a:r>
                      <a:endParaRPr lang="en-US" sz="14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30-45 min (not including set up) required to implant EndoAnchors</a:t>
                      </a:r>
                      <a:endParaRPr lang="en-US" sz="14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1463331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Heli-FX Procedure:</a:t>
                      </a:r>
                    </a:p>
                    <a:p>
                      <a:endParaRPr lang="en-US" sz="1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EndoAnchor Procedure has its own distinct beginning, middle &amp; end separate from the Endograft insertion &amp; implantation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dirty="0" smtClean="0"/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May also be performed as a stand alone procedure (Repair</a:t>
                      </a:r>
                      <a:r>
                        <a:rPr lang="en-US" sz="1400" baseline="0" dirty="0" smtClean="0"/>
                        <a:t> without Endograft Extension Cuff)</a:t>
                      </a:r>
                      <a:endParaRPr lang="en-US" sz="14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noFill/>
                  </a:tcPr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382138" y="5622877"/>
            <a:ext cx="83740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/>
              <a:t>Image </a:t>
            </a:r>
            <a:r>
              <a:rPr lang="en-US" sz="1600" dirty="0"/>
              <a:t>Guided,  Resource </a:t>
            </a:r>
            <a:r>
              <a:rPr lang="en-US" sz="1600" dirty="0" smtClean="0"/>
              <a:t>Intensive Procedure Completed </a:t>
            </a:r>
            <a:r>
              <a:rPr lang="en-US" sz="1600" dirty="0"/>
              <a:t>in </a:t>
            </a:r>
            <a:endParaRPr lang="en-US" sz="1600" dirty="0" smtClean="0"/>
          </a:p>
          <a:p>
            <a:pPr algn="ctr"/>
            <a:r>
              <a:rPr lang="en-US" sz="1600" dirty="0" smtClean="0"/>
              <a:t>OR</a:t>
            </a:r>
            <a:r>
              <a:rPr lang="en-US" sz="1600" dirty="0"/>
              <a:t>, </a:t>
            </a:r>
            <a:r>
              <a:rPr lang="en-US" sz="1600" dirty="0" err="1"/>
              <a:t>Cath</a:t>
            </a:r>
            <a:r>
              <a:rPr lang="en-US" sz="1600" dirty="0"/>
              <a:t> Lab or Interventional Suite</a:t>
            </a:r>
          </a:p>
        </p:txBody>
      </p:sp>
    </p:spTree>
    <p:extLst>
      <p:ext uri="{BB962C8B-B14F-4D97-AF65-F5344CB8AC3E}">
        <p14:creationId xmlns:p14="http://schemas.microsoft.com/office/powerpoint/2010/main" val="3474613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608" y="149845"/>
            <a:ext cx="8534400" cy="762000"/>
          </a:xfrm>
        </p:spPr>
        <p:txBody>
          <a:bodyPr/>
          <a:lstStyle/>
          <a:p>
            <a:pPr algn="l"/>
            <a:r>
              <a:rPr lang="en-US" sz="2400" dirty="0" smtClean="0">
                <a:solidFill>
                  <a:schemeClr val="bg1"/>
                </a:solidFill>
              </a:rPr>
              <a:t>Anchoring Requires </a:t>
            </a:r>
            <a:r>
              <a:rPr lang="en-US" sz="2400" dirty="0">
                <a:solidFill>
                  <a:schemeClr val="bg1"/>
                </a:solidFill>
              </a:rPr>
              <a:t>A</a:t>
            </a:r>
            <a:r>
              <a:rPr lang="en-US" sz="2400" dirty="0" smtClean="0">
                <a:solidFill>
                  <a:schemeClr val="bg1"/>
                </a:solidFill>
              </a:rPr>
              <a:t>dvance Planning:</a:t>
            </a:r>
            <a:br>
              <a:rPr lang="en-US" sz="2400" dirty="0" smtClean="0">
                <a:solidFill>
                  <a:schemeClr val="bg1"/>
                </a:solidFill>
              </a:rPr>
            </a:br>
            <a:r>
              <a:rPr lang="en-US" sz="2000" dirty="0" smtClean="0">
                <a:solidFill>
                  <a:schemeClr val="bg1"/>
                </a:solidFill>
              </a:rPr>
              <a:t>Location(s) and C-Arm Angles for Fluoroscopy &amp; Implant</a:t>
            </a:r>
            <a:endParaRPr lang="en-US" sz="2000" dirty="0">
              <a:solidFill>
                <a:schemeClr val="bg1"/>
              </a:solidFill>
            </a:endParaRPr>
          </a:p>
        </p:txBody>
      </p:sp>
      <p:pic>
        <p:nvPicPr>
          <p:cNvPr id="2050" name="Picture 2" descr="C:\Users\jelkins\Desktop\images\New Images\photo 5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85748" y="1127039"/>
            <a:ext cx="3416559" cy="2562419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83243" y="4008478"/>
            <a:ext cx="1867655" cy="2427147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4098" name="Picture 2" descr="C:\Users\jelkins\Desktop\images\IMG_0879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00429" y="1977656"/>
            <a:ext cx="4155734" cy="311680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15607" y="3923395"/>
            <a:ext cx="2404309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Case Planning:</a:t>
            </a:r>
          </a:p>
          <a:p>
            <a:r>
              <a:rPr lang="en-US" sz="1400" dirty="0" smtClean="0"/>
              <a:t>Case planning by physician includes CT scan review, measurements, review of 3D recon &amp; planning for EndoAnchor implantation location(s) – iPad or hard copy </a:t>
            </a:r>
            <a:endParaRPr lang="en-US" sz="1400" dirty="0"/>
          </a:p>
        </p:txBody>
      </p:sp>
      <p:sp>
        <p:nvSpPr>
          <p:cNvPr id="4" name="TextBox 3"/>
          <p:cNvSpPr txBox="1"/>
          <p:nvPr/>
        </p:nvSpPr>
        <p:spPr>
          <a:xfrm>
            <a:off x="19911" y="1754372"/>
            <a:ext cx="120215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AAA Case – iPad used for Case Planning</a:t>
            </a:r>
            <a:endParaRPr lang="en-US" sz="1400" dirty="0"/>
          </a:p>
        </p:txBody>
      </p:sp>
      <p:sp>
        <p:nvSpPr>
          <p:cNvPr id="5" name="TextBox 4"/>
          <p:cNvSpPr txBox="1"/>
          <p:nvPr/>
        </p:nvSpPr>
        <p:spPr>
          <a:xfrm>
            <a:off x="4720825" y="5996763"/>
            <a:ext cx="35918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TAA Case - Hard Copy Worksheet used for</a:t>
            </a:r>
          </a:p>
          <a:p>
            <a:r>
              <a:rPr lang="en-US" sz="1400" dirty="0" smtClean="0"/>
              <a:t>Case Planning </a:t>
            </a:r>
            <a:endParaRPr lang="en-US" sz="1400" dirty="0"/>
          </a:p>
        </p:txBody>
      </p:sp>
      <p:cxnSp>
        <p:nvCxnSpPr>
          <p:cNvPr id="8" name="Straight Arrow Connector 7"/>
          <p:cNvCxnSpPr/>
          <p:nvPr/>
        </p:nvCxnSpPr>
        <p:spPr>
          <a:xfrm flipH="1" flipV="1">
            <a:off x="4306957" y="5739277"/>
            <a:ext cx="817906" cy="257487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flipV="1">
            <a:off x="882502" y="2240798"/>
            <a:ext cx="547577" cy="167451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5991935" y="1132868"/>
            <a:ext cx="29017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C-Arm Used for EndoAnchoring </a:t>
            </a:r>
          </a:p>
          <a:p>
            <a:r>
              <a:rPr lang="en-US" sz="1400" dirty="0" smtClean="0"/>
              <a:t>Positioning &amp; Angulation</a:t>
            </a:r>
            <a:endParaRPr lang="en-US" sz="1400" dirty="0"/>
          </a:p>
        </p:txBody>
      </p:sp>
      <p:cxnSp>
        <p:nvCxnSpPr>
          <p:cNvPr id="16" name="Straight Arrow Connector 15"/>
          <p:cNvCxnSpPr/>
          <p:nvPr/>
        </p:nvCxnSpPr>
        <p:spPr>
          <a:xfrm>
            <a:off x="6516733" y="1656088"/>
            <a:ext cx="569867" cy="187996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2801661" y="4394880"/>
            <a:ext cx="630652" cy="2616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sz="105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5514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3879" y="342937"/>
            <a:ext cx="8534400" cy="762000"/>
          </a:xfrm>
        </p:spPr>
        <p:txBody>
          <a:bodyPr/>
          <a:lstStyle/>
          <a:p>
            <a:pPr algn="l"/>
            <a:r>
              <a:rPr lang="en-US" sz="2400" dirty="0" smtClean="0">
                <a:solidFill>
                  <a:schemeClr val="bg1"/>
                </a:solidFill>
              </a:rPr>
              <a:t>Heli-FX Device Preparation (Pre-Insertion)</a:t>
            </a:r>
            <a:endParaRPr lang="en-US" sz="2400" dirty="0">
              <a:solidFill>
                <a:schemeClr val="bg1"/>
              </a:solidFill>
            </a:endParaRPr>
          </a:p>
        </p:txBody>
      </p:sp>
      <p:pic>
        <p:nvPicPr>
          <p:cNvPr id="6" name="Picture 5" descr="Jimmy's images-5811.jp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349207" y="2368473"/>
            <a:ext cx="2211064" cy="2022315"/>
          </a:xfrm>
          <a:prstGeom prst="rect">
            <a:avLst/>
          </a:prstGeom>
          <a:ln w="254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8" name="Picture 4" descr="C:\Users\Josh Stafford\Desktop\CL Pics\modified\IMG_3152.jpg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270023" y="4003806"/>
            <a:ext cx="2576404" cy="808058"/>
          </a:xfrm>
          <a:prstGeom prst="rect">
            <a:avLst/>
          </a:prstGeom>
          <a:noFill/>
          <a:ln w="254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3" descr="C:\Users\lbolduc\Desktop\IMG_3149.jp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70023" y="2415938"/>
            <a:ext cx="2567763" cy="1441526"/>
          </a:xfrm>
          <a:prstGeom prst="rect">
            <a:avLst/>
          </a:prstGeom>
          <a:noFill/>
          <a:ln w="254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4285" y="2394773"/>
            <a:ext cx="2313632" cy="2663425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349206" y="4519569"/>
            <a:ext cx="2211064" cy="1485273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1" name="TextBox 10"/>
          <p:cNvSpPr txBox="1"/>
          <p:nvPr/>
        </p:nvSpPr>
        <p:spPr>
          <a:xfrm>
            <a:off x="590107" y="1535515"/>
            <a:ext cx="264750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/>
              <a:t>Device </a:t>
            </a:r>
            <a:r>
              <a:rPr lang="en-US" sz="1400" b="1" dirty="0" smtClean="0"/>
              <a:t>Packaging:</a:t>
            </a:r>
            <a:endParaRPr lang="en-US" sz="1400" b="1" dirty="0"/>
          </a:p>
          <a:p>
            <a:r>
              <a:rPr lang="en-US" sz="1400" dirty="0" smtClean="0"/>
              <a:t>Product is unpacked </a:t>
            </a:r>
            <a:r>
              <a:rPr lang="en-US" sz="1400" dirty="0"/>
              <a:t>&amp;</a:t>
            </a:r>
            <a:endParaRPr lang="en-US" sz="1400" dirty="0" smtClean="0"/>
          </a:p>
          <a:p>
            <a:r>
              <a:rPr lang="en-US" sz="1400" dirty="0" smtClean="0"/>
              <a:t>Provided to sterile field </a:t>
            </a:r>
            <a:endParaRPr lang="en-US" sz="1400" dirty="0"/>
          </a:p>
        </p:txBody>
      </p:sp>
      <p:pic>
        <p:nvPicPr>
          <p:cNvPr id="16" name="Picture 2" descr="X:\(l) Document Control\IN-PROCESS\Jimmy\Jimmy's images\Jimmy's images-5808.jpg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70023" y="4928161"/>
            <a:ext cx="2576404" cy="1237458"/>
          </a:xfrm>
          <a:prstGeom prst="rect">
            <a:avLst/>
          </a:prstGeom>
          <a:noFill/>
          <a:ln w="254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3383221" y="1503222"/>
            <a:ext cx="260497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/>
              <a:t>Device Preparation:</a:t>
            </a:r>
          </a:p>
          <a:p>
            <a:pPr marL="112713" lvl="0" indent="-112713">
              <a:buClr>
                <a:srgbClr val="FFA02F"/>
              </a:buClr>
              <a:buFont typeface="Arial" pitchFamily="34" charset="0"/>
              <a:buChar char="•"/>
            </a:pPr>
            <a:r>
              <a:rPr lang="en-US" sz="1400" dirty="0" smtClean="0"/>
              <a:t>Saline flush all components</a:t>
            </a:r>
            <a:endParaRPr lang="en-US" sz="1400" dirty="0"/>
          </a:p>
          <a:p>
            <a:pPr marL="112713" lvl="0" indent="-112713">
              <a:buClr>
                <a:srgbClr val="FFA02F"/>
              </a:buClr>
              <a:buFont typeface="Arial" pitchFamily="34" charset="0"/>
              <a:buChar char="•"/>
            </a:pPr>
            <a:r>
              <a:rPr lang="en-US" sz="1400" dirty="0" smtClean="0"/>
              <a:t>Turn Applier on</a:t>
            </a:r>
            <a:endParaRPr lang="en-US" sz="1400" dirty="0"/>
          </a:p>
        </p:txBody>
      </p:sp>
      <p:sp>
        <p:nvSpPr>
          <p:cNvPr id="4" name="TextBox 3"/>
          <p:cNvSpPr txBox="1"/>
          <p:nvPr/>
        </p:nvSpPr>
        <p:spPr>
          <a:xfrm>
            <a:off x="6356499" y="1480500"/>
            <a:ext cx="316850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12713" lvl="0" indent="-112713"/>
            <a:r>
              <a:rPr lang="en-US" sz="1400" b="1" dirty="0"/>
              <a:t>EndoAnchor Loading</a:t>
            </a:r>
            <a:r>
              <a:rPr lang="en-US" sz="1400" b="1" dirty="0" smtClean="0"/>
              <a:t>:</a:t>
            </a:r>
            <a:endParaRPr lang="en-US" sz="1400" dirty="0" smtClean="0"/>
          </a:p>
          <a:p>
            <a:pPr marL="112713" lvl="0" indent="-112713">
              <a:buClr>
                <a:srgbClr val="FFA02F"/>
              </a:buClr>
              <a:buFont typeface="Arial" pitchFamily="34" charset="0"/>
              <a:buChar char="•"/>
            </a:pPr>
            <a:r>
              <a:rPr lang="en-US" sz="1400" dirty="0" smtClean="0"/>
              <a:t>Load EndoAnchor</a:t>
            </a:r>
          </a:p>
          <a:p>
            <a:pPr marL="112713" lvl="0" indent="-112713">
              <a:buClr>
                <a:srgbClr val="FFA02F"/>
              </a:buClr>
              <a:buFont typeface="Arial" pitchFamily="34" charset="0"/>
              <a:buChar char="•"/>
            </a:pPr>
            <a:r>
              <a:rPr lang="en-US" sz="1400" dirty="0" smtClean="0"/>
              <a:t>Verify loading 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14274240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2"/>
          <p:cNvSpPr>
            <a:spLocks noGrp="1"/>
          </p:cNvSpPr>
          <p:nvPr>
            <p:ph type="title"/>
          </p:nvPr>
        </p:nvSpPr>
        <p:spPr>
          <a:xfrm>
            <a:off x="119507" y="196980"/>
            <a:ext cx="8229600" cy="659510"/>
          </a:xfrm>
        </p:spPr>
        <p:txBody>
          <a:bodyPr>
            <a:noAutofit/>
          </a:bodyPr>
          <a:lstStyle/>
          <a:p>
            <a:pPr algn="l"/>
            <a:r>
              <a:rPr lang="en-US" sz="2400" dirty="0">
                <a:solidFill>
                  <a:schemeClr val="bg1"/>
                </a:solidFill>
              </a:rPr>
              <a:t>Heli-FX Device </a:t>
            </a:r>
            <a:r>
              <a:rPr lang="en-US" sz="2400" dirty="0" smtClean="0">
                <a:solidFill>
                  <a:schemeClr val="bg1"/>
                </a:solidFill>
              </a:rPr>
              <a:t>Insertion: </a:t>
            </a:r>
            <a:br>
              <a:rPr lang="en-US" sz="2400" dirty="0" smtClean="0">
                <a:solidFill>
                  <a:schemeClr val="bg1"/>
                </a:solidFill>
              </a:rPr>
            </a:br>
            <a:r>
              <a:rPr lang="en-US" sz="2000" dirty="0" smtClean="0">
                <a:solidFill>
                  <a:schemeClr val="bg1"/>
                </a:solidFill>
              </a:rPr>
              <a:t>After Prep/Loading, Guide is Inserted</a:t>
            </a: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8" name="Content Placeholder 2"/>
          <p:cNvSpPr txBox="1">
            <a:spLocks/>
          </p:cNvSpPr>
          <p:nvPr/>
        </p:nvSpPr>
        <p:spPr bwMode="auto">
          <a:xfrm>
            <a:off x="356162" y="1239973"/>
            <a:ext cx="8229600" cy="45111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rmAutofit/>
          </a:bodyPr>
          <a:lstStyle>
            <a:lvl1pPr marL="285750" indent="-285750" eaLnBrk="0" hangingPunct="0">
              <a:spcBef>
                <a:spcPct val="20000"/>
              </a:spcBef>
              <a:buChar char="•"/>
              <a:defRPr sz="32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>
              <a:lnSpc>
                <a:spcPct val="90000"/>
              </a:lnSpc>
              <a:spcAft>
                <a:spcPts val="600"/>
              </a:spcAft>
              <a:buClr>
                <a:schemeClr val="accent6"/>
              </a:buClr>
              <a:buFont typeface="Arial" panose="020B0604020202020204" pitchFamily="34" charset="0"/>
              <a:buChar char="•"/>
            </a:pPr>
            <a:endParaRPr lang="en-US" altLang="en-US" sz="1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eaLnBrk="1" hangingPunct="1">
              <a:lnSpc>
                <a:spcPct val="90000"/>
              </a:lnSpc>
              <a:spcAft>
                <a:spcPts val="600"/>
              </a:spcAft>
              <a:buClr>
                <a:schemeClr val="accent6"/>
              </a:buClr>
              <a:buFont typeface="Arial" panose="020B0604020202020204" pitchFamily="34" charset="0"/>
              <a:buChar char="•"/>
            </a:pPr>
            <a:endParaRPr lang="en-US" altLang="en-US" sz="19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eaLnBrk="1" hangingPunct="1">
              <a:lnSpc>
                <a:spcPct val="90000"/>
              </a:lnSpc>
              <a:spcAft>
                <a:spcPts val="600"/>
              </a:spcAft>
              <a:buClr>
                <a:schemeClr val="accent6"/>
              </a:buClr>
              <a:buFont typeface="Arial" panose="020B0604020202020204" pitchFamily="34" charset="0"/>
              <a:buChar char="•"/>
            </a:pPr>
            <a:endParaRPr lang="en-US" altLang="en-US" sz="19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6" name="Picture 5"/>
          <p:cNvPicPr/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282126" y="1472992"/>
            <a:ext cx="5033076" cy="2297289"/>
          </a:xfrm>
          <a:prstGeom prst="rect">
            <a:avLst/>
          </a:prstGeom>
          <a:ln w="1905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9" name="Picture 8"/>
          <p:cNvPicPr/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282126" y="4007550"/>
            <a:ext cx="5033076" cy="2297289"/>
          </a:xfrm>
          <a:prstGeom prst="rect">
            <a:avLst/>
          </a:prstGeom>
          <a:ln w="1905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57524" y="2139265"/>
            <a:ext cx="20284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Insert Guide &amp; Dilator into femoral artery </a:t>
            </a:r>
            <a:endParaRPr lang="en-US" sz="1400" dirty="0"/>
          </a:p>
        </p:txBody>
      </p:sp>
      <p:sp>
        <p:nvSpPr>
          <p:cNvPr id="3" name="Rectangle 2"/>
          <p:cNvSpPr/>
          <p:nvPr/>
        </p:nvSpPr>
        <p:spPr>
          <a:xfrm>
            <a:off x="219424" y="4401235"/>
            <a:ext cx="202847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smtClean="0"/>
              <a:t>Advance &amp; position</a:t>
            </a:r>
          </a:p>
          <a:p>
            <a:r>
              <a:rPr lang="en-US" sz="1400" dirty="0" smtClean="0"/>
              <a:t>Into Guide </a:t>
            </a:r>
            <a:r>
              <a:rPr lang="en-US" sz="1400" dirty="0"/>
              <a:t> </a:t>
            </a:r>
            <a:r>
              <a:rPr lang="en-US" sz="1400" dirty="0" smtClean="0"/>
              <a:t>at Proximal Neck of Aorta</a:t>
            </a:r>
            <a:endParaRPr lang="en-US" sz="1400" dirty="0"/>
          </a:p>
        </p:txBody>
      </p:sp>
      <p:sp>
        <p:nvSpPr>
          <p:cNvPr id="4" name="TextBox 3"/>
          <p:cNvSpPr txBox="1"/>
          <p:nvPr/>
        </p:nvSpPr>
        <p:spPr>
          <a:xfrm>
            <a:off x="7569200" y="2260600"/>
            <a:ext cx="1371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Dilator &amp; </a:t>
            </a:r>
            <a:r>
              <a:rPr lang="en-US" sz="1200" dirty="0"/>
              <a:t>Guide </a:t>
            </a:r>
            <a:r>
              <a:rPr lang="en-US" sz="1200" dirty="0" smtClean="0"/>
              <a:t>entering Iliac </a:t>
            </a:r>
            <a:endParaRPr lang="en-US" sz="1200" dirty="0"/>
          </a:p>
        </p:txBody>
      </p:sp>
      <p:cxnSp>
        <p:nvCxnSpPr>
          <p:cNvPr id="10" name="Straight Arrow Connector 9"/>
          <p:cNvCxnSpPr/>
          <p:nvPr/>
        </p:nvCxnSpPr>
        <p:spPr>
          <a:xfrm flipH="1">
            <a:off x="7175500" y="2734965"/>
            <a:ext cx="965200" cy="287635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Rectangle 10"/>
          <p:cNvSpPr/>
          <p:nvPr/>
        </p:nvSpPr>
        <p:spPr>
          <a:xfrm>
            <a:off x="7607300" y="4007550"/>
            <a:ext cx="136287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/>
              <a:t>Dilator &amp; Guide </a:t>
            </a:r>
          </a:p>
          <a:p>
            <a:r>
              <a:rPr lang="en-US" sz="1200" dirty="0" smtClean="0"/>
              <a:t>At Proximal Neck</a:t>
            </a:r>
          </a:p>
        </p:txBody>
      </p:sp>
      <p:cxnSp>
        <p:nvCxnSpPr>
          <p:cNvPr id="12" name="Straight Arrow Connector 11"/>
          <p:cNvCxnSpPr/>
          <p:nvPr/>
        </p:nvCxnSpPr>
        <p:spPr>
          <a:xfrm flipH="1">
            <a:off x="6604000" y="4466114"/>
            <a:ext cx="1485900" cy="53768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Rectangle 13"/>
          <p:cNvSpPr/>
          <p:nvPr/>
        </p:nvSpPr>
        <p:spPr>
          <a:xfrm>
            <a:off x="801492" y="3244334"/>
            <a:ext cx="121219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 smtClean="0"/>
              <a:t>Heli-FX Guide</a:t>
            </a:r>
            <a:r>
              <a:rPr lang="en-US" dirty="0" smtClean="0"/>
              <a:t> </a:t>
            </a:r>
            <a:endParaRPr lang="en-US" dirty="0"/>
          </a:p>
        </p:txBody>
      </p:sp>
      <p:cxnSp>
        <p:nvCxnSpPr>
          <p:cNvPr id="15" name="Straight Arrow Connector 14"/>
          <p:cNvCxnSpPr/>
          <p:nvPr/>
        </p:nvCxnSpPr>
        <p:spPr>
          <a:xfrm flipV="1">
            <a:off x="1950183" y="3022600"/>
            <a:ext cx="1301017" cy="4064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26598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08490" y="307150"/>
            <a:ext cx="8229600" cy="659510"/>
          </a:xfrm>
        </p:spPr>
        <p:txBody>
          <a:bodyPr>
            <a:normAutofit/>
          </a:bodyPr>
          <a:lstStyle/>
          <a:p>
            <a:r>
              <a:rPr lang="en-US" sz="2400" dirty="0" smtClean="0"/>
              <a:t>Guide is </a:t>
            </a:r>
            <a:r>
              <a:rPr lang="en-US" sz="2400" dirty="0"/>
              <a:t>P</a:t>
            </a:r>
            <a:r>
              <a:rPr lang="en-US" sz="2400" dirty="0" smtClean="0"/>
              <a:t>ositioned, Applier is then Inserted and Advanced</a:t>
            </a:r>
            <a:endParaRPr lang="en-US" sz="2400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4EF81A-8103-A649-B659-FCC1AF6914A5}" type="slidenum">
              <a:rPr lang="en-US" smtClean="0"/>
              <a:pPr/>
              <a:t>27</a:t>
            </a:fld>
            <a:endParaRPr lang="en-US" dirty="0"/>
          </a:p>
        </p:txBody>
      </p:sp>
      <p:pic>
        <p:nvPicPr>
          <p:cNvPr id="7" name="Picture 6"/>
          <p:cNvPicPr/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015768" y="3925674"/>
            <a:ext cx="4859165" cy="2521410"/>
          </a:xfrm>
          <a:prstGeom prst="rect">
            <a:avLst/>
          </a:prstGeom>
          <a:ln w="1905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" name="Picture 9"/>
          <p:cNvPicPr/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015768" y="1168681"/>
            <a:ext cx="4859165" cy="2530899"/>
          </a:xfrm>
          <a:prstGeom prst="rect">
            <a:avLst/>
          </a:prstGeom>
          <a:ln w="1905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cxnSp>
        <p:nvCxnSpPr>
          <p:cNvPr id="6" name="Straight Arrow Connector 5"/>
          <p:cNvCxnSpPr/>
          <p:nvPr/>
        </p:nvCxnSpPr>
        <p:spPr>
          <a:xfrm flipV="1">
            <a:off x="1638300" y="2311400"/>
            <a:ext cx="616683" cy="12273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 flipH="1">
            <a:off x="6102350" y="4864100"/>
            <a:ext cx="1936750" cy="3937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266700" y="2172520"/>
            <a:ext cx="18739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Applier inserted</a:t>
            </a:r>
          </a:p>
          <a:p>
            <a:r>
              <a:rPr lang="en-US" sz="1400" dirty="0" smtClean="0"/>
              <a:t>into Guide </a:t>
            </a:r>
            <a:endParaRPr lang="en-US" sz="1400" dirty="0"/>
          </a:p>
        </p:txBody>
      </p:sp>
      <p:sp>
        <p:nvSpPr>
          <p:cNvPr id="18" name="TextBox 17"/>
          <p:cNvSpPr txBox="1"/>
          <p:nvPr/>
        </p:nvSpPr>
        <p:spPr>
          <a:xfrm>
            <a:off x="7340600" y="4027964"/>
            <a:ext cx="13970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Applier is advanced to proximal neck</a:t>
            </a:r>
            <a:endParaRPr lang="en-US" sz="1400" dirty="0"/>
          </a:p>
        </p:txBody>
      </p:sp>
      <p:sp>
        <p:nvSpPr>
          <p:cNvPr id="21" name="TextBox 20"/>
          <p:cNvSpPr txBox="1"/>
          <p:nvPr/>
        </p:nvSpPr>
        <p:spPr>
          <a:xfrm>
            <a:off x="406400" y="5465779"/>
            <a:ext cx="134979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Anchor Applier</a:t>
            </a:r>
            <a:endParaRPr lang="en-US" sz="1400" dirty="0"/>
          </a:p>
        </p:txBody>
      </p:sp>
      <p:cxnSp>
        <p:nvCxnSpPr>
          <p:cNvPr id="22" name="Straight Arrow Connector 21"/>
          <p:cNvCxnSpPr>
            <a:stCxn id="21" idx="3"/>
          </p:cNvCxnSpPr>
          <p:nvPr/>
        </p:nvCxnSpPr>
        <p:spPr>
          <a:xfrm flipV="1">
            <a:off x="1756193" y="5257800"/>
            <a:ext cx="1101307" cy="36186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73773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378" y="163718"/>
            <a:ext cx="8534400" cy="762000"/>
          </a:xfrm>
        </p:spPr>
        <p:txBody>
          <a:bodyPr anchor="ctr"/>
          <a:lstStyle/>
          <a:p>
            <a:pPr algn="l"/>
            <a:r>
              <a:rPr lang="en-US" sz="2400" dirty="0" smtClean="0">
                <a:solidFill>
                  <a:schemeClr val="bg1"/>
                </a:solidFill>
              </a:rPr>
              <a:t>Heli-FX Implantation: Proper Positioning Highly Critical</a:t>
            </a:r>
            <a:endParaRPr lang="en-US" sz="2400" dirty="0">
              <a:solidFill>
                <a:schemeClr val="bg1"/>
              </a:solidFill>
            </a:endParaRPr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>
          <a:xfrm>
            <a:off x="6646460" y="1131151"/>
            <a:ext cx="2031369" cy="2681670"/>
            <a:chOff x="5612599" y="5437697"/>
            <a:chExt cx="768100" cy="841041"/>
          </a:xfrm>
        </p:grpSpPr>
        <p:pic>
          <p:nvPicPr>
            <p:cNvPr id="7" name="Picture 6" descr="endostaple apposition.jpg"/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5612599" y="5437697"/>
              <a:ext cx="768100" cy="841041"/>
            </a:xfrm>
            <a:prstGeom prst="rect">
              <a:avLst/>
            </a:prstGeom>
            <a:ln w="25400">
              <a:solidFill>
                <a:schemeClr val="tx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cxnSp>
          <p:nvCxnSpPr>
            <p:cNvPr id="8" name="AutoShape 4"/>
            <p:cNvCxnSpPr>
              <a:cxnSpLocks noChangeShapeType="1"/>
            </p:cNvCxnSpPr>
            <p:nvPr/>
          </p:nvCxnSpPr>
          <p:spPr bwMode="auto">
            <a:xfrm>
              <a:off x="6174209" y="5473038"/>
              <a:ext cx="5180" cy="288985"/>
            </a:xfrm>
            <a:prstGeom prst="straightConnector1">
              <a:avLst/>
            </a:prstGeom>
            <a:noFill/>
            <a:ln w="25400">
              <a:solidFill>
                <a:schemeClr val="tx1"/>
              </a:solidFill>
              <a:prstDash val="lgDash"/>
              <a:round/>
              <a:headEnd/>
              <a:tailEnd/>
            </a:ln>
          </p:spPr>
        </p:cxnSp>
        <p:cxnSp>
          <p:nvCxnSpPr>
            <p:cNvPr id="9" name="AutoShape 5"/>
            <p:cNvCxnSpPr>
              <a:cxnSpLocks noChangeShapeType="1"/>
            </p:cNvCxnSpPr>
            <p:nvPr/>
          </p:nvCxnSpPr>
          <p:spPr bwMode="auto">
            <a:xfrm flipV="1">
              <a:off x="5773711" y="5754317"/>
              <a:ext cx="395965" cy="4367"/>
            </a:xfrm>
            <a:prstGeom prst="straightConnector1">
              <a:avLst/>
            </a:prstGeom>
            <a:noFill/>
            <a:ln w="25400">
              <a:solidFill>
                <a:schemeClr val="tx1"/>
              </a:solidFill>
              <a:prstDash val="lgDash"/>
              <a:round/>
              <a:headEnd/>
              <a:tailEnd/>
            </a:ln>
          </p:spPr>
        </p:cxnSp>
        <p:sp>
          <p:nvSpPr>
            <p:cNvPr id="10" name="Arc 6"/>
            <p:cNvSpPr>
              <a:spLocks/>
            </p:cNvSpPr>
            <p:nvPr/>
          </p:nvSpPr>
          <p:spPr bwMode="auto">
            <a:xfrm rot="5666188" flipH="1" flipV="1">
              <a:off x="5996005" y="5581557"/>
              <a:ext cx="170565" cy="150551"/>
            </a:xfrm>
            <a:custGeom>
              <a:avLst/>
              <a:gdLst>
                <a:gd name="G0" fmla="+- 3563 0 0"/>
                <a:gd name="G1" fmla="+- 21600 0 0"/>
                <a:gd name="G2" fmla="+- 21600 0 0"/>
                <a:gd name="T0" fmla="*/ 0 w 25163"/>
                <a:gd name="T1" fmla="*/ 296 h 21600"/>
                <a:gd name="T2" fmla="*/ 25163 w 25163"/>
                <a:gd name="T3" fmla="*/ 21600 h 21600"/>
                <a:gd name="T4" fmla="*/ 3563 w 25163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163" h="21600" fill="none" extrusionOk="0">
                  <a:moveTo>
                    <a:pt x="-1" y="295"/>
                  </a:moveTo>
                  <a:cubicBezTo>
                    <a:pt x="1177" y="98"/>
                    <a:pt x="2369" y="-1"/>
                    <a:pt x="3563" y="0"/>
                  </a:cubicBezTo>
                  <a:cubicBezTo>
                    <a:pt x="15492" y="0"/>
                    <a:pt x="25163" y="9670"/>
                    <a:pt x="25163" y="21600"/>
                  </a:cubicBezTo>
                </a:path>
                <a:path w="25163" h="21600" stroke="0" extrusionOk="0">
                  <a:moveTo>
                    <a:pt x="-1" y="295"/>
                  </a:moveTo>
                  <a:cubicBezTo>
                    <a:pt x="1177" y="98"/>
                    <a:pt x="2369" y="-1"/>
                    <a:pt x="3563" y="0"/>
                  </a:cubicBezTo>
                  <a:cubicBezTo>
                    <a:pt x="15492" y="0"/>
                    <a:pt x="25163" y="9670"/>
                    <a:pt x="25163" y="21600"/>
                  </a:cubicBezTo>
                  <a:lnTo>
                    <a:pt x="3563" y="21600"/>
                  </a:lnTo>
                  <a:close/>
                </a:path>
              </a:pathLst>
            </a:custGeom>
            <a:noFill/>
            <a:ln w="25400">
              <a:solidFill>
                <a:schemeClr val="tx1"/>
              </a:solidFill>
              <a:prstDash val="lgDash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 dirty="0"/>
            </a:p>
          </p:txBody>
        </p:sp>
        <p:sp>
          <p:nvSpPr>
            <p:cNvPr id="11" name="Text Box 7"/>
            <p:cNvSpPr txBox="1">
              <a:spLocks noChangeArrowheads="1"/>
            </p:cNvSpPr>
            <p:nvPr/>
          </p:nvSpPr>
          <p:spPr bwMode="auto">
            <a:xfrm>
              <a:off x="5789899" y="5553954"/>
              <a:ext cx="360351" cy="153868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700" b="1" i="0" u="none" strike="noStrike" cap="none" normalizeH="0" baseline="0" dirty="0" smtClean="0">
                  <a:ln>
                    <a:noFill/>
                  </a:ln>
                  <a:effectLst/>
                  <a:latin typeface="Calibri" pitchFamily="34" charset="0"/>
                </a:rPr>
                <a:t>90°</a:t>
              </a:r>
              <a:endParaRPr kumimoji="0" lang="en-US" sz="105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</a:endParaRPr>
            </a:p>
          </p:txBody>
        </p:sp>
      </p:grpSp>
      <p:sp>
        <p:nvSpPr>
          <p:cNvPr id="16" name="TextBox 15"/>
          <p:cNvSpPr txBox="1"/>
          <p:nvPr/>
        </p:nvSpPr>
        <p:spPr>
          <a:xfrm>
            <a:off x="190085" y="2925526"/>
            <a:ext cx="5773988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19063" indent="-119063">
              <a:buFont typeface="Arial" pitchFamily="34" charset="0"/>
              <a:buChar char="•"/>
            </a:pPr>
            <a:endParaRPr lang="en-US" sz="1400" dirty="0"/>
          </a:p>
          <a:p>
            <a:r>
              <a:rPr lang="en-US" sz="1400" b="1" dirty="0"/>
              <a:t>Stage 1</a:t>
            </a:r>
            <a:endParaRPr lang="en-US" sz="1400" dirty="0"/>
          </a:p>
          <a:p>
            <a:pPr marL="285750" indent="-285750">
              <a:buClr>
                <a:srgbClr val="FFA02F"/>
              </a:buClr>
              <a:buFont typeface="Arial" panose="020B0604020202020204" pitchFamily="34" charset="0"/>
              <a:buChar char="•"/>
              <a:tabLst/>
            </a:pPr>
            <a:r>
              <a:rPr lang="en-US" sz="1400" dirty="0">
                <a:solidFill>
                  <a:schemeClr val="dk1"/>
                </a:solidFill>
              </a:rPr>
              <a:t>Press </a:t>
            </a:r>
            <a:r>
              <a:rPr lang="en-US" sz="1400" dirty="0" smtClean="0">
                <a:solidFill>
                  <a:schemeClr val="dk1"/>
                </a:solidFill>
              </a:rPr>
              <a:t>Applier </a:t>
            </a:r>
            <a:r>
              <a:rPr lang="en-US" sz="1400" dirty="0">
                <a:solidFill>
                  <a:schemeClr val="dk1"/>
                </a:solidFill>
              </a:rPr>
              <a:t>Forward </a:t>
            </a:r>
            <a:r>
              <a:rPr lang="en-US" sz="1400" dirty="0" smtClean="0">
                <a:solidFill>
                  <a:schemeClr val="dk1"/>
                </a:solidFill>
              </a:rPr>
              <a:t>once </a:t>
            </a:r>
            <a:r>
              <a:rPr lang="en-US" sz="1400" dirty="0">
                <a:solidFill>
                  <a:schemeClr val="dk1"/>
                </a:solidFill>
              </a:rPr>
              <a:t>to implant EndoAnchor </a:t>
            </a:r>
            <a:r>
              <a:rPr lang="en-US" sz="1400" dirty="0" smtClean="0">
                <a:solidFill>
                  <a:schemeClr val="dk1"/>
                </a:solidFill>
              </a:rPr>
              <a:t>halfway.</a:t>
            </a:r>
          </a:p>
          <a:p>
            <a:pPr marL="285750" indent="-285750">
              <a:buClr>
                <a:srgbClr val="FFA02F"/>
              </a:buClr>
              <a:buFont typeface="Arial" panose="020B0604020202020204" pitchFamily="34" charset="0"/>
              <a:buChar char="•"/>
              <a:tabLst/>
            </a:pPr>
            <a:r>
              <a:rPr lang="en-US" sz="1400" dirty="0">
                <a:solidFill>
                  <a:schemeClr val="dk1"/>
                </a:solidFill>
              </a:rPr>
              <a:t>C</a:t>
            </a:r>
            <a:r>
              <a:rPr lang="en-US" sz="1400" dirty="0" smtClean="0">
                <a:solidFill>
                  <a:schemeClr val="dk1"/>
                </a:solidFill>
              </a:rPr>
              <a:t>onfirm </a:t>
            </a:r>
            <a:r>
              <a:rPr lang="en-US" sz="1400" dirty="0">
                <a:solidFill>
                  <a:schemeClr val="dk1"/>
                </a:solidFill>
              </a:rPr>
              <a:t>EndoAnchor tip </a:t>
            </a:r>
            <a:r>
              <a:rPr lang="en-US" sz="1400" dirty="0" smtClean="0">
                <a:solidFill>
                  <a:schemeClr val="dk1"/>
                </a:solidFill>
              </a:rPr>
              <a:t>penetrated </a:t>
            </a:r>
            <a:r>
              <a:rPr lang="en-US" sz="1400" dirty="0">
                <a:solidFill>
                  <a:schemeClr val="dk1"/>
                </a:solidFill>
              </a:rPr>
              <a:t>thru </a:t>
            </a:r>
            <a:r>
              <a:rPr lang="en-US" sz="1400" dirty="0" smtClean="0">
                <a:solidFill>
                  <a:schemeClr val="dk1"/>
                </a:solidFill>
              </a:rPr>
              <a:t>endograft &amp; Guide/Applier </a:t>
            </a:r>
            <a:r>
              <a:rPr lang="en-US" sz="1400" dirty="0">
                <a:solidFill>
                  <a:schemeClr val="dk1"/>
                </a:solidFill>
              </a:rPr>
              <a:t>position remained </a:t>
            </a:r>
            <a:r>
              <a:rPr lang="en-US" sz="1400" dirty="0" smtClean="0">
                <a:solidFill>
                  <a:schemeClr val="dk1"/>
                </a:solidFill>
              </a:rPr>
              <a:t>stable</a:t>
            </a:r>
            <a:endParaRPr lang="en-US" sz="1400" dirty="0">
              <a:solidFill>
                <a:schemeClr val="dk1"/>
              </a:solidFill>
            </a:endParaRPr>
          </a:p>
          <a:p>
            <a:pPr marL="285750" indent="-285750">
              <a:buClr>
                <a:srgbClr val="FFA02F"/>
              </a:buClr>
              <a:buFont typeface="Arial" panose="020B0604020202020204" pitchFamily="34" charset="0"/>
              <a:buChar char="•"/>
              <a:tabLst/>
            </a:pPr>
            <a:r>
              <a:rPr lang="en-US" sz="1400" dirty="0" smtClean="0">
                <a:solidFill>
                  <a:schemeClr val="dk1"/>
                </a:solidFill>
              </a:rPr>
              <a:t>If </a:t>
            </a:r>
            <a:r>
              <a:rPr lang="en-US" sz="1400" dirty="0">
                <a:solidFill>
                  <a:schemeClr val="dk1"/>
                </a:solidFill>
              </a:rPr>
              <a:t>acceptable, proceed to Stage 2.  Otherwise, press </a:t>
            </a:r>
            <a:r>
              <a:rPr lang="en-US" sz="1400" dirty="0" smtClean="0">
                <a:solidFill>
                  <a:schemeClr val="dk1"/>
                </a:solidFill>
              </a:rPr>
              <a:t>Reverse </a:t>
            </a:r>
            <a:r>
              <a:rPr lang="en-US" sz="1400" dirty="0">
                <a:solidFill>
                  <a:schemeClr val="dk1"/>
                </a:solidFill>
              </a:rPr>
              <a:t>button </a:t>
            </a:r>
            <a:r>
              <a:rPr lang="en-US" sz="1400" dirty="0" smtClean="0">
                <a:solidFill>
                  <a:schemeClr val="dk1"/>
                </a:solidFill>
              </a:rPr>
              <a:t>&amp; attempt </a:t>
            </a:r>
            <a:r>
              <a:rPr lang="en-US" sz="1400" dirty="0">
                <a:solidFill>
                  <a:schemeClr val="dk1"/>
                </a:solidFill>
              </a:rPr>
              <a:t>again.  Re-position if necessary</a:t>
            </a:r>
            <a:r>
              <a:rPr lang="en-US" sz="1400" dirty="0" smtClean="0">
                <a:solidFill>
                  <a:schemeClr val="dk1"/>
                </a:solidFill>
              </a:rPr>
              <a:t>.</a:t>
            </a:r>
          </a:p>
          <a:p>
            <a:pPr marL="119063" indent="-119063">
              <a:buFont typeface="Arial" pitchFamily="34" charset="0"/>
              <a:buChar char="•"/>
              <a:tabLst/>
            </a:pPr>
            <a:endParaRPr lang="en-US" sz="1400" dirty="0">
              <a:solidFill>
                <a:schemeClr val="dk1"/>
              </a:solidFill>
            </a:endParaRPr>
          </a:p>
          <a:p>
            <a:r>
              <a:rPr lang="en-US" sz="1400" b="1" dirty="0"/>
              <a:t>Stage 2</a:t>
            </a:r>
          </a:p>
          <a:p>
            <a:pPr marL="287338" indent="-285750">
              <a:buClr>
                <a:srgbClr val="FFA02F"/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dk1"/>
                </a:solidFill>
              </a:rPr>
              <a:t>Maintain constant position </a:t>
            </a:r>
            <a:r>
              <a:rPr lang="en-US" sz="1400" dirty="0" smtClean="0">
                <a:solidFill>
                  <a:schemeClr val="dk1"/>
                </a:solidFill>
              </a:rPr>
              <a:t>&amp; pressure </a:t>
            </a:r>
            <a:r>
              <a:rPr lang="en-US" sz="1400" dirty="0">
                <a:solidFill>
                  <a:schemeClr val="dk1"/>
                </a:solidFill>
              </a:rPr>
              <a:t>throughout deployment </a:t>
            </a:r>
            <a:r>
              <a:rPr lang="en-US" sz="1400" dirty="0" smtClean="0">
                <a:solidFill>
                  <a:schemeClr val="dk1"/>
                </a:solidFill>
              </a:rPr>
              <a:t>sequence.</a:t>
            </a:r>
          </a:p>
          <a:p>
            <a:pPr marL="287338" indent="-285750">
              <a:buClr>
                <a:srgbClr val="FFA02F"/>
              </a:buClr>
              <a:buFont typeface="Arial" panose="020B0604020202020204" pitchFamily="34" charset="0"/>
              <a:buChar char="•"/>
            </a:pPr>
            <a:r>
              <a:rPr lang="en-US" sz="1400" dirty="0" smtClean="0">
                <a:solidFill>
                  <a:schemeClr val="dk1"/>
                </a:solidFill>
              </a:rPr>
              <a:t>Press </a:t>
            </a:r>
            <a:r>
              <a:rPr lang="en-US" sz="1400" dirty="0">
                <a:solidFill>
                  <a:schemeClr val="dk1"/>
                </a:solidFill>
              </a:rPr>
              <a:t>Applier Forward button again to fully implant EndoAnchor  </a:t>
            </a:r>
            <a:endParaRPr lang="en-US" sz="1400" dirty="0" smtClean="0">
              <a:solidFill>
                <a:schemeClr val="dk1"/>
              </a:solidFill>
            </a:endParaRPr>
          </a:p>
          <a:p>
            <a:pPr marL="287338" indent="-285750">
              <a:buClr>
                <a:srgbClr val="FFA02F"/>
              </a:buClr>
              <a:buFont typeface="Arial" panose="020B0604020202020204" pitchFamily="34" charset="0"/>
              <a:buChar char="•"/>
            </a:pPr>
            <a:r>
              <a:rPr lang="en-US" sz="1400" dirty="0" smtClean="0">
                <a:solidFill>
                  <a:schemeClr val="dk1"/>
                </a:solidFill>
              </a:rPr>
              <a:t>Slowly </a:t>
            </a:r>
            <a:r>
              <a:rPr lang="en-US" sz="1400" dirty="0">
                <a:solidFill>
                  <a:schemeClr val="dk1"/>
                </a:solidFill>
              </a:rPr>
              <a:t>retract Applier under fluoro to ensure EndoAnchor is fully released</a:t>
            </a:r>
            <a:r>
              <a:rPr lang="en-US" sz="1400" dirty="0" smtClean="0">
                <a:solidFill>
                  <a:schemeClr val="dk1"/>
                </a:solidFill>
              </a:rPr>
              <a:t>.</a:t>
            </a:r>
          </a:p>
          <a:p>
            <a:pPr marL="119063" indent="-117475">
              <a:buFont typeface="Arial" pitchFamily="34" charset="0"/>
              <a:buChar char="•"/>
            </a:pPr>
            <a:endParaRPr lang="en-US" sz="1400" dirty="0">
              <a:solidFill>
                <a:schemeClr val="dk1"/>
              </a:solidFill>
            </a:endParaRPr>
          </a:p>
          <a:p>
            <a:pPr marL="1588"/>
            <a:r>
              <a:rPr lang="en-US" sz="1400" dirty="0" smtClean="0">
                <a:solidFill>
                  <a:schemeClr val="dk1"/>
                </a:solidFill>
              </a:rPr>
              <a:t>Repeat the above steps for each EndoAnchor (Avg. 5-6 per case)</a:t>
            </a:r>
            <a:endParaRPr lang="en-US" sz="1600" dirty="0"/>
          </a:p>
        </p:txBody>
      </p:sp>
      <p:sp>
        <p:nvSpPr>
          <p:cNvPr id="17" name="TextBox 16"/>
          <p:cNvSpPr txBox="1"/>
          <p:nvPr/>
        </p:nvSpPr>
        <p:spPr>
          <a:xfrm>
            <a:off x="174137" y="1126527"/>
            <a:ext cx="5789935" cy="19441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/>
              <a:t>Perpendicular Positioning</a:t>
            </a:r>
          </a:p>
          <a:p>
            <a:pPr marL="285750" indent="-285750" defTabSz="914400">
              <a:buClr>
                <a:srgbClr val="FFA02F"/>
              </a:buClr>
              <a:buFont typeface="Arial" panose="020B0604020202020204" pitchFamily="34" charset="0"/>
              <a:buChar char="•"/>
              <a:defRPr/>
            </a:pPr>
            <a:r>
              <a:rPr lang="en-US" sz="1400" dirty="0"/>
              <a:t>Rotate </a:t>
            </a:r>
            <a:r>
              <a:rPr lang="en-US" sz="1400" dirty="0" smtClean="0"/>
              <a:t>Guide </a:t>
            </a:r>
            <a:r>
              <a:rPr lang="en-US" sz="1400" dirty="0"/>
              <a:t>to visualize “C” marker </a:t>
            </a:r>
            <a:endParaRPr lang="en-US" sz="1400" b="1" dirty="0"/>
          </a:p>
          <a:p>
            <a:pPr marL="285750" indent="-285750" defTabSz="914400">
              <a:buClr>
                <a:srgbClr val="FFA02F"/>
              </a:buClr>
              <a:buFont typeface="Arial" panose="020B0604020202020204" pitchFamily="34" charset="0"/>
              <a:buChar char="•"/>
              <a:defRPr/>
            </a:pPr>
            <a:r>
              <a:rPr lang="en-US" sz="1400" dirty="0" smtClean="0"/>
              <a:t>Position </a:t>
            </a:r>
            <a:r>
              <a:rPr lang="en-US" sz="1400" dirty="0"/>
              <a:t>Guide &amp;</a:t>
            </a:r>
            <a:r>
              <a:rPr lang="en-US" sz="1400" dirty="0" smtClean="0"/>
              <a:t> </a:t>
            </a:r>
            <a:r>
              <a:rPr lang="en-US" sz="1400" dirty="0"/>
              <a:t>Applier 90° relative to endograft </a:t>
            </a:r>
          </a:p>
          <a:p>
            <a:pPr>
              <a:spcBef>
                <a:spcPts val="1000"/>
              </a:spcBef>
            </a:pPr>
            <a:r>
              <a:rPr lang="en-US" sz="1400" b="1" dirty="0"/>
              <a:t>Apposition</a:t>
            </a:r>
          </a:p>
          <a:p>
            <a:pPr marL="285750" indent="-285750">
              <a:buClr>
                <a:srgbClr val="FFA02F"/>
              </a:buClr>
              <a:buFont typeface="Arial" panose="020B0604020202020204" pitchFamily="34" charset="0"/>
              <a:buChar char="•"/>
            </a:pPr>
            <a:r>
              <a:rPr lang="en-US" sz="1400" dirty="0"/>
              <a:t>Stabilize Guide.  Advance </a:t>
            </a:r>
            <a:r>
              <a:rPr lang="en-US" sz="1400" dirty="0" smtClean="0"/>
              <a:t>Applier </a:t>
            </a:r>
            <a:r>
              <a:rPr lang="en-US" sz="1400" dirty="0"/>
              <a:t>until resistance is felt </a:t>
            </a:r>
            <a:r>
              <a:rPr lang="en-US" sz="1400" dirty="0" smtClean="0"/>
              <a:t>against endograft &amp; aortic wall.</a:t>
            </a:r>
          </a:p>
          <a:p>
            <a:pPr marL="285750" indent="-285750">
              <a:buClr>
                <a:srgbClr val="FFA02F"/>
              </a:buClr>
              <a:buFont typeface="Arial" panose="020B0604020202020204" pitchFamily="34" charset="0"/>
              <a:buChar char="•"/>
            </a:pPr>
            <a:r>
              <a:rPr lang="en-US" sz="1400" dirty="0"/>
              <a:t>C</a:t>
            </a:r>
            <a:r>
              <a:rPr lang="en-US" sz="1400" dirty="0" smtClean="0"/>
              <a:t>onfirm </a:t>
            </a:r>
            <a:r>
              <a:rPr lang="en-US" sz="1400" dirty="0"/>
              <a:t>perpendicular positioning </a:t>
            </a:r>
            <a:r>
              <a:rPr lang="en-US" sz="1400" dirty="0" smtClean="0"/>
              <a:t>&amp; Guide </a:t>
            </a:r>
            <a:r>
              <a:rPr lang="en-US" sz="1400" dirty="0"/>
              <a:t>recoiling against </a:t>
            </a:r>
            <a:r>
              <a:rPr lang="en-US" sz="1400" dirty="0" smtClean="0"/>
              <a:t>opposite wall</a:t>
            </a:r>
            <a:r>
              <a:rPr lang="en-US" sz="1400" dirty="0"/>
              <a:t> </a:t>
            </a:r>
            <a:r>
              <a:rPr lang="en-US" sz="1400" dirty="0" smtClean="0"/>
              <a:t>under fluoro</a:t>
            </a:r>
            <a:endParaRPr lang="en-US" sz="1400" dirty="0"/>
          </a:p>
        </p:txBody>
      </p:sp>
      <p:pic>
        <p:nvPicPr>
          <p:cNvPr id="18" name="Picture 3" descr="W:\(j) Marketing_Sales\HeliFX training\Images\IMG_2162.JP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646460" y="3986291"/>
            <a:ext cx="2031369" cy="2439469"/>
          </a:xfrm>
          <a:prstGeom prst="rect">
            <a:avLst/>
          </a:prstGeom>
          <a:noFill/>
          <a:ln w="254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32915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30524" y="329184"/>
            <a:ext cx="8229600" cy="659510"/>
          </a:xfrm>
        </p:spPr>
        <p:txBody>
          <a:bodyPr>
            <a:normAutofit/>
          </a:bodyPr>
          <a:lstStyle/>
          <a:p>
            <a:r>
              <a:rPr lang="en-US" sz="2400" dirty="0"/>
              <a:t>Heli-FX Device Insertion &amp; Implantation of EndoAnchors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4EF81A-8103-A649-B659-FCC1AF6914A5}" type="slidenum">
              <a:rPr lang="en-US" smtClean="0"/>
              <a:pPr/>
              <a:t>29</a:t>
            </a:fld>
            <a:endParaRPr lang="en-US" dirty="0"/>
          </a:p>
        </p:txBody>
      </p:sp>
      <p:pic>
        <p:nvPicPr>
          <p:cNvPr id="11" name="Picture 10"/>
          <p:cNvPicPr/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129789" y="1174044"/>
            <a:ext cx="4891900" cy="2528710"/>
          </a:xfrm>
          <a:prstGeom prst="rect">
            <a:avLst/>
          </a:prstGeom>
          <a:ln w="254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2" name="Picture 11"/>
          <p:cNvPicPr/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129790" y="3899337"/>
            <a:ext cx="4891900" cy="2430003"/>
          </a:xfrm>
          <a:prstGeom prst="rect">
            <a:avLst/>
          </a:prstGeom>
          <a:ln w="254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cxnSp>
        <p:nvCxnSpPr>
          <p:cNvPr id="6" name="Straight Arrow Connector 5"/>
          <p:cNvCxnSpPr/>
          <p:nvPr/>
        </p:nvCxnSpPr>
        <p:spPr>
          <a:xfrm flipH="1">
            <a:off x="6591300" y="2324100"/>
            <a:ext cx="717804" cy="1143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7309104" y="1663700"/>
            <a:ext cx="1524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Guide is ‘deflected’  into position, Anchor</a:t>
            </a:r>
          </a:p>
          <a:p>
            <a:r>
              <a:rPr lang="en-US" sz="1400" dirty="0" smtClean="0"/>
              <a:t>implanted 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2706347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jelkins\Desktop\Aortic_aneurysm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3296" y="1440611"/>
            <a:ext cx="2847425" cy="2912678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SVS Surg Repair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71747" y="1571613"/>
            <a:ext cx="1440288" cy="2305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7" descr="Final_fullaorta_v2flt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43981" y="1553731"/>
            <a:ext cx="1463046" cy="2340874"/>
          </a:xfrm>
          <a:prstGeom prst="rect">
            <a:avLst/>
          </a:prstGeom>
          <a:noFill/>
        </p:spPr>
      </p:pic>
      <p:pic>
        <p:nvPicPr>
          <p:cNvPr id="11" name="Picture 10" descr="endo illustration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81061" y="1440611"/>
            <a:ext cx="2124659" cy="1817764"/>
          </a:xfrm>
          <a:prstGeom prst="rect">
            <a:avLst/>
          </a:prstGeom>
          <a:noFill/>
        </p:spPr>
      </p:pic>
      <p:pic>
        <p:nvPicPr>
          <p:cNvPr id="12" name="Picture 2" descr="http://www.bmc.cardiologydomain.com/images/uploaded/bmc_cvc/CS_Main_image.jpg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01633" y="3288364"/>
            <a:ext cx="1283515" cy="1064926"/>
          </a:xfrm>
          <a:prstGeom prst="rect">
            <a:avLst/>
          </a:prstGeom>
          <a:noFill/>
        </p:spPr>
      </p:pic>
      <p:sp>
        <p:nvSpPr>
          <p:cNvPr id="14" name="Title 2"/>
          <p:cNvSpPr>
            <a:spLocks noGrp="1"/>
          </p:cNvSpPr>
          <p:nvPr>
            <p:ph type="title"/>
          </p:nvPr>
        </p:nvSpPr>
        <p:spPr>
          <a:xfrm>
            <a:off x="137335" y="200565"/>
            <a:ext cx="8229600" cy="659510"/>
          </a:xfrm>
        </p:spPr>
        <p:txBody>
          <a:bodyPr>
            <a:normAutofit fontScale="90000"/>
          </a:bodyPr>
          <a:lstStyle/>
          <a:p>
            <a:pPr algn="l"/>
            <a:r>
              <a:rPr lang="en-US" sz="2700" dirty="0" smtClean="0">
                <a:solidFill>
                  <a:schemeClr val="bg1"/>
                </a:solidFill>
              </a:rPr>
              <a:t>Aortic Aneurysms Have Two Treatment Options:</a:t>
            </a:r>
            <a:br>
              <a:rPr lang="en-US" sz="2700" dirty="0" smtClean="0">
                <a:solidFill>
                  <a:schemeClr val="bg1"/>
                </a:solidFill>
              </a:rPr>
            </a:br>
            <a:r>
              <a:rPr lang="en-US" sz="2200" dirty="0" smtClean="0">
                <a:solidFill>
                  <a:schemeClr val="bg1"/>
                </a:solidFill>
              </a:rPr>
              <a:t>Open Surgical and Endovascular Aneurysm Repair</a:t>
            </a:r>
            <a:endParaRPr lang="en-US" sz="2200" dirty="0">
              <a:solidFill>
                <a:schemeClr val="bg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864901" y="4683195"/>
            <a:ext cx="1838837" cy="830997"/>
          </a:xfrm>
          <a:prstGeom prst="rect">
            <a:avLst/>
          </a:prstGeom>
          <a:ln w="12700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1600" dirty="0" smtClean="0"/>
              <a:t>Aortic Aneurysms: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smtClean="0"/>
              <a:t>Thoracic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smtClean="0"/>
              <a:t>Abdominal</a:t>
            </a:r>
            <a:endParaRPr lang="en-US" sz="1600" dirty="0"/>
          </a:p>
        </p:txBody>
      </p:sp>
      <p:sp>
        <p:nvSpPr>
          <p:cNvPr id="13" name="TextBox 12"/>
          <p:cNvSpPr txBox="1"/>
          <p:nvPr/>
        </p:nvSpPr>
        <p:spPr>
          <a:xfrm>
            <a:off x="4031641" y="4683195"/>
            <a:ext cx="1771639" cy="830997"/>
          </a:xfrm>
          <a:prstGeom prst="rect">
            <a:avLst/>
          </a:prstGeom>
          <a:ln w="12700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1600" dirty="0" smtClean="0"/>
              <a:t>Repair: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smtClean="0"/>
              <a:t>Open Surgical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smtClean="0"/>
              <a:t>Endovascular</a:t>
            </a:r>
            <a:endParaRPr lang="en-US" sz="1600" dirty="0"/>
          </a:p>
        </p:txBody>
      </p:sp>
      <p:sp>
        <p:nvSpPr>
          <p:cNvPr id="3" name="Rectangle 2"/>
          <p:cNvSpPr/>
          <p:nvPr/>
        </p:nvSpPr>
        <p:spPr>
          <a:xfrm>
            <a:off x="3571747" y="1440611"/>
            <a:ext cx="2854932" cy="291267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CV</a:t>
            </a:r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6387132" y="4683195"/>
            <a:ext cx="2454518" cy="1077218"/>
          </a:xfrm>
          <a:prstGeom prst="rect">
            <a:avLst/>
          </a:prstGeom>
          <a:ln w="12700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1600" dirty="0" smtClean="0"/>
              <a:t>Endo Repair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smtClean="0"/>
              <a:t>Less morbidity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smtClean="0"/>
              <a:t>Durability?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smtClean="0"/>
              <a:t>Anatomical limitations</a:t>
            </a:r>
            <a:endParaRPr lang="en-US" sz="1600" dirty="0"/>
          </a:p>
        </p:txBody>
      </p:sp>
      <p:sp>
        <p:nvSpPr>
          <p:cNvPr id="16" name="Rectangle 15"/>
          <p:cNvSpPr/>
          <p:nvPr/>
        </p:nvSpPr>
        <p:spPr>
          <a:xfrm>
            <a:off x="6622211" y="1440611"/>
            <a:ext cx="2083509" cy="291267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CV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78685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712" y="294666"/>
            <a:ext cx="8229600" cy="659510"/>
          </a:xfrm>
        </p:spPr>
        <p:txBody>
          <a:bodyPr>
            <a:normAutofit fontScale="90000"/>
          </a:bodyPr>
          <a:lstStyle/>
          <a:p>
            <a:r>
              <a:rPr lang="en-US" sz="2700" dirty="0" smtClean="0"/>
              <a:t>Heli-FX </a:t>
            </a:r>
            <a:r>
              <a:rPr lang="en-US" sz="2700" dirty="0"/>
              <a:t>Procedure as Add-On to EVAR (Parent Procedure</a:t>
            </a:r>
            <a:r>
              <a:rPr lang="en-US" sz="2700" dirty="0" smtClean="0"/>
              <a:t>)</a:t>
            </a:r>
            <a:endParaRPr lang="en-US" sz="22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4EF81A-8103-A649-B659-FCC1AF6914A5}" type="slidenum">
              <a:rPr lang="en-US" smtClean="0"/>
              <a:pPr/>
              <a:t>30</a:t>
            </a:fld>
            <a:endParaRPr lang="en-US" dirty="0"/>
          </a:p>
        </p:txBody>
      </p:sp>
      <p:grpSp>
        <p:nvGrpSpPr>
          <p:cNvPr id="40" name="Group 39"/>
          <p:cNvGrpSpPr/>
          <p:nvPr/>
        </p:nvGrpSpPr>
        <p:grpSpPr>
          <a:xfrm>
            <a:off x="191145" y="1152375"/>
            <a:ext cx="8263181" cy="5202077"/>
            <a:chOff x="191145" y="1152375"/>
            <a:chExt cx="8263181" cy="5202077"/>
          </a:xfrm>
        </p:grpSpPr>
        <p:grpSp>
          <p:nvGrpSpPr>
            <p:cNvPr id="39" name="Group 38"/>
            <p:cNvGrpSpPr/>
            <p:nvPr/>
          </p:nvGrpSpPr>
          <p:grpSpPr>
            <a:xfrm>
              <a:off x="666427" y="1152375"/>
              <a:ext cx="7787899" cy="2506521"/>
              <a:chOff x="666427" y="1152375"/>
              <a:chExt cx="7787899" cy="2506521"/>
            </a:xfrm>
          </p:grpSpPr>
          <p:grpSp>
            <p:nvGrpSpPr>
              <p:cNvPr id="34" name="Group 33"/>
              <p:cNvGrpSpPr/>
              <p:nvPr/>
            </p:nvGrpSpPr>
            <p:grpSpPr>
              <a:xfrm>
                <a:off x="666427" y="1152375"/>
                <a:ext cx="1906292" cy="2492878"/>
                <a:chOff x="666427" y="1152375"/>
                <a:chExt cx="1906292" cy="2492878"/>
              </a:xfrm>
            </p:grpSpPr>
            <p:pic>
              <p:nvPicPr>
                <p:cNvPr id="9" name="Picture 7" descr="d:\Eigene Dateien\Eigene Bilder\BAABilder\1605m73BaaAptus1\1605Intra\1605Intra_XA07-049.bmp"/>
                <p:cNvPicPr>
                  <a:picLocks noChangeAspect="1" noChangeArrowheads="1"/>
                </p:cNvPicPr>
                <p:nvPr/>
              </p:nvPicPr>
              <p:blipFill rotWithShape="1">
                <a:blip r:embed="rId5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 b="19224"/>
                <a:stretch/>
              </p:blipFill>
              <p:spPr bwMode="auto">
                <a:xfrm>
                  <a:off x="743914" y="1152375"/>
                  <a:ext cx="1760457" cy="1846547"/>
                </a:xfrm>
                <a:prstGeom prst="rect">
                  <a:avLst/>
                </a:prstGeom>
                <a:noFill/>
                <a:ln w="25400">
                  <a:solidFill>
                    <a:srgbClr val="000000"/>
                  </a:solidFill>
                  <a:miter lim="800000"/>
                  <a:headEnd/>
                  <a:tailEnd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sp>
              <p:nvSpPr>
                <p:cNvPr id="13" name="TextBox 12"/>
                <p:cNvSpPr txBox="1"/>
                <p:nvPr/>
              </p:nvSpPr>
              <p:spPr>
                <a:xfrm>
                  <a:off x="666427" y="2998922"/>
                  <a:ext cx="1906292" cy="64633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1200" dirty="0" smtClean="0"/>
                    <a:t>Angiogram prior to EndoAnchoring Ensuring Proper Graft Location</a:t>
                  </a:r>
                  <a:endParaRPr lang="en-US" sz="1200" dirty="0"/>
                </a:p>
              </p:txBody>
            </p:sp>
          </p:grpSp>
          <p:grpSp>
            <p:nvGrpSpPr>
              <p:cNvPr id="33" name="Group 32"/>
              <p:cNvGrpSpPr/>
              <p:nvPr/>
            </p:nvGrpSpPr>
            <p:grpSpPr>
              <a:xfrm>
                <a:off x="2725077" y="1152375"/>
                <a:ext cx="1760457" cy="2313381"/>
                <a:chOff x="2725077" y="1152375"/>
                <a:chExt cx="1760457" cy="2313381"/>
              </a:xfrm>
            </p:grpSpPr>
            <p:pic>
              <p:nvPicPr>
                <p:cNvPr id="6" name="1605Intra_XA09.avi">
                  <a:hlinkClick r:id="" action="ppaction://media"/>
                </p:cNvPr>
                <p:cNvPicPr>
                  <a:picLocks noRot="1" noChangeAspect="1"/>
                </p:cNvPicPr>
                <p:nvPr>
                  <a:videoFile r:link="rId3"/>
                </p:nvPr>
              </p:nvPicPr>
              <p:blipFill rotWithShape="1">
                <a:blip r:embed="rId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11510" r="13105" b="19224"/>
                <a:stretch/>
              </p:blipFill>
              <p:spPr bwMode="auto">
                <a:xfrm>
                  <a:off x="2746388" y="1152375"/>
                  <a:ext cx="1723283" cy="1846547"/>
                </a:xfrm>
                <a:prstGeom prst="rect">
                  <a:avLst/>
                </a:prstGeom>
                <a:noFill/>
                <a:ln w="25400">
                  <a:solidFill>
                    <a:srgbClr val="000000"/>
                  </a:solidFill>
                  <a:miter lim="800000"/>
                  <a:headEnd/>
                  <a:tailEnd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sp>
              <p:nvSpPr>
                <p:cNvPr id="14" name="TextBox 13"/>
                <p:cNvSpPr txBox="1"/>
                <p:nvPr/>
              </p:nvSpPr>
              <p:spPr>
                <a:xfrm>
                  <a:off x="2725077" y="3004091"/>
                  <a:ext cx="1760457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1200" dirty="0" smtClean="0"/>
                    <a:t>Heli-FX Guide Advancement</a:t>
                  </a:r>
                  <a:endParaRPr lang="en-US" sz="1200" dirty="0"/>
                </a:p>
              </p:txBody>
            </p:sp>
          </p:grpSp>
          <p:grpSp>
            <p:nvGrpSpPr>
              <p:cNvPr id="35" name="Group 34"/>
              <p:cNvGrpSpPr/>
              <p:nvPr/>
            </p:nvGrpSpPr>
            <p:grpSpPr>
              <a:xfrm>
                <a:off x="4690740" y="1152375"/>
                <a:ext cx="1760457" cy="2506521"/>
                <a:chOff x="4690740" y="1152375"/>
                <a:chExt cx="1760457" cy="2506521"/>
              </a:xfrm>
            </p:grpSpPr>
            <p:pic>
              <p:nvPicPr>
                <p:cNvPr id="8" name="1605Intra_XA10.avi">
                  <a:hlinkClick r:id="" action="ppaction://media"/>
                </p:cNvPr>
                <p:cNvPicPr>
                  <a:picLocks noRot="1" noChangeAspect="1"/>
                </p:cNvPicPr>
                <p:nvPr>
                  <a:videoFile r:link="rId2"/>
                </p:nvPr>
              </p:nvPicPr>
              <p:blipFill rotWithShape="1">
                <a:blip r:embed="rId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14068" r="11356" b="19224"/>
                <a:stretch/>
              </p:blipFill>
              <p:spPr bwMode="auto">
                <a:xfrm>
                  <a:off x="4718562" y="1152375"/>
                  <a:ext cx="1704815" cy="1846547"/>
                </a:xfrm>
                <a:prstGeom prst="rect">
                  <a:avLst/>
                </a:prstGeom>
                <a:noFill/>
                <a:ln w="25400">
                  <a:solidFill>
                    <a:srgbClr val="000000"/>
                  </a:solidFill>
                  <a:miter lim="800000"/>
                  <a:headEnd/>
                  <a:tailEnd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sp>
              <p:nvSpPr>
                <p:cNvPr id="15" name="TextBox 14"/>
                <p:cNvSpPr txBox="1"/>
                <p:nvPr/>
              </p:nvSpPr>
              <p:spPr>
                <a:xfrm>
                  <a:off x="4690740" y="3012565"/>
                  <a:ext cx="1760457" cy="64633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1200" dirty="0" smtClean="0"/>
                    <a:t>1</a:t>
                  </a:r>
                  <a:r>
                    <a:rPr lang="en-US" sz="1200" baseline="30000" dirty="0" smtClean="0"/>
                    <a:t>st</a:t>
                  </a:r>
                  <a:r>
                    <a:rPr lang="en-US" sz="1200" dirty="0" smtClean="0"/>
                    <a:t> Anchoring Location Selected w/ Guide </a:t>
                  </a:r>
                </a:p>
                <a:p>
                  <a:pPr algn="ctr"/>
                  <a:r>
                    <a:rPr lang="en-US" sz="1200" dirty="0" smtClean="0"/>
                    <a:t>(C-Arm LAO 45°)</a:t>
                  </a:r>
                  <a:endParaRPr lang="en-US" sz="1200" dirty="0"/>
                </a:p>
              </p:txBody>
            </p:sp>
          </p:grpSp>
          <p:grpSp>
            <p:nvGrpSpPr>
              <p:cNvPr id="31" name="Group 30"/>
              <p:cNvGrpSpPr/>
              <p:nvPr/>
            </p:nvGrpSpPr>
            <p:grpSpPr>
              <a:xfrm>
                <a:off x="6579032" y="1152375"/>
                <a:ext cx="1875294" cy="2321855"/>
                <a:chOff x="6579032" y="1152375"/>
                <a:chExt cx="1875294" cy="2321855"/>
              </a:xfrm>
            </p:grpSpPr>
            <p:pic>
              <p:nvPicPr>
                <p:cNvPr id="7" name="Picture 6" descr="d:\Eigene Dateien\Eigene Bilder\BAABilder\1605m73BaaAptus1\1605Intra\1605Intra_XA10-160.bmp"/>
                <p:cNvPicPr>
                  <a:picLocks noChangeAspect="1" noChangeArrowheads="1"/>
                </p:cNvPicPr>
                <p:nvPr/>
              </p:nvPicPr>
              <p:blipFill rotWithShape="1">
                <a:blip r:embed="rId8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 b="19224"/>
                <a:stretch/>
              </p:blipFill>
              <p:spPr bwMode="auto">
                <a:xfrm>
                  <a:off x="6668271" y="1152375"/>
                  <a:ext cx="1690560" cy="1846547"/>
                </a:xfrm>
                <a:prstGeom prst="rect">
                  <a:avLst/>
                </a:prstGeom>
                <a:noFill/>
                <a:ln w="25400">
                  <a:solidFill>
                    <a:srgbClr val="000000"/>
                  </a:solidFill>
                  <a:miter lim="800000"/>
                  <a:headEnd/>
                  <a:tailEnd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sp>
              <p:nvSpPr>
                <p:cNvPr id="16" name="TextBox 15"/>
                <p:cNvSpPr txBox="1"/>
                <p:nvPr/>
              </p:nvSpPr>
              <p:spPr>
                <a:xfrm>
                  <a:off x="6579032" y="3012565"/>
                  <a:ext cx="1875294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1200" dirty="0" smtClean="0"/>
                    <a:t>Heli-FX Applier Ready to Implant 1</a:t>
                  </a:r>
                  <a:r>
                    <a:rPr lang="en-US" sz="1200" baseline="30000" dirty="0" smtClean="0"/>
                    <a:t>st</a:t>
                  </a:r>
                  <a:r>
                    <a:rPr lang="en-US" sz="1200" dirty="0"/>
                    <a:t> </a:t>
                  </a:r>
                  <a:r>
                    <a:rPr lang="en-US" sz="1200" dirty="0" smtClean="0"/>
                    <a:t>EndoAnchor</a:t>
                  </a:r>
                  <a:endParaRPr lang="en-US" sz="1200" dirty="0"/>
                </a:p>
              </p:txBody>
            </p:sp>
          </p:grpSp>
        </p:grpSp>
        <p:grpSp>
          <p:nvGrpSpPr>
            <p:cNvPr id="38" name="Group 37"/>
            <p:cNvGrpSpPr/>
            <p:nvPr/>
          </p:nvGrpSpPr>
          <p:grpSpPr>
            <a:xfrm>
              <a:off x="191145" y="3868269"/>
              <a:ext cx="7241020" cy="2486183"/>
              <a:chOff x="191145" y="3821775"/>
              <a:chExt cx="7241020" cy="2486183"/>
            </a:xfrm>
          </p:grpSpPr>
          <p:grpSp>
            <p:nvGrpSpPr>
              <p:cNvPr id="29" name="Group 28"/>
              <p:cNvGrpSpPr/>
              <p:nvPr/>
            </p:nvGrpSpPr>
            <p:grpSpPr>
              <a:xfrm>
                <a:off x="3689578" y="3821776"/>
                <a:ext cx="1760457" cy="2307821"/>
                <a:chOff x="3689578" y="3821776"/>
                <a:chExt cx="1760457" cy="2307821"/>
              </a:xfrm>
            </p:grpSpPr>
            <p:pic>
              <p:nvPicPr>
                <p:cNvPr id="11" name="Picture 7" descr="d:\Eigene Dateien\Eigene Bilder\BAABilder\1605m73BaaAptus1\1605Intra\1605Intra_XA15-082.bmp"/>
                <p:cNvPicPr>
                  <a:picLocks noChangeAspect="1" noChangeArrowheads="1"/>
                </p:cNvPicPr>
                <p:nvPr/>
              </p:nvPicPr>
              <p:blipFill rotWithShape="1">
                <a:blip r:embed="rId9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 t="19241"/>
                <a:stretch/>
              </p:blipFill>
              <p:spPr bwMode="auto">
                <a:xfrm>
                  <a:off x="3699534" y="3821776"/>
                  <a:ext cx="1740547" cy="1846155"/>
                </a:xfrm>
                <a:prstGeom prst="rect">
                  <a:avLst/>
                </a:prstGeom>
                <a:noFill/>
                <a:ln w="25400">
                  <a:solidFill>
                    <a:srgbClr val="000000"/>
                  </a:solidFill>
                  <a:miter lim="800000"/>
                  <a:headEnd/>
                  <a:tailEnd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sp>
              <p:nvSpPr>
                <p:cNvPr id="18" name="TextBox 17"/>
                <p:cNvSpPr txBox="1"/>
                <p:nvPr/>
              </p:nvSpPr>
              <p:spPr>
                <a:xfrm>
                  <a:off x="3689578" y="5667932"/>
                  <a:ext cx="1760457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1200" dirty="0" smtClean="0"/>
                    <a:t>4</a:t>
                  </a:r>
                  <a:r>
                    <a:rPr lang="en-US" sz="1200" baseline="30000" dirty="0" smtClean="0"/>
                    <a:t>th</a:t>
                  </a:r>
                  <a:r>
                    <a:rPr lang="en-US" sz="1200" dirty="0" smtClean="0"/>
                    <a:t> EndoAnchor Implanted</a:t>
                  </a:r>
                  <a:endParaRPr lang="en-US" sz="1200" dirty="0"/>
                </a:p>
              </p:txBody>
            </p:sp>
          </p:grpSp>
          <p:grpSp>
            <p:nvGrpSpPr>
              <p:cNvPr id="30" name="Group 29"/>
              <p:cNvGrpSpPr/>
              <p:nvPr/>
            </p:nvGrpSpPr>
            <p:grpSpPr>
              <a:xfrm>
                <a:off x="5671708" y="3821775"/>
                <a:ext cx="1760457" cy="2301517"/>
                <a:chOff x="5671708" y="3821775"/>
                <a:chExt cx="1760457" cy="2301517"/>
              </a:xfrm>
            </p:grpSpPr>
            <p:pic>
              <p:nvPicPr>
                <p:cNvPr id="12" name="Picture 7" descr="d:\Eigene Dateien\Eigene Bilder\BAABilder\1605m73BaaAptus1\1605Intra\1605Intra_XA26-011.bmp"/>
                <p:cNvPicPr>
                  <a:picLocks noChangeAspect="1" noChangeArrowheads="1"/>
                </p:cNvPicPr>
                <p:nvPr/>
              </p:nvPicPr>
              <p:blipFill rotWithShape="1">
                <a:blip r:embed="rId10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 l="33185" t="1960" r="26507" b="52186"/>
                <a:stretch/>
              </p:blipFill>
              <p:spPr bwMode="auto">
                <a:xfrm>
                  <a:off x="5699528" y="3821775"/>
                  <a:ext cx="1704815" cy="1846155"/>
                </a:xfrm>
                <a:prstGeom prst="rect">
                  <a:avLst/>
                </a:prstGeom>
                <a:noFill/>
                <a:ln w="25400">
                  <a:solidFill>
                    <a:srgbClr val="000000"/>
                  </a:solidFill>
                  <a:miter lim="800000"/>
                  <a:headEnd/>
                  <a:tailEnd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sp>
              <p:nvSpPr>
                <p:cNvPr id="19" name="TextBox 18"/>
                <p:cNvSpPr txBox="1"/>
                <p:nvPr/>
              </p:nvSpPr>
              <p:spPr>
                <a:xfrm>
                  <a:off x="5671708" y="5661627"/>
                  <a:ext cx="1760457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1200" dirty="0" smtClean="0"/>
                    <a:t>Final Angiogram after EndoAnchoring</a:t>
                  </a:r>
                  <a:endParaRPr lang="en-US" sz="1200" dirty="0"/>
                </a:p>
              </p:txBody>
            </p:sp>
          </p:grpSp>
          <p:grpSp>
            <p:nvGrpSpPr>
              <p:cNvPr id="37" name="Group 36"/>
              <p:cNvGrpSpPr/>
              <p:nvPr/>
            </p:nvGrpSpPr>
            <p:grpSpPr>
              <a:xfrm>
                <a:off x="191145" y="3821777"/>
                <a:ext cx="3334720" cy="2486181"/>
                <a:chOff x="191145" y="3821777"/>
                <a:chExt cx="3334720" cy="2486181"/>
              </a:xfrm>
            </p:grpSpPr>
            <p:pic>
              <p:nvPicPr>
                <p:cNvPr id="10" name="1605Intra_XA15.avi">
                  <a:hlinkClick r:id="" action="ppaction://media"/>
                </p:cNvPr>
                <p:cNvPicPr>
                  <a:picLocks noRot="1" noChangeAspect="1"/>
                </p:cNvPicPr>
                <p:nvPr>
                  <a:videoFile r:link="rId1"/>
                </p:nvPr>
              </p:nvPicPr>
              <p:blipFill rotWithShape="1">
                <a:blip r:embed="rId1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13928" t="19240" r="9061"/>
                <a:stretch/>
              </p:blipFill>
              <p:spPr bwMode="auto">
                <a:xfrm>
                  <a:off x="1682491" y="3821777"/>
                  <a:ext cx="1760457" cy="1846155"/>
                </a:xfrm>
                <a:prstGeom prst="rect">
                  <a:avLst/>
                </a:prstGeom>
                <a:noFill/>
                <a:ln w="25400">
                  <a:solidFill>
                    <a:srgbClr val="000000"/>
                  </a:solidFill>
                  <a:miter lim="800000"/>
                  <a:headEnd/>
                  <a:tailEnd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sp>
              <p:nvSpPr>
                <p:cNvPr id="17" name="TextBox 16"/>
                <p:cNvSpPr txBox="1"/>
                <p:nvPr/>
              </p:nvSpPr>
              <p:spPr>
                <a:xfrm>
                  <a:off x="1619573" y="5661627"/>
                  <a:ext cx="1906292" cy="64633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1200" dirty="0" smtClean="0"/>
                    <a:t>Applier Ready to Implant 4</a:t>
                  </a:r>
                  <a:r>
                    <a:rPr lang="en-US" sz="1200" baseline="30000" dirty="0" smtClean="0"/>
                    <a:t>th</a:t>
                  </a:r>
                  <a:r>
                    <a:rPr lang="en-US" sz="1200" dirty="0" smtClean="0"/>
                    <a:t> EndoAnchor </a:t>
                  </a:r>
                </a:p>
                <a:p>
                  <a:pPr algn="ctr"/>
                  <a:r>
                    <a:rPr lang="en-US" sz="1200" dirty="0" smtClean="0"/>
                    <a:t>(C-Arm RAO 45°) </a:t>
                  </a:r>
                  <a:endParaRPr lang="en-US" sz="1200" dirty="0"/>
                </a:p>
              </p:txBody>
            </p:sp>
            <p:grpSp>
              <p:nvGrpSpPr>
                <p:cNvPr id="27" name="Group 26"/>
                <p:cNvGrpSpPr/>
                <p:nvPr/>
              </p:nvGrpSpPr>
              <p:grpSpPr>
                <a:xfrm>
                  <a:off x="2295525" y="3957638"/>
                  <a:ext cx="771525" cy="923925"/>
                  <a:chOff x="2295525" y="3957638"/>
                  <a:chExt cx="771525" cy="923925"/>
                </a:xfrm>
              </p:grpSpPr>
              <p:cxnSp>
                <p:nvCxnSpPr>
                  <p:cNvPr id="21" name="Straight Arrow Connector 20"/>
                  <p:cNvCxnSpPr/>
                  <p:nvPr/>
                </p:nvCxnSpPr>
                <p:spPr>
                  <a:xfrm flipH="1">
                    <a:off x="2819400" y="4152900"/>
                    <a:ext cx="247650" cy="266700"/>
                  </a:xfrm>
                  <a:prstGeom prst="straightConnector1">
                    <a:avLst/>
                  </a:prstGeom>
                  <a:ln>
                    <a:tailEnd type="arrow"/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2" name="Straight Arrow Connector 21"/>
                  <p:cNvCxnSpPr/>
                  <p:nvPr/>
                </p:nvCxnSpPr>
                <p:spPr>
                  <a:xfrm flipH="1">
                    <a:off x="2504371" y="3957638"/>
                    <a:ext cx="123825" cy="347662"/>
                  </a:xfrm>
                  <a:prstGeom prst="straightConnector1">
                    <a:avLst/>
                  </a:prstGeom>
                  <a:ln>
                    <a:tailEnd type="arrow"/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4" name="Straight Arrow Connector 23"/>
                  <p:cNvCxnSpPr/>
                  <p:nvPr/>
                </p:nvCxnSpPr>
                <p:spPr>
                  <a:xfrm flipV="1">
                    <a:off x="2295525" y="4624389"/>
                    <a:ext cx="208846" cy="257174"/>
                  </a:xfrm>
                  <a:prstGeom prst="straightConnector1">
                    <a:avLst/>
                  </a:prstGeom>
                  <a:ln>
                    <a:tailEnd type="arrow"/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36" name="TextBox 35"/>
                <p:cNvSpPr txBox="1"/>
                <p:nvPr/>
              </p:nvSpPr>
              <p:spPr>
                <a:xfrm>
                  <a:off x="191145" y="3988390"/>
                  <a:ext cx="1428428" cy="64633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1200" dirty="0" smtClean="0"/>
                    <a:t>Arrows Denote </a:t>
                  </a:r>
                  <a:r>
                    <a:rPr lang="en-US" sz="1200" dirty="0"/>
                    <a:t>I</a:t>
                  </a:r>
                  <a:r>
                    <a:rPr lang="en-US" sz="1200" dirty="0" smtClean="0"/>
                    <a:t>mplanted </a:t>
                  </a:r>
                </a:p>
                <a:p>
                  <a:pPr algn="ctr"/>
                  <a:r>
                    <a:rPr lang="en-US" sz="1200" dirty="0" smtClean="0"/>
                    <a:t>3 EndoAnchors</a:t>
                  </a:r>
                  <a:endParaRPr lang="en-US" sz="1200" dirty="0"/>
                </a:p>
              </p:txBody>
            </p:sp>
          </p:grpSp>
        </p:grpSp>
      </p:grpSp>
      <p:sp>
        <p:nvSpPr>
          <p:cNvPr id="3" name="TextBox 2"/>
          <p:cNvSpPr txBox="1"/>
          <p:nvPr/>
        </p:nvSpPr>
        <p:spPr>
          <a:xfrm>
            <a:off x="3067050" y="6486972"/>
            <a:ext cx="510954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/>
              <a:t>Images courtesy of Dr. Burkhart Zipfel, Deutsches Herzzentrum Berlin</a:t>
            </a:r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1465543111"/>
      </p:ext>
    </p:extLst>
  </p:cSld>
  <p:clrMapOvr>
    <a:masterClrMapping/>
  </p:clrMapOvr>
  <p:timing>
    <p:tnLst>
      <p:par>
        <p:cTn id="1" dur="indefinite" restart="never" nodeType="tmRoot">
          <p:childTnLst>
            <p:video>
              <p:cMediaNode>
                <p:cTn id="2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video>
              <p:cMediaNode>
                <p:cTn id="3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video>
            <p:video>
              <p:cMediaNode>
                <p:cTn id="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video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11014" y="276022"/>
            <a:ext cx="8229600" cy="659510"/>
          </a:xfrm>
        </p:spPr>
        <p:txBody>
          <a:bodyPr/>
          <a:lstStyle/>
          <a:p>
            <a:r>
              <a:rPr lang="en-US" dirty="0" smtClean="0"/>
              <a:t>FDA Classification</a:t>
            </a:r>
            <a:endParaRPr lang="en-US" dirty="0"/>
          </a:p>
        </p:txBody>
      </p:sp>
      <p:pic>
        <p:nvPicPr>
          <p:cNvPr id="15" name="Content Placeholder 14" descr="FDA Code of Federal Regulations has HeliFx classified as a Cardiovascular Prosthetic Device&#10;&#10;TITLE 21--FOOD AND DRUGS&#10;CHAPTER I--FOOD AND DRUG ADMINISTRATION&#10;DEPARTMENT OF HEALTH AND HUMAN SERVICES   SUBCHAPTER H--MEDICAL DEVICES &#10;PART 870 CARDIOVASCULAR DEVICES&#10;" title="FDA Classification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18898" y="1084516"/>
            <a:ext cx="7287145" cy="5401558"/>
          </a:xfrm>
        </p:spPr>
      </p:pic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4EF81A-8103-A649-B659-FCC1AF6914A5}" type="slidenum">
              <a:rPr lang="en-US" smtClean="0"/>
              <a:pPr/>
              <a:t>31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9197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24423" y="308417"/>
            <a:ext cx="8229600" cy="659510"/>
          </a:xfrm>
        </p:spPr>
        <p:txBody>
          <a:bodyPr>
            <a:normAutofit/>
          </a:bodyPr>
          <a:lstStyle/>
          <a:p>
            <a:r>
              <a:rPr lang="en-US" sz="2400" dirty="0" smtClean="0"/>
              <a:t>Heli-FX Clinical Scenarios Vary According to Patient Need</a:t>
            </a:r>
            <a:endParaRPr lang="en-US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377190" y="1271016"/>
            <a:ext cx="8455914" cy="461665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r>
              <a:rPr lang="en-US" sz="2400" dirty="0" smtClean="0">
                <a:solidFill>
                  <a:schemeClr val="accent3"/>
                </a:solidFill>
              </a:rPr>
              <a:t>Six (6) procedural use cases</a:t>
            </a:r>
            <a:endParaRPr lang="en-US" sz="2400" dirty="0">
              <a:solidFill>
                <a:schemeClr val="accent3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4EF81A-8103-A649-B659-FCC1AF6914A5}" type="slidenum">
              <a:rPr lang="en-US" smtClean="0"/>
              <a:pPr/>
              <a:t>32</a:t>
            </a:fld>
            <a:endParaRPr lang="en-US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6344165"/>
              </p:ext>
            </p:extLst>
          </p:nvPr>
        </p:nvGraphicFramePr>
        <p:xfrm>
          <a:off x="291547" y="2107634"/>
          <a:ext cx="8541559" cy="31394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630018"/>
                <a:gridCol w="1891606"/>
                <a:gridCol w="2224881"/>
                <a:gridCol w="2795054"/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A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A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chemeClr val="bg1"/>
                          </a:solidFill>
                        </a:rPr>
                        <a:t>EVAR</a:t>
                      </a:r>
                    </a:p>
                    <a:p>
                      <a:pPr algn="ctr"/>
                      <a:r>
                        <a:rPr lang="en-US" b="1" dirty="0" smtClean="0">
                          <a:solidFill>
                            <a:schemeClr val="bg1"/>
                          </a:solidFill>
                        </a:rPr>
                        <a:t>(Body Section: Lower Artery) </a:t>
                      </a:r>
                      <a:endParaRPr 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A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A02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chemeClr val="bg1"/>
                          </a:solidFill>
                        </a:rPr>
                        <a:t>TEVAR</a:t>
                      </a:r>
                    </a:p>
                    <a:p>
                      <a:pPr algn="ctr"/>
                      <a:r>
                        <a:rPr lang="en-US" b="1" dirty="0" smtClean="0">
                          <a:solidFill>
                            <a:schemeClr val="bg1"/>
                          </a:solidFill>
                        </a:rPr>
                        <a:t>(Body Section: </a:t>
                      </a:r>
                    </a:p>
                    <a:p>
                      <a:pPr algn="ctr"/>
                      <a:r>
                        <a:rPr lang="en-US" b="1" dirty="0" smtClean="0">
                          <a:solidFill>
                            <a:schemeClr val="bg1"/>
                          </a:solidFill>
                        </a:rPr>
                        <a:t>Heart &amp;</a:t>
                      </a:r>
                      <a:r>
                        <a:rPr lang="en-US" b="1" baseline="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US" b="1" dirty="0" smtClean="0">
                          <a:solidFill>
                            <a:schemeClr val="bg1"/>
                          </a:solidFill>
                        </a:rPr>
                        <a:t>Great Vessel)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A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A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A02F"/>
                    </a:solidFill>
                  </a:tcPr>
                </a:tc>
              </a:tr>
              <a:tr h="741680">
                <a:tc rowSpan="2"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chemeClr val="bg1"/>
                          </a:solidFill>
                        </a:rPr>
                        <a:t>Heli-FX as Add-On</a:t>
                      </a:r>
                      <a:endParaRPr lang="en-US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28575" cap="flat" cmpd="sng" algn="ctr">
                      <a:solidFill>
                        <a:srgbClr val="FFA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A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A02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 typeface="Arial" panose="020B0604020202020204" pitchFamily="34" charset="0"/>
                        <a:buNone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</a:rPr>
                        <a:t>Primary</a:t>
                      </a:r>
                      <a:endParaRPr lang="en-US" sz="1600" baseline="0" dirty="0" smtClean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A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A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A02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 typeface="Arial" panose="020B0604020202020204" pitchFamily="34" charset="0"/>
                        <a:buNone/>
                      </a:pPr>
                      <a:r>
                        <a:rPr lang="en-US" sz="1600" dirty="0" smtClean="0">
                          <a:solidFill>
                            <a:srgbClr val="4D5357"/>
                          </a:solidFill>
                        </a:rPr>
                        <a:t>Control of acute</a:t>
                      </a:r>
                      <a:r>
                        <a:rPr lang="en-US" sz="1600" baseline="0" dirty="0" smtClean="0">
                          <a:solidFill>
                            <a:srgbClr val="4D5357"/>
                          </a:solidFill>
                        </a:rPr>
                        <a:t> Endoleak and/or</a:t>
                      </a:r>
                      <a:endParaRPr lang="en-US" sz="1600" dirty="0">
                        <a:solidFill>
                          <a:srgbClr val="4D5357"/>
                        </a:solidFill>
                      </a:endParaRPr>
                    </a:p>
                    <a:p>
                      <a:pPr marL="0" indent="0" algn="ctr">
                        <a:buFont typeface="Arial" panose="020B0604020202020204" pitchFamily="34" charset="0"/>
                        <a:buNone/>
                      </a:pPr>
                      <a:r>
                        <a:rPr lang="en-US" sz="1600" dirty="0" smtClean="0">
                          <a:solidFill>
                            <a:srgbClr val="4D5357"/>
                          </a:solidFill>
                        </a:rPr>
                        <a:t>Hostile anatomy</a:t>
                      </a:r>
                      <a:endParaRPr lang="en-US" sz="1600" dirty="0">
                        <a:solidFill>
                          <a:srgbClr val="4D5357"/>
                        </a:solidFill>
                      </a:endParaRPr>
                    </a:p>
                  </a:txBody>
                  <a:tcPr anchor="ctr">
                    <a:lnL w="28575" cap="flat" cmpd="sng" algn="ctr">
                      <a:solidFill>
                        <a:srgbClr val="FFA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A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A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 typeface="Arial" panose="020B0604020202020204" pitchFamily="34" charset="0"/>
                        <a:buNone/>
                      </a:pPr>
                      <a:r>
                        <a:rPr lang="en-US" sz="1600" dirty="0" smtClean="0">
                          <a:solidFill>
                            <a:srgbClr val="4D5357"/>
                          </a:solidFill>
                        </a:rPr>
                        <a:t>Control of acute</a:t>
                      </a:r>
                      <a:r>
                        <a:rPr lang="en-US" sz="1600" baseline="0" dirty="0" smtClean="0">
                          <a:solidFill>
                            <a:srgbClr val="4D5357"/>
                          </a:solidFill>
                        </a:rPr>
                        <a:t> Endoleak and/or</a:t>
                      </a:r>
                      <a:endParaRPr lang="en-US" sz="1600" dirty="0">
                        <a:solidFill>
                          <a:srgbClr val="4D5357"/>
                        </a:solidFill>
                      </a:endParaRPr>
                    </a:p>
                    <a:p>
                      <a:pPr marL="0" indent="0" algn="ctr">
                        <a:buFont typeface="Arial" panose="020B0604020202020204" pitchFamily="34" charset="0"/>
                        <a:buNone/>
                      </a:pPr>
                      <a:r>
                        <a:rPr lang="en-US" sz="1600" dirty="0" smtClean="0">
                          <a:solidFill>
                            <a:srgbClr val="4D5357"/>
                          </a:solidFill>
                        </a:rPr>
                        <a:t>Hostile anatomy</a:t>
                      </a:r>
                      <a:r>
                        <a:rPr lang="en-US" sz="1600" baseline="0" dirty="0" smtClean="0">
                          <a:solidFill>
                            <a:srgbClr val="4D5357"/>
                          </a:solidFill>
                        </a:rPr>
                        <a:t> </a:t>
                      </a:r>
                      <a:endParaRPr lang="en-US" sz="1600" dirty="0">
                        <a:solidFill>
                          <a:srgbClr val="4D5357"/>
                        </a:solidFill>
                      </a:endParaRPr>
                    </a:p>
                  </a:txBody>
                  <a:tcPr anchor="ctr">
                    <a:lnL w="28575" cap="flat" cmpd="sng" algn="ctr">
                      <a:solidFill>
                        <a:srgbClr val="FFA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A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A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 vMerge="1">
                  <a:txBody>
                    <a:bodyPr/>
                    <a:lstStyle/>
                    <a:p>
                      <a:pPr algn="ctr"/>
                      <a:endParaRPr lang="en-US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28575" cap="flat" cmpd="sng" algn="ctr">
                      <a:solidFill>
                        <a:srgbClr val="FFA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A0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600" baseline="0" dirty="0" smtClean="0">
                          <a:solidFill>
                            <a:schemeClr val="bg1"/>
                          </a:solidFill>
                        </a:rPr>
                        <a:t>Revision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A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A02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 typeface="Arial" panose="020B0604020202020204" pitchFamily="34" charset="0"/>
                        <a:buNone/>
                      </a:pPr>
                      <a:r>
                        <a:rPr lang="en-US" sz="1600" dirty="0" smtClean="0">
                          <a:solidFill>
                            <a:srgbClr val="4D5357"/>
                          </a:solidFill>
                        </a:rPr>
                        <a:t>Control of Endoleak / repair of migration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FFA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A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A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A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 typeface="Arial" panose="020B0604020202020204" pitchFamily="34" charset="0"/>
                        <a:buNone/>
                      </a:pPr>
                      <a:r>
                        <a:rPr lang="en-US" sz="1600" dirty="0" smtClean="0">
                          <a:solidFill>
                            <a:srgbClr val="4D5357"/>
                          </a:solidFill>
                        </a:rPr>
                        <a:t>Control of Endoleak / repair of migration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FFA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A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A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A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chemeClr val="bg1"/>
                          </a:solidFill>
                        </a:rPr>
                        <a:t>Heli-FX</a:t>
                      </a:r>
                      <a:r>
                        <a:rPr lang="en-US" b="1" baseline="0" dirty="0" smtClean="0">
                          <a:solidFill>
                            <a:schemeClr val="bg1"/>
                          </a:solidFill>
                        </a:rPr>
                        <a:t> as </a:t>
                      </a:r>
                      <a:r>
                        <a:rPr lang="en-US" b="1" dirty="0" smtClean="0">
                          <a:solidFill>
                            <a:schemeClr val="bg1"/>
                          </a:solidFill>
                        </a:rPr>
                        <a:t>Stand-Alone</a:t>
                      </a:r>
                      <a:endParaRPr lang="en-US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28575" cap="flat" cmpd="sng" algn="ctr">
                      <a:solidFill>
                        <a:srgbClr val="FFA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A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A02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 typeface="Arial" panose="020B0604020202020204" pitchFamily="34" charset="0"/>
                        <a:buNone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</a:rPr>
                        <a:t>Revision of previous aneurysm repair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A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A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A02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 typeface="Arial" panose="020B0604020202020204" pitchFamily="34" charset="0"/>
                        <a:buNone/>
                      </a:pPr>
                      <a:r>
                        <a:rPr lang="en-US" sz="1600" dirty="0" smtClean="0">
                          <a:solidFill>
                            <a:srgbClr val="4D5357"/>
                          </a:solidFill>
                        </a:rPr>
                        <a:t>Control of Endoleak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FFA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A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A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A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 typeface="Arial" panose="020B0604020202020204" pitchFamily="34" charset="0"/>
                        <a:buNone/>
                      </a:pPr>
                      <a:r>
                        <a:rPr lang="en-US" sz="1600" dirty="0" smtClean="0">
                          <a:solidFill>
                            <a:srgbClr val="4D5357"/>
                          </a:solidFill>
                        </a:rPr>
                        <a:t>Control of Endoleak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FFA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A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A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A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69890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3936" y="318714"/>
            <a:ext cx="8534400" cy="762000"/>
          </a:xfrm>
        </p:spPr>
        <p:txBody>
          <a:bodyPr/>
          <a:lstStyle/>
          <a:p>
            <a:pPr algn="l"/>
            <a:r>
              <a:rPr lang="en-US" sz="2400" dirty="0" smtClean="0">
                <a:solidFill>
                  <a:schemeClr val="bg1"/>
                </a:solidFill>
              </a:rPr>
              <a:t>Heli-FX Procedure as Stand Alone (Parent Procedure)</a:t>
            </a:r>
            <a:endParaRPr lang="en-US" sz="2400" dirty="0">
              <a:solidFill>
                <a:schemeClr val="bg1"/>
              </a:solidFill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97208" y="2434970"/>
            <a:ext cx="2133961" cy="34260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3"/>
          <p:cNvSpPr/>
          <p:nvPr/>
        </p:nvSpPr>
        <p:spPr>
          <a:xfrm>
            <a:off x="2280237" y="1559085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dirty="0" smtClean="0"/>
              <a:t>EndoAnchoring Stand Alone Procedure </a:t>
            </a:r>
          </a:p>
          <a:p>
            <a:pPr algn="ctr"/>
            <a:r>
              <a:rPr lang="en-US" dirty="0" smtClean="0"/>
              <a:t>to Repair Endoleak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5244078" y="3871876"/>
            <a:ext cx="126938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Endoleak</a:t>
            </a:r>
            <a:endParaRPr lang="en-US" sz="1400" dirty="0"/>
          </a:p>
        </p:txBody>
      </p:sp>
      <p:cxnSp>
        <p:nvCxnSpPr>
          <p:cNvPr id="8" name="Straight Arrow Connector 7"/>
          <p:cNvCxnSpPr>
            <a:stCxn id="6" idx="1"/>
          </p:cNvCxnSpPr>
          <p:nvPr/>
        </p:nvCxnSpPr>
        <p:spPr>
          <a:xfrm flipH="1" flipV="1">
            <a:off x="4939278" y="4025764"/>
            <a:ext cx="304800" cy="1"/>
          </a:xfrm>
          <a:prstGeom prst="straightConnector1">
            <a:avLst/>
          </a:prstGeom>
          <a:ln w="19050">
            <a:solidFill>
              <a:srgbClr val="FF000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3098042" y="5861026"/>
            <a:ext cx="1993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cxnSp>
        <p:nvCxnSpPr>
          <p:cNvPr id="9" name="Straight Arrow Connector 8"/>
          <p:cNvCxnSpPr/>
          <p:nvPr/>
        </p:nvCxnSpPr>
        <p:spPr>
          <a:xfrm>
            <a:off x="3631517" y="3984496"/>
            <a:ext cx="504287" cy="0"/>
          </a:xfrm>
          <a:prstGeom prst="straightConnector1">
            <a:avLst/>
          </a:prstGeom>
          <a:ln w="19050">
            <a:solidFill>
              <a:srgbClr val="0000FF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2388218" y="3817285"/>
            <a:ext cx="126938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EndoAnchors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3806306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3936" y="318714"/>
            <a:ext cx="8534400" cy="762000"/>
          </a:xfrm>
        </p:spPr>
        <p:txBody>
          <a:bodyPr/>
          <a:lstStyle/>
          <a:p>
            <a:pPr algn="l"/>
            <a:r>
              <a:rPr lang="en-US" sz="2400" dirty="0">
                <a:solidFill>
                  <a:schemeClr val="bg1"/>
                </a:solidFill>
              </a:rPr>
              <a:t>Heli-FX </a:t>
            </a:r>
            <a:r>
              <a:rPr lang="en-US" sz="2400" dirty="0" smtClean="0">
                <a:solidFill>
                  <a:schemeClr val="bg1"/>
                </a:solidFill>
              </a:rPr>
              <a:t>as Add-On to EVAR (Parent </a:t>
            </a:r>
            <a:r>
              <a:rPr lang="en-US" sz="2400" dirty="0">
                <a:solidFill>
                  <a:schemeClr val="bg1"/>
                </a:solidFill>
              </a:rPr>
              <a:t>Procedure)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46243" y="2457184"/>
            <a:ext cx="2133961" cy="34260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9945" y="2420052"/>
            <a:ext cx="2121264" cy="3399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contrast="9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65824" y="2444486"/>
            <a:ext cx="2160330" cy="34387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ectangle 2"/>
          <p:cNvSpPr/>
          <p:nvPr/>
        </p:nvSpPr>
        <p:spPr>
          <a:xfrm>
            <a:off x="-685800" y="1378054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dirty="0" smtClean="0"/>
              <a:t>Primary Challenging </a:t>
            </a:r>
          </a:p>
          <a:p>
            <a:pPr algn="ctr"/>
            <a:r>
              <a:rPr lang="en-US" dirty="0" smtClean="0"/>
              <a:t>Neck Anatomy </a:t>
            </a:r>
          </a:p>
          <a:p>
            <a:pPr algn="ctr"/>
            <a:r>
              <a:rPr lang="en-US" dirty="0" smtClean="0"/>
              <a:t>+ EndoAnchors 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4953000" y="1417523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dirty="0" smtClean="0"/>
              <a:t>Primary or Revision</a:t>
            </a:r>
          </a:p>
          <a:p>
            <a:pPr algn="ctr"/>
            <a:r>
              <a:rPr lang="en-US" dirty="0"/>
              <a:t>w</a:t>
            </a:r>
            <a:r>
              <a:rPr lang="en-US" dirty="0" smtClean="0"/>
              <a:t>ith Endoleak </a:t>
            </a:r>
          </a:p>
          <a:p>
            <a:pPr algn="ctr"/>
            <a:r>
              <a:rPr lang="en-US" dirty="0"/>
              <a:t>+ EndoAnchors </a:t>
            </a:r>
          </a:p>
          <a:p>
            <a:pPr algn="ctr"/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2133600" y="1391954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dirty="0" smtClean="0"/>
              <a:t>Revision</a:t>
            </a:r>
          </a:p>
          <a:p>
            <a:pPr algn="ctr"/>
            <a:r>
              <a:rPr lang="en-US" dirty="0"/>
              <a:t>w</a:t>
            </a:r>
            <a:r>
              <a:rPr lang="en-US" dirty="0" smtClean="0"/>
              <a:t>ith Cuff</a:t>
            </a:r>
          </a:p>
          <a:p>
            <a:pPr algn="ctr"/>
            <a:r>
              <a:rPr lang="en-US" dirty="0"/>
              <a:t>+ EndoAnchors </a:t>
            </a:r>
          </a:p>
          <a:p>
            <a:pPr algn="ctr"/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8027011" y="3894090"/>
            <a:ext cx="126938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Endoleak</a:t>
            </a:r>
            <a:endParaRPr lang="en-US" sz="1400" dirty="0"/>
          </a:p>
        </p:txBody>
      </p:sp>
      <p:cxnSp>
        <p:nvCxnSpPr>
          <p:cNvPr id="8" name="Straight Arrow Connector 7"/>
          <p:cNvCxnSpPr>
            <a:stCxn id="6" idx="1"/>
          </p:cNvCxnSpPr>
          <p:nvPr/>
        </p:nvCxnSpPr>
        <p:spPr>
          <a:xfrm flipH="1" flipV="1">
            <a:off x="7722211" y="4047978"/>
            <a:ext cx="304800" cy="1"/>
          </a:xfrm>
          <a:prstGeom prst="straightConnector1">
            <a:avLst/>
          </a:prstGeom>
          <a:ln w="19050">
            <a:solidFill>
              <a:srgbClr val="FF000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1"/>
          <p:cNvSpPr/>
          <p:nvPr/>
        </p:nvSpPr>
        <p:spPr>
          <a:xfrm>
            <a:off x="5410200" y="4016323"/>
            <a:ext cx="123469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 smtClean="0"/>
              <a:t>Extension Cuff</a:t>
            </a:r>
            <a:endParaRPr lang="en-US" sz="1400" dirty="0"/>
          </a:p>
        </p:txBody>
      </p:sp>
      <p:cxnSp>
        <p:nvCxnSpPr>
          <p:cNvPr id="16" name="Straight Arrow Connector 15"/>
          <p:cNvCxnSpPr/>
          <p:nvPr/>
        </p:nvCxnSpPr>
        <p:spPr>
          <a:xfrm flipH="1" flipV="1">
            <a:off x="4876800" y="4170213"/>
            <a:ext cx="609600" cy="1"/>
          </a:xfrm>
          <a:prstGeom prst="straightConnector1">
            <a:avLst/>
          </a:prstGeom>
          <a:ln w="19050">
            <a:solidFill>
              <a:srgbClr val="FF000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61573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Title 4"/>
          <p:cNvSpPr>
            <a:spLocks noGrp="1"/>
          </p:cNvSpPr>
          <p:nvPr>
            <p:ph type="title"/>
          </p:nvPr>
        </p:nvSpPr>
        <p:spPr>
          <a:xfrm>
            <a:off x="115066" y="314583"/>
            <a:ext cx="8668987" cy="687387"/>
          </a:xfrm>
        </p:spPr>
        <p:txBody>
          <a:bodyPr>
            <a:noAutofit/>
          </a:bodyPr>
          <a:lstStyle/>
          <a:p>
            <a:pPr algn="l"/>
            <a:r>
              <a:rPr lang="en-US" altLang="en-US" sz="2400" dirty="0" smtClean="0">
                <a:ea typeface="ＭＳ Ｐゴシック" pitchFamily="34" charset="-128"/>
              </a:rPr>
              <a:t>Revision Case w/a Type 1a Endoleak, Anchors</a:t>
            </a:r>
          </a:p>
        </p:txBody>
      </p:sp>
      <p:pic>
        <p:nvPicPr>
          <p:cNvPr id="12292" name="Picture 7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3563" y="1160463"/>
            <a:ext cx="1755775" cy="2286000"/>
          </a:xfrm>
          <a:prstGeom prst="rect">
            <a:avLst/>
          </a:prstGeom>
          <a:noFill/>
          <a:ln w="25400">
            <a:solidFill>
              <a:srgbClr val="000000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3" name="Picture 10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0525" y="4154179"/>
            <a:ext cx="2100263" cy="2286000"/>
          </a:xfrm>
          <a:prstGeom prst="rect">
            <a:avLst/>
          </a:prstGeom>
          <a:noFill/>
          <a:ln w="25400">
            <a:solidFill>
              <a:srgbClr val="000000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4" name="Picture 13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42150" y="1190189"/>
            <a:ext cx="1638300" cy="2193925"/>
          </a:xfrm>
          <a:prstGeom prst="rect">
            <a:avLst/>
          </a:prstGeom>
          <a:noFill/>
          <a:ln w="25400">
            <a:solidFill>
              <a:srgbClr val="000000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5" name="Picture 14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92950" y="3996889"/>
            <a:ext cx="1516063" cy="1843088"/>
          </a:xfrm>
          <a:prstGeom prst="rect">
            <a:avLst/>
          </a:prstGeom>
          <a:noFill/>
          <a:ln w="25400">
            <a:solidFill>
              <a:srgbClr val="000000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6" name="Picture 18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79788" y="1647825"/>
            <a:ext cx="2466975" cy="3879850"/>
          </a:xfrm>
          <a:prstGeom prst="rect">
            <a:avLst/>
          </a:prstGeom>
          <a:noFill/>
          <a:ln w="25400">
            <a:solidFill>
              <a:srgbClr val="000000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321" name="TextBox 19"/>
          <p:cNvSpPr txBox="1">
            <a:spLocks noChangeArrowheads="1"/>
          </p:cNvSpPr>
          <p:nvPr/>
        </p:nvSpPr>
        <p:spPr bwMode="auto">
          <a:xfrm>
            <a:off x="390525" y="3525838"/>
            <a:ext cx="220027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-1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-1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-1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-1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-1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-1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-1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-1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-1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en-US" sz="1600" dirty="0" smtClean="0">
                <a:latin typeface="+mj-lt"/>
              </a:rPr>
              <a:t>Type 1 Endoleak 1 week post implant</a:t>
            </a:r>
          </a:p>
        </p:txBody>
      </p:sp>
      <p:cxnSp>
        <p:nvCxnSpPr>
          <p:cNvPr id="12298" name="Straight Arrow Connector 21"/>
          <p:cNvCxnSpPr>
            <a:cxnSpLocks noChangeShapeType="1"/>
          </p:cNvCxnSpPr>
          <p:nvPr/>
        </p:nvCxnSpPr>
        <p:spPr bwMode="auto">
          <a:xfrm flipV="1">
            <a:off x="914400" y="2200275"/>
            <a:ext cx="92075" cy="1325563"/>
          </a:xfrm>
          <a:prstGeom prst="straightConnector1">
            <a:avLst/>
          </a:prstGeom>
          <a:noFill/>
          <a:ln w="22225" algn="ctr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299" name="Straight Arrow Connector 23"/>
          <p:cNvCxnSpPr>
            <a:cxnSpLocks noChangeShapeType="1"/>
          </p:cNvCxnSpPr>
          <p:nvPr/>
        </p:nvCxnSpPr>
        <p:spPr bwMode="auto">
          <a:xfrm flipH="1">
            <a:off x="1752600" y="4110038"/>
            <a:ext cx="76200" cy="909637"/>
          </a:xfrm>
          <a:prstGeom prst="straightConnector1">
            <a:avLst/>
          </a:prstGeom>
          <a:noFill/>
          <a:ln w="22225" algn="ctr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3324" name="TextBox 24"/>
          <p:cNvSpPr txBox="1">
            <a:spLocks noChangeArrowheads="1"/>
          </p:cNvSpPr>
          <p:nvPr/>
        </p:nvSpPr>
        <p:spPr bwMode="auto">
          <a:xfrm>
            <a:off x="2819400" y="5570538"/>
            <a:ext cx="3589338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-1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-1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-1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-1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-1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-1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-1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-1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-1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en-US" sz="1600" dirty="0" smtClean="0">
                <a:latin typeface="+mj-lt"/>
              </a:rPr>
              <a:t>9 Heli-FX EndoAnchors implanted</a:t>
            </a:r>
          </a:p>
        </p:txBody>
      </p:sp>
      <p:sp>
        <p:nvSpPr>
          <p:cNvPr id="13325" name="TextBox 25"/>
          <p:cNvSpPr txBox="1">
            <a:spLocks noChangeArrowheads="1"/>
          </p:cNvSpPr>
          <p:nvPr/>
        </p:nvSpPr>
        <p:spPr bwMode="auto">
          <a:xfrm>
            <a:off x="6513513" y="3409514"/>
            <a:ext cx="266700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-1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-1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-1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-1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-1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-1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-1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-1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-1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en-US" sz="1600" dirty="0" smtClean="0">
                <a:latin typeface="+mj-lt"/>
              </a:rPr>
              <a:t>Type 1 Endoleak </a:t>
            </a:r>
          </a:p>
          <a:p>
            <a:pPr algn="ctr" eaLnBrk="1" hangingPunct="1">
              <a:defRPr/>
            </a:pPr>
            <a:r>
              <a:rPr lang="en-US" sz="1600" dirty="0" smtClean="0">
                <a:latin typeface="+mj-lt"/>
              </a:rPr>
              <a:t>Resolved without cuff</a:t>
            </a:r>
          </a:p>
        </p:txBody>
      </p:sp>
      <p:sp>
        <p:nvSpPr>
          <p:cNvPr id="13326" name="Rectangle 17"/>
          <p:cNvSpPr>
            <a:spLocks noChangeArrowheads="1"/>
          </p:cNvSpPr>
          <p:nvPr/>
        </p:nvSpPr>
        <p:spPr bwMode="auto">
          <a:xfrm>
            <a:off x="2524125" y="6217738"/>
            <a:ext cx="661987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1400" dirty="0">
                <a:latin typeface="+mj-lt"/>
              </a:rPr>
              <a:t>Images courtesy of Bart Muhs, MD &amp; Scott Aruny, </a:t>
            </a:r>
            <a:r>
              <a:rPr lang="en-US" sz="1400" dirty="0" smtClean="0">
                <a:latin typeface="+mj-lt"/>
              </a:rPr>
              <a:t>MD</a:t>
            </a:r>
          </a:p>
          <a:p>
            <a:pPr algn="ctr">
              <a:defRPr/>
            </a:pPr>
            <a:r>
              <a:rPr lang="en-US" sz="1400" dirty="0" smtClean="0">
                <a:latin typeface="+mj-lt"/>
              </a:rPr>
              <a:t>Yale New Haven Medical Center</a:t>
            </a:r>
            <a:endParaRPr lang="en-US" sz="1400" dirty="0">
              <a:latin typeface="+mj-lt"/>
            </a:endParaRPr>
          </a:p>
        </p:txBody>
      </p:sp>
      <p:sp>
        <p:nvSpPr>
          <p:cNvPr id="15" name="Right Arrow 15"/>
          <p:cNvSpPr>
            <a:spLocks noChangeArrowheads="1"/>
          </p:cNvSpPr>
          <p:nvPr/>
        </p:nvSpPr>
        <p:spPr bwMode="auto">
          <a:xfrm>
            <a:off x="2524125" y="3119438"/>
            <a:ext cx="738188" cy="936625"/>
          </a:xfrm>
          <a:prstGeom prst="rightArrow">
            <a:avLst>
              <a:gd name="adj1" fmla="val 50000"/>
              <a:gd name="adj2" fmla="val 50088"/>
            </a:avLst>
          </a:prstGeom>
          <a:solidFill>
            <a:srgbClr val="FF0000"/>
          </a:solidFill>
          <a:ln w="12700" cap="sq" algn="ctr">
            <a:noFill/>
            <a:round/>
            <a:headEnd type="none" w="sm" len="sm"/>
            <a:tailEnd type="none" w="sm" len="sm"/>
          </a:ln>
        </p:spPr>
        <p:txBody>
          <a:bodyPr/>
          <a:lstStyle/>
          <a:p>
            <a:pPr algn="ctr">
              <a:defRPr/>
            </a:pPr>
            <a:endParaRPr lang="en-US" dirty="0">
              <a:latin typeface="+mj-lt"/>
            </a:endParaRPr>
          </a:p>
        </p:txBody>
      </p:sp>
      <p:sp>
        <p:nvSpPr>
          <p:cNvPr id="16" name="Right Arrow 15"/>
          <p:cNvSpPr>
            <a:spLocks noChangeArrowheads="1"/>
          </p:cNvSpPr>
          <p:nvPr/>
        </p:nvSpPr>
        <p:spPr bwMode="auto">
          <a:xfrm>
            <a:off x="5940425" y="3171825"/>
            <a:ext cx="738188" cy="935038"/>
          </a:xfrm>
          <a:prstGeom prst="rightArrow">
            <a:avLst>
              <a:gd name="adj1" fmla="val 50000"/>
              <a:gd name="adj2" fmla="val 50088"/>
            </a:avLst>
          </a:prstGeom>
          <a:solidFill>
            <a:srgbClr val="FF0000"/>
          </a:solidFill>
          <a:ln w="12700" cap="sq" algn="ctr">
            <a:noFill/>
            <a:round/>
            <a:headEnd type="none" w="sm" len="sm"/>
            <a:tailEnd type="none" w="sm" len="sm"/>
          </a:ln>
        </p:spPr>
        <p:txBody>
          <a:bodyPr/>
          <a:lstStyle/>
          <a:p>
            <a:pPr algn="ctr">
              <a:defRPr/>
            </a:pPr>
            <a:endParaRPr lang="en-US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657796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36430" y="1721197"/>
            <a:ext cx="3825970" cy="8935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Aft>
                <a:spcPts val="100"/>
              </a:spcAft>
            </a:pPr>
            <a:r>
              <a:rPr lang="en-US" sz="1400" dirty="0" smtClean="0">
                <a:latin typeface="Arial" pitchFamily="34" charset="0"/>
                <a:cs typeface="Arial" pitchFamily="34" charset="0"/>
              </a:rPr>
              <a:t>Pre-Op</a:t>
            </a:r>
          </a:p>
          <a:p>
            <a:pPr marL="169863" indent="-169863">
              <a:lnSpc>
                <a:spcPct val="90000"/>
              </a:lnSpc>
              <a:spcAft>
                <a:spcPts val="100"/>
              </a:spcAft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sz="1400" dirty="0" smtClean="0">
                <a:latin typeface="Arial" pitchFamily="34" charset="0"/>
                <a:cs typeface="Arial" pitchFamily="34" charset="0"/>
              </a:rPr>
              <a:t>9.5cm asymptomatic AAA, female</a:t>
            </a:r>
          </a:p>
          <a:p>
            <a:pPr marL="169863" indent="-169863">
              <a:lnSpc>
                <a:spcPct val="90000"/>
              </a:lnSpc>
              <a:spcAft>
                <a:spcPts val="100"/>
              </a:spcAft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sz="1400" dirty="0" smtClean="0">
                <a:latin typeface="Arial" pitchFamily="34" charset="0"/>
                <a:cs typeface="Arial" pitchFamily="34" charset="0"/>
              </a:rPr>
              <a:t>Reason for anchoring: highly angulated, short neck</a:t>
            </a:r>
            <a:endParaRPr lang="en-US" sz="14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Picture 7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30000" contras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52400" y="2837117"/>
            <a:ext cx="1626034" cy="254853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6" name="Picture 3" descr="C:\Users\rouriel\AppData\Local\Microsoft\Windows\Temporary Internet Files\Content.Outlook\V3E0WVWK\aptus pre-angio (2).JPG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30000" contras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-3"/>
          <a:stretch/>
        </p:blipFill>
        <p:spPr bwMode="auto">
          <a:xfrm>
            <a:off x="1838741" y="2839308"/>
            <a:ext cx="1472954" cy="2546341"/>
          </a:xfrm>
          <a:prstGeom prst="rect">
            <a:avLst/>
          </a:prstGeom>
          <a:noFill/>
          <a:ln w="127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/>
        </p:nvSpPr>
        <p:spPr>
          <a:xfrm>
            <a:off x="3819940" y="1700375"/>
            <a:ext cx="2161991" cy="6868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Aft>
                <a:spcPts val="100"/>
              </a:spcAft>
            </a:pPr>
            <a:r>
              <a:rPr lang="en-US" sz="1400" dirty="0" smtClean="0">
                <a:latin typeface="Arial" pitchFamily="34" charset="0"/>
                <a:cs typeface="Arial" pitchFamily="34" charset="0"/>
              </a:rPr>
              <a:t>Intra-Op</a:t>
            </a:r>
          </a:p>
          <a:p>
            <a:pPr marL="169863" indent="-169863">
              <a:lnSpc>
                <a:spcPct val="90000"/>
              </a:lnSpc>
              <a:spcAft>
                <a:spcPts val="100"/>
              </a:spcAft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sz="1400" dirty="0" smtClean="0">
                <a:latin typeface="Arial" pitchFamily="34" charset="0"/>
                <a:cs typeface="Arial" pitchFamily="34" charset="0"/>
              </a:rPr>
              <a:t>First completion with type Ia endoleak</a:t>
            </a:r>
            <a:endParaRPr lang="en-US" sz="14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8" name="Picture 4" descr="C:\Users\rouriel\AppData\Local\Microsoft\Windows\Temporary Internet Files\Content.Outlook\V3E0WVWK\aptus type 1a endoleak (2).JPG"/>
          <p:cNvPicPr>
            <a:picLocks noChangeAspect="1" noChangeArrowheads="1"/>
          </p:cNvPicPr>
          <p:nvPr/>
        </p:nvPicPr>
        <p:blipFill rotWithShape="1">
          <a:blip r:embed="rId6" cstate="screen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 contras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803376" y="2839308"/>
            <a:ext cx="1705527" cy="2546341"/>
          </a:xfrm>
          <a:prstGeom prst="rect">
            <a:avLst/>
          </a:prstGeom>
          <a:noFill/>
          <a:ln w="127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 8"/>
          <p:cNvSpPr/>
          <p:nvPr/>
        </p:nvSpPr>
        <p:spPr>
          <a:xfrm>
            <a:off x="6048191" y="1700375"/>
            <a:ext cx="2943409" cy="10874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Aft>
                <a:spcPts val="100"/>
              </a:spcAft>
            </a:pPr>
            <a:r>
              <a:rPr lang="en-US" sz="1400" dirty="0" smtClean="0">
                <a:latin typeface="Arial" pitchFamily="34" charset="0"/>
                <a:cs typeface="Arial" pitchFamily="34" charset="0"/>
              </a:rPr>
              <a:t>Final Angio</a:t>
            </a:r>
          </a:p>
          <a:p>
            <a:pPr marL="169863" indent="-169863">
              <a:lnSpc>
                <a:spcPct val="90000"/>
              </a:lnSpc>
              <a:spcAft>
                <a:spcPts val="100"/>
              </a:spcAft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sz="1400" dirty="0" smtClean="0">
                <a:latin typeface="Arial" pitchFamily="34" charset="0"/>
                <a:cs typeface="Arial" pitchFamily="34" charset="0"/>
              </a:rPr>
              <a:t>Proximal cuff and 4 EndoAnchors</a:t>
            </a:r>
          </a:p>
          <a:p>
            <a:pPr marL="169863" indent="-169863">
              <a:lnSpc>
                <a:spcPct val="90000"/>
              </a:lnSpc>
              <a:spcAft>
                <a:spcPts val="100"/>
              </a:spcAft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sz="1400" dirty="0" smtClean="0">
                <a:latin typeface="Arial" pitchFamily="34" charset="0"/>
                <a:cs typeface="Arial" pitchFamily="34" charset="0"/>
              </a:rPr>
              <a:t>No endoleak at final angio or 30-day CTA</a:t>
            </a:r>
            <a:endParaRPr lang="en-US" sz="14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0" name="Picture 5" descr="C:\Users\rouriel\AppData\Local\Microsoft\Windows\Temporary Internet Files\Content.Outlook\V3E0WVWK\aptus completion angio (2).JPG"/>
          <p:cNvPicPr>
            <a:picLocks noChangeAspect="1" noChangeArrowheads="1"/>
          </p:cNvPicPr>
          <p:nvPr/>
        </p:nvPicPr>
        <p:blipFill rotWithShape="1">
          <a:blip r:embed="rId8" cstate="screen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20000" contras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867401" y="2846004"/>
            <a:ext cx="1512120" cy="2539645"/>
          </a:xfrm>
          <a:prstGeom prst="rect">
            <a:avLst/>
          </a:prstGeom>
          <a:noFill/>
          <a:ln w="127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8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30000" contras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48527" y="2846005"/>
            <a:ext cx="1577839" cy="253964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2" name="Rectangle 11"/>
          <p:cNvSpPr/>
          <p:nvPr/>
        </p:nvSpPr>
        <p:spPr>
          <a:xfrm>
            <a:off x="6248400" y="5490074"/>
            <a:ext cx="892989" cy="4801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  <a:spcAft>
                <a:spcPts val="100"/>
              </a:spcAft>
            </a:pPr>
            <a:r>
              <a:rPr lang="en-US" sz="1400" dirty="0" smtClean="0">
                <a:latin typeface="Arial" pitchFamily="34" charset="0"/>
                <a:cs typeface="Arial" pitchFamily="34" charset="0"/>
              </a:rPr>
              <a:t>Final Angio</a:t>
            </a:r>
            <a:endParaRPr lang="en-US" sz="1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7793811" y="5513005"/>
            <a:ext cx="892989" cy="4801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  <a:spcAft>
                <a:spcPts val="100"/>
              </a:spcAft>
            </a:pPr>
            <a:r>
              <a:rPr lang="en-US" sz="1400" dirty="0" smtClean="0">
                <a:latin typeface="Arial" pitchFamily="34" charset="0"/>
                <a:cs typeface="Arial" pitchFamily="34" charset="0"/>
              </a:rPr>
              <a:t>30-day CTA</a:t>
            </a:r>
            <a:endParaRPr lang="en-US" sz="1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Slide Number Placeholder 1"/>
          <p:cNvSpPr>
            <a:spLocks noGrp="1"/>
          </p:cNvSpPr>
          <p:nvPr>
            <p:ph type="sldNum" sz="quarter" idx="4294967295"/>
          </p:nvPr>
        </p:nvSpPr>
        <p:spPr>
          <a:xfrm>
            <a:off x="8393779" y="6464808"/>
            <a:ext cx="439325" cy="263517"/>
          </a:xfrm>
          <a:prstGeom prst="rect">
            <a:avLst/>
          </a:prstGeom>
        </p:spPr>
        <p:txBody>
          <a:bodyPr/>
          <a:lstStyle/>
          <a:p>
            <a:fld id="{A44EF81A-8103-A649-B659-FCC1AF6914A5}" type="slidenum">
              <a:rPr lang="en-US" sz="1000" b="1" smtClean="0"/>
              <a:pPr/>
              <a:t>36</a:t>
            </a:fld>
            <a:endParaRPr lang="en-US" sz="1000" b="1" dirty="0"/>
          </a:p>
        </p:txBody>
      </p:sp>
      <p:sp>
        <p:nvSpPr>
          <p:cNvPr id="16" name="Title 1"/>
          <p:cNvSpPr txBox="1">
            <a:spLocks/>
          </p:cNvSpPr>
          <p:nvPr/>
        </p:nvSpPr>
        <p:spPr>
          <a:xfrm>
            <a:off x="124197" y="301139"/>
            <a:ext cx="8878420" cy="659510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Primary </a:t>
            </a:r>
            <a:r>
              <a:rPr lang="en-US" sz="2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Endograft Case w/Acute </a:t>
            </a:r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Type 1a </a:t>
            </a:r>
            <a:r>
              <a:rPr lang="en-US" sz="2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Endoleak</a:t>
            </a:r>
            <a:endParaRPr lang="en-US" sz="2400" dirty="0">
              <a:solidFill>
                <a:schemeClr val="bg1"/>
              </a:solidFill>
            </a:endParaRPr>
          </a:p>
        </p:txBody>
      </p:sp>
      <p:cxnSp>
        <p:nvCxnSpPr>
          <p:cNvPr id="3" name="Straight Arrow Connector 2"/>
          <p:cNvCxnSpPr/>
          <p:nvPr/>
        </p:nvCxnSpPr>
        <p:spPr>
          <a:xfrm flipV="1">
            <a:off x="3668486" y="3755573"/>
            <a:ext cx="402774" cy="63137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Rectangle 1"/>
          <p:cNvSpPr/>
          <p:nvPr/>
        </p:nvSpPr>
        <p:spPr>
          <a:xfrm>
            <a:off x="255375" y="5837085"/>
            <a:ext cx="538540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274320"/>
            <a:r>
              <a:rPr lang="en-US" sz="1400" dirty="0"/>
              <a:t>Case images courtesy </a:t>
            </a:r>
            <a:r>
              <a:rPr lang="en-US" sz="1400" dirty="0" smtClean="0"/>
              <a:t>of Will Jordan, </a:t>
            </a:r>
            <a:r>
              <a:rPr lang="en-US" sz="1400" dirty="0"/>
              <a:t>MD, </a:t>
            </a:r>
            <a:r>
              <a:rPr lang="en-US" sz="1400" dirty="0" smtClean="0"/>
              <a:t>Univ. of Alabama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29870391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69684" y="5720023"/>
            <a:ext cx="4330039" cy="5709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  <a:spcAft>
                <a:spcPts val="500"/>
              </a:spcAft>
            </a:pPr>
            <a:endParaRPr lang="en-US" sz="100" i="1" dirty="0">
              <a:latin typeface="Arial" pitchFamily="34" charset="0"/>
              <a:cs typeface="Arial" pitchFamily="34" charset="0"/>
            </a:endParaRPr>
          </a:p>
          <a:p>
            <a:pPr algn="ctr">
              <a:lnSpc>
                <a:spcPct val="90000"/>
              </a:lnSpc>
              <a:spcAft>
                <a:spcPts val="100"/>
              </a:spcAft>
            </a:pP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Case images courtesy of Dr. Manish </a:t>
            </a:r>
            <a:r>
              <a:rPr lang="en-US" sz="1400" dirty="0" smtClean="0">
                <a:latin typeface="Arial" pitchFamily="34" charset="0"/>
                <a:cs typeface="Arial" pitchFamily="34" charset="0"/>
              </a:rPr>
              <a:t>Mehta,</a:t>
            </a:r>
            <a:endParaRPr lang="en-US" sz="1400" dirty="0">
              <a:latin typeface="Arial" pitchFamily="34" charset="0"/>
              <a:cs typeface="Arial" pitchFamily="34" charset="0"/>
            </a:endParaRPr>
          </a:p>
          <a:p>
            <a:pPr algn="ctr">
              <a:lnSpc>
                <a:spcPct val="90000"/>
              </a:lnSpc>
              <a:spcAft>
                <a:spcPts val="100"/>
              </a:spcAft>
            </a:pPr>
            <a:r>
              <a:rPr lang="en-US" sz="1400" dirty="0" smtClean="0">
                <a:latin typeface="Arial" pitchFamily="34" charset="0"/>
                <a:cs typeface="Arial" pitchFamily="34" charset="0"/>
              </a:rPr>
              <a:t>Albany Vascular</a:t>
            </a:r>
          </a:p>
        </p:txBody>
      </p:sp>
      <p:pic>
        <p:nvPicPr>
          <p:cNvPr id="3" name="Picture 2" descr="C:\Users\Kenneth Ouriel\Desktop\158-023\pre-op\158-023_3d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8869" y="1953260"/>
            <a:ext cx="2585388" cy="3516724"/>
          </a:xfrm>
          <a:prstGeom prst="rect">
            <a:avLst/>
          </a:prstGeom>
          <a:noFill/>
          <a:ln w="25400">
            <a:solidFill>
              <a:srgbClr val="000000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C:\Users\Kenneth Ouriel\Desktop\158-023\post-op\158-023_3d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50281" y="1917636"/>
            <a:ext cx="3297840" cy="4465247"/>
          </a:xfrm>
          <a:prstGeom prst="rect">
            <a:avLst/>
          </a:prstGeom>
          <a:noFill/>
          <a:ln w="25400">
            <a:solidFill>
              <a:srgbClr val="000000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C:\Users\Kenneth Ouriel\Desktop\158-023\pre-op\158-023_axial.JPG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380414" y="3808738"/>
            <a:ext cx="1596989" cy="1470718"/>
          </a:xfrm>
          <a:prstGeom prst="rect">
            <a:avLst/>
          </a:prstGeom>
          <a:noFill/>
          <a:ln w="25400">
            <a:solidFill>
              <a:srgbClr val="000000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/>
        </p:nvSpPr>
        <p:spPr>
          <a:xfrm>
            <a:off x="218953" y="1175454"/>
            <a:ext cx="3218122" cy="6996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lnSpc>
                <a:spcPct val="90000"/>
              </a:lnSpc>
              <a:spcAft>
                <a:spcPts val="100"/>
              </a:spcAft>
              <a:buClr>
                <a:srgbClr val="FFA02F"/>
              </a:buClr>
              <a:buFont typeface="Arial" pitchFamily="34" charset="0"/>
              <a:buChar char="•"/>
            </a:pPr>
            <a:r>
              <a:rPr lang="en-US" sz="1400" dirty="0" smtClean="0">
                <a:latin typeface="Arial" pitchFamily="34" charset="0"/>
                <a:cs typeface="Arial" pitchFamily="34" charset="0"/>
              </a:rPr>
              <a:t>77 </a:t>
            </a:r>
            <a:r>
              <a:rPr lang="en-US" sz="1400" dirty="0">
                <a:latin typeface="Arial" pitchFamily="34" charset="0"/>
                <a:cs typeface="Arial" pitchFamily="34" charset="0"/>
              </a:rPr>
              <a:t>year old female</a:t>
            </a:r>
          </a:p>
          <a:p>
            <a:pPr marL="171450" indent="-171450">
              <a:lnSpc>
                <a:spcPct val="90000"/>
              </a:lnSpc>
              <a:spcAft>
                <a:spcPts val="100"/>
              </a:spcAft>
              <a:buClr>
                <a:srgbClr val="FFA02F"/>
              </a:buClr>
              <a:buFont typeface="Arial" pitchFamily="34" charset="0"/>
              <a:buChar char="•"/>
            </a:pPr>
            <a:r>
              <a:rPr lang="en-US" sz="1400" dirty="0">
                <a:latin typeface="Arial" pitchFamily="34" charset="0"/>
                <a:cs typeface="Arial" pitchFamily="34" charset="0"/>
              </a:rPr>
              <a:t>95mm saccular AAA</a:t>
            </a:r>
          </a:p>
          <a:p>
            <a:pPr marL="171450" indent="-171450">
              <a:lnSpc>
                <a:spcPct val="90000"/>
              </a:lnSpc>
              <a:spcAft>
                <a:spcPts val="100"/>
              </a:spcAft>
              <a:buClr>
                <a:srgbClr val="FFA02F"/>
              </a:buClr>
              <a:buFont typeface="Arial" pitchFamily="34" charset="0"/>
              <a:buChar char="•"/>
            </a:pPr>
            <a:r>
              <a:rPr lang="en-US" sz="1400" dirty="0" smtClean="0">
                <a:latin typeface="Arial" pitchFamily="34" charset="0"/>
                <a:cs typeface="Arial" pitchFamily="34" charset="0"/>
              </a:rPr>
              <a:t>Short proximal </a:t>
            </a:r>
            <a:r>
              <a:rPr lang="en-US" sz="1400" dirty="0">
                <a:latin typeface="Arial" pitchFamily="34" charset="0"/>
                <a:cs typeface="Arial" pitchFamily="34" charset="0"/>
              </a:rPr>
              <a:t>aortic </a:t>
            </a:r>
            <a:r>
              <a:rPr lang="en-US" sz="1400" dirty="0" smtClean="0">
                <a:latin typeface="Arial" pitchFamily="34" charset="0"/>
                <a:cs typeface="Arial" pitchFamily="34" charset="0"/>
              </a:rPr>
              <a:t>neck</a:t>
            </a:r>
            <a:endParaRPr lang="en-US" sz="1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5298646" y="1146898"/>
            <a:ext cx="4212972" cy="6996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lnSpc>
                <a:spcPct val="90000"/>
              </a:lnSpc>
              <a:spcAft>
                <a:spcPts val="100"/>
              </a:spcAft>
              <a:buClr>
                <a:srgbClr val="FFA02F"/>
              </a:buClr>
              <a:buFont typeface="Arial" pitchFamily="34" charset="0"/>
              <a:buChar char="•"/>
            </a:pPr>
            <a:r>
              <a:rPr lang="en-US" sz="1400" dirty="0" smtClean="0">
                <a:latin typeface="Arial" pitchFamily="34" charset="0"/>
                <a:cs typeface="Arial" pitchFamily="34" charset="0"/>
              </a:rPr>
              <a:t>Deployment </a:t>
            </a:r>
            <a:r>
              <a:rPr lang="en-US" sz="1400" dirty="0">
                <a:latin typeface="Arial" pitchFamily="34" charset="0"/>
                <a:cs typeface="Arial" pitchFamily="34" charset="0"/>
              </a:rPr>
              <a:t>of </a:t>
            </a:r>
            <a:r>
              <a:rPr lang="en-US" sz="1400" dirty="0" smtClean="0">
                <a:latin typeface="Arial" pitchFamily="34" charset="0"/>
                <a:cs typeface="Arial" pitchFamily="34" charset="0"/>
              </a:rPr>
              <a:t>Medtronic Endurant </a:t>
            </a:r>
            <a:endParaRPr lang="en-US" sz="1400" dirty="0">
              <a:latin typeface="Arial" pitchFamily="34" charset="0"/>
              <a:cs typeface="Arial" pitchFamily="34" charset="0"/>
            </a:endParaRPr>
          </a:p>
          <a:p>
            <a:pPr marL="171450" indent="-171450">
              <a:lnSpc>
                <a:spcPct val="90000"/>
              </a:lnSpc>
              <a:spcAft>
                <a:spcPts val="100"/>
              </a:spcAft>
              <a:buClr>
                <a:srgbClr val="FFA02F"/>
              </a:buClr>
              <a:buFont typeface="Arial" pitchFamily="34" charset="0"/>
              <a:buChar char="•"/>
            </a:pPr>
            <a:r>
              <a:rPr lang="en-US" sz="1400" dirty="0">
                <a:latin typeface="Arial" pitchFamily="34" charset="0"/>
                <a:cs typeface="Arial" pitchFamily="34" charset="0"/>
              </a:rPr>
              <a:t>4 EndoAnchors</a:t>
            </a:r>
          </a:p>
          <a:p>
            <a:pPr marL="171450" indent="-171450">
              <a:lnSpc>
                <a:spcPct val="90000"/>
              </a:lnSpc>
              <a:spcAft>
                <a:spcPts val="100"/>
              </a:spcAft>
              <a:buClr>
                <a:srgbClr val="FFA02F"/>
              </a:buClr>
              <a:buFont typeface="Arial" pitchFamily="34" charset="0"/>
              <a:buChar char="•"/>
            </a:pPr>
            <a:r>
              <a:rPr lang="en-US" sz="1400" dirty="0">
                <a:latin typeface="Arial" pitchFamily="34" charset="0"/>
                <a:cs typeface="Arial" pitchFamily="34" charset="0"/>
              </a:rPr>
              <a:t>No endoleak at 30-day CT</a:t>
            </a: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462302" y="1685930"/>
            <a:ext cx="1401737" cy="1971670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0" name="Rectangle 9"/>
          <p:cNvSpPr/>
          <p:nvPr/>
        </p:nvSpPr>
        <p:spPr>
          <a:xfrm>
            <a:off x="125617" y="321079"/>
            <a:ext cx="865357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Primary E</a:t>
            </a:r>
            <a:r>
              <a:rPr lang="en-US" sz="2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ndograft </a:t>
            </a:r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en-US" sz="2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ase </a:t>
            </a:r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with </a:t>
            </a:r>
            <a:r>
              <a:rPr lang="en-US" sz="2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Challenging Anatomy</a:t>
            </a:r>
            <a:endParaRPr lang="en-US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1077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8167" y="307043"/>
            <a:ext cx="8534400" cy="762000"/>
          </a:xfrm>
        </p:spPr>
        <p:txBody>
          <a:bodyPr/>
          <a:lstStyle/>
          <a:p>
            <a:pPr algn="l"/>
            <a:r>
              <a:rPr lang="en-US" sz="2400" dirty="0" smtClean="0">
                <a:solidFill>
                  <a:schemeClr val="bg1"/>
                </a:solidFill>
              </a:rPr>
              <a:t>Heli-FX TAA </a:t>
            </a:r>
            <a:r>
              <a:rPr lang="en-US" sz="2400" dirty="0">
                <a:solidFill>
                  <a:schemeClr val="bg1"/>
                </a:solidFill>
              </a:rPr>
              <a:t>Procedures</a:t>
            </a:r>
            <a:endParaRPr lang="en-US" sz="24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00400" y="2609080"/>
            <a:ext cx="2286792" cy="32367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28060" y="2647077"/>
            <a:ext cx="2234797" cy="31987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56725" y="2628078"/>
            <a:ext cx="2368785" cy="32367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17117" y="1680987"/>
            <a:ext cx="25472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/>
              <a:t>Primary Prophylactic Proximal &amp; </a:t>
            </a:r>
          </a:p>
          <a:p>
            <a:pPr algn="ctr"/>
            <a:r>
              <a:rPr lang="en-US" sz="1600" dirty="0" smtClean="0"/>
              <a:t>Distal shown </a:t>
            </a:r>
            <a:endParaRPr lang="en-US" sz="1600" dirty="0"/>
          </a:p>
        </p:txBody>
      </p:sp>
      <p:sp>
        <p:nvSpPr>
          <p:cNvPr id="4" name="Rectangle 3"/>
          <p:cNvSpPr/>
          <p:nvPr/>
        </p:nvSpPr>
        <p:spPr>
          <a:xfrm>
            <a:off x="5502774" y="1745672"/>
            <a:ext cx="318402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dirty="0" smtClean="0"/>
              <a:t>Primary or Revision</a:t>
            </a:r>
          </a:p>
          <a:p>
            <a:pPr algn="ctr"/>
            <a:r>
              <a:rPr lang="en-US" sz="1600" dirty="0"/>
              <a:t>w</a:t>
            </a:r>
            <a:r>
              <a:rPr lang="en-US" sz="1600" dirty="0" smtClean="0"/>
              <a:t>ith Endoleak </a:t>
            </a:r>
            <a:endParaRPr lang="en-US" sz="1600" dirty="0"/>
          </a:p>
        </p:txBody>
      </p:sp>
      <p:sp>
        <p:nvSpPr>
          <p:cNvPr id="5" name="Rectangle 4"/>
          <p:cNvSpPr/>
          <p:nvPr/>
        </p:nvSpPr>
        <p:spPr>
          <a:xfrm>
            <a:off x="2057400" y="1745672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sz="1600" dirty="0" smtClean="0"/>
              <a:t> Primary or Revision</a:t>
            </a:r>
          </a:p>
          <a:p>
            <a:pPr algn="ctr"/>
            <a:r>
              <a:rPr lang="en-US" sz="1600" dirty="0" smtClean="0"/>
              <a:t>with Cuff </a:t>
            </a:r>
            <a:endParaRPr lang="en-US" sz="1600" dirty="0"/>
          </a:p>
        </p:txBody>
      </p:sp>
      <p:sp>
        <p:nvSpPr>
          <p:cNvPr id="9" name="Rectangle 8"/>
          <p:cNvSpPr/>
          <p:nvPr/>
        </p:nvSpPr>
        <p:spPr>
          <a:xfrm>
            <a:off x="4937503" y="2737607"/>
            <a:ext cx="123469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 smtClean="0"/>
              <a:t>Extension Cuff</a:t>
            </a:r>
            <a:endParaRPr lang="en-US" sz="1400" dirty="0"/>
          </a:p>
        </p:txBody>
      </p:sp>
      <p:cxnSp>
        <p:nvCxnSpPr>
          <p:cNvPr id="10" name="Straight Arrow Connector 9"/>
          <p:cNvCxnSpPr/>
          <p:nvPr/>
        </p:nvCxnSpPr>
        <p:spPr>
          <a:xfrm flipH="1">
            <a:off x="4714221" y="3045384"/>
            <a:ext cx="304800" cy="381000"/>
          </a:xfrm>
          <a:prstGeom prst="straightConnector1">
            <a:avLst/>
          </a:prstGeom>
          <a:ln w="19050">
            <a:solidFill>
              <a:srgbClr val="FF000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12"/>
          <p:cNvSpPr/>
          <p:nvPr/>
        </p:nvSpPr>
        <p:spPr>
          <a:xfrm>
            <a:off x="5848354" y="4304793"/>
            <a:ext cx="11160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/>
              <a:t> </a:t>
            </a:r>
            <a:r>
              <a:rPr lang="en-US" sz="1400" dirty="0" smtClean="0"/>
              <a:t>Endoleak (s)</a:t>
            </a:r>
            <a:endParaRPr lang="en-US" sz="1400" dirty="0"/>
          </a:p>
        </p:txBody>
      </p:sp>
      <p:cxnSp>
        <p:nvCxnSpPr>
          <p:cNvPr id="14" name="Straight Arrow Connector 13"/>
          <p:cNvCxnSpPr>
            <a:stCxn id="13" idx="3"/>
          </p:cNvCxnSpPr>
          <p:nvPr/>
        </p:nvCxnSpPr>
        <p:spPr>
          <a:xfrm flipV="1">
            <a:off x="6964365" y="3578784"/>
            <a:ext cx="114048" cy="879898"/>
          </a:xfrm>
          <a:prstGeom prst="straightConnector1">
            <a:avLst/>
          </a:prstGeom>
          <a:ln w="19050">
            <a:solidFill>
              <a:srgbClr val="FF000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>
            <a:off x="6964365" y="4458682"/>
            <a:ext cx="715461" cy="110702"/>
          </a:xfrm>
          <a:prstGeom prst="straightConnector1">
            <a:avLst/>
          </a:prstGeom>
          <a:ln w="19050">
            <a:solidFill>
              <a:srgbClr val="FF000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28974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4294967295"/>
          </p:nvPr>
        </p:nvSpPr>
        <p:spPr>
          <a:xfrm>
            <a:off x="8297275" y="6477000"/>
            <a:ext cx="838200" cy="24765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570975D3-22BB-4C78-B463-C5FCEEB4CCC8}" type="slidenum">
              <a:rPr lang="en-US" sz="1000" b="1" smtClean="0"/>
              <a:pPr>
                <a:defRPr/>
              </a:pPr>
              <a:t>39</a:t>
            </a:fld>
            <a:endParaRPr lang="en-US" sz="1000" b="1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509150" y="3759938"/>
            <a:ext cx="2667000" cy="2464772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152400" y="6025826"/>
            <a:ext cx="4953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-274320"/>
            <a:r>
              <a:rPr lang="en-US" sz="1400" dirty="0"/>
              <a:t>Case images courtesy of </a:t>
            </a:r>
            <a:r>
              <a:rPr lang="en-US" sz="1400" dirty="0" smtClean="0"/>
              <a:t>P Kasprzak MD, Regensburg</a:t>
            </a:r>
            <a:endParaRPr lang="en-US" sz="1400" dirty="0"/>
          </a:p>
        </p:txBody>
      </p:sp>
      <p:sp>
        <p:nvSpPr>
          <p:cNvPr id="9" name="TextBox 8"/>
          <p:cNvSpPr txBox="1"/>
          <p:nvPr/>
        </p:nvSpPr>
        <p:spPr>
          <a:xfrm>
            <a:off x="5280550" y="6261881"/>
            <a:ext cx="3124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7130" hangingPunct="0">
              <a:spcAft>
                <a:spcPts val="600"/>
              </a:spcAft>
              <a:buClr>
                <a:schemeClr val="accent2">
                  <a:lumMod val="75000"/>
                </a:schemeClr>
              </a:buClr>
            </a:pPr>
            <a:r>
              <a:rPr lang="en-US" sz="1800" dirty="0" smtClean="0">
                <a:solidFill>
                  <a:srgbClr val="000000"/>
                </a:solidFill>
                <a:latin typeface="Helvetica" charset="0"/>
                <a:cs typeface="Helvetica" charset="0"/>
              </a:rPr>
              <a:t>Final Angio, leak resolved</a:t>
            </a:r>
            <a:endParaRPr lang="en-US" sz="1800" dirty="0">
              <a:solidFill>
                <a:srgbClr val="000000"/>
              </a:solidFill>
              <a:latin typeface="Helvetica" charset="0"/>
              <a:cs typeface="Helvetica" charset="0"/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90951" y="2030490"/>
            <a:ext cx="4304014" cy="3681535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2048451" y="2086126"/>
            <a:ext cx="259777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7130" hangingPunct="0">
              <a:spcAft>
                <a:spcPts val="600"/>
              </a:spcAft>
              <a:buClr>
                <a:schemeClr val="accent2">
                  <a:lumMod val="75000"/>
                </a:schemeClr>
              </a:buClr>
            </a:pPr>
            <a:r>
              <a:rPr lang="en-US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Type 1a Endoleak after Endograft implantation</a:t>
            </a:r>
            <a:endParaRPr lang="en-US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523497" y="1318149"/>
            <a:ext cx="1639242" cy="1365676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313867" y="1294400"/>
            <a:ext cx="1197786" cy="1389425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646806" y="1330025"/>
            <a:ext cx="1394584" cy="1353800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5204350" y="2819521"/>
            <a:ext cx="3124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7130" hangingPunct="0">
              <a:spcAft>
                <a:spcPts val="600"/>
              </a:spcAft>
              <a:buClr>
                <a:schemeClr val="accent2">
                  <a:lumMod val="75000"/>
                </a:schemeClr>
              </a:buClr>
            </a:pPr>
            <a:r>
              <a:rPr lang="en-US" sz="18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 EndoAnchors implanted</a:t>
            </a:r>
            <a:endParaRPr lang="en-US" sz="18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Right Arrow 15"/>
          <p:cNvSpPr/>
          <p:nvPr/>
        </p:nvSpPr>
        <p:spPr bwMode="auto">
          <a:xfrm rot="5400000">
            <a:off x="6667390" y="3105925"/>
            <a:ext cx="411480" cy="624840"/>
          </a:xfrm>
          <a:prstGeom prst="rightArrow">
            <a:avLst/>
          </a:prstGeom>
          <a:solidFill>
            <a:srgbClr val="FF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1" charset="-128"/>
            </a:endParaRPr>
          </a:p>
        </p:txBody>
      </p:sp>
      <p:sp>
        <p:nvSpPr>
          <p:cNvPr id="17" name="Rectangle 2"/>
          <p:cNvSpPr txBox="1">
            <a:spLocks noChangeArrowheads="1"/>
          </p:cNvSpPr>
          <p:nvPr/>
        </p:nvSpPr>
        <p:spPr>
          <a:xfrm>
            <a:off x="125317" y="264512"/>
            <a:ext cx="8420100" cy="609600"/>
          </a:xfrm>
          <a:prstGeom prst="rect">
            <a:avLst/>
          </a:prstGeom>
        </p:spPr>
        <p:txBody>
          <a:bodyPr lIns="91422" tIns="45710" rIns="91422" bIns="45710" anchor="ctr"/>
          <a:lstStyle/>
          <a:p>
            <a:pPr defTabSz="914222" eaLnBrk="0" hangingPunct="0">
              <a:lnSpc>
                <a:spcPct val="90000"/>
              </a:lnSpc>
            </a:pPr>
            <a:r>
              <a:rPr lang="en-US" sz="2400" kern="0" dirty="0" smtClean="0">
                <a:solidFill>
                  <a:schemeClr val="bg1"/>
                </a:solidFill>
                <a:latin typeface="+mj-lt"/>
                <a:ea typeface="+mj-ea"/>
              </a:rPr>
              <a:t>Primary TEVAR – Short Proximal / Distal Necks</a:t>
            </a:r>
            <a:endParaRPr lang="en-US" sz="2400" kern="0" dirty="0">
              <a:solidFill>
                <a:schemeClr val="bg1"/>
              </a:solidFill>
              <a:latin typeface="+mj-lt"/>
              <a:ea typeface="+mj-ea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401310" y="3721344"/>
            <a:ext cx="15794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Mal-apposition</a:t>
            </a:r>
            <a:endParaRPr lang="en-US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8242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Content Placeholder 8"/>
          <p:cNvPicPr>
            <a:picLocks noGrp="1" noChangeAspect="1"/>
          </p:cNvPicPr>
          <p:nvPr>
            <p:ph sz="quarter" idx="11"/>
          </p:nvPr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43581" y="1412606"/>
            <a:ext cx="5511505" cy="3533531"/>
          </a:xfrm>
        </p:spPr>
      </p:pic>
      <p:sp>
        <p:nvSpPr>
          <p:cNvPr id="8" name="TextBox 7"/>
          <p:cNvSpPr txBox="1"/>
          <p:nvPr/>
        </p:nvSpPr>
        <p:spPr>
          <a:xfrm>
            <a:off x="163901" y="2004066"/>
            <a:ext cx="2646112" cy="2308324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600" dirty="0" smtClean="0"/>
              <a:t>By 2009, ≈45,000 elective aortic aneurysm repairs performed in US Medicare population.</a:t>
            </a:r>
          </a:p>
          <a:p>
            <a:endParaRPr lang="en-US" sz="1600" dirty="0"/>
          </a:p>
          <a:p>
            <a:r>
              <a:rPr lang="en-US" sz="1600" dirty="0" smtClean="0"/>
              <a:t>Among </a:t>
            </a:r>
            <a:r>
              <a:rPr lang="en-US" sz="1600" dirty="0"/>
              <a:t>&gt;</a:t>
            </a:r>
            <a:r>
              <a:rPr lang="en-US" sz="1600" dirty="0" smtClean="0"/>
              <a:t> 30,000 infrarenal repairs ≈80% performed with EVAR.</a:t>
            </a:r>
          </a:p>
          <a:p>
            <a:endParaRPr lang="en-US" sz="1600" dirty="0"/>
          </a:p>
        </p:txBody>
      </p:sp>
      <p:sp>
        <p:nvSpPr>
          <p:cNvPr id="13" name="Rectangle 12"/>
          <p:cNvSpPr/>
          <p:nvPr/>
        </p:nvSpPr>
        <p:spPr>
          <a:xfrm>
            <a:off x="742808" y="5919666"/>
            <a:ext cx="2787766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900" dirty="0"/>
              <a:t>Sachs T , </a:t>
            </a:r>
            <a:r>
              <a:rPr lang="en-US" sz="900" dirty="0" smtClean="0"/>
              <a:t>et al</a:t>
            </a:r>
            <a:r>
              <a:rPr lang="en-US" sz="900" i="1" dirty="0" smtClean="0"/>
              <a:t>. J </a:t>
            </a:r>
            <a:r>
              <a:rPr lang="en-US" sz="900" i="1" dirty="0"/>
              <a:t>Vasc Surg. </a:t>
            </a:r>
            <a:r>
              <a:rPr lang="en-US" sz="900" dirty="0"/>
              <a:t>2011;54:881–888</a:t>
            </a:r>
          </a:p>
        </p:txBody>
      </p:sp>
      <p:pic>
        <p:nvPicPr>
          <p:cNvPr id="10" name="Picture 9" descr="logo.bmp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2958" y="5576793"/>
            <a:ext cx="1981200" cy="330200"/>
          </a:xfrm>
          <a:prstGeom prst="rect">
            <a:avLst/>
          </a:prstGeom>
        </p:spPr>
      </p:pic>
      <p:sp>
        <p:nvSpPr>
          <p:cNvPr id="14" name="Title 2"/>
          <p:cNvSpPr>
            <a:spLocks noGrp="1"/>
          </p:cNvSpPr>
          <p:nvPr>
            <p:ph type="title"/>
          </p:nvPr>
        </p:nvSpPr>
        <p:spPr>
          <a:xfrm>
            <a:off x="124145" y="164604"/>
            <a:ext cx="8229600" cy="659510"/>
          </a:xfrm>
        </p:spPr>
        <p:txBody>
          <a:bodyPr>
            <a:normAutofit fontScale="90000"/>
          </a:bodyPr>
          <a:lstStyle/>
          <a:p>
            <a:r>
              <a:rPr lang="en-US" sz="2700" dirty="0" smtClean="0"/>
              <a:t>Endovascular Aneurysm Repair (EVAR):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sz="2200" dirty="0" smtClean="0"/>
              <a:t>Now Most Common Procedure </a:t>
            </a:r>
            <a:r>
              <a:rPr lang="en-US" sz="2200" dirty="0"/>
              <a:t>for </a:t>
            </a:r>
            <a:r>
              <a:rPr lang="en-US" sz="2200" dirty="0" smtClean="0"/>
              <a:t>Aortic Aneurysm Repair in </a:t>
            </a:r>
            <a:r>
              <a:rPr lang="en-US" sz="2200" dirty="0"/>
              <a:t>US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3327491" y="4668950"/>
            <a:ext cx="5690578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1995	     1997     1999     2001    2003    2005    2007   2009</a:t>
            </a:r>
            <a:endParaRPr lang="en-US" sz="1600" dirty="0"/>
          </a:p>
        </p:txBody>
      </p:sp>
      <p:sp>
        <p:nvSpPr>
          <p:cNvPr id="4" name="TextBox 3"/>
          <p:cNvSpPr txBox="1"/>
          <p:nvPr/>
        </p:nvSpPr>
        <p:spPr>
          <a:xfrm>
            <a:off x="7097500" y="1595656"/>
            <a:ext cx="718979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tx2"/>
                </a:solidFill>
              </a:rPr>
              <a:t>Total</a:t>
            </a:r>
            <a:endParaRPr lang="en-US" b="1" dirty="0">
              <a:solidFill>
                <a:schemeClr val="tx2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412105" y="2767725"/>
            <a:ext cx="808748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</a:rPr>
              <a:t>EVAR</a:t>
            </a:r>
            <a:endParaRPr lang="en-US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754158" y="1516822"/>
            <a:ext cx="699871" cy="3152128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7308425" y="3794130"/>
            <a:ext cx="774571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Open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810013" y="3985395"/>
            <a:ext cx="699870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sz="1600" dirty="0" smtClean="0"/>
              <a:t>5,000</a:t>
            </a:r>
            <a:endParaRPr lang="en-US" sz="1600" dirty="0"/>
          </a:p>
        </p:txBody>
      </p:sp>
      <p:sp>
        <p:nvSpPr>
          <p:cNvPr id="21" name="TextBox 20"/>
          <p:cNvSpPr txBox="1"/>
          <p:nvPr/>
        </p:nvSpPr>
        <p:spPr>
          <a:xfrm>
            <a:off x="2578228" y="3542573"/>
            <a:ext cx="931655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sz="1600" dirty="0" smtClean="0"/>
              <a:t>10,000</a:t>
            </a:r>
            <a:endParaRPr lang="en-US" sz="1600" dirty="0"/>
          </a:p>
        </p:txBody>
      </p:sp>
      <p:sp>
        <p:nvSpPr>
          <p:cNvPr id="22" name="TextBox 21"/>
          <p:cNvSpPr txBox="1"/>
          <p:nvPr/>
        </p:nvSpPr>
        <p:spPr>
          <a:xfrm>
            <a:off x="2657613" y="3102553"/>
            <a:ext cx="852270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sz="1600" dirty="0" smtClean="0"/>
              <a:t>15,000</a:t>
            </a:r>
            <a:endParaRPr lang="en-US" sz="1600" dirty="0"/>
          </a:p>
        </p:txBody>
      </p:sp>
      <p:sp>
        <p:nvSpPr>
          <p:cNvPr id="23" name="TextBox 22"/>
          <p:cNvSpPr txBox="1"/>
          <p:nvPr/>
        </p:nvSpPr>
        <p:spPr>
          <a:xfrm>
            <a:off x="2657613" y="2656967"/>
            <a:ext cx="852270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sz="1600" dirty="0" smtClean="0"/>
              <a:t>20,000</a:t>
            </a:r>
            <a:endParaRPr lang="en-US" sz="1600" dirty="0"/>
          </a:p>
        </p:txBody>
      </p:sp>
      <p:sp>
        <p:nvSpPr>
          <p:cNvPr id="24" name="TextBox 23"/>
          <p:cNvSpPr txBox="1"/>
          <p:nvPr/>
        </p:nvSpPr>
        <p:spPr>
          <a:xfrm>
            <a:off x="2657613" y="2213762"/>
            <a:ext cx="852270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sz="1600" dirty="0"/>
              <a:t>2</a:t>
            </a:r>
            <a:r>
              <a:rPr lang="en-US" sz="1600" dirty="0" smtClean="0"/>
              <a:t>5,000</a:t>
            </a:r>
            <a:endParaRPr lang="en-US" sz="1600" dirty="0"/>
          </a:p>
        </p:txBody>
      </p:sp>
      <p:sp>
        <p:nvSpPr>
          <p:cNvPr id="25" name="TextBox 24"/>
          <p:cNvSpPr txBox="1"/>
          <p:nvPr/>
        </p:nvSpPr>
        <p:spPr>
          <a:xfrm>
            <a:off x="2657613" y="1771696"/>
            <a:ext cx="852270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sz="1600" dirty="0" smtClean="0"/>
              <a:t>30,000</a:t>
            </a:r>
            <a:endParaRPr lang="en-US" sz="1600" dirty="0"/>
          </a:p>
        </p:txBody>
      </p:sp>
      <p:sp>
        <p:nvSpPr>
          <p:cNvPr id="26" name="TextBox 25"/>
          <p:cNvSpPr txBox="1"/>
          <p:nvPr/>
        </p:nvSpPr>
        <p:spPr>
          <a:xfrm>
            <a:off x="2657613" y="1347545"/>
            <a:ext cx="852270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sz="1600" dirty="0"/>
              <a:t>3</a:t>
            </a:r>
            <a:r>
              <a:rPr lang="en-US" sz="1600" dirty="0" smtClean="0"/>
              <a:t>5,000</a:t>
            </a:r>
            <a:endParaRPr lang="en-US" sz="1600" dirty="0"/>
          </a:p>
        </p:txBody>
      </p:sp>
      <p:sp>
        <p:nvSpPr>
          <p:cNvPr id="27" name="TextBox 26"/>
          <p:cNvSpPr txBox="1"/>
          <p:nvPr/>
        </p:nvSpPr>
        <p:spPr>
          <a:xfrm>
            <a:off x="2749286" y="4448088"/>
            <a:ext cx="699870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sz="1600" dirty="0" smtClean="0"/>
              <a:t>0</a:t>
            </a:r>
            <a:endParaRPr lang="en-US" sz="1600" dirty="0"/>
          </a:p>
        </p:txBody>
      </p:sp>
      <p:sp>
        <p:nvSpPr>
          <p:cNvPr id="28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393779" y="6464808"/>
            <a:ext cx="439325" cy="263517"/>
          </a:xfrm>
        </p:spPr>
        <p:txBody>
          <a:bodyPr/>
          <a:lstStyle/>
          <a:p>
            <a:pPr defTabSz="457200"/>
            <a:fld id="{A44EF81A-8103-A649-B659-FCC1AF6914A5}" type="slidenum">
              <a:rPr lang="en-US" smtClean="0">
                <a:solidFill>
                  <a:prstClr val="black"/>
                </a:solidFill>
              </a:rPr>
              <a:pPr defTabSz="457200"/>
              <a:t>4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33577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1"/>
          <p:cNvSpPr>
            <a:spLocks noGrp="1"/>
          </p:cNvSpPr>
          <p:nvPr>
            <p:ph sz="quarter" idx="4294967295"/>
          </p:nvPr>
        </p:nvSpPr>
        <p:spPr bwMode="auto">
          <a:xfrm>
            <a:off x="27861" y="1225497"/>
            <a:ext cx="8805243" cy="5244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50793" tIns="50793" rIns="50793" bIns="50793" numCol="1" anchor="t" anchorCtr="0" compatLnSpc="1">
            <a:prstTxWarp prst="textNoShape">
              <a:avLst/>
            </a:prstTxWarp>
            <a:normAutofit lnSpcReduction="10000"/>
          </a:bodyPr>
          <a:lstStyle/>
          <a:p>
            <a:pPr defTabSz="914259">
              <a:lnSpc>
                <a:spcPct val="120000"/>
              </a:lnSpc>
              <a:spcBef>
                <a:spcPts val="0"/>
              </a:spcBef>
              <a:buClr>
                <a:srgbClr val="FFA02F"/>
              </a:buClr>
            </a:pPr>
            <a:r>
              <a:rPr lang="en-US" sz="1800" dirty="0"/>
              <a:t>NTAP Application </a:t>
            </a:r>
            <a:r>
              <a:rPr lang="en-US" sz="1800" dirty="0" smtClean="0"/>
              <a:t>is under consideration </a:t>
            </a:r>
            <a:r>
              <a:rPr lang="en-US" sz="1800" dirty="0"/>
              <a:t>for </a:t>
            </a:r>
            <a:r>
              <a:rPr lang="en-US" sz="1800" dirty="0" smtClean="0"/>
              <a:t>FY2015</a:t>
            </a:r>
          </a:p>
          <a:p>
            <a:pPr defTabSz="914259">
              <a:lnSpc>
                <a:spcPct val="120000"/>
              </a:lnSpc>
              <a:spcBef>
                <a:spcPts val="0"/>
              </a:spcBef>
              <a:buClr>
                <a:srgbClr val="FFA02F"/>
              </a:buClr>
            </a:pPr>
            <a:endParaRPr lang="en-US" sz="1800" dirty="0"/>
          </a:p>
          <a:p>
            <a:pPr defTabSz="914259">
              <a:lnSpc>
                <a:spcPct val="120000"/>
              </a:lnSpc>
              <a:spcBef>
                <a:spcPts val="0"/>
              </a:spcBef>
              <a:buClr>
                <a:srgbClr val="FFA02F"/>
              </a:buClr>
            </a:pPr>
            <a:r>
              <a:rPr lang="en-US" sz="1800" dirty="0" smtClean="0"/>
              <a:t>Cleared by the FDA </a:t>
            </a:r>
            <a:r>
              <a:rPr lang="en-US" sz="1800" i="1" u="sng" dirty="0" smtClean="0"/>
              <a:t>not as a suture</a:t>
            </a:r>
            <a:r>
              <a:rPr lang="en-US" sz="1800" dirty="0" smtClean="0"/>
              <a:t> but as a Medical </a:t>
            </a:r>
            <a:r>
              <a:rPr lang="en-US" sz="1800" dirty="0"/>
              <a:t>D</a:t>
            </a:r>
            <a:r>
              <a:rPr lang="en-US" sz="1800" dirty="0" smtClean="0"/>
              <a:t>evice to:</a:t>
            </a:r>
          </a:p>
          <a:p>
            <a:pPr lvl="1" defTabSz="914259">
              <a:lnSpc>
                <a:spcPct val="120000"/>
              </a:lnSpc>
              <a:spcBef>
                <a:spcPts val="0"/>
              </a:spcBef>
              <a:buClr>
                <a:srgbClr val="FFA02F"/>
              </a:buClr>
            </a:pPr>
            <a:r>
              <a:rPr lang="en-US" sz="1400" dirty="0"/>
              <a:t>R</a:t>
            </a:r>
            <a:r>
              <a:rPr lang="en-US" sz="1400" dirty="0" smtClean="0"/>
              <a:t>epair  failed endografts</a:t>
            </a:r>
          </a:p>
          <a:p>
            <a:pPr lvl="1" defTabSz="914259">
              <a:lnSpc>
                <a:spcPct val="120000"/>
              </a:lnSpc>
              <a:spcBef>
                <a:spcPts val="0"/>
              </a:spcBef>
              <a:buClr>
                <a:srgbClr val="FFA02F"/>
              </a:buClr>
            </a:pPr>
            <a:r>
              <a:rPr lang="en-US" sz="1400" dirty="0" smtClean="0"/>
              <a:t>Improve an </a:t>
            </a:r>
            <a:r>
              <a:rPr lang="en-US" sz="1400" dirty="0" err="1" smtClean="0"/>
              <a:t>endograft’s</a:t>
            </a:r>
            <a:r>
              <a:rPr lang="en-US" sz="1400" dirty="0" smtClean="0"/>
              <a:t> inherent fixation and sealing mechanisms, especially in  patients with challenging neck anatomy</a:t>
            </a:r>
          </a:p>
          <a:p>
            <a:pPr defTabSz="914259">
              <a:lnSpc>
                <a:spcPct val="120000"/>
              </a:lnSpc>
              <a:spcBef>
                <a:spcPts val="0"/>
              </a:spcBef>
              <a:buClr>
                <a:srgbClr val="FFA02F"/>
              </a:buClr>
            </a:pPr>
            <a:endParaRPr lang="en-US" sz="1800" dirty="0" smtClean="0"/>
          </a:p>
          <a:p>
            <a:pPr defTabSz="914259">
              <a:lnSpc>
                <a:spcPct val="120000"/>
              </a:lnSpc>
              <a:spcBef>
                <a:spcPts val="0"/>
              </a:spcBef>
              <a:buClr>
                <a:srgbClr val="FFA02F"/>
              </a:buClr>
            </a:pPr>
            <a:r>
              <a:rPr lang="en-US" sz="1800" dirty="0" smtClean="0"/>
              <a:t>Distinct </a:t>
            </a:r>
            <a:r>
              <a:rPr lang="en-US" sz="1800" dirty="0"/>
              <a:t>procedure with its own beginning, middle </a:t>
            </a:r>
            <a:r>
              <a:rPr lang="en-US" sz="1800" dirty="0" smtClean="0"/>
              <a:t>&amp; end </a:t>
            </a:r>
            <a:r>
              <a:rPr lang="en-US" sz="1800" dirty="0"/>
              <a:t>from that of the endovascular graft </a:t>
            </a:r>
            <a:r>
              <a:rPr lang="en-US" sz="1800" dirty="0" smtClean="0"/>
              <a:t>procedure</a:t>
            </a:r>
          </a:p>
          <a:p>
            <a:pPr defTabSz="914259">
              <a:lnSpc>
                <a:spcPct val="120000"/>
              </a:lnSpc>
              <a:spcBef>
                <a:spcPts val="0"/>
              </a:spcBef>
              <a:buClr>
                <a:srgbClr val="FFA02F"/>
              </a:buClr>
            </a:pPr>
            <a:endParaRPr lang="en-US" sz="1800" dirty="0"/>
          </a:p>
          <a:p>
            <a:pPr defTabSz="914259">
              <a:lnSpc>
                <a:spcPct val="120000"/>
              </a:lnSpc>
              <a:spcBef>
                <a:spcPts val="0"/>
              </a:spcBef>
              <a:buClr>
                <a:srgbClr val="FFA02F"/>
              </a:buClr>
            </a:pPr>
            <a:r>
              <a:rPr lang="en-US" sz="1800" dirty="0"/>
              <a:t>Requires </a:t>
            </a:r>
            <a:r>
              <a:rPr lang="en-US" sz="1800" dirty="0" smtClean="0"/>
              <a:t>unique </a:t>
            </a:r>
            <a:r>
              <a:rPr lang="en-US" sz="1800" dirty="0"/>
              <a:t>&amp;</a:t>
            </a:r>
            <a:r>
              <a:rPr lang="en-US" sz="1800" dirty="0" smtClean="0"/>
              <a:t> patented instruments for EndoAnchor deployment </a:t>
            </a:r>
          </a:p>
          <a:p>
            <a:pPr lvl="1" defTabSz="914259">
              <a:lnSpc>
                <a:spcPct val="120000"/>
              </a:lnSpc>
              <a:spcBef>
                <a:spcPts val="0"/>
              </a:spcBef>
              <a:buClr>
                <a:srgbClr val="FFA02F"/>
              </a:buClr>
            </a:pPr>
            <a:r>
              <a:rPr lang="en-US" sz="1400" dirty="0"/>
              <a:t>EndoAnchor </a:t>
            </a:r>
          </a:p>
          <a:p>
            <a:pPr lvl="1" defTabSz="914259">
              <a:lnSpc>
                <a:spcPct val="120000"/>
              </a:lnSpc>
              <a:spcBef>
                <a:spcPts val="0"/>
              </a:spcBef>
              <a:buClr>
                <a:srgbClr val="FFA02F"/>
              </a:buClr>
            </a:pPr>
            <a:r>
              <a:rPr lang="en-US" sz="1400" dirty="0"/>
              <a:t>Heli-FX Guide</a:t>
            </a:r>
          </a:p>
          <a:p>
            <a:pPr lvl="1" defTabSz="914259">
              <a:lnSpc>
                <a:spcPct val="120000"/>
              </a:lnSpc>
              <a:spcBef>
                <a:spcPts val="0"/>
              </a:spcBef>
              <a:buClr>
                <a:srgbClr val="FFA02F"/>
              </a:buClr>
            </a:pPr>
            <a:r>
              <a:rPr lang="en-US" sz="1400" dirty="0"/>
              <a:t>Heli-FX </a:t>
            </a:r>
            <a:r>
              <a:rPr lang="en-US" sz="1400" dirty="0" smtClean="0"/>
              <a:t>Applier</a:t>
            </a:r>
          </a:p>
          <a:p>
            <a:pPr lvl="1" defTabSz="914259">
              <a:lnSpc>
                <a:spcPct val="120000"/>
              </a:lnSpc>
              <a:spcBef>
                <a:spcPts val="0"/>
              </a:spcBef>
              <a:buClr>
                <a:srgbClr val="FFA02F"/>
              </a:buClr>
            </a:pPr>
            <a:endParaRPr lang="en-US" sz="1800" dirty="0" smtClean="0"/>
          </a:p>
          <a:p>
            <a:pPr defTabSz="914259">
              <a:lnSpc>
                <a:spcPct val="120000"/>
              </a:lnSpc>
              <a:spcBef>
                <a:spcPts val="0"/>
              </a:spcBef>
              <a:buClr>
                <a:srgbClr val="FFA02F"/>
              </a:buClr>
            </a:pPr>
            <a:r>
              <a:rPr lang="en-US" sz="1800" dirty="0" smtClean="0"/>
              <a:t>Requires additional operating room time of 30-45 minutes (not including set up time) to implant 5-6 EndoAnchors into the wall of the abdominal or thoracic Aorta</a:t>
            </a:r>
            <a:endParaRPr lang="en-US" sz="1800" dirty="0"/>
          </a:p>
          <a:p>
            <a:pPr defTabSz="914259">
              <a:lnSpc>
                <a:spcPct val="120000"/>
              </a:lnSpc>
              <a:spcBef>
                <a:spcPts val="0"/>
              </a:spcBef>
              <a:buClr>
                <a:srgbClr val="FFA02F"/>
              </a:buClr>
            </a:pPr>
            <a:endParaRPr lang="en-US" sz="1800" dirty="0" smtClean="0"/>
          </a:p>
          <a:p>
            <a:pPr lvl="1" defTabSz="914259">
              <a:lnSpc>
                <a:spcPct val="120000"/>
              </a:lnSpc>
              <a:spcBef>
                <a:spcPts val="0"/>
              </a:spcBef>
              <a:buClr>
                <a:srgbClr val="588CB1"/>
              </a:buClr>
            </a:pPr>
            <a:endParaRPr lang="en-US" sz="1400" dirty="0" smtClean="0"/>
          </a:p>
          <a:p>
            <a:pPr defTabSz="914259">
              <a:lnSpc>
                <a:spcPct val="120000"/>
              </a:lnSpc>
              <a:spcBef>
                <a:spcPts val="0"/>
              </a:spcBef>
              <a:buClr>
                <a:srgbClr val="588CB1"/>
              </a:buClr>
            </a:pPr>
            <a:endParaRPr lang="en-US" sz="1800" dirty="0" smtClean="0"/>
          </a:p>
        </p:txBody>
      </p:sp>
      <p:sp>
        <p:nvSpPr>
          <p:cNvPr id="2" name="Rectangle 1"/>
          <p:cNvSpPr/>
          <p:nvPr/>
        </p:nvSpPr>
        <p:spPr>
          <a:xfrm>
            <a:off x="191273" y="277851"/>
            <a:ext cx="18473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en-US" sz="2800" dirty="0">
              <a:solidFill>
                <a:prstClr val="black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4EF81A-8103-A649-B659-FCC1AF6914A5}" type="slidenum">
              <a:rPr lang="en-US" smtClean="0">
                <a:solidFill>
                  <a:prstClr val="black"/>
                </a:solidFill>
              </a:rPr>
              <a:pPr/>
              <a:t>40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6" name="Title 2"/>
          <p:cNvSpPr>
            <a:spLocks noGrp="1"/>
          </p:cNvSpPr>
          <p:nvPr>
            <p:ph type="title"/>
          </p:nvPr>
        </p:nvSpPr>
        <p:spPr>
          <a:xfrm>
            <a:off x="124614" y="302470"/>
            <a:ext cx="8229600" cy="659510"/>
          </a:xfrm>
        </p:spPr>
        <p:txBody>
          <a:bodyPr>
            <a:noAutofit/>
          </a:bodyPr>
          <a:lstStyle/>
          <a:p>
            <a:r>
              <a:rPr lang="en-US" sz="2400" dirty="0" smtClean="0"/>
              <a:t>Rationale for New ICD10-PCS Qualifier </a:t>
            </a:r>
            <a:r>
              <a:rPr lang="en-US" sz="2400" dirty="0"/>
              <a:t>&amp;</a:t>
            </a:r>
            <a:r>
              <a:rPr lang="en-US" sz="2400" dirty="0" smtClean="0"/>
              <a:t> Codes 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416185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1"/>
          <p:cNvSpPr>
            <a:spLocks noGrp="1"/>
          </p:cNvSpPr>
          <p:nvPr>
            <p:ph sz="quarter" idx="4294967295"/>
          </p:nvPr>
        </p:nvSpPr>
        <p:spPr bwMode="auto">
          <a:xfrm>
            <a:off x="191273" y="1507091"/>
            <a:ext cx="8790496" cy="48294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50793" tIns="50793" rIns="50793" bIns="50793" numCol="1" anchor="t" anchorCtr="0" compatLnSpc="1">
            <a:prstTxWarp prst="textNoShape">
              <a:avLst/>
            </a:prstTxWarp>
            <a:normAutofit/>
          </a:bodyPr>
          <a:lstStyle/>
          <a:p>
            <a:pPr defTabSz="914259">
              <a:lnSpc>
                <a:spcPct val="120000"/>
              </a:lnSpc>
              <a:spcBef>
                <a:spcPts val="0"/>
              </a:spcBef>
              <a:buClr>
                <a:srgbClr val="FFA02F"/>
              </a:buClr>
            </a:pPr>
            <a:r>
              <a:rPr lang="en-US" sz="1800" dirty="0" smtClean="0"/>
              <a:t>Used with most commercially available endografts as a Supplement or in a Repair</a:t>
            </a:r>
          </a:p>
          <a:p>
            <a:pPr defTabSz="914259">
              <a:lnSpc>
                <a:spcPct val="120000"/>
              </a:lnSpc>
              <a:spcBef>
                <a:spcPts val="0"/>
              </a:spcBef>
              <a:buClr>
                <a:srgbClr val="FFA02F"/>
              </a:buClr>
            </a:pPr>
            <a:endParaRPr lang="en-US" sz="1800" dirty="0" smtClean="0"/>
          </a:p>
          <a:p>
            <a:pPr defTabSz="914259">
              <a:lnSpc>
                <a:spcPct val="120000"/>
              </a:lnSpc>
              <a:spcBef>
                <a:spcPts val="0"/>
              </a:spcBef>
              <a:buClr>
                <a:srgbClr val="FFA02F"/>
              </a:buClr>
            </a:pPr>
            <a:r>
              <a:rPr lang="en-US" sz="1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Need to address the multiple root operations occur </a:t>
            </a:r>
            <a:r>
              <a:rPr lang="en-US" sz="1800" dirty="0" smtClean="0"/>
              <a:t>during </a:t>
            </a:r>
            <a:r>
              <a:rPr lang="en-US" sz="1800" dirty="0"/>
              <a:t>P</a:t>
            </a:r>
            <a:r>
              <a:rPr lang="en-US" sz="1800" dirty="0" smtClean="0"/>
              <a:t>rimary </a:t>
            </a:r>
            <a:r>
              <a:rPr lang="en-US" sz="1800" dirty="0"/>
              <a:t>&amp;</a:t>
            </a:r>
            <a:r>
              <a:rPr lang="en-US" sz="1800" dirty="0" smtClean="0"/>
              <a:t> </a:t>
            </a:r>
            <a:r>
              <a:rPr lang="en-US" sz="1800" dirty="0"/>
              <a:t>R</a:t>
            </a:r>
            <a:r>
              <a:rPr lang="en-US" sz="1800" dirty="0" smtClean="0"/>
              <a:t>evision EVAR and TEVAR </a:t>
            </a:r>
          </a:p>
          <a:p>
            <a:pPr lvl="1" defTabSz="914259">
              <a:lnSpc>
                <a:spcPct val="120000"/>
              </a:lnSpc>
              <a:spcBef>
                <a:spcPts val="0"/>
              </a:spcBef>
              <a:buClr>
                <a:srgbClr val="FFA02F"/>
              </a:buClr>
            </a:pPr>
            <a:r>
              <a:rPr lang="en-US" sz="1600" dirty="0"/>
              <a:t>I</a:t>
            </a:r>
            <a:r>
              <a:rPr lang="en-US" sz="1600" dirty="0" smtClean="0"/>
              <a:t>mplantation of multiple intraluminal devices (graft, cuff, Heli-FX),</a:t>
            </a:r>
          </a:p>
          <a:p>
            <a:pPr lvl="1" defTabSz="914259">
              <a:lnSpc>
                <a:spcPct val="120000"/>
              </a:lnSpc>
              <a:spcBef>
                <a:spcPts val="0"/>
              </a:spcBef>
              <a:buClr>
                <a:srgbClr val="FFA02F"/>
              </a:buClr>
            </a:pPr>
            <a:r>
              <a:rPr lang="en-US" sz="1600" dirty="0"/>
              <a:t>E</a:t>
            </a:r>
            <a:r>
              <a:rPr lang="en-US" sz="1600" dirty="0" smtClean="0"/>
              <a:t>ach serving different purposes during the same surgical session</a:t>
            </a:r>
          </a:p>
          <a:p>
            <a:pPr defTabSz="914259">
              <a:lnSpc>
                <a:spcPct val="120000"/>
              </a:lnSpc>
              <a:spcBef>
                <a:spcPts val="0"/>
              </a:spcBef>
              <a:buClr>
                <a:srgbClr val="FFA02F"/>
              </a:buClr>
            </a:pPr>
            <a:endParaRPr lang="en-US" sz="1400" dirty="0" smtClean="0"/>
          </a:p>
          <a:p>
            <a:pPr defTabSz="914259">
              <a:lnSpc>
                <a:spcPct val="120000"/>
              </a:lnSpc>
              <a:spcBef>
                <a:spcPts val="0"/>
              </a:spcBef>
              <a:buClr>
                <a:srgbClr val="FFA02F"/>
              </a:buClr>
            </a:pPr>
            <a:r>
              <a:rPr lang="en-US" sz="1800" dirty="0"/>
              <a:t>N</a:t>
            </a:r>
            <a:r>
              <a:rPr lang="en-US" sz="1800" dirty="0" smtClean="0"/>
              <a:t>o distinct ICD9 -</a:t>
            </a:r>
            <a:r>
              <a:rPr lang="en-US" sz="1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CM </a:t>
            </a:r>
            <a:r>
              <a:rPr lang="en-US" sz="1800" dirty="0" smtClean="0"/>
              <a:t>codes, therefore it is not possible to convert to ICD10 -PCS using GEM mapping</a:t>
            </a:r>
          </a:p>
          <a:p>
            <a:pPr defTabSz="914259">
              <a:lnSpc>
                <a:spcPct val="120000"/>
              </a:lnSpc>
              <a:spcBef>
                <a:spcPts val="0"/>
              </a:spcBef>
              <a:buClr>
                <a:srgbClr val="FFA02F"/>
              </a:buClr>
            </a:pPr>
            <a:endParaRPr lang="en-US" sz="1800" dirty="0" smtClean="0"/>
          </a:p>
          <a:p>
            <a:pPr defTabSz="914259">
              <a:lnSpc>
                <a:spcPct val="120000"/>
              </a:lnSpc>
              <a:spcBef>
                <a:spcPts val="0"/>
              </a:spcBef>
              <a:buClr>
                <a:srgbClr val="FFA02F"/>
              </a:buClr>
            </a:pPr>
            <a:r>
              <a:rPr lang="en-US" sz="1800" dirty="0" smtClean="0"/>
              <a:t>Heli-FX is a new technology: </a:t>
            </a:r>
          </a:p>
          <a:p>
            <a:pPr lvl="1" defTabSz="914259">
              <a:lnSpc>
                <a:spcPct val="120000"/>
              </a:lnSpc>
              <a:spcBef>
                <a:spcPts val="0"/>
              </a:spcBef>
              <a:buClr>
                <a:srgbClr val="FFA02F"/>
              </a:buClr>
            </a:pPr>
            <a:r>
              <a:rPr lang="en-US" sz="1600" dirty="0" smtClean="0"/>
              <a:t>No </a:t>
            </a:r>
            <a:r>
              <a:rPr lang="en-US" sz="1600" dirty="0"/>
              <a:t>comparable </a:t>
            </a:r>
            <a:r>
              <a:rPr lang="en-US" sz="1600" dirty="0" smtClean="0"/>
              <a:t>ICD9-CM, ICD10-PCS codes exist  because there is no other </a:t>
            </a:r>
            <a:r>
              <a:rPr lang="en-US" sz="1600" dirty="0"/>
              <a:t>FDA approved implantable </a:t>
            </a:r>
            <a:r>
              <a:rPr lang="en-US" sz="1600" dirty="0" smtClean="0"/>
              <a:t>device which </a:t>
            </a:r>
            <a:r>
              <a:rPr lang="en-US" sz="1600" dirty="0"/>
              <a:t>serve the same </a:t>
            </a:r>
            <a:r>
              <a:rPr lang="en-US" sz="1600" dirty="0" smtClean="0"/>
              <a:t>function</a:t>
            </a:r>
          </a:p>
          <a:p>
            <a:pPr defTabSz="914259">
              <a:lnSpc>
                <a:spcPct val="120000"/>
              </a:lnSpc>
              <a:spcBef>
                <a:spcPts val="0"/>
              </a:spcBef>
              <a:buClr>
                <a:srgbClr val="FFA02F"/>
              </a:buClr>
            </a:pPr>
            <a:endParaRPr lang="en-US" sz="1800" dirty="0" smtClean="0"/>
          </a:p>
          <a:p>
            <a:pPr lvl="1" defTabSz="914259">
              <a:lnSpc>
                <a:spcPct val="120000"/>
              </a:lnSpc>
              <a:spcBef>
                <a:spcPts val="0"/>
              </a:spcBef>
              <a:buClr>
                <a:srgbClr val="FFA02F"/>
              </a:buClr>
            </a:pPr>
            <a:endParaRPr lang="en-US" sz="1400" dirty="0"/>
          </a:p>
          <a:p>
            <a:pPr lvl="1" defTabSz="914259">
              <a:lnSpc>
                <a:spcPct val="120000"/>
              </a:lnSpc>
              <a:spcBef>
                <a:spcPts val="0"/>
              </a:spcBef>
              <a:buClr>
                <a:srgbClr val="588CB1"/>
              </a:buClr>
            </a:pPr>
            <a:endParaRPr lang="en-US" sz="1400" dirty="0" smtClean="0"/>
          </a:p>
          <a:p>
            <a:pPr defTabSz="914259">
              <a:lnSpc>
                <a:spcPct val="120000"/>
              </a:lnSpc>
              <a:spcBef>
                <a:spcPts val="0"/>
              </a:spcBef>
              <a:buClr>
                <a:srgbClr val="588CB1"/>
              </a:buClr>
            </a:pPr>
            <a:endParaRPr lang="en-US" sz="1800" dirty="0"/>
          </a:p>
          <a:p>
            <a:pPr marL="0" indent="0" defTabSz="914259">
              <a:lnSpc>
                <a:spcPct val="120000"/>
              </a:lnSpc>
              <a:spcBef>
                <a:spcPts val="0"/>
              </a:spcBef>
              <a:buClr>
                <a:srgbClr val="588CB1"/>
              </a:buClr>
              <a:buNone/>
            </a:pPr>
            <a:endParaRPr lang="en-US" sz="1800" dirty="0" smtClean="0"/>
          </a:p>
          <a:p>
            <a:pPr lvl="1" defTabSz="914259">
              <a:lnSpc>
                <a:spcPct val="120000"/>
              </a:lnSpc>
              <a:spcBef>
                <a:spcPts val="0"/>
              </a:spcBef>
              <a:buClr>
                <a:srgbClr val="588CB1"/>
              </a:buClr>
            </a:pPr>
            <a:endParaRPr lang="en-US" sz="1400" dirty="0" smtClean="0"/>
          </a:p>
          <a:p>
            <a:pPr defTabSz="914259">
              <a:lnSpc>
                <a:spcPct val="120000"/>
              </a:lnSpc>
              <a:spcBef>
                <a:spcPts val="0"/>
              </a:spcBef>
              <a:buClr>
                <a:srgbClr val="588CB1"/>
              </a:buClr>
            </a:pPr>
            <a:endParaRPr lang="en-US" sz="1800" dirty="0" smtClean="0"/>
          </a:p>
        </p:txBody>
      </p:sp>
      <p:sp>
        <p:nvSpPr>
          <p:cNvPr id="2" name="Rectangle 1"/>
          <p:cNvSpPr/>
          <p:nvPr/>
        </p:nvSpPr>
        <p:spPr>
          <a:xfrm>
            <a:off x="191273" y="277851"/>
            <a:ext cx="18473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en-US" sz="2800" dirty="0">
              <a:solidFill>
                <a:prstClr val="black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4EF81A-8103-A649-B659-FCC1AF6914A5}" type="slidenum">
              <a:rPr lang="en-US" smtClean="0">
                <a:solidFill>
                  <a:prstClr val="black"/>
                </a:solidFill>
              </a:rPr>
              <a:pPr/>
              <a:t>41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" name="Title 2"/>
          <p:cNvSpPr txBox="1">
            <a:spLocks/>
          </p:cNvSpPr>
          <p:nvPr/>
        </p:nvSpPr>
        <p:spPr>
          <a:xfrm>
            <a:off x="124614" y="302470"/>
            <a:ext cx="8229600" cy="659510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400" dirty="0" smtClean="0"/>
              <a:t>Rationale for New ICD10-PCS Qualifier </a:t>
            </a:r>
            <a:r>
              <a:rPr lang="en-US" sz="2400" dirty="0"/>
              <a:t>&amp;</a:t>
            </a:r>
            <a:r>
              <a:rPr lang="en-US" sz="2400" dirty="0" smtClean="0"/>
              <a:t> Codes 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4144818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1"/>
          <p:cNvSpPr>
            <a:spLocks noGrp="1"/>
          </p:cNvSpPr>
          <p:nvPr>
            <p:ph sz="quarter" idx="4294967295"/>
          </p:nvPr>
        </p:nvSpPr>
        <p:spPr bwMode="auto">
          <a:xfrm>
            <a:off x="191273" y="1224115"/>
            <a:ext cx="8790495" cy="52406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50793" tIns="50793" rIns="50793" bIns="50793" numCol="1" anchor="t" anchorCtr="0" compatLnSpc="1">
            <a:prstTxWarp prst="textNoShape">
              <a:avLst/>
            </a:prstTxWarp>
            <a:normAutofit lnSpcReduction="10000"/>
          </a:bodyPr>
          <a:lstStyle/>
          <a:p>
            <a:pPr defTabSz="914259">
              <a:lnSpc>
                <a:spcPct val="120000"/>
              </a:lnSpc>
              <a:spcBef>
                <a:spcPts val="0"/>
              </a:spcBef>
              <a:buClr>
                <a:srgbClr val="FFA02F"/>
              </a:buClr>
            </a:pPr>
            <a:r>
              <a:rPr lang="en-US" sz="1800" dirty="0"/>
              <a:t>Proposing the creation of (1) qualifier and </a:t>
            </a:r>
            <a:r>
              <a:rPr lang="en-US" sz="1800" dirty="0" smtClean="0"/>
              <a:t>new and separate codes </a:t>
            </a:r>
            <a:r>
              <a:rPr lang="en-US" sz="1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for </a:t>
            </a:r>
            <a:r>
              <a:rPr lang="en-US" sz="1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the Heli-FX when </a:t>
            </a:r>
            <a:r>
              <a:rPr lang="en-US" sz="1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performed in the abdominal and thoracic </a:t>
            </a:r>
            <a:r>
              <a:rPr lang="en-US" sz="1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regions. Root Operations for these regions could be: </a:t>
            </a:r>
          </a:p>
          <a:p>
            <a:pPr marL="0" indent="0" defTabSz="914259">
              <a:lnSpc>
                <a:spcPct val="120000"/>
              </a:lnSpc>
              <a:spcBef>
                <a:spcPts val="0"/>
              </a:spcBef>
              <a:buClr>
                <a:srgbClr val="FFA02F"/>
              </a:buClr>
              <a:buNone/>
            </a:pPr>
            <a:r>
              <a:rPr lang="en-US" sz="1400" u="sng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endParaRPr lang="en-US" sz="1800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lvl="1" defTabSz="914259">
              <a:lnSpc>
                <a:spcPct val="120000"/>
              </a:lnSpc>
              <a:spcBef>
                <a:spcPts val="0"/>
              </a:spcBef>
              <a:buClr>
                <a:srgbClr val="FFA02F"/>
              </a:buClr>
            </a:pPr>
            <a:r>
              <a:rPr lang="en-US" sz="1600" u="sng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Lower </a:t>
            </a:r>
            <a:r>
              <a:rPr lang="en-US" sz="1600" u="sng" dirty="0">
                <a:solidFill>
                  <a:schemeClr val="tx1">
                    <a:lumMod val="95000"/>
                    <a:lumOff val="5000"/>
                  </a:schemeClr>
                </a:solidFill>
              </a:rPr>
              <a:t>Artery body section </a:t>
            </a:r>
          </a:p>
          <a:p>
            <a:pPr lvl="2" defTabSz="914259">
              <a:lnSpc>
                <a:spcPct val="120000"/>
              </a:lnSpc>
              <a:spcBef>
                <a:spcPts val="0"/>
              </a:spcBef>
              <a:buClr>
                <a:srgbClr val="FFA02F"/>
              </a:buClr>
            </a:pPr>
            <a:r>
              <a:rPr lang="en-US" sz="16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Supplement -</a:t>
            </a:r>
            <a:r>
              <a:rPr 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16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Heli-FX is an add-on procedure during primary/revision EVAR </a:t>
            </a:r>
            <a:endParaRPr lang="en-US" sz="1600" dirty="0">
              <a:solidFill>
                <a:srgbClr val="FF0000"/>
              </a:solidFill>
            </a:endParaRPr>
          </a:p>
          <a:p>
            <a:pPr lvl="2" defTabSz="914259">
              <a:lnSpc>
                <a:spcPct val="120000"/>
              </a:lnSpc>
              <a:spcBef>
                <a:spcPts val="0"/>
              </a:spcBef>
              <a:buClr>
                <a:srgbClr val="FFA02F"/>
              </a:buClr>
            </a:pPr>
            <a:r>
              <a:rPr lang="en-US" sz="16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Repair -</a:t>
            </a:r>
            <a:r>
              <a:rPr 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16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Heli-FX is the parent procedure during revision EVAR </a:t>
            </a:r>
            <a:endParaRPr lang="en-US" sz="1600" dirty="0">
              <a:solidFill>
                <a:srgbClr val="FF0000"/>
              </a:solidFill>
            </a:endParaRPr>
          </a:p>
          <a:p>
            <a:pPr lvl="2" defTabSz="914259">
              <a:lnSpc>
                <a:spcPct val="120000"/>
              </a:lnSpc>
              <a:spcBef>
                <a:spcPts val="0"/>
              </a:spcBef>
              <a:buClr>
                <a:srgbClr val="FFA02F"/>
              </a:buClr>
            </a:pPr>
            <a:endParaRPr lang="en-US" sz="1600" dirty="0">
              <a:solidFill>
                <a:srgbClr val="FF0000"/>
              </a:solidFill>
            </a:endParaRPr>
          </a:p>
          <a:p>
            <a:pPr lvl="1" defTabSz="914259">
              <a:lnSpc>
                <a:spcPct val="120000"/>
              </a:lnSpc>
              <a:spcBef>
                <a:spcPts val="0"/>
              </a:spcBef>
              <a:buClr>
                <a:srgbClr val="FFA02F"/>
              </a:buClr>
            </a:pPr>
            <a:r>
              <a:rPr lang="en-US" sz="16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1600" u="sng" dirty="0">
                <a:solidFill>
                  <a:schemeClr val="tx1">
                    <a:lumMod val="95000"/>
                    <a:lumOff val="5000"/>
                  </a:schemeClr>
                </a:solidFill>
              </a:rPr>
              <a:t>Heart and Great Vessel body section</a:t>
            </a:r>
          </a:p>
          <a:p>
            <a:pPr lvl="2" defTabSz="914259">
              <a:lnSpc>
                <a:spcPct val="120000"/>
              </a:lnSpc>
              <a:spcBef>
                <a:spcPts val="0"/>
              </a:spcBef>
              <a:buClr>
                <a:srgbClr val="FFA02F"/>
              </a:buClr>
            </a:pPr>
            <a:r>
              <a:rPr lang="en-US" sz="16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Supplement</a:t>
            </a:r>
            <a:r>
              <a:rPr 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16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- Heli-FX is an add-on procedure during primary/revision TEVAR </a:t>
            </a:r>
            <a:endParaRPr lang="en-US" sz="1600" dirty="0">
              <a:solidFill>
                <a:srgbClr val="FF0000"/>
              </a:solidFill>
            </a:endParaRPr>
          </a:p>
          <a:p>
            <a:pPr lvl="2" defTabSz="914259">
              <a:lnSpc>
                <a:spcPct val="120000"/>
              </a:lnSpc>
              <a:spcBef>
                <a:spcPts val="0"/>
              </a:spcBef>
              <a:buClr>
                <a:srgbClr val="FFA02F"/>
              </a:buClr>
            </a:pPr>
            <a:r>
              <a:rPr lang="en-US" sz="1600" b="1" dirty="0" smtClean="0"/>
              <a:t>Repair -</a:t>
            </a:r>
            <a:r>
              <a:rPr lang="en-US" sz="1600" dirty="0" smtClean="0"/>
              <a:t> </a:t>
            </a:r>
            <a:r>
              <a:rPr lang="en-US" sz="1600" dirty="0"/>
              <a:t>Heli-FX is the parent procedure during revision TEVAR </a:t>
            </a:r>
            <a:r>
              <a:rPr lang="en-US" sz="1600" dirty="0" smtClean="0"/>
              <a:t> (emerging procedure)</a:t>
            </a:r>
          </a:p>
          <a:p>
            <a:pPr lvl="2" defTabSz="914259">
              <a:lnSpc>
                <a:spcPct val="120000"/>
              </a:lnSpc>
              <a:spcBef>
                <a:spcPts val="0"/>
              </a:spcBef>
              <a:buClr>
                <a:srgbClr val="FFA02F"/>
              </a:buClr>
            </a:pPr>
            <a:endParaRPr lang="en-US" sz="1200" dirty="0">
              <a:solidFill>
                <a:srgbClr val="FF0000"/>
              </a:solidFill>
            </a:endParaRPr>
          </a:p>
          <a:p>
            <a:pPr defTabSz="914259">
              <a:lnSpc>
                <a:spcPct val="120000"/>
              </a:lnSpc>
              <a:spcBef>
                <a:spcPts val="0"/>
              </a:spcBef>
              <a:buClr>
                <a:srgbClr val="FFA02F"/>
              </a:buClr>
            </a:pPr>
            <a:r>
              <a:rPr lang="en-US" sz="1800" dirty="0" smtClean="0"/>
              <a:t>Establish the </a:t>
            </a:r>
            <a:r>
              <a:rPr lang="en-US" sz="1800" dirty="0"/>
              <a:t>Q</a:t>
            </a:r>
            <a:r>
              <a:rPr lang="en-US" sz="1800" dirty="0" smtClean="0"/>
              <a:t>ualifier T, </a:t>
            </a:r>
            <a:r>
              <a:rPr lang="en-US" sz="1800" b="1" dirty="0" smtClean="0"/>
              <a:t>EndoVascular Graft Fastener</a:t>
            </a:r>
          </a:p>
          <a:p>
            <a:pPr defTabSz="914259">
              <a:lnSpc>
                <a:spcPct val="120000"/>
              </a:lnSpc>
              <a:spcBef>
                <a:spcPts val="0"/>
              </a:spcBef>
              <a:buClr>
                <a:srgbClr val="FFA02F"/>
              </a:buClr>
            </a:pPr>
            <a:endParaRPr lang="en-US" sz="1800" b="1" dirty="0"/>
          </a:p>
          <a:p>
            <a:pPr defTabSz="914259">
              <a:lnSpc>
                <a:spcPct val="120000"/>
              </a:lnSpc>
              <a:spcBef>
                <a:spcPts val="0"/>
              </a:spcBef>
              <a:buClr>
                <a:srgbClr val="FFA02F"/>
              </a:buClr>
            </a:pPr>
            <a:r>
              <a:rPr lang="en-US" sz="1800" dirty="0"/>
              <a:t>To help </a:t>
            </a:r>
            <a:r>
              <a:rPr lang="en-US" sz="1800" dirty="0" smtClean="0"/>
              <a:t>coders quickly locate </a:t>
            </a:r>
            <a:r>
              <a:rPr lang="en-US" sz="1800" dirty="0"/>
              <a:t>the new </a:t>
            </a:r>
            <a:r>
              <a:rPr lang="en-US" sz="1800" dirty="0" smtClean="0"/>
              <a:t>ICD10-PCS  qualifier </a:t>
            </a:r>
            <a:r>
              <a:rPr lang="en-US" sz="1800" dirty="0"/>
              <a:t>and codes </a:t>
            </a:r>
          </a:p>
          <a:p>
            <a:pPr lvl="1" defTabSz="914259">
              <a:lnSpc>
                <a:spcPct val="120000"/>
              </a:lnSpc>
              <a:spcBef>
                <a:spcPts val="0"/>
              </a:spcBef>
              <a:buClr>
                <a:srgbClr val="FFA02F"/>
              </a:buClr>
            </a:pPr>
            <a:r>
              <a:rPr lang="en-US" sz="1600" dirty="0"/>
              <a:t>Place in the Medical/Surgical Section</a:t>
            </a:r>
          </a:p>
          <a:p>
            <a:pPr lvl="1" defTabSz="914259">
              <a:lnSpc>
                <a:spcPct val="120000"/>
              </a:lnSpc>
              <a:spcBef>
                <a:spcPts val="0"/>
              </a:spcBef>
              <a:buClr>
                <a:srgbClr val="FFA02F"/>
              </a:buClr>
            </a:pPr>
            <a:r>
              <a:rPr lang="en-US" sz="1600" dirty="0" smtClean="0"/>
              <a:t>Add </a:t>
            </a:r>
            <a:r>
              <a:rPr lang="en-US" sz="1600" dirty="0"/>
              <a:t>the Heli-FX EndoAnchor System to the Device Key because it is a new technology</a:t>
            </a:r>
          </a:p>
          <a:p>
            <a:pPr defTabSz="914259">
              <a:lnSpc>
                <a:spcPct val="120000"/>
              </a:lnSpc>
              <a:spcBef>
                <a:spcPts val="0"/>
              </a:spcBef>
              <a:buClr>
                <a:srgbClr val="588CB1"/>
              </a:buClr>
            </a:pPr>
            <a:endParaRPr lang="en-US" sz="1800" dirty="0" smtClean="0"/>
          </a:p>
          <a:p>
            <a:pPr defTabSz="914259">
              <a:lnSpc>
                <a:spcPct val="120000"/>
              </a:lnSpc>
              <a:spcBef>
                <a:spcPts val="0"/>
              </a:spcBef>
              <a:buClr>
                <a:srgbClr val="588CB1"/>
              </a:buClr>
            </a:pPr>
            <a:endParaRPr lang="en-US" sz="1800" dirty="0" smtClean="0"/>
          </a:p>
        </p:txBody>
      </p:sp>
      <p:sp>
        <p:nvSpPr>
          <p:cNvPr id="2" name="Rectangle 1"/>
          <p:cNvSpPr/>
          <p:nvPr/>
        </p:nvSpPr>
        <p:spPr>
          <a:xfrm>
            <a:off x="191273" y="277851"/>
            <a:ext cx="18473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en-US" sz="2800" dirty="0">
              <a:solidFill>
                <a:prstClr val="black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4EF81A-8103-A649-B659-FCC1AF6914A5}" type="slidenum">
              <a:rPr lang="en-US" smtClean="0">
                <a:solidFill>
                  <a:prstClr val="black"/>
                </a:solidFill>
              </a:rPr>
              <a:pPr/>
              <a:t>42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6" name="Title 2"/>
          <p:cNvSpPr>
            <a:spLocks noGrp="1"/>
          </p:cNvSpPr>
          <p:nvPr>
            <p:ph type="title"/>
          </p:nvPr>
        </p:nvSpPr>
        <p:spPr>
          <a:xfrm>
            <a:off x="124614" y="355478"/>
            <a:ext cx="8229600" cy="659510"/>
          </a:xfrm>
        </p:spPr>
        <p:txBody>
          <a:bodyPr>
            <a:normAutofit/>
          </a:bodyPr>
          <a:lstStyle/>
          <a:p>
            <a:r>
              <a:rPr lang="en-US" sz="2400" dirty="0" smtClean="0"/>
              <a:t>ICD10-PCS Coding Proposal Summary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7126085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24423" y="308417"/>
            <a:ext cx="8229600" cy="659510"/>
          </a:xfrm>
        </p:spPr>
        <p:txBody>
          <a:bodyPr>
            <a:normAutofit/>
          </a:bodyPr>
          <a:lstStyle/>
          <a:p>
            <a:r>
              <a:rPr lang="en-US" sz="2400" dirty="0" smtClean="0"/>
              <a:t>Coding Issue</a:t>
            </a:r>
            <a:endParaRPr lang="en-US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377190" y="1475736"/>
            <a:ext cx="8455914" cy="707886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r>
              <a:rPr lang="en-US" sz="2000" dirty="0"/>
              <a:t>Currently there no ICD9-CM and ICD10-PCS codes to capture the </a:t>
            </a:r>
            <a:endParaRPr lang="en-US" sz="2000" dirty="0" smtClean="0"/>
          </a:p>
          <a:p>
            <a:r>
              <a:rPr lang="en-US" sz="2000" dirty="0" smtClean="0"/>
              <a:t>Heli-FX </a:t>
            </a:r>
            <a:r>
              <a:rPr lang="en-US" sz="2000" dirty="0"/>
              <a:t>Stand-alone and Add-on procedures during EVAR and TEVAR</a:t>
            </a:r>
            <a:endParaRPr lang="en-US" sz="2000" dirty="0">
              <a:solidFill>
                <a:srgbClr val="FFA02F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4EF81A-8103-A649-B659-FCC1AF6914A5}" type="slidenum">
              <a:rPr lang="en-US" smtClean="0"/>
              <a:pPr/>
              <a:t>43</a:t>
            </a:fld>
            <a:endParaRPr lang="en-US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1957887"/>
              </p:ext>
            </p:extLst>
          </p:nvPr>
        </p:nvGraphicFramePr>
        <p:xfrm>
          <a:off x="377190" y="2685858"/>
          <a:ext cx="8541559" cy="26873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630018"/>
                <a:gridCol w="1891606"/>
                <a:gridCol w="2224881"/>
                <a:gridCol w="2795054"/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A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A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chemeClr val="bg1"/>
                          </a:solidFill>
                        </a:rPr>
                        <a:t>EVAR</a:t>
                      </a:r>
                    </a:p>
                  </a:txBody>
                  <a:tcPr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A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A02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smtClean="0">
                          <a:solidFill>
                            <a:schemeClr val="bg1"/>
                          </a:solidFill>
                        </a:rPr>
                        <a:t>TEVAR</a:t>
                      </a:r>
                      <a:endParaRPr lang="en-US" b="1" dirty="0" smtClean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A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A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A02F"/>
                    </a:solidFill>
                  </a:tcPr>
                </a:tc>
              </a:tr>
              <a:tr h="741680">
                <a:tc rowSpan="2"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chemeClr val="bg1"/>
                          </a:solidFill>
                        </a:rPr>
                        <a:t>Heli-FX </a:t>
                      </a:r>
                    </a:p>
                    <a:p>
                      <a:pPr algn="ctr"/>
                      <a:r>
                        <a:rPr lang="en-US" b="1" dirty="0" smtClean="0">
                          <a:solidFill>
                            <a:schemeClr val="bg1"/>
                          </a:solidFill>
                        </a:rPr>
                        <a:t>Add-On Procedure</a:t>
                      </a:r>
                      <a:endParaRPr lang="en-US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28575" cap="flat" cmpd="sng" algn="ctr">
                      <a:solidFill>
                        <a:srgbClr val="FFA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A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A02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 typeface="Arial" panose="020B0604020202020204" pitchFamily="34" charset="0"/>
                        <a:buNone/>
                      </a:pPr>
                      <a:r>
                        <a:rPr lang="en-US" sz="1600" b="1" dirty="0" smtClean="0">
                          <a:solidFill>
                            <a:schemeClr val="bg1"/>
                          </a:solidFill>
                        </a:rPr>
                        <a:t>Primary</a:t>
                      </a:r>
                      <a:endParaRPr lang="en-US" sz="1600" b="1" baseline="0" dirty="0" smtClean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A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A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A02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 typeface="Arial" panose="020B0604020202020204" pitchFamily="34" charset="0"/>
                        <a:buNone/>
                      </a:pPr>
                      <a:r>
                        <a:rPr lang="en-US" sz="1600" dirty="0" smtClean="0">
                          <a:solidFill>
                            <a:srgbClr val="4D5357"/>
                          </a:solidFill>
                        </a:rPr>
                        <a:t>Control of acute</a:t>
                      </a:r>
                      <a:r>
                        <a:rPr lang="en-US" sz="1600" baseline="0" dirty="0" smtClean="0">
                          <a:solidFill>
                            <a:srgbClr val="4D5357"/>
                          </a:solidFill>
                        </a:rPr>
                        <a:t> </a:t>
                      </a:r>
                      <a:r>
                        <a:rPr lang="en-US" sz="1600" baseline="0" dirty="0" err="1" smtClean="0">
                          <a:solidFill>
                            <a:srgbClr val="4D5357"/>
                          </a:solidFill>
                        </a:rPr>
                        <a:t>Endoleak</a:t>
                      </a:r>
                      <a:r>
                        <a:rPr lang="en-US" sz="1600" baseline="0" dirty="0" smtClean="0">
                          <a:solidFill>
                            <a:srgbClr val="4D5357"/>
                          </a:solidFill>
                        </a:rPr>
                        <a:t> and/or</a:t>
                      </a:r>
                      <a:endParaRPr lang="en-US" sz="1600" dirty="0">
                        <a:solidFill>
                          <a:srgbClr val="4D5357"/>
                        </a:solidFill>
                      </a:endParaRPr>
                    </a:p>
                    <a:p>
                      <a:pPr marL="0" indent="0" algn="ctr">
                        <a:buFont typeface="Arial" panose="020B0604020202020204" pitchFamily="34" charset="0"/>
                        <a:buNone/>
                      </a:pPr>
                      <a:r>
                        <a:rPr lang="en-US" sz="1600" dirty="0" smtClean="0">
                          <a:solidFill>
                            <a:srgbClr val="4D5357"/>
                          </a:solidFill>
                        </a:rPr>
                        <a:t>Hostile anatomy</a:t>
                      </a:r>
                      <a:endParaRPr lang="en-US" sz="1600" dirty="0">
                        <a:solidFill>
                          <a:srgbClr val="4D5357"/>
                        </a:solidFill>
                      </a:endParaRPr>
                    </a:p>
                  </a:txBody>
                  <a:tcPr anchor="ctr">
                    <a:lnL w="28575" cap="flat" cmpd="sng" algn="ctr">
                      <a:solidFill>
                        <a:srgbClr val="FFA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A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A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 typeface="Arial" panose="020B0604020202020204" pitchFamily="34" charset="0"/>
                        <a:buNone/>
                      </a:pPr>
                      <a:r>
                        <a:rPr lang="en-US" sz="1600" dirty="0" smtClean="0">
                          <a:solidFill>
                            <a:srgbClr val="4D5357"/>
                          </a:solidFill>
                        </a:rPr>
                        <a:t>Control of acute</a:t>
                      </a:r>
                      <a:r>
                        <a:rPr lang="en-US" sz="1600" baseline="0" dirty="0" smtClean="0">
                          <a:solidFill>
                            <a:srgbClr val="4D5357"/>
                          </a:solidFill>
                        </a:rPr>
                        <a:t> </a:t>
                      </a:r>
                      <a:r>
                        <a:rPr lang="en-US" sz="1600" baseline="0" dirty="0" err="1" smtClean="0">
                          <a:solidFill>
                            <a:srgbClr val="4D5357"/>
                          </a:solidFill>
                        </a:rPr>
                        <a:t>Endoleak</a:t>
                      </a:r>
                      <a:r>
                        <a:rPr lang="en-US" sz="1600" baseline="0" dirty="0" smtClean="0">
                          <a:solidFill>
                            <a:srgbClr val="4D5357"/>
                          </a:solidFill>
                        </a:rPr>
                        <a:t> and/or</a:t>
                      </a:r>
                      <a:endParaRPr lang="en-US" sz="1600" dirty="0">
                        <a:solidFill>
                          <a:srgbClr val="4D5357"/>
                        </a:solidFill>
                      </a:endParaRPr>
                    </a:p>
                    <a:p>
                      <a:pPr marL="0" indent="0" algn="ctr">
                        <a:buFont typeface="Arial" panose="020B0604020202020204" pitchFamily="34" charset="0"/>
                        <a:buNone/>
                      </a:pPr>
                      <a:r>
                        <a:rPr lang="en-US" sz="1600" dirty="0" smtClean="0">
                          <a:solidFill>
                            <a:srgbClr val="4D5357"/>
                          </a:solidFill>
                        </a:rPr>
                        <a:t>Hostile anatomy</a:t>
                      </a:r>
                      <a:r>
                        <a:rPr lang="en-US" sz="1600" baseline="0" dirty="0" smtClean="0">
                          <a:solidFill>
                            <a:srgbClr val="4D5357"/>
                          </a:solidFill>
                        </a:rPr>
                        <a:t> </a:t>
                      </a:r>
                      <a:endParaRPr lang="en-US" sz="1600" dirty="0">
                        <a:solidFill>
                          <a:srgbClr val="4D5357"/>
                        </a:solidFill>
                      </a:endParaRPr>
                    </a:p>
                  </a:txBody>
                  <a:tcPr anchor="ctr">
                    <a:lnL w="28575" cap="flat" cmpd="sng" algn="ctr">
                      <a:solidFill>
                        <a:srgbClr val="FFA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A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A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 vMerge="1">
                  <a:txBody>
                    <a:bodyPr/>
                    <a:lstStyle/>
                    <a:p>
                      <a:pPr algn="ctr"/>
                      <a:endParaRPr lang="en-US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28575" cap="flat" cmpd="sng" algn="ctr">
                      <a:solidFill>
                        <a:srgbClr val="FFA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A0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600" b="1" baseline="0" dirty="0" smtClean="0">
                          <a:solidFill>
                            <a:schemeClr val="bg1"/>
                          </a:solidFill>
                        </a:rPr>
                        <a:t>Revision</a:t>
                      </a:r>
                      <a:endParaRPr lang="en-US" sz="1600" b="1" dirty="0" smtClean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A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A02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 typeface="Arial" panose="020B0604020202020204" pitchFamily="34" charset="0"/>
                        <a:buNone/>
                      </a:pPr>
                      <a:r>
                        <a:rPr lang="en-US" sz="1600" dirty="0" smtClean="0">
                          <a:solidFill>
                            <a:srgbClr val="4D5357"/>
                          </a:solidFill>
                        </a:rPr>
                        <a:t>Control of </a:t>
                      </a:r>
                      <a:r>
                        <a:rPr lang="en-US" sz="1600" dirty="0" err="1" smtClean="0">
                          <a:solidFill>
                            <a:srgbClr val="4D5357"/>
                          </a:solidFill>
                        </a:rPr>
                        <a:t>Endoleak</a:t>
                      </a:r>
                      <a:r>
                        <a:rPr lang="en-US" sz="1600" dirty="0" smtClean="0">
                          <a:solidFill>
                            <a:srgbClr val="4D5357"/>
                          </a:solidFill>
                        </a:rPr>
                        <a:t> / repair of migration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FFA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A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A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A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 typeface="Arial" panose="020B0604020202020204" pitchFamily="34" charset="0"/>
                        <a:buNone/>
                      </a:pPr>
                      <a:r>
                        <a:rPr lang="en-US" sz="1600" dirty="0" smtClean="0">
                          <a:solidFill>
                            <a:srgbClr val="4D5357"/>
                          </a:solidFill>
                        </a:rPr>
                        <a:t>Control of Endoleak / </a:t>
                      </a:r>
                    </a:p>
                    <a:p>
                      <a:pPr marL="0" indent="0" algn="ctr">
                        <a:buFont typeface="Arial" panose="020B0604020202020204" pitchFamily="34" charset="0"/>
                        <a:buNone/>
                      </a:pPr>
                      <a:r>
                        <a:rPr lang="en-US" sz="1600" dirty="0" smtClean="0">
                          <a:solidFill>
                            <a:srgbClr val="4D5357"/>
                          </a:solidFill>
                        </a:rPr>
                        <a:t>repair of migration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FFA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A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A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A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b="1" dirty="0" err="1" smtClean="0">
                          <a:solidFill>
                            <a:schemeClr val="bg1"/>
                          </a:solidFill>
                        </a:rPr>
                        <a:t>Heli</a:t>
                      </a:r>
                      <a:r>
                        <a:rPr lang="en-US" b="1" dirty="0" smtClean="0">
                          <a:solidFill>
                            <a:schemeClr val="bg1"/>
                          </a:solidFill>
                        </a:rPr>
                        <a:t>-FX</a:t>
                      </a:r>
                      <a:r>
                        <a:rPr lang="en-US" b="1" baseline="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US" b="1" dirty="0" smtClean="0">
                          <a:solidFill>
                            <a:schemeClr val="bg1"/>
                          </a:solidFill>
                        </a:rPr>
                        <a:t>Stand-Alone Procedure</a:t>
                      </a:r>
                      <a:endParaRPr lang="en-US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28575" cap="flat" cmpd="sng" algn="ctr">
                      <a:solidFill>
                        <a:srgbClr val="FFA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A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A02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 typeface="Arial" panose="020B0604020202020204" pitchFamily="34" charset="0"/>
                        <a:buNone/>
                      </a:pPr>
                      <a:r>
                        <a:rPr lang="en-US" sz="1600" b="1" dirty="0" smtClean="0">
                          <a:solidFill>
                            <a:schemeClr val="bg1"/>
                          </a:solidFill>
                        </a:rPr>
                        <a:t>Revision of previous aneurysm repair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A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A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A02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 typeface="Arial" panose="020B0604020202020204" pitchFamily="34" charset="0"/>
                        <a:buNone/>
                      </a:pPr>
                      <a:r>
                        <a:rPr lang="en-US" sz="1600" dirty="0" smtClean="0">
                          <a:solidFill>
                            <a:srgbClr val="4D5357"/>
                          </a:solidFill>
                        </a:rPr>
                        <a:t>Control of </a:t>
                      </a:r>
                      <a:r>
                        <a:rPr lang="en-US" sz="1600" dirty="0" err="1" smtClean="0">
                          <a:solidFill>
                            <a:srgbClr val="4D5357"/>
                          </a:solidFill>
                        </a:rPr>
                        <a:t>Endoleak</a:t>
                      </a:r>
                      <a:endParaRPr lang="en-US" sz="1600" dirty="0" smtClean="0">
                        <a:solidFill>
                          <a:srgbClr val="4D5357"/>
                        </a:solidFill>
                      </a:endParaRPr>
                    </a:p>
                  </a:txBody>
                  <a:tcPr anchor="ctr">
                    <a:lnL w="28575" cap="flat" cmpd="sng" algn="ctr">
                      <a:solidFill>
                        <a:srgbClr val="FFA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A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A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A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 typeface="Arial" panose="020B0604020202020204" pitchFamily="34" charset="0"/>
                        <a:buNone/>
                      </a:pPr>
                      <a:r>
                        <a:rPr lang="en-US" sz="1600" dirty="0" smtClean="0">
                          <a:solidFill>
                            <a:srgbClr val="4D5357"/>
                          </a:solidFill>
                        </a:rPr>
                        <a:t>Control of </a:t>
                      </a:r>
                      <a:r>
                        <a:rPr lang="en-US" sz="1600" dirty="0" err="1" smtClean="0">
                          <a:solidFill>
                            <a:srgbClr val="4D5357"/>
                          </a:solidFill>
                        </a:rPr>
                        <a:t>Endoleak</a:t>
                      </a:r>
                      <a:endParaRPr lang="en-US" sz="1600" dirty="0" smtClean="0">
                        <a:solidFill>
                          <a:srgbClr val="4D5357"/>
                        </a:solidFill>
                      </a:endParaRPr>
                    </a:p>
                  </a:txBody>
                  <a:tcPr anchor="ctr">
                    <a:lnL w="28575" cap="flat" cmpd="sng" algn="ctr">
                      <a:solidFill>
                        <a:srgbClr val="FFA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A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A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A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86636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1"/>
          <p:cNvSpPr>
            <a:spLocks noGrp="1"/>
          </p:cNvSpPr>
          <p:nvPr>
            <p:ph sz="quarter" idx="4294967295"/>
          </p:nvPr>
        </p:nvSpPr>
        <p:spPr bwMode="auto">
          <a:xfrm>
            <a:off x="191273" y="1356963"/>
            <a:ext cx="8790496" cy="48294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50793" tIns="50793" rIns="50793" bIns="50793" numCol="1" anchor="t" anchorCtr="0" compatLnSpc="1">
            <a:prstTxWarp prst="textNoShape">
              <a:avLst/>
            </a:prstTxWarp>
            <a:normAutofit/>
          </a:bodyPr>
          <a:lstStyle/>
          <a:p>
            <a:pPr defTabSz="914259">
              <a:lnSpc>
                <a:spcPct val="120000"/>
              </a:lnSpc>
              <a:spcBef>
                <a:spcPts val="0"/>
              </a:spcBef>
              <a:buClr>
                <a:srgbClr val="FFA02F"/>
              </a:buClr>
            </a:pPr>
            <a:r>
              <a:rPr lang="en-US" sz="1800" dirty="0" err="1" smtClean="0"/>
              <a:t>Heli</a:t>
            </a:r>
            <a:r>
              <a:rPr lang="en-US" sz="1800" dirty="0" smtClean="0"/>
              <a:t>-FX is used with most commercially available endografts in multiple operations as outlined in Options 2-4 and initial ICD10 Application.</a:t>
            </a:r>
          </a:p>
          <a:p>
            <a:pPr lvl="1" defTabSz="914259">
              <a:lnSpc>
                <a:spcPct val="120000"/>
              </a:lnSpc>
              <a:spcBef>
                <a:spcPts val="0"/>
              </a:spcBef>
              <a:buClr>
                <a:srgbClr val="FFA02F"/>
              </a:buClr>
            </a:pPr>
            <a:r>
              <a:rPr lang="en-US" sz="1400" dirty="0" smtClean="0"/>
              <a:t>Operations are Introduction, Supplement, in a Revision or in a Repair</a:t>
            </a:r>
          </a:p>
          <a:p>
            <a:pPr defTabSz="914259">
              <a:lnSpc>
                <a:spcPct val="120000"/>
              </a:lnSpc>
              <a:spcBef>
                <a:spcPts val="0"/>
              </a:spcBef>
              <a:buClr>
                <a:srgbClr val="FFA02F"/>
              </a:buClr>
            </a:pPr>
            <a:endParaRPr lang="en-US" sz="1800" dirty="0" smtClean="0"/>
          </a:p>
          <a:p>
            <a:pPr defTabSz="914259">
              <a:lnSpc>
                <a:spcPct val="120000"/>
              </a:lnSpc>
              <a:spcBef>
                <a:spcPts val="0"/>
              </a:spcBef>
              <a:buClr>
                <a:srgbClr val="FFA02F"/>
              </a:buClr>
            </a:pPr>
            <a:r>
              <a:rPr lang="en-US" sz="1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Distinguish and capture the </a:t>
            </a:r>
            <a:r>
              <a:rPr lang="en-US" sz="1800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Heli</a:t>
            </a:r>
            <a:r>
              <a:rPr lang="en-US" sz="1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-FX Stand-alone and Add-on procedures. </a:t>
            </a:r>
          </a:p>
          <a:p>
            <a:pPr defTabSz="914259">
              <a:lnSpc>
                <a:spcPct val="120000"/>
              </a:lnSpc>
              <a:spcBef>
                <a:spcPts val="0"/>
              </a:spcBef>
              <a:buClr>
                <a:srgbClr val="FFA02F"/>
              </a:buClr>
            </a:pPr>
            <a:endParaRPr lang="en-US" sz="1400" dirty="0" smtClean="0"/>
          </a:p>
          <a:p>
            <a:pPr defTabSz="914259">
              <a:lnSpc>
                <a:spcPct val="120000"/>
              </a:lnSpc>
              <a:spcBef>
                <a:spcPts val="0"/>
              </a:spcBef>
              <a:buClr>
                <a:srgbClr val="FFA02F"/>
              </a:buClr>
            </a:pPr>
            <a:r>
              <a:rPr lang="en-US" sz="1800" dirty="0" smtClean="0"/>
              <a:t>There are no distinct ICD9-</a:t>
            </a:r>
            <a:r>
              <a:rPr lang="en-US" sz="1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CM </a:t>
            </a:r>
            <a:r>
              <a:rPr lang="en-US" sz="1800" dirty="0" smtClean="0"/>
              <a:t>codes for Heli-FX Stand-alone and Add-on procedures, therefore conversion into ICD10-PCS using GEM mapping is not possible</a:t>
            </a:r>
          </a:p>
          <a:p>
            <a:pPr defTabSz="914259">
              <a:lnSpc>
                <a:spcPct val="120000"/>
              </a:lnSpc>
              <a:spcBef>
                <a:spcPts val="0"/>
              </a:spcBef>
              <a:buClr>
                <a:srgbClr val="FFA02F"/>
              </a:buClr>
            </a:pPr>
            <a:endParaRPr lang="en-US" sz="1800" dirty="0" smtClean="0"/>
          </a:p>
          <a:p>
            <a:pPr defTabSz="914259">
              <a:lnSpc>
                <a:spcPct val="120000"/>
              </a:lnSpc>
              <a:spcBef>
                <a:spcPts val="0"/>
              </a:spcBef>
              <a:buClr>
                <a:srgbClr val="FFA02F"/>
              </a:buClr>
            </a:pPr>
            <a:r>
              <a:rPr lang="en-US" sz="1800" dirty="0" smtClean="0"/>
              <a:t>Heli-FX is a new technology: </a:t>
            </a:r>
          </a:p>
          <a:p>
            <a:pPr lvl="1" defTabSz="914259">
              <a:lnSpc>
                <a:spcPct val="120000"/>
              </a:lnSpc>
              <a:spcBef>
                <a:spcPts val="0"/>
              </a:spcBef>
              <a:buClr>
                <a:srgbClr val="FFA02F"/>
              </a:buClr>
            </a:pPr>
            <a:r>
              <a:rPr lang="en-US" sz="1600" dirty="0" smtClean="0"/>
              <a:t>No </a:t>
            </a:r>
            <a:r>
              <a:rPr lang="en-US" sz="1600" dirty="0"/>
              <a:t>comparable </a:t>
            </a:r>
            <a:r>
              <a:rPr lang="en-US" sz="1600" dirty="0" smtClean="0"/>
              <a:t>ICD9-CM, ICD10-PCS codes which exist because there is no other </a:t>
            </a:r>
            <a:r>
              <a:rPr lang="en-US" sz="1600" dirty="0"/>
              <a:t>FDA approved implantable </a:t>
            </a:r>
            <a:r>
              <a:rPr lang="en-US" sz="1600" dirty="0" smtClean="0"/>
              <a:t>device which serves </a:t>
            </a:r>
            <a:r>
              <a:rPr lang="en-US" sz="1600" dirty="0"/>
              <a:t>the same </a:t>
            </a:r>
            <a:r>
              <a:rPr lang="en-US" sz="1600" dirty="0" smtClean="0"/>
              <a:t>function as the </a:t>
            </a:r>
            <a:r>
              <a:rPr lang="en-US" sz="1600" dirty="0" err="1" smtClean="0"/>
              <a:t>Heli</a:t>
            </a:r>
            <a:r>
              <a:rPr lang="en-US" sz="1600" dirty="0" smtClean="0"/>
              <a:t>-FX system.</a:t>
            </a:r>
          </a:p>
          <a:p>
            <a:pPr defTabSz="914259">
              <a:lnSpc>
                <a:spcPct val="120000"/>
              </a:lnSpc>
              <a:spcBef>
                <a:spcPts val="0"/>
              </a:spcBef>
              <a:buClr>
                <a:srgbClr val="FFA02F"/>
              </a:buClr>
            </a:pPr>
            <a:endParaRPr lang="en-US" sz="1800" dirty="0" smtClean="0"/>
          </a:p>
          <a:p>
            <a:pPr lvl="1" defTabSz="914259">
              <a:lnSpc>
                <a:spcPct val="120000"/>
              </a:lnSpc>
              <a:spcBef>
                <a:spcPts val="0"/>
              </a:spcBef>
              <a:buClr>
                <a:srgbClr val="FFA02F"/>
              </a:buClr>
            </a:pPr>
            <a:endParaRPr lang="en-US" sz="1400" dirty="0"/>
          </a:p>
          <a:p>
            <a:pPr lvl="1" defTabSz="914259">
              <a:lnSpc>
                <a:spcPct val="120000"/>
              </a:lnSpc>
              <a:spcBef>
                <a:spcPts val="0"/>
              </a:spcBef>
              <a:buClr>
                <a:srgbClr val="588CB1"/>
              </a:buClr>
            </a:pPr>
            <a:endParaRPr lang="en-US" sz="1400" dirty="0" smtClean="0"/>
          </a:p>
          <a:p>
            <a:pPr defTabSz="914259">
              <a:lnSpc>
                <a:spcPct val="120000"/>
              </a:lnSpc>
              <a:spcBef>
                <a:spcPts val="0"/>
              </a:spcBef>
              <a:buClr>
                <a:srgbClr val="588CB1"/>
              </a:buClr>
            </a:pPr>
            <a:endParaRPr lang="en-US" sz="1800" dirty="0"/>
          </a:p>
          <a:p>
            <a:pPr marL="0" indent="0" defTabSz="914259">
              <a:lnSpc>
                <a:spcPct val="120000"/>
              </a:lnSpc>
              <a:spcBef>
                <a:spcPts val="0"/>
              </a:spcBef>
              <a:buClr>
                <a:srgbClr val="588CB1"/>
              </a:buClr>
              <a:buNone/>
            </a:pPr>
            <a:endParaRPr lang="en-US" sz="1800" dirty="0" smtClean="0"/>
          </a:p>
          <a:p>
            <a:pPr lvl="1" defTabSz="914259">
              <a:lnSpc>
                <a:spcPct val="120000"/>
              </a:lnSpc>
              <a:spcBef>
                <a:spcPts val="0"/>
              </a:spcBef>
              <a:buClr>
                <a:srgbClr val="588CB1"/>
              </a:buClr>
            </a:pPr>
            <a:endParaRPr lang="en-US" sz="1400" dirty="0" smtClean="0"/>
          </a:p>
          <a:p>
            <a:pPr defTabSz="914259">
              <a:lnSpc>
                <a:spcPct val="120000"/>
              </a:lnSpc>
              <a:spcBef>
                <a:spcPts val="0"/>
              </a:spcBef>
              <a:buClr>
                <a:srgbClr val="588CB1"/>
              </a:buClr>
            </a:pPr>
            <a:endParaRPr lang="en-US" sz="1800" dirty="0" smtClean="0"/>
          </a:p>
        </p:txBody>
      </p:sp>
      <p:sp>
        <p:nvSpPr>
          <p:cNvPr id="2" name="Rectangle 1"/>
          <p:cNvSpPr/>
          <p:nvPr/>
        </p:nvSpPr>
        <p:spPr>
          <a:xfrm>
            <a:off x="191273" y="277851"/>
            <a:ext cx="18473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en-US" sz="2800" dirty="0">
              <a:solidFill>
                <a:prstClr val="black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4EF81A-8103-A649-B659-FCC1AF6914A5}" type="slidenum">
              <a:rPr lang="en-US" smtClean="0">
                <a:solidFill>
                  <a:prstClr val="black"/>
                </a:solidFill>
              </a:rPr>
              <a:pPr/>
              <a:t>44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" name="Title 2"/>
          <p:cNvSpPr txBox="1">
            <a:spLocks/>
          </p:cNvSpPr>
          <p:nvPr/>
        </p:nvSpPr>
        <p:spPr>
          <a:xfrm>
            <a:off x="124614" y="302470"/>
            <a:ext cx="8229600" cy="659510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400" dirty="0" smtClean="0"/>
              <a:t>Rationale for new ICD10-PCS Codes 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412824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1"/>
          <p:cNvSpPr>
            <a:spLocks noGrp="1"/>
          </p:cNvSpPr>
          <p:nvPr>
            <p:ph sz="quarter" idx="4294967295"/>
          </p:nvPr>
        </p:nvSpPr>
        <p:spPr bwMode="auto">
          <a:xfrm>
            <a:off x="191273" y="1224115"/>
            <a:ext cx="8790495" cy="52406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50793" tIns="50793" rIns="50793" bIns="50793" numCol="1" anchor="t" anchorCtr="0" compatLnSpc="1">
            <a:prstTxWarp prst="textNoShape">
              <a:avLst/>
            </a:prstTxWarp>
            <a:normAutofit/>
          </a:bodyPr>
          <a:lstStyle/>
          <a:p>
            <a:pPr defTabSz="914259">
              <a:lnSpc>
                <a:spcPct val="120000"/>
              </a:lnSpc>
              <a:spcBef>
                <a:spcPts val="0"/>
              </a:spcBef>
              <a:buClr>
                <a:srgbClr val="FFA02F"/>
              </a:buClr>
            </a:pPr>
            <a:r>
              <a:rPr lang="en-US" sz="1800" dirty="0" smtClean="0"/>
              <a:t>Option 4</a:t>
            </a:r>
            <a:endParaRPr lang="en-US" sz="1800" dirty="0"/>
          </a:p>
          <a:p>
            <a:pPr defTabSz="914259">
              <a:lnSpc>
                <a:spcPct val="120000"/>
              </a:lnSpc>
              <a:spcBef>
                <a:spcPts val="0"/>
              </a:spcBef>
              <a:buClr>
                <a:srgbClr val="FFA02F"/>
              </a:buClr>
            </a:pPr>
            <a:endParaRPr lang="en-US" sz="1800" dirty="0" smtClean="0"/>
          </a:p>
          <a:p>
            <a:pPr defTabSz="914259">
              <a:lnSpc>
                <a:spcPct val="120000"/>
              </a:lnSpc>
              <a:spcBef>
                <a:spcPts val="0"/>
              </a:spcBef>
              <a:buClr>
                <a:srgbClr val="FFA02F"/>
              </a:buClr>
            </a:pPr>
            <a:endParaRPr lang="en-US" sz="1800" dirty="0"/>
          </a:p>
          <a:p>
            <a:pPr defTabSz="914259">
              <a:lnSpc>
                <a:spcPct val="120000"/>
              </a:lnSpc>
              <a:spcBef>
                <a:spcPts val="0"/>
              </a:spcBef>
              <a:buClr>
                <a:srgbClr val="FFA02F"/>
              </a:buClr>
            </a:pPr>
            <a:endParaRPr lang="en-US" sz="1800" dirty="0" smtClean="0"/>
          </a:p>
          <a:p>
            <a:pPr defTabSz="914259">
              <a:lnSpc>
                <a:spcPct val="120000"/>
              </a:lnSpc>
              <a:spcBef>
                <a:spcPts val="0"/>
              </a:spcBef>
              <a:buClr>
                <a:srgbClr val="FFA02F"/>
              </a:buClr>
            </a:pPr>
            <a:endParaRPr lang="en-US" sz="1800" dirty="0"/>
          </a:p>
          <a:p>
            <a:pPr defTabSz="914259">
              <a:lnSpc>
                <a:spcPct val="120000"/>
              </a:lnSpc>
              <a:spcBef>
                <a:spcPts val="0"/>
              </a:spcBef>
              <a:buClr>
                <a:srgbClr val="FFA02F"/>
              </a:buClr>
            </a:pPr>
            <a:endParaRPr lang="en-US" sz="1800" dirty="0" smtClean="0"/>
          </a:p>
          <a:p>
            <a:pPr defTabSz="914259">
              <a:lnSpc>
                <a:spcPct val="120000"/>
              </a:lnSpc>
              <a:spcBef>
                <a:spcPts val="0"/>
              </a:spcBef>
              <a:buClr>
                <a:srgbClr val="FFA02F"/>
              </a:buClr>
            </a:pPr>
            <a:endParaRPr lang="en-US" sz="1800" dirty="0"/>
          </a:p>
          <a:p>
            <a:pPr defTabSz="914259">
              <a:lnSpc>
                <a:spcPct val="120000"/>
              </a:lnSpc>
              <a:spcBef>
                <a:spcPts val="0"/>
              </a:spcBef>
              <a:buClr>
                <a:srgbClr val="FFA02F"/>
              </a:buClr>
            </a:pPr>
            <a:endParaRPr lang="en-US" sz="1800" dirty="0" smtClean="0"/>
          </a:p>
          <a:p>
            <a:pPr defTabSz="914259">
              <a:lnSpc>
                <a:spcPct val="120000"/>
              </a:lnSpc>
              <a:spcBef>
                <a:spcPts val="0"/>
              </a:spcBef>
              <a:buClr>
                <a:srgbClr val="FFA02F"/>
              </a:buClr>
            </a:pPr>
            <a:endParaRPr lang="en-US" sz="1800" dirty="0"/>
          </a:p>
          <a:p>
            <a:pPr defTabSz="914259">
              <a:lnSpc>
                <a:spcPct val="120000"/>
              </a:lnSpc>
              <a:spcBef>
                <a:spcPts val="0"/>
              </a:spcBef>
              <a:buClr>
                <a:srgbClr val="FFA02F"/>
              </a:buClr>
            </a:pPr>
            <a:endParaRPr lang="en-US" sz="1800" dirty="0" smtClean="0"/>
          </a:p>
          <a:p>
            <a:pPr marL="0" indent="0" defTabSz="914259">
              <a:lnSpc>
                <a:spcPct val="120000"/>
              </a:lnSpc>
              <a:spcBef>
                <a:spcPts val="0"/>
              </a:spcBef>
              <a:buClr>
                <a:srgbClr val="FFA02F"/>
              </a:buClr>
              <a:buNone/>
            </a:pPr>
            <a:endParaRPr lang="en-US" sz="1800" dirty="0"/>
          </a:p>
          <a:p>
            <a:pPr marL="0" indent="0" defTabSz="914259">
              <a:lnSpc>
                <a:spcPct val="120000"/>
              </a:lnSpc>
              <a:spcBef>
                <a:spcPts val="0"/>
              </a:spcBef>
              <a:buClr>
                <a:srgbClr val="FFA02F"/>
              </a:buClr>
              <a:buNone/>
            </a:pPr>
            <a:endParaRPr lang="en-US" sz="1600" dirty="0" smtClean="0"/>
          </a:p>
          <a:p>
            <a:pPr marL="342900" lvl="1" indent="-342900" defTabSz="914259">
              <a:lnSpc>
                <a:spcPct val="120000"/>
              </a:lnSpc>
              <a:spcBef>
                <a:spcPts val="0"/>
              </a:spcBef>
              <a:buClr>
                <a:srgbClr val="FFA02F"/>
              </a:buClr>
              <a:buFont typeface="Arial"/>
              <a:buChar char="•"/>
            </a:pPr>
            <a:r>
              <a:rPr lang="en-US" sz="1800" dirty="0" smtClean="0"/>
              <a:t>Create a new device character</a:t>
            </a:r>
          </a:p>
          <a:p>
            <a:pPr marL="342900" lvl="1" indent="-342900" defTabSz="914259">
              <a:lnSpc>
                <a:spcPct val="120000"/>
              </a:lnSpc>
              <a:spcBef>
                <a:spcPts val="0"/>
              </a:spcBef>
              <a:buClr>
                <a:srgbClr val="FFA02F"/>
              </a:buClr>
              <a:buFont typeface="Arial"/>
              <a:buChar char="•"/>
            </a:pPr>
            <a:r>
              <a:rPr lang="en-US" sz="1800" dirty="0" smtClean="0"/>
              <a:t>Because </a:t>
            </a:r>
            <a:r>
              <a:rPr lang="en-US" sz="1800" dirty="0" err="1" smtClean="0"/>
              <a:t>Heli</a:t>
            </a:r>
            <a:r>
              <a:rPr lang="en-US" sz="1800" dirty="0" smtClean="0"/>
              <a:t>-FX is a new technology add </a:t>
            </a:r>
            <a:r>
              <a:rPr lang="en-US" sz="1800" dirty="0"/>
              <a:t>the </a:t>
            </a:r>
            <a:r>
              <a:rPr lang="en-US" sz="1800" dirty="0" err="1"/>
              <a:t>Heli</a:t>
            </a:r>
            <a:r>
              <a:rPr lang="en-US" sz="1800" dirty="0"/>
              <a:t>-FX </a:t>
            </a:r>
            <a:r>
              <a:rPr lang="en-US" sz="1800" dirty="0" smtClean="0"/>
              <a:t>System </a:t>
            </a:r>
            <a:r>
              <a:rPr lang="en-US" sz="1800" dirty="0"/>
              <a:t>to the Device </a:t>
            </a:r>
            <a:r>
              <a:rPr lang="en-US" sz="1800" dirty="0" smtClean="0"/>
              <a:t>Key</a:t>
            </a:r>
            <a:endParaRPr lang="en-US" sz="1800" dirty="0"/>
          </a:p>
          <a:p>
            <a:pPr defTabSz="914259">
              <a:lnSpc>
                <a:spcPct val="120000"/>
              </a:lnSpc>
              <a:spcBef>
                <a:spcPts val="0"/>
              </a:spcBef>
              <a:buClr>
                <a:srgbClr val="FFA02F"/>
              </a:buClr>
            </a:pPr>
            <a:endParaRPr lang="en-US" sz="1800" dirty="0"/>
          </a:p>
          <a:p>
            <a:pPr defTabSz="914259">
              <a:lnSpc>
                <a:spcPct val="120000"/>
              </a:lnSpc>
              <a:spcBef>
                <a:spcPts val="0"/>
              </a:spcBef>
              <a:buClr>
                <a:srgbClr val="588CB1"/>
              </a:buClr>
            </a:pPr>
            <a:endParaRPr lang="en-US" sz="1800" dirty="0" smtClean="0"/>
          </a:p>
        </p:txBody>
      </p:sp>
      <p:sp>
        <p:nvSpPr>
          <p:cNvPr id="2" name="Rectangle 1"/>
          <p:cNvSpPr/>
          <p:nvPr/>
        </p:nvSpPr>
        <p:spPr>
          <a:xfrm>
            <a:off x="191273" y="277851"/>
            <a:ext cx="18473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en-US" sz="2800" dirty="0">
              <a:solidFill>
                <a:prstClr val="black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4EF81A-8103-A649-B659-FCC1AF6914A5}" type="slidenum">
              <a:rPr lang="en-US" smtClean="0">
                <a:solidFill>
                  <a:prstClr val="black"/>
                </a:solidFill>
              </a:rPr>
              <a:pPr/>
              <a:t>45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6" name="Title 2"/>
          <p:cNvSpPr>
            <a:spLocks noGrp="1"/>
          </p:cNvSpPr>
          <p:nvPr>
            <p:ph type="title"/>
          </p:nvPr>
        </p:nvSpPr>
        <p:spPr>
          <a:xfrm>
            <a:off x="124614" y="355478"/>
            <a:ext cx="8229600" cy="659510"/>
          </a:xfrm>
        </p:spPr>
        <p:txBody>
          <a:bodyPr>
            <a:normAutofit/>
          </a:bodyPr>
          <a:lstStyle/>
          <a:p>
            <a:r>
              <a:rPr lang="en-US" sz="2400" dirty="0" smtClean="0"/>
              <a:t>ICD10-PCS Coding Request Summary</a:t>
            </a:r>
            <a:endParaRPr lang="en-US" sz="2400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8273707"/>
              </p:ext>
            </p:extLst>
          </p:nvPr>
        </p:nvGraphicFramePr>
        <p:xfrm>
          <a:off x="413726" y="1861791"/>
          <a:ext cx="8351138" cy="300323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6887"/>
                <a:gridCol w="2390382"/>
                <a:gridCol w="2353236"/>
                <a:gridCol w="1840633"/>
              </a:tblGrid>
              <a:tr h="709579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Heli-FX Procedure</a:t>
                      </a:r>
                      <a:r>
                        <a:rPr lang="en-US" sz="1400" baseline="0" dirty="0" smtClean="0"/>
                        <a:t> 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Lower Artery, Abdominal 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Heart and Great Vessels,</a:t>
                      </a:r>
                      <a:r>
                        <a:rPr lang="en-US" sz="1400" baseline="0" dirty="0" smtClean="0"/>
                        <a:t> Thoracic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Section</a:t>
                      </a:r>
                      <a:endParaRPr lang="en-US" sz="1400" dirty="0"/>
                    </a:p>
                  </a:txBody>
                  <a:tcPr/>
                </a:tc>
              </a:tr>
              <a:tr h="720346">
                <a:tc>
                  <a:txBody>
                    <a:bodyPr/>
                    <a:lstStyle/>
                    <a:p>
                      <a:r>
                        <a:rPr lang="en-US" sz="1400" baseline="0" dirty="0" smtClean="0"/>
                        <a:t>Stand-alone during </a:t>
                      </a:r>
                    </a:p>
                    <a:p>
                      <a:r>
                        <a:rPr lang="en-US" sz="1400" baseline="0" dirty="0" smtClean="0"/>
                        <a:t>Revision EVAR or TEVAR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Operation: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dirty="0" smtClean="0"/>
                        <a:t>Revision</a:t>
                      </a:r>
                      <a:endParaRPr lang="en-US" sz="1400" baseline="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Operation:</a:t>
                      </a:r>
                      <a:r>
                        <a:rPr lang="en-US" sz="1400" baseline="0" dirty="0" smtClean="0"/>
                        <a:t> Revision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Medical-</a:t>
                      </a:r>
                      <a:r>
                        <a:rPr lang="en-US" sz="1400" baseline="0" dirty="0" smtClean="0"/>
                        <a:t> Surgical</a:t>
                      </a:r>
                      <a:endParaRPr lang="en-US" sz="1400" dirty="0"/>
                    </a:p>
                  </a:txBody>
                  <a:tcPr/>
                </a:tc>
              </a:tr>
              <a:tr h="411106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Add-on during Primary EVAR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dirty="0" smtClean="0"/>
                        <a:t>and EVAR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Operation: Supplement, 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Operation:</a:t>
                      </a:r>
                      <a:r>
                        <a:rPr lang="en-US" sz="1400" baseline="0" dirty="0" smtClean="0"/>
                        <a:t> Supplement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Medical -Surgical</a:t>
                      </a:r>
                      <a:endParaRPr lang="en-US" sz="1400" dirty="0"/>
                    </a:p>
                  </a:txBody>
                  <a:tcPr/>
                </a:tc>
              </a:tr>
              <a:tr h="830612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Add-on during </a:t>
                      </a:r>
                      <a:r>
                        <a:rPr lang="en-US" sz="1400" baseline="0" dirty="0" smtClean="0"/>
                        <a:t>Revision EVAR and TEVAR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Operation: Revision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Operation:</a:t>
                      </a:r>
                      <a:r>
                        <a:rPr lang="en-US" sz="1400" baseline="0" dirty="0" smtClean="0"/>
                        <a:t> Revision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Medical-Surgical</a:t>
                      </a:r>
                      <a:r>
                        <a:rPr lang="en-US" sz="1400" baseline="0" dirty="0" smtClean="0"/>
                        <a:t> </a:t>
                      </a:r>
                      <a:endParaRPr lang="en-US" sz="14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773612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111996" y="250224"/>
            <a:ext cx="8420100" cy="609600"/>
          </a:xfrm>
          <a:prstGeom prst="rect">
            <a:avLst/>
          </a:prstGeom>
        </p:spPr>
        <p:txBody>
          <a:bodyPr lIns="91422" tIns="45710" rIns="91422" bIns="45710" anchor="ctr"/>
          <a:lstStyle/>
          <a:p>
            <a:pPr defTabSz="914222" eaLnBrk="0" hangingPunct="0">
              <a:lnSpc>
                <a:spcPct val="90000"/>
              </a:lnSpc>
            </a:pPr>
            <a:r>
              <a:rPr lang="en-US" sz="2400" kern="0" dirty="0" smtClean="0">
                <a:solidFill>
                  <a:schemeClr val="bg1"/>
                </a:solidFill>
                <a:latin typeface="+mj-lt"/>
                <a:ea typeface="+mj-ea"/>
              </a:rPr>
              <a:t>Conclusion</a:t>
            </a:r>
            <a:endParaRPr lang="en-US" sz="2400" kern="0" dirty="0">
              <a:solidFill>
                <a:schemeClr val="bg1"/>
              </a:solidFill>
              <a:latin typeface="+mj-lt"/>
              <a:ea typeface="+mj-ea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85776" y="1585893"/>
            <a:ext cx="8077200" cy="3968750"/>
          </a:xfrm>
        </p:spPr>
        <p:txBody>
          <a:bodyPr/>
          <a:lstStyle/>
          <a:p>
            <a:pPr>
              <a:spcBef>
                <a:spcPts val="2000"/>
              </a:spcBef>
              <a:buClr>
                <a:srgbClr val="FFA02F"/>
              </a:buClr>
            </a:pPr>
            <a:r>
              <a:rPr lang="en-US" sz="2400" dirty="0" smtClean="0"/>
              <a:t>Heli-FX is a new &amp; unique technology with significant clinical benefit </a:t>
            </a:r>
            <a:r>
              <a:rPr lang="en-US" sz="2400" dirty="0"/>
              <a:t>as a stand alone </a:t>
            </a:r>
            <a:r>
              <a:rPr lang="en-US" sz="2400" dirty="0" smtClean="0"/>
              <a:t>and as an add-on in EVAR </a:t>
            </a:r>
            <a:r>
              <a:rPr lang="en-US" sz="2400" dirty="0"/>
              <a:t>&amp;</a:t>
            </a:r>
            <a:r>
              <a:rPr lang="en-US" sz="2400" dirty="0" smtClean="0"/>
              <a:t> TEVAR </a:t>
            </a:r>
          </a:p>
          <a:p>
            <a:pPr>
              <a:spcBef>
                <a:spcPts val="2000"/>
              </a:spcBef>
              <a:buClr>
                <a:srgbClr val="FFA02F"/>
              </a:buClr>
            </a:pPr>
            <a:r>
              <a:rPr lang="en-US" sz="2400" dirty="0"/>
              <a:t>There are no other existing codes which are applicable to Heli-FX</a:t>
            </a:r>
          </a:p>
          <a:p>
            <a:pPr>
              <a:spcBef>
                <a:spcPts val="2000"/>
              </a:spcBef>
              <a:buClr>
                <a:srgbClr val="FFA02F"/>
              </a:buClr>
            </a:pPr>
            <a:r>
              <a:rPr lang="en-US" sz="2400" dirty="0"/>
              <a:t>Heli-FX requires </a:t>
            </a:r>
            <a:r>
              <a:rPr lang="en-US" sz="2400" dirty="0" smtClean="0"/>
              <a:t>additional planning, operative steps, additional time, resources, and associated risks </a:t>
            </a:r>
            <a:r>
              <a:rPr lang="en-US" sz="2400" dirty="0"/>
              <a:t>&amp;</a:t>
            </a:r>
            <a:r>
              <a:rPr lang="en-US" sz="2400" dirty="0" smtClean="0"/>
              <a:t> therefore warrants its own specific coding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6272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3478952"/>
            <a:ext cx="4859186" cy="891251"/>
          </a:xfrm>
        </p:spPr>
        <p:txBody>
          <a:bodyPr/>
          <a:lstStyle/>
          <a:p>
            <a:pPr algn="ctr"/>
            <a:r>
              <a:rPr lang="en-US" dirty="0" smtClean="0"/>
              <a:t>Thank you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5037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AutoShape 2"/>
          <p:cNvSpPr>
            <a:spLocks/>
          </p:cNvSpPr>
          <p:nvPr/>
        </p:nvSpPr>
        <p:spPr bwMode="auto">
          <a:xfrm>
            <a:off x="-13447" y="1809926"/>
            <a:ext cx="6641810" cy="2974975"/>
          </a:xfrm>
          <a:custGeom>
            <a:avLst/>
            <a:gdLst>
              <a:gd name="T0" fmla="*/ 3886200 w 21600"/>
              <a:gd name="T1" fmla="*/ 1487488 h 21600"/>
              <a:gd name="T2" fmla="*/ 3886200 w 21600"/>
              <a:gd name="T3" fmla="*/ 1487488 h 21600"/>
              <a:gd name="T4" fmla="*/ 3886200 w 21600"/>
              <a:gd name="T5" fmla="*/ 1487488 h 21600"/>
              <a:gd name="T6" fmla="*/ 3886200 w 21600"/>
              <a:gd name="T7" fmla="*/ 1487488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50793" tIns="50793" rIns="50793" bIns="50793"/>
          <a:lstStyle/>
          <a:p>
            <a:pPr marL="398445" indent="-285750" defTabSz="914259" hangingPunct="1">
              <a:lnSpc>
                <a:spcPct val="90000"/>
              </a:lnSpc>
              <a:spcBef>
                <a:spcPts val="1000"/>
              </a:spcBef>
              <a:buClr>
                <a:schemeClr val="accent6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dirty="0" smtClean="0">
                <a:sym typeface="Arial" pitchFamily="34" charset="0"/>
              </a:rPr>
              <a:t>Loss of proximal neck seal and/or fixation = endoleaks, migration, aneurysm repressurization, enlargement, rupture</a:t>
            </a:r>
          </a:p>
          <a:p>
            <a:pPr marL="112695" defTabSz="914259" hangingPunct="1">
              <a:lnSpc>
                <a:spcPct val="90000"/>
              </a:lnSpc>
              <a:spcBef>
                <a:spcPts val="1000"/>
              </a:spcBef>
              <a:buClr>
                <a:schemeClr val="accent6"/>
              </a:buClr>
              <a:buSzPct val="100000"/>
            </a:pPr>
            <a:endParaRPr lang="en-US" sz="1800" dirty="0">
              <a:latin typeface="+mn-lt"/>
              <a:cs typeface="+mn-cs"/>
              <a:sym typeface="Arial" pitchFamily="34" charset="0"/>
            </a:endParaRPr>
          </a:p>
          <a:p>
            <a:pPr marL="398445" indent="-285750" defTabSz="914259" hangingPunct="1">
              <a:lnSpc>
                <a:spcPct val="90000"/>
              </a:lnSpc>
              <a:spcBef>
                <a:spcPts val="1000"/>
              </a:spcBef>
              <a:buClr>
                <a:schemeClr val="accent6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sz="1800" dirty="0" smtClean="0">
                <a:latin typeface="+mn-lt"/>
                <a:cs typeface="+mn-cs"/>
                <a:sym typeface="Arial" pitchFamily="34" charset="0"/>
              </a:rPr>
              <a:t>Most </a:t>
            </a:r>
            <a:r>
              <a:rPr lang="en-US" dirty="0" smtClean="0">
                <a:sym typeface="Arial" pitchFamily="34" charset="0"/>
              </a:rPr>
              <a:t>f</a:t>
            </a:r>
            <a:r>
              <a:rPr lang="en-US" sz="1800" dirty="0" smtClean="0">
                <a:latin typeface="+mn-lt"/>
                <a:cs typeface="+mn-cs"/>
                <a:sym typeface="Arial" pitchFamily="34" charset="0"/>
              </a:rPr>
              <a:t>ailure and 2nd</a:t>
            </a:r>
            <a:r>
              <a:rPr lang="en-US" dirty="0" smtClean="0">
                <a:sym typeface="Arial" pitchFamily="34" charset="0"/>
              </a:rPr>
              <a:t> i</a:t>
            </a:r>
            <a:r>
              <a:rPr lang="en-US" sz="1800" dirty="0" smtClean="0">
                <a:latin typeface="+mn-lt"/>
                <a:cs typeface="+mn-cs"/>
                <a:sym typeface="Arial" pitchFamily="34" charset="0"/>
              </a:rPr>
              <a:t>nterventions occur </a:t>
            </a:r>
            <a:r>
              <a:rPr lang="en-US" dirty="0" smtClean="0">
                <a:sym typeface="Arial" pitchFamily="34" charset="0"/>
              </a:rPr>
              <a:t>at p</a:t>
            </a:r>
            <a:r>
              <a:rPr lang="en-US" sz="1800" dirty="0" smtClean="0">
                <a:latin typeface="+mn-lt"/>
                <a:cs typeface="+mn-cs"/>
                <a:sym typeface="Arial" pitchFamily="34" charset="0"/>
              </a:rPr>
              <a:t>roximal aortic neck</a:t>
            </a:r>
          </a:p>
          <a:p>
            <a:pPr marL="112695" defTabSz="914259" hangingPunct="1">
              <a:lnSpc>
                <a:spcPct val="90000"/>
              </a:lnSpc>
              <a:spcBef>
                <a:spcPts val="1000"/>
              </a:spcBef>
              <a:buClr>
                <a:schemeClr val="accent6"/>
              </a:buClr>
              <a:buSzPct val="100000"/>
            </a:pPr>
            <a:endParaRPr lang="en-US" sz="1800" dirty="0">
              <a:latin typeface="+mn-lt"/>
              <a:cs typeface="+mn-cs"/>
              <a:sym typeface="Arial" pitchFamily="34" charset="0"/>
            </a:endParaRPr>
          </a:p>
          <a:p>
            <a:pPr marL="398445" indent="-285750" defTabSz="914259" hangingPunct="1">
              <a:lnSpc>
                <a:spcPct val="90000"/>
              </a:lnSpc>
              <a:spcBef>
                <a:spcPts val="1000"/>
              </a:spcBef>
              <a:buClr>
                <a:schemeClr val="accent6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dirty="0">
                <a:sym typeface="Arial" pitchFamily="34" charset="0"/>
              </a:rPr>
              <a:t>P</a:t>
            </a:r>
            <a:r>
              <a:rPr lang="en-US" dirty="0" smtClean="0">
                <a:sym typeface="Arial" pitchFamily="34" charset="0"/>
              </a:rPr>
              <a:t>resence of hostile prox neck increases risk of late complications, often contraindicates endo Tx option </a:t>
            </a:r>
          </a:p>
          <a:p>
            <a:pPr marL="112695" defTabSz="914259" hangingPunct="1">
              <a:lnSpc>
                <a:spcPct val="90000"/>
              </a:lnSpc>
              <a:spcBef>
                <a:spcPts val="1000"/>
              </a:spcBef>
              <a:buClr>
                <a:schemeClr val="accent6"/>
              </a:buClr>
              <a:buSzPct val="100000"/>
            </a:pPr>
            <a:endParaRPr lang="en-US" dirty="0" smtClean="0">
              <a:sym typeface="Arial" pitchFamily="34" charset="0"/>
            </a:endParaRPr>
          </a:p>
          <a:p>
            <a:pPr marL="398445" indent="-285750" defTabSz="914259" hangingPunct="1">
              <a:lnSpc>
                <a:spcPct val="90000"/>
              </a:lnSpc>
              <a:spcBef>
                <a:spcPts val="1000"/>
              </a:spcBef>
              <a:buClr>
                <a:schemeClr val="accent6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dirty="0">
                <a:sym typeface="Arial" pitchFamily="34" charset="0"/>
              </a:rPr>
              <a:t>R</a:t>
            </a:r>
            <a:r>
              <a:rPr lang="en-US" sz="1800" dirty="0" smtClean="0">
                <a:latin typeface="+mn-lt"/>
                <a:cs typeface="+mn-cs"/>
                <a:sym typeface="Arial" pitchFamily="34" charset="0"/>
              </a:rPr>
              <a:t>isk of </a:t>
            </a:r>
            <a:r>
              <a:rPr lang="en-US" dirty="0" smtClean="0">
                <a:sym typeface="Arial" pitchFamily="34" charset="0"/>
              </a:rPr>
              <a:t>complications continues through each year of f</a:t>
            </a:r>
            <a:r>
              <a:rPr lang="en-US" sz="1800" dirty="0" smtClean="0">
                <a:latin typeface="+mn-lt"/>
                <a:cs typeface="+mn-cs"/>
                <a:sym typeface="Arial" pitchFamily="34" charset="0"/>
              </a:rPr>
              <a:t>ollow-up.</a:t>
            </a:r>
            <a:endParaRPr lang="en-US" sz="1800" dirty="0">
              <a:latin typeface="+mn-lt"/>
              <a:cs typeface="+mn-cs"/>
              <a:sym typeface="Arial" pitchFamily="34" charset="0"/>
            </a:endParaRPr>
          </a:p>
        </p:txBody>
      </p:sp>
      <p:pic>
        <p:nvPicPr>
          <p:cNvPr id="15370" name="Picture 10" descr="image26.png"/>
          <p:cNvPicPr>
            <a:picLocks noChangeAspect="1"/>
          </p:cNvPicPr>
          <p:nvPr/>
        </p:nvPicPr>
        <p:blipFill>
          <a:blip r:embed="rId2" cstate="screen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14878" y="3810741"/>
            <a:ext cx="1486335" cy="194054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C:\Users\jelkins\AppData\Local\Microsoft\Windows\Temporary Internet Files\Content.Outlook\IF8Q4TMN\photo (62).JPG"/>
          <p:cNvPicPr>
            <a:picLocks noChangeAspect="1" noChangeArrowheads="1"/>
          </p:cNvPicPr>
          <p:nvPr/>
        </p:nvPicPr>
        <p:blipFill>
          <a:blip r:embed="rId3" cstate="screen">
            <a:duotone>
              <a:prstClr val="black"/>
              <a:srgbClr val="588CB1">
                <a:tint val="45000"/>
                <a:satMod val="400000"/>
              </a:srgbClr>
            </a:duotone>
            <a:lum bright="9000" contrast="30000"/>
          </a:blip>
          <a:srcRect/>
          <a:stretch>
            <a:fillRect/>
          </a:stretch>
        </p:blipFill>
        <p:spPr bwMode="auto">
          <a:xfrm rot="5400000">
            <a:off x="6597235" y="1926915"/>
            <a:ext cx="1921174" cy="1508048"/>
          </a:xfrm>
          <a:prstGeom prst="rect">
            <a:avLst/>
          </a:prstGeom>
          <a:noFill/>
          <a:ln w="41275">
            <a:solidFill>
              <a:srgbClr val="0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4EF81A-8103-A649-B659-FCC1AF6914A5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22427" y="186803"/>
            <a:ext cx="8968315" cy="1050754"/>
          </a:xfrm>
        </p:spPr>
        <p:txBody>
          <a:bodyPr>
            <a:noAutofit/>
          </a:bodyPr>
          <a:lstStyle/>
          <a:p>
            <a:r>
              <a:rPr lang="en-US" sz="2400" dirty="0">
                <a:sym typeface="Arial" pitchFamily="34" charset="0"/>
              </a:rPr>
              <a:t>“Achilles Heel” of </a:t>
            </a:r>
            <a:r>
              <a:rPr lang="en-US" sz="2400" dirty="0" smtClean="0">
                <a:sym typeface="Arial" pitchFamily="34" charset="0"/>
              </a:rPr>
              <a:t>EVAR: Despite Advances in Endografts, </a:t>
            </a:r>
            <a:br>
              <a:rPr lang="en-US" sz="2400" dirty="0" smtClean="0">
                <a:sym typeface="Arial" pitchFamily="34" charset="0"/>
              </a:rPr>
            </a:br>
            <a:r>
              <a:rPr lang="en-US" sz="2000" dirty="0" smtClean="0">
                <a:sym typeface="Arial" pitchFamily="34" charset="0"/>
              </a:rPr>
              <a:t>Late </a:t>
            </a:r>
            <a:r>
              <a:rPr lang="en-US" sz="2000" dirty="0">
                <a:sym typeface="Arial" pitchFamily="34" charset="0"/>
              </a:rPr>
              <a:t>F</a:t>
            </a:r>
            <a:r>
              <a:rPr lang="en-US" sz="2000" dirty="0" smtClean="0">
                <a:sym typeface="Arial" pitchFamily="34" charset="0"/>
              </a:rPr>
              <a:t>ailure </a:t>
            </a:r>
            <a:r>
              <a:rPr lang="en-US" sz="2000" dirty="0">
                <a:sym typeface="Arial" pitchFamily="34" charset="0"/>
              </a:rPr>
              <a:t>R</a:t>
            </a:r>
            <a:r>
              <a:rPr lang="en-US" sz="2000" dirty="0" smtClean="0">
                <a:sym typeface="Arial" pitchFamily="34" charset="0"/>
              </a:rPr>
              <a:t>emains, Life </a:t>
            </a:r>
            <a:r>
              <a:rPr lang="en-US" sz="2000" dirty="0">
                <a:sym typeface="Arial" pitchFamily="34" charset="0"/>
              </a:rPr>
              <a:t>L</a:t>
            </a:r>
            <a:r>
              <a:rPr lang="en-US" sz="2000" dirty="0" smtClean="0">
                <a:sym typeface="Arial" pitchFamily="34" charset="0"/>
              </a:rPr>
              <a:t>ong F/U Still </a:t>
            </a:r>
            <a:r>
              <a:rPr lang="en-US" sz="2000" dirty="0">
                <a:sym typeface="Arial" pitchFamily="34" charset="0"/>
              </a:rPr>
              <a:t>R</a:t>
            </a:r>
            <a:r>
              <a:rPr lang="en-US" sz="2000" dirty="0" smtClean="0">
                <a:sym typeface="Arial" pitchFamily="34" charset="0"/>
              </a:rPr>
              <a:t>equired </a:t>
            </a:r>
            <a:endParaRPr lang="en-US" sz="2000" dirty="0"/>
          </a:p>
        </p:txBody>
      </p:sp>
      <p:sp>
        <p:nvSpPr>
          <p:cNvPr id="4" name="Rectangle 3"/>
          <p:cNvSpPr/>
          <p:nvPr/>
        </p:nvSpPr>
        <p:spPr>
          <a:xfrm>
            <a:off x="5012574" y="5253413"/>
            <a:ext cx="15760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 smtClean="0"/>
              <a:t>Loss of fixation, seal</a:t>
            </a:r>
          </a:p>
          <a:p>
            <a:r>
              <a:rPr lang="en-US" sz="1200" dirty="0"/>
              <a:t>d</a:t>
            </a:r>
            <a:r>
              <a:rPr lang="en-US" sz="1200" dirty="0" smtClean="0"/>
              <a:t>ue to migration</a:t>
            </a:r>
            <a:endParaRPr lang="en-US" sz="1200" dirty="0"/>
          </a:p>
        </p:txBody>
      </p:sp>
      <p:cxnSp>
        <p:nvCxnSpPr>
          <p:cNvPr id="15" name="Straight Arrow Connector 14"/>
          <p:cNvCxnSpPr/>
          <p:nvPr/>
        </p:nvCxnSpPr>
        <p:spPr>
          <a:xfrm flipV="1">
            <a:off x="6499529" y="4385485"/>
            <a:ext cx="925278" cy="875987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 flipH="1" flipV="1">
            <a:off x="7879976" y="2680939"/>
            <a:ext cx="835387" cy="411059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8382059" y="3069964"/>
            <a:ext cx="9416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Type 1 Endoleak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4154551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48" name="AutoShape 23"/>
          <p:cNvSpPr>
            <a:spLocks/>
          </p:cNvSpPr>
          <p:nvPr/>
        </p:nvSpPr>
        <p:spPr bwMode="auto">
          <a:xfrm>
            <a:off x="4744659" y="5284496"/>
            <a:ext cx="5792019" cy="303609"/>
          </a:xfrm>
          <a:custGeom>
            <a:avLst/>
            <a:gdLst>
              <a:gd name="T0" fmla="*/ 1570764637 w 21600"/>
              <a:gd name="T1" fmla="*/ 4315991 h 21600"/>
              <a:gd name="T2" fmla="*/ 1570764637 w 21600"/>
              <a:gd name="T3" fmla="*/ 4315991 h 21600"/>
              <a:gd name="T4" fmla="*/ 1570764637 w 21600"/>
              <a:gd name="T5" fmla="*/ 4315991 h 21600"/>
              <a:gd name="T6" fmla="*/ 1570764637 w 21600"/>
              <a:gd name="T7" fmla="*/ 4315991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44643" tIns="44643" rIns="44643" bIns="44643"/>
          <a:lstStyle/>
          <a:p>
            <a:pPr defTabSz="780204">
              <a:spcBef>
                <a:spcPts val="281"/>
              </a:spcBef>
            </a:pPr>
            <a:r>
              <a:rPr lang="en-US" sz="1050" dirty="0">
                <a:cs typeface="Arial" pitchFamily="34" charset="0"/>
                <a:sym typeface="Arial" pitchFamily="34" charset="0"/>
              </a:rPr>
              <a:t>R.M. Greenhalgh </a:t>
            </a:r>
            <a:r>
              <a:rPr lang="en-US" sz="1050" i="1" dirty="0">
                <a:cs typeface="Arial" pitchFamily="34" charset="0"/>
                <a:sym typeface="Arial" pitchFamily="34" charset="0"/>
              </a:rPr>
              <a:t>et al</a:t>
            </a:r>
            <a:r>
              <a:rPr lang="en-US" sz="1050" dirty="0">
                <a:cs typeface="Arial" pitchFamily="34" charset="0"/>
                <a:sym typeface="Arial" pitchFamily="34" charset="0"/>
              </a:rPr>
              <a:t>. N Engl J Med 2010, 10.1056/NEJM 0909305</a:t>
            </a:r>
            <a:endParaRPr lang="en-US" sz="1050" dirty="0"/>
          </a:p>
        </p:txBody>
      </p:sp>
      <p:grpSp>
        <p:nvGrpSpPr>
          <p:cNvPr id="5" name="Group 4"/>
          <p:cNvGrpSpPr/>
          <p:nvPr/>
        </p:nvGrpSpPr>
        <p:grpSpPr>
          <a:xfrm>
            <a:off x="325537" y="2189501"/>
            <a:ext cx="8555066" cy="2832693"/>
            <a:chOff x="202027" y="1724958"/>
            <a:chExt cx="8714288" cy="2919876"/>
          </a:xfrm>
        </p:grpSpPr>
        <p:pic>
          <p:nvPicPr>
            <p:cNvPr id="11268" name="Picture 4" descr="image20.png"/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202027" y="1724958"/>
              <a:ext cx="4265817" cy="2919876"/>
            </a:xfrm>
            <a:prstGeom prst="rect">
              <a:avLst/>
            </a:prstGeom>
            <a:noFill/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0800" dist="50800" dir="5400000" algn="ctr" rotWithShape="0">
                <a:srgbClr val="BFBFBF"/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4" descr="image20.png"/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4650498" y="1724958"/>
              <a:ext cx="4265817" cy="2919876"/>
            </a:xfrm>
            <a:prstGeom prst="rect">
              <a:avLst/>
            </a:prstGeom>
            <a:noFill/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0800" dist="50800" dir="5400000" algn="ctr" rotWithShape="0">
                <a:srgbClr val="BFBFBF"/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" name="Rectangle 1"/>
            <p:cNvSpPr/>
            <p:nvPr/>
          </p:nvSpPr>
          <p:spPr>
            <a:xfrm>
              <a:off x="202027" y="1724958"/>
              <a:ext cx="233908" cy="2952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4682058" y="1781661"/>
              <a:ext cx="233908" cy="2952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12" name="Picture 22" descr="image39.jpg"/>
          <p:cNvPicPr>
            <a:picLocks noChangeAspect="1"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6625"/>
                    </a14:imgEffect>
                    <a14:imgEffect>
                      <a14:saturation sat="105000"/>
                    </a14:imgEffect>
                    <a14:imgEffect>
                      <a14:brightnessContrast contrast="1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45781" y="1322064"/>
            <a:ext cx="3694933" cy="554240"/>
          </a:xfrm>
          <a:prstGeom prst="rect">
            <a:avLst/>
          </a:prstGeom>
          <a:noFill/>
          <a:ln w="3175">
            <a:solidFill>
              <a:schemeClr val="tx1"/>
            </a:solidFill>
            <a:miter lim="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07746" y="149948"/>
            <a:ext cx="903625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Landmark EVAR-1 &amp; DREAM Trials: </a:t>
            </a:r>
          </a:p>
          <a:p>
            <a:r>
              <a:rPr lang="en-US" sz="2000" dirty="0" smtClean="0">
                <a:solidFill>
                  <a:schemeClr val="bg1"/>
                </a:solidFill>
              </a:rPr>
              <a:t>Higher Complications &amp; 2</a:t>
            </a:r>
            <a:r>
              <a:rPr lang="en-US" sz="2000" baseline="30000" dirty="0" smtClean="0">
                <a:solidFill>
                  <a:schemeClr val="bg1"/>
                </a:solidFill>
              </a:rPr>
              <a:t>nd</a:t>
            </a:r>
            <a:r>
              <a:rPr lang="en-US" sz="2000" dirty="0" smtClean="0">
                <a:solidFill>
                  <a:schemeClr val="bg1"/>
                </a:solidFill>
              </a:rPr>
              <a:t> Interven. in EVAR vs. Open Repair</a:t>
            </a: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4EF81A-8103-A649-B659-FCC1AF6914A5}" type="slidenum">
              <a:rPr lang="en-US" smtClean="0"/>
              <a:pPr/>
              <a:t>6</a:t>
            </a:fld>
            <a:endParaRPr lang="en-US" dirty="0"/>
          </a:p>
        </p:txBody>
      </p:sp>
      <p:grpSp>
        <p:nvGrpSpPr>
          <p:cNvPr id="11" name="Group 10"/>
          <p:cNvGrpSpPr/>
          <p:nvPr/>
        </p:nvGrpSpPr>
        <p:grpSpPr>
          <a:xfrm>
            <a:off x="325537" y="2189501"/>
            <a:ext cx="4187875" cy="2832693"/>
            <a:chOff x="1665167" y="1492518"/>
            <a:chExt cx="5507664" cy="4080118"/>
          </a:xfrm>
        </p:grpSpPr>
        <p:pic>
          <p:nvPicPr>
            <p:cNvPr id="13" name="Picture 7" descr="image27.png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65167" y="1492518"/>
              <a:ext cx="5507664" cy="4080118"/>
            </a:xfrm>
            <a:prstGeom prst="rect">
              <a:avLst/>
            </a:prstGeom>
            <a:noFill/>
            <a:ln w="12700">
              <a:solidFill>
                <a:srgbClr val="000000"/>
              </a:solidFill>
              <a:miter lim="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sp>
          <p:nvSpPr>
            <p:cNvPr id="14" name="Rectangle 13"/>
            <p:cNvSpPr/>
            <p:nvPr/>
          </p:nvSpPr>
          <p:spPr>
            <a:xfrm>
              <a:off x="1753760" y="1562942"/>
              <a:ext cx="202019" cy="28707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5" name="AutoShape 5"/>
          <p:cNvSpPr>
            <a:spLocks/>
          </p:cNvSpPr>
          <p:nvPr/>
        </p:nvSpPr>
        <p:spPr bwMode="auto">
          <a:xfrm>
            <a:off x="371951" y="5282976"/>
            <a:ext cx="4572000" cy="330398"/>
          </a:xfrm>
          <a:custGeom>
            <a:avLst/>
            <a:gdLst>
              <a:gd name="T0" fmla="*/ 978731615 w 21600"/>
              <a:gd name="T1" fmla="*/ 5111239 h 21600"/>
              <a:gd name="T2" fmla="*/ 978731615 w 21600"/>
              <a:gd name="T3" fmla="*/ 5111239 h 21600"/>
              <a:gd name="T4" fmla="*/ 978731615 w 21600"/>
              <a:gd name="T5" fmla="*/ 5111239 h 21600"/>
              <a:gd name="T6" fmla="*/ 978731615 w 21600"/>
              <a:gd name="T7" fmla="*/ 5111239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44643" tIns="44643" rIns="44643" bIns="44643"/>
          <a:lstStyle/>
          <a:p>
            <a:pPr defTabSz="780204">
              <a:spcBef>
                <a:spcPts val="281"/>
              </a:spcBef>
            </a:pPr>
            <a:r>
              <a:rPr lang="en-US" sz="1050" dirty="0">
                <a:cs typeface="Arial" pitchFamily="34" charset="0"/>
                <a:sym typeface="Arial" pitchFamily="34" charset="0"/>
              </a:rPr>
              <a:t>De Bruin </a:t>
            </a:r>
            <a:r>
              <a:rPr lang="en-US" sz="1050" i="1" dirty="0">
                <a:cs typeface="Arial" pitchFamily="34" charset="0"/>
                <a:sym typeface="Arial" pitchFamily="34" charset="0"/>
              </a:rPr>
              <a:t>et al</a:t>
            </a:r>
            <a:r>
              <a:rPr lang="en-US" sz="1050" dirty="0">
                <a:cs typeface="Arial" pitchFamily="34" charset="0"/>
                <a:sym typeface="Arial" pitchFamily="34" charset="0"/>
              </a:rPr>
              <a:t>. N Engl J Med 2010;362:1881-9</a:t>
            </a:r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2509682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3822103" y="5899172"/>
            <a:ext cx="3148488" cy="613974"/>
            <a:chOff x="4421099" y="5848393"/>
            <a:chExt cx="4572000" cy="613974"/>
          </a:xfrm>
        </p:grpSpPr>
        <p:sp>
          <p:nvSpPr>
            <p:cNvPr id="6" name="Rectangle 5"/>
            <p:cNvSpPr/>
            <p:nvPr/>
          </p:nvSpPr>
          <p:spPr>
            <a:xfrm>
              <a:off x="4421099" y="6208451"/>
              <a:ext cx="4087995" cy="2539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050" dirty="0" smtClean="0"/>
                <a:t>Wyss et al. </a:t>
              </a:r>
              <a:r>
                <a:rPr lang="en-US" sz="1050" i="1" dirty="0" smtClean="0"/>
                <a:t>Ann Surg </a:t>
              </a:r>
              <a:r>
                <a:rPr lang="en-US" sz="1050" dirty="0" smtClean="0"/>
                <a:t>2010;252(5):805-12.</a:t>
              </a:r>
              <a:endParaRPr lang="en-US" sz="1050" dirty="0"/>
            </a:p>
          </p:txBody>
        </p:sp>
        <p:sp>
          <p:nvSpPr>
            <p:cNvPr id="15" name="Rectangle 14"/>
            <p:cNvSpPr/>
            <p:nvPr/>
          </p:nvSpPr>
          <p:spPr>
            <a:xfrm>
              <a:off x="4421099" y="5848393"/>
              <a:ext cx="4572000" cy="253916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r>
                <a:rPr lang="en-US" sz="1050" dirty="0" smtClean="0"/>
                <a:t>Turney et al. </a:t>
              </a:r>
              <a:r>
                <a:rPr lang="en-US" sz="1050" i="1" dirty="0" smtClean="0"/>
                <a:t>J Vasc Surg</a:t>
              </a:r>
              <a:r>
                <a:rPr lang="en-US" sz="1050" dirty="0" smtClean="0"/>
                <a:t>. (30 December 2013)</a:t>
              </a:r>
              <a:endParaRPr lang="en-US" sz="1050" dirty="0"/>
            </a:p>
          </p:txBody>
        </p:sp>
      </p:grp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4EF81A-8103-A649-B659-FCC1AF6914A5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16" name="Title 2"/>
          <p:cNvSpPr>
            <a:spLocks noGrp="1"/>
          </p:cNvSpPr>
          <p:nvPr>
            <p:ph type="title"/>
          </p:nvPr>
        </p:nvSpPr>
        <p:spPr>
          <a:xfrm>
            <a:off x="106259" y="165794"/>
            <a:ext cx="8229600" cy="961262"/>
          </a:xfrm>
        </p:spPr>
        <p:txBody>
          <a:bodyPr>
            <a:noAutofit/>
          </a:bodyPr>
          <a:lstStyle/>
          <a:p>
            <a:r>
              <a:rPr lang="en-US" sz="2400" dirty="0" smtClean="0"/>
              <a:t>Proximal </a:t>
            </a:r>
            <a:r>
              <a:rPr lang="en-US" sz="2400" dirty="0"/>
              <a:t>N</a:t>
            </a:r>
            <a:r>
              <a:rPr lang="en-US" sz="2400" dirty="0" smtClean="0"/>
              <a:t>eck Failure:</a:t>
            </a:r>
            <a:br>
              <a:rPr lang="en-US" sz="2400" dirty="0" smtClean="0"/>
            </a:br>
            <a:r>
              <a:rPr lang="en-US" sz="2000" dirty="0" smtClean="0"/>
              <a:t>The Most Frequent Cause for 2</a:t>
            </a:r>
            <a:r>
              <a:rPr lang="en-US" sz="2000" baseline="30000" dirty="0" smtClean="0"/>
              <a:t>nd</a:t>
            </a:r>
            <a:r>
              <a:rPr lang="en-US" sz="2000" dirty="0" smtClean="0"/>
              <a:t> Interventions and Explantation</a:t>
            </a:r>
            <a:endParaRPr lang="en-US" sz="2400" dirty="0"/>
          </a:p>
        </p:txBody>
      </p:sp>
      <p:pic>
        <p:nvPicPr>
          <p:cNvPr id="2" name="Picture 2" descr="C:\Users\Kenneth Ouriel\Desktop\ty I leak.bmp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626793" y="1476298"/>
            <a:ext cx="5207463" cy="3026980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TextBox 19"/>
          <p:cNvSpPr txBox="1"/>
          <p:nvPr/>
        </p:nvSpPr>
        <p:spPr>
          <a:xfrm>
            <a:off x="255182" y="4940204"/>
            <a:ext cx="88037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    Proximal neck issues occur early and late and </a:t>
            </a:r>
            <a:r>
              <a:rPr lang="en-US" i="1" u="sng" dirty="0" smtClean="0"/>
              <a:t>must</a:t>
            </a:r>
            <a:r>
              <a:rPr lang="en-US" dirty="0" smtClean="0"/>
              <a:t> be corrected when detected</a:t>
            </a:r>
            <a:endParaRPr lang="en-US" dirty="0"/>
          </a:p>
        </p:txBody>
      </p:sp>
      <p:pic>
        <p:nvPicPr>
          <p:cNvPr id="11" name="Picture 2" descr="C:\Users\jelkins\AppData\Local\Microsoft\Windows\Temporary Internet Files\Content.Outlook\JHR145KI\photo.JP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74000"/>
                    </a14:imgEffect>
                    <a14:imgEffect>
                      <a14:saturation sat="235000"/>
                    </a14:imgEffect>
                    <a14:imgEffect>
                      <a14:brightnessContrast bright="16000" contrast="-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89886" y="1473990"/>
            <a:ext cx="2437409" cy="3057888"/>
          </a:xfrm>
          <a:prstGeom prst="rect">
            <a:avLst/>
          </a:prstGeom>
          <a:noFill/>
          <a:ln w="254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2" name="Straight Arrow Connector 11"/>
          <p:cNvCxnSpPr/>
          <p:nvPr/>
        </p:nvCxnSpPr>
        <p:spPr>
          <a:xfrm flipV="1">
            <a:off x="2433917" y="1998921"/>
            <a:ext cx="1052623" cy="175437"/>
          </a:xfrm>
          <a:prstGeom prst="straightConnector1">
            <a:avLst/>
          </a:prstGeom>
          <a:ln w="38100">
            <a:solidFill>
              <a:srgbClr val="FF0000"/>
            </a:solidFill>
            <a:headEnd type="stealth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3" name="Picture 12" descr="logo.bmp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40903" y="5741893"/>
            <a:ext cx="1981200" cy="330200"/>
          </a:xfrm>
          <a:prstGeom prst="rect">
            <a:avLst/>
          </a:prstGeom>
        </p:spPr>
      </p:pic>
      <p:pic>
        <p:nvPicPr>
          <p:cNvPr id="3080" name="Picture 8" descr="http://journals.lww.com/annalsofsurgery/PublishingImages/logo-society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40903" y="6153089"/>
            <a:ext cx="1981200" cy="3602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440798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3" descr="image157.jpg"/>
          <p:cNvPicPr>
            <a:picLocks noChangeAspect="1"/>
          </p:cNvPicPr>
          <p:nvPr/>
        </p:nvPicPr>
        <p:blipFill rotWithShape="1">
          <a:blip r:embed="rId2" cstate="screen">
            <a:grayscl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105835" y="3923315"/>
            <a:ext cx="1601804" cy="2291275"/>
          </a:xfrm>
          <a:prstGeom prst="rect">
            <a:avLst/>
          </a:prstGeom>
          <a:noFill/>
          <a:ln w="38100" cap="sq">
            <a:solidFill>
              <a:srgbClr val="000000"/>
            </a:solidFill>
            <a:miter lim="0"/>
            <a:headEnd/>
            <a:tailEnd/>
          </a:ln>
          <a:effectLst>
            <a:outerShdw blurRad="50800" dist="38100" dir="2700000" algn="ctr" rotWithShape="0">
              <a:srgbClr val="000000">
                <a:alpha val="42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0" descr="photo1.JPG"/>
          <p:cNvPicPr>
            <a:picLocks noChangeAspect="1"/>
          </p:cNvPicPr>
          <p:nvPr/>
        </p:nvPicPr>
        <p:blipFill rotWithShape="1">
          <a:blip r:embed="rId4" cstate="screen">
            <a:grayscl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61013" y="3923310"/>
            <a:ext cx="1601805" cy="229127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2" name="Picture 4" descr="C:\Users\jelkins\Desktop\images\image (1).jpeg"/>
          <p:cNvPicPr>
            <a:picLocks noChangeAspect="1" noChangeArrowheads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447572" y="1435290"/>
            <a:ext cx="1612698" cy="2291273"/>
          </a:xfrm>
          <a:prstGeom prst="rect">
            <a:avLst/>
          </a:prstGeom>
          <a:noFill/>
          <a:ln w="47625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8" name="Picture 6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5400000">
            <a:off x="743081" y="1767944"/>
            <a:ext cx="2291274" cy="1625964"/>
          </a:xfrm>
          <a:prstGeom prst="rect">
            <a:avLst/>
          </a:prstGeom>
          <a:noFill/>
          <a:ln w="476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cxnSp>
        <p:nvCxnSpPr>
          <p:cNvPr id="7" name="Straight Connector 6"/>
          <p:cNvCxnSpPr/>
          <p:nvPr/>
        </p:nvCxnSpPr>
        <p:spPr>
          <a:xfrm>
            <a:off x="2070100" y="2505156"/>
            <a:ext cx="18607" cy="223874"/>
          </a:xfrm>
          <a:prstGeom prst="line">
            <a:avLst/>
          </a:prstGeom>
          <a:ln w="38100">
            <a:solidFill>
              <a:srgbClr val="FF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>
            <a:off x="1650557" y="2549606"/>
            <a:ext cx="18607" cy="179424"/>
          </a:xfrm>
          <a:prstGeom prst="line">
            <a:avLst/>
          </a:prstGeom>
          <a:ln w="38100">
            <a:solidFill>
              <a:srgbClr val="FF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 flipV="1">
            <a:off x="2292350" y="1851106"/>
            <a:ext cx="1117600" cy="665178"/>
          </a:xfrm>
          <a:prstGeom prst="line">
            <a:avLst/>
          </a:prstGeom>
          <a:ln w="38100">
            <a:solidFill>
              <a:srgbClr val="FF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 flipH="1">
            <a:off x="1572142" y="4889523"/>
            <a:ext cx="42604" cy="530283"/>
          </a:xfrm>
          <a:prstGeom prst="line">
            <a:avLst/>
          </a:prstGeom>
          <a:ln w="38100">
            <a:solidFill>
              <a:srgbClr val="FF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>
            <a:off x="2041525" y="4629173"/>
            <a:ext cx="206375" cy="682683"/>
          </a:xfrm>
          <a:prstGeom prst="line">
            <a:avLst/>
          </a:prstGeom>
          <a:ln w="38100">
            <a:solidFill>
              <a:srgbClr val="FF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 flipV="1">
            <a:off x="2107261" y="4028446"/>
            <a:ext cx="1105545" cy="883302"/>
          </a:xfrm>
          <a:prstGeom prst="line">
            <a:avLst/>
          </a:prstGeom>
          <a:ln w="38100">
            <a:solidFill>
              <a:srgbClr val="FF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>
            <a:off x="6869260" y="2521681"/>
            <a:ext cx="205130" cy="428254"/>
          </a:xfrm>
          <a:prstGeom prst="line">
            <a:avLst/>
          </a:prstGeom>
          <a:ln w="38100">
            <a:solidFill>
              <a:srgbClr val="FF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>
            <a:off x="7367792" y="2320147"/>
            <a:ext cx="190201" cy="377079"/>
          </a:xfrm>
          <a:prstGeom prst="line">
            <a:avLst/>
          </a:prstGeom>
          <a:ln w="38100">
            <a:solidFill>
              <a:srgbClr val="FF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/>
          <p:cNvCxnSpPr/>
          <p:nvPr/>
        </p:nvCxnSpPr>
        <p:spPr>
          <a:xfrm flipH="1">
            <a:off x="6981959" y="2525346"/>
            <a:ext cx="472982" cy="209832"/>
          </a:xfrm>
          <a:prstGeom prst="line">
            <a:avLst/>
          </a:prstGeom>
          <a:ln w="38100">
            <a:solidFill>
              <a:srgbClr val="FF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/>
          <p:cNvCxnSpPr/>
          <p:nvPr/>
        </p:nvCxnSpPr>
        <p:spPr>
          <a:xfrm flipH="1">
            <a:off x="7090292" y="4216423"/>
            <a:ext cx="52590" cy="673100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/>
          <p:cNvCxnSpPr/>
          <p:nvPr/>
        </p:nvCxnSpPr>
        <p:spPr>
          <a:xfrm>
            <a:off x="7090292" y="4970514"/>
            <a:ext cx="309304" cy="98438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57"/>
          <p:cNvCxnSpPr/>
          <p:nvPr/>
        </p:nvCxnSpPr>
        <p:spPr>
          <a:xfrm>
            <a:off x="7399596" y="5068952"/>
            <a:ext cx="85724" cy="668354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/>
        </p:nvCxnSpPr>
        <p:spPr>
          <a:xfrm flipH="1">
            <a:off x="5390984" y="4970514"/>
            <a:ext cx="1683406" cy="98433"/>
          </a:xfrm>
          <a:prstGeom prst="line">
            <a:avLst/>
          </a:prstGeom>
          <a:ln w="38100">
            <a:solidFill>
              <a:srgbClr val="FF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/>
          <p:cNvCxnSpPr/>
          <p:nvPr/>
        </p:nvCxnSpPr>
        <p:spPr>
          <a:xfrm flipV="1">
            <a:off x="5534107" y="2838616"/>
            <a:ext cx="1471705" cy="75080"/>
          </a:xfrm>
          <a:prstGeom prst="line">
            <a:avLst/>
          </a:prstGeom>
          <a:ln w="38100">
            <a:solidFill>
              <a:srgbClr val="FF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/>
          <p:cNvCxnSpPr/>
          <p:nvPr/>
        </p:nvCxnSpPr>
        <p:spPr>
          <a:xfrm>
            <a:off x="1404310" y="2557150"/>
            <a:ext cx="258504" cy="0"/>
          </a:xfrm>
          <a:prstGeom prst="line">
            <a:avLst/>
          </a:prstGeom>
          <a:ln w="15875">
            <a:solidFill>
              <a:srgbClr val="FF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/>
          <p:cNvCxnSpPr/>
          <p:nvPr/>
        </p:nvCxnSpPr>
        <p:spPr>
          <a:xfrm>
            <a:off x="1417010" y="2722250"/>
            <a:ext cx="258504" cy="0"/>
          </a:xfrm>
          <a:prstGeom prst="line">
            <a:avLst/>
          </a:prstGeom>
          <a:ln w="15875">
            <a:solidFill>
              <a:srgbClr val="FF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1" name="Straight Connector 70"/>
          <p:cNvCxnSpPr/>
          <p:nvPr/>
        </p:nvCxnSpPr>
        <p:spPr>
          <a:xfrm>
            <a:off x="2069657" y="2729030"/>
            <a:ext cx="258504" cy="0"/>
          </a:xfrm>
          <a:prstGeom prst="line">
            <a:avLst/>
          </a:prstGeom>
          <a:ln w="15875">
            <a:solidFill>
              <a:srgbClr val="FF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2" name="Straight Connector 71"/>
          <p:cNvCxnSpPr/>
          <p:nvPr/>
        </p:nvCxnSpPr>
        <p:spPr>
          <a:xfrm>
            <a:off x="2070100" y="2509934"/>
            <a:ext cx="258504" cy="0"/>
          </a:xfrm>
          <a:prstGeom prst="line">
            <a:avLst/>
          </a:prstGeom>
          <a:ln w="15875">
            <a:solidFill>
              <a:srgbClr val="FF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367" name="Rectangle 15366"/>
          <p:cNvSpPr/>
          <p:nvPr/>
        </p:nvSpPr>
        <p:spPr>
          <a:xfrm>
            <a:off x="3117394" y="2736981"/>
            <a:ext cx="254268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 smtClean="0"/>
              <a:t>Large </a:t>
            </a:r>
            <a:r>
              <a:rPr lang="en-US" sz="1600" u="sng" dirty="0" smtClean="0"/>
              <a:t>&gt;</a:t>
            </a:r>
            <a:r>
              <a:rPr lang="en-US" sz="1600" dirty="0" smtClean="0"/>
              <a:t>28mm (Diameter)</a:t>
            </a:r>
            <a:r>
              <a:rPr lang="en-US" sz="1600" i="1" dirty="0" smtClean="0"/>
              <a:t> </a:t>
            </a:r>
            <a:endParaRPr lang="en-US" sz="1600" i="1" dirty="0"/>
          </a:p>
        </p:txBody>
      </p:sp>
      <p:sp>
        <p:nvSpPr>
          <p:cNvPr id="15368" name="Rectangle 15367"/>
          <p:cNvSpPr/>
          <p:nvPr/>
        </p:nvSpPr>
        <p:spPr>
          <a:xfrm>
            <a:off x="3375357" y="1666681"/>
            <a:ext cx="254268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/>
              <a:t>Short &lt;10-15mm </a:t>
            </a:r>
            <a:r>
              <a:rPr lang="en-US" sz="1600" dirty="0" smtClean="0"/>
              <a:t>(Length)</a:t>
            </a:r>
            <a:endParaRPr lang="en-US" sz="1600" dirty="0"/>
          </a:p>
        </p:txBody>
      </p:sp>
      <p:sp>
        <p:nvSpPr>
          <p:cNvPr id="15369" name="Rectangle 15368"/>
          <p:cNvSpPr/>
          <p:nvPr/>
        </p:nvSpPr>
        <p:spPr>
          <a:xfrm>
            <a:off x="3208386" y="3847091"/>
            <a:ext cx="151515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 smtClean="0"/>
              <a:t>Conical Shape</a:t>
            </a:r>
            <a:endParaRPr lang="en-US" sz="1600" i="1" dirty="0"/>
          </a:p>
        </p:txBody>
      </p:sp>
      <p:sp>
        <p:nvSpPr>
          <p:cNvPr id="15370" name="Rectangle 15369"/>
          <p:cNvSpPr/>
          <p:nvPr/>
        </p:nvSpPr>
        <p:spPr>
          <a:xfrm>
            <a:off x="4333107" y="4889099"/>
            <a:ext cx="122180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 smtClean="0"/>
              <a:t>Angulated </a:t>
            </a:r>
            <a:r>
              <a:rPr lang="en-US" sz="1600" i="1" dirty="0" smtClean="0"/>
              <a:t> </a:t>
            </a:r>
            <a:endParaRPr lang="en-US" sz="1600" i="1" dirty="0"/>
          </a:p>
        </p:txBody>
      </p:sp>
      <p:sp>
        <p:nvSpPr>
          <p:cNvPr id="15380" name="Rectangle 15379"/>
          <p:cNvSpPr/>
          <p:nvPr/>
        </p:nvSpPr>
        <p:spPr>
          <a:xfrm>
            <a:off x="3064439" y="5906583"/>
            <a:ext cx="307436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 smtClean="0"/>
              <a:t>Excessive Thrombus &amp; Calcium</a:t>
            </a:r>
            <a:endParaRPr lang="en-US" sz="1600" i="1" dirty="0"/>
          </a:p>
        </p:txBody>
      </p:sp>
      <p:sp>
        <p:nvSpPr>
          <p:cNvPr id="34" name="Slide Number Placeholder 1"/>
          <p:cNvSpPr>
            <a:spLocks noGrp="1"/>
          </p:cNvSpPr>
          <p:nvPr>
            <p:ph type="sldNum" sz="quarter" idx="4294967295"/>
          </p:nvPr>
        </p:nvSpPr>
        <p:spPr>
          <a:xfrm>
            <a:off x="8393779" y="6464808"/>
            <a:ext cx="439325" cy="263517"/>
          </a:xfrm>
          <a:prstGeom prst="rect">
            <a:avLst/>
          </a:prstGeom>
        </p:spPr>
        <p:txBody>
          <a:bodyPr/>
          <a:lstStyle/>
          <a:p>
            <a:fld id="{A44EF81A-8103-A649-B659-FCC1AF6914A5}" type="slidenum">
              <a:rPr lang="en-US" sz="1000" b="1" smtClean="0"/>
              <a:pPr/>
              <a:t>8</a:t>
            </a:fld>
            <a:endParaRPr lang="en-US" sz="1000" b="1" dirty="0"/>
          </a:p>
        </p:txBody>
      </p:sp>
      <p:sp>
        <p:nvSpPr>
          <p:cNvPr id="35" name="Title 2"/>
          <p:cNvSpPr>
            <a:spLocks noGrp="1"/>
          </p:cNvSpPr>
          <p:nvPr>
            <p:ph type="title"/>
          </p:nvPr>
        </p:nvSpPr>
        <p:spPr>
          <a:xfrm>
            <a:off x="115366" y="165726"/>
            <a:ext cx="8229600" cy="923655"/>
          </a:xfrm>
        </p:spPr>
        <p:txBody>
          <a:bodyPr>
            <a:noAutofit/>
          </a:bodyPr>
          <a:lstStyle/>
          <a:p>
            <a:pPr algn="l"/>
            <a:r>
              <a:rPr lang="en-US" sz="2400" dirty="0" smtClean="0">
                <a:solidFill>
                  <a:schemeClr val="bg1"/>
                </a:solidFill>
              </a:rPr>
              <a:t>Hostile Prox Neck Compromises Acute, Early </a:t>
            </a:r>
            <a:r>
              <a:rPr lang="en-US" sz="2400" dirty="0">
                <a:solidFill>
                  <a:schemeClr val="bg1"/>
                </a:solidFill>
              </a:rPr>
              <a:t>&amp;</a:t>
            </a:r>
            <a:r>
              <a:rPr lang="en-US" sz="2400" dirty="0" smtClean="0">
                <a:solidFill>
                  <a:schemeClr val="bg1"/>
                </a:solidFill>
              </a:rPr>
              <a:t> Long </a:t>
            </a:r>
            <a:r>
              <a:rPr lang="en-US" sz="2400" dirty="0">
                <a:solidFill>
                  <a:schemeClr val="bg1"/>
                </a:solidFill>
              </a:rPr>
              <a:t>T</a:t>
            </a:r>
            <a:r>
              <a:rPr lang="en-US" sz="2400" dirty="0" smtClean="0">
                <a:solidFill>
                  <a:schemeClr val="bg1"/>
                </a:solidFill>
              </a:rPr>
              <a:t>erm </a:t>
            </a:r>
            <a:r>
              <a:rPr lang="en-US" sz="2000" dirty="0">
                <a:solidFill>
                  <a:schemeClr val="bg1"/>
                </a:solidFill>
              </a:rPr>
              <a:t>S</a:t>
            </a:r>
            <a:r>
              <a:rPr lang="en-US" sz="2000" dirty="0" smtClean="0">
                <a:solidFill>
                  <a:schemeClr val="bg1"/>
                </a:solidFill>
              </a:rPr>
              <a:t>eal &amp; Fixation: Commonly Seen in EVAR Patients </a:t>
            </a:r>
            <a:endParaRPr lang="en-US" sz="2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10917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 bwMode="auto">
          <a:xfrm>
            <a:off x="3982631" y="1576775"/>
            <a:ext cx="4916723" cy="4459111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1" charset="-128"/>
            </a:endParaRPr>
          </a:p>
        </p:txBody>
      </p:sp>
      <p:sp>
        <p:nvSpPr>
          <p:cNvPr id="3" name="Rectangle 2"/>
          <p:cNvSpPr/>
          <p:nvPr/>
        </p:nvSpPr>
        <p:spPr bwMode="auto">
          <a:xfrm>
            <a:off x="244723" y="1702843"/>
            <a:ext cx="2580360" cy="3768366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1" charset="-128"/>
            </a:endParaRPr>
          </a:p>
        </p:txBody>
      </p:sp>
      <p:pic>
        <p:nvPicPr>
          <p:cNvPr id="8198" name="Picture 5" descr="image13.png"/>
          <p:cNvPicPr>
            <a:picLocks noChangeAspect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4659" y="1958271"/>
            <a:ext cx="1886588" cy="154931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8530" y="3805541"/>
            <a:ext cx="2302384" cy="154931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Right Arrow 3"/>
          <p:cNvSpPr/>
          <p:nvPr/>
        </p:nvSpPr>
        <p:spPr bwMode="auto">
          <a:xfrm>
            <a:off x="3032228" y="3146963"/>
            <a:ext cx="755999" cy="1265440"/>
          </a:xfrm>
          <a:prstGeom prst="rightArrow">
            <a:avLst/>
          </a:prstGeom>
          <a:solidFill>
            <a:srgbClr val="FF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1" charset="-128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30986" y="2000203"/>
            <a:ext cx="1007166" cy="1541739"/>
          </a:xfrm>
          <a:prstGeom prst="rect">
            <a:avLst/>
          </a:prstGeom>
        </p:spPr>
      </p:pic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4EF81A-8103-A649-B659-FCC1AF6914A5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16" name="Title 2"/>
          <p:cNvSpPr>
            <a:spLocks noGrp="1"/>
          </p:cNvSpPr>
          <p:nvPr>
            <p:ph type="title"/>
          </p:nvPr>
        </p:nvSpPr>
        <p:spPr>
          <a:xfrm>
            <a:off x="124423" y="155125"/>
            <a:ext cx="8229600" cy="659510"/>
          </a:xfrm>
        </p:spPr>
        <p:txBody>
          <a:bodyPr>
            <a:noAutofit/>
          </a:bodyPr>
          <a:lstStyle/>
          <a:p>
            <a:r>
              <a:rPr lang="en-US" sz="2400" dirty="0" smtClean="0">
                <a:ea typeface="MS PGothic" pitchFamily="34" charset="-128"/>
                <a:sym typeface="Arial" pitchFamily="34" charset="0"/>
              </a:rPr>
              <a:t>Heli-FX Endovascular Procedure </a:t>
            </a:r>
            <a:br>
              <a:rPr lang="en-US" sz="2400" dirty="0" smtClean="0">
                <a:ea typeface="MS PGothic" pitchFamily="34" charset="-128"/>
                <a:sym typeface="Arial" pitchFamily="34" charset="0"/>
              </a:rPr>
            </a:br>
            <a:r>
              <a:rPr lang="en-US" sz="2000" dirty="0" smtClean="0">
                <a:ea typeface="MS PGothic" pitchFamily="34" charset="-128"/>
                <a:sym typeface="Arial" pitchFamily="34" charset="0"/>
              </a:rPr>
              <a:t>Replicates</a:t>
            </a:r>
            <a:r>
              <a:rPr lang="en-US" sz="2400" dirty="0" smtClean="0">
                <a:ea typeface="MS PGothic" pitchFamily="34" charset="-128"/>
                <a:sym typeface="Arial" pitchFamily="34" charset="0"/>
              </a:rPr>
              <a:t> </a:t>
            </a:r>
            <a:r>
              <a:rPr lang="en-US" sz="2000" dirty="0" smtClean="0">
                <a:ea typeface="MS PGothic" pitchFamily="34" charset="-128"/>
                <a:sym typeface="Arial" pitchFamily="34" charset="0"/>
              </a:rPr>
              <a:t>the Gold Standard ‘Surgical’ Type Anastomosis </a:t>
            </a:r>
            <a:endParaRPr lang="en-US" sz="2000" dirty="0"/>
          </a:p>
        </p:txBody>
      </p:sp>
      <p:pic>
        <p:nvPicPr>
          <p:cNvPr id="13" name="Picture 3" descr="image11.jpg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22141" y="3856563"/>
            <a:ext cx="1791771" cy="177467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3" descr="C:\Users\jelkins\Desktop\images\image (3).jpeg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52573" y="1922646"/>
            <a:ext cx="2707286" cy="3735634"/>
          </a:xfrm>
          <a:prstGeom prst="rect">
            <a:avLst/>
          </a:prstGeom>
          <a:noFill/>
          <a:ln w="15875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624845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itle Slid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Divider Slide">
  <a:themeElements>
    <a:clrScheme name="Aptu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Interior Slide">
  <a:themeElements>
    <a:clrScheme name="Aptus Endosystem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FF7F00"/>
      </a:accent1>
      <a:accent2>
        <a:srgbClr val="00ADD0"/>
      </a:accent2>
      <a:accent3>
        <a:srgbClr val="4D5357"/>
      </a:accent3>
      <a:accent4>
        <a:srgbClr val="9A9B9C"/>
      </a:accent4>
      <a:accent5>
        <a:srgbClr val="D28826"/>
      </a:accent5>
      <a:accent6>
        <a:srgbClr val="F79646"/>
      </a:accent6>
      <a:hlink>
        <a:srgbClr val="00ADD0"/>
      </a:hlink>
      <a:folHlink>
        <a:srgbClr val="00779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Back Slid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16585</TotalTime>
  <Words>3023</Words>
  <Application>Microsoft Office PowerPoint</Application>
  <PresentationFormat>On-screen Show (4:3)</PresentationFormat>
  <Paragraphs>592</Paragraphs>
  <Slides>47</Slides>
  <Notes>8</Notes>
  <HiddenSlides>0</HiddenSlides>
  <MMClips>3</MMClips>
  <ScaleCrop>false</ScaleCrop>
  <HeadingPairs>
    <vt:vector size="4" baseType="variant">
      <vt:variant>
        <vt:lpstr>Theme</vt:lpstr>
      </vt:variant>
      <vt:variant>
        <vt:i4>4</vt:i4>
      </vt:variant>
      <vt:variant>
        <vt:lpstr>Slide Titles</vt:lpstr>
      </vt:variant>
      <vt:variant>
        <vt:i4>47</vt:i4>
      </vt:variant>
    </vt:vector>
  </HeadingPairs>
  <TitlesOfParts>
    <vt:vector size="51" baseType="lpstr">
      <vt:lpstr>Title Slide</vt:lpstr>
      <vt:lpstr>Divider Slide</vt:lpstr>
      <vt:lpstr>Interior Slide</vt:lpstr>
      <vt:lpstr>Back Slide</vt:lpstr>
      <vt:lpstr>ICD10-PCS Coding Proposal for  Aptus® Heli-FXTM Procedure</vt:lpstr>
      <vt:lpstr>ICD10-PCS Coding Proposal: Aptus Heli-FX Procedure</vt:lpstr>
      <vt:lpstr>Aortic Aneurysms Have Two Treatment Options: Open Surgical and Endovascular Aneurysm Repair</vt:lpstr>
      <vt:lpstr>Endovascular Aneurysm Repair (EVAR):  Now Most Common Procedure for Aortic Aneurysm Repair in US</vt:lpstr>
      <vt:lpstr>“Achilles Heel” of EVAR: Despite Advances in Endografts,  Late Failure Remains, Life Long F/U Still Required </vt:lpstr>
      <vt:lpstr>PowerPoint Presentation</vt:lpstr>
      <vt:lpstr>Proximal Neck Failure: The Most Frequent Cause for 2nd Interventions and Explantation</vt:lpstr>
      <vt:lpstr>Hostile Prox Neck Compromises Acute, Early &amp; Long Term Seal &amp; Fixation: Commonly Seen in EVAR Patients </vt:lpstr>
      <vt:lpstr>Heli-FX Endovascular Procedure  Replicates the Gold Standard ‘Surgical’ Type Anastomosis </vt:lpstr>
      <vt:lpstr>Heli-FX System includes Anchors, Applier, and Guide Applier is Microprocessor Controlled, Guide is Steerable</vt:lpstr>
      <vt:lpstr>Aptus Heli-FX System 510(k) Cleared, CE Marked: Indicated for Leading Endografts</vt:lpstr>
      <vt:lpstr>Heli-FX Procedure: Experience Demonstrates Growing Adoption</vt:lpstr>
      <vt:lpstr>Heli-FX-Related Outcomes from STAPLE-2: EndoAnchors Result in More Sac Regression</vt:lpstr>
      <vt:lpstr>ANCHOR Post-Market Registry</vt:lpstr>
      <vt:lpstr>PowerPoint Presentation</vt:lpstr>
      <vt:lpstr>ANCHOR Registry – EndoAnchor Usage Add-on to EVAR and Stand-Alone</vt:lpstr>
      <vt:lpstr>PowerPoint Presentation</vt:lpstr>
      <vt:lpstr>PowerPoint Presentation</vt:lpstr>
      <vt:lpstr>PowerPoint Presentation</vt:lpstr>
      <vt:lpstr>ANCHOR Results Compare Favorably to Alternative Tx</vt:lpstr>
      <vt:lpstr>PowerPoint Presentation</vt:lpstr>
      <vt:lpstr>The EndoAnchoring Procedure</vt:lpstr>
      <vt:lpstr>Heli-FX Procedure Duration: Implant Time Varies  with # of Anchors, Complexity of Anatomy, Familiarity of Physician  </vt:lpstr>
      <vt:lpstr>Anchoring Requires Advance Planning: Location(s) and C-Arm Angles for Fluoroscopy &amp; Implant</vt:lpstr>
      <vt:lpstr>Heli-FX Device Preparation (Pre-Insertion)</vt:lpstr>
      <vt:lpstr>Heli-FX Device Insertion:  After Prep/Loading, Guide is Inserted</vt:lpstr>
      <vt:lpstr>Guide is Positioned, Applier is then Inserted and Advanced</vt:lpstr>
      <vt:lpstr>Heli-FX Implantation: Proper Positioning Highly Critical</vt:lpstr>
      <vt:lpstr>Heli-FX Device Insertion &amp; Implantation of EndoAnchors</vt:lpstr>
      <vt:lpstr>Heli-FX Procedure as Add-On to EVAR (Parent Procedure)</vt:lpstr>
      <vt:lpstr>FDA Classification</vt:lpstr>
      <vt:lpstr>Heli-FX Clinical Scenarios Vary According to Patient Need</vt:lpstr>
      <vt:lpstr>Heli-FX Procedure as Stand Alone (Parent Procedure)</vt:lpstr>
      <vt:lpstr>Heli-FX as Add-On to EVAR (Parent Procedure)</vt:lpstr>
      <vt:lpstr>Revision Case w/a Type 1a Endoleak, Anchors</vt:lpstr>
      <vt:lpstr>PowerPoint Presentation</vt:lpstr>
      <vt:lpstr>PowerPoint Presentation</vt:lpstr>
      <vt:lpstr>Heli-FX TAA Procedures</vt:lpstr>
      <vt:lpstr>PowerPoint Presentation</vt:lpstr>
      <vt:lpstr>Rationale for New ICD10-PCS Qualifier &amp; Codes </vt:lpstr>
      <vt:lpstr>PowerPoint Presentation</vt:lpstr>
      <vt:lpstr>ICD10-PCS Coding Proposal Summary</vt:lpstr>
      <vt:lpstr>Coding Issue</vt:lpstr>
      <vt:lpstr>PowerPoint Presentation</vt:lpstr>
      <vt:lpstr>ICD10-PCS Coding Request Summary</vt:lpstr>
      <vt:lpstr>PowerPoint Presentation</vt:lpstr>
      <vt:lpstr>Thank you</vt:lpstr>
    </vt:vector>
  </TitlesOfParts>
  <Company>Spirolab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 M</dc:creator>
  <cp:lastModifiedBy>MARILU HUE</cp:lastModifiedBy>
  <cp:revision>650</cp:revision>
  <cp:lastPrinted>2014-03-01T00:30:51Z</cp:lastPrinted>
  <dcterms:created xsi:type="dcterms:W3CDTF">2013-10-08T01:32:28Z</dcterms:created>
  <dcterms:modified xsi:type="dcterms:W3CDTF">2014-03-18T17:25:57Z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-70000774</vt:i4>
  </property>
  <property fmtid="{D5CDD505-2E9C-101B-9397-08002B2CF9AE}" pid="3" name="_NewReviewCycle">
    <vt:lpwstr/>
  </property>
  <property fmtid="{D5CDD505-2E9C-101B-9397-08002B2CF9AE}" pid="4" name="_EmailSubject">
    <vt:lpwstr>Updated slide deck</vt:lpwstr>
  </property>
  <property fmtid="{D5CDD505-2E9C-101B-9397-08002B2CF9AE}" pid="5" name="_AuthorEmail">
    <vt:lpwstr>Marilu.Hue@cms.hhs.gov</vt:lpwstr>
  </property>
  <property fmtid="{D5CDD505-2E9C-101B-9397-08002B2CF9AE}" pid="6" name="_AuthorEmailDisplayName">
    <vt:lpwstr>Hue, Marilu (CMS/CMM)</vt:lpwstr>
  </property>
</Properties>
</file>