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07" r:id="rId2"/>
    <p:sldId id="308" r:id="rId3"/>
    <p:sldId id="313" r:id="rId4"/>
    <p:sldId id="340" r:id="rId5"/>
    <p:sldId id="339" r:id="rId6"/>
    <p:sldId id="336" r:id="rId7"/>
    <p:sldId id="338" r:id="rId8"/>
    <p:sldId id="332" r:id="rId9"/>
    <p:sldId id="333" r:id="rId10"/>
    <p:sldId id="328" r:id="rId11"/>
    <p:sldId id="335" r:id="rId12"/>
    <p:sldId id="315" r:id="rId13"/>
    <p:sldId id="316" r:id="rId14"/>
    <p:sldId id="330" r:id="rId15"/>
    <p:sldId id="320" r:id="rId16"/>
    <p:sldId id="331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Jean Eby" initials="JE" lastIdx="25" clrIdx="0"/>
  <p:cmAuthor id="1" name="CMS" initials="SM" lastIdx="4" clrIdx="1"/>
  <p:cmAuthor id="2" name="Owner" initials="O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34635" autoAdjust="0"/>
    <p:restoredTop sz="93018" autoAdjust="0"/>
  </p:normalViewPr>
  <p:slideViewPr>
    <p:cSldViewPr>
      <p:cViewPr>
        <p:scale>
          <a:sx n="81" d="100"/>
          <a:sy n="81" d="100"/>
        </p:scale>
        <p:origin x="-2920" y="-16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067" y="-91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commentAuthors" Target="commentAuthors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z="1400" dirty="0" smtClean="0"/>
              <a:t>Inpatient Rehabilitation Facility Quality Reporting Program</a:t>
            </a:r>
            <a:br>
              <a:rPr lang="en-US" sz="1400" dirty="0" smtClean="0"/>
            </a:br>
            <a:r>
              <a:rPr lang="en-US" sz="1400" dirty="0" smtClean="0"/>
              <a:t>Train-the-Trainer Conference	</a:t>
            </a:r>
            <a:endParaRPr lang="en-US" sz="14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05400" y="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 sz="1400" dirty="0" smtClean="0"/>
              <a:t>May 2, 2012</a:t>
            </a:r>
            <a:endParaRPr lang="en-US" sz="1400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z="1400" dirty="0" smtClean="0"/>
              <a:t>Centers for Medicare &amp; Medicaid Services</a:t>
            </a:r>
            <a:endParaRPr lang="en-US" sz="14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B761DF-75AE-4114-8CBD-64B05F53A878}" type="slidenum">
              <a:rPr lang="en-US" sz="1400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576094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6592A3-D375-4456-B142-ED7DA7113C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424059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592A3-D375-4456-B142-ED7DA7113C8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64759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592A3-D375-4456-B142-ED7DA7113C8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64759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592A3-D375-4456-B142-ED7DA7113C8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good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592A3-D375-4456-B142-ED7DA7113C8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592A3-D375-4456-B142-ED7DA7113C8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Java resident assessment validation and entry system,</a:t>
            </a:r>
            <a:r>
              <a:rPr lang="en-US" baseline="0" dirty="0" smtClean="0"/>
              <a:t> inpatient rehabilitation validation and entry system, HH assessment validation and entry system, LTCH Assessment Submission Entry and Reporting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592A3-D375-4456-B142-ED7DA7113C8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592A3-D375-4456-B142-ED7DA7113C8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592A3-D375-4456-B142-ED7DA7113C8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592A3-D375-4456-B142-ED7DA7113C8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9164D7-6AA8-464D-9F3A-B3AC4A7C7F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95EE2-3D35-41A6-8CB9-A183783E8B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EF6DB1-44DC-4BA5-9125-993DF5D2F2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0156A2-5F4C-4D48-AD37-52DBD27316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7E03A-0EED-4E3B-87F1-E365E8EEE0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B8BDBD-8E0E-4BD7-8F50-F3BF87E84D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C8717C-F996-402E-91E2-D36E330862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77FF60-F2FF-49D7-BD66-549C0143DF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52FBD-DD04-4347-860B-E13EB5F728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83AF4-4A44-443A-817D-F44EBFE298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C8847-ACFD-4E12-BA0E-D8E1202DC3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hyperlink" Target="http://www.ihs.gov/generalweb/webcomponents/misc/ihs_disclaimer.cfm?link_out=http://www.hhs.gov/" TargetMode="Externa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B59CF1C-A685-425F-8D69-5EEA2BAACC2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7" descr="HHS Logo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762000" cy="914400"/>
          </a:xfrm>
          <a:prstGeom prst="rect">
            <a:avLst/>
          </a:prstGeom>
          <a:noFill/>
        </p:spPr>
      </p:pic>
      <p:pic>
        <p:nvPicPr>
          <p:cNvPr id="1033" name="Picture 9" descr="CMS Identity Mark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67600" y="0"/>
            <a:ext cx="1676400" cy="6191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676400"/>
          </a:xfrm>
        </p:spPr>
        <p:txBody>
          <a:bodyPr/>
          <a:lstStyle/>
          <a:p>
            <a:r>
              <a:rPr lang="en-US" dirty="0" smtClean="0"/>
              <a:t>Division of National Systems</a:t>
            </a:r>
            <a:endParaRPr lang="en-US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590800"/>
            <a:ext cx="6400800" cy="2438400"/>
          </a:xfrm>
        </p:spPr>
        <p:txBody>
          <a:bodyPr/>
          <a:lstStyle/>
          <a:p>
            <a:r>
              <a:rPr lang="en-US" dirty="0" err="1" smtClean="0"/>
              <a:t>Operationalizing</a:t>
            </a:r>
            <a:r>
              <a:rPr lang="en-US" dirty="0" smtClean="0"/>
              <a:t> Data Submission for ACA Section 3004</a:t>
            </a:r>
          </a:p>
          <a:p>
            <a:r>
              <a:rPr lang="en-US" dirty="0" smtClean="0"/>
              <a:t>Stacy Mandl, RN</a:t>
            </a:r>
          </a:p>
          <a:p>
            <a:r>
              <a:rPr lang="en-US" dirty="0" smtClean="0"/>
              <a:t>Division of National Systems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Data Uses and Users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Depending on the provider type, this data is used for  purposes such as payment, fraud investigation, quality measurement, and  survey and certification purposes, care planning, public reporting, and research.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Enables CMS to monitor and report on the  quality and effectiveness and services provided to beneficiaries.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56A2-5F4C-4D48-AD37-52DBD27316A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848600" cy="41148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Enables consumers to make educated choices about providers (e.g., Nursing Home Compare).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E</a:t>
            </a:r>
            <a:r>
              <a:rPr lang="en-US" sz="2800" dirty="0" smtClean="0"/>
              <a:t>nables quality improvement within providers.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Users include </a:t>
            </a:r>
            <a:r>
              <a:rPr lang="en-US" sz="2800" dirty="0"/>
              <a:t>p</a:t>
            </a:r>
            <a:r>
              <a:rPr lang="en-US" sz="2800" dirty="0" smtClean="0"/>
              <a:t>roviders, CMS CO, State and Regional Survey and Certification, OIG, Ombudsmen, researchers, and others.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56A2-5F4C-4D48-AD37-52DBD27316A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Partners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229600" cy="44196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We serve as liaison between policy staff and developers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State Survey Agencies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Regional Offices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CMS Stakeholders (e.g., Office of Clinical Standards and Quality, Survey &amp; Certification, Centers for Medicare, Office of Information Systems)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Providers/ Suppliers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56A2-5F4C-4D48-AD37-52DBD27316A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Partners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267200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800" dirty="0" smtClean="0"/>
              <a:t>Quality Improvements Organizations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800" dirty="0" smtClean="0"/>
              <a:t>Fiscal Intermediaries/ Medicare Administrative Contractors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800" dirty="0" smtClean="0"/>
              <a:t>Regional Home Health Intermediaries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800" dirty="0" smtClean="0"/>
              <a:t>Accrediting Organizations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800" dirty="0" smtClean="0"/>
              <a:t>Vendors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800" dirty="0" smtClean="0"/>
              <a:t>Corporations and Researchers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800" dirty="0" smtClean="0"/>
              <a:t>Other Federal Agencies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56A2-5F4C-4D48-AD37-52DBD27316A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914400"/>
          </a:xfrm>
        </p:spPr>
        <p:txBody>
          <a:bodyPr/>
          <a:lstStyle/>
          <a:p>
            <a:r>
              <a:rPr lang="en-US" sz="3600" dirty="0" smtClean="0"/>
              <a:t>Provider Stakeholders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572000"/>
          </a:xfrm>
        </p:spPr>
        <p:txBody>
          <a:bodyPr/>
          <a:lstStyle/>
          <a:p>
            <a:pPr fontAlgn="t"/>
            <a:r>
              <a:rPr lang="en-US" sz="2300" b="1" dirty="0" smtClean="0"/>
              <a:t>QIES supports data for over  291,100 providers/suppliers</a:t>
            </a:r>
            <a:endParaRPr lang="en-US" sz="23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t"/>
            <a:r>
              <a:rPr lang="en-US" sz="23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Hospital</a:t>
            </a:r>
            <a:r>
              <a:rPr lang="en-US" sz="2300" dirty="0" smtClean="0"/>
              <a:t>s, e.g. acute, LTCHs, IRFs, CAHs, etc.:  </a:t>
            </a:r>
            <a:r>
              <a:rPr lang="en-US" sz="23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6,179</a:t>
            </a:r>
            <a:endParaRPr lang="en-US" sz="23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t"/>
            <a:r>
              <a:rPr lang="en-US" sz="23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Skilled Nursing Facility (</a:t>
            </a:r>
            <a:r>
              <a:rPr lang="en-US" sz="23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SNF)</a:t>
            </a:r>
            <a:r>
              <a:rPr lang="en-US" sz="2300" dirty="0" smtClean="0"/>
              <a:t>: </a:t>
            </a:r>
            <a:r>
              <a:rPr lang="en-US" sz="23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15,104</a:t>
            </a:r>
            <a:endParaRPr lang="en-US" sz="23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t"/>
            <a:r>
              <a:rPr lang="en-US" sz="23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Nursing </a:t>
            </a:r>
            <a:r>
              <a:rPr lang="en-US" sz="23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Facility (</a:t>
            </a:r>
            <a:r>
              <a:rPr lang="en-US" sz="23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NF)</a:t>
            </a:r>
            <a:r>
              <a:rPr lang="en-US" sz="2300" dirty="0" smtClean="0"/>
              <a:t>: </a:t>
            </a:r>
            <a:r>
              <a:rPr lang="en-US" sz="23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609</a:t>
            </a:r>
            <a:endParaRPr lang="en-US" sz="23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t"/>
            <a:r>
              <a:rPr lang="en-US" sz="23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ICF/MR</a:t>
            </a:r>
            <a:r>
              <a:rPr lang="en-US" sz="2300" dirty="0" smtClean="0"/>
              <a:t>: </a:t>
            </a:r>
            <a:r>
              <a:rPr lang="en-US" sz="23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6,430</a:t>
            </a:r>
            <a:endParaRPr lang="en-US" sz="23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t"/>
            <a:r>
              <a:rPr lang="en-US" sz="23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Home Health Agency (</a:t>
            </a:r>
            <a:r>
              <a:rPr lang="en-US" sz="23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HHA)</a:t>
            </a:r>
            <a:r>
              <a:rPr lang="en-US" sz="2300" dirty="0" smtClean="0"/>
              <a:t>: </a:t>
            </a:r>
            <a:r>
              <a:rPr lang="en-US" sz="23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11,556</a:t>
            </a:r>
            <a:endParaRPr lang="en-US" sz="23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t"/>
            <a:r>
              <a:rPr lang="en-US" sz="23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Hospice</a:t>
            </a:r>
            <a:r>
              <a:rPr lang="en-US" sz="2300" dirty="0" smtClean="0"/>
              <a:t>: </a:t>
            </a:r>
            <a:r>
              <a:rPr lang="en-US" sz="23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3,522</a:t>
            </a:r>
            <a:endParaRPr lang="en-US" sz="23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t"/>
            <a:r>
              <a:rPr lang="en-US" sz="23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Outpatient </a:t>
            </a:r>
            <a:r>
              <a:rPr lang="en-US" sz="23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Physical </a:t>
            </a:r>
            <a:r>
              <a:rPr lang="en-US" sz="23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Therapy (</a:t>
            </a:r>
            <a:r>
              <a:rPr lang="en-US" sz="23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OPT)</a:t>
            </a:r>
            <a:r>
              <a:rPr lang="en-US" sz="2300" dirty="0" smtClean="0"/>
              <a:t>: </a:t>
            </a:r>
            <a:r>
              <a:rPr lang="en-US" sz="23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2,513</a:t>
            </a:r>
            <a:endParaRPr lang="en-US" sz="23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t"/>
            <a:r>
              <a:rPr lang="en-US" sz="23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Comprehensive Outpatient Rehabilitation Facility </a:t>
            </a:r>
            <a:endParaRPr lang="en-US" sz="23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t"/>
            <a:r>
              <a:rPr lang="en-US" sz="23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(CORF)</a:t>
            </a:r>
            <a:r>
              <a:rPr lang="en-US" sz="2300" dirty="0" smtClean="0"/>
              <a:t>: </a:t>
            </a:r>
            <a:r>
              <a:rPr lang="en-US" sz="23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339</a:t>
            </a:r>
            <a:endParaRPr lang="en-US" sz="23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t"/>
            <a:r>
              <a:rPr lang="en-US" sz="23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X-Ray</a:t>
            </a:r>
            <a:r>
              <a:rPr lang="en-US" sz="2300" dirty="0" smtClean="0"/>
              <a:t>: </a:t>
            </a:r>
            <a:r>
              <a:rPr lang="en-US" sz="23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564</a:t>
            </a:r>
            <a:endParaRPr lang="en-US" sz="23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56A2-5F4C-4D48-AD37-52DBD27316A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…And…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267200"/>
          </a:xfrm>
        </p:spPr>
        <p:txBody>
          <a:bodyPr/>
          <a:lstStyle/>
          <a:p>
            <a:pPr lvl="1" fontAlgn="t"/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End-Stage Renal Dialysis Facility (ESRD)</a:t>
            </a:r>
            <a:r>
              <a:rPr lang="en-US" sz="2400" dirty="0" smtClean="0"/>
              <a:t>: </a:t>
            </a:r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5,653</a:t>
            </a:r>
            <a:endParaRPr lang="en-U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t"/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Rural  Health Clinics (RHC)</a:t>
            </a:r>
            <a:r>
              <a:rPr lang="en-US" sz="2400" dirty="0" smtClean="0"/>
              <a:t>: </a:t>
            </a:r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3,875</a:t>
            </a:r>
            <a:endParaRPr lang="en-U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t"/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Ambulatory Surgical Centers (ASC)</a:t>
            </a:r>
            <a:r>
              <a:rPr lang="en-US" sz="2400" dirty="0" smtClean="0"/>
              <a:t>: </a:t>
            </a:r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5,324</a:t>
            </a:r>
            <a:endParaRPr lang="en-U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t"/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Organ Procurement Organization (OPO)</a:t>
            </a:r>
            <a:r>
              <a:rPr lang="en-US" sz="2400" dirty="0" smtClean="0"/>
              <a:t>: </a:t>
            </a:r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58</a:t>
            </a:r>
            <a:endParaRPr lang="en-U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t"/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Community Mental Health Centers (CMHC)</a:t>
            </a:r>
            <a:r>
              <a:rPr lang="en-US" sz="2400" dirty="0" smtClean="0"/>
              <a:t>: </a:t>
            </a:r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641</a:t>
            </a:r>
            <a:endParaRPr lang="en-U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t"/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Federally Qualified Health Centers (FQHC)</a:t>
            </a:r>
            <a:r>
              <a:rPr lang="en-US" sz="2400" dirty="0" smtClean="0"/>
              <a:t>: </a:t>
            </a:r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4,819</a:t>
            </a:r>
            <a:endParaRPr lang="en-U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t"/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Psychiatric Residential Treatment Facilities (PRTF)</a:t>
            </a:r>
            <a:r>
              <a:rPr lang="en-US" sz="2400" dirty="0" smtClean="0"/>
              <a:t>: </a:t>
            </a:r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366</a:t>
            </a:r>
            <a:endParaRPr lang="en-U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t"/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Clinical Laboratory Improvement Amendments (CLIA)</a:t>
            </a:r>
            <a:r>
              <a:rPr lang="en-US" sz="2400" dirty="0" smtClean="0"/>
              <a:t>: </a:t>
            </a:r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223,625</a:t>
            </a:r>
          </a:p>
          <a:p>
            <a:pPr fontAlgn="t"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		</a:t>
            </a:r>
            <a:endParaRPr lang="en-U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56A2-5F4C-4D48-AD37-52DBD27316A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Submissions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3000" dirty="0" smtClean="0"/>
              <a:t>We will now hear more about the QIES data submissions process as it relates to your data submission.</a:t>
            </a:r>
            <a:endParaRPr lang="en-US" sz="3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56A2-5F4C-4D48-AD37-52DBD27316A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3C765-5E0A-4EF2-900A-C44B5CD5927B}" type="slidenum">
              <a:rPr lang="en-US"/>
              <a:pPr/>
              <a:t>2</a:t>
            </a:fld>
            <a:endParaRPr lang="en-US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We?</a:t>
            </a:r>
            <a:endParaRPr lang="en-US" dirty="0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000" dirty="0" smtClean="0"/>
              <a:t>The Division of National Systems is located within the Data and Systems Group (DSG).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000" dirty="0" smtClean="0"/>
              <a:t>DSG is located within the Center for Medicaid and CHIP (Children’s Health Insurance Program) Services (CMCS) at CMS.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Do?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153400" cy="4572000"/>
          </a:xfrm>
        </p:spPr>
        <p:txBody>
          <a:bodyPr/>
          <a:lstStyle/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2800" dirty="0" smtClean="0"/>
              <a:t>Support CMS’ fulfillment of statutory quality assurance responsibilities under the Social Security Act.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2800" dirty="0" smtClean="0"/>
              <a:t>Support major initiatives, such as Home Health Compare and Nursing Home Compare.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2800" dirty="0" smtClean="0"/>
              <a:t>Develop, evaluate and implement data systems.</a:t>
            </a: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US" sz="2800" dirty="0"/>
              <a:t>Support operations related to the submission of the data collected for CMS using specified assessment tools,  e.g., the IRF-PAI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56A2-5F4C-4D48-AD37-52DBD27316A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Do?</a:t>
            </a:r>
            <a:r>
              <a:rPr lang="en-US" baseline="-25000" dirty="0" smtClean="0"/>
              <a:t>2</a:t>
            </a:r>
            <a:endParaRPr lang="en-US" sz="3600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077200" cy="45720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Maintain and collect quality data on certified providers /suppliers, e.g. Home Health Agencies.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Support Survey &amp; Certification efforts, e.g. Skilled Nursing Facilities.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Provide data system operations for data that is used to improve the quality and effectiveness of services provided by Medicare/ Medicaid/ CLIA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56A2-5F4C-4D48-AD37-52DBD27316A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3566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Do?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DNS supports the submission of data files to CMS systems: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Quality Improvement and Evaluation System (QIES)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Part of QIES is the Assessment Submission and Processing (ASAP) System which will be used to collect LTCH submission.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This data is stored in the QIES National Database.</a:t>
            </a:r>
          </a:p>
          <a:p>
            <a:endParaRPr lang="en-US" sz="2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56A2-5F4C-4D48-AD37-52DBD27316A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QIES…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pPr>
              <a:buNone/>
            </a:pPr>
            <a:r>
              <a:rPr lang="en-US" sz="2600" dirty="0" smtClean="0"/>
              <a:t>		</a:t>
            </a:r>
            <a:r>
              <a:rPr lang="en-US" sz="3000" dirty="0" smtClean="0"/>
              <a:t>	        What Is QIES?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Quality Improvement and Evaluation System (QIES) serves as the focal point for resident and patient assessments, quality indicators, survey and certification, complaint, and enforcement information concerning providers and suppliers.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Using QIES we maintain and collect quality data on certified providers/suppliers.</a:t>
            </a:r>
          </a:p>
          <a:p>
            <a:pPr>
              <a:buNone/>
            </a:pPr>
            <a:endParaRPr lang="en-US" sz="2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56A2-5F4C-4D48-AD37-52DBD27316A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620000" cy="41148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QIES permits information to be shared quickly and conveniently between federal and state governments.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QIES users total over 100,000.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Contains data on 17 different types of providers/ suppliers totaling over 291,100 active facilities (as of 2/2011).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56A2-5F4C-4D48-AD37-52DBD27316A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FCFA8-1151-41A4-AC33-255DA6548277}" type="slidenum">
              <a:rPr lang="en-US"/>
              <a:pPr/>
              <a:t>8</a:t>
            </a:fld>
            <a:endParaRPr lang="en-US"/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QIES: The Data</a:t>
            </a:r>
            <a:endParaRPr lang="en-US" dirty="0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QIES already provides data submission for all Certified Inpatient Rehabilitation Facilities, Home Health Agencies, Skilled Nursing Facilities/ Nursing Facilities,  and Swing Bed units.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/>
              <a:t>Beginning October 1, 2012, QIES will also provide for data submission for all certified LTCHs as well.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Assessment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001000" cy="42672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Assessment Data instruments currently submitted by specific provider types are: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Font typeface="Courier New" pitchFamily="49" charset="0"/>
              <a:buChar char="o"/>
            </a:pPr>
            <a:r>
              <a:rPr lang="en-US" sz="2400" dirty="0" smtClean="0"/>
              <a:t>Inpatient Rehabilitation Facility Patient Assessment Instrument, IRF-PAI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Font typeface="Courier New" pitchFamily="49" charset="0"/>
              <a:buChar char="o"/>
            </a:pPr>
            <a:r>
              <a:rPr lang="en-US" sz="2400" dirty="0" smtClean="0"/>
              <a:t>Minimum Data Set,  MDS 3.0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Font typeface="Courier New" pitchFamily="49" charset="0"/>
              <a:buChar char="o"/>
            </a:pPr>
            <a:r>
              <a:rPr lang="en-US" sz="2400" dirty="0" smtClean="0"/>
              <a:t>Outcome and Assessment Information Set, OASIS-C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Font typeface="Courier New" pitchFamily="49" charset="0"/>
              <a:buChar char="o"/>
            </a:pPr>
            <a:r>
              <a:rPr lang="en-US" sz="2400" dirty="0" smtClean="0"/>
              <a:t>Newest: LTCH CARE Data Set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800" dirty="0" smtClean="0"/>
              <a:t>Provide free software for all of these settings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Courier New" pitchFamily="49" charset="0"/>
              <a:buChar char="o"/>
            </a:pPr>
            <a:r>
              <a:rPr lang="en-US" sz="2400" dirty="0" err="1" smtClean="0"/>
              <a:t>jRAVEN</a:t>
            </a:r>
            <a:r>
              <a:rPr lang="en-US" sz="2400" dirty="0" smtClean="0"/>
              <a:t>, IRVEN, HAVEN, LASER</a:t>
            </a:r>
            <a:endParaRPr lang="en-US" sz="2400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56A2-5F4C-4D48-AD37-52DBD27316A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&amp;C Template 3">
  <a:themeElements>
    <a:clrScheme name="S&amp;C Template 3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&amp;C Template 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&amp;C Template 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&amp;C Template 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 Template 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 Template 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 Template 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 Template 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 Template 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3482</TotalTime>
  <Words>872</Words>
  <Application>Microsoft Macintosh PowerPoint</Application>
  <PresentationFormat>On-screen Show (4:3)</PresentationFormat>
  <Paragraphs>112</Paragraphs>
  <Slides>16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S&amp;C Template 3</vt:lpstr>
      <vt:lpstr>Division of National Systems</vt:lpstr>
      <vt:lpstr>Who Are We?</vt:lpstr>
      <vt:lpstr>What Do We Do?</vt:lpstr>
      <vt:lpstr>What Do We Do?2</vt:lpstr>
      <vt:lpstr>What Do We Do?3</vt:lpstr>
      <vt:lpstr>QIES…</vt:lpstr>
      <vt:lpstr>QIES</vt:lpstr>
      <vt:lpstr>QIES: The Data</vt:lpstr>
      <vt:lpstr>Data Assessment Tools</vt:lpstr>
      <vt:lpstr>Assessment Data Uses and Users</vt:lpstr>
      <vt:lpstr>Data Uses</vt:lpstr>
      <vt:lpstr>Our Partners</vt:lpstr>
      <vt:lpstr>Our Partners</vt:lpstr>
      <vt:lpstr>Provider Stakeholders</vt:lpstr>
      <vt:lpstr>…And…</vt:lpstr>
      <vt:lpstr>Submissions</vt:lpstr>
    </vt:vector>
  </TitlesOfParts>
  <Company>CMS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CMS</dc:creator>
  <cp:lastModifiedBy>Charles  Padgett</cp:lastModifiedBy>
  <cp:revision>151</cp:revision>
  <cp:lastPrinted>2012-04-28T11:44:49Z</cp:lastPrinted>
  <dcterms:created xsi:type="dcterms:W3CDTF">2012-07-24T13:49:25Z</dcterms:created>
  <dcterms:modified xsi:type="dcterms:W3CDTF">2012-07-24T13:49:40Z</dcterms:modified>
</cp:coreProperties>
</file>