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333" r:id="rId2"/>
    <p:sldId id="435" r:id="rId3"/>
    <p:sldId id="449" r:id="rId4"/>
    <p:sldId id="448" r:id="rId5"/>
    <p:sldId id="451" r:id="rId6"/>
    <p:sldId id="452" r:id="rId7"/>
    <p:sldId id="493" r:id="rId8"/>
    <p:sldId id="453" r:id="rId9"/>
    <p:sldId id="457" r:id="rId10"/>
    <p:sldId id="456" r:id="rId11"/>
    <p:sldId id="494" r:id="rId12"/>
    <p:sldId id="476" r:id="rId13"/>
    <p:sldId id="477" r:id="rId14"/>
    <p:sldId id="478" r:id="rId15"/>
    <p:sldId id="479" r:id="rId16"/>
    <p:sldId id="482" r:id="rId17"/>
    <p:sldId id="483" r:id="rId18"/>
    <p:sldId id="484" r:id="rId19"/>
    <p:sldId id="485" r:id="rId20"/>
    <p:sldId id="486" r:id="rId21"/>
    <p:sldId id="489" r:id="rId22"/>
    <p:sldId id="468" r:id="rId23"/>
    <p:sldId id="470" r:id="rId24"/>
    <p:sldId id="492" r:id="rId25"/>
    <p:sldId id="491" r:id="rId26"/>
    <p:sldId id="446" r:id="rId27"/>
    <p:sldId id="445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0000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y Mandl-Baysinger" initials="SM" lastIdx="16" clrIdx="0"/>
  <p:cmAuthor id="1" name="knguyen" initials="kh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99"/>
    <a:srgbClr val="002546"/>
    <a:srgbClr val="003668"/>
    <a:srgbClr val="00407A"/>
    <a:srgbClr val="000066"/>
    <a:srgbClr val="002C54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188" autoAdjust="0"/>
    <p:restoredTop sz="98238" autoAdjust="0"/>
  </p:normalViewPr>
  <p:slideViewPr>
    <p:cSldViewPr>
      <p:cViewPr>
        <p:scale>
          <a:sx n="90" d="100"/>
          <a:sy n="90" d="100"/>
        </p:scale>
        <p:origin x="-418" y="658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1452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8088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8088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15BEFFC-2FD6-475D-92B2-ED4D83DBBD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8013"/>
            <a:ext cx="5607050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8088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8088"/>
            <a:ext cx="30384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0" tIns="46425" rIns="92850" bIns="46425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67767F8-C5B7-4D1B-9EE4-894A42529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AE1482-4ADE-4B0D-986E-AEF470F1CB9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MS HHS Bckgr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Title_Pages_nopeopl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70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970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SzPct val="120000"/>
              <a:buFont typeface="Arial" pitchFamily="34" charset="0"/>
              <a:buChar char="◦"/>
              <a:defRPr/>
            </a:lvl2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505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CMS HHS Bckgr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16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Footer Placeholder 3"/>
          <p:cNvSpPr txBox="1">
            <a:spLocks noGrp="1"/>
          </p:cNvSpPr>
          <p:nvPr userDrawn="1"/>
        </p:nvSpPr>
        <p:spPr bwMode="auto">
          <a:xfrm>
            <a:off x="7086600" y="6332538"/>
            <a:ext cx="685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7FA3B426-BE90-4ECE-AC55-27D968A5A3A8}" type="slidenum">
              <a:rPr lang="en-US" sz="1400" b="1">
                <a:solidFill>
                  <a:schemeClr val="tx1"/>
                </a:solidFill>
                <a:cs typeface="Arial" charset="0"/>
              </a:rPr>
              <a:pPr algn="ctr">
                <a:defRPr/>
              </a:pPr>
              <a:t>‹#›</a:t>
            </a:fld>
            <a:endParaRPr lang="en-US" sz="1400" b="1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98513" indent="-341313" algn="l" rtl="0" eaLnBrk="0" fontAlgn="base" hangingPunct="0">
        <a:spcBef>
          <a:spcPct val="60000"/>
        </a:spcBef>
        <a:spcAft>
          <a:spcPct val="0"/>
        </a:spcAft>
        <a:buChar char="o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600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o.gov/fdsys/pkg/FR-2011-08-18/pdf/2011-19719.pdf" TargetMode="External"/><Relationship Id="rId2" Type="http://schemas.openxmlformats.org/officeDocument/2006/relationships/hyperlink" Target="http://www.cms.gov/AcuteInpatientPPS/FR201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TCH-IRF-Hospice-Quality-ReportingComments@cms.hhs.go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NHSN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NHS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hhs.gov/PaperworkReductionActof1995/" TargetMode="External"/><Relationship Id="rId2" Type="http://schemas.openxmlformats.org/officeDocument/2006/relationships/hyperlink" Target="https://www.cms.gov/LTCH-IRF-Hospice-Quality-Reporting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qtso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gov/opendoorforums/" TargetMode="External"/><Relationship Id="rId2" Type="http://schemas.openxmlformats.org/officeDocument/2006/relationships/hyperlink" Target="http://www.cms.gov/OpenDoorForums/05_ODF_SpecialODF.asp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LTCH-IRF-Hospice-Quality-ReportingComments@cms.hhs.go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hhs.gov/PaperworkReductionActof1995/" TargetMode="External"/><Relationship Id="rId2" Type="http://schemas.openxmlformats.org/officeDocument/2006/relationships/hyperlink" Target="http://www.cms.gov/AcuteInpatientPPS/FR2012/list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ms.gov/LTCH-IRF-Hospice-Quality-Reportin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LTCH-IRF-Hospice-Quality-ReportingComments@cms.hhs.gov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smtClean="0"/>
              <a:t>Centers for Medicare &amp; </a:t>
            </a:r>
            <a:br>
              <a:rPr lang="en-US" sz="3200" smtClean="0"/>
            </a:br>
            <a:r>
              <a:rPr lang="en-US" sz="3200" smtClean="0"/>
              <a:t>Medicaid Services </a:t>
            </a:r>
            <a:br>
              <a:rPr lang="en-US" sz="3200" smtClean="0"/>
            </a:br>
            <a:r>
              <a:rPr lang="en-US" sz="3200" smtClean="0"/>
              <a:t>Special Open Door Forum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43000" y="2819400"/>
            <a:ext cx="6934200" cy="3429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Development of a CMS Quality Reporting Program for</a:t>
            </a:r>
            <a:b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Long-Term Care Hospitals*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000" b="1" dirty="0" smtClean="0"/>
              <a:t> Wednesday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September 21, 2011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2:00–3:00 p.m. EST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6600" b="1" dirty="0" smtClean="0"/>
              <a:t/>
            </a:r>
            <a:br>
              <a:rPr lang="en-US" sz="6600" b="1" dirty="0" smtClean="0"/>
            </a:b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*Patient Protection and Affordable Care Act, Section 3004(a)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Quality Measures for LTCH Quality Reporting Program for FY 2014 (continued)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543800" cy="44958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The following considerations were applied in selecting the three LTCH quality measures for FY 2014: 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Whether a measure is included in Quality Reporting Program for other settings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Whether a measure addresses HHS priorities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and the National Quality Strategy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Whether a measure is evidence based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Quality Measures for LTCH Quality Reporting Program for FY 2014 (continued)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◦"/>
            </a:pPr>
            <a:r>
              <a:rPr lang="en-US" sz="2400" dirty="0" smtClean="0"/>
              <a:t>Whether a measure would drive quality improvement within a facility</a:t>
            </a:r>
          </a:p>
          <a:p>
            <a:pPr>
              <a:buFont typeface="Arial" charset="0"/>
              <a:buChar char="◦"/>
            </a:pPr>
            <a:r>
              <a:rPr lang="en-US" sz="2400" dirty="0" smtClean="0"/>
              <a:t>Whether a measure has low probability of causing unintended adverse consequences</a:t>
            </a:r>
          </a:p>
          <a:p>
            <a:pPr>
              <a:buFont typeface="Arial" charset="0"/>
              <a:buChar char="◦"/>
            </a:pPr>
            <a:r>
              <a:rPr lang="en-US" sz="2400" dirty="0" smtClean="0"/>
              <a:t>Stakeholder input</a:t>
            </a:r>
            <a:endParaRPr lang="en-US" dirty="0" smtClean="0"/>
          </a:p>
          <a:p>
            <a:pPr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hlinkClick r:id="rId2"/>
              </a:rPr>
              <a:t>http://www.cms.gov/AcuteInpatientPPS/FR2012/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hlinkClick r:id="rId3"/>
              </a:rPr>
              <a:t>http://www.gpo.gov/fdsys/pkg/FR-2011-08-18/pdf/2011-19719.pdf</a:t>
            </a:r>
            <a:endParaRPr lang="en-US" sz="2400" dirty="0" smtClean="0">
              <a:solidFill>
                <a:srgbClr val="FF0000"/>
              </a:solidFill>
              <a:hlinkClick r:id="rId4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Catheter-Associated Urinary Tract Infections (CAUTI)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162800" cy="42672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Application of National Quality Forum (NQF)-endorsed measure developed by the Centers for Disease Control and Prevention (CDC) (NQF #0138): CAUTI rate per 1,000 urinary catheter days for intensive care unit (ICU) patients</a:t>
            </a:r>
          </a:p>
          <a:p>
            <a:pPr>
              <a:buFontTx/>
              <a:buChar char="•"/>
            </a:pPr>
            <a:r>
              <a:rPr lang="en-US" sz="2400" smtClean="0"/>
              <a:t>Number of patients who acquired indwelling CAUTIs within a specified time frame</a:t>
            </a:r>
          </a:p>
          <a:p>
            <a:pPr>
              <a:buFontTx/>
              <a:buChar char="•"/>
            </a:pPr>
            <a:r>
              <a:rPr lang="en-US" sz="2400" smtClean="0"/>
              <a:t>Data collection by CDC via the National Healthcare Safety Network (NHSN)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Catheter-Associated Urinary Tract Infections (CAUTI) (continued)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315200" cy="44196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Metric revision submitted to NQF 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Measure currently undergoing measure maintenance review by NQF for expansion to facility and location types beyond acute-care ICUs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Review may change how CDC calculates the aggregated data from using a rate for CAUTIs to the use of a standardized infection ratio (SIR)</a:t>
            </a:r>
          </a:p>
          <a:p>
            <a:pPr>
              <a:buFontTx/>
              <a:buChar char="•"/>
            </a:pPr>
            <a:r>
              <a:rPr lang="en-US" sz="2400" dirty="0" smtClean="0"/>
              <a:t>CMS intends to propose the adoption of any modifications to this measure that may result from the NQF review process in future rulemaking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CAUTI Standardized Infection Ratio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SIR of health care-associated CAUTIs in specified monitored location types and summarized across all monitored locations</a:t>
            </a:r>
          </a:p>
          <a:p>
            <a:pPr>
              <a:buFontTx/>
              <a:buChar char="•"/>
            </a:pPr>
            <a:r>
              <a:rPr lang="en-US" sz="2400" dirty="0" smtClean="0"/>
              <a:t>SIR = 	Observed # of CAUTIs</a:t>
            </a:r>
          </a:p>
          <a:p>
            <a:pPr>
              <a:buFontTx/>
              <a:buNone/>
            </a:pPr>
            <a:r>
              <a:rPr lang="en-US" sz="2400" dirty="0" smtClean="0"/>
              <a:t>               	Expected # of CAUTIs</a:t>
            </a:r>
          </a:p>
          <a:p>
            <a:pPr>
              <a:buFontTx/>
              <a:buNone/>
            </a:pPr>
            <a:r>
              <a:rPr lang="en-US" sz="2400" dirty="0" smtClean="0"/>
              <a:t>    where the expected # of CAUTIs is calculated by multiplying the number of urinary catheter days by the mean NHSN aggregate CAUTI rate for that location type</a:t>
            </a:r>
            <a:endParaRPr lang="en-US" dirty="0" smtClean="0"/>
          </a:p>
        </p:txBody>
      </p:sp>
      <p:cxnSp>
        <p:nvCxnSpPr>
          <p:cNvPr id="15364" name="Straight Connector 4"/>
          <p:cNvCxnSpPr>
            <a:cxnSpLocks noChangeShapeType="1"/>
          </p:cNvCxnSpPr>
          <p:nvPr/>
        </p:nvCxnSpPr>
        <p:spPr bwMode="auto">
          <a:xfrm>
            <a:off x="3048000" y="3429000"/>
            <a:ext cx="3276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CAUTI Standardized Infection Ratio (continued)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219200" y="1828800"/>
            <a:ext cx="7162800" cy="39624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SIR = 1 signifies that the observed and expected numbers of CAUTIs were the same compared with like locations in the NHSN.  </a:t>
            </a:r>
          </a:p>
          <a:p>
            <a:pPr>
              <a:buFontTx/>
              <a:buChar char="•"/>
            </a:pPr>
            <a:r>
              <a:rPr lang="en-US" sz="2400" smtClean="0"/>
              <a:t>SIR &gt; 1 signifies more observed CAUTIs than expected compared with like locations in the NHSN (i.e., SIR = 1.50 = 50% more CAUTIs).</a:t>
            </a:r>
          </a:p>
          <a:p>
            <a:pPr>
              <a:buFontTx/>
              <a:buChar char="•"/>
            </a:pPr>
            <a:r>
              <a:rPr lang="en-US" sz="2400" smtClean="0"/>
              <a:t>SIR &lt; 1 signifies fewer observed CAUTIs than expected compared with like locations in the NHSN (i.e., SIR = 0.50 = 50% fewer CAUTIs).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CAUTI: Timeline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219200" y="1828800"/>
            <a:ext cx="71628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US" sz="2600" dirty="0" smtClean="0"/>
              <a:t>NHSN Home URL: </a:t>
            </a:r>
            <a:r>
              <a:rPr lang="en-US" sz="2600" dirty="0" smtClean="0">
                <a:hlinkClick r:id="rId2"/>
              </a:rPr>
              <a:t>http://www.cdc.gov/NHSN/</a:t>
            </a:r>
            <a:endParaRPr lang="en-US" sz="2600" dirty="0" smtClean="0"/>
          </a:p>
          <a:p>
            <a:pPr>
              <a:buFontTx/>
              <a:buChar char="•"/>
            </a:pPr>
            <a:r>
              <a:rPr lang="en-US" sz="2200" dirty="0" smtClean="0"/>
              <a:t>Currently available: CAUTI surveillance webinar, protocol, report forms, and instructions</a:t>
            </a:r>
          </a:p>
          <a:p>
            <a:pPr>
              <a:buFontTx/>
              <a:buChar char="•"/>
            </a:pPr>
            <a:r>
              <a:rPr lang="en-US" sz="2200" dirty="0" smtClean="0"/>
              <a:t>January 1, 2012: </a:t>
            </a:r>
            <a:r>
              <a:rPr lang="en-US" sz="2200" dirty="0" err="1" smtClean="0"/>
              <a:t>Lectora</a:t>
            </a:r>
            <a:r>
              <a:rPr lang="en-US" sz="2200" dirty="0" smtClean="0"/>
              <a:t> – interactive training with post-test (will ultimately require a score of 80% or better to enable participation in CAUTI reporting)</a:t>
            </a:r>
          </a:p>
          <a:p>
            <a:pPr>
              <a:buFontTx/>
              <a:buChar char="•"/>
            </a:pPr>
            <a:r>
              <a:rPr lang="en-US" sz="2200" dirty="0" smtClean="0"/>
              <a:t>October 1, 2012: Data collection for FY 2014 begins</a:t>
            </a:r>
          </a:p>
          <a:p>
            <a:pPr lvl="1"/>
            <a:r>
              <a:rPr lang="en-US" sz="1800" dirty="0" smtClean="0"/>
              <a:t>Details for data submission will be provided by January 31,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Central Line-Associated Bloodstream Infections (CLABSI)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Application of NQF-endorsed measure developed by CDC (NQF #0139): CLABSI rate per 1,000 central line days for ICU patients</a:t>
            </a:r>
          </a:p>
          <a:p>
            <a:pPr>
              <a:buFontTx/>
              <a:buChar char="•"/>
            </a:pPr>
            <a:r>
              <a:rPr lang="en-US" sz="2400" smtClean="0"/>
              <a:t>Number of patients who acquired CLABSIs within a specified time frame</a:t>
            </a:r>
          </a:p>
          <a:p>
            <a:pPr>
              <a:buFontTx/>
              <a:buChar char="•"/>
            </a:pPr>
            <a:r>
              <a:rPr lang="en-US" sz="2400" smtClean="0"/>
              <a:t>Data collection by CDC via the NHSN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Central Line-Associated Bloodstream Infections (CLABSI) (continued)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Metric revision submitted to NQF</a:t>
            </a:r>
          </a:p>
          <a:p>
            <a:pPr lvl="1">
              <a:buFont typeface="Arial" charset="0"/>
              <a:buChar char="◦"/>
            </a:pPr>
            <a:r>
              <a:rPr lang="en-US" sz="2000" smtClean="0"/>
              <a:t>Measure currently undergoing measure maintenance review by NQF for expansion to facility and location types beyond acute-care ICUs</a:t>
            </a:r>
          </a:p>
          <a:p>
            <a:pPr lvl="1">
              <a:buFont typeface="Arial" charset="0"/>
              <a:buChar char="◦"/>
            </a:pPr>
            <a:r>
              <a:rPr lang="en-US" sz="2000" smtClean="0"/>
              <a:t>Review may change how CDC calculates the aggregated data from using a rate for CLABSI to the use of an SIR</a:t>
            </a:r>
          </a:p>
          <a:p>
            <a:pPr>
              <a:buFontTx/>
              <a:buChar char="•"/>
            </a:pPr>
            <a:r>
              <a:rPr lang="en-US" sz="2400" smtClean="0"/>
              <a:t>CMS intends to propose the adoption of any modifications to this measure that may result from the NQF review process in future rulemaking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CLABSI Standardized Infection Ratio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SIR of health care-associated CLABSIs in specified monitored location types and summarized across all monitored locations</a:t>
            </a:r>
          </a:p>
          <a:p>
            <a:pPr>
              <a:buFontTx/>
              <a:buChar char="•"/>
            </a:pPr>
            <a:r>
              <a:rPr lang="en-US" sz="2400" smtClean="0"/>
              <a:t>SIR = Observed # of CLABSIs</a:t>
            </a:r>
          </a:p>
          <a:p>
            <a:pPr>
              <a:buFontTx/>
              <a:buNone/>
            </a:pPr>
            <a:r>
              <a:rPr lang="en-US" sz="2400" smtClean="0"/>
              <a:t>               Expected # of CLABSIs</a:t>
            </a:r>
          </a:p>
          <a:p>
            <a:pPr>
              <a:buFontTx/>
              <a:buNone/>
            </a:pPr>
            <a:r>
              <a:rPr lang="en-US" sz="2400" smtClean="0"/>
              <a:t>   	where the expected # of CLABSIs is calculated by multiplying the number of central line days by the mean NHSN aggregate CLABSI rate for that location type</a:t>
            </a:r>
            <a:endParaRPr lang="en-US" smtClean="0"/>
          </a:p>
        </p:txBody>
      </p:sp>
      <p:cxnSp>
        <p:nvCxnSpPr>
          <p:cNvPr id="22532" name="Straight Connector 4"/>
          <p:cNvCxnSpPr>
            <a:cxnSpLocks noChangeShapeType="1"/>
          </p:cNvCxnSpPr>
          <p:nvPr/>
        </p:nvCxnSpPr>
        <p:spPr bwMode="auto">
          <a:xfrm>
            <a:off x="2438400" y="3429000"/>
            <a:ext cx="3352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smtClean="0"/>
              <a:t>Affordable Care Act </a:t>
            </a:r>
            <a:br>
              <a:rPr lang="en-US" sz="3000" smtClean="0"/>
            </a:br>
            <a:r>
              <a:rPr lang="en-US" sz="3000" smtClean="0"/>
              <a:t>Section 3004 (a)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239000" cy="44196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200" smtClean="0"/>
              <a:t>CMS to establish quality reporting program for long-term care hospitals (LTCHs):</a:t>
            </a:r>
          </a:p>
          <a:p>
            <a:pPr lvl="1">
              <a:buFont typeface="Arial" charset="0"/>
              <a:buChar char="◦"/>
            </a:pPr>
            <a:r>
              <a:rPr lang="en-US" sz="1800" smtClean="0"/>
              <a:t>Providers must submit data on selected quality measures for fiscal year 2014 and subsequent fiscal years </a:t>
            </a:r>
          </a:p>
          <a:p>
            <a:pPr lvl="1">
              <a:buFont typeface="Arial" charset="0"/>
              <a:buChar char="◦"/>
            </a:pPr>
            <a:r>
              <a:rPr lang="en-US" sz="1800" smtClean="0"/>
              <a:t>Noncompliance will result in 2% reduction in annual payment update (APU)</a:t>
            </a:r>
          </a:p>
          <a:p>
            <a:pPr lvl="1">
              <a:buFont typeface="Arial" charset="0"/>
              <a:buChar char="◦"/>
            </a:pPr>
            <a:r>
              <a:rPr lang="en-US" sz="1800" smtClean="0"/>
              <a:t>Selected measures affecting APU to be published by CMS no later than October 1, 2012</a:t>
            </a:r>
          </a:p>
          <a:p>
            <a:pPr lvl="1">
              <a:buFont typeface="Arial" charset="0"/>
              <a:buChar char="◦"/>
            </a:pPr>
            <a:r>
              <a:rPr lang="en-US" sz="1800" smtClean="0"/>
              <a:t>CMS directed to establish procedures (no date specified) to make data available to the public and allow providers to review data before publication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CLABSI Standardized Infection Ratio (continued)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162800" cy="44196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SIR = 1 signifies that the observed and expected numbers of CLABSIs were the same compared with like locations in the NHSN.</a:t>
            </a:r>
          </a:p>
          <a:p>
            <a:pPr>
              <a:buFontTx/>
              <a:buChar char="•"/>
            </a:pPr>
            <a:r>
              <a:rPr lang="en-US" sz="2400" smtClean="0"/>
              <a:t>SIR &gt; 1 signifies more observed CLABSIs than expected compared with like locations in the NHSN (i.e., SIR = 1.50 = 50% more CLABSIs).</a:t>
            </a:r>
          </a:p>
          <a:p>
            <a:pPr>
              <a:buFontTx/>
              <a:buChar char="•"/>
            </a:pPr>
            <a:r>
              <a:rPr lang="en-US" sz="2400" smtClean="0"/>
              <a:t>SIR &lt; 1 signifies fewer observed CLABSIs than expected compared with like locations in the NHSN (i.e., SIR = 0.50 = 50% fewer CLABSIs).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CLABSI: Timeline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600" dirty="0" smtClean="0"/>
              <a:t>NHSN home URL: </a:t>
            </a:r>
            <a:r>
              <a:rPr lang="en-US" sz="2600" dirty="0" smtClean="0">
                <a:hlinkClick r:id="rId2"/>
              </a:rPr>
              <a:t>http://www.cdc.gov/NHSN/</a:t>
            </a:r>
            <a:endParaRPr lang="en-US" sz="2600" dirty="0" smtClean="0"/>
          </a:p>
          <a:p>
            <a:pPr>
              <a:buFontTx/>
              <a:buChar char="•"/>
            </a:pPr>
            <a:r>
              <a:rPr lang="en-US" sz="2200" dirty="0" smtClean="0"/>
              <a:t>Currently available: CLABSI surveillance webinar, protocol, report forms, and instructions</a:t>
            </a:r>
          </a:p>
          <a:p>
            <a:pPr>
              <a:buFontTx/>
              <a:buChar char="•"/>
            </a:pPr>
            <a:r>
              <a:rPr lang="en-US" sz="2200" dirty="0" smtClean="0"/>
              <a:t>January 1, 2012: </a:t>
            </a:r>
            <a:r>
              <a:rPr lang="en-US" sz="2200" dirty="0" err="1" smtClean="0"/>
              <a:t>Lectora</a:t>
            </a:r>
            <a:r>
              <a:rPr lang="en-US" sz="2200" dirty="0" smtClean="0"/>
              <a:t> – interactive training with post-test (will ultimately require a score of 80% or better to enable participation in CLABSI reporting)</a:t>
            </a:r>
          </a:p>
          <a:p>
            <a:pPr>
              <a:buFontTx/>
              <a:buChar char="•"/>
            </a:pPr>
            <a:r>
              <a:rPr lang="en-US" sz="2200" dirty="0" smtClean="0"/>
              <a:t>October 1, 2012: Data collection for FY 2014 begins</a:t>
            </a:r>
          </a:p>
          <a:p>
            <a:pPr lvl="1"/>
            <a:r>
              <a:rPr lang="en-US" sz="1800" dirty="0" smtClean="0"/>
              <a:t>Details for data submission will be provided by January 31,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Pressure Ulcer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Application of CMS-developed, NQF-endorsed measure for short-stay nursing home residents: Percentage of patients/residents with pressure ulcers that are new or have worsened (NQF #0678)</a:t>
            </a:r>
          </a:p>
          <a:p>
            <a:pPr>
              <a:buFontTx/>
              <a:buChar char="•"/>
            </a:pPr>
            <a:r>
              <a:rPr lang="en-US" sz="2400" smtClean="0"/>
              <a:t>Includes percentage of patients who have one or more Stage 2–4 pressure ulcers that are new or have worsened from a previous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Pressure Ulcer: Required Data Collection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Data collection using the LTCH Continuity Assessment Record and Evaluation Data Set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Federal Register notice published September 2, 2011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Further details will be posted on the CMS Web site: </a:t>
            </a:r>
          </a:p>
          <a:p>
            <a:pPr marL="1028700" lvl="2">
              <a:buFont typeface="Wingdings" charset="2"/>
              <a:buNone/>
            </a:pPr>
            <a:r>
              <a:rPr lang="en-US" sz="1800" dirty="0" smtClean="0">
                <a:hlinkClick r:id="rId2"/>
              </a:rPr>
              <a:t>http://www.cms.gov/LTCH-IRF-Hospice-Quality-Reporting/</a:t>
            </a:r>
            <a:endParaRPr lang="en-US" sz="1800" dirty="0" smtClean="0"/>
          </a:p>
          <a:p>
            <a:pPr marL="1028700" lvl="2">
              <a:buFont typeface="Wingdings" charset="2"/>
              <a:buNone/>
            </a:pPr>
            <a:r>
              <a:rPr lang="en-US" sz="1800" dirty="0" smtClean="0">
                <a:hlinkClick r:id="rId3"/>
              </a:rPr>
              <a:t>http://www.cms.hhs.gov/PaperworkReductionActof1995/</a:t>
            </a:r>
            <a:r>
              <a:rPr lang="en-US" sz="1800" dirty="0" smtClean="0">
                <a:hlinkClick r:id="rId2"/>
              </a:rPr>
              <a:t> </a:t>
            </a:r>
            <a:endParaRPr lang="en-US" sz="1800" dirty="0" smtClean="0"/>
          </a:p>
          <a:p>
            <a:pPr>
              <a:buFontTx/>
              <a:buChar char="•"/>
            </a:pPr>
            <a:r>
              <a:rPr lang="en-US" sz="2400" dirty="0" smtClean="0"/>
              <a:t>Data submission via Quality Improvement Evaluation System (QIES) Assessment Submission and Processing (ASAP) system</a:t>
            </a:r>
          </a:p>
          <a:p>
            <a:pPr marL="1028700" lvl="2">
              <a:buFont typeface="Wingdings" charset="2"/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Pressure Ulcer: Timeline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October 1, 2012: Data collection for FY 2014 begins</a:t>
            </a:r>
          </a:p>
          <a:p>
            <a:pPr lvl="1"/>
            <a:r>
              <a:rPr lang="en-US" sz="2000" dirty="0" smtClean="0"/>
              <a:t>Details for data submission and technical specifications will be provided by January 31, 2012</a:t>
            </a:r>
          </a:p>
          <a:p>
            <a:r>
              <a:rPr lang="en-US" sz="2400" dirty="0" smtClean="0"/>
              <a:t>November 2011: Vendor call</a:t>
            </a:r>
          </a:p>
          <a:p>
            <a:pPr lvl="1"/>
            <a:r>
              <a:rPr lang="en-US" sz="2000" dirty="0" smtClean="0"/>
              <a:t>QIES Technical Support Office (QTSO)</a:t>
            </a:r>
          </a:p>
          <a:p>
            <a:pPr lvl="1"/>
            <a:r>
              <a:rPr lang="en-US" sz="2000" dirty="0" smtClean="0"/>
              <a:t>Register at </a:t>
            </a:r>
            <a:r>
              <a:rPr lang="en-US" sz="2000" dirty="0" smtClean="0">
                <a:hlinkClick r:id="rId2"/>
              </a:rPr>
              <a:t>https://www.qtso.com/</a:t>
            </a:r>
            <a:r>
              <a:rPr lang="en-US" sz="2000" dirty="0" smtClean="0"/>
              <a:t> as an LTCH vendor</a:t>
            </a:r>
          </a:p>
          <a:p>
            <a:pPr lvl="1"/>
            <a:r>
              <a:rPr lang="en-US" sz="2000" dirty="0" smtClean="0"/>
              <a:t>Obtain user name and password before vendor call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Pressure Ulcer: Timeline </a:t>
            </a:r>
            <a:br>
              <a:rPr lang="en-US" sz="3200" smtClean="0"/>
            </a:br>
            <a:r>
              <a:rPr lang="en-US" sz="3200" smtClean="0"/>
              <a:t> (continued)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620000" cy="42672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Fall 2011: Draft specifications posted on the CMS Web site</a:t>
            </a:r>
          </a:p>
          <a:p>
            <a:pPr>
              <a:buFontTx/>
              <a:buChar char="•"/>
            </a:pPr>
            <a:r>
              <a:rPr lang="en-US" sz="2400" dirty="0" smtClean="0"/>
              <a:t>January 2012: Final specifications posted on the CMS Web site</a:t>
            </a:r>
          </a:p>
          <a:p>
            <a:pPr>
              <a:buFontTx/>
              <a:buChar char="•"/>
            </a:pPr>
            <a:r>
              <a:rPr lang="en-US" sz="2400" dirty="0" smtClean="0"/>
              <a:t>Spring 2012: User tool posted on </a:t>
            </a:r>
            <a:r>
              <a:rPr lang="en-US" sz="2400" dirty="0" err="1" smtClean="0"/>
              <a:t>QTSO</a:t>
            </a:r>
            <a:r>
              <a:rPr lang="en-US" sz="2400" dirty="0" smtClean="0"/>
              <a:t> and CMS Web sites</a:t>
            </a:r>
          </a:p>
          <a:p>
            <a:pPr>
              <a:buFontTx/>
              <a:buChar char="•"/>
            </a:pPr>
            <a:r>
              <a:rPr lang="en-US" sz="2400" dirty="0" smtClean="0"/>
              <a:t>Spring/Summer 2012: Provider training for </a:t>
            </a:r>
            <a:r>
              <a:rPr lang="en-US" sz="2400" dirty="0" err="1" smtClean="0"/>
              <a:t>LTCHs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Special Open Door Forum Transcript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smtClean="0"/>
              <a:t>Audio recording and transcript of this Special Forum will be posted at </a:t>
            </a:r>
            <a:r>
              <a:rPr lang="en-US" sz="2400" smtClean="0">
                <a:hlinkClick r:id="rId2"/>
              </a:rPr>
              <a:t>http://www.cms.gov/OpenDoorForums/05_ODF_SpecialODF.asp</a:t>
            </a:r>
            <a:r>
              <a:rPr lang="en-US" sz="2400" smtClean="0"/>
              <a:t>  </a:t>
            </a:r>
          </a:p>
          <a:p>
            <a:pPr>
              <a:buFontTx/>
              <a:buChar char="•"/>
            </a:pPr>
            <a:r>
              <a:rPr lang="en-US" sz="2400" smtClean="0"/>
              <a:t>A mailing list notice will be sent when the transcript is available</a:t>
            </a:r>
          </a:p>
          <a:p>
            <a:pPr>
              <a:buFontTx/>
              <a:buChar char="•"/>
            </a:pPr>
            <a:r>
              <a:rPr lang="en-US" sz="2400" smtClean="0"/>
              <a:t>For automatic e-mails of Open Door Forum schedule updates (e-mailing list subscriptions) and to view frequently asked questions, please visit </a:t>
            </a:r>
            <a:r>
              <a:rPr lang="en-US" sz="2400" smtClean="0">
                <a:hlinkClick r:id="rId3"/>
              </a:rPr>
              <a:t>http://www.cms.gov/opendoorforums/</a:t>
            </a:r>
            <a:r>
              <a:rPr lang="en-US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CMS Needs to Hear From You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315200" cy="44196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smtClean="0"/>
              <a:t>You are encouraged to submit additional ideas or comments after the session to an e-mail address established for this purpose: </a:t>
            </a:r>
          </a:p>
          <a:p>
            <a:pPr lvl="1">
              <a:buFont typeface="Arial" charset="0"/>
              <a:buChar char="◦"/>
            </a:pPr>
            <a:r>
              <a:rPr lang="en-US" sz="1600" smtClean="0">
                <a:hlinkClick r:id="rId2"/>
              </a:rPr>
              <a:t>LTCH-IRF-Hospice-Quality ReportingComments@cms.hhs.gov</a:t>
            </a:r>
            <a:endParaRPr lang="en-US" sz="1600" smtClean="0"/>
          </a:p>
          <a:p>
            <a:pPr>
              <a:buFontTx/>
              <a:buChar char="•"/>
            </a:pPr>
            <a:r>
              <a:rPr lang="en-US" sz="2000" smtClean="0"/>
              <a:t>To receive mailing list notices, please submit your name, e-mail address, and organization to the e-mail address above.</a:t>
            </a:r>
          </a:p>
          <a:p>
            <a:pPr>
              <a:buFontTx/>
              <a:buChar char="•"/>
            </a:pPr>
            <a:r>
              <a:rPr lang="en-US" sz="2000" smtClean="0"/>
              <a:t>CMS is interested in the work you are doing measuring and reporting on quality measures.  </a:t>
            </a:r>
          </a:p>
          <a:p>
            <a:pPr>
              <a:buFontTx/>
              <a:buChar char="•"/>
            </a:pPr>
            <a:r>
              <a:rPr lang="en-US" sz="2000" smtClean="0"/>
              <a:t>CMS appreciates your input to help inform our deliberations to develop the LTCH Quality Reporting Program.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CMS Web Site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7696200" cy="4419600"/>
          </a:xfrm>
          <a:ln>
            <a:noFill/>
          </a:ln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CMS has created a Web page with the following information:</a:t>
            </a:r>
          </a:p>
          <a:p>
            <a:pPr lvl="1">
              <a:buFont typeface="Arial" charset="0"/>
              <a:buChar char="◦"/>
            </a:pPr>
            <a:r>
              <a:rPr lang="en-US" sz="1800" dirty="0" smtClean="0"/>
              <a:t>Background, resources, and updates on the quality reporting program for LTCHs (inpatient rehabilitation facilities and hospice programs)</a:t>
            </a:r>
          </a:p>
          <a:p>
            <a:pPr lvl="1">
              <a:buFont typeface="Arial" charset="0"/>
              <a:buChar char="◦"/>
            </a:pPr>
            <a:r>
              <a:rPr lang="en-US" sz="1800" dirty="0" smtClean="0"/>
              <a:t>Downloads to transcripts to CMS Special Open Door Forums and Listening Sessions</a:t>
            </a:r>
          </a:p>
          <a:p>
            <a:pPr lvl="1">
              <a:defRPr/>
            </a:pPr>
            <a:r>
              <a:rPr lang="en-US" sz="1800" dirty="0" smtClean="0">
                <a:hlinkClick r:id="rId2"/>
              </a:rPr>
              <a:t>http://www.cms.gov/AcuteInpatientPPS/FR2012/list.asp</a:t>
            </a:r>
            <a:endParaRPr lang="en-US" sz="1800" dirty="0" smtClean="0"/>
          </a:p>
          <a:p>
            <a:pPr lvl="1">
              <a:defRPr/>
            </a:pPr>
            <a:r>
              <a:rPr lang="en-US" sz="1800" dirty="0" smtClean="0">
                <a:hlinkClick r:id="rId3"/>
              </a:rPr>
              <a:t>http://www.cms.hhs.gov/PaperworkReductionActof1995/</a:t>
            </a:r>
            <a:r>
              <a:rPr lang="en-US" sz="1800" dirty="0" smtClean="0">
                <a:hlinkClick r:id="rId4"/>
              </a:rPr>
              <a:t> </a:t>
            </a:r>
            <a:endParaRPr lang="en-US" sz="1800" dirty="0" smtClean="0"/>
          </a:p>
          <a:p>
            <a:pPr>
              <a:buFontTx/>
              <a:buChar char="•"/>
            </a:pPr>
            <a:r>
              <a:rPr lang="en-US" sz="2000" dirty="0" smtClean="0"/>
              <a:t>For updates, visit the CMS Web site for Section 3004</a:t>
            </a:r>
          </a:p>
          <a:p>
            <a:pPr lvl="1">
              <a:buFont typeface="Arial" charset="0"/>
              <a:buChar char="◦"/>
            </a:pPr>
            <a:r>
              <a:rPr lang="en-US" sz="1800" dirty="0" smtClean="0">
                <a:hlinkClick r:id="rId4"/>
              </a:rPr>
              <a:t>https://www.cms.gov/LTCH-IRF-Hospice-Quality-Reporting/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CMS E-mail Box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143000" y="1905000"/>
            <a:ext cx="7391400" cy="35052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You are encouraged to submit additional comments after the session to an e-mail address established for this purpose </a:t>
            </a:r>
          </a:p>
          <a:p>
            <a:pPr lvl="1">
              <a:buFont typeface="Arial" charset="0"/>
              <a:buChar char="◦"/>
            </a:pPr>
            <a:r>
              <a:rPr lang="en-US" sz="1600" dirty="0" smtClean="0">
                <a:hlinkClick r:id="rId2"/>
              </a:rPr>
              <a:t>LTCH-IRF-Hospice-Quality-ReportingComments@cms.hhs.gov</a:t>
            </a:r>
            <a:endParaRPr lang="en-US" sz="1600" dirty="0" smtClean="0"/>
          </a:p>
          <a:p>
            <a:pPr>
              <a:buFontTx/>
              <a:buChar char="•"/>
            </a:pPr>
            <a:r>
              <a:rPr lang="en-US" sz="2000" dirty="0" smtClean="0"/>
              <a:t>To receive mailing list notices, please submit to the e-mail address above your name, e-mail address, and organization.</a:t>
            </a:r>
          </a:p>
          <a:p>
            <a:pPr>
              <a:buFontTx/>
              <a:buChar char="•"/>
            </a:pPr>
            <a:r>
              <a:rPr lang="en-US" sz="2000" dirty="0" smtClean="0"/>
              <a:t>CMS is most interested in the work that you are doing in measuring and reporting on quality measures in LTCHs. </a:t>
            </a:r>
          </a:p>
          <a:p>
            <a:pPr>
              <a:buFontTx/>
              <a:buChar char="•"/>
            </a:pPr>
            <a:r>
              <a:rPr lang="en-US" sz="2000" dirty="0" smtClean="0"/>
              <a:t>CMS appreciates your input to help inform our deliberations.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Considerations for Quality Measures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smtClean="0"/>
              <a:t>Is the Quality Measure an important indicator of</a:t>
            </a:r>
          </a:p>
          <a:p>
            <a:pPr>
              <a:defRPr/>
            </a:pPr>
            <a:r>
              <a:rPr lang="en-US" dirty="0" smtClean="0"/>
              <a:t>better care for individuals that is </a:t>
            </a:r>
            <a:br>
              <a:rPr lang="en-US" dirty="0" smtClean="0"/>
            </a:br>
            <a:r>
              <a:rPr lang="en-US" dirty="0" smtClean="0"/>
              <a:t>patient-centered and well coordinated?  </a:t>
            </a:r>
          </a:p>
          <a:p>
            <a:pPr>
              <a:defRPr/>
            </a:pPr>
            <a:r>
              <a:rPr lang="en-US" dirty="0" smtClean="0"/>
              <a:t>better health for populations?</a:t>
            </a:r>
          </a:p>
          <a:p>
            <a:pPr>
              <a:defRPr/>
            </a:pPr>
            <a:r>
              <a:rPr lang="en-US" dirty="0" smtClean="0"/>
              <a:t>lower cost through improvement?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Quality Measures Focus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High-priority, site-specific, and cross-setting quality measures</a:t>
            </a:r>
          </a:p>
          <a:p>
            <a:pPr>
              <a:buFontTx/>
              <a:buChar char="•"/>
            </a:pPr>
            <a:r>
              <a:rPr lang="en-US" sz="2400" dirty="0" smtClean="0"/>
              <a:t>Valid, meaningful, reliable, and feasible to collect</a:t>
            </a:r>
          </a:p>
          <a:p>
            <a:pPr>
              <a:buFontTx/>
              <a:buChar char="•"/>
            </a:pPr>
            <a:r>
              <a:rPr lang="en-US" sz="2400" dirty="0" smtClean="0"/>
              <a:t>Addresses avoidable adverse events, symptom management, patient preferences, and patient goals</a:t>
            </a:r>
          </a:p>
          <a:p>
            <a:pPr>
              <a:buFontTx/>
              <a:buChar char="•"/>
            </a:pPr>
            <a:r>
              <a:rPr lang="en-US" sz="2400" dirty="0" smtClean="0"/>
              <a:t>Can be collected and generated from standardized data collection elements across settings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Additional Quality Measure Considerations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CMS’ goal is to build on existing measures that</a:t>
            </a:r>
          </a:p>
          <a:p>
            <a:pPr lvl="1">
              <a:buFont typeface="Arial" charset="0"/>
              <a:buChar char="◦"/>
            </a:pPr>
            <a:r>
              <a:rPr lang="en-US" sz="2200" dirty="0" smtClean="0"/>
              <a:t>are reliable and valid measures of structure, process, or outcomes of care;</a:t>
            </a:r>
          </a:p>
          <a:p>
            <a:pPr lvl="1">
              <a:buFont typeface="Arial" charset="0"/>
              <a:buChar char="◦"/>
            </a:pPr>
            <a:r>
              <a:rPr lang="en-US" sz="2200" dirty="0" smtClean="0"/>
              <a:t>are built on evidence-based measurement science; and</a:t>
            </a:r>
          </a:p>
          <a:p>
            <a:pPr lvl="1">
              <a:buFont typeface="Arial" charset="0"/>
              <a:buChar char="◦"/>
            </a:pPr>
            <a:r>
              <a:rPr lang="en-US" sz="2200" dirty="0" smtClean="0"/>
              <a:t>meet reasonable criteria for inclusion.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Stakeholder Engagement in the Quality Measure Development Process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219200" y="1752600"/>
            <a:ext cx="7162800" cy="42672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Stakeholder participation is key to the development and implementation of the LTCH Quality Reporting Program</a:t>
            </a:r>
          </a:p>
          <a:p>
            <a:pPr>
              <a:buFontTx/>
              <a:buChar char="•"/>
            </a:pPr>
            <a:r>
              <a:rPr lang="en-US" sz="2400" dirty="0" smtClean="0"/>
              <a:t>CMS held LTCH Technical Expert Panel (TEP) meetings, a Special Open Door Forum, and a Listening Session to engage stakeholders: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CMS Listening Session: November 15, 2010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Special Open Door Forum: December 16, 2010 </a:t>
            </a:r>
          </a:p>
          <a:p>
            <a:pPr lvl="1">
              <a:buFont typeface="Arial" charset="0"/>
              <a:buChar char="◦"/>
            </a:pPr>
            <a:r>
              <a:rPr lang="en-US" sz="2000" dirty="0" smtClean="0"/>
              <a:t>LTCH TEP meetings: January 31, July 6–7, and September 27, 2011; ongoing TBD</a:t>
            </a:r>
          </a:p>
          <a:p>
            <a:pPr>
              <a:buFontTx/>
              <a:buChar char="•"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Quality Measures for LTCH Quality Reporting Program for FY 2014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772400" cy="4419600"/>
          </a:xfrm>
        </p:spPr>
        <p:txBody>
          <a:bodyPr/>
          <a:lstStyle/>
          <a:p>
            <a:pPr>
              <a:buFontTx/>
              <a:buChar char="•"/>
              <a:defRPr/>
            </a:pPr>
            <a:r>
              <a:rPr lang="en-US" sz="2400" dirty="0" smtClean="0"/>
              <a:t>In the FY 2012 Hospital Inpatient Prospective Payment Systems for Acute Care Hospitals and the Long-term Care Hospital Prospective Payment System final rule, published on August 18, 2011, CMS finalized three quality measures for LTCHs that affect FY 2014 payment update:</a:t>
            </a:r>
          </a:p>
          <a:p>
            <a:pPr lvl="1">
              <a:buFont typeface="Arial" charset="0"/>
              <a:buChar char="◦"/>
              <a:defRPr/>
            </a:pPr>
            <a:r>
              <a:rPr lang="en-US" sz="1800" dirty="0" smtClean="0"/>
              <a:t>Urinary catheter-associated urinary tract infections (CAUTIs)</a:t>
            </a:r>
          </a:p>
          <a:p>
            <a:pPr lvl="1">
              <a:buFont typeface="Arial" charset="0"/>
              <a:buChar char="◦"/>
              <a:defRPr/>
            </a:pPr>
            <a:r>
              <a:rPr lang="en-US" sz="1800" dirty="0" smtClean="0"/>
              <a:t>Central line catheter-associated bloodstream infections (CLABSIs)</a:t>
            </a:r>
          </a:p>
          <a:p>
            <a:pPr lvl="1">
              <a:buFont typeface="Arial" charset="0"/>
              <a:buChar char="◦"/>
              <a:defRPr/>
            </a:pPr>
            <a:r>
              <a:rPr lang="en-US" sz="1800" dirty="0" smtClean="0"/>
              <a:t>Percentage of residents with pressure ulcers that are new or have worsened</a:t>
            </a:r>
          </a:p>
          <a:p>
            <a:pPr lvl="1"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&amp;C Template 1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0033CC"/>
      </a:folHlink>
    </a:clrScheme>
    <a:fontScheme name="S&amp;C Template 1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&amp;C Template 1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&amp;C Template 1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 Template 12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22371</TotalTime>
  <Words>1644</Words>
  <Application>Microsoft Office PowerPoint</Application>
  <PresentationFormat>On-screen Show (4:3)</PresentationFormat>
  <Paragraphs>141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S&amp;C Template 12</vt:lpstr>
      <vt:lpstr>Centers for Medicare &amp;  Medicaid Services  Special Open Door Forum </vt:lpstr>
      <vt:lpstr>Affordable Care Act  Section 3004 (a)</vt:lpstr>
      <vt:lpstr>CMS Web Site</vt:lpstr>
      <vt:lpstr>CMS E-mail Box</vt:lpstr>
      <vt:lpstr>Considerations for Quality Measures</vt:lpstr>
      <vt:lpstr>Quality Measures Focus </vt:lpstr>
      <vt:lpstr>Additional Quality Measure Considerations</vt:lpstr>
      <vt:lpstr>Stakeholder Engagement in the Quality Measure Development Process</vt:lpstr>
      <vt:lpstr>Quality Measures for LTCH Quality Reporting Program for FY 2014</vt:lpstr>
      <vt:lpstr>Quality Measures for LTCH Quality Reporting Program for FY 2014 (continued)</vt:lpstr>
      <vt:lpstr>Quality Measures for LTCH Quality Reporting Program for FY 2014 (continued)</vt:lpstr>
      <vt:lpstr>Catheter-Associated Urinary Tract Infections (CAUTI)</vt:lpstr>
      <vt:lpstr>Catheter-Associated Urinary Tract Infections (CAUTI) (continued)</vt:lpstr>
      <vt:lpstr>CAUTI Standardized Infection Ratio</vt:lpstr>
      <vt:lpstr>CAUTI Standardized Infection Ratio (continued)</vt:lpstr>
      <vt:lpstr>CAUTI: Timeline </vt:lpstr>
      <vt:lpstr>Central Line-Associated Bloodstream Infections (CLABSI)</vt:lpstr>
      <vt:lpstr>Central Line-Associated Bloodstream Infections (CLABSI) (continued)</vt:lpstr>
      <vt:lpstr>CLABSI Standardized Infection Ratio</vt:lpstr>
      <vt:lpstr>CLABSI Standardized Infection Ratio (continued)</vt:lpstr>
      <vt:lpstr>CLABSI: Timeline </vt:lpstr>
      <vt:lpstr>Pressure Ulcer</vt:lpstr>
      <vt:lpstr>Pressure Ulcer: Required Data Collection</vt:lpstr>
      <vt:lpstr>Pressure Ulcer: Timeline </vt:lpstr>
      <vt:lpstr>Pressure Ulcer: Timeline   (continued)</vt:lpstr>
      <vt:lpstr>Special Open Door Forum Transcript</vt:lpstr>
      <vt:lpstr>CMS Needs to Hear From You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CMS</cp:lastModifiedBy>
  <cp:revision>889</cp:revision>
  <cp:lastPrinted>2007-05-20T22:53:41Z</cp:lastPrinted>
  <dcterms:created xsi:type="dcterms:W3CDTF">2006-02-05T19:19:05Z</dcterms:created>
  <dcterms:modified xsi:type="dcterms:W3CDTF">2011-09-19T21:55:06Z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1780997211</vt:i4>
  </property>
  <property fmtid="{D5CDD505-2E9C-101B-9397-08002B2CF9AE}" pid="3" name="_NewReviewCycle">
    <vt:lpwstr/>
  </property>
  <property fmtid="{D5CDD505-2E9C-101B-9397-08002B2CF9AE}" pid="4" name="_EmailSubject">
    <vt:lpwstr>Slide Deck for the LTCH ODF</vt:lpwstr>
  </property>
  <property fmtid="{D5CDD505-2E9C-101B-9397-08002B2CF9AE}" pid="5" name="_AuthorEmail">
    <vt:lpwstr>Charles.Padgett@cms.hhs.gov</vt:lpwstr>
  </property>
  <property fmtid="{D5CDD505-2E9C-101B-9397-08002B2CF9AE}" pid="6" name="_AuthorEmailDisplayName">
    <vt:lpwstr>Padgett, Charles (CMS/OCSQ)</vt:lpwstr>
  </property>
</Properties>
</file>