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1.xml" ContentType="application/vnd.openxmlformats-officedocument.presentationml.comment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8" r:id="rId5"/>
  </p:sldMasterIdLst>
  <p:notesMasterIdLst>
    <p:notesMasterId r:id="rId39"/>
  </p:notesMasterIdLst>
  <p:handoutMasterIdLst>
    <p:handoutMasterId r:id="rId40"/>
  </p:handoutMasterIdLst>
  <p:sldIdLst>
    <p:sldId id="256" r:id="rId6"/>
    <p:sldId id="257" r:id="rId7"/>
    <p:sldId id="258" r:id="rId8"/>
    <p:sldId id="328" r:id="rId9"/>
    <p:sldId id="385" r:id="rId10"/>
    <p:sldId id="387" r:id="rId11"/>
    <p:sldId id="389" r:id="rId12"/>
    <p:sldId id="334" r:id="rId13"/>
    <p:sldId id="374" r:id="rId14"/>
    <p:sldId id="382" r:id="rId15"/>
    <p:sldId id="373" r:id="rId16"/>
    <p:sldId id="375" r:id="rId17"/>
    <p:sldId id="390" r:id="rId18"/>
    <p:sldId id="370" r:id="rId19"/>
    <p:sldId id="391" r:id="rId20"/>
    <p:sldId id="393" r:id="rId21"/>
    <p:sldId id="392" r:id="rId22"/>
    <p:sldId id="394" r:id="rId23"/>
    <p:sldId id="395" r:id="rId24"/>
    <p:sldId id="396" r:id="rId25"/>
    <p:sldId id="397" r:id="rId26"/>
    <p:sldId id="398" r:id="rId27"/>
    <p:sldId id="404" r:id="rId28"/>
    <p:sldId id="405" r:id="rId29"/>
    <p:sldId id="399" r:id="rId30"/>
    <p:sldId id="407" r:id="rId31"/>
    <p:sldId id="408" r:id="rId32"/>
    <p:sldId id="406" r:id="rId33"/>
    <p:sldId id="400" r:id="rId34"/>
    <p:sldId id="403" r:id="rId35"/>
    <p:sldId id="368" r:id="rId36"/>
    <p:sldId id="362" r:id="rId37"/>
    <p:sldId id="361" r:id="rId3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esa Mota" initials="TMM" lastIdx="5" clrIdx="0">
    <p:extLst/>
  </p:cmAuthor>
  <p:cmAuthor id="2" name="TARA MCMULLEN" initials="TM" lastIdx="18" clrIdx="1">
    <p:extLst/>
  </p:cmAuthor>
  <p:cmAuthor id="3" name="STELLA MANDL" initials="SM" lastIdx="16" clrIdx="2">
    <p:extLst/>
  </p:cmAuthor>
  <p:cmAuthor id="4" name="Shoshana Shelton" initials="SS" lastIdx="0" clrIdx="3"/>
  <p:cmAuthor id="5" name="Edelen, Maria Orlando" initials="EMO" lastIdx="23" clrIdx="4">
    <p:extLst/>
  </p:cmAuthor>
  <p:cmAuthor id="6" name="Chen, Emily" initials="CE" lastIdx="4" clrIdx="5">
    <p:extLst/>
  </p:cmAuthor>
  <p:cmAuthor id="7" name="Chen, Emily" initials="CE [2]" lastIdx="1" clrIdx="6">
    <p:extLst/>
  </p:cmAuthor>
  <p:cmAuthor id="8" name="Chen, Emily" initials="CE [3]" lastIdx="1" clrIdx="7">
    <p:extLst/>
  </p:cmAuthor>
  <p:cmAuthor id="9" name="Chen, Emily" initials="CE [4]" lastIdx="1" clrIdx="8">
    <p:extLst/>
  </p:cmAuthor>
  <p:cmAuthor id="10" name="Chen, Emily" initials="CE [5]" lastIdx="1" clrIdx="9">
    <p:extLst/>
  </p:cmAuthor>
  <p:cmAuthor id="11" name="Chen, Emily" initials="CE [6]" lastIdx="1" clrIdx="10">
    <p:extLst/>
  </p:cmAuthor>
  <p:cmAuthor id="12" name="Chen, Emily" initials="CE [7]" lastIdx="1" clrIdx="11">
    <p:extLst/>
  </p:cmAuthor>
  <p:cmAuthor id="13" name="Chen, Emily" initials="CE [8]" lastIdx="1" clrIdx="12">
    <p:extLst/>
  </p:cmAuthor>
  <p:cmAuthor id="14" name="Chen, Emily" initials="CE [9]" lastIdx="1" clrIdx="13">
    <p:extLst/>
  </p:cmAuthor>
  <p:cmAuthor id="15" name="Chen, Emily" initials="CE [10]" lastIdx="1" clrIdx="14">
    <p:extLst/>
  </p:cmAuthor>
  <p:cmAuthor id="16" name="Chen, Emily" initials="CE [11]" lastIdx="1" clrIdx="15">
    <p:extLst/>
  </p:cmAuthor>
  <p:cmAuthor id="17" name="Chen, Emily" initials="CE [12]" lastIdx="1" clrIdx="16">
    <p:extLst/>
  </p:cmAuthor>
  <p:cmAuthor id="18" name="Chen, Emily" initials="CE [13]" lastIdx="1" clrIdx="17">
    <p:extLst/>
  </p:cmAuthor>
  <p:cmAuthor id="19" name="Chen, Emily" initials="CE [12] [2]" lastIdx="1" clrIdx="18">
    <p:extLst/>
  </p:cmAuthor>
  <p:cmAuthor id="20" name="Chen, Emily" initials="CE [12] [2] [2]" lastIdx="1" clrIdx="19">
    <p:extLst/>
  </p:cmAuthor>
  <p:cmAuthor id="21" name="Chen, Emily" initials="CE [14]" lastIdx="1" clrIdx="20">
    <p:extLst/>
  </p:cmAuthor>
  <p:cmAuthor id="22" name="Chen, Emily" initials="CE [12] [2] [3]" lastIdx="1" clrIdx="21">
    <p:extLst/>
  </p:cmAuthor>
  <p:cmAuthor id="23" name="Theodore Long" initials="TL" lastIdx="3" clrIdx="22">
    <p:extLst/>
  </p:cmAuthor>
  <p:cmAuthor id="24" name="Amanda Barnes" initials="AB" lastIdx="1" clrIdx="23">
    <p:extLst/>
  </p:cmAuthor>
  <p:cmAuthor id="25" name="Mary Pratt" initials="MP" lastIdx="1" clrIdx="24">
    <p:extLst>
      <p:ext uri="{19B8F6BF-5375-455C-9EA6-DF929625EA0E}">
        <p15:presenceInfo xmlns:p15="http://schemas.microsoft.com/office/powerpoint/2012/main" userId="S-1-5-21-4095628063-3556742122-3606576086-7816" providerId="AD"/>
      </p:ext>
    </p:extLst>
  </p:cmAuthor>
  <p:cmAuthor id="26" name="JAYNE HAMMEN" initials="JH" lastIdx="1" clrIdx="25">
    <p:extLst>
      <p:ext uri="{19B8F6BF-5375-455C-9EA6-DF929625EA0E}">
        <p15:presenceInfo xmlns:p15="http://schemas.microsoft.com/office/powerpoint/2012/main" userId="S-1-5-21-4095628063-3556742122-3606576086-234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97" autoAdjust="0"/>
    <p:restoredTop sz="84309" autoAdjust="0"/>
  </p:normalViewPr>
  <p:slideViewPr>
    <p:cSldViewPr>
      <p:cViewPr varScale="1">
        <p:scale>
          <a:sx n="63" d="100"/>
          <a:sy n="63" d="100"/>
        </p:scale>
        <p:origin x="1302" y="60"/>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nqureshi\Desktop\Stakeholder%20Analysis\SPSSCondensedExport%20download%20050818%20fina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Clinical Utility</a:t>
            </a:r>
            <a:r>
              <a:rPr lang="en-US" baseline="0"/>
              <a:t> scored from 1-5 (1 being least useful, 5 being most useful)</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'Clinical Utility'!$B$152:$B$169</c:f>
              <c:strCache>
                <c:ptCount val="18"/>
                <c:pt idx="0">
                  <c:v>Pain Interview</c:v>
                </c:pt>
                <c:pt idx="1">
                  <c:v>Expression and Understanding</c:v>
                </c:pt>
                <c:pt idx="2">
                  <c:v>Hearing and Vision</c:v>
                </c:pt>
                <c:pt idx="3">
                  <c:v>Continence</c:v>
                </c:pt>
                <c:pt idx="4">
                  <c:v>BIMS</c:v>
                </c:pt>
                <c:pt idx="5">
                  <c:v>MedRec</c:v>
                </c:pt>
                <c:pt idx="6">
                  <c:v>Care Preferences </c:v>
                </c:pt>
                <c:pt idx="7">
                  <c:v>PHQ</c:v>
                </c:pt>
                <c:pt idx="8">
                  <c:v>BSS</c:v>
                </c:pt>
                <c:pt idx="9">
                  <c:v>Nutritional Approach</c:v>
                </c:pt>
                <c:pt idx="10">
                  <c:v>SSTI</c:v>
                </c:pt>
                <c:pt idx="11">
                  <c:v>Staff Assessment Pain</c:v>
                </c:pt>
                <c:pt idx="12">
                  <c:v>Staff Assessment Cognitive</c:v>
                </c:pt>
                <c:pt idx="13">
                  <c:v>CAM</c:v>
                </c:pt>
                <c:pt idx="14">
                  <c:v>Staff Assessment Mood</c:v>
                </c:pt>
                <c:pt idx="15">
                  <c:v>Anxiety</c:v>
                </c:pt>
                <c:pt idx="16">
                  <c:v>PROMIS Global Health</c:v>
                </c:pt>
                <c:pt idx="17">
                  <c:v>PROMIS Depression</c:v>
                </c:pt>
              </c:strCache>
            </c:strRef>
          </c:cat>
          <c:val>
            <c:numRef>
              <c:f>'Clinical Utility'!$C$152:$C$169</c:f>
              <c:numCache>
                <c:formatCode>General</c:formatCode>
                <c:ptCount val="18"/>
                <c:pt idx="0">
                  <c:v>4.2524271844660193</c:v>
                </c:pt>
                <c:pt idx="1">
                  <c:v>4.1923076923076925</c:v>
                </c:pt>
                <c:pt idx="2">
                  <c:v>4.0961538461538458</c:v>
                </c:pt>
                <c:pt idx="3">
                  <c:v>3.9230769230769229</c:v>
                </c:pt>
                <c:pt idx="4">
                  <c:v>3.8415841584158414</c:v>
                </c:pt>
                <c:pt idx="5">
                  <c:v>3.8269230769230771</c:v>
                </c:pt>
                <c:pt idx="6">
                  <c:v>3.8076923076923075</c:v>
                </c:pt>
                <c:pt idx="7">
                  <c:v>3.7647058823529411</c:v>
                </c:pt>
                <c:pt idx="8">
                  <c:v>3.7403846153846154</c:v>
                </c:pt>
                <c:pt idx="9">
                  <c:v>3.7211538461538463</c:v>
                </c:pt>
                <c:pt idx="10">
                  <c:v>3.6893203883495147</c:v>
                </c:pt>
                <c:pt idx="11">
                  <c:v>3.6565656565656566</c:v>
                </c:pt>
                <c:pt idx="12">
                  <c:v>3.6161616161616164</c:v>
                </c:pt>
                <c:pt idx="13">
                  <c:v>3.5445544554455446</c:v>
                </c:pt>
                <c:pt idx="14">
                  <c:v>3.4343434343434343</c:v>
                </c:pt>
                <c:pt idx="15">
                  <c:v>3.4134615384615383</c:v>
                </c:pt>
                <c:pt idx="16">
                  <c:v>3.3942307692307692</c:v>
                </c:pt>
                <c:pt idx="17">
                  <c:v>3.2019230769230771</c:v>
                </c:pt>
              </c:numCache>
            </c:numRef>
          </c:val>
          <c:extLst xmlns:c16r2="http://schemas.microsoft.com/office/drawing/2015/06/chart">
            <c:ext xmlns:c16="http://schemas.microsoft.com/office/drawing/2014/chart" uri="{C3380CC4-5D6E-409C-BE32-E72D297353CC}">
              <c16:uniqueId val="{00000000-9609-479C-B992-46A7E3BAC8F3}"/>
            </c:ext>
          </c:extLst>
        </c:ser>
        <c:dLbls>
          <c:showLegendKey val="0"/>
          <c:showVal val="0"/>
          <c:showCatName val="0"/>
          <c:showSerName val="0"/>
          <c:showPercent val="0"/>
          <c:showBubbleSize val="0"/>
        </c:dLbls>
        <c:gapWidth val="219"/>
        <c:overlap val="-27"/>
        <c:axId val="443092408"/>
        <c:axId val="443095544"/>
      </c:barChart>
      <c:catAx>
        <c:axId val="44309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3095544"/>
        <c:crosses val="autoZero"/>
        <c:auto val="1"/>
        <c:lblAlgn val="ctr"/>
        <c:lblOffset val="100"/>
        <c:noMultiLvlLbl val="0"/>
      </c:catAx>
      <c:valAx>
        <c:axId val="443095544"/>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30924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Assessment </a:t>
            </a:r>
            <a:r>
              <a:rPr lang="en-US" baseline="0" dirty="0"/>
              <a:t>Burden scored from 1-5 (1 being the least difficult, 5 being the most </a:t>
            </a:r>
            <a:r>
              <a:rPr lang="en-US" sz="1400" b="0" i="0" u="none" strike="noStrike" baseline="0" dirty="0">
                <a:effectLst/>
              </a:rPr>
              <a:t>difficult</a:t>
            </a:r>
            <a:r>
              <a:rPr lang="en-US" baseline="0" dirty="0"/>
              <a:t>)</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Burden!$C$148:$C$166</c:f>
              <c:strCache>
                <c:ptCount val="19"/>
                <c:pt idx="0">
                  <c:v>Hearing and Vision</c:v>
                </c:pt>
                <c:pt idx="1">
                  <c:v>Expression and Understanding</c:v>
                </c:pt>
                <c:pt idx="2">
                  <c:v>Care Prefernces </c:v>
                </c:pt>
                <c:pt idx="3">
                  <c:v>Pain Interview</c:v>
                </c:pt>
                <c:pt idx="4">
                  <c:v>BIMS</c:v>
                </c:pt>
                <c:pt idx="5">
                  <c:v>Nutritional Approach</c:v>
                </c:pt>
                <c:pt idx="6">
                  <c:v>CAM</c:v>
                </c:pt>
                <c:pt idx="7">
                  <c:v>Continence Interview</c:v>
                </c:pt>
                <c:pt idx="8">
                  <c:v>BSS</c:v>
                </c:pt>
                <c:pt idx="9">
                  <c:v>SSTI</c:v>
                </c:pt>
                <c:pt idx="10">
                  <c:v>Staff Assessment Cognitive</c:v>
                </c:pt>
                <c:pt idx="11">
                  <c:v>Continence Chart Review</c:v>
                </c:pt>
                <c:pt idx="12">
                  <c:v>PROMIS Global Health</c:v>
                </c:pt>
                <c:pt idx="13">
                  <c:v>Staff Assessment Pain</c:v>
                </c:pt>
                <c:pt idx="14">
                  <c:v>PHQ</c:v>
                </c:pt>
                <c:pt idx="15">
                  <c:v>Staff Assessment Mood</c:v>
                </c:pt>
                <c:pt idx="16">
                  <c:v>MedRec</c:v>
                </c:pt>
                <c:pt idx="17">
                  <c:v>Anxiety</c:v>
                </c:pt>
                <c:pt idx="18">
                  <c:v>PROMIS Depression</c:v>
                </c:pt>
              </c:strCache>
            </c:strRef>
          </c:cat>
          <c:val>
            <c:numRef>
              <c:f>Burden!$D$148:$D$166</c:f>
              <c:numCache>
                <c:formatCode>General</c:formatCode>
                <c:ptCount val="19"/>
                <c:pt idx="0">
                  <c:v>1.3978494623655915</c:v>
                </c:pt>
                <c:pt idx="1">
                  <c:v>1.4516129032258065</c:v>
                </c:pt>
                <c:pt idx="2">
                  <c:v>1.5591397849462365</c:v>
                </c:pt>
                <c:pt idx="3">
                  <c:v>1.5698924731182795</c:v>
                </c:pt>
                <c:pt idx="4">
                  <c:v>1.5824175824175823</c:v>
                </c:pt>
                <c:pt idx="5">
                  <c:v>1.7173913043478262</c:v>
                </c:pt>
                <c:pt idx="6">
                  <c:v>1.7252747252747254</c:v>
                </c:pt>
                <c:pt idx="7">
                  <c:v>1.7391304347826086</c:v>
                </c:pt>
                <c:pt idx="8">
                  <c:v>1.7717391304347827</c:v>
                </c:pt>
                <c:pt idx="9">
                  <c:v>1.8043478260869565</c:v>
                </c:pt>
                <c:pt idx="10">
                  <c:v>1.9176470588235295</c:v>
                </c:pt>
                <c:pt idx="11">
                  <c:v>1.9550561797752808</c:v>
                </c:pt>
                <c:pt idx="12">
                  <c:v>1.956989247311828</c:v>
                </c:pt>
                <c:pt idx="13">
                  <c:v>1.9764705882352942</c:v>
                </c:pt>
                <c:pt idx="14">
                  <c:v>2.0108695652173911</c:v>
                </c:pt>
                <c:pt idx="15">
                  <c:v>2.0352941176470587</c:v>
                </c:pt>
                <c:pt idx="16">
                  <c:v>2.2795698924731185</c:v>
                </c:pt>
                <c:pt idx="17">
                  <c:v>2.4301075268817205</c:v>
                </c:pt>
                <c:pt idx="18">
                  <c:v>2.5806451612903225</c:v>
                </c:pt>
              </c:numCache>
            </c:numRef>
          </c:val>
          <c:extLst xmlns:c16r2="http://schemas.microsoft.com/office/drawing/2015/06/chart">
            <c:ext xmlns:c16="http://schemas.microsoft.com/office/drawing/2014/chart" uri="{C3380CC4-5D6E-409C-BE32-E72D297353CC}">
              <c16:uniqueId val="{00000000-A241-4E45-A60A-8908A9AB8DE9}"/>
            </c:ext>
          </c:extLst>
        </c:ser>
        <c:dLbls>
          <c:showLegendKey val="0"/>
          <c:showVal val="0"/>
          <c:showCatName val="0"/>
          <c:showSerName val="0"/>
          <c:showPercent val="0"/>
          <c:showBubbleSize val="0"/>
        </c:dLbls>
        <c:gapWidth val="219"/>
        <c:overlap val="-27"/>
        <c:axId val="442151824"/>
        <c:axId val="442153784"/>
      </c:barChart>
      <c:catAx>
        <c:axId val="44215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2153784"/>
        <c:crosses val="autoZero"/>
        <c:auto val="1"/>
        <c:lblAlgn val="ctr"/>
        <c:lblOffset val="100"/>
        <c:noMultiLvlLbl val="0"/>
      </c:catAx>
      <c:valAx>
        <c:axId val="442153784"/>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215182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6" dt="2018-06-03T09:13:22.677" idx="1">
    <p:pos x="5705" y="249"/>
    <p:text>for this table can the key read 5 to 1?</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980F43-6CBE-47FD-91FA-747C97784C35}"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lang="en-US"/>
        </a:p>
      </dgm:t>
    </dgm:pt>
    <dgm:pt modelId="{92C441CE-57EF-4BEE-ACEF-F01A20D0A912}">
      <dgm:prSet custT="1"/>
      <dgm:spPr/>
      <dgm:t>
        <a:bodyPr/>
        <a:lstStyle/>
        <a:p>
          <a:pPr rtl="0"/>
          <a:r>
            <a:rPr lang="en-US" sz="2000" dirty="0"/>
            <a:t>Potential for improving quality</a:t>
          </a:r>
        </a:p>
      </dgm:t>
    </dgm:pt>
    <dgm:pt modelId="{4CBFD580-109D-4BCA-9031-281ECAB237FD}" type="parTrans" cxnId="{04788EBE-57DA-4A1A-AEB4-4A3C615EF463}">
      <dgm:prSet/>
      <dgm:spPr/>
      <dgm:t>
        <a:bodyPr/>
        <a:lstStyle/>
        <a:p>
          <a:endParaRPr lang="en-US"/>
        </a:p>
      </dgm:t>
    </dgm:pt>
    <dgm:pt modelId="{C08FAC76-AFA4-4F8E-8105-9D39EE542F07}" type="sibTrans" cxnId="{04788EBE-57DA-4A1A-AEB4-4A3C615EF463}">
      <dgm:prSet/>
      <dgm:spPr/>
      <dgm:t>
        <a:bodyPr/>
        <a:lstStyle/>
        <a:p>
          <a:endParaRPr lang="en-US"/>
        </a:p>
      </dgm:t>
    </dgm:pt>
    <dgm:pt modelId="{58734AE2-B54B-4AA8-969B-90FC10C89291}">
      <dgm:prSet custT="1"/>
      <dgm:spPr/>
      <dgm:t>
        <a:bodyPr/>
        <a:lstStyle/>
        <a:p>
          <a:pPr rtl="0"/>
          <a:r>
            <a:rPr lang="en-US" sz="2000" dirty="0"/>
            <a:t>Validity and reliability</a:t>
          </a:r>
        </a:p>
      </dgm:t>
    </dgm:pt>
    <dgm:pt modelId="{E7B030A8-DB2F-438A-8C1A-F94FA6F6CF32}" type="parTrans" cxnId="{823EB0A2-8D92-4A91-8448-819551E135C7}">
      <dgm:prSet/>
      <dgm:spPr/>
      <dgm:t>
        <a:bodyPr/>
        <a:lstStyle/>
        <a:p>
          <a:endParaRPr lang="en-US"/>
        </a:p>
      </dgm:t>
    </dgm:pt>
    <dgm:pt modelId="{22BFCB7F-8656-4EAB-8D6E-5E22CB39DBDF}" type="sibTrans" cxnId="{823EB0A2-8D92-4A91-8448-819551E135C7}">
      <dgm:prSet/>
      <dgm:spPr/>
      <dgm:t>
        <a:bodyPr/>
        <a:lstStyle/>
        <a:p>
          <a:endParaRPr lang="en-US"/>
        </a:p>
      </dgm:t>
    </dgm:pt>
    <dgm:pt modelId="{986809A0-132A-4AD9-B345-16A725F02C5B}">
      <dgm:prSet custT="1"/>
      <dgm:spPr/>
      <dgm:t>
        <a:bodyPr/>
        <a:lstStyle/>
        <a:p>
          <a:pPr rtl="0"/>
          <a:r>
            <a:rPr lang="en-US" sz="2000" dirty="0"/>
            <a:t>Feasibility for use in PAC</a:t>
          </a:r>
        </a:p>
      </dgm:t>
    </dgm:pt>
    <dgm:pt modelId="{ADD9F022-90C7-4D04-A406-F255FF876A93}" type="parTrans" cxnId="{1F9A7B0D-58CE-425B-BE44-C8DB64FADE0E}">
      <dgm:prSet/>
      <dgm:spPr/>
      <dgm:t>
        <a:bodyPr/>
        <a:lstStyle/>
        <a:p>
          <a:endParaRPr lang="en-US"/>
        </a:p>
      </dgm:t>
    </dgm:pt>
    <dgm:pt modelId="{F01314AB-C53A-408B-B770-2F5BCDBEDDE3}" type="sibTrans" cxnId="{1F9A7B0D-58CE-425B-BE44-C8DB64FADE0E}">
      <dgm:prSet/>
      <dgm:spPr/>
      <dgm:t>
        <a:bodyPr/>
        <a:lstStyle/>
        <a:p>
          <a:endParaRPr lang="en-US"/>
        </a:p>
      </dgm:t>
    </dgm:pt>
    <dgm:pt modelId="{501D6FAF-7E96-4A20-93A6-F1C55BFA57D4}">
      <dgm:prSet custT="1"/>
      <dgm:spPr/>
      <dgm:t>
        <a:bodyPr/>
        <a:lstStyle/>
        <a:p>
          <a:pPr rtl="0"/>
          <a:r>
            <a:rPr lang="en-US" sz="2000" dirty="0"/>
            <a:t>Utility for describing case mix</a:t>
          </a:r>
        </a:p>
      </dgm:t>
    </dgm:pt>
    <dgm:pt modelId="{77A53DF3-A94F-48B0-AD10-602CB7A4137E}" type="parTrans" cxnId="{21AE7832-090E-4C5B-B8AF-EA58314399E8}">
      <dgm:prSet/>
      <dgm:spPr/>
      <dgm:t>
        <a:bodyPr/>
        <a:lstStyle/>
        <a:p>
          <a:endParaRPr lang="en-US"/>
        </a:p>
      </dgm:t>
    </dgm:pt>
    <dgm:pt modelId="{B2D6C5CB-9181-4EC2-8EA7-CA6BAD986048}" type="sibTrans" cxnId="{21AE7832-090E-4C5B-B8AF-EA58314399E8}">
      <dgm:prSet/>
      <dgm:spPr/>
      <dgm:t>
        <a:bodyPr/>
        <a:lstStyle/>
        <a:p>
          <a:endParaRPr lang="en-US"/>
        </a:p>
      </dgm:t>
    </dgm:pt>
    <dgm:pt modelId="{C0A66E25-6D6F-400A-B5FE-0BFB736985F3}">
      <dgm:prSet custT="1"/>
      <dgm:spPr/>
      <dgm:t>
        <a:bodyPr/>
        <a:lstStyle/>
        <a:p>
          <a:pPr marL="228600" indent="-169863" rtl="0">
            <a:tabLst/>
          </a:pPr>
          <a:r>
            <a:rPr lang="en-US" sz="1600" dirty="0"/>
            <a:t>Improve care transitions, person-centered care and care planning</a:t>
          </a:r>
        </a:p>
      </dgm:t>
    </dgm:pt>
    <dgm:pt modelId="{7101E342-D910-4C4E-B804-4AC93173112C}" type="parTrans" cxnId="{C3A98942-07F6-4D9A-9ABF-9528EE625EB9}">
      <dgm:prSet/>
      <dgm:spPr/>
      <dgm:t>
        <a:bodyPr/>
        <a:lstStyle/>
        <a:p>
          <a:endParaRPr lang="en-US"/>
        </a:p>
      </dgm:t>
    </dgm:pt>
    <dgm:pt modelId="{0C000426-4AD9-4039-8CBA-38DC1DBC0D2F}" type="sibTrans" cxnId="{C3A98942-07F6-4D9A-9ABF-9528EE625EB9}">
      <dgm:prSet/>
      <dgm:spPr/>
      <dgm:t>
        <a:bodyPr/>
        <a:lstStyle/>
        <a:p>
          <a:endParaRPr lang="en-US"/>
        </a:p>
      </dgm:t>
    </dgm:pt>
    <dgm:pt modelId="{7B430B18-C943-42CE-88E5-2632B3E7B080}">
      <dgm:prSet custT="1"/>
      <dgm:spPr/>
      <dgm:t>
        <a:bodyPr/>
        <a:lstStyle/>
        <a:p>
          <a:pPr marL="228600" indent="-169863">
            <a:tabLst/>
          </a:pPr>
          <a:r>
            <a:rPr lang="en-US" sz="1600" dirty="0"/>
            <a:t>Improve care practices and patient safety</a:t>
          </a:r>
        </a:p>
      </dgm:t>
    </dgm:pt>
    <dgm:pt modelId="{BFD7DFCD-3648-404F-B96C-0F85BAB0E8FC}" type="parTrans" cxnId="{8DD4EB63-94B8-4596-8109-D83DD69FAB91}">
      <dgm:prSet/>
      <dgm:spPr/>
      <dgm:t>
        <a:bodyPr/>
        <a:lstStyle/>
        <a:p>
          <a:endParaRPr lang="en-US"/>
        </a:p>
      </dgm:t>
    </dgm:pt>
    <dgm:pt modelId="{7AE0A735-EF77-45FE-9015-A35E101804B9}" type="sibTrans" cxnId="{8DD4EB63-94B8-4596-8109-D83DD69FAB91}">
      <dgm:prSet/>
      <dgm:spPr/>
      <dgm:t>
        <a:bodyPr/>
        <a:lstStyle/>
        <a:p>
          <a:endParaRPr lang="en-US"/>
        </a:p>
      </dgm:t>
    </dgm:pt>
    <dgm:pt modelId="{53B82CA6-02AA-42BA-9357-4F80D30CC2C4}">
      <dgm:prSet custT="1"/>
      <dgm:spPr/>
      <dgm:t>
        <a:bodyPr/>
        <a:lstStyle/>
        <a:p>
          <a:pPr marL="228600" indent="-169863">
            <a:tabLst>
              <a:tab pos="58738" algn="l"/>
            </a:tabLst>
          </a:pPr>
          <a:r>
            <a:rPr lang="en-US" sz="1600" dirty="0"/>
            <a:t>Use for quality comparisons, including value based payment models</a:t>
          </a:r>
        </a:p>
      </dgm:t>
    </dgm:pt>
    <dgm:pt modelId="{C5E682C6-8DE6-480D-A2FF-F303782B2497}" type="parTrans" cxnId="{64C6C7B7-2087-4A09-B642-4143D6F15A39}">
      <dgm:prSet/>
      <dgm:spPr/>
      <dgm:t>
        <a:bodyPr/>
        <a:lstStyle/>
        <a:p>
          <a:endParaRPr lang="en-US"/>
        </a:p>
      </dgm:t>
    </dgm:pt>
    <dgm:pt modelId="{27423CC5-D707-4AFC-B597-BE933914CF9A}" type="sibTrans" cxnId="{64C6C7B7-2087-4A09-B642-4143D6F15A39}">
      <dgm:prSet/>
      <dgm:spPr/>
      <dgm:t>
        <a:bodyPr/>
        <a:lstStyle/>
        <a:p>
          <a:endParaRPr lang="en-US"/>
        </a:p>
      </dgm:t>
    </dgm:pt>
    <dgm:pt modelId="{9D19ED90-CD62-49CF-99F7-3073CC479707}">
      <dgm:prSet custT="1"/>
      <dgm:spPr/>
      <dgm:t>
        <a:bodyPr/>
        <a:lstStyle/>
        <a:p>
          <a:pPr marL="228600" indent="-169863">
            <a:tabLst>
              <a:tab pos="58738" algn="l"/>
            </a:tabLst>
          </a:pPr>
          <a:r>
            <a:rPr lang="en-US" sz="1600" dirty="0"/>
            <a:t>Supports clinical decision making and care coordination</a:t>
          </a:r>
        </a:p>
      </dgm:t>
    </dgm:pt>
    <dgm:pt modelId="{15492ABD-65EC-4018-A0F1-C22DEC310DFA}" type="parTrans" cxnId="{045ECFDA-C502-48E9-A841-9B9F0CFAAD92}">
      <dgm:prSet/>
      <dgm:spPr/>
      <dgm:t>
        <a:bodyPr/>
        <a:lstStyle/>
        <a:p>
          <a:endParaRPr lang="en-US"/>
        </a:p>
      </dgm:t>
    </dgm:pt>
    <dgm:pt modelId="{AD9D791C-3B6C-4FCD-83D7-8AFB51270404}" type="sibTrans" cxnId="{045ECFDA-C502-48E9-A841-9B9F0CFAAD92}">
      <dgm:prSet/>
      <dgm:spPr/>
      <dgm:t>
        <a:bodyPr/>
        <a:lstStyle/>
        <a:p>
          <a:endParaRPr lang="en-US"/>
        </a:p>
      </dgm:t>
    </dgm:pt>
    <dgm:pt modelId="{29730667-FF64-4CE1-99E2-CA631157076F}">
      <dgm:prSet custT="1"/>
      <dgm:spPr/>
      <dgm:t>
        <a:bodyPr/>
        <a:lstStyle/>
        <a:p>
          <a:pPr marL="228600" indent="-169863" rtl="0"/>
          <a:r>
            <a:rPr lang="en-US" sz="1600" dirty="0"/>
            <a:t>Inter-rater reliability (consensus in ratings by two or more assessors)</a:t>
          </a:r>
        </a:p>
      </dgm:t>
    </dgm:pt>
    <dgm:pt modelId="{F173D27C-7289-4FC7-8DFA-5A6929A622C8}" type="parTrans" cxnId="{240AC759-4298-48F4-815F-A3D22E781901}">
      <dgm:prSet/>
      <dgm:spPr/>
      <dgm:t>
        <a:bodyPr/>
        <a:lstStyle/>
        <a:p>
          <a:endParaRPr lang="en-US"/>
        </a:p>
      </dgm:t>
    </dgm:pt>
    <dgm:pt modelId="{D4C5DA1A-0DEE-44A0-9616-D62162C48F2A}" type="sibTrans" cxnId="{240AC759-4298-48F4-815F-A3D22E781901}">
      <dgm:prSet/>
      <dgm:spPr/>
      <dgm:t>
        <a:bodyPr/>
        <a:lstStyle/>
        <a:p>
          <a:endParaRPr lang="en-US"/>
        </a:p>
      </dgm:t>
    </dgm:pt>
    <dgm:pt modelId="{30236346-5362-4310-812E-4A8B8034D9D7}">
      <dgm:prSet custT="1"/>
      <dgm:spPr/>
      <dgm:t>
        <a:bodyPr/>
        <a:lstStyle/>
        <a:p>
          <a:pPr marL="228600" indent="-169863"/>
          <a:r>
            <a:rPr lang="en-US" sz="1600" dirty="0"/>
            <a:t>Validity (captures the construct being assessed)</a:t>
          </a:r>
        </a:p>
      </dgm:t>
    </dgm:pt>
    <dgm:pt modelId="{01ECD103-AB84-4A79-977D-403002D59FCF}" type="parTrans" cxnId="{0A7F0643-231C-45B0-B5FC-73D11B1AAC16}">
      <dgm:prSet/>
      <dgm:spPr/>
      <dgm:t>
        <a:bodyPr/>
        <a:lstStyle/>
        <a:p>
          <a:endParaRPr lang="en-US"/>
        </a:p>
      </dgm:t>
    </dgm:pt>
    <dgm:pt modelId="{1B179BEB-0CED-4990-8D64-9DEE59582AEE}" type="sibTrans" cxnId="{0A7F0643-231C-45B0-B5FC-73D11B1AAC16}">
      <dgm:prSet/>
      <dgm:spPr/>
      <dgm:t>
        <a:bodyPr/>
        <a:lstStyle/>
        <a:p>
          <a:endParaRPr lang="en-US"/>
        </a:p>
      </dgm:t>
    </dgm:pt>
    <dgm:pt modelId="{E5D0C43F-7E75-404C-97B9-B6A582F2CD09}">
      <dgm:prSet custT="1"/>
      <dgm:spPr/>
      <dgm:t>
        <a:bodyPr/>
        <a:lstStyle/>
        <a:p>
          <a:pPr marL="287338" indent="-168275" rtl="0"/>
          <a:r>
            <a:rPr lang="en-US" sz="1600" dirty="0"/>
            <a:t>Potential to be standardized and made interoperable across settings</a:t>
          </a:r>
        </a:p>
      </dgm:t>
    </dgm:pt>
    <dgm:pt modelId="{26C1C90B-F338-4BEB-BD7E-F6BDEC7B0DDD}" type="parTrans" cxnId="{FD2162E2-4292-4DAC-96CC-8DE0D95206ED}">
      <dgm:prSet/>
      <dgm:spPr/>
      <dgm:t>
        <a:bodyPr/>
        <a:lstStyle/>
        <a:p>
          <a:endParaRPr lang="en-US"/>
        </a:p>
      </dgm:t>
    </dgm:pt>
    <dgm:pt modelId="{DFCA9096-FFEB-4744-A2F5-C081B3CA54B5}" type="sibTrans" cxnId="{FD2162E2-4292-4DAC-96CC-8DE0D95206ED}">
      <dgm:prSet/>
      <dgm:spPr/>
      <dgm:t>
        <a:bodyPr/>
        <a:lstStyle/>
        <a:p>
          <a:endParaRPr lang="en-US"/>
        </a:p>
      </dgm:t>
    </dgm:pt>
    <dgm:pt modelId="{9BC3FA21-A2DA-45B7-B4FC-89578F682229}">
      <dgm:prSet custT="1"/>
      <dgm:spPr/>
      <dgm:t>
        <a:bodyPr/>
        <a:lstStyle/>
        <a:p>
          <a:pPr marL="287338" indent="-168275"/>
          <a:r>
            <a:rPr lang="en-US" sz="1600" dirty="0"/>
            <a:t>Clinically appropriate</a:t>
          </a:r>
        </a:p>
      </dgm:t>
    </dgm:pt>
    <dgm:pt modelId="{1BA5A0B3-E19B-4F62-98D2-5CAF07775FB4}" type="parTrans" cxnId="{173BFDBB-9B1B-4323-A5EE-D3C0B6B33F4B}">
      <dgm:prSet/>
      <dgm:spPr/>
      <dgm:t>
        <a:bodyPr/>
        <a:lstStyle/>
        <a:p>
          <a:endParaRPr lang="en-US"/>
        </a:p>
      </dgm:t>
    </dgm:pt>
    <dgm:pt modelId="{43B61996-3C53-4AA8-AB03-5E417BBD9953}" type="sibTrans" cxnId="{173BFDBB-9B1B-4323-A5EE-D3C0B6B33F4B}">
      <dgm:prSet/>
      <dgm:spPr/>
      <dgm:t>
        <a:bodyPr/>
        <a:lstStyle/>
        <a:p>
          <a:endParaRPr lang="en-US"/>
        </a:p>
      </dgm:t>
    </dgm:pt>
    <dgm:pt modelId="{A833828A-1365-46CA-8E8D-D9289BB4387D}">
      <dgm:prSet custT="1"/>
      <dgm:spPr/>
      <dgm:t>
        <a:bodyPr/>
        <a:lstStyle/>
        <a:p>
          <a:pPr marL="287338" indent="-168275"/>
          <a:r>
            <a:rPr lang="en-US" sz="1600" dirty="0"/>
            <a:t>Relevance to work flow</a:t>
          </a:r>
        </a:p>
      </dgm:t>
    </dgm:pt>
    <dgm:pt modelId="{DDA66D54-0432-4540-BBF8-FE73FB678341}" type="parTrans" cxnId="{628F0927-445A-48CF-AE92-D8C4E8DAFED9}">
      <dgm:prSet/>
      <dgm:spPr/>
      <dgm:t>
        <a:bodyPr/>
        <a:lstStyle/>
        <a:p>
          <a:endParaRPr lang="en-US"/>
        </a:p>
      </dgm:t>
    </dgm:pt>
    <dgm:pt modelId="{FBACEBE4-83DA-4438-8A86-096BD88EE7CA}" type="sibTrans" cxnId="{628F0927-445A-48CF-AE92-D8C4E8DAFED9}">
      <dgm:prSet/>
      <dgm:spPr/>
      <dgm:t>
        <a:bodyPr/>
        <a:lstStyle/>
        <a:p>
          <a:endParaRPr lang="en-US"/>
        </a:p>
      </dgm:t>
    </dgm:pt>
    <dgm:pt modelId="{0D1DB256-3877-4B64-902C-AEEE3A257F23}">
      <dgm:prSet custT="1"/>
      <dgm:spPr/>
      <dgm:t>
        <a:bodyPr/>
        <a:lstStyle/>
        <a:p>
          <a:pPr marL="228600" indent="-169863" rtl="0"/>
          <a:r>
            <a:rPr lang="en-US" sz="1600" dirty="0"/>
            <a:t>Potential use for payment models</a:t>
          </a:r>
        </a:p>
      </dgm:t>
    </dgm:pt>
    <dgm:pt modelId="{054B9E3F-A113-429A-8F71-5E774ACE65DA}" type="parTrans" cxnId="{874442BC-A2B2-4BD8-93F5-7EFE1A9A3DD9}">
      <dgm:prSet/>
      <dgm:spPr/>
      <dgm:t>
        <a:bodyPr/>
        <a:lstStyle/>
        <a:p>
          <a:endParaRPr lang="en-US"/>
        </a:p>
      </dgm:t>
    </dgm:pt>
    <dgm:pt modelId="{5B7D380B-0DC9-420A-B53C-E078FA59AA13}" type="sibTrans" cxnId="{874442BC-A2B2-4BD8-93F5-7EFE1A9A3DD9}">
      <dgm:prSet/>
      <dgm:spPr/>
      <dgm:t>
        <a:bodyPr/>
        <a:lstStyle/>
        <a:p>
          <a:endParaRPr lang="en-US"/>
        </a:p>
      </dgm:t>
    </dgm:pt>
    <dgm:pt modelId="{C9570C9C-F025-49F3-88ED-4F285D148A68}">
      <dgm:prSet custT="1"/>
      <dgm:spPr/>
      <dgm:t>
        <a:bodyPr/>
        <a:lstStyle/>
        <a:p>
          <a:pPr marL="228600" indent="-169863" rtl="0"/>
          <a:r>
            <a:rPr lang="en-US" sz="1600" dirty="0"/>
            <a:t>Measures differences in severity levels related to resource needs </a:t>
          </a:r>
        </a:p>
      </dgm:t>
    </dgm:pt>
    <dgm:pt modelId="{F2496678-3911-4157-926B-0BFF74B22BE0}" type="parTrans" cxnId="{8967B084-5ADC-4C09-B5F4-755B62A7AC8D}">
      <dgm:prSet/>
      <dgm:spPr/>
      <dgm:t>
        <a:bodyPr/>
        <a:lstStyle/>
        <a:p>
          <a:endParaRPr lang="en-US"/>
        </a:p>
      </dgm:t>
    </dgm:pt>
    <dgm:pt modelId="{75B8F10A-A1DB-419C-B15D-9BBA0FB4E903}" type="sibTrans" cxnId="{8967B084-5ADC-4C09-B5F4-755B62A7AC8D}">
      <dgm:prSet/>
      <dgm:spPr/>
      <dgm:t>
        <a:bodyPr/>
        <a:lstStyle/>
        <a:p>
          <a:endParaRPr lang="en-US"/>
        </a:p>
      </dgm:t>
    </dgm:pt>
    <dgm:pt modelId="{05C87146-EC40-4B02-BC4F-DB22419AE8CE}" type="pres">
      <dgm:prSet presAssocID="{2D980F43-6CBE-47FD-91FA-747C97784C35}" presName="Name0" presStyleCnt="0">
        <dgm:presLayoutVars>
          <dgm:dir/>
          <dgm:animLvl val="lvl"/>
          <dgm:resizeHandles val="exact"/>
        </dgm:presLayoutVars>
      </dgm:prSet>
      <dgm:spPr/>
      <dgm:t>
        <a:bodyPr/>
        <a:lstStyle/>
        <a:p>
          <a:endParaRPr lang="en-US"/>
        </a:p>
      </dgm:t>
    </dgm:pt>
    <dgm:pt modelId="{22F45A40-A6E2-4428-84D7-DA68EC3087E8}" type="pres">
      <dgm:prSet presAssocID="{92C441CE-57EF-4BEE-ACEF-F01A20D0A912}" presName="linNode" presStyleCnt="0"/>
      <dgm:spPr/>
    </dgm:pt>
    <dgm:pt modelId="{66470122-BC83-4FCF-BDA6-B9E444589063}" type="pres">
      <dgm:prSet presAssocID="{92C441CE-57EF-4BEE-ACEF-F01A20D0A912}" presName="parentText" presStyleLbl="node1" presStyleIdx="0" presStyleCnt="4" custScaleX="54733" custScaleY="108061" custLinFactNeighborX="-11553" custLinFactNeighborY="-208">
        <dgm:presLayoutVars>
          <dgm:chMax val="1"/>
          <dgm:bulletEnabled val="1"/>
        </dgm:presLayoutVars>
      </dgm:prSet>
      <dgm:spPr/>
      <dgm:t>
        <a:bodyPr/>
        <a:lstStyle/>
        <a:p>
          <a:endParaRPr lang="en-US"/>
        </a:p>
      </dgm:t>
    </dgm:pt>
    <dgm:pt modelId="{3FB4FED0-6C25-4CEE-B888-F11EA5315161}" type="pres">
      <dgm:prSet presAssocID="{92C441CE-57EF-4BEE-ACEF-F01A20D0A912}" presName="descendantText" presStyleLbl="alignAccFollowNode1" presStyleIdx="0" presStyleCnt="4" custScaleX="138315" custScaleY="145188">
        <dgm:presLayoutVars>
          <dgm:bulletEnabled val="1"/>
        </dgm:presLayoutVars>
      </dgm:prSet>
      <dgm:spPr/>
      <dgm:t>
        <a:bodyPr/>
        <a:lstStyle/>
        <a:p>
          <a:endParaRPr lang="en-US"/>
        </a:p>
      </dgm:t>
    </dgm:pt>
    <dgm:pt modelId="{B4779479-7973-47D9-A0DF-BC9802898FFA}" type="pres">
      <dgm:prSet presAssocID="{C08FAC76-AFA4-4F8E-8105-9D39EE542F07}" presName="sp" presStyleCnt="0"/>
      <dgm:spPr/>
    </dgm:pt>
    <dgm:pt modelId="{1DA105C0-6114-41F6-8038-0F4A41B43FA8}" type="pres">
      <dgm:prSet presAssocID="{58734AE2-B54B-4AA8-969B-90FC10C89291}" presName="linNode" presStyleCnt="0"/>
      <dgm:spPr/>
    </dgm:pt>
    <dgm:pt modelId="{A67A1466-0D18-4B8A-84D0-37D0B14830A9}" type="pres">
      <dgm:prSet presAssocID="{58734AE2-B54B-4AA8-969B-90FC10C89291}" presName="parentText" presStyleLbl="node1" presStyleIdx="1" presStyleCnt="4" custScaleX="51349" custScaleY="87446" custLinFactNeighborX="-4" custLinFactNeighborY="563">
        <dgm:presLayoutVars>
          <dgm:chMax val="1"/>
          <dgm:bulletEnabled val="1"/>
        </dgm:presLayoutVars>
      </dgm:prSet>
      <dgm:spPr/>
      <dgm:t>
        <a:bodyPr/>
        <a:lstStyle/>
        <a:p>
          <a:endParaRPr lang="en-US"/>
        </a:p>
      </dgm:t>
    </dgm:pt>
    <dgm:pt modelId="{B0B3D833-192E-420A-AE0A-4B6A7B68D843}" type="pres">
      <dgm:prSet presAssocID="{58734AE2-B54B-4AA8-969B-90FC10C89291}" presName="descendantText" presStyleLbl="alignAccFollowNode1" presStyleIdx="1" presStyleCnt="4" custScaleX="130361">
        <dgm:presLayoutVars>
          <dgm:bulletEnabled val="1"/>
        </dgm:presLayoutVars>
      </dgm:prSet>
      <dgm:spPr/>
      <dgm:t>
        <a:bodyPr/>
        <a:lstStyle/>
        <a:p>
          <a:endParaRPr lang="en-US"/>
        </a:p>
      </dgm:t>
    </dgm:pt>
    <dgm:pt modelId="{D13FFE73-87D2-4A68-AB71-B0AEA8BB32CD}" type="pres">
      <dgm:prSet presAssocID="{22BFCB7F-8656-4EAB-8D6E-5E22CB39DBDF}" presName="sp" presStyleCnt="0"/>
      <dgm:spPr/>
    </dgm:pt>
    <dgm:pt modelId="{64D45CCC-4461-44F9-9E1B-38630EE9E167}" type="pres">
      <dgm:prSet presAssocID="{986809A0-132A-4AD9-B345-16A725F02C5B}" presName="linNode" presStyleCnt="0"/>
      <dgm:spPr/>
    </dgm:pt>
    <dgm:pt modelId="{4C0E634C-9C35-4770-B9DA-DBBCD9636250}" type="pres">
      <dgm:prSet presAssocID="{986809A0-132A-4AD9-B345-16A725F02C5B}" presName="parentText" presStyleLbl="node1" presStyleIdx="2" presStyleCnt="4" custScaleX="50564" custScaleY="86890" custLinFactNeighborX="-4" custLinFactNeighborY="-160">
        <dgm:presLayoutVars>
          <dgm:chMax val="1"/>
          <dgm:bulletEnabled val="1"/>
        </dgm:presLayoutVars>
      </dgm:prSet>
      <dgm:spPr/>
      <dgm:t>
        <a:bodyPr/>
        <a:lstStyle/>
        <a:p>
          <a:endParaRPr lang="en-US"/>
        </a:p>
      </dgm:t>
    </dgm:pt>
    <dgm:pt modelId="{07D5A261-B94B-4F7D-9881-901DFCCA09B1}" type="pres">
      <dgm:prSet presAssocID="{986809A0-132A-4AD9-B345-16A725F02C5B}" presName="descendantText" presStyleLbl="alignAccFollowNode1" presStyleIdx="2" presStyleCnt="4" custScaleX="127327" custScaleY="103885" custLinFactNeighborX="757" custLinFactNeighborY="-2563">
        <dgm:presLayoutVars>
          <dgm:bulletEnabled val="1"/>
        </dgm:presLayoutVars>
      </dgm:prSet>
      <dgm:spPr/>
      <dgm:t>
        <a:bodyPr/>
        <a:lstStyle/>
        <a:p>
          <a:endParaRPr lang="en-US"/>
        </a:p>
      </dgm:t>
    </dgm:pt>
    <dgm:pt modelId="{D9D984CC-FF31-4835-8AB8-6352310A4DC5}" type="pres">
      <dgm:prSet presAssocID="{F01314AB-C53A-408B-B770-2F5BCDBEDDE3}" presName="sp" presStyleCnt="0"/>
      <dgm:spPr/>
    </dgm:pt>
    <dgm:pt modelId="{FCF8F404-6884-4B7F-97EA-73CA39DAF7A5}" type="pres">
      <dgm:prSet presAssocID="{501D6FAF-7E96-4A20-93A6-F1C55BFA57D4}" presName="linNode" presStyleCnt="0"/>
      <dgm:spPr/>
    </dgm:pt>
    <dgm:pt modelId="{1D255FEE-BB30-4FCB-9478-18AF7B3A16CB}" type="pres">
      <dgm:prSet presAssocID="{501D6FAF-7E96-4A20-93A6-F1C55BFA57D4}" presName="parentText" presStyleLbl="node1" presStyleIdx="3" presStyleCnt="4" custScaleX="52456" custScaleY="89902" custLinFactNeighborX="-5" custLinFactNeighborY="372">
        <dgm:presLayoutVars>
          <dgm:chMax val="1"/>
          <dgm:bulletEnabled val="1"/>
        </dgm:presLayoutVars>
      </dgm:prSet>
      <dgm:spPr/>
      <dgm:t>
        <a:bodyPr/>
        <a:lstStyle/>
        <a:p>
          <a:endParaRPr lang="en-US"/>
        </a:p>
      </dgm:t>
    </dgm:pt>
    <dgm:pt modelId="{BC578CB1-7F18-4EF0-A3DC-7D5B885DE0FF}" type="pres">
      <dgm:prSet presAssocID="{501D6FAF-7E96-4A20-93A6-F1C55BFA57D4}" presName="descendantText" presStyleLbl="alignAccFollowNode1" presStyleIdx="3" presStyleCnt="4" custScaleX="133582" custScaleY="103397" custLinFactNeighborX="9" custLinFactNeighborY="-2904">
        <dgm:presLayoutVars>
          <dgm:bulletEnabled val="1"/>
        </dgm:presLayoutVars>
      </dgm:prSet>
      <dgm:spPr/>
      <dgm:t>
        <a:bodyPr/>
        <a:lstStyle/>
        <a:p>
          <a:endParaRPr lang="en-US"/>
        </a:p>
      </dgm:t>
    </dgm:pt>
  </dgm:ptLst>
  <dgm:cxnLst>
    <dgm:cxn modelId="{04788EBE-57DA-4A1A-AEB4-4A3C615EF463}" srcId="{2D980F43-6CBE-47FD-91FA-747C97784C35}" destId="{92C441CE-57EF-4BEE-ACEF-F01A20D0A912}" srcOrd="0" destOrd="0" parTransId="{4CBFD580-109D-4BCA-9031-281ECAB237FD}" sibTransId="{C08FAC76-AFA4-4F8E-8105-9D39EE542F07}"/>
    <dgm:cxn modelId="{628F0927-445A-48CF-AE92-D8C4E8DAFED9}" srcId="{986809A0-132A-4AD9-B345-16A725F02C5B}" destId="{A833828A-1365-46CA-8E8D-D9289BB4387D}" srcOrd="2" destOrd="0" parTransId="{DDA66D54-0432-4540-BBF8-FE73FB678341}" sibTransId="{FBACEBE4-83DA-4438-8A86-096BD88EE7CA}"/>
    <dgm:cxn modelId="{0A7F0643-231C-45B0-B5FC-73D11B1AAC16}" srcId="{58734AE2-B54B-4AA8-969B-90FC10C89291}" destId="{30236346-5362-4310-812E-4A8B8034D9D7}" srcOrd="1" destOrd="0" parTransId="{01ECD103-AB84-4A79-977D-403002D59FCF}" sibTransId="{1B179BEB-0CED-4990-8D64-9DEE59582AEE}"/>
    <dgm:cxn modelId="{A349B5A0-2EA7-47F3-B9F0-292EE40F8694}" type="presOf" srcId="{53B82CA6-02AA-42BA-9357-4F80D30CC2C4}" destId="{3FB4FED0-6C25-4CEE-B888-F11EA5315161}" srcOrd="0" destOrd="2" presId="urn:microsoft.com/office/officeart/2005/8/layout/vList5"/>
    <dgm:cxn modelId="{11F4B86A-5A19-43E6-AB27-EAE05EC0E106}" type="presOf" srcId="{58734AE2-B54B-4AA8-969B-90FC10C89291}" destId="{A67A1466-0D18-4B8A-84D0-37D0B14830A9}" srcOrd="0" destOrd="0" presId="urn:microsoft.com/office/officeart/2005/8/layout/vList5"/>
    <dgm:cxn modelId="{942B98EF-9B10-4A86-967A-FD5E7A116D5B}" type="presOf" srcId="{30236346-5362-4310-812E-4A8B8034D9D7}" destId="{B0B3D833-192E-420A-AE0A-4B6A7B68D843}" srcOrd="0" destOrd="1" presId="urn:microsoft.com/office/officeart/2005/8/layout/vList5"/>
    <dgm:cxn modelId="{173BFDBB-9B1B-4323-A5EE-D3C0B6B33F4B}" srcId="{986809A0-132A-4AD9-B345-16A725F02C5B}" destId="{9BC3FA21-A2DA-45B7-B4FC-89578F682229}" srcOrd="1" destOrd="0" parTransId="{1BA5A0B3-E19B-4F62-98D2-5CAF07775FB4}" sibTransId="{43B61996-3C53-4AA8-AB03-5E417BBD9953}"/>
    <dgm:cxn modelId="{C7018BEF-62A8-4E4F-83BD-E07ECBBEB387}" type="presOf" srcId="{9D19ED90-CD62-49CF-99F7-3073CC479707}" destId="{3FB4FED0-6C25-4CEE-B888-F11EA5315161}" srcOrd="0" destOrd="3" presId="urn:microsoft.com/office/officeart/2005/8/layout/vList5"/>
    <dgm:cxn modelId="{64C6C7B7-2087-4A09-B642-4143D6F15A39}" srcId="{92C441CE-57EF-4BEE-ACEF-F01A20D0A912}" destId="{53B82CA6-02AA-42BA-9357-4F80D30CC2C4}" srcOrd="2" destOrd="0" parTransId="{C5E682C6-8DE6-480D-A2FF-F303782B2497}" sibTransId="{27423CC5-D707-4AFC-B597-BE933914CF9A}"/>
    <dgm:cxn modelId="{8DCF7A67-6317-41DE-BC37-1E2277DA9CD6}" type="presOf" srcId="{2D980F43-6CBE-47FD-91FA-747C97784C35}" destId="{05C87146-EC40-4B02-BC4F-DB22419AE8CE}" srcOrd="0" destOrd="0" presId="urn:microsoft.com/office/officeart/2005/8/layout/vList5"/>
    <dgm:cxn modelId="{320881D3-CD29-4CE6-93F0-3EACDF7BBE32}" type="presOf" srcId="{29730667-FF64-4CE1-99E2-CA631157076F}" destId="{B0B3D833-192E-420A-AE0A-4B6A7B68D843}" srcOrd="0" destOrd="0" presId="urn:microsoft.com/office/officeart/2005/8/layout/vList5"/>
    <dgm:cxn modelId="{C3A98942-07F6-4D9A-9ABF-9528EE625EB9}" srcId="{92C441CE-57EF-4BEE-ACEF-F01A20D0A912}" destId="{C0A66E25-6D6F-400A-B5FE-0BFB736985F3}" srcOrd="0" destOrd="0" parTransId="{7101E342-D910-4C4E-B804-4AC93173112C}" sibTransId="{0C000426-4AD9-4039-8CBA-38DC1DBC0D2F}"/>
    <dgm:cxn modelId="{662017C4-CE23-4897-9348-F32A20573070}" type="presOf" srcId="{986809A0-132A-4AD9-B345-16A725F02C5B}" destId="{4C0E634C-9C35-4770-B9DA-DBBCD9636250}" srcOrd="0" destOrd="0" presId="urn:microsoft.com/office/officeart/2005/8/layout/vList5"/>
    <dgm:cxn modelId="{9D9688FB-B548-4D37-8556-9D63F87A57A8}" type="presOf" srcId="{C9570C9C-F025-49F3-88ED-4F285D148A68}" destId="{BC578CB1-7F18-4EF0-A3DC-7D5B885DE0FF}" srcOrd="0" destOrd="1" presId="urn:microsoft.com/office/officeart/2005/8/layout/vList5"/>
    <dgm:cxn modelId="{1F9A7B0D-58CE-425B-BE44-C8DB64FADE0E}" srcId="{2D980F43-6CBE-47FD-91FA-747C97784C35}" destId="{986809A0-132A-4AD9-B345-16A725F02C5B}" srcOrd="2" destOrd="0" parTransId="{ADD9F022-90C7-4D04-A406-F255FF876A93}" sibTransId="{F01314AB-C53A-408B-B770-2F5BCDBEDDE3}"/>
    <dgm:cxn modelId="{DF208D2A-84F6-4F62-A1EB-E9E689810B71}" type="presOf" srcId="{7B430B18-C943-42CE-88E5-2632B3E7B080}" destId="{3FB4FED0-6C25-4CEE-B888-F11EA5315161}" srcOrd="0" destOrd="1" presId="urn:microsoft.com/office/officeart/2005/8/layout/vList5"/>
    <dgm:cxn modelId="{6FE6793F-1BB7-4993-BBB7-8B0020237895}" type="presOf" srcId="{E5D0C43F-7E75-404C-97B9-B6A582F2CD09}" destId="{07D5A261-B94B-4F7D-9881-901DFCCA09B1}" srcOrd="0" destOrd="0" presId="urn:microsoft.com/office/officeart/2005/8/layout/vList5"/>
    <dgm:cxn modelId="{240AC759-4298-48F4-815F-A3D22E781901}" srcId="{58734AE2-B54B-4AA8-969B-90FC10C89291}" destId="{29730667-FF64-4CE1-99E2-CA631157076F}" srcOrd="0" destOrd="0" parTransId="{F173D27C-7289-4FC7-8DFA-5A6929A622C8}" sibTransId="{D4C5DA1A-0DEE-44A0-9616-D62162C48F2A}"/>
    <dgm:cxn modelId="{FD2162E2-4292-4DAC-96CC-8DE0D95206ED}" srcId="{986809A0-132A-4AD9-B345-16A725F02C5B}" destId="{E5D0C43F-7E75-404C-97B9-B6A582F2CD09}" srcOrd="0" destOrd="0" parTransId="{26C1C90B-F338-4BEB-BD7E-F6BDEC7B0DDD}" sibTransId="{DFCA9096-FFEB-4744-A2F5-C081B3CA54B5}"/>
    <dgm:cxn modelId="{9531E1B5-0B5B-4811-9EBD-99E5FA3BD7A5}" type="presOf" srcId="{0D1DB256-3877-4B64-902C-AEEE3A257F23}" destId="{BC578CB1-7F18-4EF0-A3DC-7D5B885DE0FF}" srcOrd="0" destOrd="0" presId="urn:microsoft.com/office/officeart/2005/8/layout/vList5"/>
    <dgm:cxn modelId="{07F98ACB-F22F-417D-B052-CB9F330A4C47}" type="presOf" srcId="{A833828A-1365-46CA-8E8D-D9289BB4387D}" destId="{07D5A261-B94B-4F7D-9881-901DFCCA09B1}" srcOrd="0" destOrd="2" presId="urn:microsoft.com/office/officeart/2005/8/layout/vList5"/>
    <dgm:cxn modelId="{045ECFDA-C502-48E9-A841-9B9F0CFAAD92}" srcId="{92C441CE-57EF-4BEE-ACEF-F01A20D0A912}" destId="{9D19ED90-CD62-49CF-99F7-3073CC479707}" srcOrd="3" destOrd="0" parTransId="{15492ABD-65EC-4018-A0F1-C22DEC310DFA}" sibTransId="{AD9D791C-3B6C-4FCD-83D7-8AFB51270404}"/>
    <dgm:cxn modelId="{823EB0A2-8D92-4A91-8448-819551E135C7}" srcId="{2D980F43-6CBE-47FD-91FA-747C97784C35}" destId="{58734AE2-B54B-4AA8-969B-90FC10C89291}" srcOrd="1" destOrd="0" parTransId="{E7B030A8-DB2F-438A-8C1A-F94FA6F6CF32}" sibTransId="{22BFCB7F-8656-4EAB-8D6E-5E22CB39DBDF}"/>
    <dgm:cxn modelId="{21AE7832-090E-4C5B-B8AF-EA58314399E8}" srcId="{2D980F43-6CBE-47FD-91FA-747C97784C35}" destId="{501D6FAF-7E96-4A20-93A6-F1C55BFA57D4}" srcOrd="3" destOrd="0" parTransId="{77A53DF3-A94F-48B0-AD10-602CB7A4137E}" sibTransId="{B2D6C5CB-9181-4EC2-8EA7-CA6BAD986048}"/>
    <dgm:cxn modelId="{8967B084-5ADC-4C09-B5F4-755B62A7AC8D}" srcId="{501D6FAF-7E96-4A20-93A6-F1C55BFA57D4}" destId="{C9570C9C-F025-49F3-88ED-4F285D148A68}" srcOrd="1" destOrd="0" parTransId="{F2496678-3911-4157-926B-0BFF74B22BE0}" sibTransId="{75B8F10A-A1DB-419C-B15D-9BBA0FB4E903}"/>
    <dgm:cxn modelId="{874442BC-A2B2-4BD8-93F5-7EFE1A9A3DD9}" srcId="{501D6FAF-7E96-4A20-93A6-F1C55BFA57D4}" destId="{0D1DB256-3877-4B64-902C-AEEE3A257F23}" srcOrd="0" destOrd="0" parTransId="{054B9E3F-A113-429A-8F71-5E774ACE65DA}" sibTransId="{5B7D380B-0DC9-420A-B53C-E078FA59AA13}"/>
    <dgm:cxn modelId="{C6F3FF1A-C02F-4D25-90B5-51ED627E3E4C}" type="presOf" srcId="{9BC3FA21-A2DA-45B7-B4FC-89578F682229}" destId="{07D5A261-B94B-4F7D-9881-901DFCCA09B1}" srcOrd="0" destOrd="1" presId="urn:microsoft.com/office/officeart/2005/8/layout/vList5"/>
    <dgm:cxn modelId="{262574D3-EEE1-4C7F-B91B-1566AE4B8EBA}" type="presOf" srcId="{92C441CE-57EF-4BEE-ACEF-F01A20D0A912}" destId="{66470122-BC83-4FCF-BDA6-B9E444589063}" srcOrd="0" destOrd="0" presId="urn:microsoft.com/office/officeart/2005/8/layout/vList5"/>
    <dgm:cxn modelId="{8DD4EB63-94B8-4596-8109-D83DD69FAB91}" srcId="{92C441CE-57EF-4BEE-ACEF-F01A20D0A912}" destId="{7B430B18-C943-42CE-88E5-2632B3E7B080}" srcOrd="1" destOrd="0" parTransId="{BFD7DFCD-3648-404F-B96C-0F85BAB0E8FC}" sibTransId="{7AE0A735-EF77-45FE-9015-A35E101804B9}"/>
    <dgm:cxn modelId="{BC27CF17-8473-4ECA-BDCC-7100B99D1754}" type="presOf" srcId="{C0A66E25-6D6F-400A-B5FE-0BFB736985F3}" destId="{3FB4FED0-6C25-4CEE-B888-F11EA5315161}" srcOrd="0" destOrd="0" presId="urn:microsoft.com/office/officeart/2005/8/layout/vList5"/>
    <dgm:cxn modelId="{D464BA3E-FFD4-422A-8452-B687CAB8E83D}" type="presOf" srcId="{501D6FAF-7E96-4A20-93A6-F1C55BFA57D4}" destId="{1D255FEE-BB30-4FCB-9478-18AF7B3A16CB}" srcOrd="0" destOrd="0" presId="urn:microsoft.com/office/officeart/2005/8/layout/vList5"/>
    <dgm:cxn modelId="{BAD710C6-E836-4B9F-95B8-0DA7316A06F2}" type="presParOf" srcId="{05C87146-EC40-4B02-BC4F-DB22419AE8CE}" destId="{22F45A40-A6E2-4428-84D7-DA68EC3087E8}" srcOrd="0" destOrd="0" presId="urn:microsoft.com/office/officeart/2005/8/layout/vList5"/>
    <dgm:cxn modelId="{F6C26BC8-1BF0-42C9-9B83-E6EC6626CCE3}" type="presParOf" srcId="{22F45A40-A6E2-4428-84D7-DA68EC3087E8}" destId="{66470122-BC83-4FCF-BDA6-B9E444589063}" srcOrd="0" destOrd="0" presId="urn:microsoft.com/office/officeart/2005/8/layout/vList5"/>
    <dgm:cxn modelId="{44ACAC28-88AF-40F1-9324-9BF2F9ADF757}" type="presParOf" srcId="{22F45A40-A6E2-4428-84D7-DA68EC3087E8}" destId="{3FB4FED0-6C25-4CEE-B888-F11EA5315161}" srcOrd="1" destOrd="0" presId="urn:microsoft.com/office/officeart/2005/8/layout/vList5"/>
    <dgm:cxn modelId="{DEAD29E5-6532-44A1-B80D-670B2BC4DDCE}" type="presParOf" srcId="{05C87146-EC40-4B02-BC4F-DB22419AE8CE}" destId="{B4779479-7973-47D9-A0DF-BC9802898FFA}" srcOrd="1" destOrd="0" presId="urn:microsoft.com/office/officeart/2005/8/layout/vList5"/>
    <dgm:cxn modelId="{8678536C-DFE4-4985-AA27-F2A1024685A6}" type="presParOf" srcId="{05C87146-EC40-4B02-BC4F-DB22419AE8CE}" destId="{1DA105C0-6114-41F6-8038-0F4A41B43FA8}" srcOrd="2" destOrd="0" presId="urn:microsoft.com/office/officeart/2005/8/layout/vList5"/>
    <dgm:cxn modelId="{235AA63B-7499-4B6D-933F-8866228E9321}" type="presParOf" srcId="{1DA105C0-6114-41F6-8038-0F4A41B43FA8}" destId="{A67A1466-0D18-4B8A-84D0-37D0B14830A9}" srcOrd="0" destOrd="0" presId="urn:microsoft.com/office/officeart/2005/8/layout/vList5"/>
    <dgm:cxn modelId="{394A5EB3-8043-40A5-8C43-C5AD70AB8988}" type="presParOf" srcId="{1DA105C0-6114-41F6-8038-0F4A41B43FA8}" destId="{B0B3D833-192E-420A-AE0A-4B6A7B68D843}" srcOrd="1" destOrd="0" presId="urn:microsoft.com/office/officeart/2005/8/layout/vList5"/>
    <dgm:cxn modelId="{008F737E-CCE3-45F6-8CA8-096A247D9650}" type="presParOf" srcId="{05C87146-EC40-4B02-BC4F-DB22419AE8CE}" destId="{D13FFE73-87D2-4A68-AB71-B0AEA8BB32CD}" srcOrd="3" destOrd="0" presId="urn:microsoft.com/office/officeart/2005/8/layout/vList5"/>
    <dgm:cxn modelId="{625E5008-095A-4CC6-9038-F34FDFC9136E}" type="presParOf" srcId="{05C87146-EC40-4B02-BC4F-DB22419AE8CE}" destId="{64D45CCC-4461-44F9-9E1B-38630EE9E167}" srcOrd="4" destOrd="0" presId="urn:microsoft.com/office/officeart/2005/8/layout/vList5"/>
    <dgm:cxn modelId="{24C14F25-4A16-41BE-BC4B-5043AF667F08}" type="presParOf" srcId="{64D45CCC-4461-44F9-9E1B-38630EE9E167}" destId="{4C0E634C-9C35-4770-B9DA-DBBCD9636250}" srcOrd="0" destOrd="0" presId="urn:microsoft.com/office/officeart/2005/8/layout/vList5"/>
    <dgm:cxn modelId="{9720136F-C94A-40D2-A9D2-3B9E4804EEB6}" type="presParOf" srcId="{64D45CCC-4461-44F9-9E1B-38630EE9E167}" destId="{07D5A261-B94B-4F7D-9881-901DFCCA09B1}" srcOrd="1" destOrd="0" presId="urn:microsoft.com/office/officeart/2005/8/layout/vList5"/>
    <dgm:cxn modelId="{677BFB3E-FD82-43EA-9A5E-6D32024F7CE0}" type="presParOf" srcId="{05C87146-EC40-4B02-BC4F-DB22419AE8CE}" destId="{D9D984CC-FF31-4835-8AB8-6352310A4DC5}" srcOrd="5" destOrd="0" presId="urn:microsoft.com/office/officeart/2005/8/layout/vList5"/>
    <dgm:cxn modelId="{112DDDD7-8B21-48BE-9AC1-CD17F728A9DB}" type="presParOf" srcId="{05C87146-EC40-4B02-BC4F-DB22419AE8CE}" destId="{FCF8F404-6884-4B7F-97EA-73CA39DAF7A5}" srcOrd="6" destOrd="0" presId="urn:microsoft.com/office/officeart/2005/8/layout/vList5"/>
    <dgm:cxn modelId="{C634F55D-B248-4AD0-A5DF-878FA3CE535C}" type="presParOf" srcId="{FCF8F404-6884-4B7F-97EA-73CA39DAF7A5}" destId="{1D255FEE-BB30-4FCB-9478-18AF7B3A16CB}" srcOrd="0" destOrd="0" presId="urn:microsoft.com/office/officeart/2005/8/layout/vList5"/>
    <dgm:cxn modelId="{0919610F-A3AD-48EE-B65C-8B1BE2B743F1}" type="presParOf" srcId="{FCF8F404-6884-4B7F-97EA-73CA39DAF7A5}" destId="{BC578CB1-7F18-4EF0-A3DC-7D5B885DE0F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A1A446-8D5C-4F12-83F7-AEB4E94BEA95}" type="doc">
      <dgm:prSet loTypeId="urn:microsoft.com/office/officeart/2005/8/layout/radial4" loCatId="relationship" qsTypeId="urn:microsoft.com/office/officeart/2005/8/quickstyle/simple1" qsCatId="simple" csTypeId="urn:microsoft.com/office/officeart/2005/8/colors/accent5_2" csCatId="accent5" phldr="1"/>
      <dgm:spPr/>
      <dgm:t>
        <a:bodyPr/>
        <a:lstStyle/>
        <a:p>
          <a:endParaRPr lang="en-US"/>
        </a:p>
      </dgm:t>
    </dgm:pt>
    <dgm:pt modelId="{4F83B8BF-1BA9-4F63-9076-A10AB85CBD54}">
      <dgm:prSet/>
      <dgm:spPr/>
      <dgm:t>
        <a:bodyPr/>
        <a:lstStyle/>
        <a:p>
          <a:pPr algn="ctr" rtl="0"/>
          <a:r>
            <a:rPr lang="en-US" dirty="0"/>
            <a:t>Public Comments</a:t>
          </a:r>
        </a:p>
      </dgm:t>
    </dgm:pt>
    <dgm:pt modelId="{FC082FEA-0C29-4010-869B-11D05D464DF5}" type="parTrans" cxnId="{2533EEC5-287A-48D2-B44E-26F59D4FDC19}">
      <dgm:prSet/>
      <dgm:spPr/>
      <dgm:t>
        <a:bodyPr/>
        <a:lstStyle/>
        <a:p>
          <a:pPr algn="ctr"/>
          <a:endParaRPr lang="en-US"/>
        </a:p>
      </dgm:t>
    </dgm:pt>
    <dgm:pt modelId="{353D20AE-3E87-4D40-8219-6EB6717C6DB3}" type="sibTrans" cxnId="{2533EEC5-287A-48D2-B44E-26F59D4FDC19}">
      <dgm:prSet/>
      <dgm:spPr/>
      <dgm:t>
        <a:bodyPr/>
        <a:lstStyle/>
        <a:p>
          <a:pPr algn="ctr"/>
          <a:endParaRPr lang="en-US"/>
        </a:p>
      </dgm:t>
    </dgm:pt>
    <dgm:pt modelId="{70FB5EDA-B863-4FA6-BF74-6807CE9A0F76}">
      <dgm:prSet/>
      <dgm:spPr/>
      <dgm:t>
        <a:bodyPr/>
        <a:lstStyle/>
        <a:p>
          <a:pPr algn="ctr" rtl="0"/>
          <a:r>
            <a:rPr lang="en-US" dirty="0"/>
            <a:t>Stakeholder Discussions</a:t>
          </a:r>
        </a:p>
      </dgm:t>
    </dgm:pt>
    <dgm:pt modelId="{CC8F69B8-4D0A-46B0-9898-96F69EAD2638}" type="parTrans" cxnId="{2F379BA7-F62E-45FC-BA0B-11F9420F80CE}">
      <dgm:prSet/>
      <dgm:spPr/>
      <dgm:t>
        <a:bodyPr/>
        <a:lstStyle/>
        <a:p>
          <a:pPr algn="ctr"/>
          <a:endParaRPr lang="en-US"/>
        </a:p>
      </dgm:t>
    </dgm:pt>
    <dgm:pt modelId="{74889429-5ECB-4E41-A2AE-3E1434F65C14}" type="sibTrans" cxnId="{2F379BA7-F62E-45FC-BA0B-11F9420F80CE}">
      <dgm:prSet/>
      <dgm:spPr/>
      <dgm:t>
        <a:bodyPr/>
        <a:lstStyle/>
        <a:p>
          <a:pPr algn="ctr"/>
          <a:endParaRPr lang="en-US"/>
        </a:p>
      </dgm:t>
    </dgm:pt>
    <dgm:pt modelId="{E5442089-AB68-4B7E-9409-049419F1BA6F}">
      <dgm:prSet/>
      <dgm:spPr/>
      <dgm:t>
        <a:bodyPr/>
        <a:lstStyle/>
        <a:p>
          <a:pPr algn="ctr" rtl="0"/>
          <a:r>
            <a:rPr lang="en-US" dirty="0"/>
            <a:t>Beta Provider Focus Groups</a:t>
          </a:r>
        </a:p>
      </dgm:t>
    </dgm:pt>
    <dgm:pt modelId="{4A0BB6B3-10E2-4149-B6A1-43D7DAC30697}" type="parTrans" cxnId="{D9C32B8E-212D-4724-A68B-2B6E4A332464}">
      <dgm:prSet/>
      <dgm:spPr/>
      <dgm:t>
        <a:bodyPr/>
        <a:lstStyle/>
        <a:p>
          <a:pPr algn="ctr"/>
          <a:endParaRPr lang="en-US"/>
        </a:p>
      </dgm:t>
    </dgm:pt>
    <dgm:pt modelId="{C6C436D5-881A-496A-B9BE-2F351AC195D9}" type="sibTrans" cxnId="{D9C32B8E-212D-4724-A68B-2B6E4A332464}">
      <dgm:prSet/>
      <dgm:spPr/>
      <dgm:t>
        <a:bodyPr/>
        <a:lstStyle/>
        <a:p>
          <a:pPr algn="ctr"/>
          <a:endParaRPr lang="en-US"/>
        </a:p>
      </dgm:t>
    </dgm:pt>
    <dgm:pt modelId="{D205102D-0F2B-44F1-B266-49752ED3EB1D}">
      <dgm:prSet/>
      <dgm:spPr/>
      <dgm:t>
        <a:bodyPr/>
        <a:lstStyle/>
        <a:p>
          <a:pPr algn="ctr" rtl="0"/>
          <a:r>
            <a:rPr lang="en-US" i="1" dirty="0"/>
            <a:t>Candidate Data Elements </a:t>
          </a:r>
        </a:p>
      </dgm:t>
    </dgm:pt>
    <dgm:pt modelId="{C5E3DB58-C3B6-46EB-841C-7CB66E0DD8A0}" type="parTrans" cxnId="{B2EC6F65-1007-4A9C-9C78-0A7DB3720A05}">
      <dgm:prSet/>
      <dgm:spPr/>
      <dgm:t>
        <a:bodyPr/>
        <a:lstStyle/>
        <a:p>
          <a:pPr algn="ctr"/>
          <a:endParaRPr lang="en-US"/>
        </a:p>
      </dgm:t>
    </dgm:pt>
    <dgm:pt modelId="{B19C78AC-EDA0-495F-928C-990955B9EC73}" type="sibTrans" cxnId="{B2EC6F65-1007-4A9C-9C78-0A7DB3720A05}">
      <dgm:prSet/>
      <dgm:spPr/>
      <dgm:t>
        <a:bodyPr/>
        <a:lstStyle/>
        <a:p>
          <a:pPr algn="ctr"/>
          <a:endParaRPr lang="en-US"/>
        </a:p>
      </dgm:t>
    </dgm:pt>
    <dgm:pt modelId="{95DCF5DA-1D5E-4F28-9259-33909B6FDF58}">
      <dgm:prSet/>
      <dgm:spPr/>
      <dgm:t>
        <a:bodyPr/>
        <a:lstStyle/>
        <a:p>
          <a:pPr algn="ctr" rtl="0">
            <a:buNone/>
          </a:pPr>
          <a:r>
            <a:rPr lang="en-US" dirty="0"/>
            <a:t>Beta Test Performance </a:t>
          </a:r>
        </a:p>
      </dgm:t>
    </dgm:pt>
    <dgm:pt modelId="{D04A208F-360C-42AC-9065-23B3BCDA492E}" type="parTrans" cxnId="{B6CCAA34-BF73-4C60-8B36-2048A874486A}">
      <dgm:prSet/>
      <dgm:spPr/>
      <dgm:t>
        <a:bodyPr/>
        <a:lstStyle/>
        <a:p>
          <a:pPr algn="ctr"/>
          <a:endParaRPr lang="en-US"/>
        </a:p>
      </dgm:t>
    </dgm:pt>
    <dgm:pt modelId="{670A7848-9CCB-4758-9F3D-C826EC57D6C7}" type="sibTrans" cxnId="{B6CCAA34-BF73-4C60-8B36-2048A874486A}">
      <dgm:prSet/>
      <dgm:spPr/>
      <dgm:t>
        <a:bodyPr/>
        <a:lstStyle/>
        <a:p>
          <a:pPr algn="ctr"/>
          <a:endParaRPr lang="en-US"/>
        </a:p>
      </dgm:t>
    </dgm:pt>
    <dgm:pt modelId="{0A2DDBBF-06B5-48FC-BC36-B3291CD61878}">
      <dgm:prSet/>
      <dgm:spPr/>
      <dgm:t>
        <a:bodyPr/>
        <a:lstStyle/>
        <a:p>
          <a:pPr algn="ctr" rtl="0"/>
          <a:r>
            <a:rPr lang="en-US" dirty="0"/>
            <a:t>Technical Expert Panel </a:t>
          </a:r>
        </a:p>
      </dgm:t>
    </dgm:pt>
    <dgm:pt modelId="{BC48245E-F58D-4D51-80FD-1063A4DC4FFD}" type="parTrans" cxnId="{342EFC67-120A-4605-8C3D-7B643D1F94A6}">
      <dgm:prSet/>
      <dgm:spPr/>
      <dgm:t>
        <a:bodyPr/>
        <a:lstStyle/>
        <a:p>
          <a:pPr algn="ctr"/>
          <a:endParaRPr lang="en-US"/>
        </a:p>
      </dgm:t>
    </dgm:pt>
    <dgm:pt modelId="{3E39EBC5-9F71-4F68-8579-604677CC811A}" type="sibTrans" cxnId="{342EFC67-120A-4605-8C3D-7B643D1F94A6}">
      <dgm:prSet/>
      <dgm:spPr/>
      <dgm:t>
        <a:bodyPr/>
        <a:lstStyle/>
        <a:p>
          <a:pPr algn="ctr"/>
          <a:endParaRPr lang="en-US"/>
        </a:p>
      </dgm:t>
    </dgm:pt>
    <dgm:pt modelId="{A8D6E70F-68AD-4B44-BF16-9D236FEF9161}">
      <dgm:prSet/>
      <dgm:spPr/>
      <dgm:t>
        <a:bodyPr/>
        <a:lstStyle/>
        <a:p>
          <a:pPr algn="ctr" rtl="0"/>
          <a:r>
            <a:rPr lang="en-US" dirty="0"/>
            <a:t>Beta Provider Survey</a:t>
          </a:r>
        </a:p>
      </dgm:t>
    </dgm:pt>
    <dgm:pt modelId="{34A44A26-845C-42A2-B1F1-F4D6B987FEF8}" type="parTrans" cxnId="{3C08D07E-1EC3-4A01-97AD-BD9A1F7A80FB}">
      <dgm:prSet/>
      <dgm:spPr/>
      <dgm:t>
        <a:bodyPr/>
        <a:lstStyle/>
        <a:p>
          <a:endParaRPr lang="en-US"/>
        </a:p>
      </dgm:t>
    </dgm:pt>
    <dgm:pt modelId="{E95DF4CC-10EF-4164-8E3C-071F3AE6C6D6}" type="sibTrans" cxnId="{3C08D07E-1EC3-4A01-97AD-BD9A1F7A80FB}">
      <dgm:prSet/>
      <dgm:spPr/>
      <dgm:t>
        <a:bodyPr/>
        <a:lstStyle/>
        <a:p>
          <a:endParaRPr lang="en-US"/>
        </a:p>
      </dgm:t>
    </dgm:pt>
    <dgm:pt modelId="{4CF58586-5B3C-42D5-99F5-014BE769BFBF}">
      <dgm:prSet/>
      <dgm:spPr/>
      <dgm:t>
        <a:bodyPr/>
        <a:lstStyle/>
        <a:p>
          <a:pPr algn="ctr" rtl="0"/>
          <a:r>
            <a:rPr lang="en-US" dirty="0"/>
            <a:t>Workflow Interviews</a:t>
          </a:r>
        </a:p>
      </dgm:t>
    </dgm:pt>
    <dgm:pt modelId="{D3E5E08D-CDA4-4321-9034-E8E6446B1148}" type="parTrans" cxnId="{1333825F-E97A-4944-8A34-C19C10A551B4}">
      <dgm:prSet/>
      <dgm:spPr/>
      <dgm:t>
        <a:bodyPr/>
        <a:lstStyle/>
        <a:p>
          <a:endParaRPr lang="en-US"/>
        </a:p>
      </dgm:t>
    </dgm:pt>
    <dgm:pt modelId="{F0856098-B5D7-4533-840E-086DE3ED693C}" type="sibTrans" cxnId="{1333825F-E97A-4944-8A34-C19C10A551B4}">
      <dgm:prSet/>
      <dgm:spPr/>
      <dgm:t>
        <a:bodyPr/>
        <a:lstStyle/>
        <a:p>
          <a:endParaRPr lang="en-US"/>
        </a:p>
      </dgm:t>
    </dgm:pt>
    <dgm:pt modelId="{9E94BD00-7B73-44D7-88A9-5AC799C60708}">
      <dgm:prSet custRadScaleRad="76925" custRadScaleInc="327769"/>
      <dgm:spPr/>
      <dgm:t>
        <a:bodyPr/>
        <a:lstStyle/>
        <a:p>
          <a:endParaRPr lang="en-US"/>
        </a:p>
      </dgm:t>
    </dgm:pt>
    <dgm:pt modelId="{5800EF42-B8B2-4BA9-8A7E-5ECF882834CD}" type="parTrans" cxnId="{8D325D44-AA3F-4108-8FB2-2896E2C8D990}">
      <dgm:prSet custAng="10886846" custScaleX="67275" custLinFactNeighborX="-16117" custLinFactNeighborY="-49743"/>
      <dgm:spPr/>
      <dgm:t>
        <a:bodyPr/>
        <a:lstStyle/>
        <a:p>
          <a:endParaRPr lang="en-US"/>
        </a:p>
      </dgm:t>
    </dgm:pt>
    <dgm:pt modelId="{B3F03B8F-4655-442B-AA3B-67D756CD491F}" type="sibTrans" cxnId="{8D325D44-AA3F-4108-8FB2-2896E2C8D990}">
      <dgm:prSet/>
      <dgm:spPr/>
      <dgm:t>
        <a:bodyPr/>
        <a:lstStyle/>
        <a:p>
          <a:endParaRPr lang="en-US"/>
        </a:p>
      </dgm:t>
    </dgm:pt>
    <dgm:pt modelId="{8692C845-BF75-495E-A6EB-4266FA3CEBE6}" type="pres">
      <dgm:prSet presAssocID="{5CA1A446-8D5C-4F12-83F7-AEB4E94BEA95}" presName="cycle" presStyleCnt="0">
        <dgm:presLayoutVars>
          <dgm:chMax val="1"/>
          <dgm:dir/>
          <dgm:animLvl val="ctr"/>
          <dgm:resizeHandles val="exact"/>
        </dgm:presLayoutVars>
      </dgm:prSet>
      <dgm:spPr/>
      <dgm:t>
        <a:bodyPr/>
        <a:lstStyle/>
        <a:p>
          <a:endParaRPr lang="en-US"/>
        </a:p>
      </dgm:t>
    </dgm:pt>
    <dgm:pt modelId="{B116717E-4E4A-46B0-AFC2-2F9B05EA66EE}" type="pres">
      <dgm:prSet presAssocID="{D205102D-0F2B-44F1-B266-49752ED3EB1D}" presName="centerShape" presStyleLbl="node0" presStyleIdx="0" presStyleCnt="1" custLinFactNeighborY="-44284"/>
      <dgm:spPr/>
      <dgm:t>
        <a:bodyPr/>
        <a:lstStyle/>
        <a:p>
          <a:endParaRPr lang="en-US"/>
        </a:p>
      </dgm:t>
    </dgm:pt>
    <dgm:pt modelId="{98EDCBA7-0D0A-4138-927B-9FDEAA3CBAB4}" type="pres">
      <dgm:prSet presAssocID="{FC082FEA-0C29-4010-869B-11D05D464DF5}" presName="parTrans" presStyleLbl="bgSibTrans2D1" presStyleIdx="0" presStyleCnt="7" custAng="10850196" custScaleX="59988" custLinFactNeighborX="-19144" custLinFactNeighborY="-1787"/>
      <dgm:spPr/>
      <dgm:t>
        <a:bodyPr/>
        <a:lstStyle/>
        <a:p>
          <a:endParaRPr lang="en-US"/>
        </a:p>
      </dgm:t>
    </dgm:pt>
    <dgm:pt modelId="{89ADAB4B-148B-4AF9-99CF-484CBB07B333}" type="pres">
      <dgm:prSet presAssocID="{4F83B8BF-1BA9-4F63-9076-A10AB85CBD54}" presName="node" presStyleLbl="node1" presStyleIdx="0" presStyleCnt="7" custRadScaleRad="145950" custRadScaleInc="537976">
        <dgm:presLayoutVars>
          <dgm:bulletEnabled val="1"/>
        </dgm:presLayoutVars>
      </dgm:prSet>
      <dgm:spPr/>
      <dgm:t>
        <a:bodyPr/>
        <a:lstStyle/>
        <a:p>
          <a:endParaRPr lang="en-US"/>
        </a:p>
      </dgm:t>
    </dgm:pt>
    <dgm:pt modelId="{CDB4B4E9-4996-42CE-9D30-2767045C0B42}" type="pres">
      <dgm:prSet presAssocID="{BC48245E-F58D-4D51-80FD-1063A4DC4FFD}" presName="parTrans" presStyleLbl="bgSibTrans2D1" presStyleIdx="1" presStyleCnt="7" custAng="10912224" custScaleX="55730" custLinFactNeighborX="25843" custLinFactNeighborY="-5008"/>
      <dgm:spPr/>
      <dgm:t>
        <a:bodyPr/>
        <a:lstStyle/>
        <a:p>
          <a:endParaRPr lang="en-US"/>
        </a:p>
      </dgm:t>
    </dgm:pt>
    <dgm:pt modelId="{C5E83FC2-2D3D-48B7-B05C-590C76297558}" type="pres">
      <dgm:prSet presAssocID="{0A2DDBBF-06B5-48FC-BC36-B3291CD61878}" presName="node" presStyleLbl="node1" presStyleIdx="1" presStyleCnt="7" custRadScaleRad="144440" custRadScaleInc="47438">
        <dgm:presLayoutVars>
          <dgm:bulletEnabled val="1"/>
        </dgm:presLayoutVars>
      </dgm:prSet>
      <dgm:spPr/>
      <dgm:t>
        <a:bodyPr/>
        <a:lstStyle/>
        <a:p>
          <a:endParaRPr lang="en-US"/>
        </a:p>
      </dgm:t>
    </dgm:pt>
    <dgm:pt modelId="{A19D2E14-E4F1-46F6-8322-8721C95D94FA}" type="pres">
      <dgm:prSet presAssocID="{CC8F69B8-4D0A-46B0-9898-96F69EAD2638}" presName="parTrans" presStyleLbl="bgSibTrans2D1" presStyleIdx="2" presStyleCnt="7" custAng="10800000" custScaleX="59227" custLinFactNeighborX="15036" custLinFactNeighborY="-13986"/>
      <dgm:spPr/>
      <dgm:t>
        <a:bodyPr/>
        <a:lstStyle/>
        <a:p>
          <a:endParaRPr lang="en-US"/>
        </a:p>
      </dgm:t>
    </dgm:pt>
    <dgm:pt modelId="{C99DD76B-3EFA-4FB5-9847-A6306FC376B7}" type="pres">
      <dgm:prSet presAssocID="{70FB5EDA-B863-4FA6-BF74-6807CE9A0F76}" presName="node" presStyleLbl="node1" presStyleIdx="2" presStyleCnt="7" custRadScaleRad="109864" custRadScaleInc="-115795">
        <dgm:presLayoutVars>
          <dgm:bulletEnabled val="1"/>
        </dgm:presLayoutVars>
      </dgm:prSet>
      <dgm:spPr/>
      <dgm:t>
        <a:bodyPr/>
        <a:lstStyle/>
        <a:p>
          <a:endParaRPr lang="en-US"/>
        </a:p>
      </dgm:t>
    </dgm:pt>
    <dgm:pt modelId="{F1AF9944-5AD6-4A95-B093-DFCD706CA222}" type="pres">
      <dgm:prSet presAssocID="{34A44A26-845C-42A2-B1F1-F4D6B987FEF8}" presName="parTrans" presStyleLbl="bgSibTrans2D1" presStyleIdx="3" presStyleCnt="7" custAng="10886846" custScaleX="67275" custLinFactNeighborX="-16117" custLinFactNeighborY="-49743"/>
      <dgm:spPr/>
      <dgm:t>
        <a:bodyPr/>
        <a:lstStyle/>
        <a:p>
          <a:endParaRPr lang="en-US"/>
        </a:p>
      </dgm:t>
    </dgm:pt>
    <dgm:pt modelId="{A70F2BAB-1D1A-4931-96CD-2B3D89168D25}" type="pres">
      <dgm:prSet presAssocID="{A8D6E70F-68AD-4B44-BF16-9D236FEF9161}" presName="node" presStyleLbl="node1" presStyleIdx="3" presStyleCnt="7" custRadScaleRad="81422" custRadScaleInc="342248">
        <dgm:presLayoutVars>
          <dgm:bulletEnabled val="1"/>
        </dgm:presLayoutVars>
      </dgm:prSet>
      <dgm:spPr/>
      <dgm:t>
        <a:bodyPr/>
        <a:lstStyle/>
        <a:p>
          <a:endParaRPr lang="en-US"/>
        </a:p>
      </dgm:t>
    </dgm:pt>
    <dgm:pt modelId="{8F7EBAF9-CA00-49B6-94B8-21AABF95F009}" type="pres">
      <dgm:prSet presAssocID="{D3E5E08D-CDA4-4321-9034-E8E6446B1148}" presName="parTrans" presStyleLbl="bgSibTrans2D1" presStyleIdx="4" presStyleCnt="7" custAng="10845334" custScaleX="59644" custLinFactNeighborX="-15944" custLinFactNeighborY="-16230"/>
      <dgm:spPr/>
      <dgm:t>
        <a:bodyPr/>
        <a:lstStyle/>
        <a:p>
          <a:endParaRPr lang="en-US"/>
        </a:p>
      </dgm:t>
    </dgm:pt>
    <dgm:pt modelId="{5572583E-E14E-4E07-B302-FC593ED479F0}" type="pres">
      <dgm:prSet presAssocID="{4CF58586-5B3C-42D5-99F5-014BE769BFBF}" presName="node" presStyleLbl="node1" presStyleIdx="4" presStyleCnt="7" custRadScaleRad="110672" custRadScaleInc="116741">
        <dgm:presLayoutVars>
          <dgm:bulletEnabled val="1"/>
        </dgm:presLayoutVars>
      </dgm:prSet>
      <dgm:spPr/>
      <dgm:t>
        <a:bodyPr/>
        <a:lstStyle/>
        <a:p>
          <a:endParaRPr lang="en-US"/>
        </a:p>
      </dgm:t>
    </dgm:pt>
    <dgm:pt modelId="{4CA5E2C9-66B6-4013-B55C-5DCBD7294E54}" type="pres">
      <dgm:prSet presAssocID="{4A0BB6B3-10E2-4149-B6A1-43D7DAC30697}" presName="parTrans" presStyleLbl="bgSibTrans2D1" presStyleIdx="5" presStyleCnt="7" custAng="5943987" custFlipHor="1" custScaleX="64735" custLinFactNeighborX="15911" custLinFactNeighborY="-54188"/>
      <dgm:spPr/>
      <dgm:t>
        <a:bodyPr/>
        <a:lstStyle/>
        <a:p>
          <a:endParaRPr lang="en-US"/>
        </a:p>
      </dgm:t>
    </dgm:pt>
    <dgm:pt modelId="{2D35AAC7-42E4-485A-A66C-62735028A3B8}" type="pres">
      <dgm:prSet presAssocID="{E5442089-AB68-4B7E-9409-049419F1BA6F}" presName="node" presStyleLbl="node1" presStyleIdx="5" presStyleCnt="7" custRadScaleRad="80489" custRadScaleInc="-575492">
        <dgm:presLayoutVars>
          <dgm:bulletEnabled val="1"/>
        </dgm:presLayoutVars>
      </dgm:prSet>
      <dgm:spPr/>
      <dgm:t>
        <a:bodyPr/>
        <a:lstStyle/>
        <a:p>
          <a:endParaRPr lang="en-US"/>
        </a:p>
      </dgm:t>
    </dgm:pt>
    <dgm:pt modelId="{112CF5BF-EB79-4CE3-AB8A-6FDFAFECE8B4}" type="pres">
      <dgm:prSet presAssocID="{D04A208F-360C-42AC-9065-23B3BCDA492E}" presName="parTrans" presStyleLbl="bgSibTrans2D1" presStyleIdx="6" presStyleCnt="7" custAng="10799998" custScaleX="76851" custLinFactNeighborX="703" custLinFactNeighborY="-61567"/>
      <dgm:spPr/>
      <dgm:t>
        <a:bodyPr/>
        <a:lstStyle/>
        <a:p>
          <a:endParaRPr lang="en-US"/>
        </a:p>
      </dgm:t>
    </dgm:pt>
    <dgm:pt modelId="{F6929D46-B375-4B37-8442-A155E41835CC}" type="pres">
      <dgm:prSet presAssocID="{95DCF5DA-1D5E-4F28-9259-33909B6FDF58}" presName="node" presStyleLbl="node1" presStyleIdx="6" presStyleCnt="7" custScaleX="138038" custRadScaleRad="14074" custRadScaleInc="350001">
        <dgm:presLayoutVars>
          <dgm:bulletEnabled val="1"/>
        </dgm:presLayoutVars>
      </dgm:prSet>
      <dgm:spPr/>
      <dgm:t>
        <a:bodyPr/>
        <a:lstStyle/>
        <a:p>
          <a:endParaRPr lang="en-US"/>
        </a:p>
      </dgm:t>
    </dgm:pt>
  </dgm:ptLst>
  <dgm:cxnLst>
    <dgm:cxn modelId="{B2EC6F65-1007-4A9C-9C78-0A7DB3720A05}" srcId="{5CA1A446-8D5C-4F12-83F7-AEB4E94BEA95}" destId="{D205102D-0F2B-44F1-B266-49752ED3EB1D}" srcOrd="0" destOrd="0" parTransId="{C5E3DB58-C3B6-46EB-841C-7CB66E0DD8A0}" sibTransId="{B19C78AC-EDA0-495F-928C-990955B9EC73}"/>
    <dgm:cxn modelId="{2F379BA7-F62E-45FC-BA0B-11F9420F80CE}" srcId="{D205102D-0F2B-44F1-B266-49752ED3EB1D}" destId="{70FB5EDA-B863-4FA6-BF74-6807CE9A0F76}" srcOrd="2" destOrd="0" parTransId="{CC8F69B8-4D0A-46B0-9898-96F69EAD2638}" sibTransId="{74889429-5ECB-4E41-A2AE-3E1434F65C14}"/>
    <dgm:cxn modelId="{D9C32B8E-212D-4724-A68B-2B6E4A332464}" srcId="{D205102D-0F2B-44F1-B266-49752ED3EB1D}" destId="{E5442089-AB68-4B7E-9409-049419F1BA6F}" srcOrd="5" destOrd="0" parTransId="{4A0BB6B3-10E2-4149-B6A1-43D7DAC30697}" sibTransId="{C6C436D5-881A-496A-B9BE-2F351AC195D9}"/>
    <dgm:cxn modelId="{D779AE54-7F0A-D547-A2EB-074C3B19DBD5}" type="presOf" srcId="{E5442089-AB68-4B7E-9409-049419F1BA6F}" destId="{2D35AAC7-42E4-485A-A66C-62735028A3B8}" srcOrd="0" destOrd="0" presId="urn:microsoft.com/office/officeart/2005/8/layout/radial4"/>
    <dgm:cxn modelId="{0F6B53D2-79EE-9042-9235-68A42A2C4B1B}" type="presOf" srcId="{4A0BB6B3-10E2-4149-B6A1-43D7DAC30697}" destId="{4CA5E2C9-66B6-4013-B55C-5DCBD7294E54}" srcOrd="0" destOrd="0" presId="urn:microsoft.com/office/officeart/2005/8/layout/radial4"/>
    <dgm:cxn modelId="{12DB5E17-7FD6-7D40-B46E-2924D7D43DAD}" type="presOf" srcId="{BC48245E-F58D-4D51-80FD-1063A4DC4FFD}" destId="{CDB4B4E9-4996-42CE-9D30-2767045C0B42}" srcOrd="0" destOrd="0" presId="urn:microsoft.com/office/officeart/2005/8/layout/radial4"/>
    <dgm:cxn modelId="{0EBD0696-3059-4BD9-9209-57978FC2EDEA}" type="presOf" srcId="{34A44A26-845C-42A2-B1F1-F4D6B987FEF8}" destId="{F1AF9944-5AD6-4A95-B093-DFCD706CA222}" srcOrd="0" destOrd="0" presId="urn:microsoft.com/office/officeart/2005/8/layout/radial4"/>
    <dgm:cxn modelId="{103D5266-FAC0-3347-B9D4-995683278AE3}" type="presOf" srcId="{5CA1A446-8D5C-4F12-83F7-AEB4E94BEA95}" destId="{8692C845-BF75-495E-A6EB-4266FA3CEBE6}" srcOrd="0" destOrd="0" presId="urn:microsoft.com/office/officeart/2005/8/layout/radial4"/>
    <dgm:cxn modelId="{342EFC67-120A-4605-8C3D-7B643D1F94A6}" srcId="{D205102D-0F2B-44F1-B266-49752ED3EB1D}" destId="{0A2DDBBF-06B5-48FC-BC36-B3291CD61878}" srcOrd="1" destOrd="0" parTransId="{BC48245E-F58D-4D51-80FD-1063A4DC4FFD}" sibTransId="{3E39EBC5-9F71-4F68-8579-604677CC811A}"/>
    <dgm:cxn modelId="{190CB3B6-0C4D-D143-8137-554CC3E0386C}" type="presOf" srcId="{4F83B8BF-1BA9-4F63-9076-A10AB85CBD54}" destId="{89ADAB4B-148B-4AF9-99CF-484CBB07B333}" srcOrd="0" destOrd="0" presId="urn:microsoft.com/office/officeart/2005/8/layout/radial4"/>
    <dgm:cxn modelId="{1333825F-E97A-4944-8A34-C19C10A551B4}" srcId="{D205102D-0F2B-44F1-B266-49752ED3EB1D}" destId="{4CF58586-5B3C-42D5-99F5-014BE769BFBF}" srcOrd="4" destOrd="0" parTransId="{D3E5E08D-CDA4-4321-9034-E8E6446B1148}" sibTransId="{F0856098-B5D7-4533-840E-086DE3ED693C}"/>
    <dgm:cxn modelId="{DF984905-1BD9-E046-BC2D-2B966B4CB0E9}" type="presOf" srcId="{0A2DDBBF-06B5-48FC-BC36-B3291CD61878}" destId="{C5E83FC2-2D3D-48B7-B05C-590C76297558}" srcOrd="0" destOrd="0" presId="urn:microsoft.com/office/officeart/2005/8/layout/radial4"/>
    <dgm:cxn modelId="{2533EEC5-287A-48D2-B44E-26F59D4FDC19}" srcId="{D205102D-0F2B-44F1-B266-49752ED3EB1D}" destId="{4F83B8BF-1BA9-4F63-9076-A10AB85CBD54}" srcOrd="0" destOrd="0" parTransId="{FC082FEA-0C29-4010-869B-11D05D464DF5}" sibTransId="{353D20AE-3E87-4D40-8219-6EB6717C6DB3}"/>
    <dgm:cxn modelId="{B6CCAA34-BF73-4C60-8B36-2048A874486A}" srcId="{D205102D-0F2B-44F1-B266-49752ED3EB1D}" destId="{95DCF5DA-1D5E-4F28-9259-33909B6FDF58}" srcOrd="6" destOrd="0" parTransId="{D04A208F-360C-42AC-9065-23B3BCDA492E}" sibTransId="{670A7848-9CCB-4758-9F3D-C826EC57D6C7}"/>
    <dgm:cxn modelId="{C447CD7C-7A09-8C41-A04D-35FDB75A80E4}" type="presOf" srcId="{95DCF5DA-1D5E-4F28-9259-33909B6FDF58}" destId="{F6929D46-B375-4B37-8442-A155E41835CC}" srcOrd="0" destOrd="0" presId="urn:microsoft.com/office/officeart/2005/8/layout/radial4"/>
    <dgm:cxn modelId="{23AD2D01-9CAF-A24C-971F-F5007FA6739B}" type="presOf" srcId="{D04A208F-360C-42AC-9065-23B3BCDA492E}" destId="{112CF5BF-EB79-4CE3-AB8A-6FDFAFECE8B4}" srcOrd="0" destOrd="0" presId="urn:microsoft.com/office/officeart/2005/8/layout/radial4"/>
    <dgm:cxn modelId="{AEA0BFD2-8B85-440D-851B-6F99D6D32110}" type="presOf" srcId="{4CF58586-5B3C-42D5-99F5-014BE769BFBF}" destId="{5572583E-E14E-4E07-B302-FC593ED479F0}" srcOrd="0" destOrd="0" presId="urn:microsoft.com/office/officeart/2005/8/layout/radial4"/>
    <dgm:cxn modelId="{E8CADC8A-BBD9-C842-9FCC-A14991345FB4}" type="presOf" srcId="{CC8F69B8-4D0A-46B0-9898-96F69EAD2638}" destId="{A19D2E14-E4F1-46F6-8322-8721C95D94FA}" srcOrd="0" destOrd="0" presId="urn:microsoft.com/office/officeart/2005/8/layout/radial4"/>
    <dgm:cxn modelId="{00867499-55C8-4401-9D21-CE448D03CED5}" type="presOf" srcId="{D3E5E08D-CDA4-4321-9034-E8E6446B1148}" destId="{8F7EBAF9-CA00-49B6-94B8-21AABF95F009}" srcOrd="0" destOrd="0" presId="urn:microsoft.com/office/officeart/2005/8/layout/radial4"/>
    <dgm:cxn modelId="{32DF6DB8-E17E-3148-B476-AF25F1FD6321}" type="presOf" srcId="{FC082FEA-0C29-4010-869B-11D05D464DF5}" destId="{98EDCBA7-0D0A-4138-927B-9FDEAA3CBAB4}" srcOrd="0" destOrd="0" presId="urn:microsoft.com/office/officeart/2005/8/layout/radial4"/>
    <dgm:cxn modelId="{8D325D44-AA3F-4108-8FB2-2896E2C8D990}" srcId="{5CA1A446-8D5C-4F12-83F7-AEB4E94BEA95}" destId="{9E94BD00-7B73-44D7-88A9-5AC799C60708}" srcOrd="1" destOrd="0" parTransId="{5800EF42-B8B2-4BA9-8A7E-5ECF882834CD}" sibTransId="{B3F03B8F-4655-442B-AA3B-67D756CD491F}"/>
    <dgm:cxn modelId="{A5775DF2-FC50-814F-AF3E-68A4CC945671}" type="presOf" srcId="{70FB5EDA-B863-4FA6-BF74-6807CE9A0F76}" destId="{C99DD76B-3EFA-4FB5-9847-A6306FC376B7}" srcOrd="0" destOrd="0" presId="urn:microsoft.com/office/officeart/2005/8/layout/radial4"/>
    <dgm:cxn modelId="{3C08D07E-1EC3-4A01-97AD-BD9A1F7A80FB}" srcId="{D205102D-0F2B-44F1-B266-49752ED3EB1D}" destId="{A8D6E70F-68AD-4B44-BF16-9D236FEF9161}" srcOrd="3" destOrd="0" parTransId="{34A44A26-845C-42A2-B1F1-F4D6B987FEF8}" sibTransId="{E95DF4CC-10EF-4164-8E3C-071F3AE6C6D6}"/>
    <dgm:cxn modelId="{A3D40CDB-A0E2-4F9E-A466-2A3FFB1E1BED}" type="presOf" srcId="{A8D6E70F-68AD-4B44-BF16-9D236FEF9161}" destId="{A70F2BAB-1D1A-4931-96CD-2B3D89168D25}" srcOrd="0" destOrd="0" presId="urn:microsoft.com/office/officeart/2005/8/layout/radial4"/>
    <dgm:cxn modelId="{3C2D8D6B-11A3-E740-86C9-7972664C0243}" type="presOf" srcId="{D205102D-0F2B-44F1-B266-49752ED3EB1D}" destId="{B116717E-4E4A-46B0-AFC2-2F9B05EA66EE}" srcOrd="0" destOrd="0" presId="urn:microsoft.com/office/officeart/2005/8/layout/radial4"/>
    <dgm:cxn modelId="{2CC3F794-FAD8-E24C-8205-0008B1B4BE77}" type="presParOf" srcId="{8692C845-BF75-495E-A6EB-4266FA3CEBE6}" destId="{B116717E-4E4A-46B0-AFC2-2F9B05EA66EE}" srcOrd="0" destOrd="0" presId="urn:microsoft.com/office/officeart/2005/8/layout/radial4"/>
    <dgm:cxn modelId="{C00A1D4C-06F7-724B-A9FB-65129662DCD7}" type="presParOf" srcId="{8692C845-BF75-495E-A6EB-4266FA3CEBE6}" destId="{98EDCBA7-0D0A-4138-927B-9FDEAA3CBAB4}" srcOrd="1" destOrd="0" presId="urn:microsoft.com/office/officeart/2005/8/layout/radial4"/>
    <dgm:cxn modelId="{F9A27291-4B1D-3E42-A45D-8820B33927C9}" type="presParOf" srcId="{8692C845-BF75-495E-A6EB-4266FA3CEBE6}" destId="{89ADAB4B-148B-4AF9-99CF-484CBB07B333}" srcOrd="2" destOrd="0" presId="urn:microsoft.com/office/officeart/2005/8/layout/radial4"/>
    <dgm:cxn modelId="{2CC95162-8294-D744-A313-477B4C64BB10}" type="presParOf" srcId="{8692C845-BF75-495E-A6EB-4266FA3CEBE6}" destId="{CDB4B4E9-4996-42CE-9D30-2767045C0B42}" srcOrd="3" destOrd="0" presId="urn:microsoft.com/office/officeart/2005/8/layout/radial4"/>
    <dgm:cxn modelId="{196845FF-54A8-C04D-85CD-8A1DCE0EEA0A}" type="presParOf" srcId="{8692C845-BF75-495E-A6EB-4266FA3CEBE6}" destId="{C5E83FC2-2D3D-48B7-B05C-590C76297558}" srcOrd="4" destOrd="0" presId="urn:microsoft.com/office/officeart/2005/8/layout/radial4"/>
    <dgm:cxn modelId="{0E9F1012-DC91-234A-A988-2D4AB79192D7}" type="presParOf" srcId="{8692C845-BF75-495E-A6EB-4266FA3CEBE6}" destId="{A19D2E14-E4F1-46F6-8322-8721C95D94FA}" srcOrd="5" destOrd="0" presId="urn:microsoft.com/office/officeart/2005/8/layout/radial4"/>
    <dgm:cxn modelId="{898CE03F-5FDC-504B-A5CD-27387CE094F6}" type="presParOf" srcId="{8692C845-BF75-495E-A6EB-4266FA3CEBE6}" destId="{C99DD76B-3EFA-4FB5-9847-A6306FC376B7}" srcOrd="6" destOrd="0" presId="urn:microsoft.com/office/officeart/2005/8/layout/radial4"/>
    <dgm:cxn modelId="{30E30B26-2B64-4670-AFAE-9EB0556CC158}" type="presParOf" srcId="{8692C845-BF75-495E-A6EB-4266FA3CEBE6}" destId="{F1AF9944-5AD6-4A95-B093-DFCD706CA222}" srcOrd="7" destOrd="0" presId="urn:microsoft.com/office/officeart/2005/8/layout/radial4"/>
    <dgm:cxn modelId="{BFD1E920-E633-480E-B9B2-EA8A2855E7EC}" type="presParOf" srcId="{8692C845-BF75-495E-A6EB-4266FA3CEBE6}" destId="{A70F2BAB-1D1A-4931-96CD-2B3D89168D25}" srcOrd="8" destOrd="0" presId="urn:microsoft.com/office/officeart/2005/8/layout/radial4"/>
    <dgm:cxn modelId="{DC4EF22E-939A-4611-9C61-E8AC16324EC3}" type="presParOf" srcId="{8692C845-BF75-495E-A6EB-4266FA3CEBE6}" destId="{8F7EBAF9-CA00-49B6-94B8-21AABF95F009}" srcOrd="9" destOrd="0" presId="urn:microsoft.com/office/officeart/2005/8/layout/radial4"/>
    <dgm:cxn modelId="{759D6B7F-3BF6-48DD-8962-CC810165EB0C}" type="presParOf" srcId="{8692C845-BF75-495E-A6EB-4266FA3CEBE6}" destId="{5572583E-E14E-4E07-B302-FC593ED479F0}" srcOrd="10" destOrd="0" presId="urn:microsoft.com/office/officeart/2005/8/layout/radial4"/>
    <dgm:cxn modelId="{04A47F52-0504-DA40-B479-3E4DF096DF05}" type="presParOf" srcId="{8692C845-BF75-495E-A6EB-4266FA3CEBE6}" destId="{4CA5E2C9-66B6-4013-B55C-5DCBD7294E54}" srcOrd="11" destOrd="0" presId="urn:microsoft.com/office/officeart/2005/8/layout/radial4"/>
    <dgm:cxn modelId="{B3F24D25-9046-AA4D-B809-C7799C8E8B8F}" type="presParOf" srcId="{8692C845-BF75-495E-A6EB-4266FA3CEBE6}" destId="{2D35AAC7-42E4-485A-A66C-62735028A3B8}" srcOrd="12" destOrd="0" presId="urn:microsoft.com/office/officeart/2005/8/layout/radial4"/>
    <dgm:cxn modelId="{EE5D095C-C56F-7A45-B47E-055B235EE212}" type="presParOf" srcId="{8692C845-BF75-495E-A6EB-4266FA3CEBE6}" destId="{112CF5BF-EB79-4CE3-AB8A-6FDFAFECE8B4}" srcOrd="13" destOrd="0" presId="urn:microsoft.com/office/officeart/2005/8/layout/radial4"/>
    <dgm:cxn modelId="{BFE05727-1D02-CF4D-A048-42F089254D77}" type="presParOf" srcId="{8692C845-BF75-495E-A6EB-4266FA3CEBE6}" destId="{F6929D46-B375-4B37-8442-A155E41835CC}" srcOrd="1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8F028257-1DF7-4FFF-ACE7-F7E8932771E0}" type="datetimeFigureOut">
              <a:rPr lang="en-US" smtClean="0"/>
              <a:t>06/18/2018</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AF7CE5E7-0CB0-4AD3-AB7B-ADCD13C89EA1}" type="slidenum">
              <a:rPr lang="en-US" smtClean="0"/>
              <a:t>‹#›</a:t>
            </a:fld>
            <a:endParaRPr lang="en-US"/>
          </a:p>
        </p:txBody>
      </p:sp>
    </p:spTree>
    <p:extLst>
      <p:ext uri="{BB962C8B-B14F-4D97-AF65-F5344CB8AC3E}">
        <p14:creationId xmlns:p14="http://schemas.microsoft.com/office/powerpoint/2010/main" val="3769118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846930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681692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714636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pPr marL="342900" marR="0" lvl="0" indent="-342900" algn="l" defTabSz="457200" rtl="0" eaLnBrk="1" fontAlgn="auto" latinLnBrk="0" hangingPunct="1">
              <a:lnSpc>
                <a:spcPct val="90000"/>
              </a:lnSpc>
              <a:spcBef>
                <a:spcPts val="1200"/>
              </a:spcBef>
              <a:spcAft>
                <a:spcPts val="600"/>
              </a:spcAft>
              <a:buClrTx/>
              <a:buSzTx/>
              <a:buFont typeface="Arial"/>
              <a:buChar char="•"/>
              <a:tabLst/>
              <a:defRPr/>
            </a:pPr>
            <a:r>
              <a:rPr lang="en-US" sz="2400" kern="1200" dirty="0">
                <a:solidFill>
                  <a:srgbClr val="000000"/>
                </a:solidFill>
                <a:latin typeface="Constantia" panose="02030602050306030303" pitchFamily="18" charset="0"/>
              </a:rPr>
              <a:t>Assessment data elements for </a:t>
            </a:r>
          </a:p>
          <a:p>
            <a:pPr marL="800100" lvl="1" indent="-342900" algn="l" defTabSz="457200" rtl="0">
              <a:lnSpc>
                <a:spcPct val="90000"/>
              </a:lnSpc>
              <a:spcBef>
                <a:spcPts val="600"/>
              </a:spcBef>
              <a:buFont typeface="Arial"/>
              <a:buChar char="•"/>
              <a:defRPr/>
            </a:pPr>
            <a:r>
              <a:rPr lang="en-US" sz="2000" kern="1200" dirty="0">
                <a:solidFill>
                  <a:srgbClr val="000000"/>
                </a:solidFill>
                <a:latin typeface="Constantia" panose="02030602050306030303" pitchFamily="18" charset="0"/>
                <a:cs typeface="Constantia"/>
              </a:rPr>
              <a:t>Cognitive status (e.g., expression and understanding)</a:t>
            </a:r>
            <a:endParaRPr lang="en-US" sz="2000" kern="1200" dirty="0">
              <a:solidFill>
                <a:srgbClr val="000000"/>
              </a:solidFill>
              <a:latin typeface="Constantia" panose="02030602050306030303" pitchFamily="18" charset="0"/>
            </a:endParaRPr>
          </a:p>
          <a:p>
            <a:pPr marL="800100" lvl="1" indent="-342900" algn="l" defTabSz="457200" rtl="0">
              <a:lnSpc>
                <a:spcPct val="90000"/>
              </a:lnSpc>
              <a:spcBef>
                <a:spcPts val="600"/>
              </a:spcBef>
              <a:buFont typeface="Arial"/>
              <a:buChar char="•"/>
              <a:defRPr/>
            </a:pPr>
            <a:r>
              <a:rPr lang="en-US" sz="2000" kern="1200" dirty="0">
                <a:solidFill>
                  <a:srgbClr val="000000"/>
                </a:solidFill>
                <a:latin typeface="Constantia" panose="02030602050306030303" pitchFamily="18" charset="0"/>
                <a:cs typeface="Constantia"/>
              </a:rPr>
              <a:t>Mental status (e.g., depressed mood)</a:t>
            </a:r>
            <a:endParaRPr lang="en-US" sz="2000" kern="1200" dirty="0">
              <a:solidFill>
                <a:srgbClr val="000000"/>
              </a:solidFill>
              <a:latin typeface="Constantia" panose="02030602050306030303" pitchFamily="18" charset="0"/>
            </a:endParaRPr>
          </a:p>
          <a:p>
            <a:pPr marL="800100" lvl="1" indent="-342900" algn="l" defTabSz="457200" rtl="0">
              <a:lnSpc>
                <a:spcPct val="90000"/>
              </a:lnSpc>
              <a:spcBef>
                <a:spcPts val="600"/>
              </a:spcBef>
              <a:buFont typeface="Arial"/>
              <a:buChar char="•"/>
              <a:defRPr/>
            </a:pPr>
            <a:r>
              <a:rPr lang="en-US" sz="2000" kern="1200" dirty="0">
                <a:solidFill>
                  <a:srgbClr val="000000"/>
                </a:solidFill>
                <a:latin typeface="Constantia" panose="02030602050306030303" pitchFamily="18" charset="0"/>
                <a:cs typeface="Constantia"/>
              </a:rPr>
              <a:t>Pain (e.g., pain interference with sleep)</a:t>
            </a:r>
          </a:p>
          <a:p>
            <a:pPr marL="800100" lvl="1" indent="-342900" algn="l" defTabSz="457200" rtl="0">
              <a:lnSpc>
                <a:spcPct val="90000"/>
              </a:lnSpc>
              <a:spcBef>
                <a:spcPts val="600"/>
              </a:spcBef>
              <a:buFont typeface="Arial"/>
              <a:buChar char="•"/>
              <a:defRPr/>
            </a:pPr>
            <a:r>
              <a:rPr lang="en-US" sz="2000" kern="1200" dirty="0">
                <a:solidFill>
                  <a:prstClr val="black"/>
                </a:solidFill>
                <a:latin typeface="Constantia" panose="02030602050306030303" pitchFamily="18" charset="0"/>
                <a:cs typeface="Constantia"/>
              </a:rPr>
              <a:t>Impairments (e.g., ability to see, continence)</a:t>
            </a:r>
          </a:p>
          <a:p>
            <a:pPr marL="800100" lvl="1" indent="-342900" algn="l" defTabSz="457200" rtl="0">
              <a:lnSpc>
                <a:spcPct val="90000"/>
              </a:lnSpc>
              <a:spcBef>
                <a:spcPts val="600"/>
              </a:spcBef>
              <a:buFont typeface="Arial"/>
              <a:buChar char="•"/>
              <a:defRPr/>
            </a:pPr>
            <a:r>
              <a:rPr lang="en-US" sz="2000" kern="1200" dirty="0">
                <a:solidFill>
                  <a:srgbClr val="000000"/>
                </a:solidFill>
                <a:latin typeface="Constantia" panose="02030602050306030303" pitchFamily="18" charset="0"/>
                <a:cs typeface="Constantia"/>
              </a:rPr>
              <a:t>Special services, treatments and interventions (e.g., IV chemotherapy)</a:t>
            </a:r>
            <a:endParaRPr lang="en-US" sz="2000" kern="1200" dirty="0">
              <a:solidFill>
                <a:srgbClr val="000000"/>
              </a:solidFill>
              <a:latin typeface="Constantia" panose="02030602050306030303" pitchFamily="18" charset="0"/>
            </a:endParaRPr>
          </a:p>
          <a:p>
            <a:pPr marL="800100" lvl="1" indent="-342900" algn="l" defTabSz="457200" rtl="0">
              <a:lnSpc>
                <a:spcPct val="90000"/>
              </a:lnSpc>
              <a:spcBef>
                <a:spcPts val="600"/>
              </a:spcBef>
              <a:buFont typeface="Arial"/>
              <a:buChar char="•"/>
              <a:defRPr/>
            </a:pPr>
            <a:r>
              <a:rPr lang="en-US" sz="2000" kern="1200" dirty="0">
                <a:solidFill>
                  <a:srgbClr val="000000"/>
                </a:solidFill>
                <a:latin typeface="Constantia" panose="02030602050306030303" pitchFamily="18" charset="0"/>
                <a:cs typeface="Constantia"/>
              </a:rPr>
              <a:t>Other categories (Care preferences</a:t>
            </a:r>
            <a:r>
              <a:rPr lang="en-US" sz="2000" kern="1200" dirty="0">
                <a:solidFill>
                  <a:srgbClr val="000000"/>
                </a:solidFill>
                <a:latin typeface="Constantia" panose="02030602050306030303" pitchFamily="18" charset="0"/>
              </a:rPr>
              <a:t>; </a:t>
            </a:r>
            <a:r>
              <a:rPr lang="en-US" sz="2000" kern="1200" dirty="0">
                <a:solidFill>
                  <a:srgbClr val="000000"/>
                </a:solidFill>
                <a:latin typeface="Constantia" panose="02030602050306030303" pitchFamily="18" charset="0"/>
                <a:cs typeface="Constantia"/>
              </a:rPr>
              <a:t>Global health; Medication reconciliation)</a:t>
            </a:r>
          </a:p>
          <a:p>
            <a:endParaRPr lang="en-US" dirty="0"/>
          </a:p>
        </p:txBody>
      </p:sp>
    </p:spTree>
    <p:extLst>
      <p:ext uri="{BB962C8B-B14F-4D97-AF65-F5344CB8AC3E}">
        <p14:creationId xmlns:p14="http://schemas.microsoft.com/office/powerpoint/2010/main" val="2225176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endParaRPr lang="en-US" dirty="0"/>
          </a:p>
        </p:txBody>
      </p:sp>
    </p:spTree>
    <p:extLst>
      <p:ext uri="{BB962C8B-B14F-4D97-AF65-F5344CB8AC3E}">
        <p14:creationId xmlns:p14="http://schemas.microsoft.com/office/powerpoint/2010/main" val="3759581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a:noFill/>
          <a:ln w="12700">
            <a:solidFill>
              <a:prstClr val="black"/>
            </a:solidFill>
          </a:ln>
        </p:spPr>
      </p:sp>
      <p:sp>
        <p:nvSpPr>
          <p:cNvPr id="3" name="Notes Placeholder 2"/>
          <p:cNvSpPr>
            <a:spLocks noGrp="1"/>
          </p:cNvSpPr>
          <p:nvPr>
            <p:ph type="body" idx="1"/>
          </p:nvPr>
        </p:nvSpPr>
        <p:spPr>
          <a:xfrm>
            <a:off x="914400" y="3300413"/>
            <a:ext cx="7315200" cy="2700337"/>
          </a:xfrm>
          <a:prstGeom prst="rect">
            <a:avLst/>
          </a:prstGeom>
        </p:spPr>
        <p:txBody>
          <a:bodyPr/>
          <a:lstStyle/>
          <a:p>
            <a:endParaRPr lang="en-US" dirty="0"/>
          </a:p>
        </p:txBody>
      </p:sp>
    </p:spTree>
    <p:extLst>
      <p:ext uri="{BB962C8B-B14F-4D97-AF65-F5344CB8AC3E}">
        <p14:creationId xmlns:p14="http://schemas.microsoft.com/office/powerpoint/2010/main" val="271210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914400" y="3257550"/>
            <a:ext cx="7315200" cy="3086100"/>
          </a:xfrm>
          <a:prstGeom prst="rect">
            <a:avLst/>
          </a:prstGeom>
        </p:spPr>
        <p:txBody>
          <a:bodyPr>
            <a:normAutofit/>
          </a:bodyPr>
          <a:lstStyle/>
          <a:p>
            <a:endParaRPr/>
          </a:p>
        </p:txBody>
      </p:sp>
    </p:spTree>
    <p:extLst>
      <p:ext uri="{BB962C8B-B14F-4D97-AF65-F5344CB8AC3E}">
        <p14:creationId xmlns:p14="http://schemas.microsoft.com/office/powerpoint/2010/main" val="454192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4BD6247-C2D6-4C08-BD59-075ECD1294A6}" type="datetime1">
              <a:rPr lang="en-US" smtClean="0"/>
              <a:t>06/18/2018</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onstantia"/>
                <a:cs typeface="Constantia"/>
              </a:defRPr>
            </a:lvl1pPr>
          </a:lstStyle>
          <a:p>
            <a:pPr marL="72390">
              <a:lnSpc>
                <a:spcPct val="100000"/>
              </a:lnSpc>
            </a:pPr>
            <a:fld id="{81D60167-4931-47E6-BA6A-407CBD079E47}" type="slidenum">
              <a:rPr dirty="0"/>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0E8AE4E3-FC20-4957-B3BF-4C8265E13780}" type="datetime1">
              <a:rPr lang="en-US" smtClean="0">
                <a:solidFill>
                  <a:prstClr val="black"/>
                </a:solidFill>
              </a:rPr>
              <a:t>06/18/2018</a:t>
            </a:fld>
            <a:endParaRPr lang="en-US">
              <a:solidFill>
                <a:prstClr val="black"/>
              </a:solidFill>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1624F700-82AC-4296-BF4E-A253E5C7BF8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83283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0"/>
            <a:ext cx="2057400" cy="365125"/>
          </a:xfrm>
          <a:prstGeom prst="rect">
            <a:avLst/>
          </a:prstGeom>
        </p:spPr>
        <p:txBody>
          <a:bodyPr/>
          <a:lstStyle/>
          <a:p>
            <a:fld id="{B87C6E3D-EC83-462A-9F41-09DD4C8D289A}" type="datetime1">
              <a:rPr lang="en-US" smtClean="0">
                <a:solidFill>
                  <a:prstClr val="black"/>
                </a:solidFill>
              </a:rPr>
              <a:t>06/18/2018</a:t>
            </a:fld>
            <a:endParaRPr lang="en-US">
              <a:solidFill>
                <a:prstClr val="black"/>
              </a:solidFill>
            </a:endParaRPr>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1624F700-82AC-4296-BF4E-A253E5C7BF8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45156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0F433326-0D21-4C1D-B0C3-D3182482E25D}" type="datetime1">
              <a:rPr lang="en-US" smtClean="0">
                <a:solidFill>
                  <a:prstClr val="black"/>
                </a:solidFill>
              </a:rPr>
              <a:t>06/18/2018</a:t>
            </a:fld>
            <a:endParaRPr lang="en-US">
              <a:solidFill>
                <a:prstClr val="black"/>
              </a:solidFill>
            </a:endParaRPr>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1624F700-82AC-4296-BF4E-A253E5C7BF8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63350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38D1C2D3-2247-4F28-8DF4-9C3C304B70E5}" type="datetime1">
              <a:rPr lang="en-US" smtClean="0">
                <a:solidFill>
                  <a:prstClr val="black"/>
                </a:solidFill>
              </a:rPr>
              <a:t>06/18/2018</a:t>
            </a:fld>
            <a:endParaRPr lang="en-US">
              <a:solidFill>
                <a:prstClr val="black"/>
              </a:solidFill>
            </a:endParaRPr>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1624F700-82AC-4296-BF4E-A253E5C7BF8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17218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9344B783-80A2-4205-ADAD-D3CC866F7FA7}" type="datetime1">
              <a:rPr lang="en-US" smtClean="0">
                <a:solidFill>
                  <a:prstClr val="black"/>
                </a:solidFill>
              </a:rPr>
              <a:t>06/18/2018</a:t>
            </a:fld>
            <a:endParaRPr lang="en-US">
              <a:solidFill>
                <a:prstClr val="black"/>
              </a:solidFill>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1624F700-82AC-4296-BF4E-A253E5C7BF8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55361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939AC2B8-C6CF-4756-8859-5617FC8155BF}" type="datetime1">
              <a:rPr lang="en-US" smtClean="0">
                <a:solidFill>
                  <a:prstClr val="black"/>
                </a:solidFill>
              </a:rPr>
              <a:t>06/18/2018</a:t>
            </a:fld>
            <a:endParaRPr lang="en-US">
              <a:solidFill>
                <a:prstClr val="black"/>
              </a:solidFill>
            </a:endParaRPr>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1624F700-82AC-4296-BF4E-A253E5C7BF8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29970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B1B1D1FE-C180-4EE2-97FD-DAF29342A56B}" type="datetime1">
              <a:rPr lang="en-US" smtClean="0">
                <a:solidFill>
                  <a:prstClr val="black"/>
                </a:solidFill>
              </a:rPr>
              <a:t>06/18/2018</a:t>
            </a:fld>
            <a:endParaRPr lang="en-US">
              <a:solidFill>
                <a:prstClr val="black"/>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1624F700-82AC-4296-BF4E-A253E5C7BF8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45883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E343FBCB-CE3B-4C80-9E6C-170D6C8A8528}" type="datetime1">
              <a:rPr lang="en-US" smtClean="0">
                <a:solidFill>
                  <a:prstClr val="black"/>
                </a:solidFill>
              </a:rPr>
              <a:t>06/18/2018</a:t>
            </a:fld>
            <a:endParaRPr lang="en-US">
              <a:solidFill>
                <a:prstClr val="black"/>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1624F700-82AC-4296-BF4E-A253E5C7BF8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03284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4400" b="0" i="0">
                <a:solidFill>
                  <a:schemeClr val="tx1"/>
                </a:solidFill>
                <a:latin typeface="Constantia"/>
                <a:cs typeface="Constant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4A8F217-BAB2-47E0-8F42-A034FF23FA1A}" type="datetime1">
              <a:rPr lang="en-US" smtClean="0"/>
              <a:t>06/18/2018</a:t>
            </a:fld>
            <a:endParaRPr lang="en-US"/>
          </a:p>
        </p:txBody>
      </p:sp>
      <p:sp>
        <p:nvSpPr>
          <p:cNvPr id="6" name="Holder 6"/>
          <p:cNvSpPr>
            <a:spLocks noGrp="1"/>
          </p:cNvSpPr>
          <p:nvPr>
            <p:ph type="sldNum" sz="quarter" idx="7"/>
          </p:nvPr>
        </p:nvSpPr>
        <p:spPr>
          <a:xfrm>
            <a:off x="8077200" y="6464836"/>
            <a:ext cx="543687" cy="164564"/>
          </a:xfrm>
        </p:spPr>
        <p:txBody>
          <a:bodyPr lIns="0" tIns="0" rIns="0" bIns="0"/>
          <a:lstStyle>
            <a:lvl1pPr>
              <a:defRPr sz="1200" b="0" i="0">
                <a:solidFill>
                  <a:srgbClr val="888888"/>
                </a:solidFill>
                <a:latin typeface="Constantia"/>
                <a:cs typeface="Constantia"/>
              </a:defRPr>
            </a:lvl1pPr>
          </a:lstStyle>
          <a:p>
            <a:pPr marL="72390">
              <a:lnSpc>
                <a:spcPct val="10000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22897B82-CB59-46D7-AA38-DAD916C6C44B}" type="datetime1">
              <a:rPr lang="en-US" smtClean="0"/>
              <a:t>06/18/2018</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Constantia"/>
                <a:cs typeface="Constantia"/>
              </a:defRPr>
            </a:lvl1pPr>
          </a:lstStyle>
          <a:p>
            <a:pPr marL="72390">
              <a:lnSpc>
                <a:spcPct val="10000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B7A3A65-A145-4B4B-8E85-4AE1251298E9}" type="datetime1">
              <a:rPr lang="en-US" smtClean="0"/>
              <a:t>06/18/2018</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Constantia"/>
                <a:cs typeface="Constantia"/>
              </a:defRPr>
            </a:lvl1pPr>
          </a:lstStyle>
          <a:p>
            <a:pPr marL="72390">
              <a:lnSpc>
                <a:spcPct val="10000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EF2D861-633A-4ACB-A27F-08EB1CC01483}" type="datetime1">
              <a:rPr lang="en-US" smtClean="0"/>
              <a:t>06/18/2018</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Constantia"/>
                <a:cs typeface="Constantia"/>
              </a:defRPr>
            </a:lvl1pPr>
          </a:lstStyle>
          <a:p>
            <a:pPr marL="72390">
              <a:lnSpc>
                <a:spcPct val="100000"/>
              </a:lnSpc>
            </a:pPr>
            <a:fld id="{81D60167-4931-47E6-BA6A-407CBD079E47}" type="slidenum">
              <a:rPr dirty="0"/>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8448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CC2861C5-9225-4443-8F0E-957A1E727B32}" type="datetime1">
              <a:rPr lang="en-US" smtClean="0">
                <a:solidFill>
                  <a:prstClr val="black"/>
                </a:solidFill>
              </a:rPr>
              <a:t>06/18/2018</a:t>
            </a:fld>
            <a:endParaRPr lang="en-US">
              <a:solidFill>
                <a:prstClr val="black"/>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1624F700-82AC-4296-BF4E-A253E5C7BF8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26513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F74985E2-FE1E-41DE-93F8-682D6240DF33}" type="datetime1">
              <a:rPr lang="en-US" smtClean="0">
                <a:solidFill>
                  <a:prstClr val="black"/>
                </a:solidFill>
              </a:rPr>
              <a:t>06/18/2018</a:t>
            </a:fld>
            <a:endParaRPr lang="en-US">
              <a:solidFill>
                <a:prstClr val="black"/>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1624F700-82AC-4296-BF4E-A253E5C7BF8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43885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6200B0A9-D444-4FCA-A712-5DDFC6CB89C5}" type="datetime1">
              <a:rPr lang="en-US" smtClean="0">
                <a:solidFill>
                  <a:prstClr val="black"/>
                </a:solidFill>
              </a:rPr>
              <a:t>06/18/2018</a:t>
            </a:fld>
            <a:endParaRPr lang="en-US">
              <a:solidFill>
                <a:prstClr val="black"/>
              </a:solidFill>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1624F700-82AC-4296-BF4E-A253E5C7BF8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679666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61" y="1491996"/>
            <a:ext cx="9143365" cy="102235"/>
          </a:xfrm>
          <a:custGeom>
            <a:avLst/>
            <a:gdLst/>
            <a:ahLst/>
            <a:cxnLst/>
            <a:rect l="l" t="t" r="r" b="b"/>
            <a:pathLst>
              <a:path w="9143365" h="102234">
                <a:moveTo>
                  <a:pt x="0" y="102107"/>
                </a:moveTo>
                <a:lnTo>
                  <a:pt x="9143238" y="102107"/>
                </a:lnTo>
                <a:lnTo>
                  <a:pt x="9143238" y="0"/>
                </a:lnTo>
                <a:lnTo>
                  <a:pt x="0" y="0"/>
                </a:lnTo>
                <a:lnTo>
                  <a:pt x="0" y="102107"/>
                </a:lnTo>
              </a:path>
            </a:pathLst>
          </a:custGeom>
          <a:solidFill>
            <a:srgbClr val="FFD004"/>
          </a:solidFill>
        </p:spPr>
        <p:txBody>
          <a:bodyPr wrap="square" lIns="0" tIns="0" rIns="0" bIns="0" rtlCol="0"/>
          <a:lstStyle/>
          <a:p>
            <a:endParaRPr/>
          </a:p>
        </p:txBody>
      </p:sp>
      <p:sp>
        <p:nvSpPr>
          <p:cNvPr id="17" name="bk object 17"/>
          <p:cNvSpPr/>
          <p:nvPr/>
        </p:nvSpPr>
        <p:spPr>
          <a:xfrm>
            <a:off x="761" y="1391411"/>
            <a:ext cx="9143365" cy="102235"/>
          </a:xfrm>
          <a:custGeom>
            <a:avLst/>
            <a:gdLst/>
            <a:ahLst/>
            <a:cxnLst/>
            <a:rect l="l" t="t" r="r" b="b"/>
            <a:pathLst>
              <a:path w="9143365" h="102234">
                <a:moveTo>
                  <a:pt x="0" y="102107"/>
                </a:moveTo>
                <a:lnTo>
                  <a:pt x="9143238" y="102107"/>
                </a:lnTo>
                <a:lnTo>
                  <a:pt x="9143238" y="0"/>
                </a:lnTo>
                <a:lnTo>
                  <a:pt x="0" y="0"/>
                </a:lnTo>
                <a:lnTo>
                  <a:pt x="0" y="102107"/>
                </a:lnTo>
              </a:path>
            </a:pathLst>
          </a:custGeom>
          <a:solidFill>
            <a:srgbClr val="08499C"/>
          </a:solidFill>
        </p:spPr>
        <p:txBody>
          <a:bodyPr wrap="square" lIns="0" tIns="0" rIns="0" bIns="0" rtlCol="0"/>
          <a:lstStyle/>
          <a:p>
            <a:endParaRPr/>
          </a:p>
        </p:txBody>
      </p:sp>
      <p:sp>
        <p:nvSpPr>
          <p:cNvPr id="2" name="Holder 2"/>
          <p:cNvSpPr>
            <a:spLocks noGrp="1"/>
          </p:cNvSpPr>
          <p:nvPr>
            <p:ph type="title"/>
          </p:nvPr>
        </p:nvSpPr>
        <p:spPr>
          <a:xfrm>
            <a:off x="86969" y="105562"/>
            <a:ext cx="8970060" cy="1256030"/>
          </a:xfrm>
          <a:prstGeom prst="rect">
            <a:avLst/>
          </a:prstGeom>
        </p:spPr>
        <p:txBody>
          <a:bodyPr wrap="square" lIns="0" tIns="0" rIns="0" bIns="0">
            <a:spAutoFit/>
          </a:bodyPr>
          <a:lstStyle>
            <a:lvl1pPr>
              <a:defRPr sz="4400" b="1" i="0">
                <a:solidFill>
                  <a:schemeClr val="tx1"/>
                </a:solidFill>
                <a:latin typeface="Calibri"/>
                <a:cs typeface="Calibri"/>
              </a:defRPr>
            </a:lvl1pPr>
          </a:lstStyle>
          <a:p>
            <a:endParaRPr/>
          </a:p>
        </p:txBody>
      </p:sp>
      <p:sp>
        <p:nvSpPr>
          <p:cNvPr id="3" name="Holder 3"/>
          <p:cNvSpPr>
            <a:spLocks noGrp="1"/>
          </p:cNvSpPr>
          <p:nvPr>
            <p:ph type="body" idx="1"/>
          </p:nvPr>
        </p:nvSpPr>
        <p:spPr>
          <a:xfrm>
            <a:off x="535940" y="1864963"/>
            <a:ext cx="8072119" cy="4012565"/>
          </a:xfrm>
          <a:prstGeom prst="rect">
            <a:avLst/>
          </a:prstGeom>
        </p:spPr>
        <p:txBody>
          <a:bodyPr wrap="square" lIns="0" tIns="0" rIns="0" bIns="0">
            <a:spAutoFit/>
          </a:bodyPr>
          <a:lstStyle>
            <a:lvl1pPr>
              <a:defRPr sz="4400" b="0" i="0">
                <a:solidFill>
                  <a:schemeClr val="tx1"/>
                </a:solidFill>
                <a:latin typeface="Constantia"/>
                <a:cs typeface="Constantia"/>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0D3B6D40-FA52-4B87-8BB0-C335D8CCC318}" type="datetime1">
              <a:rPr lang="en-US" smtClean="0"/>
              <a:t>06/18/2018</a:t>
            </a:fld>
            <a:endParaRPr lang="en-US"/>
          </a:p>
        </p:txBody>
      </p:sp>
      <p:sp>
        <p:nvSpPr>
          <p:cNvPr id="6" name="Holder 6"/>
          <p:cNvSpPr>
            <a:spLocks noGrp="1"/>
          </p:cNvSpPr>
          <p:nvPr>
            <p:ph type="sldNum" sz="quarter" idx="7"/>
          </p:nvPr>
        </p:nvSpPr>
        <p:spPr>
          <a:xfrm>
            <a:off x="8438642" y="6464836"/>
            <a:ext cx="182245" cy="178434"/>
          </a:xfrm>
          <a:prstGeom prst="rect">
            <a:avLst/>
          </a:prstGeom>
        </p:spPr>
        <p:txBody>
          <a:bodyPr wrap="square" lIns="0" tIns="0" rIns="0" bIns="0">
            <a:spAutoFit/>
          </a:bodyPr>
          <a:lstStyle>
            <a:lvl1pPr>
              <a:defRPr sz="1200" b="0" i="0">
                <a:solidFill>
                  <a:srgbClr val="888888"/>
                </a:solidFill>
                <a:latin typeface="Constantia"/>
                <a:cs typeface="Constantia"/>
              </a:defRPr>
            </a:lvl1pPr>
          </a:lstStyle>
          <a:p>
            <a:pPr marL="72390">
              <a:lnSpc>
                <a:spcPct val="10000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80"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p:cNvCxnSpPr/>
          <p:nvPr userDrawn="1"/>
        </p:nvCxnSpPr>
        <p:spPr>
          <a:xfrm>
            <a:off x="956733" y="3380018"/>
            <a:ext cx="7264400" cy="0"/>
          </a:xfrm>
          <a:prstGeom prst="line">
            <a:avLst/>
          </a:prstGeom>
          <a:ln w="117475" cmpd="sng">
            <a:solidFill>
              <a:srgbClr val="ECD20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876110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ftr="0" dt="0"/>
  <p:txStyles>
    <p:titleStyle>
      <a:lvl1pPr algn="ctr" defTabSz="914400" rtl="0" eaLnBrk="1" latinLnBrk="0" hangingPunct="1">
        <a:lnSpc>
          <a:spcPct val="90000"/>
        </a:lnSpc>
        <a:spcBef>
          <a:spcPct val="0"/>
        </a:spcBef>
        <a:buNone/>
        <a:defRPr sz="5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guide id="3" pos="2980">
          <p15:clr>
            <a:srgbClr val="F26B43"/>
          </p15:clr>
        </p15:guide>
        <p15:guide id="4" orient="horz" pos="2260">
          <p15:clr>
            <a:srgbClr val="F26B43"/>
          </p15:clr>
        </p15:guide>
        <p15:guide id="5" pos="3080">
          <p15:clr>
            <a:srgbClr val="F26B43"/>
          </p15:clr>
        </p15:guide>
        <p15:guide id="6" orient="horz" pos="23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Post-Acute-Care-Quality-Initiatives/IMPACT-Act-of-2014/-IMPACT-Act-Standardized-Assessment-National-Testing-.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63" Type="http://schemas.openxmlformats.org/officeDocument/2006/relationships/tags" Target="../tags/tag63.xml"/><Relationship Id="rId68" Type="http://schemas.openxmlformats.org/officeDocument/2006/relationships/tags" Target="../tags/tag68.xml"/><Relationship Id="rId76" Type="http://schemas.openxmlformats.org/officeDocument/2006/relationships/tags" Target="../tags/tag76.xml"/><Relationship Id="rId7" Type="http://schemas.openxmlformats.org/officeDocument/2006/relationships/tags" Target="../tags/tag7.xml"/><Relationship Id="rId71" Type="http://schemas.openxmlformats.org/officeDocument/2006/relationships/tags" Target="../tags/tag71.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tags" Target="../tags/tag66.xml"/><Relationship Id="rId74" Type="http://schemas.openxmlformats.org/officeDocument/2006/relationships/tags" Target="../tags/tag74.xml"/><Relationship Id="rId79" Type="http://schemas.openxmlformats.org/officeDocument/2006/relationships/tags" Target="../tags/tag79.xml"/><Relationship Id="rId5" Type="http://schemas.openxmlformats.org/officeDocument/2006/relationships/tags" Target="../tags/tag5.xml"/><Relationship Id="rId61" Type="http://schemas.openxmlformats.org/officeDocument/2006/relationships/tags" Target="../tags/tag61.xml"/><Relationship Id="rId82" Type="http://schemas.openxmlformats.org/officeDocument/2006/relationships/slideLayout" Target="../slideLayouts/slideLayout5.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tags" Target="../tags/tag69.xml"/><Relationship Id="rId77" Type="http://schemas.openxmlformats.org/officeDocument/2006/relationships/tags" Target="../tags/tag7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80" Type="http://schemas.openxmlformats.org/officeDocument/2006/relationships/tags" Target="../tags/tag80.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s>
</file>

<file path=ppt/slides/_rels/slide33.xml.rels><?xml version="1.0" encoding="UTF-8" standalone="yes"?>
<Relationships xmlns="http://schemas.openxmlformats.org/package/2006/relationships"><Relationship Id="rId3" Type="http://schemas.openxmlformats.org/officeDocument/2006/relationships/hyperlink" Target="mailto:PACQualityInitiative@cms.hhs.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impactact@rand.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Four people playing cards" title="Photo"/>
          <p:cNvSpPr/>
          <p:nvPr/>
        </p:nvSpPr>
        <p:spPr>
          <a:xfrm>
            <a:off x="0" y="2514599"/>
            <a:ext cx="5562600" cy="4343397"/>
          </a:xfrm>
          <a:prstGeom prst="rect">
            <a:avLst/>
          </a:prstGeom>
          <a:blipFill>
            <a:blip r:embed="rId3" cstate="print"/>
            <a:stretch>
              <a:fillRect/>
            </a:stretch>
          </a:blipFill>
        </p:spPr>
        <p:txBody>
          <a:bodyPr wrap="square" lIns="0" tIns="0" rIns="0" bIns="0" rtlCol="0"/>
          <a:lstStyle/>
          <a:p>
            <a:endParaRPr/>
          </a:p>
        </p:txBody>
      </p:sp>
      <p:sp>
        <p:nvSpPr>
          <p:cNvPr id="3" name="object 3" descr="Centers for Medicare and Medicaid Services Logo" title="CMS Logo"/>
          <p:cNvSpPr/>
          <p:nvPr/>
        </p:nvSpPr>
        <p:spPr>
          <a:xfrm>
            <a:off x="152400" y="228600"/>
            <a:ext cx="2651760" cy="914400"/>
          </a:xfrm>
          <a:prstGeom prst="rect">
            <a:avLst/>
          </a:prstGeom>
          <a:blipFill>
            <a:blip r:embed="rId4" cstate="print"/>
            <a:stretch>
              <a:fillRect/>
            </a:stretch>
          </a:blipFill>
        </p:spPr>
        <p:txBody>
          <a:bodyPr wrap="square" lIns="0" tIns="0" rIns="0" bIns="0" rtlCol="0"/>
          <a:lstStyle/>
          <a:p>
            <a:endParaRPr/>
          </a:p>
        </p:txBody>
      </p:sp>
      <p:sp>
        <p:nvSpPr>
          <p:cNvPr id="4" name="object 4" descr="Blue Bar beneath title text" title="Blue Bar"/>
          <p:cNvSpPr/>
          <p:nvPr/>
        </p:nvSpPr>
        <p:spPr>
          <a:xfrm>
            <a:off x="0" y="1446275"/>
            <a:ext cx="9140952" cy="1069848"/>
          </a:xfrm>
          <a:prstGeom prst="rect">
            <a:avLst/>
          </a:prstGeom>
          <a:blipFill>
            <a:blip r:embed="rId5" cstate="print"/>
            <a:stretch>
              <a:fillRect/>
            </a:stretch>
          </a:blipFill>
        </p:spPr>
        <p:txBody>
          <a:bodyPr wrap="square" lIns="0" tIns="0" rIns="0" bIns="0" rtlCol="0"/>
          <a:lstStyle/>
          <a:p>
            <a:endParaRPr/>
          </a:p>
        </p:txBody>
      </p:sp>
      <p:sp>
        <p:nvSpPr>
          <p:cNvPr id="6" name="object 6" descr="Banner beneath slide title" title="Yellow Banner"/>
          <p:cNvSpPr/>
          <p:nvPr/>
        </p:nvSpPr>
        <p:spPr>
          <a:xfrm>
            <a:off x="0" y="1371600"/>
            <a:ext cx="9144000" cy="1066800"/>
          </a:xfrm>
          <a:custGeom>
            <a:avLst/>
            <a:gdLst/>
            <a:ahLst/>
            <a:cxnLst/>
            <a:rect l="l" t="t" r="r" b="b"/>
            <a:pathLst>
              <a:path w="9144000" h="1066800">
                <a:moveTo>
                  <a:pt x="0" y="1066800"/>
                </a:moveTo>
                <a:lnTo>
                  <a:pt x="9144000" y="1066800"/>
                </a:lnTo>
                <a:lnTo>
                  <a:pt x="9144000" y="0"/>
                </a:lnTo>
                <a:lnTo>
                  <a:pt x="0" y="0"/>
                </a:lnTo>
                <a:lnTo>
                  <a:pt x="0" y="1066800"/>
                </a:lnTo>
                <a:close/>
              </a:path>
            </a:pathLst>
          </a:custGeom>
          <a:solidFill>
            <a:srgbClr val="FFD004"/>
          </a:solidFill>
        </p:spPr>
        <p:txBody>
          <a:bodyPr wrap="square" lIns="0" tIns="0" rIns="0" bIns="0" rtlCol="0"/>
          <a:lstStyle/>
          <a:p>
            <a:endParaRPr/>
          </a:p>
        </p:txBody>
      </p:sp>
      <p:sp>
        <p:nvSpPr>
          <p:cNvPr id="9" name="object 9"/>
          <p:cNvSpPr txBox="1"/>
          <p:nvPr/>
        </p:nvSpPr>
        <p:spPr>
          <a:xfrm>
            <a:off x="5673800" y="3035147"/>
            <a:ext cx="3297657" cy="2767937"/>
          </a:xfrm>
          <a:prstGeom prst="rect">
            <a:avLst/>
          </a:prstGeom>
        </p:spPr>
        <p:txBody>
          <a:bodyPr vert="horz" wrap="square" lIns="0" tIns="0" rIns="0" bIns="0" rtlCol="0">
            <a:spAutoFit/>
          </a:bodyPr>
          <a:lstStyle/>
          <a:p>
            <a:pPr marL="12700" marR="50800">
              <a:lnSpc>
                <a:spcPct val="80000"/>
              </a:lnSpc>
            </a:pPr>
            <a:r>
              <a:rPr sz="2200" b="1" i="1" spc="-15" dirty="0">
                <a:solidFill>
                  <a:srgbClr val="08499C"/>
                </a:solidFill>
                <a:latin typeface="Constantia"/>
                <a:cs typeface="Constantia"/>
              </a:rPr>
              <a:t>Special</a:t>
            </a:r>
            <a:r>
              <a:rPr sz="2200" b="1" i="1" spc="-5" dirty="0">
                <a:solidFill>
                  <a:srgbClr val="08499C"/>
                </a:solidFill>
                <a:latin typeface="Constantia"/>
                <a:cs typeface="Constantia"/>
              </a:rPr>
              <a:t> </a:t>
            </a:r>
            <a:r>
              <a:rPr sz="2200" b="1" i="1" spc="-20" dirty="0">
                <a:solidFill>
                  <a:srgbClr val="08499C"/>
                </a:solidFill>
                <a:latin typeface="Constantia"/>
                <a:cs typeface="Constantia"/>
              </a:rPr>
              <a:t>O</a:t>
            </a:r>
            <a:r>
              <a:rPr sz="2200" b="1" i="1" spc="-25" dirty="0">
                <a:solidFill>
                  <a:srgbClr val="08499C"/>
                </a:solidFill>
                <a:latin typeface="Constantia"/>
                <a:cs typeface="Constantia"/>
              </a:rPr>
              <a:t>p</a:t>
            </a:r>
            <a:r>
              <a:rPr sz="2200" b="1" i="1" spc="-20" dirty="0">
                <a:solidFill>
                  <a:srgbClr val="08499C"/>
                </a:solidFill>
                <a:latin typeface="Constantia"/>
                <a:cs typeface="Constantia"/>
              </a:rPr>
              <a:t>e</a:t>
            </a:r>
            <a:r>
              <a:rPr sz="2200" b="1" i="1" spc="-15" dirty="0">
                <a:solidFill>
                  <a:srgbClr val="08499C"/>
                </a:solidFill>
                <a:latin typeface="Constantia"/>
                <a:cs typeface="Constantia"/>
              </a:rPr>
              <a:t>n</a:t>
            </a:r>
            <a:r>
              <a:rPr sz="2200" b="1" i="1" dirty="0">
                <a:solidFill>
                  <a:srgbClr val="08499C"/>
                </a:solidFill>
                <a:latin typeface="Constantia"/>
                <a:cs typeface="Constantia"/>
              </a:rPr>
              <a:t> </a:t>
            </a:r>
            <a:r>
              <a:rPr sz="2200" b="1" i="1" spc="-30" dirty="0">
                <a:solidFill>
                  <a:srgbClr val="08499C"/>
                </a:solidFill>
                <a:latin typeface="Constantia"/>
                <a:cs typeface="Constantia"/>
              </a:rPr>
              <a:t>D</a:t>
            </a:r>
            <a:r>
              <a:rPr sz="2200" b="1" i="1" spc="-20" dirty="0">
                <a:solidFill>
                  <a:srgbClr val="08499C"/>
                </a:solidFill>
                <a:latin typeface="Constantia"/>
                <a:cs typeface="Constantia"/>
              </a:rPr>
              <a:t>oor</a:t>
            </a:r>
            <a:r>
              <a:rPr sz="2200" b="1" i="1" spc="-10" dirty="0">
                <a:solidFill>
                  <a:srgbClr val="08499C"/>
                </a:solidFill>
                <a:latin typeface="Constantia"/>
                <a:cs typeface="Constantia"/>
              </a:rPr>
              <a:t> </a:t>
            </a:r>
            <a:r>
              <a:rPr sz="2200" b="1" i="1" spc="-100" dirty="0">
                <a:solidFill>
                  <a:srgbClr val="08499C"/>
                </a:solidFill>
                <a:latin typeface="Constantia"/>
                <a:cs typeface="Constantia"/>
              </a:rPr>
              <a:t>F</a:t>
            </a:r>
            <a:r>
              <a:rPr sz="2200" b="1" i="1" spc="-20" dirty="0">
                <a:solidFill>
                  <a:srgbClr val="08499C"/>
                </a:solidFill>
                <a:latin typeface="Constantia"/>
                <a:cs typeface="Constantia"/>
              </a:rPr>
              <a:t>orum</a:t>
            </a:r>
            <a:endParaRPr sz="2200" dirty="0">
              <a:latin typeface="Constantia"/>
              <a:cs typeface="Constantia"/>
            </a:endParaRPr>
          </a:p>
          <a:p>
            <a:pPr>
              <a:lnSpc>
                <a:spcPct val="100000"/>
              </a:lnSpc>
              <a:spcBef>
                <a:spcPts val="7"/>
              </a:spcBef>
            </a:pPr>
            <a:endParaRPr sz="2800" dirty="0">
              <a:latin typeface="Times New Roman"/>
              <a:cs typeface="Times New Roman"/>
            </a:endParaRPr>
          </a:p>
          <a:p>
            <a:pPr marL="12700">
              <a:lnSpc>
                <a:spcPct val="100000"/>
              </a:lnSpc>
            </a:pPr>
            <a:r>
              <a:rPr sz="2000" b="1" i="1" spc="-5" dirty="0">
                <a:solidFill>
                  <a:srgbClr val="08499C"/>
                </a:solidFill>
                <a:latin typeface="Constantia"/>
                <a:cs typeface="Constantia"/>
              </a:rPr>
              <a:t>C</a:t>
            </a:r>
            <a:r>
              <a:rPr lang="en-US" sz="2000" b="1" i="1" spc="-5" dirty="0">
                <a:solidFill>
                  <a:srgbClr val="08499C"/>
                </a:solidFill>
                <a:latin typeface="Constantia"/>
                <a:cs typeface="Constantia"/>
              </a:rPr>
              <a:t>harlayne Van</a:t>
            </a:r>
            <a:r>
              <a:rPr sz="2000" b="1" i="1" dirty="0">
                <a:solidFill>
                  <a:srgbClr val="08499C"/>
                </a:solidFill>
                <a:latin typeface="Constantia"/>
                <a:cs typeface="Constantia"/>
              </a:rPr>
              <a:t>, </a:t>
            </a:r>
            <a:r>
              <a:rPr sz="2000" b="1" i="1" spc="-5" dirty="0">
                <a:solidFill>
                  <a:srgbClr val="08499C"/>
                </a:solidFill>
                <a:latin typeface="Constantia"/>
                <a:cs typeface="Constantia"/>
              </a:rPr>
              <a:t>CMS</a:t>
            </a:r>
            <a:endParaRPr sz="2000" dirty="0">
              <a:latin typeface="Constantia"/>
              <a:cs typeface="Constantia"/>
            </a:endParaRPr>
          </a:p>
          <a:p>
            <a:pPr marL="12700" marR="5715">
              <a:lnSpc>
                <a:spcPct val="100000"/>
              </a:lnSpc>
              <a:spcBef>
                <a:spcPts val="480"/>
              </a:spcBef>
            </a:pPr>
            <a:r>
              <a:rPr lang="en-US" sz="2000" b="1" i="1" dirty="0">
                <a:solidFill>
                  <a:srgbClr val="08499C"/>
                </a:solidFill>
                <a:latin typeface="Constantia"/>
                <a:cs typeface="Constantia"/>
              </a:rPr>
              <a:t>Maria Edelen, RAND</a:t>
            </a:r>
          </a:p>
          <a:p>
            <a:pPr marL="12700" marR="5715">
              <a:lnSpc>
                <a:spcPct val="100000"/>
              </a:lnSpc>
              <a:spcBef>
                <a:spcPts val="480"/>
              </a:spcBef>
            </a:pPr>
            <a:r>
              <a:rPr lang="en-US" sz="2000" b="1" i="1" dirty="0">
                <a:solidFill>
                  <a:srgbClr val="08499C"/>
                </a:solidFill>
                <a:latin typeface="Constantia"/>
                <a:cs typeface="Constantia"/>
              </a:rPr>
              <a:t>Emily Chen, RAND</a:t>
            </a:r>
          </a:p>
          <a:p>
            <a:pPr marL="12700" marR="5715">
              <a:lnSpc>
                <a:spcPct val="100000"/>
              </a:lnSpc>
              <a:spcBef>
                <a:spcPts val="480"/>
              </a:spcBef>
            </a:pPr>
            <a:endParaRPr sz="2000" dirty="0">
              <a:latin typeface="Constantia"/>
              <a:cs typeface="Constantia"/>
            </a:endParaRPr>
          </a:p>
          <a:p>
            <a:pPr marL="12700">
              <a:lnSpc>
                <a:spcPct val="100000"/>
              </a:lnSpc>
              <a:spcBef>
                <a:spcPts val="480"/>
              </a:spcBef>
            </a:pPr>
            <a:r>
              <a:rPr lang="en-US" sz="2000" b="1" i="1" spc="-45" dirty="0" smtClean="0">
                <a:solidFill>
                  <a:srgbClr val="08499C"/>
                </a:solidFill>
                <a:latin typeface="Constantia"/>
                <a:cs typeface="Constantia"/>
              </a:rPr>
              <a:t>July 25, </a:t>
            </a:r>
            <a:r>
              <a:rPr lang="en-US" sz="2000" b="1" i="1" spc="-45" dirty="0">
                <a:solidFill>
                  <a:srgbClr val="08499C"/>
                </a:solidFill>
                <a:latin typeface="Constantia"/>
                <a:cs typeface="Constantia"/>
              </a:rPr>
              <a:t>2018</a:t>
            </a:r>
            <a:endParaRPr sz="2000" dirty="0">
              <a:latin typeface="Constantia"/>
              <a:cs typeface="Constantia"/>
            </a:endParaRPr>
          </a:p>
        </p:txBody>
      </p:sp>
      <p:sp>
        <p:nvSpPr>
          <p:cNvPr id="11" name="Title 10"/>
          <p:cNvSpPr>
            <a:spLocks noGrp="1"/>
          </p:cNvSpPr>
          <p:nvPr>
            <p:ph type="title"/>
          </p:nvPr>
        </p:nvSpPr>
        <p:spPr>
          <a:xfrm>
            <a:off x="85446" y="1219200"/>
            <a:ext cx="8970060" cy="1908215"/>
          </a:xfrm>
        </p:spPr>
        <p:txBody>
          <a:bodyPr/>
          <a:lstStyle/>
          <a:p>
            <a:pPr algn="ctr"/>
            <a:r>
              <a:rPr lang="en-US" dirty="0"/>
              <a:t>The IMPACT Act and Standardized Patient Assessment Data Elements</a:t>
            </a:r>
            <a:r>
              <a:rPr lang="en-US" sz="3600" dirty="0"/>
              <a:t/>
            </a:r>
            <a:br>
              <a:rPr lang="en-US" sz="3600" dirty="0"/>
            </a:b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69" y="395023"/>
            <a:ext cx="8970060" cy="677108"/>
          </a:xfrm>
        </p:spPr>
        <p:txBody>
          <a:bodyPr anchor="ctr"/>
          <a:lstStyle/>
          <a:p>
            <a:pPr algn="ctr"/>
            <a:r>
              <a:rPr lang="en-US" dirty="0"/>
              <a:t>Beta Test Protocols</a:t>
            </a:r>
          </a:p>
        </p:txBody>
      </p:sp>
      <p:sp>
        <p:nvSpPr>
          <p:cNvPr id="3" name="Text Placeholder 2"/>
          <p:cNvSpPr>
            <a:spLocks noGrp="1"/>
          </p:cNvSpPr>
          <p:nvPr>
            <p:ph type="body" idx="1"/>
          </p:nvPr>
        </p:nvSpPr>
        <p:spPr>
          <a:xfrm>
            <a:off x="535940" y="1864963"/>
            <a:ext cx="8072119" cy="3327065"/>
          </a:xfrm>
        </p:spPr>
        <p:txBody>
          <a:bodyPr/>
          <a:lstStyle/>
          <a:p>
            <a:pPr marL="342900" marR="0" lvl="0" indent="-342900" algn="l" defTabSz="457200" rtl="0" eaLnBrk="1" fontAlgn="auto" latinLnBrk="0" hangingPunct="1">
              <a:lnSpc>
                <a:spcPct val="90000"/>
              </a:lnSpc>
              <a:spcBef>
                <a:spcPts val="1200"/>
              </a:spcBef>
              <a:spcAft>
                <a:spcPts val="600"/>
              </a:spcAft>
              <a:buClrTx/>
              <a:buSzTx/>
              <a:buFont typeface="Arial"/>
              <a:buChar char="•"/>
              <a:tabLst/>
              <a:defRPr/>
            </a:pPr>
            <a:r>
              <a:rPr lang="en-US" sz="2400" kern="1200" dirty="0">
                <a:solidFill>
                  <a:srgbClr val="000000"/>
                </a:solidFill>
                <a:latin typeface="Constantia" panose="02030602050306030303" pitchFamily="18" charset="0"/>
              </a:rPr>
              <a:t>The National Field Test Assessment Protocols are posted at the bottom of this page:</a:t>
            </a:r>
          </a:p>
          <a:p>
            <a:pPr marR="0" lvl="0" algn="l" defTabSz="457200" rtl="0" eaLnBrk="1" fontAlgn="auto" latinLnBrk="0" hangingPunct="1">
              <a:lnSpc>
                <a:spcPct val="90000"/>
              </a:lnSpc>
              <a:spcBef>
                <a:spcPts val="1200"/>
              </a:spcBef>
              <a:spcAft>
                <a:spcPts val="300"/>
              </a:spcAft>
              <a:buClrTx/>
              <a:buSzTx/>
              <a:tabLst/>
              <a:defRPr/>
            </a:pPr>
            <a:endParaRPr lang="en-US" sz="2400" kern="1200" dirty="0">
              <a:solidFill>
                <a:srgbClr val="000000"/>
              </a:solidFill>
              <a:latin typeface="Constantia" panose="02030602050306030303" pitchFamily="18" charset="0"/>
            </a:endParaRPr>
          </a:p>
          <a:p>
            <a:pPr marR="0" lvl="0" algn="l" defTabSz="457200" rtl="0" eaLnBrk="1" fontAlgn="auto" latinLnBrk="0" hangingPunct="1">
              <a:lnSpc>
                <a:spcPct val="90000"/>
              </a:lnSpc>
              <a:spcBef>
                <a:spcPts val="1200"/>
              </a:spcBef>
              <a:spcAft>
                <a:spcPts val="300"/>
              </a:spcAft>
              <a:buClrTx/>
              <a:buSzTx/>
              <a:tabLst/>
              <a:defRPr/>
            </a:pPr>
            <a:endParaRPr lang="en-US" sz="2400" kern="1200" dirty="0">
              <a:solidFill>
                <a:srgbClr val="000000"/>
              </a:solidFill>
              <a:latin typeface="Constantia" panose="02030602050306030303" pitchFamily="18" charset="0"/>
            </a:endParaRPr>
          </a:p>
          <a:p>
            <a:pPr marL="342900" marR="0" lvl="0" indent="-342900" algn="l" defTabSz="457200" rtl="0" eaLnBrk="1" fontAlgn="auto" latinLnBrk="0" hangingPunct="1">
              <a:lnSpc>
                <a:spcPct val="90000"/>
              </a:lnSpc>
              <a:spcBef>
                <a:spcPts val="1200"/>
              </a:spcBef>
              <a:spcAft>
                <a:spcPts val="300"/>
              </a:spcAft>
              <a:buClrTx/>
              <a:buSzTx/>
              <a:buFont typeface="Arial" panose="020B0604020202020204" pitchFamily="34" charset="0"/>
              <a:buChar char="•"/>
              <a:tabLst/>
              <a:defRPr/>
            </a:pPr>
            <a:r>
              <a:rPr lang="en-US" sz="2400" kern="1200" dirty="0">
                <a:solidFill>
                  <a:srgbClr val="000000"/>
                </a:solidFill>
                <a:latin typeface="Constantia" panose="02030602050306030303" pitchFamily="18" charset="0"/>
              </a:rPr>
              <a:t>Three Protocols Total</a:t>
            </a:r>
          </a:p>
          <a:p>
            <a:pPr marL="800100" lvl="1" indent="-342900" algn="l" defTabSz="457200" rtl="0">
              <a:lnSpc>
                <a:spcPct val="90000"/>
              </a:lnSpc>
              <a:spcBef>
                <a:spcPts val="1200"/>
              </a:spcBef>
              <a:spcAft>
                <a:spcPts val="300"/>
              </a:spcAft>
              <a:buFont typeface="Arial" panose="020B0604020202020204" pitchFamily="34" charset="0"/>
              <a:buChar char="•"/>
              <a:defRPr/>
            </a:pPr>
            <a:r>
              <a:rPr lang="en-US" sz="2400" kern="1200" dirty="0">
                <a:solidFill>
                  <a:srgbClr val="000000"/>
                </a:solidFill>
                <a:latin typeface="Constantia" panose="02030602050306030303" pitchFamily="18" charset="0"/>
              </a:rPr>
              <a:t>Communicative Admission and Discharge</a:t>
            </a:r>
          </a:p>
          <a:p>
            <a:pPr marL="800100" lvl="1" indent="-342900" algn="l" defTabSz="457200" rtl="0">
              <a:lnSpc>
                <a:spcPct val="90000"/>
              </a:lnSpc>
              <a:spcBef>
                <a:spcPts val="1200"/>
              </a:spcBef>
              <a:spcAft>
                <a:spcPts val="300"/>
              </a:spcAft>
              <a:buFont typeface="Arial" panose="020B0604020202020204" pitchFamily="34" charset="0"/>
              <a:buChar char="•"/>
              <a:defRPr/>
            </a:pPr>
            <a:r>
              <a:rPr lang="en-US" sz="2400" kern="1200" dirty="0">
                <a:solidFill>
                  <a:srgbClr val="000000"/>
                </a:solidFill>
                <a:latin typeface="Constantia" panose="02030602050306030303" pitchFamily="18" charset="0"/>
              </a:rPr>
              <a:t>Non-Communicative</a:t>
            </a:r>
            <a:endParaRPr lang="en-US" sz="2400" dirty="0">
              <a:latin typeface="Constantia" panose="02030602050306030303" pitchFamily="18" charset="0"/>
            </a:endParaRPr>
          </a:p>
        </p:txBody>
      </p:sp>
      <p:sp>
        <p:nvSpPr>
          <p:cNvPr id="7" name="Slide Number Placeholder 6">
            <a:extLst>
              <a:ext uri="{FF2B5EF4-FFF2-40B4-BE49-F238E27FC236}">
                <a16:creationId xmlns:a16="http://schemas.microsoft.com/office/drawing/2014/main" xmlns="" id="{4832628A-723F-4757-A58C-127D0EF9C4D1}"/>
              </a:ext>
            </a:extLst>
          </p:cNvPr>
          <p:cNvSpPr>
            <a:spLocks noGrp="1"/>
          </p:cNvSpPr>
          <p:nvPr>
            <p:ph type="sldNum" sz="quarter" idx="7"/>
          </p:nvPr>
        </p:nvSpPr>
        <p:spPr/>
        <p:txBody>
          <a:bodyPr/>
          <a:lstStyle/>
          <a:p>
            <a:pPr marL="72390">
              <a:lnSpc>
                <a:spcPct val="100000"/>
              </a:lnSpc>
            </a:pPr>
            <a:fld id="{81D60167-4931-47E6-BA6A-407CBD079E47}" type="slidenum">
              <a:rPr lang="en-US" smtClean="0"/>
              <a:t>10</a:t>
            </a:fld>
            <a:endParaRPr lang="en-US" dirty="0"/>
          </a:p>
        </p:txBody>
      </p:sp>
      <p:sp>
        <p:nvSpPr>
          <p:cNvPr id="4" name="TextBox 3">
            <a:extLst>
              <a:ext uri="{FF2B5EF4-FFF2-40B4-BE49-F238E27FC236}">
                <a16:creationId xmlns:a16="http://schemas.microsoft.com/office/drawing/2014/main" xmlns="" id="{4BE65E16-4FC6-4C53-A429-7AB6BAC227E5}"/>
              </a:ext>
            </a:extLst>
          </p:cNvPr>
          <p:cNvSpPr txBox="1"/>
          <p:nvPr/>
        </p:nvSpPr>
        <p:spPr>
          <a:xfrm>
            <a:off x="977772" y="2685696"/>
            <a:ext cx="7630287" cy="840230"/>
          </a:xfrm>
          <a:prstGeom prst="rect">
            <a:avLst/>
          </a:prstGeom>
          <a:noFill/>
        </p:spPr>
        <p:txBody>
          <a:bodyPr wrap="square" rtlCol="0">
            <a:spAutoFit/>
          </a:bodyPr>
          <a:lstStyle/>
          <a:p>
            <a:pPr lvl="0" defTabSz="457200">
              <a:lnSpc>
                <a:spcPct val="90000"/>
              </a:lnSpc>
              <a:spcBef>
                <a:spcPts val="1200"/>
              </a:spcBef>
              <a:spcAft>
                <a:spcPts val="300"/>
              </a:spcAft>
              <a:defRPr/>
            </a:pPr>
            <a:r>
              <a:rPr lang="en-US" dirty="0">
                <a:solidFill>
                  <a:srgbClr val="000000"/>
                </a:solidFill>
                <a:latin typeface="Constantia" panose="02030602050306030303" pitchFamily="18" charset="0"/>
                <a:hlinkClick r:id="rId3"/>
              </a:rPr>
              <a:t>https://www.cms.gov/Medicare/Quality-Initiatives-Patient-Assessment-Instruments/Post-Acute-Care-Quality-Initiatives/IMPACT-Act-of-2014/-IMPACT-Act-Standardized-Assessment-National-Testing-.html</a:t>
            </a:r>
            <a:r>
              <a:rPr lang="en-US" dirty="0">
                <a:solidFill>
                  <a:srgbClr val="000000"/>
                </a:solidFill>
                <a:latin typeface="Constantia" panose="02030602050306030303" pitchFamily="18" charset="0"/>
              </a:rPr>
              <a:t> </a:t>
            </a:r>
          </a:p>
        </p:txBody>
      </p:sp>
    </p:spTree>
    <p:extLst>
      <p:ext uri="{BB962C8B-B14F-4D97-AF65-F5344CB8AC3E}">
        <p14:creationId xmlns:p14="http://schemas.microsoft.com/office/powerpoint/2010/main" val="3911254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69" y="395023"/>
            <a:ext cx="8970060" cy="677108"/>
          </a:xfrm>
        </p:spPr>
        <p:txBody>
          <a:bodyPr anchor="ctr"/>
          <a:lstStyle/>
          <a:p>
            <a:pPr algn="ctr"/>
            <a:r>
              <a:rPr lang="en-US" dirty="0"/>
              <a:t>Beta Participants and Assessments*</a:t>
            </a:r>
          </a:p>
        </p:txBody>
      </p:sp>
      <p:graphicFrame>
        <p:nvGraphicFramePr>
          <p:cNvPr id="4" name="Table 3"/>
          <p:cNvGraphicFramePr>
            <a:graphicFrameLocks noGrp="1"/>
          </p:cNvGraphicFramePr>
          <p:nvPr>
            <p:extLst>
              <p:ext uri="{D42A27DB-BD31-4B8C-83A1-F6EECF244321}">
                <p14:modId xmlns:p14="http://schemas.microsoft.com/office/powerpoint/2010/main" val="1918734422"/>
              </p:ext>
            </p:extLst>
          </p:nvPr>
        </p:nvGraphicFramePr>
        <p:xfrm>
          <a:off x="1417605" y="1757980"/>
          <a:ext cx="6461190" cy="4005815"/>
        </p:xfrm>
        <a:graphic>
          <a:graphicData uri="http://schemas.openxmlformats.org/drawingml/2006/table">
            <a:tbl>
              <a:tblPr firstRow="1" lastRow="1" bandRow="1">
                <a:tableStyleId>{B301B821-A1FF-4177-AEE7-76D212191A09}</a:tableStyleId>
              </a:tblPr>
              <a:tblGrid>
                <a:gridCol w="1155957">
                  <a:extLst>
                    <a:ext uri="{9D8B030D-6E8A-4147-A177-3AD203B41FA5}">
                      <a16:colId xmlns:a16="http://schemas.microsoft.com/office/drawing/2014/main" xmlns="" val="3118866769"/>
                    </a:ext>
                  </a:extLst>
                </a:gridCol>
                <a:gridCol w="1768411">
                  <a:extLst>
                    <a:ext uri="{9D8B030D-6E8A-4147-A177-3AD203B41FA5}">
                      <a16:colId xmlns:a16="http://schemas.microsoft.com/office/drawing/2014/main" xmlns="" val="1098290606"/>
                    </a:ext>
                  </a:extLst>
                </a:gridCol>
                <a:gridCol w="1768411">
                  <a:extLst>
                    <a:ext uri="{9D8B030D-6E8A-4147-A177-3AD203B41FA5}">
                      <a16:colId xmlns:a16="http://schemas.microsoft.com/office/drawing/2014/main" xmlns="" val="4259652228"/>
                    </a:ext>
                  </a:extLst>
                </a:gridCol>
                <a:gridCol w="1768411">
                  <a:extLst>
                    <a:ext uri="{9D8B030D-6E8A-4147-A177-3AD203B41FA5}">
                      <a16:colId xmlns:a16="http://schemas.microsoft.com/office/drawing/2014/main" xmlns="" val="843392616"/>
                    </a:ext>
                  </a:extLst>
                </a:gridCol>
              </a:tblGrid>
              <a:tr h="1061420">
                <a:tc>
                  <a:txBody>
                    <a:bodyPr/>
                    <a:lstStyle/>
                    <a:p>
                      <a:pPr algn="ctr" fontAlgn="ctr"/>
                      <a:r>
                        <a:rPr lang="en-US" sz="1800" u="none" strike="noStrike" dirty="0">
                          <a:effectLst/>
                        </a:rPr>
                        <a:t>PAC </a:t>
                      </a:r>
                    </a:p>
                    <a:p>
                      <a:pPr algn="ctr" fontAlgn="ctr"/>
                      <a:r>
                        <a:rPr lang="en-US" sz="1800" u="none" strike="noStrike" dirty="0">
                          <a:effectLst/>
                        </a:rPr>
                        <a:t>Setting</a:t>
                      </a:r>
                      <a:endParaRPr lang="en-US" sz="18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Number of Providers</a:t>
                      </a:r>
                      <a:endParaRPr lang="en-US" sz="18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ctr"/>
                      <a:r>
                        <a:rPr lang="en-US" sz="1800" u="none" strike="noStrike" dirty="0">
                          <a:effectLst/>
                        </a:rPr>
                        <a:t>Submitted Assessments </a:t>
                      </a:r>
                    </a:p>
                  </a:txBody>
                  <a:tcPr marL="9525" marR="9525" marT="9525" marB="0" anchor="ctr"/>
                </a:tc>
                <a:tc>
                  <a:txBody>
                    <a:bodyPr/>
                    <a:lstStyle/>
                    <a:p>
                      <a:pPr algn="ctr" fontAlgn="ctr"/>
                      <a:r>
                        <a:rPr lang="en-US" sz="1800" b="1" i="0" u="none" strike="noStrike" dirty="0">
                          <a:solidFill>
                            <a:srgbClr val="FFFFFF"/>
                          </a:solidFill>
                          <a:effectLst/>
                          <a:latin typeface="Calibri" panose="020F0502020204030204" pitchFamily="34" charset="0"/>
                        </a:rPr>
                        <a:t>Number of Providers in Extension</a:t>
                      </a:r>
                    </a:p>
                  </a:txBody>
                  <a:tcPr marL="9525" marR="9525" marT="9525" marB="0" anchor="ctr"/>
                </a:tc>
                <a:extLst>
                  <a:ext uri="{0D108BD9-81ED-4DB2-BD59-A6C34878D82A}">
                    <a16:rowId xmlns:a16="http://schemas.microsoft.com/office/drawing/2014/main" xmlns="" val="4216858925"/>
                  </a:ext>
                </a:extLst>
              </a:tr>
              <a:tr h="588879">
                <a:tc>
                  <a:txBody>
                    <a:bodyPr/>
                    <a:lstStyle/>
                    <a:p>
                      <a:pPr algn="l" fontAlgn="b"/>
                      <a:r>
                        <a:rPr lang="en-US" sz="1800" u="none" strike="noStrike" dirty="0">
                          <a:effectLst/>
                        </a:rPr>
                        <a:t>LTCH</a:t>
                      </a:r>
                      <a:endParaRPr lang="en-US" sz="1800" b="0" i="0" u="none" strike="noStrike" dirty="0">
                        <a:solidFill>
                          <a:srgbClr val="000000"/>
                        </a:solidFill>
                        <a:effectLst/>
                        <a:latin typeface="Calibri" panose="020F0502020204030204" pitchFamily="34" charset="0"/>
                      </a:endParaRPr>
                    </a:p>
                  </a:txBody>
                  <a:tcPr marL="182880" marR="9525" marT="9525" marB="0" anchor="ctr"/>
                </a:tc>
                <a:tc>
                  <a:txBody>
                    <a:bodyPr/>
                    <a:lstStyle/>
                    <a:p>
                      <a:pPr algn="ctr" fontAlgn="ctr"/>
                      <a:r>
                        <a:rPr lang="en-US" sz="1800" b="0" i="0" u="none" strike="noStrike" dirty="0">
                          <a:solidFill>
                            <a:srgbClr val="000000"/>
                          </a:solidFill>
                          <a:effectLst/>
                          <a:latin typeface="Calibri" panose="020F0502020204030204" pitchFamily="34" charset="0"/>
                        </a:rPr>
                        <a:t>23</a:t>
                      </a:r>
                    </a:p>
                  </a:txBody>
                  <a:tcPr marL="9525" marR="9525" marT="9525" marB="0" anchor="ctr"/>
                </a:tc>
                <a:tc>
                  <a:txBody>
                    <a:bodyPr/>
                    <a:lstStyle/>
                    <a:p>
                      <a:pPr algn="ctr" fontAlgn="ctr"/>
                      <a:r>
                        <a:rPr lang="en-US" sz="1800" u="none" strike="noStrike" dirty="0">
                          <a:effectLst/>
                        </a:rPr>
                        <a:t>385</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0" i="0" u="none" strike="noStrike" dirty="0">
                          <a:solidFill>
                            <a:srgbClr val="000000"/>
                          </a:solidFill>
                          <a:effectLst/>
                          <a:latin typeface="Calibri" panose="020F0502020204030204" pitchFamily="34" charset="0"/>
                        </a:rPr>
                        <a:t>14</a:t>
                      </a:r>
                    </a:p>
                  </a:txBody>
                  <a:tcPr marL="9525" marR="9525" marT="9525" marB="0" anchor="ctr"/>
                </a:tc>
                <a:extLst>
                  <a:ext uri="{0D108BD9-81ED-4DB2-BD59-A6C34878D82A}">
                    <a16:rowId xmlns:a16="http://schemas.microsoft.com/office/drawing/2014/main" xmlns="" val="3233155312"/>
                  </a:ext>
                </a:extLst>
              </a:tr>
              <a:tr h="588879">
                <a:tc>
                  <a:txBody>
                    <a:bodyPr/>
                    <a:lstStyle/>
                    <a:p>
                      <a:pPr algn="l" fontAlgn="b"/>
                      <a:r>
                        <a:rPr lang="en-US" sz="1800" u="none" strike="noStrike" dirty="0">
                          <a:effectLst/>
                        </a:rPr>
                        <a:t>IRF</a:t>
                      </a:r>
                      <a:endParaRPr lang="en-US" sz="1800" b="0" i="0" u="none" strike="noStrike" dirty="0">
                        <a:solidFill>
                          <a:srgbClr val="000000"/>
                        </a:solidFill>
                        <a:effectLst/>
                        <a:latin typeface="Calibri" panose="020F0502020204030204" pitchFamily="34" charset="0"/>
                      </a:endParaRPr>
                    </a:p>
                  </a:txBody>
                  <a:tcPr marL="182880" marR="9525" marT="9525" marB="0" anchor="ctr"/>
                </a:tc>
                <a:tc>
                  <a:txBody>
                    <a:bodyPr/>
                    <a:lstStyle/>
                    <a:p>
                      <a:pPr algn="ctr" fontAlgn="ctr"/>
                      <a:r>
                        <a:rPr lang="en-US" sz="1800" b="0" i="0" u="none" strike="noStrike" dirty="0">
                          <a:solidFill>
                            <a:srgbClr val="000000"/>
                          </a:solidFill>
                          <a:effectLst/>
                          <a:latin typeface="Calibri" panose="020F0502020204030204" pitchFamily="34" charset="0"/>
                        </a:rPr>
                        <a:t>26</a:t>
                      </a:r>
                    </a:p>
                  </a:txBody>
                  <a:tcPr marL="9525" marR="9525" marT="9525" marB="0" anchor="ct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800" u="none" strike="noStrike" dirty="0">
                          <a:effectLst/>
                        </a:rPr>
                        <a:t>801</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0" i="0" u="none" strike="noStrike" dirty="0">
                          <a:solidFill>
                            <a:srgbClr val="000000"/>
                          </a:solidFill>
                          <a:effectLst/>
                          <a:latin typeface="Calibri" panose="020F0502020204030204" pitchFamily="34" charset="0"/>
                        </a:rPr>
                        <a:t>11</a:t>
                      </a:r>
                    </a:p>
                  </a:txBody>
                  <a:tcPr marL="9525" marR="9525" marT="9525" marB="0" anchor="ctr"/>
                </a:tc>
                <a:extLst>
                  <a:ext uri="{0D108BD9-81ED-4DB2-BD59-A6C34878D82A}">
                    <a16:rowId xmlns:a16="http://schemas.microsoft.com/office/drawing/2014/main" xmlns="" val="2230164891"/>
                  </a:ext>
                </a:extLst>
              </a:tr>
              <a:tr h="588879">
                <a:tc>
                  <a:txBody>
                    <a:bodyPr/>
                    <a:lstStyle/>
                    <a:p>
                      <a:pPr algn="l" fontAlgn="b"/>
                      <a:r>
                        <a:rPr lang="en-US" sz="1800" u="none" strike="noStrike" dirty="0">
                          <a:effectLst/>
                        </a:rPr>
                        <a:t>SNF</a:t>
                      </a:r>
                      <a:endParaRPr lang="en-US" sz="1800" b="0" i="0" u="none" strike="noStrike" dirty="0">
                        <a:solidFill>
                          <a:srgbClr val="000000"/>
                        </a:solidFill>
                        <a:effectLst/>
                        <a:latin typeface="Calibri" panose="020F0502020204030204" pitchFamily="34" charset="0"/>
                      </a:endParaRPr>
                    </a:p>
                  </a:txBody>
                  <a:tcPr marL="182880" marR="9525" marT="9525" marB="0" anchor="ctr"/>
                </a:tc>
                <a:tc>
                  <a:txBody>
                    <a:bodyPr/>
                    <a:lstStyle/>
                    <a:p>
                      <a:pPr algn="ctr" fontAlgn="ctr"/>
                      <a:r>
                        <a:rPr lang="en-US" sz="1800" b="0" i="0" u="none" strike="noStrike" dirty="0">
                          <a:solidFill>
                            <a:srgbClr val="000000"/>
                          </a:solidFill>
                          <a:effectLst/>
                          <a:latin typeface="Calibri" panose="020F0502020204030204" pitchFamily="34" charset="0"/>
                        </a:rPr>
                        <a:t>54</a:t>
                      </a:r>
                    </a:p>
                  </a:txBody>
                  <a:tcPr marL="9525" marR="9525" marT="9525" marB="0" anchor="ctr"/>
                </a:tc>
                <a:tc>
                  <a:txBody>
                    <a:bodyPr/>
                    <a:lstStyle/>
                    <a:p>
                      <a:pPr algn="ctr" fontAlgn="ctr"/>
                      <a:r>
                        <a:rPr lang="en-US" sz="1800" u="none" strike="noStrike" dirty="0">
                          <a:effectLst/>
                        </a:rPr>
                        <a:t>893</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0" i="0" u="none" strike="noStrike" dirty="0">
                          <a:solidFill>
                            <a:srgbClr val="000000"/>
                          </a:solidFill>
                          <a:effectLst/>
                          <a:latin typeface="Calibri" panose="020F0502020204030204" pitchFamily="34" charset="0"/>
                        </a:rPr>
                        <a:t>33</a:t>
                      </a:r>
                    </a:p>
                  </a:txBody>
                  <a:tcPr marL="9525" marR="9525" marT="9525" marB="0" anchor="ctr"/>
                </a:tc>
                <a:extLst>
                  <a:ext uri="{0D108BD9-81ED-4DB2-BD59-A6C34878D82A}">
                    <a16:rowId xmlns:a16="http://schemas.microsoft.com/office/drawing/2014/main" xmlns="" val="236229520"/>
                  </a:ext>
                </a:extLst>
              </a:tr>
              <a:tr h="588879">
                <a:tc>
                  <a:txBody>
                    <a:bodyPr/>
                    <a:lstStyle/>
                    <a:p>
                      <a:pPr algn="l" fontAlgn="b"/>
                      <a:r>
                        <a:rPr lang="en-US" sz="1800" u="none" strike="noStrike" dirty="0">
                          <a:effectLst/>
                        </a:rPr>
                        <a:t>HHA</a:t>
                      </a:r>
                      <a:endParaRPr lang="en-US" sz="1800" b="0" i="0" u="none" strike="noStrike" dirty="0">
                        <a:solidFill>
                          <a:srgbClr val="000000"/>
                        </a:solidFill>
                        <a:effectLst/>
                        <a:latin typeface="Calibri" panose="020F0502020204030204" pitchFamily="34" charset="0"/>
                      </a:endParaRPr>
                    </a:p>
                  </a:txBody>
                  <a:tcPr marL="182880" marR="9525" marT="9525" marB="0" anchor="ctr"/>
                </a:tc>
                <a:tc>
                  <a:txBody>
                    <a:bodyPr/>
                    <a:lstStyle/>
                    <a:p>
                      <a:pPr algn="ctr" fontAlgn="ctr"/>
                      <a:r>
                        <a:rPr lang="en-US" sz="1800" b="0" i="0" u="none" strike="noStrike" dirty="0">
                          <a:solidFill>
                            <a:srgbClr val="000000"/>
                          </a:solidFill>
                          <a:effectLst/>
                          <a:latin typeface="Calibri" panose="020F0502020204030204" pitchFamily="34" charset="0"/>
                        </a:rPr>
                        <a:t>33</a:t>
                      </a:r>
                    </a:p>
                  </a:txBody>
                  <a:tcPr marL="9525" marR="9525" marT="9525" marB="0" anchor="ctr"/>
                </a:tc>
                <a:tc>
                  <a:txBody>
                    <a:bodyPr/>
                    <a:lstStyle/>
                    <a:p>
                      <a:pPr algn="ctr" fontAlgn="ctr"/>
                      <a:r>
                        <a:rPr lang="en-US" sz="1800" u="none" strike="noStrike" dirty="0">
                          <a:effectLst/>
                        </a:rPr>
                        <a:t>471</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0" i="0" u="none" strike="noStrike" dirty="0">
                          <a:solidFill>
                            <a:srgbClr val="000000"/>
                          </a:solidFill>
                          <a:effectLst/>
                          <a:latin typeface="Calibri" panose="020F0502020204030204" pitchFamily="34" charset="0"/>
                        </a:rPr>
                        <a:t>16</a:t>
                      </a:r>
                    </a:p>
                  </a:txBody>
                  <a:tcPr marL="9525" marR="9525" marT="9525" marB="0" anchor="ctr"/>
                </a:tc>
                <a:extLst>
                  <a:ext uri="{0D108BD9-81ED-4DB2-BD59-A6C34878D82A}">
                    <a16:rowId xmlns:a16="http://schemas.microsoft.com/office/drawing/2014/main" xmlns="" val="2068872704"/>
                  </a:ext>
                </a:extLst>
              </a:tr>
              <a:tr h="588879">
                <a:tc>
                  <a:txBody>
                    <a:bodyPr/>
                    <a:lstStyle/>
                    <a:p>
                      <a:pPr algn="l" fontAlgn="b"/>
                      <a:r>
                        <a:rPr lang="en-US" sz="1800" u="none" strike="noStrike" dirty="0">
                          <a:effectLst/>
                        </a:rPr>
                        <a:t>TOTAL</a:t>
                      </a:r>
                      <a:endParaRPr lang="en-US" sz="1800" b="0" i="0" u="none" strike="noStrike" dirty="0">
                        <a:solidFill>
                          <a:srgbClr val="000000"/>
                        </a:solidFill>
                        <a:effectLst/>
                        <a:latin typeface="Calibri" panose="020F0502020204030204" pitchFamily="34" charset="0"/>
                      </a:endParaRPr>
                    </a:p>
                  </a:txBody>
                  <a:tcPr marL="182880" marR="9525" marT="9525" marB="0" anchor="ctr"/>
                </a:tc>
                <a:tc>
                  <a:txBody>
                    <a:bodyPr/>
                    <a:lstStyle/>
                    <a:p>
                      <a:pPr algn="ctr" fontAlgn="ctr"/>
                      <a:r>
                        <a:rPr lang="en-US" sz="1800" b="1" i="0" u="none" strike="noStrike" dirty="0">
                          <a:solidFill>
                            <a:srgbClr val="000000"/>
                          </a:solidFill>
                          <a:effectLst/>
                          <a:latin typeface="Calibri" panose="020F0502020204030204" pitchFamily="34" charset="0"/>
                        </a:rPr>
                        <a:t>136</a:t>
                      </a:r>
                    </a:p>
                  </a:txBody>
                  <a:tcPr marL="9525" marR="9525" marT="9525" marB="0" anchor="ctr"/>
                </a:tc>
                <a:tc>
                  <a:txBody>
                    <a:bodyPr/>
                    <a:lstStyle/>
                    <a:p>
                      <a:pPr algn="ctr" fontAlgn="ctr"/>
                      <a:r>
                        <a:rPr lang="en-US" sz="1800" u="none" strike="noStrike" dirty="0">
                          <a:effectLst/>
                        </a:rPr>
                        <a:t>2550</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i="0" u="none" strike="noStrike" dirty="0">
                          <a:solidFill>
                            <a:srgbClr val="000000"/>
                          </a:solidFill>
                          <a:effectLst/>
                          <a:latin typeface="Calibri" panose="020F0502020204030204" pitchFamily="34" charset="0"/>
                        </a:rPr>
                        <a:t>74</a:t>
                      </a:r>
                    </a:p>
                  </a:txBody>
                  <a:tcPr marL="9525" marR="9525" marT="9525" marB="0" anchor="ctr"/>
                </a:tc>
                <a:extLst>
                  <a:ext uri="{0D108BD9-81ED-4DB2-BD59-A6C34878D82A}">
                    <a16:rowId xmlns:a16="http://schemas.microsoft.com/office/drawing/2014/main" xmlns="" val="3398739814"/>
                  </a:ext>
                </a:extLst>
              </a:tr>
            </a:tbl>
          </a:graphicData>
        </a:graphic>
      </p:graphicFrame>
      <p:sp>
        <p:nvSpPr>
          <p:cNvPr id="3" name="TextBox 2">
            <a:extLst>
              <a:ext uri="{FF2B5EF4-FFF2-40B4-BE49-F238E27FC236}">
                <a16:creationId xmlns:a16="http://schemas.microsoft.com/office/drawing/2014/main" xmlns="" id="{000E3BAB-41F7-40F3-88C3-C1A8D5EF9E84}"/>
              </a:ext>
            </a:extLst>
          </p:cNvPr>
          <p:cNvSpPr txBox="1"/>
          <p:nvPr/>
        </p:nvSpPr>
        <p:spPr>
          <a:xfrm>
            <a:off x="1371600" y="5867400"/>
            <a:ext cx="4267200" cy="369332"/>
          </a:xfrm>
          <a:prstGeom prst="rect">
            <a:avLst/>
          </a:prstGeom>
          <a:noFill/>
        </p:spPr>
        <p:txBody>
          <a:bodyPr wrap="square" rtlCol="0">
            <a:spAutoFit/>
          </a:bodyPr>
          <a:lstStyle/>
          <a:p>
            <a:r>
              <a:rPr lang="en-US" dirty="0"/>
              <a:t>*Numbers current as of May 18, 2018</a:t>
            </a:r>
          </a:p>
        </p:txBody>
      </p:sp>
      <p:sp>
        <p:nvSpPr>
          <p:cNvPr id="8" name="Slide Number Placeholder 7">
            <a:extLst>
              <a:ext uri="{FF2B5EF4-FFF2-40B4-BE49-F238E27FC236}">
                <a16:creationId xmlns:a16="http://schemas.microsoft.com/office/drawing/2014/main" xmlns="" id="{6933641C-4CD6-4B76-B954-34FB3EA0A3DF}"/>
              </a:ext>
            </a:extLst>
          </p:cNvPr>
          <p:cNvSpPr>
            <a:spLocks noGrp="1"/>
          </p:cNvSpPr>
          <p:nvPr>
            <p:ph type="sldNum" sz="quarter" idx="7"/>
          </p:nvPr>
        </p:nvSpPr>
        <p:spPr/>
        <p:txBody>
          <a:bodyPr/>
          <a:lstStyle/>
          <a:p>
            <a:pPr marL="72390">
              <a:lnSpc>
                <a:spcPct val="100000"/>
              </a:lnSpc>
            </a:pPr>
            <a:fld id="{81D60167-4931-47E6-BA6A-407CBD079E47}" type="slidenum">
              <a:rPr lang="en-US" smtClean="0"/>
              <a:t>11</a:t>
            </a:fld>
            <a:endParaRPr lang="en-US" dirty="0"/>
          </a:p>
        </p:txBody>
      </p:sp>
    </p:spTree>
    <p:extLst>
      <p:ext uri="{BB962C8B-B14F-4D97-AF65-F5344CB8AC3E}">
        <p14:creationId xmlns:p14="http://schemas.microsoft.com/office/powerpoint/2010/main" val="3020425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17433" y="381000"/>
            <a:ext cx="8382000" cy="615553"/>
          </a:xfrm>
          <a:prstGeom prst="rect">
            <a:avLst/>
          </a:prstGeom>
        </p:spPr>
        <p:txBody>
          <a:bodyPr wrap="square" lIns="0" tIns="0" rIns="0" bIns="0">
            <a:spAutoFit/>
          </a:bodyPr>
          <a:lstStyle>
            <a:lvl1pPr>
              <a:defRPr sz="4400" b="1" i="0">
                <a:solidFill>
                  <a:schemeClr val="tx1"/>
                </a:solidFill>
                <a:latin typeface="Calibri"/>
                <a:ea typeface="+mj-ea"/>
                <a:cs typeface="Calibri"/>
              </a:defRPr>
            </a:lvl1pPr>
          </a:lstStyle>
          <a:p>
            <a:pPr algn="ctr"/>
            <a:r>
              <a:rPr lang="en-US" sz="4000" dirty="0"/>
              <a:t>Beta Assessments by Market*</a:t>
            </a:r>
            <a:endParaRPr lang="en-US" sz="4000" kern="0" dirty="0"/>
          </a:p>
        </p:txBody>
      </p:sp>
      <p:sp>
        <p:nvSpPr>
          <p:cNvPr id="4" name="Slide Number Placeholder 3">
            <a:extLst>
              <a:ext uri="{FF2B5EF4-FFF2-40B4-BE49-F238E27FC236}">
                <a16:creationId xmlns:a16="http://schemas.microsoft.com/office/drawing/2014/main" xmlns="" id="{CB8DB03B-4BAE-4147-891C-D84F24E2CA68}"/>
              </a:ext>
            </a:extLst>
          </p:cNvPr>
          <p:cNvSpPr>
            <a:spLocks noGrp="1"/>
          </p:cNvSpPr>
          <p:nvPr>
            <p:ph type="sldNum" sz="quarter" idx="7"/>
          </p:nvPr>
        </p:nvSpPr>
        <p:spPr/>
        <p:txBody>
          <a:bodyPr/>
          <a:lstStyle/>
          <a:p>
            <a:pPr marL="72390">
              <a:lnSpc>
                <a:spcPct val="100000"/>
              </a:lnSpc>
            </a:pPr>
            <a:fld id="{81D60167-4931-47E6-BA6A-407CBD079E47}" type="slidenum">
              <a:rPr lang="en-US" smtClean="0"/>
              <a:t>12</a:t>
            </a:fld>
            <a:endParaRPr lang="en-US" dirty="0"/>
          </a:p>
        </p:txBody>
      </p:sp>
      <p:pic>
        <p:nvPicPr>
          <p:cNvPr id="5" name="Picture 4">
            <a:extLst>
              <a:ext uri="{FF2B5EF4-FFF2-40B4-BE49-F238E27FC236}">
                <a16:creationId xmlns:a16="http://schemas.microsoft.com/office/drawing/2014/main" xmlns="" id="{004714A7-D833-48FF-9861-E9D7497043BA}"/>
              </a:ext>
            </a:extLst>
          </p:cNvPr>
          <p:cNvPicPr>
            <a:picLocks noChangeAspect="1"/>
          </p:cNvPicPr>
          <p:nvPr/>
        </p:nvPicPr>
        <p:blipFill>
          <a:blip r:embed="rId2"/>
          <a:stretch>
            <a:fillRect/>
          </a:stretch>
        </p:blipFill>
        <p:spPr>
          <a:xfrm>
            <a:off x="217433" y="1663933"/>
            <a:ext cx="8665998" cy="4800903"/>
          </a:xfrm>
          <a:prstGeom prst="rect">
            <a:avLst/>
          </a:prstGeom>
        </p:spPr>
      </p:pic>
      <p:sp>
        <p:nvSpPr>
          <p:cNvPr id="2" name="TextBox 1">
            <a:extLst>
              <a:ext uri="{FF2B5EF4-FFF2-40B4-BE49-F238E27FC236}">
                <a16:creationId xmlns:a16="http://schemas.microsoft.com/office/drawing/2014/main" xmlns="" id="{36F52E76-F643-4B17-A5F5-104DBFD45630}"/>
              </a:ext>
            </a:extLst>
          </p:cNvPr>
          <p:cNvSpPr txBox="1"/>
          <p:nvPr/>
        </p:nvSpPr>
        <p:spPr>
          <a:xfrm>
            <a:off x="208015" y="6444734"/>
            <a:ext cx="5294655" cy="369332"/>
          </a:xfrm>
          <a:prstGeom prst="rect">
            <a:avLst/>
          </a:prstGeom>
          <a:noFill/>
        </p:spPr>
        <p:txBody>
          <a:bodyPr wrap="none" rtlCol="0">
            <a:spAutoFit/>
          </a:bodyPr>
          <a:lstStyle/>
          <a:p>
            <a:r>
              <a:rPr lang="en-US" dirty="0"/>
              <a:t>*Numbers reflect assessments submitted as of May 18</a:t>
            </a:r>
          </a:p>
        </p:txBody>
      </p:sp>
    </p:spTree>
    <p:extLst>
      <p:ext uri="{BB962C8B-B14F-4D97-AF65-F5344CB8AC3E}">
        <p14:creationId xmlns:p14="http://schemas.microsoft.com/office/powerpoint/2010/main" val="2091772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69" y="395023"/>
            <a:ext cx="8970060" cy="677108"/>
          </a:xfrm>
        </p:spPr>
        <p:txBody>
          <a:bodyPr anchor="ctr"/>
          <a:lstStyle/>
          <a:p>
            <a:pPr algn="ctr"/>
            <a:r>
              <a:rPr lang="en-US" dirty="0"/>
              <a:t>Beta Test Analysis Plans</a:t>
            </a:r>
          </a:p>
        </p:txBody>
      </p:sp>
      <p:sp>
        <p:nvSpPr>
          <p:cNvPr id="3" name="Text Placeholder 2"/>
          <p:cNvSpPr>
            <a:spLocks noGrp="1"/>
          </p:cNvSpPr>
          <p:nvPr>
            <p:ph type="body" idx="1"/>
          </p:nvPr>
        </p:nvSpPr>
        <p:spPr>
          <a:xfrm>
            <a:off x="535940" y="1676400"/>
            <a:ext cx="8072119" cy="4275016"/>
          </a:xfrm>
        </p:spPr>
        <p:txBody>
          <a:bodyPr/>
          <a:lstStyle/>
          <a:p>
            <a:pPr marL="342900" marR="0" lvl="0" indent="-342900" algn="l" defTabSz="457200" rtl="0" eaLnBrk="1" fontAlgn="auto" latinLnBrk="0" hangingPunct="1">
              <a:lnSpc>
                <a:spcPct val="90000"/>
              </a:lnSpc>
              <a:spcBef>
                <a:spcPts val="1200"/>
              </a:spcBef>
              <a:spcAft>
                <a:spcPts val="600"/>
              </a:spcAft>
              <a:buClrTx/>
              <a:buSzTx/>
              <a:buFont typeface="Arial"/>
              <a:buChar char="•"/>
              <a:tabLst/>
              <a:defRPr/>
            </a:pPr>
            <a:r>
              <a:rPr lang="en-US" sz="2400" dirty="0">
                <a:latin typeface="Constantia" panose="02030602050306030303" pitchFamily="18" charset="0"/>
              </a:rPr>
              <a:t>Will conduct analyses to evaluate data elements overall and by setting type during summer and fall</a:t>
            </a:r>
            <a:endParaRPr lang="en-US" sz="5000" dirty="0">
              <a:latin typeface="Constantia" panose="02030602050306030303" pitchFamily="18" charset="0"/>
            </a:endParaRPr>
          </a:p>
          <a:p>
            <a:pPr marL="342900" marR="0" lvl="0" indent="-342900" algn="l" defTabSz="457200" rtl="0" eaLnBrk="1" fontAlgn="auto" latinLnBrk="0" hangingPunct="1">
              <a:lnSpc>
                <a:spcPct val="90000"/>
              </a:lnSpc>
              <a:spcBef>
                <a:spcPts val="1200"/>
              </a:spcBef>
              <a:spcAft>
                <a:spcPts val="600"/>
              </a:spcAft>
              <a:buClrTx/>
              <a:buSzTx/>
              <a:buFont typeface="Arial"/>
              <a:buChar char="•"/>
              <a:tabLst/>
              <a:defRPr/>
            </a:pPr>
            <a:r>
              <a:rPr lang="en-US" sz="2400" dirty="0">
                <a:latin typeface="Constantia" panose="02030602050306030303" pitchFamily="18" charset="0"/>
              </a:rPr>
              <a:t>Analyses will provide cross-setting information regarding</a:t>
            </a:r>
          </a:p>
          <a:p>
            <a:pPr marL="800100" lvl="1" indent="-342900" algn="l" defTabSz="457200" rtl="0">
              <a:lnSpc>
                <a:spcPct val="90000"/>
              </a:lnSpc>
              <a:spcBef>
                <a:spcPts val="1200"/>
              </a:spcBef>
              <a:spcAft>
                <a:spcPts val="600"/>
              </a:spcAft>
              <a:buFont typeface="Arial"/>
              <a:buChar char="•"/>
              <a:defRPr/>
            </a:pPr>
            <a:r>
              <a:rPr lang="en-US" sz="2000" dirty="0">
                <a:latin typeface="Constantia" panose="02030602050306030303" pitchFamily="18" charset="0"/>
              </a:rPr>
              <a:t>Feasibility</a:t>
            </a:r>
          </a:p>
          <a:p>
            <a:pPr marL="800100" lvl="1" indent="-342900" algn="l" defTabSz="457200" rtl="0">
              <a:lnSpc>
                <a:spcPct val="90000"/>
              </a:lnSpc>
              <a:spcBef>
                <a:spcPts val="1200"/>
              </a:spcBef>
              <a:spcAft>
                <a:spcPts val="600"/>
              </a:spcAft>
              <a:buFont typeface="Arial"/>
              <a:buChar char="•"/>
              <a:defRPr/>
            </a:pPr>
            <a:r>
              <a:rPr lang="en-US" sz="2000" dirty="0">
                <a:latin typeface="Constantia" panose="02030602050306030303" pitchFamily="18" charset="0"/>
              </a:rPr>
              <a:t>Reliability</a:t>
            </a:r>
          </a:p>
          <a:p>
            <a:pPr marL="800100" lvl="1" indent="-342900" algn="l" defTabSz="457200" rtl="0">
              <a:lnSpc>
                <a:spcPct val="90000"/>
              </a:lnSpc>
              <a:spcBef>
                <a:spcPts val="1200"/>
              </a:spcBef>
              <a:spcAft>
                <a:spcPts val="600"/>
              </a:spcAft>
              <a:buFont typeface="Arial"/>
              <a:buChar char="•"/>
              <a:defRPr/>
            </a:pPr>
            <a:r>
              <a:rPr lang="en-US" sz="2000" dirty="0">
                <a:latin typeface="Constantia" panose="02030602050306030303" pitchFamily="18" charset="0"/>
              </a:rPr>
              <a:t>Preliminary validity (e.g., differences according to clinical groups)</a:t>
            </a:r>
          </a:p>
          <a:p>
            <a:pPr marL="800100" lvl="1" indent="-342900" algn="l" defTabSz="457200" rtl="0">
              <a:lnSpc>
                <a:spcPct val="90000"/>
              </a:lnSpc>
              <a:spcBef>
                <a:spcPts val="1200"/>
              </a:spcBef>
              <a:spcAft>
                <a:spcPts val="600"/>
              </a:spcAft>
              <a:buFont typeface="Arial"/>
              <a:buChar char="•"/>
              <a:defRPr/>
            </a:pPr>
            <a:r>
              <a:rPr lang="en-US" sz="2000" dirty="0">
                <a:latin typeface="Constantia" panose="02030602050306030303" pitchFamily="18" charset="0"/>
              </a:rPr>
              <a:t>Optimal format for data elements</a:t>
            </a:r>
          </a:p>
          <a:p>
            <a:pPr marL="1257300" lvl="2" indent="-342900" algn="l" defTabSz="457200" rtl="0">
              <a:lnSpc>
                <a:spcPct val="90000"/>
              </a:lnSpc>
              <a:spcBef>
                <a:spcPts val="1200"/>
              </a:spcBef>
              <a:spcAft>
                <a:spcPts val="600"/>
              </a:spcAft>
              <a:buFont typeface="Arial"/>
              <a:buChar char="•"/>
              <a:defRPr/>
            </a:pPr>
            <a:r>
              <a:rPr lang="en-US" sz="2000" dirty="0">
                <a:latin typeface="Constantia" panose="02030602050306030303" pitchFamily="18" charset="0"/>
              </a:rPr>
              <a:t>Assessment window</a:t>
            </a:r>
          </a:p>
          <a:p>
            <a:pPr marL="1257300" lvl="2" indent="-342900" algn="l" defTabSz="457200" rtl="0">
              <a:lnSpc>
                <a:spcPct val="90000"/>
              </a:lnSpc>
              <a:spcBef>
                <a:spcPts val="1200"/>
              </a:spcBef>
              <a:spcAft>
                <a:spcPts val="600"/>
              </a:spcAft>
              <a:buFont typeface="Arial"/>
              <a:buChar char="•"/>
              <a:defRPr/>
            </a:pPr>
            <a:r>
              <a:rPr lang="en-US" sz="2000" dirty="0">
                <a:latin typeface="Constantia" panose="02030602050306030303" pitchFamily="18" charset="0"/>
              </a:rPr>
              <a:t>Look back </a:t>
            </a:r>
            <a:r>
              <a:rPr lang="en-US" sz="2000" dirty="0" smtClean="0">
                <a:latin typeface="Constantia" panose="02030602050306030303" pitchFamily="18" charset="0"/>
              </a:rPr>
              <a:t>period</a:t>
            </a:r>
            <a:endParaRPr lang="en-US" sz="2000" dirty="0">
              <a:latin typeface="Constantia" panose="02030602050306030303" pitchFamily="18" charset="0"/>
            </a:endParaRPr>
          </a:p>
        </p:txBody>
      </p:sp>
      <p:sp>
        <p:nvSpPr>
          <p:cNvPr id="7" name="Slide Number Placeholder 6">
            <a:extLst>
              <a:ext uri="{FF2B5EF4-FFF2-40B4-BE49-F238E27FC236}">
                <a16:creationId xmlns:a16="http://schemas.microsoft.com/office/drawing/2014/main" xmlns="" id="{4832628A-723F-4757-A58C-127D0EF9C4D1}"/>
              </a:ext>
            </a:extLst>
          </p:cNvPr>
          <p:cNvSpPr>
            <a:spLocks noGrp="1"/>
          </p:cNvSpPr>
          <p:nvPr>
            <p:ph type="sldNum" sz="quarter" idx="7"/>
          </p:nvPr>
        </p:nvSpPr>
        <p:spPr/>
        <p:txBody>
          <a:bodyPr/>
          <a:lstStyle/>
          <a:p>
            <a:pPr marL="72390">
              <a:lnSpc>
                <a:spcPct val="100000"/>
              </a:lnSpc>
            </a:pPr>
            <a:fld id="{81D60167-4931-47E6-BA6A-407CBD079E47}" type="slidenum">
              <a:rPr lang="en-US" smtClean="0"/>
              <a:t>13</a:t>
            </a:fld>
            <a:endParaRPr lang="en-US" dirty="0"/>
          </a:p>
        </p:txBody>
      </p:sp>
    </p:spTree>
    <p:extLst>
      <p:ext uri="{BB962C8B-B14F-4D97-AF65-F5344CB8AC3E}">
        <p14:creationId xmlns:p14="http://schemas.microsoft.com/office/powerpoint/2010/main" val="719865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69" y="395023"/>
            <a:ext cx="8970060" cy="677108"/>
          </a:xfrm>
        </p:spPr>
        <p:txBody>
          <a:bodyPr anchor="ctr"/>
          <a:lstStyle/>
          <a:p>
            <a:pPr algn="ctr"/>
            <a:r>
              <a:rPr lang="en-US" dirty="0"/>
              <a:t>Beta Provider Survey</a:t>
            </a:r>
          </a:p>
        </p:txBody>
      </p:sp>
      <p:sp>
        <p:nvSpPr>
          <p:cNvPr id="3" name="Text Placeholder 2"/>
          <p:cNvSpPr>
            <a:spLocks noGrp="1"/>
          </p:cNvSpPr>
          <p:nvPr>
            <p:ph type="body" idx="1"/>
          </p:nvPr>
        </p:nvSpPr>
        <p:spPr>
          <a:xfrm>
            <a:off x="152400" y="1828799"/>
            <a:ext cx="8828429" cy="4335033"/>
          </a:xfrm>
        </p:spPr>
        <p:txBody>
          <a:bodyPr/>
          <a:lstStyle/>
          <a:p>
            <a:pPr marL="465138" lvl="1" indent="-342900" algn="l" defTabSz="457200" rtl="0">
              <a:lnSpc>
                <a:spcPct val="90000"/>
              </a:lnSpc>
              <a:spcBef>
                <a:spcPts val="600"/>
              </a:spcBef>
              <a:spcAft>
                <a:spcPts val="300"/>
              </a:spcAft>
              <a:buFont typeface="Arial" panose="020B0604020202020204" pitchFamily="34" charset="0"/>
              <a:buChar char="•"/>
              <a:defRPr/>
            </a:pPr>
            <a:r>
              <a:rPr lang="en-US" sz="3600" kern="1200" dirty="0">
                <a:solidFill>
                  <a:srgbClr val="000000"/>
                </a:solidFill>
                <a:latin typeface="Constantia" panose="02030602050306030303" pitchFamily="18" charset="0"/>
              </a:rPr>
              <a:t>Field period ran for one month </a:t>
            </a:r>
            <a:r>
              <a:rPr lang="en-US" sz="2800" dirty="0" smtClean="0"/>
              <a:t> </a:t>
            </a:r>
            <a:endParaRPr lang="en-US" sz="2800" dirty="0"/>
          </a:p>
          <a:p>
            <a:pPr marL="465138" lvl="1" indent="-342900" algn="l" defTabSz="457200" rtl="0">
              <a:lnSpc>
                <a:spcPct val="90000"/>
              </a:lnSpc>
              <a:spcBef>
                <a:spcPts val="600"/>
              </a:spcBef>
              <a:spcAft>
                <a:spcPts val="300"/>
              </a:spcAft>
              <a:buFont typeface="Arial" panose="020B0604020202020204" pitchFamily="34" charset="0"/>
              <a:buChar char="•"/>
              <a:defRPr/>
            </a:pPr>
            <a:r>
              <a:rPr lang="en-US" sz="3600" dirty="0">
                <a:latin typeface="Constantia" panose="02030602050306030303" pitchFamily="18" charset="0"/>
              </a:rPr>
              <a:t>Email invitations to complete web-based survey were sent to 246 provider staff assessors </a:t>
            </a:r>
          </a:p>
          <a:p>
            <a:pPr marL="465138" lvl="1" indent="-342900" algn="l" defTabSz="457200" rtl="0">
              <a:lnSpc>
                <a:spcPct val="90000"/>
              </a:lnSpc>
              <a:spcBef>
                <a:spcPts val="600"/>
              </a:spcBef>
              <a:spcAft>
                <a:spcPts val="300"/>
              </a:spcAft>
              <a:buFont typeface="Arial" panose="020B0604020202020204" pitchFamily="34" charset="0"/>
              <a:buChar char="•"/>
              <a:defRPr/>
            </a:pPr>
            <a:r>
              <a:rPr lang="en-US" sz="3600" dirty="0">
                <a:latin typeface="Constantia" panose="02030602050306030303" pitchFamily="18" charset="0"/>
              </a:rPr>
              <a:t>We received 139 responses (57% response rate)</a:t>
            </a:r>
          </a:p>
          <a:p>
            <a:pPr marL="465138" lvl="2" indent="-342900" algn="l" defTabSz="457200" rtl="0">
              <a:lnSpc>
                <a:spcPct val="90000"/>
              </a:lnSpc>
              <a:spcBef>
                <a:spcPts val="600"/>
              </a:spcBef>
              <a:spcAft>
                <a:spcPts val="300"/>
              </a:spcAft>
              <a:buFont typeface="Arial" panose="020B0604020202020204" pitchFamily="34" charset="0"/>
              <a:buChar char="•"/>
              <a:defRPr/>
            </a:pPr>
            <a:r>
              <a:rPr lang="en-US" sz="3600" dirty="0">
                <a:latin typeface="Constantia" panose="02030602050306030303" pitchFamily="18" charset="0"/>
              </a:rPr>
              <a:t>91 (65%) were complete and 48 (35%) were </a:t>
            </a:r>
            <a:r>
              <a:rPr lang="en-US" sz="3600" dirty="0" smtClean="0">
                <a:latin typeface="Constantia" panose="02030602050306030303" pitchFamily="18" charset="0"/>
              </a:rPr>
              <a:t>partial</a:t>
            </a:r>
            <a:endParaRPr lang="en-US" sz="3600" dirty="0">
              <a:latin typeface="Constantia" panose="02030602050306030303" pitchFamily="18" charset="0"/>
            </a:endParaRPr>
          </a:p>
        </p:txBody>
      </p:sp>
      <p:sp>
        <p:nvSpPr>
          <p:cNvPr id="7" name="Slide Number Placeholder 6">
            <a:extLst>
              <a:ext uri="{FF2B5EF4-FFF2-40B4-BE49-F238E27FC236}">
                <a16:creationId xmlns:a16="http://schemas.microsoft.com/office/drawing/2014/main" xmlns="" id="{2A2FA6CD-AA2D-44F3-BD10-F19027BB8418}"/>
              </a:ext>
            </a:extLst>
          </p:cNvPr>
          <p:cNvSpPr>
            <a:spLocks noGrp="1"/>
          </p:cNvSpPr>
          <p:nvPr>
            <p:ph type="sldNum" sz="quarter" idx="7"/>
          </p:nvPr>
        </p:nvSpPr>
        <p:spPr/>
        <p:txBody>
          <a:bodyPr/>
          <a:lstStyle/>
          <a:p>
            <a:pPr marL="72390">
              <a:lnSpc>
                <a:spcPct val="100000"/>
              </a:lnSpc>
            </a:pPr>
            <a:fld id="{81D60167-4931-47E6-BA6A-407CBD079E47}" type="slidenum">
              <a:rPr lang="en-US" smtClean="0"/>
              <a:t>14</a:t>
            </a:fld>
            <a:endParaRPr lang="en-US" dirty="0"/>
          </a:p>
        </p:txBody>
      </p:sp>
    </p:spTree>
    <p:extLst>
      <p:ext uri="{BB962C8B-B14F-4D97-AF65-F5344CB8AC3E}">
        <p14:creationId xmlns:p14="http://schemas.microsoft.com/office/powerpoint/2010/main" val="520258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69" y="395023"/>
            <a:ext cx="8970060" cy="677108"/>
          </a:xfrm>
        </p:spPr>
        <p:txBody>
          <a:bodyPr anchor="ctr"/>
          <a:lstStyle/>
          <a:p>
            <a:pPr algn="ctr"/>
            <a:r>
              <a:rPr lang="en-US" dirty="0"/>
              <a:t>Beta Provider Survey</a:t>
            </a:r>
          </a:p>
        </p:txBody>
      </p:sp>
      <p:sp>
        <p:nvSpPr>
          <p:cNvPr id="3" name="Text Placeholder 2"/>
          <p:cNvSpPr>
            <a:spLocks noGrp="1"/>
          </p:cNvSpPr>
          <p:nvPr>
            <p:ph type="body" idx="1"/>
          </p:nvPr>
        </p:nvSpPr>
        <p:spPr>
          <a:xfrm>
            <a:off x="535940" y="1828799"/>
            <a:ext cx="8227060" cy="3679469"/>
          </a:xfrm>
        </p:spPr>
        <p:txBody>
          <a:bodyPr/>
          <a:lstStyle/>
          <a:p>
            <a:pPr marL="465138" lvl="1" indent="-342900" algn="l" defTabSz="457200" rtl="0">
              <a:lnSpc>
                <a:spcPct val="90000"/>
              </a:lnSpc>
              <a:spcBef>
                <a:spcPts val="600"/>
              </a:spcBef>
              <a:spcAft>
                <a:spcPts val="300"/>
              </a:spcAft>
              <a:buFont typeface="Arial" panose="020B0604020202020204" pitchFamily="34" charset="0"/>
              <a:buChar char="•"/>
              <a:defRPr/>
            </a:pPr>
            <a:r>
              <a:rPr lang="en-US" sz="2800" kern="1200" dirty="0">
                <a:solidFill>
                  <a:srgbClr val="000000"/>
                </a:solidFill>
                <a:latin typeface="Constantia" panose="02030602050306030303" pitchFamily="18" charset="0"/>
              </a:rPr>
              <a:t>All 14 markets are represented with between 4 and 12 respondents (mean=6.5, median=5.5, mode=5)</a:t>
            </a:r>
          </a:p>
          <a:p>
            <a:pPr marL="465138" lvl="1" indent="-342900" algn="l" defTabSz="457200" rtl="0">
              <a:lnSpc>
                <a:spcPct val="90000"/>
              </a:lnSpc>
              <a:spcBef>
                <a:spcPts val="600"/>
              </a:spcBef>
              <a:spcAft>
                <a:spcPts val="300"/>
              </a:spcAft>
              <a:buFont typeface="Arial" panose="020B0604020202020204" pitchFamily="34" charset="0"/>
              <a:buChar char="•"/>
              <a:defRPr/>
            </a:pPr>
            <a:r>
              <a:rPr lang="en-US" sz="2800" kern="1200" dirty="0">
                <a:solidFill>
                  <a:srgbClr val="000000"/>
                </a:solidFill>
                <a:latin typeface="Constantia" panose="02030602050306030303" pitchFamily="18" charset="0"/>
              </a:rPr>
              <a:t>Setting representation largely reflective of proportions in beta:</a:t>
            </a:r>
          </a:p>
          <a:p>
            <a:pPr marL="1257300" lvl="2" indent="-342900" algn="l" defTabSz="457200" rtl="0">
              <a:lnSpc>
                <a:spcPct val="90000"/>
              </a:lnSpc>
              <a:spcBef>
                <a:spcPts val="600"/>
              </a:spcBef>
              <a:spcAft>
                <a:spcPts val="300"/>
              </a:spcAft>
              <a:buFont typeface="Arial" panose="020B0604020202020204" pitchFamily="34" charset="0"/>
              <a:buChar char="•"/>
              <a:defRPr/>
            </a:pPr>
            <a:r>
              <a:rPr lang="en-US" sz="2800" kern="1200" dirty="0">
                <a:solidFill>
                  <a:srgbClr val="000000"/>
                </a:solidFill>
                <a:latin typeface="Constantia" panose="02030602050306030303" pitchFamily="18" charset="0"/>
              </a:rPr>
              <a:t>SNF		</a:t>
            </a:r>
            <a:r>
              <a:rPr lang="en-US" sz="2800" kern="1200" dirty="0" smtClean="0">
                <a:solidFill>
                  <a:srgbClr val="000000"/>
                </a:solidFill>
                <a:latin typeface="Constantia" panose="02030602050306030303" pitchFamily="18" charset="0"/>
              </a:rPr>
              <a:t>36</a:t>
            </a:r>
            <a:r>
              <a:rPr lang="en-US" sz="2800" kern="1200" dirty="0">
                <a:solidFill>
                  <a:srgbClr val="000000"/>
                </a:solidFill>
                <a:latin typeface="Constantia" panose="02030602050306030303" pitchFamily="18" charset="0"/>
              </a:rPr>
              <a:t>% (40% of beta sample)</a:t>
            </a:r>
          </a:p>
          <a:p>
            <a:pPr marL="1257300" lvl="2" indent="-342900" algn="l" defTabSz="457200" rtl="0">
              <a:lnSpc>
                <a:spcPct val="90000"/>
              </a:lnSpc>
              <a:spcBef>
                <a:spcPts val="600"/>
              </a:spcBef>
              <a:spcAft>
                <a:spcPts val="300"/>
              </a:spcAft>
              <a:buFont typeface="Arial" panose="020B0604020202020204" pitchFamily="34" charset="0"/>
              <a:buChar char="•"/>
              <a:defRPr/>
            </a:pPr>
            <a:r>
              <a:rPr lang="en-US" sz="2800" kern="1200" dirty="0">
                <a:solidFill>
                  <a:srgbClr val="000000"/>
                </a:solidFill>
                <a:latin typeface="Constantia" panose="02030602050306030303" pitchFamily="18" charset="0"/>
              </a:rPr>
              <a:t>IRF			28% (19% of beta sample)</a:t>
            </a:r>
          </a:p>
          <a:p>
            <a:pPr marL="1257300" lvl="2" indent="-342900" algn="l" defTabSz="457200" rtl="0">
              <a:lnSpc>
                <a:spcPct val="90000"/>
              </a:lnSpc>
              <a:spcBef>
                <a:spcPts val="600"/>
              </a:spcBef>
              <a:spcAft>
                <a:spcPts val="300"/>
              </a:spcAft>
              <a:buFont typeface="Arial" panose="020B0604020202020204" pitchFamily="34" charset="0"/>
              <a:buChar char="•"/>
              <a:defRPr/>
            </a:pPr>
            <a:r>
              <a:rPr lang="en-US" sz="2800" kern="1200" dirty="0">
                <a:solidFill>
                  <a:srgbClr val="000000"/>
                </a:solidFill>
                <a:latin typeface="Constantia" panose="02030602050306030303" pitchFamily="18" charset="0"/>
              </a:rPr>
              <a:t>HHA		21% (24% of beta sample)</a:t>
            </a:r>
          </a:p>
          <a:p>
            <a:pPr marL="1257300" lvl="2" indent="-342900" algn="l" defTabSz="457200" rtl="0">
              <a:lnSpc>
                <a:spcPct val="90000"/>
              </a:lnSpc>
              <a:spcBef>
                <a:spcPts val="600"/>
              </a:spcBef>
              <a:spcAft>
                <a:spcPts val="300"/>
              </a:spcAft>
              <a:buFont typeface="Arial" panose="020B0604020202020204" pitchFamily="34" charset="0"/>
              <a:buChar char="•"/>
              <a:defRPr/>
            </a:pPr>
            <a:r>
              <a:rPr lang="en-US" sz="2800" kern="1200" dirty="0">
                <a:solidFill>
                  <a:srgbClr val="000000"/>
                </a:solidFill>
                <a:latin typeface="Constantia" panose="02030602050306030303" pitchFamily="18" charset="0"/>
              </a:rPr>
              <a:t>LTCH		15% (17% of beta sample</a:t>
            </a:r>
            <a:r>
              <a:rPr lang="en-US" sz="2800" kern="1200" dirty="0" smtClean="0">
                <a:solidFill>
                  <a:srgbClr val="000000"/>
                </a:solidFill>
                <a:latin typeface="Constantia" panose="02030602050306030303" pitchFamily="18" charset="0"/>
              </a:rPr>
              <a:t>)</a:t>
            </a:r>
            <a:endParaRPr lang="en-US" sz="2800" kern="1200" dirty="0">
              <a:solidFill>
                <a:srgbClr val="000000"/>
              </a:solidFill>
              <a:latin typeface="Constantia" panose="02030602050306030303" pitchFamily="18" charset="0"/>
            </a:endParaRPr>
          </a:p>
        </p:txBody>
      </p:sp>
      <p:sp>
        <p:nvSpPr>
          <p:cNvPr id="7" name="Slide Number Placeholder 6">
            <a:extLst>
              <a:ext uri="{FF2B5EF4-FFF2-40B4-BE49-F238E27FC236}">
                <a16:creationId xmlns:a16="http://schemas.microsoft.com/office/drawing/2014/main" xmlns="" id="{2A2FA6CD-AA2D-44F3-BD10-F19027BB8418}"/>
              </a:ext>
            </a:extLst>
          </p:cNvPr>
          <p:cNvSpPr>
            <a:spLocks noGrp="1"/>
          </p:cNvSpPr>
          <p:nvPr>
            <p:ph type="sldNum" sz="quarter" idx="7"/>
          </p:nvPr>
        </p:nvSpPr>
        <p:spPr/>
        <p:txBody>
          <a:bodyPr/>
          <a:lstStyle/>
          <a:p>
            <a:pPr marL="72390">
              <a:lnSpc>
                <a:spcPct val="100000"/>
              </a:lnSpc>
            </a:pPr>
            <a:fld id="{81D60167-4931-47E6-BA6A-407CBD079E47}" type="slidenum">
              <a:rPr lang="en-US" smtClean="0"/>
              <a:t>15</a:t>
            </a:fld>
            <a:endParaRPr lang="en-US" dirty="0"/>
          </a:p>
        </p:txBody>
      </p:sp>
    </p:spTree>
    <p:extLst>
      <p:ext uri="{BB962C8B-B14F-4D97-AF65-F5344CB8AC3E}">
        <p14:creationId xmlns:p14="http://schemas.microsoft.com/office/powerpoint/2010/main" val="3594883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69" y="395023"/>
            <a:ext cx="8970060" cy="677108"/>
          </a:xfrm>
        </p:spPr>
        <p:txBody>
          <a:bodyPr anchor="ctr"/>
          <a:lstStyle/>
          <a:p>
            <a:pPr algn="ctr"/>
            <a:r>
              <a:rPr lang="en-US" dirty="0"/>
              <a:t>Beta Provider Survey</a:t>
            </a:r>
          </a:p>
        </p:txBody>
      </p:sp>
      <p:sp>
        <p:nvSpPr>
          <p:cNvPr id="3" name="Text Placeholder 2"/>
          <p:cNvSpPr>
            <a:spLocks noGrp="1"/>
          </p:cNvSpPr>
          <p:nvPr>
            <p:ph type="body" idx="1"/>
          </p:nvPr>
        </p:nvSpPr>
        <p:spPr>
          <a:xfrm>
            <a:off x="535940" y="1828799"/>
            <a:ext cx="8072119" cy="443198"/>
          </a:xfrm>
        </p:spPr>
        <p:txBody>
          <a:bodyPr/>
          <a:lstStyle/>
          <a:p>
            <a:pPr marL="457200" indent="-457200" algn="l" defTabSz="457200" rtl="0">
              <a:lnSpc>
                <a:spcPct val="90000"/>
              </a:lnSpc>
              <a:spcBef>
                <a:spcPts val="600"/>
              </a:spcBef>
              <a:spcAft>
                <a:spcPts val="300"/>
              </a:spcAft>
              <a:buFont typeface="Arial" panose="020B0604020202020204" pitchFamily="34" charset="0"/>
              <a:buChar char="•"/>
              <a:defRPr/>
            </a:pPr>
            <a:r>
              <a:rPr lang="en-US" sz="3200" kern="1200" dirty="0">
                <a:solidFill>
                  <a:srgbClr val="000000"/>
                </a:solidFill>
                <a:latin typeface="Constantia" panose="02030602050306030303" pitchFamily="18" charset="0"/>
              </a:rPr>
              <a:t>Data element groupings for survey:</a:t>
            </a:r>
          </a:p>
        </p:txBody>
      </p:sp>
      <p:sp>
        <p:nvSpPr>
          <p:cNvPr id="7" name="Slide Number Placeholder 6">
            <a:extLst>
              <a:ext uri="{FF2B5EF4-FFF2-40B4-BE49-F238E27FC236}">
                <a16:creationId xmlns:a16="http://schemas.microsoft.com/office/drawing/2014/main" xmlns="" id="{2A2FA6CD-AA2D-44F3-BD10-F19027BB8418}"/>
              </a:ext>
            </a:extLst>
          </p:cNvPr>
          <p:cNvSpPr>
            <a:spLocks noGrp="1"/>
          </p:cNvSpPr>
          <p:nvPr>
            <p:ph type="sldNum" sz="quarter" idx="7"/>
          </p:nvPr>
        </p:nvSpPr>
        <p:spPr/>
        <p:txBody>
          <a:bodyPr/>
          <a:lstStyle/>
          <a:p>
            <a:pPr marL="72390">
              <a:lnSpc>
                <a:spcPct val="100000"/>
              </a:lnSpc>
            </a:pPr>
            <a:fld id="{81D60167-4931-47E6-BA6A-407CBD079E47}" type="slidenum">
              <a:rPr lang="en-US" smtClean="0"/>
              <a:t>16</a:t>
            </a:fld>
            <a:endParaRPr lang="en-US" dirty="0"/>
          </a:p>
        </p:txBody>
      </p:sp>
      <p:sp>
        <p:nvSpPr>
          <p:cNvPr id="5" name="TextBox 4">
            <a:extLst>
              <a:ext uri="{FF2B5EF4-FFF2-40B4-BE49-F238E27FC236}">
                <a16:creationId xmlns:a16="http://schemas.microsoft.com/office/drawing/2014/main" xmlns="" id="{2BBABDBE-34DC-4235-9D9D-EDFA9420458E}"/>
              </a:ext>
            </a:extLst>
          </p:cNvPr>
          <p:cNvSpPr txBox="1"/>
          <p:nvPr/>
        </p:nvSpPr>
        <p:spPr>
          <a:xfrm>
            <a:off x="383541" y="2590800"/>
            <a:ext cx="3680883" cy="3170099"/>
          </a:xfrm>
          <a:prstGeom prst="rect">
            <a:avLst/>
          </a:prstGeom>
          <a:noFill/>
        </p:spPr>
        <p:txBody>
          <a:bodyPr wrap="square" rtlCol="0">
            <a:spAutoFit/>
          </a:bodyPr>
          <a:lstStyle/>
          <a:p>
            <a:r>
              <a:rPr lang="en-US" sz="2000" dirty="0">
                <a:latin typeface="Constantia" panose="02030602050306030303" pitchFamily="18" charset="0"/>
              </a:rPr>
              <a:t>BIMS</a:t>
            </a:r>
          </a:p>
          <a:p>
            <a:r>
              <a:rPr lang="en-US" sz="2000" dirty="0">
                <a:latin typeface="Constantia" panose="02030602050306030303" pitchFamily="18" charset="0"/>
              </a:rPr>
              <a:t>CAM</a:t>
            </a:r>
          </a:p>
          <a:p>
            <a:r>
              <a:rPr lang="en-US" sz="2000" dirty="0">
                <a:latin typeface="Constantia" panose="02030602050306030303" pitchFamily="18" charset="0"/>
              </a:rPr>
              <a:t>Expression and understanding</a:t>
            </a:r>
          </a:p>
          <a:p>
            <a:r>
              <a:rPr lang="en-US" sz="2000" dirty="0">
                <a:latin typeface="Constantia" panose="02030602050306030303" pitchFamily="18" charset="0"/>
              </a:rPr>
              <a:t>Behavioral signs and symptoms</a:t>
            </a:r>
          </a:p>
          <a:p>
            <a:r>
              <a:rPr lang="en-US" sz="2000" dirty="0">
                <a:latin typeface="Constantia" panose="02030602050306030303" pitchFamily="18" charset="0"/>
              </a:rPr>
              <a:t>Pain interview</a:t>
            </a:r>
          </a:p>
          <a:p>
            <a:r>
              <a:rPr lang="en-US" sz="2000" dirty="0">
                <a:latin typeface="Constantia" panose="02030602050306030303" pitchFamily="18" charset="0"/>
              </a:rPr>
              <a:t>PHQ-2 to 9 interview</a:t>
            </a:r>
          </a:p>
          <a:p>
            <a:r>
              <a:rPr lang="en-US" sz="2000" dirty="0">
                <a:latin typeface="Constantia" panose="02030602050306030303" pitchFamily="18" charset="0"/>
              </a:rPr>
              <a:t>PROMIS Depression</a:t>
            </a:r>
          </a:p>
          <a:p>
            <a:r>
              <a:rPr lang="en-US" sz="2000" dirty="0">
                <a:latin typeface="Constantia" panose="02030602050306030303" pitchFamily="18" charset="0"/>
              </a:rPr>
              <a:t>PROMIS Anxiety</a:t>
            </a:r>
          </a:p>
          <a:p>
            <a:r>
              <a:rPr lang="en-US" sz="2000" dirty="0">
                <a:latin typeface="Constantia" panose="02030602050306030303" pitchFamily="18" charset="0"/>
              </a:rPr>
              <a:t>PROMIS Global health</a:t>
            </a:r>
          </a:p>
          <a:p>
            <a:endParaRPr lang="en-US" sz="2000" dirty="0">
              <a:latin typeface="Constantia" panose="02030602050306030303" pitchFamily="18" charset="0"/>
            </a:endParaRPr>
          </a:p>
        </p:txBody>
      </p:sp>
      <p:sp>
        <p:nvSpPr>
          <p:cNvPr id="8" name="TextBox 7">
            <a:extLst>
              <a:ext uri="{FF2B5EF4-FFF2-40B4-BE49-F238E27FC236}">
                <a16:creationId xmlns:a16="http://schemas.microsoft.com/office/drawing/2014/main" xmlns="" id="{7D387138-052A-4483-B6B1-4AEB1A3E06B4}"/>
              </a:ext>
            </a:extLst>
          </p:cNvPr>
          <p:cNvSpPr txBox="1"/>
          <p:nvPr/>
        </p:nvSpPr>
        <p:spPr>
          <a:xfrm>
            <a:off x="4345941" y="2590799"/>
            <a:ext cx="4417059" cy="3416320"/>
          </a:xfrm>
          <a:prstGeom prst="rect">
            <a:avLst/>
          </a:prstGeom>
          <a:noFill/>
        </p:spPr>
        <p:txBody>
          <a:bodyPr wrap="square" rtlCol="0">
            <a:spAutoFit/>
          </a:bodyPr>
          <a:lstStyle/>
          <a:p>
            <a:r>
              <a:rPr lang="en-US" sz="2000" dirty="0">
                <a:latin typeface="Constantia" panose="02030602050306030303" pitchFamily="18" charset="0"/>
              </a:rPr>
              <a:t>Hearing and vision</a:t>
            </a:r>
          </a:p>
          <a:p>
            <a:r>
              <a:rPr lang="en-US" sz="2000" dirty="0">
                <a:latin typeface="Constantia" panose="02030602050306030303" pitchFamily="18" charset="0"/>
              </a:rPr>
              <a:t>Care Preferences</a:t>
            </a:r>
          </a:p>
          <a:p>
            <a:r>
              <a:rPr lang="en-US" sz="2000" dirty="0">
                <a:latin typeface="Constantia" panose="02030602050306030303" pitchFamily="18" charset="0"/>
              </a:rPr>
              <a:t>Continence</a:t>
            </a:r>
          </a:p>
          <a:p>
            <a:r>
              <a:rPr lang="en-US" sz="2000" dirty="0">
                <a:latin typeface="Constantia" panose="02030602050306030303" pitchFamily="18" charset="0"/>
              </a:rPr>
              <a:t>Medication reconciliation</a:t>
            </a:r>
          </a:p>
          <a:p>
            <a:r>
              <a:rPr lang="en-US" sz="2000" dirty="0">
                <a:latin typeface="Constantia" panose="02030602050306030303" pitchFamily="18" charset="0"/>
              </a:rPr>
              <a:t>Nutritional approaches</a:t>
            </a:r>
          </a:p>
          <a:p>
            <a:r>
              <a:rPr lang="en-US" sz="2000" dirty="0">
                <a:latin typeface="Constantia" panose="02030602050306030303" pitchFamily="18" charset="0"/>
              </a:rPr>
              <a:t>Special services, treatments and interventions</a:t>
            </a:r>
          </a:p>
          <a:p>
            <a:r>
              <a:rPr lang="en-US" sz="2000" dirty="0">
                <a:latin typeface="Constantia" panose="02030602050306030303" pitchFamily="18" charset="0"/>
              </a:rPr>
              <a:t>Staff assessment of cognitive status</a:t>
            </a:r>
          </a:p>
          <a:p>
            <a:r>
              <a:rPr lang="en-US" sz="2000" dirty="0">
                <a:latin typeface="Constantia" panose="02030602050306030303" pitchFamily="18" charset="0"/>
              </a:rPr>
              <a:t>Staff assessment of mood</a:t>
            </a:r>
          </a:p>
          <a:p>
            <a:r>
              <a:rPr lang="en-US" sz="2000" dirty="0">
                <a:latin typeface="Constantia" panose="02030602050306030303" pitchFamily="18" charset="0"/>
              </a:rPr>
              <a:t>Staff assessment of pain</a:t>
            </a:r>
          </a:p>
          <a:p>
            <a:endParaRPr lang="en-US" dirty="0">
              <a:latin typeface="Constantia" panose="02030602050306030303" pitchFamily="18" charset="0"/>
            </a:endParaRPr>
          </a:p>
        </p:txBody>
      </p:sp>
    </p:spTree>
    <p:extLst>
      <p:ext uri="{BB962C8B-B14F-4D97-AF65-F5344CB8AC3E}">
        <p14:creationId xmlns:p14="http://schemas.microsoft.com/office/powerpoint/2010/main" val="1481561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69" y="395023"/>
            <a:ext cx="8970060" cy="677108"/>
          </a:xfrm>
        </p:spPr>
        <p:txBody>
          <a:bodyPr anchor="ctr"/>
          <a:lstStyle/>
          <a:p>
            <a:pPr algn="ctr"/>
            <a:r>
              <a:rPr lang="en-US" dirty="0"/>
              <a:t>Beta Provider Survey</a:t>
            </a:r>
          </a:p>
        </p:txBody>
      </p:sp>
      <p:sp>
        <p:nvSpPr>
          <p:cNvPr id="3" name="Text Placeholder 2"/>
          <p:cNvSpPr>
            <a:spLocks noGrp="1"/>
          </p:cNvSpPr>
          <p:nvPr>
            <p:ph type="body" idx="1"/>
          </p:nvPr>
        </p:nvSpPr>
        <p:spPr>
          <a:xfrm>
            <a:off x="535940" y="1828799"/>
            <a:ext cx="8072119" cy="4847481"/>
          </a:xfrm>
        </p:spPr>
        <p:txBody>
          <a:bodyPr/>
          <a:lstStyle/>
          <a:p>
            <a:pPr marL="398463" lvl="1" indent="-342900" algn="l" defTabSz="457200" rtl="0">
              <a:lnSpc>
                <a:spcPct val="90000"/>
              </a:lnSpc>
              <a:spcBef>
                <a:spcPts val="600"/>
              </a:spcBef>
              <a:spcAft>
                <a:spcPts val="300"/>
              </a:spcAft>
              <a:buFont typeface="Arial" panose="020B0604020202020204" pitchFamily="34" charset="0"/>
              <a:buChar char="•"/>
              <a:defRPr/>
            </a:pPr>
            <a:r>
              <a:rPr lang="en-US" sz="2800" kern="1200" dirty="0">
                <a:solidFill>
                  <a:srgbClr val="000000"/>
                </a:solidFill>
                <a:latin typeface="Constantia" panose="02030602050306030303" pitchFamily="18" charset="0"/>
              </a:rPr>
              <a:t>Survey included questions about</a:t>
            </a:r>
          </a:p>
          <a:p>
            <a:pPr marL="1257300" lvl="2" indent="-342900" algn="l" defTabSz="457200" rtl="0">
              <a:lnSpc>
                <a:spcPct val="90000"/>
              </a:lnSpc>
              <a:spcBef>
                <a:spcPts val="600"/>
              </a:spcBef>
              <a:spcAft>
                <a:spcPts val="300"/>
              </a:spcAft>
              <a:buFont typeface="Arial" panose="020B0604020202020204" pitchFamily="34" charset="0"/>
              <a:buChar char="•"/>
              <a:defRPr/>
            </a:pPr>
            <a:r>
              <a:rPr lang="en-US" sz="2800" kern="1200" dirty="0">
                <a:solidFill>
                  <a:srgbClr val="000000"/>
                </a:solidFill>
                <a:latin typeface="Constantia" panose="02030602050306030303" pitchFamily="18" charset="0"/>
              </a:rPr>
              <a:t>Clinical utility</a:t>
            </a:r>
          </a:p>
          <a:p>
            <a:pPr marL="1257300" lvl="2" indent="-342900" algn="l" defTabSz="457200" rtl="0">
              <a:lnSpc>
                <a:spcPct val="90000"/>
              </a:lnSpc>
              <a:spcBef>
                <a:spcPts val="600"/>
              </a:spcBef>
              <a:spcAft>
                <a:spcPts val="300"/>
              </a:spcAft>
              <a:buFont typeface="Arial" panose="020B0604020202020204" pitchFamily="34" charset="0"/>
              <a:buChar char="•"/>
              <a:defRPr/>
            </a:pPr>
            <a:r>
              <a:rPr lang="en-US" sz="2800" kern="1200" dirty="0">
                <a:solidFill>
                  <a:srgbClr val="000000"/>
                </a:solidFill>
                <a:latin typeface="Constantia" panose="02030602050306030303" pitchFamily="18" charset="0"/>
              </a:rPr>
              <a:t>Assessor and patient burden</a:t>
            </a:r>
          </a:p>
          <a:p>
            <a:pPr marL="1257300" lvl="2" indent="-342900" algn="l" defTabSz="457200" rtl="0">
              <a:lnSpc>
                <a:spcPct val="90000"/>
              </a:lnSpc>
              <a:spcBef>
                <a:spcPts val="600"/>
              </a:spcBef>
              <a:spcAft>
                <a:spcPts val="300"/>
              </a:spcAft>
              <a:buFont typeface="Arial" panose="020B0604020202020204" pitchFamily="34" charset="0"/>
              <a:buChar char="•"/>
              <a:defRPr/>
            </a:pPr>
            <a:r>
              <a:rPr lang="en-US" sz="2800" kern="1200" dirty="0">
                <a:solidFill>
                  <a:srgbClr val="000000"/>
                </a:solidFill>
                <a:latin typeface="Constantia" panose="02030602050306030303" pitchFamily="18" charset="0"/>
              </a:rPr>
              <a:t>Factors affecting ability to collect data</a:t>
            </a:r>
          </a:p>
          <a:p>
            <a:pPr marL="398463" lvl="1" indent="-342900" algn="l" defTabSz="457200" rtl="0">
              <a:lnSpc>
                <a:spcPct val="90000"/>
              </a:lnSpc>
              <a:spcBef>
                <a:spcPts val="600"/>
              </a:spcBef>
              <a:spcAft>
                <a:spcPts val="300"/>
              </a:spcAft>
              <a:buFont typeface="Arial" panose="020B0604020202020204" pitchFamily="34" charset="0"/>
              <a:buChar char="•"/>
              <a:defRPr/>
            </a:pPr>
            <a:r>
              <a:rPr lang="en-US" sz="2800" kern="1200" dirty="0">
                <a:solidFill>
                  <a:srgbClr val="000000"/>
                </a:solidFill>
                <a:latin typeface="Constantia" panose="02030602050306030303" pitchFamily="18" charset="0"/>
              </a:rPr>
              <a:t>Respondents made ratings on a 5-point scale (e.g., from </a:t>
            </a:r>
            <a:r>
              <a:rPr lang="en-US" sz="2800" i="1" kern="1200" dirty="0">
                <a:solidFill>
                  <a:srgbClr val="000000"/>
                </a:solidFill>
                <a:latin typeface="Constantia" panose="02030602050306030303" pitchFamily="18" charset="0"/>
              </a:rPr>
              <a:t>not at all useful</a:t>
            </a:r>
            <a:r>
              <a:rPr lang="en-US" sz="2800" kern="1200" dirty="0">
                <a:solidFill>
                  <a:srgbClr val="000000"/>
                </a:solidFill>
                <a:latin typeface="Constantia" panose="02030602050306030303" pitchFamily="18" charset="0"/>
              </a:rPr>
              <a:t> to </a:t>
            </a:r>
            <a:r>
              <a:rPr lang="en-US" sz="2800" i="1" kern="1200" dirty="0">
                <a:solidFill>
                  <a:srgbClr val="000000"/>
                </a:solidFill>
                <a:latin typeface="Constantia" panose="02030602050306030303" pitchFamily="18" charset="0"/>
              </a:rPr>
              <a:t>extremely useful) </a:t>
            </a:r>
            <a:r>
              <a:rPr lang="en-US" sz="2800" kern="1200" dirty="0">
                <a:solidFill>
                  <a:srgbClr val="000000"/>
                </a:solidFill>
                <a:latin typeface="Constantia" panose="02030602050306030303" pitchFamily="18" charset="0"/>
              </a:rPr>
              <a:t>for all data element groups (e.g., pain interview) and then ranked data elements within groups (e.g., items in the pain interview) from best to worst</a:t>
            </a:r>
          </a:p>
          <a:p>
            <a:pPr marL="1714500" lvl="3" indent="-342900" algn="l" defTabSz="457200" rtl="0">
              <a:lnSpc>
                <a:spcPct val="90000"/>
              </a:lnSpc>
              <a:spcBef>
                <a:spcPts val="600"/>
              </a:spcBef>
              <a:spcAft>
                <a:spcPts val="300"/>
              </a:spcAft>
              <a:buFont typeface="Arial" panose="020B0604020202020204" pitchFamily="34" charset="0"/>
              <a:buChar char="•"/>
              <a:defRPr/>
            </a:pPr>
            <a:endParaRPr lang="en-US" sz="2400" kern="1200" dirty="0">
              <a:solidFill>
                <a:srgbClr val="000000"/>
              </a:solidFill>
              <a:latin typeface="Constantia" panose="02030602050306030303" pitchFamily="18" charset="0"/>
            </a:endParaRPr>
          </a:p>
          <a:p>
            <a:pPr marL="1714500" lvl="3" indent="-342900" algn="l" defTabSz="457200" rtl="0">
              <a:lnSpc>
                <a:spcPct val="90000"/>
              </a:lnSpc>
              <a:spcBef>
                <a:spcPts val="600"/>
              </a:spcBef>
              <a:spcAft>
                <a:spcPts val="300"/>
              </a:spcAft>
              <a:buFont typeface="Arial" panose="020B0604020202020204" pitchFamily="34" charset="0"/>
              <a:buChar char="•"/>
              <a:defRPr/>
            </a:pPr>
            <a:endParaRPr lang="en-US" sz="2400" kern="1200" dirty="0">
              <a:solidFill>
                <a:srgbClr val="000000"/>
              </a:solidFill>
              <a:latin typeface="Constantia" panose="02030602050306030303" pitchFamily="18" charset="0"/>
            </a:endParaRPr>
          </a:p>
        </p:txBody>
      </p:sp>
      <p:sp>
        <p:nvSpPr>
          <p:cNvPr id="7" name="Slide Number Placeholder 6">
            <a:extLst>
              <a:ext uri="{FF2B5EF4-FFF2-40B4-BE49-F238E27FC236}">
                <a16:creationId xmlns:a16="http://schemas.microsoft.com/office/drawing/2014/main" xmlns="" id="{2A2FA6CD-AA2D-44F3-BD10-F19027BB8418}"/>
              </a:ext>
            </a:extLst>
          </p:cNvPr>
          <p:cNvSpPr>
            <a:spLocks noGrp="1"/>
          </p:cNvSpPr>
          <p:nvPr>
            <p:ph type="sldNum" sz="quarter" idx="7"/>
          </p:nvPr>
        </p:nvSpPr>
        <p:spPr/>
        <p:txBody>
          <a:bodyPr/>
          <a:lstStyle/>
          <a:p>
            <a:pPr marL="72390">
              <a:lnSpc>
                <a:spcPct val="100000"/>
              </a:lnSpc>
            </a:pPr>
            <a:fld id="{81D60167-4931-47E6-BA6A-407CBD079E47}" type="slidenum">
              <a:rPr lang="en-US" smtClean="0"/>
              <a:t>17</a:t>
            </a:fld>
            <a:endParaRPr lang="en-US" dirty="0"/>
          </a:p>
        </p:txBody>
      </p:sp>
    </p:spTree>
    <p:extLst>
      <p:ext uri="{BB962C8B-B14F-4D97-AF65-F5344CB8AC3E}">
        <p14:creationId xmlns:p14="http://schemas.microsoft.com/office/powerpoint/2010/main" val="1941345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69" y="395023"/>
            <a:ext cx="8970060" cy="677108"/>
          </a:xfrm>
        </p:spPr>
        <p:txBody>
          <a:bodyPr anchor="ctr"/>
          <a:lstStyle/>
          <a:p>
            <a:pPr algn="ctr"/>
            <a:r>
              <a:rPr lang="en-US" dirty="0"/>
              <a:t>Beta Provider Survey</a:t>
            </a:r>
          </a:p>
        </p:txBody>
      </p:sp>
      <p:sp>
        <p:nvSpPr>
          <p:cNvPr id="3" name="Text Placeholder 2"/>
          <p:cNvSpPr>
            <a:spLocks noGrp="1"/>
          </p:cNvSpPr>
          <p:nvPr>
            <p:ph type="body" idx="1"/>
          </p:nvPr>
        </p:nvSpPr>
        <p:spPr>
          <a:xfrm>
            <a:off x="535940" y="1828799"/>
            <a:ext cx="8072119" cy="3554819"/>
          </a:xfrm>
        </p:spPr>
        <p:txBody>
          <a:bodyPr/>
          <a:lstStyle/>
          <a:p>
            <a:r>
              <a:rPr lang="en-US" sz="2400" kern="1200" dirty="0">
                <a:solidFill>
                  <a:srgbClr val="000000"/>
                </a:solidFill>
                <a:latin typeface="Constantia" panose="02030602050306030303" pitchFamily="18" charset="0"/>
              </a:rPr>
              <a:t>Clinical utility: </a:t>
            </a:r>
          </a:p>
          <a:p>
            <a:endParaRPr lang="en-US" sz="2400" kern="1200" dirty="0">
              <a:solidFill>
                <a:srgbClr val="000000"/>
              </a:solidFill>
              <a:latin typeface="Constantia" panose="02030602050306030303" pitchFamily="18" charset="0"/>
            </a:endParaRPr>
          </a:p>
          <a:p>
            <a:r>
              <a:rPr lang="en-US" sz="2000" i="1" dirty="0"/>
              <a:t>This section focuses on your perceptions of how clinically useful each Beta assessment data element is for patients/residents in the post-acute care setting.</a:t>
            </a:r>
            <a:endParaRPr lang="en-US" sz="2000" dirty="0"/>
          </a:p>
          <a:p>
            <a:r>
              <a:rPr lang="en-US" sz="2000" dirty="0"/>
              <a:t> </a:t>
            </a:r>
          </a:p>
          <a:p>
            <a:pPr lvl="0"/>
            <a:r>
              <a:rPr lang="en-US" sz="2000" dirty="0"/>
              <a:t>Thinking generally about the data elements within the following categories, how clinically useful are these sections of the assessment?</a:t>
            </a:r>
          </a:p>
          <a:p>
            <a:pPr lvl="0"/>
            <a:endParaRPr lang="en-US" sz="2000" dirty="0"/>
          </a:p>
          <a:p>
            <a:pPr lvl="0"/>
            <a:endParaRPr lang="en-US" sz="2000" dirty="0"/>
          </a:p>
          <a:p>
            <a:pPr algn="l" defTabSz="457200" rtl="0">
              <a:lnSpc>
                <a:spcPct val="90000"/>
              </a:lnSpc>
              <a:spcBef>
                <a:spcPts val="600"/>
              </a:spcBef>
              <a:spcAft>
                <a:spcPts val="300"/>
              </a:spcAft>
              <a:defRPr/>
            </a:pPr>
            <a:endParaRPr lang="en-US" sz="2000" kern="1200" dirty="0">
              <a:solidFill>
                <a:srgbClr val="000000"/>
              </a:solidFill>
              <a:latin typeface="Constantia" panose="02030602050306030303" pitchFamily="18" charset="0"/>
            </a:endParaRPr>
          </a:p>
        </p:txBody>
      </p:sp>
      <p:sp>
        <p:nvSpPr>
          <p:cNvPr id="7" name="Slide Number Placeholder 6">
            <a:extLst>
              <a:ext uri="{FF2B5EF4-FFF2-40B4-BE49-F238E27FC236}">
                <a16:creationId xmlns:a16="http://schemas.microsoft.com/office/drawing/2014/main" xmlns="" id="{2A2FA6CD-AA2D-44F3-BD10-F19027BB8418}"/>
              </a:ext>
            </a:extLst>
          </p:cNvPr>
          <p:cNvSpPr>
            <a:spLocks noGrp="1"/>
          </p:cNvSpPr>
          <p:nvPr>
            <p:ph type="sldNum" sz="quarter" idx="7"/>
          </p:nvPr>
        </p:nvSpPr>
        <p:spPr/>
        <p:txBody>
          <a:bodyPr/>
          <a:lstStyle/>
          <a:p>
            <a:pPr marL="72390">
              <a:lnSpc>
                <a:spcPct val="100000"/>
              </a:lnSpc>
            </a:pPr>
            <a:fld id="{81D60167-4931-47E6-BA6A-407CBD079E47}" type="slidenum">
              <a:rPr lang="en-US" smtClean="0"/>
              <a:t>18</a:t>
            </a:fld>
            <a:endParaRPr lang="en-US" dirty="0"/>
          </a:p>
        </p:txBody>
      </p:sp>
      <p:graphicFrame>
        <p:nvGraphicFramePr>
          <p:cNvPr id="4" name="Table 3">
            <a:extLst>
              <a:ext uri="{FF2B5EF4-FFF2-40B4-BE49-F238E27FC236}">
                <a16:creationId xmlns:a16="http://schemas.microsoft.com/office/drawing/2014/main" xmlns="" id="{E7488278-BB0D-4B9D-BAE8-866F07307C48}"/>
              </a:ext>
            </a:extLst>
          </p:cNvPr>
          <p:cNvGraphicFramePr>
            <a:graphicFrameLocks noGrp="1"/>
          </p:cNvGraphicFramePr>
          <p:nvPr>
            <p:extLst>
              <p:ext uri="{D42A27DB-BD31-4B8C-83A1-F6EECF244321}">
                <p14:modId xmlns:p14="http://schemas.microsoft.com/office/powerpoint/2010/main" val="1593799763"/>
              </p:ext>
            </p:extLst>
          </p:nvPr>
        </p:nvGraphicFramePr>
        <p:xfrm>
          <a:off x="535941" y="4609131"/>
          <a:ext cx="7769860" cy="1553416"/>
        </p:xfrm>
        <a:graphic>
          <a:graphicData uri="http://schemas.openxmlformats.org/drawingml/2006/table">
            <a:tbl>
              <a:tblPr firstRow="1" firstCol="1" bandRow="1">
                <a:tableStyleId>{5C22544A-7EE6-4342-B048-85BDC9FD1C3A}</a:tableStyleId>
              </a:tblPr>
              <a:tblGrid>
                <a:gridCol w="1445259">
                  <a:extLst>
                    <a:ext uri="{9D8B030D-6E8A-4147-A177-3AD203B41FA5}">
                      <a16:colId xmlns:a16="http://schemas.microsoft.com/office/drawing/2014/main" xmlns="" val="2934202390"/>
                    </a:ext>
                  </a:extLst>
                </a:gridCol>
                <a:gridCol w="1600200">
                  <a:extLst>
                    <a:ext uri="{9D8B030D-6E8A-4147-A177-3AD203B41FA5}">
                      <a16:colId xmlns:a16="http://schemas.microsoft.com/office/drawing/2014/main" xmlns="" val="3690272333"/>
                    </a:ext>
                  </a:extLst>
                </a:gridCol>
                <a:gridCol w="1524000">
                  <a:extLst>
                    <a:ext uri="{9D8B030D-6E8A-4147-A177-3AD203B41FA5}">
                      <a16:colId xmlns:a16="http://schemas.microsoft.com/office/drawing/2014/main" xmlns="" val="3406438370"/>
                    </a:ext>
                  </a:extLst>
                </a:gridCol>
                <a:gridCol w="1752600">
                  <a:extLst>
                    <a:ext uri="{9D8B030D-6E8A-4147-A177-3AD203B41FA5}">
                      <a16:colId xmlns:a16="http://schemas.microsoft.com/office/drawing/2014/main" xmlns="" val="3123129737"/>
                    </a:ext>
                  </a:extLst>
                </a:gridCol>
                <a:gridCol w="1447801">
                  <a:extLst>
                    <a:ext uri="{9D8B030D-6E8A-4147-A177-3AD203B41FA5}">
                      <a16:colId xmlns:a16="http://schemas.microsoft.com/office/drawing/2014/main" xmlns="" val="3152578698"/>
                    </a:ext>
                  </a:extLst>
                </a:gridCol>
              </a:tblGrid>
              <a:tr h="1136255">
                <a:tc>
                  <a:txBody>
                    <a:bodyPr/>
                    <a:lstStyle/>
                    <a:p>
                      <a:pPr marL="0" marR="0" algn="ctr">
                        <a:lnSpc>
                          <a:spcPct val="107000"/>
                        </a:lnSpc>
                        <a:spcBef>
                          <a:spcPts val="0"/>
                        </a:spcBef>
                        <a:spcAft>
                          <a:spcPts val="0"/>
                        </a:spcAft>
                      </a:pPr>
                      <a:r>
                        <a:rPr lang="en-US" sz="2000" dirty="0">
                          <a:effectLst/>
                        </a:rPr>
                        <a:t>Not at all useful</a:t>
                      </a: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Slightly useful</a:t>
                      </a:r>
                      <a:endParaRPr lang="en-US" sz="20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Somewhat useful</a:t>
                      </a:r>
                      <a:endParaRPr lang="en-US" sz="20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Moderately useful</a:t>
                      </a:r>
                      <a:endParaRPr lang="en-US" sz="20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Extremely useful</a:t>
                      </a:r>
                      <a:endParaRPr lang="en-US" sz="20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82211450"/>
                  </a:ext>
                </a:extLst>
              </a:tr>
              <a:tr h="417161">
                <a:tc>
                  <a:txBody>
                    <a:bodyPr/>
                    <a:lstStyle/>
                    <a:p>
                      <a:pPr marL="0" marR="0" algn="ctr">
                        <a:lnSpc>
                          <a:spcPct val="107000"/>
                        </a:lnSpc>
                        <a:spcBef>
                          <a:spcPts val="0"/>
                        </a:spcBef>
                        <a:spcAft>
                          <a:spcPts val="0"/>
                        </a:spcAft>
                      </a:pPr>
                      <a:r>
                        <a:rPr lang="en-US" sz="2000" b="0" dirty="0">
                          <a:solidFill>
                            <a:schemeClr val="tx1"/>
                          </a:solidFill>
                          <a:effectLst/>
                        </a:rPr>
                        <a:t>☐</a:t>
                      </a:r>
                      <a:endParaRPr lang="en-US" sz="20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solidFill>
                      <a:srgbClr val="D0D8E8"/>
                    </a:solidFill>
                  </a:tcPr>
                </a:tc>
                <a:tc>
                  <a:txBody>
                    <a:bodyPr/>
                    <a:lstStyle/>
                    <a:p>
                      <a:pPr marL="0" marR="0" algn="ctr">
                        <a:lnSpc>
                          <a:spcPct val="107000"/>
                        </a:lnSpc>
                        <a:spcBef>
                          <a:spcPts val="0"/>
                        </a:spcBef>
                        <a:spcAft>
                          <a:spcPts val="0"/>
                        </a:spcAft>
                      </a:pPr>
                      <a:r>
                        <a:rPr lang="en-US" sz="2000" dirty="0">
                          <a:effectLst/>
                        </a:rPr>
                        <a:t>☐</a:t>
                      </a: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solidFill>
                      <a:srgbClr val="D0D8E8"/>
                    </a:solidFill>
                  </a:tcPr>
                </a:tc>
                <a:tc>
                  <a:txBody>
                    <a:bodyPr/>
                    <a:lstStyle/>
                    <a:p>
                      <a:pPr marL="0" marR="0" algn="ctr">
                        <a:lnSpc>
                          <a:spcPct val="107000"/>
                        </a:lnSpc>
                        <a:spcBef>
                          <a:spcPts val="0"/>
                        </a:spcBef>
                        <a:spcAft>
                          <a:spcPts val="0"/>
                        </a:spcAft>
                      </a:pPr>
                      <a:r>
                        <a:rPr lang="en-US" sz="2000">
                          <a:effectLst/>
                        </a:rPr>
                        <a:t>☐</a:t>
                      </a:r>
                      <a:endParaRPr lang="en-US" sz="20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a:t>
                      </a:r>
                      <a:endParaRPr lang="en-US" sz="20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a:t>
                      </a: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343679268"/>
                  </a:ext>
                </a:extLst>
              </a:tr>
            </a:tbl>
          </a:graphicData>
        </a:graphic>
      </p:graphicFrame>
    </p:spTree>
    <p:extLst>
      <p:ext uri="{BB962C8B-B14F-4D97-AF65-F5344CB8AC3E}">
        <p14:creationId xmlns:p14="http://schemas.microsoft.com/office/powerpoint/2010/main" val="3350735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69" y="395023"/>
            <a:ext cx="8970060" cy="677108"/>
          </a:xfrm>
        </p:spPr>
        <p:txBody>
          <a:bodyPr anchor="ctr"/>
          <a:lstStyle/>
          <a:p>
            <a:pPr algn="ctr"/>
            <a:r>
              <a:rPr lang="en-US" dirty="0"/>
              <a:t>Beta Provider Survey</a:t>
            </a:r>
          </a:p>
        </p:txBody>
      </p:sp>
      <p:sp>
        <p:nvSpPr>
          <p:cNvPr id="3" name="Text Placeholder 2"/>
          <p:cNvSpPr>
            <a:spLocks noGrp="1"/>
          </p:cNvSpPr>
          <p:nvPr>
            <p:ph type="body" idx="1"/>
          </p:nvPr>
        </p:nvSpPr>
        <p:spPr>
          <a:xfrm>
            <a:off x="535940" y="1828799"/>
            <a:ext cx="8072119" cy="4724370"/>
          </a:xfrm>
        </p:spPr>
        <p:txBody>
          <a:bodyPr/>
          <a:lstStyle/>
          <a:p>
            <a:r>
              <a:rPr lang="en-US" sz="2400" kern="1200" dirty="0">
                <a:solidFill>
                  <a:srgbClr val="000000"/>
                </a:solidFill>
                <a:latin typeface="Constantia" panose="02030602050306030303" pitchFamily="18" charset="0"/>
              </a:rPr>
              <a:t>Clinical utility – overall ratings: </a:t>
            </a:r>
          </a:p>
          <a:p>
            <a:endParaRPr lang="en-US" sz="2400" kern="1200" dirty="0">
              <a:solidFill>
                <a:srgbClr val="000000"/>
              </a:solidFill>
              <a:latin typeface="Constantia" panose="02030602050306030303" pitchFamily="18" charset="0"/>
            </a:endParaRPr>
          </a:p>
          <a:p>
            <a:pPr marL="342900" lvl="0" indent="-342900">
              <a:buFont typeface="Arial" panose="020B0604020202020204" pitchFamily="34" charset="0"/>
              <a:buChar char="•"/>
            </a:pPr>
            <a:r>
              <a:rPr lang="en-US" sz="2400" kern="1200" dirty="0">
                <a:solidFill>
                  <a:srgbClr val="000000"/>
                </a:solidFill>
                <a:latin typeface="Constantia" panose="02030602050306030303" pitchFamily="18" charset="0"/>
              </a:rPr>
              <a:t>Data element group average ratings ranged from just above </a:t>
            </a:r>
            <a:r>
              <a:rPr lang="en-US" sz="2400" i="1" kern="1200" dirty="0">
                <a:solidFill>
                  <a:srgbClr val="000000"/>
                </a:solidFill>
                <a:latin typeface="Constantia" panose="02030602050306030303" pitchFamily="18" charset="0"/>
              </a:rPr>
              <a:t>slightly useful</a:t>
            </a:r>
            <a:r>
              <a:rPr lang="en-US" sz="2400" kern="1200" dirty="0">
                <a:solidFill>
                  <a:srgbClr val="000000"/>
                </a:solidFill>
                <a:latin typeface="Constantia" panose="02030602050306030303" pitchFamily="18" charset="0"/>
              </a:rPr>
              <a:t> to just above </a:t>
            </a:r>
            <a:r>
              <a:rPr lang="en-US" sz="2400" i="1" kern="1200" dirty="0">
                <a:solidFill>
                  <a:srgbClr val="000000"/>
                </a:solidFill>
                <a:latin typeface="Constantia" panose="02030602050306030303" pitchFamily="18" charset="0"/>
              </a:rPr>
              <a:t>moderately useful (</a:t>
            </a:r>
            <a:r>
              <a:rPr lang="en-US" sz="2400" kern="1200" dirty="0">
                <a:solidFill>
                  <a:srgbClr val="000000"/>
                </a:solidFill>
                <a:latin typeface="Constantia" panose="02030602050306030303" pitchFamily="18" charset="0"/>
              </a:rPr>
              <a:t>3.20 – 4.25)</a:t>
            </a:r>
          </a:p>
          <a:p>
            <a:pPr marL="342900" lvl="0" indent="-342900">
              <a:buFont typeface="Arial" panose="020B0604020202020204" pitchFamily="34" charset="0"/>
              <a:buChar char="•"/>
            </a:pPr>
            <a:endParaRPr lang="en-US" sz="2400" kern="1200" dirty="0">
              <a:solidFill>
                <a:srgbClr val="000000"/>
              </a:solidFill>
              <a:latin typeface="Constantia" panose="02030602050306030303" pitchFamily="18" charset="0"/>
            </a:endParaRPr>
          </a:p>
          <a:p>
            <a:pPr marL="342900" lvl="0" indent="-342900">
              <a:buFont typeface="Arial" panose="020B0604020202020204" pitchFamily="34" charset="0"/>
              <a:buChar char="•"/>
            </a:pPr>
            <a:r>
              <a:rPr lang="en-US" sz="2400" kern="1200" dirty="0">
                <a:solidFill>
                  <a:srgbClr val="000000"/>
                </a:solidFill>
                <a:latin typeface="Constantia" panose="02030602050306030303" pitchFamily="18" charset="0"/>
              </a:rPr>
              <a:t>Highest ratings were for Pain Interview (4.25), Expression and Understanding (4.19), and Hearing and Vision (4.10) </a:t>
            </a:r>
          </a:p>
          <a:p>
            <a:pPr marL="342900" lvl="0" indent="-342900">
              <a:buFont typeface="Arial" panose="020B0604020202020204" pitchFamily="34" charset="0"/>
              <a:buChar char="•"/>
            </a:pPr>
            <a:endParaRPr lang="en-US" sz="2400" kern="1200" dirty="0">
              <a:solidFill>
                <a:srgbClr val="000000"/>
              </a:solidFill>
              <a:latin typeface="Constantia" panose="02030602050306030303" pitchFamily="18" charset="0"/>
            </a:endParaRPr>
          </a:p>
          <a:p>
            <a:pPr marL="342900" lvl="0" indent="-342900">
              <a:buFont typeface="Arial" panose="020B0604020202020204" pitchFamily="34" charset="0"/>
              <a:buChar char="•"/>
            </a:pPr>
            <a:r>
              <a:rPr lang="en-US" sz="2400" kern="1200" dirty="0">
                <a:solidFill>
                  <a:srgbClr val="000000"/>
                </a:solidFill>
                <a:latin typeface="Constantia" panose="02030602050306030303" pitchFamily="18" charset="0"/>
              </a:rPr>
              <a:t>Lowest ratings were for Staff Assessment of Mood (3.43), and PROMIS Anxiety (3.41), Global Health (3.39), and Depression (3.20)</a:t>
            </a:r>
            <a:endParaRPr lang="en-US" sz="2000" dirty="0"/>
          </a:p>
          <a:p>
            <a:pPr lvl="0"/>
            <a:endParaRPr lang="en-US" sz="2000" dirty="0"/>
          </a:p>
          <a:p>
            <a:pPr algn="l" defTabSz="457200" rtl="0">
              <a:lnSpc>
                <a:spcPct val="90000"/>
              </a:lnSpc>
              <a:spcBef>
                <a:spcPts val="600"/>
              </a:spcBef>
              <a:spcAft>
                <a:spcPts val="300"/>
              </a:spcAft>
              <a:defRPr/>
            </a:pPr>
            <a:endParaRPr lang="en-US" sz="2000" kern="1200" dirty="0">
              <a:solidFill>
                <a:srgbClr val="000000"/>
              </a:solidFill>
              <a:latin typeface="Constantia" panose="02030602050306030303" pitchFamily="18" charset="0"/>
            </a:endParaRPr>
          </a:p>
        </p:txBody>
      </p:sp>
      <p:sp>
        <p:nvSpPr>
          <p:cNvPr id="7" name="Slide Number Placeholder 6">
            <a:extLst>
              <a:ext uri="{FF2B5EF4-FFF2-40B4-BE49-F238E27FC236}">
                <a16:creationId xmlns:a16="http://schemas.microsoft.com/office/drawing/2014/main" xmlns="" id="{2A2FA6CD-AA2D-44F3-BD10-F19027BB8418}"/>
              </a:ext>
            </a:extLst>
          </p:cNvPr>
          <p:cNvSpPr>
            <a:spLocks noGrp="1"/>
          </p:cNvSpPr>
          <p:nvPr>
            <p:ph type="sldNum" sz="quarter" idx="7"/>
          </p:nvPr>
        </p:nvSpPr>
        <p:spPr/>
        <p:txBody>
          <a:bodyPr/>
          <a:lstStyle/>
          <a:p>
            <a:pPr marL="72390">
              <a:lnSpc>
                <a:spcPct val="100000"/>
              </a:lnSpc>
            </a:pPr>
            <a:fld id="{81D60167-4931-47E6-BA6A-407CBD079E47}" type="slidenum">
              <a:rPr lang="en-US" smtClean="0"/>
              <a:t>19</a:t>
            </a:fld>
            <a:endParaRPr lang="en-US" dirty="0"/>
          </a:p>
        </p:txBody>
      </p:sp>
    </p:spTree>
    <p:extLst>
      <p:ext uri="{BB962C8B-B14F-4D97-AF65-F5344CB8AC3E}">
        <p14:creationId xmlns:p14="http://schemas.microsoft.com/office/powerpoint/2010/main" val="251703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2514600"/>
            <a:ext cx="8305800" cy="2462213"/>
          </a:xfrm>
          <a:prstGeom prst="rect">
            <a:avLst/>
          </a:prstGeom>
        </p:spPr>
        <p:txBody>
          <a:bodyPr vert="horz" wrap="square" lIns="0" tIns="0" rIns="0" bIns="0" rtlCol="0">
            <a:spAutoFit/>
          </a:bodyPr>
          <a:lstStyle/>
          <a:p>
            <a:pPr marL="12700" marR="5080" algn="ctr">
              <a:lnSpc>
                <a:spcPct val="100000"/>
              </a:lnSpc>
              <a:tabLst>
                <a:tab pos="355600" algn="l"/>
              </a:tabLst>
            </a:pPr>
            <a:r>
              <a:rPr lang="en-US" sz="3200" spc="-35" dirty="0">
                <a:latin typeface="Constantia"/>
                <a:cs typeface="Constantia"/>
              </a:rPr>
              <a:t>The </a:t>
            </a:r>
            <a:r>
              <a:rPr sz="3200" spc="-35" dirty="0">
                <a:latin typeface="Constantia"/>
                <a:cs typeface="Constantia"/>
              </a:rPr>
              <a:t>C</a:t>
            </a:r>
            <a:r>
              <a:rPr sz="3200" dirty="0">
                <a:latin typeface="Constantia"/>
                <a:cs typeface="Constantia"/>
              </a:rPr>
              <a:t>en</a:t>
            </a:r>
            <a:r>
              <a:rPr sz="3200" spc="-50" dirty="0">
                <a:latin typeface="Constantia"/>
                <a:cs typeface="Constantia"/>
              </a:rPr>
              <a:t>t</a:t>
            </a:r>
            <a:r>
              <a:rPr sz="3200" dirty="0">
                <a:latin typeface="Constantia"/>
                <a:cs typeface="Constantia"/>
              </a:rPr>
              <a:t>ers</a:t>
            </a:r>
            <a:r>
              <a:rPr sz="3200" spc="-70" dirty="0">
                <a:latin typeface="Constantia"/>
                <a:cs typeface="Constantia"/>
              </a:rPr>
              <a:t> </a:t>
            </a:r>
            <a:r>
              <a:rPr sz="3200" spc="-30" dirty="0">
                <a:latin typeface="Constantia"/>
                <a:cs typeface="Constantia"/>
              </a:rPr>
              <a:t>f</a:t>
            </a:r>
            <a:r>
              <a:rPr sz="3200" dirty="0">
                <a:latin typeface="Constantia"/>
                <a:cs typeface="Constantia"/>
              </a:rPr>
              <a:t>or</a:t>
            </a:r>
            <a:r>
              <a:rPr sz="3200" spc="-140" dirty="0">
                <a:latin typeface="Constantia"/>
                <a:cs typeface="Constantia"/>
              </a:rPr>
              <a:t> </a:t>
            </a:r>
            <a:r>
              <a:rPr sz="3200" spc="-60" dirty="0">
                <a:latin typeface="Constantia"/>
                <a:cs typeface="Constantia"/>
              </a:rPr>
              <a:t>M</a:t>
            </a:r>
            <a:r>
              <a:rPr sz="3200" dirty="0">
                <a:latin typeface="Constantia"/>
                <a:cs typeface="Constantia"/>
              </a:rPr>
              <a:t>edica</a:t>
            </a:r>
            <a:r>
              <a:rPr sz="3200" spc="-50" dirty="0">
                <a:latin typeface="Constantia"/>
                <a:cs typeface="Constantia"/>
              </a:rPr>
              <a:t>r</a:t>
            </a:r>
            <a:r>
              <a:rPr sz="3200" dirty="0">
                <a:latin typeface="Constantia"/>
                <a:cs typeface="Constantia"/>
              </a:rPr>
              <a:t>e</a:t>
            </a:r>
            <a:r>
              <a:rPr sz="3200" spc="-80" dirty="0">
                <a:latin typeface="Constantia"/>
                <a:cs typeface="Constantia"/>
              </a:rPr>
              <a:t> </a:t>
            </a:r>
            <a:r>
              <a:rPr sz="3200" dirty="0">
                <a:latin typeface="Constantia"/>
                <a:cs typeface="Constantia"/>
              </a:rPr>
              <a:t>&amp; </a:t>
            </a:r>
            <a:r>
              <a:rPr sz="3200" spc="-65" dirty="0">
                <a:latin typeface="Constantia"/>
                <a:cs typeface="Constantia"/>
              </a:rPr>
              <a:t>M</a:t>
            </a:r>
            <a:r>
              <a:rPr sz="3200" dirty="0">
                <a:latin typeface="Constantia"/>
                <a:cs typeface="Constantia"/>
              </a:rPr>
              <a:t>edica</a:t>
            </a:r>
            <a:r>
              <a:rPr sz="3200" spc="5" dirty="0">
                <a:latin typeface="Constantia"/>
                <a:cs typeface="Constantia"/>
              </a:rPr>
              <a:t>i</a:t>
            </a:r>
            <a:r>
              <a:rPr sz="3200" dirty="0">
                <a:latin typeface="Constantia"/>
                <a:cs typeface="Constantia"/>
              </a:rPr>
              <a:t>d</a:t>
            </a:r>
            <a:r>
              <a:rPr sz="3200" spc="-5" dirty="0">
                <a:latin typeface="Constantia"/>
                <a:cs typeface="Constantia"/>
              </a:rPr>
              <a:t> </a:t>
            </a:r>
            <a:r>
              <a:rPr sz="3200" dirty="0">
                <a:latin typeface="Constantia"/>
                <a:cs typeface="Constantia"/>
              </a:rPr>
              <a:t>Se</a:t>
            </a:r>
            <a:r>
              <a:rPr sz="3200" spc="55" dirty="0">
                <a:latin typeface="Constantia"/>
                <a:cs typeface="Constantia"/>
              </a:rPr>
              <a:t>r</a:t>
            </a:r>
            <a:r>
              <a:rPr sz="3200" dirty="0">
                <a:latin typeface="Constantia"/>
                <a:cs typeface="Constantia"/>
              </a:rPr>
              <a:t>vi</a:t>
            </a:r>
            <a:r>
              <a:rPr sz="3200" spc="-55" dirty="0">
                <a:latin typeface="Constantia"/>
                <a:cs typeface="Constantia"/>
              </a:rPr>
              <a:t>c</a:t>
            </a:r>
            <a:r>
              <a:rPr sz="3200" dirty="0">
                <a:latin typeface="Constantia"/>
                <a:cs typeface="Constantia"/>
              </a:rPr>
              <a:t>e</a:t>
            </a:r>
            <a:r>
              <a:rPr sz="3200" spc="-35" dirty="0">
                <a:latin typeface="Constantia"/>
                <a:cs typeface="Constantia"/>
              </a:rPr>
              <a:t>s</a:t>
            </a:r>
            <a:r>
              <a:rPr sz="3200" dirty="0">
                <a:latin typeface="Constantia"/>
                <a:cs typeface="Constantia"/>
              </a:rPr>
              <a:t>, </a:t>
            </a:r>
            <a:endParaRPr lang="en-US" sz="3200" dirty="0">
              <a:latin typeface="Constantia"/>
              <a:cs typeface="Constantia"/>
            </a:endParaRPr>
          </a:p>
          <a:p>
            <a:pPr marL="12700" marR="5080" algn="ctr">
              <a:lnSpc>
                <a:spcPct val="100000"/>
              </a:lnSpc>
              <a:tabLst>
                <a:tab pos="355600" algn="l"/>
              </a:tabLst>
            </a:pPr>
            <a:r>
              <a:rPr sz="3200" dirty="0">
                <a:latin typeface="Constantia"/>
                <a:cs typeface="Constantia"/>
              </a:rPr>
              <a:t>alo</a:t>
            </a:r>
            <a:r>
              <a:rPr sz="3200" spc="-10" dirty="0">
                <a:latin typeface="Constantia"/>
                <a:cs typeface="Constantia"/>
              </a:rPr>
              <a:t>n</a:t>
            </a:r>
            <a:r>
              <a:rPr sz="3200" dirty="0">
                <a:latin typeface="Constantia"/>
                <a:cs typeface="Constantia"/>
              </a:rPr>
              <a:t>g</a:t>
            </a:r>
            <a:r>
              <a:rPr sz="3200" spc="-80" dirty="0">
                <a:latin typeface="Constantia"/>
                <a:cs typeface="Constantia"/>
              </a:rPr>
              <a:t> </a:t>
            </a:r>
            <a:r>
              <a:rPr sz="3200" dirty="0">
                <a:latin typeface="Constantia"/>
                <a:cs typeface="Constantia"/>
              </a:rPr>
              <a:t>with</a:t>
            </a:r>
            <a:r>
              <a:rPr sz="3200" spc="-75" dirty="0">
                <a:latin typeface="Constantia"/>
                <a:cs typeface="Constantia"/>
              </a:rPr>
              <a:t> </a:t>
            </a:r>
            <a:r>
              <a:rPr sz="3200" spc="-5" dirty="0">
                <a:latin typeface="Constantia"/>
                <a:cs typeface="Constantia"/>
              </a:rPr>
              <a:t>it</a:t>
            </a:r>
            <a:r>
              <a:rPr sz="3200" dirty="0">
                <a:latin typeface="Constantia"/>
                <a:cs typeface="Constantia"/>
              </a:rPr>
              <a:t>s</a:t>
            </a:r>
            <a:r>
              <a:rPr sz="3200" spc="-140" dirty="0">
                <a:latin typeface="Constantia"/>
                <a:cs typeface="Constantia"/>
              </a:rPr>
              <a:t> </a:t>
            </a:r>
            <a:r>
              <a:rPr sz="3200" spc="-65" dirty="0">
                <a:latin typeface="Constantia"/>
                <a:cs typeface="Constantia"/>
              </a:rPr>
              <a:t>c</a:t>
            </a:r>
            <a:r>
              <a:rPr sz="3200" dirty="0">
                <a:latin typeface="Constantia"/>
                <a:cs typeface="Constantia"/>
              </a:rPr>
              <a:t>ont</a:t>
            </a:r>
            <a:r>
              <a:rPr sz="3200" spc="-75" dirty="0">
                <a:latin typeface="Constantia"/>
                <a:cs typeface="Constantia"/>
              </a:rPr>
              <a:t>r</a:t>
            </a:r>
            <a:r>
              <a:rPr sz="3200" dirty="0">
                <a:latin typeface="Constantia"/>
                <a:cs typeface="Constantia"/>
              </a:rPr>
              <a:t>ac</a:t>
            </a:r>
            <a:r>
              <a:rPr sz="3200" spc="-55" dirty="0">
                <a:latin typeface="Constantia"/>
                <a:cs typeface="Constantia"/>
              </a:rPr>
              <a:t>t</a:t>
            </a:r>
            <a:r>
              <a:rPr sz="3200" dirty="0">
                <a:latin typeface="Constantia"/>
                <a:cs typeface="Constantia"/>
              </a:rPr>
              <a:t>o</a:t>
            </a:r>
            <a:r>
              <a:rPr sz="3200" spc="-260" dirty="0">
                <a:latin typeface="Constantia"/>
                <a:cs typeface="Constantia"/>
              </a:rPr>
              <a:t>r</a:t>
            </a:r>
            <a:r>
              <a:rPr sz="3200" dirty="0">
                <a:latin typeface="Constantia"/>
                <a:cs typeface="Constantia"/>
              </a:rPr>
              <a:t>, </a:t>
            </a:r>
            <a:endParaRPr lang="en-US" sz="3200" dirty="0">
              <a:latin typeface="Constantia"/>
              <a:cs typeface="Constantia"/>
            </a:endParaRPr>
          </a:p>
          <a:p>
            <a:pPr marL="12700" marR="5080" algn="ctr">
              <a:lnSpc>
                <a:spcPct val="100000"/>
              </a:lnSpc>
              <a:tabLst>
                <a:tab pos="355600" algn="l"/>
              </a:tabLst>
            </a:pPr>
            <a:r>
              <a:rPr sz="3200" spc="5" dirty="0">
                <a:latin typeface="Constantia"/>
                <a:cs typeface="Constantia"/>
              </a:rPr>
              <a:t>R</a:t>
            </a:r>
            <a:r>
              <a:rPr sz="3200" spc="-5" dirty="0">
                <a:latin typeface="Constantia"/>
                <a:cs typeface="Constantia"/>
              </a:rPr>
              <a:t>AND </a:t>
            </a:r>
            <a:r>
              <a:rPr sz="3200" spc="-35" dirty="0">
                <a:latin typeface="Constantia"/>
                <a:cs typeface="Constantia"/>
              </a:rPr>
              <a:t>C</a:t>
            </a:r>
            <a:r>
              <a:rPr sz="3200" dirty="0">
                <a:latin typeface="Constantia"/>
                <a:cs typeface="Constantia"/>
              </a:rPr>
              <a:t>orp</a:t>
            </a:r>
            <a:r>
              <a:rPr sz="3200" spc="-15" dirty="0">
                <a:latin typeface="Constantia"/>
                <a:cs typeface="Constantia"/>
              </a:rPr>
              <a:t>o</a:t>
            </a:r>
            <a:r>
              <a:rPr sz="3200" spc="-65" dirty="0">
                <a:latin typeface="Constantia"/>
                <a:cs typeface="Constantia"/>
              </a:rPr>
              <a:t>r</a:t>
            </a:r>
            <a:r>
              <a:rPr sz="3200" dirty="0">
                <a:latin typeface="Constantia"/>
                <a:cs typeface="Constantia"/>
              </a:rPr>
              <a:t>ation,</a:t>
            </a:r>
            <a:r>
              <a:rPr sz="3200" spc="-50" dirty="0">
                <a:latin typeface="Constantia"/>
                <a:cs typeface="Constantia"/>
              </a:rPr>
              <a:t> </a:t>
            </a:r>
            <a:endParaRPr lang="en-US" sz="3200" spc="-50" dirty="0">
              <a:latin typeface="Constantia"/>
              <a:cs typeface="Constantia"/>
            </a:endParaRPr>
          </a:p>
          <a:p>
            <a:pPr marL="12700" marR="5080" algn="ctr">
              <a:lnSpc>
                <a:spcPct val="100000"/>
              </a:lnSpc>
              <a:tabLst>
                <a:tab pos="355600" algn="l"/>
              </a:tabLst>
            </a:pPr>
            <a:r>
              <a:rPr sz="3200" spc="-229" dirty="0">
                <a:latin typeface="Constantia"/>
                <a:cs typeface="Constantia"/>
              </a:rPr>
              <a:t>W</a:t>
            </a:r>
            <a:r>
              <a:rPr sz="3200" dirty="0">
                <a:latin typeface="Constantia"/>
                <a:cs typeface="Constantia"/>
              </a:rPr>
              <a:t>el</a:t>
            </a:r>
            <a:r>
              <a:rPr sz="3200" spc="-55" dirty="0">
                <a:latin typeface="Constantia"/>
                <a:cs typeface="Constantia"/>
              </a:rPr>
              <a:t>c</a:t>
            </a:r>
            <a:r>
              <a:rPr sz="3200" dirty="0">
                <a:latin typeface="Constantia"/>
                <a:cs typeface="Constantia"/>
              </a:rPr>
              <a:t>ome</a:t>
            </a:r>
            <a:r>
              <a:rPr sz="3200" spc="-145" dirty="0">
                <a:latin typeface="Constantia"/>
                <a:cs typeface="Constantia"/>
              </a:rPr>
              <a:t> </a:t>
            </a:r>
            <a:r>
              <a:rPr sz="3200" spc="-254" dirty="0">
                <a:latin typeface="Constantia"/>
                <a:cs typeface="Constantia"/>
              </a:rPr>
              <a:t>Y</a:t>
            </a:r>
            <a:r>
              <a:rPr sz="3200" dirty="0">
                <a:latin typeface="Constantia"/>
                <a:cs typeface="Constantia"/>
              </a:rPr>
              <a:t>ou</a:t>
            </a:r>
            <a:r>
              <a:rPr sz="3200" spc="-85" dirty="0">
                <a:latin typeface="Constantia"/>
                <a:cs typeface="Constantia"/>
              </a:rPr>
              <a:t> </a:t>
            </a:r>
            <a:r>
              <a:rPr sz="3200" spc="-270" dirty="0">
                <a:latin typeface="Constantia"/>
                <a:cs typeface="Constantia"/>
              </a:rPr>
              <a:t>T</a:t>
            </a:r>
            <a:r>
              <a:rPr sz="3200" dirty="0">
                <a:latin typeface="Constantia"/>
                <a:cs typeface="Constantia"/>
              </a:rPr>
              <a:t>o</a:t>
            </a:r>
            <a:endParaRPr lang="en-US" sz="3200" dirty="0">
              <a:latin typeface="Constantia"/>
              <a:cs typeface="Constantia"/>
            </a:endParaRPr>
          </a:p>
          <a:p>
            <a:pPr marL="12700" marR="5080" algn="ctr">
              <a:lnSpc>
                <a:spcPct val="100000"/>
              </a:lnSpc>
              <a:tabLst>
                <a:tab pos="355600" algn="l"/>
              </a:tabLst>
            </a:pPr>
            <a:r>
              <a:rPr lang="en-US" sz="3200" spc="-80" dirty="0">
                <a:latin typeface="Constantia"/>
                <a:cs typeface="Constantia"/>
              </a:rPr>
              <a:t>This Special Open Door Forum</a:t>
            </a:r>
            <a:endParaRPr lang="en-US" sz="3200" dirty="0">
              <a:latin typeface="Constantia"/>
              <a:cs typeface="Constantia"/>
            </a:endParaRPr>
          </a:p>
        </p:txBody>
      </p:sp>
      <p:sp>
        <p:nvSpPr>
          <p:cNvPr id="3" name="object 3"/>
          <p:cNvSpPr txBox="1">
            <a:spLocks noGrp="1"/>
          </p:cNvSpPr>
          <p:nvPr>
            <p:ph type="title"/>
          </p:nvPr>
        </p:nvSpPr>
        <p:spPr>
          <a:xfrm>
            <a:off x="86968" y="105562"/>
            <a:ext cx="9057031" cy="1016149"/>
          </a:xfrm>
          <a:prstGeom prst="rect">
            <a:avLst/>
          </a:prstGeom>
        </p:spPr>
        <p:txBody>
          <a:bodyPr vert="horz" wrap="square" lIns="0" tIns="335762" rIns="0" bIns="0" rtlCol="0">
            <a:spAutoFit/>
          </a:bodyPr>
          <a:lstStyle/>
          <a:p>
            <a:pPr marL="3397885">
              <a:lnSpc>
                <a:spcPct val="100000"/>
              </a:lnSpc>
            </a:pPr>
            <a:r>
              <a:rPr spc="-155" dirty="0"/>
              <a:t>W</a:t>
            </a:r>
            <a:r>
              <a:rPr spc="-5" dirty="0"/>
              <a:t>el</a:t>
            </a:r>
            <a:r>
              <a:rPr spc="-20" dirty="0"/>
              <a:t>c</a:t>
            </a:r>
            <a:r>
              <a:rPr dirty="0"/>
              <a:t>ome</a:t>
            </a:r>
          </a:p>
        </p:txBody>
      </p:sp>
      <p:sp>
        <p:nvSpPr>
          <p:cNvPr id="7" name="Slide Number Placeholder 6">
            <a:extLst>
              <a:ext uri="{FF2B5EF4-FFF2-40B4-BE49-F238E27FC236}">
                <a16:creationId xmlns:a16="http://schemas.microsoft.com/office/drawing/2014/main" xmlns="" id="{DA504F4F-6A8B-49D1-A8AD-13CD39FB963C}"/>
              </a:ext>
            </a:extLst>
          </p:cNvPr>
          <p:cNvSpPr>
            <a:spLocks noGrp="1"/>
          </p:cNvSpPr>
          <p:nvPr>
            <p:ph type="sldNum" sz="quarter" idx="7"/>
          </p:nvPr>
        </p:nvSpPr>
        <p:spPr>
          <a:xfrm>
            <a:off x="8077200" y="6464836"/>
            <a:ext cx="182245" cy="178434"/>
          </a:xfrm>
        </p:spPr>
        <p:txBody>
          <a:bodyPr/>
          <a:lstStyle/>
          <a:p>
            <a:pPr marL="72390">
              <a:lnSpc>
                <a:spcPct val="100000"/>
              </a:lnSpc>
            </a:pPr>
            <a:fld id="{81D60167-4931-47E6-BA6A-407CBD079E47}" type="slidenum">
              <a:rPr lang="en-US" smtClean="0"/>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69" y="395023"/>
            <a:ext cx="8970060" cy="677108"/>
          </a:xfrm>
        </p:spPr>
        <p:txBody>
          <a:bodyPr anchor="ctr"/>
          <a:lstStyle/>
          <a:p>
            <a:pPr algn="ctr"/>
            <a:r>
              <a:rPr lang="en-US" dirty="0"/>
              <a:t>Beta Provider Survey</a:t>
            </a:r>
          </a:p>
        </p:txBody>
      </p:sp>
      <p:sp>
        <p:nvSpPr>
          <p:cNvPr id="3" name="Text Placeholder 2"/>
          <p:cNvSpPr>
            <a:spLocks noGrp="1"/>
          </p:cNvSpPr>
          <p:nvPr>
            <p:ph type="body" idx="1"/>
          </p:nvPr>
        </p:nvSpPr>
        <p:spPr>
          <a:xfrm>
            <a:off x="535940" y="1828799"/>
            <a:ext cx="8072119" cy="661720"/>
          </a:xfrm>
        </p:spPr>
        <p:txBody>
          <a:bodyPr/>
          <a:lstStyle/>
          <a:p>
            <a:pPr lvl="0"/>
            <a:endParaRPr lang="en-US" sz="2000" dirty="0"/>
          </a:p>
          <a:p>
            <a:pPr algn="l" defTabSz="457200" rtl="0">
              <a:lnSpc>
                <a:spcPct val="90000"/>
              </a:lnSpc>
              <a:spcBef>
                <a:spcPts val="600"/>
              </a:spcBef>
              <a:spcAft>
                <a:spcPts val="300"/>
              </a:spcAft>
              <a:defRPr/>
            </a:pPr>
            <a:endParaRPr lang="en-US" sz="2000" kern="1200" dirty="0">
              <a:solidFill>
                <a:srgbClr val="000000"/>
              </a:solidFill>
              <a:latin typeface="Constantia" panose="02030602050306030303" pitchFamily="18" charset="0"/>
            </a:endParaRPr>
          </a:p>
        </p:txBody>
      </p:sp>
      <p:sp>
        <p:nvSpPr>
          <p:cNvPr id="7" name="Slide Number Placeholder 6">
            <a:extLst>
              <a:ext uri="{FF2B5EF4-FFF2-40B4-BE49-F238E27FC236}">
                <a16:creationId xmlns:a16="http://schemas.microsoft.com/office/drawing/2014/main" xmlns="" id="{2A2FA6CD-AA2D-44F3-BD10-F19027BB8418}"/>
              </a:ext>
            </a:extLst>
          </p:cNvPr>
          <p:cNvSpPr>
            <a:spLocks noGrp="1"/>
          </p:cNvSpPr>
          <p:nvPr>
            <p:ph type="sldNum" sz="quarter" idx="7"/>
          </p:nvPr>
        </p:nvSpPr>
        <p:spPr/>
        <p:txBody>
          <a:bodyPr/>
          <a:lstStyle/>
          <a:p>
            <a:pPr marL="72390">
              <a:lnSpc>
                <a:spcPct val="100000"/>
              </a:lnSpc>
            </a:pPr>
            <a:fld id="{81D60167-4931-47E6-BA6A-407CBD079E47}" type="slidenum">
              <a:rPr lang="en-US" smtClean="0"/>
              <a:t>20</a:t>
            </a:fld>
            <a:endParaRPr lang="en-US" dirty="0"/>
          </a:p>
        </p:txBody>
      </p:sp>
      <p:graphicFrame>
        <p:nvGraphicFramePr>
          <p:cNvPr id="5" name="Chart 4">
            <a:extLst>
              <a:ext uri="{FF2B5EF4-FFF2-40B4-BE49-F238E27FC236}">
                <a16:creationId xmlns:a16="http://schemas.microsoft.com/office/drawing/2014/main" xmlns="" id="{DD381DD9-D480-4E1D-93C0-E607D9690D93}"/>
              </a:ext>
            </a:extLst>
          </p:cNvPr>
          <p:cNvGraphicFramePr>
            <a:graphicFrameLocks/>
          </p:cNvGraphicFramePr>
          <p:nvPr>
            <p:extLst>
              <p:ext uri="{D42A27DB-BD31-4B8C-83A1-F6EECF244321}">
                <p14:modId xmlns:p14="http://schemas.microsoft.com/office/powerpoint/2010/main" val="3269731069"/>
              </p:ext>
            </p:extLst>
          </p:nvPr>
        </p:nvGraphicFramePr>
        <p:xfrm>
          <a:off x="0" y="1676400"/>
          <a:ext cx="9143999"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9498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69" y="395023"/>
            <a:ext cx="8970060" cy="677108"/>
          </a:xfrm>
        </p:spPr>
        <p:txBody>
          <a:bodyPr anchor="ctr"/>
          <a:lstStyle/>
          <a:p>
            <a:pPr algn="ctr"/>
            <a:r>
              <a:rPr lang="en-US" dirty="0"/>
              <a:t>Beta Provider Survey</a:t>
            </a:r>
          </a:p>
        </p:txBody>
      </p:sp>
      <p:sp>
        <p:nvSpPr>
          <p:cNvPr id="3" name="Text Placeholder 2"/>
          <p:cNvSpPr>
            <a:spLocks noGrp="1"/>
          </p:cNvSpPr>
          <p:nvPr>
            <p:ph type="body" idx="1"/>
          </p:nvPr>
        </p:nvSpPr>
        <p:spPr>
          <a:xfrm>
            <a:off x="535940" y="1828799"/>
            <a:ext cx="8072119" cy="5770811"/>
          </a:xfrm>
        </p:spPr>
        <p:txBody>
          <a:bodyPr/>
          <a:lstStyle/>
          <a:p>
            <a:r>
              <a:rPr lang="en-US" sz="2400" kern="1200" dirty="0">
                <a:solidFill>
                  <a:srgbClr val="000000"/>
                </a:solidFill>
                <a:latin typeface="Constantia" panose="02030602050306030303" pitchFamily="18" charset="0"/>
              </a:rPr>
              <a:t>Clinical utility – setting specific ratings: </a:t>
            </a:r>
          </a:p>
          <a:p>
            <a:endParaRPr lang="en-US" sz="2400" kern="1200" dirty="0">
              <a:solidFill>
                <a:srgbClr val="000000"/>
              </a:solidFill>
              <a:latin typeface="Constantia" panose="02030602050306030303" pitchFamily="18" charset="0"/>
            </a:endParaRPr>
          </a:p>
          <a:p>
            <a:pPr marL="342900" lvl="0" indent="-342900">
              <a:buFont typeface="Arial" panose="020B0604020202020204" pitchFamily="34" charset="0"/>
              <a:buChar char="•"/>
            </a:pPr>
            <a:r>
              <a:rPr lang="en-US" sz="2400" kern="1200" dirty="0">
                <a:solidFill>
                  <a:srgbClr val="000000"/>
                </a:solidFill>
                <a:latin typeface="Constantia" panose="02030602050306030303" pitchFamily="18" charset="0"/>
              </a:rPr>
              <a:t>Pain Interview was in the top two for all settings, but LTCH and SNF assessors rated Expression and Understanding highest, and HHA assessors rated Medication Reconciliation highest</a:t>
            </a:r>
          </a:p>
          <a:p>
            <a:pPr marL="342900" lvl="0" indent="-342900">
              <a:buFont typeface="Arial" panose="020B0604020202020204" pitchFamily="34" charset="0"/>
              <a:buChar char="•"/>
            </a:pPr>
            <a:endParaRPr lang="en-US" sz="1200" kern="1200" dirty="0">
              <a:solidFill>
                <a:srgbClr val="000000"/>
              </a:solidFill>
              <a:latin typeface="Constantia" panose="02030602050306030303" pitchFamily="18" charset="0"/>
            </a:endParaRPr>
          </a:p>
          <a:p>
            <a:pPr marL="342900" lvl="0" indent="-342900">
              <a:buFont typeface="Arial" panose="020B0604020202020204" pitchFamily="34" charset="0"/>
              <a:buChar char="•"/>
            </a:pPr>
            <a:r>
              <a:rPr lang="en-US" sz="2400" kern="1200" dirty="0">
                <a:solidFill>
                  <a:srgbClr val="000000"/>
                </a:solidFill>
                <a:latin typeface="Constantia" panose="02030602050306030303" pitchFamily="18" charset="0"/>
              </a:rPr>
              <a:t>IRF assessors tended to have lower average ratings overall (range 2.68-4.04)</a:t>
            </a:r>
          </a:p>
          <a:p>
            <a:pPr marL="342900" lvl="0" indent="-342900">
              <a:buFont typeface="Arial" panose="020B0604020202020204" pitchFamily="34" charset="0"/>
              <a:buChar char="•"/>
            </a:pPr>
            <a:endParaRPr lang="en-US" sz="1200" kern="1200" dirty="0">
              <a:solidFill>
                <a:srgbClr val="000000"/>
              </a:solidFill>
              <a:latin typeface="Constantia" panose="02030602050306030303" pitchFamily="18" charset="0"/>
            </a:endParaRPr>
          </a:p>
          <a:p>
            <a:pPr marL="342900" lvl="0" indent="-342900">
              <a:buFont typeface="Arial" panose="020B0604020202020204" pitchFamily="34" charset="0"/>
              <a:buChar char="•"/>
            </a:pPr>
            <a:r>
              <a:rPr lang="en-US" sz="2400" kern="1200" dirty="0">
                <a:solidFill>
                  <a:srgbClr val="000000"/>
                </a:solidFill>
                <a:latin typeface="Constantia" panose="02030602050306030303" pitchFamily="18" charset="0"/>
              </a:rPr>
              <a:t>SSTI group was rated highly by LTCH (4.46, 5</a:t>
            </a:r>
            <a:r>
              <a:rPr lang="en-US" sz="2400" kern="1200" baseline="30000" dirty="0">
                <a:solidFill>
                  <a:srgbClr val="000000"/>
                </a:solidFill>
                <a:latin typeface="Constantia" panose="02030602050306030303" pitchFamily="18" charset="0"/>
              </a:rPr>
              <a:t>th</a:t>
            </a:r>
            <a:r>
              <a:rPr lang="en-US" sz="2400" kern="1200" dirty="0">
                <a:solidFill>
                  <a:srgbClr val="000000"/>
                </a:solidFill>
                <a:latin typeface="Constantia" panose="02030602050306030303" pitchFamily="18" charset="0"/>
              </a:rPr>
              <a:t> highest), SNF (4.34, 4</a:t>
            </a:r>
            <a:r>
              <a:rPr lang="en-US" sz="2400" kern="1200" baseline="30000" dirty="0">
                <a:solidFill>
                  <a:srgbClr val="000000"/>
                </a:solidFill>
                <a:latin typeface="Constantia" panose="02030602050306030303" pitchFamily="18" charset="0"/>
              </a:rPr>
              <a:t>th</a:t>
            </a:r>
            <a:r>
              <a:rPr lang="en-US" sz="2400" kern="1200" dirty="0">
                <a:solidFill>
                  <a:srgbClr val="000000"/>
                </a:solidFill>
                <a:latin typeface="Constantia" panose="02030602050306030303" pitchFamily="18" charset="0"/>
              </a:rPr>
              <a:t> highest) and HHA assessors (3.68, 7</a:t>
            </a:r>
            <a:r>
              <a:rPr lang="en-US" sz="2400" kern="1200" baseline="30000" dirty="0">
                <a:solidFill>
                  <a:srgbClr val="000000"/>
                </a:solidFill>
                <a:latin typeface="Constantia" panose="02030602050306030303" pitchFamily="18" charset="0"/>
              </a:rPr>
              <a:t>th</a:t>
            </a:r>
            <a:r>
              <a:rPr lang="en-US" sz="2400" kern="1200" dirty="0">
                <a:solidFill>
                  <a:srgbClr val="000000"/>
                </a:solidFill>
                <a:latin typeface="Constantia" panose="02030602050306030303" pitchFamily="18" charset="0"/>
              </a:rPr>
              <a:t> highest), but relatively low by IRF assessors (2.88, 3</a:t>
            </a:r>
            <a:r>
              <a:rPr lang="en-US" sz="2400" kern="1200" baseline="30000" dirty="0">
                <a:solidFill>
                  <a:srgbClr val="000000"/>
                </a:solidFill>
                <a:latin typeface="Constantia" panose="02030602050306030303" pitchFamily="18" charset="0"/>
              </a:rPr>
              <a:t>rd</a:t>
            </a:r>
            <a:r>
              <a:rPr lang="en-US" sz="2400" kern="1200" dirty="0">
                <a:solidFill>
                  <a:srgbClr val="000000"/>
                </a:solidFill>
                <a:latin typeface="Constantia" panose="02030602050306030303" pitchFamily="18" charset="0"/>
              </a:rPr>
              <a:t> lowest) </a:t>
            </a:r>
          </a:p>
          <a:p>
            <a:pPr marL="342900" lvl="0" indent="-342900">
              <a:buFont typeface="Arial" panose="020B0604020202020204" pitchFamily="34" charset="0"/>
              <a:buChar char="•"/>
            </a:pPr>
            <a:endParaRPr lang="en-US" sz="2000" dirty="0"/>
          </a:p>
          <a:p>
            <a:pPr lvl="0"/>
            <a:endParaRPr lang="en-US" sz="2000" dirty="0"/>
          </a:p>
          <a:p>
            <a:pPr algn="l" defTabSz="457200" rtl="0">
              <a:lnSpc>
                <a:spcPct val="90000"/>
              </a:lnSpc>
              <a:spcBef>
                <a:spcPts val="600"/>
              </a:spcBef>
              <a:spcAft>
                <a:spcPts val="300"/>
              </a:spcAft>
              <a:defRPr/>
            </a:pPr>
            <a:endParaRPr lang="en-US" sz="2000" kern="1200" dirty="0">
              <a:solidFill>
                <a:srgbClr val="000000"/>
              </a:solidFill>
              <a:latin typeface="Constantia" panose="02030602050306030303" pitchFamily="18" charset="0"/>
            </a:endParaRPr>
          </a:p>
        </p:txBody>
      </p:sp>
      <p:sp>
        <p:nvSpPr>
          <p:cNvPr id="7" name="Slide Number Placeholder 6">
            <a:extLst>
              <a:ext uri="{FF2B5EF4-FFF2-40B4-BE49-F238E27FC236}">
                <a16:creationId xmlns:a16="http://schemas.microsoft.com/office/drawing/2014/main" xmlns="" id="{2A2FA6CD-AA2D-44F3-BD10-F19027BB8418}"/>
              </a:ext>
            </a:extLst>
          </p:cNvPr>
          <p:cNvSpPr>
            <a:spLocks noGrp="1"/>
          </p:cNvSpPr>
          <p:nvPr>
            <p:ph type="sldNum" sz="quarter" idx="7"/>
          </p:nvPr>
        </p:nvSpPr>
        <p:spPr/>
        <p:txBody>
          <a:bodyPr/>
          <a:lstStyle/>
          <a:p>
            <a:pPr marL="72390">
              <a:lnSpc>
                <a:spcPct val="100000"/>
              </a:lnSpc>
            </a:pPr>
            <a:fld id="{81D60167-4931-47E6-BA6A-407CBD079E47}" type="slidenum">
              <a:rPr lang="en-US" smtClean="0"/>
              <a:t>21</a:t>
            </a:fld>
            <a:endParaRPr lang="en-US" dirty="0"/>
          </a:p>
        </p:txBody>
      </p:sp>
    </p:spTree>
    <p:extLst>
      <p:ext uri="{BB962C8B-B14F-4D97-AF65-F5344CB8AC3E}">
        <p14:creationId xmlns:p14="http://schemas.microsoft.com/office/powerpoint/2010/main" val="1625736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69" y="395023"/>
            <a:ext cx="8970060" cy="677108"/>
          </a:xfrm>
        </p:spPr>
        <p:txBody>
          <a:bodyPr anchor="ctr"/>
          <a:lstStyle/>
          <a:p>
            <a:pPr algn="ctr"/>
            <a:r>
              <a:rPr lang="en-US" dirty="0"/>
              <a:t>Beta Provider Survey</a:t>
            </a:r>
          </a:p>
        </p:txBody>
      </p:sp>
      <p:sp>
        <p:nvSpPr>
          <p:cNvPr id="3" name="Text Placeholder 2"/>
          <p:cNvSpPr>
            <a:spLocks noGrp="1"/>
          </p:cNvSpPr>
          <p:nvPr>
            <p:ph type="body" idx="1"/>
          </p:nvPr>
        </p:nvSpPr>
        <p:spPr>
          <a:xfrm>
            <a:off x="535940" y="1828799"/>
            <a:ext cx="8072119" cy="1400383"/>
          </a:xfrm>
        </p:spPr>
        <p:txBody>
          <a:bodyPr/>
          <a:lstStyle/>
          <a:p>
            <a:r>
              <a:rPr lang="en-US" sz="2400" kern="1200" dirty="0">
                <a:solidFill>
                  <a:srgbClr val="000000"/>
                </a:solidFill>
                <a:latin typeface="Constantia" panose="02030602050306030303" pitchFamily="18" charset="0"/>
              </a:rPr>
              <a:t>Clinical utility – overall rankings: </a:t>
            </a:r>
          </a:p>
          <a:p>
            <a:endParaRPr lang="en-US" sz="2400" kern="1200" dirty="0">
              <a:solidFill>
                <a:srgbClr val="000000"/>
              </a:solidFill>
              <a:latin typeface="Constantia" panose="02030602050306030303" pitchFamily="18" charset="0"/>
            </a:endParaRPr>
          </a:p>
          <a:p>
            <a:pPr lvl="0"/>
            <a:endParaRPr lang="en-US" sz="2000" dirty="0"/>
          </a:p>
          <a:p>
            <a:pPr algn="l" defTabSz="457200" rtl="0">
              <a:lnSpc>
                <a:spcPct val="90000"/>
              </a:lnSpc>
              <a:spcBef>
                <a:spcPts val="600"/>
              </a:spcBef>
              <a:spcAft>
                <a:spcPts val="300"/>
              </a:spcAft>
              <a:defRPr/>
            </a:pPr>
            <a:endParaRPr lang="en-US" sz="2000" kern="1200" dirty="0">
              <a:solidFill>
                <a:srgbClr val="000000"/>
              </a:solidFill>
              <a:latin typeface="Constantia" panose="02030602050306030303" pitchFamily="18" charset="0"/>
            </a:endParaRPr>
          </a:p>
        </p:txBody>
      </p:sp>
      <p:sp>
        <p:nvSpPr>
          <p:cNvPr id="7" name="Slide Number Placeholder 6">
            <a:extLst>
              <a:ext uri="{FF2B5EF4-FFF2-40B4-BE49-F238E27FC236}">
                <a16:creationId xmlns:a16="http://schemas.microsoft.com/office/drawing/2014/main" xmlns="" id="{2A2FA6CD-AA2D-44F3-BD10-F19027BB8418}"/>
              </a:ext>
            </a:extLst>
          </p:cNvPr>
          <p:cNvSpPr>
            <a:spLocks noGrp="1"/>
          </p:cNvSpPr>
          <p:nvPr>
            <p:ph type="sldNum" sz="quarter" idx="7"/>
          </p:nvPr>
        </p:nvSpPr>
        <p:spPr/>
        <p:txBody>
          <a:bodyPr/>
          <a:lstStyle/>
          <a:p>
            <a:pPr marL="72390">
              <a:lnSpc>
                <a:spcPct val="100000"/>
              </a:lnSpc>
            </a:pPr>
            <a:fld id="{81D60167-4931-47E6-BA6A-407CBD079E47}" type="slidenum">
              <a:rPr lang="en-US" smtClean="0"/>
              <a:t>22</a:t>
            </a:fld>
            <a:endParaRPr lang="en-US" dirty="0"/>
          </a:p>
        </p:txBody>
      </p:sp>
      <p:graphicFrame>
        <p:nvGraphicFramePr>
          <p:cNvPr id="4" name="Table 3">
            <a:extLst>
              <a:ext uri="{FF2B5EF4-FFF2-40B4-BE49-F238E27FC236}">
                <a16:creationId xmlns:a16="http://schemas.microsoft.com/office/drawing/2014/main" xmlns="" id="{35EE21CE-2AF4-4294-832D-24A91A5EDFF8}"/>
              </a:ext>
            </a:extLst>
          </p:cNvPr>
          <p:cNvGraphicFramePr>
            <a:graphicFrameLocks noGrp="1"/>
          </p:cNvGraphicFramePr>
          <p:nvPr>
            <p:extLst>
              <p:ext uri="{D42A27DB-BD31-4B8C-83A1-F6EECF244321}">
                <p14:modId xmlns:p14="http://schemas.microsoft.com/office/powerpoint/2010/main" val="3355532433"/>
              </p:ext>
            </p:extLst>
          </p:nvPr>
        </p:nvGraphicFramePr>
        <p:xfrm>
          <a:off x="914400" y="2438400"/>
          <a:ext cx="7086600" cy="3610626"/>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xmlns="" val="2511030362"/>
                    </a:ext>
                  </a:extLst>
                </a:gridCol>
                <a:gridCol w="2133600">
                  <a:extLst>
                    <a:ext uri="{9D8B030D-6E8A-4147-A177-3AD203B41FA5}">
                      <a16:colId xmlns:a16="http://schemas.microsoft.com/office/drawing/2014/main" xmlns="" val="920557023"/>
                    </a:ext>
                  </a:extLst>
                </a:gridCol>
                <a:gridCol w="2590800">
                  <a:extLst>
                    <a:ext uri="{9D8B030D-6E8A-4147-A177-3AD203B41FA5}">
                      <a16:colId xmlns:a16="http://schemas.microsoft.com/office/drawing/2014/main" xmlns="" val="2166197734"/>
                    </a:ext>
                  </a:extLst>
                </a:gridCol>
              </a:tblGrid>
              <a:tr h="615799">
                <a:tc>
                  <a:txBody>
                    <a:bodyPr/>
                    <a:lstStyle/>
                    <a:p>
                      <a:r>
                        <a:rPr lang="en-US" dirty="0"/>
                        <a:t>DE Group</a:t>
                      </a:r>
                    </a:p>
                  </a:txBody>
                  <a:tcPr/>
                </a:tc>
                <a:tc>
                  <a:txBody>
                    <a:bodyPr/>
                    <a:lstStyle/>
                    <a:p>
                      <a:pPr algn="ctr"/>
                      <a:r>
                        <a:rPr lang="en-US" dirty="0"/>
                        <a:t>Highest ranked DE (most useful)</a:t>
                      </a:r>
                    </a:p>
                  </a:txBody>
                  <a:tcPr/>
                </a:tc>
                <a:tc>
                  <a:txBody>
                    <a:bodyPr/>
                    <a:lstStyle/>
                    <a:p>
                      <a:pPr algn="ctr"/>
                      <a:r>
                        <a:rPr lang="en-US" dirty="0"/>
                        <a:t>Lowest ranked DE </a:t>
                      </a:r>
                    </a:p>
                    <a:p>
                      <a:pPr algn="ctr"/>
                      <a:r>
                        <a:rPr lang="en-US" dirty="0"/>
                        <a:t>(least useful)</a:t>
                      </a:r>
                    </a:p>
                  </a:txBody>
                  <a:tcPr/>
                </a:tc>
                <a:extLst>
                  <a:ext uri="{0D108BD9-81ED-4DB2-BD59-A6C34878D82A}">
                    <a16:rowId xmlns:a16="http://schemas.microsoft.com/office/drawing/2014/main" xmlns="" val="2788483967"/>
                  </a:ext>
                </a:extLst>
              </a:tr>
              <a:tr h="832001">
                <a:tc>
                  <a:txBody>
                    <a:bodyPr/>
                    <a:lstStyle/>
                    <a:p>
                      <a:r>
                        <a:rPr lang="en-US" dirty="0"/>
                        <a:t>Continence: bladder</a:t>
                      </a:r>
                    </a:p>
                  </a:txBody>
                  <a:tcPr/>
                </a:tc>
                <a:tc>
                  <a:txBody>
                    <a:bodyPr/>
                    <a:lstStyle/>
                    <a:p>
                      <a:pPr algn="l"/>
                      <a:r>
                        <a:rPr lang="en-US" i="1" dirty="0"/>
                        <a:t>Frequency of incontinent events</a:t>
                      </a:r>
                    </a:p>
                  </a:txBody>
                  <a:tcPr/>
                </a:tc>
                <a:tc>
                  <a:txBody>
                    <a:bodyPr/>
                    <a:lstStyle/>
                    <a:p>
                      <a:pPr algn="l"/>
                      <a:r>
                        <a:rPr lang="en-US" i="1" dirty="0"/>
                        <a:t>Need for assistance or appliance management</a:t>
                      </a:r>
                    </a:p>
                  </a:txBody>
                  <a:tcPr/>
                </a:tc>
                <a:extLst>
                  <a:ext uri="{0D108BD9-81ED-4DB2-BD59-A6C34878D82A}">
                    <a16:rowId xmlns:a16="http://schemas.microsoft.com/office/drawing/2014/main" xmlns="" val="590656256"/>
                  </a:ext>
                </a:extLst>
              </a:tr>
              <a:tr h="738959">
                <a:tc>
                  <a:txBody>
                    <a:bodyPr/>
                    <a:lstStyle/>
                    <a:p>
                      <a:r>
                        <a:rPr lang="en-US" dirty="0"/>
                        <a:t>Continence: bowel</a:t>
                      </a:r>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i="1" dirty="0"/>
                        <a:t>Frequency of incontinent events</a:t>
                      </a:r>
                    </a:p>
                  </a:txBody>
                  <a:tcPr/>
                </a:tc>
                <a:tc>
                  <a:txBody>
                    <a:bodyPr/>
                    <a:lstStyle/>
                    <a:p>
                      <a:pPr algn="l"/>
                      <a:r>
                        <a:rPr lang="en-US" i="1" dirty="0"/>
                        <a:t>Appliance use, current setting</a:t>
                      </a:r>
                    </a:p>
                  </a:txBody>
                  <a:tcPr/>
                </a:tc>
                <a:extLst>
                  <a:ext uri="{0D108BD9-81ED-4DB2-BD59-A6C34878D82A}">
                    <a16:rowId xmlns:a16="http://schemas.microsoft.com/office/drawing/2014/main" xmlns="" val="3384501137"/>
                  </a:ext>
                </a:extLst>
              </a:tr>
              <a:tr h="738959">
                <a:tc>
                  <a:txBody>
                    <a:bodyPr/>
                    <a:lstStyle/>
                    <a:p>
                      <a:r>
                        <a:rPr lang="en-US" dirty="0"/>
                        <a:t>Pain Interview</a:t>
                      </a:r>
                    </a:p>
                  </a:txBody>
                  <a:tcPr/>
                </a:tc>
                <a:tc>
                  <a:txBody>
                    <a:bodyPr/>
                    <a:lstStyle/>
                    <a:p>
                      <a:pPr algn="l"/>
                      <a:r>
                        <a:rPr lang="en-US" i="1" dirty="0"/>
                        <a:t>Pain presence</a:t>
                      </a:r>
                    </a:p>
                  </a:txBody>
                  <a:tcPr/>
                </a:tc>
                <a:tc>
                  <a:txBody>
                    <a:bodyPr/>
                    <a:lstStyle/>
                    <a:p>
                      <a:pPr algn="l"/>
                      <a:r>
                        <a:rPr lang="en-US" i="1" dirty="0"/>
                        <a:t>Pain interference, other activities</a:t>
                      </a:r>
                    </a:p>
                  </a:txBody>
                  <a:tcPr/>
                </a:tc>
                <a:extLst>
                  <a:ext uri="{0D108BD9-81ED-4DB2-BD59-A6C34878D82A}">
                    <a16:rowId xmlns:a16="http://schemas.microsoft.com/office/drawing/2014/main" xmlns="" val="1161902582"/>
                  </a:ext>
                </a:extLst>
              </a:tr>
              <a:tr h="660627">
                <a:tc>
                  <a:txBody>
                    <a:bodyPr/>
                    <a:lstStyle/>
                    <a:p>
                      <a:r>
                        <a:rPr lang="en-US" dirty="0"/>
                        <a:t>SSTI</a:t>
                      </a:r>
                    </a:p>
                  </a:txBody>
                  <a:tcPr/>
                </a:tc>
                <a:tc>
                  <a:txBody>
                    <a:bodyPr/>
                    <a:lstStyle/>
                    <a:p>
                      <a:pPr algn="l"/>
                      <a:r>
                        <a:rPr lang="en-US" i="1" dirty="0"/>
                        <a:t>Oxygen therapy</a:t>
                      </a:r>
                    </a:p>
                  </a:txBody>
                  <a:tcPr/>
                </a:tc>
                <a:tc>
                  <a:txBody>
                    <a:bodyPr/>
                    <a:lstStyle/>
                    <a:p>
                      <a:pPr algn="l"/>
                      <a:r>
                        <a:rPr lang="en-US" i="1" dirty="0"/>
                        <a:t>Radiation</a:t>
                      </a:r>
                    </a:p>
                  </a:txBody>
                  <a:tcPr/>
                </a:tc>
                <a:extLst>
                  <a:ext uri="{0D108BD9-81ED-4DB2-BD59-A6C34878D82A}">
                    <a16:rowId xmlns:a16="http://schemas.microsoft.com/office/drawing/2014/main" xmlns="" val="3461253941"/>
                  </a:ext>
                </a:extLst>
              </a:tr>
            </a:tbl>
          </a:graphicData>
        </a:graphic>
      </p:graphicFrame>
    </p:spTree>
    <p:extLst>
      <p:ext uri="{BB962C8B-B14F-4D97-AF65-F5344CB8AC3E}">
        <p14:creationId xmlns:p14="http://schemas.microsoft.com/office/powerpoint/2010/main" val="221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69" y="395023"/>
            <a:ext cx="8970060" cy="677108"/>
          </a:xfrm>
        </p:spPr>
        <p:txBody>
          <a:bodyPr anchor="ctr"/>
          <a:lstStyle/>
          <a:p>
            <a:pPr algn="ctr"/>
            <a:r>
              <a:rPr lang="en-US" dirty="0"/>
              <a:t>Beta Provider Survey</a:t>
            </a:r>
          </a:p>
        </p:txBody>
      </p:sp>
      <p:sp>
        <p:nvSpPr>
          <p:cNvPr id="3" name="Text Placeholder 2"/>
          <p:cNvSpPr>
            <a:spLocks noGrp="1"/>
          </p:cNvSpPr>
          <p:nvPr>
            <p:ph type="body" idx="1"/>
          </p:nvPr>
        </p:nvSpPr>
        <p:spPr>
          <a:xfrm>
            <a:off x="535940" y="1828799"/>
            <a:ext cx="8072119" cy="1400383"/>
          </a:xfrm>
        </p:spPr>
        <p:txBody>
          <a:bodyPr/>
          <a:lstStyle/>
          <a:p>
            <a:r>
              <a:rPr lang="en-US" sz="2400" kern="1200" dirty="0">
                <a:solidFill>
                  <a:srgbClr val="000000"/>
                </a:solidFill>
                <a:latin typeface="Constantia" panose="02030602050306030303" pitchFamily="18" charset="0"/>
              </a:rPr>
              <a:t>Clinical utility – setting specific rankings: </a:t>
            </a:r>
          </a:p>
          <a:p>
            <a:endParaRPr lang="en-US" sz="2400" kern="1200" dirty="0">
              <a:solidFill>
                <a:srgbClr val="000000"/>
              </a:solidFill>
              <a:latin typeface="Constantia" panose="02030602050306030303" pitchFamily="18" charset="0"/>
            </a:endParaRPr>
          </a:p>
          <a:p>
            <a:pPr lvl="0"/>
            <a:endParaRPr lang="en-US" sz="2000" dirty="0"/>
          </a:p>
          <a:p>
            <a:pPr algn="l" defTabSz="457200" rtl="0">
              <a:lnSpc>
                <a:spcPct val="90000"/>
              </a:lnSpc>
              <a:spcBef>
                <a:spcPts val="600"/>
              </a:spcBef>
              <a:spcAft>
                <a:spcPts val="300"/>
              </a:spcAft>
              <a:defRPr/>
            </a:pPr>
            <a:endParaRPr lang="en-US" sz="2000" kern="1200" dirty="0">
              <a:solidFill>
                <a:srgbClr val="000000"/>
              </a:solidFill>
              <a:latin typeface="Constantia" panose="02030602050306030303" pitchFamily="18" charset="0"/>
            </a:endParaRPr>
          </a:p>
        </p:txBody>
      </p:sp>
      <p:sp>
        <p:nvSpPr>
          <p:cNvPr id="7" name="Slide Number Placeholder 6">
            <a:extLst>
              <a:ext uri="{FF2B5EF4-FFF2-40B4-BE49-F238E27FC236}">
                <a16:creationId xmlns:a16="http://schemas.microsoft.com/office/drawing/2014/main" xmlns="" id="{2A2FA6CD-AA2D-44F3-BD10-F19027BB8418}"/>
              </a:ext>
            </a:extLst>
          </p:cNvPr>
          <p:cNvSpPr>
            <a:spLocks noGrp="1"/>
          </p:cNvSpPr>
          <p:nvPr>
            <p:ph type="sldNum" sz="quarter" idx="7"/>
          </p:nvPr>
        </p:nvSpPr>
        <p:spPr/>
        <p:txBody>
          <a:bodyPr/>
          <a:lstStyle/>
          <a:p>
            <a:pPr marL="72390">
              <a:lnSpc>
                <a:spcPct val="100000"/>
              </a:lnSpc>
            </a:pPr>
            <a:fld id="{81D60167-4931-47E6-BA6A-407CBD079E47}" type="slidenum">
              <a:rPr lang="en-US" smtClean="0"/>
              <a:t>23</a:t>
            </a:fld>
            <a:endParaRPr lang="en-US" dirty="0"/>
          </a:p>
        </p:txBody>
      </p:sp>
      <p:graphicFrame>
        <p:nvGraphicFramePr>
          <p:cNvPr id="4" name="Table 3">
            <a:extLst>
              <a:ext uri="{FF2B5EF4-FFF2-40B4-BE49-F238E27FC236}">
                <a16:creationId xmlns:a16="http://schemas.microsoft.com/office/drawing/2014/main" xmlns="" id="{35EE21CE-2AF4-4294-832D-24A91A5EDFF8}"/>
              </a:ext>
            </a:extLst>
          </p:cNvPr>
          <p:cNvGraphicFramePr>
            <a:graphicFrameLocks noGrp="1"/>
          </p:cNvGraphicFramePr>
          <p:nvPr>
            <p:extLst>
              <p:ext uri="{D42A27DB-BD31-4B8C-83A1-F6EECF244321}">
                <p14:modId xmlns:p14="http://schemas.microsoft.com/office/powerpoint/2010/main" val="3088424899"/>
              </p:ext>
            </p:extLst>
          </p:nvPr>
        </p:nvGraphicFramePr>
        <p:xfrm>
          <a:off x="457200" y="2438400"/>
          <a:ext cx="8305799" cy="4097958"/>
        </p:xfrm>
        <a:graphic>
          <a:graphicData uri="http://schemas.openxmlformats.org/drawingml/2006/table">
            <a:tbl>
              <a:tblPr firstRow="1" bandRow="1">
                <a:tableStyleId>{5C22544A-7EE6-4342-B048-85BDC9FD1C3A}</a:tableStyleId>
              </a:tblPr>
              <a:tblGrid>
                <a:gridCol w="1437542">
                  <a:extLst>
                    <a:ext uri="{9D8B030D-6E8A-4147-A177-3AD203B41FA5}">
                      <a16:colId xmlns:a16="http://schemas.microsoft.com/office/drawing/2014/main" xmlns="" val="2511030362"/>
                    </a:ext>
                  </a:extLst>
                </a:gridCol>
                <a:gridCol w="3363058">
                  <a:extLst>
                    <a:ext uri="{9D8B030D-6E8A-4147-A177-3AD203B41FA5}">
                      <a16:colId xmlns:a16="http://schemas.microsoft.com/office/drawing/2014/main" xmlns="" val="920557023"/>
                    </a:ext>
                  </a:extLst>
                </a:gridCol>
                <a:gridCol w="3505199">
                  <a:extLst>
                    <a:ext uri="{9D8B030D-6E8A-4147-A177-3AD203B41FA5}">
                      <a16:colId xmlns:a16="http://schemas.microsoft.com/office/drawing/2014/main" xmlns="" val="766015660"/>
                    </a:ext>
                  </a:extLst>
                </a:gridCol>
              </a:tblGrid>
              <a:tr h="615799">
                <a:tc>
                  <a:txBody>
                    <a:bodyPr/>
                    <a:lstStyle/>
                    <a:p>
                      <a:r>
                        <a:rPr lang="en-US" dirty="0"/>
                        <a:t>DE Group</a:t>
                      </a:r>
                    </a:p>
                  </a:txBody>
                  <a:tcPr/>
                </a:tc>
                <a:tc>
                  <a:txBody>
                    <a:bodyPr/>
                    <a:lstStyle/>
                    <a:p>
                      <a:pPr algn="ctr"/>
                      <a:r>
                        <a:rPr lang="en-US" dirty="0"/>
                        <a:t>Highest ranked DE</a:t>
                      </a:r>
                    </a:p>
                  </a:txBody>
                  <a:tcPr/>
                </a:tc>
                <a:tc>
                  <a:txBody>
                    <a:bodyPr/>
                    <a:lstStyle/>
                    <a:p>
                      <a:pPr algn="ctr"/>
                      <a:r>
                        <a:rPr lang="en-US" dirty="0"/>
                        <a:t>Lowest ranked DE</a:t>
                      </a:r>
                    </a:p>
                  </a:txBody>
                  <a:tcPr/>
                </a:tc>
                <a:extLst>
                  <a:ext uri="{0D108BD9-81ED-4DB2-BD59-A6C34878D82A}">
                    <a16:rowId xmlns:a16="http://schemas.microsoft.com/office/drawing/2014/main" xmlns="" val="2788483967"/>
                  </a:ext>
                </a:extLst>
              </a:tr>
              <a:tr h="832001">
                <a:tc>
                  <a:txBody>
                    <a:bodyPr/>
                    <a:lstStyle/>
                    <a:p>
                      <a:r>
                        <a:rPr lang="en-US" dirty="0"/>
                        <a:t>Continence: bladder</a:t>
                      </a:r>
                    </a:p>
                  </a:txBody>
                  <a:tcPr/>
                </a:tc>
                <a:tc>
                  <a:txBody>
                    <a:bodyPr/>
                    <a:lstStyle/>
                    <a:p>
                      <a:pPr algn="l"/>
                      <a:r>
                        <a:rPr lang="en-US" dirty="0"/>
                        <a:t>HHA and IRF: </a:t>
                      </a:r>
                      <a:r>
                        <a:rPr lang="en-US" i="1" dirty="0"/>
                        <a:t>frequency of events </a:t>
                      </a:r>
                      <a:r>
                        <a:rPr lang="en-US" dirty="0"/>
                        <a:t>LTCH: </a:t>
                      </a:r>
                      <a:r>
                        <a:rPr lang="en-US" i="1" dirty="0"/>
                        <a:t>reason for catheter </a:t>
                      </a:r>
                    </a:p>
                    <a:p>
                      <a:pPr algn="l"/>
                      <a:r>
                        <a:rPr lang="en-US" dirty="0"/>
                        <a:t>SNF: </a:t>
                      </a:r>
                      <a:r>
                        <a:rPr lang="en-US" i="1" dirty="0"/>
                        <a:t>appliance use</a:t>
                      </a:r>
                      <a:endParaRPr lang="en-US" dirty="0"/>
                    </a:p>
                  </a:txBody>
                  <a:tcPr/>
                </a:tc>
                <a:tc>
                  <a:txBody>
                    <a:bodyPr/>
                    <a:lstStyle/>
                    <a:p>
                      <a:pPr algn="l"/>
                      <a:r>
                        <a:rPr lang="en-US" dirty="0"/>
                        <a:t>HHA and IRF: </a:t>
                      </a:r>
                      <a:r>
                        <a:rPr lang="en-US" i="1" dirty="0"/>
                        <a:t>appliance use current setting</a:t>
                      </a:r>
                    </a:p>
                    <a:p>
                      <a:pPr algn="l"/>
                      <a:r>
                        <a:rPr lang="en-US" dirty="0"/>
                        <a:t>LTCH and SNF: </a:t>
                      </a:r>
                      <a:r>
                        <a:rPr lang="en-US" i="1" dirty="0"/>
                        <a:t>need for assistance</a:t>
                      </a:r>
                      <a:endParaRPr lang="en-US" dirty="0"/>
                    </a:p>
                  </a:txBody>
                  <a:tcPr/>
                </a:tc>
                <a:extLst>
                  <a:ext uri="{0D108BD9-81ED-4DB2-BD59-A6C34878D82A}">
                    <a16:rowId xmlns:a16="http://schemas.microsoft.com/office/drawing/2014/main" xmlns="" val="590656256"/>
                  </a:ext>
                </a:extLst>
              </a:tr>
              <a:tr h="738959">
                <a:tc>
                  <a:txBody>
                    <a:bodyPr/>
                    <a:lstStyle/>
                    <a:p>
                      <a:r>
                        <a:rPr lang="en-US" dirty="0"/>
                        <a:t>Continence: bowel</a:t>
                      </a:r>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i="1" dirty="0"/>
                        <a:t>frequency of events </a:t>
                      </a:r>
                      <a:r>
                        <a:rPr lang="en-US" i="0" dirty="0"/>
                        <a:t>highest for all settings</a:t>
                      </a:r>
                      <a:endParaRPr lang="en-US" dirty="0"/>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dirty="0"/>
                        <a:t>HHA, IRF and SNF: </a:t>
                      </a:r>
                      <a:r>
                        <a:rPr lang="en-US" i="1" dirty="0"/>
                        <a:t>appliance use, current setting</a:t>
                      </a:r>
                    </a:p>
                    <a:p>
                      <a:pPr marL="0" marR="0" lvl="0" indent="0" algn="l" defTabSz="914400" eaLnBrk="1" fontAlgn="auto" latinLnBrk="0" hangingPunct="1">
                        <a:lnSpc>
                          <a:spcPct val="100000"/>
                        </a:lnSpc>
                        <a:spcBef>
                          <a:spcPts val="0"/>
                        </a:spcBef>
                        <a:spcAft>
                          <a:spcPts val="0"/>
                        </a:spcAft>
                        <a:buClrTx/>
                        <a:buSzTx/>
                        <a:buFontTx/>
                        <a:buNone/>
                        <a:tabLst/>
                        <a:defRPr/>
                      </a:pPr>
                      <a:r>
                        <a:rPr lang="en-US" dirty="0"/>
                        <a:t>LTCH: </a:t>
                      </a:r>
                      <a:r>
                        <a:rPr lang="en-US" i="1" dirty="0"/>
                        <a:t>need for assistance</a:t>
                      </a:r>
                    </a:p>
                  </a:txBody>
                  <a:tcPr/>
                </a:tc>
                <a:extLst>
                  <a:ext uri="{0D108BD9-81ED-4DB2-BD59-A6C34878D82A}">
                    <a16:rowId xmlns:a16="http://schemas.microsoft.com/office/drawing/2014/main" xmlns="" val="3384501137"/>
                  </a:ext>
                </a:extLst>
              </a:tr>
              <a:tr h="738959">
                <a:tc>
                  <a:txBody>
                    <a:bodyPr/>
                    <a:lstStyle/>
                    <a:p>
                      <a:r>
                        <a:rPr lang="en-US" dirty="0"/>
                        <a:t>Pain Interview</a:t>
                      </a:r>
                    </a:p>
                  </a:txBody>
                  <a:tcPr/>
                </a:tc>
                <a:tc>
                  <a:txBody>
                    <a:bodyPr/>
                    <a:lstStyle/>
                    <a:p>
                      <a:pPr algn="l"/>
                      <a:r>
                        <a:rPr lang="en-US" i="1" dirty="0"/>
                        <a:t>Pain presence </a:t>
                      </a:r>
                      <a:r>
                        <a:rPr lang="en-US" i="0" dirty="0"/>
                        <a:t>highest for all settings</a:t>
                      </a:r>
                      <a:endParaRPr lang="en-US" i="1" dirty="0"/>
                    </a:p>
                  </a:txBody>
                  <a:tcPr/>
                </a:tc>
                <a:tc>
                  <a:txBody>
                    <a:bodyPr/>
                    <a:lstStyle/>
                    <a:p>
                      <a:pPr algn="l"/>
                      <a:r>
                        <a:rPr lang="en-US" i="1" dirty="0"/>
                        <a:t>Pain interference, other activities </a:t>
                      </a:r>
                      <a:r>
                        <a:rPr lang="en-US" i="0" dirty="0"/>
                        <a:t>lowest for all settings</a:t>
                      </a:r>
                      <a:endParaRPr lang="en-US" i="1" dirty="0"/>
                    </a:p>
                  </a:txBody>
                  <a:tcPr/>
                </a:tc>
                <a:extLst>
                  <a:ext uri="{0D108BD9-81ED-4DB2-BD59-A6C34878D82A}">
                    <a16:rowId xmlns:a16="http://schemas.microsoft.com/office/drawing/2014/main" xmlns="" val="1161902582"/>
                  </a:ext>
                </a:extLst>
              </a:tr>
              <a:tr h="660627">
                <a:tc>
                  <a:txBody>
                    <a:bodyPr/>
                    <a:lstStyle/>
                    <a:p>
                      <a:r>
                        <a:rPr lang="en-US" dirty="0"/>
                        <a:t>SSTI</a:t>
                      </a:r>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dirty="0"/>
                        <a:t>HHA, IRF and LTCH: </a:t>
                      </a:r>
                      <a:r>
                        <a:rPr lang="en-US" i="1" dirty="0"/>
                        <a:t>oxygen therapy</a:t>
                      </a:r>
                    </a:p>
                    <a:p>
                      <a:pPr marL="0" marR="0" lvl="0" indent="0" algn="l" defTabSz="914400" eaLnBrk="1" fontAlgn="auto" latinLnBrk="0" hangingPunct="1">
                        <a:lnSpc>
                          <a:spcPct val="100000"/>
                        </a:lnSpc>
                        <a:spcBef>
                          <a:spcPts val="0"/>
                        </a:spcBef>
                        <a:spcAft>
                          <a:spcPts val="0"/>
                        </a:spcAft>
                        <a:buClrTx/>
                        <a:buSzTx/>
                        <a:buFontTx/>
                        <a:buNone/>
                        <a:tabLst/>
                        <a:defRPr/>
                      </a:pPr>
                      <a:r>
                        <a:rPr lang="en-US" dirty="0"/>
                        <a:t>SNF: </a:t>
                      </a:r>
                      <a:r>
                        <a:rPr lang="en-US" i="1" dirty="0"/>
                        <a:t>IV meds</a:t>
                      </a:r>
                      <a:endParaRPr lang="en-US" dirty="0"/>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dirty="0"/>
                        <a:t>HHA and SNF: </a:t>
                      </a:r>
                      <a:r>
                        <a:rPr lang="en-US" i="1" dirty="0"/>
                        <a:t>ventilator</a:t>
                      </a:r>
                    </a:p>
                    <a:p>
                      <a:pPr marL="0" marR="0" lvl="0" indent="0" algn="l" defTabSz="914400" eaLnBrk="1" fontAlgn="auto" latinLnBrk="0" hangingPunct="1">
                        <a:lnSpc>
                          <a:spcPct val="100000"/>
                        </a:lnSpc>
                        <a:spcBef>
                          <a:spcPts val="0"/>
                        </a:spcBef>
                        <a:spcAft>
                          <a:spcPts val="0"/>
                        </a:spcAft>
                        <a:buClrTx/>
                        <a:buSzTx/>
                        <a:buFontTx/>
                        <a:buNone/>
                        <a:tabLst/>
                        <a:defRPr/>
                      </a:pPr>
                      <a:r>
                        <a:rPr lang="en-US" dirty="0"/>
                        <a:t>IRF and LTCH: </a:t>
                      </a:r>
                      <a:r>
                        <a:rPr lang="en-US" i="1" dirty="0"/>
                        <a:t>radiation</a:t>
                      </a:r>
                      <a:endParaRPr lang="en-US" dirty="0"/>
                    </a:p>
                    <a:p>
                      <a:pPr algn="ctr"/>
                      <a:endParaRPr lang="en-US" dirty="0"/>
                    </a:p>
                  </a:txBody>
                  <a:tcPr/>
                </a:tc>
                <a:extLst>
                  <a:ext uri="{0D108BD9-81ED-4DB2-BD59-A6C34878D82A}">
                    <a16:rowId xmlns:a16="http://schemas.microsoft.com/office/drawing/2014/main" xmlns="" val="3461253941"/>
                  </a:ext>
                </a:extLst>
              </a:tr>
            </a:tbl>
          </a:graphicData>
        </a:graphic>
      </p:graphicFrame>
    </p:spTree>
    <p:extLst>
      <p:ext uri="{BB962C8B-B14F-4D97-AF65-F5344CB8AC3E}">
        <p14:creationId xmlns:p14="http://schemas.microsoft.com/office/powerpoint/2010/main" val="679119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69" y="395023"/>
            <a:ext cx="8970060" cy="677108"/>
          </a:xfrm>
        </p:spPr>
        <p:txBody>
          <a:bodyPr anchor="ctr"/>
          <a:lstStyle/>
          <a:p>
            <a:pPr algn="ctr"/>
            <a:r>
              <a:rPr lang="en-US" dirty="0"/>
              <a:t>Beta Provider Survey</a:t>
            </a:r>
          </a:p>
        </p:txBody>
      </p:sp>
      <p:sp>
        <p:nvSpPr>
          <p:cNvPr id="3" name="Text Placeholder 2"/>
          <p:cNvSpPr>
            <a:spLocks noGrp="1"/>
          </p:cNvSpPr>
          <p:nvPr>
            <p:ph type="body" idx="1"/>
          </p:nvPr>
        </p:nvSpPr>
        <p:spPr>
          <a:xfrm>
            <a:off x="548768" y="1834108"/>
            <a:ext cx="8072119" cy="3868751"/>
          </a:xfrm>
        </p:spPr>
        <p:txBody>
          <a:bodyPr/>
          <a:lstStyle/>
          <a:p>
            <a:r>
              <a:rPr lang="en-US" sz="2400" kern="1200" dirty="0">
                <a:solidFill>
                  <a:srgbClr val="000000"/>
                </a:solidFill>
                <a:latin typeface="Constantia" panose="02030602050306030303" pitchFamily="18" charset="0"/>
              </a:rPr>
              <a:t>Assessor and patient burden: </a:t>
            </a:r>
          </a:p>
          <a:p>
            <a:endParaRPr lang="en-US" sz="800" kern="1200" dirty="0">
              <a:solidFill>
                <a:srgbClr val="000000"/>
              </a:solidFill>
              <a:latin typeface="Constantia" panose="02030602050306030303" pitchFamily="18" charset="0"/>
            </a:endParaRPr>
          </a:p>
          <a:p>
            <a:r>
              <a:rPr lang="en-US" sz="2000" i="1" dirty="0"/>
              <a:t>This section focuses on your perceptions of how difficult it was to collect information during the Beta assessment and how burdensome information collection was for patients/residents in your current post-acute care setting. It also asks about the factors that contributed to difficulty in collecting information.</a:t>
            </a:r>
            <a:endParaRPr lang="en-US" sz="2000" dirty="0"/>
          </a:p>
          <a:p>
            <a:endParaRPr lang="en-US" sz="800" dirty="0"/>
          </a:p>
          <a:p>
            <a:pPr lvl="0"/>
            <a:r>
              <a:rPr lang="en-US" sz="2000" dirty="0"/>
              <a:t>Thinking generally about the data elements within the following categories, how difficult was it for you, </a:t>
            </a:r>
            <a:r>
              <a:rPr lang="en-US" sz="2000" u="sng" dirty="0"/>
              <a:t>as the assessor</a:t>
            </a:r>
            <a:r>
              <a:rPr lang="en-US" sz="2000" dirty="0"/>
              <a:t>, to collect information for the following sections of the assessment?</a:t>
            </a:r>
          </a:p>
          <a:p>
            <a:pPr lvl="0"/>
            <a:endParaRPr lang="en-US" sz="1600" dirty="0"/>
          </a:p>
          <a:p>
            <a:pPr lvl="0"/>
            <a:endParaRPr lang="en-US" sz="1600" dirty="0"/>
          </a:p>
          <a:p>
            <a:pPr algn="l" defTabSz="457200" rtl="0">
              <a:lnSpc>
                <a:spcPct val="90000"/>
              </a:lnSpc>
              <a:spcBef>
                <a:spcPts val="600"/>
              </a:spcBef>
              <a:spcAft>
                <a:spcPts val="300"/>
              </a:spcAft>
              <a:defRPr/>
            </a:pPr>
            <a:endParaRPr lang="en-US" sz="1600" kern="1200" dirty="0">
              <a:solidFill>
                <a:srgbClr val="000000"/>
              </a:solidFill>
              <a:latin typeface="Constantia" panose="02030602050306030303" pitchFamily="18" charset="0"/>
            </a:endParaRPr>
          </a:p>
        </p:txBody>
      </p:sp>
      <p:sp>
        <p:nvSpPr>
          <p:cNvPr id="7" name="Slide Number Placeholder 6">
            <a:extLst>
              <a:ext uri="{FF2B5EF4-FFF2-40B4-BE49-F238E27FC236}">
                <a16:creationId xmlns:a16="http://schemas.microsoft.com/office/drawing/2014/main" xmlns="" id="{2A2FA6CD-AA2D-44F3-BD10-F19027BB8418}"/>
              </a:ext>
            </a:extLst>
          </p:cNvPr>
          <p:cNvSpPr>
            <a:spLocks noGrp="1"/>
          </p:cNvSpPr>
          <p:nvPr>
            <p:ph type="sldNum" sz="quarter" idx="7"/>
          </p:nvPr>
        </p:nvSpPr>
        <p:spPr/>
        <p:txBody>
          <a:bodyPr/>
          <a:lstStyle/>
          <a:p>
            <a:pPr marL="72390">
              <a:lnSpc>
                <a:spcPct val="100000"/>
              </a:lnSpc>
            </a:pPr>
            <a:fld id="{81D60167-4931-47E6-BA6A-407CBD079E47}" type="slidenum">
              <a:rPr lang="en-US" smtClean="0"/>
              <a:t>24</a:t>
            </a:fld>
            <a:endParaRPr lang="en-US" dirty="0"/>
          </a:p>
        </p:txBody>
      </p:sp>
      <p:graphicFrame>
        <p:nvGraphicFramePr>
          <p:cNvPr id="4" name="Table 3">
            <a:extLst>
              <a:ext uri="{FF2B5EF4-FFF2-40B4-BE49-F238E27FC236}">
                <a16:creationId xmlns:a16="http://schemas.microsoft.com/office/drawing/2014/main" xmlns="" id="{E7488278-BB0D-4B9D-BAE8-866F07307C48}"/>
              </a:ext>
            </a:extLst>
          </p:cNvPr>
          <p:cNvGraphicFramePr>
            <a:graphicFrameLocks noGrp="1"/>
          </p:cNvGraphicFramePr>
          <p:nvPr>
            <p:extLst>
              <p:ext uri="{D42A27DB-BD31-4B8C-83A1-F6EECF244321}">
                <p14:modId xmlns:p14="http://schemas.microsoft.com/office/powerpoint/2010/main" val="123916729"/>
              </p:ext>
            </p:extLst>
          </p:nvPr>
        </p:nvGraphicFramePr>
        <p:xfrm>
          <a:off x="838200" y="4977967"/>
          <a:ext cx="7935487" cy="1486869"/>
        </p:xfrm>
        <a:graphic>
          <a:graphicData uri="http://schemas.openxmlformats.org/drawingml/2006/table">
            <a:tbl>
              <a:tblPr firstRow="1" firstCol="1" bandRow="1">
                <a:tableStyleId>{5C22544A-7EE6-4342-B048-85BDC9FD1C3A}</a:tableStyleId>
              </a:tblPr>
              <a:tblGrid>
                <a:gridCol w="1524000">
                  <a:extLst>
                    <a:ext uri="{9D8B030D-6E8A-4147-A177-3AD203B41FA5}">
                      <a16:colId xmlns:a16="http://schemas.microsoft.com/office/drawing/2014/main" xmlns="" val="2934202390"/>
                    </a:ext>
                  </a:extLst>
                </a:gridCol>
                <a:gridCol w="1760055">
                  <a:extLst>
                    <a:ext uri="{9D8B030D-6E8A-4147-A177-3AD203B41FA5}">
                      <a16:colId xmlns:a16="http://schemas.microsoft.com/office/drawing/2014/main" xmlns="" val="3690272333"/>
                    </a:ext>
                  </a:extLst>
                </a:gridCol>
                <a:gridCol w="1555455">
                  <a:extLst>
                    <a:ext uri="{9D8B030D-6E8A-4147-A177-3AD203B41FA5}">
                      <a16:colId xmlns:a16="http://schemas.microsoft.com/office/drawing/2014/main" xmlns="" val="3406438370"/>
                    </a:ext>
                  </a:extLst>
                </a:gridCol>
                <a:gridCol w="1615175">
                  <a:extLst>
                    <a:ext uri="{9D8B030D-6E8A-4147-A177-3AD203B41FA5}">
                      <a16:colId xmlns:a16="http://schemas.microsoft.com/office/drawing/2014/main" xmlns="" val="3123129737"/>
                    </a:ext>
                  </a:extLst>
                </a:gridCol>
                <a:gridCol w="1480802">
                  <a:extLst>
                    <a:ext uri="{9D8B030D-6E8A-4147-A177-3AD203B41FA5}">
                      <a16:colId xmlns:a16="http://schemas.microsoft.com/office/drawing/2014/main" xmlns="" val="3152578698"/>
                    </a:ext>
                  </a:extLst>
                </a:gridCol>
              </a:tblGrid>
              <a:tr h="1007690">
                <a:tc>
                  <a:txBody>
                    <a:bodyPr/>
                    <a:lstStyle/>
                    <a:p>
                      <a:pPr marL="0" marR="0" algn="ct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Not at all difficult</a:t>
                      </a:r>
                    </a:p>
                  </a:txBody>
                  <a:tcPr marL="68580" marR="68580" marT="0" marB="0"/>
                </a:tc>
                <a:tc>
                  <a:txBody>
                    <a:bodyPr/>
                    <a:lstStyle/>
                    <a:p>
                      <a:pPr marL="0" marR="0" algn="ct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Slightly difficult</a:t>
                      </a:r>
                    </a:p>
                  </a:txBody>
                  <a:tcPr marL="68580" marR="68580" marT="0" marB="0"/>
                </a:tc>
                <a:tc>
                  <a:txBody>
                    <a:bodyPr/>
                    <a:lstStyle/>
                    <a:p>
                      <a:pPr marL="0" marR="0" algn="ct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Somewhat difficult</a:t>
                      </a:r>
                    </a:p>
                  </a:txBody>
                  <a:tcPr marL="68580" marR="68580" marT="0" marB="0"/>
                </a:tc>
                <a:tc>
                  <a:txBody>
                    <a:bodyPr/>
                    <a:lstStyle/>
                    <a:p>
                      <a:pPr marL="0" marR="0" algn="ct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Moderately difficult</a:t>
                      </a:r>
                    </a:p>
                  </a:txBody>
                  <a:tcPr marL="68580" marR="68580" marT="0" marB="0"/>
                </a:tc>
                <a:tc>
                  <a:txBody>
                    <a:bodyPr/>
                    <a:lstStyle/>
                    <a:p>
                      <a:pPr marL="0" marR="0" algn="ctr">
                        <a:lnSpc>
                          <a:spcPct val="107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Extremely difficult</a:t>
                      </a:r>
                    </a:p>
                  </a:txBody>
                  <a:tcPr marL="68580" marR="68580" marT="0" marB="0"/>
                </a:tc>
                <a:extLst>
                  <a:ext uri="{0D108BD9-81ED-4DB2-BD59-A6C34878D82A}">
                    <a16:rowId xmlns:a16="http://schemas.microsoft.com/office/drawing/2014/main" xmlns="" val="682211450"/>
                  </a:ext>
                </a:extLst>
              </a:tr>
              <a:tr h="479179">
                <a:tc>
                  <a:txBody>
                    <a:bodyPr/>
                    <a:lstStyle/>
                    <a:p>
                      <a:pPr marL="0" marR="0" algn="ctr">
                        <a:lnSpc>
                          <a:spcPct val="107000"/>
                        </a:lnSpc>
                        <a:spcBef>
                          <a:spcPts val="0"/>
                        </a:spcBef>
                        <a:spcAft>
                          <a:spcPts val="0"/>
                        </a:spcAft>
                      </a:pPr>
                      <a:r>
                        <a:rPr lang="en-US" sz="2000" b="0" dirty="0">
                          <a:solidFill>
                            <a:schemeClr val="tx1"/>
                          </a:solidFill>
                          <a:effectLst/>
                        </a:rPr>
                        <a:t>☐</a:t>
                      </a:r>
                      <a:endParaRPr lang="en-US" sz="2000" b="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solidFill>
                      <a:srgbClr val="D0D8E8"/>
                    </a:solidFill>
                  </a:tcPr>
                </a:tc>
                <a:tc>
                  <a:txBody>
                    <a:bodyPr/>
                    <a:lstStyle/>
                    <a:p>
                      <a:pPr marL="0" marR="0" algn="ctr">
                        <a:lnSpc>
                          <a:spcPct val="107000"/>
                        </a:lnSpc>
                        <a:spcBef>
                          <a:spcPts val="0"/>
                        </a:spcBef>
                        <a:spcAft>
                          <a:spcPts val="0"/>
                        </a:spcAft>
                      </a:pPr>
                      <a:r>
                        <a:rPr lang="en-US" sz="2000" dirty="0">
                          <a:effectLst/>
                        </a:rPr>
                        <a:t>☐</a:t>
                      </a: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solidFill>
                      <a:srgbClr val="D0D8E8"/>
                    </a:solidFill>
                  </a:tcPr>
                </a:tc>
                <a:tc>
                  <a:txBody>
                    <a:bodyPr/>
                    <a:lstStyle/>
                    <a:p>
                      <a:pPr marL="0" marR="0" algn="ctr">
                        <a:lnSpc>
                          <a:spcPct val="107000"/>
                        </a:lnSpc>
                        <a:spcBef>
                          <a:spcPts val="0"/>
                        </a:spcBef>
                        <a:spcAft>
                          <a:spcPts val="0"/>
                        </a:spcAft>
                      </a:pPr>
                      <a:r>
                        <a:rPr lang="en-US" sz="2000">
                          <a:effectLst/>
                        </a:rPr>
                        <a:t>☐</a:t>
                      </a:r>
                      <a:endParaRPr lang="en-US" sz="20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a:effectLst/>
                        </a:rPr>
                        <a:t>☐</a:t>
                      </a:r>
                      <a:endParaRPr lang="en-US" sz="20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a:t>
                      </a: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343679268"/>
                  </a:ext>
                </a:extLst>
              </a:tr>
            </a:tbl>
          </a:graphicData>
        </a:graphic>
      </p:graphicFrame>
    </p:spTree>
    <p:extLst>
      <p:ext uri="{BB962C8B-B14F-4D97-AF65-F5344CB8AC3E}">
        <p14:creationId xmlns:p14="http://schemas.microsoft.com/office/powerpoint/2010/main" val="592807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69" y="395023"/>
            <a:ext cx="8970060" cy="677108"/>
          </a:xfrm>
        </p:spPr>
        <p:txBody>
          <a:bodyPr anchor="ctr"/>
          <a:lstStyle/>
          <a:p>
            <a:pPr algn="ctr"/>
            <a:r>
              <a:rPr lang="en-US" dirty="0"/>
              <a:t>Beta Provider Survey</a:t>
            </a:r>
          </a:p>
        </p:txBody>
      </p:sp>
      <p:sp>
        <p:nvSpPr>
          <p:cNvPr id="3" name="Text Placeholder 2"/>
          <p:cNvSpPr>
            <a:spLocks noGrp="1"/>
          </p:cNvSpPr>
          <p:nvPr>
            <p:ph type="body" idx="1"/>
          </p:nvPr>
        </p:nvSpPr>
        <p:spPr>
          <a:xfrm>
            <a:off x="535940" y="1828799"/>
            <a:ext cx="8072119" cy="5093702"/>
          </a:xfrm>
        </p:spPr>
        <p:txBody>
          <a:bodyPr/>
          <a:lstStyle/>
          <a:p>
            <a:r>
              <a:rPr lang="en-US" sz="2400" kern="1200" dirty="0">
                <a:solidFill>
                  <a:srgbClr val="000000"/>
                </a:solidFill>
                <a:latin typeface="Constantia" panose="02030602050306030303" pitchFamily="18" charset="0"/>
              </a:rPr>
              <a:t>Assessor burden - overall: </a:t>
            </a:r>
          </a:p>
          <a:p>
            <a:endParaRPr lang="en-US" sz="2400" kern="1200" dirty="0">
              <a:solidFill>
                <a:srgbClr val="000000"/>
              </a:solidFill>
              <a:latin typeface="Constantia" panose="02030602050306030303" pitchFamily="18" charset="0"/>
            </a:endParaRPr>
          </a:p>
          <a:p>
            <a:pPr marL="342900" lvl="0" indent="-342900">
              <a:buFont typeface="Arial" panose="020B0604020202020204" pitchFamily="34" charset="0"/>
              <a:buChar char="•"/>
            </a:pPr>
            <a:r>
              <a:rPr lang="en-US" sz="2400" kern="1200" dirty="0">
                <a:solidFill>
                  <a:srgbClr val="000000"/>
                </a:solidFill>
                <a:latin typeface="Constantia" panose="02030602050306030303" pitchFamily="18" charset="0"/>
              </a:rPr>
              <a:t>Data element group average ratings ranged from just above </a:t>
            </a:r>
            <a:r>
              <a:rPr lang="en-US" sz="2400" i="1" kern="1200" dirty="0">
                <a:solidFill>
                  <a:srgbClr val="000000"/>
                </a:solidFill>
                <a:latin typeface="Constantia" panose="02030602050306030303" pitchFamily="18" charset="0"/>
              </a:rPr>
              <a:t>not at all difficult </a:t>
            </a:r>
            <a:r>
              <a:rPr lang="en-US" sz="2400" kern="1200" dirty="0">
                <a:solidFill>
                  <a:srgbClr val="000000"/>
                </a:solidFill>
                <a:latin typeface="Constantia" panose="02030602050306030303" pitchFamily="18" charset="0"/>
              </a:rPr>
              <a:t>to just below </a:t>
            </a:r>
            <a:r>
              <a:rPr lang="en-US" sz="2400" i="1" kern="1200" dirty="0">
                <a:solidFill>
                  <a:srgbClr val="000000"/>
                </a:solidFill>
                <a:latin typeface="Constantia" panose="02030602050306030303" pitchFamily="18" charset="0"/>
              </a:rPr>
              <a:t>somewhat difficult </a:t>
            </a:r>
            <a:r>
              <a:rPr lang="en-US" sz="2400" kern="1200" dirty="0">
                <a:solidFill>
                  <a:srgbClr val="000000"/>
                </a:solidFill>
                <a:latin typeface="Constantia" panose="02030602050306030303" pitchFamily="18" charset="0"/>
              </a:rPr>
              <a:t>(1.40 – 2.58)</a:t>
            </a:r>
          </a:p>
          <a:p>
            <a:pPr marL="342900" lvl="0" indent="-342900">
              <a:buFont typeface="Arial" panose="020B0604020202020204" pitchFamily="34" charset="0"/>
              <a:buChar char="•"/>
            </a:pPr>
            <a:endParaRPr lang="en-US" sz="2400" kern="1200" dirty="0">
              <a:solidFill>
                <a:srgbClr val="000000"/>
              </a:solidFill>
              <a:latin typeface="Constantia" panose="02030602050306030303" pitchFamily="18" charset="0"/>
            </a:endParaRPr>
          </a:p>
          <a:p>
            <a:pPr marL="342900" lvl="0" indent="-342900">
              <a:buFont typeface="Arial" panose="020B0604020202020204" pitchFamily="34" charset="0"/>
              <a:buChar char="•"/>
            </a:pPr>
            <a:r>
              <a:rPr lang="en-US" sz="2400" kern="1200" dirty="0">
                <a:solidFill>
                  <a:srgbClr val="000000"/>
                </a:solidFill>
                <a:latin typeface="Constantia" panose="02030602050306030303" pitchFamily="18" charset="0"/>
              </a:rPr>
              <a:t>Least difficult ratings were for Hearing and Vision (1.40), Expression and Understanding (1.45), Care Preferences (1.56), Pain Interview (1.57), and BIMS (1.58)</a:t>
            </a:r>
          </a:p>
          <a:p>
            <a:pPr marL="342900" lvl="0" indent="-342900">
              <a:buFont typeface="Arial" panose="020B0604020202020204" pitchFamily="34" charset="0"/>
              <a:buChar char="•"/>
            </a:pPr>
            <a:endParaRPr lang="en-US" sz="2400" kern="1200" dirty="0">
              <a:solidFill>
                <a:srgbClr val="000000"/>
              </a:solidFill>
              <a:latin typeface="Constantia" panose="02030602050306030303" pitchFamily="18" charset="0"/>
            </a:endParaRPr>
          </a:p>
          <a:p>
            <a:pPr marL="342900" lvl="0" indent="-342900">
              <a:buFont typeface="Arial" panose="020B0604020202020204" pitchFamily="34" charset="0"/>
              <a:buChar char="•"/>
            </a:pPr>
            <a:r>
              <a:rPr lang="en-US" sz="2400" kern="1200" dirty="0">
                <a:solidFill>
                  <a:srgbClr val="000000"/>
                </a:solidFill>
                <a:latin typeface="Constantia" panose="02030602050306030303" pitchFamily="18" charset="0"/>
              </a:rPr>
              <a:t>Lowest ratings were for Medication Reconciliation (2.28), PROMIS Anxiety (2.43) and PROMIS Depression (2.58)</a:t>
            </a:r>
            <a:endParaRPr lang="en-US" sz="2000" dirty="0"/>
          </a:p>
          <a:p>
            <a:pPr lvl="0"/>
            <a:endParaRPr lang="en-US" sz="2000" dirty="0"/>
          </a:p>
          <a:p>
            <a:pPr algn="l" defTabSz="457200" rtl="0">
              <a:lnSpc>
                <a:spcPct val="90000"/>
              </a:lnSpc>
              <a:spcBef>
                <a:spcPts val="600"/>
              </a:spcBef>
              <a:spcAft>
                <a:spcPts val="300"/>
              </a:spcAft>
              <a:defRPr/>
            </a:pPr>
            <a:endParaRPr lang="en-US" sz="2000" kern="1200" dirty="0">
              <a:solidFill>
                <a:srgbClr val="000000"/>
              </a:solidFill>
              <a:latin typeface="Constantia" panose="02030602050306030303" pitchFamily="18" charset="0"/>
            </a:endParaRPr>
          </a:p>
        </p:txBody>
      </p:sp>
      <p:sp>
        <p:nvSpPr>
          <p:cNvPr id="7" name="Slide Number Placeholder 6">
            <a:extLst>
              <a:ext uri="{FF2B5EF4-FFF2-40B4-BE49-F238E27FC236}">
                <a16:creationId xmlns:a16="http://schemas.microsoft.com/office/drawing/2014/main" xmlns="" id="{2A2FA6CD-AA2D-44F3-BD10-F19027BB8418}"/>
              </a:ext>
            </a:extLst>
          </p:cNvPr>
          <p:cNvSpPr>
            <a:spLocks noGrp="1"/>
          </p:cNvSpPr>
          <p:nvPr>
            <p:ph type="sldNum" sz="quarter" idx="7"/>
          </p:nvPr>
        </p:nvSpPr>
        <p:spPr/>
        <p:txBody>
          <a:bodyPr/>
          <a:lstStyle/>
          <a:p>
            <a:pPr marL="72390">
              <a:lnSpc>
                <a:spcPct val="100000"/>
              </a:lnSpc>
            </a:pPr>
            <a:fld id="{81D60167-4931-47E6-BA6A-407CBD079E47}" type="slidenum">
              <a:rPr lang="en-US" smtClean="0"/>
              <a:t>25</a:t>
            </a:fld>
            <a:endParaRPr lang="en-US" dirty="0"/>
          </a:p>
        </p:txBody>
      </p:sp>
    </p:spTree>
    <p:extLst>
      <p:ext uri="{BB962C8B-B14F-4D97-AF65-F5344CB8AC3E}">
        <p14:creationId xmlns:p14="http://schemas.microsoft.com/office/powerpoint/2010/main" val="2816867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69" y="395023"/>
            <a:ext cx="8970060" cy="677108"/>
          </a:xfrm>
        </p:spPr>
        <p:txBody>
          <a:bodyPr anchor="ctr"/>
          <a:lstStyle/>
          <a:p>
            <a:pPr algn="ctr"/>
            <a:r>
              <a:rPr lang="en-US" dirty="0"/>
              <a:t>Beta Provider Survey</a:t>
            </a:r>
          </a:p>
        </p:txBody>
      </p:sp>
      <p:sp>
        <p:nvSpPr>
          <p:cNvPr id="3" name="Text Placeholder 2"/>
          <p:cNvSpPr>
            <a:spLocks noGrp="1"/>
          </p:cNvSpPr>
          <p:nvPr>
            <p:ph type="body" idx="1"/>
          </p:nvPr>
        </p:nvSpPr>
        <p:spPr>
          <a:xfrm>
            <a:off x="535940" y="1828799"/>
            <a:ext cx="8072119" cy="661720"/>
          </a:xfrm>
        </p:spPr>
        <p:txBody>
          <a:bodyPr/>
          <a:lstStyle/>
          <a:p>
            <a:pPr lvl="0"/>
            <a:endParaRPr lang="en-US" sz="2000" dirty="0"/>
          </a:p>
          <a:p>
            <a:pPr algn="l" defTabSz="457200" rtl="0">
              <a:lnSpc>
                <a:spcPct val="90000"/>
              </a:lnSpc>
              <a:spcBef>
                <a:spcPts val="600"/>
              </a:spcBef>
              <a:spcAft>
                <a:spcPts val="300"/>
              </a:spcAft>
              <a:defRPr/>
            </a:pPr>
            <a:endParaRPr lang="en-US" sz="2000" kern="1200" dirty="0">
              <a:solidFill>
                <a:srgbClr val="000000"/>
              </a:solidFill>
              <a:latin typeface="Constantia" panose="02030602050306030303" pitchFamily="18" charset="0"/>
            </a:endParaRPr>
          </a:p>
        </p:txBody>
      </p:sp>
      <p:sp>
        <p:nvSpPr>
          <p:cNvPr id="7" name="Slide Number Placeholder 6">
            <a:extLst>
              <a:ext uri="{FF2B5EF4-FFF2-40B4-BE49-F238E27FC236}">
                <a16:creationId xmlns:a16="http://schemas.microsoft.com/office/drawing/2014/main" xmlns="" id="{2A2FA6CD-AA2D-44F3-BD10-F19027BB8418}"/>
              </a:ext>
            </a:extLst>
          </p:cNvPr>
          <p:cNvSpPr>
            <a:spLocks noGrp="1"/>
          </p:cNvSpPr>
          <p:nvPr>
            <p:ph type="sldNum" sz="quarter" idx="7"/>
          </p:nvPr>
        </p:nvSpPr>
        <p:spPr/>
        <p:txBody>
          <a:bodyPr/>
          <a:lstStyle/>
          <a:p>
            <a:pPr marL="72390">
              <a:lnSpc>
                <a:spcPct val="100000"/>
              </a:lnSpc>
            </a:pPr>
            <a:fld id="{81D60167-4931-47E6-BA6A-407CBD079E47}" type="slidenum">
              <a:rPr lang="en-US" smtClean="0"/>
              <a:t>26</a:t>
            </a:fld>
            <a:endParaRPr lang="en-US" dirty="0"/>
          </a:p>
        </p:txBody>
      </p:sp>
      <p:graphicFrame>
        <p:nvGraphicFramePr>
          <p:cNvPr id="6" name="Chart 5">
            <a:extLst>
              <a:ext uri="{FF2B5EF4-FFF2-40B4-BE49-F238E27FC236}">
                <a16:creationId xmlns:a16="http://schemas.microsoft.com/office/drawing/2014/main" xmlns="" id="{5B9A885F-5153-4D0A-B6A3-E0024FE22CF9}"/>
              </a:ext>
            </a:extLst>
          </p:cNvPr>
          <p:cNvGraphicFramePr>
            <a:graphicFrameLocks/>
          </p:cNvGraphicFramePr>
          <p:nvPr>
            <p:extLst>
              <p:ext uri="{D42A27DB-BD31-4B8C-83A1-F6EECF244321}">
                <p14:modId xmlns:p14="http://schemas.microsoft.com/office/powerpoint/2010/main" val="3927305268"/>
              </p:ext>
            </p:extLst>
          </p:nvPr>
        </p:nvGraphicFramePr>
        <p:xfrm>
          <a:off x="0" y="1600200"/>
          <a:ext cx="9144000"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0609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69" y="395023"/>
            <a:ext cx="8970060" cy="677108"/>
          </a:xfrm>
        </p:spPr>
        <p:txBody>
          <a:bodyPr anchor="ctr"/>
          <a:lstStyle/>
          <a:p>
            <a:pPr algn="ctr"/>
            <a:r>
              <a:rPr lang="en-US" dirty="0"/>
              <a:t>Beta Provider Survey</a:t>
            </a:r>
          </a:p>
        </p:txBody>
      </p:sp>
      <p:sp>
        <p:nvSpPr>
          <p:cNvPr id="3" name="Text Placeholder 2"/>
          <p:cNvSpPr>
            <a:spLocks noGrp="1"/>
          </p:cNvSpPr>
          <p:nvPr>
            <p:ph type="body" idx="1"/>
          </p:nvPr>
        </p:nvSpPr>
        <p:spPr>
          <a:xfrm>
            <a:off x="535940" y="1828799"/>
            <a:ext cx="8072119" cy="4724370"/>
          </a:xfrm>
        </p:spPr>
        <p:txBody>
          <a:bodyPr/>
          <a:lstStyle/>
          <a:p>
            <a:r>
              <a:rPr lang="en-US" sz="2400" kern="1200" dirty="0">
                <a:solidFill>
                  <a:srgbClr val="000000"/>
                </a:solidFill>
                <a:latin typeface="Constantia" panose="02030602050306030303" pitchFamily="18" charset="0"/>
              </a:rPr>
              <a:t>Assessor burden – setting specific: </a:t>
            </a:r>
          </a:p>
          <a:p>
            <a:endParaRPr lang="en-US" sz="2400" kern="1200" dirty="0">
              <a:solidFill>
                <a:srgbClr val="000000"/>
              </a:solidFill>
              <a:latin typeface="Constantia" panose="02030602050306030303" pitchFamily="18" charset="0"/>
            </a:endParaRPr>
          </a:p>
          <a:p>
            <a:pPr marL="342900" lvl="0" indent="-342900">
              <a:buFont typeface="Arial" panose="020B0604020202020204" pitchFamily="34" charset="0"/>
              <a:buChar char="•"/>
            </a:pPr>
            <a:r>
              <a:rPr lang="en-US" sz="2400" kern="1200" dirty="0">
                <a:solidFill>
                  <a:srgbClr val="000000"/>
                </a:solidFill>
                <a:latin typeface="Constantia" panose="02030602050306030303" pitchFamily="18" charset="0"/>
              </a:rPr>
              <a:t>HHA and IRF assessors tended to rate the Hearing and Vision and Expression and Understanding least difficult whereas SNF and LTCH assessors found the Pain Interview, Nutritional Approaches and SSTI less difficult</a:t>
            </a:r>
          </a:p>
          <a:p>
            <a:pPr marL="342900" lvl="0" indent="-342900">
              <a:buFont typeface="Arial" panose="020B0604020202020204" pitchFamily="34" charset="0"/>
              <a:buChar char="•"/>
            </a:pPr>
            <a:endParaRPr lang="en-US" sz="2400" kern="1200" dirty="0">
              <a:solidFill>
                <a:srgbClr val="000000"/>
              </a:solidFill>
              <a:latin typeface="Constantia" panose="02030602050306030303" pitchFamily="18" charset="0"/>
            </a:endParaRPr>
          </a:p>
          <a:p>
            <a:pPr marL="342900" lvl="0" indent="-342900">
              <a:buFont typeface="Arial" panose="020B0604020202020204" pitchFamily="34" charset="0"/>
              <a:buChar char="•"/>
            </a:pPr>
            <a:r>
              <a:rPr lang="en-US" sz="2400" kern="1200" dirty="0">
                <a:solidFill>
                  <a:srgbClr val="000000"/>
                </a:solidFill>
                <a:latin typeface="Constantia" panose="02030602050306030303" pitchFamily="18" charset="0"/>
              </a:rPr>
              <a:t>Although assessors from all settings rated Medication reconciliation as relatively more difficult to collect, HHA assessors appeared to have less trouble with this data element</a:t>
            </a:r>
          </a:p>
          <a:p>
            <a:pPr lvl="0"/>
            <a:endParaRPr lang="en-US" sz="2000" dirty="0"/>
          </a:p>
          <a:p>
            <a:pPr algn="l" defTabSz="457200" rtl="0">
              <a:lnSpc>
                <a:spcPct val="90000"/>
              </a:lnSpc>
              <a:spcBef>
                <a:spcPts val="600"/>
              </a:spcBef>
              <a:spcAft>
                <a:spcPts val="300"/>
              </a:spcAft>
              <a:defRPr/>
            </a:pPr>
            <a:endParaRPr lang="en-US" sz="2000" kern="1200" dirty="0">
              <a:solidFill>
                <a:srgbClr val="000000"/>
              </a:solidFill>
              <a:latin typeface="Constantia" panose="02030602050306030303" pitchFamily="18" charset="0"/>
            </a:endParaRPr>
          </a:p>
        </p:txBody>
      </p:sp>
      <p:sp>
        <p:nvSpPr>
          <p:cNvPr id="7" name="Slide Number Placeholder 6">
            <a:extLst>
              <a:ext uri="{FF2B5EF4-FFF2-40B4-BE49-F238E27FC236}">
                <a16:creationId xmlns:a16="http://schemas.microsoft.com/office/drawing/2014/main" xmlns="" id="{2A2FA6CD-AA2D-44F3-BD10-F19027BB8418}"/>
              </a:ext>
            </a:extLst>
          </p:cNvPr>
          <p:cNvSpPr>
            <a:spLocks noGrp="1"/>
          </p:cNvSpPr>
          <p:nvPr>
            <p:ph type="sldNum" sz="quarter" idx="7"/>
          </p:nvPr>
        </p:nvSpPr>
        <p:spPr/>
        <p:txBody>
          <a:bodyPr/>
          <a:lstStyle/>
          <a:p>
            <a:pPr marL="72390">
              <a:lnSpc>
                <a:spcPct val="100000"/>
              </a:lnSpc>
            </a:pPr>
            <a:fld id="{81D60167-4931-47E6-BA6A-407CBD079E47}" type="slidenum">
              <a:rPr lang="en-US" smtClean="0"/>
              <a:t>27</a:t>
            </a:fld>
            <a:endParaRPr lang="en-US" dirty="0"/>
          </a:p>
        </p:txBody>
      </p:sp>
    </p:spTree>
    <p:extLst>
      <p:ext uri="{BB962C8B-B14F-4D97-AF65-F5344CB8AC3E}">
        <p14:creationId xmlns:p14="http://schemas.microsoft.com/office/powerpoint/2010/main" val="200853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69" y="395023"/>
            <a:ext cx="8970060" cy="677108"/>
          </a:xfrm>
        </p:spPr>
        <p:txBody>
          <a:bodyPr anchor="ctr"/>
          <a:lstStyle/>
          <a:p>
            <a:pPr algn="ctr"/>
            <a:r>
              <a:rPr lang="en-US" dirty="0"/>
              <a:t>Beta Provider Survey</a:t>
            </a:r>
          </a:p>
        </p:txBody>
      </p:sp>
      <p:sp>
        <p:nvSpPr>
          <p:cNvPr id="3" name="Text Placeholder 2"/>
          <p:cNvSpPr>
            <a:spLocks noGrp="1"/>
          </p:cNvSpPr>
          <p:nvPr>
            <p:ph type="body" idx="1"/>
          </p:nvPr>
        </p:nvSpPr>
        <p:spPr>
          <a:xfrm>
            <a:off x="535940" y="1828799"/>
            <a:ext cx="8072119" cy="4293483"/>
          </a:xfrm>
        </p:spPr>
        <p:txBody>
          <a:bodyPr/>
          <a:lstStyle/>
          <a:p>
            <a:r>
              <a:rPr lang="en-US" sz="2400" kern="1200" dirty="0">
                <a:solidFill>
                  <a:srgbClr val="000000"/>
                </a:solidFill>
                <a:latin typeface="Constantia" panose="02030602050306030303" pitchFamily="18" charset="0"/>
              </a:rPr>
              <a:t>Factors affecting ability to collect information – overall and setting specific: </a:t>
            </a:r>
          </a:p>
          <a:p>
            <a:endParaRPr lang="en-US" sz="2400" kern="1200" dirty="0">
              <a:solidFill>
                <a:srgbClr val="000000"/>
              </a:solidFill>
              <a:latin typeface="Constantia" panose="02030602050306030303" pitchFamily="18" charset="0"/>
            </a:endParaRPr>
          </a:p>
          <a:p>
            <a:pPr marL="342900" lvl="0" indent="-342900">
              <a:buFont typeface="Arial" panose="020B0604020202020204" pitchFamily="34" charset="0"/>
              <a:buChar char="•"/>
            </a:pPr>
            <a:r>
              <a:rPr lang="en-US" sz="2400" kern="1200" dirty="0">
                <a:solidFill>
                  <a:srgbClr val="000000"/>
                </a:solidFill>
                <a:latin typeface="Constantia" panose="02030602050306030303" pitchFamily="18" charset="0"/>
              </a:rPr>
              <a:t>Timing constraints (38%) and availability of data (32%) were most frequently endorsed factors overall</a:t>
            </a:r>
          </a:p>
          <a:p>
            <a:pPr marL="342900" lvl="0" indent="-342900">
              <a:buFont typeface="Arial" panose="020B0604020202020204" pitchFamily="34" charset="0"/>
              <a:buChar char="•"/>
            </a:pPr>
            <a:endParaRPr lang="en-US" sz="1200" kern="1200" dirty="0">
              <a:solidFill>
                <a:srgbClr val="000000"/>
              </a:solidFill>
              <a:latin typeface="Constantia" panose="02030602050306030303" pitchFamily="18" charset="0"/>
            </a:endParaRPr>
          </a:p>
          <a:p>
            <a:pPr marL="342900" lvl="0" indent="-342900">
              <a:buFont typeface="Arial" panose="020B0604020202020204" pitchFamily="34" charset="0"/>
              <a:buChar char="•"/>
            </a:pPr>
            <a:r>
              <a:rPr lang="en-US" sz="2400" kern="1200" dirty="0">
                <a:solidFill>
                  <a:srgbClr val="000000"/>
                </a:solidFill>
                <a:latin typeface="Constantia" panose="02030602050306030303" pitchFamily="18" charset="0"/>
              </a:rPr>
              <a:t>HHA and IRF assessors cited availability of data most frequently whereas LTCH and SNF assessors cited timing constraints</a:t>
            </a:r>
          </a:p>
          <a:p>
            <a:pPr marL="342900" lvl="0" indent="-342900">
              <a:buFont typeface="Arial" panose="020B0604020202020204" pitchFamily="34" charset="0"/>
              <a:buChar char="•"/>
            </a:pPr>
            <a:endParaRPr lang="en-US" sz="1200" kern="1200" dirty="0">
              <a:solidFill>
                <a:srgbClr val="000000"/>
              </a:solidFill>
              <a:latin typeface="Constantia" panose="02030602050306030303" pitchFamily="18" charset="0"/>
            </a:endParaRPr>
          </a:p>
          <a:p>
            <a:pPr lvl="0"/>
            <a:endParaRPr lang="en-US" sz="2000" dirty="0"/>
          </a:p>
          <a:p>
            <a:pPr lvl="0"/>
            <a:endParaRPr lang="en-US" sz="2000" dirty="0"/>
          </a:p>
          <a:p>
            <a:pPr algn="l" defTabSz="457200" rtl="0">
              <a:lnSpc>
                <a:spcPct val="90000"/>
              </a:lnSpc>
              <a:spcBef>
                <a:spcPts val="600"/>
              </a:spcBef>
              <a:spcAft>
                <a:spcPts val="300"/>
              </a:spcAft>
              <a:defRPr/>
            </a:pPr>
            <a:endParaRPr lang="en-US" sz="2000" kern="1200" dirty="0">
              <a:solidFill>
                <a:srgbClr val="000000"/>
              </a:solidFill>
              <a:latin typeface="Constantia" panose="02030602050306030303" pitchFamily="18" charset="0"/>
            </a:endParaRPr>
          </a:p>
        </p:txBody>
      </p:sp>
      <p:sp>
        <p:nvSpPr>
          <p:cNvPr id="7" name="Slide Number Placeholder 6">
            <a:extLst>
              <a:ext uri="{FF2B5EF4-FFF2-40B4-BE49-F238E27FC236}">
                <a16:creationId xmlns:a16="http://schemas.microsoft.com/office/drawing/2014/main" xmlns="" id="{2A2FA6CD-AA2D-44F3-BD10-F19027BB8418}"/>
              </a:ext>
            </a:extLst>
          </p:cNvPr>
          <p:cNvSpPr>
            <a:spLocks noGrp="1"/>
          </p:cNvSpPr>
          <p:nvPr>
            <p:ph type="sldNum" sz="quarter" idx="7"/>
          </p:nvPr>
        </p:nvSpPr>
        <p:spPr/>
        <p:txBody>
          <a:bodyPr/>
          <a:lstStyle/>
          <a:p>
            <a:pPr marL="72390">
              <a:lnSpc>
                <a:spcPct val="100000"/>
              </a:lnSpc>
            </a:pPr>
            <a:fld id="{81D60167-4931-47E6-BA6A-407CBD079E47}" type="slidenum">
              <a:rPr lang="en-US" smtClean="0"/>
              <a:t>28</a:t>
            </a:fld>
            <a:endParaRPr lang="en-US" dirty="0"/>
          </a:p>
        </p:txBody>
      </p:sp>
    </p:spTree>
    <p:extLst>
      <p:ext uri="{BB962C8B-B14F-4D97-AF65-F5344CB8AC3E}">
        <p14:creationId xmlns:p14="http://schemas.microsoft.com/office/powerpoint/2010/main" val="2453179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69" y="395023"/>
            <a:ext cx="8970060" cy="677108"/>
          </a:xfrm>
        </p:spPr>
        <p:txBody>
          <a:bodyPr anchor="ctr"/>
          <a:lstStyle/>
          <a:p>
            <a:pPr algn="ctr"/>
            <a:r>
              <a:rPr lang="en-US" dirty="0"/>
              <a:t>Beta Provider Survey</a:t>
            </a:r>
          </a:p>
        </p:txBody>
      </p:sp>
      <p:sp>
        <p:nvSpPr>
          <p:cNvPr id="3" name="Text Placeholder 2"/>
          <p:cNvSpPr>
            <a:spLocks noGrp="1"/>
          </p:cNvSpPr>
          <p:nvPr>
            <p:ph type="body" idx="1"/>
          </p:nvPr>
        </p:nvSpPr>
        <p:spPr>
          <a:xfrm>
            <a:off x="535940" y="1828799"/>
            <a:ext cx="8072119" cy="5216813"/>
          </a:xfrm>
        </p:spPr>
        <p:txBody>
          <a:bodyPr/>
          <a:lstStyle/>
          <a:p>
            <a:r>
              <a:rPr lang="en-US" sz="2400" kern="1200" dirty="0">
                <a:solidFill>
                  <a:srgbClr val="000000"/>
                </a:solidFill>
                <a:latin typeface="Constantia" panose="02030602050306030303" pitchFamily="18" charset="0"/>
              </a:rPr>
              <a:t>Patient burden – overall and setting specific: </a:t>
            </a:r>
          </a:p>
          <a:p>
            <a:endParaRPr lang="en-US" sz="2400" kern="1200" dirty="0">
              <a:solidFill>
                <a:srgbClr val="000000"/>
              </a:solidFill>
              <a:latin typeface="Constantia" panose="02030602050306030303" pitchFamily="18" charset="0"/>
            </a:endParaRPr>
          </a:p>
          <a:p>
            <a:pPr marL="342900" lvl="0" indent="-342900">
              <a:buFont typeface="Arial" panose="020B0604020202020204" pitchFamily="34" charset="0"/>
              <a:buChar char="•"/>
            </a:pPr>
            <a:r>
              <a:rPr lang="en-US" sz="2400" kern="1200" dirty="0">
                <a:solidFill>
                  <a:srgbClr val="000000"/>
                </a:solidFill>
                <a:latin typeface="Constantia" panose="02030602050306030303" pitchFamily="18" charset="0"/>
              </a:rPr>
              <a:t>Data element group average ratings for patient interview items ranged from right between </a:t>
            </a:r>
            <a:r>
              <a:rPr lang="en-US" sz="2400" i="1" kern="1200" dirty="0">
                <a:solidFill>
                  <a:srgbClr val="000000"/>
                </a:solidFill>
                <a:latin typeface="Constantia" panose="02030602050306030303" pitchFamily="18" charset="0"/>
              </a:rPr>
              <a:t>not at all </a:t>
            </a:r>
            <a:r>
              <a:rPr lang="en-US" sz="2400" kern="1200" dirty="0">
                <a:solidFill>
                  <a:srgbClr val="000000"/>
                </a:solidFill>
                <a:latin typeface="Constantia" panose="02030602050306030303" pitchFamily="18" charset="0"/>
              </a:rPr>
              <a:t>and </a:t>
            </a:r>
            <a:r>
              <a:rPr lang="en-US" sz="2400" i="1" kern="1200" dirty="0">
                <a:solidFill>
                  <a:srgbClr val="000000"/>
                </a:solidFill>
                <a:latin typeface="Constantia" panose="02030602050306030303" pitchFamily="18" charset="0"/>
              </a:rPr>
              <a:t>slightly burdensome</a:t>
            </a:r>
            <a:r>
              <a:rPr lang="en-US" sz="2400" kern="1200" dirty="0">
                <a:solidFill>
                  <a:srgbClr val="000000"/>
                </a:solidFill>
                <a:latin typeface="Constantia" panose="02030602050306030303" pitchFamily="18" charset="0"/>
              </a:rPr>
              <a:t> to </a:t>
            </a:r>
            <a:r>
              <a:rPr lang="en-US" sz="2400" i="1" kern="1200" dirty="0">
                <a:solidFill>
                  <a:srgbClr val="000000"/>
                </a:solidFill>
                <a:latin typeface="Constantia" panose="02030602050306030303" pitchFamily="18" charset="0"/>
              </a:rPr>
              <a:t>moderately burdensome (</a:t>
            </a:r>
            <a:r>
              <a:rPr lang="en-US" sz="2400" kern="1200" dirty="0">
                <a:solidFill>
                  <a:srgbClr val="000000"/>
                </a:solidFill>
                <a:latin typeface="Constantia" panose="02030602050306030303" pitchFamily="18" charset="0"/>
              </a:rPr>
              <a:t>1.59 – 3.05)</a:t>
            </a:r>
          </a:p>
          <a:p>
            <a:pPr marL="342900" lvl="0" indent="-342900">
              <a:buFont typeface="Arial" panose="020B0604020202020204" pitchFamily="34" charset="0"/>
              <a:buChar char="•"/>
            </a:pPr>
            <a:endParaRPr lang="en-US" sz="1600" kern="1200" dirty="0">
              <a:solidFill>
                <a:srgbClr val="000000"/>
              </a:solidFill>
              <a:latin typeface="Constantia" panose="02030602050306030303" pitchFamily="18" charset="0"/>
            </a:endParaRPr>
          </a:p>
          <a:p>
            <a:pPr marL="342900" lvl="0" indent="-342900">
              <a:buFont typeface="Arial" panose="020B0604020202020204" pitchFamily="34" charset="0"/>
              <a:buChar char="•"/>
            </a:pPr>
            <a:r>
              <a:rPr lang="en-US" sz="2400" kern="1200" dirty="0">
                <a:solidFill>
                  <a:srgbClr val="000000"/>
                </a:solidFill>
                <a:latin typeface="Constantia" panose="02030602050306030303" pitchFamily="18" charset="0"/>
              </a:rPr>
              <a:t>Least burdensome ratings were for Pain Interview (1.59), and Care Preferences (1.59)</a:t>
            </a:r>
          </a:p>
          <a:p>
            <a:pPr marL="342900" lvl="0" indent="-342900">
              <a:buFont typeface="Arial" panose="020B0604020202020204" pitchFamily="34" charset="0"/>
              <a:buChar char="•"/>
            </a:pPr>
            <a:endParaRPr lang="en-US" sz="1600" kern="1200" dirty="0">
              <a:solidFill>
                <a:srgbClr val="000000"/>
              </a:solidFill>
              <a:latin typeface="Constantia" panose="02030602050306030303" pitchFamily="18" charset="0"/>
            </a:endParaRPr>
          </a:p>
          <a:p>
            <a:pPr marL="342900" lvl="0" indent="-342900">
              <a:buFont typeface="Arial" panose="020B0604020202020204" pitchFamily="34" charset="0"/>
              <a:buChar char="•"/>
            </a:pPr>
            <a:r>
              <a:rPr lang="en-US" sz="2400" kern="1200" dirty="0">
                <a:solidFill>
                  <a:srgbClr val="000000"/>
                </a:solidFill>
                <a:latin typeface="Constantia" panose="02030602050306030303" pitchFamily="18" charset="0"/>
              </a:rPr>
              <a:t>Most burdensome ratings were for PROMIS anxiety (2.92), and depression (3.05)</a:t>
            </a:r>
          </a:p>
          <a:p>
            <a:pPr marL="342900" lvl="0" indent="-342900">
              <a:buFont typeface="Arial" panose="020B0604020202020204" pitchFamily="34" charset="0"/>
              <a:buChar char="•"/>
            </a:pPr>
            <a:endParaRPr lang="en-US" sz="1600" kern="1200" dirty="0">
              <a:solidFill>
                <a:srgbClr val="000000"/>
              </a:solidFill>
              <a:latin typeface="Constantia" panose="02030602050306030303" pitchFamily="18" charset="0"/>
            </a:endParaRPr>
          </a:p>
          <a:p>
            <a:pPr marL="342900" lvl="0" indent="-342900">
              <a:buFont typeface="Arial" panose="020B0604020202020204" pitchFamily="34" charset="0"/>
              <a:buChar char="•"/>
            </a:pPr>
            <a:r>
              <a:rPr lang="en-US" sz="2400" kern="1200" dirty="0">
                <a:solidFill>
                  <a:srgbClr val="000000"/>
                </a:solidFill>
                <a:latin typeface="Constantia" panose="02030602050306030303" pitchFamily="18" charset="0"/>
              </a:rPr>
              <a:t>Very few differences by setting</a:t>
            </a:r>
            <a:endParaRPr lang="en-US" sz="2000" dirty="0"/>
          </a:p>
          <a:p>
            <a:pPr lvl="0"/>
            <a:endParaRPr lang="en-US" sz="2000" dirty="0"/>
          </a:p>
          <a:p>
            <a:pPr algn="l" defTabSz="457200" rtl="0">
              <a:lnSpc>
                <a:spcPct val="90000"/>
              </a:lnSpc>
              <a:spcBef>
                <a:spcPts val="600"/>
              </a:spcBef>
              <a:spcAft>
                <a:spcPts val="300"/>
              </a:spcAft>
              <a:defRPr/>
            </a:pPr>
            <a:endParaRPr lang="en-US" sz="2000" kern="1200" dirty="0">
              <a:solidFill>
                <a:srgbClr val="000000"/>
              </a:solidFill>
              <a:latin typeface="Constantia" panose="02030602050306030303" pitchFamily="18" charset="0"/>
            </a:endParaRPr>
          </a:p>
        </p:txBody>
      </p:sp>
      <p:sp>
        <p:nvSpPr>
          <p:cNvPr id="7" name="Slide Number Placeholder 6">
            <a:extLst>
              <a:ext uri="{FF2B5EF4-FFF2-40B4-BE49-F238E27FC236}">
                <a16:creationId xmlns:a16="http://schemas.microsoft.com/office/drawing/2014/main" xmlns="" id="{2A2FA6CD-AA2D-44F3-BD10-F19027BB8418}"/>
              </a:ext>
            </a:extLst>
          </p:cNvPr>
          <p:cNvSpPr>
            <a:spLocks noGrp="1"/>
          </p:cNvSpPr>
          <p:nvPr>
            <p:ph type="sldNum" sz="quarter" idx="7"/>
          </p:nvPr>
        </p:nvSpPr>
        <p:spPr/>
        <p:txBody>
          <a:bodyPr/>
          <a:lstStyle/>
          <a:p>
            <a:pPr marL="72390">
              <a:lnSpc>
                <a:spcPct val="100000"/>
              </a:lnSpc>
            </a:pPr>
            <a:fld id="{81D60167-4931-47E6-BA6A-407CBD079E47}" type="slidenum">
              <a:rPr lang="en-US" smtClean="0"/>
              <a:t>29</a:t>
            </a:fld>
            <a:endParaRPr lang="en-US" dirty="0"/>
          </a:p>
        </p:txBody>
      </p:sp>
    </p:spTree>
    <p:extLst>
      <p:ext uri="{BB962C8B-B14F-4D97-AF65-F5344CB8AC3E}">
        <p14:creationId xmlns:p14="http://schemas.microsoft.com/office/powerpoint/2010/main" val="1414298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913731"/>
            <a:ext cx="7940675" cy="3754874"/>
          </a:xfrm>
          <a:prstGeom prst="rect">
            <a:avLst/>
          </a:prstGeom>
        </p:spPr>
        <p:txBody>
          <a:bodyPr vert="horz" wrap="square" lIns="0" tIns="0" rIns="0" bIns="0" rtlCol="0">
            <a:spAutoFit/>
          </a:bodyPr>
          <a:lstStyle/>
          <a:p>
            <a:pPr marL="355600" marR="5080" indent="-342900">
              <a:lnSpc>
                <a:spcPct val="100000"/>
              </a:lnSpc>
              <a:buFont typeface="Arial"/>
              <a:buChar char="•"/>
              <a:tabLst>
                <a:tab pos="355600" algn="l"/>
              </a:tabLst>
            </a:pPr>
            <a:r>
              <a:rPr lang="en-US" sz="2800" dirty="0">
                <a:latin typeface="Constantia"/>
                <a:cs typeface="Constantia"/>
              </a:rPr>
              <a:t>The IMPACT Act: Standardized Patient Assessment Data Elements (SPADE) for PAC (RAND Contract)</a:t>
            </a:r>
          </a:p>
          <a:p>
            <a:pPr marL="355600" marR="5080" indent="-342900">
              <a:lnSpc>
                <a:spcPct val="100000"/>
              </a:lnSpc>
              <a:buFont typeface="Arial"/>
              <a:buChar char="•"/>
              <a:tabLst>
                <a:tab pos="355600" algn="l"/>
              </a:tabLst>
            </a:pPr>
            <a:endParaRPr lang="en-US" sz="2800" dirty="0">
              <a:latin typeface="Constantia"/>
              <a:cs typeface="Constantia"/>
            </a:endParaRPr>
          </a:p>
          <a:p>
            <a:pPr marL="927100" marR="5080" lvl="1" indent="-457200">
              <a:buFont typeface="Lucida Grande"/>
              <a:buChar char="-"/>
              <a:tabLst>
                <a:tab pos="355600" algn="l"/>
              </a:tabLst>
            </a:pPr>
            <a:r>
              <a:rPr lang="en-US" sz="2800" dirty="0">
                <a:latin typeface="Constantia"/>
                <a:cs typeface="Constantia"/>
              </a:rPr>
              <a:t>Progress on National Beta Test data collection</a:t>
            </a:r>
          </a:p>
          <a:p>
            <a:pPr marL="927100" marR="5080" lvl="1" indent="-457200">
              <a:buFont typeface="Lucida Grande"/>
              <a:buChar char="-"/>
              <a:tabLst>
                <a:tab pos="355600" algn="l"/>
              </a:tabLst>
            </a:pPr>
            <a:endParaRPr lang="en-US" sz="1000" dirty="0">
              <a:latin typeface="Constantia"/>
              <a:cs typeface="Constantia"/>
            </a:endParaRPr>
          </a:p>
          <a:p>
            <a:pPr marL="927100" marR="5080" lvl="1" indent="-457200">
              <a:buFont typeface="Lucida Grande"/>
              <a:buChar char="-"/>
              <a:tabLst>
                <a:tab pos="355600" algn="l"/>
              </a:tabLst>
            </a:pPr>
            <a:r>
              <a:rPr lang="en-US" sz="2800" dirty="0">
                <a:latin typeface="Constantia"/>
                <a:cs typeface="Constantia"/>
              </a:rPr>
              <a:t>Early feedback from providers participating in beta test</a:t>
            </a:r>
          </a:p>
          <a:p>
            <a:pPr marL="927100" marR="5080" lvl="1" indent="-457200">
              <a:buFont typeface="Lucida Grande"/>
              <a:buChar char="-"/>
              <a:tabLst>
                <a:tab pos="355600" algn="l"/>
              </a:tabLst>
            </a:pPr>
            <a:endParaRPr lang="en-US" sz="1000" dirty="0">
              <a:latin typeface="Constantia"/>
              <a:cs typeface="Constantia"/>
            </a:endParaRPr>
          </a:p>
          <a:p>
            <a:pPr marL="927100" marR="5080" lvl="1" indent="-457200">
              <a:buFont typeface="Lucida Grande"/>
              <a:buChar char="-"/>
              <a:tabLst>
                <a:tab pos="355600" algn="l"/>
              </a:tabLst>
            </a:pPr>
            <a:r>
              <a:rPr lang="en-US" sz="2800" dirty="0">
                <a:latin typeface="Constantia"/>
                <a:cs typeface="Constantia"/>
              </a:rPr>
              <a:t>Upcoming stakeholder engagement activities</a:t>
            </a:r>
            <a:endParaRPr sz="2800" dirty="0">
              <a:latin typeface="Constantia"/>
              <a:cs typeface="Constantia"/>
            </a:endParaRPr>
          </a:p>
        </p:txBody>
      </p:sp>
      <p:sp>
        <p:nvSpPr>
          <p:cNvPr id="3" name="object 3"/>
          <p:cNvSpPr txBox="1">
            <a:spLocks noGrp="1"/>
          </p:cNvSpPr>
          <p:nvPr>
            <p:ph type="title"/>
          </p:nvPr>
        </p:nvSpPr>
        <p:spPr>
          <a:xfrm>
            <a:off x="86969" y="105562"/>
            <a:ext cx="8970060" cy="1016149"/>
          </a:xfrm>
          <a:prstGeom prst="rect">
            <a:avLst/>
          </a:prstGeom>
        </p:spPr>
        <p:txBody>
          <a:bodyPr vert="horz" wrap="square" lIns="0" tIns="335762" rIns="0" bIns="0" rtlCol="0">
            <a:spAutoFit/>
          </a:bodyPr>
          <a:lstStyle/>
          <a:p>
            <a:pPr marL="22860" algn="ctr">
              <a:lnSpc>
                <a:spcPct val="100000"/>
              </a:lnSpc>
            </a:pPr>
            <a:r>
              <a:rPr lang="en-US" spc="-5" dirty="0"/>
              <a:t>Focus </a:t>
            </a:r>
            <a:r>
              <a:rPr spc="-20" dirty="0"/>
              <a:t>o</a:t>
            </a:r>
            <a:r>
              <a:rPr dirty="0"/>
              <a:t>f</a:t>
            </a:r>
            <a:r>
              <a:rPr spc="-5" dirty="0"/>
              <a:t> </a:t>
            </a:r>
            <a:r>
              <a:rPr dirty="0"/>
              <a:t>this</a:t>
            </a:r>
            <a:r>
              <a:rPr spc="-5" dirty="0"/>
              <a:t> </a:t>
            </a:r>
            <a:r>
              <a:rPr spc="-20" dirty="0"/>
              <a:t>S</a:t>
            </a:r>
            <a:r>
              <a:rPr dirty="0"/>
              <a:t>pecial</a:t>
            </a:r>
            <a:r>
              <a:rPr spc="-35" dirty="0"/>
              <a:t> </a:t>
            </a:r>
            <a:r>
              <a:rPr spc="-5" dirty="0"/>
              <a:t>Ope</a:t>
            </a:r>
            <a:r>
              <a:rPr dirty="0"/>
              <a:t>n</a:t>
            </a:r>
            <a:r>
              <a:rPr spc="5" dirty="0"/>
              <a:t> </a:t>
            </a:r>
            <a:r>
              <a:rPr spc="-5" dirty="0"/>
              <a:t>D</a:t>
            </a:r>
            <a:r>
              <a:rPr spc="-20" dirty="0"/>
              <a:t>o</a:t>
            </a:r>
            <a:r>
              <a:rPr dirty="0"/>
              <a:t>or</a:t>
            </a:r>
            <a:r>
              <a:rPr spc="-5" dirty="0"/>
              <a:t> </a:t>
            </a:r>
            <a:r>
              <a:rPr spc="-50" dirty="0"/>
              <a:t>F</a:t>
            </a:r>
            <a:r>
              <a:rPr dirty="0"/>
              <a:t>orum</a:t>
            </a:r>
          </a:p>
        </p:txBody>
      </p:sp>
      <p:sp>
        <p:nvSpPr>
          <p:cNvPr id="7" name="Slide Number Placeholder 6">
            <a:extLst>
              <a:ext uri="{FF2B5EF4-FFF2-40B4-BE49-F238E27FC236}">
                <a16:creationId xmlns:a16="http://schemas.microsoft.com/office/drawing/2014/main" xmlns="" id="{9AB6A7B2-AF27-40E4-862A-CE0A3A7BA049}"/>
              </a:ext>
            </a:extLst>
          </p:cNvPr>
          <p:cNvSpPr>
            <a:spLocks noGrp="1"/>
          </p:cNvSpPr>
          <p:nvPr>
            <p:ph type="sldNum" sz="quarter" idx="7"/>
          </p:nvPr>
        </p:nvSpPr>
        <p:spPr/>
        <p:txBody>
          <a:bodyPr/>
          <a:lstStyle/>
          <a:p>
            <a:pPr marL="72390">
              <a:lnSpc>
                <a:spcPct val="100000"/>
              </a:lnSpc>
            </a:pPr>
            <a:fld id="{81D60167-4931-47E6-BA6A-407CBD079E47}" type="slidenum">
              <a:rPr lang="en-US" smtClean="0"/>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69" y="395023"/>
            <a:ext cx="8970060" cy="677108"/>
          </a:xfrm>
        </p:spPr>
        <p:txBody>
          <a:bodyPr anchor="ctr"/>
          <a:lstStyle/>
          <a:p>
            <a:pPr algn="ctr"/>
            <a:r>
              <a:rPr lang="en-US" dirty="0"/>
              <a:t>Beta Provider Survey</a:t>
            </a:r>
          </a:p>
        </p:txBody>
      </p:sp>
      <p:sp>
        <p:nvSpPr>
          <p:cNvPr id="3" name="Text Placeholder 2"/>
          <p:cNvSpPr>
            <a:spLocks noGrp="1"/>
          </p:cNvSpPr>
          <p:nvPr>
            <p:ph type="body" idx="1"/>
          </p:nvPr>
        </p:nvSpPr>
        <p:spPr>
          <a:xfrm>
            <a:off x="535940" y="1828799"/>
            <a:ext cx="8072119" cy="3733330"/>
          </a:xfrm>
        </p:spPr>
        <p:txBody>
          <a:bodyPr/>
          <a:lstStyle/>
          <a:p>
            <a:pPr marL="342900" lvl="0" indent="-342900">
              <a:buFont typeface="Arial" panose="020B0604020202020204" pitchFamily="34" charset="0"/>
              <a:buChar char="•"/>
            </a:pPr>
            <a:r>
              <a:rPr lang="en-US" sz="2400" dirty="0"/>
              <a:t>These results are preliminary – more detailed results, including feedback from ‘free response’ questions, may be presented in upcoming SODFs</a:t>
            </a:r>
          </a:p>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r>
              <a:rPr lang="en-US" sz="2400" dirty="0"/>
              <a:t>We also are holding focus groups with providers to acquire more detail about some of these findings</a:t>
            </a:r>
          </a:p>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r>
              <a:rPr lang="en-US" sz="2400" dirty="0"/>
              <a:t>Results of the beta provider survey will be included as part of the published report on SPADE beta testing </a:t>
            </a:r>
          </a:p>
          <a:p>
            <a:pPr algn="l" defTabSz="457200" rtl="0">
              <a:lnSpc>
                <a:spcPct val="90000"/>
              </a:lnSpc>
              <a:spcBef>
                <a:spcPts val="600"/>
              </a:spcBef>
              <a:spcAft>
                <a:spcPts val="300"/>
              </a:spcAft>
              <a:defRPr/>
            </a:pPr>
            <a:endParaRPr lang="en-US" sz="2400" kern="1200" dirty="0">
              <a:solidFill>
                <a:srgbClr val="000000"/>
              </a:solidFill>
              <a:latin typeface="Constantia" panose="02030602050306030303" pitchFamily="18" charset="0"/>
            </a:endParaRPr>
          </a:p>
        </p:txBody>
      </p:sp>
      <p:sp>
        <p:nvSpPr>
          <p:cNvPr id="7" name="Slide Number Placeholder 6">
            <a:extLst>
              <a:ext uri="{FF2B5EF4-FFF2-40B4-BE49-F238E27FC236}">
                <a16:creationId xmlns:a16="http://schemas.microsoft.com/office/drawing/2014/main" xmlns="" id="{2A2FA6CD-AA2D-44F3-BD10-F19027BB8418}"/>
              </a:ext>
            </a:extLst>
          </p:cNvPr>
          <p:cNvSpPr>
            <a:spLocks noGrp="1"/>
          </p:cNvSpPr>
          <p:nvPr>
            <p:ph type="sldNum" sz="quarter" idx="7"/>
          </p:nvPr>
        </p:nvSpPr>
        <p:spPr/>
        <p:txBody>
          <a:bodyPr/>
          <a:lstStyle/>
          <a:p>
            <a:pPr marL="72390">
              <a:lnSpc>
                <a:spcPct val="100000"/>
              </a:lnSpc>
            </a:pPr>
            <a:fld id="{81D60167-4931-47E6-BA6A-407CBD079E47}" type="slidenum">
              <a:rPr lang="en-US" smtClean="0"/>
              <a:t>30</a:t>
            </a:fld>
            <a:endParaRPr lang="en-US" dirty="0"/>
          </a:p>
        </p:txBody>
      </p:sp>
    </p:spTree>
    <p:extLst>
      <p:ext uri="{BB962C8B-B14F-4D97-AF65-F5344CB8AC3E}">
        <p14:creationId xmlns:p14="http://schemas.microsoft.com/office/powerpoint/2010/main" val="1459775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69" y="56469"/>
            <a:ext cx="8970060" cy="1354217"/>
          </a:xfrm>
        </p:spPr>
        <p:txBody>
          <a:bodyPr anchor="ctr"/>
          <a:lstStyle/>
          <a:p>
            <a:pPr algn="ctr"/>
            <a:r>
              <a:rPr lang="en-US" dirty="0"/>
              <a:t>Upcoming Stakeholder Engagement Activities</a:t>
            </a:r>
          </a:p>
        </p:txBody>
      </p:sp>
      <p:sp>
        <p:nvSpPr>
          <p:cNvPr id="3" name="Text Placeholder 2"/>
          <p:cNvSpPr>
            <a:spLocks noGrp="1"/>
          </p:cNvSpPr>
          <p:nvPr>
            <p:ph type="body" idx="1"/>
          </p:nvPr>
        </p:nvSpPr>
        <p:spPr>
          <a:xfrm>
            <a:off x="535940" y="1864963"/>
            <a:ext cx="8072119" cy="2408352"/>
          </a:xfrm>
        </p:spPr>
        <p:txBody>
          <a:bodyPr/>
          <a:lstStyle/>
          <a:p>
            <a:pPr marL="228600" indent="-228600" algn="l" defTabSz="457200" rtl="0">
              <a:lnSpc>
                <a:spcPct val="90000"/>
              </a:lnSpc>
              <a:spcBef>
                <a:spcPts val="1200"/>
              </a:spcBef>
              <a:spcAft>
                <a:spcPts val="300"/>
              </a:spcAft>
              <a:buFont typeface="Arial"/>
              <a:buChar char="•"/>
              <a:defRPr/>
            </a:pPr>
            <a:r>
              <a:rPr lang="en-US" sz="2400" kern="1200" dirty="0">
                <a:solidFill>
                  <a:srgbClr val="000000"/>
                </a:solidFill>
                <a:latin typeface="Constantia" panose="02030602050306030303" pitchFamily="18" charset="0"/>
              </a:rPr>
              <a:t>CMS and RAND will host a mini-conference on Data Element Standardization in PAC in late 2018 to discuss findings of testing and stakeholder engagement activities, answer questions, and hear feedback on candidate data elements</a:t>
            </a:r>
          </a:p>
          <a:p>
            <a:pPr marL="685800" lvl="1" indent="-228600" algn="l" defTabSz="457200" rtl="0">
              <a:lnSpc>
                <a:spcPct val="90000"/>
              </a:lnSpc>
              <a:spcBef>
                <a:spcPts val="1200"/>
              </a:spcBef>
              <a:spcAft>
                <a:spcPts val="300"/>
              </a:spcAft>
              <a:buFont typeface="Arial"/>
              <a:buChar char="•"/>
              <a:defRPr/>
            </a:pPr>
            <a:r>
              <a:rPr lang="en-US" sz="2000" kern="1200" dirty="0">
                <a:solidFill>
                  <a:srgbClr val="000000"/>
                </a:solidFill>
                <a:latin typeface="Constantia" panose="02030602050306030303" pitchFamily="18" charset="0"/>
              </a:rPr>
              <a:t>Mini-conference will provide opportunity for open discussion of candidate data elements with CMS leadership</a:t>
            </a:r>
          </a:p>
        </p:txBody>
      </p:sp>
      <p:sp>
        <p:nvSpPr>
          <p:cNvPr id="7" name="Slide Number Placeholder 6">
            <a:extLst>
              <a:ext uri="{FF2B5EF4-FFF2-40B4-BE49-F238E27FC236}">
                <a16:creationId xmlns:a16="http://schemas.microsoft.com/office/drawing/2014/main" xmlns="" id="{CE98AD2B-725B-47B6-A3E7-99327CE1E631}"/>
              </a:ext>
            </a:extLst>
          </p:cNvPr>
          <p:cNvSpPr>
            <a:spLocks noGrp="1"/>
          </p:cNvSpPr>
          <p:nvPr>
            <p:ph type="sldNum" sz="quarter" idx="7"/>
          </p:nvPr>
        </p:nvSpPr>
        <p:spPr/>
        <p:txBody>
          <a:bodyPr/>
          <a:lstStyle/>
          <a:p>
            <a:pPr marL="72390">
              <a:lnSpc>
                <a:spcPct val="100000"/>
              </a:lnSpc>
            </a:pPr>
            <a:fld id="{81D60167-4931-47E6-BA6A-407CBD079E47}" type="slidenum">
              <a:rPr lang="en-US" smtClean="0"/>
              <a:t>31</a:t>
            </a:fld>
            <a:endParaRPr lang="en-US" dirty="0"/>
          </a:p>
        </p:txBody>
      </p:sp>
    </p:spTree>
    <p:extLst>
      <p:ext uri="{BB962C8B-B14F-4D97-AF65-F5344CB8AC3E}">
        <p14:creationId xmlns:p14="http://schemas.microsoft.com/office/powerpoint/2010/main" val="1278870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32" name="OTLSHAPE_M_9dbf05f433864c6e9e86d2c277d154b2_Connector1"/>
          <p:cNvCxnSpPr/>
          <p:nvPr>
            <p:custDataLst>
              <p:tags r:id="rId2"/>
            </p:custDataLst>
          </p:nvPr>
        </p:nvCxnSpPr>
        <p:spPr>
          <a:xfrm>
            <a:off x="6664115" y="4464050"/>
            <a:ext cx="0" cy="412390"/>
          </a:xfrm>
          <a:prstGeom prst="line">
            <a:avLst/>
          </a:prstGeom>
          <a:ln w="9525" cap="flat" cmpd="sng" algn="ctr">
            <a:solidFill>
              <a:srgbClr val="6F3198">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31" name="OTLSHAPE_M_812e7faf7329486bbf57df8e4ce0d00e_Connector1"/>
          <p:cNvCxnSpPr/>
          <p:nvPr>
            <p:custDataLst>
              <p:tags r:id="rId3"/>
            </p:custDataLst>
          </p:nvPr>
        </p:nvCxnSpPr>
        <p:spPr>
          <a:xfrm>
            <a:off x="5676394" y="4464050"/>
            <a:ext cx="0" cy="846646"/>
          </a:xfrm>
          <a:prstGeom prst="line">
            <a:avLst/>
          </a:prstGeom>
          <a:ln w="9525" cap="flat" cmpd="sng" algn="ctr">
            <a:solidFill>
              <a:srgbClr val="6F3198">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30" name="OTLSHAPE_M_c38bd65ba9f246d3b5d61aeaa08eb275_Connector1"/>
          <p:cNvCxnSpPr/>
          <p:nvPr>
            <p:custDataLst>
              <p:tags r:id="rId4"/>
            </p:custDataLst>
          </p:nvPr>
        </p:nvCxnSpPr>
        <p:spPr>
          <a:xfrm>
            <a:off x="3795021" y="4464050"/>
            <a:ext cx="0" cy="412390"/>
          </a:xfrm>
          <a:prstGeom prst="line">
            <a:avLst/>
          </a:prstGeom>
          <a:ln w="9525" cap="flat" cmpd="sng" algn="ctr">
            <a:solidFill>
              <a:srgbClr val="6F3198">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29" name="OTLSHAPE_M_38b00a90c7a2445ba22da247ca625bf8_Connector1"/>
          <p:cNvCxnSpPr/>
          <p:nvPr>
            <p:custDataLst>
              <p:tags r:id="rId5"/>
            </p:custDataLst>
          </p:nvPr>
        </p:nvCxnSpPr>
        <p:spPr>
          <a:xfrm>
            <a:off x="2336957" y="4464050"/>
            <a:ext cx="0" cy="412390"/>
          </a:xfrm>
          <a:prstGeom prst="line">
            <a:avLst/>
          </a:prstGeom>
          <a:ln w="9525" cap="flat" cmpd="sng" algn="ctr">
            <a:solidFill>
              <a:srgbClr val="6F3198">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28" name="OTLSHAPE_M_a495527c98604e52a683f0e0c6d47a06_Connector1"/>
          <p:cNvCxnSpPr/>
          <p:nvPr>
            <p:custDataLst>
              <p:tags r:id="rId6"/>
            </p:custDataLst>
          </p:nvPr>
        </p:nvCxnSpPr>
        <p:spPr>
          <a:xfrm>
            <a:off x="7636158" y="3707595"/>
            <a:ext cx="0" cy="502455"/>
          </a:xfrm>
          <a:prstGeom prst="line">
            <a:avLst/>
          </a:prstGeom>
          <a:ln w="9525" cap="flat" cmpd="sng" algn="ctr">
            <a:solidFill>
              <a:schemeClr val="accent1">
                <a:alpha val="4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27" name="OTLSHAPE_M_117902b9e12941809713fe53c6d2adb2_Connector1"/>
          <p:cNvCxnSpPr/>
          <p:nvPr>
            <p:custDataLst>
              <p:tags r:id="rId7"/>
            </p:custDataLst>
          </p:nvPr>
        </p:nvCxnSpPr>
        <p:spPr>
          <a:xfrm>
            <a:off x="7150136" y="3343071"/>
            <a:ext cx="0" cy="866979"/>
          </a:xfrm>
          <a:prstGeom prst="line">
            <a:avLst/>
          </a:prstGeom>
          <a:ln w="9525" cap="flat" cmpd="sng" algn="ctr">
            <a:solidFill>
              <a:schemeClr val="accent1">
                <a:alpha val="4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26" name="OTLSHAPE_M_5eebdb5e063843788084b73ec469423d_Connector1"/>
          <p:cNvCxnSpPr/>
          <p:nvPr>
            <p:custDataLst>
              <p:tags r:id="rId8"/>
            </p:custDataLst>
          </p:nvPr>
        </p:nvCxnSpPr>
        <p:spPr>
          <a:xfrm>
            <a:off x="5127660" y="3797660"/>
            <a:ext cx="0" cy="412390"/>
          </a:xfrm>
          <a:prstGeom prst="line">
            <a:avLst/>
          </a:prstGeom>
          <a:ln w="9525" cap="flat" cmpd="sng" algn="ctr">
            <a:solidFill>
              <a:schemeClr val="accent2">
                <a:alpha val="4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25" name="OTLSHAPE_M_0a7020afe72c4fef9420f62d30b50f7e_Connector1"/>
          <p:cNvCxnSpPr/>
          <p:nvPr>
            <p:custDataLst>
              <p:tags r:id="rId9"/>
            </p:custDataLst>
          </p:nvPr>
        </p:nvCxnSpPr>
        <p:spPr>
          <a:xfrm>
            <a:off x="1098386" y="3797660"/>
            <a:ext cx="0" cy="412390"/>
          </a:xfrm>
          <a:prstGeom prst="line">
            <a:avLst/>
          </a:prstGeom>
          <a:ln w="9525" cap="flat" cmpd="sng" algn="ctr">
            <a:solidFill>
              <a:srgbClr val="6F3198">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3" name="Title 1"/>
          <p:cNvSpPr txBox="1">
            <a:spLocks/>
          </p:cNvSpPr>
          <p:nvPr/>
        </p:nvSpPr>
        <p:spPr>
          <a:xfrm>
            <a:off x="86969" y="105562"/>
            <a:ext cx="8970060" cy="1256030"/>
          </a:xfrm>
          <a:prstGeom prst="rect">
            <a:avLst/>
          </a:prstGeom>
        </p:spPr>
        <p:txBody>
          <a:bodyPr anchor="ctr"/>
          <a:lstStyle>
            <a:lvl1pPr>
              <a:defRPr>
                <a:latin typeface="+mj-lt"/>
                <a:ea typeface="+mj-ea"/>
                <a:cs typeface="+mj-cs"/>
              </a:defRPr>
            </a:lvl1pPr>
          </a:lstStyle>
          <a:p>
            <a:pPr algn="ctr"/>
            <a:r>
              <a:rPr lang="en-US" sz="4400" b="1" kern="0" dirty="0">
                <a:solidFill>
                  <a:sysClr val="windowText" lastClr="000000"/>
                </a:solidFill>
              </a:rPr>
              <a:t>Milestones Timeline</a:t>
            </a:r>
          </a:p>
        </p:txBody>
      </p:sp>
      <p:sp>
        <p:nvSpPr>
          <p:cNvPr id="4009" name="OTLSHAPE_TB_00000000000000000000000000000000_LeftEndCaps"/>
          <p:cNvSpPr txBox="1"/>
          <p:nvPr>
            <p:custDataLst>
              <p:tags r:id="rId10"/>
            </p:custDataLst>
          </p:nvPr>
        </p:nvSpPr>
        <p:spPr>
          <a:xfrm>
            <a:off x="254000" y="4236276"/>
            <a:ext cx="329577" cy="201549"/>
          </a:xfrm>
          <a:prstGeom prst="rect">
            <a:avLst/>
          </a:prstGeom>
          <a:noFill/>
        </p:spPr>
        <p:txBody>
          <a:bodyPr vert="horz" wrap="none" lIns="0" tIns="0" rIns="0" bIns="0" rtlCol="0" anchor="ctr" anchorCtr="0">
            <a:spAutoFit/>
          </a:bodyPr>
          <a:lstStyle/>
          <a:p>
            <a:pPr algn="ctr"/>
            <a:r>
              <a:rPr lang="en-US" sz="1300" b="1" spc="-24">
                <a:solidFill>
                  <a:schemeClr val="accent2"/>
                </a:solidFill>
                <a:latin typeface="Calibri" panose="020F0502020204030204" pitchFamily="34" charset="0"/>
              </a:rPr>
              <a:t>2017</a:t>
            </a:r>
          </a:p>
        </p:txBody>
      </p:sp>
      <p:sp>
        <p:nvSpPr>
          <p:cNvPr id="4010" name="OTLSHAPE_TB_00000000000000000000000000000000_RightEndCaps"/>
          <p:cNvSpPr txBox="1"/>
          <p:nvPr>
            <p:custDataLst>
              <p:tags r:id="rId11"/>
            </p:custDataLst>
          </p:nvPr>
        </p:nvSpPr>
        <p:spPr>
          <a:xfrm>
            <a:off x="8478012" y="4213034"/>
            <a:ext cx="402418" cy="248031"/>
          </a:xfrm>
          <a:prstGeom prst="rect">
            <a:avLst/>
          </a:prstGeom>
          <a:noFill/>
        </p:spPr>
        <p:txBody>
          <a:bodyPr vert="horz" wrap="none" lIns="0" tIns="0" rIns="0" bIns="0" rtlCol="0" anchor="ctr" anchorCtr="0">
            <a:spAutoFit/>
          </a:bodyPr>
          <a:lstStyle/>
          <a:p>
            <a:pPr algn="ctr"/>
            <a:r>
              <a:rPr lang="en-US" sz="1600" b="1" spc="-34">
                <a:solidFill>
                  <a:schemeClr val="accent2"/>
                </a:solidFill>
                <a:latin typeface="Calibri" panose="020F0502020204030204" pitchFamily="34" charset="0"/>
              </a:rPr>
              <a:t>2018</a:t>
            </a:r>
          </a:p>
        </p:txBody>
      </p:sp>
      <p:sp>
        <p:nvSpPr>
          <p:cNvPr id="4011" name="OTLSHAPE_TB_00000000000000000000000000000000_ScaleContainer"/>
          <p:cNvSpPr/>
          <p:nvPr>
            <p:custDataLst>
              <p:tags r:id="rId12"/>
            </p:custDataLst>
          </p:nvPr>
        </p:nvSpPr>
        <p:spPr>
          <a:xfrm>
            <a:off x="715772" y="4210050"/>
            <a:ext cx="7645400" cy="254000"/>
          </a:xfrm>
          <a:prstGeom prst="roundRect">
            <a:avLst/>
          </a:prstGeom>
          <a:gradFill flip="none" rotWithShape="1">
            <a:gsLst>
              <a:gs pos="0">
                <a:srgbClr val="44546A"/>
              </a:gs>
              <a:gs pos="100000">
                <a:srgbClr val="52667F"/>
              </a:gs>
            </a:gsLst>
            <a:lin ang="5400000" scaled="1"/>
            <a:tileRect/>
          </a:gradFill>
          <a:ln w="25400" cap="flat" cmpd="sng" algn="ctr">
            <a:noFill/>
            <a:prstDash val="solid"/>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2" name="OTLSHAPE_TB_00000000000000000000000000000000_ElapsedTime" hidden="1"/>
          <p:cNvSpPr/>
          <p:nvPr>
            <p:custDataLst>
              <p:tags r:id="rId13"/>
            </p:custDataLst>
          </p:nvPr>
        </p:nvSpPr>
        <p:spPr>
          <a:xfrm>
            <a:off x="0" y="0"/>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3" name="OTLSHAPE_TB_00000000000000000000000000000000_TodayMarkerShape" hidden="1"/>
          <p:cNvSpPr/>
          <p:nvPr>
            <p:custDataLst>
              <p:tags r:id="rId14"/>
            </p:custDataLst>
          </p:nvPr>
        </p:nvSpPr>
        <p:spPr>
          <a:xfrm>
            <a:off x="2084161" y="4464050"/>
            <a:ext cx="72571" cy="846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4" name="OTLSHAPE_TB_00000000000000000000000000000000_TodayMarkerText" hidden="1"/>
          <p:cNvSpPr txBox="1"/>
          <p:nvPr>
            <p:custDataLst>
              <p:tags r:id="rId15"/>
            </p:custDataLst>
          </p:nvPr>
        </p:nvSpPr>
        <p:spPr>
          <a:xfrm>
            <a:off x="2120447" y="4548717"/>
            <a:ext cx="315792" cy="153888"/>
          </a:xfrm>
          <a:prstGeom prst="rect">
            <a:avLst/>
          </a:prstGeom>
          <a:noFill/>
        </p:spPr>
        <p:txBody>
          <a:bodyPr vert="horz" wrap="none" lIns="0" tIns="0" rIns="0" bIns="0" rtlCol="0" anchor="ctr" anchorCtr="0">
            <a:spAutoFit/>
          </a:bodyPr>
          <a:lstStyle/>
          <a:p>
            <a:pPr algn="ctr"/>
            <a:r>
              <a:rPr lang="en-US" sz="1000">
                <a:solidFill>
                  <a:schemeClr val="dk1"/>
                </a:solidFill>
                <a:latin typeface="Calibri" panose="020F0502020204030204" pitchFamily="34" charset="0"/>
              </a:rPr>
              <a:t>Today</a:t>
            </a:r>
          </a:p>
        </p:txBody>
      </p:sp>
      <p:sp>
        <p:nvSpPr>
          <p:cNvPr id="4015" name="OTLSHAPE_TB_00000000000000000000000000000000_TimescaleInterval1"/>
          <p:cNvSpPr txBox="1"/>
          <p:nvPr>
            <p:custDataLst>
              <p:tags r:id="rId16"/>
            </p:custDataLst>
          </p:nvPr>
        </p:nvSpPr>
        <p:spPr>
          <a:xfrm>
            <a:off x="779272" y="4259538"/>
            <a:ext cx="190500" cy="155025"/>
          </a:xfrm>
          <a:prstGeom prst="rect">
            <a:avLst/>
          </a:prstGeom>
          <a:noFill/>
        </p:spPr>
        <p:txBody>
          <a:bodyPr vert="horz" wrap="none" lIns="0" tIns="0" rIns="0" bIns="0" rtlCol="0" anchor="ctr" anchorCtr="0">
            <a:noAutofit/>
          </a:bodyPr>
          <a:lstStyle/>
          <a:p>
            <a:r>
              <a:rPr lang="en-US" sz="1000" spc="-8">
                <a:solidFill>
                  <a:schemeClr val="lt1"/>
                </a:solidFill>
                <a:latin typeface="Calibri" panose="020F0502020204030204" pitchFamily="34" charset="0"/>
              </a:rPr>
              <a:t>Sep</a:t>
            </a:r>
          </a:p>
        </p:txBody>
      </p:sp>
      <p:sp>
        <p:nvSpPr>
          <p:cNvPr id="4016" name="OTLSHAPE_TB_00000000000000000000000000000000_TimescaleInterval2"/>
          <p:cNvSpPr txBox="1"/>
          <p:nvPr>
            <p:custDataLst>
              <p:tags r:id="rId17"/>
            </p:custDataLst>
          </p:nvPr>
        </p:nvSpPr>
        <p:spPr>
          <a:xfrm>
            <a:off x="1735637" y="4259538"/>
            <a:ext cx="207621" cy="155025"/>
          </a:xfrm>
          <a:prstGeom prst="rect">
            <a:avLst/>
          </a:prstGeom>
          <a:noFill/>
        </p:spPr>
        <p:txBody>
          <a:bodyPr vert="horz" wrap="none" lIns="0" tIns="0" rIns="0" bIns="0" rtlCol="0" anchor="ctr" anchorCtr="0">
            <a:noAutofit/>
          </a:bodyPr>
          <a:lstStyle/>
          <a:p>
            <a:r>
              <a:rPr lang="en-US" sz="1000" spc="-8">
                <a:solidFill>
                  <a:schemeClr val="lt1"/>
                </a:solidFill>
                <a:latin typeface="Calibri" panose="020F0502020204030204" pitchFamily="34" charset="0"/>
              </a:rPr>
              <a:t>Nov</a:t>
            </a:r>
          </a:p>
        </p:txBody>
      </p:sp>
      <p:sp>
        <p:nvSpPr>
          <p:cNvPr id="4017" name="OTLSHAPE_TB_00000000000000000000000000000000_TimescaleInterval3"/>
          <p:cNvSpPr txBox="1"/>
          <p:nvPr>
            <p:custDataLst>
              <p:tags r:id="rId18"/>
            </p:custDataLst>
          </p:nvPr>
        </p:nvSpPr>
        <p:spPr>
          <a:xfrm>
            <a:off x="2692002" y="4259538"/>
            <a:ext cx="169918" cy="155025"/>
          </a:xfrm>
          <a:prstGeom prst="rect">
            <a:avLst/>
          </a:prstGeom>
          <a:noFill/>
        </p:spPr>
        <p:txBody>
          <a:bodyPr vert="horz" wrap="none" lIns="0" tIns="0" rIns="0" bIns="0" rtlCol="0" anchor="ctr" anchorCtr="0">
            <a:noAutofit/>
          </a:bodyPr>
          <a:lstStyle/>
          <a:p>
            <a:r>
              <a:rPr lang="en-US" sz="1000" spc="-8">
                <a:solidFill>
                  <a:schemeClr val="lt1"/>
                </a:solidFill>
                <a:latin typeface="Calibri" panose="020F0502020204030204" pitchFamily="34" charset="0"/>
              </a:rPr>
              <a:t>Jan</a:t>
            </a:r>
          </a:p>
        </p:txBody>
      </p:sp>
      <p:sp>
        <p:nvSpPr>
          <p:cNvPr id="4018" name="OTLSHAPE_TB_00000000000000000000000000000000_TimescaleInterval4"/>
          <p:cNvSpPr txBox="1"/>
          <p:nvPr>
            <p:custDataLst>
              <p:tags r:id="rId19"/>
            </p:custDataLst>
          </p:nvPr>
        </p:nvSpPr>
        <p:spPr>
          <a:xfrm>
            <a:off x="3617010" y="4259538"/>
            <a:ext cx="215900" cy="155025"/>
          </a:xfrm>
          <a:prstGeom prst="rect">
            <a:avLst/>
          </a:prstGeom>
          <a:noFill/>
        </p:spPr>
        <p:txBody>
          <a:bodyPr vert="horz" wrap="none" lIns="0" tIns="0" rIns="0" bIns="0" rtlCol="0" anchor="ctr" anchorCtr="0">
            <a:noAutofit/>
          </a:bodyPr>
          <a:lstStyle/>
          <a:p>
            <a:r>
              <a:rPr lang="en-US" sz="1000" spc="-6">
                <a:solidFill>
                  <a:schemeClr val="lt1"/>
                </a:solidFill>
                <a:latin typeface="Calibri" panose="020F0502020204030204" pitchFamily="34" charset="0"/>
              </a:rPr>
              <a:t>Mar</a:t>
            </a:r>
          </a:p>
        </p:txBody>
      </p:sp>
      <p:sp>
        <p:nvSpPr>
          <p:cNvPr id="4019" name="OTLSHAPE_TB_00000000000000000000000000000000_TimescaleInterval5"/>
          <p:cNvSpPr txBox="1"/>
          <p:nvPr>
            <p:custDataLst>
              <p:tags r:id="rId20"/>
            </p:custDataLst>
          </p:nvPr>
        </p:nvSpPr>
        <p:spPr>
          <a:xfrm>
            <a:off x="4573375" y="4259538"/>
            <a:ext cx="228600" cy="155025"/>
          </a:xfrm>
          <a:prstGeom prst="rect">
            <a:avLst/>
          </a:prstGeom>
          <a:noFill/>
        </p:spPr>
        <p:txBody>
          <a:bodyPr vert="horz" wrap="none" lIns="0" tIns="0" rIns="0" bIns="0" rtlCol="0" anchor="ctr" anchorCtr="0">
            <a:noAutofit/>
          </a:bodyPr>
          <a:lstStyle/>
          <a:p>
            <a:r>
              <a:rPr lang="en-US" sz="1000" spc="-10">
                <a:solidFill>
                  <a:schemeClr val="lt1"/>
                </a:solidFill>
                <a:latin typeface="Calibri" panose="020F0502020204030204" pitchFamily="34" charset="0"/>
              </a:rPr>
              <a:t>May</a:t>
            </a:r>
          </a:p>
        </p:txBody>
      </p:sp>
      <p:sp>
        <p:nvSpPr>
          <p:cNvPr id="4020" name="OTLSHAPE_TB_00000000000000000000000000000000_TimescaleInterval6"/>
          <p:cNvSpPr txBox="1"/>
          <p:nvPr>
            <p:custDataLst>
              <p:tags r:id="rId21"/>
            </p:custDataLst>
          </p:nvPr>
        </p:nvSpPr>
        <p:spPr>
          <a:xfrm>
            <a:off x="5529740" y="4259538"/>
            <a:ext cx="139700" cy="155025"/>
          </a:xfrm>
          <a:prstGeom prst="rect">
            <a:avLst/>
          </a:prstGeom>
          <a:noFill/>
        </p:spPr>
        <p:txBody>
          <a:bodyPr vert="horz" wrap="none" lIns="0" tIns="0" rIns="0" bIns="0" rtlCol="0" anchor="ctr" anchorCtr="0">
            <a:noAutofit/>
          </a:bodyPr>
          <a:lstStyle/>
          <a:p>
            <a:r>
              <a:rPr lang="en-US" sz="1000" spc="-8">
                <a:solidFill>
                  <a:schemeClr val="lt1"/>
                </a:solidFill>
                <a:latin typeface="Calibri" panose="020F0502020204030204" pitchFamily="34" charset="0"/>
              </a:rPr>
              <a:t>Jul</a:t>
            </a:r>
          </a:p>
        </p:txBody>
      </p:sp>
      <p:sp>
        <p:nvSpPr>
          <p:cNvPr id="4021" name="OTLSHAPE_TB_00000000000000000000000000000000_TimescaleInterval7"/>
          <p:cNvSpPr txBox="1"/>
          <p:nvPr>
            <p:custDataLst>
              <p:tags r:id="rId22"/>
            </p:custDataLst>
          </p:nvPr>
        </p:nvSpPr>
        <p:spPr>
          <a:xfrm>
            <a:off x="6501783" y="4259538"/>
            <a:ext cx="190500" cy="155025"/>
          </a:xfrm>
          <a:prstGeom prst="rect">
            <a:avLst/>
          </a:prstGeom>
          <a:noFill/>
        </p:spPr>
        <p:txBody>
          <a:bodyPr vert="horz" wrap="none" lIns="0" tIns="0" rIns="0" bIns="0" rtlCol="0" anchor="ctr" anchorCtr="0">
            <a:noAutofit/>
          </a:bodyPr>
          <a:lstStyle/>
          <a:p>
            <a:r>
              <a:rPr lang="en-US" sz="1000" spc="-8">
                <a:solidFill>
                  <a:schemeClr val="lt1"/>
                </a:solidFill>
                <a:latin typeface="Calibri" panose="020F0502020204030204" pitchFamily="34" charset="0"/>
              </a:rPr>
              <a:t>Sep</a:t>
            </a:r>
          </a:p>
        </p:txBody>
      </p:sp>
      <p:sp>
        <p:nvSpPr>
          <p:cNvPr id="4022" name="OTLSHAPE_TB_00000000000000000000000000000000_TimescaleInterval8"/>
          <p:cNvSpPr txBox="1"/>
          <p:nvPr>
            <p:custDataLst>
              <p:tags r:id="rId23"/>
            </p:custDataLst>
          </p:nvPr>
        </p:nvSpPr>
        <p:spPr>
          <a:xfrm>
            <a:off x="7458147" y="4259538"/>
            <a:ext cx="207621" cy="155025"/>
          </a:xfrm>
          <a:prstGeom prst="rect">
            <a:avLst/>
          </a:prstGeom>
          <a:noFill/>
        </p:spPr>
        <p:txBody>
          <a:bodyPr vert="horz" wrap="none" lIns="0" tIns="0" rIns="0" bIns="0" rtlCol="0" anchor="ctr" anchorCtr="0">
            <a:noAutofit/>
          </a:bodyPr>
          <a:lstStyle/>
          <a:p>
            <a:r>
              <a:rPr lang="en-US" sz="1000" spc="-8">
                <a:solidFill>
                  <a:schemeClr val="lt1"/>
                </a:solidFill>
                <a:latin typeface="Calibri" panose="020F0502020204030204" pitchFamily="34" charset="0"/>
              </a:rPr>
              <a:t>Nov</a:t>
            </a:r>
          </a:p>
        </p:txBody>
      </p:sp>
      <p:sp>
        <p:nvSpPr>
          <p:cNvPr id="4023" name="OTLSHAPE_TB_00000000000000000000000000000000_ScaleMarking1"/>
          <p:cNvSpPr txBox="1"/>
          <p:nvPr>
            <p:custDataLst>
              <p:tags r:id="rId24"/>
            </p:custDataLst>
          </p:nvPr>
        </p:nvSpPr>
        <p:spPr>
          <a:xfrm>
            <a:off x="779272" y="4055025"/>
            <a:ext cx="266700" cy="155025"/>
          </a:xfrm>
          <a:prstGeom prst="rect">
            <a:avLst/>
          </a:prstGeom>
          <a:noFill/>
        </p:spPr>
        <p:txBody>
          <a:bodyPr vert="horz" wrap="none" lIns="0" tIns="0" rIns="0" bIns="0" rtlCol="0" anchor="ctr" anchorCtr="0">
            <a:noAutofit/>
          </a:bodyPr>
          <a:lstStyle/>
          <a:p>
            <a:r>
              <a:rPr lang="en-US" sz="1000" spc="-10">
                <a:solidFill>
                  <a:srgbClr val="44546A"/>
                </a:solidFill>
                <a:latin typeface="Calibri" panose="020F0502020204030204" pitchFamily="34" charset="0"/>
              </a:rPr>
              <a:t>2017</a:t>
            </a:r>
          </a:p>
        </p:txBody>
      </p:sp>
      <p:sp>
        <p:nvSpPr>
          <p:cNvPr id="4024" name="OTLSHAPE_TB_00000000000000000000000000000000_ScaleMarking2"/>
          <p:cNvSpPr txBox="1"/>
          <p:nvPr>
            <p:custDataLst>
              <p:tags r:id="rId25"/>
            </p:custDataLst>
          </p:nvPr>
        </p:nvSpPr>
        <p:spPr>
          <a:xfrm>
            <a:off x="2692002" y="4055025"/>
            <a:ext cx="266700" cy="155025"/>
          </a:xfrm>
          <a:prstGeom prst="rect">
            <a:avLst/>
          </a:prstGeom>
          <a:noFill/>
        </p:spPr>
        <p:txBody>
          <a:bodyPr vert="horz" wrap="none" lIns="0" tIns="0" rIns="0" bIns="0" rtlCol="0" anchor="ctr" anchorCtr="0">
            <a:noAutofit/>
          </a:bodyPr>
          <a:lstStyle/>
          <a:p>
            <a:r>
              <a:rPr lang="en-US" sz="1000" spc="-10">
                <a:solidFill>
                  <a:srgbClr val="44546A"/>
                </a:solidFill>
                <a:latin typeface="Calibri" panose="020F0502020204030204" pitchFamily="34" charset="0"/>
              </a:rPr>
              <a:t>2018</a:t>
            </a:r>
          </a:p>
        </p:txBody>
      </p:sp>
      <p:sp>
        <p:nvSpPr>
          <p:cNvPr id="4033" name="OTLSHAPE_M_0a7020afe72c4fef9420f62d30b50f7e_Title"/>
          <p:cNvSpPr txBox="1"/>
          <p:nvPr>
            <p:custDataLst>
              <p:tags r:id="rId26"/>
            </p:custDataLst>
          </p:nvPr>
        </p:nvSpPr>
        <p:spPr>
          <a:xfrm>
            <a:off x="1279361" y="3674195"/>
            <a:ext cx="635000" cy="155025"/>
          </a:xfrm>
          <a:prstGeom prst="rect">
            <a:avLst/>
          </a:prstGeom>
          <a:noFill/>
        </p:spPr>
        <p:txBody>
          <a:bodyPr vert="horz" wrap="square" lIns="0" tIns="0" rIns="0" bIns="0" rtlCol="0" anchor="ctr" anchorCtr="0">
            <a:noAutofit/>
          </a:bodyPr>
          <a:lstStyle/>
          <a:p>
            <a:r>
              <a:rPr lang="en-US" sz="1000" b="1" spc="-6">
                <a:solidFill>
                  <a:schemeClr val="dk1"/>
                </a:solidFill>
                <a:latin typeface="Calibri" panose="020F0502020204030204" pitchFamily="34" charset="0"/>
              </a:rPr>
              <a:t>Start of OY2</a:t>
            </a:r>
          </a:p>
        </p:txBody>
      </p:sp>
      <p:sp>
        <p:nvSpPr>
          <p:cNvPr id="4034" name="OTLSHAPE_M_0a7020afe72c4fef9420f62d30b50f7e_Date"/>
          <p:cNvSpPr txBox="1"/>
          <p:nvPr>
            <p:custDataLst>
              <p:tags r:id="rId27"/>
            </p:custDataLst>
          </p:nvPr>
        </p:nvSpPr>
        <p:spPr>
          <a:xfrm>
            <a:off x="1279361" y="3854619"/>
            <a:ext cx="317500" cy="139531"/>
          </a:xfrm>
          <a:prstGeom prst="rect">
            <a:avLst/>
          </a:prstGeom>
          <a:noFill/>
        </p:spPr>
        <p:txBody>
          <a:bodyPr vert="horz" wrap="square" lIns="0" tIns="0" rIns="0" bIns="0" rtlCol="0" anchor="ctr" anchorCtr="0">
            <a:noAutofit/>
          </a:bodyPr>
          <a:lstStyle/>
          <a:p>
            <a:r>
              <a:rPr lang="en-US" sz="900">
                <a:solidFill>
                  <a:schemeClr val="dk2"/>
                </a:solidFill>
                <a:latin typeface="Calibri" panose="020F0502020204030204" pitchFamily="34" charset="0"/>
              </a:rPr>
              <a:t>Sep 24</a:t>
            </a:r>
          </a:p>
        </p:txBody>
      </p:sp>
      <p:sp>
        <p:nvSpPr>
          <p:cNvPr id="4035" name="OTLSHAPE_M_0a7020afe72c4fef9420f62d30b50f7e_Shape"/>
          <p:cNvSpPr/>
          <p:nvPr>
            <p:custDataLst>
              <p:tags r:id="rId28"/>
            </p:custDataLst>
          </p:nvPr>
        </p:nvSpPr>
        <p:spPr>
          <a:xfrm rot="16200000">
            <a:off x="1123786" y="3797660"/>
            <a:ext cx="127000" cy="127000"/>
          </a:xfrm>
          <a:prstGeom prst="flowChartMerge">
            <a:avLst/>
          </a:prstGeom>
          <a:solidFill>
            <a:srgbClr val="6F3198"/>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6" name="OTLSHAPE_M_5eebdb5e063843788084b73ec469423d_Title"/>
          <p:cNvSpPr txBox="1"/>
          <p:nvPr>
            <p:custDataLst>
              <p:tags r:id="rId29"/>
            </p:custDataLst>
          </p:nvPr>
        </p:nvSpPr>
        <p:spPr>
          <a:xfrm>
            <a:off x="5308635" y="3674195"/>
            <a:ext cx="1244600" cy="155025"/>
          </a:xfrm>
          <a:prstGeom prst="rect">
            <a:avLst/>
          </a:prstGeom>
          <a:noFill/>
        </p:spPr>
        <p:txBody>
          <a:bodyPr vert="horz" wrap="square" lIns="0" tIns="0" rIns="0" bIns="0" rtlCol="0" anchor="ctr" anchorCtr="0">
            <a:noAutofit/>
          </a:bodyPr>
          <a:lstStyle/>
          <a:p>
            <a:r>
              <a:rPr lang="en-US" sz="1000" b="1" spc="-4">
                <a:solidFill>
                  <a:schemeClr val="dk1"/>
                </a:solidFill>
                <a:latin typeface="Calibri" panose="020F0502020204030204" pitchFamily="34" charset="0"/>
              </a:rPr>
              <a:t>Final Beta data delivery</a:t>
            </a:r>
          </a:p>
        </p:txBody>
      </p:sp>
      <p:sp>
        <p:nvSpPr>
          <p:cNvPr id="4037" name="OTLSHAPE_M_5eebdb5e063843788084b73ec469423d_Date"/>
          <p:cNvSpPr txBox="1"/>
          <p:nvPr>
            <p:custDataLst>
              <p:tags r:id="rId30"/>
            </p:custDataLst>
          </p:nvPr>
        </p:nvSpPr>
        <p:spPr>
          <a:xfrm>
            <a:off x="5308635" y="3854619"/>
            <a:ext cx="241300" cy="139531"/>
          </a:xfrm>
          <a:prstGeom prst="rect">
            <a:avLst/>
          </a:prstGeom>
          <a:noFill/>
        </p:spPr>
        <p:txBody>
          <a:bodyPr vert="horz" wrap="square" lIns="0" tIns="0" rIns="0" bIns="0" rtlCol="0" anchor="ctr" anchorCtr="0">
            <a:noAutofit/>
          </a:bodyPr>
          <a:lstStyle/>
          <a:p>
            <a:r>
              <a:rPr lang="en-US" sz="900">
                <a:solidFill>
                  <a:schemeClr val="dk2"/>
                </a:solidFill>
                <a:latin typeface="Calibri" panose="020F0502020204030204" pitchFamily="34" charset="0"/>
              </a:rPr>
              <a:t>Jun 8</a:t>
            </a:r>
          </a:p>
        </p:txBody>
      </p:sp>
      <p:sp>
        <p:nvSpPr>
          <p:cNvPr id="4038" name="OTLSHAPE_M_5eebdb5e063843788084b73ec469423d_Shape"/>
          <p:cNvSpPr/>
          <p:nvPr>
            <p:custDataLst>
              <p:tags r:id="rId31"/>
            </p:custDataLst>
          </p:nvPr>
        </p:nvSpPr>
        <p:spPr>
          <a:xfrm rot="16200000">
            <a:off x="5153060" y="3797660"/>
            <a:ext cx="127000" cy="127000"/>
          </a:xfrm>
          <a:prstGeom prst="flowChartMerge">
            <a:avLst/>
          </a:prstGeom>
          <a:solidFill>
            <a:schemeClr val="accent2"/>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9" name="OTLSHAPE_M_117902b9e12941809713fe53c6d2adb2_Title"/>
          <p:cNvSpPr txBox="1"/>
          <p:nvPr>
            <p:custDataLst>
              <p:tags r:id="rId32"/>
            </p:custDataLst>
          </p:nvPr>
        </p:nvSpPr>
        <p:spPr>
          <a:xfrm>
            <a:off x="7372386" y="3162731"/>
            <a:ext cx="1600200" cy="310049"/>
          </a:xfrm>
          <a:prstGeom prst="rect">
            <a:avLst/>
          </a:prstGeom>
          <a:noFill/>
        </p:spPr>
        <p:txBody>
          <a:bodyPr vert="horz" wrap="square" lIns="0" tIns="0" rIns="0" bIns="0" rtlCol="0" anchor="ctr" anchorCtr="0">
            <a:noAutofit/>
          </a:bodyPr>
          <a:lstStyle/>
          <a:p>
            <a:r>
              <a:rPr lang="en-US" sz="1000" b="1" spc="-4">
                <a:solidFill>
                  <a:schemeClr val="dk1"/>
                </a:solidFill>
                <a:latin typeface="Calibri" panose="020F0502020204030204" pitchFamily="34" charset="0"/>
              </a:rPr>
              <a:t>CMS/RAND Forum on Data Element Standardization (est.)</a:t>
            </a:r>
          </a:p>
        </p:txBody>
      </p:sp>
      <p:sp>
        <p:nvSpPr>
          <p:cNvPr id="4040" name="OTLSHAPE_M_117902b9e12941809713fe53c6d2adb2_Date"/>
          <p:cNvSpPr txBox="1"/>
          <p:nvPr>
            <p:custDataLst>
              <p:tags r:id="rId33"/>
            </p:custDataLst>
          </p:nvPr>
        </p:nvSpPr>
        <p:spPr>
          <a:xfrm>
            <a:off x="7372386" y="3498181"/>
            <a:ext cx="304800" cy="139531"/>
          </a:xfrm>
          <a:prstGeom prst="rect">
            <a:avLst/>
          </a:prstGeom>
          <a:noFill/>
        </p:spPr>
        <p:txBody>
          <a:bodyPr vert="horz" wrap="square" lIns="0" tIns="0" rIns="0" bIns="0" rtlCol="0" anchor="ctr" anchorCtr="0">
            <a:noAutofit/>
          </a:bodyPr>
          <a:lstStyle/>
          <a:p>
            <a:r>
              <a:rPr lang="en-US" sz="900">
                <a:solidFill>
                  <a:srgbClr val="44546A"/>
                </a:solidFill>
                <a:latin typeface="Calibri" panose="020F0502020204030204" pitchFamily="34" charset="0"/>
              </a:rPr>
              <a:t>Oct 15</a:t>
            </a:r>
          </a:p>
        </p:txBody>
      </p:sp>
      <p:sp>
        <p:nvSpPr>
          <p:cNvPr id="4041" name="OTLSHAPE_M_117902b9e12941809713fe53c6d2adb2_Shape"/>
          <p:cNvSpPr/>
          <p:nvPr>
            <p:custDataLst>
              <p:tags r:id="rId34"/>
            </p:custDataLst>
          </p:nvPr>
        </p:nvSpPr>
        <p:spPr>
          <a:xfrm rot="16200000">
            <a:off x="7175536" y="3343071"/>
            <a:ext cx="165100" cy="165100"/>
          </a:xfrm>
          <a:prstGeom prst="flowChartMerge">
            <a:avLst/>
          </a:prstGeom>
          <a:solidFill>
            <a:schemeClr val="accent1"/>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2" name="OTLSHAPE_M_a495527c98604e52a683f0e0c6d47a06_Title"/>
          <p:cNvSpPr txBox="1"/>
          <p:nvPr>
            <p:custDataLst>
              <p:tags r:id="rId35"/>
            </p:custDataLst>
          </p:nvPr>
        </p:nvSpPr>
        <p:spPr>
          <a:xfrm>
            <a:off x="7858408" y="3604767"/>
            <a:ext cx="495300" cy="155025"/>
          </a:xfrm>
          <a:prstGeom prst="rect">
            <a:avLst/>
          </a:prstGeom>
          <a:noFill/>
        </p:spPr>
        <p:txBody>
          <a:bodyPr vert="horz" wrap="square" lIns="0" tIns="0" rIns="0" bIns="0" rtlCol="0" anchor="ctr" anchorCtr="0">
            <a:noAutofit/>
          </a:bodyPr>
          <a:lstStyle/>
          <a:p>
            <a:r>
              <a:rPr lang="en-US" sz="1000" b="1" spc="-4">
                <a:solidFill>
                  <a:schemeClr val="dk1"/>
                </a:solidFill>
                <a:latin typeface="Calibri" panose="020F0502020204030204" pitchFamily="34" charset="0"/>
              </a:rPr>
              <a:t>TEP (est.)</a:t>
            </a:r>
          </a:p>
        </p:txBody>
      </p:sp>
      <p:sp>
        <p:nvSpPr>
          <p:cNvPr id="4043" name="OTLSHAPE_M_a495527c98604e52a683f0e0c6d47a06_Date"/>
          <p:cNvSpPr txBox="1"/>
          <p:nvPr>
            <p:custDataLst>
              <p:tags r:id="rId36"/>
            </p:custDataLst>
          </p:nvPr>
        </p:nvSpPr>
        <p:spPr>
          <a:xfrm>
            <a:off x="7858408" y="3785192"/>
            <a:ext cx="330200" cy="139531"/>
          </a:xfrm>
          <a:prstGeom prst="rect">
            <a:avLst/>
          </a:prstGeom>
          <a:noFill/>
        </p:spPr>
        <p:txBody>
          <a:bodyPr vert="horz" wrap="square" lIns="0" tIns="0" rIns="0" bIns="0" rtlCol="0" anchor="ctr" anchorCtr="0">
            <a:noAutofit/>
          </a:bodyPr>
          <a:lstStyle/>
          <a:p>
            <a:r>
              <a:rPr lang="en-US" sz="900">
                <a:solidFill>
                  <a:srgbClr val="44546A"/>
                </a:solidFill>
                <a:latin typeface="Calibri" panose="020F0502020204030204" pitchFamily="34" charset="0"/>
              </a:rPr>
              <a:t>Nov 15</a:t>
            </a:r>
          </a:p>
        </p:txBody>
      </p:sp>
      <p:sp>
        <p:nvSpPr>
          <p:cNvPr id="4044" name="OTLSHAPE_M_a495527c98604e52a683f0e0c6d47a06_Shape"/>
          <p:cNvSpPr/>
          <p:nvPr>
            <p:custDataLst>
              <p:tags r:id="rId37"/>
            </p:custDataLst>
          </p:nvPr>
        </p:nvSpPr>
        <p:spPr>
          <a:xfrm rot="16200000">
            <a:off x="7661558" y="3707595"/>
            <a:ext cx="165100" cy="165100"/>
          </a:xfrm>
          <a:prstGeom prst="flowChartMerge">
            <a:avLst/>
          </a:prstGeom>
          <a:solidFill>
            <a:schemeClr val="accent1"/>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5" name="OTLSHAPE_M_38b00a90c7a2445ba22da247ca625bf8_Title"/>
          <p:cNvSpPr txBox="1"/>
          <p:nvPr>
            <p:custDataLst>
              <p:tags r:id="rId38"/>
            </p:custDataLst>
          </p:nvPr>
        </p:nvSpPr>
        <p:spPr>
          <a:xfrm>
            <a:off x="2517932" y="4844881"/>
            <a:ext cx="520700" cy="155025"/>
          </a:xfrm>
          <a:prstGeom prst="rect">
            <a:avLst/>
          </a:prstGeom>
          <a:noFill/>
        </p:spPr>
        <p:txBody>
          <a:bodyPr vert="horz" wrap="square" lIns="0" tIns="0" rIns="0" bIns="0" rtlCol="0" anchor="ctr" anchorCtr="0">
            <a:spAutoFit/>
          </a:bodyPr>
          <a:lstStyle/>
          <a:p>
            <a:r>
              <a:rPr lang="en-US" sz="1000" b="1" spc="-2">
                <a:solidFill>
                  <a:schemeClr val="dk1"/>
                </a:solidFill>
                <a:latin typeface="Calibri" panose="020F0502020204030204" pitchFamily="34" charset="0"/>
              </a:rPr>
              <a:t>Dec SODF</a:t>
            </a:r>
          </a:p>
        </p:txBody>
      </p:sp>
      <p:sp>
        <p:nvSpPr>
          <p:cNvPr id="4046" name="OTLSHAPE_M_38b00a90c7a2445ba22da247ca625bf8_Date"/>
          <p:cNvSpPr txBox="1"/>
          <p:nvPr>
            <p:custDataLst>
              <p:tags r:id="rId39"/>
            </p:custDataLst>
          </p:nvPr>
        </p:nvSpPr>
        <p:spPr>
          <a:xfrm>
            <a:off x="2517932" y="4679950"/>
            <a:ext cx="317500" cy="139531"/>
          </a:xfrm>
          <a:prstGeom prst="rect">
            <a:avLst/>
          </a:prstGeom>
          <a:noFill/>
        </p:spPr>
        <p:txBody>
          <a:bodyPr vert="horz" wrap="square" lIns="0" tIns="0" rIns="0" bIns="0" rtlCol="0" anchor="ctr" anchorCtr="0">
            <a:noAutofit/>
          </a:bodyPr>
          <a:lstStyle/>
          <a:p>
            <a:r>
              <a:rPr lang="en-US" sz="900">
                <a:solidFill>
                  <a:schemeClr val="dk2"/>
                </a:solidFill>
                <a:latin typeface="Calibri" panose="020F0502020204030204" pitchFamily="34" charset="0"/>
              </a:rPr>
              <a:t>Dec 12</a:t>
            </a:r>
          </a:p>
        </p:txBody>
      </p:sp>
      <p:sp>
        <p:nvSpPr>
          <p:cNvPr id="4047" name="OTLSHAPE_M_38b00a90c7a2445ba22da247ca625bf8_Shape"/>
          <p:cNvSpPr/>
          <p:nvPr>
            <p:custDataLst>
              <p:tags r:id="rId40"/>
            </p:custDataLst>
          </p:nvPr>
        </p:nvSpPr>
        <p:spPr>
          <a:xfrm rot="16200000">
            <a:off x="2362357" y="4752615"/>
            <a:ext cx="127000" cy="127000"/>
          </a:xfrm>
          <a:prstGeom prst="flowChartMerge">
            <a:avLst/>
          </a:prstGeom>
          <a:solidFill>
            <a:srgbClr val="6F3198"/>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8" name="OTLSHAPE_M_c38bd65ba9f246d3b5d61aeaa08eb275_Title"/>
          <p:cNvSpPr txBox="1"/>
          <p:nvPr>
            <p:custDataLst>
              <p:tags r:id="rId41"/>
            </p:custDataLst>
          </p:nvPr>
        </p:nvSpPr>
        <p:spPr>
          <a:xfrm>
            <a:off x="3975996" y="4844881"/>
            <a:ext cx="838200" cy="155025"/>
          </a:xfrm>
          <a:prstGeom prst="rect">
            <a:avLst/>
          </a:prstGeom>
          <a:noFill/>
        </p:spPr>
        <p:txBody>
          <a:bodyPr vert="horz" wrap="square" lIns="0" tIns="0" rIns="0" bIns="0" rtlCol="0" anchor="ctr" anchorCtr="0">
            <a:noAutofit/>
          </a:bodyPr>
          <a:lstStyle/>
          <a:p>
            <a:r>
              <a:rPr lang="en-US" sz="1000" b="1" spc="-2">
                <a:solidFill>
                  <a:schemeClr val="dk1"/>
                </a:solidFill>
                <a:latin typeface="Calibri" panose="020F0502020204030204" pitchFamily="34" charset="0"/>
              </a:rPr>
              <a:t>Mar SODF (est.)</a:t>
            </a:r>
          </a:p>
        </p:txBody>
      </p:sp>
      <p:sp>
        <p:nvSpPr>
          <p:cNvPr id="4049" name="OTLSHAPE_M_c38bd65ba9f246d3b5d61aeaa08eb275_Date"/>
          <p:cNvSpPr txBox="1"/>
          <p:nvPr>
            <p:custDataLst>
              <p:tags r:id="rId42"/>
            </p:custDataLst>
          </p:nvPr>
        </p:nvSpPr>
        <p:spPr>
          <a:xfrm>
            <a:off x="3975996" y="4679950"/>
            <a:ext cx="342900" cy="139531"/>
          </a:xfrm>
          <a:prstGeom prst="rect">
            <a:avLst/>
          </a:prstGeom>
          <a:noFill/>
        </p:spPr>
        <p:txBody>
          <a:bodyPr vert="horz" wrap="square" lIns="0" tIns="0" rIns="0" bIns="0" rtlCol="0" anchor="ctr" anchorCtr="0">
            <a:noAutofit/>
          </a:bodyPr>
          <a:lstStyle/>
          <a:p>
            <a:r>
              <a:rPr lang="en-US" sz="900">
                <a:solidFill>
                  <a:schemeClr val="dk2"/>
                </a:solidFill>
                <a:latin typeface="Calibri" panose="020F0502020204030204" pitchFamily="34" charset="0"/>
              </a:rPr>
              <a:t>Mar 15</a:t>
            </a:r>
          </a:p>
        </p:txBody>
      </p:sp>
      <p:sp>
        <p:nvSpPr>
          <p:cNvPr id="4050" name="OTLSHAPE_M_c38bd65ba9f246d3b5d61aeaa08eb275_Shape"/>
          <p:cNvSpPr/>
          <p:nvPr>
            <p:custDataLst>
              <p:tags r:id="rId43"/>
            </p:custDataLst>
          </p:nvPr>
        </p:nvSpPr>
        <p:spPr>
          <a:xfrm rot="16200000">
            <a:off x="3820421" y="4752615"/>
            <a:ext cx="127000" cy="127000"/>
          </a:xfrm>
          <a:prstGeom prst="flowChartMerge">
            <a:avLst/>
          </a:prstGeom>
          <a:solidFill>
            <a:srgbClr val="6F3198"/>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1" name="OTLSHAPE_M_812e7faf7329486bbf57df8e4ce0d00e_Title"/>
          <p:cNvSpPr txBox="1"/>
          <p:nvPr>
            <p:custDataLst>
              <p:tags r:id="rId44"/>
            </p:custDataLst>
          </p:nvPr>
        </p:nvSpPr>
        <p:spPr>
          <a:xfrm>
            <a:off x="5857369" y="5279136"/>
            <a:ext cx="863600" cy="155025"/>
          </a:xfrm>
          <a:prstGeom prst="rect">
            <a:avLst/>
          </a:prstGeom>
          <a:noFill/>
        </p:spPr>
        <p:txBody>
          <a:bodyPr vert="horz" wrap="square" lIns="0" tIns="0" rIns="0" bIns="0" rtlCol="0" anchor="ctr" anchorCtr="0">
            <a:noAutofit/>
          </a:bodyPr>
          <a:lstStyle/>
          <a:p>
            <a:r>
              <a:rPr lang="en-US" sz="1000" b="1" spc="-2">
                <a:solidFill>
                  <a:schemeClr val="dk1"/>
                </a:solidFill>
                <a:latin typeface="Calibri" panose="020F0502020204030204" pitchFamily="34" charset="0"/>
              </a:rPr>
              <a:t>June SODF (est.)</a:t>
            </a:r>
          </a:p>
        </p:txBody>
      </p:sp>
      <p:sp>
        <p:nvSpPr>
          <p:cNvPr id="4052" name="OTLSHAPE_M_812e7faf7329486bbf57df8e4ce0d00e_Date"/>
          <p:cNvSpPr txBox="1"/>
          <p:nvPr>
            <p:custDataLst>
              <p:tags r:id="rId45"/>
            </p:custDataLst>
          </p:nvPr>
        </p:nvSpPr>
        <p:spPr>
          <a:xfrm>
            <a:off x="5857369" y="5114205"/>
            <a:ext cx="266700" cy="139531"/>
          </a:xfrm>
          <a:prstGeom prst="rect">
            <a:avLst/>
          </a:prstGeom>
          <a:noFill/>
        </p:spPr>
        <p:txBody>
          <a:bodyPr vert="horz" wrap="square" lIns="0" tIns="0" rIns="0" bIns="0" rtlCol="0" anchor="ctr" anchorCtr="0">
            <a:noAutofit/>
          </a:bodyPr>
          <a:lstStyle/>
          <a:p>
            <a:r>
              <a:rPr lang="en-US" sz="900">
                <a:solidFill>
                  <a:schemeClr val="dk2"/>
                </a:solidFill>
                <a:latin typeface="Calibri" panose="020F0502020204030204" pitchFamily="34" charset="0"/>
              </a:rPr>
              <a:t>Jul 13</a:t>
            </a:r>
          </a:p>
        </p:txBody>
      </p:sp>
      <p:sp>
        <p:nvSpPr>
          <p:cNvPr id="4053" name="OTLSHAPE_M_812e7faf7329486bbf57df8e4ce0d00e_Shape"/>
          <p:cNvSpPr/>
          <p:nvPr>
            <p:custDataLst>
              <p:tags r:id="rId46"/>
            </p:custDataLst>
          </p:nvPr>
        </p:nvSpPr>
        <p:spPr>
          <a:xfrm rot="16200000">
            <a:off x="5701794" y="5186871"/>
            <a:ext cx="127000" cy="127000"/>
          </a:xfrm>
          <a:prstGeom prst="flowChartMerge">
            <a:avLst/>
          </a:prstGeom>
          <a:solidFill>
            <a:srgbClr val="6F3198"/>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4" name="OTLSHAPE_M_9dbf05f433864c6e9e86d2c277d154b2_Title"/>
          <p:cNvSpPr txBox="1"/>
          <p:nvPr>
            <p:custDataLst>
              <p:tags r:id="rId47"/>
            </p:custDataLst>
          </p:nvPr>
        </p:nvSpPr>
        <p:spPr>
          <a:xfrm>
            <a:off x="6845090" y="4844881"/>
            <a:ext cx="850900" cy="155025"/>
          </a:xfrm>
          <a:prstGeom prst="rect">
            <a:avLst/>
          </a:prstGeom>
          <a:noFill/>
        </p:spPr>
        <p:txBody>
          <a:bodyPr vert="horz" wrap="square" lIns="0" tIns="0" rIns="0" bIns="0" rtlCol="0" anchor="ctr" anchorCtr="0">
            <a:noAutofit/>
          </a:bodyPr>
          <a:lstStyle/>
          <a:p>
            <a:r>
              <a:rPr lang="en-US" sz="1000" b="1" spc="-4">
                <a:solidFill>
                  <a:schemeClr val="dk1"/>
                </a:solidFill>
                <a:latin typeface="Calibri" panose="020F0502020204030204" pitchFamily="34" charset="0"/>
              </a:rPr>
              <a:t>Sept SODF (est.)</a:t>
            </a:r>
          </a:p>
        </p:txBody>
      </p:sp>
      <p:sp>
        <p:nvSpPr>
          <p:cNvPr id="4055" name="OTLSHAPE_M_9dbf05f433864c6e9e86d2c277d154b2_Date"/>
          <p:cNvSpPr txBox="1"/>
          <p:nvPr>
            <p:custDataLst>
              <p:tags r:id="rId48"/>
            </p:custDataLst>
          </p:nvPr>
        </p:nvSpPr>
        <p:spPr>
          <a:xfrm>
            <a:off x="6845090" y="4679950"/>
            <a:ext cx="317500" cy="139531"/>
          </a:xfrm>
          <a:prstGeom prst="rect">
            <a:avLst/>
          </a:prstGeom>
          <a:noFill/>
        </p:spPr>
        <p:txBody>
          <a:bodyPr vert="horz" wrap="square" lIns="0" tIns="0" rIns="0" bIns="0" rtlCol="0" anchor="ctr" anchorCtr="0">
            <a:noAutofit/>
          </a:bodyPr>
          <a:lstStyle/>
          <a:p>
            <a:r>
              <a:rPr lang="en-US" sz="900">
                <a:solidFill>
                  <a:schemeClr val="dk2"/>
                </a:solidFill>
                <a:latin typeface="Calibri" panose="020F0502020204030204" pitchFamily="34" charset="0"/>
              </a:rPr>
              <a:t>Sep 14</a:t>
            </a:r>
          </a:p>
        </p:txBody>
      </p:sp>
      <p:sp>
        <p:nvSpPr>
          <p:cNvPr id="4056" name="OTLSHAPE_M_9dbf05f433864c6e9e86d2c277d154b2_Shape"/>
          <p:cNvSpPr/>
          <p:nvPr>
            <p:custDataLst>
              <p:tags r:id="rId49"/>
            </p:custDataLst>
          </p:nvPr>
        </p:nvSpPr>
        <p:spPr>
          <a:xfrm rot="16200000">
            <a:off x="6689515" y="4752615"/>
            <a:ext cx="127000" cy="127000"/>
          </a:xfrm>
          <a:prstGeom prst="flowChartMerge">
            <a:avLst/>
          </a:prstGeom>
          <a:solidFill>
            <a:srgbClr val="6F3198"/>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7" name="OTLSHAPE_T_8ad3a759e9d9409dbc0d04b1b52b8c91_Shape"/>
          <p:cNvSpPr/>
          <p:nvPr>
            <p:custDataLst>
              <p:tags r:id="rId50"/>
            </p:custDataLst>
          </p:nvPr>
        </p:nvSpPr>
        <p:spPr>
          <a:xfrm>
            <a:off x="1201793" y="2255020"/>
            <a:ext cx="88900" cy="95250"/>
          </a:xfrm>
          <a:prstGeom prst="roundRect">
            <a:avLst/>
          </a:prstGeom>
          <a:solidFill>
            <a:schemeClr val="accent6"/>
          </a:solidFill>
          <a:ln w="25400"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8" name="OTLSHAPE_T_8ad3a759e9d9409dbc0d04b1b52b8c91_ShapePercentage" hidden="1"/>
          <p:cNvSpPr/>
          <p:nvPr>
            <p:custDataLst>
              <p:tags r:id="rId51"/>
            </p:custDataLst>
          </p:nvPr>
        </p:nvSpPr>
        <p:spPr>
          <a:xfrm>
            <a:off x="1201793" y="2255020"/>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9" name="OTLSHAPE_T_8ad3a759e9d9409dbc0d04b1b52b8c91_Duration" hidden="1"/>
          <p:cNvSpPr txBox="1"/>
          <p:nvPr>
            <p:custDataLst>
              <p:tags r:id="rId52"/>
            </p:custDataLst>
          </p:nvPr>
        </p:nvSpPr>
        <p:spPr>
          <a:xfrm>
            <a:off x="0" y="2225132"/>
            <a:ext cx="330200" cy="155025"/>
          </a:xfrm>
          <a:prstGeom prst="rect">
            <a:avLst/>
          </a:prstGeom>
          <a:noFill/>
        </p:spPr>
        <p:txBody>
          <a:bodyPr vert="horz" wrap="square" lIns="0" tIns="0" rIns="0" bIns="0" rtlCol="0" anchor="ctr" anchorCtr="0">
            <a:spAutoFit/>
          </a:bodyPr>
          <a:lstStyle/>
          <a:p>
            <a:pPr algn="ctr"/>
            <a:r>
              <a:rPr lang="en-US" sz="1000">
                <a:solidFill>
                  <a:srgbClr val="ED7D31"/>
                </a:solidFill>
                <a:latin typeface="Calibri" panose="020F0502020204030204" pitchFamily="34" charset="0"/>
              </a:rPr>
              <a:t>5 days</a:t>
            </a:r>
          </a:p>
        </p:txBody>
      </p:sp>
      <p:sp>
        <p:nvSpPr>
          <p:cNvPr id="4060" name="OTLSHAPE_T_8ad3a759e9d9409dbc0d04b1b52b8c91_TextPercentage" hidden="1"/>
          <p:cNvSpPr txBox="1"/>
          <p:nvPr>
            <p:custDataLst>
              <p:tags r:id="rId53"/>
            </p:custDataLst>
          </p:nvPr>
        </p:nvSpPr>
        <p:spPr>
          <a:xfrm>
            <a:off x="0" y="2380157"/>
            <a:ext cx="0" cy="153888"/>
          </a:xfrm>
          <a:prstGeom prst="rect">
            <a:avLst/>
          </a:prstGeom>
          <a:noFill/>
        </p:spPr>
        <p:txBody>
          <a:bodyPr vert="horz" wrap="square" lIns="0" tIns="0" rIns="0" bIns="0" rtlCol="0" anchor="ctr" anchorCtr="0">
            <a:spAutoFit/>
          </a:bodyPr>
          <a:lstStyle/>
          <a:p>
            <a:pPr algn="ctr"/>
            <a:endParaRPr lang="en-US" sz="1000">
              <a:solidFill>
                <a:srgbClr val="ED7D31"/>
              </a:solidFill>
              <a:latin typeface="Calibri" panose="020F0502020204030204" pitchFamily="34" charset="0"/>
            </a:endParaRPr>
          </a:p>
        </p:txBody>
      </p:sp>
      <p:sp>
        <p:nvSpPr>
          <p:cNvPr id="4061" name="OTLSHAPE_T_8ad3a759e9d9409dbc0d04b1b52b8c91_StartDate" hidden="1"/>
          <p:cNvSpPr txBox="1"/>
          <p:nvPr>
            <p:custDataLst>
              <p:tags r:id="rId54"/>
            </p:custDataLst>
          </p:nvPr>
        </p:nvSpPr>
        <p:spPr>
          <a:xfrm>
            <a:off x="0" y="2380157"/>
            <a:ext cx="0" cy="138499"/>
          </a:xfrm>
          <a:prstGeom prst="rect">
            <a:avLst/>
          </a:prstGeom>
          <a:noFill/>
        </p:spPr>
        <p:txBody>
          <a:bodyPr vert="horz" wrap="square" lIns="0" tIns="0" rIns="0" bIns="0" rtlCol="0" anchor="ctr" anchorCtr="0">
            <a:spAutoFit/>
          </a:bodyPr>
          <a:lstStyle/>
          <a:p>
            <a:pPr algn="ctr"/>
            <a:endParaRPr lang="en-US" sz="900">
              <a:solidFill>
                <a:schemeClr val="dk2"/>
              </a:solidFill>
              <a:latin typeface="Calibri" panose="020F0502020204030204" pitchFamily="34" charset="0"/>
            </a:endParaRPr>
          </a:p>
        </p:txBody>
      </p:sp>
      <p:sp>
        <p:nvSpPr>
          <p:cNvPr id="4062" name="OTLSHAPE_T_8ad3a759e9d9409dbc0d04b1b52b8c91_EndDate" hidden="1"/>
          <p:cNvSpPr txBox="1"/>
          <p:nvPr>
            <p:custDataLst>
              <p:tags r:id="rId55"/>
            </p:custDataLst>
          </p:nvPr>
        </p:nvSpPr>
        <p:spPr>
          <a:xfrm>
            <a:off x="0" y="2380157"/>
            <a:ext cx="0" cy="138499"/>
          </a:xfrm>
          <a:prstGeom prst="rect">
            <a:avLst/>
          </a:prstGeom>
          <a:noFill/>
        </p:spPr>
        <p:txBody>
          <a:bodyPr vert="horz" wrap="square" lIns="0" tIns="0" rIns="0" bIns="0" rtlCol="0" anchor="ctr" anchorCtr="0">
            <a:spAutoFit/>
          </a:bodyPr>
          <a:lstStyle/>
          <a:p>
            <a:pPr algn="ctr"/>
            <a:endParaRPr lang="en-US" sz="900">
              <a:solidFill>
                <a:schemeClr val="dk2"/>
              </a:solidFill>
              <a:latin typeface="Calibri" panose="020F0502020204030204" pitchFamily="34" charset="0"/>
            </a:endParaRPr>
          </a:p>
        </p:txBody>
      </p:sp>
      <p:sp>
        <p:nvSpPr>
          <p:cNvPr id="4063" name="OTLSHAPE_T_8ad3a759e9d9409dbc0d04b1b52b8c91_JoinedDate"/>
          <p:cNvSpPr txBox="1"/>
          <p:nvPr>
            <p:custDataLst>
              <p:tags r:id="rId56"/>
            </p:custDataLst>
          </p:nvPr>
        </p:nvSpPr>
        <p:spPr>
          <a:xfrm>
            <a:off x="572254" y="2232879"/>
            <a:ext cx="584200" cy="139531"/>
          </a:xfrm>
          <a:prstGeom prst="rect">
            <a:avLst/>
          </a:prstGeom>
          <a:noFill/>
        </p:spPr>
        <p:txBody>
          <a:bodyPr vert="horz" wrap="square" lIns="0" tIns="0" rIns="0" bIns="0" rtlCol="0" anchor="ctr" anchorCtr="0">
            <a:noAutofit/>
          </a:bodyPr>
          <a:lstStyle/>
          <a:p>
            <a:pPr algn="r"/>
            <a:r>
              <a:rPr lang="en-US" sz="900">
                <a:solidFill>
                  <a:schemeClr val="dk2"/>
                </a:solidFill>
                <a:latin typeface="Calibri" panose="020F0502020204030204" pitchFamily="34" charset="0"/>
              </a:rPr>
              <a:t>Oct 2 - Oct 6</a:t>
            </a:r>
          </a:p>
        </p:txBody>
      </p:sp>
      <p:sp>
        <p:nvSpPr>
          <p:cNvPr id="4064" name="OTLSHAPE_T_8ad3a759e9d9409dbc0d04b1b52b8c91_Title"/>
          <p:cNvSpPr txBox="1"/>
          <p:nvPr>
            <p:custDataLst>
              <p:tags r:id="rId57"/>
            </p:custDataLst>
          </p:nvPr>
        </p:nvSpPr>
        <p:spPr>
          <a:xfrm>
            <a:off x="1330973" y="2225132"/>
            <a:ext cx="1536700" cy="155025"/>
          </a:xfrm>
          <a:prstGeom prst="rect">
            <a:avLst/>
          </a:prstGeom>
          <a:noFill/>
        </p:spPr>
        <p:txBody>
          <a:bodyPr vert="horz" wrap="square" lIns="0" tIns="0" rIns="0" bIns="0" rtlCol="0" anchor="ctr" anchorCtr="0">
            <a:noAutofit/>
          </a:bodyPr>
          <a:lstStyle/>
          <a:p>
            <a:r>
              <a:rPr lang="en-US" sz="1000" b="1" spc="-6">
                <a:solidFill>
                  <a:schemeClr val="dk1"/>
                </a:solidFill>
                <a:latin typeface="Calibri" panose="020F0502020204030204" pitchFamily="34" charset="0"/>
              </a:rPr>
              <a:t>Beta Research Nurse Training</a:t>
            </a:r>
          </a:p>
        </p:txBody>
      </p:sp>
      <p:sp>
        <p:nvSpPr>
          <p:cNvPr id="4065" name="OTLSHAPE_T_ed0553e4a2e841f9b04b8b5134134ea6_Shape"/>
          <p:cNvSpPr/>
          <p:nvPr>
            <p:custDataLst>
              <p:tags r:id="rId58"/>
            </p:custDataLst>
          </p:nvPr>
        </p:nvSpPr>
        <p:spPr>
          <a:xfrm>
            <a:off x="1311540" y="2448145"/>
            <a:ext cx="838200" cy="95250"/>
          </a:xfrm>
          <a:prstGeom prst="roundRect">
            <a:avLst/>
          </a:prstGeom>
          <a:solidFill>
            <a:schemeClr val="accent6"/>
          </a:solidFill>
          <a:ln w="25400"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6" name="OTLSHAPE_T_ed0553e4a2e841f9b04b8b5134134ea6_ShapePercentage" hidden="1"/>
          <p:cNvSpPr/>
          <p:nvPr>
            <p:custDataLst>
              <p:tags r:id="rId59"/>
            </p:custDataLst>
          </p:nvPr>
        </p:nvSpPr>
        <p:spPr>
          <a:xfrm>
            <a:off x="1311540" y="2448145"/>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7" name="OTLSHAPE_T_ed0553e4a2e841f9b04b8b5134134ea6_Duration" hidden="1"/>
          <p:cNvSpPr txBox="1"/>
          <p:nvPr>
            <p:custDataLst>
              <p:tags r:id="rId60"/>
            </p:custDataLst>
          </p:nvPr>
        </p:nvSpPr>
        <p:spPr>
          <a:xfrm>
            <a:off x="0" y="2418257"/>
            <a:ext cx="393700" cy="155025"/>
          </a:xfrm>
          <a:prstGeom prst="rect">
            <a:avLst/>
          </a:prstGeom>
          <a:noFill/>
        </p:spPr>
        <p:txBody>
          <a:bodyPr vert="horz" wrap="square" lIns="0" tIns="0" rIns="0" bIns="0" rtlCol="0" anchor="ctr" anchorCtr="0">
            <a:spAutoFit/>
          </a:bodyPr>
          <a:lstStyle/>
          <a:p>
            <a:pPr algn="ctr"/>
            <a:r>
              <a:rPr lang="en-US" sz="1000">
                <a:solidFill>
                  <a:srgbClr val="ED7D31"/>
                </a:solidFill>
                <a:latin typeface="Calibri" panose="020F0502020204030204" pitchFamily="34" charset="0"/>
              </a:rPr>
              <a:t>39 days</a:t>
            </a:r>
          </a:p>
        </p:txBody>
      </p:sp>
      <p:sp>
        <p:nvSpPr>
          <p:cNvPr id="4068" name="OTLSHAPE_T_ed0553e4a2e841f9b04b8b5134134ea6_TextPercentage" hidden="1"/>
          <p:cNvSpPr txBox="1"/>
          <p:nvPr>
            <p:custDataLst>
              <p:tags r:id="rId61"/>
            </p:custDataLst>
          </p:nvPr>
        </p:nvSpPr>
        <p:spPr>
          <a:xfrm>
            <a:off x="0" y="2573282"/>
            <a:ext cx="0" cy="153888"/>
          </a:xfrm>
          <a:prstGeom prst="rect">
            <a:avLst/>
          </a:prstGeom>
          <a:noFill/>
        </p:spPr>
        <p:txBody>
          <a:bodyPr vert="horz" wrap="square" lIns="0" tIns="0" rIns="0" bIns="0" rtlCol="0" anchor="ctr" anchorCtr="0">
            <a:spAutoFit/>
          </a:bodyPr>
          <a:lstStyle/>
          <a:p>
            <a:pPr algn="ctr"/>
            <a:endParaRPr lang="en-US" sz="1000">
              <a:solidFill>
                <a:srgbClr val="ED7D31"/>
              </a:solidFill>
              <a:latin typeface="Calibri" panose="020F0502020204030204" pitchFamily="34" charset="0"/>
            </a:endParaRPr>
          </a:p>
        </p:txBody>
      </p:sp>
      <p:sp>
        <p:nvSpPr>
          <p:cNvPr id="4069" name="OTLSHAPE_T_ed0553e4a2e841f9b04b8b5134134ea6_StartDate" hidden="1"/>
          <p:cNvSpPr txBox="1"/>
          <p:nvPr>
            <p:custDataLst>
              <p:tags r:id="rId62"/>
            </p:custDataLst>
          </p:nvPr>
        </p:nvSpPr>
        <p:spPr>
          <a:xfrm>
            <a:off x="0" y="2573282"/>
            <a:ext cx="0" cy="138499"/>
          </a:xfrm>
          <a:prstGeom prst="rect">
            <a:avLst/>
          </a:prstGeom>
          <a:noFill/>
        </p:spPr>
        <p:txBody>
          <a:bodyPr vert="horz" wrap="square" lIns="0" tIns="0" rIns="0" bIns="0" rtlCol="0" anchor="ctr" anchorCtr="0">
            <a:spAutoFit/>
          </a:bodyPr>
          <a:lstStyle/>
          <a:p>
            <a:pPr algn="ctr"/>
            <a:endParaRPr lang="en-US" sz="900">
              <a:solidFill>
                <a:schemeClr val="dk2"/>
              </a:solidFill>
              <a:latin typeface="Calibri" panose="020F0502020204030204" pitchFamily="34" charset="0"/>
            </a:endParaRPr>
          </a:p>
        </p:txBody>
      </p:sp>
      <p:sp>
        <p:nvSpPr>
          <p:cNvPr id="4070" name="OTLSHAPE_T_ed0553e4a2e841f9b04b8b5134134ea6_EndDate" hidden="1"/>
          <p:cNvSpPr txBox="1"/>
          <p:nvPr>
            <p:custDataLst>
              <p:tags r:id="rId63"/>
            </p:custDataLst>
          </p:nvPr>
        </p:nvSpPr>
        <p:spPr>
          <a:xfrm>
            <a:off x="0" y="2573282"/>
            <a:ext cx="0" cy="138499"/>
          </a:xfrm>
          <a:prstGeom prst="rect">
            <a:avLst/>
          </a:prstGeom>
          <a:noFill/>
        </p:spPr>
        <p:txBody>
          <a:bodyPr vert="horz" wrap="square" lIns="0" tIns="0" rIns="0" bIns="0" rtlCol="0" anchor="ctr" anchorCtr="0">
            <a:spAutoFit/>
          </a:bodyPr>
          <a:lstStyle/>
          <a:p>
            <a:pPr algn="ctr"/>
            <a:endParaRPr lang="en-US" sz="900">
              <a:solidFill>
                <a:schemeClr val="dk2"/>
              </a:solidFill>
              <a:latin typeface="Calibri" panose="020F0502020204030204" pitchFamily="34" charset="0"/>
            </a:endParaRPr>
          </a:p>
        </p:txBody>
      </p:sp>
      <p:sp>
        <p:nvSpPr>
          <p:cNvPr id="4071" name="OTLSHAPE_T_ed0553e4a2e841f9b04b8b5134134ea6_JoinedDate"/>
          <p:cNvSpPr txBox="1"/>
          <p:nvPr>
            <p:custDataLst>
              <p:tags r:id="rId64"/>
            </p:custDataLst>
          </p:nvPr>
        </p:nvSpPr>
        <p:spPr>
          <a:xfrm>
            <a:off x="601229" y="2426004"/>
            <a:ext cx="660400" cy="139531"/>
          </a:xfrm>
          <a:prstGeom prst="rect">
            <a:avLst/>
          </a:prstGeom>
          <a:noFill/>
        </p:spPr>
        <p:txBody>
          <a:bodyPr vert="horz" wrap="square" lIns="0" tIns="0" rIns="0" bIns="0" rtlCol="0" anchor="ctr" anchorCtr="0">
            <a:noAutofit/>
          </a:bodyPr>
          <a:lstStyle/>
          <a:p>
            <a:pPr algn="r"/>
            <a:r>
              <a:rPr lang="en-US" sz="900">
                <a:solidFill>
                  <a:schemeClr val="dk2"/>
                </a:solidFill>
                <a:latin typeface="Calibri" panose="020F0502020204030204" pitchFamily="34" charset="0"/>
              </a:rPr>
              <a:t>Oct 9 - Nov 30</a:t>
            </a:r>
          </a:p>
        </p:txBody>
      </p:sp>
      <p:sp>
        <p:nvSpPr>
          <p:cNvPr id="4072" name="OTLSHAPE_T_ed0553e4a2e841f9b04b8b5134134ea6_Title"/>
          <p:cNvSpPr txBox="1"/>
          <p:nvPr>
            <p:custDataLst>
              <p:tags r:id="rId65"/>
            </p:custDataLst>
          </p:nvPr>
        </p:nvSpPr>
        <p:spPr>
          <a:xfrm>
            <a:off x="2193269" y="2418257"/>
            <a:ext cx="1485900" cy="155025"/>
          </a:xfrm>
          <a:prstGeom prst="rect">
            <a:avLst/>
          </a:prstGeom>
          <a:noFill/>
        </p:spPr>
        <p:txBody>
          <a:bodyPr vert="horz" wrap="square" lIns="0" tIns="0" rIns="0" bIns="0" rtlCol="0" anchor="ctr" anchorCtr="0">
            <a:noAutofit/>
          </a:bodyPr>
          <a:lstStyle/>
          <a:p>
            <a:r>
              <a:rPr lang="en-US" sz="1000" b="1" spc="-4">
                <a:solidFill>
                  <a:schemeClr val="dk1"/>
                </a:solidFill>
                <a:latin typeface="Calibri" panose="020F0502020204030204" pitchFamily="34" charset="0"/>
              </a:rPr>
              <a:t>Field trainings in 14 markets</a:t>
            </a:r>
          </a:p>
        </p:txBody>
      </p:sp>
      <p:sp>
        <p:nvSpPr>
          <p:cNvPr id="4073" name="OTLSHAPE_T_6f8fdcc1207c46279485c36cf3174e22_Shape"/>
          <p:cNvSpPr/>
          <p:nvPr>
            <p:custDataLst>
              <p:tags r:id="rId66"/>
            </p:custDataLst>
          </p:nvPr>
        </p:nvSpPr>
        <p:spPr>
          <a:xfrm>
            <a:off x="1531034" y="2641269"/>
            <a:ext cx="3378200" cy="95250"/>
          </a:xfrm>
          <a:prstGeom prst="roundRect">
            <a:avLst/>
          </a:prstGeom>
          <a:solidFill>
            <a:schemeClr val="accent2"/>
          </a:solidFill>
          <a:ln w="25400"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4" name="OTLSHAPE_T_6f8fdcc1207c46279485c36cf3174e22_ShapePercentage" hidden="1"/>
          <p:cNvSpPr/>
          <p:nvPr>
            <p:custDataLst>
              <p:tags r:id="rId67"/>
            </p:custDataLst>
          </p:nvPr>
        </p:nvSpPr>
        <p:spPr>
          <a:xfrm>
            <a:off x="1531034" y="2641269"/>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5" name="OTLSHAPE_T_6f8fdcc1207c46279485c36cf3174e22_Duration" hidden="1"/>
          <p:cNvSpPr txBox="1"/>
          <p:nvPr>
            <p:custDataLst>
              <p:tags r:id="rId68"/>
            </p:custDataLst>
          </p:nvPr>
        </p:nvSpPr>
        <p:spPr>
          <a:xfrm>
            <a:off x="0" y="2611382"/>
            <a:ext cx="457200" cy="155025"/>
          </a:xfrm>
          <a:prstGeom prst="rect">
            <a:avLst/>
          </a:prstGeom>
          <a:noFill/>
        </p:spPr>
        <p:txBody>
          <a:bodyPr vert="horz" wrap="square" lIns="0" tIns="0" rIns="0" bIns="0" rtlCol="0" anchor="ctr" anchorCtr="0">
            <a:spAutoFit/>
          </a:bodyPr>
          <a:lstStyle/>
          <a:p>
            <a:pPr algn="ctr"/>
            <a:r>
              <a:rPr lang="en-US" sz="1000">
                <a:solidFill>
                  <a:srgbClr val="ED7D31"/>
                </a:solidFill>
                <a:latin typeface="Calibri" panose="020F0502020204030204" pitchFamily="34" charset="0"/>
              </a:rPr>
              <a:t>155 days</a:t>
            </a:r>
          </a:p>
        </p:txBody>
      </p:sp>
      <p:sp>
        <p:nvSpPr>
          <p:cNvPr id="4076" name="OTLSHAPE_T_6f8fdcc1207c46279485c36cf3174e22_TextPercentage" hidden="1"/>
          <p:cNvSpPr txBox="1"/>
          <p:nvPr>
            <p:custDataLst>
              <p:tags r:id="rId69"/>
            </p:custDataLst>
          </p:nvPr>
        </p:nvSpPr>
        <p:spPr>
          <a:xfrm>
            <a:off x="0" y="2766407"/>
            <a:ext cx="0" cy="153888"/>
          </a:xfrm>
          <a:prstGeom prst="rect">
            <a:avLst/>
          </a:prstGeom>
          <a:noFill/>
        </p:spPr>
        <p:txBody>
          <a:bodyPr vert="horz" wrap="square" lIns="0" tIns="0" rIns="0" bIns="0" rtlCol="0" anchor="ctr" anchorCtr="0">
            <a:spAutoFit/>
          </a:bodyPr>
          <a:lstStyle/>
          <a:p>
            <a:pPr algn="ctr"/>
            <a:endParaRPr lang="en-US" sz="1000">
              <a:solidFill>
                <a:srgbClr val="ED7D31"/>
              </a:solidFill>
              <a:latin typeface="Calibri" panose="020F0502020204030204" pitchFamily="34" charset="0"/>
            </a:endParaRPr>
          </a:p>
        </p:txBody>
      </p:sp>
      <p:sp>
        <p:nvSpPr>
          <p:cNvPr id="4077" name="OTLSHAPE_T_6f8fdcc1207c46279485c36cf3174e22_StartDate" hidden="1"/>
          <p:cNvSpPr txBox="1"/>
          <p:nvPr>
            <p:custDataLst>
              <p:tags r:id="rId70"/>
            </p:custDataLst>
          </p:nvPr>
        </p:nvSpPr>
        <p:spPr>
          <a:xfrm>
            <a:off x="0" y="2766407"/>
            <a:ext cx="0" cy="138499"/>
          </a:xfrm>
          <a:prstGeom prst="rect">
            <a:avLst/>
          </a:prstGeom>
          <a:noFill/>
        </p:spPr>
        <p:txBody>
          <a:bodyPr vert="horz" wrap="square" lIns="0" tIns="0" rIns="0" bIns="0" rtlCol="0" anchor="ctr" anchorCtr="0">
            <a:spAutoFit/>
          </a:bodyPr>
          <a:lstStyle/>
          <a:p>
            <a:pPr algn="ctr"/>
            <a:endParaRPr lang="en-US" sz="900">
              <a:solidFill>
                <a:schemeClr val="dk2"/>
              </a:solidFill>
              <a:latin typeface="Calibri" panose="020F0502020204030204" pitchFamily="34" charset="0"/>
            </a:endParaRPr>
          </a:p>
        </p:txBody>
      </p:sp>
      <p:sp>
        <p:nvSpPr>
          <p:cNvPr id="4078" name="OTLSHAPE_T_6f8fdcc1207c46279485c36cf3174e22_EndDate" hidden="1"/>
          <p:cNvSpPr txBox="1"/>
          <p:nvPr>
            <p:custDataLst>
              <p:tags r:id="rId71"/>
            </p:custDataLst>
          </p:nvPr>
        </p:nvSpPr>
        <p:spPr>
          <a:xfrm>
            <a:off x="0" y="2766407"/>
            <a:ext cx="0" cy="138499"/>
          </a:xfrm>
          <a:prstGeom prst="rect">
            <a:avLst/>
          </a:prstGeom>
          <a:noFill/>
        </p:spPr>
        <p:txBody>
          <a:bodyPr vert="horz" wrap="square" lIns="0" tIns="0" rIns="0" bIns="0" rtlCol="0" anchor="ctr" anchorCtr="0">
            <a:spAutoFit/>
          </a:bodyPr>
          <a:lstStyle/>
          <a:p>
            <a:pPr algn="ctr"/>
            <a:endParaRPr lang="en-US" sz="900">
              <a:solidFill>
                <a:schemeClr val="dk2"/>
              </a:solidFill>
              <a:latin typeface="Calibri" panose="020F0502020204030204" pitchFamily="34" charset="0"/>
            </a:endParaRPr>
          </a:p>
        </p:txBody>
      </p:sp>
      <p:sp>
        <p:nvSpPr>
          <p:cNvPr id="4079" name="OTLSHAPE_T_6f8fdcc1207c46279485c36cf3174e22_JoinedDate"/>
          <p:cNvSpPr txBox="1"/>
          <p:nvPr>
            <p:custDataLst>
              <p:tags r:id="rId72"/>
            </p:custDataLst>
          </p:nvPr>
        </p:nvSpPr>
        <p:spPr>
          <a:xfrm>
            <a:off x="745920" y="2619129"/>
            <a:ext cx="736600" cy="139531"/>
          </a:xfrm>
          <a:prstGeom prst="rect">
            <a:avLst/>
          </a:prstGeom>
          <a:noFill/>
        </p:spPr>
        <p:txBody>
          <a:bodyPr vert="horz" wrap="square" lIns="0" tIns="0" rIns="0" bIns="0" rtlCol="0" anchor="ctr" anchorCtr="0">
            <a:noAutofit/>
          </a:bodyPr>
          <a:lstStyle/>
          <a:p>
            <a:pPr algn="r"/>
            <a:r>
              <a:rPr lang="en-US" sz="900">
                <a:solidFill>
                  <a:schemeClr val="dk2"/>
                </a:solidFill>
                <a:latin typeface="Calibri" panose="020F0502020204030204" pitchFamily="34" charset="0"/>
              </a:rPr>
              <a:t>Oct 23 - May 25</a:t>
            </a:r>
          </a:p>
        </p:txBody>
      </p:sp>
      <p:sp>
        <p:nvSpPr>
          <p:cNvPr id="4080" name="OTLSHAPE_T_6f8fdcc1207c46279485c36cf3174e22_Title"/>
          <p:cNvSpPr txBox="1"/>
          <p:nvPr>
            <p:custDataLst>
              <p:tags r:id="rId73"/>
            </p:custDataLst>
          </p:nvPr>
        </p:nvSpPr>
        <p:spPr>
          <a:xfrm>
            <a:off x="4952617" y="2611382"/>
            <a:ext cx="1054100" cy="155025"/>
          </a:xfrm>
          <a:prstGeom prst="rect">
            <a:avLst/>
          </a:prstGeom>
          <a:noFill/>
        </p:spPr>
        <p:txBody>
          <a:bodyPr vert="horz" wrap="square" lIns="0" tIns="0" rIns="0" bIns="0" rtlCol="0" anchor="ctr" anchorCtr="0">
            <a:noAutofit/>
          </a:bodyPr>
          <a:lstStyle/>
          <a:p>
            <a:r>
              <a:rPr lang="en-US" sz="1000" b="1" spc="-4">
                <a:solidFill>
                  <a:schemeClr val="dk1"/>
                </a:solidFill>
                <a:latin typeface="Calibri" panose="020F0502020204030204" pitchFamily="34" charset="0"/>
              </a:rPr>
              <a:t>Beta data collection</a:t>
            </a:r>
          </a:p>
        </p:txBody>
      </p:sp>
      <p:sp>
        <p:nvSpPr>
          <p:cNvPr id="4081" name="OTLSHAPE_T_2214bd27d25f4f7d82c216f4fa15aa06_Shape"/>
          <p:cNvSpPr/>
          <p:nvPr>
            <p:custDataLst>
              <p:tags r:id="rId74"/>
            </p:custDataLst>
          </p:nvPr>
        </p:nvSpPr>
        <p:spPr>
          <a:xfrm>
            <a:off x="2614407" y="2967122"/>
            <a:ext cx="5727700" cy="95250"/>
          </a:xfrm>
          <a:prstGeom prst="roundRect">
            <a:avLst/>
          </a:prstGeom>
          <a:solidFill>
            <a:schemeClr val="accent3"/>
          </a:solidFill>
          <a:ln w="25400"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2" name="OTLSHAPE_T_2214bd27d25f4f7d82c216f4fa15aa06_ShapePercentage" hidden="1"/>
          <p:cNvSpPr/>
          <p:nvPr>
            <p:custDataLst>
              <p:tags r:id="rId75"/>
            </p:custDataLst>
          </p:nvPr>
        </p:nvSpPr>
        <p:spPr>
          <a:xfrm>
            <a:off x="2628502" y="2834394"/>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3" name="OTLSHAPE_T_2214bd27d25f4f7d82c216f4fa15aa06_Duration" hidden="1"/>
          <p:cNvSpPr txBox="1"/>
          <p:nvPr>
            <p:custDataLst>
              <p:tags r:id="rId76"/>
            </p:custDataLst>
          </p:nvPr>
        </p:nvSpPr>
        <p:spPr>
          <a:xfrm>
            <a:off x="0" y="2804507"/>
            <a:ext cx="457200" cy="155025"/>
          </a:xfrm>
          <a:prstGeom prst="rect">
            <a:avLst/>
          </a:prstGeom>
          <a:noFill/>
        </p:spPr>
        <p:txBody>
          <a:bodyPr vert="horz" wrap="square" lIns="0" tIns="0" rIns="0" bIns="0" rtlCol="0" anchor="ctr" anchorCtr="0">
            <a:spAutoFit/>
          </a:bodyPr>
          <a:lstStyle/>
          <a:p>
            <a:pPr algn="ctr"/>
            <a:r>
              <a:rPr lang="en-US" sz="1000">
                <a:solidFill>
                  <a:srgbClr val="ED7D31"/>
                </a:solidFill>
                <a:latin typeface="Calibri" panose="020F0502020204030204" pitchFamily="34" charset="0"/>
              </a:rPr>
              <a:t>261 days</a:t>
            </a:r>
          </a:p>
        </p:txBody>
      </p:sp>
      <p:sp>
        <p:nvSpPr>
          <p:cNvPr id="4084" name="OTLSHAPE_T_2214bd27d25f4f7d82c216f4fa15aa06_TextPercentage" hidden="1"/>
          <p:cNvSpPr txBox="1"/>
          <p:nvPr>
            <p:custDataLst>
              <p:tags r:id="rId77"/>
            </p:custDataLst>
          </p:nvPr>
        </p:nvSpPr>
        <p:spPr>
          <a:xfrm>
            <a:off x="0" y="2959531"/>
            <a:ext cx="0" cy="153888"/>
          </a:xfrm>
          <a:prstGeom prst="rect">
            <a:avLst/>
          </a:prstGeom>
          <a:noFill/>
        </p:spPr>
        <p:txBody>
          <a:bodyPr vert="horz" wrap="square" lIns="0" tIns="0" rIns="0" bIns="0" rtlCol="0" anchor="ctr" anchorCtr="0">
            <a:spAutoFit/>
          </a:bodyPr>
          <a:lstStyle/>
          <a:p>
            <a:pPr algn="ctr"/>
            <a:endParaRPr lang="en-US" sz="1000">
              <a:solidFill>
                <a:srgbClr val="ED7D31"/>
              </a:solidFill>
              <a:latin typeface="Calibri" panose="020F0502020204030204" pitchFamily="34" charset="0"/>
            </a:endParaRPr>
          </a:p>
        </p:txBody>
      </p:sp>
      <p:sp>
        <p:nvSpPr>
          <p:cNvPr id="4085" name="OTLSHAPE_T_2214bd27d25f4f7d82c216f4fa15aa06_StartDate" hidden="1"/>
          <p:cNvSpPr txBox="1"/>
          <p:nvPr>
            <p:custDataLst>
              <p:tags r:id="rId78"/>
            </p:custDataLst>
          </p:nvPr>
        </p:nvSpPr>
        <p:spPr>
          <a:xfrm>
            <a:off x="0" y="2959531"/>
            <a:ext cx="0" cy="138499"/>
          </a:xfrm>
          <a:prstGeom prst="rect">
            <a:avLst/>
          </a:prstGeom>
          <a:noFill/>
        </p:spPr>
        <p:txBody>
          <a:bodyPr vert="horz" wrap="square" lIns="0" tIns="0" rIns="0" bIns="0" rtlCol="0" anchor="ctr" anchorCtr="0">
            <a:spAutoFit/>
          </a:bodyPr>
          <a:lstStyle/>
          <a:p>
            <a:pPr algn="ctr"/>
            <a:endParaRPr lang="en-US" sz="900">
              <a:solidFill>
                <a:schemeClr val="dk2"/>
              </a:solidFill>
              <a:latin typeface="Calibri" panose="020F0502020204030204" pitchFamily="34" charset="0"/>
            </a:endParaRPr>
          </a:p>
        </p:txBody>
      </p:sp>
      <p:sp>
        <p:nvSpPr>
          <p:cNvPr id="4086" name="OTLSHAPE_T_2214bd27d25f4f7d82c216f4fa15aa06_EndDate" hidden="1"/>
          <p:cNvSpPr txBox="1"/>
          <p:nvPr>
            <p:custDataLst>
              <p:tags r:id="rId79"/>
            </p:custDataLst>
          </p:nvPr>
        </p:nvSpPr>
        <p:spPr>
          <a:xfrm>
            <a:off x="0" y="2959531"/>
            <a:ext cx="0" cy="138499"/>
          </a:xfrm>
          <a:prstGeom prst="rect">
            <a:avLst/>
          </a:prstGeom>
          <a:noFill/>
        </p:spPr>
        <p:txBody>
          <a:bodyPr vert="horz" wrap="square" lIns="0" tIns="0" rIns="0" bIns="0" rtlCol="0" anchor="ctr" anchorCtr="0">
            <a:spAutoFit/>
          </a:bodyPr>
          <a:lstStyle/>
          <a:p>
            <a:pPr algn="ctr"/>
            <a:endParaRPr lang="en-US" sz="900">
              <a:solidFill>
                <a:schemeClr val="dk2"/>
              </a:solidFill>
              <a:latin typeface="Calibri" panose="020F0502020204030204" pitchFamily="34" charset="0"/>
            </a:endParaRPr>
          </a:p>
        </p:txBody>
      </p:sp>
      <p:sp>
        <p:nvSpPr>
          <p:cNvPr id="4087" name="OTLSHAPE_T_2214bd27d25f4f7d82c216f4fa15aa06_JoinedDate"/>
          <p:cNvSpPr txBox="1"/>
          <p:nvPr>
            <p:custDataLst>
              <p:tags r:id="rId80"/>
            </p:custDataLst>
          </p:nvPr>
        </p:nvSpPr>
        <p:spPr>
          <a:xfrm>
            <a:off x="1924797" y="2944982"/>
            <a:ext cx="647700" cy="139531"/>
          </a:xfrm>
          <a:prstGeom prst="rect">
            <a:avLst/>
          </a:prstGeom>
          <a:noFill/>
        </p:spPr>
        <p:txBody>
          <a:bodyPr vert="horz" wrap="square" lIns="0" tIns="0" rIns="0" bIns="0" rtlCol="0" anchor="ctr" anchorCtr="0">
            <a:noAutofit/>
          </a:bodyPr>
          <a:lstStyle/>
          <a:p>
            <a:pPr algn="r"/>
            <a:r>
              <a:rPr lang="en-US" sz="900">
                <a:solidFill>
                  <a:schemeClr val="dk2"/>
                </a:solidFill>
                <a:latin typeface="Calibri" panose="020F0502020204030204" pitchFamily="34" charset="0"/>
              </a:rPr>
              <a:t>Jan 1 - Dec 31</a:t>
            </a:r>
          </a:p>
        </p:txBody>
      </p:sp>
      <p:sp>
        <p:nvSpPr>
          <p:cNvPr id="4088" name="OTLSHAPE_T_2214bd27d25f4f7d82c216f4fa15aa06_Title"/>
          <p:cNvSpPr txBox="1"/>
          <p:nvPr>
            <p:custDataLst>
              <p:tags r:id="rId81"/>
            </p:custDataLst>
          </p:nvPr>
        </p:nvSpPr>
        <p:spPr>
          <a:xfrm>
            <a:off x="2816508" y="2789844"/>
            <a:ext cx="5537200" cy="155025"/>
          </a:xfrm>
          <a:prstGeom prst="rect">
            <a:avLst/>
          </a:prstGeom>
          <a:noFill/>
        </p:spPr>
        <p:txBody>
          <a:bodyPr vert="horz" wrap="square" lIns="0" tIns="0" rIns="0" bIns="0" rtlCol="0" anchor="ctr" anchorCtr="0">
            <a:noAutofit/>
          </a:bodyPr>
          <a:lstStyle/>
          <a:p>
            <a:r>
              <a:rPr lang="en-US" sz="1000" b="1" spc="-2" dirty="0">
                <a:solidFill>
                  <a:schemeClr val="dk1"/>
                </a:solidFill>
                <a:latin typeface="Calibri" panose="020F0502020204030204" pitchFamily="34" charset="0"/>
              </a:rPr>
              <a:t>Stakeholder outreach (e.g., conversations with associations and providers, feedback from Beta assessors)</a:t>
            </a:r>
          </a:p>
        </p:txBody>
      </p:sp>
      <p:sp>
        <p:nvSpPr>
          <p:cNvPr id="4" name="Slide Number Placeholder 3">
            <a:extLst>
              <a:ext uri="{FF2B5EF4-FFF2-40B4-BE49-F238E27FC236}">
                <a16:creationId xmlns:a16="http://schemas.microsoft.com/office/drawing/2014/main" xmlns="" id="{30C8FF72-78AB-4ED6-8794-46573E39F7A6}"/>
              </a:ext>
            </a:extLst>
          </p:cNvPr>
          <p:cNvSpPr>
            <a:spLocks noGrp="1"/>
          </p:cNvSpPr>
          <p:nvPr>
            <p:ph type="sldNum" sz="quarter" idx="7"/>
          </p:nvPr>
        </p:nvSpPr>
        <p:spPr>
          <a:xfrm>
            <a:off x="8077200" y="6464836"/>
            <a:ext cx="267179" cy="164564"/>
          </a:xfrm>
        </p:spPr>
        <p:txBody>
          <a:bodyPr/>
          <a:lstStyle/>
          <a:p>
            <a:pPr marL="72390">
              <a:lnSpc>
                <a:spcPct val="100000"/>
              </a:lnSpc>
            </a:pPr>
            <a:fld id="{81D60167-4931-47E6-BA6A-407CBD079E47}" type="slidenum">
              <a:rPr lang="en-US" smtClean="0"/>
              <a:t>32</a:t>
            </a:fld>
            <a:endParaRPr lang="en-US" dirty="0"/>
          </a:p>
        </p:txBody>
      </p:sp>
    </p:spTree>
    <p:custDataLst>
      <p:tags r:id="rId1"/>
    </p:custDataLst>
    <p:extLst>
      <p:ext uri="{BB962C8B-B14F-4D97-AF65-F5344CB8AC3E}">
        <p14:creationId xmlns:p14="http://schemas.microsoft.com/office/powerpoint/2010/main" val="34860863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535940" y="1864963"/>
            <a:ext cx="8072119" cy="3146136"/>
          </a:xfrm>
          <a:prstGeom prst="rect">
            <a:avLst/>
          </a:prstGeom>
        </p:spPr>
        <p:txBody>
          <a:bodyPr vert="horz" wrap="square" lIns="0" tIns="330091" rIns="0" bIns="0" rtlCol="0">
            <a:spAutoFit/>
          </a:bodyPr>
          <a:lstStyle/>
          <a:p>
            <a:pPr marL="485775" marR="5080" indent="-457200" algn="l">
              <a:lnSpc>
                <a:spcPct val="109400"/>
              </a:lnSpc>
              <a:buFont typeface="Arial" panose="020B0604020202020204" pitchFamily="34" charset="0"/>
              <a:buChar char="•"/>
            </a:pPr>
            <a:r>
              <a:rPr sz="2800" spc="-5" dirty="0"/>
              <a:t>CM</a:t>
            </a:r>
            <a:r>
              <a:rPr sz="2800" dirty="0"/>
              <a:t>S</a:t>
            </a:r>
            <a:r>
              <a:rPr sz="2800" spc="5" dirty="0"/>
              <a:t> </a:t>
            </a:r>
            <a:r>
              <a:rPr sz="2800" dirty="0"/>
              <a:t>IM</a:t>
            </a:r>
            <a:r>
              <a:rPr sz="2800" spc="-340" dirty="0"/>
              <a:t>P</a:t>
            </a:r>
            <a:r>
              <a:rPr sz="2800" spc="-140" dirty="0"/>
              <a:t>A</a:t>
            </a:r>
            <a:r>
              <a:rPr sz="2800" spc="-5" dirty="0"/>
              <a:t>CT </a:t>
            </a:r>
            <a:r>
              <a:rPr sz="2800" spc="-45" dirty="0"/>
              <a:t>M</a:t>
            </a:r>
            <a:r>
              <a:rPr sz="2800" dirty="0"/>
              <a:t>ail</a:t>
            </a:r>
            <a:r>
              <a:rPr sz="2800" spc="-5" dirty="0"/>
              <a:t>b</a:t>
            </a:r>
            <a:r>
              <a:rPr sz="2800" spc="-145" dirty="0"/>
              <a:t>o</a:t>
            </a:r>
            <a:r>
              <a:rPr sz="2800" spc="-5" dirty="0"/>
              <a:t>x</a:t>
            </a:r>
            <a:r>
              <a:rPr lang="en-US" sz="2800" spc="-5" dirty="0"/>
              <a:t> for comments/ideas</a:t>
            </a:r>
            <a:r>
              <a:rPr sz="2800" spc="-5" dirty="0"/>
              <a:t>:</a:t>
            </a:r>
            <a:endParaRPr lang="en-US" sz="2800" spc="-5" dirty="0"/>
          </a:p>
          <a:p>
            <a:pPr marL="942975" marR="5080" lvl="1" indent="-457200" algn="l">
              <a:lnSpc>
                <a:spcPct val="109400"/>
              </a:lnSpc>
              <a:buFont typeface="Arial" panose="020B0604020202020204" pitchFamily="34" charset="0"/>
              <a:buChar char="•"/>
            </a:pPr>
            <a:r>
              <a:rPr sz="2800" spc="-310" dirty="0">
                <a:latin typeface="Constantia" panose="02030602050306030303" pitchFamily="18" charset="0"/>
                <a:hlinkClick r:id="rId3"/>
              </a:rPr>
              <a:t>P</a:t>
            </a:r>
            <a:r>
              <a:rPr sz="2800" spc="-145" dirty="0">
                <a:latin typeface="Constantia" panose="02030602050306030303" pitchFamily="18" charset="0"/>
                <a:hlinkClick r:id="rId3"/>
              </a:rPr>
              <a:t>A</a:t>
            </a:r>
            <a:r>
              <a:rPr sz="2800" spc="-160" dirty="0">
                <a:latin typeface="Constantia" panose="02030602050306030303" pitchFamily="18" charset="0"/>
                <a:hlinkClick r:id="rId3"/>
              </a:rPr>
              <a:t>C</a:t>
            </a:r>
            <a:r>
              <a:rPr sz="2800" spc="-30" dirty="0">
                <a:latin typeface="Constantia" panose="02030602050306030303" pitchFamily="18" charset="0"/>
                <a:hlinkClick r:id="rId3"/>
              </a:rPr>
              <a:t>Qua</a:t>
            </a:r>
            <a:r>
              <a:rPr sz="2800" spc="-5" dirty="0">
                <a:latin typeface="Constantia" panose="02030602050306030303" pitchFamily="18" charset="0"/>
                <a:hlinkClick r:id="rId3"/>
              </a:rPr>
              <a:t>l</a:t>
            </a:r>
            <a:r>
              <a:rPr sz="2800" spc="-25" dirty="0">
                <a:latin typeface="Constantia" panose="02030602050306030303" pitchFamily="18" charset="0"/>
                <a:hlinkClick r:id="rId3"/>
              </a:rPr>
              <a:t>ityInitiat</a:t>
            </a:r>
            <a:r>
              <a:rPr sz="2800" spc="-45" dirty="0">
                <a:latin typeface="Constantia" panose="02030602050306030303" pitchFamily="18" charset="0"/>
                <a:hlinkClick r:id="rId3"/>
              </a:rPr>
              <a:t>i</a:t>
            </a:r>
            <a:r>
              <a:rPr sz="2800" spc="-120" dirty="0">
                <a:latin typeface="Constantia" panose="02030602050306030303" pitchFamily="18" charset="0"/>
                <a:hlinkClick r:id="rId3"/>
              </a:rPr>
              <a:t>v</a:t>
            </a:r>
            <a:r>
              <a:rPr sz="2800" spc="-30" dirty="0">
                <a:latin typeface="Constantia" panose="02030602050306030303" pitchFamily="18" charset="0"/>
                <a:hlinkClick r:id="rId3"/>
              </a:rPr>
              <a:t>e@</a:t>
            </a:r>
            <a:r>
              <a:rPr sz="2800" spc="-15" dirty="0">
                <a:latin typeface="Constantia" panose="02030602050306030303" pitchFamily="18" charset="0"/>
                <a:hlinkClick r:id="rId3"/>
              </a:rPr>
              <a:t>c</a:t>
            </a:r>
            <a:r>
              <a:rPr sz="2800" spc="-40" dirty="0">
                <a:latin typeface="Constantia" panose="02030602050306030303" pitchFamily="18" charset="0"/>
                <a:hlinkClick r:id="rId3"/>
              </a:rPr>
              <a:t>m</a:t>
            </a:r>
            <a:r>
              <a:rPr sz="2800" spc="-85" dirty="0">
                <a:latin typeface="Constantia" panose="02030602050306030303" pitchFamily="18" charset="0"/>
                <a:hlinkClick r:id="rId3"/>
              </a:rPr>
              <a:t>s</a:t>
            </a:r>
            <a:r>
              <a:rPr sz="2800" spc="-20" dirty="0">
                <a:latin typeface="Constantia" panose="02030602050306030303" pitchFamily="18" charset="0"/>
                <a:hlinkClick r:id="rId3"/>
              </a:rPr>
              <a:t>.hh</a:t>
            </a:r>
            <a:r>
              <a:rPr sz="2800" spc="-85" dirty="0">
                <a:latin typeface="Constantia" panose="02030602050306030303" pitchFamily="18" charset="0"/>
                <a:hlinkClick r:id="rId3"/>
              </a:rPr>
              <a:t>s</a:t>
            </a:r>
            <a:r>
              <a:rPr sz="2800" spc="-15" dirty="0">
                <a:latin typeface="Constantia" panose="02030602050306030303" pitchFamily="18" charset="0"/>
                <a:hlinkClick r:id="rId3"/>
              </a:rPr>
              <a:t>.</a:t>
            </a:r>
            <a:r>
              <a:rPr sz="2800" spc="-125" dirty="0">
                <a:latin typeface="Constantia" panose="02030602050306030303" pitchFamily="18" charset="0"/>
                <a:hlinkClick r:id="rId3"/>
              </a:rPr>
              <a:t>g</a:t>
            </a:r>
            <a:r>
              <a:rPr sz="2800" spc="-85" dirty="0">
                <a:latin typeface="Constantia" panose="02030602050306030303" pitchFamily="18" charset="0"/>
                <a:hlinkClick r:id="rId3"/>
              </a:rPr>
              <a:t>o</a:t>
            </a:r>
            <a:r>
              <a:rPr sz="2800" spc="-20" dirty="0">
                <a:latin typeface="Constantia" panose="02030602050306030303" pitchFamily="18" charset="0"/>
                <a:hlinkClick r:id="rId3"/>
              </a:rPr>
              <a:t>v</a:t>
            </a:r>
            <a:endParaRPr lang="en-US" sz="2800" spc="-20" dirty="0">
              <a:latin typeface="Constantia" panose="02030602050306030303" pitchFamily="18" charset="0"/>
            </a:endParaRPr>
          </a:p>
          <a:p>
            <a:pPr marL="485775" marR="5080" indent="-457200" algn="l">
              <a:lnSpc>
                <a:spcPct val="109400"/>
              </a:lnSpc>
              <a:buFont typeface="Arial" panose="020B0604020202020204" pitchFamily="34" charset="0"/>
              <a:buChar char="•"/>
            </a:pPr>
            <a:r>
              <a:rPr lang="en-US" sz="2800" spc="-20" dirty="0">
                <a:latin typeface="Constantia" panose="02030602050306030303" pitchFamily="18" charset="0"/>
              </a:rPr>
              <a:t>IMPACT item development general information:</a:t>
            </a:r>
          </a:p>
          <a:p>
            <a:pPr marL="914400" lvl="1" indent="-457200">
              <a:buFont typeface="Arial" panose="020B0604020202020204" pitchFamily="34" charset="0"/>
              <a:buChar char="•"/>
            </a:pPr>
            <a:r>
              <a:rPr lang="en-US" sz="2800" u="sng" dirty="0">
                <a:latin typeface="Constantia" panose="02030602050306030303" pitchFamily="18" charset="0"/>
                <a:hlinkClick r:id="rId4"/>
              </a:rPr>
              <a:t>impactact@rand.org</a:t>
            </a:r>
            <a:r>
              <a:rPr lang="en-US" sz="2800" dirty="0">
                <a:latin typeface="Constantia" panose="02030602050306030303" pitchFamily="18" charset="0"/>
              </a:rPr>
              <a:t> </a:t>
            </a:r>
          </a:p>
          <a:p>
            <a:pPr marL="942975" marR="5080" lvl="1" indent="-457200" algn="l">
              <a:lnSpc>
                <a:spcPct val="109400"/>
              </a:lnSpc>
              <a:buFont typeface="Arial" panose="020B0604020202020204" pitchFamily="34" charset="0"/>
              <a:buChar char="•"/>
            </a:pPr>
            <a:endParaRPr lang="en-US" sz="2800" spc="-20" dirty="0">
              <a:latin typeface="Constantia" panose="02030602050306030303" pitchFamily="18" charset="0"/>
            </a:endParaRPr>
          </a:p>
          <a:p>
            <a:pPr marL="942975" marR="5080" lvl="1" indent="-457200" algn="l">
              <a:lnSpc>
                <a:spcPct val="109400"/>
              </a:lnSpc>
              <a:buFont typeface="Arial" panose="020B0604020202020204" pitchFamily="34" charset="0"/>
              <a:buChar char="•"/>
            </a:pPr>
            <a:r>
              <a:rPr lang="en-US" sz="200" spc="-20" dirty="0"/>
              <a:t> </a:t>
            </a:r>
          </a:p>
          <a:p>
            <a:pPr marL="28575" marR="5080" algn="l">
              <a:lnSpc>
                <a:spcPct val="109400"/>
              </a:lnSpc>
            </a:pPr>
            <a:endParaRPr sz="2800" dirty="0"/>
          </a:p>
        </p:txBody>
      </p:sp>
      <p:sp>
        <p:nvSpPr>
          <p:cNvPr id="3" name="object 3"/>
          <p:cNvSpPr txBox="1">
            <a:spLocks noGrp="1"/>
          </p:cNvSpPr>
          <p:nvPr>
            <p:ph type="title"/>
          </p:nvPr>
        </p:nvSpPr>
        <p:spPr>
          <a:xfrm>
            <a:off x="0" y="105562"/>
            <a:ext cx="9144000" cy="1016149"/>
          </a:xfrm>
          <a:prstGeom prst="rect">
            <a:avLst/>
          </a:prstGeom>
        </p:spPr>
        <p:txBody>
          <a:bodyPr vert="horz" wrap="square" lIns="0" tIns="335762" rIns="0" bIns="0" rtlCol="0">
            <a:spAutoFit/>
          </a:bodyPr>
          <a:lstStyle/>
          <a:p>
            <a:pPr marL="463550" algn="ctr">
              <a:lnSpc>
                <a:spcPct val="100000"/>
              </a:lnSpc>
            </a:pPr>
            <a:r>
              <a:rPr lang="en-US" dirty="0"/>
              <a:t>Points of Contact</a:t>
            </a:r>
            <a:endParaRPr dirty="0"/>
          </a:p>
        </p:txBody>
      </p:sp>
      <p:sp>
        <p:nvSpPr>
          <p:cNvPr id="7" name="Slide Number Placeholder 6">
            <a:extLst>
              <a:ext uri="{FF2B5EF4-FFF2-40B4-BE49-F238E27FC236}">
                <a16:creationId xmlns:a16="http://schemas.microsoft.com/office/drawing/2014/main" xmlns="" id="{87DABAF1-C1D0-4645-A058-77186976BA05}"/>
              </a:ext>
            </a:extLst>
          </p:cNvPr>
          <p:cNvSpPr>
            <a:spLocks noGrp="1"/>
          </p:cNvSpPr>
          <p:nvPr>
            <p:ph type="sldNum" sz="quarter" idx="7"/>
          </p:nvPr>
        </p:nvSpPr>
        <p:spPr/>
        <p:txBody>
          <a:bodyPr/>
          <a:lstStyle/>
          <a:p>
            <a:pPr marL="72390">
              <a:lnSpc>
                <a:spcPct val="100000"/>
              </a:lnSpc>
            </a:pPr>
            <a:fld id="{81D60167-4931-47E6-BA6A-407CBD079E47}" type="slidenum">
              <a:rPr lang="en-US" smtClean="0"/>
              <a:t>33</a:t>
            </a:fld>
            <a:endParaRPr lang="en-US" dirty="0"/>
          </a:p>
        </p:txBody>
      </p:sp>
    </p:spTree>
    <p:extLst>
      <p:ext uri="{BB962C8B-B14F-4D97-AF65-F5344CB8AC3E}">
        <p14:creationId xmlns:p14="http://schemas.microsoft.com/office/powerpoint/2010/main" val="522065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69" y="381000"/>
            <a:ext cx="8970060" cy="677108"/>
          </a:xfrm>
        </p:spPr>
        <p:txBody>
          <a:bodyPr/>
          <a:lstStyle/>
          <a:p>
            <a:pPr algn="ctr"/>
            <a:r>
              <a:rPr lang="en-US" dirty="0"/>
              <a:t>Overview of the RAND Contract</a:t>
            </a:r>
          </a:p>
        </p:txBody>
      </p:sp>
      <p:sp>
        <p:nvSpPr>
          <p:cNvPr id="3" name="Text Placeholder 2"/>
          <p:cNvSpPr>
            <a:spLocks noGrp="1"/>
          </p:cNvSpPr>
          <p:nvPr>
            <p:ph type="body" idx="1"/>
          </p:nvPr>
        </p:nvSpPr>
        <p:spPr>
          <a:xfrm>
            <a:off x="381000" y="1676400"/>
            <a:ext cx="8458200" cy="4909036"/>
          </a:xfrm>
        </p:spPr>
        <p:txBody>
          <a:bodyPr/>
          <a:lstStyle/>
          <a:p>
            <a:pPr marL="285750" indent="-285750">
              <a:spcBef>
                <a:spcPct val="0"/>
              </a:spcBef>
              <a:spcAft>
                <a:spcPts val="600"/>
              </a:spcAft>
              <a:buFont typeface="Arial"/>
              <a:buChar char="•"/>
            </a:pPr>
            <a:r>
              <a:rPr lang="en-US" sz="2400" dirty="0">
                <a:ea typeface="MS PGothic" charset="0"/>
              </a:rPr>
              <a:t>CMS </a:t>
            </a:r>
            <a:r>
              <a:rPr lang="en-US" sz="2400" dirty="0" smtClean="0">
                <a:ea typeface="MS PGothic" charset="0"/>
              </a:rPr>
              <a:t>contracted </a:t>
            </a:r>
            <a:r>
              <a:rPr lang="en-US" sz="2400" dirty="0">
                <a:ea typeface="MS PGothic" charset="0"/>
              </a:rPr>
              <a:t>with the RAND Corporation to help meet the mandates of the IMPACT Act</a:t>
            </a:r>
          </a:p>
          <a:p>
            <a:pPr marL="285750" indent="-285750">
              <a:spcBef>
                <a:spcPct val="0"/>
              </a:spcBef>
              <a:spcAft>
                <a:spcPts val="600"/>
              </a:spcAft>
              <a:buFont typeface="Arial"/>
              <a:buChar char="•"/>
            </a:pPr>
            <a:r>
              <a:rPr lang="en-US" sz="2400" dirty="0">
                <a:ea typeface="MS PGothic" charset="0"/>
              </a:rPr>
              <a:t>Project goal is to develop, </a:t>
            </a:r>
            <a:r>
              <a:rPr lang="en-US" sz="2400" dirty="0" smtClean="0">
                <a:ea typeface="MS PGothic" charset="0"/>
              </a:rPr>
              <a:t>test, and implement standardized </a:t>
            </a:r>
            <a:r>
              <a:rPr lang="en-US" sz="2400" dirty="0">
                <a:ea typeface="MS PGothic" charset="0"/>
              </a:rPr>
              <a:t>PAC patient assessment data</a:t>
            </a:r>
          </a:p>
          <a:p>
            <a:pPr marL="285750" indent="-285750">
              <a:spcBef>
                <a:spcPct val="0"/>
              </a:spcBef>
              <a:spcAft>
                <a:spcPts val="600"/>
              </a:spcAft>
              <a:buFont typeface="Arial"/>
              <a:buChar char="•"/>
            </a:pPr>
            <a:r>
              <a:rPr lang="en-US" sz="2400" dirty="0">
                <a:ea typeface="MS PGothic" charset="0"/>
              </a:rPr>
              <a:t>Project phases:</a:t>
            </a:r>
          </a:p>
          <a:p>
            <a:pPr marL="965200" lvl="1" indent="-514350">
              <a:spcBef>
                <a:spcPct val="0"/>
              </a:spcBef>
              <a:spcAft>
                <a:spcPts val="600"/>
              </a:spcAft>
              <a:buFont typeface="+mj-lt"/>
              <a:buAutoNum type="arabicPeriod"/>
            </a:pPr>
            <a:r>
              <a:rPr lang="en-US" sz="2400" dirty="0">
                <a:latin typeface="Constantia"/>
                <a:ea typeface="ＭＳ Ｐゴシック" charset="0"/>
                <a:cs typeface="Constantia"/>
              </a:rPr>
              <a:t>Information Gathering: Sep 2015 – Apr 2016</a:t>
            </a:r>
          </a:p>
          <a:p>
            <a:pPr marL="965200" lvl="1" indent="-514350">
              <a:spcBef>
                <a:spcPct val="0"/>
              </a:spcBef>
              <a:spcAft>
                <a:spcPts val="600"/>
              </a:spcAft>
              <a:buFont typeface="Calibri" charset="0"/>
              <a:buAutoNum type="arabicPeriod"/>
            </a:pPr>
            <a:r>
              <a:rPr lang="en-US" sz="2400" dirty="0">
                <a:latin typeface="Constantia"/>
                <a:ea typeface="ＭＳ Ｐゴシック" charset="0"/>
                <a:cs typeface="Constantia"/>
              </a:rPr>
              <a:t>Pilot Testing (Alpha 1 and 2): Aug 2016 – July 2017</a:t>
            </a:r>
          </a:p>
          <a:p>
            <a:pPr marL="965200" lvl="1" indent="-514350">
              <a:spcBef>
                <a:spcPct val="0"/>
              </a:spcBef>
              <a:spcAft>
                <a:spcPts val="600"/>
              </a:spcAft>
              <a:buFont typeface="Calibri" charset="0"/>
              <a:buAutoNum type="arabicPeriod"/>
            </a:pPr>
            <a:r>
              <a:rPr lang="en-US" sz="2400" dirty="0">
                <a:latin typeface="Constantia"/>
                <a:ea typeface="ＭＳ Ｐゴシック" charset="0"/>
                <a:cs typeface="Constantia"/>
              </a:rPr>
              <a:t>National Beta Testing: Fall 2017 </a:t>
            </a:r>
            <a:r>
              <a:rPr lang="en-US" sz="2400" dirty="0" smtClean="0">
                <a:latin typeface="Constantia"/>
                <a:ea typeface="ＭＳ Ｐゴシック" charset="0"/>
                <a:cs typeface="Constantia"/>
              </a:rPr>
              <a:t>– August </a:t>
            </a:r>
            <a:r>
              <a:rPr lang="en-US" sz="2400" dirty="0">
                <a:latin typeface="Constantia"/>
                <a:ea typeface="ＭＳ Ｐゴシック" charset="0"/>
                <a:cs typeface="Constantia"/>
              </a:rPr>
              <a:t>2018</a:t>
            </a:r>
          </a:p>
          <a:p>
            <a:pPr marL="1422400" lvl="2" indent="-514350">
              <a:spcBef>
                <a:spcPct val="0"/>
              </a:spcBef>
              <a:spcAft>
                <a:spcPts val="600"/>
              </a:spcAft>
              <a:buFont typeface="Arial" panose="020B0604020202020204" pitchFamily="34" charset="0"/>
              <a:buChar char="•"/>
            </a:pPr>
            <a:r>
              <a:rPr lang="en-US" sz="2400" dirty="0">
                <a:latin typeface="Constantia"/>
                <a:ea typeface="ＭＳ Ｐゴシック" charset="0"/>
                <a:cs typeface="Constantia"/>
              </a:rPr>
              <a:t>Subset of Beta providers willing to extend field participation into the summer months</a:t>
            </a:r>
          </a:p>
          <a:p>
            <a:endParaRPr lang="en-US" dirty="0"/>
          </a:p>
        </p:txBody>
      </p:sp>
      <p:sp>
        <p:nvSpPr>
          <p:cNvPr id="7" name="Slide Number Placeholder 6">
            <a:extLst>
              <a:ext uri="{FF2B5EF4-FFF2-40B4-BE49-F238E27FC236}">
                <a16:creationId xmlns:a16="http://schemas.microsoft.com/office/drawing/2014/main" xmlns="" id="{849E3B2B-281F-4BDD-943B-F62FAD8F02CA}"/>
              </a:ext>
            </a:extLst>
          </p:cNvPr>
          <p:cNvSpPr>
            <a:spLocks noGrp="1"/>
          </p:cNvSpPr>
          <p:nvPr>
            <p:ph type="sldNum" sz="quarter" idx="7"/>
          </p:nvPr>
        </p:nvSpPr>
        <p:spPr/>
        <p:txBody>
          <a:bodyPr/>
          <a:lstStyle/>
          <a:p>
            <a:pPr marL="72390">
              <a:lnSpc>
                <a:spcPct val="100000"/>
              </a:lnSpc>
            </a:pPr>
            <a:fld id="{81D60167-4931-47E6-BA6A-407CBD079E47}" type="slidenum">
              <a:rPr lang="en-US" smtClean="0"/>
              <a:t>4</a:t>
            </a:fld>
            <a:endParaRPr lang="en-US" dirty="0"/>
          </a:p>
        </p:txBody>
      </p:sp>
    </p:spTree>
    <p:extLst>
      <p:ext uri="{BB962C8B-B14F-4D97-AF65-F5344CB8AC3E}">
        <p14:creationId xmlns:p14="http://schemas.microsoft.com/office/powerpoint/2010/main" val="1894651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DA80DA86-6087-4B67-9B30-C540D987B731}"/>
              </a:ext>
            </a:extLst>
          </p:cNvPr>
          <p:cNvSpPr>
            <a:spLocks noGrp="1"/>
          </p:cNvSpPr>
          <p:nvPr>
            <p:ph type="body" idx="1"/>
          </p:nvPr>
        </p:nvSpPr>
        <p:spPr>
          <a:xfrm>
            <a:off x="535940" y="1864963"/>
            <a:ext cx="8072119" cy="4705904"/>
          </a:xfrm>
        </p:spPr>
        <p:txBody>
          <a:bodyPr/>
          <a:lstStyle/>
          <a:p>
            <a:pPr marL="342900" indent="-342900" algn="l" defTabSz="457200" rtl="0">
              <a:lnSpc>
                <a:spcPct val="90000"/>
              </a:lnSpc>
              <a:spcBef>
                <a:spcPts val="1200"/>
              </a:spcBef>
              <a:spcAft>
                <a:spcPts val="600"/>
              </a:spcAft>
              <a:buFont typeface="Arial"/>
              <a:buChar char="•"/>
              <a:defRPr/>
            </a:pPr>
            <a:r>
              <a:rPr lang="en-US" sz="2800" dirty="0">
                <a:ea typeface="MS PGothic" charset="0"/>
              </a:rPr>
              <a:t>Focus on clinical categories outlined in IMPACT Act</a:t>
            </a:r>
          </a:p>
          <a:p>
            <a:pPr marL="800100" lvl="1" indent="-342900" algn="l" defTabSz="457200" rtl="0">
              <a:lnSpc>
                <a:spcPct val="90000"/>
              </a:lnSpc>
              <a:spcBef>
                <a:spcPts val="600"/>
              </a:spcBef>
              <a:buFont typeface="Arial"/>
              <a:buChar char="•"/>
              <a:defRPr/>
            </a:pPr>
            <a:r>
              <a:rPr lang="en-US" sz="2800" kern="1200" dirty="0">
                <a:solidFill>
                  <a:srgbClr val="000000"/>
                </a:solidFill>
                <a:latin typeface="Constantia" panose="02030602050306030303" pitchFamily="18" charset="0"/>
                <a:cs typeface="Constantia"/>
              </a:rPr>
              <a:t>Cognitive status</a:t>
            </a:r>
            <a:endParaRPr lang="en-US" sz="2800" kern="1200" dirty="0">
              <a:solidFill>
                <a:srgbClr val="000000"/>
              </a:solidFill>
              <a:latin typeface="Constantia" panose="02030602050306030303" pitchFamily="18" charset="0"/>
            </a:endParaRPr>
          </a:p>
          <a:p>
            <a:pPr marL="800100" lvl="1" indent="-342900" algn="l" defTabSz="457200" rtl="0">
              <a:lnSpc>
                <a:spcPct val="90000"/>
              </a:lnSpc>
              <a:spcBef>
                <a:spcPts val="600"/>
              </a:spcBef>
              <a:buFont typeface="Arial"/>
              <a:buChar char="•"/>
              <a:defRPr/>
            </a:pPr>
            <a:r>
              <a:rPr lang="en-US" sz="2800" kern="1200" dirty="0">
                <a:solidFill>
                  <a:srgbClr val="000000"/>
                </a:solidFill>
                <a:latin typeface="Constantia" panose="02030602050306030303" pitchFamily="18" charset="0"/>
                <a:cs typeface="Constantia"/>
              </a:rPr>
              <a:t>Mental status</a:t>
            </a:r>
            <a:endParaRPr lang="en-US" sz="2800" kern="1200" dirty="0">
              <a:solidFill>
                <a:srgbClr val="000000"/>
              </a:solidFill>
              <a:latin typeface="Constantia" panose="02030602050306030303" pitchFamily="18" charset="0"/>
            </a:endParaRPr>
          </a:p>
          <a:p>
            <a:pPr marL="800100" lvl="1" indent="-342900" algn="l" defTabSz="457200" rtl="0">
              <a:lnSpc>
                <a:spcPct val="90000"/>
              </a:lnSpc>
              <a:spcBef>
                <a:spcPts val="600"/>
              </a:spcBef>
              <a:buFont typeface="Arial"/>
              <a:buChar char="•"/>
              <a:defRPr/>
            </a:pPr>
            <a:r>
              <a:rPr lang="en-US" sz="2800" kern="1200" dirty="0">
                <a:solidFill>
                  <a:srgbClr val="000000"/>
                </a:solidFill>
                <a:latin typeface="Constantia" panose="02030602050306030303" pitchFamily="18" charset="0"/>
                <a:cs typeface="Constantia"/>
              </a:rPr>
              <a:t>Pain</a:t>
            </a:r>
          </a:p>
          <a:p>
            <a:pPr marL="800100" lvl="1" indent="-342900" algn="l" defTabSz="457200" rtl="0">
              <a:lnSpc>
                <a:spcPct val="90000"/>
              </a:lnSpc>
              <a:spcBef>
                <a:spcPts val="600"/>
              </a:spcBef>
              <a:buFont typeface="Arial"/>
              <a:buChar char="•"/>
              <a:defRPr/>
            </a:pPr>
            <a:r>
              <a:rPr lang="en-US" sz="2800" kern="1200" dirty="0">
                <a:solidFill>
                  <a:prstClr val="black"/>
                </a:solidFill>
                <a:latin typeface="Constantia" panose="02030602050306030303" pitchFamily="18" charset="0"/>
                <a:cs typeface="Constantia"/>
              </a:rPr>
              <a:t>Impairments</a:t>
            </a:r>
          </a:p>
          <a:p>
            <a:pPr marL="800100" lvl="1" indent="-342900" algn="l" defTabSz="457200" rtl="0">
              <a:lnSpc>
                <a:spcPct val="90000"/>
              </a:lnSpc>
              <a:spcBef>
                <a:spcPts val="600"/>
              </a:spcBef>
              <a:buFont typeface="Arial"/>
              <a:buChar char="•"/>
              <a:defRPr/>
            </a:pPr>
            <a:r>
              <a:rPr lang="en-US" sz="2800" kern="1200" dirty="0">
                <a:solidFill>
                  <a:srgbClr val="000000"/>
                </a:solidFill>
                <a:latin typeface="Constantia" panose="02030602050306030303" pitchFamily="18" charset="0"/>
                <a:cs typeface="Constantia"/>
              </a:rPr>
              <a:t>Special services, treatments and interventions</a:t>
            </a:r>
            <a:endParaRPr lang="en-US" sz="2800" kern="1200" dirty="0">
              <a:solidFill>
                <a:srgbClr val="000000"/>
              </a:solidFill>
              <a:latin typeface="Constantia" panose="02030602050306030303" pitchFamily="18" charset="0"/>
            </a:endParaRPr>
          </a:p>
          <a:p>
            <a:pPr marL="800100" lvl="1" indent="-342900" algn="l" defTabSz="457200" rtl="0">
              <a:lnSpc>
                <a:spcPct val="90000"/>
              </a:lnSpc>
              <a:spcBef>
                <a:spcPts val="600"/>
              </a:spcBef>
              <a:buFont typeface="Arial"/>
              <a:buChar char="•"/>
              <a:defRPr/>
            </a:pPr>
            <a:r>
              <a:rPr lang="en-US" sz="2800" kern="1200" dirty="0">
                <a:solidFill>
                  <a:srgbClr val="000000"/>
                </a:solidFill>
                <a:latin typeface="Constantia" panose="02030602050306030303" pitchFamily="18" charset="0"/>
                <a:cs typeface="Constantia"/>
              </a:rPr>
              <a:t>Other categories (Care preferences</a:t>
            </a:r>
            <a:r>
              <a:rPr lang="en-US" sz="2800" kern="1200" dirty="0">
                <a:solidFill>
                  <a:srgbClr val="000000"/>
                </a:solidFill>
                <a:latin typeface="Constantia" panose="02030602050306030303" pitchFamily="18" charset="0"/>
              </a:rPr>
              <a:t>; </a:t>
            </a:r>
            <a:r>
              <a:rPr lang="en-US" sz="2800" kern="1200" dirty="0">
                <a:solidFill>
                  <a:srgbClr val="000000"/>
                </a:solidFill>
                <a:latin typeface="Constantia" panose="02030602050306030303" pitchFamily="18" charset="0"/>
                <a:cs typeface="Constantia"/>
              </a:rPr>
              <a:t>Global health; Medication reconciliation)</a:t>
            </a:r>
          </a:p>
          <a:p>
            <a:endParaRPr lang="en-US" dirty="0"/>
          </a:p>
        </p:txBody>
      </p:sp>
      <p:sp>
        <p:nvSpPr>
          <p:cNvPr id="4" name="Slide Number Placeholder 3">
            <a:extLst>
              <a:ext uri="{FF2B5EF4-FFF2-40B4-BE49-F238E27FC236}">
                <a16:creationId xmlns:a16="http://schemas.microsoft.com/office/drawing/2014/main" xmlns="" id="{B3A708D9-0A26-4C07-BAE8-FCD76D4CCCC0}"/>
              </a:ext>
            </a:extLst>
          </p:cNvPr>
          <p:cNvSpPr>
            <a:spLocks noGrp="1"/>
          </p:cNvSpPr>
          <p:nvPr>
            <p:ph type="sldNum" sz="quarter" idx="7"/>
          </p:nvPr>
        </p:nvSpPr>
        <p:spPr/>
        <p:txBody>
          <a:bodyPr/>
          <a:lstStyle/>
          <a:p>
            <a:pPr marL="72390">
              <a:lnSpc>
                <a:spcPct val="100000"/>
              </a:lnSpc>
            </a:pPr>
            <a:fld id="{81D60167-4931-47E6-BA6A-407CBD079E47}" type="slidenum">
              <a:rPr lang="en-US" smtClean="0"/>
              <a:t>5</a:t>
            </a:fld>
            <a:endParaRPr lang="en-US" dirty="0"/>
          </a:p>
        </p:txBody>
      </p:sp>
      <p:sp>
        <p:nvSpPr>
          <p:cNvPr id="5" name="Title 1">
            <a:extLst>
              <a:ext uri="{FF2B5EF4-FFF2-40B4-BE49-F238E27FC236}">
                <a16:creationId xmlns:a16="http://schemas.microsoft.com/office/drawing/2014/main" xmlns="" id="{D6889C9D-928E-46B4-A110-6C7B47D0150D}"/>
              </a:ext>
            </a:extLst>
          </p:cNvPr>
          <p:cNvSpPr>
            <a:spLocks noGrp="1"/>
          </p:cNvSpPr>
          <p:nvPr>
            <p:ph type="title"/>
          </p:nvPr>
        </p:nvSpPr>
        <p:spPr>
          <a:xfrm>
            <a:off x="86969" y="381000"/>
            <a:ext cx="8970060" cy="677108"/>
          </a:xfrm>
        </p:spPr>
        <p:txBody>
          <a:bodyPr/>
          <a:lstStyle/>
          <a:p>
            <a:pPr algn="ctr"/>
            <a:r>
              <a:rPr lang="en-US" dirty="0"/>
              <a:t>SPADE Clinical Categories</a:t>
            </a:r>
          </a:p>
        </p:txBody>
      </p:sp>
    </p:spTree>
    <p:extLst>
      <p:ext uri="{BB962C8B-B14F-4D97-AF65-F5344CB8AC3E}">
        <p14:creationId xmlns:p14="http://schemas.microsoft.com/office/powerpoint/2010/main" val="1659084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
            <a:ext cx="7886700" cy="1325563"/>
          </a:xfrm>
        </p:spPr>
        <p:txBody>
          <a:bodyPr>
            <a:normAutofit fontScale="90000"/>
          </a:bodyPr>
          <a:lstStyle/>
          <a:p>
            <a:pPr algn="ctr"/>
            <a:r>
              <a:rPr lang="en-US" dirty="0"/>
              <a:t>Evaluation of Candidate Data Elements</a:t>
            </a:r>
          </a:p>
        </p:txBody>
      </p:sp>
      <p:graphicFrame>
        <p:nvGraphicFramePr>
          <p:cNvPr id="7" name="Content Placeholder 3" title="Empty Text box"/>
          <p:cNvGraphicFramePr>
            <a:graphicFrameLocks noGrp="1"/>
          </p:cNvGraphicFramePr>
          <p:nvPr>
            <p:ph idx="1"/>
            <p:extLst/>
          </p:nvPr>
        </p:nvGraphicFramePr>
        <p:xfrm>
          <a:off x="628650" y="1675795"/>
          <a:ext cx="7886700" cy="4801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7"/>
          </p:nvPr>
        </p:nvSpPr>
        <p:spPr/>
        <p:txBody>
          <a:bodyPr/>
          <a:lstStyle/>
          <a:p>
            <a:pPr marL="72390">
              <a:lnSpc>
                <a:spcPct val="100000"/>
              </a:lnSpc>
            </a:pPr>
            <a:fld id="{81D60167-4931-47E6-BA6A-407CBD079E47}" type="slidenum">
              <a:rPr lang="en-US" smtClean="0"/>
              <a:t>6</a:t>
            </a:fld>
            <a:endParaRPr lang="en-US" dirty="0"/>
          </a:p>
        </p:txBody>
      </p:sp>
    </p:spTree>
    <p:extLst>
      <p:ext uri="{BB962C8B-B14F-4D97-AF65-F5344CB8AC3E}">
        <p14:creationId xmlns:p14="http://schemas.microsoft.com/office/powerpoint/2010/main" val="3008581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6970" y="457200"/>
            <a:ext cx="8970060" cy="553998"/>
          </a:xfrm>
        </p:spPr>
        <p:txBody>
          <a:bodyPr/>
          <a:lstStyle/>
          <a:p>
            <a:pPr algn="ctr"/>
            <a:r>
              <a:rPr lang="en-US" sz="3600" dirty="0"/>
              <a:t>Input Opportunities for SPADE Evaluation</a:t>
            </a:r>
          </a:p>
        </p:txBody>
      </p:sp>
      <p:sp>
        <p:nvSpPr>
          <p:cNvPr id="2" name="Slide Number Placeholder 1"/>
          <p:cNvSpPr>
            <a:spLocks noGrp="1"/>
          </p:cNvSpPr>
          <p:nvPr>
            <p:ph type="sldNum" sz="quarter" idx="7"/>
          </p:nvPr>
        </p:nvSpPr>
        <p:spPr>
          <a:xfrm>
            <a:off x="8438642" y="6464836"/>
            <a:ext cx="248158" cy="164564"/>
          </a:xfrm>
        </p:spPr>
        <p:txBody>
          <a:bodyPr/>
          <a:lstStyle/>
          <a:p>
            <a:pPr marL="72390">
              <a:lnSpc>
                <a:spcPct val="100000"/>
              </a:lnSpc>
            </a:pPr>
            <a:fld id="{81D60167-4931-47E6-BA6A-407CBD079E47}" type="slidenum">
              <a:rPr lang="uk-UA" smtClean="0"/>
              <a:t>7</a:t>
            </a:fld>
            <a:endParaRPr lang="uk-UA" dirty="0"/>
          </a:p>
        </p:txBody>
      </p:sp>
      <p:graphicFrame>
        <p:nvGraphicFramePr>
          <p:cNvPr id="7" name="Content Placeholder 7" title="Empty Text Box"/>
          <p:cNvGraphicFramePr>
            <a:graphicFrameLocks/>
          </p:cNvGraphicFramePr>
          <p:nvPr>
            <p:extLst>
              <p:ext uri="{D42A27DB-BD31-4B8C-83A1-F6EECF244321}">
                <p14:modId xmlns:p14="http://schemas.microsoft.com/office/powerpoint/2010/main" val="930780234"/>
              </p:ext>
            </p:extLst>
          </p:nvPr>
        </p:nvGraphicFramePr>
        <p:xfrm>
          <a:off x="0" y="1657350"/>
          <a:ext cx="9144000" cy="4633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9803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69" y="395023"/>
            <a:ext cx="8970060" cy="677108"/>
          </a:xfrm>
        </p:spPr>
        <p:txBody>
          <a:bodyPr anchor="ctr"/>
          <a:lstStyle/>
          <a:p>
            <a:pPr algn="ctr"/>
            <a:r>
              <a:rPr lang="en-US" dirty="0"/>
              <a:t>National Beta Test</a:t>
            </a:r>
          </a:p>
        </p:txBody>
      </p:sp>
      <p:sp>
        <p:nvSpPr>
          <p:cNvPr id="3" name="Text Placeholder 2"/>
          <p:cNvSpPr>
            <a:spLocks noGrp="1"/>
          </p:cNvSpPr>
          <p:nvPr>
            <p:ph type="body" idx="1"/>
          </p:nvPr>
        </p:nvSpPr>
        <p:spPr>
          <a:xfrm>
            <a:off x="535940" y="1676400"/>
            <a:ext cx="8072119" cy="4495800"/>
          </a:xfrm>
        </p:spPr>
        <p:txBody>
          <a:bodyPr/>
          <a:lstStyle/>
          <a:p>
            <a:pPr marL="342900" marR="0" lvl="0" indent="-342900" algn="l" defTabSz="457200" rtl="0" eaLnBrk="1" fontAlgn="auto" latinLnBrk="0" hangingPunct="1">
              <a:lnSpc>
                <a:spcPct val="90000"/>
              </a:lnSpc>
              <a:spcBef>
                <a:spcPts val="1200"/>
              </a:spcBef>
              <a:spcAft>
                <a:spcPts val="600"/>
              </a:spcAft>
              <a:buClrTx/>
              <a:buSzTx/>
              <a:buFont typeface="Arial"/>
              <a:buChar char="•"/>
              <a:tabLst/>
              <a:defRPr/>
            </a:pPr>
            <a:r>
              <a:rPr lang="en-US" sz="2800" kern="1200" dirty="0" smtClean="0">
                <a:solidFill>
                  <a:srgbClr val="000000"/>
                </a:solidFill>
                <a:latin typeface="Constantia" panose="02030602050306030303" pitchFamily="18" charset="0"/>
              </a:rPr>
              <a:t>Goals are </a:t>
            </a:r>
            <a:r>
              <a:rPr lang="en-US" sz="2800" kern="1200" dirty="0">
                <a:solidFill>
                  <a:srgbClr val="000000"/>
                </a:solidFill>
                <a:latin typeface="Constantia" panose="02030602050306030303" pitchFamily="18" charset="0"/>
              </a:rPr>
              <a:t>to test reliability and validity of candidate data elements and identify best, most feasible subset for standardization to meet requirements of IMPACT Act</a:t>
            </a:r>
          </a:p>
          <a:p>
            <a:pPr marL="342900" marR="0" lvl="0" indent="-342900" algn="l" defTabSz="457200" rtl="0" eaLnBrk="1" fontAlgn="auto" latinLnBrk="0" hangingPunct="1">
              <a:lnSpc>
                <a:spcPct val="90000"/>
              </a:lnSpc>
              <a:spcBef>
                <a:spcPts val="1200"/>
              </a:spcBef>
              <a:spcAft>
                <a:spcPts val="600"/>
              </a:spcAft>
              <a:buClrTx/>
              <a:buSzTx/>
              <a:buFont typeface="Arial"/>
              <a:buChar char="•"/>
              <a:tabLst/>
              <a:defRPr/>
            </a:pPr>
            <a:r>
              <a:rPr lang="en-US" sz="2800" kern="1200" dirty="0">
                <a:solidFill>
                  <a:srgbClr val="000000"/>
                </a:solidFill>
                <a:latin typeface="Constantia" panose="02030602050306030303" pitchFamily="18" charset="0"/>
              </a:rPr>
              <a:t>Field test happening now with random sample of eligible providers in 14 randomly selected geographic/ </a:t>
            </a:r>
            <a:r>
              <a:rPr lang="en-US" sz="2800" kern="1200" dirty="0" smtClean="0">
                <a:solidFill>
                  <a:srgbClr val="000000"/>
                </a:solidFill>
                <a:latin typeface="Constantia" panose="02030602050306030303" pitchFamily="18" charset="0"/>
              </a:rPr>
              <a:t>metropolitan, and rural </a:t>
            </a:r>
            <a:r>
              <a:rPr lang="en-US" sz="2800" kern="1200" dirty="0">
                <a:solidFill>
                  <a:srgbClr val="000000"/>
                </a:solidFill>
                <a:latin typeface="Constantia" panose="02030602050306030303" pitchFamily="18" charset="0"/>
              </a:rPr>
              <a:t>areas</a:t>
            </a:r>
          </a:p>
          <a:p>
            <a:pPr marL="342900" indent="-342900" algn="l" defTabSz="457200" rtl="0">
              <a:lnSpc>
                <a:spcPct val="90000"/>
              </a:lnSpc>
              <a:spcBef>
                <a:spcPts val="1200"/>
              </a:spcBef>
              <a:spcAft>
                <a:spcPts val="600"/>
              </a:spcAft>
              <a:buFont typeface="Arial"/>
              <a:buChar char="•"/>
              <a:defRPr/>
            </a:pPr>
            <a:r>
              <a:rPr lang="en-US" sz="2800" kern="1200" dirty="0">
                <a:solidFill>
                  <a:srgbClr val="000000"/>
                </a:solidFill>
                <a:latin typeface="Constantia" panose="02030602050306030303" pitchFamily="18" charset="0"/>
              </a:rPr>
              <a:t>Beneficiaries selected are Medicare only or dually eligible (Medicare-Medicaid) that are admitted to participating providers during the field period</a:t>
            </a:r>
          </a:p>
        </p:txBody>
      </p:sp>
      <p:sp>
        <p:nvSpPr>
          <p:cNvPr id="7" name="Slide Number Placeholder 6">
            <a:extLst>
              <a:ext uri="{FF2B5EF4-FFF2-40B4-BE49-F238E27FC236}">
                <a16:creationId xmlns:a16="http://schemas.microsoft.com/office/drawing/2014/main" xmlns="" id="{39877D8D-8DD5-4BE3-991E-6964D17AE4B7}"/>
              </a:ext>
            </a:extLst>
          </p:cNvPr>
          <p:cNvSpPr>
            <a:spLocks noGrp="1"/>
          </p:cNvSpPr>
          <p:nvPr>
            <p:ph type="sldNum" sz="quarter" idx="7"/>
          </p:nvPr>
        </p:nvSpPr>
        <p:spPr/>
        <p:txBody>
          <a:bodyPr/>
          <a:lstStyle/>
          <a:p>
            <a:pPr marL="72390">
              <a:lnSpc>
                <a:spcPct val="100000"/>
              </a:lnSpc>
            </a:pPr>
            <a:fld id="{81D60167-4931-47E6-BA6A-407CBD079E47}" type="slidenum">
              <a:rPr lang="en-US" smtClean="0"/>
              <a:t>8</a:t>
            </a:fld>
            <a:endParaRPr lang="en-US" dirty="0"/>
          </a:p>
        </p:txBody>
      </p:sp>
    </p:spTree>
    <p:extLst>
      <p:ext uri="{BB962C8B-B14F-4D97-AF65-F5344CB8AC3E}">
        <p14:creationId xmlns:p14="http://schemas.microsoft.com/office/powerpoint/2010/main" val="96791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69" y="313492"/>
            <a:ext cx="8970060" cy="677108"/>
          </a:xfrm>
        </p:spPr>
        <p:txBody>
          <a:bodyPr anchor="ctr"/>
          <a:lstStyle/>
          <a:p>
            <a:pPr algn="ctr"/>
            <a:r>
              <a:rPr lang="en-US"/>
              <a:t>Beta Test Markets</a:t>
            </a:r>
          </a:p>
        </p:txBody>
      </p:sp>
      <p:grpSp>
        <p:nvGrpSpPr>
          <p:cNvPr id="6" name="Group 5"/>
          <p:cNvGrpSpPr/>
          <p:nvPr/>
        </p:nvGrpSpPr>
        <p:grpSpPr>
          <a:xfrm>
            <a:off x="422800" y="1661897"/>
            <a:ext cx="8492600" cy="5119903"/>
            <a:chOff x="422800" y="1509497"/>
            <a:chExt cx="8492600" cy="5119903"/>
          </a:xfrm>
        </p:grpSpPr>
        <p:pic>
          <p:nvPicPr>
            <p:cNvPr id="7" name="Picture 3" descr="C:\Users\sahluwal\AppData\Local\Microsoft\Windows\Temporary Internet Files\Content.IE5\ZV0RSNQD\usablank[1].jpg"/>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trans="16000" pressure="0"/>
                      </a14:imgEffect>
                    </a14:imgLayer>
                  </a14:imgProps>
                </a:ext>
                <a:ext uri="{28A0092B-C50C-407E-A947-70E740481C1C}">
                  <a14:useLocalDpi xmlns:a14="http://schemas.microsoft.com/office/drawing/2010/main" val="0"/>
                </a:ext>
              </a:extLst>
            </a:blip>
            <a:srcRect/>
            <a:stretch>
              <a:fillRect/>
            </a:stretch>
          </p:blipFill>
          <p:spPr bwMode="auto">
            <a:xfrm>
              <a:off x="422800" y="1509497"/>
              <a:ext cx="8111600" cy="511990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781800" y="2336893"/>
              <a:ext cx="2133600" cy="1754326"/>
            </a:xfrm>
            <a:prstGeom prst="rect">
              <a:avLst/>
            </a:prstGeom>
            <a:noFill/>
          </p:spPr>
          <p:txBody>
            <a:bodyPr wrap="square" rtlCol="0">
              <a:spAutoFit/>
            </a:bodyPr>
            <a:lstStyle/>
            <a:p>
              <a:pPr algn="ctr"/>
              <a:r>
                <a:rPr lang="en-US" b="1" u="sng" dirty="0"/>
                <a:t>EAST REGION</a:t>
              </a:r>
              <a:endParaRPr lang="en-US" b="1" dirty="0"/>
            </a:p>
            <a:p>
              <a:pPr algn="ctr"/>
              <a:r>
                <a:rPr lang="en-US" b="1" dirty="0"/>
                <a:t>Boston, MA</a:t>
              </a:r>
            </a:p>
            <a:p>
              <a:pPr algn="ctr"/>
              <a:r>
                <a:rPr lang="en-US" b="1" dirty="0"/>
                <a:t>Philadelphia, PA</a:t>
              </a:r>
            </a:p>
            <a:p>
              <a:pPr algn="ctr"/>
              <a:r>
                <a:rPr lang="en-US" b="1" dirty="0"/>
                <a:t>Harrisburg, PA</a:t>
              </a:r>
            </a:p>
            <a:p>
              <a:pPr algn="ctr"/>
              <a:r>
                <a:rPr lang="en-US" b="1" dirty="0"/>
                <a:t>Durham, NC</a:t>
              </a:r>
            </a:p>
            <a:p>
              <a:pPr algn="ctr"/>
              <a:r>
                <a:rPr lang="en-US" b="1" dirty="0"/>
                <a:t>Ft. Lauderdale, FL</a:t>
              </a:r>
            </a:p>
          </p:txBody>
        </p:sp>
        <p:sp>
          <p:nvSpPr>
            <p:cNvPr id="9" name="TextBox 8"/>
            <p:cNvSpPr txBox="1"/>
            <p:nvPr/>
          </p:nvSpPr>
          <p:spPr>
            <a:xfrm>
              <a:off x="3657600" y="3018472"/>
              <a:ext cx="2133600" cy="1477328"/>
            </a:xfrm>
            <a:prstGeom prst="rect">
              <a:avLst/>
            </a:prstGeom>
            <a:noFill/>
          </p:spPr>
          <p:txBody>
            <a:bodyPr wrap="square" rtlCol="0">
              <a:spAutoFit/>
            </a:bodyPr>
            <a:lstStyle/>
            <a:p>
              <a:pPr algn="ctr"/>
              <a:r>
                <a:rPr lang="en-US" b="1" u="sng" dirty="0"/>
                <a:t>CENTRAL REGION</a:t>
              </a:r>
              <a:endParaRPr lang="en-US" b="1" dirty="0"/>
            </a:p>
            <a:p>
              <a:pPr algn="ctr"/>
              <a:r>
                <a:rPr lang="en-US" b="1" dirty="0"/>
                <a:t>Kansas City, MO</a:t>
              </a:r>
            </a:p>
            <a:p>
              <a:pPr algn="ctr"/>
              <a:r>
                <a:rPr lang="en-US" b="1" dirty="0"/>
                <a:t>St. Louis, MO</a:t>
              </a:r>
            </a:p>
            <a:p>
              <a:pPr algn="ctr"/>
              <a:r>
                <a:rPr lang="en-US" b="1" dirty="0"/>
                <a:t>Nashville, TN</a:t>
              </a:r>
            </a:p>
            <a:p>
              <a:pPr algn="ctr"/>
              <a:r>
                <a:rPr lang="en-US" b="1" dirty="0"/>
                <a:t>Chicago, IL</a:t>
              </a:r>
            </a:p>
          </p:txBody>
        </p:sp>
        <p:sp>
          <p:nvSpPr>
            <p:cNvPr id="10" name="TextBox 9"/>
            <p:cNvSpPr txBox="1"/>
            <p:nvPr/>
          </p:nvSpPr>
          <p:spPr>
            <a:xfrm>
              <a:off x="1132114" y="4091219"/>
              <a:ext cx="2133600" cy="1754326"/>
            </a:xfrm>
            <a:prstGeom prst="rect">
              <a:avLst/>
            </a:prstGeom>
            <a:noFill/>
          </p:spPr>
          <p:txBody>
            <a:bodyPr wrap="square" rtlCol="0">
              <a:spAutoFit/>
            </a:bodyPr>
            <a:lstStyle/>
            <a:p>
              <a:pPr algn="ctr"/>
              <a:r>
                <a:rPr lang="en-US" b="1" u="sng" dirty="0"/>
                <a:t>WEST REGION</a:t>
              </a:r>
              <a:endParaRPr lang="en-US" b="1" dirty="0"/>
            </a:p>
            <a:p>
              <a:pPr algn="ctr"/>
              <a:r>
                <a:rPr lang="en-US" b="1" dirty="0"/>
                <a:t>Los Angeles, CA</a:t>
              </a:r>
            </a:p>
            <a:p>
              <a:pPr algn="ctr"/>
              <a:r>
                <a:rPr lang="en-US" b="1" dirty="0"/>
                <a:t>San Diego, CA</a:t>
              </a:r>
            </a:p>
            <a:p>
              <a:pPr algn="ctr"/>
              <a:r>
                <a:rPr lang="en-US" b="1" dirty="0"/>
                <a:t>Phoenix, AZ</a:t>
              </a:r>
            </a:p>
            <a:p>
              <a:pPr algn="ctr"/>
              <a:r>
                <a:rPr lang="en-US" b="1" dirty="0"/>
                <a:t>Dallas, TX</a:t>
              </a:r>
            </a:p>
            <a:p>
              <a:pPr algn="ctr"/>
              <a:r>
                <a:rPr lang="en-US" b="1" dirty="0"/>
                <a:t>Houston, TX</a:t>
              </a:r>
            </a:p>
          </p:txBody>
        </p:sp>
      </p:grpSp>
      <p:sp>
        <p:nvSpPr>
          <p:cNvPr id="11" name="Slide Number Placeholder 10">
            <a:extLst>
              <a:ext uri="{FF2B5EF4-FFF2-40B4-BE49-F238E27FC236}">
                <a16:creationId xmlns:a16="http://schemas.microsoft.com/office/drawing/2014/main" xmlns="" id="{E9EC6FCB-649A-41E2-8C42-4DF41D46F8FB}"/>
              </a:ext>
            </a:extLst>
          </p:cNvPr>
          <p:cNvSpPr>
            <a:spLocks noGrp="1"/>
          </p:cNvSpPr>
          <p:nvPr>
            <p:ph type="sldNum" sz="quarter" idx="7"/>
          </p:nvPr>
        </p:nvSpPr>
        <p:spPr/>
        <p:txBody>
          <a:bodyPr/>
          <a:lstStyle/>
          <a:p>
            <a:pPr marL="72390">
              <a:lnSpc>
                <a:spcPct val="100000"/>
              </a:lnSpc>
            </a:pPr>
            <a:fld id="{81D60167-4931-47E6-BA6A-407CBD079E47}" type="slidenum">
              <a:rPr lang="en-US" smtClean="0"/>
              <a:t>9</a:t>
            </a:fld>
            <a:endParaRPr lang="en-US" dirty="0"/>
          </a:p>
        </p:txBody>
      </p:sp>
    </p:spTree>
    <p:extLst>
      <p:ext uri="{BB962C8B-B14F-4D97-AF65-F5344CB8AC3E}">
        <p14:creationId xmlns:p14="http://schemas.microsoft.com/office/powerpoint/2010/main" val="12539976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HYW50dCIsIklzVGVtcGxhdGUiOmZhbHNlLCJWZXJzaW9uIjp7IiRpZCI6IjIiLCJWZXJzaW9uIjoiMy4xLjAiLCJPcmlnaW5hbEFzc2VtYmx5VmVyc2lvbiI6IjMuMTIuMDEuMDAiLCJFZGl0aW9uIjoiUGx1cyIsIklzUGx1c0VkaXRpb24iOnRydWV9LCJFZmZlY3QiOjE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yNTUsIlIiOjY4LCJHIjo4NCwiQiI6MTA2fX0sIklzVmlzaWJsZSI6dHJ1ZSwiV2lkdGgiOjg1OC4wLCJIZWlnaHQiOjI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2LCJGb250TmFtZSI6IkNhbGlicmkiLCJJc0JvbGQiOnRydW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MywiRm9udE5hbWUiOiJDYWxpYnJpIiwiSXNCb2xkIjp0cnV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Ew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mYWxzZSwiU2VnbWVudFNlcGFyYXRvck9wYWNpdHkiOjMwLCJGb250U2V0dGluZ3MiOnsiJGlkIjoiNDEiLCJGb250U2l6ZSI6MTA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mZhbHNlLCJFbGFwc2VkVGltZUZvcm1hdCI6MCwiVG9kYXlNYXJrZXJQb3NpdGlvbiI6MCwiUXVpY2tQb3NpdGlvbiI6MywiQWJzb2x1dGVQb3NpdGlvbiI6MzMxLjUsIk1hcmdpbiI6eyIkaWQiOiI0OSIsIlRvcCI6MCwiTGVmdCI6MTAsIlJpZ2h0IjoxMCwiQm90dG9tIjowfSwiUGFkZGluZyI6eyIkaWQiOiI1MCIsIlRvcCI6MCwiTGVmdCI6MCwiUmlnaHQiOjAsIkJvdHRvbSI6MH0sIkJhY2tncm91bmQiOnsiJGlkIjoiNTEiLCJDb2xvciI6eyIkaWQiOiI1MiIsIkEiOjI1NSwiUiI6NDcsIkciOjU0LCJCIjoxNTN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3OSwiRyI6MTI5LCJCIjoxODl9fSwiTGluZVdlaWdodCI6MS4wLCJMaW5lVHlwZSI6MCwiUGFyZW50U3R5bGUiOm51bGx9LCJJc0JlbG93VGltZWJhbmQiOmZhbHNl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udWxsLCJJc1Zpc2libGUiOnRydWUsIldpZHRoIjoxMy4wLCJIZWlnaHQiOjEzLjAsIkJvcmRlclN0eWxlIjp7IiRpZCI6IjYyIiwiTGluZUNvbG9yIjp7IiRpZCI6IjYzIiwiJHR5cGUiOiJOTFJFLkNvbW1vbi5Eb20uU29saWRDb2xvckJydXNoLCBOTFJFLkNvbW1vbiIsIkNvbG9yIjp7IiRpZCI6IjY0IiwiQSI6MjU1LCJSIjoyNTUsIkciOjAsIkIiOjB9fSwiTGluZVdlaWdodCI6MC4wLCJMaW5lVHlwZSI6MCwiUGFyZW50U3R5bGUiOm51bGx9LCJQYXJlbnRTdHlsZSI6bnVsbH0sIlRpdGxlU3R5bGUiOnsiJGlkIjoiNjUiLCJGb250U2V0dGluZ3MiOnsiJGlkIjoiNjYiLCJGb250U2l6ZSI6MTEsIkZvbnROYW1lIjoiQ2FsaWJyaSIsIklzQm9sZCI6dHJ1ZSwiSXNJdGFsaWMiOmZhbHNlLCJJc1VuZGVybGluZWQiOmZhbHNlLCJQYXJlbnRTdHlsZSI6bnVsbH0sIkF1dG9TaXplIjowLCJGb3JlZ3JvdW5kIjp7IiRpZCI6IjY3IiwiQ29sb3IiOnsiJGlkIjoiNjgiLCJBIjoyNTUsIlIiOjAsIkciOjAsIkIiOjB9fSwiTWF4V2lkdGgiOjIwMC4wLCJNYXhIZWlnaHQiOiJJbmZpbml0eSIsIlNtYXJ0Rm9yZWdyb3VuZElzQWN0aXZlIjpmYWxzZSwiSG9yaXpvbnRhbEFsaWdubWVudCI6MC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DYWxpYnJpIiwiSXNCb2xkIjpmYWxzZSwiSXNJdGFsaWMiOmZhbHNlLCJJc1VuZGVybGluZWQiOmZhbHNlLCJQYXJlbnRTdHlsZSI6bnVsbH0sIkF1dG9TaXplIjowLCJGb3JlZ3JvdW5kIjp7IiRpZCI6Ijc0IiwiQ29sb3IiOnsiJGlkIjoiNzUiLCJBIjoyNTUsIlIiOjY4LCJHIjo4NCwiQiI6MTA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RGVmYXVsdFRhc2tTdHlsZSI6eyIkaWQiOiI4MCIsIlNoYXBlIjoxLCJTaGFwZVRoaWNrbmVzcyI6MCwiRHVyYXRpb25Gb3JtYXQiOjAsIkluY2x1ZGVOb25Xb3JraW5nRGF5c0luRHVyYXRpb24iOmZhbHNlLCJQZXJjZW50YWdlQ29tcGxldGVTdHlsZSI6eyIkaWQiOiI4MSIsIkZvbnRTZXR0aW5ncyI6eyIkaWQiOiI4MiIsIkZvbnRTaXplIjoxMCwiRm9udE5hbWUiOiJDYWxpYnJpIiwiSXNCb2xkIjpmYWxzZSwiSXNJdGFsaWMiOmZhbHNlLCJJc1VuZGVybGluZWQiOmZhbHNlLCJQYXJlbnRTdHlsZSI6bnVsbH0sIkF1dG9TaXplIjowLCJGb3JlZ3JvdW5kIjp7IiRpZCI6IjgzIiwiQ29sb3IiOnsiJGlkIjoiODQiLCJBIjoyNTUsIlIiOjIzNywiRyI6MTI1LCJCIjo0OX19LCJNYXhXaWR0aCI6MjAwLjAsIk1heEhlaWdodCI6IkluZmluaXR5IiwiU21hcnRGb3JlZ3JvdW5kSXNBY3RpdmUiOmZhbHNlLCJIb3Jpem9udGFsQWxpZ25tZW50IjowLCJWZXJ0aWNhbEFsaWdubWVudCI6MCwiU21hcnRGb3JlZ3JvdW5kIjpudWxsLCJNYXJnaW4iOnsiJGlkIjoiODUiLCJUb3AiOjAsIkxlZnQiOjAsIlJpZ2h0IjowLCJCb3R0b20iOjB9LCJQYWRkaW5nIjp7IiRpZCI6Ijg2IiwiVG9wIjowLCJMZWZ0IjowLCJSaWdodCI6MCwiQm90dG9tIjowfSwiQmFja2dyb3VuZCI6eyIkaWQiOiI4NyIsIkNvbG9yIjp7IiRyZWYiOiIyMCJ9fSwiSXNWaXNpYmxlIjp0cnVlLCJXaWR0aCI6MC4wLCJIZWlnaHQiOjAuMCwiQm9yZGVyU3R5bGUiOm51bGwsIlBhcmVudFN0eWxlIjpudWxsfSwiRHVyYXRpb25TdHlsZSI6eyIkaWQiOiI4OCIsIkZvbnRTZXR0aW5ncyI6eyIkaWQiOiI4OSIsIkZvbnRTaXplIjoxMCwiRm9udE5hbWUiOiJDYWxpYnJpIiwiSXNCb2xkIjpmYWxzZSwiSXNJdGFsaWMiOmZhbHNlLCJJc1VuZGVybGluZWQiOmZhbHNlLCJQYXJlbnRTdHlsZSI6bnVsbH0sIkF1dG9TaXplIjowLCJGb3JlZ3JvdW5kIjp7IiRpZCI6IjkwIiwiQ29sb3IiOnsiJGlkIjoiOTEiLCJBIjoyNTUsIlIiOjIzNywiRyI6MTI1LCJCIjo0OX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E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C4wLCJMaW5lVHlwZSI6MCwiUGFyZW50U3R5bGUiOm51bGx9LCJNYXJnaW4iOm51bGwsIlN0YXJ0RGF0ZVBvc2l0aW9uIjozLCJFbmREYXRlUG9zaXRpb24iOjMsIkRhdGVJc1Zpc2libGUiOnRydWUsIlRpdGxlUG9zaXRpb24iOjQsIkR1cmF0aW9uUG9zaXRpb24iOjYsIlBlcmNlbnRhZ2VDb21wbGV0ZWRQb3NpdGlvbiI6NiwiU3BhY2luZyI6MywiSXNCZWxvd1RpbWViYW5kIjpmYWxzZSwiUGVyY2VudGFnZUNvbXBsZXRlU2hhcGVPcGFjaXR5IjozNSwiU2hhcGVTdHlsZSI6eyIkaWQiOiIxMDEiLCJNYXJnaW4iOnsiJGlkIjoiMTAyIiwiVG9wIjowLCJMZWZ0Ijo0LCJSaWdodCI6NCwiQm90dG9tIjowfSwiUGFkZGluZyI6eyIkaWQiOiIxMDMiLCJUb3AiOjAsIkxlZnQiOjAsIlJpZ2h0IjowLCJCb3R0b20iOjB9LCJCYWNrZ3JvdW5kIjpudWxsLCJJc1Zpc2libGUiOnRydWUsIldpZHRoIjowLjAsIkhlaWdodCI6MTAuMCwiQm9yZGVyU3R5bGUiOnsiJGlkIjoiMTA0IiwiTGluZUNvbG9yIjp7IiRpZCI6IjEwNSIsIiR0eXBlIjoiTkxSRS5Db21tb24uRG9tLlNvbGlkQ29sb3JCcnVzaCwgTkxSRS5Db21tb24iLCJDb2xvciI6eyIkaWQiOiIxMDYiLCJBIjoyNTUsIlIiOjI1NSwiRyI6MCwiQiI6MH19LCJMaW5lV2VpZ2h0IjowLjAsIkxpbmVUeXBlIjowLCJQYXJlbnRTdHlsZSI6bnVsbH0sIlBhcmVudFN0eWxlIjpudWxsfSwiVGl0bGVTdHlsZSI6eyIkaWQiOiIxMDciLCJGb250U2V0dGluZ3MiOnsiJGlkIjoiMTA4IiwiRm9udFNpemUiOjExLCJGb250TmFtZSI6IkNhbGlicmkiLCJJc0JvbGQiOnRydWUsIklzSXRhbGljIjpmYWxzZSwiSXNVbmRlcmxpbmVkIjpmYWxzZSwiUGFyZW50U3R5bGUiOm51bGx9LCJBdXRvU2l6ZSI6MCwiRm9yZWdyb3VuZCI6eyIkaWQiOiIxMDkiLCJDb2xvciI6eyIkaWQiOiIxMTAiLCJBIjoyNTUsIlIiOjAsIkciOjAsIkIiOjB9fSwiTWF4V2lkdGgiOjk2MC4wLCJNYXhIZWlnaHQiOiJJbmZpbml0eSIsIlNtYXJ0Rm9yZWdyb3VuZElzQWN0aXZlIjpmYWxzZSwiSG9yaXpvbnRhbEFsaWdubWVudCI6MC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2OCwiRyI6ODQsIkIiOjEwNn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wsIl9leHBsaWNpdGx5U2V0Ijp7IiRpZCI6IjEyMi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Jc1Zpc2libGUiOmZhbHNlfX0sIlNob3dFbGFwc2VkVGltZUdyYWRpZW50U3R5bGUiOmZhbHNlfSwiU2NhbGUiOnsiJGlkIjoiMTIzIiwiU3RhcnREYXRlIjoiMjAxNy0wOS0yNFQyMzo1OTowMCIsIkVuZERhdGUiOiIyMDE4LTEwLTAxVDIzOjU5OjAwIiwiRm9ybWF0IjoiTU1NIiwiVHlwZSI6MiwiQXV0b0RhdGVSYW5nZSI6dHJ1ZSwiV29ya2luZ0RheXMiOjMxLCJUb2RheU1hcmtlclRleHQiOiJUb2RheSIsIkF1dG9TY2FsZVR5cGUiOnRydWV9LCJNaWxlc3RvbmVzIjpbeyIkaWQiOiIxMjQiLCJEYXRlIjoiMjAxNy0wOS0yNFQyMzo1OTowMFoiLCJTdHlsZSI6eyIkaWQiOiIxMjUiLCJTaGFwZSI6MiwiQ29ubmVjdG9yTWFyZ2luIjp7IiRyZWYiOiI1NCJ9LCJDb25uZWN0b3JTdHlsZSI6eyIkaWQiOiIxMjYiLCJMaW5lQ29sb3IiOnsiJGlkIjoiMTI3IiwiJHR5cGUiOiJOTFJFLkNvbW1vbi5Eb20uU29saWRDb2xvckJydXNoLCBOTFJFLkNvbW1vbiIsIkNvbG9yIjp7IiRpZCI6IjEyOCIsIkEiOjEyNywiUiI6MTExLCJHIjo0OSwiQiI6MTUyfX0sIkxpbmVXZWlnaHQiOjEuMCwiTGluZVR5cGUiOjAsIlBhcmVudFN0eWxlIjp7IiRyZWYiOiI1NSJ9fSwiSXNCZWxvd1RpbWViYW5kIjpmYWxzZSwiSGlkZURhdGUiOmZhbHNlLCJTaGFwZVNpemUiOjMsIlNwYWNpbmciOjIuMCwiUGFkZGluZyI6eyIkcmVmIjoiNTgifSwiU2hhcGVTdHlsZSI6eyIkaWQiOiIxMjkiLCJNYXJnaW4iOnsiJHJlZiI6IjYwIn0sIlBhZGRpbmciOnsiJHJlZiI6IjYxIn0sIkJhY2tncm91bmQiOnsiJGlkIjoiMTMwIiwiQ29sb3IiOnsiJGlkIjoiMTMxIiwiQSI6MjU1LCJSIjoxMTEsIkciOjQ5LCJCIjoxNTJ9fSwiSXNWaXNpYmxlIjp0cnVlLCJXaWR0aCI6OS43NSwiSGVpZ2h0Ijo5Ljc1LCJCb3JkZXJTdHlsZSI6eyIkaWQiOiIxMzIiLCJMaW5lQ29sb3IiOnsiJHJlZiI6IjYzIn0sIkxpbmVXZWlnaHQiOjAuMCwiTGluZVR5cGUiOjAsIlBhcmVudFN0eWxlIjp7IiRyZWYiOiI2MiJ9fSwiUGFyZW50U3R5bGUiOnsiJHJlZiI6IjU5In19LCJUaXRsZVN0eWxlIjp7IiRpZCI6IjEzMyIsIkZvbnRTZXR0aW5ncyI6eyIkaWQiOiIxMzQiLCJGb250U2l6ZSI6MTAsIkZvbnROYW1lIjoiQ2FsaWJyaSIsIklzQm9sZCI6dHJ1ZSwiSXNJdGFsaWMiOmZhbHNlLCJJc1VuZGVybGluZWQiOmZhbHNlLCJQYXJlbnRTdHlsZSI6eyIkcmVmIjoiNjYifX0sIkF1dG9TaXplIjoyLCJGb3JlZ3JvdW5kIjp7IiRyZWYiOiI2NyJ9LCJNYXhXaWR0aCI6NTQuNDAyMzYyODIzNDg2MzI4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UiLCJMaW5lQ29sb3IiOm51bGwsIkxpbmVXZWlnaHQiOjAuMCwiTGluZVR5cGUiOjAsIlBhcmVudFN0eWxlIjpudWxsfSwiUGFyZW50U3R5bGUiOnsiJHJlZiI6IjY1In19LCJEYXRlU3R5bGUiOnsiJGlkIjoiMTM2IiwiRm9udFNldHRpbmdzIjp7IiRpZCI6IjEzNyIsIkZvbnRTaXplIjo5LCJGb250TmFtZSI6IkNhbGlicmkiLCJJc0JvbGQiOmZhbHNlLCJJc0l0YWxpYyI6ZmFsc2UsIklzVW5kZXJsaW5lZCI6ZmFsc2UsIlBhcmVudFN0eWxlIjp7IiRyZWYiOiI3MyJ9fSwiQXV0b1NpemUiOjIsIkZvcmVncm91bmQiOnsiJGlkIjoiMTM4IiwiQ29sb3IiOnsiJGlkIjoiMTM5IiwiQSI6MjU1LCJSIjozMSwiRyI6NzMsIkIiOjEyNX19LCJNYXhXaWR0aCI6MzIuNzUwMTU2NDAyNTg3ODkx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DA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IwYTcwMjBhZi1lNzJjLTRmZWYtOTQyMC1mNjJkMzBiNTBmN2UiLCJJbXBvcnRJZCI6bnVsbCwiVGl0bGUiOiJTdGFydCBvZiBPWTIiLCJOb3RlIjpudWxsLCJIeXBlcmxpbmsiOm51bGwsIklzQ2hhbmdlZCI6ZmFsc2UsIklzTmV3IjpmYWxzZX0seyIkaWQiOiIxNDEiLCJEYXRlIjoiMjAxNy0xMi0xMlQyMzo1OTowMFoiLCJTdHlsZSI6eyIkaWQiOiIxNDIiLCJTaGFwZSI6MiwiQ29ubmVjdG9yTWFyZ2luIjp7IiRyZWYiOiI1NCJ9LCJDb25uZWN0b3JTdHlsZSI6eyIkaWQiOiIxNDMiLCJMaW5lQ29sb3IiOnsiJGlkIjoiMTQ0IiwiJHR5cGUiOiJOTFJFLkNvbW1vbi5Eb20uU29saWRDb2xvckJydXNoLCBOTFJFLkNvbW1vbiIsIkNvbG9yIjp7IiRpZCI6IjE0NSIsIkEiOjEyNywiUiI6MTExLCJHIjo0OSwiQiI6MTUyfX0sIkxpbmVXZWlnaHQiOjEuMCwiTGluZVR5cGUiOjAsIlBhcmVudFN0eWxlIjp7IiRyZWYiOiI1NSJ9fSwiSXNCZWxvd1RpbWViYW5kIjp0cnVlLCJIaWRlRGF0ZSI6ZmFsc2UsIlNoYXBlU2l6ZSI6MywiU3BhY2luZyI6Mi4wLCJQYWRkaW5nIjp7IiRyZWYiOiI1OCJ9LCJTaGFwZVN0eWxlIjp7IiRpZCI6IjE0NiIsIk1hcmdpbiI6eyIkcmVmIjoiNjAifSwiUGFkZGluZyI6eyIkcmVmIjoiNjEifSwiQmFja2dyb3VuZCI6eyIkaWQiOiIxNDciLCJDb2xvciI6eyIkaWQiOiIxNDgiLCJBIjoyNTUsIlIiOjExMSwiRyI6NDksIkIiOjE1Mn19LCJJc1Zpc2libGUiOnRydWUsIldpZHRoIjo5Ljc1LCJIZWlnaHQiOjkuNzUsIkJvcmRlclN0eWxlIjp7IiRpZCI6IjE0OSIsIkxpbmVDb2xvciI6eyIkcmVmIjoiNjMifSwiTGluZVdlaWdodCI6MC4wLCJMaW5lVHlwZSI6MCwiUGFyZW50U3R5bGUiOnsiJHJlZiI6IjYyIn19LCJQYXJlbnRTdHlsZSI6eyIkcmVmIjoiNTkifX0sIlRpdGxlU3R5bGUiOnsiJGlkIjoiMTUwIiwiRm9udFNldHRpbmdzIjp7IiRpZCI6IjE1MSIsIkZvbnRTaXplIjoxMC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UyIiwiTGluZUNvbG9yIjpudWxsLCJMaW5lV2VpZ2h0IjowLjAsIkxpbmVUeXBlIjowLCJQYXJlbnRTdHlsZSI6bnVsbH0sIlBhcmVudFN0eWxlIjp7IiRyZWYiOiI2NSJ9fSwiRGF0ZVN0eWxlIjp7IiRpZCI6IjE1MyIsIkZvbnRTZXR0aW5ncyI6eyIkaWQiOiIxNTQiLCJGb250U2l6ZSI6OSwiRm9udE5hbWUiOiJDYWxpYnJpIiwiSXNCb2xkIjpmYWxzZSwiSXNJdGFsaWMiOmZhbHNlLCJJc1VuZGVybGluZWQiOmZhbHNlLCJQYXJlbnRTdHlsZSI6eyIkcmVmIjoiNzMifX0sIkF1dG9TaXplIjoyLCJGb3JlZ3JvdW5kIjp7IiRpZCI6IjE1NSIsIkNvbG9yIjp7IiRpZCI6IjE1NiIsIkEiOjI1NSwiUiI6MzEsIkciOjczLCJCIjoxMjV9fSwiTWF4V2lkdGgiOjI3LjA4NTY2ODU2Mzg0Mjc3My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U3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MzhiMDBhOTAtYzdhMi00NDViLWEyMmQtYTI0N2NhNjI1YmY4IiwiSW1wb3J0SWQiOm51bGwsIlRpdGxlIjoiRGVjIFNPREYiLCJOb3RlIjpudWxsLCJIeXBlcmxpbmsiOm51bGwsIklzQ2hhbmdlZCI6ZmFsc2UsIklzTmV3IjpmYWxzZX0seyIkaWQiOiIxNTgiLCJEYXRlIjoiMjAxOC0wMy0xNVQyMzo1OTowMFoiLCJTdHlsZSI6eyIkaWQiOiIxNTkiLCJTaGFwZSI6MiwiQ29ubmVjdG9yTWFyZ2luIjp7IiRyZWYiOiI1NCJ9LCJDb25uZWN0b3JTdHlsZSI6eyIkaWQiOiIxNjAiLCJMaW5lQ29sb3IiOnsiJGlkIjoiMTYxIiwiJHR5cGUiOiJOTFJFLkNvbW1vbi5Eb20uU29saWRDb2xvckJydXNoLCBOTFJFLkNvbW1vbiIsIkNvbG9yIjp7IiRpZCI6IjE2MiIsIkEiOjEyNywiUiI6MTExLCJHIjo0OSwiQiI6MTUyfX0sIkxpbmVXZWlnaHQiOjEuMCwiTGluZVR5cGUiOjAsIlBhcmVudFN0eWxlIjp7IiRyZWYiOiI1NSJ9fSwiSXNCZWxvd1RpbWViYW5kIjp0cnVlLCJIaWRlRGF0ZSI6ZmFsc2UsIlNoYXBlU2l6ZSI6MywiU3BhY2luZyI6Mi4wLCJQYWRkaW5nIjp7IiRyZWYiOiI1OCJ9LCJTaGFwZVN0eWxlIjp7IiRpZCI6IjE2MyIsIk1hcmdpbiI6eyIkcmVmIjoiNjAifSwiUGFkZGluZyI6eyIkcmVmIjoiNjEifSwiQmFja2dyb3VuZCI6eyIkaWQiOiIxNjQiLCJDb2xvciI6eyIkaWQiOiIxNjUiLCJBIjoyNTUsIlIiOjExMSwiRyI6NDksIkIiOjE1Mn19LCJJc1Zpc2libGUiOnRydWUsIldpZHRoIjo5Ljc1LCJIZWlnaHQiOjkuNzUsIkJvcmRlclN0eWxlIjp7IiRpZCI6IjE2NiIsIkxpbmVDb2xvciI6eyIkcmVmIjoiNjMifSwiTGluZVdlaWdodCI6MC4wLCJMaW5lVHlwZSI6MCwiUGFyZW50U3R5bGUiOnsiJHJlZiI6IjYyIn19LCJQYXJlbnRTdHlsZSI6eyIkcmVmIjoiNTkifX0sIlRpdGxlU3R5bGUiOnsiJGlkIjoiMTY3IiwiRm9udFNldHRpbmdzIjp7IiRpZCI6IjE2OCIsIkZvbnRTaXplIjoxMCwiRm9udE5hbWUiOiJDYWxpYnJpIiwiSXNCb2xkIjp0cnVlLCJJc0l0YWxpYyI6ZmFsc2UsIklzVW5kZXJsaW5lZCI6ZmFsc2UsIlBhcmVudFN0eWxlIjp7IiRyZWYiOiI2NiJ9fSwiQXV0b1NpemUiOjIsIkZvcmVncm91bmQiOnsiJHJlZiI6IjY3In0sIk1heFdpZHRoIjo2Ni42MDQ4MDQ5OTI2NzU3ODE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2OSIsIkxpbmVDb2xvciI6bnVsbCwiTGluZVdlaWdodCI6MC4wLCJMaW5lVHlwZSI6MCwiUGFyZW50U3R5bGUiOm51bGx9LCJQYXJlbnRTdHlsZSI6eyIkcmVmIjoiNjUifX0sIkRhdGVTdHlsZSI6eyIkaWQiOiIxNzAiLCJGb250U2V0dGluZ3MiOnsiJGlkIjoiMTcxIiwiRm9udFNpemUiOjksIkZvbnROYW1lIjoiQ2FsaWJyaSIsIklzQm9sZCI6ZmFsc2UsIklzSXRhbGljIjpmYWxzZSwiSXNVbmRlcmxpbmVkIjpmYWxzZSwiUGFyZW50U3R5bGUiOnsiJHJlZiI6IjczIn19LCJBdXRvU2l6ZSI6MiwiRm9yZWdyb3VuZCI6eyIkaWQiOiIxNzIiLCJDb2xvciI6eyIkaWQiOiIxNzMiLCJBIjoyNTUsIlIiOjMxLCJHIjo3MywiQiI6MTI1fX0sIk1heFdpZHRoIjozMS4wODEzMzg4ODI0NDYyODk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3NC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mMzOGJkNjViLWE5ZjItNDZkMy1iNWQ2LTFhZWFhMDhlYjI3NSIsIkltcG9ydElkIjpudWxsLCJUaXRsZSI6Ik1hciBTT0RGIChlc3QuKSIsIk5vdGUiOm51bGwsIkh5cGVybGluayI6bnVsbCwiSXNDaGFuZ2VkIjpmYWxzZSwiSXNOZXciOmZhbHNlfSx7IiRpZCI6IjE3NSIsIkRhdGUiOiIyMDE4LTA2LTA4VDIzOjU5OjAwWiIsIlN0eWxlIjp7IiRpZCI6IjE3NiIsIlNoYXBlIjoyLCJDb25uZWN0b3JNYXJnaW4iOnsiJHJlZiI6IjU0In0sIkNvbm5lY3RvclN0eWxlIjp7IiRpZCI6IjE3NyIsIkxpbmVDb2xvciI6eyIkaWQiOiIxNzgiLCIkdHlwZSI6Ik5MUkUuQ29tbW9uLkRvbS5Tb2xpZENvbG9yQnJ1c2gsIE5MUkUuQ29tbW9uIiwiQ29sb3IiOnsiJGlkIjoiMTc5IiwiQSI6MTI3LCJSIjoxOTIsIkciOjgwLCJCIjo3N319LCJMaW5lV2VpZ2h0IjoxLjAsIkxpbmVUeXBlIjowLCJQYXJlbnRTdHlsZSI6eyIkcmVmIjoiNTUifX0sIklzQmVsb3dUaW1lYmFuZCI6ZmFsc2UsIkhpZGVEYXRlIjpmYWxzZSwiU2hhcGVTaXplIjozLCJTcGFjaW5nIjoyLjAsIlBhZGRpbmciOnsiJHJlZiI6IjU4In0sIlNoYXBlU3R5bGUiOnsiJGlkIjoiMTgwIiwiTWFyZ2luIjp7IiRyZWYiOiI2MCJ9LCJQYWRkaW5nIjp7IiRyZWYiOiI2MSJ9LCJCYWNrZ3JvdW5kIjp7IiRpZCI6IjE4MSIsIkNvbG9yIjp7IiRpZCI6IjE4MiIsIkEiOjI1NSwiUiI6MTkyLCJHIjo4MCwiQiI6Nzd9fSwiSXNWaXNpYmxlIjp0cnVlLCJXaWR0aCI6OS43NSwiSGVpZ2h0Ijo5Ljc1LCJCb3JkZXJTdHlsZSI6eyIkaWQiOiIxODMiLCJMaW5lQ29sb3IiOnsiJHJlZiI6IjYzIn0sIkxpbmVXZWlnaHQiOjAuMCwiTGluZVR5cGUiOjAsIlBhcmVudFN0eWxlIjp7IiRyZWYiOiI2MiJ9fSwiUGFyZW50U3R5bGUiOnsiJHJlZiI6IjU5In19LCJUaXRsZVN0eWxlIjp7IiRpZCI6IjE4NCIsIkZvbnRTZXR0aW5ncyI6eyIkaWQiOiIxODUiLCJGb250U2l6ZSI6MTAsIkZvbnROYW1lIjoiQ2FsaWJyaSIsIklzQm9sZCI6dHJ1ZSwiSXNJdGFsaWMiOmZhbHNlLCJJc1VuZGVybGluZWQiOmZhbHNlLCJQYXJlbnRTdHlsZSI6eyIkcmVmIjoiNjYifX0sIkF1dG9TaXplIjoyLCJGb3JlZ3JvdW5kIjp7IiRyZWYiOiI2NyJ9LCJNYXhXaWR0aCI6MTA4LjczMDcwNTI2MTIzMDQ3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ODYiLCJMaW5lQ29sb3IiOm51bGwsIkxpbmVXZWlnaHQiOjAuMCwiTGluZVR5cGUiOjAsIlBhcmVudFN0eWxlIjpudWxsfSwiUGFyZW50U3R5bGUiOnsiJHJlZiI6IjY1In19LCJEYXRlU3R5bGUiOnsiJGlkIjoiMTg3IiwiRm9udFNldHRpbmdzIjp7IiRpZCI6IjE4OCIsIkZvbnRTaXplIjo5LCJGb250TmFtZSI6IkNhbGlicmkiLCJJc0JvbGQiOmZhbHNlLCJJc0l0YWxpYyI6ZmFsc2UsIklzVW5kZXJsaW5lZCI6ZmFsc2UsIlBhcmVudFN0eWxlIjp7IiRyZWYiOiI3MyJ9fSwiQXV0b1NpemUiOjIsIkZvcmVncm91bmQiOnsiJGlkIjoiMTg5IiwiQ29sb3IiOnsiJGlkIjoiMTkwIiwiQSI6MjU1LCJSIjozMSwiRyI6NzMsIkIiOjEyNX19LCJNYXhXaWR0aCI6MzAuOTU3NDAxMjc1NjM0NzY2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OTE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I1ZWViZGI1ZS0wNjM4LTQzNzgtODA4NC1iNzNlYzQ2OTQyM2QiLCJJbXBvcnRJZCI6bnVsbCwiVGl0bGUiOiJGaW5hbCBCZXRhIGRhdGEgZGVsaXZlcnkiLCJOb3RlIjpudWxsLCJIeXBlcmxpbmsiOm51bGwsIklzQ2hhbmdlZCI6ZmFsc2UsIklzTmV3IjpmYWxzZX0seyIkaWQiOiIxOTIiLCJEYXRlIjoiMjAxOC0wNy0xM1QyMzo1OTowMFoiLCJTdHlsZSI6eyIkaWQiOiIxOTMiLCJTaGFwZSI6MiwiQ29ubmVjdG9yTWFyZ2luIjp7IiRyZWYiOiI1NCJ9LCJDb25uZWN0b3JTdHlsZSI6eyIkaWQiOiIxOTQiLCJMaW5lQ29sb3IiOnsiJGlkIjoiMTk1IiwiJHR5cGUiOiJOTFJFLkNvbW1vbi5Eb20uU29saWRDb2xvckJydXNoLCBOTFJFLkNvbW1vbiIsIkNvbG9yIjp7IiRpZCI6IjE5NiIsIkEiOjEyNywiUiI6MTExLCJHIjo0OSwiQiI6MTUyfX0sIkxpbmVXZWlnaHQiOjEuMCwiTGluZVR5cGUiOjAsIlBhcmVudFN0eWxlIjp7IiRyZWYiOiI1NSJ9fSwiSXNCZWxvd1RpbWViYW5kIjp0cnVlLCJIaWRlRGF0ZSI6ZmFsc2UsIlNoYXBlU2l6ZSI6MywiU3BhY2luZyI6Mi4wLCJQYWRkaW5nIjp7IiRyZWYiOiI1OCJ9LCJTaGFwZVN0eWxlIjp7IiRpZCI6IjE5NyIsIk1hcmdpbiI6eyIkcmVmIjoiNjAifSwiUGFkZGluZyI6eyIkcmVmIjoiNjEifSwiQmFja2dyb3VuZCI6eyIkaWQiOiIxOTgiLCJDb2xvciI6eyIkaWQiOiIxOTkiLCJBIjoyNTUsIlIiOjExMSwiRyI6NDksIkIiOjE1Mn19LCJJc1Zpc2libGUiOnRydWUsIldpZHRoIjo5Ljc1LCJIZWlnaHQiOjkuNzUsIkJvcmRlclN0eWxlIjp7IiRpZCI6IjIwMCIsIkxpbmVDb2xvciI6eyIkcmVmIjoiNjMifSwiTGluZVdlaWdodCI6MC4wLCJMaW5lVHlwZSI6MCwiUGFyZW50U3R5bGUiOnsiJHJlZiI6IjYyIn19LCJQYXJlbnRTdHlsZSI6eyIkcmVmIjoiNTkifX0sIlRpdGxlU3R5bGUiOnsiJGlkIjoiMjAxIiwiRm9udFNldHRpbmdzIjp7IiRpZCI6IjIwMiIsIkZvbnRTaXplIjoxMCwiRm9udE5hbWUiOiJDYWxpYnJpIiwiSXNCb2xkIjp0cnVlLCJJc0l0YWxpYyI6ZmFsc2UsIklzVW5kZXJsaW5lZCI6ZmFsc2UsIlBhcmVudFN0eWxlIjp7IiRyZWYiOiI2NiJ9fSwiQXV0b1NpemUiOjIsIkZvcmVncm91bmQiOnsiJHJlZiI6IjY3In0sIk1heFdpZHRoIjo3Ny43NzMzMDc4MDAyOTI5Njk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IwMyIsIkxpbmVDb2xvciI6bnVsbCwiTGluZVdlaWdodCI6MC4wLCJMaW5lVHlwZSI6MCwiUGFyZW50U3R5bGUiOm51bGx9LCJQYXJlbnRTdHlsZSI6eyIkcmVmIjoiNjUifX0sIkRhdGVTdHlsZSI6eyIkaWQiOiIyMDQiLCJGb250U2V0dGluZ3MiOnsiJGlkIjoiMjA1IiwiRm9udFNpemUiOjksIkZvbnROYW1lIjoiQ2FsaWJyaSIsIklzQm9sZCI6ZmFsc2UsIklzSXRhbGljIjpmYWxzZSwiSXNVbmRlcmxpbmVkIjpmYWxzZSwiUGFyZW50U3R5bGUiOnsiJHJlZiI6IjczIn19LCJBdXRvU2l6ZSI6MiwiRm9yZWdyb3VuZCI6eyIkaWQiOiIyMDYiLCJDb2xvciI6eyIkaWQiOiIyMDciLCJBIjoyNTUsIlIiOjMxLCJHIjo3MywiQiI6MTI1fX0sIk1heFdpZHRoIjoyNC43ODk4NDI2MDU1OTA4Mi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A4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ODEyZTdmYWYtNzMyOS00ODZiLWJmNTctZGY4ZTRjZTBkMDBlIiwiSW1wb3J0SWQiOm51bGwsIlRpdGxlIjoiSnVuZSBTT0RGIChlc3QuKSIsIk5vdGUiOm51bGwsIkh5cGVybGluayI6bnVsbCwiSXNDaGFuZ2VkIjpmYWxzZSwiSXNOZXciOmZhbHNlfSx7IiRpZCI6IjIwOSIsIkRhdGUiOiIyMDE4LTA5LTE0VDIzOjU5OjAwWiIsIlN0eWxlIjp7IiRpZCI6IjIxMCIsIlNoYXBlIjoyLCJDb25uZWN0b3JNYXJnaW4iOnsiJHJlZiI6IjU0In0sIkNvbm5lY3RvclN0eWxlIjp7IiRpZCI6IjIxMSIsIkxpbmVDb2xvciI6eyIkaWQiOiIyMTIiLCIkdHlwZSI6Ik5MUkUuQ29tbW9uLkRvbS5Tb2xpZENvbG9yQnJ1c2gsIE5MUkUuQ29tbW9uIiwiQ29sb3IiOnsiJGlkIjoiMjEzIiwiQSI6MTI3LCJSIjoxMTEsIkciOjQ5LCJCIjoxNTJ9fSwiTGluZVdlaWdodCI6MS4wLCJMaW5lVHlwZSI6MCwiUGFyZW50U3R5bGUiOnsiJHJlZiI6IjU1In19LCJJc0JlbG93VGltZWJhbmQiOnRydWUsIkhpZGVEYXRlIjpmYWxzZSwiU2hhcGVTaXplIjozLCJTcGFjaW5nIjoyLjAsIlBhZGRpbmciOnsiJHJlZiI6IjU4In0sIlNoYXBlU3R5bGUiOnsiJGlkIjoiMjE0IiwiTWFyZ2luIjp7IiRyZWYiOiI2MCJ9LCJQYWRkaW5nIjp7IiRyZWYiOiI2MSJ9LCJCYWNrZ3JvdW5kIjp7IiRpZCI6IjIxNSIsIkNvbG9yIjp7IiRpZCI6IjIxNiIsIkEiOjI1NSwiUiI6MTExLCJHIjo0OSwiQiI6MTUyfX0sIklzVmlzaWJsZSI6dHJ1ZSwiV2lkdGgiOjkuNzUsIkhlaWdodCI6OS43NSwiQm9yZGVyU3R5bGUiOnsiJGlkIjoiMjE3IiwiTGluZUNvbG9yIjp7IiRyZWYiOiI2MyJ9LCJMaW5lV2VpZ2h0IjowLjAsIkxpbmVUeXBlIjowLCJQYXJlbnRTdHlsZSI6eyIkcmVmIjoiNjIifX0sIlBhcmVudFN0eWxlIjp7IiRyZWYiOiI1OSJ9fSwiVGl0bGVTdHlsZSI6eyIkaWQiOiIyMTgiLCJGb250U2V0dGluZ3MiOnsiJGlkIjoiMjE5IiwiRm9udFNpemUiOjEwLCJGb250TmFtZSI6IkNhbGlicmkiLCJJc0JvbGQiOnRydWUsIklzSXRhbGljIjpmYWxzZSwiSXNVbmRlcmxpbmVkIjpmYWxzZSwiUGFyZW50U3R5bGUiOnsiJHJlZiI6IjY2In19LCJBdXRvU2l6ZSI6MiwiRm9yZWdyb3VuZCI6eyIkcmVmIjoiNjcifSwiTWF4V2lkdGgiOjgxLjUzNDcyMTM3NDUxMTcxOS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jIwIiwiTGluZUNvbG9yIjpudWxsLCJMaW5lV2VpZ2h0IjowLjAsIkxpbmVUeXBlIjowLCJQYXJlbnRTdHlsZSI6bnVsbH0sIlBhcmVudFN0eWxlIjp7IiRyZWYiOiI2NSJ9fSwiRGF0ZVN0eWxlIjp7IiRpZCI6IjIyMSIsIkZvbnRTZXR0aW5ncyI6eyIkaWQiOiIyMjIiLCJGb250U2l6ZSI6OSwiRm9udE5hbWUiOiJDYWxpYnJpIiwiSXNCb2xkIjpmYWxzZSwiSXNJdGFsaWMiOmZhbHNlLCJJc1VuZGVybGluZWQiOmZhbHNlLCJQYXJlbnRTdHlsZSI6eyIkcmVmIjoiNzMifX0sIkF1dG9TaXplIjoyLCJGb3JlZ3JvdW5kIjp7IiRpZCI6IjIyMyIsIkNvbG9yIjp7IiRpZCI6IjIyNCIsIkEiOjI1NSwiUiI6MzEsIkciOjczLCJCIjoxMjV9fSwiTWF4V2lkdGgiOjI2LjAxOTM2OTEyNTM2NjIxMS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I1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OWRiZjA1ZjQtMzM4Ni00YzZlLTllODYtZDJjMjc3ZDE1NGIyIiwiSW1wb3J0SWQiOm51bGwsIlRpdGxlIjoiU2VwdCBTT0RGIChlc3QuKSIsIk5vdGUiOm51bGwsIkh5cGVybGluayI6bnVsbCwiSXNDaGFuZ2VkIjpmYWxzZSwiSXNOZXciOmZhbHNlfSx7IiRpZCI6IjIyNiIsIkRhdGUiOiIyMDE4LTEwLTE1VDIzOjU5OjAwWiIsIlN0eWxlIjp7IiRpZCI6IjIyNyIsIlNoYXBlIjoyLCJDb25uZWN0b3JNYXJnaW4iOnsiJHJlZiI6IjU0In0sIkNvbm5lY3RvclN0eWxlIjp7IiRpZCI6IjIyOCIsIkxpbmVDb2xvciI6eyIkaWQiOiIyMjkiLCIkdHlwZSI6Ik5MUkUuQ29tbW9uLkRvbS5Tb2xpZENvbG9yQnJ1c2gsIE5MUkUuQ29tbW9uIiwiQ29sb3IiOnsiJGlkIjoiMjMwIiwiQSI6MTI3LCJSIjo3OSwiRyI6MTI5LCJCIjoxODl9fSwiTGluZVdlaWdodCI6MS4wLCJMaW5lVHlwZSI6MCwiUGFyZW50U3R5bGUiOnsiJHJlZiI6IjU1In19LCJJc0JlbG93VGltZWJhbmQiOmZhbHNlLCJIaWRlRGF0ZSI6ZmFsc2UsIlNoYXBlU2l6ZSI6MSwiU3BhY2luZyI6Mi4wLCJQYWRkaW5nIjp7IiRyZWYiOiI1OCJ9LCJTaGFwZVN0eWxlIjp7IiRpZCI6IjIzMSIsIk1hcmdpbiI6eyIkcmVmIjoiNjAifSwiUGFkZGluZyI6eyIkcmVmIjoiNjEifSwiQmFja2dyb3VuZCI6eyIkaWQiOiIyMzIiLCJDb2xvciI6eyIkaWQiOiIyMzMiLCJBIjoyNTUsIlIiOjc5LCJHIjoxMjksIkIiOjE4OX19LCJJc1Zpc2libGUiOnRydWUsIldpZHRoIjoxMy4wLCJIZWlnaHQiOjEzLjAsIkJvcmRlclN0eWxlIjp7IiRpZCI6IjIzNCIsIkxpbmVDb2xvciI6eyIkcmVmIjoiNjMifSwiTGluZVdlaWdodCI6MC4wLCJMaW5lVHlwZSI6MCwiUGFyZW50U3R5bGUiOnsiJHJlZiI6IjYyIn19LCJQYXJlbnRTdHlsZSI6eyIkcmVmIjoiNTkifX0sIlRpdGxlU3R5bGUiOnsiJGlkIjoiMjM1IiwiRm9udFNldHRpbmdzIjp7IiRpZCI6IjIzNiIsIkZvbnRTaXplIjoxMCwiRm9udE5hbWUiOiJDYWxpYnJpIiwiSXNCb2xkIjp0cnVlLCJJc0l0YWxpYyI6ZmFsc2UsIklzVW5kZXJsaW5lZCI6ZmFsc2UsIlBhcmVudFN0eWxlIjp7IiRyZWYiOiI2NiJ9fSwiQXV0b1NpemUiOjIsIkZvcmVncm91bmQiOnsiJHJlZiI6IjY3In0sIk1heFdpZHRoIjoxMjkuNzUwMTUyNTg3ODkwNjM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IzNyIsIkxpbmVDb2xvciI6bnVsbCwiTGluZVdlaWdodCI6MC4wLCJMaW5lVHlwZSI6MCwiUGFyZW50U3R5bGUiOm51bGx9LCJQYXJlbnRTdHlsZSI6eyIkcmVmIjoiNjUifX0sIkRhdGVTdHlsZSI6eyIkaWQiOiIyMzgiLCJGb250U2V0dGluZ3MiOnsiJGlkIjoiMjM5IiwiRm9udFNpemUiOjksIkZvbnROYW1lIjoiQ2FsaWJyaSIsIklzQm9sZCI6ZmFsc2UsIklzSXRhbGljIjpmYWxzZSwiSXNVbmRlcmxpbmVkIjpmYWxzZSwiUGFyZW50U3R5bGUiOnsiJHJlZiI6IjczIn19LCJBdXRvU2l6ZSI6MiwiRm9yZWdyb3VuZCI6eyIkcmVmIjoiNzQifSwiTWF4V2lkdGgiOjI5LjUwMDE1ODMwOTkzNjUyMy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QwIiwiTGluZUNvbG9yIjpudWxsLCJMaW5lV2VpZ2h0IjowLjAsIkxpbmVUeXBlIjowLCJQYXJlbnRTdHlsZSI6bnVsbH0sIlBhcmVudFN0eWxlIjp7IiRyZWYiOiI3MiJ9fSwiRGF0ZUZvcm1hdCI6eyIkcmVmIjoiNzkifSwiSXNWaXNpYmxlIjp0cnVlLCJQYXJlbnRTdHlsZSI6eyIkcmVmIjoiNTMifX0sIlBvc2l0aW9uIjp7IlJhdGlvIjowLjE2MTk3NDE3MDgyNjA5OTUyLCJJc0N1c3RvbSI6dHJ1ZX0sIkRhdGVGb3JtYXQiOnsiJHJlZiI6Ijc5In0sIklkIjoiMTE3OTAyYjktZTEyOS00MTgwLTk3MTMtZmU1M2M2ZDJhZGIyIiwiSW1wb3J0SWQiOm51bGwsIlRpdGxlIjoiQ01TL1JBTkQgRm9ydW0gb24gRGF0YSBFbGVtZW50IFN0YW5kYXJkaXphdGlvbiAoZXN0LikiLCJOb3RlIjpudWxsLCJIeXBlcmxpbmsiOm51bGwsIklzQ2hhbmdlZCI6ZmFsc2UsIklzTmV3IjpmYWxzZX0seyIkaWQiOiIyNDEiLCJEYXRlIjoiMjAxOC0xMS0xNVQyMzo1OTowMFoiLCJTdHlsZSI6eyIkaWQiOiIyNDIiLCJTaGFwZSI6MiwiQ29ubmVjdG9yTWFyZ2luIjp7IiRyZWYiOiI1NCJ9LCJDb25uZWN0b3JTdHlsZSI6eyIkaWQiOiIyNDMiLCJMaW5lQ29sb3IiOnsiJGlkIjoiMjQ0IiwiJHR5cGUiOiJOTFJFLkNvbW1vbi5Eb20uU29saWRDb2xvckJydXNoLCBOTFJFLkNvbW1vbiIsIkNvbG9yIjp7IiRpZCI6IjI0NSIsIkEiOjEyNywiUiI6NzksIkciOjEyOSwiQiI6MTg5fX0sIkxpbmVXZWlnaHQiOjEuMCwiTGluZVR5cGUiOjAsIlBhcmVudFN0eWxlIjp7IiRyZWYiOiI1NSJ9fSwiSXNCZWxvd1RpbWViYW5kIjpmYWxzZSwiSGlkZURhdGUiOmZhbHNlLCJTaGFwZVNpemUiOjEsIlNwYWNpbmciOjIuMCwiUGFkZGluZyI6eyIkcmVmIjoiNTgifSwiU2hhcGVTdHlsZSI6eyIkaWQiOiIyNDYiLCJNYXJnaW4iOnsiJHJlZiI6IjYwIn0sIlBhZGRpbmciOnsiJHJlZiI6IjYxIn0sIkJhY2tncm91bmQiOnsiJGlkIjoiMjQ3IiwiQ29sb3IiOnsiJGlkIjoiMjQ4IiwiQSI6MjU1LCJSIjo3OSwiRyI6MTI5LCJCIjoxODl9fSwiSXNWaXNpYmxlIjp0cnVlLCJXaWR0aCI6MTMuMCwiSGVpZ2h0IjoxMy4wLCJCb3JkZXJTdHlsZSI6eyIkaWQiOiIyNDkiLCJMaW5lQ29sb3IiOnsiJHJlZiI6IjYzIn0sIkxpbmVXZWlnaHQiOjAuMCwiTGluZVR5cGUiOjAsIlBhcmVudFN0eWxlIjp7IiRyZWYiOiI2MiJ9fSwiUGFyZW50U3R5bGUiOnsiJHJlZiI6IjU5In19LCJUaXRsZVN0eWxlIjp7IiRpZCI6IjI1MCIsIkZvbnRTZXR0aW5ncyI6eyIkaWQiOiIyNTEiLCJGb250U2l6ZSI6MTAsIkZvbnROYW1lIjoiQ2FsaWJyaSIsIklzQm9sZCI6dHJ1ZSwiSXNJdGFsaWMiOmZhbHNlLCJJc1VuZGVybGluZWQiOmZhbHNlLCJQYXJlbnRTdHlsZSI6eyIkcmVmIjoiNjYifX0sIkF1dG9TaXplIjoyLCJGb3JlZ3JvdW5kIjp7IiRyZWYiOiI2NyJ9LCJNYXhXaWR0aCI6NDguNzg3NzE1OTExODY1MjM0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yNTIiLCJMaW5lQ29sb3IiOm51bGwsIkxpbmVXZWlnaHQiOjAuMCwiTGluZVR5cGUiOjAsIlBhcmVudFN0eWxlIjpudWxsfSwiUGFyZW50U3R5bGUiOnsiJHJlZiI6IjY1In19LCJEYXRlU3R5bGUiOnsiJGlkIjoiMjUzIiwiRm9udFNldHRpbmdzIjp7IiRpZCI6IjI1NCIsIkZvbnRTaXplIjo5LCJGb250TmFtZSI6IkNhbGlicmkiLCJJc0JvbGQiOmZhbHNlLCJJc0l0YWxpYyI6ZmFsc2UsIklzVW5kZXJsaW5lZCI6ZmFsc2UsIlBhcmVudFN0eWxlIjp7IiRyZWYiOiI3MyJ9fSwiQXV0b1NpemUiOjIsIkZvcmVncm91bmQiOnsiJHJlZiI6Ijc0In0sIk1heFdpZHRoIjozNy43NjkzNzEwMzI3MTQ4NDQ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1NSIsIkxpbmVDb2xvciI6bnVsbCwiTGluZVdlaWdodCI6MC4wLCJMaW5lVHlwZSI6MCwiUGFyZW50U3R5bGUiOm51bGx9LCJQYXJlbnRTdHlsZSI6eyIkcmVmIjoiNzIifX0sIkRhdGVGb3JtYXQiOnsiJHJlZiI6Ijc5In0sIklzVmlzaWJsZSI6dHJ1ZSwiUGFyZW50U3R5bGUiOnsiJHJlZiI6IjUzIn19LCJQb3NpdGlvbiI6eyJSYXRpbyI6MC4wOTc1MTg2MTQyMTU2MTU0LCJJc0N1c3RvbSI6dHJ1ZX0sIkRhdGVGb3JtYXQiOnsiJHJlZiI6Ijc5In0sIklkIjoiYTQ5NTUyN2MtOTg2MC00ZTUyLWE2ODMtZjBlMGM2ZDQ3YTA2IiwiSW1wb3J0SWQiOm51bGwsIlRpdGxlIjoiVEVQIChlc3QuKSIsIk5vdGUiOm51bGwsIkh5cGVybGluayI6bnVsbCwiSXNDaGFuZ2VkIjpmYWxzZSwiSXNOZXciOmZhbHNlfV0sIlRhc2tzIjpbeyIkaWQiOiIyNTYiLCJHcm91cE5hbWUiOm51bGwsIlN0YXJ0RGF0ZSI6IjIwMTctMTAtMDJUMDA6MDA6MDBaIiwiRW5kRGF0ZSI6IjIwMTctMTAtMDZUMjM6NTk6MDBaIiwiUGVyY2VudGFnZUNvbXBsZXRlIjpudWxsLCJTdHlsZSI6eyIkaWQiOiIyNTciLCJTaGFwZSI6MSwiU2hhcGVUaGlja25lc3MiOjMsIkR1cmF0aW9uRm9ybWF0IjowLCJJbmNsdWRlTm9uV29ya2luZ0RheXNJbkR1cmF0aW9uIjpmYWxzZSwiUGVyY2VudGFnZUNvbXBsZXRlU3R5bGUiOnsiJGlkIjoiMjU4IiwiRm9udFNldHRpbmdzIjp7IiRpZCI6IjI1O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2MCIsIkxpbmVDb2xvciI6bnVsbCwiTGluZVdlaWdodCI6MC4wLCJMaW5lVHlwZSI6MCwiUGFyZW50U3R5bGUiOm51bGx9LCJQYXJlbnRTdHlsZSI6eyIkcmVmIjoiODEifX0sIkR1cmF0aW9uU3R5bGUiOnsiJGlkIjoiMjYxIiwiRm9udFNldHRpbmdzIjp7IiRpZCI6IjI2Mi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2MyIsIkxpbmVDb2xvciI6bnVsbCwiTGluZVdlaWdodCI6MC4wLCJMaW5lVHlwZSI6MCwiUGFyZW50U3R5bGUiOm51bGx9LCJQYXJlbnRTdHlsZSI6eyIkcmVmIjoiODgifX0sIkhvcml6b250YWxDb25uZWN0b3JTdHlsZSI6eyIkaWQiOiIyNjQiLCJMaW5lQ29sb3IiOnsiJHJlZiI6Ijk2In0sIkxpbmVXZWlnaHQiOjEuMCwiTGluZVR5cGUiOjAsIlBhcmVudFN0eWxlIjp7IiRyZWYiOiI5NSJ9fSwiVmVydGljYWxDb25uZWN0b3JTdHlsZSI6eyIkaWQiOiIyNjUiLCJMaW5lQ29sb3IiOnsiJHJlZiI6Ijk5In0sIkxpbmVXZWlnaHQiOjAuMCwiTGluZVR5cGUiOjAsIlBhcmVudFN0eWxlIjp7IiRyZWYiOiI5OCJ9fSwiTWFyZ2luIjpudWxsLCJTdGFydERhdGVQb3NpdGlvbiI6MywiRW5kRGF0ZVBvc2l0aW9uIjozLCJEYXRlSXNWaXNpYmxlIjp0cnVlLCJUaXRsZVBvc2l0aW9uIjo0LCJEdXJhdGlvblBvc2l0aW9uIjo2LCJQZXJjZW50YWdlQ29tcGxldGVkUG9zaXRpb24iOjYsIlNwYWNpbmciOjMsIklzQmVsb3dUaW1lYmFuZCI6ZmFsc2UsIlBlcmNlbnRhZ2VDb21wbGV0ZVNoYXBlT3BhY2l0eSI6MzUsIlNoYXBlU3R5bGUiOnsiJGlkIjoiMjY2IiwiTWFyZ2luIjp7IiRyZWYiOiIxMDIifSwiUGFkZGluZyI6eyIkcmVmIjoiMTAzIn0sIkJhY2tncm91bmQiOnsiJGlkIjoiMjY3IiwiQ29sb3IiOnsiJGlkIjoiMjY4IiwiQSI6MjU1LCJSIjoyNDcsIkciOjE1MCwiQiI6NzB9fSwiSXNWaXNpYmxlIjp0cnVlLCJXaWR0aCI6MC4wLCJIZWlnaHQiOjcuNSwiQm9yZGVyU3R5bGUiOnsiJGlkIjoiMjY5IiwiTGluZUNvbG9yIjp7IiRyZWYiOiIxMDUifSwiTGluZVdlaWdodCI6MC4wLCJMaW5lVHlwZSI6MCwiUGFyZW50U3R5bGUiOnsiJHJlZiI6IjEwNCJ9fSwiUGFyZW50U3R5bGUiOnsiJHJlZiI6IjEwMSJ9fSwiVGl0bGVTdHlsZSI6eyIkaWQiOiIyNzAiLCJGb250U2V0dGluZ3MiOnsiJGlkIjoiMjcxIiwiRm9udFNpemUiOjEwLCJGb250TmFtZSI6IkNhbGlicmkiLCJJc0JvbGQiOnRydWUsIklzSXRhbGljIjpmYWxzZSwiSXNVbmRlcmxpbmVkIjpmYWxzZSwiUGFyZW50U3R5bGUiOnsiJHJlZiI6IjEwOCJ9fSwiQXV0b1NpemUiOjIsIkZvcmVncm91bmQiOnsiJHJlZiI6IjEwOSJ9LCJNYXhXaWR0aCI6MTI4LjE2NzYzMzA1NjY0MDYz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NzIiLCJMaW5lQ29sb3IiOm51bGwsIkxpbmVXZWlnaHQiOjAuMCwiTGluZVR5cGUiOjAsIlBhcmVudFN0eWxlIjpudWxsfSwiUGFyZW50U3R5bGUiOnsiJHJlZiI6IjEwNyJ9fSwiRGF0ZVN0eWxlIjp7IiRpZCI6IjI3MyIsIkZvbnRTZXR0aW5ncyI6eyIkaWQiOiIyNzQiLCJGb250U2l6ZSI6OSwiRm9udE5hbWUiOiJDYWxpYnJpIiwiSXNCb2xkIjpmYWxzZSwiSXNJdGFsaWMiOmZhbHNlLCJJc1VuZGVybGluZWQiOmZhbHNlLCJQYXJlbnRTdHlsZSI6eyIkcmVmIjoiMTE1In19LCJBdXRvU2l6ZSI6MiwiRm9yZWdyb3VuZCI6eyIkaWQiOiIyNzUiLCJDb2xvciI6eyIkaWQiOiIyNzYiLCJBIjoyNTUsIlIiOjMxLCJHIjo3MywiQiI6MTI1fX0sIk1heFdpZHRoIjo1NS42MTkzNjk1MDY4MzU5MzgsIk1heEhlaWdodCI6IkluZmluaXR5IiwiU21hcnRGb3JlZ3JvdW5kSXNBY3RpdmUiOmZhbHNlLCJIb3Jpem9udGFsQWxpZ25tZW50IjoyLCJWZXJ0aWNhbEFsaWdubWVudCI6MCwiU21hcnRGb3JlZ3JvdW5kIjpudWxsLCJNYXJnaW4iOnsiJHJlZiI6IjExOCJ9LCJQYWRkaW5nIjp7IiRyZWYiOiIxMTkifSwiQmFja2dyb3VuZCI6eyIkcmVmIjoiMTIwIn0sIklzVmlzaWJsZSI6dHJ1ZSwiV2lkdGgiOjAuMCwiSGVpZ2h0IjowLjAsIkJvcmRlclN0eWxlIjp7IiRpZCI6IjI3NyIsIkxpbmVDb2xvciI6bnVsbCwiTGluZVdlaWdodCI6MC4wLCJMaW5lVHlwZSI6MCwiUGFyZW50U3R5bGUiOm51bGx9LCJQYXJlbnRTdHlsZSI6eyIkcmVmIjoiMTE0In19LCJEYXRlRm9ybWF0Ijp7IiRyZWYiOiIxMjEifSwiSXNWaXNpYmxlIjp0cnVlLCJQYXJlbnRTdHlsZSI6eyIkcmVmIjoiODAifX0sIkluZGV4IjoxLCJTbWFydER1cmF0aW9uQWN0aXZhdGVkIjpmYWxzZSwiRGF0ZUZvcm1hdCI6eyIkcmVmIjoiMTIxIn0sIklkIjoiOGFkM2E3NTktZTlkOS00MDlkLWJjMGQtMDRiMWI1MmI4YzkxIiwiSW1wb3J0SWQiOm51bGwsIlRpdGxlIjoiQmV0YSBSZXNlYXJjaCBOdXJzZSBUcmFpbmluZyIsIk5vdGUiOm51bGwsIkh5cGVybGluayI6bnVsbCwiSXNDaGFuZ2VkIjpmYWxzZSwiSXNOZXciOmZhbHNlfSx7IiRpZCI6IjI3OCIsIkdyb3VwTmFtZSI6bnVsbCwiU3RhcnREYXRlIjoiMjAxNy0xMC0wOVQwMDowMDowMFoiLCJFbmREYXRlIjoiMjAxNy0xMS0zMFQyMzo1OTowMFoiLCJQZXJjZW50YWdlQ29tcGxldGUiOm51bGwsIlN0eWxlIjp7IiRpZCI6IjI3OSIsIlNoYXBlIjoxLCJTaGFwZVRoaWNrbmVzcyI6MywiRHVyYXRpb25Gb3JtYXQiOjAsIkluY2x1ZGVOb25Xb3JraW5nRGF5c0luRHVyYXRpb24iOmZhbHNlLCJQZXJjZW50YWdlQ29tcGxldGVTdHlsZSI6eyIkaWQiOiIyODAiLCJGb250U2V0dGluZ3MiOnsiJGlkIjoiMjgx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gyIiwiTGluZUNvbG9yIjpudWxsLCJMaW5lV2VpZ2h0IjowLjAsIkxpbmVUeXBlIjowLCJQYXJlbnRTdHlsZSI6bnVsbH0sIlBhcmVudFN0eWxlIjp7IiRyZWYiOiI4MSJ9fSwiRHVyYXRpb25TdHlsZSI6eyIkaWQiOiIyODMiLCJGb250U2V0dGluZ3MiOnsiJGlkIjoiMjg0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g1IiwiTGluZUNvbG9yIjpudWxsLCJMaW5lV2VpZ2h0IjowLjAsIkxpbmVUeXBlIjowLCJQYXJlbnRTdHlsZSI6bnVsbH0sIlBhcmVudFN0eWxlIjp7IiRyZWYiOiI4OCJ9fSwiSG9yaXpvbnRhbENvbm5lY3RvclN0eWxlIjp7IiRpZCI6IjI4NiIsIkxpbmVDb2xvciI6eyIkcmVmIjoiOTYifSwiTGluZVdlaWdodCI6MS4wLCJMaW5lVHlwZSI6MCwiUGFyZW50U3R5bGUiOnsiJHJlZiI6Ijk1In19LCJWZXJ0aWNhbENvbm5lY3RvclN0eWxlIjp7IiRpZCI6IjI4NyIsIkxpbmVDb2xvciI6eyIkcmVmIjoiOTkifSwiTGluZVdlaWdodCI6MC4wLCJMaW5lVHlwZSI6MCwiUGFyZW50U3R5bGUiOnsiJHJlZiI6Ijk4In19LCJNYXJnaW4iOm51bGwsIlN0YXJ0RGF0ZVBvc2l0aW9uIjozLCJFbmREYXRlUG9zaXRpb24iOjMsIkRhdGVJc1Zpc2libGUiOnRydWUsIlRpdGxlUG9zaXRpb24iOjQsIkR1cmF0aW9uUG9zaXRpb24iOjYsIlBlcmNlbnRhZ2VDb21wbGV0ZWRQb3NpdGlvbiI6NiwiU3BhY2luZyI6MywiSXNCZWxvd1RpbWViYW5kIjpmYWxzZSwiUGVyY2VudGFnZUNvbXBsZXRlU2hhcGVPcGFjaXR5IjozNSwiU2hhcGVTdHlsZSI6eyIkaWQiOiIyODgiLCJNYXJnaW4iOnsiJHJlZiI6IjEwMiJ9LCJQYWRkaW5nIjp7IiRyZWYiOiIxMDMifSwiQmFja2dyb3VuZCI6eyIkaWQiOiIyODkiLCJDb2xvciI6eyIkaWQiOiIyOTAiLCJBIjoyNTUsIlIiOjI0NywiRyI6MTUwLCJCIjo3MH19LCJJc1Zpc2libGUiOnRydWUsIldpZHRoIjowLjAsIkhlaWdodCI6Ny41LCJCb3JkZXJTdHlsZSI6eyIkaWQiOiIyOTEiLCJMaW5lQ29sb3IiOnsiJHJlZiI6IjEwNSJ9LCJMaW5lV2VpZ2h0IjowLjAsIkxpbmVUeXBlIjowLCJQYXJlbnRTdHlsZSI6eyIkcmVmIjoiMTA0In19LCJQYXJlbnRTdHlsZSI6eyIkcmVmIjoiMTAxIn19LCJUaXRsZVN0eWxlIjp7IiRpZCI6IjI5MiIsIkZvbnRTZXR0aW5ncyI6eyIkaWQiOiIyOTMiLCJGb250U2l6ZSI6MTAsIkZvbnROYW1lIjoiQ2FsaWJyaSIsIklzQm9sZCI6dHJ1ZSwiSXNJdGFsaWMiOmZhbHNlLCJJc1VuZGVybGluZWQiOmZhbHNlLCJQYXJlbnRTdHlsZSI6eyIkcmVmIjoiMTA4In19LCJBdXRvU2l6ZSI6MiwiRm9yZWdyb3VuZCI6eyIkcmVmIjoiMTA5In0sIk1heFdpZHRoIjoxMjYuMTIyMjA3NjQxNjAxNTY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5NCIsIkxpbmVDb2xvciI6bnVsbCwiTGluZVdlaWdodCI6MC4wLCJMaW5lVHlwZSI6MCwiUGFyZW50U3R5bGUiOm51bGx9LCJQYXJlbnRTdHlsZSI6eyIkcmVmIjoiMTA3In19LCJEYXRlU3R5bGUiOnsiJGlkIjoiMjk1IiwiRm9udFNldHRpbmdzIjp7IiRpZCI6IjI5NiIsIkZvbnRTaXplIjo5LCJGb250TmFtZSI6IkNhbGlicmkiLCJJc0JvbGQiOmZhbHNlLCJJc0l0YWxpYyI6ZmFsc2UsIklzVW5kZXJsaW5lZCI6ZmFsc2UsIlBhcmVudFN0eWxlIjp7IiRyZWYiOiIxMTUifX0sIkF1dG9TaXplIjoyLCJGb3JlZ3JvdW5kIjp7IiRpZCI6IjI5NyIsIkNvbG9yIjp7IiRpZCI6IjI5OCIsIkEiOjI1NSwiUiI6MzEsIkciOjczLCJCIjoxMjV9fSwiTWF4V2lkdGgiOjUzLjMxOTkxOTU4NjE4MTY0MSwiTWF4SGVpZ2h0IjoiSW5maW5pdHkiLCJTbWFydEZvcmVncm91bmRJc0FjdGl2ZSI6ZmFsc2UsIkhvcml6b250YWxBbGlnbm1lbnQiOjIsIlZlcnRpY2FsQWxpZ25tZW50IjowLCJTbWFydEZvcmVncm91bmQiOm51bGwsIk1hcmdpbiI6eyIkcmVmIjoiMTE4In0sIlBhZGRpbmciOnsiJHJlZiI6IjExOSJ9LCJCYWNrZ3JvdW5kIjp7IiRyZWYiOiIxMjAifSwiSXNWaXNpYmxlIjp0cnVlLCJXaWR0aCI6MC4wLCJIZWlnaHQiOjAuMCwiQm9yZGVyU3R5bGUiOnsiJGlkIjoiMjk5IiwiTGluZUNvbG9yIjpudWxsLCJMaW5lV2VpZ2h0IjowLjAsIkxpbmVUeXBlIjowLCJQYXJlbnRTdHlsZSI6bnVsbH0sIlBhcmVudFN0eWxlIjp7IiRyZWYiOiIxMTQifX0sIkRhdGVGb3JtYXQiOnsiJHJlZiI6IjEyMSJ9LCJJc1Zpc2libGUiOnRydWUsIlBhcmVudFN0eWxlIjp7IiRyZWYiOiI4MCJ9fSwiSW5kZXgiOjIsIlNtYXJ0RHVyYXRpb25BY3RpdmF0ZWQiOmZhbHNlLCJEYXRlRm9ybWF0Ijp7IiRyZWYiOiIxMjEifSwiSWQiOiJlZDA1NTNlNC1hMmU4LTQxZjktYjA0Yi04YjUxMzQxMzRlYTYiLCJJbXBvcnRJZCI6bnVsbCwiVGl0bGUiOiJGaWVsZCB0cmFpbmluZ3MgaW4gMTQgbWFya2V0cyIsIk5vdGUiOm51bGwsIkh5cGVybGluayI6bnVsbCwiSXNDaGFuZ2VkIjpmYWxzZSwiSXNOZXciOmZhbHNlfSx7IiRpZCI6IjMwMCIsIkdyb3VwTmFtZSI6bnVsbCwiU3RhcnREYXRlIjoiMjAxNy0xMC0yM1QwMDowMDowMFoiLCJFbmREYXRlIjoiMjAxOC0wNS0yNVQyMzo1OTowMFoiLCJQZXJjZW50YWdlQ29tcGxldGUiOm51bGwsIlN0eWxlIjp7IiRpZCI6IjMwMSIsIlNoYXBlIjoxLCJTaGFwZVRoaWNrbmVzcyI6MywiRHVyYXRpb25Gb3JtYXQiOjAsIkluY2x1ZGVOb25Xb3JraW5nRGF5c0luRHVyYXRpb24iOmZhbHNlLCJQZXJjZW50YWdlQ29tcGxldGVTdHlsZSI6eyIkaWQiOiIzMDIiLCJGb250U2V0dGluZ3MiOnsiJGlkIjoiMzAz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A0IiwiTGluZUNvbG9yIjpudWxsLCJMaW5lV2VpZ2h0IjowLjAsIkxpbmVUeXBlIjowLCJQYXJlbnRTdHlsZSI6bnVsbH0sIlBhcmVudFN0eWxlIjp7IiRyZWYiOiI4MSJ9fSwiRHVyYXRpb25TdHlsZSI6eyIkaWQiOiIzMDUiLCJGb250U2V0dGluZ3MiOnsiJGlkIjoiMzA2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A3IiwiTGluZUNvbG9yIjpudWxsLCJMaW5lV2VpZ2h0IjowLjAsIkxpbmVUeXBlIjowLCJQYXJlbnRTdHlsZSI6bnVsbH0sIlBhcmVudFN0eWxlIjp7IiRyZWYiOiI4OCJ9fSwiSG9yaXpvbnRhbENvbm5lY3RvclN0eWxlIjp7IiRpZCI6IjMwOCIsIkxpbmVDb2xvciI6eyIkcmVmIjoiOTYifSwiTGluZVdlaWdodCI6MS4wLCJMaW5lVHlwZSI6MCwiUGFyZW50U3R5bGUiOnsiJHJlZiI6Ijk1In19LCJWZXJ0aWNhbENvbm5lY3RvclN0eWxlIjp7IiRpZCI6IjMwOSIsIkxpbmVDb2xvciI6eyIkcmVmIjoiOTkifSwiTGluZVdlaWdodCI6MC4wLCJMaW5lVHlwZSI6MCwiUGFyZW50U3R5bGUiOnsiJHJlZiI6Ijk4In19LCJNYXJnaW4iOm51bGwsIlN0YXJ0RGF0ZVBvc2l0aW9uIjozLCJFbmREYXRlUG9zaXRpb24iOjMsIkRhdGVJc1Zpc2libGUiOnRydWUsIlRpdGxlUG9zaXRpb24iOjQsIkR1cmF0aW9uUG9zaXRpb24iOjYsIlBlcmNlbnRhZ2VDb21wbGV0ZWRQb3NpdGlvbiI6NiwiU3BhY2luZyI6MywiSXNCZWxvd1RpbWViYW5kIjpmYWxzZSwiUGVyY2VudGFnZUNvbXBsZXRlU2hhcGVPcGFjaXR5IjozNSwiU2hhcGVTdHlsZSI6eyIkaWQiOiIzMTAiLCJNYXJnaW4iOnsiJHJlZiI6IjEwMiJ9LCJQYWRkaW5nIjp7IiRyZWYiOiIxMDMifSwiQmFja2dyb3VuZCI6eyIkaWQiOiIzMTEiLCJDb2xvciI6eyIkaWQiOiIzMTIiLCJBIjoyNTUsIlIiOjE5MiwiRyI6ODAsIkIiOjc3fX0sIklzVmlzaWJsZSI6dHJ1ZSwiV2lkdGgiOjAuMCwiSGVpZ2h0Ijo3LjUsIkJvcmRlclN0eWxlIjp7IiRpZCI6IjMxMyIsIkxpbmVDb2xvciI6eyIkcmVmIjoiMTA1In0sIkxpbmVXZWlnaHQiOjAuMCwiTGluZVR5cGUiOjAsIlBhcmVudFN0eWxlIjp7IiRyZWYiOiIxMDQifX0sIlBhcmVudFN0eWxlIjp7IiRyZWYiOiIxMDEifX0sIlRpdGxlU3R5bGUiOnsiJGlkIjoiMzE0IiwiRm9udFNldHRpbmdzIjp7IiRpZCI6IjMxNSIsIkZvbnRTaXplIjoxMCwiRm9udE5hbWUiOiJDYWxpYnJpIiwiSXNCb2xkIjp0cnVlLCJJc0l0YWxpYyI6ZmFsc2UsIklzVW5kZXJsaW5lZCI6ZmFsc2UsIlBhcmVudFN0eWxlIjp7IiRyZWYiOiIxMDgifX0sIkF1dG9TaXplIjoyLCJGb3JlZ3JvdW5kIjp7IiRyZWYiOiIxMDkifSwiTWF4V2lkdGgiOjgzLjI0MDMxODI5ODMzOTg0N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E2IiwiTGluZUNvbG9yIjpudWxsLCJMaW5lV2VpZ2h0IjowLjAsIkxpbmVUeXBlIjowLCJQYXJlbnRTdHlsZSI6bnVsbH0sIlBhcmVudFN0eWxlIjp7IiRyZWYiOiIxMDcifX0sIkRhdGVTdHlsZSI6eyIkaWQiOiIzMTciLCJGb250U2V0dGluZ3MiOnsiJGlkIjoiMzE4IiwiRm9udFNpemUiOjksIkZvbnROYW1lIjoiQ2FsaWJyaSIsIklzQm9sZCI6ZmFsc2UsIklzSXRhbGljIjpmYWxzZSwiSXNVbmRlcmxpbmVkIjpmYWxzZSwiUGFyZW50U3R5bGUiOnsiJHJlZiI6IjExNSJ9fSwiQXV0b1NpemUiOjIsIkZvcmVncm91bmQiOnsiJGlkIjoiMzE5IiwiQ29sb3IiOnsiJGlkIjoiMzIwIiwiQSI6MjU1LCJSIjozMSwiRyI6NzMsIkIiOjEyNX19LCJNYXhXaWR0aCI6NjAuNDM3MTY0MzA2NjQwNjI1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MjEiLCJMaW5lQ29sb3IiOm51bGwsIkxpbmVXZWlnaHQiOjAuMCwiTGluZVR5cGUiOjAsIlBhcmVudFN0eWxlIjpudWxsfSwiUGFyZW50U3R5bGUiOnsiJHJlZiI6IjExNCJ9fSwiRGF0ZUZvcm1hdCI6eyIkcmVmIjoiMTIxIn0sIklzVmlzaWJsZSI6dHJ1ZSwiUGFyZW50U3R5bGUiOnsiJHJlZiI6IjgwIn19LCJJbmRleCI6MywiU21hcnREdXJhdGlvbkFjdGl2YXRlZCI6ZmFsc2UsIkRhdGVGb3JtYXQiOnsiJHJlZiI6IjEyMSJ9LCJJZCI6IjZmOGZkY2MxLTIwN2MtNDYyNy05NDg1LWMzNmNmMzE3NGUyMiIsIkltcG9ydElkIjpudWxsLCJUaXRsZSI6IkJldGEgZGF0YSBjb2xsZWN0aW9uIiwiTm90ZSI6bnVsbCwiSHlwZXJsaW5rIjpudWxsLCJJc0NoYW5nZWQiOmZhbHNlLCJJc05ldyI6ZmFsc2V9LHsiJGlkIjoiMzIyIiwiR3JvdXBOYW1lIjpudWxsLCJTdGFydERhdGUiOiIyMDE4LTAxLTAxVDAwOjAwOjAwWiIsIkVuZERhdGUiOiIyMDE4LTEyLTMxVDIzOjU5OjAwWiIsIlBlcmNlbnRhZ2VDb21wbGV0ZSI6bnVsbCwiU3R5bGUiOnsiJGlkIjoiMzIzIiwiU2hhcGUiOjEsIlNoYXBlVGhpY2tuZXNzIjozLCJEdXJhdGlvbkZvcm1hdCI6MCwiSW5jbHVkZU5vbldvcmtpbmdEYXlzSW5EdXJhdGlvbiI6ZmFsc2UsIlBlcmNlbnRhZ2VDb21wbGV0ZVN0eWxlIjp7IiRpZCI6IjMyNCIsIkZvbnRTZXR0aW5ncyI6eyIkaWQiOiIzMjU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MjYiLCJMaW5lQ29sb3IiOm51bGwsIkxpbmVXZWlnaHQiOjAuMCwiTGluZVR5cGUiOjAsIlBhcmVudFN0eWxlIjpudWxsfSwiUGFyZW50U3R5bGUiOnsiJHJlZiI6IjgxIn19LCJEdXJhdGlvblN0eWxlIjp7IiRpZCI6IjMyNyIsIkZvbnRTZXR0aW5ncyI6eyIkaWQiOiIzMjg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jkiLCJMaW5lQ29sb3IiOm51bGwsIkxpbmVXZWlnaHQiOjAuMCwiTGluZVR5cGUiOjAsIlBhcmVudFN0eWxlIjpudWxsfSwiUGFyZW50U3R5bGUiOnsiJHJlZiI6Ijg4In19LCJIb3Jpem9udGFsQ29ubmVjdG9yU3R5bGUiOnsiJGlkIjoiMzMwIiwiTGluZUNvbG9yIjp7IiRyZWYiOiI5NiJ9LCJMaW5lV2VpZ2h0IjoxLjAsIkxpbmVUeXBlIjowLCJQYXJlbnRTdHlsZSI6eyIkcmVmIjoiOTUifX0sIlZlcnRpY2FsQ29ubmVjdG9yU3R5bGUiOnsiJGlkIjoiMzMxIiwiTGluZUNvbG9yIjp7IiRyZWYiOiI5OSJ9LCJMaW5lV2VpZ2h0IjowLjAsIkxpbmVUeXBlIjowLCJQYXJlbnRTdHlsZSI6eyIkcmVmIjoiOTgifX0sIk1hcmdpbiI6bnVsbCwiU3RhcnREYXRlUG9zaXRpb24iOjMsIkVuZERhdGVQb3NpdGlvbiI6MywiRGF0ZUlzVmlzaWJsZSI6dHJ1ZSwiVGl0bGVQb3NpdGlvbiI6NCwiRHVyYXRpb25Qb3NpdGlvbiI6NiwiUGVyY2VudGFnZUNvbXBsZXRlZFBvc2l0aW9uIjo2LCJTcGFjaW5nIjozLCJJc0JlbG93VGltZWJhbmQiOmZhbHNlLCJQZXJjZW50YWdlQ29tcGxldGVTaGFwZU9wYWNpdHkiOjM1LCJTaGFwZVN0eWxlIjp7IiRpZCI6IjMzMiIsIk1hcmdpbiI6eyIkcmVmIjoiMTAyIn0sIlBhZGRpbmciOnsiJHJlZiI6IjEwMyJ9LCJCYWNrZ3JvdW5kIjp7IiRpZCI6IjMzMyIsIkNvbG9yIjp7IiRpZCI6IjMzNCIsIkEiOjI1NSwiUiI6MTU1LCJHIjoxODcsIkIiOjg5fX0sIklzVmlzaWJsZSI6dHJ1ZSwiV2lkdGgiOjAuMCwiSGVpZ2h0Ijo3LjUsIkJvcmRlclN0eWxlIjp7IiRpZCI6IjMzNSIsIkxpbmVDb2xvciI6eyIkcmVmIjoiMTA1In0sIkxpbmVXZWlnaHQiOjAuMCwiTGluZVR5cGUiOjAsIlBhcmVudFN0eWxlIjp7IiRyZWYiOiIxMDQifX0sIlBhcmVudFN0eWxlIjp7IiRyZWYiOiIxMDEifX0sIlRpdGxlU3R5bGUiOnsiJGlkIjoiMzM2IiwiRm9udFNldHRpbmdzIjp7IiRpZCI6IjMzNyIsIkZvbnRTaXplIjoxMCwiRm9udE5hbWUiOiJDYWxpYnJpIiwiSXNCb2xkIjp0cnVlLCJJc0l0YWxpYyI6ZmFsc2UsIklzVW5kZXJsaW5lZCI6ZmFsc2UsIlBhcmVudFN0eWxlIjp7IiRyZWYiOiIxMDgifX0sIkF1dG9TaXplIjoyLCJGb3JlZ3JvdW5kIjp7IiRyZWYiOiIxMDkifSwiTWF4V2lkdGgiOjQ0NC40OTcxMDA4MzAwNzgxMi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zM4IiwiTGluZUNvbG9yIjpudWxsLCJMaW5lV2VpZ2h0IjowLjAsIkxpbmVUeXBlIjowLCJQYXJlbnRTdHlsZSI6bnVsbH0sIlBhcmVudFN0eWxlIjp7IiRyZWYiOiIxMDcifX0sIkRhdGVTdHlsZSI6eyIkaWQiOiIzMzkiLCJGb250U2V0dGluZ3MiOnsiJGlkIjoiMzQwIiwiRm9udFNpemUiOjksIkZvbnROYW1lIjoiQ2FsaWJyaSIsIklzQm9sZCI6ZmFsc2UsIklzSXRhbGljIjpmYWxzZSwiSXNVbmRlcmxpbmVkIjpmYWxzZSwiUGFyZW50U3R5bGUiOnsiJHJlZiI6IjExNSJ9fSwiQXV0b1NpemUiOjIsIkZvcmVncm91bmQiOnsiJGlkIjoiMzQxIiwiQ29sb3IiOnsiJGlkIjoiMzQyIiwiQSI6MjU1LCJSIjozMSwiRyI6NzMsIkIiOjEyNX19LCJNYXhXaWR0aCI6NjYuMzA0MzI4OTE4NDU3MDMxLCJNYXhIZWlnaHQiOiJJbmZpbml0eSIsIlNtYXJ0Rm9yZWdyb3VuZElzQWN0aXZlIjpmYWxzZSwiSG9yaXpvbnRhbEFsaWdubWVudCI6MiwiVmVydGljYWxBbGlnbm1lbnQiOjAsIlNtYXJ0Rm9yZWdyb3VuZCI6bnVsbCwiTWFyZ2luIjp7IiRyZWYiOiIxMTgifSwiUGFkZGluZyI6eyIkcmVmIjoiMTE5In0sIkJhY2tncm91bmQiOnsiJHJlZiI6IjEyMCJ9LCJJc1Zpc2libGUiOnRydWUsIldpZHRoIjowLjAsIkhlaWdodCI6MC4wLCJCb3JkZXJTdHlsZSI6eyIkaWQiOiIzNDMiLCJMaW5lQ29sb3IiOm51bGwsIkxpbmVXZWlnaHQiOjAuMCwiTGluZVR5cGUiOjAsIlBhcmVudFN0eWxlIjpudWxsfSwiUGFyZW50U3R5bGUiOnsiJHJlZiI6IjExNCJ9fSwiRGF0ZUZvcm1hdCI6eyIkcmVmIjoiMTIxIn0sIklzVmlzaWJsZSI6dHJ1ZSwiUGFyZW50U3R5bGUiOnsiJHJlZiI6IjgwIn19LCJJbmRleCI6NCwiU21hcnREdXJhdGlvbkFjdGl2YXRlZCI6ZmFsc2UsIkRhdGVGb3JtYXQiOnsiJHJlZiI6IjEyMSJ9LCJJZCI6IjIyMTRiZDI3LWQyNWYtNGY3ZC04MmMyLTE2ZjRmYTE1YWEwNiIsIkltcG9ydElkIjpudWxsLCJUaXRsZSI6IlN0YWtlaG9sZGVyIG91dHJlYWNoIChlLmcuLCBjb252ZXJzYXRpb25zIHdpdGggYXNzb2NpYXRpb25zIGFuZCBwcm92aWRlcnMsIGZlZWRiYWNrIGZyb20gQmV0YSBhc3Nlc3NvcnMpIiwiTm90ZSI6bnVsbCwiSHlwZXJsaW5rIjpudWxsLCJJc0NoYW5nZWQiOmZhbHNlLCJJc05ldyI6ZmFsc2V9XSwiTXNQcm9qZWN0SXRlbXNUcmVlIjp7IiRpZCI6IjM0NCIsIlJvb3QiOnsiSW1wb3J0SWQiOm51bGwsIklzSW1wb3J0ZWQiOmZhbHNlLCJDaGlsZHJlbiI6W119fSwiTWV0YWRhdGEiOnsiJGlkIjoiMzQ1In0sIlNldHRpbmdzIjp7IiRpZCI6IjM0NiIsIkltcGFPcHRpb25zIjp7IiRpZCI6IjM0Ny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Db25maWd1cmF0aW9uIjp7IiRpZCI6IjM0OCIsIlVzZVRpbWUiOmZhbHNlLCJXb3JrRGF5U3RhcnQiOiIwMDowMDowMCIsIldvcmtEYXlFbmQiOiIyMzo1OTowMCJ9fQ=="/>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8565DC816503649BDED5643BBBC0A31" ma:contentTypeVersion="0" ma:contentTypeDescription="Create a new document." ma:contentTypeScope="" ma:versionID="722142d11c7bd496db52103cbb73f705">
  <xsd:schema xmlns:xsd="http://www.w3.org/2001/XMLSchema" xmlns:xs="http://www.w3.org/2001/XMLSchema" xmlns:p="http://schemas.microsoft.com/office/2006/metadata/properties" targetNamespace="http://schemas.microsoft.com/office/2006/metadata/properties" ma:root="true" ma:fieldsID="1ae53d147369609339da0000e6a4a43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F2DD28-D107-4CA4-B29B-04671E101817}">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74AA4088-E2AC-4F37-B277-AD06FCE30B20}">
  <ds:schemaRefs>
    <ds:schemaRef ds:uri="http://schemas.microsoft.com/sharepoint/v3/contenttype/forms"/>
  </ds:schemaRefs>
</ds:datastoreItem>
</file>

<file path=customXml/itemProps3.xml><?xml version="1.0" encoding="utf-8"?>
<ds:datastoreItem xmlns:ds="http://schemas.openxmlformats.org/officeDocument/2006/customXml" ds:itemID="{26C4E66B-CF60-4B9E-AFF4-9355AE38C0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9716</TotalTime>
  <Words>1997</Words>
  <Application>Microsoft Office PowerPoint</Application>
  <PresentationFormat>On-screen Show (4:3)</PresentationFormat>
  <Paragraphs>395</Paragraphs>
  <Slides>33</Slides>
  <Notes>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33</vt:i4>
      </vt:variant>
    </vt:vector>
  </HeadingPairs>
  <TitlesOfParts>
    <vt:vector size="44" baseType="lpstr">
      <vt:lpstr>ＭＳ Ｐゴシック</vt:lpstr>
      <vt:lpstr>ＭＳ Ｐゴシック</vt:lpstr>
      <vt:lpstr>Arial</vt:lpstr>
      <vt:lpstr>Arial Narrow</vt:lpstr>
      <vt:lpstr>Calibri</vt:lpstr>
      <vt:lpstr>Calibri Light</vt:lpstr>
      <vt:lpstr>Constantia</vt:lpstr>
      <vt:lpstr>Lucida Grande</vt:lpstr>
      <vt:lpstr>Times New Roman</vt:lpstr>
      <vt:lpstr>Office Theme</vt:lpstr>
      <vt:lpstr>Custom Design</vt:lpstr>
      <vt:lpstr>The IMPACT Act and Standardized Patient Assessment Data Elements </vt:lpstr>
      <vt:lpstr>Welcome</vt:lpstr>
      <vt:lpstr>Focus of this Special Open Door Forum</vt:lpstr>
      <vt:lpstr>Overview of the RAND Contract</vt:lpstr>
      <vt:lpstr>SPADE Clinical Categories</vt:lpstr>
      <vt:lpstr>Evaluation of Candidate Data Elements</vt:lpstr>
      <vt:lpstr>Input Opportunities for SPADE Evaluation</vt:lpstr>
      <vt:lpstr>National Beta Test</vt:lpstr>
      <vt:lpstr>Beta Test Markets</vt:lpstr>
      <vt:lpstr>Beta Test Protocols</vt:lpstr>
      <vt:lpstr>Beta Participants and Assessments*</vt:lpstr>
      <vt:lpstr>PowerPoint Presentation</vt:lpstr>
      <vt:lpstr>Beta Test Analysis Plans</vt:lpstr>
      <vt:lpstr>Beta Provider Survey</vt:lpstr>
      <vt:lpstr>Beta Provider Survey</vt:lpstr>
      <vt:lpstr>Beta Provider Survey</vt:lpstr>
      <vt:lpstr>Beta Provider Survey</vt:lpstr>
      <vt:lpstr>Beta Provider Survey</vt:lpstr>
      <vt:lpstr>Beta Provider Survey</vt:lpstr>
      <vt:lpstr>Beta Provider Survey</vt:lpstr>
      <vt:lpstr>Beta Provider Survey</vt:lpstr>
      <vt:lpstr>Beta Provider Survey</vt:lpstr>
      <vt:lpstr>Beta Provider Survey</vt:lpstr>
      <vt:lpstr>Beta Provider Survey</vt:lpstr>
      <vt:lpstr>Beta Provider Survey</vt:lpstr>
      <vt:lpstr>Beta Provider Survey</vt:lpstr>
      <vt:lpstr>Beta Provider Survey</vt:lpstr>
      <vt:lpstr>Beta Provider Survey</vt:lpstr>
      <vt:lpstr>Beta Provider Survey</vt:lpstr>
      <vt:lpstr>Beta Provider Survey</vt:lpstr>
      <vt:lpstr>Upcoming Stakeholder Engagement Activities</vt:lpstr>
      <vt:lpstr>PowerPoint Presentation</vt:lpstr>
      <vt:lpstr>Points of 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CMS</dc:creator>
  <cp:lastModifiedBy>JENNIFER ROBINSON</cp:lastModifiedBy>
  <cp:revision>268</cp:revision>
  <dcterms:created xsi:type="dcterms:W3CDTF">2016-07-22T16:46:07Z</dcterms:created>
  <dcterms:modified xsi:type="dcterms:W3CDTF">2018-06-18T16:18:10Z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2016-04-11T00:00:00Z</vt:filetime>
  </property>
  <property fmtid="{D5CDD505-2E9C-101B-9397-08002B2CF9AE}" pid="3" name="LastSaved">
    <vt:filetime>2016-07-22T00:00:00Z</vt:filetime>
  </property>
  <property fmtid="{D5CDD505-2E9C-101B-9397-08002B2CF9AE}" pid="4" name="_NewReviewCycle">
    <vt:lpwstr/>
  </property>
  <property fmtid="{D5CDD505-2E9C-101B-9397-08002B2CF9AE}" pid="5" name="ContentTypeId">
    <vt:lpwstr>0x01010038565DC816503649BDED5643BBBC0A31</vt:lpwstr>
  </property>
  <property fmtid="{D5CDD505-2E9C-101B-9397-08002B2CF9AE}" pid="6" name="_AdHocReviewCycleID">
    <vt:i4>1024706988</vt:i4>
  </property>
  <property fmtid="{D5CDD505-2E9C-101B-9397-08002B2CF9AE}" pid="7" name="_EmailSubject">
    <vt:lpwstr>SODF PowerPoint for Downloads Page</vt:lpwstr>
  </property>
  <property fmtid="{D5CDD505-2E9C-101B-9397-08002B2CF9AE}" pid="8" name="_AuthorEmail">
    <vt:lpwstr>Jennifer.Robinson@CMS.hhs.gov</vt:lpwstr>
  </property>
  <property fmtid="{D5CDD505-2E9C-101B-9397-08002B2CF9AE}" pid="9" name="_AuthorEmailDisplayName">
    <vt:lpwstr>Robinson, Jennifer S. (CMS/CCSQ)</vt:lpwstr>
  </property>
  <property fmtid="{D5CDD505-2E9C-101B-9397-08002B2CF9AE}" pid="10" name="_PreviousAdHocReviewCycleID">
    <vt:i4>-860478557</vt:i4>
  </property>
</Properties>
</file>