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5"/>
  </p:notesMasterIdLst>
  <p:handoutMasterIdLst>
    <p:handoutMasterId r:id="rId26"/>
  </p:handoutMasterIdLst>
  <p:sldIdLst>
    <p:sldId id="416" r:id="rId2"/>
    <p:sldId id="451" r:id="rId3"/>
    <p:sldId id="452" r:id="rId4"/>
    <p:sldId id="436" r:id="rId5"/>
    <p:sldId id="445" r:id="rId6"/>
    <p:sldId id="442" r:id="rId7"/>
    <p:sldId id="437" r:id="rId8"/>
    <p:sldId id="446" r:id="rId9"/>
    <p:sldId id="443" r:id="rId10"/>
    <p:sldId id="409" r:id="rId11"/>
    <p:sldId id="410" r:id="rId12"/>
    <p:sldId id="411" r:id="rId13"/>
    <p:sldId id="444" r:id="rId14"/>
    <p:sldId id="372" r:id="rId15"/>
    <p:sldId id="448" r:id="rId16"/>
    <p:sldId id="363" r:id="rId17"/>
    <p:sldId id="440" r:id="rId18"/>
    <p:sldId id="441" r:id="rId19"/>
    <p:sldId id="447" r:id="rId20"/>
    <p:sldId id="374" r:id="rId21"/>
    <p:sldId id="375" r:id="rId22"/>
    <p:sldId id="450" r:id="rId23"/>
    <p:sldId id="430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AC9C9C2-180C-4FF0-9A87-0EA74EA91E04}">
          <p14:sldIdLst>
            <p14:sldId id="416"/>
            <p14:sldId id="451"/>
            <p14:sldId id="452"/>
            <p14:sldId id="436"/>
            <p14:sldId id="445"/>
            <p14:sldId id="442"/>
            <p14:sldId id="437"/>
            <p14:sldId id="446"/>
            <p14:sldId id="443"/>
            <p14:sldId id="409"/>
            <p14:sldId id="410"/>
            <p14:sldId id="411"/>
            <p14:sldId id="444"/>
            <p14:sldId id="372"/>
            <p14:sldId id="448"/>
            <p14:sldId id="363"/>
            <p14:sldId id="440"/>
            <p14:sldId id="441"/>
            <p14:sldId id="447"/>
            <p14:sldId id="374"/>
            <p14:sldId id="375"/>
            <p14:sldId id="450"/>
            <p14:sldId id="43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CSQ-DCPAC/SM" initials="SM" lastIdx="5" clrIdx="0"/>
  <p:cmAuthor id="1" name="RAND Authorized User" initials="I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00"/>
    <a:srgbClr val="F2C136"/>
    <a:srgbClr val="F4F177"/>
    <a:srgbClr val="F8A91C"/>
    <a:srgbClr val="F9E89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77618" autoAdjust="0"/>
  </p:normalViewPr>
  <p:slideViewPr>
    <p:cSldViewPr>
      <p:cViewPr>
        <p:scale>
          <a:sx n="61" d="100"/>
          <a:sy n="61" d="100"/>
        </p:scale>
        <p:origin x="-3042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4" d="100"/>
          <a:sy n="74" d="100"/>
        </p:scale>
        <p:origin x="-2208" y="-30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93889-6A33-4D62-B71A-EDBEF818CF0A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0344BC-390F-42B5-B500-71D5F9F49492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024F9AC-D882-45A4-9391-C355AE316801}" type="parTrans" cxnId="{673BA495-4627-4FA1-899B-0C647827F420}">
      <dgm:prSet/>
      <dgm:spPr/>
      <dgm:t>
        <a:bodyPr/>
        <a:lstStyle/>
        <a:p>
          <a:endParaRPr lang="en-US"/>
        </a:p>
      </dgm:t>
    </dgm:pt>
    <dgm:pt modelId="{80913BE1-0159-4E96-907A-77CBE061FAA2}" type="sibTrans" cxnId="{673BA495-4627-4FA1-899B-0C647827F420}">
      <dgm:prSet/>
      <dgm:spPr/>
      <dgm:t>
        <a:bodyPr/>
        <a:lstStyle/>
        <a:p>
          <a:endParaRPr lang="en-US"/>
        </a:p>
      </dgm:t>
    </dgm:pt>
    <dgm:pt modelId="{D5576332-1F9E-4D37-BEDB-61C308F6E565}">
      <dgm:prSet phldrT="[Text]"/>
      <dgm:spPr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Stakeholder ODF</a:t>
          </a:r>
          <a:r>
            <a:rPr lang="en-US" dirty="0" smtClean="0"/>
            <a:t>		</a:t>
          </a:r>
          <a:endParaRPr lang="en-US" dirty="0"/>
        </a:p>
      </dgm:t>
    </dgm:pt>
    <dgm:pt modelId="{C0D94789-33DB-4C8B-BD4B-C085350E4D90}" type="parTrans" cxnId="{4727D50D-2825-4F07-9FFF-9FADFE293507}">
      <dgm:prSet/>
      <dgm:spPr/>
      <dgm:t>
        <a:bodyPr/>
        <a:lstStyle/>
        <a:p>
          <a:endParaRPr lang="en-US"/>
        </a:p>
      </dgm:t>
    </dgm:pt>
    <dgm:pt modelId="{2859AE4A-2333-4A62-94D2-618FE1D794C5}" type="sibTrans" cxnId="{4727D50D-2825-4F07-9FFF-9FADFE293507}">
      <dgm:prSet/>
      <dgm:spPr/>
      <dgm:t>
        <a:bodyPr/>
        <a:lstStyle/>
        <a:p>
          <a:endParaRPr lang="en-US"/>
        </a:p>
      </dgm:t>
    </dgm:pt>
    <dgm:pt modelId="{D73C750F-2909-43C0-ACE8-7DC886529D58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23459D4-1A81-43D1-B1D5-495724435898}" type="parTrans" cxnId="{9B5550D1-476E-4E32-8AF7-C55C7B2B1E15}">
      <dgm:prSet/>
      <dgm:spPr/>
      <dgm:t>
        <a:bodyPr/>
        <a:lstStyle/>
        <a:p>
          <a:endParaRPr lang="en-US"/>
        </a:p>
      </dgm:t>
    </dgm:pt>
    <dgm:pt modelId="{250AB99F-A1D8-4FAD-B843-D681D7330FBC}" type="sibTrans" cxnId="{9B5550D1-476E-4E32-8AF7-C55C7B2B1E15}">
      <dgm:prSet/>
      <dgm:spPr/>
      <dgm:t>
        <a:bodyPr/>
        <a:lstStyle/>
        <a:p>
          <a:endParaRPr lang="en-US"/>
        </a:p>
      </dgm:t>
    </dgm:pt>
    <dgm:pt modelId="{58C42459-FDD4-4EEC-B6C8-77FB17CE646E}">
      <dgm:prSet phldrT="[Text]"/>
      <dgm:spPr>
        <a:ln>
          <a:solidFill>
            <a:schemeClr val="accent3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Identify “best in class”</a:t>
          </a:r>
          <a:endParaRPr lang="en-US" dirty="0">
            <a:solidFill>
              <a:srgbClr val="000000"/>
            </a:solidFill>
          </a:endParaRPr>
        </a:p>
      </dgm:t>
    </dgm:pt>
    <dgm:pt modelId="{925C3376-CFC8-43C0-A3B5-68C7A172AF8A}" type="parTrans" cxnId="{5924362E-1C23-4EE3-8852-349C0A53A0F7}">
      <dgm:prSet/>
      <dgm:spPr/>
      <dgm:t>
        <a:bodyPr/>
        <a:lstStyle/>
        <a:p>
          <a:endParaRPr lang="en-US"/>
        </a:p>
      </dgm:t>
    </dgm:pt>
    <dgm:pt modelId="{006CC7F3-A141-403C-B1C0-6C9302BB4F83}" type="sibTrans" cxnId="{5924362E-1C23-4EE3-8852-349C0A53A0F7}">
      <dgm:prSet/>
      <dgm:spPr/>
      <dgm:t>
        <a:bodyPr/>
        <a:lstStyle/>
        <a:p>
          <a:endParaRPr lang="en-US"/>
        </a:p>
      </dgm:t>
    </dgm:pt>
    <dgm:pt modelId="{F1CF13FA-6806-409C-8D25-A7C2DE8B2A87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2E28EEA-EA6A-4C4C-B198-92D98C293A3D}" type="parTrans" cxnId="{BEC7D874-A36A-4C5A-822B-CDBF0EBC52C8}">
      <dgm:prSet/>
      <dgm:spPr/>
      <dgm:t>
        <a:bodyPr/>
        <a:lstStyle/>
        <a:p>
          <a:endParaRPr lang="en-US"/>
        </a:p>
      </dgm:t>
    </dgm:pt>
    <dgm:pt modelId="{8AE2A17A-823F-4205-B882-4C574B09B387}" type="sibTrans" cxnId="{BEC7D874-A36A-4C5A-822B-CDBF0EBC52C8}">
      <dgm:prSet/>
      <dgm:spPr/>
      <dgm:t>
        <a:bodyPr/>
        <a:lstStyle/>
        <a:p>
          <a:endParaRPr lang="en-US"/>
        </a:p>
      </dgm:t>
    </dgm:pt>
    <dgm:pt modelId="{00D40AD0-87B4-4074-84A6-D33B73562E60}">
      <dgm:prSet phldrT="[Text]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Stakeholder feedback</a:t>
          </a:r>
          <a:endParaRPr lang="en-US" dirty="0">
            <a:solidFill>
              <a:srgbClr val="000000"/>
            </a:solidFill>
          </a:endParaRPr>
        </a:p>
      </dgm:t>
    </dgm:pt>
    <dgm:pt modelId="{F0013D1E-CA8D-495C-918C-96154E1C5E84}" type="parTrans" cxnId="{77350224-6E2E-4DB4-92F1-46494CD88F51}">
      <dgm:prSet/>
      <dgm:spPr/>
      <dgm:t>
        <a:bodyPr/>
        <a:lstStyle/>
        <a:p>
          <a:endParaRPr lang="en-US"/>
        </a:p>
      </dgm:t>
    </dgm:pt>
    <dgm:pt modelId="{124419FE-C684-4E47-B06F-A032524DA5DD}" type="sibTrans" cxnId="{77350224-6E2E-4DB4-92F1-46494CD88F51}">
      <dgm:prSet/>
      <dgm:spPr/>
      <dgm:t>
        <a:bodyPr/>
        <a:lstStyle/>
        <a:p>
          <a:endParaRPr lang="en-US"/>
        </a:p>
      </dgm:t>
    </dgm:pt>
    <dgm:pt modelId="{8251D603-0570-44AC-B0BE-246A2B758084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5C9B4C8F-334A-4836-B2EA-103E9B86E0B7}" type="parTrans" cxnId="{844E009C-8856-4AE0-9C9D-E511C67C5205}">
      <dgm:prSet/>
      <dgm:spPr/>
      <dgm:t>
        <a:bodyPr/>
        <a:lstStyle/>
        <a:p>
          <a:endParaRPr lang="en-US"/>
        </a:p>
      </dgm:t>
    </dgm:pt>
    <dgm:pt modelId="{FAF61AC5-B606-4D7D-833A-9A919BCA5F18}" type="sibTrans" cxnId="{844E009C-8856-4AE0-9C9D-E511C67C5205}">
      <dgm:prSet/>
      <dgm:spPr/>
      <dgm:t>
        <a:bodyPr/>
        <a:lstStyle/>
        <a:p>
          <a:endParaRPr lang="en-US"/>
        </a:p>
      </dgm:t>
    </dgm:pt>
    <dgm:pt modelId="{B0E70504-FA61-41B8-8B1B-77C14CF0F9BC}">
      <dgm:prSet phldrT="[Text]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Case studies</a:t>
          </a:r>
          <a:endParaRPr lang="en-US" dirty="0">
            <a:solidFill>
              <a:srgbClr val="000000"/>
            </a:solidFill>
          </a:endParaRPr>
        </a:p>
      </dgm:t>
    </dgm:pt>
    <dgm:pt modelId="{32AE0E9B-4E34-4E17-9D26-A5038AB4FD2F}" type="parTrans" cxnId="{CC8A0383-E751-4E3C-AF46-120177740116}">
      <dgm:prSet/>
      <dgm:spPr/>
      <dgm:t>
        <a:bodyPr/>
        <a:lstStyle/>
        <a:p>
          <a:endParaRPr lang="en-US"/>
        </a:p>
      </dgm:t>
    </dgm:pt>
    <dgm:pt modelId="{E888D8EB-4907-44CA-90AA-B28A61BB5D94}" type="sibTrans" cxnId="{CC8A0383-E751-4E3C-AF46-120177740116}">
      <dgm:prSet/>
      <dgm:spPr/>
      <dgm:t>
        <a:bodyPr/>
        <a:lstStyle/>
        <a:p>
          <a:endParaRPr lang="en-US"/>
        </a:p>
      </dgm:t>
    </dgm:pt>
    <dgm:pt modelId="{0E2B2B98-983B-4703-95FB-A13CA0B81A24}" type="pres">
      <dgm:prSet presAssocID="{3F693889-6A33-4D62-B71A-EDBEF818CF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6ACF35-A992-476D-B2C6-ED688AAEA555}" type="pres">
      <dgm:prSet presAssocID="{210344BC-390F-42B5-B500-71D5F9F49492}" presName="composite" presStyleCnt="0"/>
      <dgm:spPr/>
    </dgm:pt>
    <dgm:pt modelId="{05A7603E-DF59-423F-BC60-D1A578E5C443}" type="pres">
      <dgm:prSet presAssocID="{210344BC-390F-42B5-B500-71D5F9F4949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F6DC8-12F9-48BD-9A24-4F682BB4A27B}" type="pres">
      <dgm:prSet presAssocID="{210344BC-390F-42B5-B500-71D5F9F4949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58A9B-5D39-484D-A724-B0C52E20BA5D}" type="pres">
      <dgm:prSet presAssocID="{80913BE1-0159-4E96-907A-77CBE061FAA2}" presName="sp" presStyleCnt="0"/>
      <dgm:spPr/>
    </dgm:pt>
    <dgm:pt modelId="{0BE53D87-631C-4993-8A1A-B5121480FA1E}" type="pres">
      <dgm:prSet presAssocID="{D73C750F-2909-43C0-ACE8-7DC886529D58}" presName="composite" presStyleCnt="0"/>
      <dgm:spPr/>
    </dgm:pt>
    <dgm:pt modelId="{142D7E7E-BBAF-4CB4-AB5D-0C6D740311C2}" type="pres">
      <dgm:prSet presAssocID="{D73C750F-2909-43C0-ACE8-7DC886529D5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004E2-6E80-419B-823C-2EC0012D2016}" type="pres">
      <dgm:prSet presAssocID="{D73C750F-2909-43C0-ACE8-7DC886529D58}" presName="descendantText" presStyleLbl="alignAcc1" presStyleIdx="1" presStyleCnt="4" custLinFactNeighborX="124" custLinFactNeighborY="-21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5DA7F-7DA6-451E-9FA8-64FE59F6F631}" type="pres">
      <dgm:prSet presAssocID="{250AB99F-A1D8-4FAD-B843-D681D7330FBC}" presName="sp" presStyleCnt="0"/>
      <dgm:spPr/>
    </dgm:pt>
    <dgm:pt modelId="{30CEE59A-9E62-45A6-8DB0-5C1A7B3EAA0A}" type="pres">
      <dgm:prSet presAssocID="{F1CF13FA-6806-409C-8D25-A7C2DE8B2A87}" presName="composite" presStyleCnt="0"/>
      <dgm:spPr/>
    </dgm:pt>
    <dgm:pt modelId="{57B06D6B-DF1F-4A10-AAD3-99980D28468E}" type="pres">
      <dgm:prSet presAssocID="{F1CF13FA-6806-409C-8D25-A7C2DE8B2A8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D0C22-7B3A-4AC9-B2A3-E39954513231}" type="pres">
      <dgm:prSet presAssocID="{F1CF13FA-6806-409C-8D25-A7C2DE8B2A8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31AA2-3C09-4168-B26A-1331F8C65D70}" type="pres">
      <dgm:prSet presAssocID="{8AE2A17A-823F-4205-B882-4C574B09B387}" presName="sp" presStyleCnt="0"/>
      <dgm:spPr/>
    </dgm:pt>
    <dgm:pt modelId="{E1F4C40F-C4AF-41B7-B8AC-E44765F7EE3A}" type="pres">
      <dgm:prSet presAssocID="{8251D603-0570-44AC-B0BE-246A2B758084}" presName="composite" presStyleCnt="0"/>
      <dgm:spPr/>
    </dgm:pt>
    <dgm:pt modelId="{7E26B62E-DED0-47B0-87E1-281C07818F0B}" type="pres">
      <dgm:prSet presAssocID="{8251D603-0570-44AC-B0BE-246A2B75808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10E65-63D7-4A77-BED1-F853FB5AB490}" type="pres">
      <dgm:prSet presAssocID="{8251D603-0570-44AC-B0BE-246A2B75808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1EC06-3BB1-43E2-AC63-9FFFD2D780BF}" type="presOf" srcId="{B0E70504-FA61-41B8-8B1B-77C14CF0F9BC}" destId="{BC0D0C22-7B3A-4AC9-B2A3-E39954513231}" srcOrd="0" destOrd="0" presId="urn:microsoft.com/office/officeart/2005/8/layout/chevron2"/>
    <dgm:cxn modelId="{673BA495-4627-4FA1-899B-0C647827F420}" srcId="{3F693889-6A33-4D62-B71A-EDBEF818CF0A}" destId="{210344BC-390F-42B5-B500-71D5F9F49492}" srcOrd="0" destOrd="0" parTransId="{5024F9AC-D882-45A4-9391-C355AE316801}" sibTransId="{80913BE1-0159-4E96-907A-77CBE061FAA2}"/>
    <dgm:cxn modelId="{9B5550D1-476E-4E32-8AF7-C55C7B2B1E15}" srcId="{3F693889-6A33-4D62-B71A-EDBEF818CF0A}" destId="{D73C750F-2909-43C0-ACE8-7DC886529D58}" srcOrd="1" destOrd="0" parTransId="{623459D4-1A81-43D1-B1D5-495724435898}" sibTransId="{250AB99F-A1D8-4FAD-B843-D681D7330FBC}"/>
    <dgm:cxn modelId="{3029D7BA-FBD6-41B3-989D-2F8125B4B986}" type="presOf" srcId="{58C42459-FDD4-4EEC-B6C8-77FB17CE646E}" destId="{325004E2-6E80-419B-823C-2EC0012D2016}" srcOrd="0" destOrd="0" presId="urn:microsoft.com/office/officeart/2005/8/layout/chevron2"/>
    <dgm:cxn modelId="{844E009C-8856-4AE0-9C9D-E511C67C5205}" srcId="{3F693889-6A33-4D62-B71A-EDBEF818CF0A}" destId="{8251D603-0570-44AC-B0BE-246A2B758084}" srcOrd="3" destOrd="0" parTransId="{5C9B4C8F-334A-4836-B2EA-103E9B86E0B7}" sibTransId="{FAF61AC5-B606-4D7D-833A-9A919BCA5F18}"/>
    <dgm:cxn modelId="{A77B6C81-3E28-4E33-A09D-E1D4B1114C83}" type="presOf" srcId="{F1CF13FA-6806-409C-8D25-A7C2DE8B2A87}" destId="{57B06D6B-DF1F-4A10-AAD3-99980D28468E}" srcOrd="0" destOrd="0" presId="urn:microsoft.com/office/officeart/2005/8/layout/chevron2"/>
    <dgm:cxn modelId="{5924362E-1C23-4EE3-8852-349C0A53A0F7}" srcId="{D73C750F-2909-43C0-ACE8-7DC886529D58}" destId="{58C42459-FDD4-4EEC-B6C8-77FB17CE646E}" srcOrd="0" destOrd="0" parTransId="{925C3376-CFC8-43C0-A3B5-68C7A172AF8A}" sibTransId="{006CC7F3-A141-403C-B1C0-6C9302BB4F83}"/>
    <dgm:cxn modelId="{CB517457-299A-419D-B260-9DFD8C1D2C71}" type="presOf" srcId="{3F693889-6A33-4D62-B71A-EDBEF818CF0A}" destId="{0E2B2B98-983B-4703-95FB-A13CA0B81A24}" srcOrd="0" destOrd="0" presId="urn:microsoft.com/office/officeart/2005/8/layout/chevron2"/>
    <dgm:cxn modelId="{6C9A6683-E43B-45F3-B1C8-0DAE8AFC1917}" type="presOf" srcId="{00D40AD0-87B4-4074-84A6-D33B73562E60}" destId="{B7A10E65-63D7-4A77-BED1-F853FB5AB490}" srcOrd="0" destOrd="0" presId="urn:microsoft.com/office/officeart/2005/8/layout/chevron2"/>
    <dgm:cxn modelId="{AA4027AD-FBC5-4716-9581-AABC8F94CBC6}" type="presOf" srcId="{8251D603-0570-44AC-B0BE-246A2B758084}" destId="{7E26B62E-DED0-47B0-87E1-281C07818F0B}" srcOrd="0" destOrd="0" presId="urn:microsoft.com/office/officeart/2005/8/layout/chevron2"/>
    <dgm:cxn modelId="{77350224-6E2E-4DB4-92F1-46494CD88F51}" srcId="{8251D603-0570-44AC-B0BE-246A2B758084}" destId="{00D40AD0-87B4-4074-84A6-D33B73562E60}" srcOrd="0" destOrd="0" parTransId="{F0013D1E-CA8D-495C-918C-96154E1C5E84}" sibTransId="{124419FE-C684-4E47-B06F-A032524DA5DD}"/>
    <dgm:cxn modelId="{005422E4-A494-44FD-8A69-64F938ABB212}" type="presOf" srcId="{D5576332-1F9E-4D37-BEDB-61C308F6E565}" destId="{292F6DC8-12F9-48BD-9A24-4F682BB4A27B}" srcOrd="0" destOrd="0" presId="urn:microsoft.com/office/officeart/2005/8/layout/chevron2"/>
    <dgm:cxn modelId="{D9547B24-BE9E-443C-BEF4-61F5E549CE4A}" type="presOf" srcId="{D73C750F-2909-43C0-ACE8-7DC886529D58}" destId="{142D7E7E-BBAF-4CB4-AB5D-0C6D740311C2}" srcOrd="0" destOrd="0" presId="urn:microsoft.com/office/officeart/2005/8/layout/chevron2"/>
    <dgm:cxn modelId="{CC8A0383-E751-4E3C-AF46-120177740116}" srcId="{F1CF13FA-6806-409C-8D25-A7C2DE8B2A87}" destId="{B0E70504-FA61-41B8-8B1B-77C14CF0F9BC}" srcOrd="0" destOrd="0" parTransId="{32AE0E9B-4E34-4E17-9D26-A5038AB4FD2F}" sibTransId="{E888D8EB-4907-44CA-90AA-B28A61BB5D94}"/>
    <dgm:cxn modelId="{4727D50D-2825-4F07-9FFF-9FADFE293507}" srcId="{210344BC-390F-42B5-B500-71D5F9F49492}" destId="{D5576332-1F9E-4D37-BEDB-61C308F6E565}" srcOrd="0" destOrd="0" parTransId="{C0D94789-33DB-4C8B-BD4B-C085350E4D90}" sibTransId="{2859AE4A-2333-4A62-94D2-618FE1D794C5}"/>
    <dgm:cxn modelId="{BEC7D874-A36A-4C5A-822B-CDBF0EBC52C8}" srcId="{3F693889-6A33-4D62-B71A-EDBEF818CF0A}" destId="{F1CF13FA-6806-409C-8D25-A7C2DE8B2A87}" srcOrd="2" destOrd="0" parTransId="{E2E28EEA-EA6A-4C4C-B198-92D98C293A3D}" sibTransId="{8AE2A17A-823F-4205-B882-4C574B09B387}"/>
    <dgm:cxn modelId="{DBBC4308-9232-4DC6-8CA3-1924511FF0A8}" type="presOf" srcId="{210344BC-390F-42B5-B500-71D5F9F49492}" destId="{05A7603E-DF59-423F-BC60-D1A578E5C443}" srcOrd="0" destOrd="0" presId="urn:microsoft.com/office/officeart/2005/8/layout/chevron2"/>
    <dgm:cxn modelId="{2930026D-4590-470C-A23A-635785E2AF1B}" type="presParOf" srcId="{0E2B2B98-983B-4703-95FB-A13CA0B81A24}" destId="{AC6ACF35-A992-476D-B2C6-ED688AAEA555}" srcOrd="0" destOrd="0" presId="urn:microsoft.com/office/officeart/2005/8/layout/chevron2"/>
    <dgm:cxn modelId="{63935373-1C21-4F10-BAF9-A12ABB6966CA}" type="presParOf" srcId="{AC6ACF35-A992-476D-B2C6-ED688AAEA555}" destId="{05A7603E-DF59-423F-BC60-D1A578E5C443}" srcOrd="0" destOrd="0" presId="urn:microsoft.com/office/officeart/2005/8/layout/chevron2"/>
    <dgm:cxn modelId="{80684F4D-F8C9-400B-933D-FF79FB54BBDF}" type="presParOf" srcId="{AC6ACF35-A992-476D-B2C6-ED688AAEA555}" destId="{292F6DC8-12F9-48BD-9A24-4F682BB4A27B}" srcOrd="1" destOrd="0" presId="urn:microsoft.com/office/officeart/2005/8/layout/chevron2"/>
    <dgm:cxn modelId="{11090EB5-9F8B-486A-B679-5B651CF535E2}" type="presParOf" srcId="{0E2B2B98-983B-4703-95FB-A13CA0B81A24}" destId="{73D58A9B-5D39-484D-A724-B0C52E20BA5D}" srcOrd="1" destOrd="0" presId="urn:microsoft.com/office/officeart/2005/8/layout/chevron2"/>
    <dgm:cxn modelId="{42487A0D-94A3-4E27-8B8A-CD81EF83DEB8}" type="presParOf" srcId="{0E2B2B98-983B-4703-95FB-A13CA0B81A24}" destId="{0BE53D87-631C-4993-8A1A-B5121480FA1E}" srcOrd="2" destOrd="0" presId="urn:microsoft.com/office/officeart/2005/8/layout/chevron2"/>
    <dgm:cxn modelId="{28446EBA-3E5E-49B6-AABE-AA42FBA56F64}" type="presParOf" srcId="{0BE53D87-631C-4993-8A1A-B5121480FA1E}" destId="{142D7E7E-BBAF-4CB4-AB5D-0C6D740311C2}" srcOrd="0" destOrd="0" presId="urn:microsoft.com/office/officeart/2005/8/layout/chevron2"/>
    <dgm:cxn modelId="{D031A6C0-6D98-4CFE-B85C-48466075A6E8}" type="presParOf" srcId="{0BE53D87-631C-4993-8A1A-B5121480FA1E}" destId="{325004E2-6E80-419B-823C-2EC0012D2016}" srcOrd="1" destOrd="0" presId="urn:microsoft.com/office/officeart/2005/8/layout/chevron2"/>
    <dgm:cxn modelId="{F640B4C4-E2E7-4D1D-A6D8-6AB66395C362}" type="presParOf" srcId="{0E2B2B98-983B-4703-95FB-A13CA0B81A24}" destId="{E145DA7F-7DA6-451E-9FA8-64FE59F6F631}" srcOrd="3" destOrd="0" presId="urn:microsoft.com/office/officeart/2005/8/layout/chevron2"/>
    <dgm:cxn modelId="{0A57DF14-05CA-43B8-8E72-4B3FAF1295FB}" type="presParOf" srcId="{0E2B2B98-983B-4703-95FB-A13CA0B81A24}" destId="{30CEE59A-9E62-45A6-8DB0-5C1A7B3EAA0A}" srcOrd="4" destOrd="0" presId="urn:microsoft.com/office/officeart/2005/8/layout/chevron2"/>
    <dgm:cxn modelId="{143F6F33-0F58-4EA7-AD5F-A00300EBF5E0}" type="presParOf" srcId="{30CEE59A-9E62-45A6-8DB0-5C1A7B3EAA0A}" destId="{57B06D6B-DF1F-4A10-AAD3-99980D28468E}" srcOrd="0" destOrd="0" presId="urn:microsoft.com/office/officeart/2005/8/layout/chevron2"/>
    <dgm:cxn modelId="{C3EB2324-041D-4BF2-9017-5DEBF7B9D567}" type="presParOf" srcId="{30CEE59A-9E62-45A6-8DB0-5C1A7B3EAA0A}" destId="{BC0D0C22-7B3A-4AC9-B2A3-E39954513231}" srcOrd="1" destOrd="0" presId="urn:microsoft.com/office/officeart/2005/8/layout/chevron2"/>
    <dgm:cxn modelId="{8DBDD836-2898-4B0A-B1F3-509AA6B9E373}" type="presParOf" srcId="{0E2B2B98-983B-4703-95FB-A13CA0B81A24}" destId="{BB331AA2-3C09-4168-B26A-1331F8C65D70}" srcOrd="5" destOrd="0" presId="urn:microsoft.com/office/officeart/2005/8/layout/chevron2"/>
    <dgm:cxn modelId="{EA05AD8D-F92B-425B-A328-012BB6376172}" type="presParOf" srcId="{0E2B2B98-983B-4703-95FB-A13CA0B81A24}" destId="{E1F4C40F-C4AF-41B7-B8AC-E44765F7EE3A}" srcOrd="6" destOrd="0" presId="urn:microsoft.com/office/officeart/2005/8/layout/chevron2"/>
    <dgm:cxn modelId="{12C05D30-5161-422F-954A-0906FF27A68A}" type="presParOf" srcId="{E1F4C40F-C4AF-41B7-B8AC-E44765F7EE3A}" destId="{7E26B62E-DED0-47B0-87E1-281C07818F0B}" srcOrd="0" destOrd="0" presId="urn:microsoft.com/office/officeart/2005/8/layout/chevron2"/>
    <dgm:cxn modelId="{9B6F9ADD-B5C8-49BE-8103-139BB2DAA6E1}" type="presParOf" srcId="{E1F4C40F-C4AF-41B7-B8AC-E44765F7EE3A}" destId="{B7A10E65-63D7-4A77-BED1-F853FB5AB4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67" y="0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917D09B3-3B2F-4DF2-876A-3F2B9F6C28AD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361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67" y="8841361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62531076-4639-46F0-92A7-87840F3B5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38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8CB35160-582D-4873-A11A-0BD39E45819B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2" tIns="46656" rIns="93312" bIns="466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B1203334-D076-4E18-A927-39D71C349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7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09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6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66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4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5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3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3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lbolejack/Desktop/New%20PPT/Partnerships%20version-Art/MAP%20Footer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lbolejack/Desktop/New%20PPT/Partnerships%20version-Art/MAP%20Footer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5" y="-37454"/>
            <a:ext cx="9143391" cy="1487325"/>
          </a:xfrm>
          <a:prstGeom prst="rect">
            <a:avLst/>
          </a:prstGeom>
          <a:effectLst>
            <a:outerShdw blurRad="50800" dist="50800" dir="5400000" algn="ctr" rotWithShape="0">
              <a:schemeClr val="accent3">
                <a:lumMod val="60000"/>
                <a:lumOff val="40000"/>
              </a:schemeClr>
            </a:outerShdw>
          </a:effectLst>
        </p:spPr>
      </p:pic>
      <p:sp>
        <p:nvSpPr>
          <p:cNvPr id="13" name="Rectangle 12"/>
          <p:cNvSpPr/>
          <p:nvPr userDrawn="1"/>
        </p:nvSpPr>
        <p:spPr>
          <a:xfrm>
            <a:off x="0" y="1460203"/>
            <a:ext cx="9144000" cy="5408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buClr>
                <a:srgbClr val="009900"/>
              </a:buClr>
              <a:defRPr sz="2800"/>
            </a:lvl1pPr>
            <a:lvl2pPr>
              <a:buClr>
                <a:srgbClr val="009900"/>
              </a:buClr>
              <a:defRPr sz="2600"/>
            </a:lvl2pPr>
            <a:lvl3pPr>
              <a:buClr>
                <a:srgbClr val="008A3E"/>
              </a:buClr>
              <a:defRPr sz="2000"/>
            </a:lvl3pPr>
            <a:lvl4pPr>
              <a:buClr>
                <a:srgbClr val="008A3E"/>
              </a:buClr>
              <a:defRPr sz="2000"/>
            </a:lvl4pPr>
            <a:lvl5pPr>
              <a:buClr>
                <a:srgbClr val="008A3E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</a:rPr>
              <a:t>FOR GERONTOLOGICAL RESEARCH</a:t>
            </a:r>
          </a:p>
        </p:txBody>
      </p:sp>
      <p:grpSp>
        <p:nvGrpSpPr>
          <p:cNvPr id="12" name="Group 7"/>
          <p:cNvGrpSpPr>
            <a:grpSpLocks noChangeAspect="1"/>
          </p:cNvGrpSpPr>
          <p:nvPr userDrawn="1"/>
        </p:nvGrpSpPr>
        <p:grpSpPr bwMode="auto">
          <a:xfrm>
            <a:off x="381000" y="6299639"/>
            <a:ext cx="1036638" cy="454025"/>
            <a:chOff x="208" y="228"/>
            <a:chExt cx="1503" cy="657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415462"/>
                </a:solidFill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2522465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371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762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7834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934" y="4876800"/>
            <a:ext cx="3886200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800" i="1" dirty="0" smtClean="0">
                <a:solidFill>
                  <a:srgbClr val="FFFFFF"/>
                </a:solidFill>
              </a:rPr>
              <a:t>September 18, 2014</a:t>
            </a:r>
            <a:endParaRPr lang="en-US" sz="28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8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C6898-6007-4132-BD9E-84FB4BADD33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15462">
                    <a:tint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15462">
                  <a:tint val="7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chemeClr val="accent2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en-US" sz="1100" b="1" baseline="0" dirty="0" smtClean="0">
                <a:solidFill>
                  <a:schemeClr val="accent5">
                    <a:lumMod val="75000"/>
                  </a:schemeClr>
                </a:solidFill>
              </a:rPr>
              <a:t> GERONTOLOGICAL RESEARCH</a:t>
            </a: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4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C6898-6007-4132-BD9E-84FB4BADD33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15462">
                    <a:tint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15462">
                  <a:tint val="7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chemeClr val="accent2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en-US" sz="1100" b="1" baseline="0" dirty="0" smtClean="0">
                <a:solidFill>
                  <a:schemeClr val="accent5">
                    <a:lumMod val="75000"/>
                  </a:schemeClr>
                </a:solidFill>
              </a:rPr>
              <a:t> GERONTOLOGICAL RESEARCH</a:t>
            </a: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4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2708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eader 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46237"/>
            <a:ext cx="4038600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</a:rPr>
              <a:t>FOR GERONTOLOGICAL RESEARCH</a:t>
            </a:r>
          </a:p>
        </p:txBody>
      </p:sp>
      <p:grpSp>
        <p:nvGrpSpPr>
          <p:cNvPr id="11" name="Group 7"/>
          <p:cNvGrpSpPr>
            <a:grpSpLocks noChangeAspect="1"/>
          </p:cNvGrpSpPr>
          <p:nvPr userDrawn="1"/>
        </p:nvGrpSpPr>
        <p:grpSpPr bwMode="auto">
          <a:xfrm>
            <a:off x="381000" y="6299639"/>
            <a:ext cx="1036638" cy="454025"/>
            <a:chOff x="208" y="228"/>
            <a:chExt cx="1503" cy="657"/>
          </a:xfrm>
        </p:grpSpPr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415462"/>
                </a:solidFill>
                <a:latin typeface="Arial" charset="0"/>
              </a:endParaRPr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3755182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934" y="5554770"/>
            <a:ext cx="3886200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</a:rPr>
              <a:t>October 30, </a:t>
            </a:r>
            <a:r>
              <a:rPr lang="en-US" sz="2000" i="1" dirty="0">
                <a:solidFill>
                  <a:srgbClr val="FFFFFF"/>
                </a:solidFill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2409314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3391" cy="481552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6028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3391" cy="481552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193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35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E4801C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rgbClr val="ABC2D2">
                    <a:lumMod val="75000"/>
                  </a:srgbClr>
                </a:solidFill>
              </a:rPr>
              <a:t>FOR GERONTOLOGICAL RESEARCH</a:t>
            </a:r>
          </a:p>
        </p:txBody>
      </p:sp>
      <p:grpSp>
        <p:nvGrpSpPr>
          <p:cNvPr id="12" name="Group 7"/>
          <p:cNvGrpSpPr>
            <a:grpSpLocks noChangeAspect="1"/>
          </p:cNvGrpSpPr>
          <p:nvPr userDrawn="1"/>
        </p:nvGrpSpPr>
        <p:grpSpPr bwMode="auto">
          <a:xfrm>
            <a:off x="381000" y="6327775"/>
            <a:ext cx="1036638" cy="454025"/>
            <a:chOff x="208" y="228"/>
            <a:chExt cx="1503" cy="657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/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2894430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E4801C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rgbClr val="ABC2D2">
                    <a:lumMod val="75000"/>
                  </a:srgbClr>
                </a:solidFill>
              </a:rPr>
              <a:t>FOR GERONTOLOGICAL RESEARCH</a:t>
            </a:r>
          </a:p>
        </p:txBody>
      </p:sp>
    </p:spTree>
    <p:extLst>
      <p:ext uri="{BB962C8B-B14F-4D97-AF65-F5344CB8AC3E}">
        <p14:creationId xmlns:p14="http://schemas.microsoft.com/office/powerpoint/2010/main" val="286808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3"/>
            <a:ext cx="9144000" cy="68531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3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01" r:id="rId4"/>
    <p:sldLayoutId id="2147483702" r:id="rId5"/>
    <p:sldLayoutId id="2147483703" r:id="rId6"/>
    <p:sldLayoutId id="2147483691" r:id="rId7"/>
    <p:sldLayoutId id="2147483692" r:id="rId8"/>
    <p:sldLayoutId id="2147483693" r:id="rId9"/>
    <p:sldLayoutId id="2147483710" r:id="rId10"/>
    <p:sldLayoutId id="2147483661" r:id="rId11"/>
    <p:sldLayoutId id="2147483662" r:id="rId12"/>
    <p:sldLayoutId id="2147483680" r:id="rId13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buClr>
          <a:srgbClr val="E37F1C"/>
        </a:buClr>
        <a:buSzPct val="140000"/>
        <a:buFont typeface="Calibri" pitchFamily="34" charset="0"/>
        <a:buChar char="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spcBef>
          <a:spcPct val="20000"/>
        </a:spcBef>
        <a:buClr>
          <a:srgbClr val="E37F1C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spcBef>
          <a:spcPct val="20000"/>
        </a:spcBef>
        <a:buClr>
          <a:srgbClr val="E37F1C"/>
        </a:buClr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spcBef>
          <a:spcPct val="20000"/>
        </a:spcBef>
        <a:buClr>
          <a:srgbClr val="E37F1C"/>
        </a:buClr>
        <a:buFont typeface="Arial" pitchFamily="34" charset="0"/>
        <a:buChar char="-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524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NewCenturySchlbk-Roman"/>
              </a:rPr>
              <a:t>I</a:t>
            </a:r>
            <a:r>
              <a:rPr lang="en-US" sz="3600" b="0" dirty="0">
                <a:latin typeface="NewCenturySchlbk-Roman"/>
              </a:rPr>
              <a:t>mproving </a:t>
            </a:r>
            <a:r>
              <a:rPr lang="en-US" sz="3600" dirty="0">
                <a:latin typeface="NewCenturySchlbk-Roman"/>
              </a:rPr>
              <a:t>M</a:t>
            </a:r>
            <a:r>
              <a:rPr lang="en-US" sz="3600" b="0" dirty="0">
                <a:latin typeface="NewCenturySchlbk-Roman"/>
              </a:rPr>
              <a:t>edicare </a:t>
            </a:r>
            <a:r>
              <a:rPr lang="en-US" sz="3600" dirty="0">
                <a:latin typeface="NewCenturySchlbk-Roman"/>
              </a:rPr>
              <a:t>P</a:t>
            </a:r>
            <a:r>
              <a:rPr lang="en-US" sz="3600" b="0" dirty="0">
                <a:latin typeface="NewCenturySchlbk-Roman"/>
              </a:rPr>
              <a:t>ost-</a:t>
            </a:r>
            <a:r>
              <a:rPr lang="en-US" sz="3600" dirty="0">
                <a:latin typeface="NewCenturySchlbk-Roman"/>
              </a:rPr>
              <a:t>A</a:t>
            </a:r>
            <a:r>
              <a:rPr lang="en-US" sz="3600" b="0" dirty="0">
                <a:latin typeface="NewCenturySchlbk-Roman"/>
              </a:rPr>
              <a:t>cute</a:t>
            </a:r>
            <a:br>
              <a:rPr lang="en-US" sz="3600" b="0" dirty="0">
                <a:latin typeface="NewCenturySchlbk-Roman"/>
              </a:rPr>
            </a:br>
            <a:r>
              <a:rPr lang="en-US" sz="3600" dirty="0">
                <a:latin typeface="NewCenturySchlbk-Roman"/>
              </a:rPr>
              <a:t>C</a:t>
            </a:r>
            <a:r>
              <a:rPr lang="en-US" sz="3600" b="0" dirty="0">
                <a:latin typeface="NewCenturySchlbk-Roman"/>
              </a:rPr>
              <a:t>are </a:t>
            </a:r>
            <a:r>
              <a:rPr lang="en-US" sz="3600" dirty="0">
                <a:latin typeface="NewCenturySchlbk-Roman"/>
              </a:rPr>
              <a:t>T</a:t>
            </a:r>
            <a:r>
              <a:rPr lang="en-US" sz="3600" b="0" dirty="0">
                <a:latin typeface="NewCenturySchlbk-Roman"/>
              </a:rPr>
              <a:t>ransformation Act of 2014 </a:t>
            </a:r>
            <a:r>
              <a:rPr lang="en-US" sz="3600" b="0" dirty="0" smtClean="0">
                <a:latin typeface="NewCenturySchlbk-Roman"/>
              </a:rPr>
              <a:t/>
            </a:r>
            <a:br>
              <a:rPr lang="en-US" sz="3600" b="0" dirty="0" smtClean="0">
                <a:latin typeface="NewCenturySchlbk-Roman"/>
              </a:rPr>
            </a:br>
            <a:r>
              <a:rPr lang="en-US" sz="3600" b="0" dirty="0">
                <a:latin typeface="NewCenturySchlbk-Roman"/>
              </a:rPr>
              <a:t>	</a:t>
            </a:r>
            <a:r>
              <a:rPr lang="en-US" sz="3600" dirty="0" smtClean="0">
                <a:latin typeface="NewCenturySchlbk-Roman"/>
                <a:sym typeface="Wingdings" panose="05000000000000000000" pitchFamily="2" charset="2"/>
              </a:rPr>
              <a:t>IMPACT</a:t>
            </a:r>
            <a:r>
              <a:rPr lang="en-US" sz="3600" b="0" dirty="0" smtClean="0">
                <a:latin typeface="NewCenturySchlbk-Roman"/>
              </a:rPr>
              <a:t> Act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Centers for Medicare &amp;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Medicaid Services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Special Open Door Forum on the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>
                <a:solidFill>
                  <a:srgbClr val="000000"/>
                </a:solidFill>
              </a:rPr>
              <a:t>Improving Medicare Post-Acute</a:t>
            </a:r>
            <a:br>
              <a:rPr lang="en-US" sz="4600" b="1" dirty="0">
                <a:solidFill>
                  <a:srgbClr val="000000"/>
                </a:solidFill>
              </a:rPr>
            </a:br>
            <a:r>
              <a:rPr lang="en-US" sz="4600" b="1" dirty="0">
                <a:solidFill>
                  <a:srgbClr val="000000"/>
                </a:solidFill>
              </a:rPr>
              <a:t>Care Transformation Act of </a:t>
            </a:r>
            <a:r>
              <a:rPr lang="en-US" sz="4600" b="1" dirty="0" smtClean="0">
                <a:solidFill>
                  <a:srgbClr val="000000"/>
                </a:solidFill>
              </a:rPr>
              <a:t>2014</a:t>
            </a:r>
            <a:r>
              <a:rPr lang="en-US" sz="4600" b="1" dirty="0">
                <a:solidFill>
                  <a:srgbClr val="000000"/>
                </a:solidFill>
              </a:rPr>
              <a:t/>
            </a:r>
            <a:br>
              <a:rPr lang="en-US" sz="4600" b="1" dirty="0">
                <a:solidFill>
                  <a:srgbClr val="000000"/>
                </a:solidFill>
              </a:rPr>
            </a:br>
            <a:r>
              <a:rPr lang="en-US" sz="4600" b="1" dirty="0">
                <a:solidFill>
                  <a:srgbClr val="000000"/>
                </a:solidFill>
              </a:rPr>
              <a:t>	</a:t>
            </a:r>
            <a:r>
              <a:rPr lang="en-US" sz="4600" b="1" dirty="0" smtClean="0">
                <a:solidFill>
                  <a:srgbClr val="000000"/>
                </a:solidFill>
              </a:rPr>
              <a:t> </a:t>
            </a:r>
            <a:r>
              <a:rPr lang="en-US" sz="46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IMPACT</a:t>
            </a:r>
            <a:r>
              <a:rPr lang="en-US" sz="4600" b="1" dirty="0" smtClean="0">
                <a:solidFill>
                  <a:srgbClr val="000000"/>
                </a:solidFill>
              </a:rPr>
              <a:t> </a:t>
            </a:r>
            <a:r>
              <a:rPr lang="en-US" sz="4600" b="1" dirty="0">
                <a:solidFill>
                  <a:srgbClr val="000000"/>
                </a:solidFill>
              </a:rPr>
              <a:t>Act</a:t>
            </a:r>
          </a:p>
          <a:p>
            <a:pPr marL="0" indent="0" algn="r">
              <a:spcBef>
                <a:spcPts val="1800"/>
              </a:spcBef>
              <a:buNone/>
            </a:pPr>
            <a:r>
              <a:rPr lang="en-US" sz="4500" b="1" dirty="0" smtClean="0">
                <a:solidFill>
                  <a:srgbClr val="000000"/>
                </a:solidFill>
              </a:rPr>
              <a:t>October 27, 2015</a:t>
            </a:r>
          </a:p>
          <a:p>
            <a:pPr marL="0" indent="0" algn="r">
              <a:spcBef>
                <a:spcPts val="1800"/>
              </a:spcBef>
              <a:buNone/>
            </a:pPr>
            <a:r>
              <a:rPr lang="en-US" sz="4500" b="1" dirty="0" smtClean="0">
                <a:solidFill>
                  <a:srgbClr val="000000"/>
                </a:solidFill>
              </a:rPr>
              <a:t>2:00pm-3:30pm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000000"/>
              </a:solidFill>
            </a:endParaRPr>
          </a:p>
          <a:p>
            <a:pPr lvl="1"/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6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Why Uniform Assessment Items? Potential to Improve Care &amp; Coordination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144963"/>
          </a:xfrm>
        </p:spPr>
        <p:txBody>
          <a:bodyPr wrap="square"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Facilitate consistent and reliable identification of the individual’s met and unmet needs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Use of common assessment language can decrease fragmentation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Support </a:t>
            </a:r>
            <a:r>
              <a:rPr lang="en-US" dirty="0">
                <a:solidFill>
                  <a:srgbClr val="000000"/>
                </a:solidFill>
              </a:rPr>
              <a:t>care </a:t>
            </a:r>
            <a:r>
              <a:rPr lang="en-US" dirty="0" smtClean="0">
                <a:solidFill>
                  <a:srgbClr val="000000"/>
                </a:solidFill>
              </a:rPr>
              <a:t>transitions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Simplify </a:t>
            </a:r>
            <a:r>
              <a:rPr lang="en-US" dirty="0">
                <a:solidFill>
                  <a:srgbClr val="000000"/>
                </a:solidFill>
              </a:rPr>
              <a:t>access to programs and </a:t>
            </a:r>
            <a:r>
              <a:rPr lang="en-US" dirty="0" smtClean="0">
                <a:solidFill>
                  <a:srgbClr val="000000"/>
                </a:solidFill>
              </a:rPr>
              <a:t>supports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Improve information on quality </a:t>
            </a:r>
            <a:r>
              <a:rPr lang="en-US" dirty="0">
                <a:solidFill>
                  <a:srgbClr val="000000"/>
                </a:solidFill>
              </a:rPr>
              <a:t>and health </a:t>
            </a:r>
            <a:r>
              <a:rPr lang="en-US" dirty="0" smtClean="0">
                <a:solidFill>
                  <a:srgbClr val="000000"/>
                </a:solidFill>
              </a:rPr>
              <a:t>outcomes</a:t>
            </a:r>
            <a:endParaRPr lang="en-US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59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Why Uniform Assessment Items? Potential to Improve Program Planning and Evaluation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495800"/>
          </a:xfrm>
        </p:spPr>
        <p:txBody>
          <a:bodyPr wrap="square">
            <a:no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Enhance information exchange and data sharing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Allow better understanding of the population receiving post-acute care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Particularly important as programs evolve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Better monitor quality and health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07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Uniform Assessment Items: Potential Challenges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144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Change can be costly and requires significant planning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Served populations are diverse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Uniform items ≠ accurate and useable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Perfect can be enemy of good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000000"/>
                </a:solidFill>
              </a:rPr>
              <a:t>Tradeoff between Comprehensive and Feasible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Item set constituencies: developers and programs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Protecting  individual voice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14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CMS Progress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144963"/>
          </a:xfrm>
        </p:spPr>
        <p:txBody>
          <a:bodyPr/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Functional Status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IRF, SNF and LTCH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Pressure Ulcers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Falls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2383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for 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Promote Better Care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Make care safer and more reliable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Effective communication &amp; care coordination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Track outcomes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Person centered processes and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Support care planning focused on optimizing independence &amp; preferences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Engage persons and families in design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Improve the value of care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Each care setting will continue to have items selected to special relevance to that setting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14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59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mean by Person-centered?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Refers </a:t>
            </a:r>
            <a:r>
              <a:rPr lang="en-US" dirty="0">
                <a:solidFill>
                  <a:srgbClr val="000000"/>
                </a:solidFill>
              </a:rPr>
              <a:t>to an approach that reflects the </a:t>
            </a:r>
            <a:r>
              <a:rPr lang="en-US" dirty="0" smtClean="0">
                <a:solidFill>
                  <a:srgbClr val="000000"/>
                </a:solidFill>
              </a:rPr>
              <a:t>individual’s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Goals</a:t>
            </a:r>
            <a:r>
              <a:rPr lang="en-US" dirty="0">
                <a:solidFill>
                  <a:srgbClr val="000000"/>
                </a:solidFill>
              </a:rPr>
              <a:t>,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Strengths</a:t>
            </a:r>
            <a:r>
              <a:rPr lang="en-US" dirty="0">
                <a:solidFill>
                  <a:srgbClr val="000000"/>
                </a:solidFill>
              </a:rPr>
              <a:t>,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Needs </a:t>
            </a:r>
            <a:r>
              <a:rPr lang="en-US" dirty="0">
                <a:solidFill>
                  <a:srgbClr val="000000"/>
                </a:solidFill>
              </a:rPr>
              <a:t>&amp;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Preferences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15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0330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1: Iterative Process to Identify Candidate Items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358697"/>
              </p:ext>
            </p:extLst>
          </p:nvPr>
        </p:nvGraphicFramePr>
        <p:xfrm>
          <a:off x="762000" y="1981200"/>
          <a:ext cx="79248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16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2: Field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4800" cy="4144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Test item performance in all 4 settings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Clarity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Reproducibility (reliability)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Burden and acceptability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Providers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Consumers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Focus Groups and TEPs to review Results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17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7589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3: Identify and Address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Work with stakeholders to identify gaps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Identify and define additional items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Field test additional items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18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7572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4: 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Finalize instructions and items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in consultation with stakeholders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Training of providers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19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8920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Welcome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100" b="1" dirty="0" smtClean="0">
                <a:solidFill>
                  <a:srgbClr val="000000"/>
                </a:solidFill>
              </a:rPr>
              <a:t>Centers for Medicare &amp; Medicaid Services along with its contractor, RAND Corporation</a:t>
            </a:r>
          </a:p>
          <a:p>
            <a:pPr marL="0" indent="0">
              <a:buNone/>
            </a:pPr>
            <a:r>
              <a:rPr lang="en-US" sz="4100" b="1" dirty="0">
                <a:solidFill>
                  <a:srgbClr val="000000"/>
                </a:solidFill>
              </a:rPr>
              <a:t>	</a:t>
            </a:r>
            <a:r>
              <a:rPr lang="en-US" sz="4100" b="1" dirty="0" smtClean="0">
                <a:solidFill>
                  <a:srgbClr val="000000"/>
                </a:solidFill>
              </a:rPr>
              <a:t>		 </a:t>
            </a:r>
            <a:r>
              <a:rPr lang="en-US" sz="5100" b="1" dirty="0" smtClean="0">
                <a:solidFill>
                  <a:srgbClr val="000000"/>
                </a:solidFill>
              </a:rPr>
              <a:t>Welcomes You</a:t>
            </a:r>
          </a:p>
          <a:p>
            <a:endParaRPr lang="en-US" sz="4100" b="1" dirty="0" smtClean="0">
              <a:solidFill>
                <a:srgbClr val="000000"/>
              </a:solidFill>
            </a:endParaRPr>
          </a:p>
          <a:p>
            <a:r>
              <a:rPr lang="en-US" sz="4100" b="1" dirty="0" smtClean="0">
                <a:solidFill>
                  <a:srgbClr val="000000"/>
                </a:solidFill>
              </a:rPr>
              <a:t>Goals of this Call: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100" dirty="0" smtClean="0">
                <a:solidFill>
                  <a:srgbClr val="000000"/>
                </a:solidFill>
              </a:rPr>
              <a:t>Overview of the </a:t>
            </a:r>
            <a:r>
              <a:rPr lang="en-US" sz="4100" dirty="0">
                <a:solidFill>
                  <a:srgbClr val="000000"/>
                </a:solidFill>
              </a:rPr>
              <a:t>Improving Medicare </a:t>
            </a:r>
            <a:r>
              <a:rPr lang="en-US" sz="4100" dirty="0" smtClean="0">
                <a:solidFill>
                  <a:srgbClr val="000000"/>
                </a:solidFill>
              </a:rPr>
              <a:t>Post-Acute Care </a:t>
            </a:r>
            <a:r>
              <a:rPr lang="en-US" sz="4100" dirty="0">
                <a:solidFill>
                  <a:srgbClr val="000000"/>
                </a:solidFill>
              </a:rPr>
              <a:t>Transformation Act of 2014</a:t>
            </a:r>
            <a:br>
              <a:rPr lang="en-US" sz="4100" dirty="0">
                <a:solidFill>
                  <a:srgbClr val="000000"/>
                </a:solidFill>
              </a:rPr>
            </a:br>
            <a:r>
              <a:rPr lang="en-US" sz="4100" b="1" dirty="0" smtClean="0">
                <a:solidFill>
                  <a:srgbClr val="000000"/>
                </a:solidFill>
              </a:rPr>
              <a:t>(</a:t>
            </a:r>
            <a:r>
              <a:rPr lang="en-US" sz="4100" dirty="0" smtClean="0">
                <a:solidFill>
                  <a:srgbClr val="000000"/>
                </a:solidFill>
              </a:rPr>
              <a:t>IMPACT Act) for standardized assessment in the post-acute care (PAC) setting.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4100" dirty="0" smtClean="0">
                <a:solidFill>
                  <a:srgbClr val="000000"/>
                </a:solidFill>
              </a:rPr>
              <a:t>Interactive conversation</a:t>
            </a:r>
            <a:endParaRPr lang="en-US" sz="4100" b="1" dirty="0" smtClean="0">
              <a:solidFill>
                <a:srgbClr val="000000"/>
              </a:solidFill>
            </a:endParaRPr>
          </a:p>
          <a:p>
            <a:pPr algn="ctr"/>
            <a:endParaRPr lang="en-US" sz="3200" b="1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71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Having This Open Door Forum?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Integrate </a:t>
            </a:r>
            <a:r>
              <a:rPr lang="en-US" dirty="0">
                <a:solidFill>
                  <a:srgbClr val="000000"/>
                </a:solidFill>
              </a:rPr>
              <a:t>the knowledge, experiences, and insights of diverse stakeholders into </a:t>
            </a:r>
            <a:r>
              <a:rPr lang="en-US" dirty="0" smtClean="0">
                <a:solidFill>
                  <a:srgbClr val="000000"/>
                </a:solidFill>
              </a:rPr>
              <a:t>our approach, selection and testing of assessment items for the domains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20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1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Hope To Accomplish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55837"/>
            <a:ext cx="7924800" cy="414496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Gain insight into how consumers and families view uniform, standardized assessment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Obtain a wide range of perspectives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Learn about concerns and preferences of consumers and families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Ensure that Standardized Assessment supports person-centered principles and protections 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04800" y="1752600"/>
            <a:ext cx="8534400" cy="609600"/>
          </a:xfrm>
        </p:spPr>
        <p:txBody>
          <a:bodyPr>
            <a:normAutofit fontScale="62500" lnSpcReduction="20000"/>
          </a:bodyPr>
          <a:lstStyle/>
          <a:p>
            <a:r>
              <a:rPr lang="en-US" sz="4300" dirty="0">
                <a:solidFill>
                  <a:srgbClr val="000000"/>
                </a:solidFill>
              </a:rPr>
              <a:t>Create better assessments, responsive to consumer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26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Questions to Get us Started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How can assessment support safer care?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can assessments better support the engagement of each person and family?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type of information do you want to see transferred across setting or available at return home?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goals and preferences should be obtained and transferred?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concerns do you have about standardized assessment?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can consumers get involved in these efforts?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68837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Goal is to develop </a:t>
            </a:r>
            <a:r>
              <a:rPr lang="en-US" dirty="0" smtClean="0">
                <a:solidFill>
                  <a:srgbClr val="000000"/>
                </a:solidFill>
              </a:rPr>
              <a:t>person-centered standardized assessment items for PAC 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Background and priority work has occurred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We need to hear a wide-range of voices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Stakeholders will be engaged throughout the process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Thanks for working with us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Much more work to do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11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Introduction to RAND team 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Why Universal Assessment? 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Discussion &amp; Listening session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000000"/>
              </a:solidFill>
            </a:endParaRPr>
          </a:p>
          <a:p>
            <a:pPr lvl="1"/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21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RAND &amp; UCLA Borun Center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Debra Saliba, MD, MPH, AGSF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Maria Edelen, PhD</a:t>
            </a:r>
          </a:p>
          <a:p>
            <a:pPr>
              <a:spcBef>
                <a:spcPts val="0"/>
              </a:spcBef>
            </a:pPr>
            <a:r>
              <a:rPr lang="en-US" sz="2400" dirty="0" err="1" smtClean="0">
                <a:solidFill>
                  <a:srgbClr val="000000"/>
                </a:solidFill>
              </a:rPr>
              <a:t>Liisa</a:t>
            </a:r>
            <a:r>
              <a:rPr lang="en-US" sz="2400" dirty="0" smtClean="0">
                <a:solidFill>
                  <a:srgbClr val="000000"/>
                </a:solidFill>
              </a:rPr>
              <a:t> Hiatt, MS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Mark Hanson, PhD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PACCR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Barbara Gage, PhD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Team Leaders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Content Placeholder 6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733800" cy="43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endParaRPr lang="en-US" sz="1050" b="1" u="sng" dirty="0" smtClean="0"/>
          </a:p>
          <a:p>
            <a:pPr>
              <a:spcBef>
                <a:spcPts val="600"/>
              </a:spcBef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ABT</a:t>
            </a: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Alan White, PhD</a:t>
            </a: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Allison Muma, MHA</a:t>
            </a:r>
          </a:p>
          <a:p>
            <a:pPr marL="0" indent="0">
              <a:buClr>
                <a:srgbClr val="E4801C"/>
              </a:buClr>
              <a:buNone/>
            </a:pPr>
            <a:endParaRPr lang="en-US" sz="1050" dirty="0" smtClean="0">
              <a:solidFill>
                <a:srgbClr val="000000"/>
              </a:solidFill>
            </a:endParaRPr>
          </a:p>
          <a:p>
            <a:pPr lvl="0">
              <a:buClr>
                <a:srgbClr val="E4801C"/>
              </a:buClr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ATLAS </a:t>
            </a:r>
            <a:endParaRPr lang="en-US" sz="2400" b="1" u="sng" dirty="0">
              <a:solidFill>
                <a:srgbClr val="000000"/>
              </a:solidFill>
            </a:endParaRP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Jason </a:t>
            </a:r>
            <a:r>
              <a:rPr lang="en-US" sz="2300" dirty="0" err="1">
                <a:solidFill>
                  <a:srgbClr val="000000"/>
                </a:solidFill>
              </a:rPr>
              <a:t>Ormsby</a:t>
            </a:r>
            <a:r>
              <a:rPr lang="en-US" sz="2300" dirty="0">
                <a:solidFill>
                  <a:srgbClr val="000000"/>
                </a:solidFill>
              </a:rPr>
              <a:t>, PhD, MBA, MHSA</a:t>
            </a:r>
            <a:endParaRPr lang="en-US" sz="2300" dirty="0" smtClean="0">
              <a:solidFill>
                <a:srgbClr val="000000"/>
              </a:solidFill>
            </a:endParaRPr>
          </a:p>
          <a:p>
            <a:pPr>
              <a:buClr>
                <a:srgbClr val="E4801C"/>
              </a:buClr>
            </a:pPr>
            <a:endParaRPr lang="en-US" sz="1050" dirty="0">
              <a:solidFill>
                <a:srgbClr val="000000"/>
              </a:solidFill>
            </a:endParaRPr>
          </a:p>
          <a:p>
            <a:pPr marL="0" indent="0">
              <a:buClr>
                <a:srgbClr val="E4801C"/>
              </a:buClr>
              <a:buNone/>
            </a:pPr>
            <a:r>
              <a:rPr lang="en-US" sz="2400" b="1" u="sng" dirty="0" err="1" smtClean="0">
                <a:solidFill>
                  <a:srgbClr val="000000"/>
                </a:solidFill>
              </a:rPr>
              <a:t>Qualidigm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300" dirty="0" smtClean="0">
                <a:solidFill>
                  <a:srgbClr val="000000"/>
                </a:solidFill>
              </a:rPr>
              <a:t>Ann </a:t>
            </a:r>
            <a:r>
              <a:rPr lang="en-US" sz="2300" dirty="0" err="1" smtClean="0">
                <a:solidFill>
                  <a:srgbClr val="000000"/>
                </a:solidFill>
              </a:rPr>
              <a:t>Spenard</a:t>
            </a:r>
            <a:r>
              <a:rPr lang="en-US" sz="2300" dirty="0" smtClean="0">
                <a:solidFill>
                  <a:srgbClr val="000000"/>
                </a:solidFill>
              </a:rPr>
              <a:t>, MSN, RN-BC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65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NewCenturySchlbk-Roman"/>
              </a:rPr>
              <a:t>I</a:t>
            </a:r>
            <a:r>
              <a:rPr lang="en-US" b="0" dirty="0" smtClean="0">
                <a:latin typeface="NewCenturySchlbk-Roman"/>
              </a:rPr>
              <a:t>mproving </a:t>
            </a:r>
            <a:r>
              <a:rPr lang="en-US" dirty="0">
                <a:latin typeface="NewCenturySchlbk-Roman"/>
              </a:rPr>
              <a:t>M</a:t>
            </a:r>
            <a:r>
              <a:rPr lang="en-US" b="0" dirty="0">
                <a:latin typeface="NewCenturySchlbk-Roman"/>
              </a:rPr>
              <a:t>edicare </a:t>
            </a:r>
            <a:r>
              <a:rPr lang="en-US" dirty="0">
                <a:latin typeface="NewCenturySchlbk-Roman"/>
              </a:rPr>
              <a:t>P</a:t>
            </a:r>
            <a:r>
              <a:rPr lang="en-US" b="0" dirty="0">
                <a:latin typeface="NewCenturySchlbk-Roman"/>
              </a:rPr>
              <a:t>ost-</a:t>
            </a:r>
            <a:r>
              <a:rPr lang="en-US" dirty="0">
                <a:latin typeface="NewCenturySchlbk-Roman"/>
              </a:rPr>
              <a:t>A</a:t>
            </a:r>
            <a:r>
              <a:rPr lang="en-US" b="0" dirty="0">
                <a:latin typeface="NewCenturySchlbk-Roman"/>
              </a:rPr>
              <a:t>cute</a:t>
            </a:r>
            <a:br>
              <a:rPr lang="en-US" b="0" dirty="0">
                <a:latin typeface="NewCenturySchlbk-Roman"/>
              </a:rPr>
            </a:br>
            <a:r>
              <a:rPr lang="en-US" dirty="0">
                <a:latin typeface="NewCenturySchlbk-Roman"/>
              </a:rPr>
              <a:t>C</a:t>
            </a:r>
            <a:r>
              <a:rPr lang="en-US" b="0" dirty="0">
                <a:latin typeface="NewCenturySchlbk-Roman"/>
              </a:rPr>
              <a:t>are </a:t>
            </a:r>
            <a:r>
              <a:rPr lang="en-US" dirty="0">
                <a:latin typeface="NewCenturySchlbk-Roman"/>
              </a:rPr>
              <a:t>T</a:t>
            </a:r>
            <a:r>
              <a:rPr lang="en-US" b="0" dirty="0">
                <a:latin typeface="NewCenturySchlbk-Roman"/>
              </a:rPr>
              <a:t>ransformation Act of </a:t>
            </a:r>
            <a:r>
              <a:rPr lang="en-US" b="0" dirty="0" smtClean="0">
                <a:latin typeface="NewCenturySchlbk-Roman"/>
              </a:rPr>
              <a:t>2014 </a:t>
            </a:r>
            <a:r>
              <a:rPr lang="en-US" b="0" dirty="0" smtClean="0">
                <a:latin typeface="NewCenturySchlbk-Roman"/>
                <a:sym typeface="Wingdings" panose="05000000000000000000" pitchFamily="2" charset="2"/>
              </a:rPr>
              <a:t> </a:t>
            </a:r>
            <a:r>
              <a:rPr lang="en-US" dirty="0" smtClean="0">
                <a:latin typeface="NewCenturySchlbk-Roman"/>
                <a:sym typeface="Wingdings" panose="05000000000000000000" pitchFamily="2" charset="2"/>
              </a:rPr>
              <a:t>IMPACT</a:t>
            </a:r>
            <a:r>
              <a:rPr lang="en-US" b="0" dirty="0" smtClean="0">
                <a:latin typeface="NewCenturySchlbk-Roman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NewCenturySchlbk-Roman"/>
            </a:endParaRPr>
          </a:p>
          <a:p>
            <a:r>
              <a:rPr lang="en-US" sz="3200" dirty="0" smtClean="0">
                <a:latin typeface="NewCenturySchlbk-Roman"/>
              </a:rPr>
              <a:t>“</a:t>
            </a:r>
            <a:r>
              <a:rPr lang="en-US" sz="3200" dirty="0" smtClean="0">
                <a:solidFill>
                  <a:srgbClr val="000000"/>
                </a:solidFill>
                <a:latin typeface="NewCenturySchlbk-Roman"/>
              </a:rPr>
              <a:t>Using common standards and definitions, in order to provide access to longitudinal information … to facilitate coordinated care and improved Medicare beneficiary outcomes”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1188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Why Post Acute Care?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4267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42% of Medicare fee for service beneficiaries discharged from hospitals go to PAC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0000"/>
                </a:solidFill>
              </a:rPr>
              <a:t>Sicker and quicker discharges</a:t>
            </a:r>
          </a:p>
          <a:p>
            <a:pPr>
              <a:spcBef>
                <a:spcPts val="1500"/>
              </a:spcBef>
            </a:pPr>
            <a:r>
              <a:rPr lang="en-US" dirty="0" smtClean="0">
                <a:solidFill>
                  <a:srgbClr val="000000"/>
                </a:solidFill>
              </a:rPr>
              <a:t>Large numbers of Medicare enrollees served in these settings (over 5.5 million beneficiaries)</a:t>
            </a:r>
          </a:p>
          <a:p>
            <a:pPr>
              <a:spcBef>
                <a:spcPts val="1500"/>
              </a:spcBef>
            </a:pPr>
            <a:r>
              <a:rPr lang="en-US" dirty="0" smtClean="0">
                <a:solidFill>
                  <a:srgbClr val="000000"/>
                </a:solidFill>
              </a:rPr>
              <a:t>Recovery, support and rehabilitation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0000"/>
                </a:solidFill>
              </a:rPr>
              <a:t>Transition to lowest safe level of care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33400" y="1600200"/>
            <a:ext cx="81534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Important Part of the Health Care System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979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Assessments do we have now?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077200" cy="429736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4 different settings, 4 different assessments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Skilled nursing Facilities  (SNF)</a:t>
            </a: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Minimum Data Set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Home Health Agencies (HHA)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OASIS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Inpatient Rehabilitation Facilities (IRF) 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IRF-PAI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Long Term Care Hospitals (LTCH) 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LTCH CARE Data Set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Assessments lack common standards &amp; definitions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553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Act Identifies </a:t>
            </a:r>
            <a:r>
              <a:rPr lang="en-US" dirty="0" smtClean="0"/>
              <a:t>Categories that Require the Use of Standardized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Function </a:t>
            </a:r>
            <a:r>
              <a:rPr lang="en-US" dirty="0" smtClean="0">
                <a:solidFill>
                  <a:srgbClr val="000000"/>
                </a:solidFill>
              </a:rPr>
              <a:t>(e.g., self </a:t>
            </a:r>
            <a:r>
              <a:rPr lang="en-US" dirty="0">
                <a:solidFill>
                  <a:srgbClr val="000000"/>
                </a:solidFill>
              </a:rPr>
              <a:t>care and mobility)  </a:t>
            </a:r>
          </a:p>
          <a:p>
            <a:r>
              <a:rPr lang="en-US" dirty="0">
                <a:solidFill>
                  <a:srgbClr val="000000"/>
                </a:solidFill>
              </a:rPr>
              <a:t>Cognitive Function (e.g., express &amp; understand ideas; mental status, such as depression and dementia)</a:t>
            </a:r>
          </a:p>
          <a:p>
            <a:r>
              <a:rPr lang="en-US" dirty="0">
                <a:solidFill>
                  <a:srgbClr val="000000"/>
                </a:solidFill>
              </a:rPr>
              <a:t>Special services, treatments &amp; interventions (e.g., need for ventilator, dialysis, chemotherapy, and total parenteral nutrition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Medical conditions and co-morbidities (e.g., diabetes, heart failure, and pressure ulcers)</a:t>
            </a:r>
          </a:p>
          <a:p>
            <a:r>
              <a:rPr lang="en-US" dirty="0">
                <a:solidFill>
                  <a:srgbClr val="000000"/>
                </a:solidFill>
              </a:rPr>
              <a:t>Impairments (e.g., incontinence; impaired ability to hear, see, or swallow)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8661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Act Identifies Domains for Quality Measures that Use Standardize </a:t>
            </a:r>
            <a:r>
              <a:rPr lang="en-US" smtClean="0"/>
              <a:t>Assessment Data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144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</a:rPr>
              <a:t>Quality measures on which PAC providers </a:t>
            </a:r>
            <a:r>
              <a:rPr lang="en-US" sz="3000" dirty="0" smtClean="0">
                <a:solidFill>
                  <a:srgbClr val="000000"/>
                </a:solidFill>
              </a:rPr>
              <a:t>must submit </a:t>
            </a:r>
            <a:r>
              <a:rPr lang="en-US" sz="3000" dirty="0">
                <a:solidFill>
                  <a:srgbClr val="000000"/>
                </a:solidFill>
              </a:rPr>
              <a:t>standardized patient assessment data</a:t>
            </a:r>
          </a:p>
          <a:p>
            <a:r>
              <a:rPr lang="en-US" sz="3000" dirty="0" smtClean="0">
                <a:solidFill>
                  <a:srgbClr val="000000"/>
                </a:solidFill>
              </a:rPr>
              <a:t>Functional </a:t>
            </a:r>
            <a:r>
              <a:rPr lang="en-US" sz="3000" dirty="0">
                <a:solidFill>
                  <a:srgbClr val="000000"/>
                </a:solidFill>
              </a:rPr>
              <a:t>status, cognitive function, and changes in function and cognitive function.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Skin </a:t>
            </a:r>
            <a:r>
              <a:rPr lang="en-US" sz="3000" dirty="0">
                <a:solidFill>
                  <a:srgbClr val="000000"/>
                </a:solidFill>
              </a:rPr>
              <a:t>integrity and changes in skin integrity.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Medication </a:t>
            </a:r>
            <a:r>
              <a:rPr lang="en-US" sz="3000" dirty="0">
                <a:solidFill>
                  <a:srgbClr val="000000"/>
                </a:solidFill>
              </a:rPr>
              <a:t>reconciliation.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Incidence </a:t>
            </a:r>
            <a:r>
              <a:rPr lang="en-US" sz="3000" dirty="0">
                <a:solidFill>
                  <a:srgbClr val="000000"/>
                </a:solidFill>
              </a:rPr>
              <a:t>of major falls.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Communicating and </a:t>
            </a:r>
            <a:r>
              <a:rPr lang="en-US" sz="3000" dirty="0">
                <a:solidFill>
                  <a:srgbClr val="000000"/>
                </a:solidFill>
              </a:rPr>
              <a:t>providing for the transfer of health information and care preferences of an individual </a:t>
            </a:r>
            <a:r>
              <a:rPr lang="en-US" sz="3000" dirty="0" smtClean="0">
                <a:solidFill>
                  <a:srgbClr val="000000"/>
                </a:solidFill>
              </a:rPr>
              <a:t>when </a:t>
            </a:r>
            <a:r>
              <a:rPr lang="en-US" sz="3000" dirty="0">
                <a:solidFill>
                  <a:srgbClr val="000000"/>
                </a:solidFill>
              </a:rPr>
              <a:t>the individual </a:t>
            </a:r>
            <a:r>
              <a:rPr lang="en-US" sz="3000" dirty="0" smtClean="0">
                <a:solidFill>
                  <a:srgbClr val="000000"/>
                </a:solidFill>
              </a:rPr>
              <a:t>transitions.</a:t>
            </a:r>
            <a:endParaRPr lang="en-US" sz="3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0405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2_Year 2 Pre-rulemaking">
  <a:themeElements>
    <a:clrScheme name="NQF Color Theme">
      <a:dk1>
        <a:srgbClr val="415462"/>
      </a:dk1>
      <a:lt1>
        <a:srgbClr val="FFFFFF"/>
      </a:lt1>
      <a:dk2>
        <a:srgbClr val="415462"/>
      </a:dk2>
      <a:lt2>
        <a:srgbClr val="FFFFFF"/>
      </a:lt2>
      <a:accent1>
        <a:srgbClr val="B7BF0F"/>
      </a:accent1>
      <a:accent2>
        <a:srgbClr val="E4801C"/>
      </a:accent2>
      <a:accent3>
        <a:srgbClr val="7C4284"/>
      </a:accent3>
      <a:accent4>
        <a:srgbClr val="F1CE10"/>
      </a:accent4>
      <a:accent5>
        <a:srgbClr val="ABC2D2"/>
      </a:accent5>
      <a:accent6>
        <a:srgbClr val="0073B1"/>
      </a:accent6>
      <a:hlink>
        <a:srgbClr val="5E88A2"/>
      </a:hlink>
      <a:folHlink>
        <a:srgbClr val="B7BF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14924</TotalTime>
  <Words>926</Words>
  <Application>Microsoft Office PowerPoint</Application>
  <PresentationFormat>On-screen Show (4:3)</PresentationFormat>
  <Paragraphs>192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2_Year 2 Pre-rulemaking</vt:lpstr>
      <vt:lpstr>Improving Medicare Post-Acute Care Transformation Act of 2014   IMPACT Act</vt:lpstr>
      <vt:lpstr>Welcome </vt:lpstr>
      <vt:lpstr>Overview</vt:lpstr>
      <vt:lpstr>Team Leaders</vt:lpstr>
      <vt:lpstr>Improving Medicare Post-Acute Care Transformation Act of 2014  IMPACT </vt:lpstr>
      <vt:lpstr>Why Post Acute Care?</vt:lpstr>
      <vt:lpstr>What Assessments do we have now?</vt:lpstr>
      <vt:lpstr>IMPACT Act Identifies Categories that Require the Use of Standardized Data</vt:lpstr>
      <vt:lpstr>IMPACT Act Identifies Domains for Quality Measures that Use Standardize Assessment Data   </vt:lpstr>
      <vt:lpstr>Why Uniform Assessment Items? Potential to Improve Care &amp; Coordination</vt:lpstr>
      <vt:lpstr>Why Uniform Assessment Items? Potential to Improve Program Planning and Evaluation</vt:lpstr>
      <vt:lpstr>Uniform Assessment Items: Potential Challenges</vt:lpstr>
      <vt:lpstr>CMS Progress to Date</vt:lpstr>
      <vt:lpstr>Guiding Principles for Our Approach</vt:lpstr>
      <vt:lpstr>What do we mean by Person-centered?</vt:lpstr>
      <vt:lpstr>Design Stage 1: Iterative Process to Identify Candidate Items</vt:lpstr>
      <vt:lpstr>Design Stage 2: Field Study</vt:lpstr>
      <vt:lpstr>Design Stage 3: Identify and Address Gaps</vt:lpstr>
      <vt:lpstr>Design Stage 4:  Implementation </vt:lpstr>
      <vt:lpstr>Why Are We Having This Open Door Forum?</vt:lpstr>
      <vt:lpstr>What Do We Hope To Accomplish Today?</vt:lpstr>
      <vt:lpstr>Some Questions to Get us Started</vt:lpstr>
      <vt:lpstr>Summary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Frameworks for Universal Assessment:   External Recommendations and Vocabulary for the Assessment Process     Web Meeting</dc:title>
  <dc:creator>RAND Authorized User</dc:creator>
  <cp:lastModifiedBy>Cindy Massuda</cp:lastModifiedBy>
  <cp:revision>445</cp:revision>
  <cp:lastPrinted>2014-09-12T23:34:27Z</cp:lastPrinted>
  <dcterms:created xsi:type="dcterms:W3CDTF">2013-10-23T04:26:37Z</dcterms:created>
  <dcterms:modified xsi:type="dcterms:W3CDTF">2015-10-21T13:42:42Z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-259228975</vt:i4>
  </property>
  <property fmtid="{D5CDD505-2E9C-101B-9397-08002B2CF9AE}" pid="4" name="_EmailSubject">
    <vt:lpwstr>PowerPoint Slides----508 compliance--Please Post to the IMPACT Act webpage</vt:lpwstr>
  </property>
  <property fmtid="{D5CDD505-2E9C-101B-9397-08002B2CF9AE}" pid="5" name="_AuthorEmail">
    <vt:lpwstr>Cindy.Massuda@cms.hhs.gov</vt:lpwstr>
  </property>
  <property fmtid="{D5CDD505-2E9C-101B-9397-08002B2CF9AE}" pid="6" name="_AuthorEmailDisplayName">
    <vt:lpwstr>Massuda, Cindy A. (CMS/CCSQ)</vt:lpwstr>
  </property>
</Properties>
</file>