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93" r:id="rId1"/>
  </p:sldMasterIdLst>
  <p:notesMasterIdLst>
    <p:notesMasterId r:id="rId15"/>
  </p:notesMasterIdLst>
  <p:handoutMasterIdLst>
    <p:handoutMasterId r:id="rId16"/>
  </p:handoutMasterIdLst>
  <p:sldIdLst>
    <p:sldId id="280" r:id="rId2"/>
    <p:sldId id="298" r:id="rId3"/>
    <p:sldId id="365" r:id="rId4"/>
    <p:sldId id="368" r:id="rId5"/>
    <p:sldId id="364" r:id="rId6"/>
    <p:sldId id="301" r:id="rId7"/>
    <p:sldId id="369" r:id="rId8"/>
    <p:sldId id="370" r:id="rId9"/>
    <p:sldId id="366" r:id="rId10"/>
    <p:sldId id="350" r:id="rId11"/>
    <p:sldId id="360" r:id="rId12"/>
    <p:sldId id="361" r:id="rId13"/>
    <p:sldId id="371" r:id="rId14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64">
          <p15:clr>
            <a:srgbClr val="A4A3A4"/>
          </p15:clr>
        </p15:guide>
        <p15:guide id="2" pos="288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rin Pressley" initials="EP" lastIdx="7" clrIdx="0">
    <p:extLst>
      <p:ext uri="{19B8F6BF-5375-455C-9EA6-DF929625EA0E}">
        <p15:presenceInfo xmlns:p15="http://schemas.microsoft.com/office/powerpoint/2012/main" userId="S-1-5-21-4095628063-3556742122-3606576086-8914" providerId="AD"/>
      </p:ext>
    </p:extLst>
  </p:cmAuthor>
  <p:cmAuthor id="2" name="Kisha Coa" initials="KC" lastIdx="2" clrIdx="1">
    <p:extLst>
      <p:ext uri="{19B8F6BF-5375-455C-9EA6-DF929625EA0E}">
        <p15:presenceInfo xmlns:p15="http://schemas.microsoft.com/office/powerpoint/2012/main" userId="S-1-5-21-4095628063-3556742122-3606576086-18775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87E"/>
    <a:srgbClr val="FFC08C"/>
    <a:srgbClr val="B5DCFF"/>
    <a:srgbClr val="72A3C4"/>
    <a:srgbClr val="B8DEFF"/>
    <a:srgbClr val="BFF3D8"/>
    <a:srgbClr val="42A359"/>
    <a:srgbClr val="E6EEF5"/>
    <a:srgbClr val="5C5C5C"/>
    <a:srgbClr val="7C80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7" autoAdjust="0"/>
    <p:restoredTop sz="89988" autoAdjust="0"/>
  </p:normalViewPr>
  <p:slideViewPr>
    <p:cSldViewPr snapToGrid="0">
      <p:cViewPr varScale="1">
        <p:scale>
          <a:sx n="73" d="100"/>
          <a:sy n="73" d="100"/>
        </p:scale>
        <p:origin x="1188" y="78"/>
      </p:cViewPr>
      <p:guideLst>
        <p:guide orient="horz" pos="2064"/>
        <p:guide pos="288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-16608"/>
    </p:cViewPr>
  </p:sorterViewPr>
  <p:notesViewPr>
    <p:cSldViewPr snapToGrid="0">
      <p:cViewPr varScale="1">
        <p:scale>
          <a:sx n="55" d="100"/>
          <a:sy n="55" d="100"/>
        </p:scale>
        <p:origin x="283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5" tIns="46588" rIns="93175" bIns="46588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5" tIns="46588" rIns="93175" bIns="46588" rtlCol="0"/>
          <a:lstStyle>
            <a:lvl1pPr algn="r">
              <a:defRPr sz="1200"/>
            </a:lvl1pPr>
          </a:lstStyle>
          <a:p>
            <a:fld id="{CC16B254-F755-154D-86D8-705F3C585905}" type="datetimeFigureOut">
              <a:rPr lang="en-US" smtClean="0"/>
              <a:pPr/>
              <a:t>02/07/2019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5" tIns="46588" rIns="93175" bIns="46588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5" tIns="46588" rIns="93175" bIns="46588" rtlCol="0" anchor="b"/>
          <a:lstStyle>
            <a:lvl1pPr algn="r">
              <a:defRPr sz="1200"/>
            </a:lvl1pPr>
          </a:lstStyle>
          <a:p>
            <a:fld id="{D8B07BA0-83C1-274E-9BA1-643DFA6696F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248736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5" tIns="46588" rIns="93175" bIns="46588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5" tIns="46588" rIns="93175" bIns="46588" rtlCol="0"/>
          <a:lstStyle>
            <a:lvl1pPr algn="r">
              <a:defRPr sz="1200"/>
            </a:lvl1pPr>
          </a:lstStyle>
          <a:p>
            <a:fld id="{70242358-85E2-2545-8677-79B1E11E6ECD}" type="datetimeFigureOut">
              <a:rPr lang="en-US" smtClean="0"/>
              <a:pPr/>
              <a:t>02/07/2019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2688" y="698500"/>
            <a:ext cx="4645025" cy="34845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5" tIns="46588" rIns="93175" bIns="46588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5" tIns="46588" rIns="93175" bIns="46588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5" tIns="46588" rIns="93175" bIns="46588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5" tIns="46588" rIns="93175" bIns="46588" rtlCol="0" anchor="b"/>
          <a:lstStyle>
            <a:lvl1pPr algn="r">
              <a:defRPr sz="1200"/>
            </a:lvl1pPr>
          </a:lstStyle>
          <a:p>
            <a:fld id="{7B898A01-842B-0042-9AB7-55364486B9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190352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898A01-842B-0042-9AB7-55364486B929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48286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898A01-842B-0042-9AB7-55364486B929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15302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898A01-842B-0042-9AB7-55364486B929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81683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898A01-842B-0042-9AB7-55364486B929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63725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898A01-842B-0042-9AB7-55364486B929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65495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898A01-842B-0042-9AB7-55364486B929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37825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898A01-842B-0042-9AB7-55364486B929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10589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898A01-842B-0042-9AB7-55364486B929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48873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898A01-842B-0042-9AB7-55364486B929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86721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898A01-842B-0042-9AB7-55364486B929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5691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898A01-842B-0042-9AB7-55364486B929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7301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898A01-842B-0042-9AB7-55364486B929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47651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898A01-842B-0042-9AB7-55364486B929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2781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CMS title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An African American business woman standing with her arms crossed and a team of professionals behind her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1"/>
          <a:stretch>
            <a:fillRect/>
          </a:stretch>
        </p:blipFill>
        <p:spPr bwMode="auto">
          <a:xfrm>
            <a:off x="13819" y="2438400"/>
            <a:ext cx="5243981" cy="4435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-1668146" y="492818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2" name="Title 7"/>
          <p:cNvSpPr>
            <a:spLocks noGrp="1"/>
          </p:cNvSpPr>
          <p:nvPr>
            <p:ph type="title"/>
          </p:nvPr>
        </p:nvSpPr>
        <p:spPr>
          <a:xfrm>
            <a:off x="0" y="1371600"/>
            <a:ext cx="9144000" cy="10668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943600" y="3048000"/>
            <a:ext cx="2971800" cy="914400"/>
          </a:xfrm>
        </p:spPr>
        <p:txBody>
          <a:bodyPr>
            <a:normAutofit/>
          </a:bodyPr>
          <a:lstStyle>
            <a:lvl1pPr marL="0" indent="0" algn="l">
              <a:buNone/>
              <a:defRPr sz="24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2400" b="1" i="1" dirty="0" smtClean="0">
                <a:solidFill>
                  <a:srgbClr val="084A9C"/>
                </a:solidFill>
              </a:rPr>
              <a:t>Subtitle</a:t>
            </a:r>
          </a:p>
          <a:p>
            <a:pPr algn="l"/>
            <a:endParaRPr lang="en-US" sz="2800" b="0" i="1" dirty="0" smtClean="0">
              <a:solidFill>
                <a:srgbClr val="084A9C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5943600" y="4267200"/>
            <a:ext cx="2971800" cy="838200"/>
          </a:xfrm>
        </p:spPr>
        <p:txBody>
          <a:bodyPr>
            <a:normAutofit/>
          </a:bodyPr>
          <a:lstStyle>
            <a:lvl1pPr marL="0" indent="0" algn="l">
              <a:buNone/>
              <a:defRPr sz="24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2400" b="0" i="1" dirty="0" smtClean="0">
                <a:solidFill>
                  <a:srgbClr val="084A9C"/>
                </a:solidFill>
              </a:rPr>
              <a:t>Presenter/Date</a:t>
            </a:r>
            <a:endParaRPr lang="en-US" sz="2800" b="0" i="1" dirty="0" smtClean="0">
              <a:solidFill>
                <a:srgbClr val="084A9C"/>
              </a:solidFill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-1668146" y="492818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5" name="Picture 14" descr="The Centers for Medicare and Medicaid logo.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228600"/>
            <a:ext cx="2652325" cy="914400"/>
          </a:xfrm>
          <a:prstGeom prst="rect">
            <a:avLst/>
          </a:prstGeom>
        </p:spPr>
      </p:pic>
      <p:sp>
        <p:nvSpPr>
          <p:cNvPr id="10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22FF3C-310F-4809-A5BE-BC5BA8AA108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71770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5_CMS title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A young woman helping a child at a computer."/>
          <p:cNvPicPr>
            <a:picLocks noChangeAspect="1" noChangeArrowheads="1"/>
          </p:cNvPicPr>
          <p:nvPr/>
        </p:nvPicPr>
        <p:blipFill>
          <a:blip r:embed="rId2" cstate="print"/>
          <a:srcRect l="9375" r="14062" b="3517"/>
          <a:stretch>
            <a:fillRect/>
          </a:stretch>
        </p:blipFill>
        <p:spPr bwMode="auto">
          <a:xfrm>
            <a:off x="16432" y="2514600"/>
            <a:ext cx="5165168" cy="4337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13" name="TextBox 12"/>
          <p:cNvSpPr txBox="1"/>
          <p:nvPr/>
        </p:nvSpPr>
        <p:spPr>
          <a:xfrm>
            <a:off x="-1668146" y="492818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2" name="Title 7"/>
          <p:cNvSpPr>
            <a:spLocks noGrp="1"/>
          </p:cNvSpPr>
          <p:nvPr>
            <p:ph type="title"/>
          </p:nvPr>
        </p:nvSpPr>
        <p:spPr>
          <a:xfrm>
            <a:off x="0" y="1371600"/>
            <a:ext cx="9144000" cy="1066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486400" y="3048000"/>
            <a:ext cx="3429000" cy="914400"/>
          </a:xfrm>
        </p:spPr>
        <p:txBody>
          <a:bodyPr>
            <a:normAutofit/>
          </a:bodyPr>
          <a:lstStyle>
            <a:lvl1pPr marL="0" indent="0" algn="l">
              <a:buNone/>
              <a:defRPr sz="24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2400" b="1" i="1" dirty="0" smtClean="0">
                <a:solidFill>
                  <a:srgbClr val="084A9C"/>
                </a:solidFill>
              </a:rPr>
              <a:t>Subtitle</a:t>
            </a:r>
          </a:p>
          <a:p>
            <a:pPr algn="l"/>
            <a:endParaRPr lang="en-US" sz="2800" b="0" i="1" dirty="0" smtClean="0">
              <a:solidFill>
                <a:srgbClr val="084A9C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4267200"/>
            <a:ext cx="3429000" cy="838200"/>
          </a:xfrm>
        </p:spPr>
        <p:txBody>
          <a:bodyPr>
            <a:normAutofit/>
          </a:bodyPr>
          <a:lstStyle>
            <a:lvl1pPr marL="0" indent="0" algn="l">
              <a:buNone/>
              <a:defRPr sz="24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2400" b="0" i="1" dirty="0" smtClean="0">
                <a:solidFill>
                  <a:srgbClr val="084A9C"/>
                </a:solidFill>
              </a:rPr>
              <a:t>Presenter/Date</a:t>
            </a:r>
            <a:endParaRPr lang="en-US" sz="2800" b="0" i="1" dirty="0" smtClean="0">
              <a:solidFill>
                <a:srgbClr val="084A9C"/>
              </a:solidFill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-1668146" y="492818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0" name="Picture 9" descr="The Centers for Medicare and Medicaid logo.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228600"/>
            <a:ext cx="2652325" cy="914400"/>
          </a:xfrm>
          <a:prstGeom prst="rect">
            <a:avLst/>
          </a:prstGeom>
        </p:spPr>
      </p:pic>
      <p:sp>
        <p:nvSpPr>
          <p:cNvPr id="15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22FF3C-310F-4809-A5BE-BC5BA8AA108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71770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MS title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-1668146" y="492818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2" name="Title 7"/>
          <p:cNvSpPr>
            <a:spLocks noGrp="1"/>
          </p:cNvSpPr>
          <p:nvPr>
            <p:ph type="title"/>
          </p:nvPr>
        </p:nvSpPr>
        <p:spPr>
          <a:xfrm>
            <a:off x="0" y="1371600"/>
            <a:ext cx="9144000" cy="1066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A group of children standing with their school supplies in hand.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8"/>
          <a:stretch>
            <a:fillRect/>
          </a:stretch>
        </p:blipFill>
        <p:spPr>
          <a:xfrm>
            <a:off x="14600" y="2963450"/>
            <a:ext cx="5295431" cy="3891090"/>
          </a:xfrm>
          <a:prstGeom prst="rect">
            <a:avLst/>
          </a:prstGeom>
          <a:effectLst/>
        </p:spPr>
      </p:pic>
      <p:sp>
        <p:nvSpPr>
          <p:cNvPr id="14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562600" y="3048000"/>
            <a:ext cx="3276600" cy="914400"/>
          </a:xfrm>
        </p:spPr>
        <p:txBody>
          <a:bodyPr>
            <a:normAutofit/>
          </a:bodyPr>
          <a:lstStyle>
            <a:lvl1pPr marL="0" indent="0" algn="l">
              <a:buNone/>
              <a:defRPr sz="24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2400" b="1" i="1" dirty="0" smtClean="0">
                <a:solidFill>
                  <a:srgbClr val="084A9C"/>
                </a:solidFill>
              </a:rPr>
              <a:t>Subtitle</a:t>
            </a:r>
          </a:p>
          <a:p>
            <a:pPr algn="l"/>
            <a:endParaRPr lang="en-US" sz="2800" b="0" i="1" dirty="0" smtClean="0">
              <a:solidFill>
                <a:srgbClr val="084A9C"/>
              </a:solidFill>
            </a:endParaRP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5562600" y="4191000"/>
            <a:ext cx="3276600" cy="838200"/>
          </a:xfrm>
        </p:spPr>
        <p:txBody>
          <a:bodyPr>
            <a:normAutofit/>
          </a:bodyPr>
          <a:lstStyle>
            <a:lvl1pPr marL="0" indent="0" algn="l">
              <a:buNone/>
              <a:defRPr sz="24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2400" b="0" i="1" dirty="0" smtClean="0">
                <a:solidFill>
                  <a:srgbClr val="084A9C"/>
                </a:solidFill>
              </a:rPr>
              <a:t>Presenter/Date</a:t>
            </a:r>
            <a:endParaRPr lang="en-US" sz="2800" b="0" i="1" dirty="0" smtClean="0">
              <a:solidFill>
                <a:srgbClr val="084A9C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-1668146" y="492818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1" name="Picture 10" descr="The Centers for Medicare and Medicaid logo.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228600"/>
            <a:ext cx="2652325" cy="914400"/>
          </a:xfrm>
          <a:prstGeom prst="rect">
            <a:avLst/>
          </a:prstGeom>
        </p:spPr>
      </p:pic>
      <p:sp>
        <p:nvSpPr>
          <p:cNvPr id="15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22FF3C-310F-4809-A5BE-BC5BA8AA108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42082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_CMS title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An active adult couple riding bicycles in a park.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97" y="2438400"/>
            <a:ext cx="6629401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-1668146" y="492818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2" name="Title 7"/>
          <p:cNvSpPr>
            <a:spLocks noGrp="1"/>
          </p:cNvSpPr>
          <p:nvPr>
            <p:ph type="title"/>
          </p:nvPr>
        </p:nvSpPr>
        <p:spPr>
          <a:xfrm>
            <a:off x="0" y="1371600"/>
            <a:ext cx="9144000" cy="1066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410200" y="3048000"/>
            <a:ext cx="3505200" cy="914400"/>
          </a:xfrm>
        </p:spPr>
        <p:txBody>
          <a:bodyPr>
            <a:normAutofit/>
          </a:bodyPr>
          <a:lstStyle>
            <a:lvl1pPr marL="0" indent="0" algn="l">
              <a:buNone/>
              <a:defRPr sz="24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2400" b="1" i="1" dirty="0" smtClean="0">
                <a:solidFill>
                  <a:srgbClr val="084A9C"/>
                </a:solidFill>
              </a:rPr>
              <a:t>Subtitle</a:t>
            </a:r>
          </a:p>
          <a:p>
            <a:pPr algn="l"/>
            <a:endParaRPr lang="en-US" sz="2800" b="0" i="1" dirty="0" smtClean="0">
              <a:solidFill>
                <a:srgbClr val="084A9C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5410200" y="4267200"/>
            <a:ext cx="3505200" cy="838200"/>
          </a:xfrm>
        </p:spPr>
        <p:txBody>
          <a:bodyPr>
            <a:normAutofit/>
          </a:bodyPr>
          <a:lstStyle>
            <a:lvl1pPr marL="0" indent="0" algn="l">
              <a:buNone/>
              <a:defRPr sz="24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2400" b="0" i="1" dirty="0" smtClean="0">
                <a:solidFill>
                  <a:srgbClr val="084A9C"/>
                </a:solidFill>
              </a:rPr>
              <a:t>Presenter/Date</a:t>
            </a:r>
            <a:endParaRPr lang="en-US" sz="2800" b="0" i="1" dirty="0" smtClean="0">
              <a:solidFill>
                <a:srgbClr val="084A9C"/>
              </a:solidFill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-1668146" y="492818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0" name="Picture 9" descr="The Centers for Medicare and Medicaid logo.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228600"/>
            <a:ext cx="2652325" cy="914400"/>
          </a:xfrm>
          <a:prstGeom prst="rect">
            <a:avLst/>
          </a:prstGeom>
        </p:spPr>
      </p:pic>
      <p:sp>
        <p:nvSpPr>
          <p:cNvPr id="15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22FF3C-310F-4809-A5BE-BC5BA8AA108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71770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MS title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A group of physicians reviewing x-rays.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2438400"/>
            <a:ext cx="4639734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-1668146" y="492818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2" name="Title 7"/>
          <p:cNvSpPr>
            <a:spLocks noGrp="1"/>
          </p:cNvSpPr>
          <p:nvPr>
            <p:ph type="title"/>
          </p:nvPr>
        </p:nvSpPr>
        <p:spPr>
          <a:xfrm>
            <a:off x="0" y="1371600"/>
            <a:ext cx="9144000" cy="1066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953000" y="3048000"/>
            <a:ext cx="3733800" cy="914400"/>
          </a:xfrm>
        </p:spPr>
        <p:txBody>
          <a:bodyPr>
            <a:normAutofit/>
          </a:bodyPr>
          <a:lstStyle>
            <a:lvl1pPr marL="0" indent="0" algn="l">
              <a:buNone/>
              <a:defRPr sz="24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2400" b="1" i="1" dirty="0" smtClean="0">
                <a:solidFill>
                  <a:srgbClr val="084A9C"/>
                </a:solidFill>
              </a:rPr>
              <a:t>Subtitle</a:t>
            </a:r>
          </a:p>
          <a:p>
            <a:pPr algn="l"/>
            <a:endParaRPr lang="en-US" sz="2800" b="0" i="1" dirty="0" smtClean="0">
              <a:solidFill>
                <a:srgbClr val="084A9C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4953000" y="4191000"/>
            <a:ext cx="3733800" cy="838200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24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2400" b="0" i="1" dirty="0" smtClean="0">
                <a:solidFill>
                  <a:srgbClr val="084A9C"/>
                </a:solidFill>
              </a:rPr>
              <a:t>Presenter/Date</a:t>
            </a:r>
            <a:endParaRPr lang="en-US" sz="2800" b="0" i="1" dirty="0" smtClean="0">
              <a:solidFill>
                <a:srgbClr val="084A9C"/>
              </a:solidFill>
            </a:endParaRPr>
          </a:p>
          <a:p>
            <a:pPr algn="l"/>
            <a:endParaRPr lang="en-US" sz="2800" b="0" i="1" dirty="0" smtClean="0">
              <a:solidFill>
                <a:srgbClr val="084A9C"/>
              </a:solidFill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-1668146" y="492818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0" name="Picture 9" descr="The Centers for Medicare and Medicaid logo.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228600"/>
            <a:ext cx="2652325" cy="914400"/>
          </a:xfrm>
          <a:prstGeom prst="rect">
            <a:avLst/>
          </a:prstGeom>
        </p:spPr>
      </p:pic>
      <p:sp>
        <p:nvSpPr>
          <p:cNvPr id="15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22FF3C-310F-4809-A5BE-BC5BA8AA108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517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group of seniors playing cards in a sunroom, sitting in wicker furniture.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340" y="2514600"/>
            <a:ext cx="5615940" cy="4343400"/>
          </a:xfrm>
          <a:prstGeom prst="rect">
            <a:avLst/>
          </a:prstGeom>
          <a:ln>
            <a:noFill/>
          </a:ln>
        </p:spPr>
      </p:pic>
      <p:sp>
        <p:nvSpPr>
          <p:cNvPr id="7" name="Title 8"/>
          <p:cNvSpPr>
            <a:spLocks noGrp="1"/>
          </p:cNvSpPr>
          <p:nvPr>
            <p:ph type="title"/>
          </p:nvPr>
        </p:nvSpPr>
        <p:spPr>
          <a:xfrm>
            <a:off x="0" y="1371600"/>
            <a:ext cx="9144000" cy="1066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943600" y="3048000"/>
            <a:ext cx="2971800" cy="914400"/>
          </a:xfrm>
        </p:spPr>
        <p:txBody>
          <a:bodyPr>
            <a:normAutofit/>
          </a:bodyPr>
          <a:lstStyle>
            <a:lvl1pPr marL="0" indent="0" algn="l">
              <a:buNone/>
              <a:defRPr sz="24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2400" b="1" i="1" dirty="0" smtClean="0">
                <a:solidFill>
                  <a:srgbClr val="084A9C"/>
                </a:solidFill>
              </a:rPr>
              <a:t>Subtitle</a:t>
            </a:r>
          </a:p>
          <a:p>
            <a:pPr algn="l"/>
            <a:endParaRPr lang="en-US" sz="2800" b="0" i="1" dirty="0" smtClean="0">
              <a:solidFill>
                <a:srgbClr val="084A9C"/>
              </a:solidFill>
            </a:endParaRP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5943600" y="4267200"/>
            <a:ext cx="2971800" cy="838200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24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2400" b="0" i="1" dirty="0" smtClean="0">
                <a:solidFill>
                  <a:srgbClr val="084A9C"/>
                </a:solidFill>
              </a:rPr>
              <a:t>Presenter/Date</a:t>
            </a:r>
            <a:endParaRPr lang="en-US" sz="2800" b="0" i="1" dirty="0" smtClean="0">
              <a:solidFill>
                <a:srgbClr val="084A9C"/>
              </a:solidFill>
            </a:endParaRPr>
          </a:p>
          <a:p>
            <a:pPr algn="l"/>
            <a:r>
              <a:rPr lang="en-US" sz="2400" b="0" i="1" dirty="0" smtClean="0">
                <a:solidFill>
                  <a:srgbClr val="084A9C"/>
                </a:solidFill>
              </a:rPr>
              <a:t>Date</a:t>
            </a:r>
            <a:endParaRPr lang="en-US" sz="2800" b="0" i="1" dirty="0" smtClean="0">
              <a:solidFill>
                <a:srgbClr val="084A9C"/>
              </a:solidFill>
            </a:endParaRPr>
          </a:p>
        </p:txBody>
      </p:sp>
      <p:pic>
        <p:nvPicPr>
          <p:cNvPr id="8" name="Picture 7" descr="The Centers for Medicare and Medicaid logo.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228600"/>
            <a:ext cx="2652325" cy="914400"/>
          </a:xfrm>
          <a:prstGeom prst="rect">
            <a:avLst/>
          </a:prstGeom>
        </p:spPr>
      </p:pic>
      <p:sp>
        <p:nvSpPr>
          <p:cNvPr id="9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22FF3C-310F-4809-A5BE-BC5BA8AA108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41892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CMS title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A collage of photos. These photos are health professionals giving care to patients.&#10;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07"/>
          <a:stretch/>
        </p:blipFill>
        <p:spPr bwMode="auto">
          <a:xfrm>
            <a:off x="-8417" y="2438400"/>
            <a:ext cx="5647217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-1668146" y="492818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2" name="Title 7"/>
          <p:cNvSpPr>
            <a:spLocks noGrp="1"/>
          </p:cNvSpPr>
          <p:nvPr>
            <p:ph type="title"/>
          </p:nvPr>
        </p:nvSpPr>
        <p:spPr>
          <a:xfrm>
            <a:off x="0" y="1371600"/>
            <a:ext cx="9144000" cy="1066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943600" y="3048000"/>
            <a:ext cx="2971800" cy="914400"/>
          </a:xfrm>
        </p:spPr>
        <p:txBody>
          <a:bodyPr>
            <a:normAutofit/>
          </a:bodyPr>
          <a:lstStyle>
            <a:lvl1pPr marL="0" indent="0" algn="l">
              <a:buNone/>
              <a:defRPr sz="24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2400" b="1" i="1" dirty="0" smtClean="0">
                <a:solidFill>
                  <a:srgbClr val="084A9C"/>
                </a:solidFill>
              </a:rPr>
              <a:t>Subtitle</a:t>
            </a:r>
          </a:p>
          <a:p>
            <a:pPr algn="l"/>
            <a:endParaRPr lang="en-US" sz="2800" b="0" i="1" dirty="0" smtClean="0">
              <a:solidFill>
                <a:srgbClr val="084A9C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5943600" y="4267200"/>
            <a:ext cx="2971800" cy="838200"/>
          </a:xfrm>
        </p:spPr>
        <p:txBody>
          <a:bodyPr>
            <a:normAutofit/>
          </a:bodyPr>
          <a:lstStyle>
            <a:lvl1pPr marL="0" indent="0" algn="l">
              <a:buNone/>
              <a:defRPr sz="24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2400" b="0" i="1" dirty="0" smtClean="0">
                <a:solidFill>
                  <a:srgbClr val="084A9C"/>
                </a:solidFill>
              </a:rPr>
              <a:t>Presenter/Date</a:t>
            </a:r>
            <a:endParaRPr lang="en-US" sz="2800" b="0" i="1" dirty="0" smtClean="0">
              <a:solidFill>
                <a:srgbClr val="084A9C"/>
              </a:solidFill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-1668146" y="492818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0" name="Picture 9" descr="The Centers for Medicare and Medicaid logo.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228600"/>
            <a:ext cx="2652325" cy="914400"/>
          </a:xfrm>
          <a:prstGeom prst="rect">
            <a:avLst/>
          </a:prstGeom>
        </p:spPr>
      </p:pic>
      <p:sp>
        <p:nvSpPr>
          <p:cNvPr id="15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22FF3C-310F-4809-A5BE-BC5BA8AA108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70262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MS title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aphical design of 1's and 0's to represent technology.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0564" t="-2980"/>
          <a:stretch/>
        </p:blipFill>
        <p:spPr>
          <a:xfrm>
            <a:off x="-1600200" y="2362200"/>
            <a:ext cx="6807107" cy="4477935"/>
          </a:xfrm>
          <a:prstGeom prst="rect">
            <a:avLst/>
          </a:prstGeom>
          <a:ln>
            <a:solidFill>
              <a:schemeClr val="tx1">
                <a:alpha val="77000"/>
              </a:schemeClr>
            </a:solidFill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-1668146" y="492818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2" name="Title 7"/>
          <p:cNvSpPr>
            <a:spLocks noGrp="1"/>
          </p:cNvSpPr>
          <p:nvPr>
            <p:ph type="title"/>
          </p:nvPr>
        </p:nvSpPr>
        <p:spPr>
          <a:xfrm>
            <a:off x="0" y="1371600"/>
            <a:ext cx="9144000" cy="1066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410200" y="3048000"/>
            <a:ext cx="3276600" cy="914400"/>
          </a:xfrm>
        </p:spPr>
        <p:txBody>
          <a:bodyPr>
            <a:normAutofit/>
          </a:bodyPr>
          <a:lstStyle>
            <a:lvl1pPr marL="0" indent="0" algn="l">
              <a:buNone/>
              <a:defRPr sz="24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2400" b="1" i="1" dirty="0" smtClean="0">
                <a:solidFill>
                  <a:srgbClr val="084A9C"/>
                </a:solidFill>
              </a:rPr>
              <a:t>Subtitle</a:t>
            </a:r>
          </a:p>
          <a:p>
            <a:pPr algn="l"/>
            <a:endParaRPr lang="en-US" sz="2800" b="0" i="1" dirty="0" smtClean="0">
              <a:solidFill>
                <a:srgbClr val="084A9C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5410200" y="4191000"/>
            <a:ext cx="3276600" cy="838200"/>
          </a:xfrm>
        </p:spPr>
        <p:txBody>
          <a:bodyPr>
            <a:normAutofit/>
          </a:bodyPr>
          <a:lstStyle>
            <a:lvl1pPr marL="0" indent="0" algn="l">
              <a:buNone/>
              <a:defRPr sz="24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2400" b="0" i="1" dirty="0" smtClean="0">
                <a:solidFill>
                  <a:srgbClr val="084A9C"/>
                </a:solidFill>
              </a:rPr>
              <a:t>Presenter/Date</a:t>
            </a:r>
            <a:endParaRPr lang="en-US" sz="2800" b="0" i="1" dirty="0" smtClean="0">
              <a:solidFill>
                <a:srgbClr val="084A9C"/>
              </a:solidFill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-1668146" y="492818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0" name="Picture 9" descr="The Centers for Medicare and Medicaid logo.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228600"/>
            <a:ext cx="2652325" cy="914400"/>
          </a:xfrm>
          <a:prstGeom prst="rect">
            <a:avLst/>
          </a:prstGeom>
        </p:spPr>
      </p:pic>
      <p:sp>
        <p:nvSpPr>
          <p:cNvPr id="15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22FF3C-310F-4809-A5BE-BC5BA8AA108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72122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MS title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his is an image of a pill bottle on it's side with the lid off and a few of the pills lying on the table in front of it.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967" t="1177" r="-182" b="3456"/>
          <a:stretch/>
        </p:blipFill>
        <p:spPr>
          <a:xfrm>
            <a:off x="-76201" y="2286000"/>
            <a:ext cx="5614737" cy="4572000"/>
          </a:xfrm>
          <a:prstGeom prst="rect">
            <a:avLst/>
          </a:prstGeom>
          <a:effectLst/>
        </p:spPr>
      </p:pic>
      <p:sp>
        <p:nvSpPr>
          <p:cNvPr id="13" name="TextBox 12"/>
          <p:cNvSpPr txBox="1"/>
          <p:nvPr/>
        </p:nvSpPr>
        <p:spPr>
          <a:xfrm>
            <a:off x="-1668146" y="492818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2" name="Title 7"/>
          <p:cNvSpPr>
            <a:spLocks noGrp="1"/>
          </p:cNvSpPr>
          <p:nvPr>
            <p:ph type="title"/>
          </p:nvPr>
        </p:nvSpPr>
        <p:spPr>
          <a:xfrm>
            <a:off x="0" y="1371600"/>
            <a:ext cx="9144000" cy="1066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562600" y="3048000"/>
            <a:ext cx="3276600" cy="914400"/>
          </a:xfrm>
        </p:spPr>
        <p:txBody>
          <a:bodyPr>
            <a:normAutofit/>
          </a:bodyPr>
          <a:lstStyle>
            <a:lvl1pPr marL="0" indent="0" algn="l">
              <a:buNone/>
              <a:defRPr sz="24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2400" b="1" i="1" dirty="0" smtClean="0">
                <a:solidFill>
                  <a:srgbClr val="084A9C"/>
                </a:solidFill>
              </a:rPr>
              <a:t>Subtitle</a:t>
            </a:r>
          </a:p>
          <a:p>
            <a:pPr algn="l"/>
            <a:endParaRPr lang="en-US" sz="2800" b="0" i="1" dirty="0" smtClean="0">
              <a:solidFill>
                <a:srgbClr val="084A9C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5562600" y="4191000"/>
            <a:ext cx="3276600" cy="838200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24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2400" b="0" i="1" dirty="0" smtClean="0">
                <a:solidFill>
                  <a:srgbClr val="084A9C"/>
                </a:solidFill>
              </a:rPr>
              <a:t>Presenter/Date</a:t>
            </a:r>
            <a:endParaRPr lang="en-US" sz="2800" b="0" i="1" dirty="0" smtClean="0">
              <a:solidFill>
                <a:srgbClr val="084A9C"/>
              </a:solidFill>
            </a:endParaRPr>
          </a:p>
          <a:p>
            <a:pPr algn="l"/>
            <a:endParaRPr lang="en-US" sz="2800" b="0" i="1" dirty="0" smtClean="0">
              <a:solidFill>
                <a:srgbClr val="084A9C"/>
              </a:solidFill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-1668146" y="492818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0" name="Picture 9" descr="The Centers for Medicare and Medicaid logo.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228600"/>
            <a:ext cx="2652325" cy="914400"/>
          </a:xfrm>
          <a:prstGeom prst="rect">
            <a:avLst/>
          </a:prstGeom>
        </p:spPr>
      </p:pic>
      <p:sp>
        <p:nvSpPr>
          <p:cNvPr id="15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22FF3C-310F-4809-A5BE-BC5BA8AA108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38544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MS title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-1668146" y="492818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2" name="Title 7"/>
          <p:cNvSpPr>
            <a:spLocks noGrp="1"/>
          </p:cNvSpPr>
          <p:nvPr>
            <p:ph type="title"/>
          </p:nvPr>
        </p:nvSpPr>
        <p:spPr>
          <a:xfrm>
            <a:off x="-76200" y="-28738"/>
            <a:ext cx="9244148" cy="14478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-1668146" y="492818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0" name="Picture 9" descr="The Centers for Medicare and Medicaid logo.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6200" y="2550068"/>
            <a:ext cx="8915400" cy="3088732"/>
          </a:xfrm>
          <a:prstGeom prst="rect">
            <a:avLst/>
          </a:prstGeom>
        </p:spPr>
      </p:pic>
      <p:sp>
        <p:nvSpPr>
          <p:cNvPr id="14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304800" y="2819400"/>
            <a:ext cx="8534400" cy="1752600"/>
          </a:xfrm>
        </p:spPr>
        <p:txBody>
          <a:bodyPr>
            <a:normAutofit/>
          </a:bodyPr>
          <a:lstStyle>
            <a:lvl1pPr marL="0" indent="0" algn="l">
              <a:buNone/>
              <a:defRPr sz="24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2400" b="1" i="1" dirty="0" smtClean="0">
                <a:solidFill>
                  <a:srgbClr val="084A9C"/>
                </a:solidFill>
              </a:rPr>
              <a:t>Subtitle</a:t>
            </a:r>
          </a:p>
          <a:p>
            <a:pPr algn="l"/>
            <a:endParaRPr lang="en-US" sz="2800" b="0" i="1" dirty="0" smtClean="0">
              <a:solidFill>
                <a:srgbClr val="084A9C"/>
              </a:solidFill>
            </a:endParaRP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304800" y="4724400"/>
            <a:ext cx="8534400" cy="838200"/>
          </a:xfrm>
        </p:spPr>
        <p:txBody>
          <a:bodyPr>
            <a:normAutofit/>
          </a:bodyPr>
          <a:lstStyle>
            <a:lvl1pPr marL="0" indent="0" algn="l">
              <a:buNone/>
              <a:defRPr sz="24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2400" b="0" i="1" dirty="0" smtClean="0">
                <a:solidFill>
                  <a:srgbClr val="084A9C"/>
                </a:solidFill>
              </a:rPr>
              <a:t>Presenter/Date</a:t>
            </a:r>
            <a:endParaRPr lang="en-US" sz="2800" b="0" i="1" dirty="0" smtClean="0">
              <a:solidFill>
                <a:srgbClr val="084A9C"/>
              </a:solidFill>
            </a:endParaRPr>
          </a:p>
        </p:txBody>
      </p:sp>
      <p:sp>
        <p:nvSpPr>
          <p:cNvPr id="9" name="Slide Number Placeholder 6"/>
          <p:cNvSpPr txBox="1">
            <a:spLocks/>
          </p:cNvSpPr>
          <p:nvPr userDrawn="1"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022FF3C-310F-4809-A5BE-BC5BA8AA108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47129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MS title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-1668146" y="492818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2" name="Title 7"/>
          <p:cNvSpPr>
            <a:spLocks noGrp="1"/>
          </p:cNvSpPr>
          <p:nvPr>
            <p:ph type="title"/>
          </p:nvPr>
        </p:nvSpPr>
        <p:spPr>
          <a:xfrm>
            <a:off x="0" y="1371600"/>
            <a:ext cx="9144000" cy="1066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953000" y="3048000"/>
            <a:ext cx="3276600" cy="914400"/>
          </a:xfrm>
        </p:spPr>
        <p:txBody>
          <a:bodyPr>
            <a:normAutofit/>
          </a:bodyPr>
          <a:lstStyle>
            <a:lvl1pPr marL="0" indent="0" algn="l">
              <a:buNone/>
              <a:defRPr sz="24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2400" b="1" i="1" dirty="0" smtClean="0">
                <a:solidFill>
                  <a:srgbClr val="084A9C"/>
                </a:solidFill>
              </a:rPr>
              <a:t>Subtitle</a:t>
            </a:r>
          </a:p>
          <a:p>
            <a:pPr algn="l"/>
            <a:endParaRPr lang="en-US" sz="2800" b="0" i="1" dirty="0" smtClean="0">
              <a:solidFill>
                <a:srgbClr val="084A9C"/>
              </a:solidFill>
            </a:endParaRP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4953000" y="4191000"/>
            <a:ext cx="3276600" cy="838200"/>
          </a:xfrm>
        </p:spPr>
        <p:txBody>
          <a:bodyPr>
            <a:normAutofit/>
          </a:bodyPr>
          <a:lstStyle>
            <a:lvl1pPr marL="0" indent="0" algn="l">
              <a:buNone/>
              <a:defRPr sz="24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2400" b="0" i="1" dirty="0" smtClean="0">
                <a:solidFill>
                  <a:srgbClr val="084A9C"/>
                </a:solidFill>
              </a:rPr>
              <a:t>Presenter/Date</a:t>
            </a:r>
            <a:endParaRPr lang="en-US" sz="2800" b="0" i="1" dirty="0" smtClean="0">
              <a:solidFill>
                <a:srgbClr val="084A9C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-1668146" y="492818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0" name="Picture 9" descr="The Centers for Medicare and Medicaid logo.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228600"/>
            <a:ext cx="2652325" cy="914400"/>
          </a:xfrm>
          <a:prstGeom prst="rect">
            <a:avLst/>
          </a:prstGeom>
        </p:spPr>
      </p:pic>
      <p:sp>
        <p:nvSpPr>
          <p:cNvPr id="9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22FF3C-310F-4809-A5BE-BC5BA8AA108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03627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in Bar_No CMS Log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-1668146" y="492818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-1668146" y="492818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2973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0" y="1442085"/>
            <a:ext cx="9144000" cy="99695"/>
            <a:chOff x="0" y="1472565"/>
            <a:chExt cx="9144000" cy="99695"/>
          </a:xfrm>
        </p:grpSpPr>
        <p:cxnSp>
          <p:nvCxnSpPr>
            <p:cNvPr id="17" name="Straight Connector 16"/>
            <p:cNvCxnSpPr/>
            <p:nvPr userDrawn="1"/>
          </p:nvCxnSpPr>
          <p:spPr>
            <a:xfrm>
              <a:off x="0" y="1572260"/>
              <a:ext cx="9144000" cy="0"/>
            </a:xfrm>
            <a:prstGeom prst="line">
              <a:avLst/>
            </a:prstGeom>
            <a:ln w="101600" cap="sq">
              <a:solidFill>
                <a:srgbClr val="FFD00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 userDrawn="1"/>
          </p:nvCxnSpPr>
          <p:spPr>
            <a:xfrm>
              <a:off x="0" y="1472565"/>
              <a:ext cx="9144000" cy="0"/>
            </a:xfrm>
            <a:prstGeom prst="line">
              <a:avLst/>
            </a:prstGeom>
            <a:ln w="101600" cap="sq">
              <a:solidFill>
                <a:srgbClr val="084A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itle 22"/>
          <p:cNvSpPr>
            <a:spLocks noGrp="1"/>
          </p:cNvSpPr>
          <p:nvPr userDrawn="1">
            <p:ph type="title"/>
          </p:nvPr>
        </p:nvSpPr>
        <p:spPr>
          <a:xfrm>
            <a:off x="0" y="0"/>
            <a:ext cx="9144000" cy="1371600"/>
          </a:xfrm>
          <a:noFill/>
          <a:effectLst/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5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22FF3C-310F-4809-A5BE-BC5BA8AA108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88398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MS content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prstGeom prst="rect">
            <a:avLst/>
          </a:prstGeom>
          <a:solidFill>
            <a:srgbClr val="084A9C"/>
          </a:solidFill>
          <a:effectLst>
            <a:outerShdw dist="76200" dir="5640000" algn="tl" rotWithShape="0">
              <a:srgbClr val="FFD004"/>
            </a:outerShdw>
          </a:effectLst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2973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22FF3C-310F-4809-A5BE-BC5BA8AA108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08446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MS content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2973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Title Placeholder 8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47800"/>
          </a:xfrm>
          <a:prstGeom prst="rect">
            <a:avLst/>
          </a:prstGeom>
          <a:solidFill>
            <a:srgbClr val="FFD004"/>
          </a:solidFill>
          <a:effectLst>
            <a:outerShdw dist="76200" dir="5640000" algn="tl" rotWithShape="0">
              <a:srgbClr val="084A9C"/>
            </a:outerShdw>
          </a:effectLst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22FF3C-310F-4809-A5BE-BC5BA8AA108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7735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0" y="15176"/>
            <a:ext cx="8839200" cy="507339"/>
          </a:xfrm>
          <a:prstGeom prst="rect">
            <a:avLst/>
          </a:prstGeom>
          <a:noFill/>
          <a:effectLst/>
        </p:spPr>
        <p:txBody>
          <a:bodyPr vert="horz" lIns="91440" tIns="45720" rIns="91440" bIns="45720" rtlCol="0" anchor="ctr" anchorCtr="0">
            <a:normAutofit/>
          </a:bodyPr>
          <a:lstStyle>
            <a:lvl1pPr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lang="en-US" sz="1800" b="1" kern="1200" dirty="0">
                <a:solidFill>
                  <a:schemeClr val="tx2"/>
                </a:solidFill>
                <a:latin typeface="Helvetica LT Std" pitchFamily="34" charset="0"/>
                <a:ea typeface="+mj-ea"/>
                <a:cs typeface="Times New Roman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98830" y="93030"/>
            <a:ext cx="495766" cy="18091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lang="en-US" smtClean="0"/>
            </a:lvl1pPr>
          </a:lstStyle>
          <a:p>
            <a:fld id="{295008BC-DA31-4D19-837B-EFA4386B05F5}" type="slidenum">
              <a:rPr>
                <a:solidFill>
                  <a:srgbClr val="FFFFFF">
                    <a:lumMod val="50000"/>
                  </a:srgbClr>
                </a:solidFill>
              </a:rPr>
              <a:pPr/>
              <a:t>‹#›</a:t>
            </a:fld>
            <a:endParaRPr dirty="0">
              <a:solidFill>
                <a:srgbClr val="FFFFFF">
                  <a:lumMod val="50000"/>
                </a:srgbClr>
              </a:solidFill>
            </a:endParaRPr>
          </a:p>
        </p:txBody>
      </p:sp>
      <p:cxnSp>
        <p:nvCxnSpPr>
          <p:cNvPr id="3" name="Straight Connector 2"/>
          <p:cNvCxnSpPr>
            <a:stCxn id="6" idx="3"/>
            <a:endCxn id="6" idx="3"/>
          </p:cNvCxnSpPr>
          <p:nvPr userDrawn="1"/>
        </p:nvCxnSpPr>
        <p:spPr>
          <a:xfrm>
            <a:off x="8894596" y="183489"/>
            <a:ext cx="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8839200" y="90459"/>
            <a:ext cx="0" cy="15240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 userDrawn="1"/>
        </p:nvCxnSpPr>
        <p:spPr>
          <a:xfrm>
            <a:off x="8458200" y="90459"/>
            <a:ext cx="0" cy="15240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12460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609600" y="15176"/>
            <a:ext cx="8229600" cy="507339"/>
          </a:xfrm>
          <a:prstGeom prst="rect">
            <a:avLst/>
          </a:prstGeom>
          <a:noFill/>
          <a:effectLst/>
        </p:spPr>
        <p:txBody>
          <a:bodyPr vert="horz" lIns="91440" tIns="45720" rIns="91440" bIns="45720" rtlCol="0" anchor="ctr" anchorCtr="0">
            <a:normAutofit/>
          </a:bodyPr>
          <a:lstStyle>
            <a:lvl1pPr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lang="en-US" sz="1800" b="1" kern="1200" dirty="0">
                <a:solidFill>
                  <a:schemeClr val="tx2"/>
                </a:solidFill>
                <a:latin typeface="Helvetica LT Std" pitchFamily="34" charset="0"/>
                <a:ea typeface="+mj-ea"/>
                <a:cs typeface="Times New Roman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98830" y="93030"/>
            <a:ext cx="495766" cy="18091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lang="en-US" smtClean="0"/>
            </a:lvl1pPr>
          </a:lstStyle>
          <a:p>
            <a:fld id="{295008BC-DA31-4D19-837B-EFA4386B05F5}" type="slidenum">
              <a:rPr>
                <a:solidFill>
                  <a:srgbClr val="FFFFFF">
                    <a:lumMod val="50000"/>
                  </a:srgbClr>
                </a:solidFill>
              </a:rPr>
              <a:pPr/>
              <a:t>‹#›</a:t>
            </a:fld>
            <a:endParaRPr dirty="0">
              <a:solidFill>
                <a:srgbClr val="FFFFFF">
                  <a:lumMod val="50000"/>
                </a:srgbClr>
              </a:solidFill>
            </a:endParaRPr>
          </a:p>
        </p:txBody>
      </p:sp>
      <p:cxnSp>
        <p:nvCxnSpPr>
          <p:cNvPr id="3" name="Straight Connector 2"/>
          <p:cNvCxnSpPr>
            <a:stCxn id="6" idx="3"/>
            <a:endCxn id="6" idx="3"/>
          </p:cNvCxnSpPr>
          <p:nvPr userDrawn="1"/>
        </p:nvCxnSpPr>
        <p:spPr>
          <a:xfrm>
            <a:off x="8894596" y="183489"/>
            <a:ext cx="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8839200" y="90459"/>
            <a:ext cx="0" cy="15240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 userDrawn="1"/>
        </p:nvCxnSpPr>
        <p:spPr>
          <a:xfrm>
            <a:off x="8458200" y="90459"/>
            <a:ext cx="0" cy="15240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 userDrawn="1"/>
        </p:nvSpPr>
        <p:spPr bwMode="auto">
          <a:xfrm>
            <a:off x="2" y="2"/>
            <a:ext cx="423333" cy="522513"/>
          </a:xfrm>
          <a:prstGeom prst="rect">
            <a:avLst/>
          </a:prstGeom>
          <a:solidFill>
            <a:srgbClr val="EFC20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lnSpc>
                <a:spcPts val="1875"/>
              </a:lnSpc>
              <a:spcBef>
                <a:spcPct val="0"/>
              </a:spcBef>
              <a:spcAft>
                <a:spcPts val="750"/>
              </a:spcAft>
              <a:buClr>
                <a:srgbClr val="FDAA03"/>
              </a:buClr>
            </a:pPr>
            <a:endParaRPr lang="en-US" sz="1350" b="1" dirty="0">
              <a:solidFill>
                <a:prstClr val="black"/>
              </a:solidFill>
              <a:latin typeface="Arial" charset="0"/>
            </a:endParaRPr>
          </a:p>
        </p:txBody>
      </p:sp>
      <p:cxnSp>
        <p:nvCxnSpPr>
          <p:cNvPr id="11" name="Straight Connector 10"/>
          <p:cNvCxnSpPr/>
          <p:nvPr userDrawn="1"/>
        </p:nvCxnSpPr>
        <p:spPr bwMode="auto">
          <a:xfrm>
            <a:off x="840584" y="508576"/>
            <a:ext cx="7944793" cy="0"/>
          </a:xfrm>
          <a:prstGeom prst="line">
            <a:avLst/>
          </a:prstGeom>
          <a:solidFill>
            <a:srgbClr val="FFCC99"/>
          </a:solidFill>
          <a:ln w="12700" cap="flat" cmpd="sng" algn="ctr">
            <a:solidFill>
              <a:srgbClr val="EFC20D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" name="Rectangle 11"/>
          <p:cNvSpPr/>
          <p:nvPr userDrawn="1"/>
        </p:nvSpPr>
        <p:spPr bwMode="auto">
          <a:xfrm>
            <a:off x="0" y="710084"/>
            <a:ext cx="406400" cy="6147917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lnSpc>
                <a:spcPts val="1875"/>
              </a:lnSpc>
              <a:spcBef>
                <a:spcPct val="0"/>
              </a:spcBef>
              <a:spcAft>
                <a:spcPts val="750"/>
              </a:spcAft>
              <a:buClr>
                <a:srgbClr val="FDAA03"/>
              </a:buClr>
            </a:pPr>
            <a:endParaRPr lang="en-US" sz="1350" b="1" dirty="0">
              <a:solidFill>
                <a:srgbClr val="005F9E"/>
              </a:solidFill>
              <a:latin typeface="Arial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609600" y="709084"/>
            <a:ext cx="8229600" cy="5772149"/>
          </a:xfrm>
        </p:spPr>
        <p:txBody>
          <a:bodyPr>
            <a:normAutofit/>
          </a:bodyPr>
          <a:lstStyle>
            <a:lvl1pPr marL="231775" indent="-231775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005F9E"/>
              </a:buClr>
              <a:buSzPct val="120000"/>
              <a:buFont typeface="Wingdings" pitchFamily="2" charset="2"/>
              <a:buChar char="§"/>
              <a:defRPr lang="en-US" sz="1500" b="0" kern="1200" dirty="0" smtClean="0">
                <a:solidFill>
                  <a:prstClr val="black"/>
                </a:solidFill>
                <a:latin typeface="Helvetica LT Std" pitchFamily="34" charset="0"/>
                <a:ea typeface="+mn-ea"/>
                <a:cs typeface="Calibri" pitchFamily="34" charset="0"/>
              </a:defRPr>
            </a:lvl1pPr>
            <a:lvl2pPr marL="231775" indent="-231775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005F9E"/>
              </a:buClr>
              <a:buSzPct val="120000"/>
              <a:buFont typeface="Wingdings" pitchFamily="2" charset="2"/>
              <a:buChar char="§"/>
              <a:defRPr lang="en-US" sz="1500" b="0" kern="1200" dirty="0" smtClean="0">
                <a:solidFill>
                  <a:prstClr val="black"/>
                </a:solidFill>
                <a:latin typeface="Helvetica LT Std" pitchFamily="34" charset="0"/>
                <a:ea typeface="+mn-ea"/>
                <a:cs typeface="Calibri" pitchFamily="34" charset="0"/>
              </a:defRPr>
            </a:lvl2pPr>
            <a:lvl3pPr marL="231775" indent="-231775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005F9E"/>
              </a:buClr>
              <a:buSzPct val="120000"/>
              <a:buFont typeface="Wingdings" pitchFamily="2" charset="2"/>
              <a:buChar char="§"/>
              <a:defRPr lang="en-US" sz="1500" b="0" kern="1200" dirty="0" smtClean="0">
                <a:solidFill>
                  <a:prstClr val="black"/>
                </a:solidFill>
                <a:latin typeface="Helvetica LT Std" pitchFamily="34" charset="0"/>
                <a:ea typeface="+mn-ea"/>
                <a:cs typeface="Calibri" pitchFamily="34" charset="0"/>
              </a:defRPr>
            </a:lvl3pPr>
            <a:lvl4pPr marL="231775" indent="-231775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005F9E"/>
              </a:buClr>
              <a:buSzPct val="120000"/>
              <a:buFont typeface="Wingdings" pitchFamily="2" charset="2"/>
              <a:buChar char="§"/>
              <a:defRPr lang="en-US" sz="1500" b="0" kern="1200" dirty="0" smtClean="0">
                <a:solidFill>
                  <a:prstClr val="black"/>
                </a:solidFill>
                <a:latin typeface="Helvetica LT Std" pitchFamily="34" charset="0"/>
                <a:ea typeface="+mn-ea"/>
                <a:cs typeface="Calibri" pitchFamily="34" charset="0"/>
              </a:defRPr>
            </a:lvl4pPr>
            <a:lvl5pPr marL="231775" indent="-231775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005F9E"/>
              </a:buClr>
              <a:buSzPct val="120000"/>
              <a:buFont typeface="Wingdings" pitchFamily="2" charset="2"/>
              <a:buChar char="§"/>
              <a:defRPr lang="en-US" sz="1500" b="0" kern="1200" dirty="0" smtClean="0">
                <a:solidFill>
                  <a:prstClr val="black"/>
                </a:solidFill>
                <a:latin typeface="Helvetica LT Std" pitchFamily="34" charset="0"/>
                <a:ea typeface="+mn-ea"/>
                <a:cs typeface="Calibri" pitchFamily="34" charset="0"/>
              </a:defRPr>
            </a:lvl5pPr>
            <a:lvl6pPr marL="577850" indent="-171450">
              <a:spcBef>
                <a:spcPts val="0"/>
              </a:spcBef>
              <a:defRPr>
                <a:latin typeface="Helvetica LT Std"/>
              </a:defRPr>
            </a:lvl6pPr>
            <a:lvl7pPr marL="850900" indent="-171450">
              <a:defRPr sz="1400">
                <a:latin typeface="Helvetica LT Std"/>
              </a:defRPr>
            </a:lvl7pPr>
            <a:lvl8pPr marL="1138238" indent="-171450">
              <a:defRPr sz="1200">
                <a:latin typeface="Helvetica LT Std"/>
              </a:defRPr>
            </a:lvl8pPr>
            <a:lvl9pPr marL="1427163" indent="-171450">
              <a:defRPr sz="1200">
                <a:latin typeface="Helvetica LT Std"/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5"/>
            <a:r>
              <a:rPr lang="en-US" dirty="0" smtClean="0"/>
              <a:t>Second level</a:t>
            </a:r>
          </a:p>
          <a:p>
            <a:pPr lvl="6"/>
            <a:r>
              <a:rPr lang="en-US" dirty="0" smtClean="0"/>
              <a:t>Third level</a:t>
            </a:r>
          </a:p>
          <a:p>
            <a:pPr lvl="7"/>
            <a:r>
              <a:rPr lang="en-US" dirty="0" smtClean="0"/>
              <a:t>Fourth level</a:t>
            </a:r>
          </a:p>
          <a:p>
            <a:pPr lvl="8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26966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0_CMS title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A woman standing in a meeting with her arms crossed with a team of professionals in the background at a table.&#10;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2438400"/>
            <a:ext cx="3673984" cy="4435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-1668146" y="492818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2" name="Title 7"/>
          <p:cNvSpPr>
            <a:spLocks noGrp="1"/>
          </p:cNvSpPr>
          <p:nvPr>
            <p:ph type="title"/>
          </p:nvPr>
        </p:nvSpPr>
        <p:spPr>
          <a:xfrm>
            <a:off x="0" y="1371600"/>
            <a:ext cx="9144000" cy="10668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91000" y="3048000"/>
            <a:ext cx="4724400" cy="914400"/>
          </a:xfrm>
        </p:spPr>
        <p:txBody>
          <a:bodyPr>
            <a:normAutofit/>
          </a:bodyPr>
          <a:lstStyle>
            <a:lvl1pPr marL="0" indent="0" algn="l">
              <a:buNone/>
              <a:defRPr sz="24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2400" b="1" i="1" dirty="0" smtClean="0">
                <a:solidFill>
                  <a:srgbClr val="084A9C"/>
                </a:solidFill>
              </a:rPr>
              <a:t>Subtitle</a:t>
            </a:r>
          </a:p>
          <a:p>
            <a:pPr algn="l"/>
            <a:endParaRPr lang="en-US" sz="2800" b="0" i="1" dirty="0" smtClean="0">
              <a:solidFill>
                <a:srgbClr val="084A9C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4191000" y="4267200"/>
            <a:ext cx="4724400" cy="838200"/>
          </a:xfrm>
        </p:spPr>
        <p:txBody>
          <a:bodyPr>
            <a:normAutofit/>
          </a:bodyPr>
          <a:lstStyle>
            <a:lvl1pPr marL="0" indent="0" algn="l">
              <a:buNone/>
              <a:defRPr sz="24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2400" b="0" i="1" dirty="0" smtClean="0">
                <a:solidFill>
                  <a:srgbClr val="084A9C"/>
                </a:solidFill>
              </a:rPr>
              <a:t>Presenter/Date</a:t>
            </a:r>
            <a:endParaRPr lang="en-US" sz="2800" b="0" i="1" dirty="0" smtClean="0">
              <a:solidFill>
                <a:srgbClr val="084A9C"/>
              </a:solidFill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-1668146" y="492818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0" name="Picture 9" descr="The Centers for Medicare and Medicaid logo.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228600"/>
            <a:ext cx="2652325" cy="914400"/>
          </a:xfrm>
          <a:prstGeom prst="rect">
            <a:avLst/>
          </a:prstGeom>
        </p:spPr>
      </p:pic>
      <p:sp>
        <p:nvSpPr>
          <p:cNvPr id="11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22FF3C-310F-4809-A5BE-BC5BA8AA108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71770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1_CMS title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Two professional women at a laptop computer."/>
          <p:cNvPicPr>
            <a:picLocks noChangeAspect="1" noChangeArrowheads="1"/>
          </p:cNvPicPr>
          <p:nvPr/>
        </p:nvPicPr>
        <p:blipFill>
          <a:blip r:embed="rId2" cstate="print"/>
          <a:srcRect l="7702" r="6739"/>
          <a:stretch>
            <a:fillRect/>
          </a:stretch>
        </p:blipFill>
        <p:spPr bwMode="auto">
          <a:xfrm>
            <a:off x="3785960" y="2514600"/>
            <a:ext cx="535804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-1668146" y="492818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2" name="Title 7"/>
          <p:cNvSpPr>
            <a:spLocks noGrp="1"/>
          </p:cNvSpPr>
          <p:nvPr>
            <p:ph type="title"/>
          </p:nvPr>
        </p:nvSpPr>
        <p:spPr>
          <a:xfrm>
            <a:off x="0" y="1371600"/>
            <a:ext cx="9144000" cy="1066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289560" y="3048000"/>
            <a:ext cx="3352800" cy="914400"/>
          </a:xfrm>
        </p:spPr>
        <p:txBody>
          <a:bodyPr>
            <a:normAutofit/>
          </a:bodyPr>
          <a:lstStyle>
            <a:lvl1pPr marL="0" indent="0" algn="l">
              <a:buNone/>
              <a:defRPr sz="24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2400" b="1" i="1" dirty="0" smtClean="0">
                <a:solidFill>
                  <a:srgbClr val="084A9C"/>
                </a:solidFill>
              </a:rPr>
              <a:t>Subtitle</a:t>
            </a:r>
          </a:p>
          <a:p>
            <a:pPr algn="l"/>
            <a:endParaRPr lang="en-US" sz="2800" b="0" i="1" dirty="0" smtClean="0">
              <a:solidFill>
                <a:srgbClr val="084A9C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289560" y="4267200"/>
            <a:ext cx="3347720" cy="838200"/>
          </a:xfrm>
        </p:spPr>
        <p:txBody>
          <a:bodyPr>
            <a:normAutofit/>
          </a:bodyPr>
          <a:lstStyle>
            <a:lvl1pPr marL="0" indent="0" algn="l">
              <a:buNone/>
              <a:defRPr sz="24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2400" b="0" i="1" dirty="0" smtClean="0">
                <a:solidFill>
                  <a:srgbClr val="084A9C"/>
                </a:solidFill>
              </a:rPr>
              <a:t>Presenter/Date</a:t>
            </a:r>
            <a:endParaRPr lang="en-US" sz="2800" b="0" i="1" dirty="0" smtClean="0">
              <a:solidFill>
                <a:srgbClr val="084A9C"/>
              </a:solidFill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-1668146" y="492818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0" name="Picture 9" descr="The Centers for Medicare and Medicaid logo.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228600"/>
            <a:ext cx="2652325" cy="914400"/>
          </a:xfrm>
          <a:prstGeom prst="rect">
            <a:avLst/>
          </a:prstGeom>
        </p:spPr>
      </p:pic>
      <p:sp>
        <p:nvSpPr>
          <p:cNvPr id="11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28956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22FF3C-310F-4809-A5BE-BC5BA8AA108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71770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2_CMS title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A group of professional men and women discussing the documents they are holding."/>
          <p:cNvPicPr>
            <a:picLocks noChangeAspect="1" noChangeArrowheads="1"/>
          </p:cNvPicPr>
          <p:nvPr/>
        </p:nvPicPr>
        <p:blipFill>
          <a:blip r:embed="rId2" cstate="print"/>
          <a:srcRect l="6069"/>
          <a:stretch>
            <a:fillRect/>
          </a:stretch>
        </p:blipFill>
        <p:spPr bwMode="auto">
          <a:xfrm>
            <a:off x="-34899" y="2438401"/>
            <a:ext cx="5354484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-1668146" y="492818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2" name="Title 7"/>
          <p:cNvSpPr>
            <a:spLocks noGrp="1"/>
          </p:cNvSpPr>
          <p:nvPr>
            <p:ph type="title"/>
          </p:nvPr>
        </p:nvSpPr>
        <p:spPr>
          <a:xfrm>
            <a:off x="0" y="1371600"/>
            <a:ext cx="9144000" cy="1066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486400" y="3048000"/>
            <a:ext cx="3352800" cy="914400"/>
          </a:xfrm>
        </p:spPr>
        <p:txBody>
          <a:bodyPr>
            <a:normAutofit/>
          </a:bodyPr>
          <a:lstStyle>
            <a:lvl1pPr marL="0" indent="0" algn="l">
              <a:buNone/>
              <a:defRPr sz="24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2400" b="1" i="1" dirty="0" smtClean="0">
                <a:solidFill>
                  <a:srgbClr val="084A9C"/>
                </a:solidFill>
              </a:rPr>
              <a:t>Subtitle</a:t>
            </a:r>
          </a:p>
          <a:p>
            <a:pPr algn="l"/>
            <a:endParaRPr lang="en-US" sz="2800" b="0" i="1" dirty="0" smtClean="0">
              <a:solidFill>
                <a:srgbClr val="084A9C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5562600" y="4267200"/>
            <a:ext cx="3276600" cy="838200"/>
          </a:xfrm>
        </p:spPr>
        <p:txBody>
          <a:bodyPr>
            <a:normAutofit/>
          </a:bodyPr>
          <a:lstStyle>
            <a:lvl1pPr marL="0" indent="0" algn="l">
              <a:buNone/>
              <a:defRPr sz="24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2400" b="0" i="1" dirty="0" smtClean="0">
                <a:solidFill>
                  <a:srgbClr val="084A9C"/>
                </a:solidFill>
              </a:rPr>
              <a:t>Presenter/Date</a:t>
            </a:r>
            <a:endParaRPr lang="en-US" sz="2800" b="0" i="1" dirty="0" smtClean="0">
              <a:solidFill>
                <a:srgbClr val="084A9C"/>
              </a:solidFill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-1668146" y="492818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5" name="Picture 14" descr="The Centers for Medicare and Medicaid logo.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228600"/>
            <a:ext cx="2652325" cy="914400"/>
          </a:xfrm>
          <a:prstGeom prst="rect">
            <a:avLst/>
          </a:prstGeom>
        </p:spPr>
      </p:pic>
      <p:sp>
        <p:nvSpPr>
          <p:cNvPr id="10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22FF3C-310F-4809-A5BE-BC5BA8AA108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71770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9_CMS title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A team of professionals standing in a group."/>
          <p:cNvPicPr>
            <a:picLocks noChangeAspect="1" noChangeArrowheads="1"/>
          </p:cNvPicPr>
          <p:nvPr/>
        </p:nvPicPr>
        <p:blipFill>
          <a:blip r:embed="rId2" cstate="print"/>
          <a:srcRect l="7031" r="4688"/>
          <a:stretch>
            <a:fillRect/>
          </a:stretch>
        </p:blipFill>
        <p:spPr bwMode="auto">
          <a:xfrm>
            <a:off x="1055" y="2514600"/>
            <a:ext cx="575384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-1668146" y="492818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2" name="Title 7"/>
          <p:cNvSpPr>
            <a:spLocks noGrp="1"/>
          </p:cNvSpPr>
          <p:nvPr>
            <p:ph type="title"/>
          </p:nvPr>
        </p:nvSpPr>
        <p:spPr>
          <a:xfrm>
            <a:off x="0" y="1371600"/>
            <a:ext cx="9144000" cy="1066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943600" y="3048000"/>
            <a:ext cx="2971800" cy="914400"/>
          </a:xfrm>
        </p:spPr>
        <p:txBody>
          <a:bodyPr>
            <a:normAutofit/>
          </a:bodyPr>
          <a:lstStyle>
            <a:lvl1pPr marL="0" indent="0" algn="l">
              <a:buNone/>
              <a:defRPr sz="24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2400" b="1" i="1" dirty="0" smtClean="0">
                <a:solidFill>
                  <a:srgbClr val="084A9C"/>
                </a:solidFill>
              </a:rPr>
              <a:t>Subtitle</a:t>
            </a:r>
          </a:p>
          <a:p>
            <a:pPr algn="l"/>
            <a:endParaRPr lang="en-US" sz="2800" b="0" i="1" dirty="0" smtClean="0">
              <a:solidFill>
                <a:srgbClr val="084A9C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5943600" y="4267200"/>
            <a:ext cx="2971800" cy="838200"/>
          </a:xfrm>
        </p:spPr>
        <p:txBody>
          <a:bodyPr>
            <a:normAutofit/>
          </a:bodyPr>
          <a:lstStyle>
            <a:lvl1pPr marL="0" indent="0" algn="l">
              <a:buNone/>
              <a:defRPr sz="24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2400" b="0" i="1" dirty="0" smtClean="0">
                <a:solidFill>
                  <a:srgbClr val="084A9C"/>
                </a:solidFill>
              </a:rPr>
              <a:t>Presenter/Date</a:t>
            </a:r>
            <a:endParaRPr lang="en-US" sz="2800" b="0" i="1" dirty="0" smtClean="0">
              <a:solidFill>
                <a:srgbClr val="084A9C"/>
              </a:solidFill>
            </a:endParaRPr>
          </a:p>
        </p:txBody>
      </p:sp>
      <p:pic>
        <p:nvPicPr>
          <p:cNvPr id="11" name="Picture 10" descr="The Centers for Medicare and Medicaid logo.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228600"/>
            <a:ext cx="2652325" cy="914400"/>
          </a:xfrm>
          <a:prstGeom prst="rect">
            <a:avLst/>
          </a:prstGeom>
        </p:spPr>
      </p:pic>
      <p:sp>
        <p:nvSpPr>
          <p:cNvPr id="14" name="TextBox 13"/>
          <p:cNvSpPr txBox="1"/>
          <p:nvPr userDrawn="1"/>
        </p:nvSpPr>
        <p:spPr>
          <a:xfrm>
            <a:off x="-1668146" y="492818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22FF3C-310F-4809-A5BE-BC5BA8AA108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71770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6_CMS title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A multi-cultural family standing against a white background. The family has two children, a mom and a dad."/>
          <p:cNvPicPr>
            <a:picLocks noChangeAspect="1" noChangeArrowheads="1"/>
          </p:cNvPicPr>
          <p:nvPr/>
        </p:nvPicPr>
        <p:blipFill>
          <a:blip r:embed="rId2" cstate="print"/>
          <a:srcRect l="16406" r="24141" b="1553"/>
          <a:stretch>
            <a:fillRect/>
          </a:stretch>
        </p:blipFill>
        <p:spPr bwMode="auto">
          <a:xfrm>
            <a:off x="5463038" y="2286000"/>
            <a:ext cx="3661776" cy="4576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-1668146" y="492818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2" name="Title 7"/>
          <p:cNvSpPr>
            <a:spLocks noGrp="1"/>
          </p:cNvSpPr>
          <p:nvPr>
            <p:ph type="title"/>
          </p:nvPr>
        </p:nvSpPr>
        <p:spPr>
          <a:xfrm>
            <a:off x="0" y="1371600"/>
            <a:ext cx="9144000" cy="1066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381000" y="3048000"/>
            <a:ext cx="4876800" cy="914400"/>
          </a:xfrm>
        </p:spPr>
        <p:txBody>
          <a:bodyPr>
            <a:normAutofit/>
          </a:bodyPr>
          <a:lstStyle>
            <a:lvl1pPr marL="0" indent="0" algn="l">
              <a:buNone/>
              <a:defRPr sz="24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2400" b="1" i="1" dirty="0" smtClean="0">
                <a:solidFill>
                  <a:srgbClr val="084A9C"/>
                </a:solidFill>
              </a:rPr>
              <a:t>Subtitle</a:t>
            </a:r>
          </a:p>
          <a:p>
            <a:pPr algn="l"/>
            <a:endParaRPr lang="en-US" sz="2800" b="0" i="1" dirty="0" smtClean="0">
              <a:solidFill>
                <a:srgbClr val="084A9C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381000" y="4267200"/>
            <a:ext cx="4876800" cy="838200"/>
          </a:xfrm>
        </p:spPr>
        <p:txBody>
          <a:bodyPr>
            <a:normAutofit/>
          </a:bodyPr>
          <a:lstStyle>
            <a:lvl1pPr marL="0" indent="0" algn="l">
              <a:buNone/>
              <a:defRPr sz="24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2400" b="0" i="1" dirty="0" smtClean="0">
                <a:solidFill>
                  <a:srgbClr val="084A9C"/>
                </a:solidFill>
              </a:rPr>
              <a:t>Presenter/Date</a:t>
            </a:r>
            <a:endParaRPr lang="en-US" sz="2800" b="0" i="1" dirty="0" smtClean="0">
              <a:solidFill>
                <a:srgbClr val="084A9C"/>
              </a:solidFill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-1668146" y="492818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0" name="Picture 9" descr="The Centers for Medicare and Medicaid logo.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228600"/>
            <a:ext cx="2652325" cy="914400"/>
          </a:xfrm>
          <a:prstGeom prst="rect">
            <a:avLst/>
          </a:prstGeom>
        </p:spPr>
      </p:pic>
      <p:sp>
        <p:nvSpPr>
          <p:cNvPr id="15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467360" y="6356350"/>
            <a:ext cx="20472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/>
            <a:fld id="{7022FF3C-310F-4809-A5BE-BC5BA8AA108D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71770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8_CMS title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A young woman dressed casually with a backpack on, walking in a park."/>
          <p:cNvPicPr>
            <a:picLocks noChangeAspect="1" noChangeArrowheads="1"/>
          </p:cNvPicPr>
          <p:nvPr/>
        </p:nvPicPr>
        <p:blipFill>
          <a:blip r:embed="rId2" cstate="print"/>
          <a:srcRect l="39844" r="4687"/>
          <a:stretch>
            <a:fillRect/>
          </a:stretch>
        </p:blipFill>
        <p:spPr bwMode="auto">
          <a:xfrm>
            <a:off x="0" y="2280607"/>
            <a:ext cx="3810000" cy="4577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-1668146" y="492818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2" name="Title 7"/>
          <p:cNvSpPr>
            <a:spLocks noGrp="1"/>
          </p:cNvSpPr>
          <p:nvPr>
            <p:ph type="title"/>
          </p:nvPr>
        </p:nvSpPr>
        <p:spPr>
          <a:xfrm>
            <a:off x="0" y="1371600"/>
            <a:ext cx="9144000" cy="1066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343400" y="3048000"/>
            <a:ext cx="4267200" cy="914400"/>
          </a:xfrm>
        </p:spPr>
        <p:txBody>
          <a:bodyPr>
            <a:normAutofit/>
          </a:bodyPr>
          <a:lstStyle>
            <a:lvl1pPr marL="0" indent="0" algn="l">
              <a:buNone/>
              <a:defRPr sz="24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2400" b="1" i="1" dirty="0" smtClean="0">
                <a:solidFill>
                  <a:srgbClr val="084A9C"/>
                </a:solidFill>
              </a:rPr>
              <a:t>Subtitle</a:t>
            </a:r>
          </a:p>
          <a:p>
            <a:pPr algn="l"/>
            <a:endParaRPr lang="en-US" sz="2800" b="0" i="1" dirty="0" smtClean="0">
              <a:solidFill>
                <a:srgbClr val="084A9C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4343400" y="4267200"/>
            <a:ext cx="4267200" cy="838200"/>
          </a:xfrm>
        </p:spPr>
        <p:txBody>
          <a:bodyPr>
            <a:normAutofit/>
          </a:bodyPr>
          <a:lstStyle>
            <a:lvl1pPr marL="0" indent="0" algn="l">
              <a:buNone/>
              <a:defRPr sz="24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2400" b="0" i="1" dirty="0" smtClean="0">
                <a:solidFill>
                  <a:srgbClr val="084A9C"/>
                </a:solidFill>
              </a:rPr>
              <a:t>Presenter/Date</a:t>
            </a:r>
            <a:endParaRPr lang="en-US" sz="2800" b="0" i="1" dirty="0" smtClean="0">
              <a:solidFill>
                <a:srgbClr val="084A9C"/>
              </a:solidFill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-1668146" y="492818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0" name="Picture 9" descr="The Centers for Medicare and Medicaid logo.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228600"/>
            <a:ext cx="2652325" cy="914400"/>
          </a:xfrm>
          <a:prstGeom prst="rect">
            <a:avLst/>
          </a:prstGeom>
        </p:spPr>
      </p:pic>
      <p:sp>
        <p:nvSpPr>
          <p:cNvPr id="15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22FF3C-310F-4809-A5BE-BC5BA8AA108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71770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7_CMS title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A team of professionals standing in a group."/>
          <p:cNvPicPr>
            <a:picLocks noChangeAspect="1" noChangeArrowheads="1"/>
          </p:cNvPicPr>
          <p:nvPr/>
        </p:nvPicPr>
        <p:blipFill>
          <a:blip r:embed="rId2" cstate="print"/>
          <a:srcRect l="14062" r="7031"/>
          <a:stretch>
            <a:fillRect/>
          </a:stretch>
        </p:blipFill>
        <p:spPr bwMode="auto">
          <a:xfrm>
            <a:off x="3910920" y="2438401"/>
            <a:ext cx="523308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-1668146" y="492818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2" name="Title 7"/>
          <p:cNvSpPr>
            <a:spLocks noGrp="1"/>
          </p:cNvSpPr>
          <p:nvPr>
            <p:ph type="title"/>
          </p:nvPr>
        </p:nvSpPr>
        <p:spPr>
          <a:xfrm>
            <a:off x="0" y="1371600"/>
            <a:ext cx="9144000" cy="1066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304800" y="3048000"/>
            <a:ext cx="3276600" cy="914400"/>
          </a:xfrm>
        </p:spPr>
        <p:txBody>
          <a:bodyPr>
            <a:normAutofit/>
          </a:bodyPr>
          <a:lstStyle>
            <a:lvl1pPr marL="0" indent="0" algn="l">
              <a:buNone/>
              <a:defRPr sz="24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2400" b="1" i="1" dirty="0" smtClean="0">
                <a:solidFill>
                  <a:srgbClr val="084A9C"/>
                </a:solidFill>
              </a:rPr>
              <a:t>Subtitle</a:t>
            </a:r>
          </a:p>
          <a:p>
            <a:pPr algn="l"/>
            <a:endParaRPr lang="en-US" sz="2800" b="0" i="1" dirty="0" smtClean="0">
              <a:solidFill>
                <a:srgbClr val="084A9C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304800" y="4267200"/>
            <a:ext cx="3276600" cy="838200"/>
          </a:xfrm>
        </p:spPr>
        <p:txBody>
          <a:bodyPr>
            <a:normAutofit/>
          </a:bodyPr>
          <a:lstStyle>
            <a:lvl1pPr marL="0" indent="0" algn="l">
              <a:buNone/>
              <a:defRPr sz="24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2400" b="0" i="1" dirty="0" smtClean="0">
                <a:solidFill>
                  <a:srgbClr val="084A9C"/>
                </a:solidFill>
              </a:rPr>
              <a:t>Presenter/Date</a:t>
            </a:r>
            <a:endParaRPr lang="en-US" sz="2800" b="0" i="1" dirty="0" smtClean="0">
              <a:solidFill>
                <a:srgbClr val="084A9C"/>
              </a:solidFill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-1668146" y="492818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0" name="Picture 9" descr="The Centers for Medicare and Medicaid logo.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228600"/>
            <a:ext cx="2652325" cy="914400"/>
          </a:xfrm>
          <a:prstGeom prst="rect">
            <a:avLst/>
          </a:prstGeom>
        </p:spPr>
      </p:pic>
      <p:sp>
        <p:nvSpPr>
          <p:cNvPr id="15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411762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22FF3C-310F-4809-A5BE-BC5BA8AA108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71770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47800"/>
          </a:xfrm>
          <a:prstGeom prst="rect">
            <a:avLst/>
          </a:prstGeom>
          <a:solidFill>
            <a:srgbClr val="FFD004"/>
          </a:solidFill>
          <a:effectLst>
            <a:outerShdw dist="76200" dir="5640000" algn="tl" rotWithShape="0">
              <a:srgbClr val="084A9C"/>
            </a:outerShdw>
          </a:effectLst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22FF3C-310F-4809-A5BE-BC5BA8AA108D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  <p:sldLayoutId id="2147483816" r:id="rId2"/>
    <p:sldLayoutId id="2147483813" r:id="rId3"/>
    <p:sldLayoutId id="2147483814" r:id="rId4"/>
    <p:sldLayoutId id="2147483815" r:id="rId5"/>
    <p:sldLayoutId id="2147483812" r:id="rId6"/>
    <p:sldLayoutId id="2147483809" r:id="rId7"/>
    <p:sldLayoutId id="2147483811" r:id="rId8"/>
    <p:sldLayoutId id="2147483810" r:id="rId9"/>
    <p:sldLayoutId id="2147483808" r:id="rId10"/>
    <p:sldLayoutId id="2147483801" r:id="rId11"/>
    <p:sldLayoutId id="2147483807" r:id="rId12"/>
    <p:sldLayoutId id="2147483798" r:id="rId13"/>
    <p:sldLayoutId id="2147483797" r:id="rId14"/>
    <p:sldLayoutId id="2147483794" r:id="rId15"/>
    <p:sldLayoutId id="2147483799" r:id="rId16"/>
    <p:sldLayoutId id="2147483802" r:id="rId17"/>
    <p:sldLayoutId id="2147483806" r:id="rId18"/>
    <p:sldLayoutId id="2147483803" r:id="rId19"/>
    <p:sldLayoutId id="2147483804" r:id="rId20"/>
    <p:sldLayoutId id="2147483805" r:id="rId21"/>
    <p:sldLayoutId id="2147483817" r:id="rId22"/>
    <p:sldLayoutId id="2147483818" r:id="rId23"/>
  </p:sldLayoutIdLst>
  <p:timing>
    <p:tnLst>
      <p:par>
        <p:cTn id="1" dur="indefinite" restart="never" nodeType="tmRoot"/>
      </p:par>
    </p:tnLst>
  </p:timing>
  <p:hf hdr="0" ftr="0" dt="0"/>
  <p:txStyles>
    <p:titleStyle>
      <a:lvl1pPr indent="0" algn="ctr" defTabSz="914400" rtl="0" eaLnBrk="1" latinLnBrk="0" hangingPunct="1">
        <a:spcBef>
          <a:spcPts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3.xml"/><Relationship Id="rId1" Type="http://schemas.openxmlformats.org/officeDocument/2006/relationships/video" Target="https://www.youtube.com/embed/HwIvi2eF21Q" TargetMode="External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go.cms.gov/planfinder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24.png"/><Relationship Id="rId4" Type="http://schemas.openxmlformats.org/officeDocument/2006/relationships/hyperlink" Target="https://www.medicare.gov/medicarecoverageoptions/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Medicare Open Enrollment Outreach </a:t>
            </a:r>
            <a:endParaRPr lang="en-US" sz="4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5058156" y="5370136"/>
            <a:ext cx="3505200" cy="838200"/>
          </a:xfrm>
        </p:spPr>
        <p:txBody>
          <a:bodyPr>
            <a:normAutofit/>
          </a:bodyPr>
          <a:lstStyle/>
          <a:p>
            <a:pPr algn="ctr"/>
            <a:r>
              <a:rPr lang="en-US" sz="1800" dirty="0" smtClean="0"/>
              <a:t>February 8, 2019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246027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Targeted Messaging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022FF3C-310F-4809-A5BE-BC5BA8AA108D}" type="slidenum">
              <a:rPr lang="en-US" smtClean="0"/>
              <a:t>10</a:t>
            </a:fld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type="body" sz="quarter" idx="10"/>
          </p:nvPr>
        </p:nvSpPr>
        <p:spPr>
          <a:xfrm>
            <a:off x="566736" y="694796"/>
            <a:ext cx="8534400" cy="60489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/>
              <a:t>Messaging that emphasized MA</a:t>
            </a:r>
          </a:p>
          <a:p>
            <a:pPr marL="914400" lvl="1" indent="-457200"/>
            <a:r>
              <a:rPr lang="en-US" sz="1800" dirty="0" smtClean="0"/>
              <a:t>With </a:t>
            </a:r>
            <a:r>
              <a:rPr lang="en-US" sz="1800" dirty="0"/>
              <a:t>Medicare Advantage, you can choose the coverage that’s right for you. </a:t>
            </a:r>
            <a:r>
              <a:rPr lang="en-US" sz="1800" dirty="0" smtClean="0"/>
              <a:t>Pick </a:t>
            </a:r>
            <a:r>
              <a:rPr lang="en-US" sz="1800" dirty="0"/>
              <a:t>from a variety of plans to get the benefits that matter to you.</a:t>
            </a:r>
          </a:p>
          <a:p>
            <a:pPr marL="914400" lvl="1" indent="-457200"/>
            <a:r>
              <a:rPr lang="en-US" sz="1800" dirty="0" smtClean="0"/>
              <a:t>Get </a:t>
            </a:r>
            <a:r>
              <a:rPr lang="en-US" sz="1800" dirty="0"/>
              <a:t>more benefits for your money. </a:t>
            </a:r>
            <a:r>
              <a:rPr lang="en-US" sz="1800" dirty="0" smtClean="0"/>
              <a:t>Medicare </a:t>
            </a:r>
            <a:r>
              <a:rPr lang="en-US" sz="1800" dirty="0"/>
              <a:t>Advantage plans include extra benefits like hearing, vision, and dental coverage.</a:t>
            </a:r>
          </a:p>
          <a:p>
            <a:pPr marL="914400" lvl="1" indent="-457200"/>
            <a:r>
              <a:rPr lang="en-US" sz="1800" dirty="0" smtClean="0"/>
              <a:t>4 </a:t>
            </a:r>
            <a:r>
              <a:rPr lang="en-US" sz="1800" dirty="0"/>
              <a:t>out of 5 people pay a premium of less than $50 per month for their Medicare Advantage health and prescription drug plan</a:t>
            </a:r>
            <a:r>
              <a:rPr lang="en-US" sz="1800" dirty="0" smtClean="0"/>
              <a:t>.</a:t>
            </a:r>
          </a:p>
          <a:p>
            <a:pPr marL="914400" lvl="1" indent="-457200"/>
            <a:endParaRPr lang="en-US" sz="1800" dirty="0"/>
          </a:p>
          <a:p>
            <a:pPr marL="0" indent="0">
              <a:buNone/>
            </a:pPr>
            <a:r>
              <a:rPr lang="en-US" sz="2000" dirty="0" smtClean="0"/>
              <a:t>Call-To-Action</a:t>
            </a:r>
          </a:p>
          <a:p>
            <a:pPr lvl="5"/>
            <a:r>
              <a:rPr lang="en-US" sz="1800" dirty="0" smtClean="0"/>
              <a:t>Visit</a:t>
            </a:r>
            <a:r>
              <a:rPr lang="en-US" sz="2500" dirty="0" smtClean="0"/>
              <a:t> </a:t>
            </a:r>
            <a:r>
              <a:rPr lang="en-US" sz="1800" dirty="0" smtClean="0"/>
              <a:t>Medicare tools to compare plans. 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 smtClean="0"/>
              <a:t>Paid Media Plan</a:t>
            </a:r>
            <a:endParaRPr lang="en-US" sz="2000" dirty="0"/>
          </a:p>
          <a:p>
            <a:pPr marL="914400" lvl="1" indent="-457200"/>
            <a:r>
              <a:rPr lang="en-US" sz="1800" dirty="0" smtClean="0"/>
              <a:t>Media Mix: Radio, Digital, Print</a:t>
            </a:r>
            <a:endParaRPr lang="en-US" sz="1800" dirty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Measurement</a:t>
            </a:r>
            <a:endParaRPr lang="en-US" sz="2000" dirty="0"/>
          </a:p>
          <a:p>
            <a:pPr marL="914400" lvl="1" indent="-457200"/>
            <a:r>
              <a:rPr lang="en-US" sz="1800" dirty="0" smtClean="0"/>
              <a:t>Digital Engagement: Visits to Plan Finder and Plan Finder Comparisons</a:t>
            </a:r>
            <a:endParaRPr lang="en-US" sz="1800" dirty="0"/>
          </a:p>
          <a:p>
            <a:pPr marL="914400" lvl="1" indent="-457200"/>
            <a:r>
              <a:rPr lang="en-US" sz="1800" dirty="0" smtClean="0"/>
              <a:t>Awareness and Behavior Survey</a:t>
            </a:r>
          </a:p>
        </p:txBody>
      </p:sp>
    </p:spTree>
    <p:extLst>
      <p:ext uri="{BB962C8B-B14F-4D97-AF65-F5344CB8AC3E}">
        <p14:creationId xmlns:p14="http://schemas.microsoft.com/office/powerpoint/2010/main" val="135061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Medicare Open Enrollment Email Outreach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95008BC-DA31-4D19-837B-EFA4386B05F5}" type="slidenum">
              <a:rPr lang="en-US" smtClean="0">
                <a:solidFill>
                  <a:srgbClr val="FFFFFF">
                    <a:lumMod val="50000"/>
                  </a:srgbClr>
                </a:solidFill>
              </a:rPr>
              <a:pPr/>
              <a:t>11</a:t>
            </a:fld>
            <a:endParaRPr 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248821" y="1034129"/>
            <a:ext cx="3590379" cy="4996280"/>
          </a:xfrm>
        </p:spPr>
        <p:txBody>
          <a:bodyPr>
            <a:normAutofit/>
          </a:bodyPr>
          <a:lstStyle/>
          <a:p>
            <a:r>
              <a:rPr lang="en-US" sz="1800" dirty="0" smtClean="0"/>
              <a:t>12 general Open Enrollment email bulletins (1-2x a week)</a:t>
            </a:r>
          </a:p>
          <a:p>
            <a:endParaRPr lang="en-US" sz="1800" dirty="0" smtClean="0"/>
          </a:p>
          <a:p>
            <a:r>
              <a:rPr lang="en-US" sz="1800" dirty="0" smtClean="0"/>
              <a:t>Recipients: ~7 million unique email subscribers Nationwide</a:t>
            </a:r>
          </a:p>
          <a:p>
            <a:pPr marL="0" indent="0">
              <a:buNone/>
            </a:pPr>
            <a:endParaRPr lang="en-US" sz="1800" dirty="0" smtClean="0"/>
          </a:p>
          <a:p>
            <a:r>
              <a:rPr lang="en-US" sz="1800" dirty="0" smtClean="0"/>
              <a:t>Messaging: Focused on deadline reminders and promoting </a:t>
            </a:r>
            <a:r>
              <a:rPr lang="en-US" sz="1800" dirty="0" err="1" smtClean="0"/>
              <a:t>eMedicare</a:t>
            </a:r>
            <a:r>
              <a:rPr lang="en-US" sz="1800" dirty="0" smtClean="0"/>
              <a:t> tools to compare plans and estimate costs</a:t>
            </a:r>
          </a:p>
          <a:p>
            <a:pPr marL="0" indent="0">
              <a:buNone/>
            </a:pPr>
            <a:endParaRPr lang="en-US" sz="1800" dirty="0" smtClean="0"/>
          </a:p>
          <a:p>
            <a:r>
              <a:rPr lang="en-US" sz="1800" dirty="0" smtClean="0"/>
              <a:t>Average engagement:</a:t>
            </a:r>
          </a:p>
          <a:p>
            <a:pPr lvl="5"/>
            <a:r>
              <a:rPr lang="en-US" sz="1800" dirty="0" smtClean="0"/>
              <a:t>26% open rate</a:t>
            </a:r>
          </a:p>
          <a:p>
            <a:pPr lvl="5"/>
            <a:r>
              <a:rPr lang="en-US" sz="1800" dirty="0" smtClean="0"/>
              <a:t>2.4% click rate</a:t>
            </a:r>
          </a:p>
          <a:p>
            <a:endParaRPr lang="en-US" sz="1600" dirty="0"/>
          </a:p>
        </p:txBody>
      </p:sp>
      <p:pic>
        <p:nvPicPr>
          <p:cNvPr id="5" name="Picture 1" descr="image0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929958"/>
            <a:ext cx="4421779" cy="5204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29837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Targeted Emails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95008BC-DA31-4D19-837B-EFA4386B05F5}" type="slidenum">
              <a:rPr lang="en-US" smtClean="0">
                <a:solidFill>
                  <a:srgbClr val="FFFFFF">
                    <a:lumMod val="50000"/>
                  </a:srgbClr>
                </a:solidFill>
              </a:rPr>
              <a:pPr/>
              <a:t>12</a:t>
            </a:fld>
            <a:endParaRPr 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609600" y="959184"/>
            <a:ext cx="3892952" cy="5522049"/>
          </a:xfrm>
        </p:spPr>
        <p:txBody>
          <a:bodyPr>
            <a:normAutofit/>
          </a:bodyPr>
          <a:lstStyle/>
          <a:p>
            <a:r>
              <a:rPr lang="en-US" sz="1800" dirty="0" smtClean="0"/>
              <a:t>8 Medicare Advantage specific emails (1x a week)</a:t>
            </a:r>
          </a:p>
          <a:p>
            <a:pPr marL="0" indent="0">
              <a:buNone/>
            </a:pPr>
            <a:endParaRPr lang="en-US" sz="1800" dirty="0" smtClean="0"/>
          </a:p>
          <a:p>
            <a:r>
              <a:rPr lang="en-US" sz="1800" dirty="0" smtClean="0"/>
              <a:t>Recipients: ~1.2 million unique email </a:t>
            </a:r>
            <a:r>
              <a:rPr lang="en-US" sz="1800" dirty="0"/>
              <a:t>subscribers </a:t>
            </a:r>
            <a:r>
              <a:rPr lang="en-US" sz="1800" dirty="0" smtClean="0"/>
              <a:t>in </a:t>
            </a:r>
            <a:r>
              <a:rPr lang="en-US" sz="1800" dirty="0"/>
              <a:t>8 states (NY, WI, IA, OH, OR, KY, NV, </a:t>
            </a:r>
            <a:r>
              <a:rPr lang="en-US" sz="1800" dirty="0" smtClean="0"/>
              <a:t>NC), who </a:t>
            </a:r>
            <a:r>
              <a:rPr lang="en-US" sz="1800" dirty="0"/>
              <a:t>also received general Open Enrollment </a:t>
            </a:r>
            <a:r>
              <a:rPr lang="en-US" sz="1800" dirty="0" smtClean="0"/>
              <a:t>emails</a:t>
            </a:r>
          </a:p>
          <a:p>
            <a:pPr marL="0" indent="0">
              <a:buNone/>
            </a:pPr>
            <a:endParaRPr lang="en-US" sz="1800" dirty="0" smtClean="0"/>
          </a:p>
          <a:p>
            <a:r>
              <a:rPr lang="en-US" sz="1800" dirty="0" smtClean="0"/>
              <a:t>Messaging: Emphasized extra benefits of MA Plans and promoted Medicare Plan Finder tool to compare all options</a:t>
            </a:r>
          </a:p>
          <a:p>
            <a:pPr marL="0" indent="0">
              <a:buNone/>
            </a:pPr>
            <a:endParaRPr lang="en-US" sz="1800" dirty="0" smtClean="0"/>
          </a:p>
          <a:p>
            <a:r>
              <a:rPr lang="en-US" sz="1800" dirty="0" smtClean="0"/>
              <a:t>Average engagement: </a:t>
            </a:r>
          </a:p>
          <a:p>
            <a:pPr lvl="5"/>
            <a:r>
              <a:rPr lang="en-US" sz="1800" dirty="0" smtClean="0"/>
              <a:t>23% open rate</a:t>
            </a:r>
          </a:p>
          <a:p>
            <a:pPr lvl="5"/>
            <a:r>
              <a:rPr lang="en-US" sz="1800" dirty="0" smtClean="0"/>
              <a:t>1.7% click rate</a:t>
            </a:r>
          </a:p>
          <a:p>
            <a:endParaRPr lang="en-US" sz="1600" dirty="0"/>
          </a:p>
          <a:p>
            <a:endParaRPr lang="en-US" sz="1600" dirty="0"/>
          </a:p>
          <a:p>
            <a:endParaRPr lang="en-US" dirty="0"/>
          </a:p>
        </p:txBody>
      </p:sp>
      <p:pic>
        <p:nvPicPr>
          <p:cNvPr id="5" name="Picture 1" descr="image0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385" y="959184"/>
            <a:ext cx="4130500" cy="5001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8179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Next Steps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95008BC-DA31-4D19-837B-EFA4386B05F5}" type="slidenum">
              <a:rPr lang="en-US" smtClean="0">
                <a:solidFill>
                  <a:srgbClr val="FFFFFF">
                    <a:lumMod val="50000"/>
                  </a:srgbClr>
                </a:solidFill>
              </a:rPr>
              <a:pPr/>
              <a:t>13</a:t>
            </a:fld>
            <a:endParaRPr 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000" dirty="0" smtClean="0"/>
              <a:t>Build and Leverage Email Capacity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We have found success with email educating people about new tools.  </a:t>
            </a:r>
          </a:p>
          <a:p>
            <a:endParaRPr lang="en-US" dirty="0"/>
          </a:p>
          <a:p>
            <a:r>
              <a:rPr lang="en-US" dirty="0" smtClean="0"/>
              <a:t>We will engage in programs to collect additional emails to leverage for next year’s Open Enrollment campaign and other Medicare initiatives.  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sz="2000" dirty="0" smtClean="0"/>
              <a:t>Assess Outreach Priorities for Open Enrollment fall of 2019</a:t>
            </a:r>
          </a:p>
          <a:p>
            <a:endParaRPr lang="en-US" dirty="0"/>
          </a:p>
          <a:p>
            <a:r>
              <a:rPr lang="en-US" dirty="0" smtClean="0"/>
              <a:t>Assess impact of </a:t>
            </a:r>
            <a:r>
              <a:rPr lang="en-US" smtClean="0"/>
              <a:t>targeted messaging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Assess impact of National Messaging</a:t>
            </a:r>
          </a:p>
          <a:p>
            <a:endParaRPr lang="en-US" dirty="0"/>
          </a:p>
          <a:p>
            <a:r>
              <a:rPr lang="en-US" dirty="0" smtClean="0"/>
              <a:t>Identify priorities for messaging</a:t>
            </a:r>
          </a:p>
          <a:p>
            <a:pPr lvl="2"/>
            <a:endParaRPr lang="en-US" dirty="0"/>
          </a:p>
          <a:p>
            <a:pPr lvl="2"/>
            <a:r>
              <a:rPr lang="en-US" dirty="0" smtClean="0"/>
              <a:t>We are “Open” to Suggestions</a:t>
            </a:r>
          </a:p>
          <a:p>
            <a:pPr lvl="2"/>
            <a:endParaRPr lang="en-US" sz="2900" dirty="0"/>
          </a:p>
          <a:p>
            <a:pPr marL="0" lvl="2" indent="0">
              <a:buNone/>
            </a:pPr>
            <a:r>
              <a:rPr lang="en-US" sz="2900" dirty="0" smtClean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93637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dirty="0" smtClean="0"/>
              <a:t>.</a:t>
            </a:r>
            <a:fld id="{7022FF3C-310F-4809-A5BE-BC5BA8AA108D}" type="slidenum">
              <a:rPr lang="en-US" smtClean="0"/>
              <a:t>2</a:t>
            </a:fld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type="body" sz="quarter" idx="10"/>
          </p:nvPr>
        </p:nvSpPr>
        <p:spPr>
          <a:xfrm>
            <a:off x="577676" y="797463"/>
            <a:ext cx="8229600" cy="5772149"/>
          </a:xfrm>
        </p:spPr>
        <p:txBody>
          <a:bodyPr>
            <a:normAutofit/>
          </a:bodyPr>
          <a:lstStyle/>
          <a:p>
            <a:r>
              <a:rPr lang="en-US" sz="1800" dirty="0" smtClean="0"/>
              <a:t>CMS conducts </a:t>
            </a:r>
            <a:r>
              <a:rPr lang="en-US" sz="1800" dirty="0"/>
              <a:t>Open Enrollment outreach every year to remind people to review and compare their Medicare plans.  </a:t>
            </a:r>
            <a:endParaRPr lang="en-US" sz="1800" dirty="0" smtClean="0"/>
          </a:p>
          <a:p>
            <a:r>
              <a:rPr lang="en-US" sz="1800" dirty="0" smtClean="0"/>
              <a:t>Research </a:t>
            </a:r>
            <a:r>
              <a:rPr lang="en-US" sz="1800" dirty="0"/>
              <a:t>continues to demonstrate that people expect to be told when Open Enrollment occurs.  </a:t>
            </a:r>
            <a:endParaRPr lang="en-US" sz="1800" dirty="0" smtClean="0"/>
          </a:p>
          <a:p>
            <a:r>
              <a:rPr lang="en-US" sz="1800" dirty="0" smtClean="0"/>
              <a:t>This year, we tested targeted messaging to determine if we could have an impact on overall awareness and knowledge of Medicare Advantage among a limited set of People with Medicare.  </a:t>
            </a:r>
            <a:endParaRPr lang="en-US" sz="1800" dirty="0"/>
          </a:p>
          <a:p>
            <a:pPr marL="0" indent="0">
              <a:buNone/>
            </a:pPr>
            <a:endParaRPr lang="en-US" sz="16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229" y="3644097"/>
            <a:ext cx="3670110" cy="192650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2476" y="3669250"/>
            <a:ext cx="3880024" cy="194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987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Research – Open Enrollment Outreach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dirty="0" smtClean="0"/>
              <a:t>.</a:t>
            </a:r>
            <a:fld id="{7022FF3C-310F-4809-A5BE-BC5BA8AA108D}" type="slidenum">
              <a:rPr lang="en-US" smtClean="0"/>
              <a:t>3</a:t>
            </a:fld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type="body" sz="quarter" idx="10"/>
          </p:nvPr>
        </p:nvSpPr>
        <p:spPr>
          <a:xfrm>
            <a:off x="609600" y="965116"/>
            <a:ext cx="8229600" cy="577214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/>
              <a:t>Pre- and post-campaign surveys track awareness, knowledge, intent, and behaviors among Medicare </a:t>
            </a:r>
            <a:r>
              <a:rPr lang="en-US" sz="1800" dirty="0" smtClean="0"/>
              <a:t>Beneficiaries. The </a:t>
            </a:r>
            <a:r>
              <a:rPr lang="en-US" sz="1800" dirty="0"/>
              <a:t>2017 Post-Campaign Survey results showed:</a:t>
            </a:r>
          </a:p>
          <a:p>
            <a:r>
              <a:rPr lang="en-US" sz="1800" dirty="0"/>
              <a:t>Beneficiaries need to be reminded annually about the OE period: prior to OE, 36% of beneficiaries were able to identify the dates of OE, compared to 58% after OE</a:t>
            </a:r>
          </a:p>
          <a:p>
            <a:r>
              <a:rPr lang="en-US" sz="1800" dirty="0"/>
              <a:t>The vast majority of beneficiaries (77%) reported hearing or seeing something about OE during the OE </a:t>
            </a:r>
            <a:r>
              <a:rPr lang="en-US" sz="1800" dirty="0" smtClean="0"/>
              <a:t>period.</a:t>
            </a:r>
            <a:endParaRPr lang="en-US" sz="1800" dirty="0"/>
          </a:p>
          <a:p>
            <a:r>
              <a:rPr lang="en-US" sz="1800" dirty="0"/>
              <a:t>Beneficiaries who say they saw the Medicare OE advertisement were more likely to review and compare their plans (73%) compared to those who did not see it (62%)</a:t>
            </a:r>
          </a:p>
        </p:txBody>
      </p:sp>
    </p:spTree>
    <p:extLst>
      <p:ext uri="{BB962C8B-B14F-4D97-AF65-F5344CB8AC3E}">
        <p14:creationId xmlns:p14="http://schemas.microsoft.com/office/powerpoint/2010/main" val="2775880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2018 Open Enrollment Pre-Campaign Survey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022FF3C-310F-4809-A5BE-BC5BA8AA108D}" type="slidenum">
              <a:rPr lang="en-US" smtClean="0"/>
              <a:t>4</a:t>
            </a:fld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type="body" sz="quarter" idx="10"/>
          </p:nvPr>
        </p:nvSpPr>
        <p:spPr>
          <a:xfrm>
            <a:off x="609600" y="804673"/>
            <a:ext cx="7658100" cy="4956048"/>
          </a:xfrm>
        </p:spPr>
        <p:txBody>
          <a:bodyPr>
            <a:noAutofit/>
          </a:bodyPr>
          <a:lstStyle/>
          <a:p>
            <a:pPr marL="0" lvl="4" indent="0">
              <a:buNone/>
            </a:pPr>
            <a:endParaRPr lang="en-US" sz="1800" dirty="0" smtClean="0"/>
          </a:p>
          <a:p>
            <a:pPr lvl="4"/>
            <a:r>
              <a:rPr lang="en-US" sz="1800" dirty="0" smtClean="0"/>
              <a:t>86% of Original Medicare respondents have heard of Medicare Advantage, but only 33% report being somewhat or very familiar with MA </a:t>
            </a:r>
          </a:p>
          <a:p>
            <a:pPr marL="514350" indent="-457200"/>
            <a:endParaRPr lang="en-US" sz="2000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899652" y="2787444"/>
          <a:ext cx="7368048" cy="39587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87567">
                  <a:extLst>
                    <a:ext uri="{9D8B030D-6E8A-4147-A177-3AD203B41FA5}">
                      <a16:colId xmlns="" xmlns:a16="http://schemas.microsoft.com/office/drawing/2014/main" val="602546996"/>
                    </a:ext>
                  </a:extLst>
                </a:gridCol>
                <a:gridCol w="1418448">
                  <a:extLst>
                    <a:ext uri="{9D8B030D-6E8A-4147-A177-3AD203B41FA5}">
                      <a16:colId xmlns="" xmlns:a16="http://schemas.microsoft.com/office/drawing/2014/main" val="2267315668"/>
                    </a:ext>
                  </a:extLst>
                </a:gridCol>
                <a:gridCol w="1560293">
                  <a:extLst>
                    <a:ext uri="{9D8B030D-6E8A-4147-A177-3AD203B41FA5}">
                      <a16:colId xmlns="" xmlns:a16="http://schemas.microsoft.com/office/drawing/2014/main" val="755940345"/>
                    </a:ext>
                  </a:extLst>
                </a:gridCol>
                <a:gridCol w="1201740">
                  <a:extLst>
                    <a:ext uri="{9D8B030D-6E8A-4147-A177-3AD203B41FA5}">
                      <a16:colId xmlns="" xmlns:a16="http://schemas.microsoft.com/office/drawing/2014/main" val="791302985"/>
                    </a:ext>
                  </a:extLst>
                </a:gridCol>
              </a:tblGrid>
              <a:tr h="94123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Calibri" panose="020F0502020204030204" pitchFamily="34" charset="0"/>
                        </a:rPr>
                        <a:t>Knowledge questions 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+mn-lt"/>
                          <a:ea typeface="Calibri" panose="020F0502020204030204" pitchFamily="34" charset="0"/>
                        </a:rPr>
                        <a:t>Original Medicare</a:t>
                      </a:r>
                      <a:r>
                        <a:rPr lang="en-US" sz="1800">
                          <a:effectLst/>
                          <a:latin typeface="+mn-lt"/>
                          <a:ea typeface="Calibri" panose="020F0502020204030204" pitchFamily="34" charset="0"/>
                        </a:rPr>
                        <a:t> (% agree)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+mn-lt"/>
                          <a:ea typeface="Calibri" panose="020F0502020204030204" pitchFamily="34" charset="0"/>
                        </a:rPr>
                        <a:t>Medicare Advantage</a:t>
                      </a:r>
                      <a:r>
                        <a:rPr lang="en-US" sz="1800">
                          <a:effectLst/>
                          <a:latin typeface="+mn-lt"/>
                          <a:ea typeface="Calibri" panose="020F0502020204030204" pitchFamily="34" charset="0"/>
                        </a:rPr>
                        <a:t> (% agree)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+mn-lt"/>
                          <a:ea typeface="Calibri" panose="020F0502020204030204" pitchFamily="34" charset="0"/>
                        </a:rPr>
                        <a:t>Total</a:t>
                      </a:r>
                      <a:endParaRPr lang="en-US" sz="180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458433761"/>
                  </a:ext>
                </a:extLst>
              </a:tr>
              <a:tr h="62749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Calibri" panose="020F0502020204030204" pitchFamily="34" charset="0"/>
                        </a:rPr>
                        <a:t>All Medicare Advantage plans have a cap on out of pocket costs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Calibri" panose="020F0502020204030204" pitchFamily="34" charset="0"/>
                        </a:rPr>
                        <a:t>30%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Calibri" panose="020F0502020204030204" pitchFamily="34" charset="0"/>
                        </a:rPr>
                        <a:t>53%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Calibri" panose="020F0502020204030204" pitchFamily="34" charset="0"/>
                        </a:rPr>
                        <a:t>38%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592110330"/>
                  </a:ext>
                </a:extLst>
              </a:tr>
              <a:tr h="62749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Calibri" panose="020F0502020204030204" pitchFamily="34" charset="0"/>
                        </a:rPr>
                        <a:t>All Medicare Advantage plans are health plans from private companies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Calibri" panose="020F0502020204030204" pitchFamily="34" charset="0"/>
                        </a:rPr>
                        <a:t>35%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Calibri" panose="020F0502020204030204" pitchFamily="34" charset="0"/>
                        </a:rPr>
                        <a:t>60^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Calibri" panose="020F0502020204030204" pitchFamily="34" charset="0"/>
                        </a:rPr>
                        <a:t>43%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168188829"/>
                  </a:ext>
                </a:extLst>
              </a:tr>
              <a:tr h="94123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Calibri" panose="020F0502020204030204" pitchFamily="34" charset="0"/>
                        </a:rPr>
                        <a:t>Medicare Advantage plans combine your hospital, doctor, and prescription drug benefits into a single plan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Calibri" panose="020F0502020204030204" pitchFamily="34" charset="0"/>
                        </a:rPr>
                        <a:t>48%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Calibri" panose="020F0502020204030204" pitchFamily="34" charset="0"/>
                        </a:rPr>
                        <a:t>72%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Calibri" panose="020F0502020204030204" pitchFamily="34" charset="0"/>
                        </a:rPr>
                        <a:t>57%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8706668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7458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</a:t>
            </a:r>
            <a:r>
              <a:rPr lang="en-US" dirty="0" smtClean="0"/>
              <a:t>Messages – Open Enrollment Outreach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dirty="0" smtClean="0"/>
              <a:t>.</a:t>
            </a:r>
            <a:fld id="{7022FF3C-310F-4809-A5BE-BC5BA8AA108D}" type="slidenum">
              <a:rPr lang="en-US" smtClean="0"/>
              <a:t>5</a:t>
            </a:fld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sz="1800" dirty="0"/>
              <a:t>Open enrollment is the time to review your current health/drug plan &amp; make changes if you want </a:t>
            </a:r>
          </a:p>
          <a:p>
            <a:r>
              <a:rPr lang="en-US" sz="1800" dirty="0"/>
              <a:t>Even if you’re happy with your current coverage, you might find a better fit for your budget or health needs</a:t>
            </a:r>
          </a:p>
          <a:p>
            <a:pPr lvl="1"/>
            <a:r>
              <a:rPr lang="en-US" sz="1800" dirty="0"/>
              <a:t>Plans can change their offerings every year, so review to make sure your plan still works for you.</a:t>
            </a:r>
          </a:p>
          <a:p>
            <a:r>
              <a:rPr lang="en-US" sz="1800" dirty="0"/>
              <a:t>Medicare Advantage plans are offered by private insurance </a:t>
            </a:r>
            <a:r>
              <a:rPr lang="en-US" sz="1800" dirty="0" smtClean="0"/>
              <a:t>companies.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4604" y="3597094"/>
            <a:ext cx="5040752" cy="2646395"/>
          </a:xfrm>
          <a:prstGeom prst="rect">
            <a:avLst/>
          </a:prstGeom>
          <a:ln>
            <a:solidFill>
              <a:schemeClr val="accent1">
                <a:shade val="95000"/>
                <a:satMod val="10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993693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Paid </a:t>
            </a:r>
            <a:r>
              <a:rPr lang="en-US" dirty="0"/>
              <a:t>Media Campaign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022FF3C-310F-4809-A5BE-BC5BA8AA108D}" type="slidenum">
              <a:rPr lang="en-US" smtClean="0"/>
              <a:t>6</a:t>
            </a:fld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55000" lnSpcReduction="20000"/>
          </a:bodyPr>
          <a:lstStyle/>
          <a:p>
            <a:pPr marL="57150" lvl="0" indent="0">
              <a:buNone/>
            </a:pPr>
            <a:r>
              <a:rPr lang="en-US" sz="2900" dirty="0" smtClean="0"/>
              <a:t>Builds </a:t>
            </a:r>
            <a:r>
              <a:rPr lang="en-US" sz="2900" dirty="0"/>
              <a:t>on considerable message testing over 10+ years</a:t>
            </a:r>
          </a:p>
          <a:p>
            <a:pPr marL="914400" lvl="1" indent="-457200"/>
            <a:r>
              <a:rPr lang="en-US" sz="2900" dirty="0"/>
              <a:t>Major drivers of plan review include idea that plans change every year &amp; that people may find a better plan/lower cost.  </a:t>
            </a:r>
          </a:p>
          <a:p>
            <a:pPr marL="914400" lvl="1" indent="-457200"/>
            <a:r>
              <a:rPr lang="en-US" sz="2900" dirty="0"/>
              <a:t>Concepts of “better deal” is best delivered in the first person:</a:t>
            </a:r>
            <a:br>
              <a:rPr lang="en-US" sz="2900" dirty="0"/>
            </a:br>
            <a:r>
              <a:rPr lang="en-US" sz="2900" i="1" dirty="0"/>
              <a:t>“I compared and found a better deal.”   </a:t>
            </a:r>
          </a:p>
          <a:p>
            <a:pPr marL="0" indent="0">
              <a:buNone/>
            </a:pPr>
            <a:endParaRPr lang="en-US" sz="2900" dirty="0" smtClean="0"/>
          </a:p>
          <a:p>
            <a:pPr marL="0" indent="0">
              <a:buNone/>
            </a:pPr>
            <a:r>
              <a:rPr lang="en-US" sz="2900" dirty="0" smtClean="0"/>
              <a:t>General Market</a:t>
            </a:r>
          </a:p>
          <a:p>
            <a:pPr lvl="1"/>
            <a:r>
              <a:rPr lang="en-US" sz="2900" dirty="0"/>
              <a:t>National </a:t>
            </a:r>
            <a:r>
              <a:rPr lang="en-US" sz="2900" dirty="0" smtClean="0"/>
              <a:t>broadcast (Network TV, Cable TV, Radio)</a:t>
            </a:r>
          </a:p>
          <a:p>
            <a:pPr lvl="1"/>
            <a:r>
              <a:rPr lang="en-US" sz="2900" dirty="0" smtClean="0"/>
              <a:t>National paid search, digital video, social, display </a:t>
            </a:r>
          </a:p>
          <a:p>
            <a:pPr lvl="1"/>
            <a:r>
              <a:rPr lang="en-US" sz="2900" dirty="0" smtClean="0"/>
              <a:t>Total campaign delivery reached 95% of the 55+</a:t>
            </a:r>
          </a:p>
          <a:p>
            <a:pPr marL="0" lvl="1" indent="0">
              <a:buNone/>
            </a:pPr>
            <a:r>
              <a:rPr lang="en-US" sz="2900" dirty="0"/>
              <a:t> </a:t>
            </a:r>
            <a:r>
              <a:rPr lang="en-US" sz="2900" dirty="0" smtClean="0"/>
              <a:t>    population at least 12x. </a:t>
            </a:r>
          </a:p>
          <a:p>
            <a:pPr marL="0" indent="0">
              <a:buNone/>
            </a:pPr>
            <a:endParaRPr lang="en-US" sz="2900" dirty="0" smtClean="0"/>
          </a:p>
          <a:p>
            <a:pPr marL="0" indent="0">
              <a:buNone/>
            </a:pPr>
            <a:r>
              <a:rPr lang="en-US" sz="2900" dirty="0" smtClean="0"/>
              <a:t>African American</a:t>
            </a:r>
          </a:p>
          <a:p>
            <a:pPr lvl="1"/>
            <a:r>
              <a:rPr lang="en-US" sz="2900" dirty="0" smtClean="0"/>
              <a:t>National broadcast (Cable TV, Radio)</a:t>
            </a:r>
          </a:p>
          <a:p>
            <a:pPr lvl="1"/>
            <a:r>
              <a:rPr lang="en-US" sz="2900" dirty="0" smtClean="0"/>
              <a:t>Local newspapers</a:t>
            </a:r>
          </a:p>
          <a:p>
            <a:pPr lvl="1"/>
            <a:r>
              <a:rPr lang="en-US" sz="2900" dirty="0" smtClean="0"/>
              <a:t>Total </a:t>
            </a:r>
            <a:r>
              <a:rPr lang="en-US" sz="2900" dirty="0"/>
              <a:t>campaign delivery reached 95% of the </a:t>
            </a:r>
            <a:r>
              <a:rPr lang="en-US" sz="2900" dirty="0" smtClean="0"/>
              <a:t>55</a:t>
            </a:r>
            <a:r>
              <a:rPr lang="en-US" sz="2900" dirty="0"/>
              <a:t>+</a:t>
            </a:r>
          </a:p>
          <a:p>
            <a:pPr marL="0" lvl="1" indent="0">
              <a:buNone/>
            </a:pPr>
            <a:r>
              <a:rPr lang="en-US" sz="2900" dirty="0"/>
              <a:t>  </a:t>
            </a:r>
            <a:r>
              <a:rPr lang="en-US" sz="2900" dirty="0" smtClean="0"/>
              <a:t>   </a:t>
            </a:r>
            <a:r>
              <a:rPr lang="en-US" sz="2900" dirty="0"/>
              <a:t>population at least </a:t>
            </a:r>
            <a:r>
              <a:rPr lang="en-US" sz="2900" dirty="0" smtClean="0"/>
              <a:t>16x</a:t>
            </a:r>
            <a:r>
              <a:rPr lang="en-US" sz="2900" dirty="0"/>
              <a:t>. </a:t>
            </a:r>
          </a:p>
          <a:p>
            <a:pPr marL="0" lvl="1" indent="0">
              <a:buNone/>
            </a:pPr>
            <a:endParaRPr lang="en-US" sz="2900" dirty="0" smtClean="0"/>
          </a:p>
          <a:p>
            <a:pPr marL="0" indent="0">
              <a:buNone/>
            </a:pPr>
            <a:r>
              <a:rPr lang="en-US" sz="2900" dirty="0" smtClean="0"/>
              <a:t>Hispanic</a:t>
            </a:r>
          </a:p>
          <a:p>
            <a:pPr lvl="1"/>
            <a:r>
              <a:rPr lang="en-US" sz="2900" dirty="0" smtClean="0"/>
              <a:t>Targeted TV, radio, print</a:t>
            </a:r>
          </a:p>
          <a:p>
            <a:pPr lvl="1"/>
            <a:r>
              <a:rPr lang="en-US" sz="2900" dirty="0" smtClean="0"/>
              <a:t>National paid search, digital video, social, display</a:t>
            </a:r>
            <a:endParaRPr lang="en-US" sz="2900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2102" y="1958953"/>
            <a:ext cx="2396728" cy="4357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899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National TV Ad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95008BC-DA31-4D19-837B-EFA4386B05F5}" type="slidenum">
              <a:rPr lang="en-US" smtClean="0">
                <a:solidFill>
                  <a:srgbClr val="FFFFFF">
                    <a:lumMod val="50000"/>
                  </a:srgbClr>
                </a:solidFill>
              </a:rPr>
              <a:pPr/>
              <a:t>7</a:t>
            </a:fld>
            <a:endParaRPr 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Only second time in History Medicare Advantage mentioned by name</a:t>
            </a:r>
          </a:p>
          <a:p>
            <a:r>
              <a:rPr lang="en-US" dirty="0" smtClean="0"/>
              <a:t>Also mentions Prescription Drug Plans</a:t>
            </a:r>
          </a:p>
          <a:p>
            <a:r>
              <a:rPr lang="en-US" dirty="0" smtClean="0"/>
              <a:t>Focuses on dates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HwIvi2eF21Q"/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340807" y="2251565"/>
            <a:ext cx="7058023" cy="3970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0532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Sample Social Media Posts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022FF3C-310F-4809-A5BE-BC5BA8AA108D}" type="slidenum">
              <a:rPr lang="en-US" smtClean="0"/>
              <a:t>8</a:t>
            </a:fld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sz="1800" dirty="0"/>
              <a:t>Whether you’re looking for lower costs, better coverage, or perhaps just learning that your current plan is still best for your situation, review your options during Open Enrollment: </a:t>
            </a:r>
            <a:r>
              <a:rPr lang="en-US" sz="1800" dirty="0">
                <a:hlinkClick r:id="rId3"/>
              </a:rPr>
              <a:t>http://</a:t>
            </a:r>
            <a:r>
              <a:rPr lang="en-US" sz="1800" dirty="0" smtClean="0">
                <a:hlinkClick r:id="rId3"/>
              </a:rPr>
              <a:t>go.cms.gov/planfinder</a:t>
            </a:r>
            <a:r>
              <a:rPr lang="en-US" sz="1800" dirty="0" smtClean="0"/>
              <a:t> </a:t>
            </a:r>
          </a:p>
          <a:p>
            <a:pPr marL="0" indent="0">
              <a:buNone/>
            </a:pPr>
            <a:endParaRPr lang="en-US" sz="1800" dirty="0"/>
          </a:p>
          <a:p>
            <a:r>
              <a:rPr lang="en-US" sz="1800" dirty="0"/>
              <a:t>Feel confident that the choices you make for 2019 coverage are right for you. Not sure where to begin? These 5 questions are a good starting point to help you find the coverage that fits your needs and budget best. </a:t>
            </a:r>
            <a:r>
              <a:rPr lang="en-US" sz="1800" dirty="0">
                <a:hlinkClick r:id="rId4"/>
              </a:rPr>
              <a:t>https://www.medicare.gov/medicarecoverageoptions</a:t>
            </a:r>
            <a:r>
              <a:rPr lang="en-US" sz="1800" dirty="0" smtClean="0">
                <a:hlinkClick r:id="rId4"/>
              </a:rPr>
              <a:t>/</a:t>
            </a:r>
            <a:r>
              <a:rPr lang="en-US" sz="1800" dirty="0" smtClean="0"/>
              <a:t> </a:t>
            </a:r>
            <a:endParaRPr lang="en-US" sz="2000" dirty="0"/>
          </a:p>
          <a:p>
            <a:endParaRPr lang="en-US" sz="20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8840" y="3595158"/>
            <a:ext cx="5440680" cy="2736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302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Earned </a:t>
            </a:r>
            <a:r>
              <a:rPr lang="en-US" dirty="0"/>
              <a:t>Media Campaign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022FF3C-310F-4809-A5BE-BC5BA8AA108D}" type="slidenum">
              <a:rPr lang="en-US" smtClean="0"/>
              <a:t>9</a:t>
            </a:fld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1600" dirty="0" smtClean="0"/>
              <a:t>Television and Radio Medicare Tours</a:t>
            </a:r>
            <a:endParaRPr lang="en-US" sz="1600" dirty="0"/>
          </a:p>
          <a:p>
            <a:pPr lvl="2"/>
            <a:r>
              <a:rPr lang="en-US" sz="1600" dirty="0" smtClean="0"/>
              <a:t>A </a:t>
            </a:r>
            <a:r>
              <a:rPr lang="en-US" sz="1600" dirty="0"/>
              <a:t>total of 81 broadcast interviews were completed with </a:t>
            </a:r>
            <a:r>
              <a:rPr lang="en-US" sz="1600" dirty="0" smtClean="0"/>
              <a:t>outlets across the country.</a:t>
            </a:r>
            <a:endParaRPr lang="en-US" sz="1600" dirty="0"/>
          </a:p>
          <a:p>
            <a:pPr lvl="1"/>
            <a:r>
              <a:rPr lang="en-US" sz="1600" dirty="0"/>
              <a:t>The media tours generated a combined 63,612,187 impressions.  </a:t>
            </a:r>
          </a:p>
          <a:p>
            <a:pPr marL="0" lvl="0" indent="0">
              <a:buNone/>
            </a:pPr>
            <a:endParaRPr lang="en-US" sz="1600" dirty="0" smtClean="0"/>
          </a:p>
          <a:p>
            <a:pPr marL="0" indent="0">
              <a:buNone/>
            </a:pPr>
            <a:endParaRPr lang="en-US" sz="1600" dirty="0" smtClean="0"/>
          </a:p>
          <a:p>
            <a:pPr marL="0" indent="0">
              <a:buNone/>
            </a:pPr>
            <a:r>
              <a:rPr lang="en-US" sz="1600" dirty="0" smtClean="0"/>
              <a:t>Article </a:t>
            </a:r>
            <a:r>
              <a:rPr lang="en-US" sz="1600" dirty="0"/>
              <a:t>Distribution</a:t>
            </a:r>
            <a:endParaRPr lang="en-US" sz="1800" dirty="0"/>
          </a:p>
          <a:p>
            <a:pPr lvl="0"/>
            <a:r>
              <a:rPr lang="en-US" sz="1600" dirty="0"/>
              <a:t>There were 1,849 online and 52 print placements of </a:t>
            </a:r>
            <a:r>
              <a:rPr lang="en-US" sz="1600" dirty="0" smtClean="0"/>
              <a:t>a Matte Release that resulted in 567,528,794 impressions. </a:t>
            </a:r>
          </a:p>
          <a:p>
            <a:pPr lvl="0"/>
            <a:endParaRPr lang="en-US" sz="1600" dirty="0"/>
          </a:p>
          <a:p>
            <a:pPr lvl="0"/>
            <a:r>
              <a:rPr lang="en-US" sz="1600" dirty="0" smtClean="0"/>
              <a:t>General open enrollment messaging used.  </a:t>
            </a:r>
          </a:p>
          <a:p>
            <a:pPr lvl="0"/>
            <a:endParaRPr lang="en-US" sz="1600" dirty="0"/>
          </a:p>
          <a:p>
            <a:pPr lvl="0"/>
            <a:r>
              <a:rPr lang="en-US" sz="1600" dirty="0" smtClean="0"/>
              <a:t>Past research has demonstrated a relationship between exposure to news concerning Open Enrollment and comparing plans.  </a:t>
            </a:r>
            <a:endParaRPr lang="en-US" sz="16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9168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MS_template">
  <a:themeElements>
    <a:clrScheme name="CMS">
      <a:dk1>
        <a:sysClr val="windowText" lastClr="000000"/>
      </a:dk1>
      <a:lt1>
        <a:sysClr val="window" lastClr="FFFFFF"/>
      </a:lt1>
      <a:dk2>
        <a:srgbClr val="1F497D"/>
      </a:dk2>
      <a:lt2>
        <a:srgbClr val="6B94C7"/>
      </a:lt2>
      <a:accent1>
        <a:srgbClr val="2F527D"/>
      </a:accent1>
      <a:accent2>
        <a:srgbClr val="FAD94C"/>
      </a:accent2>
      <a:accent3>
        <a:srgbClr val="C0C0C0"/>
      </a:accent3>
      <a:accent4>
        <a:srgbClr val="FDF699"/>
      </a:accent4>
      <a:accent5>
        <a:srgbClr val="72A3C4"/>
      </a:accent5>
      <a:accent6>
        <a:srgbClr val="5C5C5C"/>
      </a:accent6>
      <a:hlink>
        <a:srgbClr val="000000"/>
      </a:hlink>
      <a:folHlink>
        <a:srgbClr val="00000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10248</TotalTime>
  <Words>895</Words>
  <Application>Microsoft Office PowerPoint</Application>
  <PresentationFormat>On-screen Show (4:3)</PresentationFormat>
  <Paragraphs>156</Paragraphs>
  <Slides>13</Slides>
  <Notes>13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Constantia</vt:lpstr>
      <vt:lpstr>Helvetica LT Std</vt:lpstr>
      <vt:lpstr>Times New Roman</vt:lpstr>
      <vt:lpstr>Wingdings</vt:lpstr>
      <vt:lpstr>CMS_template</vt:lpstr>
      <vt:lpstr>Medicare Open Enrollment Outreach </vt:lpstr>
      <vt:lpstr>Overview</vt:lpstr>
      <vt:lpstr>Research – Open Enrollment Outreach</vt:lpstr>
      <vt:lpstr>2018 Open Enrollment Pre-Campaign Survey</vt:lpstr>
      <vt:lpstr>Key Messages – Open Enrollment Outreach</vt:lpstr>
      <vt:lpstr>Paid Media Campaign</vt:lpstr>
      <vt:lpstr>National TV Ad</vt:lpstr>
      <vt:lpstr>Sample Social Media Posts</vt:lpstr>
      <vt:lpstr>Earned Media Campaign</vt:lpstr>
      <vt:lpstr>Targeted Messaging</vt:lpstr>
      <vt:lpstr>Medicare Open Enrollment Email Outreach</vt:lpstr>
      <vt:lpstr>Targeted Emails</vt:lpstr>
      <vt:lpstr>Next Steps</vt:lpstr>
    </vt:vector>
  </TitlesOfParts>
  <Company>CMS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CMS</dc:creator>
  <cp:lastModifiedBy>Susie Butler</cp:lastModifiedBy>
  <cp:revision>607</cp:revision>
  <cp:lastPrinted>2019-01-09T14:44:38Z</cp:lastPrinted>
  <dcterms:created xsi:type="dcterms:W3CDTF">2012-02-10T20:51:24Z</dcterms:created>
  <dcterms:modified xsi:type="dcterms:W3CDTF">2019-02-07T13:12:56Z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-1774076444</vt:i4>
  </property>
  <property fmtid="{D5CDD505-2E9C-101B-9397-08002B2CF9AE}" pid="4" name="_EmailSubject">
    <vt:lpwstr>NMEP Doc</vt:lpwstr>
  </property>
  <property fmtid="{D5CDD505-2E9C-101B-9397-08002B2CF9AE}" pid="5" name="_AuthorEmail">
    <vt:lpwstr>Tijuana.Madison@cms.hhs.gov</vt:lpwstr>
  </property>
  <property fmtid="{D5CDD505-2E9C-101B-9397-08002B2CF9AE}" pid="6" name="_AuthorEmailDisplayName">
    <vt:lpwstr>Madison, Tijuana (CMS/OC)</vt:lpwstr>
  </property>
  <property fmtid="{D5CDD505-2E9C-101B-9397-08002B2CF9AE}" pid="7" name="_PreviousAdHocReviewCycleID">
    <vt:i4>5112000</vt:i4>
  </property>
</Properties>
</file>