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8" r:id="rId4"/>
  </p:sldMasterIdLst>
  <p:notesMasterIdLst>
    <p:notesMasterId r:id="rId15"/>
  </p:notesMasterIdLst>
  <p:sldIdLst>
    <p:sldId id="422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8" r:id="rId13"/>
    <p:sldId id="439" r:id="rId14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trick Flaherty" initials="PF" lastIdx="1" clrIdx="0">
    <p:extLst>
      <p:ext uri="{19B8F6BF-5375-455C-9EA6-DF929625EA0E}">
        <p15:presenceInfo xmlns:p15="http://schemas.microsoft.com/office/powerpoint/2012/main" userId="S-1-5-21-4095628063-3556742122-3606576086-74990" providerId="AD"/>
      </p:ext>
    </p:extLst>
  </p:cmAuthor>
  <p:cmAuthor id="2" name="Erin Pressley" initials="EP" lastIdx="6" clrIdx="1">
    <p:extLst>
      <p:ext uri="{19B8F6BF-5375-455C-9EA6-DF929625EA0E}">
        <p15:presenceInfo xmlns:p15="http://schemas.microsoft.com/office/powerpoint/2012/main" userId="S-1-5-21-4095628063-3556742122-3606576086-8914" providerId="AD"/>
      </p:ext>
    </p:extLst>
  </p:cmAuthor>
  <p:cmAuthor id="3" name="OC" initials="OC" lastIdx="3" clrIdx="2">
    <p:extLst>
      <p:ext uri="{19B8F6BF-5375-455C-9EA6-DF929625EA0E}">
        <p15:presenceInfo xmlns:p15="http://schemas.microsoft.com/office/powerpoint/2012/main" userId="OC" providerId="None"/>
      </p:ext>
    </p:extLst>
  </p:cmAuthor>
  <p:cmAuthor id="4" name="Frances Harmatuk" initials="FH" lastIdx="24" clrIdx="3">
    <p:extLst>
      <p:ext uri="{19B8F6BF-5375-455C-9EA6-DF929625EA0E}">
        <p15:presenceInfo xmlns:p15="http://schemas.microsoft.com/office/powerpoint/2012/main" userId="S-1-5-21-4095628063-3556742122-3606576086-36314" providerId="AD"/>
      </p:ext>
    </p:extLst>
  </p:cmAuthor>
  <p:cmAuthor id="5" name="Mary Wallace" initials="MW" lastIdx="2" clrIdx="4">
    <p:extLst>
      <p:ext uri="{19B8F6BF-5375-455C-9EA6-DF929625EA0E}">
        <p15:presenceInfo xmlns:p15="http://schemas.microsoft.com/office/powerpoint/2012/main" userId="S-1-5-21-4095628063-3556742122-3606576086-85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DE86"/>
    <a:srgbClr val="85CBFF"/>
    <a:srgbClr val="7DDDFF"/>
    <a:srgbClr val="E6D5F3"/>
    <a:srgbClr val="DFC9EF"/>
    <a:srgbClr val="D6BBEB"/>
    <a:srgbClr val="CFAFE7"/>
    <a:srgbClr val="CC6600"/>
    <a:srgbClr val="00863D"/>
    <a:srgbClr val="2C50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7524" autoAdjust="0"/>
    <p:restoredTop sz="92593" autoAdjust="0"/>
  </p:normalViewPr>
  <p:slideViewPr>
    <p:cSldViewPr snapToGrid="0" snapToObjects="1">
      <p:cViewPr varScale="1">
        <p:scale>
          <a:sx n="90" d="100"/>
          <a:sy n="90" d="100"/>
        </p:scale>
        <p:origin x="1134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-9672"/>
    </p:cViewPr>
  </p:sorterViewPr>
  <p:notesViewPr>
    <p:cSldViewPr snapToGrid="0" snapToObjects="1">
      <p:cViewPr varScale="1">
        <p:scale>
          <a:sx n="55" d="100"/>
          <a:sy n="55" d="100"/>
        </p:scale>
        <p:origin x="283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44599737532809E-2"/>
          <c:y val="6.5585875984252001E-2"/>
          <c:w val="0.72019110892388505"/>
          <c:h val="0.82534645669291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8011744"/>
        <c:axId val="618015272"/>
      </c:barChart>
      <c:catAx>
        <c:axId val="618011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18015272"/>
        <c:crosses val="autoZero"/>
        <c:auto val="1"/>
        <c:lblAlgn val="ctr"/>
        <c:lblOffset val="100"/>
        <c:noMultiLvlLbl val="0"/>
      </c:catAx>
      <c:valAx>
        <c:axId val="618015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1801174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977C60-C9CE-4B5D-A794-D7BAFF626E00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0"/>
      <dgm:spPr/>
    </dgm:pt>
    <dgm:pt modelId="{982A9893-AF29-44BF-9EE1-825C96CCCB84}">
      <dgm:prSet phldrT="[Text]" phldr="1"/>
      <dgm:spPr/>
      <dgm:t>
        <a:bodyPr/>
        <a:lstStyle/>
        <a:p>
          <a:endParaRPr lang="en-US" dirty="0"/>
        </a:p>
      </dgm:t>
    </dgm:pt>
    <dgm:pt modelId="{218B9BB6-ED6A-4AE6-AE96-F46EB8019E39}" type="parTrans" cxnId="{6CD0867F-E7D9-4D6E-8421-3F112030556B}">
      <dgm:prSet/>
      <dgm:spPr/>
      <dgm:t>
        <a:bodyPr/>
        <a:lstStyle/>
        <a:p>
          <a:endParaRPr lang="en-US"/>
        </a:p>
      </dgm:t>
    </dgm:pt>
    <dgm:pt modelId="{743629A4-0FAF-4D8C-AD37-606688062970}" type="sibTrans" cxnId="{6CD0867F-E7D9-4D6E-8421-3F112030556B}">
      <dgm:prSet/>
      <dgm:spPr/>
      <dgm:t>
        <a:bodyPr/>
        <a:lstStyle/>
        <a:p>
          <a:endParaRPr lang="en-US"/>
        </a:p>
      </dgm:t>
    </dgm:pt>
    <dgm:pt modelId="{4100DFDA-6187-4CAB-98EC-F1FCD515AD00}">
      <dgm:prSet phldrT="[Text]" phldr="1"/>
      <dgm:spPr/>
      <dgm:t>
        <a:bodyPr/>
        <a:lstStyle/>
        <a:p>
          <a:endParaRPr lang="en-US"/>
        </a:p>
      </dgm:t>
    </dgm:pt>
    <dgm:pt modelId="{00982176-5CFD-4A9D-B838-1841B248C78E}" type="parTrans" cxnId="{856E57D4-B6CE-4FCF-89EE-DC7E2426A457}">
      <dgm:prSet/>
      <dgm:spPr/>
      <dgm:t>
        <a:bodyPr/>
        <a:lstStyle/>
        <a:p>
          <a:endParaRPr lang="en-US"/>
        </a:p>
      </dgm:t>
    </dgm:pt>
    <dgm:pt modelId="{B1681C19-379C-4EE6-BB21-3F0D567FA05A}" type="sibTrans" cxnId="{856E57D4-B6CE-4FCF-89EE-DC7E2426A457}">
      <dgm:prSet/>
      <dgm:spPr/>
      <dgm:t>
        <a:bodyPr/>
        <a:lstStyle/>
        <a:p>
          <a:endParaRPr lang="en-US"/>
        </a:p>
      </dgm:t>
    </dgm:pt>
    <dgm:pt modelId="{29BCA6C7-AB94-4DDC-9002-88ECCECDD470}">
      <dgm:prSet phldrT="[Text]" phldr="1"/>
      <dgm:spPr/>
      <dgm:t>
        <a:bodyPr/>
        <a:lstStyle/>
        <a:p>
          <a:endParaRPr lang="en-US"/>
        </a:p>
      </dgm:t>
    </dgm:pt>
    <dgm:pt modelId="{708B6C34-6D74-4F56-A826-5CCC00AB734A}" type="parTrans" cxnId="{C2FB1B0A-9CF0-4C48-835C-E396B13158A6}">
      <dgm:prSet/>
      <dgm:spPr/>
      <dgm:t>
        <a:bodyPr/>
        <a:lstStyle/>
        <a:p>
          <a:endParaRPr lang="en-US"/>
        </a:p>
      </dgm:t>
    </dgm:pt>
    <dgm:pt modelId="{95208092-1108-42CA-8183-CAE2CBA67A17}" type="sibTrans" cxnId="{C2FB1B0A-9CF0-4C48-835C-E396B13158A6}">
      <dgm:prSet/>
      <dgm:spPr/>
      <dgm:t>
        <a:bodyPr/>
        <a:lstStyle/>
        <a:p>
          <a:endParaRPr lang="en-US"/>
        </a:p>
      </dgm:t>
    </dgm:pt>
    <dgm:pt modelId="{5259A90A-D943-4F44-B744-430CF8FFFA8D}" type="pres">
      <dgm:prSet presAssocID="{16977C60-C9CE-4B5D-A794-D7BAFF626E00}" presName="Name0" presStyleCnt="0">
        <dgm:presLayoutVars>
          <dgm:dir/>
          <dgm:resizeHandles val="exact"/>
        </dgm:presLayoutVars>
      </dgm:prSet>
      <dgm:spPr/>
    </dgm:pt>
    <dgm:pt modelId="{54CDFF4C-81B0-41BB-9998-7B4B129B3E28}" type="pres">
      <dgm:prSet presAssocID="{16977C60-C9CE-4B5D-A794-D7BAFF626E00}" presName="fgShape" presStyleLbl="fgShp" presStyleIdx="0" presStyleCnt="1"/>
      <dgm:spPr/>
    </dgm:pt>
    <dgm:pt modelId="{CE3A265A-0DB6-49CD-8425-46DFF56BDCDD}" type="pres">
      <dgm:prSet presAssocID="{16977C60-C9CE-4B5D-A794-D7BAFF626E00}" presName="linComp" presStyleCnt="0"/>
      <dgm:spPr/>
    </dgm:pt>
    <dgm:pt modelId="{D8C8F432-9D2A-423F-A480-E04ABC1348EA}" type="pres">
      <dgm:prSet presAssocID="{982A9893-AF29-44BF-9EE1-825C96CCCB84}" presName="compNode" presStyleCnt="0"/>
      <dgm:spPr/>
    </dgm:pt>
    <dgm:pt modelId="{14380E18-9A73-4693-AA09-9A5B938DE7BE}" type="pres">
      <dgm:prSet presAssocID="{982A9893-AF29-44BF-9EE1-825C96CCCB84}" presName="bkgdShape" presStyleLbl="node1" presStyleIdx="0" presStyleCnt="3"/>
      <dgm:spPr/>
      <dgm:t>
        <a:bodyPr/>
        <a:lstStyle/>
        <a:p>
          <a:endParaRPr lang="en-US"/>
        </a:p>
      </dgm:t>
    </dgm:pt>
    <dgm:pt modelId="{52792FB9-D706-44E9-8794-BA0A0D87EE97}" type="pres">
      <dgm:prSet presAssocID="{982A9893-AF29-44BF-9EE1-825C96CCCB8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8C7D9-E7AA-49D5-B7CA-202B5E8212D9}" type="pres">
      <dgm:prSet presAssocID="{982A9893-AF29-44BF-9EE1-825C96CCCB84}" presName="invisiNode" presStyleLbl="node1" presStyleIdx="0" presStyleCnt="3"/>
      <dgm:spPr/>
    </dgm:pt>
    <dgm:pt modelId="{878BC7C1-2F4C-46EE-9F04-B02E8B8A9171}" type="pres">
      <dgm:prSet presAssocID="{982A9893-AF29-44BF-9EE1-825C96CCCB84}" presName="imagNode" presStyleLbl="fgImgPlace1" presStyleIdx="0" presStyleCnt="3"/>
      <dgm:spPr/>
    </dgm:pt>
    <dgm:pt modelId="{710D4F04-8E65-41C1-AE1A-EC820565D65D}" type="pres">
      <dgm:prSet presAssocID="{743629A4-0FAF-4D8C-AD37-60668806297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B0D38DC-7CF7-4C7E-91E7-940A04B4AF00}" type="pres">
      <dgm:prSet presAssocID="{4100DFDA-6187-4CAB-98EC-F1FCD515AD00}" presName="compNode" presStyleCnt="0"/>
      <dgm:spPr/>
    </dgm:pt>
    <dgm:pt modelId="{8DA777F8-8704-4AAB-9FA5-0F95BB444C08}" type="pres">
      <dgm:prSet presAssocID="{4100DFDA-6187-4CAB-98EC-F1FCD515AD00}" presName="bkgdShape" presStyleLbl="node1" presStyleIdx="1" presStyleCnt="3"/>
      <dgm:spPr/>
      <dgm:t>
        <a:bodyPr/>
        <a:lstStyle/>
        <a:p>
          <a:endParaRPr lang="en-US"/>
        </a:p>
      </dgm:t>
    </dgm:pt>
    <dgm:pt modelId="{AEC3DBBF-E3B5-48F9-B68F-834054216858}" type="pres">
      <dgm:prSet presAssocID="{4100DFDA-6187-4CAB-98EC-F1FCD515AD00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DE0D8A-336E-4555-9A78-8010E6148BF3}" type="pres">
      <dgm:prSet presAssocID="{4100DFDA-6187-4CAB-98EC-F1FCD515AD00}" presName="invisiNode" presStyleLbl="node1" presStyleIdx="1" presStyleCnt="3"/>
      <dgm:spPr/>
    </dgm:pt>
    <dgm:pt modelId="{CBF537D4-A545-4B6C-939F-63E432C9F5A6}" type="pres">
      <dgm:prSet presAssocID="{4100DFDA-6187-4CAB-98EC-F1FCD515AD00}" presName="imagNode" presStyleLbl="fgImgPlace1" presStyleIdx="1" presStyleCnt="3"/>
      <dgm:spPr/>
    </dgm:pt>
    <dgm:pt modelId="{AB92182A-DE47-4F5D-AAE9-9241E3443498}" type="pres">
      <dgm:prSet presAssocID="{B1681C19-379C-4EE6-BB21-3F0D567FA05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570698D-C253-448B-B958-9248DE8E585F}" type="pres">
      <dgm:prSet presAssocID="{29BCA6C7-AB94-4DDC-9002-88ECCECDD470}" presName="compNode" presStyleCnt="0"/>
      <dgm:spPr/>
    </dgm:pt>
    <dgm:pt modelId="{DC57AA67-BB0C-436A-8311-CCADCB517509}" type="pres">
      <dgm:prSet presAssocID="{29BCA6C7-AB94-4DDC-9002-88ECCECDD470}" presName="bkgdShape" presStyleLbl="node1" presStyleIdx="2" presStyleCnt="3"/>
      <dgm:spPr/>
      <dgm:t>
        <a:bodyPr/>
        <a:lstStyle/>
        <a:p>
          <a:endParaRPr lang="en-US"/>
        </a:p>
      </dgm:t>
    </dgm:pt>
    <dgm:pt modelId="{A7079005-9C7D-4CC2-AF0F-671C3A00B010}" type="pres">
      <dgm:prSet presAssocID="{29BCA6C7-AB94-4DDC-9002-88ECCECDD47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49FBB1-0B4B-4609-871C-FED7BF315C9F}" type="pres">
      <dgm:prSet presAssocID="{29BCA6C7-AB94-4DDC-9002-88ECCECDD470}" presName="invisiNode" presStyleLbl="node1" presStyleIdx="2" presStyleCnt="3"/>
      <dgm:spPr/>
    </dgm:pt>
    <dgm:pt modelId="{50205122-CAA7-4B2D-9630-970F04BD2C9B}" type="pres">
      <dgm:prSet presAssocID="{29BCA6C7-AB94-4DDC-9002-88ECCECDD470}" presName="imagNode" presStyleLbl="fgImgPlace1" presStyleIdx="2" presStyleCnt="3"/>
      <dgm:spPr/>
    </dgm:pt>
  </dgm:ptLst>
  <dgm:cxnLst>
    <dgm:cxn modelId="{6CD0867F-E7D9-4D6E-8421-3F112030556B}" srcId="{16977C60-C9CE-4B5D-A794-D7BAFF626E00}" destId="{982A9893-AF29-44BF-9EE1-825C96CCCB84}" srcOrd="0" destOrd="0" parTransId="{218B9BB6-ED6A-4AE6-AE96-F46EB8019E39}" sibTransId="{743629A4-0FAF-4D8C-AD37-606688062970}"/>
    <dgm:cxn modelId="{C0C9F22D-F453-4BAA-8D47-44DA83CCE17C}" type="presOf" srcId="{29BCA6C7-AB94-4DDC-9002-88ECCECDD470}" destId="{DC57AA67-BB0C-436A-8311-CCADCB517509}" srcOrd="0" destOrd="0" presId="urn:microsoft.com/office/officeart/2005/8/layout/hList7#1"/>
    <dgm:cxn modelId="{6586E89F-7D94-4244-8211-5F29ED56465B}" type="presOf" srcId="{743629A4-0FAF-4D8C-AD37-606688062970}" destId="{710D4F04-8E65-41C1-AE1A-EC820565D65D}" srcOrd="0" destOrd="0" presId="urn:microsoft.com/office/officeart/2005/8/layout/hList7#1"/>
    <dgm:cxn modelId="{8DC72B2B-41C1-436D-8EDC-B61C52163346}" type="presOf" srcId="{16977C60-C9CE-4B5D-A794-D7BAFF626E00}" destId="{5259A90A-D943-4F44-B744-430CF8FFFA8D}" srcOrd="0" destOrd="0" presId="urn:microsoft.com/office/officeart/2005/8/layout/hList7#1"/>
    <dgm:cxn modelId="{2CC2CA43-EF85-406E-A1C2-92877FF88DBA}" type="presOf" srcId="{982A9893-AF29-44BF-9EE1-825C96CCCB84}" destId="{14380E18-9A73-4693-AA09-9A5B938DE7BE}" srcOrd="0" destOrd="0" presId="urn:microsoft.com/office/officeart/2005/8/layout/hList7#1"/>
    <dgm:cxn modelId="{0C1ECB9F-7E75-40C4-BA3A-0DF2429FD06D}" type="presOf" srcId="{29BCA6C7-AB94-4DDC-9002-88ECCECDD470}" destId="{A7079005-9C7D-4CC2-AF0F-671C3A00B010}" srcOrd="1" destOrd="0" presId="urn:microsoft.com/office/officeart/2005/8/layout/hList7#1"/>
    <dgm:cxn modelId="{CC668D13-7C3F-46C2-994C-90605434EBA6}" type="presOf" srcId="{B1681C19-379C-4EE6-BB21-3F0D567FA05A}" destId="{AB92182A-DE47-4F5D-AAE9-9241E3443498}" srcOrd="0" destOrd="0" presId="urn:microsoft.com/office/officeart/2005/8/layout/hList7#1"/>
    <dgm:cxn modelId="{F8805AAE-50D7-44F5-BE09-BD1ABF67EA26}" type="presOf" srcId="{4100DFDA-6187-4CAB-98EC-F1FCD515AD00}" destId="{AEC3DBBF-E3B5-48F9-B68F-834054216858}" srcOrd="1" destOrd="0" presId="urn:microsoft.com/office/officeart/2005/8/layout/hList7#1"/>
    <dgm:cxn modelId="{1BF5C571-153F-48CD-98BC-B5A1205AEC29}" type="presOf" srcId="{982A9893-AF29-44BF-9EE1-825C96CCCB84}" destId="{52792FB9-D706-44E9-8794-BA0A0D87EE97}" srcOrd="1" destOrd="0" presId="urn:microsoft.com/office/officeart/2005/8/layout/hList7#1"/>
    <dgm:cxn modelId="{C2FB1B0A-9CF0-4C48-835C-E396B13158A6}" srcId="{16977C60-C9CE-4B5D-A794-D7BAFF626E00}" destId="{29BCA6C7-AB94-4DDC-9002-88ECCECDD470}" srcOrd="2" destOrd="0" parTransId="{708B6C34-6D74-4F56-A826-5CCC00AB734A}" sibTransId="{95208092-1108-42CA-8183-CAE2CBA67A17}"/>
    <dgm:cxn modelId="{C90BAFB5-68A6-4551-AD2B-C1174E7CB365}" type="presOf" srcId="{4100DFDA-6187-4CAB-98EC-F1FCD515AD00}" destId="{8DA777F8-8704-4AAB-9FA5-0F95BB444C08}" srcOrd="0" destOrd="0" presId="urn:microsoft.com/office/officeart/2005/8/layout/hList7#1"/>
    <dgm:cxn modelId="{856E57D4-B6CE-4FCF-89EE-DC7E2426A457}" srcId="{16977C60-C9CE-4B5D-A794-D7BAFF626E00}" destId="{4100DFDA-6187-4CAB-98EC-F1FCD515AD00}" srcOrd="1" destOrd="0" parTransId="{00982176-5CFD-4A9D-B838-1841B248C78E}" sibTransId="{B1681C19-379C-4EE6-BB21-3F0D567FA05A}"/>
    <dgm:cxn modelId="{40BDA3B5-33E3-470C-977B-4392F7FD6BCB}" type="presParOf" srcId="{5259A90A-D943-4F44-B744-430CF8FFFA8D}" destId="{54CDFF4C-81B0-41BB-9998-7B4B129B3E28}" srcOrd="0" destOrd="0" presId="urn:microsoft.com/office/officeart/2005/8/layout/hList7#1"/>
    <dgm:cxn modelId="{B3A484D5-769D-4938-8A89-E30ACF397555}" type="presParOf" srcId="{5259A90A-D943-4F44-B744-430CF8FFFA8D}" destId="{CE3A265A-0DB6-49CD-8425-46DFF56BDCDD}" srcOrd="1" destOrd="0" presId="urn:microsoft.com/office/officeart/2005/8/layout/hList7#1"/>
    <dgm:cxn modelId="{49B752F6-7864-4BE8-917B-790215A3DDB5}" type="presParOf" srcId="{CE3A265A-0DB6-49CD-8425-46DFF56BDCDD}" destId="{D8C8F432-9D2A-423F-A480-E04ABC1348EA}" srcOrd="0" destOrd="0" presId="urn:microsoft.com/office/officeart/2005/8/layout/hList7#1"/>
    <dgm:cxn modelId="{5F6FD413-18EC-42E2-9253-3C5E9B59708B}" type="presParOf" srcId="{D8C8F432-9D2A-423F-A480-E04ABC1348EA}" destId="{14380E18-9A73-4693-AA09-9A5B938DE7BE}" srcOrd="0" destOrd="0" presId="urn:microsoft.com/office/officeart/2005/8/layout/hList7#1"/>
    <dgm:cxn modelId="{5536059E-1B35-44BE-B895-DCD1F1036772}" type="presParOf" srcId="{D8C8F432-9D2A-423F-A480-E04ABC1348EA}" destId="{52792FB9-D706-44E9-8794-BA0A0D87EE97}" srcOrd="1" destOrd="0" presId="urn:microsoft.com/office/officeart/2005/8/layout/hList7#1"/>
    <dgm:cxn modelId="{C6F4E965-BF7A-40BD-9D27-0A61C1222099}" type="presParOf" srcId="{D8C8F432-9D2A-423F-A480-E04ABC1348EA}" destId="{7ED8C7D9-E7AA-49D5-B7CA-202B5E8212D9}" srcOrd="2" destOrd="0" presId="urn:microsoft.com/office/officeart/2005/8/layout/hList7#1"/>
    <dgm:cxn modelId="{D12EC8A2-6B64-46E2-BA10-8572200376AB}" type="presParOf" srcId="{D8C8F432-9D2A-423F-A480-E04ABC1348EA}" destId="{878BC7C1-2F4C-46EE-9F04-B02E8B8A9171}" srcOrd="3" destOrd="0" presId="urn:microsoft.com/office/officeart/2005/8/layout/hList7#1"/>
    <dgm:cxn modelId="{8BAB21DB-C702-4CA5-9795-CAC7F52D3297}" type="presParOf" srcId="{CE3A265A-0DB6-49CD-8425-46DFF56BDCDD}" destId="{710D4F04-8E65-41C1-AE1A-EC820565D65D}" srcOrd="1" destOrd="0" presId="urn:microsoft.com/office/officeart/2005/8/layout/hList7#1"/>
    <dgm:cxn modelId="{34E49D8A-C48C-4E56-95F7-E7DF1216EE5E}" type="presParOf" srcId="{CE3A265A-0DB6-49CD-8425-46DFF56BDCDD}" destId="{5B0D38DC-7CF7-4C7E-91E7-940A04B4AF00}" srcOrd="2" destOrd="0" presId="urn:microsoft.com/office/officeart/2005/8/layout/hList7#1"/>
    <dgm:cxn modelId="{ACCBF857-854E-410E-9B30-70E582F63EE1}" type="presParOf" srcId="{5B0D38DC-7CF7-4C7E-91E7-940A04B4AF00}" destId="{8DA777F8-8704-4AAB-9FA5-0F95BB444C08}" srcOrd="0" destOrd="0" presId="urn:microsoft.com/office/officeart/2005/8/layout/hList7#1"/>
    <dgm:cxn modelId="{300DB05E-5424-40FC-9D4C-BA3D00206E85}" type="presParOf" srcId="{5B0D38DC-7CF7-4C7E-91E7-940A04B4AF00}" destId="{AEC3DBBF-E3B5-48F9-B68F-834054216858}" srcOrd="1" destOrd="0" presId="urn:microsoft.com/office/officeart/2005/8/layout/hList7#1"/>
    <dgm:cxn modelId="{C6E84612-93ED-4459-B087-1CA67A694C3D}" type="presParOf" srcId="{5B0D38DC-7CF7-4C7E-91E7-940A04B4AF00}" destId="{0CDE0D8A-336E-4555-9A78-8010E6148BF3}" srcOrd="2" destOrd="0" presId="urn:microsoft.com/office/officeart/2005/8/layout/hList7#1"/>
    <dgm:cxn modelId="{B6A483CE-CD4C-4F4D-8C25-3C69AACA7E4C}" type="presParOf" srcId="{5B0D38DC-7CF7-4C7E-91E7-940A04B4AF00}" destId="{CBF537D4-A545-4B6C-939F-63E432C9F5A6}" srcOrd="3" destOrd="0" presId="urn:microsoft.com/office/officeart/2005/8/layout/hList7#1"/>
    <dgm:cxn modelId="{66CF7F6B-BA47-4842-AE8F-A951E9DAA062}" type="presParOf" srcId="{CE3A265A-0DB6-49CD-8425-46DFF56BDCDD}" destId="{AB92182A-DE47-4F5D-AAE9-9241E3443498}" srcOrd="3" destOrd="0" presId="urn:microsoft.com/office/officeart/2005/8/layout/hList7#1"/>
    <dgm:cxn modelId="{16697909-3E02-46B1-8FDA-EC3FDB62B8CB}" type="presParOf" srcId="{CE3A265A-0DB6-49CD-8425-46DFF56BDCDD}" destId="{4570698D-C253-448B-B958-9248DE8E585F}" srcOrd="4" destOrd="0" presId="urn:microsoft.com/office/officeart/2005/8/layout/hList7#1"/>
    <dgm:cxn modelId="{B6837D34-3E92-4560-AA05-D1EBA699123A}" type="presParOf" srcId="{4570698D-C253-448B-B958-9248DE8E585F}" destId="{DC57AA67-BB0C-436A-8311-CCADCB517509}" srcOrd="0" destOrd="0" presId="urn:microsoft.com/office/officeart/2005/8/layout/hList7#1"/>
    <dgm:cxn modelId="{E62C516D-3117-44A0-9835-F24D6847AE87}" type="presParOf" srcId="{4570698D-C253-448B-B958-9248DE8E585F}" destId="{A7079005-9C7D-4CC2-AF0F-671C3A00B010}" srcOrd="1" destOrd="0" presId="urn:microsoft.com/office/officeart/2005/8/layout/hList7#1"/>
    <dgm:cxn modelId="{44361046-B51C-43D0-AF72-196645FF0F7A}" type="presParOf" srcId="{4570698D-C253-448B-B958-9248DE8E585F}" destId="{B649FBB1-0B4B-4609-871C-FED7BF315C9F}" srcOrd="2" destOrd="0" presId="urn:microsoft.com/office/officeart/2005/8/layout/hList7#1"/>
    <dgm:cxn modelId="{B43F434F-DD1A-4A72-B5E1-C9A52FB08627}" type="presParOf" srcId="{4570698D-C253-448B-B958-9248DE8E585F}" destId="{50205122-CAA7-4B2D-9630-970F04BD2C9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81BFA70-7494-4E8C-8B0F-5803142ADA19}" type="datetimeFigureOut">
              <a:rPr lang="en-US" smtClean="0"/>
              <a:t>02/07/2019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9C7F9C6-786B-443F-8194-30F25839CB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71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7F9C6-786B-443F-8194-30F25839CB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52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7F9C6-786B-443F-8194-30F25839CB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18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6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17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87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06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165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35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4530" y="4734229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99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82394" y="4298950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98A01-842B-0042-9AB7-55364486B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3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n African American business woman standing with her arms crossed and a team of professionals behind her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"/>
          <a:stretch>
            <a:fillRect/>
          </a:stretch>
        </p:blipFill>
        <p:spPr bwMode="auto">
          <a:xfrm>
            <a:off x="13820" y="1828800"/>
            <a:ext cx="5243981" cy="332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2286000"/>
            <a:ext cx="2971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3200400"/>
            <a:ext cx="29718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33866" y="977900"/>
            <a:ext cx="9211733" cy="990599"/>
            <a:chOff x="-16933" y="1"/>
            <a:chExt cx="9211733" cy="1015999"/>
          </a:xfrm>
        </p:grpSpPr>
        <p:sp>
          <p:nvSpPr>
            <p:cNvPr id="17" name="Rectangle 16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8" name="Rectangle 17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642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A group of children standing with their school supplies in hand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"/>
          <a:stretch>
            <a:fillRect/>
          </a:stretch>
        </p:blipFill>
        <p:spPr>
          <a:xfrm>
            <a:off x="14601" y="2222587"/>
            <a:ext cx="5295431" cy="2918318"/>
          </a:xfrm>
          <a:prstGeom prst="rect">
            <a:avLst/>
          </a:prstGeom>
          <a:effectLst/>
        </p:spPr>
      </p:pic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26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314325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9" name="Picture 8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99037563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n active adult couple riding bicycles in a park.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8" y="1828800"/>
            <a:ext cx="6629401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10200" y="2286000"/>
            <a:ext cx="35052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10200" y="3200400"/>
            <a:ext cx="35052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189268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group of physicians reviewing x-rays.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828800"/>
            <a:ext cx="4639734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53000" y="2286000"/>
            <a:ext cx="3733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0" y="3143250"/>
            <a:ext cx="3733800" cy="62865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1178236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e Centers for Medicare and Medicaid logo.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pic>
        <p:nvPicPr>
          <p:cNvPr id="6" name="Picture 5" descr="A group of seniors playing cards in a sunroom, sitting in wicker furniture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" y="1885950"/>
            <a:ext cx="5615940" cy="3257550"/>
          </a:xfrm>
          <a:prstGeom prst="rect">
            <a:avLst/>
          </a:prstGeom>
          <a:ln>
            <a:noFill/>
          </a:ln>
        </p:spPr>
      </p:pic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2286000"/>
            <a:ext cx="2971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3200400"/>
            <a:ext cx="2971800" cy="62865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6575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collage of photos. These photos are health professionals giving care to patients.&#10;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07"/>
          <a:stretch/>
        </p:blipFill>
        <p:spPr bwMode="auto">
          <a:xfrm>
            <a:off x="-8417" y="1828800"/>
            <a:ext cx="564721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2286000"/>
            <a:ext cx="2971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3200400"/>
            <a:ext cx="29718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40707124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aphical design of 1's and 0's to represent technology.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564" t="-2980"/>
          <a:stretch/>
        </p:blipFill>
        <p:spPr>
          <a:xfrm>
            <a:off x="-1600200" y="1771651"/>
            <a:ext cx="6807107" cy="3358451"/>
          </a:xfrm>
          <a:prstGeom prst="rect">
            <a:avLst/>
          </a:prstGeom>
          <a:ln>
            <a:solidFill>
              <a:schemeClr val="tx1">
                <a:alpha val="77000"/>
              </a:schemeClr>
            </a:solidFill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102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10200" y="314325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95731472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s is an image of a pill bottle on it's side with the lid off and a few of the pills lying on the table in front of it.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7" t="1177" r="-182" b="3456"/>
          <a:stretch/>
        </p:blipFill>
        <p:spPr>
          <a:xfrm>
            <a:off x="-76201" y="1714500"/>
            <a:ext cx="5614737" cy="3429000"/>
          </a:xfrm>
          <a:prstGeom prst="rect">
            <a:avLst/>
          </a:prstGeom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26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3143250"/>
            <a:ext cx="3276600" cy="62865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9683331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-76200" y="-21554"/>
            <a:ext cx="9244148" cy="1085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1912551"/>
            <a:ext cx="8915400" cy="2316549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114550"/>
            <a:ext cx="8534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543300"/>
            <a:ext cx="85344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1912551"/>
            <a:ext cx="8915400" cy="2316549"/>
          </a:xfrm>
          <a:prstGeom prst="rect">
            <a:avLst/>
          </a:prstGeom>
        </p:spPr>
      </p:pic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6705600" y="48815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22FF3C-310F-4809-A5BE-BC5BA8AA108D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-16933" y="1"/>
            <a:ext cx="9211733" cy="1104899"/>
            <a:chOff x="-16933" y="1"/>
            <a:chExt cx="9211733" cy="1015999"/>
          </a:xfrm>
        </p:grpSpPr>
        <p:sp>
          <p:nvSpPr>
            <p:cNvPr id="18" name="Rectangle 17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" name="Rectangle 18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595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530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0" y="314325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9" name="Picture 8" descr="The Centers for Medicare and Medicaid logo.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4" name="Picture 13" descr="The Centers for Medicare and Medicaid logo.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-16933" y="1066800"/>
            <a:ext cx="9211733" cy="1003301"/>
            <a:chOff x="-16933" y="1"/>
            <a:chExt cx="9211733" cy="1015999"/>
          </a:xfrm>
        </p:grpSpPr>
        <p:sp>
          <p:nvSpPr>
            <p:cNvPr id="16" name="Rectangle 1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" name="Rectangle 16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5652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MS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3229"/>
          </a:xfrm>
          <a:prstGeom prst="rect">
            <a:avLst/>
          </a:prstGeom>
          <a:solidFill>
            <a:srgbClr val="084A9C"/>
          </a:solidFill>
          <a:effectLst>
            <a:outerShdw dist="76200" dir="5640000" algn="tl" rotWithShape="0">
              <a:srgbClr val="FFD004"/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223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3738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woman standing in a meeting with her arms crossed with a team of professionals in the background at a table.&#10;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828800"/>
            <a:ext cx="3673984" cy="332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91000" y="2286000"/>
            <a:ext cx="47244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191000" y="3200400"/>
            <a:ext cx="47244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952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MS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223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Placeholder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rgbClr val="FFD004"/>
          </a:solidFill>
          <a:effectLst>
            <a:outerShdw dist="76200" dir="5640000" algn="tl" rotWithShape="0">
              <a:srgbClr val="084A9C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427388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11382"/>
            <a:ext cx="8229600" cy="380504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1800" b="1" kern="1200" dirty="0">
                <a:solidFill>
                  <a:schemeClr val="tx2"/>
                </a:solidFill>
                <a:latin typeface="Helvetica LT Std" pitchFamily="34" charset="0"/>
                <a:ea typeface="+mj-ea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8830" y="69772"/>
            <a:ext cx="495766" cy="1356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US" smtClean="0"/>
            </a:lvl1pPr>
          </a:lstStyle>
          <a:p>
            <a:fld id="{295008BC-DA31-4D19-837B-EFA4386B05F5}" type="slidenum">
              <a:rPr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3" name="Straight Connector 2"/>
          <p:cNvCxnSpPr>
            <a:stCxn id="6" idx="3"/>
            <a:endCxn id="6" idx="3"/>
          </p:cNvCxnSpPr>
          <p:nvPr userDrawn="1"/>
        </p:nvCxnSpPr>
        <p:spPr>
          <a:xfrm>
            <a:off x="8894596" y="137617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8839200" y="67844"/>
            <a:ext cx="0" cy="1143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8458200" y="67844"/>
            <a:ext cx="0" cy="1143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 bwMode="auto">
          <a:xfrm>
            <a:off x="1" y="1"/>
            <a:ext cx="423333" cy="391885"/>
          </a:xfrm>
          <a:prstGeom prst="rect">
            <a:avLst/>
          </a:prstGeom>
          <a:solidFill>
            <a:srgbClr val="EFC20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840583" y="381432"/>
            <a:ext cx="7944793" cy="0"/>
          </a:xfrm>
          <a:prstGeom prst="line">
            <a:avLst/>
          </a:prstGeom>
          <a:solidFill>
            <a:srgbClr val="FFCC99"/>
          </a:solidFill>
          <a:ln w="12700" cap="flat" cmpd="sng" algn="ctr">
            <a:solidFill>
              <a:srgbClr val="EFC20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11"/>
          <p:cNvSpPr/>
          <p:nvPr userDrawn="1"/>
        </p:nvSpPr>
        <p:spPr bwMode="auto">
          <a:xfrm>
            <a:off x="0" y="532563"/>
            <a:ext cx="406400" cy="4610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srgbClr val="005F9E"/>
              </a:solidFill>
              <a:latin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9600" y="531813"/>
            <a:ext cx="8229600" cy="4329112"/>
          </a:xfrm>
        </p:spPr>
        <p:txBody>
          <a:bodyPr>
            <a:normAutofit/>
          </a:bodyPr>
          <a:lstStyle>
            <a:lvl1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1pPr>
            <a:lvl2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2pPr>
            <a:lvl3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3pPr>
            <a:lvl4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4pPr>
            <a:lvl5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5pPr>
            <a:lvl6pPr marL="577850" indent="-171450">
              <a:spcBef>
                <a:spcPts val="0"/>
              </a:spcBef>
              <a:defRPr>
                <a:latin typeface="Helvetica LT Std"/>
              </a:defRPr>
            </a:lvl6pPr>
            <a:lvl7pPr marL="850900" indent="-171450">
              <a:defRPr sz="1400">
                <a:latin typeface="Helvetica LT Std"/>
              </a:defRPr>
            </a:lvl7pPr>
            <a:lvl8pPr marL="1138238" indent="-171450">
              <a:defRPr sz="1200">
                <a:latin typeface="Helvetica LT Std"/>
              </a:defRPr>
            </a:lvl8pPr>
            <a:lvl9pPr marL="1427163" indent="-171450">
              <a:defRPr sz="1200">
                <a:latin typeface="Helvetica LT Std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5"/>
            <a:r>
              <a:rPr lang="en-US" dirty="0" smtClean="0"/>
              <a:t>Second level</a:t>
            </a:r>
          </a:p>
          <a:p>
            <a:pPr lvl="6"/>
            <a:r>
              <a:rPr lang="en-US" dirty="0" smtClean="0"/>
              <a:t>Third level</a:t>
            </a:r>
          </a:p>
          <a:p>
            <a:pPr lvl="7"/>
            <a:r>
              <a:rPr lang="en-US" dirty="0" smtClean="0"/>
              <a:t>Fourth level</a:t>
            </a:r>
          </a:p>
          <a:p>
            <a:pPr lvl="8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203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n African American business woman standing with her arms crossed and a team of professionals behind her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932" y="1828800"/>
            <a:ext cx="5257800" cy="332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2286000"/>
            <a:ext cx="2971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3200400"/>
            <a:ext cx="29718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sp>
        <p:nvSpPr>
          <p:cNvPr id="10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6" y="977900"/>
            <a:ext cx="9211733" cy="990599"/>
            <a:chOff x="-16933" y="1"/>
            <a:chExt cx="9211733" cy="1015999"/>
          </a:xfrm>
        </p:grpSpPr>
        <p:sp>
          <p:nvSpPr>
            <p:cNvPr id="16" name="Rectangle 1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" name="Rectangle 16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8" name="Title 9"/>
          <p:cNvSpPr>
            <a:spLocks noGrp="1"/>
          </p:cNvSpPr>
          <p:nvPr>
            <p:ph type="title"/>
          </p:nvPr>
        </p:nvSpPr>
        <p:spPr>
          <a:xfrm>
            <a:off x="16933" y="1117600"/>
            <a:ext cx="9144000" cy="622724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198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1912551"/>
            <a:ext cx="8915400" cy="2316549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114550"/>
            <a:ext cx="8534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543300"/>
            <a:ext cx="85344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6705600" y="48815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22FF3C-310F-4809-A5BE-BC5BA8AA108D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6933" y="1"/>
            <a:ext cx="9211733" cy="1104899"/>
            <a:chOff x="-16933" y="1"/>
            <a:chExt cx="9211733" cy="1015999"/>
          </a:xfrm>
        </p:grpSpPr>
        <p:sp>
          <p:nvSpPr>
            <p:cNvPr id="16" name="Rectangle 1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" name="Rectangle 16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8" name="Title 9"/>
          <p:cNvSpPr>
            <a:spLocks noGrp="1"/>
          </p:cNvSpPr>
          <p:nvPr>
            <p:ph type="title"/>
          </p:nvPr>
        </p:nvSpPr>
        <p:spPr>
          <a:xfrm>
            <a:off x="0" y="101601"/>
            <a:ext cx="9144000" cy="755015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14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MS title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9530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0" y="314325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pic>
        <p:nvPicPr>
          <p:cNvPr id="10" name="Picture 9" descr="The Centers for Medicare and Medicaid logo.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933" y="1066800"/>
            <a:ext cx="9211733" cy="1003301"/>
            <a:chOff x="-16933" y="1"/>
            <a:chExt cx="9211733" cy="1015999"/>
          </a:xfrm>
        </p:grpSpPr>
        <p:sp>
          <p:nvSpPr>
            <p:cNvPr id="15" name="Rectangle 14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" name="Rectangle 15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7" name="Title 9"/>
          <p:cNvSpPr>
            <a:spLocks noGrp="1"/>
          </p:cNvSpPr>
          <p:nvPr>
            <p:ph type="title"/>
          </p:nvPr>
        </p:nvSpPr>
        <p:spPr>
          <a:xfrm>
            <a:off x="0" y="1066801"/>
            <a:ext cx="9144000" cy="763694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286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Bar_No CMS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223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0" y="1081564"/>
            <a:ext cx="9144000" cy="74771"/>
            <a:chOff x="0" y="1472565"/>
            <a:chExt cx="9144000" cy="99695"/>
          </a:xfrm>
        </p:grpSpPr>
        <p:cxnSp>
          <p:nvCxnSpPr>
            <p:cNvPr id="17" name="Straight Connector 16"/>
            <p:cNvCxnSpPr/>
            <p:nvPr userDrawn="1"/>
          </p:nvCxnSpPr>
          <p:spPr>
            <a:xfrm>
              <a:off x="0" y="1572260"/>
              <a:ext cx="9144000" cy="0"/>
            </a:xfrm>
            <a:prstGeom prst="line">
              <a:avLst/>
            </a:prstGeom>
            <a:ln w="101600" cap="sq">
              <a:solidFill>
                <a:srgbClr val="FFD0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 userDrawn="1"/>
          </p:nvCxnSpPr>
          <p:spPr>
            <a:xfrm>
              <a:off x="0" y="1472565"/>
              <a:ext cx="9144000" cy="0"/>
            </a:xfrm>
            <a:prstGeom prst="line">
              <a:avLst/>
            </a:prstGeom>
            <a:ln w="101600" cap="sq">
              <a:solidFill>
                <a:srgbClr val="084A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22"/>
          <p:cNvSpPr>
            <a:spLocks noGrp="1"/>
          </p:cNvSpPr>
          <p:nvPr userDrawn="1">
            <p:ph type="title"/>
          </p:nvPr>
        </p:nvSpPr>
        <p:spPr>
          <a:xfrm>
            <a:off x="0" y="0"/>
            <a:ext cx="9144000" cy="1028700"/>
          </a:xfrm>
          <a:noFill/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582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16933" y="1"/>
            <a:ext cx="9211733" cy="761999"/>
            <a:chOff x="-16933" y="1"/>
            <a:chExt cx="9211733" cy="1015999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Rectangle 12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22302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101601"/>
            <a:ext cx="9144000" cy="520700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89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-16933" y="1"/>
            <a:ext cx="9211733" cy="761999"/>
            <a:chOff x="-16933" y="1"/>
            <a:chExt cx="9211733" cy="1015999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7" name="Title 9"/>
          <p:cNvSpPr>
            <a:spLocks noGrp="1"/>
          </p:cNvSpPr>
          <p:nvPr>
            <p:ph type="title"/>
          </p:nvPr>
        </p:nvSpPr>
        <p:spPr>
          <a:xfrm>
            <a:off x="0" y="101601"/>
            <a:ext cx="9144000" cy="520700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/>
          </p:cNvGraphicFramePr>
          <p:nvPr userDrawn="1"/>
        </p:nvGraphicFramePr>
        <p:xfrm>
          <a:off x="457200" y="1371601"/>
          <a:ext cx="8229600" cy="3223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424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-16933" y="1"/>
            <a:ext cx="9211733" cy="761999"/>
            <a:chOff x="-16933" y="1"/>
            <a:chExt cx="9211733" cy="1015999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322302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9"/>
          <p:cNvSpPr>
            <a:spLocks noGrp="1"/>
          </p:cNvSpPr>
          <p:nvPr>
            <p:ph type="title"/>
          </p:nvPr>
        </p:nvSpPr>
        <p:spPr>
          <a:xfrm>
            <a:off x="0" y="101601"/>
            <a:ext cx="9144000" cy="520700"/>
          </a:xfrm>
          <a:noFill/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78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-16933" y="1"/>
            <a:ext cx="9211733" cy="761999"/>
            <a:chOff x="-16933" y="1"/>
            <a:chExt cx="9211733" cy="1015999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lnSpc>
                  <a:spcPts val="1875"/>
                </a:lnSpc>
                <a:spcBef>
                  <a:spcPct val="0"/>
                </a:spcBef>
                <a:spcAft>
                  <a:spcPts val="750"/>
                </a:spcAft>
                <a:buClr>
                  <a:srgbClr val="FDAA03"/>
                </a:buClr>
              </a:pPr>
              <a:endParaRPr lang="en-US" sz="135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aphicFrame>
        <p:nvGraphicFramePr>
          <p:cNvPr id="7" name="Chart 6"/>
          <p:cNvGraphicFramePr/>
          <p:nvPr userDrawn="1"/>
        </p:nvGraphicFramePr>
        <p:xfrm>
          <a:off x="1447800" y="1371600"/>
          <a:ext cx="60960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9"/>
          <p:cNvSpPr>
            <a:spLocks noGrp="1"/>
          </p:cNvSpPr>
          <p:nvPr>
            <p:ph type="title"/>
          </p:nvPr>
        </p:nvSpPr>
        <p:spPr>
          <a:xfrm>
            <a:off x="0" y="101601"/>
            <a:ext cx="9144000" cy="520700"/>
          </a:xfrm>
          <a:noFill/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494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Two professional women at a laptop computer."/>
          <p:cNvPicPr>
            <a:picLocks noChangeAspect="1" noChangeArrowheads="1"/>
          </p:cNvPicPr>
          <p:nvPr/>
        </p:nvPicPr>
        <p:blipFill>
          <a:blip r:embed="rId2" cstate="print"/>
          <a:srcRect l="7702" r="6739"/>
          <a:stretch>
            <a:fillRect/>
          </a:stretch>
        </p:blipFill>
        <p:spPr bwMode="auto">
          <a:xfrm>
            <a:off x="3785960" y="1885950"/>
            <a:ext cx="535804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2286000"/>
            <a:ext cx="3352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20040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1" y="171450"/>
            <a:ext cx="26523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138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 bwMode="auto">
          <a:xfrm>
            <a:off x="838200" y="2298035"/>
            <a:ext cx="7780020" cy="0"/>
          </a:xfrm>
          <a:prstGeom prst="line">
            <a:avLst/>
          </a:prstGeom>
          <a:solidFill>
            <a:srgbClr val="FFCC99"/>
          </a:solidFill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Rectangle 4"/>
          <p:cNvSpPr/>
          <p:nvPr userDrawn="1"/>
        </p:nvSpPr>
        <p:spPr bwMode="auto">
          <a:xfrm>
            <a:off x="0" y="0"/>
            <a:ext cx="407324" cy="2197768"/>
          </a:xfrm>
          <a:prstGeom prst="rect">
            <a:avLst/>
          </a:prstGeom>
          <a:solidFill>
            <a:srgbClr val="EFC20D"/>
          </a:solidFill>
          <a:ln w="12700" cap="flat" cmpd="sng" algn="ctr">
            <a:solidFill>
              <a:srgbClr val="EFC2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ts val="2500"/>
              </a:lnSpc>
              <a:spcBef>
                <a:spcPct val="0"/>
              </a:spcBef>
              <a:spcAft>
                <a:spcPts val="1000"/>
              </a:spcAft>
              <a:buClr>
                <a:srgbClr val="FDAA03"/>
              </a:buClr>
            </a:pP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2438401"/>
            <a:ext cx="407324" cy="27051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ts val="2500"/>
              </a:lnSpc>
              <a:spcBef>
                <a:spcPct val="0"/>
              </a:spcBef>
              <a:spcAft>
                <a:spcPts val="1000"/>
              </a:spcAft>
              <a:buClr>
                <a:srgbClr val="FDAA03"/>
              </a:buClr>
            </a:pPr>
            <a:endParaRPr lang="en-US" b="1" dirty="0">
              <a:solidFill>
                <a:srgbClr val="005F9E"/>
              </a:solidFill>
              <a:latin typeface="Arial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23649" y="2484572"/>
            <a:ext cx="4602163" cy="389922"/>
          </a:xfrm>
        </p:spPr>
        <p:txBody>
          <a:bodyPr/>
          <a:lstStyle>
            <a:lvl1pPr marL="0" indent="0">
              <a:buFont typeface="Wingdings" pitchFamily="2" charset="2"/>
              <a:buNone/>
              <a:defRPr b="1" spc="300" baseline="0">
                <a:solidFill>
                  <a:schemeClr val="tx2"/>
                </a:solidFill>
                <a:latin typeface="Helvetica LT Std" pitchFamily="34" charset="0"/>
                <a:cs typeface="Calibri" pitchFamily="34" charset="0"/>
              </a:defRPr>
            </a:lvl1pPr>
          </a:lstStyle>
          <a:p>
            <a:r>
              <a:rPr lang="en-US" altLang="en-US" smtClean="0"/>
              <a:t>Subtitle</a:t>
            </a:r>
            <a:endParaRPr lang="en-US" alt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762000" y="62722"/>
            <a:ext cx="7246620" cy="1981200"/>
          </a:xfrm>
          <a:noFill/>
          <a:effectLst/>
        </p:spPr>
        <p:txBody>
          <a:bodyPr anchor="b" anchorCtr="0">
            <a:noAutofit/>
          </a:bodyPr>
          <a:lstStyle>
            <a:lvl1pPr algn="l">
              <a:lnSpc>
                <a:spcPts val="4400"/>
              </a:lnSpc>
              <a:defRPr sz="4000" b="1">
                <a:solidFill>
                  <a:schemeClr val="tx2"/>
                </a:solidFill>
                <a:latin typeface="Helvetica LT Std" pitchFamily="34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8830" y="93030"/>
            <a:ext cx="495766" cy="1809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US" smtClean="0"/>
            </a:lvl1pPr>
          </a:lstStyle>
          <a:p>
            <a:fld id="{295008BC-DA31-4D19-837B-EFA4386B05F5}" type="slidenum">
              <a:rPr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839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8458200" y="90459"/>
            <a:ext cx="0" cy="1524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90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11382"/>
            <a:ext cx="8229600" cy="380504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1800" b="1" kern="1200" dirty="0">
                <a:solidFill>
                  <a:schemeClr val="tx2"/>
                </a:solidFill>
                <a:latin typeface="Helvetica LT Std" pitchFamily="34" charset="0"/>
                <a:ea typeface="+mj-ea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8830" y="69772"/>
            <a:ext cx="495766" cy="1356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US" smtClean="0"/>
            </a:lvl1pPr>
          </a:lstStyle>
          <a:p>
            <a:fld id="{295008BC-DA31-4D19-837B-EFA4386B05F5}" type="slidenum">
              <a:rPr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3" name="Straight Connector 2"/>
          <p:cNvCxnSpPr>
            <a:stCxn id="6" idx="3"/>
            <a:endCxn id="6" idx="3"/>
          </p:cNvCxnSpPr>
          <p:nvPr userDrawn="1"/>
        </p:nvCxnSpPr>
        <p:spPr>
          <a:xfrm>
            <a:off x="8894596" y="137617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8839200" y="67844"/>
            <a:ext cx="0" cy="1143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8458200" y="67844"/>
            <a:ext cx="0" cy="1143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 bwMode="auto">
          <a:xfrm>
            <a:off x="1" y="1"/>
            <a:ext cx="423333" cy="391885"/>
          </a:xfrm>
          <a:prstGeom prst="rect">
            <a:avLst/>
          </a:prstGeom>
          <a:solidFill>
            <a:srgbClr val="EFC20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840583" y="4812753"/>
            <a:ext cx="7944793" cy="0"/>
          </a:xfrm>
          <a:prstGeom prst="line">
            <a:avLst/>
          </a:prstGeom>
          <a:solidFill>
            <a:srgbClr val="FFCC99"/>
          </a:solidFill>
          <a:ln w="12700" cap="flat" cmpd="sng" algn="ctr">
            <a:solidFill>
              <a:srgbClr val="EFC20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11"/>
          <p:cNvSpPr/>
          <p:nvPr userDrawn="1"/>
        </p:nvSpPr>
        <p:spPr bwMode="auto">
          <a:xfrm>
            <a:off x="0" y="532563"/>
            <a:ext cx="406400" cy="428019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ts val="1875"/>
              </a:lnSpc>
              <a:spcBef>
                <a:spcPct val="0"/>
              </a:spcBef>
              <a:spcAft>
                <a:spcPts val="750"/>
              </a:spcAft>
              <a:buClr>
                <a:srgbClr val="FDAA03"/>
              </a:buClr>
            </a:pPr>
            <a:endParaRPr lang="en-US" sz="1350" b="1" dirty="0">
              <a:solidFill>
                <a:srgbClr val="005F9E"/>
              </a:solidFill>
              <a:latin typeface="Arial" charset="0"/>
            </a:endParaRP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9600" y="531813"/>
            <a:ext cx="8229600" cy="4329112"/>
          </a:xfrm>
        </p:spPr>
        <p:txBody>
          <a:bodyPr>
            <a:normAutofit/>
          </a:bodyPr>
          <a:lstStyle>
            <a:lvl1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1pPr>
            <a:lvl2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2pPr>
            <a:lvl3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3pPr>
            <a:lvl4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4pPr>
            <a:lvl5pPr marL="231775" indent="-2317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005F9E"/>
              </a:buClr>
              <a:buSzPct val="120000"/>
              <a:buFont typeface="Wingdings" pitchFamily="2" charset="2"/>
              <a:buChar char="§"/>
              <a:defRPr lang="en-US" sz="1500" b="0" kern="1200" dirty="0" smtClean="0">
                <a:solidFill>
                  <a:prstClr val="black"/>
                </a:solidFill>
                <a:latin typeface="Helvetica LT Std" pitchFamily="34" charset="0"/>
                <a:ea typeface="+mn-ea"/>
                <a:cs typeface="Calibri" pitchFamily="34" charset="0"/>
              </a:defRPr>
            </a:lvl5pPr>
            <a:lvl6pPr marL="577850" indent="-171450">
              <a:defRPr>
                <a:latin typeface="Helvetica LT Std"/>
              </a:defRPr>
            </a:lvl6pPr>
            <a:lvl7pPr marL="850900" indent="-171450">
              <a:defRPr sz="1400">
                <a:latin typeface="Helvetica LT Std"/>
              </a:defRPr>
            </a:lvl7pPr>
            <a:lvl8pPr marL="1138238" indent="-171450">
              <a:defRPr sz="1200">
                <a:latin typeface="Helvetica LT Std"/>
              </a:defRPr>
            </a:lvl8pPr>
            <a:lvl9pPr marL="1427163" indent="-171450">
              <a:defRPr sz="1200">
                <a:latin typeface="Helvetica LT Std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5"/>
            <a:r>
              <a:rPr lang="en-US" dirty="0" smtClean="0"/>
              <a:t>Second level</a:t>
            </a:r>
          </a:p>
          <a:p>
            <a:pPr lvl="6"/>
            <a:r>
              <a:rPr lang="en-US" dirty="0" smtClean="0"/>
              <a:t>Third level</a:t>
            </a:r>
          </a:p>
          <a:p>
            <a:pPr lvl="7"/>
            <a:r>
              <a:rPr lang="en-US" dirty="0" smtClean="0"/>
              <a:t>Fourth level</a:t>
            </a:r>
          </a:p>
          <a:p>
            <a:pPr lvl="8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362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group of professional men and women discussing the documents they are holding."/>
          <p:cNvPicPr>
            <a:picLocks noChangeAspect="1" noChangeArrowheads="1"/>
          </p:cNvPicPr>
          <p:nvPr/>
        </p:nvPicPr>
        <p:blipFill>
          <a:blip r:embed="rId2" cstate="print"/>
          <a:srcRect l="6069"/>
          <a:stretch>
            <a:fillRect/>
          </a:stretch>
        </p:blipFill>
        <p:spPr bwMode="auto">
          <a:xfrm>
            <a:off x="-34899" y="1828801"/>
            <a:ext cx="5354484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86400" y="2286000"/>
            <a:ext cx="3352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562600" y="320040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5" name="Picture 14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6894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team of professionals standing in a group."/>
          <p:cNvPicPr>
            <a:picLocks noChangeAspect="1" noChangeArrowheads="1"/>
          </p:cNvPicPr>
          <p:nvPr/>
        </p:nvPicPr>
        <p:blipFill>
          <a:blip r:embed="rId2" cstate="print"/>
          <a:srcRect l="7031" r="4688"/>
          <a:stretch>
            <a:fillRect/>
          </a:stretch>
        </p:blipFill>
        <p:spPr bwMode="auto">
          <a:xfrm>
            <a:off x="1055" y="1885950"/>
            <a:ext cx="575384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943600" y="2286000"/>
            <a:ext cx="2971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0" y="3200400"/>
            <a:ext cx="29718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97086531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multi-cultural family standing against a white background. The family has two children, a mom and a dad."/>
          <p:cNvPicPr>
            <a:picLocks noChangeAspect="1" noChangeArrowheads="1"/>
          </p:cNvPicPr>
          <p:nvPr/>
        </p:nvPicPr>
        <p:blipFill>
          <a:blip r:embed="rId2" cstate="print"/>
          <a:srcRect l="16406" r="24141" b="1553"/>
          <a:stretch>
            <a:fillRect/>
          </a:stretch>
        </p:blipFill>
        <p:spPr bwMode="auto">
          <a:xfrm>
            <a:off x="5463038" y="1714500"/>
            <a:ext cx="3661776" cy="343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2286000"/>
            <a:ext cx="48768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3200400"/>
            <a:ext cx="48768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3079354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young woman dressed casually with a backpack on, walking in a park."/>
          <p:cNvPicPr>
            <a:picLocks noChangeAspect="1" noChangeArrowheads="1"/>
          </p:cNvPicPr>
          <p:nvPr/>
        </p:nvPicPr>
        <p:blipFill>
          <a:blip r:embed="rId2" cstate="print"/>
          <a:srcRect l="39844" r="4687"/>
          <a:stretch>
            <a:fillRect/>
          </a:stretch>
        </p:blipFill>
        <p:spPr bwMode="auto">
          <a:xfrm>
            <a:off x="0" y="1710456"/>
            <a:ext cx="3810000" cy="343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00" y="2286000"/>
            <a:ext cx="42672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43400" y="3200400"/>
            <a:ext cx="42672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1314313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team of professionals standing in a group."/>
          <p:cNvPicPr>
            <a:picLocks noChangeAspect="1" noChangeArrowheads="1"/>
          </p:cNvPicPr>
          <p:nvPr/>
        </p:nvPicPr>
        <p:blipFill>
          <a:blip r:embed="rId2" cstate="print"/>
          <a:srcRect l="14062" r="7031"/>
          <a:stretch>
            <a:fillRect/>
          </a:stretch>
        </p:blipFill>
        <p:spPr bwMode="auto">
          <a:xfrm>
            <a:off x="3910920" y="1828801"/>
            <a:ext cx="523308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286000"/>
            <a:ext cx="32766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200400"/>
            <a:ext cx="32766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&#10;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405619059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CMS titl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A young woman helping a child at a computer."/>
          <p:cNvPicPr>
            <a:picLocks noChangeAspect="1" noChangeArrowheads="1"/>
          </p:cNvPicPr>
          <p:nvPr/>
        </p:nvPicPr>
        <p:blipFill>
          <a:blip r:embed="rId2" cstate="print"/>
          <a:srcRect l="9375" r="14062" b="3517"/>
          <a:stretch>
            <a:fillRect/>
          </a:stretch>
        </p:blipFill>
        <p:spPr bwMode="auto">
          <a:xfrm>
            <a:off x="16432" y="1885951"/>
            <a:ext cx="5165168" cy="325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3" name="TextBox 12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0" y="1028700"/>
            <a:ext cx="9144000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86400" y="2286000"/>
            <a:ext cx="3429000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1" i="1" dirty="0" smtClean="0">
                <a:solidFill>
                  <a:srgbClr val="084A9C"/>
                </a:solidFill>
              </a:rPr>
              <a:t>Subtitle</a:t>
            </a:r>
          </a:p>
          <a:p>
            <a:pPr algn="l"/>
            <a:endParaRPr lang="en-US" sz="2100" b="0" i="1" dirty="0" smtClean="0">
              <a:solidFill>
                <a:srgbClr val="084A9C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3200400"/>
            <a:ext cx="3429000" cy="628650"/>
          </a:xfrm>
        </p:spPr>
        <p:txBody>
          <a:bodyPr>
            <a:normAutofit/>
          </a:bodyPr>
          <a:lstStyle>
            <a:lvl1pPr marL="0" indent="0" algn="l">
              <a:buNone/>
              <a:defRPr sz="1800" b="1" i="1">
                <a:solidFill>
                  <a:srgbClr val="084A9C"/>
                </a:solidFill>
              </a:defRPr>
            </a:lvl1pPr>
          </a:lstStyle>
          <a:p>
            <a:pPr algn="l"/>
            <a:r>
              <a:rPr lang="en-US" sz="1800" b="0" i="1" dirty="0" smtClean="0">
                <a:solidFill>
                  <a:srgbClr val="084A9C"/>
                </a:solidFill>
              </a:rPr>
              <a:t>Presenter/Date</a:t>
            </a:r>
            <a:endParaRPr lang="en-US" sz="2100" b="0" i="1" dirty="0" smtClean="0">
              <a:solidFill>
                <a:srgbClr val="084A9C"/>
              </a:solidFill>
            </a:endParaRPr>
          </a:p>
        </p:txBody>
      </p:sp>
      <p:pic>
        <p:nvPicPr>
          <p:cNvPr id="11" name="Picture 10" descr="The Centers for Medicare and Medicaid logo.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6" y="171450"/>
            <a:ext cx="2652325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668146" y="369614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985175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rgbClr val="FFD004"/>
          </a:solidFill>
          <a:effectLst>
            <a:outerShdw dist="76200" dir="5640000" algn="tl" rotWithShape="0">
              <a:srgbClr val="084A9C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9" r:id="rId1"/>
    <p:sldLayoutId id="2147493510" r:id="rId2"/>
    <p:sldLayoutId id="2147493511" r:id="rId3"/>
    <p:sldLayoutId id="2147493512" r:id="rId4"/>
    <p:sldLayoutId id="2147493513" r:id="rId5"/>
    <p:sldLayoutId id="2147493514" r:id="rId6"/>
    <p:sldLayoutId id="2147493515" r:id="rId7"/>
    <p:sldLayoutId id="2147493516" r:id="rId8"/>
    <p:sldLayoutId id="2147493517" r:id="rId9"/>
    <p:sldLayoutId id="2147493518" r:id="rId10"/>
    <p:sldLayoutId id="2147493519" r:id="rId11"/>
    <p:sldLayoutId id="2147493520" r:id="rId12"/>
    <p:sldLayoutId id="2147493521" r:id="rId13"/>
    <p:sldLayoutId id="2147493522" r:id="rId14"/>
    <p:sldLayoutId id="2147493523" r:id="rId15"/>
    <p:sldLayoutId id="2147493524" r:id="rId16"/>
    <p:sldLayoutId id="2147493525" r:id="rId17"/>
    <p:sldLayoutId id="2147493526" r:id="rId18"/>
    <p:sldLayoutId id="2147493527" r:id="rId19"/>
    <p:sldLayoutId id="2147493528" r:id="rId20"/>
    <p:sldLayoutId id="2147493531" r:id="rId21"/>
    <p:sldLayoutId id="2147493485" r:id="rId22"/>
    <p:sldLayoutId id="2147493486" r:id="rId23"/>
    <p:sldLayoutId id="2147493487" r:id="rId24"/>
    <p:sldLayoutId id="2147493488" r:id="rId25"/>
    <p:sldLayoutId id="2147493489" r:id="rId26"/>
    <p:sldLayoutId id="2147493490" r:id="rId27"/>
    <p:sldLayoutId id="2147493491" r:id="rId28"/>
    <p:sldLayoutId id="2147493492" r:id="rId29"/>
    <p:sldLayoutId id="2147493506" r:id="rId30"/>
    <p:sldLayoutId id="2147493505" r:id="rId31"/>
  </p:sldLayoutIdLst>
  <p:timing>
    <p:tnLst>
      <p:par>
        <p:cTn id="1" dur="indefinite" restart="never" nodeType="tmRoot"/>
      </p:par>
    </p:tnLst>
  </p:timing>
  <p:hf hdr="0" ftr="0" dt="0"/>
  <p:txStyles>
    <p:titleStyle>
      <a:lvl1pPr indent="0" algn="ctr" defTabSz="685800" rtl="0" eaLnBrk="1" latinLnBrk="0" hangingPunct="1">
        <a:spcBef>
          <a:spcPts val="0"/>
        </a:spcBef>
        <a:buNone/>
        <a:defRPr sz="33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5" Type="http://schemas.openxmlformats.org/officeDocument/2006/relationships/hyperlink" Target="https://www.mymedicare.gov/" TargetMode="Externa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ymedicare.gov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edicare.gov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edicare.gov/medicarecoverageoption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edicare.gov/oopc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edicare.gov/find-a-plan/questions/home.asp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5" Type="http://schemas.openxmlformats.org/officeDocument/2006/relationships/hyperlink" Target="https://www.medicare.gov/find-a-plan/questions/home.aspx" TargetMode="Externa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medicare.gov/procedure-price-looku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eMedicare</a:t>
            </a:r>
            <a:endParaRPr lang="en-US" sz="2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NMEP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Jon Booth</a:t>
            </a:r>
          </a:p>
          <a:p>
            <a:r>
              <a:rPr lang="en-US" dirty="0" smtClean="0"/>
              <a:t>February 8, 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4637"/>
          </a:xfrm>
        </p:spPr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75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 &amp; Focus Areas for eMedicare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5008BC-DA31-4D19-837B-EFA4386B05F5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10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Aft>
                <a:spcPts val="200"/>
              </a:spcAft>
            </a:pPr>
            <a:r>
              <a:rPr lang="en-US" sz="1600" dirty="0" smtClean="0"/>
              <a:t>Mobile support</a:t>
            </a:r>
          </a:p>
          <a:p>
            <a:pPr>
              <a:spcAft>
                <a:spcPts val="200"/>
              </a:spcAft>
            </a:pPr>
            <a:r>
              <a:rPr lang="en-US" sz="1600" dirty="0" smtClean="0"/>
              <a:t>Better tools for decision-making on coverage</a:t>
            </a:r>
          </a:p>
          <a:p>
            <a:pPr>
              <a:spcAft>
                <a:spcPts val="200"/>
              </a:spcAft>
            </a:pPr>
            <a:r>
              <a:rPr lang="en-US" sz="1600" dirty="0"/>
              <a:t>Better tools for decision-making on </a:t>
            </a:r>
            <a:r>
              <a:rPr lang="en-US" sz="1600" dirty="0" smtClean="0"/>
              <a:t>quality and care settings</a:t>
            </a:r>
            <a:endParaRPr lang="en-US" sz="1600" dirty="0"/>
          </a:p>
          <a:p>
            <a:pPr>
              <a:spcAft>
                <a:spcPts val="200"/>
              </a:spcAft>
            </a:pPr>
            <a:r>
              <a:rPr lang="en-US" sz="1600" dirty="0" smtClean="0"/>
              <a:t>More direct user feedback (surveys, etc.)</a:t>
            </a:r>
          </a:p>
          <a:p>
            <a:pPr>
              <a:spcAft>
                <a:spcPts val="200"/>
              </a:spcAft>
            </a:pPr>
            <a:r>
              <a:rPr lang="en-US" sz="1600" dirty="0" smtClean="0"/>
              <a:t>Personalized outreach</a:t>
            </a:r>
          </a:p>
          <a:p>
            <a:r>
              <a:rPr lang="en-US" sz="1600" dirty="0" smtClean="0"/>
              <a:t>Cross-channel improvements</a:t>
            </a:r>
          </a:p>
        </p:txBody>
      </p:sp>
    </p:spTree>
    <p:extLst>
      <p:ext uri="{BB962C8B-B14F-4D97-AF65-F5344CB8AC3E}">
        <p14:creationId xmlns:p14="http://schemas.microsoft.com/office/powerpoint/2010/main" val="707435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2018 Accomplishments: MyMedicare.gov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831" t="1534" r="13015" b="6453"/>
          <a:stretch/>
        </p:blipFill>
        <p:spPr>
          <a:xfrm>
            <a:off x="1032164" y="835458"/>
            <a:ext cx="4935538" cy="2965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2883" t="15525" r="53423" b="7277"/>
          <a:stretch/>
        </p:blipFill>
        <p:spPr>
          <a:xfrm>
            <a:off x="6320856" y="1318615"/>
            <a:ext cx="2310713" cy="29779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2782" y="4366552"/>
            <a:ext cx="337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https://www.MyMedicare.gov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4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</a:t>
            </a:r>
            <a:r>
              <a:rPr lang="en-US" dirty="0" err="1"/>
              <a:t>BlueButton</a:t>
            </a:r>
            <a:r>
              <a:rPr lang="en-US" dirty="0"/>
              <a:t> </a:t>
            </a:r>
            <a:r>
              <a:rPr lang="en-US" dirty="0" smtClean="0"/>
              <a:t>2.0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47" y="769837"/>
            <a:ext cx="5650706" cy="31459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2782" y="4366552"/>
            <a:ext cx="337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https://www.MyMedicare.gov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8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Medicare.gov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10534" t="7476" r="25200" b="5686"/>
          <a:stretch/>
        </p:blipFill>
        <p:spPr>
          <a:xfrm>
            <a:off x="1917168" y="826995"/>
            <a:ext cx="4299628" cy="32687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2782" y="4366552"/>
            <a:ext cx="337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https://www.Medicare.gov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1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Medicare </a:t>
            </a:r>
            <a:r>
              <a:rPr lang="en-US" dirty="0" smtClean="0"/>
              <a:t>Coverage Wizard 2.0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t="7476" r="14417" b="8945"/>
          <a:stretch/>
        </p:blipFill>
        <p:spPr>
          <a:xfrm>
            <a:off x="1960418" y="1093354"/>
            <a:ext cx="4903788" cy="269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2782" y="4366552"/>
            <a:ext cx="561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www.Medicare.gov/medicarecoverageoptions/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8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Standalone </a:t>
            </a:r>
            <a:r>
              <a:rPr lang="en-US" dirty="0" smtClean="0"/>
              <a:t>OOPC Tool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6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t="7284" r="14524" b="7412"/>
          <a:stretch/>
        </p:blipFill>
        <p:spPr>
          <a:xfrm>
            <a:off x="1801091" y="1107786"/>
            <a:ext cx="4897438" cy="2749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2782" y="4366552"/>
            <a:ext cx="3636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www.Medicare.gov/oopc/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3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Medicare </a:t>
            </a:r>
            <a:r>
              <a:rPr lang="en-US" dirty="0" smtClean="0"/>
              <a:t>Plan Finder (MPF)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7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t="7285" r="14740" b="7411"/>
          <a:stretch/>
        </p:blipFill>
        <p:spPr>
          <a:xfrm>
            <a:off x="1870364" y="1163205"/>
            <a:ext cx="4886325" cy="2749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2781" y="4366552"/>
            <a:ext cx="628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www.Medicare.gov/find-a-plan/questions/home.aspx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5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Web </a:t>
            </a:r>
            <a:r>
              <a:rPr lang="en-US" dirty="0" smtClean="0"/>
              <a:t>Chat in MPF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 descr="Live Chat page to confirm the beneficiaries credentials. " title="Plan Finder Live Cha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588" y="862878"/>
            <a:ext cx="4474944" cy="2070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Plan Finder Web Chat window&#10;" title="Plan Finder Web Chat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061" y="2163421"/>
            <a:ext cx="4323509" cy="21951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2782" y="4360924"/>
            <a:ext cx="628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www.Medicare.gov/find-a-plan/questions/home.aspx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5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Accomplishments: Procedure </a:t>
            </a:r>
            <a:r>
              <a:rPr lang="en-US" dirty="0" smtClean="0"/>
              <a:t>Price Lookup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22FF3C-310F-4809-A5BE-BC5BA8AA108D}" type="slidenum">
              <a:rPr lang="en-US" smtClean="0"/>
              <a:t>9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r="14417" b="8178"/>
          <a:stretch/>
        </p:blipFill>
        <p:spPr>
          <a:xfrm>
            <a:off x="1995054" y="1039091"/>
            <a:ext cx="4903788" cy="295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2781" y="4366552"/>
            <a:ext cx="552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www.Medicare.gov/procedure-price-lookup/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06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MS_template">
  <a:themeElements>
    <a:clrScheme name="CMS">
      <a:dk1>
        <a:sysClr val="windowText" lastClr="000000"/>
      </a:dk1>
      <a:lt1>
        <a:sysClr val="window" lastClr="FFFFFF"/>
      </a:lt1>
      <a:dk2>
        <a:srgbClr val="1F497D"/>
      </a:dk2>
      <a:lt2>
        <a:srgbClr val="6B94C7"/>
      </a:lt2>
      <a:accent1>
        <a:srgbClr val="2F527D"/>
      </a:accent1>
      <a:accent2>
        <a:srgbClr val="FAD94C"/>
      </a:accent2>
      <a:accent3>
        <a:srgbClr val="C0C0C0"/>
      </a:accent3>
      <a:accent4>
        <a:srgbClr val="FDF699"/>
      </a:accent4>
      <a:accent5>
        <a:srgbClr val="72A3C4"/>
      </a:accent5>
      <a:accent6>
        <a:srgbClr val="5C5C5C"/>
      </a:accent6>
      <a:hlink>
        <a:srgbClr val="000000"/>
      </a:hlink>
      <a:folHlink>
        <a:srgbClr val="00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7803</TotalTime>
  <Words>140</Words>
  <Application>Microsoft Office PowerPoint</Application>
  <PresentationFormat>On-screen Show (16:9)</PresentationFormat>
  <Paragraphs>47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Constantia</vt:lpstr>
      <vt:lpstr>Helvetica LT Std</vt:lpstr>
      <vt:lpstr>Times New Roman</vt:lpstr>
      <vt:lpstr>Wingdings</vt:lpstr>
      <vt:lpstr>CMS_template</vt:lpstr>
      <vt:lpstr>eMedicare</vt:lpstr>
      <vt:lpstr>2018 Accomplishments: MyMedicare.gov</vt:lpstr>
      <vt:lpstr>2018 Accomplishments: BlueButton 2.0</vt:lpstr>
      <vt:lpstr>2018 Accomplishments: Medicare.gov</vt:lpstr>
      <vt:lpstr>2018 Accomplishments: Medicare Coverage Wizard 2.0</vt:lpstr>
      <vt:lpstr>2018 Accomplishments: Standalone OOPC Tool</vt:lpstr>
      <vt:lpstr>2018 Accomplishments: Medicare Plan Finder (MPF)</vt:lpstr>
      <vt:lpstr>2018 Accomplishments: Web Chat in MPF</vt:lpstr>
      <vt:lpstr>2018 Accomplishments: Procedure Price Lookup</vt:lpstr>
      <vt:lpstr>Next Steps &amp; Focus Areas for eMedicare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Susie Butler</cp:lastModifiedBy>
  <cp:revision>491</cp:revision>
  <cp:lastPrinted>2018-01-10T18:00:51Z</cp:lastPrinted>
  <dcterms:created xsi:type="dcterms:W3CDTF">2010-04-12T23:12:02Z</dcterms:created>
  <dcterms:modified xsi:type="dcterms:W3CDTF">2019-02-07T13:03:30Z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AdHocReviewCycleID">
    <vt:i4>-1017633861</vt:i4>
  </property>
  <property fmtid="{D5CDD505-2E9C-101B-9397-08002B2CF9AE}" pid="4" name="_NewReviewCycle">
    <vt:lpwstr/>
  </property>
  <property fmtid="{D5CDD505-2E9C-101B-9397-08002B2CF9AE}" pid="5" name="_EmailSubject">
    <vt:lpwstr>NMEP Doc</vt:lpwstr>
  </property>
  <property fmtid="{D5CDD505-2E9C-101B-9397-08002B2CF9AE}" pid="6" name="_AuthorEmail">
    <vt:lpwstr>Tijuana.Madison@cms.hhs.gov</vt:lpwstr>
  </property>
  <property fmtid="{D5CDD505-2E9C-101B-9397-08002B2CF9AE}" pid="7" name="_AuthorEmailDisplayName">
    <vt:lpwstr>Madison, Tijuana (CMS/OC)</vt:lpwstr>
  </property>
  <property fmtid="{D5CDD505-2E9C-101B-9397-08002B2CF9AE}" pid="8" name="_PreviousAdHocReviewCycleID">
    <vt:i4>-467656623</vt:i4>
  </property>
</Properties>
</file>