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8" r:id="rId3"/>
    <p:sldMasterId id="2147483707" r:id="rId4"/>
    <p:sldMasterId id="2147483726" r:id="rId5"/>
    <p:sldMasterId id="2147483745" r:id="rId6"/>
    <p:sldMasterId id="2147483764" r:id="rId7"/>
    <p:sldMasterId id="2147483783" r:id="rId8"/>
    <p:sldMasterId id="2147483787" r:id="rId9"/>
  </p:sldMasterIdLst>
  <p:notesMasterIdLst>
    <p:notesMasterId r:id="rId28"/>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8" r:id="rId21"/>
    <p:sldId id="269" r:id="rId22"/>
    <p:sldId id="270" r:id="rId23"/>
    <p:sldId id="272" r:id="rId24"/>
    <p:sldId id="273" r:id="rId25"/>
    <p:sldId id="275" r:id="rId26"/>
    <p:sldId id="276" r:id="rId27"/>
  </p:sldIdLst>
  <p:sldSz cx="9144000" cy="6858000" type="screen4x3"/>
  <p:notesSz cx="6858000" cy="931386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EFF418"/>
    <a:srgbClr val="007B28"/>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894" autoAdjust="0"/>
    <p:restoredTop sz="88475" autoAdjust="0"/>
  </p:normalViewPr>
  <p:slideViewPr>
    <p:cSldViewPr snapToGrid="0" showGuides="1">
      <p:cViewPr varScale="1">
        <p:scale>
          <a:sx n="135" d="100"/>
          <a:sy n="135" d="100"/>
        </p:scale>
        <p:origin x="-846" y="-78"/>
      </p:cViewPr>
      <p:guideLst>
        <p:guide orient="horz" pos="4224"/>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A864D05-A4C3-47F6-BF51-ED78DDF7979A}" type="datetimeFigureOut">
              <a:rPr lang="en-US" smtClean="0"/>
              <a:pPr/>
              <a:t>5/14/2012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8ED8E93-AE07-414B-8F22-17D9FFCC451A}" type="slidenum">
              <a:rPr lang="en-US" smtClean="0"/>
              <a:pPr/>
              <a:t>‹#›</a:t>
            </a:fld>
            <a:endParaRPr lang="en-US"/>
          </a:p>
        </p:txBody>
      </p:sp>
    </p:spTree>
    <p:extLst>
      <p:ext uri="{BB962C8B-B14F-4D97-AF65-F5344CB8AC3E}">
        <p14:creationId xmlns:p14="http://schemas.microsoft.com/office/powerpoint/2010/main" xmlns="" val="3853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part of your responsibilities will be to assess ONE aspect of this experience that you will take back to your office.  You will present this assessment to the group on Friday in a 5-min talk that is modeled after TED talks.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2</a:t>
            </a:fld>
            <a:endParaRPr lang="en-US"/>
          </a:p>
        </p:txBody>
      </p:sp>
    </p:spTree>
    <p:extLst>
      <p:ext uri="{BB962C8B-B14F-4D97-AF65-F5344CB8AC3E}">
        <p14:creationId xmlns:p14="http://schemas.microsoft.com/office/powerpoint/2010/main" xmlns="" val="409593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 facilitators are here to help you in any way to develop this 5-min presentation.  We will help you with screen capturing, working the </a:t>
            </a:r>
            <a:r>
              <a:rPr lang="en-US" dirty="0" err="1" smtClean="0"/>
              <a:t>pptx</a:t>
            </a:r>
            <a:r>
              <a:rPr lang="en-US" dirty="0" smtClean="0"/>
              <a:t> template,</a:t>
            </a:r>
            <a:r>
              <a:rPr lang="en-US" baseline="0" dirty="0" smtClean="0"/>
              <a:t> dry running the presentations, etc.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3</a:t>
            </a:fld>
            <a:endParaRPr lang="en-US"/>
          </a:p>
        </p:txBody>
      </p:sp>
    </p:spTree>
    <p:extLst>
      <p:ext uri="{BB962C8B-B14F-4D97-AF65-F5344CB8AC3E}">
        <p14:creationId xmlns:p14="http://schemas.microsoft.com/office/powerpoint/2010/main" xmlns="" val="38634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doing this.  First, we recognize</a:t>
            </a:r>
            <a:r>
              <a:rPr lang="en-US" baseline="0" dirty="0" smtClean="0"/>
              <a:t> that operational forecasters like yourself are invaluable to this experiment.  You help align the HWT goals with operational needs which helps give us operationally relevant results.  Without you, this experiment would not be successful.  However, the challenge we face every year is that capturing your thoughts and formalizing them is difficult.  As you can imagine, when you get back to your office, the everyday duties return and it’s very difficult to reflect back upon what you did here in a formal manner.  Thus, there have only been a few papers by participants and only 2 of 22 field participants have added to the HWT blog.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4</a:t>
            </a:fld>
            <a:endParaRPr lang="en-US"/>
          </a:p>
        </p:txBody>
      </p:sp>
    </p:spTree>
    <p:extLst>
      <p:ext uri="{BB962C8B-B14F-4D97-AF65-F5344CB8AC3E}">
        <p14:creationId xmlns:p14="http://schemas.microsoft.com/office/powerpoint/2010/main" xmlns="" val="248349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this year is our (WDTBs) involvement.  We spoke with the HWT coordinators and shared with them a success story we have with our Dual-Pol Operations Course “Storm of the Month”.  At WDTB, we recognized that learning is a continual process, not a fire hose.  Therefore, we made “Storm of the Month”.  It is a way for forecasters in WFOs to “share their story” of how dual-pol has been used in their operations and everyone gets to benefit from their stories.  Additionally, there are researches listening in which allows them to here first-hand how research is being transferred into operations.  It’s a win-win.  And what makes this very effective, is the fast-paced, focused nature of the talks.  The presenter is given only 20-min to present a topic/message, and then a 10-min Q&amp;A ensues.  After that, people are done.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5</a:t>
            </a:fld>
            <a:endParaRPr lang="en-US"/>
          </a:p>
        </p:txBody>
      </p:sp>
    </p:spTree>
    <p:extLst>
      <p:ext uri="{BB962C8B-B14F-4D97-AF65-F5344CB8AC3E}">
        <p14:creationId xmlns:p14="http://schemas.microsoft.com/office/powerpoint/2010/main" xmlns="" val="359782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quote from the</a:t>
            </a:r>
            <a:r>
              <a:rPr lang="en-US" baseline="0" dirty="0" smtClean="0"/>
              <a:t> NSSL director commenting on how invaluable this type of collaboration is between research and operations.</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6</a:t>
            </a:fld>
            <a:endParaRPr lang="en-US"/>
          </a:p>
        </p:txBody>
      </p:sp>
    </p:spTree>
    <p:extLst>
      <p:ext uri="{BB962C8B-B14F-4D97-AF65-F5344CB8AC3E}">
        <p14:creationId xmlns:p14="http://schemas.microsoft.com/office/powerpoint/2010/main" xmlns="" val="199984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how we are going to apply these principles to your</a:t>
            </a:r>
            <a:r>
              <a:rPr lang="en-US" baseline="0" dirty="0" smtClean="0"/>
              <a:t> week here.  As stated before, you will be doing a similar type talk at the end of the week, and we are here to help you build an effective 5-min presentation that will stress your message.</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7</a:t>
            </a:fld>
            <a:endParaRPr lang="en-US"/>
          </a:p>
        </p:txBody>
      </p:sp>
    </p:spTree>
    <p:extLst>
      <p:ext uri="{BB962C8B-B14F-4D97-AF65-F5344CB8AC3E}">
        <p14:creationId xmlns:p14="http://schemas.microsoft.com/office/powerpoint/2010/main" xmlns="" val="392028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briefly,</a:t>
            </a:r>
            <a:r>
              <a:rPr lang="en-US" baseline="0" dirty="0" smtClean="0"/>
              <a:t> what is a good briefing and what is expected of you in your presentation?</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8</a:t>
            </a:fld>
            <a:endParaRPr lang="en-US"/>
          </a:p>
        </p:txBody>
      </p:sp>
    </p:spTree>
    <p:extLst>
      <p:ext uri="{BB962C8B-B14F-4D97-AF65-F5344CB8AC3E}">
        <p14:creationId xmlns:p14="http://schemas.microsoft.com/office/powerpoint/2010/main" xmlns="" val="366139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087091" y="6337427"/>
            <a:ext cx="2133600" cy="365125"/>
          </a:xfrm>
          <a:prstGeom prst="rect">
            <a:avLst/>
          </a:prstGeom>
        </p:spPr>
        <p:txBody>
          <a:bodyPr/>
          <a:lstStyle>
            <a:lvl1pPr algn="ctr">
              <a:defRPr>
                <a:solidFill>
                  <a:schemeClr val="bg1"/>
                </a:solidFill>
              </a:defRPr>
            </a:lvl1pPr>
          </a:lstStyle>
          <a:p>
            <a:fld id="{A04C0132-5BB8-4C4D-93E9-190EFF871B5A}" type="datetimeFigureOut">
              <a:rPr lang="en-US" smtClean="0"/>
              <a:pPr/>
              <a:t>5/14/2012</a:t>
            </a:fld>
            <a:endParaRPr lang="en-US"/>
          </a:p>
        </p:txBody>
      </p:sp>
      <p:pic>
        <p:nvPicPr>
          <p:cNvPr id="13" name="Picture 12" descr="WDTBlogoNEW.png"/>
          <p:cNvPicPr>
            <a:picLocks noChangeAspect="1"/>
          </p:cNvPicPr>
          <p:nvPr>
            <p:custDataLst>
              <p:tags r:id="rId1"/>
            </p:custDataLst>
          </p:nvPr>
        </p:nvPicPr>
        <p:blipFill>
          <a:blip r:embed="rId5" cstate="print"/>
          <a:stretch>
            <a:fillRect/>
          </a:stretch>
        </p:blipFill>
        <p:spPr>
          <a:xfrm>
            <a:off x="1375512" y="5788152"/>
            <a:ext cx="907420" cy="914400"/>
          </a:xfrm>
          <a:prstGeom prst="rect">
            <a:avLst/>
          </a:prstGeom>
        </p:spPr>
      </p:pic>
      <p:pic>
        <p:nvPicPr>
          <p:cNvPr id="15" name="Picture 14" descr="noaa_circle.png"/>
          <p:cNvPicPr>
            <a:picLocks noChangeAspect="1"/>
          </p:cNvPicPr>
          <p:nvPr>
            <p:custDataLst>
              <p:tags r:id="rId2"/>
            </p:custDataLst>
          </p:nvPr>
        </p:nvPicPr>
        <p:blipFill>
          <a:blip r:embed="rId6" cstate="print"/>
          <a:stretch>
            <a:fillRect/>
          </a:stretch>
        </p:blipFill>
        <p:spPr>
          <a:xfrm>
            <a:off x="232512" y="4727448"/>
            <a:ext cx="914400" cy="914400"/>
          </a:xfrm>
          <a:prstGeom prst="rect">
            <a:avLst/>
          </a:prstGeom>
        </p:spPr>
      </p:pic>
      <p:pic>
        <p:nvPicPr>
          <p:cNvPr id="18" name="Picture 17" descr="nws_circle.png"/>
          <p:cNvPicPr>
            <a:picLocks noChangeAspect="1"/>
          </p:cNvPicPr>
          <p:nvPr>
            <p:custDataLst>
              <p:tags r:id="rId3"/>
            </p:custDataLst>
          </p:nvPr>
        </p:nvPicPr>
        <p:blipFill>
          <a:blip r:embed="rId7" cstate="print"/>
          <a:stretch>
            <a:fillRect/>
          </a:stretch>
        </p:blipFill>
        <p:spPr>
          <a:xfrm>
            <a:off x="1375512" y="4727448"/>
            <a:ext cx="914400" cy="914400"/>
          </a:xfrm>
          <a:prstGeom prst="rect">
            <a:avLst/>
          </a:prstGeom>
          <a:ln>
            <a:noFill/>
          </a:ln>
        </p:spPr>
      </p:pic>
      <p:pic>
        <p:nvPicPr>
          <p:cNvPr id="9" name="Picture 8" descr="NSSL-universal_transparent.png"/>
          <p:cNvPicPr>
            <a:picLocks noChangeAspect="1"/>
          </p:cNvPicPr>
          <p:nvPr userDrawn="1"/>
        </p:nvPicPr>
        <p:blipFill>
          <a:blip r:embed="rId8" cstate="print"/>
          <a:stretch>
            <a:fillRect/>
          </a:stretch>
        </p:blipFill>
        <p:spPr>
          <a:xfrm>
            <a:off x="232512"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829222" y="4592901"/>
            <a:ext cx="2133600" cy="365125"/>
          </a:xfrm>
          <a:prstGeom prst="rect">
            <a:avLst/>
          </a:prstGeom>
        </p:spPr>
        <p:txBody>
          <a:bodyPr/>
          <a:lstStyle>
            <a:lvl1pPr algn="ctr">
              <a:defRPr>
                <a:solidFill>
                  <a:schemeClr val="bg1"/>
                </a:solidFill>
              </a:defRPr>
            </a:lvl1pPr>
          </a:lstStyle>
          <a:p>
            <a:fld id="{762B3EA5-DDB1-44CC-94BD-0116132E5E3A}" type="datetimeFigureOut">
              <a:rPr lang="en-US" smtClean="0"/>
              <a:pPr/>
              <a:t>5/14/2012</a:t>
            </a:fld>
            <a:endParaRPr lang="en-US" dirty="0"/>
          </a:p>
        </p:txBody>
      </p:sp>
      <p:pic>
        <p:nvPicPr>
          <p:cNvPr id="12" name="Picture 11" descr="Logo.png"/>
          <p:cNvPicPr>
            <a:picLocks noChangeAspect="1"/>
          </p:cNvPicPr>
          <p:nvPr/>
        </p:nvPicPr>
        <p:blipFill>
          <a:blip r:embed="rId2" cstate="print"/>
          <a:stretch>
            <a:fillRect/>
          </a:stretch>
        </p:blipFill>
        <p:spPr>
          <a:xfrm>
            <a:off x="232512" y="5788152"/>
            <a:ext cx="914400" cy="914400"/>
          </a:xfrm>
          <a:prstGeom prst="rect">
            <a:avLst/>
          </a:prstGeom>
        </p:spPr>
      </p:pic>
      <p:pic>
        <p:nvPicPr>
          <p:cNvPr id="13" name="Picture 12" descr="WDTBlogoNEW.png"/>
          <p:cNvPicPr>
            <a:picLocks noChangeAspect="1"/>
          </p:cNvPicPr>
          <p:nvPr/>
        </p:nvPicPr>
        <p:blipFill>
          <a:blip r:embed="rId3" cstate="print"/>
          <a:stretch>
            <a:fillRect/>
          </a:stretch>
        </p:blipFill>
        <p:spPr>
          <a:xfrm>
            <a:off x="1375512" y="5788152"/>
            <a:ext cx="907420" cy="914400"/>
          </a:xfrm>
          <a:prstGeom prst="rect">
            <a:avLst/>
          </a:prstGeom>
        </p:spPr>
      </p:pic>
      <p:pic>
        <p:nvPicPr>
          <p:cNvPr id="10" name="Picture 9" descr="WDTBlogoNEW.png"/>
          <p:cNvPicPr>
            <a:picLocks noChangeAspect="1"/>
          </p:cNvPicPr>
          <p:nvPr userDrawn="1"/>
        </p:nvPicPr>
        <p:blipFill>
          <a:blip r:embed="rId3" cstate="print"/>
          <a:stretch>
            <a:fillRect/>
          </a:stretch>
        </p:blipFill>
        <p:spPr>
          <a:xfrm>
            <a:off x="6858000" y="5788152"/>
            <a:ext cx="907420" cy="914400"/>
          </a:xfrm>
          <a:prstGeom prst="rect">
            <a:avLst/>
          </a:prstGeom>
        </p:spPr>
      </p:pic>
      <p:pic>
        <p:nvPicPr>
          <p:cNvPr id="11" name="Picture 10" descr="noaa_circle.png"/>
          <p:cNvPicPr>
            <a:picLocks noChangeAspect="1"/>
          </p:cNvPicPr>
          <p:nvPr userDrawn="1"/>
        </p:nvPicPr>
        <p:blipFill>
          <a:blip r:embed="rId4" cstate="print"/>
          <a:stretch>
            <a:fillRect/>
          </a:stretch>
        </p:blipFill>
        <p:spPr>
          <a:xfrm>
            <a:off x="232512" y="5788152"/>
            <a:ext cx="914400" cy="914400"/>
          </a:xfrm>
          <a:prstGeom prst="rect">
            <a:avLst/>
          </a:prstGeom>
        </p:spPr>
      </p:pic>
      <p:pic>
        <p:nvPicPr>
          <p:cNvPr id="14" name="Picture 13" descr="nws_circle.png"/>
          <p:cNvPicPr>
            <a:picLocks noChangeAspect="1"/>
          </p:cNvPicPr>
          <p:nvPr userDrawn="1"/>
        </p:nvPicPr>
        <p:blipFill>
          <a:blip r:embed="rId5" cstate="print"/>
          <a:stretch>
            <a:fillRect/>
          </a:stretch>
        </p:blipFill>
        <p:spPr>
          <a:xfrm>
            <a:off x="1375512" y="5788152"/>
            <a:ext cx="914400" cy="914400"/>
          </a:xfrm>
          <a:prstGeom prst="rect">
            <a:avLst/>
          </a:prstGeom>
          <a:ln>
            <a:noFill/>
          </a:ln>
        </p:spPr>
      </p:pic>
      <p:sp>
        <p:nvSpPr>
          <p:cNvPr id="16" name="Rectangle 15"/>
          <p:cNvSpPr/>
          <p:nvPr userDrawn="1"/>
        </p:nvSpPr>
        <p:spPr>
          <a:xfrm>
            <a:off x="6099048" y="2331720"/>
            <a:ext cx="3044952"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SSL-universal_transparent.png"/>
          <p:cNvPicPr>
            <a:picLocks noChangeAspect="1"/>
          </p:cNvPicPr>
          <p:nvPr userDrawn="1"/>
        </p:nvPicPr>
        <p:blipFill>
          <a:blip r:embed="rId6" cstate="print"/>
          <a:stretch>
            <a:fillRect/>
          </a:stretch>
        </p:blipFill>
        <p:spPr>
          <a:xfrm>
            <a:off x="7980215"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97280"/>
          </a:xfrm>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554480"/>
            <a:ext cx="5669280" cy="5029200"/>
          </a:xfrm>
        </p:spPr>
        <p:txBody>
          <a:bodyPr/>
          <a:lstStyle>
            <a:lvl1pPr>
              <a:spcBef>
                <a:spcPts val="0"/>
              </a:spcBef>
              <a:spcAft>
                <a:spcPts val="1200"/>
              </a:spcAft>
              <a:defRPr b="0"/>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80215"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nt inform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Font: Myriad Pro Light (32 pt)</a:t>
            </a:r>
            <a:endParaRPr lang="en-US" dirty="0"/>
          </a:p>
        </p:txBody>
      </p:sp>
      <p:sp>
        <p:nvSpPr>
          <p:cNvPr id="10" name="Content Placeholder 9"/>
          <p:cNvSpPr>
            <a:spLocks noGrp="1"/>
          </p:cNvSpPr>
          <p:nvPr>
            <p:ph sz="quarter" idx="10" hasCustomPrompt="1"/>
          </p:nvPr>
        </p:nvSpPr>
        <p:spPr>
          <a:xfrm>
            <a:off x="457200" y="1600200"/>
            <a:ext cx="8229600" cy="4983480"/>
          </a:xfrm>
        </p:spPr>
        <p:txBody>
          <a:bodyPr/>
          <a:lstStyle>
            <a:lvl1pPr>
              <a:defRPr baseline="0"/>
            </a:lvl1pPr>
            <a:lvl2pPr>
              <a:defRPr/>
            </a:lvl2pPr>
            <a:lvl3pPr>
              <a:defRPr/>
            </a:lvl3pPr>
            <a:lvl4pPr>
              <a:buNone/>
              <a:defRPr/>
            </a:lvl4pPr>
            <a:lvl5pPr>
              <a:buNone/>
              <a:defRPr/>
            </a:lvl5pPr>
          </a:lstStyle>
          <a:p>
            <a:pPr lvl="0"/>
            <a:r>
              <a:rPr lang="en-US" dirty="0" smtClean="0"/>
              <a:t>First level body text: Verdana (24 pt)</a:t>
            </a:r>
          </a:p>
          <a:p>
            <a:pPr lvl="1"/>
            <a:r>
              <a:rPr lang="en-US" dirty="0" smtClean="0"/>
              <a:t>Second level text: Verdana (20 pt) </a:t>
            </a:r>
          </a:p>
          <a:p>
            <a:pPr lvl="2"/>
            <a:r>
              <a:rPr lang="en-US" dirty="0" smtClean="0"/>
              <a:t>Third level text: Verdana (18 pt)</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lIns="0" rIns="0">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buNone/>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buNone/>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2031071"/>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6"/>
          <p:cNvGrpSpPr/>
          <p:nvPr userDrawn="1"/>
        </p:nvGrpSpPr>
        <p:grpSpPr>
          <a:xfrm>
            <a:off x="1122073" y="5750138"/>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7"/>
          <p:cNvGrpSpPr/>
          <p:nvPr userDrawn="1"/>
        </p:nvGrpSpPr>
        <p:grpSpPr>
          <a:xfrm>
            <a:off x="1122073" y="4514077"/>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38"/>
          <p:cNvGrpSpPr/>
          <p:nvPr userDrawn="1"/>
        </p:nvGrpSpPr>
        <p:grpSpPr>
          <a:xfrm>
            <a:off x="1122074" y="3288903"/>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p:cNvSpPr/>
          <p:nvPr userDrawn="1"/>
        </p:nvSpPr>
        <p:spPr>
          <a:xfrm>
            <a:off x="2688747" y="5738381"/>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6477120" y="5738381"/>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6477120" y="4502320"/>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2688747" y="4502320"/>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4615524" y="4502320"/>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6477120" y="2019314"/>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2688747" y="2014849"/>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4615524" y="2019314"/>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615524" y="3277146"/>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2688747" y="3277146"/>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615524" y="5738381"/>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688747" y="2014849"/>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326670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20039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20039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326670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507671"/>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726868"/>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572000" y="1600211"/>
            <a:ext cx="1502229"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Shade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599"/>
            <a:ext cx="5669280" cy="5257800"/>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1475885"/>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userDrawn="1"/>
        </p:nvGrpSpPr>
        <p:grpSpPr>
          <a:xfrm>
            <a:off x="1122073" y="5575962"/>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7"/>
          <p:cNvGrpSpPr/>
          <p:nvPr userDrawn="1"/>
        </p:nvGrpSpPr>
        <p:grpSpPr>
          <a:xfrm>
            <a:off x="1122073" y="4209269"/>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userDrawn="1"/>
        </p:nvGrpSpPr>
        <p:grpSpPr>
          <a:xfrm>
            <a:off x="1122074" y="2842577"/>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userDrawn="1"/>
        </p:nvSpPr>
        <p:spPr>
          <a:xfrm>
            <a:off x="2688747" y="5564205"/>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6477120" y="5564205"/>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477120" y="4197512"/>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688747" y="4197512"/>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615524" y="4197512"/>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6477120" y="1464128"/>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688747" y="1459663"/>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615524" y="1464128"/>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4615524" y="2830820"/>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2688747" y="2830820"/>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4615524" y="5564205"/>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688747" y="14596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28203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14487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14487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28203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2028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552692"/>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045025"/>
            <a:ext cx="1393371" cy="400110"/>
          </a:xfrm>
          <a:prstGeom prst="rect">
            <a:avLst/>
          </a:prstGeom>
          <a:noFill/>
        </p:spPr>
        <p:txBody>
          <a:bodyPr wrap="square" rtlCol="0">
            <a:spAutoFit/>
          </a:bodyPr>
          <a:lstStyle/>
          <a:p>
            <a:pPr algn="ctr"/>
            <a:r>
              <a:rPr lang="en-US" sz="2000" b="0" dirty="0" err="1"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615544"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Hue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solidFill>
                  <a:srgbClr val="8C7671"/>
                </a:solidFill>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79900"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447800"/>
            <a:ext cx="4281488"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235934A-8263-4FB0-8E26-5FB21A49E444}" type="datetimeFigureOut">
              <a:rPr lang="en-US" smtClean="0"/>
              <a:pPr/>
              <a:t>5/14/2012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CDF204-62F3-4970-9504-26F6F1C64D2B}" type="slidenum">
              <a:rPr lang="en-US" smtClean="0"/>
              <a:pPr/>
              <a:t>‹#›</a:t>
            </a:fld>
            <a:endParaRPr lang="en-US"/>
          </a:p>
        </p:txBody>
      </p:sp>
    </p:spTree>
    <p:extLst>
      <p:ext uri="{BB962C8B-B14F-4D97-AF65-F5344CB8AC3E}">
        <p14:creationId xmlns:p14="http://schemas.microsoft.com/office/powerpoint/2010/main" xmlns="" val="3772924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44588"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defRPr>
            </a:lvl1pPr>
            <a:lvl2pPr>
              <a:defRPr sz="2000">
                <a:effectLst/>
              </a:defRPr>
            </a:lvl2pPr>
            <a:lvl3pPr>
              <a:defRPr sz="1800">
                <a:effectLst/>
              </a:defRPr>
            </a:lvl3pPr>
            <a:lvl4pPr>
              <a:defRPr sz="1600">
                <a:effectLst/>
              </a:defRPr>
            </a:lvl4pPr>
            <a:lvl5pPr>
              <a:defRPr sz="14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6.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theme" Target="../theme/theme7.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1.jpeg"/><Relationship Id="rId5" Type="http://schemas.openxmlformats.org/officeDocument/2006/relationships/tags" Target="../tags/tag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image" Target="../media/image6.png"/><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heme" Target="../theme/theme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9"/>
            </p:custDataLst>
          </p:nvPr>
        </p:nvPicPr>
        <p:blipFill>
          <a:blip r:embed="rId10"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812" r:id="rId5"/>
    <p:sldLayoutId id="2147483815" r:id="rId6"/>
    <p:sldLayoutId id="2147483816" r:id="rId7"/>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ctr" defTabSz="914400" rtl="0" eaLnBrk="1" latinLnBrk="0" hangingPunct="1">
        <a:spcBef>
          <a:spcPct val="0"/>
        </a:spcBef>
        <a:buNone/>
        <a:defRPr sz="3200" b="1" kern="1200">
          <a:ln>
            <a:solidFill>
              <a:schemeClr val="tx1"/>
            </a:solidFill>
          </a:ln>
          <a:solidFill>
            <a:srgbClr val="FFFF00"/>
          </a:solidFill>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C7671"/>
          </a:solidFill>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C7671"/>
          </a:solidFill>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68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Articulate Extrabol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ticulate" pitchFamily="2"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0C679"/>
          </a:solidFill>
          <a:effectLst>
            <a:outerShdw blurRad="38100" dist="38100" dir="2700000" algn="tl">
              <a:srgbClr val="000000">
                <a:alpha val="43137"/>
              </a:srgbClr>
            </a:outerShdw>
          </a:effectLst>
          <a:latin typeface="Articulate" pitchFamily="2"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ticulate" pitchFamily="2"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0C679"/>
          </a:solidFill>
          <a:effectLst>
            <a:outerShdw blurRad="38100" dist="38100" dir="2700000" algn="tl">
              <a:srgbClr val="000000">
                <a:alpha val="43137"/>
              </a:srgbClr>
            </a:outerShdw>
          </a:effectLst>
          <a:latin typeface="Articulate"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Articulat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709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spcBef>
          <a:spcPct val="0"/>
        </a:spcBef>
        <a:buNone/>
        <a:defRPr sz="3200" b="1" kern="1200">
          <a:solidFill>
            <a:srgbClr val="FFFF00"/>
          </a:solidFill>
          <a:effectLst>
            <a:outerShdw blurRad="38100" dist="38100" dir="2700000" algn="tl">
              <a:srgbClr val="000000">
                <a:alpha val="43137"/>
              </a:srgbClr>
            </a:outerShdw>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D1BA9F"/>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D1BA9F"/>
          </a:solidFill>
          <a:effectLst>
            <a:outerShdw blurRad="38100" dist="38100" dir="2700000" algn="tl">
              <a:srgbClr val="000000">
                <a:alpha val="43137"/>
              </a:srgbClr>
            </a:outerShdw>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DA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714480"/>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714480"/>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rgbClr val="094126"/>
              </a:gs>
              <a:gs pos="100000">
                <a:srgbClr val="1A6C3B"/>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B89F5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B89F5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5"/>
            </p:custDataLst>
          </p:nvPr>
        </p:nvPicPr>
        <p:blipFill>
          <a:blip r:embed="rId6"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HWT </a:t>
            </a:r>
            <a:br>
              <a:rPr lang="en-US" dirty="0" smtClean="0"/>
            </a:br>
            <a:r>
              <a:rPr lang="en-US" dirty="0" smtClean="0"/>
              <a:t>“Tales from the </a:t>
            </a:r>
            <a:r>
              <a:rPr lang="en-US" dirty="0" err="1" smtClean="0"/>
              <a:t>Testbed</a:t>
            </a:r>
            <a:r>
              <a:rPr lang="en-US" dirty="0" smtClean="0"/>
              <a:t>”</a:t>
            </a:r>
            <a:endParaRPr lang="en-US" dirty="0"/>
          </a:p>
        </p:txBody>
      </p:sp>
      <p:sp>
        <p:nvSpPr>
          <p:cNvPr id="3" name="Subtitle 2"/>
          <p:cNvSpPr>
            <a:spLocks noGrp="1"/>
          </p:cNvSpPr>
          <p:nvPr>
            <p:ph type="subTitle" idx="1"/>
          </p:nvPr>
        </p:nvSpPr>
        <p:spPr/>
        <p:txBody>
          <a:bodyPr/>
          <a:lstStyle/>
          <a:p>
            <a:r>
              <a:rPr lang="en-US" dirty="0" smtClean="0"/>
              <a:t>Forecaster Briefing</a:t>
            </a:r>
          </a:p>
          <a:p>
            <a:r>
              <a:rPr lang="en-US" dirty="0" smtClean="0"/>
              <a:t>Warning Decision Training Branch (WDTB)</a:t>
            </a:r>
            <a:endParaRPr lang="en-US" dirty="0"/>
          </a:p>
        </p:txBody>
      </p:sp>
    </p:spTree>
    <p:extLst>
      <p:ext uri="{BB962C8B-B14F-4D97-AF65-F5344CB8AC3E}">
        <p14:creationId xmlns:p14="http://schemas.microsoft.com/office/powerpoint/2010/main" xmlns="" val="276961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Presentation</a:t>
            </a:r>
            <a:endParaRPr lang="en-US" dirty="0"/>
          </a:p>
        </p:txBody>
      </p:sp>
      <p:sp>
        <p:nvSpPr>
          <p:cNvPr id="3" name="Content Placeholder 2"/>
          <p:cNvSpPr>
            <a:spLocks noGrp="1"/>
          </p:cNvSpPr>
          <p:nvPr>
            <p:ph sz="quarter" idx="10"/>
          </p:nvPr>
        </p:nvSpPr>
        <p:spPr/>
        <p:txBody>
          <a:bodyPr>
            <a:normAutofit/>
          </a:bodyPr>
          <a:lstStyle/>
          <a:p>
            <a:pPr marL="0" indent="0">
              <a:buNone/>
            </a:pPr>
            <a:r>
              <a:rPr lang="en-US" dirty="0" smtClean="0"/>
              <a:t>A well-structured presentation has three sections:</a:t>
            </a:r>
          </a:p>
          <a:p>
            <a:pPr marL="514350" indent="-514350">
              <a:buNone/>
            </a:pPr>
            <a:endParaRPr lang="en-US" dirty="0" smtClean="0"/>
          </a:p>
          <a:p>
            <a:pPr marL="514350" indent="-514350">
              <a:buFont typeface="+mj-lt"/>
              <a:buAutoNum type="arabicPeriod"/>
            </a:pPr>
            <a:r>
              <a:rPr lang="en-US" dirty="0" smtClean="0"/>
              <a:t>Identify your </a:t>
            </a:r>
            <a:r>
              <a:rPr lang="en-US" b="1" i="1" u="sng" dirty="0" smtClean="0"/>
              <a:t>main message</a:t>
            </a:r>
            <a:r>
              <a:rPr lang="en-US" dirty="0" smtClean="0"/>
              <a:t> in the opening</a:t>
            </a:r>
          </a:p>
          <a:p>
            <a:pPr marL="514350" indent="-514350">
              <a:buFont typeface="+mj-lt"/>
              <a:buAutoNum type="arabicPeriod"/>
            </a:pPr>
            <a:r>
              <a:rPr lang="en-US" b="1" i="1" u="sng" dirty="0" smtClean="0"/>
              <a:t>Reinforce</a:t>
            </a:r>
            <a:r>
              <a:rPr lang="en-US" dirty="0" smtClean="0"/>
              <a:t> your main message in the middle</a:t>
            </a:r>
          </a:p>
          <a:p>
            <a:pPr marL="514350" indent="-514350">
              <a:buFont typeface="+mj-lt"/>
              <a:buAutoNum type="arabicPeriod"/>
            </a:pPr>
            <a:r>
              <a:rPr lang="en-US" dirty="0" smtClean="0"/>
              <a:t>Summarize with a </a:t>
            </a:r>
            <a:r>
              <a:rPr lang="en-US" b="1" i="1" u="sng" dirty="0" smtClean="0"/>
              <a:t>memorable conclusion</a:t>
            </a:r>
          </a:p>
        </p:txBody>
      </p:sp>
      <p:grpSp>
        <p:nvGrpSpPr>
          <p:cNvPr id="5" name="Group 4"/>
          <p:cNvGrpSpPr/>
          <p:nvPr/>
        </p:nvGrpSpPr>
        <p:grpSpPr>
          <a:xfrm>
            <a:off x="3253836" y="4223978"/>
            <a:ext cx="2303818" cy="2331202"/>
            <a:chOff x="3046019" y="3752600"/>
            <a:chExt cx="2481943" cy="2798944"/>
          </a:xfrm>
        </p:grpSpPr>
        <p:pic>
          <p:nvPicPr>
            <p:cNvPr id="3074" name="Picture 2" descr="C:\Users\cpayne\AppData\Local\Microsoft\Windows\Temporary Internet Files\Content.IE5\B1BEJL71\MC90028541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378" y="4702627"/>
              <a:ext cx="1589227" cy="18489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ular Callout 3"/>
            <p:cNvSpPr/>
            <p:nvPr/>
          </p:nvSpPr>
          <p:spPr>
            <a:xfrm>
              <a:off x="3046019" y="3752600"/>
              <a:ext cx="2481943" cy="997527"/>
            </a:xfrm>
            <a:prstGeom prst="wedgeRound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HWT was the best experience ever!</a:t>
              </a:r>
              <a:endParaRPr lang="en-US" dirty="0">
                <a:solidFill>
                  <a:schemeClr val="tx1"/>
                </a:solidFill>
              </a:endParaRPr>
            </a:p>
          </p:txBody>
        </p:sp>
      </p:grpSp>
    </p:spTree>
    <p:extLst>
      <p:ext uri="{BB962C8B-B14F-4D97-AF65-F5344CB8AC3E}">
        <p14:creationId xmlns:p14="http://schemas.microsoft.com/office/powerpoint/2010/main" xmlns="" val="373621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presentation</a:t>
            </a:r>
            <a:endParaRPr lang="en-US" dirty="0"/>
          </a:p>
        </p:txBody>
      </p:sp>
      <p:sp>
        <p:nvSpPr>
          <p:cNvPr id="3" name="Content Placeholder 2"/>
          <p:cNvSpPr>
            <a:spLocks noGrp="1"/>
          </p:cNvSpPr>
          <p:nvPr>
            <p:ph idx="1"/>
          </p:nvPr>
        </p:nvSpPr>
        <p:spPr/>
        <p:txBody>
          <a:bodyPr/>
          <a:lstStyle/>
          <a:p>
            <a:r>
              <a:rPr lang="en-US" dirty="0" smtClean="0"/>
              <a:t>What are the applications/limitations of the new </a:t>
            </a:r>
            <a:r>
              <a:rPr lang="en-US" dirty="0" err="1" smtClean="0"/>
              <a:t>techinques</a:t>
            </a:r>
            <a:r>
              <a:rPr lang="en-US" dirty="0" smtClean="0"/>
              <a:t>/software/hardware to my office?</a:t>
            </a:r>
          </a:p>
          <a:p>
            <a:r>
              <a:rPr lang="en-US" dirty="0" smtClean="0"/>
              <a:t>What was surprising in this experiment?</a:t>
            </a:r>
          </a:p>
          <a:p>
            <a:r>
              <a:rPr lang="en-US" dirty="0" smtClean="0"/>
              <a:t>Human factors impacts in </a:t>
            </a:r>
            <a:r>
              <a:rPr lang="en-US" smtClean="0"/>
              <a:t>your office?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270531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Webinar Structure</a:t>
            </a:r>
            <a:endParaRPr lang="en-US" dirty="0"/>
          </a:p>
        </p:txBody>
      </p:sp>
      <p:sp>
        <p:nvSpPr>
          <p:cNvPr id="3" name="Content Placeholder 2"/>
          <p:cNvSpPr>
            <a:spLocks noGrp="1"/>
          </p:cNvSpPr>
          <p:nvPr>
            <p:ph idx="1"/>
          </p:nvPr>
        </p:nvSpPr>
        <p:spPr/>
        <p:txBody>
          <a:bodyPr>
            <a:normAutofit/>
          </a:bodyPr>
          <a:lstStyle/>
          <a:p>
            <a:r>
              <a:rPr lang="en-US" dirty="0" smtClean="0"/>
              <a:t>20-25 minutes</a:t>
            </a:r>
          </a:p>
          <a:p>
            <a:pPr lvl="1"/>
            <a:r>
              <a:rPr lang="en-US" dirty="0" smtClean="0"/>
              <a:t>Slide 1: Intro slide</a:t>
            </a:r>
          </a:p>
          <a:p>
            <a:pPr lvl="1"/>
            <a:r>
              <a:rPr lang="en-US" dirty="0" smtClean="0"/>
              <a:t>Slide 2: Team Assessment “message”</a:t>
            </a:r>
          </a:p>
          <a:p>
            <a:pPr lvl="1"/>
            <a:r>
              <a:rPr lang="en-US" dirty="0" smtClean="0"/>
              <a:t>Slide 3: Motivation for your “message”</a:t>
            </a:r>
          </a:p>
          <a:p>
            <a:pPr lvl="1"/>
            <a:r>
              <a:rPr lang="en-US" dirty="0" smtClean="0"/>
              <a:t>Slide 4-6: Forecaster 1 examples</a:t>
            </a:r>
          </a:p>
          <a:p>
            <a:pPr lvl="1"/>
            <a:r>
              <a:rPr lang="en-US" dirty="0" smtClean="0"/>
              <a:t>Slide 7-9: Forecaster 2 examples</a:t>
            </a:r>
          </a:p>
          <a:p>
            <a:pPr lvl="1"/>
            <a:r>
              <a:rPr lang="en-US" dirty="0" smtClean="0"/>
              <a:t>Slide 10-12: Forecaster 3 examples</a:t>
            </a:r>
          </a:p>
          <a:p>
            <a:pPr lvl="1"/>
            <a:r>
              <a:rPr lang="en-US" dirty="0" smtClean="0"/>
              <a:t>Slide 13-15: Forecaster 4 examples</a:t>
            </a:r>
          </a:p>
          <a:p>
            <a:pPr lvl="1"/>
            <a:r>
              <a:rPr lang="en-US" dirty="0" smtClean="0"/>
              <a:t>Slide 16: Takeaway (reinforce assessment)</a:t>
            </a:r>
            <a:endParaRPr lang="en-US" dirty="0"/>
          </a:p>
        </p:txBody>
      </p:sp>
    </p:spTree>
    <p:extLst>
      <p:ext uri="{BB962C8B-B14F-4D97-AF65-F5344CB8AC3E}">
        <p14:creationId xmlns:p14="http://schemas.microsoft.com/office/powerpoint/2010/main" xmlns="" val="211188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Screen Capturing (Step 1)</a:t>
            </a:r>
            <a:endParaRPr lang="en-US" dirty="0"/>
          </a:p>
        </p:txBody>
      </p:sp>
      <p:sp>
        <p:nvSpPr>
          <p:cNvPr id="6" name="Content Placeholder 5"/>
          <p:cNvSpPr>
            <a:spLocks noGrp="1"/>
          </p:cNvSpPr>
          <p:nvPr>
            <p:ph sz="half" idx="1"/>
          </p:nvPr>
        </p:nvSpPr>
        <p:spPr>
          <a:xfrm>
            <a:off x="228600" y="1267700"/>
            <a:ext cx="8677894" cy="869868"/>
          </a:xfrm>
        </p:spPr>
        <p:txBody>
          <a:bodyPr/>
          <a:lstStyle/>
          <a:p>
            <a:pPr marL="0" indent="0" algn="ctr">
              <a:buNone/>
            </a:pPr>
            <a:r>
              <a:rPr lang="en-US" dirty="0" smtClean="0"/>
              <a:t>Choose the window you want to capture</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963983" y="2032469"/>
            <a:ext cx="7360620" cy="4445816"/>
          </a:xfrm>
        </p:spPr>
      </p:pic>
      <p:sp>
        <p:nvSpPr>
          <p:cNvPr id="9" name="TextBox 8"/>
          <p:cNvSpPr txBox="1"/>
          <p:nvPr/>
        </p:nvSpPr>
        <p:spPr>
          <a:xfrm>
            <a:off x="6228712" y="3788229"/>
            <a:ext cx="1852238" cy="369332"/>
          </a:xfrm>
          <a:prstGeom prst="rect">
            <a:avLst/>
          </a:prstGeom>
          <a:solidFill>
            <a:schemeClr val="accent1"/>
          </a:solidFill>
          <a:ln w="25400">
            <a:solidFill>
              <a:schemeClr val="tx1"/>
            </a:solidFill>
          </a:ln>
        </p:spPr>
        <p:txBody>
          <a:bodyPr wrap="none" rtlCol="0">
            <a:spAutoFit/>
          </a:bodyPr>
          <a:lstStyle/>
          <a:p>
            <a:r>
              <a:rPr lang="en-US" b="1" dirty="0" smtClean="0"/>
              <a:t>ACTIVE WINDOW</a:t>
            </a:r>
            <a:endParaRPr lang="en-US" b="1" dirty="0"/>
          </a:p>
        </p:txBody>
      </p:sp>
      <p:sp>
        <p:nvSpPr>
          <p:cNvPr id="10" name="TextBox 9"/>
          <p:cNvSpPr txBox="1"/>
          <p:nvPr/>
        </p:nvSpPr>
        <p:spPr>
          <a:xfrm>
            <a:off x="1096592" y="4007739"/>
            <a:ext cx="2065437" cy="369332"/>
          </a:xfrm>
          <a:prstGeom prst="rect">
            <a:avLst/>
          </a:prstGeom>
          <a:solidFill>
            <a:schemeClr val="accent1"/>
          </a:solidFill>
          <a:ln w="25400">
            <a:solidFill>
              <a:schemeClr val="tx1"/>
            </a:solidFill>
          </a:ln>
        </p:spPr>
        <p:txBody>
          <a:bodyPr wrap="none" rtlCol="0">
            <a:spAutoFit/>
          </a:bodyPr>
          <a:lstStyle/>
          <a:p>
            <a:r>
              <a:rPr lang="en-US" b="1" dirty="0" smtClean="0"/>
              <a:t>INACTIVE WINDOW</a:t>
            </a:r>
            <a:endParaRPr lang="en-US" b="1" dirty="0"/>
          </a:p>
        </p:txBody>
      </p:sp>
    </p:spTree>
    <p:extLst>
      <p:ext uri="{BB962C8B-B14F-4D97-AF65-F5344CB8AC3E}">
        <p14:creationId xmlns:p14="http://schemas.microsoft.com/office/powerpoint/2010/main" xmlns="" val="174630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Capturing (Step 2)</a:t>
            </a:r>
            <a:endParaRPr lang="en-US" dirty="0"/>
          </a:p>
        </p:txBody>
      </p:sp>
      <p:sp>
        <p:nvSpPr>
          <p:cNvPr id="3" name="Content Placeholder 2"/>
          <p:cNvSpPr>
            <a:spLocks noGrp="1"/>
          </p:cNvSpPr>
          <p:nvPr>
            <p:ph sz="half" idx="1"/>
          </p:nvPr>
        </p:nvSpPr>
        <p:spPr>
          <a:xfrm>
            <a:off x="228600" y="1445825"/>
            <a:ext cx="8559140" cy="929244"/>
          </a:xfrm>
        </p:spPr>
        <p:txBody>
          <a:bodyPr/>
          <a:lstStyle/>
          <a:p>
            <a:pPr marL="0" indent="0" algn="ctr">
              <a:buNone/>
            </a:pPr>
            <a:r>
              <a:rPr lang="en-US" dirty="0" smtClean="0"/>
              <a:t>Take the screen shot (“Alt + Print Screen)</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77739" y="2676951"/>
            <a:ext cx="7170614" cy="2824346"/>
          </a:xfrm>
        </p:spPr>
      </p:pic>
      <p:sp>
        <p:nvSpPr>
          <p:cNvPr id="6" name="Oval 5"/>
          <p:cNvSpPr/>
          <p:nvPr/>
        </p:nvSpPr>
        <p:spPr>
          <a:xfrm>
            <a:off x="4892634" y="3610099"/>
            <a:ext cx="3503221" cy="62939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96403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Capturing (Step 2a)</a:t>
            </a:r>
            <a:endParaRPr lang="en-US" dirty="0"/>
          </a:p>
        </p:txBody>
      </p:sp>
      <p:sp>
        <p:nvSpPr>
          <p:cNvPr id="3" name="Content Placeholder 2"/>
          <p:cNvSpPr>
            <a:spLocks noGrp="1"/>
          </p:cNvSpPr>
          <p:nvPr>
            <p:ph sz="half" idx="1"/>
          </p:nvPr>
        </p:nvSpPr>
        <p:spPr>
          <a:xfrm>
            <a:off x="228600" y="1077700"/>
            <a:ext cx="8666018" cy="561109"/>
          </a:xfrm>
        </p:spPr>
        <p:txBody>
          <a:bodyPr/>
          <a:lstStyle/>
          <a:p>
            <a:pPr marL="0" indent="0" algn="ctr">
              <a:buNone/>
            </a:pPr>
            <a:r>
              <a:rPr lang="en-US" dirty="0" smtClean="0"/>
              <a:t>Select the “EWP2012_images” folder</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783381" y="1799293"/>
            <a:ext cx="5793076" cy="4650908"/>
          </a:xfrm>
        </p:spPr>
      </p:pic>
      <p:sp>
        <p:nvSpPr>
          <p:cNvPr id="6" name="Oval 5"/>
          <p:cNvSpPr/>
          <p:nvPr/>
        </p:nvSpPr>
        <p:spPr>
          <a:xfrm>
            <a:off x="3693227" y="2588821"/>
            <a:ext cx="3503221" cy="62939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8583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Capturing (Step 3)</a:t>
            </a:r>
            <a:endParaRPr lang="en-US" dirty="0"/>
          </a:p>
        </p:txBody>
      </p:sp>
      <p:sp>
        <p:nvSpPr>
          <p:cNvPr id="3" name="Content Placeholder 2"/>
          <p:cNvSpPr>
            <a:spLocks noGrp="1"/>
          </p:cNvSpPr>
          <p:nvPr>
            <p:ph sz="half" idx="1"/>
          </p:nvPr>
        </p:nvSpPr>
        <p:spPr>
          <a:xfrm>
            <a:off x="228599" y="1600200"/>
            <a:ext cx="8582891" cy="4764024"/>
          </a:xfrm>
        </p:spPr>
        <p:txBody>
          <a:bodyPr/>
          <a:lstStyle/>
          <a:p>
            <a:pPr marL="0" indent="0" algn="ctr">
              <a:buNone/>
            </a:pPr>
            <a:r>
              <a:rPr lang="en-US" dirty="0" smtClean="0"/>
              <a:t>Name your file (suggested </a:t>
            </a:r>
            <a:r>
              <a:rPr lang="en-US" b="1" i="1" u="sng" dirty="0" err="1" smtClean="0"/>
              <a:t>init_prod</a:t>
            </a:r>
            <a:r>
              <a:rPr lang="en-US" b="1" i="1" u="sng" dirty="0" smtClean="0"/>
              <a:t>_##</a:t>
            </a:r>
            <a:r>
              <a:rPr lang="en-US" dirty="0" smtClean="0"/>
              <a: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210076" y="3000601"/>
            <a:ext cx="7034690" cy="2770808"/>
          </a:xfrm>
        </p:spPr>
      </p:pic>
      <p:sp>
        <p:nvSpPr>
          <p:cNvPr id="6" name="Oval 5"/>
          <p:cNvSpPr/>
          <p:nvPr/>
        </p:nvSpPr>
        <p:spPr>
          <a:xfrm>
            <a:off x="4690753" y="3420093"/>
            <a:ext cx="3503221" cy="62939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7279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Capturing (Step 4)</a:t>
            </a:r>
            <a:endParaRPr lang="en-US" dirty="0"/>
          </a:p>
        </p:txBody>
      </p:sp>
      <p:sp>
        <p:nvSpPr>
          <p:cNvPr id="3" name="Content Placeholder 2"/>
          <p:cNvSpPr>
            <a:spLocks noGrp="1"/>
          </p:cNvSpPr>
          <p:nvPr>
            <p:ph sz="half" idx="1"/>
          </p:nvPr>
        </p:nvSpPr>
        <p:spPr>
          <a:xfrm>
            <a:off x="228599" y="1600200"/>
            <a:ext cx="8582891" cy="4764024"/>
          </a:xfrm>
        </p:spPr>
        <p:txBody>
          <a:bodyPr/>
          <a:lstStyle/>
          <a:p>
            <a:pPr marL="0" indent="0" algn="ctr">
              <a:buNone/>
            </a:pPr>
            <a:r>
              <a:rPr lang="en-US" dirty="0" smtClean="0"/>
              <a:t>Click </a:t>
            </a:r>
            <a:r>
              <a:rPr lang="en-US" b="1" i="1" dirty="0" smtClean="0"/>
              <a:t>“Save”</a:t>
            </a:r>
            <a:endParaRPr lang="en-US" b="1" i="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210076" y="3000601"/>
            <a:ext cx="7034690" cy="2770808"/>
          </a:xfrm>
        </p:spPr>
      </p:pic>
      <p:sp>
        <p:nvSpPr>
          <p:cNvPr id="6" name="Oval 5"/>
          <p:cNvSpPr/>
          <p:nvPr/>
        </p:nvSpPr>
        <p:spPr>
          <a:xfrm>
            <a:off x="6513616" y="4667001"/>
            <a:ext cx="1751611" cy="116378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2120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7" name="Content Placeholder 6"/>
          <p:cNvSpPr>
            <a:spLocks noGrp="1"/>
          </p:cNvSpPr>
          <p:nvPr>
            <p:ph sz="quarter" idx="10"/>
          </p:nvPr>
        </p:nvSpPr>
        <p:spPr/>
        <p:txBody>
          <a:bodyPr/>
          <a:lstStyle/>
          <a:p>
            <a:endParaRPr lang="en-US"/>
          </a:p>
        </p:txBody>
      </p:sp>
    </p:spTree>
    <p:extLst>
      <p:ext uri="{BB962C8B-B14F-4D97-AF65-F5344CB8AC3E}">
        <p14:creationId xmlns:p14="http://schemas.microsoft.com/office/powerpoint/2010/main" xmlns="" val="36224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4294967295"/>
          </p:nvPr>
        </p:nvSpPr>
        <p:spPr>
          <a:xfrm>
            <a:off x="237506" y="1371600"/>
            <a:ext cx="8680863" cy="5257800"/>
          </a:xfrm>
        </p:spPr>
        <p:txBody>
          <a:bodyPr/>
          <a:lstStyle/>
          <a:p>
            <a:r>
              <a:rPr lang="en-US" b="1" i="1" dirty="0" smtClean="0"/>
              <a:t>Provide a </a:t>
            </a:r>
            <a:r>
              <a:rPr lang="en-US" b="1" i="1" u="sng" dirty="0" smtClean="0"/>
              <a:t>focused</a:t>
            </a:r>
            <a:r>
              <a:rPr lang="en-US" b="1" i="1" dirty="0" smtClean="0"/>
              <a:t> assessment of a lesson learned this week that you will take back to your office.</a:t>
            </a:r>
          </a:p>
        </p:txBody>
      </p:sp>
      <p:graphicFrame>
        <p:nvGraphicFramePr>
          <p:cNvPr id="4" name="Table 3"/>
          <p:cNvGraphicFramePr>
            <a:graphicFrameLocks noGrp="1"/>
          </p:cNvGraphicFramePr>
          <p:nvPr>
            <p:extLst>
              <p:ext uri="{D42A27DB-BD31-4B8C-83A1-F6EECF244321}">
                <p14:modId xmlns:p14="http://schemas.microsoft.com/office/powerpoint/2010/main" xmlns="" val="1771975013"/>
              </p:ext>
            </p:extLst>
          </p:nvPr>
        </p:nvGraphicFramePr>
        <p:xfrm>
          <a:off x="2201594" y="3241963"/>
          <a:ext cx="5648177" cy="1889760"/>
        </p:xfrm>
        <a:graphic>
          <a:graphicData uri="http://schemas.openxmlformats.org/drawingml/2006/table">
            <a:tbl>
              <a:tblPr firstRow="1" bandRow="1">
                <a:tableStyleId>{5C22544A-7EE6-4342-B048-85BDC9FD1C3A}</a:tableStyleId>
              </a:tblPr>
              <a:tblGrid>
                <a:gridCol w="5648177"/>
              </a:tblGrid>
              <a:tr h="508756">
                <a:tc>
                  <a:txBody>
                    <a:bodyPr/>
                    <a:lstStyle/>
                    <a:p>
                      <a:pPr algn="ctr"/>
                      <a:r>
                        <a:rPr lang="en-US" sz="2800" dirty="0" smtClean="0"/>
                        <a:t>Team Presentation</a:t>
                      </a:r>
                      <a:endParaRPr lang="en-US" sz="2800" dirty="0"/>
                    </a:p>
                  </a:txBody>
                  <a:tcPr/>
                </a:tc>
              </a:tr>
              <a:tr h="1254466">
                <a:tc>
                  <a:txBody>
                    <a:bodyPr/>
                    <a:lstStyle/>
                    <a:p>
                      <a:pPr algn="ctr"/>
                      <a:r>
                        <a:rPr lang="en-US" sz="2800" dirty="0" smtClean="0"/>
                        <a:t>20-25 min TOTAL</a:t>
                      </a:r>
                    </a:p>
                    <a:p>
                      <a:pPr algn="ctr"/>
                      <a:endParaRPr lang="en-US" sz="2800" dirty="0" smtClean="0"/>
                    </a:p>
                    <a:p>
                      <a:pPr algn="ctr"/>
                      <a:r>
                        <a:rPr lang="en-US" sz="2800" dirty="0" smtClean="0"/>
                        <a:t>Covers</a:t>
                      </a:r>
                      <a:r>
                        <a:rPr lang="en-US" sz="2800" baseline="0" dirty="0" smtClean="0"/>
                        <a:t> one </a:t>
                      </a:r>
                      <a:r>
                        <a:rPr lang="en-US" sz="2800" baseline="0" dirty="0" smtClean="0"/>
                        <a:t>aspect the </a:t>
                      </a:r>
                      <a:r>
                        <a:rPr lang="en-US" sz="2800" baseline="0" dirty="0" smtClean="0"/>
                        <a:t>TEAM learned</a:t>
                      </a:r>
                      <a:endParaRPr lang="en-US" sz="2800" dirty="0"/>
                    </a:p>
                  </a:txBody>
                  <a:tcPr/>
                </a:tc>
              </a:tr>
            </a:tbl>
          </a:graphicData>
        </a:graphic>
      </p:graphicFrame>
    </p:spTree>
    <p:extLst>
      <p:ext uri="{BB962C8B-B14F-4D97-AF65-F5344CB8AC3E}">
        <p14:creationId xmlns:p14="http://schemas.microsoft.com/office/powerpoint/2010/main" xmlns="" val="349938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Role</a:t>
            </a:r>
            <a:endParaRPr lang="en-US" dirty="0"/>
          </a:p>
        </p:txBody>
      </p:sp>
      <p:sp>
        <p:nvSpPr>
          <p:cNvPr id="3" name="Content Placeholder 2"/>
          <p:cNvSpPr>
            <a:spLocks noGrp="1"/>
          </p:cNvSpPr>
          <p:nvPr>
            <p:ph sz="quarter" idx="10"/>
          </p:nvPr>
        </p:nvSpPr>
        <p:spPr>
          <a:xfrm>
            <a:off x="457200" y="1374575"/>
            <a:ext cx="8229600" cy="4983480"/>
          </a:xfrm>
        </p:spPr>
        <p:txBody>
          <a:bodyPr/>
          <a:lstStyle/>
          <a:p>
            <a:r>
              <a:rPr lang="en-US" dirty="0" smtClean="0"/>
              <a:t>Assist you in building your presentation </a:t>
            </a:r>
          </a:p>
          <a:p>
            <a:pPr lvl="1"/>
            <a:r>
              <a:rPr lang="en-US" dirty="0" smtClean="0"/>
              <a:t>Help with screen capturing</a:t>
            </a:r>
          </a:p>
          <a:p>
            <a:pPr lvl="1"/>
            <a:r>
              <a:rPr lang="en-US" dirty="0" smtClean="0"/>
              <a:t>Help with the </a:t>
            </a:r>
            <a:r>
              <a:rPr lang="en-US" dirty="0" err="1" smtClean="0"/>
              <a:t>pptx</a:t>
            </a:r>
            <a:r>
              <a:rPr lang="en-US" dirty="0" smtClean="0"/>
              <a:t> template</a:t>
            </a:r>
          </a:p>
          <a:p>
            <a:pPr lvl="1"/>
            <a:r>
              <a:rPr lang="en-US" dirty="0" smtClean="0"/>
              <a:t>Dry run the presentations on Thursday</a:t>
            </a:r>
          </a:p>
          <a:p>
            <a:pPr lvl="1"/>
            <a:r>
              <a:rPr lang="en-US" dirty="0" smtClean="0"/>
              <a:t>Facilitate the webinar on Friday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69870" y="3645724"/>
            <a:ext cx="3760520" cy="2820390"/>
          </a:xfrm>
          <a:prstGeom prst="rect">
            <a:avLst/>
          </a:prstGeom>
          <a:ln w="25400">
            <a:solidFill>
              <a:schemeClr val="bg1"/>
            </a:solidFill>
          </a:ln>
        </p:spPr>
      </p:pic>
    </p:spTree>
    <p:extLst>
      <p:ext uri="{BB962C8B-B14F-4D97-AF65-F5344CB8AC3E}">
        <p14:creationId xmlns:p14="http://schemas.microsoft.com/office/powerpoint/2010/main" xmlns="" val="187480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Why are we/you doing this?</a:t>
            </a:r>
            <a:endParaRPr lang="en-US" sz="3600" dirty="0"/>
          </a:p>
        </p:txBody>
      </p:sp>
      <p:sp>
        <p:nvSpPr>
          <p:cNvPr id="4" name="Content Placeholder 3"/>
          <p:cNvSpPr>
            <a:spLocks noGrp="1"/>
          </p:cNvSpPr>
          <p:nvPr>
            <p:ph sz="quarter" idx="10"/>
          </p:nvPr>
        </p:nvSpPr>
        <p:spPr>
          <a:xfrm>
            <a:off x="469074" y="1398319"/>
            <a:ext cx="8354291" cy="2425535"/>
          </a:xfrm>
        </p:spPr>
        <p:txBody>
          <a:bodyPr>
            <a:normAutofit fontScale="92500"/>
          </a:bodyPr>
          <a:lstStyle/>
          <a:p>
            <a:r>
              <a:rPr lang="en-US" sz="2800" dirty="0" smtClean="0"/>
              <a:t>You are key to this experiment!</a:t>
            </a:r>
            <a:endParaRPr lang="en-US" sz="2000" dirty="0" smtClean="0"/>
          </a:p>
          <a:p>
            <a:pPr lvl="1"/>
            <a:r>
              <a:rPr lang="en-US" sz="2400" dirty="0" smtClean="0"/>
              <a:t>Ensures HWT goals aligned with operational needs</a:t>
            </a:r>
          </a:p>
          <a:p>
            <a:pPr lvl="1"/>
            <a:r>
              <a:rPr lang="en-US" sz="2400" dirty="0" smtClean="0"/>
              <a:t>Bring field expertise to research projects</a:t>
            </a:r>
          </a:p>
          <a:p>
            <a:pPr lvl="1"/>
            <a:r>
              <a:rPr lang="en-US" sz="2400" dirty="0" smtClean="0"/>
              <a:t>Provides operationally representative</a:t>
            </a:r>
            <a:br>
              <a:rPr lang="en-US" sz="2400" dirty="0" smtClean="0"/>
            </a:br>
            <a:r>
              <a:rPr lang="en-US" sz="2400" dirty="0" smtClean="0"/>
              <a:t>results</a:t>
            </a:r>
            <a:br>
              <a:rPr lang="en-US" sz="2400" dirty="0" smtClean="0"/>
            </a:br>
            <a:endParaRPr lang="en-US" sz="2400" dirty="0" smtClean="0"/>
          </a:p>
        </p:txBody>
      </p:sp>
      <p:pic>
        <p:nvPicPr>
          <p:cNvPr id="5" name="Picture 4" descr="hwt-726-2.png"/>
          <p:cNvPicPr>
            <a:picLocks noChangeAspect="1"/>
          </p:cNvPicPr>
          <p:nvPr/>
        </p:nvPicPr>
        <p:blipFill>
          <a:blip r:embed="rId3" cstate="print"/>
          <a:stretch>
            <a:fillRect/>
          </a:stretch>
        </p:blipFill>
        <p:spPr>
          <a:xfrm>
            <a:off x="5308269" y="4156366"/>
            <a:ext cx="3504969" cy="2327561"/>
          </a:xfrm>
          <a:prstGeom prst="rect">
            <a:avLst/>
          </a:prstGeom>
          <a:ln w="25400">
            <a:solidFill>
              <a:schemeClr val="bg1"/>
            </a:solidFill>
          </a:ln>
        </p:spPr>
      </p:pic>
      <p:sp>
        <p:nvSpPr>
          <p:cNvPr id="6" name="Content Placeholder 3"/>
          <p:cNvSpPr txBox="1">
            <a:spLocks/>
          </p:cNvSpPr>
          <p:nvPr/>
        </p:nvSpPr>
        <p:spPr>
          <a:xfrm>
            <a:off x="439387" y="3633849"/>
            <a:ext cx="4690753" cy="2731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Improve feedback</a:t>
            </a:r>
          </a:p>
          <a:p>
            <a:pPr lvl="1"/>
            <a:r>
              <a:rPr lang="en-US" dirty="0" smtClean="0"/>
              <a:t>Few papers by participants</a:t>
            </a:r>
          </a:p>
          <a:p>
            <a:pPr lvl="1"/>
            <a:r>
              <a:rPr lang="en-US" dirty="0" smtClean="0"/>
              <a:t>Only 2 of 22 field participants</a:t>
            </a:r>
            <a:br>
              <a:rPr lang="en-US" dirty="0" smtClean="0"/>
            </a:br>
            <a:r>
              <a:rPr lang="en-US" dirty="0" smtClean="0"/>
              <a:t>have added to the HWT Blog</a:t>
            </a:r>
          </a:p>
        </p:txBody>
      </p:sp>
    </p:spTree>
    <p:extLst>
      <p:ext uri="{BB962C8B-B14F-4D97-AF65-F5344CB8AC3E}">
        <p14:creationId xmlns:p14="http://schemas.microsoft.com/office/powerpoint/2010/main" xmlns="" val="399257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A Success Story…</a:t>
            </a:r>
            <a:endParaRPr lang="en-US" sz="3600" dirty="0"/>
          </a:p>
        </p:txBody>
      </p:sp>
      <p:sp>
        <p:nvSpPr>
          <p:cNvPr id="4" name="Content Placeholder 3"/>
          <p:cNvSpPr>
            <a:spLocks noGrp="1"/>
          </p:cNvSpPr>
          <p:nvPr>
            <p:ph sz="quarter" idx="10"/>
          </p:nvPr>
        </p:nvSpPr>
        <p:spPr>
          <a:xfrm>
            <a:off x="457200" y="3408218"/>
            <a:ext cx="5207330" cy="3175461"/>
          </a:xfrm>
        </p:spPr>
        <p:txBody>
          <a:bodyPr>
            <a:normAutofit/>
          </a:bodyPr>
          <a:lstStyle/>
          <a:p>
            <a:pPr lvl="1"/>
            <a:endParaRPr lang="en-US" dirty="0" smtClean="0"/>
          </a:p>
          <a:p>
            <a:r>
              <a:rPr lang="en-US" sz="2800" dirty="0" smtClean="0"/>
              <a:t> “Storm of the Month”</a:t>
            </a:r>
          </a:p>
          <a:p>
            <a:pPr lvl="1"/>
            <a:r>
              <a:rPr lang="en-US" sz="2200" dirty="0" smtClean="0"/>
              <a:t>WFOs “Tell Their Story” </a:t>
            </a:r>
            <a:r>
              <a:rPr lang="en-US" sz="1800" dirty="0" smtClean="0"/>
              <a:t> </a:t>
            </a:r>
          </a:p>
          <a:p>
            <a:pPr lvl="1"/>
            <a:r>
              <a:rPr lang="en-US" sz="2200" dirty="0" smtClean="0"/>
              <a:t>NWS offices &amp; Universities</a:t>
            </a:r>
          </a:p>
          <a:p>
            <a:pPr lvl="1"/>
            <a:r>
              <a:rPr lang="en-US" sz="2200" dirty="0" smtClean="0"/>
              <a:t>WDTB &amp; NSSL experts for Q&amp;A</a:t>
            </a:r>
          </a:p>
          <a:p>
            <a:pPr lvl="2"/>
            <a:r>
              <a:rPr lang="en-US" sz="1800" dirty="0" smtClean="0"/>
              <a:t>Collaboration for Research to Ops</a:t>
            </a:r>
          </a:p>
          <a:p>
            <a:pPr lvl="2"/>
            <a:r>
              <a:rPr lang="en-US" sz="1800" dirty="0" smtClean="0"/>
              <a:t>Collaboration for Ops to Research</a:t>
            </a:r>
          </a:p>
        </p:txBody>
      </p:sp>
      <p:pic>
        <p:nvPicPr>
          <p:cNvPr id="6" name="Picture 12" descr="O:\new-WDTB-photos\Warning_Decision_Training_Branch_Lab\7706-497.jpg"/>
          <p:cNvPicPr>
            <a:picLocks noChangeAspect="1" noChangeArrowheads="1"/>
          </p:cNvPicPr>
          <p:nvPr/>
        </p:nvPicPr>
        <p:blipFill>
          <a:blip r:embed="rId3" cstate="print"/>
          <a:srcRect/>
          <a:stretch>
            <a:fillRect/>
          </a:stretch>
        </p:blipFill>
        <p:spPr bwMode="auto">
          <a:xfrm>
            <a:off x="5514111" y="3158836"/>
            <a:ext cx="3313214" cy="2208809"/>
          </a:xfrm>
          <a:prstGeom prst="rect">
            <a:avLst/>
          </a:prstGeom>
          <a:noFill/>
          <a:ln w="25400">
            <a:solidFill>
              <a:schemeClr val="bg1"/>
            </a:solidFill>
          </a:ln>
        </p:spPr>
      </p:pic>
      <p:sp>
        <p:nvSpPr>
          <p:cNvPr id="5" name="Content Placeholder 3"/>
          <p:cNvSpPr txBox="1">
            <a:spLocks/>
          </p:cNvSpPr>
          <p:nvPr/>
        </p:nvSpPr>
        <p:spPr>
          <a:xfrm>
            <a:off x="478971" y="1420091"/>
            <a:ext cx="8229600" cy="2676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WDTB Dual-Pol Training Operations Course</a:t>
            </a:r>
          </a:p>
          <a:p>
            <a:pPr lvl="1"/>
            <a:r>
              <a:rPr lang="en-US" sz="2200" dirty="0" smtClean="0"/>
              <a:t>Train 2100 forecasters in 2 years</a:t>
            </a:r>
          </a:p>
          <a:p>
            <a:pPr lvl="1"/>
            <a:r>
              <a:rPr lang="en-US" sz="2200" dirty="0" smtClean="0"/>
              <a:t>Selected as NOAA’s  “High Priority Performance Goal (HPPG)” </a:t>
            </a:r>
            <a:br>
              <a:rPr lang="en-US" sz="2200" dirty="0" smtClean="0"/>
            </a:br>
            <a:r>
              <a:rPr lang="en-US" sz="2200" dirty="0" smtClean="0"/>
              <a:t>to DOC and OMB</a:t>
            </a:r>
          </a:p>
          <a:p>
            <a:pPr marL="457200" lvl="1" indent="0">
              <a:buNone/>
            </a:pPr>
            <a:endParaRPr lang="en-US" dirty="0" smtClean="0"/>
          </a:p>
        </p:txBody>
      </p:sp>
    </p:spTree>
    <p:extLst>
      <p:ext uri="{BB962C8B-B14F-4D97-AF65-F5344CB8AC3E}">
        <p14:creationId xmlns:p14="http://schemas.microsoft.com/office/powerpoint/2010/main" xmlns="" val="1330849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fontScale="90000"/>
          </a:bodyPr>
          <a:lstStyle/>
          <a:p>
            <a:r>
              <a:rPr lang="en-US" sz="3600" dirty="0" smtClean="0"/>
              <a:t>“Storm of the Month”</a:t>
            </a:r>
            <a:br>
              <a:rPr lang="en-US" sz="3600" dirty="0" smtClean="0"/>
            </a:br>
            <a:r>
              <a:rPr lang="en-US" sz="3600" dirty="0" smtClean="0"/>
              <a:t>Research to Operations Results</a:t>
            </a:r>
            <a:endParaRPr lang="en-US" sz="3600" dirty="0"/>
          </a:p>
        </p:txBody>
      </p:sp>
      <p:sp>
        <p:nvSpPr>
          <p:cNvPr id="5" name="TextBox 4"/>
          <p:cNvSpPr txBox="1"/>
          <p:nvPr/>
        </p:nvSpPr>
        <p:spPr>
          <a:xfrm>
            <a:off x="795647" y="1508165"/>
            <a:ext cx="7754588" cy="4893647"/>
          </a:xfrm>
          <a:prstGeom prst="rect">
            <a:avLst/>
          </a:prstGeom>
          <a:solidFill>
            <a:schemeClr val="bg1"/>
          </a:solidFill>
          <a:ln>
            <a:solidFill>
              <a:schemeClr val="tx1"/>
            </a:solidFill>
          </a:ln>
        </p:spPr>
        <p:txBody>
          <a:bodyPr wrap="square" rtlCol="0">
            <a:spAutoFit/>
          </a:bodyPr>
          <a:lstStyle/>
          <a:p>
            <a:r>
              <a:rPr lang="en-US" sz="2400" dirty="0" smtClean="0"/>
              <a:t>“Such interactions between the Dual-Pol researchers/ developers at NSSL &amp; CIMMS and the operational users of that technology are invaluable to both groups.</a:t>
            </a:r>
          </a:p>
          <a:p>
            <a:endParaRPr lang="en-US" sz="2400" dirty="0" smtClean="0"/>
          </a:p>
          <a:p>
            <a:r>
              <a:rPr lang="en-US" sz="2400" dirty="0" smtClean="0"/>
              <a:t>Seeing the </a:t>
            </a:r>
            <a:r>
              <a:rPr lang="en-US" sz="2400" b="1" i="1" u="sng" dirty="0" smtClean="0"/>
              <a:t>immediacy of two-way feedbacks</a:t>
            </a:r>
            <a:r>
              <a:rPr lang="en-US" sz="2400" dirty="0" smtClean="0"/>
              <a:t> happen like this is </a:t>
            </a:r>
            <a:r>
              <a:rPr lang="en-US" sz="2400" b="1" i="1" u="sng" dirty="0" smtClean="0"/>
              <a:t>simply tremendous</a:t>
            </a:r>
            <a:r>
              <a:rPr lang="en-US" sz="2400" dirty="0" smtClean="0"/>
              <a:t> and should accelerate future improvements to the WSR-88D and the informed applications of Dual-Pol measurements.</a:t>
            </a:r>
          </a:p>
          <a:p>
            <a:endParaRPr lang="en-US" sz="2400" dirty="0" smtClean="0"/>
          </a:p>
          <a:p>
            <a:r>
              <a:rPr lang="en-US" sz="2400" dirty="0" smtClean="0"/>
              <a:t>I look forward to more such opportunities </a:t>
            </a:r>
            <a:br>
              <a:rPr lang="en-US" sz="2400" dirty="0" smtClean="0"/>
            </a:br>
            <a:r>
              <a:rPr lang="en-US" sz="2400" dirty="0" smtClean="0"/>
              <a:t>in the future.”  </a:t>
            </a:r>
          </a:p>
          <a:p>
            <a:endParaRPr lang="en-US" sz="2400" dirty="0" smtClean="0"/>
          </a:p>
          <a:p>
            <a:r>
              <a:rPr lang="en-US" sz="2400" dirty="0" smtClean="0"/>
              <a:t>Steve Koch, Director NSSL </a:t>
            </a:r>
            <a:endParaRPr lang="en-US" sz="2400" dirty="0"/>
          </a:p>
        </p:txBody>
      </p:sp>
      <p:pic>
        <p:nvPicPr>
          <p:cNvPr id="340996" name="Picture 4" descr="C:\Documents and Settings\jboettcher.WDTB\Local Settings\Temporary Internet Files\Content.IE5\J0CZ1P6F\MP910220674[1].jpg"/>
          <p:cNvPicPr>
            <a:picLocks noChangeAspect="1" noChangeArrowheads="1"/>
          </p:cNvPicPr>
          <p:nvPr/>
        </p:nvPicPr>
        <p:blipFill>
          <a:blip r:embed="rId3" cstate="print"/>
          <a:srcRect/>
          <a:stretch>
            <a:fillRect/>
          </a:stretch>
        </p:blipFill>
        <p:spPr bwMode="auto">
          <a:xfrm>
            <a:off x="6521184" y="4275117"/>
            <a:ext cx="2413447" cy="2404753"/>
          </a:xfrm>
          <a:prstGeom prst="rect">
            <a:avLst/>
          </a:prstGeom>
          <a:noFill/>
        </p:spPr>
      </p:pic>
    </p:spTree>
    <p:extLst>
      <p:ext uri="{BB962C8B-B14F-4D97-AF65-F5344CB8AC3E}">
        <p14:creationId xmlns:p14="http://schemas.microsoft.com/office/powerpoint/2010/main" xmlns="" val="9991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a:bodyPr>
          <a:lstStyle/>
          <a:p>
            <a:r>
              <a:rPr lang="en-US" sz="3600" dirty="0" smtClean="0"/>
              <a:t>Applying These Results to the HWT</a:t>
            </a:r>
            <a:endParaRPr lang="en-US" sz="3600" dirty="0"/>
          </a:p>
        </p:txBody>
      </p:sp>
      <p:sp>
        <p:nvSpPr>
          <p:cNvPr id="4" name="Content Placeholder 3"/>
          <p:cNvSpPr>
            <a:spLocks noGrp="1"/>
          </p:cNvSpPr>
          <p:nvPr>
            <p:ph sz="quarter" idx="4294967295"/>
          </p:nvPr>
        </p:nvSpPr>
        <p:spPr>
          <a:xfrm>
            <a:off x="438941" y="1465262"/>
            <a:ext cx="8229600" cy="5011738"/>
          </a:xfrm>
        </p:spPr>
        <p:txBody>
          <a:bodyPr>
            <a:normAutofit fontScale="92500"/>
          </a:bodyPr>
          <a:lstStyle/>
          <a:p>
            <a:r>
              <a:rPr lang="en-US" sz="2800" dirty="0" smtClean="0"/>
              <a:t>HWT to provide weekly operational reports </a:t>
            </a:r>
            <a:endParaRPr lang="en-US" dirty="0" smtClean="0"/>
          </a:p>
          <a:p>
            <a:pPr lvl="1"/>
            <a:r>
              <a:rPr lang="en-US" sz="2200" dirty="0" smtClean="0"/>
              <a:t>You will present observations and examples from your</a:t>
            </a:r>
            <a:r>
              <a:rPr lang="en-US" sz="2200" dirty="0"/>
              <a:t> </a:t>
            </a:r>
            <a:r>
              <a:rPr lang="en-US" sz="2200" dirty="0" smtClean="0"/>
              <a:t>participation</a:t>
            </a:r>
          </a:p>
          <a:p>
            <a:pPr lvl="1"/>
            <a:r>
              <a:rPr lang="en-US" sz="2200" dirty="0" smtClean="0"/>
              <a:t>Research and Operational meteorologists from across the nation will be listening</a:t>
            </a:r>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marL="914400" lvl="2" indent="0">
              <a:buNone/>
            </a:pPr>
            <a:r>
              <a:rPr lang="en-US" sz="2400" b="1" i="1" dirty="0" smtClean="0"/>
              <a:t>           This is your chance to have your voices heard…</a:t>
            </a:r>
          </a:p>
        </p:txBody>
      </p:sp>
      <p:pic>
        <p:nvPicPr>
          <p:cNvPr id="13" name="Picture 2" descr="C:\Documents and Settings\pschlatter\Desktop\DP_Demo_Hayes.jpg"/>
          <p:cNvPicPr>
            <a:picLocks noChangeAspect="1" noChangeArrowheads="1"/>
          </p:cNvPicPr>
          <p:nvPr/>
        </p:nvPicPr>
        <p:blipFill>
          <a:blip r:embed="rId3" cstate="print"/>
          <a:srcRect/>
          <a:stretch>
            <a:fillRect/>
          </a:stretch>
        </p:blipFill>
        <p:spPr bwMode="auto">
          <a:xfrm>
            <a:off x="3033772" y="3212242"/>
            <a:ext cx="3633704" cy="2302858"/>
          </a:xfrm>
          <a:prstGeom prst="rect">
            <a:avLst/>
          </a:prstGeom>
          <a:noFill/>
          <a:ln w="25400">
            <a:solidFill>
              <a:schemeClr val="bg1"/>
            </a:solidFill>
          </a:ln>
          <a:effectLst>
            <a:outerShdw blurRad="50800" dist="76200" dir="2700000" algn="tl" rotWithShape="0">
              <a:prstClr val="black">
                <a:alpha val="72000"/>
              </a:prstClr>
            </a:outerShdw>
          </a:effectLst>
        </p:spPr>
      </p:pic>
    </p:spTree>
    <p:extLst>
      <p:ext uri="{BB962C8B-B14F-4D97-AF65-F5344CB8AC3E}">
        <p14:creationId xmlns:p14="http://schemas.microsoft.com/office/powerpoint/2010/main" xmlns="" val="313701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7511" y="2907475"/>
            <a:ext cx="8229600" cy="1143000"/>
          </a:xfrm>
        </p:spPr>
        <p:txBody>
          <a:bodyPr/>
          <a:lstStyle/>
          <a:p>
            <a:r>
              <a:rPr lang="en-US" dirty="0" smtClean="0"/>
              <a:t>Aspects of a Good Briefing</a:t>
            </a:r>
            <a:endParaRPr lang="en-US" dirty="0"/>
          </a:p>
        </p:txBody>
      </p:sp>
    </p:spTree>
    <p:extLst>
      <p:ext uri="{BB962C8B-B14F-4D97-AF65-F5344CB8AC3E}">
        <p14:creationId xmlns:p14="http://schemas.microsoft.com/office/powerpoint/2010/main" xmlns="" val="332634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Presentation</a:t>
            </a:r>
            <a:endParaRPr lang="en-US" dirty="0"/>
          </a:p>
        </p:txBody>
      </p:sp>
      <p:sp>
        <p:nvSpPr>
          <p:cNvPr id="3" name="Content Placeholder 2"/>
          <p:cNvSpPr>
            <a:spLocks noGrp="1"/>
          </p:cNvSpPr>
          <p:nvPr>
            <p:ph sz="quarter" idx="10"/>
          </p:nvPr>
        </p:nvSpPr>
        <p:spPr>
          <a:xfrm>
            <a:off x="457200" y="1246909"/>
            <a:ext cx="8229600" cy="2671948"/>
          </a:xfrm>
        </p:spPr>
        <p:txBody>
          <a:bodyPr>
            <a:normAutofit fontScale="92500" lnSpcReduction="10000"/>
          </a:bodyPr>
          <a:lstStyle/>
          <a:p>
            <a:pPr marL="514350" indent="-514350">
              <a:buFont typeface="+mj-lt"/>
              <a:buAutoNum type="arabicPeriod"/>
            </a:pPr>
            <a:r>
              <a:rPr lang="en-US" dirty="0" smtClean="0"/>
              <a:t>Define the audience’s characteristics</a:t>
            </a:r>
          </a:p>
          <a:p>
            <a:pPr lvl="1"/>
            <a:r>
              <a:rPr lang="en-US" b="1" i="1" dirty="0" smtClean="0"/>
              <a:t>Operational &amp; Research Meteorologists</a:t>
            </a:r>
          </a:p>
          <a:p>
            <a:pPr marL="514350" indent="-514350">
              <a:buFont typeface="+mj-lt"/>
              <a:buAutoNum type="arabicPeriod"/>
            </a:pPr>
            <a:r>
              <a:rPr lang="en-US" dirty="0" smtClean="0"/>
              <a:t>Determine how much they already know</a:t>
            </a:r>
          </a:p>
          <a:p>
            <a:pPr lvl="1"/>
            <a:r>
              <a:rPr lang="en-US" b="1" i="1" dirty="0" smtClean="0"/>
              <a:t>Most with working knowledge of operational meteorology</a:t>
            </a:r>
          </a:p>
          <a:p>
            <a:pPr marL="514350" indent="-514350">
              <a:buFont typeface="+mj-lt"/>
              <a:buAutoNum type="arabicPeriod"/>
            </a:pPr>
            <a:r>
              <a:rPr lang="en-US" dirty="0" smtClean="0"/>
              <a:t>Tailor your presentation to meet their needs</a:t>
            </a:r>
          </a:p>
          <a:p>
            <a:pPr lvl="1"/>
            <a:r>
              <a:rPr lang="en-US" b="1" i="1" dirty="0" smtClean="0"/>
              <a:t>Focus on operational aspect of your experience</a:t>
            </a:r>
            <a:r>
              <a:rPr lang="en-US" dirty="0" smtClean="0"/>
              <a:t> </a:t>
            </a:r>
          </a:p>
          <a:p>
            <a:pPr marL="514350" indent="-514350">
              <a:buFont typeface="+mj-lt"/>
              <a:buAutoNum type="arabicPeriod"/>
            </a:pPr>
            <a:r>
              <a:rPr lang="en-US" dirty="0" smtClean="0"/>
              <a:t>Anticipate audience reactions…</a:t>
            </a:r>
          </a:p>
          <a:p>
            <a:endParaRPr lang="en-US" dirty="0"/>
          </a:p>
        </p:txBody>
      </p:sp>
      <p:pic>
        <p:nvPicPr>
          <p:cNvPr id="2052" name="Picture 4" descr="C:\Users\cpayne\AppData\Local\Microsoft\Windows\Temporary Internet Files\Content.IE5\LOQ7DNFJ\MP90040222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2966" y="4096987"/>
            <a:ext cx="3159324" cy="2535382"/>
          </a:xfrm>
          <a:prstGeom prst="rect">
            <a:avLst/>
          </a:prstGeom>
          <a:noFill/>
          <a:ln w="2540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1901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AUDIO_TEMP" val="C:\DOCUME~1\PSCHLA~1\LOCALS~1\Temp\articulate\presenter\ae\audio\20101119140135\"/>
  <p:tag name="ARTICULATE_TEMPLATE" val="DP Outreach"/>
  <p:tag name="ARTICULATE_TEMPLATE_GUID" val="bb3b474c-896f-45b4-8a39-6f4647fcac0c"/>
  <p:tag name="ART_ENCODE_TYPE" val="0"/>
  <p:tag name="ART_ENCODE_INDEX" val="1"/>
  <p:tag name="ARTICULATE_PRESENTER_VERSION" val="6"/>
  <p:tag name="LMS_COMPLETION_TITLE" val="Overview_Ops_Course"/>
  <p:tag name="LMS_COMPLETION_ID" val="Overview_Ops_Course"/>
  <p:tag name="LMS_COMPLETION_VERSION" val="1.0"/>
  <p:tag name="LMS_COMPLETION_DURATION" val="01:00:00"/>
  <p:tag name="LMS_COMPLETION_SCO_TITLE" val="Dual Polarization Radar Operations Course Overview"/>
  <p:tag name="LMS_COMPLETION_SCO_ID" val="Overview_Ops_Course_SCO"/>
  <p:tag name="LMS_COMPLETION_EDITION" val="0"/>
  <p:tag name="LMS_COMPLETION_THRESHOLD" val="17"/>
  <p:tag name="LMS_COMPLETION_METHOD" val="VIEW"/>
  <p:tag name="LMS_REPORTING" val="2"/>
  <p:tag name="LMS_DATA_SCORM" val="Yes"/>
  <p:tag name="PUBLISH_TITLE" val="Overview_Ops_Course"/>
  <p:tag name="ARTICULATE_PUBLISH_PATH" val="C:\Data\Dual Pol Project Lead Stuff\DPOverview"/>
  <p:tag name="ARTICULATE_LOGO" val="PresenterLogoBanner5.jpg"/>
  <p:tag name="ARTICULATE_PRESENTER" val="Jami Boettcher"/>
  <p:tag name="ARTICULATE_PRESENTER_GUID" val="AAFC8BF1B0AC"/>
  <p:tag name="ARTICULATE_LMS" val="0"/>
  <p:tag name="ARTICULATE_USE_PROJECT_TEMPLATE" val="1"/>
  <p:tag name="LMS_PUBLISH" val="Yes"/>
  <p:tag name="PRESENTER_PREVIEW_MODE" val="0"/>
  <p:tag name="PRESENTER_PREVIEW_START" val="1"/>
  <p:tag name="LMS_PROTOCOL_METHOD" val="SCORM"/>
  <p:tag name="LMS_PROTOCOL_VERSION" val="1.2"/>
  <p:tag name="PLAYERLOGOHEIGHT" val="37"/>
  <p:tag name="PLAYERLOGOWIDTH" val="222"/>
  <p:tag name="LAUNCHINNEWWINDOW" val="0"/>
  <p:tag name="LASTPUBLISHED" val="C:\Data\Dual Pol Project Lead Stuff\DPOverview\Overview_Ops_Course\player.html"/>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eP5dw12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hhSFOP84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Rk4nD0bP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al-Pol Steel Blue">
  <a:themeElements>
    <a:clrScheme name="Dual-Pol2">
      <a:dk1>
        <a:sysClr val="windowText" lastClr="000000"/>
      </a:dk1>
      <a:lt1>
        <a:sysClr val="window" lastClr="FFFFFF"/>
      </a:lt1>
      <a:dk2>
        <a:srgbClr val="0A345D"/>
      </a:dk2>
      <a:lt2>
        <a:srgbClr val="91D3F2"/>
      </a:lt2>
      <a:accent1>
        <a:srgbClr val="F9F93D"/>
      </a:accent1>
      <a:accent2>
        <a:srgbClr val="F3713D"/>
      </a:accent2>
      <a:accent3>
        <a:srgbClr val="A342A3"/>
      </a:accent3>
      <a:accent4>
        <a:srgbClr val="F5AD7C"/>
      </a:accent4>
      <a:accent5>
        <a:srgbClr val="F199F1"/>
      </a:accent5>
      <a:accent6>
        <a:srgbClr val="9E9E21"/>
      </a:accent6>
      <a:hlink>
        <a:srgbClr val="4583B6"/>
      </a:hlink>
      <a:folHlink>
        <a:srgbClr val="4607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ual-Pol Light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ual-Pol Dark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ual-Pol Periwink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ual-Pol Peach Puf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ual-Pol Forest Green Gradi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ual-pol PPT templates v1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ual-Pol Steel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Dual-Pol Primer Using the WES</Template>
  <TotalTime>19918</TotalTime>
  <Words>994</Words>
  <Application>Microsoft Office PowerPoint</Application>
  <PresentationFormat>On-screen Show (4:3)</PresentationFormat>
  <Paragraphs>112</Paragraphs>
  <Slides>18</Slides>
  <Notes>7</Notes>
  <HiddenSlides>0</HiddenSlides>
  <MMClips>0</MMClips>
  <ScaleCrop>false</ScaleCrop>
  <HeadingPairs>
    <vt:vector size="4" baseType="variant">
      <vt:variant>
        <vt:lpstr>Theme</vt:lpstr>
      </vt:variant>
      <vt:variant>
        <vt:i4>9</vt:i4>
      </vt:variant>
      <vt:variant>
        <vt:lpstr>Slide Titles</vt:lpstr>
      </vt:variant>
      <vt:variant>
        <vt:i4>18</vt:i4>
      </vt:variant>
    </vt:vector>
  </HeadingPairs>
  <TitlesOfParts>
    <vt:vector size="27" baseType="lpstr">
      <vt:lpstr>Custom Design</vt:lpstr>
      <vt:lpstr>Dual-Pol Steel Blue</vt:lpstr>
      <vt:lpstr>Dual-Pol Light Gray</vt:lpstr>
      <vt:lpstr>Dual-Pol Dark Gray</vt:lpstr>
      <vt:lpstr>Dual-Pol Periwinkle</vt:lpstr>
      <vt:lpstr>Dual-Pol Peach Puff</vt:lpstr>
      <vt:lpstr>Dual-Pol Forest Green Gradient</vt:lpstr>
      <vt:lpstr>dual-pol PPT templates v1_3</vt:lpstr>
      <vt:lpstr>1_Dual-Pol Steel Blue</vt:lpstr>
      <vt:lpstr>HWT  “Tales from the Testbed”</vt:lpstr>
      <vt:lpstr>Your Role</vt:lpstr>
      <vt:lpstr>Facilitator Role</vt:lpstr>
      <vt:lpstr>Why are we/you doing this?</vt:lpstr>
      <vt:lpstr>A Success Story…</vt:lpstr>
      <vt:lpstr>“Storm of the Month” Research to Operations Results</vt:lpstr>
      <vt:lpstr>Applying These Results to the HWT</vt:lpstr>
      <vt:lpstr>Aspects of a Good Briefing</vt:lpstr>
      <vt:lpstr>Planning the Presentation</vt:lpstr>
      <vt:lpstr>Creating a Presentation</vt:lpstr>
      <vt:lpstr>Ideas for presentation</vt:lpstr>
      <vt:lpstr>Team Webinar Structure</vt:lpstr>
      <vt:lpstr>Screen Capturing (Step 1)</vt:lpstr>
      <vt:lpstr>Screen Capturing (Step 2)</vt:lpstr>
      <vt:lpstr>Screen Capturing (Step 2a)</vt:lpstr>
      <vt:lpstr>Screen Capturing (Step 3)</vt:lpstr>
      <vt:lpstr>Screen Capturing (Step 4)</vt:lpstr>
      <vt:lpstr>Thank you!!!</vt:lpstr>
    </vt:vector>
  </TitlesOfParts>
  <Company>NOAA/WDTB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WDTB Dual-Polarization Radar Outreach &amp; Training Delivery Schedule</dc:title>
  <dc:creator>Andrew Wood</dc:creator>
  <cp:lastModifiedBy>bprentice</cp:lastModifiedBy>
  <cp:revision>996</cp:revision>
  <dcterms:created xsi:type="dcterms:W3CDTF">2010-04-30T17:22:07Z</dcterms:created>
  <dcterms:modified xsi:type="dcterms:W3CDTF">2012-05-14T14:16:16Z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Overview_Ops_Course</vt:lpwstr>
  </property>
  <property fmtid="{D5CDD505-2E9C-101B-9397-08002B2CF9AE}" pid="4" name="ArticulateGUID">
    <vt:lpwstr>9FC799E9-900D-4A64-8D6E-33C988457E52</vt:lpwstr>
  </property>
  <property fmtid="{D5CDD505-2E9C-101B-9397-08002B2CF9AE}" pid="5" name="ArticulateProjectFull">
    <vt:lpwstr>J:\HWT_Webinar_Fac\HWT-WDTB-briefing_Team.ppta</vt:lpwstr>
  </property>
</Properties>
</file>