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tags/tag6.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817" r:id="rId3"/>
    <p:sldMasterId id="2147483688" r:id="rId4"/>
    <p:sldMasterId id="2147483707" r:id="rId5"/>
    <p:sldMasterId id="2147483726" r:id="rId6"/>
    <p:sldMasterId id="2147483745" r:id="rId7"/>
    <p:sldMasterId id="2147483764" r:id="rId8"/>
    <p:sldMasterId id="2147483783" r:id="rId9"/>
    <p:sldMasterId id="2147483787" r:id="rId10"/>
  </p:sldMasterIdLst>
  <p:notesMasterIdLst>
    <p:notesMasterId r:id="rId28"/>
  </p:notesMasterIdLst>
  <p:sldIdLst>
    <p:sldId id="256" r:id="rId11"/>
    <p:sldId id="257" r:id="rId12"/>
    <p:sldId id="277" r:id="rId13"/>
    <p:sldId id="279" r:id="rId14"/>
    <p:sldId id="278" r:id="rId15"/>
    <p:sldId id="258" r:id="rId16"/>
    <p:sldId id="259" r:id="rId17"/>
    <p:sldId id="260" r:id="rId18"/>
    <p:sldId id="261" r:id="rId19"/>
    <p:sldId id="262" r:id="rId20"/>
    <p:sldId id="263" r:id="rId21"/>
    <p:sldId id="264" r:id="rId22"/>
    <p:sldId id="265" r:id="rId23"/>
    <p:sldId id="266" r:id="rId24"/>
    <p:sldId id="267" r:id="rId25"/>
    <p:sldId id="269" r:id="rId26"/>
    <p:sldId id="276" r:id="rId27"/>
  </p:sldIdLst>
  <p:sldSz cx="9144000" cy="6858000" type="screen4x3"/>
  <p:notesSz cx="6858000" cy="931386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FF418"/>
    <a:srgbClr val="007B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4" autoAdjust="0"/>
    <p:restoredTop sz="88475" autoAdjust="0"/>
  </p:normalViewPr>
  <p:slideViewPr>
    <p:cSldViewPr snapToGrid="0" showGuides="1">
      <p:cViewPr>
        <p:scale>
          <a:sx n="80" d="100"/>
          <a:sy n="80" d="100"/>
        </p:scale>
        <p:origin x="-2502" y="-888"/>
      </p:cViewPr>
      <p:guideLst>
        <p:guide orient="horz" pos="4224"/>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A864D05-A4C3-47F6-BF51-ED78DDF7979A}" type="datetimeFigureOut">
              <a:rPr lang="en-US" smtClean="0"/>
              <a:pPr/>
              <a:t>5/13/2013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8ED8E93-AE07-414B-8F22-17D9FFCC451A}" type="slidenum">
              <a:rPr lang="en-US" smtClean="0"/>
              <a:pPr/>
              <a:t>‹#›</a:t>
            </a:fld>
            <a:endParaRPr lang="en-US"/>
          </a:p>
        </p:txBody>
      </p:sp>
    </p:spTree>
    <p:extLst>
      <p:ext uri="{BB962C8B-B14F-4D97-AF65-F5344CB8AC3E}">
        <p14:creationId xmlns:p14="http://schemas.microsoft.com/office/powerpoint/2010/main" val="38534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week, part of your responsibilities will be to assess ONE aspect of this experience that you will take back to your office.  You will present this assessment to the group on Friday in a 5-min talk that is modeled after TED talks.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2</a:t>
            </a:fld>
            <a:endParaRPr lang="en-US"/>
          </a:p>
        </p:txBody>
      </p:sp>
    </p:spTree>
    <p:extLst>
      <p:ext uri="{BB962C8B-B14F-4D97-AF65-F5344CB8AC3E}">
        <p14:creationId xmlns:p14="http://schemas.microsoft.com/office/powerpoint/2010/main" val="409593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 facilitators are here to help you in any way to develop this 5-min presentation.  We will help you with screen capturing, working the </a:t>
            </a:r>
            <a:r>
              <a:rPr lang="en-US" dirty="0" err="1" smtClean="0"/>
              <a:t>pptx</a:t>
            </a:r>
            <a:r>
              <a:rPr lang="en-US" dirty="0" smtClean="0"/>
              <a:t> template,</a:t>
            </a:r>
            <a:r>
              <a:rPr lang="en-US" baseline="0" dirty="0" smtClean="0"/>
              <a:t> dry running the presentations, etc.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6</a:t>
            </a:fld>
            <a:endParaRPr lang="en-US"/>
          </a:p>
        </p:txBody>
      </p:sp>
    </p:spTree>
    <p:extLst>
      <p:ext uri="{BB962C8B-B14F-4D97-AF65-F5344CB8AC3E}">
        <p14:creationId xmlns:p14="http://schemas.microsoft.com/office/powerpoint/2010/main" val="38634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doing this.  First, we recognize</a:t>
            </a:r>
            <a:r>
              <a:rPr lang="en-US" baseline="0" dirty="0" smtClean="0"/>
              <a:t> that operational forecasters like yourself are invaluable to this experiment.  You help align the HWT goals with operational needs which helps give us operationally relevant results.  Without you, this experiment would not be successful.  However, the challenge we face every year is that capturing your thoughts and formalizing them is difficult.  As you can imagine, when you get back to your office, the everyday duties return and it’s very difficult to reflect back upon what you did here in a formal manner.  Thus, there have only been a few papers by participants and only 2 of 22 field participants have added to the HWT blog.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7</a:t>
            </a:fld>
            <a:endParaRPr lang="en-US"/>
          </a:p>
        </p:txBody>
      </p:sp>
    </p:spTree>
    <p:extLst>
      <p:ext uri="{BB962C8B-B14F-4D97-AF65-F5344CB8AC3E}">
        <p14:creationId xmlns:p14="http://schemas.microsoft.com/office/powerpoint/2010/main" val="248349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this year is our (WDTBs) involvement.  We spoke with the HWT coordinators and shared with them a success story we have with our Dual-Pol Operations Course “Storm of the Month”.  At WDTB, we recognized that learning is a continual process, not a fire hose.  Therefore, we made “Storm of the Month”.  It is a way for forecasters in WFOs to “share their story” of how dual-pol has been used in their operations and everyone gets to benefit from their stories.  Additionally, there are researches listening in which allows them to here first-hand how research is being transferred into operations.  It’s a win-win.  And what makes this very effective, is the fast-paced, focused nature of the talks.  The presenter is given only 20-min to present a topic/message, and then a 10-min Q&amp;A ensues.  After that, people are done.  </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8</a:t>
            </a:fld>
            <a:endParaRPr lang="en-US"/>
          </a:p>
        </p:txBody>
      </p:sp>
    </p:spTree>
    <p:extLst>
      <p:ext uri="{BB962C8B-B14F-4D97-AF65-F5344CB8AC3E}">
        <p14:creationId xmlns:p14="http://schemas.microsoft.com/office/powerpoint/2010/main" val="359782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quote from the</a:t>
            </a:r>
            <a:r>
              <a:rPr lang="en-US" baseline="0" dirty="0" smtClean="0"/>
              <a:t> NSSL director commenting on how invaluable this type of collaboration is between research and operations.</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9</a:t>
            </a:fld>
            <a:endParaRPr lang="en-US"/>
          </a:p>
        </p:txBody>
      </p:sp>
    </p:spTree>
    <p:extLst>
      <p:ext uri="{BB962C8B-B14F-4D97-AF65-F5344CB8AC3E}">
        <p14:creationId xmlns:p14="http://schemas.microsoft.com/office/powerpoint/2010/main" val="199984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is how we are going to apply these principles to your</a:t>
            </a:r>
            <a:r>
              <a:rPr lang="en-US" baseline="0" dirty="0" smtClean="0"/>
              <a:t> week here.  As stated before, you will be doing a similar type talk at the end of the week, and we are here to help you build an effective 5-min presentation that will stress your message.</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10</a:t>
            </a:fld>
            <a:endParaRPr lang="en-US"/>
          </a:p>
        </p:txBody>
      </p:sp>
    </p:spTree>
    <p:extLst>
      <p:ext uri="{BB962C8B-B14F-4D97-AF65-F5344CB8AC3E}">
        <p14:creationId xmlns:p14="http://schemas.microsoft.com/office/powerpoint/2010/main" val="392028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briefly,</a:t>
            </a:r>
            <a:r>
              <a:rPr lang="en-US" baseline="0" dirty="0" smtClean="0"/>
              <a:t> what is a good briefing and what is expected of you in your presentation?</a:t>
            </a:r>
            <a:endParaRPr lang="en-US" dirty="0"/>
          </a:p>
        </p:txBody>
      </p:sp>
      <p:sp>
        <p:nvSpPr>
          <p:cNvPr id="4" name="Slide Number Placeholder 3"/>
          <p:cNvSpPr>
            <a:spLocks noGrp="1"/>
          </p:cNvSpPr>
          <p:nvPr>
            <p:ph type="sldNum" sz="quarter" idx="10"/>
          </p:nvPr>
        </p:nvSpPr>
        <p:spPr/>
        <p:txBody>
          <a:bodyPr/>
          <a:lstStyle/>
          <a:p>
            <a:fld id="{270BFC22-E37E-4A86-9D2D-BAEB210FCEC9}" type="slidenum">
              <a:rPr lang="en-US" smtClean="0"/>
              <a:pPr/>
              <a:t>11</a:t>
            </a:fld>
            <a:endParaRPr lang="en-US"/>
          </a:p>
        </p:txBody>
      </p:sp>
    </p:spTree>
    <p:extLst>
      <p:ext uri="{BB962C8B-B14F-4D97-AF65-F5344CB8AC3E}">
        <p14:creationId xmlns:p14="http://schemas.microsoft.com/office/powerpoint/2010/main" val="3661393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371600"/>
          </a:xfrm>
        </p:spPr>
        <p:txBody>
          <a:bodyPr anchor="t"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86584"/>
            <a:ext cx="5577840" cy="155448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087091" y="6337427"/>
            <a:ext cx="2133600" cy="365125"/>
          </a:xfrm>
          <a:prstGeom prst="rect">
            <a:avLst/>
          </a:prstGeom>
        </p:spPr>
        <p:txBody>
          <a:bodyPr/>
          <a:lstStyle>
            <a:lvl1pPr algn="ctr">
              <a:defRPr>
                <a:solidFill>
                  <a:schemeClr val="bg1"/>
                </a:solidFill>
              </a:defRPr>
            </a:lvl1pPr>
          </a:lstStyle>
          <a:p>
            <a:fld id="{A04C0132-5BB8-4C4D-93E9-190EFF871B5A}" type="datetimeFigureOut">
              <a:rPr lang="en-US" smtClean="0"/>
              <a:pPr/>
              <a:t>5/13/2013</a:t>
            </a:fld>
            <a:endParaRPr lang="en-US"/>
          </a:p>
        </p:txBody>
      </p:sp>
      <p:pic>
        <p:nvPicPr>
          <p:cNvPr id="13" name="Picture 12" descr="WDTBlogoNEW.png"/>
          <p:cNvPicPr>
            <a:picLocks noChangeAspect="1"/>
          </p:cNvPicPr>
          <p:nvPr>
            <p:custDataLst>
              <p:tags r:id="rId1"/>
            </p:custDataLst>
          </p:nvPr>
        </p:nvPicPr>
        <p:blipFill>
          <a:blip r:embed="rId5" cstate="print"/>
          <a:stretch>
            <a:fillRect/>
          </a:stretch>
        </p:blipFill>
        <p:spPr>
          <a:xfrm>
            <a:off x="1375512" y="5788152"/>
            <a:ext cx="907420" cy="914400"/>
          </a:xfrm>
          <a:prstGeom prst="rect">
            <a:avLst/>
          </a:prstGeom>
        </p:spPr>
      </p:pic>
      <p:pic>
        <p:nvPicPr>
          <p:cNvPr id="15" name="Picture 14" descr="noaa_circle.png"/>
          <p:cNvPicPr>
            <a:picLocks noChangeAspect="1"/>
          </p:cNvPicPr>
          <p:nvPr>
            <p:custDataLst>
              <p:tags r:id="rId2"/>
            </p:custDataLst>
          </p:nvPr>
        </p:nvPicPr>
        <p:blipFill>
          <a:blip r:embed="rId6" cstate="print"/>
          <a:stretch>
            <a:fillRect/>
          </a:stretch>
        </p:blipFill>
        <p:spPr>
          <a:xfrm>
            <a:off x="232512" y="4727448"/>
            <a:ext cx="914400" cy="914400"/>
          </a:xfrm>
          <a:prstGeom prst="rect">
            <a:avLst/>
          </a:prstGeom>
        </p:spPr>
      </p:pic>
      <p:pic>
        <p:nvPicPr>
          <p:cNvPr id="18" name="Picture 17" descr="nws_circle.png"/>
          <p:cNvPicPr>
            <a:picLocks noChangeAspect="1"/>
          </p:cNvPicPr>
          <p:nvPr>
            <p:custDataLst>
              <p:tags r:id="rId3"/>
            </p:custDataLst>
          </p:nvPr>
        </p:nvPicPr>
        <p:blipFill>
          <a:blip r:embed="rId7" cstate="print"/>
          <a:stretch>
            <a:fillRect/>
          </a:stretch>
        </p:blipFill>
        <p:spPr>
          <a:xfrm>
            <a:off x="1375512" y="4727448"/>
            <a:ext cx="914400" cy="914400"/>
          </a:xfrm>
          <a:prstGeom prst="rect">
            <a:avLst/>
          </a:prstGeom>
          <a:ln>
            <a:noFill/>
          </a:ln>
        </p:spPr>
      </p:pic>
      <p:pic>
        <p:nvPicPr>
          <p:cNvPr id="9" name="Picture 8" descr="NSSL-universal_transparent.png"/>
          <p:cNvPicPr>
            <a:picLocks noChangeAspect="1"/>
          </p:cNvPicPr>
          <p:nvPr userDrawn="1"/>
        </p:nvPicPr>
        <p:blipFill>
          <a:blip r:embed="rId8" cstate="print"/>
          <a:stretch>
            <a:fillRect/>
          </a:stretch>
        </p:blipFill>
        <p:spPr>
          <a:xfrm>
            <a:off x="232512" y="5788152"/>
            <a:ext cx="926281" cy="92628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71448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71448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B89F5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B89F5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371600"/>
          </a:xfrm>
        </p:spPr>
        <p:txBody>
          <a:bodyPr anchor="t"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86584"/>
            <a:ext cx="5577840" cy="155448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829222" y="4592901"/>
            <a:ext cx="2133600" cy="365125"/>
          </a:xfrm>
          <a:prstGeom prst="rect">
            <a:avLst/>
          </a:prstGeom>
        </p:spPr>
        <p:txBody>
          <a:bodyPr/>
          <a:lstStyle>
            <a:lvl1pPr algn="ctr">
              <a:defRPr>
                <a:solidFill>
                  <a:schemeClr val="bg1"/>
                </a:solidFill>
              </a:defRPr>
            </a:lvl1pPr>
          </a:lstStyle>
          <a:p>
            <a:fld id="{762B3EA5-DDB1-44CC-94BD-0116132E5E3A}" type="datetimeFigureOut">
              <a:rPr lang="en-US" smtClean="0"/>
              <a:pPr/>
              <a:t>5/13/2013</a:t>
            </a:fld>
            <a:endParaRPr lang="en-US" dirty="0"/>
          </a:p>
        </p:txBody>
      </p:sp>
      <p:pic>
        <p:nvPicPr>
          <p:cNvPr id="12" name="Picture 11" descr="Logo.png"/>
          <p:cNvPicPr>
            <a:picLocks noChangeAspect="1"/>
          </p:cNvPicPr>
          <p:nvPr/>
        </p:nvPicPr>
        <p:blipFill>
          <a:blip r:embed="rId2" cstate="print"/>
          <a:stretch>
            <a:fillRect/>
          </a:stretch>
        </p:blipFill>
        <p:spPr>
          <a:xfrm>
            <a:off x="232512" y="5788152"/>
            <a:ext cx="914400" cy="914400"/>
          </a:xfrm>
          <a:prstGeom prst="rect">
            <a:avLst/>
          </a:prstGeom>
        </p:spPr>
      </p:pic>
      <p:pic>
        <p:nvPicPr>
          <p:cNvPr id="13" name="Picture 12" descr="WDTBlogoNEW.png"/>
          <p:cNvPicPr>
            <a:picLocks noChangeAspect="1"/>
          </p:cNvPicPr>
          <p:nvPr/>
        </p:nvPicPr>
        <p:blipFill>
          <a:blip r:embed="rId3" cstate="print"/>
          <a:stretch>
            <a:fillRect/>
          </a:stretch>
        </p:blipFill>
        <p:spPr>
          <a:xfrm>
            <a:off x="1375512" y="5788152"/>
            <a:ext cx="907420" cy="914400"/>
          </a:xfrm>
          <a:prstGeom prst="rect">
            <a:avLst/>
          </a:prstGeom>
        </p:spPr>
      </p:pic>
      <p:pic>
        <p:nvPicPr>
          <p:cNvPr id="10" name="Picture 9" descr="WDTBlogoNEW.png"/>
          <p:cNvPicPr>
            <a:picLocks noChangeAspect="1"/>
          </p:cNvPicPr>
          <p:nvPr userDrawn="1"/>
        </p:nvPicPr>
        <p:blipFill>
          <a:blip r:embed="rId3" cstate="print"/>
          <a:stretch>
            <a:fillRect/>
          </a:stretch>
        </p:blipFill>
        <p:spPr>
          <a:xfrm>
            <a:off x="6858000" y="5788152"/>
            <a:ext cx="907420" cy="914400"/>
          </a:xfrm>
          <a:prstGeom prst="rect">
            <a:avLst/>
          </a:prstGeom>
        </p:spPr>
      </p:pic>
      <p:pic>
        <p:nvPicPr>
          <p:cNvPr id="11" name="Picture 10" descr="noaa_circle.png"/>
          <p:cNvPicPr>
            <a:picLocks noChangeAspect="1"/>
          </p:cNvPicPr>
          <p:nvPr userDrawn="1"/>
        </p:nvPicPr>
        <p:blipFill>
          <a:blip r:embed="rId4" cstate="print"/>
          <a:stretch>
            <a:fillRect/>
          </a:stretch>
        </p:blipFill>
        <p:spPr>
          <a:xfrm>
            <a:off x="232512" y="5788152"/>
            <a:ext cx="914400" cy="914400"/>
          </a:xfrm>
          <a:prstGeom prst="rect">
            <a:avLst/>
          </a:prstGeom>
        </p:spPr>
      </p:pic>
      <p:pic>
        <p:nvPicPr>
          <p:cNvPr id="14" name="Picture 13" descr="nws_circle.png"/>
          <p:cNvPicPr>
            <a:picLocks noChangeAspect="1"/>
          </p:cNvPicPr>
          <p:nvPr userDrawn="1"/>
        </p:nvPicPr>
        <p:blipFill>
          <a:blip r:embed="rId5" cstate="print"/>
          <a:stretch>
            <a:fillRect/>
          </a:stretch>
        </p:blipFill>
        <p:spPr>
          <a:xfrm>
            <a:off x="1375512" y="5788152"/>
            <a:ext cx="914400" cy="914400"/>
          </a:xfrm>
          <a:prstGeom prst="rect">
            <a:avLst/>
          </a:prstGeom>
          <a:ln>
            <a:noFill/>
          </a:ln>
        </p:spPr>
      </p:pic>
      <p:sp>
        <p:nvSpPr>
          <p:cNvPr id="16" name="Rectangle 15"/>
          <p:cNvSpPr/>
          <p:nvPr userDrawn="1"/>
        </p:nvSpPr>
        <p:spPr>
          <a:xfrm>
            <a:off x="6099048" y="2331720"/>
            <a:ext cx="3044952" cy="228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NSSL-universal_transparent.png"/>
          <p:cNvPicPr>
            <a:picLocks noChangeAspect="1"/>
          </p:cNvPicPr>
          <p:nvPr userDrawn="1"/>
        </p:nvPicPr>
        <p:blipFill>
          <a:blip r:embed="rId6" cstate="print"/>
          <a:stretch>
            <a:fillRect/>
          </a:stretch>
        </p:blipFill>
        <p:spPr>
          <a:xfrm>
            <a:off x="7980215" y="5776271"/>
            <a:ext cx="926281" cy="926281"/>
          </a:xfrm>
          <a:prstGeom prst="rect">
            <a:avLst/>
          </a:prstGeom>
        </p:spPr>
      </p:pic>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097280"/>
          </a:xfrm>
        </p:spPr>
        <p:txBody>
          <a:bodyPr anchor="t" anchorCtr="0"/>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554480"/>
            <a:ext cx="5669280" cy="5029200"/>
          </a:xfrm>
        </p:spPr>
        <p:txBody>
          <a:bodyPr/>
          <a:lstStyle>
            <a:lvl1pPr>
              <a:spcBef>
                <a:spcPts val="0"/>
              </a:spcBef>
              <a:spcAft>
                <a:spcPts val="1200"/>
              </a:spcAft>
              <a:defRPr b="0"/>
            </a:lvl1pPr>
            <a:lvl2pPr>
              <a:spcBef>
                <a:spcPts val="0"/>
              </a:spcBef>
              <a:spcAft>
                <a:spcPts val="600"/>
              </a:spcAft>
              <a:defRPr/>
            </a:lvl2pPr>
            <a:lvl3pPr>
              <a:spcBef>
                <a:spcPts val="0"/>
              </a:spcBef>
              <a:spcAft>
                <a:spcPts val="600"/>
              </a:spcAft>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
            <a:ext cx="8229600" cy="155448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10512"/>
            <a:ext cx="6400800" cy="1371600"/>
          </a:xfrm>
        </p:spPr>
        <p:txBody>
          <a:bodyPr anchor="b" anchorCtr="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WDTBlogoNEW.png"/>
          <p:cNvPicPr>
            <a:picLocks noChangeAspect="1"/>
          </p:cNvPicPr>
          <p:nvPr userDrawn="1"/>
        </p:nvPicPr>
        <p:blipFill>
          <a:blip r:embed="rId2" cstate="print"/>
          <a:stretch>
            <a:fillRect/>
          </a:stretch>
        </p:blipFill>
        <p:spPr>
          <a:xfrm>
            <a:off x="6858000" y="5788152"/>
            <a:ext cx="907420" cy="914400"/>
          </a:xfrm>
          <a:prstGeom prst="rect">
            <a:avLst/>
          </a:prstGeom>
        </p:spPr>
      </p:pic>
      <p:pic>
        <p:nvPicPr>
          <p:cNvPr id="7" name="Picture 6" descr="noaa_circle.png"/>
          <p:cNvPicPr>
            <a:picLocks noChangeAspect="1"/>
          </p:cNvPicPr>
          <p:nvPr userDrawn="1"/>
        </p:nvPicPr>
        <p:blipFill>
          <a:blip r:embed="rId3" cstate="print"/>
          <a:stretch>
            <a:fillRect/>
          </a:stretch>
        </p:blipFill>
        <p:spPr>
          <a:xfrm>
            <a:off x="232512" y="5788152"/>
            <a:ext cx="914400" cy="914400"/>
          </a:xfrm>
          <a:prstGeom prst="rect">
            <a:avLst/>
          </a:prstGeom>
        </p:spPr>
      </p:pic>
      <p:pic>
        <p:nvPicPr>
          <p:cNvPr id="8" name="Picture 7" descr="nws_circle.png"/>
          <p:cNvPicPr>
            <a:picLocks noChangeAspect="1"/>
          </p:cNvPicPr>
          <p:nvPr userDrawn="1"/>
        </p:nvPicPr>
        <p:blipFill>
          <a:blip r:embed="rId4" cstate="print"/>
          <a:stretch>
            <a:fillRect/>
          </a:stretch>
        </p:blipFill>
        <p:spPr>
          <a:xfrm>
            <a:off x="1375512" y="5788152"/>
            <a:ext cx="914400" cy="914400"/>
          </a:xfrm>
          <a:prstGeom prst="rect">
            <a:avLst/>
          </a:prstGeom>
          <a:ln>
            <a:noFill/>
          </a:ln>
        </p:spPr>
      </p:pic>
      <p:pic>
        <p:nvPicPr>
          <p:cNvPr id="9" name="Picture 8" descr="NSSL-universal_transparent.png"/>
          <p:cNvPicPr>
            <a:picLocks noChangeAspect="1"/>
          </p:cNvPicPr>
          <p:nvPr userDrawn="1"/>
        </p:nvPicPr>
        <p:blipFill>
          <a:blip r:embed="rId5" cstate="print"/>
          <a:stretch>
            <a:fillRect/>
          </a:stretch>
        </p:blipFill>
        <p:spPr>
          <a:xfrm>
            <a:off x="7980215" y="5788152"/>
            <a:ext cx="926281" cy="926281"/>
          </a:xfrm>
          <a:prstGeom prst="rect">
            <a:avLst/>
          </a:prstGeom>
        </p:spPr>
      </p:pic>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600200"/>
            <a:ext cx="8229600" cy="4983480"/>
          </a:xfrm>
        </p:spPr>
        <p:txBody>
          <a:bodyPr/>
          <a:lstStyle>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ont inform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Font: Myriad Pro Light (32 pt)</a:t>
            </a:r>
            <a:endParaRPr lang="en-US" dirty="0"/>
          </a:p>
        </p:txBody>
      </p:sp>
      <p:sp>
        <p:nvSpPr>
          <p:cNvPr id="10" name="Content Placeholder 9"/>
          <p:cNvSpPr>
            <a:spLocks noGrp="1"/>
          </p:cNvSpPr>
          <p:nvPr>
            <p:ph sz="quarter" idx="10" hasCustomPrompt="1"/>
          </p:nvPr>
        </p:nvSpPr>
        <p:spPr>
          <a:xfrm>
            <a:off x="457200" y="1600200"/>
            <a:ext cx="8229600" cy="4983480"/>
          </a:xfrm>
        </p:spPr>
        <p:txBody>
          <a:bodyPr/>
          <a:lstStyle>
            <a:lvl1pPr>
              <a:defRPr baseline="0"/>
            </a:lvl1pPr>
            <a:lvl2pPr>
              <a:defRPr/>
            </a:lvl2pPr>
            <a:lvl3pPr>
              <a:defRPr/>
            </a:lvl3pPr>
            <a:lvl4pPr>
              <a:buNone/>
              <a:defRPr/>
            </a:lvl4pPr>
            <a:lvl5pPr>
              <a:buNone/>
              <a:defRPr/>
            </a:lvl5pPr>
          </a:lstStyle>
          <a:p>
            <a:pPr lvl="0"/>
            <a:r>
              <a:rPr lang="en-US" dirty="0" smtClean="0"/>
              <a:t>First level body text: Verdana (24 pt)</a:t>
            </a:r>
          </a:p>
          <a:p>
            <a:pPr lvl="1"/>
            <a:r>
              <a:rPr lang="en-US" dirty="0" smtClean="0"/>
              <a:t>Second level text: Verdana (20 pt) </a:t>
            </a:r>
          </a:p>
          <a:p>
            <a:pPr lvl="2"/>
            <a:r>
              <a:rPr lang="en-US" dirty="0" smtClean="0"/>
              <a:t>Third level text: Verdana (18 pt)</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Full Screen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75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lIns="0" rIns="0">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0" indent="119063">
              <a:buNone/>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228600" indent="-228600">
              <a:defRPr sz="2400"/>
            </a:lvl1pPr>
            <a:lvl2pPr marL="576263" indent="-228600">
              <a:defRPr sz="2000"/>
            </a:lvl2pPr>
            <a:lvl3pPr marL="914400" indent="-228600">
              <a:buNone/>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228600" indent="-228600">
              <a:defRPr sz="2400"/>
            </a:lvl1pPr>
            <a:lvl2pPr marL="576263" indent="-228600">
              <a:defRPr sz="2000">
                <a:solidFill>
                  <a:schemeClr val="bg1"/>
                </a:solidFill>
              </a:defRPr>
            </a:lvl2pPr>
            <a:lvl3pPr marL="914400" indent="-228600">
              <a:buNone/>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57200" y="1600200"/>
            <a:ext cx="8229600" cy="4800600"/>
          </a:xfrm>
        </p:spPr>
        <p:txBody>
          <a:bodyPr/>
          <a:lstStyle/>
          <a:p>
            <a:r>
              <a:rPr lang="en-US" smtClean="0"/>
              <a:t>Click icon to add chart</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3"/>
          </p:nvPr>
        </p:nvSpPr>
        <p:spPr>
          <a:xfrm>
            <a:off x="457200" y="1600199"/>
            <a:ext cx="8229600" cy="4800600"/>
          </a:xfrm>
        </p:spPr>
        <p:txBody>
          <a:bodyPr/>
          <a:lstStyle/>
          <a:p>
            <a:r>
              <a:rPr lang="en-US" smtClean="0"/>
              <a:t>Click icon to add table</a:t>
            </a:r>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0"/>
          </p:nvPr>
        </p:nvSpPr>
        <p:spPr>
          <a:xfrm>
            <a:off x="457199" y="1600200"/>
            <a:ext cx="8229600" cy="4800600"/>
          </a:xfrm>
        </p:spPr>
        <p:txBody>
          <a:bodyPr/>
          <a:lstStyle/>
          <a:p>
            <a:r>
              <a:rPr lang="en-US" smtClean="0"/>
              <a:t>Click icon to add SmartArt graphic</a:t>
            </a: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67" name="Title 1"/>
          <p:cNvSpPr>
            <a:spLocks noGrp="1"/>
          </p:cNvSpPr>
          <p:nvPr>
            <p:ph type="title" hasCustomPrompt="1"/>
          </p:nvPr>
        </p:nvSpPr>
        <p:spPr>
          <a:xfrm>
            <a:off x="457200" y="274638"/>
            <a:ext cx="8229600" cy="914400"/>
          </a:xfrm>
        </p:spPr>
        <p:txBody>
          <a:bodyPr/>
          <a:lstStyle>
            <a:lvl1pPr>
              <a:defRPr>
                <a:solidFill>
                  <a:srgbClr val="F9F93D"/>
                </a:solidFill>
              </a:defRPr>
            </a:lvl1pPr>
          </a:lstStyle>
          <a:p>
            <a:r>
              <a:rPr lang="en-US" dirty="0" smtClean="0"/>
              <a:t>Presentation Color Palette</a:t>
            </a:r>
            <a:endParaRPr lang="en-US" dirty="0"/>
          </a:p>
        </p:txBody>
      </p:sp>
      <p:grpSp>
        <p:nvGrpSpPr>
          <p:cNvPr id="2" name="Group 35"/>
          <p:cNvGrpSpPr/>
          <p:nvPr userDrawn="1"/>
        </p:nvGrpSpPr>
        <p:grpSpPr>
          <a:xfrm>
            <a:off x="1122071" y="2031071"/>
            <a:ext cx="1033430" cy="890887"/>
            <a:chOff x="4700746" y="1042842"/>
            <a:chExt cx="1033430" cy="890887"/>
          </a:xfrm>
          <a:effectLst>
            <a:outerShdw blurRad="50800" dist="38100" dir="2700000" algn="tl" rotWithShape="0">
              <a:prstClr val="black">
                <a:alpha val="40000"/>
              </a:prstClr>
            </a:outerShdw>
          </a:effectLst>
        </p:grpSpPr>
        <p:sp>
          <p:nvSpPr>
            <p:cNvPr id="35" name="Hexagon 34"/>
            <p:cNvSpPr>
              <a:spLocks noChangeAspect="1"/>
            </p:cNvSpPr>
            <p:nvPr userDrawn="1"/>
          </p:nvSpPr>
          <p:spPr>
            <a:xfrm>
              <a:off x="4700746" y="1042842"/>
              <a:ext cx="1033430" cy="890887"/>
            </a:xfrm>
            <a:prstGeom prst="hexagon">
              <a:avLst/>
            </a:prstGeom>
            <a:solidFill>
              <a:srgbClr val="0A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p:cNvSpPr>
              <a:spLocks noChangeAspect="1"/>
            </p:cNvSpPr>
            <p:nvPr userDrawn="1"/>
          </p:nvSpPr>
          <p:spPr>
            <a:xfrm>
              <a:off x="4765337" y="1098523"/>
              <a:ext cx="904248" cy="779525"/>
            </a:xfrm>
            <a:prstGeom prst="hexagon">
              <a:avLst/>
            </a:prstGeom>
            <a:solidFill>
              <a:srgbClr val="91D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4826011" y="1150828"/>
              <a:ext cx="782900" cy="674914"/>
            </a:xfrm>
            <a:prstGeom prst="hexagon">
              <a:avLst/>
            </a:prstGeom>
            <a:solidFill>
              <a:srgbClr val="45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36"/>
          <p:cNvGrpSpPr/>
          <p:nvPr userDrawn="1"/>
        </p:nvGrpSpPr>
        <p:grpSpPr>
          <a:xfrm>
            <a:off x="1122073" y="5750138"/>
            <a:ext cx="1033426" cy="890887"/>
            <a:chOff x="544275" y="2399200"/>
            <a:chExt cx="1033426" cy="890887"/>
          </a:xfrm>
          <a:effectLst>
            <a:outerShdw blurRad="50800" dist="38100" dir="2700000" algn="tl" rotWithShape="0">
              <a:prstClr val="black">
                <a:alpha val="40000"/>
              </a:prstClr>
            </a:outerShdw>
          </a:effectLst>
        </p:grpSpPr>
        <p:sp>
          <p:nvSpPr>
            <p:cNvPr id="25" name="Hexagon 24"/>
            <p:cNvSpPr>
              <a:spLocks noChangeAspect="1"/>
            </p:cNvSpPr>
            <p:nvPr userDrawn="1"/>
          </p:nvSpPr>
          <p:spPr>
            <a:xfrm>
              <a:off x="544275" y="2399200"/>
              <a:ext cx="1033426" cy="890887"/>
            </a:xfrm>
            <a:prstGeom prst="hexagon">
              <a:avLst/>
            </a:prstGeom>
            <a:solidFill>
              <a:srgbClr val="460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a:spLocks noChangeAspect="1"/>
            </p:cNvSpPr>
            <p:nvPr userDrawn="1"/>
          </p:nvSpPr>
          <p:spPr>
            <a:xfrm>
              <a:off x="608863" y="2454881"/>
              <a:ext cx="904250" cy="779525"/>
            </a:xfrm>
            <a:prstGeom prst="hexagon">
              <a:avLst/>
            </a:prstGeom>
            <a:solidFill>
              <a:srgbClr val="F19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p:cNvSpPr/>
            <p:nvPr userDrawn="1"/>
          </p:nvSpPr>
          <p:spPr>
            <a:xfrm>
              <a:off x="669538" y="2507186"/>
              <a:ext cx="782900" cy="674914"/>
            </a:xfrm>
            <a:prstGeom prst="hexagon">
              <a:avLst/>
            </a:prstGeom>
            <a:solidFill>
              <a:srgbClr val="A34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7"/>
          <p:cNvGrpSpPr/>
          <p:nvPr userDrawn="1"/>
        </p:nvGrpSpPr>
        <p:grpSpPr>
          <a:xfrm>
            <a:off x="1122073" y="4514077"/>
            <a:ext cx="1033426" cy="890887"/>
            <a:chOff x="332004" y="4256305"/>
            <a:chExt cx="1033426" cy="890887"/>
          </a:xfrm>
          <a:effectLst>
            <a:outerShdw blurRad="50800" dist="38100" dir="2700000" algn="tl" rotWithShape="0">
              <a:prstClr val="black">
                <a:alpha val="40000"/>
              </a:prstClr>
            </a:outerShdw>
          </a:effectLst>
        </p:grpSpPr>
        <p:sp>
          <p:nvSpPr>
            <p:cNvPr id="30" name="Hexagon 29"/>
            <p:cNvSpPr>
              <a:spLocks noChangeAspect="1"/>
            </p:cNvSpPr>
            <p:nvPr userDrawn="1"/>
          </p:nvSpPr>
          <p:spPr>
            <a:xfrm>
              <a:off x="332004" y="4256305"/>
              <a:ext cx="1033426" cy="890887"/>
            </a:xfrm>
            <a:prstGeom prst="hexagon">
              <a:avLst/>
            </a:prstGeom>
            <a:solidFill>
              <a:srgbClr val="8E2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p:cNvSpPr>
              <a:spLocks noChangeAspect="1"/>
            </p:cNvSpPr>
            <p:nvPr userDrawn="1"/>
          </p:nvSpPr>
          <p:spPr>
            <a:xfrm>
              <a:off x="396593" y="4311986"/>
              <a:ext cx="904249" cy="779525"/>
            </a:xfrm>
            <a:prstGeom prst="hexagon">
              <a:avLst/>
            </a:prstGeom>
            <a:solidFill>
              <a:srgbClr val="F5A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p:cNvSpPr/>
            <p:nvPr userDrawn="1"/>
          </p:nvSpPr>
          <p:spPr>
            <a:xfrm>
              <a:off x="457267" y="4364291"/>
              <a:ext cx="782900" cy="674914"/>
            </a:xfrm>
            <a:prstGeom prst="hexagon">
              <a:avLst/>
            </a:prstGeom>
            <a:solidFill>
              <a:srgbClr val="F3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38"/>
          <p:cNvGrpSpPr/>
          <p:nvPr userDrawn="1"/>
        </p:nvGrpSpPr>
        <p:grpSpPr>
          <a:xfrm>
            <a:off x="1122074" y="3288903"/>
            <a:ext cx="1033425" cy="890887"/>
            <a:chOff x="477918" y="5067289"/>
            <a:chExt cx="1033425" cy="890887"/>
          </a:xfrm>
          <a:effectLst>
            <a:outerShdw blurRad="50800" dist="38100" dir="2700000" algn="tl" rotWithShape="0">
              <a:prstClr val="black">
                <a:alpha val="40000"/>
              </a:prstClr>
            </a:outerShdw>
          </a:effectLst>
        </p:grpSpPr>
        <p:sp>
          <p:nvSpPr>
            <p:cNvPr id="31" name="Hexagon 30"/>
            <p:cNvSpPr>
              <a:spLocks noChangeAspect="1"/>
            </p:cNvSpPr>
            <p:nvPr userDrawn="1"/>
          </p:nvSpPr>
          <p:spPr>
            <a:xfrm>
              <a:off x="477918" y="5067289"/>
              <a:ext cx="1033425" cy="890887"/>
            </a:xfrm>
            <a:prstGeom prst="hexagon">
              <a:avLst/>
            </a:prstGeom>
            <a:solidFill>
              <a:srgbClr val="9E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a:spLocks noChangeAspect="1"/>
            </p:cNvSpPr>
            <p:nvPr userDrawn="1"/>
          </p:nvSpPr>
          <p:spPr>
            <a:xfrm>
              <a:off x="564036" y="5141530"/>
              <a:ext cx="861189" cy="742405"/>
            </a:xfrm>
            <a:prstGeom prst="hexagon">
              <a:avLst/>
            </a:prstGeom>
            <a:solidFill>
              <a:srgbClr val="F9F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p:cNvSpPr/>
          <p:nvPr userDrawn="1"/>
        </p:nvSpPr>
        <p:spPr>
          <a:xfrm>
            <a:off x="2688747" y="5738381"/>
            <a:ext cx="1371600" cy="914400"/>
          </a:xfrm>
          <a:prstGeom prst="rect">
            <a:avLst/>
          </a:prstGeom>
          <a:solidFill>
            <a:srgbClr val="A342A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6477120" y="5738381"/>
            <a:ext cx="1371600" cy="914400"/>
          </a:xfrm>
          <a:prstGeom prst="rect">
            <a:avLst/>
          </a:prstGeom>
          <a:solidFill>
            <a:srgbClr val="F199F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6477120" y="4502320"/>
            <a:ext cx="1371600" cy="914400"/>
          </a:xfrm>
          <a:prstGeom prst="rect">
            <a:avLst/>
          </a:prstGeom>
          <a:solidFill>
            <a:srgbClr val="F5AD7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2688747" y="4502320"/>
            <a:ext cx="1371600" cy="914400"/>
          </a:xfrm>
          <a:prstGeom prst="rect">
            <a:avLst/>
          </a:prstGeom>
          <a:solidFill>
            <a:srgbClr val="F371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4615524" y="4502320"/>
            <a:ext cx="1371600" cy="914400"/>
          </a:xfrm>
          <a:prstGeom prst="rect">
            <a:avLst/>
          </a:prstGeom>
          <a:solidFill>
            <a:srgbClr val="8E2F1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6477120" y="2019314"/>
            <a:ext cx="1371600" cy="914400"/>
          </a:xfrm>
          <a:prstGeom prst="rect">
            <a:avLst/>
          </a:prstGeom>
          <a:solidFill>
            <a:srgbClr val="91D3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2688747" y="2014849"/>
            <a:ext cx="1371600" cy="914400"/>
          </a:xfrm>
          <a:prstGeom prst="rect">
            <a:avLst/>
          </a:prstGeom>
          <a:solidFill>
            <a:srgbClr val="4583B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4615524" y="2019314"/>
            <a:ext cx="1371600" cy="914400"/>
          </a:xfrm>
          <a:prstGeom prst="rect">
            <a:avLst/>
          </a:prstGeom>
          <a:solidFill>
            <a:srgbClr val="0A345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4615524" y="3277146"/>
            <a:ext cx="1371600" cy="914400"/>
          </a:xfrm>
          <a:prstGeom prst="rect">
            <a:avLst/>
          </a:prstGeom>
          <a:solidFill>
            <a:srgbClr val="9E9E2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2688747" y="3277146"/>
            <a:ext cx="1371600" cy="914400"/>
          </a:xfrm>
          <a:prstGeom prst="rect">
            <a:avLst/>
          </a:prstGeom>
          <a:solidFill>
            <a:srgbClr val="F9F9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4615524" y="5738381"/>
            <a:ext cx="1371600" cy="914400"/>
          </a:xfrm>
          <a:prstGeom prst="rect">
            <a:avLst/>
          </a:prstGeom>
          <a:solidFill>
            <a:srgbClr val="46074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userDrawn="1"/>
        </p:nvSpPr>
        <p:spPr>
          <a:xfrm>
            <a:off x="2688747" y="2014849"/>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69</a:t>
            </a:r>
          </a:p>
          <a:p>
            <a:r>
              <a:rPr lang="en-US" dirty="0" smtClean="0">
                <a:solidFill>
                  <a:schemeClr val="bg1"/>
                </a:solidFill>
                <a:latin typeface="Myriad Pro" pitchFamily="34" charset="0"/>
              </a:rPr>
              <a:t>131</a:t>
            </a:r>
          </a:p>
          <a:p>
            <a:r>
              <a:rPr lang="en-US" dirty="0" smtClean="0">
                <a:solidFill>
                  <a:schemeClr val="bg1"/>
                </a:solidFill>
                <a:latin typeface="Myriad Pro" pitchFamily="34" charset="0"/>
              </a:rPr>
              <a:t>182</a:t>
            </a:r>
            <a:endParaRPr lang="en-US" dirty="0">
              <a:solidFill>
                <a:schemeClr val="bg1"/>
              </a:solidFill>
              <a:latin typeface="Myriad Pro" pitchFamily="34" charset="0"/>
            </a:endParaRPr>
          </a:p>
        </p:txBody>
      </p:sp>
      <p:sp>
        <p:nvSpPr>
          <p:cNvPr id="52" name="TextBox 51"/>
          <p:cNvSpPr txBox="1"/>
          <p:nvPr userDrawn="1"/>
        </p:nvSpPr>
        <p:spPr>
          <a:xfrm>
            <a:off x="2688747" y="326670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249</a:t>
            </a:r>
          </a:p>
          <a:p>
            <a:r>
              <a:rPr lang="en-US" dirty="0" smtClean="0">
                <a:solidFill>
                  <a:schemeClr val="tx1"/>
                </a:solidFill>
                <a:latin typeface="Myriad Pro" pitchFamily="34" charset="0"/>
              </a:rPr>
              <a:t>249</a:t>
            </a:r>
          </a:p>
          <a:p>
            <a:r>
              <a:rPr lang="en-US" dirty="0" smtClean="0">
                <a:solidFill>
                  <a:schemeClr val="tx1"/>
                </a:solidFill>
                <a:latin typeface="Myriad Pro" pitchFamily="34" charset="0"/>
              </a:rPr>
              <a:t>61</a:t>
            </a:r>
            <a:endParaRPr lang="en-US" dirty="0">
              <a:solidFill>
                <a:schemeClr val="tx1"/>
              </a:solidFill>
              <a:latin typeface="Myriad Pro" pitchFamily="34" charset="0"/>
            </a:endParaRPr>
          </a:p>
        </p:txBody>
      </p:sp>
      <p:sp>
        <p:nvSpPr>
          <p:cNvPr id="53" name="TextBox 52"/>
          <p:cNvSpPr txBox="1"/>
          <p:nvPr userDrawn="1"/>
        </p:nvSpPr>
        <p:spPr>
          <a:xfrm>
            <a:off x="2688747" y="4507671"/>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243</a:t>
            </a:r>
          </a:p>
          <a:p>
            <a:r>
              <a:rPr lang="en-US" dirty="0" smtClean="0">
                <a:solidFill>
                  <a:schemeClr val="bg1"/>
                </a:solidFill>
                <a:latin typeface="Myriad Pro" pitchFamily="34" charset="0"/>
              </a:rPr>
              <a:t>113</a:t>
            </a:r>
          </a:p>
          <a:p>
            <a:r>
              <a:rPr lang="en-US" dirty="0" smtClean="0">
                <a:solidFill>
                  <a:schemeClr val="bg1"/>
                </a:solidFill>
                <a:latin typeface="Myriad Pro" pitchFamily="34" charset="0"/>
              </a:rPr>
              <a:t>61</a:t>
            </a:r>
            <a:endParaRPr lang="en-US" dirty="0">
              <a:solidFill>
                <a:schemeClr val="bg1"/>
              </a:solidFill>
              <a:latin typeface="Myriad Pro" pitchFamily="34" charset="0"/>
            </a:endParaRPr>
          </a:p>
        </p:txBody>
      </p:sp>
      <p:sp>
        <p:nvSpPr>
          <p:cNvPr id="54" name="TextBox 53"/>
          <p:cNvSpPr txBox="1"/>
          <p:nvPr userDrawn="1"/>
        </p:nvSpPr>
        <p:spPr>
          <a:xfrm>
            <a:off x="2688747" y="5726868"/>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163</a:t>
            </a:r>
          </a:p>
          <a:p>
            <a:r>
              <a:rPr lang="en-US" dirty="0" smtClean="0">
                <a:solidFill>
                  <a:schemeClr val="bg1"/>
                </a:solidFill>
                <a:latin typeface="Myriad Pro" pitchFamily="34" charset="0"/>
              </a:rPr>
              <a:t>66</a:t>
            </a:r>
          </a:p>
          <a:p>
            <a:r>
              <a:rPr lang="en-US" dirty="0" smtClean="0">
                <a:solidFill>
                  <a:schemeClr val="bg1"/>
                </a:solidFill>
                <a:latin typeface="Myriad Pro" pitchFamily="34" charset="0"/>
              </a:rPr>
              <a:t>163</a:t>
            </a:r>
            <a:endParaRPr lang="en-US" dirty="0">
              <a:solidFill>
                <a:schemeClr val="bg1"/>
              </a:solidFill>
              <a:latin typeface="Myriad Pro" pitchFamily="34" charset="0"/>
            </a:endParaRPr>
          </a:p>
        </p:txBody>
      </p:sp>
      <p:sp>
        <p:nvSpPr>
          <p:cNvPr id="55" name="TextBox 54"/>
          <p:cNvSpPr txBox="1"/>
          <p:nvPr userDrawn="1"/>
        </p:nvSpPr>
        <p:spPr>
          <a:xfrm>
            <a:off x="4615544" y="20039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10</a:t>
            </a:r>
          </a:p>
          <a:p>
            <a:r>
              <a:rPr lang="en-US" dirty="0" smtClean="0">
                <a:solidFill>
                  <a:schemeClr val="bg1"/>
                </a:solidFill>
                <a:latin typeface="Myriad Pro" pitchFamily="34" charset="0"/>
              </a:rPr>
              <a:t>52</a:t>
            </a:r>
          </a:p>
          <a:p>
            <a:r>
              <a:rPr lang="en-US" dirty="0" smtClean="0">
                <a:solidFill>
                  <a:schemeClr val="bg1"/>
                </a:solidFill>
                <a:latin typeface="Myriad Pro" pitchFamily="34" charset="0"/>
              </a:rPr>
              <a:t>93</a:t>
            </a:r>
            <a:endParaRPr lang="en-US" dirty="0">
              <a:solidFill>
                <a:schemeClr val="bg1"/>
              </a:solidFill>
              <a:latin typeface="Myriad Pro" pitchFamily="34" charset="0"/>
            </a:endParaRPr>
          </a:p>
        </p:txBody>
      </p:sp>
      <p:sp>
        <p:nvSpPr>
          <p:cNvPr id="56" name="TextBox 55"/>
          <p:cNvSpPr txBox="1"/>
          <p:nvPr userDrawn="1"/>
        </p:nvSpPr>
        <p:spPr>
          <a:xfrm>
            <a:off x="6466115" y="200396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145</a:t>
            </a:r>
          </a:p>
          <a:p>
            <a:r>
              <a:rPr lang="en-US" dirty="0" smtClean="0">
                <a:solidFill>
                  <a:schemeClr val="tx1"/>
                </a:solidFill>
                <a:latin typeface="Myriad Pro" pitchFamily="34" charset="0"/>
              </a:rPr>
              <a:t>211</a:t>
            </a:r>
          </a:p>
          <a:p>
            <a:r>
              <a:rPr lang="en-US" dirty="0" smtClean="0">
                <a:solidFill>
                  <a:schemeClr val="tx1"/>
                </a:solidFill>
                <a:latin typeface="Myriad Pro" pitchFamily="34" charset="0"/>
              </a:rPr>
              <a:t>242</a:t>
            </a:r>
            <a:endParaRPr lang="en-US" dirty="0">
              <a:solidFill>
                <a:schemeClr val="tx1"/>
              </a:solidFill>
              <a:latin typeface="Myriad Pro" pitchFamily="34" charset="0"/>
            </a:endParaRPr>
          </a:p>
        </p:txBody>
      </p:sp>
      <p:sp>
        <p:nvSpPr>
          <p:cNvPr id="57" name="TextBox 56"/>
          <p:cNvSpPr txBox="1"/>
          <p:nvPr userDrawn="1"/>
        </p:nvSpPr>
        <p:spPr>
          <a:xfrm>
            <a:off x="4626400" y="326670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158</a:t>
            </a:r>
          </a:p>
          <a:p>
            <a:r>
              <a:rPr lang="en-US" dirty="0" smtClean="0">
                <a:solidFill>
                  <a:schemeClr val="bg1"/>
                </a:solidFill>
                <a:latin typeface="Myriad Pro" pitchFamily="34" charset="0"/>
              </a:rPr>
              <a:t>158</a:t>
            </a:r>
          </a:p>
          <a:p>
            <a:r>
              <a:rPr lang="en-US" dirty="0" smtClean="0">
                <a:solidFill>
                  <a:schemeClr val="bg1"/>
                </a:solidFill>
                <a:latin typeface="Myriad Pro" pitchFamily="34" charset="0"/>
              </a:rPr>
              <a:t>33</a:t>
            </a:r>
            <a:endParaRPr lang="en-US" dirty="0">
              <a:solidFill>
                <a:schemeClr val="bg1"/>
              </a:solidFill>
              <a:latin typeface="Myriad Pro" pitchFamily="34" charset="0"/>
            </a:endParaRPr>
          </a:p>
        </p:txBody>
      </p:sp>
      <p:sp>
        <p:nvSpPr>
          <p:cNvPr id="58" name="TextBox 57"/>
          <p:cNvSpPr txBox="1"/>
          <p:nvPr userDrawn="1"/>
        </p:nvSpPr>
        <p:spPr>
          <a:xfrm>
            <a:off x="4626402" y="4507671"/>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142</a:t>
            </a:r>
          </a:p>
          <a:p>
            <a:r>
              <a:rPr lang="en-US" dirty="0" smtClean="0">
                <a:solidFill>
                  <a:schemeClr val="bg1"/>
                </a:solidFill>
                <a:latin typeface="Myriad Pro" pitchFamily="34" charset="0"/>
              </a:rPr>
              <a:t>47</a:t>
            </a:r>
          </a:p>
          <a:p>
            <a:r>
              <a:rPr lang="en-US" dirty="0" smtClean="0">
                <a:solidFill>
                  <a:schemeClr val="bg1"/>
                </a:solidFill>
                <a:latin typeface="Myriad Pro" pitchFamily="34" charset="0"/>
              </a:rPr>
              <a:t>16</a:t>
            </a:r>
            <a:endParaRPr lang="en-US" dirty="0">
              <a:solidFill>
                <a:schemeClr val="bg1"/>
              </a:solidFill>
              <a:latin typeface="Myriad Pro" pitchFamily="34" charset="0"/>
            </a:endParaRPr>
          </a:p>
        </p:txBody>
      </p:sp>
      <p:sp>
        <p:nvSpPr>
          <p:cNvPr id="59" name="TextBox 58"/>
          <p:cNvSpPr txBox="1"/>
          <p:nvPr userDrawn="1"/>
        </p:nvSpPr>
        <p:spPr>
          <a:xfrm>
            <a:off x="4626401" y="5726868"/>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70</a:t>
            </a:r>
          </a:p>
          <a:p>
            <a:r>
              <a:rPr lang="en-US" dirty="0" smtClean="0">
                <a:solidFill>
                  <a:schemeClr val="bg1"/>
                </a:solidFill>
                <a:latin typeface="Myriad Pro" pitchFamily="34" charset="0"/>
              </a:rPr>
              <a:t>7</a:t>
            </a:r>
          </a:p>
          <a:p>
            <a:r>
              <a:rPr lang="en-US" dirty="0" smtClean="0">
                <a:solidFill>
                  <a:schemeClr val="bg1"/>
                </a:solidFill>
                <a:latin typeface="Myriad Pro" pitchFamily="34" charset="0"/>
              </a:rPr>
              <a:t>70</a:t>
            </a:r>
            <a:endParaRPr lang="en-US" dirty="0">
              <a:solidFill>
                <a:schemeClr val="bg1"/>
              </a:solidFill>
              <a:latin typeface="Myriad Pro" pitchFamily="34" charset="0"/>
            </a:endParaRPr>
          </a:p>
        </p:txBody>
      </p:sp>
      <p:sp>
        <p:nvSpPr>
          <p:cNvPr id="60" name="TextBox 59"/>
          <p:cNvSpPr txBox="1"/>
          <p:nvPr userDrawn="1"/>
        </p:nvSpPr>
        <p:spPr>
          <a:xfrm>
            <a:off x="6476974" y="4507671"/>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245</a:t>
            </a:r>
          </a:p>
          <a:p>
            <a:r>
              <a:rPr lang="en-US" dirty="0" smtClean="0">
                <a:solidFill>
                  <a:schemeClr val="tx1"/>
                </a:solidFill>
                <a:latin typeface="Myriad Pro" pitchFamily="34" charset="0"/>
              </a:rPr>
              <a:t>173</a:t>
            </a:r>
          </a:p>
          <a:p>
            <a:r>
              <a:rPr lang="en-US" dirty="0" smtClean="0">
                <a:solidFill>
                  <a:schemeClr val="tx1"/>
                </a:solidFill>
                <a:latin typeface="Myriad Pro" pitchFamily="34" charset="0"/>
              </a:rPr>
              <a:t>124</a:t>
            </a:r>
            <a:endParaRPr lang="en-US" dirty="0">
              <a:solidFill>
                <a:schemeClr val="tx1"/>
              </a:solidFill>
              <a:latin typeface="Myriad Pro" pitchFamily="34" charset="0"/>
            </a:endParaRPr>
          </a:p>
        </p:txBody>
      </p:sp>
      <p:sp>
        <p:nvSpPr>
          <p:cNvPr id="63" name="TextBox 62"/>
          <p:cNvSpPr txBox="1"/>
          <p:nvPr userDrawn="1"/>
        </p:nvSpPr>
        <p:spPr>
          <a:xfrm>
            <a:off x="6476972" y="5726868"/>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241</a:t>
            </a:r>
          </a:p>
          <a:p>
            <a:r>
              <a:rPr lang="en-US" dirty="0" smtClean="0">
                <a:solidFill>
                  <a:schemeClr val="tx1"/>
                </a:solidFill>
                <a:latin typeface="Myriad Pro" pitchFamily="34" charset="0"/>
              </a:rPr>
              <a:t>153</a:t>
            </a:r>
          </a:p>
          <a:p>
            <a:r>
              <a:rPr lang="en-US" dirty="0" smtClean="0">
                <a:solidFill>
                  <a:schemeClr val="tx1"/>
                </a:solidFill>
                <a:latin typeface="Myriad Pro" pitchFamily="34" charset="0"/>
              </a:rPr>
              <a:t>241</a:t>
            </a:r>
            <a:endParaRPr lang="en-US" dirty="0">
              <a:solidFill>
                <a:schemeClr val="tx1"/>
              </a:solidFill>
              <a:latin typeface="Myriad Pro" pitchFamily="34" charset="0"/>
            </a:endParaRPr>
          </a:p>
        </p:txBody>
      </p:sp>
      <p:sp>
        <p:nvSpPr>
          <p:cNvPr id="64" name="TextBox 63"/>
          <p:cNvSpPr txBox="1"/>
          <p:nvPr userDrawn="1"/>
        </p:nvSpPr>
        <p:spPr>
          <a:xfrm>
            <a:off x="2667000" y="1600211"/>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Midtones</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5" name="TextBox 64"/>
          <p:cNvSpPr txBox="1"/>
          <p:nvPr userDrawn="1"/>
        </p:nvSpPr>
        <p:spPr>
          <a:xfrm>
            <a:off x="4572000" y="1600211"/>
            <a:ext cx="1502229"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Dark  Shade</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6" name="TextBox 65"/>
          <p:cNvSpPr txBox="1"/>
          <p:nvPr userDrawn="1"/>
        </p:nvSpPr>
        <p:spPr>
          <a:xfrm>
            <a:off x="6466115" y="1600211"/>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Highlight</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a:effectLst>
            <a:outerShdw blurRad="50800" dist="38100" dir="2700000" algn="tl" rotWithShape="0">
              <a:prstClr val="black">
                <a:alpha val="40000"/>
              </a:prstClr>
            </a:outerShdw>
          </a:effectLst>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F5AD7C"/>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599"/>
            <a:ext cx="5669280" cy="5257800"/>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228600" indent="-228600">
              <a:defRPr sz="2400"/>
            </a:lvl1pPr>
            <a:lvl2pPr marL="576263" indent="-228600">
              <a:defRPr sz="2000"/>
            </a:lvl2pPr>
            <a:lvl3pPr marL="914400" indent="-228600">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228600" indent="-228600">
              <a:defRPr sz="2400"/>
            </a:lvl1pPr>
            <a:lvl2pPr marL="576263" indent="-228600">
              <a:defRPr sz="2000">
                <a:solidFill>
                  <a:schemeClr val="bg1"/>
                </a:solidFill>
              </a:defRPr>
            </a:lvl2pPr>
            <a:lvl3pPr marL="914400" indent="-228600">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57200" y="1600200"/>
            <a:ext cx="8229600" cy="4800600"/>
          </a:xfrm>
        </p:spPr>
        <p:txBody>
          <a:bodyPr/>
          <a:lstStyle/>
          <a:p>
            <a:r>
              <a:rPr lang="en-US"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3"/>
          </p:nvPr>
        </p:nvSpPr>
        <p:spPr>
          <a:xfrm>
            <a:off x="457200" y="1600199"/>
            <a:ext cx="8229600" cy="4800600"/>
          </a:xfrm>
        </p:spPr>
        <p:txBody>
          <a:bodyPr/>
          <a:lstStyle/>
          <a:p>
            <a:r>
              <a:rPr lang="en-US" smtClean="0"/>
              <a:t>Click icon to add table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0"/>
          </p:nvPr>
        </p:nvSpPr>
        <p:spPr>
          <a:xfrm>
            <a:off x="457199" y="1600200"/>
            <a:ext cx="8229600" cy="4800600"/>
          </a:xfrm>
        </p:spPr>
        <p:txBody>
          <a:bodyPr/>
          <a:lstStyle/>
          <a:p>
            <a:r>
              <a:rPr lang="en-US" smtClean="0"/>
              <a:t>Click icon to add SmartArt graphic</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67" name="Title 1"/>
          <p:cNvSpPr>
            <a:spLocks noGrp="1"/>
          </p:cNvSpPr>
          <p:nvPr>
            <p:ph type="title" hasCustomPrompt="1"/>
          </p:nvPr>
        </p:nvSpPr>
        <p:spPr>
          <a:xfrm>
            <a:off x="457200" y="274638"/>
            <a:ext cx="8229600" cy="914400"/>
          </a:xfrm>
        </p:spPr>
        <p:txBody>
          <a:bodyPr/>
          <a:lstStyle>
            <a:lvl1pPr>
              <a:defRPr>
                <a:solidFill>
                  <a:srgbClr val="F9F93D"/>
                </a:solidFill>
              </a:defRPr>
            </a:lvl1pPr>
          </a:lstStyle>
          <a:p>
            <a:r>
              <a:rPr lang="en-US" dirty="0" smtClean="0"/>
              <a:t>Presentation Color Palette</a:t>
            </a:r>
            <a:endParaRPr lang="en-US" dirty="0"/>
          </a:p>
        </p:txBody>
      </p:sp>
      <p:grpSp>
        <p:nvGrpSpPr>
          <p:cNvPr id="2" name="Group 35"/>
          <p:cNvGrpSpPr/>
          <p:nvPr userDrawn="1"/>
        </p:nvGrpSpPr>
        <p:grpSpPr>
          <a:xfrm>
            <a:off x="1122071" y="1475885"/>
            <a:ext cx="1033430" cy="890887"/>
            <a:chOff x="4700746" y="1042842"/>
            <a:chExt cx="1033430" cy="890887"/>
          </a:xfrm>
          <a:effectLst>
            <a:outerShdw blurRad="50800" dist="38100" dir="2700000" algn="tl" rotWithShape="0">
              <a:prstClr val="black">
                <a:alpha val="40000"/>
              </a:prstClr>
            </a:outerShdw>
          </a:effectLst>
        </p:grpSpPr>
        <p:sp>
          <p:nvSpPr>
            <p:cNvPr id="35" name="Hexagon 34"/>
            <p:cNvSpPr>
              <a:spLocks noChangeAspect="1"/>
            </p:cNvSpPr>
            <p:nvPr userDrawn="1"/>
          </p:nvSpPr>
          <p:spPr>
            <a:xfrm>
              <a:off x="4700746" y="1042842"/>
              <a:ext cx="1033430" cy="890887"/>
            </a:xfrm>
            <a:prstGeom prst="hexagon">
              <a:avLst/>
            </a:prstGeom>
            <a:solidFill>
              <a:srgbClr val="0A3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a:spLocks noChangeAspect="1"/>
            </p:cNvSpPr>
            <p:nvPr userDrawn="1"/>
          </p:nvSpPr>
          <p:spPr>
            <a:xfrm>
              <a:off x="4765337" y="1098523"/>
              <a:ext cx="904248" cy="779525"/>
            </a:xfrm>
            <a:prstGeom prst="hexagon">
              <a:avLst/>
            </a:prstGeom>
            <a:solidFill>
              <a:srgbClr val="91D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4826011" y="1150828"/>
              <a:ext cx="782900" cy="674914"/>
            </a:xfrm>
            <a:prstGeom prst="hexagon">
              <a:avLst/>
            </a:prstGeom>
            <a:solidFill>
              <a:srgbClr val="458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6"/>
          <p:cNvGrpSpPr/>
          <p:nvPr userDrawn="1"/>
        </p:nvGrpSpPr>
        <p:grpSpPr>
          <a:xfrm>
            <a:off x="1122073" y="5575962"/>
            <a:ext cx="1033426" cy="890887"/>
            <a:chOff x="544275" y="2399200"/>
            <a:chExt cx="1033426" cy="890887"/>
          </a:xfrm>
          <a:effectLst>
            <a:outerShdw blurRad="50800" dist="38100" dir="2700000" algn="tl" rotWithShape="0">
              <a:prstClr val="black">
                <a:alpha val="40000"/>
              </a:prstClr>
            </a:outerShdw>
          </a:effectLst>
        </p:grpSpPr>
        <p:sp>
          <p:nvSpPr>
            <p:cNvPr id="25" name="Hexagon 24"/>
            <p:cNvSpPr>
              <a:spLocks noChangeAspect="1"/>
            </p:cNvSpPr>
            <p:nvPr userDrawn="1"/>
          </p:nvSpPr>
          <p:spPr>
            <a:xfrm>
              <a:off x="544275" y="2399200"/>
              <a:ext cx="1033426" cy="890887"/>
            </a:xfrm>
            <a:prstGeom prst="hexagon">
              <a:avLst/>
            </a:prstGeom>
            <a:solidFill>
              <a:srgbClr val="460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a:spLocks noChangeAspect="1"/>
            </p:cNvSpPr>
            <p:nvPr userDrawn="1"/>
          </p:nvSpPr>
          <p:spPr>
            <a:xfrm>
              <a:off x="608863" y="2454881"/>
              <a:ext cx="904250" cy="779525"/>
            </a:xfrm>
            <a:prstGeom prst="hexagon">
              <a:avLst/>
            </a:prstGeom>
            <a:solidFill>
              <a:srgbClr val="F19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userDrawn="1"/>
          </p:nvSpPr>
          <p:spPr>
            <a:xfrm>
              <a:off x="669538" y="2507186"/>
              <a:ext cx="782900" cy="674914"/>
            </a:xfrm>
            <a:prstGeom prst="hexagon">
              <a:avLst/>
            </a:prstGeom>
            <a:solidFill>
              <a:srgbClr val="A34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7"/>
          <p:cNvGrpSpPr/>
          <p:nvPr userDrawn="1"/>
        </p:nvGrpSpPr>
        <p:grpSpPr>
          <a:xfrm>
            <a:off x="1122073" y="4209269"/>
            <a:ext cx="1033426" cy="890887"/>
            <a:chOff x="332004" y="4256305"/>
            <a:chExt cx="1033426" cy="890887"/>
          </a:xfrm>
          <a:effectLst>
            <a:outerShdw blurRad="50800" dist="38100" dir="2700000" algn="tl" rotWithShape="0">
              <a:prstClr val="black">
                <a:alpha val="40000"/>
              </a:prstClr>
            </a:outerShdw>
          </a:effectLst>
        </p:grpSpPr>
        <p:sp>
          <p:nvSpPr>
            <p:cNvPr id="30" name="Hexagon 29"/>
            <p:cNvSpPr>
              <a:spLocks noChangeAspect="1"/>
            </p:cNvSpPr>
            <p:nvPr userDrawn="1"/>
          </p:nvSpPr>
          <p:spPr>
            <a:xfrm>
              <a:off x="332004" y="4256305"/>
              <a:ext cx="1033426" cy="890887"/>
            </a:xfrm>
            <a:prstGeom prst="hexagon">
              <a:avLst/>
            </a:prstGeom>
            <a:solidFill>
              <a:srgbClr val="8E2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a:spLocks noChangeAspect="1"/>
            </p:cNvSpPr>
            <p:nvPr userDrawn="1"/>
          </p:nvSpPr>
          <p:spPr>
            <a:xfrm>
              <a:off x="396593" y="4311986"/>
              <a:ext cx="904249" cy="779525"/>
            </a:xfrm>
            <a:prstGeom prst="hexagon">
              <a:avLst/>
            </a:prstGeom>
            <a:solidFill>
              <a:srgbClr val="F5A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userDrawn="1"/>
          </p:nvSpPr>
          <p:spPr>
            <a:xfrm>
              <a:off x="457267" y="4364291"/>
              <a:ext cx="782900" cy="674914"/>
            </a:xfrm>
            <a:prstGeom prst="hexagon">
              <a:avLst/>
            </a:prstGeom>
            <a:solidFill>
              <a:srgbClr val="F3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38"/>
          <p:cNvGrpSpPr/>
          <p:nvPr userDrawn="1"/>
        </p:nvGrpSpPr>
        <p:grpSpPr>
          <a:xfrm>
            <a:off x="1122074" y="2842577"/>
            <a:ext cx="1033425" cy="890887"/>
            <a:chOff x="477918" y="5067289"/>
            <a:chExt cx="1033425" cy="890887"/>
          </a:xfrm>
          <a:effectLst>
            <a:outerShdw blurRad="50800" dist="38100" dir="2700000" algn="tl" rotWithShape="0">
              <a:prstClr val="black">
                <a:alpha val="40000"/>
              </a:prstClr>
            </a:outerShdw>
          </a:effectLst>
        </p:grpSpPr>
        <p:sp>
          <p:nvSpPr>
            <p:cNvPr id="31" name="Hexagon 30"/>
            <p:cNvSpPr>
              <a:spLocks noChangeAspect="1"/>
            </p:cNvSpPr>
            <p:nvPr userDrawn="1"/>
          </p:nvSpPr>
          <p:spPr>
            <a:xfrm>
              <a:off x="477918" y="5067289"/>
              <a:ext cx="1033425" cy="890887"/>
            </a:xfrm>
            <a:prstGeom prst="hexagon">
              <a:avLst/>
            </a:prstGeom>
            <a:solidFill>
              <a:srgbClr val="9E9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a:spLocks noChangeAspect="1"/>
            </p:cNvSpPr>
            <p:nvPr userDrawn="1"/>
          </p:nvSpPr>
          <p:spPr>
            <a:xfrm>
              <a:off x="564036" y="5141530"/>
              <a:ext cx="861189" cy="742405"/>
            </a:xfrm>
            <a:prstGeom prst="hexagon">
              <a:avLst/>
            </a:prstGeom>
            <a:solidFill>
              <a:srgbClr val="F9F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userDrawn="1"/>
        </p:nvSpPr>
        <p:spPr>
          <a:xfrm>
            <a:off x="2688747" y="5564205"/>
            <a:ext cx="1371600" cy="914400"/>
          </a:xfrm>
          <a:prstGeom prst="rect">
            <a:avLst/>
          </a:prstGeom>
          <a:solidFill>
            <a:srgbClr val="A342A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6477120" y="5564205"/>
            <a:ext cx="1371600" cy="914400"/>
          </a:xfrm>
          <a:prstGeom prst="rect">
            <a:avLst/>
          </a:prstGeom>
          <a:solidFill>
            <a:srgbClr val="F199F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477120" y="4197512"/>
            <a:ext cx="1371600" cy="914400"/>
          </a:xfrm>
          <a:prstGeom prst="rect">
            <a:avLst/>
          </a:prstGeom>
          <a:solidFill>
            <a:srgbClr val="F5AD7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688747" y="4197512"/>
            <a:ext cx="1371600" cy="914400"/>
          </a:xfrm>
          <a:prstGeom prst="rect">
            <a:avLst/>
          </a:prstGeom>
          <a:solidFill>
            <a:srgbClr val="F371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615524" y="4197512"/>
            <a:ext cx="1371600" cy="914400"/>
          </a:xfrm>
          <a:prstGeom prst="rect">
            <a:avLst/>
          </a:prstGeom>
          <a:solidFill>
            <a:srgbClr val="8E2F1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6477120" y="1464128"/>
            <a:ext cx="1371600" cy="914400"/>
          </a:xfrm>
          <a:prstGeom prst="rect">
            <a:avLst/>
          </a:prstGeom>
          <a:solidFill>
            <a:srgbClr val="91D3F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688747" y="1459663"/>
            <a:ext cx="1371600" cy="914400"/>
          </a:xfrm>
          <a:prstGeom prst="rect">
            <a:avLst/>
          </a:prstGeom>
          <a:solidFill>
            <a:srgbClr val="4583B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615524" y="1464128"/>
            <a:ext cx="1371600" cy="914400"/>
          </a:xfrm>
          <a:prstGeom prst="rect">
            <a:avLst/>
          </a:prstGeom>
          <a:solidFill>
            <a:srgbClr val="0A345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4615524" y="2830820"/>
            <a:ext cx="1371600" cy="914400"/>
          </a:xfrm>
          <a:prstGeom prst="rect">
            <a:avLst/>
          </a:prstGeom>
          <a:solidFill>
            <a:srgbClr val="9E9E2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2688747" y="2830820"/>
            <a:ext cx="1371600" cy="914400"/>
          </a:xfrm>
          <a:prstGeom prst="rect">
            <a:avLst/>
          </a:prstGeom>
          <a:solidFill>
            <a:srgbClr val="F9F93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4615524" y="5564205"/>
            <a:ext cx="1371600" cy="914400"/>
          </a:xfrm>
          <a:prstGeom prst="rect">
            <a:avLst/>
          </a:prstGeom>
          <a:solidFill>
            <a:srgbClr val="46074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688747" y="14596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69</a:t>
            </a:r>
          </a:p>
          <a:p>
            <a:r>
              <a:rPr lang="en-US" dirty="0" smtClean="0">
                <a:solidFill>
                  <a:schemeClr val="bg1"/>
                </a:solidFill>
                <a:latin typeface="Myriad Pro" pitchFamily="34" charset="0"/>
              </a:rPr>
              <a:t>131</a:t>
            </a:r>
          </a:p>
          <a:p>
            <a:r>
              <a:rPr lang="en-US" dirty="0" smtClean="0">
                <a:solidFill>
                  <a:schemeClr val="bg1"/>
                </a:solidFill>
                <a:latin typeface="Myriad Pro" pitchFamily="34" charset="0"/>
              </a:rPr>
              <a:t>182</a:t>
            </a:r>
            <a:endParaRPr lang="en-US" dirty="0">
              <a:solidFill>
                <a:schemeClr val="bg1"/>
              </a:solidFill>
              <a:latin typeface="Myriad Pro" pitchFamily="34" charset="0"/>
            </a:endParaRPr>
          </a:p>
        </p:txBody>
      </p:sp>
      <p:sp>
        <p:nvSpPr>
          <p:cNvPr id="52" name="TextBox 51"/>
          <p:cNvSpPr txBox="1"/>
          <p:nvPr userDrawn="1"/>
        </p:nvSpPr>
        <p:spPr>
          <a:xfrm>
            <a:off x="2688747" y="2820377"/>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249</a:t>
            </a:r>
          </a:p>
          <a:p>
            <a:r>
              <a:rPr lang="en-US" dirty="0" smtClean="0">
                <a:solidFill>
                  <a:schemeClr val="tx1"/>
                </a:solidFill>
                <a:latin typeface="Myriad Pro" pitchFamily="34" charset="0"/>
              </a:rPr>
              <a:t>249</a:t>
            </a:r>
          </a:p>
          <a:p>
            <a:r>
              <a:rPr lang="en-US" dirty="0" smtClean="0">
                <a:solidFill>
                  <a:schemeClr val="tx1"/>
                </a:solidFill>
                <a:latin typeface="Myriad Pro" pitchFamily="34" charset="0"/>
              </a:rPr>
              <a:t>61</a:t>
            </a:r>
            <a:endParaRPr lang="en-US" dirty="0">
              <a:solidFill>
                <a:schemeClr val="tx1"/>
              </a:solidFill>
              <a:latin typeface="Myriad Pro" pitchFamily="34" charset="0"/>
            </a:endParaRPr>
          </a:p>
        </p:txBody>
      </p:sp>
      <p:sp>
        <p:nvSpPr>
          <p:cNvPr id="53" name="TextBox 52"/>
          <p:cNvSpPr txBox="1"/>
          <p:nvPr userDrawn="1"/>
        </p:nvSpPr>
        <p:spPr>
          <a:xfrm>
            <a:off x="2688747" y="42028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243</a:t>
            </a:r>
          </a:p>
          <a:p>
            <a:r>
              <a:rPr lang="en-US" dirty="0" smtClean="0">
                <a:solidFill>
                  <a:schemeClr val="bg1"/>
                </a:solidFill>
                <a:latin typeface="Myriad Pro" pitchFamily="34" charset="0"/>
              </a:rPr>
              <a:t>113</a:t>
            </a:r>
          </a:p>
          <a:p>
            <a:r>
              <a:rPr lang="en-US" dirty="0" smtClean="0">
                <a:solidFill>
                  <a:schemeClr val="bg1"/>
                </a:solidFill>
                <a:latin typeface="Myriad Pro" pitchFamily="34" charset="0"/>
              </a:rPr>
              <a:t>61</a:t>
            </a:r>
            <a:endParaRPr lang="en-US" dirty="0">
              <a:solidFill>
                <a:schemeClr val="bg1"/>
              </a:solidFill>
              <a:latin typeface="Myriad Pro" pitchFamily="34" charset="0"/>
            </a:endParaRPr>
          </a:p>
        </p:txBody>
      </p:sp>
      <p:sp>
        <p:nvSpPr>
          <p:cNvPr id="54" name="TextBox 53"/>
          <p:cNvSpPr txBox="1"/>
          <p:nvPr userDrawn="1"/>
        </p:nvSpPr>
        <p:spPr>
          <a:xfrm>
            <a:off x="2688747" y="5552692"/>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163</a:t>
            </a:r>
          </a:p>
          <a:p>
            <a:r>
              <a:rPr lang="en-US" dirty="0" smtClean="0">
                <a:solidFill>
                  <a:schemeClr val="bg1"/>
                </a:solidFill>
                <a:latin typeface="Myriad Pro" pitchFamily="34" charset="0"/>
              </a:rPr>
              <a:t>66</a:t>
            </a:r>
          </a:p>
          <a:p>
            <a:r>
              <a:rPr lang="en-US" dirty="0" smtClean="0">
                <a:solidFill>
                  <a:schemeClr val="bg1"/>
                </a:solidFill>
                <a:latin typeface="Myriad Pro" pitchFamily="34" charset="0"/>
              </a:rPr>
              <a:t>163</a:t>
            </a:r>
            <a:endParaRPr lang="en-US" dirty="0">
              <a:solidFill>
                <a:schemeClr val="bg1"/>
              </a:solidFill>
              <a:latin typeface="Myriad Pro" pitchFamily="34" charset="0"/>
            </a:endParaRPr>
          </a:p>
        </p:txBody>
      </p:sp>
      <p:sp>
        <p:nvSpPr>
          <p:cNvPr id="55" name="TextBox 54"/>
          <p:cNvSpPr txBox="1"/>
          <p:nvPr userDrawn="1"/>
        </p:nvSpPr>
        <p:spPr>
          <a:xfrm>
            <a:off x="4615544" y="1448777"/>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10</a:t>
            </a:r>
          </a:p>
          <a:p>
            <a:r>
              <a:rPr lang="en-US" dirty="0" smtClean="0">
                <a:solidFill>
                  <a:schemeClr val="bg1"/>
                </a:solidFill>
                <a:latin typeface="Myriad Pro" pitchFamily="34" charset="0"/>
              </a:rPr>
              <a:t>52</a:t>
            </a:r>
          </a:p>
          <a:p>
            <a:r>
              <a:rPr lang="en-US" dirty="0" smtClean="0">
                <a:solidFill>
                  <a:schemeClr val="bg1"/>
                </a:solidFill>
                <a:latin typeface="Myriad Pro" pitchFamily="34" charset="0"/>
              </a:rPr>
              <a:t>93</a:t>
            </a:r>
            <a:endParaRPr lang="en-US" dirty="0">
              <a:solidFill>
                <a:schemeClr val="bg1"/>
              </a:solidFill>
              <a:latin typeface="Myriad Pro" pitchFamily="34" charset="0"/>
            </a:endParaRPr>
          </a:p>
        </p:txBody>
      </p:sp>
      <p:sp>
        <p:nvSpPr>
          <p:cNvPr id="56" name="TextBox 55"/>
          <p:cNvSpPr txBox="1"/>
          <p:nvPr userDrawn="1"/>
        </p:nvSpPr>
        <p:spPr>
          <a:xfrm>
            <a:off x="6466115" y="1448777"/>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145</a:t>
            </a:r>
          </a:p>
          <a:p>
            <a:r>
              <a:rPr lang="en-US" dirty="0" smtClean="0">
                <a:solidFill>
                  <a:schemeClr val="tx1"/>
                </a:solidFill>
                <a:latin typeface="Myriad Pro" pitchFamily="34" charset="0"/>
              </a:rPr>
              <a:t>211</a:t>
            </a:r>
          </a:p>
          <a:p>
            <a:r>
              <a:rPr lang="en-US" dirty="0" smtClean="0">
                <a:solidFill>
                  <a:schemeClr val="tx1"/>
                </a:solidFill>
                <a:latin typeface="Myriad Pro" pitchFamily="34" charset="0"/>
              </a:rPr>
              <a:t>242</a:t>
            </a:r>
            <a:endParaRPr lang="en-US" dirty="0">
              <a:solidFill>
                <a:schemeClr val="tx1"/>
              </a:solidFill>
              <a:latin typeface="Myriad Pro" pitchFamily="34" charset="0"/>
            </a:endParaRPr>
          </a:p>
        </p:txBody>
      </p:sp>
      <p:sp>
        <p:nvSpPr>
          <p:cNvPr id="57" name="TextBox 56"/>
          <p:cNvSpPr txBox="1"/>
          <p:nvPr userDrawn="1"/>
        </p:nvSpPr>
        <p:spPr>
          <a:xfrm>
            <a:off x="4626400" y="2820377"/>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158</a:t>
            </a:r>
          </a:p>
          <a:p>
            <a:r>
              <a:rPr lang="en-US" dirty="0" smtClean="0">
                <a:solidFill>
                  <a:schemeClr val="bg1"/>
                </a:solidFill>
                <a:latin typeface="Myriad Pro" pitchFamily="34" charset="0"/>
              </a:rPr>
              <a:t>158</a:t>
            </a:r>
          </a:p>
          <a:p>
            <a:r>
              <a:rPr lang="en-US" dirty="0" smtClean="0">
                <a:solidFill>
                  <a:schemeClr val="bg1"/>
                </a:solidFill>
                <a:latin typeface="Myriad Pro" pitchFamily="34" charset="0"/>
              </a:rPr>
              <a:t>33</a:t>
            </a:r>
            <a:endParaRPr lang="en-US" dirty="0">
              <a:solidFill>
                <a:schemeClr val="bg1"/>
              </a:solidFill>
              <a:latin typeface="Myriad Pro" pitchFamily="34" charset="0"/>
            </a:endParaRPr>
          </a:p>
        </p:txBody>
      </p:sp>
      <p:sp>
        <p:nvSpPr>
          <p:cNvPr id="58" name="TextBox 57"/>
          <p:cNvSpPr txBox="1"/>
          <p:nvPr userDrawn="1"/>
        </p:nvSpPr>
        <p:spPr>
          <a:xfrm>
            <a:off x="4626402" y="4202863"/>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142</a:t>
            </a:r>
          </a:p>
          <a:p>
            <a:r>
              <a:rPr lang="en-US" dirty="0" smtClean="0">
                <a:solidFill>
                  <a:schemeClr val="bg1"/>
                </a:solidFill>
                <a:latin typeface="Myriad Pro" pitchFamily="34" charset="0"/>
              </a:rPr>
              <a:t>47</a:t>
            </a:r>
          </a:p>
          <a:p>
            <a:r>
              <a:rPr lang="en-US" dirty="0" smtClean="0">
                <a:solidFill>
                  <a:schemeClr val="bg1"/>
                </a:solidFill>
                <a:latin typeface="Myriad Pro" pitchFamily="34" charset="0"/>
              </a:rPr>
              <a:t>16</a:t>
            </a:r>
            <a:endParaRPr lang="en-US" dirty="0">
              <a:solidFill>
                <a:schemeClr val="bg1"/>
              </a:solidFill>
              <a:latin typeface="Myriad Pro" pitchFamily="34" charset="0"/>
            </a:endParaRPr>
          </a:p>
        </p:txBody>
      </p:sp>
      <p:sp>
        <p:nvSpPr>
          <p:cNvPr id="59" name="TextBox 58"/>
          <p:cNvSpPr txBox="1"/>
          <p:nvPr userDrawn="1"/>
        </p:nvSpPr>
        <p:spPr>
          <a:xfrm>
            <a:off x="4626401" y="5552692"/>
            <a:ext cx="587829" cy="923330"/>
          </a:xfrm>
          <a:prstGeom prst="rect">
            <a:avLst/>
          </a:prstGeom>
          <a:noFill/>
        </p:spPr>
        <p:txBody>
          <a:bodyPr wrap="square" rtlCol="0" anchor="ctr" anchorCtr="0">
            <a:spAutoFit/>
          </a:bodyPr>
          <a:lstStyle/>
          <a:p>
            <a:r>
              <a:rPr lang="en-US" dirty="0" smtClean="0">
                <a:solidFill>
                  <a:schemeClr val="bg1"/>
                </a:solidFill>
                <a:latin typeface="Myriad Pro" pitchFamily="34" charset="0"/>
              </a:rPr>
              <a:t>70</a:t>
            </a:r>
          </a:p>
          <a:p>
            <a:r>
              <a:rPr lang="en-US" dirty="0" smtClean="0">
                <a:solidFill>
                  <a:schemeClr val="bg1"/>
                </a:solidFill>
                <a:latin typeface="Myriad Pro" pitchFamily="34" charset="0"/>
              </a:rPr>
              <a:t>7</a:t>
            </a:r>
          </a:p>
          <a:p>
            <a:r>
              <a:rPr lang="en-US" dirty="0" smtClean="0">
                <a:solidFill>
                  <a:schemeClr val="bg1"/>
                </a:solidFill>
                <a:latin typeface="Myriad Pro" pitchFamily="34" charset="0"/>
              </a:rPr>
              <a:t>70</a:t>
            </a:r>
            <a:endParaRPr lang="en-US" dirty="0">
              <a:solidFill>
                <a:schemeClr val="bg1"/>
              </a:solidFill>
              <a:latin typeface="Myriad Pro" pitchFamily="34" charset="0"/>
            </a:endParaRPr>
          </a:p>
        </p:txBody>
      </p:sp>
      <p:sp>
        <p:nvSpPr>
          <p:cNvPr id="60" name="TextBox 59"/>
          <p:cNvSpPr txBox="1"/>
          <p:nvPr userDrawn="1"/>
        </p:nvSpPr>
        <p:spPr>
          <a:xfrm>
            <a:off x="6476974" y="4202863"/>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245</a:t>
            </a:r>
          </a:p>
          <a:p>
            <a:r>
              <a:rPr lang="en-US" dirty="0" smtClean="0">
                <a:solidFill>
                  <a:schemeClr val="tx1"/>
                </a:solidFill>
                <a:latin typeface="Myriad Pro" pitchFamily="34" charset="0"/>
              </a:rPr>
              <a:t>173</a:t>
            </a:r>
          </a:p>
          <a:p>
            <a:r>
              <a:rPr lang="en-US" dirty="0" smtClean="0">
                <a:solidFill>
                  <a:schemeClr val="tx1"/>
                </a:solidFill>
                <a:latin typeface="Myriad Pro" pitchFamily="34" charset="0"/>
              </a:rPr>
              <a:t>124</a:t>
            </a:r>
            <a:endParaRPr lang="en-US" dirty="0">
              <a:solidFill>
                <a:schemeClr val="tx1"/>
              </a:solidFill>
              <a:latin typeface="Myriad Pro" pitchFamily="34" charset="0"/>
            </a:endParaRPr>
          </a:p>
        </p:txBody>
      </p:sp>
      <p:sp>
        <p:nvSpPr>
          <p:cNvPr id="63" name="TextBox 62"/>
          <p:cNvSpPr txBox="1"/>
          <p:nvPr userDrawn="1"/>
        </p:nvSpPr>
        <p:spPr>
          <a:xfrm>
            <a:off x="6476972" y="5552692"/>
            <a:ext cx="587829" cy="923330"/>
          </a:xfrm>
          <a:prstGeom prst="rect">
            <a:avLst/>
          </a:prstGeom>
          <a:noFill/>
        </p:spPr>
        <p:txBody>
          <a:bodyPr wrap="square" rtlCol="0" anchor="ctr" anchorCtr="0">
            <a:spAutoFit/>
          </a:bodyPr>
          <a:lstStyle/>
          <a:p>
            <a:r>
              <a:rPr lang="en-US" dirty="0" smtClean="0">
                <a:solidFill>
                  <a:schemeClr val="tx1"/>
                </a:solidFill>
                <a:latin typeface="Myriad Pro" pitchFamily="34" charset="0"/>
              </a:rPr>
              <a:t>241</a:t>
            </a:r>
          </a:p>
          <a:p>
            <a:r>
              <a:rPr lang="en-US" dirty="0" smtClean="0">
                <a:solidFill>
                  <a:schemeClr val="tx1"/>
                </a:solidFill>
                <a:latin typeface="Myriad Pro" pitchFamily="34" charset="0"/>
              </a:rPr>
              <a:t>153</a:t>
            </a:r>
          </a:p>
          <a:p>
            <a:r>
              <a:rPr lang="en-US" dirty="0" smtClean="0">
                <a:solidFill>
                  <a:schemeClr val="tx1"/>
                </a:solidFill>
                <a:latin typeface="Myriad Pro" pitchFamily="34" charset="0"/>
              </a:rPr>
              <a:t>241</a:t>
            </a:r>
            <a:endParaRPr lang="en-US" dirty="0">
              <a:solidFill>
                <a:schemeClr val="tx1"/>
              </a:solidFill>
              <a:latin typeface="Myriad Pro" pitchFamily="34" charset="0"/>
            </a:endParaRPr>
          </a:p>
        </p:txBody>
      </p:sp>
      <p:sp>
        <p:nvSpPr>
          <p:cNvPr id="64" name="TextBox 63"/>
          <p:cNvSpPr txBox="1"/>
          <p:nvPr userDrawn="1"/>
        </p:nvSpPr>
        <p:spPr>
          <a:xfrm>
            <a:off x="2667000" y="1045025"/>
            <a:ext cx="1393371" cy="400110"/>
          </a:xfrm>
          <a:prstGeom prst="rect">
            <a:avLst/>
          </a:prstGeom>
          <a:noFill/>
        </p:spPr>
        <p:txBody>
          <a:bodyPr wrap="square" rtlCol="0">
            <a:spAutoFit/>
          </a:bodyPr>
          <a:lstStyle/>
          <a:p>
            <a:pPr algn="ctr"/>
            <a:r>
              <a:rPr lang="en-US" sz="2000" b="0" dirty="0" err="1" smtClean="0">
                <a:solidFill>
                  <a:schemeClr val="bg1"/>
                </a:solidFill>
                <a:effectLst>
                  <a:outerShdw blurRad="38100" dist="38100" dir="2700000" algn="tl">
                    <a:srgbClr val="000000">
                      <a:alpha val="43137"/>
                    </a:srgbClr>
                  </a:outerShdw>
                </a:effectLst>
                <a:latin typeface="Myriad Pro Light" pitchFamily="34" charset="0"/>
              </a:rPr>
              <a:t>Midtones</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5" name="TextBox 64"/>
          <p:cNvSpPr txBox="1"/>
          <p:nvPr userDrawn="1"/>
        </p:nvSpPr>
        <p:spPr>
          <a:xfrm>
            <a:off x="4615544" y="1045025"/>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Dark  Hue</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
        <p:nvSpPr>
          <p:cNvPr id="66" name="TextBox 65"/>
          <p:cNvSpPr txBox="1"/>
          <p:nvPr userDrawn="1"/>
        </p:nvSpPr>
        <p:spPr>
          <a:xfrm>
            <a:off x="6466115" y="1045025"/>
            <a:ext cx="1393371" cy="400110"/>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latin typeface="Myriad Pro Light" pitchFamily="34" charset="0"/>
              </a:rPr>
              <a:t>Highlight</a:t>
            </a:r>
            <a:endParaRPr lang="en-US" sz="2000" b="0" dirty="0">
              <a:solidFill>
                <a:schemeClr val="bg1"/>
              </a:solidFill>
              <a:effectLst>
                <a:outerShdw blurRad="38100" dist="38100" dir="2700000" algn="tl">
                  <a:srgbClr val="000000">
                    <a:alpha val="43137"/>
                  </a:srgbClr>
                </a:outerShdw>
              </a:effectLst>
              <a:latin typeface="Myriad Pro Light"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a:effectLst>
            <a:outerShdw blurRad="50800" dist="38100" dir="2700000" algn="tl" rotWithShape="0">
              <a:prstClr val="black">
                <a:alpha val="40000"/>
              </a:prstClr>
            </a:outerShdw>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414463" y="228600"/>
            <a:ext cx="6265862" cy="1143000"/>
          </a:xfrm>
          <a:prstGeom prst="rect">
            <a:avLst/>
          </a:prstGeom>
        </p:spPr>
        <p:txBody>
          <a:bodyPr anchor="b"/>
          <a:lstStyle/>
          <a:p>
            <a:pPr algn="ctr">
              <a:defRPr/>
            </a:pPr>
            <a:endParaRPr kumimoji="1" lang="en-US" sz="4000">
              <a:solidFill>
                <a:srgbClr val="FFFF00"/>
              </a:solidFill>
              <a:latin typeface="Arial Black" pitchFamily="34" charset="0"/>
            </a:endParaRPr>
          </a:p>
        </p:txBody>
      </p:sp>
      <p:sp>
        <p:nvSpPr>
          <p:cNvPr id="3" name="Rectangle 3"/>
          <p:cNvSpPr>
            <a:spLocks noGrp="1" noChangeArrowheads="1"/>
          </p:cNvSpPr>
          <p:nvPr/>
        </p:nvSpPr>
        <p:spPr bwMode="auto">
          <a:xfrm>
            <a:off x="457200" y="1752600"/>
            <a:ext cx="8178800" cy="4171950"/>
          </a:xfrm>
          <a:prstGeom prst="rect">
            <a:avLst/>
          </a:prstGeom>
        </p:spPr>
        <p:txBody>
          <a:bodyPr/>
          <a:lstStyle/>
          <a:p>
            <a:pPr marL="342900" indent="-342900">
              <a:spcBef>
                <a:spcPct val="20000"/>
              </a:spcBef>
              <a:buClr>
                <a:schemeClr val="accent2"/>
              </a:buClr>
              <a:buFont typeface="Monotype Sorts" pitchFamily="2" charset="2"/>
              <a:buChar char="z"/>
              <a:defRPr/>
            </a:pPr>
            <a:endParaRPr kumimoji="1" lang="en-US" sz="3200">
              <a:solidFill>
                <a:srgbClr val="EAEAEA"/>
              </a:solidFill>
              <a:latin typeface="Tahoma" pitchFamily="34" charset="0"/>
            </a:endParaRPr>
          </a:p>
        </p:txBody>
      </p:sp>
    </p:spTree>
    <p:extLst>
      <p:ext uri="{BB962C8B-B14F-4D97-AF65-F5344CB8AC3E}">
        <p14:creationId xmlns:p14="http://schemas.microsoft.com/office/powerpoint/2010/main" val="397276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87" descr="NOAA-background"/>
          <p:cNvPicPr>
            <a:picLocks noChangeAspect="1" noChangeArrowheads="1"/>
          </p:cNvPicPr>
          <p:nvPr userDrawn="1"/>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48130" name="Rectangle 1026"/>
          <p:cNvSpPr>
            <a:spLocks noGrp="1" noChangeArrowheads="1"/>
          </p:cNvSpPr>
          <p:nvPr>
            <p:ph type="ctrTitle"/>
          </p:nvPr>
        </p:nvSpPr>
        <p:spPr>
          <a:xfrm>
            <a:off x="1744663" y="685800"/>
            <a:ext cx="5845175" cy="1516063"/>
          </a:xfrm>
        </p:spPr>
        <p:txBody>
          <a:bodyPr/>
          <a:lstStyle>
            <a:lvl1pPr>
              <a:defRPr>
                <a:latin typeface="Berlin Sans FB" pitchFamily="34" charset="0"/>
              </a:defRPr>
            </a:lvl1pPr>
          </a:lstStyle>
          <a:p>
            <a:r>
              <a:rPr lang="en-US" dirty="0"/>
              <a:t>Click to edit Master title style</a:t>
            </a:r>
          </a:p>
        </p:txBody>
      </p:sp>
      <p:sp>
        <p:nvSpPr>
          <p:cNvPr id="48131" name="Rectangle 1027"/>
          <p:cNvSpPr>
            <a:spLocks noGrp="1" noChangeArrowheads="1"/>
          </p:cNvSpPr>
          <p:nvPr>
            <p:ph type="subTitle" idx="1"/>
          </p:nvPr>
        </p:nvSpPr>
        <p:spPr>
          <a:xfrm>
            <a:off x="1722438" y="2586038"/>
            <a:ext cx="6400800" cy="3594100"/>
          </a:xfrm>
          <a:effectLst>
            <a:outerShdw dist="35921" dir="2700000" algn="ctr" rotWithShape="0">
              <a:srgbClr val="000000"/>
            </a:outerShdw>
          </a:effectLst>
        </p:spPr>
        <p:txBody>
          <a:bodyPr/>
          <a:lstStyle>
            <a:lvl1pPr marL="0" indent="0">
              <a:buFont typeface="Monotype Sorts" pitchFamily="2" charset="2"/>
              <a:buNone/>
              <a:defRPr>
                <a:latin typeface="Calibri" pitchFamily="34" charset="0"/>
              </a:defRPr>
            </a:lvl1pPr>
          </a:lstStyle>
          <a:p>
            <a:r>
              <a:rPr lang="en-US" dirty="0"/>
              <a:t>Click to edit Master subtitle style</a:t>
            </a:r>
          </a:p>
        </p:txBody>
      </p:sp>
      <p:sp>
        <p:nvSpPr>
          <p:cNvPr id="9" name="Rectangle 1098"/>
          <p:cNvSpPr>
            <a:spLocks noChangeArrowheads="1"/>
          </p:cNvSpPr>
          <p:nvPr userDrawn="1"/>
        </p:nvSpPr>
        <p:spPr bwMode="auto">
          <a:xfrm>
            <a:off x="2791518" y="6400800"/>
            <a:ext cx="3556000" cy="457200"/>
          </a:xfrm>
          <a:prstGeom prst="rect">
            <a:avLst/>
          </a:prstGeom>
          <a:noFill/>
          <a:ln w="9525">
            <a:noFill/>
            <a:miter lim="800000"/>
            <a:headEnd/>
            <a:tailEnd/>
          </a:ln>
          <a:effectLst/>
        </p:spPr>
        <p:txBody>
          <a:bodyPr anchor="b"/>
          <a:lstStyle/>
          <a:p>
            <a:pPr algn="ctr">
              <a:spcBef>
                <a:spcPct val="50000"/>
              </a:spcBef>
              <a:defRPr/>
            </a:pPr>
            <a:r>
              <a:rPr lang="en-US" sz="1400" b="1" dirty="0">
                <a:solidFill>
                  <a:srgbClr val="00918E"/>
                </a:solidFill>
                <a:latin typeface="Arial" charset="0"/>
              </a:rPr>
              <a:t>Greg </a:t>
            </a:r>
            <a:r>
              <a:rPr lang="en-US" sz="1400" b="1" dirty="0" smtClean="0">
                <a:solidFill>
                  <a:srgbClr val="00918E"/>
                </a:solidFill>
                <a:latin typeface="Arial" charset="0"/>
              </a:rPr>
              <a:t>Stumpf – CIMMS/NWS-MDL</a:t>
            </a:r>
            <a:endParaRPr lang="en-US" sz="1400" b="1" dirty="0">
              <a:solidFill>
                <a:srgbClr val="00918E"/>
              </a:solidFill>
              <a:latin typeface="Arial" charset="0"/>
            </a:endParaRPr>
          </a:p>
        </p:txBody>
      </p:sp>
      <p:sp>
        <p:nvSpPr>
          <p:cNvPr id="10" name="Rectangle 1099"/>
          <p:cNvSpPr>
            <a:spLocks noChangeArrowheads="1"/>
          </p:cNvSpPr>
          <p:nvPr userDrawn="1"/>
        </p:nvSpPr>
        <p:spPr bwMode="auto">
          <a:xfrm>
            <a:off x="41275" y="6400800"/>
            <a:ext cx="1863725" cy="457200"/>
          </a:xfrm>
          <a:prstGeom prst="rect">
            <a:avLst/>
          </a:prstGeom>
          <a:noFill/>
          <a:ln w="9525">
            <a:noFill/>
            <a:miter lim="800000"/>
            <a:headEnd/>
            <a:tailEnd/>
          </a:ln>
          <a:effectLst/>
        </p:spPr>
        <p:txBody>
          <a:bodyPr anchor="b"/>
          <a:lstStyle/>
          <a:p>
            <a:pPr>
              <a:spcBef>
                <a:spcPct val="50000"/>
              </a:spcBef>
              <a:defRPr/>
            </a:pPr>
            <a:r>
              <a:rPr lang="en-US" sz="1400" b="1" dirty="0" smtClean="0">
                <a:solidFill>
                  <a:srgbClr val="006666"/>
                </a:solidFill>
                <a:latin typeface="Arial" charset="0"/>
              </a:rPr>
              <a:t>EWP2013 Overview</a:t>
            </a:r>
            <a:endParaRPr lang="en-US" sz="1400" b="1" dirty="0">
              <a:solidFill>
                <a:srgbClr val="006666"/>
              </a:solidFill>
              <a:latin typeface="Arial" charset="0"/>
            </a:endParaRPr>
          </a:p>
        </p:txBody>
      </p:sp>
      <p:sp>
        <p:nvSpPr>
          <p:cNvPr id="11" name="Rectangle 1100"/>
          <p:cNvSpPr>
            <a:spLocks noChangeArrowheads="1"/>
          </p:cNvSpPr>
          <p:nvPr userDrawn="1"/>
        </p:nvSpPr>
        <p:spPr bwMode="auto">
          <a:xfrm>
            <a:off x="7959778" y="6400800"/>
            <a:ext cx="1182636" cy="457200"/>
          </a:xfrm>
          <a:prstGeom prst="rect">
            <a:avLst/>
          </a:prstGeom>
          <a:noFill/>
          <a:ln w="9525">
            <a:noFill/>
            <a:miter lim="800000"/>
            <a:headEnd/>
            <a:tailEnd/>
          </a:ln>
          <a:effectLst/>
        </p:spPr>
        <p:txBody>
          <a:bodyPr anchor="b"/>
          <a:lstStyle/>
          <a:p>
            <a:pPr>
              <a:spcBef>
                <a:spcPct val="50000"/>
              </a:spcBef>
              <a:defRPr/>
            </a:pPr>
            <a:r>
              <a:rPr lang="en-US" sz="1400" b="1" dirty="0" smtClean="0">
                <a:solidFill>
                  <a:srgbClr val="006666"/>
                </a:solidFill>
                <a:latin typeface="Arial" charset="0"/>
              </a:rPr>
              <a:t>NOAA HWT</a:t>
            </a:r>
            <a:endParaRPr lang="en-US" sz="1400" b="1" dirty="0">
              <a:solidFill>
                <a:srgbClr val="006666"/>
              </a:solidFill>
              <a:latin typeface="Arial" charset="0"/>
            </a:endParaRPr>
          </a:p>
        </p:txBody>
      </p:sp>
    </p:spTree>
    <p:extLst>
      <p:ext uri="{BB962C8B-B14F-4D97-AF65-F5344CB8AC3E}">
        <p14:creationId xmlns:p14="http://schemas.microsoft.com/office/powerpoint/2010/main" val="3861673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atin typeface="Calibri" pitchFamily="34" charset="0"/>
              </a:defRPr>
            </a:lvl1pPr>
            <a:lvl2pPr>
              <a:buFont typeface="Arial" pitchFamily="34" charset="0"/>
              <a:buChar cha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1610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4579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7526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01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0802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3819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36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880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722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141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447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5981700"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338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solidFill>
                  <a:srgbClr val="8C7671"/>
                </a:solidFill>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79900" cy="514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447800"/>
            <a:ext cx="4281488" cy="514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ln>
                  <a:solidFill>
                    <a:schemeClr val="tx1"/>
                  </a:solidFill>
                </a:ln>
                <a:solidFill>
                  <a:srgbClr val="B89F50"/>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ln>
                  <a:solidFill>
                    <a:schemeClr val="tx1"/>
                  </a:solidFill>
                </a:ln>
                <a:solidFill>
                  <a:srgbClr val="B89F50"/>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600200"/>
            <a:ext cx="8229600" cy="4983480"/>
          </a:xfrm>
        </p:spPr>
        <p:txBody>
          <a:bodyPr/>
          <a:lstStyle>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235934A-8263-4FB0-8E26-5FB21A49E444}" type="datetimeFigureOut">
              <a:rPr lang="en-US" smtClean="0"/>
              <a:pPr/>
              <a:t>5/13/2013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CDF204-62F3-4970-9504-26F6F1C64D2B}" type="slidenum">
              <a:rPr lang="en-US" smtClean="0"/>
              <a:pPr/>
              <a:t>‹#›</a:t>
            </a:fld>
            <a:endParaRPr lang="en-US"/>
          </a:p>
        </p:txBody>
      </p:sp>
    </p:spTree>
    <p:extLst>
      <p:ext uri="{BB962C8B-B14F-4D97-AF65-F5344CB8AC3E}">
        <p14:creationId xmlns:p14="http://schemas.microsoft.com/office/powerpoint/2010/main" val="3772924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80C679"/>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80C679"/>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
            <a:ext cx="8229600" cy="155448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710512"/>
            <a:ext cx="6400800" cy="1371600"/>
          </a:xfrm>
        </p:spPr>
        <p:txBody>
          <a:bodyPr anchor="b" anchorCtr="0"/>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WDTBlogoNEW.png"/>
          <p:cNvPicPr>
            <a:picLocks noChangeAspect="1"/>
          </p:cNvPicPr>
          <p:nvPr userDrawn="1"/>
        </p:nvPicPr>
        <p:blipFill>
          <a:blip r:embed="rId2" cstate="print"/>
          <a:stretch>
            <a:fillRect/>
          </a:stretch>
        </p:blipFill>
        <p:spPr>
          <a:xfrm>
            <a:off x="6858000" y="5788152"/>
            <a:ext cx="907420" cy="914400"/>
          </a:xfrm>
          <a:prstGeom prst="rect">
            <a:avLst/>
          </a:prstGeom>
        </p:spPr>
      </p:pic>
      <p:pic>
        <p:nvPicPr>
          <p:cNvPr id="7" name="Picture 6" descr="noaa_circle.png"/>
          <p:cNvPicPr>
            <a:picLocks noChangeAspect="1"/>
          </p:cNvPicPr>
          <p:nvPr userDrawn="1"/>
        </p:nvPicPr>
        <p:blipFill>
          <a:blip r:embed="rId3" cstate="print"/>
          <a:stretch>
            <a:fillRect/>
          </a:stretch>
        </p:blipFill>
        <p:spPr>
          <a:xfrm>
            <a:off x="232512" y="5788152"/>
            <a:ext cx="914400" cy="914400"/>
          </a:xfrm>
          <a:prstGeom prst="rect">
            <a:avLst/>
          </a:prstGeom>
        </p:spPr>
      </p:pic>
      <p:pic>
        <p:nvPicPr>
          <p:cNvPr id="8" name="Picture 7" descr="nws_circle.png"/>
          <p:cNvPicPr>
            <a:picLocks noChangeAspect="1"/>
          </p:cNvPicPr>
          <p:nvPr userDrawn="1"/>
        </p:nvPicPr>
        <p:blipFill>
          <a:blip r:embed="rId4" cstate="print"/>
          <a:stretch>
            <a:fillRect/>
          </a:stretch>
        </p:blipFill>
        <p:spPr>
          <a:xfrm>
            <a:off x="1375512" y="5788152"/>
            <a:ext cx="914400" cy="914400"/>
          </a:xfrm>
          <a:prstGeom prst="rect">
            <a:avLst/>
          </a:prstGeom>
          <a:ln>
            <a:noFill/>
          </a:ln>
        </p:spPr>
      </p:pic>
      <p:pic>
        <p:nvPicPr>
          <p:cNvPr id="9" name="Picture 8" descr="NSSL-universal_transparent.png"/>
          <p:cNvPicPr>
            <a:picLocks noChangeAspect="1"/>
          </p:cNvPicPr>
          <p:nvPr userDrawn="1"/>
        </p:nvPicPr>
        <p:blipFill>
          <a:blip r:embed="rId5" cstate="print"/>
          <a:stretch>
            <a:fillRect/>
          </a:stretch>
        </p:blipFill>
        <p:spPr>
          <a:xfrm>
            <a:off x="7944588" y="5776271"/>
            <a:ext cx="926281" cy="926281"/>
          </a:xfrm>
          <a:prstGeom prst="rect">
            <a:avLst/>
          </a:prstGeom>
        </p:spPr>
      </p:pic>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outerShdw blurRad="50800" dist="38100" dir="8100000" algn="tr" rotWithShape="0">
                    <a:prstClr val="black">
                      <a:alpha val="40000"/>
                    </a:prstClr>
                  </a:outerShdw>
                </a:effectLst>
              </a:defRPr>
            </a:lvl1pPr>
            <a:lvl2pPr>
              <a:defRPr sz="2000">
                <a:effectLst>
                  <a:outerShdw blurRad="50800" dist="38100" dir="8100000" algn="tr" rotWithShape="0">
                    <a:prstClr val="black">
                      <a:alpha val="40000"/>
                    </a:prstClr>
                  </a:outerShdw>
                </a:effectLst>
              </a:defRPr>
            </a:lvl2pPr>
            <a:lvl3pPr>
              <a:defRPr sz="1800">
                <a:effectLst>
                  <a:outerShdw blurRad="50800" dist="38100" dir="8100000" algn="tr" rotWithShape="0">
                    <a:prstClr val="black">
                      <a:alpha val="40000"/>
                    </a:prstClr>
                  </a:outerShdw>
                </a:effectLst>
              </a:defRPr>
            </a:lvl3pPr>
            <a:lvl4pPr>
              <a:defRPr sz="1600">
                <a:effectLst>
                  <a:outerShdw blurRad="50800" dist="38100" dir="8100000" algn="tr" rotWithShape="0">
                    <a:prstClr val="black">
                      <a:alpha val="40000"/>
                    </a:prstClr>
                  </a:outerShdw>
                </a:effectLst>
              </a:defRPr>
            </a:lvl4pPr>
            <a:lvl5pPr>
              <a:defRPr sz="1400">
                <a:effectLst>
                  <a:outerShdw blurRad="50800" dist="38100" dir="8100000" algn="tr" rotWithShape="0">
                    <a:prstClr val="black">
                      <a:alpha val="40000"/>
                    </a:prst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720x540 Image and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057400" y="1527047"/>
            <a:ext cx="6858000" cy="5148072"/>
          </a:xfrm>
          <a:ln w="25400">
            <a:solidFill>
              <a:schemeClr val="bg1"/>
            </a:solidFill>
          </a:ln>
          <a:effectLst/>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720x54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0" y="1527048"/>
            <a:ext cx="1600200" cy="5178552"/>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527047"/>
            <a:ext cx="6858000" cy="5148072"/>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500x500 Image with Text (L/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52578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500x500 Image with Text (R/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657600" cy="4764024"/>
          </a:xfrm>
        </p:spPr>
        <p:txBody>
          <a:bodyPr/>
          <a:lstStyle>
            <a:lvl1pPr marL="228600" indent="-22860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4114800" y="1600200"/>
            <a:ext cx="4764024" cy="4764024"/>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600x600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61722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228600" y="914400"/>
            <a:ext cx="5715000" cy="5715000"/>
          </a:xfrm>
          <a:ln w="25400">
            <a:solidFill>
              <a:schemeClr val="bg1"/>
            </a:solidFill>
          </a:ln>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600x6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914400"/>
            <a:ext cx="2743200" cy="5715000"/>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200400" y="914400"/>
            <a:ext cx="5715000" cy="5715000"/>
          </a:xfrm>
          <a:ln w="25400">
            <a:solidFill>
              <a:schemeClr val="bg1"/>
            </a:solidFill>
          </a:ln>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500x500 side-by-sid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lstStyle/>
          <a:p>
            <a:r>
              <a:rPr lang="en-US" smtClean="0"/>
              <a:t>Click to edit Master title style</a:t>
            </a:r>
            <a:endParaRPr lang="en-US" dirty="0"/>
          </a:p>
        </p:txBody>
      </p:sp>
      <p:sp>
        <p:nvSpPr>
          <p:cNvPr id="11" name="Content Placeholder 10"/>
          <p:cNvSpPr>
            <a:spLocks noGrp="1"/>
          </p:cNvSpPr>
          <p:nvPr>
            <p:ph sz="quarter" idx="15" hasCustomPrompt="1"/>
          </p:nvPr>
        </p:nvSpPr>
        <p:spPr>
          <a:xfrm>
            <a:off x="228600"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2" name="Content Placeholder 10"/>
          <p:cNvSpPr>
            <a:spLocks noGrp="1"/>
          </p:cNvSpPr>
          <p:nvPr>
            <p:ph sz="quarter" idx="16" hasCustomPrompt="1"/>
          </p:nvPr>
        </p:nvSpPr>
        <p:spPr>
          <a:xfrm>
            <a:off x="4681728" y="1600200"/>
            <a:ext cx="4233672" cy="4233672"/>
          </a:xfrm>
          <a:ln w="25400">
            <a:solidFill>
              <a:schemeClr val="bg1"/>
            </a:solidFill>
          </a:ln>
        </p:spPr>
        <p:txBody>
          <a:bodyPr/>
          <a:lstStyle>
            <a:lvl1pPr>
              <a:buNone/>
              <a:defRPr/>
            </a:lvl1pPr>
            <a:lvl2pPr>
              <a:buNone/>
              <a:defRPr/>
            </a:lvl2pPr>
            <a:lvl3pPr>
              <a:buNone/>
              <a:defRPr/>
            </a:lvl3pPr>
            <a:lvl4pPr>
              <a:buNone/>
              <a:defRPr/>
            </a:lvl4pPr>
            <a:lvl5pPr>
              <a:buNone/>
              <a:defRPr/>
            </a:lvl5pPr>
          </a:lstStyle>
          <a:p>
            <a:pPr lvl="0"/>
            <a:r>
              <a:rPr lang="en-US" dirty="0" smtClean="0"/>
              <a:t>Place Image Here</a:t>
            </a:r>
            <a:endParaRPr lang="en-US" dirty="0"/>
          </a:p>
        </p:txBody>
      </p:sp>
      <p:sp>
        <p:nvSpPr>
          <p:cNvPr id="19" name="Text Placeholder 18"/>
          <p:cNvSpPr>
            <a:spLocks noGrp="1"/>
          </p:cNvSpPr>
          <p:nvPr>
            <p:ph type="body" sz="quarter" idx="20" hasCustomPrompt="1"/>
          </p:nvPr>
        </p:nvSpPr>
        <p:spPr>
          <a:xfrm>
            <a:off x="228600" y="914400"/>
            <a:ext cx="4233672" cy="457200"/>
          </a:xfrm>
        </p:spPr>
        <p:txBody>
          <a:bodyPr/>
          <a:lstStyle>
            <a:lvl1pPr algn="ctr">
              <a:buNone/>
              <a:defRPr b="1">
                <a:solidFill>
                  <a:srgbClr val="D1BA9F"/>
                </a:solidFill>
              </a:defRPr>
            </a:lvl1pPr>
          </a:lstStyle>
          <a:p>
            <a:pPr lvl="0"/>
            <a:r>
              <a:rPr lang="en-US" dirty="0" smtClean="0"/>
              <a:t>Type Image Title</a:t>
            </a:r>
            <a:endParaRPr lang="en-US" dirty="0"/>
          </a:p>
        </p:txBody>
      </p:sp>
      <p:sp>
        <p:nvSpPr>
          <p:cNvPr id="20" name="Text Placeholder 18"/>
          <p:cNvSpPr>
            <a:spLocks noGrp="1"/>
          </p:cNvSpPr>
          <p:nvPr>
            <p:ph type="body" sz="quarter" idx="21" hasCustomPrompt="1"/>
          </p:nvPr>
        </p:nvSpPr>
        <p:spPr>
          <a:xfrm>
            <a:off x="4681728" y="914400"/>
            <a:ext cx="4233672" cy="457200"/>
          </a:xfrm>
        </p:spPr>
        <p:txBody>
          <a:bodyPr/>
          <a:lstStyle>
            <a:lvl1pPr algn="ctr">
              <a:buNone/>
              <a:defRPr b="1">
                <a:solidFill>
                  <a:srgbClr val="D1BA9F"/>
                </a:solidFill>
              </a:defRPr>
            </a:lvl1pPr>
          </a:lstStyle>
          <a:p>
            <a:pPr lvl="0"/>
            <a:r>
              <a:rPr lang="en-US" dirty="0" smtClean="0"/>
              <a:t>Type Image Title</a:t>
            </a:r>
            <a:endParaRPr lang="en-US" dirty="0"/>
          </a:p>
        </p:txBody>
      </p:sp>
      <p:sp>
        <p:nvSpPr>
          <p:cNvPr id="22" name="Text Placeholder 21"/>
          <p:cNvSpPr>
            <a:spLocks noGrp="1"/>
          </p:cNvSpPr>
          <p:nvPr>
            <p:ph type="body" sz="quarter" idx="22"/>
          </p:nvPr>
        </p:nvSpPr>
        <p:spPr>
          <a:xfrm>
            <a:off x="228600" y="6062472"/>
            <a:ext cx="8686800" cy="566928"/>
          </a:xfrm>
        </p:spPr>
        <p:txBody>
          <a:bodyPr/>
          <a:lstStyle>
            <a:lvl1pPr>
              <a:buNone/>
              <a:defRPr sz="2000"/>
            </a:lvl1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HCI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22860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hasCustomPrompt="1"/>
          </p:nvPr>
        </p:nvSpPr>
        <p:spPr>
          <a:xfrm>
            <a:off x="379476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ll Screen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75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HCI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600200"/>
            <a:ext cx="5120640" cy="4764024"/>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5532120" y="1600200"/>
            <a:ext cx="3383280" cy="4764024"/>
          </a:xfrm>
        </p:spPr>
        <p:txBody>
          <a:bodyPr>
            <a:normAutofit/>
          </a:bodyPr>
          <a:lstStyle>
            <a:lvl1pPr marL="119063" indent="-119063">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RPG Horizontal Image with Text Below">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lvl1pPr>
              <a:defRPr sz="320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228600" y="1371600"/>
            <a:ext cx="8686800" cy="2514600"/>
          </a:xfrm>
          <a:ln w="25400">
            <a:noFill/>
          </a:ln>
          <a:effectLst>
            <a:outerShdw blurRad="50800" dist="38100" dir="2700000" algn="tl" rotWithShape="0">
              <a:prstClr val="black">
                <a:alpha val="40000"/>
              </a:prstClr>
            </a:outerShdw>
          </a:effectLst>
        </p:spPr>
        <p:txBody>
          <a:bodyPr/>
          <a:lstStyle>
            <a:lvl1pPr>
              <a:buNone/>
              <a:defRPr sz="2800">
                <a:effectLs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3" name="Content Placeholder 2"/>
          <p:cNvSpPr>
            <a:spLocks noGrp="1"/>
          </p:cNvSpPr>
          <p:nvPr>
            <p:ph sz="half" idx="1"/>
          </p:nvPr>
        </p:nvSpPr>
        <p:spPr>
          <a:xfrm>
            <a:off x="228600" y="4114800"/>
            <a:ext cx="8686800" cy="2514600"/>
          </a:xfrm>
        </p:spPr>
        <p:txBody>
          <a:bodyPr>
            <a:normAutofit/>
          </a:bodyPr>
          <a:lstStyle>
            <a:lvl1pPr marL="228600" indent="-228600">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RPG Vertical Image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2286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257800" y="1371599"/>
            <a:ext cx="3657600" cy="5257800"/>
          </a:xfrm>
        </p:spPr>
        <p:txBody>
          <a:bodyPr/>
          <a:lstStyle>
            <a:lvl1pPr marL="119063" indent="-119063">
              <a:defRPr sz="2400"/>
            </a:lvl1pPr>
            <a:lvl2pPr marL="576263" indent="-119063">
              <a:defRPr sz="2000"/>
            </a:lvl2pPr>
            <a:lvl3pPr marL="1033463" indent="-119063">
              <a:tabLst/>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RPG Vertical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114800" y="228600"/>
            <a:ext cx="4800600" cy="6400800"/>
          </a:xfrm>
          <a:effectLst>
            <a:outerShdw blurRad="50800" dist="38100" dir="2700000" algn="t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657600" cy="5257800"/>
          </a:xfrm>
        </p:spPr>
        <p:txBody>
          <a:bodyPr/>
          <a:lstStyle>
            <a:lvl1pPr marL="119063" indent="-119063">
              <a:defRPr sz="2400"/>
            </a:lvl1pPr>
            <a:lvl2pPr marL="576263" indent="-119063">
              <a:defRPr sz="2000"/>
            </a:lvl2pPr>
            <a:lvl3pPr marL="1033463" indent="-119063">
              <a:defRPr sz="1800"/>
            </a:lvl3pPr>
            <a:lvl4pPr marL="1490663" indent="-119063">
              <a:defRPr sz="1600"/>
            </a:lvl4pPr>
            <a:lvl5pPr marL="1947863" indent="-119063">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Full Slide Image (1024x768)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9144000" cy="6857999"/>
          </a:xfrm>
        </p:spPr>
        <p:txBody>
          <a:bodyPr/>
          <a:lstStyle>
            <a:lvl1pPr>
              <a:buNone/>
              <a:defRPr/>
            </a:lvl1pPr>
          </a:lstStyle>
          <a:p>
            <a:pPr lvl="0"/>
            <a:r>
              <a:rPr lang="en-US" dirty="0" smtClean="0"/>
              <a:t>Place Image Here</a:t>
            </a:r>
            <a:endParaRPr lang="en-US" dirty="0"/>
          </a:p>
        </p:txBody>
      </p:sp>
      <p:sp>
        <p:nvSpPr>
          <p:cNvPr id="2" name="Title 1"/>
          <p:cNvSpPr>
            <a:spLocks noGrp="1"/>
          </p:cNvSpPr>
          <p:nvPr>
            <p:ph type="title"/>
          </p:nvPr>
        </p:nvSpPr>
        <p:spPr>
          <a:xfrm>
            <a:off x="457200" y="482025"/>
            <a:ext cx="8229600" cy="584775"/>
          </a:xfrm>
          <a:solidFill>
            <a:schemeClr val="tx1">
              <a:alpha val="60000"/>
            </a:schemeClr>
          </a:solidFill>
          <a:ln w="25400">
            <a:solidFill>
              <a:schemeClr val="bg1"/>
            </a:solidFill>
          </a:ln>
        </p:spPr>
        <p:txBody>
          <a:bodyPr>
            <a:spAutoFit/>
          </a:bodyPr>
          <a:lstStyle/>
          <a:p>
            <a:r>
              <a:rPr lang="en-US" smtClean="0"/>
              <a:t>Click to edit Master title style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600x800 Image Bleed with Text (L/R)">
    <p:spTree>
      <p:nvGrpSpPr>
        <p:cNvPr id="1" name=""/>
        <p:cNvGrpSpPr/>
        <p:nvPr/>
      </p:nvGrpSpPr>
      <p:grpSpPr>
        <a:xfrm>
          <a:off x="0" y="0"/>
          <a:ext cx="0" cy="0"/>
          <a:chOff x="0" y="0"/>
          <a:chExt cx="0" cy="0"/>
        </a:xfrm>
      </p:grpSpPr>
      <p:sp>
        <p:nvSpPr>
          <p:cNvPr id="2" name="Title 1"/>
          <p:cNvSpPr>
            <a:spLocks noGrp="1"/>
          </p:cNvSpPr>
          <p:nvPr>
            <p:ph type="title"/>
          </p:nvPr>
        </p:nvSpPr>
        <p:spPr>
          <a:xfrm>
            <a:off x="5376672" y="228600"/>
            <a:ext cx="3538728" cy="914400"/>
          </a:xfrm>
        </p:spPr>
        <p:txBody>
          <a:bodyPr>
            <a:noAutofit/>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0" y="0"/>
            <a:ext cx="5148072" cy="6858000"/>
          </a:xfrm>
          <a:effectLst>
            <a:outerShdw blurRad="50800" dist="38100" algn="l"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5376672" y="1371599"/>
            <a:ext cx="3538728" cy="521208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600x800 Image with Text (R/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38728" cy="914400"/>
          </a:xfrm>
        </p:spPr>
        <p:txBody>
          <a:bodyPr>
            <a:noAutofit/>
          </a:bodyPr>
          <a:lstStyle>
            <a:lvl1pPr>
              <a:defRPr sz="2800">
                <a:effectLst>
                  <a:outerShdw blurRad="50800" dist="38100" dir="8100000" algn="tr"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995928" y="0"/>
            <a:ext cx="5148072" cy="6858000"/>
          </a:xfrm>
          <a:effectLst>
            <a:outerShdw blurRad="50800" dist="38100" dir="10800000" algn="r" rotWithShape="0">
              <a:prstClr val="black">
                <a:alpha val="40000"/>
              </a:prstClr>
            </a:outerShdw>
          </a:effectLst>
        </p:spPr>
        <p:txBody>
          <a:bodyPr/>
          <a:lstStyle>
            <a:lvl1pPr>
              <a:buNone/>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dirty="0" smtClean="0"/>
              <a:t>Place Image Here</a:t>
            </a:r>
            <a:endParaRPr lang="en-US" dirty="0"/>
          </a:p>
        </p:txBody>
      </p:sp>
      <p:sp>
        <p:nvSpPr>
          <p:cNvPr id="4" name="Content Placeholder 3"/>
          <p:cNvSpPr>
            <a:spLocks noGrp="1"/>
          </p:cNvSpPr>
          <p:nvPr>
            <p:ph sz="half" idx="2"/>
          </p:nvPr>
        </p:nvSpPr>
        <p:spPr>
          <a:xfrm>
            <a:off x="228600" y="1371599"/>
            <a:ext cx="3538728" cy="5212080"/>
          </a:xfrm>
        </p:spPr>
        <p:txBody>
          <a:bodyPr/>
          <a:lstStyle>
            <a:lvl1pPr>
              <a:defRPr sz="2400">
                <a:effectLst/>
              </a:defRPr>
            </a:lvl1pPr>
            <a:lvl2pPr>
              <a:defRPr sz="2000">
                <a:effectLst/>
              </a:defRPr>
            </a:lvl2pPr>
            <a:lvl3pPr>
              <a:defRPr sz="1800">
                <a:effectLst/>
              </a:defRPr>
            </a:lvl3pPr>
            <a:lvl4pPr>
              <a:defRPr sz="1600">
                <a:effectLst/>
              </a:defRPr>
            </a:lvl4pPr>
            <a:lvl5pPr>
              <a:defRPr sz="14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image" Target="../media/image6.png"/><Relationship Id="rId3" Type="http://schemas.openxmlformats.org/officeDocument/2006/relationships/slideLayout" Target="../slideLayouts/slideLayout137.xml"/><Relationship Id="rId21" Type="http://schemas.openxmlformats.org/officeDocument/2006/relationships/slideLayout" Target="../slideLayouts/slideLayout155.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theme" Target="../theme/theme10.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6.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theme" Target="../theme/theme7.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8.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image" Target="../media/image1.jpeg"/><Relationship Id="rId5" Type="http://schemas.openxmlformats.org/officeDocument/2006/relationships/tags" Target="../tags/tag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1010096.JPG"/>
          <p:cNvPicPr>
            <a:picLocks noChangeAspect="1"/>
          </p:cNvPicPr>
          <p:nvPr>
            <p:custDataLst>
              <p:tags r:id="rId9"/>
            </p:custDataLst>
          </p:nvPr>
        </p:nvPicPr>
        <p:blipFill>
          <a:blip r:embed="rId10" cstate="print"/>
          <a:srcRect l="2915" r="47557" b="50455"/>
          <a:stretch>
            <a:fillRect/>
          </a:stretch>
        </p:blipFill>
        <p:spPr>
          <a:xfrm>
            <a:off x="0" y="0"/>
            <a:ext cx="9140140" cy="6858000"/>
          </a:xfrm>
          <a:prstGeom prst="rect">
            <a:avLst/>
          </a:prstGeom>
        </p:spPr>
      </p:pic>
      <p:sp>
        <p:nvSpPr>
          <p:cNvPr id="2" name="Title Placeholder 1"/>
          <p:cNvSpPr>
            <a:spLocks noGrp="1"/>
          </p:cNvSpPr>
          <p:nvPr>
            <p:ph type="title"/>
          </p:nvPr>
        </p:nvSpPr>
        <p:spPr>
          <a:xfrm>
            <a:off x="228600" y="228600"/>
            <a:ext cx="8686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566928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812" r:id="rId5"/>
    <p:sldLayoutId id="2147483815" r:id="rId6"/>
    <p:sldLayoutId id="2147483816" r:id="rId7"/>
  </p:sldLayoutIdLst>
  <p:txStyles>
    <p:titleStyle>
      <a:lvl1pPr algn="ctr" defTabSz="914400" rtl="0" eaLnBrk="1" latinLnBrk="0" hangingPunct="1">
        <a:spcBef>
          <a:spcPct val="0"/>
        </a:spcBef>
        <a:buNone/>
        <a:defRPr sz="3600" kern="1200">
          <a:solidFill>
            <a:srgbClr val="FFFF00"/>
          </a:solidFill>
          <a:effectLst>
            <a:outerShdw blurRad="38100" dist="38100" dir="2700000" algn="tl">
              <a:srgbClr val="000000">
                <a:alpha val="43137"/>
              </a:srgbClr>
            </a:outerShdw>
          </a:effectLst>
          <a:latin typeface="Myriad Pro Light" pitchFamily="34" charset="0"/>
          <a:ea typeface="+mj-ea"/>
          <a:cs typeface="MV Boli" pitchFamily="2"/>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Myriad Pro" pitchFamily="34" charset="0"/>
          <a:ea typeface="+mn-ea"/>
          <a:cs typeface="+mn-cs"/>
        </a:defRPr>
      </a:lvl1pPr>
      <a:lvl2pPr marL="742950" indent="-285750" algn="l" defTabSz="914400" rtl="0" eaLnBrk="1" latinLnBrk="0" hangingPunct="1">
        <a:spcBef>
          <a:spcPct val="2000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Myriad Pro" pitchFamily="34" charset="0"/>
          <a:ea typeface="+mn-ea"/>
          <a:cs typeface="+mn-cs"/>
        </a:defRPr>
      </a:lvl2pPr>
      <a:lvl3pPr marL="1143000" indent="-228600" algn="l" defTabSz="914400" rtl="0" eaLnBrk="1" latinLnBrk="0" hangingPunct="1">
        <a:spcBef>
          <a:spcPct val="2000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Myriad Pro"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chemeClr val="bg1">
              <a:lumMod val="85000"/>
            </a:schemeClr>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eel-blue-bckgrd-with-noise2.png"/>
          <p:cNvPicPr>
            <a:picLocks noChangeAspect="1"/>
          </p:cNvPicPr>
          <p:nvPr/>
        </p:nvPicPr>
        <p:blipFill>
          <a:blip r:embed="rId2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Lst>
  <p:txStyles>
    <p:titleStyle>
      <a:lvl1pPr algn="ctr" defTabSz="914400" rtl="0" eaLnBrk="1" latinLnBrk="0" hangingPunct="1">
        <a:spcBef>
          <a:spcPct val="0"/>
        </a:spcBef>
        <a:buNone/>
        <a:defRPr sz="3200" kern="1200">
          <a:solidFill>
            <a:srgbClr val="F9F93D"/>
          </a:solidFill>
          <a:effectLst>
            <a:outerShdw blurRad="38100" dist="38100" dir="2700000" algn="tl">
              <a:srgbClr val="000000">
                <a:alpha val="43137"/>
              </a:srgbClr>
            </a:outerShdw>
          </a:effectLst>
          <a:latin typeface="Myriad Pro Light" pitchFamily="34" charset="0"/>
          <a:ea typeface="+mj-ea"/>
          <a:cs typeface="+mj-cs"/>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eel-blue-bckgrd-with-noise2.png"/>
          <p:cNvPicPr>
            <a:picLocks noChangeAspect="1"/>
          </p:cNvPicPr>
          <p:nvPr/>
        </p:nvPicPr>
        <p:blipFill>
          <a:blip r:embed="rId2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ctr" defTabSz="914400" rtl="0" eaLnBrk="1" latinLnBrk="0" hangingPunct="1">
        <a:spcBef>
          <a:spcPct val="0"/>
        </a:spcBef>
        <a:buNone/>
        <a:defRPr sz="3200" kern="1200">
          <a:solidFill>
            <a:srgbClr val="F9F93D"/>
          </a:solidFill>
          <a:effectLst>
            <a:outerShdw blurRad="38100" dist="38100" dir="2700000" algn="tl">
              <a:srgbClr val="000000">
                <a:alpha val="43137"/>
              </a:srgbClr>
            </a:outerShdw>
          </a:effectLst>
          <a:latin typeface="Myriad Pro Light" pitchFamily="34" charset="0"/>
          <a:ea typeface="+mj-ea"/>
          <a:cs typeface="+mj-cs"/>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Myriad Pro" pitchFamily="34" charset="0"/>
          <a:ea typeface="+mn-ea"/>
          <a:cs typeface="+mn-cs"/>
        </a:defRPr>
      </a:lvl1pPr>
      <a:lvl2pPr marL="742950" indent="-285750" algn="l" defTabSz="914400" rtl="0" eaLnBrk="1" latinLnBrk="0" hangingPunct="1">
        <a:spcBef>
          <a:spcPct val="2000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Myriad Pro" pitchFamily="34" charset="0"/>
          <a:ea typeface="+mn-ea"/>
          <a:cs typeface="+mn-cs"/>
        </a:defRPr>
      </a:lvl2pPr>
      <a:lvl3pPr marL="1143000" indent="-228600" algn="l" defTabSz="914400" rtl="0" eaLnBrk="1" latinLnBrk="0" hangingPunct="1">
        <a:spcBef>
          <a:spcPct val="2000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026" name="Picture 2147" descr="NOAA-background"/>
          <p:cNvPicPr>
            <a:picLocks noChangeAspect="1" noChangeArrowheads="1"/>
          </p:cNvPicPr>
          <p:nvPr userDrawn="1"/>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47106" name="Rectangle 2050"/>
          <p:cNvSpPr>
            <a:spLocks noGrp="1" noChangeArrowheads="1"/>
          </p:cNvSpPr>
          <p:nvPr>
            <p:ph type="title"/>
          </p:nvPr>
        </p:nvSpPr>
        <p:spPr bwMode="auto">
          <a:xfrm>
            <a:off x="1414463" y="228600"/>
            <a:ext cx="6265862"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7" name="Rectangle 2051"/>
          <p:cNvSpPr>
            <a:spLocks noGrp="1" noChangeArrowheads="1"/>
          </p:cNvSpPr>
          <p:nvPr>
            <p:ph type="body" idx="1"/>
          </p:nvPr>
        </p:nvSpPr>
        <p:spPr bwMode="auto">
          <a:xfrm>
            <a:off x="457200" y="1752600"/>
            <a:ext cx="8178800" cy="4171950"/>
          </a:xfrm>
          <a:prstGeom prst="rect">
            <a:avLst/>
          </a:prstGeom>
          <a:noFill/>
          <a:ln w="9525">
            <a:noFill/>
            <a:miter lim="800000"/>
            <a:headEnd/>
            <a:tailEnd/>
          </a:ln>
          <a:effectLst>
            <a:outerShdw dist="17961" dir="2700000" algn="ctr" rotWithShape="0">
              <a:srgbClr val="000000"/>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47205" name="Rectangle 2149"/>
          <p:cNvSpPr>
            <a:spLocks noChangeArrowheads="1"/>
          </p:cNvSpPr>
          <p:nvPr userDrawn="1"/>
        </p:nvSpPr>
        <p:spPr bwMode="auto">
          <a:xfrm>
            <a:off x="549275" y="1417638"/>
            <a:ext cx="7954963" cy="90487"/>
          </a:xfrm>
          <a:prstGeom prst="rect">
            <a:avLst/>
          </a:prstGeom>
          <a:solidFill>
            <a:srgbClr val="808080">
              <a:alpha val="70000"/>
            </a:srgbClr>
          </a:solidFill>
          <a:ln w="9525">
            <a:noFill/>
            <a:miter lim="800000"/>
            <a:headEnd/>
            <a:tailEnd/>
          </a:ln>
          <a:effectLst/>
        </p:spPr>
        <p:txBody>
          <a:bodyPr wrap="none" anchor="ctr"/>
          <a:lstStyle/>
          <a:p>
            <a:pPr>
              <a:defRPr/>
            </a:pPr>
            <a:endParaRPr lang="en-US"/>
          </a:p>
        </p:txBody>
      </p:sp>
      <p:sp>
        <p:nvSpPr>
          <p:cNvPr id="9" name="Rectangle 1098"/>
          <p:cNvSpPr>
            <a:spLocks noChangeArrowheads="1"/>
          </p:cNvSpPr>
          <p:nvPr userDrawn="1"/>
        </p:nvSpPr>
        <p:spPr bwMode="auto">
          <a:xfrm>
            <a:off x="2791518" y="6400800"/>
            <a:ext cx="3556000" cy="457200"/>
          </a:xfrm>
          <a:prstGeom prst="rect">
            <a:avLst/>
          </a:prstGeom>
          <a:noFill/>
          <a:ln w="9525">
            <a:noFill/>
            <a:miter lim="800000"/>
            <a:headEnd/>
            <a:tailEnd/>
          </a:ln>
          <a:effectLst/>
        </p:spPr>
        <p:txBody>
          <a:bodyPr anchor="b"/>
          <a:lstStyle/>
          <a:p>
            <a:pPr algn="ctr">
              <a:spcBef>
                <a:spcPct val="50000"/>
              </a:spcBef>
              <a:defRPr/>
            </a:pPr>
            <a:r>
              <a:rPr lang="en-US" sz="1400" b="1" dirty="0">
                <a:solidFill>
                  <a:srgbClr val="00918E"/>
                </a:solidFill>
                <a:latin typeface="Arial" charset="0"/>
              </a:rPr>
              <a:t>Greg </a:t>
            </a:r>
            <a:r>
              <a:rPr lang="en-US" sz="1400" b="1" dirty="0" smtClean="0">
                <a:solidFill>
                  <a:srgbClr val="00918E"/>
                </a:solidFill>
                <a:latin typeface="Arial" charset="0"/>
              </a:rPr>
              <a:t>Stumpf – CIMMS/NWS-MDL</a:t>
            </a:r>
            <a:endParaRPr lang="en-US" sz="1400" b="1" dirty="0">
              <a:solidFill>
                <a:srgbClr val="00918E"/>
              </a:solidFill>
              <a:latin typeface="Arial" charset="0"/>
            </a:endParaRPr>
          </a:p>
        </p:txBody>
      </p:sp>
      <p:sp>
        <p:nvSpPr>
          <p:cNvPr id="13" name="Rectangle 1099"/>
          <p:cNvSpPr>
            <a:spLocks noChangeArrowheads="1"/>
          </p:cNvSpPr>
          <p:nvPr userDrawn="1"/>
        </p:nvSpPr>
        <p:spPr bwMode="auto">
          <a:xfrm>
            <a:off x="41275" y="6400800"/>
            <a:ext cx="1863725" cy="457200"/>
          </a:xfrm>
          <a:prstGeom prst="rect">
            <a:avLst/>
          </a:prstGeom>
          <a:noFill/>
          <a:ln w="9525">
            <a:noFill/>
            <a:miter lim="800000"/>
            <a:headEnd/>
            <a:tailEnd/>
          </a:ln>
          <a:effectLst/>
        </p:spPr>
        <p:txBody>
          <a:bodyPr anchor="b"/>
          <a:lstStyle/>
          <a:p>
            <a:pPr>
              <a:spcBef>
                <a:spcPct val="50000"/>
              </a:spcBef>
              <a:defRPr/>
            </a:pPr>
            <a:r>
              <a:rPr lang="en-US" sz="1400" b="1" dirty="0" smtClean="0">
                <a:solidFill>
                  <a:srgbClr val="006666"/>
                </a:solidFill>
                <a:latin typeface="Arial" charset="0"/>
              </a:rPr>
              <a:t>EWP2013 Overview</a:t>
            </a:r>
            <a:endParaRPr lang="en-US" sz="1400" b="1" dirty="0">
              <a:solidFill>
                <a:srgbClr val="006666"/>
              </a:solidFill>
              <a:latin typeface="Arial" charset="0"/>
            </a:endParaRPr>
          </a:p>
        </p:txBody>
      </p:sp>
      <p:sp>
        <p:nvSpPr>
          <p:cNvPr id="14" name="Rectangle 1100"/>
          <p:cNvSpPr>
            <a:spLocks noChangeArrowheads="1"/>
          </p:cNvSpPr>
          <p:nvPr userDrawn="1"/>
        </p:nvSpPr>
        <p:spPr bwMode="auto">
          <a:xfrm>
            <a:off x="7959778" y="6400800"/>
            <a:ext cx="1182636" cy="457200"/>
          </a:xfrm>
          <a:prstGeom prst="rect">
            <a:avLst/>
          </a:prstGeom>
          <a:noFill/>
          <a:ln w="9525">
            <a:noFill/>
            <a:miter lim="800000"/>
            <a:headEnd/>
            <a:tailEnd/>
          </a:ln>
          <a:effectLst/>
        </p:spPr>
        <p:txBody>
          <a:bodyPr anchor="b"/>
          <a:lstStyle/>
          <a:p>
            <a:pPr>
              <a:spcBef>
                <a:spcPct val="50000"/>
              </a:spcBef>
              <a:defRPr/>
            </a:pPr>
            <a:r>
              <a:rPr lang="en-US" sz="1400" b="1" dirty="0" smtClean="0">
                <a:solidFill>
                  <a:srgbClr val="006666"/>
                </a:solidFill>
                <a:latin typeface="Arial" charset="0"/>
              </a:rPr>
              <a:t>NOAA HWT</a:t>
            </a:r>
            <a:endParaRPr lang="en-US" sz="1400" b="1" dirty="0">
              <a:solidFill>
                <a:srgbClr val="006666"/>
              </a:solidFill>
              <a:latin typeface="Arial" charset="0"/>
            </a:endParaRPr>
          </a:p>
        </p:txBody>
      </p:sp>
    </p:spTree>
    <p:extLst>
      <p:ext uri="{BB962C8B-B14F-4D97-AF65-F5344CB8AC3E}">
        <p14:creationId xmlns:p14="http://schemas.microsoft.com/office/powerpoint/2010/main" val="38537147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rtl="0" eaLnBrk="0" fontAlgn="base" hangingPunct="0">
        <a:spcBef>
          <a:spcPct val="0"/>
        </a:spcBef>
        <a:spcAft>
          <a:spcPct val="0"/>
        </a:spcAft>
        <a:defRPr kumimoji="1" sz="40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Arial Black" pitchFamily="34" charset="0"/>
        </a:defRPr>
      </a:lvl2pPr>
      <a:lvl3pPr algn="ctr" rtl="0" eaLnBrk="0" fontAlgn="base" hangingPunct="0">
        <a:spcBef>
          <a:spcPct val="0"/>
        </a:spcBef>
        <a:spcAft>
          <a:spcPct val="0"/>
        </a:spcAft>
        <a:defRPr kumimoji="1" sz="4000">
          <a:solidFill>
            <a:srgbClr val="FFFF00"/>
          </a:solidFill>
          <a:latin typeface="Arial Black" pitchFamily="34" charset="0"/>
        </a:defRPr>
      </a:lvl3pPr>
      <a:lvl4pPr algn="ctr" rtl="0" eaLnBrk="0" fontAlgn="base" hangingPunct="0">
        <a:spcBef>
          <a:spcPct val="0"/>
        </a:spcBef>
        <a:spcAft>
          <a:spcPct val="0"/>
        </a:spcAft>
        <a:defRPr kumimoji="1" sz="4000">
          <a:solidFill>
            <a:srgbClr val="FFFF00"/>
          </a:solidFill>
          <a:latin typeface="Arial Black" pitchFamily="34" charset="0"/>
        </a:defRPr>
      </a:lvl4pPr>
      <a:lvl5pPr algn="ctr" rtl="0" eaLnBrk="0" fontAlgn="base" hangingPunct="0">
        <a:spcBef>
          <a:spcPct val="0"/>
        </a:spcBef>
        <a:spcAft>
          <a:spcPct val="0"/>
        </a:spcAft>
        <a:defRPr kumimoji="1" sz="4000">
          <a:solidFill>
            <a:srgbClr val="FFFF00"/>
          </a:solidFill>
          <a:latin typeface="Arial Black" pitchFamily="34" charset="0"/>
        </a:defRPr>
      </a:lvl5pPr>
      <a:lvl6pPr marL="457200" algn="ctr" rtl="0" eaLnBrk="0" fontAlgn="base" hangingPunct="0">
        <a:spcBef>
          <a:spcPct val="0"/>
        </a:spcBef>
        <a:spcAft>
          <a:spcPct val="0"/>
        </a:spcAft>
        <a:defRPr kumimoji="1" sz="4000">
          <a:solidFill>
            <a:srgbClr val="FFFF00"/>
          </a:solidFill>
          <a:latin typeface="Arial Black" pitchFamily="34" charset="0"/>
        </a:defRPr>
      </a:lvl6pPr>
      <a:lvl7pPr marL="914400" algn="ctr" rtl="0" eaLnBrk="0" fontAlgn="base" hangingPunct="0">
        <a:spcBef>
          <a:spcPct val="0"/>
        </a:spcBef>
        <a:spcAft>
          <a:spcPct val="0"/>
        </a:spcAft>
        <a:defRPr kumimoji="1" sz="4000">
          <a:solidFill>
            <a:srgbClr val="FFFF00"/>
          </a:solidFill>
          <a:latin typeface="Arial Black" pitchFamily="34" charset="0"/>
        </a:defRPr>
      </a:lvl7pPr>
      <a:lvl8pPr marL="1371600" algn="ctr" rtl="0" eaLnBrk="0" fontAlgn="base" hangingPunct="0">
        <a:spcBef>
          <a:spcPct val="0"/>
        </a:spcBef>
        <a:spcAft>
          <a:spcPct val="0"/>
        </a:spcAft>
        <a:defRPr kumimoji="1" sz="4000">
          <a:solidFill>
            <a:srgbClr val="FFFF00"/>
          </a:solidFill>
          <a:latin typeface="Arial Black" pitchFamily="34" charset="0"/>
        </a:defRPr>
      </a:lvl8pPr>
      <a:lvl9pPr marL="1828800" algn="ctr" rtl="0" eaLnBrk="0" fontAlgn="base" hangingPunct="0">
        <a:spcBef>
          <a:spcPct val="0"/>
        </a:spcBef>
        <a:spcAft>
          <a:spcPct val="0"/>
        </a:spcAft>
        <a:defRPr kumimoji="1" sz="4000">
          <a:solidFill>
            <a:srgbClr val="FFFF00"/>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rgbClr val="EAEAEA"/>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rgbClr val="EAEAEA"/>
          </a:solidFill>
          <a:latin typeface="+mn-lt"/>
        </a:defRPr>
      </a:lvl2pPr>
      <a:lvl3pPr marL="1143000" indent="-228600" algn="l" rtl="0" eaLnBrk="0" fontAlgn="base" hangingPunct="0">
        <a:spcBef>
          <a:spcPct val="20000"/>
        </a:spcBef>
        <a:spcAft>
          <a:spcPct val="0"/>
        </a:spcAft>
        <a:buClr>
          <a:schemeClr val="accent2"/>
        </a:buClr>
        <a:buSzPct val="50000"/>
        <a:buFont typeface="Monotype Sorts" pitchFamily="2" charset="2"/>
        <a:buChar char="u"/>
        <a:defRPr kumimoji="1" sz="2400">
          <a:solidFill>
            <a:srgbClr val="EAEAEA"/>
          </a:solidFill>
          <a:latin typeface="+mn-lt"/>
        </a:defRPr>
      </a:lvl3pPr>
      <a:lvl4pPr marL="1600200" indent="-228600" algn="l" rtl="0" eaLnBrk="0" fontAlgn="base" hangingPunct="0">
        <a:spcBef>
          <a:spcPct val="20000"/>
        </a:spcBef>
        <a:spcAft>
          <a:spcPct val="0"/>
        </a:spcAft>
        <a:buClr>
          <a:schemeClr val="accent2"/>
        </a:buClr>
        <a:buSzPct val="80000"/>
        <a:buChar char="•"/>
        <a:defRPr kumimoji="1" sz="2000">
          <a:solidFill>
            <a:srgbClr val="EAEAEA"/>
          </a:solidFill>
          <a:latin typeface="+mn-lt"/>
        </a:defRPr>
      </a:lvl4pPr>
      <a:lvl5pPr marL="2057400" indent="-228600" algn="l" rtl="0" eaLnBrk="0" fontAlgn="base" hangingPunct="0">
        <a:spcBef>
          <a:spcPct val="20000"/>
        </a:spcBef>
        <a:spcAft>
          <a:spcPct val="0"/>
        </a:spcAft>
        <a:buClr>
          <a:schemeClr val="accent2"/>
        </a:buClr>
        <a:buSzPct val="80000"/>
        <a:buChar char="–"/>
        <a:defRPr kumimoji="1" sz="2000">
          <a:solidFill>
            <a:srgbClr val="EAEAEA"/>
          </a:solidFill>
          <a:latin typeface="+mn-lt"/>
        </a:defRPr>
      </a:lvl5pPr>
      <a:lvl6pPr marL="2514600" indent="-228600" algn="l" rtl="0" eaLnBrk="0" fontAlgn="base" hangingPunct="0">
        <a:spcBef>
          <a:spcPct val="20000"/>
        </a:spcBef>
        <a:spcAft>
          <a:spcPct val="0"/>
        </a:spcAft>
        <a:buClr>
          <a:schemeClr val="accent2"/>
        </a:buClr>
        <a:buSzPct val="80000"/>
        <a:buChar char="–"/>
        <a:defRPr kumimoji="1" sz="2000">
          <a:solidFill>
            <a:srgbClr val="EAEAEA"/>
          </a:solidFill>
          <a:latin typeface="+mn-lt"/>
        </a:defRPr>
      </a:lvl6pPr>
      <a:lvl7pPr marL="2971800" indent="-228600" algn="l" rtl="0" eaLnBrk="0" fontAlgn="base" hangingPunct="0">
        <a:spcBef>
          <a:spcPct val="20000"/>
        </a:spcBef>
        <a:spcAft>
          <a:spcPct val="0"/>
        </a:spcAft>
        <a:buClr>
          <a:schemeClr val="accent2"/>
        </a:buClr>
        <a:buSzPct val="80000"/>
        <a:buChar char="–"/>
        <a:defRPr kumimoji="1" sz="2000">
          <a:solidFill>
            <a:srgbClr val="EAEAEA"/>
          </a:solidFill>
          <a:latin typeface="+mn-lt"/>
        </a:defRPr>
      </a:lvl7pPr>
      <a:lvl8pPr marL="3429000" indent="-228600" algn="l" rtl="0" eaLnBrk="0" fontAlgn="base" hangingPunct="0">
        <a:spcBef>
          <a:spcPct val="20000"/>
        </a:spcBef>
        <a:spcAft>
          <a:spcPct val="0"/>
        </a:spcAft>
        <a:buClr>
          <a:schemeClr val="accent2"/>
        </a:buClr>
        <a:buSzPct val="80000"/>
        <a:buChar char="–"/>
        <a:defRPr kumimoji="1" sz="2000">
          <a:solidFill>
            <a:srgbClr val="EAEAEA"/>
          </a:solidFill>
          <a:latin typeface="+mn-lt"/>
        </a:defRPr>
      </a:lvl8pPr>
      <a:lvl9pPr marL="3886200" indent="-228600" algn="l" rtl="0" eaLnBrk="0" fontAlgn="base" hangingPunct="0">
        <a:spcBef>
          <a:spcPct val="20000"/>
        </a:spcBef>
        <a:spcAft>
          <a:spcPct val="0"/>
        </a:spcAft>
        <a:buClr>
          <a:schemeClr val="accent2"/>
        </a:buClr>
        <a:buSzPct val="80000"/>
        <a:buChar char="–"/>
        <a:defRPr kumimoji="1"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ctr" defTabSz="914400" rtl="0" eaLnBrk="1" latinLnBrk="0" hangingPunct="1">
        <a:spcBef>
          <a:spcPct val="0"/>
        </a:spcBef>
        <a:buNone/>
        <a:defRPr sz="3200" b="1" kern="1200">
          <a:ln>
            <a:solidFill>
              <a:schemeClr val="tx1"/>
            </a:solidFill>
          </a:ln>
          <a:solidFill>
            <a:srgbClr val="FFFF00"/>
          </a:solidFill>
          <a:effectLst/>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8C7671"/>
          </a:solidFill>
          <a:effectLst/>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8C7671"/>
          </a:solidFill>
          <a:effectLst/>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effectLst/>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68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43137"/>
              </a:srgbClr>
            </a:outerShdw>
          </a:effectLst>
          <a:latin typeface="Articulate Extrabol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ticulate" pitchFamily="2"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80C679"/>
          </a:solidFill>
          <a:effectLst>
            <a:outerShdw blurRad="38100" dist="38100" dir="2700000" algn="tl">
              <a:srgbClr val="000000">
                <a:alpha val="43137"/>
              </a:srgbClr>
            </a:outerShdw>
          </a:effectLst>
          <a:latin typeface="Articulate" pitchFamily="2"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Articulate" pitchFamily="2"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80C679"/>
          </a:solidFill>
          <a:effectLst>
            <a:outerShdw blurRad="38100" dist="38100" dir="2700000" algn="tl">
              <a:srgbClr val="000000">
                <a:alpha val="43137"/>
              </a:srgbClr>
            </a:outerShdw>
          </a:effectLst>
          <a:latin typeface="Articulate" pitchFamily="2"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Articulat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709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ctr" defTabSz="914400" rtl="0" eaLnBrk="1" latinLnBrk="0" hangingPunct="1">
        <a:spcBef>
          <a:spcPct val="0"/>
        </a:spcBef>
        <a:buNone/>
        <a:defRPr sz="3200" b="1" kern="1200">
          <a:solidFill>
            <a:srgbClr val="FFFF00"/>
          </a:solidFill>
          <a:effectLst>
            <a:outerShdw blurRad="38100" dist="38100" dir="2700000" algn="tl">
              <a:srgbClr val="000000">
                <a:alpha val="43137"/>
              </a:srgbClr>
            </a:outerShdw>
          </a:effectLst>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D1BA9F"/>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D1BA9F"/>
          </a:solidFill>
          <a:effectLst>
            <a:outerShdw blurRad="38100" dist="38100" dir="2700000" algn="tl">
              <a:srgbClr val="000000">
                <a:alpha val="43137"/>
              </a:srgbClr>
            </a:outerShdw>
          </a:effectLst>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CDA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714480"/>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714480"/>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rgbClr val="094126"/>
              </a:gs>
              <a:gs pos="100000">
                <a:srgbClr val="1A6C3B"/>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2436C73-EC7A-4803-A364-529B1C9B0817}" type="datetimeFigureOut">
              <a:rPr lang="en-US" smtClean="0"/>
              <a:pPr/>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C609993-28A5-4BCA-BC4A-002456A13D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914400" rtl="0" eaLnBrk="1" latinLnBrk="0" hangingPunct="1">
        <a:spcBef>
          <a:spcPct val="0"/>
        </a:spcBef>
        <a:buNone/>
        <a:defRPr sz="32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B89F5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B89F5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1010096.JPG"/>
          <p:cNvPicPr>
            <a:picLocks noChangeAspect="1"/>
          </p:cNvPicPr>
          <p:nvPr>
            <p:custDataLst>
              <p:tags r:id="rId5"/>
            </p:custDataLst>
          </p:nvPr>
        </p:nvPicPr>
        <p:blipFill>
          <a:blip r:embed="rId6" cstate="print"/>
          <a:srcRect l="2915" r="47557" b="50455"/>
          <a:stretch>
            <a:fillRect/>
          </a:stretch>
        </p:blipFill>
        <p:spPr>
          <a:xfrm>
            <a:off x="0" y="0"/>
            <a:ext cx="9140140" cy="6858000"/>
          </a:xfrm>
          <a:prstGeom prst="rect">
            <a:avLst/>
          </a:prstGeom>
        </p:spPr>
      </p:pic>
      <p:sp>
        <p:nvSpPr>
          <p:cNvPr id="2" name="Title Placeholder 1"/>
          <p:cNvSpPr>
            <a:spLocks noGrp="1"/>
          </p:cNvSpPr>
          <p:nvPr>
            <p:ph type="title"/>
          </p:nvPr>
        </p:nvSpPr>
        <p:spPr>
          <a:xfrm>
            <a:off x="228600" y="228600"/>
            <a:ext cx="8686800" cy="9144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566928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xStyles>
    <p:titleStyle>
      <a:lvl1pPr algn="ctr" defTabSz="914400" rtl="0" eaLnBrk="1" latinLnBrk="0" hangingPunct="1">
        <a:spcBef>
          <a:spcPct val="0"/>
        </a:spcBef>
        <a:buNone/>
        <a:defRPr sz="3600" kern="1200">
          <a:solidFill>
            <a:srgbClr val="FFFF00"/>
          </a:solidFill>
          <a:effectLst>
            <a:outerShdw blurRad="38100" dist="38100" dir="2700000" algn="tl">
              <a:srgbClr val="000000">
                <a:alpha val="43137"/>
              </a:srgbClr>
            </a:outerShdw>
          </a:effectLst>
          <a:latin typeface="Myriad Pro Light" pitchFamily="34" charset="0"/>
          <a:ea typeface="+mj-ea"/>
          <a:cs typeface="MV Boli" pitchFamily="2"/>
        </a:defRPr>
      </a:lvl1pPr>
    </p:titleStyle>
    <p:body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chemeClr val="bg1">
              <a:lumMod val="85000"/>
            </a:schemeClr>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6.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Hazardous Weather </a:t>
            </a:r>
            <a:r>
              <a:rPr lang="en-US" dirty="0" err="1" smtClean="0"/>
              <a:t>Testbed</a:t>
            </a:r>
            <a:r>
              <a:rPr lang="en-US" dirty="0" smtClean="0"/>
              <a:t> (HWT) </a:t>
            </a:r>
            <a:br>
              <a:rPr lang="en-US" dirty="0" smtClean="0"/>
            </a:br>
            <a:r>
              <a:rPr lang="en-US" dirty="0" smtClean="0"/>
              <a:t>“Tales from the </a:t>
            </a:r>
            <a:r>
              <a:rPr lang="en-US" dirty="0" err="1" smtClean="0"/>
              <a:t>Testbed</a:t>
            </a:r>
            <a:r>
              <a:rPr lang="en-US" dirty="0" smtClean="0"/>
              <a:t>”</a:t>
            </a:r>
            <a:endParaRPr lang="en-US" dirty="0"/>
          </a:p>
        </p:txBody>
      </p:sp>
      <p:sp>
        <p:nvSpPr>
          <p:cNvPr id="3" name="Subtitle 2"/>
          <p:cNvSpPr>
            <a:spLocks noGrp="1"/>
          </p:cNvSpPr>
          <p:nvPr>
            <p:ph type="subTitle" idx="1"/>
          </p:nvPr>
        </p:nvSpPr>
        <p:spPr/>
        <p:txBody>
          <a:bodyPr/>
          <a:lstStyle/>
          <a:p>
            <a:r>
              <a:rPr lang="en-US" dirty="0" smtClean="0"/>
              <a:t>Forecaster Briefing</a:t>
            </a:r>
          </a:p>
          <a:p>
            <a:r>
              <a:rPr lang="en-US" dirty="0" smtClean="0"/>
              <a:t>Warning Decision Training Branch (WDTB)</a:t>
            </a:r>
            <a:endParaRPr lang="en-US" dirty="0"/>
          </a:p>
        </p:txBody>
      </p:sp>
    </p:spTree>
    <p:extLst>
      <p:ext uri="{BB962C8B-B14F-4D97-AF65-F5344CB8AC3E}">
        <p14:creationId xmlns:p14="http://schemas.microsoft.com/office/powerpoint/2010/main" val="276961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686800" cy="914400"/>
          </a:xfrm>
        </p:spPr>
        <p:txBody>
          <a:bodyPr>
            <a:normAutofit/>
          </a:bodyPr>
          <a:lstStyle/>
          <a:p>
            <a:r>
              <a:rPr lang="en-US" sz="3600" dirty="0" smtClean="0"/>
              <a:t>Applying These Results to the HWT</a:t>
            </a:r>
            <a:endParaRPr lang="en-US" sz="3600" dirty="0"/>
          </a:p>
        </p:txBody>
      </p:sp>
      <p:sp>
        <p:nvSpPr>
          <p:cNvPr id="4" name="Content Placeholder 3"/>
          <p:cNvSpPr>
            <a:spLocks noGrp="1"/>
          </p:cNvSpPr>
          <p:nvPr>
            <p:ph sz="quarter" idx="4294967295"/>
          </p:nvPr>
        </p:nvSpPr>
        <p:spPr>
          <a:xfrm>
            <a:off x="438941" y="1465262"/>
            <a:ext cx="8229600" cy="5011738"/>
          </a:xfrm>
        </p:spPr>
        <p:txBody>
          <a:bodyPr>
            <a:normAutofit fontScale="92500"/>
          </a:bodyPr>
          <a:lstStyle/>
          <a:p>
            <a:r>
              <a:rPr lang="en-US" sz="2800" dirty="0" smtClean="0"/>
              <a:t>HWT to provide weekly operational reports </a:t>
            </a:r>
            <a:endParaRPr lang="en-US" dirty="0" smtClean="0"/>
          </a:p>
          <a:p>
            <a:pPr lvl="1"/>
            <a:r>
              <a:rPr lang="en-US" sz="2200" dirty="0" smtClean="0"/>
              <a:t>You will present observations and examples from your</a:t>
            </a:r>
            <a:r>
              <a:rPr lang="en-US" sz="2200" dirty="0"/>
              <a:t> </a:t>
            </a:r>
            <a:r>
              <a:rPr lang="en-US" sz="2200" dirty="0" smtClean="0"/>
              <a:t>participation</a:t>
            </a:r>
          </a:p>
          <a:p>
            <a:pPr lvl="1"/>
            <a:r>
              <a:rPr lang="en-US" sz="2200" dirty="0" smtClean="0"/>
              <a:t>Research and Operational meteorologists from across the nation will be listening</a:t>
            </a:r>
          </a:p>
          <a:p>
            <a:pPr lvl="2"/>
            <a:endParaRPr lang="en-US" sz="2400" b="1" i="1" dirty="0" smtClean="0"/>
          </a:p>
          <a:p>
            <a:pPr lvl="2"/>
            <a:endParaRPr lang="en-US" sz="2400" b="1" i="1" dirty="0"/>
          </a:p>
          <a:p>
            <a:pPr lvl="2"/>
            <a:endParaRPr lang="en-US" sz="2400" b="1" i="1" dirty="0" smtClean="0"/>
          </a:p>
          <a:p>
            <a:pPr lvl="2"/>
            <a:endParaRPr lang="en-US" sz="2400" b="1" i="1" dirty="0"/>
          </a:p>
          <a:p>
            <a:pPr lvl="2"/>
            <a:endParaRPr lang="en-US" sz="2400" b="1" i="1" dirty="0" smtClean="0"/>
          </a:p>
          <a:p>
            <a:pPr lvl="2"/>
            <a:endParaRPr lang="en-US" sz="2400" b="1" i="1" dirty="0"/>
          </a:p>
          <a:p>
            <a:pPr lvl="2"/>
            <a:endParaRPr lang="en-US" sz="2400" b="1" i="1" dirty="0" smtClean="0"/>
          </a:p>
          <a:p>
            <a:pPr marL="914400" lvl="2" indent="0">
              <a:buNone/>
            </a:pPr>
            <a:r>
              <a:rPr lang="en-US" sz="2400" b="1" i="1" dirty="0" smtClean="0"/>
              <a:t>           This is your chance to have your voices heard…</a:t>
            </a:r>
          </a:p>
        </p:txBody>
      </p:sp>
      <p:pic>
        <p:nvPicPr>
          <p:cNvPr id="13" name="Picture 2" descr="C:\Documents and Settings\pschlatter\Desktop\DP_Demo_Hayes.jpg"/>
          <p:cNvPicPr>
            <a:picLocks noChangeAspect="1" noChangeArrowheads="1"/>
          </p:cNvPicPr>
          <p:nvPr/>
        </p:nvPicPr>
        <p:blipFill>
          <a:blip r:embed="rId3" cstate="print"/>
          <a:srcRect/>
          <a:stretch>
            <a:fillRect/>
          </a:stretch>
        </p:blipFill>
        <p:spPr bwMode="auto">
          <a:xfrm>
            <a:off x="3033772" y="3212242"/>
            <a:ext cx="3633704" cy="2302858"/>
          </a:xfrm>
          <a:prstGeom prst="rect">
            <a:avLst/>
          </a:prstGeom>
          <a:noFill/>
          <a:ln w="25400">
            <a:solidFill>
              <a:schemeClr val="bg1"/>
            </a:solidFill>
          </a:ln>
          <a:effectLst>
            <a:outerShdw blurRad="50800" dist="76200" dir="2700000" algn="tl" rotWithShape="0">
              <a:prstClr val="black">
                <a:alpha val="72000"/>
              </a:prstClr>
            </a:outerShdw>
          </a:effectLst>
        </p:spPr>
      </p:pic>
    </p:spTree>
    <p:extLst>
      <p:ext uri="{BB962C8B-B14F-4D97-AF65-F5344CB8AC3E}">
        <p14:creationId xmlns:p14="http://schemas.microsoft.com/office/powerpoint/2010/main" val="313701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7511" y="2907475"/>
            <a:ext cx="8229600" cy="1143000"/>
          </a:xfrm>
        </p:spPr>
        <p:txBody>
          <a:bodyPr/>
          <a:lstStyle/>
          <a:p>
            <a:r>
              <a:rPr lang="en-US" dirty="0" smtClean="0"/>
              <a:t>Aspects of a Good Briefing</a:t>
            </a:r>
            <a:endParaRPr lang="en-US" dirty="0"/>
          </a:p>
        </p:txBody>
      </p:sp>
    </p:spTree>
    <p:extLst>
      <p:ext uri="{BB962C8B-B14F-4D97-AF65-F5344CB8AC3E}">
        <p14:creationId xmlns:p14="http://schemas.microsoft.com/office/powerpoint/2010/main" val="3326341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the Presentation</a:t>
            </a:r>
            <a:endParaRPr lang="en-US" dirty="0"/>
          </a:p>
        </p:txBody>
      </p:sp>
      <p:sp>
        <p:nvSpPr>
          <p:cNvPr id="3" name="Content Placeholder 2"/>
          <p:cNvSpPr>
            <a:spLocks noGrp="1"/>
          </p:cNvSpPr>
          <p:nvPr>
            <p:ph sz="quarter" idx="10"/>
          </p:nvPr>
        </p:nvSpPr>
        <p:spPr>
          <a:xfrm>
            <a:off x="457200" y="1246909"/>
            <a:ext cx="8229600" cy="2671948"/>
          </a:xfrm>
        </p:spPr>
        <p:txBody>
          <a:bodyPr>
            <a:normAutofit fontScale="92500" lnSpcReduction="10000"/>
          </a:bodyPr>
          <a:lstStyle/>
          <a:p>
            <a:pPr marL="514350" indent="-514350">
              <a:buFont typeface="+mj-lt"/>
              <a:buAutoNum type="arabicPeriod"/>
            </a:pPr>
            <a:r>
              <a:rPr lang="en-US" dirty="0" smtClean="0"/>
              <a:t>Define the audience’s characteristics</a:t>
            </a:r>
          </a:p>
          <a:p>
            <a:pPr lvl="1"/>
            <a:r>
              <a:rPr lang="en-US" b="1" i="1" dirty="0" smtClean="0"/>
              <a:t>Operational &amp; Research Meteorologists</a:t>
            </a:r>
          </a:p>
          <a:p>
            <a:pPr marL="514350" indent="-514350">
              <a:buFont typeface="+mj-lt"/>
              <a:buAutoNum type="arabicPeriod"/>
            </a:pPr>
            <a:r>
              <a:rPr lang="en-US" dirty="0" smtClean="0"/>
              <a:t>Determine how much they already know</a:t>
            </a:r>
          </a:p>
          <a:p>
            <a:pPr lvl="1"/>
            <a:r>
              <a:rPr lang="en-US" b="1" i="1" dirty="0" smtClean="0"/>
              <a:t>Most with working knowledge of operational meteorology</a:t>
            </a:r>
          </a:p>
          <a:p>
            <a:pPr marL="514350" indent="-514350">
              <a:buFont typeface="+mj-lt"/>
              <a:buAutoNum type="arabicPeriod"/>
            </a:pPr>
            <a:r>
              <a:rPr lang="en-US" dirty="0" smtClean="0"/>
              <a:t>Tailor your presentation to meet their needs</a:t>
            </a:r>
          </a:p>
          <a:p>
            <a:pPr lvl="1"/>
            <a:r>
              <a:rPr lang="en-US" b="1" i="1" dirty="0" smtClean="0"/>
              <a:t>Focus on operational aspect of your experience</a:t>
            </a:r>
            <a:r>
              <a:rPr lang="en-US" dirty="0" smtClean="0"/>
              <a:t> </a:t>
            </a:r>
          </a:p>
          <a:p>
            <a:pPr marL="514350" indent="-514350">
              <a:buFont typeface="+mj-lt"/>
              <a:buAutoNum type="arabicPeriod"/>
            </a:pPr>
            <a:r>
              <a:rPr lang="en-US" dirty="0" smtClean="0"/>
              <a:t>Anticipate audience reactions…</a:t>
            </a:r>
          </a:p>
          <a:p>
            <a:endParaRPr lang="en-US" dirty="0"/>
          </a:p>
        </p:txBody>
      </p:sp>
      <p:pic>
        <p:nvPicPr>
          <p:cNvPr id="2052" name="Picture 4" descr="C:\Users\cpayne\AppData\Local\Microsoft\Windows\Temporary Internet Files\Content.IE5\LOQ7DNFJ\MP9004022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966" y="4096987"/>
            <a:ext cx="3159324" cy="2535382"/>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01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Presentation</a:t>
            </a:r>
            <a:endParaRPr lang="en-US" dirty="0"/>
          </a:p>
        </p:txBody>
      </p:sp>
      <p:sp>
        <p:nvSpPr>
          <p:cNvPr id="3" name="Content Placeholder 2"/>
          <p:cNvSpPr>
            <a:spLocks noGrp="1"/>
          </p:cNvSpPr>
          <p:nvPr>
            <p:ph sz="quarter" idx="10"/>
          </p:nvPr>
        </p:nvSpPr>
        <p:spPr/>
        <p:txBody>
          <a:bodyPr>
            <a:normAutofit/>
          </a:bodyPr>
          <a:lstStyle/>
          <a:p>
            <a:pPr marL="0" indent="0">
              <a:buNone/>
            </a:pPr>
            <a:r>
              <a:rPr lang="en-US" dirty="0" smtClean="0"/>
              <a:t>A well-structured presentation has three sections:</a:t>
            </a:r>
          </a:p>
          <a:p>
            <a:pPr marL="514350" indent="-514350">
              <a:buNone/>
            </a:pPr>
            <a:endParaRPr lang="en-US" dirty="0" smtClean="0"/>
          </a:p>
          <a:p>
            <a:pPr marL="514350" indent="-514350">
              <a:buFont typeface="+mj-lt"/>
              <a:buAutoNum type="arabicPeriod"/>
            </a:pPr>
            <a:r>
              <a:rPr lang="en-US" dirty="0" smtClean="0"/>
              <a:t>Identify your </a:t>
            </a:r>
            <a:r>
              <a:rPr lang="en-US" b="1" i="1" u="sng" dirty="0" smtClean="0"/>
              <a:t>main message</a:t>
            </a:r>
            <a:r>
              <a:rPr lang="en-US" dirty="0" smtClean="0"/>
              <a:t> in the opening</a:t>
            </a:r>
          </a:p>
          <a:p>
            <a:pPr marL="514350" indent="-514350">
              <a:buFont typeface="+mj-lt"/>
              <a:buAutoNum type="arabicPeriod"/>
            </a:pPr>
            <a:r>
              <a:rPr lang="en-US" b="1" i="1" u="sng" dirty="0" smtClean="0"/>
              <a:t>Reinforce</a:t>
            </a:r>
            <a:r>
              <a:rPr lang="en-US" dirty="0" smtClean="0"/>
              <a:t> your main message in the middle</a:t>
            </a:r>
          </a:p>
          <a:p>
            <a:pPr marL="514350" indent="-514350">
              <a:buFont typeface="+mj-lt"/>
              <a:buAutoNum type="arabicPeriod"/>
            </a:pPr>
            <a:r>
              <a:rPr lang="en-US" dirty="0" smtClean="0"/>
              <a:t>Summarize with a </a:t>
            </a:r>
            <a:r>
              <a:rPr lang="en-US" b="1" i="1" u="sng" dirty="0" smtClean="0"/>
              <a:t>memorable conclusion</a:t>
            </a:r>
          </a:p>
        </p:txBody>
      </p:sp>
      <p:grpSp>
        <p:nvGrpSpPr>
          <p:cNvPr id="5" name="Group 4"/>
          <p:cNvGrpSpPr/>
          <p:nvPr/>
        </p:nvGrpSpPr>
        <p:grpSpPr>
          <a:xfrm>
            <a:off x="3253836" y="4223978"/>
            <a:ext cx="2303818" cy="2331202"/>
            <a:chOff x="3046019" y="3752600"/>
            <a:chExt cx="2481943" cy="2798944"/>
          </a:xfrm>
        </p:grpSpPr>
        <p:pic>
          <p:nvPicPr>
            <p:cNvPr id="3074" name="Picture 2" descr="C:\Users\cpayne\AppData\Local\Microsoft\Windows\Temporary Internet Files\Content.IE5\B1BEJL71\MC9002854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378" y="4702627"/>
              <a:ext cx="1589227" cy="184891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046019" y="3752600"/>
              <a:ext cx="2481943" cy="997527"/>
            </a:xfrm>
            <a:prstGeom prst="wedgeRoundRect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HWT was the best experience ever!</a:t>
              </a:r>
              <a:endParaRPr lang="en-US" dirty="0">
                <a:solidFill>
                  <a:schemeClr val="tx1"/>
                </a:solidFill>
              </a:endParaRPr>
            </a:p>
          </p:txBody>
        </p:sp>
      </p:grpSp>
    </p:spTree>
    <p:extLst>
      <p:ext uri="{BB962C8B-B14F-4D97-AF65-F5344CB8AC3E}">
        <p14:creationId xmlns:p14="http://schemas.microsoft.com/office/powerpoint/2010/main" val="373621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presentation</a:t>
            </a:r>
            <a:endParaRPr lang="en-US" dirty="0"/>
          </a:p>
        </p:txBody>
      </p:sp>
      <p:sp>
        <p:nvSpPr>
          <p:cNvPr id="3" name="Content Placeholder 2"/>
          <p:cNvSpPr>
            <a:spLocks noGrp="1"/>
          </p:cNvSpPr>
          <p:nvPr>
            <p:ph idx="1"/>
          </p:nvPr>
        </p:nvSpPr>
        <p:spPr/>
        <p:txBody>
          <a:bodyPr/>
          <a:lstStyle/>
          <a:p>
            <a:r>
              <a:rPr lang="en-US" dirty="0" smtClean="0"/>
              <a:t>What are the applications/limitations of the new techniques/software/hardware to my office?</a:t>
            </a:r>
          </a:p>
          <a:p>
            <a:r>
              <a:rPr lang="en-US" dirty="0" smtClean="0"/>
              <a:t>What was surprising in this experiment?</a:t>
            </a:r>
          </a:p>
          <a:p>
            <a:r>
              <a:rPr lang="en-US" dirty="0" smtClean="0"/>
              <a:t>Human factors impacts in your office?</a:t>
            </a:r>
          </a:p>
          <a:p>
            <a:endParaRPr lang="en-US" dirty="0" smtClean="0"/>
          </a:p>
          <a:p>
            <a:endParaRPr lang="en-US" dirty="0" smtClean="0"/>
          </a:p>
          <a:p>
            <a:endParaRPr lang="en-US" dirty="0"/>
          </a:p>
        </p:txBody>
      </p:sp>
    </p:spTree>
    <p:extLst>
      <p:ext uri="{BB962C8B-B14F-4D97-AF65-F5344CB8AC3E}">
        <p14:creationId xmlns:p14="http://schemas.microsoft.com/office/powerpoint/2010/main" val="2705319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Structure</a:t>
            </a:r>
            <a:endParaRPr lang="en-US" dirty="0"/>
          </a:p>
        </p:txBody>
      </p:sp>
      <p:sp>
        <p:nvSpPr>
          <p:cNvPr id="3" name="Content Placeholder 2"/>
          <p:cNvSpPr>
            <a:spLocks noGrp="1"/>
          </p:cNvSpPr>
          <p:nvPr>
            <p:ph idx="1"/>
          </p:nvPr>
        </p:nvSpPr>
        <p:spPr/>
        <p:txBody>
          <a:bodyPr/>
          <a:lstStyle/>
          <a:p>
            <a:r>
              <a:rPr lang="en-US" dirty="0" smtClean="0"/>
              <a:t>Start promptly at 12pm (not 12:01pm)</a:t>
            </a:r>
          </a:p>
          <a:p>
            <a:endParaRPr lang="en-US" dirty="0"/>
          </a:p>
          <a:p>
            <a:r>
              <a:rPr lang="en-US" dirty="0" smtClean="0"/>
              <a:t>22-min presentation:</a:t>
            </a:r>
          </a:p>
          <a:p>
            <a:pPr lvl="1"/>
            <a:r>
              <a:rPr lang="en-US" dirty="0" smtClean="0"/>
              <a:t>Slide 1:  Intro Slide</a:t>
            </a:r>
          </a:p>
          <a:p>
            <a:pPr lvl="1"/>
            <a:r>
              <a:rPr lang="en-US" dirty="0" smtClean="0"/>
              <a:t>Slide 2-4:  EWP Background (Greg)</a:t>
            </a:r>
          </a:p>
          <a:p>
            <a:pPr lvl="1"/>
            <a:r>
              <a:rPr lang="en-US" dirty="0" smtClean="0"/>
              <a:t>Slide 5-7:  Background on Topic</a:t>
            </a:r>
          </a:p>
          <a:p>
            <a:pPr lvl="1"/>
            <a:r>
              <a:rPr lang="en-US" dirty="0" smtClean="0"/>
              <a:t>Slide 8: Main Point #1</a:t>
            </a:r>
          </a:p>
          <a:p>
            <a:pPr lvl="1"/>
            <a:r>
              <a:rPr lang="en-US" dirty="0" smtClean="0"/>
              <a:t>Slide 9-11: Illustrations of Main Point #1</a:t>
            </a:r>
          </a:p>
          <a:p>
            <a:pPr lvl="1"/>
            <a:r>
              <a:rPr lang="en-US" dirty="0" smtClean="0"/>
              <a:t>*** Repeat 8-11 for up to 3 Main Points</a:t>
            </a:r>
          </a:p>
          <a:p>
            <a:pPr lvl="1"/>
            <a:r>
              <a:rPr lang="en-US" dirty="0" smtClean="0"/>
              <a:t>End Slide:  Takeaway(s)</a:t>
            </a:r>
          </a:p>
          <a:p>
            <a:endParaRPr lang="en-US" dirty="0" smtClean="0"/>
          </a:p>
          <a:p>
            <a:r>
              <a:rPr lang="en-US" dirty="0" smtClean="0"/>
              <a:t>8 minutes for Q&amp;A</a:t>
            </a:r>
            <a:endParaRPr lang="en-US" dirty="0"/>
          </a:p>
        </p:txBody>
      </p:sp>
    </p:spTree>
    <p:extLst>
      <p:ext uri="{BB962C8B-B14F-4D97-AF65-F5344CB8AC3E}">
        <p14:creationId xmlns:p14="http://schemas.microsoft.com/office/powerpoint/2010/main" val="270958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Screen Capturing</a:t>
            </a:r>
            <a:endParaRPr lang="en-US" dirty="0"/>
          </a:p>
        </p:txBody>
      </p:sp>
      <p:sp>
        <p:nvSpPr>
          <p:cNvPr id="6" name="Content Placeholder 5"/>
          <p:cNvSpPr>
            <a:spLocks noGrp="1"/>
          </p:cNvSpPr>
          <p:nvPr>
            <p:ph sz="half" idx="1"/>
          </p:nvPr>
        </p:nvSpPr>
        <p:spPr>
          <a:xfrm>
            <a:off x="228600" y="911450"/>
            <a:ext cx="8677894" cy="869868"/>
          </a:xfrm>
        </p:spPr>
        <p:txBody>
          <a:bodyPr/>
          <a:lstStyle/>
          <a:p>
            <a:pPr marL="0" indent="0" algn="ctr">
              <a:buNone/>
            </a:pPr>
            <a:r>
              <a:rPr lang="en-US" dirty="0" smtClean="0"/>
              <a:t>Use the AWIPS-2 built-in screen capturing software…</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01" y="1531916"/>
            <a:ext cx="6870398" cy="5147954"/>
          </a:xfrm>
          <a:prstGeom prst="rect">
            <a:avLst/>
          </a:prstGeom>
        </p:spPr>
      </p:pic>
    </p:spTree>
    <p:extLst>
      <p:ext uri="{BB962C8B-B14F-4D97-AF65-F5344CB8AC3E}">
        <p14:creationId xmlns:p14="http://schemas.microsoft.com/office/powerpoint/2010/main" val="1746307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7" name="Content Placeholder 6"/>
          <p:cNvSpPr>
            <a:spLocks noGrp="1"/>
          </p:cNvSpPr>
          <p:nvPr>
            <p:ph sz="quarter" idx="10"/>
          </p:nvPr>
        </p:nvSpPr>
        <p:spPr/>
        <p:txBody>
          <a:bodyPr/>
          <a:lstStyle/>
          <a:p>
            <a:endParaRPr lang="en-US"/>
          </a:p>
        </p:txBody>
      </p:sp>
    </p:spTree>
    <p:extLst>
      <p:ext uri="{BB962C8B-B14F-4D97-AF65-F5344CB8AC3E}">
        <p14:creationId xmlns:p14="http://schemas.microsoft.com/office/powerpoint/2010/main" val="362246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a:t>
            </a:r>
            <a:endParaRPr lang="en-US" dirty="0"/>
          </a:p>
        </p:txBody>
      </p:sp>
      <p:sp>
        <p:nvSpPr>
          <p:cNvPr id="3" name="Content Placeholder 2"/>
          <p:cNvSpPr>
            <a:spLocks noGrp="1"/>
          </p:cNvSpPr>
          <p:nvPr>
            <p:ph idx="4294967295"/>
          </p:nvPr>
        </p:nvSpPr>
        <p:spPr>
          <a:xfrm>
            <a:off x="237506" y="1371600"/>
            <a:ext cx="8680863" cy="5257800"/>
          </a:xfrm>
        </p:spPr>
        <p:txBody>
          <a:bodyPr/>
          <a:lstStyle/>
          <a:p>
            <a:r>
              <a:rPr lang="en-US" dirty="0" smtClean="0"/>
              <a:t>Provide a </a:t>
            </a:r>
            <a:r>
              <a:rPr lang="en-US" b="1" i="1" u="sng" dirty="0" smtClean="0"/>
              <a:t>focused</a:t>
            </a:r>
            <a:r>
              <a:rPr lang="en-US" dirty="0" smtClean="0"/>
              <a:t> assessment of the topic for this week</a:t>
            </a:r>
          </a:p>
          <a:p>
            <a:pPr lvl="1"/>
            <a:endParaRPr lang="en-US" dirty="0"/>
          </a:p>
          <a:p>
            <a:r>
              <a:rPr lang="en-US" dirty="0" smtClean="0"/>
              <a:t>Stress the operational aspects of the product/service</a:t>
            </a:r>
          </a:p>
          <a:p>
            <a:pPr lvl="1"/>
            <a:r>
              <a:rPr lang="en-US" dirty="0" smtClean="0"/>
              <a:t>Both strengths AND limitations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696" y="4000500"/>
            <a:ext cx="2222500" cy="251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288" y="4274820"/>
            <a:ext cx="3657600" cy="1965960"/>
          </a:xfrm>
          <a:prstGeom prst="rect">
            <a:avLst/>
          </a:prstGeom>
        </p:spPr>
      </p:pic>
    </p:spTree>
    <p:extLst>
      <p:ext uri="{BB962C8B-B14F-4D97-AF65-F5344CB8AC3E}">
        <p14:creationId xmlns:p14="http://schemas.microsoft.com/office/powerpoint/2010/main" val="349938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63" y="285016"/>
            <a:ext cx="6265862" cy="754083"/>
          </a:xfrm>
        </p:spPr>
        <p:txBody>
          <a:bodyPr/>
          <a:lstStyle/>
          <a:p>
            <a:r>
              <a:rPr lang="en-US" sz="3600" dirty="0" smtClean="0"/>
              <a:t>Week 1 – GOES-R Applications</a:t>
            </a:r>
            <a:endParaRPr lang="en-US" sz="3600" dirty="0"/>
          </a:p>
        </p:txBody>
      </p:sp>
      <p:pic>
        <p:nvPicPr>
          <p:cNvPr id="3" name="Picture 2" descr="nearcast_panel.png"/>
          <p:cNvPicPr>
            <a:picLocks noChangeAspect="1"/>
          </p:cNvPicPr>
          <p:nvPr/>
        </p:nvPicPr>
        <p:blipFill>
          <a:blip r:embed="rId2" cstate="print"/>
          <a:stretch>
            <a:fillRect/>
          </a:stretch>
        </p:blipFill>
        <p:spPr>
          <a:xfrm>
            <a:off x="375511" y="2104382"/>
            <a:ext cx="1705525" cy="1669237"/>
          </a:xfrm>
          <a:prstGeom prst="rect">
            <a:avLst/>
          </a:prstGeom>
        </p:spPr>
      </p:pic>
      <p:pic>
        <p:nvPicPr>
          <p:cNvPr id="4" name="Picture 3" descr="pglm_panel.png"/>
          <p:cNvPicPr>
            <a:picLocks noChangeAspect="1"/>
          </p:cNvPicPr>
          <p:nvPr/>
        </p:nvPicPr>
        <p:blipFill>
          <a:blip r:embed="rId3" cstate="print"/>
          <a:stretch>
            <a:fillRect/>
          </a:stretch>
        </p:blipFill>
        <p:spPr>
          <a:xfrm>
            <a:off x="375511" y="4036710"/>
            <a:ext cx="2766274" cy="1904156"/>
          </a:xfrm>
          <a:prstGeom prst="rect">
            <a:avLst/>
          </a:prstGeom>
        </p:spPr>
      </p:pic>
      <p:pic>
        <p:nvPicPr>
          <p:cNvPr id="5" name="Picture 4" descr="simusat_panel.png"/>
          <p:cNvPicPr>
            <a:picLocks noChangeAspect="1"/>
          </p:cNvPicPr>
          <p:nvPr/>
        </p:nvPicPr>
        <p:blipFill>
          <a:blip r:embed="rId4" cstate="print"/>
          <a:stretch>
            <a:fillRect/>
          </a:stretch>
        </p:blipFill>
        <p:spPr>
          <a:xfrm>
            <a:off x="3365309" y="4362602"/>
            <a:ext cx="2371183" cy="1725153"/>
          </a:xfrm>
          <a:prstGeom prst="rect">
            <a:avLst/>
          </a:prstGeom>
        </p:spPr>
      </p:pic>
      <p:pic>
        <p:nvPicPr>
          <p:cNvPr id="6" name="Picture 5" descr="uahci_panel.png"/>
          <p:cNvPicPr>
            <a:picLocks noChangeAspect="1"/>
          </p:cNvPicPr>
          <p:nvPr/>
        </p:nvPicPr>
        <p:blipFill>
          <a:blip r:embed="rId5" cstate="print"/>
          <a:stretch>
            <a:fillRect/>
          </a:stretch>
        </p:blipFill>
        <p:spPr>
          <a:xfrm>
            <a:off x="6307016" y="3659589"/>
            <a:ext cx="2287892" cy="1837699"/>
          </a:xfrm>
          <a:prstGeom prst="rect">
            <a:avLst/>
          </a:prstGeom>
        </p:spPr>
      </p:pic>
      <p:pic>
        <p:nvPicPr>
          <p:cNvPr id="7" name="Picture 6" descr="uwctc_panel.png"/>
          <p:cNvPicPr>
            <a:picLocks noChangeAspect="1"/>
          </p:cNvPicPr>
          <p:nvPr/>
        </p:nvPicPr>
        <p:blipFill>
          <a:blip r:embed="rId6" cstate="print"/>
          <a:stretch>
            <a:fillRect/>
          </a:stretch>
        </p:blipFill>
        <p:spPr>
          <a:xfrm>
            <a:off x="2810089" y="1790251"/>
            <a:ext cx="2796037" cy="1875164"/>
          </a:xfrm>
          <a:prstGeom prst="rect">
            <a:avLst/>
          </a:prstGeom>
        </p:spPr>
      </p:pic>
      <p:pic>
        <p:nvPicPr>
          <p:cNvPr id="8" name="Picture 8" descr="goesr-pglm.png"/>
          <p:cNvPicPr>
            <a:picLocks noChangeAspect="1"/>
          </p:cNvPicPr>
          <p:nvPr/>
        </p:nvPicPr>
        <p:blipFill>
          <a:blip r:embed="rId7" cstate="print"/>
          <a:srcRect l="21036" t="77997" r="52249"/>
          <a:stretch>
            <a:fillRect/>
          </a:stretch>
        </p:blipFill>
        <p:spPr bwMode="auto">
          <a:xfrm>
            <a:off x="6174357" y="2104383"/>
            <a:ext cx="2263878" cy="1271864"/>
          </a:xfrm>
          <a:prstGeom prst="rect">
            <a:avLst/>
          </a:prstGeom>
          <a:noFill/>
          <a:ln w="9525">
            <a:noFill/>
            <a:miter lim="800000"/>
            <a:headEnd/>
            <a:tailEnd/>
          </a:ln>
        </p:spPr>
      </p:pic>
    </p:spTree>
    <p:extLst>
      <p:ext uri="{BB962C8B-B14F-4D97-AF65-F5344CB8AC3E}">
        <p14:creationId xmlns:p14="http://schemas.microsoft.com/office/powerpoint/2010/main" val="368474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63" y="380017"/>
            <a:ext cx="6265862" cy="718457"/>
          </a:xfrm>
        </p:spPr>
        <p:txBody>
          <a:bodyPr/>
          <a:lstStyle/>
          <a:p>
            <a:r>
              <a:rPr lang="en-US" sz="3600" dirty="0" smtClean="0"/>
              <a:t>Week </a:t>
            </a:r>
            <a:r>
              <a:rPr lang="en-US" sz="3600" dirty="0" smtClean="0"/>
              <a:t>2 </a:t>
            </a:r>
            <a:r>
              <a:rPr lang="en-US" sz="3600" dirty="0" smtClean="0"/>
              <a:t>– Nowcast Applications</a:t>
            </a:r>
            <a:endParaRPr lang="en-US" sz="3600" dirty="0"/>
          </a:p>
        </p:txBody>
      </p:sp>
      <p:pic>
        <p:nvPicPr>
          <p:cNvPr id="5" name="Picture 4" descr="laps_panel.png"/>
          <p:cNvPicPr>
            <a:picLocks noChangeAspect="1"/>
          </p:cNvPicPr>
          <p:nvPr/>
        </p:nvPicPr>
        <p:blipFill>
          <a:blip r:embed="rId2" cstate="print"/>
          <a:stretch>
            <a:fillRect/>
          </a:stretch>
        </p:blipFill>
        <p:spPr>
          <a:xfrm>
            <a:off x="6083677" y="3788974"/>
            <a:ext cx="2737983" cy="2549602"/>
          </a:xfrm>
          <a:prstGeom prst="rect">
            <a:avLst/>
          </a:prstGeom>
        </p:spPr>
      </p:pic>
      <p:pic>
        <p:nvPicPr>
          <p:cNvPr id="6" name="Picture 5" descr="ounwrf_panel.png"/>
          <p:cNvPicPr>
            <a:picLocks noChangeAspect="1"/>
          </p:cNvPicPr>
          <p:nvPr/>
        </p:nvPicPr>
        <p:blipFill>
          <a:blip r:embed="rId3" cstate="print"/>
          <a:stretch>
            <a:fillRect/>
          </a:stretch>
        </p:blipFill>
        <p:spPr>
          <a:xfrm>
            <a:off x="-109603" y="3247346"/>
            <a:ext cx="3346944" cy="3091230"/>
          </a:xfrm>
          <a:prstGeom prst="rect">
            <a:avLst/>
          </a:prstGeom>
        </p:spPr>
      </p:pic>
      <p:grpSp>
        <p:nvGrpSpPr>
          <p:cNvPr id="11" name="Group 10"/>
          <p:cNvGrpSpPr>
            <a:grpSpLocks noChangeAspect="1"/>
          </p:cNvGrpSpPr>
          <p:nvPr/>
        </p:nvGrpSpPr>
        <p:grpSpPr>
          <a:xfrm>
            <a:off x="3237341" y="1777322"/>
            <a:ext cx="2573033" cy="2245699"/>
            <a:chOff x="3229525" y="1558165"/>
            <a:chExt cx="3048000" cy="2660242"/>
          </a:xfrm>
        </p:grpSpPr>
        <p:pic>
          <p:nvPicPr>
            <p:cNvPr id="1026" name="Picture 2" descr="http://hwt.nssl.noaa.gov/Spring_2012/webimages/verify/images/20120509/reps_probs_svr_120509_091600Z.gif"/>
            <p:cNvPicPr>
              <a:picLocks noChangeAspect="1" noChangeArrowheads="1"/>
            </p:cNvPicPr>
            <p:nvPr/>
          </p:nvPicPr>
          <p:blipFill>
            <a:blip r:embed="rId4" cstate="print"/>
            <a:srcRect/>
            <a:stretch>
              <a:fillRect/>
            </a:stretch>
          </p:blipFill>
          <p:spPr bwMode="auto">
            <a:xfrm>
              <a:off x="3229525" y="1932407"/>
              <a:ext cx="3048000" cy="2286000"/>
            </a:xfrm>
            <a:prstGeom prst="rect">
              <a:avLst/>
            </a:prstGeom>
            <a:noFill/>
          </p:spPr>
        </p:pic>
        <p:sp>
          <p:nvSpPr>
            <p:cNvPr id="10" name="TextBox 9"/>
            <p:cNvSpPr txBox="1"/>
            <p:nvPr/>
          </p:nvSpPr>
          <p:spPr>
            <a:xfrm>
              <a:off x="3462215" y="1558165"/>
              <a:ext cx="2546816" cy="364591"/>
            </a:xfrm>
            <a:prstGeom prst="rect">
              <a:avLst/>
            </a:prstGeom>
            <a:noFill/>
          </p:spPr>
          <p:txBody>
            <a:bodyPr wrap="none" rtlCol="0">
              <a:spAutoFit/>
            </a:bodyPr>
            <a:lstStyle/>
            <a:p>
              <a:r>
                <a:rPr lang="en-US" sz="1400" dirty="0" smtClean="0">
                  <a:solidFill>
                    <a:srgbClr val="FFFF00"/>
                  </a:solidFill>
                  <a:effectLst>
                    <a:outerShdw blurRad="38100" dist="38100" dir="2700000" algn="tl">
                      <a:srgbClr val="000000">
                        <a:alpha val="43137"/>
                      </a:srgbClr>
                    </a:outerShdw>
                  </a:effectLst>
                  <a:latin typeface="Berlin Sans FB" pitchFamily="34" charset="0"/>
                </a:rPr>
                <a:t>EFP Probabilistic Outlooks</a:t>
              </a:r>
              <a:endParaRPr lang="en-US" sz="1400" dirty="0">
                <a:solidFill>
                  <a:srgbClr val="FFFF00"/>
                </a:solidFill>
                <a:effectLst>
                  <a:outerShdw blurRad="38100" dist="38100" dir="2700000" algn="tl">
                    <a:srgbClr val="000000">
                      <a:alpha val="43137"/>
                    </a:srgbClr>
                  </a:outerShdw>
                </a:effectLst>
                <a:latin typeface="Berlin Sans FB" pitchFamily="34" charset="0"/>
              </a:endParaRPr>
            </a:p>
          </p:txBody>
        </p:sp>
      </p:grpSp>
    </p:spTree>
    <p:extLst>
      <p:ext uri="{BB962C8B-B14F-4D97-AF65-F5344CB8AC3E}">
        <p14:creationId xmlns:p14="http://schemas.microsoft.com/office/powerpoint/2010/main" val="117246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63" y="415644"/>
            <a:ext cx="6265862" cy="670956"/>
          </a:xfrm>
        </p:spPr>
        <p:txBody>
          <a:bodyPr/>
          <a:lstStyle/>
          <a:p>
            <a:r>
              <a:rPr lang="en-US" sz="3600" dirty="0" smtClean="0"/>
              <a:t>Week </a:t>
            </a:r>
            <a:r>
              <a:rPr lang="en-US" sz="3600" dirty="0" smtClean="0"/>
              <a:t>3 </a:t>
            </a:r>
            <a:r>
              <a:rPr lang="en-US" sz="3600" dirty="0" smtClean="0"/>
              <a:t>– Warning Applications</a:t>
            </a:r>
            <a:endParaRPr lang="en-US" sz="3600" dirty="0"/>
          </a:p>
        </p:txBody>
      </p:sp>
      <p:pic>
        <p:nvPicPr>
          <p:cNvPr id="8" name="Picture 7" descr="hsda_panel.png"/>
          <p:cNvPicPr>
            <a:picLocks noChangeAspect="1"/>
          </p:cNvPicPr>
          <p:nvPr/>
        </p:nvPicPr>
        <p:blipFill>
          <a:blip r:embed="rId2" cstate="print"/>
          <a:stretch>
            <a:fillRect/>
          </a:stretch>
        </p:blipFill>
        <p:spPr>
          <a:xfrm>
            <a:off x="4697045" y="3622573"/>
            <a:ext cx="4204677" cy="2525045"/>
          </a:xfrm>
          <a:prstGeom prst="rect">
            <a:avLst/>
          </a:prstGeom>
        </p:spPr>
      </p:pic>
      <p:pic>
        <p:nvPicPr>
          <p:cNvPr id="9" name="Picture 8" descr="mrms_panel.png"/>
          <p:cNvPicPr>
            <a:picLocks noChangeAspect="1"/>
          </p:cNvPicPr>
          <p:nvPr/>
        </p:nvPicPr>
        <p:blipFill>
          <a:blip r:embed="rId3" cstate="print"/>
          <a:stretch>
            <a:fillRect/>
          </a:stretch>
        </p:blipFill>
        <p:spPr>
          <a:xfrm>
            <a:off x="347967" y="1674386"/>
            <a:ext cx="3876392" cy="2800083"/>
          </a:xfrm>
          <a:prstGeom prst="rect">
            <a:avLst/>
          </a:prstGeom>
        </p:spPr>
      </p:pic>
    </p:spTree>
    <p:extLst>
      <p:ext uri="{BB962C8B-B14F-4D97-AF65-F5344CB8AC3E}">
        <p14:creationId xmlns:p14="http://schemas.microsoft.com/office/powerpoint/2010/main" val="281913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Role</a:t>
            </a:r>
            <a:endParaRPr lang="en-US" dirty="0"/>
          </a:p>
        </p:txBody>
      </p:sp>
      <p:sp>
        <p:nvSpPr>
          <p:cNvPr id="3" name="Content Placeholder 2"/>
          <p:cNvSpPr>
            <a:spLocks noGrp="1"/>
          </p:cNvSpPr>
          <p:nvPr>
            <p:ph sz="quarter" idx="10"/>
          </p:nvPr>
        </p:nvSpPr>
        <p:spPr>
          <a:xfrm>
            <a:off x="457200" y="1374575"/>
            <a:ext cx="8229600" cy="4983480"/>
          </a:xfrm>
        </p:spPr>
        <p:txBody>
          <a:bodyPr/>
          <a:lstStyle/>
          <a:p>
            <a:r>
              <a:rPr lang="en-US" dirty="0" smtClean="0"/>
              <a:t>Assist you in building your presentation </a:t>
            </a:r>
          </a:p>
          <a:p>
            <a:pPr lvl="1"/>
            <a:r>
              <a:rPr lang="en-US" dirty="0" smtClean="0"/>
              <a:t>Help with screen capturing during the week</a:t>
            </a:r>
          </a:p>
          <a:p>
            <a:pPr lvl="1"/>
            <a:r>
              <a:rPr lang="en-US" dirty="0" smtClean="0"/>
              <a:t>Help consolidate screen captures </a:t>
            </a:r>
            <a:r>
              <a:rPr lang="en-US" dirty="0"/>
              <a:t>on Thursday evening</a:t>
            </a:r>
            <a:endParaRPr lang="en-US" dirty="0" smtClean="0"/>
          </a:p>
          <a:p>
            <a:pPr lvl="1"/>
            <a:r>
              <a:rPr lang="en-US" dirty="0" smtClean="0"/>
              <a:t>Build the </a:t>
            </a:r>
            <a:r>
              <a:rPr lang="en-US" dirty="0" err="1" smtClean="0"/>
              <a:t>pptx</a:t>
            </a:r>
            <a:r>
              <a:rPr lang="en-US" dirty="0" smtClean="0"/>
              <a:t> file on Thursday night / Friday morning</a:t>
            </a:r>
          </a:p>
          <a:p>
            <a:pPr lvl="1"/>
            <a:r>
              <a:rPr lang="en-US" dirty="0" smtClean="0"/>
              <a:t>Dry run the presentations on Friday morning</a:t>
            </a:r>
          </a:p>
          <a:p>
            <a:pPr lvl="1"/>
            <a:r>
              <a:rPr lang="en-US" dirty="0" smtClean="0"/>
              <a:t>Facilitate the webinar on Friday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870" y="3645724"/>
            <a:ext cx="3760520" cy="2820390"/>
          </a:xfrm>
          <a:prstGeom prst="rect">
            <a:avLst/>
          </a:prstGeom>
          <a:ln w="25400">
            <a:solidFill>
              <a:schemeClr val="bg1"/>
            </a:solidFill>
          </a:ln>
        </p:spPr>
      </p:pic>
    </p:spTree>
    <p:extLst>
      <p:ext uri="{BB962C8B-B14F-4D97-AF65-F5344CB8AC3E}">
        <p14:creationId xmlns:p14="http://schemas.microsoft.com/office/powerpoint/2010/main" val="187480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Why are we/you doing this?</a:t>
            </a:r>
            <a:endParaRPr lang="en-US" sz="3600" dirty="0"/>
          </a:p>
        </p:txBody>
      </p:sp>
      <p:sp>
        <p:nvSpPr>
          <p:cNvPr id="4" name="Content Placeholder 3"/>
          <p:cNvSpPr>
            <a:spLocks noGrp="1"/>
          </p:cNvSpPr>
          <p:nvPr>
            <p:ph sz="quarter" idx="10"/>
          </p:nvPr>
        </p:nvSpPr>
        <p:spPr>
          <a:xfrm>
            <a:off x="469074" y="1398319"/>
            <a:ext cx="8354291" cy="2425535"/>
          </a:xfrm>
        </p:spPr>
        <p:txBody>
          <a:bodyPr>
            <a:normAutofit fontScale="92500"/>
          </a:bodyPr>
          <a:lstStyle/>
          <a:p>
            <a:r>
              <a:rPr lang="en-US" sz="2800" dirty="0" smtClean="0"/>
              <a:t>You are key to this experiment!</a:t>
            </a:r>
            <a:endParaRPr lang="en-US" sz="2000" dirty="0" smtClean="0"/>
          </a:p>
          <a:p>
            <a:pPr lvl="1"/>
            <a:r>
              <a:rPr lang="en-US" sz="2400" dirty="0" smtClean="0"/>
              <a:t>Ensures HWT goals aligned with operational needs</a:t>
            </a:r>
          </a:p>
          <a:p>
            <a:pPr lvl="1"/>
            <a:r>
              <a:rPr lang="en-US" sz="2400" dirty="0" smtClean="0"/>
              <a:t>Bring field expertise to research projects</a:t>
            </a:r>
          </a:p>
          <a:p>
            <a:pPr lvl="1"/>
            <a:r>
              <a:rPr lang="en-US" sz="2400" dirty="0" smtClean="0"/>
              <a:t>Provides operationally representative</a:t>
            </a:r>
            <a:br>
              <a:rPr lang="en-US" sz="2400" dirty="0" smtClean="0"/>
            </a:br>
            <a:r>
              <a:rPr lang="en-US" sz="2400" dirty="0" smtClean="0"/>
              <a:t>results</a:t>
            </a:r>
            <a:br>
              <a:rPr lang="en-US" sz="2400" dirty="0" smtClean="0"/>
            </a:br>
            <a:endParaRPr lang="en-US" sz="2400" dirty="0" smtClean="0"/>
          </a:p>
        </p:txBody>
      </p:sp>
      <p:pic>
        <p:nvPicPr>
          <p:cNvPr id="5" name="Picture 4" descr="hwt-726-2.png"/>
          <p:cNvPicPr>
            <a:picLocks noChangeAspect="1"/>
          </p:cNvPicPr>
          <p:nvPr/>
        </p:nvPicPr>
        <p:blipFill>
          <a:blip r:embed="rId3" cstate="print"/>
          <a:stretch>
            <a:fillRect/>
          </a:stretch>
        </p:blipFill>
        <p:spPr>
          <a:xfrm>
            <a:off x="5308269" y="4156366"/>
            <a:ext cx="3504969" cy="2327561"/>
          </a:xfrm>
          <a:prstGeom prst="rect">
            <a:avLst/>
          </a:prstGeom>
          <a:ln w="25400">
            <a:solidFill>
              <a:schemeClr val="bg1"/>
            </a:solidFill>
          </a:ln>
        </p:spPr>
      </p:pic>
      <p:sp>
        <p:nvSpPr>
          <p:cNvPr id="6" name="Content Placeholder 3"/>
          <p:cNvSpPr txBox="1">
            <a:spLocks/>
          </p:cNvSpPr>
          <p:nvPr/>
        </p:nvSpPr>
        <p:spPr>
          <a:xfrm>
            <a:off x="439387" y="3633849"/>
            <a:ext cx="4690753" cy="2731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Improve R2O and O2R</a:t>
            </a:r>
          </a:p>
        </p:txBody>
      </p:sp>
    </p:spTree>
    <p:extLst>
      <p:ext uri="{BB962C8B-B14F-4D97-AF65-F5344CB8AC3E}">
        <p14:creationId xmlns:p14="http://schemas.microsoft.com/office/powerpoint/2010/main" val="3992578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This is modeled after…</a:t>
            </a:r>
            <a:endParaRPr lang="en-US" sz="3600" dirty="0"/>
          </a:p>
        </p:txBody>
      </p:sp>
      <p:sp>
        <p:nvSpPr>
          <p:cNvPr id="4" name="Content Placeholder 3"/>
          <p:cNvSpPr>
            <a:spLocks noGrp="1"/>
          </p:cNvSpPr>
          <p:nvPr>
            <p:ph sz="quarter" idx="10"/>
          </p:nvPr>
        </p:nvSpPr>
        <p:spPr>
          <a:xfrm>
            <a:off x="457200" y="3408218"/>
            <a:ext cx="5207330" cy="3175461"/>
          </a:xfrm>
        </p:spPr>
        <p:txBody>
          <a:bodyPr>
            <a:normAutofit/>
          </a:bodyPr>
          <a:lstStyle/>
          <a:p>
            <a:pPr lvl="1"/>
            <a:endParaRPr lang="en-US" dirty="0" smtClean="0"/>
          </a:p>
          <a:p>
            <a:r>
              <a:rPr lang="en-US" sz="2800" dirty="0" smtClean="0"/>
              <a:t> “Storm of the Month”</a:t>
            </a:r>
          </a:p>
          <a:p>
            <a:pPr lvl="1"/>
            <a:r>
              <a:rPr lang="en-US" sz="2200" dirty="0" smtClean="0"/>
              <a:t>WFOs “Tell Their Story” </a:t>
            </a:r>
            <a:r>
              <a:rPr lang="en-US" sz="1800" dirty="0" smtClean="0"/>
              <a:t> </a:t>
            </a:r>
          </a:p>
          <a:p>
            <a:pPr lvl="1"/>
            <a:r>
              <a:rPr lang="en-US" sz="2200" dirty="0" smtClean="0"/>
              <a:t>NWS offices &amp; Universities</a:t>
            </a:r>
          </a:p>
          <a:p>
            <a:pPr lvl="1"/>
            <a:r>
              <a:rPr lang="en-US" sz="2200" dirty="0" smtClean="0"/>
              <a:t>WDTB &amp; NSSL experts for Q&amp;A</a:t>
            </a:r>
          </a:p>
          <a:p>
            <a:pPr lvl="2"/>
            <a:r>
              <a:rPr lang="en-US" sz="1800" dirty="0" smtClean="0"/>
              <a:t>Collaboration for Research to Ops</a:t>
            </a:r>
          </a:p>
          <a:p>
            <a:pPr lvl="2"/>
            <a:r>
              <a:rPr lang="en-US" sz="1800" dirty="0" smtClean="0"/>
              <a:t>Collaboration for Ops to Research</a:t>
            </a:r>
          </a:p>
        </p:txBody>
      </p:sp>
      <p:pic>
        <p:nvPicPr>
          <p:cNvPr id="6" name="Picture 12" descr="O:\new-WDTB-photos\Warning_Decision_Training_Branch_Lab\7706-497.jpg"/>
          <p:cNvPicPr>
            <a:picLocks noChangeAspect="1" noChangeArrowheads="1"/>
          </p:cNvPicPr>
          <p:nvPr/>
        </p:nvPicPr>
        <p:blipFill>
          <a:blip r:embed="rId3" cstate="print"/>
          <a:srcRect/>
          <a:stretch>
            <a:fillRect/>
          </a:stretch>
        </p:blipFill>
        <p:spPr bwMode="auto">
          <a:xfrm>
            <a:off x="5514111" y="3158836"/>
            <a:ext cx="3313214" cy="2208809"/>
          </a:xfrm>
          <a:prstGeom prst="rect">
            <a:avLst/>
          </a:prstGeom>
          <a:noFill/>
          <a:ln w="25400">
            <a:solidFill>
              <a:schemeClr val="bg1"/>
            </a:solidFill>
          </a:ln>
        </p:spPr>
      </p:pic>
      <p:sp>
        <p:nvSpPr>
          <p:cNvPr id="5" name="Content Placeholder 3"/>
          <p:cNvSpPr txBox="1">
            <a:spLocks/>
          </p:cNvSpPr>
          <p:nvPr/>
        </p:nvSpPr>
        <p:spPr>
          <a:xfrm>
            <a:off x="478971" y="1420091"/>
            <a:ext cx="8229600" cy="26768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5AD7C"/>
              </a:buClr>
              <a:buFont typeface="Arial" pitchFamily="34" charset="0"/>
              <a:buChar char="•"/>
              <a:defRPr sz="2400" kern="120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742950" indent="-285750" algn="l" defTabSz="914400" rtl="0" eaLnBrk="1" latinLnBrk="0" hangingPunct="1">
              <a:spcBef>
                <a:spcPts val="240"/>
              </a:spcBef>
              <a:buClr>
                <a:srgbClr val="F5AD7C"/>
              </a:buClr>
              <a:buFont typeface="Arial" pitchFamily="34" charset="0"/>
              <a:buChar char="–"/>
              <a:defRPr sz="2000" kern="1200">
                <a:solidFill>
                  <a:schemeClr val="bg1"/>
                </a:solidFill>
                <a:effectLst>
                  <a:outerShdw blurRad="38100" dist="38100" dir="2700000" algn="tl">
                    <a:srgbClr val="000000">
                      <a:alpha val="43137"/>
                    </a:srgbClr>
                  </a:outerShdw>
                </a:effectLst>
                <a:latin typeface="Verdana" pitchFamily="34" charset="0"/>
                <a:ea typeface="+mn-ea"/>
                <a:cs typeface="+mn-cs"/>
              </a:defRPr>
            </a:lvl2pPr>
            <a:lvl3pPr marL="1143000" indent="-228600" algn="l" defTabSz="914400" rtl="0" eaLnBrk="1" latinLnBrk="0" hangingPunct="1">
              <a:spcBef>
                <a:spcPts val="0"/>
              </a:spcBef>
              <a:buClr>
                <a:srgbClr val="F5AD7C"/>
              </a:buClr>
              <a:buFont typeface="Arial" pitchFamily="34" charset="0"/>
              <a:buChar char="•"/>
              <a:defRPr sz="1800" kern="1200">
                <a:solidFill>
                  <a:schemeClr val="bg1"/>
                </a:solidFill>
                <a:effectLst>
                  <a:outerShdw blurRad="38100" dist="38100" dir="2700000" algn="tl">
                    <a:srgbClr val="000000">
                      <a:alpha val="43137"/>
                    </a:srgbClr>
                  </a:outerShdw>
                </a:effectLst>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1600" kern="1200">
                <a:solidFill>
                  <a:srgbClr val="C39872"/>
                </a:solidFill>
                <a:effectLst>
                  <a:outerShdw blurRad="38100" dist="38100" dir="2700000" algn="tl">
                    <a:srgbClr val="000000">
                      <a:alpha val="43137"/>
                    </a:srgbClr>
                  </a:outerShdw>
                </a:effectLst>
                <a:latin typeface="Myriad Pro" pitchFamily="34" charset="0"/>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bg1"/>
                </a:solidFill>
                <a:effectLst>
                  <a:outerShdw blurRad="38100" dist="38100" dir="2700000" algn="tl">
                    <a:srgbClr val="000000">
                      <a:alpha val="43137"/>
                    </a:srgbClr>
                  </a:outerShdw>
                </a:effectLst>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WDTB Dual-Pol Training Operations Course</a:t>
            </a:r>
          </a:p>
          <a:p>
            <a:pPr lvl="1"/>
            <a:r>
              <a:rPr lang="en-US" sz="2200" dirty="0" smtClean="0"/>
              <a:t>Train 2100 forecasters in 2 years</a:t>
            </a:r>
          </a:p>
          <a:p>
            <a:pPr lvl="1"/>
            <a:r>
              <a:rPr lang="en-US" sz="2200" dirty="0" smtClean="0"/>
              <a:t>Selected as NOAA’s  “High Priority Performance Goal (HPPG)” to DOC and OMB</a:t>
            </a:r>
          </a:p>
          <a:p>
            <a:pPr marL="457200" lvl="1" indent="0">
              <a:buNone/>
            </a:pPr>
            <a:endParaRPr lang="en-US" dirty="0" smtClean="0"/>
          </a:p>
        </p:txBody>
      </p:sp>
    </p:spTree>
    <p:extLst>
      <p:ext uri="{BB962C8B-B14F-4D97-AF65-F5344CB8AC3E}">
        <p14:creationId xmlns:p14="http://schemas.microsoft.com/office/powerpoint/2010/main" val="1330849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686800" cy="914400"/>
          </a:xfrm>
        </p:spPr>
        <p:txBody>
          <a:bodyPr>
            <a:normAutofit fontScale="90000"/>
          </a:bodyPr>
          <a:lstStyle/>
          <a:p>
            <a:r>
              <a:rPr lang="en-US" sz="3600" dirty="0" smtClean="0"/>
              <a:t>“Storm of the Month”</a:t>
            </a:r>
            <a:br>
              <a:rPr lang="en-US" sz="3600" dirty="0" smtClean="0"/>
            </a:br>
            <a:r>
              <a:rPr lang="en-US" sz="3600" dirty="0" smtClean="0"/>
              <a:t>Research to Operations Results</a:t>
            </a:r>
            <a:endParaRPr lang="en-US" sz="3600" dirty="0"/>
          </a:p>
        </p:txBody>
      </p:sp>
      <p:sp>
        <p:nvSpPr>
          <p:cNvPr id="5" name="TextBox 4"/>
          <p:cNvSpPr txBox="1"/>
          <p:nvPr/>
        </p:nvSpPr>
        <p:spPr>
          <a:xfrm>
            <a:off x="795647" y="1508165"/>
            <a:ext cx="7754588" cy="4893647"/>
          </a:xfrm>
          <a:prstGeom prst="rect">
            <a:avLst/>
          </a:prstGeom>
          <a:solidFill>
            <a:schemeClr val="bg1"/>
          </a:solidFill>
          <a:ln>
            <a:solidFill>
              <a:schemeClr val="tx1"/>
            </a:solidFill>
          </a:ln>
        </p:spPr>
        <p:txBody>
          <a:bodyPr wrap="square" rtlCol="0">
            <a:spAutoFit/>
          </a:bodyPr>
          <a:lstStyle/>
          <a:p>
            <a:r>
              <a:rPr lang="en-US" sz="2400" dirty="0" smtClean="0"/>
              <a:t>“Such interactions between the Dual-Pol researchers/ developers at NSSL &amp; CIMMS and the operational users of that technology are invaluable to both groups.</a:t>
            </a:r>
          </a:p>
          <a:p>
            <a:endParaRPr lang="en-US" sz="2400" dirty="0" smtClean="0"/>
          </a:p>
          <a:p>
            <a:r>
              <a:rPr lang="en-US" sz="2400" dirty="0" smtClean="0"/>
              <a:t>Seeing the </a:t>
            </a:r>
            <a:r>
              <a:rPr lang="en-US" sz="2400" b="1" i="1" u="sng" dirty="0" smtClean="0"/>
              <a:t>immediacy of two-way feedbacks</a:t>
            </a:r>
            <a:r>
              <a:rPr lang="en-US" sz="2400" dirty="0" smtClean="0"/>
              <a:t> happen like this is </a:t>
            </a:r>
            <a:r>
              <a:rPr lang="en-US" sz="2400" b="1" i="1" u="sng" dirty="0" smtClean="0"/>
              <a:t>simply tremendous</a:t>
            </a:r>
            <a:r>
              <a:rPr lang="en-US" sz="2400" dirty="0" smtClean="0"/>
              <a:t> and should accelerate future improvements to the WSR-88D and the informed applications of Dual-Pol measurements.</a:t>
            </a:r>
          </a:p>
          <a:p>
            <a:endParaRPr lang="en-US" sz="2400" dirty="0" smtClean="0"/>
          </a:p>
          <a:p>
            <a:r>
              <a:rPr lang="en-US" sz="2400" dirty="0" smtClean="0"/>
              <a:t>I look forward to more such opportunities </a:t>
            </a:r>
            <a:br>
              <a:rPr lang="en-US" sz="2400" dirty="0" smtClean="0"/>
            </a:br>
            <a:r>
              <a:rPr lang="en-US" sz="2400" dirty="0" smtClean="0"/>
              <a:t>in the future.”  </a:t>
            </a:r>
          </a:p>
          <a:p>
            <a:endParaRPr lang="en-US" sz="2400" dirty="0" smtClean="0"/>
          </a:p>
          <a:p>
            <a:r>
              <a:rPr lang="en-US" sz="2400" dirty="0" smtClean="0"/>
              <a:t>Steve Koch, Director NSSL </a:t>
            </a:r>
            <a:endParaRPr lang="en-US" sz="2400" dirty="0"/>
          </a:p>
        </p:txBody>
      </p:sp>
      <p:pic>
        <p:nvPicPr>
          <p:cNvPr id="340996" name="Picture 4" descr="C:\Documents and Settings\jboettcher.WDTB\Local Settings\Temporary Internet Files\Content.IE5\J0CZ1P6F\MP910220674[1].jpg"/>
          <p:cNvPicPr>
            <a:picLocks noChangeAspect="1" noChangeArrowheads="1"/>
          </p:cNvPicPr>
          <p:nvPr/>
        </p:nvPicPr>
        <p:blipFill>
          <a:blip r:embed="rId3" cstate="print"/>
          <a:srcRect/>
          <a:stretch>
            <a:fillRect/>
          </a:stretch>
        </p:blipFill>
        <p:spPr bwMode="auto">
          <a:xfrm>
            <a:off x="6521184" y="4275117"/>
            <a:ext cx="2413447" cy="2404753"/>
          </a:xfrm>
          <a:prstGeom prst="rect">
            <a:avLst/>
          </a:prstGeom>
          <a:noFill/>
        </p:spPr>
      </p:pic>
    </p:spTree>
    <p:extLst>
      <p:ext uri="{BB962C8B-B14F-4D97-AF65-F5344CB8AC3E}">
        <p14:creationId xmlns:p14="http://schemas.microsoft.com/office/powerpoint/2010/main" val="999101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AUDIO_TEMP" val="C:\DOCUME~1\PSCHLA~1\LOCALS~1\Temp\articulate\presenter\ae\audio\20101119140135\"/>
  <p:tag name="ARTICULATE_TEMPLATE" val="DP Outreach"/>
  <p:tag name="ARTICULATE_TEMPLATE_GUID" val="bb3b474c-896f-45b4-8a39-6f4647fcac0c"/>
  <p:tag name="ART_ENCODE_TYPE" val="0"/>
  <p:tag name="ART_ENCODE_INDEX" val="1"/>
  <p:tag name="ARTICULATE_PRESENTER_VERSION" val="6"/>
  <p:tag name="LMS_COMPLETION_TITLE" val="Overview_Ops_Course"/>
  <p:tag name="LMS_COMPLETION_ID" val="Overview_Ops_Course"/>
  <p:tag name="LMS_COMPLETION_VERSION" val="1.0"/>
  <p:tag name="LMS_COMPLETION_DURATION" val="01:00:00"/>
  <p:tag name="LMS_COMPLETION_SCO_TITLE" val="Dual Polarization Radar Operations Course Overview"/>
  <p:tag name="LMS_COMPLETION_SCO_ID" val="Overview_Ops_Course_SCO"/>
  <p:tag name="LMS_COMPLETION_EDITION" val="0"/>
  <p:tag name="LMS_COMPLETION_THRESHOLD" val="17"/>
  <p:tag name="LMS_COMPLETION_METHOD" val="VIEW"/>
  <p:tag name="LMS_REPORTING" val="2"/>
  <p:tag name="LMS_DATA_SCORM" val="Yes"/>
  <p:tag name="PUBLISH_TITLE" val="Overview_Ops_Course"/>
  <p:tag name="ARTICULATE_PUBLISH_PATH" val="C:\Data\Dual Pol Project Lead Stuff\DPOverview"/>
  <p:tag name="ARTICULATE_LOGO" val="PresenterLogoBanner5.jpg"/>
  <p:tag name="ARTICULATE_PRESENTER" val="Jami Boettcher"/>
  <p:tag name="ARTICULATE_PRESENTER_GUID" val="AAFC8BF1B0AC"/>
  <p:tag name="ARTICULATE_LMS" val="0"/>
  <p:tag name="ARTICULATE_USE_PROJECT_TEMPLATE" val="1"/>
  <p:tag name="LMS_PUBLISH" val="Yes"/>
  <p:tag name="PRESENTER_PREVIEW_MODE" val="0"/>
  <p:tag name="PRESENTER_PREVIEW_START" val="1"/>
  <p:tag name="LMS_PROTOCOL_METHOD" val="SCORM"/>
  <p:tag name="LMS_PROTOCOL_VERSION" val="1.2"/>
  <p:tag name="PLAYERLOGOHEIGHT" val="37"/>
  <p:tag name="PLAYERLOGOWIDTH" val="222"/>
  <p:tag name="LAUNCHINNEWWINDOW" val="0"/>
  <p:tag name="LASTPUBLISHED" val="C:\Data\Dual Pol Project Lead Stuff\DPOverview\Overview_Ops_Course\player.html"/>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eP5dw12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hhSFOP84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BOETT~1\LOCALS~1\Temp\articulate\presenter\imgtemp\Rk4nD0bP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ual-Pol Steel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al-Pol Steel Blue">
  <a:themeElements>
    <a:clrScheme name="Dual-Pol2">
      <a:dk1>
        <a:sysClr val="windowText" lastClr="000000"/>
      </a:dk1>
      <a:lt1>
        <a:sysClr val="window" lastClr="FFFFFF"/>
      </a:lt1>
      <a:dk2>
        <a:srgbClr val="0A345D"/>
      </a:dk2>
      <a:lt2>
        <a:srgbClr val="91D3F2"/>
      </a:lt2>
      <a:accent1>
        <a:srgbClr val="F9F93D"/>
      </a:accent1>
      <a:accent2>
        <a:srgbClr val="F3713D"/>
      </a:accent2>
      <a:accent3>
        <a:srgbClr val="A342A3"/>
      </a:accent3>
      <a:accent4>
        <a:srgbClr val="F5AD7C"/>
      </a:accent4>
      <a:accent5>
        <a:srgbClr val="F199F1"/>
      </a:accent5>
      <a:accent6>
        <a:srgbClr val="9E9E21"/>
      </a:accent6>
      <a:hlink>
        <a:srgbClr val="4583B6"/>
      </a:hlink>
      <a:folHlink>
        <a:srgbClr val="4607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ual-Pol Light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ual-Pol Dark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ual-Pol Periwink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ual-Pol Peach Puf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ual-Pol Forest Green Gradi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ual-pol PPT templates v1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Dual-Pol Primer Using the WES</Template>
  <TotalTime>20154</TotalTime>
  <Words>970</Words>
  <Application>Microsoft Office PowerPoint</Application>
  <PresentationFormat>On-screen Show (4:3)</PresentationFormat>
  <Paragraphs>107</Paragraphs>
  <Slides>17</Slides>
  <Notes>7</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Custom Design</vt:lpstr>
      <vt:lpstr>Dual-Pol Steel Blue</vt:lpstr>
      <vt:lpstr>Contemporary Portrait</vt:lpstr>
      <vt:lpstr>Dual-Pol Light Gray</vt:lpstr>
      <vt:lpstr>Dual-Pol Dark Gray</vt:lpstr>
      <vt:lpstr>Dual-Pol Periwinkle</vt:lpstr>
      <vt:lpstr>Dual-Pol Peach Puff</vt:lpstr>
      <vt:lpstr>Dual-Pol Forest Green Gradient</vt:lpstr>
      <vt:lpstr>dual-pol PPT templates v1_3</vt:lpstr>
      <vt:lpstr>1_Dual-Pol Steel Blue</vt:lpstr>
      <vt:lpstr>Hazardous Weather Testbed (HWT)  “Tales from the Testbed”</vt:lpstr>
      <vt:lpstr>Your Role</vt:lpstr>
      <vt:lpstr>Week 1 – GOES-R Applications</vt:lpstr>
      <vt:lpstr>Week 2 – Nowcast Applications</vt:lpstr>
      <vt:lpstr>Week 3 – Warning Applications</vt:lpstr>
      <vt:lpstr>Facilitator Role</vt:lpstr>
      <vt:lpstr>Why are we/you doing this?</vt:lpstr>
      <vt:lpstr>This is modeled after…</vt:lpstr>
      <vt:lpstr>“Storm of the Month” Research to Operations Results</vt:lpstr>
      <vt:lpstr>Applying These Results to the HWT</vt:lpstr>
      <vt:lpstr>Aspects of a Good Briefing</vt:lpstr>
      <vt:lpstr>Planning the Presentation</vt:lpstr>
      <vt:lpstr>Creating a Presentation</vt:lpstr>
      <vt:lpstr>Ideas for presentation</vt:lpstr>
      <vt:lpstr>Webinar Structure</vt:lpstr>
      <vt:lpstr>Screen Capturing</vt:lpstr>
      <vt:lpstr>Thank you!!!</vt:lpstr>
    </vt:vector>
  </TitlesOfParts>
  <Company>NOAA/WDTB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WDTB Dual-Polarization Radar Outreach &amp; Training Delivery Schedule</dc:title>
  <dc:creator>Andrew Wood</dc:creator>
  <cp:lastModifiedBy>Greg Stumpf</cp:lastModifiedBy>
  <cp:revision>1005</cp:revision>
  <dcterms:created xsi:type="dcterms:W3CDTF">2010-04-30T17:22:07Z</dcterms:created>
  <dcterms:modified xsi:type="dcterms:W3CDTF">2013-05-13T13:46:46Z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Overview_Ops_Course</vt:lpwstr>
  </property>
  <property fmtid="{D5CDD505-2E9C-101B-9397-08002B2CF9AE}" pid="4" name="ArticulateGUID">
    <vt:lpwstr>3FA0BC8A-F95F-4E76-B642-D43824E73C76</vt:lpwstr>
  </property>
  <property fmtid="{D5CDD505-2E9C-101B-9397-08002B2CF9AE}" pid="5" name="ArticulateProjectFull">
    <vt:lpwstr>C:\Users\cpayne\Desktop\temp\HWT-WDTB-briefing.ppta</vt:lpwstr>
  </property>
</Properties>
</file>