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 Albers - NOAA Affiliate" initials="" lastIdx="1" clrIdx="0"/>
  <p:cmAuthor id="1" name="Hongli Jiang - NOAA Affiliat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6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Should we mention updraft helicity if we figure this out in LFMPOST</p:text>
  </p:cm>
  <p:cm authorId="1" idx="1">
    <p:pos x="6000" y="100"/>
    <p:text>Steve,
  Actually what I have included is updraft helicity (uhe from fsf file).
By the way, I have asked Jim Ramey to show me how our product will look
like on AWIPS machine and take a screen shot to put it. If you can see
OUNWRF example, that's how they presented their material.
Hongli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647233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-10339386" y="695325"/>
            <a:ext cx="20680362" cy="155114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73700" cy="41036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-10339388" y="695325"/>
            <a:ext cx="20678775" cy="15509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buSzPct val="25000"/>
              <a:buNone/>
            </a:pPr>
            <a:r>
              <a:rPr lang="en" sz="1800" b="0" i="0" u="none" strike="noStrike" cap="none" baseline="0">
                <a:latin typeface="Arial"/>
                <a:ea typeface="Arial"/>
                <a:cs typeface="Arial"/>
                <a:sym typeface="Arial"/>
              </a:rPr>
              <a:t>Yellow arrow shows conventional data only;</a:t>
            </a:r>
          </a:p>
          <a:p>
            <a:pPr marL="0" marR="0" lvl="0" indent="0" algn="l" rtl="0">
              <a:buSzPct val="25000"/>
              <a:buNone/>
            </a:pPr>
            <a:r>
              <a:rPr lang="en" sz="1800" b="0" i="0" u="none" strike="noStrike" cap="none" baseline="0">
                <a:latin typeface="Arial"/>
                <a:ea typeface="Arial"/>
                <a:cs typeface="Arial"/>
                <a:sym typeface="Arial"/>
              </a:rPr>
              <a:t>Green arrow shows all data;</a:t>
            </a:r>
          </a:p>
          <a:p>
            <a:pPr marL="0" marR="0" lvl="0" indent="0" algn="l" rtl="0">
              <a:buSzPct val="25000"/>
              <a:buNone/>
            </a:pPr>
            <a:r>
              <a:rPr lang="en" sz="1800" b="0" i="0" u="none" strike="noStrike" cap="none" baseline="0">
                <a:latin typeface="Arial"/>
                <a:ea typeface="Arial"/>
                <a:cs typeface="Arial"/>
                <a:sym typeface="Arial"/>
              </a:rPr>
              <a:t>Red arrow shows INCOMPLETE.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/>
        </p:nvSpPr>
        <p:spPr>
          <a:xfrm>
            <a:off x="2143125" y="695325"/>
            <a:ext cx="2571749" cy="34290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72113" cy="41005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5325"/>
            <a:ext cx="0" cy="15509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-10339388" y="695325"/>
            <a:ext cx="20678776" cy="15509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buSzPct val="25000"/>
              <a:buFont typeface="Arial"/>
              <a:buNone/>
            </a:pPr>
            <a:r>
              <a:rPr lang="en" sz="1200" b="0" i="0" u="none" strike="noStrike" cap="none" baseline="0"/>
              <a:t>*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" type="obj">
  <p:cSld name="obj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500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1935161"/>
            <a:ext cx="8229600" cy="438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indent="-177800" algn="l" rtl="0">
              <a:spcBef>
                <a:spcPts val="520"/>
              </a:spcBef>
              <a:spcAft>
                <a:spcPts val="0"/>
              </a:spcAft>
              <a:buClr>
                <a:srgbClr val="6BB1C9"/>
              </a:buClr>
              <a:buFont typeface="Arial"/>
              <a:buChar char="•"/>
              <a:defRPr sz="2600">
                <a:solidFill>
                  <a:schemeClr val="dk1"/>
                </a:solidFill>
              </a:defRPr>
            </a:lvl1pPr>
            <a:lvl2pPr marL="639762" indent="-16986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914400" indent="-196850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100">
                <a:solidFill>
                  <a:schemeClr val="dk1"/>
                </a:solidFill>
              </a:defRPr>
            </a:lvl3pPr>
            <a:lvl4pPr marL="1187450" indent="-158750" algn="l" rtl="0">
              <a:spcBef>
                <a:spcPts val="400"/>
              </a:spcBef>
              <a:spcAft>
                <a:spcPts val="0"/>
              </a:spcAft>
              <a:buClr>
                <a:srgbClr val="6BB1C9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4pPr>
            <a:lvl5pPr marL="1462087" indent="-166687" algn="l" rtl="0">
              <a:spcBef>
                <a:spcPts val="400"/>
              </a:spcBef>
              <a:spcAft>
                <a:spcPts val="0"/>
              </a:spcAft>
              <a:buClr>
                <a:srgbClr val="6585CF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5pPr>
            <a:lvl6pPr marL="1737360" indent="-159385" algn="l" rtl="0">
              <a:spcBef>
                <a:spcPts val="360"/>
              </a:spcBef>
              <a:buClr>
                <a:schemeClr val="accent5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6pPr>
            <a:lvl7pPr marL="1920240" indent="-145414" algn="l" rtl="0">
              <a:spcBef>
                <a:spcPts val="320"/>
              </a:spcBef>
              <a:buClr>
                <a:schemeClr val="accent6"/>
              </a:buClr>
              <a:buFont typeface="Arial"/>
              <a:buChar char="•"/>
              <a:defRPr sz="1600" baseline="0">
                <a:solidFill>
                  <a:schemeClr val="dk1"/>
                </a:solidFill>
              </a:defRPr>
            </a:lvl7pPr>
            <a:lvl8pPr marL="2194560" indent="-127635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 sz="1600">
                <a:solidFill>
                  <a:schemeClr val="dk1"/>
                </a:solidFill>
              </a:defRPr>
            </a:lvl8pPr>
            <a:lvl9pPr marL="2468880" indent="-128904" algn="l" rtl="0">
              <a:spcBef>
                <a:spcPts val="280"/>
              </a:spcBef>
              <a:buClr>
                <a:schemeClr val="dk2"/>
              </a:buClr>
              <a:buFont typeface="Arial"/>
              <a:buChar char="•"/>
              <a:defRPr sz="1400" baseline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rgbClr val="000000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rgbClr val="000000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rgbClr val="000000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rgbClr val="000000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rgbClr val="000000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rgbClr val="000000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rgbClr val="000000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rgbClr val="000000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rgbClr val="000000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5" Type="http://schemas.openxmlformats.org/officeDocument/2006/relationships/image" Target="../media/image1.png"/><Relationship Id="rId4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av"/><Relationship Id="rId6" Type="http://schemas.openxmlformats.org/officeDocument/2006/relationships/image" Target="../media/image1.png"/><Relationship Id="rId5" Type="http://schemas.microsoft.com/office/2007/relationships/media" Target="../media/media10.wav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wav"/><Relationship Id="rId5" Type="http://schemas.openxmlformats.org/officeDocument/2006/relationships/image" Target="../media/image1.png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3.wav"/><Relationship Id="rId6" Type="http://schemas.openxmlformats.org/officeDocument/2006/relationships/image" Target="../media/image1.png"/><Relationship Id="rId5" Type="http://schemas.microsoft.com/office/2007/relationships/media" Target="../media/media13.wav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4.wav"/><Relationship Id="rId5" Type="http://schemas.openxmlformats.org/officeDocument/2006/relationships/image" Target="../media/image1.png"/><Relationship Id="rId4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5.wav"/><Relationship Id="rId5" Type="http://schemas.openxmlformats.org/officeDocument/2006/relationships/image" Target="../media/image1.png"/><Relationship Id="rId4" Type="http://schemas.microsoft.com/office/2007/relationships/media" Target="../media/media15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wav"/><Relationship Id="rId5" Type="http://schemas.openxmlformats.org/officeDocument/2006/relationships/image" Target="../media/image1.png"/><Relationship Id="rId4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av"/><Relationship Id="rId6" Type="http://schemas.openxmlformats.org/officeDocument/2006/relationships/image" Target="../media/image1.png"/><Relationship Id="rId5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wav"/><Relationship Id="rId5" Type="http://schemas.openxmlformats.org/officeDocument/2006/relationships/image" Target="../media/image1.png"/><Relationship Id="rId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wav"/><Relationship Id="rId5" Type="http://schemas.openxmlformats.org/officeDocument/2006/relationships/image" Target="../media/image1.png"/><Relationship Id="rId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wav"/><Relationship Id="rId5" Type="http://schemas.openxmlformats.org/officeDocument/2006/relationships/image" Target="../media/image1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wav"/><Relationship Id="rId6" Type="http://schemas.openxmlformats.org/officeDocument/2006/relationships/comments" Target="../comments/comment1.xml"/><Relationship Id="rId5" Type="http://schemas.openxmlformats.org/officeDocument/2006/relationships/image" Target="../media/image1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wav"/><Relationship Id="rId6" Type="http://schemas.openxmlformats.org/officeDocument/2006/relationships/image" Target="../media/image1.png"/><Relationship Id="rId5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wav"/><Relationship Id="rId6" Type="http://schemas.openxmlformats.org/officeDocument/2006/relationships/image" Target="../media/image1.png"/><Relationship Id="rId5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1050" y="982172"/>
            <a:ext cx="8872200" cy="13172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600" b="1">
                <a:solidFill>
                  <a:srgbClr val="0B5394"/>
                </a:solidFill>
              </a:rPr>
              <a:t>Variational Local Analysis and Prediction System -- Analysis and Forecast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x="726590" y="3147442"/>
            <a:ext cx="7084199" cy="3651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Hongli Jiang, Yuanfu Xie, Steve Albers, Isidora Jankov, Zoltan Toth</a:t>
            </a:r>
          </a:p>
          <a:p>
            <a:endParaRPr lang="en" sz="3000">
              <a:latin typeface="Calibri"/>
              <a:ea typeface="Calibri"/>
              <a:cs typeface="Calibri"/>
              <a:sym typeface="Calibri"/>
            </a:endParaRPr>
          </a:p>
          <a:p>
            <a:pPr lvl="0" algn="ctr" rtl="0"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NOAA/ESRL/GSD </a:t>
            </a:r>
          </a:p>
          <a:p>
            <a:pPr lvl="0" algn="ctr" rtl="0">
              <a:buNone/>
            </a:pPr>
            <a:r>
              <a:rPr lang="en" sz="3000">
                <a:latin typeface="Calibri"/>
                <a:ea typeface="Calibri"/>
                <a:cs typeface="Calibri"/>
                <a:sym typeface="Calibri"/>
              </a:rPr>
              <a:t>Forecast Application Branch</a:t>
            </a:r>
          </a:p>
          <a:p>
            <a:endParaRPr lang="en" sz="3000">
              <a:latin typeface="Calibri"/>
              <a:ea typeface="Calibri"/>
              <a:cs typeface="Calibri"/>
              <a:sym typeface="Calibri"/>
            </a:endParaRPr>
          </a:p>
          <a:p>
            <a:endParaRPr lang="en"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50" y="598594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800136" y="114241"/>
            <a:ext cx="7568100" cy="10293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Example of Surface analysis Temp, wind 10 Apr 2013 15Z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sp>
        <p:nvSpPr>
          <p:cNvPr id="114" name="Shape 114"/>
          <p:cNvSpPr/>
          <p:nvPr/>
        </p:nvSpPr>
        <p:spPr>
          <a:xfrm>
            <a:off x="609600" y="1220114"/>
            <a:ext cx="8062908" cy="558073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14" y="598805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796182" y="-12942"/>
            <a:ext cx="7642499" cy="7520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How to evaluate the surface analysis on AWIPS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23189" y="1458686"/>
            <a:ext cx="8908500" cy="4288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Open "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CAVE”</a:t>
            </a:r>
            <a:endParaRPr lang="en-US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Select "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Volume &gt; Browser”</a:t>
            </a:r>
            <a:endParaRPr lang="en-US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"Source", select 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“EWP &gt; LAPS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CONUS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_2.5km”</a:t>
            </a: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endParaRPr lang="en-US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"Field", select 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“Wind &gt; Wind” and “Basic &gt; Temperature”</a:t>
            </a:r>
            <a:endParaRPr lang="en-US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endParaRPr lang="en"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In "Plane", select 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“Misc &gt; Surface“</a:t>
            </a: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endParaRPr lang="en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buClr>
                <a:srgbClr val="6BB1C9"/>
              </a:buClr>
              <a:buSzPct val="166666"/>
              <a:buFont typeface="Arial"/>
              <a:buChar char="•"/>
            </a:pP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See </a:t>
            </a:r>
            <a:r>
              <a:rPr lang="en" sz="2400" dirty="0">
                <a:latin typeface="Calibri"/>
                <a:ea typeface="Calibri"/>
                <a:cs typeface="Calibri"/>
                <a:sym typeface="Calibri"/>
              </a:rPr>
              <a:t>example next page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71" y="591094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685800" y="55969"/>
            <a:ext cx="8056200" cy="8279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600" b="0"/>
              <a:t>Example of surface analysis 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89" y="5860143"/>
            <a:ext cx="812800" cy="812800"/>
          </a:xfrm>
          <a:prstGeom prst="rect">
            <a:avLst/>
          </a:prstGeom>
        </p:spPr>
      </p:pic>
      <p:pic>
        <p:nvPicPr>
          <p:cNvPr id="6" name="Picture 5" descr="laps_v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89" y="1436264"/>
            <a:ext cx="8897622" cy="39854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sp>
        <p:nvSpPr>
          <p:cNvPr id="133" name="Shape 133"/>
          <p:cNvSpPr/>
          <p:nvPr/>
        </p:nvSpPr>
        <p:spPr>
          <a:xfrm>
            <a:off x="928687" y="833437"/>
            <a:ext cx="7286625" cy="5191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34" name="Shape 134"/>
          <p:cNvSpPr txBox="1"/>
          <p:nvPr/>
        </p:nvSpPr>
        <p:spPr>
          <a:xfrm>
            <a:off x="2142575" y="275675"/>
            <a:ext cx="52461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/>
              <a:t>Example of surface analysis of Wind and Temp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89" y="602456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01510" y="165699"/>
            <a:ext cx="8668200" cy="66029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/>
              <a:t>Additional resources</a:t>
            </a:r>
          </a:p>
          <a:p>
            <a:endParaRPr lang="en" sz="3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HWT pages: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Visit: http://laps.noaa.gov/hwt/hwt.html </a:t>
            </a:r>
          </a:p>
          <a:p>
            <a:endParaRPr lang="en" sz="3000" b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Verification pages: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Visit: http://laps.noaa.gov/verif/ </a:t>
            </a:r>
          </a:p>
          <a:p>
            <a:endParaRPr lang="en" sz="3000" b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Under "Source" menu, the three source names are: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- LAPS_CONUS_2.5km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- LAPS_OUN_1km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- LAPS_OUN_3km </a:t>
            </a:r>
          </a:p>
          <a:p>
            <a:endParaRPr lang="en" sz="3000" b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71" y="579482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pPr marL="0" marR="0" lvl="0" indent="0" algn="ctr" rtl="0">
              <a:lnSpc>
                <a:spcPct val="150000"/>
              </a:lnSpc>
              <a:buNone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89" y="579754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pPr marL="0" marR="0" lvl="0" indent="0" algn="ctr" rtl="0">
              <a:lnSpc>
                <a:spcPct val="150000"/>
              </a:lnSpc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Backup slides for additional information.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785812" y="1319212"/>
            <a:ext cx="3471862" cy="6429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Three-Dimensional Cloud Analysis</a:t>
            </a:r>
          </a:p>
        </p:txBody>
      </p:sp>
      <p:sp>
        <p:nvSpPr>
          <p:cNvPr id="160" name="Shape 160"/>
          <p:cNvSpPr/>
          <p:nvPr/>
        </p:nvSpPr>
        <p:spPr>
          <a:xfrm>
            <a:off x="5967412" y="1714500"/>
            <a:ext cx="2605087" cy="251936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161" name="Shape 161"/>
          <p:cNvSpPr/>
          <p:nvPr/>
        </p:nvSpPr>
        <p:spPr>
          <a:xfrm>
            <a:off x="285750" y="2197100"/>
            <a:ext cx="1604962" cy="1038224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62" name="Shape 162"/>
          <p:cNvSpPr/>
          <p:nvPr/>
        </p:nvSpPr>
        <p:spPr>
          <a:xfrm>
            <a:off x="285750" y="4268787"/>
            <a:ext cx="1143000" cy="1544636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grpSp>
        <p:nvGrpSpPr>
          <p:cNvPr id="163" name="Shape 163"/>
          <p:cNvGrpSpPr/>
          <p:nvPr/>
        </p:nvGrpSpPr>
        <p:grpSpPr>
          <a:xfrm>
            <a:off x="1847250" y="2908543"/>
            <a:ext cx="2409708" cy="1952720"/>
            <a:chOff x="22700" y="19600"/>
            <a:chExt cx="2964700" cy="2956875"/>
          </a:xfrm>
        </p:grpSpPr>
        <p:sp>
          <p:nvSpPr>
            <p:cNvPr id="164" name="Shape 164"/>
            <p:cNvSpPr/>
            <p:nvPr/>
          </p:nvSpPr>
          <p:spPr>
            <a:xfrm>
              <a:off x="75675" y="113725"/>
              <a:ext cx="2528200" cy="2745100"/>
            </a:xfrm>
            <a:custGeom>
              <a:avLst/>
              <a:gdLst/>
              <a:ahLst/>
              <a:cxnLst/>
              <a:rect l="0" t="0" r="0" b="0"/>
              <a:pathLst>
                <a:path w="101128" h="109804" extrusionOk="0">
                  <a:moveTo>
                    <a:pt x="95476" y="43922"/>
                  </a:moveTo>
                  <a:lnTo>
                    <a:pt x="95476" y="43137"/>
                  </a:lnTo>
                  <a:lnTo>
                    <a:pt x="95678" y="42667"/>
                  </a:lnTo>
                  <a:lnTo>
                    <a:pt x="96081" y="42039"/>
                  </a:lnTo>
                  <a:lnTo>
                    <a:pt x="96485" y="41569"/>
                  </a:lnTo>
                  <a:lnTo>
                    <a:pt x="97091" y="41098"/>
                  </a:lnTo>
                  <a:lnTo>
                    <a:pt x="97595" y="40627"/>
                  </a:lnTo>
                  <a:lnTo>
                    <a:pt x="97999" y="39843"/>
                  </a:lnTo>
                  <a:lnTo>
                    <a:pt x="98403" y="38902"/>
                  </a:lnTo>
                  <a:lnTo>
                    <a:pt x="98907" y="37490"/>
                  </a:lnTo>
                  <a:lnTo>
                    <a:pt x="99412" y="36392"/>
                  </a:lnTo>
                  <a:lnTo>
                    <a:pt x="99917" y="35294"/>
                  </a:lnTo>
                  <a:lnTo>
                    <a:pt x="100320" y="34353"/>
                  </a:lnTo>
                  <a:lnTo>
                    <a:pt x="100724" y="33255"/>
                  </a:lnTo>
                  <a:lnTo>
                    <a:pt x="101027" y="31843"/>
                  </a:lnTo>
                  <a:lnTo>
                    <a:pt x="101128" y="29961"/>
                  </a:lnTo>
                  <a:lnTo>
                    <a:pt x="101128" y="27451"/>
                  </a:lnTo>
                  <a:lnTo>
                    <a:pt x="100825" y="23843"/>
                  </a:lnTo>
                  <a:lnTo>
                    <a:pt x="100421" y="22745"/>
                  </a:lnTo>
                  <a:lnTo>
                    <a:pt x="100018" y="22118"/>
                  </a:lnTo>
                  <a:lnTo>
                    <a:pt x="99816" y="19765"/>
                  </a:lnTo>
                  <a:lnTo>
                    <a:pt x="99513" y="16941"/>
                  </a:lnTo>
                  <a:lnTo>
                    <a:pt x="99109" y="15059"/>
                  </a:lnTo>
                  <a:lnTo>
                    <a:pt x="98504" y="13490"/>
                  </a:lnTo>
                  <a:lnTo>
                    <a:pt x="97999" y="10980"/>
                  </a:lnTo>
                  <a:lnTo>
                    <a:pt x="97696" y="9726"/>
                  </a:lnTo>
                  <a:lnTo>
                    <a:pt x="97394" y="8784"/>
                  </a:lnTo>
                  <a:lnTo>
                    <a:pt x="96990" y="8314"/>
                  </a:lnTo>
                  <a:lnTo>
                    <a:pt x="96586" y="7843"/>
                  </a:lnTo>
                  <a:lnTo>
                    <a:pt x="96182" y="7529"/>
                  </a:lnTo>
                  <a:lnTo>
                    <a:pt x="95678" y="7059"/>
                  </a:lnTo>
                  <a:lnTo>
                    <a:pt x="95173" y="6431"/>
                  </a:lnTo>
                  <a:lnTo>
                    <a:pt x="94669" y="5333"/>
                  </a:lnTo>
                  <a:lnTo>
                    <a:pt x="94164" y="4392"/>
                  </a:lnTo>
                  <a:lnTo>
                    <a:pt x="93760" y="3922"/>
                  </a:lnTo>
                  <a:lnTo>
                    <a:pt x="93457" y="3765"/>
                  </a:lnTo>
                  <a:lnTo>
                    <a:pt x="93054" y="3765"/>
                  </a:lnTo>
                  <a:lnTo>
                    <a:pt x="92650" y="3765"/>
                  </a:lnTo>
                  <a:lnTo>
                    <a:pt x="92145" y="3608"/>
                  </a:lnTo>
                  <a:lnTo>
                    <a:pt x="91540" y="2980"/>
                  </a:lnTo>
                  <a:lnTo>
                    <a:pt x="90732" y="1882"/>
                  </a:lnTo>
                  <a:lnTo>
                    <a:pt x="90127" y="1098"/>
                  </a:lnTo>
                  <a:lnTo>
                    <a:pt x="89521" y="941"/>
                  </a:lnTo>
                  <a:lnTo>
                    <a:pt x="89017" y="1098"/>
                  </a:lnTo>
                  <a:lnTo>
                    <a:pt x="88411" y="1412"/>
                  </a:lnTo>
                  <a:lnTo>
                    <a:pt x="87806" y="1726"/>
                  </a:lnTo>
                  <a:lnTo>
                    <a:pt x="86998" y="1882"/>
                  </a:lnTo>
                  <a:lnTo>
                    <a:pt x="86191" y="1726"/>
                  </a:lnTo>
                  <a:lnTo>
                    <a:pt x="85081" y="941"/>
                  </a:lnTo>
                  <a:lnTo>
                    <a:pt x="83970" y="314"/>
                  </a:lnTo>
                  <a:lnTo>
                    <a:pt x="82658" y="0"/>
                  </a:lnTo>
                  <a:lnTo>
                    <a:pt x="81145" y="157"/>
                  </a:lnTo>
                  <a:lnTo>
                    <a:pt x="79530" y="471"/>
                  </a:lnTo>
                  <a:lnTo>
                    <a:pt x="78117" y="1098"/>
                  </a:lnTo>
                  <a:lnTo>
                    <a:pt x="76805" y="1882"/>
                  </a:lnTo>
                  <a:lnTo>
                    <a:pt x="75896" y="2980"/>
                  </a:lnTo>
                  <a:lnTo>
                    <a:pt x="75392" y="4235"/>
                  </a:lnTo>
                  <a:lnTo>
                    <a:pt x="75089" y="5333"/>
                  </a:lnTo>
                  <a:lnTo>
                    <a:pt x="74484" y="6275"/>
                  </a:lnTo>
                  <a:lnTo>
                    <a:pt x="73777" y="7059"/>
                  </a:lnTo>
                  <a:lnTo>
                    <a:pt x="72970" y="7686"/>
                  </a:lnTo>
                  <a:lnTo>
                    <a:pt x="72061" y="8314"/>
                  </a:lnTo>
                  <a:lnTo>
                    <a:pt x="71153" y="8941"/>
                  </a:lnTo>
                  <a:lnTo>
                    <a:pt x="70447" y="9726"/>
                  </a:lnTo>
                  <a:lnTo>
                    <a:pt x="69841" y="10510"/>
                  </a:lnTo>
                  <a:lnTo>
                    <a:pt x="69134" y="12392"/>
                  </a:lnTo>
                  <a:lnTo>
                    <a:pt x="68832" y="14118"/>
                  </a:lnTo>
                  <a:lnTo>
                    <a:pt x="68529" y="15843"/>
                  </a:lnTo>
                  <a:lnTo>
                    <a:pt x="67822" y="17726"/>
                  </a:lnTo>
                  <a:lnTo>
                    <a:pt x="67015" y="20078"/>
                  </a:lnTo>
                  <a:lnTo>
                    <a:pt x="66712" y="23216"/>
                  </a:lnTo>
                  <a:lnTo>
                    <a:pt x="66813" y="26196"/>
                  </a:lnTo>
                  <a:lnTo>
                    <a:pt x="67217" y="28706"/>
                  </a:lnTo>
                  <a:lnTo>
                    <a:pt x="67621" y="29804"/>
                  </a:lnTo>
                  <a:lnTo>
                    <a:pt x="68125" y="30902"/>
                  </a:lnTo>
                  <a:lnTo>
                    <a:pt x="68731" y="32157"/>
                  </a:lnTo>
                  <a:lnTo>
                    <a:pt x="69336" y="33255"/>
                  </a:lnTo>
                  <a:lnTo>
                    <a:pt x="69942" y="34510"/>
                  </a:lnTo>
                  <a:lnTo>
                    <a:pt x="70346" y="35608"/>
                  </a:lnTo>
                  <a:lnTo>
                    <a:pt x="70447" y="36706"/>
                  </a:lnTo>
                  <a:lnTo>
                    <a:pt x="70346" y="37647"/>
                  </a:lnTo>
                  <a:lnTo>
                    <a:pt x="69841" y="37647"/>
                  </a:lnTo>
                  <a:lnTo>
                    <a:pt x="69336" y="37647"/>
                  </a:lnTo>
                  <a:lnTo>
                    <a:pt x="68832" y="37490"/>
                  </a:lnTo>
                  <a:lnTo>
                    <a:pt x="68529" y="37333"/>
                  </a:lnTo>
                  <a:lnTo>
                    <a:pt x="68125" y="37176"/>
                  </a:lnTo>
                  <a:lnTo>
                    <a:pt x="67822" y="36863"/>
                  </a:lnTo>
                  <a:lnTo>
                    <a:pt x="67520" y="36392"/>
                  </a:lnTo>
                  <a:lnTo>
                    <a:pt x="67217" y="35765"/>
                  </a:lnTo>
                  <a:lnTo>
                    <a:pt x="66309" y="33255"/>
                  </a:lnTo>
                  <a:lnTo>
                    <a:pt x="65703" y="30745"/>
                  </a:lnTo>
                  <a:lnTo>
                    <a:pt x="65400" y="28549"/>
                  </a:lnTo>
                  <a:lnTo>
                    <a:pt x="65198" y="26510"/>
                  </a:lnTo>
                  <a:lnTo>
                    <a:pt x="64997" y="24784"/>
                  </a:lnTo>
                  <a:lnTo>
                    <a:pt x="64694" y="23373"/>
                  </a:lnTo>
                  <a:lnTo>
                    <a:pt x="63987" y="22431"/>
                  </a:lnTo>
                  <a:lnTo>
                    <a:pt x="62877" y="21804"/>
                  </a:lnTo>
                  <a:lnTo>
                    <a:pt x="62372" y="21490"/>
                  </a:lnTo>
                  <a:lnTo>
                    <a:pt x="62070" y="21176"/>
                  </a:lnTo>
                  <a:lnTo>
                    <a:pt x="61767" y="20549"/>
                  </a:lnTo>
                  <a:lnTo>
                    <a:pt x="61464" y="19922"/>
                  </a:lnTo>
                  <a:lnTo>
                    <a:pt x="61161" y="19137"/>
                  </a:lnTo>
                  <a:lnTo>
                    <a:pt x="60859" y="18510"/>
                  </a:lnTo>
                  <a:lnTo>
                    <a:pt x="60354" y="18039"/>
                  </a:lnTo>
                  <a:lnTo>
                    <a:pt x="59748" y="17726"/>
                  </a:lnTo>
                  <a:lnTo>
                    <a:pt x="59042" y="17412"/>
                  </a:lnTo>
                  <a:lnTo>
                    <a:pt x="58335" y="16784"/>
                  </a:lnTo>
                  <a:lnTo>
                    <a:pt x="57730" y="16314"/>
                  </a:lnTo>
                  <a:lnTo>
                    <a:pt x="57023" y="15686"/>
                  </a:lnTo>
                  <a:lnTo>
                    <a:pt x="56418" y="15216"/>
                  </a:lnTo>
                  <a:lnTo>
                    <a:pt x="55812" y="14902"/>
                  </a:lnTo>
                  <a:lnTo>
                    <a:pt x="55207" y="14745"/>
                  </a:lnTo>
                  <a:lnTo>
                    <a:pt x="54601" y="14745"/>
                  </a:lnTo>
                  <a:lnTo>
                    <a:pt x="53996" y="15059"/>
                  </a:lnTo>
                  <a:lnTo>
                    <a:pt x="53491" y="15373"/>
                  </a:lnTo>
                  <a:lnTo>
                    <a:pt x="53087" y="15843"/>
                  </a:lnTo>
                  <a:lnTo>
                    <a:pt x="52684" y="16157"/>
                  </a:lnTo>
                  <a:lnTo>
                    <a:pt x="52179" y="16627"/>
                  </a:lnTo>
                  <a:lnTo>
                    <a:pt x="51574" y="16941"/>
                  </a:lnTo>
                  <a:lnTo>
                    <a:pt x="50867" y="17255"/>
                  </a:lnTo>
                  <a:lnTo>
                    <a:pt x="49959" y="17255"/>
                  </a:lnTo>
                  <a:lnTo>
                    <a:pt x="49050" y="17255"/>
                  </a:lnTo>
                  <a:lnTo>
                    <a:pt x="48243" y="17255"/>
                  </a:lnTo>
                  <a:lnTo>
                    <a:pt x="47637" y="17412"/>
                  </a:lnTo>
                  <a:lnTo>
                    <a:pt x="47133" y="17726"/>
                  </a:lnTo>
                  <a:lnTo>
                    <a:pt x="46729" y="18196"/>
                  </a:lnTo>
                  <a:lnTo>
                    <a:pt x="46426" y="18667"/>
                  </a:lnTo>
                  <a:lnTo>
                    <a:pt x="46023" y="19294"/>
                  </a:lnTo>
                  <a:lnTo>
                    <a:pt x="45720" y="19922"/>
                  </a:lnTo>
                  <a:lnTo>
                    <a:pt x="45316" y="20549"/>
                  </a:lnTo>
                  <a:lnTo>
                    <a:pt x="44812" y="21020"/>
                  </a:lnTo>
                  <a:lnTo>
                    <a:pt x="44206" y="21333"/>
                  </a:lnTo>
                  <a:lnTo>
                    <a:pt x="43600" y="21647"/>
                  </a:lnTo>
                  <a:lnTo>
                    <a:pt x="42995" y="21961"/>
                  </a:lnTo>
                  <a:lnTo>
                    <a:pt x="42490" y="22431"/>
                  </a:lnTo>
                  <a:lnTo>
                    <a:pt x="41986" y="23059"/>
                  </a:lnTo>
                  <a:lnTo>
                    <a:pt x="41784" y="24000"/>
                  </a:lnTo>
                  <a:lnTo>
                    <a:pt x="41683" y="25569"/>
                  </a:lnTo>
                  <a:lnTo>
                    <a:pt x="41683" y="26824"/>
                  </a:lnTo>
                  <a:lnTo>
                    <a:pt x="41582" y="28078"/>
                  </a:lnTo>
                  <a:lnTo>
                    <a:pt x="41077" y="30118"/>
                  </a:lnTo>
                  <a:lnTo>
                    <a:pt x="40371" y="32941"/>
                  </a:lnTo>
                  <a:lnTo>
                    <a:pt x="39967" y="35922"/>
                  </a:lnTo>
                  <a:lnTo>
                    <a:pt x="39765" y="38588"/>
                  </a:lnTo>
                  <a:lnTo>
                    <a:pt x="40068" y="40784"/>
                  </a:lnTo>
                  <a:lnTo>
                    <a:pt x="40573" y="42039"/>
                  </a:lnTo>
                  <a:lnTo>
                    <a:pt x="41178" y="43294"/>
                  </a:lnTo>
                  <a:lnTo>
                    <a:pt x="41885" y="44392"/>
                  </a:lnTo>
                  <a:lnTo>
                    <a:pt x="42591" y="45490"/>
                  </a:lnTo>
                  <a:lnTo>
                    <a:pt x="43197" y="46431"/>
                  </a:lnTo>
                  <a:lnTo>
                    <a:pt x="43802" y="47216"/>
                  </a:lnTo>
                  <a:lnTo>
                    <a:pt x="44206" y="48000"/>
                  </a:lnTo>
                  <a:lnTo>
                    <a:pt x="44408" y="48627"/>
                  </a:lnTo>
                  <a:lnTo>
                    <a:pt x="44105" y="48941"/>
                  </a:lnTo>
                  <a:lnTo>
                    <a:pt x="43600" y="49098"/>
                  </a:lnTo>
                  <a:lnTo>
                    <a:pt x="43096" y="49098"/>
                  </a:lnTo>
                  <a:lnTo>
                    <a:pt x="42490" y="48941"/>
                  </a:lnTo>
                  <a:lnTo>
                    <a:pt x="41885" y="48627"/>
                  </a:lnTo>
                  <a:lnTo>
                    <a:pt x="41178" y="48157"/>
                  </a:lnTo>
                  <a:lnTo>
                    <a:pt x="40674" y="47529"/>
                  </a:lnTo>
                  <a:lnTo>
                    <a:pt x="40169" y="46588"/>
                  </a:lnTo>
                  <a:lnTo>
                    <a:pt x="39059" y="46275"/>
                  </a:lnTo>
                  <a:lnTo>
                    <a:pt x="39160" y="46588"/>
                  </a:lnTo>
                  <a:lnTo>
                    <a:pt x="38958" y="46745"/>
                  </a:lnTo>
                  <a:lnTo>
                    <a:pt x="38655" y="46902"/>
                  </a:lnTo>
                  <a:lnTo>
                    <a:pt x="38150" y="46902"/>
                  </a:lnTo>
                  <a:lnTo>
                    <a:pt x="37646" y="46745"/>
                  </a:lnTo>
                  <a:lnTo>
                    <a:pt x="37040" y="46275"/>
                  </a:lnTo>
                  <a:lnTo>
                    <a:pt x="36536" y="45647"/>
                  </a:lnTo>
                  <a:lnTo>
                    <a:pt x="36233" y="44863"/>
                  </a:lnTo>
                  <a:lnTo>
                    <a:pt x="35930" y="43922"/>
                  </a:lnTo>
                  <a:lnTo>
                    <a:pt x="35627" y="43137"/>
                  </a:lnTo>
                  <a:lnTo>
                    <a:pt x="35325" y="42510"/>
                  </a:lnTo>
                  <a:lnTo>
                    <a:pt x="34921" y="42039"/>
                  </a:lnTo>
                  <a:lnTo>
                    <a:pt x="34517" y="41569"/>
                  </a:lnTo>
                  <a:lnTo>
                    <a:pt x="34113" y="41255"/>
                  </a:lnTo>
                  <a:lnTo>
                    <a:pt x="33609" y="41255"/>
                  </a:lnTo>
                  <a:lnTo>
                    <a:pt x="33205" y="41255"/>
                  </a:lnTo>
                  <a:lnTo>
                    <a:pt x="32801" y="41412"/>
                  </a:lnTo>
                  <a:lnTo>
                    <a:pt x="32297" y="41569"/>
                  </a:lnTo>
                  <a:lnTo>
                    <a:pt x="31893" y="41882"/>
                  </a:lnTo>
                  <a:lnTo>
                    <a:pt x="31388" y="42039"/>
                  </a:lnTo>
                  <a:lnTo>
                    <a:pt x="30985" y="42196"/>
                  </a:lnTo>
                  <a:lnTo>
                    <a:pt x="30480" y="42353"/>
                  </a:lnTo>
                  <a:lnTo>
                    <a:pt x="30076" y="42353"/>
                  </a:lnTo>
                  <a:lnTo>
                    <a:pt x="29572" y="42039"/>
                  </a:lnTo>
                  <a:lnTo>
                    <a:pt x="29168" y="41882"/>
                  </a:lnTo>
                  <a:lnTo>
                    <a:pt x="28764" y="42039"/>
                  </a:lnTo>
                  <a:lnTo>
                    <a:pt x="28361" y="42353"/>
                  </a:lnTo>
                  <a:lnTo>
                    <a:pt x="27957" y="42824"/>
                  </a:lnTo>
                  <a:lnTo>
                    <a:pt x="27452" y="43451"/>
                  </a:lnTo>
                  <a:lnTo>
                    <a:pt x="27049" y="43765"/>
                  </a:lnTo>
                  <a:lnTo>
                    <a:pt x="26544" y="44078"/>
                  </a:lnTo>
                  <a:lnTo>
                    <a:pt x="25939" y="44078"/>
                  </a:lnTo>
                  <a:lnTo>
                    <a:pt x="25333" y="44078"/>
                  </a:lnTo>
                  <a:lnTo>
                    <a:pt x="24929" y="44235"/>
                  </a:lnTo>
                  <a:lnTo>
                    <a:pt x="24626" y="44706"/>
                  </a:lnTo>
                  <a:lnTo>
                    <a:pt x="24425" y="45333"/>
                  </a:lnTo>
                  <a:lnTo>
                    <a:pt x="24122" y="46118"/>
                  </a:lnTo>
                  <a:lnTo>
                    <a:pt x="23819" y="46745"/>
                  </a:lnTo>
                  <a:lnTo>
                    <a:pt x="23415" y="47373"/>
                  </a:lnTo>
                  <a:lnTo>
                    <a:pt x="22810" y="47843"/>
                  </a:lnTo>
                  <a:lnTo>
                    <a:pt x="21801" y="49098"/>
                  </a:lnTo>
                  <a:lnTo>
                    <a:pt x="21195" y="50824"/>
                  </a:lnTo>
                  <a:lnTo>
                    <a:pt x="20690" y="52549"/>
                  </a:lnTo>
                  <a:lnTo>
                    <a:pt x="19984" y="53647"/>
                  </a:lnTo>
                  <a:lnTo>
                    <a:pt x="19479" y="54588"/>
                  </a:lnTo>
                  <a:lnTo>
                    <a:pt x="19580" y="56000"/>
                  </a:lnTo>
                  <a:lnTo>
                    <a:pt x="20085" y="57569"/>
                  </a:lnTo>
                  <a:lnTo>
                    <a:pt x="20589" y="58667"/>
                  </a:lnTo>
                  <a:lnTo>
                    <a:pt x="19378" y="62902"/>
                  </a:lnTo>
                  <a:lnTo>
                    <a:pt x="20186" y="64157"/>
                  </a:lnTo>
                  <a:lnTo>
                    <a:pt x="20791" y="65726"/>
                  </a:lnTo>
                  <a:lnTo>
                    <a:pt x="21195" y="67137"/>
                  </a:lnTo>
                  <a:lnTo>
                    <a:pt x="21902" y="67922"/>
                  </a:lnTo>
                  <a:lnTo>
                    <a:pt x="21498" y="67765"/>
                  </a:lnTo>
                  <a:lnTo>
                    <a:pt x="21094" y="67608"/>
                  </a:lnTo>
                  <a:lnTo>
                    <a:pt x="20489" y="67451"/>
                  </a:lnTo>
                  <a:lnTo>
                    <a:pt x="19883" y="67451"/>
                  </a:lnTo>
                  <a:lnTo>
                    <a:pt x="19277" y="67451"/>
                  </a:lnTo>
                  <a:lnTo>
                    <a:pt x="18773" y="67608"/>
                  </a:lnTo>
                  <a:lnTo>
                    <a:pt x="18268" y="68078"/>
                  </a:lnTo>
                  <a:lnTo>
                    <a:pt x="17865" y="68549"/>
                  </a:lnTo>
                  <a:lnTo>
                    <a:pt x="17259" y="68235"/>
                  </a:lnTo>
                  <a:lnTo>
                    <a:pt x="16653" y="68078"/>
                  </a:lnTo>
                  <a:lnTo>
                    <a:pt x="15947" y="68235"/>
                  </a:lnTo>
                  <a:lnTo>
                    <a:pt x="15341" y="68706"/>
                  </a:lnTo>
                  <a:lnTo>
                    <a:pt x="14635" y="69020"/>
                  </a:lnTo>
                  <a:lnTo>
                    <a:pt x="14130" y="69490"/>
                  </a:lnTo>
                  <a:lnTo>
                    <a:pt x="13626" y="69804"/>
                  </a:lnTo>
                  <a:lnTo>
                    <a:pt x="13222" y="69804"/>
                  </a:lnTo>
                  <a:lnTo>
                    <a:pt x="12818" y="69804"/>
                  </a:lnTo>
                  <a:lnTo>
                    <a:pt x="12213" y="69804"/>
                  </a:lnTo>
                  <a:lnTo>
                    <a:pt x="11405" y="69961"/>
                  </a:lnTo>
                  <a:lnTo>
                    <a:pt x="10699" y="70275"/>
                  </a:lnTo>
                  <a:lnTo>
                    <a:pt x="9891" y="70588"/>
                  </a:lnTo>
                  <a:lnTo>
                    <a:pt x="9286" y="70902"/>
                  </a:lnTo>
                  <a:lnTo>
                    <a:pt x="8882" y="71373"/>
                  </a:lnTo>
                  <a:lnTo>
                    <a:pt x="8781" y="72000"/>
                  </a:lnTo>
                  <a:lnTo>
                    <a:pt x="8680" y="72471"/>
                  </a:lnTo>
                  <a:lnTo>
                    <a:pt x="8075" y="72784"/>
                  </a:lnTo>
                  <a:lnTo>
                    <a:pt x="7368" y="73098"/>
                  </a:lnTo>
                  <a:lnTo>
                    <a:pt x="6460" y="73412"/>
                  </a:lnTo>
                  <a:lnTo>
                    <a:pt x="5552" y="73726"/>
                  </a:lnTo>
                  <a:lnTo>
                    <a:pt x="4643" y="74196"/>
                  </a:lnTo>
                  <a:lnTo>
                    <a:pt x="4038" y="74667"/>
                  </a:lnTo>
                  <a:lnTo>
                    <a:pt x="3735" y="75294"/>
                  </a:lnTo>
                  <a:lnTo>
                    <a:pt x="3533" y="75922"/>
                  </a:lnTo>
                  <a:lnTo>
                    <a:pt x="3129" y="76392"/>
                  </a:lnTo>
                  <a:lnTo>
                    <a:pt x="2625" y="77020"/>
                  </a:lnTo>
                  <a:lnTo>
                    <a:pt x="2120" y="77490"/>
                  </a:lnTo>
                  <a:lnTo>
                    <a:pt x="1616" y="78118"/>
                  </a:lnTo>
                  <a:lnTo>
                    <a:pt x="1212" y="78902"/>
                  </a:lnTo>
                  <a:lnTo>
                    <a:pt x="1010" y="79686"/>
                  </a:lnTo>
                  <a:lnTo>
                    <a:pt x="1010" y="80627"/>
                  </a:lnTo>
                  <a:lnTo>
                    <a:pt x="909" y="83137"/>
                  </a:lnTo>
                  <a:lnTo>
                    <a:pt x="404" y="86118"/>
                  </a:lnTo>
                  <a:lnTo>
                    <a:pt x="1" y="89098"/>
                  </a:lnTo>
                  <a:lnTo>
                    <a:pt x="203" y="91294"/>
                  </a:lnTo>
                  <a:lnTo>
                    <a:pt x="1010" y="93020"/>
                  </a:lnTo>
                  <a:lnTo>
                    <a:pt x="2019" y="94588"/>
                  </a:lnTo>
                  <a:lnTo>
                    <a:pt x="2827" y="96000"/>
                  </a:lnTo>
                  <a:lnTo>
                    <a:pt x="3129" y="97569"/>
                  </a:lnTo>
                  <a:lnTo>
                    <a:pt x="3230" y="98353"/>
                  </a:lnTo>
                  <a:lnTo>
                    <a:pt x="3533" y="98980"/>
                  </a:lnTo>
                  <a:lnTo>
                    <a:pt x="3937" y="99765"/>
                  </a:lnTo>
                  <a:lnTo>
                    <a:pt x="4542" y="100392"/>
                  </a:lnTo>
                  <a:lnTo>
                    <a:pt x="5047" y="101176"/>
                  </a:lnTo>
                  <a:lnTo>
                    <a:pt x="5552" y="101961"/>
                  </a:lnTo>
                  <a:lnTo>
                    <a:pt x="5955" y="102745"/>
                  </a:lnTo>
                  <a:lnTo>
                    <a:pt x="6157" y="103529"/>
                  </a:lnTo>
                  <a:lnTo>
                    <a:pt x="6460" y="104314"/>
                  </a:lnTo>
                  <a:lnTo>
                    <a:pt x="6965" y="104627"/>
                  </a:lnTo>
                  <a:lnTo>
                    <a:pt x="7570" y="104941"/>
                  </a:lnTo>
                  <a:lnTo>
                    <a:pt x="8277" y="104941"/>
                  </a:lnTo>
                  <a:lnTo>
                    <a:pt x="8983" y="105098"/>
                  </a:lnTo>
                  <a:lnTo>
                    <a:pt x="9589" y="105255"/>
                  </a:lnTo>
                  <a:lnTo>
                    <a:pt x="10194" y="105412"/>
                  </a:lnTo>
                  <a:lnTo>
                    <a:pt x="10497" y="105882"/>
                  </a:lnTo>
                  <a:lnTo>
                    <a:pt x="10901" y="106510"/>
                  </a:lnTo>
                  <a:lnTo>
                    <a:pt x="11506" y="106980"/>
                  </a:lnTo>
                  <a:lnTo>
                    <a:pt x="12213" y="107294"/>
                  </a:lnTo>
                  <a:lnTo>
                    <a:pt x="13020" y="107608"/>
                  </a:lnTo>
                  <a:lnTo>
                    <a:pt x="13828" y="107765"/>
                  </a:lnTo>
                  <a:lnTo>
                    <a:pt x="14635" y="107608"/>
                  </a:lnTo>
                  <a:lnTo>
                    <a:pt x="15442" y="107137"/>
                  </a:lnTo>
                  <a:lnTo>
                    <a:pt x="16048" y="106510"/>
                  </a:lnTo>
                  <a:lnTo>
                    <a:pt x="16653" y="105882"/>
                  </a:lnTo>
                  <a:lnTo>
                    <a:pt x="17360" y="105569"/>
                  </a:lnTo>
                  <a:lnTo>
                    <a:pt x="18167" y="105726"/>
                  </a:lnTo>
                  <a:lnTo>
                    <a:pt x="18975" y="105882"/>
                  </a:lnTo>
                  <a:lnTo>
                    <a:pt x="19782" y="106039"/>
                  </a:lnTo>
                  <a:lnTo>
                    <a:pt x="20589" y="106039"/>
                  </a:lnTo>
                  <a:lnTo>
                    <a:pt x="21296" y="105882"/>
                  </a:lnTo>
                  <a:lnTo>
                    <a:pt x="21801" y="105412"/>
                  </a:lnTo>
                  <a:lnTo>
                    <a:pt x="22507" y="104000"/>
                  </a:lnTo>
                  <a:lnTo>
                    <a:pt x="22911" y="102902"/>
                  </a:lnTo>
                  <a:lnTo>
                    <a:pt x="23214" y="101804"/>
                  </a:lnTo>
                  <a:lnTo>
                    <a:pt x="23920" y="100863"/>
                  </a:lnTo>
                  <a:lnTo>
                    <a:pt x="24425" y="100392"/>
                  </a:lnTo>
                  <a:lnTo>
                    <a:pt x="24828" y="99922"/>
                  </a:lnTo>
                  <a:lnTo>
                    <a:pt x="25333" y="99451"/>
                  </a:lnTo>
                  <a:lnTo>
                    <a:pt x="25737" y="98824"/>
                  </a:lnTo>
                  <a:lnTo>
                    <a:pt x="26140" y="98353"/>
                  </a:lnTo>
                  <a:lnTo>
                    <a:pt x="26544" y="97726"/>
                  </a:lnTo>
                  <a:lnTo>
                    <a:pt x="27049" y="96941"/>
                  </a:lnTo>
                  <a:lnTo>
                    <a:pt x="27654" y="96000"/>
                  </a:lnTo>
                  <a:lnTo>
                    <a:pt x="28663" y="97255"/>
                  </a:lnTo>
                  <a:lnTo>
                    <a:pt x="28764" y="99137"/>
                  </a:lnTo>
                  <a:lnTo>
                    <a:pt x="28764" y="101333"/>
                  </a:lnTo>
                  <a:lnTo>
                    <a:pt x="29168" y="103373"/>
                  </a:lnTo>
                  <a:lnTo>
                    <a:pt x="29875" y="104627"/>
                  </a:lnTo>
                  <a:lnTo>
                    <a:pt x="30480" y="105098"/>
                  </a:lnTo>
                  <a:lnTo>
                    <a:pt x="31086" y="105726"/>
                  </a:lnTo>
                  <a:lnTo>
                    <a:pt x="31994" y="107137"/>
                  </a:lnTo>
                  <a:lnTo>
                    <a:pt x="32600" y="108078"/>
                  </a:lnTo>
                  <a:lnTo>
                    <a:pt x="33205" y="108549"/>
                  </a:lnTo>
                  <a:lnTo>
                    <a:pt x="33912" y="108706"/>
                  </a:lnTo>
                  <a:lnTo>
                    <a:pt x="34517" y="108706"/>
                  </a:lnTo>
                  <a:lnTo>
                    <a:pt x="35123" y="108706"/>
                  </a:lnTo>
                  <a:lnTo>
                    <a:pt x="35829" y="108549"/>
                  </a:lnTo>
                  <a:lnTo>
                    <a:pt x="36334" y="108706"/>
                  </a:lnTo>
                  <a:lnTo>
                    <a:pt x="36838" y="108863"/>
                  </a:lnTo>
                  <a:lnTo>
                    <a:pt x="37242" y="109176"/>
                  </a:lnTo>
                  <a:lnTo>
                    <a:pt x="37747" y="109333"/>
                  </a:lnTo>
                  <a:lnTo>
                    <a:pt x="38150" y="109647"/>
                  </a:lnTo>
                  <a:lnTo>
                    <a:pt x="38655" y="109647"/>
                  </a:lnTo>
                  <a:lnTo>
                    <a:pt x="39261" y="109804"/>
                  </a:lnTo>
                  <a:lnTo>
                    <a:pt x="39866" y="109804"/>
                  </a:lnTo>
                  <a:lnTo>
                    <a:pt x="40573" y="109804"/>
                  </a:lnTo>
                  <a:lnTo>
                    <a:pt x="41481" y="109804"/>
                  </a:lnTo>
                  <a:lnTo>
                    <a:pt x="42490" y="109647"/>
                  </a:lnTo>
                  <a:lnTo>
                    <a:pt x="43298" y="109333"/>
                  </a:lnTo>
                  <a:lnTo>
                    <a:pt x="44004" y="109020"/>
                  </a:lnTo>
                  <a:lnTo>
                    <a:pt x="44610" y="108549"/>
                  </a:lnTo>
                  <a:lnTo>
                    <a:pt x="45114" y="108235"/>
                  </a:lnTo>
                  <a:lnTo>
                    <a:pt x="45619" y="108078"/>
                  </a:lnTo>
                  <a:lnTo>
                    <a:pt x="46023" y="108078"/>
                  </a:lnTo>
                  <a:lnTo>
                    <a:pt x="46325" y="108392"/>
                  </a:lnTo>
                  <a:lnTo>
                    <a:pt x="46628" y="108549"/>
                  </a:lnTo>
                  <a:lnTo>
                    <a:pt x="47133" y="108235"/>
                  </a:lnTo>
                  <a:lnTo>
                    <a:pt x="47637" y="107765"/>
                  </a:lnTo>
                  <a:lnTo>
                    <a:pt x="48142" y="106980"/>
                  </a:lnTo>
                  <a:lnTo>
                    <a:pt x="48849" y="106196"/>
                  </a:lnTo>
                  <a:lnTo>
                    <a:pt x="49656" y="105412"/>
                  </a:lnTo>
                  <a:lnTo>
                    <a:pt x="50463" y="104627"/>
                  </a:lnTo>
                  <a:lnTo>
                    <a:pt x="51473" y="104157"/>
                  </a:lnTo>
                  <a:lnTo>
                    <a:pt x="52482" y="104471"/>
                  </a:lnTo>
                  <a:lnTo>
                    <a:pt x="52179" y="103059"/>
                  </a:lnTo>
                  <a:lnTo>
                    <a:pt x="52179" y="101020"/>
                  </a:lnTo>
                  <a:lnTo>
                    <a:pt x="52280" y="98980"/>
                  </a:lnTo>
                  <a:lnTo>
                    <a:pt x="52381" y="97255"/>
                  </a:lnTo>
                  <a:lnTo>
                    <a:pt x="52179" y="95686"/>
                  </a:lnTo>
                  <a:lnTo>
                    <a:pt x="51876" y="93647"/>
                  </a:lnTo>
                  <a:lnTo>
                    <a:pt x="51574" y="91608"/>
                  </a:lnTo>
                  <a:lnTo>
                    <a:pt x="51372" y="89569"/>
                  </a:lnTo>
                  <a:lnTo>
                    <a:pt x="51876" y="87529"/>
                  </a:lnTo>
                  <a:lnTo>
                    <a:pt x="52785" y="85020"/>
                  </a:lnTo>
                  <a:lnTo>
                    <a:pt x="53693" y="82510"/>
                  </a:lnTo>
                  <a:lnTo>
                    <a:pt x="53996" y="79686"/>
                  </a:lnTo>
                  <a:lnTo>
                    <a:pt x="54097" y="78275"/>
                  </a:lnTo>
                  <a:lnTo>
                    <a:pt x="54601" y="77333"/>
                  </a:lnTo>
                  <a:lnTo>
                    <a:pt x="55308" y="77020"/>
                  </a:lnTo>
                  <a:lnTo>
                    <a:pt x="55913" y="77804"/>
                  </a:lnTo>
                  <a:lnTo>
                    <a:pt x="56317" y="75137"/>
                  </a:lnTo>
                  <a:lnTo>
                    <a:pt x="56822" y="73882"/>
                  </a:lnTo>
                  <a:lnTo>
                    <a:pt x="57528" y="73098"/>
                  </a:lnTo>
                  <a:lnTo>
                    <a:pt x="58638" y="72471"/>
                  </a:lnTo>
                  <a:lnTo>
                    <a:pt x="59345" y="72000"/>
                  </a:lnTo>
                  <a:lnTo>
                    <a:pt x="60152" y="71529"/>
                  </a:lnTo>
                  <a:lnTo>
                    <a:pt x="60960" y="71059"/>
                  </a:lnTo>
                  <a:lnTo>
                    <a:pt x="61767" y="70431"/>
                  </a:lnTo>
                  <a:lnTo>
                    <a:pt x="62473" y="69804"/>
                  </a:lnTo>
                  <a:lnTo>
                    <a:pt x="63180" y="69333"/>
                  </a:lnTo>
                  <a:lnTo>
                    <a:pt x="63584" y="68706"/>
                  </a:lnTo>
                  <a:lnTo>
                    <a:pt x="63886" y="68078"/>
                  </a:lnTo>
                  <a:lnTo>
                    <a:pt x="64391" y="66353"/>
                  </a:lnTo>
                  <a:lnTo>
                    <a:pt x="65198" y="64627"/>
                  </a:lnTo>
                  <a:lnTo>
                    <a:pt x="66006" y="62902"/>
                  </a:lnTo>
                  <a:lnTo>
                    <a:pt x="67015" y="61333"/>
                  </a:lnTo>
                  <a:lnTo>
                    <a:pt x="68024" y="60078"/>
                  </a:lnTo>
                  <a:lnTo>
                    <a:pt x="68933" y="58980"/>
                  </a:lnTo>
                  <a:lnTo>
                    <a:pt x="69841" y="58353"/>
                  </a:lnTo>
                  <a:lnTo>
                    <a:pt x="70547" y="58196"/>
                  </a:lnTo>
                  <a:lnTo>
                    <a:pt x="71052" y="58196"/>
                  </a:lnTo>
                  <a:lnTo>
                    <a:pt x="71557" y="57726"/>
                  </a:lnTo>
                  <a:lnTo>
                    <a:pt x="72061" y="57255"/>
                  </a:lnTo>
                  <a:lnTo>
                    <a:pt x="72566" y="56627"/>
                  </a:lnTo>
                  <a:lnTo>
                    <a:pt x="73272" y="56000"/>
                  </a:lnTo>
                  <a:lnTo>
                    <a:pt x="73979" y="55686"/>
                  </a:lnTo>
                  <a:lnTo>
                    <a:pt x="74988" y="55529"/>
                  </a:lnTo>
                  <a:lnTo>
                    <a:pt x="76199" y="55843"/>
                  </a:lnTo>
                  <a:lnTo>
                    <a:pt x="77007" y="56000"/>
                  </a:lnTo>
                  <a:lnTo>
                    <a:pt x="77713" y="55843"/>
                  </a:lnTo>
                  <a:lnTo>
                    <a:pt x="78319" y="55529"/>
                  </a:lnTo>
                  <a:lnTo>
                    <a:pt x="78823" y="55216"/>
                  </a:lnTo>
                  <a:lnTo>
                    <a:pt x="79328" y="54902"/>
                  </a:lnTo>
                  <a:lnTo>
                    <a:pt x="79833" y="54745"/>
                  </a:lnTo>
                  <a:lnTo>
                    <a:pt x="80438" y="54745"/>
                  </a:lnTo>
                  <a:lnTo>
                    <a:pt x="81044" y="55216"/>
                  </a:lnTo>
                  <a:lnTo>
                    <a:pt x="81346" y="55373"/>
                  </a:lnTo>
                  <a:lnTo>
                    <a:pt x="81750" y="55373"/>
                  </a:lnTo>
                  <a:lnTo>
                    <a:pt x="82154" y="55216"/>
                  </a:lnTo>
                  <a:lnTo>
                    <a:pt x="82658" y="55216"/>
                  </a:lnTo>
                  <a:lnTo>
                    <a:pt x="83062" y="55373"/>
                  </a:lnTo>
                  <a:lnTo>
                    <a:pt x="83567" y="55686"/>
                  </a:lnTo>
                  <a:lnTo>
                    <a:pt x="84071" y="56471"/>
                  </a:lnTo>
                  <a:lnTo>
                    <a:pt x="84475" y="57726"/>
                  </a:lnTo>
                  <a:lnTo>
                    <a:pt x="84980" y="58980"/>
                  </a:lnTo>
                  <a:lnTo>
                    <a:pt x="85484" y="59922"/>
                  </a:lnTo>
                  <a:lnTo>
                    <a:pt x="85989" y="60549"/>
                  </a:lnTo>
                  <a:lnTo>
                    <a:pt x="86695" y="60863"/>
                  </a:lnTo>
                  <a:lnTo>
                    <a:pt x="87301" y="61176"/>
                  </a:lnTo>
                  <a:lnTo>
                    <a:pt x="87907" y="61490"/>
                  </a:lnTo>
                  <a:lnTo>
                    <a:pt x="88613" y="61961"/>
                  </a:lnTo>
                  <a:lnTo>
                    <a:pt x="89219" y="62745"/>
                  </a:lnTo>
                  <a:lnTo>
                    <a:pt x="88613" y="61804"/>
                  </a:lnTo>
                  <a:lnTo>
                    <a:pt x="88310" y="60078"/>
                  </a:lnTo>
                  <a:lnTo>
                    <a:pt x="88108" y="57882"/>
                  </a:lnTo>
                  <a:lnTo>
                    <a:pt x="88209" y="55373"/>
                  </a:lnTo>
                  <a:lnTo>
                    <a:pt x="88512" y="52863"/>
                  </a:lnTo>
                  <a:lnTo>
                    <a:pt x="88916" y="50824"/>
                  </a:lnTo>
                  <a:lnTo>
                    <a:pt x="89622" y="49255"/>
                  </a:lnTo>
                  <a:lnTo>
                    <a:pt x="90531" y="48471"/>
                  </a:lnTo>
                  <a:lnTo>
                    <a:pt x="91237" y="48000"/>
                  </a:lnTo>
                  <a:lnTo>
                    <a:pt x="91742" y="47216"/>
                  </a:lnTo>
                  <a:lnTo>
                    <a:pt x="92246" y="45961"/>
                  </a:lnTo>
                  <a:lnTo>
                    <a:pt x="92650" y="44863"/>
                  </a:lnTo>
                  <a:lnTo>
                    <a:pt x="93054" y="43922"/>
                  </a:lnTo>
                  <a:lnTo>
                    <a:pt x="93659" y="43294"/>
                  </a:lnTo>
                  <a:lnTo>
                    <a:pt x="94467" y="43294"/>
                  </a:lnTo>
                  <a:lnTo>
                    <a:pt x="95476" y="43922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1407900" y="1188225"/>
              <a:ext cx="1541650" cy="1717675"/>
            </a:xfrm>
            <a:custGeom>
              <a:avLst/>
              <a:gdLst/>
              <a:ahLst/>
              <a:cxnLst/>
              <a:rect l="0" t="0" r="0" b="0"/>
              <a:pathLst>
                <a:path w="61666" h="68707" extrusionOk="0">
                  <a:moveTo>
                    <a:pt x="2624" y="34824"/>
                  </a:moveTo>
                  <a:lnTo>
                    <a:pt x="2725" y="36549"/>
                  </a:lnTo>
                  <a:lnTo>
                    <a:pt x="2322" y="38902"/>
                  </a:lnTo>
                  <a:lnTo>
                    <a:pt x="1413" y="41726"/>
                  </a:lnTo>
                  <a:lnTo>
                    <a:pt x="404" y="44393"/>
                  </a:lnTo>
                  <a:lnTo>
                    <a:pt x="0" y="46746"/>
                  </a:lnTo>
                  <a:lnTo>
                    <a:pt x="202" y="48942"/>
                  </a:lnTo>
                  <a:lnTo>
                    <a:pt x="606" y="51295"/>
                  </a:lnTo>
                  <a:lnTo>
                    <a:pt x="606" y="53647"/>
                  </a:lnTo>
                  <a:lnTo>
                    <a:pt x="404" y="55844"/>
                  </a:lnTo>
                  <a:lnTo>
                    <a:pt x="505" y="57255"/>
                  </a:lnTo>
                  <a:lnTo>
                    <a:pt x="1110" y="58196"/>
                  </a:lnTo>
                  <a:lnTo>
                    <a:pt x="1918" y="58981"/>
                  </a:lnTo>
                  <a:lnTo>
                    <a:pt x="2422" y="59451"/>
                  </a:lnTo>
                  <a:lnTo>
                    <a:pt x="2826" y="60079"/>
                  </a:lnTo>
                  <a:lnTo>
                    <a:pt x="3129" y="60706"/>
                  </a:lnTo>
                  <a:lnTo>
                    <a:pt x="3533" y="61491"/>
                  </a:lnTo>
                  <a:lnTo>
                    <a:pt x="3936" y="62118"/>
                  </a:lnTo>
                  <a:lnTo>
                    <a:pt x="4542" y="62589"/>
                  </a:lnTo>
                  <a:lnTo>
                    <a:pt x="5147" y="63059"/>
                  </a:lnTo>
                  <a:lnTo>
                    <a:pt x="6056" y="63216"/>
                  </a:lnTo>
                  <a:lnTo>
                    <a:pt x="6964" y="63373"/>
                  </a:lnTo>
                  <a:lnTo>
                    <a:pt x="8074" y="63844"/>
                  </a:lnTo>
                  <a:lnTo>
                    <a:pt x="9184" y="64471"/>
                  </a:lnTo>
                  <a:lnTo>
                    <a:pt x="10396" y="65098"/>
                  </a:lnTo>
                  <a:lnTo>
                    <a:pt x="11506" y="65569"/>
                  </a:lnTo>
                  <a:lnTo>
                    <a:pt x="12616" y="65883"/>
                  </a:lnTo>
                  <a:lnTo>
                    <a:pt x="13423" y="66040"/>
                  </a:lnTo>
                  <a:lnTo>
                    <a:pt x="14130" y="65569"/>
                  </a:lnTo>
                  <a:lnTo>
                    <a:pt x="14836" y="65098"/>
                  </a:lnTo>
                  <a:lnTo>
                    <a:pt x="15845" y="64785"/>
                  </a:lnTo>
                  <a:lnTo>
                    <a:pt x="16956" y="64785"/>
                  </a:lnTo>
                  <a:lnTo>
                    <a:pt x="18167" y="64785"/>
                  </a:lnTo>
                  <a:lnTo>
                    <a:pt x="19277" y="64942"/>
                  </a:lnTo>
                  <a:lnTo>
                    <a:pt x="20185" y="65255"/>
                  </a:lnTo>
                  <a:lnTo>
                    <a:pt x="20791" y="65412"/>
                  </a:lnTo>
                  <a:lnTo>
                    <a:pt x="20993" y="65569"/>
                  </a:lnTo>
                  <a:lnTo>
                    <a:pt x="21497" y="65098"/>
                  </a:lnTo>
                  <a:lnTo>
                    <a:pt x="22103" y="64942"/>
                  </a:lnTo>
                  <a:lnTo>
                    <a:pt x="22809" y="64942"/>
                  </a:lnTo>
                  <a:lnTo>
                    <a:pt x="23415" y="64942"/>
                  </a:lnTo>
                  <a:lnTo>
                    <a:pt x="24020" y="65098"/>
                  </a:lnTo>
                  <a:lnTo>
                    <a:pt x="24626" y="64942"/>
                  </a:lnTo>
                  <a:lnTo>
                    <a:pt x="25030" y="64785"/>
                  </a:lnTo>
                  <a:lnTo>
                    <a:pt x="25232" y="64314"/>
                  </a:lnTo>
                  <a:lnTo>
                    <a:pt x="25534" y="63687"/>
                  </a:lnTo>
                  <a:lnTo>
                    <a:pt x="26039" y="63216"/>
                  </a:lnTo>
                  <a:lnTo>
                    <a:pt x="26644" y="62746"/>
                  </a:lnTo>
                  <a:lnTo>
                    <a:pt x="27250" y="62275"/>
                  </a:lnTo>
                  <a:lnTo>
                    <a:pt x="27957" y="61961"/>
                  </a:lnTo>
                  <a:lnTo>
                    <a:pt x="28461" y="61491"/>
                  </a:lnTo>
                  <a:lnTo>
                    <a:pt x="28764" y="61020"/>
                  </a:lnTo>
                  <a:lnTo>
                    <a:pt x="28865" y="60393"/>
                  </a:lnTo>
                  <a:lnTo>
                    <a:pt x="28865" y="60549"/>
                  </a:lnTo>
                  <a:lnTo>
                    <a:pt x="29067" y="61177"/>
                  </a:lnTo>
                  <a:lnTo>
                    <a:pt x="29269" y="61804"/>
                  </a:lnTo>
                  <a:lnTo>
                    <a:pt x="29773" y="62589"/>
                  </a:lnTo>
                  <a:lnTo>
                    <a:pt x="30379" y="63216"/>
                  </a:lnTo>
                  <a:lnTo>
                    <a:pt x="30984" y="63687"/>
                  </a:lnTo>
                  <a:lnTo>
                    <a:pt x="31287" y="63844"/>
                  </a:lnTo>
                  <a:lnTo>
                    <a:pt x="31489" y="63844"/>
                  </a:lnTo>
                  <a:lnTo>
                    <a:pt x="31994" y="62746"/>
                  </a:lnTo>
                  <a:lnTo>
                    <a:pt x="32397" y="62275"/>
                  </a:lnTo>
                  <a:lnTo>
                    <a:pt x="32902" y="62118"/>
                  </a:lnTo>
                  <a:lnTo>
                    <a:pt x="33608" y="61647"/>
                  </a:lnTo>
                  <a:lnTo>
                    <a:pt x="33709" y="61804"/>
                  </a:lnTo>
                  <a:lnTo>
                    <a:pt x="34113" y="62118"/>
                  </a:lnTo>
                  <a:lnTo>
                    <a:pt x="34517" y="62589"/>
                  </a:lnTo>
                  <a:lnTo>
                    <a:pt x="35122" y="63216"/>
                  </a:lnTo>
                  <a:lnTo>
                    <a:pt x="35627" y="63844"/>
                  </a:lnTo>
                  <a:lnTo>
                    <a:pt x="36232" y="64471"/>
                  </a:lnTo>
                  <a:lnTo>
                    <a:pt x="36737" y="65098"/>
                  </a:lnTo>
                  <a:lnTo>
                    <a:pt x="37040" y="65412"/>
                  </a:lnTo>
                  <a:lnTo>
                    <a:pt x="37645" y="65883"/>
                  </a:lnTo>
                  <a:lnTo>
                    <a:pt x="38251" y="66040"/>
                  </a:lnTo>
                  <a:lnTo>
                    <a:pt x="38856" y="66040"/>
                  </a:lnTo>
                  <a:lnTo>
                    <a:pt x="39664" y="66040"/>
                  </a:lnTo>
                  <a:lnTo>
                    <a:pt x="40370" y="66040"/>
                  </a:lnTo>
                  <a:lnTo>
                    <a:pt x="41077" y="66040"/>
                  </a:lnTo>
                  <a:lnTo>
                    <a:pt x="41783" y="66353"/>
                  </a:lnTo>
                  <a:lnTo>
                    <a:pt x="42490" y="66981"/>
                  </a:lnTo>
                  <a:lnTo>
                    <a:pt x="43095" y="67608"/>
                  </a:lnTo>
                  <a:lnTo>
                    <a:pt x="43701" y="68236"/>
                  </a:lnTo>
                  <a:lnTo>
                    <a:pt x="44306" y="68549"/>
                  </a:lnTo>
                  <a:lnTo>
                    <a:pt x="44811" y="68706"/>
                  </a:lnTo>
                  <a:lnTo>
                    <a:pt x="45417" y="68706"/>
                  </a:lnTo>
                  <a:lnTo>
                    <a:pt x="46123" y="68706"/>
                  </a:lnTo>
                  <a:lnTo>
                    <a:pt x="46830" y="68393"/>
                  </a:lnTo>
                  <a:lnTo>
                    <a:pt x="47738" y="67922"/>
                  </a:lnTo>
                  <a:lnTo>
                    <a:pt x="48646" y="67608"/>
                  </a:lnTo>
                  <a:lnTo>
                    <a:pt x="49655" y="67295"/>
                  </a:lnTo>
                  <a:lnTo>
                    <a:pt x="50766" y="67138"/>
                  </a:lnTo>
                  <a:lnTo>
                    <a:pt x="51876" y="66981"/>
                  </a:lnTo>
                  <a:lnTo>
                    <a:pt x="52885" y="66824"/>
                  </a:lnTo>
                  <a:lnTo>
                    <a:pt x="53793" y="66667"/>
                  </a:lnTo>
                  <a:lnTo>
                    <a:pt x="54500" y="66353"/>
                  </a:lnTo>
                  <a:lnTo>
                    <a:pt x="55004" y="65883"/>
                  </a:lnTo>
                  <a:lnTo>
                    <a:pt x="55610" y="64785"/>
                  </a:lnTo>
                  <a:lnTo>
                    <a:pt x="56316" y="63844"/>
                  </a:lnTo>
                  <a:lnTo>
                    <a:pt x="56922" y="63059"/>
                  </a:lnTo>
                  <a:lnTo>
                    <a:pt x="57628" y="62275"/>
                  </a:lnTo>
                  <a:lnTo>
                    <a:pt x="58234" y="61491"/>
                  </a:lnTo>
                  <a:lnTo>
                    <a:pt x="58739" y="60549"/>
                  </a:lnTo>
                  <a:lnTo>
                    <a:pt x="59142" y="59608"/>
                  </a:lnTo>
                  <a:lnTo>
                    <a:pt x="59344" y="58510"/>
                  </a:lnTo>
                  <a:lnTo>
                    <a:pt x="59950" y="55059"/>
                  </a:lnTo>
                  <a:lnTo>
                    <a:pt x="60757" y="51922"/>
                  </a:lnTo>
                  <a:lnTo>
                    <a:pt x="61464" y="48785"/>
                  </a:lnTo>
                  <a:lnTo>
                    <a:pt x="61666" y="45177"/>
                  </a:lnTo>
                  <a:lnTo>
                    <a:pt x="61363" y="42353"/>
                  </a:lnTo>
                  <a:lnTo>
                    <a:pt x="60858" y="40942"/>
                  </a:lnTo>
                  <a:lnTo>
                    <a:pt x="60353" y="40314"/>
                  </a:lnTo>
                  <a:lnTo>
                    <a:pt x="59748" y="39216"/>
                  </a:lnTo>
                  <a:lnTo>
                    <a:pt x="59445" y="37804"/>
                  </a:lnTo>
                  <a:lnTo>
                    <a:pt x="59243" y="36549"/>
                  </a:lnTo>
                  <a:lnTo>
                    <a:pt x="58941" y="35608"/>
                  </a:lnTo>
                  <a:lnTo>
                    <a:pt x="58133" y="34510"/>
                  </a:lnTo>
                  <a:lnTo>
                    <a:pt x="57023" y="33412"/>
                  </a:lnTo>
                  <a:lnTo>
                    <a:pt x="56518" y="33412"/>
                  </a:lnTo>
                  <a:lnTo>
                    <a:pt x="56216" y="33412"/>
                  </a:lnTo>
                  <a:lnTo>
                    <a:pt x="55610" y="32785"/>
                  </a:lnTo>
                  <a:lnTo>
                    <a:pt x="56821" y="29961"/>
                  </a:lnTo>
                  <a:lnTo>
                    <a:pt x="56518" y="29491"/>
                  </a:lnTo>
                  <a:lnTo>
                    <a:pt x="56115" y="29177"/>
                  </a:lnTo>
                  <a:lnTo>
                    <a:pt x="55812" y="29020"/>
                  </a:lnTo>
                  <a:lnTo>
                    <a:pt x="55509" y="28863"/>
                  </a:lnTo>
                  <a:lnTo>
                    <a:pt x="55105" y="28706"/>
                  </a:lnTo>
                  <a:lnTo>
                    <a:pt x="54601" y="28549"/>
                  </a:lnTo>
                  <a:lnTo>
                    <a:pt x="54197" y="28393"/>
                  </a:lnTo>
                  <a:lnTo>
                    <a:pt x="53591" y="28079"/>
                  </a:lnTo>
                  <a:lnTo>
                    <a:pt x="54904" y="26981"/>
                  </a:lnTo>
                  <a:lnTo>
                    <a:pt x="57528" y="24471"/>
                  </a:lnTo>
                  <a:lnTo>
                    <a:pt x="57124" y="19765"/>
                  </a:lnTo>
                  <a:lnTo>
                    <a:pt x="57628" y="18040"/>
                  </a:lnTo>
                  <a:lnTo>
                    <a:pt x="57729" y="16314"/>
                  </a:lnTo>
                  <a:lnTo>
                    <a:pt x="57528" y="14746"/>
                  </a:lnTo>
                  <a:lnTo>
                    <a:pt x="57124" y="13334"/>
                  </a:lnTo>
                  <a:lnTo>
                    <a:pt x="56821" y="11922"/>
                  </a:lnTo>
                  <a:lnTo>
                    <a:pt x="56821" y="10353"/>
                  </a:lnTo>
                  <a:lnTo>
                    <a:pt x="56720" y="8628"/>
                  </a:lnTo>
                  <a:lnTo>
                    <a:pt x="56115" y="6432"/>
                  </a:lnTo>
                  <a:lnTo>
                    <a:pt x="55307" y="4863"/>
                  </a:lnTo>
                  <a:lnTo>
                    <a:pt x="54601" y="3922"/>
                  </a:lnTo>
                  <a:lnTo>
                    <a:pt x="53995" y="3138"/>
                  </a:lnTo>
                  <a:lnTo>
                    <a:pt x="53390" y="1726"/>
                  </a:lnTo>
                  <a:lnTo>
                    <a:pt x="52986" y="942"/>
                  </a:lnTo>
                  <a:lnTo>
                    <a:pt x="52481" y="314"/>
                  </a:lnTo>
                  <a:lnTo>
                    <a:pt x="51876" y="0"/>
                  </a:lnTo>
                  <a:lnTo>
                    <a:pt x="51169" y="0"/>
                  </a:lnTo>
                  <a:lnTo>
                    <a:pt x="50463" y="0"/>
                  </a:lnTo>
                  <a:lnTo>
                    <a:pt x="49554" y="314"/>
                  </a:lnTo>
                  <a:lnTo>
                    <a:pt x="48747" y="628"/>
                  </a:lnTo>
                  <a:lnTo>
                    <a:pt x="47738" y="942"/>
                  </a:lnTo>
                  <a:lnTo>
                    <a:pt x="46830" y="1255"/>
                  </a:lnTo>
                  <a:lnTo>
                    <a:pt x="46224" y="1569"/>
                  </a:lnTo>
                  <a:lnTo>
                    <a:pt x="45719" y="1883"/>
                  </a:lnTo>
                  <a:lnTo>
                    <a:pt x="45215" y="1883"/>
                  </a:lnTo>
                  <a:lnTo>
                    <a:pt x="44710" y="1883"/>
                  </a:lnTo>
                  <a:lnTo>
                    <a:pt x="44004" y="1726"/>
                  </a:lnTo>
                  <a:lnTo>
                    <a:pt x="43196" y="1412"/>
                  </a:lnTo>
                  <a:lnTo>
                    <a:pt x="42187" y="942"/>
                  </a:lnTo>
                  <a:lnTo>
                    <a:pt x="41178" y="314"/>
                  </a:lnTo>
                  <a:lnTo>
                    <a:pt x="40370" y="314"/>
                  </a:lnTo>
                  <a:lnTo>
                    <a:pt x="39765" y="942"/>
                  </a:lnTo>
                  <a:lnTo>
                    <a:pt x="39361" y="1883"/>
                  </a:lnTo>
                  <a:lnTo>
                    <a:pt x="38957" y="2981"/>
                  </a:lnTo>
                  <a:lnTo>
                    <a:pt x="38453" y="4236"/>
                  </a:lnTo>
                  <a:lnTo>
                    <a:pt x="37948" y="5020"/>
                  </a:lnTo>
                  <a:lnTo>
                    <a:pt x="37242" y="5491"/>
                  </a:lnTo>
                  <a:lnTo>
                    <a:pt x="36333" y="6275"/>
                  </a:lnTo>
                  <a:lnTo>
                    <a:pt x="35627" y="7844"/>
                  </a:lnTo>
                  <a:lnTo>
                    <a:pt x="35223" y="9883"/>
                  </a:lnTo>
                  <a:lnTo>
                    <a:pt x="34920" y="12393"/>
                  </a:lnTo>
                  <a:lnTo>
                    <a:pt x="34819" y="14902"/>
                  </a:lnTo>
                  <a:lnTo>
                    <a:pt x="35021" y="17098"/>
                  </a:lnTo>
                  <a:lnTo>
                    <a:pt x="35324" y="18824"/>
                  </a:lnTo>
                  <a:lnTo>
                    <a:pt x="35930" y="19765"/>
                  </a:lnTo>
                  <a:lnTo>
                    <a:pt x="35324" y="18981"/>
                  </a:lnTo>
                  <a:lnTo>
                    <a:pt x="34618" y="18510"/>
                  </a:lnTo>
                  <a:lnTo>
                    <a:pt x="34012" y="18196"/>
                  </a:lnTo>
                  <a:lnTo>
                    <a:pt x="33406" y="17883"/>
                  </a:lnTo>
                  <a:lnTo>
                    <a:pt x="32700" y="17569"/>
                  </a:lnTo>
                  <a:lnTo>
                    <a:pt x="32195" y="16942"/>
                  </a:lnTo>
                  <a:lnTo>
                    <a:pt x="31691" y="16000"/>
                  </a:lnTo>
                  <a:lnTo>
                    <a:pt x="31186" y="14746"/>
                  </a:lnTo>
                  <a:lnTo>
                    <a:pt x="30782" y="13491"/>
                  </a:lnTo>
                  <a:lnTo>
                    <a:pt x="30278" y="12706"/>
                  </a:lnTo>
                  <a:lnTo>
                    <a:pt x="29773" y="12393"/>
                  </a:lnTo>
                  <a:lnTo>
                    <a:pt x="29369" y="12236"/>
                  </a:lnTo>
                  <a:lnTo>
                    <a:pt x="28865" y="12236"/>
                  </a:lnTo>
                  <a:lnTo>
                    <a:pt x="28461" y="12393"/>
                  </a:lnTo>
                  <a:lnTo>
                    <a:pt x="28057" y="12393"/>
                  </a:lnTo>
                  <a:lnTo>
                    <a:pt x="27755" y="12236"/>
                  </a:lnTo>
                  <a:lnTo>
                    <a:pt x="27149" y="11765"/>
                  </a:lnTo>
                  <a:lnTo>
                    <a:pt x="26544" y="11765"/>
                  </a:lnTo>
                  <a:lnTo>
                    <a:pt x="26039" y="11922"/>
                  </a:lnTo>
                  <a:lnTo>
                    <a:pt x="25534" y="12236"/>
                  </a:lnTo>
                  <a:lnTo>
                    <a:pt x="25030" y="12549"/>
                  </a:lnTo>
                  <a:lnTo>
                    <a:pt x="24424" y="12863"/>
                  </a:lnTo>
                  <a:lnTo>
                    <a:pt x="23718" y="13020"/>
                  </a:lnTo>
                  <a:lnTo>
                    <a:pt x="22910" y="12863"/>
                  </a:lnTo>
                  <a:lnTo>
                    <a:pt x="21699" y="12549"/>
                  </a:lnTo>
                  <a:lnTo>
                    <a:pt x="20690" y="12706"/>
                  </a:lnTo>
                  <a:lnTo>
                    <a:pt x="19983" y="13020"/>
                  </a:lnTo>
                  <a:lnTo>
                    <a:pt x="19277" y="13647"/>
                  </a:lnTo>
                  <a:lnTo>
                    <a:pt x="18772" y="14275"/>
                  </a:lnTo>
                  <a:lnTo>
                    <a:pt x="18268" y="14746"/>
                  </a:lnTo>
                  <a:lnTo>
                    <a:pt x="17763" y="15216"/>
                  </a:lnTo>
                  <a:lnTo>
                    <a:pt x="17258" y="15216"/>
                  </a:lnTo>
                  <a:lnTo>
                    <a:pt x="16552" y="15373"/>
                  </a:lnTo>
                  <a:lnTo>
                    <a:pt x="15644" y="16000"/>
                  </a:lnTo>
                  <a:lnTo>
                    <a:pt x="14735" y="17098"/>
                  </a:lnTo>
                  <a:lnTo>
                    <a:pt x="13726" y="18353"/>
                  </a:lnTo>
                  <a:lnTo>
                    <a:pt x="12717" y="19922"/>
                  </a:lnTo>
                  <a:lnTo>
                    <a:pt x="11909" y="21647"/>
                  </a:lnTo>
                  <a:lnTo>
                    <a:pt x="11102" y="23373"/>
                  </a:lnTo>
                  <a:lnTo>
                    <a:pt x="10597" y="25098"/>
                  </a:lnTo>
                  <a:lnTo>
                    <a:pt x="10295" y="25726"/>
                  </a:lnTo>
                  <a:lnTo>
                    <a:pt x="9891" y="26353"/>
                  </a:lnTo>
                  <a:lnTo>
                    <a:pt x="9184" y="26824"/>
                  </a:lnTo>
                  <a:lnTo>
                    <a:pt x="8478" y="27451"/>
                  </a:lnTo>
                  <a:lnTo>
                    <a:pt x="7671" y="28079"/>
                  </a:lnTo>
                  <a:lnTo>
                    <a:pt x="6863" y="28549"/>
                  </a:lnTo>
                  <a:lnTo>
                    <a:pt x="6056" y="29020"/>
                  </a:lnTo>
                  <a:lnTo>
                    <a:pt x="5349" y="29491"/>
                  </a:lnTo>
                  <a:lnTo>
                    <a:pt x="4239" y="30118"/>
                  </a:lnTo>
                  <a:lnTo>
                    <a:pt x="3533" y="30902"/>
                  </a:lnTo>
                  <a:lnTo>
                    <a:pt x="3028" y="32157"/>
                  </a:lnTo>
                  <a:lnTo>
                    <a:pt x="2624" y="34824"/>
                  </a:lnTo>
                  <a:close/>
                </a:path>
              </a:pathLst>
            </a:custGeom>
            <a:solidFill>
              <a:srgbClr val="BFCCD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2702250" y="2086250"/>
              <a:ext cx="123675" cy="294150"/>
            </a:xfrm>
            <a:custGeom>
              <a:avLst/>
              <a:gdLst/>
              <a:ahLst/>
              <a:cxnLst/>
              <a:rect l="0" t="0" r="0" b="0"/>
              <a:pathLst>
                <a:path w="4947" h="11766" extrusionOk="0">
                  <a:moveTo>
                    <a:pt x="1111" y="1"/>
                  </a:moveTo>
                  <a:lnTo>
                    <a:pt x="405" y="315"/>
                  </a:lnTo>
                  <a:lnTo>
                    <a:pt x="102" y="785"/>
                  </a:lnTo>
                  <a:lnTo>
                    <a:pt x="1" y="1256"/>
                  </a:lnTo>
                  <a:lnTo>
                    <a:pt x="1" y="1883"/>
                  </a:lnTo>
                  <a:lnTo>
                    <a:pt x="606" y="2197"/>
                  </a:lnTo>
                  <a:lnTo>
                    <a:pt x="1212" y="2668"/>
                  </a:lnTo>
                  <a:lnTo>
                    <a:pt x="1817" y="3138"/>
                  </a:lnTo>
                  <a:lnTo>
                    <a:pt x="2221" y="3609"/>
                  </a:lnTo>
                  <a:lnTo>
                    <a:pt x="2625" y="4079"/>
                  </a:lnTo>
                  <a:lnTo>
                    <a:pt x="2928" y="4707"/>
                  </a:lnTo>
                  <a:lnTo>
                    <a:pt x="3130" y="5334"/>
                  </a:lnTo>
                  <a:lnTo>
                    <a:pt x="3130" y="5962"/>
                  </a:lnTo>
                  <a:lnTo>
                    <a:pt x="3130" y="7217"/>
                  </a:lnTo>
                  <a:lnTo>
                    <a:pt x="3230" y="8158"/>
                  </a:lnTo>
                  <a:lnTo>
                    <a:pt x="3230" y="9256"/>
                  </a:lnTo>
                  <a:lnTo>
                    <a:pt x="3130" y="10040"/>
                  </a:lnTo>
                  <a:lnTo>
                    <a:pt x="2928" y="10825"/>
                  </a:lnTo>
                  <a:lnTo>
                    <a:pt x="3029" y="11609"/>
                  </a:lnTo>
                  <a:lnTo>
                    <a:pt x="3230" y="11766"/>
                  </a:lnTo>
                  <a:lnTo>
                    <a:pt x="3735" y="11295"/>
                  </a:lnTo>
                  <a:lnTo>
                    <a:pt x="4341" y="10354"/>
                  </a:lnTo>
                  <a:lnTo>
                    <a:pt x="4643" y="9726"/>
                  </a:lnTo>
                  <a:lnTo>
                    <a:pt x="4845" y="8785"/>
                  </a:lnTo>
                  <a:lnTo>
                    <a:pt x="4946" y="7217"/>
                  </a:lnTo>
                  <a:lnTo>
                    <a:pt x="4845" y="5648"/>
                  </a:lnTo>
                  <a:lnTo>
                    <a:pt x="4542" y="4707"/>
                  </a:lnTo>
                  <a:lnTo>
                    <a:pt x="4240" y="3923"/>
                  </a:lnTo>
                  <a:lnTo>
                    <a:pt x="3937" y="2511"/>
                  </a:lnTo>
                  <a:lnTo>
                    <a:pt x="3533" y="1256"/>
                  </a:lnTo>
                  <a:lnTo>
                    <a:pt x="2726" y="472"/>
                  </a:lnTo>
                  <a:lnTo>
                    <a:pt x="1817" y="1"/>
                  </a:lnTo>
                  <a:lnTo>
                    <a:pt x="111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2613950" y="2372525"/>
              <a:ext cx="239725" cy="392200"/>
            </a:xfrm>
            <a:custGeom>
              <a:avLst/>
              <a:gdLst/>
              <a:ahLst/>
              <a:cxnLst/>
              <a:rect l="0" t="0" r="0" b="0"/>
              <a:pathLst>
                <a:path w="9589" h="15688" extrusionOk="0">
                  <a:moveTo>
                    <a:pt x="9185" y="315"/>
                  </a:moveTo>
                  <a:lnTo>
                    <a:pt x="9588" y="1570"/>
                  </a:lnTo>
                  <a:lnTo>
                    <a:pt x="9386" y="2981"/>
                  </a:lnTo>
                  <a:lnTo>
                    <a:pt x="9084" y="4550"/>
                  </a:lnTo>
                  <a:lnTo>
                    <a:pt x="8882" y="6589"/>
                  </a:lnTo>
                  <a:lnTo>
                    <a:pt x="8781" y="8628"/>
                  </a:lnTo>
                  <a:lnTo>
                    <a:pt x="8377" y="10354"/>
                  </a:lnTo>
                  <a:lnTo>
                    <a:pt x="7570" y="11766"/>
                  </a:lnTo>
                  <a:lnTo>
                    <a:pt x="6561" y="13021"/>
                  </a:lnTo>
                  <a:lnTo>
                    <a:pt x="5652" y="13648"/>
                  </a:lnTo>
                  <a:lnTo>
                    <a:pt x="4643" y="14275"/>
                  </a:lnTo>
                  <a:lnTo>
                    <a:pt x="3634" y="14903"/>
                  </a:lnTo>
                  <a:lnTo>
                    <a:pt x="2725" y="15374"/>
                  </a:lnTo>
                  <a:lnTo>
                    <a:pt x="1817" y="15530"/>
                  </a:lnTo>
                  <a:lnTo>
                    <a:pt x="1010" y="15687"/>
                  </a:lnTo>
                  <a:lnTo>
                    <a:pt x="505" y="15530"/>
                  </a:lnTo>
                  <a:lnTo>
                    <a:pt x="202" y="15060"/>
                  </a:lnTo>
                  <a:lnTo>
                    <a:pt x="0" y="13962"/>
                  </a:lnTo>
                  <a:lnTo>
                    <a:pt x="0" y="13334"/>
                  </a:lnTo>
                  <a:lnTo>
                    <a:pt x="303" y="13177"/>
                  </a:lnTo>
                  <a:lnTo>
                    <a:pt x="909" y="13177"/>
                  </a:lnTo>
                  <a:lnTo>
                    <a:pt x="1312" y="13334"/>
                  </a:lnTo>
                  <a:lnTo>
                    <a:pt x="1716" y="13334"/>
                  </a:lnTo>
                  <a:lnTo>
                    <a:pt x="2120" y="13334"/>
                  </a:lnTo>
                  <a:lnTo>
                    <a:pt x="2625" y="13334"/>
                  </a:lnTo>
                  <a:lnTo>
                    <a:pt x="3028" y="13177"/>
                  </a:lnTo>
                  <a:lnTo>
                    <a:pt x="3533" y="12864"/>
                  </a:lnTo>
                  <a:lnTo>
                    <a:pt x="3937" y="12550"/>
                  </a:lnTo>
                  <a:lnTo>
                    <a:pt x="4441" y="12079"/>
                  </a:lnTo>
                  <a:lnTo>
                    <a:pt x="5349" y="11295"/>
                  </a:lnTo>
                  <a:lnTo>
                    <a:pt x="5753" y="10511"/>
                  </a:lnTo>
                  <a:lnTo>
                    <a:pt x="6056" y="9413"/>
                  </a:lnTo>
                  <a:lnTo>
                    <a:pt x="6561" y="7530"/>
                  </a:lnTo>
                  <a:lnTo>
                    <a:pt x="6964" y="6746"/>
                  </a:lnTo>
                  <a:lnTo>
                    <a:pt x="7469" y="5962"/>
                  </a:lnTo>
                  <a:lnTo>
                    <a:pt x="7772" y="4707"/>
                  </a:lnTo>
                  <a:lnTo>
                    <a:pt x="7974" y="2668"/>
                  </a:lnTo>
                  <a:lnTo>
                    <a:pt x="8074" y="1256"/>
                  </a:lnTo>
                  <a:lnTo>
                    <a:pt x="8377" y="315"/>
                  </a:lnTo>
                  <a:lnTo>
                    <a:pt x="8781" y="1"/>
                  </a:lnTo>
                  <a:lnTo>
                    <a:pt x="9185" y="3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>
              <a:off x="1831775" y="266650"/>
              <a:ext cx="267475" cy="454925"/>
            </a:xfrm>
            <a:custGeom>
              <a:avLst/>
              <a:gdLst/>
              <a:ahLst/>
              <a:cxnLst/>
              <a:rect l="0" t="0" r="0" b="0"/>
              <a:pathLst>
                <a:path w="10699" h="18197" extrusionOk="0">
                  <a:moveTo>
                    <a:pt x="10699" y="785"/>
                  </a:moveTo>
                  <a:lnTo>
                    <a:pt x="10194" y="1099"/>
                  </a:lnTo>
                  <a:lnTo>
                    <a:pt x="9689" y="1569"/>
                  </a:lnTo>
                  <a:lnTo>
                    <a:pt x="9185" y="2040"/>
                  </a:lnTo>
                  <a:lnTo>
                    <a:pt x="8579" y="2510"/>
                  </a:lnTo>
                  <a:lnTo>
                    <a:pt x="8075" y="3138"/>
                  </a:lnTo>
                  <a:lnTo>
                    <a:pt x="7570" y="3765"/>
                  </a:lnTo>
                  <a:lnTo>
                    <a:pt x="7166" y="4236"/>
                  </a:lnTo>
                  <a:lnTo>
                    <a:pt x="6763" y="4863"/>
                  </a:lnTo>
                  <a:lnTo>
                    <a:pt x="5854" y="5805"/>
                  </a:lnTo>
                  <a:lnTo>
                    <a:pt x="4946" y="6432"/>
                  </a:lnTo>
                  <a:lnTo>
                    <a:pt x="4240" y="6903"/>
                  </a:lnTo>
                  <a:lnTo>
                    <a:pt x="3937" y="8001"/>
                  </a:lnTo>
                  <a:lnTo>
                    <a:pt x="3735" y="9412"/>
                  </a:lnTo>
                  <a:lnTo>
                    <a:pt x="3432" y="10824"/>
                  </a:lnTo>
                  <a:lnTo>
                    <a:pt x="3028" y="12236"/>
                  </a:lnTo>
                  <a:lnTo>
                    <a:pt x="2423" y="13334"/>
                  </a:lnTo>
                  <a:lnTo>
                    <a:pt x="2120" y="14275"/>
                  </a:lnTo>
                  <a:lnTo>
                    <a:pt x="2120" y="15373"/>
                  </a:lnTo>
                  <a:lnTo>
                    <a:pt x="2120" y="16471"/>
                  </a:lnTo>
                  <a:lnTo>
                    <a:pt x="1716" y="17569"/>
                  </a:lnTo>
                  <a:lnTo>
                    <a:pt x="1010" y="18197"/>
                  </a:lnTo>
                  <a:lnTo>
                    <a:pt x="505" y="18040"/>
                  </a:lnTo>
                  <a:lnTo>
                    <a:pt x="203" y="17256"/>
                  </a:lnTo>
                  <a:lnTo>
                    <a:pt x="1" y="16158"/>
                  </a:lnTo>
                  <a:lnTo>
                    <a:pt x="303" y="14432"/>
                  </a:lnTo>
                  <a:lnTo>
                    <a:pt x="909" y="12393"/>
                  </a:lnTo>
                  <a:lnTo>
                    <a:pt x="1515" y="10197"/>
                  </a:lnTo>
                  <a:lnTo>
                    <a:pt x="1817" y="8628"/>
                  </a:lnTo>
                  <a:lnTo>
                    <a:pt x="1817" y="8001"/>
                  </a:lnTo>
                  <a:lnTo>
                    <a:pt x="1918" y="7373"/>
                  </a:lnTo>
                  <a:lnTo>
                    <a:pt x="2221" y="6589"/>
                  </a:lnTo>
                  <a:lnTo>
                    <a:pt x="2524" y="5961"/>
                  </a:lnTo>
                  <a:lnTo>
                    <a:pt x="3028" y="5334"/>
                  </a:lnTo>
                  <a:lnTo>
                    <a:pt x="3533" y="4707"/>
                  </a:lnTo>
                  <a:lnTo>
                    <a:pt x="4139" y="4236"/>
                  </a:lnTo>
                  <a:lnTo>
                    <a:pt x="4744" y="3765"/>
                  </a:lnTo>
                  <a:lnTo>
                    <a:pt x="5350" y="3295"/>
                  </a:lnTo>
                  <a:lnTo>
                    <a:pt x="5955" y="2510"/>
                  </a:lnTo>
                  <a:lnTo>
                    <a:pt x="6561" y="1726"/>
                  </a:lnTo>
                  <a:lnTo>
                    <a:pt x="7166" y="785"/>
                  </a:lnTo>
                  <a:lnTo>
                    <a:pt x="7873" y="314"/>
                  </a:lnTo>
                  <a:lnTo>
                    <a:pt x="8680" y="1"/>
                  </a:lnTo>
                  <a:lnTo>
                    <a:pt x="9689" y="1"/>
                  </a:lnTo>
                  <a:lnTo>
                    <a:pt x="10699" y="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164000" y="1992150"/>
              <a:ext cx="184200" cy="364725"/>
            </a:xfrm>
            <a:custGeom>
              <a:avLst/>
              <a:gdLst/>
              <a:ahLst/>
              <a:cxnLst/>
              <a:rect l="0" t="0" r="0" b="0"/>
              <a:pathLst>
                <a:path w="7368" h="14589" extrusionOk="0">
                  <a:moveTo>
                    <a:pt x="7368" y="1412"/>
                  </a:moveTo>
                  <a:lnTo>
                    <a:pt x="6964" y="1726"/>
                  </a:lnTo>
                  <a:lnTo>
                    <a:pt x="6459" y="1569"/>
                  </a:lnTo>
                  <a:lnTo>
                    <a:pt x="5854" y="1726"/>
                  </a:lnTo>
                  <a:lnTo>
                    <a:pt x="5046" y="2510"/>
                  </a:lnTo>
                  <a:lnTo>
                    <a:pt x="4340" y="3451"/>
                  </a:lnTo>
                  <a:lnTo>
                    <a:pt x="4037" y="3765"/>
                  </a:lnTo>
                  <a:lnTo>
                    <a:pt x="3936" y="4079"/>
                  </a:lnTo>
                  <a:lnTo>
                    <a:pt x="3936" y="4706"/>
                  </a:lnTo>
                  <a:lnTo>
                    <a:pt x="3633" y="5647"/>
                  </a:lnTo>
                  <a:lnTo>
                    <a:pt x="3230" y="6275"/>
                  </a:lnTo>
                  <a:lnTo>
                    <a:pt x="2624" y="7059"/>
                  </a:lnTo>
                  <a:lnTo>
                    <a:pt x="2120" y="7843"/>
                  </a:lnTo>
                  <a:lnTo>
                    <a:pt x="1817" y="8785"/>
                  </a:lnTo>
                  <a:lnTo>
                    <a:pt x="1615" y="9726"/>
                  </a:lnTo>
                  <a:lnTo>
                    <a:pt x="1615" y="10667"/>
                  </a:lnTo>
                  <a:lnTo>
                    <a:pt x="1615" y="11765"/>
                  </a:lnTo>
                  <a:lnTo>
                    <a:pt x="1615" y="12392"/>
                  </a:lnTo>
                  <a:lnTo>
                    <a:pt x="1312" y="13020"/>
                  </a:lnTo>
                  <a:lnTo>
                    <a:pt x="908" y="13647"/>
                  </a:lnTo>
                  <a:lnTo>
                    <a:pt x="505" y="14589"/>
                  </a:lnTo>
                  <a:lnTo>
                    <a:pt x="202" y="13334"/>
                  </a:lnTo>
                  <a:lnTo>
                    <a:pt x="0" y="11608"/>
                  </a:lnTo>
                  <a:lnTo>
                    <a:pt x="0" y="9726"/>
                  </a:lnTo>
                  <a:lnTo>
                    <a:pt x="404" y="7687"/>
                  </a:lnTo>
                  <a:lnTo>
                    <a:pt x="908" y="6432"/>
                  </a:lnTo>
                  <a:lnTo>
                    <a:pt x="1413" y="5490"/>
                  </a:lnTo>
                  <a:lnTo>
                    <a:pt x="1817" y="4549"/>
                  </a:lnTo>
                  <a:lnTo>
                    <a:pt x="2019" y="3765"/>
                  </a:lnTo>
                  <a:lnTo>
                    <a:pt x="2321" y="2510"/>
                  </a:lnTo>
                  <a:lnTo>
                    <a:pt x="2826" y="1569"/>
                  </a:lnTo>
                  <a:lnTo>
                    <a:pt x="3533" y="785"/>
                  </a:lnTo>
                  <a:lnTo>
                    <a:pt x="4138" y="471"/>
                  </a:lnTo>
                  <a:lnTo>
                    <a:pt x="4643" y="471"/>
                  </a:lnTo>
                  <a:lnTo>
                    <a:pt x="5147" y="314"/>
                  </a:lnTo>
                  <a:lnTo>
                    <a:pt x="5551" y="0"/>
                  </a:lnTo>
                  <a:lnTo>
                    <a:pt x="5955" y="0"/>
                  </a:lnTo>
                  <a:lnTo>
                    <a:pt x="6257" y="0"/>
                  </a:lnTo>
                  <a:lnTo>
                    <a:pt x="6560" y="157"/>
                  </a:lnTo>
                  <a:lnTo>
                    <a:pt x="6964" y="628"/>
                  </a:lnTo>
                  <a:lnTo>
                    <a:pt x="7368" y="1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186700" y="2356850"/>
              <a:ext cx="80775" cy="192175"/>
            </a:xfrm>
            <a:custGeom>
              <a:avLst/>
              <a:gdLst/>
              <a:ahLst/>
              <a:cxnLst/>
              <a:rect l="0" t="0" r="0" b="0"/>
              <a:pathLst>
                <a:path w="3231" h="7687" extrusionOk="0">
                  <a:moveTo>
                    <a:pt x="0" y="1569"/>
                  </a:moveTo>
                  <a:lnTo>
                    <a:pt x="0" y="2353"/>
                  </a:lnTo>
                  <a:lnTo>
                    <a:pt x="101" y="3138"/>
                  </a:lnTo>
                  <a:lnTo>
                    <a:pt x="303" y="4079"/>
                  </a:lnTo>
                  <a:lnTo>
                    <a:pt x="808" y="5020"/>
                  </a:lnTo>
                  <a:lnTo>
                    <a:pt x="1212" y="5961"/>
                  </a:lnTo>
                  <a:lnTo>
                    <a:pt x="1312" y="6589"/>
                  </a:lnTo>
                  <a:lnTo>
                    <a:pt x="1514" y="7216"/>
                  </a:lnTo>
                  <a:lnTo>
                    <a:pt x="2221" y="7687"/>
                  </a:lnTo>
                  <a:lnTo>
                    <a:pt x="2826" y="7687"/>
                  </a:lnTo>
                  <a:lnTo>
                    <a:pt x="3230" y="7373"/>
                  </a:lnTo>
                  <a:lnTo>
                    <a:pt x="3230" y="6902"/>
                  </a:lnTo>
                  <a:lnTo>
                    <a:pt x="2927" y="6432"/>
                  </a:lnTo>
                  <a:lnTo>
                    <a:pt x="2524" y="5804"/>
                  </a:lnTo>
                  <a:lnTo>
                    <a:pt x="2120" y="4706"/>
                  </a:lnTo>
                  <a:lnTo>
                    <a:pt x="1817" y="3608"/>
                  </a:lnTo>
                  <a:lnTo>
                    <a:pt x="1514" y="2981"/>
                  </a:lnTo>
                  <a:lnTo>
                    <a:pt x="1010" y="2197"/>
                  </a:lnTo>
                  <a:lnTo>
                    <a:pt x="909" y="1099"/>
                  </a:lnTo>
                  <a:lnTo>
                    <a:pt x="909" y="314"/>
                  </a:lnTo>
                  <a:lnTo>
                    <a:pt x="808" y="1"/>
                  </a:lnTo>
                  <a:lnTo>
                    <a:pt x="404" y="471"/>
                  </a:lnTo>
                  <a:lnTo>
                    <a:pt x="101" y="942"/>
                  </a:lnTo>
                  <a:lnTo>
                    <a:pt x="0" y="1412"/>
                  </a:lnTo>
                  <a:lnTo>
                    <a:pt x="0" y="1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Shape 171"/>
            <p:cNvSpPr/>
            <p:nvPr/>
          </p:nvSpPr>
          <p:spPr>
            <a:xfrm>
              <a:off x="764500" y="2200000"/>
              <a:ext cx="136275" cy="286275"/>
            </a:xfrm>
            <a:custGeom>
              <a:avLst/>
              <a:gdLst/>
              <a:ahLst/>
              <a:cxnLst/>
              <a:rect l="0" t="0" r="0" b="0"/>
              <a:pathLst>
                <a:path w="5451" h="11451" extrusionOk="0">
                  <a:moveTo>
                    <a:pt x="5450" y="471"/>
                  </a:moveTo>
                  <a:lnTo>
                    <a:pt x="4340" y="1412"/>
                  </a:lnTo>
                  <a:lnTo>
                    <a:pt x="3735" y="1882"/>
                  </a:lnTo>
                  <a:lnTo>
                    <a:pt x="3432" y="2667"/>
                  </a:lnTo>
                  <a:lnTo>
                    <a:pt x="3129" y="4235"/>
                  </a:lnTo>
                  <a:lnTo>
                    <a:pt x="2826" y="6431"/>
                  </a:lnTo>
                  <a:lnTo>
                    <a:pt x="2725" y="8627"/>
                  </a:lnTo>
                  <a:lnTo>
                    <a:pt x="2423" y="10353"/>
                  </a:lnTo>
                  <a:lnTo>
                    <a:pt x="1716" y="11294"/>
                  </a:lnTo>
                  <a:lnTo>
                    <a:pt x="808" y="11451"/>
                  </a:lnTo>
                  <a:lnTo>
                    <a:pt x="202" y="10980"/>
                  </a:lnTo>
                  <a:lnTo>
                    <a:pt x="0" y="10039"/>
                  </a:lnTo>
                  <a:lnTo>
                    <a:pt x="707" y="8314"/>
                  </a:lnTo>
                  <a:lnTo>
                    <a:pt x="1413" y="6431"/>
                  </a:lnTo>
                  <a:lnTo>
                    <a:pt x="1514" y="4549"/>
                  </a:lnTo>
                  <a:lnTo>
                    <a:pt x="1514" y="2980"/>
                  </a:lnTo>
                  <a:lnTo>
                    <a:pt x="1918" y="1569"/>
                  </a:lnTo>
                  <a:lnTo>
                    <a:pt x="2322" y="1098"/>
                  </a:lnTo>
                  <a:lnTo>
                    <a:pt x="2725" y="627"/>
                  </a:lnTo>
                  <a:lnTo>
                    <a:pt x="3129" y="314"/>
                  </a:lnTo>
                  <a:lnTo>
                    <a:pt x="3533" y="0"/>
                  </a:lnTo>
                  <a:lnTo>
                    <a:pt x="4037" y="0"/>
                  </a:lnTo>
                  <a:lnTo>
                    <a:pt x="4441" y="0"/>
                  </a:lnTo>
                  <a:lnTo>
                    <a:pt x="4946" y="157"/>
                  </a:lnTo>
                  <a:lnTo>
                    <a:pt x="5450" y="4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458350" y="1768625"/>
              <a:ext cx="242250" cy="258850"/>
            </a:xfrm>
            <a:custGeom>
              <a:avLst/>
              <a:gdLst/>
              <a:ahLst/>
              <a:cxnLst/>
              <a:rect l="0" t="0" r="0" b="0"/>
              <a:pathLst>
                <a:path w="9690" h="10354" extrusionOk="0">
                  <a:moveTo>
                    <a:pt x="8478" y="0"/>
                  </a:moveTo>
                  <a:lnTo>
                    <a:pt x="9286" y="471"/>
                  </a:lnTo>
                  <a:lnTo>
                    <a:pt x="9690" y="1098"/>
                  </a:lnTo>
                  <a:lnTo>
                    <a:pt x="9589" y="2039"/>
                  </a:lnTo>
                  <a:lnTo>
                    <a:pt x="9286" y="2824"/>
                  </a:lnTo>
                  <a:lnTo>
                    <a:pt x="8680" y="3765"/>
                  </a:lnTo>
                  <a:lnTo>
                    <a:pt x="8075" y="4549"/>
                  </a:lnTo>
                  <a:lnTo>
                    <a:pt x="7469" y="5177"/>
                  </a:lnTo>
                  <a:lnTo>
                    <a:pt x="7065" y="5333"/>
                  </a:lnTo>
                  <a:lnTo>
                    <a:pt x="6662" y="5490"/>
                  </a:lnTo>
                  <a:lnTo>
                    <a:pt x="6056" y="5804"/>
                  </a:lnTo>
                  <a:lnTo>
                    <a:pt x="5350" y="6275"/>
                  </a:lnTo>
                  <a:lnTo>
                    <a:pt x="4643" y="6902"/>
                  </a:lnTo>
                  <a:lnTo>
                    <a:pt x="4038" y="7686"/>
                  </a:lnTo>
                  <a:lnTo>
                    <a:pt x="3533" y="8314"/>
                  </a:lnTo>
                  <a:lnTo>
                    <a:pt x="3129" y="8941"/>
                  </a:lnTo>
                  <a:lnTo>
                    <a:pt x="3129" y="9569"/>
                  </a:lnTo>
                  <a:lnTo>
                    <a:pt x="3028" y="10039"/>
                  </a:lnTo>
                  <a:lnTo>
                    <a:pt x="2827" y="10196"/>
                  </a:lnTo>
                  <a:lnTo>
                    <a:pt x="2423" y="10353"/>
                  </a:lnTo>
                  <a:lnTo>
                    <a:pt x="1918" y="10353"/>
                  </a:lnTo>
                  <a:lnTo>
                    <a:pt x="1313" y="10353"/>
                  </a:lnTo>
                  <a:lnTo>
                    <a:pt x="808" y="10196"/>
                  </a:lnTo>
                  <a:lnTo>
                    <a:pt x="304" y="10039"/>
                  </a:lnTo>
                  <a:lnTo>
                    <a:pt x="1" y="9882"/>
                  </a:lnTo>
                  <a:lnTo>
                    <a:pt x="404" y="8784"/>
                  </a:lnTo>
                  <a:lnTo>
                    <a:pt x="808" y="7843"/>
                  </a:lnTo>
                  <a:lnTo>
                    <a:pt x="1313" y="6902"/>
                  </a:lnTo>
                  <a:lnTo>
                    <a:pt x="2322" y="5961"/>
                  </a:lnTo>
                  <a:lnTo>
                    <a:pt x="2928" y="5490"/>
                  </a:lnTo>
                  <a:lnTo>
                    <a:pt x="3432" y="4863"/>
                  </a:lnTo>
                  <a:lnTo>
                    <a:pt x="3836" y="4079"/>
                  </a:lnTo>
                  <a:lnTo>
                    <a:pt x="4139" y="3451"/>
                  </a:lnTo>
                  <a:lnTo>
                    <a:pt x="4441" y="2824"/>
                  </a:lnTo>
                  <a:lnTo>
                    <a:pt x="4845" y="2353"/>
                  </a:lnTo>
                  <a:lnTo>
                    <a:pt x="5249" y="2196"/>
                  </a:lnTo>
                  <a:lnTo>
                    <a:pt x="5854" y="2196"/>
                  </a:lnTo>
                  <a:lnTo>
                    <a:pt x="6864" y="2039"/>
                  </a:lnTo>
                  <a:lnTo>
                    <a:pt x="7570" y="1255"/>
                  </a:lnTo>
                  <a:lnTo>
                    <a:pt x="8075" y="314"/>
                  </a:lnTo>
                  <a:lnTo>
                    <a:pt x="84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021850" y="19600"/>
              <a:ext cx="1874725" cy="1847075"/>
            </a:xfrm>
            <a:custGeom>
              <a:avLst/>
              <a:gdLst/>
              <a:ahLst/>
              <a:cxnLst/>
              <a:rect l="0" t="0" r="0" b="0"/>
              <a:pathLst>
                <a:path w="74989" h="73883" extrusionOk="0">
                  <a:moveTo>
                    <a:pt x="27150" y="24314"/>
                  </a:moveTo>
                  <a:lnTo>
                    <a:pt x="27250" y="20706"/>
                  </a:lnTo>
                  <a:lnTo>
                    <a:pt x="27957" y="18824"/>
                  </a:lnTo>
                  <a:lnTo>
                    <a:pt x="28764" y="17412"/>
                  </a:lnTo>
                  <a:lnTo>
                    <a:pt x="29471" y="15216"/>
                  </a:lnTo>
                  <a:lnTo>
                    <a:pt x="29673" y="13961"/>
                  </a:lnTo>
                  <a:lnTo>
                    <a:pt x="29975" y="12706"/>
                  </a:lnTo>
                  <a:lnTo>
                    <a:pt x="30379" y="11451"/>
                  </a:lnTo>
                  <a:lnTo>
                    <a:pt x="30783" y="10510"/>
                  </a:lnTo>
                  <a:lnTo>
                    <a:pt x="31187" y="9569"/>
                  </a:lnTo>
                  <a:lnTo>
                    <a:pt x="31691" y="8785"/>
                  </a:lnTo>
                  <a:lnTo>
                    <a:pt x="32095" y="8314"/>
                  </a:lnTo>
                  <a:lnTo>
                    <a:pt x="32499" y="7843"/>
                  </a:lnTo>
                  <a:lnTo>
                    <a:pt x="33205" y="7373"/>
                  </a:lnTo>
                  <a:lnTo>
                    <a:pt x="33710" y="7216"/>
                  </a:lnTo>
                  <a:lnTo>
                    <a:pt x="34214" y="7059"/>
                  </a:lnTo>
                  <a:lnTo>
                    <a:pt x="34618" y="6902"/>
                  </a:lnTo>
                  <a:lnTo>
                    <a:pt x="35123" y="6589"/>
                  </a:lnTo>
                  <a:lnTo>
                    <a:pt x="35627" y="6118"/>
                  </a:lnTo>
                  <a:lnTo>
                    <a:pt x="36233" y="5334"/>
                  </a:lnTo>
                  <a:lnTo>
                    <a:pt x="36939" y="4079"/>
                  </a:lnTo>
                  <a:lnTo>
                    <a:pt x="37848" y="2824"/>
                  </a:lnTo>
                  <a:lnTo>
                    <a:pt x="38756" y="1883"/>
                  </a:lnTo>
                  <a:lnTo>
                    <a:pt x="39765" y="1255"/>
                  </a:lnTo>
                  <a:lnTo>
                    <a:pt x="40774" y="785"/>
                  </a:lnTo>
                  <a:lnTo>
                    <a:pt x="41784" y="785"/>
                  </a:lnTo>
                  <a:lnTo>
                    <a:pt x="42793" y="785"/>
                  </a:lnTo>
                  <a:lnTo>
                    <a:pt x="43701" y="785"/>
                  </a:lnTo>
                  <a:lnTo>
                    <a:pt x="44610" y="941"/>
                  </a:lnTo>
                  <a:lnTo>
                    <a:pt x="45316" y="941"/>
                  </a:lnTo>
                  <a:lnTo>
                    <a:pt x="46023" y="785"/>
                  </a:lnTo>
                  <a:lnTo>
                    <a:pt x="46628" y="628"/>
                  </a:lnTo>
                  <a:lnTo>
                    <a:pt x="47234" y="314"/>
                  </a:lnTo>
                  <a:lnTo>
                    <a:pt x="47839" y="157"/>
                  </a:lnTo>
                  <a:lnTo>
                    <a:pt x="48344" y="0"/>
                  </a:lnTo>
                  <a:lnTo>
                    <a:pt x="48848" y="0"/>
                  </a:lnTo>
                  <a:lnTo>
                    <a:pt x="49454" y="314"/>
                  </a:lnTo>
                  <a:lnTo>
                    <a:pt x="50060" y="785"/>
                  </a:lnTo>
                  <a:lnTo>
                    <a:pt x="50665" y="1098"/>
                  </a:lnTo>
                  <a:lnTo>
                    <a:pt x="51271" y="1726"/>
                  </a:lnTo>
                  <a:lnTo>
                    <a:pt x="51977" y="2196"/>
                  </a:lnTo>
                  <a:lnTo>
                    <a:pt x="52583" y="2510"/>
                  </a:lnTo>
                  <a:lnTo>
                    <a:pt x="53289" y="2824"/>
                  </a:lnTo>
                  <a:lnTo>
                    <a:pt x="53996" y="3138"/>
                  </a:lnTo>
                  <a:lnTo>
                    <a:pt x="54702" y="3138"/>
                  </a:lnTo>
                  <a:lnTo>
                    <a:pt x="55510" y="3451"/>
                  </a:lnTo>
                  <a:lnTo>
                    <a:pt x="56519" y="4079"/>
                  </a:lnTo>
                  <a:lnTo>
                    <a:pt x="57528" y="5020"/>
                  </a:lnTo>
                  <a:lnTo>
                    <a:pt x="58537" y="6275"/>
                  </a:lnTo>
                  <a:lnTo>
                    <a:pt x="59446" y="7687"/>
                  </a:lnTo>
                  <a:lnTo>
                    <a:pt x="60253" y="9098"/>
                  </a:lnTo>
                  <a:lnTo>
                    <a:pt x="60859" y="10510"/>
                  </a:lnTo>
                  <a:lnTo>
                    <a:pt x="61262" y="11765"/>
                  </a:lnTo>
                  <a:lnTo>
                    <a:pt x="61767" y="13334"/>
                  </a:lnTo>
                  <a:lnTo>
                    <a:pt x="62372" y="14275"/>
                  </a:lnTo>
                  <a:lnTo>
                    <a:pt x="62978" y="15530"/>
                  </a:lnTo>
                  <a:lnTo>
                    <a:pt x="63483" y="18040"/>
                  </a:lnTo>
                  <a:lnTo>
                    <a:pt x="63987" y="20706"/>
                  </a:lnTo>
                  <a:lnTo>
                    <a:pt x="64694" y="22745"/>
                  </a:lnTo>
                  <a:lnTo>
                    <a:pt x="65097" y="25098"/>
                  </a:lnTo>
                  <a:lnTo>
                    <a:pt x="65097" y="28392"/>
                  </a:lnTo>
                  <a:lnTo>
                    <a:pt x="64795" y="31373"/>
                  </a:lnTo>
                  <a:lnTo>
                    <a:pt x="64593" y="32471"/>
                  </a:lnTo>
                  <a:lnTo>
                    <a:pt x="64694" y="33883"/>
                  </a:lnTo>
                  <a:lnTo>
                    <a:pt x="64896" y="37177"/>
                  </a:lnTo>
                  <a:lnTo>
                    <a:pt x="64896" y="39059"/>
                  </a:lnTo>
                  <a:lnTo>
                    <a:pt x="64694" y="40314"/>
                  </a:lnTo>
                  <a:lnTo>
                    <a:pt x="64290" y="41412"/>
                  </a:lnTo>
                  <a:lnTo>
                    <a:pt x="63785" y="42353"/>
                  </a:lnTo>
                  <a:lnTo>
                    <a:pt x="63180" y="42981"/>
                  </a:lnTo>
                  <a:lnTo>
                    <a:pt x="62574" y="43765"/>
                  </a:lnTo>
                  <a:lnTo>
                    <a:pt x="62171" y="44392"/>
                  </a:lnTo>
                  <a:lnTo>
                    <a:pt x="61767" y="45334"/>
                  </a:lnTo>
                  <a:lnTo>
                    <a:pt x="62675" y="45491"/>
                  </a:lnTo>
                  <a:lnTo>
                    <a:pt x="63584" y="45334"/>
                  </a:lnTo>
                  <a:lnTo>
                    <a:pt x="64391" y="45020"/>
                  </a:lnTo>
                  <a:lnTo>
                    <a:pt x="65299" y="44392"/>
                  </a:lnTo>
                  <a:lnTo>
                    <a:pt x="66208" y="43922"/>
                  </a:lnTo>
                  <a:lnTo>
                    <a:pt x="67015" y="43608"/>
                  </a:lnTo>
                  <a:lnTo>
                    <a:pt x="67923" y="43451"/>
                  </a:lnTo>
                  <a:lnTo>
                    <a:pt x="68832" y="43608"/>
                  </a:lnTo>
                  <a:lnTo>
                    <a:pt x="69538" y="43922"/>
                  </a:lnTo>
                  <a:lnTo>
                    <a:pt x="69841" y="44392"/>
                  </a:lnTo>
                  <a:lnTo>
                    <a:pt x="70043" y="44863"/>
                  </a:lnTo>
                  <a:lnTo>
                    <a:pt x="70043" y="45334"/>
                  </a:lnTo>
                  <a:lnTo>
                    <a:pt x="70144" y="45961"/>
                  </a:lnTo>
                  <a:lnTo>
                    <a:pt x="70346" y="46589"/>
                  </a:lnTo>
                  <a:lnTo>
                    <a:pt x="70850" y="47373"/>
                  </a:lnTo>
                  <a:lnTo>
                    <a:pt x="71758" y="48157"/>
                  </a:lnTo>
                  <a:lnTo>
                    <a:pt x="73070" y="49726"/>
                  </a:lnTo>
                  <a:lnTo>
                    <a:pt x="73676" y="51294"/>
                  </a:lnTo>
                  <a:lnTo>
                    <a:pt x="73676" y="53177"/>
                  </a:lnTo>
                  <a:lnTo>
                    <a:pt x="73575" y="55059"/>
                  </a:lnTo>
                  <a:lnTo>
                    <a:pt x="73676" y="56471"/>
                  </a:lnTo>
                  <a:lnTo>
                    <a:pt x="73979" y="57255"/>
                  </a:lnTo>
                  <a:lnTo>
                    <a:pt x="74383" y="57883"/>
                  </a:lnTo>
                  <a:lnTo>
                    <a:pt x="74786" y="59138"/>
                  </a:lnTo>
                  <a:lnTo>
                    <a:pt x="74786" y="60706"/>
                  </a:lnTo>
                  <a:lnTo>
                    <a:pt x="74685" y="61961"/>
                  </a:lnTo>
                  <a:lnTo>
                    <a:pt x="74483" y="63216"/>
                  </a:lnTo>
                  <a:lnTo>
                    <a:pt x="74786" y="64314"/>
                  </a:lnTo>
                  <a:lnTo>
                    <a:pt x="74988" y="65726"/>
                  </a:lnTo>
                  <a:lnTo>
                    <a:pt x="74685" y="67451"/>
                  </a:lnTo>
                  <a:lnTo>
                    <a:pt x="73878" y="69491"/>
                  </a:lnTo>
                  <a:lnTo>
                    <a:pt x="72970" y="71216"/>
                  </a:lnTo>
                  <a:lnTo>
                    <a:pt x="72465" y="72000"/>
                  </a:lnTo>
                  <a:lnTo>
                    <a:pt x="71859" y="72628"/>
                  </a:lnTo>
                  <a:lnTo>
                    <a:pt x="71254" y="73255"/>
                  </a:lnTo>
                  <a:lnTo>
                    <a:pt x="70547" y="73726"/>
                  </a:lnTo>
                  <a:lnTo>
                    <a:pt x="69841" y="73883"/>
                  </a:lnTo>
                  <a:lnTo>
                    <a:pt x="69134" y="73726"/>
                  </a:lnTo>
                  <a:lnTo>
                    <a:pt x="68529" y="73255"/>
                  </a:lnTo>
                  <a:lnTo>
                    <a:pt x="67923" y="72157"/>
                  </a:lnTo>
                  <a:lnTo>
                    <a:pt x="68529" y="72000"/>
                  </a:lnTo>
                  <a:lnTo>
                    <a:pt x="69134" y="71530"/>
                  </a:lnTo>
                  <a:lnTo>
                    <a:pt x="69841" y="70902"/>
                  </a:lnTo>
                  <a:lnTo>
                    <a:pt x="70446" y="70275"/>
                  </a:lnTo>
                  <a:lnTo>
                    <a:pt x="71052" y="69334"/>
                  </a:lnTo>
                  <a:lnTo>
                    <a:pt x="71658" y="68392"/>
                  </a:lnTo>
                  <a:lnTo>
                    <a:pt x="72162" y="67451"/>
                  </a:lnTo>
                  <a:lnTo>
                    <a:pt x="72566" y="66510"/>
                  </a:lnTo>
                  <a:lnTo>
                    <a:pt x="73070" y="64785"/>
                  </a:lnTo>
                  <a:lnTo>
                    <a:pt x="73171" y="63059"/>
                  </a:lnTo>
                  <a:lnTo>
                    <a:pt x="72970" y="61491"/>
                  </a:lnTo>
                  <a:lnTo>
                    <a:pt x="72566" y="60079"/>
                  </a:lnTo>
                  <a:lnTo>
                    <a:pt x="72263" y="58667"/>
                  </a:lnTo>
                  <a:lnTo>
                    <a:pt x="72263" y="57098"/>
                  </a:lnTo>
                  <a:lnTo>
                    <a:pt x="72162" y="55373"/>
                  </a:lnTo>
                  <a:lnTo>
                    <a:pt x="71557" y="53177"/>
                  </a:lnTo>
                  <a:lnTo>
                    <a:pt x="70749" y="51608"/>
                  </a:lnTo>
                  <a:lnTo>
                    <a:pt x="70043" y="50667"/>
                  </a:lnTo>
                  <a:lnTo>
                    <a:pt x="69437" y="49883"/>
                  </a:lnTo>
                  <a:lnTo>
                    <a:pt x="68832" y="48471"/>
                  </a:lnTo>
                  <a:lnTo>
                    <a:pt x="68428" y="47687"/>
                  </a:lnTo>
                  <a:lnTo>
                    <a:pt x="67923" y="47059"/>
                  </a:lnTo>
                  <a:lnTo>
                    <a:pt x="67318" y="46745"/>
                  </a:lnTo>
                  <a:lnTo>
                    <a:pt x="66611" y="46745"/>
                  </a:lnTo>
                  <a:lnTo>
                    <a:pt x="65905" y="46745"/>
                  </a:lnTo>
                  <a:lnTo>
                    <a:pt x="64996" y="47059"/>
                  </a:lnTo>
                  <a:lnTo>
                    <a:pt x="64189" y="47373"/>
                  </a:lnTo>
                  <a:lnTo>
                    <a:pt x="63180" y="47687"/>
                  </a:lnTo>
                  <a:lnTo>
                    <a:pt x="62272" y="48000"/>
                  </a:lnTo>
                  <a:lnTo>
                    <a:pt x="61666" y="48314"/>
                  </a:lnTo>
                  <a:lnTo>
                    <a:pt x="61161" y="48628"/>
                  </a:lnTo>
                  <a:lnTo>
                    <a:pt x="60657" y="48628"/>
                  </a:lnTo>
                  <a:lnTo>
                    <a:pt x="60152" y="48628"/>
                  </a:lnTo>
                  <a:lnTo>
                    <a:pt x="59446" y="48471"/>
                  </a:lnTo>
                  <a:lnTo>
                    <a:pt x="58638" y="48157"/>
                  </a:lnTo>
                  <a:lnTo>
                    <a:pt x="57629" y="47687"/>
                  </a:lnTo>
                  <a:lnTo>
                    <a:pt x="57629" y="46902"/>
                  </a:lnTo>
                  <a:lnTo>
                    <a:pt x="57831" y="46432"/>
                  </a:lnTo>
                  <a:lnTo>
                    <a:pt x="58234" y="45804"/>
                  </a:lnTo>
                  <a:lnTo>
                    <a:pt x="58638" y="45334"/>
                  </a:lnTo>
                  <a:lnTo>
                    <a:pt x="59244" y="44863"/>
                  </a:lnTo>
                  <a:lnTo>
                    <a:pt x="59748" y="44392"/>
                  </a:lnTo>
                  <a:lnTo>
                    <a:pt x="60152" y="43608"/>
                  </a:lnTo>
                  <a:lnTo>
                    <a:pt x="60556" y="42667"/>
                  </a:lnTo>
                  <a:lnTo>
                    <a:pt x="61060" y="41255"/>
                  </a:lnTo>
                  <a:lnTo>
                    <a:pt x="61565" y="40157"/>
                  </a:lnTo>
                  <a:lnTo>
                    <a:pt x="62070" y="39059"/>
                  </a:lnTo>
                  <a:lnTo>
                    <a:pt x="62473" y="38118"/>
                  </a:lnTo>
                  <a:lnTo>
                    <a:pt x="62877" y="37020"/>
                  </a:lnTo>
                  <a:lnTo>
                    <a:pt x="63180" y="35608"/>
                  </a:lnTo>
                  <a:lnTo>
                    <a:pt x="63281" y="33726"/>
                  </a:lnTo>
                  <a:lnTo>
                    <a:pt x="63281" y="31216"/>
                  </a:lnTo>
                  <a:lnTo>
                    <a:pt x="62978" y="27608"/>
                  </a:lnTo>
                  <a:lnTo>
                    <a:pt x="62574" y="26510"/>
                  </a:lnTo>
                  <a:lnTo>
                    <a:pt x="62171" y="25883"/>
                  </a:lnTo>
                  <a:lnTo>
                    <a:pt x="61969" y="23530"/>
                  </a:lnTo>
                  <a:lnTo>
                    <a:pt x="61666" y="20706"/>
                  </a:lnTo>
                  <a:lnTo>
                    <a:pt x="61262" y="18824"/>
                  </a:lnTo>
                  <a:lnTo>
                    <a:pt x="60657" y="17255"/>
                  </a:lnTo>
                  <a:lnTo>
                    <a:pt x="60152" y="14745"/>
                  </a:lnTo>
                  <a:lnTo>
                    <a:pt x="59849" y="13491"/>
                  </a:lnTo>
                  <a:lnTo>
                    <a:pt x="59547" y="12549"/>
                  </a:lnTo>
                  <a:lnTo>
                    <a:pt x="59143" y="12079"/>
                  </a:lnTo>
                  <a:lnTo>
                    <a:pt x="58739" y="11608"/>
                  </a:lnTo>
                  <a:lnTo>
                    <a:pt x="58335" y="11294"/>
                  </a:lnTo>
                  <a:lnTo>
                    <a:pt x="57831" y="10824"/>
                  </a:lnTo>
                  <a:lnTo>
                    <a:pt x="57326" y="10196"/>
                  </a:lnTo>
                  <a:lnTo>
                    <a:pt x="56822" y="9098"/>
                  </a:lnTo>
                  <a:lnTo>
                    <a:pt x="56317" y="8157"/>
                  </a:lnTo>
                  <a:lnTo>
                    <a:pt x="55913" y="7687"/>
                  </a:lnTo>
                  <a:lnTo>
                    <a:pt x="55610" y="7530"/>
                  </a:lnTo>
                  <a:lnTo>
                    <a:pt x="55207" y="7530"/>
                  </a:lnTo>
                  <a:lnTo>
                    <a:pt x="54803" y="7530"/>
                  </a:lnTo>
                  <a:lnTo>
                    <a:pt x="54298" y="7373"/>
                  </a:lnTo>
                  <a:lnTo>
                    <a:pt x="53693" y="6745"/>
                  </a:lnTo>
                  <a:lnTo>
                    <a:pt x="52885" y="5647"/>
                  </a:lnTo>
                  <a:lnTo>
                    <a:pt x="52280" y="4863"/>
                  </a:lnTo>
                  <a:lnTo>
                    <a:pt x="51674" y="4706"/>
                  </a:lnTo>
                  <a:lnTo>
                    <a:pt x="51170" y="4863"/>
                  </a:lnTo>
                  <a:lnTo>
                    <a:pt x="50564" y="5177"/>
                  </a:lnTo>
                  <a:lnTo>
                    <a:pt x="49959" y="5491"/>
                  </a:lnTo>
                  <a:lnTo>
                    <a:pt x="49151" y="5647"/>
                  </a:lnTo>
                  <a:lnTo>
                    <a:pt x="48344" y="5491"/>
                  </a:lnTo>
                  <a:lnTo>
                    <a:pt x="47234" y="4706"/>
                  </a:lnTo>
                  <a:lnTo>
                    <a:pt x="46123" y="4079"/>
                  </a:lnTo>
                  <a:lnTo>
                    <a:pt x="44811" y="3765"/>
                  </a:lnTo>
                  <a:lnTo>
                    <a:pt x="43298" y="3922"/>
                  </a:lnTo>
                  <a:lnTo>
                    <a:pt x="41683" y="4236"/>
                  </a:lnTo>
                  <a:lnTo>
                    <a:pt x="40270" y="4863"/>
                  </a:lnTo>
                  <a:lnTo>
                    <a:pt x="38958" y="5647"/>
                  </a:lnTo>
                  <a:lnTo>
                    <a:pt x="38049" y="6745"/>
                  </a:lnTo>
                  <a:lnTo>
                    <a:pt x="37545" y="8000"/>
                  </a:lnTo>
                  <a:lnTo>
                    <a:pt x="37242" y="9098"/>
                  </a:lnTo>
                  <a:lnTo>
                    <a:pt x="36637" y="10040"/>
                  </a:lnTo>
                  <a:lnTo>
                    <a:pt x="35930" y="10824"/>
                  </a:lnTo>
                  <a:lnTo>
                    <a:pt x="35123" y="11451"/>
                  </a:lnTo>
                  <a:lnTo>
                    <a:pt x="34214" y="12079"/>
                  </a:lnTo>
                  <a:lnTo>
                    <a:pt x="33306" y="12706"/>
                  </a:lnTo>
                  <a:lnTo>
                    <a:pt x="32600" y="13491"/>
                  </a:lnTo>
                  <a:lnTo>
                    <a:pt x="31994" y="14275"/>
                  </a:lnTo>
                  <a:lnTo>
                    <a:pt x="31287" y="16157"/>
                  </a:lnTo>
                  <a:lnTo>
                    <a:pt x="30985" y="17883"/>
                  </a:lnTo>
                  <a:lnTo>
                    <a:pt x="30682" y="19608"/>
                  </a:lnTo>
                  <a:lnTo>
                    <a:pt x="29975" y="21491"/>
                  </a:lnTo>
                  <a:lnTo>
                    <a:pt x="29168" y="23843"/>
                  </a:lnTo>
                  <a:lnTo>
                    <a:pt x="28865" y="26981"/>
                  </a:lnTo>
                  <a:lnTo>
                    <a:pt x="28966" y="29961"/>
                  </a:lnTo>
                  <a:lnTo>
                    <a:pt x="29370" y="32471"/>
                  </a:lnTo>
                  <a:lnTo>
                    <a:pt x="29774" y="33569"/>
                  </a:lnTo>
                  <a:lnTo>
                    <a:pt x="30278" y="34667"/>
                  </a:lnTo>
                  <a:lnTo>
                    <a:pt x="30884" y="35922"/>
                  </a:lnTo>
                  <a:lnTo>
                    <a:pt x="31489" y="37020"/>
                  </a:lnTo>
                  <a:lnTo>
                    <a:pt x="32095" y="38275"/>
                  </a:lnTo>
                  <a:lnTo>
                    <a:pt x="32499" y="39373"/>
                  </a:lnTo>
                  <a:lnTo>
                    <a:pt x="32600" y="40471"/>
                  </a:lnTo>
                  <a:lnTo>
                    <a:pt x="32499" y="41412"/>
                  </a:lnTo>
                  <a:lnTo>
                    <a:pt x="31994" y="41412"/>
                  </a:lnTo>
                  <a:lnTo>
                    <a:pt x="31489" y="41412"/>
                  </a:lnTo>
                  <a:lnTo>
                    <a:pt x="30985" y="41255"/>
                  </a:lnTo>
                  <a:lnTo>
                    <a:pt x="30682" y="41098"/>
                  </a:lnTo>
                  <a:lnTo>
                    <a:pt x="30278" y="40941"/>
                  </a:lnTo>
                  <a:lnTo>
                    <a:pt x="29975" y="40628"/>
                  </a:lnTo>
                  <a:lnTo>
                    <a:pt x="29673" y="40157"/>
                  </a:lnTo>
                  <a:lnTo>
                    <a:pt x="29370" y="39530"/>
                  </a:lnTo>
                  <a:lnTo>
                    <a:pt x="28462" y="37020"/>
                  </a:lnTo>
                  <a:lnTo>
                    <a:pt x="27856" y="34510"/>
                  </a:lnTo>
                  <a:lnTo>
                    <a:pt x="27553" y="32314"/>
                  </a:lnTo>
                  <a:lnTo>
                    <a:pt x="27351" y="30275"/>
                  </a:lnTo>
                  <a:lnTo>
                    <a:pt x="27150" y="28549"/>
                  </a:lnTo>
                  <a:lnTo>
                    <a:pt x="26847" y="27138"/>
                  </a:lnTo>
                  <a:lnTo>
                    <a:pt x="26140" y="26196"/>
                  </a:lnTo>
                  <a:lnTo>
                    <a:pt x="25030" y="25569"/>
                  </a:lnTo>
                  <a:lnTo>
                    <a:pt x="24525" y="25255"/>
                  </a:lnTo>
                  <a:lnTo>
                    <a:pt x="24223" y="24941"/>
                  </a:lnTo>
                  <a:lnTo>
                    <a:pt x="23920" y="24314"/>
                  </a:lnTo>
                  <a:lnTo>
                    <a:pt x="23617" y="23687"/>
                  </a:lnTo>
                  <a:lnTo>
                    <a:pt x="23314" y="22902"/>
                  </a:lnTo>
                  <a:lnTo>
                    <a:pt x="23012" y="22275"/>
                  </a:lnTo>
                  <a:lnTo>
                    <a:pt x="22507" y="21804"/>
                  </a:lnTo>
                  <a:lnTo>
                    <a:pt x="21901" y="21491"/>
                  </a:lnTo>
                  <a:lnTo>
                    <a:pt x="21195" y="21177"/>
                  </a:lnTo>
                  <a:lnTo>
                    <a:pt x="20488" y="20549"/>
                  </a:lnTo>
                  <a:lnTo>
                    <a:pt x="19883" y="20079"/>
                  </a:lnTo>
                  <a:lnTo>
                    <a:pt x="19176" y="19451"/>
                  </a:lnTo>
                  <a:lnTo>
                    <a:pt x="18571" y="18981"/>
                  </a:lnTo>
                  <a:lnTo>
                    <a:pt x="17965" y="18667"/>
                  </a:lnTo>
                  <a:lnTo>
                    <a:pt x="17360" y="18510"/>
                  </a:lnTo>
                  <a:lnTo>
                    <a:pt x="16754" y="18510"/>
                  </a:lnTo>
                  <a:lnTo>
                    <a:pt x="16149" y="18824"/>
                  </a:lnTo>
                  <a:lnTo>
                    <a:pt x="15644" y="19138"/>
                  </a:lnTo>
                  <a:lnTo>
                    <a:pt x="15240" y="19608"/>
                  </a:lnTo>
                  <a:lnTo>
                    <a:pt x="14837" y="19922"/>
                  </a:lnTo>
                  <a:lnTo>
                    <a:pt x="14332" y="20392"/>
                  </a:lnTo>
                  <a:lnTo>
                    <a:pt x="13727" y="20706"/>
                  </a:lnTo>
                  <a:lnTo>
                    <a:pt x="13020" y="21020"/>
                  </a:lnTo>
                  <a:lnTo>
                    <a:pt x="12112" y="21020"/>
                  </a:lnTo>
                  <a:lnTo>
                    <a:pt x="11203" y="21020"/>
                  </a:lnTo>
                  <a:lnTo>
                    <a:pt x="10396" y="21020"/>
                  </a:lnTo>
                  <a:lnTo>
                    <a:pt x="9790" y="21177"/>
                  </a:lnTo>
                  <a:lnTo>
                    <a:pt x="9286" y="21491"/>
                  </a:lnTo>
                  <a:lnTo>
                    <a:pt x="8882" y="21961"/>
                  </a:lnTo>
                  <a:lnTo>
                    <a:pt x="8579" y="22432"/>
                  </a:lnTo>
                  <a:lnTo>
                    <a:pt x="8176" y="23059"/>
                  </a:lnTo>
                  <a:lnTo>
                    <a:pt x="7873" y="23687"/>
                  </a:lnTo>
                  <a:lnTo>
                    <a:pt x="7469" y="24314"/>
                  </a:lnTo>
                  <a:lnTo>
                    <a:pt x="6965" y="24785"/>
                  </a:lnTo>
                  <a:lnTo>
                    <a:pt x="6359" y="25098"/>
                  </a:lnTo>
                  <a:lnTo>
                    <a:pt x="5753" y="25412"/>
                  </a:lnTo>
                  <a:lnTo>
                    <a:pt x="5148" y="25726"/>
                  </a:lnTo>
                  <a:lnTo>
                    <a:pt x="4643" y="26196"/>
                  </a:lnTo>
                  <a:lnTo>
                    <a:pt x="4139" y="26824"/>
                  </a:lnTo>
                  <a:lnTo>
                    <a:pt x="3937" y="27765"/>
                  </a:lnTo>
                  <a:lnTo>
                    <a:pt x="3836" y="29334"/>
                  </a:lnTo>
                  <a:lnTo>
                    <a:pt x="3836" y="30589"/>
                  </a:lnTo>
                  <a:lnTo>
                    <a:pt x="3735" y="31843"/>
                  </a:lnTo>
                  <a:lnTo>
                    <a:pt x="3230" y="33883"/>
                  </a:lnTo>
                  <a:lnTo>
                    <a:pt x="2524" y="36706"/>
                  </a:lnTo>
                  <a:lnTo>
                    <a:pt x="2120" y="39687"/>
                  </a:lnTo>
                  <a:lnTo>
                    <a:pt x="1918" y="42353"/>
                  </a:lnTo>
                  <a:lnTo>
                    <a:pt x="2221" y="44549"/>
                  </a:lnTo>
                  <a:lnTo>
                    <a:pt x="2726" y="45804"/>
                  </a:lnTo>
                  <a:lnTo>
                    <a:pt x="3331" y="47059"/>
                  </a:lnTo>
                  <a:lnTo>
                    <a:pt x="4038" y="48157"/>
                  </a:lnTo>
                  <a:lnTo>
                    <a:pt x="4744" y="49255"/>
                  </a:lnTo>
                  <a:lnTo>
                    <a:pt x="5350" y="50196"/>
                  </a:lnTo>
                  <a:lnTo>
                    <a:pt x="5955" y="50981"/>
                  </a:lnTo>
                  <a:lnTo>
                    <a:pt x="6359" y="51765"/>
                  </a:lnTo>
                  <a:lnTo>
                    <a:pt x="6561" y="52392"/>
                  </a:lnTo>
                  <a:lnTo>
                    <a:pt x="6258" y="52706"/>
                  </a:lnTo>
                  <a:lnTo>
                    <a:pt x="5753" y="52863"/>
                  </a:lnTo>
                  <a:lnTo>
                    <a:pt x="5249" y="52863"/>
                  </a:lnTo>
                  <a:lnTo>
                    <a:pt x="4643" y="52706"/>
                  </a:lnTo>
                  <a:lnTo>
                    <a:pt x="4038" y="52392"/>
                  </a:lnTo>
                  <a:lnTo>
                    <a:pt x="3331" y="51922"/>
                  </a:lnTo>
                  <a:lnTo>
                    <a:pt x="2827" y="51294"/>
                  </a:lnTo>
                  <a:lnTo>
                    <a:pt x="2322" y="50353"/>
                  </a:lnTo>
                  <a:lnTo>
                    <a:pt x="1716" y="48628"/>
                  </a:lnTo>
                  <a:lnTo>
                    <a:pt x="1111" y="47059"/>
                  </a:lnTo>
                  <a:lnTo>
                    <a:pt x="707" y="45334"/>
                  </a:lnTo>
                  <a:lnTo>
                    <a:pt x="303" y="43765"/>
                  </a:lnTo>
                  <a:lnTo>
                    <a:pt x="102" y="42040"/>
                  </a:lnTo>
                  <a:lnTo>
                    <a:pt x="1" y="40471"/>
                  </a:lnTo>
                  <a:lnTo>
                    <a:pt x="203" y="39059"/>
                  </a:lnTo>
                  <a:lnTo>
                    <a:pt x="505" y="37647"/>
                  </a:lnTo>
                  <a:lnTo>
                    <a:pt x="909" y="34824"/>
                  </a:lnTo>
                  <a:lnTo>
                    <a:pt x="909" y="32000"/>
                  </a:lnTo>
                  <a:lnTo>
                    <a:pt x="1010" y="29177"/>
                  </a:lnTo>
                  <a:lnTo>
                    <a:pt x="1515" y="26510"/>
                  </a:lnTo>
                  <a:lnTo>
                    <a:pt x="2019" y="25412"/>
                  </a:lnTo>
                  <a:lnTo>
                    <a:pt x="2524" y="24785"/>
                  </a:lnTo>
                  <a:lnTo>
                    <a:pt x="2928" y="24471"/>
                  </a:lnTo>
                  <a:lnTo>
                    <a:pt x="3432" y="24157"/>
                  </a:lnTo>
                  <a:lnTo>
                    <a:pt x="3937" y="24000"/>
                  </a:lnTo>
                  <a:lnTo>
                    <a:pt x="4340" y="23687"/>
                  </a:lnTo>
                  <a:lnTo>
                    <a:pt x="4845" y="23216"/>
                  </a:lnTo>
                  <a:lnTo>
                    <a:pt x="5350" y="22432"/>
                  </a:lnTo>
                  <a:lnTo>
                    <a:pt x="5854" y="21334"/>
                  </a:lnTo>
                  <a:lnTo>
                    <a:pt x="6258" y="20236"/>
                  </a:lnTo>
                  <a:lnTo>
                    <a:pt x="6662" y="19138"/>
                  </a:lnTo>
                  <a:lnTo>
                    <a:pt x="7166" y="18196"/>
                  </a:lnTo>
                  <a:lnTo>
                    <a:pt x="7671" y="17255"/>
                  </a:lnTo>
                  <a:lnTo>
                    <a:pt x="8377" y="16628"/>
                  </a:lnTo>
                  <a:lnTo>
                    <a:pt x="9084" y="16314"/>
                  </a:lnTo>
                  <a:lnTo>
                    <a:pt x="10093" y="16157"/>
                  </a:lnTo>
                  <a:lnTo>
                    <a:pt x="11002" y="16314"/>
                  </a:lnTo>
                  <a:lnTo>
                    <a:pt x="11607" y="16314"/>
                  </a:lnTo>
                  <a:lnTo>
                    <a:pt x="12011" y="16157"/>
                  </a:lnTo>
                  <a:lnTo>
                    <a:pt x="12414" y="16000"/>
                  </a:lnTo>
                  <a:lnTo>
                    <a:pt x="12717" y="15843"/>
                  </a:lnTo>
                  <a:lnTo>
                    <a:pt x="13222" y="15530"/>
                  </a:lnTo>
                  <a:lnTo>
                    <a:pt x="14029" y="15059"/>
                  </a:lnTo>
                  <a:lnTo>
                    <a:pt x="15039" y="14589"/>
                  </a:lnTo>
                  <a:lnTo>
                    <a:pt x="16048" y="14275"/>
                  </a:lnTo>
                  <a:lnTo>
                    <a:pt x="16855" y="14275"/>
                  </a:lnTo>
                  <a:lnTo>
                    <a:pt x="17461" y="14589"/>
                  </a:lnTo>
                  <a:lnTo>
                    <a:pt x="17965" y="15216"/>
                  </a:lnTo>
                  <a:lnTo>
                    <a:pt x="18470" y="15687"/>
                  </a:lnTo>
                  <a:lnTo>
                    <a:pt x="19076" y="16157"/>
                  </a:lnTo>
                  <a:lnTo>
                    <a:pt x="19782" y="16471"/>
                  </a:lnTo>
                  <a:lnTo>
                    <a:pt x="20791" y="16471"/>
                  </a:lnTo>
                  <a:lnTo>
                    <a:pt x="22002" y="16628"/>
                  </a:lnTo>
                  <a:lnTo>
                    <a:pt x="23113" y="17569"/>
                  </a:lnTo>
                  <a:lnTo>
                    <a:pt x="24223" y="18824"/>
                  </a:lnTo>
                  <a:lnTo>
                    <a:pt x="25131" y="20236"/>
                  </a:lnTo>
                  <a:lnTo>
                    <a:pt x="25938" y="21647"/>
                  </a:lnTo>
                  <a:lnTo>
                    <a:pt x="26645" y="23059"/>
                  </a:lnTo>
                  <a:lnTo>
                    <a:pt x="27049" y="24000"/>
                  </a:lnTo>
                  <a:lnTo>
                    <a:pt x="27150" y="243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12175" y="1054900"/>
              <a:ext cx="542500" cy="760800"/>
            </a:xfrm>
            <a:custGeom>
              <a:avLst/>
              <a:gdLst/>
              <a:ahLst/>
              <a:cxnLst/>
              <a:rect l="0" t="0" r="0" b="0"/>
              <a:pathLst>
                <a:path w="21700" h="30432" extrusionOk="0">
                  <a:moveTo>
                    <a:pt x="21599" y="8628"/>
                  </a:moveTo>
                  <a:lnTo>
                    <a:pt x="21700" y="8941"/>
                  </a:lnTo>
                  <a:lnTo>
                    <a:pt x="21498" y="9098"/>
                  </a:lnTo>
                  <a:lnTo>
                    <a:pt x="21195" y="9255"/>
                  </a:lnTo>
                  <a:lnTo>
                    <a:pt x="20690" y="9255"/>
                  </a:lnTo>
                  <a:lnTo>
                    <a:pt x="20186" y="9098"/>
                  </a:lnTo>
                  <a:lnTo>
                    <a:pt x="19580" y="8628"/>
                  </a:lnTo>
                  <a:lnTo>
                    <a:pt x="19076" y="8000"/>
                  </a:lnTo>
                  <a:lnTo>
                    <a:pt x="18773" y="7216"/>
                  </a:lnTo>
                  <a:lnTo>
                    <a:pt x="18470" y="6275"/>
                  </a:lnTo>
                  <a:lnTo>
                    <a:pt x="18167" y="5490"/>
                  </a:lnTo>
                  <a:lnTo>
                    <a:pt x="17865" y="4863"/>
                  </a:lnTo>
                  <a:lnTo>
                    <a:pt x="17461" y="4392"/>
                  </a:lnTo>
                  <a:lnTo>
                    <a:pt x="17057" y="3922"/>
                  </a:lnTo>
                  <a:lnTo>
                    <a:pt x="16653" y="3608"/>
                  </a:lnTo>
                  <a:lnTo>
                    <a:pt x="16149" y="3608"/>
                  </a:lnTo>
                  <a:lnTo>
                    <a:pt x="15745" y="3608"/>
                  </a:lnTo>
                  <a:lnTo>
                    <a:pt x="15341" y="3765"/>
                  </a:lnTo>
                  <a:lnTo>
                    <a:pt x="14837" y="3922"/>
                  </a:lnTo>
                  <a:lnTo>
                    <a:pt x="14433" y="4235"/>
                  </a:lnTo>
                  <a:lnTo>
                    <a:pt x="13928" y="4392"/>
                  </a:lnTo>
                  <a:lnTo>
                    <a:pt x="13525" y="4549"/>
                  </a:lnTo>
                  <a:lnTo>
                    <a:pt x="13020" y="4706"/>
                  </a:lnTo>
                  <a:lnTo>
                    <a:pt x="12616" y="4706"/>
                  </a:lnTo>
                  <a:lnTo>
                    <a:pt x="12112" y="4392"/>
                  </a:lnTo>
                  <a:lnTo>
                    <a:pt x="11708" y="4235"/>
                  </a:lnTo>
                  <a:lnTo>
                    <a:pt x="11304" y="4392"/>
                  </a:lnTo>
                  <a:lnTo>
                    <a:pt x="10901" y="4706"/>
                  </a:lnTo>
                  <a:lnTo>
                    <a:pt x="10497" y="5177"/>
                  </a:lnTo>
                  <a:lnTo>
                    <a:pt x="9992" y="5804"/>
                  </a:lnTo>
                  <a:lnTo>
                    <a:pt x="9589" y="6118"/>
                  </a:lnTo>
                  <a:lnTo>
                    <a:pt x="9084" y="6431"/>
                  </a:lnTo>
                  <a:lnTo>
                    <a:pt x="8479" y="6431"/>
                  </a:lnTo>
                  <a:lnTo>
                    <a:pt x="7873" y="6431"/>
                  </a:lnTo>
                  <a:lnTo>
                    <a:pt x="7469" y="6588"/>
                  </a:lnTo>
                  <a:lnTo>
                    <a:pt x="7166" y="7059"/>
                  </a:lnTo>
                  <a:lnTo>
                    <a:pt x="6965" y="7686"/>
                  </a:lnTo>
                  <a:lnTo>
                    <a:pt x="6662" y="8471"/>
                  </a:lnTo>
                  <a:lnTo>
                    <a:pt x="6359" y="9098"/>
                  </a:lnTo>
                  <a:lnTo>
                    <a:pt x="5955" y="9726"/>
                  </a:lnTo>
                  <a:lnTo>
                    <a:pt x="5350" y="10196"/>
                  </a:lnTo>
                  <a:lnTo>
                    <a:pt x="4341" y="11451"/>
                  </a:lnTo>
                  <a:lnTo>
                    <a:pt x="3735" y="13177"/>
                  </a:lnTo>
                  <a:lnTo>
                    <a:pt x="3230" y="14902"/>
                  </a:lnTo>
                  <a:lnTo>
                    <a:pt x="2524" y="16000"/>
                  </a:lnTo>
                  <a:lnTo>
                    <a:pt x="2019" y="16941"/>
                  </a:lnTo>
                  <a:lnTo>
                    <a:pt x="2120" y="18353"/>
                  </a:lnTo>
                  <a:lnTo>
                    <a:pt x="2625" y="19922"/>
                  </a:lnTo>
                  <a:lnTo>
                    <a:pt x="3129" y="21020"/>
                  </a:lnTo>
                  <a:lnTo>
                    <a:pt x="3432" y="22118"/>
                  </a:lnTo>
                  <a:lnTo>
                    <a:pt x="3533" y="23529"/>
                  </a:lnTo>
                  <a:lnTo>
                    <a:pt x="3937" y="25098"/>
                  </a:lnTo>
                  <a:lnTo>
                    <a:pt x="4845" y="26510"/>
                  </a:lnTo>
                  <a:lnTo>
                    <a:pt x="5552" y="26980"/>
                  </a:lnTo>
                  <a:lnTo>
                    <a:pt x="6359" y="27608"/>
                  </a:lnTo>
                  <a:lnTo>
                    <a:pt x="7066" y="28079"/>
                  </a:lnTo>
                  <a:lnTo>
                    <a:pt x="7671" y="28549"/>
                  </a:lnTo>
                  <a:lnTo>
                    <a:pt x="8176" y="28863"/>
                  </a:lnTo>
                  <a:lnTo>
                    <a:pt x="8479" y="29333"/>
                  </a:lnTo>
                  <a:lnTo>
                    <a:pt x="8579" y="29804"/>
                  </a:lnTo>
                  <a:lnTo>
                    <a:pt x="8479" y="30118"/>
                  </a:lnTo>
                  <a:lnTo>
                    <a:pt x="8176" y="30431"/>
                  </a:lnTo>
                  <a:lnTo>
                    <a:pt x="7671" y="30431"/>
                  </a:lnTo>
                  <a:lnTo>
                    <a:pt x="7267" y="30431"/>
                  </a:lnTo>
                  <a:lnTo>
                    <a:pt x="6763" y="30275"/>
                  </a:lnTo>
                  <a:lnTo>
                    <a:pt x="6157" y="29961"/>
                  </a:lnTo>
                  <a:lnTo>
                    <a:pt x="5653" y="29804"/>
                  </a:lnTo>
                  <a:lnTo>
                    <a:pt x="5148" y="29490"/>
                  </a:lnTo>
                  <a:lnTo>
                    <a:pt x="4643" y="29333"/>
                  </a:lnTo>
                  <a:lnTo>
                    <a:pt x="3937" y="28706"/>
                  </a:lnTo>
                  <a:lnTo>
                    <a:pt x="3432" y="27608"/>
                  </a:lnTo>
                  <a:lnTo>
                    <a:pt x="2827" y="26353"/>
                  </a:lnTo>
                  <a:lnTo>
                    <a:pt x="1918" y="25255"/>
                  </a:lnTo>
                  <a:lnTo>
                    <a:pt x="909" y="23686"/>
                  </a:lnTo>
                  <a:lnTo>
                    <a:pt x="606" y="21333"/>
                  </a:lnTo>
                  <a:lnTo>
                    <a:pt x="606" y="18824"/>
                  </a:lnTo>
                  <a:lnTo>
                    <a:pt x="203" y="16628"/>
                  </a:lnTo>
                  <a:lnTo>
                    <a:pt x="1" y="15686"/>
                  </a:lnTo>
                  <a:lnTo>
                    <a:pt x="203" y="14588"/>
                  </a:lnTo>
                  <a:lnTo>
                    <a:pt x="606" y="13647"/>
                  </a:lnTo>
                  <a:lnTo>
                    <a:pt x="1111" y="12549"/>
                  </a:lnTo>
                  <a:lnTo>
                    <a:pt x="1717" y="11608"/>
                  </a:lnTo>
                  <a:lnTo>
                    <a:pt x="2221" y="10510"/>
                  </a:lnTo>
                  <a:lnTo>
                    <a:pt x="2625" y="9569"/>
                  </a:lnTo>
                  <a:lnTo>
                    <a:pt x="2726" y="8628"/>
                  </a:lnTo>
                  <a:lnTo>
                    <a:pt x="2928" y="7686"/>
                  </a:lnTo>
                  <a:lnTo>
                    <a:pt x="3331" y="6745"/>
                  </a:lnTo>
                  <a:lnTo>
                    <a:pt x="3937" y="5804"/>
                  </a:lnTo>
                  <a:lnTo>
                    <a:pt x="4744" y="4863"/>
                  </a:lnTo>
                  <a:lnTo>
                    <a:pt x="5653" y="4079"/>
                  </a:lnTo>
                  <a:lnTo>
                    <a:pt x="6460" y="3608"/>
                  </a:lnTo>
                  <a:lnTo>
                    <a:pt x="7267" y="3294"/>
                  </a:lnTo>
                  <a:lnTo>
                    <a:pt x="7873" y="3451"/>
                  </a:lnTo>
                  <a:lnTo>
                    <a:pt x="8479" y="3451"/>
                  </a:lnTo>
                  <a:lnTo>
                    <a:pt x="9185" y="3137"/>
                  </a:lnTo>
                  <a:lnTo>
                    <a:pt x="9992" y="2667"/>
                  </a:lnTo>
                  <a:lnTo>
                    <a:pt x="10800" y="1882"/>
                  </a:lnTo>
                  <a:lnTo>
                    <a:pt x="11607" y="1255"/>
                  </a:lnTo>
                  <a:lnTo>
                    <a:pt x="12415" y="628"/>
                  </a:lnTo>
                  <a:lnTo>
                    <a:pt x="13121" y="314"/>
                  </a:lnTo>
                  <a:lnTo>
                    <a:pt x="13727" y="314"/>
                  </a:lnTo>
                  <a:lnTo>
                    <a:pt x="14231" y="471"/>
                  </a:lnTo>
                  <a:lnTo>
                    <a:pt x="14736" y="471"/>
                  </a:lnTo>
                  <a:lnTo>
                    <a:pt x="15241" y="314"/>
                  </a:lnTo>
                  <a:lnTo>
                    <a:pt x="15745" y="157"/>
                  </a:lnTo>
                  <a:lnTo>
                    <a:pt x="16250" y="0"/>
                  </a:lnTo>
                  <a:lnTo>
                    <a:pt x="16754" y="0"/>
                  </a:lnTo>
                  <a:lnTo>
                    <a:pt x="17259" y="157"/>
                  </a:lnTo>
                  <a:lnTo>
                    <a:pt x="17865" y="471"/>
                  </a:lnTo>
                  <a:lnTo>
                    <a:pt x="18268" y="941"/>
                  </a:lnTo>
                  <a:lnTo>
                    <a:pt x="18571" y="1726"/>
                  </a:lnTo>
                  <a:lnTo>
                    <a:pt x="18874" y="2667"/>
                  </a:lnTo>
                  <a:lnTo>
                    <a:pt x="19278" y="3765"/>
                  </a:lnTo>
                  <a:lnTo>
                    <a:pt x="19681" y="5020"/>
                  </a:lnTo>
                  <a:lnTo>
                    <a:pt x="20186" y="6275"/>
                  </a:lnTo>
                  <a:lnTo>
                    <a:pt x="20892" y="7529"/>
                  </a:lnTo>
                  <a:lnTo>
                    <a:pt x="21599" y="86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1359950" y="2039200"/>
              <a:ext cx="885650" cy="898075"/>
            </a:xfrm>
            <a:custGeom>
              <a:avLst/>
              <a:gdLst/>
              <a:ahLst/>
              <a:cxnLst/>
              <a:rect l="0" t="0" r="0" b="0"/>
              <a:pathLst>
                <a:path w="35426" h="35923" extrusionOk="0">
                  <a:moveTo>
                    <a:pt x="30783" y="7844"/>
                  </a:moveTo>
                  <a:lnTo>
                    <a:pt x="30480" y="8314"/>
                  </a:lnTo>
                  <a:lnTo>
                    <a:pt x="30682" y="9099"/>
                  </a:lnTo>
                  <a:lnTo>
                    <a:pt x="31187" y="9883"/>
                  </a:lnTo>
                  <a:lnTo>
                    <a:pt x="31994" y="11138"/>
                  </a:lnTo>
                  <a:lnTo>
                    <a:pt x="32700" y="12393"/>
                  </a:lnTo>
                  <a:lnTo>
                    <a:pt x="33407" y="13805"/>
                  </a:lnTo>
                  <a:lnTo>
                    <a:pt x="33811" y="15530"/>
                  </a:lnTo>
                  <a:lnTo>
                    <a:pt x="33811" y="17256"/>
                  </a:lnTo>
                  <a:lnTo>
                    <a:pt x="33508" y="18981"/>
                  </a:lnTo>
                  <a:lnTo>
                    <a:pt x="33003" y="20550"/>
                  </a:lnTo>
                  <a:lnTo>
                    <a:pt x="32499" y="21805"/>
                  </a:lnTo>
                  <a:lnTo>
                    <a:pt x="31994" y="23059"/>
                  </a:lnTo>
                  <a:lnTo>
                    <a:pt x="31489" y="24001"/>
                  </a:lnTo>
                  <a:lnTo>
                    <a:pt x="31086" y="24942"/>
                  </a:lnTo>
                  <a:lnTo>
                    <a:pt x="30884" y="25726"/>
                  </a:lnTo>
                  <a:lnTo>
                    <a:pt x="30783" y="26354"/>
                  </a:lnTo>
                  <a:lnTo>
                    <a:pt x="30682" y="26981"/>
                  </a:lnTo>
                  <a:lnTo>
                    <a:pt x="30379" y="27452"/>
                  </a:lnTo>
                  <a:lnTo>
                    <a:pt x="29875" y="27922"/>
                  </a:lnTo>
                  <a:lnTo>
                    <a:pt x="29168" y="28236"/>
                  </a:lnTo>
                  <a:lnTo>
                    <a:pt x="28562" y="28707"/>
                  </a:lnTo>
                  <a:lnTo>
                    <a:pt x="27957" y="29177"/>
                  </a:lnTo>
                  <a:lnTo>
                    <a:pt x="27452" y="29648"/>
                  </a:lnTo>
                  <a:lnTo>
                    <a:pt x="27150" y="30275"/>
                  </a:lnTo>
                  <a:lnTo>
                    <a:pt x="26948" y="30746"/>
                  </a:lnTo>
                  <a:lnTo>
                    <a:pt x="26544" y="30903"/>
                  </a:lnTo>
                  <a:lnTo>
                    <a:pt x="25938" y="31059"/>
                  </a:lnTo>
                  <a:lnTo>
                    <a:pt x="25333" y="30903"/>
                  </a:lnTo>
                  <a:lnTo>
                    <a:pt x="24727" y="30903"/>
                  </a:lnTo>
                  <a:lnTo>
                    <a:pt x="24021" y="30903"/>
                  </a:lnTo>
                  <a:lnTo>
                    <a:pt x="23415" y="31059"/>
                  </a:lnTo>
                  <a:lnTo>
                    <a:pt x="22911" y="31530"/>
                  </a:lnTo>
                  <a:lnTo>
                    <a:pt x="22709" y="31373"/>
                  </a:lnTo>
                  <a:lnTo>
                    <a:pt x="22103" y="31216"/>
                  </a:lnTo>
                  <a:lnTo>
                    <a:pt x="21195" y="30903"/>
                  </a:lnTo>
                  <a:lnTo>
                    <a:pt x="20085" y="30746"/>
                  </a:lnTo>
                  <a:lnTo>
                    <a:pt x="18874" y="30746"/>
                  </a:lnTo>
                  <a:lnTo>
                    <a:pt x="17763" y="30746"/>
                  </a:lnTo>
                  <a:lnTo>
                    <a:pt x="16754" y="31059"/>
                  </a:lnTo>
                  <a:lnTo>
                    <a:pt x="16048" y="31530"/>
                  </a:lnTo>
                  <a:lnTo>
                    <a:pt x="15341" y="32001"/>
                  </a:lnTo>
                  <a:lnTo>
                    <a:pt x="14534" y="31844"/>
                  </a:lnTo>
                  <a:lnTo>
                    <a:pt x="13424" y="31530"/>
                  </a:lnTo>
                  <a:lnTo>
                    <a:pt x="12314" y="31059"/>
                  </a:lnTo>
                  <a:lnTo>
                    <a:pt x="11102" y="30432"/>
                  </a:lnTo>
                  <a:lnTo>
                    <a:pt x="9992" y="29805"/>
                  </a:lnTo>
                  <a:lnTo>
                    <a:pt x="8882" y="29334"/>
                  </a:lnTo>
                  <a:lnTo>
                    <a:pt x="7974" y="29177"/>
                  </a:lnTo>
                  <a:lnTo>
                    <a:pt x="7065" y="29020"/>
                  </a:lnTo>
                  <a:lnTo>
                    <a:pt x="6460" y="28550"/>
                  </a:lnTo>
                  <a:lnTo>
                    <a:pt x="5854" y="28079"/>
                  </a:lnTo>
                  <a:lnTo>
                    <a:pt x="5451" y="27452"/>
                  </a:lnTo>
                  <a:lnTo>
                    <a:pt x="5047" y="26667"/>
                  </a:lnTo>
                  <a:lnTo>
                    <a:pt x="4744" y="26040"/>
                  </a:lnTo>
                  <a:lnTo>
                    <a:pt x="4340" y="25412"/>
                  </a:lnTo>
                  <a:lnTo>
                    <a:pt x="3836" y="24942"/>
                  </a:lnTo>
                  <a:lnTo>
                    <a:pt x="3028" y="24157"/>
                  </a:lnTo>
                  <a:lnTo>
                    <a:pt x="2423" y="23216"/>
                  </a:lnTo>
                  <a:lnTo>
                    <a:pt x="2322" y="21805"/>
                  </a:lnTo>
                  <a:lnTo>
                    <a:pt x="2524" y="19608"/>
                  </a:lnTo>
                  <a:lnTo>
                    <a:pt x="2524" y="17256"/>
                  </a:lnTo>
                  <a:lnTo>
                    <a:pt x="2120" y="14903"/>
                  </a:lnTo>
                  <a:lnTo>
                    <a:pt x="1918" y="12707"/>
                  </a:lnTo>
                  <a:lnTo>
                    <a:pt x="2322" y="10354"/>
                  </a:lnTo>
                  <a:lnTo>
                    <a:pt x="3331" y="7687"/>
                  </a:lnTo>
                  <a:lnTo>
                    <a:pt x="4240" y="4863"/>
                  </a:lnTo>
                  <a:lnTo>
                    <a:pt x="4643" y="2510"/>
                  </a:lnTo>
                  <a:lnTo>
                    <a:pt x="4542" y="785"/>
                  </a:lnTo>
                  <a:lnTo>
                    <a:pt x="3937" y="1"/>
                  </a:lnTo>
                  <a:lnTo>
                    <a:pt x="3230" y="314"/>
                  </a:lnTo>
                  <a:lnTo>
                    <a:pt x="2726" y="1256"/>
                  </a:lnTo>
                  <a:lnTo>
                    <a:pt x="2625" y="2667"/>
                  </a:lnTo>
                  <a:lnTo>
                    <a:pt x="2322" y="5491"/>
                  </a:lnTo>
                  <a:lnTo>
                    <a:pt x="1414" y="8001"/>
                  </a:lnTo>
                  <a:lnTo>
                    <a:pt x="505" y="10510"/>
                  </a:lnTo>
                  <a:lnTo>
                    <a:pt x="1" y="12550"/>
                  </a:lnTo>
                  <a:lnTo>
                    <a:pt x="203" y="14589"/>
                  </a:lnTo>
                  <a:lnTo>
                    <a:pt x="505" y="16628"/>
                  </a:lnTo>
                  <a:lnTo>
                    <a:pt x="808" y="18667"/>
                  </a:lnTo>
                  <a:lnTo>
                    <a:pt x="1010" y="20236"/>
                  </a:lnTo>
                  <a:lnTo>
                    <a:pt x="909" y="21961"/>
                  </a:lnTo>
                  <a:lnTo>
                    <a:pt x="808" y="24001"/>
                  </a:lnTo>
                  <a:lnTo>
                    <a:pt x="808" y="26040"/>
                  </a:lnTo>
                  <a:lnTo>
                    <a:pt x="1111" y="27452"/>
                  </a:lnTo>
                  <a:lnTo>
                    <a:pt x="1615" y="28236"/>
                  </a:lnTo>
                  <a:lnTo>
                    <a:pt x="2322" y="28550"/>
                  </a:lnTo>
                  <a:lnTo>
                    <a:pt x="3028" y="29020"/>
                  </a:lnTo>
                  <a:lnTo>
                    <a:pt x="3735" y="29491"/>
                  </a:lnTo>
                  <a:lnTo>
                    <a:pt x="4240" y="30589"/>
                  </a:lnTo>
                  <a:lnTo>
                    <a:pt x="4744" y="31844"/>
                  </a:lnTo>
                  <a:lnTo>
                    <a:pt x="5451" y="32942"/>
                  </a:lnTo>
                  <a:lnTo>
                    <a:pt x="6662" y="33099"/>
                  </a:lnTo>
                  <a:lnTo>
                    <a:pt x="7368" y="32942"/>
                  </a:lnTo>
                  <a:lnTo>
                    <a:pt x="8075" y="32942"/>
                  </a:lnTo>
                  <a:lnTo>
                    <a:pt x="8680" y="32942"/>
                  </a:lnTo>
                  <a:lnTo>
                    <a:pt x="9185" y="33099"/>
                  </a:lnTo>
                  <a:lnTo>
                    <a:pt x="9689" y="33256"/>
                  </a:lnTo>
                  <a:lnTo>
                    <a:pt x="10194" y="33569"/>
                  </a:lnTo>
                  <a:lnTo>
                    <a:pt x="10699" y="33883"/>
                  </a:lnTo>
                  <a:lnTo>
                    <a:pt x="11203" y="34197"/>
                  </a:lnTo>
                  <a:lnTo>
                    <a:pt x="11809" y="34510"/>
                  </a:lnTo>
                  <a:lnTo>
                    <a:pt x="12414" y="34824"/>
                  </a:lnTo>
                  <a:lnTo>
                    <a:pt x="13020" y="34981"/>
                  </a:lnTo>
                  <a:lnTo>
                    <a:pt x="13726" y="34824"/>
                  </a:lnTo>
                  <a:lnTo>
                    <a:pt x="14332" y="34824"/>
                  </a:lnTo>
                  <a:lnTo>
                    <a:pt x="15039" y="34667"/>
                  </a:lnTo>
                  <a:lnTo>
                    <a:pt x="15644" y="34354"/>
                  </a:lnTo>
                  <a:lnTo>
                    <a:pt x="16149" y="34197"/>
                  </a:lnTo>
                  <a:lnTo>
                    <a:pt x="16754" y="34040"/>
                  </a:lnTo>
                  <a:lnTo>
                    <a:pt x="17259" y="34040"/>
                  </a:lnTo>
                  <a:lnTo>
                    <a:pt x="17763" y="34040"/>
                  </a:lnTo>
                  <a:lnTo>
                    <a:pt x="18268" y="34197"/>
                  </a:lnTo>
                  <a:lnTo>
                    <a:pt x="18672" y="34510"/>
                  </a:lnTo>
                  <a:lnTo>
                    <a:pt x="19277" y="34824"/>
                  </a:lnTo>
                  <a:lnTo>
                    <a:pt x="19782" y="35138"/>
                  </a:lnTo>
                  <a:lnTo>
                    <a:pt x="20388" y="35608"/>
                  </a:lnTo>
                  <a:lnTo>
                    <a:pt x="20791" y="35765"/>
                  </a:lnTo>
                  <a:lnTo>
                    <a:pt x="21195" y="35922"/>
                  </a:lnTo>
                  <a:lnTo>
                    <a:pt x="21700" y="35922"/>
                  </a:lnTo>
                  <a:lnTo>
                    <a:pt x="22305" y="35765"/>
                  </a:lnTo>
                  <a:lnTo>
                    <a:pt x="23012" y="35452"/>
                  </a:lnTo>
                  <a:lnTo>
                    <a:pt x="23718" y="35138"/>
                  </a:lnTo>
                  <a:lnTo>
                    <a:pt x="24525" y="34667"/>
                  </a:lnTo>
                  <a:lnTo>
                    <a:pt x="25434" y="34040"/>
                  </a:lnTo>
                  <a:lnTo>
                    <a:pt x="26443" y="33569"/>
                  </a:lnTo>
                  <a:lnTo>
                    <a:pt x="27351" y="33256"/>
                  </a:lnTo>
                  <a:lnTo>
                    <a:pt x="28159" y="33256"/>
                  </a:lnTo>
                  <a:lnTo>
                    <a:pt x="28966" y="33099"/>
                  </a:lnTo>
                  <a:lnTo>
                    <a:pt x="29774" y="32785"/>
                  </a:lnTo>
                  <a:lnTo>
                    <a:pt x="30480" y="32157"/>
                  </a:lnTo>
                  <a:lnTo>
                    <a:pt x="31086" y="31216"/>
                  </a:lnTo>
                  <a:lnTo>
                    <a:pt x="31691" y="29805"/>
                  </a:lnTo>
                  <a:lnTo>
                    <a:pt x="32297" y="28079"/>
                  </a:lnTo>
                  <a:lnTo>
                    <a:pt x="33003" y="26667"/>
                  </a:lnTo>
                  <a:lnTo>
                    <a:pt x="33710" y="25256"/>
                  </a:lnTo>
                  <a:lnTo>
                    <a:pt x="34315" y="24001"/>
                  </a:lnTo>
                  <a:lnTo>
                    <a:pt x="34820" y="22903"/>
                  </a:lnTo>
                  <a:lnTo>
                    <a:pt x="35123" y="21961"/>
                  </a:lnTo>
                  <a:lnTo>
                    <a:pt x="35324" y="21177"/>
                  </a:lnTo>
                  <a:lnTo>
                    <a:pt x="35224" y="20393"/>
                  </a:lnTo>
                  <a:lnTo>
                    <a:pt x="35123" y="18981"/>
                  </a:lnTo>
                  <a:lnTo>
                    <a:pt x="35324" y="16942"/>
                  </a:lnTo>
                  <a:lnTo>
                    <a:pt x="35425" y="15059"/>
                  </a:lnTo>
                  <a:lnTo>
                    <a:pt x="35224" y="13648"/>
                  </a:lnTo>
                  <a:lnTo>
                    <a:pt x="34921" y="13020"/>
                  </a:lnTo>
                  <a:lnTo>
                    <a:pt x="34618" y="12079"/>
                  </a:lnTo>
                  <a:lnTo>
                    <a:pt x="34214" y="10824"/>
                  </a:lnTo>
                  <a:lnTo>
                    <a:pt x="33609" y="9726"/>
                  </a:lnTo>
                  <a:lnTo>
                    <a:pt x="33003" y="8785"/>
                  </a:lnTo>
                  <a:lnTo>
                    <a:pt x="32398" y="8001"/>
                  </a:lnTo>
                  <a:lnTo>
                    <a:pt x="31590" y="7687"/>
                  </a:lnTo>
                  <a:lnTo>
                    <a:pt x="30783" y="78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2195100" y="1854900"/>
              <a:ext cx="792300" cy="1121575"/>
            </a:xfrm>
            <a:custGeom>
              <a:avLst/>
              <a:gdLst/>
              <a:ahLst/>
              <a:cxnLst/>
              <a:rect l="0" t="0" r="0" b="0"/>
              <a:pathLst>
                <a:path w="31692" h="44863" extrusionOk="0">
                  <a:moveTo>
                    <a:pt x="17360" y="2353"/>
                  </a:moveTo>
                  <a:lnTo>
                    <a:pt x="17562" y="1255"/>
                  </a:lnTo>
                  <a:lnTo>
                    <a:pt x="17966" y="471"/>
                  </a:lnTo>
                  <a:lnTo>
                    <a:pt x="18571" y="157"/>
                  </a:lnTo>
                  <a:lnTo>
                    <a:pt x="19177" y="0"/>
                  </a:lnTo>
                  <a:lnTo>
                    <a:pt x="19984" y="157"/>
                  </a:lnTo>
                  <a:lnTo>
                    <a:pt x="20691" y="471"/>
                  </a:lnTo>
                  <a:lnTo>
                    <a:pt x="21397" y="941"/>
                  </a:lnTo>
                  <a:lnTo>
                    <a:pt x="22103" y="1412"/>
                  </a:lnTo>
                  <a:lnTo>
                    <a:pt x="22709" y="1726"/>
                  </a:lnTo>
                  <a:lnTo>
                    <a:pt x="23113" y="1882"/>
                  </a:lnTo>
                  <a:lnTo>
                    <a:pt x="23617" y="2039"/>
                  </a:lnTo>
                  <a:lnTo>
                    <a:pt x="24021" y="2196"/>
                  </a:lnTo>
                  <a:lnTo>
                    <a:pt x="24324" y="2353"/>
                  </a:lnTo>
                  <a:lnTo>
                    <a:pt x="24627" y="2510"/>
                  </a:lnTo>
                  <a:lnTo>
                    <a:pt x="25030" y="2824"/>
                  </a:lnTo>
                  <a:lnTo>
                    <a:pt x="25333" y="3294"/>
                  </a:lnTo>
                  <a:lnTo>
                    <a:pt x="25737" y="3765"/>
                  </a:lnTo>
                  <a:lnTo>
                    <a:pt x="26140" y="4079"/>
                  </a:lnTo>
                  <a:lnTo>
                    <a:pt x="26544" y="4079"/>
                  </a:lnTo>
                  <a:lnTo>
                    <a:pt x="27049" y="4235"/>
                  </a:lnTo>
                  <a:lnTo>
                    <a:pt x="27453" y="4235"/>
                  </a:lnTo>
                  <a:lnTo>
                    <a:pt x="27856" y="4392"/>
                  </a:lnTo>
                  <a:lnTo>
                    <a:pt x="28159" y="4706"/>
                  </a:lnTo>
                  <a:lnTo>
                    <a:pt x="28462" y="5177"/>
                  </a:lnTo>
                  <a:lnTo>
                    <a:pt x="28966" y="6431"/>
                  </a:lnTo>
                  <a:lnTo>
                    <a:pt x="29471" y="7529"/>
                  </a:lnTo>
                  <a:lnTo>
                    <a:pt x="29875" y="8784"/>
                  </a:lnTo>
                  <a:lnTo>
                    <a:pt x="30178" y="10353"/>
                  </a:lnTo>
                  <a:lnTo>
                    <a:pt x="30480" y="11608"/>
                  </a:lnTo>
                  <a:lnTo>
                    <a:pt x="30985" y="12549"/>
                  </a:lnTo>
                  <a:lnTo>
                    <a:pt x="31389" y="13804"/>
                  </a:lnTo>
                  <a:lnTo>
                    <a:pt x="31590" y="16628"/>
                  </a:lnTo>
                  <a:lnTo>
                    <a:pt x="31590" y="19608"/>
                  </a:lnTo>
                  <a:lnTo>
                    <a:pt x="31590" y="21490"/>
                  </a:lnTo>
                  <a:lnTo>
                    <a:pt x="31590" y="22902"/>
                  </a:lnTo>
                  <a:lnTo>
                    <a:pt x="31691" y="24000"/>
                  </a:lnTo>
                  <a:lnTo>
                    <a:pt x="31590" y="26039"/>
                  </a:lnTo>
                  <a:lnTo>
                    <a:pt x="30985" y="27922"/>
                  </a:lnTo>
                  <a:lnTo>
                    <a:pt x="30278" y="29804"/>
                  </a:lnTo>
                  <a:lnTo>
                    <a:pt x="30077" y="31529"/>
                  </a:lnTo>
                  <a:lnTo>
                    <a:pt x="29875" y="33098"/>
                  </a:lnTo>
                  <a:lnTo>
                    <a:pt x="29370" y="34510"/>
                  </a:lnTo>
                  <a:lnTo>
                    <a:pt x="28563" y="35765"/>
                  </a:lnTo>
                  <a:lnTo>
                    <a:pt x="27553" y="37177"/>
                  </a:lnTo>
                  <a:lnTo>
                    <a:pt x="26544" y="38275"/>
                  </a:lnTo>
                  <a:lnTo>
                    <a:pt x="25636" y="39529"/>
                  </a:lnTo>
                  <a:lnTo>
                    <a:pt x="25030" y="40784"/>
                  </a:lnTo>
                  <a:lnTo>
                    <a:pt x="24627" y="41882"/>
                  </a:lnTo>
                  <a:lnTo>
                    <a:pt x="24223" y="42510"/>
                  </a:lnTo>
                  <a:lnTo>
                    <a:pt x="23516" y="42980"/>
                  </a:lnTo>
                  <a:lnTo>
                    <a:pt x="22608" y="43137"/>
                  </a:lnTo>
                  <a:lnTo>
                    <a:pt x="21498" y="43137"/>
                  </a:lnTo>
                  <a:lnTo>
                    <a:pt x="20489" y="43137"/>
                  </a:lnTo>
                  <a:lnTo>
                    <a:pt x="19580" y="43137"/>
                  </a:lnTo>
                  <a:lnTo>
                    <a:pt x="18975" y="43137"/>
                  </a:lnTo>
                  <a:lnTo>
                    <a:pt x="18672" y="43294"/>
                  </a:lnTo>
                  <a:lnTo>
                    <a:pt x="18369" y="43765"/>
                  </a:lnTo>
                  <a:lnTo>
                    <a:pt x="17663" y="44235"/>
                  </a:lnTo>
                  <a:lnTo>
                    <a:pt x="16654" y="44549"/>
                  </a:lnTo>
                  <a:lnTo>
                    <a:pt x="15442" y="44706"/>
                  </a:lnTo>
                  <a:lnTo>
                    <a:pt x="14231" y="44863"/>
                  </a:lnTo>
                  <a:lnTo>
                    <a:pt x="12919" y="44863"/>
                  </a:lnTo>
                  <a:lnTo>
                    <a:pt x="11809" y="44549"/>
                  </a:lnTo>
                  <a:lnTo>
                    <a:pt x="11002" y="43922"/>
                  </a:lnTo>
                  <a:lnTo>
                    <a:pt x="10295" y="43451"/>
                  </a:lnTo>
                  <a:lnTo>
                    <a:pt x="9589" y="43137"/>
                  </a:lnTo>
                  <a:lnTo>
                    <a:pt x="8882" y="43137"/>
                  </a:lnTo>
                  <a:lnTo>
                    <a:pt x="8176" y="43137"/>
                  </a:lnTo>
                  <a:lnTo>
                    <a:pt x="7469" y="43137"/>
                  </a:lnTo>
                  <a:lnTo>
                    <a:pt x="6763" y="43137"/>
                  </a:lnTo>
                  <a:lnTo>
                    <a:pt x="6056" y="42824"/>
                  </a:lnTo>
                  <a:lnTo>
                    <a:pt x="5350" y="42196"/>
                  </a:lnTo>
                  <a:lnTo>
                    <a:pt x="4643" y="41412"/>
                  </a:lnTo>
                  <a:lnTo>
                    <a:pt x="3937" y="40471"/>
                  </a:lnTo>
                  <a:lnTo>
                    <a:pt x="3130" y="39529"/>
                  </a:lnTo>
                  <a:lnTo>
                    <a:pt x="2423" y="38745"/>
                  </a:lnTo>
                  <a:lnTo>
                    <a:pt x="1717" y="37961"/>
                  </a:lnTo>
                  <a:lnTo>
                    <a:pt x="1111" y="37490"/>
                  </a:lnTo>
                  <a:lnTo>
                    <a:pt x="506" y="37177"/>
                  </a:lnTo>
                  <a:lnTo>
                    <a:pt x="1" y="37177"/>
                  </a:lnTo>
                  <a:lnTo>
                    <a:pt x="506" y="36079"/>
                  </a:lnTo>
                  <a:lnTo>
                    <a:pt x="909" y="35608"/>
                  </a:lnTo>
                  <a:lnTo>
                    <a:pt x="1414" y="35451"/>
                  </a:lnTo>
                  <a:lnTo>
                    <a:pt x="2120" y="34980"/>
                  </a:lnTo>
                  <a:lnTo>
                    <a:pt x="2221" y="35137"/>
                  </a:lnTo>
                  <a:lnTo>
                    <a:pt x="2625" y="35451"/>
                  </a:lnTo>
                  <a:lnTo>
                    <a:pt x="3029" y="35922"/>
                  </a:lnTo>
                  <a:lnTo>
                    <a:pt x="3634" y="36549"/>
                  </a:lnTo>
                  <a:lnTo>
                    <a:pt x="4139" y="37177"/>
                  </a:lnTo>
                  <a:lnTo>
                    <a:pt x="4744" y="37804"/>
                  </a:lnTo>
                  <a:lnTo>
                    <a:pt x="5249" y="38431"/>
                  </a:lnTo>
                  <a:lnTo>
                    <a:pt x="5552" y="38745"/>
                  </a:lnTo>
                  <a:lnTo>
                    <a:pt x="6157" y="39216"/>
                  </a:lnTo>
                  <a:lnTo>
                    <a:pt x="6763" y="39373"/>
                  </a:lnTo>
                  <a:lnTo>
                    <a:pt x="7368" y="39373"/>
                  </a:lnTo>
                  <a:lnTo>
                    <a:pt x="8176" y="39373"/>
                  </a:lnTo>
                  <a:lnTo>
                    <a:pt x="8882" y="39373"/>
                  </a:lnTo>
                  <a:lnTo>
                    <a:pt x="9589" y="39373"/>
                  </a:lnTo>
                  <a:lnTo>
                    <a:pt x="10295" y="39686"/>
                  </a:lnTo>
                  <a:lnTo>
                    <a:pt x="11002" y="40314"/>
                  </a:lnTo>
                  <a:lnTo>
                    <a:pt x="11607" y="40941"/>
                  </a:lnTo>
                  <a:lnTo>
                    <a:pt x="12213" y="41569"/>
                  </a:lnTo>
                  <a:lnTo>
                    <a:pt x="12818" y="41882"/>
                  </a:lnTo>
                  <a:lnTo>
                    <a:pt x="13323" y="42039"/>
                  </a:lnTo>
                  <a:lnTo>
                    <a:pt x="13929" y="42039"/>
                  </a:lnTo>
                  <a:lnTo>
                    <a:pt x="14635" y="42039"/>
                  </a:lnTo>
                  <a:lnTo>
                    <a:pt x="15342" y="41726"/>
                  </a:lnTo>
                  <a:lnTo>
                    <a:pt x="16250" y="41255"/>
                  </a:lnTo>
                  <a:lnTo>
                    <a:pt x="17158" y="40941"/>
                  </a:lnTo>
                  <a:lnTo>
                    <a:pt x="18167" y="40628"/>
                  </a:lnTo>
                  <a:lnTo>
                    <a:pt x="19278" y="40471"/>
                  </a:lnTo>
                  <a:lnTo>
                    <a:pt x="20388" y="40314"/>
                  </a:lnTo>
                  <a:lnTo>
                    <a:pt x="21397" y="40157"/>
                  </a:lnTo>
                  <a:lnTo>
                    <a:pt x="22305" y="40000"/>
                  </a:lnTo>
                  <a:lnTo>
                    <a:pt x="23012" y="39686"/>
                  </a:lnTo>
                  <a:lnTo>
                    <a:pt x="23516" y="39216"/>
                  </a:lnTo>
                  <a:lnTo>
                    <a:pt x="24122" y="38118"/>
                  </a:lnTo>
                  <a:lnTo>
                    <a:pt x="24828" y="37177"/>
                  </a:lnTo>
                  <a:lnTo>
                    <a:pt x="25434" y="36392"/>
                  </a:lnTo>
                  <a:lnTo>
                    <a:pt x="26140" y="35608"/>
                  </a:lnTo>
                  <a:lnTo>
                    <a:pt x="26746" y="34824"/>
                  </a:lnTo>
                  <a:lnTo>
                    <a:pt x="27251" y="33882"/>
                  </a:lnTo>
                  <a:lnTo>
                    <a:pt x="27654" y="32941"/>
                  </a:lnTo>
                  <a:lnTo>
                    <a:pt x="27856" y="31843"/>
                  </a:lnTo>
                  <a:lnTo>
                    <a:pt x="28462" y="28392"/>
                  </a:lnTo>
                  <a:lnTo>
                    <a:pt x="29269" y="25255"/>
                  </a:lnTo>
                  <a:lnTo>
                    <a:pt x="29976" y="22118"/>
                  </a:lnTo>
                  <a:lnTo>
                    <a:pt x="30178" y="18510"/>
                  </a:lnTo>
                  <a:lnTo>
                    <a:pt x="29875" y="15686"/>
                  </a:lnTo>
                  <a:lnTo>
                    <a:pt x="29370" y="14275"/>
                  </a:lnTo>
                  <a:lnTo>
                    <a:pt x="28865" y="13647"/>
                  </a:lnTo>
                  <a:lnTo>
                    <a:pt x="28260" y="12549"/>
                  </a:lnTo>
                  <a:lnTo>
                    <a:pt x="27957" y="11137"/>
                  </a:lnTo>
                  <a:lnTo>
                    <a:pt x="27755" y="9882"/>
                  </a:lnTo>
                  <a:lnTo>
                    <a:pt x="27453" y="8941"/>
                  </a:lnTo>
                  <a:lnTo>
                    <a:pt x="26645" y="7843"/>
                  </a:lnTo>
                  <a:lnTo>
                    <a:pt x="25535" y="6745"/>
                  </a:lnTo>
                  <a:lnTo>
                    <a:pt x="25030" y="6745"/>
                  </a:lnTo>
                  <a:lnTo>
                    <a:pt x="24728" y="6745"/>
                  </a:lnTo>
                  <a:lnTo>
                    <a:pt x="24122" y="6118"/>
                  </a:lnTo>
                  <a:lnTo>
                    <a:pt x="23315" y="5020"/>
                  </a:lnTo>
                  <a:lnTo>
                    <a:pt x="22709" y="4235"/>
                  </a:lnTo>
                  <a:lnTo>
                    <a:pt x="22305" y="3922"/>
                  </a:lnTo>
                  <a:lnTo>
                    <a:pt x="21902" y="3608"/>
                  </a:lnTo>
                  <a:lnTo>
                    <a:pt x="21599" y="3608"/>
                  </a:lnTo>
                  <a:lnTo>
                    <a:pt x="21195" y="3451"/>
                  </a:lnTo>
                  <a:lnTo>
                    <a:pt x="20892" y="3137"/>
                  </a:lnTo>
                  <a:lnTo>
                    <a:pt x="20489" y="2667"/>
                  </a:lnTo>
                  <a:lnTo>
                    <a:pt x="19984" y="2039"/>
                  </a:lnTo>
                  <a:lnTo>
                    <a:pt x="19479" y="1882"/>
                  </a:lnTo>
                  <a:lnTo>
                    <a:pt x="18975" y="1726"/>
                  </a:lnTo>
                  <a:lnTo>
                    <a:pt x="18470" y="1726"/>
                  </a:lnTo>
                  <a:lnTo>
                    <a:pt x="18066" y="1882"/>
                  </a:lnTo>
                  <a:lnTo>
                    <a:pt x="17663" y="2196"/>
                  </a:lnTo>
                  <a:lnTo>
                    <a:pt x="17461" y="2353"/>
                  </a:lnTo>
                  <a:lnTo>
                    <a:pt x="17360" y="23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22700" y="1733325"/>
              <a:ext cx="1339800" cy="1215700"/>
            </a:xfrm>
            <a:custGeom>
              <a:avLst/>
              <a:gdLst/>
              <a:ahLst/>
              <a:cxnLst/>
              <a:rect l="0" t="0" r="0" b="0"/>
              <a:pathLst>
                <a:path w="53592" h="48628" extrusionOk="0">
                  <a:moveTo>
                    <a:pt x="21094" y="2196"/>
                  </a:moveTo>
                  <a:lnTo>
                    <a:pt x="21800" y="2353"/>
                  </a:lnTo>
                  <a:lnTo>
                    <a:pt x="22406" y="2667"/>
                  </a:lnTo>
                  <a:lnTo>
                    <a:pt x="23011" y="3138"/>
                  </a:lnTo>
                  <a:lnTo>
                    <a:pt x="23617" y="3765"/>
                  </a:lnTo>
                  <a:lnTo>
                    <a:pt x="24121" y="4392"/>
                  </a:lnTo>
                  <a:lnTo>
                    <a:pt x="24626" y="4863"/>
                  </a:lnTo>
                  <a:lnTo>
                    <a:pt x="25131" y="5177"/>
                  </a:lnTo>
                  <a:lnTo>
                    <a:pt x="25534" y="5334"/>
                  </a:lnTo>
                  <a:lnTo>
                    <a:pt x="25837" y="5334"/>
                  </a:lnTo>
                  <a:lnTo>
                    <a:pt x="25837" y="5491"/>
                  </a:lnTo>
                  <a:lnTo>
                    <a:pt x="25736" y="5804"/>
                  </a:lnTo>
                  <a:lnTo>
                    <a:pt x="25534" y="5961"/>
                  </a:lnTo>
                  <a:lnTo>
                    <a:pt x="25131" y="6118"/>
                  </a:lnTo>
                  <a:lnTo>
                    <a:pt x="24626" y="6432"/>
                  </a:lnTo>
                  <a:lnTo>
                    <a:pt x="24021" y="6589"/>
                  </a:lnTo>
                  <a:lnTo>
                    <a:pt x="23415" y="6589"/>
                  </a:lnTo>
                  <a:lnTo>
                    <a:pt x="22809" y="6589"/>
                  </a:lnTo>
                  <a:lnTo>
                    <a:pt x="22305" y="6275"/>
                  </a:lnTo>
                  <a:lnTo>
                    <a:pt x="21800" y="5961"/>
                  </a:lnTo>
                  <a:lnTo>
                    <a:pt x="21396" y="5647"/>
                  </a:lnTo>
                  <a:lnTo>
                    <a:pt x="20993" y="5177"/>
                  </a:lnTo>
                  <a:lnTo>
                    <a:pt x="20690" y="4706"/>
                  </a:lnTo>
                  <a:lnTo>
                    <a:pt x="20387" y="4236"/>
                  </a:lnTo>
                  <a:lnTo>
                    <a:pt x="19984" y="3765"/>
                  </a:lnTo>
                  <a:lnTo>
                    <a:pt x="19378" y="3451"/>
                  </a:lnTo>
                  <a:lnTo>
                    <a:pt x="18772" y="3294"/>
                  </a:lnTo>
                  <a:lnTo>
                    <a:pt x="18066" y="3451"/>
                  </a:lnTo>
                  <a:lnTo>
                    <a:pt x="17460" y="3922"/>
                  </a:lnTo>
                  <a:lnTo>
                    <a:pt x="16754" y="4236"/>
                  </a:lnTo>
                  <a:lnTo>
                    <a:pt x="16249" y="4706"/>
                  </a:lnTo>
                  <a:lnTo>
                    <a:pt x="15745" y="5020"/>
                  </a:lnTo>
                  <a:lnTo>
                    <a:pt x="15341" y="5020"/>
                  </a:lnTo>
                  <a:lnTo>
                    <a:pt x="14937" y="5020"/>
                  </a:lnTo>
                  <a:lnTo>
                    <a:pt x="14332" y="5020"/>
                  </a:lnTo>
                  <a:lnTo>
                    <a:pt x="13524" y="5177"/>
                  </a:lnTo>
                  <a:lnTo>
                    <a:pt x="12818" y="5491"/>
                  </a:lnTo>
                  <a:lnTo>
                    <a:pt x="12010" y="5804"/>
                  </a:lnTo>
                  <a:lnTo>
                    <a:pt x="11405" y="6118"/>
                  </a:lnTo>
                  <a:lnTo>
                    <a:pt x="11001" y="6589"/>
                  </a:lnTo>
                  <a:lnTo>
                    <a:pt x="10900" y="7216"/>
                  </a:lnTo>
                  <a:lnTo>
                    <a:pt x="10799" y="7687"/>
                  </a:lnTo>
                  <a:lnTo>
                    <a:pt x="10194" y="8000"/>
                  </a:lnTo>
                  <a:lnTo>
                    <a:pt x="9487" y="8314"/>
                  </a:lnTo>
                  <a:lnTo>
                    <a:pt x="8579" y="8628"/>
                  </a:lnTo>
                  <a:lnTo>
                    <a:pt x="7671" y="8942"/>
                  </a:lnTo>
                  <a:lnTo>
                    <a:pt x="6762" y="9412"/>
                  </a:lnTo>
                  <a:lnTo>
                    <a:pt x="6157" y="9883"/>
                  </a:lnTo>
                  <a:lnTo>
                    <a:pt x="5854" y="10510"/>
                  </a:lnTo>
                  <a:lnTo>
                    <a:pt x="5652" y="11138"/>
                  </a:lnTo>
                  <a:lnTo>
                    <a:pt x="5248" y="11608"/>
                  </a:lnTo>
                  <a:lnTo>
                    <a:pt x="4744" y="12236"/>
                  </a:lnTo>
                  <a:lnTo>
                    <a:pt x="4239" y="12706"/>
                  </a:lnTo>
                  <a:lnTo>
                    <a:pt x="3735" y="13334"/>
                  </a:lnTo>
                  <a:lnTo>
                    <a:pt x="3331" y="14118"/>
                  </a:lnTo>
                  <a:lnTo>
                    <a:pt x="3129" y="14902"/>
                  </a:lnTo>
                  <a:lnTo>
                    <a:pt x="3129" y="15843"/>
                  </a:lnTo>
                  <a:lnTo>
                    <a:pt x="3028" y="18353"/>
                  </a:lnTo>
                  <a:lnTo>
                    <a:pt x="2523" y="21334"/>
                  </a:lnTo>
                  <a:lnTo>
                    <a:pt x="2120" y="24314"/>
                  </a:lnTo>
                  <a:lnTo>
                    <a:pt x="2322" y="26510"/>
                  </a:lnTo>
                  <a:lnTo>
                    <a:pt x="3129" y="28236"/>
                  </a:lnTo>
                  <a:lnTo>
                    <a:pt x="4138" y="29804"/>
                  </a:lnTo>
                  <a:lnTo>
                    <a:pt x="4946" y="31216"/>
                  </a:lnTo>
                  <a:lnTo>
                    <a:pt x="5248" y="32785"/>
                  </a:lnTo>
                  <a:lnTo>
                    <a:pt x="5349" y="33569"/>
                  </a:lnTo>
                  <a:lnTo>
                    <a:pt x="5652" y="34196"/>
                  </a:lnTo>
                  <a:lnTo>
                    <a:pt x="6056" y="34981"/>
                  </a:lnTo>
                  <a:lnTo>
                    <a:pt x="6661" y="35608"/>
                  </a:lnTo>
                  <a:lnTo>
                    <a:pt x="7166" y="36392"/>
                  </a:lnTo>
                  <a:lnTo>
                    <a:pt x="7671" y="37177"/>
                  </a:lnTo>
                  <a:lnTo>
                    <a:pt x="8074" y="37961"/>
                  </a:lnTo>
                  <a:lnTo>
                    <a:pt x="8276" y="38745"/>
                  </a:lnTo>
                  <a:lnTo>
                    <a:pt x="8579" y="39530"/>
                  </a:lnTo>
                  <a:lnTo>
                    <a:pt x="9084" y="39843"/>
                  </a:lnTo>
                  <a:lnTo>
                    <a:pt x="9689" y="40157"/>
                  </a:lnTo>
                  <a:lnTo>
                    <a:pt x="10396" y="40157"/>
                  </a:lnTo>
                  <a:lnTo>
                    <a:pt x="11102" y="40314"/>
                  </a:lnTo>
                  <a:lnTo>
                    <a:pt x="11708" y="40471"/>
                  </a:lnTo>
                  <a:lnTo>
                    <a:pt x="12313" y="40628"/>
                  </a:lnTo>
                  <a:lnTo>
                    <a:pt x="12616" y="41098"/>
                  </a:lnTo>
                  <a:lnTo>
                    <a:pt x="13020" y="41726"/>
                  </a:lnTo>
                  <a:lnTo>
                    <a:pt x="13625" y="42196"/>
                  </a:lnTo>
                  <a:lnTo>
                    <a:pt x="14332" y="42510"/>
                  </a:lnTo>
                  <a:lnTo>
                    <a:pt x="15139" y="42824"/>
                  </a:lnTo>
                  <a:lnTo>
                    <a:pt x="15947" y="42981"/>
                  </a:lnTo>
                  <a:lnTo>
                    <a:pt x="16754" y="42824"/>
                  </a:lnTo>
                  <a:lnTo>
                    <a:pt x="17561" y="42353"/>
                  </a:lnTo>
                  <a:lnTo>
                    <a:pt x="18167" y="41726"/>
                  </a:lnTo>
                  <a:lnTo>
                    <a:pt x="18772" y="41098"/>
                  </a:lnTo>
                  <a:lnTo>
                    <a:pt x="19479" y="40785"/>
                  </a:lnTo>
                  <a:lnTo>
                    <a:pt x="20286" y="40942"/>
                  </a:lnTo>
                  <a:lnTo>
                    <a:pt x="21094" y="41098"/>
                  </a:lnTo>
                  <a:lnTo>
                    <a:pt x="21901" y="41255"/>
                  </a:lnTo>
                  <a:lnTo>
                    <a:pt x="22708" y="41255"/>
                  </a:lnTo>
                  <a:lnTo>
                    <a:pt x="23415" y="41098"/>
                  </a:lnTo>
                  <a:lnTo>
                    <a:pt x="23920" y="40628"/>
                  </a:lnTo>
                  <a:lnTo>
                    <a:pt x="24626" y="39216"/>
                  </a:lnTo>
                  <a:lnTo>
                    <a:pt x="25030" y="38118"/>
                  </a:lnTo>
                  <a:lnTo>
                    <a:pt x="25333" y="37020"/>
                  </a:lnTo>
                  <a:lnTo>
                    <a:pt x="26039" y="36079"/>
                  </a:lnTo>
                  <a:lnTo>
                    <a:pt x="26544" y="35608"/>
                  </a:lnTo>
                  <a:lnTo>
                    <a:pt x="26947" y="35138"/>
                  </a:lnTo>
                  <a:lnTo>
                    <a:pt x="27452" y="34667"/>
                  </a:lnTo>
                  <a:lnTo>
                    <a:pt x="27856" y="34040"/>
                  </a:lnTo>
                  <a:lnTo>
                    <a:pt x="28259" y="33569"/>
                  </a:lnTo>
                  <a:lnTo>
                    <a:pt x="28663" y="32942"/>
                  </a:lnTo>
                  <a:lnTo>
                    <a:pt x="29168" y="32157"/>
                  </a:lnTo>
                  <a:lnTo>
                    <a:pt x="29773" y="31216"/>
                  </a:lnTo>
                  <a:lnTo>
                    <a:pt x="30782" y="32471"/>
                  </a:lnTo>
                  <a:lnTo>
                    <a:pt x="30883" y="34353"/>
                  </a:lnTo>
                  <a:lnTo>
                    <a:pt x="30883" y="36549"/>
                  </a:lnTo>
                  <a:lnTo>
                    <a:pt x="31287" y="38589"/>
                  </a:lnTo>
                  <a:lnTo>
                    <a:pt x="31994" y="39843"/>
                  </a:lnTo>
                  <a:lnTo>
                    <a:pt x="32599" y="40314"/>
                  </a:lnTo>
                  <a:lnTo>
                    <a:pt x="33205" y="40942"/>
                  </a:lnTo>
                  <a:lnTo>
                    <a:pt x="34113" y="42353"/>
                  </a:lnTo>
                  <a:lnTo>
                    <a:pt x="34719" y="43294"/>
                  </a:lnTo>
                  <a:lnTo>
                    <a:pt x="35324" y="43765"/>
                  </a:lnTo>
                  <a:lnTo>
                    <a:pt x="36031" y="43922"/>
                  </a:lnTo>
                  <a:lnTo>
                    <a:pt x="36636" y="43922"/>
                  </a:lnTo>
                  <a:lnTo>
                    <a:pt x="37242" y="43922"/>
                  </a:lnTo>
                  <a:lnTo>
                    <a:pt x="37948" y="43765"/>
                  </a:lnTo>
                  <a:lnTo>
                    <a:pt x="38453" y="43922"/>
                  </a:lnTo>
                  <a:lnTo>
                    <a:pt x="38957" y="44079"/>
                  </a:lnTo>
                  <a:lnTo>
                    <a:pt x="39361" y="44392"/>
                  </a:lnTo>
                  <a:lnTo>
                    <a:pt x="39866" y="44549"/>
                  </a:lnTo>
                  <a:lnTo>
                    <a:pt x="40269" y="44863"/>
                  </a:lnTo>
                  <a:lnTo>
                    <a:pt x="40774" y="44863"/>
                  </a:lnTo>
                  <a:lnTo>
                    <a:pt x="41380" y="45020"/>
                  </a:lnTo>
                  <a:lnTo>
                    <a:pt x="41985" y="45020"/>
                  </a:lnTo>
                  <a:lnTo>
                    <a:pt x="42692" y="45020"/>
                  </a:lnTo>
                  <a:lnTo>
                    <a:pt x="43600" y="45020"/>
                  </a:lnTo>
                  <a:lnTo>
                    <a:pt x="44609" y="44863"/>
                  </a:lnTo>
                  <a:lnTo>
                    <a:pt x="45417" y="44549"/>
                  </a:lnTo>
                  <a:lnTo>
                    <a:pt x="46123" y="44236"/>
                  </a:lnTo>
                  <a:lnTo>
                    <a:pt x="46729" y="43765"/>
                  </a:lnTo>
                  <a:lnTo>
                    <a:pt x="47233" y="43451"/>
                  </a:lnTo>
                  <a:lnTo>
                    <a:pt x="47738" y="43294"/>
                  </a:lnTo>
                  <a:lnTo>
                    <a:pt x="48142" y="43294"/>
                  </a:lnTo>
                  <a:lnTo>
                    <a:pt x="48444" y="43608"/>
                  </a:lnTo>
                  <a:lnTo>
                    <a:pt x="48747" y="43765"/>
                  </a:lnTo>
                  <a:lnTo>
                    <a:pt x="49252" y="43451"/>
                  </a:lnTo>
                  <a:lnTo>
                    <a:pt x="49756" y="42981"/>
                  </a:lnTo>
                  <a:lnTo>
                    <a:pt x="50261" y="42196"/>
                  </a:lnTo>
                  <a:lnTo>
                    <a:pt x="50968" y="41412"/>
                  </a:lnTo>
                  <a:lnTo>
                    <a:pt x="51775" y="40628"/>
                  </a:lnTo>
                  <a:lnTo>
                    <a:pt x="52582" y="39843"/>
                  </a:lnTo>
                  <a:lnTo>
                    <a:pt x="53592" y="39373"/>
                  </a:lnTo>
                  <a:lnTo>
                    <a:pt x="52986" y="41569"/>
                  </a:lnTo>
                  <a:lnTo>
                    <a:pt x="52179" y="43451"/>
                  </a:lnTo>
                  <a:lnTo>
                    <a:pt x="51371" y="44706"/>
                  </a:lnTo>
                  <a:lnTo>
                    <a:pt x="50564" y="45804"/>
                  </a:lnTo>
                  <a:lnTo>
                    <a:pt x="49756" y="46432"/>
                  </a:lnTo>
                  <a:lnTo>
                    <a:pt x="49050" y="46745"/>
                  </a:lnTo>
                  <a:lnTo>
                    <a:pt x="48444" y="46902"/>
                  </a:lnTo>
                  <a:lnTo>
                    <a:pt x="48142" y="46745"/>
                  </a:lnTo>
                  <a:lnTo>
                    <a:pt x="47536" y="46432"/>
                  </a:lnTo>
                  <a:lnTo>
                    <a:pt x="46830" y="46589"/>
                  </a:lnTo>
                  <a:lnTo>
                    <a:pt x="45820" y="46902"/>
                  </a:lnTo>
                  <a:lnTo>
                    <a:pt x="44811" y="47373"/>
                  </a:lnTo>
                  <a:lnTo>
                    <a:pt x="43802" y="48000"/>
                  </a:lnTo>
                  <a:lnTo>
                    <a:pt x="42793" y="48471"/>
                  </a:lnTo>
                  <a:lnTo>
                    <a:pt x="41985" y="48628"/>
                  </a:lnTo>
                  <a:lnTo>
                    <a:pt x="41380" y="48628"/>
                  </a:lnTo>
                  <a:lnTo>
                    <a:pt x="40875" y="48314"/>
                  </a:lnTo>
                  <a:lnTo>
                    <a:pt x="40370" y="48000"/>
                  </a:lnTo>
                  <a:lnTo>
                    <a:pt x="39866" y="47530"/>
                  </a:lnTo>
                  <a:lnTo>
                    <a:pt x="39361" y="47373"/>
                  </a:lnTo>
                  <a:lnTo>
                    <a:pt x="38756" y="47059"/>
                  </a:lnTo>
                  <a:lnTo>
                    <a:pt x="38150" y="47059"/>
                  </a:lnTo>
                  <a:lnTo>
                    <a:pt x="37544" y="47216"/>
                  </a:lnTo>
                  <a:lnTo>
                    <a:pt x="36939" y="47530"/>
                  </a:lnTo>
                  <a:lnTo>
                    <a:pt x="36132" y="47843"/>
                  </a:lnTo>
                  <a:lnTo>
                    <a:pt x="35324" y="47687"/>
                  </a:lnTo>
                  <a:lnTo>
                    <a:pt x="34416" y="47373"/>
                  </a:lnTo>
                  <a:lnTo>
                    <a:pt x="33709" y="46589"/>
                  </a:lnTo>
                  <a:lnTo>
                    <a:pt x="32902" y="45647"/>
                  </a:lnTo>
                  <a:lnTo>
                    <a:pt x="32296" y="44706"/>
                  </a:lnTo>
                  <a:lnTo>
                    <a:pt x="31792" y="43765"/>
                  </a:lnTo>
                  <a:lnTo>
                    <a:pt x="31388" y="42824"/>
                  </a:lnTo>
                  <a:lnTo>
                    <a:pt x="30682" y="41569"/>
                  </a:lnTo>
                  <a:lnTo>
                    <a:pt x="29975" y="40471"/>
                  </a:lnTo>
                  <a:lnTo>
                    <a:pt x="29370" y="38745"/>
                  </a:lnTo>
                  <a:lnTo>
                    <a:pt x="29370" y="35294"/>
                  </a:lnTo>
                  <a:lnTo>
                    <a:pt x="28663" y="36079"/>
                  </a:lnTo>
                  <a:lnTo>
                    <a:pt x="27856" y="36863"/>
                  </a:lnTo>
                  <a:lnTo>
                    <a:pt x="27250" y="37961"/>
                  </a:lnTo>
                  <a:lnTo>
                    <a:pt x="26645" y="39530"/>
                  </a:lnTo>
                  <a:lnTo>
                    <a:pt x="26140" y="41098"/>
                  </a:lnTo>
                  <a:lnTo>
                    <a:pt x="25736" y="42196"/>
                  </a:lnTo>
                  <a:lnTo>
                    <a:pt x="25232" y="42981"/>
                  </a:lnTo>
                  <a:lnTo>
                    <a:pt x="24727" y="43608"/>
                  </a:lnTo>
                  <a:lnTo>
                    <a:pt x="24222" y="43922"/>
                  </a:lnTo>
                  <a:lnTo>
                    <a:pt x="23718" y="44079"/>
                  </a:lnTo>
                  <a:lnTo>
                    <a:pt x="23213" y="44236"/>
                  </a:lnTo>
                  <a:lnTo>
                    <a:pt x="22708" y="44392"/>
                  </a:lnTo>
                  <a:lnTo>
                    <a:pt x="22204" y="44392"/>
                  </a:lnTo>
                  <a:lnTo>
                    <a:pt x="21699" y="44392"/>
                  </a:lnTo>
                  <a:lnTo>
                    <a:pt x="21094" y="44236"/>
                  </a:lnTo>
                  <a:lnTo>
                    <a:pt x="20589" y="44079"/>
                  </a:lnTo>
                  <a:lnTo>
                    <a:pt x="19984" y="44079"/>
                  </a:lnTo>
                  <a:lnTo>
                    <a:pt x="19479" y="44079"/>
                  </a:lnTo>
                  <a:lnTo>
                    <a:pt x="18873" y="44392"/>
                  </a:lnTo>
                  <a:lnTo>
                    <a:pt x="18167" y="44863"/>
                  </a:lnTo>
                  <a:lnTo>
                    <a:pt x="17359" y="45491"/>
                  </a:lnTo>
                  <a:lnTo>
                    <a:pt x="16552" y="45961"/>
                  </a:lnTo>
                  <a:lnTo>
                    <a:pt x="15745" y="46118"/>
                  </a:lnTo>
                  <a:lnTo>
                    <a:pt x="14937" y="46118"/>
                  </a:lnTo>
                  <a:lnTo>
                    <a:pt x="14130" y="45961"/>
                  </a:lnTo>
                  <a:lnTo>
                    <a:pt x="13322" y="45647"/>
                  </a:lnTo>
                  <a:lnTo>
                    <a:pt x="12616" y="45020"/>
                  </a:lnTo>
                  <a:lnTo>
                    <a:pt x="12010" y="44236"/>
                  </a:lnTo>
                  <a:lnTo>
                    <a:pt x="11203" y="43138"/>
                  </a:lnTo>
                  <a:lnTo>
                    <a:pt x="10396" y="42510"/>
                  </a:lnTo>
                  <a:lnTo>
                    <a:pt x="9588" y="42196"/>
                  </a:lnTo>
                  <a:lnTo>
                    <a:pt x="8882" y="42040"/>
                  </a:lnTo>
                  <a:lnTo>
                    <a:pt x="8175" y="41883"/>
                  </a:lnTo>
                  <a:lnTo>
                    <a:pt x="7671" y="41883"/>
                  </a:lnTo>
                  <a:lnTo>
                    <a:pt x="7166" y="41883"/>
                  </a:lnTo>
                  <a:lnTo>
                    <a:pt x="6762" y="41569"/>
                  </a:lnTo>
                  <a:lnTo>
                    <a:pt x="6258" y="40942"/>
                  </a:lnTo>
                  <a:lnTo>
                    <a:pt x="5955" y="40157"/>
                  </a:lnTo>
                  <a:lnTo>
                    <a:pt x="5551" y="39059"/>
                  </a:lnTo>
                  <a:lnTo>
                    <a:pt x="5047" y="37491"/>
                  </a:lnTo>
                  <a:lnTo>
                    <a:pt x="4744" y="36549"/>
                  </a:lnTo>
                  <a:lnTo>
                    <a:pt x="4340" y="35922"/>
                  </a:lnTo>
                  <a:lnTo>
                    <a:pt x="3835" y="35294"/>
                  </a:lnTo>
                  <a:lnTo>
                    <a:pt x="3331" y="34824"/>
                  </a:lnTo>
                  <a:lnTo>
                    <a:pt x="2826" y="34353"/>
                  </a:lnTo>
                  <a:lnTo>
                    <a:pt x="2423" y="33883"/>
                  </a:lnTo>
                  <a:lnTo>
                    <a:pt x="2019" y="33255"/>
                  </a:lnTo>
                  <a:lnTo>
                    <a:pt x="1716" y="32628"/>
                  </a:lnTo>
                  <a:lnTo>
                    <a:pt x="1413" y="31373"/>
                  </a:lnTo>
                  <a:lnTo>
                    <a:pt x="1413" y="30118"/>
                  </a:lnTo>
                  <a:lnTo>
                    <a:pt x="1211" y="28706"/>
                  </a:lnTo>
                  <a:lnTo>
                    <a:pt x="505" y="26667"/>
                  </a:lnTo>
                  <a:lnTo>
                    <a:pt x="0" y="24314"/>
                  </a:lnTo>
                  <a:lnTo>
                    <a:pt x="202" y="22589"/>
                  </a:lnTo>
                  <a:lnTo>
                    <a:pt x="606" y="21334"/>
                  </a:lnTo>
                  <a:lnTo>
                    <a:pt x="505" y="20079"/>
                  </a:lnTo>
                  <a:lnTo>
                    <a:pt x="404" y="18196"/>
                  </a:lnTo>
                  <a:lnTo>
                    <a:pt x="808" y="15373"/>
                  </a:lnTo>
                  <a:lnTo>
                    <a:pt x="1514" y="12706"/>
                  </a:lnTo>
                  <a:lnTo>
                    <a:pt x="2523" y="11294"/>
                  </a:lnTo>
                  <a:lnTo>
                    <a:pt x="3129" y="10824"/>
                  </a:lnTo>
                  <a:lnTo>
                    <a:pt x="3634" y="10040"/>
                  </a:lnTo>
                  <a:lnTo>
                    <a:pt x="4138" y="9098"/>
                  </a:lnTo>
                  <a:lnTo>
                    <a:pt x="4643" y="8000"/>
                  </a:lnTo>
                  <a:lnTo>
                    <a:pt x="5148" y="7059"/>
                  </a:lnTo>
                  <a:lnTo>
                    <a:pt x="5652" y="6275"/>
                  </a:lnTo>
                  <a:lnTo>
                    <a:pt x="6258" y="5804"/>
                  </a:lnTo>
                  <a:lnTo>
                    <a:pt x="6964" y="5804"/>
                  </a:lnTo>
                  <a:lnTo>
                    <a:pt x="7671" y="5804"/>
                  </a:lnTo>
                  <a:lnTo>
                    <a:pt x="8276" y="5491"/>
                  </a:lnTo>
                  <a:lnTo>
                    <a:pt x="8781" y="5020"/>
                  </a:lnTo>
                  <a:lnTo>
                    <a:pt x="9386" y="4392"/>
                  </a:lnTo>
                  <a:lnTo>
                    <a:pt x="9790" y="3922"/>
                  </a:lnTo>
                  <a:lnTo>
                    <a:pt x="10295" y="3451"/>
                  </a:lnTo>
                  <a:lnTo>
                    <a:pt x="10799" y="3294"/>
                  </a:lnTo>
                  <a:lnTo>
                    <a:pt x="11203" y="3294"/>
                  </a:lnTo>
                  <a:lnTo>
                    <a:pt x="11607" y="3294"/>
                  </a:lnTo>
                  <a:lnTo>
                    <a:pt x="12111" y="3138"/>
                  </a:lnTo>
                  <a:lnTo>
                    <a:pt x="12717" y="2667"/>
                  </a:lnTo>
                  <a:lnTo>
                    <a:pt x="13322" y="2196"/>
                  </a:lnTo>
                  <a:lnTo>
                    <a:pt x="13928" y="1726"/>
                  </a:lnTo>
                  <a:lnTo>
                    <a:pt x="14534" y="1412"/>
                  </a:lnTo>
                  <a:lnTo>
                    <a:pt x="15038" y="1255"/>
                  </a:lnTo>
                  <a:lnTo>
                    <a:pt x="15442" y="1569"/>
                  </a:lnTo>
                  <a:lnTo>
                    <a:pt x="15846" y="1726"/>
                  </a:lnTo>
                  <a:lnTo>
                    <a:pt x="16249" y="1726"/>
                  </a:lnTo>
                  <a:lnTo>
                    <a:pt x="16754" y="1412"/>
                  </a:lnTo>
                  <a:lnTo>
                    <a:pt x="17158" y="942"/>
                  </a:lnTo>
                  <a:lnTo>
                    <a:pt x="17561" y="471"/>
                  </a:lnTo>
                  <a:lnTo>
                    <a:pt x="18066" y="157"/>
                  </a:lnTo>
                  <a:lnTo>
                    <a:pt x="18470" y="0"/>
                  </a:lnTo>
                  <a:lnTo>
                    <a:pt x="18873" y="157"/>
                  </a:lnTo>
                  <a:lnTo>
                    <a:pt x="19681" y="785"/>
                  </a:lnTo>
                  <a:lnTo>
                    <a:pt x="20185" y="1412"/>
                  </a:lnTo>
                  <a:lnTo>
                    <a:pt x="20690" y="1883"/>
                  </a:lnTo>
                  <a:lnTo>
                    <a:pt x="21094" y="21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8" name="Shape 178"/>
          <p:cNvSpPr txBox="1"/>
          <p:nvPr/>
        </p:nvSpPr>
        <p:spPr>
          <a:xfrm>
            <a:off x="2514600" y="5375275"/>
            <a:ext cx="1476375" cy="46037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15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i="0" u="none" strike="noStrike" cap="none" baseline="0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rPr>
              <a:t>METAR</a:t>
            </a:r>
          </a:p>
        </p:txBody>
      </p:sp>
      <p:cxnSp>
        <p:nvCxnSpPr>
          <p:cNvPr id="179" name="Shape 179"/>
          <p:cNvCxnSpPr/>
          <p:nvPr/>
        </p:nvCxnSpPr>
        <p:spPr>
          <a:xfrm>
            <a:off x="2000250" y="2554286"/>
            <a:ext cx="1200150" cy="493711"/>
          </a:xfrm>
          <a:prstGeom prst="straightConnector1">
            <a:avLst/>
          </a:prstGeom>
          <a:noFill/>
          <a:ln w="9525" cap="rnd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0" name="Shape 180"/>
          <p:cNvCxnSpPr/>
          <p:nvPr/>
        </p:nvCxnSpPr>
        <p:spPr>
          <a:xfrm>
            <a:off x="1928811" y="2924175"/>
            <a:ext cx="855661" cy="415925"/>
          </a:xfrm>
          <a:prstGeom prst="straightConnector1">
            <a:avLst/>
          </a:prstGeom>
          <a:noFill/>
          <a:ln w="9525" cap="rnd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1" name="Shape 181"/>
          <p:cNvCxnSpPr/>
          <p:nvPr/>
        </p:nvCxnSpPr>
        <p:spPr>
          <a:xfrm>
            <a:off x="1797050" y="3340100"/>
            <a:ext cx="500062" cy="357187"/>
          </a:xfrm>
          <a:prstGeom prst="straightConnector1">
            <a:avLst/>
          </a:prstGeom>
          <a:noFill/>
          <a:ln w="9525" cap="rnd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2" name="Shape 182"/>
          <p:cNvCxnSpPr/>
          <p:nvPr/>
        </p:nvCxnSpPr>
        <p:spPr>
          <a:xfrm rot="10800000" flipH="1">
            <a:off x="1563687" y="4316412"/>
            <a:ext cx="1073150" cy="574674"/>
          </a:xfrm>
          <a:prstGeom prst="straightConnector1">
            <a:avLst/>
          </a:prstGeom>
          <a:noFill/>
          <a:ln w="9525" cap="rnd">
            <a:solidFill>
              <a:srgbClr val="FFCCC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3" name="Shape 183"/>
          <p:cNvCxnSpPr/>
          <p:nvPr/>
        </p:nvCxnSpPr>
        <p:spPr>
          <a:xfrm rot="10800000" flipH="1">
            <a:off x="1563687" y="4387850"/>
            <a:ext cx="2143125" cy="687387"/>
          </a:xfrm>
          <a:prstGeom prst="straightConnector1">
            <a:avLst/>
          </a:prstGeom>
          <a:noFill/>
          <a:ln w="9525" cap="rnd">
            <a:solidFill>
              <a:srgbClr val="FFCCC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4" name="Shape 184"/>
          <p:cNvCxnSpPr/>
          <p:nvPr/>
        </p:nvCxnSpPr>
        <p:spPr>
          <a:xfrm rot="10800000" flipH="1">
            <a:off x="1493837" y="4081462"/>
            <a:ext cx="793749" cy="666749"/>
          </a:xfrm>
          <a:prstGeom prst="straightConnector1">
            <a:avLst/>
          </a:prstGeom>
          <a:noFill/>
          <a:ln w="9525" cap="rnd">
            <a:solidFill>
              <a:srgbClr val="FFCCCC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85" name="Shape 185"/>
          <p:cNvSpPr txBox="1"/>
          <p:nvPr/>
        </p:nvSpPr>
        <p:spPr>
          <a:xfrm>
            <a:off x="428625" y="2143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4400" b="1" i="0" u="none" strike="noStrike" cap="none" baseline="0">
                <a:solidFill>
                  <a:srgbClr val="E81212"/>
                </a:solidFill>
                <a:latin typeface="Calibri"/>
                <a:ea typeface="Calibri"/>
                <a:cs typeface="Calibri"/>
                <a:sym typeface="Calibri"/>
              </a:rPr>
              <a:t>LAPS HOT-START INITIALIZATION</a:t>
            </a:r>
          </a:p>
        </p:txBody>
      </p:sp>
      <p:cxnSp>
        <p:nvCxnSpPr>
          <p:cNvPr id="186" name="Shape 186"/>
          <p:cNvCxnSpPr/>
          <p:nvPr/>
        </p:nvCxnSpPr>
        <p:spPr>
          <a:xfrm rot="10800000">
            <a:off x="2855912" y="4883150"/>
            <a:ext cx="134936" cy="338136"/>
          </a:xfrm>
          <a:prstGeom prst="straightConnector1">
            <a:avLst/>
          </a:prstGeom>
          <a:noFill/>
          <a:ln w="9525" cap="rnd">
            <a:solidFill>
              <a:srgbClr val="3333C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7" name="Shape 187"/>
          <p:cNvCxnSpPr/>
          <p:nvPr/>
        </p:nvCxnSpPr>
        <p:spPr>
          <a:xfrm rot="10800000" flipH="1">
            <a:off x="3203575" y="4881562"/>
            <a:ext cx="11112" cy="330200"/>
          </a:xfrm>
          <a:prstGeom prst="straightConnector1">
            <a:avLst/>
          </a:prstGeom>
          <a:noFill/>
          <a:ln w="9525" cap="rnd">
            <a:solidFill>
              <a:srgbClr val="3333CC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88" name="Shape 188"/>
          <p:cNvCxnSpPr/>
          <p:nvPr/>
        </p:nvCxnSpPr>
        <p:spPr>
          <a:xfrm rot="10800000" flipH="1">
            <a:off x="3471862" y="4883150"/>
            <a:ext cx="144462" cy="328611"/>
          </a:xfrm>
          <a:prstGeom prst="straightConnector1">
            <a:avLst/>
          </a:prstGeom>
          <a:noFill/>
          <a:ln w="9525" cap="rnd">
            <a:solidFill>
              <a:srgbClr val="3333CC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89" name="Shape 189"/>
          <p:cNvGrpSpPr/>
          <p:nvPr/>
        </p:nvGrpSpPr>
        <p:grpSpPr>
          <a:xfrm>
            <a:off x="4857750" y="4929187"/>
            <a:ext cx="4000500" cy="3316286"/>
            <a:chOff x="4857750" y="4929187"/>
            <a:chExt cx="4000500" cy="3316286"/>
          </a:xfrm>
        </p:grpSpPr>
        <p:sp>
          <p:nvSpPr>
            <p:cNvPr id="190" name="Shape 190"/>
            <p:cNvSpPr/>
            <p:nvPr/>
          </p:nvSpPr>
          <p:spPr>
            <a:xfrm>
              <a:off x="6142037" y="5046662"/>
              <a:ext cx="1266825" cy="877886"/>
            </a:xfrm>
            <a:custGeom>
              <a:avLst/>
              <a:gdLst/>
              <a:ahLst/>
              <a:cxnLst/>
              <a:rect l="0" t="0" r="0" b="0"/>
              <a:pathLst>
                <a:path w="1658" h="1428" extrusionOk="0">
                  <a:moveTo>
                    <a:pt x="121" y="1418"/>
                  </a:moveTo>
                  <a:cubicBezTo>
                    <a:pt x="623" y="1412"/>
                    <a:pt x="1117" y="1398"/>
                    <a:pt x="1617" y="1378"/>
                  </a:cubicBezTo>
                  <a:cubicBezTo>
                    <a:pt x="1641" y="1304"/>
                    <a:pt x="1658" y="1279"/>
                    <a:pt x="1627" y="1186"/>
                  </a:cubicBezTo>
                  <a:cubicBezTo>
                    <a:pt x="1619" y="1163"/>
                    <a:pt x="1593" y="1152"/>
                    <a:pt x="1576" y="1135"/>
                  </a:cubicBezTo>
                  <a:cubicBezTo>
                    <a:pt x="1539" y="1098"/>
                    <a:pt x="1559" y="1109"/>
                    <a:pt x="1516" y="1095"/>
                  </a:cubicBezTo>
                  <a:cubicBezTo>
                    <a:pt x="1506" y="1098"/>
                    <a:pt x="1495" y="1100"/>
                    <a:pt x="1486" y="1105"/>
                  </a:cubicBezTo>
                  <a:cubicBezTo>
                    <a:pt x="1465" y="1117"/>
                    <a:pt x="1425" y="1145"/>
                    <a:pt x="1425" y="1145"/>
                  </a:cubicBezTo>
                  <a:cubicBezTo>
                    <a:pt x="1415" y="710"/>
                    <a:pt x="1532" y="728"/>
                    <a:pt x="1263" y="690"/>
                  </a:cubicBezTo>
                  <a:cubicBezTo>
                    <a:pt x="1195" y="667"/>
                    <a:pt x="1203" y="702"/>
                    <a:pt x="1192" y="761"/>
                  </a:cubicBezTo>
                  <a:cubicBezTo>
                    <a:pt x="1171" y="675"/>
                    <a:pt x="1172" y="693"/>
                    <a:pt x="1162" y="610"/>
                  </a:cubicBezTo>
                  <a:cubicBezTo>
                    <a:pt x="1156" y="559"/>
                    <a:pt x="1165" y="504"/>
                    <a:pt x="1142" y="458"/>
                  </a:cubicBezTo>
                  <a:cubicBezTo>
                    <a:pt x="1126" y="425"/>
                    <a:pt x="1041" y="418"/>
                    <a:pt x="1011" y="407"/>
                  </a:cubicBezTo>
                  <a:cubicBezTo>
                    <a:pt x="916" y="441"/>
                    <a:pt x="961" y="302"/>
                    <a:pt x="950" y="236"/>
                  </a:cubicBezTo>
                  <a:cubicBezTo>
                    <a:pt x="945" y="208"/>
                    <a:pt x="870" y="175"/>
                    <a:pt x="839" y="165"/>
                  </a:cubicBezTo>
                  <a:cubicBezTo>
                    <a:pt x="825" y="168"/>
                    <a:pt x="810" y="168"/>
                    <a:pt x="798" y="175"/>
                  </a:cubicBezTo>
                  <a:cubicBezTo>
                    <a:pt x="786" y="182"/>
                    <a:pt x="782" y="205"/>
                    <a:pt x="768" y="205"/>
                  </a:cubicBezTo>
                  <a:cubicBezTo>
                    <a:pt x="754" y="205"/>
                    <a:pt x="725" y="154"/>
                    <a:pt x="718" y="145"/>
                  </a:cubicBezTo>
                  <a:cubicBezTo>
                    <a:pt x="687" y="107"/>
                    <a:pt x="700" y="143"/>
                    <a:pt x="677" y="84"/>
                  </a:cubicBezTo>
                  <a:cubicBezTo>
                    <a:pt x="647" y="7"/>
                    <a:pt x="679" y="37"/>
                    <a:pt x="627" y="3"/>
                  </a:cubicBezTo>
                  <a:cubicBezTo>
                    <a:pt x="593" y="6"/>
                    <a:pt x="557" y="0"/>
                    <a:pt x="526" y="13"/>
                  </a:cubicBezTo>
                  <a:cubicBezTo>
                    <a:pt x="504" y="22"/>
                    <a:pt x="475" y="64"/>
                    <a:pt x="475" y="64"/>
                  </a:cubicBezTo>
                  <a:cubicBezTo>
                    <a:pt x="468" y="85"/>
                    <a:pt x="451" y="102"/>
                    <a:pt x="445" y="124"/>
                  </a:cubicBezTo>
                  <a:cubicBezTo>
                    <a:pt x="438" y="150"/>
                    <a:pt x="458" y="190"/>
                    <a:pt x="435" y="205"/>
                  </a:cubicBezTo>
                  <a:cubicBezTo>
                    <a:pt x="398" y="229"/>
                    <a:pt x="347" y="212"/>
                    <a:pt x="303" y="215"/>
                  </a:cubicBezTo>
                  <a:cubicBezTo>
                    <a:pt x="262" y="244"/>
                    <a:pt x="192" y="316"/>
                    <a:pt x="192" y="316"/>
                  </a:cubicBezTo>
                  <a:cubicBezTo>
                    <a:pt x="182" y="357"/>
                    <a:pt x="170" y="396"/>
                    <a:pt x="162" y="438"/>
                  </a:cubicBezTo>
                  <a:cubicBezTo>
                    <a:pt x="165" y="472"/>
                    <a:pt x="181" y="506"/>
                    <a:pt x="172" y="539"/>
                  </a:cubicBezTo>
                  <a:cubicBezTo>
                    <a:pt x="163" y="571"/>
                    <a:pt x="124" y="586"/>
                    <a:pt x="101" y="610"/>
                  </a:cubicBezTo>
                  <a:cubicBezTo>
                    <a:pt x="73" y="695"/>
                    <a:pt x="45" y="817"/>
                    <a:pt x="152" y="852"/>
                  </a:cubicBezTo>
                  <a:cubicBezTo>
                    <a:pt x="149" y="865"/>
                    <a:pt x="150" y="881"/>
                    <a:pt x="142" y="892"/>
                  </a:cubicBezTo>
                  <a:cubicBezTo>
                    <a:pt x="86" y="975"/>
                    <a:pt x="132" y="850"/>
                    <a:pt x="91" y="943"/>
                  </a:cubicBezTo>
                  <a:cubicBezTo>
                    <a:pt x="82" y="963"/>
                    <a:pt x="71" y="1004"/>
                    <a:pt x="71" y="1004"/>
                  </a:cubicBezTo>
                  <a:cubicBezTo>
                    <a:pt x="81" y="1156"/>
                    <a:pt x="47" y="1149"/>
                    <a:pt x="152" y="1186"/>
                  </a:cubicBezTo>
                  <a:cubicBezTo>
                    <a:pt x="126" y="1211"/>
                    <a:pt x="94" y="1227"/>
                    <a:pt x="71" y="1256"/>
                  </a:cubicBezTo>
                  <a:cubicBezTo>
                    <a:pt x="15" y="1325"/>
                    <a:pt x="84" y="1255"/>
                    <a:pt x="30" y="1307"/>
                  </a:cubicBezTo>
                  <a:cubicBezTo>
                    <a:pt x="27" y="1320"/>
                    <a:pt x="24" y="1334"/>
                    <a:pt x="20" y="1347"/>
                  </a:cubicBezTo>
                  <a:cubicBezTo>
                    <a:pt x="14" y="1368"/>
                    <a:pt x="0" y="1408"/>
                    <a:pt x="0" y="1408"/>
                  </a:cubicBezTo>
                  <a:cubicBezTo>
                    <a:pt x="48" y="1424"/>
                    <a:pt x="70" y="1428"/>
                    <a:pt x="121" y="1418"/>
                  </a:cubicBezTo>
                  <a:close/>
                </a:path>
              </a:pathLst>
            </a:custGeom>
            <a:solidFill>
              <a:srgbClr val="00CC99"/>
            </a:solidFill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91" name="Shape 191"/>
            <p:cNvCxnSpPr/>
            <p:nvPr/>
          </p:nvCxnSpPr>
          <p:spPr>
            <a:xfrm rot="10800000" flipH="1">
              <a:off x="6692900" y="5368925"/>
              <a:ext cx="1587" cy="504824"/>
            </a:xfrm>
            <a:prstGeom prst="straightConnector1">
              <a:avLst/>
            </a:prstGeom>
            <a:noFill/>
            <a:ln w="572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192" name="Shape 192"/>
            <p:cNvCxnSpPr/>
            <p:nvPr/>
          </p:nvCxnSpPr>
          <p:spPr>
            <a:xfrm>
              <a:off x="6178550" y="6345237"/>
              <a:ext cx="439736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193" name="Shape 193"/>
            <p:cNvCxnSpPr/>
            <p:nvPr/>
          </p:nvCxnSpPr>
          <p:spPr>
            <a:xfrm flipH="1">
              <a:off x="6802436" y="6345237"/>
              <a:ext cx="479425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194" name="Shape 194"/>
            <p:cNvCxnSpPr/>
            <p:nvPr/>
          </p:nvCxnSpPr>
          <p:spPr>
            <a:xfrm rot="10800000" flipH="1">
              <a:off x="6692900" y="5988050"/>
              <a:ext cx="1587" cy="150811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195" name="Shape 195"/>
            <p:cNvCxnSpPr/>
            <p:nvPr/>
          </p:nvCxnSpPr>
          <p:spPr>
            <a:xfrm flipH="1">
              <a:off x="6140450" y="5018087"/>
              <a:ext cx="406399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196" name="Shape 196"/>
            <p:cNvCxnSpPr/>
            <p:nvPr/>
          </p:nvCxnSpPr>
          <p:spPr>
            <a:xfrm>
              <a:off x="6765925" y="5018087"/>
              <a:ext cx="514350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sp>
          <p:nvSpPr>
            <p:cNvPr id="197" name="Shape 197"/>
            <p:cNvSpPr/>
            <p:nvPr/>
          </p:nvSpPr>
          <p:spPr>
            <a:xfrm>
              <a:off x="5848350" y="4929187"/>
              <a:ext cx="1614487" cy="236536"/>
            </a:xfrm>
            <a:custGeom>
              <a:avLst/>
              <a:gdLst/>
              <a:ahLst/>
              <a:cxnLst/>
              <a:rect l="0" t="0" r="0" b="0"/>
              <a:pathLst>
                <a:path w="2112" h="384" extrusionOk="0">
                  <a:moveTo>
                    <a:pt x="0" y="384"/>
                  </a:moveTo>
                  <a:cubicBezTo>
                    <a:pt x="352" y="192"/>
                    <a:pt x="704" y="0"/>
                    <a:pt x="1056" y="0"/>
                  </a:cubicBezTo>
                  <a:cubicBezTo>
                    <a:pt x="1408" y="0"/>
                    <a:pt x="1928" y="320"/>
                    <a:pt x="2112" y="384"/>
                  </a:cubicBezTo>
                </a:path>
              </a:pathLst>
            </a:custGeom>
            <a:noFill/>
            <a:ln w="38150" cap="rnd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4857750" y="5164137"/>
              <a:ext cx="990599" cy="88900"/>
            </a:xfrm>
            <a:custGeom>
              <a:avLst/>
              <a:gdLst/>
              <a:ahLst/>
              <a:cxnLst/>
              <a:rect l="0" t="0" r="0" b="0"/>
              <a:pathLst>
                <a:path w="1296" h="224" extrusionOk="0">
                  <a:moveTo>
                    <a:pt x="1296" y="0"/>
                  </a:moveTo>
                  <a:cubicBezTo>
                    <a:pt x="1156" y="80"/>
                    <a:pt x="1016" y="160"/>
                    <a:pt x="864" y="192"/>
                  </a:cubicBezTo>
                  <a:cubicBezTo>
                    <a:pt x="712" y="224"/>
                    <a:pt x="528" y="208"/>
                    <a:pt x="384" y="192"/>
                  </a:cubicBezTo>
                  <a:cubicBezTo>
                    <a:pt x="240" y="176"/>
                    <a:pt x="64" y="112"/>
                    <a:pt x="0" y="96"/>
                  </a:cubicBezTo>
                </a:path>
              </a:pathLst>
            </a:custGeom>
            <a:noFill/>
            <a:ln w="38150" cap="rnd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462836" y="5135562"/>
              <a:ext cx="1395411" cy="58736"/>
            </a:xfrm>
            <a:custGeom>
              <a:avLst/>
              <a:gdLst/>
              <a:ahLst/>
              <a:cxnLst/>
              <a:rect l="0" t="0" r="0" b="0"/>
              <a:pathLst>
                <a:path w="1776" h="192" extrusionOk="0">
                  <a:moveTo>
                    <a:pt x="0" y="48"/>
                  </a:moveTo>
                  <a:cubicBezTo>
                    <a:pt x="168" y="120"/>
                    <a:pt x="336" y="192"/>
                    <a:pt x="576" y="192"/>
                  </a:cubicBezTo>
                  <a:cubicBezTo>
                    <a:pt x="816" y="192"/>
                    <a:pt x="1240" y="80"/>
                    <a:pt x="1440" y="48"/>
                  </a:cubicBezTo>
                  <a:cubicBezTo>
                    <a:pt x="1640" y="16"/>
                    <a:pt x="1720" y="8"/>
                    <a:pt x="1776" y="0"/>
                  </a:cubicBezTo>
                </a:path>
              </a:pathLst>
            </a:custGeom>
            <a:noFill/>
            <a:ln w="38150" cap="rnd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4894262" y="6138862"/>
              <a:ext cx="3854450" cy="176211"/>
            </a:xfrm>
            <a:custGeom>
              <a:avLst/>
              <a:gdLst/>
              <a:ahLst/>
              <a:cxnLst/>
              <a:rect l="0" t="0" r="0" b="0"/>
              <a:pathLst>
                <a:path w="5040" h="408" extrusionOk="0">
                  <a:moveTo>
                    <a:pt x="0" y="216"/>
                  </a:moveTo>
                  <a:cubicBezTo>
                    <a:pt x="152" y="132"/>
                    <a:pt x="304" y="48"/>
                    <a:pt x="528" y="24"/>
                  </a:cubicBezTo>
                  <a:cubicBezTo>
                    <a:pt x="752" y="0"/>
                    <a:pt x="1088" y="24"/>
                    <a:pt x="1344" y="72"/>
                  </a:cubicBezTo>
                  <a:cubicBezTo>
                    <a:pt x="1600" y="120"/>
                    <a:pt x="1888" y="256"/>
                    <a:pt x="2064" y="312"/>
                  </a:cubicBezTo>
                  <a:cubicBezTo>
                    <a:pt x="2240" y="368"/>
                    <a:pt x="2280" y="408"/>
                    <a:pt x="2400" y="408"/>
                  </a:cubicBezTo>
                  <a:cubicBezTo>
                    <a:pt x="2520" y="408"/>
                    <a:pt x="2648" y="360"/>
                    <a:pt x="2784" y="312"/>
                  </a:cubicBezTo>
                  <a:cubicBezTo>
                    <a:pt x="2920" y="264"/>
                    <a:pt x="3016" y="168"/>
                    <a:pt x="3216" y="120"/>
                  </a:cubicBezTo>
                  <a:cubicBezTo>
                    <a:pt x="3416" y="72"/>
                    <a:pt x="3752" y="24"/>
                    <a:pt x="3984" y="24"/>
                  </a:cubicBezTo>
                  <a:cubicBezTo>
                    <a:pt x="4216" y="24"/>
                    <a:pt x="4432" y="88"/>
                    <a:pt x="4608" y="120"/>
                  </a:cubicBezTo>
                  <a:cubicBezTo>
                    <a:pt x="4784" y="152"/>
                    <a:pt x="4968" y="200"/>
                    <a:pt x="5040" y="216"/>
                  </a:cubicBezTo>
                </a:path>
              </a:pathLst>
            </a:custGeom>
            <a:noFill/>
            <a:ln w="38150" cap="rnd">
              <a:solidFill>
                <a:srgbClr val="FF66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201" name="Shape 201"/>
            <p:cNvCxnSpPr/>
            <p:nvPr/>
          </p:nvCxnSpPr>
          <p:spPr>
            <a:xfrm flipH="1">
              <a:off x="5662611" y="5018087"/>
              <a:ext cx="223837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2" name="Shape 202"/>
            <p:cNvCxnSpPr/>
            <p:nvPr/>
          </p:nvCxnSpPr>
          <p:spPr>
            <a:xfrm>
              <a:off x="5445125" y="5607050"/>
              <a:ext cx="1587" cy="117474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3" name="Shape 203"/>
            <p:cNvCxnSpPr/>
            <p:nvPr/>
          </p:nvCxnSpPr>
          <p:spPr>
            <a:xfrm>
              <a:off x="5554662" y="6345237"/>
              <a:ext cx="220662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4" name="Shape 204"/>
            <p:cNvCxnSpPr/>
            <p:nvPr/>
          </p:nvCxnSpPr>
          <p:spPr>
            <a:xfrm flipH="1">
              <a:off x="5038725" y="6345237"/>
              <a:ext cx="223837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5" name="Shape 205"/>
            <p:cNvCxnSpPr/>
            <p:nvPr/>
          </p:nvCxnSpPr>
          <p:spPr>
            <a:xfrm>
              <a:off x="5040312" y="5018087"/>
              <a:ext cx="220662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6" name="Shape 206"/>
            <p:cNvCxnSpPr/>
            <p:nvPr/>
          </p:nvCxnSpPr>
          <p:spPr>
            <a:xfrm>
              <a:off x="7500936" y="5018087"/>
              <a:ext cx="220662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7" name="Shape 207"/>
            <p:cNvCxnSpPr/>
            <p:nvPr/>
          </p:nvCxnSpPr>
          <p:spPr>
            <a:xfrm flipH="1">
              <a:off x="8086724" y="4987925"/>
              <a:ext cx="185736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8" name="Shape 208"/>
            <p:cNvCxnSpPr/>
            <p:nvPr/>
          </p:nvCxnSpPr>
          <p:spPr>
            <a:xfrm>
              <a:off x="7904161" y="5548312"/>
              <a:ext cx="1587" cy="117474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09" name="Shape 209"/>
            <p:cNvCxnSpPr/>
            <p:nvPr/>
          </p:nvCxnSpPr>
          <p:spPr>
            <a:xfrm flipH="1">
              <a:off x="7570787" y="6345237"/>
              <a:ext cx="223837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10" name="Shape 210"/>
            <p:cNvCxnSpPr/>
            <p:nvPr/>
          </p:nvCxnSpPr>
          <p:spPr>
            <a:xfrm>
              <a:off x="8086725" y="6345237"/>
              <a:ext cx="220662" cy="1587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211" name="Shape 211"/>
            <p:cNvCxnSpPr/>
            <p:nvPr/>
          </p:nvCxnSpPr>
          <p:spPr>
            <a:xfrm rot="10800000" flipH="1">
              <a:off x="6692900" y="5075237"/>
              <a:ext cx="1587" cy="120649"/>
            </a:xfrm>
            <a:prstGeom prst="straightConnector1">
              <a:avLst/>
            </a:prstGeom>
            <a:noFill/>
            <a:ln w="9525" cap="rnd">
              <a:solidFill>
                <a:srgbClr val="000000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sp>
          <p:nvSpPr>
            <p:cNvPr id="212" name="Shape 212"/>
            <p:cNvSpPr txBox="1"/>
            <p:nvPr/>
          </p:nvSpPr>
          <p:spPr>
            <a:xfrm>
              <a:off x="5738812" y="5135562"/>
              <a:ext cx="257175" cy="3109911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6800" rIns="90000" bIns="46800" anchor="t" anchorCtr="0">
              <a:noAutofit/>
            </a:bodyPr>
            <a:lstStyle/>
            <a:p>
              <a:pPr marL="0" marR="0" lvl="0" indent="0" algn="l" rtl="0">
                <a:spcBef>
                  <a:spcPts val="600"/>
                </a:spcBef>
                <a:buSzPct val="25000"/>
                <a:buFont typeface="VT323"/>
                <a:buNone/>
              </a:pPr>
              <a:r>
                <a:rPr lang="en" sz="1800" b="1" i="0" u="none" strike="noStrike" cap="none" baseline="0">
                  <a:solidFill>
                    <a:srgbClr val="FF3300"/>
                  </a:solidFill>
                  <a:latin typeface="VT323"/>
                  <a:ea typeface="VT323"/>
                  <a:cs typeface="VT323"/>
                  <a:sym typeface="VT323"/>
                </a:rPr>
                <a:t>F</a:t>
              </a:r>
              <a:r>
                <a:rPr lang="en" sz="1000" b="1" i="0" u="none" strike="noStrike" cap="none" baseline="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</a:p>
            <a:p>
              <a:endParaRPr lang="en" sz="1000" b="1" i="0" u="none" strike="noStrike" cap="none" baseline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endParaRPr lang="en" sz="1000" b="1" i="0" u="none" strike="noStrike" cap="none" baseline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endParaRPr lang="en" sz="1000" b="1" i="0" u="none" strike="noStrike" cap="none" baseline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600"/>
                </a:spcBef>
                <a:buSzPct val="25000"/>
                <a:buFont typeface="VT323"/>
                <a:buNone/>
              </a:pPr>
              <a:r>
                <a:rPr lang="en" sz="1800" b="1" i="0" u="none" strike="noStrike" cap="none" baseline="0">
                  <a:solidFill>
                    <a:srgbClr val="FF3300"/>
                  </a:solidFill>
                  <a:latin typeface="VT323"/>
                  <a:ea typeface="VT323"/>
                  <a:cs typeface="VT323"/>
                  <a:sym typeface="VT323"/>
                </a:rPr>
                <a:t>F</a:t>
              </a:r>
              <a:r>
                <a:rPr lang="en" sz="1000" b="1" i="0" u="none" strike="noStrike" cap="none" baseline="0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L</a:t>
              </a:r>
            </a:p>
            <a:p>
              <a:endParaRPr lang="en" sz="1000" b="1" i="0" u="none" strike="noStrike" cap="none" baseline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3" name="Shape 213"/>
            <p:cNvCxnSpPr/>
            <p:nvPr/>
          </p:nvCxnSpPr>
          <p:spPr>
            <a:xfrm rot="10800000" flipH="1">
              <a:off x="4857750" y="5133975"/>
              <a:ext cx="4000500" cy="61912"/>
            </a:xfrm>
            <a:prstGeom prst="straightConnector1">
              <a:avLst/>
            </a:prstGeom>
            <a:noFill/>
            <a:ln w="12600" cap="rnd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14" name="Shape 214"/>
            <p:cNvCxnSpPr/>
            <p:nvPr/>
          </p:nvCxnSpPr>
          <p:spPr>
            <a:xfrm>
              <a:off x="4967287" y="6226175"/>
              <a:ext cx="3779836" cy="1587"/>
            </a:xfrm>
            <a:prstGeom prst="straightConnector1">
              <a:avLst/>
            </a:prstGeom>
            <a:noFill/>
            <a:ln w="12600" cap="rnd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grpSp>
          <p:nvGrpSpPr>
            <p:cNvPr id="215" name="Shape 215"/>
            <p:cNvGrpSpPr/>
            <p:nvPr/>
          </p:nvGrpSpPr>
          <p:grpSpPr>
            <a:xfrm>
              <a:off x="6338127" y="5558964"/>
              <a:ext cx="217668" cy="46897"/>
              <a:chOff x="121975" y="1524775"/>
              <a:chExt cx="2223475" cy="1030525"/>
            </a:xfrm>
          </p:grpSpPr>
          <p:sp>
            <p:nvSpPr>
              <p:cNvPr id="216" name="Shape 216"/>
              <p:cNvSpPr/>
              <p:nvPr/>
            </p:nvSpPr>
            <p:spPr>
              <a:xfrm>
                <a:off x="2203850" y="2114875"/>
                <a:ext cx="141600" cy="362500"/>
              </a:xfrm>
              <a:custGeom>
                <a:avLst/>
                <a:gdLst/>
                <a:ahLst/>
                <a:cxnLst/>
                <a:rect l="0" t="0" r="0" b="0"/>
                <a:pathLst>
                  <a:path w="5664" h="14500" extrusionOk="0">
                    <a:moveTo>
                      <a:pt x="2832" y="1498"/>
                    </a:moveTo>
                    <a:cubicBezTo>
                      <a:pt x="3406" y="1498"/>
                      <a:pt x="3837" y="1977"/>
                      <a:pt x="4124" y="2935"/>
                    </a:cubicBezTo>
                    <a:cubicBezTo>
                      <a:pt x="4411" y="3893"/>
                      <a:pt x="4555" y="5333"/>
                      <a:pt x="4555" y="7255"/>
                    </a:cubicBezTo>
                    <a:cubicBezTo>
                      <a:pt x="4555" y="9171"/>
                      <a:pt x="4411" y="10608"/>
                      <a:pt x="4124" y="11566"/>
                    </a:cubicBezTo>
                    <a:cubicBezTo>
                      <a:pt x="3837" y="12523"/>
                      <a:pt x="3406" y="13002"/>
                      <a:pt x="2832" y="13002"/>
                    </a:cubicBezTo>
                    <a:cubicBezTo>
                      <a:pt x="2261" y="13002"/>
                      <a:pt x="1832" y="12523"/>
                      <a:pt x="1545" y="11566"/>
                    </a:cubicBezTo>
                    <a:cubicBezTo>
                      <a:pt x="1258" y="10608"/>
                      <a:pt x="1114" y="9171"/>
                      <a:pt x="1114" y="7255"/>
                    </a:cubicBezTo>
                    <a:cubicBezTo>
                      <a:pt x="1114" y="5333"/>
                      <a:pt x="1258" y="3893"/>
                      <a:pt x="1545" y="2935"/>
                    </a:cubicBezTo>
                    <a:cubicBezTo>
                      <a:pt x="1832" y="1977"/>
                      <a:pt x="2261" y="1498"/>
                      <a:pt x="2832" y="1498"/>
                    </a:cubicBezTo>
                    <a:close/>
                    <a:moveTo>
                      <a:pt x="2832" y="1"/>
                    </a:moveTo>
                    <a:cubicBezTo>
                      <a:pt x="1914" y="1"/>
                      <a:pt x="1212" y="620"/>
                      <a:pt x="728" y="1859"/>
                    </a:cubicBezTo>
                    <a:cubicBezTo>
                      <a:pt x="243" y="3098"/>
                      <a:pt x="1" y="4896"/>
                      <a:pt x="1" y="7255"/>
                    </a:cubicBezTo>
                    <a:cubicBezTo>
                      <a:pt x="1" y="9608"/>
                      <a:pt x="243" y="11403"/>
                      <a:pt x="728" y="12642"/>
                    </a:cubicBezTo>
                    <a:cubicBezTo>
                      <a:pt x="1212" y="13881"/>
                      <a:pt x="1914" y="14500"/>
                      <a:pt x="2832" y="14500"/>
                    </a:cubicBezTo>
                    <a:cubicBezTo>
                      <a:pt x="3750" y="14500"/>
                      <a:pt x="4451" y="13881"/>
                      <a:pt x="4936" y="12642"/>
                    </a:cubicBezTo>
                    <a:cubicBezTo>
                      <a:pt x="5421" y="11403"/>
                      <a:pt x="5663" y="9608"/>
                      <a:pt x="5663" y="7255"/>
                    </a:cubicBezTo>
                    <a:cubicBezTo>
                      <a:pt x="5663" y="4896"/>
                      <a:pt x="5421" y="3098"/>
                      <a:pt x="4936" y="1859"/>
                    </a:cubicBezTo>
                    <a:cubicBezTo>
                      <a:pt x="4451" y="620"/>
                      <a:pt x="3750" y="1"/>
                      <a:pt x="28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485525" y="1524775"/>
                <a:ext cx="87525" cy="88000"/>
              </a:xfrm>
              <a:custGeom>
                <a:avLst/>
                <a:gdLst/>
                <a:ahLst/>
                <a:cxnLst/>
                <a:rect l="0" t="0" r="0" b="0"/>
                <a:pathLst>
                  <a:path w="3501" h="3520" extrusionOk="0">
                    <a:moveTo>
                      <a:pt x="1344" y="0"/>
                    </a:moveTo>
                    <a:lnTo>
                      <a:pt x="0" y="3520"/>
                    </a:lnTo>
                    <a:lnTo>
                      <a:pt x="763" y="3520"/>
                    </a:lnTo>
                    <a:lnTo>
                      <a:pt x="1750" y="1226"/>
                    </a:lnTo>
                    <a:lnTo>
                      <a:pt x="2738" y="3520"/>
                    </a:lnTo>
                    <a:lnTo>
                      <a:pt x="3501" y="3520"/>
                    </a:lnTo>
                    <a:lnTo>
                      <a:pt x="215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1229500" y="2132675"/>
                <a:ext cx="140500" cy="422625"/>
              </a:xfrm>
              <a:custGeom>
                <a:avLst/>
                <a:gdLst/>
                <a:ahLst/>
                <a:cxnLst/>
                <a:rect l="0" t="0" r="0" b="0"/>
                <a:pathLst>
                  <a:path w="5620" h="16905" extrusionOk="0">
                    <a:moveTo>
                      <a:pt x="4994" y="1077"/>
                    </a:moveTo>
                    <a:lnTo>
                      <a:pt x="4994" y="15838"/>
                    </a:lnTo>
                    <a:lnTo>
                      <a:pt x="631" y="15838"/>
                    </a:lnTo>
                    <a:lnTo>
                      <a:pt x="631" y="1077"/>
                    </a:lnTo>
                    <a:close/>
                    <a:moveTo>
                      <a:pt x="0" y="0"/>
                    </a:moveTo>
                    <a:lnTo>
                      <a:pt x="0" y="16905"/>
                    </a:lnTo>
                    <a:lnTo>
                      <a:pt x="5619" y="16905"/>
                    </a:lnTo>
                    <a:lnTo>
                      <a:pt x="56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121975" y="2121200"/>
                <a:ext cx="177800" cy="349400"/>
              </a:xfrm>
              <a:custGeom>
                <a:avLst/>
                <a:gdLst/>
                <a:ahLst/>
                <a:cxnLst/>
                <a:rect l="0" t="0" r="0" b="0"/>
                <a:pathLst>
                  <a:path w="7112" h="13976" extrusionOk="0">
                    <a:moveTo>
                      <a:pt x="181" y="1"/>
                    </a:moveTo>
                    <a:lnTo>
                      <a:pt x="0" y="1592"/>
                    </a:lnTo>
                    <a:lnTo>
                      <a:pt x="2898" y="1592"/>
                    </a:lnTo>
                    <a:lnTo>
                      <a:pt x="1493" y="13976"/>
                    </a:lnTo>
                    <a:lnTo>
                      <a:pt x="2607" y="13976"/>
                    </a:lnTo>
                    <a:lnTo>
                      <a:pt x="4011" y="1592"/>
                    </a:lnTo>
                    <a:lnTo>
                      <a:pt x="6936" y="1592"/>
                    </a:lnTo>
                    <a:lnTo>
                      <a:pt x="711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0" name="Shape 220"/>
            <p:cNvGrpSpPr/>
            <p:nvPr/>
          </p:nvGrpSpPr>
          <p:grpSpPr>
            <a:xfrm>
              <a:off x="6343734" y="5714778"/>
              <a:ext cx="257211" cy="34293"/>
              <a:chOff x="179250" y="1745025"/>
              <a:chExt cx="2627400" cy="771500"/>
            </a:xfrm>
          </p:grpSpPr>
          <p:sp>
            <p:nvSpPr>
              <p:cNvPr id="221" name="Shape 221"/>
              <p:cNvSpPr/>
              <p:nvPr/>
            </p:nvSpPr>
            <p:spPr>
              <a:xfrm>
                <a:off x="2485875" y="1846575"/>
                <a:ext cx="320775" cy="669950"/>
              </a:xfrm>
              <a:custGeom>
                <a:avLst/>
                <a:gdLst/>
                <a:ahLst/>
                <a:cxnLst/>
                <a:rect l="0" t="0" r="0" b="0"/>
                <a:pathLst>
                  <a:path w="12831" h="26798" extrusionOk="0">
                    <a:moveTo>
                      <a:pt x="8370" y="1"/>
                    </a:moveTo>
                    <a:cubicBezTo>
                      <a:pt x="6396" y="1"/>
                      <a:pt x="4835" y="798"/>
                      <a:pt x="3685" y="2393"/>
                    </a:cubicBezTo>
                    <a:cubicBezTo>
                      <a:pt x="2536" y="3988"/>
                      <a:pt x="1961" y="6146"/>
                      <a:pt x="1961" y="8865"/>
                    </a:cubicBezTo>
                    <a:cubicBezTo>
                      <a:pt x="1961" y="10293"/>
                      <a:pt x="2239" y="11466"/>
                      <a:pt x="2795" y="12385"/>
                    </a:cubicBezTo>
                    <a:cubicBezTo>
                      <a:pt x="3350" y="13304"/>
                      <a:pt x="4226" y="14045"/>
                      <a:pt x="5422" y="14607"/>
                    </a:cubicBezTo>
                    <a:lnTo>
                      <a:pt x="6230" y="14972"/>
                    </a:lnTo>
                    <a:lnTo>
                      <a:pt x="6473" y="15085"/>
                    </a:lnTo>
                    <a:cubicBezTo>
                      <a:pt x="8370" y="15982"/>
                      <a:pt x="9318" y="17159"/>
                      <a:pt x="9318" y="18617"/>
                    </a:cubicBezTo>
                    <a:cubicBezTo>
                      <a:pt x="9318" y="19969"/>
                      <a:pt x="8957" y="21086"/>
                      <a:pt x="8235" y="21967"/>
                    </a:cubicBezTo>
                    <a:cubicBezTo>
                      <a:pt x="7513" y="22848"/>
                      <a:pt x="6576" y="23289"/>
                      <a:pt x="5422" y="23289"/>
                    </a:cubicBezTo>
                    <a:cubicBezTo>
                      <a:pt x="4653" y="23289"/>
                      <a:pt x="3850" y="23084"/>
                      <a:pt x="3012" y="22673"/>
                    </a:cubicBezTo>
                    <a:cubicBezTo>
                      <a:pt x="2175" y="22263"/>
                      <a:pt x="1325" y="21663"/>
                      <a:pt x="462" y="20873"/>
                    </a:cubicBezTo>
                    <a:lnTo>
                      <a:pt x="0" y="25203"/>
                    </a:lnTo>
                    <a:cubicBezTo>
                      <a:pt x="1009" y="25750"/>
                      <a:pt x="1932" y="26152"/>
                      <a:pt x="2769" y="26410"/>
                    </a:cubicBezTo>
                    <a:cubicBezTo>
                      <a:pt x="3606" y="26669"/>
                      <a:pt x="4405" y="26798"/>
                      <a:pt x="5166" y="26798"/>
                    </a:cubicBezTo>
                    <a:cubicBezTo>
                      <a:pt x="7122" y="26798"/>
                      <a:pt x="8705" y="25947"/>
                      <a:pt x="9914" y="24246"/>
                    </a:cubicBezTo>
                    <a:cubicBezTo>
                      <a:pt x="11124" y="22544"/>
                      <a:pt x="11728" y="20342"/>
                      <a:pt x="11728" y="17638"/>
                    </a:cubicBezTo>
                    <a:cubicBezTo>
                      <a:pt x="11728" y="16164"/>
                      <a:pt x="11465" y="15002"/>
                      <a:pt x="10940" y="14151"/>
                    </a:cubicBezTo>
                    <a:cubicBezTo>
                      <a:pt x="10414" y="13301"/>
                      <a:pt x="9365" y="12488"/>
                      <a:pt x="7793" y="11713"/>
                    </a:cubicBezTo>
                    <a:lnTo>
                      <a:pt x="7037" y="11303"/>
                    </a:lnTo>
                    <a:cubicBezTo>
                      <a:pt x="6977" y="11273"/>
                      <a:pt x="6883" y="11227"/>
                      <a:pt x="6755" y="11166"/>
                    </a:cubicBezTo>
                    <a:cubicBezTo>
                      <a:pt x="5097" y="10361"/>
                      <a:pt x="4269" y="9207"/>
                      <a:pt x="4269" y="7703"/>
                    </a:cubicBezTo>
                    <a:cubicBezTo>
                      <a:pt x="4269" y="6411"/>
                      <a:pt x="4625" y="5390"/>
                      <a:pt x="5339" y="4638"/>
                    </a:cubicBezTo>
                    <a:cubicBezTo>
                      <a:pt x="6052" y="3886"/>
                      <a:pt x="7028" y="3510"/>
                      <a:pt x="8267" y="3510"/>
                    </a:cubicBezTo>
                    <a:cubicBezTo>
                      <a:pt x="9002" y="3510"/>
                      <a:pt x="9716" y="3662"/>
                      <a:pt x="10408" y="3966"/>
                    </a:cubicBezTo>
                    <a:cubicBezTo>
                      <a:pt x="11100" y="4269"/>
                      <a:pt x="11758" y="4725"/>
                      <a:pt x="12382" y="5333"/>
                    </a:cubicBezTo>
                    <a:lnTo>
                      <a:pt x="12830" y="1368"/>
                    </a:lnTo>
                    <a:cubicBezTo>
                      <a:pt x="12113" y="912"/>
                      <a:pt x="11384" y="570"/>
                      <a:pt x="10645" y="343"/>
                    </a:cubicBezTo>
                    <a:cubicBezTo>
                      <a:pt x="9906" y="115"/>
                      <a:pt x="9148" y="1"/>
                      <a:pt x="83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1901900" y="1797475"/>
                <a:ext cx="112150" cy="277050"/>
              </a:xfrm>
              <a:custGeom>
                <a:avLst/>
                <a:gdLst/>
                <a:ahLst/>
                <a:cxnLst/>
                <a:rect l="0" t="0" r="0" b="0"/>
                <a:pathLst>
                  <a:path w="4486" h="11082" extrusionOk="0">
                    <a:moveTo>
                      <a:pt x="2408" y="1088"/>
                    </a:moveTo>
                    <a:cubicBezTo>
                      <a:pt x="2723" y="1088"/>
                      <a:pt x="2965" y="1268"/>
                      <a:pt x="3133" y="1628"/>
                    </a:cubicBezTo>
                    <a:cubicBezTo>
                      <a:pt x="3301" y="1988"/>
                      <a:pt x="3385" y="2508"/>
                      <a:pt x="3385" y="3186"/>
                    </a:cubicBezTo>
                    <a:cubicBezTo>
                      <a:pt x="3385" y="4306"/>
                      <a:pt x="3222" y="5258"/>
                      <a:pt x="2897" y="6042"/>
                    </a:cubicBezTo>
                    <a:cubicBezTo>
                      <a:pt x="2571" y="6826"/>
                      <a:pt x="2178" y="7218"/>
                      <a:pt x="1717" y="7218"/>
                    </a:cubicBezTo>
                    <a:cubicBezTo>
                      <a:pt x="1407" y="7218"/>
                      <a:pt x="1170" y="7036"/>
                      <a:pt x="1006" y="6671"/>
                    </a:cubicBezTo>
                    <a:cubicBezTo>
                      <a:pt x="841" y="6306"/>
                      <a:pt x="759" y="5775"/>
                      <a:pt x="759" y="5078"/>
                    </a:cubicBezTo>
                    <a:cubicBezTo>
                      <a:pt x="759" y="4589"/>
                      <a:pt x="804" y="4085"/>
                      <a:pt x="892" y="3567"/>
                    </a:cubicBezTo>
                    <a:cubicBezTo>
                      <a:pt x="981" y="3049"/>
                      <a:pt x="1102" y="2597"/>
                      <a:pt x="1256" y="2211"/>
                    </a:cubicBezTo>
                    <a:cubicBezTo>
                      <a:pt x="1402" y="1844"/>
                      <a:pt x="1572" y="1565"/>
                      <a:pt x="1768" y="1374"/>
                    </a:cubicBezTo>
                    <a:cubicBezTo>
                      <a:pt x="1964" y="1183"/>
                      <a:pt x="2178" y="1088"/>
                      <a:pt x="2408" y="1088"/>
                    </a:cubicBezTo>
                    <a:close/>
                    <a:moveTo>
                      <a:pt x="2352" y="0"/>
                    </a:moveTo>
                    <a:cubicBezTo>
                      <a:pt x="2080" y="0"/>
                      <a:pt x="1819" y="99"/>
                      <a:pt x="1572" y="297"/>
                    </a:cubicBezTo>
                    <a:cubicBezTo>
                      <a:pt x="1324" y="495"/>
                      <a:pt x="1105" y="777"/>
                      <a:pt x="914" y="1144"/>
                    </a:cubicBezTo>
                    <a:cubicBezTo>
                      <a:pt x="620" y="1709"/>
                      <a:pt x="395" y="2347"/>
                      <a:pt x="237" y="3058"/>
                    </a:cubicBezTo>
                    <a:cubicBezTo>
                      <a:pt x="79" y="3769"/>
                      <a:pt x="1" y="4506"/>
                      <a:pt x="1" y="5269"/>
                    </a:cubicBezTo>
                    <a:cubicBezTo>
                      <a:pt x="1" y="6215"/>
                      <a:pt x="128" y="6958"/>
                      <a:pt x="384" y="7497"/>
                    </a:cubicBezTo>
                    <a:cubicBezTo>
                      <a:pt x="639" y="8036"/>
                      <a:pt x="992" y="8306"/>
                      <a:pt x="1443" y="8306"/>
                    </a:cubicBezTo>
                    <a:cubicBezTo>
                      <a:pt x="1766" y="8306"/>
                      <a:pt x="2060" y="8188"/>
                      <a:pt x="2327" y="7953"/>
                    </a:cubicBezTo>
                    <a:cubicBezTo>
                      <a:pt x="2593" y="7717"/>
                      <a:pt x="2824" y="7371"/>
                      <a:pt x="3020" y="6915"/>
                    </a:cubicBezTo>
                    <a:lnTo>
                      <a:pt x="3020" y="6915"/>
                    </a:lnTo>
                    <a:lnTo>
                      <a:pt x="2563" y="11081"/>
                    </a:lnTo>
                    <a:lnTo>
                      <a:pt x="3298" y="11081"/>
                    </a:lnTo>
                    <a:lnTo>
                      <a:pt x="4486" y="205"/>
                    </a:lnTo>
                    <a:lnTo>
                      <a:pt x="3751" y="205"/>
                    </a:lnTo>
                    <a:lnTo>
                      <a:pt x="3624" y="1392"/>
                    </a:lnTo>
                    <a:cubicBezTo>
                      <a:pt x="3528" y="926"/>
                      <a:pt x="3375" y="577"/>
                      <a:pt x="3163" y="346"/>
                    </a:cubicBezTo>
                    <a:cubicBezTo>
                      <a:pt x="2951" y="116"/>
                      <a:pt x="2681" y="0"/>
                      <a:pt x="23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179250" y="1797475"/>
                <a:ext cx="112150" cy="277050"/>
              </a:xfrm>
              <a:custGeom>
                <a:avLst/>
                <a:gdLst/>
                <a:ahLst/>
                <a:cxnLst/>
                <a:rect l="0" t="0" r="0" b="0"/>
                <a:pathLst>
                  <a:path w="4486" h="11082" extrusionOk="0">
                    <a:moveTo>
                      <a:pt x="2408" y="1088"/>
                    </a:moveTo>
                    <a:cubicBezTo>
                      <a:pt x="2723" y="1088"/>
                      <a:pt x="2965" y="1268"/>
                      <a:pt x="3133" y="1628"/>
                    </a:cubicBezTo>
                    <a:cubicBezTo>
                      <a:pt x="3301" y="1988"/>
                      <a:pt x="3385" y="2508"/>
                      <a:pt x="3385" y="3186"/>
                    </a:cubicBezTo>
                    <a:cubicBezTo>
                      <a:pt x="3385" y="4306"/>
                      <a:pt x="3222" y="5258"/>
                      <a:pt x="2896" y="6042"/>
                    </a:cubicBezTo>
                    <a:cubicBezTo>
                      <a:pt x="2571" y="6826"/>
                      <a:pt x="2177" y="7218"/>
                      <a:pt x="1717" y="7218"/>
                    </a:cubicBezTo>
                    <a:cubicBezTo>
                      <a:pt x="1407" y="7218"/>
                      <a:pt x="1170" y="7036"/>
                      <a:pt x="1005" y="6671"/>
                    </a:cubicBezTo>
                    <a:cubicBezTo>
                      <a:pt x="841" y="6306"/>
                      <a:pt x="759" y="5775"/>
                      <a:pt x="759" y="5078"/>
                    </a:cubicBezTo>
                    <a:cubicBezTo>
                      <a:pt x="759" y="4589"/>
                      <a:pt x="803" y="4085"/>
                      <a:pt x="892" y="3567"/>
                    </a:cubicBezTo>
                    <a:cubicBezTo>
                      <a:pt x="981" y="3049"/>
                      <a:pt x="1102" y="2597"/>
                      <a:pt x="1256" y="2211"/>
                    </a:cubicBezTo>
                    <a:cubicBezTo>
                      <a:pt x="1401" y="1844"/>
                      <a:pt x="1572" y="1565"/>
                      <a:pt x="1768" y="1374"/>
                    </a:cubicBezTo>
                    <a:cubicBezTo>
                      <a:pt x="1964" y="1183"/>
                      <a:pt x="2177" y="1088"/>
                      <a:pt x="2408" y="1088"/>
                    </a:cubicBezTo>
                    <a:close/>
                    <a:moveTo>
                      <a:pt x="2352" y="0"/>
                    </a:moveTo>
                    <a:cubicBezTo>
                      <a:pt x="2079" y="0"/>
                      <a:pt x="1819" y="99"/>
                      <a:pt x="1571" y="297"/>
                    </a:cubicBezTo>
                    <a:cubicBezTo>
                      <a:pt x="1324" y="495"/>
                      <a:pt x="1105" y="777"/>
                      <a:pt x="914" y="1144"/>
                    </a:cubicBezTo>
                    <a:cubicBezTo>
                      <a:pt x="620" y="1709"/>
                      <a:pt x="394" y="2347"/>
                      <a:pt x="237" y="3058"/>
                    </a:cubicBezTo>
                    <a:cubicBezTo>
                      <a:pt x="79" y="3769"/>
                      <a:pt x="0" y="4506"/>
                      <a:pt x="0" y="5269"/>
                    </a:cubicBezTo>
                    <a:cubicBezTo>
                      <a:pt x="0" y="6215"/>
                      <a:pt x="128" y="6958"/>
                      <a:pt x="384" y="7497"/>
                    </a:cubicBezTo>
                    <a:cubicBezTo>
                      <a:pt x="639" y="8036"/>
                      <a:pt x="992" y="8306"/>
                      <a:pt x="1442" y="8306"/>
                    </a:cubicBezTo>
                    <a:cubicBezTo>
                      <a:pt x="1765" y="8306"/>
                      <a:pt x="2060" y="8188"/>
                      <a:pt x="2326" y="7953"/>
                    </a:cubicBezTo>
                    <a:cubicBezTo>
                      <a:pt x="2592" y="7717"/>
                      <a:pt x="2824" y="7371"/>
                      <a:pt x="3020" y="6915"/>
                    </a:cubicBezTo>
                    <a:lnTo>
                      <a:pt x="3020" y="6915"/>
                    </a:lnTo>
                    <a:lnTo>
                      <a:pt x="2563" y="11081"/>
                    </a:lnTo>
                    <a:lnTo>
                      <a:pt x="3298" y="11081"/>
                    </a:lnTo>
                    <a:lnTo>
                      <a:pt x="4485" y="205"/>
                    </a:lnTo>
                    <a:lnTo>
                      <a:pt x="3751" y="205"/>
                    </a:lnTo>
                    <a:lnTo>
                      <a:pt x="3623" y="1392"/>
                    </a:lnTo>
                    <a:cubicBezTo>
                      <a:pt x="3528" y="926"/>
                      <a:pt x="3374" y="577"/>
                      <a:pt x="3163" y="346"/>
                    </a:cubicBezTo>
                    <a:cubicBezTo>
                      <a:pt x="2951" y="116"/>
                      <a:pt x="2681" y="0"/>
                      <a:pt x="23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1006200" y="1745025"/>
                <a:ext cx="101725" cy="318900"/>
              </a:xfrm>
              <a:custGeom>
                <a:avLst/>
                <a:gdLst/>
                <a:ahLst/>
                <a:cxnLst/>
                <a:rect l="0" t="0" r="0" b="0"/>
                <a:pathLst>
                  <a:path w="4069" h="12756" extrusionOk="0">
                    <a:moveTo>
                      <a:pt x="3616" y="813"/>
                    </a:moveTo>
                    <a:lnTo>
                      <a:pt x="3616" y="11951"/>
                    </a:lnTo>
                    <a:lnTo>
                      <a:pt x="458" y="11951"/>
                    </a:lnTo>
                    <a:lnTo>
                      <a:pt x="458" y="813"/>
                    </a:lnTo>
                    <a:close/>
                    <a:moveTo>
                      <a:pt x="1" y="1"/>
                    </a:moveTo>
                    <a:lnTo>
                      <a:pt x="1" y="12756"/>
                    </a:lnTo>
                    <a:lnTo>
                      <a:pt x="4069" y="12756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5" name="Shape 225"/>
            <p:cNvGrpSpPr/>
            <p:nvPr/>
          </p:nvGrpSpPr>
          <p:grpSpPr>
            <a:xfrm>
              <a:off x="6377934" y="5421837"/>
              <a:ext cx="131689" cy="41641"/>
              <a:chOff x="271600" y="1745025"/>
              <a:chExt cx="2347750" cy="771500"/>
            </a:xfrm>
          </p:grpSpPr>
          <p:sp>
            <p:nvSpPr>
              <p:cNvPr id="226" name="Shape 226"/>
              <p:cNvSpPr/>
              <p:nvPr/>
            </p:nvSpPr>
            <p:spPr>
              <a:xfrm>
                <a:off x="1933000" y="1846575"/>
                <a:ext cx="686350" cy="669950"/>
              </a:xfrm>
              <a:custGeom>
                <a:avLst/>
                <a:gdLst/>
                <a:ahLst/>
                <a:cxnLst/>
                <a:rect l="0" t="0" r="0" b="0"/>
                <a:pathLst>
                  <a:path w="27454" h="26798" extrusionOk="0">
                    <a:moveTo>
                      <a:pt x="18922" y="1"/>
                    </a:moveTo>
                    <a:cubicBezTo>
                      <a:pt x="16480" y="1"/>
                      <a:pt x="14228" y="312"/>
                      <a:pt x="12168" y="935"/>
                    </a:cubicBezTo>
                    <a:cubicBezTo>
                      <a:pt x="10108" y="1558"/>
                      <a:pt x="8313" y="2477"/>
                      <a:pt x="6782" y="3692"/>
                    </a:cubicBezTo>
                    <a:cubicBezTo>
                      <a:pt x="4539" y="5470"/>
                      <a:pt x="2849" y="7471"/>
                      <a:pt x="1709" y="9696"/>
                    </a:cubicBezTo>
                    <a:cubicBezTo>
                      <a:pt x="570" y="11922"/>
                      <a:pt x="0" y="14356"/>
                      <a:pt x="0" y="17000"/>
                    </a:cubicBezTo>
                    <a:cubicBezTo>
                      <a:pt x="0" y="20144"/>
                      <a:pt x="1094" y="22563"/>
                      <a:pt x="3282" y="24257"/>
                    </a:cubicBezTo>
                    <a:cubicBezTo>
                      <a:pt x="5469" y="25951"/>
                      <a:pt x="8595" y="26798"/>
                      <a:pt x="12661" y="26798"/>
                    </a:cubicBezTo>
                    <a:cubicBezTo>
                      <a:pt x="14283" y="26798"/>
                      <a:pt x="15864" y="26672"/>
                      <a:pt x="17405" y="26422"/>
                    </a:cubicBezTo>
                    <a:cubicBezTo>
                      <a:pt x="18945" y="26171"/>
                      <a:pt x="20444" y="25795"/>
                      <a:pt x="21903" y="25294"/>
                    </a:cubicBezTo>
                    <a:lnTo>
                      <a:pt x="22860" y="21147"/>
                    </a:lnTo>
                    <a:lnTo>
                      <a:pt x="22860" y="21147"/>
                    </a:lnTo>
                    <a:cubicBezTo>
                      <a:pt x="21164" y="21846"/>
                      <a:pt x="19538" y="22370"/>
                      <a:pt x="17979" y="22719"/>
                    </a:cubicBezTo>
                    <a:cubicBezTo>
                      <a:pt x="16420" y="23068"/>
                      <a:pt x="14948" y="23243"/>
                      <a:pt x="13563" y="23243"/>
                    </a:cubicBezTo>
                    <a:cubicBezTo>
                      <a:pt x="10756" y="23243"/>
                      <a:pt x="8664" y="22681"/>
                      <a:pt x="7287" y="21557"/>
                    </a:cubicBezTo>
                    <a:cubicBezTo>
                      <a:pt x="5911" y="20433"/>
                      <a:pt x="5223" y="18724"/>
                      <a:pt x="5223" y="16430"/>
                    </a:cubicBezTo>
                    <a:cubicBezTo>
                      <a:pt x="5223" y="14531"/>
                      <a:pt x="5651" y="12693"/>
                      <a:pt x="6508" y="10916"/>
                    </a:cubicBezTo>
                    <a:cubicBezTo>
                      <a:pt x="7365" y="9138"/>
                      <a:pt x="8577" y="7589"/>
                      <a:pt x="10145" y="6267"/>
                    </a:cubicBezTo>
                    <a:cubicBezTo>
                      <a:pt x="11129" y="5401"/>
                      <a:pt x="12346" y="4733"/>
                      <a:pt x="13795" y="4262"/>
                    </a:cubicBezTo>
                    <a:cubicBezTo>
                      <a:pt x="15245" y="3791"/>
                      <a:pt x="16771" y="3555"/>
                      <a:pt x="18375" y="3555"/>
                    </a:cubicBezTo>
                    <a:cubicBezTo>
                      <a:pt x="19834" y="3555"/>
                      <a:pt x="21242" y="3738"/>
                      <a:pt x="22600" y="4102"/>
                    </a:cubicBezTo>
                    <a:cubicBezTo>
                      <a:pt x="23958" y="4467"/>
                      <a:pt x="25239" y="5014"/>
                      <a:pt x="26442" y="5743"/>
                    </a:cubicBezTo>
                    <a:lnTo>
                      <a:pt x="27454" y="1596"/>
                    </a:lnTo>
                    <a:cubicBezTo>
                      <a:pt x="25995" y="1064"/>
                      <a:pt x="24564" y="665"/>
                      <a:pt x="23161" y="400"/>
                    </a:cubicBezTo>
                    <a:cubicBezTo>
                      <a:pt x="21757" y="134"/>
                      <a:pt x="20344" y="1"/>
                      <a:pt x="1892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271600" y="1745025"/>
                <a:ext cx="216975" cy="318900"/>
              </a:xfrm>
              <a:custGeom>
                <a:avLst/>
                <a:gdLst/>
                <a:ahLst/>
                <a:cxnLst/>
                <a:rect l="0" t="0" r="0" b="0"/>
                <a:pathLst>
                  <a:path w="8679" h="12756" extrusionOk="0">
                    <a:moveTo>
                      <a:pt x="7713" y="813"/>
                    </a:moveTo>
                    <a:lnTo>
                      <a:pt x="7713" y="11951"/>
                    </a:lnTo>
                    <a:lnTo>
                      <a:pt x="975" y="11951"/>
                    </a:lnTo>
                    <a:lnTo>
                      <a:pt x="975" y="813"/>
                    </a:lnTo>
                    <a:close/>
                    <a:moveTo>
                      <a:pt x="0" y="1"/>
                    </a:moveTo>
                    <a:lnTo>
                      <a:pt x="0" y="12756"/>
                    </a:lnTo>
                    <a:lnTo>
                      <a:pt x="8679" y="12756"/>
                    </a:lnTo>
                    <a:lnTo>
                      <a:pt x="867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28" name="Shape 228"/>
          <p:cNvSpPr/>
          <p:nvPr/>
        </p:nvSpPr>
        <p:spPr>
          <a:xfrm>
            <a:off x="3929062" y="1928811"/>
            <a:ext cx="1400174" cy="92868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cxnSp>
        <p:nvCxnSpPr>
          <p:cNvPr id="229" name="Shape 229"/>
          <p:cNvCxnSpPr/>
          <p:nvPr/>
        </p:nvCxnSpPr>
        <p:spPr>
          <a:xfrm rot="10800000" flipH="1">
            <a:off x="3857625" y="2855911"/>
            <a:ext cx="142875" cy="146050"/>
          </a:xfrm>
          <a:prstGeom prst="straightConnector1">
            <a:avLst/>
          </a:prstGeom>
          <a:noFill/>
          <a:ln w="9525" cap="rnd">
            <a:solidFill>
              <a:srgbClr val="FF9933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30" name="Shape 230"/>
          <p:cNvCxnSpPr/>
          <p:nvPr/>
        </p:nvCxnSpPr>
        <p:spPr>
          <a:xfrm rot="10800000" flipH="1">
            <a:off x="4071937" y="2855912"/>
            <a:ext cx="357187" cy="574674"/>
          </a:xfrm>
          <a:prstGeom prst="straightConnector1">
            <a:avLst/>
          </a:prstGeom>
          <a:noFill/>
          <a:ln w="9525" cap="rnd">
            <a:solidFill>
              <a:srgbClr val="FF9933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31" name="Shape 231"/>
          <p:cNvCxnSpPr/>
          <p:nvPr/>
        </p:nvCxnSpPr>
        <p:spPr>
          <a:xfrm rot="10800000" flipH="1">
            <a:off x="4257675" y="2855911"/>
            <a:ext cx="600075" cy="931861"/>
          </a:xfrm>
          <a:prstGeom prst="straightConnector1">
            <a:avLst/>
          </a:prstGeom>
          <a:noFill/>
          <a:ln w="9525" cap="rnd">
            <a:solidFill>
              <a:srgbClr val="FF9933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32" name="Shape 232"/>
          <p:cNvSpPr txBox="1"/>
          <p:nvPr/>
        </p:nvSpPr>
        <p:spPr>
          <a:xfrm>
            <a:off x="1206500" y="6143625"/>
            <a:ext cx="1916112" cy="37147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FIRST GUESS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7239000" y="64008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5151837" y="234174"/>
            <a:ext cx="3860400" cy="8576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1800" b="0">
                <a:solidFill>
                  <a:schemeClr val="dk1"/>
                </a:solidFill>
              </a:rPr>
              <a:t>3-hr </a:t>
            </a:r>
            <a:r>
              <a:rPr lang="en" sz="1800" u="sng">
                <a:solidFill>
                  <a:schemeClr val="dk1"/>
                </a:solidFill>
              </a:rPr>
              <a:t>Diabatically (hot-start) </a:t>
            </a:r>
            <a:r>
              <a:rPr lang="en" sz="1800" b="0">
                <a:solidFill>
                  <a:schemeClr val="dk1"/>
                </a:solidFill>
              </a:rPr>
              <a:t>initialized </a:t>
            </a:r>
          </a:p>
          <a:p>
            <a:pPr lvl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1800" b="0">
                <a:solidFill>
                  <a:schemeClr val="dk1"/>
                </a:solidFill>
              </a:rPr>
              <a:t>WRF-ARW forecast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477837" y="1490944"/>
            <a:ext cx="82296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sp>
        <p:nvSpPr>
          <p:cNvPr id="240" name="Shape 240"/>
          <p:cNvSpPr/>
          <p:nvPr/>
        </p:nvSpPr>
        <p:spPr>
          <a:xfrm>
            <a:off x="0" y="1214437"/>
            <a:ext cx="9143998" cy="45719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41" name="Shape 241"/>
          <p:cNvSpPr txBox="1"/>
          <p:nvPr/>
        </p:nvSpPr>
        <p:spPr>
          <a:xfrm>
            <a:off x="515557" y="482104"/>
            <a:ext cx="3632999" cy="579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533400" y="-16376"/>
            <a:ext cx="8501400" cy="9855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 i="0" u="none" strike="noStrike" cap="none" baseline="0" dirty="0" smtClean="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Local </a:t>
            </a:r>
            <a:r>
              <a:rPr lang="en" sz="3000" b="0" i="0" u="none" strike="noStrike" cap="none" baseline="0" dirty="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Analysis and Prediction System (LAPS)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dirty="0"/>
              <a:t> </a:t>
            </a:r>
            <a:r>
              <a:rPr lang="en-US" sz="3000" b="0" dirty="0" smtClean="0"/>
              <a:t>and</a:t>
            </a:r>
            <a:r>
              <a:rPr lang="en" sz="3000" dirty="0" smtClean="0"/>
              <a:t> </a:t>
            </a:r>
            <a:r>
              <a:rPr lang="en" sz="3000" dirty="0"/>
              <a:t>Variational </a:t>
            </a:r>
            <a:r>
              <a:rPr lang="en" sz="3000" b="0" i="0" u="none" strike="noStrike" cap="none" baseline="0" dirty="0" smtClean="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LAPS</a:t>
            </a:r>
            <a:endParaRPr lang="en" sz="3000" b="0" i="0" u="none" strike="noStrike" cap="none" baseline="0" dirty="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71329" y="944400"/>
            <a:ext cx="8869500" cy="5816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LAPS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38888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Observation oriented analysis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i="0" u="none" strike="noStrike" cap="none" baseline="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Efficient </a:t>
            </a:r>
            <a:r>
              <a:rPr lang="en-US" sz="20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en-US" sz="2000" b="0" i="0" u="none" strike="noStrike" cap="none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" sz="20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fine </a:t>
            </a:r>
            <a:r>
              <a:rPr lang="en" sz="2000" b="0" i="0" u="none" strike="noStrike" cap="none" baseline="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resolution </a:t>
            </a:r>
            <a:r>
              <a:rPr lang="en" sz="20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en-US" sz="2000" b="0" i="0" u="none" strike="noStrike" cap="none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with</a:t>
            </a:r>
            <a:r>
              <a:rPr lang="en" sz="20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i="0" u="none" strike="noStrike" cap="none" baseline="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short latency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i="0" u="none" strike="noStrike" cap="none" baseline="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Portability and ease of use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i="0" u="none" strike="noStrike" cap="none" baseline="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Multiscale analysis</a:t>
            </a:r>
          </a:p>
          <a:p>
            <a:pPr marL="652462" lvl="1" indent="-285750">
              <a:buClr>
                <a:srgbClr val="6BB1C9"/>
              </a:buClr>
              <a:buSzPct val="104166"/>
              <a:buFont typeface="Wingdings" charset="2"/>
              <a:buChar char="ü"/>
            </a:pPr>
            <a:r>
              <a:rPr lang="en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Hot-start</a:t>
            </a:r>
            <a:endParaRPr lang="en" sz="1800" b="0" i="0" u="none" strike="noStrike" cap="none" baseline="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52462" lvl="1" indent="-285750">
              <a:buClr>
                <a:srgbClr val="6BB1C9"/>
              </a:buClr>
              <a:buSzPct val="104166"/>
              <a:buFont typeface="Wingdings" charset="2"/>
              <a:buChar char="ü"/>
            </a:pPr>
            <a:r>
              <a:rPr lang="en" sz="18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b="0" i="0" u="none" strike="noStrike" cap="none" baseline="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endParaRPr lang="en" sz="1800" b="0" i="0" u="none" strike="noStrike" cap="none" baseline="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Good performance in verification of real time forecast</a:t>
            </a:r>
          </a:p>
          <a:p>
            <a:pPr marL="0" marR="0" lvl="0" indent="0" algn="l" rtl="0">
              <a:lnSpc>
                <a:spcPct val="100000"/>
              </a:lnSpc>
              <a:buNone/>
            </a:pP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Moving LAPS toward variational LAPS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Gradually merging LAPS processes into a unified variational system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Possessing </a:t>
            </a: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the above traditional LAPS features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Providing </a:t>
            </a:r>
            <a:r>
              <a:rPr lang="en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spatial </a:t>
            </a:r>
            <a:r>
              <a:rPr lang="en-US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and temporal </a:t>
            </a:r>
            <a:r>
              <a:rPr lang="en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consistent </a:t>
            </a: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Using CRTM for assimilation satellite data (AMSU under testing)</a:t>
            </a:r>
          </a:p>
          <a:p>
            <a:pPr marL="0" marR="0" lvl="0" indent="0" algn="l" rtl="0">
              <a:lnSpc>
                <a:spcPct val="100000"/>
              </a:lnSpc>
              <a:buClr>
                <a:srgbClr val="6BB1C9"/>
              </a:buClr>
              <a:buSzPct val="104166"/>
              <a:buFont typeface="Arial"/>
              <a:buChar char="•"/>
            </a:pPr>
            <a:r>
              <a:rPr lang="en-US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Terrain-following </a:t>
            </a:r>
            <a:r>
              <a:rPr lang="en" sz="20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coordinate </a:t>
            </a:r>
            <a:r>
              <a:rPr lang="en" sz="200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analysis </a:t>
            </a:r>
            <a:r>
              <a:rPr lang="en" sz="2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is being </a:t>
            </a:r>
            <a:r>
              <a:rPr lang="en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tested</a:t>
            </a:r>
            <a:r>
              <a:rPr lang="en-US" sz="20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for improving LAPS balance</a:t>
            </a:r>
            <a:endParaRPr lang="en" sz="20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4829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3581400" y="34950"/>
            <a:ext cx="5501036" cy="683524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47" name="Shape 247"/>
          <p:cNvSpPr txBox="1"/>
          <p:nvPr/>
        </p:nvSpPr>
        <p:spPr>
          <a:xfrm>
            <a:off x="-152400" y="152400"/>
            <a:ext cx="3429000" cy="144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4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6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Analysis Flow Chart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x="135299" y="2467100"/>
            <a:ext cx="3141299" cy="8271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4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 b="0" i="0" u="none" strike="noStrike" cap="none" baseline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Cloud Fraction 3-D Isosurface</a:t>
            </a:r>
          </a:p>
        </p:txBody>
      </p:sp>
      <p:cxnSp>
        <p:nvCxnSpPr>
          <p:cNvPr id="249" name="Shape 249"/>
          <p:cNvCxnSpPr/>
          <p:nvPr/>
        </p:nvCxnSpPr>
        <p:spPr>
          <a:xfrm>
            <a:off x="2743200" y="1219200"/>
            <a:ext cx="838199" cy="76199"/>
          </a:xfrm>
          <a:prstGeom prst="straightConnector1">
            <a:avLst/>
          </a:prstGeom>
          <a:noFill/>
          <a:ln w="38150" cap="rnd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250" name="Shape 250"/>
          <p:cNvCxnSpPr/>
          <p:nvPr/>
        </p:nvCxnSpPr>
        <p:spPr>
          <a:xfrm>
            <a:off x="2336200" y="3176200"/>
            <a:ext cx="152399" cy="533399"/>
          </a:xfrm>
          <a:prstGeom prst="straightConnector1">
            <a:avLst/>
          </a:prstGeom>
          <a:noFill/>
          <a:ln w="38150" cap="rnd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51" name="Shape 251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7313611" y="4906962"/>
            <a:ext cx="1284287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(From radars and   model first guess)</a:t>
            </a:r>
          </a:p>
        </p:txBody>
      </p:sp>
      <p:sp>
        <p:nvSpPr>
          <p:cNvPr id="253" name="Shape 253"/>
          <p:cNvSpPr/>
          <p:nvPr/>
        </p:nvSpPr>
        <p:spPr>
          <a:xfrm>
            <a:off x="45084" y="3720162"/>
            <a:ext cx="5134647" cy="309276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381000" y="-114325"/>
            <a:ext cx="8839199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1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SCHEMATIC  DATA FLOW in LAPS</a:t>
            </a:r>
          </a:p>
        </p:txBody>
      </p:sp>
      <p:grpSp>
        <p:nvGrpSpPr>
          <p:cNvPr id="260" name="Shape 260"/>
          <p:cNvGrpSpPr/>
          <p:nvPr/>
        </p:nvGrpSpPr>
        <p:grpSpPr>
          <a:xfrm>
            <a:off x="3276599" y="1142999"/>
            <a:ext cx="2514601" cy="5444401"/>
            <a:chOff x="2160" y="767"/>
            <a:chExt cx="1584" cy="3352"/>
          </a:xfrm>
        </p:grpSpPr>
        <p:sp>
          <p:nvSpPr>
            <p:cNvPr id="261" name="Shape 261"/>
            <p:cNvSpPr/>
            <p:nvPr/>
          </p:nvSpPr>
          <p:spPr>
            <a:xfrm>
              <a:off x="2160" y="864"/>
              <a:ext cx="1584" cy="239"/>
            </a:xfrm>
            <a:prstGeom prst="rect">
              <a:avLst/>
            </a:prstGeom>
            <a:solidFill>
              <a:schemeClr val="folHlink"/>
            </a:solidFill>
            <a:ln w="9525" cap="flat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0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r>
                <a:rPr lang="en" sz="2000" b="0" i="0" u="none" strike="noStrike" cap="none" baseline="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" sz="20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Ingest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2544" y="1247"/>
              <a:ext cx="816" cy="432"/>
            </a:xfrm>
            <a:prstGeom prst="can">
              <a:avLst>
                <a:gd name="adj" fmla="val 25000"/>
              </a:avLst>
            </a:prstGeom>
            <a:solidFill>
              <a:srgbClr val="996633"/>
            </a:solidFill>
            <a:ln w="9525" cap="flat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5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Intermediate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5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files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2592" y="2048"/>
              <a:ext cx="767" cy="432"/>
            </a:xfrm>
            <a:prstGeom prst="rect">
              <a:avLst/>
            </a:prstGeom>
            <a:solidFill>
              <a:srgbClr val="FFFF00"/>
            </a:solidFill>
            <a:ln w="9525" cap="flat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GSI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2544" y="2736"/>
              <a:ext cx="911" cy="336"/>
            </a:xfrm>
            <a:prstGeom prst="rect">
              <a:avLst/>
            </a:prstGeom>
            <a:solidFill>
              <a:srgbClr val="FF00FF"/>
            </a:solidFill>
            <a:ln w="9525" cap="flat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 prep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400" y="3263"/>
              <a:ext cx="1199" cy="402"/>
            </a:xfrm>
            <a:prstGeom prst="rect">
              <a:avLst/>
            </a:prstGeom>
            <a:solidFill>
              <a:schemeClr val="accent1"/>
            </a:solidFill>
            <a:ln w="9525" cap="flat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0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FORECAST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0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MODEL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2376" y="3820"/>
              <a:ext cx="1199" cy="299"/>
            </a:xfrm>
            <a:prstGeom prst="rect">
              <a:avLst/>
            </a:prstGeom>
            <a:solidFill>
              <a:srgbClr val="FF00FF"/>
            </a:solidFill>
            <a:ln w="9525" cap="flat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2400" b="0" i="0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Verification</a:t>
              </a:r>
            </a:p>
          </p:txBody>
        </p:sp>
        <p:cxnSp>
          <p:nvCxnSpPr>
            <p:cNvPr id="267" name="Shape 267"/>
            <p:cNvCxnSpPr/>
            <p:nvPr/>
          </p:nvCxnSpPr>
          <p:spPr>
            <a:xfrm>
              <a:off x="2928" y="767"/>
              <a:ext cx="0" cy="95"/>
            </a:xfrm>
            <a:prstGeom prst="straightConnector1">
              <a:avLst/>
            </a:prstGeom>
            <a:noFill/>
            <a:ln w="19050" cap="flat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8" name="Shape 268"/>
            <p:cNvCxnSpPr/>
            <p:nvPr/>
          </p:nvCxnSpPr>
          <p:spPr>
            <a:xfrm>
              <a:off x="2928" y="1103"/>
              <a:ext cx="0" cy="191"/>
            </a:xfrm>
            <a:prstGeom prst="straightConnector1">
              <a:avLst/>
            </a:prstGeom>
            <a:noFill/>
            <a:ln w="38100" cap="flat">
              <a:solidFill>
                <a:srgbClr val="F4B938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9" name="Shape 269"/>
            <p:cNvCxnSpPr/>
            <p:nvPr/>
          </p:nvCxnSpPr>
          <p:spPr>
            <a:xfrm flipH="1">
              <a:off x="2400" y="1679"/>
              <a:ext cx="576" cy="288"/>
            </a:xfrm>
            <a:prstGeom prst="straightConnector1">
              <a:avLst/>
            </a:prstGeom>
            <a:noFill/>
            <a:ln w="57150" cap="flat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0" name="Shape 270"/>
            <p:cNvCxnSpPr/>
            <p:nvPr/>
          </p:nvCxnSpPr>
          <p:spPr>
            <a:xfrm>
              <a:off x="2160" y="2420"/>
              <a:ext cx="383" cy="362"/>
            </a:xfrm>
            <a:prstGeom prst="straightConnector1">
              <a:avLst/>
            </a:prstGeom>
            <a:noFill/>
            <a:ln w="57150" cap="flat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1" name="Shape 271"/>
            <p:cNvCxnSpPr/>
            <p:nvPr/>
          </p:nvCxnSpPr>
          <p:spPr>
            <a:xfrm>
              <a:off x="2976" y="2447"/>
              <a:ext cx="0" cy="288"/>
            </a:xfrm>
            <a:prstGeom prst="straightConnector1">
              <a:avLst/>
            </a:prstGeom>
            <a:noFill/>
            <a:ln w="57150" cap="flat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2" name="Shape 272"/>
            <p:cNvCxnSpPr/>
            <p:nvPr/>
          </p:nvCxnSpPr>
          <p:spPr>
            <a:xfrm>
              <a:off x="2976" y="3071"/>
              <a:ext cx="0" cy="191"/>
            </a:xfrm>
            <a:prstGeom prst="straightConnector1">
              <a:avLst/>
            </a:prstGeom>
            <a:noFill/>
            <a:ln w="57150" cap="flat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3" name="Shape 273"/>
            <p:cNvCxnSpPr/>
            <p:nvPr/>
          </p:nvCxnSpPr>
          <p:spPr>
            <a:xfrm>
              <a:off x="2976" y="3647"/>
              <a:ext cx="0" cy="191"/>
            </a:xfrm>
            <a:prstGeom prst="straightConnector1">
              <a:avLst/>
            </a:prstGeom>
            <a:noFill/>
            <a:ln w="57150" cap="flat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74" name="Shape 274"/>
          <p:cNvSpPr/>
          <p:nvPr/>
        </p:nvSpPr>
        <p:spPr>
          <a:xfrm>
            <a:off x="6706338" y="2362200"/>
            <a:ext cx="2209061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000" b="0" i="0" u="none" strike="noStrike" cap="none" baseline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Analysis Scheme</a:t>
            </a:r>
          </a:p>
        </p:txBody>
      </p:sp>
      <p:cxnSp>
        <p:nvCxnSpPr>
          <p:cNvPr id="275" name="Shape 275"/>
          <p:cNvCxnSpPr/>
          <p:nvPr/>
        </p:nvCxnSpPr>
        <p:spPr>
          <a:xfrm>
            <a:off x="4572000" y="2590800"/>
            <a:ext cx="0" cy="609599"/>
          </a:xfrm>
          <a:prstGeom prst="straightConnector1">
            <a:avLst/>
          </a:prstGeom>
          <a:noFill/>
          <a:ln w="5715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6" name="Shape 276"/>
          <p:cNvCxnSpPr/>
          <p:nvPr/>
        </p:nvCxnSpPr>
        <p:spPr>
          <a:xfrm>
            <a:off x="4538848" y="2558141"/>
            <a:ext cx="1066799" cy="457200"/>
          </a:xfrm>
          <a:prstGeom prst="straightConnector1">
            <a:avLst/>
          </a:prstGeom>
          <a:noFill/>
          <a:ln w="5715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7" name="Shape 277"/>
          <p:cNvSpPr/>
          <p:nvPr/>
        </p:nvSpPr>
        <p:spPr>
          <a:xfrm>
            <a:off x="0" y="3200400"/>
            <a:ext cx="2362201" cy="304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i="1" u="none" strike="noStrike" cap="none" baseline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Downscaling can work as a stand alone module from background → GSI or other applications such as Fire wx.</a:t>
            </a:r>
          </a:p>
        </p:txBody>
      </p:sp>
      <p:cxnSp>
        <p:nvCxnSpPr>
          <p:cNvPr id="278" name="Shape 278"/>
          <p:cNvCxnSpPr/>
          <p:nvPr/>
        </p:nvCxnSpPr>
        <p:spPr>
          <a:xfrm>
            <a:off x="2362202" y="2118758"/>
            <a:ext cx="1755772" cy="1057829"/>
          </a:xfrm>
          <a:prstGeom prst="straightConnector1">
            <a:avLst/>
          </a:prstGeom>
          <a:noFill/>
          <a:ln w="57150" cap="flat">
            <a:solidFill>
              <a:srgbClr val="49442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9" name="Shape 279"/>
          <p:cNvSpPr/>
          <p:nvPr/>
        </p:nvSpPr>
        <p:spPr>
          <a:xfrm>
            <a:off x="6019800" y="4404260"/>
            <a:ext cx="2971799" cy="14022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i="1" u="none" strike="noStrike" cap="none" baseline="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Downscaling is also an integral part of variational  LAPS (STMAS).</a:t>
            </a:r>
          </a:p>
        </p:txBody>
      </p:sp>
      <p:sp>
        <p:nvSpPr>
          <p:cNvPr id="280" name="Shape 280"/>
          <p:cNvSpPr/>
          <p:nvPr/>
        </p:nvSpPr>
        <p:spPr>
          <a:xfrm>
            <a:off x="2362201" y="2727860"/>
            <a:ext cx="6172197" cy="1231569"/>
          </a:xfrm>
          <a:prstGeom prst="roundRect">
            <a:avLst>
              <a:gd name="adj" fmla="val 16667"/>
            </a:avLst>
          </a:prstGeom>
          <a:noFill/>
          <a:ln w="28575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3962400" y="609600"/>
            <a:ext cx="990599" cy="533399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4038600" y="609600"/>
            <a:ext cx="83819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</a:p>
        </p:txBody>
      </p:sp>
      <p:sp>
        <p:nvSpPr>
          <p:cNvPr id="283" name="Shape 283"/>
          <p:cNvSpPr/>
          <p:nvPr/>
        </p:nvSpPr>
        <p:spPr>
          <a:xfrm>
            <a:off x="5253037" y="523150"/>
            <a:ext cx="40385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000" b="0" i="0" u="none" strike="noStrike" cap="none" baseline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Background (or cycled forecast)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000" b="0" i="0" u="none" strike="noStrike" cap="none" baseline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</a:p>
        </p:txBody>
      </p:sp>
      <p:sp>
        <p:nvSpPr>
          <p:cNvPr id="284" name="Shape 284"/>
          <p:cNvSpPr/>
          <p:nvPr/>
        </p:nvSpPr>
        <p:spPr>
          <a:xfrm>
            <a:off x="5029200" y="533400"/>
            <a:ext cx="223837" cy="687387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85" name="Shape 285"/>
          <p:cNvSpPr/>
          <p:nvPr/>
        </p:nvSpPr>
        <p:spPr>
          <a:xfrm flipH="1">
            <a:off x="1450665" y="887341"/>
            <a:ext cx="2511734" cy="1170057"/>
          </a:xfrm>
          <a:custGeom>
            <a:avLst/>
            <a:gdLst/>
            <a:ahLst/>
            <a:cxnLst/>
            <a:rect l="0" t="0" r="0" b="0"/>
            <a:pathLst>
              <a:path w="1584" h="288" extrusionOk="0">
                <a:moveTo>
                  <a:pt x="0" y="0"/>
                </a:moveTo>
                <a:lnTo>
                  <a:pt x="1584" y="0"/>
                </a:lnTo>
                <a:lnTo>
                  <a:pt x="1584" y="288"/>
                </a:lnTo>
              </a:path>
            </a:pathLst>
          </a:custGeom>
          <a:noFill/>
          <a:ln w="57150" cap="flat">
            <a:solidFill>
              <a:srgbClr val="49442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57202" y="1557200"/>
            <a:ext cx="1904999" cy="1051460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1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Standalone downscaling module</a:t>
            </a:r>
          </a:p>
        </p:txBody>
      </p:sp>
      <p:sp>
        <p:nvSpPr>
          <p:cNvPr id="287" name="Shape 287"/>
          <p:cNvSpPr/>
          <p:nvPr/>
        </p:nvSpPr>
        <p:spPr>
          <a:xfrm>
            <a:off x="2444750" y="3048000"/>
            <a:ext cx="1219200" cy="719138"/>
          </a:xfrm>
          <a:prstGeom prst="rect">
            <a:avLst/>
          </a:prstGeom>
          <a:solidFill>
            <a:srgbClr val="008000"/>
          </a:solidFill>
          <a:ln w="9525" cap="flat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
</a:t>
            </a:r>
          </a:p>
        </p:txBody>
      </p:sp>
      <p:sp>
        <p:nvSpPr>
          <p:cNvPr id="288" name="Shape 288"/>
          <p:cNvSpPr/>
          <p:nvPr/>
        </p:nvSpPr>
        <p:spPr>
          <a:xfrm>
            <a:off x="2525402" y="3119734"/>
            <a:ext cx="113219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LAPS</a:t>
            </a:r>
          </a:p>
        </p:txBody>
      </p:sp>
      <p:cxnSp>
        <p:nvCxnSpPr>
          <p:cNvPr id="289" name="Shape 289"/>
          <p:cNvCxnSpPr/>
          <p:nvPr/>
        </p:nvCxnSpPr>
        <p:spPr>
          <a:xfrm flipH="1">
            <a:off x="5293513" y="3810000"/>
            <a:ext cx="650083" cy="516731"/>
          </a:xfrm>
          <a:prstGeom prst="straightConnector1">
            <a:avLst/>
          </a:prstGeom>
          <a:noFill/>
          <a:ln w="57150" cap="flat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0" name="Shape 290"/>
          <p:cNvSpPr/>
          <p:nvPr/>
        </p:nvSpPr>
        <p:spPr>
          <a:xfrm>
            <a:off x="5618555" y="2995210"/>
            <a:ext cx="2514599" cy="814618"/>
          </a:xfrm>
          <a:prstGeom prst="rect">
            <a:avLst/>
          </a:prstGeom>
          <a:gradFill>
            <a:gsLst>
              <a:gs pos="0">
                <a:srgbClr val="2D5D97"/>
              </a:gs>
              <a:gs pos="80000">
                <a:srgbClr val="3B7BC8"/>
              </a:gs>
              <a:gs pos="100000">
                <a:srgbClr val="3A7CCA"/>
              </a:gs>
            </a:gsLst>
            <a:lin ang="16200000" scaled="0"/>
          </a:gra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1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Variational LAPS </a:t>
            </a:r>
            <a:r>
              <a:rPr lang="en" sz="2000" b="1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(with downscaling)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968375" y="685800"/>
            <a:ext cx="8175625" cy="617378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297" name="Shape 297"/>
          <p:cNvSpPr txBox="1"/>
          <p:nvPr/>
        </p:nvSpPr>
        <p:spPr>
          <a:xfrm>
            <a:off x="0" y="-228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800" b="0" i="0" u="none" strike="noStrike" cap="none" baseline="0">
                <a:solidFill>
                  <a:srgbClr val="E81212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" sz="2800" b="1" i="0" u="none" strike="noStrike" cap="none" baseline="0">
                <a:solidFill>
                  <a:srgbClr val="E81212"/>
                </a:solidFill>
                <a:latin typeface="Calibri"/>
                <a:ea typeface="Calibri"/>
                <a:cs typeface="Calibri"/>
                <a:sym typeface="Calibri"/>
              </a:rPr>
              <a:t>Cloud / Reflectivity / Precip Type (1km 15-min analysis)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6834188" y="5775325"/>
            <a:ext cx="768349" cy="4857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6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DIA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1676400" y="1236662"/>
            <a:ext cx="4545012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800" b="0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Obstructions to visibility along approach paths</a:t>
            </a:r>
          </a:p>
        </p:txBody>
      </p:sp>
      <p:cxnSp>
        <p:nvCxnSpPr>
          <p:cNvPr id="300" name="Shape 300"/>
          <p:cNvCxnSpPr/>
          <p:nvPr/>
        </p:nvCxnSpPr>
        <p:spPr>
          <a:xfrm>
            <a:off x="4703762" y="4016375"/>
            <a:ext cx="2432049" cy="1857375"/>
          </a:xfrm>
          <a:prstGeom prst="straightConnector1">
            <a:avLst/>
          </a:prstGeom>
          <a:noFill/>
          <a:ln w="25400" cap="flat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01" name="Shape 301"/>
          <p:cNvCxnSpPr/>
          <p:nvPr/>
        </p:nvCxnSpPr>
        <p:spPr>
          <a:xfrm rot="5400000">
            <a:off x="7042150" y="4273550"/>
            <a:ext cx="1774825" cy="1425574"/>
          </a:xfrm>
          <a:prstGeom prst="straightConnector1">
            <a:avLst/>
          </a:prstGeom>
          <a:noFill/>
          <a:ln w="25400" cap="flat">
            <a:solidFill>
              <a:schemeClr val="lt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759882" y="-174252"/>
            <a:ext cx="4163399" cy="6653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>
                <a:solidFill>
                  <a:srgbClr val="FF0000"/>
                </a:solidFill>
              </a:rPr>
              <a:t>LAPS Data Sources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23189" y="11861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sp>
        <p:nvSpPr>
          <p:cNvPr id="40" name="Shape 40"/>
          <p:cNvSpPr/>
          <p:nvPr/>
        </p:nvSpPr>
        <p:spPr>
          <a:xfrm>
            <a:off x="228600" y="740660"/>
            <a:ext cx="8691299" cy="148109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Resolution (500m – 20km), rapid update (10-60min)</a:t>
            </a: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Highly portable system – about 150 users world wide</a:t>
            </a: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7222"/>
              <a:buFont typeface="Arial"/>
              <a:buChar char="•"/>
            </a:pPr>
            <a:r>
              <a:rPr lang="en"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Wide variety of data sources:</a:t>
            </a:r>
          </a:p>
        </p:txBody>
      </p:sp>
      <p:sp>
        <p:nvSpPr>
          <p:cNvPr id="41" name="Shape 41"/>
          <p:cNvSpPr/>
          <p:nvPr/>
        </p:nvSpPr>
        <p:spPr>
          <a:xfrm>
            <a:off x="641000" y="2357268"/>
            <a:ext cx="7976525" cy="432348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89" y="589914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75898" y="38288"/>
            <a:ext cx="8266799" cy="5976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 algn="ctr" rtl="0">
              <a:buClr>
                <a:schemeClr val="dk1"/>
              </a:buClr>
              <a:buSzPct val="25000"/>
              <a:buFont typeface="Calibri"/>
              <a:buNone/>
            </a:pPr>
            <a:r>
              <a:rPr lang="en" sz="3000">
                <a:solidFill>
                  <a:srgbClr val="0B5394"/>
                </a:solidFill>
              </a:rPr>
              <a:t>Transition from </a:t>
            </a:r>
            <a:r>
              <a:rPr lang="en" sz="3000" b="1" i="0" u="none" strike="noStrike" cap="none" baseline="0">
                <a:solidFill>
                  <a:srgbClr val="0B5394"/>
                </a:solidFill>
              </a:rPr>
              <a:t>LAPS </a:t>
            </a:r>
            <a:r>
              <a:rPr lang="en" sz="3000">
                <a:solidFill>
                  <a:srgbClr val="0B5394"/>
                </a:solidFill>
              </a:rPr>
              <a:t>to Fully Variational LAPS</a:t>
            </a:r>
          </a:p>
        </p:txBody>
      </p:sp>
      <p:sp>
        <p:nvSpPr>
          <p:cNvPr id="48" name="Shape 48"/>
          <p:cNvSpPr/>
          <p:nvPr/>
        </p:nvSpPr>
        <p:spPr>
          <a:xfrm>
            <a:off x="228600" y="2286000"/>
            <a:ext cx="5430837" cy="1911350"/>
          </a:xfrm>
          <a:prstGeom prst="ellipse">
            <a:avLst/>
          </a:prstGeom>
          <a:solidFill>
            <a:srgbClr val="0000FF"/>
          </a:solidFill>
          <a:ln w="9525" cap="rnd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Basic 3DVAR, </a:t>
            </a:r>
          </a:p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cloud analysis</a:t>
            </a:r>
          </a:p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balance and constraints</a:t>
            </a:r>
          </a:p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one variational analysis</a:t>
            </a:r>
          </a:p>
        </p:txBody>
      </p:sp>
      <p:sp>
        <p:nvSpPr>
          <p:cNvPr id="49" name="Shape 49"/>
          <p:cNvSpPr/>
          <p:nvPr/>
        </p:nvSpPr>
        <p:spPr>
          <a:xfrm>
            <a:off x="0" y="4648200"/>
            <a:ext cx="1664100" cy="1143000"/>
          </a:xfrm>
          <a:prstGeom prst="ellipse">
            <a:avLst/>
          </a:prstGeom>
          <a:solidFill>
            <a:srgbClr val="0000FF"/>
          </a:solidFill>
          <a:ln w="9525" cap="rnd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Wind</a:t>
            </a:r>
          </a:p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analys</a:t>
            </a:r>
            <a:r>
              <a:rPr lang="en" sz="2000">
                <a:solidFill>
                  <a:srgbClr val="FFFFFF"/>
                </a:solidFill>
              </a:rPr>
              <a:t>i</a:t>
            </a:r>
            <a:r>
              <a:rPr lang="en" sz="2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sp>
        <p:nvSpPr>
          <p:cNvPr id="50" name="Shape 50"/>
          <p:cNvSpPr/>
          <p:nvPr/>
        </p:nvSpPr>
        <p:spPr>
          <a:xfrm>
            <a:off x="1668037" y="4648200"/>
            <a:ext cx="1684800" cy="1143000"/>
          </a:xfrm>
          <a:prstGeom prst="ellipse">
            <a:avLst/>
          </a:prstGeom>
          <a:solidFill>
            <a:srgbClr val="0000FF"/>
          </a:solidFill>
          <a:ln w="9525" cap="rnd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Temp/Ht analysis</a:t>
            </a:r>
          </a:p>
        </p:txBody>
      </p:sp>
      <p:sp>
        <p:nvSpPr>
          <p:cNvPr id="51" name="Shape 51"/>
          <p:cNvSpPr/>
          <p:nvPr/>
        </p:nvSpPr>
        <p:spPr>
          <a:xfrm>
            <a:off x="3352800" y="4648200"/>
            <a:ext cx="1981199" cy="1143000"/>
          </a:xfrm>
          <a:prstGeom prst="ellipse">
            <a:avLst/>
          </a:prstGeom>
          <a:solidFill>
            <a:srgbClr val="0000FF"/>
          </a:solidFill>
          <a:ln w="9525" cap="rnd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Humidity analysis</a:t>
            </a:r>
          </a:p>
        </p:txBody>
      </p:sp>
      <p:sp>
        <p:nvSpPr>
          <p:cNvPr id="52" name="Shape 52"/>
          <p:cNvSpPr/>
          <p:nvPr/>
        </p:nvSpPr>
        <p:spPr>
          <a:xfrm>
            <a:off x="5334000" y="4648200"/>
            <a:ext cx="1887537" cy="1143000"/>
          </a:xfrm>
          <a:prstGeom prst="ellipse">
            <a:avLst/>
          </a:prstGeom>
          <a:solidFill>
            <a:srgbClr val="008000"/>
          </a:solidFill>
          <a:ln w="9525" cap="rnd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Cloud analysis</a:t>
            </a:r>
          </a:p>
        </p:txBody>
      </p:sp>
      <p:sp>
        <p:nvSpPr>
          <p:cNvPr id="53" name="Shape 53"/>
          <p:cNvSpPr/>
          <p:nvPr/>
        </p:nvSpPr>
        <p:spPr>
          <a:xfrm>
            <a:off x="7239000" y="4648200"/>
            <a:ext cx="1890712" cy="1143000"/>
          </a:xfrm>
          <a:prstGeom prst="ellipse">
            <a:avLst/>
          </a:prstGeom>
          <a:solidFill>
            <a:srgbClr val="008000"/>
          </a:solidFill>
          <a:ln w="9525" cap="rnd">
            <a:solidFill>
              <a:srgbClr val="00CC9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balance</a:t>
            </a:r>
          </a:p>
        </p:txBody>
      </p:sp>
      <p:cxnSp>
        <p:nvCxnSpPr>
          <p:cNvPr id="54" name="Shape 54"/>
          <p:cNvCxnSpPr/>
          <p:nvPr/>
        </p:nvCxnSpPr>
        <p:spPr>
          <a:xfrm>
            <a:off x="5638800" y="3276600"/>
            <a:ext cx="1447800" cy="0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55" name="Shape 55"/>
          <p:cNvCxnSpPr/>
          <p:nvPr/>
        </p:nvCxnSpPr>
        <p:spPr>
          <a:xfrm rot="10800000" flipH="1">
            <a:off x="8483600" y="3804737"/>
            <a:ext cx="11699" cy="851400"/>
          </a:xfrm>
          <a:prstGeom prst="straightConnector1">
            <a:avLst/>
          </a:prstGeom>
          <a:noFill/>
          <a:ln w="57150" cap="rnd">
            <a:solidFill>
              <a:srgbClr val="008000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56" name="Shape 56"/>
          <p:cNvCxnSpPr/>
          <p:nvPr/>
        </p:nvCxnSpPr>
        <p:spPr>
          <a:xfrm>
            <a:off x="4838050" y="3506100"/>
            <a:ext cx="953099" cy="1218300"/>
          </a:xfrm>
          <a:prstGeom prst="straightConnector1">
            <a:avLst/>
          </a:prstGeom>
          <a:noFill/>
          <a:ln w="57150" cap="rnd">
            <a:solidFill>
              <a:srgbClr val="008000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57" name="Shape 57"/>
          <p:cNvSpPr txBox="1"/>
          <p:nvPr/>
        </p:nvSpPr>
        <p:spPr>
          <a:xfrm>
            <a:off x="191670" y="6400800"/>
            <a:ext cx="8136300" cy="622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dirty="0">
                <a:solidFill>
                  <a:srgbClr val="274E13"/>
                </a:solidFill>
              </a:rPr>
              <a:t>LAPS analysis: Wind, Temp, Humidity, Cloud, </a:t>
            </a:r>
            <a:r>
              <a:rPr lang="en-US" sz="2400" dirty="0" smtClean="0">
                <a:solidFill>
                  <a:srgbClr val="274E13"/>
                </a:solidFill>
              </a:rPr>
              <a:t>B</a:t>
            </a:r>
            <a:r>
              <a:rPr lang="en" sz="2400" dirty="0" smtClean="0">
                <a:solidFill>
                  <a:srgbClr val="274E13"/>
                </a:solidFill>
              </a:rPr>
              <a:t>alance</a:t>
            </a:r>
            <a:endParaRPr lang="en" sz="2400" dirty="0">
              <a:solidFill>
                <a:srgbClr val="274E13"/>
              </a:solidFill>
            </a:endParaRPr>
          </a:p>
        </p:txBody>
      </p:sp>
      <p:sp>
        <p:nvSpPr>
          <p:cNvPr id="58" name="Shape 58"/>
          <p:cNvSpPr txBox="1"/>
          <p:nvPr/>
        </p:nvSpPr>
        <p:spPr>
          <a:xfrm>
            <a:off x="5638800" y="2676525"/>
            <a:ext cx="1720799" cy="52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Ultimately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5440024" y="3894787"/>
            <a:ext cx="3005399" cy="70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i="0" u="none" strike="noStrike" cap="none" baseline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Temporar</a:t>
            </a:r>
            <a:r>
              <a:rPr lang="en">
                <a:solidFill>
                  <a:srgbClr val="008000"/>
                </a:solidFill>
              </a:rPr>
              <a:t>y</a:t>
            </a:r>
            <a:r>
              <a:rPr lang="en" i="0" u="none" strike="noStrike" cap="none" baseline="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 hybrid system using LAPS cloud analysis and balance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7086600" y="2667000"/>
            <a:ext cx="1752600" cy="1113300"/>
          </a:xfrm>
          <a:prstGeom prst="rect">
            <a:avLst/>
          </a:prstGeom>
          <a:solidFill>
            <a:srgbClr val="00B8FF"/>
          </a:solidFill>
          <a:ln w="9525" cap="rnd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Numerical</a:t>
            </a:r>
          </a:p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 model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1624012" y="1179200"/>
            <a:ext cx="2490899" cy="762000"/>
          </a:xfrm>
          <a:prstGeom prst="rect">
            <a:avLst/>
          </a:prstGeom>
          <a:solidFill>
            <a:srgbClr val="A3B6E2"/>
          </a:solidFill>
          <a:ln w="9525" cap="rnd">
            <a:solidFill>
              <a:srgbClr val="98884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2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Scale Model First Guess</a:t>
            </a:r>
          </a:p>
        </p:txBody>
      </p:sp>
      <p:cxnSp>
        <p:nvCxnSpPr>
          <p:cNvPr id="62" name="Shape 62"/>
          <p:cNvCxnSpPr/>
          <p:nvPr/>
        </p:nvCxnSpPr>
        <p:spPr>
          <a:xfrm>
            <a:off x="2927350" y="2022475"/>
            <a:ext cx="17461" cy="263525"/>
          </a:xfrm>
          <a:prstGeom prst="straightConnector1">
            <a:avLst/>
          </a:prstGeom>
          <a:noFill/>
          <a:ln w="57150" cap="rnd">
            <a:solidFill>
              <a:srgbClr val="7E6BC9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3" name="Shape 63"/>
          <p:cNvCxnSpPr/>
          <p:nvPr/>
        </p:nvCxnSpPr>
        <p:spPr>
          <a:xfrm rot="10800000">
            <a:off x="4024024" y="1739450"/>
            <a:ext cx="4530900" cy="31799"/>
          </a:xfrm>
          <a:prstGeom prst="straightConnector1">
            <a:avLst/>
          </a:prstGeom>
          <a:noFill/>
          <a:ln w="57150" cap="rnd">
            <a:solidFill>
              <a:srgbClr val="295F71"/>
            </a:solidFill>
            <a:prstDash val="solid"/>
            <a:miter/>
            <a:headEnd type="none" w="med" len="med"/>
            <a:tailEnd type="stealth" w="lg" len="lg"/>
          </a:ln>
        </p:spPr>
      </p:cxnSp>
      <p:cxnSp>
        <p:nvCxnSpPr>
          <p:cNvPr id="64" name="Shape 64"/>
          <p:cNvCxnSpPr/>
          <p:nvPr/>
        </p:nvCxnSpPr>
        <p:spPr>
          <a:xfrm>
            <a:off x="8581924" y="1739124"/>
            <a:ext cx="0" cy="914400"/>
          </a:xfrm>
          <a:prstGeom prst="straightConnector1">
            <a:avLst/>
          </a:prstGeom>
          <a:noFill/>
          <a:ln w="57150" cap="rnd">
            <a:solidFill>
              <a:srgbClr val="295F7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65" name="Shape 65"/>
          <p:cNvSpPr txBox="1"/>
          <p:nvPr/>
        </p:nvSpPr>
        <p:spPr>
          <a:xfrm>
            <a:off x="5562600" y="1179200"/>
            <a:ext cx="2186099" cy="461999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>
                <a:solidFill>
                  <a:srgbClr val="295F71"/>
                </a:solidFill>
                <a:latin typeface="Arial"/>
                <a:ea typeface="Arial"/>
                <a:cs typeface="Arial"/>
                <a:sym typeface="Arial"/>
              </a:rPr>
              <a:t>Cycling Option</a:t>
            </a:r>
          </a:p>
        </p:txBody>
      </p:sp>
      <p:sp>
        <p:nvSpPr>
          <p:cNvPr id="66" name="Shape 66"/>
          <p:cNvSpPr/>
          <p:nvPr/>
        </p:nvSpPr>
        <p:spPr>
          <a:xfrm>
            <a:off x="1121224" y="2750848"/>
            <a:ext cx="3785400" cy="68369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7" name="Shape 67"/>
          <p:cNvSpPr txBox="1"/>
          <p:nvPr/>
        </p:nvSpPr>
        <p:spPr>
          <a:xfrm rot="-33080" flipH="1">
            <a:off x="9827" y="1234175"/>
            <a:ext cx="1496469" cy="649233"/>
          </a:xfrm>
          <a:prstGeom prst="rect">
            <a:avLst/>
          </a:prstGeom>
          <a:solidFill>
            <a:srgbClr val="0000FF"/>
          </a:solidFill>
          <a:ln w="9525" cap="rnd">
            <a:solidFill>
              <a:srgbClr val="98884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1800">
                <a:solidFill>
                  <a:srgbClr val="0000FF"/>
                </a:solidFill>
              </a:rPr>
              <a:t>S</a:t>
            </a:r>
            <a:r>
              <a:rPr lang="en" sz="1800">
                <a:solidFill>
                  <a:schemeClr val="lt1"/>
                </a:solidFill>
              </a:rPr>
              <a:t>var. LAPS</a:t>
            </a:r>
          </a:p>
        </p:txBody>
      </p:sp>
      <p:cxnSp>
        <p:nvCxnSpPr>
          <p:cNvPr id="68" name="Shape 68"/>
          <p:cNvCxnSpPr/>
          <p:nvPr/>
        </p:nvCxnSpPr>
        <p:spPr>
          <a:xfrm>
            <a:off x="792062" y="1870075"/>
            <a:ext cx="577799" cy="652500"/>
          </a:xfrm>
          <a:prstGeom prst="straightConnector1">
            <a:avLst/>
          </a:prstGeom>
          <a:noFill/>
          <a:ln w="57150" cap="rnd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69" name="Shape 69"/>
          <p:cNvSpPr/>
          <p:nvPr/>
        </p:nvSpPr>
        <p:spPr>
          <a:xfrm rot="5425798">
            <a:off x="4345562" y="2036622"/>
            <a:ext cx="479713" cy="8154493"/>
          </a:xfrm>
          <a:prstGeom prst="rightBrace">
            <a:avLst>
              <a:gd name="adj1" fmla="val 8333"/>
              <a:gd name="adj2" fmla="val 51824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86" y="57367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83646" y="55073"/>
            <a:ext cx="8488499" cy="6612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600"/>
              <a:t>Motivation and goal for 2013 EWP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20064" y="957544"/>
            <a:ext cx="8639699" cy="568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19100" algn="l" rtl="0">
              <a:lnSpc>
                <a:spcPct val="150000"/>
              </a:lnSpc>
              <a:buClr>
                <a:srgbClr val="6BB1C9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Evaluate timeliness and performance of variational, high temporal and spatial resolution LAPS in real time.</a:t>
            </a:r>
          </a:p>
          <a:p>
            <a:pPr marL="457200" marR="0" lvl="0" indent="-419100" algn="l" rtl="0">
              <a:lnSpc>
                <a:spcPct val="150000"/>
              </a:lnSpc>
              <a:buClr>
                <a:srgbClr val="6BB1C9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Evaluate performance of the  0-3 h convective forecasts initialized with high resolution variational LAPS in the</a:t>
            </a: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Warn-on-Forecast </a:t>
            </a: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paradigm.</a:t>
            </a:r>
          </a:p>
          <a:p>
            <a:pPr marL="457200" lvl="0" indent="-419100">
              <a:lnSpc>
                <a:spcPct val="150000"/>
              </a:lnSpc>
              <a:buSzPct val="208333"/>
            </a:pPr>
            <a:r>
              <a:rPr lang="en-US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Assess 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useful 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variational LAPS analysis and </a:t>
            </a:r>
            <a:r>
              <a:rPr lang="en-US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its 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short </a:t>
            </a: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term convective forecasts 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for operational use? </a:t>
            </a:r>
            <a:r>
              <a:rPr lang="en-US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Identify 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improvements</a:t>
            </a:r>
            <a:r>
              <a:rPr lang="en-US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for future development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72" y="583454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930178" y="20071"/>
            <a:ext cx="6888899" cy="65880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600"/>
              <a:t>Research questions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619" y="881344"/>
            <a:ext cx="9146699" cy="6017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Model forecasts:  3 km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24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1km</a:t>
            </a:r>
            <a:endParaRPr lang="en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buClr>
                <a:srgbClr val="0B5394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lang="en-US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they 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add </a:t>
            </a: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value to simple radar echo extrapolation at various forecast times? </a:t>
            </a:r>
          </a:p>
          <a:p>
            <a:pPr marL="457200" marR="0" lvl="0" indent="-419100" algn="l" rtl="0">
              <a:lnSpc>
                <a:spcPct val="100000"/>
              </a:lnSpc>
              <a:buClr>
                <a:srgbClr val="0B5394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Can they fill a gap especially for 0-3 h, at 1 km resolution?</a:t>
            </a:r>
          </a:p>
          <a:p>
            <a:pPr marL="457200" marR="0" lvl="0" indent="-419100" algn="l" rtl="0">
              <a:lnSpc>
                <a:spcPct val="100000"/>
              </a:lnSpc>
              <a:buClr>
                <a:srgbClr val="0B5394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Are the short-term forecasts useful for convective storm evolution?</a:t>
            </a:r>
          </a:p>
          <a:p>
            <a:pPr marL="457200" marR="0" lvl="0" indent="-419100" algn="l" rtl="0">
              <a:lnSpc>
                <a:spcPct val="100000"/>
              </a:lnSpc>
              <a:buClr>
                <a:srgbClr val="0B5394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Can the forecasts retain important features such as large scale frontal boundaries?  and smaller scale outflow boundaries</a:t>
            </a:r>
            <a:r>
              <a:rPr lang="en" sz="2400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lang="en-US" sz="2400" dirty="0" smtClean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100000"/>
              </a:lnSpc>
              <a:buClr>
                <a:srgbClr val="0B5394"/>
              </a:buClr>
              <a:buSzPct val="208333"/>
              <a:buNone/>
            </a:pPr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Temporal frequency</a:t>
            </a:r>
          </a:p>
          <a:p>
            <a:pPr marL="457200" marR="0" lvl="0" indent="-419100" algn="l" rtl="0">
              <a:lnSpc>
                <a:spcPct val="100000"/>
              </a:lnSpc>
              <a:buClr>
                <a:srgbClr val="0B5394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Is latency an issue? Is 15 min enough?</a:t>
            </a:r>
          </a:p>
          <a:p>
            <a:pPr marL="457200" marR="0" lvl="0" indent="-419100" algn="l" rtl="0">
              <a:lnSpc>
                <a:spcPct val="100000"/>
              </a:lnSpc>
              <a:buClr>
                <a:srgbClr val="0B5394"/>
              </a:buClr>
              <a:buSzPct val="208333"/>
              <a:buFont typeface="Arial"/>
              <a:buChar char="•"/>
            </a:pPr>
            <a:r>
              <a:rPr lang="en" sz="24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Will short latency increase your capability to diagnose the severe situation? </a:t>
            </a:r>
          </a:p>
          <a:p>
            <a:endParaRPr lang="en" sz="24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78" y="595448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514896" y="-21852"/>
            <a:ext cx="7273200" cy="6695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Products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240721" y="692725"/>
            <a:ext cx="8666399" cy="6122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buNone/>
            </a:pP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Forecast: regional domain at 1 km and 3 km resolutions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Composite Reflectivity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CAPE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CIN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Updraft Helicity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Lifted index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Satellite simulated IR Brightness Temperature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Fractional Cloud Cover</a:t>
            </a:r>
          </a:p>
          <a:p>
            <a:pPr marL="457200" lvl="0" indent="-381000" rtl="0">
              <a:lnSpc>
                <a:spcPct val="100000"/>
              </a:lnSpc>
              <a:buClr>
                <a:srgbClr val="073763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Cloud Ceiling</a:t>
            </a:r>
          </a:p>
          <a:p>
            <a:pPr lvl="0" rtl="0">
              <a:lnSpc>
                <a:spcPct val="115000"/>
              </a:lnSpc>
              <a:buNone/>
            </a:pPr>
            <a:r>
              <a:rPr lang="en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Surface analysis: conus domain at 2.5 km resolution</a:t>
            </a:r>
          </a:p>
          <a:p>
            <a:pPr marL="457200" lvl="0" indent="-381000" rtl="0">
              <a:lnSpc>
                <a:spcPct val="100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Surface </a:t>
            </a:r>
            <a:r>
              <a:rPr lang="en-US" sz="24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4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emperature</a:t>
            </a:r>
            <a:endParaRPr lang="en"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lnSpc>
                <a:spcPct val="100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Dew Point </a:t>
            </a:r>
            <a:r>
              <a:rPr lang="en-US" sz="24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" sz="2400" dirty="0" smtClean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emperature</a:t>
            </a:r>
            <a:endParaRPr lang="en"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rtl="0">
              <a:lnSpc>
                <a:spcPct val="100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U,V wind component</a:t>
            </a:r>
          </a:p>
          <a:p>
            <a:pPr marL="457200" lvl="0" indent="-381000" rtl="0">
              <a:lnSpc>
                <a:spcPct val="100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PMSL</a:t>
            </a:r>
          </a:p>
          <a:p>
            <a:pPr marL="457200" lvl="0" indent="-381000" rtl="0">
              <a:lnSpc>
                <a:spcPct val="100000"/>
              </a:lnSpc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surface pressure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96" y="583111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90518" y="228600"/>
            <a:ext cx="8519700" cy="7013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lvl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en" sz="3000">
                <a:solidFill>
                  <a:srgbClr val="E81212"/>
                </a:solidFill>
              </a:rPr>
              <a:t>Observed and Forecast IR Satellite Brightness Temp 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>
                <a:solidFill>
                  <a:srgbClr val="E81212"/>
                </a:solidFill>
              </a:rPr>
              <a:t>10 Apr 2013 18Z - 19Z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sp>
        <p:nvSpPr>
          <p:cNvPr id="95" name="Shape 95"/>
          <p:cNvSpPr txBox="1"/>
          <p:nvPr/>
        </p:nvSpPr>
        <p:spPr>
          <a:xfrm>
            <a:off x="68950" y="5715000"/>
            <a:ext cx="8991300" cy="1102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7407"/>
              <a:buFont typeface="Arial"/>
              <a:buChar char="•"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Simulated VIS available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derived from cloud amount)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7407"/>
              <a:buFont typeface="Arial"/>
              <a:buChar char="•"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Forecasters are naturally familiar with satellite images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7407"/>
              <a:buFont typeface="Arial"/>
              <a:buChar char="•"/>
            </a:pPr>
            <a:r>
              <a:rPr lang="en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Used for objective cloud forecast verification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1224249" y="772000"/>
            <a:ext cx="788099" cy="3008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/>
              <a:t>OBS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6187349" y="772000"/>
            <a:ext cx="1196399" cy="3008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Forecast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50" y="6004399"/>
            <a:ext cx="812800" cy="812800"/>
          </a:xfrm>
          <a:prstGeom prst="rect">
            <a:avLst/>
          </a:prstGeom>
        </p:spPr>
      </p:pic>
      <p:pic>
        <p:nvPicPr>
          <p:cNvPr id="9" name="Picture 8" descr="slide8-11micron_hwt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9480" y="110201"/>
            <a:ext cx="8179500" cy="990599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0-6 h Composite Reflectivity verification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ct val="25000"/>
              <a:buFont typeface="Calibri"/>
              <a:buNone/>
            </a:pPr>
            <a:r>
              <a:rPr lang="en" sz="3000" b="0"/>
              <a:t>3 April 2013 00Z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23189" y="1490944"/>
            <a:ext cx="8908500" cy="471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buNone/>
            </a:pPr>
            <a:r>
              <a:rPr lang="en" sz="1800"/>
              <a:t>
</a:t>
            </a:r>
          </a:p>
          <a:p>
            <a:endParaRPr lang="en" sz="1800"/>
          </a:p>
        </p:txBody>
      </p:sp>
      <p:sp>
        <p:nvSpPr>
          <p:cNvPr id="105" name="Shape 105"/>
          <p:cNvSpPr txBox="1"/>
          <p:nvPr/>
        </p:nvSpPr>
        <p:spPr>
          <a:xfrm>
            <a:off x="1828800" y="6096000"/>
            <a:ext cx="6763800" cy="52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i="0" u="none" strike="noStrike" cap="none" baseline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Higher ETS (best at short leads)</a:t>
            </a:r>
          </a:p>
        </p:txBody>
      </p:sp>
      <p:sp>
        <p:nvSpPr>
          <p:cNvPr id="106" name="Shape 106"/>
          <p:cNvSpPr/>
          <p:nvPr/>
        </p:nvSpPr>
        <p:spPr>
          <a:xfrm>
            <a:off x="172450" y="1371600"/>
            <a:ext cx="8789828" cy="462147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  <p:sp>
        <p:nvSpPr>
          <p:cNvPr id="107" name="Shape 107"/>
          <p:cNvSpPr txBox="1"/>
          <p:nvPr/>
        </p:nvSpPr>
        <p:spPr>
          <a:xfrm>
            <a:off x="1254225" y="2263545"/>
            <a:ext cx="2462999" cy="52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1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</a:t>
            </a:r>
            <a:r>
              <a:rPr lang="en" sz="1800" b="1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1800" b="1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LAPS Analysis</a:t>
            </a:r>
            <a:r>
              <a:rPr lang="en" sz="1600" b="1" i="0" u="none" strike="noStrike" cap="none" baseline="0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189" y="599307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760</Words>
  <Application>Microsoft Office PowerPoint</Application>
  <PresentationFormat>On-screen Show (4:3)</PresentationFormat>
  <Paragraphs>173</Paragraphs>
  <Slides>22</Slides>
  <Notes>22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/>
      <vt:lpstr>Variational Local Analysis and Prediction System -- Analysis and Forecast</vt:lpstr>
      <vt:lpstr>Local Analysis and Prediction System (LAPS)   and Variational LAPS</vt:lpstr>
      <vt:lpstr>LAPS Data Sources</vt:lpstr>
      <vt:lpstr>Transition from LAPS to Fully Variational LAPS</vt:lpstr>
      <vt:lpstr>Motivation and goal for 2013 EWP</vt:lpstr>
      <vt:lpstr>Research questions</vt:lpstr>
      <vt:lpstr>Products</vt:lpstr>
      <vt:lpstr>Observed and Forecast IR Satellite Brightness Temp    10 Apr 2013 18Z - 19Z</vt:lpstr>
      <vt:lpstr>0-6 h Composite Reflectivity verification 3 April 2013 00Z</vt:lpstr>
      <vt:lpstr>Example of Surface analysis Temp, wind 10 Apr 2013 15Z</vt:lpstr>
      <vt:lpstr>How to evaluate the surface analysis on AWIPS</vt:lpstr>
      <vt:lpstr>Example of surface analysis </vt:lpstr>
      <vt:lpstr>Slide 13</vt:lpstr>
      <vt:lpstr>Additional resources  HWT pages: Visit: http://laps.noaa.gov/hwt/hwt.html   Verification pages:  Visit: http://laps.noaa.gov/verif/   Under "Source" menu, the three source names are: - LAPS_CONUS_2.5km - LAPS_OUN_1km - LAPS_OUN_3km  </vt:lpstr>
      <vt:lpstr>Slide 15</vt:lpstr>
      <vt:lpstr>Slide 16</vt:lpstr>
      <vt:lpstr>Slide 17</vt:lpstr>
      <vt:lpstr>Slide 18</vt:lpstr>
      <vt:lpstr>3-hr Diabatically (hot-start) initialized  WRF-ARW forecast</vt:lpstr>
      <vt:lpstr>Slide 20</vt:lpstr>
      <vt:lpstr>SCHEMATIC  DATA FLOW in LAPS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Variational Local Analysis and Prediction System -- Analysis and Forecast</dc:title>
  <cp:lastModifiedBy>Greg Stumpf</cp:lastModifiedBy>
  <cp:revision>15</cp:revision>
  <dcterms:modified xsi:type="dcterms:W3CDTF">2013-04-22T17:45:12Z</dcterms:modified>
</cp:coreProperties>
</file>