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78" r:id="rId2"/>
    <p:sldMasterId id="2147483679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custDataLst>
    <p:tags r:id="rId25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88" autoAdjust="0"/>
    <p:restoredTop sz="94633" autoAdjust="0"/>
  </p:normalViewPr>
  <p:slideViewPr>
    <p:cSldViewPr snapToGrid="0" snapToObjects="1">
      <p:cViewPr varScale="1">
        <p:scale>
          <a:sx n="75" d="100"/>
          <a:sy n="75" d="100"/>
        </p:scale>
        <p:origin x="18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3250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883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26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9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2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85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127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8455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251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403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579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3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640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99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-10339388" y="695325"/>
            <a:ext cx="20678776" cy="15509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0710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9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77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6421" y="4344024"/>
            <a:ext cx="5485157" cy="4114488"/>
          </a:xfrm>
          <a:prstGeom prst="rect">
            <a:avLst/>
          </a:prstGeom>
        </p:spPr>
        <p:txBody>
          <a:bodyPr lIns="89600" tIns="89600" rIns="89600" bIns="89600" anchor="ctr" anchorCtr="0">
            <a:noAutofit/>
          </a:bodyPr>
          <a:lstStyle/>
          <a:p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33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311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22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5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5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5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5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5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5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5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5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5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77800" algn="l" rtl="0">
              <a:spcBef>
                <a:spcPts val="520"/>
              </a:spcBef>
              <a:spcAft>
                <a:spcPts val="0"/>
              </a:spcAft>
              <a:buClr>
                <a:srgbClr val="6BB1C9"/>
              </a:buClr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marL="639762" indent="-16986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2pPr>
            <a:lvl3pPr marL="914400" indent="-196850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100">
                <a:solidFill>
                  <a:schemeClr val="dk1"/>
                </a:solidFill>
              </a:defRPr>
            </a:lvl3pPr>
            <a:lvl4pPr marL="1187450" indent="-158750" algn="l" rtl="0">
              <a:spcBef>
                <a:spcPts val="400"/>
              </a:spcBef>
              <a:spcAft>
                <a:spcPts val="0"/>
              </a:spcAft>
              <a:buClr>
                <a:srgbClr val="6BB1C9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1462087" indent="-166687" algn="l" rtl="0">
              <a:spcBef>
                <a:spcPts val="400"/>
              </a:spcBef>
              <a:spcAft>
                <a:spcPts val="0"/>
              </a:spcAft>
              <a:buClr>
                <a:srgbClr val="6585CF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1737360" indent="-159385" algn="l" rtl="0">
              <a:spcBef>
                <a:spcPts val="360"/>
              </a:spcBef>
              <a:buClr>
                <a:schemeClr val="accent5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6pPr>
            <a:lvl7pPr marL="1920240" indent="-145414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 baseline="0">
                <a:solidFill>
                  <a:schemeClr val="dk1"/>
                </a:solidFill>
              </a:defRPr>
            </a:lvl7pPr>
            <a:lvl8pPr marL="2194560" indent="-127635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 sz="1600">
                <a:solidFill>
                  <a:schemeClr val="dk1"/>
                </a:solidFill>
              </a:defRPr>
            </a:lvl8pPr>
            <a:lvl9pPr marL="2468880" indent="-128904" algn="l" rtl="0">
              <a:spcBef>
                <a:spcPts val="280"/>
              </a:spcBef>
              <a:buClr>
                <a:schemeClr val="dk2"/>
              </a:buClr>
              <a:buFont typeface="Arial"/>
              <a:buChar char="•"/>
              <a:defRPr sz="1400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31391" y="982172"/>
            <a:ext cx="8872200" cy="13172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200" dirty="0">
                <a:solidFill>
                  <a:srgbClr val="0B5394"/>
                </a:solidFill>
              </a:rPr>
              <a:t>Variational Local Analysis and Prediction System </a:t>
            </a:r>
            <a:r>
              <a:rPr lang="en" sz="3600" b="1" dirty="0" smtClean="0">
                <a:solidFill>
                  <a:srgbClr val="FF00FF"/>
                </a:solidFill>
              </a:rPr>
              <a:t/>
            </a:r>
            <a:br>
              <a:rPr lang="en" sz="3600" b="1" dirty="0" smtClean="0">
                <a:solidFill>
                  <a:srgbClr val="FF00FF"/>
                </a:solidFill>
              </a:rPr>
            </a:br>
            <a:r>
              <a:rPr lang="en" sz="3200" b="1" i="1" dirty="0" smtClean="0">
                <a:solidFill>
                  <a:srgbClr val="0B5394"/>
                </a:solidFill>
              </a:rPr>
              <a:t>-- Evaluating its Analysis </a:t>
            </a:r>
            <a:r>
              <a:rPr lang="en" sz="3200" b="1" i="1" dirty="0">
                <a:solidFill>
                  <a:srgbClr val="0B5394"/>
                </a:solidFill>
              </a:rPr>
              <a:t>and Forecast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1022018" y="2950490"/>
            <a:ext cx="7084199" cy="365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Hongli Jiang, Yuanfu Xie, Steve Albers,  Zoltan Toth</a:t>
            </a:r>
          </a:p>
          <a:p>
            <a:endParaRPr lang="en" sz="30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buNone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NOAA Earth System Research Laboratory Global System Division </a:t>
            </a:r>
          </a:p>
          <a:p>
            <a:pPr lvl="0" algn="ctr" rtl="0">
              <a:buNone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Forecast Application Branch</a:t>
            </a:r>
          </a:p>
          <a:p>
            <a:endParaRPr lang="en" sz="3000" dirty="0">
              <a:latin typeface="Calibri"/>
              <a:ea typeface="Calibri"/>
              <a:cs typeface="Calibri"/>
              <a:sym typeface="Calibri"/>
            </a:endParaRPr>
          </a:p>
          <a:p>
            <a:endParaRPr lang="en"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50550" y="84250"/>
            <a:ext cx="8955599" cy="187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2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demand, re-locatable domain, 1-km grid spacing,</a:t>
            </a:r>
            <a:r>
              <a:rPr lang="en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200</a:t>
            </a:r>
            <a:r>
              <a:rPr lang="en" sz="2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X200 km </a:t>
            </a:r>
            <a:r>
              <a:rPr lang="en-US" sz="29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 (</a:t>
            </a:r>
            <a:r>
              <a:rPr lang="en" sz="29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</a:t>
            </a:r>
            <a:r>
              <a:rPr lang="en" sz="2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-US" sz="2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"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vLAPS analysis: 1515 UTC 9 April 2014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title" idx="2"/>
          </p:nvPr>
        </p:nvSpPr>
        <p:spPr>
          <a:xfrm>
            <a:off x="561975" y="6281750"/>
            <a:ext cx="8351700" cy="42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850 hPa wind (green m s</a:t>
            </a:r>
            <a:r>
              <a:rPr lang="en" sz="29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streamline (blue)</a:t>
            </a:r>
            <a:r>
              <a:rPr lang="en" sz="2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61975" y="1719262"/>
            <a:ext cx="8020050" cy="4333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23190" y="38050"/>
            <a:ext cx="8622110" cy="10293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-US" sz="3000" b="0" dirty="0" smtClean="0"/>
              <a:t>Surface analysis: c</a:t>
            </a:r>
            <a:r>
              <a:rPr lang="en" sz="3000" b="0" dirty="0" smtClean="0"/>
              <a:t>onus </a:t>
            </a:r>
            <a:r>
              <a:rPr lang="en" sz="3000" b="0" dirty="0"/>
              <a:t>domain 2.5 km </a:t>
            </a:r>
            <a:r>
              <a:rPr lang="en" sz="3000" b="0" dirty="0" smtClean="0"/>
              <a:t>re</a:t>
            </a:r>
            <a:r>
              <a:rPr lang="en-US" sz="3000" b="0" dirty="0" smtClean="0"/>
              <a:t>s,</a:t>
            </a:r>
            <a:r>
              <a:rPr lang="en" sz="3000" b="0" dirty="0" smtClean="0"/>
              <a:t> 15 </a:t>
            </a:r>
            <a:r>
              <a:rPr lang="en" sz="3000" b="0" dirty="0"/>
              <a:t>min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 dirty="0" smtClean="0"/>
              <a:t>2-m </a:t>
            </a:r>
            <a:r>
              <a:rPr lang="en" sz="3000" b="0" dirty="0"/>
              <a:t>Temp (K) </a:t>
            </a:r>
            <a:r>
              <a:rPr lang="en-US" sz="3000" b="0" dirty="0" smtClean="0"/>
              <a:t>valid 17 UTC </a:t>
            </a:r>
            <a:r>
              <a:rPr lang="en" sz="3000" b="0" dirty="0" smtClean="0"/>
              <a:t>9 </a:t>
            </a:r>
            <a:r>
              <a:rPr lang="en" sz="3000" b="0" dirty="0"/>
              <a:t>Apr 2014 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123189" y="1719544"/>
            <a:ext cx="8908500" cy="471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buNone/>
            </a:pPr>
            <a:r>
              <a:rPr lang="en" sz="1800"/>
              <a:t>
</a:t>
            </a:r>
          </a:p>
          <a:p>
            <a:endParaRPr lang="en" sz="1800"/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4"/>
          <a:srcRect t="5272" b="6122"/>
          <a:stretch/>
        </p:blipFill>
        <p:spPr>
          <a:xfrm>
            <a:off x="528275" y="1678325"/>
            <a:ext cx="8048450" cy="485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5"/>
          <a:srcRect l="6489" t="85769" r="5218" b="4121"/>
          <a:stretch/>
        </p:blipFill>
        <p:spPr>
          <a:xfrm>
            <a:off x="528275" y="1339073"/>
            <a:ext cx="8048450" cy="5492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514896" y="-21852"/>
            <a:ext cx="7273200" cy="6695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/>
              <a:t>Products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240725" y="884625"/>
            <a:ext cx="8666399" cy="556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Analysis and Forecast: on demand, re-locatable, 800X800 km domain at 1 km resolutions</a:t>
            </a:r>
          </a:p>
          <a:p>
            <a:pPr marL="457200" lvl="0" indent="-381000" rtl="0">
              <a:lnSpc>
                <a:spcPct val="100000"/>
              </a:lnSpc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Composite Reflectivity</a:t>
            </a:r>
          </a:p>
          <a:p>
            <a:pPr marL="457200" lvl="0" indent="-381000" rtl="0">
              <a:lnSpc>
                <a:spcPct val="100000"/>
              </a:lnSpc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CAPE</a:t>
            </a:r>
          </a:p>
          <a:p>
            <a:pPr marL="457200" lvl="0" indent="-381000" rtl="0">
              <a:lnSpc>
                <a:spcPct val="100000"/>
              </a:lnSpc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CIN</a:t>
            </a:r>
          </a:p>
          <a:p>
            <a:pPr marL="457200" lvl="0" indent="-381000" rtl="0">
              <a:lnSpc>
                <a:spcPct val="100000"/>
              </a:lnSpc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Updraft Helicity</a:t>
            </a:r>
          </a:p>
          <a:p>
            <a:pPr marL="457200" lvl="0" indent="-381000" rtl="0">
              <a:lnSpc>
                <a:spcPct val="100000"/>
              </a:lnSpc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Storm Relative Helicity </a:t>
            </a:r>
          </a:p>
          <a:p>
            <a:pPr marL="457200" lvl="0" indent="-381000" rtl="0">
              <a:lnSpc>
                <a:spcPct val="100000"/>
              </a:lnSpc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Satellite simulated IR Brightness Temperature</a:t>
            </a:r>
          </a:p>
          <a:p>
            <a:pPr marL="457200" lvl="0" indent="-381000" rtl="0">
              <a:lnSpc>
                <a:spcPct val="100000"/>
              </a:lnSpc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Cloud Ceiling</a:t>
            </a:r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Analysis only: on demand, re-locatable, 200X200 km domain, 1 km resolutions, 3-D fields</a:t>
            </a:r>
          </a:p>
          <a:p>
            <a:pPr marL="457200" lvl="0" indent="-381000" rtl="0"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Wind field</a:t>
            </a:r>
          </a:p>
          <a:p>
            <a:pPr marL="457200" lvl="0" indent="-381000" rtl="0"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Vorticity </a:t>
            </a:r>
            <a:r>
              <a:rPr lang="en" sz="24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derived </a:t>
            </a:r>
            <a:r>
              <a:rPr lang="en" sz="24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3-D wind field)</a:t>
            </a:r>
          </a:p>
          <a:p>
            <a:pPr marL="457200" lvl="0" indent="-381000" rtl="0">
              <a:buClr>
                <a:srgbClr val="073763"/>
              </a:buClr>
              <a:buSzPct val="166666"/>
              <a:buFont typeface="Arial"/>
              <a:buChar char="•"/>
            </a:pP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Reflectivity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514896" y="-21852"/>
            <a:ext cx="7273200" cy="6695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/>
              <a:t>Products, continues...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240725" y="692725"/>
            <a:ext cx="8666399" cy="303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Surface analysis: conus domain at 2.5 km resolution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Surface Temperature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Dew Point Temperature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U,V wind component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PMSL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surface pressure</a:t>
            </a:r>
          </a:p>
          <a:p>
            <a:endParaRPr lang="en"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75825" y="652874"/>
            <a:ext cx="9068100" cy="9518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 dirty="0"/>
              <a:t>How to evaluate the LAPS 1km both analysis </a:t>
            </a:r>
            <a:r>
              <a:rPr lang="en-US" sz="3000" b="0" dirty="0" smtClean="0">
                <a:solidFill>
                  <a:srgbClr val="FF00FF"/>
                </a:solidFill>
              </a:rPr>
              <a:t/>
            </a:r>
            <a:br>
              <a:rPr lang="en-US" sz="3000" b="0" dirty="0" smtClean="0">
                <a:solidFill>
                  <a:srgbClr val="FF00FF"/>
                </a:solidFill>
              </a:rPr>
            </a:br>
            <a:r>
              <a:rPr lang="en" sz="3000" b="0" dirty="0" smtClean="0"/>
              <a:t>and </a:t>
            </a:r>
            <a:r>
              <a:rPr lang="en" sz="3000" b="0" dirty="0"/>
              <a:t>forecast product on AWIPS II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75825" y="2075826"/>
            <a:ext cx="8908500" cy="471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buClr>
                <a:srgbClr val="6BB1C9"/>
              </a:buClr>
              <a:buSzPct val="166666"/>
              <a:buFont typeface="Arial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Open "CAVE"</a:t>
            </a:r>
          </a:p>
          <a:p>
            <a:pPr marL="457200" marR="0" lvl="0" indent="-381000" algn="l" rtl="0">
              <a:lnSpc>
                <a:spcPct val="100000"/>
              </a:lnSpc>
              <a:buClr>
                <a:srgbClr val="6BB1C9"/>
              </a:buClr>
              <a:buSzPct val="166666"/>
              <a:buFont typeface="Arial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Select "Volume", then "Browser"</a:t>
            </a:r>
          </a:p>
          <a:p>
            <a:pPr marL="457200" marR="0" lvl="0" indent="-381000" algn="l" rtl="0">
              <a:lnSpc>
                <a:spcPct val="100000"/>
              </a:lnSpc>
              <a:buClr>
                <a:srgbClr val="6BB1C9"/>
              </a:buClr>
              <a:buSzPct val="166666"/>
              <a:buFont typeface="Arial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in "Source", select "LAPS-oun1km (this name needs to be confirmed by Darrel)"</a:t>
            </a:r>
          </a:p>
          <a:p>
            <a:pPr marL="457200" marR="0" lvl="0" indent="-381000" algn="l" rtl="0">
              <a:lnSpc>
                <a:spcPct val="100000"/>
              </a:lnSpc>
              <a:buClr>
                <a:srgbClr val="6BB1C9"/>
              </a:buClr>
              <a:buSzPct val="166666"/>
              <a:buFont typeface="Arial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In "Field", select "Simulated IR brightness temp", </a:t>
            </a:r>
          </a:p>
          <a:p>
            <a:pPr marL="457200" marR="0" lvl="0" indent="-381000" algn="l" rtl="0">
              <a:lnSpc>
                <a:spcPct val="100000"/>
              </a:lnSpc>
              <a:buClr>
                <a:srgbClr val="6BB1C9"/>
              </a:buClr>
              <a:buSzPct val="166666"/>
              <a:buFont typeface="Arial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In "Plane", select "surface", See example next page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685800" y="55969"/>
            <a:ext cx="8056200" cy="8279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600" b="0"/>
              <a:t>Example of surface analysis 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23189" y="1490944"/>
            <a:ext cx="8908500" cy="471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buNone/>
            </a:pPr>
            <a:r>
              <a:rPr lang="en" sz="1800"/>
              <a:t>
</a:t>
            </a:r>
          </a:p>
          <a:p>
            <a:endParaRPr lang="en" sz="1800"/>
          </a:p>
        </p:txBody>
      </p:sp>
      <p:pic>
        <p:nvPicPr>
          <p:cNvPr id="292" name="Shape 29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23189" y="1677513"/>
            <a:ext cx="8765707" cy="466695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23200" y="0"/>
            <a:ext cx="9058500" cy="930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E81212"/>
                </a:solidFill>
              </a:rPr>
              <a:t>Observed and Forecast IR Satellite Brightness Temp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>
                <a:solidFill>
                  <a:srgbClr val="E81212"/>
                </a:solidFill>
              </a:rPr>
              <a:t>1 km domain 9 Apr 2014 0615 UTC - 0900 UTC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23189" y="1490944"/>
            <a:ext cx="8908500" cy="471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buNone/>
            </a:pPr>
            <a:r>
              <a:rPr lang="en" sz="1800"/>
              <a:t>
</a:t>
            </a:r>
          </a:p>
          <a:p>
            <a:endParaRPr lang="en" sz="1800"/>
          </a:p>
        </p:txBody>
      </p:sp>
      <p:sp>
        <p:nvSpPr>
          <p:cNvPr id="299" name="Shape 299"/>
          <p:cNvSpPr txBox="1"/>
          <p:nvPr/>
        </p:nvSpPr>
        <p:spPr>
          <a:xfrm>
            <a:off x="76350" y="6203950"/>
            <a:ext cx="8991300" cy="4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7407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Simulated VIS available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derived from cloud amount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232674" y="890375"/>
            <a:ext cx="788099" cy="300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OBS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6170500" y="890375"/>
            <a:ext cx="1196399" cy="390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Forecast</a:t>
            </a:r>
          </a:p>
        </p:txBody>
      </p:sp>
      <p:pic>
        <p:nvPicPr>
          <p:cNvPr id="2" name="Picture 1" descr="s11u-140990615-09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375"/>
            <a:ext cx="9144000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796175" y="176926"/>
            <a:ext cx="7642499" cy="5621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/>
              <a:t>How to evaluate the surface analysis on AWIPS II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123189" y="1033744"/>
            <a:ext cx="8908500" cy="471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buClr>
                <a:srgbClr val="6BB1C9"/>
              </a:buClr>
              <a:buSzPct val="166666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Open "CAVE"</a:t>
            </a:r>
          </a:p>
          <a:p>
            <a:pPr marL="457200" marR="0" lvl="0" indent="-381000" algn="l" rtl="0">
              <a:lnSpc>
                <a:spcPct val="100000"/>
              </a:lnSpc>
              <a:buClr>
                <a:srgbClr val="6BB1C9"/>
              </a:buClr>
              <a:buSzPct val="166666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Select "Volume", then "Browser"</a:t>
            </a:r>
          </a:p>
          <a:p>
            <a:pPr marL="457200" marR="0" lvl="0" indent="-381000" algn="l" rtl="0">
              <a:lnSpc>
                <a:spcPct val="100000"/>
              </a:lnSpc>
              <a:buClr>
                <a:srgbClr val="6BB1C9"/>
              </a:buClr>
              <a:buSzPct val="166666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in "Source", select "LAPS-CONUS (this name needs to be confirmed by Darrel)"</a:t>
            </a:r>
          </a:p>
          <a:p>
            <a:pPr marL="457200" marR="0" lvl="0" indent="-381000" algn="l" rtl="0">
              <a:lnSpc>
                <a:spcPct val="100000"/>
              </a:lnSpc>
              <a:buClr>
                <a:srgbClr val="6BB1C9"/>
              </a:buClr>
              <a:buSzPct val="166666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In "Field", select "WIND, TEMP", </a:t>
            </a:r>
          </a:p>
          <a:p>
            <a:pPr marL="457200" marR="0" lvl="0" indent="-381000" algn="l" rtl="0">
              <a:lnSpc>
                <a:spcPct val="100000"/>
              </a:lnSpc>
              <a:buClr>
                <a:srgbClr val="6BB1C9"/>
              </a:buClr>
              <a:buSzPct val="166666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In "Plane", select "surface", See example next page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23189" y="1490944"/>
            <a:ext cx="8908500" cy="471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buNone/>
            </a:pPr>
            <a:r>
              <a:rPr lang="en" sz="1800"/>
              <a:t>
</a:t>
            </a:r>
          </a:p>
          <a:p>
            <a:endParaRPr lang="en" sz="1800"/>
          </a:p>
        </p:txBody>
      </p:sp>
      <p:pic>
        <p:nvPicPr>
          <p:cNvPr id="314" name="Shape 3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28687" y="833437"/>
            <a:ext cx="7286625" cy="51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2142575" y="275675"/>
            <a:ext cx="5246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Example of surface analysis of Wind and Temp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01510" y="365755"/>
            <a:ext cx="8668200" cy="6191923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dirty="0"/>
              <a:t>Additional resources</a:t>
            </a:r>
          </a:p>
          <a:p>
            <a:endParaRPr lang="en"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 dirty="0"/>
              <a:t>HWT pages: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 dirty="0"/>
              <a:t>Visit: http://laps.noaa.gov/hwt/hwt.html </a:t>
            </a:r>
          </a:p>
          <a:p>
            <a:endParaRPr lang="en" sz="3000" b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 dirty="0"/>
              <a:t>Verification pages: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 dirty="0"/>
              <a:t>Visit: http://laps.noaa.gov/verif/ </a:t>
            </a:r>
          </a:p>
          <a:p>
            <a:endParaRPr lang="en" sz="3000" b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 dirty="0"/>
              <a:t>Under "Source" menu, the three source names are: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 dirty="0"/>
              <a:t>- LAPS_CONUS_2.5km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b="0" dirty="0"/>
              <a:t>- LAPS_OUN_1km</a:t>
            </a:r>
          </a:p>
          <a:p>
            <a:endParaRPr lang="en" sz="3000" b="0" dirty="0"/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533400" y="-16376"/>
            <a:ext cx="8501400" cy="9855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600" dirty="0"/>
              <a:t> </a:t>
            </a:r>
            <a:r>
              <a:rPr lang="en" sz="3000" dirty="0"/>
              <a:t>What is </a:t>
            </a:r>
            <a:r>
              <a:rPr lang="en" sz="3000" b="0" i="0" u="none" strike="noStrike" cap="none" baseline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Local Analysis and Prediction System (LAPS)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 dirty="0"/>
              <a:t> -- Variational </a:t>
            </a:r>
            <a:r>
              <a:rPr lang="en" sz="3000" b="0" i="0" u="none" strike="noStrike" cap="none" baseline="0" dirty="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LAPS (vLAPS)?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255848" y="814140"/>
            <a:ext cx="8817817" cy="581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Traditional </a:t>
            </a:r>
            <a:r>
              <a:rPr lang="en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LAPS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" sz="2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SzPct val="104166"/>
            </a:pPr>
            <a:r>
              <a:rPr lang="en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Observation </a:t>
            </a: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oriented </a:t>
            </a:r>
            <a:r>
              <a:rPr lang="en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lang="en-US" sz="2000" dirty="0" smtClean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SzPct val="104166"/>
            </a:pP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Efficient and fine resolution analysis, short </a:t>
            </a:r>
            <a:r>
              <a:rPr lang="en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latency</a:t>
            </a:r>
            <a:endParaRPr lang="en" sz="2000" b="0" i="0" u="none" strike="noStrike" cap="none" baseline="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buClr>
                <a:srgbClr val="6BB1C9"/>
              </a:buClr>
              <a:buSzPct val="104166"/>
            </a:pPr>
            <a:r>
              <a:rPr lang="en" sz="2000" b="0" i="0" u="none" strike="noStrike" cap="none" baseline="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Portability </a:t>
            </a:r>
            <a:r>
              <a:rPr lang="en" sz="2000" b="0" i="0" u="none" strike="noStrike" cap="none" baseline="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and ease of use</a:t>
            </a:r>
          </a:p>
          <a:p>
            <a:pPr marL="342900" marR="0" lvl="0" indent="-342900" algn="l" rtl="0">
              <a:lnSpc>
                <a:spcPct val="100000"/>
              </a:lnSpc>
              <a:buClr>
                <a:srgbClr val="6BB1C9"/>
              </a:buClr>
              <a:buSzPct val="104166"/>
            </a:pPr>
            <a:r>
              <a:rPr lang="en" sz="2000" b="0" i="0" u="none" strike="noStrike" cap="none" baseline="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Multiscale </a:t>
            </a:r>
            <a:r>
              <a:rPr lang="en" sz="2000" b="0" i="0" u="none" strike="noStrike" cap="none" baseline="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  <a:p>
            <a:pPr marL="342900" marR="0" lvl="0" indent="-342900" algn="l" rtl="0">
              <a:lnSpc>
                <a:spcPct val="100000"/>
              </a:lnSpc>
              <a:buClr>
                <a:srgbClr val="6BB1C9"/>
              </a:buClr>
              <a:buSzPct val="104166"/>
            </a:pPr>
            <a:r>
              <a:rPr lang="en" sz="2000" b="0" i="0" u="none" strike="noStrike" cap="none" baseline="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Hot-start </a:t>
            </a:r>
            <a:r>
              <a:rPr lang="en" sz="2000" b="0" i="0" u="none" strike="noStrike" cap="none" baseline="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  <a:p>
            <a:pPr marL="342900" marR="0" lvl="0" indent="-342900" algn="l" rtl="0">
              <a:lnSpc>
                <a:spcPct val="100000"/>
              </a:lnSpc>
              <a:buClr>
                <a:srgbClr val="6BB1C9"/>
              </a:buClr>
              <a:buSzPct val="104166"/>
            </a:pPr>
            <a:r>
              <a:rPr lang="en" sz="2000" b="0" i="0" u="none" strike="noStrike" cap="none" baseline="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Cloud </a:t>
            </a:r>
            <a:r>
              <a:rPr lang="en" sz="2000" b="0" i="0" u="none" strike="noStrike" cap="none" baseline="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  <a:p>
            <a:pPr marL="342900" marR="0" lvl="0" indent="-342900" algn="l" rtl="0">
              <a:lnSpc>
                <a:spcPct val="100000"/>
              </a:lnSpc>
              <a:buClr>
                <a:srgbClr val="6BB1C9"/>
              </a:buClr>
              <a:buSzPct val="104166"/>
            </a:pPr>
            <a:r>
              <a:rPr lang="en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Good </a:t>
            </a: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performance in verification of real time forecast</a:t>
            </a:r>
          </a:p>
          <a:p>
            <a:pPr marL="0" marR="0" lvl="0" indent="0" algn="l" rtl="0">
              <a:lnSpc>
                <a:spcPct val="100000"/>
              </a:lnSpc>
              <a:buNone/>
            </a:pPr>
            <a:r>
              <a:rPr lang="en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Modernizing LAPS from traditional toward </a:t>
            </a:r>
            <a:r>
              <a:rPr lang="en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variational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vLAPS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"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buClr>
                <a:srgbClr val="6BB1C9"/>
              </a:buClr>
              <a:buSzPct val="104166"/>
              <a:buFont typeface="Arial"/>
              <a:buChar char="•"/>
            </a:pP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Gradually </a:t>
            </a: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merging LAPS processes into a unified </a:t>
            </a:r>
            <a:r>
              <a:rPr lang="en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variational </a:t>
            </a: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</a:p>
          <a:p>
            <a:pPr marL="0" marR="0" lvl="0" indent="0" algn="l" rtl="0">
              <a:lnSpc>
                <a:spcPct val="100000"/>
              </a:lnSpc>
              <a:buClr>
                <a:srgbClr val="6BB1C9"/>
              </a:buClr>
              <a:buSzPct val="104166"/>
              <a:buFont typeface="Arial"/>
              <a:buChar char="•"/>
            </a:pP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Possessing </a:t>
            </a: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the traditional LAPS </a:t>
            </a:r>
            <a:r>
              <a:rPr lang="en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r>
              <a:rPr lang="en-US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by a multigrid variational scheme</a:t>
            </a:r>
            <a:endParaRPr lang="en" sz="2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buClr>
                <a:srgbClr val="6BB1C9"/>
              </a:buClr>
              <a:buSzPct val="104166"/>
              <a:buFont typeface="Arial"/>
              <a:buChar char="•"/>
            </a:pP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Providing </a:t>
            </a: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spatial consistent analysis</a:t>
            </a:r>
          </a:p>
          <a:p>
            <a:pPr marL="0" marR="0" lvl="0" indent="0" algn="l" rtl="0">
              <a:lnSpc>
                <a:spcPct val="100000"/>
              </a:lnSpc>
              <a:buClr>
                <a:srgbClr val="6BB1C9"/>
              </a:buClr>
              <a:buSzPct val="104166"/>
              <a:buFont typeface="Arial"/>
              <a:buChar char="•"/>
            </a:pP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Using </a:t>
            </a:r>
            <a:r>
              <a:rPr lang="en" sz="2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CRTM for assimilation satellite data (AMSU under testing)</a:t>
            </a:r>
          </a:p>
          <a:p>
            <a:pPr marL="652462" lvl="1" indent="-285750">
              <a:buClr>
                <a:srgbClr val="6BB1C9"/>
              </a:buClr>
              <a:buSzPct val="104166"/>
              <a:buFont typeface="Wingdings" charset="2"/>
              <a:buChar char="ü"/>
            </a:pPr>
            <a:r>
              <a:rPr lang="en-US" sz="18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Terrain-following </a:t>
            </a:r>
            <a:r>
              <a:rPr lang="en" sz="18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coordinate variational analysis is being tested</a:t>
            </a:r>
          </a:p>
          <a:p>
            <a:endParaRPr lang="en" sz="24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123189" y="1490944"/>
            <a:ext cx="8908500" cy="471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buNone/>
            </a:pPr>
            <a:r>
              <a:rPr lang="en" sz="1800"/>
              <a:t>
</a:t>
            </a:r>
          </a:p>
          <a:p>
            <a:pPr marL="0" marR="0" lvl="0" indent="0" algn="ctr" rtl="0">
              <a:lnSpc>
                <a:spcPct val="150000"/>
              </a:lnSpc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759882" y="-174252"/>
            <a:ext cx="4163399" cy="6653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000">
                <a:solidFill>
                  <a:srgbClr val="FF0000"/>
                </a:solidFill>
              </a:rPr>
              <a:t>LAPS Data Sources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23189" y="1186144"/>
            <a:ext cx="8908500" cy="471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buNone/>
            </a:pPr>
            <a:r>
              <a:rPr lang="en" sz="1800"/>
              <a:t>
</a:t>
            </a:r>
          </a:p>
          <a:p>
            <a:endParaRPr lang="en" sz="1800"/>
          </a:p>
        </p:txBody>
      </p:sp>
      <p:sp>
        <p:nvSpPr>
          <p:cNvPr id="190" name="Shape 190"/>
          <p:cNvSpPr/>
          <p:nvPr/>
        </p:nvSpPr>
        <p:spPr>
          <a:xfrm>
            <a:off x="228600" y="740660"/>
            <a:ext cx="8691299" cy="14810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Resolution (500m –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km), rapid update (10-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min)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Highly portable system – about 150 users world wide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Wide variety of data sources: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66800" y="2502100"/>
            <a:ext cx="7767900" cy="39197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75898" y="426642"/>
            <a:ext cx="8266799" cy="5976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dirty="0">
                <a:solidFill>
                  <a:srgbClr val="0B5394"/>
                </a:solidFill>
              </a:rPr>
              <a:t>Transition from Traditional to </a:t>
            </a:r>
            <a:r>
              <a:rPr lang="en-US" sz="3000" dirty="0">
                <a:solidFill>
                  <a:srgbClr val="FF00FF"/>
                </a:solidFill>
              </a:rPr>
              <a:t/>
            </a:r>
            <a:br>
              <a:rPr lang="en-US" sz="3000" dirty="0">
                <a:solidFill>
                  <a:srgbClr val="FF00FF"/>
                </a:solidFill>
              </a:rPr>
            </a:br>
            <a:r>
              <a:rPr lang="en" sz="3000" dirty="0" smtClean="0">
                <a:solidFill>
                  <a:srgbClr val="0B5394"/>
                </a:solidFill>
              </a:rPr>
              <a:t>Fully </a:t>
            </a:r>
            <a:r>
              <a:rPr lang="en" sz="3000" dirty="0">
                <a:solidFill>
                  <a:srgbClr val="0B5394"/>
                </a:solidFill>
              </a:rPr>
              <a:t>Variational LAPS</a:t>
            </a:r>
          </a:p>
        </p:txBody>
      </p:sp>
      <p:sp>
        <p:nvSpPr>
          <p:cNvPr id="197" name="Shape 197"/>
          <p:cNvSpPr/>
          <p:nvPr/>
        </p:nvSpPr>
        <p:spPr>
          <a:xfrm>
            <a:off x="228600" y="2362200"/>
            <a:ext cx="5430899" cy="1911299"/>
          </a:xfrm>
          <a:prstGeom prst="ellipse">
            <a:avLst/>
          </a:prstGeom>
          <a:solidFill>
            <a:srgbClr val="0000FF"/>
          </a:solidFill>
          <a:ln w="9525" cap="rnd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FFFF"/>
                </a:solidFill>
              </a:rPr>
              <a:t>
state vars, wind (u,v)</a:t>
            </a:r>
          </a:p>
          <a:p>
            <a:pPr lvl="0" algn="ctr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FFFF"/>
                </a:solidFill>
              </a:rPr>
              <a:t>clouds / precip</a:t>
            </a:r>
          </a:p>
          <a:p>
            <a:pPr lvl="0" algn="ctr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FFFF"/>
                </a:solidFill>
              </a:rPr>
              <a:t>balance and constraints</a:t>
            </a:r>
          </a:p>
          <a:p>
            <a:pPr lvl="0" algn="ctr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FFFFFF"/>
                </a:solidFill>
              </a:rPr>
              <a:t>in multi-scale variational analysis</a:t>
            </a:r>
          </a:p>
          <a:p>
            <a:endParaRPr lang="en" b="1">
              <a:solidFill>
                <a:srgbClr val="FFFFFF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0" y="4648200"/>
            <a:ext cx="1664100" cy="1143000"/>
          </a:xfrm>
          <a:prstGeom prst="ellipse">
            <a:avLst/>
          </a:prstGeom>
          <a:solidFill>
            <a:srgbClr val="0000FF"/>
          </a:solidFill>
          <a:ln w="9525" cap="rnd">
            <a:solidFill>
              <a:srgbClr val="00CC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analys</a:t>
            </a:r>
            <a:r>
              <a:rPr lang="en" sz="2000">
                <a:solidFill>
                  <a:srgbClr val="FFFFFF"/>
                </a:solidFill>
              </a:rPr>
              <a:t>i</a:t>
            </a:r>
            <a:r>
              <a:rPr lang="en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sp>
        <p:nvSpPr>
          <p:cNvPr id="199" name="Shape 199"/>
          <p:cNvSpPr/>
          <p:nvPr/>
        </p:nvSpPr>
        <p:spPr>
          <a:xfrm>
            <a:off x="1668037" y="4648200"/>
            <a:ext cx="1684800" cy="1143000"/>
          </a:xfrm>
          <a:prstGeom prst="ellipse">
            <a:avLst/>
          </a:prstGeom>
          <a:solidFill>
            <a:srgbClr val="0000FF"/>
          </a:solidFill>
          <a:ln w="9525" cap="rnd">
            <a:solidFill>
              <a:srgbClr val="00CC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Temp/Ht analysis</a:t>
            </a:r>
          </a:p>
        </p:txBody>
      </p:sp>
      <p:sp>
        <p:nvSpPr>
          <p:cNvPr id="200" name="Shape 200"/>
          <p:cNvSpPr/>
          <p:nvPr/>
        </p:nvSpPr>
        <p:spPr>
          <a:xfrm>
            <a:off x="3352800" y="4648200"/>
            <a:ext cx="1981199" cy="1143000"/>
          </a:xfrm>
          <a:prstGeom prst="ellipse">
            <a:avLst/>
          </a:prstGeom>
          <a:solidFill>
            <a:srgbClr val="0000FF"/>
          </a:solidFill>
          <a:ln w="9525" cap="rnd">
            <a:solidFill>
              <a:srgbClr val="00CC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Humidity analysis</a:t>
            </a:r>
          </a:p>
        </p:txBody>
      </p:sp>
      <p:sp>
        <p:nvSpPr>
          <p:cNvPr id="201" name="Shape 201"/>
          <p:cNvSpPr/>
          <p:nvPr/>
        </p:nvSpPr>
        <p:spPr>
          <a:xfrm>
            <a:off x="5334000" y="4648200"/>
            <a:ext cx="1887537" cy="1143000"/>
          </a:xfrm>
          <a:prstGeom prst="ellipse">
            <a:avLst/>
          </a:prstGeom>
          <a:solidFill>
            <a:srgbClr val="008000"/>
          </a:solidFill>
          <a:ln w="9525" cap="rnd">
            <a:solidFill>
              <a:srgbClr val="00CC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Cloud analysis</a:t>
            </a:r>
          </a:p>
        </p:txBody>
      </p:sp>
      <p:sp>
        <p:nvSpPr>
          <p:cNvPr id="202" name="Shape 202"/>
          <p:cNvSpPr/>
          <p:nvPr/>
        </p:nvSpPr>
        <p:spPr>
          <a:xfrm>
            <a:off x="7239000" y="4648200"/>
            <a:ext cx="1890712" cy="1143000"/>
          </a:xfrm>
          <a:prstGeom prst="ellipse">
            <a:avLst/>
          </a:prstGeom>
          <a:solidFill>
            <a:srgbClr val="008000"/>
          </a:solidFill>
          <a:ln w="9525" cap="rnd">
            <a:solidFill>
              <a:srgbClr val="00CC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balance</a:t>
            </a:r>
          </a:p>
        </p:txBody>
      </p:sp>
      <p:cxnSp>
        <p:nvCxnSpPr>
          <p:cNvPr id="203" name="Shape 203"/>
          <p:cNvCxnSpPr/>
          <p:nvPr/>
        </p:nvCxnSpPr>
        <p:spPr>
          <a:xfrm>
            <a:off x="5638800" y="3276600"/>
            <a:ext cx="1447800" cy="0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04" name="Shape 204"/>
          <p:cNvCxnSpPr/>
          <p:nvPr/>
        </p:nvCxnSpPr>
        <p:spPr>
          <a:xfrm rot="10800000" flipH="1">
            <a:off x="8483600" y="3804737"/>
            <a:ext cx="11699" cy="851400"/>
          </a:xfrm>
          <a:prstGeom prst="straightConnector1">
            <a:avLst/>
          </a:prstGeom>
          <a:noFill/>
          <a:ln w="57150" cap="rnd">
            <a:solidFill>
              <a:srgbClr val="008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05" name="Shape 205"/>
          <p:cNvCxnSpPr/>
          <p:nvPr/>
        </p:nvCxnSpPr>
        <p:spPr>
          <a:xfrm>
            <a:off x="5122425" y="3883950"/>
            <a:ext cx="668700" cy="840600"/>
          </a:xfrm>
          <a:prstGeom prst="straightConnector1">
            <a:avLst/>
          </a:prstGeom>
          <a:noFill/>
          <a:ln w="57150" cap="rnd">
            <a:solidFill>
              <a:srgbClr val="008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06" name="Shape 206"/>
          <p:cNvSpPr txBox="1"/>
          <p:nvPr/>
        </p:nvSpPr>
        <p:spPr>
          <a:xfrm>
            <a:off x="191675" y="6400800"/>
            <a:ext cx="7167900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>
                <a:solidFill>
                  <a:srgbClr val="274E13"/>
                </a:solidFill>
              </a:rPr>
              <a:t>Traditional LAPS analysis:</a:t>
            </a:r>
            <a:r>
              <a:rPr lang="en" sz="1800">
                <a:solidFill>
                  <a:srgbClr val="274E13"/>
                </a:solidFill>
              </a:rPr>
              <a:t> Wind, Temp, Humidity, Cloud, Balance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5638800" y="2676525"/>
            <a:ext cx="1720799" cy="52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Ultimately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5440024" y="3894787"/>
            <a:ext cx="3005399" cy="70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Temporar</a:t>
            </a:r>
            <a:r>
              <a:rPr lang="en">
                <a:solidFill>
                  <a:srgbClr val="008000"/>
                </a:solidFill>
              </a:rPr>
              <a:t>y</a:t>
            </a:r>
            <a:r>
              <a:rPr lang="en" i="0" u="none" strike="noStrike" cap="none" baseline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hybrid system using LAPS cloud analysis and balance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7086600" y="2667000"/>
            <a:ext cx="1752600" cy="1113300"/>
          </a:xfrm>
          <a:prstGeom prst="rect">
            <a:avLst/>
          </a:prstGeom>
          <a:solidFill>
            <a:srgbClr val="00B8FF"/>
          </a:solidFill>
          <a:ln w="9525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Numerical</a:t>
            </a:r>
          </a:p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 model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1624012" y="1179200"/>
            <a:ext cx="2490899" cy="762000"/>
          </a:xfrm>
          <a:prstGeom prst="rect">
            <a:avLst/>
          </a:prstGeom>
          <a:solidFill>
            <a:srgbClr val="A3B6E2"/>
          </a:solidFill>
          <a:ln w="9525" cap="rnd">
            <a:solidFill>
              <a:srgbClr val="98884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Scale Model First Guess</a:t>
            </a:r>
          </a:p>
        </p:txBody>
      </p:sp>
      <p:cxnSp>
        <p:nvCxnSpPr>
          <p:cNvPr id="211" name="Shape 211"/>
          <p:cNvCxnSpPr/>
          <p:nvPr/>
        </p:nvCxnSpPr>
        <p:spPr>
          <a:xfrm>
            <a:off x="2927350" y="2022475"/>
            <a:ext cx="17461" cy="263525"/>
          </a:xfrm>
          <a:prstGeom prst="straightConnector1">
            <a:avLst/>
          </a:prstGeom>
          <a:noFill/>
          <a:ln w="57150" cap="rnd">
            <a:solidFill>
              <a:srgbClr val="7E6BC9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12" name="Shape 212"/>
          <p:cNvCxnSpPr/>
          <p:nvPr/>
        </p:nvCxnSpPr>
        <p:spPr>
          <a:xfrm rot="10800000">
            <a:off x="4024024" y="1739450"/>
            <a:ext cx="4530900" cy="31799"/>
          </a:xfrm>
          <a:prstGeom prst="straightConnector1">
            <a:avLst/>
          </a:prstGeom>
          <a:noFill/>
          <a:ln w="57150" cap="rnd">
            <a:solidFill>
              <a:srgbClr val="295F7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13" name="Shape 213"/>
          <p:cNvCxnSpPr/>
          <p:nvPr/>
        </p:nvCxnSpPr>
        <p:spPr>
          <a:xfrm>
            <a:off x="8581924" y="1739124"/>
            <a:ext cx="0" cy="914400"/>
          </a:xfrm>
          <a:prstGeom prst="straightConnector1">
            <a:avLst/>
          </a:prstGeom>
          <a:noFill/>
          <a:ln w="57150" cap="rnd">
            <a:solidFill>
              <a:srgbClr val="295F7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4" name="Shape 214"/>
          <p:cNvSpPr txBox="1"/>
          <p:nvPr/>
        </p:nvSpPr>
        <p:spPr>
          <a:xfrm>
            <a:off x="5562600" y="1179200"/>
            <a:ext cx="2186099" cy="461999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295F71"/>
                </a:solidFill>
                <a:latin typeface="Arial"/>
                <a:ea typeface="Arial"/>
                <a:cs typeface="Arial"/>
                <a:sym typeface="Arial"/>
              </a:rPr>
              <a:t>Cycling Option</a:t>
            </a:r>
          </a:p>
        </p:txBody>
      </p:sp>
      <p:sp>
        <p:nvSpPr>
          <p:cNvPr id="215" name="Shape 215"/>
          <p:cNvSpPr/>
          <p:nvPr/>
        </p:nvSpPr>
        <p:spPr>
          <a:xfrm>
            <a:off x="1043375" y="2676525"/>
            <a:ext cx="3785400" cy="12183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6" name="Shape 216"/>
          <p:cNvSpPr txBox="1"/>
          <p:nvPr/>
        </p:nvSpPr>
        <p:spPr>
          <a:xfrm rot="-33080" flipH="1">
            <a:off x="9827" y="1234175"/>
            <a:ext cx="1496469" cy="649233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98884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rgbClr val="0000FF"/>
                </a:solidFill>
              </a:rPr>
              <a:t>S</a:t>
            </a:r>
            <a:r>
              <a:rPr lang="en" sz="1800">
                <a:solidFill>
                  <a:schemeClr val="lt1"/>
                </a:solidFill>
              </a:rPr>
              <a:t>vLAPS</a:t>
            </a:r>
          </a:p>
        </p:txBody>
      </p:sp>
      <p:cxnSp>
        <p:nvCxnSpPr>
          <p:cNvPr id="217" name="Shape 217"/>
          <p:cNvCxnSpPr/>
          <p:nvPr/>
        </p:nvCxnSpPr>
        <p:spPr>
          <a:xfrm>
            <a:off x="792062" y="1870075"/>
            <a:ext cx="577799" cy="652500"/>
          </a:xfrm>
          <a:prstGeom prst="straightConnector1">
            <a:avLst/>
          </a:prstGeom>
          <a:noFill/>
          <a:ln w="57150" cap="rnd">
            <a:solidFill>
              <a:srgbClr val="0000FF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18" name="Shape 218"/>
          <p:cNvSpPr/>
          <p:nvPr/>
        </p:nvSpPr>
        <p:spPr>
          <a:xfrm rot="5425798">
            <a:off x="4345562" y="2036622"/>
            <a:ext cx="479713" cy="8154493"/>
          </a:xfrm>
          <a:prstGeom prst="rightBrace">
            <a:avLst>
              <a:gd name="adj1" fmla="val 8333"/>
              <a:gd name="adj2" fmla="val 51824"/>
            </a:avLst>
          </a:prstGeom>
          <a:noFill/>
          <a:ln w="38100" cap="flat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83646" y="55073"/>
            <a:ext cx="8488499" cy="6612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600"/>
              <a:t>Motivation and goal for EWP2014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20064" y="957544"/>
            <a:ext cx="8639699" cy="568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50000"/>
              </a:lnSpc>
              <a:buClr>
                <a:srgbClr val="6BB1C9"/>
              </a:buClr>
              <a:buSzPct val="208333"/>
              <a:buFont typeface="Arial"/>
              <a:buChar char="•"/>
            </a:pPr>
            <a:r>
              <a:rPr lang="en" sz="24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Evaluate timeliness and performance of high temporal and spatial resolution,  variational LAPS (vLAPS) in real time.</a:t>
            </a:r>
          </a:p>
          <a:p>
            <a:pPr marL="457200" marR="0" lvl="0" indent="-419100" algn="l" rtl="0">
              <a:lnSpc>
                <a:spcPct val="150000"/>
              </a:lnSpc>
              <a:buClr>
                <a:srgbClr val="6BB1C9"/>
              </a:buClr>
              <a:buSzPct val="208333"/>
              <a:buFont typeface="Arial"/>
              <a:buChar char="•"/>
            </a:pPr>
            <a:r>
              <a:rPr lang="en" sz="24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Evaluate performance of the  0-3 h convective forecasts initialized with high resolution vLAPS in the</a:t>
            </a:r>
            <a:r>
              <a:rPr lang="en" sz="2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Warn-on-Forecast </a:t>
            </a:r>
            <a:r>
              <a:rPr lang="en" sz="24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paradigm.</a:t>
            </a:r>
          </a:p>
          <a:p>
            <a:pPr marL="457200" marR="0" lvl="0" indent="-419100" algn="l" rtl="0">
              <a:lnSpc>
                <a:spcPct val="150000"/>
              </a:lnSpc>
              <a:buClr>
                <a:srgbClr val="6BB1C9"/>
              </a:buClr>
              <a:buSzPct val="208333"/>
              <a:buFont typeface="Arial"/>
              <a:buChar char="•"/>
            </a:pPr>
            <a:r>
              <a:rPr lang="en" sz="2400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Answer the question, how useful are the vLAPS analysis and the short term convective forecasts initialized with vLAPS for operational use? What improvements are needed?</a:t>
            </a:r>
          </a:p>
          <a:p>
            <a:endParaRPr lang="en" sz="24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" sz="24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" sz="24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" sz="24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" sz="24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" sz="2400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930178" y="20071"/>
            <a:ext cx="6888899" cy="6588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25000"/>
              <a:buFont typeface="Calibri"/>
              <a:buNone/>
            </a:pPr>
            <a:r>
              <a:rPr lang="en" sz="3600"/>
              <a:t>Research questions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619" y="881344"/>
            <a:ext cx="9146699" cy="601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buNone/>
            </a:pP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Model forecasts:  1km</a:t>
            </a:r>
          </a:p>
          <a:p>
            <a:pPr marL="457200" marR="0" lvl="0" indent="-419100" algn="l" rtl="0">
              <a:lnSpc>
                <a:spcPct val="100000"/>
              </a:lnSpc>
              <a:buClr>
                <a:srgbClr val="0B5394"/>
              </a:buClr>
              <a:buSzPct val="208333"/>
              <a:buFont typeface="Arial"/>
              <a:buChar char="•"/>
            </a:pPr>
            <a:r>
              <a:rPr lang="en"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Can they add value to simple radar echo extrapolation at various forecast times? </a:t>
            </a:r>
          </a:p>
          <a:p>
            <a:pPr marL="457200" marR="0" lvl="0" indent="-419100" algn="l" rtl="0">
              <a:lnSpc>
                <a:spcPct val="100000"/>
              </a:lnSpc>
              <a:buClr>
                <a:srgbClr val="0B5394"/>
              </a:buClr>
              <a:buSzPct val="208333"/>
              <a:buFont typeface="Arial"/>
              <a:buChar char="•"/>
            </a:pPr>
            <a:r>
              <a:rPr lang="en"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Can they fill a gap especially for 0-3 h, at 1 km resolution?</a:t>
            </a:r>
          </a:p>
          <a:p>
            <a:pPr marL="457200" marR="0" lvl="0" indent="-419100" algn="l" rtl="0">
              <a:lnSpc>
                <a:spcPct val="100000"/>
              </a:lnSpc>
              <a:buClr>
                <a:srgbClr val="0B5394"/>
              </a:buClr>
              <a:buSzPct val="208333"/>
              <a:buFont typeface="Arial"/>
              <a:buChar char="•"/>
            </a:pPr>
            <a:r>
              <a:rPr lang="en"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Are the short-term forecasts useful for convective storm evolution?</a:t>
            </a:r>
          </a:p>
          <a:p>
            <a:pPr marL="457200" marR="0" lvl="0" indent="-419100" algn="l" rtl="0">
              <a:lnSpc>
                <a:spcPct val="100000"/>
              </a:lnSpc>
              <a:buClr>
                <a:srgbClr val="0B5394"/>
              </a:buClr>
              <a:buSzPct val="208333"/>
              <a:buFont typeface="Arial"/>
              <a:buChar char="•"/>
            </a:pPr>
            <a:r>
              <a:rPr lang="en"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Can the forecasts retain important features such as large scale frontal boundaries?  and smaller scale outflow boundaries?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Temporal frequency</a:t>
            </a:r>
          </a:p>
          <a:p>
            <a:pPr marL="457200" marR="0" lvl="0" indent="-419100" algn="l" rtl="0">
              <a:lnSpc>
                <a:spcPct val="100000"/>
              </a:lnSpc>
              <a:buClr>
                <a:srgbClr val="0B5394"/>
              </a:buClr>
              <a:buSzPct val="208333"/>
              <a:buFont typeface="Arial"/>
              <a:buChar char="•"/>
            </a:pPr>
            <a:r>
              <a:rPr lang="en"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Is latency an issue? Is 15 min enough?</a:t>
            </a:r>
          </a:p>
          <a:p>
            <a:pPr marL="457200" marR="0" lvl="0" indent="-419100" algn="l" rtl="0">
              <a:lnSpc>
                <a:spcPct val="100000"/>
              </a:lnSpc>
              <a:buClr>
                <a:srgbClr val="0B5394"/>
              </a:buClr>
              <a:buSzPct val="208333"/>
              <a:buFont typeface="Arial"/>
              <a:buChar char="•"/>
            </a:pPr>
            <a:r>
              <a:rPr lang="en" sz="2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Will short latency increase your capability to diagnose the severe situation? </a:t>
            </a:r>
          </a:p>
          <a:p>
            <a:endParaRPr lang="en" sz="24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78092" y="152400"/>
            <a:ext cx="88391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32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vLAPS 1-km Forecast for Moore Tornado: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▪"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down at 19:56 UTC, dissipated about 20:35 UTC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vLAPS initialized at 1900 UTC, 2 h forecast, showing 1900 – 20:55 in 5 min interval (TDWR vs. vLAPS foreca</a:t>
            </a:r>
            <a:r>
              <a:rPr lang="en" sz="2400" dirty="0">
                <a:solidFill>
                  <a:schemeClr val="dk1"/>
                </a:solidFill>
              </a:rPr>
              <a:t>st)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37931"/>
              <a:buFont typeface="Arial"/>
              <a:buNone/>
            </a:pPr>
            <a:r>
              <a:rPr lang="en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TDWR, B. Rabin                  Composite Reflectivity (FCST)</a:t>
            </a:r>
          </a:p>
          <a:p>
            <a:endParaRPr lang="en"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</a:p>
          <a:p>
            <a:endParaRPr lang="en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458200" y="63817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 </a:t>
            </a:r>
          </a:p>
        </p:txBody>
      </p:sp>
      <p:pic>
        <p:nvPicPr>
          <p:cNvPr id="2" name="Picture 1" descr="lmr1314-1900-5min-repea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49" y="2746598"/>
            <a:ext cx="5042462" cy="3875541"/>
          </a:xfrm>
          <a:prstGeom prst="rect">
            <a:avLst/>
          </a:prstGeom>
        </p:spPr>
      </p:pic>
      <p:pic>
        <p:nvPicPr>
          <p:cNvPr id="3" name="Picture 2" descr="tdwr131401900-5min-reea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" y="2746598"/>
            <a:ext cx="4114118" cy="41141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952025" y="274650"/>
            <a:ext cx="7229831" cy="9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Variational LAPS Product list EWP2014</a:t>
            </a:r>
          </a:p>
        </p:txBody>
      </p:sp>
      <p:graphicFrame>
        <p:nvGraphicFramePr>
          <p:cNvPr id="245" name="Shape 245"/>
          <p:cNvGraphicFramePr/>
          <p:nvPr>
            <p:extLst>
              <p:ext uri="{D42A27DB-BD31-4B8C-83A1-F6EECF244321}">
                <p14:modId xmlns:p14="http://schemas.microsoft.com/office/powerpoint/2010/main" val="2643347220"/>
              </p:ext>
            </p:extLst>
          </p:nvPr>
        </p:nvGraphicFramePr>
        <p:xfrm>
          <a:off x="1053278" y="1677150"/>
          <a:ext cx="7381200" cy="40886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54825"/>
                <a:gridCol w="2265975"/>
                <a:gridCol w="2460400"/>
              </a:tblGrid>
              <a:tr h="522500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Domain/grid spacing</a:t>
                      </a:r>
                      <a:r>
                        <a:rPr lang="en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frequency</a:t>
                      </a:r>
                      <a:r>
                        <a:rPr lang="en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Products</a:t>
                      </a:r>
                      <a:r>
                        <a:rPr lang="en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Regional, on</a:t>
                      </a:r>
                      <a:r>
                        <a:rPr lang="en" sz="18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demand, re-locatable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domain,</a:t>
                      </a:r>
                      <a:r>
                        <a:rPr lang="en" sz="18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-km grid spacing</a:t>
                      </a:r>
                      <a:r>
                        <a:rPr lang="en" sz="18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800X800 grid points</a:t>
                      </a:r>
                      <a:r>
                        <a:rPr lang="en"/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Forecast cycled hourly, out to 3 h, output at 15 min</a:t>
                      </a:r>
                      <a:r>
                        <a:rPr lang="en" dirty="0"/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Composite reflectivity, SBCAPE, CIN, Updraft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r>
                        <a:rPr lang="en" sz="18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elicity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Storm relative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elicity,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Simulated 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en" sz="18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rightness temperature</a:t>
                      </a:r>
                      <a:endParaRPr lang="en" sz="1800" baseline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O</a:t>
                      </a:r>
                      <a:r>
                        <a:rPr lang="en" sz="18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demand, re-locatable domain,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1-km grid spacing</a:t>
                      </a:r>
                      <a:r>
                        <a:rPr lang="en" sz="18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200X200 grid points</a:t>
                      </a:r>
                      <a:r>
                        <a:rPr lang="en"/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Run analysis as</a:t>
                      </a:r>
                      <a:r>
                        <a:rPr lang="en" sz="1800" baseline="0"/>
                        <a:t> frequent hourly, output 5 – 10 min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3-D analysis of wind field,  vorticity, reflectivity 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CONUS domain,</a:t>
                      </a:r>
                      <a:r>
                        <a:rPr lang="en" sz="1800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2.5-km grid spacing), 2-D surface analysis only</a:t>
                      </a:r>
                      <a:r>
                        <a:rPr lang="en"/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Analysis runs and output at 15 min</a:t>
                      </a:r>
                      <a:r>
                        <a:rPr lang="en"/>
                        <a:t>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T, T</a:t>
                      </a:r>
                      <a:r>
                        <a:rPr lang="en" sz="1800" baseline="-25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U, V, MSLP, Surf Pressure</a:t>
                      </a:r>
                      <a:r>
                        <a:rPr lang="en" dirty="0"/>
                        <a:t> 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50550" y="84250"/>
            <a:ext cx="8955599" cy="187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2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demand, re-locatable domain, 1-km grid spacing,</a:t>
            </a:r>
            <a:r>
              <a:rPr lang="en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covering a </a:t>
            </a:r>
            <a:r>
              <a:rPr lang="en" sz="29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800X800 </a:t>
            </a:r>
            <a:r>
              <a:rPr lang="en" sz="2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 </a:t>
            </a:r>
            <a:r>
              <a:rPr lang="en-US" sz="29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</a:t>
            </a:r>
            <a:endParaRPr lang="en" sz="29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vLAPS forecast: 1800 UTC initialization, forecast valid at 1945 UTC  20 May 2013 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4"/>
          <a:srcRect l="7954" r="-3328"/>
          <a:stretch/>
        </p:blipFill>
        <p:spPr>
          <a:xfrm>
            <a:off x="1179500" y="2100275"/>
            <a:ext cx="7402525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>
            <a:spLocks noGrp="1"/>
          </p:cNvSpPr>
          <p:nvPr>
            <p:ph type="title" idx="2"/>
          </p:nvPr>
        </p:nvSpPr>
        <p:spPr>
          <a:xfrm>
            <a:off x="2261300" y="6434150"/>
            <a:ext cx="4765200" cy="42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</a:t>
            </a:r>
            <a:r>
              <a:rPr lang="en" sz="2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urface based CAPE (J kg</a:t>
            </a:r>
            <a:r>
              <a:rPr lang="en" sz="29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" sz="2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          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0"/>
  <p:tag name="ARTICULATE_REFERENCE_ID" val="b2960d2d-4c53-413f-977f-87b1dda5e90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656602-c:\users\xiey\documents\my articulate projects\ewp2014_vlaps_training_1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55.1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50.6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37.1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42.8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17.3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56.9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0.7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36.5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37.9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6.1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26.1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76.8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6.4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ELAPSEDTIME" val="70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57.8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90.4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57.9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63.1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77.9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143.1"/>
  <p:tag name="ANNOTATION_COUNT" val="0"/>
  <p:tag name="ARTICULATE_NAV_LEVEL" val="1"/>
  <p:tag name="ARTICULATE_SLIDE_PRESENTER_GUID" val="d320123c-f3eb-4051-a5f3-9944a5871ae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931</Words>
  <Application>Microsoft Office PowerPoint</Application>
  <PresentationFormat>On-screen Show (4:3)</PresentationFormat>
  <Paragraphs>148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Custom Theme</vt:lpstr>
      <vt:lpstr>Office Theme</vt:lpstr>
      <vt:lpstr>2_Office Theme</vt:lpstr>
      <vt:lpstr>Variational Local Analysis and Prediction System  -- Evaluating its Analysis and Forecast</vt:lpstr>
      <vt:lpstr> What is Local Analysis and Prediction System (LAPS)   -- Variational LAPS (vLAPS)?</vt:lpstr>
      <vt:lpstr>LAPS Data Sources</vt:lpstr>
      <vt:lpstr>Transition from Traditional to  Fully Variational LAPS</vt:lpstr>
      <vt:lpstr>Motivation and goal for EWP2014</vt:lpstr>
      <vt:lpstr>Research questions</vt:lpstr>
      <vt:lpstr>PowerPoint Presentation</vt:lpstr>
      <vt:lpstr>Variational LAPS Product list EWP2014</vt:lpstr>
      <vt:lpstr>On demand, re-locatable domain, 1-km grid spacing,      covering a 800X800 km domain vLAPS forecast: 1800 UTC initialization, forecast valid at 1945 UTC  20 May 2013 </vt:lpstr>
      <vt:lpstr>On demand, re-locatable domain, 1-km grid spacing,      200X200 km domain (analysis only) vLAPS analysis: 1515 UTC 9 April 2014</vt:lpstr>
      <vt:lpstr>Surface analysis: conus domain 2.5 km res, 15 min  2-m Temp (K) valid 17 UTC 9 Apr 2014 </vt:lpstr>
      <vt:lpstr>Products</vt:lpstr>
      <vt:lpstr>Products, continues...</vt:lpstr>
      <vt:lpstr>How to evaluate the LAPS 1km both analysis  and forecast product on AWIPS II</vt:lpstr>
      <vt:lpstr>Example of surface analysis </vt:lpstr>
      <vt:lpstr>Observed and Forecast IR Satellite Brightness Temp  1 km domain 9 Apr 2014 0615 UTC - 0900 UTC</vt:lpstr>
      <vt:lpstr>How to evaluate the surface analysis on AWIPS II</vt:lpstr>
      <vt:lpstr>PowerPoint Presentation</vt:lpstr>
      <vt:lpstr>Additional resources  HWT pages: Visit: http://laps.noaa.gov/hwt/hwt.html   Verification pages:  Visit: http://laps.noaa.gov/verif/   Under "Source" menu, the three source names are: - LAPS_CONUS_2.5km - LAPS_OUN_1km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Variational Local Analysis and Prediction System -- Analysis and Forecast</dc:title>
  <dc:creator>Yuanfu Xie</dc:creator>
  <cp:lastModifiedBy>Yuanfu Xie</cp:lastModifiedBy>
  <cp:revision>53</cp:revision>
  <dcterms:modified xsi:type="dcterms:W3CDTF">2014-04-22T21:13:53Z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EWP2014_vLAPS_training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3C935E8D-C5D8-4D38-9209-28A97B898BA8</vt:lpwstr>
  </property>
  <property fmtid="{D5CDD505-2E9C-101B-9397-08002B2CF9AE}" pid="6" name="ArticulateProjectFull">
    <vt:lpwstr>C:\ppt\EWP2014_vLAPS_training_1.ppta</vt:lpwstr>
  </property>
</Properties>
</file>