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79" r:id="rId3"/>
  </p:sldMasterIdLst>
  <p:notesMasterIdLst>
    <p:notesMasterId r:id="rId45"/>
  </p:notesMasterIdLst>
  <p:handoutMasterIdLst>
    <p:handoutMasterId r:id="rId46"/>
  </p:handoutMasterIdLst>
  <p:sldIdLst>
    <p:sldId id="3974" r:id="rId4"/>
    <p:sldId id="3975" r:id="rId5"/>
    <p:sldId id="3976" r:id="rId6"/>
    <p:sldId id="3957" r:id="rId7"/>
    <p:sldId id="3962" r:id="rId8"/>
    <p:sldId id="3963" r:id="rId9"/>
    <p:sldId id="3943" r:id="rId10"/>
    <p:sldId id="3960" r:id="rId11"/>
    <p:sldId id="3939" r:id="rId12"/>
    <p:sldId id="3685" r:id="rId13"/>
    <p:sldId id="3779" r:id="rId14"/>
    <p:sldId id="3783" r:id="rId15"/>
    <p:sldId id="3707" r:id="rId16"/>
    <p:sldId id="3708" r:id="rId17"/>
    <p:sldId id="3712" r:id="rId18"/>
    <p:sldId id="3713" r:id="rId19"/>
    <p:sldId id="3714" r:id="rId20"/>
    <p:sldId id="3715" r:id="rId21"/>
    <p:sldId id="3716" r:id="rId22"/>
    <p:sldId id="3717" r:id="rId23"/>
    <p:sldId id="3718" r:id="rId24"/>
    <p:sldId id="3719" r:id="rId25"/>
    <p:sldId id="3720" r:id="rId26"/>
    <p:sldId id="3721" r:id="rId27"/>
    <p:sldId id="3722" r:id="rId28"/>
    <p:sldId id="3723" r:id="rId29"/>
    <p:sldId id="3724" r:id="rId30"/>
    <p:sldId id="3725" r:id="rId31"/>
    <p:sldId id="3726" r:id="rId32"/>
    <p:sldId id="3727" r:id="rId33"/>
    <p:sldId id="3728" r:id="rId34"/>
    <p:sldId id="3940" r:id="rId35"/>
    <p:sldId id="3956" r:id="rId36"/>
    <p:sldId id="3965" r:id="rId37"/>
    <p:sldId id="3936" r:id="rId38"/>
    <p:sldId id="3967" r:id="rId39"/>
    <p:sldId id="3968" r:id="rId40"/>
    <p:sldId id="3970" r:id="rId41"/>
    <p:sldId id="3972" r:id="rId42"/>
    <p:sldId id="3973" r:id="rId43"/>
    <p:sldId id="3977" r:id="rId44"/>
  </p:sldIdLst>
  <p:sldSz cx="9144000" cy="6858000" type="screen4x3"/>
  <p:notesSz cx="7010400" cy="9236075"/>
  <p:defaultTextStyle>
    <a:defPPr>
      <a:defRPr lang="en-US"/>
    </a:defPPr>
    <a:lvl1pPr algn="l" rtl="0" eaLnBrk="0" fontAlgn="base" hangingPunct="0">
      <a:spcBef>
        <a:spcPct val="0"/>
      </a:spcBef>
      <a:spcAft>
        <a:spcPct val="0"/>
      </a:spcAft>
      <a:defRPr sz="1600" b="1" kern="1200">
        <a:solidFill>
          <a:srgbClr val="FFFF00"/>
        </a:solidFill>
        <a:latin typeface="Arial" pitchFamily="34" charset="0"/>
        <a:ea typeface="MS PGothic" pitchFamily="34" charset="-128"/>
        <a:cs typeface="+mn-cs"/>
      </a:defRPr>
    </a:lvl1pPr>
    <a:lvl2pPr marL="457200" algn="l" rtl="0" eaLnBrk="0" fontAlgn="base" hangingPunct="0">
      <a:spcBef>
        <a:spcPct val="0"/>
      </a:spcBef>
      <a:spcAft>
        <a:spcPct val="0"/>
      </a:spcAft>
      <a:defRPr sz="1600" b="1" kern="1200">
        <a:solidFill>
          <a:srgbClr val="FFFF00"/>
        </a:solidFill>
        <a:latin typeface="Arial" pitchFamily="34" charset="0"/>
        <a:ea typeface="MS PGothic" pitchFamily="34" charset="-128"/>
        <a:cs typeface="+mn-cs"/>
      </a:defRPr>
    </a:lvl2pPr>
    <a:lvl3pPr marL="914400" algn="l" rtl="0" eaLnBrk="0" fontAlgn="base" hangingPunct="0">
      <a:spcBef>
        <a:spcPct val="0"/>
      </a:spcBef>
      <a:spcAft>
        <a:spcPct val="0"/>
      </a:spcAft>
      <a:defRPr sz="1600" b="1" kern="1200">
        <a:solidFill>
          <a:srgbClr val="FFFF00"/>
        </a:solidFill>
        <a:latin typeface="Arial" pitchFamily="34" charset="0"/>
        <a:ea typeface="MS PGothic" pitchFamily="34" charset="-128"/>
        <a:cs typeface="+mn-cs"/>
      </a:defRPr>
    </a:lvl3pPr>
    <a:lvl4pPr marL="1371600" algn="l" rtl="0" eaLnBrk="0" fontAlgn="base" hangingPunct="0">
      <a:spcBef>
        <a:spcPct val="0"/>
      </a:spcBef>
      <a:spcAft>
        <a:spcPct val="0"/>
      </a:spcAft>
      <a:defRPr sz="1600" b="1" kern="1200">
        <a:solidFill>
          <a:srgbClr val="FFFF00"/>
        </a:solidFill>
        <a:latin typeface="Arial" pitchFamily="34" charset="0"/>
        <a:ea typeface="MS PGothic" pitchFamily="34" charset="-128"/>
        <a:cs typeface="+mn-cs"/>
      </a:defRPr>
    </a:lvl4pPr>
    <a:lvl5pPr marL="1828800" algn="l" rtl="0" eaLnBrk="0" fontAlgn="base" hangingPunct="0">
      <a:spcBef>
        <a:spcPct val="0"/>
      </a:spcBef>
      <a:spcAft>
        <a:spcPct val="0"/>
      </a:spcAft>
      <a:defRPr sz="1600" b="1" kern="1200">
        <a:solidFill>
          <a:srgbClr val="FFFF00"/>
        </a:solidFill>
        <a:latin typeface="Arial" pitchFamily="34" charset="0"/>
        <a:ea typeface="MS PGothic" pitchFamily="34" charset="-128"/>
        <a:cs typeface="+mn-cs"/>
      </a:defRPr>
    </a:lvl5pPr>
    <a:lvl6pPr marL="2286000" algn="l" defTabSz="914400" rtl="0" eaLnBrk="1" latinLnBrk="0" hangingPunct="1">
      <a:defRPr sz="1600" b="1" kern="1200">
        <a:solidFill>
          <a:srgbClr val="FFFF00"/>
        </a:solidFill>
        <a:latin typeface="Arial" pitchFamily="34" charset="0"/>
        <a:ea typeface="MS PGothic" pitchFamily="34" charset="-128"/>
        <a:cs typeface="+mn-cs"/>
      </a:defRPr>
    </a:lvl6pPr>
    <a:lvl7pPr marL="2743200" algn="l" defTabSz="914400" rtl="0" eaLnBrk="1" latinLnBrk="0" hangingPunct="1">
      <a:defRPr sz="1600" b="1" kern="1200">
        <a:solidFill>
          <a:srgbClr val="FFFF00"/>
        </a:solidFill>
        <a:latin typeface="Arial" pitchFamily="34" charset="0"/>
        <a:ea typeface="MS PGothic" pitchFamily="34" charset="-128"/>
        <a:cs typeface="+mn-cs"/>
      </a:defRPr>
    </a:lvl7pPr>
    <a:lvl8pPr marL="3200400" algn="l" defTabSz="914400" rtl="0" eaLnBrk="1" latinLnBrk="0" hangingPunct="1">
      <a:defRPr sz="1600" b="1" kern="1200">
        <a:solidFill>
          <a:srgbClr val="FFFF00"/>
        </a:solidFill>
        <a:latin typeface="Arial" pitchFamily="34" charset="0"/>
        <a:ea typeface="MS PGothic" pitchFamily="34" charset="-128"/>
        <a:cs typeface="+mn-cs"/>
      </a:defRPr>
    </a:lvl8pPr>
    <a:lvl9pPr marL="3657600" algn="l" defTabSz="914400" rtl="0" eaLnBrk="1" latinLnBrk="0" hangingPunct="1">
      <a:defRPr sz="1600" b="1" kern="1200">
        <a:solidFill>
          <a:srgbClr val="FFFF00"/>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29FF29"/>
    <a:srgbClr val="008000"/>
    <a:srgbClr val="FF8A3B"/>
    <a:srgbClr val="FF6600"/>
    <a:srgbClr val="00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p:scale>
          <a:sx n="150" d="100"/>
          <a:sy n="150" d="100"/>
        </p:scale>
        <p:origin x="-414" y="-72"/>
      </p:cViewPr>
      <p:guideLst>
        <p:guide orient="horz" pos="36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94"/>
    </p:cViewPr>
  </p:sorterViewPr>
  <p:notesViewPr>
    <p:cSldViewPr>
      <p:cViewPr varScale="1">
        <p:scale>
          <a:sx n="45" d="100"/>
          <a:sy n="45" d="100"/>
        </p:scale>
        <p:origin x="-1446" y="-84"/>
      </p:cViewPr>
      <p:guideLst>
        <p:guide orient="horz" pos="2194"/>
        <p:guide pos="29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51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9050" tIns="0" rIns="19050" bIns="0" numCol="1" anchor="t" anchorCtr="0" compatLnSpc="1">
            <a:prstTxWarp prst="textNoShape">
              <a:avLst/>
            </a:prstTxWarp>
          </a:bodyPr>
          <a:lstStyle>
            <a:lvl1pPr>
              <a:defRPr sz="1000" b="0" i="1">
                <a:solidFill>
                  <a:schemeClr val="tx1"/>
                </a:solidFill>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73513" y="0"/>
            <a:ext cx="30368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06500" y="698500"/>
            <a:ext cx="4602163" cy="34512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5038" y="4387850"/>
            <a:ext cx="51403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774113"/>
            <a:ext cx="3038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9050" tIns="0" rIns="19050" bIns="0" numCol="1" anchor="b" anchorCtr="0" compatLnSpc="1">
            <a:prstTxWarp prst="textNoShape">
              <a:avLst/>
            </a:prstTxWarp>
          </a:bodyPr>
          <a:lstStyle>
            <a:lvl1pPr>
              <a:defRPr sz="1000" b="0" i="1">
                <a:solidFill>
                  <a:schemeClr val="tx1"/>
                </a:solidFill>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973513" y="8774113"/>
            <a:ext cx="3036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99E514B8-A48B-4B64-9C70-E167ABD0157E}" type="slidenum">
              <a:rPr lang="en-US"/>
              <a:pPr>
                <a:defRPr/>
              </a:pPr>
              <a:t>‹#›</a:t>
            </a:fld>
            <a:endParaRPr lang="en-US"/>
          </a:p>
        </p:txBody>
      </p:sp>
    </p:spTree>
    <p:extLst>
      <p:ext uri="{BB962C8B-B14F-4D97-AF65-F5344CB8AC3E}">
        <p14:creationId xmlns:p14="http://schemas.microsoft.com/office/powerpoint/2010/main" val="1250010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031EABA-A1E0-4DB7-9541-AE9F772AAC8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8299" eaLnBrk="1" fontAlgn="auto" hangingPunct="1">
              <a:spcBef>
                <a:spcPts val="0"/>
              </a:spcBef>
              <a:spcAft>
                <a:spcPts val="0"/>
              </a:spcAft>
              <a:defRPr/>
            </a:pPr>
            <a:r>
              <a:rPr lang="en-US" dirty="0" smtClean="0">
                <a:ea typeface="ＭＳ Ｐゴシック" pitchFamily="34" charset="-128"/>
              </a:rPr>
              <a:t>GOES-R ABI LAP retrieval algorithm applied to the current GOES-13 sounder.</a:t>
            </a:r>
          </a:p>
          <a:p>
            <a:pPr>
              <a:defRPr/>
            </a:pPr>
            <a:r>
              <a:rPr lang="en-US" dirty="0" smtClean="0">
                <a:ea typeface="ＭＳ Ｐゴシック" pitchFamily="34" charset="-128"/>
              </a:rPr>
              <a:t>Comparison with the operational GOES sounder retrieval algorithms</a:t>
            </a:r>
          </a:p>
          <a:p>
            <a:pPr>
              <a:defRPr/>
            </a:pPr>
            <a:r>
              <a:rPr lang="en-US" dirty="0" smtClean="0">
                <a:ea typeface="ＭＳ Ｐゴシック" pitchFamily="34" charset="-128"/>
              </a:rPr>
              <a:t>TPW comparison with Ma et al. (1999) and Li et al. (2008)</a:t>
            </a:r>
          </a:p>
        </p:txBody>
      </p:sp>
      <p:sp>
        <p:nvSpPr>
          <p:cNvPr id="53252"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333" eaLnBrk="0" hangingPunct="0">
              <a:defRPr sz="2000" b="1" i="1">
                <a:solidFill>
                  <a:schemeClr val="tx1"/>
                </a:solidFill>
                <a:latin typeface="Arial" charset="0"/>
                <a:ea typeface="ＭＳ Ｐゴシック" pitchFamily="34" charset="-128"/>
              </a:defRPr>
            </a:lvl1pPr>
            <a:lvl2pPr marL="746475" indent="-287106" defTabSz="920333" eaLnBrk="0" hangingPunct="0">
              <a:defRPr sz="2000" b="1" i="1">
                <a:solidFill>
                  <a:schemeClr val="tx1"/>
                </a:solidFill>
                <a:latin typeface="Arial" charset="0"/>
                <a:ea typeface="ＭＳ Ｐゴシック" pitchFamily="34" charset="-128"/>
              </a:defRPr>
            </a:lvl2pPr>
            <a:lvl3pPr marL="1148422" indent="-229684" defTabSz="920333" eaLnBrk="0" hangingPunct="0">
              <a:defRPr sz="2000" b="1" i="1">
                <a:solidFill>
                  <a:schemeClr val="tx1"/>
                </a:solidFill>
                <a:latin typeface="Arial" charset="0"/>
                <a:ea typeface="ＭＳ Ｐゴシック" pitchFamily="34" charset="-128"/>
              </a:defRPr>
            </a:lvl3pPr>
            <a:lvl4pPr marL="1607791" indent="-229684" defTabSz="920333" eaLnBrk="0" hangingPunct="0">
              <a:defRPr sz="2000" b="1" i="1">
                <a:solidFill>
                  <a:schemeClr val="tx1"/>
                </a:solidFill>
                <a:latin typeface="Arial" charset="0"/>
                <a:ea typeface="ＭＳ Ｐゴシック" pitchFamily="34" charset="-128"/>
              </a:defRPr>
            </a:lvl4pPr>
            <a:lvl5pPr marL="2067159" indent="-229684" defTabSz="920333" eaLnBrk="0" hangingPunct="0">
              <a:defRPr sz="2000" b="1" i="1">
                <a:solidFill>
                  <a:schemeClr val="tx1"/>
                </a:solidFill>
                <a:latin typeface="Arial" charset="0"/>
                <a:ea typeface="ＭＳ Ｐゴシック" pitchFamily="34" charset="-128"/>
              </a:defRPr>
            </a:lvl5pPr>
            <a:lvl6pPr marL="2526528"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85896"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45265"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904634"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pPr eaLnBrk="1" hangingPunct="1">
              <a:defRPr/>
            </a:pPr>
            <a:fld id="{E6E20B3F-B5DC-4230-97B8-AABB9FFBB15E}" type="datetime1">
              <a:rPr lang="en-US" sz="1200" b="0" i="0"/>
              <a:pPr eaLnBrk="1" hangingPunct="1">
                <a:defRPr/>
              </a:pPr>
              <a:t>4/15/2015</a:t>
            </a:fld>
            <a:endParaRPr lang="en-US" sz="1200" b="0" i="0"/>
          </a:p>
        </p:txBody>
      </p:sp>
      <p:sp>
        <p:nvSpPr>
          <p:cNvPr id="53253"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333" eaLnBrk="0" hangingPunct="0">
              <a:defRPr sz="2000" b="1" i="1">
                <a:solidFill>
                  <a:schemeClr val="tx1"/>
                </a:solidFill>
                <a:latin typeface="Arial" charset="0"/>
                <a:ea typeface="ＭＳ Ｐゴシック" pitchFamily="34" charset="-128"/>
              </a:defRPr>
            </a:lvl1pPr>
            <a:lvl2pPr marL="746475" indent="-287106" defTabSz="920333" eaLnBrk="0" hangingPunct="0">
              <a:defRPr sz="2000" b="1" i="1">
                <a:solidFill>
                  <a:schemeClr val="tx1"/>
                </a:solidFill>
                <a:latin typeface="Arial" charset="0"/>
                <a:ea typeface="ＭＳ Ｐゴシック" pitchFamily="34" charset="-128"/>
              </a:defRPr>
            </a:lvl2pPr>
            <a:lvl3pPr marL="1148422" indent="-229684" defTabSz="920333" eaLnBrk="0" hangingPunct="0">
              <a:defRPr sz="2000" b="1" i="1">
                <a:solidFill>
                  <a:schemeClr val="tx1"/>
                </a:solidFill>
                <a:latin typeface="Arial" charset="0"/>
                <a:ea typeface="ＭＳ Ｐゴシック" pitchFamily="34" charset="-128"/>
              </a:defRPr>
            </a:lvl3pPr>
            <a:lvl4pPr marL="1607791" indent="-229684" defTabSz="920333" eaLnBrk="0" hangingPunct="0">
              <a:defRPr sz="2000" b="1" i="1">
                <a:solidFill>
                  <a:schemeClr val="tx1"/>
                </a:solidFill>
                <a:latin typeface="Arial" charset="0"/>
                <a:ea typeface="ＭＳ Ｐゴシック" pitchFamily="34" charset="-128"/>
              </a:defRPr>
            </a:lvl4pPr>
            <a:lvl5pPr marL="2067159" indent="-229684" defTabSz="920333" eaLnBrk="0" hangingPunct="0">
              <a:defRPr sz="2000" b="1" i="1">
                <a:solidFill>
                  <a:schemeClr val="tx1"/>
                </a:solidFill>
                <a:latin typeface="Arial" charset="0"/>
                <a:ea typeface="ＭＳ Ｐゴシック" pitchFamily="34" charset="-128"/>
              </a:defRPr>
            </a:lvl5pPr>
            <a:lvl6pPr marL="2526528"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85896"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45265"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904634"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pPr eaLnBrk="1" hangingPunct="1">
              <a:defRPr/>
            </a:pPr>
            <a:fld id="{AAEDCC28-028E-4AD8-99C2-DC6D15A7A776}" type="slidenum">
              <a:rPr lang="en-US" sz="1200" b="0" i="0"/>
              <a:pPr eaLnBrk="1" hangingPunct="1">
                <a:defRPr/>
              </a:pPr>
              <a:t>36</a:t>
            </a:fld>
            <a:endParaRPr lang="en-US" sz="1200" b="0" i="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8299" eaLnBrk="1" fontAlgn="auto" hangingPunct="1">
              <a:spcBef>
                <a:spcPts val="0"/>
              </a:spcBef>
              <a:spcAft>
                <a:spcPts val="0"/>
              </a:spcAft>
              <a:defRPr/>
            </a:pPr>
            <a:r>
              <a:rPr lang="en-US" dirty="0" smtClean="0">
                <a:ea typeface="ＭＳ Ｐゴシック" pitchFamily="34" charset="-128"/>
              </a:rPr>
              <a:t>GOES-R ABI LAP retrieval algorithm applied to the current GOES-13 sounder.</a:t>
            </a:r>
          </a:p>
          <a:p>
            <a:pPr>
              <a:defRPr/>
            </a:pPr>
            <a:endParaRPr lang="en-US" dirty="0" smtClean="0">
              <a:ea typeface="ＭＳ Ｐゴシック" pitchFamily="34" charset="-128"/>
            </a:endParaRPr>
          </a:p>
        </p:txBody>
      </p:sp>
      <p:sp>
        <p:nvSpPr>
          <p:cNvPr id="54276"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333" eaLnBrk="0" hangingPunct="0">
              <a:defRPr sz="2000" b="1" i="1">
                <a:solidFill>
                  <a:schemeClr val="tx1"/>
                </a:solidFill>
                <a:latin typeface="Arial" charset="0"/>
                <a:ea typeface="ＭＳ Ｐゴシック" pitchFamily="34" charset="-128"/>
              </a:defRPr>
            </a:lvl1pPr>
            <a:lvl2pPr marL="746475" indent="-287106" defTabSz="920333" eaLnBrk="0" hangingPunct="0">
              <a:defRPr sz="2000" b="1" i="1">
                <a:solidFill>
                  <a:schemeClr val="tx1"/>
                </a:solidFill>
                <a:latin typeface="Arial" charset="0"/>
                <a:ea typeface="ＭＳ Ｐゴシック" pitchFamily="34" charset="-128"/>
              </a:defRPr>
            </a:lvl2pPr>
            <a:lvl3pPr marL="1148422" indent="-229684" defTabSz="920333" eaLnBrk="0" hangingPunct="0">
              <a:defRPr sz="2000" b="1" i="1">
                <a:solidFill>
                  <a:schemeClr val="tx1"/>
                </a:solidFill>
                <a:latin typeface="Arial" charset="0"/>
                <a:ea typeface="ＭＳ Ｐゴシック" pitchFamily="34" charset="-128"/>
              </a:defRPr>
            </a:lvl3pPr>
            <a:lvl4pPr marL="1607791" indent="-229684" defTabSz="920333" eaLnBrk="0" hangingPunct="0">
              <a:defRPr sz="2000" b="1" i="1">
                <a:solidFill>
                  <a:schemeClr val="tx1"/>
                </a:solidFill>
                <a:latin typeface="Arial" charset="0"/>
                <a:ea typeface="ＭＳ Ｐゴシック" pitchFamily="34" charset="-128"/>
              </a:defRPr>
            </a:lvl4pPr>
            <a:lvl5pPr marL="2067159" indent="-229684" defTabSz="920333" eaLnBrk="0" hangingPunct="0">
              <a:defRPr sz="2000" b="1" i="1">
                <a:solidFill>
                  <a:schemeClr val="tx1"/>
                </a:solidFill>
                <a:latin typeface="Arial" charset="0"/>
                <a:ea typeface="ＭＳ Ｐゴシック" pitchFamily="34" charset="-128"/>
              </a:defRPr>
            </a:lvl5pPr>
            <a:lvl6pPr marL="2526528"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85896"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45265"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904634"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pPr eaLnBrk="1" hangingPunct="1">
              <a:defRPr/>
            </a:pPr>
            <a:fld id="{4976A6D2-CB87-4ED8-A7BC-92A1AE0086EB}" type="datetime1">
              <a:rPr lang="en-US" sz="1200" b="0" i="0"/>
              <a:pPr eaLnBrk="1" hangingPunct="1">
                <a:defRPr/>
              </a:pPr>
              <a:t>4/15/2015</a:t>
            </a:fld>
            <a:endParaRPr lang="en-US" sz="1200" b="0" i="0"/>
          </a:p>
        </p:txBody>
      </p:sp>
      <p:sp>
        <p:nvSpPr>
          <p:cNvPr id="54277"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333" eaLnBrk="0" hangingPunct="0">
              <a:defRPr sz="2000" b="1" i="1">
                <a:solidFill>
                  <a:schemeClr val="tx1"/>
                </a:solidFill>
                <a:latin typeface="Arial" charset="0"/>
                <a:ea typeface="ＭＳ Ｐゴシック" pitchFamily="34" charset="-128"/>
              </a:defRPr>
            </a:lvl1pPr>
            <a:lvl2pPr marL="746475" indent="-287106" defTabSz="920333" eaLnBrk="0" hangingPunct="0">
              <a:defRPr sz="2000" b="1" i="1">
                <a:solidFill>
                  <a:schemeClr val="tx1"/>
                </a:solidFill>
                <a:latin typeface="Arial" charset="0"/>
                <a:ea typeface="ＭＳ Ｐゴシック" pitchFamily="34" charset="-128"/>
              </a:defRPr>
            </a:lvl2pPr>
            <a:lvl3pPr marL="1148422" indent="-229684" defTabSz="920333" eaLnBrk="0" hangingPunct="0">
              <a:defRPr sz="2000" b="1" i="1">
                <a:solidFill>
                  <a:schemeClr val="tx1"/>
                </a:solidFill>
                <a:latin typeface="Arial" charset="0"/>
                <a:ea typeface="ＭＳ Ｐゴシック" pitchFamily="34" charset="-128"/>
              </a:defRPr>
            </a:lvl3pPr>
            <a:lvl4pPr marL="1607791" indent="-229684" defTabSz="920333" eaLnBrk="0" hangingPunct="0">
              <a:defRPr sz="2000" b="1" i="1">
                <a:solidFill>
                  <a:schemeClr val="tx1"/>
                </a:solidFill>
                <a:latin typeface="Arial" charset="0"/>
                <a:ea typeface="ＭＳ Ｐゴシック" pitchFamily="34" charset="-128"/>
              </a:defRPr>
            </a:lvl4pPr>
            <a:lvl5pPr marL="2067159" indent="-229684" defTabSz="920333" eaLnBrk="0" hangingPunct="0">
              <a:defRPr sz="2000" b="1" i="1">
                <a:solidFill>
                  <a:schemeClr val="tx1"/>
                </a:solidFill>
                <a:latin typeface="Arial" charset="0"/>
                <a:ea typeface="ＭＳ Ｐゴシック" pitchFamily="34" charset="-128"/>
              </a:defRPr>
            </a:lvl5pPr>
            <a:lvl6pPr marL="2526528"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85896"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45265"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904634" indent="-229684" defTabSz="920333"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pPr eaLnBrk="1" hangingPunct="1">
              <a:defRPr/>
            </a:pPr>
            <a:fld id="{0EF7DB2E-CA81-4A60-8AD3-1D91D527B1E9}" type="slidenum">
              <a:rPr lang="en-US" sz="1200" b="0" i="0"/>
              <a:pPr eaLnBrk="1" hangingPunct="1">
                <a:defRPr/>
              </a:pPr>
              <a:t>37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D6FDC90-0FBC-4146-B0E5-30A8D5C283DA}" type="slidenum">
              <a:rPr lang="en-US" smtClean="0"/>
              <a:pPr>
                <a:defRPr/>
              </a:pPr>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121D594-98BB-46C9-BAAE-D4C7C1438509}" type="slidenum">
              <a:rPr lang="en-US" smtClean="0"/>
              <a:pPr>
                <a:defRPr/>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63A5160-591E-469D-8AA4-317F77F59243}" type="slidenum">
              <a:rPr lang="en-US" smtClean="0"/>
              <a:pPr>
                <a:defRPr/>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54243" indent="-290093" eaLnBrk="0" hangingPunct="0">
              <a:defRPr>
                <a:solidFill>
                  <a:schemeClr val="tx1"/>
                </a:solidFill>
                <a:latin typeface="Arial" charset="0"/>
                <a:ea typeface="宋体" pitchFamily="2" charset="-122"/>
              </a:defRPr>
            </a:lvl2pPr>
            <a:lvl3pPr marL="1160374" indent="-232075" eaLnBrk="0" hangingPunct="0">
              <a:defRPr>
                <a:solidFill>
                  <a:schemeClr val="tx1"/>
                </a:solidFill>
                <a:latin typeface="Arial" charset="0"/>
                <a:ea typeface="宋体" pitchFamily="2" charset="-122"/>
              </a:defRPr>
            </a:lvl3pPr>
            <a:lvl4pPr marL="1624523" indent="-232075" eaLnBrk="0" hangingPunct="0">
              <a:defRPr>
                <a:solidFill>
                  <a:schemeClr val="tx1"/>
                </a:solidFill>
                <a:latin typeface="Arial" charset="0"/>
                <a:ea typeface="宋体" pitchFamily="2" charset="-122"/>
              </a:defRPr>
            </a:lvl4pPr>
            <a:lvl5pPr marL="2088672" indent="-232075" eaLnBrk="0" hangingPunct="0">
              <a:defRPr>
                <a:solidFill>
                  <a:schemeClr val="tx1"/>
                </a:solidFill>
                <a:latin typeface="Arial" charset="0"/>
                <a:ea typeface="宋体" pitchFamily="2" charset="-122"/>
              </a:defRPr>
            </a:lvl5pPr>
            <a:lvl6pPr marL="2552822" indent="-232075" eaLnBrk="0" fontAlgn="base" hangingPunct="0">
              <a:spcBef>
                <a:spcPct val="0"/>
              </a:spcBef>
              <a:spcAft>
                <a:spcPct val="0"/>
              </a:spcAft>
              <a:defRPr>
                <a:solidFill>
                  <a:schemeClr val="tx1"/>
                </a:solidFill>
                <a:latin typeface="Arial" charset="0"/>
                <a:ea typeface="宋体" pitchFamily="2" charset="-122"/>
              </a:defRPr>
            </a:lvl6pPr>
            <a:lvl7pPr marL="3016971" indent="-232075" eaLnBrk="0" fontAlgn="base" hangingPunct="0">
              <a:spcBef>
                <a:spcPct val="0"/>
              </a:spcBef>
              <a:spcAft>
                <a:spcPct val="0"/>
              </a:spcAft>
              <a:defRPr>
                <a:solidFill>
                  <a:schemeClr val="tx1"/>
                </a:solidFill>
                <a:latin typeface="Arial" charset="0"/>
                <a:ea typeface="宋体" pitchFamily="2" charset="-122"/>
              </a:defRPr>
            </a:lvl7pPr>
            <a:lvl8pPr marL="3481121" indent="-232075" eaLnBrk="0" fontAlgn="base" hangingPunct="0">
              <a:spcBef>
                <a:spcPct val="0"/>
              </a:spcBef>
              <a:spcAft>
                <a:spcPct val="0"/>
              </a:spcAft>
              <a:defRPr>
                <a:solidFill>
                  <a:schemeClr val="tx1"/>
                </a:solidFill>
                <a:latin typeface="Arial" charset="0"/>
                <a:ea typeface="宋体" pitchFamily="2" charset="-122"/>
              </a:defRPr>
            </a:lvl8pPr>
            <a:lvl9pPr marL="3945270" indent="-232075"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4EEC6D5-E2B8-4950-985B-98DCEEA587A9}" type="slidenum">
              <a:rPr lang="en-US" smtClean="0">
                <a:solidFill>
                  <a:srgbClr val="000000"/>
                </a:solidFill>
              </a:rPr>
              <a:pPr eaLnBrk="1" hangingPunct="1"/>
              <a:t>3</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AC515E18-125A-4233-BED0-507A9CD2515C}" type="slidenum">
              <a:rPr lang="en-US" sz="1000" b="0" smtClean="0">
                <a:solidFill>
                  <a:schemeClr val="tx1"/>
                </a:solidFill>
                <a:latin typeface="Times New Roman" pitchFamily="18" charset="0"/>
              </a:rPr>
              <a:pPr>
                <a:defRPr/>
              </a:pPr>
              <a:t>10</a:t>
            </a:fld>
            <a:endParaRPr lang="en-US" sz="1000" b="0" smtClean="0">
              <a:solidFill>
                <a:schemeClr val="tx1"/>
              </a:solidFill>
              <a:latin typeface="Times New Roman" pitchFamily="18" charset="0"/>
            </a:endParaRPr>
          </a:p>
        </p:txBody>
      </p:sp>
      <p:sp>
        <p:nvSpPr>
          <p:cNvPr id="6532098" name="Rectangle 2"/>
          <p:cNvSpPr>
            <a:spLocks noGrp="1" noRot="1" noChangeAspect="1" noChangeArrowheads="1" noTextEdit="1"/>
          </p:cNvSpPr>
          <p:nvPr>
            <p:ph type="sldImg"/>
          </p:nvPr>
        </p:nvSpPr>
        <p:spPr>
          <a:ln/>
          <a:extLst/>
        </p:spPr>
      </p:sp>
      <p:sp>
        <p:nvSpPr>
          <p:cNvPr id="6532099" name="Rectangle 3"/>
          <p:cNvSpPr>
            <a:spLocks noGrp="1" noChangeArrowheads="1"/>
          </p:cNvSpPr>
          <p:nvPr>
            <p:ph type="body" idx="1"/>
          </p:nvPr>
        </p:nvSpPr>
        <p:spPr/>
        <p:txBody>
          <a:bodyPr/>
          <a:lstStyle/>
          <a:p>
            <a:pPr eaLnBrk="1" hangingPunct="1">
              <a:defRPr/>
            </a:pPr>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291C9801-6A02-4FFC-86F3-C4C0FB0B131B}" type="slidenum">
              <a:rPr lang="en-US" sz="1000" b="0" smtClean="0">
                <a:solidFill>
                  <a:schemeClr val="tx1"/>
                </a:solidFill>
                <a:latin typeface="Times New Roman" pitchFamily="18" charset="0"/>
              </a:rPr>
              <a:pPr>
                <a:defRPr/>
              </a:pPr>
              <a:t>15</a:t>
            </a:fld>
            <a:endParaRPr lang="en-US" sz="1000" b="0" smtClean="0">
              <a:solidFill>
                <a:schemeClr val="tx1"/>
              </a:solidFill>
              <a:latin typeface="Times New Roman" pitchFamily="18" charset="0"/>
            </a:endParaRPr>
          </a:p>
        </p:txBody>
      </p:sp>
      <p:sp>
        <p:nvSpPr>
          <p:cNvPr id="6577154" name="Rectangle 2"/>
          <p:cNvSpPr>
            <a:spLocks noGrp="1" noRot="1" noChangeAspect="1" noChangeArrowheads="1" noTextEdit="1"/>
          </p:cNvSpPr>
          <p:nvPr>
            <p:ph type="sldImg"/>
          </p:nvPr>
        </p:nvSpPr>
        <p:spPr>
          <a:xfrm>
            <a:off x="1196975" y="692150"/>
            <a:ext cx="4618038" cy="3463925"/>
          </a:xfrm>
          <a:ln/>
          <a:extLst/>
        </p:spPr>
      </p:sp>
      <p:sp>
        <p:nvSpPr>
          <p:cNvPr id="6577155" name="Rectangle 3"/>
          <p:cNvSpPr>
            <a:spLocks noGrp="1" noChangeArrowheads="1"/>
          </p:cNvSpPr>
          <p:nvPr>
            <p:ph type="body" idx="1"/>
          </p:nvPr>
        </p:nvSpPr>
        <p:spPr>
          <a:xfrm>
            <a:off x="701675" y="4387850"/>
            <a:ext cx="5607050" cy="4156075"/>
          </a:xfrm>
        </p:spPr>
        <p:txBody>
          <a:bodyPr/>
          <a:lstStyle/>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30B8C7AD-D1C4-4354-BF71-76BAC5E4F2D5}" type="slidenum">
              <a:rPr lang="en-US" sz="1000" b="0" smtClean="0">
                <a:solidFill>
                  <a:schemeClr val="tx1"/>
                </a:solidFill>
                <a:latin typeface="Times New Roman" pitchFamily="18" charset="0"/>
              </a:rPr>
              <a:pPr>
                <a:defRPr/>
              </a:pPr>
              <a:t>16</a:t>
            </a:fld>
            <a:endParaRPr lang="en-US" sz="1000" b="0" smtClean="0">
              <a:solidFill>
                <a:schemeClr val="tx1"/>
              </a:solidFill>
              <a:latin typeface="Times New Roman" pitchFamily="18" charset="0"/>
            </a:endParaRPr>
          </a:p>
        </p:txBody>
      </p:sp>
      <p:sp>
        <p:nvSpPr>
          <p:cNvPr id="6579202" name="Rectangle 2"/>
          <p:cNvSpPr>
            <a:spLocks noGrp="1" noRot="1" noChangeAspect="1" noChangeArrowheads="1" noTextEdit="1"/>
          </p:cNvSpPr>
          <p:nvPr>
            <p:ph type="sldImg"/>
          </p:nvPr>
        </p:nvSpPr>
        <p:spPr>
          <a:xfrm>
            <a:off x="1196975" y="692150"/>
            <a:ext cx="4618038" cy="3463925"/>
          </a:xfrm>
          <a:ln/>
          <a:extLst/>
        </p:spPr>
      </p:sp>
      <p:sp>
        <p:nvSpPr>
          <p:cNvPr id="6579203" name="Rectangle 3"/>
          <p:cNvSpPr>
            <a:spLocks noGrp="1" noChangeArrowheads="1"/>
          </p:cNvSpPr>
          <p:nvPr>
            <p:ph type="body" idx="1"/>
          </p:nvPr>
        </p:nvSpPr>
        <p:spPr>
          <a:xfrm>
            <a:off x="701675" y="4387850"/>
            <a:ext cx="5607050" cy="4156075"/>
          </a:xfrm>
        </p:spPr>
        <p:txBody>
          <a:bodyPr/>
          <a:lstStyle/>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AF862D6-C52E-410E-8299-67AEFD761808}" type="slidenum">
              <a:rPr lang="en-US" sz="1000" b="0" smtClean="0">
                <a:solidFill>
                  <a:schemeClr val="tx1"/>
                </a:solidFill>
                <a:latin typeface="Times New Roman" pitchFamily="18" charset="0"/>
              </a:rPr>
              <a:pPr>
                <a:defRPr/>
              </a:pPr>
              <a:t>17</a:t>
            </a:fld>
            <a:endParaRPr lang="en-US" sz="1000" b="0" smtClean="0">
              <a:solidFill>
                <a:schemeClr val="tx1"/>
              </a:solidFill>
              <a:latin typeface="Times New Roman" pitchFamily="18" charset="0"/>
            </a:endParaRPr>
          </a:p>
        </p:txBody>
      </p:sp>
      <p:sp>
        <p:nvSpPr>
          <p:cNvPr id="6581250" name="Rectangle 2"/>
          <p:cNvSpPr>
            <a:spLocks noGrp="1" noRot="1" noChangeAspect="1" noChangeArrowheads="1" noTextEdit="1"/>
          </p:cNvSpPr>
          <p:nvPr>
            <p:ph type="sldImg"/>
          </p:nvPr>
        </p:nvSpPr>
        <p:spPr>
          <a:xfrm>
            <a:off x="1196975" y="692150"/>
            <a:ext cx="4618038" cy="3463925"/>
          </a:xfrm>
          <a:ln/>
          <a:extLst/>
        </p:spPr>
      </p:sp>
      <p:sp>
        <p:nvSpPr>
          <p:cNvPr id="6581251" name="Rectangle 3"/>
          <p:cNvSpPr>
            <a:spLocks noGrp="1" noChangeArrowheads="1"/>
          </p:cNvSpPr>
          <p:nvPr>
            <p:ph type="body" idx="1"/>
          </p:nvPr>
        </p:nvSpPr>
        <p:spPr>
          <a:xfrm>
            <a:off x="701675" y="4387850"/>
            <a:ext cx="5607050" cy="4156075"/>
          </a:xfrm>
        </p:spPr>
        <p:txBody>
          <a:bodyPr/>
          <a:lstStyle/>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A7CDDEC7-F738-4D9F-AF44-A8995C5499A8}" type="slidenum">
              <a:rPr lang="en-US" sz="1000" b="0" smtClean="0">
                <a:solidFill>
                  <a:schemeClr val="tx1"/>
                </a:solidFill>
                <a:latin typeface="Times New Roman" pitchFamily="18" charset="0"/>
              </a:rPr>
              <a:pPr>
                <a:defRPr/>
              </a:pPr>
              <a:t>18</a:t>
            </a:fld>
            <a:endParaRPr lang="en-US" sz="1000" b="0" smtClean="0">
              <a:solidFill>
                <a:schemeClr val="tx1"/>
              </a:solidFill>
              <a:latin typeface="Times New Roman" pitchFamily="18" charset="0"/>
            </a:endParaRPr>
          </a:p>
        </p:txBody>
      </p:sp>
      <p:sp>
        <p:nvSpPr>
          <p:cNvPr id="6583298" name="Rectangle 2"/>
          <p:cNvSpPr>
            <a:spLocks noGrp="1" noRot="1" noChangeAspect="1" noChangeArrowheads="1" noTextEdit="1"/>
          </p:cNvSpPr>
          <p:nvPr>
            <p:ph type="sldImg"/>
          </p:nvPr>
        </p:nvSpPr>
        <p:spPr>
          <a:xfrm>
            <a:off x="1196975" y="692150"/>
            <a:ext cx="4618038" cy="3463925"/>
          </a:xfrm>
          <a:ln/>
          <a:extLst/>
        </p:spPr>
      </p:sp>
      <p:sp>
        <p:nvSpPr>
          <p:cNvPr id="6583299" name="Rectangle 3"/>
          <p:cNvSpPr>
            <a:spLocks noGrp="1" noChangeArrowheads="1"/>
          </p:cNvSpPr>
          <p:nvPr>
            <p:ph type="body" idx="1"/>
          </p:nvPr>
        </p:nvSpPr>
        <p:spPr>
          <a:xfrm>
            <a:off x="701675" y="4387850"/>
            <a:ext cx="5607050" cy="4156075"/>
          </a:xfrm>
        </p:spPr>
        <p:txBody>
          <a:bodyPr/>
          <a:lstStyle/>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962FFB1E-C9EB-49AA-B6E0-A40CB54854F2}" type="slidenum">
              <a:rPr lang="en-US" sz="1000" b="0" smtClean="0">
                <a:solidFill>
                  <a:schemeClr val="tx1"/>
                </a:solidFill>
                <a:latin typeface="Times New Roman" pitchFamily="18" charset="0"/>
              </a:rPr>
              <a:pPr>
                <a:defRPr/>
              </a:pPr>
              <a:t>19</a:t>
            </a:fld>
            <a:endParaRPr lang="en-US" sz="1000" b="0" smtClean="0">
              <a:solidFill>
                <a:schemeClr val="tx1"/>
              </a:solidFill>
              <a:latin typeface="Times New Roman" pitchFamily="18" charset="0"/>
            </a:endParaRPr>
          </a:p>
        </p:txBody>
      </p:sp>
      <p:sp>
        <p:nvSpPr>
          <p:cNvPr id="6585346" name="Rectangle 2"/>
          <p:cNvSpPr>
            <a:spLocks noGrp="1" noRot="1" noChangeAspect="1" noChangeArrowheads="1" noTextEdit="1"/>
          </p:cNvSpPr>
          <p:nvPr>
            <p:ph type="sldImg"/>
          </p:nvPr>
        </p:nvSpPr>
        <p:spPr>
          <a:xfrm>
            <a:off x="1196975" y="692150"/>
            <a:ext cx="4618038" cy="3463925"/>
          </a:xfrm>
          <a:ln/>
          <a:extLst/>
        </p:spPr>
      </p:sp>
      <p:sp>
        <p:nvSpPr>
          <p:cNvPr id="6585347" name="Rectangle 3"/>
          <p:cNvSpPr>
            <a:spLocks noGrp="1" noChangeArrowheads="1"/>
          </p:cNvSpPr>
          <p:nvPr>
            <p:ph type="body" idx="1"/>
          </p:nvPr>
        </p:nvSpPr>
        <p:spPr>
          <a:xfrm>
            <a:off x="701675" y="4387850"/>
            <a:ext cx="5607050" cy="4156075"/>
          </a:xfrm>
        </p:spPr>
        <p:txBody>
          <a:bodyPr/>
          <a:lstStyle/>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Don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forget to define what you mean by adopted and adapted—</a:t>
            </a:r>
          </a:p>
          <a:p>
            <a:pPr eaLnBrk="1" hangingPunct="1">
              <a:defRPr/>
            </a:pPr>
            <a:r>
              <a:rPr lang="en-US" smtClean="0">
                <a:solidFill>
                  <a:srgbClr val="FF0000"/>
                </a:solidFill>
                <a:latin typeface="Times New Roman" pitchFamily="18" charset="0"/>
              </a:rPr>
              <a:t>Most won</a:t>
            </a:r>
            <a:r>
              <a:rPr lang="ja-JP" altLang="en-US" smtClean="0">
                <a:solidFill>
                  <a:srgbClr val="FF0000"/>
                </a:solidFill>
                <a:latin typeface="Arial" pitchFamily="34" charset="0"/>
              </a:rPr>
              <a:t>’</a:t>
            </a:r>
            <a:r>
              <a:rPr lang="en-US" altLang="ja-JP" smtClean="0">
                <a:solidFill>
                  <a:srgbClr val="FF0000"/>
                </a:solidFill>
                <a:latin typeface="Times New Roman" pitchFamily="18" charset="0"/>
              </a:rPr>
              <a:t>t be familiar with that language.</a:t>
            </a:r>
          </a:p>
          <a:p>
            <a:pPr eaLnBrk="1" hangingPunct="1">
              <a:defRPr/>
            </a:pPr>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881CF56E-7CE3-4332-9FDD-C0713B09E973}" type="slidenum">
              <a:rPr lang="en-US" sz="1000" b="0" smtClean="0">
                <a:solidFill>
                  <a:schemeClr val="tx1"/>
                </a:solidFill>
                <a:latin typeface="Times New Roman" pitchFamily="18" charset="0"/>
              </a:rPr>
              <a:pPr>
                <a:defRPr/>
              </a:pPr>
              <a:t>20</a:t>
            </a:fld>
            <a:endParaRPr lang="en-US" sz="1000" b="0" smtClean="0">
              <a:solidFill>
                <a:schemeClr val="tx1"/>
              </a:solidFill>
              <a:latin typeface="Times New Roman" pitchFamily="18" charset="0"/>
            </a:endParaRPr>
          </a:p>
        </p:txBody>
      </p:sp>
      <p:sp>
        <p:nvSpPr>
          <p:cNvPr id="6587394" name="Rectangle 2"/>
          <p:cNvSpPr>
            <a:spLocks noGrp="1" noRot="1" noChangeAspect="1" noChangeArrowheads="1" noTextEdit="1"/>
          </p:cNvSpPr>
          <p:nvPr>
            <p:ph type="sldImg"/>
          </p:nvPr>
        </p:nvSpPr>
        <p:spPr>
          <a:xfrm>
            <a:off x="1196975" y="692150"/>
            <a:ext cx="4618038" cy="3463925"/>
          </a:xfrm>
          <a:ln/>
          <a:extLst/>
        </p:spPr>
      </p:sp>
      <p:sp>
        <p:nvSpPr>
          <p:cNvPr id="6587395" name="Rectangle 3"/>
          <p:cNvSpPr>
            <a:spLocks noGrp="1" noChangeArrowheads="1"/>
          </p:cNvSpPr>
          <p:nvPr>
            <p:ph type="body" idx="1"/>
          </p:nvPr>
        </p:nvSpPr>
        <p:spPr>
          <a:xfrm>
            <a:off x="701675" y="4387850"/>
            <a:ext cx="5607050" cy="4156075"/>
          </a:xfrm>
        </p:spPr>
        <p:txBody>
          <a:bodyPr/>
          <a:lstStyle/>
          <a:p>
            <a:pPr>
              <a:spcBef>
                <a:spcPct val="0"/>
              </a:spcBef>
              <a:defRPr/>
            </a:pPr>
            <a:r>
              <a:rPr lang="en-US" smtClean="0">
                <a:solidFill>
                  <a:srgbClr val="FF0066"/>
                </a:solidFill>
                <a:latin typeface="Times New Roman" pitchFamily="18" charset="0"/>
              </a:rPr>
              <a:t>Physically, regression can not be used as background since it already contains radiance information, mathematically/technically/pratically regression can be used as background since most information in regression is from forecast in this case.</a:t>
            </a:r>
          </a:p>
          <a:p>
            <a:pPr eaLnBrk="1" hangingPunct="1">
              <a:defRPr/>
            </a:pPr>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B3CB3EAE-9BCC-4AAC-85C2-1197567303EB}" type="slidenum">
              <a:rPr lang="en-US"/>
              <a:pPr>
                <a:defRPr/>
              </a:pPr>
              <a:t>‹#›</a:t>
            </a:fld>
            <a:endParaRPr lang="en-US"/>
          </a:p>
        </p:txBody>
      </p:sp>
    </p:spTree>
    <p:extLst>
      <p:ext uri="{BB962C8B-B14F-4D97-AF65-F5344CB8AC3E}">
        <p14:creationId xmlns:p14="http://schemas.microsoft.com/office/powerpoint/2010/main" val="22136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D07B24CF-5B2E-4882-AE08-F4BACF1D0926}" type="slidenum">
              <a:rPr lang="en-US"/>
              <a:pPr>
                <a:defRPr/>
              </a:pPr>
              <a:t>‹#›</a:t>
            </a:fld>
            <a:endParaRPr lang="en-US"/>
          </a:p>
        </p:txBody>
      </p:sp>
    </p:spTree>
    <p:extLst>
      <p:ext uri="{BB962C8B-B14F-4D97-AF65-F5344CB8AC3E}">
        <p14:creationId xmlns:p14="http://schemas.microsoft.com/office/powerpoint/2010/main" val="259846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19812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6200"/>
            <a:ext cx="57912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67C0539A-0ADB-4106-AD58-3266063EF9DE}" type="slidenum">
              <a:rPr lang="en-US"/>
              <a:pPr>
                <a:defRPr/>
              </a:pPr>
              <a:t>‹#›</a:t>
            </a:fld>
            <a:endParaRPr lang="en-US"/>
          </a:p>
        </p:txBody>
      </p:sp>
    </p:spTree>
    <p:extLst>
      <p:ext uri="{BB962C8B-B14F-4D97-AF65-F5344CB8AC3E}">
        <p14:creationId xmlns:p14="http://schemas.microsoft.com/office/powerpoint/2010/main" val="270886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2E59C6BC-0ADF-4275-B6AF-509B46CE741B}" type="slidenum">
              <a:rPr lang="en-US"/>
              <a:pPr>
                <a:defRPr/>
              </a:pPr>
              <a:t>‹#›</a:t>
            </a:fld>
            <a:endParaRPr lang="en-US"/>
          </a:p>
        </p:txBody>
      </p:sp>
    </p:spTree>
    <p:extLst>
      <p:ext uri="{BB962C8B-B14F-4D97-AF65-F5344CB8AC3E}">
        <p14:creationId xmlns:p14="http://schemas.microsoft.com/office/powerpoint/2010/main" val="3356390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A9A09DA1-5BE2-428C-AF07-E74AA2B0A049}" type="slidenum">
              <a:rPr lang="en-US"/>
              <a:pPr>
                <a:defRPr/>
              </a:pPr>
              <a:t>‹#›</a:t>
            </a:fld>
            <a:endParaRPr lang="en-US"/>
          </a:p>
        </p:txBody>
      </p:sp>
    </p:spTree>
    <p:extLst>
      <p:ext uri="{BB962C8B-B14F-4D97-AF65-F5344CB8AC3E}">
        <p14:creationId xmlns:p14="http://schemas.microsoft.com/office/powerpoint/2010/main" val="1811849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76200"/>
            <a:ext cx="79248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5" name="Rectangle 4"/>
          <p:cNvSpPr>
            <a:spLocks noGrp="1" noChangeArrowheads="1"/>
          </p:cNvSpPr>
          <p:nvPr>
            <p:ph type="sldNum" sz="quarter" idx="12"/>
          </p:nvPr>
        </p:nvSpPr>
        <p:spPr>
          <a:ln/>
        </p:spPr>
        <p:txBody>
          <a:bodyPr/>
          <a:lstStyle>
            <a:lvl1pPr>
              <a:defRPr/>
            </a:lvl1pPr>
          </a:lstStyle>
          <a:p>
            <a:pPr>
              <a:defRPr/>
            </a:pPr>
            <a:fld id="{D6855085-B443-4340-B0B9-70D3D56E2510}" type="slidenum">
              <a:rPr lang="en-US"/>
              <a:pPr>
                <a:defRPr/>
              </a:pPr>
              <a:t>‹#›</a:t>
            </a:fld>
            <a:endParaRPr lang="en-US"/>
          </a:p>
        </p:txBody>
      </p:sp>
    </p:spTree>
    <p:extLst>
      <p:ext uri="{BB962C8B-B14F-4D97-AF65-F5344CB8AC3E}">
        <p14:creationId xmlns:p14="http://schemas.microsoft.com/office/powerpoint/2010/main" val="2213873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7"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8" name="Rectangle 4"/>
          <p:cNvSpPr>
            <a:spLocks noGrp="1" noChangeArrowheads="1"/>
          </p:cNvSpPr>
          <p:nvPr>
            <p:ph type="sldNum" sz="quarter" idx="12"/>
          </p:nvPr>
        </p:nvSpPr>
        <p:spPr>
          <a:ln/>
        </p:spPr>
        <p:txBody>
          <a:bodyPr/>
          <a:lstStyle>
            <a:lvl1pPr>
              <a:defRPr/>
            </a:lvl1pPr>
          </a:lstStyle>
          <a:p>
            <a:pPr>
              <a:defRPr/>
            </a:pPr>
            <a:fld id="{7487D3D1-44DF-44D8-8B01-151AA43A0482}" type="slidenum">
              <a:rPr lang="en-US"/>
              <a:pPr>
                <a:defRPr/>
              </a:pPr>
              <a:t>‹#›</a:t>
            </a:fld>
            <a:endParaRPr lang="en-US"/>
          </a:p>
        </p:txBody>
      </p:sp>
    </p:spTree>
    <p:extLst>
      <p:ext uri="{BB962C8B-B14F-4D97-AF65-F5344CB8AC3E}">
        <p14:creationId xmlns:p14="http://schemas.microsoft.com/office/powerpoint/2010/main" val="3131901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848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9" name="Rectangle 4"/>
          <p:cNvSpPr>
            <a:spLocks noGrp="1" noChangeArrowheads="1"/>
          </p:cNvSpPr>
          <p:nvPr>
            <p:ph type="sldNum" sz="quarter" idx="12"/>
          </p:nvPr>
        </p:nvSpPr>
        <p:spPr>
          <a:ln/>
        </p:spPr>
        <p:txBody>
          <a:bodyPr/>
          <a:lstStyle>
            <a:lvl1pPr>
              <a:defRPr/>
            </a:lvl1pPr>
          </a:lstStyle>
          <a:p>
            <a:pPr>
              <a:defRPr/>
            </a:pPr>
            <a:fld id="{249A4353-F348-417F-9628-C1CE5819D853}" type="slidenum">
              <a:rPr lang="en-US"/>
              <a:pPr>
                <a:defRPr/>
              </a:pPr>
              <a:t>‹#›</a:t>
            </a:fld>
            <a:endParaRPr lang="en-US"/>
          </a:p>
        </p:txBody>
      </p:sp>
    </p:spTree>
    <p:extLst>
      <p:ext uri="{BB962C8B-B14F-4D97-AF65-F5344CB8AC3E}">
        <p14:creationId xmlns:p14="http://schemas.microsoft.com/office/powerpoint/2010/main" val="4056963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7"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8" name="Rectangle 4"/>
          <p:cNvSpPr>
            <a:spLocks noGrp="1" noChangeArrowheads="1"/>
          </p:cNvSpPr>
          <p:nvPr>
            <p:ph type="sldNum" sz="quarter" idx="12"/>
          </p:nvPr>
        </p:nvSpPr>
        <p:spPr>
          <a:ln/>
        </p:spPr>
        <p:txBody>
          <a:bodyPr/>
          <a:lstStyle>
            <a:lvl1pPr>
              <a:defRPr/>
            </a:lvl1pPr>
          </a:lstStyle>
          <a:p>
            <a:pPr>
              <a:defRPr/>
            </a:pPr>
            <a:fld id="{CA619519-0BC4-42C3-A2BC-F5149CDA0150}" type="slidenum">
              <a:rPr lang="en-US"/>
              <a:pPr>
                <a:defRPr/>
              </a:pPr>
              <a:t>‹#›</a:t>
            </a:fld>
            <a:endParaRPr lang="en-US"/>
          </a:p>
        </p:txBody>
      </p:sp>
    </p:spTree>
    <p:extLst>
      <p:ext uri="{BB962C8B-B14F-4D97-AF65-F5344CB8AC3E}">
        <p14:creationId xmlns:p14="http://schemas.microsoft.com/office/powerpoint/2010/main" val="3338619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09600" y="2209800"/>
            <a:ext cx="3848100" cy="4114800"/>
          </a:xfrm>
        </p:spPr>
        <p:txBody>
          <a:bodyPr/>
          <a:lstStyle/>
          <a:p>
            <a:pPr lvl="0"/>
            <a:endParaRPr lang="en-US" noProof="0" smtClean="0"/>
          </a:p>
        </p:txBody>
      </p:sp>
      <p:sp>
        <p:nvSpPr>
          <p:cNvPr id="4" name="Text Placeholder 3"/>
          <p:cNvSpPr>
            <a:spLocks noGrp="1"/>
          </p:cNvSpPr>
          <p:nvPr>
            <p:ph type="body"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2375ABD3-4F29-45A6-B70D-2A072E86FE10}" type="slidenum">
              <a:rPr lang="en-US"/>
              <a:pPr>
                <a:defRPr/>
              </a:pPr>
              <a:t>‹#›</a:t>
            </a:fld>
            <a:endParaRPr lang="en-US"/>
          </a:p>
        </p:txBody>
      </p:sp>
    </p:spTree>
    <p:extLst>
      <p:ext uri="{BB962C8B-B14F-4D97-AF65-F5344CB8AC3E}">
        <p14:creationId xmlns:p14="http://schemas.microsoft.com/office/powerpoint/2010/main" val="688857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5"/>
          <p:cNvSpPr>
            <a:spLocks noGrp="1" noChangeArrowheads="1"/>
          </p:cNvSpPr>
          <p:nvPr>
            <p:ph type="sldNum" sz="quarter" idx="12"/>
          </p:nvPr>
        </p:nvSpPr>
        <p:spPr>
          <a:ln/>
        </p:spPr>
        <p:txBody>
          <a:bodyPr/>
          <a:lstStyle>
            <a:lvl1pPr>
              <a:defRPr/>
            </a:lvl1pPr>
          </a:lstStyle>
          <a:p>
            <a:pPr>
              <a:defRPr/>
            </a:pPr>
            <a:fld id="{AC162B9E-ADD1-43A4-B56B-E6BE6C8899F4}" type="slidenum">
              <a:rPr lang="en-US"/>
              <a:pPr>
                <a:defRPr/>
              </a:pPr>
              <a:t>‹#›</a:t>
            </a:fld>
            <a:endParaRPr lang="en-US"/>
          </a:p>
        </p:txBody>
      </p:sp>
    </p:spTree>
    <p:extLst>
      <p:ext uri="{BB962C8B-B14F-4D97-AF65-F5344CB8AC3E}">
        <p14:creationId xmlns:p14="http://schemas.microsoft.com/office/powerpoint/2010/main" val="10206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B1F590C0-9657-403B-9471-B985A9CE4DB9}" type="slidenum">
              <a:rPr lang="en-US"/>
              <a:pPr>
                <a:defRPr/>
              </a:pPr>
              <a:t>‹#›</a:t>
            </a:fld>
            <a:endParaRPr lang="en-US"/>
          </a:p>
        </p:txBody>
      </p:sp>
    </p:spTree>
    <p:extLst>
      <p:ext uri="{BB962C8B-B14F-4D97-AF65-F5344CB8AC3E}">
        <p14:creationId xmlns:p14="http://schemas.microsoft.com/office/powerpoint/2010/main" val="2501499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5"/>
          <p:cNvSpPr>
            <a:spLocks noGrp="1" noChangeArrowheads="1"/>
          </p:cNvSpPr>
          <p:nvPr>
            <p:ph type="sldNum" sz="quarter" idx="12"/>
          </p:nvPr>
        </p:nvSpPr>
        <p:spPr>
          <a:ln/>
        </p:spPr>
        <p:txBody>
          <a:bodyPr/>
          <a:lstStyle>
            <a:lvl1pPr>
              <a:defRPr/>
            </a:lvl1pPr>
          </a:lstStyle>
          <a:p>
            <a:pPr>
              <a:defRPr/>
            </a:pPr>
            <a:fld id="{420E64F3-39A2-42CE-80A0-F9FBCD49C982}" type="slidenum">
              <a:rPr lang="en-US"/>
              <a:pPr>
                <a:defRPr/>
              </a:pPr>
              <a:t>‹#›</a:t>
            </a:fld>
            <a:endParaRPr lang="en-US"/>
          </a:p>
        </p:txBody>
      </p:sp>
    </p:spTree>
    <p:extLst>
      <p:ext uri="{BB962C8B-B14F-4D97-AF65-F5344CB8AC3E}">
        <p14:creationId xmlns:p14="http://schemas.microsoft.com/office/powerpoint/2010/main" val="334897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5"/>
          <p:cNvSpPr>
            <a:spLocks noGrp="1" noChangeArrowheads="1"/>
          </p:cNvSpPr>
          <p:nvPr>
            <p:ph type="sldNum" sz="quarter" idx="12"/>
          </p:nvPr>
        </p:nvSpPr>
        <p:spPr>
          <a:ln/>
        </p:spPr>
        <p:txBody>
          <a:bodyPr/>
          <a:lstStyle>
            <a:lvl1pPr>
              <a:defRPr/>
            </a:lvl1pPr>
          </a:lstStyle>
          <a:p>
            <a:pPr>
              <a:defRPr/>
            </a:pPr>
            <a:fld id="{D27ECCC9-4C89-4990-8CBA-C023A5F8625C}" type="slidenum">
              <a:rPr lang="en-US"/>
              <a:pPr>
                <a:defRPr/>
              </a:pPr>
              <a:t>‹#›</a:t>
            </a:fld>
            <a:endParaRPr lang="en-US"/>
          </a:p>
        </p:txBody>
      </p:sp>
    </p:spTree>
    <p:extLst>
      <p:ext uri="{BB962C8B-B14F-4D97-AF65-F5344CB8AC3E}">
        <p14:creationId xmlns:p14="http://schemas.microsoft.com/office/powerpoint/2010/main" val="1762319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5"/>
          <p:cNvSpPr>
            <a:spLocks noGrp="1" noChangeArrowheads="1"/>
          </p:cNvSpPr>
          <p:nvPr>
            <p:ph type="sldNum" sz="quarter" idx="12"/>
          </p:nvPr>
        </p:nvSpPr>
        <p:spPr>
          <a:ln/>
        </p:spPr>
        <p:txBody>
          <a:bodyPr/>
          <a:lstStyle>
            <a:lvl1pPr>
              <a:defRPr/>
            </a:lvl1pPr>
          </a:lstStyle>
          <a:p>
            <a:pPr>
              <a:defRPr/>
            </a:pPr>
            <a:fld id="{E5B7A7D3-F38F-4965-80FD-ECD1071D6EDC}" type="slidenum">
              <a:rPr lang="en-US"/>
              <a:pPr>
                <a:defRPr/>
              </a:pPr>
              <a:t>‹#›</a:t>
            </a:fld>
            <a:endParaRPr lang="en-US"/>
          </a:p>
        </p:txBody>
      </p:sp>
    </p:spTree>
    <p:extLst>
      <p:ext uri="{BB962C8B-B14F-4D97-AF65-F5344CB8AC3E}">
        <p14:creationId xmlns:p14="http://schemas.microsoft.com/office/powerpoint/2010/main" val="1488698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8"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9" name="Rectangle 5"/>
          <p:cNvSpPr>
            <a:spLocks noGrp="1" noChangeArrowheads="1"/>
          </p:cNvSpPr>
          <p:nvPr>
            <p:ph type="sldNum" sz="quarter" idx="12"/>
          </p:nvPr>
        </p:nvSpPr>
        <p:spPr>
          <a:ln/>
        </p:spPr>
        <p:txBody>
          <a:bodyPr/>
          <a:lstStyle>
            <a:lvl1pPr>
              <a:defRPr/>
            </a:lvl1pPr>
          </a:lstStyle>
          <a:p>
            <a:pPr>
              <a:defRPr/>
            </a:pPr>
            <a:fld id="{15382702-3A09-47FE-A9D5-C4E98251937E}" type="slidenum">
              <a:rPr lang="en-US"/>
              <a:pPr>
                <a:defRPr/>
              </a:pPr>
              <a:t>‹#›</a:t>
            </a:fld>
            <a:endParaRPr lang="en-US"/>
          </a:p>
        </p:txBody>
      </p:sp>
    </p:spTree>
    <p:extLst>
      <p:ext uri="{BB962C8B-B14F-4D97-AF65-F5344CB8AC3E}">
        <p14:creationId xmlns:p14="http://schemas.microsoft.com/office/powerpoint/2010/main" val="279221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4"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5" name="Rectangle 5"/>
          <p:cNvSpPr>
            <a:spLocks noGrp="1" noChangeArrowheads="1"/>
          </p:cNvSpPr>
          <p:nvPr>
            <p:ph type="sldNum" sz="quarter" idx="12"/>
          </p:nvPr>
        </p:nvSpPr>
        <p:spPr>
          <a:ln/>
        </p:spPr>
        <p:txBody>
          <a:bodyPr/>
          <a:lstStyle>
            <a:lvl1pPr>
              <a:defRPr/>
            </a:lvl1pPr>
          </a:lstStyle>
          <a:p>
            <a:pPr>
              <a:defRPr/>
            </a:pPr>
            <a:fld id="{5AFC7C73-18F4-4EF0-A106-FB8EB6EF9316}" type="slidenum">
              <a:rPr lang="en-US"/>
              <a:pPr>
                <a:defRPr/>
              </a:pPr>
              <a:t>‹#›</a:t>
            </a:fld>
            <a:endParaRPr lang="en-US"/>
          </a:p>
        </p:txBody>
      </p:sp>
    </p:spTree>
    <p:extLst>
      <p:ext uri="{BB962C8B-B14F-4D97-AF65-F5344CB8AC3E}">
        <p14:creationId xmlns:p14="http://schemas.microsoft.com/office/powerpoint/2010/main" val="1573702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3"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4" name="Rectangle 5"/>
          <p:cNvSpPr>
            <a:spLocks noGrp="1" noChangeArrowheads="1"/>
          </p:cNvSpPr>
          <p:nvPr>
            <p:ph type="sldNum" sz="quarter" idx="12"/>
          </p:nvPr>
        </p:nvSpPr>
        <p:spPr>
          <a:ln/>
        </p:spPr>
        <p:txBody>
          <a:bodyPr/>
          <a:lstStyle>
            <a:lvl1pPr>
              <a:defRPr/>
            </a:lvl1pPr>
          </a:lstStyle>
          <a:p>
            <a:pPr>
              <a:defRPr/>
            </a:pPr>
            <a:fld id="{61DB5A42-1B6C-4F25-9D51-A299964D35B7}" type="slidenum">
              <a:rPr lang="en-US"/>
              <a:pPr>
                <a:defRPr/>
              </a:pPr>
              <a:t>‹#›</a:t>
            </a:fld>
            <a:endParaRPr lang="en-US"/>
          </a:p>
        </p:txBody>
      </p:sp>
    </p:spTree>
    <p:extLst>
      <p:ext uri="{BB962C8B-B14F-4D97-AF65-F5344CB8AC3E}">
        <p14:creationId xmlns:p14="http://schemas.microsoft.com/office/powerpoint/2010/main" val="266546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5"/>
          <p:cNvSpPr>
            <a:spLocks noGrp="1" noChangeArrowheads="1"/>
          </p:cNvSpPr>
          <p:nvPr>
            <p:ph type="sldNum" sz="quarter" idx="12"/>
          </p:nvPr>
        </p:nvSpPr>
        <p:spPr>
          <a:ln/>
        </p:spPr>
        <p:txBody>
          <a:bodyPr/>
          <a:lstStyle>
            <a:lvl1pPr>
              <a:defRPr/>
            </a:lvl1pPr>
          </a:lstStyle>
          <a:p>
            <a:pPr>
              <a:defRPr/>
            </a:pPr>
            <a:fld id="{043BC6CD-6737-47D7-86AC-D69DE3744286}" type="slidenum">
              <a:rPr lang="en-US"/>
              <a:pPr>
                <a:defRPr/>
              </a:pPr>
              <a:t>‹#›</a:t>
            </a:fld>
            <a:endParaRPr lang="en-US"/>
          </a:p>
        </p:txBody>
      </p:sp>
    </p:spTree>
    <p:extLst>
      <p:ext uri="{BB962C8B-B14F-4D97-AF65-F5344CB8AC3E}">
        <p14:creationId xmlns:p14="http://schemas.microsoft.com/office/powerpoint/2010/main" val="2469968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5"/>
          <p:cNvSpPr>
            <a:spLocks noGrp="1" noChangeArrowheads="1"/>
          </p:cNvSpPr>
          <p:nvPr>
            <p:ph type="sldNum" sz="quarter" idx="12"/>
          </p:nvPr>
        </p:nvSpPr>
        <p:spPr>
          <a:ln/>
        </p:spPr>
        <p:txBody>
          <a:bodyPr/>
          <a:lstStyle>
            <a:lvl1pPr>
              <a:defRPr/>
            </a:lvl1pPr>
          </a:lstStyle>
          <a:p>
            <a:pPr>
              <a:defRPr/>
            </a:pPr>
            <a:fld id="{0B128BD2-30BB-4082-9418-05AE3962311C}" type="slidenum">
              <a:rPr lang="en-US"/>
              <a:pPr>
                <a:defRPr/>
              </a:pPr>
              <a:t>‹#›</a:t>
            </a:fld>
            <a:endParaRPr lang="en-US"/>
          </a:p>
        </p:txBody>
      </p:sp>
    </p:spTree>
    <p:extLst>
      <p:ext uri="{BB962C8B-B14F-4D97-AF65-F5344CB8AC3E}">
        <p14:creationId xmlns:p14="http://schemas.microsoft.com/office/powerpoint/2010/main" val="25664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5"/>
          <p:cNvSpPr>
            <a:spLocks noGrp="1" noChangeArrowheads="1"/>
          </p:cNvSpPr>
          <p:nvPr>
            <p:ph type="sldNum" sz="quarter" idx="12"/>
          </p:nvPr>
        </p:nvSpPr>
        <p:spPr>
          <a:ln/>
        </p:spPr>
        <p:txBody>
          <a:bodyPr/>
          <a:lstStyle>
            <a:lvl1pPr>
              <a:defRPr/>
            </a:lvl1pPr>
          </a:lstStyle>
          <a:p>
            <a:pPr>
              <a:defRPr/>
            </a:pPr>
            <a:fld id="{FB25A476-BA27-4F4F-90A8-4E9D181BC20E}" type="slidenum">
              <a:rPr lang="en-US"/>
              <a:pPr>
                <a:defRPr/>
              </a:pPr>
              <a:t>‹#›</a:t>
            </a:fld>
            <a:endParaRPr lang="en-US"/>
          </a:p>
        </p:txBody>
      </p:sp>
    </p:spTree>
    <p:extLst>
      <p:ext uri="{BB962C8B-B14F-4D97-AF65-F5344CB8AC3E}">
        <p14:creationId xmlns:p14="http://schemas.microsoft.com/office/powerpoint/2010/main" val="3922430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19812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6200"/>
            <a:ext cx="57912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4"/>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5"/>
          <p:cNvSpPr>
            <a:spLocks noGrp="1" noChangeArrowheads="1"/>
          </p:cNvSpPr>
          <p:nvPr>
            <p:ph type="sldNum" sz="quarter" idx="12"/>
          </p:nvPr>
        </p:nvSpPr>
        <p:spPr>
          <a:ln/>
        </p:spPr>
        <p:txBody>
          <a:bodyPr/>
          <a:lstStyle>
            <a:lvl1pPr>
              <a:defRPr/>
            </a:lvl1pPr>
          </a:lstStyle>
          <a:p>
            <a:pPr>
              <a:defRPr/>
            </a:pPr>
            <a:fld id="{F9078899-98CF-47E5-92E7-8714BDD301AC}" type="slidenum">
              <a:rPr lang="en-US"/>
              <a:pPr>
                <a:defRPr/>
              </a:pPr>
              <a:t>‹#›</a:t>
            </a:fld>
            <a:endParaRPr lang="en-US"/>
          </a:p>
        </p:txBody>
      </p:sp>
    </p:spTree>
    <p:extLst>
      <p:ext uri="{BB962C8B-B14F-4D97-AF65-F5344CB8AC3E}">
        <p14:creationId xmlns:p14="http://schemas.microsoft.com/office/powerpoint/2010/main" val="152672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67F3E3ED-8AC9-4493-A627-1A0706922AB2}" type="slidenum">
              <a:rPr lang="en-US"/>
              <a:pPr>
                <a:defRPr/>
              </a:pPr>
              <a:t>‹#›</a:t>
            </a:fld>
            <a:endParaRPr lang="en-US"/>
          </a:p>
        </p:txBody>
      </p:sp>
    </p:spTree>
    <p:extLst>
      <p:ext uri="{BB962C8B-B14F-4D97-AF65-F5344CB8AC3E}">
        <p14:creationId xmlns:p14="http://schemas.microsoft.com/office/powerpoint/2010/main" val="3605364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6559FD05-7FF3-4EF8-8AF6-699E67155E18}" type="slidenum">
              <a:rPr lang="en-US"/>
              <a:pPr>
                <a:defRPr/>
              </a:pPr>
              <a:t>‹#›</a:t>
            </a:fld>
            <a:endParaRPr lang="en-US"/>
          </a:p>
        </p:txBody>
      </p:sp>
    </p:spTree>
    <p:extLst>
      <p:ext uri="{BB962C8B-B14F-4D97-AF65-F5344CB8AC3E}">
        <p14:creationId xmlns:p14="http://schemas.microsoft.com/office/powerpoint/2010/main" val="1007847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B778BC0A-3D00-460D-AFFB-6764C22DFB7E}" type="slidenum">
              <a:rPr lang="en-US"/>
              <a:pPr>
                <a:defRPr/>
              </a:pPr>
              <a:t>‹#›</a:t>
            </a:fld>
            <a:endParaRPr lang="en-US"/>
          </a:p>
        </p:txBody>
      </p:sp>
    </p:spTree>
    <p:extLst>
      <p:ext uri="{BB962C8B-B14F-4D97-AF65-F5344CB8AC3E}">
        <p14:creationId xmlns:p14="http://schemas.microsoft.com/office/powerpoint/2010/main" val="1614604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46DEAAC2-571B-4C20-A0DF-5C2575F59096}" type="slidenum">
              <a:rPr lang="en-US"/>
              <a:pPr>
                <a:defRPr/>
              </a:pPr>
              <a:t>‹#›</a:t>
            </a:fld>
            <a:endParaRPr lang="en-US"/>
          </a:p>
        </p:txBody>
      </p:sp>
    </p:spTree>
    <p:extLst>
      <p:ext uri="{BB962C8B-B14F-4D97-AF65-F5344CB8AC3E}">
        <p14:creationId xmlns:p14="http://schemas.microsoft.com/office/powerpoint/2010/main" val="727397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39927F9E-44C3-4F17-A6A3-86D584893747}" type="slidenum">
              <a:rPr lang="en-US"/>
              <a:pPr>
                <a:defRPr/>
              </a:pPr>
              <a:t>‹#›</a:t>
            </a:fld>
            <a:endParaRPr lang="en-US"/>
          </a:p>
        </p:txBody>
      </p:sp>
    </p:spTree>
    <p:extLst>
      <p:ext uri="{BB962C8B-B14F-4D97-AF65-F5344CB8AC3E}">
        <p14:creationId xmlns:p14="http://schemas.microsoft.com/office/powerpoint/2010/main" val="3638914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9" name="Rectangle 4"/>
          <p:cNvSpPr>
            <a:spLocks noGrp="1" noChangeArrowheads="1"/>
          </p:cNvSpPr>
          <p:nvPr>
            <p:ph type="sldNum" sz="quarter" idx="12"/>
          </p:nvPr>
        </p:nvSpPr>
        <p:spPr>
          <a:ln/>
        </p:spPr>
        <p:txBody>
          <a:bodyPr/>
          <a:lstStyle>
            <a:lvl1pPr>
              <a:defRPr/>
            </a:lvl1pPr>
          </a:lstStyle>
          <a:p>
            <a:pPr>
              <a:defRPr/>
            </a:pPr>
            <a:fld id="{941D2B6D-02FD-4096-BDDB-D11F06957609}" type="slidenum">
              <a:rPr lang="en-US"/>
              <a:pPr>
                <a:defRPr/>
              </a:pPr>
              <a:t>‹#›</a:t>
            </a:fld>
            <a:endParaRPr lang="en-US"/>
          </a:p>
        </p:txBody>
      </p:sp>
    </p:spTree>
    <p:extLst>
      <p:ext uri="{BB962C8B-B14F-4D97-AF65-F5344CB8AC3E}">
        <p14:creationId xmlns:p14="http://schemas.microsoft.com/office/powerpoint/2010/main" val="3030454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5" name="Rectangle 4"/>
          <p:cNvSpPr>
            <a:spLocks noGrp="1" noChangeArrowheads="1"/>
          </p:cNvSpPr>
          <p:nvPr>
            <p:ph type="sldNum" sz="quarter" idx="12"/>
          </p:nvPr>
        </p:nvSpPr>
        <p:spPr>
          <a:ln/>
        </p:spPr>
        <p:txBody>
          <a:bodyPr/>
          <a:lstStyle>
            <a:lvl1pPr>
              <a:defRPr/>
            </a:lvl1pPr>
          </a:lstStyle>
          <a:p>
            <a:pPr>
              <a:defRPr/>
            </a:pPr>
            <a:fld id="{7083AAD6-02B2-476D-AC81-3146DDF8BF2F}" type="slidenum">
              <a:rPr lang="en-US"/>
              <a:pPr>
                <a:defRPr/>
              </a:pPr>
              <a:t>‹#›</a:t>
            </a:fld>
            <a:endParaRPr lang="en-US"/>
          </a:p>
        </p:txBody>
      </p:sp>
    </p:spTree>
    <p:extLst>
      <p:ext uri="{BB962C8B-B14F-4D97-AF65-F5344CB8AC3E}">
        <p14:creationId xmlns:p14="http://schemas.microsoft.com/office/powerpoint/2010/main" val="1623511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3"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4" name="Rectangle 4"/>
          <p:cNvSpPr>
            <a:spLocks noGrp="1" noChangeArrowheads="1"/>
          </p:cNvSpPr>
          <p:nvPr>
            <p:ph type="sldNum" sz="quarter" idx="12"/>
          </p:nvPr>
        </p:nvSpPr>
        <p:spPr>
          <a:ln/>
        </p:spPr>
        <p:txBody>
          <a:bodyPr/>
          <a:lstStyle>
            <a:lvl1pPr>
              <a:defRPr/>
            </a:lvl1pPr>
          </a:lstStyle>
          <a:p>
            <a:pPr>
              <a:defRPr/>
            </a:pPr>
            <a:fld id="{58376F54-FDD0-4EEB-A1CB-389A6048626C}" type="slidenum">
              <a:rPr lang="en-US"/>
              <a:pPr>
                <a:defRPr/>
              </a:pPr>
              <a:t>‹#›</a:t>
            </a:fld>
            <a:endParaRPr lang="en-US"/>
          </a:p>
        </p:txBody>
      </p:sp>
    </p:spTree>
    <p:extLst>
      <p:ext uri="{BB962C8B-B14F-4D97-AF65-F5344CB8AC3E}">
        <p14:creationId xmlns:p14="http://schemas.microsoft.com/office/powerpoint/2010/main" val="153483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CEB320E3-268E-4FE7-A70F-6741F923C9D5}" type="slidenum">
              <a:rPr lang="en-US"/>
              <a:pPr>
                <a:defRPr/>
              </a:pPr>
              <a:t>‹#›</a:t>
            </a:fld>
            <a:endParaRPr lang="en-US"/>
          </a:p>
        </p:txBody>
      </p:sp>
    </p:spTree>
    <p:extLst>
      <p:ext uri="{BB962C8B-B14F-4D97-AF65-F5344CB8AC3E}">
        <p14:creationId xmlns:p14="http://schemas.microsoft.com/office/powerpoint/2010/main" val="616925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55326317-ADF1-42AD-8E4C-9F5079314F3F}" type="slidenum">
              <a:rPr lang="en-US"/>
              <a:pPr>
                <a:defRPr/>
              </a:pPr>
              <a:t>‹#›</a:t>
            </a:fld>
            <a:endParaRPr lang="en-US"/>
          </a:p>
        </p:txBody>
      </p:sp>
    </p:spTree>
    <p:extLst>
      <p:ext uri="{BB962C8B-B14F-4D97-AF65-F5344CB8AC3E}">
        <p14:creationId xmlns:p14="http://schemas.microsoft.com/office/powerpoint/2010/main" val="1495346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CB246DA5-0676-4077-9D46-F1216BD5F293}" type="slidenum">
              <a:rPr lang="en-US"/>
              <a:pPr>
                <a:defRPr/>
              </a:pPr>
              <a:t>‹#›</a:t>
            </a:fld>
            <a:endParaRPr lang="en-US"/>
          </a:p>
        </p:txBody>
      </p:sp>
    </p:spTree>
    <p:extLst>
      <p:ext uri="{BB962C8B-B14F-4D97-AF65-F5344CB8AC3E}">
        <p14:creationId xmlns:p14="http://schemas.microsoft.com/office/powerpoint/2010/main" val="414016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F66E074E-9256-4F8B-820D-B653947BCC5D}" type="slidenum">
              <a:rPr lang="en-US"/>
              <a:pPr>
                <a:defRPr/>
              </a:pPr>
              <a:t>‹#›</a:t>
            </a:fld>
            <a:endParaRPr lang="en-US"/>
          </a:p>
        </p:txBody>
      </p:sp>
    </p:spTree>
    <p:extLst>
      <p:ext uri="{BB962C8B-B14F-4D97-AF65-F5344CB8AC3E}">
        <p14:creationId xmlns:p14="http://schemas.microsoft.com/office/powerpoint/2010/main" val="54113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
            <a:ext cx="19812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6200"/>
            <a:ext cx="57912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5909E222-B90F-44F3-8D04-DC52B95FCAA5}" type="slidenum">
              <a:rPr lang="en-US"/>
              <a:pPr>
                <a:defRPr/>
              </a:pPr>
              <a:t>‹#›</a:t>
            </a:fld>
            <a:endParaRPr lang="en-US"/>
          </a:p>
        </p:txBody>
      </p:sp>
    </p:spTree>
    <p:extLst>
      <p:ext uri="{BB962C8B-B14F-4D97-AF65-F5344CB8AC3E}">
        <p14:creationId xmlns:p14="http://schemas.microsoft.com/office/powerpoint/2010/main" val="1904806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6" name="Rectangle 4"/>
          <p:cNvSpPr>
            <a:spLocks noGrp="1" noChangeArrowheads="1"/>
          </p:cNvSpPr>
          <p:nvPr>
            <p:ph type="sldNum" sz="quarter" idx="12"/>
          </p:nvPr>
        </p:nvSpPr>
        <p:spPr>
          <a:ln/>
        </p:spPr>
        <p:txBody>
          <a:bodyPr/>
          <a:lstStyle>
            <a:lvl1pPr>
              <a:defRPr/>
            </a:lvl1pPr>
          </a:lstStyle>
          <a:p>
            <a:pPr>
              <a:defRPr/>
            </a:pPr>
            <a:fld id="{0582BAAB-4574-4A7F-B4AC-B71E0CFE278B}" type="slidenum">
              <a:rPr lang="en-US"/>
              <a:pPr>
                <a:defRPr/>
              </a:pPr>
              <a:t>‹#›</a:t>
            </a:fld>
            <a:endParaRPr lang="en-US"/>
          </a:p>
        </p:txBody>
      </p:sp>
    </p:spTree>
    <p:extLst>
      <p:ext uri="{BB962C8B-B14F-4D97-AF65-F5344CB8AC3E}">
        <p14:creationId xmlns:p14="http://schemas.microsoft.com/office/powerpoint/2010/main" val="1245281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65F05EB4-DBF4-4E86-B5FE-4A3D700E8536}" type="slidenum">
              <a:rPr lang="en-US"/>
              <a:pPr>
                <a:defRPr/>
              </a:pPr>
              <a:t>‹#›</a:t>
            </a:fld>
            <a:endParaRPr lang="en-US"/>
          </a:p>
        </p:txBody>
      </p:sp>
    </p:spTree>
    <p:extLst>
      <p:ext uri="{BB962C8B-B14F-4D97-AF65-F5344CB8AC3E}">
        <p14:creationId xmlns:p14="http://schemas.microsoft.com/office/powerpoint/2010/main" val="756713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76200"/>
            <a:ext cx="7924800" cy="624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5" name="Rectangle 4"/>
          <p:cNvSpPr>
            <a:spLocks noGrp="1" noChangeArrowheads="1"/>
          </p:cNvSpPr>
          <p:nvPr>
            <p:ph type="sldNum" sz="quarter" idx="12"/>
          </p:nvPr>
        </p:nvSpPr>
        <p:spPr>
          <a:ln/>
        </p:spPr>
        <p:txBody>
          <a:bodyPr/>
          <a:lstStyle>
            <a:lvl1pPr>
              <a:defRPr/>
            </a:lvl1pPr>
          </a:lstStyle>
          <a:p>
            <a:pPr>
              <a:defRPr/>
            </a:pPr>
            <a:fld id="{99E12E2B-3E09-4050-B0B9-1CD01A7834EF}" type="slidenum">
              <a:rPr lang="en-US"/>
              <a:pPr>
                <a:defRPr/>
              </a:pPr>
              <a:t>‹#›</a:t>
            </a:fld>
            <a:endParaRPr lang="en-US"/>
          </a:p>
        </p:txBody>
      </p:sp>
    </p:spTree>
    <p:extLst>
      <p:ext uri="{BB962C8B-B14F-4D97-AF65-F5344CB8AC3E}">
        <p14:creationId xmlns:p14="http://schemas.microsoft.com/office/powerpoint/2010/main" val="35949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7"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8" name="Rectangle 4"/>
          <p:cNvSpPr>
            <a:spLocks noGrp="1" noChangeArrowheads="1"/>
          </p:cNvSpPr>
          <p:nvPr>
            <p:ph type="sldNum" sz="quarter" idx="12"/>
          </p:nvPr>
        </p:nvSpPr>
        <p:spPr>
          <a:ln/>
        </p:spPr>
        <p:txBody>
          <a:bodyPr/>
          <a:lstStyle>
            <a:lvl1pPr>
              <a:defRPr/>
            </a:lvl1pPr>
          </a:lstStyle>
          <a:p>
            <a:pPr>
              <a:defRPr/>
            </a:pPr>
            <a:fld id="{F231EDD0-B55D-4989-9735-9E3F5DFE27A6}" type="slidenum">
              <a:rPr lang="en-US"/>
              <a:pPr>
                <a:defRPr/>
              </a:pPr>
              <a:t>‹#›</a:t>
            </a:fld>
            <a:endParaRPr lang="en-US"/>
          </a:p>
        </p:txBody>
      </p:sp>
    </p:spTree>
    <p:extLst>
      <p:ext uri="{BB962C8B-B14F-4D97-AF65-F5344CB8AC3E}">
        <p14:creationId xmlns:p14="http://schemas.microsoft.com/office/powerpoint/2010/main" val="3749614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848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9" name="Rectangle 4"/>
          <p:cNvSpPr>
            <a:spLocks noGrp="1" noChangeArrowheads="1"/>
          </p:cNvSpPr>
          <p:nvPr>
            <p:ph type="sldNum" sz="quarter" idx="12"/>
          </p:nvPr>
        </p:nvSpPr>
        <p:spPr>
          <a:ln/>
        </p:spPr>
        <p:txBody>
          <a:bodyPr/>
          <a:lstStyle>
            <a:lvl1pPr>
              <a:defRPr/>
            </a:lvl1pPr>
          </a:lstStyle>
          <a:p>
            <a:pPr>
              <a:defRPr/>
            </a:pPr>
            <a:fld id="{3FB44D01-0235-4F1D-AE4A-63EC342D269C}" type="slidenum">
              <a:rPr lang="en-US"/>
              <a:pPr>
                <a:defRPr/>
              </a:pPr>
              <a:t>‹#›</a:t>
            </a:fld>
            <a:endParaRPr lang="en-US"/>
          </a:p>
        </p:txBody>
      </p:sp>
    </p:spTree>
    <p:extLst>
      <p:ext uri="{BB962C8B-B14F-4D97-AF65-F5344CB8AC3E}">
        <p14:creationId xmlns:p14="http://schemas.microsoft.com/office/powerpoint/2010/main" val="4208532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7"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8" name="Rectangle 4"/>
          <p:cNvSpPr>
            <a:spLocks noGrp="1" noChangeArrowheads="1"/>
          </p:cNvSpPr>
          <p:nvPr>
            <p:ph type="sldNum" sz="quarter" idx="12"/>
          </p:nvPr>
        </p:nvSpPr>
        <p:spPr>
          <a:ln/>
        </p:spPr>
        <p:txBody>
          <a:bodyPr/>
          <a:lstStyle>
            <a:lvl1pPr>
              <a:defRPr/>
            </a:lvl1pPr>
          </a:lstStyle>
          <a:p>
            <a:pPr>
              <a:defRPr/>
            </a:pPr>
            <a:fld id="{19615876-2FB1-4890-B430-7A473515FACB}" type="slidenum">
              <a:rPr lang="en-US"/>
              <a:pPr>
                <a:defRPr/>
              </a:pPr>
              <a:t>‹#›</a:t>
            </a:fld>
            <a:endParaRPr lang="en-US"/>
          </a:p>
        </p:txBody>
      </p:sp>
    </p:spTree>
    <p:extLst>
      <p:ext uri="{BB962C8B-B14F-4D97-AF65-F5344CB8AC3E}">
        <p14:creationId xmlns:p14="http://schemas.microsoft.com/office/powerpoint/2010/main" val="2051193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09600" y="2209800"/>
            <a:ext cx="3848100" cy="4114800"/>
          </a:xfrm>
        </p:spPr>
        <p:txBody>
          <a:bodyPr/>
          <a:lstStyle/>
          <a:p>
            <a:pPr lvl="0"/>
            <a:endParaRPr lang="en-US" noProof="0" smtClean="0"/>
          </a:p>
        </p:txBody>
      </p:sp>
      <p:sp>
        <p:nvSpPr>
          <p:cNvPr id="4" name="Text Placeholder 3"/>
          <p:cNvSpPr>
            <a:spLocks noGrp="1"/>
          </p:cNvSpPr>
          <p:nvPr>
            <p:ph type="body"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75B39DC9-CABD-4BD3-AEB6-453689DD6A7D}" type="slidenum">
              <a:rPr lang="en-US"/>
              <a:pPr>
                <a:defRPr/>
              </a:pPr>
              <a:t>‹#›</a:t>
            </a:fld>
            <a:endParaRPr lang="en-US"/>
          </a:p>
        </p:txBody>
      </p:sp>
    </p:spTree>
    <p:extLst>
      <p:ext uri="{BB962C8B-B14F-4D97-AF65-F5344CB8AC3E}">
        <p14:creationId xmlns:p14="http://schemas.microsoft.com/office/powerpoint/2010/main" val="235480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9" name="Rectangle 4"/>
          <p:cNvSpPr>
            <a:spLocks noGrp="1" noChangeArrowheads="1"/>
          </p:cNvSpPr>
          <p:nvPr>
            <p:ph type="sldNum" sz="quarter" idx="12"/>
          </p:nvPr>
        </p:nvSpPr>
        <p:spPr>
          <a:ln/>
        </p:spPr>
        <p:txBody>
          <a:bodyPr/>
          <a:lstStyle>
            <a:lvl1pPr>
              <a:defRPr/>
            </a:lvl1pPr>
          </a:lstStyle>
          <a:p>
            <a:pPr>
              <a:defRPr/>
            </a:pPr>
            <a:fld id="{991C0AFC-4E6E-4D36-A38B-7F2A92EEC608}" type="slidenum">
              <a:rPr lang="en-US"/>
              <a:pPr>
                <a:defRPr/>
              </a:pPr>
              <a:t>‹#›</a:t>
            </a:fld>
            <a:endParaRPr lang="en-US"/>
          </a:p>
        </p:txBody>
      </p:sp>
    </p:spTree>
    <p:extLst>
      <p:ext uri="{BB962C8B-B14F-4D97-AF65-F5344CB8AC3E}">
        <p14:creationId xmlns:p14="http://schemas.microsoft.com/office/powerpoint/2010/main" val="312393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5" name="Rectangle 4"/>
          <p:cNvSpPr>
            <a:spLocks noGrp="1" noChangeArrowheads="1"/>
          </p:cNvSpPr>
          <p:nvPr>
            <p:ph type="sldNum" sz="quarter" idx="12"/>
          </p:nvPr>
        </p:nvSpPr>
        <p:spPr>
          <a:ln/>
        </p:spPr>
        <p:txBody>
          <a:bodyPr/>
          <a:lstStyle>
            <a:lvl1pPr>
              <a:defRPr/>
            </a:lvl1pPr>
          </a:lstStyle>
          <a:p>
            <a:pPr>
              <a:defRPr/>
            </a:pPr>
            <a:fld id="{9E5D2308-5C9F-4B44-A87D-0362BD32FEC3}" type="slidenum">
              <a:rPr lang="en-US"/>
              <a:pPr>
                <a:defRPr/>
              </a:pPr>
              <a:t>‹#›</a:t>
            </a:fld>
            <a:endParaRPr lang="en-US"/>
          </a:p>
        </p:txBody>
      </p:sp>
    </p:spTree>
    <p:extLst>
      <p:ext uri="{BB962C8B-B14F-4D97-AF65-F5344CB8AC3E}">
        <p14:creationId xmlns:p14="http://schemas.microsoft.com/office/powerpoint/2010/main" val="145640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3"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4" name="Rectangle 4"/>
          <p:cNvSpPr>
            <a:spLocks noGrp="1" noChangeArrowheads="1"/>
          </p:cNvSpPr>
          <p:nvPr>
            <p:ph type="sldNum" sz="quarter" idx="12"/>
          </p:nvPr>
        </p:nvSpPr>
        <p:spPr>
          <a:ln/>
        </p:spPr>
        <p:txBody>
          <a:bodyPr/>
          <a:lstStyle>
            <a:lvl1pPr>
              <a:defRPr/>
            </a:lvl1pPr>
          </a:lstStyle>
          <a:p>
            <a:pPr>
              <a:defRPr/>
            </a:pPr>
            <a:fld id="{C72CD942-5992-4D12-AF35-C30AFCBA1588}" type="slidenum">
              <a:rPr lang="en-US"/>
              <a:pPr>
                <a:defRPr/>
              </a:pPr>
              <a:t>‹#›</a:t>
            </a:fld>
            <a:endParaRPr lang="en-US"/>
          </a:p>
        </p:txBody>
      </p:sp>
    </p:spTree>
    <p:extLst>
      <p:ext uri="{BB962C8B-B14F-4D97-AF65-F5344CB8AC3E}">
        <p14:creationId xmlns:p14="http://schemas.microsoft.com/office/powerpoint/2010/main" val="226556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34E63099-B537-44B3-BE3D-F7157D387200}" type="slidenum">
              <a:rPr lang="en-US"/>
              <a:pPr>
                <a:defRPr/>
              </a:pPr>
              <a:t>‹#›</a:t>
            </a:fld>
            <a:endParaRPr lang="en-US"/>
          </a:p>
        </p:txBody>
      </p:sp>
    </p:spTree>
    <p:extLst>
      <p:ext uri="{BB962C8B-B14F-4D97-AF65-F5344CB8AC3E}">
        <p14:creationId xmlns:p14="http://schemas.microsoft.com/office/powerpoint/2010/main" val="359623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&lt;Review Date&gt;</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&lt;Project&gt; Critical Design Review</a:t>
            </a:r>
          </a:p>
        </p:txBody>
      </p:sp>
      <p:sp>
        <p:nvSpPr>
          <p:cNvPr id="7" name="Rectangle 4"/>
          <p:cNvSpPr>
            <a:spLocks noGrp="1" noChangeArrowheads="1"/>
          </p:cNvSpPr>
          <p:nvPr>
            <p:ph type="sldNum" sz="quarter" idx="12"/>
          </p:nvPr>
        </p:nvSpPr>
        <p:spPr>
          <a:ln/>
        </p:spPr>
        <p:txBody>
          <a:bodyPr/>
          <a:lstStyle>
            <a:lvl1pPr>
              <a:defRPr/>
            </a:lvl1pPr>
          </a:lstStyle>
          <a:p>
            <a:pPr>
              <a:defRPr/>
            </a:pPr>
            <a:fld id="{EA3348BA-70E1-4019-840F-E539A4FEBE62}" type="slidenum">
              <a:rPr lang="en-US"/>
              <a:pPr>
                <a:defRPr/>
              </a:pPr>
              <a:t>‹#›</a:t>
            </a:fld>
            <a:endParaRPr lang="en-US"/>
          </a:p>
        </p:txBody>
      </p:sp>
    </p:spTree>
    <p:extLst>
      <p:ext uri="{BB962C8B-B14F-4D97-AF65-F5344CB8AC3E}">
        <p14:creationId xmlns:p14="http://schemas.microsoft.com/office/powerpoint/2010/main" val="367765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2.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userDrawn="1"/>
        </p:nvPicPr>
        <p:blipFill>
          <a:blip r:embed="rId20">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defRPr sz="1400" b="0">
                <a:latin typeface="Times New Roman" charset="0"/>
                <a:ea typeface="ＭＳ Ｐゴシック" charset="0"/>
                <a:cs typeface="+mn-cs"/>
              </a:defRPr>
            </a:lvl1pPr>
          </a:lstStyle>
          <a:p>
            <a:pPr>
              <a:defRPr/>
            </a:pPr>
            <a:r>
              <a:rPr lang="en-US"/>
              <a:t>&lt;Review Date&gt;</a:t>
            </a: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ctr">
              <a:defRPr sz="1400" b="0">
                <a:latin typeface="Times New Roman" charset="0"/>
                <a:ea typeface="ＭＳ Ｐゴシック" charset="0"/>
                <a:cs typeface="+mn-cs"/>
              </a:defRPr>
            </a:lvl1pPr>
          </a:lstStyle>
          <a:p>
            <a:pPr>
              <a:defRPr/>
            </a:pPr>
            <a:r>
              <a:rPr lang="en-US"/>
              <a:t>&lt;Project&gt; Critical Design Review</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Times New Roman" pitchFamily="18" charset="0"/>
              </a:defRPr>
            </a:lvl1pPr>
          </a:lstStyle>
          <a:p>
            <a:pPr>
              <a:defRPr/>
            </a:pPr>
            <a:fld id="{34DC8C25-0E7C-4E08-A031-DACDD9113048}" type="slidenum">
              <a:rPr lang="en-US"/>
              <a:pPr>
                <a:defRPr/>
              </a:pPr>
              <a:t>‹#›</a:t>
            </a:fld>
            <a:endParaRPr lang="en-US"/>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30" name="Rectangle 6"/>
          <p:cNvSpPr>
            <a:spLocks noChangeArrowheads="1"/>
          </p:cNvSpPr>
          <p:nvPr/>
        </p:nvSpPr>
        <p:spPr bwMode="auto">
          <a:xfrm>
            <a:off x="0" y="1543050"/>
            <a:ext cx="9132888" cy="38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31" name="Rectangle 7"/>
          <p:cNvSpPr>
            <a:spLocks noGrp="1" noChangeArrowheads="1"/>
          </p:cNvSpPr>
          <p:nvPr>
            <p:ph type="title"/>
          </p:nvPr>
        </p:nvSpPr>
        <p:spPr bwMode="auto">
          <a:xfrm>
            <a:off x="685800" y="76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4" name="Picture 39" descr="NOAA-NESDI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hdr="0" ftr="0" dt="0"/>
  <p:txStyles>
    <p:titleStyle>
      <a:lvl1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2pPr>
      <a:lvl3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3pPr>
      <a:lvl4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4pPr>
      <a:lvl5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5pPr>
      <a:lvl6pPr marL="4572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6pPr>
      <a:lvl7pPr marL="9144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7pPr>
      <a:lvl8pPr marL="13716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8pPr>
      <a:lvl9pPr marL="18288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S PGothic" pitchFamily="34" charset="-128"/>
        </a:defRPr>
      </a:lvl5pPr>
      <a:lvl6pPr marL="25146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2" descr="MSG"/>
          <p:cNvPicPr>
            <a:picLocks noChangeAspect="1" noChangeArrowheads="1"/>
          </p:cNvPicPr>
          <p:nvPr userDrawn="1"/>
        </p:nvPicPr>
        <p:blipFill>
          <a:blip r:embed="rId13">
            <a:lum bright="-38000" contrast="-78000"/>
            <a:extLst>
              <a:ext uri="{28A0092B-C50C-407E-A947-70E740481C1C}">
                <a14:useLocalDpi xmlns:a14="http://schemas.microsoft.com/office/drawing/2010/main" val="0"/>
              </a:ext>
            </a:extLst>
          </a:blip>
          <a:srcRect t="7893" r="-2199" b="24377"/>
          <a:stretch>
            <a:fillRect/>
          </a:stretch>
        </p:blipFill>
        <p:spPr bwMode="auto">
          <a:xfrm>
            <a:off x="0" y="3175"/>
            <a:ext cx="94472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23"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defRPr sz="1400" b="0">
                <a:latin typeface="Times New Roman" charset="0"/>
                <a:ea typeface="ＭＳ Ｐゴシック" charset="0"/>
                <a:cs typeface="+mn-cs"/>
              </a:defRPr>
            </a:lvl1pPr>
          </a:lstStyle>
          <a:p>
            <a:pPr>
              <a:defRPr/>
            </a:pPr>
            <a:r>
              <a:rPr lang="en-US"/>
              <a:t>&lt;Review Date&gt;</a:t>
            </a:r>
          </a:p>
        </p:txBody>
      </p:sp>
      <p:sp>
        <p:nvSpPr>
          <p:cNvPr id="2027524"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ctr">
              <a:defRPr sz="1400" b="0">
                <a:latin typeface="Times New Roman" charset="0"/>
                <a:ea typeface="ＭＳ Ｐゴシック" charset="0"/>
                <a:cs typeface="+mn-cs"/>
              </a:defRPr>
            </a:lvl1pPr>
          </a:lstStyle>
          <a:p>
            <a:pPr>
              <a:defRPr/>
            </a:pPr>
            <a:r>
              <a:rPr lang="en-US"/>
              <a:t>&lt;Project&gt; Critical Design Review</a:t>
            </a:r>
          </a:p>
        </p:txBody>
      </p:sp>
      <p:sp>
        <p:nvSpPr>
          <p:cNvPr id="2027525"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Times New Roman" pitchFamily="18" charset="0"/>
              </a:defRPr>
            </a:lvl1pPr>
          </a:lstStyle>
          <a:p>
            <a:pPr>
              <a:defRPr/>
            </a:pPr>
            <a:fld id="{E2E08D88-2D98-42A3-B712-32DC56251A6D}" type="slidenum">
              <a:rPr lang="en-US"/>
              <a:pPr>
                <a:defRPr/>
              </a:pPr>
              <a:t>‹#›</a:t>
            </a:fld>
            <a:endParaRPr lang="en-US"/>
          </a:p>
        </p:txBody>
      </p:sp>
      <p:sp>
        <p:nvSpPr>
          <p:cNvPr id="2027526" name="Rectangle 6"/>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27527" name="Rectangle 7"/>
          <p:cNvSpPr>
            <a:spLocks noChangeArrowheads="1"/>
          </p:cNvSpPr>
          <p:nvPr/>
        </p:nvSpPr>
        <p:spPr bwMode="auto">
          <a:xfrm>
            <a:off x="0" y="1543050"/>
            <a:ext cx="9132888" cy="38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27528" name="Rectangle 8"/>
          <p:cNvSpPr>
            <a:spLocks noGrp="1" noChangeArrowheads="1"/>
          </p:cNvSpPr>
          <p:nvPr>
            <p:ph type="title"/>
          </p:nvPr>
        </p:nvSpPr>
        <p:spPr bwMode="auto">
          <a:xfrm>
            <a:off x="685800" y="76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027529" name="Rectangle 9"/>
          <p:cNvSpPr>
            <a:spLocks noGrp="1" noChangeArrowheads="1"/>
          </p:cNvSpPr>
          <p:nvPr>
            <p:ph type="body" idx="1"/>
          </p:nvPr>
        </p:nvSpPr>
        <p:spPr bwMode="auto">
          <a:xfrm>
            <a:off x="609600" y="22098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8" name="Picture 10" descr="NOAA-NESD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2pPr>
      <a:lvl3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3pPr>
      <a:lvl4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4pPr>
      <a:lvl5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5pPr>
      <a:lvl6pPr marL="457200" algn="ctr" rtl="0" fontAlgn="base">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6pPr>
      <a:lvl7pPr marL="914400" algn="ctr" rtl="0" fontAlgn="base">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7pPr>
      <a:lvl8pPr marL="1371600" algn="ctr" rtl="0" fontAlgn="base">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8pPr>
      <a:lvl9pPr marL="1828800" algn="ctr" rtl="0" fontAlgn="base">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1"/>
        </a:buClr>
        <a:buSzPct val="100000"/>
        <a:buChar char="–"/>
        <a:defRPr sz="2400">
          <a:solidFill>
            <a:srgbClr val="F8F8F8"/>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userDrawn="1"/>
        </p:nvPicPr>
        <p:blipFill>
          <a:blip r:embed="rId20">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defRPr sz="1400" b="0">
                <a:latin typeface="Times New Roman" charset="0"/>
                <a:ea typeface="ＭＳ Ｐゴシック" charset="0"/>
                <a:cs typeface="+mn-cs"/>
              </a:defRPr>
            </a:lvl1pPr>
          </a:lstStyle>
          <a:p>
            <a:pPr>
              <a:defRPr/>
            </a:pPr>
            <a:r>
              <a:rPr lang="en-US"/>
              <a:t>&lt;Review Date&gt;</a:t>
            </a: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ctr">
              <a:defRPr sz="1400" b="0">
                <a:latin typeface="Times New Roman" charset="0"/>
                <a:ea typeface="ＭＳ Ｐゴシック" charset="0"/>
                <a:cs typeface="+mn-cs"/>
              </a:defRPr>
            </a:lvl1pPr>
          </a:lstStyle>
          <a:p>
            <a:pPr>
              <a:defRPr/>
            </a:pPr>
            <a:r>
              <a:rPr lang="en-US"/>
              <a:t>&lt;Project&gt; Critical Design Review</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2075" tIns="46038" rIns="92075" bIns="46038" numCol="1" anchor="ctr" anchorCtr="0" compatLnSpc="1">
            <a:prstTxWarp prst="textNoShape">
              <a:avLst/>
            </a:prstTxWarp>
          </a:bodyPr>
          <a:lstStyle>
            <a:lvl1pPr algn="r">
              <a:defRPr sz="1400">
                <a:latin typeface="Times New Roman" pitchFamily="18" charset="0"/>
              </a:defRPr>
            </a:lvl1pPr>
          </a:lstStyle>
          <a:p>
            <a:pPr>
              <a:defRPr/>
            </a:pPr>
            <a:fld id="{F2F0E287-BAC0-4172-A300-004989406EED}" type="slidenum">
              <a:rPr lang="en-US"/>
              <a:pPr>
                <a:defRPr/>
              </a:pPr>
              <a:t>‹#›</a:t>
            </a:fld>
            <a:endParaRPr lang="en-US"/>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30" name="Rectangle 6"/>
          <p:cNvSpPr>
            <a:spLocks noChangeArrowheads="1"/>
          </p:cNvSpPr>
          <p:nvPr/>
        </p:nvSpPr>
        <p:spPr bwMode="auto">
          <a:xfrm>
            <a:off x="0" y="1543050"/>
            <a:ext cx="9132888" cy="381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31" name="Rectangle 7"/>
          <p:cNvSpPr>
            <a:spLocks noGrp="1" noChangeArrowheads="1"/>
          </p:cNvSpPr>
          <p:nvPr>
            <p:ph type="title"/>
          </p:nvPr>
        </p:nvSpPr>
        <p:spPr bwMode="auto">
          <a:xfrm>
            <a:off x="685800" y="76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4" name="Picture 39" descr="NOAA-NESDI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3438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2pPr>
      <a:lvl3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3pPr>
      <a:lvl4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4pPr>
      <a:lvl5pPr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MS PGothic" pitchFamily="34" charset="-128"/>
          <a:cs typeface="ＭＳ Ｐゴシック" charset="0"/>
        </a:defRPr>
      </a:lvl5pPr>
      <a:lvl6pPr marL="4572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6pPr>
      <a:lvl7pPr marL="9144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7pPr>
      <a:lvl8pPr marL="13716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8pPr>
      <a:lvl9pPr marL="1828800" algn="ctr" rtl="0" eaLnBrk="0" fontAlgn="base" hangingPunct="0">
        <a:lnSpc>
          <a:spcPct val="85000"/>
        </a:lnSpc>
        <a:spcBef>
          <a:spcPct val="0"/>
        </a:spcBef>
        <a:spcAft>
          <a:spcPct val="0"/>
        </a:spcAft>
        <a:defRPr sz="4400" b="1">
          <a:solidFill>
            <a:srgbClr val="FAFD00"/>
          </a:solidFill>
          <a:effectLst>
            <a:outerShdw blurRad="38100" dist="38100" dir="2700000" algn="tl">
              <a:srgbClr val="000000"/>
            </a:outerShdw>
          </a:effectLst>
          <a:latin typeface="Book Antiqua" charset="0"/>
          <a:ea typeface="ＭＳ Ｐゴシック"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S PGothic" pitchFamily="34" charset="-128"/>
        </a:defRPr>
      </a:lvl5pPr>
      <a:lvl6pPr marL="25146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folHlink"/>
        </a:buClr>
        <a:buSzPct val="100000"/>
        <a:buChar char="»"/>
        <a:defRPr sz="2000">
          <a:solidFill>
            <a:srgbClr val="F8F8F8"/>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im.Schmit@ssec.wisc.edu"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hyperlink" Target="mailto:Jun.Li@ssec.wisc.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9.bin"/><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12.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5.xml"/><Relationship Id="rId7" Type="http://schemas.openxmlformats.org/officeDocument/2006/relationships/image" Target="../media/image23.wmf"/><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4.wmf"/></Relationships>
</file>

<file path=ppt/slides/_rels/slide17.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6.xml"/><Relationship Id="rId7" Type="http://schemas.openxmlformats.org/officeDocument/2006/relationships/oleObject" Target="../embeddings/oleObject20.bin"/><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26.wmf"/><Relationship Id="rId5" Type="http://schemas.openxmlformats.org/officeDocument/2006/relationships/oleObject" Target="../embeddings/oleObject19.bin"/><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3.wmf"/><Relationship Id="rId3" Type="http://schemas.openxmlformats.org/officeDocument/2006/relationships/notesSlide" Target="../notesSlides/notesSlide7.xml"/><Relationship Id="rId7" Type="http://schemas.openxmlformats.org/officeDocument/2006/relationships/image" Target="../media/image30.wmf"/><Relationship Id="rId12" Type="http://schemas.openxmlformats.org/officeDocument/2006/relationships/oleObject" Target="../embeddings/oleObject25.bin"/><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32.wmf"/><Relationship Id="rId5" Type="http://schemas.openxmlformats.org/officeDocument/2006/relationships/image" Target="../media/image29.wmf"/><Relationship Id="rId15" Type="http://schemas.openxmlformats.org/officeDocument/2006/relationships/image" Target="../media/image34.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31.wmf"/><Relationship Id="rId14"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5.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6.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gif"/><Relationship Id="rId5" Type="http://schemas.openxmlformats.org/officeDocument/2006/relationships/image" Target="../media/image47.gif"/><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e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8.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0.emf"/><Relationship Id="rId4" Type="http://schemas.openxmlformats.org/officeDocument/2006/relationships/image" Target="../media/image7.emf"/><Relationship Id="rId9" Type="http://schemas.openxmlformats.org/officeDocument/2006/relationships/oleObject" Target="../embeddings/oleObject4.bin"/><Relationship Id="rId1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382000" cy="1470025"/>
          </a:xfrm>
        </p:spPr>
        <p:txBody>
          <a:bodyPr/>
          <a:lstStyle/>
          <a:p>
            <a:pPr>
              <a:defRPr/>
            </a:pPr>
            <a:r>
              <a:rPr lang="en-US" dirty="0" smtClean="0"/>
              <a:t>CIMSS near real time GOES Sounder/GOES-R ABI TPW/LPW and instability indices products </a:t>
            </a:r>
          </a:p>
        </p:txBody>
      </p:sp>
      <p:sp>
        <p:nvSpPr>
          <p:cNvPr id="3" name="Subtitle 2"/>
          <p:cNvSpPr>
            <a:spLocks noGrp="1"/>
          </p:cNvSpPr>
          <p:nvPr>
            <p:ph type="subTitle" idx="1"/>
          </p:nvPr>
        </p:nvSpPr>
        <p:spPr/>
        <p:txBody>
          <a:bodyPr/>
          <a:lstStyle/>
          <a:p>
            <a:pPr>
              <a:defRPr/>
            </a:pPr>
            <a:r>
              <a:rPr lang="en-US" dirty="0" smtClean="0"/>
              <a:t>CIMSS sounding team</a:t>
            </a:r>
          </a:p>
          <a:p>
            <a:pPr>
              <a:defRPr/>
            </a:pPr>
            <a:r>
              <a:rPr lang="en-US" dirty="0" smtClean="0"/>
              <a:t>April 2015</a:t>
            </a:r>
          </a:p>
          <a:p>
            <a:pPr>
              <a:defRPr/>
            </a:pPr>
            <a:endParaRPr lang="en-US" sz="2000" dirty="0" smtClean="0"/>
          </a:p>
          <a:p>
            <a:pPr>
              <a:defRPr/>
            </a:pPr>
            <a:r>
              <a:rPr lang="en-US" sz="2000" dirty="0" smtClean="0"/>
              <a:t>Contact: </a:t>
            </a:r>
            <a:r>
              <a:rPr lang="en-US" sz="2000" dirty="0" smtClean="0">
                <a:hlinkClick r:id="rId3"/>
              </a:rPr>
              <a:t>Tim.Schmit@ssec.wisc.edu</a:t>
            </a:r>
            <a:endParaRPr lang="en-US" sz="2000" dirty="0" smtClean="0"/>
          </a:p>
          <a:p>
            <a:pPr>
              <a:defRPr/>
            </a:pPr>
            <a:r>
              <a:rPr lang="en-US" sz="2000" dirty="0" smtClean="0">
                <a:hlinkClick r:id="rId4"/>
              </a:rPr>
              <a:t>Jun.Li@ssec.wisc.edu</a:t>
            </a:r>
            <a:endParaRPr lang="en-US" sz="2000" dirty="0" smtClean="0"/>
          </a:p>
          <a:p>
            <a:pPr>
              <a:defRPr/>
            </a:pPr>
            <a:endParaRPr lang="en-US" dirty="0" smtClean="0"/>
          </a:p>
        </p:txBody>
      </p:sp>
      <p:sp>
        <p:nvSpPr>
          <p:cNvPr id="4" name="Slide Number Placeholder 3"/>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B4F56064-0997-4CB4-9C2A-BDB97CAF69A1}" type="slidenum">
              <a:rPr lang="en-US" sz="1400" smtClean="0">
                <a:latin typeface="Times New Roman" pitchFamily="18" charset="0"/>
              </a:rPr>
              <a:pPr>
                <a:defRPr/>
              </a:pPr>
              <a:t>1</a:t>
            </a:fld>
            <a:endParaRPr lang="en-US" sz="1400" smtClean="0">
              <a:latin typeface="Times New Roman" pitchFamily="18" charset="0"/>
            </a:endParaRPr>
          </a:p>
        </p:txBody>
      </p:sp>
    </p:spTree>
    <p:extLst>
      <p:ext uri="{BB962C8B-B14F-4D97-AF65-F5344CB8AC3E}">
        <p14:creationId xmlns:p14="http://schemas.microsoft.com/office/powerpoint/2010/main" val="71501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F24DE525-BFA3-472F-A5DC-7EBDB3AA748B}" type="slidenum">
              <a:rPr lang="en-US" sz="1400" smtClean="0">
                <a:latin typeface="Times New Roman" pitchFamily="18" charset="0"/>
              </a:rPr>
              <a:pPr>
                <a:defRPr/>
              </a:pPr>
              <a:t>10</a:t>
            </a:fld>
            <a:endParaRPr lang="en-US" sz="1400" smtClean="0">
              <a:latin typeface="Times New Roman" pitchFamily="18" charset="0"/>
            </a:endParaRPr>
          </a:p>
        </p:txBody>
      </p:sp>
      <p:sp>
        <p:nvSpPr>
          <p:cNvPr id="6531074" name="Rectangle 2"/>
          <p:cNvSpPr>
            <a:spLocks noGrp="1" noChangeArrowheads="1"/>
          </p:cNvSpPr>
          <p:nvPr>
            <p:ph type="title"/>
          </p:nvPr>
        </p:nvSpPr>
        <p:spPr>
          <a:xfrm>
            <a:off x="1371600" y="457200"/>
            <a:ext cx="7239000" cy="762000"/>
          </a:xfrm>
        </p:spPr>
        <p:txBody>
          <a:bodyPr/>
          <a:lstStyle/>
          <a:p>
            <a:pPr>
              <a:defRPr/>
            </a:pPr>
            <a:r>
              <a:rPr lang="en-US" sz="3600" smtClean="0"/>
              <a:t>Clear sky LAP Algorithm </a:t>
            </a:r>
          </a:p>
        </p:txBody>
      </p:sp>
      <p:sp>
        <p:nvSpPr>
          <p:cNvPr id="6531075" name="Rectangle 3"/>
          <p:cNvSpPr>
            <a:spLocks noGrp="1" noChangeArrowheads="1"/>
          </p:cNvSpPr>
          <p:nvPr>
            <p:ph type="body" idx="1"/>
          </p:nvPr>
        </p:nvSpPr>
        <p:spPr>
          <a:xfrm>
            <a:off x="457200" y="1676400"/>
            <a:ext cx="8534400" cy="4876800"/>
          </a:xfrm>
        </p:spPr>
        <p:txBody>
          <a:bodyPr/>
          <a:lstStyle/>
          <a:p>
            <a:pPr marL="509588" indent="-509588">
              <a:lnSpc>
                <a:spcPct val="80000"/>
              </a:lnSpc>
              <a:buFont typeface="Arial" pitchFamily="34" charset="0"/>
              <a:buChar char="●"/>
              <a:defRPr/>
            </a:pPr>
            <a:r>
              <a:rPr lang="en-US" sz="1600" b="1" smtClean="0">
                <a:effectLst/>
              </a:rPr>
              <a:t>Two-step algorithm</a:t>
            </a:r>
          </a:p>
          <a:p>
            <a:pPr marL="909638" lvl="1">
              <a:lnSpc>
                <a:spcPct val="80000"/>
              </a:lnSpc>
              <a:buClr>
                <a:srgbClr val="66FFCC"/>
              </a:buClr>
              <a:defRPr/>
            </a:pPr>
            <a:r>
              <a:rPr lang="en-US" sz="1400" smtClean="0">
                <a:effectLst/>
              </a:rPr>
              <a:t>Regress for first guess followed by</a:t>
            </a:r>
          </a:p>
          <a:p>
            <a:pPr marL="909638" lvl="1">
              <a:lnSpc>
                <a:spcPct val="80000"/>
              </a:lnSpc>
              <a:buClr>
                <a:srgbClr val="66FFCC"/>
              </a:buClr>
              <a:defRPr/>
            </a:pPr>
            <a:r>
              <a:rPr lang="en-US" sz="1400" smtClean="0">
                <a:effectLst/>
              </a:rPr>
              <a:t>1D variational physical algorithm, which is similar to the current GOES Sounder physical retrieval algorithm </a:t>
            </a:r>
          </a:p>
          <a:p>
            <a:pPr marL="509588" indent="-509588">
              <a:lnSpc>
                <a:spcPct val="80000"/>
              </a:lnSpc>
              <a:buFont typeface="Arial" pitchFamily="34" charset="0"/>
              <a:buChar char="●"/>
              <a:defRPr/>
            </a:pPr>
            <a:r>
              <a:rPr lang="en-US" sz="1600" b="1" smtClean="0">
                <a:effectLst/>
              </a:rPr>
              <a:t>Features of the Selected Legacy Sounding Algorithm </a:t>
            </a:r>
          </a:p>
          <a:p>
            <a:pPr marL="909638" lvl="1">
              <a:lnSpc>
                <a:spcPct val="80000"/>
              </a:lnSpc>
              <a:buClr>
                <a:srgbClr val="66FFCC"/>
              </a:buClr>
              <a:defRPr/>
            </a:pPr>
            <a:r>
              <a:rPr lang="en-US" sz="1400" smtClean="0">
                <a:effectLst/>
              </a:rPr>
              <a:t>1D variational approach </a:t>
            </a:r>
          </a:p>
          <a:p>
            <a:pPr marL="909638" lvl="1">
              <a:lnSpc>
                <a:spcPct val="80000"/>
              </a:lnSpc>
              <a:buClr>
                <a:srgbClr val="66FFCC"/>
              </a:buClr>
              <a:defRPr/>
            </a:pPr>
            <a:r>
              <a:rPr lang="en-US" sz="1400" smtClean="0">
                <a:effectLst/>
              </a:rPr>
              <a:t>Regression as first guess, </a:t>
            </a:r>
          </a:p>
          <a:p>
            <a:pPr marL="909638" lvl="1">
              <a:lnSpc>
                <a:spcPct val="80000"/>
              </a:lnSpc>
              <a:buClr>
                <a:srgbClr val="66FFCC"/>
              </a:buClr>
              <a:defRPr/>
            </a:pPr>
            <a:r>
              <a:rPr lang="en-US" sz="1400" smtClean="0">
                <a:effectLst/>
              </a:rPr>
              <a:t>Regression from combined IR radiances and forecast information</a:t>
            </a:r>
          </a:p>
          <a:p>
            <a:pPr marL="909638" lvl="1">
              <a:lnSpc>
                <a:spcPct val="80000"/>
              </a:lnSpc>
              <a:buClr>
                <a:srgbClr val="66FFCC"/>
              </a:buClr>
              <a:defRPr/>
            </a:pPr>
            <a:r>
              <a:rPr lang="en-US" sz="1400" smtClean="0">
                <a:effectLst/>
              </a:rPr>
              <a:t>Emissivity information from database</a:t>
            </a:r>
          </a:p>
          <a:p>
            <a:pPr marL="909638" lvl="1">
              <a:lnSpc>
                <a:spcPct val="80000"/>
              </a:lnSpc>
              <a:buClr>
                <a:srgbClr val="66FFCC"/>
              </a:buClr>
              <a:defRPr/>
            </a:pPr>
            <a:r>
              <a:rPr lang="en-US" sz="1400" smtClean="0">
                <a:effectLst/>
              </a:rPr>
              <a:t>Surface pressure from forecast</a:t>
            </a:r>
          </a:p>
          <a:p>
            <a:pPr marL="909638" lvl="1">
              <a:lnSpc>
                <a:spcPct val="80000"/>
              </a:lnSpc>
              <a:buClr>
                <a:srgbClr val="66FFCC"/>
              </a:buClr>
              <a:defRPr/>
            </a:pPr>
            <a:r>
              <a:rPr lang="en-US" sz="1400" smtClean="0">
                <a:effectLst/>
              </a:rPr>
              <a:t>EOF representation of profile</a:t>
            </a:r>
          </a:p>
          <a:p>
            <a:pPr marL="909638" lvl="1">
              <a:lnSpc>
                <a:spcPct val="80000"/>
              </a:lnSpc>
              <a:buClr>
                <a:srgbClr val="66FFCC"/>
              </a:buClr>
              <a:defRPr/>
            </a:pPr>
            <a:r>
              <a:rPr lang="en-US" sz="1400" smtClean="0">
                <a:effectLst/>
              </a:rPr>
              <a:t>Forecast error covariance matrix</a:t>
            </a:r>
          </a:p>
          <a:p>
            <a:pPr marL="909638" lvl="1">
              <a:lnSpc>
                <a:spcPct val="80000"/>
              </a:lnSpc>
              <a:buClr>
                <a:srgbClr val="66FFCC"/>
              </a:buClr>
              <a:defRPr/>
            </a:pPr>
            <a:r>
              <a:rPr lang="en-US" sz="1400" smtClean="0">
                <a:effectLst/>
              </a:rPr>
              <a:t>Radiance bias adjustment</a:t>
            </a:r>
            <a:endParaRPr lang="en-US" sz="1200" smtClean="0">
              <a:effectLst/>
            </a:endParaRPr>
          </a:p>
          <a:p>
            <a:pPr marL="909638" lvl="1">
              <a:lnSpc>
                <a:spcPct val="80000"/>
              </a:lnSpc>
              <a:buClr>
                <a:srgbClr val="66FFCC"/>
              </a:buClr>
              <a:defRPr/>
            </a:pPr>
            <a:r>
              <a:rPr lang="en-US" sz="1400" smtClean="0">
                <a:effectLst/>
              </a:rPr>
              <a:t>Excellent historical</a:t>
            </a:r>
            <a:r>
              <a:rPr lang="en-US" sz="1400" b="1" smtClean="0">
                <a:effectLst/>
              </a:rPr>
              <a:t> </a:t>
            </a:r>
            <a:r>
              <a:rPr lang="en-US" sz="1400" smtClean="0">
                <a:effectLst/>
              </a:rPr>
              <a:t>heritage (e.g. current GOES and MODIS)</a:t>
            </a:r>
          </a:p>
          <a:p>
            <a:pPr marL="509588" indent="-509588">
              <a:lnSpc>
                <a:spcPct val="80000"/>
              </a:lnSpc>
              <a:buClr>
                <a:srgbClr val="66FFCC"/>
              </a:buClr>
              <a:defRPr/>
            </a:pPr>
            <a:r>
              <a:rPr lang="en-US" sz="1600" b="1" smtClean="0">
                <a:effectLst/>
              </a:rPr>
              <a:t>Advantages</a:t>
            </a:r>
          </a:p>
          <a:p>
            <a:pPr marL="909638" lvl="1">
              <a:lnSpc>
                <a:spcPct val="80000"/>
              </a:lnSpc>
              <a:buClr>
                <a:srgbClr val="66FFCC"/>
              </a:buClr>
              <a:defRPr/>
            </a:pPr>
            <a:r>
              <a:rPr lang="en-US" sz="1400" smtClean="0">
                <a:effectLst/>
              </a:rPr>
              <a:t>Low risks</a:t>
            </a:r>
          </a:p>
          <a:p>
            <a:pPr marL="909638" lvl="1">
              <a:lnSpc>
                <a:spcPct val="80000"/>
              </a:lnSpc>
              <a:buClr>
                <a:srgbClr val="66FFCC"/>
              </a:buClr>
              <a:defRPr/>
            </a:pPr>
            <a:r>
              <a:rPr lang="en-US" sz="1400" smtClean="0">
                <a:effectLst/>
              </a:rPr>
              <a:t>Efficient</a:t>
            </a:r>
          </a:p>
          <a:p>
            <a:pPr marL="909638" lvl="1">
              <a:lnSpc>
                <a:spcPct val="80000"/>
              </a:lnSpc>
              <a:buClr>
                <a:srgbClr val="66FFCC"/>
              </a:buClr>
              <a:defRPr/>
            </a:pPr>
            <a:r>
              <a:rPr lang="en-US" sz="1400" smtClean="0">
                <a:effectLst/>
              </a:rPr>
              <a:t>Algorithm is mature</a:t>
            </a:r>
          </a:p>
          <a:p>
            <a:pPr marL="509588" indent="-509588">
              <a:lnSpc>
                <a:spcPct val="80000"/>
              </a:lnSpc>
              <a:buClr>
                <a:srgbClr val="66FFCC"/>
              </a:buClr>
              <a:defRPr/>
            </a:pPr>
            <a:r>
              <a:rPr lang="en-US" sz="1600" b="1" smtClean="0">
                <a:effectLst/>
              </a:rPr>
              <a:t>Disadvantages</a:t>
            </a:r>
          </a:p>
          <a:p>
            <a:pPr marL="909638" lvl="1">
              <a:lnSpc>
                <a:spcPct val="80000"/>
              </a:lnSpc>
              <a:buClr>
                <a:srgbClr val="66FFCC"/>
              </a:buClr>
              <a:defRPr/>
            </a:pPr>
            <a:r>
              <a:rPr lang="en-US" sz="1400" smtClean="0">
                <a:effectLst/>
              </a:rPr>
              <a:t>Request surface IR emissivity information</a:t>
            </a:r>
          </a:p>
          <a:p>
            <a:pPr marL="909638" lvl="1">
              <a:lnSpc>
                <a:spcPct val="80000"/>
              </a:lnSpc>
              <a:buClr>
                <a:srgbClr val="66FFCC"/>
              </a:buClr>
              <a:defRPr/>
            </a:pPr>
            <a:r>
              <a:rPr lang="en-US" sz="1400" smtClean="0">
                <a:effectLst/>
              </a:rPr>
              <a:t>Need radiance bias adjustment</a:t>
            </a:r>
          </a:p>
          <a:p>
            <a:pPr marL="909638" lvl="1">
              <a:lnSpc>
                <a:spcPct val="80000"/>
              </a:lnSpc>
              <a:buClr>
                <a:srgbClr val="66FFCC"/>
              </a:buClr>
              <a:defRPr/>
            </a:pPr>
            <a:r>
              <a:rPr lang="en-US" sz="1400" smtClean="0">
                <a:effectLst/>
              </a:rPr>
              <a:t>Time continuity is not included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FD19A079-06D3-48FC-AD5A-1BFC88F61F6D}" type="slidenum">
              <a:rPr lang="en-US" sz="1400" smtClean="0">
                <a:latin typeface="Times New Roman" pitchFamily="18" charset="0"/>
              </a:rPr>
              <a:pPr>
                <a:defRPr/>
              </a:pPr>
              <a:t>11</a:t>
            </a:fld>
            <a:endParaRPr lang="en-US" sz="1400" smtClean="0">
              <a:latin typeface="Times New Roman" pitchFamily="18" charset="0"/>
            </a:endParaRPr>
          </a:p>
        </p:txBody>
      </p:sp>
      <p:sp>
        <p:nvSpPr>
          <p:cNvPr id="7111682" name="Rectangle 2"/>
          <p:cNvSpPr>
            <a:spLocks noGrp="1" noChangeArrowheads="1"/>
          </p:cNvSpPr>
          <p:nvPr>
            <p:ph type="title"/>
          </p:nvPr>
        </p:nvSpPr>
        <p:spPr/>
        <p:txBody>
          <a:bodyPr/>
          <a:lstStyle/>
          <a:p>
            <a:pPr>
              <a:defRPr/>
            </a:pPr>
            <a:r>
              <a:rPr lang="en-US" smtClean="0"/>
              <a:t>Processing Outline </a:t>
            </a:r>
            <a:br>
              <a:rPr lang="en-US" smtClean="0"/>
            </a:br>
            <a:r>
              <a:rPr lang="en-US" sz="3600" smtClean="0"/>
              <a:t>– Regression Flowchart</a:t>
            </a:r>
          </a:p>
        </p:txBody>
      </p:sp>
      <p:sp>
        <p:nvSpPr>
          <p:cNvPr id="7111686" name="AutoShape 6"/>
          <p:cNvSpPr>
            <a:spLocks noChangeArrowheads="1"/>
          </p:cNvSpPr>
          <p:nvPr/>
        </p:nvSpPr>
        <p:spPr bwMode="auto">
          <a:xfrm>
            <a:off x="3886200" y="2133600"/>
            <a:ext cx="381000" cy="228600"/>
          </a:xfrm>
          <a:prstGeom prst="rightArrow">
            <a:avLst>
              <a:gd name="adj1" fmla="val 50000"/>
              <a:gd name="adj2" fmla="val 41667"/>
            </a:avLst>
          </a:prstGeom>
          <a:solidFill>
            <a:srgbClr val="00FF00"/>
          </a:solidFill>
          <a:ln>
            <a:noFill/>
          </a:ln>
          <a:effectLst/>
          <a:extLst>
            <a:ext uri="{91240B29-F687-4F45-9708-019B960494DF}">
              <a14:hiddenLine xmlns:a14="http://schemas.microsoft.com/office/drawing/2010/main" w="9525">
                <a:solidFill>
                  <a:srgbClr val="FFCC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11687" name="Oval 7"/>
          <p:cNvSpPr>
            <a:spLocks noChangeArrowheads="1"/>
          </p:cNvSpPr>
          <p:nvPr/>
        </p:nvSpPr>
        <p:spPr bwMode="auto">
          <a:xfrm>
            <a:off x="4191000" y="4191000"/>
            <a:ext cx="1371600" cy="6858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solidFill>
                  <a:schemeClr val="tx1"/>
                </a:solidFill>
                <a:latin typeface="Arial" charset="0"/>
                <a:ea typeface="ＭＳ Ｐゴシック" charset="0"/>
              </a:rPr>
              <a:t>Apply regression </a:t>
            </a:r>
          </a:p>
          <a:p>
            <a:pPr algn="ctr" eaLnBrk="1" hangingPunct="1">
              <a:defRPr/>
            </a:pPr>
            <a:r>
              <a:rPr lang="en-US" sz="1200">
                <a:solidFill>
                  <a:schemeClr val="tx1"/>
                </a:solidFill>
                <a:latin typeface="Arial" charset="0"/>
                <a:ea typeface="ＭＳ Ｐゴシック" charset="0"/>
              </a:rPr>
              <a:t>coefficient  </a:t>
            </a:r>
          </a:p>
        </p:txBody>
      </p:sp>
      <p:sp>
        <p:nvSpPr>
          <p:cNvPr id="7111688" name="AutoShape 8"/>
          <p:cNvSpPr>
            <a:spLocks noChangeArrowheads="1"/>
          </p:cNvSpPr>
          <p:nvPr/>
        </p:nvSpPr>
        <p:spPr bwMode="auto">
          <a:xfrm>
            <a:off x="5638800" y="2133600"/>
            <a:ext cx="457200" cy="228600"/>
          </a:xfrm>
          <a:prstGeom prst="rightArrow">
            <a:avLst>
              <a:gd name="adj1" fmla="val 50000"/>
              <a:gd name="adj2" fmla="val 50000"/>
            </a:avLst>
          </a:prstGeom>
          <a:solidFill>
            <a:srgbClr val="00FF00"/>
          </a:solidFill>
          <a:ln>
            <a:noFill/>
          </a:ln>
          <a:effectLst/>
          <a:extLst>
            <a:ext uri="{91240B29-F687-4F45-9708-019B960494DF}">
              <a14:hiddenLine xmlns:a14="http://schemas.microsoft.com/office/drawing/2010/main" w="9525">
                <a:solidFill>
                  <a:srgbClr val="FFCC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11689" name="Rectangle 9"/>
          <p:cNvSpPr>
            <a:spLocks noChangeArrowheads="1"/>
          </p:cNvSpPr>
          <p:nvPr/>
        </p:nvSpPr>
        <p:spPr bwMode="auto">
          <a:xfrm>
            <a:off x="1905000" y="1905000"/>
            <a:ext cx="1981200" cy="6858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0" dirty="0">
                <a:solidFill>
                  <a:schemeClr val="tx1"/>
                </a:solidFill>
                <a:latin typeface="Arial" charset="0"/>
                <a:ea typeface="ＭＳ Ｐゴシック" charset="0"/>
              </a:rPr>
              <a:t>GOES sounder IR </a:t>
            </a:r>
          </a:p>
          <a:p>
            <a:pPr algn="ctr">
              <a:defRPr/>
            </a:pPr>
            <a:r>
              <a:rPr lang="en-US" sz="1400" b="0" dirty="0">
                <a:solidFill>
                  <a:schemeClr val="tx1"/>
                </a:solidFill>
                <a:latin typeface="Arial" charset="0"/>
                <a:ea typeface="ＭＳ Ｐゴシック" charset="0"/>
              </a:rPr>
              <a:t>Radiances</a:t>
            </a:r>
          </a:p>
          <a:p>
            <a:pPr algn="ctr">
              <a:defRPr/>
            </a:pPr>
            <a:r>
              <a:rPr lang="en-US" sz="1400" b="0" dirty="0">
                <a:solidFill>
                  <a:schemeClr val="tx1"/>
                </a:solidFill>
                <a:latin typeface="Arial" charset="0"/>
                <a:ea typeface="ＭＳ Ｐゴシック" charset="0"/>
              </a:rPr>
              <a:t>(Calibrated, Navigated)</a:t>
            </a:r>
          </a:p>
        </p:txBody>
      </p:sp>
      <p:sp>
        <p:nvSpPr>
          <p:cNvPr id="7111690" name="Rectangle 10"/>
          <p:cNvSpPr>
            <a:spLocks noChangeArrowheads="1"/>
          </p:cNvSpPr>
          <p:nvPr/>
        </p:nvSpPr>
        <p:spPr bwMode="auto">
          <a:xfrm>
            <a:off x="6096000" y="1905000"/>
            <a:ext cx="1524000" cy="6858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200" b="0" dirty="0">
                <a:solidFill>
                  <a:schemeClr val="tx1"/>
                </a:solidFill>
                <a:latin typeface="Arial" charset="0"/>
                <a:ea typeface="ＭＳ Ｐゴシック" charset="0"/>
              </a:rPr>
              <a:t>Bias adjusted, </a:t>
            </a:r>
          </a:p>
          <a:p>
            <a:pPr algn="ctr">
              <a:defRPr/>
            </a:pPr>
            <a:r>
              <a:rPr lang="en-US" sz="1200" b="0" dirty="0">
                <a:solidFill>
                  <a:schemeClr val="tx1"/>
                </a:solidFill>
                <a:latin typeface="Arial" charset="0"/>
                <a:ea typeface="ＭＳ Ｐゴシック" charset="0"/>
              </a:rPr>
              <a:t>Clear Radiances</a:t>
            </a:r>
          </a:p>
        </p:txBody>
      </p:sp>
      <p:sp>
        <p:nvSpPr>
          <p:cNvPr id="7111691" name="Oval 11"/>
          <p:cNvSpPr>
            <a:spLocks noChangeArrowheads="1"/>
          </p:cNvSpPr>
          <p:nvPr/>
        </p:nvSpPr>
        <p:spPr bwMode="auto">
          <a:xfrm>
            <a:off x="4267200" y="1905000"/>
            <a:ext cx="1371600" cy="762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000">
                <a:solidFill>
                  <a:schemeClr val="tx1"/>
                </a:solidFill>
                <a:latin typeface="Arial" charset="0"/>
                <a:ea typeface="ＭＳ Ｐゴシック" charset="0"/>
              </a:rPr>
              <a:t>Radiance averaging</a:t>
            </a:r>
          </a:p>
          <a:p>
            <a:pPr algn="ctr" eaLnBrk="1" hangingPunct="1">
              <a:defRPr/>
            </a:pPr>
            <a:r>
              <a:rPr lang="en-US" sz="1000">
                <a:solidFill>
                  <a:schemeClr val="tx1"/>
                </a:solidFill>
                <a:latin typeface="Arial" charset="0"/>
                <a:ea typeface="ＭＳ Ｐゴシック" charset="0"/>
              </a:rPr>
              <a:t>Bias adjustment</a:t>
            </a:r>
          </a:p>
          <a:p>
            <a:pPr algn="ctr" eaLnBrk="1" hangingPunct="1">
              <a:defRPr/>
            </a:pPr>
            <a:r>
              <a:rPr lang="en-US" sz="1000">
                <a:solidFill>
                  <a:schemeClr val="tx1"/>
                </a:solidFill>
                <a:latin typeface="Arial" charset="0"/>
                <a:ea typeface="ＭＳ Ｐゴシック" charset="0"/>
              </a:rPr>
              <a:t>Cloud masking</a:t>
            </a:r>
          </a:p>
        </p:txBody>
      </p:sp>
      <p:sp>
        <p:nvSpPr>
          <p:cNvPr id="7111692" name="Rectangle 12"/>
          <p:cNvSpPr>
            <a:spLocks noChangeArrowheads="1"/>
          </p:cNvSpPr>
          <p:nvPr/>
        </p:nvSpPr>
        <p:spPr bwMode="auto">
          <a:xfrm>
            <a:off x="2438400" y="2971800"/>
            <a:ext cx="1752600" cy="6858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0">
                <a:solidFill>
                  <a:schemeClr val="tx1"/>
                </a:solidFill>
                <a:latin typeface="Arial" charset="0"/>
                <a:ea typeface="ＭＳ Ｐゴシック" charset="0"/>
              </a:rPr>
              <a:t>Forecast T/Q profiles</a:t>
            </a:r>
          </a:p>
        </p:txBody>
      </p:sp>
      <p:sp>
        <p:nvSpPr>
          <p:cNvPr id="7111693" name="Line 13"/>
          <p:cNvSpPr>
            <a:spLocks noChangeShapeType="1"/>
          </p:cNvSpPr>
          <p:nvPr/>
        </p:nvSpPr>
        <p:spPr bwMode="auto">
          <a:xfrm>
            <a:off x="3810000" y="3962400"/>
            <a:ext cx="312420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1694" name="Line 14"/>
          <p:cNvSpPr>
            <a:spLocks noChangeShapeType="1"/>
          </p:cNvSpPr>
          <p:nvPr/>
        </p:nvSpPr>
        <p:spPr bwMode="auto">
          <a:xfrm>
            <a:off x="3810000" y="3657600"/>
            <a:ext cx="0" cy="30480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1695" name="AutoShape 15"/>
          <p:cNvSpPr>
            <a:spLocks noChangeArrowheads="1"/>
          </p:cNvSpPr>
          <p:nvPr/>
        </p:nvSpPr>
        <p:spPr bwMode="auto">
          <a:xfrm>
            <a:off x="4832350" y="3962400"/>
            <a:ext cx="152400" cy="228600"/>
          </a:xfrm>
          <a:prstGeom prst="downArrow">
            <a:avLst>
              <a:gd name="adj1" fmla="val 50000"/>
              <a:gd name="adj2" fmla="val 375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11696" name="Rectangle 16"/>
          <p:cNvSpPr>
            <a:spLocks noChangeArrowheads="1"/>
          </p:cNvSpPr>
          <p:nvPr/>
        </p:nvSpPr>
        <p:spPr bwMode="auto">
          <a:xfrm>
            <a:off x="3886200" y="5334000"/>
            <a:ext cx="2362200" cy="38100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0">
                <a:solidFill>
                  <a:schemeClr val="tx1"/>
                </a:solidFill>
                <a:latin typeface="Arial" charset="0"/>
                <a:ea typeface="ＭＳ Ｐゴシック" charset="0"/>
              </a:rPr>
              <a:t>First guess (T, Q, O, Ts)</a:t>
            </a:r>
          </a:p>
        </p:txBody>
      </p:sp>
      <p:sp>
        <p:nvSpPr>
          <p:cNvPr id="7111697" name="Oval 17"/>
          <p:cNvSpPr>
            <a:spLocks noChangeArrowheads="1"/>
          </p:cNvSpPr>
          <p:nvPr/>
        </p:nvSpPr>
        <p:spPr bwMode="auto">
          <a:xfrm>
            <a:off x="4191000" y="6172200"/>
            <a:ext cx="1371600" cy="6858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200">
                <a:solidFill>
                  <a:schemeClr val="tx1"/>
                </a:solidFill>
                <a:latin typeface="Arial" charset="0"/>
                <a:ea typeface="ＭＳ Ｐゴシック" charset="0"/>
              </a:rPr>
              <a:t>Go to physical </a:t>
            </a:r>
          </a:p>
          <a:p>
            <a:pPr algn="ctr" eaLnBrk="1" hangingPunct="1">
              <a:defRPr/>
            </a:pPr>
            <a:r>
              <a:rPr lang="en-US" sz="1200">
                <a:solidFill>
                  <a:schemeClr val="tx1"/>
                </a:solidFill>
                <a:latin typeface="Arial" charset="0"/>
                <a:ea typeface="ＭＳ Ｐゴシック" charset="0"/>
              </a:rPr>
              <a:t>Module </a:t>
            </a:r>
          </a:p>
        </p:txBody>
      </p:sp>
      <p:sp>
        <p:nvSpPr>
          <p:cNvPr id="7111698" name="AutoShape 18"/>
          <p:cNvSpPr>
            <a:spLocks noChangeArrowheads="1"/>
          </p:cNvSpPr>
          <p:nvPr/>
        </p:nvSpPr>
        <p:spPr bwMode="auto">
          <a:xfrm>
            <a:off x="4811713" y="4910138"/>
            <a:ext cx="152400" cy="381000"/>
          </a:xfrm>
          <a:prstGeom prst="downArrow">
            <a:avLst>
              <a:gd name="adj1" fmla="val 50000"/>
              <a:gd name="adj2" fmla="val 625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11699" name="AutoShape 19"/>
          <p:cNvSpPr>
            <a:spLocks noChangeArrowheads="1"/>
          </p:cNvSpPr>
          <p:nvPr/>
        </p:nvSpPr>
        <p:spPr bwMode="auto">
          <a:xfrm>
            <a:off x="4800600" y="5780088"/>
            <a:ext cx="152400" cy="381000"/>
          </a:xfrm>
          <a:prstGeom prst="downArrow">
            <a:avLst>
              <a:gd name="adj1" fmla="val 50000"/>
              <a:gd name="adj2" fmla="val 625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11700" name="Line 20"/>
          <p:cNvSpPr>
            <a:spLocks noChangeShapeType="1"/>
          </p:cNvSpPr>
          <p:nvPr/>
        </p:nvSpPr>
        <p:spPr bwMode="auto">
          <a:xfrm>
            <a:off x="6891338" y="2590800"/>
            <a:ext cx="0" cy="137160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F142E666-AC24-46BA-9E2B-B0DF90E5735A}" type="slidenum">
              <a:rPr lang="en-US" sz="1400" smtClean="0">
                <a:latin typeface="Times New Roman" pitchFamily="18" charset="0"/>
              </a:rPr>
              <a:pPr>
                <a:defRPr/>
              </a:pPr>
              <a:t>12</a:t>
            </a:fld>
            <a:endParaRPr lang="en-US" sz="1400" smtClean="0">
              <a:latin typeface="Times New Roman" pitchFamily="18" charset="0"/>
            </a:endParaRPr>
          </a:p>
        </p:txBody>
      </p:sp>
      <p:sp>
        <p:nvSpPr>
          <p:cNvPr id="7118850" name="Rectangle 2"/>
          <p:cNvSpPr>
            <a:spLocks noGrp="1" noChangeArrowheads="1"/>
          </p:cNvSpPr>
          <p:nvPr>
            <p:ph type="title"/>
          </p:nvPr>
        </p:nvSpPr>
        <p:spPr>
          <a:xfrm>
            <a:off x="1219200" y="-76200"/>
            <a:ext cx="7848600" cy="1143000"/>
          </a:xfrm>
        </p:spPr>
        <p:txBody>
          <a:bodyPr/>
          <a:lstStyle/>
          <a:p>
            <a:pPr>
              <a:defRPr/>
            </a:pPr>
            <a:r>
              <a:rPr lang="en-US" smtClean="0"/>
              <a:t>Processing Outline </a:t>
            </a:r>
            <a:br>
              <a:rPr lang="en-US" smtClean="0"/>
            </a:br>
            <a:r>
              <a:rPr lang="en-US" sz="3600" smtClean="0"/>
              <a:t>- Physical Retrieval Flowchart</a:t>
            </a:r>
          </a:p>
        </p:txBody>
      </p:sp>
      <p:sp>
        <p:nvSpPr>
          <p:cNvPr id="7118867" name="Rectangle 19"/>
          <p:cNvSpPr>
            <a:spLocks noChangeArrowheads="1"/>
          </p:cNvSpPr>
          <p:nvPr/>
        </p:nvSpPr>
        <p:spPr bwMode="auto">
          <a:xfrm>
            <a:off x="1905000" y="1143000"/>
            <a:ext cx="4953000" cy="5715000"/>
          </a:xfrm>
          <a:prstGeom prst="rect">
            <a:avLst/>
          </a:prstGeom>
          <a:solidFill>
            <a:srgbClr val="DDDDDD">
              <a:alpha val="50000"/>
            </a:srgbClr>
          </a:solidFill>
          <a:ln w="9525">
            <a:solidFill>
              <a:srgbClr val="993366"/>
            </a:solidFill>
            <a:prstDash val="dash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b="0">
              <a:solidFill>
                <a:schemeClr val="tx1"/>
              </a:solidFill>
            </a:endParaRPr>
          </a:p>
        </p:txBody>
      </p:sp>
      <p:sp>
        <p:nvSpPr>
          <p:cNvPr id="7118869" name="AutoShape 21"/>
          <p:cNvSpPr>
            <a:spLocks noChangeArrowheads="1"/>
          </p:cNvSpPr>
          <p:nvPr/>
        </p:nvSpPr>
        <p:spPr bwMode="auto">
          <a:xfrm>
            <a:off x="304800" y="1600200"/>
            <a:ext cx="1295400" cy="3810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Start</a:t>
            </a:r>
          </a:p>
        </p:txBody>
      </p:sp>
      <p:sp>
        <p:nvSpPr>
          <p:cNvPr id="7118870" name="AutoShape 22"/>
          <p:cNvSpPr>
            <a:spLocks noChangeArrowheads="1"/>
          </p:cNvSpPr>
          <p:nvPr/>
        </p:nvSpPr>
        <p:spPr bwMode="auto">
          <a:xfrm>
            <a:off x="304800" y="2286000"/>
            <a:ext cx="1447800" cy="914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Input </a:t>
            </a:r>
          </a:p>
          <a:p>
            <a:pPr algn="ctr" eaLnBrk="1" hangingPunct="1">
              <a:defRPr/>
            </a:pPr>
            <a:r>
              <a:rPr lang="en-US" sz="1400">
                <a:solidFill>
                  <a:schemeClr val="tx1"/>
                </a:solidFill>
                <a:latin typeface="Arial" charset="0"/>
                <a:ea typeface="ＭＳ Ｐゴシック" charset="0"/>
                <a:cs typeface="ＭＳ Ｐゴシック" charset="0"/>
              </a:rPr>
              <a:t>BT, forecast</a:t>
            </a:r>
          </a:p>
          <a:p>
            <a:pPr algn="ctr" eaLnBrk="1" hangingPunct="1">
              <a:defRPr/>
            </a:pPr>
            <a:r>
              <a:rPr lang="en-US" sz="1400">
                <a:solidFill>
                  <a:schemeClr val="tx1"/>
                </a:solidFill>
                <a:latin typeface="Arial" charset="0"/>
                <a:ea typeface="ＭＳ Ｐゴシック" charset="0"/>
                <a:cs typeface="ＭＳ Ｐゴシック" charset="0"/>
              </a:rPr>
              <a:t>Surface analysis</a:t>
            </a:r>
          </a:p>
          <a:p>
            <a:pPr algn="ctr" eaLnBrk="1" hangingPunct="1">
              <a:defRPr/>
            </a:pPr>
            <a:r>
              <a:rPr lang="en-US" sz="1400">
                <a:solidFill>
                  <a:schemeClr val="tx1"/>
                </a:solidFill>
                <a:latin typeface="Arial" charset="0"/>
                <a:ea typeface="ＭＳ Ｐゴシック" charset="0"/>
                <a:cs typeface="ＭＳ Ｐゴシック" charset="0"/>
              </a:rPr>
              <a:t>parameters</a:t>
            </a:r>
          </a:p>
        </p:txBody>
      </p:sp>
      <p:sp>
        <p:nvSpPr>
          <p:cNvPr id="7118871" name="AutoShape 23"/>
          <p:cNvSpPr>
            <a:spLocks noChangeArrowheads="1"/>
          </p:cNvSpPr>
          <p:nvPr/>
        </p:nvSpPr>
        <p:spPr bwMode="auto">
          <a:xfrm>
            <a:off x="304800" y="3657600"/>
            <a:ext cx="1447800" cy="533400"/>
          </a:xfrm>
          <a:prstGeom prst="flowChartProcess">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Regression</a:t>
            </a:r>
          </a:p>
          <a:p>
            <a:pPr algn="ctr" eaLnBrk="1" hangingPunct="1">
              <a:defRPr/>
            </a:pPr>
            <a:r>
              <a:rPr lang="en-US" sz="1400">
                <a:solidFill>
                  <a:schemeClr val="tx1"/>
                </a:solidFill>
                <a:latin typeface="Arial" charset="0"/>
                <a:ea typeface="ＭＳ Ｐゴシック" charset="0"/>
                <a:cs typeface="ＭＳ Ｐゴシック" charset="0"/>
              </a:rPr>
              <a:t>(T,W,O,Ts)</a:t>
            </a:r>
          </a:p>
        </p:txBody>
      </p:sp>
      <p:sp>
        <p:nvSpPr>
          <p:cNvPr id="7118872" name="AutoShape 24"/>
          <p:cNvSpPr>
            <a:spLocks noChangeArrowheads="1"/>
          </p:cNvSpPr>
          <p:nvPr/>
        </p:nvSpPr>
        <p:spPr bwMode="auto">
          <a:xfrm>
            <a:off x="2514600" y="1295400"/>
            <a:ext cx="3962400" cy="3048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Error matrix, EOF file for T(p) and q(p), emiss</a:t>
            </a:r>
          </a:p>
        </p:txBody>
      </p:sp>
      <p:sp>
        <p:nvSpPr>
          <p:cNvPr id="7118873" name="AutoShape 25"/>
          <p:cNvSpPr>
            <a:spLocks noChangeArrowheads="1"/>
          </p:cNvSpPr>
          <p:nvPr/>
        </p:nvSpPr>
        <p:spPr bwMode="auto">
          <a:xfrm>
            <a:off x="2971800" y="1828800"/>
            <a:ext cx="2743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Forward model calculation</a:t>
            </a:r>
          </a:p>
        </p:txBody>
      </p:sp>
      <p:sp>
        <p:nvSpPr>
          <p:cNvPr id="7118874" name="AutoShape 26"/>
          <p:cNvSpPr>
            <a:spLocks noChangeArrowheads="1"/>
          </p:cNvSpPr>
          <p:nvPr/>
        </p:nvSpPr>
        <p:spPr bwMode="auto">
          <a:xfrm>
            <a:off x="2971800" y="2514600"/>
            <a:ext cx="2743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Jacobian calculation</a:t>
            </a:r>
          </a:p>
        </p:txBody>
      </p:sp>
      <p:sp>
        <p:nvSpPr>
          <p:cNvPr id="7118875" name="AutoShape 27"/>
          <p:cNvSpPr>
            <a:spLocks noChangeArrowheads="1"/>
          </p:cNvSpPr>
          <p:nvPr/>
        </p:nvSpPr>
        <p:spPr bwMode="auto">
          <a:xfrm>
            <a:off x="2971800" y="3276600"/>
            <a:ext cx="2743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400">
              <a:solidFill>
                <a:schemeClr val="tx1"/>
              </a:solidFill>
              <a:cs typeface="Arial" pitchFamily="34" charset="0"/>
            </a:endParaRPr>
          </a:p>
        </p:txBody>
      </p:sp>
      <p:graphicFrame>
        <p:nvGraphicFramePr>
          <p:cNvPr id="12300" name="Object 28"/>
          <p:cNvGraphicFramePr>
            <a:graphicFrameLocks noChangeAspect="1"/>
          </p:cNvGraphicFramePr>
          <p:nvPr/>
        </p:nvGraphicFramePr>
        <p:xfrm>
          <a:off x="3429000" y="3321050"/>
          <a:ext cx="1752600" cy="412750"/>
        </p:xfrm>
        <a:graphic>
          <a:graphicData uri="http://schemas.openxmlformats.org/presentationml/2006/ole">
            <mc:AlternateContent xmlns:mc="http://schemas.openxmlformats.org/markup-compatibility/2006">
              <mc:Choice xmlns:v="urn:schemas-microsoft-com:vml" Requires="v">
                <p:oleObj spid="_x0000_s12366" name="Equation" r:id="rId3" imgW="812800" imgH="228600" progId="Equation.3">
                  <p:embed/>
                </p:oleObj>
              </mc:Choice>
              <mc:Fallback>
                <p:oleObj name="Equation" r:id="rId3" imgW="812800" imgH="228600" progId="Equation.3">
                  <p:embed/>
                  <p:pic>
                    <p:nvPicPr>
                      <p:cNvPr id="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21050"/>
                        <a:ext cx="175260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18877" name="AutoShape 29"/>
          <p:cNvSpPr>
            <a:spLocks noChangeArrowheads="1"/>
          </p:cNvSpPr>
          <p:nvPr/>
        </p:nvSpPr>
        <p:spPr bwMode="auto">
          <a:xfrm>
            <a:off x="3048000" y="5334000"/>
            <a:ext cx="2743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Inversion calculation</a:t>
            </a:r>
          </a:p>
          <a:p>
            <a:pPr algn="ctr" eaLnBrk="1" hangingPunct="1">
              <a:defRPr/>
            </a:pPr>
            <a:r>
              <a:rPr lang="en-US" sz="1400">
                <a:solidFill>
                  <a:schemeClr val="tx1"/>
                </a:solidFill>
                <a:latin typeface="Arial" charset="0"/>
                <a:ea typeface="ＭＳ Ｐゴシック" charset="0"/>
                <a:cs typeface="ＭＳ Ｐゴシック" charset="0"/>
              </a:rPr>
              <a:t>Update profiles</a:t>
            </a:r>
          </a:p>
        </p:txBody>
      </p:sp>
      <p:sp>
        <p:nvSpPr>
          <p:cNvPr id="7118878" name="AutoShape 30"/>
          <p:cNvSpPr>
            <a:spLocks noChangeArrowheads="1"/>
          </p:cNvSpPr>
          <p:nvPr/>
        </p:nvSpPr>
        <p:spPr bwMode="auto">
          <a:xfrm>
            <a:off x="2133600" y="4724400"/>
            <a:ext cx="19050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cs typeface="Arial" pitchFamily="34" charset="0"/>
              </a:rPr>
              <a:t>Decrease gamma</a:t>
            </a:r>
            <a:endParaRPr lang="el-GR" sz="1400">
              <a:solidFill>
                <a:schemeClr val="tx1"/>
              </a:solidFill>
              <a:cs typeface="Arial" pitchFamily="34" charset="0"/>
            </a:endParaRPr>
          </a:p>
        </p:txBody>
      </p:sp>
      <p:sp>
        <p:nvSpPr>
          <p:cNvPr id="7118879" name="AutoShape 31"/>
          <p:cNvSpPr>
            <a:spLocks noChangeArrowheads="1"/>
          </p:cNvSpPr>
          <p:nvPr/>
        </p:nvSpPr>
        <p:spPr bwMode="auto">
          <a:xfrm>
            <a:off x="2971800" y="3962400"/>
            <a:ext cx="2667000" cy="762000"/>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400">
              <a:solidFill>
                <a:schemeClr val="tx1"/>
              </a:solidFill>
            </a:endParaRPr>
          </a:p>
        </p:txBody>
      </p:sp>
      <p:graphicFrame>
        <p:nvGraphicFramePr>
          <p:cNvPr id="12304" name="Object 32"/>
          <p:cNvGraphicFramePr>
            <a:graphicFrameLocks noChangeAspect="1"/>
          </p:cNvGraphicFramePr>
          <p:nvPr/>
        </p:nvGraphicFramePr>
        <p:xfrm>
          <a:off x="3505200" y="4114800"/>
          <a:ext cx="1587500" cy="381000"/>
        </p:xfrm>
        <a:graphic>
          <a:graphicData uri="http://schemas.openxmlformats.org/presentationml/2006/ole">
            <mc:AlternateContent xmlns:mc="http://schemas.openxmlformats.org/markup-compatibility/2006">
              <mc:Choice xmlns:v="urn:schemas-microsoft-com:vml" Requires="v">
                <p:oleObj spid="_x0000_s12367" name="Equation" r:id="rId5" imgW="736600" imgH="215900" progId="Equation.3">
                  <p:embed/>
                </p:oleObj>
              </mc:Choice>
              <mc:Fallback>
                <p:oleObj name="Equation" r:id="rId5" imgW="736600" imgH="215900" progId="Equation.3">
                  <p:embed/>
                  <p:pic>
                    <p:nvPicPr>
                      <p:cNvPr id="0"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114800"/>
                        <a:ext cx="1587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18881" name="AutoShape 33"/>
          <p:cNvSpPr>
            <a:spLocks noChangeArrowheads="1"/>
          </p:cNvSpPr>
          <p:nvPr/>
        </p:nvSpPr>
        <p:spPr bwMode="auto">
          <a:xfrm>
            <a:off x="4648200" y="4724400"/>
            <a:ext cx="19050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cs typeface="Arial" pitchFamily="34" charset="0"/>
              </a:rPr>
              <a:t>Increase gamma </a:t>
            </a:r>
            <a:endParaRPr lang="el-GR" sz="1400">
              <a:solidFill>
                <a:schemeClr val="tx1"/>
              </a:solidFill>
              <a:cs typeface="Arial" pitchFamily="34" charset="0"/>
            </a:endParaRPr>
          </a:p>
        </p:txBody>
      </p:sp>
      <p:sp>
        <p:nvSpPr>
          <p:cNvPr id="7118882" name="AutoShape 34"/>
          <p:cNvSpPr>
            <a:spLocks noChangeArrowheads="1"/>
          </p:cNvSpPr>
          <p:nvPr/>
        </p:nvSpPr>
        <p:spPr bwMode="auto">
          <a:xfrm>
            <a:off x="2971800" y="6019800"/>
            <a:ext cx="2667000" cy="762000"/>
          </a:xfrm>
          <a:prstGeom prst="flowChartDecis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     Fail &lt; f</a:t>
            </a:r>
            <a:r>
              <a:rPr lang="en-US" sz="1400" baseline="-25000">
                <a:solidFill>
                  <a:schemeClr val="tx1"/>
                </a:solidFill>
                <a:latin typeface="Arial" charset="0"/>
                <a:ea typeface="ＭＳ Ｐゴシック" charset="0"/>
                <a:cs typeface="ＭＳ Ｐゴシック" charset="0"/>
              </a:rPr>
              <a:t>m</a:t>
            </a:r>
          </a:p>
          <a:p>
            <a:pPr algn="ctr" eaLnBrk="1" hangingPunct="1">
              <a:defRPr/>
            </a:pPr>
            <a:r>
              <a:rPr lang="en-US" sz="1400">
                <a:solidFill>
                  <a:schemeClr val="tx1"/>
                </a:solidFill>
                <a:latin typeface="Arial" charset="0"/>
                <a:ea typeface="ＭＳ Ｐゴシック" charset="0"/>
                <a:cs typeface="ＭＳ Ｐゴシック" charset="0"/>
              </a:rPr>
              <a:t>Check Iteration &lt; I</a:t>
            </a:r>
            <a:r>
              <a:rPr lang="en-US" sz="1400" baseline="-25000">
                <a:solidFill>
                  <a:schemeClr val="tx1"/>
                </a:solidFill>
                <a:latin typeface="Arial" charset="0"/>
                <a:ea typeface="ＭＳ Ｐゴシック" charset="0"/>
                <a:cs typeface="ＭＳ Ｐゴシック" charset="0"/>
              </a:rPr>
              <a:t>m</a:t>
            </a:r>
          </a:p>
          <a:p>
            <a:pPr algn="ctr" eaLnBrk="1" hangingPunct="1">
              <a:defRPr/>
            </a:pPr>
            <a:r>
              <a:rPr lang="en-US" sz="1400">
                <a:solidFill>
                  <a:schemeClr val="tx1"/>
                </a:solidFill>
                <a:latin typeface="Arial" charset="0"/>
                <a:ea typeface="ＭＳ Ｐゴシック" charset="0"/>
                <a:cs typeface="ＭＳ Ｐゴシック" charset="0"/>
              </a:rPr>
              <a:t>      dR &gt; dR</a:t>
            </a:r>
            <a:r>
              <a:rPr lang="en-US" sz="1400" baseline="-25000">
                <a:solidFill>
                  <a:schemeClr val="tx1"/>
                </a:solidFill>
                <a:latin typeface="Arial" charset="0"/>
                <a:ea typeface="ＭＳ Ｐゴシック" charset="0"/>
                <a:cs typeface="ＭＳ Ｐゴシック" charset="0"/>
              </a:rPr>
              <a:t>c</a:t>
            </a:r>
          </a:p>
        </p:txBody>
      </p:sp>
      <p:sp>
        <p:nvSpPr>
          <p:cNvPr id="7118883" name="AutoShape 35"/>
          <p:cNvSpPr>
            <a:spLocks noChangeArrowheads="1"/>
          </p:cNvSpPr>
          <p:nvPr/>
        </p:nvSpPr>
        <p:spPr bwMode="auto">
          <a:xfrm>
            <a:off x="7162800" y="3886200"/>
            <a:ext cx="1600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Return updated</a:t>
            </a:r>
          </a:p>
          <a:p>
            <a:pPr algn="ctr" eaLnBrk="1" hangingPunct="1">
              <a:defRPr/>
            </a:pPr>
            <a:r>
              <a:rPr lang="en-US" sz="1400">
                <a:solidFill>
                  <a:schemeClr val="tx1"/>
                </a:solidFill>
                <a:latin typeface="Arial" charset="0"/>
                <a:ea typeface="ＭＳ Ｐゴシック" charset="0"/>
                <a:cs typeface="ＭＳ Ｐゴシック" charset="0"/>
              </a:rPr>
              <a:t>T,W,O,Ts</a:t>
            </a:r>
          </a:p>
        </p:txBody>
      </p:sp>
      <p:sp>
        <p:nvSpPr>
          <p:cNvPr id="7118884" name="AutoShape 36"/>
          <p:cNvSpPr>
            <a:spLocks noChangeArrowheads="1"/>
          </p:cNvSpPr>
          <p:nvPr/>
        </p:nvSpPr>
        <p:spPr bwMode="auto">
          <a:xfrm>
            <a:off x="7162800" y="2895600"/>
            <a:ext cx="1600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Calculate derived </a:t>
            </a:r>
          </a:p>
          <a:p>
            <a:pPr algn="ctr" eaLnBrk="1" hangingPunct="1">
              <a:defRPr/>
            </a:pPr>
            <a:r>
              <a:rPr lang="en-US" sz="1400">
                <a:solidFill>
                  <a:schemeClr val="tx1"/>
                </a:solidFill>
                <a:latin typeface="Arial" charset="0"/>
                <a:ea typeface="ＭＳ Ｐゴシック" charset="0"/>
                <a:cs typeface="ＭＳ Ｐゴシック" charset="0"/>
              </a:rPr>
              <a:t>products</a:t>
            </a:r>
          </a:p>
        </p:txBody>
      </p:sp>
      <p:sp>
        <p:nvSpPr>
          <p:cNvPr id="7118885" name="AutoShape 37"/>
          <p:cNvSpPr>
            <a:spLocks noChangeArrowheads="1"/>
          </p:cNvSpPr>
          <p:nvPr/>
        </p:nvSpPr>
        <p:spPr bwMode="auto">
          <a:xfrm>
            <a:off x="7391400" y="1981200"/>
            <a:ext cx="12954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Output</a:t>
            </a:r>
          </a:p>
        </p:txBody>
      </p:sp>
      <p:sp>
        <p:nvSpPr>
          <p:cNvPr id="7118886" name="Line 38"/>
          <p:cNvSpPr>
            <a:spLocks noChangeShapeType="1"/>
          </p:cNvSpPr>
          <p:nvPr/>
        </p:nvSpPr>
        <p:spPr bwMode="auto">
          <a:xfrm>
            <a:off x="914400" y="1981200"/>
            <a:ext cx="0" cy="3048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87" name="Line 39"/>
          <p:cNvSpPr>
            <a:spLocks noChangeShapeType="1"/>
          </p:cNvSpPr>
          <p:nvPr/>
        </p:nvSpPr>
        <p:spPr bwMode="auto">
          <a:xfrm>
            <a:off x="914400" y="3200400"/>
            <a:ext cx="0" cy="4572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89" name="Line 41"/>
          <p:cNvSpPr>
            <a:spLocks noChangeShapeType="1"/>
          </p:cNvSpPr>
          <p:nvPr/>
        </p:nvSpPr>
        <p:spPr bwMode="auto">
          <a:xfrm>
            <a:off x="4267200" y="16002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0" name="Line 42"/>
          <p:cNvSpPr>
            <a:spLocks noChangeShapeType="1"/>
          </p:cNvSpPr>
          <p:nvPr/>
        </p:nvSpPr>
        <p:spPr bwMode="auto">
          <a:xfrm>
            <a:off x="4267200" y="22860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1" name="Line 43"/>
          <p:cNvSpPr>
            <a:spLocks noChangeShapeType="1"/>
          </p:cNvSpPr>
          <p:nvPr/>
        </p:nvSpPr>
        <p:spPr bwMode="auto">
          <a:xfrm>
            <a:off x="4267200" y="30480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2" name="Line 44"/>
          <p:cNvSpPr>
            <a:spLocks noChangeShapeType="1"/>
          </p:cNvSpPr>
          <p:nvPr/>
        </p:nvSpPr>
        <p:spPr bwMode="auto">
          <a:xfrm>
            <a:off x="4267200" y="37338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3" name="Line 45"/>
          <p:cNvSpPr>
            <a:spLocks noChangeShapeType="1"/>
          </p:cNvSpPr>
          <p:nvPr/>
        </p:nvSpPr>
        <p:spPr bwMode="auto">
          <a:xfrm>
            <a:off x="4343400" y="5791200"/>
            <a:ext cx="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4" name="Line 46"/>
          <p:cNvSpPr>
            <a:spLocks noChangeShapeType="1"/>
          </p:cNvSpPr>
          <p:nvPr/>
        </p:nvSpPr>
        <p:spPr bwMode="auto">
          <a:xfrm>
            <a:off x="2971800" y="4343400"/>
            <a:ext cx="0" cy="381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5" name="Line 47"/>
          <p:cNvSpPr>
            <a:spLocks noChangeShapeType="1"/>
          </p:cNvSpPr>
          <p:nvPr/>
        </p:nvSpPr>
        <p:spPr bwMode="auto">
          <a:xfrm>
            <a:off x="5638800" y="4343400"/>
            <a:ext cx="0" cy="381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6" name="Text Box 48"/>
          <p:cNvSpPr txBox="1">
            <a:spLocks noChangeArrowheads="1"/>
          </p:cNvSpPr>
          <p:nvPr/>
        </p:nvSpPr>
        <p:spPr bwMode="auto">
          <a:xfrm>
            <a:off x="2362200" y="4114800"/>
            <a:ext cx="53975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0">
                <a:solidFill>
                  <a:schemeClr val="tx1"/>
                </a:solidFill>
                <a:latin typeface="Arial" charset="0"/>
                <a:ea typeface="ＭＳ Ｐゴシック" charset="0"/>
                <a:cs typeface="ＭＳ Ｐゴシック" charset="0"/>
              </a:rPr>
              <a:t>yes</a:t>
            </a:r>
          </a:p>
        </p:txBody>
      </p:sp>
      <p:sp>
        <p:nvSpPr>
          <p:cNvPr id="7118897" name="Text Box 49"/>
          <p:cNvSpPr txBox="1">
            <a:spLocks noChangeArrowheads="1"/>
          </p:cNvSpPr>
          <p:nvPr/>
        </p:nvSpPr>
        <p:spPr bwMode="auto">
          <a:xfrm>
            <a:off x="5715000" y="4114800"/>
            <a:ext cx="47625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0">
                <a:solidFill>
                  <a:schemeClr val="tx1"/>
                </a:solidFill>
                <a:latin typeface="Arial" charset="0"/>
                <a:ea typeface="ＭＳ Ｐゴシック" charset="0"/>
                <a:cs typeface="ＭＳ Ｐゴシック" charset="0"/>
              </a:rPr>
              <a:t>No</a:t>
            </a:r>
          </a:p>
        </p:txBody>
      </p:sp>
      <p:sp>
        <p:nvSpPr>
          <p:cNvPr id="7118898" name="Line 50"/>
          <p:cNvSpPr>
            <a:spLocks noChangeShapeType="1"/>
          </p:cNvSpPr>
          <p:nvPr/>
        </p:nvSpPr>
        <p:spPr bwMode="auto">
          <a:xfrm>
            <a:off x="4038600" y="5029200"/>
            <a:ext cx="609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899" name="Line 51"/>
          <p:cNvSpPr>
            <a:spLocks noChangeShapeType="1"/>
          </p:cNvSpPr>
          <p:nvPr/>
        </p:nvSpPr>
        <p:spPr bwMode="auto">
          <a:xfrm>
            <a:off x="4343400" y="5029200"/>
            <a:ext cx="0" cy="304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0" name="Line 52"/>
          <p:cNvSpPr>
            <a:spLocks noChangeShapeType="1"/>
          </p:cNvSpPr>
          <p:nvPr/>
        </p:nvSpPr>
        <p:spPr bwMode="auto">
          <a:xfrm flipH="1">
            <a:off x="1981200" y="6400800"/>
            <a:ext cx="1066800" cy="0"/>
          </a:xfrm>
          <a:prstGeom prst="line">
            <a:avLst/>
          </a:prstGeom>
          <a:noFill/>
          <a:ln w="19050">
            <a:solidFill>
              <a:srgbClr val="0000FF"/>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1" name="Line 53"/>
          <p:cNvSpPr>
            <a:spLocks noChangeShapeType="1"/>
          </p:cNvSpPr>
          <p:nvPr/>
        </p:nvSpPr>
        <p:spPr bwMode="auto">
          <a:xfrm flipV="1">
            <a:off x="1981200" y="2057400"/>
            <a:ext cx="0" cy="4343400"/>
          </a:xfrm>
          <a:prstGeom prst="line">
            <a:avLst/>
          </a:prstGeom>
          <a:noFill/>
          <a:ln w="19050">
            <a:solidFill>
              <a:srgbClr val="0000FF"/>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2" name="Line 54"/>
          <p:cNvSpPr>
            <a:spLocks noChangeShapeType="1"/>
          </p:cNvSpPr>
          <p:nvPr/>
        </p:nvSpPr>
        <p:spPr bwMode="auto">
          <a:xfrm>
            <a:off x="1981200" y="2057400"/>
            <a:ext cx="990600" cy="0"/>
          </a:xfrm>
          <a:prstGeom prst="line">
            <a:avLst/>
          </a:prstGeom>
          <a:noFill/>
          <a:ln w="19050">
            <a:solidFill>
              <a:srgbClr val="0000FF"/>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3" name="Text Box 55"/>
          <p:cNvSpPr txBox="1">
            <a:spLocks noChangeArrowheads="1"/>
          </p:cNvSpPr>
          <p:nvPr/>
        </p:nvSpPr>
        <p:spPr bwMode="auto">
          <a:xfrm>
            <a:off x="2362200" y="6477000"/>
            <a:ext cx="53975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0">
                <a:solidFill>
                  <a:schemeClr val="tx1"/>
                </a:solidFill>
                <a:latin typeface="Arial" charset="0"/>
                <a:ea typeface="ＭＳ Ｐゴシック" charset="0"/>
                <a:cs typeface="ＭＳ Ｐゴシック" charset="0"/>
              </a:rPr>
              <a:t>yes</a:t>
            </a:r>
          </a:p>
        </p:txBody>
      </p:sp>
      <p:sp>
        <p:nvSpPr>
          <p:cNvPr id="7118904" name="Text Box 56"/>
          <p:cNvSpPr txBox="1">
            <a:spLocks noChangeArrowheads="1"/>
          </p:cNvSpPr>
          <p:nvPr/>
        </p:nvSpPr>
        <p:spPr bwMode="auto">
          <a:xfrm>
            <a:off x="5791200" y="6477000"/>
            <a:ext cx="438150" cy="36671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800" b="0">
                <a:solidFill>
                  <a:schemeClr val="tx1"/>
                </a:solidFill>
                <a:latin typeface="Arial" charset="0"/>
                <a:ea typeface="ＭＳ Ｐゴシック" charset="0"/>
                <a:cs typeface="ＭＳ Ｐゴシック" charset="0"/>
              </a:rPr>
              <a:t>no</a:t>
            </a:r>
          </a:p>
        </p:txBody>
      </p:sp>
      <p:sp>
        <p:nvSpPr>
          <p:cNvPr id="7118905" name="Line 57"/>
          <p:cNvSpPr>
            <a:spLocks noChangeShapeType="1"/>
          </p:cNvSpPr>
          <p:nvPr/>
        </p:nvSpPr>
        <p:spPr bwMode="auto">
          <a:xfrm flipV="1">
            <a:off x="8001000" y="2514600"/>
            <a:ext cx="0" cy="3810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6" name="Line 58"/>
          <p:cNvSpPr>
            <a:spLocks noChangeShapeType="1"/>
          </p:cNvSpPr>
          <p:nvPr/>
        </p:nvSpPr>
        <p:spPr bwMode="auto">
          <a:xfrm flipV="1">
            <a:off x="8001000" y="3429000"/>
            <a:ext cx="0" cy="4572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18907" name="AutoShape 59"/>
          <p:cNvSpPr>
            <a:spLocks noChangeArrowheads="1"/>
          </p:cNvSpPr>
          <p:nvPr/>
        </p:nvSpPr>
        <p:spPr bwMode="auto">
          <a:xfrm rot="5400000" flipV="1">
            <a:off x="6057900" y="5829300"/>
            <a:ext cx="304800" cy="1143000"/>
          </a:xfrm>
          <a:prstGeom prst="downArrow">
            <a:avLst>
              <a:gd name="adj1" fmla="val 50000"/>
              <a:gd name="adj2" fmla="val 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eaLnBrk="1" hangingPunct="1">
              <a:defRPr/>
            </a:pPr>
            <a:endParaRPr lang="en-US" sz="1400">
              <a:solidFill>
                <a:schemeClr val="tx1"/>
              </a:solidFill>
            </a:endParaRPr>
          </a:p>
        </p:txBody>
      </p:sp>
      <p:sp>
        <p:nvSpPr>
          <p:cNvPr id="7118908" name="AutoShape 60"/>
          <p:cNvSpPr>
            <a:spLocks noChangeArrowheads="1"/>
          </p:cNvSpPr>
          <p:nvPr/>
        </p:nvSpPr>
        <p:spPr bwMode="auto">
          <a:xfrm rot="5400000">
            <a:off x="533400" y="4495800"/>
            <a:ext cx="1371600" cy="762000"/>
          </a:xfrm>
          <a:custGeom>
            <a:avLst/>
            <a:gdLst>
              <a:gd name="T0" fmla="*/ 979742 w 21600"/>
              <a:gd name="T1" fmla="*/ 0 h 21600"/>
              <a:gd name="T2" fmla="*/ 587820 w 21600"/>
              <a:gd name="T3" fmla="*/ 254000 h 21600"/>
              <a:gd name="T4" fmla="*/ 0 w 21600"/>
              <a:gd name="T5" fmla="*/ 635035 h 21600"/>
              <a:gd name="T6" fmla="*/ 587820 w 21600"/>
              <a:gd name="T7" fmla="*/ 762000 h 21600"/>
              <a:gd name="T8" fmla="*/ 1175639 w 21600"/>
              <a:gd name="T9" fmla="*/ 529167 h 21600"/>
              <a:gd name="T10" fmla="*/ 1371600 w 21600"/>
              <a:gd name="T11" fmla="*/ 2540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a:defRPr/>
            </a:pPr>
            <a:endParaRPr lang="en-US"/>
          </a:p>
        </p:txBody>
      </p:sp>
      <p:sp>
        <p:nvSpPr>
          <p:cNvPr id="7118909" name="AutoShape 61"/>
          <p:cNvSpPr>
            <a:spLocks noChangeArrowheads="1"/>
          </p:cNvSpPr>
          <p:nvPr/>
        </p:nvSpPr>
        <p:spPr bwMode="auto">
          <a:xfrm>
            <a:off x="7010400" y="4419600"/>
            <a:ext cx="1371600" cy="762000"/>
          </a:xfrm>
          <a:custGeom>
            <a:avLst/>
            <a:gdLst>
              <a:gd name="T0" fmla="*/ 979742 w 21600"/>
              <a:gd name="T1" fmla="*/ 0 h 21600"/>
              <a:gd name="T2" fmla="*/ 587820 w 21600"/>
              <a:gd name="T3" fmla="*/ 254000 h 21600"/>
              <a:gd name="T4" fmla="*/ 0 w 21600"/>
              <a:gd name="T5" fmla="*/ 635035 h 21600"/>
              <a:gd name="T6" fmla="*/ 587820 w 21600"/>
              <a:gd name="T7" fmla="*/ 762000 h 21600"/>
              <a:gd name="T8" fmla="*/ 1175639 w 21600"/>
              <a:gd name="T9" fmla="*/ 529167 h 21600"/>
              <a:gd name="T10" fmla="*/ 1371600 w 21600"/>
              <a:gd name="T11" fmla="*/ 2540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7118910" name="AutoShape 62"/>
          <p:cNvSpPr>
            <a:spLocks noChangeArrowheads="1"/>
          </p:cNvSpPr>
          <p:nvPr/>
        </p:nvSpPr>
        <p:spPr bwMode="auto">
          <a:xfrm>
            <a:off x="76200" y="5791200"/>
            <a:ext cx="1752600" cy="304800"/>
          </a:xfrm>
          <a:prstGeom prst="flowChartProcess">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cs typeface="Arial" pitchFamily="34" charset="0"/>
              </a:rPr>
              <a:t>(To physical module)</a:t>
            </a:r>
            <a:endParaRPr lang="el-GR" sz="1400">
              <a:cs typeface="Arial" pitchFamily="34" charset="0"/>
            </a:endParaRPr>
          </a:p>
        </p:txBody>
      </p:sp>
      <p:sp>
        <p:nvSpPr>
          <p:cNvPr id="7118911" name="AutoShape 63"/>
          <p:cNvSpPr>
            <a:spLocks noChangeArrowheads="1"/>
          </p:cNvSpPr>
          <p:nvPr/>
        </p:nvSpPr>
        <p:spPr bwMode="auto">
          <a:xfrm>
            <a:off x="7010400" y="5943600"/>
            <a:ext cx="1905000" cy="381000"/>
          </a:xfrm>
          <a:prstGeom prst="flowChartProcess">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cs typeface="Arial" pitchFamily="34" charset="0"/>
              </a:rPr>
              <a:t>(Exit physical module)</a:t>
            </a:r>
            <a:endParaRPr lang="el-GR" sz="1400">
              <a:cs typeface="Arial" pitchFamily="34" charset="0"/>
            </a:endParaRPr>
          </a:p>
        </p:txBody>
      </p:sp>
      <p:sp>
        <p:nvSpPr>
          <p:cNvPr id="7118912" name="AutoShape 64"/>
          <p:cNvSpPr>
            <a:spLocks noChangeArrowheads="1"/>
          </p:cNvSpPr>
          <p:nvPr/>
        </p:nvSpPr>
        <p:spPr bwMode="auto">
          <a:xfrm rot="5400000">
            <a:off x="1371600" y="3276600"/>
            <a:ext cx="1447800" cy="228600"/>
          </a:xfrm>
          <a:prstGeom prst="flowChart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400">
                <a:solidFill>
                  <a:schemeClr val="tx1"/>
                </a:solidFill>
                <a:latin typeface="Arial" charset="0"/>
                <a:ea typeface="ＭＳ Ｐゴシック" charset="0"/>
                <a:cs typeface="ＭＳ Ｐゴシック" charset="0"/>
              </a:rPr>
              <a:t>Next iteration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E52A0F24-D6D5-4E9A-8E1E-F0C5B40D3D00}" type="slidenum">
              <a:rPr lang="en-US" sz="1400" smtClean="0">
                <a:latin typeface="Times New Roman" pitchFamily="18" charset="0"/>
              </a:rPr>
              <a:pPr>
                <a:defRPr/>
              </a:pPr>
              <a:t>13</a:t>
            </a:fld>
            <a:endParaRPr lang="en-US" sz="1400" smtClean="0">
              <a:latin typeface="Times New Roman" pitchFamily="18" charset="0"/>
            </a:endParaRPr>
          </a:p>
        </p:txBody>
      </p:sp>
      <p:sp>
        <p:nvSpPr>
          <p:cNvPr id="6567938" name="Rectangle 2"/>
          <p:cNvSpPr>
            <a:spLocks noChangeArrowheads="1"/>
          </p:cNvSpPr>
          <p:nvPr/>
        </p:nvSpPr>
        <p:spPr bwMode="auto">
          <a:xfrm>
            <a:off x="990600" y="228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000">
                <a:solidFill>
                  <a:srgbClr val="FAFD00"/>
                </a:solidFill>
                <a:effectLst>
                  <a:outerShdw blurRad="38100" dist="38100" dir="2700000" algn="tl">
                    <a:srgbClr val="000000"/>
                  </a:outerShdw>
                </a:effectLst>
                <a:latin typeface="Book Antiqua" pitchFamily="18" charset="0"/>
              </a:rPr>
              <a:t>LAP Mathematical Description: </a:t>
            </a:r>
            <a:br>
              <a:rPr lang="en-US" sz="4000">
                <a:solidFill>
                  <a:srgbClr val="FAFD00"/>
                </a:solidFill>
                <a:effectLst>
                  <a:outerShdw blurRad="38100" dist="38100" dir="2700000" algn="tl">
                    <a:srgbClr val="000000"/>
                  </a:outerShdw>
                </a:effectLst>
                <a:latin typeface="Book Antiqua" pitchFamily="18" charset="0"/>
              </a:rPr>
            </a:br>
            <a:r>
              <a:rPr lang="en-US" sz="4000">
                <a:solidFill>
                  <a:srgbClr val="FAFD00"/>
                </a:solidFill>
                <a:effectLst>
                  <a:outerShdw blurRad="38100" dist="38100" dir="2700000" algn="tl">
                    <a:srgbClr val="000000"/>
                  </a:outerShdw>
                </a:effectLst>
                <a:latin typeface="Book Antiqua" pitchFamily="18" charset="0"/>
              </a:rPr>
              <a:t>RT Linearization (1)</a:t>
            </a:r>
            <a:r>
              <a:rPr lang="en-US" sz="4800">
                <a:solidFill>
                  <a:srgbClr val="FAFD00"/>
                </a:solidFill>
                <a:effectLst>
                  <a:outerShdw blurRad="38100" dist="38100" dir="2700000" algn="tl">
                    <a:srgbClr val="000000"/>
                  </a:outerShdw>
                </a:effectLst>
                <a:latin typeface="Book Antiqua" pitchFamily="18" charset="0"/>
              </a:rPr>
              <a:t> </a:t>
            </a:r>
            <a:endParaRPr lang="en-US" sz="4000">
              <a:solidFill>
                <a:srgbClr val="FAFD00"/>
              </a:solidFill>
              <a:effectLst>
                <a:outerShdw blurRad="38100" dist="38100" dir="2700000" algn="tl">
                  <a:srgbClr val="000000"/>
                </a:outerShdw>
              </a:effectLst>
              <a:latin typeface="Book Antiqua" pitchFamily="18" charset="0"/>
            </a:endParaRPr>
          </a:p>
        </p:txBody>
      </p:sp>
      <p:sp>
        <p:nvSpPr>
          <p:cNvPr id="6567939" name="Rectangle 3"/>
          <p:cNvSpPr>
            <a:spLocks noChangeArrowheads="1"/>
          </p:cNvSpPr>
          <p:nvPr/>
        </p:nvSpPr>
        <p:spPr bwMode="auto">
          <a:xfrm>
            <a:off x="0" y="1600200"/>
            <a:ext cx="9144000" cy="5257800"/>
          </a:xfrm>
          <a:prstGeom prst="rect">
            <a:avLst/>
          </a:prstGeom>
          <a:gradFill rotWithShape="1">
            <a:gsLst>
              <a:gs pos="0">
                <a:srgbClr val="CCFFCC">
                  <a:gamma/>
                  <a:shade val="46275"/>
                  <a:invGamma/>
                </a:srgbClr>
              </a:gs>
              <a:gs pos="50000">
                <a:srgbClr val="CCFFCC"/>
              </a:gs>
              <a:gs pos="100000">
                <a:srgbClr val="CCFFCC">
                  <a:gamma/>
                  <a:shade val="46275"/>
                  <a:invGamma/>
                </a:srgbClr>
              </a:gs>
            </a:gsLst>
            <a:lin ang="27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chemeClr val="tx1"/>
              </a:solidFill>
            </a:endParaRPr>
          </a:p>
        </p:txBody>
      </p:sp>
      <p:sp>
        <p:nvSpPr>
          <p:cNvPr id="6567940" name="Text Box 4"/>
          <p:cNvSpPr txBox="1">
            <a:spLocks noChangeArrowheads="1"/>
          </p:cNvSpPr>
          <p:nvPr/>
        </p:nvSpPr>
        <p:spPr bwMode="auto">
          <a:xfrm>
            <a:off x="990600" y="2133600"/>
            <a:ext cx="7162800" cy="13339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2000" i="1" dirty="0">
                <a:solidFill>
                  <a:schemeClr val="tx1"/>
                </a:solidFill>
                <a:latin typeface="Times" charset="0"/>
                <a:ea typeface="ＭＳ Ｐゴシック" charset="0"/>
              </a:rPr>
              <a:t>Linearization of the Radiative Transfer Equation: using RTM accompanying linear model or K-matrix.  RTTOV and </a:t>
            </a:r>
            <a:r>
              <a:rPr lang="en-US" sz="2000" i="1" dirty="0" smtClean="0">
                <a:solidFill>
                  <a:schemeClr val="tx1"/>
                </a:solidFill>
                <a:latin typeface="Times" charset="0"/>
                <a:ea typeface="ＭＳ Ｐゴシック" charset="0"/>
              </a:rPr>
              <a:t>CRTM </a:t>
            </a:r>
            <a:r>
              <a:rPr lang="en-US" sz="2000" i="1" dirty="0">
                <a:solidFill>
                  <a:schemeClr val="tx1"/>
                </a:solidFill>
                <a:latin typeface="Times" charset="0"/>
                <a:ea typeface="ＭＳ Ｐゴシック" charset="0"/>
              </a:rPr>
              <a:t>have K-matrix calculations.</a:t>
            </a:r>
            <a:r>
              <a:rPr lang="en-US" sz="2000" dirty="0">
                <a:solidFill>
                  <a:schemeClr val="tx1"/>
                </a:solidFill>
                <a:latin typeface="Times" charset="0"/>
                <a:ea typeface="ＭＳ Ｐゴシック" charset="0"/>
              </a:rPr>
              <a:t> </a:t>
            </a:r>
            <a:r>
              <a:rPr lang="en-US" sz="2000" i="1" dirty="0" smtClean="0">
                <a:solidFill>
                  <a:schemeClr val="tx1"/>
                </a:solidFill>
                <a:latin typeface="Times" charset="0"/>
                <a:ea typeface="ＭＳ Ｐゴシック" charset="0"/>
              </a:rPr>
              <a:t>CRTM is used in GOES Sounder/ABI LAP retrievals.</a:t>
            </a:r>
            <a:endParaRPr lang="en-US" sz="2000" i="1" dirty="0">
              <a:solidFill>
                <a:schemeClr val="tx1"/>
              </a:solidFill>
              <a:latin typeface="Times" charset="0"/>
              <a:ea typeface="ＭＳ Ｐゴシック" charset="0"/>
            </a:endParaRPr>
          </a:p>
        </p:txBody>
      </p:sp>
      <p:graphicFrame>
        <p:nvGraphicFramePr>
          <p:cNvPr id="13318" name="Object 5"/>
          <p:cNvGraphicFramePr>
            <a:graphicFrameLocks noGrp="1" noChangeAspect="1"/>
          </p:cNvGraphicFramePr>
          <p:nvPr>
            <p:ph sz="quarter" idx="1"/>
          </p:nvPr>
        </p:nvGraphicFramePr>
        <p:xfrm>
          <a:off x="927100" y="3789363"/>
          <a:ext cx="6964363" cy="893762"/>
        </p:xfrm>
        <a:graphic>
          <a:graphicData uri="http://schemas.openxmlformats.org/presentationml/2006/ole">
            <mc:AlternateContent xmlns:mc="http://schemas.openxmlformats.org/markup-compatibility/2006">
              <mc:Choice xmlns:v="urn:schemas-microsoft-com:vml" Requires="v">
                <p:oleObj spid="_x0000_s13341" name="Equation" r:id="rId3" imgW="3705157" imgH="428557" progId="Equation.3">
                  <p:embed/>
                </p:oleObj>
              </mc:Choice>
              <mc:Fallback>
                <p:oleObj name="Equation" r:id="rId3" imgW="3705157" imgH="428557" progId="Equation.3">
                  <p:embed/>
                  <p:pic>
                    <p:nvPicPr>
                      <p:cNvPr id="0" name="Object 5"/>
                      <p:cNvPicPr>
                        <a:picLocks noChangeAspect="1" noChangeArrowheads="1"/>
                      </p:cNvPicPr>
                      <p:nvPr/>
                    </p:nvPicPr>
                    <p:blipFill>
                      <a:blip r:embed="rId4">
                        <a:lum bright="-4000" contrast="6000"/>
                        <a:grayscl/>
                        <a:extLst>
                          <a:ext uri="{28A0092B-C50C-407E-A947-70E740481C1C}">
                            <a14:useLocalDpi xmlns:a14="http://schemas.microsoft.com/office/drawing/2010/main" val="0"/>
                          </a:ext>
                        </a:extLst>
                      </a:blip>
                      <a:srcRect/>
                      <a:stretch>
                        <a:fillRect/>
                      </a:stretch>
                    </p:blipFill>
                    <p:spPr bwMode="auto">
                      <a:xfrm>
                        <a:off x="927100" y="3789363"/>
                        <a:ext cx="6964363" cy="89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567942" name="Text Box 6"/>
          <p:cNvSpPr txBox="1">
            <a:spLocks noChangeArrowheads="1"/>
          </p:cNvSpPr>
          <p:nvPr/>
        </p:nvSpPr>
        <p:spPr bwMode="auto">
          <a:xfrm>
            <a:off x="1562100" y="4951413"/>
            <a:ext cx="17145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solidFill>
                  <a:srgbClr val="FF0000"/>
                </a:solidFill>
                <a:latin typeface="Times New Roman" charset="0"/>
                <a:ea typeface="ＭＳ Ｐゴシック" charset="0"/>
              </a:rPr>
              <a:t>Surface skin temperature Jacobian</a:t>
            </a:r>
          </a:p>
        </p:txBody>
      </p:sp>
      <p:sp>
        <p:nvSpPr>
          <p:cNvPr id="6567943" name="Text Box 7"/>
          <p:cNvSpPr txBox="1">
            <a:spLocks noChangeArrowheads="1"/>
          </p:cNvSpPr>
          <p:nvPr/>
        </p:nvSpPr>
        <p:spPr bwMode="auto">
          <a:xfrm>
            <a:off x="3124200" y="49530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solidFill>
                  <a:srgbClr val="FF0000"/>
                </a:solidFill>
                <a:latin typeface="Times New Roman" charset="0"/>
                <a:ea typeface="ＭＳ Ｐゴシック" charset="0"/>
              </a:rPr>
              <a:t>Temperature profile Jacobian</a:t>
            </a:r>
          </a:p>
        </p:txBody>
      </p:sp>
      <p:sp>
        <p:nvSpPr>
          <p:cNvPr id="6567944" name="Line 8"/>
          <p:cNvSpPr>
            <a:spLocks noChangeShapeType="1"/>
          </p:cNvSpPr>
          <p:nvPr/>
        </p:nvSpPr>
        <p:spPr bwMode="auto">
          <a:xfrm flipV="1">
            <a:off x="3657600" y="4419600"/>
            <a:ext cx="36513" cy="6096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67945" name="Line 9"/>
          <p:cNvSpPr>
            <a:spLocks noChangeShapeType="1"/>
          </p:cNvSpPr>
          <p:nvPr/>
        </p:nvSpPr>
        <p:spPr bwMode="auto">
          <a:xfrm flipH="1" flipV="1">
            <a:off x="2133600" y="4419600"/>
            <a:ext cx="39688" cy="6096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67946" name="Text Box 10"/>
          <p:cNvSpPr txBox="1">
            <a:spLocks noChangeArrowheads="1"/>
          </p:cNvSpPr>
          <p:nvPr/>
        </p:nvSpPr>
        <p:spPr bwMode="auto">
          <a:xfrm>
            <a:off x="5562600" y="4953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solidFill>
                  <a:srgbClr val="FF0000"/>
                </a:solidFill>
                <a:latin typeface="Times New Roman" charset="0"/>
                <a:ea typeface="ＭＳ Ｐゴシック" charset="0"/>
              </a:rPr>
              <a:t>WV mixing ratio Jacobian</a:t>
            </a:r>
          </a:p>
        </p:txBody>
      </p:sp>
      <p:sp>
        <p:nvSpPr>
          <p:cNvPr id="6567947" name="Line 11"/>
          <p:cNvSpPr>
            <a:spLocks noChangeShapeType="1"/>
          </p:cNvSpPr>
          <p:nvPr/>
        </p:nvSpPr>
        <p:spPr bwMode="auto">
          <a:xfrm flipV="1">
            <a:off x="6019800" y="4419600"/>
            <a:ext cx="36513" cy="6096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D71F255E-719B-4EFA-8BEE-B5BC72652D41}" type="slidenum">
              <a:rPr lang="en-US" sz="1400" smtClean="0">
                <a:latin typeface="Times New Roman" pitchFamily="18" charset="0"/>
              </a:rPr>
              <a:pPr>
                <a:defRPr/>
              </a:pPr>
              <a:t>14</a:t>
            </a:fld>
            <a:endParaRPr lang="en-US" sz="1400" smtClean="0">
              <a:latin typeface="Times New Roman" pitchFamily="18" charset="0"/>
            </a:endParaRPr>
          </a:p>
        </p:txBody>
      </p:sp>
      <p:sp>
        <p:nvSpPr>
          <p:cNvPr id="6568963" name="Rectangle 3"/>
          <p:cNvSpPr>
            <a:spLocks noChangeArrowheads="1"/>
          </p:cNvSpPr>
          <p:nvPr/>
        </p:nvSpPr>
        <p:spPr bwMode="auto">
          <a:xfrm>
            <a:off x="0" y="1600200"/>
            <a:ext cx="9144000" cy="5257800"/>
          </a:xfrm>
          <a:prstGeom prst="rect">
            <a:avLst/>
          </a:prstGeom>
          <a:gradFill rotWithShape="1">
            <a:gsLst>
              <a:gs pos="0">
                <a:srgbClr val="CCFFCC">
                  <a:gamma/>
                  <a:shade val="46275"/>
                  <a:invGamma/>
                </a:srgbClr>
              </a:gs>
              <a:gs pos="50000">
                <a:srgbClr val="CCFFCC"/>
              </a:gs>
              <a:gs pos="100000">
                <a:srgbClr val="CCFFCC">
                  <a:gamma/>
                  <a:shade val="46275"/>
                  <a:invGamma/>
                </a:srgbClr>
              </a:gs>
            </a:gsLst>
            <a:lin ang="27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chemeClr val="tx1"/>
              </a:solidFill>
            </a:endParaRPr>
          </a:p>
        </p:txBody>
      </p:sp>
      <p:sp>
        <p:nvSpPr>
          <p:cNvPr id="6568964" name="Text Box 4"/>
          <p:cNvSpPr txBox="1">
            <a:spLocks noChangeArrowheads="1"/>
          </p:cNvSpPr>
          <p:nvPr/>
        </p:nvSpPr>
        <p:spPr bwMode="auto">
          <a:xfrm>
            <a:off x="990600" y="1600200"/>
            <a:ext cx="7162800" cy="52863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2800" i="1" dirty="0">
                <a:solidFill>
                  <a:schemeClr val="tx1"/>
                </a:solidFill>
                <a:latin typeface="Times" charset="0"/>
                <a:ea typeface="ＭＳ Ｐゴシック" charset="0"/>
              </a:rPr>
              <a:t>Based on the RT linearization, we have:</a:t>
            </a:r>
            <a:r>
              <a:rPr lang="en-US" sz="2800" dirty="0">
                <a:solidFill>
                  <a:schemeClr val="tx1"/>
                </a:solidFill>
                <a:latin typeface="Times" charset="0"/>
                <a:ea typeface="ＭＳ Ｐゴシック" charset="0"/>
              </a:rPr>
              <a:t> </a:t>
            </a:r>
          </a:p>
        </p:txBody>
      </p:sp>
      <p:graphicFrame>
        <p:nvGraphicFramePr>
          <p:cNvPr id="14341" name="Object 6"/>
          <p:cNvGraphicFramePr>
            <a:graphicFrameLocks noGrp="1" noChangeAspect="1"/>
          </p:cNvGraphicFramePr>
          <p:nvPr>
            <p:ph sz="quarter" idx="1"/>
          </p:nvPr>
        </p:nvGraphicFramePr>
        <p:xfrm>
          <a:off x="171450" y="2057400"/>
          <a:ext cx="2097088" cy="4419600"/>
        </p:xfrm>
        <a:graphic>
          <a:graphicData uri="http://schemas.openxmlformats.org/presentationml/2006/ole">
            <mc:AlternateContent xmlns:mc="http://schemas.openxmlformats.org/markup-compatibility/2006">
              <mc:Choice xmlns:v="urn:schemas-microsoft-com:vml" Requires="v">
                <p:oleObj spid="_x0000_s14406" name="Equation" r:id="rId3" imgW="1422400" imgH="2997200" progId="Equation.3">
                  <p:embed/>
                </p:oleObj>
              </mc:Choice>
              <mc:Fallback>
                <p:oleObj name="Equation" r:id="rId3" imgW="1422400" imgH="29972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057400"/>
                        <a:ext cx="2097088"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42" name="Object 7"/>
          <p:cNvGraphicFramePr>
            <a:graphicFrameLocks noGrp="1" noChangeAspect="1"/>
          </p:cNvGraphicFramePr>
          <p:nvPr>
            <p:ph sz="quarter" idx="2"/>
          </p:nvPr>
        </p:nvGraphicFramePr>
        <p:xfrm>
          <a:off x="6477000" y="3092450"/>
          <a:ext cx="114300" cy="215900"/>
        </p:xfrm>
        <a:graphic>
          <a:graphicData uri="http://schemas.openxmlformats.org/presentationml/2006/ole">
            <mc:AlternateContent xmlns:mc="http://schemas.openxmlformats.org/markup-compatibility/2006">
              <mc:Choice xmlns:v="urn:schemas-microsoft-com:vml" Requires="v">
                <p:oleObj spid="_x0000_s14407" name="Equation" r:id="rId5" imgW="114151" imgH="215619" progId="Equation.3">
                  <p:embed/>
                </p:oleObj>
              </mc:Choice>
              <mc:Fallback>
                <p:oleObj name="Equation" r:id="rId5" imgW="114151" imgH="215619"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0924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43" name="Object 8"/>
          <p:cNvGraphicFramePr>
            <a:graphicFrameLocks noGrp="1" noChangeAspect="1"/>
          </p:cNvGraphicFramePr>
          <p:nvPr>
            <p:ph sz="quarter" idx="3"/>
          </p:nvPr>
        </p:nvGraphicFramePr>
        <p:xfrm>
          <a:off x="3352800" y="2209800"/>
          <a:ext cx="2719388" cy="2743200"/>
        </p:xfrm>
        <a:graphic>
          <a:graphicData uri="http://schemas.openxmlformats.org/presentationml/2006/ole">
            <mc:AlternateContent xmlns:mc="http://schemas.openxmlformats.org/markup-compatibility/2006">
              <mc:Choice xmlns:v="urn:schemas-microsoft-com:vml" Requires="v">
                <p:oleObj spid="_x0000_s14408" name="Equation" r:id="rId7" imgW="1435100" imgH="1447800" progId="Equation.3">
                  <p:embed/>
                </p:oleObj>
              </mc:Choice>
              <mc:Fallback>
                <p:oleObj name="Equation" r:id="rId7" imgW="1435100" imgH="14478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209800"/>
                        <a:ext cx="2719388"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68969" name="Text Box 9"/>
          <p:cNvSpPr txBox="1">
            <a:spLocks noChangeArrowheads="1"/>
          </p:cNvSpPr>
          <p:nvPr/>
        </p:nvSpPr>
        <p:spPr bwMode="auto">
          <a:xfrm>
            <a:off x="2230438" y="3429000"/>
            <a:ext cx="12842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0">
                <a:solidFill>
                  <a:schemeClr val="tx1"/>
                </a:solidFill>
                <a:latin typeface="Arial" charset="0"/>
                <a:ea typeface="ＭＳ Ｐゴシック" charset="0"/>
              </a:rPr>
              <a:t>For </a:t>
            </a:r>
          </a:p>
          <a:p>
            <a:pPr>
              <a:defRPr/>
            </a:pPr>
            <a:r>
              <a:rPr lang="en-US" sz="2000" b="0">
                <a:solidFill>
                  <a:schemeClr val="tx1"/>
                </a:solidFill>
                <a:latin typeface="Arial" charset="0"/>
                <a:ea typeface="ＭＳ Ｐゴシック" charset="0"/>
              </a:rPr>
              <a:t>example, </a:t>
            </a:r>
          </a:p>
        </p:txBody>
      </p:sp>
      <p:graphicFrame>
        <p:nvGraphicFramePr>
          <p:cNvPr id="14345" name="Object 10"/>
          <p:cNvGraphicFramePr>
            <a:graphicFrameLocks noGrp="1" noChangeAspect="1"/>
          </p:cNvGraphicFramePr>
          <p:nvPr>
            <p:ph sz="quarter" idx="4"/>
          </p:nvPr>
        </p:nvGraphicFramePr>
        <p:xfrm>
          <a:off x="6477000" y="1981200"/>
          <a:ext cx="2247900" cy="4495800"/>
        </p:xfrm>
        <a:graphic>
          <a:graphicData uri="http://schemas.openxmlformats.org/presentationml/2006/ole">
            <mc:AlternateContent xmlns:mc="http://schemas.openxmlformats.org/markup-compatibility/2006">
              <mc:Choice xmlns:v="urn:schemas-microsoft-com:vml" Requires="v">
                <p:oleObj spid="_x0000_s14409" name="Equation" r:id="rId9" imgW="1574800" imgH="3149600" progId="Equation.3">
                  <p:embed/>
                </p:oleObj>
              </mc:Choice>
              <mc:Fallback>
                <p:oleObj name="Equation" r:id="rId9" imgW="1574800" imgH="31496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1981200"/>
                        <a:ext cx="224790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68971" name="Text Box 11"/>
          <p:cNvSpPr txBox="1">
            <a:spLocks noChangeArrowheads="1"/>
          </p:cNvSpPr>
          <p:nvPr/>
        </p:nvSpPr>
        <p:spPr bwMode="auto">
          <a:xfrm>
            <a:off x="2743200" y="4937125"/>
            <a:ext cx="3810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rgbClr val="FF0000"/>
                </a:solidFill>
                <a:latin typeface="Arial" charset="0"/>
                <a:ea typeface="ＭＳ Ｐゴシック" charset="0"/>
              </a:rPr>
              <a:t>With background profiles and delta TB, the unknown profiles can be solve by the left equation (N: number of ABI IR channels, L: number of vertical pressure levels)</a:t>
            </a:r>
          </a:p>
        </p:txBody>
      </p:sp>
      <p:sp>
        <p:nvSpPr>
          <p:cNvPr id="13" name="Rectangle 2"/>
          <p:cNvSpPr>
            <a:spLocks noChangeArrowheads="1"/>
          </p:cNvSpPr>
          <p:nvPr/>
        </p:nvSpPr>
        <p:spPr bwMode="auto">
          <a:xfrm>
            <a:off x="990600" y="228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000">
                <a:solidFill>
                  <a:srgbClr val="FAFD00"/>
                </a:solidFill>
                <a:effectLst>
                  <a:outerShdw blurRad="38100" dist="38100" dir="2700000" algn="tl">
                    <a:srgbClr val="000000"/>
                  </a:outerShdw>
                </a:effectLst>
                <a:latin typeface="Book Antiqua" pitchFamily="18" charset="0"/>
              </a:rPr>
              <a:t>LAP Mathematical Description: </a:t>
            </a:r>
            <a:br>
              <a:rPr lang="en-US" sz="4000">
                <a:solidFill>
                  <a:srgbClr val="FAFD00"/>
                </a:solidFill>
                <a:effectLst>
                  <a:outerShdw blurRad="38100" dist="38100" dir="2700000" algn="tl">
                    <a:srgbClr val="000000"/>
                  </a:outerShdw>
                </a:effectLst>
                <a:latin typeface="Book Antiqua" pitchFamily="18" charset="0"/>
              </a:rPr>
            </a:br>
            <a:r>
              <a:rPr lang="en-US" sz="4000">
                <a:solidFill>
                  <a:srgbClr val="FAFD00"/>
                </a:solidFill>
                <a:effectLst>
                  <a:outerShdw blurRad="38100" dist="38100" dir="2700000" algn="tl">
                    <a:srgbClr val="000000"/>
                  </a:outerShdw>
                </a:effectLst>
                <a:latin typeface="Book Antiqua" pitchFamily="18" charset="0"/>
              </a:rPr>
              <a:t>RT Linearization (2)</a:t>
            </a:r>
            <a:r>
              <a:rPr lang="en-US" sz="4800">
                <a:solidFill>
                  <a:srgbClr val="FAFD00"/>
                </a:solidFill>
                <a:effectLst>
                  <a:outerShdw blurRad="38100" dist="38100" dir="2700000" algn="tl">
                    <a:srgbClr val="000000"/>
                  </a:outerShdw>
                </a:effectLst>
                <a:latin typeface="Book Antiqua" pitchFamily="18" charset="0"/>
              </a:rPr>
              <a:t> </a:t>
            </a:r>
            <a:endParaRPr lang="en-US" sz="4000">
              <a:solidFill>
                <a:srgbClr val="FAFD00"/>
              </a:solidFill>
              <a:effectLst>
                <a:outerShdw blurRad="38100" dist="38100" dir="2700000" algn="tl">
                  <a:srgbClr val="000000"/>
                </a:outerShdw>
              </a:effectLst>
              <a:latin typeface="Book Antiqua"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7588530B-7F8E-4F59-98C8-BF616E07486D}" type="slidenum">
              <a:rPr lang="en-US" sz="1400" smtClean="0">
                <a:latin typeface="Times New Roman" pitchFamily="18" charset="0"/>
              </a:rPr>
              <a:pPr>
                <a:defRPr/>
              </a:pPr>
              <a:t>15</a:t>
            </a:fld>
            <a:endParaRPr lang="en-US" sz="1400" smtClean="0">
              <a:latin typeface="Times New Roman" pitchFamily="18" charset="0"/>
            </a:endParaRPr>
          </a:p>
        </p:txBody>
      </p:sp>
      <p:sp>
        <p:nvSpPr>
          <p:cNvPr id="6576130" name="Rectangle 2"/>
          <p:cNvSpPr>
            <a:spLocks noChangeArrowheads="1"/>
          </p:cNvSpPr>
          <p:nvPr/>
        </p:nvSpPr>
        <p:spPr bwMode="auto">
          <a:xfrm>
            <a:off x="1066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000">
                <a:solidFill>
                  <a:srgbClr val="FAFD00"/>
                </a:solidFill>
                <a:effectLst>
                  <a:outerShdw blurRad="38100" dist="38100" dir="2700000" algn="tl">
                    <a:srgbClr val="000000"/>
                  </a:outerShdw>
                </a:effectLst>
                <a:latin typeface="Book Antiqua" pitchFamily="18" charset="0"/>
              </a:rPr>
              <a:t>LAP Mathematical Description:</a:t>
            </a:r>
            <a:br>
              <a:rPr lang="en-US" sz="4000">
                <a:solidFill>
                  <a:srgbClr val="FAFD00"/>
                </a:solidFill>
                <a:effectLst>
                  <a:outerShdw blurRad="38100" dist="38100" dir="2700000" algn="tl">
                    <a:srgbClr val="000000"/>
                  </a:outerShdw>
                </a:effectLst>
                <a:latin typeface="Book Antiqua" pitchFamily="18" charset="0"/>
              </a:rPr>
            </a:br>
            <a:r>
              <a:rPr lang="en-US" sz="4000">
                <a:solidFill>
                  <a:srgbClr val="FAFD00"/>
                </a:solidFill>
                <a:effectLst>
                  <a:outerShdw blurRad="38100" dist="38100" dir="2700000" algn="tl">
                    <a:srgbClr val="000000"/>
                  </a:outerShdw>
                </a:effectLst>
                <a:latin typeface="Book Antiqua" pitchFamily="18" charset="0"/>
              </a:rPr>
              <a:t>Variational Equation</a:t>
            </a:r>
            <a:r>
              <a:rPr lang="en-US" sz="4800">
                <a:solidFill>
                  <a:srgbClr val="FAFD00"/>
                </a:solidFill>
                <a:effectLst>
                  <a:outerShdw blurRad="38100" dist="38100" dir="2700000" algn="tl">
                    <a:srgbClr val="000000"/>
                  </a:outerShdw>
                </a:effectLst>
                <a:latin typeface="Book Antiqua" pitchFamily="18" charset="0"/>
              </a:rPr>
              <a:t> </a:t>
            </a:r>
            <a:endParaRPr lang="en-US" sz="3200">
              <a:solidFill>
                <a:srgbClr val="FAFD00"/>
              </a:solidFill>
              <a:effectLst>
                <a:outerShdw blurRad="38100" dist="38100" dir="2700000" algn="tl">
                  <a:srgbClr val="000000"/>
                </a:outerShdw>
              </a:effectLst>
              <a:latin typeface="Book Antiqua" pitchFamily="18" charset="0"/>
            </a:endParaRP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8988425" cy="514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76132" name="Text Box 4"/>
          <p:cNvSpPr txBox="1">
            <a:spLocks noChangeArrowheads="1"/>
          </p:cNvSpPr>
          <p:nvPr/>
        </p:nvSpPr>
        <p:spPr bwMode="auto">
          <a:xfrm>
            <a:off x="533400" y="1563688"/>
            <a:ext cx="7589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Minimize the cost function for optimal solution of </a:t>
            </a:r>
            <a:r>
              <a:rPr lang="en-US" sz="2400" i="1">
                <a:latin typeface="Arial" charset="0"/>
                <a:ea typeface="ＭＳ Ｐゴシック" charset="0"/>
              </a:rPr>
              <a:t>X</a:t>
            </a:r>
          </a:p>
        </p:txBody>
      </p:sp>
      <p:sp>
        <p:nvSpPr>
          <p:cNvPr id="6576133" name="Text Box 5"/>
          <p:cNvSpPr txBox="1">
            <a:spLocks noChangeArrowheads="1"/>
          </p:cNvSpPr>
          <p:nvPr/>
        </p:nvSpPr>
        <p:spPr bwMode="auto">
          <a:xfrm>
            <a:off x="304800" y="2673350"/>
            <a:ext cx="85344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400" smtClean="0"/>
              <a:t>The first term reflects optimal solution, while the second term is added for stabilizing the solution due to the ill-posed inverse problem</a:t>
            </a:r>
            <a:r>
              <a:rPr lang="en-US" sz="2400" smtClean="0">
                <a:solidFill>
                  <a:srgbClr val="FF0000"/>
                </a:solidFill>
              </a:rPr>
              <a:t> </a:t>
            </a:r>
          </a:p>
          <a:p>
            <a:pPr>
              <a:defRPr/>
            </a:pPr>
            <a:endParaRPr lang="en-US" sz="2400" smtClean="0">
              <a:solidFill>
                <a:srgbClr val="FF0000"/>
              </a:solidFill>
            </a:endParaRPr>
          </a:p>
          <a:p>
            <a:pPr>
              <a:defRPr/>
            </a:pPr>
            <a:r>
              <a:rPr lang="en-US" sz="2400" smtClean="0"/>
              <a:t>Where</a:t>
            </a:r>
          </a:p>
          <a:p>
            <a:pPr>
              <a:defRPr/>
            </a:pPr>
            <a:r>
              <a:rPr lang="en-US" sz="2400" i="1" smtClean="0"/>
              <a:t>X</a:t>
            </a:r>
            <a:r>
              <a:rPr lang="en-US" sz="2400" smtClean="0"/>
              <a:t>: state vector</a:t>
            </a:r>
          </a:p>
          <a:p>
            <a:pPr>
              <a:defRPr/>
            </a:pPr>
            <a:r>
              <a:rPr lang="en-US" sz="2400" i="1" smtClean="0"/>
              <a:t>Y</a:t>
            </a:r>
            <a:r>
              <a:rPr lang="en-US" sz="2400" baseline="30000" smtClean="0"/>
              <a:t>m</a:t>
            </a:r>
            <a:r>
              <a:rPr lang="en-US" sz="2400" smtClean="0"/>
              <a:t>: measured brightness temperature vector</a:t>
            </a:r>
          </a:p>
          <a:p>
            <a:pPr>
              <a:defRPr/>
            </a:pPr>
            <a:r>
              <a:rPr lang="en-US" sz="2400" i="1" smtClean="0"/>
              <a:t>F</a:t>
            </a:r>
            <a:r>
              <a:rPr lang="en-US" sz="2400" smtClean="0"/>
              <a:t>: radiative transfer model (function of X)</a:t>
            </a:r>
          </a:p>
          <a:p>
            <a:pPr>
              <a:defRPr/>
            </a:pPr>
            <a:r>
              <a:rPr lang="en-US" sz="2400" i="1" smtClean="0"/>
              <a:t>E</a:t>
            </a:r>
            <a:r>
              <a:rPr lang="en-US" sz="2400" smtClean="0"/>
              <a:t>: Observation error covariance matrix (diagonal)</a:t>
            </a:r>
          </a:p>
          <a:p>
            <a:pPr>
              <a:defRPr/>
            </a:pPr>
            <a:r>
              <a:rPr lang="en-US" sz="2400" i="1" smtClean="0"/>
              <a:t>X</a:t>
            </a:r>
            <a:r>
              <a:rPr lang="en-US" sz="2400" baseline="30000" smtClean="0"/>
              <a:t>b</a:t>
            </a:r>
            <a:r>
              <a:rPr lang="en-US" sz="2400" smtClean="0"/>
              <a:t>: Background state vector from forecast</a:t>
            </a:r>
          </a:p>
          <a:p>
            <a:pPr>
              <a:defRPr/>
            </a:pPr>
            <a:r>
              <a:rPr lang="en-US" sz="2400" i="1" smtClean="0"/>
              <a:t>B</a:t>
            </a:r>
            <a:r>
              <a:rPr lang="en-US" sz="2400" smtClean="0"/>
              <a:t>: Background error covariance matrix</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2CF7EAD8-F943-4105-9EF8-693AFA9EA323}" type="slidenum">
              <a:rPr lang="en-US" sz="1400" smtClean="0">
                <a:latin typeface="Times New Roman" pitchFamily="18" charset="0"/>
              </a:rPr>
              <a:pPr>
                <a:defRPr/>
              </a:pPr>
              <a:t>16</a:t>
            </a:fld>
            <a:endParaRPr lang="en-US" sz="1400" smtClean="0">
              <a:latin typeface="Times New Roman" pitchFamily="18" charset="0"/>
            </a:endParaRPr>
          </a:p>
        </p:txBody>
      </p:sp>
      <p:sp>
        <p:nvSpPr>
          <p:cNvPr id="6578178" name="Rectangle 2"/>
          <p:cNvSpPr>
            <a:spLocks noChangeArrowheads="1"/>
          </p:cNvSpPr>
          <p:nvPr/>
        </p:nvSpPr>
        <p:spPr bwMode="auto">
          <a:xfrm>
            <a:off x="990600" y="1524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000">
                <a:solidFill>
                  <a:srgbClr val="FAFD00"/>
                </a:solidFill>
                <a:effectLst>
                  <a:outerShdw blurRad="38100" dist="38100" dir="2700000" algn="tl">
                    <a:srgbClr val="000000"/>
                  </a:outerShdw>
                </a:effectLst>
                <a:latin typeface="Book Antiqua" pitchFamily="18" charset="0"/>
              </a:rPr>
              <a:t>LAP Mathematical Description:</a:t>
            </a:r>
            <a:br>
              <a:rPr lang="en-US" sz="4000">
                <a:solidFill>
                  <a:srgbClr val="FAFD00"/>
                </a:solidFill>
                <a:effectLst>
                  <a:outerShdw blurRad="38100" dist="38100" dir="2700000" algn="tl">
                    <a:srgbClr val="000000"/>
                  </a:outerShdw>
                </a:effectLst>
                <a:latin typeface="Book Antiqua" pitchFamily="18" charset="0"/>
              </a:rPr>
            </a:br>
            <a:r>
              <a:rPr lang="en-US" sz="4000">
                <a:solidFill>
                  <a:srgbClr val="FAFD00"/>
                </a:solidFill>
                <a:effectLst>
                  <a:outerShdw blurRad="38100" dist="38100" dir="2700000" algn="tl">
                    <a:srgbClr val="000000"/>
                  </a:outerShdw>
                </a:effectLst>
                <a:latin typeface="Book Antiqua" pitchFamily="18" charset="0"/>
              </a:rPr>
              <a:t>Iterative Form (1)</a:t>
            </a:r>
            <a:endParaRPr lang="en-US" sz="3200">
              <a:solidFill>
                <a:srgbClr val="FAFD00"/>
              </a:solidFill>
              <a:effectLst>
                <a:outerShdw blurRad="38100" dist="38100" dir="2700000" algn="tl">
                  <a:srgbClr val="000000"/>
                </a:outerShdw>
              </a:effectLst>
              <a:latin typeface="Book Antiqua" pitchFamily="18" charset="0"/>
            </a:endParaRPr>
          </a:p>
        </p:txBody>
      </p:sp>
      <p:sp>
        <p:nvSpPr>
          <p:cNvPr id="6578179" name="Text Box 3"/>
          <p:cNvSpPr txBox="1">
            <a:spLocks noChangeArrowheads="1"/>
          </p:cNvSpPr>
          <p:nvPr/>
        </p:nvSpPr>
        <p:spPr bwMode="auto">
          <a:xfrm>
            <a:off x="152400" y="1600200"/>
            <a:ext cx="899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400" smtClean="0"/>
              <a:t>Using Newtonian iteration to solve (by first order of Taylor expansion f(x)=f(x</a:t>
            </a:r>
            <a:r>
              <a:rPr lang="en-US" sz="2400" baseline="-25000" smtClean="0"/>
              <a:t>0</a:t>
            </a:r>
            <a:r>
              <a:rPr lang="en-US" sz="2400" smtClean="0"/>
              <a:t>) + f</a:t>
            </a:r>
            <a:r>
              <a:rPr lang="ja-JP" altLang="en-US" sz="2400" smtClean="0"/>
              <a:t>’</a:t>
            </a:r>
            <a:r>
              <a:rPr lang="en-US" altLang="ja-JP" sz="2400" smtClean="0"/>
              <a:t>(x</a:t>
            </a:r>
            <a:r>
              <a:rPr lang="en-US" altLang="ja-JP" sz="2400" baseline="-25000" smtClean="0"/>
              <a:t>0</a:t>
            </a:r>
            <a:r>
              <a:rPr lang="en-US" altLang="ja-JP" sz="2400" smtClean="0"/>
              <a:t>)(x-x</a:t>
            </a:r>
            <a:r>
              <a:rPr lang="en-US" altLang="ja-JP" sz="2400" baseline="-25000" smtClean="0"/>
              <a:t>0</a:t>
            </a:r>
            <a:r>
              <a:rPr lang="en-US" altLang="ja-JP" sz="2400" smtClean="0"/>
              <a:t>)) the following equation</a:t>
            </a:r>
            <a:endParaRPr lang="en-US" sz="2400" i="1" smtClean="0"/>
          </a:p>
        </p:txBody>
      </p:sp>
      <p:graphicFrame>
        <p:nvGraphicFramePr>
          <p:cNvPr id="16389" name="Object 4"/>
          <p:cNvGraphicFramePr>
            <a:graphicFrameLocks noGrp="1" noChangeAspect="1"/>
          </p:cNvGraphicFramePr>
          <p:nvPr>
            <p:ph sz="quarter" idx="1"/>
          </p:nvPr>
        </p:nvGraphicFramePr>
        <p:xfrm>
          <a:off x="2362200" y="2438400"/>
          <a:ext cx="2133600" cy="754063"/>
        </p:xfrm>
        <a:graphic>
          <a:graphicData uri="http://schemas.openxmlformats.org/presentationml/2006/ole">
            <mc:AlternateContent xmlns:mc="http://schemas.openxmlformats.org/markup-compatibility/2006">
              <mc:Choice xmlns:v="urn:schemas-microsoft-com:vml" Requires="v">
                <p:oleObj spid="_x0000_s16453" name="Equation" r:id="rId4" imgW="647700" imgH="228600" progId="Equation.3">
                  <p:embed/>
                </p:oleObj>
              </mc:Choice>
              <mc:Fallback>
                <p:oleObj name="Equation" r:id="rId4" imgW="6477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438400"/>
                        <a:ext cx="2133600" cy="75406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390" name="Object 5"/>
          <p:cNvGraphicFramePr>
            <a:graphicFrameLocks noGrp="1" noChangeAspect="1"/>
          </p:cNvGraphicFramePr>
          <p:nvPr>
            <p:ph sz="quarter" idx="2"/>
          </p:nvPr>
        </p:nvGraphicFramePr>
        <p:xfrm>
          <a:off x="2133600" y="3657600"/>
          <a:ext cx="2971800" cy="1081088"/>
        </p:xfrm>
        <a:graphic>
          <a:graphicData uri="http://schemas.openxmlformats.org/presentationml/2006/ole">
            <mc:AlternateContent xmlns:mc="http://schemas.openxmlformats.org/markup-compatibility/2006">
              <mc:Choice xmlns:v="urn:schemas-microsoft-com:vml" Requires="v">
                <p:oleObj spid="_x0000_s16454" name="Equation" r:id="rId6" imgW="1257300" imgH="457200" progId="Equation.3">
                  <p:embed/>
                </p:oleObj>
              </mc:Choice>
              <mc:Fallback>
                <p:oleObj name="Equation" r:id="rId6" imgW="1257300" imgH="4572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657600"/>
                        <a:ext cx="2971800" cy="108108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391" name="Object 6"/>
          <p:cNvGraphicFramePr>
            <a:graphicFrameLocks noGrp="1" noChangeAspect="1"/>
          </p:cNvGraphicFramePr>
          <p:nvPr>
            <p:ph sz="quarter" idx="3"/>
          </p:nvPr>
        </p:nvGraphicFramePr>
        <p:xfrm>
          <a:off x="1212850" y="5381625"/>
          <a:ext cx="7321550" cy="638175"/>
        </p:xfrm>
        <a:graphic>
          <a:graphicData uri="http://schemas.openxmlformats.org/presentationml/2006/ole">
            <mc:AlternateContent xmlns:mc="http://schemas.openxmlformats.org/markup-compatibility/2006">
              <mc:Choice xmlns:v="urn:schemas-microsoft-com:vml" Requires="v">
                <p:oleObj spid="_x0000_s16455" name="Equation" r:id="rId8" imgW="3060700" imgH="266700" progId="Equation.3">
                  <p:embed/>
                </p:oleObj>
              </mc:Choice>
              <mc:Fallback>
                <p:oleObj name="Equation" r:id="rId8" imgW="3060700" imgH="2667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2850" y="5381625"/>
                        <a:ext cx="7321550" cy="638175"/>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78183" name="Text Box 7"/>
          <p:cNvSpPr txBox="1">
            <a:spLocks noChangeArrowheads="1"/>
          </p:cNvSpPr>
          <p:nvPr/>
        </p:nvSpPr>
        <p:spPr bwMode="auto">
          <a:xfrm>
            <a:off x="533400" y="3184525"/>
            <a:ext cx="4170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000" smtClean="0"/>
              <a:t>We can derive the iterative form: </a:t>
            </a:r>
            <a:endParaRPr lang="en-US" sz="2000" i="1" smtClean="0"/>
          </a:p>
        </p:txBody>
      </p:sp>
      <p:sp>
        <p:nvSpPr>
          <p:cNvPr id="6578184" name="Text Box 8"/>
          <p:cNvSpPr txBox="1">
            <a:spLocks noChangeArrowheads="1"/>
          </p:cNvSpPr>
          <p:nvPr/>
        </p:nvSpPr>
        <p:spPr bwMode="auto">
          <a:xfrm>
            <a:off x="646113" y="4784725"/>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000" smtClean="0"/>
              <a:t>Where </a:t>
            </a:r>
            <a:endParaRPr lang="en-US" sz="2000" i="1" smtClean="0"/>
          </a:p>
        </p:txBody>
      </p:sp>
      <p:graphicFrame>
        <p:nvGraphicFramePr>
          <p:cNvPr id="16394" name="Object 9"/>
          <p:cNvGraphicFramePr>
            <a:graphicFrameLocks noGrp="1" noChangeAspect="1"/>
          </p:cNvGraphicFramePr>
          <p:nvPr>
            <p:ph sz="quarter" idx="4"/>
          </p:nvPr>
        </p:nvGraphicFramePr>
        <p:xfrm>
          <a:off x="1219200" y="6103938"/>
          <a:ext cx="4343400" cy="628650"/>
        </p:xfrm>
        <a:graphic>
          <a:graphicData uri="http://schemas.openxmlformats.org/presentationml/2006/ole">
            <mc:AlternateContent xmlns:mc="http://schemas.openxmlformats.org/markup-compatibility/2006">
              <mc:Choice xmlns:v="urn:schemas-microsoft-com:vml" Requires="v">
                <p:oleObj spid="_x0000_s16456" name="Equation" r:id="rId10" imgW="1841500" imgH="266700" progId="Equation.3">
                  <p:embed/>
                </p:oleObj>
              </mc:Choice>
              <mc:Fallback>
                <p:oleObj name="Equation" r:id="rId10" imgW="1841500" imgH="2667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6103938"/>
                        <a:ext cx="4343400" cy="62865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D5B82E19-A486-4F97-873E-3AE8AAA72664}" type="slidenum">
              <a:rPr lang="en-US" sz="1400" smtClean="0">
                <a:latin typeface="Times New Roman" pitchFamily="18" charset="0"/>
              </a:rPr>
              <a:pPr>
                <a:defRPr/>
              </a:pPr>
              <a:t>17</a:t>
            </a:fld>
            <a:endParaRPr lang="en-US" sz="1400" smtClean="0">
              <a:latin typeface="Times New Roman" pitchFamily="18" charset="0"/>
            </a:endParaRPr>
          </a:p>
        </p:txBody>
      </p:sp>
      <p:sp>
        <p:nvSpPr>
          <p:cNvPr id="6580226" name="Rectangle 2"/>
          <p:cNvSpPr>
            <a:spLocks noChangeArrowheads="1"/>
          </p:cNvSpPr>
          <p:nvPr/>
        </p:nvSpPr>
        <p:spPr bwMode="auto">
          <a:xfrm>
            <a:off x="990600" y="1524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000">
                <a:solidFill>
                  <a:srgbClr val="FAFD00"/>
                </a:solidFill>
                <a:effectLst>
                  <a:outerShdw blurRad="38100" dist="38100" dir="2700000" algn="tl">
                    <a:srgbClr val="000000"/>
                  </a:outerShdw>
                </a:effectLst>
                <a:latin typeface="Book Antiqua" pitchFamily="18" charset="0"/>
              </a:rPr>
              <a:t>LAP Mathematical Description:</a:t>
            </a:r>
            <a:br>
              <a:rPr lang="en-US" sz="4000">
                <a:solidFill>
                  <a:srgbClr val="FAFD00"/>
                </a:solidFill>
                <a:effectLst>
                  <a:outerShdw blurRad="38100" dist="38100" dir="2700000" algn="tl">
                    <a:srgbClr val="000000"/>
                  </a:outerShdw>
                </a:effectLst>
                <a:latin typeface="Book Antiqua" pitchFamily="18" charset="0"/>
              </a:rPr>
            </a:br>
            <a:r>
              <a:rPr lang="en-US" sz="4000">
                <a:solidFill>
                  <a:srgbClr val="FAFD00"/>
                </a:solidFill>
                <a:effectLst>
                  <a:outerShdw blurRad="38100" dist="38100" dir="2700000" algn="tl">
                    <a:srgbClr val="000000"/>
                  </a:outerShdw>
                </a:effectLst>
                <a:latin typeface="Book Antiqua" pitchFamily="18" charset="0"/>
              </a:rPr>
              <a:t>Iterative Form (2)</a:t>
            </a:r>
            <a:endParaRPr lang="en-US" sz="3200">
              <a:solidFill>
                <a:srgbClr val="FAFD00"/>
              </a:solidFill>
              <a:effectLst>
                <a:outerShdw blurRad="38100" dist="38100" dir="2700000" algn="tl">
                  <a:srgbClr val="000000"/>
                </a:outerShdw>
              </a:effectLst>
              <a:latin typeface="Book Antiqua" pitchFamily="18" charset="0"/>
            </a:endParaRPr>
          </a:p>
        </p:txBody>
      </p:sp>
      <p:sp>
        <p:nvSpPr>
          <p:cNvPr id="6580227" name="Text Box 3"/>
          <p:cNvSpPr txBox="1">
            <a:spLocks noChangeArrowheads="1"/>
          </p:cNvSpPr>
          <p:nvPr/>
        </p:nvSpPr>
        <p:spPr bwMode="auto">
          <a:xfrm>
            <a:off x="381000" y="1676400"/>
            <a:ext cx="220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400" smtClean="0"/>
              <a:t>Iterative form </a:t>
            </a:r>
            <a:endParaRPr lang="en-US" sz="2400" i="1" smtClean="0"/>
          </a:p>
        </p:txBody>
      </p:sp>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09800"/>
            <a:ext cx="9067800" cy="766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7414" name="Object 5"/>
          <p:cNvGraphicFramePr>
            <a:graphicFrameLocks noChangeAspect="1"/>
          </p:cNvGraphicFramePr>
          <p:nvPr/>
        </p:nvGraphicFramePr>
        <p:xfrm>
          <a:off x="685800" y="4419600"/>
          <a:ext cx="4495800" cy="1079500"/>
        </p:xfrm>
        <a:graphic>
          <a:graphicData uri="http://schemas.openxmlformats.org/presentationml/2006/ole">
            <mc:AlternateContent xmlns:mc="http://schemas.openxmlformats.org/markup-compatibility/2006">
              <mc:Choice xmlns:v="urn:schemas-microsoft-com:vml" Requires="v">
                <p:oleObj spid="_x0000_s17448" name="Equation" r:id="rId5" imgW="990170" imgH="241195" progId="Equation.3">
                  <p:embed/>
                </p:oleObj>
              </mc:Choice>
              <mc:Fallback>
                <p:oleObj name="Equation" r:id="rId5" imgW="990170" imgH="241195"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419600"/>
                        <a:ext cx="4495800" cy="1079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15" name="Object 6"/>
          <p:cNvGraphicFramePr>
            <a:graphicFrameLocks noChangeAspect="1"/>
          </p:cNvGraphicFramePr>
          <p:nvPr/>
        </p:nvGraphicFramePr>
        <p:xfrm>
          <a:off x="685800" y="5722938"/>
          <a:ext cx="4495800" cy="906462"/>
        </p:xfrm>
        <a:graphic>
          <a:graphicData uri="http://schemas.openxmlformats.org/presentationml/2006/ole">
            <mc:AlternateContent xmlns:mc="http://schemas.openxmlformats.org/markup-compatibility/2006">
              <mc:Choice xmlns:v="urn:schemas-microsoft-com:vml" Requires="v">
                <p:oleObj spid="_x0000_s17449" name="Equation" r:id="rId7" imgW="1180588" imgH="241195" progId="Equation.3">
                  <p:embed/>
                </p:oleObj>
              </mc:Choice>
              <mc:Fallback>
                <p:oleObj name="Equation" r:id="rId7" imgW="1180588" imgH="241195"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722938"/>
                        <a:ext cx="4495800" cy="906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0231" name="Text Box 7"/>
          <p:cNvSpPr txBox="1">
            <a:spLocks noChangeArrowheads="1"/>
          </p:cNvSpPr>
          <p:nvPr/>
        </p:nvSpPr>
        <p:spPr bwMode="auto">
          <a:xfrm>
            <a:off x="390525" y="3429000"/>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400" smtClean="0"/>
              <a:t>Where:</a:t>
            </a:r>
            <a:endParaRPr lang="en-US" sz="2400" i="1" smtClean="0"/>
          </a:p>
        </p:txBody>
      </p:sp>
      <p:sp>
        <p:nvSpPr>
          <p:cNvPr id="6580232" name="Text Box 8"/>
          <p:cNvSpPr txBox="1">
            <a:spLocks noChangeArrowheads="1"/>
          </p:cNvSpPr>
          <p:nvPr/>
        </p:nvSpPr>
        <p:spPr bwMode="auto">
          <a:xfrm>
            <a:off x="5868988" y="4222750"/>
            <a:ext cx="28178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400" smtClean="0"/>
              <a:t>X</a:t>
            </a:r>
            <a:r>
              <a:rPr lang="en-US" sz="2400" baseline="-25000" smtClean="0"/>
              <a:t>0</a:t>
            </a:r>
            <a:r>
              <a:rPr lang="en-US" sz="2400" smtClean="0"/>
              <a:t>: starting point in iterations, also called first guess</a:t>
            </a:r>
            <a:endParaRPr lang="en-US" sz="2400" i="1"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77579A01-D43D-41D7-8AA7-D6C3433C45C6}" type="slidenum">
              <a:rPr lang="en-US" sz="1400" smtClean="0">
                <a:latin typeface="Times New Roman" pitchFamily="18" charset="0"/>
              </a:rPr>
              <a:pPr>
                <a:defRPr/>
              </a:pPr>
              <a:t>18</a:t>
            </a:fld>
            <a:endParaRPr lang="en-US" sz="1400" smtClean="0">
              <a:latin typeface="Times New Roman" pitchFamily="18" charset="0"/>
            </a:endParaRPr>
          </a:p>
        </p:txBody>
      </p:sp>
      <p:sp>
        <p:nvSpPr>
          <p:cNvPr id="6582274" name="Rectangle 2"/>
          <p:cNvSpPr>
            <a:spLocks noChangeArrowheads="1"/>
          </p:cNvSpPr>
          <p:nvPr/>
        </p:nvSpPr>
        <p:spPr bwMode="auto">
          <a:xfrm>
            <a:off x="9906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3600">
                <a:solidFill>
                  <a:srgbClr val="FAFD00"/>
                </a:solidFill>
                <a:effectLst>
                  <a:outerShdw blurRad="38100" dist="38100" dir="2700000" algn="tl">
                    <a:srgbClr val="000000"/>
                  </a:outerShdw>
                </a:effectLst>
                <a:latin typeface="Book Antiqua" pitchFamily="18" charset="0"/>
              </a:rPr>
              <a:t>LAP Mathematical Description:</a:t>
            </a:r>
            <a:br>
              <a:rPr lang="en-US" sz="3600">
                <a:solidFill>
                  <a:srgbClr val="FAFD00"/>
                </a:solidFill>
                <a:effectLst>
                  <a:outerShdw blurRad="38100" dist="38100" dir="2700000" algn="tl">
                    <a:srgbClr val="000000"/>
                  </a:outerShdw>
                </a:effectLst>
                <a:latin typeface="Book Antiqua" pitchFamily="18" charset="0"/>
              </a:rPr>
            </a:br>
            <a:r>
              <a:rPr lang="en-US" sz="3600">
                <a:solidFill>
                  <a:srgbClr val="FAFD00"/>
                </a:solidFill>
                <a:effectLst>
                  <a:outerShdw blurRad="38100" dist="38100" dir="2700000" algn="tl">
                    <a:srgbClr val="000000"/>
                  </a:outerShdw>
                </a:effectLst>
                <a:latin typeface="Book Antiqua" pitchFamily="18" charset="0"/>
              </a:rPr>
              <a:t>Iterative Form (3) – EOF Representation of Profile</a:t>
            </a:r>
          </a:p>
        </p:txBody>
      </p:sp>
      <p:graphicFrame>
        <p:nvGraphicFramePr>
          <p:cNvPr id="18436" name="Object 3"/>
          <p:cNvGraphicFramePr>
            <a:graphicFrameLocks noChangeAspect="1"/>
          </p:cNvGraphicFramePr>
          <p:nvPr/>
        </p:nvGraphicFramePr>
        <p:xfrm>
          <a:off x="533400" y="2286000"/>
          <a:ext cx="1828800" cy="384175"/>
        </p:xfrm>
        <a:graphic>
          <a:graphicData uri="http://schemas.openxmlformats.org/presentationml/2006/ole">
            <mc:AlternateContent xmlns:mc="http://schemas.openxmlformats.org/markup-compatibility/2006">
              <mc:Choice xmlns:v="urn:schemas-microsoft-com:vml" Requires="v">
                <p:oleObj spid="_x0000_s18533" name="Equation" r:id="rId4" imgW="901309" imgH="190417" progId="Equation.3">
                  <p:embed/>
                </p:oleObj>
              </mc:Choice>
              <mc:Fallback>
                <p:oleObj name="Equation" r:id="rId4" imgW="901309" imgH="190417"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1828800" cy="384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2276" name="Text Box 4"/>
          <p:cNvSpPr txBox="1">
            <a:spLocks noChangeArrowheads="1"/>
          </p:cNvSpPr>
          <p:nvPr/>
        </p:nvSpPr>
        <p:spPr bwMode="auto">
          <a:xfrm>
            <a:off x="533400" y="1728788"/>
            <a:ext cx="8616950" cy="36671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rgbClr val="0000FF"/>
                </a:solidFill>
                <a:latin typeface="Arial" charset="0"/>
                <a:ea typeface="ＭＳ Ｐゴシック" charset="0"/>
              </a:rPr>
              <a:t>Using EOFs for profile representation (2 for T(p), 3 for lnq(p), and 1 for Ts), assume</a:t>
            </a:r>
          </a:p>
        </p:txBody>
      </p:sp>
      <p:graphicFrame>
        <p:nvGraphicFramePr>
          <p:cNvPr id="18438" name="Object 5"/>
          <p:cNvGraphicFramePr>
            <a:graphicFrameLocks noChangeAspect="1"/>
          </p:cNvGraphicFramePr>
          <p:nvPr/>
        </p:nvGraphicFramePr>
        <p:xfrm>
          <a:off x="1447800" y="2922588"/>
          <a:ext cx="2522538" cy="430212"/>
        </p:xfrm>
        <a:graphic>
          <a:graphicData uri="http://schemas.openxmlformats.org/presentationml/2006/ole">
            <mc:AlternateContent xmlns:mc="http://schemas.openxmlformats.org/markup-compatibility/2006">
              <mc:Choice xmlns:v="urn:schemas-microsoft-com:vml" Requires="v">
                <p:oleObj spid="_x0000_s18534" name="Equation" r:id="rId6" imgW="1282700" imgH="215900" progId="Equation.3">
                  <p:embed/>
                </p:oleObj>
              </mc:Choice>
              <mc:Fallback>
                <p:oleObj name="Equation" r:id="rId6" imgW="1282700" imgH="2159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922588"/>
                        <a:ext cx="2522538" cy="430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2278" name="Text Box 6"/>
          <p:cNvSpPr txBox="1">
            <a:spLocks noChangeArrowheads="1"/>
          </p:cNvSpPr>
          <p:nvPr/>
        </p:nvSpPr>
        <p:spPr bwMode="auto">
          <a:xfrm>
            <a:off x="533400" y="2992438"/>
            <a:ext cx="806450" cy="36671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chemeClr val="bg1"/>
                </a:solidFill>
                <a:latin typeface="Arial" charset="0"/>
                <a:ea typeface="ＭＳ Ｐゴシック" charset="0"/>
              </a:rPr>
              <a:t>where</a:t>
            </a:r>
          </a:p>
        </p:txBody>
      </p:sp>
      <p:graphicFrame>
        <p:nvGraphicFramePr>
          <p:cNvPr id="18440" name="Object 7"/>
          <p:cNvGraphicFramePr>
            <a:graphicFrameLocks noChangeAspect="1"/>
          </p:cNvGraphicFramePr>
          <p:nvPr/>
        </p:nvGraphicFramePr>
        <p:xfrm>
          <a:off x="5353050" y="2362200"/>
          <a:ext cx="2495550" cy="1581150"/>
        </p:xfrm>
        <a:graphic>
          <a:graphicData uri="http://schemas.openxmlformats.org/presentationml/2006/ole">
            <mc:AlternateContent xmlns:mc="http://schemas.openxmlformats.org/markup-compatibility/2006">
              <mc:Choice xmlns:v="urn:schemas-microsoft-com:vml" Requires="v">
                <p:oleObj spid="_x0000_s18535" name="Equation" r:id="rId8" imgW="1244600" imgH="787400" progId="Equation.3">
                  <p:embed/>
                </p:oleObj>
              </mc:Choice>
              <mc:Fallback>
                <p:oleObj name="Equation" r:id="rId8" imgW="1244600" imgH="7874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3050" y="2362200"/>
                        <a:ext cx="2495550" cy="158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2280" name="Text Box 8"/>
          <p:cNvSpPr txBox="1">
            <a:spLocks noChangeArrowheads="1"/>
          </p:cNvSpPr>
          <p:nvPr/>
        </p:nvSpPr>
        <p:spPr bwMode="auto">
          <a:xfrm>
            <a:off x="4343400" y="2986088"/>
            <a:ext cx="838200" cy="36671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solidFill>
                  <a:schemeClr val="bg1"/>
                </a:solidFill>
                <a:latin typeface="Arial" charset="0"/>
                <a:ea typeface="ＭＳ Ｐゴシック" charset="0"/>
              </a:rPr>
              <a:t>and</a:t>
            </a:r>
          </a:p>
        </p:txBody>
      </p:sp>
      <p:graphicFrame>
        <p:nvGraphicFramePr>
          <p:cNvPr id="18442" name="Object 9"/>
          <p:cNvGraphicFramePr>
            <a:graphicFrameLocks noChangeAspect="1"/>
          </p:cNvGraphicFramePr>
          <p:nvPr/>
        </p:nvGraphicFramePr>
        <p:xfrm>
          <a:off x="776288" y="4267200"/>
          <a:ext cx="6515100" cy="557213"/>
        </p:xfrm>
        <a:graphic>
          <a:graphicData uri="http://schemas.openxmlformats.org/presentationml/2006/ole">
            <mc:AlternateContent xmlns:mc="http://schemas.openxmlformats.org/markup-compatibility/2006">
              <mc:Choice xmlns:v="urn:schemas-microsoft-com:vml" Requires="v">
                <p:oleObj spid="_x0000_s18536" name="Equation" r:id="rId10" imgW="3225800" imgH="279400" progId="Equation.3">
                  <p:embed/>
                </p:oleObj>
              </mc:Choice>
              <mc:Fallback>
                <p:oleObj name="Equation" r:id="rId10" imgW="3225800" imgH="2794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88" y="4267200"/>
                        <a:ext cx="6515100" cy="557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2282" name="Text Box 10"/>
          <p:cNvSpPr txBox="1">
            <a:spLocks noChangeArrowheads="1"/>
          </p:cNvSpPr>
          <p:nvPr/>
        </p:nvSpPr>
        <p:spPr bwMode="auto">
          <a:xfrm>
            <a:off x="533400" y="3633788"/>
            <a:ext cx="2520950" cy="36671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rgbClr val="0000FF"/>
                </a:solidFill>
                <a:latin typeface="Arial" charset="0"/>
                <a:ea typeface="ＭＳ Ｐゴシック" charset="0"/>
              </a:rPr>
              <a:t>The new iteration form:</a:t>
            </a:r>
          </a:p>
        </p:txBody>
      </p:sp>
      <p:graphicFrame>
        <p:nvGraphicFramePr>
          <p:cNvPr id="18444" name="Object 11"/>
          <p:cNvGraphicFramePr>
            <a:graphicFrameLocks noChangeAspect="1"/>
          </p:cNvGraphicFramePr>
          <p:nvPr/>
        </p:nvGraphicFramePr>
        <p:xfrm>
          <a:off x="533400" y="5989638"/>
          <a:ext cx="1408113" cy="411162"/>
        </p:xfrm>
        <a:graphic>
          <a:graphicData uri="http://schemas.openxmlformats.org/presentationml/2006/ole">
            <mc:AlternateContent xmlns:mc="http://schemas.openxmlformats.org/markup-compatibility/2006">
              <mc:Choice xmlns:v="urn:schemas-microsoft-com:vml" Requires="v">
                <p:oleObj spid="_x0000_s18537" name="Equation" r:id="rId12" imgW="685800" imgH="203200" progId="Equation.3">
                  <p:embed/>
                </p:oleObj>
              </mc:Choice>
              <mc:Fallback>
                <p:oleObj name="Equation" r:id="rId12" imgW="685800" imgH="2032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5989638"/>
                        <a:ext cx="1408113" cy="411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45" name="Object 12"/>
          <p:cNvGraphicFramePr>
            <a:graphicFrameLocks noChangeAspect="1"/>
          </p:cNvGraphicFramePr>
          <p:nvPr/>
        </p:nvGraphicFramePr>
        <p:xfrm>
          <a:off x="533400" y="5410200"/>
          <a:ext cx="895350" cy="457200"/>
        </p:xfrm>
        <a:graphic>
          <a:graphicData uri="http://schemas.openxmlformats.org/presentationml/2006/ole">
            <mc:AlternateContent xmlns:mc="http://schemas.openxmlformats.org/markup-compatibility/2006">
              <mc:Choice xmlns:v="urn:schemas-microsoft-com:vml" Requires="v">
                <p:oleObj spid="_x0000_s18538" name="Equation" r:id="rId14" imgW="444307" imgH="228501" progId="Equation.3">
                  <p:embed/>
                </p:oleObj>
              </mc:Choice>
              <mc:Fallback>
                <p:oleObj name="Equation" r:id="rId14" imgW="444307" imgH="228501"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0" y="5410200"/>
                        <a:ext cx="8953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82285" name="Text Box 13"/>
          <p:cNvSpPr txBox="1">
            <a:spLocks noChangeArrowheads="1"/>
          </p:cNvSpPr>
          <p:nvPr/>
        </p:nvSpPr>
        <p:spPr bwMode="auto">
          <a:xfrm>
            <a:off x="533400" y="4973638"/>
            <a:ext cx="806450" cy="36671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chemeClr val="bg1"/>
                </a:solidFill>
                <a:latin typeface="Arial" charset="0"/>
                <a:ea typeface="ＭＳ Ｐゴシック" charset="0"/>
              </a:rPr>
              <a:t>where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AE05525-D421-4151-9096-0F03FBC3A0C8}" type="slidenum">
              <a:rPr lang="en-US" sz="1400" smtClean="0">
                <a:latin typeface="Times New Roman" pitchFamily="18" charset="0"/>
              </a:rPr>
              <a:pPr>
                <a:defRPr/>
              </a:pPr>
              <a:t>19</a:t>
            </a:fld>
            <a:endParaRPr lang="en-US" sz="1400" smtClean="0">
              <a:latin typeface="Times New Roman" pitchFamily="18" charset="0"/>
            </a:endParaRPr>
          </a:p>
        </p:txBody>
      </p:sp>
      <p:sp>
        <p:nvSpPr>
          <p:cNvPr id="6584322" name="Rectangle 2"/>
          <p:cNvSpPr>
            <a:spLocks noChangeArrowheads="1"/>
          </p:cNvSpPr>
          <p:nvPr/>
        </p:nvSpPr>
        <p:spPr bwMode="auto">
          <a:xfrm>
            <a:off x="1143000" y="2286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3600">
                <a:solidFill>
                  <a:srgbClr val="FAFD00"/>
                </a:solidFill>
                <a:effectLst>
                  <a:outerShdw blurRad="38100" dist="38100" dir="2700000" algn="tl">
                    <a:srgbClr val="000000"/>
                  </a:outerShdw>
                </a:effectLst>
                <a:latin typeface="Book Antiqua" pitchFamily="18" charset="0"/>
              </a:rPr>
              <a:t>LAP Mathematical Description</a:t>
            </a:r>
            <a:br>
              <a:rPr lang="en-US" sz="3600">
                <a:solidFill>
                  <a:srgbClr val="FAFD00"/>
                </a:solidFill>
                <a:effectLst>
                  <a:outerShdw blurRad="38100" dist="38100" dir="2700000" algn="tl">
                    <a:srgbClr val="000000"/>
                  </a:outerShdw>
                </a:effectLst>
                <a:latin typeface="Book Antiqua" pitchFamily="18" charset="0"/>
              </a:rPr>
            </a:br>
            <a:r>
              <a:rPr lang="en-US" sz="3600">
                <a:solidFill>
                  <a:srgbClr val="FAFD00"/>
                </a:solidFill>
                <a:effectLst>
                  <a:outerShdw blurRad="38100" dist="38100" dir="2700000" algn="tl">
                    <a:srgbClr val="000000"/>
                  </a:outerShdw>
                </a:effectLst>
                <a:latin typeface="Book Antiqua" pitchFamily="18" charset="0"/>
              </a:rPr>
              <a:t>Background Error Covariance Matrix</a:t>
            </a:r>
            <a:r>
              <a:rPr lang="en-US" sz="4400">
                <a:solidFill>
                  <a:srgbClr val="FAFD00"/>
                </a:solidFill>
                <a:effectLst>
                  <a:outerShdw blurRad="38100" dist="38100" dir="2700000" algn="tl">
                    <a:srgbClr val="000000"/>
                  </a:outerShdw>
                </a:effectLst>
                <a:latin typeface="Book Antiqua" pitchFamily="18" charset="0"/>
              </a:rPr>
              <a:t> </a:t>
            </a:r>
            <a:endParaRPr lang="en-US" sz="2800">
              <a:solidFill>
                <a:srgbClr val="FAFD00"/>
              </a:solidFill>
              <a:effectLst>
                <a:outerShdw blurRad="38100" dist="38100" dir="2700000" algn="tl">
                  <a:srgbClr val="000000"/>
                </a:outerShdw>
              </a:effectLst>
              <a:latin typeface="Book Antiqua" pitchFamily="18" charset="0"/>
            </a:endParaRPr>
          </a:p>
        </p:txBody>
      </p:sp>
      <p:sp>
        <p:nvSpPr>
          <p:cNvPr id="6584323" name="Rectangle 3"/>
          <p:cNvSpPr>
            <a:spLocks noChangeArrowheads="1"/>
          </p:cNvSpPr>
          <p:nvPr/>
        </p:nvSpPr>
        <p:spPr bwMode="auto">
          <a:xfrm>
            <a:off x="1828800" y="1752600"/>
            <a:ext cx="5867400" cy="50292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584324" name="Rectangle 4"/>
          <p:cNvSpPr>
            <a:spLocks noChangeArrowheads="1"/>
          </p:cNvSpPr>
          <p:nvPr/>
        </p:nvSpPr>
        <p:spPr bwMode="auto">
          <a:xfrm>
            <a:off x="2286000" y="1981200"/>
            <a:ext cx="2362200" cy="19050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solidFill>
                  <a:schemeClr val="bg1"/>
                </a:solidFill>
                <a:latin typeface="Arial" charset="0"/>
                <a:ea typeface="ＭＳ Ｐゴシック" charset="0"/>
              </a:rPr>
              <a:t>L by L </a:t>
            </a:r>
          </a:p>
          <a:p>
            <a:pPr algn="ctr">
              <a:defRPr/>
            </a:pPr>
            <a:r>
              <a:rPr lang="en-US" sz="1400">
                <a:solidFill>
                  <a:schemeClr val="bg1"/>
                </a:solidFill>
                <a:latin typeface="Arial" charset="0"/>
                <a:ea typeface="ＭＳ Ｐゴシック" charset="0"/>
              </a:rPr>
              <a:t>temperature/temperature</a:t>
            </a:r>
          </a:p>
          <a:p>
            <a:pPr algn="ctr">
              <a:defRPr/>
            </a:pPr>
            <a:r>
              <a:rPr lang="en-US" sz="1400">
                <a:solidFill>
                  <a:schemeClr val="bg1"/>
                </a:solidFill>
                <a:latin typeface="Arial" charset="0"/>
                <a:ea typeface="ＭＳ Ｐゴシック" charset="0"/>
              </a:rPr>
              <a:t>Error covariance values</a:t>
            </a:r>
          </a:p>
        </p:txBody>
      </p:sp>
      <p:sp>
        <p:nvSpPr>
          <p:cNvPr id="6584325" name="Rectangle 5"/>
          <p:cNvSpPr>
            <a:spLocks noChangeArrowheads="1"/>
          </p:cNvSpPr>
          <p:nvPr/>
        </p:nvSpPr>
        <p:spPr bwMode="auto">
          <a:xfrm>
            <a:off x="4800600" y="1981200"/>
            <a:ext cx="2133600" cy="19050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solidFill>
                  <a:schemeClr val="bg1"/>
                </a:solidFill>
              </a:rPr>
              <a:t>L by L </a:t>
            </a:r>
          </a:p>
          <a:p>
            <a:pPr algn="ctr">
              <a:defRPr/>
            </a:pPr>
            <a:r>
              <a:rPr lang="en-US" sz="1400">
                <a:solidFill>
                  <a:schemeClr val="bg1"/>
                </a:solidFill>
              </a:rPr>
              <a:t>temperature/moisture</a:t>
            </a:r>
          </a:p>
          <a:p>
            <a:pPr algn="ctr">
              <a:defRPr/>
            </a:pPr>
            <a:r>
              <a:rPr lang="en-US" sz="1400">
                <a:solidFill>
                  <a:schemeClr val="bg1"/>
                </a:solidFill>
              </a:rPr>
              <a:t>Error covariance values </a:t>
            </a:r>
          </a:p>
          <a:p>
            <a:pPr algn="ctr">
              <a:defRPr/>
            </a:pPr>
            <a:r>
              <a:rPr lang="en-US" sz="1400">
                <a:solidFill>
                  <a:schemeClr val="bg1"/>
                </a:solidFill>
              </a:rPr>
              <a:t>(all 0)</a:t>
            </a:r>
          </a:p>
          <a:p>
            <a:pPr algn="ctr">
              <a:defRPr/>
            </a:pPr>
            <a:endParaRPr lang="en-US" sz="1400">
              <a:solidFill>
                <a:schemeClr val="bg1"/>
              </a:solidFill>
            </a:endParaRPr>
          </a:p>
        </p:txBody>
      </p:sp>
      <p:sp>
        <p:nvSpPr>
          <p:cNvPr id="6584326" name="Rectangle 6"/>
          <p:cNvSpPr>
            <a:spLocks noChangeArrowheads="1"/>
          </p:cNvSpPr>
          <p:nvPr/>
        </p:nvSpPr>
        <p:spPr bwMode="auto">
          <a:xfrm>
            <a:off x="2286000" y="4038600"/>
            <a:ext cx="2362200" cy="19050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solidFill>
                  <a:schemeClr val="bg1"/>
                </a:solidFill>
                <a:latin typeface="Arial" charset="0"/>
                <a:ea typeface="ＭＳ Ｐゴシック" charset="0"/>
              </a:rPr>
              <a:t>L by L</a:t>
            </a:r>
          </a:p>
          <a:p>
            <a:pPr algn="ctr">
              <a:defRPr/>
            </a:pPr>
            <a:r>
              <a:rPr lang="en-US" sz="1400">
                <a:solidFill>
                  <a:schemeClr val="bg1"/>
                </a:solidFill>
                <a:latin typeface="Arial" charset="0"/>
                <a:ea typeface="ＭＳ Ｐゴシック" charset="0"/>
              </a:rPr>
              <a:t>Moisture/temperature</a:t>
            </a:r>
          </a:p>
          <a:p>
            <a:pPr algn="ctr">
              <a:defRPr/>
            </a:pPr>
            <a:r>
              <a:rPr lang="en-US" sz="1400">
                <a:solidFill>
                  <a:schemeClr val="bg1"/>
                </a:solidFill>
                <a:latin typeface="Arial" charset="0"/>
                <a:ea typeface="ＭＳ Ｐゴシック" charset="0"/>
              </a:rPr>
              <a:t>Error Covariance values </a:t>
            </a:r>
          </a:p>
          <a:p>
            <a:pPr algn="ctr">
              <a:defRPr/>
            </a:pPr>
            <a:r>
              <a:rPr lang="en-US" sz="1400">
                <a:solidFill>
                  <a:schemeClr val="bg1"/>
                </a:solidFill>
                <a:latin typeface="Arial" charset="0"/>
                <a:ea typeface="ＭＳ Ｐゴシック" charset="0"/>
              </a:rPr>
              <a:t>(All 0)</a:t>
            </a:r>
          </a:p>
        </p:txBody>
      </p:sp>
      <p:sp>
        <p:nvSpPr>
          <p:cNvPr id="6584327" name="Rectangle 7"/>
          <p:cNvSpPr>
            <a:spLocks noChangeArrowheads="1"/>
          </p:cNvSpPr>
          <p:nvPr/>
        </p:nvSpPr>
        <p:spPr bwMode="auto">
          <a:xfrm>
            <a:off x="4800600" y="4038600"/>
            <a:ext cx="2133600" cy="19050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solidFill>
                  <a:schemeClr val="bg1"/>
                </a:solidFill>
                <a:latin typeface="Arial" charset="0"/>
                <a:ea typeface="ＭＳ Ｐゴシック" charset="0"/>
              </a:rPr>
              <a:t>L by L</a:t>
            </a:r>
          </a:p>
          <a:p>
            <a:pPr algn="ctr">
              <a:defRPr/>
            </a:pPr>
            <a:r>
              <a:rPr lang="en-US" sz="1400">
                <a:solidFill>
                  <a:schemeClr val="bg1"/>
                </a:solidFill>
                <a:latin typeface="Arial" charset="0"/>
                <a:ea typeface="ＭＳ Ｐゴシック" charset="0"/>
              </a:rPr>
              <a:t>Moisture/moisture</a:t>
            </a:r>
          </a:p>
          <a:p>
            <a:pPr algn="ctr">
              <a:defRPr/>
            </a:pPr>
            <a:r>
              <a:rPr lang="en-US" sz="1400">
                <a:solidFill>
                  <a:schemeClr val="bg1"/>
                </a:solidFill>
                <a:latin typeface="Arial" charset="0"/>
                <a:ea typeface="ＭＳ Ｐゴシック" charset="0"/>
              </a:rPr>
              <a:t>Error Covariance values</a:t>
            </a:r>
          </a:p>
        </p:txBody>
      </p:sp>
      <p:sp>
        <p:nvSpPr>
          <p:cNvPr id="6584328" name="Rectangle 8"/>
          <p:cNvSpPr>
            <a:spLocks noChangeArrowheads="1"/>
          </p:cNvSpPr>
          <p:nvPr/>
        </p:nvSpPr>
        <p:spPr bwMode="auto">
          <a:xfrm>
            <a:off x="2286000" y="6172200"/>
            <a:ext cx="4648200" cy="3048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solidFill>
                  <a:schemeClr val="bg1"/>
                </a:solidFill>
              </a:rPr>
              <a:t>0 0 0…………………………………………………..0</a:t>
            </a:r>
          </a:p>
        </p:txBody>
      </p:sp>
      <p:sp>
        <p:nvSpPr>
          <p:cNvPr id="6584329" name="Rectangle 9"/>
          <p:cNvSpPr>
            <a:spLocks noChangeArrowheads="1"/>
          </p:cNvSpPr>
          <p:nvPr/>
        </p:nvSpPr>
        <p:spPr bwMode="auto">
          <a:xfrm rot="5400000">
            <a:off x="5334000" y="3810000"/>
            <a:ext cx="3962400" cy="3048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solidFill>
                  <a:schemeClr val="bg1"/>
                </a:solidFill>
              </a:rPr>
              <a:t>0 0 0………………………………………..0</a:t>
            </a:r>
          </a:p>
        </p:txBody>
      </p:sp>
      <p:sp>
        <p:nvSpPr>
          <p:cNvPr id="6584330" name="Rectangle 10"/>
          <p:cNvSpPr>
            <a:spLocks noChangeArrowheads="1"/>
          </p:cNvSpPr>
          <p:nvPr/>
        </p:nvSpPr>
        <p:spPr bwMode="auto">
          <a:xfrm>
            <a:off x="7162800" y="6172200"/>
            <a:ext cx="304800" cy="304800"/>
          </a:xfrm>
          <a:prstGeom prst="rect">
            <a:avLst/>
          </a:prstGeom>
          <a:solidFill>
            <a:srgbClr val="FFFFFF"/>
          </a:solidFill>
          <a:ln w="9525">
            <a:solidFill>
              <a:srgbClr val="FF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solidFill>
                  <a:schemeClr val="bg1"/>
                </a:solidFill>
                <a:latin typeface="Arial" charset="0"/>
                <a:ea typeface="ＭＳ Ｐゴシック" charset="0"/>
              </a:rPr>
              <a:t>10</a:t>
            </a:r>
          </a:p>
        </p:txBody>
      </p:sp>
      <p:sp>
        <p:nvSpPr>
          <p:cNvPr id="6584331" name="Text Box 11"/>
          <p:cNvSpPr txBox="1">
            <a:spLocks noChangeArrowheads="1"/>
          </p:cNvSpPr>
          <p:nvPr/>
        </p:nvSpPr>
        <p:spPr bwMode="auto">
          <a:xfrm>
            <a:off x="136525" y="4022725"/>
            <a:ext cx="13874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ea typeface="ＭＳ Ｐゴシック" charset="0"/>
              </a:rPr>
              <a:t>L: number of vertical atmospheric pressure levels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r>
              <a:rPr lang="en-US" sz="3600" dirty="0" smtClean="0"/>
              <a:t>Algorithms</a:t>
            </a:r>
          </a:p>
          <a:p>
            <a:pPr lvl="1"/>
            <a:r>
              <a:rPr lang="en-US" sz="3200" dirty="0" smtClean="0"/>
              <a:t>Forward calculation</a:t>
            </a:r>
          </a:p>
          <a:p>
            <a:pPr lvl="1"/>
            <a:r>
              <a:rPr lang="en-US" sz="3200" dirty="0" smtClean="0"/>
              <a:t>Inverse process</a:t>
            </a:r>
          </a:p>
          <a:p>
            <a:r>
              <a:rPr lang="en-US" sz="3600" dirty="0" smtClean="0"/>
              <a:t>Validation</a:t>
            </a:r>
          </a:p>
          <a:p>
            <a:r>
              <a:rPr lang="en-US" sz="3600" dirty="0" smtClean="0"/>
              <a:t>GEOCAT demonstration with GOES Sounder</a:t>
            </a:r>
            <a:endParaRPr lang="en-US" sz="3600" dirty="0"/>
          </a:p>
        </p:txBody>
      </p:sp>
      <p:sp>
        <p:nvSpPr>
          <p:cNvPr id="4" name="Slide Number Placeholder 3"/>
          <p:cNvSpPr>
            <a:spLocks noGrp="1"/>
          </p:cNvSpPr>
          <p:nvPr>
            <p:ph type="sldNum" sz="quarter" idx="12"/>
          </p:nvPr>
        </p:nvSpPr>
        <p:spPr/>
        <p:txBody>
          <a:bodyPr/>
          <a:lstStyle/>
          <a:p>
            <a:pPr>
              <a:defRPr/>
            </a:pPr>
            <a:fld id="{B778BC0A-3D00-460D-AFFB-6764C22DFB7E}" type="slidenum">
              <a:rPr lang="en-US" smtClean="0"/>
              <a:pPr>
                <a:defRPr/>
              </a:pPr>
              <a:t>2</a:t>
            </a:fld>
            <a:endParaRPr lang="en-US"/>
          </a:p>
        </p:txBody>
      </p:sp>
    </p:spTree>
    <p:extLst>
      <p:ext uri="{BB962C8B-B14F-4D97-AF65-F5344CB8AC3E}">
        <p14:creationId xmlns:p14="http://schemas.microsoft.com/office/powerpoint/2010/main" val="276142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2FBDA9BC-1E77-49E6-9DA5-E04F3AEC6EE7}" type="slidenum">
              <a:rPr lang="en-US" sz="1400" smtClean="0">
                <a:latin typeface="Times New Roman" pitchFamily="18" charset="0"/>
              </a:rPr>
              <a:pPr>
                <a:defRPr/>
              </a:pPr>
              <a:t>20</a:t>
            </a:fld>
            <a:endParaRPr lang="en-US" sz="1400" smtClean="0">
              <a:latin typeface="Times New Roman" pitchFamily="18" charset="0"/>
            </a:endParaRPr>
          </a:p>
        </p:txBody>
      </p:sp>
      <p:sp>
        <p:nvSpPr>
          <p:cNvPr id="6586370" name="Rectangle 2"/>
          <p:cNvSpPr>
            <a:spLocks noChangeArrowheads="1"/>
          </p:cNvSpPr>
          <p:nvPr/>
        </p:nvSpPr>
        <p:spPr bwMode="auto">
          <a:xfrm>
            <a:off x="1066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3600">
                <a:solidFill>
                  <a:srgbClr val="FAFD00"/>
                </a:solidFill>
                <a:effectLst>
                  <a:outerShdw blurRad="38100" dist="38100" dir="2700000" algn="tl">
                    <a:srgbClr val="000000"/>
                  </a:outerShdw>
                </a:effectLst>
                <a:latin typeface="Book Antiqua" pitchFamily="18" charset="0"/>
              </a:rPr>
              <a:t>LAP Mathematical Description:</a:t>
            </a:r>
            <a:br>
              <a:rPr lang="en-US" sz="3600">
                <a:solidFill>
                  <a:srgbClr val="FAFD00"/>
                </a:solidFill>
                <a:effectLst>
                  <a:outerShdw blurRad="38100" dist="38100" dir="2700000" algn="tl">
                    <a:srgbClr val="000000"/>
                  </a:outerShdw>
                </a:effectLst>
                <a:latin typeface="Book Antiqua" pitchFamily="18" charset="0"/>
              </a:rPr>
            </a:br>
            <a:r>
              <a:rPr lang="en-US" sz="3600">
                <a:solidFill>
                  <a:srgbClr val="FAFD00"/>
                </a:solidFill>
                <a:effectLst>
                  <a:outerShdw blurRad="38100" dist="38100" dir="2700000" algn="tl">
                    <a:srgbClr val="000000"/>
                  </a:outerShdw>
                </a:effectLst>
                <a:latin typeface="Book Antiqua" pitchFamily="18" charset="0"/>
              </a:rPr>
              <a:t>Notes on Background and First Guess</a:t>
            </a:r>
            <a:r>
              <a:rPr lang="en-US" sz="4400">
                <a:solidFill>
                  <a:srgbClr val="FAFD00"/>
                </a:solidFill>
                <a:effectLst>
                  <a:outerShdw blurRad="38100" dist="38100" dir="2700000" algn="tl">
                    <a:srgbClr val="000000"/>
                  </a:outerShdw>
                </a:effectLst>
                <a:latin typeface="Book Antiqua" pitchFamily="18" charset="0"/>
              </a:rPr>
              <a:t> </a:t>
            </a:r>
            <a:endParaRPr lang="en-US" sz="2800">
              <a:solidFill>
                <a:srgbClr val="FAFD00"/>
              </a:solidFill>
              <a:effectLst>
                <a:outerShdw blurRad="38100" dist="38100" dir="2700000" algn="tl">
                  <a:srgbClr val="000000"/>
                </a:outerShdw>
              </a:effectLst>
              <a:latin typeface="Book Antiqua" pitchFamily="18" charset="0"/>
            </a:endParaRPr>
          </a:p>
        </p:txBody>
      </p:sp>
      <p:sp>
        <p:nvSpPr>
          <p:cNvPr id="6586371" name="Rectangle 3"/>
          <p:cNvSpPr>
            <a:spLocks noChangeArrowheads="1"/>
          </p:cNvSpPr>
          <p:nvPr/>
        </p:nvSpPr>
        <p:spPr bwMode="auto">
          <a:xfrm>
            <a:off x="76200" y="1828800"/>
            <a:ext cx="9067800" cy="441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342900" indent="-342900">
              <a:lnSpc>
                <a:spcPct val="90000"/>
              </a:lnSpc>
              <a:spcBef>
                <a:spcPct val="20000"/>
              </a:spcBef>
              <a:buClr>
                <a:srgbClr val="FAFD00"/>
              </a:buClr>
              <a:buSzPct val="100000"/>
              <a:buFont typeface="Symbol" pitchFamily="18" charset="2"/>
              <a:buChar char="·"/>
              <a:defRPr/>
            </a:pPr>
            <a:r>
              <a:rPr lang="en-US" sz="2800" b="0">
                <a:solidFill>
                  <a:srgbClr val="FFFFFF"/>
                </a:solidFill>
                <a:effectLst>
                  <a:outerShdw blurRad="38100" dist="38100" dir="2700000" algn="tl">
                    <a:srgbClr val="000000"/>
                  </a:outerShdw>
                </a:effectLst>
              </a:rPr>
              <a:t>Background </a:t>
            </a:r>
            <a:r>
              <a:rPr lang="en-US" sz="2800" b="0" i="1">
                <a:solidFill>
                  <a:srgbClr val="FFFFFF"/>
                </a:solidFill>
                <a:effectLst>
                  <a:outerShdw blurRad="38100" dist="38100" dir="2700000" algn="tl">
                    <a:srgbClr val="000000"/>
                  </a:outerShdw>
                </a:effectLst>
              </a:rPr>
              <a:t>X</a:t>
            </a:r>
            <a:r>
              <a:rPr lang="en-US" sz="2800" b="0" baseline="30000">
                <a:solidFill>
                  <a:srgbClr val="FFFFFF"/>
                </a:solidFill>
                <a:effectLst>
                  <a:outerShdw blurRad="38100" dist="38100" dir="2700000" algn="tl">
                    <a:srgbClr val="000000"/>
                  </a:outerShdw>
                </a:effectLst>
              </a:rPr>
              <a:t>b</a:t>
            </a:r>
            <a:r>
              <a:rPr lang="en-US" sz="2800" b="0">
                <a:solidFill>
                  <a:srgbClr val="FFFFFF"/>
                </a:solidFill>
                <a:effectLst>
                  <a:outerShdw blurRad="38100" dist="38100" dir="2700000" algn="tl">
                    <a:srgbClr val="000000"/>
                  </a:outerShdw>
                </a:effectLst>
              </a:rPr>
              <a:t>, usually from forecast, ideally </a:t>
            </a:r>
            <a:r>
              <a:rPr lang="en-US" sz="2800" b="0" i="1">
                <a:solidFill>
                  <a:srgbClr val="FFFFFF"/>
                </a:solidFill>
                <a:effectLst>
                  <a:outerShdw blurRad="38100" dist="38100" dir="2700000" algn="tl">
                    <a:srgbClr val="000000"/>
                  </a:outerShdw>
                </a:effectLst>
              </a:rPr>
              <a:t>X</a:t>
            </a:r>
            <a:r>
              <a:rPr lang="en-US" sz="2800" b="0" baseline="30000">
                <a:solidFill>
                  <a:srgbClr val="FFFFFF"/>
                </a:solidFill>
                <a:effectLst>
                  <a:outerShdw blurRad="38100" dist="38100" dir="2700000" algn="tl">
                    <a:srgbClr val="000000"/>
                  </a:outerShdw>
                </a:effectLst>
              </a:rPr>
              <a:t>b </a:t>
            </a:r>
            <a:r>
              <a:rPr lang="en-US" sz="2800" b="0">
                <a:solidFill>
                  <a:srgbClr val="FFFFFF"/>
                </a:solidFill>
                <a:effectLst>
                  <a:outerShdw blurRad="38100" dist="38100" dir="2700000" algn="tl">
                    <a:srgbClr val="000000"/>
                  </a:outerShdw>
                </a:effectLst>
              </a:rPr>
              <a:t>should be independent of satellite observations</a:t>
            </a:r>
          </a:p>
          <a:p>
            <a:pPr marL="342900" indent="-342900">
              <a:lnSpc>
                <a:spcPct val="90000"/>
              </a:lnSpc>
              <a:spcBef>
                <a:spcPct val="20000"/>
              </a:spcBef>
              <a:buClr>
                <a:srgbClr val="FAFD00"/>
              </a:buClr>
              <a:buSzPct val="100000"/>
              <a:buFont typeface="Symbol" pitchFamily="18" charset="2"/>
              <a:buChar char="·"/>
              <a:defRPr/>
            </a:pPr>
            <a:endParaRPr lang="en-US" sz="2800" b="0">
              <a:solidFill>
                <a:srgbClr val="FFFFFF"/>
              </a:solidFill>
              <a:effectLst>
                <a:outerShdw blurRad="38100" dist="38100" dir="2700000" algn="tl">
                  <a:srgbClr val="000000"/>
                </a:outerShdw>
              </a:effectLst>
            </a:endParaRPr>
          </a:p>
          <a:p>
            <a:pPr marL="342900" indent="-342900">
              <a:lnSpc>
                <a:spcPct val="90000"/>
              </a:lnSpc>
              <a:spcBef>
                <a:spcPct val="20000"/>
              </a:spcBef>
              <a:buClr>
                <a:srgbClr val="FAFD00"/>
              </a:buClr>
              <a:buSzPct val="100000"/>
              <a:buFont typeface="Symbol" pitchFamily="18" charset="2"/>
              <a:buChar char="·"/>
              <a:defRPr/>
            </a:pPr>
            <a:r>
              <a:rPr lang="en-US" sz="2800" b="0">
                <a:solidFill>
                  <a:srgbClr val="FFFFFF"/>
                </a:solidFill>
                <a:effectLst>
                  <a:outerShdw blurRad="38100" dist="38100" dir="2700000" algn="tl">
                    <a:srgbClr val="000000"/>
                  </a:outerShdw>
                </a:effectLst>
              </a:rPr>
              <a:t>First guess </a:t>
            </a:r>
            <a:r>
              <a:rPr lang="en-US" sz="2800" b="0" i="1">
                <a:solidFill>
                  <a:srgbClr val="FFFFFF"/>
                </a:solidFill>
                <a:effectLst>
                  <a:outerShdw blurRad="38100" dist="38100" dir="2700000" algn="tl">
                    <a:srgbClr val="000000"/>
                  </a:outerShdw>
                </a:effectLst>
              </a:rPr>
              <a:t>X</a:t>
            </a:r>
            <a:r>
              <a:rPr lang="en-US" sz="2800" b="0" baseline="-25000">
                <a:solidFill>
                  <a:srgbClr val="FFFFFF"/>
                </a:solidFill>
                <a:effectLst>
                  <a:outerShdw blurRad="38100" dist="38100" dir="2700000" algn="tl">
                    <a:srgbClr val="000000"/>
                  </a:outerShdw>
                </a:effectLst>
              </a:rPr>
              <a:t>0</a:t>
            </a:r>
            <a:r>
              <a:rPr lang="en-US" sz="2800" b="0">
                <a:solidFill>
                  <a:srgbClr val="FFFFFF"/>
                </a:solidFill>
                <a:effectLst>
                  <a:outerShdw blurRad="38100" dist="38100" dir="2700000" algn="tl">
                    <a:srgbClr val="000000"/>
                  </a:outerShdw>
                </a:effectLst>
              </a:rPr>
              <a:t>, is the starting point in physical iteration.  First guess is very important, for example, if the first guess contains structure similar to the real atmosphere, the final solution will be good.  Usually two types of first guess can be used:</a:t>
            </a:r>
          </a:p>
          <a:p>
            <a:pPr marL="742950" lvl="1" indent="-285750">
              <a:lnSpc>
                <a:spcPct val="90000"/>
              </a:lnSpc>
              <a:spcBef>
                <a:spcPct val="20000"/>
              </a:spcBef>
              <a:buClr>
                <a:srgbClr val="A2D7FF"/>
              </a:buClr>
              <a:buSzPct val="100000"/>
              <a:buFontTx/>
              <a:buChar char="»"/>
              <a:defRPr/>
            </a:pPr>
            <a:r>
              <a:rPr lang="en-US" sz="2800" b="0">
                <a:solidFill>
                  <a:srgbClr val="FFFFFF"/>
                </a:solidFill>
                <a:effectLst>
                  <a:outerShdw blurRad="38100" dist="38100" dir="2700000" algn="tl">
                    <a:srgbClr val="000000"/>
                  </a:outerShdw>
                </a:effectLst>
              </a:rPr>
              <a:t>From background: </a:t>
            </a:r>
            <a:r>
              <a:rPr lang="en-US" sz="2800" b="0" i="1">
                <a:solidFill>
                  <a:srgbClr val="FFFFFF"/>
                </a:solidFill>
                <a:effectLst>
                  <a:outerShdw blurRad="38100" dist="38100" dir="2700000" algn="tl">
                    <a:srgbClr val="000000"/>
                  </a:outerShdw>
                </a:effectLst>
              </a:rPr>
              <a:t>X</a:t>
            </a:r>
            <a:r>
              <a:rPr lang="en-US" sz="2800" b="0" baseline="-25000">
                <a:solidFill>
                  <a:srgbClr val="FFFFFF"/>
                </a:solidFill>
                <a:effectLst>
                  <a:outerShdw blurRad="38100" dist="38100" dir="2700000" algn="tl">
                    <a:srgbClr val="000000"/>
                  </a:outerShdw>
                </a:effectLst>
              </a:rPr>
              <a:t>0 </a:t>
            </a:r>
            <a:r>
              <a:rPr lang="en-US" sz="2800" b="0">
                <a:solidFill>
                  <a:srgbClr val="FFFFFF"/>
                </a:solidFill>
                <a:effectLst>
                  <a:outerShdw blurRad="38100" dist="38100" dir="2700000" algn="tl">
                    <a:srgbClr val="000000"/>
                  </a:outerShdw>
                </a:effectLst>
              </a:rPr>
              <a:t>= </a:t>
            </a:r>
            <a:r>
              <a:rPr lang="en-US" sz="2800" b="0" i="1">
                <a:solidFill>
                  <a:srgbClr val="FFFFFF"/>
                </a:solidFill>
                <a:effectLst>
                  <a:outerShdw blurRad="38100" dist="38100" dir="2700000" algn="tl">
                    <a:srgbClr val="000000"/>
                  </a:outerShdw>
                </a:effectLst>
              </a:rPr>
              <a:t>X</a:t>
            </a:r>
            <a:r>
              <a:rPr lang="en-US" sz="2800" b="0" baseline="30000">
                <a:solidFill>
                  <a:srgbClr val="FFFFFF"/>
                </a:solidFill>
                <a:effectLst>
                  <a:outerShdw blurRad="38100" dist="38100" dir="2700000" algn="tl">
                    <a:srgbClr val="000000"/>
                  </a:outerShdw>
                </a:effectLst>
              </a:rPr>
              <a:t>b</a:t>
            </a:r>
          </a:p>
          <a:p>
            <a:pPr marL="742950" lvl="1" indent="-285750">
              <a:lnSpc>
                <a:spcPct val="90000"/>
              </a:lnSpc>
              <a:spcBef>
                <a:spcPct val="20000"/>
              </a:spcBef>
              <a:buClr>
                <a:srgbClr val="A2D7FF"/>
              </a:buClr>
              <a:buSzPct val="100000"/>
              <a:buFontTx/>
              <a:buChar char="»"/>
              <a:defRPr/>
            </a:pPr>
            <a:r>
              <a:rPr lang="en-US" sz="2800" b="0">
                <a:solidFill>
                  <a:srgbClr val="FFFFFF"/>
                </a:solidFill>
                <a:effectLst>
                  <a:outerShdw blurRad="38100" dist="38100" dir="2700000" algn="tl">
                    <a:srgbClr val="000000"/>
                  </a:outerShdw>
                </a:effectLst>
              </a:rPr>
              <a:t>From regression: </a:t>
            </a:r>
            <a:r>
              <a:rPr lang="en-US" sz="2800" b="0" i="1">
                <a:solidFill>
                  <a:srgbClr val="FFFFFF"/>
                </a:solidFill>
                <a:effectLst>
                  <a:outerShdw blurRad="38100" dist="38100" dir="2700000" algn="tl">
                    <a:srgbClr val="000000"/>
                  </a:outerShdw>
                </a:effectLst>
              </a:rPr>
              <a:t>X</a:t>
            </a:r>
            <a:r>
              <a:rPr lang="en-US" sz="2800" b="0" baseline="-25000">
                <a:solidFill>
                  <a:srgbClr val="FFFFFF"/>
                </a:solidFill>
                <a:effectLst>
                  <a:outerShdw blurRad="38100" dist="38100" dir="2700000" algn="tl">
                    <a:srgbClr val="000000"/>
                  </a:outerShdw>
                </a:effectLst>
              </a:rPr>
              <a:t>0 </a:t>
            </a:r>
            <a:r>
              <a:rPr lang="en-US" sz="2800" b="0">
                <a:solidFill>
                  <a:srgbClr val="FFFFFF"/>
                </a:solidFill>
                <a:effectLst>
                  <a:outerShdw blurRad="38100" dist="38100" dir="2700000" algn="tl">
                    <a:srgbClr val="000000"/>
                  </a:outerShdw>
                </a:effectLst>
              </a:rPr>
              <a:t>= </a:t>
            </a:r>
            <a:r>
              <a:rPr lang="en-US" sz="2800" b="0" i="1">
                <a:solidFill>
                  <a:srgbClr val="FFFFFF"/>
                </a:solidFill>
                <a:effectLst>
                  <a:outerShdw blurRad="38100" dist="38100" dir="2700000" algn="tl">
                    <a:srgbClr val="000000"/>
                  </a:outerShdw>
                </a:effectLst>
              </a:rPr>
              <a:t>X</a:t>
            </a:r>
            <a:r>
              <a:rPr lang="en-US" sz="2800" b="0" baseline="30000">
                <a:solidFill>
                  <a:srgbClr val="FFFFFF"/>
                </a:solidFill>
                <a:effectLst>
                  <a:outerShdw blurRad="38100" dist="38100" dir="2700000" algn="tl">
                    <a:srgbClr val="000000"/>
                  </a:outerShdw>
                </a:effectLst>
              </a:rPr>
              <a:t>Reg </a:t>
            </a:r>
            <a:r>
              <a:rPr lang="en-US" sz="2800" b="0">
                <a:solidFill>
                  <a:srgbClr val="FFFFFF"/>
                </a:solidFill>
                <a:effectLst>
                  <a:outerShdw blurRad="38100" dist="38100" dir="2700000" algn="tl">
                    <a:srgbClr val="000000"/>
                  </a:outerShdw>
                </a:effectLst>
              </a:rPr>
              <a:t>(use in ABI LS algorithm)</a:t>
            </a:r>
            <a:endParaRPr lang="en-US" sz="2800" b="0" baseline="3000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866E94A9-437F-41FB-AAA0-6D24349CC32F}" type="slidenum">
              <a:rPr lang="en-US" sz="1400" smtClean="0">
                <a:latin typeface="Times New Roman" pitchFamily="18" charset="0"/>
              </a:rPr>
              <a:pPr>
                <a:defRPr/>
              </a:pPr>
              <a:t>21</a:t>
            </a:fld>
            <a:endParaRPr lang="en-US" sz="1400" smtClean="0">
              <a:latin typeface="Times New Roman" pitchFamily="18" charset="0"/>
            </a:endParaRPr>
          </a:p>
        </p:txBody>
      </p:sp>
      <p:sp>
        <p:nvSpPr>
          <p:cNvPr id="6588418" name="Rectangle 2"/>
          <p:cNvSpPr>
            <a:spLocks noGrp="1" noChangeArrowheads="1"/>
          </p:cNvSpPr>
          <p:nvPr>
            <p:ph type="title"/>
          </p:nvPr>
        </p:nvSpPr>
        <p:spPr>
          <a:xfrm>
            <a:off x="914400" y="152400"/>
            <a:ext cx="7848600" cy="1143000"/>
          </a:xfrm>
        </p:spPr>
        <p:txBody>
          <a:bodyPr/>
          <a:lstStyle/>
          <a:p>
            <a:pPr>
              <a:defRPr/>
            </a:pPr>
            <a:r>
              <a:rPr lang="en-US" sz="4000" smtClean="0"/>
              <a:t>Derived Products from LAP</a:t>
            </a:r>
          </a:p>
        </p:txBody>
      </p:sp>
      <p:sp>
        <p:nvSpPr>
          <p:cNvPr id="6588419" name="Rectangle 3"/>
          <p:cNvSpPr>
            <a:spLocks noGrp="1" noChangeArrowheads="1"/>
          </p:cNvSpPr>
          <p:nvPr>
            <p:ph type="body" idx="1"/>
          </p:nvPr>
        </p:nvSpPr>
        <p:spPr/>
        <p:txBody>
          <a:bodyPr/>
          <a:lstStyle/>
          <a:p>
            <a:pPr>
              <a:defRPr/>
            </a:pPr>
            <a:r>
              <a:rPr lang="en-US" dirty="0" smtClean="0"/>
              <a:t>From the retrieved temperature and moisture profiles, the following products can be derived</a:t>
            </a:r>
          </a:p>
          <a:p>
            <a:pPr lvl="1">
              <a:defRPr/>
            </a:pPr>
            <a:r>
              <a:rPr lang="en-US" dirty="0" smtClean="0"/>
              <a:t>TPW; </a:t>
            </a:r>
            <a:r>
              <a:rPr lang="en-US" i="1" dirty="0" smtClean="0"/>
              <a:t>layered PW (WV1, WV2, WV3)</a:t>
            </a:r>
          </a:p>
          <a:p>
            <a:pPr lvl="1">
              <a:defRPr/>
            </a:pPr>
            <a:r>
              <a:rPr lang="en-US" dirty="0" smtClean="0"/>
              <a:t>LI</a:t>
            </a:r>
          </a:p>
          <a:p>
            <a:pPr lvl="1">
              <a:defRPr/>
            </a:pPr>
            <a:r>
              <a:rPr lang="en-US" dirty="0" smtClean="0"/>
              <a:t>CAPE</a:t>
            </a:r>
          </a:p>
          <a:p>
            <a:pPr lvl="1">
              <a:defRPr/>
            </a:pPr>
            <a:r>
              <a:rPr lang="en-US" dirty="0" smtClean="0"/>
              <a:t>K-Index</a:t>
            </a:r>
          </a:p>
          <a:p>
            <a:pPr lvl="1">
              <a:defRPr/>
            </a:pPr>
            <a:r>
              <a:rPr lang="en-US" dirty="0" smtClean="0"/>
              <a:t>Total-Totals</a:t>
            </a:r>
          </a:p>
          <a:p>
            <a:pPr lvl="1">
              <a:defRPr/>
            </a:pPr>
            <a:r>
              <a:rPr lang="en-US" dirty="0" smtClean="0"/>
              <a:t>Showalter Index</a:t>
            </a:r>
          </a:p>
          <a:p>
            <a:pPr>
              <a:defRPr/>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0AB822EE-DF43-487D-82A2-B9CD477656CA}" type="slidenum">
              <a:rPr lang="en-US" sz="1400" smtClean="0">
                <a:latin typeface="Times New Roman" pitchFamily="18" charset="0"/>
              </a:rPr>
              <a:pPr>
                <a:defRPr/>
              </a:pPr>
              <a:t>22</a:t>
            </a:fld>
            <a:endParaRPr lang="en-US" sz="1400" smtClean="0">
              <a:latin typeface="Times New Roman" pitchFamily="18" charset="0"/>
            </a:endParaRPr>
          </a:p>
        </p:txBody>
      </p:sp>
      <p:sp>
        <p:nvSpPr>
          <p:cNvPr id="6589442" name="Rectangle 2"/>
          <p:cNvSpPr>
            <a:spLocks noGrp="1" noChangeArrowheads="1"/>
          </p:cNvSpPr>
          <p:nvPr>
            <p:ph type="title"/>
          </p:nvPr>
        </p:nvSpPr>
        <p:spPr>
          <a:xfrm>
            <a:off x="838200" y="228600"/>
            <a:ext cx="7848600" cy="1143000"/>
          </a:xfrm>
        </p:spPr>
        <p:txBody>
          <a:bodyPr/>
          <a:lstStyle/>
          <a:p>
            <a:pPr>
              <a:defRPr/>
            </a:pPr>
            <a:r>
              <a:rPr lang="en-US" sz="4000" smtClean="0"/>
              <a:t>Derived Product:</a:t>
            </a:r>
            <a:br>
              <a:rPr lang="en-US" sz="4000" smtClean="0"/>
            </a:br>
            <a:r>
              <a:rPr lang="en-US" sz="4000" smtClean="0"/>
              <a:t>Total </a:t>
            </a:r>
            <a:r>
              <a:rPr lang="en-US" sz="4000" smtClean="0">
                <a:effectLst/>
              </a:rPr>
              <a:t>Precipitable</a:t>
            </a:r>
            <a:r>
              <a:rPr lang="en-US" sz="4000" smtClean="0"/>
              <a:t> Water </a:t>
            </a:r>
          </a:p>
        </p:txBody>
      </p:sp>
      <p:sp>
        <p:nvSpPr>
          <p:cNvPr id="6589443" name="Rectangle 3"/>
          <p:cNvSpPr>
            <a:spLocks noGrp="1" noChangeArrowheads="1"/>
          </p:cNvSpPr>
          <p:nvPr>
            <p:ph type="body" idx="1"/>
          </p:nvPr>
        </p:nvSpPr>
        <p:spPr/>
        <p:txBody>
          <a:bodyPr/>
          <a:lstStyle/>
          <a:p>
            <a:pPr>
              <a:defRPr/>
            </a:pPr>
            <a:r>
              <a:rPr lang="en-US" smtClean="0">
                <a:effectLst/>
              </a:rPr>
              <a:t>The total atmospheric water vapor, or the  Total Precipitable Water (TPW), is the vertically integrated amount of vapor from the surface to the top of the atmosphere. </a:t>
            </a:r>
          </a:p>
          <a:p>
            <a:pPr>
              <a:defRPr/>
            </a:pPr>
            <a:endParaRPr lang="en-US" smtClean="0">
              <a:effectLst/>
            </a:endParaRPr>
          </a:p>
          <a:p>
            <a:pPr>
              <a:defRPr/>
            </a:pPr>
            <a:r>
              <a:rPr lang="en-US" smtClean="0">
                <a:effectLst/>
              </a:rPr>
              <a:t>Expressed in terms of the height to which that water substance would stand if completely condensed.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2AF81E4A-8914-4D1E-8BC4-F63E2C66B46D}" type="slidenum">
              <a:rPr lang="en-US" sz="1400" smtClean="0">
                <a:latin typeface="Times New Roman" pitchFamily="18" charset="0"/>
              </a:rPr>
              <a:pPr>
                <a:defRPr/>
              </a:pPr>
              <a:t>23</a:t>
            </a:fld>
            <a:endParaRPr lang="en-US" sz="1400" smtClean="0">
              <a:latin typeface="Times New Roman" pitchFamily="18" charset="0"/>
            </a:endParaRPr>
          </a:p>
        </p:txBody>
      </p:sp>
      <p:sp>
        <p:nvSpPr>
          <p:cNvPr id="6590466" name="Rectangle 2"/>
          <p:cNvSpPr>
            <a:spLocks noGrp="1" noChangeArrowheads="1"/>
          </p:cNvSpPr>
          <p:nvPr>
            <p:ph type="title"/>
          </p:nvPr>
        </p:nvSpPr>
        <p:spPr>
          <a:xfrm>
            <a:off x="914400" y="228600"/>
            <a:ext cx="7848600" cy="1143000"/>
          </a:xfrm>
        </p:spPr>
        <p:txBody>
          <a:bodyPr/>
          <a:lstStyle/>
          <a:p>
            <a:pPr>
              <a:defRPr/>
            </a:pPr>
            <a:r>
              <a:rPr lang="en-US" sz="4000" smtClean="0"/>
              <a:t>Derived Product:</a:t>
            </a:r>
            <a:br>
              <a:rPr lang="en-US" sz="4000" smtClean="0"/>
            </a:br>
            <a:r>
              <a:rPr lang="en-US" sz="4000" smtClean="0"/>
              <a:t>Layered </a:t>
            </a:r>
            <a:r>
              <a:rPr lang="en-US" sz="4000" smtClean="0">
                <a:effectLst/>
              </a:rPr>
              <a:t>Precipitable</a:t>
            </a:r>
            <a:r>
              <a:rPr lang="en-US" sz="4000" smtClean="0"/>
              <a:t> Water </a:t>
            </a:r>
          </a:p>
        </p:txBody>
      </p:sp>
      <p:sp>
        <p:nvSpPr>
          <p:cNvPr id="6590467" name="Rectangle 3"/>
          <p:cNvSpPr>
            <a:spLocks noGrp="1" noChangeArrowheads="1"/>
          </p:cNvSpPr>
          <p:nvPr>
            <p:ph type="body" idx="1"/>
          </p:nvPr>
        </p:nvSpPr>
        <p:spPr/>
        <p:txBody>
          <a:bodyPr/>
          <a:lstStyle/>
          <a:p>
            <a:pPr>
              <a:lnSpc>
                <a:spcPct val="90000"/>
              </a:lnSpc>
              <a:buFont typeface="Symbol" pitchFamily="18" charset="2"/>
              <a:buNone/>
              <a:defRPr/>
            </a:pPr>
            <a:r>
              <a:rPr lang="en-US" dirty="0" smtClean="0">
                <a:effectLst/>
              </a:rPr>
              <a:t>   Layered </a:t>
            </a:r>
            <a:r>
              <a:rPr lang="en-US" dirty="0" err="1" smtClean="0">
                <a:effectLst/>
              </a:rPr>
              <a:t>Precipitable</a:t>
            </a:r>
            <a:r>
              <a:rPr lang="en-US" dirty="0" smtClean="0">
                <a:effectLst/>
              </a:rPr>
              <a:t> Water, is the vertically integrated amount of vapor from given two specific atmospheric levels in sigma coordinate. </a:t>
            </a:r>
          </a:p>
          <a:p>
            <a:pPr>
              <a:lnSpc>
                <a:spcPct val="90000"/>
              </a:lnSpc>
              <a:defRPr/>
            </a:pPr>
            <a:endParaRPr lang="en-US" dirty="0" smtClean="0">
              <a:effectLst/>
            </a:endParaRPr>
          </a:p>
          <a:p>
            <a:pPr>
              <a:lnSpc>
                <a:spcPct val="90000"/>
              </a:lnSpc>
              <a:defRPr/>
            </a:pPr>
            <a:r>
              <a:rPr lang="en-US" dirty="0" smtClean="0">
                <a:effectLst/>
              </a:rPr>
              <a:t>WV1: Integrated PW from 0.9 - SFC </a:t>
            </a:r>
          </a:p>
          <a:p>
            <a:pPr>
              <a:lnSpc>
                <a:spcPct val="90000"/>
              </a:lnSpc>
              <a:defRPr/>
            </a:pPr>
            <a:endParaRPr lang="en-US" dirty="0" smtClean="0">
              <a:effectLst/>
            </a:endParaRPr>
          </a:p>
          <a:p>
            <a:pPr>
              <a:lnSpc>
                <a:spcPct val="90000"/>
              </a:lnSpc>
              <a:defRPr/>
            </a:pPr>
            <a:r>
              <a:rPr lang="en-US" dirty="0" smtClean="0">
                <a:effectLst/>
              </a:rPr>
              <a:t>WV2: Integrated PW from 0.7 – 0.9 </a:t>
            </a:r>
          </a:p>
          <a:p>
            <a:pPr>
              <a:lnSpc>
                <a:spcPct val="90000"/>
              </a:lnSpc>
              <a:defRPr/>
            </a:pPr>
            <a:endParaRPr lang="en-US" dirty="0" smtClean="0">
              <a:effectLst/>
            </a:endParaRPr>
          </a:p>
          <a:p>
            <a:pPr>
              <a:lnSpc>
                <a:spcPct val="90000"/>
              </a:lnSpc>
              <a:defRPr/>
            </a:pPr>
            <a:r>
              <a:rPr lang="en-US" dirty="0" smtClean="0">
                <a:effectLst/>
              </a:rPr>
              <a:t>WV3: Integrated PW from 0.3 – 0.7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8FFE96E-4984-44CD-85B1-E198A69A6379}" type="slidenum">
              <a:rPr lang="en-US" sz="1400" smtClean="0">
                <a:latin typeface="Times New Roman" pitchFamily="18" charset="0"/>
              </a:rPr>
              <a:pPr>
                <a:defRPr/>
              </a:pPr>
              <a:t>24</a:t>
            </a:fld>
            <a:endParaRPr lang="en-US" sz="1400" smtClean="0">
              <a:latin typeface="Times New Roman" pitchFamily="18" charset="0"/>
            </a:endParaRPr>
          </a:p>
        </p:txBody>
      </p:sp>
      <p:sp>
        <p:nvSpPr>
          <p:cNvPr id="6591490" name="Rectangle 2"/>
          <p:cNvSpPr>
            <a:spLocks noGrp="1" noChangeArrowheads="1"/>
          </p:cNvSpPr>
          <p:nvPr>
            <p:ph type="title"/>
          </p:nvPr>
        </p:nvSpPr>
        <p:spPr>
          <a:xfrm>
            <a:off x="838200" y="152400"/>
            <a:ext cx="7848600" cy="1143000"/>
          </a:xfrm>
        </p:spPr>
        <p:txBody>
          <a:bodyPr/>
          <a:lstStyle/>
          <a:p>
            <a:pPr>
              <a:defRPr/>
            </a:pPr>
            <a:r>
              <a:rPr lang="en-US" sz="4000" dirty="0" smtClean="0">
                <a:effectLst/>
                <a:ea typeface="+mj-ea"/>
                <a:cs typeface="+mj-cs"/>
              </a:rPr>
              <a:t>Derived </a:t>
            </a:r>
            <a:r>
              <a:rPr lang="en-US" sz="4000" dirty="0" err="1" smtClean="0">
                <a:effectLst/>
                <a:ea typeface="+mj-ea"/>
                <a:cs typeface="+mj-cs"/>
              </a:rPr>
              <a:t>Poduct</a:t>
            </a:r>
            <a:r>
              <a:rPr lang="en-US" sz="4000" dirty="0" smtClean="0">
                <a:effectLst/>
                <a:ea typeface="+mj-ea"/>
                <a:cs typeface="+mj-cs"/>
              </a:rPr>
              <a:t>:</a:t>
            </a:r>
            <a:br>
              <a:rPr lang="en-US" sz="4000" dirty="0" smtClean="0">
                <a:effectLst/>
                <a:ea typeface="+mj-ea"/>
                <a:cs typeface="+mj-cs"/>
              </a:rPr>
            </a:br>
            <a:r>
              <a:rPr lang="en-US" sz="4000" dirty="0" smtClean="0">
                <a:effectLst/>
                <a:ea typeface="+mj-ea"/>
                <a:cs typeface="+mj-cs"/>
              </a:rPr>
              <a:t>Lifted Index (LI)</a:t>
            </a:r>
          </a:p>
        </p:txBody>
      </p:sp>
      <p:sp>
        <p:nvSpPr>
          <p:cNvPr id="6591491" name="Rectangle 3"/>
          <p:cNvSpPr>
            <a:spLocks noGrp="1" noChangeArrowheads="1"/>
          </p:cNvSpPr>
          <p:nvPr>
            <p:ph type="body" idx="1"/>
          </p:nvPr>
        </p:nvSpPr>
        <p:spPr>
          <a:xfrm>
            <a:off x="609600" y="1905000"/>
            <a:ext cx="7848600" cy="4114800"/>
          </a:xfrm>
        </p:spPr>
        <p:txBody>
          <a:bodyPr/>
          <a:lstStyle/>
          <a:p>
            <a:pPr>
              <a:lnSpc>
                <a:spcPct val="90000"/>
              </a:lnSpc>
              <a:defRPr/>
            </a:pPr>
            <a:r>
              <a:rPr lang="en-US" i="1" smtClean="0">
                <a:effectLst/>
              </a:rPr>
              <a:t>Lifted Index (LI) (Degrees Celsius):</a:t>
            </a:r>
            <a:r>
              <a:rPr lang="en-US" smtClean="0">
                <a:effectLst/>
              </a:rPr>
              <a:t>  The Lifted Index is calculated by lifting a parcel of air dry adiabatically while conserving moisture until it reaches saturation. At that point the parcel is lifted moist adiabatically up to 500 hPa. The Lifted Index is the ambient air temperature minus the lifted parcel temperature at 500 hPa.</a:t>
            </a:r>
            <a:r>
              <a:rPr lang="en-US" smtClean="0"/>
              <a:t> </a:t>
            </a:r>
          </a:p>
          <a:p>
            <a:pPr>
              <a:lnSpc>
                <a:spcPct val="90000"/>
              </a:lnSpc>
              <a:defRPr/>
            </a:pPr>
            <a:r>
              <a:rPr lang="en-US" smtClean="0">
                <a:effectLst/>
              </a:rPr>
              <a:t>More negative values denote more unstable profiles.</a:t>
            </a:r>
          </a:p>
          <a:p>
            <a:pPr>
              <a:lnSpc>
                <a:spcPct val="90000"/>
              </a:lnSpc>
              <a:defRPr/>
            </a:pPr>
            <a:endParaRPr lang="en-US" i="1"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13091252-2186-4687-8603-93FCCFB67F12}" type="slidenum">
              <a:rPr lang="en-US" sz="1400" smtClean="0">
                <a:latin typeface="Times New Roman" pitchFamily="18" charset="0"/>
              </a:rPr>
              <a:pPr>
                <a:defRPr/>
              </a:pPr>
              <a:t>25</a:t>
            </a:fld>
            <a:endParaRPr lang="en-US" sz="1400" smtClean="0">
              <a:latin typeface="Times New Roman" pitchFamily="18" charset="0"/>
            </a:endParaRPr>
          </a:p>
        </p:txBody>
      </p:sp>
      <p:sp>
        <p:nvSpPr>
          <p:cNvPr id="6592514" name="Rectangle 2"/>
          <p:cNvSpPr>
            <a:spLocks noGrp="1" noChangeArrowheads="1"/>
          </p:cNvSpPr>
          <p:nvPr>
            <p:ph type="title"/>
          </p:nvPr>
        </p:nvSpPr>
        <p:spPr>
          <a:xfrm>
            <a:off x="838200" y="228600"/>
            <a:ext cx="7848600" cy="1143000"/>
          </a:xfrm>
        </p:spPr>
        <p:txBody>
          <a:bodyPr/>
          <a:lstStyle/>
          <a:p>
            <a:pPr>
              <a:defRPr/>
            </a:pPr>
            <a:r>
              <a:rPr lang="en-US" sz="4000" dirty="0" smtClean="0">
                <a:effectLst/>
                <a:ea typeface="+mj-ea"/>
                <a:cs typeface="+mj-cs"/>
              </a:rPr>
              <a:t>Mathematical Description:</a:t>
            </a:r>
            <a:br>
              <a:rPr lang="en-US" sz="4000" dirty="0" smtClean="0">
                <a:effectLst/>
                <a:ea typeface="+mj-ea"/>
                <a:cs typeface="+mj-cs"/>
              </a:rPr>
            </a:br>
            <a:r>
              <a:rPr lang="en-US" sz="4000" dirty="0" smtClean="0">
                <a:effectLst/>
                <a:ea typeface="+mj-ea"/>
                <a:cs typeface="+mj-cs"/>
              </a:rPr>
              <a:t>Lifted Index (LI)</a:t>
            </a:r>
          </a:p>
        </p:txBody>
      </p:sp>
      <p:sp>
        <p:nvSpPr>
          <p:cNvPr id="6592515" name="Rectangle 3"/>
          <p:cNvSpPr>
            <a:spLocks noGrp="1" noChangeArrowheads="1"/>
          </p:cNvSpPr>
          <p:nvPr>
            <p:ph type="body" idx="1"/>
          </p:nvPr>
        </p:nvSpPr>
        <p:spPr>
          <a:xfrm>
            <a:off x="609600" y="1905000"/>
            <a:ext cx="7848600" cy="4114800"/>
          </a:xfrm>
        </p:spPr>
        <p:txBody>
          <a:bodyPr/>
          <a:lstStyle/>
          <a:p>
            <a:pPr>
              <a:defRPr/>
            </a:pPr>
            <a:r>
              <a:rPr lang="en-US" i="1" smtClean="0"/>
              <a:t>LI = T500 – Taa</a:t>
            </a:r>
          </a:p>
          <a:p>
            <a:pPr lvl="1">
              <a:defRPr/>
            </a:pPr>
            <a:r>
              <a:rPr lang="en-US" altLang="zh-CN" b="1" smtClean="0">
                <a:solidFill>
                  <a:srgbClr val="FFFF00"/>
                </a:solidFill>
                <a:effectLst/>
                <a:ea typeface="SimSun" pitchFamily="2" charset="-122"/>
              </a:rPr>
              <a:t> 0&lt; LI       </a:t>
            </a:r>
            <a:r>
              <a:rPr lang="en-US" altLang="zh-CN" b="1" smtClean="0">
                <a:solidFill>
                  <a:srgbClr val="FFFF00"/>
                </a:solidFill>
                <a:effectLst/>
                <a:ea typeface="SimSun" pitchFamily="2" charset="-122"/>
                <a:sym typeface="Wingdings" pitchFamily="2" charset="2"/>
              </a:rPr>
              <a:t></a:t>
            </a:r>
            <a:r>
              <a:rPr lang="en-US" altLang="zh-CN" b="1" smtClean="0">
                <a:solidFill>
                  <a:srgbClr val="FFFF00"/>
                </a:solidFill>
                <a:effectLst/>
                <a:ea typeface="SimSun" pitchFamily="2" charset="-122"/>
              </a:rPr>
              <a:t> stable                     </a:t>
            </a:r>
          </a:p>
          <a:p>
            <a:pPr lvl="1">
              <a:defRPr/>
            </a:pPr>
            <a:r>
              <a:rPr lang="en-US" altLang="zh-CN" b="1" smtClean="0">
                <a:solidFill>
                  <a:srgbClr val="FFFF00"/>
                </a:solidFill>
                <a:effectLst/>
                <a:ea typeface="SimSun" pitchFamily="2" charset="-122"/>
              </a:rPr>
              <a:t>-3&lt; LI &lt;0  </a:t>
            </a:r>
            <a:r>
              <a:rPr lang="en-US" altLang="zh-CN" b="1" smtClean="0">
                <a:solidFill>
                  <a:srgbClr val="FFFF00"/>
                </a:solidFill>
                <a:effectLst/>
                <a:ea typeface="SimSun" pitchFamily="2" charset="-122"/>
                <a:sym typeface="Wingdings" pitchFamily="2" charset="2"/>
              </a:rPr>
              <a:t> </a:t>
            </a:r>
            <a:r>
              <a:rPr lang="en-US" altLang="zh-CN" b="1" smtClean="0">
                <a:solidFill>
                  <a:srgbClr val="FFFF00"/>
                </a:solidFill>
                <a:effectLst/>
                <a:ea typeface="SimSun" pitchFamily="2" charset="-122"/>
              </a:rPr>
              <a:t>marginally unstable</a:t>
            </a:r>
          </a:p>
          <a:p>
            <a:pPr lvl="1">
              <a:defRPr/>
            </a:pPr>
            <a:r>
              <a:rPr lang="en-US" altLang="zh-CN" b="1" smtClean="0">
                <a:solidFill>
                  <a:srgbClr val="FFFF00"/>
                </a:solidFill>
                <a:effectLst/>
                <a:ea typeface="SimSun" pitchFamily="2" charset="-122"/>
              </a:rPr>
              <a:t>-6&lt; LI &lt;-3 </a:t>
            </a:r>
            <a:r>
              <a:rPr lang="en-US" altLang="zh-CN" b="1" smtClean="0">
                <a:solidFill>
                  <a:srgbClr val="FFFF00"/>
                </a:solidFill>
                <a:effectLst/>
                <a:ea typeface="SimSun" pitchFamily="2" charset="-122"/>
                <a:sym typeface="Wingdings" pitchFamily="2" charset="2"/>
              </a:rPr>
              <a:t></a:t>
            </a:r>
            <a:r>
              <a:rPr lang="en-US" altLang="zh-CN" b="1" smtClean="0">
                <a:solidFill>
                  <a:srgbClr val="FFFF00"/>
                </a:solidFill>
                <a:effectLst/>
                <a:ea typeface="SimSun" pitchFamily="2" charset="-122"/>
              </a:rPr>
              <a:t> moderately unstable</a:t>
            </a:r>
          </a:p>
          <a:p>
            <a:pPr lvl="1">
              <a:defRPr/>
            </a:pPr>
            <a:r>
              <a:rPr lang="en-US" altLang="zh-CN" b="1" smtClean="0">
                <a:solidFill>
                  <a:srgbClr val="FFFF00"/>
                </a:solidFill>
                <a:effectLst/>
                <a:ea typeface="SimSun" pitchFamily="2" charset="-122"/>
              </a:rPr>
              <a:t>-9&lt; LI &lt;-6 </a:t>
            </a:r>
            <a:r>
              <a:rPr lang="en-US" altLang="zh-CN" b="1" smtClean="0">
                <a:solidFill>
                  <a:srgbClr val="FFFF00"/>
                </a:solidFill>
                <a:effectLst/>
                <a:ea typeface="SimSun" pitchFamily="2" charset="-122"/>
                <a:sym typeface="Wingdings" pitchFamily="2" charset="2"/>
              </a:rPr>
              <a:t></a:t>
            </a:r>
            <a:r>
              <a:rPr lang="en-US" altLang="zh-CN" b="1" smtClean="0">
                <a:solidFill>
                  <a:srgbClr val="FFFF00"/>
                </a:solidFill>
                <a:effectLst/>
                <a:ea typeface="SimSun" pitchFamily="2" charset="-122"/>
              </a:rPr>
              <a:t> very unstable</a:t>
            </a:r>
          </a:p>
          <a:p>
            <a:pPr lvl="1">
              <a:defRPr/>
            </a:pPr>
            <a:r>
              <a:rPr lang="en-US" altLang="zh-CN" b="1" smtClean="0">
                <a:solidFill>
                  <a:srgbClr val="FFFF00"/>
                </a:solidFill>
                <a:effectLst/>
                <a:ea typeface="SimSun" pitchFamily="2" charset="-122"/>
              </a:rPr>
              <a:t>       LI &lt;-9 </a:t>
            </a:r>
            <a:r>
              <a:rPr lang="en-US" altLang="zh-CN" b="1" smtClean="0">
                <a:solidFill>
                  <a:srgbClr val="FFFF00"/>
                </a:solidFill>
                <a:effectLst/>
                <a:ea typeface="SimSun" pitchFamily="2" charset="-122"/>
                <a:sym typeface="Wingdings" pitchFamily="2" charset="2"/>
              </a:rPr>
              <a:t></a:t>
            </a:r>
            <a:r>
              <a:rPr lang="en-US" altLang="zh-CN" b="1" smtClean="0">
                <a:solidFill>
                  <a:srgbClr val="FFFF00"/>
                </a:solidFill>
                <a:effectLst/>
                <a:ea typeface="SimSun" pitchFamily="2" charset="-122"/>
              </a:rPr>
              <a:t> extreme instability</a:t>
            </a:r>
            <a:endParaRPr lang="en-US" b="1" smtClean="0">
              <a:solidFill>
                <a:srgbClr val="FFFF00"/>
              </a:solidFill>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272FD1D-28D2-4563-A2AA-A489413C80D0}" type="slidenum">
              <a:rPr lang="en-US" sz="1400" smtClean="0">
                <a:latin typeface="Times New Roman" pitchFamily="18" charset="0"/>
              </a:rPr>
              <a:pPr>
                <a:defRPr/>
              </a:pPr>
              <a:t>26</a:t>
            </a:fld>
            <a:endParaRPr lang="en-US" sz="1400" smtClean="0">
              <a:latin typeface="Times New Roman" pitchFamily="18" charset="0"/>
            </a:endParaRPr>
          </a:p>
        </p:txBody>
      </p:sp>
      <p:sp>
        <p:nvSpPr>
          <p:cNvPr id="6593538" name="Rectangle 2"/>
          <p:cNvSpPr>
            <a:spLocks noGrp="1" noChangeArrowheads="1"/>
          </p:cNvSpPr>
          <p:nvPr>
            <p:ph type="title"/>
          </p:nvPr>
        </p:nvSpPr>
        <p:spPr>
          <a:xfrm>
            <a:off x="1143000" y="304800"/>
            <a:ext cx="7848600" cy="1143000"/>
          </a:xfrm>
        </p:spPr>
        <p:txBody>
          <a:bodyPr/>
          <a:lstStyle/>
          <a:p>
            <a:pPr>
              <a:defRPr/>
            </a:pPr>
            <a:r>
              <a:rPr lang="en-US" sz="3600" smtClean="0"/>
              <a:t>Derived Product:</a:t>
            </a:r>
            <a:br>
              <a:rPr lang="en-US" sz="3600" smtClean="0"/>
            </a:br>
            <a:r>
              <a:rPr lang="en-US" sz="3600" smtClean="0"/>
              <a:t>Convective Available Potential Energy</a:t>
            </a:r>
            <a:r>
              <a:rPr lang="en-US" sz="3600" i="1" smtClean="0"/>
              <a:t> (CAPE)</a:t>
            </a:r>
          </a:p>
        </p:txBody>
      </p:sp>
      <p:sp>
        <p:nvSpPr>
          <p:cNvPr id="6593539" name="Rectangle 3"/>
          <p:cNvSpPr>
            <a:spLocks noGrp="1" noChangeArrowheads="1"/>
          </p:cNvSpPr>
          <p:nvPr>
            <p:ph type="body" idx="1"/>
          </p:nvPr>
        </p:nvSpPr>
        <p:spPr/>
        <p:txBody>
          <a:bodyPr/>
          <a:lstStyle/>
          <a:p>
            <a:pPr>
              <a:defRPr/>
            </a:pPr>
            <a:r>
              <a:rPr lang="en-US" sz="2400" i="1" smtClean="0">
                <a:effectLst/>
              </a:rPr>
              <a:t>Convective Available Potential Energy (CAPE, Joules/kg):</a:t>
            </a:r>
            <a:r>
              <a:rPr lang="en-US" sz="2400" smtClean="0">
                <a:effectLst/>
              </a:rPr>
              <a:t> Convective Available Potential Energy, a measure of the cumulative buoyancy of a parcel as it rises, in units of Joules per kilogram. </a:t>
            </a:r>
          </a:p>
          <a:p>
            <a:pPr>
              <a:defRPr/>
            </a:pPr>
            <a:r>
              <a:rPr lang="en-US" sz="2400" smtClean="0">
                <a:effectLst/>
              </a:rPr>
              <a:t>CAPE values larger than 1000 J/kg represent moderate amounts of atmospheric potential energy. Values exceeding 3000 J/kg are indicative of very large amounts of potential energy, and are often associated with strong/severe weather. </a:t>
            </a:r>
            <a:endParaRPr lang="en-US" sz="2400" i="1" smtClean="0">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8A6FE257-84CB-49FA-8FB0-2954BF1D91DE}" type="slidenum">
              <a:rPr lang="en-US" sz="1400" smtClean="0">
                <a:latin typeface="Times New Roman" pitchFamily="18" charset="0"/>
              </a:rPr>
              <a:pPr>
                <a:defRPr/>
              </a:pPr>
              <a:t>27</a:t>
            </a:fld>
            <a:endParaRPr lang="en-US" sz="1400" smtClean="0">
              <a:latin typeface="Times New Roman" pitchFamily="18" charset="0"/>
            </a:endParaRPr>
          </a:p>
        </p:txBody>
      </p:sp>
      <p:sp>
        <p:nvSpPr>
          <p:cNvPr id="6594562" name="Rectangle 2"/>
          <p:cNvSpPr>
            <a:spLocks noGrp="1" noChangeArrowheads="1"/>
          </p:cNvSpPr>
          <p:nvPr>
            <p:ph type="title"/>
          </p:nvPr>
        </p:nvSpPr>
        <p:spPr>
          <a:xfrm>
            <a:off x="1066800" y="0"/>
            <a:ext cx="7848600" cy="1447800"/>
          </a:xfrm>
        </p:spPr>
        <p:txBody>
          <a:bodyPr/>
          <a:lstStyle/>
          <a:p>
            <a:pPr>
              <a:defRPr/>
            </a:pPr>
            <a:r>
              <a:rPr lang="en-US" sz="3200" smtClean="0"/>
              <a:t>Mathematical Description:</a:t>
            </a:r>
            <a:br>
              <a:rPr lang="en-US" sz="3200" smtClean="0"/>
            </a:br>
            <a:r>
              <a:rPr lang="en-US" sz="3200" smtClean="0"/>
              <a:t>Convective Available Potential Energy</a:t>
            </a:r>
            <a:r>
              <a:rPr lang="en-US" sz="3200" i="1" smtClean="0"/>
              <a:t> (CAPE)</a:t>
            </a:r>
          </a:p>
        </p:txBody>
      </p:sp>
      <p:graphicFrame>
        <p:nvGraphicFramePr>
          <p:cNvPr id="27652" name="Object 3"/>
          <p:cNvGraphicFramePr>
            <a:graphicFrameLocks noGrp="1" noChangeAspect="1"/>
          </p:cNvGraphicFramePr>
          <p:nvPr>
            <p:ph idx="1"/>
          </p:nvPr>
        </p:nvGraphicFramePr>
        <p:xfrm>
          <a:off x="1143000" y="1914525"/>
          <a:ext cx="6096000" cy="1819275"/>
        </p:xfrm>
        <a:graphic>
          <a:graphicData uri="http://schemas.openxmlformats.org/presentationml/2006/ole">
            <mc:AlternateContent xmlns:mc="http://schemas.openxmlformats.org/markup-compatibility/2006">
              <mc:Choice xmlns:v="urn:schemas-microsoft-com:vml" Requires="v">
                <p:oleObj spid="_x0000_s27670" name="Equation" r:id="rId3" imgW="1701800" imgH="508000" progId="Equation.3">
                  <p:embed/>
                </p:oleObj>
              </mc:Choice>
              <mc:Fallback>
                <p:oleObj name="Equation" r:id="rId3" imgW="1701800" imgH="5080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14525"/>
                        <a:ext cx="6096000" cy="1819275"/>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94564" name="Text Box 4"/>
          <p:cNvSpPr txBox="1">
            <a:spLocks noChangeArrowheads="1"/>
          </p:cNvSpPr>
          <p:nvPr/>
        </p:nvSpPr>
        <p:spPr bwMode="auto">
          <a:xfrm>
            <a:off x="1203325" y="4230688"/>
            <a:ext cx="57102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Z</a:t>
            </a:r>
            <a:r>
              <a:rPr lang="en-US" sz="2400" baseline="-25000">
                <a:latin typeface="Arial" charset="0"/>
                <a:ea typeface="ＭＳ Ｐゴシック" charset="0"/>
              </a:rPr>
              <a:t>f</a:t>
            </a:r>
            <a:r>
              <a:rPr lang="en-US" sz="2400">
                <a:latin typeface="Arial" charset="0"/>
                <a:ea typeface="ＭＳ Ｐゴシック" charset="0"/>
              </a:rPr>
              <a:t>: level of free convection</a:t>
            </a:r>
          </a:p>
          <a:p>
            <a:pPr>
              <a:defRPr/>
            </a:pPr>
            <a:r>
              <a:rPr lang="en-US" sz="2400">
                <a:latin typeface="Arial" charset="0"/>
                <a:ea typeface="ＭＳ Ｐゴシック" charset="0"/>
              </a:rPr>
              <a:t>Z</a:t>
            </a:r>
            <a:r>
              <a:rPr lang="en-US" sz="2400" baseline="-25000">
                <a:latin typeface="Arial" charset="0"/>
                <a:ea typeface="ＭＳ Ｐゴシック" charset="0"/>
              </a:rPr>
              <a:t>e</a:t>
            </a:r>
            <a:r>
              <a:rPr lang="en-US" sz="2400">
                <a:latin typeface="Arial" charset="0"/>
                <a:ea typeface="ＭＳ Ｐゴシック" charset="0"/>
              </a:rPr>
              <a:t>: the equilibrium level</a:t>
            </a:r>
          </a:p>
          <a:p>
            <a:pPr>
              <a:defRPr/>
            </a:pPr>
            <a:r>
              <a:rPr lang="en-US" sz="2400">
                <a:latin typeface="Arial" charset="0"/>
                <a:ea typeface="ＭＳ Ｐゴシック" charset="0"/>
              </a:rPr>
              <a:t>T</a:t>
            </a:r>
            <a:r>
              <a:rPr lang="en-US" sz="2400" baseline="-25000">
                <a:latin typeface="Arial" charset="0"/>
                <a:ea typeface="ＭＳ Ｐゴシック" charset="0"/>
              </a:rPr>
              <a:t>ve</a:t>
            </a:r>
            <a:r>
              <a:rPr lang="en-US" sz="2400">
                <a:latin typeface="Arial" charset="0"/>
                <a:ea typeface="ＭＳ Ｐゴシック" charset="0"/>
              </a:rPr>
              <a:t>: environmental virtual temperature</a:t>
            </a:r>
          </a:p>
          <a:p>
            <a:pPr>
              <a:defRPr/>
            </a:pPr>
            <a:r>
              <a:rPr lang="en-US" sz="2400">
                <a:latin typeface="Arial" charset="0"/>
                <a:ea typeface="ＭＳ Ｐゴシック" charset="0"/>
              </a:rPr>
              <a:t>T</a:t>
            </a:r>
            <a:r>
              <a:rPr lang="en-US" sz="2400" baseline="-25000">
                <a:latin typeface="Arial" charset="0"/>
                <a:ea typeface="ＭＳ Ｐゴシック" charset="0"/>
              </a:rPr>
              <a:t>ae</a:t>
            </a:r>
            <a:r>
              <a:rPr lang="en-US" sz="2400">
                <a:latin typeface="Arial" charset="0"/>
                <a:ea typeface="ＭＳ Ｐゴシック" charset="0"/>
              </a:rPr>
              <a:t>: air parcel virtual temperature</a:t>
            </a:r>
            <a:r>
              <a:rPr lang="en-US">
                <a:latin typeface="Arial" charset="0"/>
                <a:ea typeface="ＭＳ Ｐゴシック" charset="0"/>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772EE2D6-3B1F-4106-8656-8BEBD6BA64B4}" type="slidenum">
              <a:rPr lang="en-US" sz="1400" smtClean="0">
                <a:latin typeface="Times New Roman" pitchFamily="18" charset="0"/>
              </a:rPr>
              <a:pPr>
                <a:defRPr/>
              </a:pPr>
              <a:t>28</a:t>
            </a:fld>
            <a:endParaRPr lang="en-US" sz="1400" smtClean="0">
              <a:latin typeface="Times New Roman" pitchFamily="18" charset="0"/>
            </a:endParaRPr>
          </a:p>
        </p:txBody>
      </p:sp>
      <p:sp>
        <p:nvSpPr>
          <p:cNvPr id="6595586" name="Rectangle 2"/>
          <p:cNvSpPr>
            <a:spLocks noGrp="1" noChangeArrowheads="1"/>
          </p:cNvSpPr>
          <p:nvPr>
            <p:ph type="title"/>
          </p:nvPr>
        </p:nvSpPr>
        <p:spPr>
          <a:xfrm>
            <a:off x="762000" y="152400"/>
            <a:ext cx="7848600" cy="1143000"/>
          </a:xfrm>
        </p:spPr>
        <p:txBody>
          <a:bodyPr/>
          <a:lstStyle/>
          <a:p>
            <a:pPr>
              <a:defRPr/>
            </a:pPr>
            <a:r>
              <a:rPr lang="en-US" sz="4000" smtClean="0"/>
              <a:t>Derived Product:</a:t>
            </a:r>
            <a:br>
              <a:rPr lang="en-US" sz="4000" smtClean="0"/>
            </a:br>
            <a:r>
              <a:rPr lang="en-US" sz="4000" smtClean="0"/>
              <a:t>Total Totals Index (TT): </a:t>
            </a:r>
          </a:p>
        </p:txBody>
      </p:sp>
      <p:sp>
        <p:nvSpPr>
          <p:cNvPr id="6595587" name="Rectangle 3"/>
          <p:cNvSpPr>
            <a:spLocks noGrp="1" noChangeArrowheads="1"/>
          </p:cNvSpPr>
          <p:nvPr>
            <p:ph type="body" idx="1"/>
          </p:nvPr>
        </p:nvSpPr>
        <p:spPr>
          <a:xfrm>
            <a:off x="609600" y="1828800"/>
            <a:ext cx="7848600" cy="4495800"/>
          </a:xfrm>
        </p:spPr>
        <p:txBody>
          <a:bodyPr/>
          <a:lstStyle/>
          <a:p>
            <a:pPr>
              <a:lnSpc>
                <a:spcPct val="90000"/>
              </a:lnSpc>
              <a:defRPr/>
            </a:pPr>
            <a:r>
              <a:rPr lang="en-US" sz="2000" i="1" smtClean="0">
                <a:effectLst/>
              </a:rPr>
              <a:t>Total Totals Index (TT):</a:t>
            </a:r>
            <a:r>
              <a:rPr lang="en-US" sz="2000" smtClean="0">
                <a:effectLst/>
              </a:rPr>
              <a:t>  The Total Totals Index is computed using discreet pressure level information and is  indicative of severe weather potential. </a:t>
            </a:r>
          </a:p>
          <a:p>
            <a:pPr>
              <a:lnSpc>
                <a:spcPct val="90000"/>
              </a:lnSpc>
              <a:defRPr/>
            </a:pPr>
            <a:r>
              <a:rPr lang="en-US" sz="2000" b="1" smtClean="0">
                <a:effectLst/>
              </a:rPr>
              <a:t>Total Totals Index is a sum of two separate indices</a:t>
            </a:r>
          </a:p>
          <a:p>
            <a:pPr>
              <a:lnSpc>
                <a:spcPct val="90000"/>
              </a:lnSpc>
              <a:buFont typeface="Symbol" pitchFamily="18" charset="2"/>
              <a:buNone/>
              <a:defRPr/>
            </a:pPr>
            <a:r>
              <a:rPr lang="en-US" sz="2000" b="1" smtClean="0">
                <a:effectLst/>
              </a:rPr>
              <a:t> 		Vertical Totals (measure of static instability)</a:t>
            </a:r>
          </a:p>
          <a:p>
            <a:pPr>
              <a:lnSpc>
                <a:spcPct val="90000"/>
              </a:lnSpc>
              <a:buFont typeface="Symbol" pitchFamily="18" charset="2"/>
              <a:buNone/>
              <a:defRPr/>
            </a:pPr>
            <a:r>
              <a:rPr lang="en-US" sz="2000" b="1" smtClean="0">
                <a:effectLst/>
              </a:rPr>
              <a:t> 		Cross Totals (measure of moist instability)</a:t>
            </a:r>
          </a:p>
          <a:p>
            <a:pPr>
              <a:lnSpc>
                <a:spcPct val="90000"/>
              </a:lnSpc>
              <a:defRPr/>
            </a:pPr>
            <a:r>
              <a:rPr lang="en-US" sz="2000" b="1" smtClean="0">
                <a:effectLst/>
              </a:rPr>
              <a:t> Total Totals = Vertical Totals + Cross Totals</a:t>
            </a:r>
          </a:p>
          <a:p>
            <a:pPr>
              <a:lnSpc>
                <a:spcPct val="90000"/>
              </a:lnSpc>
              <a:buFont typeface="Symbol" pitchFamily="18" charset="2"/>
              <a:buNone/>
              <a:defRPr/>
            </a:pPr>
            <a:r>
              <a:rPr lang="en-US" sz="2000" b="1" smtClean="0">
                <a:effectLst/>
              </a:rPr>
              <a:t> 		TT = VT + CT = (T850 - T500) + (Td850 – T500)</a:t>
            </a:r>
          </a:p>
          <a:p>
            <a:pPr>
              <a:lnSpc>
                <a:spcPct val="90000"/>
              </a:lnSpc>
              <a:defRPr/>
            </a:pPr>
            <a:r>
              <a:rPr lang="en-US" sz="2000" smtClean="0">
                <a:effectLst/>
              </a:rPr>
              <a:t>Generally, TT values below 40-45 are indicators of little or no thunderstorm activity, while values exceeding 55 in the Eastern and Central United States or 65 in the Western United States are indicators of considerable severe weather.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DD0412F0-1F57-44AA-9455-117832C89034}" type="slidenum">
              <a:rPr lang="en-US" sz="1400" smtClean="0">
                <a:latin typeface="Times New Roman" pitchFamily="18" charset="0"/>
              </a:rPr>
              <a:pPr>
                <a:defRPr/>
              </a:pPr>
              <a:t>29</a:t>
            </a:fld>
            <a:endParaRPr lang="en-US" sz="1400" smtClean="0">
              <a:latin typeface="Times New Roman" pitchFamily="18" charset="0"/>
            </a:endParaRPr>
          </a:p>
        </p:txBody>
      </p:sp>
      <p:sp>
        <p:nvSpPr>
          <p:cNvPr id="6596610" name="Rectangle 2"/>
          <p:cNvSpPr>
            <a:spLocks noGrp="1" noChangeArrowheads="1"/>
          </p:cNvSpPr>
          <p:nvPr>
            <p:ph type="title"/>
          </p:nvPr>
        </p:nvSpPr>
        <p:spPr>
          <a:xfrm>
            <a:off x="762000" y="152400"/>
            <a:ext cx="7848600" cy="1143000"/>
          </a:xfrm>
        </p:spPr>
        <p:txBody>
          <a:bodyPr/>
          <a:lstStyle/>
          <a:p>
            <a:pPr>
              <a:defRPr/>
            </a:pPr>
            <a:r>
              <a:rPr lang="en-US" sz="4000" smtClean="0"/>
              <a:t>Derived Product:</a:t>
            </a:r>
            <a:br>
              <a:rPr lang="en-US" sz="4000" smtClean="0"/>
            </a:br>
            <a:r>
              <a:rPr lang="en-US" sz="4000" smtClean="0"/>
              <a:t>Showalter Index (SI): </a:t>
            </a:r>
          </a:p>
        </p:txBody>
      </p:sp>
      <p:sp>
        <p:nvSpPr>
          <p:cNvPr id="6596611" name="Rectangle 3"/>
          <p:cNvSpPr>
            <a:spLocks noGrp="1" noChangeArrowheads="1"/>
          </p:cNvSpPr>
          <p:nvPr>
            <p:ph type="body" idx="1"/>
          </p:nvPr>
        </p:nvSpPr>
        <p:spPr/>
        <p:txBody>
          <a:bodyPr/>
          <a:lstStyle/>
          <a:p>
            <a:pPr>
              <a:defRPr/>
            </a:pPr>
            <a:r>
              <a:rPr lang="en-US" i="1" smtClean="0">
                <a:effectLst/>
              </a:rPr>
              <a:t>Showalter Index (SI):</a:t>
            </a:r>
            <a:r>
              <a:rPr lang="en-US" smtClean="0">
                <a:effectLst/>
              </a:rPr>
              <a:t>  The SI is a parcel-based index, calculated in the same manner as the Lifted Index, using a parcel at 850 hPa.  That is, the 850 hPa parcel is lifted to saturation, then moist adiabatically to 500 hPa.  The difference between the parcel and environment at 500 hPa is the Showalter Index.  </a:t>
            </a:r>
            <a:endParaRPr lang="en-US" i="1" smtClean="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0" y="5029200"/>
            <a:ext cx="3429000" cy="1752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altLang="zh-CN" dirty="0" smtClean="0">
                <a:solidFill>
                  <a:prstClr val="black"/>
                </a:solidFill>
              </a:rPr>
              <a:t>Mathematical Inverse algorithm: X=H</a:t>
            </a:r>
            <a:r>
              <a:rPr lang="en-US" altLang="zh-CN" baseline="30000" dirty="0" smtClean="0">
                <a:solidFill>
                  <a:prstClr val="black"/>
                </a:solidFill>
              </a:rPr>
              <a:t>-1</a:t>
            </a:r>
            <a:r>
              <a:rPr lang="en-US" altLang="zh-CN" dirty="0" smtClean="0">
                <a:solidFill>
                  <a:prstClr val="black"/>
                </a:solidFill>
              </a:rPr>
              <a:t>(R)</a:t>
            </a:r>
            <a:endParaRPr lang="en-US" dirty="0">
              <a:solidFill>
                <a:prstClr val="black"/>
              </a:solidFill>
            </a:endParaRPr>
          </a:p>
        </p:txBody>
      </p:sp>
      <p:sp>
        <p:nvSpPr>
          <p:cNvPr id="17" name="Oval 16"/>
          <p:cNvSpPr/>
          <p:nvPr/>
        </p:nvSpPr>
        <p:spPr>
          <a:xfrm>
            <a:off x="-152400" y="1181100"/>
            <a:ext cx="3962400" cy="1943100"/>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altLang="zh-CN" dirty="0" smtClean="0">
                <a:solidFill>
                  <a:prstClr val="black"/>
                </a:solidFill>
              </a:rPr>
              <a:t>A </a:t>
            </a:r>
            <a:r>
              <a:rPr lang="en-US" altLang="zh-CN" dirty="0" err="1" smtClean="0">
                <a:solidFill>
                  <a:prstClr val="black"/>
                </a:solidFill>
              </a:rPr>
              <a:t>radative</a:t>
            </a:r>
            <a:r>
              <a:rPr lang="en-US" altLang="zh-CN" dirty="0" smtClean="0">
                <a:solidFill>
                  <a:prstClr val="black"/>
                </a:solidFill>
              </a:rPr>
              <a:t> transfer model (CRTM) is used, give atmospheric state X, the assumed radiances from satellite can be calculated: R=H(X)</a:t>
            </a:r>
            <a:endParaRPr lang="en-US" dirty="0">
              <a:solidFill>
                <a:prstClr val="black"/>
              </a:solidFill>
            </a:endParaRPr>
          </a:p>
        </p:txBody>
      </p:sp>
      <p:sp>
        <p:nvSpPr>
          <p:cNvPr id="20" name="Oval 19"/>
          <p:cNvSpPr/>
          <p:nvPr/>
        </p:nvSpPr>
        <p:spPr>
          <a:xfrm>
            <a:off x="5257801" y="1295400"/>
            <a:ext cx="3505200" cy="15621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altLang="zh-CN" dirty="0" smtClean="0">
                <a:solidFill>
                  <a:prstClr val="black"/>
                </a:solidFill>
              </a:rPr>
              <a:t>Derive atmospheric state: X</a:t>
            </a:r>
            <a:r>
              <a:rPr lang="en-US" altLang="zh-CN" baseline="30000" dirty="0" smtClean="0">
                <a:solidFill>
                  <a:prstClr val="black"/>
                </a:solidFill>
              </a:rPr>
              <a:t>R</a:t>
            </a:r>
            <a:r>
              <a:rPr lang="en-US" altLang="zh-CN" dirty="0" smtClean="0">
                <a:solidFill>
                  <a:prstClr val="black"/>
                </a:solidFill>
              </a:rPr>
              <a:t> (products)</a:t>
            </a:r>
            <a:endParaRPr lang="en-US" dirty="0">
              <a:solidFill>
                <a:prstClr val="black"/>
              </a:solidFill>
            </a:endParaRPr>
          </a:p>
        </p:txBody>
      </p:sp>
      <p:pic>
        <p:nvPicPr>
          <p:cNvPr id="16" name="Picture 12" descr="X-Section"/>
          <p:cNvPicPr>
            <a:picLocks noChangeAspect="1" noChangeArrowheads="1"/>
          </p:cNvPicPr>
          <p:nvPr/>
        </p:nvPicPr>
        <p:blipFill>
          <a:blip r:embed="rId3" cstate="print">
            <a:extLst>
              <a:ext uri="{28A0092B-C50C-407E-A947-70E740481C1C}">
                <a14:useLocalDpi xmlns:a14="http://schemas.microsoft.com/office/drawing/2010/main" val="0"/>
              </a:ext>
            </a:extLst>
          </a:blip>
          <a:srcRect l="10822" t="53326" r="6667" b="5194"/>
          <a:stretch>
            <a:fillRect/>
          </a:stretch>
        </p:blipFill>
        <p:spPr bwMode="auto">
          <a:xfrm>
            <a:off x="4800600" y="76200"/>
            <a:ext cx="4249097" cy="160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84" t="35642" r="28754" b="21946"/>
          <a:stretch/>
        </p:blipFill>
        <p:spPr bwMode="auto">
          <a:xfrm>
            <a:off x="91086" y="0"/>
            <a:ext cx="3185514" cy="145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5410200" y="5127625"/>
            <a:ext cx="3733800" cy="173037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altLang="zh-CN" dirty="0" smtClean="0">
                <a:solidFill>
                  <a:prstClr val="black"/>
                </a:solidFill>
              </a:rPr>
              <a:t>Apply inverse algorithm to the observed satellite radiances: R</a:t>
            </a:r>
            <a:r>
              <a:rPr lang="en-US" altLang="zh-CN" baseline="30000" dirty="0" smtClean="0">
                <a:solidFill>
                  <a:prstClr val="black"/>
                </a:solidFill>
              </a:rPr>
              <a:t>o</a:t>
            </a:r>
            <a:endParaRPr lang="en-US" dirty="0">
              <a:solidFill>
                <a:prstClr val="black"/>
              </a:solidFill>
            </a:endParaRPr>
          </a:p>
        </p:txBody>
      </p:sp>
      <p:sp>
        <p:nvSpPr>
          <p:cNvPr id="9" name="Down Arrow 8"/>
          <p:cNvSpPr/>
          <p:nvPr/>
        </p:nvSpPr>
        <p:spPr>
          <a:xfrm>
            <a:off x="1295400" y="3200400"/>
            <a:ext cx="7620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ight Arrow 9"/>
          <p:cNvSpPr/>
          <p:nvPr/>
        </p:nvSpPr>
        <p:spPr>
          <a:xfrm>
            <a:off x="3581400" y="5638800"/>
            <a:ext cx="1676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615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456" y="3733800"/>
            <a:ext cx="2514600" cy="188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rot="16200000">
            <a:off x="6734556" y="2942845"/>
            <a:ext cx="731520"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491372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8059414A-A6B9-4AFF-988A-2AACC6611A27}" type="slidenum">
              <a:rPr lang="en-US" sz="1400" smtClean="0">
                <a:latin typeface="Times New Roman" pitchFamily="18" charset="0"/>
              </a:rPr>
              <a:pPr>
                <a:defRPr/>
              </a:pPr>
              <a:t>30</a:t>
            </a:fld>
            <a:endParaRPr lang="en-US" sz="1400" smtClean="0">
              <a:latin typeface="Times New Roman" pitchFamily="18" charset="0"/>
            </a:endParaRPr>
          </a:p>
        </p:txBody>
      </p:sp>
      <p:sp>
        <p:nvSpPr>
          <p:cNvPr id="6597634" name="Rectangle 2"/>
          <p:cNvSpPr>
            <a:spLocks noGrp="1" noChangeArrowheads="1"/>
          </p:cNvSpPr>
          <p:nvPr>
            <p:ph type="title"/>
          </p:nvPr>
        </p:nvSpPr>
        <p:spPr>
          <a:xfrm>
            <a:off x="762000" y="152400"/>
            <a:ext cx="7848600" cy="1143000"/>
          </a:xfrm>
        </p:spPr>
        <p:txBody>
          <a:bodyPr/>
          <a:lstStyle/>
          <a:p>
            <a:pPr>
              <a:defRPr/>
            </a:pPr>
            <a:r>
              <a:rPr lang="en-US" sz="4000" smtClean="0"/>
              <a:t>Mathematical Description:</a:t>
            </a:r>
            <a:br>
              <a:rPr lang="en-US" sz="4000" smtClean="0"/>
            </a:br>
            <a:r>
              <a:rPr lang="en-US" sz="4000" smtClean="0"/>
              <a:t>Showalter Index (SI): </a:t>
            </a:r>
          </a:p>
        </p:txBody>
      </p:sp>
      <p:graphicFrame>
        <p:nvGraphicFramePr>
          <p:cNvPr id="30724" name="Object 3"/>
          <p:cNvGraphicFramePr>
            <a:graphicFrameLocks noGrp="1" noChangeAspect="1"/>
          </p:cNvGraphicFramePr>
          <p:nvPr>
            <p:ph idx="1"/>
          </p:nvPr>
        </p:nvGraphicFramePr>
        <p:xfrm>
          <a:off x="1485900" y="1981200"/>
          <a:ext cx="6096000" cy="969963"/>
        </p:xfrm>
        <a:graphic>
          <a:graphicData uri="http://schemas.openxmlformats.org/presentationml/2006/ole">
            <mc:AlternateContent xmlns:mc="http://schemas.openxmlformats.org/markup-compatibility/2006">
              <mc:Choice xmlns:v="urn:schemas-microsoft-com:vml" Requires="v">
                <p:oleObj spid="_x0000_s30742" name="Equation" r:id="rId3" imgW="1117115" imgH="177723" progId="Equation.3">
                  <p:embed/>
                </p:oleObj>
              </mc:Choice>
              <mc:Fallback>
                <p:oleObj name="Equation" r:id="rId3" imgW="1117115" imgH="177723"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1981200"/>
                        <a:ext cx="6096000" cy="96996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97636" name="Text Box 4"/>
          <p:cNvSpPr txBox="1">
            <a:spLocks noChangeArrowheads="1"/>
          </p:cNvSpPr>
          <p:nvPr/>
        </p:nvSpPr>
        <p:spPr bwMode="auto">
          <a:xfrm>
            <a:off x="1508125" y="3368675"/>
            <a:ext cx="48783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T500: air temperature 500 hPa</a:t>
            </a:r>
          </a:p>
          <a:p>
            <a:pPr>
              <a:defRPr/>
            </a:pPr>
            <a:r>
              <a:rPr lang="en-US" sz="2400">
                <a:latin typeface="Arial" charset="0"/>
                <a:ea typeface="ＭＳ Ｐゴシック" charset="0"/>
              </a:rPr>
              <a:t>T850: air temperature at 850 hPa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84AEE888-4305-49CB-BF6A-4EF7E83A045C}" type="slidenum">
              <a:rPr lang="en-US" sz="1400" smtClean="0">
                <a:latin typeface="Times New Roman" pitchFamily="18" charset="0"/>
              </a:rPr>
              <a:pPr>
                <a:defRPr/>
              </a:pPr>
              <a:t>31</a:t>
            </a:fld>
            <a:endParaRPr lang="en-US" sz="1400" smtClean="0">
              <a:latin typeface="Times New Roman" pitchFamily="18" charset="0"/>
            </a:endParaRPr>
          </a:p>
        </p:txBody>
      </p:sp>
      <p:sp>
        <p:nvSpPr>
          <p:cNvPr id="6598658" name="Rectangle 2"/>
          <p:cNvSpPr>
            <a:spLocks noGrp="1" noChangeArrowheads="1"/>
          </p:cNvSpPr>
          <p:nvPr>
            <p:ph type="title"/>
          </p:nvPr>
        </p:nvSpPr>
        <p:spPr>
          <a:xfrm>
            <a:off x="838200" y="152400"/>
            <a:ext cx="7848600" cy="1143000"/>
          </a:xfrm>
        </p:spPr>
        <p:txBody>
          <a:bodyPr/>
          <a:lstStyle/>
          <a:p>
            <a:pPr>
              <a:defRPr/>
            </a:pPr>
            <a:r>
              <a:rPr lang="en-US" sz="4000" smtClean="0"/>
              <a:t>Derived Product:</a:t>
            </a:r>
            <a:br>
              <a:rPr lang="en-US" sz="4000" smtClean="0"/>
            </a:br>
            <a:r>
              <a:rPr lang="en-US" sz="4000" smtClean="0"/>
              <a:t>K Index (KI): </a:t>
            </a:r>
          </a:p>
        </p:txBody>
      </p:sp>
      <p:sp>
        <p:nvSpPr>
          <p:cNvPr id="6598659" name="Rectangle 3"/>
          <p:cNvSpPr>
            <a:spLocks noGrp="1" noChangeArrowheads="1"/>
          </p:cNvSpPr>
          <p:nvPr>
            <p:ph type="body" idx="1"/>
          </p:nvPr>
        </p:nvSpPr>
        <p:spPr/>
        <p:txBody>
          <a:bodyPr/>
          <a:lstStyle/>
          <a:p>
            <a:pPr>
              <a:defRPr/>
            </a:pPr>
            <a:r>
              <a:rPr lang="en-US" sz="2400" i="1" smtClean="0">
                <a:effectLst/>
              </a:rPr>
              <a:t>K index (KI):</a:t>
            </a:r>
            <a:r>
              <a:rPr lang="en-US" sz="2400" smtClean="0">
                <a:effectLst/>
              </a:rPr>
              <a:t>  The K-Index is a simple index using data from discreet pressure levels, instead of a lifted parcel. It is based on vertical temperature changes, moisture content of the lower atmosphere, and the vertical extent of the moist layer.  The higher the K-Index the more conducive the atmosphere is to convection.  The formula for KI is:  </a:t>
            </a:r>
            <a:endParaRPr lang="en-US" sz="2400" i="1" smtClean="0">
              <a:effectLst/>
            </a:endParaRPr>
          </a:p>
          <a:p>
            <a:pPr>
              <a:defRPr/>
            </a:pPr>
            <a:r>
              <a:rPr lang="en-US" sz="2400" smtClean="0">
                <a:effectLst/>
              </a:rPr>
              <a:t>KI= (T850 hPa-T500 hPa) + </a:t>
            </a:r>
            <a:br>
              <a:rPr lang="en-US" sz="2400" smtClean="0">
                <a:effectLst/>
              </a:rPr>
            </a:br>
            <a:r>
              <a:rPr lang="en-US" sz="2400" smtClean="0">
                <a:effectLst/>
              </a:rPr>
              <a:t>[(TD850 hPa - (T700 hPa - TD700 hPa)] </a:t>
            </a:r>
          </a:p>
          <a:p>
            <a:pPr lvl="1">
              <a:defRPr/>
            </a:pPr>
            <a:r>
              <a:rPr lang="en-US" sz="2000" smtClean="0">
                <a:effectLst/>
              </a:rPr>
              <a:t>where: T=Temperature, TD= Dewpoint Temperature</a:t>
            </a:r>
            <a:r>
              <a:rPr lang="en-US" sz="2000" smtClean="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48600" cy="1143000"/>
          </a:xfrm>
        </p:spPr>
        <p:txBody>
          <a:bodyPr/>
          <a:lstStyle/>
          <a:p>
            <a:pPr>
              <a:defRPr/>
            </a:pPr>
            <a:r>
              <a:rPr lang="en-US" dirty="0" smtClean="0"/>
              <a:t>Cloudy LAP retrieval algorithm</a:t>
            </a:r>
          </a:p>
        </p:txBody>
      </p:sp>
      <p:sp>
        <p:nvSpPr>
          <p:cNvPr id="3" name="Content Placeholder 2"/>
          <p:cNvSpPr>
            <a:spLocks noGrp="1"/>
          </p:cNvSpPr>
          <p:nvPr>
            <p:ph idx="1"/>
          </p:nvPr>
        </p:nvSpPr>
        <p:spPr>
          <a:xfrm>
            <a:off x="609600" y="1828800"/>
            <a:ext cx="7848600" cy="4495800"/>
          </a:xfrm>
        </p:spPr>
        <p:txBody>
          <a:bodyPr/>
          <a:lstStyle/>
          <a:p>
            <a:pPr>
              <a:defRPr/>
            </a:pPr>
            <a:r>
              <a:rPr lang="en-US" dirty="0" smtClean="0"/>
              <a:t>The cloud algorithm uses the same linear regression technique as the clear sky, but without physical iteration</a:t>
            </a:r>
          </a:p>
          <a:p>
            <a:pPr>
              <a:buFont typeface="Symbol" pitchFamily="18" charset="2"/>
              <a:buNone/>
              <a:defRPr/>
            </a:pPr>
            <a:r>
              <a:rPr lang="en-US" dirty="0" smtClean="0"/>
              <a:t>                Y = K X</a:t>
            </a:r>
          </a:p>
          <a:p>
            <a:pPr>
              <a:defRPr/>
            </a:pPr>
            <a:r>
              <a:rPr lang="en-US" dirty="0" smtClean="0"/>
              <a:t>X is a vector of predictors, including Tb and forecast profiles.</a:t>
            </a:r>
          </a:p>
          <a:p>
            <a:pPr>
              <a:defRPr/>
            </a:pPr>
            <a:r>
              <a:rPr lang="en-US" dirty="0" smtClean="0"/>
              <a:t>Y is a vector of </a:t>
            </a:r>
            <a:r>
              <a:rPr lang="en-US" dirty="0" err="1" smtClean="0"/>
              <a:t>predictants</a:t>
            </a:r>
            <a:r>
              <a:rPr lang="en-US" dirty="0" smtClean="0"/>
              <a:t>, including profiles of T/Q/O3, </a:t>
            </a:r>
            <a:r>
              <a:rPr lang="en-US" dirty="0" err="1" smtClean="0"/>
              <a:t>Tsurf</a:t>
            </a:r>
            <a:r>
              <a:rPr lang="en-US" dirty="0" smtClean="0"/>
              <a:t>, cloud optical thickness, cloud top pressure, and cloud particle size</a:t>
            </a:r>
          </a:p>
        </p:txBody>
      </p:sp>
      <p:sp>
        <p:nvSpPr>
          <p:cNvPr id="4" name="Slide Number Placeholder 3"/>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C4DEA8D1-4F4F-4222-9589-97392B7D6B19}" type="slidenum">
              <a:rPr lang="en-US" sz="1400" smtClean="0">
                <a:latin typeface="Times New Roman" pitchFamily="18" charset="0"/>
              </a:rPr>
              <a:pPr>
                <a:defRPr/>
              </a:pPr>
              <a:t>32</a:t>
            </a:fld>
            <a:endParaRPr lang="en-US" sz="1400" smtClean="0">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9CD46A46-F152-4E6C-A6D5-0D1B3E08292D}" type="slidenum">
              <a:rPr lang="en-US" altLang="zh-CN" sz="1400" smtClean="0">
                <a:latin typeface="Times New Roman" pitchFamily="18" charset="0"/>
              </a:rPr>
              <a:pPr>
                <a:defRPr/>
              </a:pPr>
              <a:t>33</a:t>
            </a:fld>
            <a:endParaRPr lang="en-US" altLang="zh-CN" sz="1400" smtClean="0">
              <a:latin typeface="Times New Roman" pitchFamily="18" charset="0"/>
            </a:endParaRPr>
          </a:p>
        </p:txBody>
      </p:sp>
      <p:sp>
        <p:nvSpPr>
          <p:cNvPr id="317444" name="Rectangle 4"/>
          <p:cNvSpPr>
            <a:spLocks noGrp="1" noChangeArrowheads="1"/>
          </p:cNvSpPr>
          <p:nvPr>
            <p:ph type="title"/>
          </p:nvPr>
        </p:nvSpPr>
        <p:spPr>
          <a:xfrm>
            <a:off x="1600200" y="44450"/>
            <a:ext cx="7543800" cy="1143000"/>
          </a:xfrm>
          <a:ln>
            <a:solidFill>
              <a:srgbClr val="FFFFFF"/>
            </a:solidFill>
          </a:ln>
        </p:spPr>
        <p:txBody>
          <a:bodyPr/>
          <a:lstStyle/>
          <a:p>
            <a:pPr>
              <a:defRPr/>
            </a:pPr>
            <a:r>
              <a:rPr lang="en-US" altLang="zh-CN" sz="3200" dirty="0" smtClean="0">
                <a:solidFill>
                  <a:srgbClr val="FFFF00"/>
                </a:solidFill>
              </a:rPr>
              <a:t>The flow chart of the cloudy LAP retrieval algorithm </a:t>
            </a:r>
          </a:p>
        </p:txBody>
      </p:sp>
      <p:grpSp>
        <p:nvGrpSpPr>
          <p:cNvPr id="33796" name="Group 66"/>
          <p:cNvGrpSpPr>
            <a:grpSpLocks/>
          </p:cNvGrpSpPr>
          <p:nvPr/>
        </p:nvGrpSpPr>
        <p:grpSpPr bwMode="auto">
          <a:xfrm>
            <a:off x="0" y="609600"/>
            <a:ext cx="8388350" cy="6042025"/>
            <a:chOff x="0" y="531"/>
            <a:chExt cx="5284" cy="3806"/>
          </a:xfrm>
        </p:grpSpPr>
        <p:sp>
          <p:nvSpPr>
            <p:cNvPr id="33800" name="AutoShape 37"/>
            <p:cNvSpPr>
              <a:spLocks noChangeAspect="1" noChangeArrowheads="1" noTextEdit="1"/>
            </p:cNvSpPr>
            <p:nvPr/>
          </p:nvSpPr>
          <p:spPr bwMode="auto">
            <a:xfrm>
              <a:off x="0" y="531"/>
              <a:ext cx="5284" cy="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01" name="Text Box 36"/>
            <p:cNvSpPr txBox="1">
              <a:spLocks noChangeArrowheads="1"/>
            </p:cNvSpPr>
            <p:nvPr/>
          </p:nvSpPr>
          <p:spPr bwMode="auto">
            <a:xfrm>
              <a:off x="3584" y="3450"/>
              <a:ext cx="544"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zh-CN" sz="1400">
                  <a:solidFill>
                    <a:srgbClr val="FFFFFF"/>
                  </a:solidFill>
                  <a:latin typeface="Times New Roman" pitchFamily="18" charset="0"/>
                  <a:cs typeface="Times New Roman" pitchFamily="18" charset="0"/>
                </a:rPr>
                <a:t>no</a:t>
              </a:r>
            </a:p>
          </p:txBody>
        </p:sp>
        <p:sp>
          <p:nvSpPr>
            <p:cNvPr id="33802" name="Text Box 35"/>
            <p:cNvSpPr txBox="1">
              <a:spLocks noChangeArrowheads="1"/>
            </p:cNvSpPr>
            <p:nvPr/>
          </p:nvSpPr>
          <p:spPr bwMode="auto">
            <a:xfrm>
              <a:off x="1280" y="3449"/>
              <a:ext cx="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zh-CN" sz="1400">
                  <a:solidFill>
                    <a:srgbClr val="FFFFFF"/>
                  </a:solidFill>
                  <a:latin typeface="Times New Roman" pitchFamily="18" charset="0"/>
                  <a:cs typeface="Times New Roman" pitchFamily="18" charset="0"/>
                </a:rPr>
                <a:t>yes</a:t>
              </a:r>
            </a:p>
          </p:txBody>
        </p:sp>
        <p:sp>
          <p:nvSpPr>
            <p:cNvPr id="33803" name="Text Box 34"/>
            <p:cNvSpPr txBox="1">
              <a:spLocks noChangeArrowheads="1"/>
            </p:cNvSpPr>
            <p:nvPr/>
          </p:nvSpPr>
          <p:spPr bwMode="auto">
            <a:xfrm>
              <a:off x="3264" y="2548"/>
              <a:ext cx="544"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zh-CN" sz="1400">
                  <a:solidFill>
                    <a:srgbClr val="FFFFFF"/>
                  </a:solidFill>
                  <a:latin typeface="Times New Roman" pitchFamily="18" charset="0"/>
                  <a:cs typeface="Times New Roman" pitchFamily="18" charset="0"/>
                </a:rPr>
                <a:t>yes</a:t>
              </a:r>
            </a:p>
          </p:txBody>
        </p:sp>
        <p:sp>
          <p:nvSpPr>
            <p:cNvPr id="33804" name="Text Box 33"/>
            <p:cNvSpPr txBox="1">
              <a:spLocks noChangeArrowheads="1"/>
            </p:cNvSpPr>
            <p:nvPr/>
          </p:nvSpPr>
          <p:spPr bwMode="auto">
            <a:xfrm>
              <a:off x="1399" y="2556"/>
              <a:ext cx="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zh-CN" sz="1400">
                  <a:solidFill>
                    <a:srgbClr val="FFFFFF"/>
                  </a:solidFill>
                  <a:latin typeface="Times New Roman" pitchFamily="18" charset="0"/>
                  <a:cs typeface="Times New Roman" pitchFamily="18" charset="0"/>
                </a:rPr>
                <a:t>no</a:t>
              </a:r>
            </a:p>
          </p:txBody>
        </p:sp>
        <p:sp>
          <p:nvSpPr>
            <p:cNvPr id="33805" name="AutoShape 31"/>
            <p:cNvSpPr>
              <a:spLocks noChangeArrowheads="1"/>
            </p:cNvSpPr>
            <p:nvPr/>
          </p:nvSpPr>
          <p:spPr bwMode="auto">
            <a:xfrm>
              <a:off x="388" y="1706"/>
              <a:ext cx="2176" cy="199"/>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Apply water clouds regression coefficients</a:t>
              </a:r>
            </a:p>
          </p:txBody>
        </p:sp>
        <p:sp>
          <p:nvSpPr>
            <p:cNvPr id="33806" name="AutoShape 30"/>
            <p:cNvSpPr>
              <a:spLocks noChangeArrowheads="1"/>
            </p:cNvSpPr>
            <p:nvPr/>
          </p:nvSpPr>
          <p:spPr bwMode="auto">
            <a:xfrm>
              <a:off x="2640" y="1706"/>
              <a:ext cx="2112" cy="199"/>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Apply ice cloud regression coefficients</a:t>
              </a:r>
            </a:p>
          </p:txBody>
        </p:sp>
        <p:sp>
          <p:nvSpPr>
            <p:cNvPr id="33807" name="AutoShape 29"/>
            <p:cNvSpPr>
              <a:spLocks noChangeArrowheads="1"/>
            </p:cNvSpPr>
            <p:nvPr/>
          </p:nvSpPr>
          <p:spPr bwMode="auto">
            <a:xfrm>
              <a:off x="2208" y="1248"/>
              <a:ext cx="998" cy="188"/>
            </a:xfrm>
            <a:prstGeom prst="flowChartAlternate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Cloudy algorithm</a:t>
              </a:r>
              <a:endParaRPr lang="en-US" altLang="zh-CN" sz="1400">
                <a:solidFill>
                  <a:srgbClr val="FFFFFF"/>
                </a:solidFill>
              </a:endParaRPr>
            </a:p>
          </p:txBody>
        </p:sp>
        <p:sp>
          <p:nvSpPr>
            <p:cNvPr id="33808" name="AutoShape 27"/>
            <p:cNvSpPr>
              <a:spLocks noChangeArrowheads="1"/>
            </p:cNvSpPr>
            <p:nvPr/>
          </p:nvSpPr>
          <p:spPr bwMode="auto">
            <a:xfrm>
              <a:off x="912" y="2095"/>
              <a:ext cx="1115" cy="187"/>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Calculate Tb_water</a:t>
              </a:r>
            </a:p>
          </p:txBody>
        </p:sp>
        <p:sp>
          <p:nvSpPr>
            <p:cNvPr id="33809" name="AutoShape 26"/>
            <p:cNvSpPr>
              <a:spLocks noChangeArrowheads="1"/>
            </p:cNvSpPr>
            <p:nvPr/>
          </p:nvSpPr>
          <p:spPr bwMode="auto">
            <a:xfrm>
              <a:off x="3325" y="2095"/>
              <a:ext cx="953" cy="187"/>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Calculate Tb_ice</a:t>
              </a:r>
            </a:p>
          </p:txBody>
        </p:sp>
        <p:sp>
          <p:nvSpPr>
            <p:cNvPr id="33810" name="AutoShape 25"/>
            <p:cNvSpPr>
              <a:spLocks noChangeArrowheads="1"/>
            </p:cNvSpPr>
            <p:nvPr/>
          </p:nvSpPr>
          <p:spPr bwMode="auto">
            <a:xfrm>
              <a:off x="1787" y="2496"/>
              <a:ext cx="1477" cy="480"/>
            </a:xfrm>
            <a:prstGeom prst="flowChartDecision">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l-GR" altLang="zh-CN" sz="1400">
                  <a:solidFill>
                    <a:srgbClr val="FFFFFF"/>
                  </a:solidFill>
                  <a:latin typeface="Times New Roman" pitchFamily="18" charset="0"/>
                  <a:cs typeface="Times New Roman" pitchFamily="18" charset="0"/>
                </a:rPr>
                <a:t>δ</a:t>
              </a:r>
              <a:r>
                <a:rPr lang="en-US" altLang="zh-CN" sz="1400">
                  <a:solidFill>
                    <a:srgbClr val="FFFFFF"/>
                  </a:solidFill>
                  <a:latin typeface="Times New Roman" pitchFamily="18" charset="0"/>
                  <a:cs typeface="Times New Roman" pitchFamily="18" charset="0"/>
                </a:rPr>
                <a:t> Tb_water &lt; </a:t>
              </a:r>
              <a:r>
                <a:rPr lang="el-GR" altLang="zh-CN" sz="1400">
                  <a:solidFill>
                    <a:srgbClr val="FFFFFF"/>
                  </a:solidFill>
                  <a:latin typeface="Times New Roman" pitchFamily="18" charset="0"/>
                  <a:cs typeface="Times New Roman" pitchFamily="18" charset="0"/>
                </a:rPr>
                <a:t>δ</a:t>
              </a:r>
              <a:r>
                <a:rPr lang="en-US" altLang="zh-CN" sz="1400">
                  <a:solidFill>
                    <a:srgbClr val="FFFFFF"/>
                  </a:solidFill>
                  <a:latin typeface="Times New Roman" pitchFamily="18" charset="0"/>
                  <a:cs typeface="Times New Roman" pitchFamily="18" charset="0"/>
                </a:rPr>
                <a:t> Tb_ice</a:t>
              </a:r>
            </a:p>
          </p:txBody>
        </p:sp>
        <p:cxnSp>
          <p:nvCxnSpPr>
            <p:cNvPr id="33811" name="AutoShape 24"/>
            <p:cNvCxnSpPr>
              <a:cxnSpLocks noChangeShapeType="1"/>
            </p:cNvCxnSpPr>
            <p:nvPr/>
          </p:nvCxnSpPr>
          <p:spPr bwMode="auto">
            <a:xfrm flipH="1">
              <a:off x="2716" y="1440"/>
              <a:ext cx="5" cy="187"/>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sp>
          <p:nvSpPr>
            <p:cNvPr id="33812" name="AutoShape 23"/>
            <p:cNvSpPr>
              <a:spLocks noChangeArrowheads="1"/>
            </p:cNvSpPr>
            <p:nvPr/>
          </p:nvSpPr>
          <p:spPr bwMode="auto">
            <a:xfrm>
              <a:off x="1113" y="3029"/>
              <a:ext cx="590" cy="187"/>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Ice clouds</a:t>
              </a:r>
            </a:p>
          </p:txBody>
        </p:sp>
        <p:sp>
          <p:nvSpPr>
            <p:cNvPr id="33813" name="AutoShape 22"/>
            <p:cNvSpPr>
              <a:spLocks noChangeArrowheads="1"/>
            </p:cNvSpPr>
            <p:nvPr/>
          </p:nvSpPr>
          <p:spPr bwMode="auto">
            <a:xfrm>
              <a:off x="3297" y="3029"/>
              <a:ext cx="781" cy="187"/>
            </a:xfrm>
            <a:prstGeom prst="flowChart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Water clouds</a:t>
              </a:r>
            </a:p>
          </p:txBody>
        </p:sp>
        <p:sp>
          <p:nvSpPr>
            <p:cNvPr id="33814" name="AutoShape 21"/>
            <p:cNvSpPr>
              <a:spLocks noChangeArrowheads="1"/>
            </p:cNvSpPr>
            <p:nvPr/>
          </p:nvSpPr>
          <p:spPr bwMode="auto">
            <a:xfrm>
              <a:off x="1787" y="3408"/>
              <a:ext cx="1477" cy="435"/>
            </a:xfrm>
            <a:prstGeom prst="flowChartDecision">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Pass quality control</a:t>
              </a:r>
            </a:p>
          </p:txBody>
        </p:sp>
        <p:sp>
          <p:nvSpPr>
            <p:cNvPr id="33815" name="AutoShape 20"/>
            <p:cNvSpPr>
              <a:spLocks noChangeArrowheads="1"/>
            </p:cNvSpPr>
            <p:nvPr/>
          </p:nvSpPr>
          <p:spPr bwMode="auto">
            <a:xfrm>
              <a:off x="288" y="3765"/>
              <a:ext cx="1488" cy="363"/>
            </a:xfrm>
            <a:prstGeom prst="flowChartAlternate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dirty="0">
                  <a:solidFill>
                    <a:srgbClr val="FFFFFF"/>
                  </a:solidFill>
                  <a:latin typeface="Times New Roman" pitchFamily="18" charset="0"/>
                  <a:cs typeface="Times New Roman" pitchFamily="18" charset="0"/>
                </a:rPr>
                <a:t>Output </a:t>
              </a:r>
              <a:r>
                <a:rPr lang="en-US" altLang="zh-CN" sz="1400" dirty="0" smtClean="0">
                  <a:solidFill>
                    <a:srgbClr val="FFFFFF"/>
                  </a:solidFill>
                  <a:latin typeface="Times New Roman" pitchFamily="18" charset="0"/>
                  <a:cs typeface="Times New Roman" pitchFamily="18" charset="0"/>
                </a:rPr>
                <a:t>profiles </a:t>
              </a:r>
              <a:r>
                <a:rPr lang="en-US" altLang="zh-CN" sz="1400" dirty="0">
                  <a:solidFill>
                    <a:srgbClr val="FFFFFF"/>
                  </a:solidFill>
                  <a:latin typeface="Times New Roman" pitchFamily="18" charset="0"/>
                  <a:cs typeface="Times New Roman" pitchFamily="18" charset="0"/>
                </a:rPr>
                <a:t>and cloud parameters</a:t>
              </a:r>
            </a:p>
          </p:txBody>
        </p:sp>
        <p:sp>
          <p:nvSpPr>
            <p:cNvPr id="33816" name="AutoShape 19"/>
            <p:cNvSpPr>
              <a:spLocks noChangeArrowheads="1"/>
            </p:cNvSpPr>
            <p:nvPr/>
          </p:nvSpPr>
          <p:spPr bwMode="auto">
            <a:xfrm>
              <a:off x="3216" y="3807"/>
              <a:ext cx="1887" cy="321"/>
            </a:xfrm>
            <a:prstGeom prst="flowChartAlternateProcess">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lgn="ctr"/>
              <a:r>
                <a:rPr lang="en-US" altLang="zh-CN" sz="1400">
                  <a:solidFill>
                    <a:srgbClr val="FFFFFF"/>
                  </a:solidFill>
                  <a:latin typeface="Times New Roman" pitchFamily="18" charset="0"/>
                  <a:cs typeface="Times New Roman" pitchFamily="18" charset="0"/>
                </a:rPr>
                <a:t>Failed retrieval</a:t>
              </a:r>
            </a:p>
          </p:txBody>
        </p:sp>
        <p:cxnSp>
          <p:nvCxnSpPr>
            <p:cNvPr id="33817" name="AutoShape 17"/>
            <p:cNvCxnSpPr>
              <a:cxnSpLocks noChangeShapeType="1"/>
            </p:cNvCxnSpPr>
            <p:nvPr/>
          </p:nvCxnSpPr>
          <p:spPr bwMode="auto">
            <a:xfrm flipH="1">
              <a:off x="1471" y="1905"/>
              <a:ext cx="5" cy="197"/>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33818" name="AutoShape 16"/>
            <p:cNvCxnSpPr>
              <a:cxnSpLocks noChangeShapeType="1"/>
            </p:cNvCxnSpPr>
            <p:nvPr/>
          </p:nvCxnSpPr>
          <p:spPr bwMode="auto">
            <a:xfrm flipH="1">
              <a:off x="3802" y="1905"/>
              <a:ext cx="6" cy="197"/>
            </a:xfrm>
            <a:prstGeom prst="straightConnector1">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33819" name="AutoShape 15"/>
            <p:cNvCxnSpPr>
              <a:cxnSpLocks noChangeShapeType="1"/>
              <a:endCxn id="33812" idx="0"/>
            </p:cNvCxnSpPr>
            <p:nvPr/>
          </p:nvCxnSpPr>
          <p:spPr bwMode="auto">
            <a:xfrm rot="10800000" flipV="1">
              <a:off x="1408" y="2736"/>
              <a:ext cx="379" cy="293"/>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0" name="AutoShape 14"/>
            <p:cNvCxnSpPr>
              <a:cxnSpLocks noChangeShapeType="1"/>
              <a:endCxn id="33813" idx="0"/>
            </p:cNvCxnSpPr>
            <p:nvPr/>
          </p:nvCxnSpPr>
          <p:spPr bwMode="auto">
            <a:xfrm>
              <a:off x="3264" y="2736"/>
              <a:ext cx="423" cy="293"/>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1" name="AutoShape 13"/>
            <p:cNvCxnSpPr>
              <a:cxnSpLocks noChangeShapeType="1"/>
              <a:stCxn id="33812" idx="2"/>
            </p:cNvCxnSpPr>
            <p:nvPr/>
          </p:nvCxnSpPr>
          <p:spPr bwMode="auto">
            <a:xfrm rot="16200000" flipH="1">
              <a:off x="1871" y="2753"/>
              <a:ext cx="192" cy="1118"/>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2" name="AutoShape 12"/>
            <p:cNvCxnSpPr>
              <a:cxnSpLocks noChangeShapeType="1"/>
              <a:stCxn id="33813" idx="2"/>
            </p:cNvCxnSpPr>
            <p:nvPr/>
          </p:nvCxnSpPr>
          <p:spPr bwMode="auto">
            <a:xfrm rot="5400000">
              <a:off x="3011" y="2731"/>
              <a:ext cx="191" cy="1161"/>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3" name="AutoShape 11"/>
            <p:cNvCxnSpPr>
              <a:cxnSpLocks noChangeShapeType="1"/>
              <a:stCxn id="33814" idx="1"/>
            </p:cNvCxnSpPr>
            <p:nvPr/>
          </p:nvCxnSpPr>
          <p:spPr bwMode="auto">
            <a:xfrm rot="10800000" flipV="1">
              <a:off x="1032" y="3625"/>
              <a:ext cx="755" cy="127"/>
            </a:xfrm>
            <a:prstGeom prst="bentConnector3">
              <a:avLst>
                <a:gd name="adj1" fmla="val 50000"/>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4" name="AutoShape 10"/>
            <p:cNvCxnSpPr>
              <a:cxnSpLocks noChangeShapeType="1"/>
              <a:stCxn id="33814" idx="3"/>
            </p:cNvCxnSpPr>
            <p:nvPr/>
          </p:nvCxnSpPr>
          <p:spPr bwMode="auto">
            <a:xfrm>
              <a:off x="3264" y="3626"/>
              <a:ext cx="868" cy="179"/>
            </a:xfrm>
            <a:prstGeom prst="bentConnector3">
              <a:avLst>
                <a:gd name="adj1" fmla="val 50000"/>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5" name="AutoShape 9"/>
            <p:cNvCxnSpPr>
              <a:cxnSpLocks noChangeShapeType="1"/>
              <a:stCxn id="33808" idx="2"/>
            </p:cNvCxnSpPr>
            <p:nvPr/>
          </p:nvCxnSpPr>
          <p:spPr bwMode="auto">
            <a:xfrm rot="16200000" flipH="1">
              <a:off x="1872" y="1880"/>
              <a:ext cx="215" cy="1019"/>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6" name="AutoShape 8"/>
            <p:cNvCxnSpPr>
              <a:cxnSpLocks noChangeShapeType="1"/>
              <a:stCxn id="33809" idx="2"/>
            </p:cNvCxnSpPr>
            <p:nvPr/>
          </p:nvCxnSpPr>
          <p:spPr bwMode="auto">
            <a:xfrm rot="5400000">
              <a:off x="3057" y="1751"/>
              <a:ext cx="213" cy="1276"/>
            </a:xfrm>
            <a:prstGeom prst="bentConnector2">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7" name="AutoShape 7"/>
            <p:cNvCxnSpPr>
              <a:cxnSpLocks noChangeShapeType="1"/>
            </p:cNvCxnSpPr>
            <p:nvPr/>
          </p:nvCxnSpPr>
          <p:spPr bwMode="auto">
            <a:xfrm rot="5400000">
              <a:off x="2009" y="996"/>
              <a:ext cx="177" cy="1244"/>
            </a:xfrm>
            <a:prstGeom prst="bentConnector3">
              <a:avLst>
                <a:gd name="adj1" fmla="val 49889"/>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33828" name="AutoShape 6"/>
            <p:cNvCxnSpPr>
              <a:cxnSpLocks noChangeShapeType="1"/>
            </p:cNvCxnSpPr>
            <p:nvPr/>
          </p:nvCxnSpPr>
          <p:spPr bwMode="auto">
            <a:xfrm rot="16200000" flipH="1">
              <a:off x="3175" y="1074"/>
              <a:ext cx="177" cy="1088"/>
            </a:xfrm>
            <a:prstGeom prst="bentConnector3">
              <a:avLst>
                <a:gd name="adj1" fmla="val 49889"/>
              </a:avLst>
            </a:prstGeom>
            <a:noFill/>
            <a:ln w="9525">
              <a:solidFill>
                <a:srgbClr val="FFFFFF"/>
              </a:solidFill>
              <a:miter lim="800000"/>
              <a:headEnd/>
              <a:tailEnd type="triangle" w="med" len="med"/>
            </a:ln>
            <a:extLst>
              <a:ext uri="{909E8E84-426E-40DD-AFC4-6F175D3DCCD1}">
                <a14:hiddenFill xmlns:a14="http://schemas.microsoft.com/office/drawing/2010/main">
                  <a:noFill/>
                </a14:hiddenFill>
              </a:ext>
            </a:extLst>
          </p:spPr>
        </p:cxnSp>
      </p:grpSp>
      <p:sp>
        <p:nvSpPr>
          <p:cNvPr id="317496" name="Rectangle 56"/>
          <p:cNvSpPr>
            <a:spLocks noChangeArrowheads="1"/>
          </p:cNvSpPr>
          <p:nvPr/>
        </p:nvSpPr>
        <p:spPr bwMode="auto">
          <a:xfrm>
            <a:off x="0" y="6297613"/>
            <a:ext cx="18415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400">
              <a:solidFill>
                <a:srgbClr val="FFFFFF"/>
              </a:solidFill>
            </a:endParaRPr>
          </a:p>
        </p:txBody>
      </p:sp>
      <p:sp>
        <p:nvSpPr>
          <p:cNvPr id="317498" name="AutoShape 58"/>
          <p:cNvSpPr>
            <a:spLocks/>
          </p:cNvSpPr>
          <p:nvPr/>
        </p:nvSpPr>
        <p:spPr bwMode="auto">
          <a:xfrm>
            <a:off x="7553325" y="2565400"/>
            <a:ext cx="142875" cy="2519363"/>
          </a:xfrm>
          <a:prstGeom prst="rightBrace">
            <a:avLst>
              <a:gd name="adj1" fmla="val 146944"/>
              <a:gd name="adj2" fmla="val 50000"/>
            </a:avLst>
          </a:pr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317499" name="Text Box 59"/>
          <p:cNvSpPr txBox="1">
            <a:spLocks noChangeArrowheads="1"/>
          </p:cNvSpPr>
          <p:nvPr/>
        </p:nvSpPr>
        <p:spPr bwMode="auto">
          <a:xfrm>
            <a:off x="7648575" y="3521075"/>
            <a:ext cx="1541463" cy="584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solidFill>
                  <a:srgbClr val="FFFFFF"/>
                </a:solidFill>
                <a:latin typeface="Arial" charset="0"/>
                <a:ea typeface="ＭＳ Ｐゴシック" charset="0"/>
                <a:cs typeface="ＭＳ Ｐゴシック" charset="0"/>
              </a:rPr>
              <a:t>Phase </a:t>
            </a:r>
          </a:p>
          <a:p>
            <a:pPr>
              <a:defRPr/>
            </a:pPr>
            <a:r>
              <a:rPr lang="en-US" altLang="zh-CN" dirty="0">
                <a:solidFill>
                  <a:srgbClr val="FFFFFF"/>
                </a:solidFill>
                <a:latin typeface="Arial" charset="0"/>
                <a:ea typeface="ＭＳ Ｐゴシック" charset="0"/>
                <a:cs typeface="ＭＳ Ｐゴシック" charset="0"/>
              </a:rPr>
              <a:t>determination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4B5BE3A8-F2C6-4A16-A520-D2DBB51B0EFE}" type="slidenum">
              <a:rPr lang="en-US" sz="1400" smtClean="0">
                <a:latin typeface="Times New Roman" pitchFamily="18" charset="0"/>
              </a:rPr>
              <a:pPr>
                <a:defRPr/>
              </a:pPr>
              <a:t>34</a:t>
            </a:fld>
            <a:endParaRPr lang="en-US" sz="1400" smtClean="0">
              <a:latin typeface="Times New Roman" pitchFamily="18" charset="0"/>
            </a:endParaRPr>
          </a:p>
        </p:txBody>
      </p:sp>
      <p:sp>
        <p:nvSpPr>
          <p:cNvPr id="6588418" name="Rectangle 2"/>
          <p:cNvSpPr>
            <a:spLocks noGrp="1" noChangeArrowheads="1"/>
          </p:cNvSpPr>
          <p:nvPr>
            <p:ph type="title"/>
          </p:nvPr>
        </p:nvSpPr>
        <p:spPr>
          <a:xfrm>
            <a:off x="914400" y="152400"/>
            <a:ext cx="7848600" cy="914400"/>
          </a:xfrm>
        </p:spPr>
        <p:txBody>
          <a:bodyPr/>
          <a:lstStyle/>
          <a:p>
            <a:pPr>
              <a:defRPr/>
            </a:pPr>
            <a:r>
              <a:rPr lang="en-US" sz="4000" dirty="0" smtClean="0"/>
              <a:t>Cloudy LAP products</a:t>
            </a:r>
          </a:p>
        </p:txBody>
      </p:sp>
      <p:sp>
        <p:nvSpPr>
          <p:cNvPr id="6588419" name="Rectangle 3"/>
          <p:cNvSpPr>
            <a:spLocks noGrp="1" noChangeArrowheads="1"/>
          </p:cNvSpPr>
          <p:nvPr>
            <p:ph type="body" idx="1"/>
          </p:nvPr>
        </p:nvSpPr>
        <p:spPr>
          <a:xfrm>
            <a:off x="609600" y="1905000"/>
            <a:ext cx="7848600" cy="4419600"/>
          </a:xfrm>
        </p:spPr>
        <p:txBody>
          <a:bodyPr/>
          <a:lstStyle/>
          <a:p>
            <a:pPr>
              <a:defRPr/>
            </a:pPr>
            <a:r>
              <a:rPr lang="en-US" dirty="0" smtClean="0"/>
              <a:t>Same LAP products as clear sky:</a:t>
            </a:r>
          </a:p>
          <a:p>
            <a:pPr lvl="1">
              <a:defRPr/>
            </a:pPr>
            <a:r>
              <a:rPr lang="en-US" dirty="0" smtClean="0"/>
              <a:t>temperature and moisture profiles</a:t>
            </a:r>
          </a:p>
          <a:p>
            <a:pPr lvl="1">
              <a:defRPr/>
            </a:pPr>
            <a:r>
              <a:rPr lang="en-US" dirty="0" smtClean="0"/>
              <a:t>Derived products, including TPW, layered PW (WV1, WV2, WV3), LI, CAPE, K-Index, Total-Totals, Showalter Index</a:t>
            </a:r>
          </a:p>
          <a:p>
            <a:pPr>
              <a:defRPr/>
            </a:pPr>
            <a:endParaRPr lang="en-US" dirty="0" smtClean="0"/>
          </a:p>
          <a:p>
            <a:pPr>
              <a:defRPr/>
            </a:pPr>
            <a:r>
              <a:rPr lang="en-US" dirty="0" smtClean="0"/>
              <a:t>Plus cloud parameters</a:t>
            </a:r>
          </a:p>
          <a:p>
            <a:pPr lvl="1">
              <a:defRPr/>
            </a:pPr>
            <a:r>
              <a:rPr lang="en-US" dirty="0" smtClean="0"/>
              <a:t>Cloud optical thickness, cloud top pressure, phase, effective particle size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9931E7E0-4752-470B-BE99-28752E465492}" type="slidenum">
              <a:rPr lang="en-US" sz="1400" smtClean="0">
                <a:latin typeface="Times New Roman" pitchFamily="18" charset="0"/>
              </a:rPr>
              <a:pPr>
                <a:defRPr/>
              </a:pPr>
              <a:t>35</a:t>
            </a:fld>
            <a:endParaRPr lang="en-US" sz="1400" smtClean="0">
              <a:latin typeface="Times New Roman" pitchFamily="18" charset="0"/>
            </a:endParaRPr>
          </a:p>
        </p:txBody>
      </p:sp>
      <p:sp>
        <p:nvSpPr>
          <p:cNvPr id="7428098" name="Rectangle 2"/>
          <p:cNvSpPr>
            <a:spLocks noGrp="1" noChangeArrowheads="1"/>
          </p:cNvSpPr>
          <p:nvPr>
            <p:ph type="title"/>
          </p:nvPr>
        </p:nvSpPr>
        <p:spPr>
          <a:xfrm>
            <a:off x="1295400" y="639763"/>
            <a:ext cx="7620000" cy="808037"/>
          </a:xfrm>
        </p:spPr>
        <p:txBody>
          <a:bodyPr/>
          <a:lstStyle/>
          <a:p>
            <a:pPr>
              <a:defRPr/>
            </a:pPr>
            <a:r>
              <a:rPr lang="en-US" sz="4000" dirty="0" smtClean="0"/>
              <a:t>Summary on algorithm</a:t>
            </a:r>
          </a:p>
        </p:txBody>
      </p:sp>
      <p:sp>
        <p:nvSpPr>
          <p:cNvPr id="7428099" name="Text Box 3"/>
          <p:cNvSpPr txBox="1">
            <a:spLocks noChangeArrowheads="1"/>
          </p:cNvSpPr>
          <p:nvPr/>
        </p:nvSpPr>
        <p:spPr bwMode="auto">
          <a:xfrm>
            <a:off x="381000" y="1600200"/>
            <a:ext cx="8458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633413" indent="-461963">
              <a:defRPr sz="1600" b="1">
                <a:solidFill>
                  <a:srgbClr val="FFFF00"/>
                </a:solidFill>
                <a:latin typeface="Arial" pitchFamily="34" charset="0"/>
                <a:ea typeface="MS PGothic" pitchFamily="34" charset="-128"/>
              </a:defRPr>
            </a:lvl1pPr>
            <a:lvl2pPr marL="1200150" indent="-452438">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buClr>
                <a:srgbClr val="FFFF00"/>
              </a:buClr>
              <a:buFont typeface="Arial" pitchFamily="34" charset="0"/>
              <a:buChar char="●"/>
              <a:defRPr/>
            </a:pPr>
            <a:r>
              <a:rPr lang="en-US" sz="2000" dirty="0" smtClean="0">
                <a:solidFill>
                  <a:srgbClr val="F8F8F8"/>
                </a:solidFill>
                <a:latin typeface="Times New Roman" pitchFamily="18" charset="0"/>
              </a:rPr>
              <a:t>GOES-R ABI LAP algorithm is used for GOES Sounder/GOES-R ABI and derived products</a:t>
            </a:r>
          </a:p>
          <a:p>
            <a:pPr>
              <a:buClr>
                <a:srgbClr val="FFFF00"/>
              </a:buClr>
              <a:buFont typeface="Arial" pitchFamily="34" charset="0"/>
              <a:buChar char="●"/>
              <a:defRPr/>
            </a:pPr>
            <a:endParaRPr lang="en-US" sz="2000" dirty="0" smtClean="0">
              <a:solidFill>
                <a:srgbClr val="F8F8F8"/>
              </a:solidFill>
              <a:latin typeface="Times New Roman" pitchFamily="18" charset="0"/>
            </a:endParaRPr>
          </a:p>
          <a:p>
            <a:pPr>
              <a:buClr>
                <a:srgbClr val="FFFF00"/>
              </a:buClr>
              <a:buFont typeface="Arial" pitchFamily="34" charset="0"/>
              <a:buChar char="●"/>
              <a:defRPr/>
            </a:pPr>
            <a:r>
              <a:rPr lang="en-US" altLang="zh-CN" sz="2000" dirty="0" smtClean="0">
                <a:solidFill>
                  <a:srgbClr val="F8F8F8"/>
                </a:solidFill>
                <a:latin typeface="Times New Roman" pitchFamily="18" charset="0"/>
              </a:rPr>
              <a:t>Multivariable linear regression technique is used to generate</a:t>
            </a:r>
          </a:p>
          <a:p>
            <a:pPr lvl="1">
              <a:buClr>
                <a:srgbClr val="FFFF00"/>
              </a:buClr>
              <a:buFont typeface="Arial" pitchFamily="34" charset="0"/>
              <a:buChar char="●"/>
              <a:defRPr/>
            </a:pPr>
            <a:r>
              <a:rPr lang="en-US" sz="2000" dirty="0" smtClean="0">
                <a:solidFill>
                  <a:srgbClr val="F8F8F8"/>
                </a:solidFill>
                <a:latin typeface="Times New Roman" pitchFamily="18" charset="0"/>
              </a:rPr>
              <a:t>Clear sky profiles as first guess for physical iteration</a:t>
            </a:r>
          </a:p>
          <a:p>
            <a:pPr lvl="1">
              <a:buClr>
                <a:srgbClr val="FFFF00"/>
              </a:buClr>
              <a:buFont typeface="Arial" pitchFamily="34" charset="0"/>
              <a:buChar char="●"/>
              <a:defRPr/>
            </a:pPr>
            <a:r>
              <a:rPr lang="en-US" sz="2000" dirty="0" smtClean="0">
                <a:solidFill>
                  <a:srgbClr val="F8F8F8"/>
                </a:solidFill>
                <a:latin typeface="Times New Roman" pitchFamily="18" charset="0"/>
              </a:rPr>
              <a:t>Cloudy profiles as well as cloud parameters</a:t>
            </a:r>
          </a:p>
          <a:p>
            <a:pPr>
              <a:buClr>
                <a:srgbClr val="FFFF00"/>
              </a:buClr>
              <a:buFont typeface="Arial" pitchFamily="34" charset="0"/>
              <a:buChar char="●"/>
              <a:defRPr/>
            </a:pPr>
            <a:endParaRPr lang="en-US" sz="2000" dirty="0" smtClean="0">
              <a:solidFill>
                <a:srgbClr val="F8F8F8"/>
              </a:solidFill>
              <a:latin typeface="Times New Roman" pitchFamily="18" charset="0"/>
            </a:endParaRPr>
          </a:p>
          <a:p>
            <a:pPr>
              <a:buClr>
                <a:srgbClr val="FFFF00"/>
              </a:buClr>
              <a:buFont typeface="Arial" pitchFamily="34" charset="0"/>
              <a:buChar char="●"/>
              <a:defRPr/>
            </a:pPr>
            <a:r>
              <a:rPr lang="en-US" sz="2000" dirty="0" smtClean="0">
                <a:solidFill>
                  <a:srgbClr val="F8F8F8"/>
                </a:solidFill>
                <a:latin typeface="Times New Roman" pitchFamily="18" charset="0"/>
              </a:rPr>
              <a:t>Physical iteration is applied to extract optimal clear sky LAP products</a:t>
            </a:r>
          </a:p>
          <a:p>
            <a:pPr>
              <a:buClr>
                <a:srgbClr val="FFFF00"/>
              </a:buClr>
              <a:buFont typeface="Arial" pitchFamily="34" charset="0"/>
              <a:buChar char="●"/>
              <a:defRPr/>
            </a:pPr>
            <a:endParaRPr lang="en-US" sz="2000" dirty="0" smtClean="0">
              <a:solidFill>
                <a:srgbClr val="F8F8F8"/>
              </a:solidFill>
              <a:latin typeface="Times New Roman" pitchFamily="18" charset="0"/>
            </a:endParaRPr>
          </a:p>
          <a:p>
            <a:pPr>
              <a:buClr>
                <a:srgbClr val="FFFF00"/>
              </a:buClr>
              <a:buFont typeface="Arial" pitchFamily="34" charset="0"/>
              <a:buChar char="●"/>
              <a:defRPr/>
            </a:pPr>
            <a:r>
              <a:rPr lang="en-US" sz="2000" dirty="0" smtClean="0">
                <a:solidFill>
                  <a:srgbClr val="F8F8F8"/>
                </a:solidFill>
                <a:latin typeface="Times New Roman" pitchFamily="18" charset="0"/>
              </a:rPr>
              <a:t>The all sky GOES LAP products are fused by</a:t>
            </a:r>
          </a:p>
          <a:p>
            <a:pPr lvl="1">
              <a:buClr>
                <a:srgbClr val="FFFF00"/>
              </a:buClr>
              <a:buFont typeface="Arial" pitchFamily="34" charset="0"/>
              <a:buChar char="●"/>
              <a:defRPr/>
            </a:pPr>
            <a:r>
              <a:rPr lang="en-US" sz="2000" dirty="0" smtClean="0">
                <a:solidFill>
                  <a:srgbClr val="F8F8F8"/>
                </a:solidFill>
                <a:latin typeface="Times New Roman" pitchFamily="18" charset="0"/>
              </a:rPr>
              <a:t>Clear sky LAP products</a:t>
            </a:r>
          </a:p>
          <a:p>
            <a:pPr lvl="1">
              <a:buClr>
                <a:srgbClr val="FFFF00"/>
              </a:buClr>
              <a:buFont typeface="Arial" pitchFamily="34" charset="0"/>
              <a:buChar char="●"/>
              <a:defRPr/>
            </a:pPr>
            <a:r>
              <a:rPr lang="en-US" sz="2000" dirty="0" smtClean="0">
                <a:solidFill>
                  <a:srgbClr val="F8F8F8"/>
                </a:solidFill>
                <a:latin typeface="Times New Roman" pitchFamily="18" charset="0"/>
              </a:rPr>
              <a:t>Cloudy LAP products</a:t>
            </a:r>
          </a:p>
          <a:p>
            <a:pPr lvl="1">
              <a:buClr>
                <a:srgbClr val="FFFF00"/>
              </a:buClr>
              <a:buFont typeface="Arial" pitchFamily="34" charset="0"/>
              <a:buChar char="●"/>
              <a:defRPr/>
            </a:pPr>
            <a:r>
              <a:rPr lang="en-US" sz="2000" dirty="0" smtClean="0">
                <a:solidFill>
                  <a:srgbClr val="F8F8F8"/>
                </a:solidFill>
                <a:latin typeface="Times New Roman" pitchFamily="18" charset="0"/>
              </a:rPr>
              <a:t>GFS forecast for non-retrieval areas</a:t>
            </a:r>
          </a:p>
          <a:p>
            <a:pPr>
              <a:buClr>
                <a:srgbClr val="FFFF00"/>
              </a:buClr>
              <a:buFont typeface="Arial" pitchFamily="34" charset="0"/>
              <a:buChar char="●"/>
              <a:defRPr/>
            </a:pPr>
            <a:endParaRPr lang="en-US" sz="2000" dirty="0" smtClean="0">
              <a:solidFill>
                <a:srgbClr val="F8F8F8"/>
              </a:solidFill>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7620000" cy="1676400"/>
          </a:xfrm>
        </p:spPr>
        <p:txBody>
          <a:bodyPr>
            <a:noAutofit/>
          </a:bodyPr>
          <a:lstStyle/>
          <a:p>
            <a:pPr algn="l">
              <a:defRPr/>
            </a:pPr>
            <a:r>
              <a:rPr lang="en-US" sz="2400" dirty="0" smtClean="0">
                <a:ea typeface="ＭＳ Ｐゴシック" pitchFamily="34" charset="-128"/>
              </a:rPr>
              <a:t>Comparison with the operational GOES sounder retrieval algorithms </a:t>
            </a:r>
            <a:r>
              <a:rPr lang="en-US" sz="2000" dirty="0" smtClean="0">
                <a:ea typeface="ＭＳ Ｐゴシック" pitchFamily="34" charset="-128"/>
              </a:rPr>
              <a:t/>
            </a:r>
            <a:br>
              <a:rPr lang="en-US" sz="2000" dirty="0" smtClean="0">
                <a:ea typeface="ＭＳ Ｐゴシック" pitchFamily="34" charset="-128"/>
              </a:rPr>
            </a:br>
            <a:r>
              <a:rPr lang="en-US" sz="2000" dirty="0" smtClean="0">
                <a:ea typeface="ＭＳ Ｐゴシック" pitchFamily="34" charset="-128"/>
              </a:rPr>
              <a:t>  </a:t>
            </a:r>
            <a:r>
              <a:rPr lang="en-US" sz="2000" dirty="0" smtClean="0">
                <a:solidFill>
                  <a:srgbClr val="A50021"/>
                </a:solidFill>
                <a:ea typeface="ＭＳ Ｐゴシック" pitchFamily="34" charset="-128"/>
              </a:rPr>
              <a:t>Red (GOES13): GOES-R LAP algorithm</a:t>
            </a:r>
            <a:br>
              <a:rPr lang="en-US" sz="2000" dirty="0" smtClean="0">
                <a:solidFill>
                  <a:srgbClr val="A50021"/>
                </a:solidFill>
                <a:ea typeface="ＭＳ Ｐゴシック" pitchFamily="34" charset="-128"/>
              </a:rPr>
            </a:br>
            <a:r>
              <a:rPr lang="en-US" sz="2000" dirty="0" smtClean="0">
                <a:solidFill>
                  <a:srgbClr val="A50021"/>
                </a:solidFill>
                <a:ea typeface="ＭＳ Ｐゴシック" pitchFamily="34" charset="-128"/>
              </a:rPr>
              <a:t> </a:t>
            </a:r>
            <a:r>
              <a:rPr lang="en-US" sz="2000" dirty="0" smtClean="0">
                <a:solidFill>
                  <a:srgbClr val="00CC00"/>
                </a:solidFill>
                <a:ea typeface="ＭＳ Ｐゴシック" pitchFamily="34" charset="-128"/>
              </a:rPr>
              <a:t>Green (LI): current NOAA operational algorithm, Li et al. (2008)</a:t>
            </a:r>
            <a:br>
              <a:rPr lang="en-US" sz="2000" dirty="0" smtClean="0">
                <a:solidFill>
                  <a:srgbClr val="00CC00"/>
                </a:solidFill>
                <a:ea typeface="ＭＳ Ｐゴシック" pitchFamily="34" charset="-128"/>
              </a:rPr>
            </a:br>
            <a:r>
              <a:rPr lang="en-US" sz="2000" dirty="0" smtClean="0">
                <a:solidFill>
                  <a:srgbClr val="00CC00"/>
                </a:solidFill>
                <a:ea typeface="ＭＳ Ｐゴシック" pitchFamily="34" charset="-128"/>
              </a:rPr>
              <a:t>  </a:t>
            </a:r>
            <a:r>
              <a:rPr lang="en-US" sz="2000" dirty="0" smtClean="0">
                <a:solidFill>
                  <a:schemeClr val="bg1"/>
                </a:solidFill>
                <a:ea typeface="ＭＳ Ｐゴシック" pitchFamily="34" charset="-128"/>
              </a:rPr>
              <a:t>Blue (MA): old NOAA operational algorithm, Ma et al. (1999)  </a:t>
            </a:r>
          </a:p>
        </p:txBody>
      </p:sp>
      <p:sp>
        <p:nvSpPr>
          <p:cNvPr id="37891" name="TextBox 1"/>
          <p:cNvSpPr txBox="1">
            <a:spLocks noChangeArrowheads="1"/>
          </p:cNvSpPr>
          <p:nvPr/>
        </p:nvSpPr>
        <p:spPr bwMode="auto">
          <a:xfrm>
            <a:off x="5953125" y="6153150"/>
            <a:ext cx="300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Lee et al. JTECH (2013)</a:t>
            </a:r>
          </a:p>
        </p:txBody>
      </p:sp>
      <p:pic>
        <p:nvPicPr>
          <p:cNvPr id="378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32013"/>
            <a:ext cx="47545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p:cNvPicPr>
          <p:nvPr/>
        </p:nvPicPr>
        <p:blipFill>
          <a:blip r:embed="rId4">
            <a:extLst>
              <a:ext uri="{28A0092B-C50C-407E-A947-70E740481C1C}">
                <a14:useLocalDpi xmlns:a14="http://schemas.microsoft.com/office/drawing/2010/main" val="0"/>
              </a:ext>
            </a:extLst>
          </a:blip>
          <a:srcRect l="6082" r="1601"/>
          <a:stretch>
            <a:fillRect/>
          </a:stretch>
        </p:blipFill>
        <p:spPr bwMode="auto">
          <a:xfrm>
            <a:off x="4754563" y="2133600"/>
            <a:ext cx="4389437"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p:cNvPicPr>
            <a:picLocks noChangeAspect="1"/>
          </p:cNvPicPr>
          <p:nvPr/>
        </p:nvPicPr>
        <p:blipFill>
          <a:blip r:embed="rId4">
            <a:extLst>
              <a:ext uri="{28A0092B-C50C-407E-A947-70E740481C1C}">
                <a14:useLocalDpi xmlns:a14="http://schemas.microsoft.com/office/drawing/2010/main" val="0"/>
              </a:ext>
            </a:extLst>
          </a:blip>
          <a:srcRect l="13724" t="8920" r="66992" b="73956"/>
          <a:stretch>
            <a:fillRect/>
          </a:stretch>
        </p:blipFill>
        <p:spPr bwMode="auto">
          <a:xfrm>
            <a:off x="3429000" y="2470150"/>
            <a:ext cx="9159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p:cNvPicPr>
            <a:picLocks noChangeAspect="1"/>
          </p:cNvPicPr>
          <p:nvPr/>
        </p:nvPicPr>
        <p:blipFill>
          <a:blip r:embed="rId4">
            <a:extLst>
              <a:ext uri="{28A0092B-C50C-407E-A947-70E740481C1C}">
                <a14:useLocalDpi xmlns:a14="http://schemas.microsoft.com/office/drawing/2010/main" val="0"/>
              </a:ext>
            </a:extLst>
          </a:blip>
          <a:srcRect l="39439" t="94008" r="36990" b="847"/>
          <a:stretch>
            <a:fillRect/>
          </a:stretch>
        </p:blipFill>
        <p:spPr bwMode="auto">
          <a:xfrm>
            <a:off x="1920875" y="5246688"/>
            <a:ext cx="1004888"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1"/>
          <p:cNvSpPr>
            <a:spLocks noChangeArrowheads="1"/>
          </p:cNvSpPr>
          <p:nvPr/>
        </p:nvSpPr>
        <p:spPr bwMode="auto">
          <a:xfrm>
            <a:off x="2895600" y="563880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t>Period: Jun. 1, 2012- Aug. 30, 2012</a:t>
            </a:r>
          </a:p>
        </p:txBody>
      </p:sp>
      <p:sp>
        <p:nvSpPr>
          <p:cNvPr id="37897" name="TextBox 17"/>
          <p:cNvSpPr txBox="1">
            <a:spLocks noChangeArrowheads="1"/>
          </p:cNvSpPr>
          <p:nvPr/>
        </p:nvSpPr>
        <p:spPr bwMode="auto">
          <a:xfrm>
            <a:off x="685800" y="6029325"/>
            <a:ext cx="4821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1400">
                <a:solidFill>
                  <a:srgbClr val="FF0000"/>
                </a:solidFill>
              </a:rPr>
              <a:t>RMSE and BIAS of GOES-13 TPW are smaller than that of TPW retrieved using operational algorithms.</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ChangeAspect="1"/>
          </p:cNvPicPr>
          <p:nvPr/>
        </p:nvPicPr>
        <p:blipFill>
          <a:blip r:embed="rId3">
            <a:extLst>
              <a:ext uri="{28A0092B-C50C-407E-A947-70E740481C1C}">
                <a14:useLocalDpi xmlns:a14="http://schemas.microsoft.com/office/drawing/2010/main" val="0"/>
              </a:ext>
            </a:extLst>
          </a:blip>
          <a:srcRect l="11250" t="3088" r="6250" b="11911"/>
          <a:stretch>
            <a:fillRect/>
          </a:stretch>
        </p:blipFill>
        <p:spPr bwMode="auto">
          <a:xfrm>
            <a:off x="3770313" y="16795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title"/>
          </p:nvPr>
        </p:nvSpPr>
        <p:spPr>
          <a:xfrm>
            <a:off x="1066800" y="76200"/>
            <a:ext cx="8077200" cy="787400"/>
          </a:xfrm>
        </p:spPr>
        <p:txBody>
          <a:bodyPr>
            <a:noAutofit/>
          </a:bodyPr>
          <a:lstStyle/>
          <a:p>
            <a:pPr>
              <a:defRPr/>
            </a:pPr>
            <a:r>
              <a:rPr lang="en-US" sz="2400" dirty="0" smtClean="0">
                <a:ea typeface="ＭＳ Ｐゴシック" pitchFamily="34" charset="-128"/>
              </a:rPr>
              <a:t>GOES-13 Sounder Lifted index with GOES-R algorithm</a:t>
            </a:r>
            <a:br>
              <a:rPr lang="en-US" sz="2400" dirty="0" smtClean="0">
                <a:ea typeface="ＭＳ Ｐゴシック" pitchFamily="34" charset="-128"/>
              </a:rPr>
            </a:br>
            <a:r>
              <a:rPr lang="en-US" sz="2400" dirty="0" smtClean="0">
                <a:ea typeface="ＭＳ Ｐゴシック" pitchFamily="34" charset="-128"/>
              </a:rPr>
              <a:t>comparison with Li et al. (2008) &amp; Ma et al. (1999)</a:t>
            </a:r>
          </a:p>
        </p:txBody>
      </p:sp>
      <p:sp>
        <p:nvSpPr>
          <p:cNvPr id="38916" name="TextBox 1"/>
          <p:cNvSpPr txBox="1">
            <a:spLocks noChangeArrowheads="1"/>
          </p:cNvSpPr>
          <p:nvPr/>
        </p:nvSpPr>
        <p:spPr bwMode="auto">
          <a:xfrm>
            <a:off x="7229475" y="5715000"/>
            <a:ext cx="1838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Lee et al. </a:t>
            </a:r>
          </a:p>
          <a:p>
            <a:pPr eaLnBrk="1" hangingPunct="1"/>
            <a:r>
              <a:rPr lang="en-US" altLang="en-US" sz="2000"/>
              <a:t>JTECH (2013)</a:t>
            </a:r>
          </a:p>
        </p:txBody>
      </p:sp>
      <p:pic>
        <p:nvPicPr>
          <p:cNvPr id="38917" name="Picture 4"/>
          <p:cNvPicPr>
            <a:picLocks noChangeAspect="1"/>
          </p:cNvPicPr>
          <p:nvPr/>
        </p:nvPicPr>
        <p:blipFill>
          <a:blip r:embed="rId4">
            <a:extLst>
              <a:ext uri="{28A0092B-C50C-407E-A947-70E740481C1C}">
                <a14:useLocalDpi xmlns:a14="http://schemas.microsoft.com/office/drawing/2010/main" val="0"/>
              </a:ext>
            </a:extLst>
          </a:blip>
          <a:srcRect l="10358" t="4437" r="7146" b="10564"/>
          <a:stretch>
            <a:fillRect/>
          </a:stretch>
        </p:blipFill>
        <p:spPr bwMode="auto">
          <a:xfrm>
            <a:off x="458788" y="1681163"/>
            <a:ext cx="331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p:cNvPicPr>
            <a:picLocks noChangeAspect="1"/>
          </p:cNvPicPr>
          <p:nvPr/>
        </p:nvPicPr>
        <p:blipFill>
          <a:blip r:embed="rId5">
            <a:extLst>
              <a:ext uri="{28A0092B-C50C-407E-A947-70E740481C1C}">
                <a14:useLocalDpi xmlns:a14="http://schemas.microsoft.com/office/drawing/2010/main" val="0"/>
              </a:ext>
            </a:extLst>
          </a:blip>
          <a:srcRect l="11288" t="5193" r="6494" b="12308"/>
          <a:stretch>
            <a:fillRect/>
          </a:stretch>
        </p:blipFill>
        <p:spPr bwMode="auto">
          <a:xfrm>
            <a:off x="457200" y="3906838"/>
            <a:ext cx="3311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8"/>
          <p:cNvSpPr txBox="1">
            <a:spLocks noChangeArrowheads="1"/>
          </p:cNvSpPr>
          <p:nvPr/>
        </p:nvSpPr>
        <p:spPr bwMode="auto">
          <a:xfrm>
            <a:off x="682625" y="1998663"/>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i="1">
                <a:solidFill>
                  <a:schemeClr val="tx1"/>
                </a:solidFill>
              </a:rPr>
              <a:t>GOES13</a:t>
            </a:r>
          </a:p>
        </p:txBody>
      </p:sp>
      <p:sp>
        <p:nvSpPr>
          <p:cNvPr id="38920" name="TextBox 13"/>
          <p:cNvSpPr txBox="1">
            <a:spLocks noChangeArrowheads="1"/>
          </p:cNvSpPr>
          <p:nvPr/>
        </p:nvSpPr>
        <p:spPr bwMode="auto">
          <a:xfrm>
            <a:off x="669925" y="4198938"/>
            <a:ext cx="119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i="1">
                <a:solidFill>
                  <a:schemeClr val="tx1"/>
                </a:solidFill>
              </a:rPr>
              <a:t>Ma et al.</a:t>
            </a:r>
          </a:p>
        </p:txBody>
      </p:sp>
      <p:sp>
        <p:nvSpPr>
          <p:cNvPr id="38921" name="TextBox 15"/>
          <p:cNvSpPr txBox="1">
            <a:spLocks noChangeArrowheads="1"/>
          </p:cNvSpPr>
          <p:nvPr/>
        </p:nvSpPr>
        <p:spPr bwMode="auto">
          <a:xfrm>
            <a:off x="3951288" y="2032000"/>
            <a:ext cx="1065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i="1">
                <a:solidFill>
                  <a:schemeClr val="tx1"/>
                </a:solidFill>
              </a:rPr>
              <a:t>Li et al.</a:t>
            </a:r>
          </a:p>
        </p:txBody>
      </p:sp>
      <p:sp>
        <p:nvSpPr>
          <p:cNvPr id="38922" name="TextBox 16"/>
          <p:cNvSpPr txBox="1">
            <a:spLocks noChangeArrowheads="1"/>
          </p:cNvSpPr>
          <p:nvPr/>
        </p:nvSpPr>
        <p:spPr bwMode="auto">
          <a:xfrm>
            <a:off x="779463" y="6370638"/>
            <a:ext cx="162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Lifted index</a:t>
            </a:r>
          </a:p>
        </p:txBody>
      </p:sp>
      <p:sp>
        <p:nvSpPr>
          <p:cNvPr id="38923" name="TextBox 17"/>
          <p:cNvSpPr txBox="1">
            <a:spLocks noChangeArrowheads="1"/>
          </p:cNvSpPr>
          <p:nvPr/>
        </p:nvSpPr>
        <p:spPr bwMode="auto">
          <a:xfrm>
            <a:off x="3005138" y="6370638"/>
            <a:ext cx="52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BT</a:t>
            </a:r>
          </a:p>
        </p:txBody>
      </p:sp>
      <p:sp>
        <p:nvSpPr>
          <p:cNvPr id="38924" name="TextBox 18"/>
          <p:cNvSpPr txBox="1">
            <a:spLocks noChangeArrowheads="1"/>
          </p:cNvSpPr>
          <p:nvPr/>
        </p:nvSpPr>
        <p:spPr bwMode="auto">
          <a:xfrm>
            <a:off x="4132263" y="6381750"/>
            <a:ext cx="162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Lifted index</a:t>
            </a:r>
          </a:p>
        </p:txBody>
      </p:sp>
      <p:sp>
        <p:nvSpPr>
          <p:cNvPr id="38925" name="TextBox 19"/>
          <p:cNvSpPr txBox="1">
            <a:spLocks noChangeArrowheads="1"/>
          </p:cNvSpPr>
          <p:nvPr/>
        </p:nvSpPr>
        <p:spPr bwMode="auto">
          <a:xfrm>
            <a:off x="6357938" y="6381750"/>
            <a:ext cx="52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a:t>BT</a:t>
            </a:r>
          </a:p>
        </p:txBody>
      </p:sp>
      <p:sp>
        <p:nvSpPr>
          <p:cNvPr id="38926" name="TextBox 22"/>
          <p:cNvSpPr txBox="1">
            <a:spLocks noChangeArrowheads="1"/>
          </p:cNvSpPr>
          <p:nvPr/>
        </p:nvSpPr>
        <p:spPr bwMode="auto">
          <a:xfrm>
            <a:off x="6767513" y="2503488"/>
            <a:ext cx="2444750" cy="1084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1400">
                <a:solidFill>
                  <a:schemeClr val="tx1"/>
                </a:solidFill>
              </a:rPr>
              <a:t>June 29, 2012 derecho </a:t>
            </a:r>
          </a:p>
          <a:p>
            <a:pPr eaLnBrk="1" hangingPunct="1"/>
            <a:r>
              <a:rPr lang="en-US" altLang="en-US" sz="1400">
                <a:solidFill>
                  <a:srgbClr val="000099"/>
                </a:solidFill>
              </a:rPr>
              <a:t>x</a:t>
            </a:r>
            <a:r>
              <a:rPr lang="en-US" altLang="en-US" sz="1400">
                <a:solidFill>
                  <a:schemeClr val="tx1"/>
                </a:solidFill>
              </a:rPr>
              <a:t> : locations of </a:t>
            </a:r>
          </a:p>
          <a:p>
            <a:pPr eaLnBrk="1" hangingPunct="1"/>
            <a:r>
              <a:rPr lang="en-US" altLang="en-US" sz="1400">
                <a:solidFill>
                  <a:schemeClr val="tx1"/>
                </a:solidFill>
              </a:rPr>
              <a:t>   wind and hail reports</a:t>
            </a:r>
          </a:p>
          <a:p>
            <a:pPr eaLnBrk="1" hangingPunct="1"/>
            <a:r>
              <a:rPr lang="en-US" altLang="en-US" sz="1400">
                <a:solidFill>
                  <a:schemeClr val="tx1"/>
                </a:solidFill>
              </a:rPr>
              <a:t>   between 2130-2330 UTC</a:t>
            </a:r>
          </a:p>
        </p:txBody>
      </p:sp>
      <p:sp>
        <p:nvSpPr>
          <p:cNvPr id="12" name="Flowchart: Connector 11"/>
          <p:cNvSpPr/>
          <p:nvPr/>
        </p:nvSpPr>
        <p:spPr>
          <a:xfrm>
            <a:off x="2225675" y="276860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lowchart: Connector 24"/>
          <p:cNvSpPr/>
          <p:nvPr/>
        </p:nvSpPr>
        <p:spPr>
          <a:xfrm>
            <a:off x="2193925" y="49958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lowchart: Connector 25"/>
          <p:cNvSpPr/>
          <p:nvPr/>
        </p:nvSpPr>
        <p:spPr>
          <a:xfrm>
            <a:off x="5492750" y="28003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30" name="Picture 3"/>
          <p:cNvPicPr>
            <a:picLocks noChangeAspect="1"/>
          </p:cNvPicPr>
          <p:nvPr/>
        </p:nvPicPr>
        <p:blipFill>
          <a:blip r:embed="rId6">
            <a:extLst>
              <a:ext uri="{28A0092B-C50C-407E-A947-70E740481C1C}">
                <a14:useLocalDpi xmlns:a14="http://schemas.microsoft.com/office/drawing/2010/main" val="0"/>
              </a:ext>
            </a:extLst>
          </a:blip>
          <a:srcRect l="10828" t="3976" r="6673" b="11023"/>
          <a:stretch>
            <a:fillRect/>
          </a:stretch>
        </p:blipFill>
        <p:spPr bwMode="auto">
          <a:xfrm>
            <a:off x="3767138" y="39147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owchart: Connector 26"/>
          <p:cNvSpPr/>
          <p:nvPr/>
        </p:nvSpPr>
        <p:spPr>
          <a:xfrm>
            <a:off x="5516563" y="50117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32" name="TextBox 14"/>
          <p:cNvSpPr txBox="1">
            <a:spLocks noChangeArrowheads="1"/>
          </p:cNvSpPr>
          <p:nvPr/>
        </p:nvSpPr>
        <p:spPr bwMode="auto">
          <a:xfrm>
            <a:off x="3976688" y="4233863"/>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eaLnBrk="1" hangingPunct="1"/>
            <a:r>
              <a:rPr lang="en-US" altLang="en-US" sz="2000" i="1">
                <a:solidFill>
                  <a:schemeClr val="tx1"/>
                </a:solidFill>
              </a:rPr>
              <a:t>GFS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ctrTitle"/>
          </p:nvPr>
        </p:nvSpPr>
        <p:spPr>
          <a:xfrm>
            <a:off x="1600200" y="381000"/>
            <a:ext cx="7102475" cy="784225"/>
          </a:xfrm>
        </p:spPr>
        <p:txBody>
          <a:bodyPr>
            <a:noAutofit/>
          </a:bodyPr>
          <a:lstStyle/>
          <a:p>
            <a:pPr>
              <a:defRPr/>
            </a:pPr>
            <a:r>
              <a:rPr lang="en-US" sz="3200" dirty="0" smtClean="0">
                <a:solidFill>
                  <a:srgbClr val="FFFF00"/>
                </a:solidFill>
              </a:rPr>
              <a:t>GOES-15 sounder TPW </a:t>
            </a:r>
            <a:r>
              <a:rPr lang="en-US" sz="3200" smtClean="0">
                <a:solidFill>
                  <a:srgbClr val="FFFF00"/>
                </a:solidFill>
              </a:rPr>
              <a:t>&amp; Data mask</a:t>
            </a:r>
            <a:r>
              <a:rPr lang="en-US" sz="3200" dirty="0" smtClean="0">
                <a:solidFill>
                  <a:srgbClr val="FFFF00"/>
                </a:solidFill>
              </a:rPr>
              <a:t/>
            </a:r>
            <a:br>
              <a:rPr lang="en-US" sz="3200" dirty="0" smtClean="0">
                <a:solidFill>
                  <a:srgbClr val="FFFF00"/>
                </a:solidFill>
              </a:rPr>
            </a:br>
            <a:r>
              <a:rPr lang="en-US" sz="3200" dirty="0" smtClean="0">
                <a:solidFill>
                  <a:srgbClr val="FFFF00"/>
                </a:solidFill>
              </a:rPr>
              <a:t>clear + cloudy + GFS</a:t>
            </a:r>
            <a:endParaRPr lang="en-US" sz="3200" dirty="0">
              <a:solidFill>
                <a:srgbClr val="FFFF00"/>
              </a:solidFill>
            </a:endParaRPr>
          </a:p>
        </p:txBody>
      </p:sp>
      <p:pic>
        <p:nvPicPr>
          <p:cNvPr id="39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2514600"/>
            <a:ext cx="43878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14600"/>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6"/>
          <p:cNvSpPr txBox="1">
            <a:spLocks noChangeArrowheads="1"/>
          </p:cNvSpPr>
          <p:nvPr/>
        </p:nvSpPr>
        <p:spPr bwMode="auto">
          <a:xfrm>
            <a:off x="2941638" y="2862263"/>
            <a:ext cx="639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TPW</a:t>
            </a:r>
          </a:p>
        </p:txBody>
      </p:sp>
      <p:sp>
        <p:nvSpPr>
          <p:cNvPr id="39942" name="TextBox 7"/>
          <p:cNvSpPr txBox="1">
            <a:spLocks noChangeArrowheads="1"/>
          </p:cNvSpPr>
          <p:nvPr/>
        </p:nvSpPr>
        <p:spPr bwMode="auto">
          <a:xfrm>
            <a:off x="7086600" y="2862263"/>
            <a:ext cx="1200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Data Mask</a:t>
            </a:r>
          </a:p>
        </p:txBody>
      </p:sp>
      <p:sp>
        <p:nvSpPr>
          <p:cNvPr id="2" name="TextBox 1"/>
          <p:cNvSpPr txBox="1"/>
          <p:nvPr/>
        </p:nvSpPr>
        <p:spPr>
          <a:xfrm>
            <a:off x="3810000" y="5867400"/>
            <a:ext cx="5489003" cy="830997"/>
          </a:xfrm>
          <a:prstGeom prst="rect">
            <a:avLst/>
          </a:prstGeom>
          <a:noFill/>
        </p:spPr>
        <p:txBody>
          <a:bodyPr wrap="none" rtlCol="0">
            <a:spAutoFit/>
          </a:bodyPr>
          <a:lstStyle/>
          <a:p>
            <a:r>
              <a:rPr lang="en-US" dirty="0" err="1" smtClean="0"/>
              <a:t>Cld</a:t>
            </a:r>
            <a:r>
              <a:rPr lang="en-US" dirty="0" smtClean="0"/>
              <a:t>:  successful retrieval coverage under cloudy skies</a:t>
            </a:r>
          </a:p>
          <a:p>
            <a:r>
              <a:rPr lang="en-US" dirty="0" err="1" smtClean="0"/>
              <a:t>Clr</a:t>
            </a:r>
            <a:r>
              <a:rPr lang="en-US" dirty="0" smtClean="0"/>
              <a:t>:   successful retrieval coverage under clear skies</a:t>
            </a:r>
          </a:p>
          <a:p>
            <a:r>
              <a:rPr lang="en-US" dirty="0" smtClean="0"/>
              <a:t>GFS: failed retrieval coverage filled with GFS</a:t>
            </a:r>
            <a:endParaRPr lang="en-US"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ctrTitle"/>
          </p:nvPr>
        </p:nvSpPr>
        <p:spPr>
          <a:xfrm>
            <a:off x="1006475" y="152400"/>
            <a:ext cx="8137525" cy="1219200"/>
          </a:xfrm>
        </p:spPr>
        <p:txBody>
          <a:bodyPr>
            <a:noAutofit/>
          </a:bodyPr>
          <a:lstStyle/>
          <a:p>
            <a:pPr>
              <a:defRPr/>
            </a:pPr>
            <a:r>
              <a:rPr lang="en-US" sz="3200" dirty="0" smtClean="0">
                <a:solidFill>
                  <a:srgbClr val="FFFF00"/>
                </a:solidFill>
              </a:rPr>
              <a:t>GOES-15 sounder PW </a:t>
            </a:r>
            <a:br>
              <a:rPr lang="en-US" sz="3200" dirty="0" smtClean="0">
                <a:solidFill>
                  <a:srgbClr val="FFFF00"/>
                </a:solidFill>
              </a:rPr>
            </a:br>
            <a:r>
              <a:rPr lang="en-US" sz="3200" dirty="0" smtClean="0">
                <a:solidFill>
                  <a:srgbClr val="FFFF00"/>
                </a:solidFill>
              </a:rPr>
              <a:t>clear + cloudy + GFS: </a:t>
            </a:r>
            <a:br>
              <a:rPr lang="en-US" sz="3200" dirty="0" smtClean="0">
                <a:solidFill>
                  <a:srgbClr val="FFFF00"/>
                </a:solidFill>
              </a:rPr>
            </a:br>
            <a:r>
              <a:rPr lang="en-US" sz="3200" dirty="0" smtClean="0">
                <a:solidFill>
                  <a:srgbClr val="FFFF00"/>
                </a:solidFill>
              </a:rPr>
              <a:t>three levels (high, middle, low)</a:t>
            </a:r>
            <a:endParaRPr lang="en-US" sz="3200" dirty="0">
              <a:solidFill>
                <a:srgbClr val="FFFF00"/>
              </a:solidFill>
            </a:endParaRPr>
          </a:p>
        </p:txBody>
      </p:sp>
      <p:pic>
        <p:nvPicPr>
          <p:cNvPr id="40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1739900"/>
            <a:ext cx="34147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297363"/>
            <a:ext cx="34131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6475" y="4297363"/>
            <a:ext cx="34131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6"/>
          <p:cNvSpPr txBox="1">
            <a:spLocks noChangeArrowheads="1"/>
          </p:cNvSpPr>
          <p:nvPr/>
        </p:nvSpPr>
        <p:spPr bwMode="auto">
          <a:xfrm>
            <a:off x="2743200" y="1905000"/>
            <a:ext cx="1122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dirty="0">
                <a:solidFill>
                  <a:schemeClr val="tx1"/>
                </a:solidFill>
              </a:rPr>
              <a:t>PW </a:t>
            </a:r>
            <a:r>
              <a:rPr lang="en-US" altLang="en-US" dirty="0" smtClean="0">
                <a:solidFill>
                  <a:schemeClr val="tx1"/>
                </a:solidFill>
              </a:rPr>
              <a:t>High</a:t>
            </a:r>
          </a:p>
          <a:p>
            <a:r>
              <a:rPr lang="en-US" altLang="en-US" dirty="0" smtClean="0">
                <a:solidFill>
                  <a:schemeClr val="tx1"/>
                </a:solidFill>
              </a:rPr>
              <a:t>(0.3 – 0.7)</a:t>
            </a:r>
            <a:endParaRPr lang="en-US" altLang="en-US" dirty="0">
              <a:solidFill>
                <a:schemeClr val="tx1"/>
              </a:solidFill>
            </a:endParaRPr>
          </a:p>
        </p:txBody>
      </p:sp>
      <p:sp>
        <p:nvSpPr>
          <p:cNvPr id="40967" name="TextBox 8"/>
          <p:cNvSpPr txBox="1">
            <a:spLocks noChangeArrowheads="1"/>
          </p:cNvSpPr>
          <p:nvPr/>
        </p:nvSpPr>
        <p:spPr bwMode="auto">
          <a:xfrm>
            <a:off x="2667000" y="4538663"/>
            <a:ext cx="1223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dirty="0">
                <a:solidFill>
                  <a:schemeClr val="tx1"/>
                </a:solidFill>
              </a:rPr>
              <a:t>PW </a:t>
            </a:r>
            <a:r>
              <a:rPr lang="en-US" altLang="en-US" dirty="0" smtClean="0">
                <a:solidFill>
                  <a:schemeClr val="tx1"/>
                </a:solidFill>
              </a:rPr>
              <a:t>Middle</a:t>
            </a:r>
          </a:p>
          <a:p>
            <a:r>
              <a:rPr lang="en-US" altLang="en-US" dirty="0" smtClean="0">
                <a:solidFill>
                  <a:schemeClr val="tx1"/>
                </a:solidFill>
              </a:rPr>
              <a:t>(0.7 – 0.9)</a:t>
            </a:r>
            <a:endParaRPr lang="en-US" altLang="en-US" dirty="0">
              <a:solidFill>
                <a:schemeClr val="tx1"/>
              </a:solidFill>
            </a:endParaRPr>
          </a:p>
        </p:txBody>
      </p:sp>
      <p:sp>
        <p:nvSpPr>
          <p:cNvPr id="40968" name="TextBox 9"/>
          <p:cNvSpPr txBox="1">
            <a:spLocks noChangeArrowheads="1"/>
          </p:cNvSpPr>
          <p:nvPr/>
        </p:nvSpPr>
        <p:spPr bwMode="auto">
          <a:xfrm>
            <a:off x="6096000" y="4538663"/>
            <a:ext cx="1245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dirty="0">
                <a:solidFill>
                  <a:schemeClr val="tx1"/>
                </a:solidFill>
              </a:rPr>
              <a:t>PW </a:t>
            </a:r>
            <a:r>
              <a:rPr lang="en-US" altLang="en-US" dirty="0" smtClean="0">
                <a:solidFill>
                  <a:schemeClr val="tx1"/>
                </a:solidFill>
              </a:rPr>
              <a:t>Low</a:t>
            </a:r>
          </a:p>
          <a:p>
            <a:r>
              <a:rPr lang="en-US" altLang="en-US" dirty="0" smtClean="0">
                <a:solidFill>
                  <a:schemeClr val="tx1"/>
                </a:solidFill>
              </a:rPr>
              <a:t>(0.9 – SFC)</a:t>
            </a:r>
            <a:endParaRPr lang="en-US" altLang="en-US" dirty="0">
              <a:solidFill>
                <a:schemeClr val="tx1"/>
              </a:solidFill>
            </a:endParaRPr>
          </a:p>
        </p:txBody>
      </p:sp>
      <p:pic>
        <p:nvPicPr>
          <p:cNvPr id="4096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744663"/>
            <a:ext cx="34131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6"/>
          <p:cNvSpPr txBox="1">
            <a:spLocks noChangeArrowheads="1"/>
          </p:cNvSpPr>
          <p:nvPr/>
        </p:nvSpPr>
        <p:spPr bwMode="auto">
          <a:xfrm>
            <a:off x="6400800" y="1905000"/>
            <a:ext cx="639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TPW</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D0DD481A-D261-4465-811C-C36203EAB22E}" type="slidenum">
              <a:rPr lang="en-US" sz="1400" smtClean="0">
                <a:latin typeface="Times New Roman" pitchFamily="18" charset="0"/>
              </a:rPr>
              <a:pPr>
                <a:defRPr/>
              </a:pPr>
              <a:t>4</a:t>
            </a:fld>
            <a:endParaRPr lang="en-US" sz="1400" smtClean="0">
              <a:latin typeface="Times New Roman" pitchFamily="18" charset="0"/>
            </a:endParaRPr>
          </a:p>
        </p:txBody>
      </p:sp>
      <p:sp>
        <p:nvSpPr>
          <p:cNvPr id="6563842" name="Rectangle 2"/>
          <p:cNvSpPr>
            <a:spLocks noChangeArrowheads="1"/>
          </p:cNvSpPr>
          <p:nvPr/>
        </p:nvSpPr>
        <p:spPr bwMode="auto">
          <a:xfrm>
            <a:off x="1447800" y="38100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400">
                <a:solidFill>
                  <a:srgbClr val="FAFD00"/>
                </a:solidFill>
                <a:effectLst>
                  <a:outerShdw blurRad="38100" dist="38100" dir="2700000" algn="tl">
                    <a:srgbClr val="000000"/>
                  </a:outerShdw>
                </a:effectLst>
                <a:latin typeface="Book Antiqua" pitchFamily="18" charset="0"/>
              </a:rPr>
              <a:t>Forward problem (1) </a:t>
            </a:r>
          </a:p>
        </p:txBody>
      </p:sp>
      <p:sp>
        <p:nvSpPr>
          <p:cNvPr id="6563843" name="Rectangle 3"/>
          <p:cNvSpPr>
            <a:spLocks noChangeArrowheads="1"/>
          </p:cNvSpPr>
          <p:nvPr/>
        </p:nvSpPr>
        <p:spPr bwMode="auto">
          <a:xfrm>
            <a:off x="611188" y="1741488"/>
            <a:ext cx="7772400"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Clr>
                <a:srgbClr val="FAFD00"/>
              </a:buClr>
              <a:buSzPct val="100000"/>
              <a:buFont typeface="Symbol" pitchFamily="18" charset="2"/>
              <a:buNone/>
              <a:defRPr/>
            </a:pPr>
            <a:r>
              <a:rPr lang="en-GB" sz="2800" b="0">
                <a:solidFill>
                  <a:srgbClr val="F8F8F8"/>
                </a:solidFill>
                <a:effectLst>
                  <a:outerShdw blurRad="38100" dist="38100" dir="2700000" algn="tl">
                    <a:srgbClr val="000000"/>
                  </a:outerShdw>
                </a:effectLst>
              </a:rPr>
              <a:t>Given an atmospheric state </a:t>
            </a:r>
            <a:r>
              <a:rPr lang="en-GB" sz="2800">
                <a:solidFill>
                  <a:srgbClr val="EC24F6"/>
                </a:solidFill>
                <a:effectLst>
                  <a:outerShdw blurRad="38100" dist="38100" dir="2700000" algn="tl">
                    <a:srgbClr val="000000"/>
                  </a:outerShdw>
                </a:effectLst>
              </a:rPr>
              <a:t>X</a:t>
            </a:r>
            <a:r>
              <a:rPr lang="en-GB" sz="2800" i="1">
                <a:solidFill>
                  <a:srgbClr val="EC24F6"/>
                </a:solidFill>
                <a:effectLst>
                  <a:outerShdw blurRad="38100" dist="38100" dir="2700000" algn="tl">
                    <a:srgbClr val="000000"/>
                  </a:outerShdw>
                </a:effectLst>
              </a:rPr>
              <a:t>  </a:t>
            </a:r>
            <a:r>
              <a:rPr lang="en-GB" sz="2800" b="0" i="1">
                <a:solidFill>
                  <a:srgbClr val="EC24F6"/>
                </a:solidFill>
                <a:effectLst>
                  <a:outerShdw blurRad="38100" dist="38100" dir="2700000" algn="tl">
                    <a:srgbClr val="000000"/>
                  </a:outerShdw>
                </a:effectLst>
              </a:rPr>
              <a:t>(T,q,T</a:t>
            </a:r>
            <a:r>
              <a:rPr lang="en-GB" sz="2800" b="0" i="1" baseline="-25000">
                <a:solidFill>
                  <a:srgbClr val="EC24F6"/>
                </a:solidFill>
                <a:effectLst>
                  <a:outerShdw blurRad="38100" dist="38100" dir="2700000" algn="tl">
                    <a:srgbClr val="000000"/>
                  </a:outerShdw>
                </a:effectLst>
              </a:rPr>
              <a:t>s</a:t>
            </a:r>
            <a:r>
              <a:rPr lang="en-GB" sz="2800" b="0" i="1">
                <a:solidFill>
                  <a:srgbClr val="EC24F6"/>
                </a:solidFill>
                <a:effectLst>
                  <a:outerShdw blurRad="38100" dist="38100" dir="2700000" algn="tl">
                    <a:srgbClr val="000000"/>
                  </a:outerShdw>
                </a:effectLst>
              </a:rPr>
              <a:t>, …)</a:t>
            </a:r>
            <a:r>
              <a:rPr lang="en-GB" sz="2800" b="0">
                <a:solidFill>
                  <a:srgbClr val="F8F8F8"/>
                </a:solidFill>
                <a:effectLst>
                  <a:outerShdw blurRad="38100" dist="38100" dir="2700000" algn="tl">
                    <a:srgbClr val="000000"/>
                  </a:outerShdw>
                </a:effectLst>
              </a:rPr>
              <a:t> a fast RT model </a:t>
            </a:r>
            <a:r>
              <a:rPr lang="en-GB" sz="2800" i="1">
                <a:solidFill>
                  <a:srgbClr val="FF0000"/>
                </a:solidFill>
                <a:effectLst>
                  <a:outerShdw blurRad="38100" dist="38100" dir="2700000" algn="tl">
                    <a:srgbClr val="000000"/>
                  </a:outerShdw>
                </a:effectLst>
              </a:rPr>
              <a:t>F</a:t>
            </a:r>
            <a:r>
              <a:rPr lang="en-GB" sz="2800" i="1">
                <a:solidFill>
                  <a:srgbClr val="F8F8F8"/>
                </a:solidFill>
                <a:effectLst>
                  <a:outerShdw blurRad="38100" dist="38100" dir="2700000" algn="tl">
                    <a:srgbClr val="000000"/>
                  </a:outerShdw>
                </a:effectLst>
              </a:rPr>
              <a:t> </a:t>
            </a:r>
            <a:r>
              <a:rPr lang="en-GB" sz="2800" b="0">
                <a:solidFill>
                  <a:srgbClr val="F8F8F8"/>
                </a:solidFill>
                <a:effectLst>
                  <a:outerShdw blurRad="38100" dist="38100" dir="2700000" algn="tl">
                    <a:srgbClr val="000000"/>
                  </a:outerShdw>
                </a:effectLst>
              </a:rPr>
              <a:t>allows one to compute the top of atmosphere radiances </a:t>
            </a:r>
            <a:r>
              <a:rPr lang="en-GB" sz="2800">
                <a:solidFill>
                  <a:srgbClr val="F8F8F8"/>
                </a:solidFill>
                <a:effectLst>
                  <a:outerShdw blurRad="38100" dist="38100" dir="2700000" algn="tl">
                    <a:srgbClr val="000000"/>
                  </a:outerShdw>
                </a:effectLst>
              </a:rPr>
              <a:t>Y</a:t>
            </a:r>
            <a:r>
              <a:rPr lang="en-GB" sz="2800" b="0">
                <a:solidFill>
                  <a:srgbClr val="F8F8F8"/>
                </a:solidFill>
                <a:effectLst>
                  <a:outerShdw blurRad="38100" dist="38100" dir="2700000" algn="tl">
                    <a:srgbClr val="000000"/>
                  </a:outerShdw>
                </a:effectLst>
              </a:rPr>
              <a:t> for a radiometer within a few </a:t>
            </a:r>
            <a:r>
              <a:rPr lang="en-GB" sz="2800" b="0" i="1">
                <a:solidFill>
                  <a:srgbClr val="F8F8F8"/>
                </a:solidFill>
                <a:effectLst>
                  <a:outerShdw blurRad="38100" dist="38100" dir="2700000" algn="tl">
                    <a:srgbClr val="000000"/>
                  </a:outerShdw>
                </a:effectLst>
              </a:rPr>
              <a:t>msecs</a:t>
            </a:r>
            <a:r>
              <a:rPr lang="en-GB" sz="2800" b="0">
                <a:solidFill>
                  <a:srgbClr val="F8F8F8"/>
                </a:solidFill>
                <a:effectLst>
                  <a:outerShdw blurRad="38100" dist="38100" dir="2700000" algn="tl">
                    <a:srgbClr val="000000"/>
                  </a:outerShdw>
                </a:effectLst>
              </a:rPr>
              <a:t>. This allows </a:t>
            </a:r>
            <a:r>
              <a:rPr lang="en-GB" sz="2800" b="0" i="1">
                <a:solidFill>
                  <a:srgbClr val="009900"/>
                </a:solidFill>
                <a:effectLst>
                  <a:outerShdw blurRad="38100" dist="38100" dir="2700000" algn="tl">
                    <a:srgbClr val="000000"/>
                  </a:outerShdw>
                </a:effectLst>
              </a:rPr>
              <a:t>Observed minus Calculated</a:t>
            </a:r>
            <a:r>
              <a:rPr lang="en-GB" sz="2800" b="0">
                <a:solidFill>
                  <a:srgbClr val="F8F8F8"/>
                </a:solidFill>
                <a:effectLst>
                  <a:outerShdw blurRad="38100" dist="38100" dir="2700000" algn="tl">
                    <a:srgbClr val="000000"/>
                  </a:outerShdw>
                </a:effectLst>
              </a:rPr>
              <a:t> radiance values to be computed </a:t>
            </a:r>
            <a:r>
              <a:rPr lang="en-GB" altLang="en-US" sz="2800" b="0">
                <a:solidFill>
                  <a:srgbClr val="F8F8F8"/>
                </a:solidFill>
                <a:effectLst>
                  <a:outerShdw blurRad="38100" dist="38100" dir="2700000" algn="tl">
                    <a:srgbClr val="000000"/>
                  </a:outerShdw>
                </a:effectLst>
              </a:rPr>
              <a:t>“</a:t>
            </a:r>
            <a:r>
              <a:rPr lang="en-GB" sz="2800" b="0">
                <a:solidFill>
                  <a:srgbClr val="F8F8F8"/>
                </a:solidFill>
                <a:effectLst>
                  <a:outerShdw blurRad="38100" dist="38100" dir="2700000" algn="tl">
                    <a:srgbClr val="000000"/>
                  </a:outerShdw>
                </a:effectLst>
              </a:rPr>
              <a:t>on the fly</a:t>
            </a:r>
            <a:r>
              <a:rPr lang="en-GB" altLang="en-US" sz="2800" b="0">
                <a:solidFill>
                  <a:srgbClr val="F8F8F8"/>
                </a:solidFill>
                <a:effectLst>
                  <a:outerShdw blurRad="38100" dist="38100" dir="2700000" algn="tl">
                    <a:srgbClr val="000000"/>
                  </a:outerShdw>
                </a:effectLst>
              </a:rPr>
              <a:t>”</a:t>
            </a:r>
            <a:r>
              <a:rPr lang="en-GB" sz="2800" b="0">
                <a:solidFill>
                  <a:srgbClr val="F8F8F8"/>
                </a:solidFill>
                <a:effectLst>
                  <a:outerShdw blurRad="38100" dist="38100" dir="2700000" algn="tl">
                    <a:srgbClr val="000000"/>
                  </a:outerShdw>
                </a:effectLst>
              </a:rPr>
              <a:t> </a:t>
            </a:r>
          </a:p>
          <a:p>
            <a:pPr marL="342900" indent="-342900">
              <a:lnSpc>
                <a:spcPct val="80000"/>
              </a:lnSpc>
              <a:spcBef>
                <a:spcPct val="20000"/>
              </a:spcBef>
              <a:buClr>
                <a:srgbClr val="FAFD00"/>
              </a:buClr>
              <a:buSzPct val="100000"/>
              <a:buFont typeface="Symbol" pitchFamily="18" charset="2"/>
              <a:buNone/>
              <a:defRPr/>
            </a:pPr>
            <a:endParaRPr lang="en-GB" sz="1100" b="0">
              <a:solidFill>
                <a:srgbClr val="F8F8F8"/>
              </a:solidFill>
              <a:effectLst>
                <a:outerShdw blurRad="38100" dist="38100" dir="2700000" algn="tl">
                  <a:srgbClr val="000000"/>
                </a:outerShdw>
              </a:effectLst>
            </a:endParaRPr>
          </a:p>
          <a:p>
            <a:pPr marL="342900" indent="-342900">
              <a:lnSpc>
                <a:spcPct val="80000"/>
              </a:lnSpc>
              <a:spcBef>
                <a:spcPct val="20000"/>
              </a:spcBef>
              <a:buClr>
                <a:srgbClr val="FAFD00"/>
              </a:buClr>
              <a:buSzPct val="100000"/>
              <a:buFont typeface="Symbol" pitchFamily="18" charset="2"/>
              <a:buNone/>
              <a:defRPr/>
            </a:pPr>
            <a:r>
              <a:rPr lang="en-GB" sz="2800" b="0">
                <a:solidFill>
                  <a:srgbClr val="F8F8F8"/>
                </a:solidFill>
                <a:effectLst>
                  <a:outerShdw blurRad="38100" dist="38100" dir="2700000" algn="tl">
                    <a:srgbClr val="000000"/>
                  </a:outerShdw>
                </a:effectLst>
              </a:rPr>
              <a:t>              </a:t>
            </a:r>
            <a:r>
              <a:rPr lang="en-GB" sz="2800">
                <a:solidFill>
                  <a:srgbClr val="F8F8F8"/>
                </a:solidFill>
                <a:effectLst>
                  <a:outerShdw blurRad="38100" dist="38100" dir="2700000" algn="tl">
                    <a:srgbClr val="000000"/>
                  </a:outerShdw>
                </a:effectLst>
              </a:rPr>
              <a:t>Y</a:t>
            </a:r>
            <a:r>
              <a:rPr lang="en-GB" sz="2800" b="0">
                <a:solidFill>
                  <a:srgbClr val="F8F8F8"/>
                </a:solidFill>
                <a:effectLst>
                  <a:outerShdw blurRad="38100" dist="38100" dir="2700000" algn="tl">
                    <a:srgbClr val="000000"/>
                  </a:outerShdw>
                </a:effectLst>
              </a:rPr>
              <a:t> =  </a:t>
            </a:r>
            <a:r>
              <a:rPr lang="en-GB" sz="2800" b="0" i="1">
                <a:solidFill>
                  <a:srgbClr val="F8F8F8"/>
                </a:solidFill>
                <a:effectLst>
                  <a:outerShdw blurRad="38100" dist="38100" dir="2700000" algn="tl">
                    <a:srgbClr val="000000"/>
                  </a:outerShdw>
                </a:effectLst>
              </a:rPr>
              <a:t>F</a:t>
            </a:r>
            <a:r>
              <a:rPr lang="en-GB" sz="2800" b="0">
                <a:solidFill>
                  <a:srgbClr val="F8F8F8"/>
                </a:solidFill>
                <a:effectLst>
                  <a:outerShdw blurRad="38100" dist="38100" dir="2700000" algn="tl">
                    <a:srgbClr val="000000"/>
                  </a:outerShdw>
                </a:effectLst>
              </a:rPr>
              <a:t>(</a:t>
            </a:r>
            <a:r>
              <a:rPr lang="en-GB" sz="2800">
                <a:solidFill>
                  <a:srgbClr val="F8F8F8"/>
                </a:solidFill>
                <a:effectLst>
                  <a:outerShdw blurRad="38100" dist="38100" dir="2700000" algn="tl">
                    <a:srgbClr val="000000"/>
                  </a:outerShdw>
                </a:effectLst>
              </a:rPr>
              <a:t>X</a:t>
            </a:r>
            <a:r>
              <a:rPr lang="en-GB" sz="2800" b="0">
                <a:solidFill>
                  <a:srgbClr val="F8F8F8"/>
                </a:solidFill>
                <a:effectLst>
                  <a:outerShdw blurRad="38100" dist="38100" dir="2700000" algn="tl">
                    <a:srgbClr val="000000"/>
                  </a:outerShdw>
                </a:effectLst>
              </a:rPr>
              <a:t>)</a:t>
            </a:r>
          </a:p>
          <a:p>
            <a:pPr marL="342900" indent="-342900">
              <a:lnSpc>
                <a:spcPct val="80000"/>
              </a:lnSpc>
              <a:spcBef>
                <a:spcPct val="20000"/>
              </a:spcBef>
              <a:buClr>
                <a:srgbClr val="FAFD00"/>
              </a:buClr>
              <a:buSzPct val="100000"/>
              <a:buFont typeface="Symbol" pitchFamily="18" charset="2"/>
              <a:buNone/>
              <a:defRPr/>
            </a:pPr>
            <a:endParaRPr lang="en-GB" sz="1000" b="0">
              <a:solidFill>
                <a:srgbClr val="F8F8F8"/>
              </a:solidFill>
              <a:effectLst>
                <a:outerShdw blurRad="38100" dist="38100" dir="2700000" algn="tl">
                  <a:srgbClr val="000000"/>
                </a:outerShdw>
              </a:effectLst>
            </a:endParaRPr>
          </a:p>
          <a:p>
            <a:pPr marL="342900" indent="-342900">
              <a:lnSpc>
                <a:spcPct val="80000"/>
              </a:lnSpc>
              <a:spcBef>
                <a:spcPct val="20000"/>
              </a:spcBef>
              <a:buClr>
                <a:srgbClr val="FAFD00"/>
              </a:buClr>
              <a:buSzPct val="100000"/>
              <a:buFont typeface="Symbol" pitchFamily="18" charset="2"/>
              <a:buNone/>
              <a:defRPr/>
            </a:pPr>
            <a:r>
              <a:rPr lang="en-GB" sz="2800" b="0">
                <a:solidFill>
                  <a:srgbClr val="F8F8F8"/>
                </a:solidFill>
                <a:effectLst>
                  <a:outerShdw blurRad="38100" dist="38100" dir="2700000" algn="tl">
                    <a:srgbClr val="000000"/>
                  </a:outerShdw>
                </a:effectLst>
              </a:rPr>
              <a:t>   </a:t>
            </a:r>
            <a:r>
              <a:rPr lang="en-GB" sz="2800">
                <a:solidFill>
                  <a:srgbClr val="F8F8F8"/>
                </a:solidFill>
                <a:effectLst>
                  <a:outerShdw blurRad="38100" dist="38100" dir="2700000" algn="tl">
                    <a:srgbClr val="000000"/>
                  </a:outerShdw>
                </a:effectLst>
              </a:rPr>
              <a:t>X</a:t>
            </a:r>
            <a:r>
              <a:rPr lang="en-GB" sz="2800" b="0">
                <a:solidFill>
                  <a:srgbClr val="F8F8F8"/>
                </a:solidFill>
                <a:effectLst>
                  <a:outerShdw blurRad="38100" dist="38100" dir="2700000" algn="tl">
                    <a:srgbClr val="000000"/>
                  </a:outerShdw>
                </a:effectLst>
              </a:rPr>
              <a:t> is a vector of atmospheric state</a:t>
            </a:r>
          </a:p>
          <a:p>
            <a:pPr marL="342900" indent="-342900">
              <a:lnSpc>
                <a:spcPct val="80000"/>
              </a:lnSpc>
              <a:spcBef>
                <a:spcPct val="20000"/>
              </a:spcBef>
              <a:buClr>
                <a:srgbClr val="FAFD00"/>
              </a:buClr>
              <a:buSzPct val="100000"/>
              <a:buFont typeface="Symbol" pitchFamily="18" charset="2"/>
              <a:buNone/>
              <a:defRPr/>
            </a:pPr>
            <a:r>
              <a:rPr lang="en-GB" sz="2800" b="0">
                <a:solidFill>
                  <a:srgbClr val="F8F8F8"/>
                </a:solidFill>
                <a:effectLst>
                  <a:outerShdw blurRad="38100" dist="38100" dir="2700000" algn="tl">
                    <a:srgbClr val="000000"/>
                  </a:outerShdw>
                </a:effectLst>
              </a:rPr>
              <a:t>   </a:t>
            </a:r>
            <a:r>
              <a:rPr lang="en-GB" sz="2800">
                <a:solidFill>
                  <a:srgbClr val="F8F8F8"/>
                </a:solidFill>
                <a:effectLst>
                  <a:outerShdw blurRad="38100" dist="38100" dir="2700000" algn="tl">
                    <a:srgbClr val="000000"/>
                  </a:outerShdw>
                </a:effectLst>
              </a:rPr>
              <a:t>Y</a:t>
            </a:r>
            <a:r>
              <a:rPr lang="en-GB" sz="2800" b="0">
                <a:solidFill>
                  <a:srgbClr val="F8F8F8"/>
                </a:solidFill>
                <a:effectLst>
                  <a:outerShdw blurRad="38100" dist="38100" dir="2700000" algn="tl">
                    <a:srgbClr val="000000"/>
                  </a:outerShdw>
                </a:effectLst>
              </a:rPr>
              <a:t> is a vector of radiances</a:t>
            </a:r>
          </a:p>
          <a:p>
            <a:pPr marL="342900" indent="-342900">
              <a:lnSpc>
                <a:spcPct val="80000"/>
              </a:lnSpc>
              <a:spcBef>
                <a:spcPct val="20000"/>
              </a:spcBef>
              <a:buClr>
                <a:srgbClr val="FAFD00"/>
              </a:buClr>
              <a:buSzPct val="100000"/>
              <a:buFont typeface="Symbol" pitchFamily="18" charset="2"/>
              <a:buNone/>
              <a:defRPr/>
            </a:pPr>
            <a:endParaRPr lang="en-GB" sz="2800" b="0">
              <a:solidFill>
                <a:srgbClr val="F8F8F8"/>
              </a:solidFill>
              <a:effectLst>
                <a:outerShdw blurRad="38100" dist="38100" dir="2700000" algn="tl">
                  <a:srgbClr val="000000"/>
                </a:outerShdw>
              </a:effectLst>
            </a:endParaRPr>
          </a:p>
          <a:p>
            <a:pPr marL="342900" indent="-342900">
              <a:lnSpc>
                <a:spcPct val="80000"/>
              </a:lnSpc>
              <a:spcBef>
                <a:spcPct val="20000"/>
              </a:spcBef>
              <a:buClr>
                <a:srgbClr val="FAFD00"/>
              </a:buClr>
              <a:buSzPct val="100000"/>
              <a:buFont typeface="Symbol" pitchFamily="18" charset="2"/>
              <a:buNone/>
              <a:defRPr/>
            </a:pPr>
            <a:r>
              <a:rPr lang="en-GB" sz="2800" b="0" i="1">
                <a:solidFill>
                  <a:srgbClr val="F8F8F8"/>
                </a:solidFill>
                <a:effectLst>
                  <a:outerShdw blurRad="38100" dist="38100" dir="2700000" algn="tl">
                    <a:srgbClr val="000000"/>
                  </a:outerShdw>
                </a:effectLst>
              </a:rPr>
              <a:t>Biases are possible in the forward model calculations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pwh_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68" y="1621366"/>
            <a:ext cx="3505200" cy="2628900"/>
          </a:xfrm>
          <a:prstGeom prst="rect">
            <a:avLst/>
          </a:prstGeom>
        </p:spPr>
      </p:pic>
      <p:pic>
        <p:nvPicPr>
          <p:cNvPr id="7" name="Picture 6" descr="tpw_new.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798" y="1625601"/>
            <a:ext cx="3505200" cy="2628900"/>
          </a:xfrm>
          <a:prstGeom prst="rect">
            <a:avLst/>
          </a:prstGeom>
        </p:spPr>
      </p:pic>
      <p:pic>
        <p:nvPicPr>
          <p:cNvPr id="8" name="Picture 7" descr="tpwm_new.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65" y="4250266"/>
            <a:ext cx="3505200" cy="2628900"/>
          </a:xfrm>
          <a:prstGeom prst="rect">
            <a:avLst/>
          </a:prstGeom>
        </p:spPr>
      </p:pic>
      <p:pic>
        <p:nvPicPr>
          <p:cNvPr id="9" name="Picture 8" descr="tpwl_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98" y="4246033"/>
            <a:ext cx="3505200" cy="2628900"/>
          </a:xfrm>
          <a:prstGeom prst="rect">
            <a:avLst/>
          </a:prstGeom>
        </p:spPr>
      </p:pic>
      <p:sp>
        <p:nvSpPr>
          <p:cNvPr id="15" name="Title 1"/>
          <p:cNvSpPr>
            <a:spLocks noGrp="1"/>
          </p:cNvSpPr>
          <p:nvPr>
            <p:ph type="ctrTitle"/>
          </p:nvPr>
        </p:nvSpPr>
        <p:spPr>
          <a:xfrm>
            <a:off x="1447800" y="152400"/>
            <a:ext cx="7696200" cy="1219200"/>
          </a:xfrm>
        </p:spPr>
        <p:txBody>
          <a:bodyPr>
            <a:noAutofit/>
          </a:bodyPr>
          <a:lstStyle/>
          <a:p>
            <a:pPr>
              <a:defRPr/>
            </a:pPr>
            <a:r>
              <a:rPr lang="en-US" sz="3200" dirty="0" smtClean="0">
                <a:solidFill>
                  <a:srgbClr val="FFFF00"/>
                </a:solidFill>
              </a:rPr>
              <a:t>GOES-15 &amp; 13 sounder TPW &amp; PW </a:t>
            </a:r>
            <a:br>
              <a:rPr lang="en-US" sz="3200" dirty="0" smtClean="0">
                <a:solidFill>
                  <a:srgbClr val="FFFF00"/>
                </a:solidFill>
              </a:rPr>
            </a:br>
            <a:r>
              <a:rPr lang="en-US" sz="3200" dirty="0" smtClean="0">
                <a:solidFill>
                  <a:srgbClr val="FFFF00"/>
                </a:solidFill>
              </a:rPr>
              <a:t>clear + cloudy + GFS:</a:t>
            </a:r>
            <a:br>
              <a:rPr lang="en-US" sz="3200" dirty="0" smtClean="0">
                <a:solidFill>
                  <a:srgbClr val="FFFF00"/>
                </a:solidFill>
              </a:rPr>
            </a:br>
            <a:r>
              <a:rPr lang="en-US" sz="3200" dirty="0" smtClean="0">
                <a:solidFill>
                  <a:srgbClr val="FFFF00"/>
                </a:solidFill>
              </a:rPr>
              <a:t>three levels (high, middle, low)</a:t>
            </a:r>
            <a:endParaRPr lang="en-US" sz="3200" dirty="0">
              <a:solidFill>
                <a:srgbClr val="FFFF00"/>
              </a:solidFill>
            </a:endParaRPr>
          </a:p>
        </p:txBody>
      </p:sp>
      <p:sp>
        <p:nvSpPr>
          <p:cNvPr id="41987" name="TextBox 6"/>
          <p:cNvSpPr txBox="1">
            <a:spLocks noChangeArrowheads="1"/>
          </p:cNvSpPr>
          <p:nvPr/>
        </p:nvSpPr>
        <p:spPr bwMode="auto">
          <a:xfrm>
            <a:off x="2743200" y="1905000"/>
            <a:ext cx="1027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High</a:t>
            </a:r>
          </a:p>
        </p:txBody>
      </p:sp>
      <p:sp>
        <p:nvSpPr>
          <p:cNvPr id="41988" name="TextBox 8"/>
          <p:cNvSpPr txBox="1">
            <a:spLocks noChangeArrowheads="1"/>
          </p:cNvSpPr>
          <p:nvPr/>
        </p:nvSpPr>
        <p:spPr bwMode="auto">
          <a:xfrm>
            <a:off x="2667000" y="4538663"/>
            <a:ext cx="122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Middle</a:t>
            </a:r>
          </a:p>
        </p:txBody>
      </p:sp>
      <p:sp>
        <p:nvSpPr>
          <p:cNvPr id="41989" name="TextBox 9"/>
          <p:cNvSpPr txBox="1">
            <a:spLocks noChangeArrowheads="1"/>
          </p:cNvSpPr>
          <p:nvPr/>
        </p:nvSpPr>
        <p:spPr bwMode="auto">
          <a:xfrm>
            <a:off x="6172200" y="4538663"/>
            <a:ext cx="982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Low</a:t>
            </a:r>
          </a:p>
        </p:txBody>
      </p:sp>
      <p:sp>
        <p:nvSpPr>
          <p:cNvPr id="41994" name="TextBox 12"/>
          <p:cNvSpPr txBox="1">
            <a:spLocks noChangeArrowheads="1"/>
          </p:cNvSpPr>
          <p:nvPr/>
        </p:nvSpPr>
        <p:spPr bwMode="auto">
          <a:xfrm>
            <a:off x="2743200" y="1905000"/>
            <a:ext cx="1027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High</a:t>
            </a:r>
          </a:p>
        </p:txBody>
      </p:sp>
      <p:sp>
        <p:nvSpPr>
          <p:cNvPr id="41995" name="TextBox 13"/>
          <p:cNvSpPr txBox="1">
            <a:spLocks noChangeArrowheads="1"/>
          </p:cNvSpPr>
          <p:nvPr/>
        </p:nvSpPr>
        <p:spPr bwMode="auto">
          <a:xfrm>
            <a:off x="2667000" y="4538663"/>
            <a:ext cx="122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Middle</a:t>
            </a:r>
          </a:p>
        </p:txBody>
      </p:sp>
      <p:sp>
        <p:nvSpPr>
          <p:cNvPr id="41996" name="TextBox 15"/>
          <p:cNvSpPr txBox="1">
            <a:spLocks noChangeArrowheads="1"/>
          </p:cNvSpPr>
          <p:nvPr/>
        </p:nvSpPr>
        <p:spPr bwMode="auto">
          <a:xfrm>
            <a:off x="6172200" y="4538663"/>
            <a:ext cx="982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PW Low</a:t>
            </a:r>
          </a:p>
        </p:txBody>
      </p:sp>
      <p:sp>
        <p:nvSpPr>
          <p:cNvPr id="41997" name="TextBox 16"/>
          <p:cNvSpPr txBox="1">
            <a:spLocks noChangeArrowheads="1"/>
          </p:cNvSpPr>
          <p:nvPr/>
        </p:nvSpPr>
        <p:spPr bwMode="auto">
          <a:xfrm>
            <a:off x="6400800" y="1905000"/>
            <a:ext cx="639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r>
              <a:rPr lang="en-US" altLang="en-US">
                <a:solidFill>
                  <a:schemeClr val="tx1"/>
                </a:solidFill>
              </a:rPr>
              <a:t>TPW</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forecasters</a:t>
            </a:r>
            <a:endParaRPr lang="en-US" dirty="0"/>
          </a:p>
        </p:txBody>
      </p:sp>
      <p:sp>
        <p:nvSpPr>
          <p:cNvPr id="3" name="Content Placeholder 2"/>
          <p:cNvSpPr>
            <a:spLocks noGrp="1"/>
          </p:cNvSpPr>
          <p:nvPr>
            <p:ph idx="1"/>
          </p:nvPr>
        </p:nvSpPr>
        <p:spPr/>
        <p:txBody>
          <a:bodyPr/>
          <a:lstStyle/>
          <a:p>
            <a:r>
              <a:rPr lang="en-US" dirty="0" smtClean="0"/>
              <a:t>Which product (TPW, LPW, instability indices) is most useful for your application?</a:t>
            </a:r>
          </a:p>
          <a:p>
            <a:r>
              <a:rPr lang="en-US" dirty="0" smtClean="0"/>
              <a:t>How do you use the products in this forecast case?</a:t>
            </a:r>
          </a:p>
          <a:p>
            <a:r>
              <a:rPr lang="en-US" dirty="0" smtClean="0"/>
              <a:t>How can we improve the products to satisfy your needs?</a:t>
            </a:r>
          </a:p>
          <a:p>
            <a:r>
              <a:rPr lang="en-US" dirty="0" smtClean="0"/>
              <a:t>Any other suggestions/comments on using the LAP products?</a:t>
            </a:r>
            <a:endParaRPr lang="en-US" dirty="0"/>
          </a:p>
        </p:txBody>
      </p:sp>
      <p:sp>
        <p:nvSpPr>
          <p:cNvPr id="4" name="Slide Number Placeholder 3"/>
          <p:cNvSpPr>
            <a:spLocks noGrp="1"/>
          </p:cNvSpPr>
          <p:nvPr>
            <p:ph type="sldNum" sz="quarter" idx="12"/>
          </p:nvPr>
        </p:nvSpPr>
        <p:spPr/>
        <p:txBody>
          <a:bodyPr/>
          <a:lstStyle/>
          <a:p>
            <a:pPr>
              <a:defRPr/>
            </a:pPr>
            <a:fld id="{B1F590C0-9657-403B-9471-B985A9CE4DB9}" type="slidenum">
              <a:rPr lang="en-US" smtClean="0"/>
              <a:pPr>
                <a:defRPr/>
              </a:pPr>
              <a:t>41</a:t>
            </a:fld>
            <a:endParaRPr lang="en-US"/>
          </a:p>
        </p:txBody>
      </p:sp>
    </p:spTree>
    <p:extLst>
      <p:ext uri="{BB962C8B-B14F-4D97-AF65-F5344CB8AC3E}">
        <p14:creationId xmlns:p14="http://schemas.microsoft.com/office/powerpoint/2010/main" val="174206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2ECF027C-7811-40F7-AC89-D3136FDAE979}" type="slidenum">
              <a:rPr lang="en-US" sz="1400" smtClean="0">
                <a:latin typeface="Times New Roman" pitchFamily="18" charset="0"/>
              </a:rPr>
              <a:pPr>
                <a:defRPr/>
              </a:pPr>
              <a:t>5</a:t>
            </a:fld>
            <a:endParaRPr lang="en-US" sz="1400" smtClean="0">
              <a:latin typeface="Times New Roman" pitchFamily="18" charset="0"/>
            </a:endParaRPr>
          </a:p>
        </p:txBody>
      </p:sp>
      <p:sp>
        <p:nvSpPr>
          <p:cNvPr id="6564866" name="Rectangle 2"/>
          <p:cNvSpPr>
            <a:spLocks noGrp="1" noChangeArrowheads="1"/>
          </p:cNvSpPr>
          <p:nvPr>
            <p:ph type="title" sz="quarter"/>
          </p:nvPr>
        </p:nvSpPr>
        <p:spPr>
          <a:xfrm>
            <a:off x="152400" y="1676400"/>
            <a:ext cx="4267200" cy="457200"/>
          </a:xfrm>
        </p:spPr>
        <p:txBody>
          <a:bodyPr/>
          <a:lstStyle/>
          <a:p>
            <a:pPr>
              <a:defRPr/>
            </a:pPr>
            <a:r>
              <a:rPr lang="en-US" sz="2400" smtClean="0">
                <a:solidFill>
                  <a:srgbClr val="FFFF00"/>
                </a:solidFill>
              </a:rPr>
              <a:t>Radiative Transfer Process</a:t>
            </a:r>
          </a:p>
        </p:txBody>
      </p:sp>
      <p:grpSp>
        <p:nvGrpSpPr>
          <p:cNvPr id="5124" name="Group 3"/>
          <p:cNvGrpSpPr>
            <a:grpSpLocks/>
          </p:cNvGrpSpPr>
          <p:nvPr/>
        </p:nvGrpSpPr>
        <p:grpSpPr bwMode="auto">
          <a:xfrm>
            <a:off x="1600200" y="2819400"/>
            <a:ext cx="7696200" cy="3057525"/>
            <a:chOff x="960" y="1296"/>
            <a:chExt cx="4848" cy="1926"/>
          </a:xfrm>
        </p:grpSpPr>
        <p:sp>
          <p:nvSpPr>
            <p:cNvPr id="6564868" name="Text Box 4"/>
            <p:cNvSpPr txBox="1">
              <a:spLocks noChangeArrowheads="1"/>
            </p:cNvSpPr>
            <p:nvPr/>
          </p:nvSpPr>
          <p:spPr bwMode="auto">
            <a:xfrm>
              <a:off x="4992" y="3024"/>
              <a:ext cx="816"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1400">
                  <a:solidFill>
                    <a:srgbClr val="FFFFFF"/>
                  </a:solidFill>
                  <a:latin typeface="Times" charset="0"/>
                  <a:ea typeface="ＭＳ Ｐゴシック" charset="0"/>
                </a:rPr>
                <a:t>Earth surface</a:t>
              </a:r>
            </a:p>
          </p:txBody>
        </p:sp>
        <p:grpSp>
          <p:nvGrpSpPr>
            <p:cNvPr id="5131" name="Group 5"/>
            <p:cNvGrpSpPr>
              <a:grpSpLocks/>
            </p:cNvGrpSpPr>
            <p:nvPr/>
          </p:nvGrpSpPr>
          <p:grpSpPr bwMode="auto">
            <a:xfrm>
              <a:off x="960" y="1296"/>
              <a:ext cx="4800" cy="1910"/>
              <a:chOff x="768" y="1434"/>
              <a:chExt cx="4800" cy="1910"/>
            </a:xfrm>
          </p:grpSpPr>
          <p:sp>
            <p:nvSpPr>
              <p:cNvPr id="6564870" name="Text Box 6"/>
              <p:cNvSpPr txBox="1">
                <a:spLocks noChangeArrowheads="1"/>
              </p:cNvSpPr>
              <p:nvPr/>
            </p:nvSpPr>
            <p:spPr bwMode="auto">
              <a:xfrm>
                <a:off x="4816" y="2142"/>
                <a:ext cx="752"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1400">
                    <a:solidFill>
                      <a:srgbClr val="FFFFFF"/>
                    </a:solidFill>
                    <a:latin typeface="Times" charset="0"/>
                    <a:ea typeface="ＭＳ Ｐゴシック" charset="0"/>
                  </a:rPr>
                  <a:t>atmosphere</a:t>
                </a:r>
              </a:p>
            </p:txBody>
          </p:sp>
          <p:grpSp>
            <p:nvGrpSpPr>
              <p:cNvPr id="5133" name="Group 7"/>
              <p:cNvGrpSpPr>
                <a:grpSpLocks/>
              </p:cNvGrpSpPr>
              <p:nvPr/>
            </p:nvGrpSpPr>
            <p:grpSpPr bwMode="auto">
              <a:xfrm>
                <a:off x="768" y="1578"/>
                <a:ext cx="4082" cy="1756"/>
                <a:chOff x="1226" y="1029"/>
                <a:chExt cx="2692" cy="1419"/>
              </a:xfrm>
            </p:grpSpPr>
            <p:grpSp>
              <p:nvGrpSpPr>
                <p:cNvPr id="5150" name="Group 8"/>
                <p:cNvGrpSpPr>
                  <a:grpSpLocks/>
                </p:cNvGrpSpPr>
                <p:nvPr/>
              </p:nvGrpSpPr>
              <p:grpSpPr bwMode="auto">
                <a:xfrm>
                  <a:off x="1266" y="1032"/>
                  <a:ext cx="2652" cy="1416"/>
                  <a:chOff x="1266" y="1032"/>
                  <a:chExt cx="2652" cy="1416"/>
                </a:xfrm>
              </p:grpSpPr>
              <p:grpSp>
                <p:nvGrpSpPr>
                  <p:cNvPr id="5152" name="Group 9"/>
                  <p:cNvGrpSpPr>
                    <a:grpSpLocks/>
                  </p:cNvGrpSpPr>
                  <p:nvPr/>
                </p:nvGrpSpPr>
                <p:grpSpPr bwMode="auto">
                  <a:xfrm>
                    <a:off x="1266" y="1530"/>
                    <a:ext cx="2652" cy="918"/>
                    <a:chOff x="1266" y="1530"/>
                    <a:chExt cx="2652" cy="918"/>
                  </a:xfrm>
                </p:grpSpPr>
                <p:sp>
                  <p:nvSpPr>
                    <p:cNvPr id="6564874" name="Rectangle 10"/>
                    <p:cNvSpPr>
                      <a:spLocks noChangeArrowheads="1"/>
                    </p:cNvSpPr>
                    <p:nvPr/>
                  </p:nvSpPr>
                  <p:spPr bwMode="auto">
                    <a:xfrm>
                      <a:off x="1272" y="1530"/>
                      <a:ext cx="2640" cy="792"/>
                    </a:xfrm>
                    <a:prstGeom prst="rect">
                      <a:avLst/>
                    </a:prstGeom>
                    <a:solidFill>
                      <a:srgbClr val="33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nchor="ctr">
                      <a:spAutoFit/>
                    </a:bodyPr>
                    <a:lstStyle/>
                    <a:p>
                      <a:pPr>
                        <a:defRPr/>
                      </a:pPr>
                      <a:endParaRPr lang="en-US"/>
                    </a:p>
                  </p:txBody>
                </p:sp>
                <p:sp>
                  <p:nvSpPr>
                    <p:cNvPr id="6564875" name="Rectangle 11"/>
                    <p:cNvSpPr>
                      <a:spLocks noChangeArrowheads="1"/>
                    </p:cNvSpPr>
                    <p:nvPr/>
                  </p:nvSpPr>
                  <p:spPr bwMode="auto">
                    <a:xfrm>
                      <a:off x="1266" y="2328"/>
                      <a:ext cx="2652" cy="1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nchor="ctr">
                      <a:spAutoFit/>
                    </a:bodyPr>
                    <a:lstStyle/>
                    <a:p>
                      <a:pPr>
                        <a:defRPr/>
                      </a:pPr>
                      <a:endParaRPr lang="en-US"/>
                    </a:p>
                  </p:txBody>
                </p:sp>
              </p:grpSp>
              <p:sp>
                <p:nvSpPr>
                  <p:cNvPr id="6564876" name="Oval 12"/>
                  <p:cNvSpPr>
                    <a:spLocks noChangeArrowheads="1"/>
                  </p:cNvSpPr>
                  <p:nvPr/>
                </p:nvSpPr>
                <p:spPr bwMode="auto">
                  <a:xfrm>
                    <a:off x="1500" y="1032"/>
                    <a:ext cx="192" cy="174"/>
                  </a:xfrm>
                  <a:prstGeom prst="ellipse">
                    <a:avLst/>
                  </a:prstGeom>
                  <a:solidFill>
                    <a:srgbClr val="FF66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nchor="ctr">
                    <a:spAutoFit/>
                  </a:bodyPr>
                  <a:lstStyle/>
                  <a:p>
                    <a:pPr>
                      <a:defRPr/>
                    </a:pPr>
                    <a:endParaRPr lang="en-US"/>
                  </a:p>
                </p:txBody>
              </p:sp>
              <p:sp>
                <p:nvSpPr>
                  <p:cNvPr id="6564877" name="AutoShape 13"/>
                  <p:cNvSpPr>
                    <a:spLocks noChangeArrowheads="1"/>
                  </p:cNvSpPr>
                  <p:nvPr/>
                </p:nvSpPr>
                <p:spPr bwMode="auto">
                  <a:xfrm rot="3463461">
                    <a:off x="1626" y="1324"/>
                    <a:ext cx="265" cy="179"/>
                  </a:xfrm>
                  <a:prstGeom prst="rightArrow">
                    <a:avLst>
                      <a:gd name="adj1" fmla="val 50000"/>
                      <a:gd name="adj2" fmla="val 36806"/>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nchor="ctr">
                    <a:spAutoFit/>
                  </a:bodyPr>
                  <a:lstStyle/>
                  <a:p>
                    <a:pPr>
                      <a:defRPr/>
                    </a:pPr>
                    <a:endParaRPr lang="en-US"/>
                  </a:p>
                </p:txBody>
              </p:sp>
            </p:grpSp>
            <p:sp>
              <p:nvSpPr>
                <p:cNvPr id="6564878" name="Text Box 14"/>
                <p:cNvSpPr txBox="1">
                  <a:spLocks noChangeArrowheads="1"/>
                </p:cNvSpPr>
                <p:nvPr/>
              </p:nvSpPr>
              <p:spPr bwMode="auto">
                <a:xfrm>
                  <a:off x="1226" y="1029"/>
                  <a:ext cx="294"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1400">
                      <a:solidFill>
                        <a:srgbClr val="FFFFFF"/>
                      </a:solidFill>
                      <a:latin typeface="Times" charset="0"/>
                      <a:ea typeface="ＭＳ Ｐゴシック" charset="0"/>
                    </a:rPr>
                    <a:t>Sun</a:t>
                  </a:r>
                </a:p>
              </p:txBody>
            </p:sp>
          </p:grpSp>
          <p:grpSp>
            <p:nvGrpSpPr>
              <p:cNvPr id="5134" name="Group 15"/>
              <p:cNvGrpSpPr>
                <a:grpSpLocks/>
              </p:cNvGrpSpPr>
              <p:nvPr/>
            </p:nvGrpSpPr>
            <p:grpSpPr bwMode="auto">
              <a:xfrm>
                <a:off x="1606" y="1525"/>
                <a:ext cx="2474" cy="1685"/>
                <a:chOff x="1800" y="966"/>
                <a:chExt cx="1632" cy="1362"/>
              </a:xfrm>
            </p:grpSpPr>
            <p:grpSp>
              <p:nvGrpSpPr>
                <p:cNvPr id="5142" name="Group 16"/>
                <p:cNvGrpSpPr>
                  <a:grpSpLocks/>
                </p:cNvGrpSpPr>
                <p:nvPr/>
              </p:nvGrpSpPr>
              <p:grpSpPr bwMode="auto">
                <a:xfrm>
                  <a:off x="3312" y="966"/>
                  <a:ext cx="120" cy="144"/>
                  <a:chOff x="3252" y="1038"/>
                  <a:chExt cx="120" cy="144"/>
                </a:xfrm>
              </p:grpSpPr>
              <p:sp>
                <p:nvSpPr>
                  <p:cNvPr id="6564881" name="Rectangle 17"/>
                  <p:cNvSpPr>
                    <a:spLocks noChangeArrowheads="1"/>
                  </p:cNvSpPr>
                  <p:nvPr/>
                </p:nvSpPr>
                <p:spPr bwMode="auto">
                  <a:xfrm>
                    <a:off x="3252" y="1104"/>
                    <a:ext cx="120" cy="78"/>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nchor="ctr">
                    <a:spAutoFit/>
                  </a:bodyPr>
                  <a:lstStyle/>
                  <a:p>
                    <a:pPr>
                      <a:defRPr/>
                    </a:pPr>
                    <a:endParaRPr lang="en-US"/>
                  </a:p>
                </p:txBody>
              </p:sp>
              <p:sp>
                <p:nvSpPr>
                  <p:cNvPr id="6564882" name="Line 18"/>
                  <p:cNvSpPr>
                    <a:spLocks noChangeShapeType="1"/>
                  </p:cNvSpPr>
                  <p:nvPr/>
                </p:nvSpPr>
                <p:spPr bwMode="auto">
                  <a:xfrm flipH="1">
                    <a:off x="3330" y="1038"/>
                    <a:ext cx="36" cy="72"/>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endParaRPr lang="en-US">
                      <a:latin typeface="Arial" charset="0"/>
                      <a:ea typeface="ＭＳ Ｐゴシック" charset="0"/>
                    </a:endParaRPr>
                  </a:p>
                </p:txBody>
              </p:sp>
              <p:sp>
                <p:nvSpPr>
                  <p:cNvPr id="6564883" name="Line 19"/>
                  <p:cNvSpPr>
                    <a:spLocks noChangeShapeType="1"/>
                  </p:cNvSpPr>
                  <p:nvPr/>
                </p:nvSpPr>
                <p:spPr bwMode="auto">
                  <a:xfrm>
                    <a:off x="3258" y="1044"/>
                    <a:ext cx="36" cy="72"/>
                  </a:xfrm>
                  <a:prstGeom prst="line">
                    <a:avLst/>
                  </a:prstGeom>
                  <a:noFill/>
                  <a:ln w="12700">
                    <a:solidFill>
                      <a:srgbClr val="F8F8F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endParaRPr lang="en-US">
                      <a:latin typeface="Arial" charset="0"/>
                      <a:ea typeface="ＭＳ Ｐゴシック" charset="0"/>
                    </a:endParaRPr>
                  </a:p>
                </p:txBody>
              </p:sp>
            </p:grpSp>
            <p:sp>
              <p:nvSpPr>
                <p:cNvPr id="6564884" name="Line 20"/>
                <p:cNvSpPr>
                  <a:spLocks noChangeShapeType="1"/>
                </p:cNvSpPr>
                <p:nvPr/>
              </p:nvSpPr>
              <p:spPr bwMode="auto">
                <a:xfrm flipV="1">
                  <a:off x="3354" y="1140"/>
                  <a:ext cx="0" cy="1183"/>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p>
                  <a:pPr>
                    <a:defRPr/>
                  </a:pPr>
                  <a:endParaRPr lang="en-US">
                    <a:latin typeface="Arial" charset="0"/>
                    <a:ea typeface="ＭＳ Ｐゴシック" charset="0"/>
                  </a:endParaRPr>
                </a:p>
              </p:txBody>
            </p:sp>
            <p:sp>
              <p:nvSpPr>
                <p:cNvPr id="6564885" name="Line 21"/>
                <p:cNvSpPr>
                  <a:spLocks noChangeShapeType="1"/>
                </p:cNvSpPr>
                <p:nvPr/>
              </p:nvSpPr>
              <p:spPr bwMode="auto">
                <a:xfrm flipV="1">
                  <a:off x="2562" y="1194"/>
                  <a:ext cx="756" cy="714"/>
                </a:xfrm>
                <a:prstGeom prst="line">
                  <a:avLst/>
                </a:prstGeom>
                <a:noFill/>
                <a:ln w="25400">
                  <a:solidFill>
                    <a:srgbClr val="FFFF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endParaRPr lang="en-US">
                    <a:latin typeface="Arial" charset="0"/>
                    <a:ea typeface="ＭＳ Ｐゴシック" charset="0"/>
                  </a:endParaRPr>
                </a:p>
              </p:txBody>
            </p:sp>
            <p:sp>
              <p:nvSpPr>
                <p:cNvPr id="6564886" name="Line 22"/>
                <p:cNvSpPr>
                  <a:spLocks noChangeShapeType="1"/>
                </p:cNvSpPr>
                <p:nvPr/>
              </p:nvSpPr>
              <p:spPr bwMode="auto">
                <a:xfrm>
                  <a:off x="1800" y="1692"/>
                  <a:ext cx="966" cy="636"/>
                </a:xfrm>
                <a:prstGeom prst="line">
                  <a:avLst/>
                </a:prstGeom>
                <a:noFill/>
                <a:ln w="2540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endParaRPr lang="en-US">
                    <a:latin typeface="Arial" charset="0"/>
                    <a:ea typeface="ＭＳ Ｐゴシック" charset="0"/>
                  </a:endParaRPr>
                </a:p>
              </p:txBody>
            </p:sp>
            <p:sp>
              <p:nvSpPr>
                <p:cNvPr id="6564887" name="Line 23"/>
                <p:cNvSpPr>
                  <a:spLocks noChangeShapeType="1"/>
                </p:cNvSpPr>
                <p:nvPr/>
              </p:nvSpPr>
              <p:spPr bwMode="auto">
                <a:xfrm flipV="1">
                  <a:off x="2754" y="1218"/>
                  <a:ext cx="582" cy="1092"/>
                </a:xfrm>
                <a:prstGeom prst="line">
                  <a:avLst/>
                </a:prstGeom>
                <a:noFill/>
                <a:ln w="28575">
                  <a:solidFill>
                    <a:srgbClr val="FFFF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1882" tIns="50941" rIns="101882" bIns="50941">
                  <a:spAutoFit/>
                </a:bodyPr>
                <a:lstStyle/>
                <a:p>
                  <a:pPr>
                    <a:defRPr/>
                  </a:pPr>
                  <a:endParaRPr lang="en-US">
                    <a:latin typeface="Arial" charset="0"/>
                    <a:ea typeface="ＭＳ Ｐゴシック" charset="0"/>
                  </a:endParaRPr>
                </a:p>
              </p:txBody>
            </p:sp>
          </p:grpSp>
          <p:sp>
            <p:nvSpPr>
              <p:cNvPr id="6564888" name="Text Box 24"/>
              <p:cNvSpPr txBox="1">
                <a:spLocks noChangeArrowheads="1"/>
              </p:cNvSpPr>
              <p:nvPr/>
            </p:nvSpPr>
            <p:spPr bwMode="auto">
              <a:xfrm>
                <a:off x="4280" y="1434"/>
                <a:ext cx="655"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1400">
                    <a:solidFill>
                      <a:srgbClr val="FFFFFF"/>
                    </a:solidFill>
                    <a:latin typeface="Times" charset="0"/>
                    <a:ea typeface="ＭＳ Ｐゴシック" charset="0"/>
                  </a:rPr>
                  <a:t>satellite</a:t>
                </a:r>
              </a:p>
            </p:txBody>
          </p:sp>
          <p:graphicFrame>
            <p:nvGraphicFramePr>
              <p:cNvPr id="5136" name="Object 25"/>
              <p:cNvGraphicFramePr>
                <a:graphicFrameLocks noChangeAspect="1"/>
              </p:cNvGraphicFramePr>
              <p:nvPr/>
            </p:nvGraphicFramePr>
            <p:xfrm>
              <a:off x="3465" y="3189"/>
              <a:ext cx="383" cy="155"/>
            </p:xfrm>
            <a:graphic>
              <a:graphicData uri="http://schemas.openxmlformats.org/presentationml/2006/ole">
                <mc:AlternateContent xmlns:mc="http://schemas.openxmlformats.org/markup-compatibility/2006">
                  <mc:Choice xmlns:v="urn:schemas-microsoft-com:vml" Requires="v">
                    <p:oleObj spid="_x0000_s5243" name="Equation" r:id="rId3" imgW="257243" imgH="142943" progId="Equation.3">
                      <p:embed/>
                    </p:oleObj>
                  </mc:Choice>
                  <mc:Fallback>
                    <p:oleObj name="Equation" r:id="rId3" imgW="257243" imgH="142943" progId="Equation.3">
                      <p:embed/>
                      <p:pic>
                        <p:nvPicPr>
                          <p:cNvPr id="0" name="Object 25"/>
                          <p:cNvPicPr>
                            <a:picLocks noChangeAspect="1" noChangeArrowheads="1"/>
                          </p:cNvPicPr>
                          <p:nvPr/>
                        </p:nvPicPr>
                        <p:blipFill>
                          <a:blip r:embed="rId4">
                            <a:lum bright="-4000" contrast="6000"/>
                            <a:grayscl/>
                            <a:extLst>
                              <a:ext uri="{28A0092B-C50C-407E-A947-70E740481C1C}">
                                <a14:useLocalDpi xmlns:a14="http://schemas.microsoft.com/office/drawing/2010/main" val="0"/>
                              </a:ext>
                            </a:extLst>
                          </a:blip>
                          <a:srcRect/>
                          <a:stretch>
                            <a:fillRect/>
                          </a:stretch>
                        </p:blipFill>
                        <p:spPr bwMode="auto">
                          <a:xfrm>
                            <a:off x="3465" y="3189"/>
                            <a:ext cx="38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564890" name="Cloud"/>
              <p:cNvSpPr>
                <a:spLocks noChangeAspect="1" noEditPoints="1" noChangeArrowheads="1"/>
              </p:cNvSpPr>
              <p:nvPr/>
            </p:nvSpPr>
            <p:spPr bwMode="auto">
              <a:xfrm>
                <a:off x="1993" y="2265"/>
                <a:ext cx="747" cy="253"/>
              </a:xfrm>
              <a:custGeom>
                <a:avLst/>
                <a:gdLst>
                  <a:gd name="T0" fmla="*/ 2 w 21600"/>
                  <a:gd name="T1" fmla="*/ 127 h 21600"/>
                  <a:gd name="T2" fmla="*/ 374 w 21600"/>
                  <a:gd name="T3" fmla="*/ 253 h 21600"/>
                  <a:gd name="T4" fmla="*/ 746 w 21600"/>
                  <a:gd name="T5" fmla="*/ 127 h 21600"/>
                  <a:gd name="T6" fmla="*/ 374 w 21600"/>
                  <a:gd name="T7" fmla="*/ 14 h 21600"/>
                  <a:gd name="T8" fmla="*/ 0 60000 65536"/>
                  <a:gd name="T9" fmla="*/ 0 60000 65536"/>
                  <a:gd name="T10" fmla="*/ 0 60000 65536"/>
                  <a:gd name="T11" fmla="*/ 0 60000 65536"/>
                  <a:gd name="T12" fmla="*/ 2978 w 21600"/>
                  <a:gd name="T13" fmla="*/ 3244 h 21600"/>
                  <a:gd name="T14" fmla="*/ 17089 w 21600"/>
                  <a:gd name="T15" fmla="*/ 17331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en-US"/>
              </a:p>
            </p:txBody>
          </p:sp>
          <p:graphicFrame>
            <p:nvGraphicFramePr>
              <p:cNvPr id="5138" name="Object 27"/>
              <p:cNvGraphicFramePr>
                <a:graphicFrameLocks noChangeAspect="1"/>
              </p:cNvGraphicFramePr>
              <p:nvPr/>
            </p:nvGraphicFramePr>
            <p:xfrm>
              <a:off x="2857" y="1962"/>
              <a:ext cx="551" cy="198"/>
            </p:xfrm>
            <a:graphic>
              <a:graphicData uri="http://schemas.openxmlformats.org/presentationml/2006/ole">
                <mc:AlternateContent xmlns:mc="http://schemas.openxmlformats.org/markup-compatibility/2006">
                  <mc:Choice xmlns:v="urn:schemas-microsoft-com:vml" Requires="v">
                    <p:oleObj spid="_x0000_s5244" name="Equation" r:id="rId5" imgW="476385" imgH="199957" progId="Equation.3">
                      <p:embed/>
                    </p:oleObj>
                  </mc:Choice>
                  <mc:Fallback>
                    <p:oleObj name="Equation" r:id="rId5" imgW="476385" imgH="199957" progId="Equation.3">
                      <p:embed/>
                      <p:pic>
                        <p:nvPicPr>
                          <p:cNvPr id="0" name="Object 27"/>
                          <p:cNvPicPr>
                            <a:picLocks noChangeAspect="1" noChangeArrowheads="1"/>
                          </p:cNvPicPr>
                          <p:nvPr/>
                        </p:nvPicPr>
                        <p:blipFill>
                          <a:blip r:embed="rId6">
                            <a:lum bright="-4000" contrast="6000"/>
                            <a:grayscl/>
                            <a:extLst>
                              <a:ext uri="{28A0092B-C50C-407E-A947-70E740481C1C}">
                                <a14:useLocalDpi xmlns:a14="http://schemas.microsoft.com/office/drawing/2010/main" val="0"/>
                              </a:ext>
                            </a:extLst>
                          </a:blip>
                          <a:srcRect/>
                          <a:stretch>
                            <a:fillRect/>
                          </a:stretch>
                        </p:blipFill>
                        <p:spPr bwMode="auto">
                          <a:xfrm>
                            <a:off x="2857" y="1962"/>
                            <a:ext cx="551" cy="198"/>
                          </a:xfrm>
                          <a:prstGeom prst="rect">
                            <a:avLst/>
                          </a:prstGeom>
                          <a:solidFill>
                            <a:srgbClr val="FFFFFF"/>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39" name="Object 28"/>
              <p:cNvGraphicFramePr>
                <a:graphicFrameLocks noChangeAspect="1"/>
              </p:cNvGraphicFramePr>
              <p:nvPr/>
            </p:nvGraphicFramePr>
            <p:xfrm>
              <a:off x="3965" y="2806"/>
              <a:ext cx="511" cy="257"/>
            </p:xfrm>
            <a:graphic>
              <a:graphicData uri="http://schemas.openxmlformats.org/presentationml/2006/ole">
                <mc:AlternateContent xmlns:mc="http://schemas.openxmlformats.org/markup-compatibility/2006">
                  <mc:Choice xmlns:v="urn:schemas-microsoft-com:vml" Requires="v">
                    <p:oleObj spid="_x0000_s5245" name="Equation" r:id="rId7" imgW="314257" imgH="171585" progId="Equation.3">
                      <p:embed/>
                    </p:oleObj>
                  </mc:Choice>
                  <mc:Fallback>
                    <p:oleObj name="Equation" r:id="rId7" imgW="314257" imgH="171585" progId="Equation.3">
                      <p:embed/>
                      <p:pic>
                        <p:nvPicPr>
                          <p:cNvPr id="0" name="Object 28"/>
                          <p:cNvPicPr>
                            <a:picLocks noChangeAspect="1" noChangeArrowheads="1"/>
                          </p:cNvPicPr>
                          <p:nvPr/>
                        </p:nvPicPr>
                        <p:blipFill>
                          <a:blip r:embed="rId8">
                            <a:lum bright="-4000" contrast="6000"/>
                            <a:grayscl/>
                            <a:extLst>
                              <a:ext uri="{28A0092B-C50C-407E-A947-70E740481C1C}">
                                <a14:useLocalDpi xmlns:a14="http://schemas.microsoft.com/office/drawing/2010/main" val="0"/>
                              </a:ext>
                            </a:extLst>
                          </a:blip>
                          <a:srcRect/>
                          <a:stretch>
                            <a:fillRect/>
                          </a:stretch>
                        </p:blipFill>
                        <p:spPr bwMode="auto">
                          <a:xfrm>
                            <a:off x="3965" y="2806"/>
                            <a:ext cx="511"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40" name="Object 29"/>
              <p:cNvGraphicFramePr>
                <a:graphicFrameLocks noChangeAspect="1"/>
              </p:cNvGraphicFramePr>
              <p:nvPr/>
            </p:nvGraphicFramePr>
            <p:xfrm>
              <a:off x="1488" y="2778"/>
              <a:ext cx="643" cy="249"/>
            </p:xfrm>
            <a:graphic>
              <a:graphicData uri="http://schemas.openxmlformats.org/presentationml/2006/ole">
                <mc:AlternateContent xmlns:mc="http://schemas.openxmlformats.org/markup-compatibility/2006">
                  <mc:Choice xmlns:v="urn:schemas-microsoft-com:vml" Requires="v">
                    <p:oleObj spid="_x0000_s5246" name="Equation" r:id="rId9" imgW="476385" imgH="199957" progId="Equation.3">
                      <p:embed/>
                    </p:oleObj>
                  </mc:Choice>
                  <mc:Fallback>
                    <p:oleObj name="Equation" r:id="rId9" imgW="476385" imgH="199957" progId="Equation.3">
                      <p:embed/>
                      <p:pic>
                        <p:nvPicPr>
                          <p:cNvPr id="0" name="Object 29"/>
                          <p:cNvPicPr>
                            <a:picLocks noChangeAspect="1" noChangeArrowheads="1"/>
                          </p:cNvPicPr>
                          <p:nvPr/>
                        </p:nvPicPr>
                        <p:blipFill>
                          <a:blip r:embed="rId10">
                            <a:lum bright="-4000" contrast="6000"/>
                            <a:grayscl/>
                            <a:extLst>
                              <a:ext uri="{28A0092B-C50C-407E-A947-70E740481C1C}">
                                <a14:useLocalDpi xmlns:a14="http://schemas.microsoft.com/office/drawing/2010/main" val="0"/>
                              </a:ext>
                            </a:extLst>
                          </a:blip>
                          <a:srcRect/>
                          <a:stretch>
                            <a:fillRect/>
                          </a:stretch>
                        </p:blipFill>
                        <p:spPr bwMode="auto">
                          <a:xfrm>
                            <a:off x="1488" y="2778"/>
                            <a:ext cx="643"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41" name="Object 30"/>
              <p:cNvGraphicFramePr>
                <a:graphicFrameLocks noChangeAspect="1"/>
              </p:cNvGraphicFramePr>
              <p:nvPr/>
            </p:nvGraphicFramePr>
            <p:xfrm>
              <a:off x="3443" y="2681"/>
              <a:ext cx="413" cy="158"/>
            </p:xfrm>
            <a:graphic>
              <a:graphicData uri="http://schemas.openxmlformats.org/presentationml/2006/ole">
                <mc:AlternateContent xmlns:mc="http://schemas.openxmlformats.org/markup-compatibility/2006">
                  <mc:Choice xmlns:v="urn:schemas-microsoft-com:vml" Requires="v">
                    <p:oleObj spid="_x0000_s5247" name="Equation" r:id="rId11" imgW="371543" imgH="142943" progId="Equation.3">
                      <p:embed/>
                    </p:oleObj>
                  </mc:Choice>
                  <mc:Fallback>
                    <p:oleObj name="Equation" r:id="rId11" imgW="371543" imgH="142943" progId="Equation.3">
                      <p:embed/>
                      <p:pic>
                        <p:nvPicPr>
                          <p:cNvPr id="0" name="Object 30"/>
                          <p:cNvPicPr>
                            <a:picLocks noChangeAspect="1" noChangeArrowheads="1"/>
                          </p:cNvPicPr>
                          <p:nvPr/>
                        </p:nvPicPr>
                        <p:blipFill>
                          <a:blip r:embed="rId12">
                            <a:lum bright="-4000" contrast="6000"/>
                            <a:grayscl/>
                            <a:extLst>
                              <a:ext uri="{28A0092B-C50C-407E-A947-70E740481C1C}">
                                <a14:useLocalDpi xmlns:a14="http://schemas.microsoft.com/office/drawing/2010/main" val="0"/>
                              </a:ext>
                            </a:extLst>
                          </a:blip>
                          <a:srcRect/>
                          <a:stretch>
                            <a:fillRect/>
                          </a:stretch>
                        </p:blipFill>
                        <p:spPr bwMode="auto">
                          <a:xfrm>
                            <a:off x="3443" y="2681"/>
                            <a:ext cx="413"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grpSp>
        <p:nvGrpSpPr>
          <p:cNvPr id="5125" name="Group 31"/>
          <p:cNvGrpSpPr>
            <a:grpSpLocks/>
          </p:cNvGrpSpPr>
          <p:nvPr/>
        </p:nvGrpSpPr>
        <p:grpSpPr bwMode="auto">
          <a:xfrm>
            <a:off x="1676400" y="2286000"/>
            <a:ext cx="7467600" cy="406400"/>
            <a:chOff x="384" y="3504"/>
            <a:chExt cx="4704" cy="256"/>
          </a:xfrm>
        </p:grpSpPr>
        <p:sp>
          <p:nvSpPr>
            <p:cNvPr id="6564896" name="Text Box 32"/>
            <p:cNvSpPr txBox="1">
              <a:spLocks noChangeArrowheads="1"/>
            </p:cNvSpPr>
            <p:nvPr/>
          </p:nvSpPr>
          <p:spPr bwMode="auto">
            <a:xfrm>
              <a:off x="384" y="3504"/>
              <a:ext cx="4704" cy="256"/>
            </a:xfrm>
            <a:prstGeom prst="rect">
              <a:avLst/>
            </a:prstGeom>
            <a:gradFill rotWithShape="1">
              <a:gsLst>
                <a:gs pos="0">
                  <a:srgbClr val="CCFFFF">
                    <a:gamma/>
                    <a:shade val="46275"/>
                    <a:invGamma/>
                  </a:srgbClr>
                </a:gs>
                <a:gs pos="100000">
                  <a:srgbClr val="CCFFFF"/>
                </a:gs>
              </a:gsLst>
              <a:lin ang="27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p>
              <a:pPr>
                <a:defRPr/>
              </a:pPr>
              <a:r>
                <a:rPr lang="en-US" sz="2000" b="0" i="1">
                  <a:solidFill>
                    <a:schemeClr val="tx1"/>
                  </a:solidFill>
                  <a:latin typeface="Times" charset="0"/>
                  <a:ea typeface="ＭＳ Ｐゴシック" charset="0"/>
                </a:rPr>
                <a:t>Top of Atmosphere (TOA) radiance</a:t>
              </a:r>
              <a:r>
                <a:rPr lang="en-US" sz="2000" b="0">
                  <a:solidFill>
                    <a:schemeClr val="tx1"/>
                  </a:solidFill>
                  <a:latin typeface="Times" charset="0"/>
                  <a:ea typeface="ＭＳ Ｐゴシック" charset="0"/>
                </a:rPr>
                <a:t>: </a:t>
              </a:r>
            </a:p>
          </p:txBody>
        </p:sp>
        <p:graphicFrame>
          <p:nvGraphicFramePr>
            <p:cNvPr id="5129" name="Object 33"/>
            <p:cNvGraphicFramePr>
              <a:graphicFrameLocks noChangeAspect="1"/>
            </p:cNvGraphicFramePr>
            <p:nvPr/>
          </p:nvGraphicFramePr>
          <p:xfrm>
            <a:off x="3158" y="3510"/>
            <a:ext cx="1672" cy="213"/>
          </p:xfrm>
          <a:graphic>
            <a:graphicData uri="http://schemas.openxmlformats.org/presentationml/2006/ole">
              <mc:AlternateContent xmlns:mc="http://schemas.openxmlformats.org/markup-compatibility/2006">
                <mc:Choice xmlns:v="urn:schemas-microsoft-com:vml" Requires="v">
                  <p:oleObj spid="_x0000_s5248" name="Equation" r:id="rId13" imgW="1933643" imgH="199957" progId="Equation.3">
                    <p:embed/>
                  </p:oleObj>
                </mc:Choice>
                <mc:Fallback>
                  <p:oleObj name="Equation" r:id="rId13" imgW="1933643" imgH="199957" progId="Equation.3">
                    <p:embed/>
                    <p:pic>
                      <p:nvPicPr>
                        <p:cNvPr id="0" name="Object 33"/>
                        <p:cNvPicPr>
                          <a:picLocks noChangeAspect="1" noChangeArrowheads="1"/>
                        </p:cNvPicPr>
                        <p:nvPr/>
                      </p:nvPicPr>
                      <p:blipFill>
                        <a:blip r:embed="rId14">
                          <a:lum bright="-4000" contrast="6000"/>
                          <a:grayscl/>
                          <a:extLst>
                            <a:ext uri="{28A0092B-C50C-407E-A947-70E740481C1C}">
                              <a14:useLocalDpi xmlns:a14="http://schemas.microsoft.com/office/drawing/2010/main" val="0"/>
                            </a:ext>
                          </a:extLst>
                        </a:blip>
                        <a:srcRect/>
                        <a:stretch>
                          <a:fillRect/>
                        </a:stretch>
                      </p:blipFill>
                      <p:spPr bwMode="auto">
                        <a:xfrm>
                          <a:off x="3158" y="3510"/>
                          <a:ext cx="1672"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6564899" name="Text Box 35"/>
          <p:cNvSpPr txBox="1">
            <a:spLocks noChangeArrowheads="1"/>
          </p:cNvSpPr>
          <p:nvPr/>
        </p:nvSpPr>
        <p:spPr bwMode="auto">
          <a:xfrm>
            <a:off x="60325" y="5892800"/>
            <a:ext cx="53689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1800" b="0" i="1" smtClean="0">
                <a:latin typeface="Times New Roman" pitchFamily="18" charset="0"/>
              </a:rPr>
              <a:t>I</a:t>
            </a:r>
            <a:r>
              <a:rPr lang="en-US" sz="1800" b="0" i="1" baseline="-10000" smtClean="0">
                <a:latin typeface="Times New Roman" pitchFamily="18" charset="0"/>
              </a:rPr>
              <a:t>s</a:t>
            </a:r>
            <a:r>
              <a:rPr lang="en-US" sz="1800" b="0" i="1" smtClean="0">
                <a:latin typeface="Times New Roman" pitchFamily="18" charset="0"/>
              </a:rPr>
              <a:t>(</a:t>
            </a:r>
            <a:r>
              <a:rPr lang="en-US" sz="1800" b="0" i="1" smtClean="0">
                <a:latin typeface="Symbol" pitchFamily="18" charset="2"/>
              </a:rPr>
              <a:t>n</a:t>
            </a:r>
            <a:r>
              <a:rPr lang="en-US" sz="1800" b="0" i="1" smtClean="0">
                <a:latin typeface="Times New Roman" pitchFamily="18" charset="0"/>
              </a:rPr>
              <a:t>)   : contributed from surface emission</a:t>
            </a:r>
          </a:p>
          <a:p>
            <a:pPr>
              <a:defRPr/>
            </a:pPr>
            <a:r>
              <a:rPr lang="en-US" sz="1800" b="0" i="1" smtClean="0">
                <a:latin typeface="Times New Roman" pitchFamily="18" charset="0"/>
              </a:rPr>
              <a:t>I</a:t>
            </a:r>
            <a:r>
              <a:rPr lang="en-US" sz="1800" b="0" i="1" baseline="-10000" smtClean="0">
                <a:latin typeface="Times New Roman" pitchFamily="18" charset="0"/>
              </a:rPr>
              <a:t>s</a:t>
            </a:r>
            <a:r>
              <a:rPr lang="en-US" sz="1800" b="0" i="1" smtClean="0">
                <a:latin typeface="Times New Roman" pitchFamily="18" charset="0"/>
              </a:rPr>
              <a:t>(</a:t>
            </a:r>
            <a:r>
              <a:rPr lang="en-US" sz="1800" b="0" i="1" smtClean="0">
                <a:latin typeface="Symbol" pitchFamily="18" charset="2"/>
              </a:rPr>
              <a:t>n</a:t>
            </a:r>
            <a:r>
              <a:rPr lang="en-US" sz="1800" b="0" i="1" smtClean="0">
                <a:latin typeface="Times New Roman" pitchFamily="18" charset="0"/>
              </a:rPr>
              <a:t>)</a:t>
            </a:r>
            <a:r>
              <a:rPr lang="en-US" sz="1800" b="0" i="1" baseline="30000" smtClean="0">
                <a:latin typeface="Wingdings 3" pitchFamily="18" charset="2"/>
              </a:rPr>
              <a:t>h</a:t>
            </a:r>
            <a:r>
              <a:rPr lang="en-US" sz="1800" b="0" i="1" smtClean="0">
                <a:latin typeface="Times New Roman" pitchFamily="18" charset="0"/>
              </a:rPr>
              <a:t> : contributed from upwelling radiance</a:t>
            </a:r>
          </a:p>
          <a:p>
            <a:pPr>
              <a:defRPr/>
            </a:pPr>
            <a:r>
              <a:rPr lang="en-US" sz="1800" b="0" i="1" smtClean="0">
                <a:latin typeface="Times New Roman" pitchFamily="18" charset="0"/>
              </a:rPr>
              <a:t>I</a:t>
            </a:r>
            <a:r>
              <a:rPr lang="en-US" sz="1800" b="0" i="1" baseline="-10000" smtClean="0">
                <a:latin typeface="Times New Roman" pitchFamily="18" charset="0"/>
              </a:rPr>
              <a:t>s</a:t>
            </a:r>
            <a:r>
              <a:rPr lang="en-US" sz="1800" b="0" i="1" smtClean="0">
                <a:latin typeface="Times New Roman" pitchFamily="18" charset="0"/>
              </a:rPr>
              <a:t>(</a:t>
            </a:r>
            <a:r>
              <a:rPr lang="en-US" sz="1800" b="0" i="1" smtClean="0">
                <a:latin typeface="Symbol" pitchFamily="18" charset="2"/>
              </a:rPr>
              <a:t>n</a:t>
            </a:r>
            <a:r>
              <a:rPr lang="en-US" sz="1800" b="0" i="1" smtClean="0">
                <a:latin typeface="Times New Roman" pitchFamily="18" charset="0"/>
              </a:rPr>
              <a:t>)</a:t>
            </a:r>
            <a:r>
              <a:rPr lang="en-US" sz="1800" b="0" i="1" baseline="30000" smtClean="0">
                <a:latin typeface="Wingdings 3" pitchFamily="18" charset="2"/>
              </a:rPr>
              <a:t>i</a:t>
            </a:r>
            <a:r>
              <a:rPr lang="en-US" sz="1800" b="0" i="1" smtClean="0">
                <a:latin typeface="Times New Roman" pitchFamily="18" charset="0"/>
              </a:rPr>
              <a:t> : contributed from reflected downwelling radiance</a:t>
            </a:r>
            <a:endParaRPr lang="en-US" sz="1800" b="0" i="1" smtClean="0">
              <a:solidFill>
                <a:schemeClr val="tx1"/>
              </a:solidFill>
              <a:latin typeface="Times New Roman" pitchFamily="18" charset="0"/>
            </a:endParaRPr>
          </a:p>
        </p:txBody>
      </p:sp>
      <p:sp>
        <p:nvSpPr>
          <p:cNvPr id="37" name="Rectangle 2"/>
          <p:cNvSpPr>
            <a:spLocks noChangeArrowheads="1"/>
          </p:cNvSpPr>
          <p:nvPr/>
        </p:nvSpPr>
        <p:spPr bwMode="auto">
          <a:xfrm>
            <a:off x="1447800" y="38100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400">
                <a:solidFill>
                  <a:srgbClr val="FAFD00"/>
                </a:solidFill>
                <a:effectLst>
                  <a:outerShdw blurRad="38100" dist="38100" dir="2700000" algn="tl">
                    <a:srgbClr val="000000"/>
                  </a:outerShdw>
                </a:effectLst>
                <a:latin typeface="Book Antiqua" pitchFamily="18" charset="0"/>
              </a:rPr>
              <a:t>Forward problem (2)</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E1BD67EB-A85D-48C2-90A2-A8FA41031089}" type="slidenum">
              <a:rPr lang="en-US" sz="1400" smtClean="0">
                <a:latin typeface="Times New Roman" pitchFamily="18" charset="0"/>
              </a:rPr>
              <a:pPr>
                <a:defRPr/>
              </a:pPr>
              <a:t>6</a:t>
            </a:fld>
            <a:endParaRPr lang="en-US" sz="1400" smtClean="0">
              <a:latin typeface="Times New Roman" pitchFamily="18" charset="0"/>
            </a:endParaRPr>
          </a:p>
        </p:txBody>
      </p:sp>
      <p:sp>
        <p:nvSpPr>
          <p:cNvPr id="6565891" name="Rectangle 3"/>
          <p:cNvSpPr>
            <a:spLocks noChangeArrowheads="1"/>
          </p:cNvSpPr>
          <p:nvPr/>
        </p:nvSpPr>
        <p:spPr bwMode="auto">
          <a:xfrm>
            <a:off x="152400" y="1676400"/>
            <a:ext cx="8763000" cy="5029200"/>
          </a:xfrm>
          <a:prstGeom prst="rect">
            <a:avLst/>
          </a:prstGeom>
          <a:gradFill rotWithShape="1">
            <a:gsLst>
              <a:gs pos="0">
                <a:srgbClr val="99CCFF">
                  <a:gamma/>
                  <a:shade val="46275"/>
                  <a:invGamma/>
                </a:srgbClr>
              </a:gs>
              <a:gs pos="100000">
                <a:srgbClr val="99CCFF"/>
              </a:gs>
            </a:gsLst>
            <a:lin ang="27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p>
        </p:txBody>
      </p:sp>
      <p:sp>
        <p:nvSpPr>
          <p:cNvPr id="6565892" name="Text Box 4"/>
          <p:cNvSpPr txBox="1">
            <a:spLocks noChangeArrowheads="1"/>
          </p:cNvSpPr>
          <p:nvPr/>
        </p:nvSpPr>
        <p:spPr bwMode="auto">
          <a:xfrm>
            <a:off x="152400" y="5337175"/>
            <a:ext cx="41148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latin typeface="Symbol" charset="0"/>
                <a:ea typeface="ＭＳ Ｐゴシック" charset="0"/>
              </a:rPr>
              <a:t>n</a:t>
            </a:r>
            <a:r>
              <a:rPr lang="en-US" sz="1400">
                <a:latin typeface="Times New Roman" charset="0"/>
                <a:ea typeface="ＭＳ Ｐゴシック" charset="0"/>
              </a:rPr>
              <a:t>: sensing frequency</a:t>
            </a:r>
          </a:p>
          <a:p>
            <a:pPr>
              <a:defRPr/>
            </a:pPr>
            <a:r>
              <a:rPr lang="en-US" sz="1400">
                <a:latin typeface="Symbol" charset="0"/>
                <a:ea typeface="ＭＳ Ｐゴシック" charset="0"/>
              </a:rPr>
              <a:t>e</a:t>
            </a:r>
            <a:r>
              <a:rPr lang="en-US" sz="1400">
                <a:latin typeface="Times New Roman" charset="0"/>
                <a:ea typeface="ＭＳ Ｐゴシック" charset="0"/>
              </a:rPr>
              <a:t>: surface emissivity</a:t>
            </a:r>
          </a:p>
          <a:p>
            <a:pPr>
              <a:defRPr/>
            </a:pPr>
            <a:r>
              <a:rPr lang="en-US" sz="1400">
                <a:latin typeface="Symbol" charset="0"/>
                <a:ea typeface="ＭＳ Ｐゴシック" charset="0"/>
              </a:rPr>
              <a:t>t</a:t>
            </a:r>
            <a:r>
              <a:rPr lang="en-US" sz="1400">
                <a:latin typeface="Times New Roman" charset="0"/>
                <a:ea typeface="ＭＳ Ｐゴシック" charset="0"/>
              </a:rPr>
              <a:t>: atmos. Transmittance</a:t>
            </a:r>
          </a:p>
          <a:p>
            <a:pPr>
              <a:defRPr/>
            </a:pPr>
            <a:r>
              <a:rPr lang="en-US" sz="1400">
                <a:latin typeface="Times New Roman" charset="0"/>
                <a:ea typeface="ＭＳ Ｐゴシック" charset="0"/>
              </a:rPr>
              <a:t>Ts: surface temperature</a:t>
            </a:r>
          </a:p>
          <a:p>
            <a:pPr>
              <a:defRPr/>
            </a:pPr>
            <a:r>
              <a:rPr lang="en-US" sz="1400">
                <a:latin typeface="Times New Roman" charset="0"/>
                <a:ea typeface="ＭＳ Ｐゴシック" charset="0"/>
              </a:rPr>
              <a:t>B: Planck function</a:t>
            </a:r>
          </a:p>
          <a:p>
            <a:pPr>
              <a:defRPr/>
            </a:pPr>
            <a:r>
              <a:rPr lang="en-US" sz="1400">
                <a:latin typeface="Times New Roman" charset="0"/>
                <a:ea typeface="ＭＳ Ｐゴシック" charset="0"/>
              </a:rPr>
              <a:t>T(p): air temperature at atmospheric pressure p</a:t>
            </a:r>
          </a:p>
        </p:txBody>
      </p:sp>
      <p:graphicFrame>
        <p:nvGraphicFramePr>
          <p:cNvPr id="6149" name="Object 5"/>
          <p:cNvGraphicFramePr>
            <a:graphicFrameLocks noGrp="1" noChangeAspect="1"/>
          </p:cNvGraphicFramePr>
          <p:nvPr>
            <p:ph sz="quarter" idx="1"/>
          </p:nvPr>
        </p:nvGraphicFramePr>
        <p:xfrm>
          <a:off x="1425575" y="3041650"/>
          <a:ext cx="5541963" cy="2070100"/>
        </p:xfrm>
        <a:graphic>
          <a:graphicData uri="http://schemas.openxmlformats.org/presentationml/2006/ole">
            <mc:AlternateContent xmlns:mc="http://schemas.openxmlformats.org/markup-compatibility/2006">
              <mc:Choice xmlns:v="urn:schemas-microsoft-com:vml" Requires="v">
                <p:oleObj spid="_x0000_s6175" name="Equation" r:id="rId3" imgW="3209857" imgH="1162185" progId="Equation.3">
                  <p:embed/>
                </p:oleObj>
              </mc:Choice>
              <mc:Fallback>
                <p:oleObj name="Equation" r:id="rId3" imgW="3209857" imgH="1162185" progId="Equation.3">
                  <p:embed/>
                  <p:pic>
                    <p:nvPicPr>
                      <p:cNvPr id="0" name="Object 5"/>
                      <p:cNvPicPr>
                        <a:picLocks noChangeAspect="1" noChangeArrowheads="1"/>
                      </p:cNvPicPr>
                      <p:nvPr/>
                    </p:nvPicPr>
                    <p:blipFill>
                      <a:blip r:embed="rId4">
                        <a:lum bright="-4000" contrast="6000"/>
                        <a:grayscl/>
                        <a:extLst>
                          <a:ext uri="{28A0092B-C50C-407E-A947-70E740481C1C}">
                            <a14:useLocalDpi xmlns:a14="http://schemas.microsoft.com/office/drawing/2010/main" val="0"/>
                          </a:ext>
                        </a:extLst>
                      </a:blip>
                      <a:srcRect/>
                      <a:stretch>
                        <a:fillRect/>
                      </a:stretch>
                    </p:blipFill>
                    <p:spPr bwMode="auto">
                      <a:xfrm>
                        <a:off x="1425575" y="3041650"/>
                        <a:ext cx="5541963" cy="207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565894" name="Text Box 6"/>
          <p:cNvSpPr txBox="1">
            <a:spLocks noChangeArrowheads="1"/>
          </p:cNvSpPr>
          <p:nvPr/>
        </p:nvSpPr>
        <p:spPr bwMode="auto">
          <a:xfrm>
            <a:off x="750888" y="1828800"/>
            <a:ext cx="6965950" cy="10255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spAutoFit/>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r>
              <a:rPr lang="en-US" sz="2000" b="0" i="1" dirty="0" smtClean="0">
                <a:latin typeface="Times" charset="0"/>
              </a:rPr>
              <a:t>All the LAP algorithm derivations are based on the radiative transfer equation (fast and accurate radiative transfer model (CRTM) is used:</a:t>
            </a:r>
            <a:endParaRPr lang="en-US" sz="2000" b="0" dirty="0" smtClean="0">
              <a:latin typeface="Times" charset="0"/>
            </a:endParaRPr>
          </a:p>
        </p:txBody>
      </p:sp>
      <p:sp>
        <p:nvSpPr>
          <p:cNvPr id="6565895" name="Text Box 7"/>
          <p:cNvSpPr txBox="1">
            <a:spLocks noChangeArrowheads="1"/>
          </p:cNvSpPr>
          <p:nvPr/>
        </p:nvSpPr>
        <p:spPr bwMode="auto">
          <a:xfrm>
            <a:off x="6592888" y="3352800"/>
            <a:ext cx="1714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rgbClr val="FF0000"/>
                </a:solidFill>
                <a:latin typeface="Times New Roman" charset="0"/>
                <a:ea typeface="ＭＳ Ｐゴシック" charset="0"/>
              </a:rPr>
              <a:t>surface emission</a:t>
            </a:r>
          </a:p>
        </p:txBody>
      </p:sp>
      <p:sp>
        <p:nvSpPr>
          <p:cNvPr id="6565896" name="Text Box 8"/>
          <p:cNvSpPr txBox="1">
            <a:spLocks noChangeArrowheads="1"/>
          </p:cNvSpPr>
          <p:nvPr/>
        </p:nvSpPr>
        <p:spPr bwMode="auto">
          <a:xfrm>
            <a:off x="6518275" y="4038600"/>
            <a:ext cx="193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rgbClr val="FF0000"/>
                </a:solidFill>
                <a:latin typeface="Times New Roman" charset="0"/>
                <a:ea typeface="ＭＳ Ｐゴシック" charset="0"/>
              </a:rPr>
              <a:t>upwelling radiance</a:t>
            </a:r>
          </a:p>
        </p:txBody>
      </p:sp>
      <p:sp>
        <p:nvSpPr>
          <p:cNvPr id="6565897" name="Text Box 9"/>
          <p:cNvSpPr txBox="1">
            <a:spLocks noChangeArrowheads="1"/>
          </p:cNvSpPr>
          <p:nvPr/>
        </p:nvSpPr>
        <p:spPr bwMode="auto">
          <a:xfrm>
            <a:off x="5694363" y="5562600"/>
            <a:ext cx="306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rgbClr val="FF0000"/>
                </a:solidFill>
                <a:latin typeface="Times New Roman" charset="0"/>
                <a:ea typeface="ＭＳ Ｐゴシック" charset="0"/>
              </a:rPr>
              <a:t>reflected downwelling radiance</a:t>
            </a:r>
          </a:p>
        </p:txBody>
      </p:sp>
      <p:sp>
        <p:nvSpPr>
          <p:cNvPr id="6565898" name="Line 10"/>
          <p:cNvSpPr>
            <a:spLocks noChangeShapeType="1"/>
          </p:cNvSpPr>
          <p:nvPr/>
        </p:nvSpPr>
        <p:spPr bwMode="auto">
          <a:xfrm flipH="1" flipV="1">
            <a:off x="4267200" y="3200400"/>
            <a:ext cx="2101850" cy="3810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65899" name="Line 11"/>
          <p:cNvSpPr>
            <a:spLocks noChangeShapeType="1"/>
          </p:cNvSpPr>
          <p:nvPr/>
        </p:nvSpPr>
        <p:spPr bwMode="auto">
          <a:xfrm flipH="1" flipV="1">
            <a:off x="5410200" y="3962400"/>
            <a:ext cx="1066800" cy="2286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65900" name="Line 12"/>
          <p:cNvSpPr>
            <a:spLocks noChangeShapeType="1"/>
          </p:cNvSpPr>
          <p:nvPr/>
        </p:nvSpPr>
        <p:spPr bwMode="auto">
          <a:xfrm flipH="1" flipV="1">
            <a:off x="4267200" y="5029200"/>
            <a:ext cx="1447800" cy="762000"/>
          </a:xfrm>
          <a:prstGeom prst="line">
            <a:avLst/>
          </a:prstGeom>
          <a:noFill/>
          <a:ln w="19050">
            <a:solidFill>
              <a:schemeClr val="hlink"/>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65901" name="Text Box 13"/>
          <p:cNvSpPr txBox="1">
            <a:spLocks noChangeArrowheads="1"/>
          </p:cNvSpPr>
          <p:nvPr/>
        </p:nvSpPr>
        <p:spPr bwMode="auto">
          <a:xfrm>
            <a:off x="4419600" y="6140450"/>
            <a:ext cx="4419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bg1"/>
                </a:solidFill>
                <a:latin typeface="Arial" charset="0"/>
                <a:ea typeface="ＭＳ Ｐゴシック" charset="0"/>
              </a:rPr>
              <a:t>Radiance is converted to Brightness Temperature (Tb) before retrieval process !</a:t>
            </a:r>
          </a:p>
        </p:txBody>
      </p:sp>
      <p:sp>
        <p:nvSpPr>
          <p:cNvPr id="15" name="Rectangle 2"/>
          <p:cNvSpPr>
            <a:spLocks noChangeArrowheads="1"/>
          </p:cNvSpPr>
          <p:nvPr/>
        </p:nvSpPr>
        <p:spPr bwMode="auto">
          <a:xfrm>
            <a:off x="1447800" y="38100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85000"/>
              </a:lnSpc>
              <a:defRPr/>
            </a:pPr>
            <a:r>
              <a:rPr lang="en-US" sz="4400">
                <a:solidFill>
                  <a:srgbClr val="FAFD00"/>
                </a:solidFill>
                <a:effectLst>
                  <a:outerShdw blurRad="38100" dist="38100" dir="2700000" algn="tl">
                    <a:srgbClr val="000000"/>
                  </a:outerShdw>
                </a:effectLst>
                <a:latin typeface="Book Antiqua" pitchFamily="18" charset="0"/>
              </a:rPr>
              <a:t>Forward problem (3)</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A74933AE-03DE-42BD-A4A8-BD3F27D180FC}" type="slidenum">
              <a:rPr lang="en-US" altLang="zh-CN" sz="1400" smtClean="0">
                <a:latin typeface="Times New Roman" pitchFamily="18" charset="0"/>
              </a:rPr>
              <a:pPr>
                <a:defRPr/>
              </a:pPr>
              <a:t>7</a:t>
            </a:fld>
            <a:endParaRPr lang="en-US" altLang="zh-CN" sz="1400" smtClean="0">
              <a:latin typeface="Times New Roman" pitchFamily="18" charset="0"/>
            </a:endParaRPr>
          </a:p>
        </p:txBody>
      </p:sp>
      <p:sp>
        <p:nvSpPr>
          <p:cNvPr id="167938" name="Rectangle 2"/>
          <p:cNvSpPr>
            <a:spLocks noGrp="1" noChangeArrowheads="1"/>
          </p:cNvSpPr>
          <p:nvPr>
            <p:ph type="title"/>
          </p:nvPr>
        </p:nvSpPr>
        <p:spPr>
          <a:xfrm>
            <a:off x="1447800" y="152400"/>
            <a:ext cx="7848600" cy="914400"/>
          </a:xfrm>
        </p:spPr>
        <p:txBody>
          <a:bodyPr/>
          <a:lstStyle/>
          <a:p>
            <a:pPr algn="l">
              <a:defRPr/>
            </a:pPr>
            <a:r>
              <a:rPr lang="en-US" altLang="zh-CN" smtClean="0"/>
              <a:t>Inverse problem</a:t>
            </a:r>
          </a:p>
        </p:txBody>
      </p:sp>
      <p:sp>
        <p:nvSpPr>
          <p:cNvPr id="167943" name="Rectangle 7"/>
          <p:cNvSpPr>
            <a:spLocks noGrp="1" noChangeArrowheads="1"/>
          </p:cNvSpPr>
          <p:nvPr>
            <p:ph type="body" sz="half" idx="1"/>
          </p:nvPr>
        </p:nvSpPr>
        <p:spPr>
          <a:xfrm>
            <a:off x="179388" y="1676400"/>
            <a:ext cx="8640762" cy="4632325"/>
          </a:xfrm>
        </p:spPr>
        <p:txBody>
          <a:bodyPr/>
          <a:lstStyle/>
          <a:p>
            <a:pPr>
              <a:spcBef>
                <a:spcPct val="40000"/>
              </a:spcBef>
              <a:defRPr/>
            </a:pPr>
            <a:r>
              <a:rPr lang="en-US" altLang="zh-CN" sz="2400" smtClean="0"/>
              <a:t>Given </a:t>
            </a:r>
            <a:r>
              <a:rPr lang="en-US" altLang="zh-CN" sz="2400" b="1" smtClean="0"/>
              <a:t>Y</a:t>
            </a:r>
            <a:r>
              <a:rPr lang="en-US" altLang="zh-CN" sz="2400" smtClean="0"/>
              <a:t>, satellite observations (and the forward mapping), what are </a:t>
            </a:r>
            <a:r>
              <a:rPr lang="en-US" altLang="zh-CN" sz="2400" b="1" smtClean="0"/>
              <a:t>x</a:t>
            </a:r>
            <a:r>
              <a:rPr lang="en-US" altLang="zh-CN" sz="2400" smtClean="0"/>
              <a:t>, including the atmosphere and surface parameters ?</a:t>
            </a:r>
          </a:p>
          <a:p>
            <a:pPr>
              <a:spcBef>
                <a:spcPct val="40000"/>
              </a:spcBef>
              <a:defRPr/>
            </a:pPr>
            <a:r>
              <a:rPr lang="en-US" altLang="zh-CN" sz="2400" smtClean="0">
                <a:solidFill>
                  <a:srgbClr val="FFFFFF"/>
                </a:solidFill>
              </a:rPr>
              <a:t>Difficulty of inverse problem</a:t>
            </a:r>
          </a:p>
          <a:p>
            <a:pPr lvl="1">
              <a:spcBef>
                <a:spcPct val="40000"/>
              </a:spcBef>
              <a:defRPr/>
            </a:pPr>
            <a:r>
              <a:rPr lang="en-US" altLang="zh-CN" sz="2000" smtClean="0">
                <a:solidFill>
                  <a:srgbClr val="FFFFFF"/>
                </a:solidFill>
              </a:rPr>
              <a:t>ill posed problem – violation of any conditions of well posed problem</a:t>
            </a:r>
          </a:p>
          <a:p>
            <a:pPr lvl="2">
              <a:spcBef>
                <a:spcPct val="40000"/>
              </a:spcBef>
              <a:defRPr/>
            </a:pPr>
            <a:r>
              <a:rPr lang="en-US" altLang="zh-CN" sz="1800" smtClean="0">
                <a:solidFill>
                  <a:srgbClr val="FFFFFF"/>
                </a:solidFill>
              </a:rPr>
              <a:t>Solution existence</a:t>
            </a:r>
          </a:p>
          <a:p>
            <a:pPr lvl="2">
              <a:spcBef>
                <a:spcPct val="40000"/>
              </a:spcBef>
              <a:defRPr/>
            </a:pPr>
            <a:r>
              <a:rPr lang="en-US" altLang="zh-CN" sz="1800" smtClean="0">
                <a:solidFill>
                  <a:srgbClr val="FFFFFF"/>
                </a:solidFill>
              </a:rPr>
              <a:t>Solution uniqueness</a:t>
            </a:r>
          </a:p>
          <a:p>
            <a:pPr lvl="2">
              <a:spcBef>
                <a:spcPct val="40000"/>
              </a:spcBef>
              <a:defRPr/>
            </a:pPr>
            <a:r>
              <a:rPr lang="en-US" altLang="zh-CN" sz="1800" smtClean="0">
                <a:solidFill>
                  <a:srgbClr val="FFFFFF"/>
                </a:solidFill>
              </a:rPr>
              <a:t>Stability of the solution or solutions </a:t>
            </a:r>
          </a:p>
          <a:p>
            <a:pPr lvl="1">
              <a:spcBef>
                <a:spcPct val="40000"/>
              </a:spcBef>
              <a:defRPr/>
            </a:pPr>
            <a:r>
              <a:rPr lang="en-US" altLang="zh-CN" sz="2000" smtClean="0">
                <a:solidFill>
                  <a:srgbClr val="FFFFFF"/>
                </a:solidFill>
              </a:rPr>
              <a:t>Nonlinearity from radiative transfer equation</a:t>
            </a:r>
          </a:p>
          <a:p>
            <a:pPr lvl="2">
              <a:spcBef>
                <a:spcPct val="40000"/>
              </a:spcBef>
              <a:defRPr/>
            </a:pPr>
            <a:r>
              <a:rPr lang="en-US" altLang="zh-CN" sz="1800" smtClean="0">
                <a:solidFill>
                  <a:srgbClr val="FFFFFF"/>
                </a:solidFill>
              </a:rPr>
              <a:t>Planck function with respect to temperature</a:t>
            </a:r>
          </a:p>
          <a:p>
            <a:pPr lvl="2">
              <a:spcBef>
                <a:spcPct val="40000"/>
              </a:spcBef>
              <a:defRPr/>
            </a:pPr>
            <a:r>
              <a:rPr lang="en-US" altLang="zh-CN" sz="1800" smtClean="0">
                <a:solidFill>
                  <a:srgbClr val="FFFFFF"/>
                </a:solidFill>
              </a:rPr>
              <a:t>Transmittance with respect to temperature, moisture and pressure</a:t>
            </a:r>
          </a:p>
          <a:p>
            <a:pPr>
              <a:spcBef>
                <a:spcPct val="40000"/>
              </a:spcBef>
              <a:defRPr/>
            </a:pPr>
            <a:endParaRPr lang="en-US" altLang="zh-CN" sz="2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6"/>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4CC5499-AA06-438E-9B29-6F974838455E}" type="slidenum">
              <a:rPr lang="en-US" altLang="zh-CN" sz="1400" smtClean="0">
                <a:latin typeface="Times New Roman" pitchFamily="18" charset="0"/>
              </a:rPr>
              <a:pPr>
                <a:defRPr/>
              </a:pPr>
              <a:t>8</a:t>
            </a:fld>
            <a:endParaRPr lang="en-US" altLang="zh-CN" sz="1400" smtClean="0">
              <a:latin typeface="Times New Roman" pitchFamily="18" charset="0"/>
            </a:endParaRPr>
          </a:p>
        </p:txBody>
      </p:sp>
      <p:sp>
        <p:nvSpPr>
          <p:cNvPr id="233474" name="Rectangle 2"/>
          <p:cNvSpPr>
            <a:spLocks noGrp="1" noChangeArrowheads="1"/>
          </p:cNvSpPr>
          <p:nvPr>
            <p:ph type="title"/>
          </p:nvPr>
        </p:nvSpPr>
        <p:spPr>
          <a:xfrm>
            <a:off x="1371600" y="76200"/>
            <a:ext cx="7772400" cy="1341438"/>
          </a:xfrm>
        </p:spPr>
        <p:txBody>
          <a:bodyPr/>
          <a:lstStyle/>
          <a:p>
            <a:pPr>
              <a:defRPr/>
            </a:pPr>
            <a:r>
              <a:rPr lang="en-US" altLang="zh-CN" sz="3600" smtClean="0"/>
              <a:t>Solving the nonlinear inverse problem</a:t>
            </a:r>
          </a:p>
        </p:txBody>
      </p:sp>
      <p:sp>
        <p:nvSpPr>
          <p:cNvPr id="233475" name="Rectangle 3"/>
          <p:cNvSpPr>
            <a:spLocks noGrp="1" noChangeArrowheads="1"/>
          </p:cNvSpPr>
          <p:nvPr>
            <p:ph type="body" sz="half" idx="1"/>
          </p:nvPr>
        </p:nvSpPr>
        <p:spPr>
          <a:xfrm>
            <a:off x="457200" y="1600200"/>
            <a:ext cx="8578850" cy="749300"/>
          </a:xfrm>
        </p:spPr>
        <p:txBody>
          <a:bodyPr/>
          <a:lstStyle/>
          <a:p>
            <a:pPr>
              <a:defRPr/>
            </a:pPr>
            <a:r>
              <a:rPr lang="en-US" altLang="zh-CN" sz="3200" smtClean="0"/>
              <a:t>Statistically:</a:t>
            </a:r>
          </a:p>
          <a:p>
            <a:pPr lvl="1">
              <a:defRPr/>
            </a:pPr>
            <a:r>
              <a:rPr lang="en-US" altLang="zh-CN" sz="2800" smtClean="0"/>
              <a:t> Multivariable linear regression: seeking a relationship between satellite measurements and atmospheric state    </a:t>
            </a:r>
            <a:r>
              <a:rPr lang="en-US" altLang="zh-CN" sz="1800" smtClean="0">
                <a:solidFill>
                  <a:srgbClr val="FF9900"/>
                </a:solidFill>
              </a:rPr>
              <a:t>	                                           </a:t>
            </a:r>
          </a:p>
          <a:p>
            <a:pPr>
              <a:defRPr/>
            </a:pPr>
            <a:endParaRPr lang="en-US" altLang="zh-CN" sz="2000" smtClean="0">
              <a:solidFill>
                <a:srgbClr val="FF9900"/>
              </a:solidFill>
            </a:endParaRPr>
          </a:p>
        </p:txBody>
      </p:sp>
      <p:sp>
        <p:nvSpPr>
          <p:cNvPr id="233478" name="Rectangle 6"/>
          <p:cNvSpPr>
            <a:spLocks noChangeArrowheads="1"/>
          </p:cNvSpPr>
          <p:nvPr/>
        </p:nvSpPr>
        <p:spPr bwMode="auto">
          <a:xfrm>
            <a:off x="0" y="2816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23348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233485" name="Rectangle 13"/>
          <p:cNvSpPr>
            <a:spLocks noChangeArrowheads="1"/>
          </p:cNvSpPr>
          <p:nvPr/>
        </p:nvSpPr>
        <p:spPr bwMode="auto">
          <a:xfrm>
            <a:off x="0" y="2816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233495" name="Rectangle 23"/>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233497" name="Rectangle 25"/>
          <p:cNvSpPr>
            <a:spLocks noGrp="1" noChangeArrowheads="1"/>
          </p:cNvSpPr>
          <p:nvPr>
            <p:ph type="body" sz="half" idx="2"/>
          </p:nvPr>
        </p:nvSpPr>
        <p:spPr>
          <a:xfrm>
            <a:off x="457200" y="4114800"/>
            <a:ext cx="8424863" cy="647700"/>
          </a:xfrm>
        </p:spPr>
        <p:txBody>
          <a:bodyPr/>
          <a:lstStyle/>
          <a:p>
            <a:pPr>
              <a:lnSpc>
                <a:spcPct val="90000"/>
              </a:lnSpc>
              <a:defRPr/>
            </a:pPr>
            <a:r>
              <a:rPr lang="en-US" altLang="zh-CN" sz="3200" smtClean="0"/>
              <a:t>Physically:</a:t>
            </a:r>
          </a:p>
          <a:p>
            <a:pPr lvl="1">
              <a:lnSpc>
                <a:spcPct val="90000"/>
              </a:lnSpc>
              <a:defRPr/>
            </a:pPr>
            <a:r>
              <a:rPr lang="en-US" altLang="zh-CN" sz="2800" smtClean="0"/>
              <a:t>Find an optimal solution of the atmospheric state so that the difference between the calculated and the observed satellite radiances is minimized.</a:t>
            </a:r>
          </a:p>
        </p:txBody>
      </p:sp>
      <p:sp>
        <p:nvSpPr>
          <p:cNvPr id="233499" name="Rectangle 27"/>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233501" name="Rectangle 29"/>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848600" cy="1143000"/>
          </a:xfrm>
        </p:spPr>
        <p:txBody>
          <a:bodyPr/>
          <a:lstStyle/>
          <a:p>
            <a:pPr>
              <a:defRPr/>
            </a:pPr>
            <a:r>
              <a:rPr lang="en-US" smtClean="0"/>
              <a:t>All sky GOES sounding algorithm components</a:t>
            </a:r>
          </a:p>
        </p:txBody>
      </p:sp>
      <p:sp>
        <p:nvSpPr>
          <p:cNvPr id="3" name="Content Placeholder 2"/>
          <p:cNvSpPr>
            <a:spLocks noGrp="1"/>
          </p:cNvSpPr>
          <p:nvPr>
            <p:ph idx="1"/>
          </p:nvPr>
        </p:nvSpPr>
        <p:spPr/>
        <p:txBody>
          <a:bodyPr/>
          <a:lstStyle/>
          <a:p>
            <a:pPr>
              <a:defRPr/>
            </a:pPr>
            <a:r>
              <a:rPr lang="en-US" dirty="0" smtClean="0"/>
              <a:t>The all sky GOES sounding products are fused by three parts</a:t>
            </a:r>
          </a:p>
          <a:p>
            <a:pPr lvl="1">
              <a:defRPr/>
            </a:pPr>
            <a:r>
              <a:rPr lang="en-US" dirty="0" smtClean="0"/>
              <a:t>Clear sky using Legacy Atmospheric Profile (LAP) algorithm (regression + physical)</a:t>
            </a:r>
          </a:p>
          <a:p>
            <a:pPr lvl="1">
              <a:defRPr/>
            </a:pPr>
            <a:r>
              <a:rPr lang="en-US" dirty="0" smtClean="0"/>
              <a:t>Some cloudy region (thin/low clouds, regression only) using GOES-R Risk Reduction algorithm</a:t>
            </a:r>
          </a:p>
          <a:p>
            <a:pPr lvl="1">
              <a:defRPr/>
            </a:pPr>
            <a:r>
              <a:rPr lang="en-US" dirty="0" smtClean="0"/>
              <a:t>GFS fills in non-retrieval area </a:t>
            </a:r>
          </a:p>
        </p:txBody>
      </p:sp>
      <p:sp>
        <p:nvSpPr>
          <p:cNvPr id="4" name="Slide Number Placeholder 3"/>
          <p:cNvSpPr>
            <a:spLocks noGrp="1"/>
          </p:cNvSpPr>
          <p:nvPr>
            <p:ph type="sldNum" sz="quarter" idx="12"/>
          </p:nvPr>
        </p:nvSpPr>
        <p:spPr/>
        <p:txBody>
          <a:bodyPr/>
          <a:lstStyle>
            <a:lvl1pPr>
              <a:defRPr sz="1600" b="1">
                <a:solidFill>
                  <a:srgbClr val="FFFF00"/>
                </a:solidFill>
                <a:latin typeface="Arial" pitchFamily="34" charset="0"/>
                <a:ea typeface="MS PGothic" pitchFamily="34" charset="-128"/>
              </a:defRPr>
            </a:lvl1pPr>
            <a:lvl2pPr marL="742950" indent="-285750">
              <a:defRPr sz="1600" b="1">
                <a:solidFill>
                  <a:srgbClr val="FFFF00"/>
                </a:solidFill>
                <a:latin typeface="Arial" pitchFamily="34" charset="0"/>
                <a:ea typeface="MS PGothic" pitchFamily="34" charset="-128"/>
              </a:defRPr>
            </a:lvl2pPr>
            <a:lvl3pPr marL="1143000" indent="-228600">
              <a:defRPr sz="1600" b="1">
                <a:solidFill>
                  <a:srgbClr val="FFFF00"/>
                </a:solidFill>
                <a:latin typeface="Arial" pitchFamily="34" charset="0"/>
                <a:ea typeface="MS PGothic" pitchFamily="34" charset="-128"/>
              </a:defRPr>
            </a:lvl3pPr>
            <a:lvl4pPr marL="1600200" indent="-228600">
              <a:defRPr sz="1600" b="1">
                <a:solidFill>
                  <a:srgbClr val="FFFF00"/>
                </a:solidFill>
                <a:latin typeface="Arial" pitchFamily="34" charset="0"/>
                <a:ea typeface="MS PGothic" pitchFamily="34" charset="-128"/>
              </a:defRPr>
            </a:lvl4pPr>
            <a:lvl5pPr marL="2057400" indent="-228600">
              <a:defRPr sz="1600" b="1">
                <a:solidFill>
                  <a:srgbClr val="FFFF00"/>
                </a:solidFill>
                <a:latin typeface="Arial" pitchFamily="34" charset="0"/>
                <a:ea typeface="MS PGothic" pitchFamily="34" charset="-128"/>
              </a:defRPr>
            </a:lvl5pPr>
            <a:lvl6pPr marL="2514600" indent="-228600" eaLnBrk="0" fontAlgn="base" hangingPunct="0">
              <a:spcBef>
                <a:spcPct val="0"/>
              </a:spcBef>
              <a:spcAft>
                <a:spcPct val="0"/>
              </a:spcAft>
              <a:defRPr sz="1600" b="1">
                <a:solidFill>
                  <a:srgbClr val="FFFF00"/>
                </a:solidFill>
                <a:latin typeface="Arial" pitchFamily="34" charset="0"/>
                <a:ea typeface="MS PGothic" pitchFamily="34" charset="-128"/>
              </a:defRPr>
            </a:lvl6pPr>
            <a:lvl7pPr marL="2971800" indent="-228600" eaLnBrk="0" fontAlgn="base" hangingPunct="0">
              <a:spcBef>
                <a:spcPct val="0"/>
              </a:spcBef>
              <a:spcAft>
                <a:spcPct val="0"/>
              </a:spcAft>
              <a:defRPr sz="1600" b="1">
                <a:solidFill>
                  <a:srgbClr val="FFFF00"/>
                </a:solidFill>
                <a:latin typeface="Arial" pitchFamily="34" charset="0"/>
                <a:ea typeface="MS PGothic" pitchFamily="34" charset="-128"/>
              </a:defRPr>
            </a:lvl7pPr>
            <a:lvl8pPr marL="3429000" indent="-228600" eaLnBrk="0" fontAlgn="base" hangingPunct="0">
              <a:spcBef>
                <a:spcPct val="0"/>
              </a:spcBef>
              <a:spcAft>
                <a:spcPct val="0"/>
              </a:spcAft>
              <a:defRPr sz="1600" b="1">
                <a:solidFill>
                  <a:srgbClr val="FFFF00"/>
                </a:solidFill>
                <a:latin typeface="Arial" pitchFamily="34" charset="0"/>
                <a:ea typeface="MS PGothic" pitchFamily="34" charset="-128"/>
              </a:defRPr>
            </a:lvl8pPr>
            <a:lvl9pPr marL="3886200" indent="-228600" eaLnBrk="0" fontAlgn="base" hangingPunct="0">
              <a:spcBef>
                <a:spcPct val="0"/>
              </a:spcBef>
              <a:spcAft>
                <a:spcPct val="0"/>
              </a:spcAft>
              <a:defRPr sz="1600" b="1">
                <a:solidFill>
                  <a:srgbClr val="FFFF00"/>
                </a:solidFill>
                <a:latin typeface="Arial" pitchFamily="34" charset="0"/>
                <a:ea typeface="MS PGothic" pitchFamily="34" charset="-128"/>
              </a:defRPr>
            </a:lvl9pPr>
          </a:lstStyle>
          <a:p>
            <a:pPr>
              <a:defRPr/>
            </a:pPr>
            <a:fld id="{555CB447-1B88-4771-B0DE-BD86B38ADFCD}" type="slidenum">
              <a:rPr lang="en-US" sz="1400" smtClean="0">
                <a:latin typeface="Times New Roman" pitchFamily="18" charset="0"/>
              </a:rPr>
              <a:pPr>
                <a:defRPr/>
              </a:pPr>
              <a:t>9</a:t>
            </a:fld>
            <a:endParaRPr lang="en-US" sz="1400" smtClean="0">
              <a:latin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NOAA">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lnDef>
  </a:objectDefaults>
  <a:extraClrSchemeLst>
    <a:extraClrScheme>
      <a:clrScheme name="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1_NOAA">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lnDef>
  </a:objectDefaults>
  <a:extraClrSchemeLst>
    <a:extraClrScheme>
      <a:clrScheme name="1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NOAA">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FFFF00"/>
            </a:solidFill>
            <a:effectLst/>
            <a:latin typeface="Arial" charset="0"/>
            <a:ea typeface="ＭＳ Ｐゴシック" charset="0"/>
          </a:defRPr>
        </a:defPPr>
      </a:lstStyle>
    </a:lnDef>
  </a:objectDefaults>
  <a:extraClrSchemeLst>
    <a:extraClrScheme>
      <a:clrScheme name="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Designs\NOAA.PPT</Template>
  <TotalTime>35342</TotalTime>
  <Words>3026</Words>
  <Application>Microsoft Office PowerPoint</Application>
  <PresentationFormat>On-screen Show (4:3)</PresentationFormat>
  <Paragraphs>459</Paragraphs>
  <Slides>41</Slides>
  <Notes>14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45" baseType="lpstr">
      <vt:lpstr>NOAA</vt:lpstr>
      <vt:lpstr>1_NOAA</vt:lpstr>
      <vt:lpstr>2_NOAA</vt:lpstr>
      <vt:lpstr>Equation</vt:lpstr>
      <vt:lpstr>CIMSS near real time GOES Sounder/GOES-R ABI TPW/LPW and instability indices products </vt:lpstr>
      <vt:lpstr>Content</vt:lpstr>
      <vt:lpstr>PowerPoint Presentation</vt:lpstr>
      <vt:lpstr>PowerPoint Presentation</vt:lpstr>
      <vt:lpstr>Radiative Transfer Process</vt:lpstr>
      <vt:lpstr>PowerPoint Presentation</vt:lpstr>
      <vt:lpstr>Inverse problem</vt:lpstr>
      <vt:lpstr>Solving the nonlinear inverse problem</vt:lpstr>
      <vt:lpstr>All sky GOES sounding algorithm components</vt:lpstr>
      <vt:lpstr>Clear sky LAP Algorithm </vt:lpstr>
      <vt:lpstr>Processing Outline  – Regression Flowchart</vt:lpstr>
      <vt:lpstr>Processing Outline  - Physical Retrieval Flowchart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Derived Products from LAP</vt:lpstr>
      <vt:lpstr>Derived Product: Total Precipitable Water </vt:lpstr>
      <vt:lpstr>Derived Product: Layered Precipitable Water </vt:lpstr>
      <vt:lpstr>Derived Poduct: Lifted Index (LI)</vt:lpstr>
      <vt:lpstr>Mathematical Description: Lifted Index (LI)</vt:lpstr>
      <vt:lpstr>Derived Product: Convective Available Potential Energy (CAPE)</vt:lpstr>
      <vt:lpstr>Mathematical Description: Convective Available Potential Energy (CAPE)</vt:lpstr>
      <vt:lpstr>Derived Product: Total Totals Index (TT): </vt:lpstr>
      <vt:lpstr>Derived Product: Showalter Index (SI): </vt:lpstr>
      <vt:lpstr>Mathematical Description: Showalter Index (SI): </vt:lpstr>
      <vt:lpstr>Derived Product: K Index (KI): </vt:lpstr>
      <vt:lpstr>Cloudy LAP retrieval algorithm</vt:lpstr>
      <vt:lpstr>The flow chart of the cloudy LAP retrieval algorithm </vt:lpstr>
      <vt:lpstr>Cloudy LAP products</vt:lpstr>
      <vt:lpstr>Summary on algorithm</vt:lpstr>
      <vt:lpstr>Comparison with the operational GOES sounder retrieval algorithms    Red (GOES13): GOES-R LAP algorithm  Green (LI): current NOAA operational algorithm, Li et al. (2008)   Blue (MA): old NOAA operational algorithm, Ma et al. (1999)  </vt:lpstr>
      <vt:lpstr>GOES-13 Sounder Lifted index with GOES-R algorithm comparison with Li et al. (2008) &amp; Ma et al. (1999)</vt:lpstr>
      <vt:lpstr>GOES-15 sounder TPW &amp; Data mask clear + cloudy + GFS</vt:lpstr>
      <vt:lpstr>GOES-15 sounder PW  clear + cloudy + GFS:  three levels (high, middle, low)</vt:lpstr>
      <vt:lpstr>GOES-15 &amp; 13 sounder TPW &amp; PW  clear + cloudy + GFS: three levels (high, middle, low)</vt:lpstr>
      <vt:lpstr>Questions to forecasters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AIRS Matchup System</dc:title>
  <dc:creator>Jun Li</dc:creator>
  <cp:lastModifiedBy>Jun Li</cp:lastModifiedBy>
  <cp:revision>538</cp:revision>
  <dcterms:created xsi:type="dcterms:W3CDTF">2001-06-14T15:10:21Z</dcterms:created>
  <dcterms:modified xsi:type="dcterms:W3CDTF">2015-04-15T16:31:53Z</dcterms:modified>
</cp:coreProperties>
</file>