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6858000" type="screen4x3"/>
  <p:notesSz cx="6858000" cy="9144000"/>
  <p:embeddedFontLst>
    <p:embeddedFont>
      <p:font typeface="Bad Script"/>
      <p:regular r:id="rId60"/>
    </p:embeddedFont>
    <p:embeddedFont>
      <p:font typeface="Calibri" panose="020F0502020204030204" pitchFamily="34" charset="0"/>
      <p:regular r:id="rId61"/>
      <p:bold r:id="rId62"/>
      <p:italic r:id="rId63"/>
      <p:boldItalic r:id="rId64"/>
    </p:embeddedFont>
    <p:embeddedFont>
      <p:font typeface="Book Antiqua" panose="02040602050305030304" pitchFamily="18"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hqQPqb649f5F3bfmHXJ9cJxrW5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50DC1C-9B7B-4C06-B7C9-B6548C4F7F42}">
  <a:tblStyle styleId="{D350DC1C-9B7B-4C06-B7C9-B6548C4F7F4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svs.gsfc.nasa.gov/4171"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standard rate at which the atmosphere cools is a decrease of about 5.4°F per 1,000 feet. But the atmosphere is never “standard”.</a:t>
            </a:r>
            <a:endParaRPr/>
          </a:p>
        </p:txBody>
      </p:sp>
      <p:sp>
        <p:nvSpPr>
          <p:cNvPr id="208" name="Google Shape;2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use radiosondes to determine the actual rate at which the atmosphere cools with height. The ‘sonde’ is in the red circle. The arrows is pointing to the parachute that opens when the balloon pops to return the ‘sonde’ to the ground. </a:t>
            </a:r>
            <a:endParaRPr/>
          </a:p>
        </p:txBody>
      </p:sp>
      <p:sp>
        <p:nvSpPr>
          <p:cNvPr id="220" name="Google Shape;22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World-wide locations of radiosonde launches. Note more launches in the Northern Hemisphere compared to the Southern Hemisphere. Also note, the vast areas of ocean where there is no information. Not only is there differential heating of the earth’s surface but differential ‘collection’ of information across the world. All of these launches occur at the same time.</a:t>
            </a:r>
            <a:endParaRPr/>
          </a:p>
        </p:txBody>
      </p:sp>
      <p:sp>
        <p:nvSpPr>
          <p:cNvPr id="234" name="Google Shape;23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Radiosonde observations are at 00z and 12z. This is the approximate time the radiosonde has reached a height of 70 mb and all obtained data is transmitted to the world. Since is takes about an hour to reach 70 mb from the surface, the actual balloon release time is typically an hour before (23z and 11z).</a:t>
            </a:r>
            <a:endParaRPr/>
          </a:p>
          <a:p>
            <a:pPr marL="0" lvl="0" indent="0" algn="l" rtl="0">
              <a:spcBef>
                <a:spcPts val="0"/>
              </a:spcBef>
              <a:spcAft>
                <a:spcPts val="0"/>
              </a:spcAft>
              <a:buNone/>
            </a:pPr>
            <a:endParaRPr/>
          </a:p>
        </p:txBody>
      </p:sp>
      <p:sp>
        <p:nvSpPr>
          <p:cNvPr id="258" name="Google Shape;25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66" name="Google Shape;26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75" name="Google Shape;27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Skew-T Log-P Diagram. Temperature line are skewed at a 45° angle. Red line is the air temperature record with height. Blue line is the dew point (radiosonde reports relative humidity but is converted to dew point for this diagram). </a:t>
            </a:r>
            <a:endParaRPr/>
          </a:p>
          <a:p>
            <a:pPr marL="0" lvl="0" indent="0" algn="l" rtl="0">
              <a:spcBef>
                <a:spcPts val="0"/>
              </a:spcBef>
              <a:spcAft>
                <a:spcPts val="0"/>
              </a:spcAft>
              <a:buNone/>
            </a:pPr>
            <a:r>
              <a:rPr lang="en-US"/>
              <a:t>The closer the dew point line moves toward (or away) from the temperature line indicated moisture that increases (or decreases) at any given altitude.  The diagram has been simplified as there are many additional lines used in analysis. The bottom arrow indicate a temperature inversion. The box represent a layer of clouds, The top arrow is the tropopause, the boundary between the troposphere below and stratosphere above.</a:t>
            </a:r>
            <a:endParaRPr/>
          </a:p>
          <a:p>
            <a:pPr marL="0" lvl="0" indent="0" algn="l" rtl="0">
              <a:spcBef>
                <a:spcPts val="0"/>
              </a:spcBef>
              <a:spcAft>
                <a:spcPts val="0"/>
              </a:spcAft>
              <a:buNone/>
            </a:pPr>
            <a:endParaRPr/>
          </a:p>
        </p:txBody>
      </p:sp>
      <p:sp>
        <p:nvSpPr>
          <p:cNvPr id="284" name="Google Shape;28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Chasing Rabbits: Humidity vs. Dew Point</a:t>
            </a:r>
            <a:endParaRPr/>
          </a:p>
          <a:p>
            <a:pPr marL="0" lvl="0" indent="0" algn="l" rtl="0">
              <a:spcBef>
                <a:spcPts val="0"/>
              </a:spcBef>
              <a:spcAft>
                <a:spcPts val="0"/>
              </a:spcAft>
              <a:buNone/>
            </a:pPr>
            <a:endParaRPr/>
          </a:p>
        </p:txBody>
      </p:sp>
      <p:sp>
        <p:nvSpPr>
          <p:cNvPr id="292" name="Google Shape;29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Relative humidity i</a:t>
            </a:r>
            <a:r>
              <a:rPr lang="en-US" sz="1200" b="0" i="0">
                <a:solidFill>
                  <a:schemeClr val="dk1"/>
                </a:solidFill>
                <a:latin typeface="Calibri"/>
                <a:ea typeface="Calibri"/>
                <a:cs typeface="Calibri"/>
                <a:sym typeface="Calibri"/>
              </a:rPr>
              <a:t>s the ratio of the partial pressure of water vapor in the mixture to the equilibrium pressure of water vapor over a flat surface of pure water at a given temperature. Dew point is an absolute value. A much better measure of the amount of moisture in the atmosphere.</a:t>
            </a:r>
            <a:endParaRPr/>
          </a:p>
          <a:p>
            <a:pPr marL="0" lvl="0" indent="0" algn="l" rtl="0">
              <a:spcBef>
                <a:spcPts val="0"/>
              </a:spcBef>
              <a:spcAft>
                <a:spcPts val="0"/>
              </a:spcAft>
              <a:buNone/>
            </a:pPr>
            <a:endParaRPr/>
          </a:p>
        </p:txBody>
      </p:sp>
      <p:sp>
        <p:nvSpPr>
          <p:cNvPr id="303" name="Google Shape;30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Chasing Rabbits: Z-time</a:t>
            </a:r>
            <a:endParaRPr/>
          </a:p>
          <a:p>
            <a:pPr marL="0" lvl="0" indent="0" algn="l" rtl="0">
              <a:spcBef>
                <a:spcPts val="0"/>
              </a:spcBef>
              <a:spcAft>
                <a:spcPts val="0"/>
              </a:spcAft>
              <a:buNone/>
            </a:pPr>
            <a:endParaRPr/>
          </a:p>
        </p:txBody>
      </p:sp>
      <p:sp>
        <p:nvSpPr>
          <p:cNvPr id="311" name="Google Shape;31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Radiosondes give use a measure of the temperature in the vertical. This tells us of the stability of the atmosphere. If a parcel of air rises into a region where the surrounding temperature is higher than the parcel then the atmosphere is stable at that elevation and parcel is no longer buoyant. If the rising parcel moves into air where the surrounding temperature is lower than the parcel the air is unstable and the parcel will continue to rise. </a:t>
            </a:r>
            <a:endParaRPr/>
          </a:p>
          <a:p>
            <a:pPr marL="0" lvl="0" indent="0" algn="l" rtl="0">
              <a:spcBef>
                <a:spcPts val="0"/>
              </a:spcBef>
              <a:spcAft>
                <a:spcPts val="0"/>
              </a:spcAft>
              <a:buNone/>
            </a:pPr>
            <a:endParaRPr/>
          </a:p>
        </p:txBody>
      </p:sp>
      <p:sp>
        <p:nvSpPr>
          <p:cNvPr id="320" name="Google Shape;32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Absolutely stable: The parcel is moved but when left to its own motion it returns to its initial state. </a:t>
            </a:r>
            <a:endParaRPr/>
          </a:p>
        </p:txBody>
      </p:sp>
      <p:sp>
        <p:nvSpPr>
          <p:cNvPr id="328" name="Google Shape;32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Absolutely Unstable: The parcel is moved then continues to move on its own.</a:t>
            </a:r>
            <a:endParaRPr/>
          </a:p>
        </p:txBody>
      </p:sp>
      <p:sp>
        <p:nvSpPr>
          <p:cNvPr id="336" name="Google Shape;33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Conditionally stable: The parcel is moved some but when left to its own motion it returns to its initial state. However, if given enough force then it moves to a tipping point where it becomes unstable. Most of the time the atmosphere is conditionally unstable.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We see this often with clear skies in the morning. Then, when the ground has received enough heating from the sun, puffy Cumulus clouds form. </a:t>
            </a:r>
            <a:endParaRPr/>
          </a:p>
        </p:txBody>
      </p:sp>
      <p:sp>
        <p:nvSpPr>
          <p:cNvPr id="346" name="Google Shape;34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Neutrally stable: The parcel is moved then when the force stops the parcel stopes at it new location.</a:t>
            </a:r>
            <a:endParaRPr/>
          </a:p>
        </p:txBody>
      </p:sp>
      <p:sp>
        <p:nvSpPr>
          <p:cNvPr id="355" name="Google Shape;35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Regardless of tornadoes, blizzards, floods, threatening skies, or benign conditions exist, the weather we experience is the END result of what takes place over our heads in the atmosphere.</a:t>
            </a:r>
            <a:endParaRPr/>
          </a:p>
          <a:p>
            <a:pPr marL="0" lvl="0" indent="0" algn="l" rtl="0">
              <a:spcBef>
                <a:spcPts val="0"/>
              </a:spcBef>
              <a:spcAft>
                <a:spcPts val="0"/>
              </a:spcAft>
              <a:buNone/>
            </a:pPr>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Sample of soundings taken on same day/time across the country. We need to look at the information provided by these observations and we do that via constant pressure charts.</a:t>
            </a:r>
            <a:endParaRPr/>
          </a:p>
        </p:txBody>
      </p:sp>
      <p:sp>
        <p:nvSpPr>
          <p:cNvPr id="366" name="Google Shape;36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we view the atmosphere at specific pressure levels. Radiosonde launched from Station A reached the 500 mb level at 5,880 meters. </a:t>
            </a:r>
            <a:endParaRPr/>
          </a:p>
        </p:txBody>
      </p:sp>
      <p:sp>
        <p:nvSpPr>
          <p:cNvPr id="380" name="Google Shape;38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Radiosonde launched from Station B reached the 500 mb level at 5,480 meters. </a:t>
            </a:r>
            <a:endParaRPr/>
          </a:p>
        </p:txBody>
      </p:sp>
      <p:sp>
        <p:nvSpPr>
          <p:cNvPr id="388" name="Google Shape;38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Radiosonde launched from Station C reached the 500 mb level at 5,360 meters. </a:t>
            </a:r>
            <a:endParaRPr/>
          </a:p>
        </p:txBody>
      </p:sp>
      <p:sp>
        <p:nvSpPr>
          <p:cNvPr id="396" name="Google Shape;39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Constant pressure charts slice the atmosphere horizontally at specific pressure levels. These pressure levels are 850 mb, 700 mb, 500 mb, 300 mb, and 200 mb. We will look at the 500 mb level.</a:t>
            </a:r>
            <a:endParaRPr/>
          </a:p>
        </p:txBody>
      </p:sp>
      <p:sp>
        <p:nvSpPr>
          <p:cNvPr id="404" name="Google Shape;40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most common map is the 500 mb level. Despite looking at the atmosphere at just 18,000 feet, this is considered the middle of the atmosphere and is often the meteorologist’s first choice in looking at the upper atmosphere. </a:t>
            </a:r>
            <a:endParaRPr/>
          </a:p>
        </p:txBody>
      </p:sp>
      <p:sp>
        <p:nvSpPr>
          <p:cNvPr id="412" name="Google Shape;41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numbers in the upper right plot (at each location) represent the height (in meters) that a pressure of 500 mb was reached. But these number are truncated.</a:t>
            </a:r>
            <a:endParaRPr/>
          </a:p>
          <a:p>
            <a:pPr marL="0" lvl="0" indent="0" algn="l" rtl="0">
              <a:spcBef>
                <a:spcPts val="0"/>
              </a:spcBef>
              <a:spcAft>
                <a:spcPts val="0"/>
              </a:spcAft>
              <a:buNone/>
            </a:pPr>
            <a:endParaRPr/>
          </a:p>
        </p:txBody>
      </p:sp>
      <p:sp>
        <p:nvSpPr>
          <p:cNvPr id="419" name="Google Shape;41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 500 mb, add a trailing “zero” to learn the actual height (in meters). </a:t>
            </a:r>
            <a:endParaRPr/>
          </a:p>
          <a:p>
            <a:pPr marL="0" lvl="0" indent="0" algn="l" rtl="0">
              <a:spcBef>
                <a:spcPts val="0"/>
              </a:spcBef>
              <a:spcAft>
                <a:spcPts val="0"/>
              </a:spcAft>
              <a:buNone/>
            </a:pPr>
            <a:endParaRPr/>
          </a:p>
        </p:txBody>
      </p:sp>
      <p:sp>
        <p:nvSpPr>
          <p:cNvPr id="426" name="Google Shape;42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Similar to a ‘dot-to-dot’ analogy the map is analyzed using the heights and following the wind direction. These lines are called ‘contours’. In this example from March 13, 2019, the height at which 500 mb occurs is lowest over northeast New Mexico and the northern Rockies. Highest elevation of the occurrence of 500 mb is over the Gulf of Mexico.</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 3-d map shown in 2 dimensions. </a:t>
            </a:r>
            <a:endParaRPr/>
          </a:p>
          <a:p>
            <a:pPr marL="0" lvl="0" indent="0" algn="l" rtl="0">
              <a:spcBef>
                <a:spcPts val="0"/>
              </a:spcBef>
              <a:spcAft>
                <a:spcPts val="0"/>
              </a:spcAft>
              <a:buNone/>
            </a:pPr>
            <a:endParaRPr/>
          </a:p>
        </p:txBody>
      </p:sp>
      <p:sp>
        <p:nvSpPr>
          <p:cNvPr id="433" name="Google Shape;43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Weather is a balancing act. We have weather because the atmosphere is seeking balance in air temperature world-wide. Warm air moves poleward to raise the temperatures at the poles, Cold air moves equatorward to cool the tropics. That motion is what we observed as wind.</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But there is more land in the Northern Hemisphere than in the Southern Hemisphere.</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And the orientation of mountain ranges enhance or hinder airflow.</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“Differential Heating of the Earth’s surface” means the oceans heat at a different rate than land, added to the varying distribution of land to sea in each hemisphere, combined with uneven heating of each hemisphere over the course of the year.</a:t>
            </a:r>
            <a:endParaRPr/>
          </a:p>
        </p:txBody>
      </p:sp>
      <p:sp>
        <p:nvSpPr>
          <p:cNvPr id="107" name="Google Shape;10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Asterisk – Wind mostly flows along contours but not always exactly.  </a:t>
            </a:r>
            <a:endParaRPr/>
          </a:p>
        </p:txBody>
      </p:sp>
      <p:sp>
        <p:nvSpPr>
          <p:cNvPr id="440" name="Google Shape;4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velocity at which we move east in a 24-hour rotation decreases from over 1,000 mph at the equator to zero at the poles.  </a:t>
            </a:r>
            <a:endParaRPr/>
          </a:p>
        </p:txBody>
      </p:sp>
      <p:sp>
        <p:nvSpPr>
          <p:cNvPr id="450" name="Google Shape;45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However, air moving toward the poles retains its eastward momentum while the rotational velocity decreases.</a:t>
            </a:r>
            <a:endParaRPr/>
          </a:p>
        </p:txBody>
      </p:sp>
      <p:sp>
        <p:nvSpPr>
          <p:cNvPr id="458" name="Google Shape;45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result is the wind moves faster than the earth rotates so it moves from west to east (relative to us at the surface). The Coriolis effect.</a:t>
            </a:r>
            <a:endParaRPr/>
          </a:p>
        </p:txBody>
      </p:sp>
      <p:sp>
        <p:nvSpPr>
          <p:cNvPr id="466" name="Google Shape;46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Chasing Rabbits: Gradients</a:t>
            </a:r>
            <a:endParaRPr/>
          </a:p>
          <a:p>
            <a:pPr marL="0" lvl="0" indent="0" algn="l" rtl="0">
              <a:spcBef>
                <a:spcPts val="0"/>
              </a:spcBef>
              <a:spcAft>
                <a:spcPts val="0"/>
              </a:spcAft>
              <a:buNone/>
            </a:pPr>
            <a:endParaRPr/>
          </a:p>
        </p:txBody>
      </p:sp>
      <p:sp>
        <p:nvSpPr>
          <p:cNvPr id="490" name="Google Shape;49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For example: Gusty winds just behind a cold front. The temperature gradient (change in temperature) is greatest immediately behind cold fronts.  </a:t>
            </a:r>
            <a:endParaRPr/>
          </a:p>
          <a:p>
            <a:pPr marL="0" lvl="0" indent="0" algn="l" rtl="0">
              <a:spcBef>
                <a:spcPts val="0"/>
              </a:spcBef>
              <a:spcAft>
                <a:spcPts val="0"/>
              </a:spcAft>
              <a:buNone/>
            </a:pPr>
            <a:endParaRPr/>
          </a:p>
        </p:txBody>
      </p:sp>
      <p:sp>
        <p:nvSpPr>
          <p:cNvPr id="503" name="Google Shape;50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Asterisk – It is more a change in wind direction that determines if it is a trough or not. Troughs can dip toward the poles if the low pressure are is strong enough.</a:t>
            </a:r>
            <a:endParaRPr/>
          </a:p>
        </p:txBody>
      </p:sp>
      <p:sp>
        <p:nvSpPr>
          <p:cNvPr id="510" name="Google Shape;51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Asterisk – Same for ridges of high pressure as well.</a:t>
            </a:r>
            <a:endParaRPr/>
          </a:p>
        </p:txBody>
      </p:sp>
      <p:sp>
        <p:nvSpPr>
          <p:cNvPr id="518" name="Google Shape;51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Heat is what makes wind. The motion of air cause by heating. The Sun heats the ground. The ground heats the air. Then warm air rises. </a:t>
            </a:r>
            <a:endParaRPr/>
          </a:p>
          <a:p>
            <a:pPr marL="0" lvl="0" indent="0" algn="l" rtl="0">
              <a:spcBef>
                <a:spcPts val="0"/>
              </a:spcBef>
              <a:spcAft>
                <a:spcPts val="0"/>
              </a:spcAft>
              <a:buNone/>
            </a:pPr>
            <a:r>
              <a:rPr lang="en-US"/>
              <a:t>True, but…</a:t>
            </a:r>
            <a:endParaRPr/>
          </a:p>
          <a:p>
            <a:pPr marL="0" lvl="0" indent="0" algn="l" rtl="0">
              <a:spcBef>
                <a:spcPts val="0"/>
              </a:spcBef>
              <a:spcAft>
                <a:spcPts val="0"/>
              </a:spcAft>
              <a:buNone/>
            </a:pPr>
            <a:endParaRPr/>
          </a:p>
        </p:txBody>
      </p:sp>
      <p:sp>
        <p:nvSpPr>
          <p:cNvPr id="119" name="Google Shape;11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Ridges and troughs identify where the waves are located. There are two types: Long Waves and Shorts Waves (we meteorologists didn't want to get too technical on you. :o)   )</a:t>
            </a:r>
            <a:endParaRPr/>
          </a:p>
        </p:txBody>
      </p:sp>
      <p:sp>
        <p:nvSpPr>
          <p:cNvPr id="526" name="Google Shape;52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The speed at which these large waves move should not to be confused with the speed of the wind found </a:t>
            </a:r>
            <a:r>
              <a:rPr lang="en-US" sz="1200" b="0" i="1">
                <a:solidFill>
                  <a:schemeClr val="dk1"/>
                </a:solidFill>
                <a:latin typeface="Calibri"/>
                <a:ea typeface="Calibri"/>
                <a:cs typeface="Calibri"/>
                <a:sym typeface="Calibri"/>
              </a:rPr>
              <a:t>within</a:t>
            </a:r>
            <a:r>
              <a:rPr lang="en-US" sz="1200" b="0" i="0">
                <a:solidFill>
                  <a:schemeClr val="dk1"/>
                </a:solidFill>
                <a:latin typeface="Calibri"/>
                <a:ea typeface="Calibri"/>
                <a:cs typeface="Calibri"/>
                <a:sym typeface="Calibri"/>
              </a:rPr>
              <a:t> the waves themselves. For example, there can be a strong jet stream wind of 100 kt (115 mph / 185 km/h) moving </a:t>
            </a:r>
            <a:r>
              <a:rPr lang="en-US" sz="1200" b="0" i="1">
                <a:solidFill>
                  <a:schemeClr val="dk1"/>
                </a:solidFill>
                <a:latin typeface="Calibri"/>
                <a:ea typeface="Calibri"/>
                <a:cs typeface="Calibri"/>
                <a:sym typeface="Calibri"/>
              </a:rPr>
              <a:t>through</a:t>
            </a:r>
            <a:r>
              <a:rPr lang="en-US" sz="1200" b="0" i="0">
                <a:solidFill>
                  <a:schemeClr val="dk1"/>
                </a:solidFill>
                <a:latin typeface="Calibri"/>
                <a:ea typeface="Calibri"/>
                <a:cs typeface="Calibri"/>
                <a:sym typeface="Calibri"/>
              </a:rPr>
              <a:t> the long wave but the position of long wave itself move may very little. The wave itself is not moving at 100 kt, just the wind within.</a:t>
            </a:r>
            <a:endParaRPr/>
          </a:p>
        </p:txBody>
      </p:sp>
      <p:sp>
        <p:nvSpPr>
          <p:cNvPr id="535" name="Google Shape;535;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*Faster is relative. </a:t>
            </a:r>
            <a:endParaRPr/>
          </a:p>
          <a:p>
            <a:pPr marL="0" lvl="0" indent="0" algn="l" rtl="0">
              <a:spcBef>
                <a:spcPts val="0"/>
              </a:spcBef>
              <a:spcAft>
                <a:spcPts val="0"/>
              </a:spcAft>
              <a:buNone/>
            </a:pPr>
            <a:r>
              <a:rPr lang="en-US" sz="1200"/>
              <a:t>This motion through the long waves causes the longwave to distort and change shape.</a:t>
            </a:r>
            <a:endParaRPr/>
          </a:p>
        </p:txBody>
      </p:sp>
      <p:sp>
        <p:nvSpPr>
          <p:cNvPr id="544" name="Google Shape;544;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Unsettled weather typically occurs between the trough and DOWNSTREAM ridge. Fair weather typically occurs between the ridge and DOWNSTREAM trough. The following wave patterns can occur at any point on the globe, not just in the locations depicted.</a:t>
            </a:r>
            <a:endParaRPr/>
          </a:p>
          <a:p>
            <a:pPr marL="0" lvl="0" indent="0" algn="l" rtl="0">
              <a:spcBef>
                <a:spcPts val="0"/>
              </a:spcBef>
              <a:spcAft>
                <a:spcPts val="0"/>
              </a:spcAft>
              <a:buNone/>
            </a:pPr>
            <a:endParaRPr/>
          </a:p>
        </p:txBody>
      </p:sp>
      <p:sp>
        <p:nvSpPr>
          <p:cNvPr id="559" name="Google Shape;559;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Trough is orientated NE-SW from low pressure. Large area of unsettle weather east of trough.</a:t>
            </a:r>
            <a:endParaRPr/>
          </a:p>
          <a:p>
            <a:pPr marL="0" lvl="0" indent="0" algn="l" rtl="0">
              <a:spcBef>
                <a:spcPts val="0"/>
              </a:spcBef>
              <a:spcAft>
                <a:spcPts val="0"/>
              </a:spcAft>
              <a:buNone/>
            </a:pPr>
            <a:endParaRPr/>
          </a:p>
        </p:txBody>
      </p:sp>
      <p:sp>
        <p:nvSpPr>
          <p:cNvPr id="568" name="Google Shape;568;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Trough is orientated NW-SE from low pressure. Smaller area of unsettle weather east of trough but produces the most severe weather.</a:t>
            </a:r>
            <a:endParaRPr/>
          </a:p>
          <a:p>
            <a:pPr marL="0" lvl="0" indent="0" algn="l" rtl="0">
              <a:spcBef>
                <a:spcPts val="0"/>
              </a:spcBef>
              <a:spcAft>
                <a:spcPts val="0"/>
              </a:spcAft>
              <a:buNone/>
            </a:pPr>
            <a:endParaRPr/>
          </a:p>
        </p:txBody>
      </p:sp>
      <p:sp>
        <p:nvSpPr>
          <p:cNvPr id="577" name="Google Shape;577;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500 mb constant pressure chart for March 13, 2019.  The surface weather produced by this pattern brought wind gusts as high as 96 mph in Colorado and 89 mph in Nebraska.</a:t>
            </a:r>
            <a:endParaRPr/>
          </a:p>
        </p:txBody>
      </p:sp>
      <p:sp>
        <p:nvSpPr>
          <p:cNvPr id="586" name="Google Shape;58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From NASA. </a:t>
            </a:r>
            <a:r>
              <a:rPr lang="en-US" u="sng">
                <a:solidFill>
                  <a:schemeClr val="hlink"/>
                </a:solidFill>
                <a:hlinkClick r:id="rId3"/>
              </a:rPr>
              <a:t>https://svs.gsfc.nasa.gov/4171</a:t>
            </a:r>
            <a:r>
              <a:rPr lang="en-US"/>
              <a:t> European jet stream visualization.</a:t>
            </a:r>
            <a:endParaRPr/>
          </a:p>
        </p:txBody>
      </p:sp>
      <p:sp>
        <p:nvSpPr>
          <p:cNvPr id="595" name="Google Shape;595;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Gravity pulls cooler, more dense, air toward the earth’s surface. The cooler air spreads horizontally undercutting the warmer, less dense air forcing it to rise. What we observe as wind is the horizontal spread of more dense air undercutting less dense air.</a:t>
            </a:r>
            <a:endParaRPr/>
          </a:p>
          <a:p>
            <a:pPr marL="0" lvl="0" indent="0" algn="l" rtl="0">
              <a:spcBef>
                <a:spcPts val="0"/>
              </a:spcBef>
              <a:spcAft>
                <a:spcPts val="0"/>
              </a:spcAft>
              <a:buNone/>
            </a:pPr>
            <a:endParaRPr/>
          </a:p>
        </p:txBody>
      </p:sp>
      <p:sp>
        <p:nvSpPr>
          <p:cNvPr id="134" name="Google Shape;1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density increases pressure increases. As density decreases pressure decreases.</a:t>
            </a:r>
            <a:endParaRPr/>
          </a:p>
        </p:txBody>
      </p:sp>
      <p:sp>
        <p:nvSpPr>
          <p:cNvPr id="150" name="Google Shape;15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closer one is to a source of gravity, the greater it’s affect. </a:t>
            </a:r>
            <a:r>
              <a:rPr lang="en-US" sz="1200"/>
              <a:t>Molecules closer to earth’s surface have a greater downward pull than molecule higher in the atmosphere. So, the air density is greatest at sea level and decreases with increases elevation.</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166" name="Google Shape;16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6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68"/>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6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6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69"/>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69"/>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6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6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6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6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6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6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6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
        <p:cNvGrpSpPr/>
        <p:nvPr/>
      </p:nvGrpSpPr>
      <p:grpSpPr>
        <a:xfrm>
          <a:off x="0" y="0"/>
          <a:ext cx="0" cy="0"/>
          <a:chOff x="0" y="0"/>
          <a:chExt cx="0" cy="0"/>
        </a:xfrm>
      </p:grpSpPr>
      <p:sp>
        <p:nvSpPr>
          <p:cNvPr id="25" name="Google Shape;25;p6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6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6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6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6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6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p6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6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6" name="Google Shape;36;p6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6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 name="Google Shape;38;p6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6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6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6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6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6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66"/>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66"/>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5" name="Google Shape;55;p6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6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
        <p:cNvGrpSpPr/>
        <p:nvPr/>
      </p:nvGrpSpPr>
      <p:grpSpPr>
        <a:xfrm>
          <a:off x="0" y="0"/>
          <a:ext cx="0" cy="0"/>
          <a:chOff x="0" y="0"/>
          <a:chExt cx="0" cy="0"/>
        </a:xfrm>
      </p:grpSpPr>
      <p:sp>
        <p:nvSpPr>
          <p:cNvPr id="59" name="Google Shape;59;p6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67"/>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67"/>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6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6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p:nvPr/>
        </p:nvSpPr>
        <p:spPr>
          <a:xfrm>
            <a:off x="0" y="0"/>
            <a:ext cx="9144000" cy="675167"/>
          </a:xfrm>
          <a:prstGeom prst="rect">
            <a:avLst/>
          </a:prstGeom>
          <a:solidFill>
            <a:srgbClr val="000066">
              <a:alpha val="73725"/>
            </a:srgbClr>
          </a:solidFill>
          <a:ln w="12700" cap="flat" cmpd="sng">
            <a:solidFill>
              <a:srgbClr val="33538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58"/>
          <p:cNvSpPr/>
          <p:nvPr/>
        </p:nvSpPr>
        <p:spPr>
          <a:xfrm>
            <a:off x="0" y="0"/>
            <a:ext cx="9144000" cy="6858000"/>
          </a:xfrm>
          <a:prstGeom prst="rect">
            <a:avLst/>
          </a:prstGeom>
          <a:blipFill rotWithShape="1">
            <a:blip r:embed="rId13">
              <a:alphaModFix amt="3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2" name="Google Shape;12;p58"/>
          <p:cNvGrpSpPr/>
          <p:nvPr/>
        </p:nvGrpSpPr>
        <p:grpSpPr>
          <a:xfrm>
            <a:off x="8216535" y="6388526"/>
            <a:ext cx="864572" cy="413282"/>
            <a:chOff x="3303071" y="5738447"/>
            <a:chExt cx="1421957" cy="679722"/>
          </a:xfrm>
        </p:grpSpPr>
        <p:grpSp>
          <p:nvGrpSpPr>
            <p:cNvPr id="13" name="Google Shape;13;p58"/>
            <p:cNvGrpSpPr/>
            <p:nvPr/>
          </p:nvGrpSpPr>
          <p:grpSpPr>
            <a:xfrm>
              <a:off x="4068205" y="5749897"/>
              <a:ext cx="656823" cy="656823"/>
              <a:chOff x="4068205" y="5754709"/>
              <a:chExt cx="656823" cy="656823"/>
            </a:xfrm>
          </p:grpSpPr>
          <p:sp>
            <p:nvSpPr>
              <p:cNvPr id="14" name="Google Shape;14;p58"/>
              <p:cNvSpPr/>
              <p:nvPr/>
            </p:nvSpPr>
            <p:spPr>
              <a:xfrm>
                <a:off x="4068205" y="5754709"/>
                <a:ext cx="656823" cy="656823"/>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5" name="Google Shape;15;p58"/>
              <p:cNvPicPr preferRelativeResize="0"/>
              <p:nvPr/>
            </p:nvPicPr>
            <p:blipFill rotWithShape="1">
              <a:blip r:embed="rId14">
                <a:alphaModFix/>
              </a:blip>
              <a:srcRect/>
              <a:stretch/>
            </p:blipFill>
            <p:spPr>
              <a:xfrm>
                <a:off x="4081976" y="5771064"/>
                <a:ext cx="629280" cy="614489"/>
              </a:xfrm>
              <a:prstGeom prst="rect">
                <a:avLst/>
              </a:prstGeom>
              <a:noFill/>
              <a:ln>
                <a:noFill/>
              </a:ln>
            </p:spPr>
          </p:pic>
        </p:grpSp>
        <p:pic>
          <p:nvPicPr>
            <p:cNvPr id="16" name="Google Shape;16;p58"/>
            <p:cNvPicPr preferRelativeResize="0"/>
            <p:nvPr/>
          </p:nvPicPr>
          <p:blipFill rotWithShape="1">
            <a:blip r:embed="rId15">
              <a:alphaModFix/>
            </a:blip>
            <a:srcRect/>
            <a:stretch/>
          </p:blipFill>
          <p:spPr>
            <a:xfrm>
              <a:off x="3303071" y="5738447"/>
              <a:ext cx="679722" cy="679722"/>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0.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hyperlink" Target="https://svs.gsfc.nasa.gov/417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82" name="Google Shape;82;p1"/>
          <p:cNvSpPr txBox="1"/>
          <p:nvPr/>
        </p:nvSpPr>
        <p:spPr>
          <a:xfrm>
            <a:off x="1335088" y="3017838"/>
            <a:ext cx="6473825" cy="8223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F3864"/>
              </a:buClr>
              <a:buSzPts val="6000"/>
              <a:buFont typeface="Book Antiqua"/>
              <a:buNone/>
            </a:pPr>
            <a:r>
              <a:rPr lang="en-US" sz="6000" b="1" i="0" u="none" strike="noStrike" cap="none">
                <a:solidFill>
                  <a:srgbClr val="1F3864"/>
                </a:solidFill>
                <a:latin typeface="Book Antiqua"/>
                <a:ea typeface="Book Antiqua"/>
                <a:cs typeface="Book Antiqua"/>
                <a:sym typeface="Book Antiqua"/>
              </a:rPr>
              <a:t>Meteorology 101</a:t>
            </a:r>
            <a:endParaRPr sz="6000" b="1" i="0" u="none" strike="noStrike" cap="none">
              <a:solidFill>
                <a:srgbClr val="1F3864"/>
              </a:solidFill>
              <a:latin typeface="Book Antiqua"/>
              <a:ea typeface="Book Antiqua"/>
              <a:cs typeface="Book Antiqua"/>
              <a:sym typeface="Book Antiqua"/>
            </a:endParaRPr>
          </a:p>
        </p:txBody>
      </p:sp>
      <p:sp>
        <p:nvSpPr>
          <p:cNvPr id="83" name="Google Shape;83;p1"/>
          <p:cNvSpPr txBox="1"/>
          <p:nvPr/>
        </p:nvSpPr>
        <p:spPr>
          <a:xfrm>
            <a:off x="2272146" y="3840163"/>
            <a:ext cx="387464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0" i="0" u="none" strike="noStrike" cap="none" dirty="0">
                <a:solidFill>
                  <a:schemeClr val="accent1"/>
                </a:solidFill>
                <a:latin typeface="Bad Script"/>
                <a:ea typeface="Bad Script"/>
                <a:cs typeface="Bad Script"/>
                <a:sym typeface="Bad Script"/>
              </a:rPr>
              <a:t>Weather </a:t>
            </a:r>
            <a:r>
              <a:rPr lang="en-US" sz="3600" b="0" i="0" u="none" strike="noStrike" cap="none" dirty="0" smtClean="0">
                <a:solidFill>
                  <a:schemeClr val="accent1"/>
                </a:solidFill>
                <a:latin typeface="Bad Script"/>
                <a:ea typeface="Bad Script"/>
                <a:cs typeface="Bad Script"/>
                <a:sym typeface="Bad Script"/>
              </a:rPr>
              <a:t>for </a:t>
            </a:r>
            <a:r>
              <a:rPr lang="en-US" sz="3600" b="0" i="0" u="none" strike="noStrike" cap="none" dirty="0">
                <a:solidFill>
                  <a:schemeClr val="accent1"/>
                </a:solidFill>
                <a:latin typeface="Bad Script"/>
                <a:ea typeface="Bad Script"/>
                <a:cs typeface="Bad Script"/>
                <a:sym typeface="Bad Script"/>
              </a:rPr>
              <a:t>Teachers</a:t>
            </a:r>
            <a:endParaRPr dirty="0"/>
          </a:p>
        </p:txBody>
      </p:sp>
      <p:sp>
        <p:nvSpPr>
          <p:cNvPr id="84" name="Google Shape;84;p1"/>
          <p:cNvSpPr txBox="1"/>
          <p:nvPr/>
        </p:nvSpPr>
        <p:spPr>
          <a:xfrm>
            <a:off x="1540153" y="5568816"/>
            <a:ext cx="5563105"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lt1"/>
                </a:solidFill>
                <a:latin typeface="Calibri"/>
                <a:ea typeface="Calibri"/>
                <a:cs typeface="Calibri"/>
                <a:sym typeface="Calibri"/>
              </a:rPr>
              <a:t>National Weather </a:t>
            </a:r>
            <a:r>
              <a:rPr lang="en-US" sz="2400" dirty="0" smtClean="0">
                <a:solidFill>
                  <a:schemeClr val="lt1"/>
                </a:solidFill>
                <a:latin typeface="Calibri"/>
                <a:ea typeface="Calibri"/>
                <a:cs typeface="Calibri"/>
                <a:sym typeface="Calibri"/>
              </a:rPr>
              <a:t>Service</a:t>
            </a:r>
            <a:endParaRPr dirty="0"/>
          </a:p>
        </p:txBody>
      </p:sp>
      <p:sp>
        <p:nvSpPr>
          <p:cNvPr id="85" name="Google Shape;85;p1"/>
          <p:cNvSpPr txBox="1"/>
          <p:nvPr/>
        </p:nvSpPr>
        <p:spPr>
          <a:xfrm>
            <a:off x="7232354" y="3413760"/>
            <a:ext cx="8534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Part 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p:nvPr/>
        </p:nvSpPr>
        <p:spPr>
          <a:xfrm>
            <a:off x="37214" y="13938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Understanding the Basics</a:t>
            </a:r>
            <a:endParaRPr/>
          </a:p>
        </p:txBody>
      </p:sp>
      <p:sp>
        <p:nvSpPr>
          <p:cNvPr id="177" name="Google Shape;177;p10"/>
          <p:cNvSpPr txBox="1"/>
          <p:nvPr/>
        </p:nvSpPr>
        <p:spPr>
          <a:xfrm>
            <a:off x="68687" y="678449"/>
            <a:ext cx="900404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And thanks (again) to gravity…</a:t>
            </a:r>
            <a:endParaRPr/>
          </a:p>
        </p:txBody>
      </p:sp>
      <p:sp>
        <p:nvSpPr>
          <p:cNvPr id="178" name="Google Shape;178;p10"/>
          <p:cNvSpPr txBox="1"/>
          <p:nvPr/>
        </p:nvSpPr>
        <p:spPr>
          <a:xfrm>
            <a:off x="37214" y="2107395"/>
            <a:ext cx="2581490"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Pressure is greatest at sea level and decreases with elevation.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9" name="Google Shape;179;p10"/>
          <p:cNvPicPr preferRelativeResize="0"/>
          <p:nvPr/>
        </p:nvPicPr>
        <p:blipFill rotWithShape="1">
          <a:blip r:embed="rId3">
            <a:alphaModFix/>
          </a:blip>
          <a:srcRect/>
          <a:stretch/>
        </p:blipFill>
        <p:spPr>
          <a:xfrm>
            <a:off x="2583781" y="1427294"/>
            <a:ext cx="3113749" cy="535175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80" name="Google Shape;180;p10"/>
          <p:cNvSpPr txBox="1"/>
          <p:nvPr/>
        </p:nvSpPr>
        <p:spPr>
          <a:xfrm>
            <a:off x="5860137" y="1849690"/>
            <a:ext cx="3121256"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In Meteorology, we assume the pressure at sea level to be 1000 millibars (mb or hPa, hectopascals)</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1"/>
          <p:cNvSpPr txBox="1"/>
          <p:nvPr/>
        </p:nvSpPr>
        <p:spPr>
          <a:xfrm>
            <a:off x="37214" y="13938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Understanding the Basics</a:t>
            </a:r>
            <a:endParaRPr/>
          </a:p>
        </p:txBody>
      </p:sp>
      <p:sp>
        <p:nvSpPr>
          <p:cNvPr id="186" name="Google Shape;186;p11"/>
          <p:cNvSpPr txBox="1"/>
          <p:nvPr/>
        </p:nvSpPr>
        <p:spPr>
          <a:xfrm>
            <a:off x="68687" y="678449"/>
            <a:ext cx="900404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And thanks (again) to gravity…</a:t>
            </a:r>
            <a:endParaRPr/>
          </a:p>
        </p:txBody>
      </p:sp>
      <p:sp>
        <p:nvSpPr>
          <p:cNvPr id="187" name="Google Shape;187;p11"/>
          <p:cNvSpPr txBox="1"/>
          <p:nvPr/>
        </p:nvSpPr>
        <p:spPr>
          <a:xfrm>
            <a:off x="37214" y="2107395"/>
            <a:ext cx="2581490"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Pressure is greatest at sea level and decreases with elevation.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8" name="Google Shape;188;p11"/>
          <p:cNvPicPr preferRelativeResize="0"/>
          <p:nvPr/>
        </p:nvPicPr>
        <p:blipFill rotWithShape="1">
          <a:blip r:embed="rId3">
            <a:alphaModFix/>
          </a:blip>
          <a:srcRect/>
          <a:stretch/>
        </p:blipFill>
        <p:spPr>
          <a:xfrm>
            <a:off x="2583781" y="1427294"/>
            <a:ext cx="3113749" cy="535175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89" name="Google Shape;189;p11"/>
          <p:cNvSpPr txBox="1"/>
          <p:nvPr/>
        </p:nvSpPr>
        <p:spPr>
          <a:xfrm>
            <a:off x="5795880" y="1992483"/>
            <a:ext cx="3249769" cy="45243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The halfway point vertically in the atmosphere is 500 millibars</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and occurs at ~18,000 feet.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2"/>
          <p:cNvSpPr txBox="1"/>
          <p:nvPr/>
        </p:nvSpPr>
        <p:spPr>
          <a:xfrm>
            <a:off x="37214" y="13938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Understanding the Basics</a:t>
            </a:r>
            <a:endParaRPr/>
          </a:p>
        </p:txBody>
      </p:sp>
      <p:sp>
        <p:nvSpPr>
          <p:cNvPr id="195" name="Google Shape;195;p12"/>
          <p:cNvSpPr txBox="1"/>
          <p:nvPr/>
        </p:nvSpPr>
        <p:spPr>
          <a:xfrm>
            <a:off x="0" y="678449"/>
            <a:ext cx="914399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It’s the Law (pt. 2): Temperature vs. Pressure</a:t>
            </a:r>
            <a:endParaRPr/>
          </a:p>
        </p:txBody>
      </p:sp>
      <p:sp>
        <p:nvSpPr>
          <p:cNvPr id="196" name="Google Shape;196;p12"/>
          <p:cNvSpPr txBox="1"/>
          <p:nvPr/>
        </p:nvSpPr>
        <p:spPr>
          <a:xfrm>
            <a:off x="165693" y="1891500"/>
            <a:ext cx="8915414" cy="707886"/>
          </a:xfrm>
          <a:prstGeom prst="rect">
            <a:avLst/>
          </a:prstGeom>
          <a:blipFill rotWithShape="1">
            <a:blip r:embed="rId3">
              <a:alphaModFix/>
            </a:blip>
            <a:stretch>
              <a:fillRect l="-2186" t="-15516" b="-362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97" name="Google Shape;197;p12"/>
          <p:cNvSpPr txBox="1"/>
          <p:nvPr/>
        </p:nvSpPr>
        <p:spPr>
          <a:xfrm>
            <a:off x="3935186" y="3412640"/>
            <a:ext cx="2927072" cy="7078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Temperature</a:t>
            </a:r>
            <a:r>
              <a:rPr lang="en-US" sz="1800">
                <a:solidFill>
                  <a:schemeClr val="dk1"/>
                </a:solidFill>
                <a:latin typeface="Calibri"/>
                <a:ea typeface="Calibri"/>
                <a:cs typeface="Calibri"/>
                <a:sym typeface="Calibri"/>
              </a:rPr>
              <a:t> </a:t>
            </a:r>
            <a:endParaRPr/>
          </a:p>
        </p:txBody>
      </p:sp>
      <p:sp>
        <p:nvSpPr>
          <p:cNvPr id="198" name="Google Shape;198;p12"/>
          <p:cNvSpPr/>
          <p:nvPr/>
        </p:nvSpPr>
        <p:spPr>
          <a:xfrm>
            <a:off x="2911643" y="3180232"/>
            <a:ext cx="484632" cy="978408"/>
          </a:xfrm>
          <a:prstGeom prst="up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12"/>
          <p:cNvSpPr txBox="1"/>
          <p:nvPr/>
        </p:nvSpPr>
        <p:spPr>
          <a:xfrm>
            <a:off x="892629" y="3412640"/>
            <a:ext cx="2073730" cy="7078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Pressure</a:t>
            </a:r>
            <a:r>
              <a:rPr lang="en-US" sz="1800">
                <a:solidFill>
                  <a:schemeClr val="dk1"/>
                </a:solidFill>
                <a:latin typeface="Calibri"/>
                <a:ea typeface="Calibri"/>
                <a:cs typeface="Calibri"/>
                <a:sym typeface="Calibri"/>
              </a:rPr>
              <a:t> </a:t>
            </a:r>
            <a:endParaRPr/>
          </a:p>
        </p:txBody>
      </p:sp>
      <p:sp>
        <p:nvSpPr>
          <p:cNvPr id="200" name="Google Shape;200;p12"/>
          <p:cNvSpPr txBox="1"/>
          <p:nvPr/>
        </p:nvSpPr>
        <p:spPr>
          <a:xfrm>
            <a:off x="3935186" y="4858411"/>
            <a:ext cx="2927072" cy="7078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Temperature</a:t>
            </a:r>
            <a:r>
              <a:rPr lang="en-US" sz="1800">
                <a:solidFill>
                  <a:schemeClr val="dk1"/>
                </a:solidFill>
                <a:latin typeface="Calibri"/>
                <a:ea typeface="Calibri"/>
                <a:cs typeface="Calibri"/>
                <a:sym typeface="Calibri"/>
              </a:rPr>
              <a:t> </a:t>
            </a:r>
            <a:endParaRPr/>
          </a:p>
        </p:txBody>
      </p:sp>
      <p:sp>
        <p:nvSpPr>
          <p:cNvPr id="201" name="Google Shape;201;p12"/>
          <p:cNvSpPr/>
          <p:nvPr/>
        </p:nvSpPr>
        <p:spPr>
          <a:xfrm rot="10800000">
            <a:off x="2911643" y="4941690"/>
            <a:ext cx="484632" cy="978408"/>
          </a:xfrm>
          <a:prstGeom prst="upArrow">
            <a:avLst>
              <a:gd name="adj1" fmla="val 50000"/>
              <a:gd name="adj2" fmla="val 50000"/>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12"/>
          <p:cNvSpPr txBox="1"/>
          <p:nvPr/>
        </p:nvSpPr>
        <p:spPr>
          <a:xfrm>
            <a:off x="892629" y="4858411"/>
            <a:ext cx="2073730" cy="7078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Pressure</a:t>
            </a:r>
            <a:r>
              <a:rPr lang="en-US" sz="1800">
                <a:solidFill>
                  <a:schemeClr val="dk1"/>
                </a:solidFill>
                <a:latin typeface="Calibri"/>
                <a:ea typeface="Calibri"/>
                <a:cs typeface="Calibri"/>
                <a:sym typeface="Calibri"/>
              </a:rPr>
              <a:t> </a:t>
            </a:r>
            <a:endParaRPr/>
          </a:p>
        </p:txBody>
      </p:sp>
      <p:sp>
        <p:nvSpPr>
          <p:cNvPr id="203" name="Google Shape;203;p12"/>
          <p:cNvSpPr/>
          <p:nvPr/>
        </p:nvSpPr>
        <p:spPr>
          <a:xfrm>
            <a:off x="6832219" y="3239123"/>
            <a:ext cx="484632" cy="978408"/>
          </a:xfrm>
          <a:prstGeom prst="up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2"/>
          <p:cNvSpPr/>
          <p:nvPr/>
        </p:nvSpPr>
        <p:spPr>
          <a:xfrm rot="10800000">
            <a:off x="6862258" y="4858411"/>
            <a:ext cx="484632" cy="978408"/>
          </a:xfrm>
          <a:prstGeom prst="upArrow">
            <a:avLst>
              <a:gd name="adj1" fmla="val 50000"/>
              <a:gd name="adj2" fmla="val 50000"/>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3"/>
          <p:cNvSpPr txBox="1"/>
          <p:nvPr/>
        </p:nvSpPr>
        <p:spPr>
          <a:xfrm>
            <a:off x="37214" y="13938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Understanding the Basics</a:t>
            </a:r>
            <a:endParaRPr/>
          </a:p>
        </p:txBody>
      </p:sp>
      <p:sp>
        <p:nvSpPr>
          <p:cNvPr id="211" name="Google Shape;211;p13"/>
          <p:cNvSpPr txBox="1"/>
          <p:nvPr/>
        </p:nvSpPr>
        <p:spPr>
          <a:xfrm>
            <a:off x="0" y="678449"/>
            <a:ext cx="917405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And thanks to gravity (one more time)…</a:t>
            </a:r>
            <a:endParaRPr/>
          </a:p>
        </p:txBody>
      </p:sp>
      <p:sp>
        <p:nvSpPr>
          <p:cNvPr id="212" name="Google Shape;212;p13"/>
          <p:cNvSpPr txBox="1"/>
          <p:nvPr/>
        </p:nvSpPr>
        <p:spPr>
          <a:xfrm>
            <a:off x="218965" y="2302802"/>
            <a:ext cx="3272180" cy="37240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Temperature is greatest at sea level and decreases with elevation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3" name="Google Shape;213;p13"/>
          <p:cNvPicPr preferRelativeResize="0"/>
          <p:nvPr/>
        </p:nvPicPr>
        <p:blipFill rotWithShape="1">
          <a:blip r:embed="rId3">
            <a:alphaModFix/>
          </a:blip>
          <a:srcRect/>
          <a:stretch/>
        </p:blipFill>
        <p:spPr>
          <a:xfrm>
            <a:off x="4073990" y="1444625"/>
            <a:ext cx="4017884" cy="5151965"/>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14" name="Google Shape;214;p13"/>
          <p:cNvSpPr/>
          <p:nvPr/>
        </p:nvSpPr>
        <p:spPr>
          <a:xfrm>
            <a:off x="5040573" y="6026898"/>
            <a:ext cx="1078173" cy="519478"/>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15" name="Google Shape;215;p13"/>
          <p:cNvCxnSpPr>
            <a:endCxn id="216" idx="1"/>
          </p:cNvCxnSpPr>
          <p:nvPr/>
        </p:nvCxnSpPr>
        <p:spPr>
          <a:xfrm>
            <a:off x="6118861" y="6271996"/>
            <a:ext cx="524700" cy="0"/>
          </a:xfrm>
          <a:prstGeom prst="straightConnector1">
            <a:avLst/>
          </a:prstGeom>
          <a:noFill/>
          <a:ln w="38100" cap="flat" cmpd="sng">
            <a:solidFill>
              <a:srgbClr val="C00000"/>
            </a:solidFill>
            <a:prstDash val="solid"/>
            <a:miter lim="800000"/>
            <a:headEnd type="none" w="sm" len="sm"/>
            <a:tailEnd type="none" w="sm" len="sm"/>
          </a:ln>
        </p:spPr>
      </p:cxnSp>
      <p:sp>
        <p:nvSpPr>
          <p:cNvPr id="216" name="Google Shape;216;p13"/>
          <p:cNvSpPr txBox="1"/>
          <p:nvPr/>
        </p:nvSpPr>
        <p:spPr>
          <a:xfrm>
            <a:off x="6643561" y="5918053"/>
            <a:ext cx="143301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C00000"/>
                </a:solidFill>
                <a:latin typeface="Arial"/>
                <a:ea typeface="Arial"/>
                <a:cs typeface="Arial"/>
                <a:sym typeface="Arial"/>
              </a:rPr>
              <a:t>59°F</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4"/>
          <p:cNvSpPr txBox="1"/>
          <p:nvPr/>
        </p:nvSpPr>
        <p:spPr>
          <a:xfrm>
            <a:off x="37214" y="13663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sz="3959">
              <a:solidFill>
                <a:schemeClr val="lt1"/>
              </a:solidFill>
              <a:latin typeface="Arial"/>
              <a:ea typeface="Arial"/>
              <a:cs typeface="Arial"/>
              <a:sym typeface="Arial"/>
            </a:endParaRPr>
          </a:p>
        </p:txBody>
      </p:sp>
      <p:sp>
        <p:nvSpPr>
          <p:cNvPr id="223" name="Google Shape;223;p14"/>
          <p:cNvSpPr txBox="1"/>
          <p:nvPr/>
        </p:nvSpPr>
        <p:spPr>
          <a:xfrm>
            <a:off x="68687" y="678449"/>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Radiosondes</a:t>
            </a:r>
            <a:endParaRPr/>
          </a:p>
        </p:txBody>
      </p:sp>
      <p:pic>
        <p:nvPicPr>
          <p:cNvPr id="224" name="Google Shape;224;p14"/>
          <p:cNvPicPr preferRelativeResize="0"/>
          <p:nvPr/>
        </p:nvPicPr>
        <p:blipFill rotWithShape="1">
          <a:blip r:embed="rId3">
            <a:alphaModFix/>
          </a:blip>
          <a:srcRect/>
          <a:stretch/>
        </p:blipFill>
        <p:spPr>
          <a:xfrm>
            <a:off x="6353950" y="875543"/>
            <a:ext cx="2513931" cy="5305645"/>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25" name="Google Shape;225;p14"/>
          <p:cNvPicPr preferRelativeResize="0"/>
          <p:nvPr/>
        </p:nvPicPr>
        <p:blipFill rotWithShape="1">
          <a:blip r:embed="rId4">
            <a:alphaModFix/>
          </a:blip>
          <a:srcRect/>
          <a:stretch/>
        </p:blipFill>
        <p:spPr>
          <a:xfrm>
            <a:off x="252699" y="1401357"/>
            <a:ext cx="4165657" cy="2777105"/>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26" name="Google Shape;226;p14"/>
          <p:cNvSpPr/>
          <p:nvPr/>
        </p:nvSpPr>
        <p:spPr>
          <a:xfrm>
            <a:off x="6746235" y="5463493"/>
            <a:ext cx="547576" cy="547576"/>
          </a:xfrm>
          <a:prstGeom prst="flowChartConnector">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27" name="Google Shape;227;p14"/>
          <p:cNvCxnSpPr/>
          <p:nvPr/>
        </p:nvCxnSpPr>
        <p:spPr>
          <a:xfrm>
            <a:off x="6749016" y="2018439"/>
            <a:ext cx="749596" cy="0"/>
          </a:xfrm>
          <a:prstGeom prst="straightConnector1">
            <a:avLst/>
          </a:prstGeom>
          <a:noFill/>
          <a:ln w="31750" cap="flat" cmpd="sng">
            <a:solidFill>
              <a:srgbClr val="FF0000"/>
            </a:solidFill>
            <a:prstDash val="solid"/>
            <a:miter lim="800000"/>
            <a:headEnd type="none" w="sm" len="sm"/>
            <a:tailEnd type="triangle" w="med" len="med"/>
          </a:ln>
        </p:spPr>
      </p:cxnSp>
      <p:pic>
        <p:nvPicPr>
          <p:cNvPr id="228" name="Google Shape;228;p14"/>
          <p:cNvPicPr preferRelativeResize="0"/>
          <p:nvPr/>
        </p:nvPicPr>
        <p:blipFill rotWithShape="1">
          <a:blip r:embed="rId5">
            <a:alphaModFix/>
          </a:blip>
          <a:srcRect/>
          <a:stretch/>
        </p:blipFill>
        <p:spPr>
          <a:xfrm>
            <a:off x="3834007" y="2840208"/>
            <a:ext cx="2531875" cy="3797813"/>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29" name="Google Shape;229;p14"/>
          <p:cNvSpPr txBox="1"/>
          <p:nvPr/>
        </p:nvSpPr>
        <p:spPr>
          <a:xfrm>
            <a:off x="146558" y="4316595"/>
            <a:ext cx="3620387"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Measures…</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Temperature </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Humidity</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Pressure and height at which that pressure occurred</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and tracked for Wind Speed and Direction</a:t>
            </a:r>
            <a:endParaRPr/>
          </a:p>
        </p:txBody>
      </p:sp>
      <p:sp>
        <p:nvSpPr>
          <p:cNvPr id="230" name="Google Shape;230;p14"/>
          <p:cNvSpPr txBox="1"/>
          <p:nvPr/>
        </p:nvSpPr>
        <p:spPr>
          <a:xfrm>
            <a:off x="6543642" y="2483566"/>
            <a:ext cx="2146479"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Can rise to 120,000 ft.</a:t>
            </a:r>
            <a:endParaRPr/>
          </a:p>
          <a:p>
            <a:pPr marL="0" marR="0" lvl="0" indent="0" algn="l" rtl="0">
              <a:spcBef>
                <a:spcPts val="0"/>
              </a:spcBef>
              <a:spcAft>
                <a:spcPts val="0"/>
              </a:spcAft>
              <a:buNone/>
            </a:pPr>
            <a:endParaRPr sz="2400">
              <a:solidFill>
                <a:schemeClr val="lt1"/>
              </a:solidFill>
              <a:latin typeface="Calibri"/>
              <a:ea typeface="Calibri"/>
              <a:cs typeface="Calibri"/>
              <a:sym typeface="Calibri"/>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in about 1 hour 45 min.</a:t>
            </a:r>
            <a:endParaRPr/>
          </a:p>
          <a:p>
            <a:pPr marL="0" marR="0" lvl="0" indent="0" algn="l" rtl="0">
              <a:spcBef>
                <a:spcPts val="0"/>
              </a:spcBef>
              <a:spcAft>
                <a:spcPts val="0"/>
              </a:spcAft>
              <a:buNone/>
            </a:pPr>
            <a:endParaRPr sz="2400">
              <a:solidFill>
                <a:schemeClr val="lt1"/>
              </a:solidFill>
              <a:latin typeface="Calibri"/>
              <a:ea typeface="Calibri"/>
              <a:cs typeface="Calibri"/>
              <a:sym typeface="Calibri"/>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6 ft. to  &gt; 20 ft.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5"/>
          <p:cNvSpPr txBox="1"/>
          <p:nvPr/>
        </p:nvSpPr>
        <p:spPr>
          <a:xfrm>
            <a:off x="37214" y="13663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sp>
        <p:nvSpPr>
          <p:cNvPr id="237" name="Google Shape;237;p15"/>
          <p:cNvSpPr txBox="1"/>
          <p:nvPr/>
        </p:nvSpPr>
        <p:spPr>
          <a:xfrm>
            <a:off x="68687" y="678449"/>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Radiosonde Launch Locations</a:t>
            </a:r>
            <a:endParaRPr/>
          </a:p>
        </p:txBody>
      </p:sp>
      <p:pic>
        <p:nvPicPr>
          <p:cNvPr id="238" name="Google Shape;238;p15"/>
          <p:cNvPicPr preferRelativeResize="0"/>
          <p:nvPr/>
        </p:nvPicPr>
        <p:blipFill rotWithShape="1">
          <a:blip r:embed="rId3">
            <a:alphaModFix/>
          </a:blip>
          <a:srcRect/>
          <a:stretch/>
        </p:blipFill>
        <p:spPr>
          <a:xfrm>
            <a:off x="170160" y="1676587"/>
            <a:ext cx="8801100" cy="4451131"/>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6"/>
          <p:cNvSpPr txBox="1"/>
          <p:nvPr/>
        </p:nvSpPr>
        <p:spPr>
          <a:xfrm>
            <a:off x="37214" y="141981"/>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Chasing Rabbits</a:t>
            </a:r>
            <a:endParaRPr/>
          </a:p>
        </p:txBody>
      </p:sp>
      <p:pic>
        <p:nvPicPr>
          <p:cNvPr id="244" name="Google Shape;244;p16"/>
          <p:cNvPicPr preferRelativeResize="0"/>
          <p:nvPr/>
        </p:nvPicPr>
        <p:blipFill rotWithShape="1">
          <a:blip r:embed="rId3">
            <a:alphaModFix/>
          </a:blip>
          <a:srcRect/>
          <a:stretch/>
        </p:blipFill>
        <p:spPr>
          <a:xfrm>
            <a:off x="220395" y="3151225"/>
            <a:ext cx="2790576" cy="2120987"/>
          </a:xfrm>
          <a:prstGeom prst="rect">
            <a:avLst/>
          </a:prstGeom>
          <a:noFill/>
          <a:ln>
            <a:noFill/>
          </a:ln>
        </p:spPr>
      </p:pic>
      <p:pic>
        <p:nvPicPr>
          <p:cNvPr id="245" name="Google Shape;245;p16"/>
          <p:cNvPicPr preferRelativeResize="0"/>
          <p:nvPr/>
        </p:nvPicPr>
        <p:blipFill rotWithShape="1">
          <a:blip r:embed="rId4">
            <a:alphaModFix/>
          </a:blip>
          <a:srcRect/>
          <a:stretch/>
        </p:blipFill>
        <p:spPr>
          <a:xfrm>
            <a:off x="4370495" y="1765071"/>
            <a:ext cx="966696" cy="1159370"/>
          </a:xfrm>
          <a:prstGeom prst="rect">
            <a:avLst/>
          </a:prstGeom>
          <a:noFill/>
          <a:ln>
            <a:noFill/>
          </a:ln>
        </p:spPr>
      </p:pic>
      <p:cxnSp>
        <p:nvCxnSpPr>
          <p:cNvPr id="246" name="Google Shape;246;p16"/>
          <p:cNvCxnSpPr/>
          <p:nvPr/>
        </p:nvCxnSpPr>
        <p:spPr>
          <a:xfrm rot="10800000" flipH="1">
            <a:off x="3230880" y="2714099"/>
            <a:ext cx="1233300" cy="1149000"/>
          </a:xfrm>
          <a:prstGeom prst="curvedConnector3">
            <a:avLst>
              <a:gd name="adj1" fmla="val 50000"/>
            </a:avLst>
          </a:prstGeom>
          <a:noFill/>
          <a:ln w="19050" cap="flat" cmpd="sng">
            <a:solidFill>
              <a:srgbClr val="86341B"/>
            </a:solidFill>
            <a:prstDash val="solid"/>
            <a:miter lim="800000"/>
            <a:headEnd type="none" w="sm" len="sm"/>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p:nvPr/>
        </p:nvSpPr>
        <p:spPr>
          <a:xfrm>
            <a:off x="37214" y="141981"/>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Chasing Rabbits</a:t>
            </a:r>
            <a:endParaRPr/>
          </a:p>
        </p:txBody>
      </p:sp>
      <p:sp>
        <p:nvSpPr>
          <p:cNvPr id="252" name="Google Shape;252;p17"/>
          <p:cNvSpPr txBox="1"/>
          <p:nvPr/>
        </p:nvSpPr>
        <p:spPr>
          <a:xfrm>
            <a:off x="68687" y="687375"/>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Z-Time    </a:t>
            </a:r>
            <a:r>
              <a:rPr lang="en-US" sz="4000">
                <a:solidFill>
                  <a:schemeClr val="dk1"/>
                </a:solidFill>
                <a:latin typeface="Calibri"/>
                <a:ea typeface="Calibri"/>
                <a:cs typeface="Calibri"/>
                <a:sym typeface="Calibri"/>
              </a:rPr>
              <a:t>a.k.a Military Time, GMT, UTC</a:t>
            </a:r>
            <a:endParaRPr sz="4000">
              <a:solidFill>
                <a:schemeClr val="dk1"/>
              </a:solidFill>
              <a:latin typeface="Arial"/>
              <a:ea typeface="Arial"/>
              <a:cs typeface="Arial"/>
              <a:sym typeface="Arial"/>
            </a:endParaRPr>
          </a:p>
        </p:txBody>
      </p:sp>
      <p:sp>
        <p:nvSpPr>
          <p:cNvPr id="253" name="Google Shape;253;p17"/>
          <p:cNvSpPr txBox="1"/>
          <p:nvPr/>
        </p:nvSpPr>
        <p:spPr>
          <a:xfrm>
            <a:off x="0" y="1681559"/>
            <a:ext cx="6057363" cy="452431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Used in all aspects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of meteorology</a:t>
            </a:r>
            <a:endParaRPr/>
          </a:p>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Based upon a world-</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wide 24-hour clock </a:t>
            </a:r>
            <a:endParaRPr/>
          </a:p>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All weather maps,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radar, and satellite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images all have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their time expressed in "Z". </a:t>
            </a:r>
            <a:endParaRPr/>
          </a:p>
        </p:txBody>
      </p:sp>
      <p:pic>
        <p:nvPicPr>
          <p:cNvPr id="254" name="Google Shape;254;p17"/>
          <p:cNvPicPr preferRelativeResize="0"/>
          <p:nvPr/>
        </p:nvPicPr>
        <p:blipFill rotWithShape="1">
          <a:blip r:embed="rId3">
            <a:alphaModFix/>
          </a:blip>
          <a:srcRect/>
          <a:stretch/>
        </p:blipFill>
        <p:spPr>
          <a:xfrm>
            <a:off x="4589171" y="1857308"/>
            <a:ext cx="4254322" cy="3541557"/>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8"/>
          <p:cNvSpPr txBox="1"/>
          <p:nvPr/>
        </p:nvSpPr>
        <p:spPr>
          <a:xfrm>
            <a:off x="37214" y="13663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sp>
        <p:nvSpPr>
          <p:cNvPr id="261" name="Google Shape;261;p18"/>
          <p:cNvSpPr txBox="1"/>
          <p:nvPr/>
        </p:nvSpPr>
        <p:spPr>
          <a:xfrm>
            <a:off x="1132213" y="701239"/>
            <a:ext cx="8839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Radiosonde Times: 00Z / 12Z</a:t>
            </a:r>
            <a:endParaRPr/>
          </a:p>
        </p:txBody>
      </p:sp>
      <p:pic>
        <p:nvPicPr>
          <p:cNvPr id="262" name="Google Shape;262;p18"/>
          <p:cNvPicPr preferRelativeResize="0"/>
          <p:nvPr/>
        </p:nvPicPr>
        <p:blipFill rotWithShape="1">
          <a:blip r:embed="rId3">
            <a:alphaModFix/>
          </a:blip>
          <a:srcRect/>
          <a:stretch/>
        </p:blipFill>
        <p:spPr>
          <a:xfrm>
            <a:off x="170160" y="1676587"/>
            <a:ext cx="8801100" cy="4451131"/>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9"/>
          <p:cNvSpPr txBox="1"/>
          <p:nvPr/>
        </p:nvSpPr>
        <p:spPr>
          <a:xfrm>
            <a:off x="37214" y="13663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sp>
        <p:nvSpPr>
          <p:cNvPr id="269" name="Google Shape;269;p19"/>
          <p:cNvSpPr txBox="1"/>
          <p:nvPr/>
        </p:nvSpPr>
        <p:spPr>
          <a:xfrm>
            <a:off x="1951301" y="666859"/>
            <a:ext cx="524139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For Seattle (Quillayute)</a:t>
            </a:r>
            <a:endParaRPr/>
          </a:p>
        </p:txBody>
      </p:sp>
      <p:sp>
        <p:nvSpPr>
          <p:cNvPr id="270" name="Google Shape;270;p19"/>
          <p:cNvSpPr txBox="1"/>
          <p:nvPr/>
        </p:nvSpPr>
        <p:spPr>
          <a:xfrm>
            <a:off x="882317" y="1997242"/>
            <a:ext cx="722429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00Z is 	4 p.m. (Standard time)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3 p.m. (Daylight Saving time) </a:t>
            </a:r>
            <a:endParaRPr/>
          </a:p>
        </p:txBody>
      </p:sp>
      <p:sp>
        <p:nvSpPr>
          <p:cNvPr id="271" name="Google Shape;271;p19"/>
          <p:cNvSpPr txBox="1"/>
          <p:nvPr/>
        </p:nvSpPr>
        <p:spPr>
          <a:xfrm>
            <a:off x="882317" y="3797112"/>
            <a:ext cx="722429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Balloon release</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3 p.m. (Standard time)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2 p.m. (Daylight Saving time)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1" name="Google Shape;91;p2"/>
          <p:cNvSpPr txBox="1"/>
          <p:nvPr/>
        </p:nvSpPr>
        <p:spPr>
          <a:xfrm>
            <a:off x="143814" y="2902686"/>
            <a:ext cx="8856372"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F3864"/>
                </a:solidFill>
                <a:latin typeface="Arial"/>
                <a:ea typeface="Arial"/>
                <a:cs typeface="Arial"/>
                <a:sym typeface="Arial"/>
              </a:rPr>
              <a:t>“Weather is like the humidity; </a:t>
            </a:r>
            <a:endParaRPr/>
          </a:p>
          <a:p>
            <a:pPr marL="0" marR="0" lvl="0" indent="0" algn="ctr" rtl="0">
              <a:spcBef>
                <a:spcPts val="0"/>
              </a:spcBef>
              <a:spcAft>
                <a:spcPts val="0"/>
              </a:spcAft>
              <a:buNone/>
            </a:pPr>
            <a:r>
              <a:rPr lang="en-US" sz="4400" b="1">
                <a:solidFill>
                  <a:srgbClr val="1F3864"/>
                </a:solidFill>
                <a:latin typeface="Arial"/>
                <a:ea typeface="Arial"/>
                <a:cs typeface="Arial"/>
                <a:sym typeface="Arial"/>
              </a:rPr>
              <a:t>it’s all relative.”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0"/>
          <p:cNvSpPr txBox="1"/>
          <p:nvPr/>
        </p:nvSpPr>
        <p:spPr>
          <a:xfrm>
            <a:off x="37214" y="13663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sp>
        <p:nvSpPr>
          <p:cNvPr id="278" name="Google Shape;278;p20"/>
          <p:cNvSpPr txBox="1"/>
          <p:nvPr/>
        </p:nvSpPr>
        <p:spPr>
          <a:xfrm>
            <a:off x="1636295" y="689815"/>
            <a:ext cx="587141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For Auckland, New Zealand</a:t>
            </a:r>
            <a:endParaRPr/>
          </a:p>
        </p:txBody>
      </p:sp>
      <p:sp>
        <p:nvSpPr>
          <p:cNvPr id="279" name="Google Shape;279;p20"/>
          <p:cNvSpPr txBox="1"/>
          <p:nvPr/>
        </p:nvSpPr>
        <p:spPr>
          <a:xfrm>
            <a:off x="882317" y="1997242"/>
            <a:ext cx="722429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00Z is 	Noon (Standard time)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1 p.m. (Daylight Saving time) </a:t>
            </a:r>
            <a:endParaRPr/>
          </a:p>
        </p:txBody>
      </p:sp>
      <p:sp>
        <p:nvSpPr>
          <p:cNvPr id="280" name="Google Shape;280;p20"/>
          <p:cNvSpPr txBox="1"/>
          <p:nvPr/>
        </p:nvSpPr>
        <p:spPr>
          <a:xfrm>
            <a:off x="882317" y="3797112"/>
            <a:ext cx="722429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Balloon release</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11 a.m. (Standard time)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Noon (Daylight Saving time)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1"/>
          <p:cNvSpPr txBox="1"/>
          <p:nvPr/>
        </p:nvSpPr>
        <p:spPr>
          <a:xfrm>
            <a:off x="37214" y="13663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sp>
        <p:nvSpPr>
          <p:cNvPr id="287" name="Google Shape;287;p21"/>
          <p:cNvSpPr txBox="1"/>
          <p:nvPr/>
        </p:nvSpPr>
        <p:spPr>
          <a:xfrm>
            <a:off x="68687" y="678449"/>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Skew-T Diagram</a:t>
            </a:r>
            <a:endParaRPr/>
          </a:p>
        </p:txBody>
      </p:sp>
      <p:pic>
        <p:nvPicPr>
          <p:cNvPr id="288" name="Google Shape;288;p21"/>
          <p:cNvPicPr preferRelativeResize="0"/>
          <p:nvPr/>
        </p:nvPicPr>
        <p:blipFill rotWithShape="1">
          <a:blip r:embed="rId3">
            <a:alphaModFix/>
          </a:blip>
          <a:srcRect/>
          <a:stretch/>
        </p:blipFill>
        <p:spPr>
          <a:xfrm>
            <a:off x="808011" y="1386335"/>
            <a:ext cx="7325896" cy="5322606"/>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2"/>
          <p:cNvSpPr txBox="1"/>
          <p:nvPr/>
        </p:nvSpPr>
        <p:spPr>
          <a:xfrm>
            <a:off x="37213" y="136633"/>
            <a:ext cx="7363544"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Chasing Rabbits #2</a:t>
            </a:r>
            <a:endParaRPr/>
          </a:p>
        </p:txBody>
      </p:sp>
      <p:pic>
        <p:nvPicPr>
          <p:cNvPr id="295" name="Google Shape;295;p22"/>
          <p:cNvPicPr preferRelativeResize="0"/>
          <p:nvPr/>
        </p:nvPicPr>
        <p:blipFill rotWithShape="1">
          <a:blip r:embed="rId3">
            <a:alphaModFix/>
          </a:blip>
          <a:srcRect/>
          <a:stretch/>
        </p:blipFill>
        <p:spPr>
          <a:xfrm>
            <a:off x="220395" y="3145878"/>
            <a:ext cx="2790576" cy="2120987"/>
          </a:xfrm>
          <a:prstGeom prst="rect">
            <a:avLst/>
          </a:prstGeom>
          <a:noFill/>
          <a:ln>
            <a:noFill/>
          </a:ln>
        </p:spPr>
      </p:pic>
      <p:pic>
        <p:nvPicPr>
          <p:cNvPr id="296" name="Google Shape;296;p22"/>
          <p:cNvPicPr preferRelativeResize="0"/>
          <p:nvPr/>
        </p:nvPicPr>
        <p:blipFill rotWithShape="1">
          <a:blip r:embed="rId4">
            <a:alphaModFix/>
          </a:blip>
          <a:srcRect/>
          <a:stretch/>
        </p:blipFill>
        <p:spPr>
          <a:xfrm>
            <a:off x="4370495" y="1759724"/>
            <a:ext cx="966696" cy="1159370"/>
          </a:xfrm>
          <a:prstGeom prst="rect">
            <a:avLst/>
          </a:prstGeom>
          <a:noFill/>
          <a:ln>
            <a:noFill/>
          </a:ln>
        </p:spPr>
      </p:pic>
      <p:pic>
        <p:nvPicPr>
          <p:cNvPr id="297" name="Google Shape;297;p22"/>
          <p:cNvPicPr preferRelativeResize="0"/>
          <p:nvPr/>
        </p:nvPicPr>
        <p:blipFill rotWithShape="1">
          <a:blip r:embed="rId5">
            <a:alphaModFix/>
          </a:blip>
          <a:srcRect/>
          <a:stretch/>
        </p:blipFill>
        <p:spPr>
          <a:xfrm>
            <a:off x="5400168" y="2190727"/>
            <a:ext cx="1129472" cy="1159370"/>
          </a:xfrm>
          <a:prstGeom prst="rect">
            <a:avLst/>
          </a:prstGeom>
          <a:noFill/>
          <a:ln>
            <a:noFill/>
          </a:ln>
        </p:spPr>
      </p:pic>
      <p:cxnSp>
        <p:nvCxnSpPr>
          <p:cNvPr id="298" name="Google Shape;298;p22"/>
          <p:cNvCxnSpPr/>
          <p:nvPr/>
        </p:nvCxnSpPr>
        <p:spPr>
          <a:xfrm rot="10800000" flipH="1">
            <a:off x="3230880" y="2708752"/>
            <a:ext cx="1233300" cy="1149000"/>
          </a:xfrm>
          <a:prstGeom prst="curvedConnector3">
            <a:avLst>
              <a:gd name="adj1" fmla="val 50000"/>
            </a:avLst>
          </a:prstGeom>
          <a:noFill/>
          <a:ln w="19050" cap="flat" cmpd="sng">
            <a:solidFill>
              <a:srgbClr val="86341B"/>
            </a:solidFill>
            <a:prstDash val="solid"/>
            <a:miter lim="800000"/>
            <a:headEnd type="none" w="sm" len="sm"/>
            <a:tailEnd type="triangle" w="med" len="med"/>
          </a:ln>
        </p:spPr>
      </p:cxnSp>
      <p:cxnSp>
        <p:nvCxnSpPr>
          <p:cNvPr id="299" name="Google Shape;299;p22"/>
          <p:cNvCxnSpPr/>
          <p:nvPr/>
        </p:nvCxnSpPr>
        <p:spPr>
          <a:xfrm rot="10800000" flipH="1">
            <a:off x="3230880" y="2995457"/>
            <a:ext cx="2169300" cy="995400"/>
          </a:xfrm>
          <a:prstGeom prst="curvedConnector3">
            <a:avLst>
              <a:gd name="adj1" fmla="val 50000"/>
            </a:avLst>
          </a:prstGeom>
          <a:noFill/>
          <a:ln w="19050" cap="flat" cmpd="sng">
            <a:solidFill>
              <a:srgbClr val="179CBC"/>
            </a:solidFill>
            <a:prstDash val="solid"/>
            <a:miter lim="800000"/>
            <a:headEnd type="none" w="sm" len="sm"/>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3"/>
          <p:cNvSpPr txBox="1"/>
          <p:nvPr/>
        </p:nvSpPr>
        <p:spPr>
          <a:xfrm>
            <a:off x="37213" y="136633"/>
            <a:ext cx="7363544"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Chasing Rabbits #2</a:t>
            </a:r>
            <a:endParaRPr/>
          </a:p>
        </p:txBody>
      </p:sp>
      <p:sp>
        <p:nvSpPr>
          <p:cNvPr id="306" name="Google Shape;306;p23"/>
          <p:cNvSpPr txBox="1"/>
          <p:nvPr/>
        </p:nvSpPr>
        <p:spPr>
          <a:xfrm>
            <a:off x="68687" y="678449"/>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Relative Humidity  vs. Dew Point </a:t>
            </a:r>
            <a:endParaRPr/>
          </a:p>
        </p:txBody>
      </p:sp>
      <p:sp>
        <p:nvSpPr>
          <p:cNvPr id="307" name="Google Shape;307;p23"/>
          <p:cNvSpPr txBox="1"/>
          <p:nvPr/>
        </p:nvSpPr>
        <p:spPr>
          <a:xfrm>
            <a:off x="275422" y="1925244"/>
            <a:ext cx="8590575" cy="526297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4000"/>
              <a:buFont typeface="Arial"/>
              <a:buChar char="•"/>
            </a:pPr>
            <a:r>
              <a:rPr lang="en-US" sz="4000">
                <a:solidFill>
                  <a:schemeClr val="dk1"/>
                </a:solidFill>
                <a:latin typeface="Calibri"/>
                <a:ea typeface="Calibri"/>
                <a:cs typeface="Calibri"/>
                <a:sym typeface="Calibri"/>
              </a:rPr>
              <a:t>Relative Humidity – Ratio of moisture in the air vs. the maximum that could be in the air</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4000"/>
              <a:buFont typeface="Arial"/>
              <a:buChar char="•"/>
            </a:pPr>
            <a:r>
              <a:rPr lang="en-US" sz="4000">
                <a:solidFill>
                  <a:schemeClr val="dk1"/>
                </a:solidFill>
                <a:latin typeface="Calibri"/>
                <a:ea typeface="Calibri"/>
                <a:cs typeface="Calibri"/>
                <a:sym typeface="Calibri"/>
              </a:rPr>
              <a:t>Dew Point – The temperature at which, if the air were cooled, the relative humidity would be 100%.</a:t>
            </a:r>
            <a:endParaRPr/>
          </a:p>
          <a:p>
            <a:pPr marL="285750" marR="0" lvl="0" indent="-8255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4"/>
          <p:cNvSpPr txBox="1"/>
          <p:nvPr/>
        </p:nvSpPr>
        <p:spPr>
          <a:xfrm>
            <a:off x="0" y="678449"/>
            <a:ext cx="9144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Relative Humidity  vs. Dew Point</a:t>
            </a:r>
            <a:endParaRPr/>
          </a:p>
        </p:txBody>
      </p:sp>
      <p:graphicFrame>
        <p:nvGraphicFramePr>
          <p:cNvPr id="314" name="Google Shape;314;p24"/>
          <p:cNvGraphicFramePr/>
          <p:nvPr/>
        </p:nvGraphicFramePr>
        <p:xfrm>
          <a:off x="1524000" y="1386335"/>
          <a:ext cx="3000000" cy="3000000"/>
        </p:xfrm>
        <a:graphic>
          <a:graphicData uri="http://schemas.openxmlformats.org/drawingml/2006/table">
            <a:tbl>
              <a:tblPr firstRow="1" bandRow="1">
                <a:noFill/>
                <a:tableStyleId>{D350DC1C-9B7B-4C06-B7C9-B6548C4F7F42}</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1800" u="none" strike="noStrike" cap="none"/>
                        <a:t>Temp (°F)</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Dew Point (°F)</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Humidity</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3600" u="none" strike="noStrike" cap="none"/>
                        <a:t>30</a:t>
                      </a:r>
                      <a:endParaRPr/>
                    </a:p>
                  </a:txBody>
                  <a:tcPr marL="91450" marR="91450" marT="45725" marB="45725"/>
                </a:tc>
                <a:tc>
                  <a:txBody>
                    <a:bodyPr/>
                    <a:lstStyle/>
                    <a:p>
                      <a:pPr marL="0" marR="0" lvl="0" indent="0" algn="ctr" rtl="0">
                        <a:spcBef>
                          <a:spcPts val="0"/>
                        </a:spcBef>
                        <a:spcAft>
                          <a:spcPts val="0"/>
                        </a:spcAft>
                        <a:buNone/>
                      </a:pPr>
                      <a:r>
                        <a:rPr lang="en-US" sz="3600" u="none" strike="noStrike" cap="none"/>
                        <a:t>30</a:t>
                      </a:r>
                      <a:endParaRPr/>
                    </a:p>
                  </a:txBody>
                  <a:tcPr marL="91450" marR="91450" marT="45725" marB="45725"/>
                </a:tc>
                <a:tc>
                  <a:txBody>
                    <a:bodyPr/>
                    <a:lstStyle/>
                    <a:p>
                      <a:pPr marL="0" marR="0" lvl="0" indent="0" algn="ctr" rtl="0">
                        <a:spcBef>
                          <a:spcPts val="0"/>
                        </a:spcBef>
                        <a:spcAft>
                          <a:spcPts val="0"/>
                        </a:spcAft>
                        <a:buNone/>
                      </a:pPr>
                      <a:r>
                        <a:rPr lang="en-US" sz="3600" u="none" strike="noStrike" cap="none"/>
                        <a:t>100%</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3600" u="none" strike="noStrike" cap="none"/>
                        <a:t>40</a:t>
                      </a:r>
                      <a:endParaRPr/>
                    </a:p>
                  </a:txBody>
                  <a:tcPr marL="91450" marR="91450" marT="45725" marB="45725"/>
                </a:tc>
                <a:tc>
                  <a:txBody>
                    <a:bodyPr/>
                    <a:lstStyle/>
                    <a:p>
                      <a:pPr marL="0" marR="0" lvl="0" indent="0" algn="ctr" rtl="0">
                        <a:spcBef>
                          <a:spcPts val="0"/>
                        </a:spcBef>
                        <a:spcAft>
                          <a:spcPts val="0"/>
                        </a:spcAft>
                        <a:buNone/>
                      </a:pPr>
                      <a:r>
                        <a:rPr lang="en-US" sz="3600" u="none" strike="noStrike" cap="none"/>
                        <a:t>40</a:t>
                      </a:r>
                      <a:endParaRPr/>
                    </a:p>
                  </a:txBody>
                  <a:tcPr marL="91450" marR="91450" marT="45725" marB="45725"/>
                </a:tc>
                <a:tc>
                  <a:txBody>
                    <a:bodyPr/>
                    <a:lstStyle/>
                    <a:p>
                      <a:pPr marL="0" marR="0" lvl="0" indent="0" algn="ctr" rtl="0">
                        <a:spcBef>
                          <a:spcPts val="0"/>
                        </a:spcBef>
                        <a:spcAft>
                          <a:spcPts val="0"/>
                        </a:spcAft>
                        <a:buNone/>
                      </a:pPr>
                      <a:r>
                        <a:rPr lang="en-US" sz="3600" u="none" strike="noStrike" cap="none"/>
                        <a:t>100%</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US" sz="3600" u="none" strike="noStrike" cap="none"/>
                        <a:t>50</a:t>
                      </a:r>
                      <a:endParaRPr/>
                    </a:p>
                  </a:txBody>
                  <a:tcPr marL="91450" marR="91450" marT="45725" marB="45725"/>
                </a:tc>
                <a:tc>
                  <a:txBody>
                    <a:bodyPr/>
                    <a:lstStyle/>
                    <a:p>
                      <a:pPr marL="0" marR="0" lvl="0" indent="0" algn="ctr" rtl="0">
                        <a:spcBef>
                          <a:spcPts val="0"/>
                        </a:spcBef>
                        <a:spcAft>
                          <a:spcPts val="0"/>
                        </a:spcAft>
                        <a:buNone/>
                      </a:pPr>
                      <a:r>
                        <a:rPr lang="en-US" sz="3600" u="none" strike="noStrike" cap="none"/>
                        <a:t>50</a:t>
                      </a:r>
                      <a:endParaRPr/>
                    </a:p>
                  </a:txBody>
                  <a:tcPr marL="91450" marR="91450" marT="45725" marB="45725"/>
                </a:tc>
                <a:tc>
                  <a:txBody>
                    <a:bodyPr/>
                    <a:lstStyle/>
                    <a:p>
                      <a:pPr marL="0" marR="0" lvl="0" indent="0" algn="ctr" rtl="0">
                        <a:spcBef>
                          <a:spcPts val="0"/>
                        </a:spcBef>
                        <a:spcAft>
                          <a:spcPts val="0"/>
                        </a:spcAft>
                        <a:buNone/>
                      </a:pPr>
                      <a:r>
                        <a:rPr lang="en-US" sz="3600" u="none" strike="noStrike" cap="none"/>
                        <a:t>100%</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US" sz="3600" u="none" strike="noStrike" cap="none"/>
                        <a:t>60</a:t>
                      </a:r>
                      <a:endParaRPr/>
                    </a:p>
                  </a:txBody>
                  <a:tcPr marL="91450" marR="91450" marT="45725" marB="45725"/>
                </a:tc>
                <a:tc>
                  <a:txBody>
                    <a:bodyPr/>
                    <a:lstStyle/>
                    <a:p>
                      <a:pPr marL="0" marR="0" lvl="0" indent="0" algn="ctr" rtl="0">
                        <a:spcBef>
                          <a:spcPts val="0"/>
                        </a:spcBef>
                        <a:spcAft>
                          <a:spcPts val="0"/>
                        </a:spcAft>
                        <a:buNone/>
                      </a:pPr>
                      <a:r>
                        <a:rPr lang="en-US" sz="3600" u="none" strike="noStrike" cap="none"/>
                        <a:t>60</a:t>
                      </a:r>
                      <a:endParaRPr/>
                    </a:p>
                  </a:txBody>
                  <a:tcPr marL="91450" marR="91450" marT="45725" marB="45725"/>
                </a:tc>
                <a:tc>
                  <a:txBody>
                    <a:bodyPr/>
                    <a:lstStyle/>
                    <a:p>
                      <a:pPr marL="0" marR="0" lvl="0" indent="0" algn="ctr" rtl="0">
                        <a:spcBef>
                          <a:spcPts val="0"/>
                        </a:spcBef>
                        <a:spcAft>
                          <a:spcPts val="0"/>
                        </a:spcAft>
                        <a:buNone/>
                      </a:pPr>
                      <a:r>
                        <a:rPr lang="en-US" sz="3600" u="none" strike="noStrike" cap="none"/>
                        <a:t>100%</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US" sz="3600" u="none" strike="noStrike" cap="none"/>
                        <a:t>70</a:t>
                      </a:r>
                      <a:endParaRPr/>
                    </a:p>
                  </a:txBody>
                  <a:tcPr marL="91450" marR="91450" marT="45725" marB="45725"/>
                </a:tc>
                <a:tc>
                  <a:txBody>
                    <a:bodyPr/>
                    <a:lstStyle/>
                    <a:p>
                      <a:pPr marL="0" marR="0" lvl="0" indent="0" algn="ctr" rtl="0">
                        <a:spcBef>
                          <a:spcPts val="0"/>
                        </a:spcBef>
                        <a:spcAft>
                          <a:spcPts val="0"/>
                        </a:spcAft>
                        <a:buNone/>
                      </a:pPr>
                      <a:r>
                        <a:rPr lang="en-US" sz="3600" u="none" strike="noStrike" cap="none"/>
                        <a:t>70</a:t>
                      </a:r>
                      <a:endParaRPr/>
                    </a:p>
                  </a:txBody>
                  <a:tcPr marL="91450" marR="91450" marT="45725" marB="45725"/>
                </a:tc>
                <a:tc>
                  <a:txBody>
                    <a:bodyPr/>
                    <a:lstStyle/>
                    <a:p>
                      <a:pPr marL="0" marR="0" lvl="0" indent="0" algn="ctr" rtl="0">
                        <a:spcBef>
                          <a:spcPts val="0"/>
                        </a:spcBef>
                        <a:spcAft>
                          <a:spcPts val="0"/>
                        </a:spcAft>
                        <a:buNone/>
                      </a:pPr>
                      <a:r>
                        <a:rPr lang="en-US" sz="3600" u="none" strike="noStrike" cap="none"/>
                        <a:t>100%</a:t>
                      </a:r>
                      <a:endParaRPr/>
                    </a:p>
                  </a:txBody>
                  <a:tcPr marL="91450" marR="91450" marT="45725" marB="45725"/>
                </a:tc>
                <a:extLst>
                  <a:ext uri="{0D108BD9-81ED-4DB2-BD59-A6C34878D82A}">
                    <a16:rowId xmlns:a16="http://schemas.microsoft.com/office/drawing/2014/main" val="10005"/>
                  </a:ext>
                </a:extLst>
              </a:tr>
            </a:tbl>
          </a:graphicData>
        </a:graphic>
      </p:graphicFrame>
      <p:sp>
        <p:nvSpPr>
          <p:cNvPr id="315" name="Google Shape;315;p24"/>
          <p:cNvSpPr txBox="1"/>
          <p:nvPr/>
        </p:nvSpPr>
        <p:spPr>
          <a:xfrm>
            <a:off x="37214" y="4919008"/>
            <a:ext cx="9106786"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Atmosphere is much, much more moist with dew point of </a:t>
            </a:r>
            <a:r>
              <a:rPr lang="en-US" sz="4000">
                <a:solidFill>
                  <a:srgbClr val="FF0000"/>
                </a:solidFill>
                <a:latin typeface="Calibri"/>
                <a:ea typeface="Calibri"/>
                <a:cs typeface="Calibri"/>
                <a:sym typeface="Calibri"/>
              </a:rPr>
              <a:t>70</a:t>
            </a:r>
            <a:r>
              <a:rPr lang="en-US" sz="4000">
                <a:solidFill>
                  <a:schemeClr val="dk1"/>
                </a:solidFill>
                <a:latin typeface="Calibri"/>
                <a:ea typeface="Calibri"/>
                <a:cs typeface="Calibri"/>
                <a:sym typeface="Calibri"/>
              </a:rPr>
              <a:t>°F as compared to a dew point of </a:t>
            </a:r>
            <a:r>
              <a:rPr lang="en-US" sz="4000">
                <a:solidFill>
                  <a:srgbClr val="FF0000"/>
                </a:solidFill>
                <a:latin typeface="Calibri"/>
                <a:ea typeface="Calibri"/>
                <a:cs typeface="Calibri"/>
                <a:sym typeface="Calibri"/>
              </a:rPr>
              <a:t>30</a:t>
            </a:r>
            <a:r>
              <a:rPr lang="en-US" sz="4000">
                <a:solidFill>
                  <a:schemeClr val="dk1"/>
                </a:solidFill>
                <a:latin typeface="Calibri"/>
                <a:ea typeface="Calibri"/>
                <a:cs typeface="Calibri"/>
                <a:sym typeface="Calibri"/>
              </a:rPr>
              <a:t>°F. </a:t>
            </a:r>
            <a:endParaRPr/>
          </a:p>
        </p:txBody>
      </p:sp>
      <p:sp>
        <p:nvSpPr>
          <p:cNvPr id="316" name="Google Shape;316;p24"/>
          <p:cNvSpPr txBox="1"/>
          <p:nvPr/>
        </p:nvSpPr>
        <p:spPr>
          <a:xfrm>
            <a:off x="37214" y="13663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Chasing Rabbits #2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5"/>
          <p:cNvSpPr txBox="1"/>
          <p:nvPr/>
        </p:nvSpPr>
        <p:spPr>
          <a:xfrm>
            <a:off x="37214" y="13663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sp>
        <p:nvSpPr>
          <p:cNvPr id="323" name="Google Shape;323;p25"/>
          <p:cNvSpPr txBox="1"/>
          <p:nvPr/>
        </p:nvSpPr>
        <p:spPr>
          <a:xfrm>
            <a:off x="68687" y="678449"/>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Atmospheric Stability</a:t>
            </a:r>
            <a:endParaRPr/>
          </a:p>
        </p:txBody>
      </p:sp>
      <p:pic>
        <p:nvPicPr>
          <p:cNvPr id="324" name="Google Shape;324;p25"/>
          <p:cNvPicPr preferRelativeResize="0"/>
          <p:nvPr/>
        </p:nvPicPr>
        <p:blipFill rotWithShape="1">
          <a:blip r:embed="rId3">
            <a:alphaModFix/>
          </a:blip>
          <a:srcRect/>
          <a:stretch/>
        </p:blipFill>
        <p:spPr>
          <a:xfrm>
            <a:off x="1991898" y="1470147"/>
            <a:ext cx="5134673" cy="5308904"/>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6"/>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pic>
        <p:nvPicPr>
          <p:cNvPr id="331" name="Google Shape;331;p26"/>
          <p:cNvPicPr preferRelativeResize="0"/>
          <p:nvPr/>
        </p:nvPicPr>
        <p:blipFill rotWithShape="1">
          <a:blip r:embed="rId3">
            <a:alphaModFix/>
          </a:blip>
          <a:srcRect/>
          <a:stretch/>
        </p:blipFill>
        <p:spPr>
          <a:xfrm>
            <a:off x="306360" y="1869543"/>
            <a:ext cx="7705859" cy="1077339"/>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332" name="Google Shape;332;p26"/>
          <p:cNvSpPr txBox="1"/>
          <p:nvPr/>
        </p:nvSpPr>
        <p:spPr>
          <a:xfrm>
            <a:off x="224795" y="1219708"/>
            <a:ext cx="399892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Absolutely Stable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7"/>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pic>
        <p:nvPicPr>
          <p:cNvPr id="339" name="Google Shape;339;p27"/>
          <p:cNvPicPr preferRelativeResize="0"/>
          <p:nvPr/>
        </p:nvPicPr>
        <p:blipFill rotWithShape="1">
          <a:blip r:embed="rId3">
            <a:alphaModFix/>
          </a:blip>
          <a:srcRect/>
          <a:stretch/>
        </p:blipFill>
        <p:spPr>
          <a:xfrm>
            <a:off x="306360" y="1869543"/>
            <a:ext cx="7705859" cy="1077339"/>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340" name="Google Shape;340;p27"/>
          <p:cNvSpPr txBox="1"/>
          <p:nvPr/>
        </p:nvSpPr>
        <p:spPr>
          <a:xfrm>
            <a:off x="224795" y="1219708"/>
            <a:ext cx="399892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Absolutely Stable</a:t>
            </a:r>
            <a:endParaRPr/>
          </a:p>
        </p:txBody>
      </p:sp>
      <p:pic>
        <p:nvPicPr>
          <p:cNvPr id="341" name="Google Shape;341;p27"/>
          <p:cNvPicPr preferRelativeResize="0"/>
          <p:nvPr/>
        </p:nvPicPr>
        <p:blipFill rotWithShape="1">
          <a:blip r:embed="rId4">
            <a:alphaModFix/>
          </a:blip>
          <a:srcRect/>
          <a:stretch/>
        </p:blipFill>
        <p:spPr>
          <a:xfrm>
            <a:off x="303135" y="4540007"/>
            <a:ext cx="8538693" cy="1298399"/>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342" name="Google Shape;342;p27"/>
          <p:cNvSpPr txBox="1"/>
          <p:nvPr/>
        </p:nvSpPr>
        <p:spPr>
          <a:xfrm>
            <a:off x="141667" y="3872317"/>
            <a:ext cx="441157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Absolutely Unstable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8"/>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sp>
        <p:nvSpPr>
          <p:cNvPr id="349" name="Google Shape;349;p28"/>
          <p:cNvSpPr txBox="1"/>
          <p:nvPr/>
        </p:nvSpPr>
        <p:spPr>
          <a:xfrm>
            <a:off x="68687" y="695075"/>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Atmospheric Stability</a:t>
            </a:r>
            <a:endParaRPr/>
          </a:p>
        </p:txBody>
      </p:sp>
      <p:sp>
        <p:nvSpPr>
          <p:cNvPr id="350" name="Google Shape;350;p28"/>
          <p:cNvSpPr txBox="1"/>
          <p:nvPr/>
        </p:nvSpPr>
        <p:spPr>
          <a:xfrm>
            <a:off x="141668" y="1392123"/>
            <a:ext cx="445377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Conditionally Stable</a:t>
            </a:r>
            <a:endParaRPr/>
          </a:p>
        </p:txBody>
      </p:sp>
      <p:pic>
        <p:nvPicPr>
          <p:cNvPr id="351" name="Google Shape;351;p28"/>
          <p:cNvPicPr preferRelativeResize="0"/>
          <p:nvPr/>
        </p:nvPicPr>
        <p:blipFill rotWithShape="1">
          <a:blip r:embed="rId3">
            <a:alphaModFix/>
          </a:blip>
          <a:srcRect/>
          <a:stretch/>
        </p:blipFill>
        <p:spPr>
          <a:xfrm>
            <a:off x="755953" y="2071546"/>
            <a:ext cx="7783133" cy="2678505"/>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9"/>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sp>
        <p:nvSpPr>
          <p:cNvPr id="358" name="Google Shape;358;p29"/>
          <p:cNvSpPr txBox="1"/>
          <p:nvPr/>
        </p:nvSpPr>
        <p:spPr>
          <a:xfrm>
            <a:off x="68687" y="695075"/>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Atmospheric Stability</a:t>
            </a:r>
            <a:endParaRPr/>
          </a:p>
        </p:txBody>
      </p:sp>
      <p:sp>
        <p:nvSpPr>
          <p:cNvPr id="359" name="Google Shape;359;p29"/>
          <p:cNvSpPr txBox="1"/>
          <p:nvPr/>
        </p:nvSpPr>
        <p:spPr>
          <a:xfrm>
            <a:off x="141668" y="1392123"/>
            <a:ext cx="445377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Conditionally Stable</a:t>
            </a:r>
            <a:endParaRPr/>
          </a:p>
        </p:txBody>
      </p:sp>
      <p:pic>
        <p:nvPicPr>
          <p:cNvPr id="360" name="Google Shape;360;p29"/>
          <p:cNvPicPr preferRelativeResize="0"/>
          <p:nvPr/>
        </p:nvPicPr>
        <p:blipFill rotWithShape="1">
          <a:blip r:embed="rId3">
            <a:alphaModFix/>
          </a:blip>
          <a:srcRect/>
          <a:stretch/>
        </p:blipFill>
        <p:spPr>
          <a:xfrm>
            <a:off x="755953" y="2071546"/>
            <a:ext cx="7783133" cy="2678505"/>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361" name="Google Shape;361;p29"/>
          <p:cNvPicPr preferRelativeResize="0"/>
          <p:nvPr/>
        </p:nvPicPr>
        <p:blipFill rotWithShape="1">
          <a:blip r:embed="rId4">
            <a:alphaModFix/>
          </a:blip>
          <a:srcRect/>
          <a:stretch/>
        </p:blipFill>
        <p:spPr>
          <a:xfrm>
            <a:off x="1043189" y="5689286"/>
            <a:ext cx="6838682" cy="850139"/>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362" name="Google Shape;362;p29"/>
          <p:cNvSpPr txBox="1"/>
          <p:nvPr/>
        </p:nvSpPr>
        <p:spPr>
          <a:xfrm>
            <a:off x="195330" y="5009614"/>
            <a:ext cx="367328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Neutrally Stable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p:nvPr/>
        </p:nvSpPr>
        <p:spPr>
          <a:xfrm>
            <a:off x="0" y="13304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Weather is end result</a:t>
            </a:r>
            <a:endParaRPr/>
          </a:p>
        </p:txBody>
      </p:sp>
      <p:sp>
        <p:nvSpPr>
          <p:cNvPr id="98" name="Google Shape;98;p3"/>
          <p:cNvSpPr txBox="1"/>
          <p:nvPr/>
        </p:nvSpPr>
        <p:spPr>
          <a:xfrm>
            <a:off x="223363" y="1078025"/>
            <a:ext cx="4275138" cy="3126930"/>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pic>
        <p:nvPicPr>
          <p:cNvPr id="99" name="Google Shape;99;p3"/>
          <p:cNvPicPr preferRelativeResize="0"/>
          <p:nvPr/>
        </p:nvPicPr>
        <p:blipFill rotWithShape="1">
          <a:blip r:embed="rId3">
            <a:alphaModFix/>
          </a:blip>
          <a:srcRect/>
          <a:stretch/>
        </p:blipFill>
        <p:spPr>
          <a:xfrm>
            <a:off x="5221152" y="4031996"/>
            <a:ext cx="3357449" cy="2238300"/>
          </a:xfrm>
          <a:prstGeom prst="rect">
            <a:avLst/>
          </a:prstGeom>
          <a:noFill/>
          <a:ln>
            <a:noFill/>
          </a:ln>
          <a:effectLst>
            <a:outerShdw blurRad="50800" dist="38100" dir="2700000" algn="tl" rotWithShape="0">
              <a:srgbClr val="000000">
                <a:alpha val="40000"/>
              </a:srgbClr>
            </a:outerShdw>
          </a:effectLst>
        </p:spPr>
      </p:pic>
      <p:pic>
        <p:nvPicPr>
          <p:cNvPr id="100" name="Google Shape;100;p3"/>
          <p:cNvPicPr preferRelativeResize="0"/>
          <p:nvPr/>
        </p:nvPicPr>
        <p:blipFill rotWithShape="1">
          <a:blip r:embed="rId4">
            <a:alphaModFix/>
          </a:blip>
          <a:srcRect/>
          <a:stretch/>
        </p:blipFill>
        <p:spPr>
          <a:xfrm>
            <a:off x="574764" y="4031996"/>
            <a:ext cx="3357449" cy="2238300"/>
          </a:xfrm>
          <a:prstGeom prst="rect">
            <a:avLst/>
          </a:prstGeom>
          <a:noFill/>
          <a:ln>
            <a:noFill/>
          </a:ln>
          <a:effectLst>
            <a:outerShdw blurRad="50800" dist="38100" dir="2700000" algn="tl" rotWithShape="0">
              <a:srgbClr val="000000">
                <a:alpha val="40000"/>
              </a:srgbClr>
            </a:outerShdw>
          </a:effectLst>
        </p:spPr>
      </p:pic>
      <p:pic>
        <p:nvPicPr>
          <p:cNvPr id="101" name="Google Shape;101;p3" descr="https://www.weather.gov/images/unr/historical/weather/2013-10-03_05/IMAG0088.jpg"/>
          <p:cNvPicPr preferRelativeResize="0"/>
          <p:nvPr/>
        </p:nvPicPr>
        <p:blipFill rotWithShape="1">
          <a:blip r:embed="rId5">
            <a:alphaModFix/>
          </a:blip>
          <a:srcRect/>
          <a:stretch/>
        </p:blipFill>
        <p:spPr>
          <a:xfrm>
            <a:off x="5227887" y="997952"/>
            <a:ext cx="3357449" cy="2238300"/>
          </a:xfrm>
          <a:prstGeom prst="rect">
            <a:avLst/>
          </a:prstGeom>
          <a:noFill/>
          <a:ln>
            <a:noFill/>
          </a:ln>
          <a:effectLst>
            <a:outerShdw blurRad="50800" dist="38100" dir="2700000" algn="tl" rotWithShape="0">
              <a:srgbClr val="000000">
                <a:alpha val="40000"/>
              </a:srgbClr>
            </a:outerShdw>
          </a:effectLst>
        </p:spPr>
      </p:pic>
      <p:pic>
        <p:nvPicPr>
          <p:cNvPr id="102" name="Google Shape;102;p3"/>
          <p:cNvPicPr preferRelativeResize="0"/>
          <p:nvPr/>
        </p:nvPicPr>
        <p:blipFill rotWithShape="1">
          <a:blip r:embed="rId6">
            <a:alphaModFix/>
          </a:blip>
          <a:srcRect/>
          <a:stretch/>
        </p:blipFill>
        <p:spPr>
          <a:xfrm>
            <a:off x="372031" y="997952"/>
            <a:ext cx="4099586" cy="1954623"/>
          </a:xfrm>
          <a:prstGeom prst="rect">
            <a:avLst/>
          </a:prstGeom>
          <a:noFill/>
          <a:ln>
            <a:noFill/>
          </a:ln>
          <a:effectLst>
            <a:outerShdw blurRad="50800" dist="38100" dir="2700000" algn="tl" rotWithShape="0">
              <a:srgbClr val="000000">
                <a:alpha val="40000"/>
              </a:srgbClr>
            </a:outerShdw>
          </a:effectLst>
        </p:spPr>
      </p:pic>
      <p:pic>
        <p:nvPicPr>
          <p:cNvPr id="103" name="Google Shape;103;p3"/>
          <p:cNvPicPr preferRelativeResize="0"/>
          <p:nvPr/>
        </p:nvPicPr>
        <p:blipFill rotWithShape="1">
          <a:blip r:embed="rId7">
            <a:alphaModFix/>
          </a:blip>
          <a:srcRect/>
          <a:stretch/>
        </p:blipFill>
        <p:spPr>
          <a:xfrm>
            <a:off x="2819776" y="2373136"/>
            <a:ext cx="3357449" cy="2238300"/>
          </a:xfrm>
          <a:prstGeom prst="rect">
            <a:avLst/>
          </a:prstGeom>
          <a:noFill/>
          <a:ln>
            <a:noFill/>
          </a:ln>
          <a:effectLst>
            <a:outerShdw blurRad="50800" dist="381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101"/>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nodeType="afterEffect">
                                  <p:stCondLst>
                                    <p:cond delay="2000"/>
                                  </p:stCondLst>
                                  <p:childTnLst>
                                    <p:set>
                                      <p:cBhvr>
                                        <p:cTn id="11" dur="1" fill="hold">
                                          <p:stCondLst>
                                            <p:cond delay="0"/>
                                          </p:stCondLst>
                                        </p:cTn>
                                        <p:tgtEl>
                                          <p:spTgt spid="100"/>
                                        </p:tgtEl>
                                        <p:attrNameLst>
                                          <p:attrName>style.visibility</p:attrName>
                                        </p:attrNameLst>
                                      </p:cBhvr>
                                      <p:to>
                                        <p:strVal val="visible"/>
                                      </p:to>
                                    </p:set>
                                  </p:childTnLst>
                                </p:cTn>
                              </p:par>
                            </p:childTnLst>
                          </p:cTn>
                        </p:par>
                        <p:par>
                          <p:cTn id="12" fill="hold">
                            <p:stCondLst>
                              <p:cond delay="2"/>
                            </p:stCondLst>
                            <p:childTnLst>
                              <p:par>
                                <p:cTn id="13" presetID="1" presetClass="entr" presetSubtype="0" fill="hold" nodeType="afterEffect">
                                  <p:stCondLst>
                                    <p:cond delay="2000"/>
                                  </p:stCondLst>
                                  <p:childTnLst>
                                    <p:set>
                                      <p:cBhvr>
                                        <p:cTn id="14" dur="1" fill="hold">
                                          <p:stCondLst>
                                            <p:cond delay="0"/>
                                          </p:stCondLst>
                                        </p:cTn>
                                        <p:tgtEl>
                                          <p:spTgt spid="99"/>
                                        </p:tgtEl>
                                        <p:attrNameLst>
                                          <p:attrName>style.visibility</p:attrName>
                                        </p:attrNameLst>
                                      </p:cBhvr>
                                      <p:to>
                                        <p:strVal val="visible"/>
                                      </p:to>
                                    </p:set>
                                  </p:childTnLst>
                                </p:cTn>
                              </p:par>
                            </p:childTnLst>
                          </p:cTn>
                        </p:par>
                        <p:par>
                          <p:cTn id="15" fill="hold">
                            <p:stCondLst>
                              <p:cond delay="3"/>
                            </p:stCondLst>
                            <p:childTnLst>
                              <p:par>
                                <p:cTn id="16" presetID="1" presetClass="entr" presetSubtype="0" fill="hold" nodeType="afterEffect">
                                  <p:stCondLst>
                                    <p:cond delay="2000"/>
                                  </p:stCondLst>
                                  <p:childTnLst>
                                    <p:set>
                                      <p:cBhvr>
                                        <p:cTn id="17"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0"/>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In Over Our Heads</a:t>
            </a:r>
            <a:endParaRPr/>
          </a:p>
        </p:txBody>
      </p:sp>
      <p:pic>
        <p:nvPicPr>
          <p:cNvPr id="369" name="Google Shape;369;p30"/>
          <p:cNvPicPr preferRelativeResize="0"/>
          <p:nvPr/>
        </p:nvPicPr>
        <p:blipFill rotWithShape="1">
          <a:blip r:embed="rId3">
            <a:alphaModFix/>
          </a:blip>
          <a:srcRect/>
          <a:stretch/>
        </p:blipFill>
        <p:spPr>
          <a:xfrm>
            <a:off x="123499" y="1402961"/>
            <a:ext cx="8894421" cy="4769633"/>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1"/>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sp>
        <p:nvSpPr>
          <p:cNvPr id="376" name="Google Shape;376;p31"/>
          <p:cNvSpPr/>
          <p:nvPr/>
        </p:nvSpPr>
        <p:spPr>
          <a:xfrm>
            <a:off x="245225" y="669199"/>
            <a:ext cx="8653550" cy="60016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Recall radiosondes measure…</a:t>
            </a:r>
            <a:endParaRPr/>
          </a:p>
          <a:p>
            <a:pPr marL="0" marR="0" lvl="0" indent="0" algn="l" rtl="0">
              <a:spcBef>
                <a:spcPts val="0"/>
              </a:spcBef>
              <a:spcAft>
                <a:spcPts val="0"/>
              </a:spcAft>
              <a:buNone/>
            </a:pPr>
            <a:endParaRPr sz="4800">
              <a:solidFill>
                <a:schemeClr val="dk1"/>
              </a:solidFill>
              <a:latin typeface="Calibri"/>
              <a:ea typeface="Calibri"/>
              <a:cs typeface="Calibri"/>
              <a:sym typeface="Calibri"/>
            </a:endParaRPr>
          </a:p>
          <a:p>
            <a:pPr marL="285750" marR="0" lvl="0" indent="-304800" algn="l" rtl="0">
              <a:spcBef>
                <a:spcPts val="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Temperature </a:t>
            </a:r>
            <a:endParaRPr/>
          </a:p>
          <a:p>
            <a:pPr marL="285750" marR="0" lvl="0" indent="-304800" algn="l" rtl="0">
              <a:spcBef>
                <a:spcPts val="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Humidity</a:t>
            </a:r>
            <a:endParaRPr/>
          </a:p>
          <a:p>
            <a:pPr marL="285750" marR="0" lvl="0" indent="-304800" algn="l" rtl="0">
              <a:spcBef>
                <a:spcPts val="0"/>
              </a:spcBef>
              <a:spcAft>
                <a:spcPts val="0"/>
              </a:spcAft>
              <a:buClr>
                <a:srgbClr val="FF0000"/>
              </a:buClr>
              <a:buSzPts val="4800"/>
              <a:buFont typeface="Arial"/>
              <a:buChar char="•"/>
            </a:pPr>
            <a:r>
              <a:rPr lang="en-US" sz="4800" b="1">
                <a:solidFill>
                  <a:srgbClr val="FF0000"/>
                </a:solidFill>
                <a:latin typeface="Calibri"/>
                <a:ea typeface="Calibri"/>
                <a:cs typeface="Calibri"/>
                <a:sym typeface="Calibri"/>
              </a:rPr>
              <a:t>Air Pressure</a:t>
            </a:r>
            <a:r>
              <a:rPr lang="en-US" sz="4800">
                <a:solidFill>
                  <a:schemeClr val="dk1"/>
                </a:solidFill>
                <a:latin typeface="Calibri"/>
                <a:ea typeface="Calibri"/>
                <a:cs typeface="Calibri"/>
                <a:sym typeface="Calibri"/>
              </a:rPr>
              <a:t>; and </a:t>
            </a:r>
            <a:r>
              <a:rPr lang="en-US" sz="4800" b="1">
                <a:solidFill>
                  <a:srgbClr val="FF0000"/>
                </a:solidFill>
                <a:latin typeface="Calibri"/>
                <a:ea typeface="Calibri"/>
                <a:cs typeface="Calibri"/>
                <a:sym typeface="Calibri"/>
              </a:rPr>
              <a:t>Height</a:t>
            </a:r>
            <a:r>
              <a:rPr lang="en-US" sz="4800">
                <a:solidFill>
                  <a:schemeClr val="dk1"/>
                </a:solidFill>
                <a:latin typeface="Calibri"/>
                <a:ea typeface="Calibri"/>
                <a:cs typeface="Calibri"/>
                <a:sym typeface="Calibri"/>
              </a:rPr>
              <a:t> at which that pressure occurred</a:t>
            </a:r>
            <a:endParaRPr/>
          </a:p>
          <a:p>
            <a:pPr marL="285750" marR="0" lvl="0" indent="-304800" algn="l" rtl="0">
              <a:spcBef>
                <a:spcPts val="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Tracked for Wind Speed and Direction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32"/>
          <p:cNvPicPr preferRelativeResize="0"/>
          <p:nvPr/>
        </p:nvPicPr>
        <p:blipFill rotWithShape="1">
          <a:blip r:embed="rId3">
            <a:alphaModFix/>
          </a:blip>
          <a:srcRect/>
          <a:stretch/>
        </p:blipFill>
        <p:spPr>
          <a:xfrm>
            <a:off x="964442" y="762088"/>
            <a:ext cx="7132021" cy="5511107"/>
          </a:xfrm>
          <a:prstGeom prst="rect">
            <a:avLst/>
          </a:prstGeom>
          <a:noFill/>
          <a:ln>
            <a:noFill/>
          </a:ln>
        </p:spPr>
      </p:pic>
      <p:sp>
        <p:nvSpPr>
          <p:cNvPr id="383" name="Google Shape;383;p32"/>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sp>
        <p:nvSpPr>
          <p:cNvPr id="384" name="Google Shape;384;p32"/>
          <p:cNvSpPr txBox="1"/>
          <p:nvPr/>
        </p:nvSpPr>
        <p:spPr>
          <a:xfrm>
            <a:off x="3671247" y="987187"/>
            <a:ext cx="39987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Air Pressure: 500 mb</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33"/>
          <p:cNvPicPr preferRelativeResize="0"/>
          <p:nvPr/>
        </p:nvPicPr>
        <p:blipFill rotWithShape="1">
          <a:blip r:embed="rId3">
            <a:alphaModFix/>
          </a:blip>
          <a:srcRect/>
          <a:stretch/>
        </p:blipFill>
        <p:spPr>
          <a:xfrm>
            <a:off x="964442" y="762088"/>
            <a:ext cx="7132021" cy="5511107"/>
          </a:xfrm>
          <a:prstGeom prst="rect">
            <a:avLst/>
          </a:prstGeom>
          <a:noFill/>
          <a:ln>
            <a:noFill/>
          </a:ln>
        </p:spPr>
      </p:pic>
      <p:sp>
        <p:nvSpPr>
          <p:cNvPr id="391" name="Google Shape;391;p33"/>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sp>
        <p:nvSpPr>
          <p:cNvPr id="392" name="Google Shape;392;p33"/>
          <p:cNvSpPr txBox="1"/>
          <p:nvPr/>
        </p:nvSpPr>
        <p:spPr>
          <a:xfrm>
            <a:off x="3671247" y="987187"/>
            <a:ext cx="39987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Air Pressure: 500 mb</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4"/>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pic>
        <p:nvPicPr>
          <p:cNvPr id="399" name="Google Shape;399;p34"/>
          <p:cNvPicPr preferRelativeResize="0"/>
          <p:nvPr/>
        </p:nvPicPr>
        <p:blipFill rotWithShape="1">
          <a:blip r:embed="rId3">
            <a:alphaModFix/>
          </a:blip>
          <a:srcRect/>
          <a:stretch/>
        </p:blipFill>
        <p:spPr>
          <a:xfrm>
            <a:off x="964442" y="762088"/>
            <a:ext cx="7132021" cy="5511107"/>
          </a:xfrm>
          <a:prstGeom prst="rect">
            <a:avLst/>
          </a:prstGeom>
          <a:noFill/>
          <a:ln>
            <a:noFill/>
          </a:ln>
        </p:spPr>
      </p:pic>
      <p:sp>
        <p:nvSpPr>
          <p:cNvPr id="400" name="Google Shape;400;p34"/>
          <p:cNvSpPr txBox="1"/>
          <p:nvPr/>
        </p:nvSpPr>
        <p:spPr>
          <a:xfrm>
            <a:off x="3671247" y="987187"/>
            <a:ext cx="39987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Air Pressure: 500 mb</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5"/>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pic>
        <p:nvPicPr>
          <p:cNvPr id="407" name="Google Shape;407;p35"/>
          <p:cNvPicPr preferRelativeResize="0"/>
          <p:nvPr/>
        </p:nvPicPr>
        <p:blipFill rotWithShape="1">
          <a:blip r:embed="rId3">
            <a:alphaModFix/>
          </a:blip>
          <a:srcRect/>
          <a:stretch/>
        </p:blipFill>
        <p:spPr>
          <a:xfrm>
            <a:off x="4300566" y="995348"/>
            <a:ext cx="4580861" cy="5259212"/>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408" name="Google Shape;408;p35"/>
          <p:cNvSpPr txBox="1"/>
          <p:nvPr/>
        </p:nvSpPr>
        <p:spPr>
          <a:xfrm>
            <a:off x="37214" y="1165467"/>
            <a:ext cx="4098851"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Radiosonde information at certain fixed pressures levels, from around the world, are plotted onto maps for analysis.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6"/>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pic>
        <p:nvPicPr>
          <p:cNvPr id="415" name="Google Shape;415;p36"/>
          <p:cNvPicPr preferRelativeResize="0"/>
          <p:nvPr/>
        </p:nvPicPr>
        <p:blipFill rotWithShape="1">
          <a:blip r:embed="rId3">
            <a:alphaModFix/>
          </a:blip>
          <a:srcRect/>
          <a:stretch/>
        </p:blipFill>
        <p:spPr>
          <a:xfrm>
            <a:off x="542391" y="848697"/>
            <a:ext cx="8096040" cy="546735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chemeClr val="dk1">
                <a:alpha val="40000"/>
              </a:scheme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pic>
        <p:nvPicPr>
          <p:cNvPr id="422" name="Google Shape;422;p37"/>
          <p:cNvPicPr preferRelativeResize="0"/>
          <p:nvPr/>
        </p:nvPicPr>
        <p:blipFill rotWithShape="1">
          <a:blip r:embed="rId3">
            <a:alphaModFix/>
          </a:blip>
          <a:srcRect/>
          <a:stretch/>
        </p:blipFill>
        <p:spPr>
          <a:xfrm>
            <a:off x="542391" y="848697"/>
            <a:ext cx="8096040" cy="546735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8"/>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pic>
        <p:nvPicPr>
          <p:cNvPr id="429" name="Google Shape;429;p38"/>
          <p:cNvPicPr preferRelativeResize="0"/>
          <p:nvPr/>
        </p:nvPicPr>
        <p:blipFill rotWithShape="1">
          <a:blip r:embed="rId3">
            <a:alphaModFix/>
          </a:blip>
          <a:srcRect/>
          <a:stretch/>
        </p:blipFill>
        <p:spPr>
          <a:xfrm>
            <a:off x="542391" y="848697"/>
            <a:ext cx="8096040" cy="546735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9"/>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pic>
        <p:nvPicPr>
          <p:cNvPr id="436" name="Google Shape;436;p39"/>
          <p:cNvPicPr preferRelativeResize="0"/>
          <p:nvPr/>
        </p:nvPicPr>
        <p:blipFill rotWithShape="1">
          <a:blip r:embed="rId3">
            <a:alphaModFix/>
          </a:blip>
          <a:srcRect/>
          <a:stretch/>
        </p:blipFill>
        <p:spPr>
          <a:xfrm>
            <a:off x="523980" y="872264"/>
            <a:ext cx="8096040" cy="546735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p:nvPr/>
        </p:nvSpPr>
        <p:spPr>
          <a:xfrm>
            <a:off x="37214" y="13938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Understanding the Basics</a:t>
            </a:r>
            <a:endParaRPr/>
          </a:p>
        </p:txBody>
      </p:sp>
      <p:sp>
        <p:nvSpPr>
          <p:cNvPr id="110" name="Google Shape;110;p4"/>
          <p:cNvSpPr txBox="1"/>
          <p:nvPr/>
        </p:nvSpPr>
        <p:spPr>
          <a:xfrm>
            <a:off x="223363" y="1078025"/>
            <a:ext cx="4275138" cy="3126930"/>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111" name="Google Shape;111;p4"/>
          <p:cNvSpPr txBox="1"/>
          <p:nvPr/>
        </p:nvSpPr>
        <p:spPr>
          <a:xfrm>
            <a:off x="2030081" y="675165"/>
            <a:ext cx="507920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Weather is a balancing act</a:t>
            </a:r>
            <a:endParaRPr/>
          </a:p>
        </p:txBody>
      </p:sp>
      <p:pic>
        <p:nvPicPr>
          <p:cNvPr id="112" name="Google Shape;112;p4"/>
          <p:cNvPicPr preferRelativeResize="0"/>
          <p:nvPr/>
        </p:nvPicPr>
        <p:blipFill rotWithShape="1">
          <a:blip r:embed="rId3">
            <a:alphaModFix/>
          </a:blip>
          <a:srcRect/>
          <a:stretch/>
        </p:blipFill>
        <p:spPr>
          <a:xfrm>
            <a:off x="637958" y="1259940"/>
            <a:ext cx="7863400" cy="5091873"/>
          </a:xfrm>
          <a:prstGeom prst="rect">
            <a:avLst/>
          </a:prstGeom>
          <a:noFill/>
          <a:ln>
            <a:noFill/>
          </a:ln>
          <a:effectLst>
            <a:outerShdw blurRad="50800" dist="38100" dir="2700000" algn="tl" rotWithShape="0">
              <a:srgbClr val="000000">
                <a:alpha val="40000"/>
              </a:srgbClr>
            </a:outerShdw>
          </a:effectLst>
        </p:spPr>
      </p:pic>
      <p:pic>
        <p:nvPicPr>
          <p:cNvPr id="113" name="Google Shape;113;p4"/>
          <p:cNvPicPr preferRelativeResize="0"/>
          <p:nvPr/>
        </p:nvPicPr>
        <p:blipFill rotWithShape="1">
          <a:blip r:embed="rId4">
            <a:alphaModFix/>
          </a:blip>
          <a:srcRect/>
          <a:stretch/>
        </p:blipFill>
        <p:spPr>
          <a:xfrm>
            <a:off x="638582" y="1265660"/>
            <a:ext cx="7862776" cy="5091469"/>
          </a:xfrm>
          <a:prstGeom prst="rect">
            <a:avLst/>
          </a:prstGeom>
          <a:noFill/>
          <a:ln>
            <a:noFill/>
          </a:ln>
        </p:spPr>
      </p:pic>
      <p:sp>
        <p:nvSpPr>
          <p:cNvPr id="114" name="Google Shape;114;p4"/>
          <p:cNvSpPr/>
          <p:nvPr/>
        </p:nvSpPr>
        <p:spPr>
          <a:xfrm>
            <a:off x="868919" y="2850543"/>
            <a:ext cx="7401526" cy="1757270"/>
          </a:xfrm>
          <a:prstGeom prst="rect">
            <a:avLst/>
          </a:prstGeom>
          <a:solidFill>
            <a:schemeClr val="lt1">
              <a:alpha val="69803"/>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4"/>
          <p:cNvSpPr txBox="1"/>
          <p:nvPr/>
        </p:nvSpPr>
        <p:spPr>
          <a:xfrm>
            <a:off x="870338" y="2853282"/>
            <a:ext cx="7398688"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dk1"/>
                </a:solidFill>
                <a:latin typeface="Arial"/>
                <a:ea typeface="Arial"/>
                <a:cs typeface="Arial"/>
                <a:sym typeface="Arial"/>
              </a:rPr>
              <a:t>Differential Heating of the Earth’s surface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par>
                                <p:cTn id="13" presetID="10"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0"/>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pic>
        <p:nvPicPr>
          <p:cNvPr id="443" name="Google Shape;443;p40"/>
          <p:cNvPicPr preferRelativeResize="0"/>
          <p:nvPr/>
        </p:nvPicPr>
        <p:blipFill rotWithShape="1">
          <a:blip r:embed="rId3">
            <a:alphaModFix/>
          </a:blip>
          <a:srcRect/>
          <a:stretch/>
        </p:blipFill>
        <p:spPr>
          <a:xfrm>
            <a:off x="1281716" y="862138"/>
            <a:ext cx="6580568" cy="444394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444" name="Google Shape;444;p40"/>
          <p:cNvSpPr txBox="1"/>
          <p:nvPr/>
        </p:nvSpPr>
        <p:spPr>
          <a:xfrm>
            <a:off x="283553" y="5453142"/>
            <a:ext cx="857689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Wind flows from left to right along contours* (both hemispheres)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40"/>
          <p:cNvSpPr/>
          <p:nvPr/>
        </p:nvSpPr>
        <p:spPr>
          <a:xfrm rot="1862448">
            <a:off x="2032363" y="3535809"/>
            <a:ext cx="1381225" cy="567905"/>
          </a:xfrm>
          <a:prstGeom prst="striped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40"/>
          <p:cNvSpPr/>
          <p:nvPr/>
        </p:nvSpPr>
        <p:spPr>
          <a:xfrm rot="-4848281">
            <a:off x="3881387" y="3008594"/>
            <a:ext cx="1381225" cy="567905"/>
          </a:xfrm>
          <a:prstGeom prst="striped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1"/>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sp>
        <p:nvSpPr>
          <p:cNvPr id="453" name="Google Shape;453;p41"/>
          <p:cNvSpPr txBox="1"/>
          <p:nvPr/>
        </p:nvSpPr>
        <p:spPr>
          <a:xfrm>
            <a:off x="455003" y="669199"/>
            <a:ext cx="857689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Why does the wind flow from west to east?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4" name="Google Shape;454;p41"/>
          <p:cNvPicPr preferRelativeResize="0"/>
          <p:nvPr/>
        </p:nvPicPr>
        <p:blipFill rotWithShape="1">
          <a:blip r:embed="rId3">
            <a:alphaModFix/>
          </a:blip>
          <a:srcRect/>
          <a:stretch/>
        </p:blipFill>
        <p:spPr>
          <a:xfrm>
            <a:off x="2011013" y="1233435"/>
            <a:ext cx="4933436" cy="56245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42"/>
          <p:cNvPicPr preferRelativeResize="0"/>
          <p:nvPr/>
        </p:nvPicPr>
        <p:blipFill rotWithShape="1">
          <a:blip r:embed="rId3">
            <a:alphaModFix/>
          </a:blip>
          <a:srcRect/>
          <a:stretch/>
        </p:blipFill>
        <p:spPr>
          <a:xfrm>
            <a:off x="2011013" y="1233435"/>
            <a:ext cx="4933436" cy="5624565"/>
          </a:xfrm>
          <a:prstGeom prst="rect">
            <a:avLst/>
          </a:prstGeom>
          <a:noFill/>
          <a:ln>
            <a:noFill/>
          </a:ln>
        </p:spPr>
      </p:pic>
      <p:sp>
        <p:nvSpPr>
          <p:cNvPr id="461" name="Google Shape;461;p42"/>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sp>
        <p:nvSpPr>
          <p:cNvPr id="462" name="Google Shape;462;p42"/>
          <p:cNvSpPr txBox="1"/>
          <p:nvPr/>
        </p:nvSpPr>
        <p:spPr>
          <a:xfrm>
            <a:off x="455003" y="669199"/>
            <a:ext cx="857689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Why does the wind flow from west to east?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43"/>
          <p:cNvPicPr preferRelativeResize="0"/>
          <p:nvPr/>
        </p:nvPicPr>
        <p:blipFill rotWithShape="1">
          <a:blip r:embed="rId3">
            <a:alphaModFix/>
          </a:blip>
          <a:srcRect/>
          <a:stretch/>
        </p:blipFill>
        <p:spPr>
          <a:xfrm>
            <a:off x="2011013" y="1233435"/>
            <a:ext cx="4933436" cy="5624565"/>
          </a:xfrm>
          <a:prstGeom prst="rect">
            <a:avLst/>
          </a:prstGeom>
          <a:noFill/>
          <a:ln>
            <a:noFill/>
          </a:ln>
        </p:spPr>
      </p:pic>
      <p:sp>
        <p:nvSpPr>
          <p:cNvPr id="469" name="Google Shape;469;p43"/>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sp>
        <p:nvSpPr>
          <p:cNvPr id="470" name="Google Shape;470;p43"/>
          <p:cNvSpPr txBox="1"/>
          <p:nvPr/>
        </p:nvSpPr>
        <p:spPr>
          <a:xfrm>
            <a:off x="455003" y="669199"/>
            <a:ext cx="857689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Why does the wind flow from west to east?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4"/>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sp>
        <p:nvSpPr>
          <p:cNvPr id="477" name="Google Shape;477;p44"/>
          <p:cNvSpPr/>
          <p:nvPr/>
        </p:nvSpPr>
        <p:spPr>
          <a:xfrm>
            <a:off x="459971" y="2114034"/>
            <a:ext cx="8030095"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Contours are nearly always drawn at 60 m intervals</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The closer the contours are to each other the faster the wind speed</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5"/>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pic>
        <p:nvPicPr>
          <p:cNvPr id="484" name="Google Shape;484;p45"/>
          <p:cNvPicPr preferRelativeResize="0"/>
          <p:nvPr/>
        </p:nvPicPr>
        <p:blipFill rotWithShape="1">
          <a:blip r:embed="rId3">
            <a:alphaModFix/>
          </a:blip>
          <a:srcRect/>
          <a:stretch/>
        </p:blipFill>
        <p:spPr>
          <a:xfrm>
            <a:off x="1231838" y="862138"/>
            <a:ext cx="6580568" cy="444394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485" name="Google Shape;485;p45"/>
          <p:cNvSpPr txBox="1"/>
          <p:nvPr/>
        </p:nvSpPr>
        <p:spPr>
          <a:xfrm>
            <a:off x="194912" y="5306078"/>
            <a:ext cx="8754176"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And the closer the contours are to each other the greater the “change” in weather occurs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45"/>
          <p:cNvSpPr/>
          <p:nvPr/>
        </p:nvSpPr>
        <p:spPr>
          <a:xfrm>
            <a:off x="3593285" y="3272590"/>
            <a:ext cx="1361974" cy="851836"/>
          </a:xfrm>
          <a:prstGeom prst="ellipse">
            <a:avLst/>
          </a:prstGeom>
          <a:noFill/>
          <a:ln w="920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6"/>
          <p:cNvSpPr txBox="1"/>
          <p:nvPr/>
        </p:nvSpPr>
        <p:spPr>
          <a:xfrm>
            <a:off x="37214" y="144516"/>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Chasing Rabbits #3</a:t>
            </a:r>
            <a:endParaRPr/>
          </a:p>
        </p:txBody>
      </p:sp>
      <p:pic>
        <p:nvPicPr>
          <p:cNvPr id="493" name="Google Shape;493;p46"/>
          <p:cNvPicPr preferRelativeResize="0"/>
          <p:nvPr/>
        </p:nvPicPr>
        <p:blipFill rotWithShape="1">
          <a:blip r:embed="rId3">
            <a:alphaModFix/>
          </a:blip>
          <a:srcRect/>
          <a:stretch/>
        </p:blipFill>
        <p:spPr>
          <a:xfrm>
            <a:off x="220395" y="3159302"/>
            <a:ext cx="2790576" cy="2120987"/>
          </a:xfrm>
          <a:prstGeom prst="rect">
            <a:avLst/>
          </a:prstGeom>
          <a:noFill/>
          <a:ln>
            <a:noFill/>
          </a:ln>
        </p:spPr>
      </p:pic>
      <p:pic>
        <p:nvPicPr>
          <p:cNvPr id="494" name="Google Shape;494;p46"/>
          <p:cNvPicPr preferRelativeResize="0"/>
          <p:nvPr/>
        </p:nvPicPr>
        <p:blipFill rotWithShape="1">
          <a:blip r:embed="rId4">
            <a:alphaModFix/>
          </a:blip>
          <a:srcRect/>
          <a:stretch/>
        </p:blipFill>
        <p:spPr>
          <a:xfrm>
            <a:off x="4370495" y="1773148"/>
            <a:ext cx="966696" cy="1159370"/>
          </a:xfrm>
          <a:prstGeom prst="rect">
            <a:avLst/>
          </a:prstGeom>
          <a:noFill/>
          <a:ln>
            <a:noFill/>
          </a:ln>
        </p:spPr>
      </p:pic>
      <p:pic>
        <p:nvPicPr>
          <p:cNvPr id="495" name="Google Shape;495;p46"/>
          <p:cNvPicPr preferRelativeResize="0"/>
          <p:nvPr/>
        </p:nvPicPr>
        <p:blipFill rotWithShape="1">
          <a:blip r:embed="rId5">
            <a:alphaModFix/>
          </a:blip>
          <a:srcRect/>
          <a:stretch/>
        </p:blipFill>
        <p:spPr>
          <a:xfrm>
            <a:off x="5400168" y="2204151"/>
            <a:ext cx="1129472" cy="1159370"/>
          </a:xfrm>
          <a:prstGeom prst="rect">
            <a:avLst/>
          </a:prstGeom>
          <a:noFill/>
          <a:ln>
            <a:noFill/>
          </a:ln>
        </p:spPr>
      </p:pic>
      <p:pic>
        <p:nvPicPr>
          <p:cNvPr id="496" name="Google Shape;496;p46"/>
          <p:cNvPicPr preferRelativeResize="0"/>
          <p:nvPr/>
        </p:nvPicPr>
        <p:blipFill rotWithShape="1">
          <a:blip r:embed="rId6">
            <a:alphaModFix/>
          </a:blip>
          <a:srcRect/>
          <a:stretch/>
        </p:blipFill>
        <p:spPr>
          <a:xfrm>
            <a:off x="6942253" y="2487637"/>
            <a:ext cx="1687564" cy="1159370"/>
          </a:xfrm>
          <a:prstGeom prst="rect">
            <a:avLst/>
          </a:prstGeom>
          <a:noFill/>
          <a:ln>
            <a:noFill/>
          </a:ln>
        </p:spPr>
      </p:pic>
      <p:cxnSp>
        <p:nvCxnSpPr>
          <p:cNvPr id="497" name="Google Shape;497;p46"/>
          <p:cNvCxnSpPr/>
          <p:nvPr/>
        </p:nvCxnSpPr>
        <p:spPr>
          <a:xfrm rot="10800000" flipH="1">
            <a:off x="3230880" y="2722176"/>
            <a:ext cx="1233300" cy="1149000"/>
          </a:xfrm>
          <a:prstGeom prst="curvedConnector3">
            <a:avLst>
              <a:gd name="adj1" fmla="val 50000"/>
            </a:avLst>
          </a:prstGeom>
          <a:noFill/>
          <a:ln w="19050" cap="flat" cmpd="sng">
            <a:solidFill>
              <a:srgbClr val="86341B"/>
            </a:solidFill>
            <a:prstDash val="solid"/>
            <a:miter lim="800000"/>
            <a:headEnd type="none" w="sm" len="sm"/>
            <a:tailEnd type="triangle" w="med" len="med"/>
          </a:ln>
        </p:spPr>
      </p:cxnSp>
      <p:cxnSp>
        <p:nvCxnSpPr>
          <p:cNvPr id="498" name="Google Shape;498;p46"/>
          <p:cNvCxnSpPr/>
          <p:nvPr/>
        </p:nvCxnSpPr>
        <p:spPr>
          <a:xfrm rot="10800000" flipH="1">
            <a:off x="3230880" y="3008881"/>
            <a:ext cx="2169300" cy="995400"/>
          </a:xfrm>
          <a:prstGeom prst="curvedConnector3">
            <a:avLst>
              <a:gd name="adj1" fmla="val 50000"/>
            </a:avLst>
          </a:prstGeom>
          <a:noFill/>
          <a:ln w="19050" cap="flat" cmpd="sng">
            <a:solidFill>
              <a:srgbClr val="179CBC"/>
            </a:solidFill>
            <a:prstDash val="solid"/>
            <a:miter lim="800000"/>
            <a:headEnd type="none" w="sm" len="sm"/>
            <a:tailEnd type="triangle" w="med" len="med"/>
          </a:ln>
        </p:spPr>
      </p:cxnSp>
      <p:cxnSp>
        <p:nvCxnSpPr>
          <p:cNvPr id="499" name="Google Shape;499;p46"/>
          <p:cNvCxnSpPr/>
          <p:nvPr/>
        </p:nvCxnSpPr>
        <p:spPr>
          <a:xfrm rot="10800000" flipH="1">
            <a:off x="3230880" y="3360192"/>
            <a:ext cx="3823800" cy="772500"/>
          </a:xfrm>
          <a:prstGeom prst="curvedConnector3">
            <a:avLst>
              <a:gd name="adj1" fmla="val 50000"/>
            </a:avLst>
          </a:prstGeom>
          <a:noFill/>
          <a:ln w="19050" cap="flat" cmpd="sng">
            <a:solidFill>
              <a:srgbClr val="FDD525"/>
            </a:solidFill>
            <a:prstDash val="solid"/>
            <a:miter lim="800000"/>
            <a:headEnd type="none" w="sm" len="sm"/>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7"/>
          <p:cNvSpPr txBox="1"/>
          <p:nvPr/>
        </p:nvSpPr>
        <p:spPr>
          <a:xfrm>
            <a:off x="37214" y="144516"/>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Chasing Rabbits #3</a:t>
            </a:r>
            <a:endParaRPr/>
          </a:p>
        </p:txBody>
      </p:sp>
      <p:sp>
        <p:nvSpPr>
          <p:cNvPr id="506" name="Google Shape;506;p47"/>
          <p:cNvSpPr txBox="1"/>
          <p:nvPr/>
        </p:nvSpPr>
        <p:spPr>
          <a:xfrm>
            <a:off x="211717" y="1518031"/>
            <a:ext cx="9002394" cy="49552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Absolute values in meteorology are not as important as the “</a:t>
            </a:r>
            <a:r>
              <a:rPr lang="en-US" sz="4000" b="1">
                <a:solidFill>
                  <a:srgbClr val="FF0000"/>
                </a:solidFill>
                <a:latin typeface="Calibri"/>
                <a:ea typeface="Calibri"/>
                <a:cs typeface="Calibri"/>
                <a:sym typeface="Calibri"/>
              </a:rPr>
              <a:t>rate of change</a:t>
            </a:r>
            <a:r>
              <a:rPr lang="en-US" sz="4000">
                <a:solidFill>
                  <a:schemeClr val="dk1"/>
                </a:solidFill>
                <a:latin typeface="Calibri"/>
                <a:ea typeface="Calibri"/>
                <a:cs typeface="Calibri"/>
                <a:sym typeface="Calibri"/>
              </a:rPr>
              <a:t>” in absolute values.</a:t>
            </a:r>
            <a:endParaRPr/>
          </a:p>
          <a:p>
            <a:pPr marL="0" marR="0" lvl="0" indent="0" algn="l" rtl="0">
              <a:spcBef>
                <a:spcPts val="0"/>
              </a:spcBef>
              <a:spcAft>
                <a:spcPts val="0"/>
              </a:spcAft>
              <a:buNone/>
            </a:pPr>
            <a:endParaRPr sz="4000">
              <a:solidFill>
                <a:schemeClr val="dk1"/>
              </a:solidFill>
              <a:latin typeface="Calibri"/>
              <a:ea typeface="Calibri"/>
              <a:cs typeface="Calibri"/>
              <a:sym typeface="Calibri"/>
            </a:endParaRPr>
          </a:p>
          <a:p>
            <a:pPr marL="0" marR="0" lvl="0" indent="0" algn="l" rtl="0">
              <a:spcBef>
                <a:spcPts val="0"/>
              </a:spcBef>
              <a:spcAft>
                <a:spcPts val="0"/>
              </a:spcAft>
              <a:buNone/>
            </a:pPr>
            <a:r>
              <a:rPr lang="en-US" sz="4000">
                <a:solidFill>
                  <a:schemeClr val="dk1"/>
                </a:solidFill>
                <a:latin typeface="Calibri"/>
                <a:ea typeface="Calibri"/>
                <a:cs typeface="Calibri"/>
                <a:sym typeface="Calibri"/>
              </a:rPr>
              <a:t>Called “</a:t>
            </a:r>
            <a:r>
              <a:rPr lang="en-US" sz="4000" b="1">
                <a:solidFill>
                  <a:srgbClr val="FF0000"/>
                </a:solidFill>
                <a:latin typeface="Calibri"/>
                <a:ea typeface="Calibri"/>
                <a:cs typeface="Calibri"/>
                <a:sym typeface="Calibri"/>
              </a:rPr>
              <a:t>gradient</a:t>
            </a:r>
            <a:r>
              <a:rPr lang="en-US" sz="4000">
                <a:solidFill>
                  <a:schemeClr val="dk1"/>
                </a:solidFill>
                <a:latin typeface="Calibri"/>
                <a:ea typeface="Calibri"/>
                <a:cs typeface="Calibri"/>
                <a:sym typeface="Calibri"/>
              </a:rPr>
              <a:t>”, the greater the change in a particular value, the more intense the weather.</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8"/>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pic>
        <p:nvPicPr>
          <p:cNvPr id="513" name="Google Shape;513;p48"/>
          <p:cNvPicPr preferRelativeResize="0"/>
          <p:nvPr/>
        </p:nvPicPr>
        <p:blipFill rotWithShape="1">
          <a:blip r:embed="rId3">
            <a:alphaModFix/>
          </a:blip>
          <a:srcRect/>
          <a:stretch/>
        </p:blipFill>
        <p:spPr>
          <a:xfrm>
            <a:off x="1281716" y="862139"/>
            <a:ext cx="6580569" cy="444394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514" name="Google Shape;514;p48"/>
          <p:cNvSpPr txBox="1"/>
          <p:nvPr/>
        </p:nvSpPr>
        <p:spPr>
          <a:xfrm>
            <a:off x="326931" y="5417969"/>
            <a:ext cx="8754176"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Contours that dip toward the equator* are “toughs” of low pressure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9"/>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pic>
        <p:nvPicPr>
          <p:cNvPr id="521" name="Google Shape;521;p49"/>
          <p:cNvPicPr preferRelativeResize="0"/>
          <p:nvPr/>
        </p:nvPicPr>
        <p:blipFill rotWithShape="1">
          <a:blip r:embed="rId3">
            <a:alphaModFix/>
          </a:blip>
          <a:srcRect/>
          <a:stretch/>
        </p:blipFill>
        <p:spPr>
          <a:xfrm>
            <a:off x="1281716" y="862139"/>
            <a:ext cx="6580569" cy="444394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522" name="Google Shape;522;p49"/>
          <p:cNvSpPr txBox="1"/>
          <p:nvPr/>
        </p:nvSpPr>
        <p:spPr>
          <a:xfrm>
            <a:off x="684744" y="5417969"/>
            <a:ext cx="801001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Contours which extend toward the poles*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are “ridges” of high pressure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5"/>
          <p:cNvSpPr txBox="1"/>
          <p:nvPr/>
        </p:nvSpPr>
        <p:spPr>
          <a:xfrm>
            <a:off x="37214" y="13938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Understanding the Basics</a:t>
            </a:r>
            <a:endParaRPr/>
          </a:p>
        </p:txBody>
      </p:sp>
      <p:sp>
        <p:nvSpPr>
          <p:cNvPr id="122" name="Google Shape;122;p5"/>
          <p:cNvSpPr txBox="1"/>
          <p:nvPr/>
        </p:nvSpPr>
        <p:spPr>
          <a:xfrm>
            <a:off x="1762010" y="681428"/>
            <a:ext cx="497103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00000"/>
                </a:solidFill>
                <a:latin typeface="Arial"/>
                <a:ea typeface="Arial"/>
                <a:cs typeface="Arial"/>
                <a:sym typeface="Arial"/>
              </a:rPr>
              <a:t>Heat makes the wind</a:t>
            </a:r>
            <a:endParaRPr/>
          </a:p>
        </p:txBody>
      </p:sp>
      <p:grpSp>
        <p:nvGrpSpPr>
          <p:cNvPr id="123" name="Google Shape;123;p5"/>
          <p:cNvGrpSpPr/>
          <p:nvPr/>
        </p:nvGrpSpPr>
        <p:grpSpPr>
          <a:xfrm>
            <a:off x="220890" y="2149751"/>
            <a:ext cx="2838454" cy="3630457"/>
            <a:chOff x="301646" y="1901020"/>
            <a:chExt cx="2838454" cy="3630457"/>
          </a:xfrm>
        </p:grpSpPr>
        <p:pic>
          <p:nvPicPr>
            <p:cNvPr id="124" name="Google Shape;124;p5"/>
            <p:cNvPicPr preferRelativeResize="0"/>
            <p:nvPr/>
          </p:nvPicPr>
          <p:blipFill rotWithShape="1">
            <a:blip r:embed="rId3">
              <a:alphaModFix/>
            </a:blip>
            <a:srcRect/>
            <a:stretch/>
          </p:blipFill>
          <p:spPr>
            <a:xfrm>
              <a:off x="301646" y="3454263"/>
              <a:ext cx="2838454" cy="2077214"/>
            </a:xfrm>
            <a:prstGeom prst="rect">
              <a:avLst/>
            </a:prstGeom>
            <a:noFill/>
            <a:ln>
              <a:noFill/>
            </a:ln>
            <a:effectLst>
              <a:outerShdw blurRad="50800" dist="38100" dir="2700000" algn="tl" rotWithShape="0">
                <a:srgbClr val="000000">
                  <a:alpha val="40000"/>
                </a:srgbClr>
              </a:outerShdw>
            </a:effectLst>
          </p:spPr>
        </p:pic>
        <p:sp>
          <p:nvSpPr>
            <p:cNvPr id="125" name="Google Shape;125;p5"/>
            <p:cNvSpPr/>
            <p:nvPr/>
          </p:nvSpPr>
          <p:spPr>
            <a:xfrm flipH="1">
              <a:off x="1544848" y="2296417"/>
              <a:ext cx="129636" cy="1666875"/>
            </a:xfrm>
            <a:custGeom>
              <a:avLst/>
              <a:gdLst/>
              <a:ahLst/>
              <a:cxnLst/>
              <a:rect l="l" t="t" r="r" b="b"/>
              <a:pathLst>
                <a:path w="252076" h="1666875" extrusionOk="0">
                  <a:moveTo>
                    <a:pt x="205598" y="1666875"/>
                  </a:moveTo>
                  <a:cubicBezTo>
                    <a:pt x="194073" y="1248834"/>
                    <a:pt x="-18098" y="1191154"/>
                    <a:pt x="1246" y="925513"/>
                  </a:cubicBezTo>
                  <a:cubicBezTo>
                    <a:pt x="2127" y="670455"/>
                    <a:pt x="263806" y="394758"/>
                    <a:pt x="250048" y="250825"/>
                  </a:cubicBezTo>
                  <a:lnTo>
                    <a:pt x="252076" y="0"/>
                  </a:lnTo>
                </a:path>
              </a:pathLst>
            </a:custGeom>
            <a:noFill/>
            <a:ln w="730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6" name="Google Shape;126;p5"/>
            <p:cNvPicPr preferRelativeResize="0"/>
            <p:nvPr/>
          </p:nvPicPr>
          <p:blipFill rotWithShape="1">
            <a:blip r:embed="rId4">
              <a:alphaModFix/>
            </a:blip>
            <a:srcRect/>
            <a:stretch/>
          </p:blipFill>
          <p:spPr>
            <a:xfrm>
              <a:off x="1785812" y="1901020"/>
              <a:ext cx="384456" cy="1729797"/>
            </a:xfrm>
            <a:prstGeom prst="rect">
              <a:avLst/>
            </a:prstGeom>
            <a:noFill/>
            <a:ln>
              <a:noFill/>
            </a:ln>
          </p:spPr>
        </p:pic>
        <p:pic>
          <p:nvPicPr>
            <p:cNvPr id="127" name="Google Shape;127;p5"/>
            <p:cNvPicPr preferRelativeResize="0"/>
            <p:nvPr/>
          </p:nvPicPr>
          <p:blipFill rotWithShape="1">
            <a:blip r:embed="rId4">
              <a:alphaModFix/>
            </a:blip>
            <a:srcRect/>
            <a:stretch/>
          </p:blipFill>
          <p:spPr>
            <a:xfrm>
              <a:off x="2022836" y="1956522"/>
              <a:ext cx="451143" cy="1902117"/>
            </a:xfrm>
            <a:prstGeom prst="rect">
              <a:avLst/>
            </a:prstGeom>
            <a:noFill/>
            <a:ln>
              <a:noFill/>
            </a:ln>
          </p:spPr>
        </p:pic>
        <p:pic>
          <p:nvPicPr>
            <p:cNvPr id="128" name="Google Shape;128;p5"/>
            <p:cNvPicPr preferRelativeResize="0"/>
            <p:nvPr/>
          </p:nvPicPr>
          <p:blipFill rotWithShape="1">
            <a:blip r:embed="rId4">
              <a:alphaModFix/>
            </a:blip>
            <a:srcRect/>
            <a:stretch/>
          </p:blipFill>
          <p:spPr>
            <a:xfrm>
              <a:off x="1066807" y="2000779"/>
              <a:ext cx="384456" cy="1729797"/>
            </a:xfrm>
            <a:prstGeom prst="rect">
              <a:avLst/>
            </a:prstGeom>
            <a:noFill/>
            <a:ln>
              <a:noFill/>
            </a:ln>
          </p:spPr>
        </p:pic>
      </p:grpSp>
      <p:pic>
        <p:nvPicPr>
          <p:cNvPr id="129" name="Google Shape;129;p5"/>
          <p:cNvPicPr preferRelativeResize="0"/>
          <p:nvPr/>
        </p:nvPicPr>
        <p:blipFill rotWithShape="1">
          <a:blip r:embed="rId5">
            <a:alphaModFix/>
          </a:blip>
          <a:srcRect/>
          <a:stretch/>
        </p:blipFill>
        <p:spPr>
          <a:xfrm>
            <a:off x="3453107" y="1752958"/>
            <a:ext cx="5365478" cy="4027250"/>
          </a:xfrm>
          <a:prstGeom prst="rect">
            <a:avLst/>
          </a:prstGeom>
          <a:noFill/>
          <a:ln w="9525"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pic>
      <p:sp>
        <p:nvSpPr>
          <p:cNvPr id="130" name="Google Shape;130;p5"/>
          <p:cNvSpPr txBox="1"/>
          <p:nvPr/>
        </p:nvSpPr>
        <p:spPr>
          <a:xfrm>
            <a:off x="2733901" y="5789909"/>
            <a:ext cx="302724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00000"/>
                </a:solidFill>
                <a:latin typeface="Arial"/>
                <a:ea typeface="Arial"/>
                <a:cs typeface="Arial"/>
                <a:sym typeface="Arial"/>
              </a:rPr>
              <a:t>True, but…..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fade">
                                      <p:cBhvr>
                                        <p:cTn id="12"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0"/>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sp>
        <p:nvSpPr>
          <p:cNvPr id="529" name="Google Shape;529;p50"/>
          <p:cNvSpPr txBox="1"/>
          <p:nvPr/>
        </p:nvSpPr>
        <p:spPr>
          <a:xfrm>
            <a:off x="5002667" y="1373235"/>
            <a:ext cx="4059501" cy="50783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Length varies from around 3,700 mi (6,000 km) to 5,000 mi (8,000 km) or more. </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Number of waves varies from 3 to 7.</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530" name="Google Shape;530;p50"/>
          <p:cNvSpPr txBox="1"/>
          <p:nvPr/>
        </p:nvSpPr>
        <p:spPr>
          <a:xfrm>
            <a:off x="77061" y="690476"/>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Long Waves</a:t>
            </a:r>
            <a:endParaRPr/>
          </a:p>
        </p:txBody>
      </p:sp>
      <p:pic>
        <p:nvPicPr>
          <p:cNvPr id="531" name="Google Shape;531;p50"/>
          <p:cNvPicPr preferRelativeResize="0"/>
          <p:nvPr/>
        </p:nvPicPr>
        <p:blipFill rotWithShape="1">
          <a:blip r:embed="rId3">
            <a:alphaModFix/>
          </a:blip>
          <a:srcRect/>
          <a:stretch/>
        </p:blipFill>
        <p:spPr>
          <a:xfrm>
            <a:off x="127975" y="1260597"/>
            <a:ext cx="4748364" cy="530358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1"/>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sp>
        <p:nvSpPr>
          <p:cNvPr id="538" name="Google Shape;538;p51"/>
          <p:cNvSpPr txBox="1"/>
          <p:nvPr/>
        </p:nvSpPr>
        <p:spPr>
          <a:xfrm>
            <a:off x="77061" y="690476"/>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Long Waves</a:t>
            </a:r>
            <a:endParaRPr/>
          </a:p>
        </p:txBody>
      </p:sp>
      <p:sp>
        <p:nvSpPr>
          <p:cNvPr id="539" name="Google Shape;539;p51"/>
          <p:cNvSpPr txBox="1"/>
          <p:nvPr/>
        </p:nvSpPr>
        <p:spPr>
          <a:xfrm>
            <a:off x="5002667" y="1373235"/>
            <a:ext cx="4059501" cy="50783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Generally move very slow from west to east. </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Occasionally they will become stationary or retrograde (move east to west).</a:t>
            </a:r>
            <a:endParaRPr/>
          </a:p>
        </p:txBody>
      </p:sp>
      <p:pic>
        <p:nvPicPr>
          <p:cNvPr id="540" name="Google Shape;540;p51"/>
          <p:cNvPicPr preferRelativeResize="0"/>
          <p:nvPr/>
        </p:nvPicPr>
        <p:blipFill rotWithShape="1">
          <a:blip r:embed="rId3">
            <a:alphaModFix/>
          </a:blip>
          <a:srcRect/>
          <a:stretch/>
        </p:blipFill>
        <p:spPr>
          <a:xfrm>
            <a:off x="127975" y="1260597"/>
            <a:ext cx="4748364" cy="530358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2"/>
          <p:cNvSpPr txBox="1"/>
          <p:nvPr/>
        </p:nvSpPr>
        <p:spPr>
          <a:xfrm>
            <a:off x="37214" y="138974"/>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Constant Pressure Charts</a:t>
            </a:r>
            <a:endParaRPr/>
          </a:p>
        </p:txBody>
      </p:sp>
      <p:sp>
        <p:nvSpPr>
          <p:cNvPr id="547" name="Google Shape;547;p52"/>
          <p:cNvSpPr txBox="1"/>
          <p:nvPr/>
        </p:nvSpPr>
        <p:spPr>
          <a:xfrm>
            <a:off x="77061" y="690476"/>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Short Waves</a:t>
            </a:r>
            <a:endParaRPr/>
          </a:p>
        </p:txBody>
      </p:sp>
      <p:sp>
        <p:nvSpPr>
          <p:cNvPr id="548" name="Google Shape;548;p52"/>
          <p:cNvSpPr txBox="1"/>
          <p:nvPr/>
        </p:nvSpPr>
        <p:spPr>
          <a:xfrm>
            <a:off x="184177" y="1202286"/>
            <a:ext cx="8701406" cy="61863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Embedded within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the long waves and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move much faster*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and </a:t>
            </a:r>
            <a:r>
              <a:rPr lang="en-US" sz="3600" i="1">
                <a:solidFill>
                  <a:schemeClr val="dk1"/>
                </a:solidFill>
                <a:latin typeface="Calibri"/>
                <a:ea typeface="Calibri"/>
                <a:cs typeface="Calibri"/>
                <a:sym typeface="Calibri"/>
              </a:rPr>
              <a:t>through</a:t>
            </a:r>
            <a:r>
              <a:rPr lang="en-US" sz="3600">
                <a:solidFill>
                  <a:schemeClr val="dk1"/>
                </a:solidFill>
                <a:latin typeface="Calibri"/>
                <a:ea typeface="Calibri"/>
                <a:cs typeface="Calibri"/>
                <a:sym typeface="Calibri"/>
              </a:rPr>
              <a:t> the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long waves. </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Move east (down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stream) on average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of 20 kt (23 mph) in summer and 30 kt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(35 mph) in winter.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549" name="Google Shape;549;p52"/>
          <p:cNvSpPr/>
          <p:nvPr/>
        </p:nvSpPr>
        <p:spPr>
          <a:xfrm>
            <a:off x="4176166" y="1382563"/>
            <a:ext cx="4783657" cy="3736055"/>
          </a:xfrm>
          <a:prstGeom prst="rect">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50" name="Google Shape;550;p52"/>
          <p:cNvGrpSpPr/>
          <p:nvPr/>
        </p:nvGrpSpPr>
        <p:grpSpPr>
          <a:xfrm>
            <a:off x="4223529" y="1432866"/>
            <a:ext cx="4701908" cy="3641421"/>
            <a:chOff x="0" y="979984"/>
            <a:chExt cx="8881427" cy="6878275"/>
          </a:xfrm>
        </p:grpSpPr>
        <p:pic>
          <p:nvPicPr>
            <p:cNvPr id="551" name="Google Shape;551;p52"/>
            <p:cNvPicPr preferRelativeResize="0"/>
            <p:nvPr/>
          </p:nvPicPr>
          <p:blipFill rotWithShape="1">
            <a:blip r:embed="rId3">
              <a:alphaModFix/>
            </a:blip>
            <a:srcRect/>
            <a:stretch/>
          </p:blipFill>
          <p:spPr>
            <a:xfrm>
              <a:off x="0" y="1000259"/>
              <a:ext cx="8681422" cy="6858000"/>
            </a:xfrm>
            <a:prstGeom prst="rect">
              <a:avLst/>
            </a:prstGeom>
            <a:noFill/>
            <a:ln>
              <a:noFill/>
            </a:ln>
          </p:spPr>
        </p:pic>
        <p:pic>
          <p:nvPicPr>
            <p:cNvPr id="552" name="Google Shape;552;p52"/>
            <p:cNvPicPr preferRelativeResize="0"/>
            <p:nvPr/>
          </p:nvPicPr>
          <p:blipFill rotWithShape="1">
            <a:blip r:embed="rId4">
              <a:alphaModFix/>
            </a:blip>
            <a:srcRect/>
            <a:stretch/>
          </p:blipFill>
          <p:spPr>
            <a:xfrm>
              <a:off x="200005" y="979984"/>
              <a:ext cx="8681422" cy="6858000"/>
            </a:xfrm>
            <a:prstGeom prst="rect">
              <a:avLst/>
            </a:prstGeom>
            <a:noFill/>
            <a:ln>
              <a:noFill/>
            </a:ln>
          </p:spPr>
        </p:pic>
      </p:grpSp>
      <p:sp>
        <p:nvSpPr>
          <p:cNvPr id="553" name="Google Shape;553;p52"/>
          <p:cNvSpPr/>
          <p:nvPr/>
        </p:nvSpPr>
        <p:spPr>
          <a:xfrm>
            <a:off x="7272533" y="4047870"/>
            <a:ext cx="308711" cy="1065986"/>
          </a:xfrm>
          <a:custGeom>
            <a:avLst/>
            <a:gdLst/>
            <a:ahLst/>
            <a:cxnLst/>
            <a:rect l="l" t="t" r="r" b="b"/>
            <a:pathLst>
              <a:path w="415003" h="1433015" extrusionOk="0">
                <a:moveTo>
                  <a:pt x="415003" y="0"/>
                </a:moveTo>
                <a:cubicBezTo>
                  <a:pt x="274355" y="155812"/>
                  <a:pt x="133708" y="311624"/>
                  <a:pt x="64711" y="550460"/>
                </a:cubicBezTo>
                <a:cubicBezTo>
                  <a:pt x="-4286" y="789296"/>
                  <a:pt x="-1633" y="1111155"/>
                  <a:pt x="1021" y="1433015"/>
                </a:cubicBezTo>
              </a:path>
            </a:pathLst>
          </a:custGeom>
          <a:noFill/>
          <a:ln w="57150" cap="flat" cmpd="sng">
            <a:solidFill>
              <a:srgbClr val="7F6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52"/>
          <p:cNvSpPr/>
          <p:nvPr/>
        </p:nvSpPr>
        <p:spPr>
          <a:xfrm>
            <a:off x="5236633" y="2842241"/>
            <a:ext cx="284160" cy="934009"/>
          </a:xfrm>
          <a:custGeom>
            <a:avLst/>
            <a:gdLst/>
            <a:ahLst/>
            <a:cxnLst/>
            <a:rect l="l" t="t" r="r" b="b"/>
            <a:pathLst>
              <a:path w="381998" h="1442113" extrusionOk="0">
                <a:moveTo>
                  <a:pt x="250209" y="0"/>
                </a:moveTo>
                <a:cubicBezTo>
                  <a:pt x="308212" y="167185"/>
                  <a:pt x="366215" y="334371"/>
                  <a:pt x="377588" y="514066"/>
                </a:cubicBezTo>
                <a:cubicBezTo>
                  <a:pt x="388961" y="693761"/>
                  <a:pt x="381378" y="923499"/>
                  <a:pt x="318447" y="1078173"/>
                </a:cubicBezTo>
                <a:cubicBezTo>
                  <a:pt x="255516" y="1232847"/>
                  <a:pt x="127758" y="1337480"/>
                  <a:pt x="0" y="1442113"/>
                </a:cubicBezTo>
              </a:path>
            </a:pathLst>
          </a:custGeom>
          <a:noFill/>
          <a:ln w="57150" cap="flat" cmpd="sng">
            <a:solidFill>
              <a:srgbClr val="7F6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5" name="Google Shape;555;p52"/>
          <p:cNvSpPr/>
          <p:nvPr/>
        </p:nvSpPr>
        <p:spPr>
          <a:xfrm>
            <a:off x="6629253" y="1583445"/>
            <a:ext cx="544838" cy="453468"/>
          </a:xfrm>
          <a:custGeom>
            <a:avLst/>
            <a:gdLst/>
            <a:ahLst/>
            <a:cxnLst/>
            <a:rect l="l" t="t" r="r" b="b"/>
            <a:pathLst>
              <a:path w="732430" h="609600" extrusionOk="0">
                <a:moveTo>
                  <a:pt x="0" y="609600"/>
                </a:moveTo>
                <a:cubicBezTo>
                  <a:pt x="41322" y="471606"/>
                  <a:pt x="82644" y="333612"/>
                  <a:pt x="204716" y="232012"/>
                </a:cubicBezTo>
                <a:cubicBezTo>
                  <a:pt x="326788" y="130412"/>
                  <a:pt x="529609" y="65206"/>
                  <a:pt x="732430" y="0"/>
                </a:cubicBezTo>
              </a:path>
            </a:pathLst>
          </a:custGeom>
          <a:noFill/>
          <a:ln w="57150" cap="flat" cmpd="sng">
            <a:solidFill>
              <a:srgbClr val="7F6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3"/>
          <p:cNvSpPr/>
          <p:nvPr/>
        </p:nvSpPr>
        <p:spPr>
          <a:xfrm>
            <a:off x="0" y="0"/>
            <a:ext cx="9144000" cy="6858000"/>
          </a:xfrm>
          <a:prstGeom prst="rect">
            <a:avLst/>
          </a:prstGeom>
          <a:blipFill rotWithShape="1">
            <a:blip r:embed="rId3">
              <a:alphaModFix amt="3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53"/>
          <p:cNvSpPr txBox="1"/>
          <p:nvPr/>
        </p:nvSpPr>
        <p:spPr>
          <a:xfrm>
            <a:off x="-29240" y="675165"/>
            <a:ext cx="920247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Common</a:t>
            </a:r>
            <a:endParaRPr/>
          </a:p>
        </p:txBody>
      </p:sp>
      <p:pic>
        <p:nvPicPr>
          <p:cNvPr id="563" name="Google Shape;563;p53"/>
          <p:cNvPicPr preferRelativeResize="0"/>
          <p:nvPr/>
        </p:nvPicPr>
        <p:blipFill rotWithShape="1">
          <a:blip r:embed="rId4">
            <a:alphaModFix/>
          </a:blip>
          <a:srcRect/>
          <a:stretch/>
        </p:blipFill>
        <p:spPr>
          <a:xfrm>
            <a:off x="992220" y="1277905"/>
            <a:ext cx="7070403" cy="543877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564" name="Google Shape;564;p53"/>
          <p:cNvSpPr txBox="1"/>
          <p:nvPr/>
        </p:nvSpPr>
        <p:spPr>
          <a:xfrm>
            <a:off x="37214" y="150058"/>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Wave Patterns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4"/>
          <p:cNvSpPr/>
          <p:nvPr/>
        </p:nvSpPr>
        <p:spPr>
          <a:xfrm>
            <a:off x="0" y="0"/>
            <a:ext cx="9144000" cy="6858000"/>
          </a:xfrm>
          <a:prstGeom prst="rect">
            <a:avLst/>
          </a:prstGeom>
          <a:blipFill rotWithShape="1">
            <a:blip r:embed="rId3">
              <a:alphaModFix amt="3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54"/>
          <p:cNvSpPr txBox="1"/>
          <p:nvPr/>
        </p:nvSpPr>
        <p:spPr>
          <a:xfrm>
            <a:off x="37214" y="150058"/>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Wave Patterns</a:t>
            </a:r>
            <a:endParaRPr/>
          </a:p>
        </p:txBody>
      </p:sp>
      <p:sp>
        <p:nvSpPr>
          <p:cNvPr id="572" name="Google Shape;572;p54"/>
          <p:cNvSpPr txBox="1"/>
          <p:nvPr/>
        </p:nvSpPr>
        <p:spPr>
          <a:xfrm>
            <a:off x="-29240" y="675165"/>
            <a:ext cx="920247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Positive Tilt</a:t>
            </a:r>
            <a:endParaRPr/>
          </a:p>
        </p:txBody>
      </p:sp>
      <p:pic>
        <p:nvPicPr>
          <p:cNvPr id="573" name="Google Shape;573;p54"/>
          <p:cNvPicPr preferRelativeResize="0"/>
          <p:nvPr/>
        </p:nvPicPr>
        <p:blipFill rotWithShape="1">
          <a:blip r:embed="rId4">
            <a:alphaModFix/>
          </a:blip>
          <a:srcRect/>
          <a:stretch/>
        </p:blipFill>
        <p:spPr>
          <a:xfrm>
            <a:off x="992220" y="1279305"/>
            <a:ext cx="7070403" cy="543877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5"/>
          <p:cNvSpPr/>
          <p:nvPr/>
        </p:nvSpPr>
        <p:spPr>
          <a:xfrm>
            <a:off x="0" y="0"/>
            <a:ext cx="9144000" cy="6858000"/>
          </a:xfrm>
          <a:prstGeom prst="rect">
            <a:avLst/>
          </a:prstGeom>
          <a:blipFill rotWithShape="1">
            <a:blip r:embed="rId3">
              <a:alphaModFix amt="3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55"/>
          <p:cNvSpPr txBox="1"/>
          <p:nvPr/>
        </p:nvSpPr>
        <p:spPr>
          <a:xfrm>
            <a:off x="37214" y="150058"/>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Wave Patterns</a:t>
            </a:r>
            <a:endParaRPr/>
          </a:p>
        </p:txBody>
      </p:sp>
      <p:pic>
        <p:nvPicPr>
          <p:cNvPr id="581" name="Google Shape;581;p55"/>
          <p:cNvPicPr preferRelativeResize="0"/>
          <p:nvPr/>
        </p:nvPicPr>
        <p:blipFill rotWithShape="1">
          <a:blip r:embed="rId4">
            <a:alphaModFix/>
          </a:blip>
          <a:srcRect/>
          <a:stretch/>
        </p:blipFill>
        <p:spPr>
          <a:xfrm>
            <a:off x="992220" y="1283351"/>
            <a:ext cx="7070403" cy="543877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582" name="Google Shape;582;p55"/>
          <p:cNvSpPr txBox="1"/>
          <p:nvPr/>
        </p:nvSpPr>
        <p:spPr>
          <a:xfrm>
            <a:off x="-29240" y="675165"/>
            <a:ext cx="920247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Negative Tilt</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6"/>
          <p:cNvSpPr/>
          <p:nvPr/>
        </p:nvSpPr>
        <p:spPr>
          <a:xfrm>
            <a:off x="0" y="0"/>
            <a:ext cx="9144000" cy="6858000"/>
          </a:xfrm>
          <a:prstGeom prst="rect">
            <a:avLst/>
          </a:prstGeom>
          <a:blipFill rotWithShape="1">
            <a:blip r:embed="rId3">
              <a:alphaModFix amt="3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56"/>
          <p:cNvSpPr txBox="1"/>
          <p:nvPr/>
        </p:nvSpPr>
        <p:spPr>
          <a:xfrm>
            <a:off x="37214" y="150058"/>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Wave Patterns</a:t>
            </a:r>
            <a:endParaRPr/>
          </a:p>
        </p:txBody>
      </p:sp>
      <p:pic>
        <p:nvPicPr>
          <p:cNvPr id="590" name="Google Shape;590;p56"/>
          <p:cNvPicPr preferRelativeResize="0"/>
          <p:nvPr/>
        </p:nvPicPr>
        <p:blipFill rotWithShape="1">
          <a:blip r:embed="rId4">
            <a:alphaModFix/>
          </a:blip>
          <a:srcRect/>
          <a:stretch/>
        </p:blipFill>
        <p:spPr>
          <a:xfrm>
            <a:off x="542391" y="848697"/>
            <a:ext cx="8096040" cy="546735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cxnSp>
        <p:nvCxnSpPr>
          <p:cNvPr id="591" name="Google Shape;591;p56"/>
          <p:cNvCxnSpPr/>
          <p:nvPr/>
        </p:nvCxnSpPr>
        <p:spPr>
          <a:xfrm>
            <a:off x="3447011" y="3834938"/>
            <a:ext cx="1662545" cy="1706880"/>
          </a:xfrm>
          <a:prstGeom prst="straightConnector1">
            <a:avLst/>
          </a:prstGeom>
          <a:noFill/>
          <a:ln w="76200" cap="flat" cmpd="sng">
            <a:solidFill>
              <a:schemeClr val="dk1"/>
            </a:solidFill>
            <a:prstDash val="dash"/>
            <a:miter lim="800000"/>
            <a:headEnd type="none" w="sm" len="sm"/>
            <a:tailEnd type="none" w="sm" len="sm"/>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7"/>
          <p:cNvSpPr/>
          <p:nvPr/>
        </p:nvSpPr>
        <p:spPr>
          <a:xfrm>
            <a:off x="0" y="0"/>
            <a:ext cx="9144000" cy="6858000"/>
          </a:xfrm>
          <a:prstGeom prst="rect">
            <a:avLst/>
          </a:prstGeom>
          <a:blipFill rotWithShape="1">
            <a:blip r:embed="rId3">
              <a:alphaModFix amt="3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8" name="Google Shape;598;p57"/>
          <p:cNvSpPr txBox="1"/>
          <p:nvPr/>
        </p:nvSpPr>
        <p:spPr>
          <a:xfrm>
            <a:off x="37214" y="150058"/>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Wave Patterns</a:t>
            </a:r>
            <a:endParaRPr/>
          </a:p>
        </p:txBody>
      </p:sp>
      <p:sp>
        <p:nvSpPr>
          <p:cNvPr id="599" name="Google Shape;599;p57"/>
          <p:cNvSpPr txBox="1"/>
          <p:nvPr/>
        </p:nvSpPr>
        <p:spPr>
          <a:xfrm>
            <a:off x="339634" y="2476480"/>
            <a:ext cx="8852262"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From NASA. </a:t>
            </a:r>
            <a:r>
              <a:rPr lang="en-US" sz="4800" u="sng">
                <a:solidFill>
                  <a:schemeClr val="dk1"/>
                </a:solidFill>
                <a:latin typeface="Calibri"/>
                <a:ea typeface="Calibri"/>
                <a:cs typeface="Calibri"/>
                <a:sym typeface="Calibri"/>
                <a:hlinkClick r:id="rId4"/>
              </a:rPr>
              <a:t>https://svs.gsfc.nasa.gov/4171</a:t>
            </a:r>
            <a:r>
              <a:rPr lang="en-US" sz="4800">
                <a:solidFill>
                  <a:schemeClr val="dk1"/>
                </a:solidFill>
                <a:latin typeface="Calibri"/>
                <a:ea typeface="Calibri"/>
                <a:cs typeface="Calibri"/>
                <a:sym typeface="Calibri"/>
              </a:rPr>
              <a:t> European jet stream visualization.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p:nvPr/>
        </p:nvSpPr>
        <p:spPr>
          <a:xfrm>
            <a:off x="37214" y="13938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Understanding the Basics</a:t>
            </a:r>
            <a:endParaRPr/>
          </a:p>
        </p:txBody>
      </p:sp>
      <p:pic>
        <p:nvPicPr>
          <p:cNvPr id="137" name="Google Shape;137;p6" descr="https://upload.wikimedia.org/wikipedia/commons/f/fc/Portrait_of_Sir_Isaac_Newton_%284670220%29.jpg"/>
          <p:cNvPicPr preferRelativeResize="0"/>
          <p:nvPr/>
        </p:nvPicPr>
        <p:blipFill rotWithShape="1">
          <a:blip r:embed="rId3">
            <a:alphaModFix/>
          </a:blip>
          <a:srcRect/>
          <a:stretch/>
        </p:blipFill>
        <p:spPr>
          <a:xfrm>
            <a:off x="154898" y="1175570"/>
            <a:ext cx="3888321" cy="4749066"/>
          </a:xfrm>
          <a:prstGeom prst="rect">
            <a:avLst/>
          </a:prstGeom>
          <a:noFill/>
          <a:ln>
            <a:noFill/>
          </a:ln>
          <a:effectLst>
            <a:outerShdw blurRad="50800" dist="38100" dir="2700000" algn="tl" rotWithShape="0">
              <a:srgbClr val="000000">
                <a:alpha val="40000"/>
              </a:srgbClr>
            </a:outerShdw>
          </a:effectLst>
        </p:spPr>
      </p:pic>
      <p:sp>
        <p:nvSpPr>
          <p:cNvPr id="138" name="Google Shape;138;p6"/>
          <p:cNvSpPr txBox="1"/>
          <p:nvPr/>
        </p:nvSpPr>
        <p:spPr>
          <a:xfrm>
            <a:off x="4198117" y="869741"/>
            <a:ext cx="4874616" cy="4031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Newton's First Law</a:t>
            </a:r>
            <a:r>
              <a:rPr lang="en-US" sz="28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states that an object at rest tends to stay at rest </a:t>
            </a:r>
            <a:r>
              <a:rPr lang="en-US" sz="3600" i="1">
                <a:solidFill>
                  <a:schemeClr val="dk1"/>
                </a:solidFill>
                <a:latin typeface="Calibri"/>
                <a:ea typeface="Calibri"/>
                <a:cs typeface="Calibri"/>
                <a:sym typeface="Calibri"/>
              </a:rPr>
              <a:t>and</a:t>
            </a:r>
            <a:r>
              <a:rPr lang="en-US" sz="3600">
                <a:solidFill>
                  <a:schemeClr val="dk1"/>
                </a:solidFill>
                <a:latin typeface="Calibri"/>
                <a:ea typeface="Calibri"/>
                <a:cs typeface="Calibri"/>
                <a:sym typeface="Calibri"/>
              </a:rPr>
              <a:t> an object in motion tends to stay in motion… unless acted upon by an external force.</a:t>
            </a:r>
            <a:endParaRPr/>
          </a:p>
        </p:txBody>
      </p:sp>
      <p:sp>
        <p:nvSpPr>
          <p:cNvPr id="139" name="Google Shape;139;p6"/>
          <p:cNvSpPr txBox="1"/>
          <p:nvPr/>
        </p:nvSpPr>
        <p:spPr>
          <a:xfrm>
            <a:off x="4895701" y="4860823"/>
            <a:ext cx="5638753"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For rising air, the </a:t>
            </a:r>
            <a:endParaRPr/>
          </a:p>
          <a:p>
            <a:pPr marL="0" marR="0" lvl="0" indent="0" algn="l" rtl="0">
              <a:spcBef>
                <a:spcPts val="0"/>
              </a:spcBef>
              <a:spcAft>
                <a:spcPts val="0"/>
              </a:spcAft>
              <a:buNone/>
            </a:pPr>
            <a:r>
              <a:rPr lang="en-US" sz="4000" b="1">
                <a:solidFill>
                  <a:schemeClr val="dk1"/>
                </a:solidFill>
                <a:latin typeface="Calibri"/>
                <a:ea typeface="Calibri"/>
                <a:cs typeface="Calibri"/>
                <a:sym typeface="Calibri"/>
              </a:rPr>
              <a:t>external force </a:t>
            </a:r>
            <a:endParaRPr/>
          </a:p>
          <a:p>
            <a:pPr marL="0" marR="0" lvl="0" indent="0" algn="l" rtl="0">
              <a:spcBef>
                <a:spcPts val="0"/>
              </a:spcBef>
              <a:spcAft>
                <a:spcPts val="0"/>
              </a:spcAft>
              <a:buNone/>
            </a:pPr>
            <a:r>
              <a:rPr lang="en-US" sz="4000" b="1">
                <a:solidFill>
                  <a:schemeClr val="dk1"/>
                </a:solidFill>
                <a:latin typeface="Calibri"/>
                <a:ea typeface="Calibri"/>
                <a:cs typeface="Calibri"/>
                <a:sym typeface="Calibri"/>
              </a:rPr>
              <a:t>is Gravity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p:nvPr/>
        </p:nvSpPr>
        <p:spPr>
          <a:xfrm>
            <a:off x="37214" y="13938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Understanding the Basics</a:t>
            </a:r>
            <a:endParaRPr/>
          </a:p>
        </p:txBody>
      </p:sp>
      <p:sp>
        <p:nvSpPr>
          <p:cNvPr id="145" name="Google Shape;145;p7"/>
          <p:cNvSpPr txBox="1"/>
          <p:nvPr/>
        </p:nvSpPr>
        <p:spPr>
          <a:xfrm>
            <a:off x="1061958" y="675165"/>
            <a:ext cx="676410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Gravity makes the wind! (with the assistance of heat)</a:t>
            </a:r>
            <a:endParaRPr/>
          </a:p>
        </p:txBody>
      </p:sp>
      <p:pic>
        <p:nvPicPr>
          <p:cNvPr id="146" name="Google Shape;146;p7"/>
          <p:cNvPicPr preferRelativeResize="0"/>
          <p:nvPr/>
        </p:nvPicPr>
        <p:blipFill rotWithShape="1">
          <a:blip r:embed="rId3">
            <a:alphaModFix/>
          </a:blip>
          <a:srcRect/>
          <a:stretch/>
        </p:blipFill>
        <p:spPr>
          <a:xfrm>
            <a:off x="808673" y="2484482"/>
            <a:ext cx="7452375" cy="3529591"/>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8"/>
          <p:cNvSpPr txBox="1"/>
          <p:nvPr/>
        </p:nvSpPr>
        <p:spPr>
          <a:xfrm>
            <a:off x="37214" y="13938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Understanding the Basics</a:t>
            </a:r>
            <a:endParaRPr/>
          </a:p>
        </p:txBody>
      </p:sp>
      <p:sp>
        <p:nvSpPr>
          <p:cNvPr id="153" name="Google Shape;153;p8"/>
          <p:cNvSpPr txBox="1"/>
          <p:nvPr/>
        </p:nvSpPr>
        <p:spPr>
          <a:xfrm>
            <a:off x="68687" y="678449"/>
            <a:ext cx="900404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It’s the Law: Density vs. Pressure</a:t>
            </a:r>
            <a:endParaRPr/>
          </a:p>
        </p:txBody>
      </p:sp>
      <p:sp>
        <p:nvSpPr>
          <p:cNvPr id="154" name="Google Shape;154;p8"/>
          <p:cNvSpPr txBox="1"/>
          <p:nvPr/>
        </p:nvSpPr>
        <p:spPr>
          <a:xfrm>
            <a:off x="248860" y="1445723"/>
            <a:ext cx="5422137" cy="707886"/>
          </a:xfrm>
          <a:prstGeom prst="rect">
            <a:avLst/>
          </a:prstGeom>
          <a:blipFill rotWithShape="1">
            <a:blip r:embed="rId3">
              <a:alphaModFix/>
            </a:blip>
            <a:stretch>
              <a:fillRect l="-3599" t="-15516" b="-362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55" name="Google Shape;155;p8"/>
          <p:cNvSpPr txBox="1"/>
          <p:nvPr/>
        </p:nvSpPr>
        <p:spPr>
          <a:xfrm>
            <a:off x="4818184" y="3412640"/>
            <a:ext cx="2044074" cy="7078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Pressure</a:t>
            </a:r>
            <a:r>
              <a:rPr lang="en-US" sz="1800">
                <a:solidFill>
                  <a:schemeClr val="dk1"/>
                </a:solidFill>
                <a:latin typeface="Calibri"/>
                <a:ea typeface="Calibri"/>
                <a:cs typeface="Calibri"/>
                <a:sym typeface="Calibri"/>
              </a:rPr>
              <a:t> </a:t>
            </a:r>
            <a:endParaRPr/>
          </a:p>
        </p:txBody>
      </p:sp>
      <p:sp>
        <p:nvSpPr>
          <p:cNvPr id="156" name="Google Shape;156;p8"/>
          <p:cNvSpPr/>
          <p:nvPr/>
        </p:nvSpPr>
        <p:spPr>
          <a:xfrm>
            <a:off x="2911643" y="3180232"/>
            <a:ext cx="484632" cy="978408"/>
          </a:xfrm>
          <a:prstGeom prst="up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8"/>
          <p:cNvSpPr txBox="1"/>
          <p:nvPr/>
        </p:nvSpPr>
        <p:spPr>
          <a:xfrm>
            <a:off x="1137559" y="3412640"/>
            <a:ext cx="1828800" cy="7078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Density</a:t>
            </a:r>
            <a:r>
              <a:rPr lang="en-US" sz="1800">
                <a:solidFill>
                  <a:schemeClr val="dk1"/>
                </a:solidFill>
                <a:latin typeface="Calibri"/>
                <a:ea typeface="Calibri"/>
                <a:cs typeface="Calibri"/>
                <a:sym typeface="Calibri"/>
              </a:rPr>
              <a:t> </a:t>
            </a:r>
            <a:endParaRPr/>
          </a:p>
        </p:txBody>
      </p:sp>
      <p:sp>
        <p:nvSpPr>
          <p:cNvPr id="158" name="Google Shape;158;p8"/>
          <p:cNvSpPr txBox="1"/>
          <p:nvPr/>
        </p:nvSpPr>
        <p:spPr>
          <a:xfrm>
            <a:off x="4818184" y="4858411"/>
            <a:ext cx="2044074" cy="7078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Pressure</a:t>
            </a:r>
            <a:r>
              <a:rPr lang="en-US" sz="1800">
                <a:solidFill>
                  <a:schemeClr val="dk1"/>
                </a:solidFill>
                <a:latin typeface="Calibri"/>
                <a:ea typeface="Calibri"/>
                <a:cs typeface="Calibri"/>
                <a:sym typeface="Calibri"/>
              </a:rPr>
              <a:t> </a:t>
            </a:r>
            <a:endParaRPr/>
          </a:p>
        </p:txBody>
      </p:sp>
      <p:sp>
        <p:nvSpPr>
          <p:cNvPr id="159" name="Google Shape;159;p8"/>
          <p:cNvSpPr/>
          <p:nvPr/>
        </p:nvSpPr>
        <p:spPr>
          <a:xfrm rot="10800000">
            <a:off x="2911643" y="4941690"/>
            <a:ext cx="484632" cy="978408"/>
          </a:xfrm>
          <a:prstGeom prst="upArrow">
            <a:avLst>
              <a:gd name="adj1" fmla="val 50000"/>
              <a:gd name="adj2" fmla="val 50000"/>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8"/>
          <p:cNvSpPr txBox="1"/>
          <p:nvPr/>
        </p:nvSpPr>
        <p:spPr>
          <a:xfrm>
            <a:off x="1137559" y="4858411"/>
            <a:ext cx="1828800" cy="7078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Density</a:t>
            </a:r>
            <a:r>
              <a:rPr lang="en-US" sz="1800">
                <a:solidFill>
                  <a:schemeClr val="dk1"/>
                </a:solidFill>
                <a:latin typeface="Calibri"/>
                <a:ea typeface="Calibri"/>
                <a:cs typeface="Calibri"/>
                <a:sym typeface="Calibri"/>
              </a:rPr>
              <a:t> </a:t>
            </a:r>
            <a:endParaRPr/>
          </a:p>
        </p:txBody>
      </p:sp>
      <p:sp>
        <p:nvSpPr>
          <p:cNvPr id="161" name="Google Shape;161;p8"/>
          <p:cNvSpPr/>
          <p:nvPr/>
        </p:nvSpPr>
        <p:spPr>
          <a:xfrm>
            <a:off x="6832219" y="3239123"/>
            <a:ext cx="484632" cy="978408"/>
          </a:xfrm>
          <a:prstGeom prst="up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8"/>
          <p:cNvSpPr/>
          <p:nvPr/>
        </p:nvSpPr>
        <p:spPr>
          <a:xfrm rot="10800000">
            <a:off x="6862258" y="4858411"/>
            <a:ext cx="484632" cy="978408"/>
          </a:xfrm>
          <a:prstGeom prst="upArrow">
            <a:avLst>
              <a:gd name="adj1" fmla="val 50000"/>
              <a:gd name="adj2" fmla="val 50000"/>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txBox="1"/>
          <p:nvPr/>
        </p:nvSpPr>
        <p:spPr>
          <a:xfrm>
            <a:off x="37214" y="139382"/>
            <a:ext cx="7017487" cy="53022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Understanding the Basics</a:t>
            </a:r>
            <a:endParaRPr/>
          </a:p>
        </p:txBody>
      </p:sp>
      <p:sp>
        <p:nvSpPr>
          <p:cNvPr id="169" name="Google Shape;169;p9"/>
          <p:cNvSpPr txBox="1"/>
          <p:nvPr/>
        </p:nvSpPr>
        <p:spPr>
          <a:xfrm>
            <a:off x="68687" y="678449"/>
            <a:ext cx="900404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Therefore, thanks to gravity…</a:t>
            </a:r>
            <a:endParaRPr/>
          </a:p>
        </p:txBody>
      </p:sp>
      <p:sp>
        <p:nvSpPr>
          <p:cNvPr id="170" name="Google Shape;170;p9"/>
          <p:cNvSpPr txBox="1"/>
          <p:nvPr/>
        </p:nvSpPr>
        <p:spPr>
          <a:xfrm>
            <a:off x="2448826" y="1884761"/>
            <a:ext cx="6060789"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Molecules closer to earth’s surface have a greater downward pull than molecule higher in the atmosphere.</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So, the air density is greatest at sea level and decreases with increases elevation.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1" name="Google Shape;171;p9"/>
          <p:cNvPicPr preferRelativeResize="0"/>
          <p:nvPr/>
        </p:nvPicPr>
        <p:blipFill rotWithShape="1">
          <a:blip r:embed="rId3">
            <a:alphaModFix/>
          </a:blip>
          <a:srcRect/>
          <a:stretch/>
        </p:blipFill>
        <p:spPr>
          <a:xfrm>
            <a:off x="392451" y="2822522"/>
            <a:ext cx="1724025" cy="238125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2754</Words>
  <Application>Microsoft Office PowerPoint</Application>
  <PresentationFormat>On-screen Show (4:3)</PresentationFormat>
  <Paragraphs>320</Paragraphs>
  <Slides>57</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Bad Script</vt:lpstr>
      <vt:lpstr>Calibri</vt:lpstr>
      <vt:lpstr>Book Antiqua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Cain</dc:creator>
  <cp:lastModifiedBy>Mary Fairbanks</cp:lastModifiedBy>
  <cp:revision>1</cp:revision>
  <dcterms:created xsi:type="dcterms:W3CDTF">2019-08-21T19:05:39Z</dcterms:created>
  <dcterms:modified xsi:type="dcterms:W3CDTF">2020-06-18T17:29:29Z</dcterms:modified>
</cp:coreProperties>
</file>