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embeddedFontLst>
    <p:embeddedFont>
      <p:font typeface="Bad Script"/>
      <p:regular r:id="rId40"/>
    </p:embeddedFont>
    <p:embeddedFont>
      <p:font typeface="Calibri" panose="020F0502020204030204" pitchFamily="34" charset="0"/>
      <p:regular r:id="rId41"/>
      <p:bold r:id="rId42"/>
      <p:italic r:id="rId43"/>
      <p:boldItalic r:id="rId44"/>
    </p:embeddedFont>
    <p:embeddedFont>
      <p:font typeface="Book Antiqua" panose="02040602050305030304" pitchFamily="18"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jBXH5jB3yD7eYYuKxoOmbXiSDb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Why the dips and ridges? Cooler, more dense air means pressure levels occur closer to the earth's surface. Warmer, less dense air pressure levels occur higher in the atmopshere.</a:t>
            </a:r>
            <a:endParaRPr/>
          </a:p>
        </p:txBody>
      </p:sp>
      <p:sp>
        <p:nvSpPr>
          <p:cNvPr id="178" name="Google Shape;17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The air is cooler in the trough and warmer in the ridge.</a:t>
            </a:r>
            <a:endParaRPr/>
          </a:p>
          <a:p>
            <a:pPr marL="0" lvl="0" indent="0" algn="l" rtl="0">
              <a:spcBef>
                <a:spcPts val="0"/>
              </a:spcBef>
              <a:spcAft>
                <a:spcPts val="0"/>
              </a:spcAft>
              <a:buNone/>
            </a:pPr>
            <a:endParaRPr/>
          </a:p>
        </p:txBody>
      </p:sp>
      <p:sp>
        <p:nvSpPr>
          <p:cNvPr id="185" name="Google Shape;18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The vertical motion of the jet stream imparts an upward and downward force. Where the jet stream DECREASES in elevation the fastest produces the greatest downward motion in the atmosphere. Conversely, where the jet stream INCREASES in elevation the fastest is where the greatest upward motion occurs int eh atmosphere. </a:t>
            </a:r>
            <a:endParaRPr/>
          </a:p>
          <a:p>
            <a:pPr marL="0" lvl="0" indent="0" algn="l" rtl="0">
              <a:spcBef>
                <a:spcPts val="0"/>
              </a:spcBef>
              <a:spcAft>
                <a:spcPts val="0"/>
              </a:spcAft>
              <a:buNone/>
            </a:pPr>
            <a:endParaRPr/>
          </a:p>
        </p:txBody>
      </p:sp>
      <p:sp>
        <p:nvSpPr>
          <p:cNvPr id="197" name="Google Shape;19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Jet stream’s vertical motion therefore determines the locations of fair or fowl weather. This explains why the majority of inclement weather occurs between the trough and DOWNSTREAM ridge.</a:t>
            </a:r>
            <a:endParaRPr/>
          </a:p>
        </p:txBody>
      </p:sp>
      <p:sp>
        <p:nvSpPr>
          <p:cNvPr id="205" name="Google Shape;20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Jet stream’s vertical motion therefore determines the locations of fair or fowl weather. This explains why the majority of inclement weather occurs between the trough and DOWNSTREAM ridge.</a:t>
            </a:r>
            <a:endParaRPr/>
          </a:p>
        </p:txBody>
      </p:sp>
      <p:sp>
        <p:nvSpPr>
          <p:cNvPr id="213" name="Google Shape;21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The vertical motion of the jet stream creates high and low SURFACE pressure centers.</a:t>
            </a:r>
            <a:endParaRPr/>
          </a:p>
          <a:p>
            <a:pPr marL="0" lvl="0" indent="0" algn="l" rtl="0">
              <a:spcBef>
                <a:spcPts val="0"/>
              </a:spcBef>
              <a:spcAft>
                <a:spcPts val="0"/>
              </a:spcAft>
              <a:buNone/>
            </a:pPr>
            <a:endParaRPr/>
          </a:p>
        </p:txBody>
      </p:sp>
      <p:sp>
        <p:nvSpPr>
          <p:cNvPr id="221" name="Google Shape;22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The vertical motion of the jet stream creates high and low SURFACE pressure centers.</a:t>
            </a:r>
            <a:endParaRPr/>
          </a:p>
          <a:p>
            <a:pPr marL="0" lvl="0" indent="0" algn="l" rtl="0">
              <a:spcBef>
                <a:spcPts val="0"/>
              </a:spcBef>
              <a:spcAft>
                <a:spcPts val="0"/>
              </a:spcAft>
              <a:buNone/>
            </a:pPr>
            <a:endParaRPr/>
          </a:p>
        </p:txBody>
      </p:sp>
      <p:sp>
        <p:nvSpPr>
          <p:cNvPr id="229" name="Google Shape;22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The vertical motion of the jet stream creates high and low SURFACE pressure centers.</a:t>
            </a:r>
            <a:endParaRPr/>
          </a:p>
          <a:p>
            <a:pPr marL="0" lvl="0" indent="0" algn="l" rtl="0">
              <a:spcBef>
                <a:spcPts val="0"/>
              </a:spcBef>
              <a:spcAft>
                <a:spcPts val="0"/>
              </a:spcAft>
              <a:buNone/>
            </a:pPr>
            <a:endParaRPr/>
          </a:p>
        </p:txBody>
      </p:sp>
      <p:sp>
        <p:nvSpPr>
          <p:cNvPr id="238" name="Google Shape;23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Greatest downward motion increases air pressure at the surface. Greatest upward motion decreases air pressure at the surface. Isobars are lines of equal pressure drawn on a surface weather map and indicate where the greatest upward and downward motion is occurring.</a:t>
            </a:r>
            <a:endParaRPr/>
          </a:p>
        </p:txBody>
      </p:sp>
      <p:sp>
        <p:nvSpPr>
          <p:cNvPr id="247" name="Google Shape;24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Pressure gradient is the difference between two pressure centers. At its basic level, the pressure gradient moves air (wind) from high pressure to low pressure. </a:t>
            </a:r>
            <a:endParaRPr/>
          </a:p>
        </p:txBody>
      </p:sp>
      <p:sp>
        <p:nvSpPr>
          <p:cNvPr id="256" name="Google Shape;25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locations of the three broad circulations are climatological averages. In reality, the north/south locations varies with the undulations of the jet streams. </a:t>
            </a:r>
            <a:endParaRPr/>
          </a:p>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Wind is deflected to the right in the Northern hemisphere. (Deflects to the left in the Southern Hemisphere.)</a:t>
            </a:r>
            <a:endParaRPr/>
          </a:p>
        </p:txBody>
      </p:sp>
      <p:sp>
        <p:nvSpPr>
          <p:cNvPr id="272" name="Google Shape;27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Wind spirals away from high pressure in a clockwise direction and spirals toward low pressure in a counter-clockwise direction. But the wind is constantly wanting to turn to the right because of the Coriolis effect. Opposed to that is the pressure gradient force which wants to take air from high pressure to low pressure. These two opposing forces balance each other. </a:t>
            </a:r>
            <a:endParaRPr/>
          </a:p>
        </p:txBody>
      </p:sp>
      <p:sp>
        <p:nvSpPr>
          <p:cNvPr id="280" name="Google Shape;28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tug of war between the Coriolis effect (turning the wind to the right) and the pressure gradient force (wind flowing from high pressure to low pressure) become )more or less balanced and the wind parallels the isobars. The resulting wind direction is called the geostrophic wind.</a:t>
            </a:r>
            <a:endParaRPr/>
          </a:p>
        </p:txBody>
      </p:sp>
      <p:sp>
        <p:nvSpPr>
          <p:cNvPr id="288" name="Google Shape;28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Friction causes the wind to slow slightly and therefore wind flows out of high pressure and into low pressure, across the isobars at a shallow angle.</a:t>
            </a:r>
            <a:endParaRPr/>
          </a:p>
        </p:txBody>
      </p:sp>
      <p:sp>
        <p:nvSpPr>
          <p:cNvPr id="296" name="Google Shape;29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air’s motion around high and low pressure can create sharp boundaries. Cold front – cold air replacing warm air. (Regardless of temperature difference.) </a:t>
            </a:r>
            <a:endParaRPr/>
          </a:p>
          <a:p>
            <a:pPr marL="0" lvl="0" indent="0" algn="l" rtl="0">
              <a:spcBef>
                <a:spcPts val="0"/>
              </a:spcBef>
              <a:spcAft>
                <a:spcPts val="0"/>
              </a:spcAft>
              <a:buNone/>
            </a:pPr>
            <a:endParaRPr/>
          </a:p>
        </p:txBody>
      </p:sp>
      <p:sp>
        <p:nvSpPr>
          <p:cNvPr id="330" name="Google Shape;33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In extreme cases cold front boundaries can be shockingly strong. The daily weather summary for Springfield, MO. November 11, 1911. Look at the temperature graph.</a:t>
            </a:r>
            <a:endParaRPr/>
          </a:p>
        </p:txBody>
      </p:sp>
      <p:sp>
        <p:nvSpPr>
          <p:cNvPr id="339" name="Google Shape;33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Cold front with arctic air causes a decrease of 40°F in 15 minutes after passing the weather station. Another oddity, on the same day, November 11, 1911, Oklahoma City set record high for the date of 83°F. The temperature just prior to midnight was 17°F; a record low, for the same date.</a:t>
            </a:r>
            <a:endParaRPr/>
          </a:p>
        </p:txBody>
      </p:sp>
      <p:sp>
        <p:nvSpPr>
          <p:cNvPr id="347" name="Google Shape;34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Three large circulations in the transport of heat to the poles and cold air toward the equator. The jet streams for where temperature change is greatest. The jet streams/circulations follows the sun in that they move north and south as the as the sun’s zenith changes each season. At the equator air converges and is forced to rise forming the Intertropical Convergence Zone. At 30°N the air descends, the latitude where most deserts are located. At 60°N, rising air leads to much rainfall and many of the world’s forests. Descending air at the poles leads to desert-like conditions. </a:t>
            </a:r>
            <a:endParaRPr/>
          </a:p>
          <a:p>
            <a:pPr marL="0" lvl="0" indent="0" algn="l" rtl="0">
              <a:spcBef>
                <a:spcPts val="0"/>
              </a:spcBef>
              <a:spcAft>
                <a:spcPts val="0"/>
              </a:spcAft>
              <a:buNone/>
            </a:pPr>
            <a:endParaRPr/>
          </a:p>
        </p:txBody>
      </p:sp>
      <p:sp>
        <p:nvSpPr>
          <p:cNvPr id="100" name="Google Shape;1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Warm front – Warm air replacing cold air. Warm front boundaries tend to not be as well defined as cold front boundaries.</a:t>
            </a:r>
            <a:endParaRPr/>
          </a:p>
          <a:p>
            <a:pPr marL="0" lvl="0" indent="0" algn="l" rtl="0">
              <a:spcBef>
                <a:spcPts val="0"/>
              </a:spcBef>
              <a:spcAft>
                <a:spcPts val="0"/>
              </a:spcAft>
              <a:buNone/>
            </a:pPr>
            <a:endParaRPr/>
          </a:p>
        </p:txBody>
      </p:sp>
      <p:sp>
        <p:nvSpPr>
          <p:cNvPr id="358" name="Google Shape;35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Stationary front can become warm or cold front if the boundary begins to move. </a:t>
            </a:r>
            <a:endParaRPr/>
          </a:p>
          <a:p>
            <a:pPr marL="0" lvl="0" indent="0" algn="l" rtl="0">
              <a:spcBef>
                <a:spcPts val="0"/>
              </a:spcBef>
              <a:spcAft>
                <a:spcPts val="0"/>
              </a:spcAft>
              <a:buNone/>
            </a:pPr>
            <a:endParaRPr/>
          </a:p>
        </p:txBody>
      </p:sp>
      <p:sp>
        <p:nvSpPr>
          <p:cNvPr id="367" name="Google Shape;36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As the cold front advances, its cooler, more dense air undercuts the warmer, less dense air forcing it up over the front.</a:t>
            </a:r>
            <a:endParaRPr/>
          </a:p>
          <a:p>
            <a:pPr marL="0" lvl="0" indent="0" algn="l" rtl="0">
              <a:spcBef>
                <a:spcPts val="0"/>
              </a:spcBef>
              <a:spcAft>
                <a:spcPts val="0"/>
              </a:spcAft>
              <a:buNone/>
            </a:pPr>
            <a:endParaRPr/>
          </a:p>
        </p:txBody>
      </p:sp>
      <p:sp>
        <p:nvSpPr>
          <p:cNvPr id="376" name="Google Shape;37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rapid, forceful rising of warm air is why thunderstorms often form on cold fronts.</a:t>
            </a:r>
            <a:endParaRPr/>
          </a:p>
          <a:p>
            <a:pPr marL="0" lvl="0" indent="0" algn="l" rtl="0">
              <a:spcBef>
                <a:spcPts val="0"/>
              </a:spcBef>
              <a:spcAft>
                <a:spcPts val="0"/>
              </a:spcAft>
              <a:buNone/>
            </a:pPr>
            <a:endParaRPr/>
          </a:p>
        </p:txBody>
      </p:sp>
      <p:sp>
        <p:nvSpPr>
          <p:cNvPr id="385" name="Google Shape;385;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lighter denser warm air moves faster than the retreating warm front forcing to rise. </a:t>
            </a:r>
            <a:endParaRPr/>
          </a:p>
          <a:p>
            <a:pPr marL="0" lvl="0" indent="0" algn="l" rtl="0">
              <a:spcBef>
                <a:spcPts val="0"/>
              </a:spcBef>
              <a:spcAft>
                <a:spcPts val="0"/>
              </a:spcAft>
              <a:buNone/>
            </a:pPr>
            <a:endParaRPr/>
          </a:p>
        </p:txBody>
      </p:sp>
      <p:sp>
        <p:nvSpPr>
          <p:cNvPr id="394" name="Google Shape;39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Clouds and rain develop “ahead” of warm front. Occasionally, the warm air lifted over the front is unstable enough for the formation of thunderstorms. </a:t>
            </a:r>
            <a:endParaRPr/>
          </a:p>
          <a:p>
            <a:pPr marL="0" lvl="0" indent="0" algn="l" rtl="0">
              <a:spcBef>
                <a:spcPts val="0"/>
              </a:spcBef>
              <a:spcAft>
                <a:spcPts val="0"/>
              </a:spcAft>
              <a:buNone/>
            </a:pPr>
            <a:endParaRPr/>
          </a:p>
        </p:txBody>
      </p:sp>
      <p:sp>
        <p:nvSpPr>
          <p:cNvPr id="403" name="Google Shape;40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return back to the beginning and complete the weather cycle. Inclement weather occurs near fronts as these locations are where the air is most readily lifted. </a:t>
            </a:r>
            <a:endParaRPr/>
          </a:p>
        </p:txBody>
      </p:sp>
      <p:sp>
        <p:nvSpPr>
          <p:cNvPr id="412" name="Google Shape;41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Chasing Rabbits: Deserts</a:t>
            </a:r>
            <a:endParaRPr/>
          </a:p>
          <a:p>
            <a:pPr marL="0" lvl="0" indent="0" algn="l" rtl="0">
              <a:spcBef>
                <a:spcPts val="0"/>
              </a:spcBef>
              <a:spcAft>
                <a:spcPts val="0"/>
              </a:spcAft>
              <a:buNone/>
            </a:pPr>
            <a:endParaRPr/>
          </a:p>
        </p:txBody>
      </p:sp>
      <p:sp>
        <p:nvSpPr>
          <p:cNvPr id="107" name="Google Shape;1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are deserts in Alaska (northern AK) and Hawaii (NW portion of the big island) as well.</a:t>
            </a:r>
            <a:endParaRPr/>
          </a:p>
          <a:p>
            <a:pPr marL="0" lvl="0" indent="0" algn="l" rtl="0">
              <a:spcBef>
                <a:spcPts val="0"/>
              </a:spcBef>
              <a:spcAft>
                <a:spcPts val="0"/>
              </a:spcAft>
              <a:buNone/>
            </a:pPr>
            <a:endParaRPr/>
          </a:p>
        </p:txBody>
      </p:sp>
      <p:sp>
        <p:nvSpPr>
          <p:cNvPr id="122" name="Google Shape;12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Three large circulations in the transport of heat to the poles and cold air toward the equator. The jet streams for where temperature change is greatest. The jet streams/circulations follows the sun in that they move north and south as the as the sun’s zenith changes each season. At the equator air converges and is forced to rise forming the Intertropical Convergence Zone. At 30°N the air descends, the latitude where most deserts are located. At 60°N, rising air leads to much rainfall and many of the world’s forests. Descending air at the poles leads to desert-like conditions. </a:t>
            </a:r>
            <a:endParaRPr/>
          </a:p>
          <a:p>
            <a:pPr marL="0" lvl="0" indent="0" algn="l" rtl="0">
              <a:spcBef>
                <a:spcPts val="0"/>
              </a:spcBef>
              <a:spcAft>
                <a:spcPts val="0"/>
              </a:spcAft>
              <a:buNone/>
            </a:pPr>
            <a:endParaRPr/>
          </a:p>
        </p:txBody>
      </p:sp>
      <p:sp>
        <p:nvSpPr>
          <p:cNvPr id="135" name="Google Shape;13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Referred to as a river of air, it is more like a tube of air. Depicted as a line of weather maps it is a 3-D phenomena. 500 mb level is the solid red line. When determining the location of the jet stream we often look at the 300 mb and 200 mb constant pressure chart. </a:t>
            </a:r>
            <a:endParaRPr/>
          </a:p>
          <a:p>
            <a:pPr marL="0" lvl="0" indent="0" algn="l" rtl="0">
              <a:spcBef>
                <a:spcPts val="0"/>
              </a:spcBef>
              <a:spcAft>
                <a:spcPts val="0"/>
              </a:spcAft>
              <a:buNone/>
            </a:pPr>
            <a:endParaRPr/>
          </a:p>
        </p:txBody>
      </p:sp>
      <p:sp>
        <p:nvSpPr>
          <p:cNvPr id="144" name="Google Shape;1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Jet stream across the Pacific Ocean pushed this flight to as high as 791 mph relative to the ground. Actual air speed of aircraft was less than 580 mph. </a:t>
            </a:r>
            <a:endParaRPr/>
          </a:p>
          <a:p>
            <a:pPr marL="0" lvl="0" indent="0" algn="l" rtl="0">
              <a:spcBef>
                <a:spcPts val="0"/>
              </a:spcBef>
              <a:spcAft>
                <a:spcPts val="0"/>
              </a:spcAft>
              <a:buNone/>
            </a:pPr>
            <a:endParaRPr/>
          </a:p>
        </p:txBody>
      </p:sp>
      <p:sp>
        <p:nvSpPr>
          <p:cNvPr id="154" name="Google Shape;15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Not only does the jet stream change latitude but in height. It is located physically lower in the atmosphere in troughs as compared to ridges.</a:t>
            </a:r>
            <a:endParaRPr/>
          </a:p>
          <a:p>
            <a:pPr marL="0" lvl="0" indent="0" algn="l" rtl="0">
              <a:spcBef>
                <a:spcPts val="0"/>
              </a:spcBef>
              <a:spcAft>
                <a:spcPts val="0"/>
              </a:spcAft>
              <a:buNone/>
            </a:pPr>
            <a:endParaRPr/>
          </a:p>
        </p:txBody>
      </p:sp>
      <p:sp>
        <p:nvSpPr>
          <p:cNvPr id="167" name="Google Shape;16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4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48"/>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49"/>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49"/>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4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4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4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4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7" name="Google Shape;27;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4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4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4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4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4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0" name="Google Shape;40;p4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4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2" name="Google Shape;42;p4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4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4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4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Google Shape;58;p4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9" name="Google Shape;59;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4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47"/>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Google Shape;65;p4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6" name="Google Shape;66;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p:nvPr/>
        </p:nvSpPr>
        <p:spPr>
          <a:xfrm>
            <a:off x="0" y="0"/>
            <a:ext cx="9144000" cy="675167"/>
          </a:xfrm>
          <a:prstGeom prst="rect">
            <a:avLst/>
          </a:prstGeom>
          <a:solidFill>
            <a:srgbClr val="000066">
              <a:alpha val="73725"/>
            </a:srgbClr>
          </a:solidFill>
          <a:ln w="12700" cap="flat" cmpd="sng">
            <a:solidFill>
              <a:srgbClr val="3353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38"/>
          <p:cNvSpPr/>
          <p:nvPr/>
        </p:nvSpPr>
        <p:spPr>
          <a:xfrm>
            <a:off x="0" y="0"/>
            <a:ext cx="9144000" cy="6858000"/>
          </a:xfrm>
          <a:prstGeom prst="rect">
            <a:avLst/>
          </a:prstGeom>
          <a:blipFill rotWithShape="1">
            <a:blip r:embed="rId13">
              <a:alphaModFix amt="30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2" name="Google Shape;12;p38"/>
          <p:cNvGrpSpPr/>
          <p:nvPr/>
        </p:nvGrpSpPr>
        <p:grpSpPr>
          <a:xfrm>
            <a:off x="8216535" y="6388526"/>
            <a:ext cx="864572" cy="413282"/>
            <a:chOff x="3303071" y="5738447"/>
            <a:chExt cx="1421957" cy="679722"/>
          </a:xfrm>
        </p:grpSpPr>
        <p:grpSp>
          <p:nvGrpSpPr>
            <p:cNvPr id="13" name="Google Shape;13;p38"/>
            <p:cNvGrpSpPr/>
            <p:nvPr/>
          </p:nvGrpSpPr>
          <p:grpSpPr>
            <a:xfrm>
              <a:off x="4068205" y="5749897"/>
              <a:ext cx="656823" cy="656823"/>
              <a:chOff x="4068205" y="5754709"/>
              <a:chExt cx="656823" cy="656823"/>
            </a:xfrm>
          </p:grpSpPr>
          <p:sp>
            <p:nvSpPr>
              <p:cNvPr id="14" name="Google Shape;14;p38"/>
              <p:cNvSpPr/>
              <p:nvPr/>
            </p:nvSpPr>
            <p:spPr>
              <a:xfrm>
                <a:off x="4068205" y="5754709"/>
                <a:ext cx="656823" cy="656823"/>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15" name="Google Shape;15;p38"/>
              <p:cNvPicPr preferRelativeResize="0"/>
              <p:nvPr/>
            </p:nvPicPr>
            <p:blipFill rotWithShape="1">
              <a:blip r:embed="rId14">
                <a:alphaModFix/>
              </a:blip>
              <a:srcRect/>
              <a:stretch/>
            </p:blipFill>
            <p:spPr>
              <a:xfrm>
                <a:off x="4081976" y="5771064"/>
                <a:ext cx="629280" cy="614489"/>
              </a:xfrm>
              <a:prstGeom prst="rect">
                <a:avLst/>
              </a:prstGeom>
              <a:noFill/>
              <a:ln>
                <a:noFill/>
              </a:ln>
            </p:spPr>
          </p:pic>
        </p:grpSp>
        <p:pic>
          <p:nvPicPr>
            <p:cNvPr id="16" name="Google Shape;16;p38"/>
            <p:cNvPicPr preferRelativeResize="0"/>
            <p:nvPr/>
          </p:nvPicPr>
          <p:blipFill rotWithShape="1">
            <a:blip r:embed="rId15">
              <a:alphaModFix/>
            </a:blip>
            <a:srcRect/>
            <a:stretch/>
          </p:blipFill>
          <p:spPr>
            <a:xfrm>
              <a:off x="3303071" y="5738447"/>
              <a:ext cx="679722" cy="679722"/>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6" name="Google Shape;86;p1"/>
          <p:cNvSpPr txBox="1"/>
          <p:nvPr/>
        </p:nvSpPr>
        <p:spPr>
          <a:xfrm>
            <a:off x="1335088" y="3017838"/>
            <a:ext cx="6473825" cy="8223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F3864"/>
              </a:buClr>
              <a:buSzPts val="6000"/>
              <a:buFont typeface="Book Antiqua"/>
              <a:buNone/>
            </a:pPr>
            <a:r>
              <a:rPr lang="en-US" sz="6000" b="1" i="0" u="none" strike="noStrike" cap="none">
                <a:solidFill>
                  <a:srgbClr val="1F3864"/>
                </a:solidFill>
                <a:latin typeface="Book Antiqua"/>
                <a:ea typeface="Book Antiqua"/>
                <a:cs typeface="Book Antiqua"/>
                <a:sym typeface="Book Antiqua"/>
              </a:rPr>
              <a:t>Meteorology 101</a:t>
            </a:r>
            <a:endParaRPr/>
          </a:p>
        </p:txBody>
      </p:sp>
      <p:sp>
        <p:nvSpPr>
          <p:cNvPr id="87" name="Google Shape;87;p1"/>
          <p:cNvSpPr txBox="1"/>
          <p:nvPr/>
        </p:nvSpPr>
        <p:spPr>
          <a:xfrm>
            <a:off x="2424546" y="3940237"/>
            <a:ext cx="4068606"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dirty="0">
                <a:solidFill>
                  <a:schemeClr val="accent1"/>
                </a:solidFill>
                <a:latin typeface="Bad Script"/>
                <a:ea typeface="Bad Script"/>
                <a:cs typeface="Bad Script"/>
                <a:sym typeface="Bad Script"/>
              </a:rPr>
              <a:t>Weather for Teachers</a:t>
            </a:r>
            <a:endParaRPr dirty="0"/>
          </a:p>
        </p:txBody>
      </p:sp>
      <p:sp>
        <p:nvSpPr>
          <p:cNvPr id="88" name="Google Shape;88;p1"/>
          <p:cNvSpPr txBox="1"/>
          <p:nvPr/>
        </p:nvSpPr>
        <p:spPr>
          <a:xfrm>
            <a:off x="1540153" y="5568816"/>
            <a:ext cx="5563105"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smtClean="0">
                <a:solidFill>
                  <a:schemeClr val="lt1"/>
                </a:solidFill>
                <a:latin typeface="Calibri"/>
                <a:ea typeface="Calibri"/>
                <a:cs typeface="Calibri"/>
                <a:sym typeface="Calibri"/>
              </a:rPr>
              <a:t>National </a:t>
            </a:r>
            <a:r>
              <a:rPr lang="en-US" sz="2400" dirty="0">
                <a:solidFill>
                  <a:schemeClr val="lt1"/>
                </a:solidFill>
                <a:latin typeface="Calibri"/>
                <a:ea typeface="Calibri"/>
                <a:cs typeface="Calibri"/>
                <a:sym typeface="Calibri"/>
              </a:rPr>
              <a:t>Weather </a:t>
            </a:r>
            <a:r>
              <a:rPr lang="en-US" sz="2400" dirty="0" smtClean="0">
                <a:solidFill>
                  <a:schemeClr val="lt1"/>
                </a:solidFill>
                <a:latin typeface="Calibri"/>
                <a:ea typeface="Calibri"/>
                <a:cs typeface="Calibri"/>
                <a:sym typeface="Calibri"/>
              </a:rPr>
              <a:t>Service</a:t>
            </a:r>
            <a:endParaRPr dirty="0"/>
          </a:p>
        </p:txBody>
      </p:sp>
      <p:sp>
        <p:nvSpPr>
          <p:cNvPr id="89" name="Google Shape;89;p1"/>
          <p:cNvSpPr txBox="1"/>
          <p:nvPr/>
        </p:nvSpPr>
        <p:spPr>
          <a:xfrm>
            <a:off x="7196296" y="3429000"/>
            <a:ext cx="8534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Part 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Jet Stream</a:t>
            </a:r>
            <a:endParaRPr/>
          </a:p>
        </p:txBody>
      </p:sp>
      <p:pic>
        <p:nvPicPr>
          <p:cNvPr id="181" name="Google Shape;181;p10"/>
          <p:cNvPicPr preferRelativeResize="0"/>
          <p:nvPr/>
        </p:nvPicPr>
        <p:blipFill rotWithShape="1">
          <a:blip r:embed="rId3">
            <a:alphaModFix/>
          </a:blip>
          <a:srcRect/>
          <a:stretch/>
        </p:blipFill>
        <p:spPr>
          <a:xfrm>
            <a:off x="971194" y="1570944"/>
            <a:ext cx="7177135" cy="44587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cxnSp>
        <p:nvCxnSpPr>
          <p:cNvPr id="187" name="Google Shape;187;p11"/>
          <p:cNvCxnSpPr/>
          <p:nvPr/>
        </p:nvCxnSpPr>
        <p:spPr>
          <a:xfrm rot="10800000">
            <a:off x="1178257" y="2220036"/>
            <a:ext cx="0" cy="1423916"/>
          </a:xfrm>
          <a:prstGeom prst="straightConnector1">
            <a:avLst/>
          </a:prstGeom>
          <a:noFill/>
          <a:ln w="28575" cap="flat" cmpd="sng">
            <a:solidFill>
              <a:srgbClr val="548135"/>
            </a:solidFill>
            <a:prstDash val="solid"/>
            <a:miter lim="800000"/>
            <a:headEnd type="none" w="sm" len="sm"/>
            <a:tailEnd type="triangle" w="med" len="med"/>
          </a:ln>
        </p:spPr>
      </p:cxnSp>
      <p:sp>
        <p:nvSpPr>
          <p:cNvPr id="188" name="Google Shape;188;p11"/>
          <p:cNvSpPr txBox="1"/>
          <p:nvPr/>
        </p:nvSpPr>
        <p:spPr>
          <a:xfrm rot="-5400000">
            <a:off x="500418" y="2565358"/>
            <a:ext cx="105997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48135"/>
                </a:solidFill>
                <a:latin typeface="Calibri"/>
                <a:ea typeface="Calibri"/>
                <a:cs typeface="Calibri"/>
                <a:sym typeface="Calibri"/>
              </a:rPr>
              <a:t>Elevation</a:t>
            </a:r>
            <a:endParaRPr/>
          </a:p>
        </p:txBody>
      </p:sp>
      <p:pic>
        <p:nvPicPr>
          <p:cNvPr id="189" name="Google Shape;189;p11"/>
          <p:cNvPicPr preferRelativeResize="0"/>
          <p:nvPr/>
        </p:nvPicPr>
        <p:blipFill rotWithShape="1">
          <a:blip r:embed="rId3">
            <a:alphaModFix/>
          </a:blip>
          <a:srcRect/>
          <a:stretch/>
        </p:blipFill>
        <p:spPr>
          <a:xfrm>
            <a:off x="0" y="2132140"/>
            <a:ext cx="9103540" cy="4001580"/>
          </a:xfrm>
          <a:prstGeom prst="rect">
            <a:avLst/>
          </a:prstGeom>
          <a:noFill/>
          <a:ln>
            <a:noFill/>
          </a:ln>
          <a:effectLst>
            <a:outerShdw blurRad="50800" dist="38100" dir="2700000" algn="tl" rotWithShape="0">
              <a:srgbClr val="000000">
                <a:alpha val="40000"/>
              </a:srgbClr>
            </a:outerShdw>
          </a:effectLst>
        </p:spPr>
      </p:pic>
      <p:sp>
        <p:nvSpPr>
          <p:cNvPr id="190" name="Google Shape;190;p11"/>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Jet Stream</a:t>
            </a:r>
            <a:endParaRPr/>
          </a:p>
        </p:txBody>
      </p:sp>
      <p:pic>
        <p:nvPicPr>
          <p:cNvPr id="191" name="Google Shape;191;p11"/>
          <p:cNvPicPr preferRelativeResize="0"/>
          <p:nvPr/>
        </p:nvPicPr>
        <p:blipFill rotWithShape="1">
          <a:blip r:embed="rId4">
            <a:alphaModFix/>
          </a:blip>
          <a:srcRect/>
          <a:stretch/>
        </p:blipFill>
        <p:spPr>
          <a:xfrm rot="578059">
            <a:off x="320185" y="5565073"/>
            <a:ext cx="616960" cy="501403"/>
          </a:xfrm>
          <a:prstGeom prst="rect">
            <a:avLst/>
          </a:prstGeom>
          <a:noFill/>
          <a:ln>
            <a:noFill/>
          </a:ln>
        </p:spPr>
      </p:pic>
      <p:sp>
        <p:nvSpPr>
          <p:cNvPr id="192" name="Google Shape;192;p11"/>
          <p:cNvSpPr txBox="1"/>
          <p:nvPr/>
        </p:nvSpPr>
        <p:spPr>
          <a:xfrm>
            <a:off x="4077996" y="3280013"/>
            <a:ext cx="174690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2F5496"/>
                </a:solidFill>
                <a:latin typeface="Calibri"/>
                <a:ea typeface="Calibri"/>
                <a:cs typeface="Calibri"/>
                <a:sym typeface="Calibri"/>
              </a:rPr>
              <a:t>Cooler Air</a:t>
            </a:r>
            <a:endParaRPr/>
          </a:p>
        </p:txBody>
      </p:sp>
      <p:sp>
        <p:nvSpPr>
          <p:cNvPr id="193" name="Google Shape;193;p11"/>
          <p:cNvSpPr txBox="1"/>
          <p:nvPr/>
        </p:nvSpPr>
        <p:spPr>
          <a:xfrm>
            <a:off x="1215073" y="3280013"/>
            <a:ext cx="210402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Arial"/>
                <a:ea typeface="Arial"/>
                <a:cs typeface="Arial"/>
                <a:sym typeface="Arial"/>
              </a:rPr>
              <a:t>Warmer Air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2"/>
          <p:cNvPicPr preferRelativeResize="0"/>
          <p:nvPr/>
        </p:nvPicPr>
        <p:blipFill rotWithShape="1">
          <a:blip r:embed="rId3">
            <a:alphaModFix/>
          </a:blip>
          <a:srcRect/>
          <a:stretch/>
        </p:blipFill>
        <p:spPr>
          <a:xfrm>
            <a:off x="0" y="2025671"/>
            <a:ext cx="9103540" cy="4096650"/>
          </a:xfrm>
          <a:prstGeom prst="rect">
            <a:avLst/>
          </a:prstGeom>
          <a:noFill/>
          <a:ln>
            <a:noFill/>
          </a:ln>
          <a:effectLst>
            <a:outerShdw blurRad="50800" dist="38100" dir="2700000" algn="tl" rotWithShape="0">
              <a:srgbClr val="000000">
                <a:alpha val="40000"/>
              </a:srgbClr>
            </a:outerShdw>
          </a:effectLst>
        </p:spPr>
      </p:pic>
      <p:sp>
        <p:nvSpPr>
          <p:cNvPr id="200" name="Google Shape;200;p12"/>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Jet Stream</a:t>
            </a:r>
            <a:endParaRPr/>
          </a:p>
        </p:txBody>
      </p:sp>
      <p:sp>
        <p:nvSpPr>
          <p:cNvPr id="201" name="Google Shape;201;p12"/>
          <p:cNvSpPr txBox="1"/>
          <p:nvPr/>
        </p:nvSpPr>
        <p:spPr>
          <a:xfrm>
            <a:off x="109243" y="680685"/>
            <a:ext cx="9034757"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The change in jet stream elevation imparts vertical motion in the atmosphere.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13"/>
          <p:cNvPicPr preferRelativeResize="0"/>
          <p:nvPr/>
        </p:nvPicPr>
        <p:blipFill rotWithShape="1">
          <a:blip r:embed="rId3">
            <a:alphaModFix/>
          </a:blip>
          <a:srcRect/>
          <a:stretch/>
        </p:blipFill>
        <p:spPr>
          <a:xfrm>
            <a:off x="0" y="2026364"/>
            <a:ext cx="9098564" cy="4096650"/>
          </a:xfrm>
          <a:prstGeom prst="rect">
            <a:avLst/>
          </a:prstGeom>
          <a:noFill/>
          <a:ln>
            <a:noFill/>
          </a:ln>
          <a:effectLst>
            <a:outerShdw blurRad="50800" dist="38100" dir="2700000" algn="tl" rotWithShape="0">
              <a:srgbClr val="000000">
                <a:alpha val="40000"/>
              </a:srgbClr>
            </a:outerShdw>
          </a:effectLst>
        </p:spPr>
      </p:pic>
      <p:sp>
        <p:nvSpPr>
          <p:cNvPr id="208" name="Google Shape;208;p13"/>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Jet Stream</a:t>
            </a:r>
            <a:endParaRPr/>
          </a:p>
        </p:txBody>
      </p:sp>
      <p:sp>
        <p:nvSpPr>
          <p:cNvPr id="209" name="Google Shape;209;p13"/>
          <p:cNvSpPr txBox="1"/>
          <p:nvPr/>
        </p:nvSpPr>
        <p:spPr>
          <a:xfrm>
            <a:off x="0" y="685886"/>
            <a:ext cx="9207795"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Inclement weather typically occurs between the trough and downstream ridge.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14"/>
          <p:cNvPicPr preferRelativeResize="0"/>
          <p:nvPr/>
        </p:nvPicPr>
        <p:blipFill rotWithShape="1">
          <a:blip r:embed="rId3">
            <a:alphaModFix/>
          </a:blip>
          <a:srcRect/>
          <a:stretch/>
        </p:blipFill>
        <p:spPr>
          <a:xfrm>
            <a:off x="0" y="2023939"/>
            <a:ext cx="9098564" cy="4096650"/>
          </a:xfrm>
          <a:prstGeom prst="rect">
            <a:avLst/>
          </a:prstGeom>
          <a:noFill/>
          <a:ln>
            <a:noFill/>
          </a:ln>
          <a:effectLst>
            <a:outerShdw blurRad="50800" dist="38100" dir="2700000" algn="tl" rotWithShape="0">
              <a:srgbClr val="000000">
                <a:alpha val="40000"/>
              </a:srgbClr>
            </a:outerShdw>
          </a:effectLst>
        </p:spPr>
      </p:pic>
      <p:sp>
        <p:nvSpPr>
          <p:cNvPr id="216" name="Google Shape;216;p14"/>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Jet Stream</a:t>
            </a:r>
            <a:endParaRPr/>
          </a:p>
        </p:txBody>
      </p:sp>
      <p:sp>
        <p:nvSpPr>
          <p:cNvPr id="217" name="Google Shape;217;p14"/>
          <p:cNvSpPr txBox="1"/>
          <p:nvPr/>
        </p:nvSpPr>
        <p:spPr>
          <a:xfrm>
            <a:off x="565715" y="691367"/>
            <a:ext cx="8046509"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Fair weather typically occurs between the ridge and downstream trough.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22"/>
        <p:cNvGrpSpPr/>
        <p:nvPr/>
      </p:nvGrpSpPr>
      <p:grpSpPr>
        <a:xfrm>
          <a:off x="0" y="0"/>
          <a:ext cx="0" cy="0"/>
          <a:chOff x="0" y="0"/>
          <a:chExt cx="0" cy="0"/>
        </a:xfrm>
      </p:grpSpPr>
      <p:pic>
        <p:nvPicPr>
          <p:cNvPr id="223" name="Google Shape;223;p15"/>
          <p:cNvPicPr preferRelativeResize="0"/>
          <p:nvPr/>
        </p:nvPicPr>
        <p:blipFill rotWithShape="1">
          <a:blip r:embed="rId3">
            <a:alphaModFix/>
          </a:blip>
          <a:srcRect/>
          <a:stretch/>
        </p:blipFill>
        <p:spPr>
          <a:xfrm>
            <a:off x="-36414" y="2051803"/>
            <a:ext cx="9180414" cy="4108250"/>
          </a:xfrm>
          <a:prstGeom prst="rect">
            <a:avLst/>
          </a:prstGeom>
          <a:noFill/>
          <a:ln>
            <a:noFill/>
          </a:ln>
          <a:effectLst>
            <a:outerShdw blurRad="50800" dist="38100" dir="2700000" algn="tl" rotWithShape="0">
              <a:srgbClr val="000000">
                <a:alpha val="40000"/>
              </a:srgbClr>
            </a:outerShdw>
          </a:effectLst>
        </p:spPr>
      </p:pic>
      <p:sp>
        <p:nvSpPr>
          <p:cNvPr id="224" name="Google Shape;224;p15"/>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Jet Stream</a:t>
            </a:r>
            <a:endParaRPr/>
          </a:p>
        </p:txBody>
      </p:sp>
      <p:sp>
        <p:nvSpPr>
          <p:cNvPr id="225" name="Google Shape;225;p15"/>
          <p:cNvSpPr txBox="1"/>
          <p:nvPr/>
        </p:nvSpPr>
        <p:spPr>
          <a:xfrm>
            <a:off x="279364" y="691367"/>
            <a:ext cx="8572241"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Vertical motions create surface pressure systems.</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6"/>
          <p:cNvPicPr preferRelativeResize="0"/>
          <p:nvPr/>
        </p:nvPicPr>
        <p:blipFill rotWithShape="1">
          <a:blip r:embed="rId3">
            <a:alphaModFix/>
          </a:blip>
          <a:srcRect/>
          <a:stretch/>
        </p:blipFill>
        <p:spPr>
          <a:xfrm>
            <a:off x="-36414" y="2051803"/>
            <a:ext cx="9180414" cy="4108250"/>
          </a:xfrm>
          <a:prstGeom prst="rect">
            <a:avLst/>
          </a:prstGeom>
          <a:noFill/>
          <a:ln>
            <a:noFill/>
          </a:ln>
          <a:effectLst>
            <a:outerShdw blurRad="50800" dist="38100" dir="2700000" algn="tl" rotWithShape="0">
              <a:srgbClr val="000000">
                <a:alpha val="40000"/>
              </a:srgbClr>
            </a:outerShdw>
          </a:effectLst>
        </p:spPr>
      </p:pic>
      <p:sp>
        <p:nvSpPr>
          <p:cNvPr id="232" name="Google Shape;232;p16"/>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Jet Stream</a:t>
            </a:r>
            <a:endParaRPr/>
          </a:p>
        </p:txBody>
      </p:sp>
      <p:sp>
        <p:nvSpPr>
          <p:cNvPr id="233" name="Google Shape;233;p16"/>
          <p:cNvSpPr/>
          <p:nvPr/>
        </p:nvSpPr>
        <p:spPr>
          <a:xfrm>
            <a:off x="4844617" y="2343590"/>
            <a:ext cx="2703443" cy="3384984"/>
          </a:xfrm>
          <a:prstGeom prst="ellipse">
            <a:avLst/>
          </a:prstGeom>
          <a:noFill/>
          <a:ln w="539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16"/>
          <p:cNvSpPr txBox="1"/>
          <p:nvPr/>
        </p:nvSpPr>
        <p:spPr>
          <a:xfrm>
            <a:off x="630425" y="691367"/>
            <a:ext cx="8170999"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Greatest rise in height is typically where surface low pressure is located.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17"/>
          <p:cNvPicPr preferRelativeResize="0"/>
          <p:nvPr/>
        </p:nvPicPr>
        <p:blipFill rotWithShape="1">
          <a:blip r:embed="rId3">
            <a:alphaModFix/>
          </a:blip>
          <a:srcRect/>
          <a:stretch/>
        </p:blipFill>
        <p:spPr>
          <a:xfrm>
            <a:off x="-36414" y="2051803"/>
            <a:ext cx="9180414" cy="4108250"/>
          </a:xfrm>
          <a:prstGeom prst="rect">
            <a:avLst/>
          </a:prstGeom>
          <a:noFill/>
          <a:ln>
            <a:noFill/>
          </a:ln>
          <a:effectLst>
            <a:outerShdw blurRad="50800" dist="38100" dir="2700000" algn="tl" rotWithShape="0">
              <a:srgbClr val="000000">
                <a:alpha val="40000"/>
              </a:srgbClr>
            </a:outerShdw>
          </a:effectLst>
        </p:spPr>
      </p:pic>
      <p:sp>
        <p:nvSpPr>
          <p:cNvPr id="241" name="Google Shape;241;p17"/>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Jet Stream</a:t>
            </a:r>
            <a:endParaRPr/>
          </a:p>
        </p:txBody>
      </p:sp>
      <p:sp>
        <p:nvSpPr>
          <p:cNvPr id="242" name="Google Shape;242;p17"/>
          <p:cNvSpPr txBox="1"/>
          <p:nvPr/>
        </p:nvSpPr>
        <p:spPr>
          <a:xfrm>
            <a:off x="475956" y="691367"/>
            <a:ext cx="8555576"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Greatest decrease in height is typically where surface high pressure is located.</a:t>
            </a:r>
            <a:endParaRPr/>
          </a:p>
        </p:txBody>
      </p:sp>
      <p:sp>
        <p:nvSpPr>
          <p:cNvPr id="243" name="Google Shape;243;p17"/>
          <p:cNvSpPr/>
          <p:nvPr/>
        </p:nvSpPr>
        <p:spPr>
          <a:xfrm>
            <a:off x="2163891" y="2371988"/>
            <a:ext cx="2703443" cy="3384984"/>
          </a:xfrm>
          <a:prstGeom prst="ellipse">
            <a:avLst/>
          </a:prstGeom>
          <a:noFill/>
          <a:ln w="539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8"/>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Jet Stream</a:t>
            </a:r>
            <a:endParaRPr/>
          </a:p>
        </p:txBody>
      </p:sp>
      <p:pic>
        <p:nvPicPr>
          <p:cNvPr id="250" name="Google Shape;250;p18"/>
          <p:cNvPicPr preferRelativeResize="0"/>
          <p:nvPr/>
        </p:nvPicPr>
        <p:blipFill rotWithShape="1">
          <a:blip r:embed="rId3">
            <a:alphaModFix/>
          </a:blip>
          <a:srcRect/>
          <a:stretch/>
        </p:blipFill>
        <p:spPr>
          <a:xfrm>
            <a:off x="0" y="2033825"/>
            <a:ext cx="9115600" cy="4064035"/>
          </a:xfrm>
          <a:prstGeom prst="rect">
            <a:avLst/>
          </a:prstGeom>
          <a:noFill/>
          <a:ln>
            <a:noFill/>
          </a:ln>
          <a:effectLst>
            <a:outerShdw blurRad="50800" dist="38100" dir="2700000" algn="tl" rotWithShape="0">
              <a:srgbClr val="000000">
                <a:alpha val="40000"/>
              </a:srgbClr>
            </a:outerShdw>
          </a:effectLst>
        </p:spPr>
      </p:pic>
      <p:sp>
        <p:nvSpPr>
          <p:cNvPr id="251" name="Google Shape;251;p18"/>
          <p:cNvSpPr txBox="1"/>
          <p:nvPr/>
        </p:nvSpPr>
        <p:spPr>
          <a:xfrm>
            <a:off x="790575" y="675624"/>
            <a:ext cx="774065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Greatest vertical motion of air impacts air pressure at the surface.</a:t>
            </a:r>
            <a:endParaRPr/>
          </a:p>
        </p:txBody>
      </p:sp>
      <p:sp>
        <p:nvSpPr>
          <p:cNvPr id="252" name="Google Shape;252;p18"/>
          <p:cNvSpPr txBox="1"/>
          <p:nvPr/>
        </p:nvSpPr>
        <p:spPr>
          <a:xfrm>
            <a:off x="1963825" y="6210627"/>
            <a:ext cx="518795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Isobars are lines of equal pressure.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9"/>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Surface Wind</a:t>
            </a:r>
            <a:endParaRPr/>
          </a:p>
        </p:txBody>
      </p:sp>
      <p:sp>
        <p:nvSpPr>
          <p:cNvPr id="259" name="Google Shape;259;p19"/>
          <p:cNvSpPr txBox="1"/>
          <p:nvPr/>
        </p:nvSpPr>
        <p:spPr>
          <a:xfrm>
            <a:off x="542040" y="675624"/>
            <a:ext cx="7989217"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What direction does the wind blow around high- and low-pressure areas?</a:t>
            </a:r>
            <a:endParaRPr/>
          </a:p>
        </p:txBody>
      </p:sp>
      <p:pic>
        <p:nvPicPr>
          <p:cNvPr id="260" name="Google Shape;260;p19"/>
          <p:cNvPicPr preferRelativeResize="0"/>
          <p:nvPr/>
        </p:nvPicPr>
        <p:blipFill rotWithShape="1">
          <a:blip r:embed="rId3">
            <a:alphaModFix/>
          </a:blip>
          <a:srcRect/>
          <a:stretch/>
        </p:blipFill>
        <p:spPr>
          <a:xfrm>
            <a:off x="-9866" y="2102792"/>
            <a:ext cx="9165213" cy="408780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Jet Stream</a:t>
            </a:r>
            <a:endParaRPr sz="3959">
              <a:solidFill>
                <a:schemeClr val="lt1"/>
              </a:solidFill>
              <a:latin typeface="Arial"/>
              <a:ea typeface="Arial"/>
              <a:cs typeface="Arial"/>
              <a:sym typeface="Arial"/>
            </a:endParaRPr>
          </a:p>
        </p:txBody>
      </p:sp>
      <p:pic>
        <p:nvPicPr>
          <p:cNvPr id="96" name="Google Shape;96;p2"/>
          <p:cNvPicPr preferRelativeResize="0"/>
          <p:nvPr/>
        </p:nvPicPr>
        <p:blipFill rotWithShape="1">
          <a:blip r:embed="rId3">
            <a:alphaModFix/>
          </a:blip>
          <a:srcRect/>
          <a:stretch/>
        </p:blipFill>
        <p:spPr>
          <a:xfrm>
            <a:off x="758178" y="1279276"/>
            <a:ext cx="7543800" cy="4931759"/>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0"/>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Surface Wind</a:t>
            </a:r>
            <a:endParaRPr/>
          </a:p>
        </p:txBody>
      </p:sp>
      <p:sp>
        <p:nvSpPr>
          <p:cNvPr id="267" name="Google Shape;267;p20"/>
          <p:cNvSpPr txBox="1"/>
          <p:nvPr/>
        </p:nvSpPr>
        <p:spPr>
          <a:xfrm>
            <a:off x="542040" y="675624"/>
            <a:ext cx="7989217"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Let’s look at how the Coriolis effect impacts the winds direction.</a:t>
            </a:r>
            <a:endParaRPr/>
          </a:p>
        </p:txBody>
      </p:sp>
      <p:pic>
        <p:nvPicPr>
          <p:cNvPr id="268" name="Google Shape;268;p20"/>
          <p:cNvPicPr preferRelativeResize="0"/>
          <p:nvPr/>
        </p:nvPicPr>
        <p:blipFill rotWithShape="1">
          <a:blip r:embed="rId3">
            <a:alphaModFix/>
          </a:blip>
          <a:srcRect/>
          <a:stretch/>
        </p:blipFill>
        <p:spPr>
          <a:xfrm>
            <a:off x="14494" y="2175248"/>
            <a:ext cx="9106786" cy="396655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1"/>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Surface Wind</a:t>
            </a:r>
            <a:endParaRPr/>
          </a:p>
        </p:txBody>
      </p:sp>
      <p:sp>
        <p:nvSpPr>
          <p:cNvPr id="275" name="Google Shape;275;p21"/>
          <p:cNvSpPr txBox="1"/>
          <p:nvPr/>
        </p:nvSpPr>
        <p:spPr>
          <a:xfrm>
            <a:off x="542040" y="675624"/>
            <a:ext cx="7989217"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Let’s look at how the Coriolis effect impacts the winds direction.</a:t>
            </a:r>
            <a:endParaRPr/>
          </a:p>
        </p:txBody>
      </p:sp>
      <p:pic>
        <p:nvPicPr>
          <p:cNvPr id="276" name="Google Shape;276;p21"/>
          <p:cNvPicPr preferRelativeResize="0"/>
          <p:nvPr/>
        </p:nvPicPr>
        <p:blipFill rotWithShape="1">
          <a:blip r:embed="rId3">
            <a:alphaModFix/>
          </a:blip>
          <a:srcRect/>
          <a:stretch/>
        </p:blipFill>
        <p:spPr>
          <a:xfrm>
            <a:off x="17033" y="2175249"/>
            <a:ext cx="9106786" cy="395861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2"/>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Surface Wind</a:t>
            </a:r>
            <a:endParaRPr/>
          </a:p>
        </p:txBody>
      </p:sp>
      <p:sp>
        <p:nvSpPr>
          <p:cNvPr id="283" name="Google Shape;283;p22"/>
          <p:cNvSpPr txBox="1"/>
          <p:nvPr/>
        </p:nvSpPr>
        <p:spPr>
          <a:xfrm>
            <a:off x="542040" y="675624"/>
            <a:ext cx="7989217"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Let’s look at how the Coriolis effect impacts the winds direction.</a:t>
            </a:r>
            <a:endParaRPr/>
          </a:p>
        </p:txBody>
      </p:sp>
      <p:pic>
        <p:nvPicPr>
          <p:cNvPr id="284" name="Google Shape;284;p22"/>
          <p:cNvPicPr preferRelativeResize="0"/>
          <p:nvPr/>
        </p:nvPicPr>
        <p:blipFill rotWithShape="1">
          <a:blip r:embed="rId3">
            <a:alphaModFix/>
          </a:blip>
          <a:srcRect/>
          <a:stretch/>
        </p:blipFill>
        <p:spPr>
          <a:xfrm>
            <a:off x="5667" y="2180929"/>
            <a:ext cx="9126967" cy="3952934"/>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3"/>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Surface Wind</a:t>
            </a:r>
            <a:endParaRPr/>
          </a:p>
        </p:txBody>
      </p:sp>
      <p:sp>
        <p:nvSpPr>
          <p:cNvPr id="291" name="Google Shape;291;p23"/>
          <p:cNvSpPr txBox="1"/>
          <p:nvPr/>
        </p:nvSpPr>
        <p:spPr>
          <a:xfrm>
            <a:off x="221486" y="689835"/>
            <a:ext cx="8837322"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548135"/>
                </a:solidFill>
                <a:latin typeface="Calibri"/>
                <a:ea typeface="Calibri"/>
                <a:cs typeface="Calibri"/>
                <a:sym typeface="Calibri"/>
              </a:rPr>
              <a:t>Coriolis effect </a:t>
            </a:r>
            <a:r>
              <a:rPr lang="en-US" sz="4000">
                <a:solidFill>
                  <a:schemeClr val="dk1"/>
                </a:solidFill>
                <a:latin typeface="Calibri"/>
                <a:ea typeface="Calibri"/>
                <a:cs typeface="Calibri"/>
                <a:sym typeface="Calibri"/>
              </a:rPr>
              <a:t>is balanced by the </a:t>
            </a:r>
            <a:r>
              <a:rPr lang="en-US" sz="4000" b="1">
                <a:solidFill>
                  <a:srgbClr val="FFC000"/>
                </a:solidFill>
                <a:latin typeface="Calibri"/>
                <a:ea typeface="Calibri"/>
                <a:cs typeface="Calibri"/>
                <a:sym typeface="Calibri"/>
              </a:rPr>
              <a:t>pressure gradient</a:t>
            </a:r>
            <a:r>
              <a:rPr lang="en-US" sz="4000">
                <a:solidFill>
                  <a:schemeClr val="dk1"/>
                </a:solidFill>
                <a:latin typeface="Calibri"/>
                <a:ea typeface="Calibri"/>
                <a:cs typeface="Calibri"/>
                <a:sym typeface="Calibri"/>
              </a:rPr>
              <a:t>. Results in the </a:t>
            </a:r>
            <a:r>
              <a:rPr lang="en-US" sz="4000" b="1">
                <a:solidFill>
                  <a:srgbClr val="C00000"/>
                </a:solidFill>
                <a:latin typeface="Calibri"/>
                <a:ea typeface="Calibri"/>
                <a:cs typeface="Calibri"/>
                <a:sym typeface="Calibri"/>
              </a:rPr>
              <a:t>geostrophic wind</a:t>
            </a:r>
            <a:r>
              <a:rPr lang="en-US" sz="4000">
                <a:solidFill>
                  <a:schemeClr val="dk1"/>
                </a:solidFill>
                <a:latin typeface="Calibri"/>
                <a:ea typeface="Calibri"/>
                <a:cs typeface="Calibri"/>
                <a:sym typeface="Calibri"/>
              </a:rPr>
              <a:t>.</a:t>
            </a:r>
            <a:endParaRPr/>
          </a:p>
        </p:txBody>
      </p:sp>
      <p:pic>
        <p:nvPicPr>
          <p:cNvPr id="292" name="Google Shape;292;p23"/>
          <p:cNvPicPr preferRelativeResize="0"/>
          <p:nvPr/>
        </p:nvPicPr>
        <p:blipFill rotWithShape="1">
          <a:blip r:embed="rId3">
            <a:alphaModFix/>
          </a:blip>
          <a:srcRect/>
          <a:stretch/>
        </p:blipFill>
        <p:spPr>
          <a:xfrm>
            <a:off x="11344" y="2192288"/>
            <a:ext cx="9132656" cy="394157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4"/>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Surface Wind</a:t>
            </a:r>
            <a:endParaRPr/>
          </a:p>
        </p:txBody>
      </p:sp>
      <p:sp>
        <p:nvSpPr>
          <p:cNvPr id="299" name="Google Shape;299;p24"/>
          <p:cNvSpPr txBox="1"/>
          <p:nvPr/>
        </p:nvSpPr>
        <p:spPr>
          <a:xfrm>
            <a:off x="1578887" y="685687"/>
            <a:ext cx="6145237"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The wind flows along isobars</a:t>
            </a:r>
            <a:endParaRPr/>
          </a:p>
          <a:p>
            <a:pPr marL="0" marR="0" lvl="0" indent="0" algn="l" rtl="0">
              <a:spcBef>
                <a:spcPts val="0"/>
              </a:spcBef>
              <a:spcAft>
                <a:spcPts val="0"/>
              </a:spcAft>
              <a:buNone/>
            </a:pPr>
            <a:r>
              <a:rPr lang="en-US" sz="4000">
                <a:solidFill>
                  <a:schemeClr val="dk1"/>
                </a:solidFill>
                <a:latin typeface="Calibri"/>
                <a:ea typeface="Calibri"/>
                <a:cs typeface="Calibri"/>
                <a:sym typeface="Calibri"/>
              </a:rPr>
              <a:t>(more or less)</a:t>
            </a:r>
            <a:endParaRPr/>
          </a:p>
        </p:txBody>
      </p:sp>
      <p:pic>
        <p:nvPicPr>
          <p:cNvPr id="300" name="Google Shape;300;p24"/>
          <p:cNvPicPr preferRelativeResize="0"/>
          <p:nvPr/>
        </p:nvPicPr>
        <p:blipFill rotWithShape="1">
          <a:blip r:embed="rId3">
            <a:alphaModFix/>
          </a:blip>
          <a:srcRect/>
          <a:stretch/>
        </p:blipFill>
        <p:spPr>
          <a:xfrm>
            <a:off x="-20" y="2192287"/>
            <a:ext cx="9144000" cy="394157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5"/>
          <p:cNvSpPr txBox="1"/>
          <p:nvPr/>
        </p:nvSpPr>
        <p:spPr>
          <a:xfrm>
            <a:off x="37214" y="144516"/>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Chasing Rabbits #5</a:t>
            </a:r>
            <a:endParaRPr/>
          </a:p>
        </p:txBody>
      </p:sp>
      <p:pic>
        <p:nvPicPr>
          <p:cNvPr id="307" name="Google Shape;307;p25"/>
          <p:cNvPicPr preferRelativeResize="0"/>
          <p:nvPr/>
        </p:nvPicPr>
        <p:blipFill rotWithShape="1">
          <a:blip r:embed="rId3">
            <a:alphaModFix/>
          </a:blip>
          <a:srcRect/>
          <a:stretch/>
        </p:blipFill>
        <p:spPr>
          <a:xfrm>
            <a:off x="220395" y="3081714"/>
            <a:ext cx="2790576" cy="2120987"/>
          </a:xfrm>
          <a:prstGeom prst="rect">
            <a:avLst/>
          </a:prstGeom>
          <a:noFill/>
          <a:ln>
            <a:noFill/>
          </a:ln>
        </p:spPr>
      </p:pic>
      <p:pic>
        <p:nvPicPr>
          <p:cNvPr id="308" name="Google Shape;308;p25"/>
          <p:cNvPicPr preferRelativeResize="0"/>
          <p:nvPr/>
        </p:nvPicPr>
        <p:blipFill rotWithShape="1">
          <a:blip r:embed="rId4">
            <a:alphaModFix/>
          </a:blip>
          <a:srcRect/>
          <a:stretch/>
        </p:blipFill>
        <p:spPr>
          <a:xfrm>
            <a:off x="4370495" y="1695560"/>
            <a:ext cx="966696" cy="1159370"/>
          </a:xfrm>
          <a:prstGeom prst="rect">
            <a:avLst/>
          </a:prstGeom>
          <a:noFill/>
          <a:ln>
            <a:noFill/>
          </a:ln>
        </p:spPr>
      </p:pic>
      <p:pic>
        <p:nvPicPr>
          <p:cNvPr id="309" name="Google Shape;309;p25"/>
          <p:cNvPicPr preferRelativeResize="0"/>
          <p:nvPr/>
        </p:nvPicPr>
        <p:blipFill rotWithShape="1">
          <a:blip r:embed="rId5">
            <a:alphaModFix/>
          </a:blip>
          <a:srcRect/>
          <a:stretch/>
        </p:blipFill>
        <p:spPr>
          <a:xfrm>
            <a:off x="5400168" y="2126563"/>
            <a:ext cx="1129472" cy="1159370"/>
          </a:xfrm>
          <a:prstGeom prst="rect">
            <a:avLst/>
          </a:prstGeom>
          <a:noFill/>
          <a:ln>
            <a:noFill/>
          </a:ln>
        </p:spPr>
      </p:pic>
      <p:pic>
        <p:nvPicPr>
          <p:cNvPr id="310" name="Google Shape;310;p25"/>
          <p:cNvPicPr preferRelativeResize="0"/>
          <p:nvPr/>
        </p:nvPicPr>
        <p:blipFill rotWithShape="1">
          <a:blip r:embed="rId6">
            <a:alphaModFix/>
          </a:blip>
          <a:srcRect/>
          <a:stretch/>
        </p:blipFill>
        <p:spPr>
          <a:xfrm>
            <a:off x="6853345" y="3394562"/>
            <a:ext cx="1129472" cy="1159370"/>
          </a:xfrm>
          <a:prstGeom prst="rect">
            <a:avLst/>
          </a:prstGeom>
          <a:noFill/>
          <a:ln>
            <a:noFill/>
          </a:ln>
        </p:spPr>
      </p:pic>
      <p:pic>
        <p:nvPicPr>
          <p:cNvPr id="311" name="Google Shape;311;p25"/>
          <p:cNvPicPr preferRelativeResize="0"/>
          <p:nvPr/>
        </p:nvPicPr>
        <p:blipFill rotWithShape="1">
          <a:blip r:embed="rId7">
            <a:alphaModFix/>
          </a:blip>
          <a:srcRect/>
          <a:stretch/>
        </p:blipFill>
        <p:spPr>
          <a:xfrm>
            <a:off x="6942253" y="2410049"/>
            <a:ext cx="1687564" cy="1159370"/>
          </a:xfrm>
          <a:prstGeom prst="rect">
            <a:avLst/>
          </a:prstGeom>
          <a:noFill/>
          <a:ln>
            <a:noFill/>
          </a:ln>
        </p:spPr>
      </p:pic>
      <p:cxnSp>
        <p:nvCxnSpPr>
          <p:cNvPr id="312" name="Google Shape;312;p25"/>
          <p:cNvCxnSpPr/>
          <p:nvPr/>
        </p:nvCxnSpPr>
        <p:spPr>
          <a:xfrm rot="10800000" flipH="1">
            <a:off x="3230880" y="2644588"/>
            <a:ext cx="1233300" cy="1149000"/>
          </a:xfrm>
          <a:prstGeom prst="curvedConnector3">
            <a:avLst>
              <a:gd name="adj1" fmla="val 50000"/>
            </a:avLst>
          </a:prstGeom>
          <a:noFill/>
          <a:ln w="19050" cap="flat" cmpd="sng">
            <a:solidFill>
              <a:srgbClr val="86341B"/>
            </a:solidFill>
            <a:prstDash val="solid"/>
            <a:miter lim="800000"/>
            <a:headEnd type="none" w="sm" len="sm"/>
            <a:tailEnd type="triangle" w="med" len="med"/>
          </a:ln>
        </p:spPr>
      </p:cxnSp>
      <p:cxnSp>
        <p:nvCxnSpPr>
          <p:cNvPr id="313" name="Google Shape;313;p25"/>
          <p:cNvCxnSpPr/>
          <p:nvPr/>
        </p:nvCxnSpPr>
        <p:spPr>
          <a:xfrm rot="10800000" flipH="1">
            <a:off x="3230880" y="2931293"/>
            <a:ext cx="2169300" cy="995400"/>
          </a:xfrm>
          <a:prstGeom prst="curvedConnector3">
            <a:avLst>
              <a:gd name="adj1" fmla="val 50000"/>
            </a:avLst>
          </a:prstGeom>
          <a:noFill/>
          <a:ln w="19050" cap="flat" cmpd="sng">
            <a:solidFill>
              <a:srgbClr val="179CBC"/>
            </a:solidFill>
            <a:prstDash val="solid"/>
            <a:miter lim="800000"/>
            <a:headEnd type="none" w="sm" len="sm"/>
            <a:tailEnd type="triangle" w="med" len="med"/>
          </a:ln>
        </p:spPr>
      </p:cxnSp>
      <p:cxnSp>
        <p:nvCxnSpPr>
          <p:cNvPr id="314" name="Google Shape;314;p25"/>
          <p:cNvCxnSpPr/>
          <p:nvPr/>
        </p:nvCxnSpPr>
        <p:spPr>
          <a:xfrm rot="10800000" flipH="1">
            <a:off x="3230880" y="3282604"/>
            <a:ext cx="3823800" cy="772500"/>
          </a:xfrm>
          <a:prstGeom prst="curvedConnector3">
            <a:avLst>
              <a:gd name="adj1" fmla="val 50000"/>
            </a:avLst>
          </a:prstGeom>
          <a:noFill/>
          <a:ln w="19050" cap="flat" cmpd="sng">
            <a:solidFill>
              <a:srgbClr val="FDD525"/>
            </a:solidFill>
            <a:prstDash val="solid"/>
            <a:miter lim="800000"/>
            <a:headEnd type="none" w="sm" len="sm"/>
            <a:tailEnd type="triangle" w="med" len="med"/>
          </a:ln>
        </p:spPr>
      </p:cxnSp>
      <p:cxnSp>
        <p:nvCxnSpPr>
          <p:cNvPr id="315" name="Google Shape;315;p25"/>
          <p:cNvCxnSpPr/>
          <p:nvPr/>
        </p:nvCxnSpPr>
        <p:spPr>
          <a:xfrm rot="10800000" flipH="1">
            <a:off x="3230880" y="4089051"/>
            <a:ext cx="3512100" cy="112500"/>
          </a:xfrm>
          <a:prstGeom prst="curvedConnector3">
            <a:avLst>
              <a:gd name="adj1" fmla="val 50000"/>
            </a:avLst>
          </a:prstGeom>
          <a:noFill/>
          <a:ln w="19050" cap="flat" cmpd="sng">
            <a:solidFill>
              <a:srgbClr val="0C7F40"/>
            </a:solidFill>
            <a:prstDash val="solid"/>
            <a:miter lim="800000"/>
            <a:headEnd type="none" w="sm" len="sm"/>
            <a:tailEnd type="triangle" w="med" len="med"/>
          </a:ln>
        </p:spPr>
      </p:cxnSp>
      <p:pic>
        <p:nvPicPr>
          <p:cNvPr id="316" name="Google Shape;316;p25"/>
          <p:cNvPicPr preferRelativeResize="0"/>
          <p:nvPr/>
        </p:nvPicPr>
        <p:blipFill rotWithShape="1">
          <a:blip r:embed="rId8">
            <a:alphaModFix/>
          </a:blip>
          <a:srcRect/>
          <a:stretch/>
        </p:blipFill>
        <p:spPr>
          <a:xfrm>
            <a:off x="5635704" y="4327185"/>
            <a:ext cx="1162525" cy="1394231"/>
          </a:xfrm>
          <a:prstGeom prst="rect">
            <a:avLst/>
          </a:prstGeom>
          <a:noFill/>
          <a:ln>
            <a:noFill/>
          </a:ln>
        </p:spPr>
      </p:pic>
      <p:cxnSp>
        <p:nvCxnSpPr>
          <p:cNvPr id="317" name="Google Shape;317;p25"/>
          <p:cNvCxnSpPr/>
          <p:nvPr/>
        </p:nvCxnSpPr>
        <p:spPr>
          <a:xfrm>
            <a:off x="3230880" y="4406260"/>
            <a:ext cx="2314500" cy="693900"/>
          </a:xfrm>
          <a:prstGeom prst="curvedConnector3">
            <a:avLst>
              <a:gd name="adj1" fmla="val 50000"/>
            </a:avLst>
          </a:prstGeom>
          <a:noFill/>
          <a:ln w="19050" cap="flat" cmpd="sng">
            <a:solidFill>
              <a:srgbClr val="BF9000"/>
            </a:solidFill>
            <a:prstDash val="solid"/>
            <a:miter lim="800000"/>
            <a:headEnd type="none" w="sm" len="sm"/>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6"/>
          <p:cNvSpPr txBox="1"/>
          <p:nvPr/>
        </p:nvSpPr>
        <p:spPr>
          <a:xfrm>
            <a:off x="37214" y="144516"/>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Chasing Rabbits #5</a:t>
            </a:r>
            <a:endParaRPr/>
          </a:p>
        </p:txBody>
      </p:sp>
      <p:sp>
        <p:nvSpPr>
          <p:cNvPr id="324" name="Google Shape;324;p26"/>
          <p:cNvSpPr txBox="1"/>
          <p:nvPr/>
        </p:nvSpPr>
        <p:spPr>
          <a:xfrm>
            <a:off x="772402" y="674741"/>
            <a:ext cx="7610535"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How to find high- and low-pressure centers outdoors*</a:t>
            </a:r>
            <a:endParaRPr/>
          </a:p>
        </p:txBody>
      </p:sp>
      <p:sp>
        <p:nvSpPr>
          <p:cNvPr id="325" name="Google Shape;325;p26"/>
          <p:cNvSpPr txBox="1"/>
          <p:nvPr/>
        </p:nvSpPr>
        <p:spPr>
          <a:xfrm>
            <a:off x="37214" y="2356993"/>
            <a:ext cx="7820676" cy="452431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3600"/>
              <a:buFont typeface="Calibri"/>
              <a:buAutoNum type="arabicPeriod"/>
            </a:pPr>
            <a:r>
              <a:rPr lang="en-US" sz="3600">
                <a:solidFill>
                  <a:schemeClr val="dk1"/>
                </a:solidFill>
                <a:latin typeface="Calibri"/>
                <a:ea typeface="Calibri"/>
                <a:cs typeface="Calibri"/>
                <a:sym typeface="Calibri"/>
              </a:rPr>
              <a:t> Face into the wind.</a:t>
            </a:r>
            <a:endParaRPr/>
          </a:p>
          <a:p>
            <a:pPr marL="342900" marR="0" lvl="0" indent="-342900" algn="l" rtl="0">
              <a:spcBef>
                <a:spcPts val="0"/>
              </a:spcBef>
              <a:spcAft>
                <a:spcPts val="0"/>
              </a:spcAft>
              <a:buClr>
                <a:schemeClr val="dk1"/>
              </a:buClr>
              <a:buSzPts val="3600"/>
              <a:buFont typeface="Calibri"/>
              <a:buAutoNum type="arabicPeriod"/>
            </a:pPr>
            <a:r>
              <a:rPr lang="en-US" sz="3600">
                <a:solidFill>
                  <a:schemeClr val="dk1"/>
                </a:solidFill>
                <a:latin typeface="Calibri"/>
                <a:ea typeface="Calibri"/>
                <a:cs typeface="Calibri"/>
                <a:sym typeface="Calibri"/>
              </a:rPr>
              <a:t> Hold your arms out from the </a:t>
            </a:r>
            <a:endParaRPr/>
          </a:p>
          <a:p>
            <a:pPr marL="0" marR="0" lvl="0" indent="0" algn="l" rtl="0">
              <a:spcBef>
                <a:spcPts val="0"/>
              </a:spcBef>
              <a:spcAft>
                <a:spcPts val="0"/>
              </a:spcAft>
              <a:buNone/>
            </a:pPr>
            <a:r>
              <a:rPr lang="en-US" sz="3600">
                <a:solidFill>
                  <a:schemeClr val="dk1"/>
                </a:solidFill>
                <a:latin typeface="Calibri"/>
                <a:ea typeface="Calibri"/>
                <a:cs typeface="Calibri"/>
                <a:sym typeface="Calibri"/>
              </a:rPr>
              <a:t>    side of your body.</a:t>
            </a:r>
            <a:endParaRPr/>
          </a:p>
          <a:p>
            <a:pPr marL="0" marR="0" lvl="0" indent="0" algn="l" rtl="0">
              <a:spcBef>
                <a:spcPts val="0"/>
              </a:spcBef>
              <a:spcAft>
                <a:spcPts val="0"/>
              </a:spcAft>
              <a:buNone/>
            </a:pPr>
            <a:r>
              <a:rPr lang="en-US" sz="3600">
                <a:solidFill>
                  <a:schemeClr val="dk1"/>
                </a:solidFill>
                <a:latin typeface="Calibri"/>
                <a:ea typeface="Calibri"/>
                <a:cs typeface="Calibri"/>
                <a:sym typeface="Calibri"/>
              </a:rPr>
              <a:t>3. Your left hand points to the </a:t>
            </a:r>
            <a:endParaRPr/>
          </a:p>
          <a:p>
            <a:pPr marL="0" marR="0" lvl="0" indent="0" algn="l" rtl="0">
              <a:spcBef>
                <a:spcPts val="0"/>
              </a:spcBef>
              <a:spcAft>
                <a:spcPts val="0"/>
              </a:spcAft>
              <a:buNone/>
            </a:pPr>
            <a:r>
              <a:rPr lang="en-US" sz="3600">
                <a:solidFill>
                  <a:schemeClr val="dk1"/>
                </a:solidFill>
                <a:latin typeface="Calibri"/>
                <a:ea typeface="Calibri"/>
                <a:cs typeface="Calibri"/>
                <a:sym typeface="Calibri"/>
              </a:rPr>
              <a:t>    center of </a:t>
            </a:r>
            <a:r>
              <a:rPr lang="en-US" sz="3600" b="1">
                <a:solidFill>
                  <a:schemeClr val="accent1"/>
                </a:solidFill>
                <a:latin typeface="Calibri"/>
                <a:ea typeface="Calibri"/>
                <a:cs typeface="Calibri"/>
                <a:sym typeface="Calibri"/>
              </a:rPr>
              <a:t>High</a:t>
            </a:r>
            <a:r>
              <a:rPr lang="en-US" sz="3600">
                <a:solidFill>
                  <a:schemeClr val="dk1"/>
                </a:solidFill>
                <a:latin typeface="Calibri"/>
                <a:ea typeface="Calibri"/>
                <a:cs typeface="Calibri"/>
                <a:sym typeface="Calibri"/>
              </a:rPr>
              <a:t> pressure.</a:t>
            </a:r>
            <a:endParaRPr/>
          </a:p>
          <a:p>
            <a:pPr marL="0" marR="0" lvl="0" indent="0" algn="l" rtl="0">
              <a:spcBef>
                <a:spcPts val="0"/>
              </a:spcBef>
              <a:spcAft>
                <a:spcPts val="0"/>
              </a:spcAft>
              <a:buNone/>
            </a:pPr>
            <a:r>
              <a:rPr lang="en-US" sz="3600">
                <a:solidFill>
                  <a:schemeClr val="dk1"/>
                </a:solidFill>
                <a:latin typeface="Calibri"/>
                <a:ea typeface="Calibri"/>
                <a:cs typeface="Calibri"/>
                <a:sym typeface="Calibri"/>
              </a:rPr>
              <a:t>4. Your right hand points to the center </a:t>
            </a:r>
            <a:endParaRPr/>
          </a:p>
          <a:p>
            <a:pPr marL="0" marR="0" lvl="0" indent="0" algn="l" rtl="0">
              <a:spcBef>
                <a:spcPts val="0"/>
              </a:spcBef>
              <a:spcAft>
                <a:spcPts val="0"/>
              </a:spcAft>
              <a:buNone/>
            </a:pPr>
            <a:r>
              <a:rPr lang="en-US" sz="3600">
                <a:solidFill>
                  <a:schemeClr val="dk1"/>
                </a:solidFill>
                <a:latin typeface="Calibri"/>
                <a:ea typeface="Calibri"/>
                <a:cs typeface="Calibri"/>
                <a:sym typeface="Calibri"/>
              </a:rPr>
              <a:t>    of </a:t>
            </a:r>
            <a:r>
              <a:rPr lang="en-US" sz="3600" b="1">
                <a:solidFill>
                  <a:srgbClr val="FF0000"/>
                </a:solidFill>
                <a:latin typeface="Calibri"/>
                <a:ea typeface="Calibri"/>
                <a:cs typeface="Calibri"/>
                <a:sym typeface="Calibri"/>
              </a:rPr>
              <a:t>Low</a:t>
            </a:r>
            <a:r>
              <a:rPr lang="en-US" sz="3600">
                <a:solidFill>
                  <a:schemeClr val="dk1"/>
                </a:solidFill>
                <a:latin typeface="Calibri"/>
                <a:ea typeface="Calibri"/>
                <a:cs typeface="Calibri"/>
                <a:sym typeface="Calibri"/>
              </a:rPr>
              <a:t> pressure.</a:t>
            </a:r>
            <a:endParaRPr/>
          </a:p>
          <a:p>
            <a:pPr marL="0" marR="0" lvl="0" indent="0" algn="l" rtl="0">
              <a:spcBef>
                <a:spcPts val="0"/>
              </a:spcBef>
              <a:spcAft>
                <a:spcPts val="0"/>
              </a:spcAft>
              <a:buNone/>
            </a:pPr>
            <a:r>
              <a:rPr lang="en-US" sz="3600">
                <a:solidFill>
                  <a:schemeClr val="dk1"/>
                </a:solidFill>
                <a:latin typeface="Calibri"/>
                <a:ea typeface="Calibri"/>
                <a:cs typeface="Calibri"/>
                <a:sym typeface="Calibri"/>
              </a:rPr>
              <a:t>* Not so much for the Seattle area. </a:t>
            </a:r>
            <a:endParaRPr/>
          </a:p>
        </p:txBody>
      </p:sp>
      <p:pic>
        <p:nvPicPr>
          <p:cNvPr id="326" name="Google Shape;326;p26"/>
          <p:cNvPicPr preferRelativeResize="0"/>
          <p:nvPr/>
        </p:nvPicPr>
        <p:blipFill rotWithShape="1">
          <a:blip r:embed="rId3">
            <a:alphaModFix/>
          </a:blip>
          <a:srcRect/>
          <a:stretch/>
        </p:blipFill>
        <p:spPr>
          <a:xfrm>
            <a:off x="6126388" y="1647546"/>
            <a:ext cx="2568360" cy="340050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7"/>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Fronts</a:t>
            </a:r>
            <a:endParaRPr/>
          </a:p>
        </p:txBody>
      </p:sp>
      <p:pic>
        <p:nvPicPr>
          <p:cNvPr id="333" name="Google Shape;333;p27"/>
          <p:cNvPicPr preferRelativeResize="0"/>
          <p:nvPr/>
        </p:nvPicPr>
        <p:blipFill rotWithShape="1">
          <a:blip r:embed="rId3">
            <a:alphaModFix/>
          </a:blip>
          <a:srcRect/>
          <a:stretch/>
        </p:blipFill>
        <p:spPr>
          <a:xfrm>
            <a:off x="0" y="1388314"/>
            <a:ext cx="9144000" cy="4081371"/>
          </a:xfrm>
          <a:prstGeom prst="rect">
            <a:avLst/>
          </a:prstGeom>
          <a:noFill/>
          <a:ln>
            <a:noFill/>
          </a:ln>
          <a:effectLst>
            <a:outerShdw blurRad="50800" dist="38100" dir="2700000" algn="tl" rotWithShape="0">
              <a:srgbClr val="000000">
                <a:alpha val="40000"/>
              </a:srgbClr>
            </a:outerShdw>
          </a:effectLst>
        </p:spPr>
      </p:pic>
      <p:sp>
        <p:nvSpPr>
          <p:cNvPr id="334" name="Google Shape;334;p27"/>
          <p:cNvSpPr txBox="1"/>
          <p:nvPr/>
        </p:nvSpPr>
        <p:spPr>
          <a:xfrm>
            <a:off x="68687" y="678449"/>
            <a:ext cx="900404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Cold Front</a:t>
            </a:r>
            <a:endParaRPr/>
          </a:p>
        </p:txBody>
      </p:sp>
      <p:sp>
        <p:nvSpPr>
          <p:cNvPr id="335" name="Google Shape;335;p27"/>
          <p:cNvSpPr txBox="1"/>
          <p:nvPr/>
        </p:nvSpPr>
        <p:spPr>
          <a:xfrm>
            <a:off x="765442" y="5469685"/>
            <a:ext cx="761053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Cold (cooler) air replacing warm air.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8"/>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Fronts</a:t>
            </a:r>
            <a:endParaRPr/>
          </a:p>
        </p:txBody>
      </p:sp>
      <p:pic>
        <p:nvPicPr>
          <p:cNvPr id="342" name="Google Shape;342;p28"/>
          <p:cNvPicPr preferRelativeResize="0"/>
          <p:nvPr/>
        </p:nvPicPr>
        <p:blipFill rotWithShape="1">
          <a:blip r:embed="rId3">
            <a:alphaModFix/>
          </a:blip>
          <a:srcRect/>
          <a:stretch/>
        </p:blipFill>
        <p:spPr>
          <a:xfrm>
            <a:off x="560688" y="763908"/>
            <a:ext cx="8022624" cy="5573392"/>
          </a:xfrm>
          <a:prstGeom prst="rect">
            <a:avLst/>
          </a:prstGeom>
          <a:noFill/>
          <a:ln>
            <a:noFill/>
          </a:ln>
          <a:effectLst>
            <a:outerShdw blurRad="50800" dist="38100" dir="2700000" algn="tl" rotWithShape="0">
              <a:srgbClr val="000000">
                <a:alpha val="40000"/>
              </a:srgbClr>
            </a:outerShdw>
          </a:effectLst>
        </p:spPr>
      </p:pic>
      <p:sp>
        <p:nvSpPr>
          <p:cNvPr id="343" name="Google Shape;343;p28"/>
          <p:cNvSpPr/>
          <p:nvPr/>
        </p:nvSpPr>
        <p:spPr>
          <a:xfrm>
            <a:off x="2978150" y="3302000"/>
            <a:ext cx="2019300" cy="3333750"/>
          </a:xfrm>
          <a:prstGeom prst="ellipse">
            <a:avLst/>
          </a:prstGeom>
          <a:noFill/>
          <a:ln w="539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9"/>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Fronts</a:t>
            </a:r>
            <a:endParaRPr/>
          </a:p>
        </p:txBody>
      </p:sp>
      <p:pic>
        <p:nvPicPr>
          <p:cNvPr id="350" name="Google Shape;350;p29"/>
          <p:cNvPicPr preferRelativeResize="0"/>
          <p:nvPr/>
        </p:nvPicPr>
        <p:blipFill rotWithShape="1">
          <a:blip r:embed="rId3">
            <a:alphaModFix/>
          </a:blip>
          <a:srcRect/>
          <a:stretch/>
        </p:blipFill>
        <p:spPr>
          <a:xfrm>
            <a:off x="254000" y="1047750"/>
            <a:ext cx="4267200" cy="5346700"/>
          </a:xfrm>
          <a:prstGeom prst="rect">
            <a:avLst/>
          </a:prstGeom>
          <a:noFill/>
          <a:ln>
            <a:noFill/>
          </a:ln>
          <a:effectLst>
            <a:outerShdw blurRad="50800" dist="38100" dir="2700000" algn="tl" rotWithShape="0">
              <a:srgbClr val="000000">
                <a:alpha val="40000"/>
              </a:srgbClr>
            </a:outerShdw>
          </a:effectLst>
        </p:spPr>
      </p:pic>
      <p:sp>
        <p:nvSpPr>
          <p:cNvPr id="351" name="Google Shape;351;p29"/>
          <p:cNvSpPr txBox="1"/>
          <p:nvPr/>
        </p:nvSpPr>
        <p:spPr>
          <a:xfrm>
            <a:off x="4889500" y="2025650"/>
            <a:ext cx="404495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dk1"/>
                </a:solidFill>
                <a:latin typeface="Calibri"/>
                <a:ea typeface="Calibri"/>
                <a:cs typeface="Calibri"/>
                <a:sym typeface="Calibri"/>
              </a:rPr>
              <a:t>3:45 pm  80°F</a:t>
            </a:r>
            <a:endParaRPr/>
          </a:p>
        </p:txBody>
      </p:sp>
      <p:sp>
        <p:nvSpPr>
          <p:cNvPr id="352" name="Google Shape;352;p29"/>
          <p:cNvSpPr txBox="1"/>
          <p:nvPr/>
        </p:nvSpPr>
        <p:spPr>
          <a:xfrm>
            <a:off x="4889500" y="4283263"/>
            <a:ext cx="404495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dk1"/>
                </a:solidFill>
                <a:latin typeface="Calibri"/>
                <a:ea typeface="Calibri"/>
                <a:cs typeface="Calibri"/>
                <a:sym typeface="Calibri"/>
              </a:rPr>
              <a:t>4:00 pm  40°F</a:t>
            </a:r>
            <a:endParaRPr/>
          </a:p>
        </p:txBody>
      </p:sp>
      <p:cxnSp>
        <p:nvCxnSpPr>
          <p:cNvPr id="353" name="Google Shape;353;p29"/>
          <p:cNvCxnSpPr/>
          <p:nvPr/>
        </p:nvCxnSpPr>
        <p:spPr>
          <a:xfrm flipH="1">
            <a:off x="2959100" y="2597150"/>
            <a:ext cx="1854200" cy="279400"/>
          </a:xfrm>
          <a:prstGeom prst="straightConnector1">
            <a:avLst/>
          </a:prstGeom>
          <a:noFill/>
          <a:ln w="50800" cap="flat" cmpd="sng">
            <a:solidFill>
              <a:srgbClr val="C00000"/>
            </a:solidFill>
            <a:prstDash val="solid"/>
            <a:miter lim="800000"/>
            <a:headEnd type="none" w="sm" len="sm"/>
            <a:tailEnd type="triangle" w="med" len="med"/>
          </a:ln>
        </p:spPr>
      </p:cxnSp>
      <p:cxnSp>
        <p:nvCxnSpPr>
          <p:cNvPr id="354" name="Google Shape;354;p29"/>
          <p:cNvCxnSpPr/>
          <p:nvPr/>
        </p:nvCxnSpPr>
        <p:spPr>
          <a:xfrm rot="10800000">
            <a:off x="2682876" y="4508500"/>
            <a:ext cx="2130424" cy="236428"/>
          </a:xfrm>
          <a:prstGeom prst="straightConnector1">
            <a:avLst/>
          </a:prstGeom>
          <a:noFill/>
          <a:ln w="50800" cap="flat" cmpd="sng">
            <a:solidFill>
              <a:srgbClr val="C00000"/>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Jet Stream</a:t>
            </a:r>
            <a:endParaRPr sz="3959">
              <a:solidFill>
                <a:schemeClr val="lt1"/>
              </a:solidFill>
              <a:latin typeface="Arial"/>
              <a:ea typeface="Arial"/>
              <a:cs typeface="Arial"/>
              <a:sym typeface="Arial"/>
            </a:endParaRPr>
          </a:p>
        </p:txBody>
      </p:sp>
      <p:pic>
        <p:nvPicPr>
          <p:cNvPr id="103" name="Google Shape;103;p3"/>
          <p:cNvPicPr preferRelativeResize="0"/>
          <p:nvPr/>
        </p:nvPicPr>
        <p:blipFill rotWithShape="1">
          <a:blip r:embed="rId3">
            <a:alphaModFix/>
          </a:blip>
          <a:srcRect/>
          <a:stretch/>
        </p:blipFill>
        <p:spPr>
          <a:xfrm>
            <a:off x="1103290" y="956478"/>
            <a:ext cx="6847661" cy="5448954"/>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0"/>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Fronts</a:t>
            </a:r>
            <a:endParaRPr/>
          </a:p>
        </p:txBody>
      </p:sp>
      <p:sp>
        <p:nvSpPr>
          <p:cNvPr id="361" name="Google Shape;361;p30"/>
          <p:cNvSpPr txBox="1"/>
          <p:nvPr/>
        </p:nvSpPr>
        <p:spPr>
          <a:xfrm>
            <a:off x="68687" y="678449"/>
            <a:ext cx="900404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Warm Front</a:t>
            </a:r>
            <a:endParaRPr/>
          </a:p>
        </p:txBody>
      </p:sp>
      <p:sp>
        <p:nvSpPr>
          <p:cNvPr id="362" name="Google Shape;362;p30"/>
          <p:cNvSpPr txBox="1"/>
          <p:nvPr/>
        </p:nvSpPr>
        <p:spPr>
          <a:xfrm>
            <a:off x="1514874" y="5446744"/>
            <a:ext cx="6332942"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Warmer air replacing cold air.</a:t>
            </a:r>
            <a:endParaRPr/>
          </a:p>
        </p:txBody>
      </p:sp>
      <p:pic>
        <p:nvPicPr>
          <p:cNvPr id="363" name="Google Shape;363;p30"/>
          <p:cNvPicPr preferRelativeResize="0"/>
          <p:nvPr/>
        </p:nvPicPr>
        <p:blipFill rotWithShape="1">
          <a:blip r:embed="rId3">
            <a:alphaModFix/>
          </a:blip>
          <a:srcRect/>
          <a:stretch/>
        </p:blipFill>
        <p:spPr>
          <a:xfrm>
            <a:off x="0" y="1388314"/>
            <a:ext cx="9144000" cy="4081371"/>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1"/>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Fronts</a:t>
            </a:r>
            <a:endParaRPr/>
          </a:p>
        </p:txBody>
      </p:sp>
      <p:sp>
        <p:nvSpPr>
          <p:cNvPr id="370" name="Google Shape;370;p31"/>
          <p:cNvSpPr txBox="1"/>
          <p:nvPr/>
        </p:nvSpPr>
        <p:spPr>
          <a:xfrm>
            <a:off x="68687" y="678449"/>
            <a:ext cx="900404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Stationary Front</a:t>
            </a:r>
            <a:endParaRPr/>
          </a:p>
        </p:txBody>
      </p:sp>
      <p:sp>
        <p:nvSpPr>
          <p:cNvPr id="371" name="Google Shape;371;p31"/>
          <p:cNvSpPr txBox="1"/>
          <p:nvPr/>
        </p:nvSpPr>
        <p:spPr>
          <a:xfrm>
            <a:off x="999461" y="5459645"/>
            <a:ext cx="7582002"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Boundary between two air masses with no frontal  movement.</a:t>
            </a:r>
            <a:endParaRPr/>
          </a:p>
        </p:txBody>
      </p:sp>
      <p:pic>
        <p:nvPicPr>
          <p:cNvPr id="372" name="Google Shape;372;p31"/>
          <p:cNvPicPr preferRelativeResize="0"/>
          <p:nvPr/>
        </p:nvPicPr>
        <p:blipFill rotWithShape="1">
          <a:blip r:embed="rId3">
            <a:alphaModFix/>
          </a:blip>
          <a:srcRect/>
          <a:stretch/>
        </p:blipFill>
        <p:spPr>
          <a:xfrm>
            <a:off x="-1290" y="1386335"/>
            <a:ext cx="9144000" cy="4081371"/>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2"/>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Fronts</a:t>
            </a:r>
            <a:endParaRPr/>
          </a:p>
        </p:txBody>
      </p:sp>
      <p:sp>
        <p:nvSpPr>
          <p:cNvPr id="379" name="Google Shape;379;p32"/>
          <p:cNvSpPr txBox="1"/>
          <p:nvPr/>
        </p:nvSpPr>
        <p:spPr>
          <a:xfrm>
            <a:off x="68687" y="678449"/>
            <a:ext cx="900404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Cold Fronts</a:t>
            </a:r>
            <a:endParaRPr/>
          </a:p>
        </p:txBody>
      </p:sp>
      <p:pic>
        <p:nvPicPr>
          <p:cNvPr id="380" name="Google Shape;380;p32"/>
          <p:cNvPicPr preferRelativeResize="0"/>
          <p:nvPr/>
        </p:nvPicPr>
        <p:blipFill rotWithShape="1">
          <a:blip r:embed="rId3">
            <a:alphaModFix/>
          </a:blip>
          <a:srcRect/>
          <a:stretch/>
        </p:blipFill>
        <p:spPr>
          <a:xfrm>
            <a:off x="51273" y="2072449"/>
            <a:ext cx="9041453" cy="3676942"/>
          </a:xfrm>
          <a:prstGeom prst="rect">
            <a:avLst/>
          </a:prstGeom>
          <a:noFill/>
          <a:ln>
            <a:noFill/>
          </a:ln>
        </p:spPr>
      </p:pic>
      <p:sp>
        <p:nvSpPr>
          <p:cNvPr id="381" name="Google Shape;381;p32"/>
          <p:cNvSpPr txBox="1"/>
          <p:nvPr/>
        </p:nvSpPr>
        <p:spPr>
          <a:xfrm>
            <a:off x="438532" y="5579386"/>
            <a:ext cx="863420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Cooler/Colder more dense air undercuts the warmer less dense air.</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33"/>
          <p:cNvPicPr preferRelativeResize="0"/>
          <p:nvPr/>
        </p:nvPicPr>
        <p:blipFill rotWithShape="1">
          <a:blip r:embed="rId3">
            <a:alphaModFix/>
          </a:blip>
          <a:srcRect/>
          <a:stretch/>
        </p:blipFill>
        <p:spPr>
          <a:xfrm>
            <a:off x="51273" y="2072449"/>
            <a:ext cx="9041453" cy="3676942"/>
          </a:xfrm>
          <a:prstGeom prst="rect">
            <a:avLst/>
          </a:prstGeom>
          <a:noFill/>
          <a:ln>
            <a:noFill/>
          </a:ln>
        </p:spPr>
      </p:pic>
      <p:sp>
        <p:nvSpPr>
          <p:cNvPr id="388" name="Google Shape;388;p33"/>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Fronts</a:t>
            </a:r>
            <a:endParaRPr/>
          </a:p>
        </p:txBody>
      </p:sp>
      <p:sp>
        <p:nvSpPr>
          <p:cNvPr id="389" name="Google Shape;389;p33"/>
          <p:cNvSpPr txBox="1"/>
          <p:nvPr/>
        </p:nvSpPr>
        <p:spPr>
          <a:xfrm>
            <a:off x="68687" y="678449"/>
            <a:ext cx="900404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Cold Fronts</a:t>
            </a:r>
            <a:endParaRPr/>
          </a:p>
        </p:txBody>
      </p:sp>
      <p:sp>
        <p:nvSpPr>
          <p:cNvPr id="390" name="Google Shape;390;p33"/>
          <p:cNvSpPr txBox="1"/>
          <p:nvPr/>
        </p:nvSpPr>
        <p:spPr>
          <a:xfrm>
            <a:off x="736375" y="5532244"/>
            <a:ext cx="748918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Forceful rising of warm air helps create thunderstorms.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34"/>
          <p:cNvPicPr preferRelativeResize="0"/>
          <p:nvPr/>
        </p:nvPicPr>
        <p:blipFill rotWithShape="1">
          <a:blip r:embed="rId3">
            <a:alphaModFix/>
          </a:blip>
          <a:srcRect/>
          <a:stretch/>
        </p:blipFill>
        <p:spPr>
          <a:xfrm>
            <a:off x="51272" y="2072449"/>
            <a:ext cx="9041453" cy="3676942"/>
          </a:xfrm>
          <a:prstGeom prst="rect">
            <a:avLst/>
          </a:prstGeom>
          <a:noFill/>
          <a:ln>
            <a:noFill/>
          </a:ln>
        </p:spPr>
      </p:pic>
      <p:sp>
        <p:nvSpPr>
          <p:cNvPr id="397" name="Google Shape;397;p34"/>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Fronts</a:t>
            </a:r>
            <a:endParaRPr/>
          </a:p>
        </p:txBody>
      </p:sp>
      <p:sp>
        <p:nvSpPr>
          <p:cNvPr id="398" name="Google Shape;398;p34"/>
          <p:cNvSpPr txBox="1"/>
          <p:nvPr/>
        </p:nvSpPr>
        <p:spPr>
          <a:xfrm>
            <a:off x="68687" y="678449"/>
            <a:ext cx="900404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Warm Fronts</a:t>
            </a:r>
            <a:endParaRPr/>
          </a:p>
        </p:txBody>
      </p:sp>
      <p:sp>
        <p:nvSpPr>
          <p:cNvPr id="399" name="Google Shape;399;p34"/>
          <p:cNvSpPr txBox="1"/>
          <p:nvPr/>
        </p:nvSpPr>
        <p:spPr>
          <a:xfrm>
            <a:off x="152459" y="5550250"/>
            <a:ext cx="883650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Lighter, denser warm air moves faster than the retreating warm front causing it to rise.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35"/>
          <p:cNvPicPr preferRelativeResize="0"/>
          <p:nvPr/>
        </p:nvPicPr>
        <p:blipFill rotWithShape="1">
          <a:blip r:embed="rId3">
            <a:alphaModFix/>
          </a:blip>
          <a:srcRect/>
          <a:stretch/>
        </p:blipFill>
        <p:spPr>
          <a:xfrm>
            <a:off x="51272" y="2072449"/>
            <a:ext cx="9041453" cy="3676942"/>
          </a:xfrm>
          <a:prstGeom prst="rect">
            <a:avLst/>
          </a:prstGeom>
          <a:noFill/>
          <a:ln>
            <a:noFill/>
          </a:ln>
        </p:spPr>
      </p:pic>
      <p:sp>
        <p:nvSpPr>
          <p:cNvPr id="406" name="Google Shape;406;p35"/>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Fronts</a:t>
            </a:r>
            <a:endParaRPr/>
          </a:p>
        </p:txBody>
      </p:sp>
      <p:sp>
        <p:nvSpPr>
          <p:cNvPr id="407" name="Google Shape;407;p35"/>
          <p:cNvSpPr txBox="1"/>
          <p:nvPr/>
        </p:nvSpPr>
        <p:spPr>
          <a:xfrm>
            <a:off x="68687" y="678449"/>
            <a:ext cx="900404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Warm Fronts</a:t>
            </a:r>
            <a:endParaRPr/>
          </a:p>
        </p:txBody>
      </p:sp>
      <p:sp>
        <p:nvSpPr>
          <p:cNvPr id="408" name="Google Shape;408;p35"/>
          <p:cNvSpPr txBox="1"/>
          <p:nvPr/>
        </p:nvSpPr>
        <p:spPr>
          <a:xfrm>
            <a:off x="68687" y="5636103"/>
            <a:ext cx="910678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Clouds and rain develop “ahead” of warm front.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6"/>
          <p:cNvSpPr txBox="1"/>
          <p:nvPr/>
        </p:nvSpPr>
        <p:spPr>
          <a:xfrm>
            <a:off x="37214" y="13938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Back to the Future</a:t>
            </a:r>
            <a:endParaRPr/>
          </a:p>
        </p:txBody>
      </p:sp>
      <p:pic>
        <p:nvPicPr>
          <p:cNvPr id="415" name="Google Shape;415;p36"/>
          <p:cNvPicPr preferRelativeResize="0"/>
          <p:nvPr/>
        </p:nvPicPr>
        <p:blipFill rotWithShape="1">
          <a:blip r:embed="rId3">
            <a:alphaModFix/>
          </a:blip>
          <a:srcRect/>
          <a:stretch/>
        </p:blipFill>
        <p:spPr>
          <a:xfrm>
            <a:off x="88321" y="1316840"/>
            <a:ext cx="8967358" cy="4392091"/>
          </a:xfrm>
          <a:prstGeom prst="rect">
            <a:avLst/>
          </a:prstGeom>
          <a:noFill/>
          <a:ln>
            <a:noFill/>
          </a:ln>
        </p:spPr>
      </p:pic>
      <p:sp>
        <p:nvSpPr>
          <p:cNvPr id="416" name="Google Shape;416;p36"/>
          <p:cNvSpPr txBox="1"/>
          <p:nvPr/>
        </p:nvSpPr>
        <p:spPr>
          <a:xfrm>
            <a:off x="987228" y="5541160"/>
            <a:ext cx="716954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We return back to the beginning and complete the weather cycle.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7"/>
          <p:cNvSpPr txBox="1"/>
          <p:nvPr/>
        </p:nvSpPr>
        <p:spPr>
          <a:xfrm>
            <a:off x="368300" y="766171"/>
            <a:ext cx="8407400" cy="33239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Calibri"/>
                <a:ea typeface="Calibri"/>
                <a:cs typeface="Calibri"/>
                <a:sym typeface="Calibri"/>
              </a:rPr>
              <a:t>Learn MORE at</a:t>
            </a:r>
            <a:r>
              <a:rPr lang="en-US" sz="2800" dirty="0" smtClean="0">
                <a:solidFill>
                  <a:schemeClr val="dk1"/>
                </a:solidFill>
                <a:latin typeface="Calibri"/>
                <a:ea typeface="Calibri"/>
                <a:cs typeface="Calibri"/>
                <a:sym typeface="Calibri"/>
              </a:rPr>
              <a:t>…</a:t>
            </a:r>
          </a:p>
          <a:p>
            <a:pPr marL="0" marR="0" lvl="0" indent="0" algn="l" rtl="0">
              <a:spcBef>
                <a:spcPts val="0"/>
              </a:spcBef>
              <a:spcAft>
                <a:spcPts val="0"/>
              </a:spcAft>
              <a:buNone/>
            </a:pPr>
            <a:endParaRPr lang="en-US" sz="2800" dirty="0">
              <a:solidFill>
                <a:schemeClr val="dk1"/>
              </a:solidFill>
              <a:latin typeface="Calibri"/>
              <a:cs typeface="Calibri"/>
              <a:sym typeface="Calibri"/>
            </a:endParaRPr>
          </a:p>
          <a:p>
            <a:pPr marL="0" marR="0" lvl="0" indent="0" algn="l" rtl="0">
              <a:spcBef>
                <a:spcPts val="0"/>
              </a:spcBef>
              <a:spcAft>
                <a:spcPts val="0"/>
              </a:spcAft>
              <a:buNone/>
            </a:pPr>
            <a:endParaRPr lang="en-US" sz="2800" dirty="0" smtClean="0">
              <a:solidFill>
                <a:schemeClr val="dk1"/>
              </a:solidFill>
              <a:latin typeface="Calibri"/>
              <a:cs typeface="Calibri"/>
              <a:sym typeface="Calibri"/>
            </a:endParaRPr>
          </a:p>
          <a:p>
            <a:pPr marL="0" marR="0" lvl="0" indent="0" algn="l" rtl="0">
              <a:spcBef>
                <a:spcPts val="0"/>
              </a:spcBef>
              <a:spcAft>
                <a:spcPts val="0"/>
              </a:spcAft>
              <a:buNone/>
            </a:pPr>
            <a:endParaRPr dirty="0"/>
          </a:p>
          <a:p>
            <a:pPr marL="0" marR="0" lvl="0" indent="0" algn="l" rtl="0">
              <a:spcBef>
                <a:spcPts val="0"/>
              </a:spcBef>
              <a:spcAft>
                <a:spcPts val="0"/>
              </a:spcAft>
              <a:buNone/>
            </a:pPr>
            <a:r>
              <a:rPr lang="en-US" sz="3600" b="1" dirty="0" err="1">
                <a:solidFill>
                  <a:schemeClr val="dk1"/>
                </a:solidFill>
                <a:latin typeface="Calibri"/>
                <a:ea typeface="Calibri"/>
                <a:cs typeface="Calibri"/>
                <a:sym typeface="Calibri"/>
              </a:rPr>
              <a:t>JetStream</a:t>
            </a:r>
            <a:r>
              <a:rPr lang="en-US" sz="3600" b="1" dirty="0">
                <a:solidFill>
                  <a:schemeClr val="dk1"/>
                </a:solidFill>
                <a:latin typeface="Calibri"/>
                <a:ea typeface="Calibri"/>
                <a:cs typeface="Calibri"/>
                <a:sym typeface="Calibri"/>
              </a:rPr>
              <a:t> – An Online School for Weather</a:t>
            </a:r>
            <a:endParaRPr dirty="0"/>
          </a:p>
          <a:p>
            <a:pPr marL="0" marR="0" lvl="0" indent="0" algn="ctr" rtl="0">
              <a:spcBef>
                <a:spcPts val="0"/>
              </a:spcBef>
              <a:spcAft>
                <a:spcPts val="0"/>
              </a:spcAft>
              <a:buNone/>
            </a:pPr>
            <a:r>
              <a:rPr lang="en-US" sz="4800" b="1" dirty="0">
                <a:solidFill>
                  <a:srgbClr val="7030A0"/>
                </a:solidFill>
                <a:latin typeface="Calibri"/>
                <a:ea typeface="Calibri"/>
                <a:cs typeface="Calibri"/>
                <a:sym typeface="Calibri"/>
              </a:rPr>
              <a:t>www.weather.gov/jetstream</a:t>
            </a:r>
            <a:endParaRPr sz="4800" dirty="0"/>
          </a:p>
          <a:p>
            <a:pPr marL="0" marR="0" lvl="0" indent="0" algn="ctr" rtl="0">
              <a:spcBef>
                <a:spcPts val="0"/>
              </a:spcBef>
              <a:spcAft>
                <a:spcPts val="0"/>
              </a:spcAft>
              <a:buNone/>
            </a:pPr>
            <a:r>
              <a:rPr lang="en-US" sz="2800" dirty="0">
                <a:solidFill>
                  <a:schemeClr val="dk1"/>
                </a:solidFill>
                <a:latin typeface="Calibri"/>
                <a:ea typeface="Calibri"/>
                <a:cs typeface="Calibri"/>
                <a:sym typeface="Calibri"/>
              </a:rPr>
              <a:t>A free resource with over 35 lesson plans and activities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p:nvPr/>
        </p:nvSpPr>
        <p:spPr>
          <a:xfrm>
            <a:off x="37214" y="144516"/>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Chasing Rabbits #4</a:t>
            </a:r>
            <a:endParaRPr/>
          </a:p>
        </p:txBody>
      </p:sp>
      <p:pic>
        <p:nvPicPr>
          <p:cNvPr id="110" name="Google Shape;110;p4"/>
          <p:cNvPicPr preferRelativeResize="0"/>
          <p:nvPr/>
        </p:nvPicPr>
        <p:blipFill rotWithShape="1">
          <a:blip r:embed="rId3">
            <a:alphaModFix/>
          </a:blip>
          <a:srcRect/>
          <a:stretch/>
        </p:blipFill>
        <p:spPr>
          <a:xfrm>
            <a:off x="220395" y="3081714"/>
            <a:ext cx="2790576" cy="2120987"/>
          </a:xfrm>
          <a:prstGeom prst="rect">
            <a:avLst/>
          </a:prstGeom>
          <a:noFill/>
          <a:ln>
            <a:noFill/>
          </a:ln>
        </p:spPr>
      </p:pic>
      <p:pic>
        <p:nvPicPr>
          <p:cNvPr id="111" name="Google Shape;111;p4"/>
          <p:cNvPicPr preferRelativeResize="0"/>
          <p:nvPr/>
        </p:nvPicPr>
        <p:blipFill rotWithShape="1">
          <a:blip r:embed="rId4">
            <a:alphaModFix/>
          </a:blip>
          <a:srcRect/>
          <a:stretch/>
        </p:blipFill>
        <p:spPr>
          <a:xfrm>
            <a:off x="4370495" y="1695560"/>
            <a:ext cx="966696" cy="1159370"/>
          </a:xfrm>
          <a:prstGeom prst="rect">
            <a:avLst/>
          </a:prstGeom>
          <a:noFill/>
          <a:ln>
            <a:noFill/>
          </a:ln>
        </p:spPr>
      </p:pic>
      <p:pic>
        <p:nvPicPr>
          <p:cNvPr id="112" name="Google Shape;112;p4"/>
          <p:cNvPicPr preferRelativeResize="0"/>
          <p:nvPr/>
        </p:nvPicPr>
        <p:blipFill rotWithShape="1">
          <a:blip r:embed="rId5">
            <a:alphaModFix/>
          </a:blip>
          <a:srcRect/>
          <a:stretch/>
        </p:blipFill>
        <p:spPr>
          <a:xfrm>
            <a:off x="5400168" y="2126563"/>
            <a:ext cx="1129472" cy="1159370"/>
          </a:xfrm>
          <a:prstGeom prst="rect">
            <a:avLst/>
          </a:prstGeom>
          <a:noFill/>
          <a:ln>
            <a:noFill/>
          </a:ln>
        </p:spPr>
      </p:pic>
      <p:pic>
        <p:nvPicPr>
          <p:cNvPr id="113" name="Google Shape;113;p4"/>
          <p:cNvPicPr preferRelativeResize="0"/>
          <p:nvPr/>
        </p:nvPicPr>
        <p:blipFill rotWithShape="1">
          <a:blip r:embed="rId6">
            <a:alphaModFix/>
          </a:blip>
          <a:srcRect/>
          <a:stretch/>
        </p:blipFill>
        <p:spPr>
          <a:xfrm>
            <a:off x="6853345" y="3394562"/>
            <a:ext cx="1129472" cy="1159370"/>
          </a:xfrm>
          <a:prstGeom prst="rect">
            <a:avLst/>
          </a:prstGeom>
          <a:noFill/>
          <a:ln>
            <a:noFill/>
          </a:ln>
        </p:spPr>
      </p:pic>
      <p:pic>
        <p:nvPicPr>
          <p:cNvPr id="114" name="Google Shape;114;p4"/>
          <p:cNvPicPr preferRelativeResize="0"/>
          <p:nvPr/>
        </p:nvPicPr>
        <p:blipFill rotWithShape="1">
          <a:blip r:embed="rId7">
            <a:alphaModFix/>
          </a:blip>
          <a:srcRect/>
          <a:stretch/>
        </p:blipFill>
        <p:spPr>
          <a:xfrm>
            <a:off x="6942253" y="2410049"/>
            <a:ext cx="1687564" cy="1159370"/>
          </a:xfrm>
          <a:prstGeom prst="rect">
            <a:avLst/>
          </a:prstGeom>
          <a:noFill/>
          <a:ln>
            <a:noFill/>
          </a:ln>
        </p:spPr>
      </p:pic>
      <p:cxnSp>
        <p:nvCxnSpPr>
          <p:cNvPr id="115" name="Google Shape;115;p4"/>
          <p:cNvCxnSpPr/>
          <p:nvPr/>
        </p:nvCxnSpPr>
        <p:spPr>
          <a:xfrm rot="10800000" flipH="1">
            <a:off x="3230880" y="2644588"/>
            <a:ext cx="1233300" cy="1149000"/>
          </a:xfrm>
          <a:prstGeom prst="curvedConnector3">
            <a:avLst>
              <a:gd name="adj1" fmla="val 50000"/>
            </a:avLst>
          </a:prstGeom>
          <a:noFill/>
          <a:ln w="19050" cap="flat" cmpd="sng">
            <a:solidFill>
              <a:srgbClr val="86341B"/>
            </a:solidFill>
            <a:prstDash val="solid"/>
            <a:miter lim="800000"/>
            <a:headEnd type="none" w="sm" len="sm"/>
            <a:tailEnd type="triangle" w="med" len="med"/>
          </a:ln>
        </p:spPr>
      </p:cxnSp>
      <p:cxnSp>
        <p:nvCxnSpPr>
          <p:cNvPr id="116" name="Google Shape;116;p4"/>
          <p:cNvCxnSpPr/>
          <p:nvPr/>
        </p:nvCxnSpPr>
        <p:spPr>
          <a:xfrm rot="10800000" flipH="1">
            <a:off x="3230880" y="2931293"/>
            <a:ext cx="2169300" cy="995400"/>
          </a:xfrm>
          <a:prstGeom prst="curvedConnector3">
            <a:avLst>
              <a:gd name="adj1" fmla="val 50000"/>
            </a:avLst>
          </a:prstGeom>
          <a:noFill/>
          <a:ln w="19050" cap="flat" cmpd="sng">
            <a:solidFill>
              <a:srgbClr val="179CBC"/>
            </a:solidFill>
            <a:prstDash val="solid"/>
            <a:miter lim="800000"/>
            <a:headEnd type="none" w="sm" len="sm"/>
            <a:tailEnd type="triangle" w="med" len="med"/>
          </a:ln>
        </p:spPr>
      </p:cxnSp>
      <p:cxnSp>
        <p:nvCxnSpPr>
          <p:cNvPr id="117" name="Google Shape;117;p4"/>
          <p:cNvCxnSpPr/>
          <p:nvPr/>
        </p:nvCxnSpPr>
        <p:spPr>
          <a:xfrm rot="10800000" flipH="1">
            <a:off x="3230880" y="3282604"/>
            <a:ext cx="3823800" cy="772500"/>
          </a:xfrm>
          <a:prstGeom prst="curvedConnector3">
            <a:avLst>
              <a:gd name="adj1" fmla="val 50000"/>
            </a:avLst>
          </a:prstGeom>
          <a:noFill/>
          <a:ln w="19050" cap="flat" cmpd="sng">
            <a:solidFill>
              <a:srgbClr val="FDD525"/>
            </a:solidFill>
            <a:prstDash val="solid"/>
            <a:miter lim="800000"/>
            <a:headEnd type="none" w="sm" len="sm"/>
            <a:tailEnd type="triangle" w="med" len="med"/>
          </a:ln>
        </p:spPr>
      </p:cxnSp>
      <p:cxnSp>
        <p:nvCxnSpPr>
          <p:cNvPr id="118" name="Google Shape;118;p4"/>
          <p:cNvCxnSpPr/>
          <p:nvPr/>
        </p:nvCxnSpPr>
        <p:spPr>
          <a:xfrm rot="10800000" flipH="1">
            <a:off x="3230880" y="4089051"/>
            <a:ext cx="3512100" cy="112500"/>
          </a:xfrm>
          <a:prstGeom prst="curvedConnector3">
            <a:avLst>
              <a:gd name="adj1" fmla="val 50000"/>
            </a:avLst>
          </a:prstGeom>
          <a:noFill/>
          <a:ln w="19050" cap="flat" cmpd="sng">
            <a:solidFill>
              <a:srgbClr val="0C7F40"/>
            </a:solidFill>
            <a:prstDash val="solid"/>
            <a:miter lim="800000"/>
            <a:headEnd type="none" w="sm" len="sm"/>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p:nvPr/>
        </p:nvSpPr>
        <p:spPr>
          <a:xfrm>
            <a:off x="37214" y="144516"/>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Chasing Rabbits #4</a:t>
            </a:r>
            <a:endParaRPr/>
          </a:p>
        </p:txBody>
      </p:sp>
      <p:sp>
        <p:nvSpPr>
          <p:cNvPr id="125" name="Google Shape;125;p5"/>
          <p:cNvSpPr txBox="1"/>
          <p:nvPr/>
        </p:nvSpPr>
        <p:spPr>
          <a:xfrm>
            <a:off x="447085" y="668592"/>
            <a:ext cx="8249830"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A desert is defined as any region where the annual rainfall is LESS than 10 inches.</a:t>
            </a:r>
            <a:endParaRPr/>
          </a:p>
          <a:p>
            <a:pPr marL="0" marR="0" lvl="0" indent="0" algn="l" rtl="0">
              <a:spcBef>
                <a:spcPts val="0"/>
              </a:spcBef>
              <a:spcAft>
                <a:spcPts val="0"/>
              </a:spcAft>
              <a:buNone/>
            </a:pPr>
            <a:r>
              <a:rPr lang="en-US" sz="3600" i="1">
                <a:solidFill>
                  <a:schemeClr val="dk1"/>
                </a:solidFill>
                <a:latin typeface="Calibri"/>
                <a:ea typeface="Calibri"/>
                <a:cs typeface="Calibri"/>
                <a:sym typeface="Calibri"/>
              </a:rPr>
              <a:t>Temperature is irrelevant</a:t>
            </a:r>
            <a:r>
              <a:rPr lang="en-US" sz="3600">
                <a:solidFill>
                  <a:schemeClr val="dk1"/>
                </a:solidFill>
                <a:latin typeface="Calibri"/>
                <a:ea typeface="Calibri"/>
                <a:cs typeface="Calibri"/>
                <a:sym typeface="Calibri"/>
              </a:rPr>
              <a:t>.</a:t>
            </a:r>
            <a:endParaRPr/>
          </a:p>
        </p:txBody>
      </p:sp>
      <p:pic>
        <p:nvPicPr>
          <p:cNvPr id="126" name="Google Shape;126;p5"/>
          <p:cNvPicPr preferRelativeResize="0"/>
          <p:nvPr/>
        </p:nvPicPr>
        <p:blipFill rotWithShape="1">
          <a:blip r:embed="rId3">
            <a:alphaModFix/>
          </a:blip>
          <a:srcRect/>
          <a:stretch/>
        </p:blipFill>
        <p:spPr>
          <a:xfrm>
            <a:off x="365233" y="2461032"/>
            <a:ext cx="6553200" cy="4151182"/>
          </a:xfrm>
          <a:prstGeom prst="rect">
            <a:avLst/>
          </a:prstGeom>
          <a:noFill/>
          <a:ln w="127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
        <p:nvSpPr>
          <p:cNvPr id="127" name="Google Shape;127;p5"/>
          <p:cNvSpPr/>
          <p:nvPr/>
        </p:nvSpPr>
        <p:spPr>
          <a:xfrm>
            <a:off x="7539673" y="4947840"/>
            <a:ext cx="317679" cy="317679"/>
          </a:xfrm>
          <a:prstGeom prst="rect">
            <a:avLst/>
          </a:prstGeom>
          <a:solidFill>
            <a:srgbClr val="EC7C3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5"/>
          <p:cNvSpPr/>
          <p:nvPr/>
        </p:nvSpPr>
        <p:spPr>
          <a:xfrm>
            <a:off x="7539672" y="5512364"/>
            <a:ext cx="317679" cy="317679"/>
          </a:xfrm>
          <a:prstGeom prst="rect">
            <a:avLst/>
          </a:prstGeom>
          <a:solidFill>
            <a:srgbClr val="F8292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5"/>
          <p:cNvSpPr txBox="1"/>
          <p:nvPr/>
        </p:nvSpPr>
        <p:spPr>
          <a:xfrm>
            <a:off x="7906535" y="4912286"/>
            <a:ext cx="7426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&lt;10”</a:t>
            </a:r>
            <a:endParaRPr/>
          </a:p>
        </p:txBody>
      </p:sp>
      <p:sp>
        <p:nvSpPr>
          <p:cNvPr id="130" name="Google Shape;130;p5"/>
          <p:cNvSpPr txBox="1"/>
          <p:nvPr/>
        </p:nvSpPr>
        <p:spPr>
          <a:xfrm>
            <a:off x="7958051" y="5469297"/>
            <a:ext cx="5647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&lt; 5”</a:t>
            </a:r>
            <a:endParaRPr/>
          </a:p>
        </p:txBody>
      </p:sp>
      <p:sp>
        <p:nvSpPr>
          <p:cNvPr id="131" name="Google Shape;131;p5"/>
          <p:cNvSpPr txBox="1"/>
          <p:nvPr/>
        </p:nvSpPr>
        <p:spPr>
          <a:xfrm>
            <a:off x="7203664" y="4530075"/>
            <a:ext cx="17214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Annual Rainfall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Jet Stream</a:t>
            </a:r>
            <a:endParaRPr/>
          </a:p>
        </p:txBody>
      </p:sp>
      <p:sp>
        <p:nvSpPr>
          <p:cNvPr id="138" name="Google Shape;138;p6"/>
          <p:cNvSpPr txBox="1"/>
          <p:nvPr/>
        </p:nvSpPr>
        <p:spPr>
          <a:xfrm>
            <a:off x="339051" y="1572115"/>
            <a:ext cx="8518100"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The atmosphere’s response to where the temperature gradient is strongest (which is also where the greatest density change occurs).</a:t>
            </a:r>
            <a:endParaRPr/>
          </a:p>
        </p:txBody>
      </p:sp>
      <p:sp>
        <p:nvSpPr>
          <p:cNvPr id="139" name="Google Shape;139;p6"/>
          <p:cNvSpPr txBox="1"/>
          <p:nvPr/>
        </p:nvSpPr>
        <p:spPr>
          <a:xfrm>
            <a:off x="312950" y="4751781"/>
            <a:ext cx="851810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Is identified when and where wind speed is ≥50 kt (but can exceed 200 kt). </a:t>
            </a:r>
            <a:endParaRPr/>
          </a:p>
        </p:txBody>
      </p:sp>
      <p:sp>
        <p:nvSpPr>
          <p:cNvPr id="140" name="Google Shape;140;p6"/>
          <p:cNvSpPr txBox="1"/>
          <p:nvPr/>
        </p:nvSpPr>
        <p:spPr>
          <a:xfrm>
            <a:off x="-58479" y="687436"/>
            <a:ext cx="9202479"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What is the Jet Stream?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Jet Stream</a:t>
            </a:r>
            <a:endParaRPr/>
          </a:p>
        </p:txBody>
      </p:sp>
      <p:pic>
        <p:nvPicPr>
          <p:cNvPr id="147" name="Google Shape;147;p7"/>
          <p:cNvPicPr preferRelativeResize="0"/>
          <p:nvPr/>
        </p:nvPicPr>
        <p:blipFill rotWithShape="1">
          <a:blip r:embed="rId3">
            <a:alphaModFix/>
          </a:blip>
          <a:srcRect/>
          <a:stretch/>
        </p:blipFill>
        <p:spPr>
          <a:xfrm>
            <a:off x="1228485" y="983275"/>
            <a:ext cx="6604322" cy="5481252"/>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cxnSp>
        <p:nvCxnSpPr>
          <p:cNvPr id="148" name="Google Shape;148;p7"/>
          <p:cNvCxnSpPr/>
          <p:nvPr/>
        </p:nvCxnSpPr>
        <p:spPr>
          <a:xfrm>
            <a:off x="1705970" y="4717576"/>
            <a:ext cx="5409063" cy="0"/>
          </a:xfrm>
          <a:prstGeom prst="straightConnector1">
            <a:avLst/>
          </a:prstGeom>
          <a:noFill/>
          <a:ln w="38100" cap="flat" cmpd="sng">
            <a:solidFill>
              <a:srgbClr val="C00000"/>
            </a:solidFill>
            <a:prstDash val="solid"/>
            <a:miter lim="800000"/>
            <a:headEnd type="none" w="sm" len="sm"/>
            <a:tailEnd type="none" w="sm" len="sm"/>
          </a:ln>
        </p:spPr>
      </p:cxnSp>
      <p:cxnSp>
        <p:nvCxnSpPr>
          <p:cNvPr id="149" name="Google Shape;149;p7"/>
          <p:cNvCxnSpPr/>
          <p:nvPr/>
        </p:nvCxnSpPr>
        <p:spPr>
          <a:xfrm>
            <a:off x="1705970" y="3741761"/>
            <a:ext cx="5409063" cy="0"/>
          </a:xfrm>
          <a:prstGeom prst="straightConnector1">
            <a:avLst/>
          </a:prstGeom>
          <a:noFill/>
          <a:ln w="38100" cap="flat" cmpd="sng">
            <a:solidFill>
              <a:srgbClr val="C00000"/>
            </a:solidFill>
            <a:prstDash val="dash"/>
            <a:miter lim="800000"/>
            <a:headEnd type="none" w="sm" len="sm"/>
            <a:tailEnd type="none" w="sm" len="sm"/>
          </a:ln>
        </p:spPr>
      </p:cxnSp>
      <p:cxnSp>
        <p:nvCxnSpPr>
          <p:cNvPr id="150" name="Google Shape;150;p7"/>
          <p:cNvCxnSpPr/>
          <p:nvPr/>
        </p:nvCxnSpPr>
        <p:spPr>
          <a:xfrm>
            <a:off x="1705970" y="2936543"/>
            <a:ext cx="5409063" cy="0"/>
          </a:xfrm>
          <a:prstGeom prst="straightConnector1">
            <a:avLst/>
          </a:prstGeom>
          <a:noFill/>
          <a:ln w="38100" cap="flat" cmpd="sng">
            <a:solidFill>
              <a:srgbClr val="C00000"/>
            </a:solidFill>
            <a:prstDash val="dash"/>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Jet Stream</a:t>
            </a:r>
            <a:endParaRPr/>
          </a:p>
        </p:txBody>
      </p:sp>
      <p:sp>
        <p:nvSpPr>
          <p:cNvPr id="157" name="Google Shape;157;p8"/>
          <p:cNvSpPr txBox="1"/>
          <p:nvPr/>
        </p:nvSpPr>
        <p:spPr>
          <a:xfrm>
            <a:off x="4558726" y="5126944"/>
            <a:ext cx="470801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Boeing 787 cruising </a:t>
            </a:r>
            <a:endParaRPr/>
          </a:p>
          <a:p>
            <a:pPr marL="0" marR="0" lvl="0" indent="0" algn="ctr" rtl="0">
              <a:spcBef>
                <a:spcPts val="0"/>
              </a:spcBef>
              <a:spcAft>
                <a:spcPts val="0"/>
              </a:spcAft>
              <a:buNone/>
            </a:pPr>
            <a:r>
              <a:rPr lang="en-US" sz="3600">
                <a:solidFill>
                  <a:schemeClr val="dk1"/>
                </a:solidFill>
                <a:latin typeface="Calibri"/>
                <a:ea typeface="Calibri"/>
                <a:cs typeface="Calibri"/>
                <a:sym typeface="Calibri"/>
              </a:rPr>
              <a:t>speed is 587 mph</a:t>
            </a:r>
            <a:endParaRPr/>
          </a:p>
        </p:txBody>
      </p:sp>
      <p:pic>
        <p:nvPicPr>
          <p:cNvPr id="158" name="Google Shape;158;p8"/>
          <p:cNvPicPr preferRelativeResize="0"/>
          <p:nvPr/>
        </p:nvPicPr>
        <p:blipFill rotWithShape="1">
          <a:blip r:embed="rId3">
            <a:alphaModFix/>
          </a:blip>
          <a:srcRect/>
          <a:stretch/>
        </p:blipFill>
        <p:spPr>
          <a:xfrm>
            <a:off x="151059" y="2995886"/>
            <a:ext cx="4708012" cy="3092324"/>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
        <p:nvSpPr>
          <p:cNvPr id="159" name="Google Shape;159;p8"/>
          <p:cNvSpPr txBox="1"/>
          <p:nvPr/>
        </p:nvSpPr>
        <p:spPr>
          <a:xfrm>
            <a:off x="37214" y="691177"/>
            <a:ext cx="9035519"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American Airlines #180</a:t>
            </a:r>
            <a:endParaRPr/>
          </a:p>
          <a:p>
            <a:pPr marL="0" marR="0" lvl="0" indent="0" algn="ctr" rtl="0">
              <a:spcBef>
                <a:spcPts val="0"/>
              </a:spcBef>
              <a:spcAft>
                <a:spcPts val="0"/>
              </a:spcAft>
              <a:buNone/>
            </a:pPr>
            <a:r>
              <a:rPr lang="en-US" sz="4000">
                <a:solidFill>
                  <a:schemeClr val="dk1"/>
                </a:solidFill>
                <a:latin typeface="Arial"/>
                <a:ea typeface="Arial"/>
                <a:cs typeface="Arial"/>
                <a:sym typeface="Arial"/>
              </a:rPr>
              <a:t>January 11, 2019</a:t>
            </a:r>
            <a:endParaRPr/>
          </a:p>
        </p:txBody>
      </p:sp>
      <p:pic>
        <p:nvPicPr>
          <p:cNvPr id="160" name="Google Shape;160;p8"/>
          <p:cNvPicPr preferRelativeResize="0"/>
          <p:nvPr/>
        </p:nvPicPr>
        <p:blipFill rotWithShape="1">
          <a:blip r:embed="rId4">
            <a:alphaModFix/>
          </a:blip>
          <a:srcRect/>
          <a:stretch/>
        </p:blipFill>
        <p:spPr>
          <a:xfrm>
            <a:off x="4440235" y="2148788"/>
            <a:ext cx="4560796" cy="2647581"/>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
        <p:nvSpPr>
          <p:cNvPr id="161" name="Google Shape;161;p8"/>
          <p:cNvSpPr/>
          <p:nvPr/>
        </p:nvSpPr>
        <p:spPr>
          <a:xfrm>
            <a:off x="4248318" y="3204446"/>
            <a:ext cx="1784293" cy="849664"/>
          </a:xfrm>
          <a:prstGeom prst="ellipse">
            <a:avLst/>
          </a:prstGeom>
          <a:noFill/>
          <a:ln w="762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8"/>
          <p:cNvSpPr txBox="1"/>
          <p:nvPr/>
        </p:nvSpPr>
        <p:spPr>
          <a:xfrm>
            <a:off x="214440" y="1868691"/>
            <a:ext cx="288636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C00000"/>
                </a:solidFill>
                <a:latin typeface="Calibri"/>
                <a:ea typeface="Calibri"/>
                <a:cs typeface="Calibri"/>
                <a:sym typeface="Calibri"/>
              </a:rPr>
              <a:t>791 mph</a:t>
            </a:r>
            <a:endParaRPr/>
          </a:p>
        </p:txBody>
      </p:sp>
      <p:cxnSp>
        <p:nvCxnSpPr>
          <p:cNvPr id="163" name="Google Shape;163;p8"/>
          <p:cNvCxnSpPr/>
          <p:nvPr/>
        </p:nvCxnSpPr>
        <p:spPr>
          <a:xfrm>
            <a:off x="2605635" y="2646096"/>
            <a:ext cx="1735742" cy="826482"/>
          </a:xfrm>
          <a:prstGeom prst="straightConnector1">
            <a:avLst/>
          </a:prstGeom>
          <a:noFill/>
          <a:ln w="38100" cap="flat" cmpd="sng">
            <a:solidFill>
              <a:srgbClr val="C00000"/>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cxnSp>
        <p:nvCxnSpPr>
          <p:cNvPr id="169" name="Google Shape;169;p9"/>
          <p:cNvCxnSpPr/>
          <p:nvPr/>
        </p:nvCxnSpPr>
        <p:spPr>
          <a:xfrm rot="10800000">
            <a:off x="1178257" y="2220036"/>
            <a:ext cx="0" cy="1423916"/>
          </a:xfrm>
          <a:prstGeom prst="straightConnector1">
            <a:avLst/>
          </a:prstGeom>
          <a:noFill/>
          <a:ln w="28575" cap="flat" cmpd="sng">
            <a:solidFill>
              <a:srgbClr val="548135"/>
            </a:solidFill>
            <a:prstDash val="solid"/>
            <a:miter lim="800000"/>
            <a:headEnd type="none" w="sm" len="sm"/>
            <a:tailEnd type="triangle" w="med" len="med"/>
          </a:ln>
        </p:spPr>
      </p:cxnSp>
      <p:sp>
        <p:nvSpPr>
          <p:cNvPr id="170" name="Google Shape;170;p9"/>
          <p:cNvSpPr txBox="1"/>
          <p:nvPr/>
        </p:nvSpPr>
        <p:spPr>
          <a:xfrm rot="-5400000">
            <a:off x="500418" y="2565358"/>
            <a:ext cx="105997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48135"/>
                </a:solidFill>
                <a:latin typeface="Calibri"/>
                <a:ea typeface="Calibri"/>
                <a:cs typeface="Calibri"/>
                <a:sym typeface="Calibri"/>
              </a:rPr>
              <a:t>Elevation</a:t>
            </a:r>
            <a:endParaRPr/>
          </a:p>
        </p:txBody>
      </p:sp>
      <p:pic>
        <p:nvPicPr>
          <p:cNvPr id="171" name="Google Shape;171;p9"/>
          <p:cNvPicPr preferRelativeResize="0"/>
          <p:nvPr/>
        </p:nvPicPr>
        <p:blipFill rotWithShape="1">
          <a:blip r:embed="rId3">
            <a:alphaModFix/>
          </a:blip>
          <a:srcRect/>
          <a:stretch/>
        </p:blipFill>
        <p:spPr>
          <a:xfrm>
            <a:off x="0" y="2132140"/>
            <a:ext cx="9103540" cy="4001580"/>
          </a:xfrm>
          <a:prstGeom prst="rect">
            <a:avLst/>
          </a:prstGeom>
          <a:noFill/>
          <a:ln>
            <a:noFill/>
          </a:ln>
          <a:effectLst>
            <a:outerShdw blurRad="50800" dist="38100" dir="2700000" algn="tl" rotWithShape="0">
              <a:srgbClr val="000000">
                <a:alpha val="40000"/>
              </a:srgbClr>
            </a:outerShdw>
          </a:effectLst>
        </p:spPr>
      </p:pic>
      <p:sp>
        <p:nvSpPr>
          <p:cNvPr id="172" name="Google Shape;172;p9"/>
          <p:cNvSpPr txBox="1"/>
          <p:nvPr/>
        </p:nvSpPr>
        <p:spPr>
          <a:xfrm>
            <a:off x="37214" y="161142"/>
            <a:ext cx="7017487" cy="530225"/>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lt1"/>
              </a:buClr>
              <a:buSzPts val="3959"/>
              <a:buFont typeface="Arial"/>
              <a:buNone/>
            </a:pPr>
            <a:r>
              <a:rPr lang="en-US" sz="3959">
                <a:solidFill>
                  <a:schemeClr val="lt1"/>
                </a:solidFill>
                <a:latin typeface="Arial"/>
                <a:ea typeface="Arial"/>
                <a:cs typeface="Arial"/>
                <a:sym typeface="Arial"/>
              </a:rPr>
              <a:t>Jet Stream</a:t>
            </a:r>
            <a:endParaRPr/>
          </a:p>
        </p:txBody>
      </p:sp>
      <p:sp>
        <p:nvSpPr>
          <p:cNvPr id="173" name="Google Shape;173;p9"/>
          <p:cNvSpPr txBox="1"/>
          <p:nvPr/>
        </p:nvSpPr>
        <p:spPr>
          <a:xfrm>
            <a:off x="737859" y="676639"/>
            <a:ext cx="7580807"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Does not occur at any one level but changes in elevation</a:t>
            </a:r>
            <a:endParaRPr/>
          </a:p>
        </p:txBody>
      </p:sp>
      <p:pic>
        <p:nvPicPr>
          <p:cNvPr id="174" name="Google Shape;174;p9"/>
          <p:cNvPicPr preferRelativeResize="0"/>
          <p:nvPr/>
        </p:nvPicPr>
        <p:blipFill rotWithShape="1">
          <a:blip r:embed="rId4">
            <a:alphaModFix/>
          </a:blip>
          <a:srcRect/>
          <a:stretch/>
        </p:blipFill>
        <p:spPr>
          <a:xfrm rot="578059">
            <a:off x="320185" y="5565073"/>
            <a:ext cx="616960" cy="50140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1688</Words>
  <Application>Microsoft Office PowerPoint</Application>
  <PresentationFormat>On-screen Show (4:3)</PresentationFormat>
  <Paragraphs>173</Paragraphs>
  <Slides>37</Slides>
  <Notes>37</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Bad Script</vt:lpstr>
      <vt:lpstr>Calibri</vt:lpstr>
      <vt:lpstr>Book Antiqua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Cain</dc:creator>
  <cp:lastModifiedBy>Mary Fairbanks</cp:lastModifiedBy>
  <cp:revision>2</cp:revision>
  <dcterms:created xsi:type="dcterms:W3CDTF">2019-08-21T19:05:39Z</dcterms:created>
  <dcterms:modified xsi:type="dcterms:W3CDTF">2020-06-18T17:31:29Z</dcterms:modified>
</cp:coreProperties>
</file>