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83" r:id="rId2"/>
    <p:sldId id="284" r:id="rId3"/>
    <p:sldId id="287" r:id="rId4"/>
    <p:sldId id="264" r:id="rId5"/>
    <p:sldId id="270" r:id="rId6"/>
    <p:sldId id="288" r:id="rId7"/>
    <p:sldId id="259" r:id="rId8"/>
    <p:sldId id="257" r:id="rId9"/>
    <p:sldId id="277" r:id="rId10"/>
    <p:sldId id="269" r:id="rId11"/>
    <p:sldId id="272" r:id="rId12"/>
    <p:sldId id="256" r:id="rId13"/>
    <p:sldId id="260" r:id="rId14"/>
    <p:sldId id="262" r:id="rId15"/>
    <p:sldId id="261" r:id="rId16"/>
    <p:sldId id="266" r:id="rId17"/>
    <p:sldId id="267" r:id="rId18"/>
    <p:sldId id="281" r:id="rId19"/>
    <p:sldId id="279" r:id="rId20"/>
    <p:sldId id="280" r:id="rId21"/>
    <p:sldId id="278" r:id="rId22"/>
    <p:sldId id="282" r:id="rId23"/>
    <p:sldId id="276" r:id="rId24"/>
    <p:sldId id="263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B8792-0E20-401C-B06A-6CC07CF41361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E9BB0-495C-405C-A55A-293CE7B6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0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E9BB0-495C-405C-A55A-293CE7B649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8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5D85-1BAD-4806-8359-6A7963E45A54}" type="datetime1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B983-1D5F-4DD1-99D6-26F5C571BF21}" type="datetime1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62C3-DB07-4AA2-BE6B-C079E95C34A1}" type="datetime1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4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422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F58-C0DF-4468-8DD1-92BD51AA65C5}" type="datetime1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353AF-EF69-4423-A88B-5E8925C36AB0}" type="datetime1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1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B8C7-0B4C-4000-9B92-190E55FF2F8E}" type="datetime1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5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FD32-1908-4B6D-8CF3-C631CB877AA0}" type="datetime1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B70F-9BEC-40F7-AA3E-EEB62655C585}" type="datetime1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1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E848-CF3F-41C9-AA73-94E5EE5E13EB}" type="datetime1">
              <a:rPr lang="en-US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3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202B-3D47-4021-87B2-FD54EAB020E5}" type="datetime1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2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D1A0-45FA-4B4D-810E-1A0046D5D955}" type="datetime1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842C1-47D4-457C-8AFE-8630F029A045}" type="datetime1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FFAD5-D132-46B1-9F97-1B99FBC2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7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facebook.com/photo.php?pid=3232859&amp;id=523903682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4.png"/><Relationship Id="rId2" Type="http://schemas.microsoft.com/office/2007/relationships/media" Target="../media/media15.wav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4.png"/><Relationship Id="rId2" Type="http://schemas.microsoft.com/office/2007/relationships/media" Target="../media/media18.wav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7" Type="http://schemas.openxmlformats.org/officeDocument/2006/relationships/image" Target="../media/image4.png"/><Relationship Id="rId2" Type="http://schemas.microsoft.com/office/2007/relationships/media" Target="../media/media23.wav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7" Type="http://schemas.openxmlformats.org/officeDocument/2006/relationships/image" Target="../media/image4.png"/><Relationship Id="rId2" Type="http://schemas.microsoft.com/office/2007/relationships/media" Target="../media/media24.wav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4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jpeg"/><Relationship Id="rId5" Type="http://schemas.openxmlformats.org/officeDocument/2006/relationships/hyperlink" Target="http://www.facebook.com/photo.php?pid=31279635&amp;id=40804763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</a:rPr>
              <a:t>Doppler Radar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514600"/>
            <a:ext cx="411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0"/>
              </a:rPr>
              <a:t>Andrew Woodcock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0"/>
              </a:rPr>
              <a:t>Lead Forecaster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0"/>
              </a:rPr>
              <a:t>National Weather Service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0"/>
              </a:rPr>
              <a:t>Baltimore/Washington DC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0"/>
              </a:rPr>
              <a:t>Forecast Office</a:t>
            </a: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  <a:ea typeface="ＭＳ Ｐゴシック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2624"/>
            <a:ext cx="1824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" y="4992255"/>
            <a:ext cx="215354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hphotos-snc3.fbcdn.net/hs049.snc3/13668_211490093682_523903682_3232857_8354682_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745969" cy="35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284"/>
    </mc:Choice>
    <mc:Fallback>
      <p:transition advTm="1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8" y="762000"/>
            <a:ext cx="4572000" cy="257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217055"/>
            <a:ext cx="409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can be operated in different modes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1143000"/>
            <a:ext cx="44343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Clear air mode – no precipitation detected</a:t>
            </a:r>
          </a:p>
          <a:p>
            <a:endParaRPr lang="en-US" sz="1400" dirty="0"/>
          </a:p>
          <a:p>
            <a:r>
              <a:rPr lang="en-US" sz="1400" dirty="0" smtClean="0"/>
              <a:t>Radar dish turns slower</a:t>
            </a:r>
          </a:p>
          <a:p>
            <a:r>
              <a:rPr lang="en-US" sz="1400" dirty="0" smtClean="0"/>
              <a:t>It does five sweeps of the atmosphere, </a:t>
            </a:r>
          </a:p>
          <a:p>
            <a:r>
              <a:rPr lang="en-US" sz="1400" dirty="0" smtClean="0"/>
              <a:t>from 0.5 degrees to 4.5 degrees</a:t>
            </a:r>
          </a:p>
          <a:p>
            <a:r>
              <a:rPr lang="en-US" sz="1400" dirty="0" smtClean="0"/>
              <a:t>This allows the radar to scan farther and “see” more detail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0" y="3810000"/>
            <a:ext cx="4610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4038600"/>
            <a:ext cx="316926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Precipitation mode</a:t>
            </a:r>
          </a:p>
          <a:p>
            <a:endParaRPr lang="en-US" sz="1400" dirty="0"/>
          </a:p>
          <a:p>
            <a:r>
              <a:rPr lang="en-US" sz="1400" dirty="0" smtClean="0"/>
              <a:t>Radar dish turns faster</a:t>
            </a:r>
          </a:p>
          <a:p>
            <a:r>
              <a:rPr lang="en-US" sz="1400" dirty="0" smtClean="0"/>
              <a:t>It does more sweeps of the atmosphere, 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0.5 up to 19.5 degrees</a:t>
            </a:r>
          </a:p>
          <a:p>
            <a:r>
              <a:rPr lang="en-US" sz="1400" dirty="0" smtClean="0"/>
              <a:t>There are multiple precipitation modes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epending upon the type of weather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09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20"/>
    </mc:Choice>
    <mc:Fallback>
      <p:transition spd="slow" advTm="8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8483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8350" y="228600"/>
            <a:ext cx="30468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You hear the Doppler Effect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f you watch a race car go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ast a microphone. The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ound wavelengths get shorter/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requency higher as the car 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pproaches. The wavelengths get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onger/frequency lower as the car</a:t>
            </a:r>
          </a:p>
          <a:p>
            <a:r>
              <a:rPr lang="en-US" sz="1600" dirty="0"/>
              <a:t>g</a:t>
            </a:r>
            <a:r>
              <a:rPr lang="en-US" sz="1600" dirty="0" smtClean="0"/>
              <a:t>oes past making the “whoosh”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ound.</a:t>
            </a:r>
          </a:p>
          <a:p>
            <a:endParaRPr lang="en-US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42429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4800600"/>
            <a:ext cx="3066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same phenomenon occurs</a:t>
            </a:r>
          </a:p>
          <a:p>
            <a:r>
              <a:rPr lang="en-US" dirty="0"/>
              <a:t>i</a:t>
            </a:r>
            <a:r>
              <a:rPr lang="en-US" dirty="0" smtClean="0"/>
              <a:t>f you are near a train track as </a:t>
            </a:r>
          </a:p>
          <a:p>
            <a:r>
              <a:rPr lang="en-US" dirty="0" smtClean="0"/>
              <a:t>the train passes.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2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28"/>
    </mc:Choice>
    <mc:Fallback>
      <p:transition spd="slow" advTm="5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56" y="840662"/>
            <a:ext cx="58007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038635"/>
            <a:ext cx="80928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sends out energy at a known wavelength. It hits a raindrop and a portion</a:t>
            </a:r>
          </a:p>
          <a:p>
            <a:r>
              <a:rPr lang="en-US" dirty="0" smtClean="0"/>
              <a:t>of the energy returns to the radar dish. If the drop is moving towards the radar</a:t>
            </a:r>
          </a:p>
          <a:p>
            <a:r>
              <a:rPr lang="en-US" dirty="0"/>
              <a:t>t</a:t>
            </a:r>
            <a:r>
              <a:rPr lang="en-US" dirty="0" smtClean="0"/>
              <a:t>he returned wavelength will be shorter than the outgoing wavelength. The radar</a:t>
            </a:r>
          </a:p>
          <a:p>
            <a:r>
              <a:rPr lang="en-US" dirty="0"/>
              <a:t>w</a:t>
            </a:r>
            <a:r>
              <a:rPr lang="en-US" dirty="0" smtClean="0"/>
              <a:t>ill interpret the drop/wind as moving towards the radar. If the return wavelength is</a:t>
            </a:r>
          </a:p>
          <a:p>
            <a:r>
              <a:rPr lang="en-US" dirty="0"/>
              <a:t>l</a:t>
            </a:r>
            <a:r>
              <a:rPr lang="en-US" dirty="0" smtClean="0"/>
              <a:t>onger, the wind is moving away.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-840000">
            <a:off x="5488711" y="2719549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-840000">
            <a:off x="5339701" y="2794451"/>
            <a:ext cx="907621" cy="246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1 Wavelength</a:t>
            </a:r>
            <a:endParaRPr lang="en-US" sz="1000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-120000" flipV="1">
            <a:off x="3886200" y="3146802"/>
            <a:ext cx="838200" cy="2059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724400" y="1600200"/>
            <a:ext cx="990600" cy="3048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810000" y="2286000"/>
            <a:ext cx="228600" cy="762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-1140000">
            <a:off x="3420422" y="1969840"/>
            <a:ext cx="907621" cy="2462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B050"/>
                </a:solidFill>
              </a:rPr>
              <a:t>1 Wavelength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-960000">
            <a:off x="4021927" y="3331633"/>
            <a:ext cx="759119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Outgoing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-1020000">
            <a:off x="4715088" y="1387728"/>
            <a:ext cx="760465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Incoming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38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30"/>
    </mc:Choice>
    <mc:Fallback>
      <p:transition spd="slow" advTm="5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r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00"/>
            <a:ext cx="50768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6248400" y="1143000"/>
            <a:ext cx="2326278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/>
              <a:t>Doppler radar image</a:t>
            </a:r>
          </a:p>
          <a:p>
            <a:pPr>
              <a:buNone/>
            </a:pPr>
            <a:r>
              <a:rPr lang="en-US" sz="1800" dirty="0"/>
              <a:t>Reflectivity mode</a:t>
            </a:r>
          </a:p>
          <a:p>
            <a:pPr>
              <a:buNone/>
            </a:pPr>
            <a:r>
              <a:rPr lang="en-US" sz="1800" dirty="0"/>
              <a:t>Oklahoma City radar</a:t>
            </a:r>
          </a:p>
          <a:p>
            <a:pPr>
              <a:buNone/>
            </a:pPr>
            <a:r>
              <a:rPr lang="en-US" sz="1800" dirty="0"/>
              <a:t>May 4, 1999</a:t>
            </a:r>
          </a:p>
          <a:p>
            <a:pPr>
              <a:buNone/>
            </a:pPr>
            <a:r>
              <a:rPr lang="en-US" sz="1800" dirty="0"/>
              <a:t>Moore, OK tornado</a:t>
            </a:r>
          </a:p>
          <a:p>
            <a:pPr>
              <a:buNone/>
            </a:pPr>
            <a:r>
              <a:rPr lang="en-US" sz="1800" dirty="0"/>
              <a:t>Hook echo to west</a:t>
            </a:r>
          </a:p>
          <a:p>
            <a:pPr>
              <a:buNone/>
            </a:pPr>
            <a:r>
              <a:rPr lang="en-US" sz="1800" dirty="0"/>
              <a:t>of the radar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30"/>
    </mc:Choice>
    <mc:Fallback>
      <p:transition spd="slow" advTm="3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47" y="304800"/>
            <a:ext cx="611899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9697" y="5410200"/>
            <a:ext cx="545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Doppler image of the May 20, 2013 Moore, OK tornado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512291" y="3344512"/>
            <a:ext cx="2590800" cy="1676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34465" y="1258669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</a:t>
            </a:r>
          </a:p>
          <a:p>
            <a:r>
              <a:rPr lang="en-US" dirty="0" smtClean="0"/>
              <a:t>location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84259" y="1581834"/>
            <a:ext cx="3048000" cy="146616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-1980000">
            <a:off x="2516521" y="4139915"/>
            <a:ext cx="2971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Green – air flowing towards the radar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-1560000">
            <a:off x="2655080" y="2037778"/>
            <a:ext cx="2541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Red – air flows away from radar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99527" y="2439318"/>
            <a:ext cx="838200" cy="83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08498" y="2667000"/>
            <a:ext cx="14209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Strongest winds,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t</a:t>
            </a:r>
            <a:r>
              <a:rPr lang="en-US" sz="1400" b="1" dirty="0" smtClean="0">
                <a:solidFill>
                  <a:schemeClr val="bg1"/>
                </a:solidFill>
              </a:rPr>
              <a:t>ight rotation =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tornado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34465" y="1258669"/>
            <a:ext cx="909535" cy="7987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" y="2438400"/>
            <a:ext cx="199125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The Doppler effect </a:t>
            </a:r>
            <a:endParaRPr lang="en-US" sz="1400" b="1" dirty="0" smtClean="0"/>
          </a:p>
          <a:p>
            <a:r>
              <a:rPr lang="en-US" sz="1400" b="1" dirty="0" smtClean="0"/>
              <a:t>is </a:t>
            </a:r>
            <a:r>
              <a:rPr lang="en-US" sz="1400" b="1" dirty="0"/>
              <a:t>the </a:t>
            </a:r>
            <a:r>
              <a:rPr lang="en-US" sz="1400" b="1" dirty="0" smtClean="0"/>
              <a:t>change in </a:t>
            </a:r>
          </a:p>
          <a:p>
            <a:r>
              <a:rPr lang="en-US" sz="1400" b="1" dirty="0" smtClean="0"/>
              <a:t>frequency </a:t>
            </a:r>
            <a:r>
              <a:rPr lang="en-US" sz="1400" b="1" dirty="0"/>
              <a:t>of something </a:t>
            </a:r>
            <a:endParaRPr lang="en-US" sz="1400" b="1" dirty="0" smtClean="0"/>
          </a:p>
          <a:p>
            <a:r>
              <a:rPr lang="en-US" sz="1400" b="1" dirty="0"/>
              <a:t>m</a:t>
            </a:r>
            <a:r>
              <a:rPr lang="en-US" sz="1400" b="1" dirty="0" smtClean="0"/>
              <a:t>oving towards </a:t>
            </a:r>
            <a:r>
              <a:rPr lang="en-US" sz="1400" b="1" dirty="0"/>
              <a:t>or </a:t>
            </a:r>
            <a:endParaRPr lang="en-US" sz="1400" b="1" dirty="0" smtClean="0"/>
          </a:p>
          <a:p>
            <a:r>
              <a:rPr lang="en-US" sz="1400" b="1" dirty="0" smtClean="0"/>
              <a:t>away </a:t>
            </a:r>
            <a:r>
              <a:rPr lang="en-US" sz="1400" b="1" dirty="0"/>
              <a:t>from you. On </a:t>
            </a:r>
          </a:p>
          <a:p>
            <a:r>
              <a:rPr lang="en-US" sz="1400" b="1" dirty="0"/>
              <a:t>radar green is air </a:t>
            </a:r>
            <a:endParaRPr lang="en-US" sz="1400" b="1" dirty="0" smtClean="0"/>
          </a:p>
          <a:p>
            <a:r>
              <a:rPr lang="en-US" sz="1400" b="1" dirty="0" smtClean="0"/>
              <a:t>moving </a:t>
            </a:r>
            <a:r>
              <a:rPr lang="en-US" sz="1400" b="1" dirty="0"/>
              <a:t>towards</a:t>
            </a:r>
          </a:p>
          <a:p>
            <a:r>
              <a:rPr lang="en-US" sz="1400" b="1" dirty="0"/>
              <a:t>the radar, red away. </a:t>
            </a:r>
            <a:endParaRPr lang="en-US" sz="1400" b="1" dirty="0" smtClean="0"/>
          </a:p>
          <a:p>
            <a:r>
              <a:rPr lang="en-US" sz="1400" b="1" dirty="0" smtClean="0"/>
              <a:t>The brighter the </a:t>
            </a:r>
          </a:p>
          <a:p>
            <a:r>
              <a:rPr lang="en-US" sz="1400" b="1" dirty="0" smtClean="0"/>
              <a:t>color</a:t>
            </a:r>
            <a:r>
              <a:rPr lang="en-US" sz="1400" b="1" dirty="0"/>
              <a:t>, the faster </a:t>
            </a:r>
            <a:endParaRPr lang="en-US" sz="1400" b="1" dirty="0" smtClean="0"/>
          </a:p>
          <a:p>
            <a:r>
              <a:rPr lang="en-US" sz="1400" b="1" dirty="0" smtClean="0"/>
              <a:t>the </a:t>
            </a:r>
            <a:r>
              <a:rPr lang="en-US" sz="1400" b="1" dirty="0"/>
              <a:t>wind.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00" y="2314917"/>
            <a:ext cx="609600" cy="3520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108259" y="3048000"/>
            <a:ext cx="692341" cy="381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56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99"/>
    </mc:Choice>
    <mc:Fallback>
      <p:transition spd="slow" advTm="7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velocity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" y="304800"/>
            <a:ext cx="4800600" cy="5715000"/>
          </a:xfrm>
          <a:noFill/>
        </p:spPr>
      </p:pic>
      <p:sp>
        <p:nvSpPr>
          <p:cNvPr id="67587" name="Text Box 7"/>
          <p:cNvSpPr txBox="1">
            <a:spLocks noChangeArrowheads="1"/>
          </p:cNvSpPr>
          <p:nvPr/>
        </p:nvSpPr>
        <p:spPr bwMode="auto">
          <a:xfrm>
            <a:off x="6173771" y="488525"/>
            <a:ext cx="230146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dirty="0"/>
              <a:t>Doppler radar image</a:t>
            </a:r>
          </a:p>
          <a:p>
            <a:pPr>
              <a:buNone/>
            </a:pPr>
            <a:r>
              <a:rPr lang="en-US" sz="1400" dirty="0"/>
              <a:t>Velocity mode</a:t>
            </a:r>
          </a:p>
          <a:p>
            <a:pPr>
              <a:buNone/>
            </a:pPr>
            <a:r>
              <a:rPr lang="en-US" sz="1400" dirty="0"/>
              <a:t>Oklahoma City radar</a:t>
            </a:r>
          </a:p>
          <a:p>
            <a:pPr>
              <a:buNone/>
            </a:pPr>
            <a:r>
              <a:rPr lang="en-US" sz="1400" dirty="0"/>
              <a:t>May 4, 1999</a:t>
            </a:r>
          </a:p>
          <a:p>
            <a:pPr>
              <a:buNone/>
            </a:pPr>
            <a:r>
              <a:rPr lang="en-US" sz="1400" dirty="0"/>
              <a:t>Moore, OK </a:t>
            </a:r>
            <a:r>
              <a:rPr lang="en-US" sz="1400" dirty="0" smtClean="0"/>
              <a:t>tornado,</a:t>
            </a:r>
          </a:p>
          <a:p>
            <a:pPr>
              <a:buNone/>
            </a:pPr>
            <a:r>
              <a:rPr lang="en-US" sz="1400" dirty="0" smtClean="0"/>
              <a:t>Same time as the reflectivity </a:t>
            </a:r>
          </a:p>
          <a:p>
            <a:pPr>
              <a:buNone/>
            </a:pPr>
            <a:r>
              <a:rPr lang="en-US" sz="1400" dirty="0" smtClean="0"/>
              <a:t>image</a:t>
            </a:r>
            <a:endParaRPr lang="en-US" sz="1400" dirty="0"/>
          </a:p>
          <a:p>
            <a:pPr>
              <a:buNone/>
            </a:pPr>
            <a:r>
              <a:rPr lang="en-US" sz="1400" dirty="0"/>
              <a:t>Hook echo to west</a:t>
            </a:r>
          </a:p>
          <a:p>
            <a:pPr>
              <a:buNone/>
            </a:pPr>
            <a:r>
              <a:rPr lang="en-US" sz="1400" dirty="0"/>
              <a:t>of radar (“red/green </a:t>
            </a:r>
          </a:p>
          <a:p>
            <a:pPr>
              <a:buNone/>
            </a:pPr>
            <a:r>
              <a:rPr lang="en-US" sz="1400" dirty="0"/>
              <a:t>couplet”)</a:t>
            </a:r>
          </a:p>
          <a:p>
            <a:endParaRPr lang="en-US" dirty="0"/>
          </a:p>
        </p:txBody>
      </p:sp>
      <p:pic>
        <p:nvPicPr>
          <p:cNvPr id="4" name="Picture 4" descr="re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976586"/>
            <a:ext cx="28365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143000" y="3810000"/>
            <a:ext cx="6096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0600" y="4209599"/>
            <a:ext cx="457200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00200" y="3962400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24200" y="4495800"/>
            <a:ext cx="152400" cy="21336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76600" y="6488668"/>
            <a:ext cx="1239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Radar location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21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26"/>
    </mc:Choice>
    <mc:Fallback>
      <p:transition spd="slow" advTm="4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25922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5029200"/>
            <a:ext cx="11430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1000" y="3962400"/>
            <a:ext cx="99060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8440" y="152400"/>
            <a:ext cx="876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Anyone with an internet connection can access our radar on the </a:t>
            </a:r>
            <a:r>
              <a:rPr lang="en-US" dirty="0" smtClean="0">
                <a:solidFill>
                  <a:srgbClr val="FF0000"/>
                </a:solidFill>
              </a:rPr>
              <a:t>weather.gov/</a:t>
            </a:r>
            <a:r>
              <a:rPr lang="en-US" dirty="0" err="1" smtClean="0">
                <a:solidFill>
                  <a:srgbClr val="FF0000"/>
                </a:solidFill>
              </a:rPr>
              <a:t>lwx</a:t>
            </a:r>
            <a:r>
              <a:rPr lang="en-US" dirty="0" smtClean="0"/>
              <a:t> web page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7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0"/>
    </mc:Choice>
    <mc:Fallback>
      <p:transition spd="slow" advTm="1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55145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0" y="2667000"/>
            <a:ext cx="13349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Showers across</a:t>
            </a:r>
          </a:p>
          <a:p>
            <a:r>
              <a:rPr lang="en-US" sz="1400" dirty="0" smtClean="0"/>
              <a:t>Lower Southern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aryland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91695" y="4267200"/>
            <a:ext cx="17155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Reflectivity key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oes up – the farther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nto the red the 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tronger the storm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ill be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228600"/>
            <a:ext cx="182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Reflectivity mode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943600" y="3276600"/>
            <a:ext cx="1676400" cy="1219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17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7380256" y="3886200"/>
            <a:ext cx="315944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80256" y="5436751"/>
            <a:ext cx="392144" cy="3544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4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7"/>
    </mc:Choice>
    <mc:Fallback>
      <p:transition spd="slow" advTm="4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11" y="410885"/>
            <a:ext cx="53530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97" y="64644"/>
            <a:ext cx="502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eather.gov – National Weather Service main page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91400" y="4114800"/>
            <a:ext cx="902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Hurricane</a:t>
            </a:r>
          </a:p>
          <a:p>
            <a:r>
              <a:rPr lang="en-US" sz="1400" dirty="0" smtClean="0"/>
              <a:t>warnings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297180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Flash flood</a:t>
            </a:r>
          </a:p>
          <a:p>
            <a:r>
              <a:rPr lang="en-US" sz="1400" dirty="0" smtClean="0"/>
              <a:t>warnings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19200"/>
            <a:ext cx="167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Frost and freeze</a:t>
            </a:r>
          </a:p>
          <a:p>
            <a:r>
              <a:rPr lang="en-US" sz="1400" dirty="0" smtClean="0"/>
              <a:t>Warnings/advisories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1447800"/>
            <a:ext cx="1524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86400"/>
            <a:ext cx="439471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4" idx="1"/>
          </p:cNvCxnSpPr>
          <p:nvPr/>
        </p:nvCxnSpPr>
        <p:spPr>
          <a:xfrm flipH="1" flipV="1">
            <a:off x="5943600" y="2971800"/>
            <a:ext cx="1447800" cy="26161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1"/>
          </p:cNvCxnSpPr>
          <p:nvPr/>
        </p:nvCxnSpPr>
        <p:spPr>
          <a:xfrm flipH="1" flipV="1">
            <a:off x="5715000" y="3618132"/>
            <a:ext cx="1676400" cy="75827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249310"/>
            <a:ext cx="1520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ways to get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o other offices’</a:t>
            </a:r>
          </a:p>
          <a:p>
            <a:r>
              <a:rPr lang="en-US" sz="1600" dirty="0" smtClean="0"/>
              <a:t>radar displays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5867400"/>
            <a:ext cx="16890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 the bottom of the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adar section of our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eb page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99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23"/>
    </mc:Choice>
    <mc:Fallback>
      <p:transition spd="slow" advTm="6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8847"/>
            <a:ext cx="60293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747" y="1828800"/>
            <a:ext cx="20180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NWS Jacksonville</a:t>
            </a:r>
          </a:p>
          <a:p>
            <a:r>
              <a:rPr lang="en-US" dirty="0"/>
              <a:t>r</a:t>
            </a:r>
            <a:r>
              <a:rPr lang="en-US" dirty="0" smtClean="0"/>
              <a:t>adar. The eye of</a:t>
            </a:r>
          </a:p>
          <a:p>
            <a:r>
              <a:rPr lang="en-US" dirty="0" smtClean="0"/>
              <a:t>Hurricane Matthew</a:t>
            </a:r>
          </a:p>
          <a:p>
            <a:r>
              <a:rPr lang="en-US" dirty="0"/>
              <a:t>i</a:t>
            </a:r>
            <a:r>
              <a:rPr lang="en-US" dirty="0" smtClean="0"/>
              <a:t>s located east of</a:t>
            </a:r>
          </a:p>
          <a:p>
            <a:r>
              <a:rPr lang="en-US" dirty="0" smtClean="0"/>
              <a:t>Daytona beach.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781800" y="5410200"/>
            <a:ext cx="19050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58200" y="6172200"/>
            <a:ext cx="50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6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4"/>
    </mc:Choice>
    <mc:Fallback>
      <p:transition spd="slow" advTm="2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71596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Terms we’ll be discussing…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230868"/>
            <a:ext cx="697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– the distance between the crests (or troughs) of two waves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001869"/>
            <a:ext cx="814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 Total Precipitation – radar product used to estimate rainfall. Provides guidance</a:t>
            </a:r>
          </a:p>
          <a:p>
            <a:r>
              <a:rPr lang="en-US" dirty="0"/>
              <a:t>t</a:t>
            </a:r>
            <a:r>
              <a:rPr lang="en-US" dirty="0" smtClean="0"/>
              <a:t>hat forecasters use when deciding whether to issue flood warnings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535668"/>
            <a:ext cx="765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– the time it takes for two successive crests to pass a certain location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9260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Electromagnetic </a:t>
            </a:r>
            <a:r>
              <a:rPr lang="en-US" dirty="0"/>
              <a:t>energy - all known frequencies and </a:t>
            </a:r>
            <a:r>
              <a:rPr lang="en-US" dirty="0" smtClean="0"/>
              <a:t>their </a:t>
            </a:r>
            <a:r>
              <a:rPr lang="en-US" dirty="0"/>
              <a:t>linked wavelengths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602468"/>
            <a:ext cx="400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modes - precipitation and clear air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593068"/>
            <a:ext cx="631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Reflectivity Mode – what is usually displayed on TV “like an echo”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2935069"/>
            <a:ext cx="841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Doppler Effect/Doppler Mode – the raising/lowering of a frequency (‘the train passing”)</a:t>
            </a:r>
          </a:p>
          <a:p>
            <a:r>
              <a:rPr lang="en-US" dirty="0"/>
              <a:t>w</a:t>
            </a:r>
            <a:r>
              <a:rPr lang="en-US" dirty="0" smtClean="0"/>
              <a:t>hich allows the radar to detect the movement of precipitation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6930" y="586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B4F3F-55A0-4E20-8C2F-099B6C312F9A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5290066"/>
            <a:ext cx="776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We’ll finish with some examples of radar images that are available on the internet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1905000"/>
            <a:ext cx="703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Inversely proportional – longer wavelength=lower frequency &amp; vice versa</a:t>
            </a:r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08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04"/>
    </mc:Choice>
    <mc:Fallback>
      <p:transition spd="slow" advTm="6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0050"/>
            <a:ext cx="59912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990600"/>
            <a:ext cx="16305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Doppler</a:t>
            </a:r>
          </a:p>
          <a:p>
            <a:r>
              <a:rPr lang="en-US" dirty="0"/>
              <a:t>m</a:t>
            </a:r>
            <a:r>
              <a:rPr lang="en-US" dirty="0" smtClean="0"/>
              <a:t>ode to show</a:t>
            </a:r>
          </a:p>
          <a:p>
            <a:r>
              <a:rPr lang="en-US" dirty="0"/>
              <a:t>t</a:t>
            </a:r>
            <a:r>
              <a:rPr lang="en-US" dirty="0" smtClean="0"/>
              <a:t>he wind speed</a:t>
            </a:r>
          </a:p>
          <a:p>
            <a:r>
              <a:rPr lang="en-US" dirty="0"/>
              <a:t>i</a:t>
            </a:r>
            <a:r>
              <a:rPr lang="en-US" dirty="0" smtClean="0"/>
              <a:t>n Hurricane</a:t>
            </a:r>
          </a:p>
          <a:p>
            <a:r>
              <a:rPr lang="en-US" dirty="0" smtClean="0"/>
              <a:t>Matthew.</a:t>
            </a:r>
          </a:p>
          <a:p>
            <a:endParaRPr lang="en-US" dirty="0"/>
          </a:p>
          <a:p>
            <a:r>
              <a:rPr lang="en-US" dirty="0" smtClean="0"/>
              <a:t>Green means</a:t>
            </a:r>
          </a:p>
          <a:p>
            <a:r>
              <a:rPr lang="en-US" dirty="0" smtClean="0"/>
              <a:t>air is moving </a:t>
            </a:r>
          </a:p>
          <a:p>
            <a:r>
              <a:rPr lang="en-US" dirty="0"/>
              <a:t>t</a:t>
            </a:r>
            <a:r>
              <a:rPr lang="en-US" dirty="0" smtClean="0"/>
              <a:t>oward radar.</a:t>
            </a:r>
          </a:p>
          <a:p>
            <a:r>
              <a:rPr lang="en-US" dirty="0"/>
              <a:t>r</a:t>
            </a:r>
            <a:r>
              <a:rPr lang="en-US" dirty="0" smtClean="0"/>
              <a:t>ed away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02824" y="4724400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Color key</a:t>
            </a:r>
          </a:p>
          <a:p>
            <a:r>
              <a:rPr lang="en-US" sz="1400" dirty="0" smtClean="0"/>
              <a:t>showing </a:t>
            </a:r>
          </a:p>
          <a:p>
            <a:r>
              <a:rPr lang="en-US" sz="1400" dirty="0" smtClean="0"/>
              <a:t>wind speed</a:t>
            </a:r>
          </a:p>
          <a:p>
            <a:r>
              <a:rPr lang="en-US" sz="1400" dirty="0" smtClean="0"/>
              <a:t>1 knot = 1.2 mph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20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77"/>
    </mc:Choice>
    <mc:Fallback>
      <p:transition spd="slow" advTm="4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47675"/>
            <a:ext cx="603885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447800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uses the</a:t>
            </a:r>
          </a:p>
          <a:p>
            <a:r>
              <a:rPr lang="en-US" dirty="0"/>
              <a:t>r</a:t>
            </a:r>
            <a:r>
              <a:rPr lang="en-US" dirty="0" smtClean="0"/>
              <a:t>eflectivity to</a:t>
            </a:r>
          </a:p>
          <a:p>
            <a:r>
              <a:rPr lang="en-US" dirty="0" smtClean="0"/>
              <a:t>estimate how </a:t>
            </a:r>
          </a:p>
          <a:p>
            <a:r>
              <a:rPr lang="en-US" dirty="0"/>
              <a:t>m</a:t>
            </a:r>
            <a:r>
              <a:rPr lang="en-US" dirty="0" smtClean="0"/>
              <a:t>uch </a:t>
            </a:r>
          </a:p>
          <a:p>
            <a:r>
              <a:rPr lang="en-US" dirty="0" smtClean="0"/>
              <a:t>precipitation</a:t>
            </a:r>
          </a:p>
          <a:p>
            <a:r>
              <a:rPr lang="en-US" dirty="0"/>
              <a:t>h</a:t>
            </a:r>
            <a:r>
              <a:rPr lang="en-US" dirty="0" smtClean="0"/>
              <a:t>as fallen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48600" y="4876800"/>
            <a:ext cx="1104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key</a:t>
            </a:r>
          </a:p>
          <a:p>
            <a:r>
              <a:rPr lang="en-US" dirty="0"/>
              <a:t>f</a:t>
            </a:r>
            <a:r>
              <a:rPr lang="en-US" dirty="0" smtClean="0"/>
              <a:t>or inches</a:t>
            </a:r>
          </a:p>
          <a:p>
            <a:r>
              <a:rPr lang="en-US" dirty="0"/>
              <a:t>o</a:t>
            </a:r>
            <a:r>
              <a:rPr lang="en-US" dirty="0" smtClean="0"/>
              <a:t>f rain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3048000"/>
            <a:ext cx="1505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Flooding this</a:t>
            </a:r>
          </a:p>
          <a:p>
            <a:r>
              <a:rPr lang="en-US" dirty="0"/>
              <a:t>d</a:t>
            </a:r>
            <a:r>
              <a:rPr lang="en-US" dirty="0" smtClean="0"/>
              <a:t>ay in Prince</a:t>
            </a:r>
          </a:p>
          <a:p>
            <a:r>
              <a:rPr lang="en-US" dirty="0" smtClean="0"/>
              <a:t>Frederick, MD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15000" y="3971330"/>
            <a:ext cx="3048000" cy="1434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9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8"/>
    </mc:Choice>
    <mc:Fallback>
      <p:transition spd="slow" advTm="3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471488"/>
            <a:ext cx="60674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590800" y="6386513"/>
            <a:ext cx="0" cy="4714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495800" y="6324600"/>
            <a:ext cx="0" cy="53340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143000" y="4343400"/>
            <a:ext cx="1905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200" y="1447800"/>
            <a:ext cx="13346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Rainfall</a:t>
            </a:r>
          </a:p>
          <a:p>
            <a:r>
              <a:rPr lang="en-US" dirty="0" smtClean="0"/>
              <a:t>estimation</a:t>
            </a:r>
          </a:p>
          <a:p>
            <a:r>
              <a:rPr lang="en-US" dirty="0"/>
              <a:t>i</a:t>
            </a:r>
            <a:r>
              <a:rPr lang="en-US" dirty="0" smtClean="0"/>
              <a:t>n southeast</a:t>
            </a:r>
          </a:p>
          <a:p>
            <a:r>
              <a:rPr lang="en-US" dirty="0" smtClean="0"/>
              <a:t>NC during</a:t>
            </a:r>
          </a:p>
          <a:p>
            <a:r>
              <a:rPr lang="en-US" dirty="0" smtClean="0"/>
              <a:t>Matthew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2438400"/>
            <a:ext cx="95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Tornado</a:t>
            </a:r>
          </a:p>
          <a:p>
            <a:r>
              <a:rPr lang="en-US" dirty="0" smtClean="0"/>
              <a:t>warning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010400" y="2667000"/>
            <a:ext cx="838200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96200" y="4191000"/>
            <a:ext cx="1212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flash</a:t>
            </a:r>
          </a:p>
          <a:p>
            <a:r>
              <a:rPr lang="en-US" dirty="0"/>
              <a:t>f</a:t>
            </a:r>
            <a:r>
              <a:rPr lang="en-US" dirty="0" smtClean="0"/>
              <a:t>lood </a:t>
            </a:r>
          </a:p>
          <a:p>
            <a:r>
              <a:rPr lang="en-US" dirty="0" smtClean="0"/>
              <a:t>warnings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34000" y="3581400"/>
            <a:ext cx="2362200" cy="76200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962400" y="4343400"/>
            <a:ext cx="3733800" cy="60960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96200" y="3352800"/>
            <a:ext cx="118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15”</a:t>
            </a:r>
          </a:p>
          <a:p>
            <a:r>
              <a:rPr lang="en-US" dirty="0" smtClean="0"/>
              <a:t>estimation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4495800" y="3675966"/>
            <a:ext cx="3200400" cy="57834"/>
          </a:xfrm>
          <a:prstGeom prst="straightConnector1">
            <a:avLst/>
          </a:prstGeom>
          <a:ln w="19050">
            <a:solidFill>
              <a:srgbClr val="EF17A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14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4"/>
    </mc:Choice>
    <mc:Fallback>
      <p:transition spd="slow" advTm="26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0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2954"/>
            <a:ext cx="4313252" cy="469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82954"/>
            <a:ext cx="4387846" cy="470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28600"/>
            <a:ext cx="420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 the radar of the past to today’s….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716" y="5782270"/>
            <a:ext cx="3916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1944 thunderstorm image looked </a:t>
            </a:r>
          </a:p>
          <a:p>
            <a:r>
              <a:rPr lang="en-US" dirty="0" smtClean="0"/>
              <a:t>quite similar to what offices were using </a:t>
            </a:r>
          </a:p>
          <a:p>
            <a:r>
              <a:rPr lang="en-US" dirty="0" smtClean="0"/>
              <a:t>almost fifty years later in 1992…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29036" y="5754469"/>
            <a:ext cx="4377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this regional composite image  </a:t>
            </a:r>
          </a:p>
          <a:p>
            <a:r>
              <a:rPr lang="en-US" dirty="0"/>
              <a:t>c</a:t>
            </a:r>
            <a:r>
              <a:rPr lang="en-US" dirty="0" smtClean="0"/>
              <a:t>aptured during the June 29, 2012 </a:t>
            </a:r>
            <a:r>
              <a:rPr lang="en-US" dirty="0" err="1" smtClean="0"/>
              <a:t>derecho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07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506">
        <p:fade/>
      </p:transition>
    </mc:Choice>
    <mc:Fallback>
      <p:transition spd="med" advTm="22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40862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91" y="1752600"/>
            <a:ext cx="56769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9373" y="76200"/>
            <a:ext cx="420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the radar of the past to today’s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5562600"/>
            <a:ext cx="2363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Katrina crossing Florida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26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5"/>
    </mc:Choice>
    <mc:Fallback>
      <p:transition spd="slow" advTm="1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If you have questions, would like a copy of this narration, or have ideas for other weather topics you’d like us to explain…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3396734"/>
            <a:ext cx="574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Please send an email  from your educator email account to </a:t>
            </a:r>
          </a:p>
          <a:p>
            <a:pPr algn="ctr"/>
            <a:r>
              <a:rPr lang="en-US" dirty="0" smtClean="0"/>
              <a:t>andrew.woodcock@noaa.gov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2" y="4992624"/>
            <a:ext cx="1824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" y="4992255"/>
            <a:ext cx="215354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B4F3F-55A0-4E20-8C2F-099B6C312F9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6"/>
    </mc:Choice>
    <mc:Fallback>
      <p:transition spd="slow" advTm="9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71600"/>
            <a:ext cx="8744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“…in </a:t>
            </a:r>
            <a:r>
              <a:rPr lang="en-US" dirty="0"/>
              <a:t>recent years, we have seen incredible technological advances through the internet, </a:t>
            </a:r>
            <a:endParaRPr lang="en-US" dirty="0" smtClean="0"/>
          </a:p>
          <a:p>
            <a:r>
              <a:rPr lang="en-US" dirty="0" smtClean="0"/>
              <a:t>mobile </a:t>
            </a:r>
            <a:r>
              <a:rPr lang="en-US" dirty="0"/>
              <a:t>broadband and devices, artificial intelligence, robotics, advanced materials, </a:t>
            </a:r>
            <a:endParaRPr lang="en-US" dirty="0" smtClean="0"/>
          </a:p>
          <a:p>
            <a:r>
              <a:rPr lang="en-US" dirty="0" smtClean="0"/>
              <a:t>improvements </a:t>
            </a:r>
            <a:r>
              <a:rPr lang="en-US" dirty="0"/>
              <a:t>in energy efficiency and </a:t>
            </a:r>
            <a:r>
              <a:rPr lang="en-US" dirty="0" smtClean="0"/>
              <a:t>personalized </a:t>
            </a:r>
            <a:r>
              <a:rPr lang="en-US" dirty="0"/>
              <a:t>medicine. But while these innovations </a:t>
            </a:r>
            <a:endParaRPr lang="en-US" dirty="0" smtClean="0"/>
          </a:p>
          <a:p>
            <a:r>
              <a:rPr lang="en-US" dirty="0" smtClean="0"/>
              <a:t>have </a:t>
            </a:r>
            <a:r>
              <a:rPr lang="en-US" dirty="0"/>
              <a:t>changed lives, they have not yet substantially boosted measured productivity growth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77151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Barack </a:t>
            </a:r>
            <a:r>
              <a:rPr lang="en-US" b="1" dirty="0" smtClean="0"/>
              <a:t>Obama, The </a:t>
            </a:r>
            <a:r>
              <a:rPr lang="en-US" b="1" dirty="0"/>
              <a:t>way </a:t>
            </a:r>
            <a:r>
              <a:rPr lang="en-US" b="1" dirty="0" smtClean="0"/>
              <a:t>ahead, “The Economist,” Oct 6,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11"/>
    </mc:Choice>
    <mc:Fallback>
      <p:transition spd="slow" advTm="5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0671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64103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505200"/>
            <a:ext cx="2099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Radar waves fall</a:t>
            </a:r>
          </a:p>
          <a:p>
            <a:pPr algn="ctr"/>
            <a:r>
              <a:rPr lang="en-US" sz="1400" dirty="0"/>
              <a:t>a</a:t>
            </a:r>
            <a:r>
              <a:rPr lang="en-US" sz="1400" dirty="0" smtClean="0"/>
              <a:t>pproximately in this part </a:t>
            </a:r>
          </a:p>
          <a:p>
            <a:pPr algn="ctr"/>
            <a:r>
              <a:rPr lang="en-US" sz="1400" dirty="0"/>
              <a:t>o</a:t>
            </a:r>
            <a:r>
              <a:rPr lang="en-US" sz="1400" dirty="0" smtClean="0"/>
              <a:t>f the EM spectrum </a:t>
            </a:r>
          </a:p>
          <a:p>
            <a:pPr algn="ctr"/>
            <a:r>
              <a:rPr lang="en-US" sz="1400" dirty="0" smtClean="0"/>
              <a:t>7.5–15</a:t>
            </a:r>
            <a:r>
              <a:rPr lang="en-US" sz="1400" dirty="0"/>
              <a:t> cm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524000" y="2895600"/>
            <a:ext cx="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2600" y="4571999"/>
            <a:ext cx="30711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Waves can be expressed by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avelength – distance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etween crests or troughs,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r by frequency –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peed at which those pass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 point.</a:t>
            </a:r>
          </a:p>
          <a:p>
            <a:r>
              <a:rPr lang="en-US" sz="1400" dirty="0" smtClean="0"/>
              <a:t>These are inversely proportional – </a:t>
            </a:r>
          </a:p>
          <a:p>
            <a:r>
              <a:rPr lang="en-US" sz="1400" dirty="0" smtClean="0"/>
              <a:t>if wavelength is long, frequency is low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f wavelength is short, frequency is high</a:t>
            </a:r>
          </a:p>
          <a:p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4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200400"/>
            <a:ext cx="0" cy="457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05200" y="3200400"/>
            <a:ext cx="0" cy="457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0616" y="3733800"/>
            <a:ext cx="102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Visible light</a:t>
            </a:r>
            <a:endParaRPr lang="en-US" sz="1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4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83"/>
    </mc:Choice>
    <mc:Fallback>
      <p:transition spd="slow" advTm="8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327"/>
            <a:ext cx="435298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45" y="2286000"/>
            <a:ext cx="43918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45" y="4572000"/>
            <a:ext cx="436543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838200"/>
            <a:ext cx="3772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transmitted out from the radar</a:t>
            </a:r>
          </a:p>
          <a:p>
            <a:r>
              <a:rPr lang="en-US" dirty="0"/>
              <a:t>i</a:t>
            </a:r>
            <a:r>
              <a:rPr lang="en-US" dirty="0" smtClean="0"/>
              <a:t>n waves at speed of light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376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that energy hits an object, a fraction</a:t>
            </a:r>
          </a:p>
          <a:p>
            <a:r>
              <a:rPr lang="en-US" dirty="0"/>
              <a:t>o</a:t>
            </a:r>
            <a:r>
              <a:rPr lang="en-US" dirty="0" smtClean="0"/>
              <a:t>f the energy will be reflected back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953000"/>
            <a:ext cx="3675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transmitting, the radar “listens”</a:t>
            </a:r>
          </a:p>
          <a:p>
            <a:r>
              <a:rPr lang="en-US" dirty="0"/>
              <a:t>t</a:t>
            </a:r>
            <a:r>
              <a:rPr lang="en-US" dirty="0" smtClean="0"/>
              <a:t>o receive the reflected energy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791200" y="137160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91200" y="5791200"/>
            <a:ext cx="2057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1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72"/>
    </mc:Choice>
    <mc:Fallback>
      <p:transition spd="slow" advTm="5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3228975" cy="438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1600200"/>
            <a:ext cx="4076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Locations of NWS Doppler radars in</a:t>
            </a:r>
          </a:p>
          <a:p>
            <a:r>
              <a:rPr lang="en-US" dirty="0"/>
              <a:t>t</a:t>
            </a:r>
            <a:r>
              <a:rPr lang="en-US" dirty="0" smtClean="0"/>
              <a:t>he Mid Atlantic. The distance between</a:t>
            </a:r>
          </a:p>
          <a:p>
            <a:r>
              <a:rPr lang="en-US" dirty="0"/>
              <a:t>t</a:t>
            </a:r>
            <a:r>
              <a:rPr lang="en-US" dirty="0" smtClean="0"/>
              <a:t>hese ranges from 120 to 230 miles apart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9"/>
    </mc:Choice>
    <mc:Fallback>
      <p:transition spd="slow" advTm="4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rdrimg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425679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4714710" y="457200"/>
            <a:ext cx="4284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/>
              <a:t>Radar image of thunderstorms, July 1944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412209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181600"/>
            <a:ext cx="392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in 1979…but the radar is circa 1957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5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08"/>
    </mc:Choice>
    <mc:Fallback>
      <p:transition spd="slow" advTm="7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5257800" y="381000"/>
            <a:ext cx="3657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4000" b="1" u="sng" dirty="0">
                <a:latin typeface="Times New Roman" pitchFamily="18" charset="0"/>
              </a:rPr>
              <a:t>Doppler Radar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28600" y="15240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600" b="1" dirty="0">
                <a:latin typeface="Times New Roman" pitchFamily="18" charset="0"/>
              </a:rPr>
              <a:t>Tower is </a:t>
            </a:r>
            <a:r>
              <a:rPr lang="en-US" sz="1600" b="1" dirty="0" smtClean="0">
                <a:latin typeface="Times New Roman" pitchFamily="18" charset="0"/>
              </a:rPr>
              <a:t>approximately 100 </a:t>
            </a:r>
            <a:r>
              <a:rPr lang="en-US" sz="1600" b="1" dirty="0">
                <a:latin typeface="Times New Roman" pitchFamily="18" charset="0"/>
              </a:rPr>
              <a:t>feet </a:t>
            </a:r>
            <a:r>
              <a:rPr lang="en-US" sz="1600" b="1" dirty="0" smtClean="0">
                <a:latin typeface="Times New Roman" pitchFamily="18" charset="0"/>
              </a:rPr>
              <a:t>tall</a:t>
            </a:r>
            <a:endParaRPr lang="en-US" sz="1600" b="1" dirty="0">
              <a:latin typeface="Times New Roman" pitchFamily="18" charset="0"/>
            </a:endParaRPr>
          </a:p>
          <a:p>
            <a:endParaRPr lang="en-US" sz="1600" b="1" dirty="0">
              <a:latin typeface="Times New Roman" pitchFamily="18" charset="0"/>
            </a:endParaRPr>
          </a:p>
          <a:p>
            <a:r>
              <a:rPr lang="en-US" sz="1600" b="1" dirty="0">
                <a:latin typeface="Times New Roman" pitchFamily="18" charset="0"/>
              </a:rPr>
              <a:t>The radar dish sends waves of energy in a circle to detect clouds and precipitation.</a:t>
            </a:r>
          </a:p>
          <a:p>
            <a:endParaRPr lang="en-US" sz="1600" b="1" dirty="0">
              <a:latin typeface="Times New Roman" pitchFamily="18" charset="0"/>
            </a:endParaRPr>
          </a:p>
          <a:p>
            <a:r>
              <a:rPr lang="en-US" sz="1600" b="1" dirty="0">
                <a:latin typeface="Times New Roman" pitchFamily="18" charset="0"/>
              </a:rPr>
              <a:t>The waves run into </a:t>
            </a:r>
            <a:r>
              <a:rPr lang="en-US" sz="1600" b="1" dirty="0" smtClean="0">
                <a:latin typeface="Times New Roman" pitchFamily="18" charset="0"/>
              </a:rPr>
              <a:t>particles in the atmosphere. Some energy is reflected </a:t>
            </a:r>
            <a:r>
              <a:rPr lang="en-US" sz="1600" b="1" dirty="0">
                <a:latin typeface="Times New Roman" pitchFamily="18" charset="0"/>
              </a:rPr>
              <a:t>back to the radar dish.  </a:t>
            </a:r>
            <a:r>
              <a:rPr lang="en-US" sz="1600" b="1" dirty="0" smtClean="0">
                <a:latin typeface="Times New Roman" pitchFamily="18" charset="0"/>
              </a:rPr>
              <a:t>The </a:t>
            </a:r>
          </a:p>
          <a:p>
            <a:r>
              <a:rPr lang="en-US" sz="1600" b="1" dirty="0">
                <a:latin typeface="Times New Roman" pitchFamily="18" charset="0"/>
              </a:rPr>
              <a:t>r</a:t>
            </a:r>
            <a:r>
              <a:rPr lang="en-US" sz="1600" b="1" dirty="0" smtClean="0">
                <a:latin typeface="Times New Roman" pitchFamily="18" charset="0"/>
              </a:rPr>
              <a:t>eturned energy is displayed on a display and interpreted by forecasters.</a:t>
            </a:r>
            <a:endParaRPr lang="en-US" sz="1600" b="1" dirty="0">
              <a:latin typeface="Times New Roman" pitchFamily="18" charset="0"/>
            </a:endParaRPr>
          </a:p>
          <a:p>
            <a:endParaRPr lang="en-US" sz="1600" b="1" dirty="0">
              <a:latin typeface="Times New Roman" pitchFamily="18" charset="0"/>
            </a:endParaRPr>
          </a:p>
          <a:p>
            <a:r>
              <a:rPr lang="en-US" sz="1600" b="1" dirty="0">
                <a:latin typeface="Times New Roman" pitchFamily="18" charset="0"/>
              </a:rPr>
              <a:t>The more energy that comes back to the radar, the stronger the storm is.</a:t>
            </a:r>
            <a:r>
              <a:rPr lang="en-US" sz="1600" dirty="0"/>
              <a:t> </a:t>
            </a:r>
            <a:endParaRPr lang="en-US" sz="1600" b="1" dirty="0" smtClean="0">
              <a:latin typeface="Times" pitchFamily="18" charset="0"/>
            </a:endParaRPr>
          </a:p>
          <a:p>
            <a:r>
              <a:rPr lang="en-US" sz="2800" dirty="0" smtClean="0">
                <a:solidFill>
                  <a:srgbClr val="800040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800040"/>
              </a:solidFill>
              <a:latin typeface="Times New Roman" pitchFamily="18" charset="0"/>
            </a:endParaRPr>
          </a:p>
        </p:txBody>
      </p:sp>
      <p:pic>
        <p:nvPicPr>
          <p:cNvPr id="29700" name="Picture 5" descr="radar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143000"/>
            <a:ext cx="3657600" cy="5486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1894"/>
      </p:ext>
    </p:extLst>
  </p:cSld>
  <p:clrMapOvr>
    <a:masterClrMapping/>
  </p:clrMapOvr>
  <p:transition advTm="15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00"/>
            <a:ext cx="2362200" cy="260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n40804763_31279634_6671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133600"/>
            <a:ext cx="5943600" cy="4457700"/>
          </a:xfrm>
        </p:spPr>
      </p:pic>
      <p:sp>
        <p:nvSpPr>
          <p:cNvPr id="2" name="TextBox 1"/>
          <p:cNvSpPr txBox="1"/>
          <p:nvPr/>
        </p:nvSpPr>
        <p:spPr>
          <a:xfrm>
            <a:off x="3048000" y="609600"/>
            <a:ext cx="55281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Radar </a:t>
            </a:r>
            <a:r>
              <a:rPr lang="en-US" b="1" dirty="0">
                <a:latin typeface="Times New Roman" pitchFamily="18" charset="0"/>
              </a:rPr>
              <a:t>dish inside is 25 feet wide and spins </a:t>
            </a:r>
            <a:r>
              <a:rPr lang="en-US" b="1" dirty="0" smtClean="0">
                <a:latin typeface="Times New Roman" pitchFamily="18" charset="0"/>
              </a:rPr>
              <a:t>constantly</a:t>
            </a:r>
          </a:p>
          <a:p>
            <a:endParaRPr lang="en-US" b="1" dirty="0">
              <a:latin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</a:rPr>
              <a:t>The 30 ft. wide white ball </a:t>
            </a:r>
            <a:r>
              <a:rPr lang="en-US" b="1" dirty="0" smtClean="0">
                <a:latin typeface="Times New Roman" pitchFamily="18" charset="0"/>
              </a:rPr>
              <a:t>houses the </a:t>
            </a:r>
            <a:r>
              <a:rPr lang="en-US" b="1" dirty="0">
                <a:latin typeface="Times New Roman" pitchFamily="18" charset="0"/>
              </a:rPr>
              <a:t>radar </a:t>
            </a:r>
            <a:r>
              <a:rPr lang="en-US" b="1" dirty="0" smtClean="0">
                <a:latin typeface="Times New Roman" pitchFamily="18" charset="0"/>
              </a:rPr>
              <a:t>dish</a:t>
            </a:r>
            <a:endParaRPr lang="en-US" b="1" dirty="0">
              <a:latin typeface="Times New Roman" pitchFamily="18" charset="0"/>
            </a:endParaRPr>
          </a:p>
          <a:p>
            <a:endParaRPr lang="en-US" b="1" dirty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FFAD5-D132-46B1-9F97-1B99FBC2902A}" type="slidenum">
              <a:rPr lang="en-US" smtClean="0"/>
              <a:t>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1"/>
    </mc:Choice>
    <mc:Fallback>
      <p:transition spd="slow" advTm="2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6.6|3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1.9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5.9|6.5|12.3|2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7.3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2.3|3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.1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1073</Words>
  <Application>Microsoft Office PowerPoint</Application>
  <PresentationFormat>On-screen Show (4:3)</PresentationFormat>
  <Paragraphs>234</Paragraphs>
  <Slides>25</Slides>
  <Notes>1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Doppler Radar</vt:lpstr>
      <vt:lpstr>Terms we’ll be discussing…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have questions, would like a copy of this narration, or have ideas for other weather topics you’d like us to explain…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Woodcock</dc:creator>
  <cp:lastModifiedBy>Andrew Woodcock</cp:lastModifiedBy>
  <cp:revision>71</cp:revision>
  <dcterms:created xsi:type="dcterms:W3CDTF">2016-09-27T13:19:03Z</dcterms:created>
  <dcterms:modified xsi:type="dcterms:W3CDTF">2016-10-17T16:31:45Z</dcterms:modified>
</cp:coreProperties>
</file>