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52" r:id="rId2"/>
  </p:sldMasterIdLst>
  <p:notesMasterIdLst>
    <p:notesMasterId r:id="rId34"/>
  </p:notesMasterIdLst>
  <p:handoutMasterIdLst>
    <p:handoutMasterId r:id="rId35"/>
  </p:handoutMasterIdLst>
  <p:sldIdLst>
    <p:sldId id="903" r:id="rId3"/>
    <p:sldId id="547" r:id="rId4"/>
    <p:sldId id="789" r:id="rId5"/>
    <p:sldId id="907" r:id="rId6"/>
    <p:sldId id="844" r:id="rId7"/>
    <p:sldId id="879" r:id="rId8"/>
    <p:sldId id="881" r:id="rId9"/>
    <p:sldId id="882" r:id="rId10"/>
    <p:sldId id="894" r:id="rId11"/>
    <p:sldId id="827" r:id="rId12"/>
    <p:sldId id="886" r:id="rId13"/>
    <p:sldId id="887" r:id="rId14"/>
    <p:sldId id="888" r:id="rId15"/>
    <p:sldId id="853" r:id="rId16"/>
    <p:sldId id="890" r:id="rId17"/>
    <p:sldId id="891" r:id="rId18"/>
    <p:sldId id="899" r:id="rId19"/>
    <p:sldId id="889" r:id="rId20"/>
    <p:sldId id="892" r:id="rId21"/>
    <p:sldId id="893" r:id="rId22"/>
    <p:sldId id="895" r:id="rId23"/>
    <p:sldId id="900" r:id="rId24"/>
    <p:sldId id="896" r:id="rId25"/>
    <p:sldId id="901" r:id="rId26"/>
    <p:sldId id="898" r:id="rId27"/>
    <p:sldId id="820" r:id="rId28"/>
    <p:sldId id="665" r:id="rId29"/>
    <p:sldId id="908" r:id="rId30"/>
    <p:sldId id="905" r:id="rId31"/>
    <p:sldId id="904" r:id="rId32"/>
    <p:sldId id="885" r:id="rId33"/>
  </p:sldIdLst>
  <p:sldSz cx="9144000" cy="6858000" type="screen4x3"/>
  <p:notesSz cx="6997700" cy="9283700"/>
  <p:defaultTextStyle>
    <a:defPPr>
      <a:defRPr lang="en-GB"/>
    </a:defPPr>
    <a:lvl1pPr algn="l" rtl="0" fontAlgn="base">
      <a:spcBef>
        <a:spcPct val="0"/>
      </a:spcBef>
      <a:spcAft>
        <a:spcPct val="0"/>
      </a:spcAft>
      <a:defRPr sz="3200" kern="1200">
        <a:solidFill>
          <a:schemeClr val="tx1"/>
        </a:solidFill>
        <a:latin typeface="Arial" charset="0"/>
        <a:ea typeface="+mn-ea"/>
        <a:cs typeface="Times New Roman" pitchFamily="18" charset="0"/>
      </a:defRPr>
    </a:lvl1pPr>
    <a:lvl2pPr marL="457200" algn="l" rtl="0" fontAlgn="base">
      <a:spcBef>
        <a:spcPct val="0"/>
      </a:spcBef>
      <a:spcAft>
        <a:spcPct val="0"/>
      </a:spcAft>
      <a:defRPr sz="3200" kern="1200">
        <a:solidFill>
          <a:schemeClr val="tx1"/>
        </a:solidFill>
        <a:latin typeface="Arial" charset="0"/>
        <a:ea typeface="+mn-ea"/>
        <a:cs typeface="Times New Roman" pitchFamily="18" charset="0"/>
      </a:defRPr>
    </a:lvl2pPr>
    <a:lvl3pPr marL="914400" algn="l" rtl="0" fontAlgn="base">
      <a:spcBef>
        <a:spcPct val="0"/>
      </a:spcBef>
      <a:spcAft>
        <a:spcPct val="0"/>
      </a:spcAft>
      <a:defRPr sz="32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32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3200" kern="1200">
        <a:solidFill>
          <a:schemeClr val="tx1"/>
        </a:solidFill>
        <a:latin typeface="Arial" charset="0"/>
        <a:ea typeface="+mn-ea"/>
        <a:cs typeface="Times New Roman" pitchFamily="18" charset="0"/>
      </a:defRPr>
    </a:lvl5pPr>
    <a:lvl6pPr marL="2286000" algn="l" defTabSz="914400" rtl="0" eaLnBrk="1" latinLnBrk="0" hangingPunct="1">
      <a:defRPr sz="3200" kern="1200">
        <a:solidFill>
          <a:schemeClr val="tx1"/>
        </a:solidFill>
        <a:latin typeface="Arial" charset="0"/>
        <a:ea typeface="+mn-ea"/>
        <a:cs typeface="Times New Roman" pitchFamily="18" charset="0"/>
      </a:defRPr>
    </a:lvl6pPr>
    <a:lvl7pPr marL="2743200" algn="l" defTabSz="914400" rtl="0" eaLnBrk="1" latinLnBrk="0" hangingPunct="1">
      <a:defRPr sz="3200" kern="1200">
        <a:solidFill>
          <a:schemeClr val="tx1"/>
        </a:solidFill>
        <a:latin typeface="Arial" charset="0"/>
        <a:ea typeface="+mn-ea"/>
        <a:cs typeface="Times New Roman" pitchFamily="18" charset="0"/>
      </a:defRPr>
    </a:lvl7pPr>
    <a:lvl8pPr marL="3200400" algn="l" defTabSz="914400" rtl="0" eaLnBrk="1" latinLnBrk="0" hangingPunct="1">
      <a:defRPr sz="3200" kern="1200">
        <a:solidFill>
          <a:schemeClr val="tx1"/>
        </a:solidFill>
        <a:latin typeface="Arial" charset="0"/>
        <a:ea typeface="+mn-ea"/>
        <a:cs typeface="Times New Roman" pitchFamily="18" charset="0"/>
      </a:defRPr>
    </a:lvl8pPr>
    <a:lvl9pPr marL="3657600" algn="l" defTabSz="914400" rtl="0" eaLnBrk="1" latinLnBrk="0" hangingPunct="1">
      <a:defRPr sz="32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393FF"/>
    <a:srgbClr val="DADAF6"/>
    <a:srgbClr val="B5B5ED"/>
    <a:srgbClr val="4F4FFF"/>
    <a:srgbClr val="A0A0E8"/>
    <a:srgbClr val="C0C0C0"/>
    <a:srgbClr val="30BE30"/>
    <a:srgbClr val="305480"/>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6431" autoAdjust="0"/>
  </p:normalViewPr>
  <p:slideViewPr>
    <p:cSldViewPr>
      <p:cViewPr>
        <p:scale>
          <a:sx n="82" d="100"/>
          <a:sy n="82" d="100"/>
        </p:scale>
        <p:origin x="-78" y="-3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p:cViewPr>
        <p:scale>
          <a:sx n="150" d="100"/>
          <a:sy n="150" d="100"/>
        </p:scale>
        <p:origin x="-504" y="6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3424966616024"/>
          <c:y val="5.0925925925925944E-2"/>
          <c:w val="0.8702838789888111"/>
          <c:h val="0.83779308836395461"/>
        </c:manualLayout>
      </c:layout>
      <c:barChart>
        <c:barDir val="col"/>
        <c:grouping val="clustered"/>
        <c:varyColors val="0"/>
        <c:ser>
          <c:idx val="0"/>
          <c:order val="0"/>
          <c:tx>
            <c:strRef>
              <c:f>Sheet1!$B$1</c:f>
              <c:strCache>
                <c:ptCount val="1"/>
                <c:pt idx="0">
                  <c:v>Forecast Percentile</c:v>
                </c:pt>
              </c:strCache>
            </c:strRef>
          </c:tx>
          <c:invertIfNegative val="0"/>
          <c:dPt>
            <c:idx val="0"/>
            <c:invertIfNegative val="0"/>
            <c:bubble3D val="0"/>
            <c:spPr>
              <a:solidFill>
                <a:srgbClr val="C00000"/>
              </a:solidFill>
            </c:spPr>
          </c:dPt>
          <c:dPt>
            <c:idx val="1"/>
            <c:invertIfNegative val="0"/>
            <c:bubble3D val="0"/>
            <c:spPr>
              <a:solidFill>
                <a:srgbClr val="C00000"/>
              </a:solidFill>
            </c:spPr>
          </c:dPt>
          <c:dPt>
            <c:idx val="2"/>
            <c:invertIfNegative val="0"/>
            <c:bubble3D val="0"/>
            <c:spPr>
              <a:solidFill>
                <a:srgbClr val="C00000"/>
              </a:solidFill>
            </c:spPr>
          </c:dPt>
          <c:dPt>
            <c:idx val="3"/>
            <c:invertIfNegative val="0"/>
            <c:bubble3D val="0"/>
            <c:spPr>
              <a:solidFill>
                <a:srgbClr val="00B050"/>
              </a:solidFill>
            </c:spPr>
          </c:dPt>
          <c:dPt>
            <c:idx val="4"/>
            <c:invertIfNegative val="0"/>
            <c:bubble3D val="0"/>
            <c:spPr>
              <a:solidFill>
                <a:srgbClr val="00B050"/>
              </a:solidFill>
            </c:spPr>
          </c:dPt>
          <c:dPt>
            <c:idx val="5"/>
            <c:invertIfNegative val="0"/>
            <c:bubble3D val="0"/>
            <c:spPr>
              <a:solidFill>
                <a:srgbClr val="00B050"/>
              </a:solidFill>
            </c:spPr>
          </c:dPt>
          <c:dPt>
            <c:idx val="11"/>
            <c:invertIfNegative val="0"/>
            <c:bubble3D val="0"/>
            <c:spPr>
              <a:solidFill>
                <a:srgbClr val="002060"/>
              </a:solidFill>
            </c:spPr>
          </c:dPt>
          <c:cat>
            <c:strRef>
              <c:f>Sheet1!$A$2:$A$13</c:f>
              <c:strCache>
                <c:ptCount val="12"/>
                <c:pt idx="0">
                  <c:v>Jun</c:v>
                </c:pt>
                <c:pt idx="1">
                  <c:v>Jul</c:v>
                </c:pt>
                <c:pt idx="2">
                  <c:v>Aug</c:v>
                </c:pt>
                <c:pt idx="3">
                  <c:v>Sep</c:v>
                </c:pt>
                <c:pt idx="4">
                  <c:v>Oct</c:v>
                </c:pt>
                <c:pt idx="5">
                  <c:v>Nov</c:v>
                </c:pt>
                <c:pt idx="6">
                  <c:v>Dec</c:v>
                </c:pt>
                <c:pt idx="7">
                  <c:v>Jan</c:v>
                </c:pt>
                <c:pt idx="8">
                  <c:v>Feb</c:v>
                </c:pt>
                <c:pt idx="9">
                  <c:v>Mar</c:v>
                </c:pt>
                <c:pt idx="10">
                  <c:v>Apr</c:v>
                </c:pt>
                <c:pt idx="11">
                  <c:v>May</c:v>
                </c:pt>
              </c:strCache>
            </c:strRef>
          </c:cat>
          <c:val>
            <c:numRef>
              <c:f>Sheet1!$B$2:$B$13</c:f>
              <c:numCache>
                <c:formatCode>General</c:formatCode>
                <c:ptCount val="12"/>
                <c:pt idx="0">
                  <c:v>70</c:v>
                </c:pt>
                <c:pt idx="1">
                  <c:v>70</c:v>
                </c:pt>
                <c:pt idx="2">
                  <c:v>70</c:v>
                </c:pt>
                <c:pt idx="3">
                  <c:v>50</c:v>
                </c:pt>
                <c:pt idx="4">
                  <c:v>50</c:v>
                </c:pt>
                <c:pt idx="5">
                  <c:v>50</c:v>
                </c:pt>
                <c:pt idx="6">
                  <c:v>30</c:v>
                </c:pt>
                <c:pt idx="7">
                  <c:v>30</c:v>
                </c:pt>
                <c:pt idx="8">
                  <c:v>30</c:v>
                </c:pt>
                <c:pt idx="9">
                  <c:v>30</c:v>
                </c:pt>
                <c:pt idx="10">
                  <c:v>30</c:v>
                </c:pt>
                <c:pt idx="11">
                  <c:v>20</c:v>
                </c:pt>
              </c:numCache>
            </c:numRef>
          </c:val>
        </c:ser>
        <c:dLbls>
          <c:showLegendKey val="0"/>
          <c:showVal val="0"/>
          <c:showCatName val="0"/>
          <c:showSerName val="0"/>
          <c:showPercent val="0"/>
          <c:showBubbleSize val="0"/>
        </c:dLbls>
        <c:gapWidth val="0"/>
        <c:axId val="113339392"/>
        <c:axId val="50184576"/>
      </c:barChart>
      <c:catAx>
        <c:axId val="113339392"/>
        <c:scaling>
          <c:orientation val="minMax"/>
        </c:scaling>
        <c:delete val="0"/>
        <c:axPos val="b"/>
        <c:numFmt formatCode="General" sourceLinked="0"/>
        <c:majorTickMark val="none"/>
        <c:minorTickMark val="none"/>
        <c:tickLblPos val="nextTo"/>
        <c:crossAx val="50184576"/>
        <c:crosses val="autoZero"/>
        <c:auto val="1"/>
        <c:lblAlgn val="ctr"/>
        <c:lblOffset val="100"/>
        <c:noMultiLvlLbl val="0"/>
      </c:catAx>
      <c:valAx>
        <c:axId val="50184576"/>
        <c:scaling>
          <c:orientation val="minMax"/>
        </c:scaling>
        <c:delete val="0"/>
        <c:axPos val="l"/>
        <c:numFmt formatCode="General" sourceLinked="1"/>
        <c:majorTickMark val="out"/>
        <c:minorTickMark val="none"/>
        <c:tickLblPos val="nextTo"/>
        <c:crossAx val="11333939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Times New Roman" pitchFamily="-112" charset="0"/>
              </a:defRPr>
            </a:lvl1pPr>
          </a:lstStyle>
          <a:p>
            <a:pPr>
              <a:defRPr/>
            </a:pPr>
            <a:endParaRPr lang="en-US" dirty="0"/>
          </a:p>
        </p:txBody>
      </p:sp>
      <p:sp>
        <p:nvSpPr>
          <p:cNvPr id="11059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Times New Roman" pitchFamily="-112" charset="0"/>
              </a:defRPr>
            </a:lvl1pPr>
          </a:lstStyle>
          <a:p>
            <a:pPr>
              <a:defRPr/>
            </a:pPr>
            <a:fld id="{48B115A8-6941-43DC-9F31-F7B4E4E9A641}" type="datetimeFigureOut">
              <a:rPr lang="en-US"/>
              <a:pPr>
                <a:defRPr/>
              </a:pPr>
              <a:t>7/7/2015</a:t>
            </a:fld>
            <a:endParaRPr lang="en-US" dirty="0"/>
          </a:p>
        </p:txBody>
      </p:sp>
      <p:sp>
        <p:nvSpPr>
          <p:cNvPr id="110596"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Times New Roman" pitchFamily="-112" charset="0"/>
              </a:defRPr>
            </a:lvl1pPr>
          </a:lstStyle>
          <a:p>
            <a:pPr>
              <a:defRPr/>
            </a:pPr>
            <a:endParaRPr lang="en-US" dirty="0"/>
          </a:p>
        </p:txBody>
      </p:sp>
      <p:sp>
        <p:nvSpPr>
          <p:cNvPr id="110597" name="Rectangle 5"/>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Times New Roman" pitchFamily="-112" charset="0"/>
              </a:defRPr>
            </a:lvl1pPr>
          </a:lstStyle>
          <a:p>
            <a:pPr>
              <a:defRPr/>
            </a:pPr>
            <a:fld id="{8B479AF9-B533-41D1-AA0A-ABFAE5059D45}" type="slidenum">
              <a:rPr lang="en-US"/>
              <a:pPr>
                <a:defRPr/>
              </a:pPr>
              <a:t>‹#›</a:t>
            </a:fld>
            <a:endParaRPr lang="en-US" dirty="0"/>
          </a:p>
        </p:txBody>
      </p:sp>
    </p:spTree>
    <p:extLst>
      <p:ext uri="{BB962C8B-B14F-4D97-AF65-F5344CB8AC3E}">
        <p14:creationId xmlns:p14="http://schemas.microsoft.com/office/powerpoint/2010/main" val="86836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lvl1pPr defTabSz="912813" eaLnBrk="0" hangingPunct="0">
              <a:defRPr sz="1200">
                <a:latin typeface="Times New Roman" pitchFamily="18" charset="0"/>
                <a:cs typeface="Times New Roman" pitchFamily="18" charset="0"/>
              </a:defRPr>
            </a:lvl1pPr>
          </a:lstStyle>
          <a:p>
            <a:pPr>
              <a:defRPr/>
            </a:pPr>
            <a:endParaRPr lang="en-GB" dirty="0"/>
          </a:p>
        </p:txBody>
      </p:sp>
      <p:sp>
        <p:nvSpPr>
          <p:cNvPr id="11267" name="Rectangle 3"/>
          <p:cNvSpPr>
            <a:spLocks noGrp="1" noChangeArrowheads="1"/>
          </p:cNvSpPr>
          <p:nvPr>
            <p:ph type="dt" idx="1"/>
          </p:nvPr>
        </p:nvSpPr>
        <p:spPr bwMode="auto">
          <a:xfrm>
            <a:off x="3962400" y="0"/>
            <a:ext cx="3035300" cy="463550"/>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lvl1pPr algn="r" defTabSz="912813" eaLnBrk="0" hangingPunct="0">
              <a:defRPr sz="1200">
                <a:latin typeface="Times New Roman" pitchFamily="18" charset="0"/>
                <a:cs typeface="Times New Roman" pitchFamily="18" charset="0"/>
              </a:defRPr>
            </a:lvl1pPr>
          </a:lstStyle>
          <a:p>
            <a:pPr>
              <a:defRPr/>
            </a:pPr>
            <a:endParaRPr lang="en-GB" dirty="0"/>
          </a:p>
        </p:txBody>
      </p:sp>
      <p:sp>
        <p:nvSpPr>
          <p:cNvPr id="13316" name="Rectangle 4"/>
          <p:cNvSpPr>
            <a:spLocks noGrp="1" noRot="1" noChangeAspect="1" noChangeArrowheads="1" noTextEdit="1"/>
          </p:cNvSpPr>
          <p:nvPr>
            <p:ph type="sldImg" idx="2"/>
          </p:nvPr>
        </p:nvSpPr>
        <p:spPr bwMode="auto">
          <a:xfrm>
            <a:off x="1177925" y="698500"/>
            <a:ext cx="4641850" cy="34813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3450" y="4411663"/>
            <a:ext cx="5130800" cy="4173537"/>
          </a:xfrm>
          <a:prstGeom prst="rect">
            <a:avLst/>
          </a:prstGeom>
          <a:noFill/>
          <a:ln w="9525">
            <a:noFill/>
            <a:miter lim="800000"/>
            <a:headEnd/>
            <a:tailEnd/>
          </a:ln>
          <a:effectLst/>
        </p:spPr>
        <p:txBody>
          <a:bodyPr vert="horz" wrap="square" lIns="91280" tIns="45640" rIns="91280" bIns="4564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820150"/>
            <a:ext cx="3035300" cy="463550"/>
          </a:xfrm>
          <a:prstGeom prst="rect">
            <a:avLst/>
          </a:prstGeom>
          <a:noFill/>
          <a:ln w="9525">
            <a:noFill/>
            <a:miter lim="800000"/>
            <a:headEnd/>
            <a:tailEnd/>
          </a:ln>
          <a:effectLst/>
        </p:spPr>
        <p:txBody>
          <a:bodyPr vert="horz" wrap="square" lIns="91280" tIns="45640" rIns="91280" bIns="45640" numCol="1" anchor="b" anchorCtr="0" compatLnSpc="1">
            <a:prstTxWarp prst="textNoShape">
              <a:avLst/>
            </a:prstTxWarp>
          </a:bodyPr>
          <a:lstStyle>
            <a:lvl1pPr defTabSz="912813" eaLnBrk="0" hangingPunct="0">
              <a:defRPr sz="1200">
                <a:latin typeface="Times New Roman" pitchFamily="18" charset="0"/>
                <a:cs typeface="Times New Roman" pitchFamily="18" charset="0"/>
              </a:defRPr>
            </a:lvl1pPr>
          </a:lstStyle>
          <a:p>
            <a:pPr>
              <a:defRPr/>
            </a:pPr>
            <a:endParaRPr lang="en-GB" dirty="0"/>
          </a:p>
        </p:txBody>
      </p:sp>
      <p:sp>
        <p:nvSpPr>
          <p:cNvPr id="11271" name="Rectangle 7"/>
          <p:cNvSpPr>
            <a:spLocks noGrp="1" noChangeArrowheads="1"/>
          </p:cNvSpPr>
          <p:nvPr>
            <p:ph type="sldNum" sz="quarter" idx="5"/>
          </p:nvPr>
        </p:nvSpPr>
        <p:spPr bwMode="auto">
          <a:xfrm>
            <a:off x="3962400" y="8820150"/>
            <a:ext cx="3035300" cy="463550"/>
          </a:xfrm>
          <a:prstGeom prst="rect">
            <a:avLst/>
          </a:prstGeom>
          <a:noFill/>
          <a:ln w="9525">
            <a:noFill/>
            <a:miter lim="800000"/>
            <a:headEnd/>
            <a:tailEnd/>
          </a:ln>
          <a:effectLst/>
        </p:spPr>
        <p:txBody>
          <a:bodyPr vert="horz" wrap="square" lIns="91280" tIns="45640" rIns="91280" bIns="45640" numCol="1" anchor="b" anchorCtr="0" compatLnSpc="1">
            <a:prstTxWarp prst="textNoShape">
              <a:avLst/>
            </a:prstTxWarp>
          </a:bodyPr>
          <a:lstStyle>
            <a:lvl1pPr algn="r" defTabSz="912813" eaLnBrk="0" hangingPunct="0">
              <a:defRPr sz="1200">
                <a:latin typeface="Times New Roman" pitchFamily="18" charset="0"/>
                <a:cs typeface="Times New Roman" pitchFamily="18" charset="0"/>
              </a:defRPr>
            </a:lvl1pPr>
          </a:lstStyle>
          <a:p>
            <a:pPr>
              <a:defRPr/>
            </a:pPr>
            <a:fld id="{5507C4C9-F8D7-4C22-8195-7976B1DA317A}" type="slidenum">
              <a:rPr lang="en-GB"/>
              <a:pPr>
                <a:defRPr/>
              </a:pPr>
              <a:t>‹#›</a:t>
            </a:fld>
            <a:endParaRPr lang="en-GB" dirty="0"/>
          </a:p>
        </p:txBody>
      </p:sp>
    </p:spTree>
    <p:extLst>
      <p:ext uri="{BB962C8B-B14F-4D97-AF65-F5344CB8AC3E}">
        <p14:creationId xmlns:p14="http://schemas.microsoft.com/office/powerpoint/2010/main" val="63581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507C4C9-F8D7-4C22-8195-7976B1DA317A}" type="slidenum">
              <a:rPr lang="en-GB" smtClean="0"/>
              <a:pPr>
                <a:defRPr/>
              </a:pPr>
              <a:t>1</a:t>
            </a:fld>
            <a:endParaRPr lang="en-GB" dirty="0"/>
          </a:p>
        </p:txBody>
      </p:sp>
    </p:spTree>
    <p:extLst>
      <p:ext uri="{BB962C8B-B14F-4D97-AF65-F5344CB8AC3E}">
        <p14:creationId xmlns:p14="http://schemas.microsoft.com/office/powerpoint/2010/main" val="412222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10</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This slide shows the main components of the HEFS and how they account for the two sources of uncertainty identified above, namely the weather forecasting uncertainties and the hydrologic modeling uncertainties </a:t>
            </a:r>
          </a:p>
          <a:p>
            <a:pPr marL="171450" indent="-171450">
              <a:buFont typeface="Arial" pitchFamily="34" charset="0"/>
              <a:buChar char="•"/>
            </a:pPr>
            <a:r>
              <a:rPr lang="en-US" baseline="0" dirty="0" smtClean="0"/>
              <a:t>The forcing uncertainties are represented by green boxes and the hydrologic uncertainties are represented by blue boxes</a:t>
            </a:r>
          </a:p>
          <a:p>
            <a:pPr marL="171450" indent="-171450">
              <a:buFont typeface="Arial" pitchFamily="34" charset="0"/>
              <a:buChar char="•"/>
            </a:pPr>
            <a:r>
              <a:rPr lang="en-US" baseline="0" dirty="0" smtClean="0"/>
              <a:t>The Meteorological Ensemble Forecast Processor (MEFP) captures the forcing uncertainties and corrects for biases in the forcing inputs to the HEFS</a:t>
            </a:r>
          </a:p>
          <a:p>
            <a:pPr marL="171450" indent="-171450">
              <a:buFont typeface="Arial" pitchFamily="34" charset="0"/>
              <a:buChar char="•"/>
            </a:pPr>
            <a:r>
              <a:rPr lang="en-US" baseline="0" dirty="0" smtClean="0"/>
              <a:t>Specifically, the MEFP ingests raw forcing information from multiple weather and climate models, as well as the RFC deterministic weather forecasts. The MEFP corrects for biases in the forcing inputs and downscales them for input to the NWS hydrologic models</a:t>
            </a:r>
          </a:p>
          <a:p>
            <a:pPr marL="171450" indent="-171450">
              <a:buFont typeface="Arial" pitchFamily="34" charset="0"/>
              <a:buChar char="•"/>
            </a:pPr>
            <a:r>
              <a:rPr lang="en-US" baseline="0" dirty="0" smtClean="0"/>
              <a:t>These forcing inputs are then used by the Community Hydrologic Prediction System (CHPS) to produce “raw” streamflow forecasts, which account for the forcing uncertainties and biases, but do </a:t>
            </a:r>
            <a:r>
              <a:rPr lang="en-US" b="1" baseline="0" dirty="0" smtClean="0"/>
              <a:t>not</a:t>
            </a:r>
            <a:r>
              <a:rPr lang="en-US" baseline="0" dirty="0" smtClean="0"/>
              <a:t> account for the hydrologic uncertainties and biases</a:t>
            </a:r>
          </a:p>
          <a:p>
            <a:pPr marL="171450" indent="-171450">
              <a:buFont typeface="Arial" pitchFamily="34" charset="0"/>
              <a:buChar char="•"/>
            </a:pPr>
            <a:r>
              <a:rPr lang="en-US" baseline="0" dirty="0" smtClean="0"/>
              <a:t>A separate tool captures the hydrologic modeling uncertainties and corrects for biases in the raw streamflow forecasts. This is known as the Ensemble Postprocessor (EnsPost)</a:t>
            </a:r>
          </a:p>
          <a:p>
            <a:pPr marL="171450" indent="-171450">
              <a:buFont typeface="Arial" pitchFamily="34" charset="0"/>
              <a:buChar char="•"/>
            </a:pPr>
            <a:r>
              <a:rPr lang="en-US" baseline="0" dirty="0" smtClean="0"/>
              <a:t>The final outputs from the HEFS include bias-corrected and downscaled precipitation and temperature forecasts, together with bias-corrected ensemble streamflow forecasts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401112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11</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The MEFP quantifies the uncertainties in the “raw” weather forecasts from the weather and climate models and corrects for biases in these forcing inputs. The MEFP produces bias-corrected ensemble forecasts of MAT and MAP at the basin scale</a:t>
            </a:r>
          </a:p>
          <a:p>
            <a:pPr marL="171450" indent="-171450">
              <a:buFont typeface="Arial" pitchFamily="34" charset="0"/>
              <a:buChar char="•"/>
            </a:pPr>
            <a:r>
              <a:rPr lang="en-US" baseline="0" dirty="0" smtClean="0"/>
              <a:t>As indicated above, the MEFP can ingest raw forcing from the RFC deterministic forecasts, as well as ensemble forecasts from NCEP’s weather and climate models. For ensemble inputs, the MEFP uses the ensemble mean forecast only</a:t>
            </a:r>
          </a:p>
          <a:p>
            <a:pPr marL="171450" indent="-171450">
              <a:buFont typeface="Arial" pitchFamily="34" charset="0"/>
              <a:buChar char="•"/>
            </a:pPr>
            <a:r>
              <a:rPr lang="en-US" baseline="0" dirty="0" smtClean="0"/>
              <a:t>The MEFP learns from the historical errors in the input forecasts; that is, the differences between the forecasts and observations over a suitably long historical period</a:t>
            </a:r>
          </a:p>
          <a:p>
            <a:pPr marL="171450" indent="-171450">
              <a:buFont typeface="Arial" pitchFamily="34" charset="0"/>
              <a:buChar char="•"/>
            </a:pPr>
            <a:r>
              <a:rPr lang="en-US" baseline="0" dirty="0" smtClean="0"/>
              <a:t>By modeling the forecast errors historically, the MEFP can adjust these forecasts operationally to correct for biases and to add spread in proportion to the historical errors in the raw forecasts </a:t>
            </a:r>
          </a:p>
          <a:p>
            <a:pPr marL="171450" indent="-171450">
              <a:buFont typeface="Arial" pitchFamily="34" charset="0"/>
              <a:buChar char="•"/>
            </a:pPr>
            <a:r>
              <a:rPr lang="en-US" baseline="0" dirty="0" smtClean="0"/>
              <a:t>A separate error model is used for the precipitation and temperature forecasts, but they both involve a linear regression between the observed and forecast amounts</a:t>
            </a:r>
          </a:p>
          <a:p>
            <a:pPr marL="171450" indent="-171450">
              <a:buFont typeface="Arial" pitchFamily="34" charset="0"/>
              <a:buChar char="•"/>
            </a:pPr>
            <a:r>
              <a:rPr lang="en-US" baseline="0" dirty="0" smtClean="0"/>
              <a:t>The regression parameters are estimated using a software tool known as the MEFP Parameter Estimator (MEFPPE), for which a screen capture is provided here</a:t>
            </a:r>
          </a:p>
        </p:txBody>
      </p:sp>
    </p:spTree>
    <p:extLst>
      <p:ext uri="{BB962C8B-B14F-4D97-AF65-F5344CB8AC3E}">
        <p14:creationId xmlns:p14="http://schemas.microsoft.com/office/powerpoint/2010/main" val="199132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12</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The goal of the EnsPost is to quantify the uncertainties contributed by the hydrologic modeling (increasing the spread in the raw streamflow forecast) and to correct for any biases in the hydrologic models</a:t>
            </a:r>
          </a:p>
          <a:p>
            <a:pPr marL="171450" indent="-171450">
              <a:buFont typeface="Arial" pitchFamily="34" charset="0"/>
              <a:buChar char="•"/>
            </a:pPr>
            <a:r>
              <a:rPr lang="en-US" baseline="0" dirty="0" smtClean="0"/>
              <a:t>By combining the forcing and hydrologic uncertainty, the HEFS produces a streamflow forecast that captures both sources of uncertainty</a:t>
            </a:r>
          </a:p>
          <a:p>
            <a:pPr marL="171450" indent="-171450">
              <a:buFont typeface="Arial" pitchFamily="34" charset="0"/>
              <a:buChar char="•"/>
            </a:pPr>
            <a:r>
              <a:rPr lang="en-US" baseline="0" dirty="0" smtClean="0"/>
              <a:t>As indicated above, the EnsPost models the hydrologic uncertainty independently of any forcing uncertainty. This is achieved by computing the differences between historical simulated flows (hydrologic model predictions generated with observed forcing) and observed flows</a:t>
            </a:r>
          </a:p>
          <a:p>
            <a:pPr marL="171450" indent="-171450">
              <a:buFont typeface="Arial" pitchFamily="34" charset="0"/>
              <a:buChar char="•"/>
            </a:pPr>
            <a:r>
              <a:rPr lang="en-US" baseline="0" dirty="0" smtClean="0"/>
              <a:t>The EnsPost uses a linear regression model (equation shown) to capture the relationship between the historical observations and simulations. The regression line can be thought of as an “adjusted simulation”</a:t>
            </a:r>
          </a:p>
          <a:p>
            <a:pPr marL="171450" indent="-171450">
              <a:buFont typeface="Arial" pitchFamily="34" charset="0"/>
              <a:buChar char="•"/>
            </a:pPr>
            <a:r>
              <a:rPr lang="en-US" baseline="0" dirty="0" smtClean="0"/>
              <a:t>For each historical date, the difference between the regression line (the “adjusted simulation”) and the observed flow represents the hydrologic error</a:t>
            </a:r>
          </a:p>
          <a:p>
            <a:pPr marL="171450" indent="-171450">
              <a:buFont typeface="Arial" pitchFamily="34" charset="0"/>
              <a:buChar char="•"/>
            </a:pPr>
            <a:r>
              <a:rPr lang="en-US" baseline="0" dirty="0" smtClean="0"/>
              <a:t>As with the MEFP, there is a separate tool to estimate the parameters of the regression model, which is known as the EnsPost Parameter Estimator (EnsPostPE)</a:t>
            </a:r>
          </a:p>
          <a:p>
            <a:pPr marL="171450" indent="-171450">
              <a:buFont typeface="Arial" pitchFamily="34" charset="0"/>
              <a:buChar char="•"/>
            </a:pPr>
            <a:r>
              <a:rPr lang="en-US" baseline="0" dirty="0" smtClean="0"/>
              <a:t>In operational forecasting, each “raw” streamflow forecast from the HEFS is adjusted by the regression line (removing bias) and a sample of the hydrologic error is added to the adjusted flow to account for the hydrologic uncertainty</a:t>
            </a:r>
          </a:p>
          <a:p>
            <a:pPr marL="171450" indent="-171450">
              <a:buFont typeface="Arial" pitchFamily="34" charset="0"/>
              <a:buChar char="•"/>
            </a:pPr>
            <a:r>
              <a:rPr lang="en-US" baseline="0" dirty="0" smtClean="0"/>
              <a:t>In practice, the EnsPost error model also uses the observed streamflow immediately prior to the forecast issue time. In this way, the EnsPost benefits from “hydrologic persistence”. However, for simplicity, the equation shown here does not include the prior observed flow</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374293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13</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The Ensemble Verification Service (EVS) was designed to verify forecasts of continuous numerical variables, such as precipitation, temperature or streamflow, at discrete forecast locations, which include basin outlets or basin averages</a:t>
            </a:r>
          </a:p>
          <a:p>
            <a:pPr marL="171450" indent="-171450">
              <a:buFont typeface="Arial" pitchFamily="34" charset="0"/>
              <a:buChar char="•"/>
            </a:pPr>
            <a:r>
              <a:rPr lang="en-US" baseline="0" dirty="0" smtClean="0"/>
              <a:t>The EVS includes a variety of options for verifying subsets of data, such as choosing particular times of the year or verifying with respect to particular thresholds. It’s also possible to condition on the values of multiple variables, such as verifying precipitation forecasts when temperatures are below freezing</a:t>
            </a:r>
          </a:p>
          <a:p>
            <a:pPr marL="171450" indent="-171450">
              <a:buFont typeface="Arial" pitchFamily="34" charset="0"/>
              <a:buChar char="•"/>
            </a:pPr>
            <a:r>
              <a:rPr lang="en-US" baseline="0" dirty="0" smtClean="0"/>
              <a:t>The EVS comprises most of the well-known verification metrics and a few new metrics that are designed for operational forecasting</a:t>
            </a:r>
          </a:p>
          <a:p>
            <a:pPr marL="171450" indent="-171450">
              <a:buFont typeface="Arial" pitchFamily="34" charset="0"/>
              <a:buChar char="•"/>
            </a:pPr>
            <a:r>
              <a:rPr lang="en-US" baseline="0" dirty="0" smtClean="0"/>
              <a:t>These metrics can be produced in a graphical or numerical format and the numerical outputs can be read into other tools to produce custom displays</a:t>
            </a:r>
          </a:p>
          <a:p>
            <a:pPr marL="171450" indent="-171450">
              <a:buFont typeface="Arial" pitchFamily="34" charset="0"/>
              <a:buChar char="•"/>
            </a:pPr>
            <a:r>
              <a:rPr lang="en-US" baseline="0" dirty="0" smtClean="0"/>
              <a:t>In terms of operating the EVS, there’s a Graphical User Interface (GUI), as well as command line options, which are useful for batch-producing the configuration necessary to verify forecasts across a large number of locations</a:t>
            </a:r>
          </a:p>
        </p:txBody>
      </p:sp>
    </p:spTree>
    <p:extLst>
      <p:ext uri="{BB962C8B-B14F-4D97-AF65-F5344CB8AC3E}">
        <p14:creationId xmlns:p14="http://schemas.microsoft.com/office/powerpoint/2010/main" val="182837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14</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The HEFS has been implemented in two phases. The first phase involved five RFCs (MA, AB, CN, CB and NE), and was completed in 2014. The second phase is ongoing and involves the remaining eight RFCs</a:t>
            </a:r>
          </a:p>
          <a:p>
            <a:pPr marL="171450" indent="-171450">
              <a:buFont typeface="Arial" pitchFamily="34" charset="0"/>
              <a:buChar char="•"/>
            </a:pPr>
            <a:r>
              <a:rPr lang="en-US" baseline="0" dirty="0" smtClean="0"/>
              <a:t>Of the 3,514 river forecast locations in AHPS, the HEFS is running at roughly 1,300 or 1/3</a:t>
            </a:r>
            <a:r>
              <a:rPr lang="en-US" baseline="30000" dirty="0" smtClean="0"/>
              <a:t>rd</a:t>
            </a:r>
            <a:r>
              <a:rPr lang="en-US" baseline="0" dirty="0" smtClean="0"/>
              <a:t> of these locations, and new locations are being added each month   </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NOTE: the numbers in this slide can be edited directly as the counts are updated (they are text boxes, not part of the image) </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59896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solidFill>
                  <a:prstClr val="black"/>
                </a:solidFill>
                <a:latin typeface="Times New Roman" pitchFamily="18" charset="0"/>
              </a:rPr>
              <a:pPr algn="r" defTabSz="912813" eaLnBrk="0" hangingPunct="0"/>
              <a:t>15</a:t>
            </a:fld>
            <a:endParaRPr lang="en-GB" sz="1200" dirty="0">
              <a:solidFill>
                <a:prstClr val="black"/>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a:t>
            </a:r>
            <a:r>
              <a:rPr lang="en-US" baseline="0" dirty="0" smtClean="0"/>
              <a:t>he New York City Department of Environmental Protection (NYCDEP) are concerned with </a:t>
            </a:r>
            <a:r>
              <a:rPr lang="en-US" dirty="0" smtClean="0"/>
              <a:t>managing water supply to NYC, both in terms of quantity and quality</a:t>
            </a:r>
            <a:endParaRPr lang="en-US" baseline="0" dirty="0" smtClean="0"/>
          </a:p>
          <a:p>
            <a:pPr marL="171450" indent="-171450">
              <a:buFont typeface="Arial" pitchFamily="34" charset="0"/>
              <a:buChar char="•"/>
            </a:pPr>
            <a:r>
              <a:rPr lang="en-US" baseline="0" dirty="0" smtClean="0"/>
              <a:t>They want to place their decisions within a risk-management framework that properly accounts for the uncertainties associated with different sources of information, allowing them to be weighted appropriately when reaching decisions</a:t>
            </a:r>
          </a:p>
          <a:p>
            <a:pPr marL="171450" indent="-171450">
              <a:buFont typeface="Arial" pitchFamily="34" charset="0"/>
              <a:buChar char="•"/>
            </a:pPr>
            <a:r>
              <a:rPr lang="en-US" baseline="0" dirty="0" smtClean="0"/>
              <a:t>To do this, they have developed an Operational Support Tool (OST)</a:t>
            </a:r>
          </a:p>
          <a:p>
            <a:pPr marL="171450" indent="-171450">
              <a:buFont typeface="Arial" pitchFamily="34" charset="0"/>
              <a:buChar char="•"/>
            </a:pPr>
            <a:r>
              <a:rPr lang="en-US" baseline="0" dirty="0" smtClean="0"/>
              <a:t>The OST comprises a series of hydrologic and decision-support models, with associated inputs, that allow the NYCDEP to forecast various water quantity and quality variables and to make decisions on the basis of risk to water volume or water quality objectives</a:t>
            </a:r>
          </a:p>
          <a:p>
            <a:pPr marL="171450" indent="-171450">
              <a:buFont typeface="Arial" pitchFamily="34" charset="0"/>
              <a:buChar char="•"/>
            </a:pPr>
            <a:r>
              <a:rPr lang="en-US" baseline="0" dirty="0" smtClean="0"/>
              <a:t>For example, one of the critical applications for NYCDEP is the level of turbidity in the NYC water supply reservoirs. When the turbidity reaches a certain threshold, filtration is required, for which an engineering capacity is needed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HEFS streamflow forecasts are used as input to the OST, in order to provide forecasts of future reservoir conditions and support risk-based decision making. The NYCDEP provided $1m to the NWS to accelerate the implementation of the HEFS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use of the OST is an important condition for NYC avoiding $10B+ in new infrastructure costs for water filtration</a:t>
            </a:r>
          </a:p>
        </p:txBody>
      </p:sp>
    </p:spTree>
    <p:extLst>
      <p:ext uri="{BB962C8B-B14F-4D97-AF65-F5344CB8AC3E}">
        <p14:creationId xmlns:p14="http://schemas.microsoft.com/office/powerpoint/2010/main" val="319061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solidFill>
                  <a:prstClr val="black"/>
                </a:solidFill>
                <a:latin typeface="Times New Roman" pitchFamily="18" charset="0"/>
              </a:rPr>
              <a:pPr algn="r" defTabSz="912813" eaLnBrk="0" hangingPunct="0"/>
              <a:t>16</a:t>
            </a:fld>
            <a:endParaRPr lang="en-GB" sz="1200" dirty="0">
              <a:solidFill>
                <a:prstClr val="black"/>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Within the OST, there are four areas of applications of the HEFS, namely: 1) water quality; 2) flood mitigation through reservoir regulation; 3) construction; and 4) habitat preservation</a:t>
            </a:r>
          </a:p>
          <a:p>
            <a:pPr marL="171450" indent="-171450">
              <a:buFont typeface="Arial" pitchFamily="34" charset="0"/>
              <a:buChar char="•"/>
            </a:pPr>
            <a:r>
              <a:rPr lang="en-US" baseline="0" dirty="0" smtClean="0"/>
              <a:t>Examples from each category are provided here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In terms of construction, the HEFS is being used to support </a:t>
            </a:r>
            <a:r>
              <a:rPr lang="en-GB" dirty="0" smtClean="0"/>
              <a:t>a $2.1 billion upgrade of the Delaware Aqueduct, which is a vital component of the NYC drinking water supply system. The Rondout-West Branch Tunnel (RWBT)</a:t>
            </a:r>
            <a:r>
              <a:rPr lang="en-GB" baseline="0" dirty="0" smtClean="0"/>
              <a:t> </a:t>
            </a:r>
            <a:r>
              <a:rPr lang="en-GB" dirty="0" smtClean="0"/>
              <a:t>is leaking between 15 and 35 million gallons of water each day. T</a:t>
            </a:r>
            <a:r>
              <a:rPr lang="en-GB" baseline="0" dirty="0" smtClean="0"/>
              <a:t>he HEFS is being used to help time the shutdown of the tunnel for repair work</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In terms of water quality, the HEFS is being used to mitigate against high turbidity in the NYCDEP water supply reservoirs, such as the Ashoken. By using the OST to forecast high turbidity events, the need to add expensive (multi-billion dollar) filtration capacity for extreme conditions is reduced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In terms of habitat preservation, the HEFS is being used within the OST to manage conservation releases from the Delaware Basin Reservoirs. Here, there is a need to retain drinking water capacity in the reservoirs while providing essential water for downstream ecosystems during the dry summer months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HEFS forecasts are also being used to help meet seasonal storage objectives in the NYC reservoirs and to avoid the risk of overtopping of the reservoirs during flood conditions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dirty="0" smtClean="0"/>
          </a:p>
        </p:txBody>
      </p:sp>
    </p:spTree>
    <p:extLst>
      <p:ext uri="{BB962C8B-B14F-4D97-AF65-F5344CB8AC3E}">
        <p14:creationId xmlns:p14="http://schemas.microsoft.com/office/powerpoint/2010/main" val="416757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solidFill>
                  <a:prstClr val="black"/>
                </a:solidFill>
                <a:latin typeface="Times New Roman" pitchFamily="18" charset="0"/>
              </a:rPr>
              <a:pPr algn="r" defTabSz="912813" eaLnBrk="0" hangingPunct="0"/>
              <a:t>17</a:t>
            </a:fld>
            <a:endParaRPr lang="en-GB" sz="1200" dirty="0">
              <a:solidFill>
                <a:prstClr val="black"/>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Designing forecast products to display uncertainty information both accurately and succinctly</a:t>
            </a:r>
            <a:r>
              <a:rPr lang="en-US" sz="1200" kern="1200" baseline="0" dirty="0" smtClean="0">
                <a:solidFill>
                  <a:schemeClr val="tx1"/>
                </a:solidFill>
                <a:effectLst/>
                <a:latin typeface="Times New Roman" pitchFamily="18" charset="0"/>
                <a:ea typeface="+mn-ea"/>
                <a:cs typeface="+mn-cs"/>
              </a:rPr>
              <a:t> is a complex requirement </a:t>
            </a:r>
            <a:r>
              <a:rPr lang="en-US" sz="1200" kern="1200" dirty="0" smtClean="0">
                <a:solidFill>
                  <a:schemeClr val="tx1"/>
                </a:solidFill>
                <a:effectLst/>
                <a:latin typeface="Times New Roman" pitchFamily="18" charset="0"/>
                <a:ea typeface="+mn-ea"/>
                <a:cs typeface="+mn-cs"/>
              </a:rPr>
              <a:t>and one that must be approached iteratively</a:t>
            </a:r>
          </a:p>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As such, the products and services associated with the HEFS will be implemented gradually and improved over time</a:t>
            </a:r>
          </a:p>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As part of the implementation of the HEFS,</a:t>
            </a:r>
            <a:r>
              <a:rPr lang="en-US" sz="1200" kern="1200" baseline="0" dirty="0" smtClean="0">
                <a:solidFill>
                  <a:schemeClr val="tx1"/>
                </a:solidFill>
                <a:effectLst/>
                <a:latin typeface="Times New Roman" pitchFamily="18" charset="0"/>
                <a:ea typeface="+mn-ea"/>
                <a:cs typeface="+mn-cs"/>
              </a:rPr>
              <a:t> the AHPS webpages are being updated to display new </a:t>
            </a:r>
            <a:r>
              <a:rPr lang="en-US" sz="1200" kern="1200" dirty="0" smtClean="0">
                <a:solidFill>
                  <a:schemeClr val="tx1"/>
                </a:solidFill>
                <a:effectLst/>
                <a:latin typeface="Times New Roman" pitchFamily="18" charset="0"/>
                <a:ea typeface="+mn-ea"/>
                <a:cs typeface="+mn-cs"/>
              </a:rPr>
              <a:t>probabilistic products</a:t>
            </a:r>
          </a:p>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In particular, a new short-range probabilistic product has been developed </a:t>
            </a:r>
            <a:r>
              <a:rPr lang="en-US" sz="1200" kern="1200" baseline="0" dirty="0" smtClean="0">
                <a:solidFill>
                  <a:schemeClr val="tx1"/>
                </a:solidFill>
                <a:effectLst/>
                <a:latin typeface="Times New Roman" pitchFamily="18" charset="0"/>
                <a:ea typeface="+mn-ea"/>
                <a:cs typeface="+mn-cs"/>
              </a:rPr>
              <a:t>to show the forecast uncertainty (spread) over a 14-day forecast horizon</a:t>
            </a:r>
          </a:p>
          <a:p>
            <a:pPr marL="171450" indent="-171450">
              <a:buFont typeface="Arial" pitchFamily="34" charset="0"/>
              <a:buChar char="•"/>
            </a:pPr>
            <a:r>
              <a:rPr lang="en-US" sz="1200" kern="1200" baseline="0" dirty="0" smtClean="0">
                <a:solidFill>
                  <a:schemeClr val="tx1"/>
                </a:solidFill>
                <a:effectLst/>
                <a:latin typeface="Times New Roman" pitchFamily="18" charset="0"/>
                <a:ea typeface="+mn-ea"/>
                <a:cs typeface="+mn-cs"/>
              </a:rPr>
              <a:t>The new product, as illustrated here, conveys the range of possible river stages and corresponding flows at a particular forecast location using different categories of forecast probability, ranging from most likely to less likely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itchFamily="18" charset="0"/>
                <a:ea typeface="+mn-ea"/>
                <a:cs typeface="+mn-cs"/>
              </a:rPr>
              <a:t>The</a:t>
            </a:r>
            <a:r>
              <a:rPr lang="en-US" sz="1200" kern="1200" baseline="0" dirty="0" smtClean="0">
                <a:solidFill>
                  <a:schemeClr val="tx1"/>
                </a:solidFill>
                <a:effectLst/>
                <a:latin typeface="Times New Roman" pitchFamily="18" charset="0"/>
                <a:ea typeface="+mn-ea"/>
                <a:cs typeface="+mn-cs"/>
              </a:rPr>
              <a:t> short-range probabilistic </a:t>
            </a:r>
            <a:r>
              <a:rPr lang="en-US" sz="1200" kern="1200" dirty="0" smtClean="0">
                <a:solidFill>
                  <a:schemeClr val="tx1"/>
                </a:solidFill>
                <a:effectLst/>
                <a:latin typeface="Times New Roman" pitchFamily="18" charset="0"/>
                <a:ea typeface="+mn-ea"/>
                <a:cs typeface="+mn-cs"/>
              </a:rPr>
              <a:t>product is currently available on the AHPS webpage for selected forecast locations,</a:t>
            </a:r>
            <a:r>
              <a:rPr lang="en-US" sz="1200" kern="1200" baseline="0" dirty="0" smtClean="0">
                <a:solidFill>
                  <a:schemeClr val="tx1"/>
                </a:solidFill>
                <a:effectLst/>
                <a:latin typeface="Times New Roman" pitchFamily="18" charset="0"/>
                <a:ea typeface="+mn-ea"/>
                <a:cs typeface="+mn-cs"/>
              </a:rPr>
              <a:t> but remains an experimental product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Times New Roman" pitchFamily="18" charset="0"/>
                <a:ea typeface="+mn-ea"/>
                <a:cs typeface="+mn-cs"/>
              </a:rPr>
              <a:t>In terms of moving from an experimental product to a fully operational product, there is an orderly process for documenting changes and gathering external feedback, which is ongoing</a:t>
            </a:r>
            <a:endParaRPr lang="en-US" sz="1200" kern="1200" baseline="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53129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18</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191456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19</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17445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5AFFA277-E0A4-46C2-A3C9-7E02DCB08B8C}" type="slidenum">
              <a:rPr lang="en-GB" sz="1200">
                <a:latin typeface="Times New Roman" pitchFamily="18" charset="0"/>
              </a:rPr>
              <a:pPr algn="r" defTabSz="912813" eaLnBrk="0" hangingPunct="0"/>
              <a:t>2</a:t>
            </a:fld>
            <a:endParaRPr lang="en-GB" sz="1200" dirty="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The Hydrologic Ensemble Forecast Service (HEFS) quantifies the uncertainties associated with hydrologic forecasts for hours to years into the future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The HEFS is being implemented at all NWS RFCs and coverage with expand gradually over the coming period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There will be ample opportunity for feedback from partners and users as the implementation progresses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The purpose of this briefing is to provide an overview of the HEFS and an opportunity for initial feedback and discussion</a:t>
            </a:r>
          </a:p>
        </p:txBody>
      </p:sp>
    </p:spTree>
    <p:extLst>
      <p:ext uri="{BB962C8B-B14F-4D97-AF65-F5344CB8AC3E}">
        <p14:creationId xmlns:p14="http://schemas.microsoft.com/office/powerpoint/2010/main" val="135869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solidFill>
                  <a:prstClr val="black"/>
                </a:solidFill>
                <a:latin typeface="Times New Roman" pitchFamily="18" charset="0"/>
              </a:rPr>
              <a:pPr algn="r" defTabSz="912813" eaLnBrk="0" hangingPunct="0"/>
              <a:t>20</a:t>
            </a:fld>
            <a:endParaRPr lang="en-GB" sz="1200" dirty="0">
              <a:solidFill>
                <a:prstClr val="black"/>
              </a:solidFill>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As part of the initial implementation of the HEFS, the forcing and streamflow forecasts were evaluated at selected river forecast locations </a:t>
            </a:r>
          </a:p>
          <a:p>
            <a:pPr marL="171450" indent="-171450">
              <a:buFont typeface="Arial" pitchFamily="34" charset="0"/>
              <a:buChar char="•"/>
            </a:pPr>
            <a:r>
              <a:rPr lang="en-US" sz="1200" kern="1200" dirty="0" smtClean="0">
                <a:solidFill>
                  <a:schemeClr val="tx1"/>
                </a:solidFill>
                <a:effectLst/>
                <a:latin typeface="Times New Roman" pitchFamily="18" charset="0"/>
                <a:ea typeface="+mn-ea"/>
                <a:cs typeface="+mn-cs"/>
              </a:rPr>
              <a:t>The aims of the evaluation were to: establish the expected performance and limitations of the HEFS; demonstrate that the outputs from the HEFS were reasonably unbiased and skillful; identify the key factors responsible for forecast error and skill in different situations; and establish a baseline for future enhancements to the HEFS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The validation was conducted in two phases. In both cases, the precipitation and temperature forecasts from the MEFP were validated, alongside the raw and bias-corrected streamflow forecasts.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The first phase considered the medium-range forecasts with forcing inputs from the GEFS. The second phase considered the long-range forecasts with forcing inputs from the GEFS and CFSv2, as well as climatology after 9 months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Times New Roman" pitchFamily="18" charset="0"/>
                <a:ea typeface="+mn-ea"/>
                <a:cs typeface="+mn-cs"/>
              </a:rPr>
              <a:t>The validation reports are available online at the link provided, and only a brief overview will be provided here</a:t>
            </a:r>
            <a:endParaRPr lang="en-US" baseline="0" dirty="0" smtClean="0"/>
          </a:p>
        </p:txBody>
      </p:sp>
    </p:spTree>
    <p:extLst>
      <p:ext uri="{BB962C8B-B14F-4D97-AF65-F5344CB8AC3E}">
        <p14:creationId xmlns:p14="http://schemas.microsoft.com/office/powerpoint/2010/main" val="92741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21</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This slide shows the skill of the MEFP precipitation and temperature forecasts at four basins, one in each of AB-, CB-, CN- and MA-RFCs</a:t>
            </a:r>
          </a:p>
          <a:p>
            <a:pPr marL="171450" indent="-171450">
              <a:buFont typeface="Arial" pitchFamily="34" charset="0"/>
              <a:buChar char="•"/>
            </a:pPr>
            <a:r>
              <a:rPr lang="en-US" baseline="0" dirty="0" smtClean="0"/>
              <a:t>There is one plot for each basin; the x-axis shows the forecast time horizon and the y-axis shows the forecast skill</a:t>
            </a:r>
          </a:p>
          <a:p>
            <a:pPr marL="171450" indent="-171450">
              <a:buFont typeface="Arial" pitchFamily="34" charset="0"/>
              <a:buChar char="•"/>
            </a:pPr>
            <a:r>
              <a:rPr lang="en-US" baseline="0" dirty="0" smtClean="0"/>
              <a:t>Here, skill is measured against a climatological forecast (akin to ESP forcing) and positive values denote a fractional improvement over climatology. For example, 0.5 denotes a 50% improvement. The measure of skill is the Continuous Ranked Probability Skill Score (CRPSS)</a:t>
            </a:r>
          </a:p>
          <a:p>
            <a:pPr marL="171450" indent="-171450">
              <a:buFont typeface="Arial" pitchFamily="34" charset="0"/>
              <a:buChar char="•"/>
            </a:pPr>
            <a:r>
              <a:rPr lang="en-US" baseline="0" dirty="0" smtClean="0"/>
              <a:t>The MEFP temperature forecasts are substantially more skillful than climatology, particularly at early forecast lead times</a:t>
            </a:r>
          </a:p>
          <a:p>
            <a:pPr marL="171450" indent="-171450">
              <a:buFont typeface="Arial" pitchFamily="34" charset="0"/>
              <a:buChar char="•"/>
            </a:pPr>
            <a:r>
              <a:rPr lang="en-US" baseline="0" dirty="0" smtClean="0"/>
              <a:t>While the MEFP precipitation forecasts are also skillful at early forecast lead times, the skill is more variable between basins and is much smaller during the second week</a:t>
            </a:r>
          </a:p>
          <a:p>
            <a:pPr marL="171450" indent="-171450">
              <a:buFont typeface="Arial" pitchFamily="34" charset="0"/>
              <a:buChar char="•"/>
            </a:pPr>
            <a:r>
              <a:rPr lang="en-US" baseline="0" dirty="0" smtClean="0"/>
              <a:t>This is understandable, because precipitation is more difficult to predict in general, and for some basins in particular, such as CB-DOLC2 (Dolores, CO)</a:t>
            </a:r>
          </a:p>
          <a:p>
            <a:pPr marL="171450" indent="-171450">
              <a:buFont typeface="Arial" pitchFamily="34" charset="0"/>
              <a:buChar char="•"/>
            </a:pPr>
            <a:r>
              <a:rPr lang="en-US" baseline="0" dirty="0" smtClean="0"/>
              <a:t>Dolores is located in the San Juan mountains of south-west Colorado. Here, the mountainous terrain and mixed precipitation regime leads to lower predictability in the raw GEFS forecasts and hence in the MEFP outputs</a:t>
            </a:r>
          </a:p>
          <a:p>
            <a:pPr marL="171450" indent="-171450">
              <a:buFont typeface="Arial" pitchFamily="34" charset="0"/>
              <a:buChar char="•"/>
            </a:pPr>
            <a:r>
              <a:rPr lang="en-US" baseline="0" dirty="0" smtClean="0"/>
              <a:t>To a large extent, the quality of the MEFP outputs depends on the quality of the raw inputs, with greater skill where the GEFS inputs are better</a:t>
            </a:r>
          </a:p>
        </p:txBody>
      </p:sp>
    </p:spTree>
    <p:extLst>
      <p:ext uri="{BB962C8B-B14F-4D97-AF65-F5344CB8AC3E}">
        <p14:creationId xmlns:p14="http://schemas.microsoft.com/office/powerpoint/2010/main" val="3592115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22</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This slide shows the quality of the HEFS streamflow forecasts using the forcing information from the previous slide and after applying the EnsPost to account for the hydrologic uncertainties and biases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Again, the forecast skill is shown for one basin in each RFC and the baseline forecast comprises climatological forcing, akin to ESP. Thus, for example, 0.5 denotes a 50% improvement over ESP. Again, the measure of skill is the Continuous Ranked Probability Skill Score (CRPSS)</a:t>
            </a:r>
          </a:p>
          <a:p>
            <a:pPr marL="171450" indent="-171450">
              <a:buFont typeface="Arial" pitchFamily="34" charset="0"/>
              <a:buChar char="•"/>
            </a:pPr>
            <a:r>
              <a:rPr lang="en-US" baseline="0" dirty="0" smtClean="0"/>
              <a:t>As indicated here, the HEFS streamflow forecasts consistently improve upon climatology, particularly at early forecast lead times, but the degree and duration of that improvement varies between basins </a:t>
            </a:r>
          </a:p>
          <a:p>
            <a:pPr marL="171450" indent="-171450">
              <a:buFont typeface="Arial" pitchFamily="34" charset="0"/>
              <a:buChar char="•"/>
            </a:pPr>
            <a:r>
              <a:rPr lang="en-US" baseline="0" dirty="0" smtClean="0"/>
              <a:t>The greatest improvement occurs in CN-FTSC1 (Fort Seward, CA), where the GEFS benefits from the predictability of heavy precipitation in the northern CA mountains during the winter months</a:t>
            </a:r>
          </a:p>
          <a:p>
            <a:pPr marL="171450" indent="-171450">
              <a:buFont typeface="Arial" pitchFamily="34" charset="0"/>
              <a:buChar char="•"/>
            </a:pPr>
            <a:r>
              <a:rPr lang="en-US" baseline="0" dirty="0" smtClean="0"/>
              <a:t>The skill is also high in CB-DOLC2 (Dolores, CO), but for different reasons. Here, the MEFP forcing is much less skillful (see the previous slide), but the EnsPost benefits from hydrologic persistence, particularly during the snowmelt period, and therefore adds considerable skill to the streamflow forecasts</a:t>
            </a:r>
          </a:p>
          <a:p>
            <a:pPr marL="171450" indent="-171450">
              <a:buFont typeface="Arial" pitchFamily="34" charset="0"/>
              <a:buChar char="•"/>
            </a:pPr>
            <a:r>
              <a:rPr lang="en-US" baseline="0" dirty="0" smtClean="0"/>
              <a:t>The skill is generally lower at AB-BLKO2 (Blackwell, OK) in ABRFC. Here, the precipitation forecasts are also less skillful, particularly during the summer months when convection leads to a strong temporal and spatial variability in precipitation over the Great Plains, which reduces predictability</a:t>
            </a:r>
          </a:p>
          <a:p>
            <a:pPr marL="0" indent="0">
              <a:buFont typeface="Arial" pitchFamily="34" charset="0"/>
              <a:buNone/>
            </a:pPr>
            <a:r>
              <a:rPr lang="en-US" baseline="0" dirty="0" smtClean="0"/>
              <a:t> </a:t>
            </a:r>
          </a:p>
        </p:txBody>
      </p:sp>
    </p:spTree>
    <p:extLst>
      <p:ext uri="{BB962C8B-B14F-4D97-AF65-F5344CB8AC3E}">
        <p14:creationId xmlns:p14="http://schemas.microsoft.com/office/powerpoint/2010/main" val="509439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23</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This slide shows an example of the quality of the MEFP precipitation forecasts for the long-range. The results are shown for Walton, which lies on the West Branch of the Delaware River in NY State. The results are indicative of those observed at other locations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The plot shows the forecast skill for the MEFP with combined inputs from the GEFS, CFSv2 and climatology as a function of forecast lead time on the x-axis. The measure of skill is the Continuous Ranked Probability Skill Score (CRPSS)</a:t>
            </a:r>
          </a:p>
          <a:p>
            <a:pPr marL="171450" indent="-171450">
              <a:buFont typeface="Arial" pitchFamily="34" charset="0"/>
              <a:buChar char="•"/>
            </a:pPr>
            <a:r>
              <a:rPr lang="en-US" baseline="0" dirty="0" smtClean="0"/>
              <a:t>As indicated, there is substantial skill in the precipitation forecasts during the first week because the GEFS forecasts are skillful over this timeframe. However, the skill declines rapidly towards the end of the first week where the MEFP forecasts are essentially no better than climatology</a:t>
            </a:r>
          </a:p>
          <a:p>
            <a:pPr marL="171450" indent="-171450">
              <a:buFont typeface="Arial" pitchFamily="34" charset="0"/>
              <a:buChar char="•"/>
            </a:pPr>
            <a:r>
              <a:rPr lang="en-US" baseline="0" dirty="0" smtClean="0"/>
              <a:t>This is to be expected, as the raw CFSv2 is known to have limited skill for long-range forecasting</a:t>
            </a:r>
          </a:p>
          <a:p>
            <a:pPr marL="171450" indent="-171450">
              <a:buFont typeface="Arial" pitchFamily="34" charset="0"/>
              <a:buChar char="•"/>
            </a:pPr>
            <a:r>
              <a:rPr lang="en-US" baseline="0" dirty="0" smtClean="0"/>
              <a:t>However, it is worth noting that the skill in the MEFP temperature forecasts typically lasts for longer than precipitation</a:t>
            </a:r>
          </a:p>
          <a:p>
            <a:pPr marL="171450" indent="-171450">
              <a:buFont typeface="Arial" pitchFamily="34" charset="0"/>
              <a:buChar char="•"/>
            </a:pPr>
            <a:r>
              <a:rPr lang="en-US" baseline="0" dirty="0" smtClean="0"/>
              <a:t>Furthermore, any skill in the precipitation and temperature forecasts during the first two weeks could last much longer in the streamflow, particularly in slow-responding basins where the hydrologic states can persist for weeks or even months (e.g. snow states). </a:t>
            </a:r>
          </a:p>
          <a:p>
            <a:pPr marL="171450" indent="-171450">
              <a:buFont typeface="Arial" pitchFamily="34" charset="0"/>
              <a:buChar char="•"/>
            </a:pPr>
            <a:r>
              <a:rPr lang="en-US" baseline="0" dirty="0" smtClean="0"/>
              <a:t>Thus, in slow responding basins, the HEFS streamflow forecasts may improve on ESP, even for the long-range, and should certainly do no worse. For the short- to medium-range, the HEFS forecasts will consistently improve upon ESP</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308061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24</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413833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25</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In terms of limitations, the EnsPost lumps together all sources of hydrologic uncertainty, including those from the initial conditions, model parameters, and hydrologic model equations</a:t>
            </a:r>
          </a:p>
          <a:p>
            <a:pPr marL="171450" indent="-171450">
              <a:buFont typeface="Arial" pitchFamily="34" charset="0"/>
              <a:buChar char="•"/>
            </a:pPr>
            <a:r>
              <a:rPr lang="en-US" baseline="0" dirty="0" smtClean="0"/>
              <a:t>Separating out these different sources of hydrologic uncertainty and using all available observed data to minimize them (e.g. soil moisture, streamflow and others sources) should improve the streamflow forecast quality in future (using a technique known as “data assimilation”)</a:t>
            </a:r>
          </a:p>
        </p:txBody>
      </p:sp>
    </p:spTree>
    <p:extLst>
      <p:ext uri="{BB962C8B-B14F-4D97-AF65-F5344CB8AC3E}">
        <p14:creationId xmlns:p14="http://schemas.microsoft.com/office/powerpoint/2010/main" val="447874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FA46A1C0-94A3-401B-B361-360F37E530F9}" type="slidenum">
              <a:rPr lang="en-GB" sz="1200">
                <a:latin typeface="Times New Roman" pitchFamily="18" charset="0"/>
              </a:rPr>
              <a:pPr algn="r" defTabSz="912813" eaLnBrk="0" hangingPunct="0"/>
              <a:t>26</a:t>
            </a:fld>
            <a:endParaRPr lang="en-GB" sz="1200" dirty="0">
              <a:latin typeface="Times New Roman"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553259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38CD1C08-BF2C-455F-BBFC-A83CFC5E028F}" type="slidenum">
              <a:rPr lang="en-GB" sz="1200">
                <a:latin typeface="Times New Roman" pitchFamily="18" charset="0"/>
              </a:rPr>
              <a:pPr algn="r" defTabSz="912813" eaLnBrk="0" hangingPunct="0"/>
              <a:t>27</a:t>
            </a:fld>
            <a:endParaRPr lang="en-GB" sz="1200" dirty="0">
              <a:latin typeface="Times New Roman" pitchFamily="18"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310539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28</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smtClean="0"/>
              <a:t>OPTIONAL </a:t>
            </a:r>
            <a:r>
              <a:rPr lang="en-US" b="1" u="sng" baseline="0" dirty="0" smtClean="0"/>
              <a:t>ALTERNATIVE</a:t>
            </a:r>
            <a:r>
              <a:rPr lang="en-US" b="1" baseline="0" dirty="0" smtClean="0"/>
              <a:t> TO SLIDE 4 (E.G. FOR RIVER-FOCUSED AUDIENCE)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Single-valued forecasts are known to be imperfect. The are based on weather and water models that use simplified representations of real processes and ingest data that contain measurement and other errors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These imperfections are reflected in the differences between forecasts of weather and water events and corresponding observations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differences between forecasts and observations generally increase with forecast lead time and are typically much larger for extreme events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contrast to single-valued forecasts, ensemble forecasts explicitly quantify the data and modeling uncertainties. Each ensemble member represents one possible outcome and, collectively, all of the ensemble members aim to capture the range of possible outcomes</a:t>
            </a:r>
          </a:p>
          <a:p>
            <a:pPr marL="171450" indent="-171450">
              <a:buFont typeface="Arial" pitchFamily="34" charset="0"/>
              <a:buChar char="•"/>
            </a:pPr>
            <a:r>
              <a:rPr lang="en-US" baseline="0" dirty="0" smtClean="0"/>
              <a:t>Ensemble forecasting is a highly practical approach to quantifying uncertainty. It can be applied to a single-valued forecasting system without requiring wholesale changes to that system. Rather, it involves producing a collection of single-valued forecasts, each one using slightly different inputs (to reflect the input uncertainties) </a:t>
            </a:r>
          </a:p>
          <a:p>
            <a:pPr marL="171450" indent="-171450">
              <a:buFont typeface="Arial" pitchFamily="34" charset="0"/>
              <a:buChar char="•"/>
            </a:pPr>
            <a:r>
              <a:rPr lang="en-US" baseline="0" dirty="0" smtClean="0"/>
              <a:t>For example, the initial conditions and forcing may be slightly different for each ensemble member</a:t>
            </a:r>
          </a:p>
        </p:txBody>
      </p:sp>
    </p:spTree>
    <p:extLst>
      <p:ext uri="{BB962C8B-B14F-4D97-AF65-F5344CB8AC3E}">
        <p14:creationId xmlns:p14="http://schemas.microsoft.com/office/powerpoint/2010/main" val="159762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29</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smtClean="0"/>
              <a:t>OPTION TO INSERT AS SLIDE 6</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calls for ensemble forecasting originate from scientists, operational forecasters and decision makers alike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Scientists have argued that single-valued forecasts are primitive, because they fail to capture the uncertainties inherent in building models and collecting data. All weather and water models simplify complex processes and their parameters are estimated with limited data. These limitations inevitably introduce uncertainties into model outputs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weather and climate forecasting, ensemble techniques have become standard practice for quantifying uncertainty. Increasingly, these techniques are also becoming standard practice in hydrology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For operational forecasting, the methods used to assess and communicate uncertainty must be objective, practical, and simple to implement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While end users vary in their needs and levels of sophistication, they are interested in better understanding the risks associated with too much or too little water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An understanding of the different possible outcomes and their probabilities is critical to managing risk, because some of those outcomes (e.g. flooding) involve large costs, whether doing something (e.g. warning) or nothing</a:t>
            </a:r>
          </a:p>
        </p:txBody>
      </p:sp>
    </p:spTree>
    <p:extLst>
      <p:ext uri="{BB962C8B-B14F-4D97-AF65-F5344CB8AC3E}">
        <p14:creationId xmlns:p14="http://schemas.microsoft.com/office/powerpoint/2010/main" val="1415735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9D52D125-60C3-43BE-AAC7-2A3EEBD6FD5A}" type="slidenum">
              <a:rPr lang="en-GB" sz="1200">
                <a:latin typeface="Times New Roman" pitchFamily="18" charset="0"/>
              </a:rPr>
              <a:pPr algn="r" defTabSz="912813" eaLnBrk="0" hangingPunct="0"/>
              <a:t>3</a:t>
            </a:fld>
            <a:endParaRPr lang="en-GB" sz="1200" dirty="0">
              <a:latin typeface="Times New Roman"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878964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30</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smtClean="0"/>
              <a:t>OPTION TO INSERT AS SLIDE 9</a:t>
            </a:r>
          </a:p>
          <a:p>
            <a:pPr marL="0" indent="0">
              <a:buFont typeface="Arial" pitchFamily="34" charset="0"/>
              <a:buNone/>
            </a:pPr>
            <a:endParaRPr lang="en-US" dirty="0" smtClean="0"/>
          </a:p>
          <a:p>
            <a:pPr marL="171450" indent="-171450">
              <a:buFont typeface="Arial" pitchFamily="34" charset="0"/>
              <a:buChar char="•"/>
            </a:pPr>
            <a:r>
              <a:rPr lang="en-US" dirty="0" smtClean="0"/>
              <a:t>The HEFS aims to provide</a:t>
            </a:r>
            <a:r>
              <a:rPr lang="en-US" baseline="0" dirty="0" smtClean="0"/>
              <a:t> a comprehensive, end-to-end, hydrologic ensemble forecast service that properly accounts for the total uncertainty in the hydrologic predictions, while correcting for any residual biases</a:t>
            </a:r>
          </a:p>
          <a:p>
            <a:pPr marL="171450" indent="-171450">
              <a:buFont typeface="Arial" pitchFamily="34" charset="0"/>
              <a:buChar char="•"/>
            </a:pPr>
            <a:r>
              <a:rPr lang="en-US" baseline="0" dirty="0" smtClean="0"/>
              <a:t>As such, it overcomes many of the limitations of ESP and extends the scope of ensemble prediction to applications that were previously not supported (or not fully supported), such as short- to medium-range forecasting</a:t>
            </a:r>
          </a:p>
          <a:p>
            <a:pPr marL="171450" indent="-171450">
              <a:buFont typeface="Arial" pitchFamily="34" charset="0"/>
              <a:buChar char="•"/>
            </a:pPr>
            <a:r>
              <a:rPr lang="en-US" baseline="0" dirty="0" smtClean="0"/>
              <a:t>Several desirable attributes or hydrologic ensemble forecasts were identified and built into the design requirements for the HEFS</a:t>
            </a:r>
          </a:p>
          <a:p>
            <a:pPr marL="171450" indent="-171450">
              <a:buFont typeface="Arial" pitchFamily="34" charset="0"/>
              <a:buChar char="•"/>
            </a:pPr>
            <a:r>
              <a:rPr lang="en-US" baseline="0" dirty="0" smtClean="0"/>
              <a:t>These include the ability to provide hydrologic forecasts at lead times ranging from hours to years and to produce accurate forecast probabilities by accounting for the hydrologic uncertainties and biases, as well as the forcing uncertainties and biases</a:t>
            </a:r>
          </a:p>
          <a:p>
            <a:pPr marL="171450" indent="-171450">
              <a:buFont typeface="Arial" pitchFamily="34" charset="0"/>
              <a:buChar char="•"/>
            </a:pPr>
            <a:r>
              <a:rPr lang="en-US" baseline="0" dirty="0" smtClean="0"/>
              <a:t>As well as producing accurate forecasts at individual times and locations, an important requirement in developing the HEFS was to ensure that the precipitation and temperature forecasts properly capture the spatial and temporal patterns in the observed MAP and MAT and the streamflow forecasts show similar patterns to the observed flow</a:t>
            </a:r>
          </a:p>
          <a:p>
            <a:pPr marL="171450" indent="-171450">
              <a:buFont typeface="Arial" pitchFamily="34" charset="0"/>
              <a:buChar char="•"/>
            </a:pPr>
            <a:r>
              <a:rPr lang="en-US" baseline="0" dirty="0" smtClean="0"/>
              <a:t>Clearly, there is a need to validate the HEFS, in order to provide guidance on the strengths and weaknesses of the forecasts and to target improvements to the science and software</a:t>
            </a:r>
          </a:p>
          <a:p>
            <a:pPr marL="171450" indent="-171450">
              <a:buFont typeface="Arial" pitchFamily="34" charset="0"/>
              <a:buChar char="•"/>
            </a:pPr>
            <a:r>
              <a:rPr lang="en-US" baseline="0" dirty="0" smtClean="0"/>
              <a:t>To support this validation, the HEFS can produce retrospective forecasts or hindcasts that are (as far as possible) consistent with the operational forecasts. Hindcasting is necessary to generate the large sample of historical forecasts required for statistical verification</a:t>
            </a:r>
          </a:p>
        </p:txBody>
      </p:sp>
    </p:spTree>
    <p:extLst>
      <p:ext uri="{BB962C8B-B14F-4D97-AF65-F5344CB8AC3E}">
        <p14:creationId xmlns:p14="http://schemas.microsoft.com/office/powerpoint/2010/main" val="2632517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31</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baseline="0" dirty="0" smtClean="0"/>
              <a:t>OPTION TO INSERT AS SLIDE 11</a:t>
            </a:r>
          </a:p>
          <a:p>
            <a:pPr marL="228600" indent="-228600">
              <a:buFont typeface="Arial" pitchFamily="34" charset="0"/>
              <a:buChar char="•"/>
            </a:pPr>
            <a:endParaRPr lang="en-US" dirty="0" smtClean="0"/>
          </a:p>
          <a:p>
            <a:pPr marL="228600" indent="-228600">
              <a:buFont typeface="Arial" pitchFamily="34" charset="0"/>
              <a:buChar char="•"/>
            </a:pPr>
            <a:r>
              <a:rPr lang="en-US" dirty="0" smtClean="0"/>
              <a:t>This slide </a:t>
            </a:r>
            <a:r>
              <a:rPr lang="en-US" baseline="0" dirty="0" smtClean="0"/>
              <a:t>shows the various components of the HEFS, each one designed to account for a particular source of uncertainty or for generating forecast or verification products</a:t>
            </a:r>
          </a:p>
          <a:p>
            <a:pPr marL="228600" indent="-228600">
              <a:buFont typeface="Arial" pitchFamily="34" charset="0"/>
              <a:buChar char="•"/>
            </a:pPr>
            <a:r>
              <a:rPr lang="en-US" baseline="0" dirty="0" smtClean="0"/>
              <a:t>The main components used to produce forecasts operationally or in hindcast mode are shown in yellow and several tools that support the production of these forecasts are shown in blue</a:t>
            </a:r>
          </a:p>
          <a:p>
            <a:pPr marL="228600" indent="-228600">
              <a:buFont typeface="Arial" pitchFamily="34" charset="0"/>
              <a:buChar char="•"/>
            </a:pPr>
            <a:r>
              <a:rPr lang="en-US" baseline="0" dirty="0" smtClean="0"/>
              <a:t>The MEFP takes raw forcing information from a range of different sources and aims to produce unbiased forcing for input to the hydrologic models</a:t>
            </a:r>
          </a:p>
          <a:p>
            <a:pPr marL="228600" indent="-228600">
              <a:buFont typeface="Arial" pitchFamily="34" charset="0"/>
              <a:buChar char="•"/>
            </a:pPr>
            <a:r>
              <a:rPr lang="en-US" baseline="0" dirty="0" smtClean="0"/>
              <a:t>This bias correction is supported by a parameter estimator that looks at the biases present in the historical raw forecasts and decides on an appropriate adjustment to make in real-time </a:t>
            </a:r>
          </a:p>
          <a:p>
            <a:pPr marL="228600" indent="-228600">
              <a:buFont typeface="Arial" pitchFamily="34" charset="0"/>
              <a:buChar char="•"/>
            </a:pPr>
            <a:r>
              <a:rPr lang="en-US" baseline="0" dirty="0" smtClean="0"/>
              <a:t>The bias-corrected forcing forecasts are input into the Hydrologic Ensemble Processor</a:t>
            </a:r>
          </a:p>
          <a:p>
            <a:pPr marL="228600" indent="-228600">
              <a:buFont typeface="Arial" pitchFamily="34" charset="0"/>
              <a:buChar char="•"/>
            </a:pPr>
            <a:r>
              <a:rPr lang="en-US" baseline="0" dirty="0" smtClean="0"/>
              <a:t>The hydrologic uncertainties and biases are then accounted for the by the EnsPost</a:t>
            </a:r>
          </a:p>
          <a:p>
            <a:pPr marL="228600" indent="-228600">
              <a:buFont typeface="Arial" pitchFamily="34" charset="0"/>
              <a:buChar char="•"/>
            </a:pPr>
            <a:r>
              <a:rPr lang="en-US" baseline="0" dirty="0" smtClean="0"/>
              <a:t>Much like the MEFP, the EnsPost has a parameter estimator than looks at past performance and identifies an appropriate adjustment to apply in real time</a:t>
            </a:r>
          </a:p>
          <a:p>
            <a:pPr marL="228600" indent="-228600">
              <a:buFont typeface="Arial" pitchFamily="34" charset="0"/>
              <a:buChar char="•"/>
            </a:pPr>
            <a:r>
              <a:rPr lang="en-US" baseline="0" dirty="0" smtClean="0"/>
              <a:t>You’ll then notice that the verification system, known as the EVS, is a central component of this scheme, with many arrows point into it. </a:t>
            </a:r>
          </a:p>
          <a:p>
            <a:pPr marL="228600" indent="-228600">
              <a:buFont typeface="Arial" pitchFamily="34" charset="0"/>
              <a:buChar char="•"/>
            </a:pPr>
            <a:r>
              <a:rPr lang="en-US" baseline="0" dirty="0" smtClean="0"/>
              <a:t>The reason that the EVS has several arrows is </a:t>
            </a:r>
            <a:r>
              <a:rPr lang="en-US" b="0" baseline="0" dirty="0" smtClean="0"/>
              <a:t>that we don’t just want to establish that the forecasts are good, but that they are good for the right reasons</a:t>
            </a:r>
          </a:p>
          <a:p>
            <a:pPr marL="228600" indent="-228600">
              <a:buFont typeface="Arial" pitchFamily="34" charset="0"/>
              <a:buChar char="•"/>
            </a:pPr>
            <a:r>
              <a:rPr lang="en-US" b="0" baseline="0" dirty="0" smtClean="0"/>
              <a:t>At the end of the chain, you’ll also see the Graphics </a:t>
            </a:r>
            <a:r>
              <a:rPr lang="en-US" baseline="0" dirty="0" smtClean="0"/>
              <a:t>Generator, which produces operational forecast products from the HEFS outputs</a:t>
            </a:r>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236626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4</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Single-valued forecasts are known to be imperfect. The are based on models that include imperfect descriptions of physical processes. The parameters of those models are estimated with limited data and the data are collected with techniques that involve measurement and other errors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These imperfections are reflected in differences between forecasts of weather and water events and corresponding observations of these events. The differences generally increase with forecast lead time and are typically much larger for extreme events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contrast to single-valued forecasts, ensemble forecasts provide a collection of possibilities. Each ensemble member represents one possible outcome and, collectively, all of the ensemble members aim to capture the range of possible outcomes</a:t>
            </a:r>
          </a:p>
          <a:p>
            <a:pPr marL="171450" indent="-171450">
              <a:buFont typeface="Arial" pitchFamily="34" charset="0"/>
              <a:buChar char="•"/>
            </a:pPr>
            <a:r>
              <a:rPr lang="en-US" baseline="0" dirty="0" smtClean="0"/>
              <a:t>Ensemble forecasting is a highly practical approach to quantifying uncertainty. It can be applied to a single-valued forecasting system without requiring wholesale changes to that system. Rather, it involves producing a collection of single-valued forecasts, each one using slightly different inputs (to reflect the input uncertainties) </a:t>
            </a:r>
          </a:p>
          <a:p>
            <a:pPr marL="171450" indent="-171450">
              <a:buFont typeface="Arial" pitchFamily="34" charset="0"/>
              <a:buChar char="•"/>
            </a:pPr>
            <a:r>
              <a:rPr lang="en-US" baseline="0" dirty="0" smtClean="0"/>
              <a:t>For example, the initial conditions and weather forcing may be slightly different for each ensemble member</a:t>
            </a:r>
          </a:p>
        </p:txBody>
      </p:sp>
    </p:spTree>
    <p:extLst>
      <p:ext uri="{BB962C8B-B14F-4D97-AF65-F5344CB8AC3E}">
        <p14:creationId xmlns:p14="http://schemas.microsoft.com/office/powerpoint/2010/main" val="343777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5</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The</a:t>
            </a:r>
            <a:r>
              <a:rPr lang="en-US" baseline="0" dirty="0" smtClean="0"/>
              <a:t> need to include explicit estimates of uncertainty in weather and hydrologic forecasting is now widely accepted</a:t>
            </a:r>
          </a:p>
          <a:p>
            <a:pPr marL="171450" indent="-171450">
              <a:buFont typeface="Arial" pitchFamily="34" charset="0"/>
              <a:buChar char="•"/>
            </a:pPr>
            <a:r>
              <a:rPr lang="en-US" baseline="0" dirty="0" smtClean="0"/>
              <a:t>This is reflected in calls by the National Research Council (NRC) and others to expand and strengthen the use of ensemble forecasting in all areas of operational weather, climate and hydrologic prediction</a:t>
            </a:r>
          </a:p>
          <a:p>
            <a:pPr marL="171450" indent="-171450">
              <a:buFont typeface="Arial" pitchFamily="34" charset="0"/>
              <a:buChar char="•"/>
            </a:pPr>
            <a:r>
              <a:rPr lang="en-US" baseline="0" dirty="0" smtClean="0"/>
              <a:t>As indicated by the NRC in their 2006 publication, “Completing the Forecast”, uncertainty is a fundamental characteristic of weather, climate and hydrologic forecasting and these uncertainties must be properly quantified and communicated to end-users</a:t>
            </a:r>
          </a:p>
          <a:p>
            <a:pPr marL="171450" indent="-171450">
              <a:buFont typeface="Arial" pitchFamily="34" charset="0"/>
              <a:buChar char="•"/>
            </a:pPr>
            <a:r>
              <a:rPr lang="en-US" baseline="0" dirty="0" smtClean="0"/>
              <a:t>Within the NWS, the need to quantify and communicate uncertainty has been consistently identified as an important service objective in stakeholder engagement activities over recent years</a:t>
            </a:r>
          </a:p>
        </p:txBody>
      </p:sp>
    </p:spTree>
    <p:extLst>
      <p:ext uri="{BB962C8B-B14F-4D97-AF65-F5344CB8AC3E}">
        <p14:creationId xmlns:p14="http://schemas.microsoft.com/office/powerpoint/2010/main" val="349338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6</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Ultimately, the goal of ensemble forecasting is to support better decisions about water resources by end users</a:t>
            </a:r>
          </a:p>
          <a:p>
            <a:pPr marL="171450" indent="-171450">
              <a:buFont typeface="Arial" pitchFamily="34" charset="0"/>
              <a:buChar char="•"/>
            </a:pPr>
            <a:r>
              <a:rPr lang="en-US" baseline="0" dirty="0" smtClean="0"/>
              <a:t>A single-valued forecast does not explicitly provide information about the range of possible outcomes and their probabilities</a:t>
            </a:r>
          </a:p>
          <a:p>
            <a:pPr marL="171450" indent="-171450">
              <a:buFont typeface="Arial" pitchFamily="34" charset="0"/>
              <a:buChar char="•"/>
            </a:pPr>
            <a:r>
              <a:rPr lang="en-US" baseline="0" dirty="0" smtClean="0"/>
              <a:t>Thus, the interpretation of a single-valued forecast involves a large degree of subjectivity</a:t>
            </a:r>
          </a:p>
          <a:p>
            <a:pPr marL="171450" indent="-171450">
              <a:buFont typeface="Arial" pitchFamily="34" charset="0"/>
              <a:buChar char="•"/>
            </a:pPr>
            <a:r>
              <a:rPr lang="en-US" baseline="0" smtClean="0"/>
              <a:t>In </a:t>
            </a:r>
            <a:r>
              <a:rPr lang="en-US" baseline="0" dirty="0" smtClean="0"/>
              <a:t>contrast, an ensemble forecast provides an explicit assessment of the probability that a particular river stage might occur </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53425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7</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baseline="0" dirty="0" smtClean="0"/>
              <a:t>As indicated earlier, ensemble forecasting is becoming standard practice in meteorology and there are many operational weather and climate models that use ensemble techniques</a:t>
            </a:r>
          </a:p>
          <a:p>
            <a:pPr marL="171450" indent="-171450">
              <a:buFont typeface="Arial" pitchFamily="34" charset="0"/>
              <a:buChar char="•"/>
            </a:pPr>
            <a:r>
              <a:rPr lang="en-US" baseline="0" dirty="0" smtClean="0"/>
              <a:t>Examples include the North American Ensemble Forecast System (NAEFS), the Global Ensemble Forecast System (GEFS) and the Short-Range Ensemble Forecast System (SREF)</a:t>
            </a:r>
          </a:p>
          <a:p>
            <a:pPr marL="171450" indent="-171450">
              <a:buFont typeface="Arial" pitchFamily="34" charset="0"/>
              <a:buChar char="•"/>
            </a:pPr>
            <a:r>
              <a:rPr lang="en-US" baseline="0" dirty="0" smtClean="0"/>
              <a:t>In order to leverage these ensemble forecasts and to translate their skill into hydrologic forecasting, there is a need for hydrologic modeling tools that can process ensemble weather and climate forecasts</a:t>
            </a:r>
          </a:p>
          <a:p>
            <a:pPr marL="171450" indent="-171450">
              <a:buFont typeface="Arial" pitchFamily="34" charset="0"/>
              <a:buChar char="•"/>
            </a:pPr>
            <a:r>
              <a:rPr lang="en-US" baseline="0" dirty="0" smtClean="0"/>
              <a:t>However, weather and climate models produce outputs at different scales than hydrologic models and frequently contain large biases in precipitation and temperature</a:t>
            </a:r>
          </a:p>
          <a:p>
            <a:pPr marL="171450" indent="-171450">
              <a:buFont typeface="Arial" pitchFamily="34" charset="0"/>
              <a:buChar char="•"/>
            </a:pPr>
            <a:r>
              <a:rPr lang="en-US" baseline="0" dirty="0" smtClean="0"/>
              <a:t>Thus, it is generally not possible (or at least advisable) to use the outputs from weather and climate models directly in hydrologic models. Rather, it is necessary to bias-correct and downscale these outputs for use in hydrologic modeling, for which tools are provided in the HEFS</a:t>
            </a:r>
          </a:p>
        </p:txBody>
      </p:sp>
    </p:spTree>
    <p:extLst>
      <p:ext uri="{BB962C8B-B14F-4D97-AF65-F5344CB8AC3E}">
        <p14:creationId xmlns:p14="http://schemas.microsoft.com/office/powerpoint/2010/main" val="316484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8</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order to capture the skill in ensemble weather and climate forecasts as the basis for more informed water decisions, the NWS has developed the Hydrologic Ensemble Forecast Service (HEFS)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NWS has traditionally used Ensemble Streamflow Prediction (ESP) to produce ensemble forecasts of streamflow for the long-range. However, this system has several limitations and needs to be replaced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particular, ESP uses climatological forcing, which is only appropriate for seasonal or long-range prediction. It is not suitable for short-to-medium range forecasting (i.e. 1-2 weeks), as weather forecasts improve substantially over climatology (historical observations) at these timescales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HEFS accommodates weather and climate forecasts from a variety of sources, including the RFC quantitative precipitation forecasts and quantitative temperature forecasts, as well as ensemble weather forecasts from the GEFS and the CFSv2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In addition to using weather and climate forecasts, the HEFS captures the total uncertainty in the hydrologic predictions and corrects for biases in the forecast probabilities. In contrast, ESP does not account for the uncertainties associated with hydrologic modeling or correct for biases in the hydrologic forecasts. As such, the forecast probabilities from the HEFS should be more accurate and more skillful than ESP</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The HEFS will also provide a more comprehensive suite of forecast products for end users, including products for the short- medium- and long-range and verification products that will allow users to objectively assess the strengths and weaknesses of the HEFS forecasts for their applications</a:t>
            </a:r>
          </a:p>
          <a:p>
            <a:pPr marL="171450" indent="-171450">
              <a:buFont typeface="Arial" pitchFamily="34" charset="0"/>
              <a:buChar char="•"/>
            </a:pPr>
            <a:endParaRPr lang="en-US" baseline="0" dirty="0" smtClean="0"/>
          </a:p>
        </p:txBody>
      </p:sp>
    </p:spTree>
    <p:extLst>
      <p:ext uri="{BB962C8B-B14F-4D97-AF65-F5344CB8AC3E}">
        <p14:creationId xmlns:p14="http://schemas.microsoft.com/office/powerpoint/2010/main" val="270643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62400" y="8820150"/>
            <a:ext cx="3035300" cy="463550"/>
          </a:xfrm>
          <a:prstGeom prst="rect">
            <a:avLst/>
          </a:prstGeom>
          <a:noFill/>
          <a:ln w="9525">
            <a:noFill/>
            <a:miter lim="800000"/>
            <a:headEnd/>
            <a:tailEnd/>
          </a:ln>
        </p:spPr>
        <p:txBody>
          <a:bodyPr lIns="91280" tIns="45640" rIns="91280" bIns="45640" anchor="b"/>
          <a:lstStyle/>
          <a:p>
            <a:pPr algn="r" defTabSz="912813" eaLnBrk="0" hangingPunct="0"/>
            <a:fld id="{E4C68E43-3BD0-4751-9AA7-FF052DA4F28E}" type="slidenum">
              <a:rPr lang="en-GB" sz="1200">
                <a:latin typeface="Times New Roman" pitchFamily="18" charset="0"/>
              </a:rPr>
              <a:pPr algn="r" defTabSz="912813" eaLnBrk="0" hangingPunct="0"/>
              <a:t>9</a:t>
            </a:fld>
            <a:endParaRPr lang="en-GB" sz="1200" dirty="0">
              <a:latin typeface="Times New Roman"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t>Ultimately, the aim of any hydrologic ensemble forecasting system is to quantify the total uncertainty in the hydrologic forecasts, and this is the aim of the HEFS</a:t>
            </a:r>
            <a:endParaRPr lang="en-US" baseline="0" dirty="0" smtClean="0"/>
          </a:p>
          <a:p>
            <a:pPr marL="171450" indent="-171450">
              <a:buFont typeface="Arial" pitchFamily="34" charset="0"/>
              <a:buChar char="•"/>
            </a:pPr>
            <a:r>
              <a:rPr lang="en-US" baseline="0" dirty="0" smtClean="0"/>
              <a:t>Unless the total uncertainty is quantified adequately, the forecast probabilities cannot be accurate; in other words the ensemble spread will not consistently “capture” the observed streamflow</a:t>
            </a:r>
          </a:p>
          <a:p>
            <a:pPr marL="171450" indent="-171450">
              <a:buFont typeface="Arial" pitchFamily="34" charset="0"/>
              <a:buChar char="•"/>
            </a:pPr>
            <a:r>
              <a:rPr lang="en-US" baseline="0" dirty="0" smtClean="0"/>
              <a:t>The total uncertainty originates from two main sources: 1) the weather forecasting or “forcing” uncertainty (i.e. uncertainty about the future values of temperature, precipitation and any other forcing variables used by the hydrologic models); and 2) the hydrologic uncertainty</a:t>
            </a:r>
          </a:p>
          <a:p>
            <a:pPr marL="171450" indent="-171450">
              <a:buFont typeface="Arial" pitchFamily="34" charset="0"/>
              <a:buChar char="•"/>
            </a:pPr>
            <a:r>
              <a:rPr lang="en-US" baseline="0" dirty="0" smtClean="0"/>
              <a:t>The hydrologic uncertainty comprises all of the uncertainties associated with hydrologic modeling, including the initial conditions, model parameters, model structure and any other operations, such as manual modifications to the hydrologic model states and modeling of river regulations</a:t>
            </a:r>
          </a:p>
          <a:p>
            <a:pPr marL="171450" indent="-171450">
              <a:buFont typeface="Arial" pitchFamily="34" charset="0"/>
              <a:buChar char="•"/>
            </a:pPr>
            <a:r>
              <a:rPr lang="en-US" baseline="0" dirty="0" smtClean="0"/>
              <a:t>The HEFS aims to quantify the total uncertainty, in order to produce accurate forecast probabilities. As such, the HEFS includes separate components for modeling the weather forecasting uncertainties and the hydrologic modeling uncertainties</a:t>
            </a:r>
          </a:p>
        </p:txBody>
      </p:sp>
    </p:spTree>
    <p:extLst>
      <p:ext uri="{BB962C8B-B14F-4D97-AF65-F5344CB8AC3E}">
        <p14:creationId xmlns:p14="http://schemas.microsoft.com/office/powerpoint/2010/main" val="89702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91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0" y="21293"/>
            <a:ext cx="8865207" cy="667078"/>
          </a:xfrm>
        </p:spPr>
        <p:txBody>
          <a:bodyPr>
            <a:normAutofit/>
          </a:bodyPr>
          <a:lstStyle>
            <a:lvl1pPr algn="l">
              <a:defRPr sz="3200" b="1">
                <a:solidFill>
                  <a:schemeClr val="tx1"/>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9" name="Straight Connector 8"/>
          <p:cNvCxnSpPr/>
          <p:nvPr userDrawn="1"/>
        </p:nvCxnSpPr>
        <p:spPr>
          <a:xfrm flipV="1">
            <a:off x="77581" y="664140"/>
            <a:ext cx="9066419" cy="4012"/>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1703"/>
            <a:ext cx="9144000" cy="655450"/>
          </a:xfrm>
          <a:prstGeom prst="rect">
            <a:avLst/>
          </a:prstGeom>
          <a:gradFill rotWithShape="1">
            <a:gsLst>
              <a:gs pos="89000">
                <a:srgbClr val="E3ECF8"/>
              </a:gs>
              <a:gs pos="99000">
                <a:schemeClr val="tx2">
                  <a:lumMod val="20000"/>
                  <a:lumOff val="80000"/>
                </a:schemeClr>
              </a:gs>
              <a:gs pos="0">
                <a:schemeClr val="bg1">
                  <a:lumMod val="97000"/>
                  <a:lumOff val="3000"/>
                </a:schemeClr>
              </a:gs>
            </a:gsLst>
            <a:lin ang="0" scaled="1"/>
          </a:gradFill>
          <a:ln w="3175">
            <a:noFill/>
            <a:miter lim="800000"/>
            <a:headEnd/>
            <a:tailEnd/>
          </a:ln>
          <a:effectLst/>
          <a:extLst/>
        </p:spPr>
        <p:txBody>
          <a:bodyPr wrap="none" lIns="91925" tIns="45962" rIns="91925" bIns="45962" anchor="ctr"/>
          <a:lstStyle/>
          <a:p>
            <a:endParaRPr lang="en-US" dirty="0">
              <a:latin typeface="Arial Narrow" pitchFamily="34" charset="0"/>
            </a:endParaRPr>
          </a:p>
        </p:txBody>
      </p:sp>
      <p:cxnSp>
        <p:nvCxnSpPr>
          <p:cNvPr id="6" name="Straight Connector 5"/>
          <p:cNvCxnSpPr/>
          <p:nvPr userDrawn="1"/>
        </p:nvCxnSpPr>
        <p:spPr>
          <a:xfrm flipH="1">
            <a:off x="-7374" y="649795"/>
            <a:ext cx="9151200" cy="0"/>
          </a:xfrm>
          <a:prstGeom prst="line">
            <a:avLst/>
          </a:prstGeom>
          <a:ln>
            <a:solidFill>
              <a:srgbClr val="A4BDD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1861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0" y="6464300"/>
            <a:ext cx="9144000" cy="0"/>
          </a:xfrm>
          <a:prstGeom prst="line">
            <a:avLst/>
          </a:prstGeom>
          <a:ln>
            <a:solidFill>
              <a:srgbClr val="A4BDDC"/>
            </a:solidFill>
          </a:ln>
        </p:spPr>
        <p:style>
          <a:lnRef idx="1">
            <a:schemeClr val="accent1"/>
          </a:lnRef>
          <a:fillRef idx="0">
            <a:schemeClr val="accent1"/>
          </a:fillRef>
          <a:effectRef idx="0">
            <a:schemeClr val="accent1"/>
          </a:effectRef>
          <a:fontRef idx="minor">
            <a:schemeClr val="tx1"/>
          </a:fontRef>
        </p:style>
      </p:cxnSp>
      <p:sp>
        <p:nvSpPr>
          <p:cNvPr id="38914" name="Rectangle 2"/>
          <p:cNvSpPr>
            <a:spLocks noGrp="1" noChangeArrowheads="1"/>
          </p:cNvSpPr>
          <p:nvPr>
            <p:ph type="title"/>
          </p:nvPr>
        </p:nvSpPr>
        <p:spPr bwMode="auto">
          <a:xfrm>
            <a:off x="106878" y="609600"/>
            <a:ext cx="89302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8915" name="Rectangle 3"/>
          <p:cNvSpPr>
            <a:spLocks noGrp="1" noChangeArrowheads="1"/>
          </p:cNvSpPr>
          <p:nvPr>
            <p:ph type="body" idx="1"/>
          </p:nvPr>
        </p:nvSpPr>
        <p:spPr bwMode="auto">
          <a:xfrm>
            <a:off x="106878" y="1981200"/>
            <a:ext cx="893024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 name="Rectangle 16"/>
          <p:cNvSpPr>
            <a:spLocks noChangeArrowheads="1"/>
          </p:cNvSpPr>
          <p:nvPr userDrawn="1"/>
        </p:nvSpPr>
        <p:spPr bwMode="auto">
          <a:xfrm>
            <a:off x="1" y="6469090"/>
            <a:ext cx="9144000" cy="403225"/>
          </a:xfrm>
          <a:prstGeom prst="rect">
            <a:avLst/>
          </a:prstGeom>
          <a:gradFill rotWithShape="1">
            <a:gsLst>
              <a:gs pos="0">
                <a:schemeClr val="bg1">
                  <a:lumMod val="70000"/>
                  <a:lumOff val="30000"/>
                </a:schemeClr>
              </a:gs>
              <a:gs pos="50000">
                <a:schemeClr val="tx2">
                  <a:lumMod val="18000"/>
                  <a:lumOff val="82000"/>
                </a:schemeClr>
              </a:gs>
              <a:gs pos="100000">
                <a:schemeClr val="bg1"/>
              </a:gs>
            </a:gsLst>
            <a:lin ang="0" scaled="1"/>
          </a:gradFill>
          <a:ln w="15875">
            <a:noFill/>
            <a:miter lim="800000"/>
            <a:headEnd/>
            <a:tailEnd/>
          </a:ln>
          <a:effectLst/>
          <a:extLst/>
        </p:spPr>
        <p:txBody>
          <a:bodyPr wrap="none" anchor="ctr"/>
          <a:lstStyle/>
          <a:p>
            <a:endParaRPr lang="en-US" dirty="0"/>
          </a:p>
        </p:txBody>
      </p:sp>
      <p:pic>
        <p:nvPicPr>
          <p:cNvPr id="20" name="Picture 7" descr="noaa_logo"/>
          <p:cNvPicPr>
            <a:picLocks noChangeAspect="1" noChangeArrowheads="1"/>
          </p:cNvPicPr>
          <p:nvPr userDrawn="1"/>
        </p:nvPicPr>
        <p:blipFill>
          <a:blip r:embed="rId4">
            <a:lum bright="6000"/>
            <a:extLst>
              <a:ext uri="{28A0092B-C50C-407E-A947-70E740481C1C}">
                <a14:useLocalDpi xmlns:a14="http://schemas.microsoft.com/office/drawing/2010/main" val="0"/>
              </a:ext>
            </a:extLst>
          </a:blip>
          <a:srcRect/>
          <a:stretch>
            <a:fillRect/>
          </a:stretch>
        </p:blipFill>
        <p:spPr bwMode="auto">
          <a:xfrm>
            <a:off x="41502" y="6116873"/>
            <a:ext cx="69691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userDrawn="1"/>
        </p:nvSpPr>
        <p:spPr bwMode="auto">
          <a:xfrm>
            <a:off x="709613" y="6446412"/>
            <a:ext cx="304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00" b="1" dirty="0">
                <a:solidFill>
                  <a:srgbClr val="000099"/>
                </a:solidFill>
              </a:rPr>
              <a:t>National Oceanic and Atmospheric Administration’s</a:t>
            </a:r>
          </a:p>
          <a:p>
            <a:r>
              <a:rPr lang="en-US" sz="1200" b="1" dirty="0">
                <a:solidFill>
                  <a:srgbClr val="000099"/>
                </a:solidFill>
                <a:latin typeface="Calibri" pitchFamily="34" charset="0"/>
                <a:cs typeface="Calibri" pitchFamily="34" charset="0"/>
              </a:rPr>
              <a:t>National Weather </a:t>
            </a:r>
            <a:r>
              <a:rPr lang="en-US" sz="1200" b="1" dirty="0" smtClean="0">
                <a:solidFill>
                  <a:srgbClr val="000099"/>
                </a:solidFill>
                <a:latin typeface="Calibri" pitchFamily="34" charset="0"/>
                <a:cs typeface="Calibri" pitchFamily="34" charset="0"/>
              </a:rPr>
              <a:t>Service</a:t>
            </a:r>
            <a:endParaRPr lang="en-US" sz="1200" b="1" dirty="0">
              <a:solidFill>
                <a:srgbClr val="000099"/>
              </a:solidFill>
              <a:latin typeface="Calibri" pitchFamily="34" charset="0"/>
              <a:cs typeface="Calibri" pitchFamily="34" charset="0"/>
            </a:endParaRPr>
          </a:p>
        </p:txBody>
      </p:sp>
      <p:sp>
        <p:nvSpPr>
          <p:cNvPr id="11" name="TextBox 10"/>
          <p:cNvSpPr txBox="1"/>
          <p:nvPr userDrawn="1"/>
        </p:nvSpPr>
        <p:spPr>
          <a:xfrm>
            <a:off x="4426455" y="6513870"/>
            <a:ext cx="372217" cy="276999"/>
          </a:xfrm>
          <a:prstGeom prst="rect">
            <a:avLst/>
          </a:prstGeom>
          <a:noFill/>
        </p:spPr>
        <p:txBody>
          <a:bodyPr wrap="none" rtlCol="0">
            <a:spAutoFit/>
          </a:bodyPr>
          <a:lstStyle/>
          <a:p>
            <a:pPr algn="ctr"/>
            <a:fld id="{F7ECE111-CCAE-4128-AC6B-BF19808488E3}" type="slidenum">
              <a:rPr lang="en-GB" sz="1200" smtClean="0"/>
              <a:pPr algn="ctr"/>
              <a:t>‹#›</a:t>
            </a:fld>
            <a:endParaRPr lang="en-GB" sz="1200" dirty="0"/>
          </a:p>
        </p:txBody>
      </p:sp>
      <p:sp>
        <p:nvSpPr>
          <p:cNvPr id="12" name="Rectangle 5"/>
          <p:cNvSpPr txBox="1">
            <a:spLocks noChangeArrowheads="1"/>
          </p:cNvSpPr>
          <p:nvPr userDrawn="1"/>
        </p:nvSpPr>
        <p:spPr bwMode="auto">
          <a:xfrm>
            <a:off x="6299200" y="6462287"/>
            <a:ext cx="2133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45720" rIns="4572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Narrow" pitchFamily="34" charset="0"/>
                <a:ea typeface="+mn-ea"/>
                <a:cs typeface="Times New Roman" pitchFamily="18" charset="0"/>
              </a:defRPr>
            </a:lvl1pPr>
            <a:lvl2pPr marL="457200" algn="l" rtl="0" fontAlgn="base">
              <a:spcBef>
                <a:spcPct val="0"/>
              </a:spcBef>
              <a:spcAft>
                <a:spcPct val="0"/>
              </a:spcAft>
              <a:defRPr sz="3200" kern="1200">
                <a:solidFill>
                  <a:schemeClr val="tx1"/>
                </a:solidFill>
                <a:latin typeface="Arial" charset="0"/>
                <a:ea typeface="+mn-ea"/>
                <a:cs typeface="Times New Roman" pitchFamily="18" charset="0"/>
              </a:defRPr>
            </a:lvl2pPr>
            <a:lvl3pPr marL="914400" algn="l" rtl="0" fontAlgn="base">
              <a:spcBef>
                <a:spcPct val="0"/>
              </a:spcBef>
              <a:spcAft>
                <a:spcPct val="0"/>
              </a:spcAft>
              <a:defRPr sz="32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32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3200" kern="1200">
                <a:solidFill>
                  <a:schemeClr val="tx1"/>
                </a:solidFill>
                <a:latin typeface="Arial" charset="0"/>
                <a:ea typeface="+mn-ea"/>
                <a:cs typeface="Times New Roman" pitchFamily="18" charset="0"/>
              </a:defRPr>
            </a:lvl5pPr>
            <a:lvl6pPr marL="2286000" algn="l" defTabSz="914400" rtl="0" eaLnBrk="1" latinLnBrk="0" hangingPunct="1">
              <a:defRPr sz="3200" kern="1200">
                <a:solidFill>
                  <a:schemeClr val="tx1"/>
                </a:solidFill>
                <a:latin typeface="Arial" charset="0"/>
                <a:ea typeface="+mn-ea"/>
                <a:cs typeface="Times New Roman" pitchFamily="18" charset="0"/>
              </a:defRPr>
            </a:lvl6pPr>
            <a:lvl7pPr marL="2743200" algn="l" defTabSz="914400" rtl="0" eaLnBrk="1" latinLnBrk="0" hangingPunct="1">
              <a:defRPr sz="3200" kern="1200">
                <a:solidFill>
                  <a:schemeClr val="tx1"/>
                </a:solidFill>
                <a:latin typeface="Arial" charset="0"/>
                <a:ea typeface="+mn-ea"/>
                <a:cs typeface="Times New Roman" pitchFamily="18" charset="0"/>
              </a:defRPr>
            </a:lvl7pPr>
            <a:lvl8pPr marL="3200400" algn="l" defTabSz="914400" rtl="0" eaLnBrk="1" latinLnBrk="0" hangingPunct="1">
              <a:defRPr sz="3200" kern="1200">
                <a:solidFill>
                  <a:schemeClr val="tx1"/>
                </a:solidFill>
                <a:latin typeface="Arial" charset="0"/>
                <a:ea typeface="+mn-ea"/>
                <a:cs typeface="Times New Roman" pitchFamily="18" charset="0"/>
              </a:defRPr>
            </a:lvl8pPr>
            <a:lvl9pPr marL="3657600" algn="l" defTabSz="914400" rtl="0" eaLnBrk="1" latinLnBrk="0" hangingPunct="1">
              <a:defRPr sz="3200" kern="1200">
                <a:solidFill>
                  <a:schemeClr val="tx1"/>
                </a:solidFill>
                <a:latin typeface="Arial" charset="0"/>
                <a:ea typeface="+mn-ea"/>
                <a:cs typeface="Times New Roman" pitchFamily="18" charset="0"/>
              </a:defRPr>
            </a:lvl9pPr>
          </a:lstStyle>
          <a:p>
            <a:pPr marL="0" marR="0" lvl="4" indent="0" algn="r" defTabSz="914400" rtl="0" eaLnBrk="1" fontAlgn="base" latinLnBrk="0" hangingPunct="1">
              <a:lnSpc>
                <a:spcPct val="115000"/>
              </a:lnSpc>
              <a:spcBef>
                <a:spcPct val="0"/>
              </a:spcBef>
              <a:spcAft>
                <a:spcPts val="0"/>
              </a:spcAft>
              <a:buClrTx/>
              <a:buSzTx/>
              <a:buFontTx/>
              <a:buNone/>
              <a:tabLst>
                <a:tab pos="2101850" algn="l"/>
              </a:tabLst>
              <a:defRPr/>
            </a:pPr>
            <a:r>
              <a:rPr lang="en-US" sz="1000" b="1" dirty="0" smtClean="0"/>
              <a:t>Your RFC</a:t>
            </a:r>
          </a:p>
          <a:p>
            <a:pPr marL="0" marR="0" lvl="4" indent="0" algn="r" defTabSz="914400" rtl="0" eaLnBrk="1" fontAlgn="base" latinLnBrk="0" hangingPunct="1">
              <a:lnSpc>
                <a:spcPct val="115000"/>
              </a:lnSpc>
              <a:spcBef>
                <a:spcPct val="0"/>
              </a:spcBef>
              <a:spcAft>
                <a:spcPts val="0"/>
              </a:spcAft>
              <a:buClrTx/>
              <a:buSzTx/>
              <a:buFontTx/>
              <a:buNone/>
              <a:tabLst>
                <a:tab pos="2101850" algn="l"/>
              </a:tabLst>
              <a:defRPr/>
            </a:pPr>
            <a:r>
              <a:rPr lang="en-US" sz="1000" b="0" dirty="0" smtClean="0"/>
              <a:t>Your Town, Your State</a:t>
            </a:r>
          </a:p>
        </p:txBody>
      </p:sp>
      <p:pic>
        <p:nvPicPr>
          <p:cNvPr id="13" name="Picture 8" descr="nws_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89950" y="6187516"/>
            <a:ext cx="6318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9" r:id="rId2"/>
  </p:sldLayoutIdLst>
  <p:hf hdr="0" ftr="0" dt="0"/>
  <p:txStyles>
    <p:titleStyle>
      <a:lvl1pPr algn="ctr" rtl="0" eaLnBrk="0" fontAlgn="base" hangingPunct="0">
        <a:spcBef>
          <a:spcPct val="0"/>
        </a:spcBef>
        <a:spcAft>
          <a:spcPct val="0"/>
        </a:spcAft>
        <a:defRPr sz="4800" b="1">
          <a:solidFill>
            <a:srgbClr val="37609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Times New Roman" pitchFamily="18" charset="0"/>
        </a:defRPr>
      </a:lvl2pPr>
      <a:lvl3pPr algn="ctr" rtl="0" eaLnBrk="0" fontAlgn="base" hangingPunct="0">
        <a:spcBef>
          <a:spcPct val="0"/>
        </a:spcBef>
        <a:spcAft>
          <a:spcPct val="0"/>
        </a:spcAft>
        <a:defRPr sz="4400">
          <a:solidFill>
            <a:schemeClr val="tx2"/>
          </a:solidFill>
          <a:latin typeface="Arial" charset="0"/>
          <a:cs typeface="Times New Roman" pitchFamily="18" charset="0"/>
        </a:defRPr>
      </a:lvl3pPr>
      <a:lvl4pPr algn="ctr" rtl="0" eaLnBrk="0" fontAlgn="base" hangingPunct="0">
        <a:spcBef>
          <a:spcPct val="0"/>
        </a:spcBef>
        <a:spcAft>
          <a:spcPct val="0"/>
        </a:spcAft>
        <a:defRPr sz="4400">
          <a:solidFill>
            <a:schemeClr val="tx2"/>
          </a:solidFill>
          <a:latin typeface="Arial" charset="0"/>
          <a:cs typeface="Times New Roman" pitchFamily="18" charset="0"/>
        </a:defRPr>
      </a:lvl4pPr>
      <a:lvl5pPr algn="ctr" rtl="0" eaLnBrk="0" fontAlgn="base" hangingPunct="0">
        <a:spcBef>
          <a:spcPct val="0"/>
        </a:spcBef>
        <a:spcAft>
          <a:spcPct val="0"/>
        </a:spcAft>
        <a:defRPr sz="4400">
          <a:solidFill>
            <a:schemeClr val="tx2"/>
          </a:solidFill>
          <a:latin typeface="Arial" charset="0"/>
          <a:cs typeface="Times New Roman" pitchFamily="18" charset="0"/>
        </a:defRPr>
      </a:lvl5pPr>
      <a:lvl6pPr marL="457200" algn="ctr" rtl="0" fontAlgn="base">
        <a:spcBef>
          <a:spcPct val="0"/>
        </a:spcBef>
        <a:spcAft>
          <a:spcPct val="0"/>
        </a:spcAft>
        <a:defRPr sz="4400">
          <a:solidFill>
            <a:schemeClr val="tx2"/>
          </a:solidFill>
          <a:latin typeface="Arial" charset="0"/>
          <a:cs typeface="Times New Roman" pitchFamily="18" charset="0"/>
        </a:defRPr>
      </a:lvl6pPr>
      <a:lvl7pPr marL="914400" algn="ctr" rtl="0" fontAlgn="base">
        <a:spcBef>
          <a:spcPct val="0"/>
        </a:spcBef>
        <a:spcAft>
          <a:spcPct val="0"/>
        </a:spcAft>
        <a:defRPr sz="4400">
          <a:solidFill>
            <a:schemeClr val="tx2"/>
          </a:solidFill>
          <a:latin typeface="Arial" charset="0"/>
          <a:cs typeface="Times New Roman" pitchFamily="18" charset="0"/>
        </a:defRPr>
      </a:lvl7pPr>
      <a:lvl8pPr marL="1371600" algn="ctr" rtl="0" fontAlgn="base">
        <a:spcBef>
          <a:spcPct val="0"/>
        </a:spcBef>
        <a:spcAft>
          <a:spcPct val="0"/>
        </a:spcAft>
        <a:defRPr sz="4400">
          <a:solidFill>
            <a:schemeClr val="tx2"/>
          </a:solidFill>
          <a:latin typeface="Arial" charset="0"/>
          <a:cs typeface="Times New Roman" pitchFamily="18" charset="0"/>
        </a:defRPr>
      </a:lvl8pPr>
      <a:lvl9pPr marL="1828800" algn="ctr" rtl="0" fontAlgn="base">
        <a:spcBef>
          <a:spcPct val="0"/>
        </a:spcBef>
        <a:spcAft>
          <a:spcPct val="0"/>
        </a:spcAft>
        <a:defRPr sz="4400">
          <a:solidFill>
            <a:schemeClr val="tx2"/>
          </a:solidFill>
          <a:latin typeface="Arial"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ater.weather.gov/ahps/" TargetMode="External"/><Relationship Id="rId5" Type="http://schemas.openxmlformats.org/officeDocument/2006/relationships/image" Target="../media/image20.png"/><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nws.noaa.gov/oh/hrl/general/indexdoc.ht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nws.noaa.gov/oh/hrl/general/indexdoc.ht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w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457200"/>
            <a:ext cx="8305800" cy="5791200"/>
          </a:xfrm>
          <a:prstGeom prst="rect">
            <a:avLst/>
          </a:prstGeom>
          <a:noFill/>
          <a:ln w="9525">
            <a:noFill/>
            <a:miter lim="800000"/>
            <a:headEnd/>
            <a:tailEnd/>
          </a:ln>
        </p:spPr>
        <p:txBody>
          <a:bodyPr/>
          <a:lstStyle/>
          <a:p>
            <a:pPr marL="609600" indent="-609600">
              <a:spcBef>
                <a:spcPct val="35000"/>
              </a:spcBef>
            </a:pPr>
            <a:r>
              <a:rPr lang="en-US" sz="3400" b="1" dirty="0" smtClean="0"/>
              <a:t>Instructions</a:t>
            </a:r>
          </a:p>
          <a:p>
            <a:pPr marL="609600" indent="-609600">
              <a:spcBef>
                <a:spcPts val="1800"/>
              </a:spcBef>
              <a:buFont typeface="+mj-lt"/>
              <a:buAutoNum type="arabicPeriod"/>
            </a:pPr>
            <a:r>
              <a:rPr lang="en-US" sz="2700" dirty="0" smtClean="0"/>
              <a:t>Replace the “Your RFC” text in Slide Master (go to: View </a:t>
            </a:r>
            <a:r>
              <a:rPr lang="en-US" sz="2700" dirty="0"/>
              <a:t>&gt; Slide </a:t>
            </a:r>
            <a:r>
              <a:rPr lang="en-US" sz="2700" dirty="0" smtClean="0"/>
              <a:t>Master) </a:t>
            </a:r>
          </a:p>
          <a:p>
            <a:pPr marL="609600" indent="-609600">
              <a:spcBef>
                <a:spcPts val="1200"/>
              </a:spcBef>
              <a:buFont typeface="+mj-lt"/>
              <a:buAutoNum type="arabicPeriod"/>
            </a:pPr>
            <a:r>
              <a:rPr lang="en-US" sz="2700" dirty="0"/>
              <a:t>Replace highlighted (yellow) text in </a:t>
            </a:r>
            <a:r>
              <a:rPr lang="en-US" sz="2700" dirty="0" smtClean="0"/>
              <a:t>slides</a:t>
            </a:r>
          </a:p>
          <a:p>
            <a:pPr marL="609600" indent="-609600">
              <a:spcBef>
                <a:spcPts val="1200"/>
              </a:spcBef>
              <a:buFont typeface="+mj-lt"/>
              <a:buAutoNum type="arabicPeriod"/>
            </a:pPr>
            <a:r>
              <a:rPr lang="en-US" sz="2700" dirty="0" smtClean="0"/>
              <a:t>Complete (optional) slides where indicated</a:t>
            </a:r>
          </a:p>
          <a:p>
            <a:pPr marL="609600" indent="-609600">
              <a:spcBef>
                <a:spcPts val="1200"/>
              </a:spcBef>
              <a:buFont typeface="+mj-lt"/>
              <a:buAutoNum type="arabicPeriod"/>
            </a:pPr>
            <a:r>
              <a:rPr lang="en-US" sz="2700" dirty="0"/>
              <a:t>Add/remove/edit slides as </a:t>
            </a:r>
            <a:r>
              <a:rPr lang="en-US" sz="2700" dirty="0" smtClean="0"/>
              <a:t>required. Several optional/alternative slides are included at the end</a:t>
            </a:r>
          </a:p>
          <a:p>
            <a:pPr marL="609600" indent="-609600">
              <a:spcBef>
                <a:spcPts val="1200"/>
              </a:spcBef>
              <a:buFont typeface="+mj-lt"/>
              <a:buAutoNum type="arabicPeriod"/>
            </a:pPr>
            <a:r>
              <a:rPr lang="en-US" sz="2700" dirty="0" smtClean="0"/>
              <a:t>Review the speaker notes below each slide</a:t>
            </a:r>
          </a:p>
          <a:p>
            <a:pPr marL="609600" indent="-609600">
              <a:spcBef>
                <a:spcPts val="1200"/>
              </a:spcBef>
              <a:buFont typeface="+mj-lt"/>
              <a:buAutoNum type="arabicPeriod"/>
            </a:pPr>
            <a:r>
              <a:rPr lang="en-US" sz="2700" dirty="0" smtClean="0"/>
              <a:t>Delete this slide</a:t>
            </a:r>
          </a:p>
          <a:p>
            <a:pPr marL="609600" indent="-609600">
              <a:spcBef>
                <a:spcPts val="1200"/>
              </a:spcBef>
              <a:buFont typeface="+mj-lt"/>
              <a:buAutoNum type="arabicPeriod"/>
            </a:pPr>
            <a:r>
              <a:rPr lang="en-US" sz="2700" dirty="0"/>
              <a:t>Q</a:t>
            </a:r>
            <a:r>
              <a:rPr lang="en-US" sz="2700" dirty="0" smtClean="0"/>
              <a:t>uestions to: james.brown@hydrosolved.com </a:t>
            </a:r>
            <a:endParaRPr lang="en-US" sz="2700" dirty="0"/>
          </a:p>
          <a:p>
            <a:pPr marL="609600" indent="-609600">
              <a:spcBef>
                <a:spcPct val="35000"/>
              </a:spcBef>
              <a:buFont typeface="Arial" panose="020B0604020202020204" pitchFamily="34" charset="0"/>
              <a:buChar char="•"/>
            </a:pPr>
            <a:endParaRPr lang="en-US" dirty="0"/>
          </a:p>
        </p:txBody>
      </p:sp>
    </p:spTree>
    <p:extLst>
      <p:ext uri="{BB962C8B-B14F-4D97-AF65-F5344CB8AC3E}">
        <p14:creationId xmlns:p14="http://schemas.microsoft.com/office/powerpoint/2010/main" val="347360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ounded Rectangle 76"/>
          <p:cNvSpPr/>
          <p:nvPr/>
        </p:nvSpPr>
        <p:spPr>
          <a:xfrm>
            <a:off x="7395364" y="4876310"/>
            <a:ext cx="1477392" cy="990600"/>
          </a:xfrm>
          <a:prstGeom prst="roundRect">
            <a:avLst/>
          </a:prstGeom>
          <a:solidFill>
            <a:srgbClr val="F37A6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ounded Rectangle 74"/>
          <p:cNvSpPr/>
          <p:nvPr/>
        </p:nvSpPr>
        <p:spPr>
          <a:xfrm>
            <a:off x="7393145" y="3142564"/>
            <a:ext cx="1477392" cy="990600"/>
          </a:xfrm>
          <a:prstGeom prst="roundRect">
            <a:avLst/>
          </a:prstGeom>
          <a:solidFill>
            <a:srgbClr val="33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ounded Rectangle 69"/>
          <p:cNvSpPr/>
          <p:nvPr/>
        </p:nvSpPr>
        <p:spPr>
          <a:xfrm>
            <a:off x="5294908" y="3142564"/>
            <a:ext cx="1477392" cy="990600"/>
          </a:xfrm>
          <a:prstGeom prst="roundRect">
            <a:avLst/>
          </a:prstGeom>
          <a:solidFill>
            <a:srgbClr val="33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 </a:t>
            </a:r>
            <a:endParaRPr lang="en-US" sz="3400" b="1" dirty="0">
              <a:latin typeface="Tahoma" pitchFamily="34" charset="0"/>
              <a:ea typeface="Tahoma" pitchFamily="34" charset="0"/>
              <a:cs typeface="Tahoma" pitchFamily="34" charset="0"/>
            </a:endParaRPr>
          </a:p>
        </p:txBody>
      </p:sp>
      <p:sp>
        <p:nvSpPr>
          <p:cNvPr id="2" name="Rounded Rectangle 1"/>
          <p:cNvSpPr/>
          <p:nvPr/>
        </p:nvSpPr>
        <p:spPr>
          <a:xfrm>
            <a:off x="2390196" y="2761760"/>
            <a:ext cx="2286000" cy="1752600"/>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388964" y="2788013"/>
            <a:ext cx="2233924" cy="830997"/>
          </a:xfrm>
          <a:prstGeom prst="rect">
            <a:avLst/>
          </a:prstGeom>
          <a:noFill/>
        </p:spPr>
        <p:txBody>
          <a:bodyPr wrap="square" rtlCol="0">
            <a:spAutoFit/>
          </a:bodyPr>
          <a:lstStyle/>
          <a:p>
            <a:pPr algn="ctr"/>
            <a:r>
              <a:rPr lang="en-US" sz="1600" b="1" dirty="0" smtClean="0">
                <a:solidFill>
                  <a:schemeClr val="bg1"/>
                </a:solidFill>
              </a:rPr>
              <a:t>Meteorological Ensemble Forecast Processor (MEFP)</a:t>
            </a:r>
            <a:endParaRPr lang="en-GB" sz="1600" b="1" dirty="0">
              <a:solidFill>
                <a:schemeClr val="bg1"/>
              </a:solidFill>
            </a:endParaRPr>
          </a:p>
        </p:txBody>
      </p:sp>
      <p:sp>
        <p:nvSpPr>
          <p:cNvPr id="39" name="TextBox 38"/>
          <p:cNvSpPr txBox="1"/>
          <p:nvPr/>
        </p:nvSpPr>
        <p:spPr>
          <a:xfrm>
            <a:off x="2487018" y="3621476"/>
            <a:ext cx="2145999" cy="830997"/>
          </a:xfrm>
          <a:prstGeom prst="rect">
            <a:avLst/>
          </a:prstGeom>
          <a:noFill/>
        </p:spPr>
        <p:txBody>
          <a:bodyPr wrap="square" rtlCol="0">
            <a:spAutoFit/>
          </a:bodyPr>
          <a:lstStyle/>
          <a:p>
            <a:pPr marL="182563" indent="-182563">
              <a:buFont typeface="Arial" panose="020B0604020202020204" pitchFamily="34" charset="0"/>
              <a:buChar char="•"/>
            </a:pPr>
            <a:r>
              <a:rPr lang="en-US" sz="1600" dirty="0" smtClean="0">
                <a:solidFill>
                  <a:schemeClr val="bg1"/>
                </a:solidFill>
              </a:rPr>
              <a:t>Correct forcing bias</a:t>
            </a:r>
          </a:p>
          <a:p>
            <a:pPr marL="182563" indent="-182563">
              <a:buFont typeface="Arial" panose="020B0604020202020204" pitchFamily="34" charset="0"/>
              <a:buChar char="•"/>
            </a:pPr>
            <a:r>
              <a:rPr lang="en-US" sz="1600" dirty="0" smtClean="0">
                <a:solidFill>
                  <a:schemeClr val="bg1"/>
                </a:solidFill>
              </a:rPr>
              <a:t>Merge in time</a:t>
            </a:r>
          </a:p>
          <a:p>
            <a:pPr marL="182563" indent="-182563">
              <a:buFont typeface="Arial" panose="020B0604020202020204" pitchFamily="34" charset="0"/>
              <a:buChar char="•"/>
            </a:pPr>
            <a:r>
              <a:rPr lang="en-US" sz="1600" dirty="0" smtClean="0">
                <a:solidFill>
                  <a:schemeClr val="bg1"/>
                </a:solidFill>
              </a:rPr>
              <a:t>Downscale (basin)</a:t>
            </a:r>
            <a:endParaRPr lang="en-GB" sz="1600" dirty="0">
              <a:solidFill>
                <a:schemeClr val="bg1"/>
              </a:solidFill>
            </a:endParaRPr>
          </a:p>
        </p:txBody>
      </p:sp>
      <p:sp>
        <p:nvSpPr>
          <p:cNvPr id="40" name="Rounded Rectangle 39"/>
          <p:cNvSpPr/>
          <p:nvPr/>
        </p:nvSpPr>
        <p:spPr>
          <a:xfrm>
            <a:off x="280578" y="1297274"/>
            <a:ext cx="1477392" cy="990600"/>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261767" y="1373474"/>
            <a:ext cx="1492388" cy="830997"/>
          </a:xfrm>
          <a:prstGeom prst="rect">
            <a:avLst/>
          </a:prstGeom>
          <a:noFill/>
        </p:spPr>
        <p:txBody>
          <a:bodyPr wrap="square" rtlCol="0">
            <a:spAutoFit/>
          </a:bodyPr>
          <a:lstStyle/>
          <a:p>
            <a:pPr algn="ctr"/>
            <a:r>
              <a:rPr lang="en-US" sz="1600" dirty="0" smtClean="0">
                <a:solidFill>
                  <a:schemeClr val="bg1"/>
                </a:solidFill>
              </a:rPr>
              <a:t>WPC/RFC </a:t>
            </a:r>
          </a:p>
          <a:p>
            <a:pPr algn="ctr"/>
            <a:r>
              <a:rPr lang="en-US" sz="1600" dirty="0" smtClean="0">
                <a:solidFill>
                  <a:schemeClr val="bg1"/>
                </a:solidFill>
              </a:rPr>
              <a:t>forecasts </a:t>
            </a:r>
          </a:p>
          <a:p>
            <a:pPr algn="ctr"/>
            <a:r>
              <a:rPr lang="en-US" sz="1600" dirty="0" smtClean="0">
                <a:solidFill>
                  <a:schemeClr val="bg1"/>
                </a:solidFill>
              </a:rPr>
              <a:t>(1-5 days)</a:t>
            </a:r>
            <a:endParaRPr lang="en-GB" sz="1600" dirty="0">
              <a:solidFill>
                <a:schemeClr val="bg1"/>
              </a:solidFill>
            </a:endParaRPr>
          </a:p>
        </p:txBody>
      </p:sp>
      <p:sp>
        <p:nvSpPr>
          <p:cNvPr id="43" name="Rounded Rectangle 42"/>
          <p:cNvSpPr/>
          <p:nvPr/>
        </p:nvSpPr>
        <p:spPr>
          <a:xfrm>
            <a:off x="280579" y="2492687"/>
            <a:ext cx="1477392" cy="990600"/>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309955" y="2568887"/>
            <a:ext cx="1415064" cy="830997"/>
          </a:xfrm>
          <a:prstGeom prst="rect">
            <a:avLst/>
          </a:prstGeom>
          <a:noFill/>
        </p:spPr>
        <p:txBody>
          <a:bodyPr wrap="square" rtlCol="0">
            <a:spAutoFit/>
          </a:bodyPr>
          <a:lstStyle/>
          <a:p>
            <a:pPr algn="ctr"/>
            <a:r>
              <a:rPr lang="en-US" sz="1600" dirty="0" smtClean="0">
                <a:solidFill>
                  <a:schemeClr val="bg1"/>
                </a:solidFill>
              </a:rPr>
              <a:t>GEFS </a:t>
            </a:r>
          </a:p>
          <a:p>
            <a:pPr algn="ctr"/>
            <a:r>
              <a:rPr lang="en-US" sz="1600" dirty="0" smtClean="0">
                <a:solidFill>
                  <a:schemeClr val="bg1"/>
                </a:solidFill>
              </a:rPr>
              <a:t>forecasts </a:t>
            </a:r>
          </a:p>
          <a:p>
            <a:pPr algn="ctr"/>
            <a:r>
              <a:rPr lang="en-US" sz="1600" dirty="0" smtClean="0">
                <a:solidFill>
                  <a:schemeClr val="bg1"/>
                </a:solidFill>
              </a:rPr>
              <a:t>(1-15 days)</a:t>
            </a:r>
            <a:endParaRPr lang="en-GB" sz="1600" dirty="0">
              <a:solidFill>
                <a:schemeClr val="bg1"/>
              </a:solidFill>
            </a:endParaRPr>
          </a:p>
        </p:txBody>
      </p:sp>
      <p:sp>
        <p:nvSpPr>
          <p:cNvPr id="47" name="Rounded Rectangle 46"/>
          <p:cNvSpPr/>
          <p:nvPr/>
        </p:nvSpPr>
        <p:spPr>
          <a:xfrm>
            <a:off x="282202" y="3688100"/>
            <a:ext cx="1477392" cy="990600"/>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p:cNvSpPr txBox="1"/>
          <p:nvPr/>
        </p:nvSpPr>
        <p:spPr>
          <a:xfrm>
            <a:off x="289387" y="3764300"/>
            <a:ext cx="1459446" cy="830997"/>
          </a:xfrm>
          <a:prstGeom prst="rect">
            <a:avLst/>
          </a:prstGeom>
          <a:noFill/>
        </p:spPr>
        <p:txBody>
          <a:bodyPr wrap="square" rtlCol="0">
            <a:spAutoFit/>
          </a:bodyPr>
          <a:lstStyle/>
          <a:p>
            <a:pPr algn="ctr"/>
            <a:r>
              <a:rPr lang="en-US" sz="1600" dirty="0" smtClean="0">
                <a:solidFill>
                  <a:schemeClr val="bg1"/>
                </a:solidFill>
              </a:rPr>
              <a:t>CFSv2</a:t>
            </a:r>
          </a:p>
          <a:p>
            <a:pPr algn="ctr"/>
            <a:r>
              <a:rPr lang="en-US" sz="1600" dirty="0" smtClean="0">
                <a:solidFill>
                  <a:schemeClr val="bg1"/>
                </a:solidFill>
              </a:rPr>
              <a:t>forecasts </a:t>
            </a:r>
          </a:p>
          <a:p>
            <a:pPr algn="ctr"/>
            <a:r>
              <a:rPr lang="en-US" sz="1600" dirty="0" smtClean="0">
                <a:solidFill>
                  <a:schemeClr val="bg1"/>
                </a:solidFill>
              </a:rPr>
              <a:t>(16-270 days)</a:t>
            </a:r>
            <a:endParaRPr lang="en-GB" sz="1600" dirty="0">
              <a:solidFill>
                <a:schemeClr val="bg1"/>
              </a:solidFill>
            </a:endParaRPr>
          </a:p>
        </p:txBody>
      </p:sp>
      <p:sp>
        <p:nvSpPr>
          <p:cNvPr id="49" name="Rounded Rectangle 48"/>
          <p:cNvSpPr/>
          <p:nvPr/>
        </p:nvSpPr>
        <p:spPr>
          <a:xfrm>
            <a:off x="282202" y="4876310"/>
            <a:ext cx="1477392" cy="990600"/>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p:cNvSpPr txBox="1"/>
          <p:nvPr/>
        </p:nvSpPr>
        <p:spPr>
          <a:xfrm>
            <a:off x="317962" y="5059292"/>
            <a:ext cx="1402296" cy="584775"/>
          </a:xfrm>
          <a:prstGeom prst="rect">
            <a:avLst/>
          </a:prstGeom>
          <a:noFill/>
        </p:spPr>
        <p:txBody>
          <a:bodyPr wrap="square" rtlCol="0">
            <a:spAutoFit/>
          </a:bodyPr>
          <a:lstStyle/>
          <a:p>
            <a:pPr algn="ctr"/>
            <a:r>
              <a:rPr lang="en-US" sz="1600" dirty="0" smtClean="0">
                <a:solidFill>
                  <a:schemeClr val="bg1"/>
                </a:solidFill>
              </a:rPr>
              <a:t>Climatology</a:t>
            </a:r>
          </a:p>
          <a:p>
            <a:pPr algn="ctr"/>
            <a:r>
              <a:rPr lang="en-US" sz="1600" dirty="0" smtClean="0">
                <a:solidFill>
                  <a:schemeClr val="bg1"/>
                </a:solidFill>
              </a:rPr>
              <a:t>(271+ days)</a:t>
            </a:r>
            <a:endParaRPr lang="en-GB" sz="1600" dirty="0">
              <a:solidFill>
                <a:schemeClr val="bg1"/>
              </a:solidFill>
            </a:endParaRPr>
          </a:p>
        </p:txBody>
      </p:sp>
      <p:sp>
        <p:nvSpPr>
          <p:cNvPr id="51" name="TextBox 50"/>
          <p:cNvSpPr txBox="1"/>
          <p:nvPr/>
        </p:nvSpPr>
        <p:spPr>
          <a:xfrm>
            <a:off x="5357502" y="3237324"/>
            <a:ext cx="1356902" cy="830997"/>
          </a:xfrm>
          <a:prstGeom prst="rect">
            <a:avLst/>
          </a:prstGeom>
          <a:noFill/>
        </p:spPr>
        <p:txBody>
          <a:bodyPr wrap="square" rtlCol="0">
            <a:spAutoFit/>
          </a:bodyPr>
          <a:lstStyle/>
          <a:p>
            <a:pPr algn="ctr"/>
            <a:r>
              <a:rPr lang="en-US" sz="1600" dirty="0">
                <a:solidFill>
                  <a:schemeClr val="bg1"/>
                </a:solidFill>
              </a:rPr>
              <a:t>H</a:t>
            </a:r>
            <a:r>
              <a:rPr lang="en-US" sz="1600" dirty="0" smtClean="0">
                <a:solidFill>
                  <a:schemeClr val="bg1"/>
                </a:solidFill>
              </a:rPr>
              <a:t>ydrologic </a:t>
            </a:r>
          </a:p>
          <a:p>
            <a:pPr algn="ctr"/>
            <a:r>
              <a:rPr lang="en-US" sz="1600" dirty="0" smtClean="0">
                <a:solidFill>
                  <a:schemeClr val="bg1"/>
                </a:solidFill>
              </a:rPr>
              <a:t>models (CHPS)</a:t>
            </a:r>
            <a:endParaRPr lang="en-GB" sz="1600" dirty="0">
              <a:solidFill>
                <a:schemeClr val="bg1"/>
              </a:solidFill>
            </a:endParaRPr>
          </a:p>
        </p:txBody>
      </p:sp>
      <p:sp>
        <p:nvSpPr>
          <p:cNvPr id="56" name="TextBox 55"/>
          <p:cNvSpPr txBox="1"/>
          <p:nvPr/>
        </p:nvSpPr>
        <p:spPr>
          <a:xfrm>
            <a:off x="7368525" y="3222463"/>
            <a:ext cx="1535666" cy="830997"/>
          </a:xfrm>
          <a:prstGeom prst="rect">
            <a:avLst/>
          </a:prstGeom>
          <a:noFill/>
        </p:spPr>
        <p:txBody>
          <a:bodyPr wrap="square" rtlCol="0">
            <a:spAutoFit/>
          </a:bodyPr>
          <a:lstStyle/>
          <a:p>
            <a:pPr algn="ctr"/>
            <a:r>
              <a:rPr lang="en-US" sz="1600" dirty="0" smtClean="0">
                <a:solidFill>
                  <a:schemeClr val="bg1"/>
                </a:solidFill>
              </a:rPr>
              <a:t>Bias-corrected ensemble flow forecasts</a:t>
            </a:r>
            <a:endParaRPr lang="en-GB" sz="1600" dirty="0">
              <a:solidFill>
                <a:schemeClr val="bg1"/>
              </a:solidFill>
            </a:endParaRPr>
          </a:p>
        </p:txBody>
      </p:sp>
      <p:sp>
        <p:nvSpPr>
          <p:cNvPr id="57" name="TextBox 56"/>
          <p:cNvSpPr txBox="1"/>
          <p:nvPr/>
        </p:nvSpPr>
        <p:spPr>
          <a:xfrm>
            <a:off x="5125187" y="1377812"/>
            <a:ext cx="1837588" cy="830997"/>
          </a:xfrm>
          <a:prstGeom prst="rect">
            <a:avLst/>
          </a:prstGeom>
          <a:noFill/>
        </p:spPr>
        <p:txBody>
          <a:bodyPr wrap="square" rtlCol="0">
            <a:spAutoFit/>
          </a:bodyPr>
          <a:lstStyle/>
          <a:p>
            <a:pPr algn="ctr"/>
            <a:r>
              <a:rPr lang="en-US" sz="1600" dirty="0" smtClean="0">
                <a:solidFill>
                  <a:schemeClr val="bg1"/>
                </a:solidFill>
              </a:rPr>
              <a:t>Flow bias / uncertainty accounting</a:t>
            </a:r>
            <a:endParaRPr lang="en-GB" sz="1600" dirty="0">
              <a:solidFill>
                <a:schemeClr val="bg1"/>
              </a:solidFill>
            </a:endParaRPr>
          </a:p>
        </p:txBody>
      </p:sp>
      <p:sp>
        <p:nvSpPr>
          <p:cNvPr id="60" name="TextBox 59"/>
          <p:cNvSpPr txBox="1"/>
          <p:nvPr/>
        </p:nvSpPr>
        <p:spPr>
          <a:xfrm>
            <a:off x="7388969" y="4970014"/>
            <a:ext cx="1535666" cy="830997"/>
          </a:xfrm>
          <a:prstGeom prst="rect">
            <a:avLst/>
          </a:prstGeom>
          <a:noFill/>
        </p:spPr>
        <p:txBody>
          <a:bodyPr wrap="square" rtlCol="0">
            <a:spAutoFit/>
          </a:bodyPr>
          <a:lstStyle/>
          <a:p>
            <a:pPr algn="ctr"/>
            <a:r>
              <a:rPr lang="en-US" sz="1600" dirty="0" smtClean="0">
                <a:solidFill>
                  <a:schemeClr val="bg1"/>
                </a:solidFill>
              </a:rPr>
              <a:t>NWS and external user applications</a:t>
            </a:r>
            <a:endParaRPr lang="en-GB" sz="1600" dirty="0">
              <a:solidFill>
                <a:schemeClr val="bg1"/>
              </a:solidFill>
            </a:endParaRPr>
          </a:p>
        </p:txBody>
      </p:sp>
      <p:cxnSp>
        <p:nvCxnSpPr>
          <p:cNvPr id="61" name="Elbow Connector 60"/>
          <p:cNvCxnSpPr>
            <a:stCxn id="2" idx="2"/>
            <a:endCxn id="60" idx="1"/>
          </p:cNvCxnSpPr>
          <p:nvPr/>
        </p:nvCxnSpPr>
        <p:spPr>
          <a:xfrm rot="16200000" flipH="1">
            <a:off x="5025506" y="3022049"/>
            <a:ext cx="871153" cy="3855773"/>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75" idx="2"/>
            <a:endCxn id="77" idx="0"/>
          </p:cNvCxnSpPr>
          <p:nvPr/>
        </p:nvCxnSpPr>
        <p:spPr>
          <a:xfrm rot="16200000" flipH="1">
            <a:off x="7760268" y="4504736"/>
            <a:ext cx="743146" cy="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endCxn id="70" idx="0"/>
          </p:cNvCxnSpPr>
          <p:nvPr/>
        </p:nvCxnSpPr>
        <p:spPr>
          <a:xfrm rot="16200000" flipH="1">
            <a:off x="5615608" y="2724568"/>
            <a:ext cx="835836" cy="155"/>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70" idx="3"/>
            <a:endCxn id="56" idx="1"/>
          </p:cNvCxnSpPr>
          <p:nvPr/>
        </p:nvCxnSpPr>
        <p:spPr>
          <a:xfrm>
            <a:off x="6772300" y="3637864"/>
            <a:ext cx="596225" cy="9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40" idx="3"/>
            <a:endCxn id="2" idx="1"/>
          </p:cNvCxnSpPr>
          <p:nvPr/>
        </p:nvCxnSpPr>
        <p:spPr>
          <a:xfrm>
            <a:off x="1757970" y="1792574"/>
            <a:ext cx="630000" cy="184548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43" idx="3"/>
            <a:endCxn id="2" idx="1"/>
          </p:cNvCxnSpPr>
          <p:nvPr/>
        </p:nvCxnSpPr>
        <p:spPr>
          <a:xfrm>
            <a:off x="1757971" y="2987987"/>
            <a:ext cx="630000" cy="650073"/>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47" idx="3"/>
            <a:endCxn id="2" idx="1"/>
          </p:cNvCxnSpPr>
          <p:nvPr/>
        </p:nvCxnSpPr>
        <p:spPr>
          <a:xfrm flipV="1">
            <a:off x="1759594" y="3638060"/>
            <a:ext cx="630602" cy="54534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9" idx="3"/>
            <a:endCxn id="2" idx="1"/>
          </p:cNvCxnSpPr>
          <p:nvPr/>
        </p:nvCxnSpPr>
        <p:spPr>
          <a:xfrm flipV="1">
            <a:off x="1759594" y="3638060"/>
            <a:ext cx="630602" cy="1733550"/>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2" idx="3"/>
            <a:endCxn id="70" idx="1"/>
          </p:cNvCxnSpPr>
          <p:nvPr/>
        </p:nvCxnSpPr>
        <p:spPr>
          <a:xfrm flipV="1">
            <a:off x="4676196" y="3637864"/>
            <a:ext cx="618712" cy="19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38630" y="5483546"/>
            <a:ext cx="3206262" cy="307777"/>
          </a:xfrm>
          <a:prstGeom prst="rect">
            <a:avLst/>
          </a:prstGeom>
          <a:noFill/>
        </p:spPr>
        <p:txBody>
          <a:bodyPr wrap="none" rtlCol="0">
            <a:spAutoFit/>
          </a:bodyPr>
          <a:lstStyle/>
          <a:p>
            <a:pPr algn="ctr"/>
            <a:r>
              <a:rPr lang="en-US" sz="1400" dirty="0" smtClean="0"/>
              <a:t>(MEFP forcing also available to users)</a:t>
            </a:r>
            <a:endParaRPr lang="en-GB" sz="1400" dirty="0"/>
          </a:p>
        </p:txBody>
      </p:sp>
      <p:sp>
        <p:nvSpPr>
          <p:cNvPr id="32" name="Rounded Rectangle 31"/>
          <p:cNvSpPr/>
          <p:nvPr/>
        </p:nvSpPr>
        <p:spPr>
          <a:xfrm>
            <a:off x="2514601" y="1053695"/>
            <a:ext cx="536461" cy="298519"/>
          </a:xfrm>
          <a:prstGeom prst="roundRect">
            <a:avLst/>
          </a:prstGeom>
          <a:solidFill>
            <a:srgbClr val="30BE3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ounded Rectangle 32"/>
          <p:cNvSpPr/>
          <p:nvPr/>
        </p:nvSpPr>
        <p:spPr>
          <a:xfrm>
            <a:off x="2514601" y="1448577"/>
            <a:ext cx="536461" cy="298519"/>
          </a:xfrm>
          <a:prstGeom prst="roundRect">
            <a:avLst/>
          </a:prstGeom>
          <a:solidFill>
            <a:srgbClr val="33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ounded Rectangle 33"/>
          <p:cNvSpPr/>
          <p:nvPr/>
        </p:nvSpPr>
        <p:spPr>
          <a:xfrm>
            <a:off x="2514600" y="1852199"/>
            <a:ext cx="536461" cy="298519"/>
          </a:xfrm>
          <a:prstGeom prst="roundRect">
            <a:avLst/>
          </a:prstGeom>
          <a:solidFill>
            <a:srgbClr val="F37A6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3066252" y="1007781"/>
            <a:ext cx="1576072" cy="1179810"/>
          </a:xfrm>
          <a:prstGeom prst="rect">
            <a:avLst/>
          </a:prstGeom>
          <a:noFill/>
        </p:spPr>
        <p:txBody>
          <a:bodyPr wrap="none" rtlCol="0">
            <a:spAutoFit/>
          </a:bodyPr>
          <a:lstStyle/>
          <a:p>
            <a:r>
              <a:rPr lang="en-US" sz="1800" dirty="0" smtClean="0"/>
              <a:t>= forcing unc.</a:t>
            </a:r>
          </a:p>
          <a:p>
            <a:pPr>
              <a:spcBef>
                <a:spcPts val="1000"/>
              </a:spcBef>
            </a:pPr>
            <a:r>
              <a:rPr lang="en-US" sz="1800" dirty="0" smtClean="0"/>
              <a:t>= hydro. unc.</a:t>
            </a:r>
          </a:p>
          <a:p>
            <a:pPr>
              <a:spcBef>
                <a:spcPts val="1000"/>
              </a:spcBef>
            </a:pPr>
            <a:r>
              <a:rPr lang="en-US" sz="1800" dirty="0" smtClean="0"/>
              <a:t>= users</a:t>
            </a:r>
            <a:endParaRPr lang="en-GB" sz="1800" dirty="0"/>
          </a:p>
        </p:txBody>
      </p:sp>
      <p:sp>
        <p:nvSpPr>
          <p:cNvPr id="36" name="Rounded Rectangle 35"/>
          <p:cNvSpPr/>
          <p:nvPr/>
        </p:nvSpPr>
        <p:spPr>
          <a:xfrm>
            <a:off x="4849751" y="918841"/>
            <a:ext cx="2286000" cy="1752600"/>
          </a:xfrm>
          <a:prstGeom prst="roundRect">
            <a:avLst/>
          </a:prstGeom>
          <a:solidFill>
            <a:srgbClr val="33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p:cNvSpPr txBox="1"/>
          <p:nvPr/>
        </p:nvSpPr>
        <p:spPr>
          <a:xfrm>
            <a:off x="4848519" y="945094"/>
            <a:ext cx="2233924" cy="584775"/>
          </a:xfrm>
          <a:prstGeom prst="rect">
            <a:avLst/>
          </a:prstGeom>
          <a:noFill/>
        </p:spPr>
        <p:txBody>
          <a:bodyPr wrap="square" rtlCol="0">
            <a:spAutoFit/>
          </a:bodyPr>
          <a:lstStyle/>
          <a:p>
            <a:pPr algn="ctr"/>
            <a:r>
              <a:rPr lang="en-US" sz="1600" b="1" dirty="0" smtClean="0">
                <a:solidFill>
                  <a:schemeClr val="bg1"/>
                </a:solidFill>
              </a:rPr>
              <a:t>Ensemble Post-Processor (EnsPost)</a:t>
            </a:r>
            <a:endParaRPr lang="en-GB" sz="1600" b="1" dirty="0">
              <a:solidFill>
                <a:schemeClr val="bg1"/>
              </a:solidFill>
            </a:endParaRPr>
          </a:p>
        </p:txBody>
      </p:sp>
      <p:sp>
        <p:nvSpPr>
          <p:cNvPr id="38" name="TextBox 37"/>
          <p:cNvSpPr txBox="1"/>
          <p:nvPr/>
        </p:nvSpPr>
        <p:spPr>
          <a:xfrm>
            <a:off x="4946573" y="1541863"/>
            <a:ext cx="2145999" cy="1077218"/>
          </a:xfrm>
          <a:prstGeom prst="rect">
            <a:avLst/>
          </a:prstGeom>
          <a:noFill/>
        </p:spPr>
        <p:txBody>
          <a:bodyPr wrap="square" rtlCol="0">
            <a:spAutoFit/>
          </a:bodyPr>
          <a:lstStyle/>
          <a:p>
            <a:pPr marL="182563" indent="-182563">
              <a:buFont typeface="Arial" panose="020B0604020202020204" pitchFamily="34" charset="0"/>
              <a:buChar char="•"/>
            </a:pPr>
            <a:r>
              <a:rPr lang="en-US" sz="1600" dirty="0" smtClean="0">
                <a:solidFill>
                  <a:schemeClr val="bg1"/>
                </a:solidFill>
              </a:rPr>
              <a:t>Correct flow bias</a:t>
            </a:r>
          </a:p>
          <a:p>
            <a:pPr marL="182563" indent="-182563">
              <a:buFont typeface="Arial" panose="020B0604020202020204" pitchFamily="34" charset="0"/>
              <a:buChar char="•"/>
            </a:pPr>
            <a:r>
              <a:rPr lang="en-US" sz="1600" dirty="0" smtClean="0">
                <a:solidFill>
                  <a:schemeClr val="bg1"/>
                </a:solidFill>
              </a:rPr>
              <a:t>Add spread to account for hydro. model uncertainty</a:t>
            </a:r>
          </a:p>
        </p:txBody>
      </p:sp>
    </p:spTree>
    <p:extLst>
      <p:ext uri="{BB962C8B-B14F-4D97-AF65-F5344CB8AC3E}">
        <p14:creationId xmlns:p14="http://schemas.microsoft.com/office/powerpoint/2010/main" val="313978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525" y="1414780"/>
            <a:ext cx="4059325" cy="4624070"/>
          </a:xfrm>
          <a:prstGeom prst="rect">
            <a:avLst/>
          </a:prstGeom>
          <a:noFill/>
          <a:ln>
            <a:solidFill>
              <a:schemeClr val="accent2">
                <a:lumMod val="40000"/>
                <a:lumOff val="60000"/>
              </a:schemeClr>
            </a:solidFill>
          </a:ln>
        </p:spPr>
      </p:pic>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a:t>
            </a:r>
            <a:endParaRPr lang="en-US" sz="3400" i="1" dirty="0">
              <a:latin typeface="Tahoma" pitchFamily="34" charset="0"/>
              <a:ea typeface="Tahoma" pitchFamily="34" charset="0"/>
              <a:cs typeface="Tahoma" pitchFamily="34" charset="0"/>
            </a:endParaRPr>
          </a:p>
        </p:txBody>
      </p:sp>
      <p:sp>
        <p:nvSpPr>
          <p:cNvPr id="5" name="Text Box 9"/>
          <p:cNvSpPr txBox="1">
            <a:spLocks noChangeArrowheads="1"/>
          </p:cNvSpPr>
          <p:nvPr/>
        </p:nvSpPr>
        <p:spPr bwMode="auto">
          <a:xfrm>
            <a:off x="304799" y="914400"/>
            <a:ext cx="4191001" cy="5196294"/>
          </a:xfrm>
          <a:prstGeom prst="rect">
            <a:avLst/>
          </a:prstGeom>
          <a:noFill/>
          <a:ln w="9525">
            <a:noFill/>
            <a:miter lim="800000"/>
            <a:headEnd/>
            <a:tailEnd/>
          </a:ln>
        </p:spPr>
        <p:txBody>
          <a:bodyPr wrap="square">
            <a:spAutoFit/>
          </a:bodyPr>
          <a:lstStyle/>
          <a:p>
            <a:r>
              <a:rPr lang="en-US" sz="2000" b="1" dirty="0" smtClean="0">
                <a:solidFill>
                  <a:srgbClr val="305480"/>
                </a:solidFill>
              </a:rPr>
              <a:t>MEFP (“forcing processor”)</a:t>
            </a:r>
            <a:endParaRPr lang="en-US" sz="2000" dirty="0">
              <a:solidFill>
                <a:srgbClr val="305480"/>
              </a:solidFill>
            </a:endParaRPr>
          </a:p>
          <a:p>
            <a:pPr marL="344488" indent="-344488">
              <a:spcBef>
                <a:spcPts val="1000"/>
              </a:spcBef>
              <a:buFont typeface="Arial" pitchFamily="34" charset="0"/>
              <a:buChar char="•"/>
              <a:tabLst>
                <a:tab pos="288925" algn="l"/>
              </a:tabLst>
            </a:pPr>
            <a:r>
              <a:rPr lang="en-US" sz="2000" dirty="0">
                <a:solidFill>
                  <a:srgbClr val="000000"/>
                </a:solidFill>
              </a:rPr>
              <a:t>Does </a:t>
            </a:r>
            <a:r>
              <a:rPr lang="en-US" sz="2000" dirty="0" smtClean="0">
                <a:solidFill>
                  <a:srgbClr val="000000"/>
                </a:solidFill>
              </a:rPr>
              <a:t>three </a:t>
            </a:r>
            <a:r>
              <a:rPr lang="en-US" sz="2000" dirty="0">
                <a:solidFill>
                  <a:srgbClr val="000000"/>
                </a:solidFill>
              </a:rPr>
              <a:t>things to </a:t>
            </a:r>
            <a:r>
              <a:rPr lang="en-US" sz="2000" dirty="0" smtClean="0">
                <a:solidFill>
                  <a:srgbClr val="000000"/>
                </a:solidFill>
              </a:rPr>
              <a:t>raw forcing </a:t>
            </a:r>
            <a:endParaRPr lang="en-US" sz="2000" dirty="0">
              <a:solidFill>
                <a:srgbClr val="000000"/>
              </a:solidFill>
            </a:endParaRPr>
          </a:p>
          <a:p>
            <a:pPr marL="808038" lvl="1" indent="-446088">
              <a:spcBef>
                <a:spcPts val="1000"/>
              </a:spcBef>
              <a:buFont typeface="+mj-lt"/>
              <a:buAutoNum type="arabicPeriod"/>
              <a:tabLst>
                <a:tab pos="288925" algn="l"/>
              </a:tabLst>
            </a:pPr>
            <a:r>
              <a:rPr lang="en-US" sz="2000" dirty="0">
                <a:solidFill>
                  <a:srgbClr val="000000"/>
                </a:solidFill>
              </a:rPr>
              <a:t>Adds </a:t>
            </a:r>
            <a:r>
              <a:rPr lang="en-US" sz="2000" dirty="0" smtClean="0">
                <a:solidFill>
                  <a:srgbClr val="000000"/>
                </a:solidFill>
              </a:rPr>
              <a:t>sufficient spread </a:t>
            </a:r>
            <a:r>
              <a:rPr lang="en-US" sz="2000" dirty="0">
                <a:solidFill>
                  <a:srgbClr val="000000"/>
                </a:solidFill>
              </a:rPr>
              <a:t>to account for </a:t>
            </a:r>
            <a:r>
              <a:rPr lang="en-US" sz="2000" dirty="0" smtClean="0">
                <a:solidFill>
                  <a:srgbClr val="000000"/>
                </a:solidFill>
              </a:rPr>
              <a:t>forecast errors</a:t>
            </a:r>
            <a:endParaRPr lang="en-US" sz="2000" dirty="0">
              <a:solidFill>
                <a:srgbClr val="000000"/>
              </a:solidFill>
            </a:endParaRPr>
          </a:p>
          <a:p>
            <a:pPr marL="808038" lvl="1" indent="-446088">
              <a:spcBef>
                <a:spcPts val="600"/>
              </a:spcBef>
              <a:buFont typeface="+mj-lt"/>
              <a:buAutoNum type="arabicPeriod"/>
              <a:tabLst>
                <a:tab pos="288925" algn="l"/>
              </a:tabLst>
            </a:pPr>
            <a:r>
              <a:rPr lang="en-US" sz="2000" dirty="0">
                <a:solidFill>
                  <a:srgbClr val="000000"/>
                </a:solidFill>
              </a:rPr>
              <a:t>Corrects </a:t>
            </a:r>
            <a:r>
              <a:rPr lang="en-US" sz="2000" dirty="0" smtClean="0">
                <a:solidFill>
                  <a:srgbClr val="000000"/>
                </a:solidFill>
              </a:rPr>
              <a:t>systematic biases</a:t>
            </a:r>
          </a:p>
          <a:p>
            <a:pPr marL="808038" lvl="1" indent="-446088">
              <a:spcBef>
                <a:spcPts val="600"/>
              </a:spcBef>
              <a:buFont typeface="+mj-lt"/>
              <a:buAutoNum type="arabicPeriod"/>
              <a:tabLst>
                <a:tab pos="288925" algn="l"/>
              </a:tabLst>
            </a:pPr>
            <a:r>
              <a:rPr lang="en-US" sz="2000" dirty="0" smtClean="0">
                <a:solidFill>
                  <a:srgbClr val="000000"/>
                </a:solidFill>
              </a:rPr>
              <a:t>Downscales to basin</a:t>
            </a:r>
            <a:endParaRPr lang="en-US" sz="2000" dirty="0">
              <a:solidFill>
                <a:srgbClr val="000000"/>
              </a:solidFill>
            </a:endParaRPr>
          </a:p>
          <a:p>
            <a:pPr marL="344488" indent="-344488">
              <a:spcBef>
                <a:spcPts val="1000"/>
              </a:spcBef>
              <a:buFont typeface="Arial" pitchFamily="34" charset="0"/>
              <a:buChar char="•"/>
              <a:tabLst>
                <a:tab pos="288925" algn="l"/>
              </a:tabLst>
            </a:pPr>
            <a:r>
              <a:rPr lang="en-US" sz="2000" dirty="0" smtClean="0">
                <a:solidFill>
                  <a:srgbClr val="000000"/>
                </a:solidFill>
              </a:rPr>
              <a:t>The MEFP uses separate statistical models for temperature and precipitation</a:t>
            </a:r>
          </a:p>
          <a:p>
            <a:pPr marL="344488" indent="-344488">
              <a:spcBef>
                <a:spcPts val="1000"/>
              </a:spcBef>
              <a:buFont typeface="Arial" pitchFamily="34" charset="0"/>
              <a:buChar char="•"/>
              <a:tabLst>
                <a:tab pos="288925" algn="l"/>
              </a:tabLst>
            </a:pPr>
            <a:r>
              <a:rPr lang="en-US" sz="2000" dirty="0" smtClean="0">
                <a:solidFill>
                  <a:srgbClr val="000000"/>
                </a:solidFill>
              </a:rPr>
              <a:t>The MEFP parameters are estimated using historical data (forecast archive or hindcasts)</a:t>
            </a:r>
          </a:p>
          <a:p>
            <a:pPr marL="344488" indent="-344488">
              <a:spcBef>
                <a:spcPts val="1000"/>
              </a:spcBef>
              <a:buFont typeface="Arial" pitchFamily="34" charset="0"/>
              <a:buChar char="•"/>
              <a:tabLst>
                <a:tab pos="288925" algn="l"/>
              </a:tabLst>
            </a:pPr>
            <a:r>
              <a:rPr lang="en-US" sz="2000" dirty="0" smtClean="0">
                <a:solidFill>
                  <a:srgbClr val="000000"/>
                </a:solidFill>
              </a:rPr>
              <a:t>The outputs from the MEFP are FMAP and FMAT for a basin</a:t>
            </a:r>
          </a:p>
        </p:txBody>
      </p:sp>
      <p:sp>
        <p:nvSpPr>
          <p:cNvPr id="2" name="TextBox 1"/>
          <p:cNvSpPr txBox="1"/>
          <p:nvPr/>
        </p:nvSpPr>
        <p:spPr>
          <a:xfrm>
            <a:off x="4555524" y="963828"/>
            <a:ext cx="3702745" cy="338554"/>
          </a:xfrm>
          <a:prstGeom prst="rect">
            <a:avLst/>
          </a:prstGeom>
          <a:noFill/>
        </p:spPr>
        <p:txBody>
          <a:bodyPr wrap="none" rtlCol="0">
            <a:spAutoFit/>
          </a:bodyPr>
          <a:lstStyle/>
          <a:p>
            <a:r>
              <a:rPr lang="en-US" sz="1600" dirty="0" smtClean="0"/>
              <a:t>MEFP Parameter Estimation Subpanel</a:t>
            </a:r>
            <a:endParaRPr lang="en-GB" sz="1600" dirty="0"/>
          </a:p>
        </p:txBody>
      </p:sp>
    </p:spTree>
    <p:extLst>
      <p:ext uri="{BB962C8B-B14F-4D97-AF65-F5344CB8AC3E}">
        <p14:creationId xmlns:p14="http://schemas.microsoft.com/office/powerpoint/2010/main" val="181404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a:t>
            </a:r>
            <a:endParaRPr lang="en-US" sz="3400" i="1" dirty="0">
              <a:latin typeface="Tahoma" pitchFamily="34" charset="0"/>
              <a:ea typeface="Tahoma" pitchFamily="34" charset="0"/>
              <a:cs typeface="Tahoma" pitchFamily="34" charset="0"/>
            </a:endParaRPr>
          </a:p>
        </p:txBody>
      </p:sp>
      <p:sp>
        <p:nvSpPr>
          <p:cNvPr id="5" name="Text Box 9"/>
          <p:cNvSpPr txBox="1">
            <a:spLocks noChangeArrowheads="1"/>
          </p:cNvSpPr>
          <p:nvPr/>
        </p:nvSpPr>
        <p:spPr bwMode="auto">
          <a:xfrm>
            <a:off x="304799" y="914400"/>
            <a:ext cx="4267205" cy="5119350"/>
          </a:xfrm>
          <a:prstGeom prst="rect">
            <a:avLst/>
          </a:prstGeom>
          <a:noFill/>
          <a:ln w="9525">
            <a:noFill/>
            <a:miter lim="800000"/>
            <a:headEnd/>
            <a:tailEnd/>
          </a:ln>
        </p:spPr>
        <p:txBody>
          <a:bodyPr wrap="square">
            <a:spAutoFit/>
          </a:bodyPr>
          <a:lstStyle/>
          <a:p>
            <a:r>
              <a:rPr lang="en-US" sz="2000" b="1" dirty="0" smtClean="0">
                <a:solidFill>
                  <a:srgbClr val="305480"/>
                </a:solidFill>
              </a:rPr>
              <a:t>EnsPost (“flow processor”)</a:t>
            </a:r>
            <a:endParaRPr lang="en-US" sz="2000" dirty="0">
              <a:solidFill>
                <a:srgbClr val="305480"/>
              </a:solidFill>
            </a:endParaRPr>
          </a:p>
          <a:p>
            <a:pPr marL="344488" indent="-344488">
              <a:spcBef>
                <a:spcPts val="1000"/>
              </a:spcBef>
              <a:buFont typeface="Arial" pitchFamily="34" charset="0"/>
              <a:buChar char="•"/>
              <a:tabLst>
                <a:tab pos="288925" algn="l"/>
              </a:tabLst>
            </a:pPr>
            <a:r>
              <a:rPr lang="en-US" sz="2000" dirty="0" smtClean="0">
                <a:solidFill>
                  <a:srgbClr val="000000"/>
                </a:solidFill>
              </a:rPr>
              <a:t>Does two things to flow forecast </a:t>
            </a:r>
          </a:p>
          <a:p>
            <a:pPr marL="808038" lvl="1" indent="-446088">
              <a:spcBef>
                <a:spcPts val="1000"/>
              </a:spcBef>
              <a:buFont typeface="+mj-lt"/>
              <a:buAutoNum type="arabicPeriod"/>
              <a:tabLst>
                <a:tab pos="288925" algn="l"/>
              </a:tabLst>
            </a:pPr>
            <a:r>
              <a:rPr lang="en-US" sz="2000" dirty="0" smtClean="0">
                <a:solidFill>
                  <a:srgbClr val="000000"/>
                </a:solidFill>
              </a:rPr>
              <a:t>Adds spread to account for hydrologic model errors</a:t>
            </a:r>
          </a:p>
          <a:p>
            <a:pPr marL="808038" lvl="1" indent="-446088">
              <a:spcBef>
                <a:spcPts val="600"/>
              </a:spcBef>
              <a:buFont typeface="+mj-lt"/>
              <a:buAutoNum type="arabicPeriod"/>
              <a:tabLst>
                <a:tab pos="288925" algn="l"/>
              </a:tabLst>
            </a:pPr>
            <a:r>
              <a:rPr lang="en-US" sz="2000" dirty="0" smtClean="0">
                <a:solidFill>
                  <a:srgbClr val="000000"/>
                </a:solidFill>
              </a:rPr>
              <a:t>Corrects systematic biases</a:t>
            </a:r>
          </a:p>
          <a:p>
            <a:pPr marL="344488" indent="-344488">
              <a:spcBef>
                <a:spcPts val="1000"/>
              </a:spcBef>
              <a:buFont typeface="Arial" pitchFamily="34" charset="0"/>
              <a:buChar char="•"/>
              <a:tabLst>
                <a:tab pos="288925" algn="l"/>
              </a:tabLst>
            </a:pPr>
            <a:r>
              <a:rPr lang="en-US" sz="2000" dirty="0" smtClean="0">
                <a:solidFill>
                  <a:srgbClr val="000000"/>
                </a:solidFill>
              </a:rPr>
              <a:t>Uses linear regression between </a:t>
            </a:r>
            <a:r>
              <a:rPr lang="en-US" sz="2000" u="sng" dirty="0" smtClean="0">
                <a:solidFill>
                  <a:srgbClr val="000000"/>
                </a:solidFill>
              </a:rPr>
              <a:t>observed flow </a:t>
            </a:r>
            <a:r>
              <a:rPr lang="en-US" sz="2000" dirty="0" smtClean="0">
                <a:solidFill>
                  <a:srgbClr val="000000"/>
                </a:solidFill>
              </a:rPr>
              <a:t>and historical </a:t>
            </a:r>
            <a:r>
              <a:rPr lang="en-US" sz="2000" u="sng" dirty="0" smtClean="0">
                <a:solidFill>
                  <a:srgbClr val="000000"/>
                </a:solidFill>
              </a:rPr>
              <a:t>simulated flow</a:t>
            </a:r>
            <a:r>
              <a:rPr lang="en-US" sz="2000" dirty="0" smtClean="0">
                <a:solidFill>
                  <a:srgbClr val="000000"/>
                </a:solidFill>
              </a:rPr>
              <a:t> (observed forcing)</a:t>
            </a:r>
          </a:p>
          <a:p>
            <a:pPr marL="344488" indent="-344488">
              <a:spcBef>
                <a:spcPts val="1000"/>
              </a:spcBef>
              <a:buFont typeface="Arial" pitchFamily="34" charset="0"/>
              <a:buChar char="•"/>
              <a:tabLst>
                <a:tab pos="288925" algn="l"/>
              </a:tabLst>
            </a:pPr>
            <a:r>
              <a:rPr lang="en-US" sz="2000" dirty="0" smtClean="0">
                <a:solidFill>
                  <a:srgbClr val="000000"/>
                </a:solidFill>
              </a:rPr>
              <a:t>Scatter around line of best fit represents the </a:t>
            </a:r>
            <a:r>
              <a:rPr lang="en-US" sz="2000" dirty="0" smtClean="0">
                <a:solidFill>
                  <a:srgbClr val="FF0066"/>
                </a:solidFill>
              </a:rPr>
              <a:t>hydrologic</a:t>
            </a:r>
            <a:r>
              <a:rPr lang="en-US" sz="2000" dirty="0" smtClean="0">
                <a:solidFill>
                  <a:srgbClr val="000000"/>
                </a:solidFill>
              </a:rPr>
              <a:t> </a:t>
            </a:r>
            <a:r>
              <a:rPr lang="en-US" sz="2000" dirty="0" smtClean="0">
                <a:solidFill>
                  <a:srgbClr val="FF0000"/>
                </a:solidFill>
              </a:rPr>
              <a:t>error </a:t>
            </a:r>
            <a:r>
              <a:rPr lang="en-US" sz="2000" dirty="0" smtClean="0"/>
              <a:t>(i.e. no forcing uncertainty)</a:t>
            </a:r>
            <a:endParaRPr lang="en-US" sz="2000" dirty="0" smtClean="0">
              <a:solidFill>
                <a:srgbClr val="000000"/>
              </a:solidFill>
            </a:endParaRPr>
          </a:p>
          <a:p>
            <a:pPr marL="344488" indent="-344488">
              <a:spcBef>
                <a:spcPts val="1000"/>
              </a:spcBef>
              <a:buFont typeface="Arial" pitchFamily="34" charset="0"/>
              <a:buChar char="•"/>
              <a:tabLst>
                <a:tab pos="288925" algn="l"/>
              </a:tabLst>
            </a:pPr>
            <a:r>
              <a:rPr lang="en-US" sz="2000" dirty="0" smtClean="0"/>
              <a:t>Prior observation (“persistence”) also included in regression (not shown here)</a:t>
            </a:r>
          </a:p>
        </p:txBody>
      </p:sp>
      <p:pic>
        <p:nvPicPr>
          <p:cNvPr id="6" name="Picture 5"/>
          <p:cNvPicPr>
            <a:picLocks noChangeAspect="1"/>
          </p:cNvPicPr>
          <p:nvPr/>
        </p:nvPicPr>
        <p:blipFill>
          <a:blip r:embed="rId4"/>
          <a:stretch>
            <a:fillRect/>
          </a:stretch>
        </p:blipFill>
        <p:spPr>
          <a:xfrm>
            <a:off x="4922124" y="1066800"/>
            <a:ext cx="3945651" cy="3955461"/>
          </a:xfrm>
          <a:prstGeom prst="rect">
            <a:avLst/>
          </a:prstGeom>
        </p:spPr>
      </p:pic>
      <p:sp>
        <p:nvSpPr>
          <p:cNvPr id="7" name="TextBox 6"/>
          <p:cNvSpPr txBox="1"/>
          <p:nvPr/>
        </p:nvSpPr>
        <p:spPr>
          <a:xfrm rot="16200000">
            <a:off x="3162644" y="2904509"/>
            <a:ext cx="3095720" cy="276999"/>
          </a:xfrm>
          <a:prstGeom prst="rect">
            <a:avLst/>
          </a:prstGeom>
          <a:noFill/>
        </p:spPr>
        <p:txBody>
          <a:bodyPr wrap="none" rtlCol="0">
            <a:spAutoFit/>
          </a:bodyPr>
          <a:lstStyle/>
          <a:p>
            <a:pPr algn="ctr"/>
            <a:r>
              <a:rPr lang="en-US" sz="1200" dirty="0" smtClean="0"/>
              <a:t>Observed flow (normalized units), </a:t>
            </a:r>
            <a:r>
              <a:rPr lang="en-US" sz="1200" dirty="0" smtClean="0">
                <a:solidFill>
                  <a:srgbClr val="00CC00"/>
                </a:solidFill>
              </a:rPr>
              <a:t>Z</a:t>
            </a:r>
            <a:r>
              <a:rPr lang="en-US" sz="1200" baseline="-25000" dirty="0" smtClean="0">
                <a:solidFill>
                  <a:srgbClr val="00CC00"/>
                </a:solidFill>
              </a:rPr>
              <a:t>obs</a:t>
            </a:r>
            <a:r>
              <a:rPr lang="en-US" sz="1200" dirty="0" smtClean="0">
                <a:solidFill>
                  <a:srgbClr val="00CC00"/>
                </a:solidFill>
              </a:rPr>
              <a:t>(t+1)</a:t>
            </a:r>
            <a:endParaRPr lang="en-GB" sz="1200" baseline="-25000" dirty="0">
              <a:solidFill>
                <a:srgbClr val="00CC00"/>
              </a:solidFill>
            </a:endParaRPr>
          </a:p>
        </p:txBody>
      </p:sp>
      <p:sp>
        <p:nvSpPr>
          <p:cNvPr id="8" name="TextBox 7"/>
          <p:cNvSpPr txBox="1"/>
          <p:nvPr/>
        </p:nvSpPr>
        <p:spPr>
          <a:xfrm>
            <a:off x="5297248" y="5066526"/>
            <a:ext cx="3145413" cy="276999"/>
          </a:xfrm>
          <a:prstGeom prst="rect">
            <a:avLst/>
          </a:prstGeom>
          <a:noFill/>
        </p:spPr>
        <p:txBody>
          <a:bodyPr wrap="none" rtlCol="0">
            <a:spAutoFit/>
          </a:bodyPr>
          <a:lstStyle/>
          <a:p>
            <a:pPr algn="ctr"/>
            <a:r>
              <a:rPr lang="en-US" sz="1200" dirty="0" smtClean="0"/>
              <a:t>Simulated flow (normalized units), </a:t>
            </a:r>
            <a:r>
              <a:rPr lang="en-US" sz="1200" dirty="0" smtClean="0">
                <a:solidFill>
                  <a:srgbClr val="0000FF"/>
                </a:solidFill>
              </a:rPr>
              <a:t>Z</a:t>
            </a:r>
            <a:r>
              <a:rPr lang="en-US" sz="1200" baseline="-25000" dirty="0" smtClean="0">
                <a:solidFill>
                  <a:srgbClr val="0000FF"/>
                </a:solidFill>
              </a:rPr>
              <a:t>mod</a:t>
            </a:r>
            <a:r>
              <a:rPr lang="en-US" sz="1200" dirty="0" smtClean="0">
                <a:solidFill>
                  <a:srgbClr val="0000FF"/>
                </a:solidFill>
              </a:rPr>
              <a:t>(t+1)</a:t>
            </a:r>
            <a:endParaRPr lang="en-GB" sz="1200" baseline="-25000" dirty="0">
              <a:solidFill>
                <a:srgbClr val="0000FF"/>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141557873"/>
              </p:ext>
            </p:extLst>
          </p:nvPr>
        </p:nvGraphicFramePr>
        <p:xfrm>
          <a:off x="5259388" y="5594350"/>
          <a:ext cx="3322637" cy="412750"/>
        </p:xfrm>
        <a:graphic>
          <a:graphicData uri="http://schemas.openxmlformats.org/presentationml/2006/ole">
            <mc:AlternateContent xmlns:mc="http://schemas.openxmlformats.org/markup-compatibility/2006">
              <mc:Choice xmlns:v="urn:schemas-microsoft-com:vml" Requires="v">
                <p:oleObj spid="_x0000_s1302" name="Equation" r:id="rId5" imgW="2044440" imgH="253800" progId="Equation.DSMT4">
                  <p:embed/>
                </p:oleObj>
              </mc:Choice>
              <mc:Fallback>
                <p:oleObj name="Equation" r:id="rId5" imgW="2044440" imgH="253800" progId="Equation.DSMT4">
                  <p:embed/>
                  <p:pic>
                    <p:nvPicPr>
                      <p:cNvPr id="0" name=""/>
                      <p:cNvPicPr>
                        <a:picLocks noChangeAspect="1" noChangeArrowheads="1"/>
                      </p:cNvPicPr>
                      <p:nvPr/>
                    </p:nvPicPr>
                    <p:blipFill>
                      <a:blip r:embed="rId6"/>
                      <a:srcRect/>
                      <a:stretch>
                        <a:fillRect/>
                      </a:stretch>
                    </p:blipFill>
                    <p:spPr bwMode="auto">
                      <a:xfrm>
                        <a:off x="5259388" y="5594350"/>
                        <a:ext cx="3322637" cy="412750"/>
                      </a:xfrm>
                      <a:prstGeom prst="rect">
                        <a:avLst/>
                      </a:prstGeom>
                      <a:solidFill>
                        <a:srgbClr val="CCECFF"/>
                      </a:solidFill>
                      <a:ln>
                        <a:noFill/>
                      </a:ln>
                      <a:effectLst/>
                    </p:spPr>
                  </p:pic>
                </p:oleObj>
              </mc:Fallback>
            </mc:AlternateContent>
          </a:graphicData>
        </a:graphic>
      </p:graphicFrame>
      <p:cxnSp>
        <p:nvCxnSpPr>
          <p:cNvPr id="12" name="Straight Arrow Connector 11"/>
          <p:cNvCxnSpPr/>
          <p:nvPr/>
        </p:nvCxnSpPr>
        <p:spPr>
          <a:xfrm>
            <a:off x="7248525" y="2695575"/>
            <a:ext cx="0" cy="762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200" y="3111805"/>
            <a:ext cx="1371600" cy="584775"/>
          </a:xfrm>
          <a:prstGeom prst="rect">
            <a:avLst/>
          </a:prstGeom>
          <a:noFill/>
        </p:spPr>
        <p:txBody>
          <a:bodyPr wrap="square" rtlCol="0">
            <a:spAutoFit/>
          </a:bodyPr>
          <a:lstStyle/>
          <a:p>
            <a:r>
              <a:rPr lang="en-US" sz="1600" dirty="0" smtClean="0">
                <a:solidFill>
                  <a:srgbClr val="FF0000"/>
                </a:solidFill>
                <a:sym typeface="Symbol" panose="05050102010706020507" pitchFamily="18" charset="2"/>
              </a:rPr>
              <a:t>A hydrologic model error</a:t>
            </a:r>
            <a:endParaRPr lang="en-GB" sz="1600" dirty="0">
              <a:solidFill>
                <a:srgbClr val="FF0000"/>
              </a:solidFill>
            </a:endParaRPr>
          </a:p>
        </p:txBody>
      </p:sp>
    </p:spTree>
    <p:extLst>
      <p:ext uri="{BB962C8B-B14F-4D97-AF65-F5344CB8AC3E}">
        <p14:creationId xmlns:p14="http://schemas.microsoft.com/office/powerpoint/2010/main" val="776035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a:t>
            </a:r>
            <a:endParaRPr lang="en-US" sz="3400" i="1" dirty="0">
              <a:latin typeface="Tahoma" pitchFamily="34" charset="0"/>
              <a:ea typeface="Tahoma" pitchFamily="34" charset="0"/>
              <a:cs typeface="Tahoma" pitchFamily="34" charset="0"/>
            </a:endParaRPr>
          </a:p>
        </p:txBody>
      </p:sp>
      <p:sp>
        <p:nvSpPr>
          <p:cNvPr id="5" name="Text Box 9"/>
          <p:cNvSpPr txBox="1">
            <a:spLocks noChangeArrowheads="1"/>
          </p:cNvSpPr>
          <p:nvPr/>
        </p:nvSpPr>
        <p:spPr bwMode="auto">
          <a:xfrm>
            <a:off x="304800" y="914400"/>
            <a:ext cx="4246605" cy="5068054"/>
          </a:xfrm>
          <a:prstGeom prst="rect">
            <a:avLst/>
          </a:prstGeom>
          <a:noFill/>
          <a:ln w="9525">
            <a:noFill/>
            <a:miter lim="800000"/>
            <a:headEnd/>
            <a:tailEnd/>
          </a:ln>
        </p:spPr>
        <p:txBody>
          <a:bodyPr wrap="square">
            <a:spAutoFit/>
          </a:bodyPr>
          <a:lstStyle/>
          <a:p>
            <a:r>
              <a:rPr lang="en-US" sz="2000" b="1" dirty="0" smtClean="0">
                <a:solidFill>
                  <a:srgbClr val="305480"/>
                </a:solidFill>
              </a:rPr>
              <a:t>Ensemble Verification Service</a:t>
            </a:r>
            <a:endParaRPr lang="en-US" sz="2000" dirty="0">
              <a:solidFill>
                <a:srgbClr val="30548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Supports verification of HEFS including for precipitation, temperature and streamflow</a:t>
            </a:r>
          </a:p>
          <a:p>
            <a:pPr marL="344488" indent="-344488">
              <a:spcBef>
                <a:spcPts val="1000"/>
              </a:spcBef>
              <a:buFont typeface="Arial" pitchFamily="34" charset="0"/>
              <a:buChar char="•"/>
              <a:tabLst>
                <a:tab pos="288925" algn="l"/>
              </a:tabLst>
            </a:pPr>
            <a:r>
              <a:rPr lang="en-US" sz="2000" dirty="0" smtClean="0">
                <a:solidFill>
                  <a:srgbClr val="000000"/>
                </a:solidFill>
              </a:rPr>
              <a:t>Verification of all forecasts or subsets based on prescribed conditions (e.g. seasons, thresholds, aggregations)</a:t>
            </a:r>
          </a:p>
          <a:p>
            <a:pPr marL="344488" indent="-344488">
              <a:spcBef>
                <a:spcPts val="1000"/>
              </a:spcBef>
              <a:buFont typeface="Arial" pitchFamily="34" charset="0"/>
              <a:buChar char="•"/>
              <a:tabLst>
                <a:tab pos="288925" algn="l"/>
              </a:tabLst>
            </a:pPr>
            <a:r>
              <a:rPr lang="en-US" sz="2000" dirty="0" smtClean="0">
                <a:solidFill>
                  <a:srgbClr val="000000"/>
                </a:solidFill>
              </a:rPr>
              <a:t>Provides a </a:t>
            </a:r>
            <a:r>
              <a:rPr lang="en-US" sz="2000" dirty="0">
                <a:solidFill>
                  <a:srgbClr val="000000"/>
                </a:solidFill>
              </a:rPr>
              <a:t>w</a:t>
            </a:r>
            <a:r>
              <a:rPr lang="en-US" sz="2000" dirty="0" smtClean="0">
                <a:solidFill>
                  <a:srgbClr val="000000"/>
                </a:solidFill>
              </a:rPr>
              <a:t>ide range of verification metrics, including measures of bias and skill</a:t>
            </a:r>
            <a:endParaRPr lang="en-US" sz="2000" dirty="0">
              <a:solidFill>
                <a:srgbClr val="000000"/>
              </a:solidFill>
            </a:endParaRPr>
          </a:p>
          <a:p>
            <a:pPr marL="344488" indent="-344488">
              <a:spcBef>
                <a:spcPts val="1000"/>
              </a:spcBef>
              <a:buFont typeface="Arial" pitchFamily="34" charset="0"/>
              <a:buChar char="•"/>
              <a:tabLst>
                <a:tab pos="288925" algn="l"/>
              </a:tabLst>
            </a:pPr>
            <a:r>
              <a:rPr lang="en-US" sz="2000" dirty="0" smtClean="0">
                <a:solidFill>
                  <a:srgbClr val="000000"/>
                </a:solidFill>
              </a:rPr>
              <a:t>Requires a long archive of forecasts or hindcasts</a:t>
            </a:r>
          </a:p>
          <a:p>
            <a:pPr marL="344488" indent="-344488">
              <a:spcBef>
                <a:spcPts val="1000"/>
              </a:spcBef>
              <a:buFont typeface="Arial" pitchFamily="34" charset="0"/>
              <a:buChar char="•"/>
              <a:tabLst>
                <a:tab pos="288925" algn="l"/>
              </a:tabLst>
            </a:pPr>
            <a:r>
              <a:rPr lang="en-US" sz="2000" dirty="0">
                <a:solidFill>
                  <a:srgbClr val="000000"/>
                </a:solidFill>
              </a:rPr>
              <a:t>GUI </a:t>
            </a:r>
            <a:r>
              <a:rPr lang="en-US" sz="2000" dirty="0" smtClean="0">
                <a:solidFill>
                  <a:srgbClr val="000000"/>
                </a:solidFill>
              </a:rPr>
              <a:t>or command-line operation</a:t>
            </a:r>
            <a:endParaRPr lang="en-US" sz="2000" dirty="0">
              <a:solidFill>
                <a:srgbClr val="000000"/>
              </a:solidFill>
            </a:endParaRPr>
          </a:p>
        </p:txBody>
      </p:sp>
      <p:pic>
        <p:nvPicPr>
          <p:cNvPr id="2" name="Picture 1"/>
          <p:cNvPicPr>
            <a:picLocks noChangeAspect="1"/>
          </p:cNvPicPr>
          <p:nvPr/>
        </p:nvPicPr>
        <p:blipFill>
          <a:blip r:embed="rId3"/>
          <a:stretch>
            <a:fillRect/>
          </a:stretch>
        </p:blipFill>
        <p:spPr>
          <a:xfrm>
            <a:off x="4551405" y="1219200"/>
            <a:ext cx="4114800" cy="3549408"/>
          </a:xfrm>
          <a:prstGeom prst="rect">
            <a:avLst/>
          </a:prstGeom>
        </p:spPr>
      </p:pic>
      <p:pic>
        <p:nvPicPr>
          <p:cNvPr id="7" name="Picture 6"/>
          <p:cNvPicPr>
            <a:picLocks noChangeAspect="1"/>
          </p:cNvPicPr>
          <p:nvPr/>
        </p:nvPicPr>
        <p:blipFill>
          <a:blip r:embed="rId4"/>
          <a:stretch>
            <a:fillRect/>
          </a:stretch>
        </p:blipFill>
        <p:spPr>
          <a:xfrm>
            <a:off x="4825314" y="3012954"/>
            <a:ext cx="3276600" cy="2457450"/>
          </a:xfrm>
          <a:prstGeom prst="rect">
            <a:avLst/>
          </a:prstGeom>
        </p:spPr>
      </p:pic>
      <p:pic>
        <p:nvPicPr>
          <p:cNvPr id="6" name="Picture 5"/>
          <p:cNvPicPr>
            <a:picLocks noChangeAspect="1"/>
          </p:cNvPicPr>
          <p:nvPr/>
        </p:nvPicPr>
        <p:blipFill>
          <a:blip r:embed="rId5"/>
          <a:stretch>
            <a:fillRect/>
          </a:stretch>
        </p:blipFill>
        <p:spPr>
          <a:xfrm>
            <a:off x="5389605" y="3466404"/>
            <a:ext cx="3276600" cy="2457450"/>
          </a:xfrm>
          <a:prstGeom prst="rect">
            <a:avLst/>
          </a:prstGeom>
        </p:spPr>
      </p:pic>
    </p:spTree>
    <p:extLst>
      <p:ext uri="{BB962C8B-B14F-4D97-AF65-F5344CB8AC3E}">
        <p14:creationId xmlns:p14="http://schemas.microsoft.com/office/powerpoint/2010/main" val="969052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84096" y="832664"/>
            <a:ext cx="6994133" cy="5442404"/>
            <a:chOff x="1184096" y="832664"/>
            <a:chExt cx="6994133" cy="5442404"/>
          </a:xfrm>
        </p:grpSpPr>
        <p:grpSp>
          <p:nvGrpSpPr>
            <p:cNvPr id="8" name="Group 7"/>
            <p:cNvGrpSpPr/>
            <p:nvPr/>
          </p:nvGrpSpPr>
          <p:grpSpPr>
            <a:xfrm>
              <a:off x="1184096" y="832664"/>
              <a:ext cx="6994133" cy="5442404"/>
              <a:chOff x="1184096" y="832664"/>
              <a:chExt cx="6994133" cy="5442404"/>
            </a:xfrm>
          </p:grpSpPr>
          <p:pic>
            <p:nvPicPr>
              <p:cNvPr id="2" name="Picture 1"/>
              <p:cNvPicPr>
                <a:picLocks noChangeAspect="1"/>
              </p:cNvPicPr>
              <p:nvPr/>
            </p:nvPicPr>
            <p:blipFill>
              <a:blip r:embed="rId3"/>
              <a:stretch>
                <a:fillRect/>
              </a:stretch>
            </p:blipFill>
            <p:spPr>
              <a:xfrm>
                <a:off x="1184096" y="832664"/>
                <a:ext cx="6994133" cy="5442404"/>
              </a:xfrm>
              <a:prstGeom prst="rect">
                <a:avLst/>
              </a:prstGeom>
            </p:spPr>
          </p:pic>
          <p:sp>
            <p:nvSpPr>
              <p:cNvPr id="5" name="Rectangle 4"/>
              <p:cNvSpPr/>
              <p:nvPr/>
            </p:nvSpPr>
            <p:spPr>
              <a:xfrm>
                <a:off x="6957648" y="838200"/>
                <a:ext cx="57019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880170" y="1981200"/>
              <a:ext cx="389850" cy="230832"/>
            </a:xfrm>
            <a:prstGeom prst="rect">
              <a:avLst/>
            </a:prstGeom>
            <a:noFill/>
          </p:spPr>
          <p:txBody>
            <a:bodyPr wrap="none" rtlCol="0">
              <a:spAutoFit/>
            </a:bodyPr>
            <a:lstStyle/>
            <a:p>
              <a:r>
                <a:rPr lang="en-US" sz="900" dirty="0" smtClean="0"/>
                <a:t>(11)</a:t>
              </a:r>
              <a:endParaRPr lang="en-GB" sz="900" dirty="0"/>
            </a:p>
          </p:txBody>
        </p:sp>
        <p:sp>
          <p:nvSpPr>
            <p:cNvPr id="7" name="TextBox 6"/>
            <p:cNvSpPr txBox="1"/>
            <p:nvPr/>
          </p:nvSpPr>
          <p:spPr>
            <a:xfrm>
              <a:off x="1762493" y="3143949"/>
              <a:ext cx="453971" cy="230832"/>
            </a:xfrm>
            <a:prstGeom prst="rect">
              <a:avLst/>
            </a:prstGeom>
            <a:noFill/>
          </p:spPr>
          <p:txBody>
            <a:bodyPr wrap="none" rtlCol="0">
              <a:spAutoFit/>
            </a:bodyPr>
            <a:lstStyle/>
            <a:p>
              <a:pPr algn="ctr"/>
              <a:r>
                <a:rPr lang="en-US" sz="900" dirty="0" smtClean="0"/>
                <a:t>(224)</a:t>
              </a:r>
              <a:endParaRPr lang="en-GB" sz="900" dirty="0"/>
            </a:p>
          </p:txBody>
        </p:sp>
        <p:sp>
          <p:nvSpPr>
            <p:cNvPr id="9" name="TextBox 8"/>
            <p:cNvSpPr txBox="1"/>
            <p:nvPr/>
          </p:nvSpPr>
          <p:spPr>
            <a:xfrm>
              <a:off x="2664907" y="3244978"/>
              <a:ext cx="453971" cy="230832"/>
            </a:xfrm>
            <a:prstGeom prst="rect">
              <a:avLst/>
            </a:prstGeom>
            <a:noFill/>
          </p:spPr>
          <p:txBody>
            <a:bodyPr wrap="none" rtlCol="0">
              <a:spAutoFit/>
            </a:bodyPr>
            <a:lstStyle/>
            <a:p>
              <a:pPr algn="ctr"/>
              <a:r>
                <a:rPr lang="en-US" sz="900" dirty="0" smtClean="0"/>
                <a:t>(332)</a:t>
              </a:r>
              <a:endParaRPr lang="en-GB" sz="900" dirty="0"/>
            </a:p>
          </p:txBody>
        </p:sp>
        <p:sp>
          <p:nvSpPr>
            <p:cNvPr id="10" name="TextBox 9"/>
            <p:cNvSpPr txBox="1"/>
            <p:nvPr/>
          </p:nvSpPr>
          <p:spPr>
            <a:xfrm>
              <a:off x="3623734" y="2275726"/>
              <a:ext cx="389851" cy="230832"/>
            </a:xfrm>
            <a:prstGeom prst="rect">
              <a:avLst/>
            </a:prstGeom>
            <a:noFill/>
          </p:spPr>
          <p:txBody>
            <a:bodyPr wrap="none" rtlCol="0">
              <a:spAutoFit/>
            </a:bodyPr>
            <a:lstStyle/>
            <a:p>
              <a:pPr algn="ctr"/>
              <a:r>
                <a:rPr lang="en-US" sz="900" dirty="0" smtClean="0"/>
                <a:t>(20)</a:t>
              </a:r>
              <a:endParaRPr lang="en-GB" sz="900" dirty="0"/>
            </a:p>
          </p:txBody>
        </p:sp>
        <p:sp>
          <p:nvSpPr>
            <p:cNvPr id="11" name="TextBox 10"/>
            <p:cNvSpPr txBox="1"/>
            <p:nvPr/>
          </p:nvSpPr>
          <p:spPr>
            <a:xfrm>
              <a:off x="4052125" y="3470016"/>
              <a:ext cx="453971" cy="230832"/>
            </a:xfrm>
            <a:prstGeom prst="rect">
              <a:avLst/>
            </a:prstGeom>
            <a:noFill/>
          </p:spPr>
          <p:txBody>
            <a:bodyPr wrap="none" rtlCol="0">
              <a:spAutoFit/>
            </a:bodyPr>
            <a:lstStyle/>
            <a:p>
              <a:pPr algn="ctr"/>
              <a:r>
                <a:rPr lang="en-US" sz="900" dirty="0" smtClean="0"/>
                <a:t>(239)</a:t>
              </a:r>
              <a:endParaRPr lang="en-GB" sz="900" dirty="0"/>
            </a:p>
          </p:txBody>
        </p:sp>
        <p:sp>
          <p:nvSpPr>
            <p:cNvPr id="12" name="TextBox 11"/>
            <p:cNvSpPr txBox="1"/>
            <p:nvPr/>
          </p:nvSpPr>
          <p:spPr>
            <a:xfrm>
              <a:off x="4010044" y="4215540"/>
              <a:ext cx="325730" cy="230832"/>
            </a:xfrm>
            <a:prstGeom prst="rect">
              <a:avLst/>
            </a:prstGeom>
            <a:noFill/>
          </p:spPr>
          <p:txBody>
            <a:bodyPr wrap="none" rtlCol="0">
              <a:spAutoFit/>
            </a:bodyPr>
            <a:lstStyle/>
            <a:p>
              <a:pPr algn="ctr"/>
              <a:r>
                <a:rPr lang="en-US" sz="900" dirty="0" smtClean="0"/>
                <a:t>(7)</a:t>
              </a:r>
              <a:endParaRPr lang="en-GB" sz="900" dirty="0"/>
            </a:p>
          </p:txBody>
        </p:sp>
        <p:sp>
          <p:nvSpPr>
            <p:cNvPr id="13" name="TextBox 12"/>
            <p:cNvSpPr txBox="1"/>
            <p:nvPr/>
          </p:nvSpPr>
          <p:spPr>
            <a:xfrm>
              <a:off x="2234758" y="5012724"/>
              <a:ext cx="389851" cy="230832"/>
            </a:xfrm>
            <a:prstGeom prst="rect">
              <a:avLst/>
            </a:prstGeom>
            <a:noFill/>
          </p:spPr>
          <p:txBody>
            <a:bodyPr wrap="none" rtlCol="0">
              <a:spAutoFit/>
            </a:bodyPr>
            <a:lstStyle/>
            <a:p>
              <a:pPr algn="ctr"/>
              <a:r>
                <a:rPr lang="en-US" sz="900" dirty="0" smtClean="0"/>
                <a:t>(57)</a:t>
              </a:r>
              <a:endParaRPr lang="en-GB" sz="900" dirty="0"/>
            </a:p>
          </p:txBody>
        </p:sp>
        <p:sp>
          <p:nvSpPr>
            <p:cNvPr id="14" name="TextBox 13"/>
            <p:cNvSpPr txBox="1"/>
            <p:nvPr/>
          </p:nvSpPr>
          <p:spPr>
            <a:xfrm>
              <a:off x="5043892" y="3919152"/>
              <a:ext cx="325730" cy="230832"/>
            </a:xfrm>
            <a:prstGeom prst="rect">
              <a:avLst/>
            </a:prstGeom>
            <a:noFill/>
          </p:spPr>
          <p:txBody>
            <a:bodyPr wrap="none" rtlCol="0">
              <a:spAutoFit/>
            </a:bodyPr>
            <a:lstStyle/>
            <a:p>
              <a:pPr algn="ctr"/>
              <a:r>
                <a:rPr lang="en-US" sz="900" dirty="0" smtClean="0"/>
                <a:t>(2)</a:t>
              </a:r>
              <a:endParaRPr lang="en-GB" sz="900" dirty="0"/>
            </a:p>
          </p:txBody>
        </p:sp>
        <p:sp>
          <p:nvSpPr>
            <p:cNvPr id="15" name="TextBox 14"/>
            <p:cNvSpPr txBox="1"/>
            <p:nvPr/>
          </p:nvSpPr>
          <p:spPr>
            <a:xfrm>
              <a:off x="5867150" y="3984708"/>
              <a:ext cx="325731" cy="230832"/>
            </a:xfrm>
            <a:prstGeom prst="rect">
              <a:avLst/>
            </a:prstGeom>
            <a:noFill/>
          </p:spPr>
          <p:txBody>
            <a:bodyPr wrap="none" rtlCol="0">
              <a:spAutoFit/>
            </a:bodyPr>
            <a:lstStyle/>
            <a:p>
              <a:pPr algn="ctr"/>
              <a:r>
                <a:rPr lang="en-US" sz="900" dirty="0" smtClean="0"/>
                <a:t>(8)</a:t>
              </a:r>
              <a:endParaRPr lang="en-GB" sz="900" dirty="0"/>
            </a:p>
          </p:txBody>
        </p:sp>
        <p:sp>
          <p:nvSpPr>
            <p:cNvPr id="16" name="TextBox 15"/>
            <p:cNvSpPr txBox="1"/>
            <p:nvPr/>
          </p:nvSpPr>
          <p:spPr>
            <a:xfrm>
              <a:off x="4898283" y="2280215"/>
              <a:ext cx="389850" cy="230832"/>
            </a:xfrm>
            <a:prstGeom prst="rect">
              <a:avLst/>
            </a:prstGeom>
            <a:noFill/>
          </p:spPr>
          <p:txBody>
            <a:bodyPr wrap="none" rtlCol="0">
              <a:spAutoFit/>
            </a:bodyPr>
            <a:lstStyle/>
            <a:p>
              <a:pPr algn="ctr"/>
              <a:r>
                <a:rPr lang="en-US" sz="900" dirty="0" smtClean="0"/>
                <a:t>(22)</a:t>
              </a:r>
              <a:endParaRPr lang="en-GB" sz="900" dirty="0"/>
            </a:p>
          </p:txBody>
        </p:sp>
        <p:sp>
          <p:nvSpPr>
            <p:cNvPr id="17" name="TextBox 16"/>
            <p:cNvSpPr txBox="1"/>
            <p:nvPr/>
          </p:nvSpPr>
          <p:spPr>
            <a:xfrm>
              <a:off x="5885038" y="3026873"/>
              <a:ext cx="389851" cy="230832"/>
            </a:xfrm>
            <a:prstGeom prst="rect">
              <a:avLst/>
            </a:prstGeom>
            <a:noFill/>
          </p:spPr>
          <p:txBody>
            <a:bodyPr wrap="none" rtlCol="0">
              <a:spAutoFit/>
            </a:bodyPr>
            <a:lstStyle/>
            <a:p>
              <a:pPr algn="ctr"/>
              <a:r>
                <a:rPr lang="en-US" sz="900" dirty="0" smtClean="0"/>
                <a:t>(10)</a:t>
              </a:r>
              <a:endParaRPr lang="en-GB" sz="900" dirty="0"/>
            </a:p>
          </p:txBody>
        </p:sp>
        <p:sp>
          <p:nvSpPr>
            <p:cNvPr id="18" name="TextBox 17"/>
            <p:cNvSpPr txBox="1"/>
            <p:nvPr/>
          </p:nvSpPr>
          <p:spPr>
            <a:xfrm>
              <a:off x="6656172" y="2708944"/>
              <a:ext cx="453971" cy="230832"/>
            </a:xfrm>
            <a:prstGeom prst="rect">
              <a:avLst/>
            </a:prstGeom>
            <a:noFill/>
          </p:spPr>
          <p:txBody>
            <a:bodyPr wrap="none" rtlCol="0">
              <a:spAutoFit/>
            </a:bodyPr>
            <a:lstStyle/>
            <a:p>
              <a:pPr algn="ctr"/>
              <a:r>
                <a:rPr lang="en-US" sz="900" dirty="0" smtClean="0"/>
                <a:t>(168)</a:t>
              </a:r>
              <a:endParaRPr lang="en-GB" sz="900" dirty="0"/>
            </a:p>
          </p:txBody>
        </p:sp>
        <p:sp>
          <p:nvSpPr>
            <p:cNvPr id="19" name="TextBox 18"/>
            <p:cNvSpPr txBox="1"/>
            <p:nvPr/>
          </p:nvSpPr>
          <p:spPr>
            <a:xfrm>
              <a:off x="7126619" y="2348280"/>
              <a:ext cx="453971" cy="230832"/>
            </a:xfrm>
            <a:prstGeom prst="rect">
              <a:avLst/>
            </a:prstGeom>
            <a:noFill/>
          </p:spPr>
          <p:txBody>
            <a:bodyPr wrap="none" rtlCol="0">
              <a:spAutoFit/>
            </a:bodyPr>
            <a:lstStyle/>
            <a:p>
              <a:pPr algn="ctr"/>
              <a:r>
                <a:rPr lang="en-US" sz="900" dirty="0" smtClean="0"/>
                <a:t>(196)</a:t>
              </a:r>
              <a:endParaRPr lang="en-GB" sz="900" dirty="0"/>
            </a:p>
          </p:txBody>
        </p:sp>
      </p:grpSp>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HEFS national implementation status</a:t>
            </a:r>
            <a:endParaRPr lang="en-US" sz="3400" i="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3593254" y="5334000"/>
            <a:ext cx="5398346" cy="762000"/>
          </a:xfrm>
          <a:prstGeom prst="rect">
            <a:avLst/>
          </a:prstGeom>
          <a:noFill/>
          <a:ln w="9525">
            <a:noFill/>
            <a:miter lim="800000"/>
            <a:headEnd/>
            <a:tailEnd/>
          </a:ln>
        </p:spPr>
        <p:txBody>
          <a:bodyPr/>
          <a:lstStyle/>
          <a:p>
            <a:pPr marL="88900">
              <a:spcBef>
                <a:spcPts val="1200"/>
              </a:spcBef>
            </a:pPr>
            <a:r>
              <a:rPr lang="en-US" sz="1800" dirty="0" smtClean="0"/>
              <a:t>NWS river forecast locations: </a:t>
            </a:r>
            <a:r>
              <a:rPr lang="en-US" sz="1800" b="1" dirty="0" smtClean="0"/>
              <a:t>3,514</a:t>
            </a:r>
          </a:p>
          <a:p>
            <a:pPr marL="88900">
              <a:spcBef>
                <a:spcPts val="600"/>
              </a:spcBef>
            </a:pPr>
            <a:r>
              <a:rPr lang="en-US" sz="1800" dirty="0" smtClean="0"/>
              <a:t>HEFS locations: </a:t>
            </a:r>
            <a:r>
              <a:rPr lang="en-US" sz="1800" b="1" dirty="0" smtClean="0"/>
              <a:t>1,296</a:t>
            </a:r>
            <a:r>
              <a:rPr lang="en-US" sz="1800" dirty="0" smtClean="0"/>
              <a:t> (at 04/01/15), and counting</a:t>
            </a:r>
          </a:p>
        </p:txBody>
      </p:sp>
    </p:spTree>
    <p:extLst>
      <p:ext uri="{BB962C8B-B14F-4D97-AF65-F5344CB8AC3E}">
        <p14:creationId xmlns:p14="http://schemas.microsoft.com/office/powerpoint/2010/main" val="2377261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04799" y="914400"/>
            <a:ext cx="4267201" cy="4939814"/>
          </a:xfrm>
          <a:prstGeom prst="rect">
            <a:avLst/>
          </a:prstGeom>
          <a:noFill/>
          <a:ln w="9525">
            <a:noFill/>
            <a:miter lim="800000"/>
            <a:headEnd/>
            <a:tailEnd/>
          </a:ln>
        </p:spPr>
        <p:txBody>
          <a:bodyPr wrap="square">
            <a:spAutoFit/>
          </a:bodyPr>
          <a:lstStyle/>
          <a:p>
            <a:r>
              <a:rPr lang="en-US" sz="2000" b="1" dirty="0" smtClean="0">
                <a:solidFill>
                  <a:srgbClr val="305480"/>
                </a:solidFill>
              </a:rPr>
              <a:t>Managing NYC water supply</a:t>
            </a:r>
            <a:endParaRPr lang="en-US" sz="2000" dirty="0">
              <a:solidFill>
                <a:srgbClr val="30548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Croton; Catskill; and Delaware</a:t>
            </a:r>
          </a:p>
          <a:p>
            <a:pPr marL="344488" indent="-344488">
              <a:spcBef>
                <a:spcPts val="600"/>
              </a:spcBef>
              <a:buFont typeface="Arial" pitchFamily="34" charset="0"/>
              <a:buChar char="•"/>
              <a:tabLst>
                <a:tab pos="288925" algn="l"/>
              </a:tabLst>
            </a:pPr>
            <a:r>
              <a:rPr lang="en-US" sz="2000" dirty="0" smtClean="0">
                <a:solidFill>
                  <a:srgbClr val="000000"/>
                </a:solidFill>
              </a:rPr>
              <a:t>Includes 19 reservoirs, 3 lakes; 2000 square miles</a:t>
            </a:r>
          </a:p>
          <a:p>
            <a:pPr marL="344488" indent="-344488">
              <a:spcBef>
                <a:spcPts val="600"/>
              </a:spcBef>
              <a:buFont typeface="Arial" pitchFamily="34" charset="0"/>
              <a:buChar char="•"/>
              <a:tabLst>
                <a:tab pos="288925" algn="l"/>
              </a:tabLst>
            </a:pPr>
            <a:r>
              <a:rPr lang="en-US" sz="2000" dirty="0" smtClean="0">
                <a:solidFill>
                  <a:srgbClr val="000000"/>
                </a:solidFill>
              </a:rPr>
              <a:t>Serves 9 million people (50% of NY State population)</a:t>
            </a:r>
          </a:p>
          <a:p>
            <a:pPr marL="344488" indent="-344488">
              <a:spcBef>
                <a:spcPts val="600"/>
              </a:spcBef>
              <a:buFont typeface="Arial" pitchFamily="34" charset="0"/>
              <a:buChar char="•"/>
              <a:tabLst>
                <a:tab pos="288925" algn="l"/>
              </a:tabLst>
            </a:pPr>
            <a:r>
              <a:rPr lang="en-US" sz="2000" dirty="0" smtClean="0">
                <a:solidFill>
                  <a:srgbClr val="000000"/>
                </a:solidFill>
              </a:rPr>
              <a:t>Delivers 1.1 billion gallons/day</a:t>
            </a:r>
          </a:p>
          <a:p>
            <a:pPr marL="344488" indent="-344488">
              <a:spcBef>
                <a:spcPts val="600"/>
              </a:spcBef>
              <a:buFont typeface="Arial" pitchFamily="34" charset="0"/>
              <a:buChar char="•"/>
              <a:tabLst>
                <a:tab pos="288925" algn="l"/>
              </a:tabLst>
            </a:pPr>
            <a:r>
              <a:rPr lang="en-US" sz="2000" dirty="0" smtClean="0">
                <a:solidFill>
                  <a:srgbClr val="000000"/>
                </a:solidFill>
              </a:rPr>
              <a:t>Operational Support Tool (OST) to optimize infrastructure, and avoid unnecessary (</a:t>
            </a:r>
            <a:r>
              <a:rPr lang="en-US" sz="2000" b="1" dirty="0" smtClean="0">
                <a:solidFill>
                  <a:srgbClr val="000000"/>
                </a:solidFill>
              </a:rPr>
              <a:t>$10B</a:t>
            </a:r>
            <a:r>
              <a:rPr lang="en-US" sz="2000" dirty="0" smtClean="0">
                <a:solidFill>
                  <a:srgbClr val="000000"/>
                </a:solidFill>
              </a:rPr>
              <a:t>+) water filtration costs</a:t>
            </a:r>
          </a:p>
          <a:p>
            <a:pPr marL="344488" indent="-344488">
              <a:spcBef>
                <a:spcPts val="600"/>
              </a:spcBef>
              <a:buFont typeface="Arial" pitchFamily="34" charset="0"/>
              <a:buChar char="•"/>
              <a:tabLst>
                <a:tab pos="288925" algn="l"/>
              </a:tabLst>
            </a:pPr>
            <a:r>
              <a:rPr lang="en-US" sz="2000" dirty="0" smtClean="0">
                <a:solidFill>
                  <a:srgbClr val="000000"/>
                </a:solidFill>
              </a:rPr>
              <a:t>HEFS forecasts are central to OST. The OST program has cost NYC under </a:t>
            </a:r>
            <a:r>
              <a:rPr lang="en-US" sz="2000" b="1" dirty="0" smtClean="0">
                <a:solidFill>
                  <a:srgbClr val="000000"/>
                </a:solidFill>
              </a:rPr>
              <a:t>$10M</a:t>
            </a:r>
            <a:endParaRPr lang="en-US" sz="2000" dirty="0" smtClean="0">
              <a:solidFill>
                <a:srgbClr val="000000"/>
              </a:solidFill>
            </a:endParaRPr>
          </a:p>
        </p:txBody>
      </p:sp>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solidFill>
                  <a:srgbClr val="000000"/>
                </a:solidFill>
                <a:latin typeface="Tahoma" pitchFamily="34" charset="0"/>
                <a:ea typeface="Tahoma" pitchFamily="34" charset="0"/>
                <a:cs typeface="Tahoma" pitchFamily="34" charset="0"/>
              </a:rPr>
              <a:t>Example of early application of HEFS</a:t>
            </a:r>
            <a:endParaRPr lang="en-US" sz="3400" b="1" dirty="0">
              <a:solidFill>
                <a:srgbClr val="000000"/>
              </a:solidFill>
              <a:latin typeface="Tahoma" pitchFamily="34" charset="0"/>
              <a:ea typeface="Tahoma" pitchFamily="34" charset="0"/>
              <a:cs typeface="Tahoma" pitchFamily="34" charset="0"/>
            </a:endParaRPr>
          </a:p>
        </p:txBody>
      </p:sp>
      <p:pic>
        <p:nvPicPr>
          <p:cNvPr id="5" name="Picture 2" descr="C:\Users\porterj.DEPUSSNET1\Documents\Maps\Water supply map WOH and EOH 20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77" t="574" r="987" b="982"/>
          <a:stretch/>
        </p:blipFill>
        <p:spPr bwMode="auto">
          <a:xfrm>
            <a:off x="4815122" y="652463"/>
            <a:ext cx="4319358" cy="580579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08683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IMG_81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346" y="752475"/>
            <a:ext cx="2703179" cy="18223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1" name="Rectangular Callout 30"/>
          <p:cNvSpPr/>
          <p:nvPr/>
        </p:nvSpPr>
        <p:spPr>
          <a:xfrm>
            <a:off x="6572250" y="695325"/>
            <a:ext cx="1806487" cy="491290"/>
          </a:xfrm>
          <a:prstGeom prst="wedgeRectCallout">
            <a:avLst>
              <a:gd name="adj1" fmla="val -6240"/>
              <a:gd name="adj2" fmla="val 469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Calibri" panose="020F0502020204030204" pitchFamily="34" charset="0"/>
              </a:rPr>
              <a:t>Ashokan Reservoir</a:t>
            </a:r>
            <a:endParaRPr lang="en-GB" sz="1400" b="1" dirty="0">
              <a:solidFill>
                <a:srgbClr val="000000"/>
              </a:solidFill>
              <a:latin typeface="Calibri" panose="020F0502020204030204" pitchFamily="34" charset="0"/>
            </a:endParaRPr>
          </a:p>
        </p:txBody>
      </p:sp>
      <p:sp>
        <p:nvSpPr>
          <p:cNvPr id="32" name="TextBox 31"/>
          <p:cNvSpPr txBox="1"/>
          <p:nvPr/>
        </p:nvSpPr>
        <p:spPr>
          <a:xfrm>
            <a:off x="6172200" y="2609850"/>
            <a:ext cx="2576028" cy="1077218"/>
          </a:xfrm>
          <a:prstGeom prst="rect">
            <a:avLst/>
          </a:prstGeom>
          <a:noFill/>
        </p:spPr>
        <p:txBody>
          <a:bodyPr wrap="square" rtlCol="0">
            <a:spAutoFit/>
          </a:bodyPr>
          <a:lstStyle/>
          <a:p>
            <a:pPr algn="ctr"/>
            <a:r>
              <a:rPr lang="en-US" sz="1600" dirty="0" smtClean="0">
                <a:solidFill>
                  <a:srgbClr val="000000"/>
                </a:solidFill>
                <a:latin typeface="Calibri" panose="020F0502020204030204" pitchFamily="34" charset="0"/>
              </a:rPr>
              <a:t>“HEFS forecasts critical to protecting NYC drinking water quality during high turbidity events”</a:t>
            </a:r>
            <a:endParaRPr lang="en-GB" sz="1600" dirty="0">
              <a:solidFill>
                <a:srgbClr val="000000"/>
              </a:solidFill>
              <a:latin typeface="Calibri" panose="020F0502020204030204" pitchFamily="34" charset="0"/>
            </a:endParaRPr>
          </a:p>
        </p:txBody>
      </p:sp>
      <p:cxnSp>
        <p:nvCxnSpPr>
          <p:cNvPr id="17" name="Straight Connector 16"/>
          <p:cNvCxnSpPr/>
          <p:nvPr/>
        </p:nvCxnSpPr>
        <p:spPr>
          <a:xfrm flipV="1">
            <a:off x="5296540" y="1635314"/>
            <a:ext cx="766757" cy="880188"/>
          </a:xfrm>
          <a:prstGeom prst="line">
            <a:avLst/>
          </a:prstGeom>
          <a:ln w="28575">
            <a:solidFill>
              <a:srgbClr val="3CAFF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948474" y="2136710"/>
            <a:ext cx="709126" cy="580416"/>
          </a:xfrm>
          <a:prstGeom prst="line">
            <a:avLst/>
          </a:prstGeom>
          <a:ln w="28575">
            <a:solidFill>
              <a:srgbClr val="3CAFF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3" idx="3"/>
          </p:cNvCxnSpPr>
          <p:nvPr/>
        </p:nvCxnSpPr>
        <p:spPr>
          <a:xfrm flipH="1">
            <a:off x="2997296" y="4181185"/>
            <a:ext cx="582016" cy="468969"/>
          </a:xfrm>
          <a:prstGeom prst="line">
            <a:avLst/>
          </a:prstGeom>
          <a:ln w="28575">
            <a:solidFill>
              <a:srgbClr val="3CAFFE"/>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223727" y="2057400"/>
            <a:ext cx="2743200" cy="2743200"/>
          </a:xfrm>
          <a:prstGeom prst="ellipse">
            <a:avLst/>
          </a:prstGeom>
          <a:solidFill>
            <a:srgbClr val="CDE3FB"/>
          </a:solidFill>
          <a:ln>
            <a:solidFill>
              <a:srgbClr val="3CA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solidFill>
                  <a:srgbClr val="000000"/>
                </a:solidFill>
                <a:latin typeface="Tahoma" pitchFamily="34" charset="0"/>
                <a:ea typeface="Tahoma" pitchFamily="34" charset="0"/>
                <a:cs typeface="Tahoma" pitchFamily="34" charset="0"/>
              </a:rPr>
              <a:t>Example of early application of HEFS</a:t>
            </a:r>
            <a:endParaRPr lang="en-US" sz="3400" b="1" dirty="0">
              <a:solidFill>
                <a:srgbClr val="000000"/>
              </a:solidFill>
              <a:latin typeface="Tahoma" pitchFamily="34" charset="0"/>
              <a:ea typeface="Tahoma" pitchFamily="34" charset="0"/>
              <a:cs typeface="Tahoma" pitchFamily="34" charset="0"/>
            </a:endParaRPr>
          </a:p>
        </p:txBody>
      </p:sp>
      <p:sp>
        <p:nvSpPr>
          <p:cNvPr id="2" name="TextBox 1"/>
          <p:cNvSpPr txBox="1"/>
          <p:nvPr/>
        </p:nvSpPr>
        <p:spPr>
          <a:xfrm>
            <a:off x="3377682" y="2480608"/>
            <a:ext cx="2435290" cy="1938992"/>
          </a:xfrm>
          <a:prstGeom prst="rect">
            <a:avLst/>
          </a:prstGeom>
          <a:noFill/>
        </p:spPr>
        <p:txBody>
          <a:bodyPr wrap="square" rtlCol="0">
            <a:spAutoFit/>
          </a:bodyPr>
          <a:lstStyle/>
          <a:p>
            <a:pPr algn="ctr"/>
            <a:r>
              <a:rPr lang="en-US" sz="2000" dirty="0" smtClean="0">
                <a:solidFill>
                  <a:srgbClr val="000000"/>
                </a:solidFill>
                <a:latin typeface="Calibri" panose="020F0502020204030204" pitchFamily="34" charset="0"/>
              </a:rPr>
              <a:t>HEFS streamflow forecasts are used to optimize and validate the NYC OST for million/billion dollar applications</a:t>
            </a:r>
            <a:endParaRPr lang="en-GB" sz="2000" dirty="0">
              <a:solidFill>
                <a:srgbClr val="000000"/>
              </a:solidFill>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133300" y="808878"/>
            <a:ext cx="2843212" cy="2400231"/>
          </a:xfrm>
          <a:prstGeom prst="rect">
            <a:avLst/>
          </a:prstGeom>
        </p:spPr>
      </p:pic>
      <p:sp>
        <p:nvSpPr>
          <p:cNvPr id="13" name="TextBox 12"/>
          <p:cNvSpPr txBox="1"/>
          <p:nvPr/>
        </p:nvSpPr>
        <p:spPr>
          <a:xfrm>
            <a:off x="2948474" y="809914"/>
            <a:ext cx="2264714" cy="1077218"/>
          </a:xfrm>
          <a:prstGeom prst="rect">
            <a:avLst/>
          </a:prstGeom>
          <a:noFill/>
        </p:spPr>
        <p:txBody>
          <a:bodyPr wrap="square" rtlCol="0">
            <a:spAutoFit/>
          </a:bodyPr>
          <a:lstStyle/>
          <a:p>
            <a:pPr algn="ctr"/>
            <a:r>
              <a:rPr lang="en-US" sz="1600" dirty="0" smtClean="0">
                <a:solidFill>
                  <a:srgbClr val="000000"/>
                </a:solidFill>
                <a:latin typeface="Calibri" panose="020F0502020204030204" pitchFamily="34" charset="0"/>
              </a:rPr>
              <a:t>“Mission critical decision to manage shutdown of RBWT Tunnel based on HEFS forecasts”</a:t>
            </a:r>
            <a:endParaRPr lang="en-GB" sz="1600" dirty="0">
              <a:solidFill>
                <a:srgbClr val="000000"/>
              </a:solidFill>
              <a:latin typeface="Calibri" panose="020F0502020204030204" pitchFamily="34" charset="0"/>
            </a:endParaRPr>
          </a:p>
        </p:txBody>
      </p:sp>
      <p:sp>
        <p:nvSpPr>
          <p:cNvPr id="21" name="TextBox 20"/>
          <p:cNvSpPr txBox="1"/>
          <p:nvPr/>
        </p:nvSpPr>
        <p:spPr>
          <a:xfrm>
            <a:off x="3045751" y="4879910"/>
            <a:ext cx="1981200" cy="1323439"/>
          </a:xfrm>
          <a:prstGeom prst="rect">
            <a:avLst/>
          </a:prstGeom>
          <a:noFill/>
        </p:spPr>
        <p:txBody>
          <a:bodyPr wrap="square" rtlCol="0">
            <a:spAutoFit/>
          </a:bodyPr>
          <a:lstStyle/>
          <a:p>
            <a:pPr algn="ctr"/>
            <a:r>
              <a:rPr lang="en-US" sz="1600" dirty="0" smtClean="0">
                <a:solidFill>
                  <a:srgbClr val="000000"/>
                </a:solidFill>
                <a:latin typeface="Calibri" panose="020F0502020204030204" pitchFamily="34" charset="0"/>
              </a:rPr>
              <a:t>“HEFS forecasts help optimize rule curves for seasonal storage objectives in NYC reservoirs”</a:t>
            </a:r>
            <a:endParaRPr lang="en-GB" sz="1600" dirty="0">
              <a:solidFill>
                <a:srgbClr val="000000"/>
              </a:solidFill>
              <a:latin typeface="Calibri" panose="020F0502020204030204" pitchFamily="34" charset="0"/>
            </a:endParaRPr>
          </a:p>
        </p:txBody>
      </p:sp>
      <p:sp>
        <p:nvSpPr>
          <p:cNvPr id="22" name="TextBox 21"/>
          <p:cNvSpPr txBox="1"/>
          <p:nvPr/>
        </p:nvSpPr>
        <p:spPr>
          <a:xfrm>
            <a:off x="650687" y="5772991"/>
            <a:ext cx="2465740" cy="276999"/>
          </a:xfrm>
          <a:prstGeom prst="rect">
            <a:avLst/>
          </a:prstGeom>
          <a:noFill/>
        </p:spPr>
        <p:txBody>
          <a:bodyPr wrap="none" rtlCol="0">
            <a:spAutoFit/>
          </a:bodyPr>
          <a:lstStyle/>
          <a:p>
            <a:r>
              <a:rPr lang="en-US" sz="1200" dirty="0" smtClean="0">
                <a:solidFill>
                  <a:srgbClr val="000000"/>
                </a:solidFill>
              </a:rPr>
              <a:t>(Cannonsville Reservoir Spillway)</a:t>
            </a:r>
            <a:endParaRPr lang="en-GB" sz="1200" dirty="0">
              <a:solidFill>
                <a:srgbClr val="000000"/>
              </a:solidFill>
            </a:endParaRPr>
          </a:p>
        </p:txBody>
      </p:sp>
      <p:pic>
        <p:nvPicPr>
          <p:cNvPr id="23" name="Picture 22"/>
          <p:cNvPicPr>
            <a:picLocks noChangeAspect="1"/>
          </p:cNvPicPr>
          <p:nvPr/>
        </p:nvPicPr>
        <p:blipFill>
          <a:blip r:embed="rId5"/>
          <a:stretch>
            <a:fillRect/>
          </a:stretch>
        </p:blipFill>
        <p:spPr>
          <a:xfrm>
            <a:off x="152036" y="3552562"/>
            <a:ext cx="2845260" cy="2195184"/>
          </a:xfrm>
          <a:prstGeom prst="rect">
            <a:avLst/>
          </a:prstGeom>
          <a:ln>
            <a:solidFill>
              <a:schemeClr val="tx1"/>
            </a:solidFill>
          </a:ln>
        </p:spPr>
      </p:pic>
      <p:graphicFrame>
        <p:nvGraphicFramePr>
          <p:cNvPr id="25" name="Chart 24"/>
          <p:cNvGraphicFramePr/>
          <p:nvPr>
            <p:extLst/>
          </p:nvPr>
        </p:nvGraphicFramePr>
        <p:xfrm>
          <a:off x="5746008" y="4345745"/>
          <a:ext cx="3164728" cy="1323587"/>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5487700" y="5728273"/>
            <a:ext cx="3423036" cy="584775"/>
          </a:xfrm>
          <a:prstGeom prst="rect">
            <a:avLst/>
          </a:prstGeom>
          <a:noFill/>
        </p:spPr>
        <p:txBody>
          <a:bodyPr wrap="square" rtlCol="0">
            <a:spAutoFit/>
          </a:bodyPr>
          <a:lstStyle/>
          <a:p>
            <a:pPr algn="ctr"/>
            <a:r>
              <a:rPr lang="en-US" sz="1600" dirty="0" smtClean="0">
                <a:solidFill>
                  <a:srgbClr val="000000"/>
                </a:solidFill>
                <a:latin typeface="Calibri" panose="020F0502020204030204" pitchFamily="34" charset="0"/>
              </a:rPr>
              <a:t>“HEFS forecasts used to determine risks to conservation releases”</a:t>
            </a:r>
            <a:endParaRPr lang="en-GB" sz="1600" dirty="0">
              <a:solidFill>
                <a:srgbClr val="000000"/>
              </a:solidFill>
              <a:latin typeface="Calibri" panose="020F0502020204030204" pitchFamily="34" charset="0"/>
            </a:endParaRPr>
          </a:p>
        </p:txBody>
      </p:sp>
      <p:sp>
        <p:nvSpPr>
          <p:cNvPr id="27" name="TextBox 26"/>
          <p:cNvSpPr txBox="1"/>
          <p:nvPr/>
        </p:nvSpPr>
        <p:spPr>
          <a:xfrm>
            <a:off x="6063297" y="3921316"/>
            <a:ext cx="3155348" cy="584775"/>
          </a:xfrm>
          <a:prstGeom prst="rect">
            <a:avLst/>
          </a:prstGeom>
          <a:noFill/>
        </p:spPr>
        <p:txBody>
          <a:bodyPr wrap="square" rtlCol="0">
            <a:spAutoFit/>
          </a:bodyPr>
          <a:lstStyle/>
          <a:p>
            <a:pPr algn="ctr"/>
            <a:r>
              <a:rPr lang="en-US" sz="1600" u="sng" dirty="0" smtClean="0">
                <a:solidFill>
                  <a:srgbClr val="000000"/>
                </a:solidFill>
                <a:latin typeface="Calibri" panose="020F0502020204030204" pitchFamily="34" charset="0"/>
              </a:rPr>
              <a:t>Risk to water availability from Delaware Basin reservoirs</a:t>
            </a:r>
            <a:endParaRPr lang="en-GB" sz="1600" u="sng" dirty="0">
              <a:solidFill>
                <a:srgbClr val="000000"/>
              </a:solidFill>
              <a:latin typeface="Calibri" panose="020F0502020204030204" pitchFamily="34" charset="0"/>
            </a:endParaRPr>
          </a:p>
        </p:txBody>
      </p:sp>
      <p:sp>
        <p:nvSpPr>
          <p:cNvPr id="29" name="TextBox 28"/>
          <p:cNvSpPr txBox="1"/>
          <p:nvPr/>
        </p:nvSpPr>
        <p:spPr>
          <a:xfrm>
            <a:off x="6248401" y="4787148"/>
            <a:ext cx="553357" cy="307777"/>
          </a:xfrm>
          <a:prstGeom prst="rect">
            <a:avLst/>
          </a:prstGeom>
          <a:noFill/>
        </p:spPr>
        <p:txBody>
          <a:bodyPr wrap="none" rtlCol="0">
            <a:spAutoFit/>
          </a:bodyPr>
          <a:lstStyle/>
          <a:p>
            <a:r>
              <a:rPr lang="en-US" sz="1400" dirty="0" smtClean="0">
                <a:solidFill>
                  <a:srgbClr val="FFFFFF"/>
                </a:solidFill>
              </a:rPr>
              <a:t>High</a:t>
            </a:r>
            <a:endParaRPr lang="en-GB" sz="1400" dirty="0">
              <a:solidFill>
                <a:srgbClr val="FFFFFF"/>
              </a:solidFill>
            </a:endParaRPr>
          </a:p>
        </p:txBody>
      </p:sp>
      <p:cxnSp>
        <p:nvCxnSpPr>
          <p:cNvPr id="38" name="Straight Connector 37"/>
          <p:cNvCxnSpPr/>
          <p:nvPr/>
        </p:nvCxnSpPr>
        <p:spPr>
          <a:xfrm>
            <a:off x="5909342" y="3843435"/>
            <a:ext cx="385713" cy="366588"/>
          </a:xfrm>
          <a:prstGeom prst="line">
            <a:avLst/>
          </a:prstGeom>
          <a:ln w="28575">
            <a:solidFill>
              <a:srgbClr val="3CAFFE"/>
            </a:solidFill>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574731" y="4181185"/>
            <a:ext cx="2224455" cy="1175657"/>
          </a:xfrm>
          <a:custGeom>
            <a:avLst/>
            <a:gdLst>
              <a:gd name="connsiteX0" fmla="*/ 0 w 2565918"/>
              <a:gd name="connsiteY0" fmla="*/ 961053 h 1175657"/>
              <a:gd name="connsiteX1" fmla="*/ 102637 w 2565918"/>
              <a:gd name="connsiteY1" fmla="*/ 970384 h 1175657"/>
              <a:gd name="connsiteX2" fmla="*/ 130629 w 2565918"/>
              <a:gd name="connsiteY2" fmla="*/ 1147665 h 1175657"/>
              <a:gd name="connsiteX3" fmla="*/ 457200 w 2565918"/>
              <a:gd name="connsiteY3" fmla="*/ 1147665 h 1175657"/>
              <a:gd name="connsiteX4" fmla="*/ 475861 w 2565918"/>
              <a:gd name="connsiteY4" fmla="*/ 970384 h 1175657"/>
              <a:gd name="connsiteX5" fmla="*/ 513184 w 2565918"/>
              <a:gd name="connsiteY5" fmla="*/ 18661 h 1175657"/>
              <a:gd name="connsiteX6" fmla="*/ 550506 w 2565918"/>
              <a:gd name="connsiteY6" fmla="*/ 979714 h 1175657"/>
              <a:gd name="connsiteX7" fmla="*/ 597159 w 2565918"/>
              <a:gd name="connsiteY7" fmla="*/ 18661 h 1175657"/>
              <a:gd name="connsiteX8" fmla="*/ 643812 w 2565918"/>
              <a:gd name="connsiteY8" fmla="*/ 961053 h 1175657"/>
              <a:gd name="connsiteX9" fmla="*/ 690465 w 2565918"/>
              <a:gd name="connsiteY9" fmla="*/ 9331 h 1175657"/>
              <a:gd name="connsiteX10" fmla="*/ 774441 w 2565918"/>
              <a:gd name="connsiteY10" fmla="*/ 9331 h 1175657"/>
              <a:gd name="connsiteX11" fmla="*/ 783771 w 2565918"/>
              <a:gd name="connsiteY11" fmla="*/ 979714 h 1175657"/>
              <a:gd name="connsiteX12" fmla="*/ 1651518 w 2565918"/>
              <a:gd name="connsiteY12" fmla="*/ 970384 h 1175657"/>
              <a:gd name="connsiteX13" fmla="*/ 1688841 w 2565918"/>
              <a:gd name="connsiteY13" fmla="*/ 9331 h 1175657"/>
              <a:gd name="connsiteX14" fmla="*/ 1847461 w 2565918"/>
              <a:gd name="connsiteY14" fmla="*/ 9331 h 1175657"/>
              <a:gd name="connsiteX15" fmla="*/ 1866122 w 2565918"/>
              <a:gd name="connsiteY15" fmla="*/ 1166327 h 1175657"/>
              <a:gd name="connsiteX16" fmla="*/ 1968759 w 2565918"/>
              <a:gd name="connsiteY16" fmla="*/ 1175657 h 1175657"/>
              <a:gd name="connsiteX17" fmla="*/ 2006082 w 2565918"/>
              <a:gd name="connsiteY17" fmla="*/ 9331 h 1175657"/>
              <a:gd name="connsiteX18" fmla="*/ 2491273 w 2565918"/>
              <a:gd name="connsiteY18" fmla="*/ 0 h 1175657"/>
              <a:gd name="connsiteX19" fmla="*/ 2519265 w 2565918"/>
              <a:gd name="connsiteY19" fmla="*/ 1035698 h 1175657"/>
              <a:gd name="connsiteX20" fmla="*/ 2565918 w 2565918"/>
              <a:gd name="connsiteY20" fmla="*/ 1035698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5918" h="1175657">
                <a:moveTo>
                  <a:pt x="0" y="961053"/>
                </a:moveTo>
                <a:lnTo>
                  <a:pt x="102637" y="970384"/>
                </a:lnTo>
                <a:lnTo>
                  <a:pt x="130629" y="1147665"/>
                </a:lnTo>
                <a:lnTo>
                  <a:pt x="457200" y="1147665"/>
                </a:lnTo>
                <a:lnTo>
                  <a:pt x="475861" y="970384"/>
                </a:lnTo>
                <a:lnTo>
                  <a:pt x="513184" y="18661"/>
                </a:lnTo>
                <a:lnTo>
                  <a:pt x="550506" y="979714"/>
                </a:lnTo>
                <a:lnTo>
                  <a:pt x="597159" y="18661"/>
                </a:lnTo>
                <a:lnTo>
                  <a:pt x="643812" y="961053"/>
                </a:lnTo>
                <a:lnTo>
                  <a:pt x="690465" y="9331"/>
                </a:lnTo>
                <a:lnTo>
                  <a:pt x="774441" y="9331"/>
                </a:lnTo>
                <a:lnTo>
                  <a:pt x="783771" y="979714"/>
                </a:lnTo>
                <a:lnTo>
                  <a:pt x="1651518" y="970384"/>
                </a:lnTo>
                <a:lnTo>
                  <a:pt x="1688841" y="9331"/>
                </a:lnTo>
                <a:lnTo>
                  <a:pt x="1847461" y="9331"/>
                </a:lnTo>
                <a:lnTo>
                  <a:pt x="1866122" y="1166327"/>
                </a:lnTo>
                <a:lnTo>
                  <a:pt x="1968759" y="1175657"/>
                </a:lnTo>
                <a:lnTo>
                  <a:pt x="2006082" y="9331"/>
                </a:lnTo>
                <a:lnTo>
                  <a:pt x="2491273" y="0"/>
                </a:lnTo>
                <a:lnTo>
                  <a:pt x="2519265" y="1035698"/>
                </a:lnTo>
                <a:lnTo>
                  <a:pt x="2565918" y="1035698"/>
                </a:lnTo>
              </a:path>
            </a:pathLst>
          </a:custGeom>
          <a:noFill/>
          <a:ln>
            <a:solidFill>
              <a:srgbClr val="3CAF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TextBox 42"/>
          <p:cNvSpPr txBox="1"/>
          <p:nvPr/>
        </p:nvSpPr>
        <p:spPr>
          <a:xfrm rot="16200000">
            <a:off x="-224390" y="4513342"/>
            <a:ext cx="1079142" cy="307777"/>
          </a:xfrm>
          <a:prstGeom prst="rect">
            <a:avLst/>
          </a:prstGeom>
          <a:noFill/>
        </p:spPr>
        <p:txBody>
          <a:bodyPr wrap="none" rtlCol="0">
            <a:spAutoFit/>
          </a:bodyPr>
          <a:lstStyle/>
          <a:p>
            <a:r>
              <a:rPr lang="en-US" sz="1400" dirty="0" smtClean="0">
                <a:solidFill>
                  <a:srgbClr val="FFFFFF"/>
                </a:solidFill>
              </a:rPr>
              <a:t>Flow (mgd)</a:t>
            </a:r>
            <a:endParaRPr lang="en-GB" sz="1400" dirty="0">
              <a:solidFill>
                <a:srgbClr val="FFFFFF"/>
              </a:solidFill>
            </a:endParaRPr>
          </a:p>
        </p:txBody>
      </p:sp>
      <p:cxnSp>
        <p:nvCxnSpPr>
          <p:cNvPr id="45" name="Straight Connector 44"/>
          <p:cNvCxnSpPr/>
          <p:nvPr/>
        </p:nvCxnSpPr>
        <p:spPr>
          <a:xfrm>
            <a:off x="469070" y="3921316"/>
            <a:ext cx="0" cy="16305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24513" y="5428742"/>
            <a:ext cx="2533112"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052840" y="3559096"/>
            <a:ext cx="960519" cy="523220"/>
          </a:xfrm>
          <a:prstGeom prst="rect">
            <a:avLst/>
          </a:prstGeom>
          <a:noFill/>
        </p:spPr>
        <p:txBody>
          <a:bodyPr wrap="none" rtlCol="0">
            <a:spAutoFit/>
          </a:bodyPr>
          <a:lstStyle/>
          <a:p>
            <a:r>
              <a:rPr lang="en-US" sz="1400" dirty="0" smtClean="0">
                <a:solidFill>
                  <a:srgbClr val="85CEFF"/>
                </a:solidFill>
              </a:rPr>
              <a:t>Observed</a:t>
            </a:r>
          </a:p>
          <a:p>
            <a:r>
              <a:rPr lang="en-US" sz="1400" dirty="0" smtClean="0">
                <a:solidFill>
                  <a:srgbClr val="F69A90"/>
                </a:solidFill>
              </a:rPr>
              <a:t>Modeled</a:t>
            </a:r>
            <a:endParaRPr lang="en-GB" sz="1400" dirty="0">
              <a:solidFill>
                <a:srgbClr val="F69A90"/>
              </a:solidFill>
            </a:endParaRPr>
          </a:p>
        </p:txBody>
      </p:sp>
      <p:sp>
        <p:nvSpPr>
          <p:cNvPr id="51" name="Freeform 50"/>
          <p:cNvSpPr/>
          <p:nvPr/>
        </p:nvSpPr>
        <p:spPr>
          <a:xfrm>
            <a:off x="559595" y="4189185"/>
            <a:ext cx="2232461" cy="1225680"/>
          </a:xfrm>
          <a:custGeom>
            <a:avLst/>
            <a:gdLst>
              <a:gd name="connsiteX0" fmla="*/ 0 w 2565918"/>
              <a:gd name="connsiteY0" fmla="*/ 961053 h 1175657"/>
              <a:gd name="connsiteX1" fmla="*/ 102637 w 2565918"/>
              <a:gd name="connsiteY1" fmla="*/ 970384 h 1175657"/>
              <a:gd name="connsiteX2" fmla="*/ 130629 w 2565918"/>
              <a:gd name="connsiteY2" fmla="*/ 1147665 h 1175657"/>
              <a:gd name="connsiteX3" fmla="*/ 457200 w 2565918"/>
              <a:gd name="connsiteY3" fmla="*/ 1147665 h 1175657"/>
              <a:gd name="connsiteX4" fmla="*/ 475861 w 2565918"/>
              <a:gd name="connsiteY4" fmla="*/ 970384 h 1175657"/>
              <a:gd name="connsiteX5" fmla="*/ 513184 w 2565918"/>
              <a:gd name="connsiteY5" fmla="*/ 18661 h 1175657"/>
              <a:gd name="connsiteX6" fmla="*/ 550506 w 2565918"/>
              <a:gd name="connsiteY6" fmla="*/ 979714 h 1175657"/>
              <a:gd name="connsiteX7" fmla="*/ 597159 w 2565918"/>
              <a:gd name="connsiteY7" fmla="*/ 18661 h 1175657"/>
              <a:gd name="connsiteX8" fmla="*/ 643812 w 2565918"/>
              <a:gd name="connsiteY8" fmla="*/ 961053 h 1175657"/>
              <a:gd name="connsiteX9" fmla="*/ 690465 w 2565918"/>
              <a:gd name="connsiteY9" fmla="*/ 9331 h 1175657"/>
              <a:gd name="connsiteX10" fmla="*/ 774441 w 2565918"/>
              <a:gd name="connsiteY10" fmla="*/ 9331 h 1175657"/>
              <a:gd name="connsiteX11" fmla="*/ 783771 w 2565918"/>
              <a:gd name="connsiteY11" fmla="*/ 979714 h 1175657"/>
              <a:gd name="connsiteX12" fmla="*/ 1651518 w 2565918"/>
              <a:gd name="connsiteY12" fmla="*/ 970384 h 1175657"/>
              <a:gd name="connsiteX13" fmla="*/ 1688841 w 2565918"/>
              <a:gd name="connsiteY13" fmla="*/ 9331 h 1175657"/>
              <a:gd name="connsiteX14" fmla="*/ 1847461 w 2565918"/>
              <a:gd name="connsiteY14" fmla="*/ 9331 h 1175657"/>
              <a:gd name="connsiteX15" fmla="*/ 1866122 w 2565918"/>
              <a:gd name="connsiteY15" fmla="*/ 1166327 h 1175657"/>
              <a:gd name="connsiteX16" fmla="*/ 1968759 w 2565918"/>
              <a:gd name="connsiteY16" fmla="*/ 1175657 h 1175657"/>
              <a:gd name="connsiteX17" fmla="*/ 2006082 w 2565918"/>
              <a:gd name="connsiteY17" fmla="*/ 9331 h 1175657"/>
              <a:gd name="connsiteX18" fmla="*/ 2491273 w 2565918"/>
              <a:gd name="connsiteY18" fmla="*/ 0 h 1175657"/>
              <a:gd name="connsiteX19" fmla="*/ 2519265 w 2565918"/>
              <a:gd name="connsiteY19" fmla="*/ 1035698 h 1175657"/>
              <a:gd name="connsiteX20" fmla="*/ 2565918 w 2565918"/>
              <a:gd name="connsiteY20" fmla="*/ 1035698 h 1175657"/>
              <a:gd name="connsiteX0" fmla="*/ 0 w 2565918"/>
              <a:gd name="connsiteY0" fmla="*/ 961053 h 1175657"/>
              <a:gd name="connsiteX1" fmla="*/ 102637 w 2565918"/>
              <a:gd name="connsiteY1" fmla="*/ 970384 h 1175657"/>
              <a:gd name="connsiteX2" fmla="*/ 130629 w 2565918"/>
              <a:gd name="connsiteY2" fmla="*/ 1147665 h 1175657"/>
              <a:gd name="connsiteX3" fmla="*/ 457200 w 2565918"/>
              <a:gd name="connsiteY3" fmla="*/ 1147665 h 1175657"/>
              <a:gd name="connsiteX4" fmla="*/ 475861 w 2565918"/>
              <a:gd name="connsiteY4" fmla="*/ 970384 h 1175657"/>
              <a:gd name="connsiteX5" fmla="*/ 513184 w 2565918"/>
              <a:gd name="connsiteY5" fmla="*/ 18661 h 1175657"/>
              <a:gd name="connsiteX6" fmla="*/ 550506 w 2565918"/>
              <a:gd name="connsiteY6" fmla="*/ 979714 h 1175657"/>
              <a:gd name="connsiteX7" fmla="*/ 597159 w 2565918"/>
              <a:gd name="connsiteY7" fmla="*/ 18661 h 1175657"/>
              <a:gd name="connsiteX8" fmla="*/ 643812 w 2565918"/>
              <a:gd name="connsiteY8" fmla="*/ 961053 h 1175657"/>
              <a:gd name="connsiteX9" fmla="*/ 690465 w 2565918"/>
              <a:gd name="connsiteY9" fmla="*/ 9331 h 1175657"/>
              <a:gd name="connsiteX10" fmla="*/ 774441 w 2565918"/>
              <a:gd name="connsiteY10" fmla="*/ 9331 h 1175657"/>
              <a:gd name="connsiteX11" fmla="*/ 783771 w 2565918"/>
              <a:gd name="connsiteY11" fmla="*/ 979714 h 1175657"/>
              <a:gd name="connsiteX12" fmla="*/ 1350157 w 2565918"/>
              <a:gd name="connsiteY12" fmla="*/ 970384 h 1175657"/>
              <a:gd name="connsiteX13" fmla="*/ 1688841 w 2565918"/>
              <a:gd name="connsiteY13" fmla="*/ 9331 h 1175657"/>
              <a:gd name="connsiteX14" fmla="*/ 1847461 w 2565918"/>
              <a:gd name="connsiteY14" fmla="*/ 9331 h 1175657"/>
              <a:gd name="connsiteX15" fmla="*/ 1866122 w 2565918"/>
              <a:gd name="connsiteY15" fmla="*/ 1166327 h 1175657"/>
              <a:gd name="connsiteX16" fmla="*/ 1968759 w 2565918"/>
              <a:gd name="connsiteY16" fmla="*/ 1175657 h 1175657"/>
              <a:gd name="connsiteX17" fmla="*/ 2006082 w 2565918"/>
              <a:gd name="connsiteY17" fmla="*/ 9331 h 1175657"/>
              <a:gd name="connsiteX18" fmla="*/ 2491273 w 2565918"/>
              <a:gd name="connsiteY18" fmla="*/ 0 h 1175657"/>
              <a:gd name="connsiteX19" fmla="*/ 2519265 w 2565918"/>
              <a:gd name="connsiteY19" fmla="*/ 1035698 h 1175657"/>
              <a:gd name="connsiteX20" fmla="*/ 2565918 w 2565918"/>
              <a:gd name="connsiteY20" fmla="*/ 1035698 h 1175657"/>
              <a:gd name="connsiteX0" fmla="*/ 0 w 2565918"/>
              <a:gd name="connsiteY0" fmla="*/ 961053 h 1175657"/>
              <a:gd name="connsiteX1" fmla="*/ 102637 w 2565918"/>
              <a:gd name="connsiteY1" fmla="*/ 970384 h 1175657"/>
              <a:gd name="connsiteX2" fmla="*/ 130629 w 2565918"/>
              <a:gd name="connsiteY2" fmla="*/ 1147665 h 1175657"/>
              <a:gd name="connsiteX3" fmla="*/ 457200 w 2565918"/>
              <a:gd name="connsiteY3" fmla="*/ 1147665 h 1175657"/>
              <a:gd name="connsiteX4" fmla="*/ 475861 w 2565918"/>
              <a:gd name="connsiteY4" fmla="*/ 970384 h 1175657"/>
              <a:gd name="connsiteX5" fmla="*/ 513184 w 2565918"/>
              <a:gd name="connsiteY5" fmla="*/ 18661 h 1175657"/>
              <a:gd name="connsiteX6" fmla="*/ 550506 w 2565918"/>
              <a:gd name="connsiteY6" fmla="*/ 979714 h 1175657"/>
              <a:gd name="connsiteX7" fmla="*/ 597159 w 2565918"/>
              <a:gd name="connsiteY7" fmla="*/ 18661 h 1175657"/>
              <a:gd name="connsiteX8" fmla="*/ 643812 w 2565918"/>
              <a:gd name="connsiteY8" fmla="*/ 961053 h 1175657"/>
              <a:gd name="connsiteX9" fmla="*/ 690465 w 2565918"/>
              <a:gd name="connsiteY9" fmla="*/ 9331 h 1175657"/>
              <a:gd name="connsiteX10" fmla="*/ 774441 w 2565918"/>
              <a:gd name="connsiteY10" fmla="*/ 9331 h 1175657"/>
              <a:gd name="connsiteX11" fmla="*/ 783771 w 2565918"/>
              <a:gd name="connsiteY11" fmla="*/ 979714 h 1175657"/>
              <a:gd name="connsiteX12" fmla="*/ 1350157 w 2565918"/>
              <a:gd name="connsiteY12" fmla="*/ 970384 h 1175657"/>
              <a:gd name="connsiteX13" fmla="*/ 1581212 w 2565918"/>
              <a:gd name="connsiteY13" fmla="*/ 0 h 1175657"/>
              <a:gd name="connsiteX14" fmla="*/ 1847461 w 2565918"/>
              <a:gd name="connsiteY14" fmla="*/ 9331 h 1175657"/>
              <a:gd name="connsiteX15" fmla="*/ 1866122 w 2565918"/>
              <a:gd name="connsiteY15" fmla="*/ 1166327 h 1175657"/>
              <a:gd name="connsiteX16" fmla="*/ 1968759 w 2565918"/>
              <a:gd name="connsiteY16" fmla="*/ 1175657 h 1175657"/>
              <a:gd name="connsiteX17" fmla="*/ 2006082 w 2565918"/>
              <a:gd name="connsiteY17" fmla="*/ 9331 h 1175657"/>
              <a:gd name="connsiteX18" fmla="*/ 2491273 w 2565918"/>
              <a:gd name="connsiteY18" fmla="*/ 0 h 1175657"/>
              <a:gd name="connsiteX19" fmla="*/ 2519265 w 2565918"/>
              <a:gd name="connsiteY19" fmla="*/ 1035698 h 1175657"/>
              <a:gd name="connsiteX20" fmla="*/ 2565918 w 2565918"/>
              <a:gd name="connsiteY20" fmla="*/ 1035698 h 1175657"/>
              <a:gd name="connsiteX0" fmla="*/ 0 w 2565918"/>
              <a:gd name="connsiteY0" fmla="*/ 961053 h 1175657"/>
              <a:gd name="connsiteX1" fmla="*/ 102637 w 2565918"/>
              <a:gd name="connsiteY1" fmla="*/ 970384 h 1175657"/>
              <a:gd name="connsiteX2" fmla="*/ 130629 w 2565918"/>
              <a:gd name="connsiteY2" fmla="*/ 1147665 h 1175657"/>
              <a:gd name="connsiteX3" fmla="*/ 457200 w 2565918"/>
              <a:gd name="connsiteY3" fmla="*/ 1147665 h 1175657"/>
              <a:gd name="connsiteX4" fmla="*/ 475861 w 2565918"/>
              <a:gd name="connsiteY4" fmla="*/ 970384 h 1175657"/>
              <a:gd name="connsiteX5" fmla="*/ 513184 w 2565918"/>
              <a:gd name="connsiteY5" fmla="*/ 18661 h 1175657"/>
              <a:gd name="connsiteX6" fmla="*/ 550506 w 2565918"/>
              <a:gd name="connsiteY6" fmla="*/ 979714 h 1175657"/>
              <a:gd name="connsiteX7" fmla="*/ 597159 w 2565918"/>
              <a:gd name="connsiteY7" fmla="*/ 18661 h 1175657"/>
              <a:gd name="connsiteX8" fmla="*/ 643812 w 2565918"/>
              <a:gd name="connsiteY8" fmla="*/ 961053 h 1175657"/>
              <a:gd name="connsiteX9" fmla="*/ 690465 w 2565918"/>
              <a:gd name="connsiteY9" fmla="*/ 9331 h 1175657"/>
              <a:gd name="connsiteX10" fmla="*/ 774441 w 2565918"/>
              <a:gd name="connsiteY10" fmla="*/ 9331 h 1175657"/>
              <a:gd name="connsiteX11" fmla="*/ 783771 w 2565918"/>
              <a:gd name="connsiteY11" fmla="*/ 979714 h 1175657"/>
              <a:gd name="connsiteX12" fmla="*/ 1576178 w 2565918"/>
              <a:gd name="connsiteY12" fmla="*/ 979715 h 1175657"/>
              <a:gd name="connsiteX13" fmla="*/ 1581212 w 2565918"/>
              <a:gd name="connsiteY13" fmla="*/ 0 h 1175657"/>
              <a:gd name="connsiteX14" fmla="*/ 1847461 w 2565918"/>
              <a:gd name="connsiteY14" fmla="*/ 9331 h 1175657"/>
              <a:gd name="connsiteX15" fmla="*/ 1866122 w 2565918"/>
              <a:gd name="connsiteY15" fmla="*/ 1166327 h 1175657"/>
              <a:gd name="connsiteX16" fmla="*/ 1968759 w 2565918"/>
              <a:gd name="connsiteY16" fmla="*/ 1175657 h 1175657"/>
              <a:gd name="connsiteX17" fmla="*/ 2006082 w 2565918"/>
              <a:gd name="connsiteY17" fmla="*/ 9331 h 1175657"/>
              <a:gd name="connsiteX18" fmla="*/ 2491273 w 2565918"/>
              <a:gd name="connsiteY18" fmla="*/ 0 h 1175657"/>
              <a:gd name="connsiteX19" fmla="*/ 2519265 w 2565918"/>
              <a:gd name="connsiteY19" fmla="*/ 1035698 h 1175657"/>
              <a:gd name="connsiteX20" fmla="*/ 2565918 w 2565918"/>
              <a:gd name="connsiteY20" fmla="*/ 1035698 h 1175657"/>
              <a:gd name="connsiteX0" fmla="*/ 0 w 2565918"/>
              <a:gd name="connsiteY0" fmla="*/ 1007705 h 1222309"/>
              <a:gd name="connsiteX1" fmla="*/ 102637 w 2565918"/>
              <a:gd name="connsiteY1" fmla="*/ 1017036 h 1222309"/>
              <a:gd name="connsiteX2" fmla="*/ 130629 w 2565918"/>
              <a:gd name="connsiteY2" fmla="*/ 1194317 h 1222309"/>
              <a:gd name="connsiteX3" fmla="*/ 457200 w 2565918"/>
              <a:gd name="connsiteY3" fmla="*/ 1194317 h 1222309"/>
              <a:gd name="connsiteX4" fmla="*/ 475861 w 2565918"/>
              <a:gd name="connsiteY4" fmla="*/ 1017036 h 1222309"/>
              <a:gd name="connsiteX5" fmla="*/ 513184 w 2565918"/>
              <a:gd name="connsiteY5" fmla="*/ 65313 h 1222309"/>
              <a:gd name="connsiteX6" fmla="*/ 550506 w 2565918"/>
              <a:gd name="connsiteY6" fmla="*/ 1026366 h 1222309"/>
              <a:gd name="connsiteX7" fmla="*/ 597159 w 2565918"/>
              <a:gd name="connsiteY7" fmla="*/ 65313 h 1222309"/>
              <a:gd name="connsiteX8" fmla="*/ 643812 w 2565918"/>
              <a:gd name="connsiteY8" fmla="*/ 1007705 h 1222309"/>
              <a:gd name="connsiteX9" fmla="*/ 690465 w 2565918"/>
              <a:gd name="connsiteY9" fmla="*/ 55983 h 1222309"/>
              <a:gd name="connsiteX10" fmla="*/ 774441 w 2565918"/>
              <a:gd name="connsiteY10" fmla="*/ 55983 h 1222309"/>
              <a:gd name="connsiteX11" fmla="*/ 783771 w 2565918"/>
              <a:gd name="connsiteY11" fmla="*/ 1026366 h 1222309"/>
              <a:gd name="connsiteX12" fmla="*/ 1576178 w 2565918"/>
              <a:gd name="connsiteY12" fmla="*/ 1026367 h 1222309"/>
              <a:gd name="connsiteX13" fmla="*/ 1581212 w 2565918"/>
              <a:gd name="connsiteY13" fmla="*/ 46652 h 1222309"/>
              <a:gd name="connsiteX14" fmla="*/ 1847461 w 2565918"/>
              <a:gd name="connsiteY14" fmla="*/ 0 h 1222309"/>
              <a:gd name="connsiteX15" fmla="*/ 1866122 w 2565918"/>
              <a:gd name="connsiteY15" fmla="*/ 1212979 h 1222309"/>
              <a:gd name="connsiteX16" fmla="*/ 1968759 w 2565918"/>
              <a:gd name="connsiteY16" fmla="*/ 1222309 h 1222309"/>
              <a:gd name="connsiteX17" fmla="*/ 2006082 w 2565918"/>
              <a:gd name="connsiteY17" fmla="*/ 55983 h 1222309"/>
              <a:gd name="connsiteX18" fmla="*/ 2491273 w 2565918"/>
              <a:gd name="connsiteY18" fmla="*/ 46652 h 1222309"/>
              <a:gd name="connsiteX19" fmla="*/ 2519265 w 2565918"/>
              <a:gd name="connsiteY19" fmla="*/ 1082350 h 1222309"/>
              <a:gd name="connsiteX20" fmla="*/ 2565918 w 2565918"/>
              <a:gd name="connsiteY20" fmla="*/ 1082350 h 1222309"/>
              <a:gd name="connsiteX0" fmla="*/ 0 w 2565918"/>
              <a:gd name="connsiteY0" fmla="*/ 1007706 h 1222310"/>
              <a:gd name="connsiteX1" fmla="*/ 102637 w 2565918"/>
              <a:gd name="connsiteY1" fmla="*/ 1017037 h 1222310"/>
              <a:gd name="connsiteX2" fmla="*/ 130629 w 2565918"/>
              <a:gd name="connsiteY2" fmla="*/ 1194318 h 1222310"/>
              <a:gd name="connsiteX3" fmla="*/ 457200 w 2565918"/>
              <a:gd name="connsiteY3" fmla="*/ 1194318 h 1222310"/>
              <a:gd name="connsiteX4" fmla="*/ 475861 w 2565918"/>
              <a:gd name="connsiteY4" fmla="*/ 1017037 h 1222310"/>
              <a:gd name="connsiteX5" fmla="*/ 513184 w 2565918"/>
              <a:gd name="connsiteY5" fmla="*/ 65314 h 1222310"/>
              <a:gd name="connsiteX6" fmla="*/ 550506 w 2565918"/>
              <a:gd name="connsiteY6" fmla="*/ 1026367 h 1222310"/>
              <a:gd name="connsiteX7" fmla="*/ 597159 w 2565918"/>
              <a:gd name="connsiteY7" fmla="*/ 65314 h 1222310"/>
              <a:gd name="connsiteX8" fmla="*/ 643812 w 2565918"/>
              <a:gd name="connsiteY8" fmla="*/ 1007706 h 1222310"/>
              <a:gd name="connsiteX9" fmla="*/ 690465 w 2565918"/>
              <a:gd name="connsiteY9" fmla="*/ 55984 h 1222310"/>
              <a:gd name="connsiteX10" fmla="*/ 774441 w 2565918"/>
              <a:gd name="connsiteY10" fmla="*/ 55984 h 1222310"/>
              <a:gd name="connsiteX11" fmla="*/ 783771 w 2565918"/>
              <a:gd name="connsiteY11" fmla="*/ 1026367 h 1222310"/>
              <a:gd name="connsiteX12" fmla="*/ 1576178 w 2565918"/>
              <a:gd name="connsiteY12" fmla="*/ 1026368 h 1222310"/>
              <a:gd name="connsiteX13" fmla="*/ 1591975 w 2565918"/>
              <a:gd name="connsiteY13" fmla="*/ 0 h 1222310"/>
              <a:gd name="connsiteX14" fmla="*/ 1847461 w 2565918"/>
              <a:gd name="connsiteY14" fmla="*/ 1 h 1222310"/>
              <a:gd name="connsiteX15" fmla="*/ 1866122 w 2565918"/>
              <a:gd name="connsiteY15" fmla="*/ 1212980 h 1222310"/>
              <a:gd name="connsiteX16" fmla="*/ 1968759 w 2565918"/>
              <a:gd name="connsiteY16" fmla="*/ 1222310 h 1222310"/>
              <a:gd name="connsiteX17" fmla="*/ 2006082 w 2565918"/>
              <a:gd name="connsiteY17" fmla="*/ 55984 h 1222310"/>
              <a:gd name="connsiteX18" fmla="*/ 2491273 w 2565918"/>
              <a:gd name="connsiteY18" fmla="*/ 46653 h 1222310"/>
              <a:gd name="connsiteX19" fmla="*/ 2519265 w 2565918"/>
              <a:gd name="connsiteY19" fmla="*/ 1082351 h 1222310"/>
              <a:gd name="connsiteX20" fmla="*/ 2565918 w 2565918"/>
              <a:gd name="connsiteY20" fmla="*/ 1082351 h 1222310"/>
              <a:gd name="connsiteX0" fmla="*/ 0 w 2577376"/>
              <a:gd name="connsiteY0" fmla="*/ 1007706 h 1222310"/>
              <a:gd name="connsiteX1" fmla="*/ 102637 w 2577376"/>
              <a:gd name="connsiteY1" fmla="*/ 1017037 h 1222310"/>
              <a:gd name="connsiteX2" fmla="*/ 130629 w 2577376"/>
              <a:gd name="connsiteY2" fmla="*/ 1194318 h 1222310"/>
              <a:gd name="connsiteX3" fmla="*/ 457200 w 2577376"/>
              <a:gd name="connsiteY3" fmla="*/ 1194318 h 1222310"/>
              <a:gd name="connsiteX4" fmla="*/ 475861 w 2577376"/>
              <a:gd name="connsiteY4" fmla="*/ 1017037 h 1222310"/>
              <a:gd name="connsiteX5" fmla="*/ 513184 w 2577376"/>
              <a:gd name="connsiteY5" fmla="*/ 65314 h 1222310"/>
              <a:gd name="connsiteX6" fmla="*/ 550506 w 2577376"/>
              <a:gd name="connsiteY6" fmla="*/ 1026367 h 1222310"/>
              <a:gd name="connsiteX7" fmla="*/ 597159 w 2577376"/>
              <a:gd name="connsiteY7" fmla="*/ 65314 h 1222310"/>
              <a:gd name="connsiteX8" fmla="*/ 643812 w 2577376"/>
              <a:gd name="connsiteY8" fmla="*/ 1007706 h 1222310"/>
              <a:gd name="connsiteX9" fmla="*/ 690465 w 2577376"/>
              <a:gd name="connsiteY9" fmla="*/ 55984 h 1222310"/>
              <a:gd name="connsiteX10" fmla="*/ 774441 w 2577376"/>
              <a:gd name="connsiteY10" fmla="*/ 55984 h 1222310"/>
              <a:gd name="connsiteX11" fmla="*/ 783771 w 2577376"/>
              <a:gd name="connsiteY11" fmla="*/ 1026367 h 1222310"/>
              <a:gd name="connsiteX12" fmla="*/ 1576178 w 2577376"/>
              <a:gd name="connsiteY12" fmla="*/ 1026368 h 1222310"/>
              <a:gd name="connsiteX13" fmla="*/ 1591975 w 2577376"/>
              <a:gd name="connsiteY13" fmla="*/ 0 h 1222310"/>
              <a:gd name="connsiteX14" fmla="*/ 1847461 w 2577376"/>
              <a:gd name="connsiteY14" fmla="*/ 1 h 1222310"/>
              <a:gd name="connsiteX15" fmla="*/ 1866122 w 2577376"/>
              <a:gd name="connsiteY15" fmla="*/ 1212980 h 1222310"/>
              <a:gd name="connsiteX16" fmla="*/ 1968759 w 2577376"/>
              <a:gd name="connsiteY16" fmla="*/ 1222310 h 1222310"/>
              <a:gd name="connsiteX17" fmla="*/ 2006082 w 2577376"/>
              <a:gd name="connsiteY17" fmla="*/ 55984 h 1222310"/>
              <a:gd name="connsiteX18" fmla="*/ 2577376 w 2577376"/>
              <a:gd name="connsiteY18" fmla="*/ 46653 h 1222310"/>
              <a:gd name="connsiteX19" fmla="*/ 2519265 w 2577376"/>
              <a:gd name="connsiteY19" fmla="*/ 1082351 h 1222310"/>
              <a:gd name="connsiteX20" fmla="*/ 2565918 w 2577376"/>
              <a:gd name="connsiteY20" fmla="*/ 1082351 h 1222310"/>
              <a:gd name="connsiteX0" fmla="*/ 0 w 2605368"/>
              <a:gd name="connsiteY0" fmla="*/ 1007706 h 1222310"/>
              <a:gd name="connsiteX1" fmla="*/ 102637 w 2605368"/>
              <a:gd name="connsiteY1" fmla="*/ 1017037 h 1222310"/>
              <a:gd name="connsiteX2" fmla="*/ 130629 w 2605368"/>
              <a:gd name="connsiteY2" fmla="*/ 1194318 h 1222310"/>
              <a:gd name="connsiteX3" fmla="*/ 457200 w 2605368"/>
              <a:gd name="connsiteY3" fmla="*/ 1194318 h 1222310"/>
              <a:gd name="connsiteX4" fmla="*/ 475861 w 2605368"/>
              <a:gd name="connsiteY4" fmla="*/ 1017037 h 1222310"/>
              <a:gd name="connsiteX5" fmla="*/ 513184 w 2605368"/>
              <a:gd name="connsiteY5" fmla="*/ 65314 h 1222310"/>
              <a:gd name="connsiteX6" fmla="*/ 550506 w 2605368"/>
              <a:gd name="connsiteY6" fmla="*/ 1026367 h 1222310"/>
              <a:gd name="connsiteX7" fmla="*/ 597159 w 2605368"/>
              <a:gd name="connsiteY7" fmla="*/ 65314 h 1222310"/>
              <a:gd name="connsiteX8" fmla="*/ 643812 w 2605368"/>
              <a:gd name="connsiteY8" fmla="*/ 1007706 h 1222310"/>
              <a:gd name="connsiteX9" fmla="*/ 690465 w 2605368"/>
              <a:gd name="connsiteY9" fmla="*/ 55984 h 1222310"/>
              <a:gd name="connsiteX10" fmla="*/ 774441 w 2605368"/>
              <a:gd name="connsiteY10" fmla="*/ 55984 h 1222310"/>
              <a:gd name="connsiteX11" fmla="*/ 783771 w 2605368"/>
              <a:gd name="connsiteY11" fmla="*/ 1026367 h 1222310"/>
              <a:gd name="connsiteX12" fmla="*/ 1576178 w 2605368"/>
              <a:gd name="connsiteY12" fmla="*/ 1026368 h 1222310"/>
              <a:gd name="connsiteX13" fmla="*/ 1591975 w 2605368"/>
              <a:gd name="connsiteY13" fmla="*/ 0 h 1222310"/>
              <a:gd name="connsiteX14" fmla="*/ 1847461 w 2605368"/>
              <a:gd name="connsiteY14" fmla="*/ 1 h 1222310"/>
              <a:gd name="connsiteX15" fmla="*/ 1866122 w 2605368"/>
              <a:gd name="connsiteY15" fmla="*/ 1212980 h 1222310"/>
              <a:gd name="connsiteX16" fmla="*/ 1968759 w 2605368"/>
              <a:gd name="connsiteY16" fmla="*/ 1222310 h 1222310"/>
              <a:gd name="connsiteX17" fmla="*/ 2006082 w 2605368"/>
              <a:gd name="connsiteY17" fmla="*/ 55984 h 1222310"/>
              <a:gd name="connsiteX18" fmla="*/ 2577376 w 2605368"/>
              <a:gd name="connsiteY18" fmla="*/ 46653 h 1222310"/>
              <a:gd name="connsiteX19" fmla="*/ 2605368 w 2605368"/>
              <a:gd name="connsiteY19" fmla="*/ 1082351 h 1222310"/>
              <a:gd name="connsiteX20" fmla="*/ 2565918 w 2605368"/>
              <a:gd name="connsiteY20" fmla="*/ 1082351 h 1222310"/>
              <a:gd name="connsiteX0" fmla="*/ 0 w 2605368"/>
              <a:gd name="connsiteY0" fmla="*/ 1007706 h 1212980"/>
              <a:gd name="connsiteX1" fmla="*/ 102637 w 2605368"/>
              <a:gd name="connsiteY1" fmla="*/ 1017037 h 1212980"/>
              <a:gd name="connsiteX2" fmla="*/ 130629 w 2605368"/>
              <a:gd name="connsiteY2" fmla="*/ 1194318 h 1212980"/>
              <a:gd name="connsiteX3" fmla="*/ 457200 w 2605368"/>
              <a:gd name="connsiteY3" fmla="*/ 1194318 h 1212980"/>
              <a:gd name="connsiteX4" fmla="*/ 475861 w 2605368"/>
              <a:gd name="connsiteY4" fmla="*/ 1017037 h 1212980"/>
              <a:gd name="connsiteX5" fmla="*/ 513184 w 2605368"/>
              <a:gd name="connsiteY5" fmla="*/ 65314 h 1212980"/>
              <a:gd name="connsiteX6" fmla="*/ 550506 w 2605368"/>
              <a:gd name="connsiteY6" fmla="*/ 1026367 h 1212980"/>
              <a:gd name="connsiteX7" fmla="*/ 597159 w 2605368"/>
              <a:gd name="connsiteY7" fmla="*/ 65314 h 1212980"/>
              <a:gd name="connsiteX8" fmla="*/ 643812 w 2605368"/>
              <a:gd name="connsiteY8" fmla="*/ 1007706 h 1212980"/>
              <a:gd name="connsiteX9" fmla="*/ 690465 w 2605368"/>
              <a:gd name="connsiteY9" fmla="*/ 55984 h 1212980"/>
              <a:gd name="connsiteX10" fmla="*/ 774441 w 2605368"/>
              <a:gd name="connsiteY10" fmla="*/ 55984 h 1212980"/>
              <a:gd name="connsiteX11" fmla="*/ 783771 w 2605368"/>
              <a:gd name="connsiteY11" fmla="*/ 1026367 h 1212980"/>
              <a:gd name="connsiteX12" fmla="*/ 1576178 w 2605368"/>
              <a:gd name="connsiteY12" fmla="*/ 1026368 h 1212980"/>
              <a:gd name="connsiteX13" fmla="*/ 1591975 w 2605368"/>
              <a:gd name="connsiteY13" fmla="*/ 0 h 1212980"/>
              <a:gd name="connsiteX14" fmla="*/ 1847461 w 2605368"/>
              <a:gd name="connsiteY14" fmla="*/ 1 h 1212980"/>
              <a:gd name="connsiteX15" fmla="*/ 1866122 w 2605368"/>
              <a:gd name="connsiteY15" fmla="*/ 1212980 h 1212980"/>
              <a:gd name="connsiteX16" fmla="*/ 1968759 w 2605368"/>
              <a:gd name="connsiteY16" fmla="*/ 1203649 h 1212980"/>
              <a:gd name="connsiteX17" fmla="*/ 2006082 w 2605368"/>
              <a:gd name="connsiteY17" fmla="*/ 55984 h 1212980"/>
              <a:gd name="connsiteX18" fmla="*/ 2577376 w 2605368"/>
              <a:gd name="connsiteY18" fmla="*/ 46653 h 1212980"/>
              <a:gd name="connsiteX19" fmla="*/ 2605368 w 2605368"/>
              <a:gd name="connsiteY19" fmla="*/ 1082351 h 1212980"/>
              <a:gd name="connsiteX20" fmla="*/ 2565918 w 2605368"/>
              <a:gd name="connsiteY20" fmla="*/ 1082351 h 1212980"/>
              <a:gd name="connsiteX0" fmla="*/ 0 w 2605368"/>
              <a:gd name="connsiteY0" fmla="*/ 1007706 h 1212980"/>
              <a:gd name="connsiteX1" fmla="*/ 102637 w 2605368"/>
              <a:gd name="connsiteY1" fmla="*/ 1017037 h 1212980"/>
              <a:gd name="connsiteX2" fmla="*/ 130629 w 2605368"/>
              <a:gd name="connsiteY2" fmla="*/ 1194318 h 1212980"/>
              <a:gd name="connsiteX3" fmla="*/ 457200 w 2605368"/>
              <a:gd name="connsiteY3" fmla="*/ 1194318 h 1212980"/>
              <a:gd name="connsiteX4" fmla="*/ 475861 w 2605368"/>
              <a:gd name="connsiteY4" fmla="*/ 1017037 h 1212980"/>
              <a:gd name="connsiteX5" fmla="*/ 513184 w 2605368"/>
              <a:gd name="connsiteY5" fmla="*/ 65314 h 1212980"/>
              <a:gd name="connsiteX6" fmla="*/ 550506 w 2605368"/>
              <a:gd name="connsiteY6" fmla="*/ 1026367 h 1212980"/>
              <a:gd name="connsiteX7" fmla="*/ 597159 w 2605368"/>
              <a:gd name="connsiteY7" fmla="*/ 65314 h 1212980"/>
              <a:gd name="connsiteX8" fmla="*/ 643812 w 2605368"/>
              <a:gd name="connsiteY8" fmla="*/ 1007706 h 1212980"/>
              <a:gd name="connsiteX9" fmla="*/ 690465 w 2605368"/>
              <a:gd name="connsiteY9" fmla="*/ 55984 h 1212980"/>
              <a:gd name="connsiteX10" fmla="*/ 774441 w 2605368"/>
              <a:gd name="connsiteY10" fmla="*/ 55984 h 1212980"/>
              <a:gd name="connsiteX11" fmla="*/ 783771 w 2605368"/>
              <a:gd name="connsiteY11" fmla="*/ 1026367 h 1212980"/>
              <a:gd name="connsiteX12" fmla="*/ 1576178 w 2605368"/>
              <a:gd name="connsiteY12" fmla="*/ 1026368 h 1212980"/>
              <a:gd name="connsiteX13" fmla="*/ 1591975 w 2605368"/>
              <a:gd name="connsiteY13" fmla="*/ 0 h 1212980"/>
              <a:gd name="connsiteX14" fmla="*/ 1847461 w 2605368"/>
              <a:gd name="connsiteY14" fmla="*/ 1 h 1212980"/>
              <a:gd name="connsiteX15" fmla="*/ 1866122 w 2605368"/>
              <a:gd name="connsiteY15" fmla="*/ 1212980 h 1212980"/>
              <a:gd name="connsiteX16" fmla="*/ 1968759 w 2605368"/>
              <a:gd name="connsiteY16" fmla="*/ 1212979 h 1212980"/>
              <a:gd name="connsiteX17" fmla="*/ 2006082 w 2605368"/>
              <a:gd name="connsiteY17" fmla="*/ 55984 h 1212980"/>
              <a:gd name="connsiteX18" fmla="*/ 2577376 w 2605368"/>
              <a:gd name="connsiteY18" fmla="*/ 46653 h 1212980"/>
              <a:gd name="connsiteX19" fmla="*/ 2605368 w 2605368"/>
              <a:gd name="connsiteY19" fmla="*/ 1082351 h 1212980"/>
              <a:gd name="connsiteX20" fmla="*/ 2565918 w 2605368"/>
              <a:gd name="connsiteY20" fmla="*/ 1082351 h 1212980"/>
              <a:gd name="connsiteX0" fmla="*/ 0 w 2575153"/>
              <a:gd name="connsiteY0" fmla="*/ 933887 h 1212980"/>
              <a:gd name="connsiteX1" fmla="*/ 72422 w 2575153"/>
              <a:gd name="connsiteY1" fmla="*/ 1017037 h 1212980"/>
              <a:gd name="connsiteX2" fmla="*/ 100414 w 2575153"/>
              <a:gd name="connsiteY2" fmla="*/ 1194318 h 1212980"/>
              <a:gd name="connsiteX3" fmla="*/ 426985 w 2575153"/>
              <a:gd name="connsiteY3" fmla="*/ 1194318 h 1212980"/>
              <a:gd name="connsiteX4" fmla="*/ 445646 w 2575153"/>
              <a:gd name="connsiteY4" fmla="*/ 1017037 h 1212980"/>
              <a:gd name="connsiteX5" fmla="*/ 482969 w 2575153"/>
              <a:gd name="connsiteY5" fmla="*/ 65314 h 1212980"/>
              <a:gd name="connsiteX6" fmla="*/ 520291 w 2575153"/>
              <a:gd name="connsiteY6" fmla="*/ 1026367 h 1212980"/>
              <a:gd name="connsiteX7" fmla="*/ 566944 w 2575153"/>
              <a:gd name="connsiteY7" fmla="*/ 65314 h 1212980"/>
              <a:gd name="connsiteX8" fmla="*/ 613597 w 2575153"/>
              <a:gd name="connsiteY8" fmla="*/ 1007706 h 1212980"/>
              <a:gd name="connsiteX9" fmla="*/ 660250 w 2575153"/>
              <a:gd name="connsiteY9" fmla="*/ 55984 h 1212980"/>
              <a:gd name="connsiteX10" fmla="*/ 744226 w 2575153"/>
              <a:gd name="connsiteY10" fmla="*/ 55984 h 1212980"/>
              <a:gd name="connsiteX11" fmla="*/ 753556 w 2575153"/>
              <a:gd name="connsiteY11" fmla="*/ 1026367 h 1212980"/>
              <a:gd name="connsiteX12" fmla="*/ 1545963 w 2575153"/>
              <a:gd name="connsiteY12" fmla="*/ 1026368 h 1212980"/>
              <a:gd name="connsiteX13" fmla="*/ 1561760 w 2575153"/>
              <a:gd name="connsiteY13" fmla="*/ 0 h 1212980"/>
              <a:gd name="connsiteX14" fmla="*/ 1817246 w 2575153"/>
              <a:gd name="connsiteY14" fmla="*/ 1 h 1212980"/>
              <a:gd name="connsiteX15" fmla="*/ 1835907 w 2575153"/>
              <a:gd name="connsiteY15" fmla="*/ 1212980 h 1212980"/>
              <a:gd name="connsiteX16" fmla="*/ 1938544 w 2575153"/>
              <a:gd name="connsiteY16" fmla="*/ 1212979 h 1212980"/>
              <a:gd name="connsiteX17" fmla="*/ 1975867 w 2575153"/>
              <a:gd name="connsiteY17" fmla="*/ 55984 h 1212980"/>
              <a:gd name="connsiteX18" fmla="*/ 2547161 w 2575153"/>
              <a:gd name="connsiteY18" fmla="*/ 46653 h 1212980"/>
              <a:gd name="connsiteX19" fmla="*/ 2575153 w 2575153"/>
              <a:gd name="connsiteY19" fmla="*/ 1082351 h 1212980"/>
              <a:gd name="connsiteX20" fmla="*/ 2535703 w 2575153"/>
              <a:gd name="connsiteY20" fmla="*/ 1082351 h 1212980"/>
              <a:gd name="connsiteX0" fmla="*/ 0 w 2575153"/>
              <a:gd name="connsiteY0" fmla="*/ 933887 h 1212980"/>
              <a:gd name="connsiteX1" fmla="*/ 72422 w 2575153"/>
              <a:gd name="connsiteY1" fmla="*/ 1017037 h 1212980"/>
              <a:gd name="connsiteX2" fmla="*/ 100414 w 2575153"/>
              <a:gd name="connsiteY2" fmla="*/ 1194318 h 1212980"/>
              <a:gd name="connsiteX3" fmla="*/ 446212 w 2575153"/>
              <a:gd name="connsiteY3" fmla="*/ 1194318 h 1212980"/>
              <a:gd name="connsiteX4" fmla="*/ 445646 w 2575153"/>
              <a:gd name="connsiteY4" fmla="*/ 1017037 h 1212980"/>
              <a:gd name="connsiteX5" fmla="*/ 482969 w 2575153"/>
              <a:gd name="connsiteY5" fmla="*/ 65314 h 1212980"/>
              <a:gd name="connsiteX6" fmla="*/ 520291 w 2575153"/>
              <a:gd name="connsiteY6" fmla="*/ 1026367 h 1212980"/>
              <a:gd name="connsiteX7" fmla="*/ 566944 w 2575153"/>
              <a:gd name="connsiteY7" fmla="*/ 65314 h 1212980"/>
              <a:gd name="connsiteX8" fmla="*/ 613597 w 2575153"/>
              <a:gd name="connsiteY8" fmla="*/ 1007706 h 1212980"/>
              <a:gd name="connsiteX9" fmla="*/ 660250 w 2575153"/>
              <a:gd name="connsiteY9" fmla="*/ 55984 h 1212980"/>
              <a:gd name="connsiteX10" fmla="*/ 744226 w 2575153"/>
              <a:gd name="connsiteY10" fmla="*/ 55984 h 1212980"/>
              <a:gd name="connsiteX11" fmla="*/ 753556 w 2575153"/>
              <a:gd name="connsiteY11" fmla="*/ 1026367 h 1212980"/>
              <a:gd name="connsiteX12" fmla="*/ 1545963 w 2575153"/>
              <a:gd name="connsiteY12" fmla="*/ 1026368 h 1212980"/>
              <a:gd name="connsiteX13" fmla="*/ 1561760 w 2575153"/>
              <a:gd name="connsiteY13" fmla="*/ 0 h 1212980"/>
              <a:gd name="connsiteX14" fmla="*/ 1817246 w 2575153"/>
              <a:gd name="connsiteY14" fmla="*/ 1 h 1212980"/>
              <a:gd name="connsiteX15" fmla="*/ 1835907 w 2575153"/>
              <a:gd name="connsiteY15" fmla="*/ 1212980 h 1212980"/>
              <a:gd name="connsiteX16" fmla="*/ 1938544 w 2575153"/>
              <a:gd name="connsiteY16" fmla="*/ 1212979 h 1212980"/>
              <a:gd name="connsiteX17" fmla="*/ 1975867 w 2575153"/>
              <a:gd name="connsiteY17" fmla="*/ 55984 h 1212980"/>
              <a:gd name="connsiteX18" fmla="*/ 2547161 w 2575153"/>
              <a:gd name="connsiteY18" fmla="*/ 46653 h 1212980"/>
              <a:gd name="connsiteX19" fmla="*/ 2575153 w 2575153"/>
              <a:gd name="connsiteY19" fmla="*/ 1082351 h 1212980"/>
              <a:gd name="connsiteX20" fmla="*/ 2535703 w 2575153"/>
              <a:gd name="connsiteY20" fmla="*/ 1082351 h 1212980"/>
              <a:gd name="connsiteX0" fmla="*/ 0 w 2575153"/>
              <a:gd name="connsiteY0" fmla="*/ 933887 h 1212980"/>
              <a:gd name="connsiteX1" fmla="*/ 72422 w 2575153"/>
              <a:gd name="connsiteY1" fmla="*/ 1017037 h 1212980"/>
              <a:gd name="connsiteX2" fmla="*/ 100414 w 2575153"/>
              <a:gd name="connsiteY2" fmla="*/ 1194318 h 1212980"/>
              <a:gd name="connsiteX3" fmla="*/ 446212 w 2575153"/>
              <a:gd name="connsiteY3" fmla="*/ 1194318 h 1212980"/>
              <a:gd name="connsiteX4" fmla="*/ 445646 w 2575153"/>
              <a:gd name="connsiteY4" fmla="*/ 1017037 h 1212980"/>
              <a:gd name="connsiteX5" fmla="*/ 482969 w 2575153"/>
              <a:gd name="connsiteY5" fmla="*/ 65314 h 1212980"/>
              <a:gd name="connsiteX6" fmla="*/ 520291 w 2575153"/>
              <a:gd name="connsiteY6" fmla="*/ 1026367 h 1212980"/>
              <a:gd name="connsiteX7" fmla="*/ 566944 w 2575153"/>
              <a:gd name="connsiteY7" fmla="*/ 65314 h 1212980"/>
              <a:gd name="connsiteX8" fmla="*/ 616344 w 2575153"/>
              <a:gd name="connsiteY8" fmla="*/ 1172012 h 1212980"/>
              <a:gd name="connsiteX9" fmla="*/ 660250 w 2575153"/>
              <a:gd name="connsiteY9" fmla="*/ 55984 h 1212980"/>
              <a:gd name="connsiteX10" fmla="*/ 744226 w 2575153"/>
              <a:gd name="connsiteY10" fmla="*/ 55984 h 1212980"/>
              <a:gd name="connsiteX11" fmla="*/ 753556 w 2575153"/>
              <a:gd name="connsiteY11" fmla="*/ 1026367 h 1212980"/>
              <a:gd name="connsiteX12" fmla="*/ 1545963 w 2575153"/>
              <a:gd name="connsiteY12" fmla="*/ 1026368 h 1212980"/>
              <a:gd name="connsiteX13" fmla="*/ 1561760 w 2575153"/>
              <a:gd name="connsiteY13" fmla="*/ 0 h 1212980"/>
              <a:gd name="connsiteX14" fmla="*/ 1817246 w 2575153"/>
              <a:gd name="connsiteY14" fmla="*/ 1 h 1212980"/>
              <a:gd name="connsiteX15" fmla="*/ 1835907 w 2575153"/>
              <a:gd name="connsiteY15" fmla="*/ 1212980 h 1212980"/>
              <a:gd name="connsiteX16" fmla="*/ 1938544 w 2575153"/>
              <a:gd name="connsiteY16" fmla="*/ 1212979 h 1212980"/>
              <a:gd name="connsiteX17" fmla="*/ 1975867 w 2575153"/>
              <a:gd name="connsiteY17" fmla="*/ 55984 h 1212980"/>
              <a:gd name="connsiteX18" fmla="*/ 2547161 w 2575153"/>
              <a:gd name="connsiteY18" fmla="*/ 46653 h 1212980"/>
              <a:gd name="connsiteX19" fmla="*/ 2575153 w 2575153"/>
              <a:gd name="connsiteY19" fmla="*/ 1082351 h 1212980"/>
              <a:gd name="connsiteX20" fmla="*/ 2535703 w 2575153"/>
              <a:gd name="connsiteY20" fmla="*/ 1082351 h 1212980"/>
              <a:gd name="connsiteX0" fmla="*/ 0 w 2575153"/>
              <a:gd name="connsiteY0" fmla="*/ 946587 h 1225680"/>
              <a:gd name="connsiteX1" fmla="*/ 72422 w 2575153"/>
              <a:gd name="connsiteY1" fmla="*/ 1029737 h 1225680"/>
              <a:gd name="connsiteX2" fmla="*/ 100414 w 2575153"/>
              <a:gd name="connsiteY2" fmla="*/ 1207018 h 1225680"/>
              <a:gd name="connsiteX3" fmla="*/ 446212 w 2575153"/>
              <a:gd name="connsiteY3" fmla="*/ 1207018 h 1225680"/>
              <a:gd name="connsiteX4" fmla="*/ 445646 w 2575153"/>
              <a:gd name="connsiteY4" fmla="*/ 1029737 h 1225680"/>
              <a:gd name="connsiteX5" fmla="*/ 482969 w 2575153"/>
              <a:gd name="connsiteY5" fmla="*/ 78014 h 1225680"/>
              <a:gd name="connsiteX6" fmla="*/ 520291 w 2575153"/>
              <a:gd name="connsiteY6" fmla="*/ 1039067 h 1225680"/>
              <a:gd name="connsiteX7" fmla="*/ 566944 w 2575153"/>
              <a:gd name="connsiteY7" fmla="*/ 78014 h 1225680"/>
              <a:gd name="connsiteX8" fmla="*/ 616344 w 2575153"/>
              <a:gd name="connsiteY8" fmla="*/ 1184712 h 1225680"/>
              <a:gd name="connsiteX9" fmla="*/ 660250 w 2575153"/>
              <a:gd name="connsiteY9" fmla="*/ 68684 h 1225680"/>
              <a:gd name="connsiteX10" fmla="*/ 744226 w 2575153"/>
              <a:gd name="connsiteY10" fmla="*/ 68684 h 1225680"/>
              <a:gd name="connsiteX11" fmla="*/ 753556 w 2575153"/>
              <a:gd name="connsiteY11" fmla="*/ 1039067 h 1225680"/>
              <a:gd name="connsiteX12" fmla="*/ 1545963 w 2575153"/>
              <a:gd name="connsiteY12" fmla="*/ 1039068 h 1225680"/>
              <a:gd name="connsiteX13" fmla="*/ 1678956 w 2575153"/>
              <a:gd name="connsiteY13" fmla="*/ 0 h 1225680"/>
              <a:gd name="connsiteX14" fmla="*/ 1817246 w 2575153"/>
              <a:gd name="connsiteY14" fmla="*/ 12701 h 1225680"/>
              <a:gd name="connsiteX15" fmla="*/ 1835907 w 2575153"/>
              <a:gd name="connsiteY15" fmla="*/ 1225680 h 1225680"/>
              <a:gd name="connsiteX16" fmla="*/ 1938544 w 2575153"/>
              <a:gd name="connsiteY16" fmla="*/ 1225679 h 1225680"/>
              <a:gd name="connsiteX17" fmla="*/ 1975867 w 2575153"/>
              <a:gd name="connsiteY17" fmla="*/ 68684 h 1225680"/>
              <a:gd name="connsiteX18" fmla="*/ 2547161 w 2575153"/>
              <a:gd name="connsiteY18" fmla="*/ 59353 h 1225680"/>
              <a:gd name="connsiteX19" fmla="*/ 2575153 w 2575153"/>
              <a:gd name="connsiteY19" fmla="*/ 1095051 h 1225680"/>
              <a:gd name="connsiteX20" fmla="*/ 2535703 w 2575153"/>
              <a:gd name="connsiteY20" fmla="*/ 1095051 h 1225680"/>
              <a:gd name="connsiteX0" fmla="*/ 0 w 2575153"/>
              <a:gd name="connsiteY0" fmla="*/ 946587 h 1225680"/>
              <a:gd name="connsiteX1" fmla="*/ 72422 w 2575153"/>
              <a:gd name="connsiteY1" fmla="*/ 1029737 h 1225680"/>
              <a:gd name="connsiteX2" fmla="*/ 100414 w 2575153"/>
              <a:gd name="connsiteY2" fmla="*/ 1207018 h 1225680"/>
              <a:gd name="connsiteX3" fmla="*/ 446212 w 2575153"/>
              <a:gd name="connsiteY3" fmla="*/ 1207018 h 1225680"/>
              <a:gd name="connsiteX4" fmla="*/ 445646 w 2575153"/>
              <a:gd name="connsiteY4" fmla="*/ 1029737 h 1225680"/>
              <a:gd name="connsiteX5" fmla="*/ 482969 w 2575153"/>
              <a:gd name="connsiteY5" fmla="*/ 78014 h 1225680"/>
              <a:gd name="connsiteX6" fmla="*/ 520291 w 2575153"/>
              <a:gd name="connsiteY6" fmla="*/ 1039067 h 1225680"/>
              <a:gd name="connsiteX7" fmla="*/ 566944 w 2575153"/>
              <a:gd name="connsiteY7" fmla="*/ 78014 h 1225680"/>
              <a:gd name="connsiteX8" fmla="*/ 616344 w 2575153"/>
              <a:gd name="connsiteY8" fmla="*/ 1184712 h 1225680"/>
              <a:gd name="connsiteX9" fmla="*/ 660250 w 2575153"/>
              <a:gd name="connsiteY9" fmla="*/ 68684 h 1225680"/>
              <a:gd name="connsiteX10" fmla="*/ 744226 w 2575153"/>
              <a:gd name="connsiteY10" fmla="*/ 68684 h 1225680"/>
              <a:gd name="connsiteX11" fmla="*/ 753556 w 2575153"/>
              <a:gd name="connsiteY11" fmla="*/ 1039067 h 1225680"/>
              <a:gd name="connsiteX12" fmla="*/ 1648510 w 2575153"/>
              <a:gd name="connsiteY12" fmla="*/ 1051768 h 1225680"/>
              <a:gd name="connsiteX13" fmla="*/ 1678956 w 2575153"/>
              <a:gd name="connsiteY13" fmla="*/ 0 h 1225680"/>
              <a:gd name="connsiteX14" fmla="*/ 1817246 w 2575153"/>
              <a:gd name="connsiteY14" fmla="*/ 12701 h 1225680"/>
              <a:gd name="connsiteX15" fmla="*/ 1835907 w 2575153"/>
              <a:gd name="connsiteY15" fmla="*/ 1225680 h 1225680"/>
              <a:gd name="connsiteX16" fmla="*/ 1938544 w 2575153"/>
              <a:gd name="connsiteY16" fmla="*/ 1225679 h 1225680"/>
              <a:gd name="connsiteX17" fmla="*/ 1975867 w 2575153"/>
              <a:gd name="connsiteY17" fmla="*/ 68684 h 1225680"/>
              <a:gd name="connsiteX18" fmla="*/ 2547161 w 2575153"/>
              <a:gd name="connsiteY18" fmla="*/ 59353 h 1225680"/>
              <a:gd name="connsiteX19" fmla="*/ 2575153 w 2575153"/>
              <a:gd name="connsiteY19" fmla="*/ 1095051 h 1225680"/>
              <a:gd name="connsiteX20" fmla="*/ 2535703 w 2575153"/>
              <a:gd name="connsiteY20" fmla="*/ 1095051 h 1225680"/>
              <a:gd name="connsiteX0" fmla="*/ 0 w 2575153"/>
              <a:gd name="connsiteY0" fmla="*/ 946587 h 1225680"/>
              <a:gd name="connsiteX1" fmla="*/ 72422 w 2575153"/>
              <a:gd name="connsiteY1" fmla="*/ 1029737 h 1225680"/>
              <a:gd name="connsiteX2" fmla="*/ 100414 w 2575153"/>
              <a:gd name="connsiteY2" fmla="*/ 1207018 h 1225680"/>
              <a:gd name="connsiteX3" fmla="*/ 446212 w 2575153"/>
              <a:gd name="connsiteY3" fmla="*/ 1207018 h 1225680"/>
              <a:gd name="connsiteX4" fmla="*/ 445646 w 2575153"/>
              <a:gd name="connsiteY4" fmla="*/ 1029737 h 1225680"/>
              <a:gd name="connsiteX5" fmla="*/ 482969 w 2575153"/>
              <a:gd name="connsiteY5" fmla="*/ 78014 h 1225680"/>
              <a:gd name="connsiteX6" fmla="*/ 520291 w 2575153"/>
              <a:gd name="connsiteY6" fmla="*/ 1039067 h 1225680"/>
              <a:gd name="connsiteX7" fmla="*/ 566944 w 2575153"/>
              <a:gd name="connsiteY7" fmla="*/ 78014 h 1225680"/>
              <a:gd name="connsiteX8" fmla="*/ 616344 w 2575153"/>
              <a:gd name="connsiteY8" fmla="*/ 1184712 h 1225680"/>
              <a:gd name="connsiteX9" fmla="*/ 660250 w 2575153"/>
              <a:gd name="connsiteY9" fmla="*/ 68684 h 1225680"/>
              <a:gd name="connsiteX10" fmla="*/ 744226 w 2575153"/>
              <a:gd name="connsiteY10" fmla="*/ 68684 h 1225680"/>
              <a:gd name="connsiteX11" fmla="*/ 753556 w 2575153"/>
              <a:gd name="connsiteY11" fmla="*/ 1039067 h 1225680"/>
              <a:gd name="connsiteX12" fmla="*/ 1648510 w 2575153"/>
              <a:gd name="connsiteY12" fmla="*/ 1051768 h 1225680"/>
              <a:gd name="connsiteX13" fmla="*/ 1678956 w 2575153"/>
              <a:gd name="connsiteY13" fmla="*/ 0 h 1225680"/>
              <a:gd name="connsiteX14" fmla="*/ 1817247 w 2575153"/>
              <a:gd name="connsiteY14" fmla="*/ 1 h 1225680"/>
              <a:gd name="connsiteX15" fmla="*/ 1835907 w 2575153"/>
              <a:gd name="connsiteY15" fmla="*/ 1225680 h 1225680"/>
              <a:gd name="connsiteX16" fmla="*/ 1938544 w 2575153"/>
              <a:gd name="connsiteY16" fmla="*/ 1225679 h 1225680"/>
              <a:gd name="connsiteX17" fmla="*/ 1975867 w 2575153"/>
              <a:gd name="connsiteY17" fmla="*/ 68684 h 1225680"/>
              <a:gd name="connsiteX18" fmla="*/ 2547161 w 2575153"/>
              <a:gd name="connsiteY18" fmla="*/ 59353 h 1225680"/>
              <a:gd name="connsiteX19" fmla="*/ 2575153 w 2575153"/>
              <a:gd name="connsiteY19" fmla="*/ 1095051 h 1225680"/>
              <a:gd name="connsiteX20" fmla="*/ 2535703 w 2575153"/>
              <a:gd name="connsiteY20" fmla="*/ 1095051 h 122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5153" h="1225680">
                <a:moveTo>
                  <a:pt x="0" y="946587"/>
                </a:moveTo>
                <a:lnTo>
                  <a:pt x="72422" y="1029737"/>
                </a:lnTo>
                <a:lnTo>
                  <a:pt x="100414" y="1207018"/>
                </a:lnTo>
                <a:lnTo>
                  <a:pt x="446212" y="1207018"/>
                </a:lnTo>
                <a:cubicBezTo>
                  <a:pt x="446023" y="1147924"/>
                  <a:pt x="445835" y="1088831"/>
                  <a:pt x="445646" y="1029737"/>
                </a:cubicBezTo>
                <a:lnTo>
                  <a:pt x="482969" y="78014"/>
                </a:lnTo>
                <a:lnTo>
                  <a:pt x="520291" y="1039067"/>
                </a:lnTo>
                <a:lnTo>
                  <a:pt x="566944" y="78014"/>
                </a:lnTo>
                <a:lnTo>
                  <a:pt x="616344" y="1184712"/>
                </a:lnTo>
                <a:lnTo>
                  <a:pt x="660250" y="68684"/>
                </a:lnTo>
                <a:lnTo>
                  <a:pt x="744226" y="68684"/>
                </a:lnTo>
                <a:lnTo>
                  <a:pt x="753556" y="1039067"/>
                </a:lnTo>
                <a:lnTo>
                  <a:pt x="1648510" y="1051768"/>
                </a:lnTo>
                <a:lnTo>
                  <a:pt x="1678956" y="0"/>
                </a:lnTo>
                <a:lnTo>
                  <a:pt x="1817247" y="1"/>
                </a:lnTo>
                <a:lnTo>
                  <a:pt x="1835907" y="1225680"/>
                </a:lnTo>
                <a:lnTo>
                  <a:pt x="1938544" y="1225679"/>
                </a:lnTo>
                <a:lnTo>
                  <a:pt x="1975867" y="68684"/>
                </a:lnTo>
                <a:lnTo>
                  <a:pt x="2547161" y="59353"/>
                </a:lnTo>
                <a:lnTo>
                  <a:pt x="2575153" y="1095051"/>
                </a:lnTo>
                <a:lnTo>
                  <a:pt x="2535703" y="1095051"/>
                </a:lnTo>
              </a:path>
            </a:pathLst>
          </a:custGeom>
          <a:noFill/>
          <a:ln>
            <a:solidFill>
              <a:srgbClr val="F69A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2465306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solidFill>
                  <a:srgbClr val="000000"/>
                </a:solidFill>
                <a:latin typeface="Tahoma" pitchFamily="34" charset="0"/>
                <a:ea typeface="Tahoma" pitchFamily="34" charset="0"/>
                <a:cs typeface="Tahoma" pitchFamily="34" charset="0"/>
              </a:rPr>
              <a:t>Example of national HEFS product</a:t>
            </a:r>
            <a:endParaRPr lang="en-US" sz="3400" b="1" dirty="0">
              <a:solidFill>
                <a:srgbClr val="000000"/>
              </a:solidFill>
              <a:latin typeface="Tahoma" pitchFamily="34" charset="0"/>
              <a:ea typeface="Tahoma" pitchFamily="34" charset="0"/>
              <a:cs typeface="Tahoma" pitchFamily="34" charset="0"/>
            </a:endParaRPr>
          </a:p>
        </p:txBody>
      </p:sp>
      <p:pic>
        <p:nvPicPr>
          <p:cNvPr id="28" name="Picture 27" descr="C:\Users\Dad\Documents\work\HEFS ConOps\hefsAptima.png"/>
          <p:cNvPicPr/>
          <p:nvPr/>
        </p:nvPicPr>
        <p:blipFill rotWithShape="1">
          <a:blip r:embed="rId3" cstate="print">
            <a:extLst>
              <a:ext uri="{28A0092B-C50C-407E-A947-70E740481C1C}">
                <a14:useLocalDpi xmlns:a14="http://schemas.microsoft.com/office/drawing/2010/main" val="0"/>
              </a:ext>
            </a:extLst>
          </a:blip>
          <a:srcRect r="16923"/>
          <a:stretch/>
        </p:blipFill>
        <p:spPr bwMode="auto">
          <a:xfrm>
            <a:off x="4596812" y="1609725"/>
            <a:ext cx="4194763" cy="4202417"/>
          </a:xfrm>
          <a:prstGeom prst="rect">
            <a:avLst/>
          </a:prstGeom>
          <a:noFill/>
          <a:ln>
            <a:noFill/>
          </a:ln>
        </p:spPr>
      </p:pic>
      <p:pic>
        <p:nvPicPr>
          <p:cNvPr id="31" name="Picture 30"/>
          <p:cNvPicPr/>
          <p:nvPr/>
        </p:nvPicPr>
        <p:blipFill rotWithShape="1">
          <a:blip r:embed="rId4">
            <a:extLst>
              <a:ext uri="{28A0092B-C50C-407E-A947-70E740481C1C}">
                <a14:useLocalDpi xmlns:a14="http://schemas.microsoft.com/office/drawing/2010/main" val="0"/>
              </a:ext>
            </a:extLst>
          </a:blip>
          <a:srcRect l="1236" t="1092" r="1133" b="22802"/>
          <a:stretch/>
        </p:blipFill>
        <p:spPr>
          <a:xfrm>
            <a:off x="523476" y="1621982"/>
            <a:ext cx="4111037" cy="3916665"/>
          </a:xfrm>
          <a:prstGeom prst="rect">
            <a:avLst/>
          </a:prstGeom>
        </p:spPr>
      </p:pic>
      <p:sp>
        <p:nvSpPr>
          <p:cNvPr id="32" name="Rectangle 2"/>
          <p:cNvSpPr>
            <a:spLocks noChangeArrowheads="1"/>
          </p:cNvSpPr>
          <p:nvPr/>
        </p:nvSpPr>
        <p:spPr bwMode="auto">
          <a:xfrm>
            <a:off x="457200" y="914400"/>
            <a:ext cx="8610600" cy="5181600"/>
          </a:xfrm>
          <a:prstGeom prst="rect">
            <a:avLst/>
          </a:prstGeom>
          <a:noFill/>
          <a:ln w="9525">
            <a:noFill/>
            <a:miter lim="800000"/>
            <a:headEnd/>
            <a:tailEnd/>
          </a:ln>
        </p:spPr>
        <p:txBody>
          <a:bodyPr/>
          <a:lstStyle/>
          <a:p>
            <a:pPr marL="609600" indent="-609600">
              <a:spcBef>
                <a:spcPct val="40000"/>
              </a:spcBef>
            </a:pPr>
            <a:r>
              <a:rPr lang="en-US" sz="3400" b="1" dirty="0" smtClean="0">
                <a:solidFill>
                  <a:srgbClr val="305480"/>
                </a:solidFill>
              </a:rPr>
              <a:t>AHPS short-range probabilistic product</a:t>
            </a:r>
            <a:endParaRPr lang="en-GB" sz="3400" b="1" dirty="0">
              <a:solidFill>
                <a:srgbClr val="305480"/>
              </a:solidFill>
            </a:endParaRPr>
          </a:p>
        </p:txBody>
      </p:sp>
      <p:sp>
        <p:nvSpPr>
          <p:cNvPr id="33" name="Oval 32"/>
          <p:cNvSpPr/>
          <p:nvPr/>
        </p:nvSpPr>
        <p:spPr>
          <a:xfrm>
            <a:off x="2276475" y="2571750"/>
            <a:ext cx="1905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C:\Users\Dad\Documents\work\HEFS ConOps\hefsAptima.png"/>
          <p:cNvPicPr/>
          <p:nvPr/>
        </p:nvPicPr>
        <p:blipFill rotWithShape="1">
          <a:blip r:embed="rId5" cstate="print">
            <a:extLst>
              <a:ext uri="{28A0092B-C50C-407E-A947-70E740481C1C}">
                <a14:useLocalDpi xmlns:a14="http://schemas.microsoft.com/office/drawing/2010/main" val="0"/>
              </a:ext>
            </a:extLst>
          </a:blip>
          <a:srcRect l="5572" t="10230" r="3359" b="12120"/>
          <a:stretch/>
        </p:blipFill>
        <p:spPr bwMode="auto">
          <a:xfrm>
            <a:off x="7448551" y="2256141"/>
            <a:ext cx="758825" cy="650876"/>
          </a:xfrm>
          <a:prstGeom prst="rect">
            <a:avLst/>
          </a:prstGeom>
          <a:noFill/>
          <a:ln>
            <a:solidFill>
              <a:schemeClr val="tx1"/>
            </a:solidFill>
          </a:ln>
        </p:spPr>
      </p:pic>
      <p:sp>
        <p:nvSpPr>
          <p:cNvPr id="5" name="Rectangle 4"/>
          <p:cNvSpPr/>
          <p:nvPr/>
        </p:nvSpPr>
        <p:spPr>
          <a:xfrm>
            <a:off x="400050" y="5610225"/>
            <a:ext cx="6172200" cy="461665"/>
          </a:xfrm>
          <a:prstGeom prst="rect">
            <a:avLst/>
          </a:prstGeom>
        </p:spPr>
        <p:txBody>
          <a:bodyPr wrap="square">
            <a:spAutoFit/>
          </a:bodyPr>
          <a:lstStyle/>
          <a:p>
            <a:r>
              <a:rPr lang="en-GB" sz="2400" dirty="0" smtClean="0"/>
              <a:t>See: </a:t>
            </a:r>
            <a:r>
              <a:rPr lang="en-GB" sz="2400" dirty="0" smtClean="0">
                <a:hlinkClick r:id="rId6"/>
              </a:rPr>
              <a:t>http</a:t>
            </a:r>
            <a:r>
              <a:rPr lang="en-GB" sz="2400" dirty="0">
                <a:hlinkClick r:id="rId6"/>
              </a:rPr>
              <a:t>://water.weather.gov/ahps</a:t>
            </a:r>
            <a:r>
              <a:rPr lang="en-GB" sz="2400" dirty="0" smtClean="0">
                <a:hlinkClick r:id="rId6"/>
              </a:rPr>
              <a:t>/</a:t>
            </a:r>
            <a:r>
              <a:rPr lang="en-GB" sz="2400" dirty="0" smtClean="0"/>
              <a:t> </a:t>
            </a:r>
            <a:endParaRPr lang="en-GB" sz="2400" dirty="0"/>
          </a:p>
        </p:txBody>
      </p:sp>
    </p:spTree>
    <p:extLst>
      <p:ext uri="{BB962C8B-B14F-4D97-AF65-F5344CB8AC3E}">
        <p14:creationId xmlns:p14="http://schemas.microsoft.com/office/powerpoint/2010/main" val="309190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HEFS implementation </a:t>
            </a:r>
            <a:r>
              <a:rPr lang="en-US" sz="3400" b="1" dirty="0">
                <a:latin typeface="Tahoma" pitchFamily="34" charset="0"/>
                <a:ea typeface="Tahoma" pitchFamily="34" charset="0"/>
                <a:cs typeface="Tahoma" pitchFamily="34" charset="0"/>
              </a:rPr>
              <a:t>status at </a:t>
            </a:r>
            <a:r>
              <a:rPr lang="en-US" sz="3400" b="1" dirty="0" smtClean="0">
                <a:highlight>
                  <a:srgbClr val="FFFF00"/>
                </a:highlight>
                <a:latin typeface="Tahoma" panose="020B0604030504040204" pitchFamily="34" charset="0"/>
                <a:ea typeface="Tahoma" panose="020B0604030504040204" pitchFamily="34" charset="0"/>
                <a:cs typeface="Tahoma" panose="020B0604030504040204" pitchFamily="34" charset="0"/>
              </a:rPr>
              <a:t>XXRFC</a:t>
            </a:r>
            <a:r>
              <a:rPr lang="en-US" sz="3400" b="1" dirty="0" smtClean="0">
                <a:latin typeface="Tahoma" pitchFamily="34" charset="0"/>
                <a:ea typeface="Tahoma" pitchFamily="34" charset="0"/>
                <a:cs typeface="Tahoma" pitchFamily="34" charset="0"/>
              </a:rPr>
              <a:t> </a:t>
            </a:r>
            <a:endParaRPr lang="en-US" sz="3400" i="1" dirty="0">
              <a:latin typeface="Tahoma" pitchFamily="34" charset="0"/>
              <a:ea typeface="Tahoma" pitchFamily="34" charset="0"/>
              <a:cs typeface="Tahoma" pitchFamily="34" charset="0"/>
            </a:endParaRPr>
          </a:p>
        </p:txBody>
      </p:sp>
      <p:sp>
        <p:nvSpPr>
          <p:cNvPr id="2" name="TextBox 1"/>
          <p:cNvSpPr txBox="1"/>
          <p:nvPr/>
        </p:nvSpPr>
        <p:spPr>
          <a:xfrm>
            <a:off x="1260218" y="2667000"/>
            <a:ext cx="6796388" cy="1569660"/>
          </a:xfrm>
          <a:prstGeom prst="rect">
            <a:avLst/>
          </a:prstGeom>
          <a:noFill/>
        </p:spPr>
        <p:txBody>
          <a:bodyPr wrap="square" rtlCol="0">
            <a:spAutoFit/>
          </a:bodyPr>
          <a:lstStyle/>
          <a:p>
            <a:pPr algn="ctr"/>
            <a:r>
              <a:rPr lang="en-US" dirty="0" smtClean="0"/>
              <a:t>[Intentionally blank: optional slide to insert map or text summarizing implementation status at your RFC]</a:t>
            </a:r>
            <a:endParaRPr lang="en-GB" dirty="0"/>
          </a:p>
        </p:txBody>
      </p:sp>
    </p:spTree>
    <p:extLst>
      <p:ext uri="{BB962C8B-B14F-4D97-AF65-F5344CB8AC3E}">
        <p14:creationId xmlns:p14="http://schemas.microsoft.com/office/powerpoint/2010/main" val="2775765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Example application(s) at </a:t>
            </a:r>
            <a:r>
              <a:rPr lang="en-US" sz="3400" b="1" dirty="0" smtClean="0">
                <a:highlight>
                  <a:srgbClr val="FFFF00"/>
                </a:highlight>
                <a:latin typeface="Tahoma" panose="020B0604030504040204" pitchFamily="34" charset="0"/>
                <a:ea typeface="Tahoma" panose="020B0604030504040204" pitchFamily="34" charset="0"/>
                <a:cs typeface="Tahoma" panose="020B0604030504040204" pitchFamily="34" charset="0"/>
              </a:rPr>
              <a:t>XXRFC</a:t>
            </a:r>
            <a:endParaRPr lang="en-US" sz="3400" i="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447800" y="2667000"/>
            <a:ext cx="6421223" cy="1569660"/>
          </a:xfrm>
          <a:prstGeom prst="rect">
            <a:avLst/>
          </a:prstGeom>
          <a:noFill/>
        </p:spPr>
        <p:txBody>
          <a:bodyPr wrap="square" rtlCol="0">
            <a:spAutoFit/>
          </a:bodyPr>
          <a:lstStyle/>
          <a:p>
            <a:pPr algn="ctr"/>
            <a:r>
              <a:rPr lang="en-US" dirty="0" smtClean="0"/>
              <a:t>[Intentionally blank: optional slide to provide example(s) of, or plans for, application(s) at your RFC]</a:t>
            </a:r>
            <a:endParaRPr lang="en-GB" dirty="0"/>
          </a:p>
        </p:txBody>
      </p:sp>
    </p:spTree>
    <p:extLst>
      <p:ext uri="{BB962C8B-B14F-4D97-AF65-F5344CB8AC3E}">
        <p14:creationId xmlns:p14="http://schemas.microsoft.com/office/powerpoint/2010/main" val="325387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5"/>
          <p:cNvSpPr txBox="1">
            <a:spLocks noChangeArrowheads="1"/>
          </p:cNvSpPr>
          <p:nvPr/>
        </p:nvSpPr>
        <p:spPr bwMode="auto">
          <a:xfrm>
            <a:off x="723899" y="5116108"/>
            <a:ext cx="7696200" cy="1106970"/>
          </a:xfrm>
          <a:prstGeom prst="rect">
            <a:avLst/>
          </a:prstGeom>
          <a:noFill/>
          <a:ln w="9525">
            <a:noFill/>
            <a:miter lim="800000"/>
            <a:headEnd/>
            <a:tailEnd/>
          </a:ln>
        </p:spPr>
        <p:txBody>
          <a:bodyPr>
            <a:spAutoFit/>
          </a:bodyPr>
          <a:lstStyle/>
          <a:p>
            <a:pPr algn="ctr">
              <a:lnSpc>
                <a:spcPct val="115000"/>
              </a:lnSpc>
              <a:spcAft>
                <a:spcPts val="1000"/>
              </a:spcAft>
              <a:tabLst>
                <a:tab pos="2101850" algn="l"/>
              </a:tabLst>
            </a:pPr>
            <a:r>
              <a:rPr lang="en-GB" sz="2400" dirty="0" smtClean="0">
                <a:solidFill>
                  <a:srgbClr val="305480"/>
                </a:solidFill>
                <a:highlight>
                  <a:srgbClr val="FFFF00"/>
                </a:highlight>
                <a:latin typeface="Arial" panose="020B0604020202020204" pitchFamily="34" charset="0"/>
                <a:ea typeface="Calibri" panose="020F0502020204030204" pitchFamily="34" charset="0"/>
                <a:cs typeface="Arial" panose="020B0604020202020204" pitchFamily="34" charset="0"/>
              </a:rPr>
              <a:t>Name</a:t>
            </a:r>
            <a:r>
              <a:rPr lang="en-GB" sz="2400" dirty="0" smtClean="0">
                <a:solidFill>
                  <a:srgbClr val="305480"/>
                </a:solidFill>
                <a:latin typeface="Arial" panose="020B0604020202020204" pitchFamily="34" charset="0"/>
                <a:ea typeface="Calibri" panose="020F0502020204030204" pitchFamily="34" charset="0"/>
                <a:cs typeface="Arial" panose="020B0604020202020204" pitchFamily="34" charset="0"/>
              </a:rPr>
              <a:t>, </a:t>
            </a:r>
            <a:r>
              <a:rPr lang="en-GB" sz="2400" dirty="0" smtClean="0">
                <a:solidFill>
                  <a:srgbClr val="305480"/>
                </a:solidFill>
                <a:highlight>
                  <a:srgbClr val="FFFF00"/>
                </a:highlight>
                <a:latin typeface="Arial" panose="020B0604020202020204" pitchFamily="34" charset="0"/>
                <a:ea typeface="Calibri" panose="020F0502020204030204" pitchFamily="34" charset="0"/>
                <a:cs typeface="Arial" panose="020B0604020202020204" pitchFamily="34" charset="0"/>
              </a:rPr>
              <a:t>Position</a:t>
            </a:r>
            <a:r>
              <a:rPr lang="en-GB" sz="2400" dirty="0" smtClean="0">
                <a:solidFill>
                  <a:srgbClr val="305480"/>
                </a:solidFill>
                <a:latin typeface="Arial" panose="020B0604020202020204" pitchFamily="34" charset="0"/>
                <a:ea typeface="Calibri" panose="020F0502020204030204" pitchFamily="34" charset="0"/>
                <a:cs typeface="Arial" panose="020B0604020202020204" pitchFamily="34" charset="0"/>
              </a:rPr>
              <a:t>, </a:t>
            </a:r>
            <a:r>
              <a:rPr lang="en-GB" sz="2400" dirty="0" smtClean="0">
                <a:solidFill>
                  <a:srgbClr val="305480"/>
                </a:solidFill>
                <a:highlight>
                  <a:srgbClr val="FFFF00"/>
                </a:highlight>
                <a:latin typeface="Arial" panose="020B0604020202020204" pitchFamily="34" charset="0"/>
                <a:ea typeface="Calibri" panose="020F0502020204030204" pitchFamily="34" charset="0"/>
                <a:cs typeface="Arial" panose="020B0604020202020204" pitchFamily="34" charset="0"/>
              </a:rPr>
              <a:t>XXRFC</a:t>
            </a:r>
            <a:endParaRPr lang="en-GB" sz="2400" dirty="0" smtClean="0">
              <a:solidFill>
                <a:srgbClr val="305480"/>
              </a:solidFill>
            </a:endParaRPr>
          </a:p>
          <a:p>
            <a:pPr algn="ctr" eaLnBrk="0" hangingPunct="0">
              <a:spcBef>
                <a:spcPct val="50000"/>
              </a:spcBef>
            </a:pPr>
            <a:r>
              <a:rPr lang="en-GB" sz="2000" dirty="0" smtClean="0">
                <a:solidFill>
                  <a:srgbClr val="305480"/>
                </a:solidFill>
                <a:highlight>
                  <a:srgbClr val="FFFF00"/>
                </a:highlight>
                <a:latin typeface="Arial" panose="020B0604020202020204" pitchFamily="34" charset="0"/>
                <a:ea typeface="Calibri" panose="020F0502020204030204" pitchFamily="34" charset="0"/>
                <a:cs typeface="Arial" panose="020B0604020202020204" pitchFamily="34" charset="0"/>
              </a:rPr>
              <a:t>e-mail address</a:t>
            </a:r>
            <a:endParaRPr lang="en-GB" sz="2000" dirty="0">
              <a:solidFill>
                <a:srgbClr val="305480"/>
              </a:solidFill>
            </a:endParaRPr>
          </a:p>
        </p:txBody>
      </p:sp>
      <p:sp>
        <p:nvSpPr>
          <p:cNvPr id="10" name="Text Box 38"/>
          <p:cNvSpPr txBox="1">
            <a:spLocks noChangeArrowheads="1"/>
          </p:cNvSpPr>
          <p:nvPr/>
        </p:nvSpPr>
        <p:spPr bwMode="auto">
          <a:xfrm>
            <a:off x="484736" y="2438400"/>
            <a:ext cx="8278264" cy="1754326"/>
          </a:xfrm>
          <a:prstGeom prst="rect">
            <a:avLst/>
          </a:prstGeom>
          <a:noFill/>
          <a:ln w="9525">
            <a:noFill/>
            <a:miter lim="800000"/>
            <a:headEnd/>
            <a:tailEnd/>
          </a:ln>
        </p:spPr>
        <p:txBody>
          <a:bodyPr wrap="square">
            <a:spAutoFit/>
          </a:bodyPr>
          <a:lstStyle/>
          <a:p>
            <a:pPr algn="ctr" eaLnBrk="0" hangingPunct="0"/>
            <a:r>
              <a:rPr lang="en-US" sz="3600" b="1" dirty="0" smtClean="0"/>
              <a:t>The Hydrologic Ensemble Forecast Service (HEFS): a new era of water forecasting at </a:t>
            </a:r>
            <a:r>
              <a:rPr lang="en-US" sz="3600" b="1" dirty="0" smtClean="0">
                <a:highlight>
                  <a:srgbClr val="FFFF00"/>
                </a:highlight>
                <a:latin typeface="+mn-lt"/>
                <a:ea typeface="Calibri" panose="020F0502020204030204" pitchFamily="34" charset="0"/>
              </a:rPr>
              <a:t>XXRFC</a:t>
            </a:r>
            <a:r>
              <a:rPr lang="en-US" sz="3600" b="1" dirty="0" smtClean="0">
                <a:solidFill>
                  <a:srgbClr val="305480"/>
                </a:solidFill>
                <a:latin typeface="+mn-lt"/>
                <a:ea typeface="Calibri" panose="020F0502020204030204" pitchFamily="34" charset="0"/>
              </a:rPr>
              <a:t> </a:t>
            </a:r>
            <a:endParaRPr lang="en-US" sz="3600" b="1" dirty="0">
              <a:latin typeface="+mn-lt"/>
            </a:endParaRPr>
          </a:p>
        </p:txBody>
      </p:sp>
      <p:sp>
        <p:nvSpPr>
          <p:cNvPr id="11" name="Text Box 40"/>
          <p:cNvSpPr txBox="1">
            <a:spLocks noChangeArrowheads="1"/>
          </p:cNvSpPr>
          <p:nvPr/>
        </p:nvSpPr>
        <p:spPr bwMode="auto">
          <a:xfrm>
            <a:off x="395288" y="838200"/>
            <a:ext cx="8304212" cy="658642"/>
          </a:xfrm>
          <a:prstGeom prst="rect">
            <a:avLst/>
          </a:prstGeom>
          <a:noFill/>
          <a:ln w="9525">
            <a:noFill/>
            <a:miter lim="800000"/>
            <a:headEnd/>
            <a:tailEnd/>
          </a:ln>
        </p:spPr>
        <p:txBody>
          <a:bodyPr>
            <a:spAutoFit/>
          </a:bodyPr>
          <a:lstStyle/>
          <a:p>
            <a:pPr algn="ctr">
              <a:lnSpc>
                <a:spcPct val="115000"/>
              </a:lnSpc>
              <a:spcAft>
                <a:spcPts val="1000"/>
              </a:spcAft>
              <a:tabLst>
                <a:tab pos="2101850" algn="l"/>
              </a:tabLst>
            </a:pPr>
            <a:r>
              <a:rPr lang="en-US" b="1" dirty="0" smtClean="0">
                <a:solidFill>
                  <a:srgbClr val="305480"/>
                </a:solidFill>
                <a:highlight>
                  <a:srgbClr val="FFFF00"/>
                </a:highlight>
                <a:latin typeface="Tahoma" panose="020B0604030504040204" pitchFamily="34" charset="0"/>
                <a:ea typeface="Tahoma" panose="020B0604030504040204" pitchFamily="34" charset="0"/>
                <a:cs typeface="Tahoma" panose="020B0604030504040204" pitchFamily="34" charset="0"/>
              </a:rPr>
              <a:t>XXRFC</a:t>
            </a:r>
            <a:r>
              <a:rPr lang="en-GB" b="1" dirty="0" smtClean="0">
                <a:solidFill>
                  <a:srgbClr val="305480"/>
                </a:solidFill>
                <a:highlight>
                  <a:srgbClr val="FFFF00"/>
                </a:highlight>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05480"/>
                </a:solidFill>
                <a:latin typeface="Tahoma" pitchFamily="34" charset="0"/>
                <a:ea typeface="Tahoma" pitchFamily="34" charset="0"/>
                <a:cs typeface="Tahoma" pitchFamily="34" charset="0"/>
              </a:rPr>
              <a:t>briefing, </a:t>
            </a:r>
            <a:r>
              <a:rPr lang="en-US" b="1" dirty="0" smtClean="0">
                <a:solidFill>
                  <a:srgbClr val="305480"/>
                </a:solidFill>
                <a:highlight>
                  <a:srgbClr val="FFFF00"/>
                </a:highlight>
                <a:latin typeface="Tahoma" panose="020B0604030504040204" pitchFamily="34" charset="0"/>
                <a:ea typeface="Tahoma" panose="020B0604030504040204" pitchFamily="34" charset="0"/>
                <a:cs typeface="Tahoma" panose="020B0604030504040204" pitchFamily="34" charset="0"/>
              </a:rPr>
              <a:t>Month</a:t>
            </a:r>
            <a:r>
              <a:rPr lang="en-US" b="1" dirty="0" smtClean="0">
                <a:solidFill>
                  <a:srgbClr val="305480"/>
                </a:solidFill>
                <a:latin typeface="Tahoma" pitchFamily="34" charset="0"/>
                <a:ea typeface="Tahoma" pitchFamily="34" charset="0"/>
                <a:cs typeface="Tahoma" pitchFamily="34" charset="0"/>
              </a:rPr>
              <a:t>, </a:t>
            </a:r>
            <a:r>
              <a:rPr lang="en-US" b="1" dirty="0" smtClean="0">
                <a:solidFill>
                  <a:srgbClr val="305480"/>
                </a:solidFill>
                <a:highlight>
                  <a:srgbClr val="FFFF00"/>
                </a:highlight>
                <a:latin typeface="Tahoma" panose="020B0604030504040204" pitchFamily="34" charset="0"/>
                <a:ea typeface="Tahoma" panose="020B0604030504040204" pitchFamily="34" charset="0"/>
                <a:cs typeface="Tahoma" panose="020B0604030504040204" pitchFamily="34" charset="0"/>
              </a:rPr>
              <a:t>Year</a:t>
            </a:r>
            <a:endParaRPr lang="en-GB" b="1" dirty="0">
              <a:solidFill>
                <a:srgbClr val="30548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solidFill>
                  <a:srgbClr val="000000"/>
                </a:solidFill>
                <a:latin typeface="Tahoma" pitchFamily="34" charset="0"/>
                <a:ea typeface="Tahoma" pitchFamily="34" charset="0"/>
                <a:cs typeface="Tahoma" pitchFamily="34" charset="0"/>
              </a:rPr>
              <a:t>Forecast quality: validation results</a:t>
            </a:r>
            <a:endParaRPr lang="en-US" sz="3400" b="1" dirty="0">
              <a:solidFill>
                <a:srgbClr val="00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 name="Rectangle 2"/>
              <p:cNvSpPr>
                <a:spLocks noChangeArrowheads="1"/>
              </p:cNvSpPr>
              <p:nvPr/>
            </p:nvSpPr>
            <p:spPr bwMode="auto">
              <a:xfrm>
                <a:off x="457200" y="914400"/>
                <a:ext cx="8556625" cy="50292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Phased validation of the HEFS</a:t>
                </a:r>
                <a:endParaRPr lang="en-US" sz="3400" b="1" dirty="0">
                  <a:solidFill>
                    <a:srgbClr val="305480"/>
                  </a:solidFill>
                </a:endParaRPr>
              </a:p>
              <a:p>
                <a:pPr marL="447675" indent="-447675">
                  <a:spcBef>
                    <a:spcPts val="1200"/>
                  </a:spcBef>
                  <a:buFont typeface="Arial" panose="020B0604020202020204" pitchFamily="34" charset="0"/>
                  <a:buChar char="•"/>
                </a:pPr>
                <a:r>
                  <a:rPr lang="en-US" sz="2600" dirty="0" smtClean="0"/>
                  <a:t>Temperature</a:t>
                </a:r>
                <a:r>
                  <a:rPr lang="en-US" sz="2600" dirty="0"/>
                  <a:t>, precipitation and </a:t>
                </a:r>
                <a:r>
                  <a:rPr lang="en-US" sz="2600" dirty="0" smtClean="0"/>
                  <a:t>streamflow validated</a:t>
                </a:r>
                <a:endParaRPr lang="en-US" sz="2600" dirty="0"/>
              </a:p>
              <a:p>
                <a:pPr marL="447675" indent="-447675">
                  <a:spcBef>
                    <a:spcPts val="600"/>
                  </a:spcBef>
                  <a:buFont typeface="Arial" panose="020B0604020202020204" pitchFamily="34" charset="0"/>
                  <a:buChar char="•"/>
                </a:pPr>
                <a:r>
                  <a:rPr lang="en-US" sz="2600" dirty="0"/>
                  <a:t>See: </a:t>
                </a:r>
                <a:r>
                  <a:rPr lang="en-US" sz="2600" dirty="0" smtClean="0">
                    <a:hlinkClick r:id="rId3"/>
                  </a:rPr>
                  <a:t>www.nws.noaa.gov/oh/hrl/general/indexdoc.htm</a:t>
                </a:r>
                <a:r>
                  <a:rPr lang="en-US" sz="2600" dirty="0" smtClean="0"/>
                  <a:t> </a:t>
                </a:r>
                <a:endParaRPr lang="en-US" sz="2600" b="1" dirty="0" smtClean="0"/>
              </a:p>
              <a:p>
                <a:pPr marL="447675" indent="-447675">
                  <a:spcBef>
                    <a:spcPts val="1200"/>
                  </a:spcBef>
                  <a:buFont typeface="+mj-lt"/>
                  <a:buAutoNum type="arabicPeriod"/>
                </a:pPr>
                <a:r>
                  <a:rPr lang="en-US" sz="2600" b="1" dirty="0" smtClean="0"/>
                  <a:t>First phase: </a:t>
                </a:r>
                <a:r>
                  <a:rPr lang="en-US" sz="2600" dirty="0" smtClean="0"/>
                  <a:t>short- to medium-range (1-15 days)</a:t>
                </a:r>
              </a:p>
              <a:p>
                <a:pPr marL="895350" lvl="1" indent="-447675">
                  <a:spcBef>
                    <a:spcPts val="1200"/>
                  </a:spcBef>
                  <a:buFont typeface="Arial" panose="020B0604020202020204" pitchFamily="34" charset="0"/>
                  <a:buChar char="−"/>
                </a:pPr>
                <a:r>
                  <a:rPr lang="en-US" sz="2600" dirty="0" smtClean="0"/>
                  <a:t>GEFS forcing used in the MEFP</a:t>
                </a:r>
              </a:p>
              <a:p>
                <a:pPr marL="895350" lvl="1" indent="-447675">
                  <a:spcBef>
                    <a:spcPts val="600"/>
                  </a:spcBef>
                  <a:buFont typeface="Arial" panose="020B0604020202020204" pitchFamily="34" charset="0"/>
                  <a:buChar char="−"/>
                </a:pPr>
                <a:r>
                  <a:rPr lang="en-US" sz="2600" dirty="0" smtClean="0"/>
                  <a:t>Selected basins in four RFCs (AB, CB, CN, MA)</a:t>
                </a:r>
              </a:p>
              <a:p>
                <a:pPr marL="447675" indent="-447675">
                  <a:spcBef>
                    <a:spcPts val="1200"/>
                  </a:spcBef>
                  <a:buFont typeface="+mj-lt"/>
                  <a:buAutoNum type="arabicPeriod"/>
                </a:pPr>
                <a:r>
                  <a:rPr lang="en-US" sz="2600" b="1" dirty="0" smtClean="0"/>
                  <a:t>Second phase: </a:t>
                </a:r>
                <a:r>
                  <a:rPr lang="en-US" sz="2600" dirty="0" smtClean="0"/>
                  <a:t>long-range (1-330 days)</a:t>
                </a:r>
                <a:endParaRPr lang="en-US" sz="2600" dirty="0"/>
              </a:p>
              <a:p>
                <a:pPr marL="895350" lvl="1" indent="-447675">
                  <a:spcBef>
                    <a:spcPts val="1200"/>
                  </a:spcBef>
                  <a:buFont typeface="Arial" panose="020B0604020202020204" pitchFamily="34" charset="0"/>
                  <a:buChar char="−"/>
                </a:pPr>
                <a:r>
                  <a:rPr lang="en-US" sz="2600" dirty="0" smtClean="0"/>
                  <a:t>GEFS (15 days) and CFSv2 (16-270 days) </a:t>
                </a:r>
              </a:p>
              <a:p>
                <a:pPr marL="895350" lvl="1" indent="-447675">
                  <a:spcBef>
                    <a:spcPts val="600"/>
                  </a:spcBef>
                  <a:buFont typeface="Arial" panose="020B0604020202020204" pitchFamily="34" charset="0"/>
                  <a:buChar char="−"/>
                </a:pPr>
                <a:r>
                  <a:rPr lang="en-US" sz="2600" dirty="0" smtClean="0"/>
                  <a:t>Climatology </a:t>
                </a:r>
                <a:r>
                  <a:rPr lang="en-US" sz="2600" dirty="0"/>
                  <a:t>(</a:t>
                </a:r>
                <a14:m>
                  <m:oMath xmlns:m="http://schemas.openxmlformats.org/officeDocument/2006/math">
                    <m:r>
                      <a:rPr lang="en-US" sz="2600" i="1" dirty="0">
                        <a:latin typeface="Cambria Math" panose="02040503050406030204" pitchFamily="18" charset="0"/>
                        <a:ea typeface="Cambria Math" panose="02040503050406030204" pitchFamily="18" charset="0"/>
                      </a:rPr>
                      <m:t>≈</m:t>
                    </m:r>
                  </m:oMath>
                </a14:m>
                <a:r>
                  <a:rPr lang="en-US" sz="2600" dirty="0"/>
                  <a:t>ESP</a:t>
                </a:r>
                <a:r>
                  <a:rPr lang="en-US" sz="2600" dirty="0" smtClean="0"/>
                  <a:t>) after 270 days </a:t>
                </a:r>
              </a:p>
              <a:p>
                <a:pPr marL="895350" lvl="1" indent="-447675">
                  <a:spcBef>
                    <a:spcPts val="600"/>
                  </a:spcBef>
                  <a:buFont typeface="Arial" panose="020B0604020202020204" pitchFamily="34" charset="0"/>
                  <a:buChar char="−"/>
                </a:pPr>
                <a:r>
                  <a:rPr lang="en-US" sz="2600" dirty="0" smtClean="0"/>
                  <a:t>Selected basins in MARFC and NERFC</a:t>
                </a:r>
                <a:r>
                  <a:rPr lang="en-US" sz="2600" dirty="0"/>
                  <a:t>	</a:t>
                </a:r>
                <a:endParaRPr lang="en-US" sz="2600" dirty="0" smtClean="0"/>
              </a:p>
              <a:p>
                <a:pPr marL="609600" indent="-609600">
                  <a:spcBef>
                    <a:spcPct val="40000"/>
                  </a:spcBef>
                </a:pPr>
                <a:r>
                  <a:rPr lang="en-US" sz="2400" dirty="0" smtClean="0"/>
                  <a:t/>
                </a:r>
                <a:br>
                  <a:rPr lang="en-US" sz="2400" dirty="0" smtClean="0"/>
                </a:br>
                <a:endParaRPr lang="en-GB" sz="2400" dirty="0" smtClean="0"/>
              </a:p>
            </p:txBody>
          </p:sp>
        </mc:Choice>
        <mc:Fallback xmlns="">
          <p:sp>
            <p:nvSpPr>
              <p:cNvPr id="6" name="Rectangle 2"/>
              <p:cNvSpPr>
                <a:spLocks noRot="1" noChangeAspect="1" noMove="1" noResize="1" noEditPoints="1" noAdjustHandles="1" noChangeArrowheads="1" noChangeShapeType="1" noTextEdit="1"/>
              </p:cNvSpPr>
              <p:nvPr/>
            </p:nvSpPr>
            <p:spPr bwMode="auto">
              <a:xfrm>
                <a:off x="457200" y="914400"/>
                <a:ext cx="8556625" cy="5029200"/>
              </a:xfrm>
              <a:prstGeom prst="rect">
                <a:avLst/>
              </a:prstGeom>
              <a:blipFill rotWithShape="0">
                <a:blip r:embed="rId4"/>
                <a:stretch>
                  <a:fillRect l="-1994" t="-1697" b="-7273"/>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112197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solidFill>
                  <a:srgbClr val="000000"/>
                </a:solidFill>
                <a:latin typeface="Tahoma" pitchFamily="34" charset="0"/>
                <a:ea typeface="Tahoma" pitchFamily="34" charset="0"/>
                <a:cs typeface="Tahoma" pitchFamily="34" charset="0"/>
              </a:rPr>
              <a:t>Forecast quality: validation results</a:t>
            </a:r>
          </a:p>
        </p:txBody>
      </p:sp>
      <p:sp>
        <p:nvSpPr>
          <p:cNvPr id="5" name="Text Box 9"/>
          <p:cNvSpPr txBox="1">
            <a:spLocks noChangeArrowheads="1"/>
          </p:cNvSpPr>
          <p:nvPr/>
        </p:nvSpPr>
        <p:spPr bwMode="auto">
          <a:xfrm>
            <a:off x="304800" y="914400"/>
            <a:ext cx="3124199" cy="5247590"/>
          </a:xfrm>
          <a:prstGeom prst="rect">
            <a:avLst/>
          </a:prstGeom>
          <a:noFill/>
          <a:ln w="9525">
            <a:noFill/>
            <a:miter lim="800000"/>
            <a:headEnd/>
            <a:tailEnd/>
          </a:ln>
        </p:spPr>
        <p:txBody>
          <a:bodyPr wrap="square">
            <a:spAutoFit/>
          </a:bodyPr>
          <a:lstStyle/>
          <a:p>
            <a:r>
              <a:rPr lang="en-US" sz="2000" b="1" dirty="0" smtClean="0">
                <a:solidFill>
                  <a:srgbClr val="305480"/>
                </a:solidFill>
              </a:rPr>
              <a:t>MEFP forcing</a:t>
            </a:r>
            <a:endParaRPr lang="en-US" sz="2000" dirty="0">
              <a:solidFill>
                <a:srgbClr val="30548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Skill of the MEFP with GEFS forcing inputs</a:t>
            </a:r>
            <a:endParaRPr lang="en-US" sz="2000" dirty="0">
              <a:solidFill>
                <a:srgbClr val="000000"/>
              </a:solidFill>
            </a:endParaRPr>
          </a:p>
          <a:p>
            <a:pPr marL="344488" indent="-344488">
              <a:spcBef>
                <a:spcPts val="1000"/>
              </a:spcBef>
              <a:buFont typeface="Arial" pitchFamily="34" charset="0"/>
              <a:buChar char="•"/>
              <a:tabLst>
                <a:tab pos="288925" algn="l"/>
              </a:tabLst>
            </a:pPr>
            <a:r>
              <a:rPr lang="en-US" sz="2000" dirty="0" smtClean="0">
                <a:solidFill>
                  <a:srgbClr val="000000"/>
                </a:solidFill>
              </a:rPr>
              <a:t>Positive values mean fractional gain vs. climatology (e.g. 50% better on day 1 at FTSC1)</a:t>
            </a:r>
          </a:p>
          <a:p>
            <a:pPr marL="344488" indent="-344488">
              <a:spcBef>
                <a:spcPts val="1000"/>
              </a:spcBef>
              <a:buFont typeface="Arial" pitchFamily="34" charset="0"/>
              <a:buChar char="•"/>
              <a:tabLst>
                <a:tab pos="288925" algn="l"/>
              </a:tabLst>
            </a:pPr>
            <a:r>
              <a:rPr lang="en-US" sz="2000" dirty="0" smtClean="0">
                <a:solidFill>
                  <a:srgbClr val="000000"/>
                </a:solidFill>
              </a:rPr>
              <a:t>MEFP temperature generally skillful, even after 14 days</a:t>
            </a:r>
          </a:p>
          <a:p>
            <a:pPr marL="344488" indent="-344488">
              <a:spcBef>
                <a:spcPts val="1000"/>
              </a:spcBef>
              <a:buFont typeface="Arial" pitchFamily="34" charset="0"/>
              <a:buChar char="•"/>
              <a:tabLst>
                <a:tab pos="288925" algn="l"/>
              </a:tabLst>
            </a:pPr>
            <a:r>
              <a:rPr lang="en-US" sz="2000" dirty="0" smtClean="0">
                <a:solidFill>
                  <a:srgbClr val="000000"/>
                </a:solidFill>
              </a:rPr>
              <a:t>MEFP precipitation skillful during first week, but skill varies between basins</a:t>
            </a:r>
          </a:p>
        </p:txBody>
      </p:sp>
      <p:pic>
        <p:nvPicPr>
          <p:cNvPr id="7" name="Picture 6"/>
          <p:cNvPicPr>
            <a:picLocks noChangeAspect="1"/>
          </p:cNvPicPr>
          <p:nvPr/>
        </p:nvPicPr>
        <p:blipFill>
          <a:blip r:embed="rId3"/>
          <a:stretch>
            <a:fillRect/>
          </a:stretch>
        </p:blipFill>
        <p:spPr>
          <a:xfrm>
            <a:off x="3733800" y="762000"/>
            <a:ext cx="5257800" cy="5246707"/>
          </a:xfrm>
          <a:prstGeom prst="rect">
            <a:avLst/>
          </a:prstGeom>
        </p:spPr>
      </p:pic>
      <p:sp>
        <p:nvSpPr>
          <p:cNvPr id="11" name="TextBox 10"/>
          <p:cNvSpPr txBox="1"/>
          <p:nvPr/>
        </p:nvSpPr>
        <p:spPr>
          <a:xfrm>
            <a:off x="5226500" y="6012418"/>
            <a:ext cx="2501005" cy="338554"/>
          </a:xfrm>
          <a:prstGeom prst="rect">
            <a:avLst/>
          </a:prstGeom>
          <a:noFill/>
        </p:spPr>
        <p:txBody>
          <a:bodyPr wrap="none" rtlCol="0">
            <a:spAutoFit/>
          </a:bodyPr>
          <a:lstStyle/>
          <a:p>
            <a:pPr algn="ctr"/>
            <a:r>
              <a:rPr lang="en-US" sz="1600" dirty="0" smtClean="0"/>
              <a:t>Forecast lead time (days)</a:t>
            </a:r>
            <a:endParaRPr lang="en-GB" sz="1600" dirty="0"/>
          </a:p>
        </p:txBody>
      </p:sp>
      <p:sp>
        <p:nvSpPr>
          <p:cNvPr id="12" name="TextBox 11"/>
          <p:cNvSpPr txBox="1"/>
          <p:nvPr/>
        </p:nvSpPr>
        <p:spPr>
          <a:xfrm rot="16200000">
            <a:off x="1676684" y="3100467"/>
            <a:ext cx="3626314" cy="338554"/>
          </a:xfrm>
          <a:prstGeom prst="rect">
            <a:avLst/>
          </a:prstGeom>
          <a:noFill/>
        </p:spPr>
        <p:txBody>
          <a:bodyPr wrap="none" rtlCol="0">
            <a:spAutoFit/>
          </a:bodyPr>
          <a:lstStyle/>
          <a:p>
            <a:pPr algn="ctr"/>
            <a:r>
              <a:rPr lang="en-US" sz="1600" dirty="0" smtClean="0"/>
              <a:t>Skill (fractional gain over climatology) </a:t>
            </a:r>
            <a:endParaRPr lang="en-GB" sz="1600" dirty="0"/>
          </a:p>
        </p:txBody>
      </p:sp>
      <p:sp>
        <p:nvSpPr>
          <p:cNvPr id="9" name="Oval 8"/>
          <p:cNvSpPr/>
          <p:nvPr/>
        </p:nvSpPr>
        <p:spPr>
          <a:xfrm>
            <a:off x="3978876" y="43434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48082" y="3657600"/>
            <a:ext cx="1556836" cy="523220"/>
          </a:xfrm>
          <a:prstGeom prst="rect">
            <a:avLst/>
          </a:prstGeom>
          <a:noFill/>
        </p:spPr>
        <p:txBody>
          <a:bodyPr wrap="none" rtlCol="0">
            <a:spAutoFit/>
          </a:bodyPr>
          <a:lstStyle/>
          <a:p>
            <a:pPr algn="ctr"/>
            <a:r>
              <a:rPr lang="en-US" sz="1400" dirty="0" smtClean="0"/>
              <a:t>“50% better than </a:t>
            </a:r>
          </a:p>
          <a:p>
            <a:pPr algn="ctr"/>
            <a:r>
              <a:rPr lang="en-US" sz="1400" dirty="0" smtClean="0"/>
              <a:t>climatology”</a:t>
            </a:r>
            <a:endParaRPr lang="en-GB" sz="1400" dirty="0"/>
          </a:p>
        </p:txBody>
      </p:sp>
      <p:cxnSp>
        <p:nvCxnSpPr>
          <p:cNvPr id="15" name="Straight Connector 14"/>
          <p:cNvCxnSpPr/>
          <p:nvPr/>
        </p:nvCxnSpPr>
        <p:spPr>
          <a:xfrm flipH="1">
            <a:off x="4206919" y="4026424"/>
            <a:ext cx="332961" cy="349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26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99953" y="769620"/>
            <a:ext cx="5267836" cy="5250180"/>
          </a:xfrm>
          <a:prstGeom prst="rect">
            <a:avLst/>
          </a:prstGeom>
        </p:spPr>
      </p:pic>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solidFill>
                  <a:srgbClr val="000000"/>
                </a:solidFill>
                <a:latin typeface="Tahoma" pitchFamily="34" charset="0"/>
                <a:ea typeface="Tahoma" pitchFamily="34" charset="0"/>
                <a:cs typeface="Tahoma" pitchFamily="34" charset="0"/>
              </a:rPr>
              <a:t>Forecast quality: validation results</a:t>
            </a:r>
          </a:p>
        </p:txBody>
      </p:sp>
      <mc:AlternateContent xmlns:mc="http://schemas.openxmlformats.org/markup-compatibility/2006" xmlns:a14="http://schemas.microsoft.com/office/drawing/2010/main">
        <mc:Choice Requires="a14">
          <p:sp>
            <p:nvSpPr>
              <p:cNvPr id="5" name="Text Box 9"/>
              <p:cNvSpPr txBox="1">
                <a:spLocks noChangeArrowheads="1"/>
              </p:cNvSpPr>
              <p:nvPr/>
            </p:nvSpPr>
            <p:spPr bwMode="auto">
              <a:xfrm>
                <a:off x="304800" y="914400"/>
                <a:ext cx="3200400" cy="5247590"/>
              </a:xfrm>
              <a:prstGeom prst="rect">
                <a:avLst/>
              </a:prstGeom>
              <a:noFill/>
              <a:ln w="9525">
                <a:noFill/>
                <a:miter lim="800000"/>
                <a:headEnd/>
                <a:tailEnd/>
              </a:ln>
            </p:spPr>
            <p:txBody>
              <a:bodyPr wrap="square">
                <a:spAutoFit/>
              </a:bodyPr>
              <a:lstStyle/>
              <a:p>
                <a:r>
                  <a:rPr lang="en-US" sz="2000" b="1" dirty="0" smtClean="0">
                    <a:solidFill>
                      <a:srgbClr val="305480"/>
                    </a:solidFill>
                  </a:rPr>
                  <a:t>HEFS streamflow</a:t>
                </a:r>
                <a:endParaRPr lang="en-US" sz="2000" dirty="0">
                  <a:solidFill>
                    <a:srgbClr val="30548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Skill of HEFS streamflow forecasts (including EnsPost)</a:t>
                </a:r>
              </a:p>
              <a:p>
                <a:pPr marL="344488" indent="-344488">
                  <a:spcBef>
                    <a:spcPts val="1000"/>
                  </a:spcBef>
                  <a:buFont typeface="Arial" pitchFamily="34" charset="0"/>
                  <a:buChar char="•"/>
                  <a:tabLst>
                    <a:tab pos="288925" algn="l"/>
                  </a:tabLst>
                </a:pPr>
                <a:r>
                  <a:rPr lang="en-US" sz="2000" dirty="0" smtClean="0">
                    <a:solidFill>
                      <a:srgbClr val="000000"/>
                    </a:solidFill>
                  </a:rPr>
                  <a:t>Positive values mean fractional gain vs. climatology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smtClean="0">
                    <a:latin typeface="+mn-lt"/>
                  </a:rPr>
                  <a:t>ESP)</a:t>
                </a:r>
                <a:endParaRPr lang="en-US" sz="2000" dirty="0">
                  <a:solidFill>
                    <a:srgbClr val="000000"/>
                  </a:solidFill>
                  <a:latin typeface="+mn-lt"/>
                </a:endParaRPr>
              </a:p>
              <a:p>
                <a:pPr marL="344488" indent="-344488">
                  <a:spcBef>
                    <a:spcPts val="1000"/>
                  </a:spcBef>
                  <a:buFont typeface="Arial" pitchFamily="34" charset="0"/>
                  <a:buChar char="•"/>
                  <a:tabLst>
                    <a:tab pos="288925" algn="l"/>
                  </a:tabLst>
                </a:pPr>
                <a:r>
                  <a:rPr lang="en-US" sz="2000" dirty="0" smtClean="0">
                    <a:solidFill>
                      <a:srgbClr val="000000"/>
                    </a:solidFill>
                  </a:rPr>
                  <a:t>HEFS forecasts consistently beat climatology (by up to 50% for short-range)</a:t>
                </a:r>
              </a:p>
              <a:p>
                <a:pPr marL="344488" indent="-344488">
                  <a:spcBef>
                    <a:spcPts val="1000"/>
                  </a:spcBef>
                  <a:buFont typeface="Arial" pitchFamily="34" charset="0"/>
                  <a:buChar char="•"/>
                  <a:tabLst>
                    <a:tab pos="288925" algn="l"/>
                  </a:tabLst>
                </a:pPr>
                <a:r>
                  <a:rPr lang="en-US" sz="2000" dirty="0" smtClean="0">
                    <a:solidFill>
                      <a:srgbClr val="000000"/>
                    </a:solidFill>
                  </a:rPr>
                  <a:t>Both MEFP and EnsPost contribute to total skill (separate contribution not shown)</a:t>
                </a:r>
              </a:p>
            </p:txBody>
          </p:sp>
        </mc:Choice>
        <mc:Fallback xmlns="">
          <p:sp>
            <p:nvSpPr>
              <p:cNvPr id="5" name="Text Box 9"/>
              <p:cNvSpPr txBox="1">
                <a:spLocks noRot="1" noChangeAspect="1" noMove="1" noResize="1" noEditPoints="1" noAdjustHandles="1" noChangeArrowheads="1" noChangeShapeType="1" noTextEdit="1"/>
              </p:cNvSpPr>
              <p:nvPr/>
            </p:nvSpPr>
            <p:spPr bwMode="auto">
              <a:xfrm>
                <a:off x="304800" y="914400"/>
                <a:ext cx="3200400" cy="5247590"/>
              </a:xfrm>
              <a:prstGeom prst="rect">
                <a:avLst/>
              </a:prstGeom>
              <a:blipFill rotWithShape="0">
                <a:blip r:embed="rId4"/>
                <a:stretch>
                  <a:fillRect l="-1905" t="-465" b="-1161"/>
                </a:stretch>
              </a:blipFill>
              <a:ln w="9525">
                <a:noFill/>
                <a:miter lim="800000"/>
                <a:headEnd/>
                <a:tailEnd/>
              </a:ln>
            </p:spPr>
            <p:txBody>
              <a:bodyPr/>
              <a:lstStyle/>
              <a:p>
                <a:r>
                  <a:rPr lang="en-GB">
                    <a:noFill/>
                  </a:rPr>
                  <a:t> </a:t>
                </a:r>
              </a:p>
            </p:txBody>
          </p:sp>
        </mc:Fallback>
      </mc:AlternateContent>
      <p:sp>
        <p:nvSpPr>
          <p:cNvPr id="11" name="TextBox 10"/>
          <p:cNvSpPr txBox="1"/>
          <p:nvPr/>
        </p:nvSpPr>
        <p:spPr>
          <a:xfrm>
            <a:off x="5226500" y="6012418"/>
            <a:ext cx="2501005" cy="338554"/>
          </a:xfrm>
          <a:prstGeom prst="rect">
            <a:avLst/>
          </a:prstGeom>
          <a:noFill/>
        </p:spPr>
        <p:txBody>
          <a:bodyPr wrap="none" rtlCol="0">
            <a:spAutoFit/>
          </a:bodyPr>
          <a:lstStyle/>
          <a:p>
            <a:pPr algn="ctr"/>
            <a:r>
              <a:rPr lang="en-US" sz="1600" dirty="0" smtClean="0"/>
              <a:t>Forecast lead time (days)</a:t>
            </a:r>
            <a:endParaRPr lang="en-GB" sz="1600" dirty="0"/>
          </a:p>
        </p:txBody>
      </p:sp>
      <p:sp>
        <p:nvSpPr>
          <p:cNvPr id="12" name="TextBox 11"/>
          <p:cNvSpPr txBox="1"/>
          <p:nvPr/>
        </p:nvSpPr>
        <p:spPr>
          <a:xfrm rot="16200000">
            <a:off x="1676684" y="3100467"/>
            <a:ext cx="3626314" cy="338554"/>
          </a:xfrm>
          <a:prstGeom prst="rect">
            <a:avLst/>
          </a:prstGeom>
          <a:noFill/>
        </p:spPr>
        <p:txBody>
          <a:bodyPr wrap="none" rtlCol="0">
            <a:spAutoFit/>
          </a:bodyPr>
          <a:lstStyle/>
          <a:p>
            <a:pPr algn="ctr"/>
            <a:r>
              <a:rPr lang="en-US" sz="1600" dirty="0" smtClean="0"/>
              <a:t>Skill (fractional gain over climatology) </a:t>
            </a:r>
            <a:endParaRPr lang="en-GB" sz="1600" dirty="0"/>
          </a:p>
        </p:txBody>
      </p:sp>
    </p:spTree>
    <p:extLst>
      <p:ext uri="{BB962C8B-B14F-4D97-AF65-F5344CB8AC3E}">
        <p14:creationId xmlns:p14="http://schemas.microsoft.com/office/powerpoint/2010/main" val="248922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486" b="6009"/>
          <a:stretch/>
        </p:blipFill>
        <p:spPr>
          <a:xfrm>
            <a:off x="3657600" y="1023704"/>
            <a:ext cx="5410200" cy="4767496"/>
          </a:xfrm>
          <a:prstGeom prst="rect">
            <a:avLst/>
          </a:prstGeom>
        </p:spPr>
      </p:pic>
      <p:sp>
        <p:nvSpPr>
          <p:cNvPr id="5" name="TextBox 4"/>
          <p:cNvSpPr txBox="1"/>
          <p:nvPr/>
        </p:nvSpPr>
        <p:spPr>
          <a:xfrm>
            <a:off x="4267200" y="1305128"/>
            <a:ext cx="1805687" cy="338554"/>
          </a:xfrm>
          <a:prstGeom prst="rect">
            <a:avLst/>
          </a:prstGeom>
          <a:solidFill>
            <a:schemeClr val="bg1"/>
          </a:solidFill>
        </p:spPr>
        <p:txBody>
          <a:bodyPr wrap="none" rtlCol="0">
            <a:spAutoFit/>
          </a:bodyPr>
          <a:lstStyle/>
          <a:p>
            <a:r>
              <a:rPr lang="en-US" sz="1600" dirty="0" smtClean="0"/>
              <a:t>WALN6 (MARFC)</a:t>
            </a:r>
            <a:endParaRPr lang="en-GB" sz="1600" dirty="0"/>
          </a:p>
        </p:txBody>
      </p:sp>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solidFill>
                  <a:srgbClr val="000000"/>
                </a:solidFill>
                <a:latin typeface="Tahoma" pitchFamily="34" charset="0"/>
                <a:ea typeface="Tahoma" pitchFamily="34" charset="0"/>
                <a:cs typeface="Tahoma" pitchFamily="34" charset="0"/>
              </a:rPr>
              <a:t>Forecast quality: validation results</a:t>
            </a:r>
          </a:p>
        </p:txBody>
      </p:sp>
      <p:sp>
        <p:nvSpPr>
          <p:cNvPr id="4" name="Rectangle 3"/>
          <p:cNvSpPr/>
          <p:nvPr/>
        </p:nvSpPr>
        <p:spPr>
          <a:xfrm>
            <a:off x="5653992" y="4659868"/>
            <a:ext cx="889987" cy="369332"/>
          </a:xfrm>
          <a:prstGeom prst="rect">
            <a:avLst/>
          </a:prstGeom>
        </p:spPr>
        <p:txBody>
          <a:bodyPr wrap="none">
            <a:spAutoFit/>
          </a:bodyPr>
          <a:lstStyle/>
          <a:p>
            <a:pPr algn="ctr"/>
            <a:r>
              <a:rPr lang="en-US" sz="1800" dirty="0">
                <a:solidFill>
                  <a:schemeClr val="bg1">
                    <a:lumMod val="65000"/>
                  </a:schemeClr>
                </a:solidFill>
              </a:rPr>
              <a:t>CFSv2</a:t>
            </a:r>
            <a:endParaRPr lang="en-GB" sz="1800" dirty="0">
              <a:solidFill>
                <a:schemeClr val="bg1">
                  <a:lumMod val="65000"/>
                </a:schemeClr>
              </a:solidFill>
            </a:endParaRPr>
          </a:p>
        </p:txBody>
      </p:sp>
      <p:sp>
        <p:nvSpPr>
          <p:cNvPr id="15" name="Rectangle 14"/>
          <p:cNvSpPr/>
          <p:nvPr/>
        </p:nvSpPr>
        <p:spPr>
          <a:xfrm rot="16200000">
            <a:off x="3879728" y="4662078"/>
            <a:ext cx="813043" cy="369332"/>
          </a:xfrm>
          <a:prstGeom prst="rect">
            <a:avLst/>
          </a:prstGeom>
        </p:spPr>
        <p:txBody>
          <a:bodyPr wrap="none">
            <a:spAutoFit/>
          </a:bodyPr>
          <a:lstStyle/>
          <a:p>
            <a:pPr algn="ctr"/>
            <a:r>
              <a:rPr lang="en-US" sz="1800" dirty="0" smtClean="0">
                <a:solidFill>
                  <a:schemeClr val="bg1">
                    <a:lumMod val="65000"/>
                  </a:schemeClr>
                </a:solidFill>
              </a:rPr>
              <a:t>GEFS</a:t>
            </a:r>
            <a:endParaRPr lang="en-GB" sz="1800" dirty="0">
              <a:solidFill>
                <a:schemeClr val="bg1">
                  <a:lumMod val="65000"/>
                </a:schemeClr>
              </a:solidFill>
            </a:endParaRPr>
          </a:p>
        </p:txBody>
      </p:sp>
      <p:sp>
        <p:nvSpPr>
          <p:cNvPr id="12" name="Text Box 9"/>
          <p:cNvSpPr txBox="1">
            <a:spLocks noChangeArrowheads="1"/>
          </p:cNvSpPr>
          <p:nvPr/>
        </p:nvSpPr>
        <p:spPr bwMode="auto">
          <a:xfrm>
            <a:off x="304801" y="914400"/>
            <a:ext cx="3081017" cy="5247590"/>
          </a:xfrm>
          <a:prstGeom prst="rect">
            <a:avLst/>
          </a:prstGeom>
          <a:noFill/>
          <a:ln w="9525">
            <a:noFill/>
            <a:miter lim="800000"/>
            <a:headEnd/>
            <a:tailEnd/>
          </a:ln>
        </p:spPr>
        <p:txBody>
          <a:bodyPr wrap="square">
            <a:spAutoFit/>
          </a:bodyPr>
          <a:lstStyle/>
          <a:p>
            <a:r>
              <a:rPr lang="en-US" sz="2000" b="1" dirty="0" smtClean="0">
                <a:solidFill>
                  <a:srgbClr val="305480"/>
                </a:solidFill>
              </a:rPr>
              <a:t>Long-range forecasts</a:t>
            </a:r>
            <a:endParaRPr lang="en-US" sz="2000" dirty="0">
              <a:solidFill>
                <a:srgbClr val="30548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Example of MEFP precipitation forecasts from Walton, NY</a:t>
            </a:r>
          </a:p>
          <a:p>
            <a:pPr marL="344488" indent="-344488">
              <a:spcBef>
                <a:spcPts val="1000"/>
              </a:spcBef>
              <a:buFont typeface="Arial" pitchFamily="34" charset="0"/>
              <a:buChar char="•"/>
              <a:tabLst>
                <a:tab pos="288925" algn="l"/>
              </a:tabLst>
            </a:pPr>
            <a:r>
              <a:rPr lang="en-US" sz="2000" dirty="0" smtClean="0">
                <a:solidFill>
                  <a:srgbClr val="000000"/>
                </a:solidFill>
              </a:rPr>
              <a:t>Beyond one week of GEFS, there is little skill vs. climatology</a:t>
            </a:r>
          </a:p>
          <a:p>
            <a:pPr marL="344488" indent="-344488">
              <a:spcBef>
                <a:spcPts val="1000"/>
              </a:spcBef>
              <a:buFont typeface="Arial" pitchFamily="34" charset="0"/>
              <a:buChar char="•"/>
              <a:tabLst>
                <a:tab pos="288925" algn="l"/>
              </a:tabLst>
            </a:pPr>
            <a:r>
              <a:rPr lang="en-US" sz="2000" dirty="0" smtClean="0">
                <a:solidFill>
                  <a:srgbClr val="000000"/>
                </a:solidFill>
              </a:rPr>
              <a:t>In other words, the CFSv2 adds little skill for the long-range (</a:t>
            </a:r>
            <a:r>
              <a:rPr lang="en-US" sz="2000" u="sng" dirty="0" smtClean="0">
                <a:solidFill>
                  <a:srgbClr val="000000"/>
                </a:solidFill>
              </a:rPr>
              <a:t>but</a:t>
            </a:r>
            <a:r>
              <a:rPr lang="en-US" sz="2000" dirty="0" smtClean="0">
                <a:solidFill>
                  <a:srgbClr val="000000"/>
                </a:solidFill>
              </a:rPr>
              <a:t> forcing skill may last &gt;2 weeks in flow)</a:t>
            </a:r>
            <a:endParaRPr lang="en-US" sz="2000" dirty="0">
              <a:solidFill>
                <a:srgbClr val="000000"/>
              </a:solidFill>
            </a:endParaRPr>
          </a:p>
          <a:p>
            <a:pPr marL="344488" indent="-344488">
              <a:spcBef>
                <a:spcPts val="1000"/>
              </a:spcBef>
              <a:buFont typeface="Arial" pitchFamily="34" charset="0"/>
              <a:buChar char="•"/>
              <a:tabLst>
                <a:tab pos="288925" algn="l"/>
              </a:tabLst>
            </a:pPr>
            <a:r>
              <a:rPr lang="en-US" sz="2000" dirty="0" smtClean="0">
                <a:solidFill>
                  <a:srgbClr val="000000"/>
                </a:solidFill>
              </a:rPr>
              <a:t>If climate models improve in future, HEFS can be updated</a:t>
            </a:r>
            <a:endParaRPr lang="en-US" sz="2000" dirty="0">
              <a:solidFill>
                <a:srgbClr val="000000"/>
              </a:solidFill>
            </a:endParaRPr>
          </a:p>
        </p:txBody>
      </p:sp>
      <p:sp>
        <p:nvSpPr>
          <p:cNvPr id="16" name="TextBox 15"/>
          <p:cNvSpPr txBox="1"/>
          <p:nvPr/>
        </p:nvSpPr>
        <p:spPr>
          <a:xfrm>
            <a:off x="5226500" y="5750259"/>
            <a:ext cx="2501005" cy="338554"/>
          </a:xfrm>
          <a:prstGeom prst="rect">
            <a:avLst/>
          </a:prstGeom>
          <a:noFill/>
        </p:spPr>
        <p:txBody>
          <a:bodyPr wrap="none" rtlCol="0">
            <a:spAutoFit/>
          </a:bodyPr>
          <a:lstStyle/>
          <a:p>
            <a:pPr algn="ctr"/>
            <a:r>
              <a:rPr lang="en-US" sz="1600" dirty="0" smtClean="0"/>
              <a:t>Forecast lead time (days)</a:t>
            </a:r>
            <a:endParaRPr lang="en-GB" sz="1600" dirty="0"/>
          </a:p>
        </p:txBody>
      </p:sp>
      <p:sp>
        <p:nvSpPr>
          <p:cNvPr id="17" name="TextBox 16"/>
          <p:cNvSpPr txBox="1"/>
          <p:nvPr/>
        </p:nvSpPr>
        <p:spPr>
          <a:xfrm rot="16200000">
            <a:off x="1751366" y="3100467"/>
            <a:ext cx="3626314" cy="338554"/>
          </a:xfrm>
          <a:prstGeom prst="rect">
            <a:avLst/>
          </a:prstGeom>
          <a:noFill/>
        </p:spPr>
        <p:txBody>
          <a:bodyPr wrap="none" rtlCol="0">
            <a:spAutoFit/>
          </a:bodyPr>
          <a:lstStyle/>
          <a:p>
            <a:pPr algn="ctr"/>
            <a:r>
              <a:rPr lang="en-US" sz="1600" dirty="0" smtClean="0"/>
              <a:t>Skill (fractional gain over climatology) </a:t>
            </a:r>
            <a:endParaRPr lang="en-GB" sz="1600" dirty="0"/>
          </a:p>
        </p:txBody>
      </p:sp>
      <p:sp>
        <p:nvSpPr>
          <p:cNvPr id="7" name="Rectangle 6"/>
          <p:cNvSpPr/>
          <p:nvPr/>
        </p:nvSpPr>
        <p:spPr>
          <a:xfrm>
            <a:off x="4286249" y="1305128"/>
            <a:ext cx="4400551"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48175" y="1190625"/>
            <a:ext cx="3238500" cy="4181475"/>
          </a:xfrm>
          <a:prstGeom prst="rect">
            <a:avLst/>
          </a:prstGeom>
          <a:solidFill>
            <a:srgbClr val="FFC000">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85000"/>
                </a:schemeClr>
              </a:solidFill>
            </a:endParaRPr>
          </a:p>
        </p:txBody>
      </p:sp>
      <p:sp>
        <p:nvSpPr>
          <p:cNvPr id="13" name="Rectangle 12"/>
          <p:cNvSpPr/>
          <p:nvPr/>
        </p:nvSpPr>
        <p:spPr>
          <a:xfrm>
            <a:off x="7686674" y="1190625"/>
            <a:ext cx="1114426" cy="4181475"/>
          </a:xfrm>
          <a:prstGeom prst="rect">
            <a:avLst/>
          </a:prstGeom>
          <a:solidFill>
            <a:srgbClr val="CC00CC">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143374" y="1181100"/>
            <a:ext cx="304801" cy="4181475"/>
          </a:xfrm>
          <a:prstGeom prst="rect">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Connector 20"/>
          <p:cNvCxnSpPr/>
          <p:nvPr/>
        </p:nvCxnSpPr>
        <p:spPr>
          <a:xfrm>
            <a:off x="4572000" y="1460505"/>
            <a:ext cx="304800"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86227" y="1305128"/>
            <a:ext cx="2380716" cy="307777"/>
          </a:xfrm>
          <a:prstGeom prst="rect">
            <a:avLst/>
          </a:prstGeom>
          <a:noFill/>
        </p:spPr>
        <p:txBody>
          <a:bodyPr wrap="none" rtlCol="0">
            <a:spAutoFit/>
          </a:bodyPr>
          <a:lstStyle/>
          <a:p>
            <a:r>
              <a:rPr lang="en-US" sz="1400" dirty="0" smtClean="0"/>
              <a:t>MEFP precipitation forecast</a:t>
            </a:r>
            <a:endParaRPr lang="en-GB" sz="1400" dirty="0"/>
          </a:p>
        </p:txBody>
      </p:sp>
      <p:sp>
        <p:nvSpPr>
          <p:cNvPr id="26" name="TextBox 25"/>
          <p:cNvSpPr txBox="1"/>
          <p:nvPr/>
        </p:nvSpPr>
        <p:spPr>
          <a:xfrm>
            <a:off x="7778185" y="1205051"/>
            <a:ext cx="1021690" cy="292388"/>
          </a:xfrm>
          <a:prstGeom prst="rect">
            <a:avLst/>
          </a:prstGeom>
          <a:noFill/>
        </p:spPr>
        <p:txBody>
          <a:bodyPr wrap="none" rtlCol="0">
            <a:spAutoFit/>
          </a:bodyPr>
          <a:lstStyle/>
          <a:p>
            <a:r>
              <a:rPr lang="en-US" sz="1300" dirty="0" smtClean="0">
                <a:latin typeface="+mj-lt"/>
              </a:rPr>
              <a:t>Walton, NY</a:t>
            </a:r>
            <a:endParaRPr lang="en-GB" sz="1300" dirty="0">
              <a:latin typeface="+mj-lt"/>
            </a:endParaRPr>
          </a:p>
        </p:txBody>
      </p:sp>
      <p:sp>
        <p:nvSpPr>
          <p:cNvPr id="14" name="Rectangle 13"/>
          <p:cNvSpPr/>
          <p:nvPr/>
        </p:nvSpPr>
        <p:spPr>
          <a:xfrm>
            <a:off x="7867345" y="4659868"/>
            <a:ext cx="736099" cy="369332"/>
          </a:xfrm>
          <a:prstGeom prst="rect">
            <a:avLst/>
          </a:prstGeom>
        </p:spPr>
        <p:txBody>
          <a:bodyPr wrap="none">
            <a:spAutoFit/>
          </a:bodyPr>
          <a:lstStyle/>
          <a:p>
            <a:pPr algn="ctr"/>
            <a:r>
              <a:rPr lang="en-US" sz="1800" dirty="0" smtClean="0">
                <a:solidFill>
                  <a:schemeClr val="bg1">
                    <a:lumMod val="65000"/>
                  </a:schemeClr>
                </a:solidFill>
              </a:rPr>
              <a:t>CLIM</a:t>
            </a:r>
            <a:endParaRPr lang="en-GB" sz="1800" dirty="0">
              <a:solidFill>
                <a:schemeClr val="bg1">
                  <a:lumMod val="65000"/>
                </a:schemeClr>
              </a:solidFill>
            </a:endParaRPr>
          </a:p>
        </p:txBody>
      </p:sp>
      <p:sp>
        <p:nvSpPr>
          <p:cNvPr id="18" name="Oval 17"/>
          <p:cNvSpPr/>
          <p:nvPr/>
        </p:nvSpPr>
        <p:spPr>
          <a:xfrm>
            <a:off x="4298558" y="4114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731129" y="3429000"/>
            <a:ext cx="1441071" cy="523220"/>
          </a:xfrm>
          <a:prstGeom prst="rect">
            <a:avLst/>
          </a:prstGeom>
          <a:noFill/>
        </p:spPr>
        <p:txBody>
          <a:bodyPr wrap="square" rtlCol="0">
            <a:spAutoFit/>
          </a:bodyPr>
          <a:lstStyle/>
          <a:p>
            <a:pPr algn="ctr"/>
            <a:r>
              <a:rPr lang="en-US" sz="1400" dirty="0" smtClean="0"/>
              <a:t>No skill after ~one week</a:t>
            </a:r>
            <a:endParaRPr lang="en-GB" sz="1400" dirty="0"/>
          </a:p>
        </p:txBody>
      </p:sp>
      <p:cxnSp>
        <p:nvCxnSpPr>
          <p:cNvPr id="20" name="Straight Connector 19"/>
          <p:cNvCxnSpPr/>
          <p:nvPr/>
        </p:nvCxnSpPr>
        <p:spPr>
          <a:xfrm flipH="1">
            <a:off x="4526601" y="3797824"/>
            <a:ext cx="332961" cy="3494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51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Forecast quality: validation at </a:t>
            </a:r>
            <a:r>
              <a:rPr lang="en-US" sz="3400" b="1" dirty="0" smtClean="0">
                <a:highlight>
                  <a:srgbClr val="FFFF00"/>
                </a:highlight>
                <a:latin typeface="Tahoma" panose="020B0604030504040204" pitchFamily="34" charset="0"/>
                <a:ea typeface="Tahoma" panose="020B0604030504040204" pitchFamily="34" charset="0"/>
                <a:cs typeface="Tahoma" panose="020B0604030504040204" pitchFamily="34" charset="0"/>
              </a:rPr>
              <a:t>XXRFC</a:t>
            </a:r>
            <a:endParaRPr lang="en-US" sz="3400" i="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371600" y="2743200"/>
            <a:ext cx="6421223" cy="1569660"/>
          </a:xfrm>
          <a:prstGeom prst="rect">
            <a:avLst/>
          </a:prstGeom>
          <a:noFill/>
        </p:spPr>
        <p:txBody>
          <a:bodyPr wrap="square" rtlCol="0">
            <a:spAutoFit/>
          </a:bodyPr>
          <a:lstStyle/>
          <a:p>
            <a:pPr algn="ctr"/>
            <a:r>
              <a:rPr lang="en-US" dirty="0" smtClean="0"/>
              <a:t>[Intentionally blank: optional slide to provide example(s) of, or plans for, validation at your RFC]</a:t>
            </a:r>
            <a:endParaRPr lang="en-GB" dirty="0"/>
          </a:p>
        </p:txBody>
      </p:sp>
    </p:spTree>
    <p:extLst>
      <p:ext uri="{BB962C8B-B14F-4D97-AF65-F5344CB8AC3E}">
        <p14:creationId xmlns:p14="http://schemas.microsoft.com/office/powerpoint/2010/main" val="114360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solidFill>
                  <a:srgbClr val="000000"/>
                </a:solidFill>
                <a:latin typeface="Tahoma" pitchFamily="34" charset="0"/>
                <a:ea typeface="Tahoma" pitchFamily="34" charset="0"/>
                <a:cs typeface="Tahoma" pitchFamily="34" charset="0"/>
              </a:rPr>
              <a:t>Summary and conclusions</a:t>
            </a:r>
            <a:endParaRPr lang="en-US" sz="3400" b="1" dirty="0">
              <a:solidFill>
                <a:srgbClr val="000000"/>
              </a:solidFill>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457200" y="914400"/>
            <a:ext cx="8556625" cy="5181600"/>
          </a:xfrm>
          <a:prstGeom prst="rect">
            <a:avLst/>
          </a:prstGeom>
          <a:noFill/>
          <a:ln w="9525">
            <a:noFill/>
            <a:miter lim="800000"/>
            <a:headEnd/>
            <a:tailEnd/>
          </a:ln>
        </p:spPr>
        <p:txBody>
          <a:bodyPr/>
          <a:lstStyle/>
          <a:p>
            <a:pPr marL="609600" indent="-609600">
              <a:spcBef>
                <a:spcPct val="35000"/>
              </a:spcBef>
            </a:pPr>
            <a:r>
              <a:rPr lang="en-US" sz="3400" b="1" dirty="0" smtClean="0">
                <a:solidFill>
                  <a:srgbClr val="305480"/>
                </a:solidFill>
              </a:rPr>
              <a:t>Ensemble forecasts are the future</a:t>
            </a:r>
            <a:endParaRPr lang="en-GB" sz="3400" b="1" dirty="0">
              <a:solidFill>
                <a:srgbClr val="305480"/>
              </a:solidFill>
            </a:endParaRPr>
          </a:p>
          <a:p>
            <a:pPr marL="447675" indent="-447675">
              <a:spcBef>
                <a:spcPts val="1000"/>
              </a:spcBef>
              <a:buFont typeface="Arial" pitchFamily="34" charset="0"/>
              <a:buChar char="•"/>
            </a:pPr>
            <a:r>
              <a:rPr lang="en-US" sz="2600" dirty="0" smtClean="0"/>
              <a:t>Forecasts incomplete unless uncertainty captured  </a:t>
            </a:r>
          </a:p>
          <a:p>
            <a:pPr marL="447675" indent="-447675">
              <a:spcBef>
                <a:spcPts val="600"/>
              </a:spcBef>
              <a:buFont typeface="Arial" pitchFamily="34" charset="0"/>
              <a:buChar char="•"/>
            </a:pPr>
            <a:r>
              <a:rPr lang="en-US" sz="2600" dirty="0" smtClean="0"/>
              <a:t>Ensemble forecasts are becoming standard practice</a:t>
            </a:r>
          </a:p>
          <a:p>
            <a:pPr marL="447675" indent="-447675">
              <a:spcBef>
                <a:spcPts val="600"/>
              </a:spcBef>
              <a:buFont typeface="Arial" pitchFamily="34" charset="0"/>
              <a:buChar char="•"/>
            </a:pPr>
            <a:r>
              <a:rPr lang="en-US" sz="2600" dirty="0" smtClean="0"/>
              <a:t>HEFS implementation, products, and validation is ongoing and expanding </a:t>
            </a:r>
          </a:p>
          <a:p>
            <a:pPr marL="447675" indent="-447675">
              <a:spcBef>
                <a:spcPts val="600"/>
              </a:spcBef>
              <a:buFont typeface="Arial" pitchFamily="34" charset="0"/>
              <a:buChar char="•"/>
            </a:pPr>
            <a:r>
              <a:rPr lang="en-US" sz="2600" dirty="0" smtClean="0"/>
              <a:t>Initial validation results are promising</a:t>
            </a:r>
          </a:p>
          <a:p>
            <a:pPr>
              <a:spcBef>
                <a:spcPts val="1000"/>
              </a:spcBef>
            </a:pPr>
            <a:r>
              <a:rPr lang="en-US" sz="3400" b="1" dirty="0" smtClean="0">
                <a:solidFill>
                  <a:srgbClr val="305480"/>
                </a:solidFill>
              </a:rPr>
              <a:t>HEFS will evolve and improve</a:t>
            </a:r>
            <a:endParaRPr lang="en-US" sz="3400" dirty="0" smtClean="0"/>
          </a:p>
          <a:p>
            <a:pPr marL="447675" indent="-447675">
              <a:spcBef>
                <a:spcPts val="1000"/>
              </a:spcBef>
              <a:buFont typeface="Arial" pitchFamily="34" charset="0"/>
              <a:buChar char="•"/>
            </a:pPr>
            <a:r>
              <a:rPr lang="en-US" sz="2600" dirty="0" smtClean="0"/>
              <a:t>Science and software will improve through feedback</a:t>
            </a:r>
          </a:p>
          <a:p>
            <a:pPr marL="447675" indent="-447675">
              <a:spcBef>
                <a:spcPts val="600"/>
              </a:spcBef>
              <a:buFont typeface="Arial" pitchFamily="34" charset="0"/>
              <a:buChar char="•"/>
            </a:pPr>
            <a:r>
              <a:rPr lang="en-US" sz="2600" dirty="0" smtClean="0"/>
              <a:t>Guidance will improve through experience</a:t>
            </a:r>
          </a:p>
          <a:p>
            <a:pPr marL="447675" indent="-447675">
              <a:spcBef>
                <a:spcPts val="600"/>
              </a:spcBef>
              <a:buFont typeface="Arial" pitchFamily="34" charset="0"/>
              <a:buChar char="•"/>
            </a:pPr>
            <a:r>
              <a:rPr lang="en-US" sz="2600" dirty="0" smtClean="0"/>
              <a:t>We are looking forward to supporting end users! </a:t>
            </a:r>
          </a:p>
        </p:txBody>
      </p:sp>
    </p:spTree>
    <p:extLst>
      <p:ext uri="{BB962C8B-B14F-4D97-AF65-F5344CB8AC3E}">
        <p14:creationId xmlns:p14="http://schemas.microsoft.com/office/powerpoint/2010/main" val="1273692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5672" y="1104900"/>
            <a:ext cx="8439728" cy="5295900"/>
          </a:xfrm>
          <a:prstGeom prst="rect">
            <a:avLst/>
          </a:prstGeom>
          <a:noFill/>
          <a:ln w="9525">
            <a:noFill/>
            <a:miter lim="800000"/>
            <a:headEnd/>
            <a:tailEnd/>
          </a:ln>
        </p:spPr>
        <p:txBody>
          <a:bodyPr/>
          <a:lstStyle/>
          <a:p>
            <a:pPr marL="342900" indent="-342900">
              <a:spcBef>
                <a:spcPts val="2000"/>
              </a:spcBef>
              <a:buFont typeface="Arial" pitchFamily="34" charset="0"/>
              <a:buChar char="•"/>
            </a:pPr>
            <a:r>
              <a:rPr lang="en-GB" sz="1600" dirty="0"/>
              <a:t>Demargne, J., Wu, L., Regonda, S.K., Brown, J.D., Lee, H., He, M., Seo, D.-J., Hartman, R., Herr, H.D., Fresch, M., Schaake, J. and Zhu, Y. (2014) The Science of NOAA's Operational Hydrologic Ensemble Forecast Service. </a:t>
            </a:r>
            <a:r>
              <a:rPr lang="en-GB" sz="1600" i="1" dirty="0"/>
              <a:t>Bulletin of the American Meteorological Society</a:t>
            </a:r>
            <a:r>
              <a:rPr lang="en-GB" sz="1600" dirty="0"/>
              <a:t>, 95, 79–98. </a:t>
            </a:r>
            <a:endParaRPr lang="en-GB" sz="1600" dirty="0" smtClean="0"/>
          </a:p>
          <a:p>
            <a:pPr marL="342900" indent="-342900">
              <a:spcBef>
                <a:spcPts val="1200"/>
              </a:spcBef>
              <a:buFont typeface="Arial" pitchFamily="34" charset="0"/>
              <a:buChar char="•"/>
            </a:pPr>
            <a:r>
              <a:rPr lang="en-GB" sz="1600" dirty="0" smtClean="0"/>
              <a:t>Brown, J.D. (2014) Verification of temperature, precipitation and streamflow forecasts from the Hydrologic Ensemble Forecast Service (HEFS) of the U.S. National Weather Service: an evaluation of the medium-range forecasts with forcing inputs from NCEP's Global Ensemble Forecast System (GEFS) and a comparison to the frozen version of NCEP's Global Forecast System (GFS). Technical Report prepared by Hydrologic Solutions Limited for the U.S. National Weather Service, Office of Hydrologic Development, 139pp. </a:t>
            </a:r>
          </a:p>
          <a:p>
            <a:pPr marL="342900" indent="-342900">
              <a:spcBef>
                <a:spcPts val="1200"/>
              </a:spcBef>
              <a:buFont typeface="Arial" pitchFamily="34" charset="0"/>
              <a:buChar char="•"/>
            </a:pPr>
            <a:r>
              <a:rPr lang="en-GB" sz="1600" dirty="0" smtClean="0"/>
              <a:t>Brown</a:t>
            </a:r>
            <a:r>
              <a:rPr lang="en-GB" sz="1600" dirty="0"/>
              <a:t>, J.D. (2013</a:t>
            </a:r>
            <a:r>
              <a:rPr lang="en-GB" sz="1600" dirty="0" smtClean="0"/>
              <a:t>) </a:t>
            </a:r>
            <a:r>
              <a:rPr lang="en-GB" sz="1600" dirty="0"/>
              <a:t>Verification of long-range temperature, precipitation and streamflow forecasts from the Hydrologic Ensemble Forecast Service (HEFS) of the U.S. National Weather Service. Technical Report prepared by Hydrologic Solutions Limited for the U.S. National Weather Service, Office of Hydrologic Development, 128pp. </a:t>
            </a:r>
            <a:endParaRPr lang="en-GB" sz="1600" dirty="0" smtClean="0"/>
          </a:p>
          <a:p>
            <a:pPr marL="342900" indent="-342900">
              <a:spcBef>
                <a:spcPts val="1200"/>
              </a:spcBef>
              <a:buFont typeface="Arial" pitchFamily="34" charset="0"/>
              <a:buChar char="•"/>
            </a:pPr>
            <a:r>
              <a:rPr lang="en-US" sz="1600" dirty="0" smtClean="0"/>
              <a:t>HEFS </a:t>
            </a:r>
            <a:r>
              <a:rPr lang="en-US" sz="1600" dirty="0"/>
              <a:t>documentation: </a:t>
            </a:r>
            <a:r>
              <a:rPr lang="en-US" sz="1600" dirty="0">
                <a:hlinkClick r:id="rId3"/>
              </a:rPr>
              <a:t>http://www.nws.noaa.gov/oh/hrl/general/indexdoc.htm</a:t>
            </a:r>
            <a:r>
              <a:rPr lang="en-US" sz="1600" dirty="0"/>
              <a:t> </a:t>
            </a:r>
          </a:p>
          <a:p>
            <a:pPr marL="342900" indent="-342900">
              <a:spcBef>
                <a:spcPts val="1200"/>
              </a:spcBef>
              <a:buFont typeface="Arial" pitchFamily="34" charset="0"/>
              <a:buChar char="•"/>
            </a:pPr>
            <a:endParaRPr lang="en-US" sz="1500" dirty="0" smtClean="0"/>
          </a:p>
          <a:p>
            <a:pPr>
              <a:spcBef>
                <a:spcPts val="1200"/>
              </a:spcBef>
            </a:pPr>
            <a:endParaRPr lang="en-GB" sz="1500" dirty="0"/>
          </a:p>
        </p:txBody>
      </p:sp>
      <p:sp>
        <p:nvSpPr>
          <p:cNvPr id="3"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Additional resources</a:t>
            </a:r>
            <a:endParaRPr lang="en-US" sz="3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62321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857500"/>
            <a:ext cx="8734425" cy="1104900"/>
          </a:xfrm>
          <a:prstGeom prst="rect">
            <a:avLst/>
          </a:prstGeom>
          <a:noFill/>
          <a:ln w="9525">
            <a:noFill/>
            <a:miter lim="800000"/>
            <a:headEnd/>
            <a:tailEnd/>
          </a:ln>
        </p:spPr>
        <p:txBody>
          <a:bodyPr anchor="ctr"/>
          <a:lstStyle/>
          <a:p>
            <a:pPr algn="ctr"/>
            <a:r>
              <a:rPr lang="en-GB" sz="4800" b="1" dirty="0" smtClean="0">
                <a:solidFill>
                  <a:srgbClr val="305480"/>
                </a:solidFill>
              </a:rPr>
              <a:t>Optional slides</a:t>
            </a:r>
            <a:endParaRPr lang="en-GB" sz="4800" dirty="0">
              <a:solidFill>
                <a:srgbClr val="305480"/>
              </a:solidFill>
            </a:endParaRPr>
          </a:p>
        </p:txBody>
      </p:sp>
    </p:spTree>
    <p:extLst>
      <p:ext uri="{BB962C8B-B14F-4D97-AF65-F5344CB8AC3E}">
        <p14:creationId xmlns:p14="http://schemas.microsoft.com/office/powerpoint/2010/main" val="1316556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58768" y="914400"/>
            <a:ext cx="8685232" cy="5181600"/>
          </a:xfrm>
          <a:prstGeom prst="rect">
            <a:avLst/>
          </a:prstGeom>
          <a:noFill/>
          <a:ln w="9525">
            <a:noFill/>
            <a:miter lim="800000"/>
            <a:headEnd/>
            <a:tailEnd/>
          </a:ln>
        </p:spPr>
        <p:txBody>
          <a:bodyPr/>
          <a:lstStyle/>
          <a:p>
            <a:pPr marL="609600" indent="-609600">
              <a:spcBef>
                <a:spcPct val="35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marL="502920" indent="-502920">
              <a:spcBef>
                <a:spcPts val="1800"/>
              </a:spcBef>
              <a:buFont typeface="Arial" pitchFamily="34" charset="0"/>
              <a:buChar char="•"/>
            </a:pPr>
            <a:endParaRPr lang="en-US" sz="2600" dirty="0" smtClean="0"/>
          </a:p>
          <a:p>
            <a:pPr marL="502920" indent="-502920">
              <a:spcBef>
                <a:spcPts val="600"/>
              </a:spcBef>
              <a:buFont typeface="Arial" pitchFamily="34" charset="0"/>
              <a:buChar char="•"/>
            </a:pPr>
            <a:r>
              <a:rPr lang="en-US" sz="2600" dirty="0" smtClean="0"/>
              <a:t>Single-valued forecasts are known to be imperfect</a:t>
            </a:r>
          </a:p>
          <a:p>
            <a:pPr marL="502920" indent="-502920">
              <a:spcBef>
                <a:spcPts val="600"/>
              </a:spcBef>
              <a:buFont typeface="Arial" pitchFamily="34" charset="0"/>
              <a:buChar char="•"/>
            </a:pPr>
            <a:r>
              <a:rPr lang="en-US" sz="2600" dirty="0" smtClean="0"/>
              <a:t>An ensemble provides a collection of forecasts</a:t>
            </a:r>
          </a:p>
          <a:p>
            <a:pPr marL="502920" indent="-502920">
              <a:spcBef>
                <a:spcPts val="600"/>
              </a:spcBef>
              <a:buClr>
                <a:schemeClr val="tx1"/>
              </a:buClr>
              <a:buFont typeface="Arial" pitchFamily="34" charset="0"/>
              <a:buChar char="•"/>
            </a:pPr>
            <a:r>
              <a:rPr lang="en-US" sz="2600" dirty="0" smtClean="0"/>
              <a:t>Each ensemble member is one possible outcome</a:t>
            </a:r>
            <a:endParaRPr lang="en-US" sz="2600" dirty="0">
              <a:solidFill>
                <a:srgbClr val="3399FF"/>
              </a:solidFill>
            </a:endParaRPr>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are ensemble forecasts?</a:t>
            </a:r>
            <a:endParaRPr lang="en-US" sz="3400" b="1" dirty="0">
              <a:latin typeface="Tahoma" pitchFamily="34" charset="0"/>
              <a:ea typeface="Tahoma" pitchFamily="34" charset="0"/>
              <a:cs typeface="Tahoma" pitchFamily="34" charset="0"/>
            </a:endParaRPr>
          </a:p>
        </p:txBody>
      </p:sp>
      <p:grpSp>
        <p:nvGrpSpPr>
          <p:cNvPr id="9" name="Group 8"/>
          <p:cNvGrpSpPr/>
          <p:nvPr/>
        </p:nvGrpSpPr>
        <p:grpSpPr>
          <a:xfrm>
            <a:off x="990600" y="1746251"/>
            <a:ext cx="7249298" cy="2498293"/>
            <a:chOff x="990600" y="1746251"/>
            <a:chExt cx="7249298" cy="2498293"/>
          </a:xfrm>
        </p:grpSpPr>
        <p:sp>
          <p:nvSpPr>
            <p:cNvPr id="10" name="Freeform 9"/>
            <p:cNvSpPr/>
            <p:nvPr/>
          </p:nvSpPr>
          <p:spPr>
            <a:xfrm>
              <a:off x="1001414" y="1752107"/>
              <a:ext cx="7232649" cy="2477017"/>
            </a:xfrm>
            <a:custGeom>
              <a:avLst/>
              <a:gdLst>
                <a:gd name="connsiteX0" fmla="*/ 0 w 6915150"/>
                <a:gd name="connsiteY0" fmla="*/ 2014537 h 2014537"/>
                <a:gd name="connsiteX1" fmla="*/ 666750 w 6915150"/>
                <a:gd name="connsiteY1" fmla="*/ 1881187 h 2014537"/>
                <a:gd name="connsiteX2" fmla="*/ 1485900 w 6915150"/>
                <a:gd name="connsiteY2" fmla="*/ 1685925 h 2014537"/>
                <a:gd name="connsiteX3" fmla="*/ 1985963 w 6915150"/>
                <a:gd name="connsiteY3" fmla="*/ 1490662 h 2014537"/>
                <a:gd name="connsiteX4" fmla="*/ 2495550 w 6915150"/>
                <a:gd name="connsiteY4" fmla="*/ 1195387 h 2014537"/>
                <a:gd name="connsiteX5" fmla="*/ 2809875 w 6915150"/>
                <a:gd name="connsiteY5" fmla="*/ 966787 h 2014537"/>
                <a:gd name="connsiteX6" fmla="*/ 3100388 w 6915150"/>
                <a:gd name="connsiteY6" fmla="*/ 714375 h 2014537"/>
                <a:gd name="connsiteX7" fmla="*/ 3419475 w 6915150"/>
                <a:gd name="connsiteY7" fmla="*/ 428625 h 2014537"/>
                <a:gd name="connsiteX8" fmla="*/ 3733800 w 6915150"/>
                <a:gd name="connsiteY8" fmla="*/ 190500 h 2014537"/>
                <a:gd name="connsiteX9" fmla="*/ 3981450 w 6915150"/>
                <a:gd name="connsiteY9" fmla="*/ 57150 h 2014537"/>
                <a:gd name="connsiteX10" fmla="*/ 4171950 w 6915150"/>
                <a:gd name="connsiteY10" fmla="*/ 4762 h 2014537"/>
                <a:gd name="connsiteX11" fmla="*/ 4395788 w 6915150"/>
                <a:gd name="connsiteY11" fmla="*/ 0 h 2014537"/>
                <a:gd name="connsiteX12" fmla="*/ 4700588 w 6915150"/>
                <a:gd name="connsiteY12" fmla="*/ 85725 h 2014537"/>
                <a:gd name="connsiteX13" fmla="*/ 5186363 w 6915150"/>
                <a:gd name="connsiteY13" fmla="*/ 328612 h 2014537"/>
                <a:gd name="connsiteX14" fmla="*/ 5453063 w 6915150"/>
                <a:gd name="connsiteY14" fmla="*/ 457200 h 2014537"/>
                <a:gd name="connsiteX15" fmla="*/ 5895975 w 6915150"/>
                <a:gd name="connsiteY15" fmla="*/ 576262 h 2014537"/>
                <a:gd name="connsiteX16" fmla="*/ 6434138 w 6915150"/>
                <a:gd name="connsiteY16" fmla="*/ 704850 h 2014537"/>
                <a:gd name="connsiteX17" fmla="*/ 6910388 w 6915150"/>
                <a:gd name="connsiteY17" fmla="*/ 814387 h 2014537"/>
                <a:gd name="connsiteX18" fmla="*/ 6915150 w 6915150"/>
                <a:gd name="connsiteY18" fmla="*/ 1304925 h 2014537"/>
                <a:gd name="connsiteX19" fmla="*/ 6386513 w 6915150"/>
                <a:gd name="connsiteY19" fmla="*/ 1233487 h 2014537"/>
                <a:gd name="connsiteX20" fmla="*/ 5805488 w 6915150"/>
                <a:gd name="connsiteY20" fmla="*/ 1147762 h 2014537"/>
                <a:gd name="connsiteX21" fmla="*/ 5567363 w 6915150"/>
                <a:gd name="connsiteY21" fmla="*/ 1109662 h 2014537"/>
                <a:gd name="connsiteX22" fmla="*/ 5243513 w 6915150"/>
                <a:gd name="connsiteY22" fmla="*/ 1033462 h 2014537"/>
                <a:gd name="connsiteX23" fmla="*/ 4900613 w 6915150"/>
                <a:gd name="connsiteY23" fmla="*/ 928687 h 2014537"/>
                <a:gd name="connsiteX24" fmla="*/ 4576763 w 6915150"/>
                <a:gd name="connsiteY24" fmla="*/ 847725 h 2014537"/>
                <a:gd name="connsiteX25" fmla="*/ 4324350 w 6915150"/>
                <a:gd name="connsiteY25" fmla="*/ 814387 h 2014537"/>
                <a:gd name="connsiteX26" fmla="*/ 4095750 w 6915150"/>
                <a:gd name="connsiteY26" fmla="*/ 842962 h 2014537"/>
                <a:gd name="connsiteX27" fmla="*/ 3910013 w 6915150"/>
                <a:gd name="connsiteY27" fmla="*/ 881062 h 2014537"/>
                <a:gd name="connsiteX28" fmla="*/ 3652838 w 6915150"/>
                <a:gd name="connsiteY28" fmla="*/ 981075 h 2014537"/>
                <a:gd name="connsiteX29" fmla="*/ 3424238 w 6915150"/>
                <a:gd name="connsiteY29" fmla="*/ 1081087 h 2014537"/>
                <a:gd name="connsiteX30" fmla="*/ 3119438 w 6915150"/>
                <a:gd name="connsiteY30" fmla="*/ 1238250 h 2014537"/>
                <a:gd name="connsiteX31" fmla="*/ 2867025 w 6915150"/>
                <a:gd name="connsiteY31" fmla="*/ 1376362 h 2014537"/>
                <a:gd name="connsiteX32" fmla="*/ 2624138 w 6915150"/>
                <a:gd name="connsiteY32" fmla="*/ 1485900 h 2014537"/>
                <a:gd name="connsiteX33" fmla="*/ 2252663 w 6915150"/>
                <a:gd name="connsiteY33" fmla="*/ 1624012 h 2014537"/>
                <a:gd name="connsiteX34" fmla="*/ 1947863 w 6915150"/>
                <a:gd name="connsiteY34" fmla="*/ 1714500 h 2014537"/>
                <a:gd name="connsiteX35" fmla="*/ 1576388 w 6915150"/>
                <a:gd name="connsiteY35" fmla="*/ 1804987 h 2014537"/>
                <a:gd name="connsiteX36" fmla="*/ 1271588 w 6915150"/>
                <a:gd name="connsiteY36" fmla="*/ 1847850 h 2014537"/>
                <a:gd name="connsiteX37" fmla="*/ 904875 w 6915150"/>
                <a:gd name="connsiteY37" fmla="*/ 1905000 h 2014537"/>
                <a:gd name="connsiteX38" fmla="*/ 0 w 6915150"/>
                <a:gd name="connsiteY38" fmla="*/ 2014537 h 2014537"/>
                <a:gd name="connsiteX0" fmla="*/ 0 w 7224719"/>
                <a:gd name="connsiteY0" fmla="*/ 2014537 h 2014537"/>
                <a:gd name="connsiteX1" fmla="*/ 666750 w 7224719"/>
                <a:gd name="connsiteY1" fmla="*/ 1881187 h 2014537"/>
                <a:gd name="connsiteX2" fmla="*/ 1485900 w 7224719"/>
                <a:gd name="connsiteY2" fmla="*/ 1685925 h 2014537"/>
                <a:gd name="connsiteX3" fmla="*/ 1985963 w 7224719"/>
                <a:gd name="connsiteY3" fmla="*/ 1490662 h 2014537"/>
                <a:gd name="connsiteX4" fmla="*/ 2495550 w 7224719"/>
                <a:gd name="connsiteY4" fmla="*/ 1195387 h 2014537"/>
                <a:gd name="connsiteX5" fmla="*/ 2809875 w 7224719"/>
                <a:gd name="connsiteY5" fmla="*/ 966787 h 2014537"/>
                <a:gd name="connsiteX6" fmla="*/ 3100388 w 7224719"/>
                <a:gd name="connsiteY6" fmla="*/ 714375 h 2014537"/>
                <a:gd name="connsiteX7" fmla="*/ 3419475 w 7224719"/>
                <a:gd name="connsiteY7" fmla="*/ 428625 h 2014537"/>
                <a:gd name="connsiteX8" fmla="*/ 3733800 w 7224719"/>
                <a:gd name="connsiteY8" fmla="*/ 190500 h 2014537"/>
                <a:gd name="connsiteX9" fmla="*/ 3981450 w 7224719"/>
                <a:gd name="connsiteY9" fmla="*/ 57150 h 2014537"/>
                <a:gd name="connsiteX10" fmla="*/ 4171950 w 7224719"/>
                <a:gd name="connsiteY10" fmla="*/ 4762 h 2014537"/>
                <a:gd name="connsiteX11" fmla="*/ 4395788 w 7224719"/>
                <a:gd name="connsiteY11" fmla="*/ 0 h 2014537"/>
                <a:gd name="connsiteX12" fmla="*/ 4700588 w 7224719"/>
                <a:gd name="connsiteY12" fmla="*/ 85725 h 2014537"/>
                <a:gd name="connsiteX13" fmla="*/ 5186363 w 7224719"/>
                <a:gd name="connsiteY13" fmla="*/ 328612 h 2014537"/>
                <a:gd name="connsiteX14" fmla="*/ 5453063 w 7224719"/>
                <a:gd name="connsiteY14" fmla="*/ 457200 h 2014537"/>
                <a:gd name="connsiteX15" fmla="*/ 5895975 w 7224719"/>
                <a:gd name="connsiteY15" fmla="*/ 576262 h 2014537"/>
                <a:gd name="connsiteX16" fmla="*/ 6434138 w 7224719"/>
                <a:gd name="connsiteY16" fmla="*/ 704850 h 2014537"/>
                <a:gd name="connsiteX17" fmla="*/ 7224713 w 7224719"/>
                <a:gd name="connsiteY17" fmla="*/ 885824 h 2014537"/>
                <a:gd name="connsiteX18" fmla="*/ 6915150 w 7224719"/>
                <a:gd name="connsiteY18" fmla="*/ 1304925 h 2014537"/>
                <a:gd name="connsiteX19" fmla="*/ 6386513 w 7224719"/>
                <a:gd name="connsiteY19" fmla="*/ 1233487 h 2014537"/>
                <a:gd name="connsiteX20" fmla="*/ 5805488 w 7224719"/>
                <a:gd name="connsiteY20" fmla="*/ 1147762 h 2014537"/>
                <a:gd name="connsiteX21" fmla="*/ 5567363 w 7224719"/>
                <a:gd name="connsiteY21" fmla="*/ 1109662 h 2014537"/>
                <a:gd name="connsiteX22" fmla="*/ 5243513 w 7224719"/>
                <a:gd name="connsiteY22" fmla="*/ 1033462 h 2014537"/>
                <a:gd name="connsiteX23" fmla="*/ 4900613 w 7224719"/>
                <a:gd name="connsiteY23" fmla="*/ 928687 h 2014537"/>
                <a:gd name="connsiteX24" fmla="*/ 4576763 w 7224719"/>
                <a:gd name="connsiteY24" fmla="*/ 847725 h 2014537"/>
                <a:gd name="connsiteX25" fmla="*/ 4324350 w 7224719"/>
                <a:gd name="connsiteY25" fmla="*/ 814387 h 2014537"/>
                <a:gd name="connsiteX26" fmla="*/ 4095750 w 7224719"/>
                <a:gd name="connsiteY26" fmla="*/ 842962 h 2014537"/>
                <a:gd name="connsiteX27" fmla="*/ 3910013 w 7224719"/>
                <a:gd name="connsiteY27" fmla="*/ 881062 h 2014537"/>
                <a:gd name="connsiteX28" fmla="*/ 3652838 w 7224719"/>
                <a:gd name="connsiteY28" fmla="*/ 981075 h 2014537"/>
                <a:gd name="connsiteX29" fmla="*/ 3424238 w 7224719"/>
                <a:gd name="connsiteY29" fmla="*/ 1081087 h 2014537"/>
                <a:gd name="connsiteX30" fmla="*/ 3119438 w 7224719"/>
                <a:gd name="connsiteY30" fmla="*/ 1238250 h 2014537"/>
                <a:gd name="connsiteX31" fmla="*/ 2867025 w 7224719"/>
                <a:gd name="connsiteY31" fmla="*/ 1376362 h 2014537"/>
                <a:gd name="connsiteX32" fmla="*/ 2624138 w 7224719"/>
                <a:gd name="connsiteY32" fmla="*/ 1485900 h 2014537"/>
                <a:gd name="connsiteX33" fmla="*/ 2252663 w 7224719"/>
                <a:gd name="connsiteY33" fmla="*/ 1624012 h 2014537"/>
                <a:gd name="connsiteX34" fmla="*/ 1947863 w 7224719"/>
                <a:gd name="connsiteY34" fmla="*/ 1714500 h 2014537"/>
                <a:gd name="connsiteX35" fmla="*/ 1576388 w 7224719"/>
                <a:gd name="connsiteY35" fmla="*/ 1804987 h 2014537"/>
                <a:gd name="connsiteX36" fmla="*/ 1271588 w 7224719"/>
                <a:gd name="connsiteY36" fmla="*/ 1847850 h 2014537"/>
                <a:gd name="connsiteX37" fmla="*/ 904875 w 7224719"/>
                <a:gd name="connsiteY37" fmla="*/ 1905000 h 2014537"/>
                <a:gd name="connsiteX38" fmla="*/ 0 w 7224719"/>
                <a:gd name="connsiteY38" fmla="*/ 2014537 h 2014537"/>
                <a:gd name="connsiteX0" fmla="*/ 0 w 7225171"/>
                <a:gd name="connsiteY0" fmla="*/ 2014537 h 2014537"/>
                <a:gd name="connsiteX1" fmla="*/ 666750 w 7225171"/>
                <a:gd name="connsiteY1" fmla="*/ 1881187 h 2014537"/>
                <a:gd name="connsiteX2" fmla="*/ 1485900 w 7225171"/>
                <a:gd name="connsiteY2" fmla="*/ 1685925 h 2014537"/>
                <a:gd name="connsiteX3" fmla="*/ 1985963 w 7225171"/>
                <a:gd name="connsiteY3" fmla="*/ 1490662 h 2014537"/>
                <a:gd name="connsiteX4" fmla="*/ 2495550 w 7225171"/>
                <a:gd name="connsiteY4" fmla="*/ 1195387 h 2014537"/>
                <a:gd name="connsiteX5" fmla="*/ 2809875 w 7225171"/>
                <a:gd name="connsiteY5" fmla="*/ 966787 h 2014537"/>
                <a:gd name="connsiteX6" fmla="*/ 3100388 w 7225171"/>
                <a:gd name="connsiteY6" fmla="*/ 714375 h 2014537"/>
                <a:gd name="connsiteX7" fmla="*/ 3419475 w 7225171"/>
                <a:gd name="connsiteY7" fmla="*/ 428625 h 2014537"/>
                <a:gd name="connsiteX8" fmla="*/ 3733800 w 7225171"/>
                <a:gd name="connsiteY8" fmla="*/ 190500 h 2014537"/>
                <a:gd name="connsiteX9" fmla="*/ 3981450 w 7225171"/>
                <a:gd name="connsiteY9" fmla="*/ 57150 h 2014537"/>
                <a:gd name="connsiteX10" fmla="*/ 4171950 w 7225171"/>
                <a:gd name="connsiteY10" fmla="*/ 4762 h 2014537"/>
                <a:gd name="connsiteX11" fmla="*/ 4395788 w 7225171"/>
                <a:gd name="connsiteY11" fmla="*/ 0 h 2014537"/>
                <a:gd name="connsiteX12" fmla="*/ 4700588 w 7225171"/>
                <a:gd name="connsiteY12" fmla="*/ 85725 h 2014537"/>
                <a:gd name="connsiteX13" fmla="*/ 5186363 w 7225171"/>
                <a:gd name="connsiteY13" fmla="*/ 328612 h 2014537"/>
                <a:gd name="connsiteX14" fmla="*/ 5453063 w 7225171"/>
                <a:gd name="connsiteY14" fmla="*/ 457200 h 2014537"/>
                <a:gd name="connsiteX15" fmla="*/ 5895975 w 7225171"/>
                <a:gd name="connsiteY15" fmla="*/ 576262 h 2014537"/>
                <a:gd name="connsiteX16" fmla="*/ 6434138 w 7225171"/>
                <a:gd name="connsiteY16" fmla="*/ 704850 h 2014537"/>
                <a:gd name="connsiteX17" fmla="*/ 7224713 w 7225171"/>
                <a:gd name="connsiteY17" fmla="*/ 885824 h 2014537"/>
                <a:gd name="connsiteX18" fmla="*/ 7224712 w 7225171"/>
                <a:gd name="connsiteY18" fmla="*/ 1347788 h 2014537"/>
                <a:gd name="connsiteX19" fmla="*/ 6386513 w 7225171"/>
                <a:gd name="connsiteY19" fmla="*/ 1233487 h 2014537"/>
                <a:gd name="connsiteX20" fmla="*/ 5805488 w 7225171"/>
                <a:gd name="connsiteY20" fmla="*/ 1147762 h 2014537"/>
                <a:gd name="connsiteX21" fmla="*/ 5567363 w 7225171"/>
                <a:gd name="connsiteY21" fmla="*/ 1109662 h 2014537"/>
                <a:gd name="connsiteX22" fmla="*/ 5243513 w 7225171"/>
                <a:gd name="connsiteY22" fmla="*/ 1033462 h 2014537"/>
                <a:gd name="connsiteX23" fmla="*/ 4900613 w 7225171"/>
                <a:gd name="connsiteY23" fmla="*/ 928687 h 2014537"/>
                <a:gd name="connsiteX24" fmla="*/ 4576763 w 7225171"/>
                <a:gd name="connsiteY24" fmla="*/ 847725 h 2014537"/>
                <a:gd name="connsiteX25" fmla="*/ 4324350 w 7225171"/>
                <a:gd name="connsiteY25" fmla="*/ 814387 h 2014537"/>
                <a:gd name="connsiteX26" fmla="*/ 4095750 w 7225171"/>
                <a:gd name="connsiteY26" fmla="*/ 842962 h 2014537"/>
                <a:gd name="connsiteX27" fmla="*/ 3910013 w 7225171"/>
                <a:gd name="connsiteY27" fmla="*/ 881062 h 2014537"/>
                <a:gd name="connsiteX28" fmla="*/ 3652838 w 7225171"/>
                <a:gd name="connsiteY28" fmla="*/ 981075 h 2014537"/>
                <a:gd name="connsiteX29" fmla="*/ 3424238 w 7225171"/>
                <a:gd name="connsiteY29" fmla="*/ 1081087 h 2014537"/>
                <a:gd name="connsiteX30" fmla="*/ 3119438 w 7225171"/>
                <a:gd name="connsiteY30" fmla="*/ 1238250 h 2014537"/>
                <a:gd name="connsiteX31" fmla="*/ 2867025 w 7225171"/>
                <a:gd name="connsiteY31" fmla="*/ 1376362 h 2014537"/>
                <a:gd name="connsiteX32" fmla="*/ 2624138 w 7225171"/>
                <a:gd name="connsiteY32" fmla="*/ 1485900 h 2014537"/>
                <a:gd name="connsiteX33" fmla="*/ 2252663 w 7225171"/>
                <a:gd name="connsiteY33" fmla="*/ 1624012 h 2014537"/>
                <a:gd name="connsiteX34" fmla="*/ 1947863 w 7225171"/>
                <a:gd name="connsiteY34" fmla="*/ 1714500 h 2014537"/>
                <a:gd name="connsiteX35" fmla="*/ 1576388 w 7225171"/>
                <a:gd name="connsiteY35" fmla="*/ 1804987 h 2014537"/>
                <a:gd name="connsiteX36" fmla="*/ 1271588 w 7225171"/>
                <a:gd name="connsiteY36" fmla="*/ 1847850 h 2014537"/>
                <a:gd name="connsiteX37" fmla="*/ 904875 w 7225171"/>
                <a:gd name="connsiteY37" fmla="*/ 1905000 h 2014537"/>
                <a:gd name="connsiteX38" fmla="*/ 0 w 7225171"/>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4713 w 7229474"/>
                <a:gd name="connsiteY17" fmla="*/ 885824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24713 w 7234237"/>
                <a:gd name="connsiteY17" fmla="*/ 885824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43900"/>
                <a:gd name="connsiteY0" fmla="*/ 2014537 h 2014537"/>
                <a:gd name="connsiteX1" fmla="*/ 666750 w 7243900"/>
                <a:gd name="connsiteY1" fmla="*/ 1881187 h 2014537"/>
                <a:gd name="connsiteX2" fmla="*/ 1485900 w 7243900"/>
                <a:gd name="connsiteY2" fmla="*/ 1685925 h 2014537"/>
                <a:gd name="connsiteX3" fmla="*/ 1985963 w 7243900"/>
                <a:gd name="connsiteY3" fmla="*/ 1490662 h 2014537"/>
                <a:gd name="connsiteX4" fmla="*/ 2495550 w 7243900"/>
                <a:gd name="connsiteY4" fmla="*/ 1195387 h 2014537"/>
                <a:gd name="connsiteX5" fmla="*/ 2809875 w 7243900"/>
                <a:gd name="connsiteY5" fmla="*/ 966787 h 2014537"/>
                <a:gd name="connsiteX6" fmla="*/ 3100388 w 7243900"/>
                <a:gd name="connsiteY6" fmla="*/ 714375 h 2014537"/>
                <a:gd name="connsiteX7" fmla="*/ 3419475 w 7243900"/>
                <a:gd name="connsiteY7" fmla="*/ 428625 h 2014537"/>
                <a:gd name="connsiteX8" fmla="*/ 3733800 w 7243900"/>
                <a:gd name="connsiteY8" fmla="*/ 190500 h 2014537"/>
                <a:gd name="connsiteX9" fmla="*/ 3981450 w 7243900"/>
                <a:gd name="connsiteY9" fmla="*/ 57150 h 2014537"/>
                <a:gd name="connsiteX10" fmla="*/ 4171950 w 7243900"/>
                <a:gd name="connsiteY10" fmla="*/ 4762 h 2014537"/>
                <a:gd name="connsiteX11" fmla="*/ 4395788 w 7243900"/>
                <a:gd name="connsiteY11" fmla="*/ 0 h 2014537"/>
                <a:gd name="connsiteX12" fmla="*/ 4700588 w 7243900"/>
                <a:gd name="connsiteY12" fmla="*/ 85725 h 2014537"/>
                <a:gd name="connsiteX13" fmla="*/ 5186363 w 7243900"/>
                <a:gd name="connsiteY13" fmla="*/ 328612 h 2014537"/>
                <a:gd name="connsiteX14" fmla="*/ 5453063 w 7243900"/>
                <a:gd name="connsiteY14" fmla="*/ 457200 h 2014537"/>
                <a:gd name="connsiteX15" fmla="*/ 5895975 w 7243900"/>
                <a:gd name="connsiteY15" fmla="*/ 576262 h 2014537"/>
                <a:gd name="connsiteX16" fmla="*/ 6434138 w 7243900"/>
                <a:gd name="connsiteY16" fmla="*/ 704850 h 2014537"/>
                <a:gd name="connsiteX17" fmla="*/ 7243763 w 7243900"/>
                <a:gd name="connsiteY17" fmla="*/ 885824 h 2014537"/>
                <a:gd name="connsiteX18" fmla="*/ 7234237 w 7243900"/>
                <a:gd name="connsiteY18" fmla="*/ 1347788 h 2014537"/>
                <a:gd name="connsiteX19" fmla="*/ 6386513 w 7243900"/>
                <a:gd name="connsiteY19" fmla="*/ 1233487 h 2014537"/>
                <a:gd name="connsiteX20" fmla="*/ 5805488 w 7243900"/>
                <a:gd name="connsiteY20" fmla="*/ 1147762 h 2014537"/>
                <a:gd name="connsiteX21" fmla="*/ 5567363 w 7243900"/>
                <a:gd name="connsiteY21" fmla="*/ 1109662 h 2014537"/>
                <a:gd name="connsiteX22" fmla="*/ 5243513 w 7243900"/>
                <a:gd name="connsiteY22" fmla="*/ 1033462 h 2014537"/>
                <a:gd name="connsiteX23" fmla="*/ 4900613 w 7243900"/>
                <a:gd name="connsiteY23" fmla="*/ 928687 h 2014537"/>
                <a:gd name="connsiteX24" fmla="*/ 4576763 w 7243900"/>
                <a:gd name="connsiteY24" fmla="*/ 847725 h 2014537"/>
                <a:gd name="connsiteX25" fmla="*/ 4324350 w 7243900"/>
                <a:gd name="connsiteY25" fmla="*/ 814387 h 2014537"/>
                <a:gd name="connsiteX26" fmla="*/ 4095750 w 7243900"/>
                <a:gd name="connsiteY26" fmla="*/ 842962 h 2014537"/>
                <a:gd name="connsiteX27" fmla="*/ 3910013 w 7243900"/>
                <a:gd name="connsiteY27" fmla="*/ 881062 h 2014537"/>
                <a:gd name="connsiteX28" fmla="*/ 3652838 w 7243900"/>
                <a:gd name="connsiteY28" fmla="*/ 981075 h 2014537"/>
                <a:gd name="connsiteX29" fmla="*/ 3424238 w 7243900"/>
                <a:gd name="connsiteY29" fmla="*/ 1081087 h 2014537"/>
                <a:gd name="connsiteX30" fmla="*/ 3119438 w 7243900"/>
                <a:gd name="connsiteY30" fmla="*/ 1238250 h 2014537"/>
                <a:gd name="connsiteX31" fmla="*/ 2867025 w 7243900"/>
                <a:gd name="connsiteY31" fmla="*/ 1376362 h 2014537"/>
                <a:gd name="connsiteX32" fmla="*/ 2624138 w 7243900"/>
                <a:gd name="connsiteY32" fmla="*/ 1485900 h 2014537"/>
                <a:gd name="connsiteX33" fmla="*/ 2252663 w 7243900"/>
                <a:gd name="connsiteY33" fmla="*/ 1624012 h 2014537"/>
                <a:gd name="connsiteX34" fmla="*/ 1947863 w 7243900"/>
                <a:gd name="connsiteY34" fmla="*/ 1714500 h 2014537"/>
                <a:gd name="connsiteX35" fmla="*/ 1576388 w 7243900"/>
                <a:gd name="connsiteY35" fmla="*/ 1804987 h 2014537"/>
                <a:gd name="connsiteX36" fmla="*/ 1271588 w 7243900"/>
                <a:gd name="connsiteY36" fmla="*/ 1847850 h 2014537"/>
                <a:gd name="connsiteX37" fmla="*/ 904875 w 7243900"/>
                <a:gd name="connsiteY37" fmla="*/ 1905000 h 2014537"/>
                <a:gd name="connsiteX38" fmla="*/ 0 w 7243900"/>
                <a:gd name="connsiteY38" fmla="*/ 2014537 h 2014537"/>
                <a:gd name="connsiteX0" fmla="*/ 0 w 7234696"/>
                <a:gd name="connsiteY0" fmla="*/ 2014537 h 2014537"/>
                <a:gd name="connsiteX1" fmla="*/ 666750 w 7234696"/>
                <a:gd name="connsiteY1" fmla="*/ 1881187 h 2014537"/>
                <a:gd name="connsiteX2" fmla="*/ 1485900 w 7234696"/>
                <a:gd name="connsiteY2" fmla="*/ 1685925 h 2014537"/>
                <a:gd name="connsiteX3" fmla="*/ 1985963 w 7234696"/>
                <a:gd name="connsiteY3" fmla="*/ 1490662 h 2014537"/>
                <a:gd name="connsiteX4" fmla="*/ 2495550 w 7234696"/>
                <a:gd name="connsiteY4" fmla="*/ 1195387 h 2014537"/>
                <a:gd name="connsiteX5" fmla="*/ 2809875 w 7234696"/>
                <a:gd name="connsiteY5" fmla="*/ 966787 h 2014537"/>
                <a:gd name="connsiteX6" fmla="*/ 3100388 w 7234696"/>
                <a:gd name="connsiteY6" fmla="*/ 714375 h 2014537"/>
                <a:gd name="connsiteX7" fmla="*/ 3419475 w 7234696"/>
                <a:gd name="connsiteY7" fmla="*/ 428625 h 2014537"/>
                <a:gd name="connsiteX8" fmla="*/ 3733800 w 7234696"/>
                <a:gd name="connsiteY8" fmla="*/ 190500 h 2014537"/>
                <a:gd name="connsiteX9" fmla="*/ 3981450 w 7234696"/>
                <a:gd name="connsiteY9" fmla="*/ 57150 h 2014537"/>
                <a:gd name="connsiteX10" fmla="*/ 4171950 w 7234696"/>
                <a:gd name="connsiteY10" fmla="*/ 4762 h 2014537"/>
                <a:gd name="connsiteX11" fmla="*/ 4395788 w 7234696"/>
                <a:gd name="connsiteY11" fmla="*/ 0 h 2014537"/>
                <a:gd name="connsiteX12" fmla="*/ 4700588 w 7234696"/>
                <a:gd name="connsiteY12" fmla="*/ 85725 h 2014537"/>
                <a:gd name="connsiteX13" fmla="*/ 5186363 w 7234696"/>
                <a:gd name="connsiteY13" fmla="*/ 328612 h 2014537"/>
                <a:gd name="connsiteX14" fmla="*/ 5453063 w 7234696"/>
                <a:gd name="connsiteY14" fmla="*/ 457200 h 2014537"/>
                <a:gd name="connsiteX15" fmla="*/ 5895975 w 7234696"/>
                <a:gd name="connsiteY15" fmla="*/ 576262 h 2014537"/>
                <a:gd name="connsiteX16" fmla="*/ 6434138 w 7234696"/>
                <a:gd name="connsiteY16" fmla="*/ 704850 h 2014537"/>
                <a:gd name="connsiteX17" fmla="*/ 7234238 w 7234696"/>
                <a:gd name="connsiteY17" fmla="*/ 885824 h 2014537"/>
                <a:gd name="connsiteX18" fmla="*/ 7234237 w 7234696"/>
                <a:gd name="connsiteY18" fmla="*/ 1347788 h 2014537"/>
                <a:gd name="connsiteX19" fmla="*/ 6386513 w 7234696"/>
                <a:gd name="connsiteY19" fmla="*/ 1233487 h 2014537"/>
                <a:gd name="connsiteX20" fmla="*/ 5805488 w 7234696"/>
                <a:gd name="connsiteY20" fmla="*/ 1147762 h 2014537"/>
                <a:gd name="connsiteX21" fmla="*/ 5567363 w 7234696"/>
                <a:gd name="connsiteY21" fmla="*/ 1109662 h 2014537"/>
                <a:gd name="connsiteX22" fmla="*/ 5243513 w 7234696"/>
                <a:gd name="connsiteY22" fmla="*/ 1033462 h 2014537"/>
                <a:gd name="connsiteX23" fmla="*/ 4900613 w 7234696"/>
                <a:gd name="connsiteY23" fmla="*/ 928687 h 2014537"/>
                <a:gd name="connsiteX24" fmla="*/ 4576763 w 7234696"/>
                <a:gd name="connsiteY24" fmla="*/ 847725 h 2014537"/>
                <a:gd name="connsiteX25" fmla="*/ 4324350 w 7234696"/>
                <a:gd name="connsiteY25" fmla="*/ 814387 h 2014537"/>
                <a:gd name="connsiteX26" fmla="*/ 4095750 w 7234696"/>
                <a:gd name="connsiteY26" fmla="*/ 842962 h 2014537"/>
                <a:gd name="connsiteX27" fmla="*/ 3910013 w 7234696"/>
                <a:gd name="connsiteY27" fmla="*/ 881062 h 2014537"/>
                <a:gd name="connsiteX28" fmla="*/ 3652838 w 7234696"/>
                <a:gd name="connsiteY28" fmla="*/ 981075 h 2014537"/>
                <a:gd name="connsiteX29" fmla="*/ 3424238 w 7234696"/>
                <a:gd name="connsiteY29" fmla="*/ 1081087 h 2014537"/>
                <a:gd name="connsiteX30" fmla="*/ 3119438 w 7234696"/>
                <a:gd name="connsiteY30" fmla="*/ 1238250 h 2014537"/>
                <a:gd name="connsiteX31" fmla="*/ 2867025 w 7234696"/>
                <a:gd name="connsiteY31" fmla="*/ 1376362 h 2014537"/>
                <a:gd name="connsiteX32" fmla="*/ 2624138 w 7234696"/>
                <a:gd name="connsiteY32" fmla="*/ 1485900 h 2014537"/>
                <a:gd name="connsiteX33" fmla="*/ 2252663 w 7234696"/>
                <a:gd name="connsiteY33" fmla="*/ 1624012 h 2014537"/>
                <a:gd name="connsiteX34" fmla="*/ 1947863 w 7234696"/>
                <a:gd name="connsiteY34" fmla="*/ 1714500 h 2014537"/>
                <a:gd name="connsiteX35" fmla="*/ 1576388 w 7234696"/>
                <a:gd name="connsiteY35" fmla="*/ 1804987 h 2014537"/>
                <a:gd name="connsiteX36" fmla="*/ 1271588 w 7234696"/>
                <a:gd name="connsiteY36" fmla="*/ 1847850 h 2014537"/>
                <a:gd name="connsiteX37" fmla="*/ 904875 w 7234696"/>
                <a:gd name="connsiteY37" fmla="*/ 1905000 h 2014537"/>
                <a:gd name="connsiteX38" fmla="*/ 0 w 7234696"/>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19951 w 7234237"/>
                <a:gd name="connsiteY17" fmla="*/ 876299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27093"/>
                <a:gd name="connsiteY0" fmla="*/ 2014537 h 2014537"/>
                <a:gd name="connsiteX1" fmla="*/ 666750 w 7227093"/>
                <a:gd name="connsiteY1" fmla="*/ 1881187 h 2014537"/>
                <a:gd name="connsiteX2" fmla="*/ 1485900 w 7227093"/>
                <a:gd name="connsiteY2" fmla="*/ 1685925 h 2014537"/>
                <a:gd name="connsiteX3" fmla="*/ 1985963 w 7227093"/>
                <a:gd name="connsiteY3" fmla="*/ 1490662 h 2014537"/>
                <a:gd name="connsiteX4" fmla="*/ 2495550 w 7227093"/>
                <a:gd name="connsiteY4" fmla="*/ 1195387 h 2014537"/>
                <a:gd name="connsiteX5" fmla="*/ 2809875 w 7227093"/>
                <a:gd name="connsiteY5" fmla="*/ 966787 h 2014537"/>
                <a:gd name="connsiteX6" fmla="*/ 3100388 w 7227093"/>
                <a:gd name="connsiteY6" fmla="*/ 714375 h 2014537"/>
                <a:gd name="connsiteX7" fmla="*/ 3419475 w 7227093"/>
                <a:gd name="connsiteY7" fmla="*/ 428625 h 2014537"/>
                <a:gd name="connsiteX8" fmla="*/ 3733800 w 7227093"/>
                <a:gd name="connsiteY8" fmla="*/ 190500 h 2014537"/>
                <a:gd name="connsiteX9" fmla="*/ 3981450 w 7227093"/>
                <a:gd name="connsiteY9" fmla="*/ 57150 h 2014537"/>
                <a:gd name="connsiteX10" fmla="*/ 4171950 w 7227093"/>
                <a:gd name="connsiteY10" fmla="*/ 4762 h 2014537"/>
                <a:gd name="connsiteX11" fmla="*/ 4395788 w 7227093"/>
                <a:gd name="connsiteY11" fmla="*/ 0 h 2014537"/>
                <a:gd name="connsiteX12" fmla="*/ 4700588 w 7227093"/>
                <a:gd name="connsiteY12" fmla="*/ 85725 h 2014537"/>
                <a:gd name="connsiteX13" fmla="*/ 5186363 w 7227093"/>
                <a:gd name="connsiteY13" fmla="*/ 328612 h 2014537"/>
                <a:gd name="connsiteX14" fmla="*/ 5453063 w 7227093"/>
                <a:gd name="connsiteY14" fmla="*/ 457200 h 2014537"/>
                <a:gd name="connsiteX15" fmla="*/ 5895975 w 7227093"/>
                <a:gd name="connsiteY15" fmla="*/ 576262 h 2014537"/>
                <a:gd name="connsiteX16" fmla="*/ 6434138 w 7227093"/>
                <a:gd name="connsiteY16" fmla="*/ 704850 h 2014537"/>
                <a:gd name="connsiteX17" fmla="*/ 7219951 w 7227093"/>
                <a:gd name="connsiteY17" fmla="*/ 876299 h 2014537"/>
                <a:gd name="connsiteX18" fmla="*/ 7227093 w 7227093"/>
                <a:gd name="connsiteY18" fmla="*/ 1347788 h 2014537"/>
                <a:gd name="connsiteX19" fmla="*/ 6386513 w 7227093"/>
                <a:gd name="connsiteY19" fmla="*/ 1233487 h 2014537"/>
                <a:gd name="connsiteX20" fmla="*/ 5805488 w 7227093"/>
                <a:gd name="connsiteY20" fmla="*/ 1147762 h 2014537"/>
                <a:gd name="connsiteX21" fmla="*/ 5567363 w 7227093"/>
                <a:gd name="connsiteY21" fmla="*/ 1109662 h 2014537"/>
                <a:gd name="connsiteX22" fmla="*/ 5243513 w 7227093"/>
                <a:gd name="connsiteY22" fmla="*/ 1033462 h 2014537"/>
                <a:gd name="connsiteX23" fmla="*/ 4900613 w 7227093"/>
                <a:gd name="connsiteY23" fmla="*/ 928687 h 2014537"/>
                <a:gd name="connsiteX24" fmla="*/ 4576763 w 7227093"/>
                <a:gd name="connsiteY24" fmla="*/ 847725 h 2014537"/>
                <a:gd name="connsiteX25" fmla="*/ 4324350 w 7227093"/>
                <a:gd name="connsiteY25" fmla="*/ 814387 h 2014537"/>
                <a:gd name="connsiteX26" fmla="*/ 4095750 w 7227093"/>
                <a:gd name="connsiteY26" fmla="*/ 842962 h 2014537"/>
                <a:gd name="connsiteX27" fmla="*/ 3910013 w 7227093"/>
                <a:gd name="connsiteY27" fmla="*/ 881062 h 2014537"/>
                <a:gd name="connsiteX28" fmla="*/ 3652838 w 7227093"/>
                <a:gd name="connsiteY28" fmla="*/ 981075 h 2014537"/>
                <a:gd name="connsiteX29" fmla="*/ 3424238 w 7227093"/>
                <a:gd name="connsiteY29" fmla="*/ 1081087 h 2014537"/>
                <a:gd name="connsiteX30" fmla="*/ 3119438 w 7227093"/>
                <a:gd name="connsiteY30" fmla="*/ 1238250 h 2014537"/>
                <a:gd name="connsiteX31" fmla="*/ 2867025 w 7227093"/>
                <a:gd name="connsiteY31" fmla="*/ 1376362 h 2014537"/>
                <a:gd name="connsiteX32" fmla="*/ 2624138 w 7227093"/>
                <a:gd name="connsiteY32" fmla="*/ 1485900 h 2014537"/>
                <a:gd name="connsiteX33" fmla="*/ 2252663 w 7227093"/>
                <a:gd name="connsiteY33" fmla="*/ 1624012 h 2014537"/>
                <a:gd name="connsiteX34" fmla="*/ 1947863 w 7227093"/>
                <a:gd name="connsiteY34" fmla="*/ 1714500 h 2014537"/>
                <a:gd name="connsiteX35" fmla="*/ 1576388 w 7227093"/>
                <a:gd name="connsiteY35" fmla="*/ 1804987 h 2014537"/>
                <a:gd name="connsiteX36" fmla="*/ 1271588 w 7227093"/>
                <a:gd name="connsiteY36" fmla="*/ 1847850 h 2014537"/>
                <a:gd name="connsiteX37" fmla="*/ 904875 w 7227093"/>
                <a:gd name="connsiteY37" fmla="*/ 1905000 h 2014537"/>
                <a:gd name="connsiteX38" fmla="*/ 0 w 7227093"/>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8663 w 7229474"/>
                <a:gd name="connsiteY20" fmla="*/ 1517016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5808663 w 7229474"/>
                <a:gd name="connsiteY20" fmla="*/ 1517016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5548313 w 7229474"/>
                <a:gd name="connsiteY20" fmla="*/ 1494410 h 2014537"/>
                <a:gd name="connsiteX21" fmla="*/ 5186363 w 7229474"/>
                <a:gd name="connsiteY21" fmla="*/ 1441449 h 2014537"/>
                <a:gd name="connsiteX22" fmla="*/ 4875213 w 7229474"/>
                <a:gd name="connsiteY22" fmla="*/ 1385737 h 2014537"/>
                <a:gd name="connsiteX23" fmla="*/ 4576763 w 7229474"/>
                <a:gd name="connsiteY23" fmla="*/ 1343507 h 2014537"/>
                <a:gd name="connsiteX24" fmla="*/ 4333875 w 7229474"/>
                <a:gd name="connsiteY24" fmla="*/ 1328245 h 2014537"/>
                <a:gd name="connsiteX25" fmla="*/ 4108450 w 7229474"/>
                <a:gd name="connsiteY25" fmla="*/ 1336162 h 2014537"/>
                <a:gd name="connsiteX26" fmla="*/ 3890963 w 7229474"/>
                <a:gd name="connsiteY26" fmla="*/ 1366516 h 2014537"/>
                <a:gd name="connsiteX27" fmla="*/ 3624263 w 7229474"/>
                <a:gd name="connsiteY27" fmla="*/ 1427796 h 2014537"/>
                <a:gd name="connsiteX28" fmla="*/ 3408363 w 7229474"/>
                <a:gd name="connsiteY28" fmla="*/ 1483911 h 2014537"/>
                <a:gd name="connsiteX29" fmla="*/ 3090863 w 7229474"/>
                <a:gd name="connsiteY29" fmla="*/ 1581683 h 2014537"/>
                <a:gd name="connsiteX30" fmla="*/ 2886075 w 7229474"/>
                <a:gd name="connsiteY30" fmla="*/ 1647493 h 2014537"/>
                <a:gd name="connsiteX31" fmla="*/ 2620963 w 7229474"/>
                <a:gd name="connsiteY31" fmla="*/ 1715716 h 2014537"/>
                <a:gd name="connsiteX32" fmla="*/ 2281238 w 7229474"/>
                <a:gd name="connsiteY32" fmla="*/ 1786691 h 2014537"/>
                <a:gd name="connsiteX33" fmla="*/ 1928813 w 7229474"/>
                <a:gd name="connsiteY33" fmla="*/ 1848774 h 2014537"/>
                <a:gd name="connsiteX34" fmla="*/ 1576388 w 7229474"/>
                <a:gd name="connsiteY34" fmla="*/ 1903110 h 2014537"/>
                <a:gd name="connsiteX35" fmla="*/ 1265238 w 7229474"/>
                <a:gd name="connsiteY35" fmla="*/ 1925316 h 2014537"/>
                <a:gd name="connsiteX36" fmla="*/ 898525 w 7229474"/>
                <a:gd name="connsiteY36" fmla="*/ 1956644 h 2014537"/>
                <a:gd name="connsiteX37" fmla="*/ 0 w 7229474"/>
                <a:gd name="connsiteY37"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42088 w 7229474"/>
                <a:gd name="connsiteY19" fmla="*/ 1587248 h 2014537"/>
                <a:gd name="connsiteX20" fmla="*/ 5548313 w 7229474"/>
                <a:gd name="connsiteY20" fmla="*/ 1494410 h 2014537"/>
                <a:gd name="connsiteX21" fmla="*/ 5186363 w 7229474"/>
                <a:gd name="connsiteY21" fmla="*/ 1441449 h 2014537"/>
                <a:gd name="connsiteX22" fmla="*/ 4875213 w 7229474"/>
                <a:gd name="connsiteY22" fmla="*/ 1385737 h 2014537"/>
                <a:gd name="connsiteX23" fmla="*/ 4576763 w 7229474"/>
                <a:gd name="connsiteY23" fmla="*/ 1343507 h 2014537"/>
                <a:gd name="connsiteX24" fmla="*/ 4333875 w 7229474"/>
                <a:gd name="connsiteY24" fmla="*/ 1328245 h 2014537"/>
                <a:gd name="connsiteX25" fmla="*/ 4108450 w 7229474"/>
                <a:gd name="connsiteY25" fmla="*/ 1336162 h 2014537"/>
                <a:gd name="connsiteX26" fmla="*/ 3890963 w 7229474"/>
                <a:gd name="connsiteY26" fmla="*/ 1366516 h 2014537"/>
                <a:gd name="connsiteX27" fmla="*/ 3624263 w 7229474"/>
                <a:gd name="connsiteY27" fmla="*/ 1427796 h 2014537"/>
                <a:gd name="connsiteX28" fmla="*/ 3408363 w 7229474"/>
                <a:gd name="connsiteY28" fmla="*/ 1483911 h 2014537"/>
                <a:gd name="connsiteX29" fmla="*/ 3090863 w 7229474"/>
                <a:gd name="connsiteY29" fmla="*/ 1581683 h 2014537"/>
                <a:gd name="connsiteX30" fmla="*/ 2886075 w 7229474"/>
                <a:gd name="connsiteY30" fmla="*/ 1647493 h 2014537"/>
                <a:gd name="connsiteX31" fmla="*/ 2620963 w 7229474"/>
                <a:gd name="connsiteY31" fmla="*/ 1715716 h 2014537"/>
                <a:gd name="connsiteX32" fmla="*/ 2281238 w 7229474"/>
                <a:gd name="connsiteY32" fmla="*/ 1786691 h 2014537"/>
                <a:gd name="connsiteX33" fmla="*/ 1928813 w 7229474"/>
                <a:gd name="connsiteY33" fmla="*/ 1848774 h 2014537"/>
                <a:gd name="connsiteX34" fmla="*/ 1576388 w 7229474"/>
                <a:gd name="connsiteY34" fmla="*/ 1903110 h 2014537"/>
                <a:gd name="connsiteX35" fmla="*/ 1265238 w 7229474"/>
                <a:gd name="connsiteY35" fmla="*/ 1925316 h 2014537"/>
                <a:gd name="connsiteX36" fmla="*/ 898525 w 7229474"/>
                <a:gd name="connsiteY36" fmla="*/ 1956644 h 2014537"/>
                <a:gd name="connsiteX37" fmla="*/ 0 w 7229474"/>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32649" h="2014537">
                  <a:moveTo>
                    <a:pt x="0" y="2014537"/>
                  </a:moveTo>
                  <a:lnTo>
                    <a:pt x="666750" y="1881187"/>
                  </a:lnTo>
                  <a:lnTo>
                    <a:pt x="1485900" y="1685925"/>
                  </a:lnTo>
                  <a:lnTo>
                    <a:pt x="1985963" y="1490662"/>
                  </a:lnTo>
                  <a:lnTo>
                    <a:pt x="2495550" y="1195387"/>
                  </a:lnTo>
                  <a:lnTo>
                    <a:pt x="2809875" y="966787"/>
                  </a:lnTo>
                  <a:lnTo>
                    <a:pt x="3100388" y="714375"/>
                  </a:lnTo>
                  <a:lnTo>
                    <a:pt x="3419475" y="428625"/>
                  </a:lnTo>
                  <a:lnTo>
                    <a:pt x="3733800" y="190500"/>
                  </a:lnTo>
                  <a:lnTo>
                    <a:pt x="3981450" y="57150"/>
                  </a:lnTo>
                  <a:lnTo>
                    <a:pt x="4171950" y="4762"/>
                  </a:lnTo>
                  <a:lnTo>
                    <a:pt x="4395788" y="0"/>
                  </a:lnTo>
                  <a:lnTo>
                    <a:pt x="4700588" y="85725"/>
                  </a:lnTo>
                  <a:lnTo>
                    <a:pt x="5186363" y="328612"/>
                  </a:lnTo>
                  <a:lnTo>
                    <a:pt x="5453063" y="457200"/>
                  </a:lnTo>
                  <a:lnTo>
                    <a:pt x="5895975" y="576262"/>
                  </a:lnTo>
                  <a:lnTo>
                    <a:pt x="6434138" y="704850"/>
                  </a:lnTo>
                  <a:lnTo>
                    <a:pt x="7227095" y="876299"/>
                  </a:lnTo>
                  <a:cubicBezTo>
                    <a:pt x="7228682" y="1039812"/>
                    <a:pt x="7231062" y="1468317"/>
                    <a:pt x="7232649" y="1631830"/>
                  </a:cubicBezTo>
                  <a:cubicBezTo>
                    <a:pt x="6951662" y="1619553"/>
                    <a:pt x="6822811" y="1610151"/>
                    <a:pt x="6542088" y="1587248"/>
                  </a:cubicBezTo>
                  <a:cubicBezTo>
                    <a:pt x="6261365" y="1564345"/>
                    <a:pt x="5879571" y="1525356"/>
                    <a:pt x="5548313" y="1494410"/>
                  </a:cubicBezTo>
                  <a:lnTo>
                    <a:pt x="5186363" y="1441449"/>
                  </a:lnTo>
                  <a:lnTo>
                    <a:pt x="4875213" y="1385737"/>
                  </a:lnTo>
                  <a:lnTo>
                    <a:pt x="4576763" y="1343507"/>
                  </a:lnTo>
                  <a:lnTo>
                    <a:pt x="4333875" y="1328245"/>
                  </a:lnTo>
                  <a:lnTo>
                    <a:pt x="4108450" y="1336162"/>
                  </a:lnTo>
                  <a:lnTo>
                    <a:pt x="3890963" y="1366516"/>
                  </a:lnTo>
                  <a:lnTo>
                    <a:pt x="3624263" y="1427796"/>
                  </a:lnTo>
                  <a:lnTo>
                    <a:pt x="3408363" y="1483911"/>
                  </a:lnTo>
                  <a:lnTo>
                    <a:pt x="3090863" y="1581683"/>
                  </a:lnTo>
                  <a:lnTo>
                    <a:pt x="2886075" y="1647493"/>
                  </a:lnTo>
                  <a:lnTo>
                    <a:pt x="2620963" y="1715716"/>
                  </a:lnTo>
                  <a:lnTo>
                    <a:pt x="2281238" y="1786691"/>
                  </a:lnTo>
                  <a:lnTo>
                    <a:pt x="1928813" y="1848774"/>
                  </a:lnTo>
                  <a:lnTo>
                    <a:pt x="1576388" y="1903110"/>
                  </a:lnTo>
                  <a:lnTo>
                    <a:pt x="1265238" y="1925316"/>
                  </a:lnTo>
                  <a:lnTo>
                    <a:pt x="898525" y="1956644"/>
                  </a:lnTo>
                  <a:lnTo>
                    <a:pt x="0" y="2014537"/>
                  </a:lnTo>
                  <a:close/>
                </a:path>
              </a:pathLst>
            </a:custGeom>
            <a:solidFill>
              <a:srgbClr val="AF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p:cNvSpPr/>
            <p:nvPr/>
          </p:nvSpPr>
          <p:spPr>
            <a:xfrm>
              <a:off x="990600" y="1746251"/>
              <a:ext cx="7232822" cy="2489199"/>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11"/>
            <p:cNvSpPr/>
            <p:nvPr/>
          </p:nvSpPr>
          <p:spPr>
            <a:xfrm>
              <a:off x="1007076" y="3387810"/>
              <a:ext cx="7232822" cy="856734"/>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7" name="Straight Connector 16"/>
          <p:cNvCxnSpPr/>
          <p:nvPr/>
        </p:nvCxnSpPr>
        <p:spPr>
          <a:xfrm>
            <a:off x="998838" y="1673466"/>
            <a:ext cx="0" cy="28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4244544"/>
            <a:ext cx="76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33800" y="4264566"/>
            <a:ext cx="2093843" cy="400110"/>
          </a:xfrm>
          <a:prstGeom prst="rect">
            <a:avLst/>
          </a:prstGeom>
          <a:noFill/>
        </p:spPr>
        <p:txBody>
          <a:bodyPr wrap="none" rtlCol="0">
            <a:spAutoFit/>
          </a:bodyPr>
          <a:lstStyle/>
          <a:p>
            <a:r>
              <a:rPr lang="en-US" sz="2000" dirty="0" smtClean="0"/>
              <a:t>Forecast horizon</a:t>
            </a:r>
            <a:endParaRPr lang="en-GB" sz="2000" dirty="0"/>
          </a:p>
        </p:txBody>
      </p:sp>
      <p:sp>
        <p:nvSpPr>
          <p:cNvPr id="20" name="TextBox 19"/>
          <p:cNvSpPr txBox="1"/>
          <p:nvPr/>
        </p:nvSpPr>
        <p:spPr>
          <a:xfrm rot="16200000">
            <a:off x="48772" y="2686574"/>
            <a:ext cx="1467068" cy="400110"/>
          </a:xfrm>
          <a:prstGeom prst="rect">
            <a:avLst/>
          </a:prstGeom>
          <a:noFill/>
        </p:spPr>
        <p:txBody>
          <a:bodyPr wrap="none" rtlCol="0">
            <a:spAutoFit/>
          </a:bodyPr>
          <a:lstStyle/>
          <a:p>
            <a:r>
              <a:rPr lang="en-US" sz="2000" dirty="0" smtClean="0"/>
              <a:t>Streamflow</a:t>
            </a:r>
            <a:endParaRPr lang="en-GB" sz="2000" dirty="0"/>
          </a:p>
        </p:txBody>
      </p:sp>
      <p:cxnSp>
        <p:nvCxnSpPr>
          <p:cNvPr id="22" name="Straight Connector 21"/>
          <p:cNvCxnSpPr/>
          <p:nvPr/>
        </p:nvCxnSpPr>
        <p:spPr>
          <a:xfrm>
            <a:off x="1219200" y="1856875"/>
            <a:ext cx="304800"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9200" y="2152248"/>
            <a:ext cx="304800" cy="0"/>
          </a:xfrm>
          <a:prstGeom prst="line">
            <a:avLst/>
          </a:prstGeom>
          <a:ln w="28575">
            <a:solidFill>
              <a:srgbClr val="30BE3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9200" y="2438194"/>
            <a:ext cx="304800"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33427" y="2282817"/>
            <a:ext cx="2517036" cy="292388"/>
          </a:xfrm>
          <a:prstGeom prst="rect">
            <a:avLst/>
          </a:prstGeom>
          <a:noFill/>
        </p:spPr>
        <p:txBody>
          <a:bodyPr wrap="none" rtlCol="0">
            <a:spAutoFit/>
          </a:bodyPr>
          <a:lstStyle/>
          <a:p>
            <a:r>
              <a:rPr lang="en-US" sz="1300" dirty="0" smtClean="0"/>
              <a:t>Ensemble forecast (“spaghetti”)</a:t>
            </a:r>
            <a:endParaRPr lang="en-GB" sz="1300" dirty="0"/>
          </a:p>
        </p:txBody>
      </p:sp>
      <p:sp>
        <p:nvSpPr>
          <p:cNvPr id="26" name="TextBox 25"/>
          <p:cNvSpPr txBox="1"/>
          <p:nvPr/>
        </p:nvSpPr>
        <p:spPr>
          <a:xfrm>
            <a:off x="1534211" y="1999848"/>
            <a:ext cx="1837362" cy="292388"/>
          </a:xfrm>
          <a:prstGeom prst="rect">
            <a:avLst/>
          </a:prstGeom>
          <a:noFill/>
        </p:spPr>
        <p:txBody>
          <a:bodyPr wrap="none" rtlCol="0">
            <a:spAutoFit/>
          </a:bodyPr>
          <a:lstStyle/>
          <a:p>
            <a:r>
              <a:rPr lang="en-US" sz="1300" dirty="0" smtClean="0"/>
              <a:t>Single-valued forecast</a:t>
            </a:r>
            <a:endParaRPr lang="en-GB" sz="1300" dirty="0"/>
          </a:p>
        </p:txBody>
      </p:sp>
      <p:sp>
        <p:nvSpPr>
          <p:cNvPr id="27" name="TextBox 26"/>
          <p:cNvSpPr txBox="1"/>
          <p:nvPr/>
        </p:nvSpPr>
        <p:spPr>
          <a:xfrm>
            <a:off x="1533427" y="1704475"/>
            <a:ext cx="1252266" cy="292388"/>
          </a:xfrm>
          <a:prstGeom prst="rect">
            <a:avLst/>
          </a:prstGeom>
          <a:noFill/>
        </p:spPr>
        <p:txBody>
          <a:bodyPr wrap="none" rtlCol="0">
            <a:spAutoFit/>
          </a:bodyPr>
          <a:lstStyle/>
          <a:p>
            <a:r>
              <a:rPr lang="en-US" sz="1300" dirty="0" smtClean="0"/>
              <a:t>Observed flow</a:t>
            </a:r>
            <a:endParaRPr lang="en-GB" sz="1300" dirty="0"/>
          </a:p>
        </p:txBody>
      </p:sp>
      <p:sp>
        <p:nvSpPr>
          <p:cNvPr id="36" name="Freeform 35"/>
          <p:cNvSpPr/>
          <p:nvPr/>
        </p:nvSpPr>
        <p:spPr>
          <a:xfrm>
            <a:off x="1066801" y="2352773"/>
            <a:ext cx="7160396" cy="1869702"/>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225849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50838 w 7249298"/>
              <a:gd name="connsiteY6" fmla="*/ 989328 h 2163854"/>
              <a:gd name="connsiteX7" fmla="*/ 7249298 w 7249298"/>
              <a:gd name="connsiteY7" fmla="*/ 1225849 h 2163854"/>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057603 h 2144700"/>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50838 w 7249298"/>
              <a:gd name="connsiteY6" fmla="*/ 867972 h 2042498"/>
              <a:gd name="connsiteX7" fmla="*/ 7249298 w 7249298"/>
              <a:gd name="connsiteY7" fmla="*/ 955401 h 2042498"/>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64486 w 7249298"/>
              <a:gd name="connsiteY6" fmla="*/ 778518 h 2042498"/>
              <a:gd name="connsiteX7" fmla="*/ 7249298 w 7249298"/>
              <a:gd name="connsiteY7" fmla="*/ 955401 h 2042498"/>
              <a:gd name="connsiteX0" fmla="*/ 0 w 7235650"/>
              <a:gd name="connsiteY0" fmla="*/ 2042498 h 2042498"/>
              <a:gd name="connsiteX1" fmla="*/ 1186249 w 7235650"/>
              <a:gd name="connsiteY1" fmla="*/ 1844790 h 2042498"/>
              <a:gd name="connsiteX2" fmla="*/ 2339546 w 7235650"/>
              <a:gd name="connsiteY2" fmla="*/ 1284617 h 2042498"/>
              <a:gd name="connsiteX3" fmla="*/ 3550509 w 7235650"/>
              <a:gd name="connsiteY3" fmla="*/ 172509 h 2042498"/>
              <a:gd name="connsiteX4" fmla="*/ 4300152 w 7235650"/>
              <a:gd name="connsiteY4" fmla="*/ 28169 h 2042498"/>
              <a:gd name="connsiteX5" fmla="*/ 5179018 w 7235650"/>
              <a:gd name="connsiteY5" fmla="*/ 426263 h 2042498"/>
              <a:gd name="connsiteX6" fmla="*/ 6164486 w 7235650"/>
              <a:gd name="connsiteY6" fmla="*/ 778518 h 2042498"/>
              <a:gd name="connsiteX7" fmla="*/ 7235650 w 7235650"/>
              <a:gd name="connsiteY7" fmla="*/ 1059764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283401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149219 h 2042498"/>
              <a:gd name="connsiteX0" fmla="*/ 0 w 7948982"/>
              <a:gd name="connsiteY0" fmla="*/ 2042498 h 2042498"/>
              <a:gd name="connsiteX1" fmla="*/ 1186249 w 7948982"/>
              <a:gd name="connsiteY1" fmla="*/ 1844790 h 2042498"/>
              <a:gd name="connsiteX2" fmla="*/ 2339546 w 7948982"/>
              <a:gd name="connsiteY2" fmla="*/ 1284617 h 2042498"/>
              <a:gd name="connsiteX3" fmla="*/ 3550509 w 7948982"/>
              <a:gd name="connsiteY3" fmla="*/ 172509 h 2042498"/>
              <a:gd name="connsiteX4" fmla="*/ 4300152 w 7948982"/>
              <a:gd name="connsiteY4" fmla="*/ 28169 h 2042498"/>
              <a:gd name="connsiteX5" fmla="*/ 5179018 w 7948982"/>
              <a:gd name="connsiteY5" fmla="*/ 426263 h 2042498"/>
              <a:gd name="connsiteX6" fmla="*/ 6164486 w 7948982"/>
              <a:gd name="connsiteY6" fmla="*/ 778518 h 2042498"/>
              <a:gd name="connsiteX7" fmla="*/ 7948982 w 7948982"/>
              <a:gd name="connsiteY7" fmla="*/ 1355181 h 2042498"/>
              <a:gd name="connsiteX0" fmla="*/ 0 w 7970053"/>
              <a:gd name="connsiteY0" fmla="*/ 2042498 h 2042498"/>
              <a:gd name="connsiteX1" fmla="*/ 1186249 w 7970053"/>
              <a:gd name="connsiteY1" fmla="*/ 1844790 h 2042498"/>
              <a:gd name="connsiteX2" fmla="*/ 2339546 w 7970053"/>
              <a:gd name="connsiteY2" fmla="*/ 1284617 h 2042498"/>
              <a:gd name="connsiteX3" fmla="*/ 3550509 w 7970053"/>
              <a:gd name="connsiteY3" fmla="*/ 172509 h 2042498"/>
              <a:gd name="connsiteX4" fmla="*/ 4300152 w 7970053"/>
              <a:gd name="connsiteY4" fmla="*/ 28169 h 2042498"/>
              <a:gd name="connsiteX5" fmla="*/ 5179018 w 7970053"/>
              <a:gd name="connsiteY5" fmla="*/ 426263 h 2042498"/>
              <a:gd name="connsiteX6" fmla="*/ 6164486 w 7970053"/>
              <a:gd name="connsiteY6" fmla="*/ 778518 h 2042498"/>
              <a:gd name="connsiteX7" fmla="*/ 7970053 w 7970053"/>
              <a:gd name="connsiteY7" fmla="*/ 1365479 h 2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0053" h="2042498">
                <a:moveTo>
                  <a:pt x="0" y="2042498"/>
                </a:moveTo>
                <a:cubicBezTo>
                  <a:pt x="398162" y="2006800"/>
                  <a:pt x="796325" y="1971103"/>
                  <a:pt x="1186249" y="1844790"/>
                </a:cubicBezTo>
                <a:cubicBezTo>
                  <a:pt x="1576173" y="1718477"/>
                  <a:pt x="1945503" y="1563331"/>
                  <a:pt x="2339546" y="1284617"/>
                </a:cubicBezTo>
                <a:cubicBezTo>
                  <a:pt x="2733589" y="1005904"/>
                  <a:pt x="3223741" y="381917"/>
                  <a:pt x="3550509" y="172509"/>
                </a:cubicBezTo>
                <a:cubicBezTo>
                  <a:pt x="3877277" y="-36899"/>
                  <a:pt x="4028734" y="-14123"/>
                  <a:pt x="4300152" y="28169"/>
                </a:cubicBezTo>
                <a:cubicBezTo>
                  <a:pt x="4571570" y="70461"/>
                  <a:pt x="4868296" y="301205"/>
                  <a:pt x="5179018" y="426263"/>
                </a:cubicBezTo>
                <a:cubicBezTo>
                  <a:pt x="5489740" y="551321"/>
                  <a:pt x="5823988" y="648086"/>
                  <a:pt x="6164486" y="778518"/>
                </a:cubicBezTo>
                <a:cubicBezTo>
                  <a:pt x="6504984" y="908950"/>
                  <a:pt x="7501182" y="1195916"/>
                  <a:pt x="7970053" y="1365479"/>
                </a:cubicBezTo>
              </a:path>
            </a:pathLst>
          </a:custGeom>
          <a:no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36"/>
          <p:cNvSpPr/>
          <p:nvPr/>
        </p:nvSpPr>
        <p:spPr>
          <a:xfrm>
            <a:off x="1052205" y="1869303"/>
            <a:ext cx="7166777" cy="2353172"/>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225849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50838 w 7249298"/>
              <a:gd name="connsiteY6" fmla="*/ 989328 h 2163854"/>
              <a:gd name="connsiteX7" fmla="*/ 7249298 w 7249298"/>
              <a:gd name="connsiteY7" fmla="*/ 1225849 h 2163854"/>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057603 h 2144700"/>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50838 w 7249298"/>
              <a:gd name="connsiteY6" fmla="*/ 867972 h 2042498"/>
              <a:gd name="connsiteX7" fmla="*/ 7249298 w 7249298"/>
              <a:gd name="connsiteY7" fmla="*/ 955401 h 2042498"/>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64486 w 7249298"/>
              <a:gd name="connsiteY6" fmla="*/ 778518 h 2042498"/>
              <a:gd name="connsiteX7" fmla="*/ 7249298 w 7249298"/>
              <a:gd name="connsiteY7" fmla="*/ 955401 h 2042498"/>
              <a:gd name="connsiteX0" fmla="*/ 0 w 7235650"/>
              <a:gd name="connsiteY0" fmla="*/ 2042498 h 2042498"/>
              <a:gd name="connsiteX1" fmla="*/ 1186249 w 7235650"/>
              <a:gd name="connsiteY1" fmla="*/ 1844790 h 2042498"/>
              <a:gd name="connsiteX2" fmla="*/ 2339546 w 7235650"/>
              <a:gd name="connsiteY2" fmla="*/ 1284617 h 2042498"/>
              <a:gd name="connsiteX3" fmla="*/ 3550509 w 7235650"/>
              <a:gd name="connsiteY3" fmla="*/ 172509 h 2042498"/>
              <a:gd name="connsiteX4" fmla="*/ 4300152 w 7235650"/>
              <a:gd name="connsiteY4" fmla="*/ 28169 h 2042498"/>
              <a:gd name="connsiteX5" fmla="*/ 5179018 w 7235650"/>
              <a:gd name="connsiteY5" fmla="*/ 426263 h 2042498"/>
              <a:gd name="connsiteX6" fmla="*/ 6164486 w 7235650"/>
              <a:gd name="connsiteY6" fmla="*/ 778518 h 2042498"/>
              <a:gd name="connsiteX7" fmla="*/ 7235650 w 7235650"/>
              <a:gd name="connsiteY7" fmla="*/ 1059764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283401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149219 h 2042498"/>
              <a:gd name="connsiteX0" fmla="*/ 0 w 7948982"/>
              <a:gd name="connsiteY0" fmla="*/ 2042498 h 2042498"/>
              <a:gd name="connsiteX1" fmla="*/ 1186249 w 7948982"/>
              <a:gd name="connsiteY1" fmla="*/ 1844790 h 2042498"/>
              <a:gd name="connsiteX2" fmla="*/ 2339546 w 7948982"/>
              <a:gd name="connsiteY2" fmla="*/ 1284617 h 2042498"/>
              <a:gd name="connsiteX3" fmla="*/ 3550509 w 7948982"/>
              <a:gd name="connsiteY3" fmla="*/ 172509 h 2042498"/>
              <a:gd name="connsiteX4" fmla="*/ 4300152 w 7948982"/>
              <a:gd name="connsiteY4" fmla="*/ 28169 h 2042498"/>
              <a:gd name="connsiteX5" fmla="*/ 5179018 w 7948982"/>
              <a:gd name="connsiteY5" fmla="*/ 426263 h 2042498"/>
              <a:gd name="connsiteX6" fmla="*/ 6164486 w 7948982"/>
              <a:gd name="connsiteY6" fmla="*/ 778518 h 2042498"/>
              <a:gd name="connsiteX7" fmla="*/ 7948982 w 7948982"/>
              <a:gd name="connsiteY7" fmla="*/ 1355181 h 2042498"/>
              <a:gd name="connsiteX0" fmla="*/ 0 w 7970053"/>
              <a:gd name="connsiteY0" fmla="*/ 2042498 h 2042498"/>
              <a:gd name="connsiteX1" fmla="*/ 1186249 w 7970053"/>
              <a:gd name="connsiteY1" fmla="*/ 1844790 h 2042498"/>
              <a:gd name="connsiteX2" fmla="*/ 2339546 w 7970053"/>
              <a:gd name="connsiteY2" fmla="*/ 1284617 h 2042498"/>
              <a:gd name="connsiteX3" fmla="*/ 3550509 w 7970053"/>
              <a:gd name="connsiteY3" fmla="*/ 172509 h 2042498"/>
              <a:gd name="connsiteX4" fmla="*/ 4300152 w 7970053"/>
              <a:gd name="connsiteY4" fmla="*/ 28169 h 2042498"/>
              <a:gd name="connsiteX5" fmla="*/ 5179018 w 7970053"/>
              <a:gd name="connsiteY5" fmla="*/ 426263 h 2042498"/>
              <a:gd name="connsiteX6" fmla="*/ 6164486 w 7970053"/>
              <a:gd name="connsiteY6" fmla="*/ 778518 h 2042498"/>
              <a:gd name="connsiteX7" fmla="*/ 7970053 w 7970053"/>
              <a:gd name="connsiteY7" fmla="*/ 1365479 h 2042498"/>
              <a:gd name="connsiteX0" fmla="*/ 0 w 7033224"/>
              <a:gd name="connsiteY0" fmla="*/ 2042498 h 2042498"/>
              <a:gd name="connsiteX1" fmla="*/ 1186249 w 7033224"/>
              <a:gd name="connsiteY1" fmla="*/ 1844790 h 2042498"/>
              <a:gd name="connsiteX2" fmla="*/ 2339546 w 7033224"/>
              <a:gd name="connsiteY2" fmla="*/ 1284617 h 2042498"/>
              <a:gd name="connsiteX3" fmla="*/ 3550509 w 7033224"/>
              <a:gd name="connsiteY3" fmla="*/ 172509 h 2042498"/>
              <a:gd name="connsiteX4" fmla="*/ 4300152 w 7033224"/>
              <a:gd name="connsiteY4" fmla="*/ 28169 h 2042498"/>
              <a:gd name="connsiteX5" fmla="*/ 5179018 w 7033224"/>
              <a:gd name="connsiteY5" fmla="*/ 426263 h 2042498"/>
              <a:gd name="connsiteX6" fmla="*/ 6164486 w 7033224"/>
              <a:gd name="connsiteY6" fmla="*/ 778518 h 2042498"/>
              <a:gd name="connsiteX7" fmla="*/ 7033224 w 7033224"/>
              <a:gd name="connsiteY7" fmla="*/ 1079101 h 2042498"/>
              <a:gd name="connsiteX0" fmla="*/ 0 w 7061050"/>
              <a:gd name="connsiteY0" fmla="*/ 2042498 h 2042498"/>
              <a:gd name="connsiteX1" fmla="*/ 1186249 w 7061050"/>
              <a:gd name="connsiteY1" fmla="*/ 1844790 h 2042498"/>
              <a:gd name="connsiteX2" fmla="*/ 2339546 w 7061050"/>
              <a:gd name="connsiteY2" fmla="*/ 1284617 h 2042498"/>
              <a:gd name="connsiteX3" fmla="*/ 3550509 w 7061050"/>
              <a:gd name="connsiteY3" fmla="*/ 172509 h 2042498"/>
              <a:gd name="connsiteX4" fmla="*/ 4300152 w 7061050"/>
              <a:gd name="connsiteY4" fmla="*/ 28169 h 2042498"/>
              <a:gd name="connsiteX5" fmla="*/ 5179018 w 7061050"/>
              <a:gd name="connsiteY5" fmla="*/ 426263 h 2042498"/>
              <a:gd name="connsiteX6" fmla="*/ 6164486 w 7061050"/>
              <a:gd name="connsiteY6" fmla="*/ 778518 h 2042498"/>
              <a:gd name="connsiteX7" fmla="*/ 7061050 w 7061050"/>
              <a:gd name="connsiteY7" fmla="*/ 1079101 h 2042498"/>
              <a:gd name="connsiteX0" fmla="*/ 0 w 7051774"/>
              <a:gd name="connsiteY0" fmla="*/ 2042498 h 2042498"/>
              <a:gd name="connsiteX1" fmla="*/ 1186249 w 7051774"/>
              <a:gd name="connsiteY1" fmla="*/ 1844790 h 2042498"/>
              <a:gd name="connsiteX2" fmla="*/ 2339546 w 7051774"/>
              <a:gd name="connsiteY2" fmla="*/ 1284617 h 2042498"/>
              <a:gd name="connsiteX3" fmla="*/ 3550509 w 7051774"/>
              <a:gd name="connsiteY3" fmla="*/ 172509 h 2042498"/>
              <a:gd name="connsiteX4" fmla="*/ 4300152 w 7051774"/>
              <a:gd name="connsiteY4" fmla="*/ 28169 h 2042498"/>
              <a:gd name="connsiteX5" fmla="*/ 5179018 w 7051774"/>
              <a:gd name="connsiteY5" fmla="*/ 426263 h 2042498"/>
              <a:gd name="connsiteX6" fmla="*/ 6164486 w 7051774"/>
              <a:gd name="connsiteY6" fmla="*/ 778518 h 2042498"/>
              <a:gd name="connsiteX7" fmla="*/ 7051774 w 7051774"/>
              <a:gd name="connsiteY7" fmla="*/ 1079101 h 2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1774" h="2042498">
                <a:moveTo>
                  <a:pt x="0" y="2042498"/>
                </a:moveTo>
                <a:cubicBezTo>
                  <a:pt x="398162" y="2006800"/>
                  <a:pt x="796325" y="1971103"/>
                  <a:pt x="1186249" y="1844790"/>
                </a:cubicBezTo>
                <a:cubicBezTo>
                  <a:pt x="1576173" y="1718477"/>
                  <a:pt x="1945503" y="1563331"/>
                  <a:pt x="2339546" y="1284617"/>
                </a:cubicBezTo>
                <a:cubicBezTo>
                  <a:pt x="2733589" y="1005904"/>
                  <a:pt x="3223741" y="381917"/>
                  <a:pt x="3550509" y="172509"/>
                </a:cubicBezTo>
                <a:cubicBezTo>
                  <a:pt x="3877277" y="-36899"/>
                  <a:pt x="4028734" y="-14123"/>
                  <a:pt x="4300152" y="28169"/>
                </a:cubicBezTo>
                <a:cubicBezTo>
                  <a:pt x="4571570" y="70461"/>
                  <a:pt x="4868296" y="301205"/>
                  <a:pt x="5179018" y="426263"/>
                </a:cubicBezTo>
                <a:cubicBezTo>
                  <a:pt x="5489740" y="551321"/>
                  <a:pt x="5823988" y="648086"/>
                  <a:pt x="6164486" y="778518"/>
                </a:cubicBezTo>
                <a:cubicBezTo>
                  <a:pt x="6504984" y="908950"/>
                  <a:pt x="6582903" y="909538"/>
                  <a:pt x="7051774" y="1079101"/>
                </a:cubicBezTo>
              </a:path>
            </a:pathLst>
          </a:custGeom>
          <a:no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Freeform 37"/>
          <p:cNvSpPr/>
          <p:nvPr/>
        </p:nvSpPr>
        <p:spPr>
          <a:xfrm>
            <a:off x="1052206" y="2325356"/>
            <a:ext cx="7168103" cy="1915831"/>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225849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50838 w 7249298"/>
              <a:gd name="connsiteY6" fmla="*/ 989328 h 2163854"/>
              <a:gd name="connsiteX7" fmla="*/ 7249298 w 7249298"/>
              <a:gd name="connsiteY7" fmla="*/ 1225849 h 2163854"/>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057603 h 2144700"/>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50838 w 7249298"/>
              <a:gd name="connsiteY6" fmla="*/ 867972 h 2042498"/>
              <a:gd name="connsiteX7" fmla="*/ 7249298 w 7249298"/>
              <a:gd name="connsiteY7" fmla="*/ 955401 h 2042498"/>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64486 w 7249298"/>
              <a:gd name="connsiteY6" fmla="*/ 778518 h 2042498"/>
              <a:gd name="connsiteX7" fmla="*/ 7249298 w 7249298"/>
              <a:gd name="connsiteY7" fmla="*/ 955401 h 2042498"/>
              <a:gd name="connsiteX0" fmla="*/ 0 w 7235650"/>
              <a:gd name="connsiteY0" fmla="*/ 2042498 h 2042498"/>
              <a:gd name="connsiteX1" fmla="*/ 1186249 w 7235650"/>
              <a:gd name="connsiteY1" fmla="*/ 1844790 h 2042498"/>
              <a:gd name="connsiteX2" fmla="*/ 2339546 w 7235650"/>
              <a:gd name="connsiteY2" fmla="*/ 1284617 h 2042498"/>
              <a:gd name="connsiteX3" fmla="*/ 3550509 w 7235650"/>
              <a:gd name="connsiteY3" fmla="*/ 172509 h 2042498"/>
              <a:gd name="connsiteX4" fmla="*/ 4300152 w 7235650"/>
              <a:gd name="connsiteY4" fmla="*/ 28169 h 2042498"/>
              <a:gd name="connsiteX5" fmla="*/ 5179018 w 7235650"/>
              <a:gd name="connsiteY5" fmla="*/ 426263 h 2042498"/>
              <a:gd name="connsiteX6" fmla="*/ 6164486 w 7235650"/>
              <a:gd name="connsiteY6" fmla="*/ 778518 h 2042498"/>
              <a:gd name="connsiteX7" fmla="*/ 7235650 w 7235650"/>
              <a:gd name="connsiteY7" fmla="*/ 1059764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283401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149219 h 2042498"/>
              <a:gd name="connsiteX0" fmla="*/ 0 w 7948982"/>
              <a:gd name="connsiteY0" fmla="*/ 2042498 h 2042498"/>
              <a:gd name="connsiteX1" fmla="*/ 1186249 w 7948982"/>
              <a:gd name="connsiteY1" fmla="*/ 1844790 h 2042498"/>
              <a:gd name="connsiteX2" fmla="*/ 2339546 w 7948982"/>
              <a:gd name="connsiteY2" fmla="*/ 1284617 h 2042498"/>
              <a:gd name="connsiteX3" fmla="*/ 3550509 w 7948982"/>
              <a:gd name="connsiteY3" fmla="*/ 172509 h 2042498"/>
              <a:gd name="connsiteX4" fmla="*/ 4300152 w 7948982"/>
              <a:gd name="connsiteY4" fmla="*/ 28169 h 2042498"/>
              <a:gd name="connsiteX5" fmla="*/ 5179018 w 7948982"/>
              <a:gd name="connsiteY5" fmla="*/ 426263 h 2042498"/>
              <a:gd name="connsiteX6" fmla="*/ 6164486 w 7948982"/>
              <a:gd name="connsiteY6" fmla="*/ 778518 h 2042498"/>
              <a:gd name="connsiteX7" fmla="*/ 7948982 w 7948982"/>
              <a:gd name="connsiteY7" fmla="*/ 1355181 h 2042498"/>
              <a:gd name="connsiteX0" fmla="*/ 0 w 7970053"/>
              <a:gd name="connsiteY0" fmla="*/ 2042498 h 2042498"/>
              <a:gd name="connsiteX1" fmla="*/ 1186249 w 7970053"/>
              <a:gd name="connsiteY1" fmla="*/ 1844790 h 2042498"/>
              <a:gd name="connsiteX2" fmla="*/ 2339546 w 7970053"/>
              <a:gd name="connsiteY2" fmla="*/ 1284617 h 2042498"/>
              <a:gd name="connsiteX3" fmla="*/ 3550509 w 7970053"/>
              <a:gd name="connsiteY3" fmla="*/ 172509 h 2042498"/>
              <a:gd name="connsiteX4" fmla="*/ 4300152 w 7970053"/>
              <a:gd name="connsiteY4" fmla="*/ 28169 h 2042498"/>
              <a:gd name="connsiteX5" fmla="*/ 5179018 w 7970053"/>
              <a:gd name="connsiteY5" fmla="*/ 426263 h 2042498"/>
              <a:gd name="connsiteX6" fmla="*/ 6164486 w 7970053"/>
              <a:gd name="connsiteY6" fmla="*/ 778518 h 2042498"/>
              <a:gd name="connsiteX7" fmla="*/ 7970053 w 7970053"/>
              <a:gd name="connsiteY7" fmla="*/ 1365479 h 2042498"/>
              <a:gd name="connsiteX0" fmla="*/ 0 w 7970053"/>
              <a:gd name="connsiteY0" fmla="*/ 2016880 h 2016880"/>
              <a:gd name="connsiteX1" fmla="*/ 1186249 w 7970053"/>
              <a:gd name="connsiteY1" fmla="*/ 1819172 h 2016880"/>
              <a:gd name="connsiteX2" fmla="*/ 2339546 w 7970053"/>
              <a:gd name="connsiteY2" fmla="*/ 1258999 h 2016880"/>
              <a:gd name="connsiteX3" fmla="*/ 3550509 w 7970053"/>
              <a:gd name="connsiteY3" fmla="*/ 146891 h 2016880"/>
              <a:gd name="connsiteX4" fmla="*/ 4666305 w 7970053"/>
              <a:gd name="connsiteY4" fmla="*/ 39559 h 2016880"/>
              <a:gd name="connsiteX5" fmla="*/ 5179018 w 7970053"/>
              <a:gd name="connsiteY5" fmla="*/ 400645 h 2016880"/>
              <a:gd name="connsiteX6" fmla="*/ 6164486 w 7970053"/>
              <a:gd name="connsiteY6" fmla="*/ 752900 h 2016880"/>
              <a:gd name="connsiteX7" fmla="*/ 7970053 w 7970053"/>
              <a:gd name="connsiteY7" fmla="*/ 1339861 h 2016880"/>
              <a:gd name="connsiteX0" fmla="*/ 0 w 7970053"/>
              <a:gd name="connsiteY0" fmla="*/ 1983521 h 1983521"/>
              <a:gd name="connsiteX1" fmla="*/ 1186249 w 7970053"/>
              <a:gd name="connsiteY1" fmla="*/ 1785813 h 1983521"/>
              <a:gd name="connsiteX2" fmla="*/ 2339546 w 7970053"/>
              <a:gd name="connsiteY2" fmla="*/ 1225640 h 1983521"/>
              <a:gd name="connsiteX3" fmla="*/ 4396149 w 7970053"/>
              <a:gd name="connsiteY3" fmla="*/ 224556 h 1983521"/>
              <a:gd name="connsiteX4" fmla="*/ 4666305 w 7970053"/>
              <a:gd name="connsiteY4" fmla="*/ 6200 h 1983521"/>
              <a:gd name="connsiteX5" fmla="*/ 5179018 w 7970053"/>
              <a:gd name="connsiteY5" fmla="*/ 367286 h 1983521"/>
              <a:gd name="connsiteX6" fmla="*/ 6164486 w 7970053"/>
              <a:gd name="connsiteY6" fmla="*/ 719541 h 1983521"/>
              <a:gd name="connsiteX7" fmla="*/ 7970053 w 7970053"/>
              <a:gd name="connsiteY7" fmla="*/ 1306502 h 1983521"/>
              <a:gd name="connsiteX0" fmla="*/ 0 w 7970053"/>
              <a:gd name="connsiteY0" fmla="*/ 1985396 h 1985396"/>
              <a:gd name="connsiteX1" fmla="*/ 1186249 w 7970053"/>
              <a:gd name="connsiteY1" fmla="*/ 1787688 h 1985396"/>
              <a:gd name="connsiteX2" fmla="*/ 2749288 w 7970053"/>
              <a:gd name="connsiteY2" fmla="*/ 1360745 h 1985396"/>
              <a:gd name="connsiteX3" fmla="*/ 4396149 w 7970053"/>
              <a:gd name="connsiteY3" fmla="*/ 226431 h 1985396"/>
              <a:gd name="connsiteX4" fmla="*/ 4666305 w 7970053"/>
              <a:gd name="connsiteY4" fmla="*/ 8075 h 1985396"/>
              <a:gd name="connsiteX5" fmla="*/ 5179018 w 7970053"/>
              <a:gd name="connsiteY5" fmla="*/ 369161 h 1985396"/>
              <a:gd name="connsiteX6" fmla="*/ 6164486 w 7970053"/>
              <a:gd name="connsiteY6" fmla="*/ 721416 h 1985396"/>
              <a:gd name="connsiteX7" fmla="*/ 7970053 w 7970053"/>
              <a:gd name="connsiteY7" fmla="*/ 1308377 h 1985396"/>
              <a:gd name="connsiteX0" fmla="*/ 0 w 7970053"/>
              <a:gd name="connsiteY0" fmla="*/ 1992835 h 1992835"/>
              <a:gd name="connsiteX1" fmla="*/ 1186249 w 7970053"/>
              <a:gd name="connsiteY1" fmla="*/ 1795127 h 1992835"/>
              <a:gd name="connsiteX2" fmla="*/ 2749288 w 7970053"/>
              <a:gd name="connsiteY2" fmla="*/ 1368184 h 1992835"/>
              <a:gd name="connsiteX3" fmla="*/ 4396149 w 7970053"/>
              <a:gd name="connsiteY3" fmla="*/ 233870 h 1992835"/>
              <a:gd name="connsiteX4" fmla="*/ 4666305 w 7970053"/>
              <a:gd name="connsiteY4" fmla="*/ 15514 h 1992835"/>
              <a:gd name="connsiteX5" fmla="*/ 5780556 w 7970053"/>
              <a:gd name="connsiteY5" fmla="*/ 487625 h 1992835"/>
              <a:gd name="connsiteX6" fmla="*/ 6164486 w 7970053"/>
              <a:gd name="connsiteY6" fmla="*/ 728855 h 1992835"/>
              <a:gd name="connsiteX7" fmla="*/ 7970053 w 7970053"/>
              <a:gd name="connsiteY7" fmla="*/ 1315816 h 1992835"/>
              <a:gd name="connsiteX0" fmla="*/ 0 w 7970053"/>
              <a:gd name="connsiteY0" fmla="*/ 1877705 h 1877705"/>
              <a:gd name="connsiteX1" fmla="*/ 1186249 w 7970053"/>
              <a:gd name="connsiteY1" fmla="*/ 1679997 h 1877705"/>
              <a:gd name="connsiteX2" fmla="*/ 2749288 w 7970053"/>
              <a:gd name="connsiteY2" fmla="*/ 1253054 h 1877705"/>
              <a:gd name="connsiteX3" fmla="*/ 4396149 w 7970053"/>
              <a:gd name="connsiteY3" fmla="*/ 118740 h 1877705"/>
              <a:gd name="connsiteX4" fmla="*/ 5093484 w 7970053"/>
              <a:gd name="connsiteY4" fmla="*/ 63220 h 1877705"/>
              <a:gd name="connsiteX5" fmla="*/ 5780556 w 7970053"/>
              <a:gd name="connsiteY5" fmla="*/ 372495 h 1877705"/>
              <a:gd name="connsiteX6" fmla="*/ 6164486 w 7970053"/>
              <a:gd name="connsiteY6" fmla="*/ 613725 h 1877705"/>
              <a:gd name="connsiteX7" fmla="*/ 7970053 w 7970053"/>
              <a:gd name="connsiteY7" fmla="*/ 1200686 h 1877705"/>
              <a:gd name="connsiteX0" fmla="*/ 0 w 7970053"/>
              <a:gd name="connsiteY0" fmla="*/ 1877705 h 1877705"/>
              <a:gd name="connsiteX1" fmla="*/ 1186249 w 7970053"/>
              <a:gd name="connsiteY1" fmla="*/ 1679997 h 1877705"/>
              <a:gd name="connsiteX2" fmla="*/ 2749288 w 7970053"/>
              <a:gd name="connsiteY2" fmla="*/ 1253054 h 1877705"/>
              <a:gd name="connsiteX3" fmla="*/ 4396149 w 7970053"/>
              <a:gd name="connsiteY3" fmla="*/ 118740 h 1877705"/>
              <a:gd name="connsiteX4" fmla="*/ 5093484 w 7970053"/>
              <a:gd name="connsiteY4" fmla="*/ 63220 h 1877705"/>
              <a:gd name="connsiteX5" fmla="*/ 5780556 w 7970053"/>
              <a:gd name="connsiteY5" fmla="*/ 372495 h 1877705"/>
              <a:gd name="connsiteX6" fmla="*/ 6373717 w 7970053"/>
              <a:gd name="connsiteY6" fmla="*/ 843176 h 1877705"/>
              <a:gd name="connsiteX7" fmla="*/ 7970053 w 7970053"/>
              <a:gd name="connsiteY7" fmla="*/ 1200686 h 1877705"/>
              <a:gd name="connsiteX0" fmla="*/ 0 w 8362361"/>
              <a:gd name="connsiteY0" fmla="*/ 1877705 h 1877705"/>
              <a:gd name="connsiteX1" fmla="*/ 1186249 w 8362361"/>
              <a:gd name="connsiteY1" fmla="*/ 1679997 h 1877705"/>
              <a:gd name="connsiteX2" fmla="*/ 2749288 w 8362361"/>
              <a:gd name="connsiteY2" fmla="*/ 1253054 h 1877705"/>
              <a:gd name="connsiteX3" fmla="*/ 4396149 w 8362361"/>
              <a:gd name="connsiteY3" fmla="*/ 118740 h 1877705"/>
              <a:gd name="connsiteX4" fmla="*/ 5093484 w 8362361"/>
              <a:gd name="connsiteY4" fmla="*/ 63220 h 1877705"/>
              <a:gd name="connsiteX5" fmla="*/ 5780556 w 8362361"/>
              <a:gd name="connsiteY5" fmla="*/ 372495 h 1877705"/>
              <a:gd name="connsiteX6" fmla="*/ 6373717 w 8362361"/>
              <a:gd name="connsiteY6" fmla="*/ 843176 h 1877705"/>
              <a:gd name="connsiteX7" fmla="*/ 8362361 w 8362361"/>
              <a:gd name="connsiteY7" fmla="*/ 1356121 h 1877705"/>
              <a:gd name="connsiteX0" fmla="*/ 0 w 8405951"/>
              <a:gd name="connsiteY0" fmla="*/ 1877705 h 1877705"/>
              <a:gd name="connsiteX1" fmla="*/ 1186249 w 8405951"/>
              <a:gd name="connsiteY1" fmla="*/ 1679997 h 1877705"/>
              <a:gd name="connsiteX2" fmla="*/ 2749288 w 8405951"/>
              <a:gd name="connsiteY2" fmla="*/ 1253054 h 1877705"/>
              <a:gd name="connsiteX3" fmla="*/ 4396149 w 8405951"/>
              <a:gd name="connsiteY3" fmla="*/ 118740 h 1877705"/>
              <a:gd name="connsiteX4" fmla="*/ 5093484 w 8405951"/>
              <a:gd name="connsiteY4" fmla="*/ 63220 h 1877705"/>
              <a:gd name="connsiteX5" fmla="*/ 5780556 w 8405951"/>
              <a:gd name="connsiteY5" fmla="*/ 372495 h 1877705"/>
              <a:gd name="connsiteX6" fmla="*/ 6373717 w 8405951"/>
              <a:gd name="connsiteY6" fmla="*/ 843176 h 1877705"/>
              <a:gd name="connsiteX7" fmla="*/ 8405951 w 8405951"/>
              <a:gd name="connsiteY7" fmla="*/ 1363522 h 1877705"/>
              <a:gd name="connsiteX0" fmla="*/ 0 w 8405951"/>
              <a:gd name="connsiteY0" fmla="*/ 1883699 h 1883699"/>
              <a:gd name="connsiteX1" fmla="*/ 1186249 w 8405951"/>
              <a:gd name="connsiteY1" fmla="*/ 1685991 h 1883699"/>
              <a:gd name="connsiteX2" fmla="*/ 2749288 w 8405951"/>
              <a:gd name="connsiteY2" fmla="*/ 1259048 h 1883699"/>
              <a:gd name="connsiteX3" fmla="*/ 4396149 w 8405951"/>
              <a:gd name="connsiteY3" fmla="*/ 124734 h 1883699"/>
              <a:gd name="connsiteX4" fmla="*/ 5093484 w 8405951"/>
              <a:gd name="connsiteY4" fmla="*/ 69214 h 1883699"/>
              <a:gd name="connsiteX5" fmla="*/ 5728248 w 8405951"/>
              <a:gd name="connsiteY5" fmla="*/ 482112 h 1883699"/>
              <a:gd name="connsiteX6" fmla="*/ 6373717 w 8405951"/>
              <a:gd name="connsiteY6" fmla="*/ 849170 h 1883699"/>
              <a:gd name="connsiteX7" fmla="*/ 8405951 w 8405951"/>
              <a:gd name="connsiteY7" fmla="*/ 1369516 h 1883699"/>
              <a:gd name="connsiteX0" fmla="*/ 0 w 8405951"/>
              <a:gd name="connsiteY0" fmla="*/ 1904829 h 1904829"/>
              <a:gd name="connsiteX1" fmla="*/ 1186249 w 8405951"/>
              <a:gd name="connsiteY1" fmla="*/ 1707121 h 1904829"/>
              <a:gd name="connsiteX2" fmla="*/ 2749288 w 8405951"/>
              <a:gd name="connsiteY2" fmla="*/ 1280178 h 1904829"/>
              <a:gd name="connsiteX3" fmla="*/ 4396149 w 8405951"/>
              <a:gd name="connsiteY3" fmla="*/ 145864 h 1904829"/>
              <a:gd name="connsiteX4" fmla="*/ 5049894 w 8405951"/>
              <a:gd name="connsiteY4" fmla="*/ 53336 h 1904829"/>
              <a:gd name="connsiteX5" fmla="*/ 5728248 w 8405951"/>
              <a:gd name="connsiteY5" fmla="*/ 503242 h 1904829"/>
              <a:gd name="connsiteX6" fmla="*/ 6373717 w 8405951"/>
              <a:gd name="connsiteY6" fmla="*/ 870300 h 1904829"/>
              <a:gd name="connsiteX7" fmla="*/ 8405951 w 8405951"/>
              <a:gd name="connsiteY7" fmla="*/ 1390646 h 1904829"/>
              <a:gd name="connsiteX0" fmla="*/ 0 w 8405951"/>
              <a:gd name="connsiteY0" fmla="*/ 1891754 h 1891754"/>
              <a:gd name="connsiteX1" fmla="*/ 1186249 w 8405951"/>
              <a:gd name="connsiteY1" fmla="*/ 1694046 h 1891754"/>
              <a:gd name="connsiteX2" fmla="*/ 2749288 w 8405951"/>
              <a:gd name="connsiteY2" fmla="*/ 1267103 h 1891754"/>
              <a:gd name="connsiteX3" fmla="*/ 4396149 w 8405951"/>
              <a:gd name="connsiteY3" fmla="*/ 132789 h 1891754"/>
              <a:gd name="connsiteX4" fmla="*/ 5067331 w 8405951"/>
              <a:gd name="connsiteY4" fmla="*/ 62465 h 1891754"/>
              <a:gd name="connsiteX5" fmla="*/ 5728248 w 8405951"/>
              <a:gd name="connsiteY5" fmla="*/ 490167 h 1891754"/>
              <a:gd name="connsiteX6" fmla="*/ 6373717 w 8405951"/>
              <a:gd name="connsiteY6" fmla="*/ 857225 h 1891754"/>
              <a:gd name="connsiteX7" fmla="*/ 8405951 w 8405951"/>
              <a:gd name="connsiteY7" fmla="*/ 1377571 h 1891754"/>
              <a:gd name="connsiteX0" fmla="*/ 0 w 8405951"/>
              <a:gd name="connsiteY0" fmla="*/ 1914225 h 1914225"/>
              <a:gd name="connsiteX1" fmla="*/ 1186249 w 8405951"/>
              <a:gd name="connsiteY1" fmla="*/ 1716517 h 1914225"/>
              <a:gd name="connsiteX2" fmla="*/ 2749288 w 8405951"/>
              <a:gd name="connsiteY2" fmla="*/ 1289574 h 1914225"/>
              <a:gd name="connsiteX3" fmla="*/ 4396149 w 8405951"/>
              <a:gd name="connsiteY3" fmla="*/ 155260 h 1914225"/>
              <a:gd name="connsiteX4" fmla="*/ 5015024 w 8405951"/>
              <a:gd name="connsiteY4" fmla="*/ 47928 h 1914225"/>
              <a:gd name="connsiteX5" fmla="*/ 5728248 w 8405951"/>
              <a:gd name="connsiteY5" fmla="*/ 512638 h 1914225"/>
              <a:gd name="connsiteX6" fmla="*/ 6373717 w 8405951"/>
              <a:gd name="connsiteY6" fmla="*/ 879696 h 1914225"/>
              <a:gd name="connsiteX7" fmla="*/ 8405951 w 8405951"/>
              <a:gd name="connsiteY7" fmla="*/ 1400042 h 1914225"/>
              <a:gd name="connsiteX0" fmla="*/ 0 w 8405951"/>
              <a:gd name="connsiteY0" fmla="*/ 1902668 h 1902668"/>
              <a:gd name="connsiteX1" fmla="*/ 1186249 w 8405951"/>
              <a:gd name="connsiteY1" fmla="*/ 1704960 h 1902668"/>
              <a:gd name="connsiteX2" fmla="*/ 3167749 w 8405951"/>
              <a:gd name="connsiteY2" fmla="*/ 1041164 h 1902668"/>
              <a:gd name="connsiteX3" fmla="*/ 4396149 w 8405951"/>
              <a:gd name="connsiteY3" fmla="*/ 143703 h 1902668"/>
              <a:gd name="connsiteX4" fmla="*/ 5015024 w 8405951"/>
              <a:gd name="connsiteY4" fmla="*/ 36371 h 1902668"/>
              <a:gd name="connsiteX5" fmla="*/ 5728248 w 8405951"/>
              <a:gd name="connsiteY5" fmla="*/ 501081 h 1902668"/>
              <a:gd name="connsiteX6" fmla="*/ 6373717 w 8405951"/>
              <a:gd name="connsiteY6" fmla="*/ 868139 h 1902668"/>
              <a:gd name="connsiteX7" fmla="*/ 8405951 w 8405951"/>
              <a:gd name="connsiteY7" fmla="*/ 1388485 h 1902668"/>
              <a:gd name="connsiteX0" fmla="*/ 0 w 8405951"/>
              <a:gd name="connsiteY0" fmla="*/ 1902344 h 1902344"/>
              <a:gd name="connsiteX1" fmla="*/ 1186249 w 8405951"/>
              <a:gd name="connsiteY1" fmla="*/ 1704636 h 1902344"/>
              <a:gd name="connsiteX2" fmla="*/ 3141595 w 8405951"/>
              <a:gd name="connsiteY2" fmla="*/ 1033438 h 1902344"/>
              <a:gd name="connsiteX3" fmla="*/ 4396149 w 8405951"/>
              <a:gd name="connsiteY3" fmla="*/ 143379 h 1902344"/>
              <a:gd name="connsiteX4" fmla="*/ 5015024 w 8405951"/>
              <a:gd name="connsiteY4" fmla="*/ 36047 h 1902344"/>
              <a:gd name="connsiteX5" fmla="*/ 5728248 w 8405951"/>
              <a:gd name="connsiteY5" fmla="*/ 500757 h 1902344"/>
              <a:gd name="connsiteX6" fmla="*/ 6373717 w 8405951"/>
              <a:gd name="connsiteY6" fmla="*/ 867815 h 1902344"/>
              <a:gd name="connsiteX7" fmla="*/ 8405951 w 8405951"/>
              <a:gd name="connsiteY7" fmla="*/ 1388161 h 1902344"/>
              <a:gd name="connsiteX0" fmla="*/ 0 w 8405951"/>
              <a:gd name="connsiteY0" fmla="*/ 1901073 h 1901073"/>
              <a:gd name="connsiteX1" fmla="*/ 1186249 w 8405951"/>
              <a:gd name="connsiteY1" fmla="*/ 1703365 h 1901073"/>
              <a:gd name="connsiteX2" fmla="*/ 3132876 w 8405951"/>
              <a:gd name="connsiteY2" fmla="*/ 1002561 h 1901073"/>
              <a:gd name="connsiteX3" fmla="*/ 4396149 w 8405951"/>
              <a:gd name="connsiteY3" fmla="*/ 142108 h 1901073"/>
              <a:gd name="connsiteX4" fmla="*/ 5015024 w 8405951"/>
              <a:gd name="connsiteY4" fmla="*/ 34776 h 1901073"/>
              <a:gd name="connsiteX5" fmla="*/ 5728248 w 8405951"/>
              <a:gd name="connsiteY5" fmla="*/ 499486 h 1901073"/>
              <a:gd name="connsiteX6" fmla="*/ 6373717 w 8405951"/>
              <a:gd name="connsiteY6" fmla="*/ 866544 h 1901073"/>
              <a:gd name="connsiteX7" fmla="*/ 8405951 w 8405951"/>
              <a:gd name="connsiteY7" fmla="*/ 1386890 h 1901073"/>
              <a:gd name="connsiteX0" fmla="*/ 0 w 8405951"/>
              <a:gd name="connsiteY0" fmla="*/ 1908900 h 1908900"/>
              <a:gd name="connsiteX1" fmla="*/ 1186249 w 8405951"/>
              <a:gd name="connsiteY1" fmla="*/ 1711192 h 1908900"/>
              <a:gd name="connsiteX2" fmla="*/ 2845184 w 8405951"/>
              <a:gd name="connsiteY2" fmla="*/ 1180626 h 1908900"/>
              <a:gd name="connsiteX3" fmla="*/ 4396149 w 8405951"/>
              <a:gd name="connsiteY3" fmla="*/ 149935 h 1908900"/>
              <a:gd name="connsiteX4" fmla="*/ 5015024 w 8405951"/>
              <a:gd name="connsiteY4" fmla="*/ 42603 h 1908900"/>
              <a:gd name="connsiteX5" fmla="*/ 5728248 w 8405951"/>
              <a:gd name="connsiteY5" fmla="*/ 507313 h 1908900"/>
              <a:gd name="connsiteX6" fmla="*/ 6373717 w 8405951"/>
              <a:gd name="connsiteY6" fmla="*/ 874371 h 1908900"/>
              <a:gd name="connsiteX7" fmla="*/ 8405951 w 8405951"/>
              <a:gd name="connsiteY7" fmla="*/ 1394717 h 1908900"/>
              <a:gd name="connsiteX0" fmla="*/ 0 w 8405951"/>
              <a:gd name="connsiteY0" fmla="*/ 1907453 h 1907453"/>
              <a:gd name="connsiteX1" fmla="*/ 1186249 w 8405951"/>
              <a:gd name="connsiteY1" fmla="*/ 1709745 h 1907453"/>
              <a:gd name="connsiteX2" fmla="*/ 2810314 w 8405951"/>
              <a:gd name="connsiteY2" fmla="*/ 1149572 h 1907453"/>
              <a:gd name="connsiteX3" fmla="*/ 4396149 w 8405951"/>
              <a:gd name="connsiteY3" fmla="*/ 148488 h 1907453"/>
              <a:gd name="connsiteX4" fmla="*/ 5015024 w 8405951"/>
              <a:gd name="connsiteY4" fmla="*/ 41156 h 1907453"/>
              <a:gd name="connsiteX5" fmla="*/ 5728248 w 8405951"/>
              <a:gd name="connsiteY5" fmla="*/ 505866 h 1907453"/>
              <a:gd name="connsiteX6" fmla="*/ 6373717 w 8405951"/>
              <a:gd name="connsiteY6" fmla="*/ 872924 h 1907453"/>
              <a:gd name="connsiteX7" fmla="*/ 8405951 w 8405951"/>
              <a:gd name="connsiteY7" fmla="*/ 1393270 h 190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951" h="1907453">
                <a:moveTo>
                  <a:pt x="0" y="1907453"/>
                </a:moveTo>
                <a:cubicBezTo>
                  <a:pt x="398162" y="1871755"/>
                  <a:pt x="717863" y="1836059"/>
                  <a:pt x="1186249" y="1709745"/>
                </a:cubicBezTo>
                <a:cubicBezTo>
                  <a:pt x="1654635" y="1583432"/>
                  <a:pt x="2275331" y="1409781"/>
                  <a:pt x="2810314" y="1149572"/>
                </a:cubicBezTo>
                <a:cubicBezTo>
                  <a:pt x="3359268" y="771467"/>
                  <a:pt x="4028697" y="333224"/>
                  <a:pt x="4396149" y="148488"/>
                </a:cubicBezTo>
                <a:cubicBezTo>
                  <a:pt x="4763601" y="-36248"/>
                  <a:pt x="4793008" y="-18407"/>
                  <a:pt x="5015024" y="41156"/>
                </a:cubicBezTo>
                <a:cubicBezTo>
                  <a:pt x="5237041" y="100719"/>
                  <a:pt x="5501799" y="367238"/>
                  <a:pt x="5728248" y="505866"/>
                </a:cubicBezTo>
                <a:cubicBezTo>
                  <a:pt x="5954697" y="644494"/>
                  <a:pt x="6033219" y="742492"/>
                  <a:pt x="6373717" y="872924"/>
                </a:cubicBezTo>
                <a:cubicBezTo>
                  <a:pt x="6714215" y="1003356"/>
                  <a:pt x="7937080" y="1223707"/>
                  <a:pt x="8405951" y="1393270"/>
                </a:cubicBezTo>
              </a:path>
            </a:pathLst>
          </a:custGeom>
          <a:no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reeform 1"/>
          <p:cNvSpPr/>
          <p:nvPr/>
        </p:nvSpPr>
        <p:spPr>
          <a:xfrm>
            <a:off x="1003610" y="2871721"/>
            <a:ext cx="7196253" cy="1365742"/>
          </a:xfrm>
          <a:custGeom>
            <a:avLst/>
            <a:gdLst>
              <a:gd name="connsiteX0" fmla="*/ 0 w 7196253"/>
              <a:gd name="connsiteY0" fmla="*/ 1365742 h 1365742"/>
              <a:gd name="connsiteX1" fmla="*/ 1115122 w 7196253"/>
              <a:gd name="connsiteY1" fmla="*/ 1105547 h 1365742"/>
              <a:gd name="connsiteX2" fmla="*/ 3040566 w 7196253"/>
              <a:gd name="connsiteY2" fmla="*/ 414172 h 1365742"/>
              <a:gd name="connsiteX3" fmla="*/ 4140819 w 7196253"/>
              <a:gd name="connsiteY3" fmla="*/ 5294 h 1365742"/>
              <a:gd name="connsiteX4" fmla="*/ 5062653 w 7196253"/>
              <a:gd name="connsiteY4" fmla="*/ 206016 h 1365742"/>
              <a:gd name="connsiteX5" fmla="*/ 5880410 w 7196253"/>
              <a:gd name="connsiteY5" fmla="*/ 555420 h 1365742"/>
              <a:gd name="connsiteX6" fmla="*/ 7196253 w 7196253"/>
              <a:gd name="connsiteY6" fmla="*/ 882523 h 136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6253" h="1365742">
                <a:moveTo>
                  <a:pt x="0" y="1365742"/>
                </a:moveTo>
                <a:cubicBezTo>
                  <a:pt x="304180" y="1314942"/>
                  <a:pt x="608361" y="1264142"/>
                  <a:pt x="1115122" y="1105547"/>
                </a:cubicBezTo>
                <a:cubicBezTo>
                  <a:pt x="1621883" y="946952"/>
                  <a:pt x="3040566" y="414172"/>
                  <a:pt x="3040566" y="414172"/>
                </a:cubicBezTo>
                <a:cubicBezTo>
                  <a:pt x="3544849" y="230796"/>
                  <a:pt x="3803805" y="39987"/>
                  <a:pt x="4140819" y="5294"/>
                </a:cubicBezTo>
                <a:cubicBezTo>
                  <a:pt x="4477833" y="-29399"/>
                  <a:pt x="4772721" y="114328"/>
                  <a:pt x="5062653" y="206016"/>
                </a:cubicBezTo>
                <a:cubicBezTo>
                  <a:pt x="5352585" y="297704"/>
                  <a:pt x="5524810" y="442669"/>
                  <a:pt x="5880410" y="555420"/>
                </a:cubicBezTo>
                <a:cubicBezTo>
                  <a:pt x="6236010" y="668171"/>
                  <a:pt x="6716131" y="775347"/>
                  <a:pt x="7196253" y="882523"/>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996176" y="2358322"/>
            <a:ext cx="7225990" cy="1879141"/>
          </a:xfrm>
          <a:custGeom>
            <a:avLst/>
            <a:gdLst>
              <a:gd name="connsiteX0" fmla="*/ 0 w 7225990"/>
              <a:gd name="connsiteY0" fmla="*/ 1879141 h 1879141"/>
              <a:gd name="connsiteX1" fmla="*/ 1204331 w 7225990"/>
              <a:gd name="connsiteY1" fmla="*/ 1574341 h 1879141"/>
              <a:gd name="connsiteX2" fmla="*/ 3010829 w 7225990"/>
              <a:gd name="connsiteY2" fmla="*/ 860663 h 1879141"/>
              <a:gd name="connsiteX3" fmla="*/ 4386146 w 7225990"/>
              <a:gd name="connsiteY3" fmla="*/ 5737 h 1879141"/>
              <a:gd name="connsiteX4" fmla="*/ 5895278 w 7225990"/>
              <a:gd name="connsiteY4" fmla="*/ 496390 h 1879141"/>
              <a:gd name="connsiteX5" fmla="*/ 6400800 w 7225990"/>
              <a:gd name="connsiteY5" fmla="*/ 682244 h 1879141"/>
              <a:gd name="connsiteX6" fmla="*/ 7225990 w 7225990"/>
              <a:gd name="connsiteY6" fmla="*/ 964741 h 187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5990" h="1879141">
                <a:moveTo>
                  <a:pt x="0" y="1879141"/>
                </a:moveTo>
                <a:cubicBezTo>
                  <a:pt x="351263" y="1811614"/>
                  <a:pt x="702526" y="1744087"/>
                  <a:pt x="1204331" y="1574341"/>
                </a:cubicBezTo>
                <a:cubicBezTo>
                  <a:pt x="1706136" y="1404595"/>
                  <a:pt x="2480527" y="1122097"/>
                  <a:pt x="3010829" y="860663"/>
                </a:cubicBezTo>
                <a:cubicBezTo>
                  <a:pt x="3541131" y="599229"/>
                  <a:pt x="3905404" y="66449"/>
                  <a:pt x="4386146" y="5737"/>
                </a:cubicBezTo>
                <a:cubicBezTo>
                  <a:pt x="4866888" y="-54975"/>
                  <a:pt x="5559502" y="383639"/>
                  <a:pt x="5895278" y="496390"/>
                </a:cubicBezTo>
                <a:cubicBezTo>
                  <a:pt x="6231054" y="609141"/>
                  <a:pt x="6400800" y="682244"/>
                  <a:pt x="6400800" y="682244"/>
                </a:cubicBezTo>
                <a:lnTo>
                  <a:pt x="7225990" y="964741"/>
                </a:ln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996176" y="3060810"/>
            <a:ext cx="7218556" cy="1169219"/>
          </a:xfrm>
          <a:custGeom>
            <a:avLst/>
            <a:gdLst>
              <a:gd name="connsiteX0" fmla="*/ 0 w 7218556"/>
              <a:gd name="connsiteY0" fmla="*/ 1159581 h 1159581"/>
              <a:gd name="connsiteX1" fmla="*/ 2215375 w 7218556"/>
              <a:gd name="connsiteY1" fmla="*/ 847347 h 1159581"/>
              <a:gd name="connsiteX2" fmla="*/ 3821151 w 7218556"/>
              <a:gd name="connsiteY2" fmla="*/ 66762 h 1159581"/>
              <a:gd name="connsiteX3" fmla="*/ 4869365 w 7218556"/>
              <a:gd name="connsiteY3" fmla="*/ 81630 h 1159581"/>
              <a:gd name="connsiteX4" fmla="*/ 5798634 w 7218556"/>
              <a:gd name="connsiteY4" fmla="*/ 416167 h 1159581"/>
              <a:gd name="connsiteX5" fmla="*/ 7218556 w 7218556"/>
              <a:gd name="connsiteY5" fmla="*/ 683796 h 1159581"/>
              <a:gd name="connsiteX0" fmla="*/ 0 w 7218556"/>
              <a:gd name="connsiteY0" fmla="*/ 1169219 h 1169219"/>
              <a:gd name="connsiteX1" fmla="*/ 2215375 w 7218556"/>
              <a:gd name="connsiteY1" fmla="*/ 856985 h 1169219"/>
              <a:gd name="connsiteX2" fmla="*/ 3821151 w 7218556"/>
              <a:gd name="connsiteY2" fmla="*/ 76400 h 1169219"/>
              <a:gd name="connsiteX3" fmla="*/ 4631473 w 7218556"/>
              <a:gd name="connsiteY3" fmla="*/ 68966 h 1169219"/>
              <a:gd name="connsiteX4" fmla="*/ 5798634 w 7218556"/>
              <a:gd name="connsiteY4" fmla="*/ 425805 h 1169219"/>
              <a:gd name="connsiteX5" fmla="*/ 7218556 w 7218556"/>
              <a:gd name="connsiteY5" fmla="*/ 693434 h 1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8556" h="1169219">
                <a:moveTo>
                  <a:pt x="0" y="1169219"/>
                </a:moveTo>
                <a:cubicBezTo>
                  <a:pt x="789258" y="1104170"/>
                  <a:pt x="1578517" y="1039121"/>
                  <a:pt x="2215375" y="856985"/>
                </a:cubicBezTo>
                <a:cubicBezTo>
                  <a:pt x="2852233" y="674849"/>
                  <a:pt x="3418468" y="207736"/>
                  <a:pt x="3821151" y="76400"/>
                </a:cubicBezTo>
                <a:cubicBezTo>
                  <a:pt x="4223834" y="-54936"/>
                  <a:pt x="4301893" y="10732"/>
                  <a:pt x="4631473" y="68966"/>
                </a:cubicBezTo>
                <a:cubicBezTo>
                  <a:pt x="4961054" y="127200"/>
                  <a:pt x="5367454" y="321727"/>
                  <a:pt x="5798634" y="425805"/>
                </a:cubicBezTo>
                <a:cubicBezTo>
                  <a:pt x="6229814" y="529883"/>
                  <a:pt x="6704361" y="609800"/>
                  <a:pt x="7218556" y="693434"/>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040780" y="2690584"/>
            <a:ext cx="7181386" cy="1532011"/>
          </a:xfrm>
          <a:custGeom>
            <a:avLst/>
            <a:gdLst>
              <a:gd name="connsiteX0" fmla="*/ 0 w 7181386"/>
              <a:gd name="connsiteY0" fmla="*/ 1532011 h 1532011"/>
              <a:gd name="connsiteX1" fmla="*/ 1910576 w 7181386"/>
              <a:gd name="connsiteY1" fmla="*/ 1190040 h 1532011"/>
              <a:gd name="connsiteX2" fmla="*/ 3085171 w 7181386"/>
              <a:gd name="connsiteY2" fmla="*/ 602743 h 1532011"/>
              <a:gd name="connsiteX3" fmla="*/ 4163122 w 7181386"/>
              <a:gd name="connsiteY3" fmla="*/ 577 h 1532011"/>
              <a:gd name="connsiteX4" fmla="*/ 5099825 w 7181386"/>
              <a:gd name="connsiteY4" fmla="*/ 498665 h 1532011"/>
              <a:gd name="connsiteX5" fmla="*/ 6177776 w 7181386"/>
              <a:gd name="connsiteY5" fmla="*/ 825767 h 1532011"/>
              <a:gd name="connsiteX6" fmla="*/ 7181386 w 7181386"/>
              <a:gd name="connsiteY6" fmla="*/ 996753 h 153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386" h="1532011">
                <a:moveTo>
                  <a:pt x="0" y="1532011"/>
                </a:moveTo>
                <a:cubicBezTo>
                  <a:pt x="698190" y="1438464"/>
                  <a:pt x="1396381" y="1344918"/>
                  <a:pt x="1910576" y="1190040"/>
                </a:cubicBezTo>
                <a:cubicBezTo>
                  <a:pt x="2424771" y="1035162"/>
                  <a:pt x="2709747" y="800987"/>
                  <a:pt x="3085171" y="602743"/>
                </a:cubicBezTo>
                <a:cubicBezTo>
                  <a:pt x="3460595" y="404499"/>
                  <a:pt x="3827346" y="17923"/>
                  <a:pt x="4163122" y="577"/>
                </a:cubicBezTo>
                <a:cubicBezTo>
                  <a:pt x="4498898" y="-16769"/>
                  <a:pt x="4764049" y="361133"/>
                  <a:pt x="5099825" y="498665"/>
                </a:cubicBezTo>
                <a:cubicBezTo>
                  <a:pt x="5435601" y="636197"/>
                  <a:pt x="5830849" y="742752"/>
                  <a:pt x="6177776" y="825767"/>
                </a:cubicBezTo>
                <a:cubicBezTo>
                  <a:pt x="6524703" y="908782"/>
                  <a:pt x="6853044" y="952767"/>
                  <a:pt x="7181386" y="996753"/>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981307" y="1787899"/>
            <a:ext cx="7248293" cy="2442130"/>
          </a:xfrm>
          <a:custGeom>
            <a:avLst/>
            <a:gdLst>
              <a:gd name="connsiteX0" fmla="*/ 0 w 7248293"/>
              <a:gd name="connsiteY0" fmla="*/ 2442130 h 2442130"/>
              <a:gd name="connsiteX1" fmla="*/ 2111298 w 7248293"/>
              <a:gd name="connsiteY1" fmla="*/ 1721018 h 2442130"/>
              <a:gd name="connsiteX2" fmla="*/ 4267200 w 7248293"/>
              <a:gd name="connsiteY2" fmla="*/ 3730 h 2442130"/>
              <a:gd name="connsiteX3" fmla="*/ 5850673 w 7248293"/>
              <a:gd name="connsiteY3" fmla="*/ 1274969 h 2442130"/>
              <a:gd name="connsiteX4" fmla="*/ 7248293 w 7248293"/>
              <a:gd name="connsiteY4" fmla="*/ 1728452 h 2442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293" h="2442130">
                <a:moveTo>
                  <a:pt x="0" y="2442130"/>
                </a:moveTo>
                <a:cubicBezTo>
                  <a:pt x="700049" y="2284774"/>
                  <a:pt x="1400098" y="2127418"/>
                  <a:pt x="2111298" y="1721018"/>
                </a:cubicBezTo>
                <a:cubicBezTo>
                  <a:pt x="2822498" y="1314618"/>
                  <a:pt x="3643971" y="78071"/>
                  <a:pt x="4267200" y="3730"/>
                </a:cubicBezTo>
                <a:cubicBezTo>
                  <a:pt x="4890429" y="-70611"/>
                  <a:pt x="5353824" y="987515"/>
                  <a:pt x="5850673" y="1274969"/>
                </a:cubicBezTo>
                <a:cubicBezTo>
                  <a:pt x="6347522" y="1562423"/>
                  <a:pt x="6797907" y="1645437"/>
                  <a:pt x="7248293" y="1728452"/>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1011044" y="3287238"/>
            <a:ext cx="7181385" cy="935358"/>
          </a:xfrm>
          <a:custGeom>
            <a:avLst/>
            <a:gdLst>
              <a:gd name="connsiteX0" fmla="*/ 0 w 7181385"/>
              <a:gd name="connsiteY0" fmla="*/ 828016 h 828016"/>
              <a:gd name="connsiteX1" fmla="*/ 3070302 w 7181385"/>
              <a:gd name="connsiteY1" fmla="*/ 218416 h 828016"/>
              <a:gd name="connsiteX2" fmla="*/ 4720683 w 7181385"/>
              <a:gd name="connsiteY2" fmla="*/ 2826 h 828016"/>
              <a:gd name="connsiteX3" fmla="*/ 7181385 w 7181385"/>
              <a:gd name="connsiteY3" fmla="*/ 344797 h 828016"/>
              <a:gd name="connsiteX0" fmla="*/ 0 w 7181385"/>
              <a:gd name="connsiteY0" fmla="*/ 834073 h 834073"/>
              <a:gd name="connsiteX1" fmla="*/ 3062868 w 7181385"/>
              <a:gd name="connsiteY1" fmla="*/ 165000 h 834073"/>
              <a:gd name="connsiteX2" fmla="*/ 4720683 w 7181385"/>
              <a:gd name="connsiteY2" fmla="*/ 8883 h 834073"/>
              <a:gd name="connsiteX3" fmla="*/ 7181385 w 7181385"/>
              <a:gd name="connsiteY3" fmla="*/ 350854 h 834073"/>
              <a:gd name="connsiteX0" fmla="*/ 0 w 7181385"/>
              <a:gd name="connsiteY0" fmla="*/ 1018819 h 1018819"/>
              <a:gd name="connsiteX1" fmla="*/ 3062868 w 7181385"/>
              <a:gd name="connsiteY1" fmla="*/ 349746 h 1018819"/>
              <a:gd name="connsiteX2" fmla="*/ 4720683 w 7181385"/>
              <a:gd name="connsiteY2" fmla="*/ 193629 h 1018819"/>
              <a:gd name="connsiteX3" fmla="*/ 7181385 w 7181385"/>
              <a:gd name="connsiteY3" fmla="*/ 535600 h 1018819"/>
              <a:gd name="connsiteX0" fmla="*/ 0 w 7181385"/>
              <a:gd name="connsiteY0" fmla="*/ 911945 h 911945"/>
              <a:gd name="connsiteX1" fmla="*/ 3062868 w 7181385"/>
              <a:gd name="connsiteY1" fmla="*/ 242872 h 911945"/>
              <a:gd name="connsiteX2" fmla="*/ 5181600 w 7181385"/>
              <a:gd name="connsiteY2" fmla="*/ 4979 h 911945"/>
              <a:gd name="connsiteX3" fmla="*/ 7181385 w 7181385"/>
              <a:gd name="connsiteY3" fmla="*/ 428726 h 911945"/>
              <a:gd name="connsiteX0" fmla="*/ 0 w 7181385"/>
              <a:gd name="connsiteY0" fmla="*/ 970094 h 970094"/>
              <a:gd name="connsiteX1" fmla="*/ 3062868 w 7181385"/>
              <a:gd name="connsiteY1" fmla="*/ 301021 h 970094"/>
              <a:gd name="connsiteX2" fmla="*/ 5181600 w 7181385"/>
              <a:gd name="connsiteY2" fmla="*/ 63128 h 970094"/>
              <a:gd name="connsiteX3" fmla="*/ 7181385 w 7181385"/>
              <a:gd name="connsiteY3" fmla="*/ 486875 h 970094"/>
              <a:gd name="connsiteX0" fmla="*/ 0 w 7181385"/>
              <a:gd name="connsiteY0" fmla="*/ 910139 h 910139"/>
              <a:gd name="connsiteX1" fmla="*/ 3062868 w 7181385"/>
              <a:gd name="connsiteY1" fmla="*/ 241066 h 910139"/>
              <a:gd name="connsiteX2" fmla="*/ 5181600 w 7181385"/>
              <a:gd name="connsiteY2" fmla="*/ 3173 h 910139"/>
              <a:gd name="connsiteX3" fmla="*/ 7181385 w 7181385"/>
              <a:gd name="connsiteY3" fmla="*/ 426920 h 910139"/>
              <a:gd name="connsiteX0" fmla="*/ 0 w 7181385"/>
              <a:gd name="connsiteY0" fmla="*/ 990843 h 990843"/>
              <a:gd name="connsiteX1" fmla="*/ 3062868 w 7181385"/>
              <a:gd name="connsiteY1" fmla="*/ 321770 h 990843"/>
              <a:gd name="connsiteX2" fmla="*/ 4988312 w 7181385"/>
              <a:gd name="connsiteY2" fmla="*/ 2102 h 990843"/>
              <a:gd name="connsiteX3" fmla="*/ 7181385 w 7181385"/>
              <a:gd name="connsiteY3" fmla="*/ 507624 h 990843"/>
              <a:gd name="connsiteX0" fmla="*/ 0 w 7181385"/>
              <a:gd name="connsiteY0" fmla="*/ 1086883 h 1086883"/>
              <a:gd name="connsiteX1" fmla="*/ 3062868 w 7181385"/>
              <a:gd name="connsiteY1" fmla="*/ 417810 h 1086883"/>
              <a:gd name="connsiteX2" fmla="*/ 4690946 w 7181385"/>
              <a:gd name="connsiteY2" fmla="*/ 1498 h 1086883"/>
              <a:gd name="connsiteX3" fmla="*/ 7181385 w 7181385"/>
              <a:gd name="connsiteY3" fmla="*/ 603664 h 1086883"/>
              <a:gd name="connsiteX0" fmla="*/ 0 w 7181385"/>
              <a:gd name="connsiteY0" fmla="*/ 1088721 h 1088721"/>
              <a:gd name="connsiteX1" fmla="*/ 1732156 w 7181385"/>
              <a:gd name="connsiteY1" fmla="*/ 895433 h 1088721"/>
              <a:gd name="connsiteX2" fmla="*/ 4690946 w 7181385"/>
              <a:gd name="connsiteY2" fmla="*/ 3336 h 1088721"/>
              <a:gd name="connsiteX3" fmla="*/ 7181385 w 7181385"/>
              <a:gd name="connsiteY3" fmla="*/ 605502 h 1088721"/>
              <a:gd name="connsiteX0" fmla="*/ 0 w 7181385"/>
              <a:gd name="connsiteY0" fmla="*/ 1086839 h 1086839"/>
              <a:gd name="connsiteX1" fmla="*/ 2341756 w 7181385"/>
              <a:gd name="connsiteY1" fmla="*/ 789473 h 1086839"/>
              <a:gd name="connsiteX2" fmla="*/ 4690946 w 7181385"/>
              <a:gd name="connsiteY2" fmla="*/ 1454 h 1086839"/>
              <a:gd name="connsiteX3" fmla="*/ 7181385 w 7181385"/>
              <a:gd name="connsiteY3" fmla="*/ 603620 h 1086839"/>
              <a:gd name="connsiteX0" fmla="*/ 0 w 7181385"/>
              <a:gd name="connsiteY0" fmla="*/ 983146 h 983146"/>
              <a:gd name="connsiteX1" fmla="*/ 2341756 w 7181385"/>
              <a:gd name="connsiteY1" fmla="*/ 685780 h 983146"/>
              <a:gd name="connsiteX2" fmla="*/ 4683512 w 7181385"/>
              <a:gd name="connsiteY2" fmla="*/ 1839 h 983146"/>
              <a:gd name="connsiteX3" fmla="*/ 7181385 w 7181385"/>
              <a:gd name="connsiteY3" fmla="*/ 499927 h 983146"/>
              <a:gd name="connsiteX0" fmla="*/ 0 w 7181385"/>
              <a:gd name="connsiteY0" fmla="*/ 986528 h 986528"/>
              <a:gd name="connsiteX1" fmla="*/ 1648336 w 7181385"/>
              <a:gd name="connsiteY1" fmla="*/ 832724 h 986528"/>
              <a:gd name="connsiteX2" fmla="*/ 4683512 w 7181385"/>
              <a:gd name="connsiteY2" fmla="*/ 5221 h 986528"/>
              <a:gd name="connsiteX3" fmla="*/ 7181385 w 7181385"/>
              <a:gd name="connsiteY3" fmla="*/ 503309 h 986528"/>
              <a:gd name="connsiteX0" fmla="*/ 0 w 7181385"/>
              <a:gd name="connsiteY0" fmla="*/ 983595 h 983595"/>
              <a:gd name="connsiteX1" fmla="*/ 2166496 w 7181385"/>
              <a:gd name="connsiteY1" fmla="*/ 709490 h 983595"/>
              <a:gd name="connsiteX2" fmla="*/ 4683512 w 7181385"/>
              <a:gd name="connsiteY2" fmla="*/ 2288 h 983595"/>
              <a:gd name="connsiteX3" fmla="*/ 7181385 w 7181385"/>
              <a:gd name="connsiteY3" fmla="*/ 500376 h 983595"/>
              <a:gd name="connsiteX0" fmla="*/ 0 w 7181385"/>
              <a:gd name="connsiteY0" fmla="*/ 984843 h 984843"/>
              <a:gd name="connsiteX1" fmla="*/ 1945516 w 7181385"/>
              <a:gd name="connsiteY1" fmla="*/ 766878 h 984843"/>
              <a:gd name="connsiteX2" fmla="*/ 4683512 w 7181385"/>
              <a:gd name="connsiteY2" fmla="*/ 3536 h 984843"/>
              <a:gd name="connsiteX3" fmla="*/ 7181385 w 7181385"/>
              <a:gd name="connsiteY3" fmla="*/ 501624 h 984843"/>
              <a:gd name="connsiteX0" fmla="*/ 0 w 7181385"/>
              <a:gd name="connsiteY0" fmla="*/ 984652 h 984652"/>
              <a:gd name="connsiteX1" fmla="*/ 2014096 w 7181385"/>
              <a:gd name="connsiteY1" fmla="*/ 758667 h 984652"/>
              <a:gd name="connsiteX2" fmla="*/ 4683512 w 7181385"/>
              <a:gd name="connsiteY2" fmla="*/ 3345 h 984652"/>
              <a:gd name="connsiteX3" fmla="*/ 7181385 w 7181385"/>
              <a:gd name="connsiteY3" fmla="*/ 501433 h 984652"/>
              <a:gd name="connsiteX0" fmla="*/ 0 w 7181385"/>
              <a:gd name="connsiteY0" fmla="*/ 984465 h 984465"/>
              <a:gd name="connsiteX1" fmla="*/ 2067436 w 7181385"/>
              <a:gd name="connsiteY1" fmla="*/ 750460 h 984465"/>
              <a:gd name="connsiteX2" fmla="*/ 4683512 w 7181385"/>
              <a:gd name="connsiteY2" fmla="*/ 3158 h 984465"/>
              <a:gd name="connsiteX3" fmla="*/ 7181385 w 7181385"/>
              <a:gd name="connsiteY3" fmla="*/ 501246 h 984465"/>
            </a:gdLst>
            <a:ahLst/>
            <a:cxnLst>
              <a:cxn ang="0">
                <a:pos x="connsiteX0" y="connsiteY0"/>
              </a:cxn>
              <a:cxn ang="0">
                <a:pos x="connsiteX1" y="connsiteY1"/>
              </a:cxn>
              <a:cxn ang="0">
                <a:pos x="connsiteX2" y="connsiteY2"/>
              </a:cxn>
              <a:cxn ang="0">
                <a:pos x="connsiteX3" y="connsiteY3"/>
              </a:cxn>
            </a:cxnLst>
            <a:rect l="l" t="t" r="r" b="b"/>
            <a:pathLst>
              <a:path w="7181385" h="984465">
                <a:moveTo>
                  <a:pt x="0" y="984465"/>
                </a:moveTo>
                <a:cubicBezTo>
                  <a:pt x="780585" y="885343"/>
                  <a:pt x="1286851" y="914011"/>
                  <a:pt x="2067436" y="750460"/>
                </a:cubicBezTo>
                <a:cubicBezTo>
                  <a:pt x="2848021" y="586909"/>
                  <a:pt x="3831187" y="44694"/>
                  <a:pt x="4683512" y="3158"/>
                </a:cubicBezTo>
                <a:cubicBezTo>
                  <a:pt x="5535837" y="-38378"/>
                  <a:pt x="6293624" y="340792"/>
                  <a:pt x="7181385" y="501246"/>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p:cNvSpPr/>
          <p:nvPr/>
        </p:nvSpPr>
        <p:spPr>
          <a:xfrm>
            <a:off x="988741" y="1769788"/>
            <a:ext cx="7233425" cy="2467677"/>
          </a:xfrm>
          <a:custGeom>
            <a:avLst/>
            <a:gdLst>
              <a:gd name="connsiteX0" fmla="*/ 0 w 7240859"/>
              <a:gd name="connsiteY0" fmla="*/ 2479540 h 2479540"/>
              <a:gd name="connsiteX1" fmla="*/ 2854713 w 7240859"/>
              <a:gd name="connsiteY1" fmla="*/ 1148828 h 2479540"/>
              <a:gd name="connsiteX2" fmla="*/ 4311805 w 7240859"/>
              <a:gd name="connsiteY2" fmla="*/ 3969 h 2479540"/>
              <a:gd name="connsiteX3" fmla="*/ 5404625 w 7240859"/>
              <a:gd name="connsiteY3" fmla="*/ 784555 h 2479540"/>
              <a:gd name="connsiteX4" fmla="*/ 7240859 w 7240859"/>
              <a:gd name="connsiteY4" fmla="*/ 1133960 h 2479540"/>
              <a:gd name="connsiteX0" fmla="*/ 0 w 7240859"/>
              <a:gd name="connsiteY0" fmla="*/ 2479540 h 2479540"/>
              <a:gd name="connsiteX1" fmla="*/ 1457093 w 7240859"/>
              <a:gd name="connsiteY1" fmla="*/ 1855072 h 2479540"/>
              <a:gd name="connsiteX2" fmla="*/ 2854713 w 7240859"/>
              <a:gd name="connsiteY2" fmla="*/ 1148828 h 2479540"/>
              <a:gd name="connsiteX3" fmla="*/ 4311805 w 7240859"/>
              <a:gd name="connsiteY3" fmla="*/ 3969 h 2479540"/>
              <a:gd name="connsiteX4" fmla="*/ 5404625 w 7240859"/>
              <a:gd name="connsiteY4" fmla="*/ 784555 h 2479540"/>
              <a:gd name="connsiteX5" fmla="*/ 7240859 w 7240859"/>
              <a:gd name="connsiteY5" fmla="*/ 1133960 h 2479540"/>
              <a:gd name="connsiteX0" fmla="*/ 0 w 7240859"/>
              <a:gd name="connsiteY0" fmla="*/ 2479540 h 2479540"/>
              <a:gd name="connsiteX1" fmla="*/ 1665249 w 7240859"/>
              <a:gd name="connsiteY1" fmla="*/ 2011189 h 2479540"/>
              <a:gd name="connsiteX2" fmla="*/ 2854713 w 7240859"/>
              <a:gd name="connsiteY2" fmla="*/ 1148828 h 2479540"/>
              <a:gd name="connsiteX3" fmla="*/ 4311805 w 7240859"/>
              <a:gd name="connsiteY3" fmla="*/ 3969 h 2479540"/>
              <a:gd name="connsiteX4" fmla="*/ 5404625 w 7240859"/>
              <a:gd name="connsiteY4" fmla="*/ 784555 h 2479540"/>
              <a:gd name="connsiteX5" fmla="*/ 7240859 w 7240859"/>
              <a:gd name="connsiteY5" fmla="*/ 1133960 h 2479540"/>
              <a:gd name="connsiteX0" fmla="*/ 0 w 7240859"/>
              <a:gd name="connsiteY0" fmla="*/ 2494409 h 2494409"/>
              <a:gd name="connsiteX1" fmla="*/ 1665249 w 7240859"/>
              <a:gd name="connsiteY1" fmla="*/ 2011189 h 2494409"/>
              <a:gd name="connsiteX2" fmla="*/ 2854713 w 7240859"/>
              <a:gd name="connsiteY2" fmla="*/ 1148828 h 2494409"/>
              <a:gd name="connsiteX3" fmla="*/ 4311805 w 7240859"/>
              <a:gd name="connsiteY3" fmla="*/ 3969 h 2494409"/>
              <a:gd name="connsiteX4" fmla="*/ 5404625 w 7240859"/>
              <a:gd name="connsiteY4" fmla="*/ 784555 h 2494409"/>
              <a:gd name="connsiteX5" fmla="*/ 7240859 w 7240859"/>
              <a:gd name="connsiteY5" fmla="*/ 1133960 h 2494409"/>
              <a:gd name="connsiteX0" fmla="*/ 0 w 7240859"/>
              <a:gd name="connsiteY0" fmla="*/ 2494409 h 2494409"/>
              <a:gd name="connsiteX1" fmla="*/ 1613210 w 7240859"/>
              <a:gd name="connsiteY1" fmla="*/ 2078096 h 2494409"/>
              <a:gd name="connsiteX2" fmla="*/ 2854713 w 7240859"/>
              <a:gd name="connsiteY2" fmla="*/ 1148828 h 2494409"/>
              <a:gd name="connsiteX3" fmla="*/ 4311805 w 7240859"/>
              <a:gd name="connsiteY3" fmla="*/ 3969 h 2494409"/>
              <a:gd name="connsiteX4" fmla="*/ 5404625 w 7240859"/>
              <a:gd name="connsiteY4" fmla="*/ 784555 h 2494409"/>
              <a:gd name="connsiteX5" fmla="*/ 7240859 w 7240859"/>
              <a:gd name="connsiteY5" fmla="*/ 1133960 h 2494409"/>
              <a:gd name="connsiteX0" fmla="*/ 0 w 7240859"/>
              <a:gd name="connsiteY0" fmla="*/ 2494261 h 2494261"/>
              <a:gd name="connsiteX1" fmla="*/ 1613210 w 7240859"/>
              <a:gd name="connsiteY1" fmla="*/ 2077948 h 2494261"/>
              <a:gd name="connsiteX2" fmla="*/ 2929054 w 7240859"/>
              <a:gd name="connsiteY2" fmla="*/ 1141246 h 2494261"/>
              <a:gd name="connsiteX3" fmla="*/ 4311805 w 7240859"/>
              <a:gd name="connsiteY3" fmla="*/ 3821 h 2494261"/>
              <a:gd name="connsiteX4" fmla="*/ 5404625 w 7240859"/>
              <a:gd name="connsiteY4" fmla="*/ 784407 h 2494261"/>
              <a:gd name="connsiteX5" fmla="*/ 7240859 w 7240859"/>
              <a:gd name="connsiteY5" fmla="*/ 1133812 h 2494261"/>
              <a:gd name="connsiteX0" fmla="*/ 0 w 7240859"/>
              <a:gd name="connsiteY0" fmla="*/ 2494076 h 2494076"/>
              <a:gd name="connsiteX1" fmla="*/ 1613210 w 7240859"/>
              <a:gd name="connsiteY1" fmla="*/ 2077763 h 2494076"/>
              <a:gd name="connsiteX2" fmla="*/ 2929054 w 7240859"/>
              <a:gd name="connsiteY2" fmla="*/ 1141061 h 2494076"/>
              <a:gd name="connsiteX3" fmla="*/ 4311805 w 7240859"/>
              <a:gd name="connsiteY3" fmla="*/ 3636 h 2494076"/>
              <a:gd name="connsiteX4" fmla="*/ 5590478 w 7240859"/>
              <a:gd name="connsiteY4" fmla="*/ 791656 h 2494076"/>
              <a:gd name="connsiteX5" fmla="*/ 7240859 w 7240859"/>
              <a:gd name="connsiteY5" fmla="*/ 1133627 h 2494076"/>
              <a:gd name="connsiteX0" fmla="*/ 0 w 7240859"/>
              <a:gd name="connsiteY0" fmla="*/ 2464473 h 2464473"/>
              <a:gd name="connsiteX1" fmla="*/ 1613210 w 7240859"/>
              <a:gd name="connsiteY1" fmla="*/ 2048160 h 2464473"/>
              <a:gd name="connsiteX2" fmla="*/ 2929054 w 7240859"/>
              <a:gd name="connsiteY2" fmla="*/ 1111458 h 2464473"/>
              <a:gd name="connsiteX3" fmla="*/ 4230030 w 7240859"/>
              <a:gd name="connsiteY3" fmla="*/ 3769 h 2464473"/>
              <a:gd name="connsiteX4" fmla="*/ 5590478 w 7240859"/>
              <a:gd name="connsiteY4" fmla="*/ 762053 h 2464473"/>
              <a:gd name="connsiteX5" fmla="*/ 7240859 w 7240859"/>
              <a:gd name="connsiteY5" fmla="*/ 1104024 h 2464473"/>
              <a:gd name="connsiteX0" fmla="*/ 0 w 7240859"/>
              <a:gd name="connsiteY0" fmla="*/ 2467539 h 2467539"/>
              <a:gd name="connsiteX1" fmla="*/ 1613210 w 7240859"/>
              <a:gd name="connsiteY1" fmla="*/ 2051226 h 2467539"/>
              <a:gd name="connsiteX2" fmla="*/ 2929054 w 7240859"/>
              <a:gd name="connsiteY2" fmla="*/ 1114524 h 2467539"/>
              <a:gd name="connsiteX3" fmla="*/ 4230030 w 7240859"/>
              <a:gd name="connsiteY3" fmla="*/ 6835 h 2467539"/>
              <a:gd name="connsiteX4" fmla="*/ 5694556 w 7240859"/>
              <a:gd name="connsiteY4" fmla="*/ 668475 h 2467539"/>
              <a:gd name="connsiteX5" fmla="*/ 7240859 w 7240859"/>
              <a:gd name="connsiteY5" fmla="*/ 1107090 h 2467539"/>
              <a:gd name="connsiteX0" fmla="*/ 0 w 7233425"/>
              <a:gd name="connsiteY0" fmla="*/ 2467677 h 2467677"/>
              <a:gd name="connsiteX1" fmla="*/ 1613210 w 7233425"/>
              <a:gd name="connsiteY1" fmla="*/ 2051364 h 2467677"/>
              <a:gd name="connsiteX2" fmla="*/ 2929054 w 7233425"/>
              <a:gd name="connsiteY2" fmla="*/ 1114662 h 2467677"/>
              <a:gd name="connsiteX3" fmla="*/ 4230030 w 7233425"/>
              <a:gd name="connsiteY3" fmla="*/ 6973 h 2467677"/>
              <a:gd name="connsiteX4" fmla="*/ 5694556 w 7233425"/>
              <a:gd name="connsiteY4" fmla="*/ 668613 h 2467677"/>
              <a:gd name="connsiteX5" fmla="*/ 7233425 w 7233425"/>
              <a:gd name="connsiteY5" fmla="*/ 1181569 h 24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3425" h="2467677">
                <a:moveTo>
                  <a:pt x="0" y="2467677"/>
                </a:moveTo>
                <a:cubicBezTo>
                  <a:pt x="242849" y="2363599"/>
                  <a:pt x="1137425" y="2273149"/>
                  <a:pt x="1613210" y="2051364"/>
                </a:cubicBezTo>
                <a:cubicBezTo>
                  <a:pt x="2088995" y="1829579"/>
                  <a:pt x="2492917" y="1455394"/>
                  <a:pt x="2929054" y="1114662"/>
                </a:cubicBezTo>
                <a:cubicBezTo>
                  <a:pt x="3365191" y="773930"/>
                  <a:pt x="3769113" y="81315"/>
                  <a:pt x="4230030" y="6973"/>
                </a:cubicBezTo>
                <a:cubicBezTo>
                  <a:pt x="4690947" y="-67369"/>
                  <a:pt x="5193990" y="472847"/>
                  <a:pt x="5694556" y="668613"/>
                </a:cubicBezTo>
                <a:cubicBezTo>
                  <a:pt x="6195122" y="864379"/>
                  <a:pt x="6559396" y="1101032"/>
                  <a:pt x="7233425" y="1181569"/>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reeform 48"/>
          <p:cNvSpPr/>
          <p:nvPr/>
        </p:nvSpPr>
        <p:spPr>
          <a:xfrm>
            <a:off x="1011044" y="2210332"/>
            <a:ext cx="7218556" cy="2027131"/>
          </a:xfrm>
          <a:custGeom>
            <a:avLst/>
            <a:gdLst>
              <a:gd name="connsiteX0" fmla="*/ 0 w 7218556"/>
              <a:gd name="connsiteY0" fmla="*/ 2027131 h 2027131"/>
              <a:gd name="connsiteX1" fmla="*/ 2349190 w 7218556"/>
              <a:gd name="connsiteY1" fmla="*/ 1298585 h 2027131"/>
              <a:gd name="connsiteX2" fmla="*/ 4185424 w 7218556"/>
              <a:gd name="connsiteY2" fmla="*/ 12478 h 2027131"/>
              <a:gd name="connsiteX3" fmla="*/ 7218556 w 7218556"/>
              <a:gd name="connsiteY3" fmla="*/ 755892 h 2027131"/>
            </a:gdLst>
            <a:ahLst/>
            <a:cxnLst>
              <a:cxn ang="0">
                <a:pos x="connsiteX0" y="connsiteY0"/>
              </a:cxn>
              <a:cxn ang="0">
                <a:pos x="connsiteX1" y="connsiteY1"/>
              </a:cxn>
              <a:cxn ang="0">
                <a:pos x="connsiteX2" y="connsiteY2"/>
              </a:cxn>
              <a:cxn ang="0">
                <a:pos x="connsiteX3" y="connsiteY3"/>
              </a:cxn>
            </a:cxnLst>
            <a:rect l="l" t="t" r="r" b="b"/>
            <a:pathLst>
              <a:path w="7218556" h="2027131">
                <a:moveTo>
                  <a:pt x="0" y="2027131"/>
                </a:moveTo>
                <a:cubicBezTo>
                  <a:pt x="825809" y="1830745"/>
                  <a:pt x="1651619" y="1634360"/>
                  <a:pt x="2349190" y="1298585"/>
                </a:cubicBezTo>
                <a:cubicBezTo>
                  <a:pt x="3046761" y="962809"/>
                  <a:pt x="3373863" y="102927"/>
                  <a:pt x="4185424" y="12478"/>
                </a:cubicBezTo>
                <a:cubicBezTo>
                  <a:pt x="4996985" y="-77971"/>
                  <a:pt x="6107770" y="338960"/>
                  <a:pt x="7218556" y="755892"/>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1014481" y="3240763"/>
            <a:ext cx="7207685" cy="993634"/>
          </a:xfrm>
          <a:custGeom>
            <a:avLst/>
            <a:gdLst>
              <a:gd name="connsiteX0" fmla="*/ 0 w 7181385"/>
              <a:gd name="connsiteY0" fmla="*/ 828016 h 828016"/>
              <a:gd name="connsiteX1" fmla="*/ 3070302 w 7181385"/>
              <a:gd name="connsiteY1" fmla="*/ 218416 h 828016"/>
              <a:gd name="connsiteX2" fmla="*/ 4720683 w 7181385"/>
              <a:gd name="connsiteY2" fmla="*/ 2826 h 828016"/>
              <a:gd name="connsiteX3" fmla="*/ 7181385 w 7181385"/>
              <a:gd name="connsiteY3" fmla="*/ 344797 h 828016"/>
              <a:gd name="connsiteX0" fmla="*/ 0 w 7181385"/>
              <a:gd name="connsiteY0" fmla="*/ 834073 h 834073"/>
              <a:gd name="connsiteX1" fmla="*/ 3062868 w 7181385"/>
              <a:gd name="connsiteY1" fmla="*/ 165000 h 834073"/>
              <a:gd name="connsiteX2" fmla="*/ 4720683 w 7181385"/>
              <a:gd name="connsiteY2" fmla="*/ 8883 h 834073"/>
              <a:gd name="connsiteX3" fmla="*/ 7181385 w 7181385"/>
              <a:gd name="connsiteY3" fmla="*/ 350854 h 834073"/>
              <a:gd name="connsiteX0" fmla="*/ 0 w 7181385"/>
              <a:gd name="connsiteY0" fmla="*/ 1018819 h 1018819"/>
              <a:gd name="connsiteX1" fmla="*/ 3062868 w 7181385"/>
              <a:gd name="connsiteY1" fmla="*/ 349746 h 1018819"/>
              <a:gd name="connsiteX2" fmla="*/ 4720683 w 7181385"/>
              <a:gd name="connsiteY2" fmla="*/ 193629 h 1018819"/>
              <a:gd name="connsiteX3" fmla="*/ 7181385 w 7181385"/>
              <a:gd name="connsiteY3" fmla="*/ 535600 h 1018819"/>
              <a:gd name="connsiteX0" fmla="*/ 0 w 7181385"/>
              <a:gd name="connsiteY0" fmla="*/ 911945 h 911945"/>
              <a:gd name="connsiteX1" fmla="*/ 3062868 w 7181385"/>
              <a:gd name="connsiteY1" fmla="*/ 242872 h 911945"/>
              <a:gd name="connsiteX2" fmla="*/ 5181600 w 7181385"/>
              <a:gd name="connsiteY2" fmla="*/ 4979 h 911945"/>
              <a:gd name="connsiteX3" fmla="*/ 7181385 w 7181385"/>
              <a:gd name="connsiteY3" fmla="*/ 428726 h 911945"/>
              <a:gd name="connsiteX0" fmla="*/ 0 w 7181385"/>
              <a:gd name="connsiteY0" fmla="*/ 970094 h 970094"/>
              <a:gd name="connsiteX1" fmla="*/ 3062868 w 7181385"/>
              <a:gd name="connsiteY1" fmla="*/ 301021 h 970094"/>
              <a:gd name="connsiteX2" fmla="*/ 5181600 w 7181385"/>
              <a:gd name="connsiteY2" fmla="*/ 63128 h 970094"/>
              <a:gd name="connsiteX3" fmla="*/ 7181385 w 7181385"/>
              <a:gd name="connsiteY3" fmla="*/ 486875 h 970094"/>
              <a:gd name="connsiteX0" fmla="*/ 0 w 7181385"/>
              <a:gd name="connsiteY0" fmla="*/ 910139 h 910139"/>
              <a:gd name="connsiteX1" fmla="*/ 3062868 w 7181385"/>
              <a:gd name="connsiteY1" fmla="*/ 241066 h 910139"/>
              <a:gd name="connsiteX2" fmla="*/ 5181600 w 7181385"/>
              <a:gd name="connsiteY2" fmla="*/ 3173 h 910139"/>
              <a:gd name="connsiteX3" fmla="*/ 7181385 w 7181385"/>
              <a:gd name="connsiteY3" fmla="*/ 426920 h 910139"/>
              <a:gd name="connsiteX0" fmla="*/ 0 w 7181385"/>
              <a:gd name="connsiteY0" fmla="*/ 990843 h 990843"/>
              <a:gd name="connsiteX1" fmla="*/ 3062868 w 7181385"/>
              <a:gd name="connsiteY1" fmla="*/ 321770 h 990843"/>
              <a:gd name="connsiteX2" fmla="*/ 4988312 w 7181385"/>
              <a:gd name="connsiteY2" fmla="*/ 2102 h 990843"/>
              <a:gd name="connsiteX3" fmla="*/ 7181385 w 7181385"/>
              <a:gd name="connsiteY3" fmla="*/ 507624 h 990843"/>
              <a:gd name="connsiteX0" fmla="*/ 0 w 7181385"/>
              <a:gd name="connsiteY0" fmla="*/ 1086883 h 1086883"/>
              <a:gd name="connsiteX1" fmla="*/ 3062868 w 7181385"/>
              <a:gd name="connsiteY1" fmla="*/ 417810 h 1086883"/>
              <a:gd name="connsiteX2" fmla="*/ 4690946 w 7181385"/>
              <a:gd name="connsiteY2" fmla="*/ 1498 h 1086883"/>
              <a:gd name="connsiteX3" fmla="*/ 7181385 w 7181385"/>
              <a:gd name="connsiteY3" fmla="*/ 603664 h 1086883"/>
              <a:gd name="connsiteX0" fmla="*/ 0 w 7181385"/>
              <a:gd name="connsiteY0" fmla="*/ 1088721 h 1088721"/>
              <a:gd name="connsiteX1" fmla="*/ 1732156 w 7181385"/>
              <a:gd name="connsiteY1" fmla="*/ 895433 h 1088721"/>
              <a:gd name="connsiteX2" fmla="*/ 4690946 w 7181385"/>
              <a:gd name="connsiteY2" fmla="*/ 3336 h 1088721"/>
              <a:gd name="connsiteX3" fmla="*/ 7181385 w 7181385"/>
              <a:gd name="connsiteY3" fmla="*/ 605502 h 1088721"/>
              <a:gd name="connsiteX0" fmla="*/ 0 w 7181385"/>
              <a:gd name="connsiteY0" fmla="*/ 1086839 h 1086839"/>
              <a:gd name="connsiteX1" fmla="*/ 2341756 w 7181385"/>
              <a:gd name="connsiteY1" fmla="*/ 789473 h 1086839"/>
              <a:gd name="connsiteX2" fmla="*/ 4690946 w 7181385"/>
              <a:gd name="connsiteY2" fmla="*/ 1454 h 1086839"/>
              <a:gd name="connsiteX3" fmla="*/ 7181385 w 7181385"/>
              <a:gd name="connsiteY3" fmla="*/ 603620 h 1086839"/>
              <a:gd name="connsiteX0" fmla="*/ 0 w 7181385"/>
              <a:gd name="connsiteY0" fmla="*/ 983146 h 983146"/>
              <a:gd name="connsiteX1" fmla="*/ 2341756 w 7181385"/>
              <a:gd name="connsiteY1" fmla="*/ 685780 h 983146"/>
              <a:gd name="connsiteX2" fmla="*/ 4683512 w 7181385"/>
              <a:gd name="connsiteY2" fmla="*/ 1839 h 983146"/>
              <a:gd name="connsiteX3" fmla="*/ 7181385 w 7181385"/>
              <a:gd name="connsiteY3" fmla="*/ 499927 h 983146"/>
              <a:gd name="connsiteX0" fmla="*/ 0 w 6703400"/>
              <a:gd name="connsiteY0" fmla="*/ 992934 h 992934"/>
              <a:gd name="connsiteX1" fmla="*/ 2341756 w 6703400"/>
              <a:gd name="connsiteY1" fmla="*/ 695568 h 992934"/>
              <a:gd name="connsiteX2" fmla="*/ 4683512 w 6703400"/>
              <a:gd name="connsiteY2" fmla="*/ 11627 h 992934"/>
              <a:gd name="connsiteX3" fmla="*/ 6703400 w 6703400"/>
              <a:gd name="connsiteY3" fmla="*/ 316427 h 992934"/>
              <a:gd name="connsiteX0" fmla="*/ 0 w 6853670"/>
              <a:gd name="connsiteY0" fmla="*/ 992934 h 992934"/>
              <a:gd name="connsiteX1" fmla="*/ 2341756 w 6853670"/>
              <a:gd name="connsiteY1" fmla="*/ 695568 h 992934"/>
              <a:gd name="connsiteX2" fmla="*/ 4683512 w 6853670"/>
              <a:gd name="connsiteY2" fmla="*/ 11627 h 992934"/>
              <a:gd name="connsiteX3" fmla="*/ 6703400 w 6853670"/>
              <a:gd name="connsiteY3" fmla="*/ 316427 h 992934"/>
              <a:gd name="connsiteX4" fmla="*/ 6705655 w 6853670"/>
              <a:gd name="connsiteY4" fmla="*/ 319493 h 992934"/>
              <a:gd name="connsiteX0" fmla="*/ 0 w 8743854"/>
              <a:gd name="connsiteY0" fmla="*/ 992934 h 992934"/>
              <a:gd name="connsiteX1" fmla="*/ 2341756 w 8743854"/>
              <a:gd name="connsiteY1" fmla="*/ 695568 h 992934"/>
              <a:gd name="connsiteX2" fmla="*/ 4683512 w 8743854"/>
              <a:gd name="connsiteY2" fmla="*/ 11627 h 992934"/>
              <a:gd name="connsiteX3" fmla="*/ 6703400 w 8743854"/>
              <a:gd name="connsiteY3" fmla="*/ 316427 h 992934"/>
              <a:gd name="connsiteX4" fmla="*/ 8743854 w 8743854"/>
              <a:gd name="connsiteY4" fmla="*/ 520215 h 992934"/>
              <a:gd name="connsiteX0" fmla="*/ 0 w 8743854"/>
              <a:gd name="connsiteY0" fmla="*/ 993634 h 993634"/>
              <a:gd name="connsiteX1" fmla="*/ 2341756 w 8743854"/>
              <a:gd name="connsiteY1" fmla="*/ 696268 h 993634"/>
              <a:gd name="connsiteX2" fmla="*/ 4683512 w 8743854"/>
              <a:gd name="connsiteY2" fmla="*/ 12327 h 993634"/>
              <a:gd name="connsiteX3" fmla="*/ 6459899 w 8743854"/>
              <a:gd name="connsiteY3" fmla="*/ 309693 h 993634"/>
              <a:gd name="connsiteX4" fmla="*/ 8743854 w 8743854"/>
              <a:gd name="connsiteY4" fmla="*/ 520915 h 993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3854" h="993634">
                <a:moveTo>
                  <a:pt x="0" y="993634"/>
                </a:moveTo>
                <a:cubicBezTo>
                  <a:pt x="780585" y="894512"/>
                  <a:pt x="1561171" y="859819"/>
                  <a:pt x="2341756" y="696268"/>
                </a:cubicBezTo>
                <a:cubicBezTo>
                  <a:pt x="3122341" y="532717"/>
                  <a:pt x="3997155" y="76756"/>
                  <a:pt x="4683512" y="12327"/>
                </a:cubicBezTo>
                <a:cubicBezTo>
                  <a:pt x="5369869" y="-52102"/>
                  <a:pt x="5572138" y="149239"/>
                  <a:pt x="6459899" y="309693"/>
                </a:cubicBezTo>
                <a:cubicBezTo>
                  <a:pt x="6796923" y="361004"/>
                  <a:pt x="8743384" y="520276"/>
                  <a:pt x="8743854" y="520915"/>
                </a:cubicBezTo>
              </a:path>
            </a:pathLst>
          </a:cu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996778" y="2062157"/>
            <a:ext cx="7249298" cy="2163854"/>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9298" h="2163854">
                <a:moveTo>
                  <a:pt x="0" y="2163854"/>
                </a:moveTo>
                <a:cubicBezTo>
                  <a:pt x="398162" y="2128156"/>
                  <a:pt x="796325" y="2092459"/>
                  <a:pt x="1186249" y="1966146"/>
                </a:cubicBezTo>
                <a:cubicBezTo>
                  <a:pt x="1576173" y="1839833"/>
                  <a:pt x="1945503" y="1684687"/>
                  <a:pt x="2339546" y="1405973"/>
                </a:cubicBezTo>
                <a:cubicBezTo>
                  <a:pt x="2733589" y="1127260"/>
                  <a:pt x="3223741" y="523152"/>
                  <a:pt x="3550509" y="293865"/>
                </a:cubicBezTo>
                <a:cubicBezTo>
                  <a:pt x="3877277" y="64578"/>
                  <a:pt x="4024185" y="-61736"/>
                  <a:pt x="4300152" y="30253"/>
                </a:cubicBezTo>
                <a:cubicBezTo>
                  <a:pt x="4576119" y="122242"/>
                  <a:pt x="4900140" y="641227"/>
                  <a:pt x="5206313" y="845800"/>
                </a:cubicBezTo>
                <a:cubicBezTo>
                  <a:pt x="5512486" y="1050373"/>
                  <a:pt x="5796692" y="1127259"/>
                  <a:pt x="6137190" y="1257691"/>
                </a:cubicBezTo>
                <a:cubicBezTo>
                  <a:pt x="6477688" y="1388123"/>
                  <a:pt x="6780427" y="1458831"/>
                  <a:pt x="7249298" y="1628394"/>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p:cNvCxnSpPr/>
          <p:nvPr/>
        </p:nvCxnSpPr>
        <p:spPr>
          <a:xfrm>
            <a:off x="1219200" y="2723875"/>
            <a:ext cx="304800" cy="0"/>
          </a:xfrm>
          <a:prstGeom prst="line">
            <a:avLst/>
          </a:prstGeom>
          <a:ln w="28575">
            <a:solidFill>
              <a:srgbClr val="3399FF"/>
            </a:solidFill>
            <a:prstDash val="soli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33427" y="2568498"/>
            <a:ext cx="1401346" cy="292388"/>
          </a:xfrm>
          <a:prstGeom prst="rect">
            <a:avLst/>
          </a:prstGeom>
          <a:noFill/>
        </p:spPr>
        <p:txBody>
          <a:bodyPr wrap="none" rtlCol="0">
            <a:spAutoFit/>
          </a:bodyPr>
          <a:lstStyle/>
          <a:p>
            <a:r>
              <a:rPr lang="en-US" sz="1300" dirty="0" smtClean="0"/>
              <a:t>Ensemble range</a:t>
            </a:r>
            <a:endParaRPr lang="en-GB" sz="1300" dirty="0"/>
          </a:p>
        </p:txBody>
      </p:sp>
      <p:sp>
        <p:nvSpPr>
          <p:cNvPr id="35" name="Freeform 34"/>
          <p:cNvSpPr/>
          <p:nvPr/>
        </p:nvSpPr>
        <p:spPr>
          <a:xfrm>
            <a:off x="990600" y="2349300"/>
            <a:ext cx="7231566" cy="1885602"/>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225849 h 2163854"/>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50838 w 7249298"/>
              <a:gd name="connsiteY6" fmla="*/ 989328 h 2163854"/>
              <a:gd name="connsiteX7" fmla="*/ 7249298 w 7249298"/>
              <a:gd name="connsiteY7" fmla="*/ 1225849 h 2163854"/>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206695 h 2144700"/>
              <a:gd name="connsiteX0" fmla="*/ 0 w 7249298"/>
              <a:gd name="connsiteY0" fmla="*/ 2144700 h 2144700"/>
              <a:gd name="connsiteX1" fmla="*/ 1186249 w 7249298"/>
              <a:gd name="connsiteY1" fmla="*/ 1946992 h 2144700"/>
              <a:gd name="connsiteX2" fmla="*/ 2339546 w 7249298"/>
              <a:gd name="connsiteY2" fmla="*/ 1386819 h 2144700"/>
              <a:gd name="connsiteX3" fmla="*/ 3550509 w 7249298"/>
              <a:gd name="connsiteY3" fmla="*/ 274711 h 2144700"/>
              <a:gd name="connsiteX4" fmla="*/ 4300152 w 7249298"/>
              <a:gd name="connsiteY4" fmla="*/ 11099 h 2144700"/>
              <a:gd name="connsiteX5" fmla="*/ 5179018 w 7249298"/>
              <a:gd name="connsiteY5" fmla="*/ 528465 h 2144700"/>
              <a:gd name="connsiteX6" fmla="*/ 6150838 w 7249298"/>
              <a:gd name="connsiteY6" fmla="*/ 970174 h 2144700"/>
              <a:gd name="connsiteX7" fmla="*/ 7249298 w 7249298"/>
              <a:gd name="connsiteY7" fmla="*/ 1057603 h 2144700"/>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50838 w 7249298"/>
              <a:gd name="connsiteY6" fmla="*/ 867972 h 2042498"/>
              <a:gd name="connsiteX7" fmla="*/ 7249298 w 7249298"/>
              <a:gd name="connsiteY7" fmla="*/ 955401 h 2042498"/>
              <a:gd name="connsiteX0" fmla="*/ 0 w 7249298"/>
              <a:gd name="connsiteY0" fmla="*/ 2042498 h 2042498"/>
              <a:gd name="connsiteX1" fmla="*/ 1186249 w 7249298"/>
              <a:gd name="connsiteY1" fmla="*/ 1844790 h 2042498"/>
              <a:gd name="connsiteX2" fmla="*/ 2339546 w 7249298"/>
              <a:gd name="connsiteY2" fmla="*/ 1284617 h 2042498"/>
              <a:gd name="connsiteX3" fmla="*/ 3550509 w 7249298"/>
              <a:gd name="connsiteY3" fmla="*/ 172509 h 2042498"/>
              <a:gd name="connsiteX4" fmla="*/ 4300152 w 7249298"/>
              <a:gd name="connsiteY4" fmla="*/ 28169 h 2042498"/>
              <a:gd name="connsiteX5" fmla="*/ 5179018 w 7249298"/>
              <a:gd name="connsiteY5" fmla="*/ 426263 h 2042498"/>
              <a:gd name="connsiteX6" fmla="*/ 6164486 w 7249298"/>
              <a:gd name="connsiteY6" fmla="*/ 778518 h 2042498"/>
              <a:gd name="connsiteX7" fmla="*/ 7249298 w 7249298"/>
              <a:gd name="connsiteY7" fmla="*/ 955401 h 2042498"/>
              <a:gd name="connsiteX0" fmla="*/ 0 w 7235650"/>
              <a:gd name="connsiteY0" fmla="*/ 2042498 h 2042498"/>
              <a:gd name="connsiteX1" fmla="*/ 1186249 w 7235650"/>
              <a:gd name="connsiteY1" fmla="*/ 1844790 h 2042498"/>
              <a:gd name="connsiteX2" fmla="*/ 2339546 w 7235650"/>
              <a:gd name="connsiteY2" fmla="*/ 1284617 h 2042498"/>
              <a:gd name="connsiteX3" fmla="*/ 3550509 w 7235650"/>
              <a:gd name="connsiteY3" fmla="*/ 172509 h 2042498"/>
              <a:gd name="connsiteX4" fmla="*/ 4300152 w 7235650"/>
              <a:gd name="connsiteY4" fmla="*/ 28169 h 2042498"/>
              <a:gd name="connsiteX5" fmla="*/ 5179018 w 7235650"/>
              <a:gd name="connsiteY5" fmla="*/ 426263 h 2042498"/>
              <a:gd name="connsiteX6" fmla="*/ 6164486 w 7235650"/>
              <a:gd name="connsiteY6" fmla="*/ 778518 h 2042498"/>
              <a:gd name="connsiteX7" fmla="*/ 7235650 w 7235650"/>
              <a:gd name="connsiteY7" fmla="*/ 1059764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283401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6164486 w 7222002"/>
              <a:gd name="connsiteY6" fmla="*/ 778518 h 2042498"/>
              <a:gd name="connsiteX7" fmla="*/ 7222002 w 7222002"/>
              <a:gd name="connsiteY7" fmla="*/ 1149219 h 2042498"/>
              <a:gd name="connsiteX0" fmla="*/ 0 w 7222002"/>
              <a:gd name="connsiteY0" fmla="*/ 2042498 h 2042498"/>
              <a:gd name="connsiteX1" fmla="*/ 1186249 w 7222002"/>
              <a:gd name="connsiteY1" fmla="*/ 1844790 h 2042498"/>
              <a:gd name="connsiteX2" fmla="*/ 2339546 w 7222002"/>
              <a:gd name="connsiteY2" fmla="*/ 1284617 h 2042498"/>
              <a:gd name="connsiteX3" fmla="*/ 3550509 w 7222002"/>
              <a:gd name="connsiteY3" fmla="*/ 172509 h 2042498"/>
              <a:gd name="connsiteX4" fmla="*/ 4300152 w 7222002"/>
              <a:gd name="connsiteY4" fmla="*/ 28169 h 2042498"/>
              <a:gd name="connsiteX5" fmla="*/ 5179018 w 7222002"/>
              <a:gd name="connsiteY5" fmla="*/ 426263 h 2042498"/>
              <a:gd name="connsiteX6" fmla="*/ 7222002 w 7222002"/>
              <a:gd name="connsiteY6" fmla="*/ 1149219 h 2042498"/>
              <a:gd name="connsiteX0" fmla="*/ 0 w 7222002"/>
              <a:gd name="connsiteY0" fmla="*/ 2059867 h 2059867"/>
              <a:gd name="connsiteX1" fmla="*/ 1186249 w 7222002"/>
              <a:gd name="connsiteY1" fmla="*/ 1862159 h 2059867"/>
              <a:gd name="connsiteX2" fmla="*/ 2339546 w 7222002"/>
              <a:gd name="connsiteY2" fmla="*/ 1301986 h 2059867"/>
              <a:gd name="connsiteX3" fmla="*/ 3550509 w 7222002"/>
              <a:gd name="connsiteY3" fmla="*/ 189878 h 2059867"/>
              <a:gd name="connsiteX4" fmla="*/ 4300152 w 7222002"/>
              <a:gd name="connsiteY4" fmla="*/ 45538 h 2059867"/>
              <a:gd name="connsiteX5" fmla="*/ 5691974 w 7222002"/>
              <a:gd name="connsiteY5" fmla="*/ 679147 h 2059867"/>
              <a:gd name="connsiteX6" fmla="*/ 7222002 w 7222002"/>
              <a:gd name="connsiteY6" fmla="*/ 1166588 h 205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2002" h="2059867">
                <a:moveTo>
                  <a:pt x="0" y="2059867"/>
                </a:moveTo>
                <a:cubicBezTo>
                  <a:pt x="398162" y="2024169"/>
                  <a:pt x="796325" y="1988472"/>
                  <a:pt x="1186249" y="1862159"/>
                </a:cubicBezTo>
                <a:cubicBezTo>
                  <a:pt x="1576173" y="1735846"/>
                  <a:pt x="1945503" y="1580700"/>
                  <a:pt x="2339546" y="1301986"/>
                </a:cubicBezTo>
                <a:cubicBezTo>
                  <a:pt x="2733589" y="1023273"/>
                  <a:pt x="3223741" y="399286"/>
                  <a:pt x="3550509" y="189878"/>
                </a:cubicBezTo>
                <a:cubicBezTo>
                  <a:pt x="3877277" y="-19530"/>
                  <a:pt x="3943241" y="-36007"/>
                  <a:pt x="4300152" y="45538"/>
                </a:cubicBezTo>
                <a:cubicBezTo>
                  <a:pt x="4657063" y="127083"/>
                  <a:pt x="5204999" y="492305"/>
                  <a:pt x="5691974" y="679147"/>
                </a:cubicBezTo>
                <a:cubicBezTo>
                  <a:pt x="6178949" y="865989"/>
                  <a:pt x="6796380" y="1015972"/>
                  <a:pt x="7222002" y="1166588"/>
                </a:cubicBezTo>
              </a:path>
            </a:pathLst>
          </a:cu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8237838" y="2728778"/>
            <a:ext cx="66674"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2"/>
          <p:cNvSpPr>
            <a:spLocks noChangeArrowheads="1"/>
          </p:cNvSpPr>
          <p:nvPr/>
        </p:nvSpPr>
        <p:spPr bwMode="auto">
          <a:xfrm>
            <a:off x="457200" y="914400"/>
            <a:ext cx="8556625" cy="5181600"/>
          </a:xfrm>
          <a:prstGeom prst="rect">
            <a:avLst/>
          </a:prstGeom>
          <a:noFill/>
          <a:ln w="9525">
            <a:noFill/>
            <a:miter lim="800000"/>
            <a:headEnd/>
            <a:tailEnd/>
          </a:ln>
        </p:spPr>
        <p:txBody>
          <a:bodyPr/>
          <a:lstStyle/>
          <a:p>
            <a:pPr marL="609600" indent="-609600">
              <a:spcBef>
                <a:spcPct val="40000"/>
              </a:spcBef>
            </a:pPr>
            <a:r>
              <a:rPr lang="en-US" sz="2800" b="1" dirty="0" smtClean="0">
                <a:solidFill>
                  <a:srgbClr val="305480"/>
                </a:solidFill>
              </a:rPr>
              <a:t>A collection of forecasts to capture uncertainty</a:t>
            </a:r>
            <a:endParaRPr lang="en-GB" sz="2000" b="1" dirty="0">
              <a:solidFill>
                <a:srgbClr val="305480"/>
              </a:solidFill>
            </a:endParaRPr>
          </a:p>
        </p:txBody>
      </p:sp>
    </p:spTree>
    <p:extLst>
      <p:ext uri="{BB962C8B-B14F-4D97-AF65-F5344CB8AC3E}">
        <p14:creationId xmlns:p14="http://schemas.microsoft.com/office/powerpoint/2010/main" val="1123219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457200" y="914400"/>
            <a:ext cx="8610600" cy="5181600"/>
          </a:xfrm>
          <a:prstGeom prst="rect">
            <a:avLst/>
          </a:prstGeom>
          <a:noFill/>
          <a:ln w="9525">
            <a:noFill/>
            <a:miter lim="800000"/>
            <a:headEnd/>
            <a:tailEnd/>
          </a:ln>
        </p:spPr>
        <p:txBody>
          <a:bodyPr/>
          <a:lstStyle/>
          <a:p>
            <a:pPr marL="609600" indent="-609600">
              <a:spcBef>
                <a:spcPct val="35000"/>
              </a:spcBef>
            </a:pPr>
            <a:r>
              <a:rPr lang="en-US" sz="3400" b="1" dirty="0" smtClean="0">
                <a:solidFill>
                  <a:srgbClr val="305480"/>
                </a:solidFill>
              </a:rPr>
              <a:t>Demand from the science community</a:t>
            </a:r>
            <a:endParaRPr lang="en-GB" sz="3400" b="1" dirty="0">
              <a:solidFill>
                <a:srgbClr val="305480"/>
              </a:solidFill>
            </a:endParaRPr>
          </a:p>
          <a:p>
            <a:pPr marL="447675" indent="-447675">
              <a:spcBef>
                <a:spcPts val="1000"/>
              </a:spcBef>
              <a:buFont typeface="Arial" pitchFamily="34" charset="0"/>
              <a:buChar char="•"/>
            </a:pPr>
            <a:r>
              <a:rPr lang="en-US" sz="2600" dirty="0" smtClean="0"/>
              <a:t>Single-valued forecasts are primitive and can mislead</a:t>
            </a:r>
          </a:p>
          <a:p>
            <a:pPr marL="447675" indent="-447675">
              <a:spcBef>
                <a:spcPts val="600"/>
              </a:spcBef>
              <a:buFont typeface="Arial" pitchFamily="34" charset="0"/>
              <a:buChar char="•"/>
            </a:pPr>
            <a:r>
              <a:rPr lang="en-US" sz="2600" dirty="0" smtClean="0"/>
              <a:t>Ensemble techniques are rapidly becoming standard</a:t>
            </a:r>
          </a:p>
          <a:p>
            <a:pPr>
              <a:spcBef>
                <a:spcPts val="1200"/>
              </a:spcBef>
            </a:pPr>
            <a:r>
              <a:rPr lang="en-US" sz="3400" b="1" dirty="0" smtClean="0">
                <a:solidFill>
                  <a:srgbClr val="305480"/>
                </a:solidFill>
              </a:rPr>
              <a:t>Demand from operational forecasters</a:t>
            </a:r>
            <a:endParaRPr lang="en-US" sz="3400" dirty="0" smtClean="0"/>
          </a:p>
          <a:p>
            <a:pPr marL="447675" indent="-447675">
              <a:spcBef>
                <a:spcPts val="1000"/>
              </a:spcBef>
              <a:buFont typeface="Arial" pitchFamily="34" charset="0"/>
              <a:buChar char="•"/>
            </a:pPr>
            <a:r>
              <a:rPr lang="en-US" sz="2600" dirty="0" smtClean="0"/>
              <a:t>For </a:t>
            </a:r>
            <a:r>
              <a:rPr lang="en-US" sz="2600" b="1" dirty="0" smtClean="0"/>
              <a:t>simple</a:t>
            </a:r>
            <a:r>
              <a:rPr lang="en-US" sz="2600" dirty="0" smtClean="0"/>
              <a:t> and </a:t>
            </a:r>
            <a:r>
              <a:rPr lang="en-US" sz="2600" b="1" dirty="0" smtClean="0"/>
              <a:t>objective</a:t>
            </a:r>
            <a:r>
              <a:rPr lang="en-US" sz="2600" dirty="0" smtClean="0"/>
              <a:t> ways to assess uncertainty</a:t>
            </a:r>
          </a:p>
          <a:p>
            <a:pPr marL="447675" indent="-447675">
              <a:spcBef>
                <a:spcPts val="1000"/>
              </a:spcBef>
              <a:buFont typeface="Arial" pitchFamily="34" charset="0"/>
              <a:buChar char="•"/>
            </a:pPr>
            <a:r>
              <a:rPr lang="en-US" sz="2600" dirty="0" smtClean="0"/>
              <a:t>For clear products to communicate uncertainty</a:t>
            </a:r>
          </a:p>
          <a:p>
            <a:pPr>
              <a:spcBef>
                <a:spcPts val="1200"/>
              </a:spcBef>
            </a:pPr>
            <a:r>
              <a:rPr lang="en-US" sz="3400" b="1" dirty="0" smtClean="0">
                <a:solidFill>
                  <a:srgbClr val="305480"/>
                </a:solidFill>
              </a:rPr>
              <a:t>Demand from users of water forecasts</a:t>
            </a:r>
            <a:endParaRPr lang="en-US" sz="3400" dirty="0"/>
          </a:p>
          <a:p>
            <a:pPr marL="447675" indent="-447675">
              <a:spcBef>
                <a:spcPts val="1000"/>
              </a:spcBef>
              <a:buFont typeface="Arial" pitchFamily="34" charset="0"/>
              <a:buChar char="•"/>
            </a:pPr>
            <a:r>
              <a:rPr lang="en-US" sz="2600" dirty="0" smtClean="0"/>
              <a:t>Increasingly, water decisions seek to evaluate </a:t>
            </a:r>
            <a:r>
              <a:rPr lang="en-US" sz="2600" b="1" dirty="0" smtClean="0"/>
              <a:t>risks </a:t>
            </a:r>
          </a:p>
          <a:p>
            <a:pPr marL="447675" indent="-447675">
              <a:spcBef>
                <a:spcPts val="600"/>
              </a:spcBef>
              <a:buFont typeface="Arial" pitchFamily="34" charset="0"/>
              <a:buChar char="•"/>
            </a:pPr>
            <a:r>
              <a:rPr lang="en-US" sz="2600" dirty="0" smtClean="0"/>
              <a:t>Range of possible outcomes needed to assess risk</a:t>
            </a:r>
            <a:endParaRPr lang="en-US" sz="2600" dirty="0"/>
          </a:p>
        </p:txBody>
      </p:sp>
      <p:sp>
        <p:nvSpPr>
          <p:cNvPr id="8"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a:latin typeface="Tahoma" pitchFamily="34" charset="0"/>
                <a:ea typeface="Tahoma" pitchFamily="34" charset="0"/>
                <a:cs typeface="Tahoma" pitchFamily="34" charset="0"/>
              </a:rPr>
              <a:t>Why use hydrologic ensemble forecasts?</a:t>
            </a:r>
          </a:p>
        </p:txBody>
      </p:sp>
    </p:spTree>
    <p:extLst>
      <p:ext uri="{BB962C8B-B14F-4D97-AF65-F5344CB8AC3E}">
        <p14:creationId xmlns:p14="http://schemas.microsoft.com/office/powerpoint/2010/main" val="34492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885825"/>
            <a:ext cx="8686800" cy="5057776"/>
          </a:xfrm>
          <a:prstGeom prst="rect">
            <a:avLst/>
          </a:prstGeom>
          <a:solidFill>
            <a:schemeClr val="bg1"/>
          </a:solidFill>
          <a:ln w="9525">
            <a:noFill/>
            <a:miter lim="800000"/>
            <a:headEnd/>
            <a:tailEnd/>
          </a:ln>
        </p:spPr>
        <p:txBody>
          <a:bodyPr/>
          <a:lstStyle/>
          <a:p>
            <a:pPr>
              <a:spcBef>
                <a:spcPct val="40000"/>
              </a:spcBef>
            </a:pPr>
            <a:r>
              <a:rPr lang="en-US" sz="3400" dirty="0" smtClean="0">
                <a:solidFill>
                  <a:srgbClr val="305480"/>
                </a:solidFill>
              </a:rPr>
              <a:t>Ensemble streamflow forecasts that:</a:t>
            </a:r>
          </a:p>
          <a:p>
            <a:pPr marL="628650" indent="-542925">
              <a:spcBef>
                <a:spcPts val="1200"/>
              </a:spcBef>
              <a:buFont typeface="Arial" panose="020B0604020202020204" pitchFamily="34" charset="0"/>
              <a:buChar char="•"/>
            </a:pPr>
            <a:r>
              <a:rPr lang="en-US" sz="2400" dirty="0"/>
              <a:t>s</a:t>
            </a:r>
            <a:r>
              <a:rPr lang="en-US" sz="2400" dirty="0" smtClean="0"/>
              <a:t>pan lead times from one hour to more than one year</a:t>
            </a:r>
          </a:p>
          <a:p>
            <a:pPr marL="628650" indent="-542925">
              <a:spcBef>
                <a:spcPts val="600"/>
              </a:spcBef>
              <a:buFont typeface="Arial" panose="020B0604020202020204" pitchFamily="34" charset="0"/>
              <a:buChar char="•"/>
            </a:pPr>
            <a:r>
              <a:rPr lang="en-US" sz="2400" dirty="0"/>
              <a:t>a</a:t>
            </a:r>
            <a:r>
              <a:rPr lang="en-US" sz="2400" dirty="0" smtClean="0"/>
              <a:t>re unbiased (unconditionally and conditionally)</a:t>
            </a:r>
          </a:p>
          <a:p>
            <a:pPr marL="628650" indent="-542925">
              <a:spcBef>
                <a:spcPts val="600"/>
              </a:spcBef>
              <a:buFont typeface="Arial" panose="020B0604020202020204" pitchFamily="34" charset="0"/>
              <a:buChar char="•"/>
            </a:pPr>
            <a:r>
              <a:rPr lang="en-US" sz="2400" dirty="0"/>
              <a:t>a</a:t>
            </a:r>
            <a:r>
              <a:rPr lang="en-US" sz="2400" dirty="0" smtClean="0"/>
              <a:t>re consistent across time and space</a:t>
            </a:r>
          </a:p>
          <a:p>
            <a:pPr marL="628650" indent="-542925">
              <a:spcBef>
                <a:spcPts val="600"/>
              </a:spcBef>
              <a:buFont typeface="Arial" panose="020B0604020202020204" pitchFamily="34" charset="0"/>
              <a:buChar char="•"/>
            </a:pPr>
            <a:r>
              <a:rPr lang="en-US" sz="2400" dirty="0"/>
              <a:t>l</a:t>
            </a:r>
            <a:r>
              <a:rPr lang="en-US" sz="2400" dirty="0" smtClean="0"/>
              <a:t>everage information in NWS weather/climate models</a:t>
            </a:r>
          </a:p>
          <a:p>
            <a:pPr marL="628650" indent="-542925">
              <a:spcBef>
                <a:spcPts val="600"/>
              </a:spcBef>
              <a:buFont typeface="Arial" panose="020B0604020202020204" pitchFamily="34" charset="0"/>
              <a:buChar char="•"/>
            </a:pPr>
            <a:r>
              <a:rPr lang="en-US" sz="2400" dirty="0"/>
              <a:t>h</a:t>
            </a:r>
            <a:r>
              <a:rPr lang="en-US" sz="2400" dirty="0" smtClean="0"/>
              <a:t>ave dependable characteristics</a:t>
            </a:r>
          </a:p>
          <a:p>
            <a:pPr marL="628650" indent="-542925">
              <a:spcBef>
                <a:spcPts val="600"/>
              </a:spcBef>
              <a:buFont typeface="Arial" panose="020B0604020202020204" pitchFamily="34" charset="0"/>
              <a:buChar char="•"/>
            </a:pPr>
            <a:r>
              <a:rPr lang="en-US" sz="2400" dirty="0"/>
              <a:t>a</a:t>
            </a:r>
            <a:r>
              <a:rPr lang="en-US" sz="2400" dirty="0" smtClean="0"/>
              <a:t>re verifiable</a:t>
            </a:r>
          </a:p>
          <a:p>
            <a:pPr marL="628650" indent="-542925">
              <a:spcBef>
                <a:spcPts val="600"/>
              </a:spcBef>
              <a:buFont typeface="Arial" panose="020B0604020202020204" pitchFamily="34" charset="0"/>
              <a:buChar char="•"/>
            </a:pPr>
            <a:r>
              <a:rPr lang="en-US" sz="2400" dirty="0" smtClean="0"/>
              <a:t>aid user’s decisions</a:t>
            </a:r>
          </a:p>
          <a:p>
            <a:pPr marL="628650" indent="-542925">
              <a:spcBef>
                <a:spcPts val="600"/>
              </a:spcBef>
              <a:buFont typeface="Arial" panose="020B0604020202020204" pitchFamily="34" charset="0"/>
              <a:buChar char="•"/>
            </a:pPr>
            <a:endParaRPr lang="en-US" sz="2800" dirty="0" smtClean="0"/>
          </a:p>
        </p:txBody>
      </p:sp>
      <p:sp>
        <p:nvSpPr>
          <p:cNvPr id="10"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Contents</a:t>
            </a:r>
            <a:endParaRPr lang="en-US" sz="3400" b="1" dirty="0">
              <a:latin typeface="Tahoma" pitchFamily="34" charset="0"/>
              <a:ea typeface="Tahoma" pitchFamily="34" charset="0"/>
              <a:cs typeface="Tahoma" pitchFamily="34" charset="0"/>
            </a:endParaRPr>
          </a:p>
        </p:txBody>
      </p:sp>
      <p:sp>
        <p:nvSpPr>
          <p:cNvPr id="7" name="Rectangle 2"/>
          <p:cNvSpPr>
            <a:spLocks noChangeArrowheads="1"/>
          </p:cNvSpPr>
          <p:nvPr/>
        </p:nvSpPr>
        <p:spPr bwMode="auto">
          <a:xfrm>
            <a:off x="457200" y="933254"/>
            <a:ext cx="8686800" cy="5105400"/>
          </a:xfrm>
          <a:prstGeom prst="rect">
            <a:avLst/>
          </a:prstGeom>
          <a:solidFill>
            <a:schemeClr val="bg1"/>
          </a:solidFill>
          <a:ln w="9525">
            <a:noFill/>
            <a:miter lim="800000"/>
            <a:headEnd/>
            <a:tailEnd/>
          </a:ln>
        </p:spPr>
        <p:txBody>
          <a:bodyPr/>
          <a:lstStyle/>
          <a:p>
            <a:pPr marL="449263" indent="-450850">
              <a:spcBef>
                <a:spcPct val="40000"/>
              </a:spcBef>
              <a:buFont typeface="+mj-lt"/>
              <a:buAutoNum type="arabicPeriod"/>
            </a:pPr>
            <a:r>
              <a:rPr lang="en-US" sz="2800" b="1" dirty="0" smtClean="0">
                <a:solidFill>
                  <a:srgbClr val="305480"/>
                </a:solidFill>
              </a:rPr>
              <a:t>What are ensemble forecasts; why use them?</a:t>
            </a:r>
            <a:endParaRPr lang="en-US" sz="2800" b="1" dirty="0">
              <a:solidFill>
                <a:srgbClr val="305480"/>
              </a:solidFill>
            </a:endParaRPr>
          </a:p>
          <a:p>
            <a:pPr marL="449263" indent="-450850">
              <a:spcBef>
                <a:spcPts val="1200"/>
              </a:spcBef>
              <a:buFont typeface="+mj-lt"/>
              <a:buAutoNum type="arabicPeriod"/>
            </a:pPr>
            <a:r>
              <a:rPr lang="en-US" sz="2800" b="1" dirty="0" smtClean="0">
                <a:solidFill>
                  <a:srgbClr val="305480"/>
                </a:solidFill>
              </a:rPr>
              <a:t>What is the HEFS?</a:t>
            </a:r>
          </a:p>
          <a:p>
            <a:pPr marL="895350" lvl="1" indent="-439738">
              <a:spcBef>
                <a:spcPts val="1200"/>
              </a:spcBef>
              <a:buFont typeface="Arial" panose="020B0604020202020204" pitchFamily="34" charset="0"/>
              <a:buChar char="•"/>
            </a:pPr>
            <a:r>
              <a:rPr lang="en-US" sz="2600" dirty="0" smtClean="0"/>
              <a:t>Goals</a:t>
            </a:r>
          </a:p>
          <a:p>
            <a:pPr marL="895350" lvl="1" indent="-439738">
              <a:spcBef>
                <a:spcPts val="600"/>
              </a:spcBef>
              <a:buFont typeface="Arial" panose="020B0604020202020204" pitchFamily="34" charset="0"/>
              <a:buChar char="•"/>
            </a:pPr>
            <a:r>
              <a:rPr lang="en-US" sz="2600" dirty="0" smtClean="0"/>
              <a:t>Structure, inputs and outputs</a:t>
            </a:r>
          </a:p>
          <a:p>
            <a:pPr marL="449263" indent="-450850">
              <a:spcBef>
                <a:spcPts val="1200"/>
              </a:spcBef>
              <a:buFont typeface="+mj-lt"/>
              <a:buAutoNum type="arabicPeriod"/>
            </a:pPr>
            <a:r>
              <a:rPr lang="en-US" sz="2800" b="1" dirty="0" smtClean="0">
                <a:solidFill>
                  <a:srgbClr val="305480"/>
                </a:solidFill>
              </a:rPr>
              <a:t>Status of implementation and applications</a:t>
            </a:r>
          </a:p>
          <a:p>
            <a:pPr marL="895350" lvl="1" indent="-439738">
              <a:spcBef>
                <a:spcPts val="1200"/>
              </a:spcBef>
              <a:buFont typeface="Arial" panose="020B0604020202020204" pitchFamily="34" charset="0"/>
              <a:buChar char="•"/>
            </a:pPr>
            <a:r>
              <a:rPr lang="en-US" sz="2600" dirty="0" smtClean="0"/>
              <a:t>National status, applications, and products </a:t>
            </a:r>
          </a:p>
          <a:p>
            <a:pPr marL="895350" lvl="1" indent="-439738">
              <a:spcBef>
                <a:spcPts val="600"/>
              </a:spcBef>
              <a:buFont typeface="Arial" panose="020B0604020202020204" pitchFamily="34" charset="0"/>
              <a:buChar char="•"/>
            </a:pPr>
            <a:r>
              <a:rPr lang="en-US" sz="2600" dirty="0" smtClean="0"/>
              <a:t>Status and applications at </a:t>
            </a:r>
            <a:r>
              <a:rPr lang="en-US" sz="2600" dirty="0" smtClean="0">
                <a:highlight>
                  <a:srgbClr val="FFFF00"/>
                </a:highlight>
                <a:latin typeface="+mn-lt"/>
                <a:ea typeface="Calibri" panose="020F0502020204030204" pitchFamily="34" charset="0"/>
              </a:rPr>
              <a:t>XXRFC</a:t>
            </a:r>
            <a:endParaRPr lang="en-US" sz="2600" dirty="0" smtClean="0"/>
          </a:p>
          <a:p>
            <a:pPr marL="449263" indent="-450850">
              <a:spcBef>
                <a:spcPts val="1200"/>
              </a:spcBef>
              <a:buFont typeface="+mj-lt"/>
              <a:buAutoNum type="arabicPeriod"/>
            </a:pPr>
            <a:r>
              <a:rPr lang="en-US" sz="2800" b="1" dirty="0" smtClean="0">
                <a:solidFill>
                  <a:srgbClr val="305480"/>
                </a:solidFill>
              </a:rPr>
              <a:t>Forecast quality (validation results) </a:t>
            </a:r>
          </a:p>
          <a:p>
            <a:pPr marL="449263" indent="-450850">
              <a:spcBef>
                <a:spcPts val="1200"/>
              </a:spcBef>
              <a:buFont typeface="+mj-lt"/>
              <a:buAutoNum type="arabicPeriod"/>
            </a:pPr>
            <a:r>
              <a:rPr lang="en-US" sz="2800" b="1" dirty="0" smtClean="0">
                <a:solidFill>
                  <a:srgbClr val="305480"/>
                </a:solidFill>
              </a:rPr>
              <a:t>Summary and conclusions</a:t>
            </a:r>
          </a:p>
        </p:txBody>
      </p:sp>
    </p:spTree>
    <p:extLst>
      <p:ext uri="{BB962C8B-B14F-4D97-AF65-F5344CB8AC3E}">
        <p14:creationId xmlns:p14="http://schemas.microsoft.com/office/powerpoint/2010/main" val="3829565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pPr>
              <a:lnSpc>
                <a:spcPct val="115000"/>
              </a:lnSpc>
              <a:spcAft>
                <a:spcPts val="1000"/>
              </a:spcAft>
              <a:tabLst>
                <a:tab pos="2101850" algn="l"/>
              </a:tabLst>
            </a:pPr>
            <a:r>
              <a:rPr lang="en-US" sz="3400" b="1" dirty="0" smtClean="0">
                <a:latin typeface="Tahoma" pitchFamily="34" charset="0"/>
                <a:ea typeface="Tahoma" pitchFamily="34" charset="0"/>
                <a:cs typeface="Tahoma" pitchFamily="34" charset="0"/>
              </a:rPr>
              <a:t>What is the HEFS?</a:t>
            </a:r>
            <a:endParaRPr lang="en-GB" sz="34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2"/>
          <p:cNvSpPr>
            <a:spLocks noChangeArrowheads="1"/>
          </p:cNvSpPr>
          <p:nvPr/>
        </p:nvSpPr>
        <p:spPr bwMode="auto">
          <a:xfrm>
            <a:off x="457200" y="914400"/>
            <a:ext cx="8610600"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HEFS service objectives</a:t>
            </a:r>
            <a:endParaRPr lang="en-GB" sz="3400" b="1" dirty="0">
              <a:solidFill>
                <a:srgbClr val="305480"/>
              </a:solidFill>
            </a:endParaRPr>
          </a:p>
          <a:p>
            <a:pPr marL="447675" indent="-447675">
              <a:spcBef>
                <a:spcPts val="1200"/>
              </a:spcBef>
              <a:buFont typeface="Arial" panose="020B0604020202020204" pitchFamily="34" charset="0"/>
              <a:buChar char="•"/>
            </a:pPr>
            <a:r>
              <a:rPr lang="en-US" sz="2600" dirty="0" smtClean="0"/>
              <a:t>An end-to-end hydrologic ensemble capability that:</a:t>
            </a:r>
          </a:p>
          <a:p>
            <a:pPr marL="447675" indent="-447675">
              <a:spcBef>
                <a:spcPts val="1200"/>
              </a:spcBef>
              <a:buFont typeface="+mj-lt"/>
              <a:buAutoNum type="arabicPeriod"/>
            </a:pPr>
            <a:r>
              <a:rPr lang="en-US" sz="2600" dirty="0" smtClean="0"/>
              <a:t>Spans lead times from hours to years, seamlessly</a:t>
            </a:r>
            <a:endParaRPr lang="en-US" sz="2600" dirty="0"/>
          </a:p>
          <a:p>
            <a:pPr marL="447675" indent="-447675">
              <a:spcBef>
                <a:spcPts val="1200"/>
              </a:spcBef>
              <a:buFont typeface="+mj-lt"/>
              <a:buAutoNum type="arabicPeriod"/>
            </a:pPr>
            <a:r>
              <a:rPr lang="en-US" sz="2600" dirty="0"/>
              <a:t>Uses available ensemble forcing and corrects biases</a:t>
            </a:r>
          </a:p>
          <a:p>
            <a:pPr marL="447675" indent="-447675">
              <a:spcBef>
                <a:spcPts val="1200"/>
              </a:spcBef>
              <a:buFont typeface="+mj-lt"/>
              <a:buAutoNum type="arabicPeriod"/>
            </a:pPr>
            <a:r>
              <a:rPr lang="en-US" sz="2600" dirty="0" smtClean="0"/>
              <a:t>Is consistent across time and space (between basins)</a:t>
            </a:r>
            <a:endParaRPr lang="en-US" sz="2600" dirty="0"/>
          </a:p>
          <a:p>
            <a:pPr marL="447675" indent="-447675">
              <a:spcBef>
                <a:spcPts val="1200"/>
              </a:spcBef>
              <a:buFont typeface="+mj-lt"/>
              <a:buAutoNum type="arabicPeriod"/>
            </a:pPr>
            <a:r>
              <a:rPr lang="en-US" sz="2600" dirty="0"/>
              <a:t>Captures the </a:t>
            </a:r>
            <a:r>
              <a:rPr lang="en-US" sz="2600" u="sng" dirty="0"/>
              <a:t>total</a:t>
            </a:r>
            <a:r>
              <a:rPr lang="en-US" sz="2600" dirty="0"/>
              <a:t> flow uncertainty, corrects for biases</a:t>
            </a:r>
          </a:p>
          <a:p>
            <a:pPr marL="447675" indent="-447675">
              <a:spcBef>
                <a:spcPts val="1200"/>
              </a:spcBef>
              <a:buFont typeface="+mj-lt"/>
              <a:buAutoNum type="arabicPeriod"/>
            </a:pPr>
            <a:r>
              <a:rPr lang="en-US" sz="2600" dirty="0" smtClean="0"/>
              <a:t>Provides hindcasts consistent with real-time forecasts</a:t>
            </a:r>
            <a:endParaRPr lang="en-GB" sz="2600" dirty="0"/>
          </a:p>
          <a:p>
            <a:pPr marL="447675" indent="-447675">
              <a:spcBef>
                <a:spcPts val="1200"/>
              </a:spcBef>
              <a:buFont typeface="+mj-lt"/>
              <a:buAutoNum type="arabicPeriod"/>
            </a:pPr>
            <a:r>
              <a:rPr lang="en-GB" sz="2600" dirty="0" smtClean="0"/>
              <a:t>Facilitates verification of the end-to-end system</a:t>
            </a:r>
          </a:p>
          <a:p>
            <a:pPr marL="447675" indent="-447675">
              <a:spcBef>
                <a:spcPts val="1200"/>
              </a:spcBef>
              <a:buFont typeface="+mj-lt"/>
              <a:buAutoNum type="arabicPeriod"/>
            </a:pPr>
            <a:r>
              <a:rPr lang="en-US" sz="2600" dirty="0" smtClean="0"/>
              <a:t>Aids user’s decisions</a:t>
            </a:r>
            <a:endParaRPr lang="en-GB" sz="2600" dirty="0"/>
          </a:p>
        </p:txBody>
      </p:sp>
    </p:spTree>
    <p:extLst>
      <p:ext uri="{BB962C8B-B14F-4D97-AF65-F5344CB8AC3E}">
        <p14:creationId xmlns:p14="http://schemas.microsoft.com/office/powerpoint/2010/main" val="2266588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a:t>
            </a:r>
            <a:endParaRPr lang="en-GB" sz="3400"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 y="1064895"/>
            <a:ext cx="8184515" cy="52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19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are ensemble forecasts?</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noFill/>
          <a:ln w="9525">
            <a:noFill/>
            <a:miter lim="800000"/>
            <a:headEnd/>
            <a:tailEnd/>
          </a:ln>
        </p:spPr>
        <p:txBody>
          <a:bodyPr/>
          <a:lstStyle/>
          <a:p>
            <a:pPr marL="609600" indent="-609600">
              <a:spcBef>
                <a:spcPct val="40000"/>
              </a:spcBef>
            </a:pPr>
            <a:r>
              <a:rPr lang="en-US" sz="2800" b="1" dirty="0" smtClean="0">
                <a:solidFill>
                  <a:srgbClr val="305480"/>
                </a:solidFill>
              </a:rPr>
              <a:t>A collection of forecasts to capture uncertainty</a:t>
            </a:r>
            <a:endParaRPr lang="en-GB" sz="2000" b="1" dirty="0">
              <a:solidFill>
                <a:srgbClr val="305480"/>
              </a:solidFill>
            </a:endParaRPr>
          </a:p>
        </p:txBody>
      </p:sp>
      <p:sp>
        <p:nvSpPr>
          <p:cNvPr id="44" name="Text Box 9"/>
          <p:cNvSpPr txBox="1">
            <a:spLocks noChangeArrowheads="1"/>
          </p:cNvSpPr>
          <p:nvPr/>
        </p:nvSpPr>
        <p:spPr bwMode="auto">
          <a:xfrm>
            <a:off x="304799" y="1581090"/>
            <a:ext cx="3886201" cy="4555093"/>
          </a:xfrm>
          <a:prstGeom prst="rect">
            <a:avLst/>
          </a:prstGeom>
          <a:noFill/>
          <a:ln w="9525">
            <a:noFill/>
            <a:miter lim="800000"/>
            <a:headEnd/>
            <a:tailEnd/>
          </a:ln>
        </p:spPr>
        <p:txBody>
          <a:bodyPr wrap="square">
            <a:spAutoFit/>
          </a:bodyPr>
          <a:lstStyle/>
          <a:p>
            <a:pPr marL="344488" indent="-344488">
              <a:spcBef>
                <a:spcPts val="1200"/>
              </a:spcBef>
              <a:buFont typeface="Arial" pitchFamily="34" charset="0"/>
              <a:buChar char="•"/>
              <a:tabLst>
                <a:tab pos="288925" algn="l"/>
              </a:tabLst>
            </a:pPr>
            <a:r>
              <a:rPr lang="en-US" sz="2000" dirty="0" smtClean="0">
                <a:solidFill>
                  <a:srgbClr val="000000"/>
                </a:solidFill>
              </a:rPr>
              <a:t>Single-valued forecasts are known to be imperfect (data and models contain errors) </a:t>
            </a:r>
          </a:p>
          <a:p>
            <a:pPr marL="344488" indent="-344488">
              <a:spcBef>
                <a:spcPts val="1200"/>
              </a:spcBef>
              <a:buFont typeface="Arial" pitchFamily="34" charset="0"/>
              <a:buChar char="•"/>
              <a:tabLst>
                <a:tab pos="288925" algn="l"/>
              </a:tabLst>
            </a:pPr>
            <a:r>
              <a:rPr lang="en-US" sz="2000" dirty="0" smtClean="0">
                <a:solidFill>
                  <a:srgbClr val="000000"/>
                </a:solidFill>
              </a:rPr>
              <a:t>For example, multiple weather models predict multiple hurricane tracks </a:t>
            </a:r>
            <a:r>
              <a:rPr lang="en-US" sz="2000" dirty="0" smtClean="0">
                <a:solidFill>
                  <a:srgbClr val="000000"/>
                </a:solidFill>
                <a:sym typeface="Wingdings" panose="05000000000000000000" pitchFamily="2" charset="2"/>
              </a:rPr>
              <a:t></a:t>
            </a:r>
            <a:endParaRPr lang="en-US" sz="2000" dirty="0" smtClean="0">
              <a:solidFill>
                <a:srgbClr val="000000"/>
              </a:solidFill>
            </a:endParaRPr>
          </a:p>
          <a:p>
            <a:pPr marL="344488" indent="-344488">
              <a:spcBef>
                <a:spcPts val="1200"/>
              </a:spcBef>
              <a:buFont typeface="Arial" pitchFamily="34" charset="0"/>
              <a:buChar char="•"/>
              <a:tabLst>
                <a:tab pos="288925" algn="l"/>
              </a:tabLst>
            </a:pPr>
            <a:r>
              <a:rPr lang="en-US" sz="2000" dirty="0" smtClean="0">
                <a:solidFill>
                  <a:srgbClr val="000000"/>
                </a:solidFill>
              </a:rPr>
              <a:t>Ensemble forecasts capture these uncertainties by producing an “ensemble” of weather (or water) forecasts</a:t>
            </a:r>
          </a:p>
          <a:p>
            <a:pPr marL="344488" indent="-344488">
              <a:spcBef>
                <a:spcPts val="1200"/>
              </a:spcBef>
              <a:buFont typeface="Arial" pitchFamily="34" charset="0"/>
              <a:buChar char="•"/>
              <a:tabLst>
                <a:tab pos="288925" algn="l"/>
              </a:tabLst>
            </a:pPr>
            <a:r>
              <a:rPr lang="en-US" sz="2000" dirty="0" smtClean="0">
                <a:solidFill>
                  <a:srgbClr val="000000"/>
                </a:solidFill>
              </a:rPr>
              <a:t>Each ensemble member represents one possible outcome (e.g. one track)</a:t>
            </a:r>
          </a:p>
        </p:txBody>
      </p:sp>
      <p:sp>
        <p:nvSpPr>
          <p:cNvPr id="5" name="TextBox 4"/>
          <p:cNvSpPr txBox="1"/>
          <p:nvPr/>
        </p:nvSpPr>
        <p:spPr>
          <a:xfrm>
            <a:off x="8254275" y="5234940"/>
            <a:ext cx="585417" cy="307777"/>
          </a:xfrm>
          <a:prstGeom prst="rect">
            <a:avLst/>
          </a:prstGeom>
          <a:noFill/>
        </p:spPr>
        <p:txBody>
          <a:bodyPr wrap="none" rtlCol="0">
            <a:spAutoFit/>
          </a:bodyPr>
          <a:lstStyle/>
          <a:p>
            <a:r>
              <a:rPr lang="en-US" sz="1400" dirty="0" smtClean="0"/>
              <a:t>20</a:t>
            </a:r>
            <a:r>
              <a:rPr lang="en-US" sz="1400" dirty="0" smtClean="0">
                <a:sym typeface="Symbol" panose="05050102010706020507" pitchFamily="18" charset="2"/>
              </a:rPr>
              <a:t>N</a:t>
            </a:r>
            <a:endParaRPr lang="en-GB" sz="1400" dirty="0"/>
          </a:p>
        </p:txBody>
      </p:sp>
      <p:sp>
        <p:nvSpPr>
          <p:cNvPr id="45" name="TextBox 44"/>
          <p:cNvSpPr txBox="1"/>
          <p:nvPr/>
        </p:nvSpPr>
        <p:spPr>
          <a:xfrm>
            <a:off x="8254275" y="4335780"/>
            <a:ext cx="585417" cy="307777"/>
          </a:xfrm>
          <a:prstGeom prst="rect">
            <a:avLst/>
          </a:prstGeom>
          <a:noFill/>
        </p:spPr>
        <p:txBody>
          <a:bodyPr wrap="none" rtlCol="0">
            <a:spAutoFit/>
          </a:bodyPr>
          <a:lstStyle/>
          <a:p>
            <a:r>
              <a:rPr lang="en-US" sz="1400" dirty="0" smtClean="0"/>
              <a:t>25</a:t>
            </a:r>
            <a:r>
              <a:rPr lang="en-US" sz="1400" dirty="0" smtClean="0">
                <a:sym typeface="Symbol" panose="05050102010706020507" pitchFamily="18" charset="2"/>
              </a:rPr>
              <a:t>N</a:t>
            </a:r>
            <a:endParaRPr lang="en-GB" sz="1400" dirty="0"/>
          </a:p>
        </p:txBody>
      </p:sp>
      <p:sp>
        <p:nvSpPr>
          <p:cNvPr id="46" name="TextBox 45"/>
          <p:cNvSpPr txBox="1"/>
          <p:nvPr/>
        </p:nvSpPr>
        <p:spPr>
          <a:xfrm>
            <a:off x="8254275" y="3444240"/>
            <a:ext cx="585417" cy="307777"/>
          </a:xfrm>
          <a:prstGeom prst="rect">
            <a:avLst/>
          </a:prstGeom>
          <a:noFill/>
        </p:spPr>
        <p:txBody>
          <a:bodyPr wrap="none" rtlCol="0">
            <a:spAutoFit/>
          </a:bodyPr>
          <a:lstStyle/>
          <a:p>
            <a:r>
              <a:rPr lang="en-US" sz="1400" dirty="0"/>
              <a:t>3</a:t>
            </a:r>
            <a:r>
              <a:rPr lang="en-US" sz="1400" dirty="0" smtClean="0"/>
              <a:t>0</a:t>
            </a:r>
            <a:r>
              <a:rPr lang="en-US" sz="1400" dirty="0" smtClean="0">
                <a:sym typeface="Symbol" panose="05050102010706020507" pitchFamily="18" charset="2"/>
              </a:rPr>
              <a:t>N</a:t>
            </a:r>
            <a:endParaRPr lang="en-GB" sz="1400" dirty="0"/>
          </a:p>
        </p:txBody>
      </p:sp>
      <p:sp>
        <p:nvSpPr>
          <p:cNvPr id="47" name="TextBox 46"/>
          <p:cNvSpPr txBox="1"/>
          <p:nvPr/>
        </p:nvSpPr>
        <p:spPr>
          <a:xfrm>
            <a:off x="8252952" y="2542103"/>
            <a:ext cx="585417" cy="307777"/>
          </a:xfrm>
          <a:prstGeom prst="rect">
            <a:avLst/>
          </a:prstGeom>
          <a:noFill/>
        </p:spPr>
        <p:txBody>
          <a:bodyPr wrap="none" rtlCol="0">
            <a:spAutoFit/>
          </a:bodyPr>
          <a:lstStyle/>
          <a:p>
            <a:r>
              <a:rPr lang="en-US" sz="1400" dirty="0" smtClean="0"/>
              <a:t>3</a:t>
            </a:r>
            <a:r>
              <a:rPr lang="en-US" sz="1400" dirty="0"/>
              <a:t>5</a:t>
            </a:r>
            <a:r>
              <a:rPr lang="en-US" sz="1400" dirty="0" smtClean="0">
                <a:sym typeface="Symbol" panose="05050102010706020507" pitchFamily="18" charset="2"/>
              </a:rPr>
              <a:t>N</a:t>
            </a:r>
            <a:endParaRPr lang="en-GB" sz="1400" dirty="0"/>
          </a:p>
        </p:txBody>
      </p:sp>
      <p:sp>
        <p:nvSpPr>
          <p:cNvPr id="6" name="TextBox 5"/>
          <p:cNvSpPr txBox="1"/>
          <p:nvPr/>
        </p:nvSpPr>
        <p:spPr>
          <a:xfrm>
            <a:off x="4212008" y="1590110"/>
            <a:ext cx="4348178" cy="369332"/>
          </a:xfrm>
          <a:prstGeom prst="rect">
            <a:avLst/>
          </a:prstGeom>
          <a:noFill/>
        </p:spPr>
        <p:txBody>
          <a:bodyPr wrap="none" rtlCol="0">
            <a:spAutoFit/>
          </a:bodyPr>
          <a:lstStyle/>
          <a:p>
            <a:r>
              <a:rPr lang="en-US" sz="1800" dirty="0" smtClean="0">
                <a:latin typeface="Arial" panose="020B0604020202020204" pitchFamily="34" charset="0"/>
                <a:cs typeface="Arial" panose="020B0604020202020204" pitchFamily="34" charset="0"/>
              </a:rPr>
              <a:t>Hurricane Irene track forecasts, 08/22/11</a:t>
            </a:r>
            <a:endParaRPr lang="en-GB" sz="1800" dirty="0">
              <a:latin typeface="Arial" panose="020B0604020202020204" pitchFamily="34" charset="0"/>
              <a:cs typeface="Arial" panose="020B0604020202020204" pitchFamily="34" charset="0"/>
            </a:endParaRPr>
          </a:p>
        </p:txBody>
      </p:sp>
      <p:grpSp>
        <p:nvGrpSpPr>
          <p:cNvPr id="12" name="Group 11"/>
          <p:cNvGrpSpPr/>
          <p:nvPr/>
        </p:nvGrpSpPr>
        <p:grpSpPr>
          <a:xfrm>
            <a:off x="4304323" y="2083775"/>
            <a:ext cx="3991241" cy="3931205"/>
            <a:chOff x="4304323" y="2083775"/>
            <a:chExt cx="3991241" cy="3931205"/>
          </a:xfrm>
        </p:grpSpPr>
        <p:pic>
          <p:nvPicPr>
            <p:cNvPr id="11" name="Picture 10"/>
            <p:cNvPicPr>
              <a:picLocks noChangeAspect="1"/>
            </p:cNvPicPr>
            <p:nvPr/>
          </p:nvPicPr>
          <p:blipFill>
            <a:blip r:embed="rId3"/>
            <a:stretch>
              <a:fillRect/>
            </a:stretch>
          </p:blipFill>
          <p:spPr>
            <a:xfrm>
              <a:off x="4314585" y="2086875"/>
              <a:ext cx="3974123" cy="3917201"/>
            </a:xfrm>
            <a:prstGeom prst="rect">
              <a:avLst/>
            </a:prstGeom>
            <a:ln>
              <a:solidFill>
                <a:schemeClr val="tx1"/>
              </a:solidFill>
            </a:ln>
          </p:spPr>
        </p:pic>
        <p:cxnSp>
          <p:nvCxnSpPr>
            <p:cNvPr id="3" name="Straight Connector 2"/>
            <p:cNvCxnSpPr/>
            <p:nvPr/>
          </p:nvCxnSpPr>
          <p:spPr>
            <a:xfrm>
              <a:off x="7989576" y="2086875"/>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04184" y="2090980"/>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22024" y="2083775"/>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0" y="2083775"/>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45976" y="2083775"/>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306764" y="2705590"/>
              <a:ext cx="398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304323" y="3598984"/>
              <a:ext cx="398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304323" y="4495800"/>
              <a:ext cx="398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306155" y="5392616"/>
              <a:ext cx="398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324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Why use hydrologic ensemble forecasts?</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2800" b="1" dirty="0" smtClean="0">
                <a:solidFill>
                  <a:srgbClr val="305480"/>
                </a:solidFill>
              </a:rPr>
              <a:t>National Research Council, 2006</a:t>
            </a:r>
            <a:endParaRPr lang="en-GB" sz="2000" b="1" dirty="0">
              <a:solidFill>
                <a:srgbClr val="305480"/>
              </a:solidFill>
            </a:endParaRPr>
          </a:p>
        </p:txBody>
      </p:sp>
      <p:sp>
        <p:nvSpPr>
          <p:cNvPr id="5" name="TextBox 4"/>
          <p:cNvSpPr txBox="1"/>
          <p:nvPr/>
        </p:nvSpPr>
        <p:spPr>
          <a:xfrm>
            <a:off x="4824845" y="1551708"/>
            <a:ext cx="3810000" cy="4616648"/>
          </a:xfrm>
          <a:prstGeom prst="rect">
            <a:avLst/>
          </a:prstGeom>
          <a:solidFill>
            <a:schemeClr val="bg1"/>
          </a:solidFill>
          <a:ln>
            <a:solidFill>
              <a:schemeClr val="tx1"/>
            </a:solidFill>
          </a:ln>
        </p:spPr>
        <p:txBody>
          <a:bodyPr wrap="square" rtlCol="0">
            <a:spAutoFit/>
          </a:bodyPr>
          <a:lstStyle/>
          <a:p>
            <a:pPr algn="ctr"/>
            <a:r>
              <a:rPr lang="en-US" sz="2000" b="1" dirty="0" smtClean="0">
                <a:solidFill>
                  <a:schemeClr val="accent3">
                    <a:lumMod val="50000"/>
                  </a:schemeClr>
                </a:solidFill>
                <a:latin typeface="Times New Roman" panose="02020603050405020304" pitchFamily="18" charset="0"/>
              </a:rPr>
              <a:t>COMPLETING THE FORECAST</a:t>
            </a:r>
          </a:p>
          <a:p>
            <a:pPr algn="ctr">
              <a:spcBef>
                <a:spcPts val="1200"/>
              </a:spcBef>
            </a:pPr>
            <a:r>
              <a:rPr lang="en-US" sz="1600" b="1" dirty="0" smtClean="0">
                <a:latin typeface="Times New Roman" panose="02020603050405020304" pitchFamily="18" charset="0"/>
              </a:rPr>
              <a:t>Characterizing and communicating Uncertainty for Better Decisions Using Weather and Climate Forecasts</a:t>
            </a:r>
          </a:p>
          <a:p>
            <a:pPr algn="ctr">
              <a:spcBef>
                <a:spcPts val="1200"/>
              </a:spcBef>
            </a:pPr>
            <a:r>
              <a:rPr lang="en-US" sz="1500" b="1" i="1" dirty="0" smtClean="0">
                <a:latin typeface="Times New Roman" panose="02020603050405020304" pitchFamily="18" charset="0"/>
              </a:rPr>
              <a:t>Committee on Estimating and     Communicating Uncertainty in Weather and Climate Forecasts</a:t>
            </a:r>
          </a:p>
          <a:p>
            <a:pPr algn="ctr">
              <a:spcBef>
                <a:spcPts val="1200"/>
              </a:spcBef>
            </a:pPr>
            <a:r>
              <a:rPr lang="en-US" sz="1500" b="1" i="1" dirty="0" smtClean="0">
                <a:latin typeface="Times New Roman" panose="02020603050405020304" pitchFamily="18" charset="0"/>
              </a:rPr>
              <a:t>Board on Atmospheric Sciences and Climate</a:t>
            </a:r>
          </a:p>
          <a:p>
            <a:pPr algn="ctr">
              <a:spcBef>
                <a:spcPts val="1200"/>
              </a:spcBef>
            </a:pPr>
            <a:r>
              <a:rPr lang="en-US" sz="1500" b="1" i="1" dirty="0" smtClean="0">
                <a:latin typeface="Times New Roman" panose="02020603050405020304" pitchFamily="18" charset="0"/>
              </a:rPr>
              <a:t>Division on Earth and Life Studies</a:t>
            </a:r>
          </a:p>
          <a:p>
            <a:pPr algn="ctr">
              <a:spcBef>
                <a:spcPts val="1200"/>
              </a:spcBef>
            </a:pPr>
            <a:r>
              <a:rPr lang="en-US" sz="1400" i="1" dirty="0" smtClean="0">
                <a:latin typeface="Times New Roman" panose="02020603050405020304" pitchFamily="18" charset="0"/>
              </a:rPr>
              <a:t>NATIONAL RESEARCH COUNCIL OF THE NATIONAL ACADEMIES</a:t>
            </a:r>
          </a:p>
          <a:p>
            <a:pPr algn="ctr">
              <a:spcBef>
                <a:spcPts val="1200"/>
              </a:spcBef>
            </a:pPr>
            <a:r>
              <a:rPr lang="en-US" sz="1300" dirty="0" smtClean="0">
                <a:latin typeface="Times New Roman" panose="02020603050405020304" pitchFamily="18" charset="0"/>
              </a:rPr>
              <a:t>THE NATIONAL ACADEMIES PRESS</a:t>
            </a:r>
          </a:p>
          <a:p>
            <a:pPr algn="ctr">
              <a:spcBef>
                <a:spcPts val="0"/>
              </a:spcBef>
            </a:pPr>
            <a:r>
              <a:rPr lang="en-US" sz="1300" dirty="0" smtClean="0">
                <a:latin typeface="Times New Roman" panose="02020603050405020304" pitchFamily="18" charset="0"/>
              </a:rPr>
              <a:t>Washington, D.C.</a:t>
            </a:r>
          </a:p>
          <a:p>
            <a:pPr algn="ctr">
              <a:spcBef>
                <a:spcPts val="0"/>
              </a:spcBef>
            </a:pPr>
            <a:r>
              <a:rPr lang="en-US" sz="1300" b="1" u="sng" dirty="0" smtClean="0">
                <a:solidFill>
                  <a:srgbClr val="C00000"/>
                </a:solidFill>
                <a:latin typeface="Times New Roman" panose="02020603050405020304" pitchFamily="18" charset="0"/>
              </a:rPr>
              <a:t>www.nap.edu </a:t>
            </a:r>
            <a:endParaRPr lang="en-GB" sz="1300" b="1" u="sng" dirty="0">
              <a:solidFill>
                <a:srgbClr val="C00000"/>
              </a:solidFill>
              <a:latin typeface="Times New Roman" panose="02020603050405020304" pitchFamily="18" charset="0"/>
            </a:endParaRPr>
          </a:p>
        </p:txBody>
      </p:sp>
      <p:sp>
        <p:nvSpPr>
          <p:cNvPr id="6" name="TextBox 5"/>
          <p:cNvSpPr txBox="1"/>
          <p:nvPr/>
        </p:nvSpPr>
        <p:spPr>
          <a:xfrm>
            <a:off x="391391" y="1509284"/>
            <a:ext cx="4180609" cy="4358116"/>
          </a:xfrm>
          <a:prstGeom prst="rect">
            <a:avLst/>
          </a:prstGeom>
          <a:solidFill>
            <a:schemeClr val="bg1"/>
          </a:solidFill>
        </p:spPr>
        <p:txBody>
          <a:bodyPr wrap="square" rtlCol="0">
            <a:spAutoFit/>
          </a:bodyPr>
          <a:lstStyle/>
          <a:p>
            <a:pPr>
              <a:lnSpc>
                <a:spcPct val="110000"/>
              </a:lnSpc>
            </a:pPr>
            <a:r>
              <a:rPr lang="en-US" sz="1800" dirty="0" smtClean="0"/>
              <a:t>“All prediction is inherently uncertain and effective communication of uncertainty information in weather, seasonal climate, and hydrological forecasts benefits users’ decisions. These uncertainties generally increase with forecast lead time and vary with weather situation and location. </a:t>
            </a:r>
            <a:r>
              <a:rPr lang="en-US" sz="1800" i="1" u="heavy" dirty="0" smtClean="0">
                <a:uFill>
                  <a:solidFill>
                    <a:srgbClr val="0000FF"/>
                  </a:solidFill>
                </a:uFill>
              </a:rPr>
              <a:t>Uncertainty is thus a fundamental characteristic of weather, seasonal climate, and hydrological prediction, and no forecast is complete without a description of its uncertainty.</a:t>
            </a:r>
            <a:r>
              <a:rPr lang="en-US" sz="1800" dirty="0" smtClean="0"/>
              <a:t>” [emphasis added]</a:t>
            </a:r>
            <a:endParaRPr lang="en-GB" sz="1800" u="heavy" dirty="0">
              <a:uFill>
                <a:solidFill>
                  <a:srgbClr val="0000FF"/>
                </a:solidFill>
              </a:uFill>
            </a:endParaRPr>
          </a:p>
        </p:txBody>
      </p:sp>
    </p:spTree>
    <p:extLst>
      <p:ext uri="{BB962C8B-B14F-4D97-AF65-F5344CB8AC3E}">
        <p14:creationId xmlns:p14="http://schemas.microsoft.com/office/powerpoint/2010/main" val="53071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Dad\Documents\work\HEFS ConOps\hefsAptima.png"/>
          <p:cNvPicPr/>
          <p:nvPr/>
        </p:nvPicPr>
        <p:blipFill rotWithShape="1">
          <a:blip r:embed="rId3">
            <a:extLst>
              <a:ext uri="{28A0092B-C50C-407E-A947-70E740481C1C}">
                <a14:useLocalDpi xmlns:a14="http://schemas.microsoft.com/office/drawing/2010/main" val="0"/>
              </a:ext>
            </a:extLst>
          </a:blip>
          <a:srcRect l="6803" t="10634" r="38766" b="13694"/>
          <a:stretch/>
        </p:blipFill>
        <p:spPr bwMode="auto">
          <a:xfrm>
            <a:off x="1256426" y="1648325"/>
            <a:ext cx="6934200" cy="4114800"/>
          </a:xfrm>
          <a:prstGeom prst="rect">
            <a:avLst/>
          </a:prstGeom>
          <a:noFill/>
          <a:ln>
            <a:noFill/>
          </a:ln>
        </p:spPr>
      </p:pic>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Why use hydrologic ensemble forecasts?</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noFill/>
          <a:ln w="9525">
            <a:noFill/>
            <a:miter lim="800000"/>
            <a:headEnd/>
            <a:tailEnd/>
          </a:ln>
        </p:spPr>
        <p:txBody>
          <a:bodyPr/>
          <a:lstStyle/>
          <a:p>
            <a:pPr marL="609600" indent="-609600">
              <a:spcBef>
                <a:spcPct val="40000"/>
              </a:spcBef>
            </a:pPr>
            <a:r>
              <a:rPr lang="en-US" sz="3400" b="1" dirty="0" smtClean="0">
                <a:solidFill>
                  <a:srgbClr val="305480"/>
                </a:solidFill>
              </a:rPr>
              <a:t>Goal: better-informed water decisions</a:t>
            </a:r>
            <a:endParaRPr lang="en-GB" sz="3400" b="1" dirty="0">
              <a:solidFill>
                <a:srgbClr val="305480"/>
              </a:solidFill>
            </a:endParaRPr>
          </a:p>
        </p:txBody>
      </p:sp>
      <p:sp>
        <p:nvSpPr>
          <p:cNvPr id="14" name="TextBox 13"/>
          <p:cNvSpPr txBox="1"/>
          <p:nvPr/>
        </p:nvSpPr>
        <p:spPr>
          <a:xfrm>
            <a:off x="1284707" y="4728560"/>
            <a:ext cx="1271502" cy="276999"/>
          </a:xfrm>
          <a:prstGeom prst="rect">
            <a:avLst/>
          </a:prstGeom>
          <a:noFill/>
        </p:spPr>
        <p:txBody>
          <a:bodyPr wrap="none" rtlCol="0">
            <a:spAutoFit/>
          </a:bodyPr>
          <a:lstStyle/>
          <a:p>
            <a:r>
              <a:rPr lang="en-US" sz="1200" dirty="0" smtClean="0">
                <a:solidFill>
                  <a:schemeClr val="accent4">
                    <a:lumMod val="50000"/>
                    <a:lumOff val="50000"/>
                  </a:schemeClr>
                </a:solidFill>
              </a:rPr>
              <a:t>MINOR FLOOD</a:t>
            </a:r>
            <a:endParaRPr lang="en-GB" sz="1200" dirty="0">
              <a:solidFill>
                <a:schemeClr val="accent4">
                  <a:lumMod val="50000"/>
                  <a:lumOff val="50000"/>
                </a:schemeClr>
              </a:solidFill>
            </a:endParaRPr>
          </a:p>
        </p:txBody>
      </p:sp>
      <p:sp>
        <p:nvSpPr>
          <p:cNvPr id="15" name="TextBox 14"/>
          <p:cNvSpPr txBox="1"/>
          <p:nvPr/>
        </p:nvSpPr>
        <p:spPr>
          <a:xfrm>
            <a:off x="1284707" y="4338133"/>
            <a:ext cx="1619161" cy="276999"/>
          </a:xfrm>
          <a:prstGeom prst="rect">
            <a:avLst/>
          </a:prstGeom>
          <a:noFill/>
        </p:spPr>
        <p:txBody>
          <a:bodyPr wrap="none" rtlCol="0">
            <a:spAutoFit/>
          </a:bodyPr>
          <a:lstStyle/>
          <a:p>
            <a:r>
              <a:rPr lang="en-US" sz="1200" dirty="0" smtClean="0">
                <a:solidFill>
                  <a:schemeClr val="accent4">
                    <a:lumMod val="50000"/>
                    <a:lumOff val="50000"/>
                  </a:schemeClr>
                </a:solidFill>
              </a:rPr>
              <a:t>MODERATE FLOOD</a:t>
            </a:r>
            <a:endParaRPr lang="en-GB" sz="1200" dirty="0">
              <a:solidFill>
                <a:schemeClr val="accent4">
                  <a:lumMod val="50000"/>
                  <a:lumOff val="50000"/>
                </a:schemeClr>
              </a:solidFill>
            </a:endParaRPr>
          </a:p>
        </p:txBody>
      </p:sp>
      <p:sp>
        <p:nvSpPr>
          <p:cNvPr id="16" name="TextBox 15"/>
          <p:cNvSpPr txBox="1"/>
          <p:nvPr/>
        </p:nvSpPr>
        <p:spPr>
          <a:xfrm>
            <a:off x="1285133" y="3561968"/>
            <a:ext cx="1297150" cy="276999"/>
          </a:xfrm>
          <a:prstGeom prst="rect">
            <a:avLst/>
          </a:prstGeom>
          <a:noFill/>
        </p:spPr>
        <p:txBody>
          <a:bodyPr wrap="none" rtlCol="0">
            <a:spAutoFit/>
          </a:bodyPr>
          <a:lstStyle/>
          <a:p>
            <a:r>
              <a:rPr lang="en-US" sz="1200" dirty="0" smtClean="0">
                <a:solidFill>
                  <a:schemeClr val="accent4">
                    <a:lumMod val="50000"/>
                    <a:lumOff val="50000"/>
                  </a:schemeClr>
                </a:solidFill>
              </a:rPr>
              <a:t>MAJOR FLOOD</a:t>
            </a:r>
            <a:endParaRPr lang="en-GB" sz="1200" dirty="0">
              <a:solidFill>
                <a:schemeClr val="accent4">
                  <a:lumMod val="50000"/>
                  <a:lumOff val="50000"/>
                </a:schemeClr>
              </a:solidFill>
            </a:endParaRPr>
          </a:p>
        </p:txBody>
      </p:sp>
      <p:sp>
        <p:nvSpPr>
          <p:cNvPr id="17" name="TextBox 16"/>
          <p:cNvSpPr txBox="1"/>
          <p:nvPr/>
        </p:nvSpPr>
        <p:spPr>
          <a:xfrm>
            <a:off x="6876372" y="1648325"/>
            <a:ext cx="1369670" cy="461665"/>
          </a:xfrm>
          <a:prstGeom prst="rect">
            <a:avLst/>
          </a:prstGeom>
          <a:noFill/>
        </p:spPr>
        <p:txBody>
          <a:bodyPr wrap="none" rtlCol="0">
            <a:spAutoFit/>
          </a:bodyPr>
          <a:lstStyle/>
          <a:p>
            <a:r>
              <a:rPr lang="en-US" sz="1200" dirty="0" smtClean="0"/>
              <a:t>Hudson, NY</a:t>
            </a:r>
          </a:p>
          <a:p>
            <a:r>
              <a:rPr lang="en-US" sz="1200" dirty="0" smtClean="0"/>
              <a:t>8am EDT, Mar 11</a:t>
            </a:r>
            <a:endParaRPr lang="en-GB" sz="1200" dirty="0"/>
          </a:p>
        </p:txBody>
      </p:sp>
      <p:sp>
        <p:nvSpPr>
          <p:cNvPr id="18" name="TextBox 17"/>
          <p:cNvSpPr txBox="1"/>
          <p:nvPr/>
        </p:nvSpPr>
        <p:spPr>
          <a:xfrm>
            <a:off x="1428464" y="5784336"/>
            <a:ext cx="7235763" cy="307777"/>
          </a:xfrm>
          <a:prstGeom prst="rect">
            <a:avLst/>
          </a:prstGeom>
          <a:noFill/>
        </p:spPr>
        <p:txBody>
          <a:bodyPr wrap="none" rtlCol="0">
            <a:spAutoFit/>
          </a:bodyPr>
          <a:lstStyle/>
          <a:p>
            <a:r>
              <a:rPr lang="en-US" sz="1400" dirty="0" smtClean="0"/>
              <a:t>Mar 09               Mar 11               Mar 13               Mar 15               Mar 17               Mar 19</a:t>
            </a:r>
            <a:endParaRPr lang="en-GB" sz="1400" dirty="0"/>
          </a:p>
        </p:txBody>
      </p:sp>
      <p:sp>
        <p:nvSpPr>
          <p:cNvPr id="19" name="Rectangle 18"/>
          <p:cNvSpPr/>
          <p:nvPr/>
        </p:nvSpPr>
        <p:spPr>
          <a:xfrm>
            <a:off x="1342054" y="1686033"/>
            <a:ext cx="6850930" cy="40456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p:cNvCxnSpPr/>
          <p:nvPr/>
        </p:nvCxnSpPr>
        <p:spPr>
          <a:xfrm flipH="1">
            <a:off x="3940939" y="3962400"/>
            <a:ext cx="1109980" cy="710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60614" y="2971800"/>
            <a:ext cx="3011759" cy="738664"/>
          </a:xfrm>
          <a:prstGeom prst="rect">
            <a:avLst/>
          </a:prstGeom>
          <a:noFill/>
        </p:spPr>
        <p:txBody>
          <a:bodyPr wrap="square" rtlCol="0">
            <a:spAutoFit/>
          </a:bodyPr>
          <a:lstStyle/>
          <a:p>
            <a:r>
              <a:rPr lang="en-US" sz="1400" dirty="0" smtClean="0"/>
              <a:t>At peak stage, HEFS says ~75% chance of Minor </a:t>
            </a:r>
            <a:r>
              <a:rPr lang="en-US" sz="1400" dirty="0"/>
              <a:t>F</a:t>
            </a:r>
            <a:r>
              <a:rPr lang="en-US" sz="1400" dirty="0" smtClean="0"/>
              <a:t>lood </a:t>
            </a:r>
            <a:r>
              <a:rPr lang="en-US" sz="1400" b="1" dirty="0" smtClean="0"/>
              <a:t>or above</a:t>
            </a:r>
            <a:r>
              <a:rPr lang="en-US" sz="1400" dirty="0" smtClean="0"/>
              <a:t>, and ~25% chance of no flooding</a:t>
            </a:r>
            <a:endParaRPr lang="en-GB" sz="1400" dirty="0"/>
          </a:p>
        </p:txBody>
      </p:sp>
      <p:sp>
        <p:nvSpPr>
          <p:cNvPr id="28" name="TextBox 27"/>
          <p:cNvSpPr txBox="1"/>
          <p:nvPr/>
        </p:nvSpPr>
        <p:spPr>
          <a:xfrm>
            <a:off x="4056440" y="1905000"/>
            <a:ext cx="2467342" cy="492443"/>
          </a:xfrm>
          <a:prstGeom prst="rect">
            <a:avLst/>
          </a:prstGeom>
          <a:noFill/>
        </p:spPr>
        <p:txBody>
          <a:bodyPr wrap="none" rtlCol="0">
            <a:spAutoFit/>
          </a:bodyPr>
          <a:lstStyle/>
          <a:p>
            <a:r>
              <a:rPr lang="en-US" sz="2600" dirty="0" smtClean="0"/>
              <a:t>Risk of flooding</a:t>
            </a:r>
            <a:endParaRPr lang="en-GB" sz="2600" dirty="0"/>
          </a:p>
        </p:txBody>
      </p:sp>
      <p:sp>
        <p:nvSpPr>
          <p:cNvPr id="29" name="Rectangle 28"/>
          <p:cNvSpPr/>
          <p:nvPr/>
        </p:nvSpPr>
        <p:spPr>
          <a:xfrm>
            <a:off x="1352811" y="1700515"/>
            <a:ext cx="1728592" cy="151131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768792" y="1695650"/>
            <a:ext cx="532517" cy="4231223"/>
          </a:xfrm>
          <a:prstGeom prst="rect">
            <a:avLst/>
          </a:prstGeom>
          <a:noFill/>
        </p:spPr>
        <p:txBody>
          <a:bodyPr wrap="none" rtlCol="0">
            <a:spAutoFit/>
          </a:bodyPr>
          <a:lstStyle/>
          <a:p>
            <a:pPr algn="r">
              <a:lnSpc>
                <a:spcPct val="113000"/>
              </a:lnSpc>
            </a:pPr>
            <a:r>
              <a:rPr lang="en-US" sz="1400" dirty="0" smtClean="0"/>
              <a:t>11.0</a:t>
            </a:r>
          </a:p>
          <a:p>
            <a:pPr algn="r">
              <a:lnSpc>
                <a:spcPct val="113000"/>
              </a:lnSpc>
            </a:pPr>
            <a:endParaRPr lang="en-US" sz="1400" dirty="0" smtClean="0"/>
          </a:p>
          <a:p>
            <a:pPr algn="r">
              <a:lnSpc>
                <a:spcPct val="113000"/>
              </a:lnSpc>
            </a:pPr>
            <a:endParaRPr lang="en-US" sz="1400" dirty="0" smtClean="0"/>
          </a:p>
          <a:p>
            <a:pPr algn="r">
              <a:lnSpc>
                <a:spcPct val="113000"/>
              </a:lnSpc>
            </a:pPr>
            <a:endParaRPr lang="en-US" sz="1400" dirty="0" smtClean="0"/>
          </a:p>
          <a:p>
            <a:pPr algn="r">
              <a:lnSpc>
                <a:spcPct val="113000"/>
              </a:lnSpc>
            </a:pPr>
            <a:r>
              <a:rPr lang="en-US" sz="1400" dirty="0" smtClean="0"/>
              <a:t>9.0</a:t>
            </a:r>
          </a:p>
          <a:p>
            <a:pPr algn="r">
              <a:lnSpc>
                <a:spcPct val="113000"/>
              </a:lnSpc>
            </a:pPr>
            <a:endParaRPr lang="en-US" sz="1400" dirty="0" smtClean="0"/>
          </a:p>
          <a:p>
            <a:pPr algn="r">
              <a:lnSpc>
                <a:spcPct val="113000"/>
              </a:lnSpc>
            </a:pPr>
            <a:endParaRPr lang="en-US" sz="1400" dirty="0" smtClean="0"/>
          </a:p>
          <a:p>
            <a:pPr algn="r">
              <a:lnSpc>
                <a:spcPct val="113000"/>
              </a:lnSpc>
            </a:pPr>
            <a:endParaRPr lang="en-US" sz="1400" dirty="0" smtClean="0"/>
          </a:p>
          <a:p>
            <a:pPr algn="r">
              <a:lnSpc>
                <a:spcPct val="113000"/>
              </a:lnSpc>
            </a:pPr>
            <a:r>
              <a:rPr lang="en-US" sz="1400" dirty="0" smtClean="0"/>
              <a:t>7.0</a:t>
            </a:r>
          </a:p>
          <a:p>
            <a:pPr algn="r">
              <a:lnSpc>
                <a:spcPct val="113000"/>
              </a:lnSpc>
            </a:pPr>
            <a:endParaRPr lang="en-US" sz="1400" dirty="0" smtClean="0"/>
          </a:p>
          <a:p>
            <a:pPr algn="r">
              <a:lnSpc>
                <a:spcPct val="113000"/>
              </a:lnSpc>
            </a:pPr>
            <a:endParaRPr lang="en-US" sz="1400" dirty="0" smtClean="0"/>
          </a:p>
          <a:p>
            <a:pPr algn="r">
              <a:lnSpc>
                <a:spcPct val="113000"/>
              </a:lnSpc>
            </a:pPr>
            <a:endParaRPr lang="en-US" sz="1400" dirty="0" smtClean="0"/>
          </a:p>
          <a:p>
            <a:pPr algn="r">
              <a:lnSpc>
                <a:spcPct val="113000"/>
              </a:lnSpc>
            </a:pPr>
            <a:r>
              <a:rPr lang="en-US" sz="1400" dirty="0" smtClean="0"/>
              <a:t>5.0</a:t>
            </a:r>
          </a:p>
          <a:p>
            <a:pPr algn="r">
              <a:lnSpc>
                <a:spcPct val="113000"/>
              </a:lnSpc>
            </a:pPr>
            <a:endParaRPr lang="en-US" sz="1400" dirty="0" smtClean="0"/>
          </a:p>
          <a:p>
            <a:pPr algn="r">
              <a:lnSpc>
                <a:spcPct val="113000"/>
              </a:lnSpc>
            </a:pPr>
            <a:endParaRPr lang="en-US" sz="1400" dirty="0" smtClean="0"/>
          </a:p>
          <a:p>
            <a:pPr algn="r">
              <a:lnSpc>
                <a:spcPct val="113000"/>
              </a:lnSpc>
            </a:pPr>
            <a:endParaRPr lang="en-US" sz="1400" dirty="0" smtClean="0"/>
          </a:p>
          <a:p>
            <a:pPr algn="r">
              <a:lnSpc>
                <a:spcPct val="113000"/>
              </a:lnSpc>
            </a:pPr>
            <a:r>
              <a:rPr lang="en-US" sz="1400" dirty="0" smtClean="0"/>
              <a:t>3.0</a:t>
            </a:r>
          </a:p>
        </p:txBody>
      </p:sp>
      <p:sp>
        <p:nvSpPr>
          <p:cNvPr id="31" name="TextBox 30"/>
          <p:cNvSpPr txBox="1"/>
          <p:nvPr/>
        </p:nvSpPr>
        <p:spPr>
          <a:xfrm rot="16200000">
            <a:off x="3705" y="3630715"/>
            <a:ext cx="1436612" cy="307777"/>
          </a:xfrm>
          <a:prstGeom prst="rect">
            <a:avLst/>
          </a:prstGeom>
          <a:noFill/>
        </p:spPr>
        <p:txBody>
          <a:bodyPr wrap="none" rtlCol="0">
            <a:spAutoFit/>
          </a:bodyPr>
          <a:lstStyle/>
          <a:p>
            <a:r>
              <a:rPr lang="en-US" sz="1400" b="1" dirty="0" smtClean="0"/>
              <a:t>River stage (ft)</a:t>
            </a:r>
            <a:endParaRPr lang="en-GB" sz="1400" b="1" dirty="0"/>
          </a:p>
        </p:txBody>
      </p:sp>
      <p:sp>
        <p:nvSpPr>
          <p:cNvPr id="32" name="TextBox 31"/>
          <p:cNvSpPr txBox="1"/>
          <p:nvPr/>
        </p:nvSpPr>
        <p:spPr>
          <a:xfrm>
            <a:off x="4575316" y="6067925"/>
            <a:ext cx="572594" cy="307777"/>
          </a:xfrm>
          <a:prstGeom prst="rect">
            <a:avLst/>
          </a:prstGeom>
          <a:noFill/>
        </p:spPr>
        <p:txBody>
          <a:bodyPr wrap="none" rtlCol="0">
            <a:spAutoFit/>
          </a:bodyPr>
          <a:lstStyle/>
          <a:p>
            <a:pPr algn="ctr"/>
            <a:r>
              <a:rPr lang="en-US" sz="1400" b="1" dirty="0" smtClean="0"/>
              <a:t>Date</a:t>
            </a:r>
            <a:endParaRPr lang="en-GB" sz="1400" b="1" dirty="0"/>
          </a:p>
        </p:txBody>
      </p:sp>
      <p:cxnSp>
        <p:nvCxnSpPr>
          <p:cNvPr id="35" name="Straight Connector 34"/>
          <p:cNvCxnSpPr/>
          <p:nvPr/>
        </p:nvCxnSpPr>
        <p:spPr>
          <a:xfrm>
            <a:off x="1448844" y="2468780"/>
            <a:ext cx="304800" cy="0"/>
          </a:xfrm>
          <a:prstGeom prst="line">
            <a:avLst/>
          </a:prstGeom>
          <a:ln w="2857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48844" y="1896547"/>
            <a:ext cx="304800" cy="0"/>
          </a:xfrm>
          <a:prstGeom prst="line">
            <a:avLst/>
          </a:prstGeom>
          <a:ln w="28575">
            <a:solidFill>
              <a:srgbClr val="00FF00"/>
            </a:solidFill>
            <a:prstDash val="soli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63071" y="1741170"/>
            <a:ext cx="909223" cy="292388"/>
          </a:xfrm>
          <a:prstGeom prst="rect">
            <a:avLst/>
          </a:prstGeom>
          <a:noFill/>
        </p:spPr>
        <p:txBody>
          <a:bodyPr wrap="none" rtlCol="0">
            <a:spAutoFit/>
          </a:bodyPr>
          <a:lstStyle/>
          <a:p>
            <a:r>
              <a:rPr lang="en-US" sz="1300" dirty="0" smtClean="0"/>
              <a:t>Observed</a:t>
            </a:r>
            <a:endParaRPr lang="en-GB" sz="1300" dirty="0"/>
          </a:p>
        </p:txBody>
      </p:sp>
      <p:sp>
        <p:nvSpPr>
          <p:cNvPr id="38" name="TextBox 37"/>
          <p:cNvSpPr txBox="1"/>
          <p:nvPr/>
        </p:nvSpPr>
        <p:spPr>
          <a:xfrm>
            <a:off x="1763855" y="2316380"/>
            <a:ext cx="1362874" cy="292388"/>
          </a:xfrm>
          <a:prstGeom prst="rect">
            <a:avLst/>
          </a:prstGeom>
          <a:noFill/>
        </p:spPr>
        <p:txBody>
          <a:bodyPr wrap="none" rtlCol="0">
            <a:spAutoFit/>
          </a:bodyPr>
          <a:lstStyle/>
          <a:p>
            <a:r>
              <a:rPr lang="en-US" sz="1300" dirty="0" smtClean="0"/>
              <a:t>HEFS (25-75%)</a:t>
            </a:r>
            <a:endParaRPr lang="en-GB" sz="1300" dirty="0"/>
          </a:p>
        </p:txBody>
      </p:sp>
      <p:sp>
        <p:nvSpPr>
          <p:cNvPr id="40" name="Rectangle 39"/>
          <p:cNvSpPr/>
          <p:nvPr/>
        </p:nvSpPr>
        <p:spPr>
          <a:xfrm>
            <a:off x="1525044" y="2401223"/>
            <a:ext cx="152400" cy="146194"/>
          </a:xfrm>
          <a:prstGeom prst="rect">
            <a:avLst/>
          </a:prstGeom>
          <a:solidFill>
            <a:schemeClr val="accent6">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3" name="Straight Arrow Connector 32"/>
          <p:cNvCxnSpPr/>
          <p:nvPr/>
        </p:nvCxnSpPr>
        <p:spPr>
          <a:xfrm flipH="1">
            <a:off x="3938417" y="3124200"/>
            <a:ext cx="1112501" cy="7107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64012" y="3819714"/>
            <a:ext cx="3020887" cy="738664"/>
          </a:xfrm>
          <a:prstGeom prst="rect">
            <a:avLst/>
          </a:prstGeom>
          <a:noFill/>
        </p:spPr>
        <p:txBody>
          <a:bodyPr wrap="square" rtlCol="0">
            <a:spAutoFit/>
          </a:bodyPr>
          <a:lstStyle/>
          <a:p>
            <a:r>
              <a:rPr lang="en-US" sz="1400" dirty="0" smtClean="0"/>
              <a:t>At peak stage, HEFS says ~50% chance of Minor Flood (25-75% of HEFS spread in Minor Flood band)</a:t>
            </a:r>
            <a:endParaRPr lang="en-GB" sz="1400" dirty="0"/>
          </a:p>
        </p:txBody>
      </p:sp>
      <p:cxnSp>
        <p:nvCxnSpPr>
          <p:cNvPr id="43" name="Straight Connector 42"/>
          <p:cNvCxnSpPr/>
          <p:nvPr/>
        </p:nvCxnSpPr>
        <p:spPr>
          <a:xfrm>
            <a:off x="1448844" y="2748414"/>
            <a:ext cx="304800" cy="0"/>
          </a:xfrm>
          <a:prstGeom prst="line">
            <a:avLst/>
          </a:prstGeom>
          <a:ln w="2857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763855" y="2596014"/>
            <a:ext cx="1362874" cy="292388"/>
          </a:xfrm>
          <a:prstGeom prst="rect">
            <a:avLst/>
          </a:prstGeom>
          <a:noFill/>
        </p:spPr>
        <p:txBody>
          <a:bodyPr wrap="none" rtlCol="0">
            <a:spAutoFit/>
          </a:bodyPr>
          <a:lstStyle/>
          <a:p>
            <a:r>
              <a:rPr lang="en-US" sz="1300" dirty="0" smtClean="0"/>
              <a:t>HEFS (10-90%)</a:t>
            </a:r>
            <a:endParaRPr lang="en-GB" sz="1300" dirty="0"/>
          </a:p>
        </p:txBody>
      </p:sp>
      <p:sp>
        <p:nvSpPr>
          <p:cNvPr id="45" name="Rectangle 44"/>
          <p:cNvSpPr/>
          <p:nvPr/>
        </p:nvSpPr>
        <p:spPr>
          <a:xfrm>
            <a:off x="1525044" y="2680857"/>
            <a:ext cx="152400" cy="146194"/>
          </a:xfrm>
          <a:prstGeom prst="rect">
            <a:avLst/>
          </a:prstGeom>
          <a:solidFill>
            <a:srgbClr val="B5B5ED"/>
          </a:solidFill>
          <a:ln>
            <a:solidFill>
              <a:srgbClr val="4F4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6" name="Straight Connector 45"/>
          <p:cNvCxnSpPr/>
          <p:nvPr/>
        </p:nvCxnSpPr>
        <p:spPr>
          <a:xfrm>
            <a:off x="1448844" y="3028162"/>
            <a:ext cx="304800" cy="0"/>
          </a:xfrm>
          <a:prstGeom prst="line">
            <a:avLst/>
          </a:prstGeom>
          <a:ln w="2857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63855" y="2863236"/>
            <a:ext cx="1269899" cy="292388"/>
          </a:xfrm>
          <a:prstGeom prst="rect">
            <a:avLst/>
          </a:prstGeom>
          <a:noFill/>
        </p:spPr>
        <p:txBody>
          <a:bodyPr wrap="none" rtlCol="0">
            <a:spAutoFit/>
          </a:bodyPr>
          <a:lstStyle/>
          <a:p>
            <a:r>
              <a:rPr lang="en-US" sz="1300" dirty="0" smtClean="0"/>
              <a:t>HEFS (5-95%)</a:t>
            </a:r>
            <a:endParaRPr lang="en-GB" sz="1300" dirty="0"/>
          </a:p>
        </p:txBody>
      </p:sp>
      <p:sp>
        <p:nvSpPr>
          <p:cNvPr id="48" name="Rectangle 47"/>
          <p:cNvSpPr/>
          <p:nvPr/>
        </p:nvSpPr>
        <p:spPr>
          <a:xfrm>
            <a:off x="1525044" y="2948079"/>
            <a:ext cx="152400" cy="146194"/>
          </a:xfrm>
          <a:prstGeom prst="rect">
            <a:avLst/>
          </a:prstGeom>
          <a:solidFill>
            <a:srgbClr val="DADAF6"/>
          </a:solidFill>
          <a:ln>
            <a:solidFill>
              <a:srgbClr val="93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9" name="Straight Connector 48"/>
          <p:cNvCxnSpPr/>
          <p:nvPr/>
        </p:nvCxnSpPr>
        <p:spPr>
          <a:xfrm>
            <a:off x="1448844" y="2178594"/>
            <a:ext cx="304800" cy="0"/>
          </a:xfrm>
          <a:prstGeom prst="line">
            <a:avLst/>
          </a:prstGeom>
          <a:ln w="28575">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66170" y="2025150"/>
            <a:ext cx="1223412" cy="292388"/>
          </a:xfrm>
          <a:prstGeom prst="rect">
            <a:avLst/>
          </a:prstGeom>
          <a:noFill/>
        </p:spPr>
        <p:txBody>
          <a:bodyPr wrap="none" rtlCol="0">
            <a:spAutoFit/>
          </a:bodyPr>
          <a:lstStyle/>
          <a:p>
            <a:r>
              <a:rPr lang="en-US" sz="1300" dirty="0" smtClean="0"/>
              <a:t>HEFS median</a:t>
            </a:r>
            <a:endParaRPr lang="en-GB" sz="1300" dirty="0"/>
          </a:p>
        </p:txBody>
      </p:sp>
      <p:cxnSp>
        <p:nvCxnSpPr>
          <p:cNvPr id="10" name="Straight Connector 9"/>
          <p:cNvCxnSpPr/>
          <p:nvPr/>
        </p:nvCxnSpPr>
        <p:spPr>
          <a:xfrm flipH="1">
            <a:off x="3080248" y="1687006"/>
            <a:ext cx="0" cy="40553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3125514" y="2763837"/>
            <a:ext cx="10464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55545" y="2606040"/>
            <a:ext cx="3769255" cy="307777"/>
          </a:xfrm>
          <a:prstGeom prst="rect">
            <a:avLst/>
          </a:prstGeom>
          <a:noFill/>
        </p:spPr>
        <p:txBody>
          <a:bodyPr wrap="square" rtlCol="0">
            <a:spAutoFit/>
          </a:bodyPr>
          <a:lstStyle/>
          <a:p>
            <a:r>
              <a:rPr lang="en-US" sz="1400" dirty="0" smtClean="0"/>
              <a:t>The current (issue) time is 12Z on 11 March</a:t>
            </a:r>
            <a:endParaRPr lang="en-GB" sz="1400" dirty="0"/>
          </a:p>
        </p:txBody>
      </p:sp>
    </p:spTree>
    <p:extLst>
      <p:ext uri="{BB962C8B-B14F-4D97-AF65-F5344CB8AC3E}">
        <p14:creationId xmlns:p14="http://schemas.microsoft.com/office/powerpoint/2010/main" val="1800688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458768" y="914400"/>
            <a:ext cx="8556625" cy="5181600"/>
          </a:xfrm>
          <a:prstGeom prst="rect">
            <a:avLst/>
          </a:prstGeom>
          <a:noFill/>
          <a:ln w="9525">
            <a:noFill/>
            <a:miter lim="800000"/>
            <a:headEnd/>
            <a:tailEnd/>
          </a:ln>
        </p:spPr>
        <p:txBody>
          <a:bodyPr/>
          <a:lstStyle/>
          <a:p>
            <a:pPr marL="609600" indent="-609600">
              <a:spcBef>
                <a:spcPct val="35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marL="447675" indent="-447675">
              <a:spcBef>
                <a:spcPts val="1800"/>
              </a:spcBef>
              <a:buFont typeface="Arial" pitchFamily="34" charset="0"/>
              <a:buChar char="•"/>
            </a:pPr>
            <a:r>
              <a:rPr lang="en-US" sz="2600" dirty="0" smtClean="0"/>
              <a:t>Ensembles are standard in weather forecasting</a:t>
            </a:r>
            <a:endParaRPr lang="en-US" sz="2600" b="1" dirty="0" smtClean="0"/>
          </a:p>
          <a:p>
            <a:pPr marL="447675" indent="-447675">
              <a:spcBef>
                <a:spcPts val="600"/>
              </a:spcBef>
              <a:buFont typeface="Arial" pitchFamily="34" charset="0"/>
              <a:buChar char="•"/>
            </a:pPr>
            <a:r>
              <a:rPr lang="en-US" sz="2600" dirty="0" smtClean="0"/>
              <a:t>Include single models and “multi-model” ensembles</a:t>
            </a:r>
          </a:p>
          <a:p>
            <a:pPr marL="447675" indent="-447675">
              <a:spcBef>
                <a:spcPts val="600"/>
              </a:spcBef>
              <a:buFont typeface="Arial" pitchFamily="34" charset="0"/>
              <a:buChar char="•"/>
            </a:pPr>
            <a:r>
              <a:rPr lang="en-US" sz="2600" dirty="0" smtClean="0"/>
              <a:t>Essential that water forecasts capture this information</a:t>
            </a:r>
          </a:p>
          <a:p>
            <a:pPr marL="447675" indent="-447675">
              <a:spcBef>
                <a:spcPts val="600"/>
              </a:spcBef>
              <a:buFont typeface="Arial" pitchFamily="34" charset="0"/>
              <a:buChar char="•"/>
            </a:pPr>
            <a:r>
              <a:rPr lang="en-US" sz="2600" u="sng" dirty="0" smtClean="0"/>
              <a:t>But</a:t>
            </a:r>
            <a:r>
              <a:rPr lang="en-US" sz="2600" dirty="0" smtClean="0"/>
              <a:t>, should not use them directly: wrong scale, biases</a:t>
            </a:r>
            <a:endParaRPr lang="en-US" sz="2600" dirty="0"/>
          </a:p>
        </p:txBody>
      </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Why use hydrologic ensemble forecasts?</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noFill/>
          <a:ln w="9525">
            <a:noFill/>
            <a:miter lim="800000"/>
            <a:headEnd/>
            <a:tailEnd/>
          </a:ln>
        </p:spPr>
        <p:txBody>
          <a:bodyPr/>
          <a:lstStyle/>
          <a:p>
            <a:pPr marL="609600" indent="-609600">
              <a:spcBef>
                <a:spcPct val="40000"/>
              </a:spcBef>
            </a:pPr>
            <a:r>
              <a:rPr lang="en-US" sz="3400" b="1" dirty="0" smtClean="0">
                <a:solidFill>
                  <a:srgbClr val="305480"/>
                </a:solidFill>
              </a:rPr>
              <a:t>Goal: capture skill in weather ensembles</a:t>
            </a:r>
            <a:endParaRPr lang="en-GB" sz="3400" b="1" dirty="0">
              <a:solidFill>
                <a:srgbClr val="305480"/>
              </a:solidFill>
            </a:endParaRPr>
          </a:p>
        </p:txBody>
      </p:sp>
      <p:pic>
        <p:nvPicPr>
          <p:cNvPr id="5" name="Picture 19" descr="precip_fc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752600"/>
            <a:ext cx="3349869" cy="2186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ight Arrow 2"/>
          <p:cNvSpPr/>
          <p:nvPr/>
        </p:nvSpPr>
        <p:spPr>
          <a:xfrm>
            <a:off x="4189345" y="2552700"/>
            <a:ext cx="914400" cy="533400"/>
          </a:xfrm>
          <a:prstGeom prst="rightArrow">
            <a:avLst/>
          </a:prstGeom>
          <a:solidFill>
            <a:srgbClr val="3399FF"/>
          </a:solidFill>
          <a:ln w="63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p:cNvGrpSpPr/>
          <p:nvPr/>
        </p:nvGrpSpPr>
        <p:grpSpPr>
          <a:xfrm>
            <a:off x="5305426" y="1771650"/>
            <a:ext cx="3188226" cy="2167476"/>
            <a:chOff x="5305426" y="1771650"/>
            <a:chExt cx="3188226" cy="2167476"/>
          </a:xfrm>
        </p:grpSpPr>
        <p:grpSp>
          <p:nvGrpSpPr>
            <p:cNvPr id="27" name="Group 26"/>
            <p:cNvGrpSpPr/>
            <p:nvPr/>
          </p:nvGrpSpPr>
          <p:grpSpPr>
            <a:xfrm>
              <a:off x="5305426" y="1771650"/>
              <a:ext cx="3188226" cy="2167476"/>
              <a:chOff x="5305426" y="1771650"/>
              <a:chExt cx="3188226" cy="2167476"/>
            </a:xfrm>
          </p:grpSpPr>
          <p:pic>
            <p:nvPicPr>
              <p:cNvPr id="17" name="Picture 4995" descr="lewistown1"/>
              <p:cNvPicPr>
                <a:picLocks noChangeAspect="1" noChangeArrowheads="1"/>
              </p:cNvPicPr>
              <p:nvPr/>
            </p:nvPicPr>
            <p:blipFill>
              <a:blip r:embed="rId4">
                <a:extLst>
                  <a:ext uri="{28A0092B-C50C-407E-A947-70E740481C1C}">
                    <a14:useLocalDpi xmlns:a14="http://schemas.microsoft.com/office/drawing/2010/main" val="0"/>
                  </a:ext>
                </a:extLst>
              </a:blip>
              <a:srcRect l="5394" t="4753" r="24405" b="5469"/>
              <a:stretch>
                <a:fillRect/>
              </a:stretch>
            </p:blipFill>
            <p:spPr bwMode="auto">
              <a:xfrm>
                <a:off x="5305426" y="1771650"/>
                <a:ext cx="3188226" cy="216747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61791" y="2599080"/>
                <a:ext cx="2058968" cy="1295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2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8" t="14563" r="27316" b="13214"/>
              <a:stretch/>
            </p:blipFill>
            <p:spPr bwMode="auto">
              <a:xfrm>
                <a:off x="5476875" y="2656230"/>
                <a:ext cx="1905000" cy="113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7772400" y="3278628"/>
                <a:ext cx="152400" cy="14084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a:endCxn id="18" idx="0"/>
              </p:cNvCxnSpPr>
              <p:nvPr/>
            </p:nvCxnSpPr>
            <p:spPr>
              <a:xfrm>
                <a:off x="7420759" y="2599080"/>
                <a:ext cx="427841" cy="6795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4"/>
              </p:cNvCxnSpPr>
              <p:nvPr/>
            </p:nvCxnSpPr>
            <p:spPr>
              <a:xfrm flipV="1">
                <a:off x="7419191" y="3419475"/>
                <a:ext cx="429409" cy="475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85188" y="3746005"/>
                <a:ext cx="348172" cy="184666"/>
              </a:xfrm>
              <a:prstGeom prst="rect">
                <a:avLst/>
              </a:prstGeom>
              <a:noFill/>
            </p:spPr>
            <p:txBody>
              <a:bodyPr wrap="none" rtlCol="0">
                <a:spAutoFit/>
              </a:bodyPr>
              <a:lstStyle/>
              <a:p>
                <a:r>
                  <a:rPr lang="en-US" sz="600" dirty="0" smtClean="0"/>
                  <a:t>Date</a:t>
                </a:r>
                <a:endParaRPr lang="en-GB" sz="600" dirty="0"/>
              </a:p>
            </p:txBody>
          </p:sp>
          <p:sp>
            <p:nvSpPr>
              <p:cNvPr id="26" name="TextBox 25"/>
              <p:cNvSpPr txBox="1"/>
              <p:nvPr/>
            </p:nvSpPr>
            <p:spPr>
              <a:xfrm rot="16200000">
                <a:off x="5094511" y="3148195"/>
                <a:ext cx="689612" cy="184666"/>
              </a:xfrm>
              <a:prstGeom prst="rect">
                <a:avLst/>
              </a:prstGeom>
              <a:noFill/>
            </p:spPr>
            <p:txBody>
              <a:bodyPr wrap="none" rtlCol="0">
                <a:spAutoFit/>
              </a:bodyPr>
              <a:lstStyle/>
              <a:p>
                <a:r>
                  <a:rPr lang="en-US" sz="600" dirty="0" smtClean="0"/>
                  <a:t>River stage (ft)</a:t>
                </a:r>
                <a:endParaRPr lang="en-GB" sz="600" dirty="0"/>
              </a:p>
            </p:txBody>
          </p:sp>
        </p:grpSp>
        <p:sp>
          <p:nvSpPr>
            <p:cNvPr id="29" name="Rectangle 28"/>
            <p:cNvSpPr/>
            <p:nvPr/>
          </p:nvSpPr>
          <p:spPr>
            <a:xfrm>
              <a:off x="7029455" y="2685862"/>
              <a:ext cx="328607" cy="11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p:cNvSpPr txBox="1"/>
            <p:nvPr/>
          </p:nvSpPr>
          <p:spPr>
            <a:xfrm>
              <a:off x="6948486" y="2677659"/>
              <a:ext cx="508327" cy="169277"/>
            </a:xfrm>
            <a:prstGeom prst="rect">
              <a:avLst/>
            </a:prstGeom>
            <a:noFill/>
            <a:ln>
              <a:noFill/>
            </a:ln>
          </p:spPr>
          <p:txBody>
            <a:bodyPr wrap="square" rtlCol="0">
              <a:spAutoFit/>
            </a:bodyPr>
            <a:lstStyle/>
            <a:p>
              <a:r>
                <a:rPr lang="en-US" sz="500" dirty="0" smtClean="0"/>
                <a:t>Major flood</a:t>
              </a:r>
              <a:endParaRPr lang="en-GB" sz="500" dirty="0"/>
            </a:p>
          </p:txBody>
        </p:sp>
      </p:grpSp>
    </p:spTree>
    <p:extLst>
      <p:ext uri="{BB962C8B-B14F-4D97-AF65-F5344CB8AC3E}">
        <p14:creationId xmlns:p14="http://schemas.microsoft.com/office/powerpoint/2010/main" val="82075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Why use hydrologic ensemble forecasts?</a:t>
            </a:r>
            <a:endParaRPr lang="en-US" sz="3400" b="1" dirty="0">
              <a:latin typeface="Tahoma" pitchFamily="34" charset="0"/>
              <a:ea typeface="Tahoma" pitchFamily="34" charset="0"/>
              <a:cs typeface="Tahoma" pitchFamily="34" charset="0"/>
            </a:endParaRPr>
          </a:p>
        </p:txBody>
      </p:sp>
      <p:sp>
        <p:nvSpPr>
          <p:cNvPr id="4" name="Rectangle 2"/>
          <p:cNvSpPr>
            <a:spLocks noChangeArrowheads="1"/>
          </p:cNvSpPr>
          <p:nvPr/>
        </p:nvSpPr>
        <p:spPr bwMode="auto">
          <a:xfrm>
            <a:off x="457200" y="914400"/>
            <a:ext cx="8556625" cy="5181600"/>
          </a:xfrm>
          <a:prstGeom prst="rect">
            <a:avLst/>
          </a:prstGeom>
          <a:solidFill>
            <a:schemeClr val="bg1"/>
          </a:solidFill>
          <a:ln w="9525">
            <a:noFill/>
            <a:miter lim="800000"/>
            <a:headEnd/>
            <a:tailEnd/>
          </a:ln>
        </p:spPr>
        <p:txBody>
          <a:bodyPr/>
          <a:lstStyle/>
          <a:p>
            <a:pPr marL="609600" indent="-609600">
              <a:spcBef>
                <a:spcPct val="40000"/>
              </a:spcBef>
            </a:pPr>
            <a:r>
              <a:rPr lang="en-US" sz="3400" b="1" dirty="0" smtClean="0">
                <a:solidFill>
                  <a:srgbClr val="305480"/>
                </a:solidFill>
              </a:rPr>
              <a:t>Goal: improve NWS hydrologic services</a:t>
            </a:r>
            <a:endParaRPr lang="en-GB" sz="3400" b="1" dirty="0">
              <a:solidFill>
                <a:srgbClr val="305480"/>
              </a:solidFill>
            </a:endParaRPr>
          </a:p>
        </p:txBody>
      </p:sp>
      <p:graphicFrame>
        <p:nvGraphicFramePr>
          <p:cNvPr id="5" name="Group 46"/>
          <p:cNvGraphicFramePr>
            <a:graphicFrameLocks noGrp="1"/>
          </p:cNvGraphicFramePr>
          <p:nvPr>
            <p:extLst>
              <p:ext uri="{D42A27DB-BD31-4B8C-83A1-F6EECF244321}">
                <p14:modId xmlns:p14="http://schemas.microsoft.com/office/powerpoint/2010/main" val="2660855095"/>
              </p:ext>
            </p:extLst>
          </p:nvPr>
        </p:nvGraphicFramePr>
        <p:xfrm>
          <a:off x="584463" y="1752599"/>
          <a:ext cx="8026137" cy="4152023"/>
        </p:xfrm>
        <a:graphic>
          <a:graphicData uri="http://schemas.openxmlformats.org/drawingml/2006/table">
            <a:tbl>
              <a:tblPr/>
              <a:tblGrid>
                <a:gridCol w="1716792"/>
                <a:gridCol w="3151213"/>
                <a:gridCol w="3158132"/>
              </a:tblGrid>
              <a:tr h="425871">
                <a:tc>
                  <a:txBody>
                    <a:bodyPr/>
                    <a:lstStyle/>
                    <a:p>
                      <a:pPr marL="0" marR="0" lvl="0" indent="0" algn="l" defTabSz="914400" rtl="0" eaLnBrk="0" fontAlgn="base" latinLnBrk="0" hangingPunct="0">
                        <a:lnSpc>
                          <a:spcPct val="100000"/>
                        </a:lnSpc>
                        <a:spcBef>
                          <a:spcPct val="0"/>
                        </a:spcBef>
                        <a:spcAft>
                          <a:spcPct val="0"/>
                        </a:spcAft>
                        <a:buClr>
                          <a:srgbClr val="000099"/>
                        </a:buClr>
                        <a:buSzPct val="130000"/>
                        <a:buFontTx/>
                        <a:buNone/>
                        <a:tabLst/>
                      </a:pPr>
                      <a:r>
                        <a:rPr kumimoji="0" lang="en-US" sz="2400" b="1" i="0" u="none" strike="noStrike" cap="none" normalizeH="0" baseline="0" dirty="0" smtClean="0">
                          <a:ln>
                            <a:noFill/>
                          </a:ln>
                          <a:solidFill>
                            <a:schemeClr val="tx1"/>
                          </a:solidFill>
                          <a:effectLst/>
                          <a:latin typeface="Calibri" pitchFamily="34" charset="0"/>
                        </a:rPr>
                        <a:t>Feature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0" fontAlgn="base" latinLnBrk="0" hangingPunct="0">
                        <a:lnSpc>
                          <a:spcPct val="100000"/>
                        </a:lnSpc>
                        <a:spcBef>
                          <a:spcPct val="0"/>
                        </a:spcBef>
                        <a:spcAft>
                          <a:spcPct val="0"/>
                        </a:spcAft>
                        <a:buClr>
                          <a:srgbClr val="000099"/>
                        </a:buClr>
                        <a:buSzPct val="130000"/>
                        <a:buFontTx/>
                        <a:buNone/>
                        <a:tabLst/>
                      </a:pPr>
                      <a:r>
                        <a:rPr kumimoji="0" lang="en-US" sz="2400" b="1" i="0" u="none" strike="noStrike" cap="none" normalizeH="0" baseline="0" dirty="0" smtClean="0">
                          <a:ln>
                            <a:noFill/>
                          </a:ln>
                          <a:solidFill>
                            <a:schemeClr val="tx1"/>
                          </a:solidFill>
                          <a:effectLst/>
                          <a:latin typeface="Calibri" pitchFamily="34" charset="0"/>
                        </a:rPr>
                        <a:t>ESP (old service)</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0" fontAlgn="base" latinLnBrk="0" hangingPunct="0">
                        <a:lnSpc>
                          <a:spcPct val="100000"/>
                        </a:lnSpc>
                        <a:spcBef>
                          <a:spcPct val="0"/>
                        </a:spcBef>
                        <a:spcAft>
                          <a:spcPct val="0"/>
                        </a:spcAft>
                        <a:buClr>
                          <a:srgbClr val="000099"/>
                        </a:buClr>
                        <a:buSzPct val="130000"/>
                        <a:buFontTx/>
                        <a:buNone/>
                        <a:tabLst/>
                      </a:pPr>
                      <a:r>
                        <a:rPr kumimoji="0" lang="en-US" sz="2400" b="1" i="0" u="none" strike="noStrike" cap="none" normalizeH="0" baseline="0" dirty="0" smtClean="0">
                          <a:ln>
                            <a:noFill/>
                          </a:ln>
                          <a:solidFill>
                            <a:schemeClr val="tx1"/>
                          </a:solidFill>
                          <a:effectLst/>
                          <a:latin typeface="Calibri" pitchFamily="34" charset="0"/>
                        </a:rPr>
                        <a:t>HEFS (new service)</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3CCFF"/>
                    </a:solidFill>
                  </a:tcPr>
                </a:tc>
              </a:tr>
              <a:tr h="340699">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1" i="0" u="none" strike="noStrike" cap="none" normalizeH="0" baseline="0" dirty="0" smtClean="0">
                          <a:ln>
                            <a:noFill/>
                          </a:ln>
                          <a:solidFill>
                            <a:schemeClr val="tx1"/>
                          </a:solidFill>
                          <a:effectLst/>
                          <a:latin typeface="Calibri" pitchFamily="34" charset="0"/>
                        </a:rPr>
                        <a:t>Forecast time horizon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Weeks to seasons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Hours to years, depending on the input forecasts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731">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1" i="0" u="none" strike="noStrike" cap="none" normalizeH="0" baseline="0" dirty="0" smtClean="0">
                          <a:ln>
                            <a:noFill/>
                          </a:ln>
                          <a:solidFill>
                            <a:schemeClr val="tx1"/>
                          </a:solidFill>
                          <a:effectLst/>
                          <a:latin typeface="Calibri" pitchFamily="34" charset="0"/>
                        </a:rPr>
                        <a:t>Input forecasts (“forcing”)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Historical climate data (i.e. weather observations) with some variations between RFCs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Short-, medium- and long-range weather forecasts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1731">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1" i="0" u="none" strike="noStrike" cap="none" normalizeH="0" baseline="0" dirty="0" smtClean="0">
                          <a:ln>
                            <a:noFill/>
                          </a:ln>
                          <a:solidFill>
                            <a:schemeClr val="tx1"/>
                          </a:solidFill>
                          <a:effectLst/>
                          <a:latin typeface="Calibri" pitchFamily="34" charset="0"/>
                        </a:rPr>
                        <a:t>Uncertainty modeling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Climate-based. No accounting for hydrologic uncertainty or bias. Suitable for long-range forecasting only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Captures total uncertainty and corrects for biases in forcing and flow at all forecast lead times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575">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1" i="0" u="none" strike="noStrike" cap="none" normalizeH="0" baseline="0" dirty="0" smtClean="0">
                          <a:ln>
                            <a:noFill/>
                          </a:ln>
                          <a:solidFill>
                            <a:schemeClr val="tx1"/>
                          </a:solidFill>
                          <a:effectLst/>
                          <a:latin typeface="Calibri" pitchFamily="34" charset="0"/>
                        </a:rPr>
                        <a:t>Products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Limited number of graphical products (focused on long-range) and verification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000099"/>
                        </a:buClr>
                        <a:buSzPct val="130000"/>
                        <a:buFontTx/>
                        <a:buNone/>
                        <a:tabLst/>
                      </a:pPr>
                      <a:r>
                        <a:rPr kumimoji="0" lang="en-US" sz="1800" b="0" i="0" u="none" strike="noStrike" cap="none" normalizeH="0" baseline="0" dirty="0" smtClean="0">
                          <a:ln>
                            <a:noFill/>
                          </a:ln>
                          <a:solidFill>
                            <a:schemeClr val="tx1"/>
                          </a:solidFill>
                          <a:effectLst/>
                          <a:latin typeface="Calibri" pitchFamily="34" charset="0"/>
                        </a:rPr>
                        <a:t>A wide array of data and user-tailored products are planned, including standard verification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198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458768" y="914400"/>
            <a:ext cx="8556625" cy="5181600"/>
          </a:xfrm>
          <a:prstGeom prst="rect">
            <a:avLst/>
          </a:prstGeom>
          <a:noFill/>
          <a:ln w="9525">
            <a:noFill/>
            <a:miter lim="800000"/>
            <a:headEnd/>
            <a:tailEnd/>
          </a:ln>
        </p:spPr>
        <p:txBody>
          <a:bodyPr/>
          <a:lstStyle/>
          <a:p>
            <a:pPr marL="609600" indent="-609600">
              <a:spcBef>
                <a:spcPct val="35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a:spcBef>
                <a:spcPts val="1000"/>
              </a:spcBef>
            </a:pPr>
            <a:endParaRPr lang="en-US" sz="3400" b="1" dirty="0">
              <a:solidFill>
                <a:srgbClr val="305480"/>
              </a:solidFill>
            </a:endParaRPr>
          </a:p>
          <a:p>
            <a:pPr>
              <a:spcBef>
                <a:spcPts val="1000"/>
              </a:spcBef>
            </a:pPr>
            <a:endParaRPr lang="en-US" sz="3400" b="1" dirty="0" smtClean="0">
              <a:solidFill>
                <a:srgbClr val="305480"/>
              </a:solidFill>
            </a:endParaRPr>
          </a:p>
          <a:p>
            <a:pPr marL="502920" indent="-502920">
              <a:spcBef>
                <a:spcPts val="1800"/>
              </a:spcBef>
              <a:buFont typeface="Arial" pitchFamily="34" charset="0"/>
              <a:buChar char="•"/>
            </a:pPr>
            <a:endParaRPr lang="en-US" sz="2600" dirty="0" smtClean="0"/>
          </a:p>
          <a:p>
            <a:pPr marL="502920" indent="-502920">
              <a:spcBef>
                <a:spcPts val="600"/>
              </a:spcBef>
              <a:buFont typeface="Arial" pitchFamily="34" charset="0"/>
              <a:buChar char="•"/>
            </a:pPr>
            <a:r>
              <a:rPr lang="en-US" sz="2600" dirty="0" smtClean="0"/>
              <a:t>HEFS aims to “capture” observed flow consistently </a:t>
            </a:r>
          </a:p>
          <a:p>
            <a:pPr marL="502920" indent="-502920">
              <a:spcBef>
                <a:spcPts val="600"/>
              </a:spcBef>
              <a:buFont typeface="Arial" pitchFamily="34" charset="0"/>
              <a:buChar char="•"/>
            </a:pPr>
            <a:r>
              <a:rPr lang="en-US" sz="2600" dirty="0" smtClean="0"/>
              <a:t>So, must account for total uncertainty &amp; remove bias</a:t>
            </a:r>
          </a:p>
          <a:p>
            <a:pPr marL="502920" indent="-502920">
              <a:spcBef>
                <a:spcPts val="600"/>
              </a:spcBef>
              <a:buClr>
                <a:schemeClr val="tx1"/>
              </a:buClr>
              <a:buFont typeface="Arial" pitchFamily="34" charset="0"/>
              <a:buChar char="•"/>
            </a:pPr>
            <a:r>
              <a:rPr lang="en-US" sz="2600" dirty="0" smtClean="0"/>
              <a:t>Total</a:t>
            </a:r>
            <a:r>
              <a:rPr lang="en-US" sz="2600" dirty="0" smtClean="0">
                <a:solidFill>
                  <a:srgbClr val="0000FF"/>
                </a:solidFill>
              </a:rPr>
              <a:t> </a:t>
            </a:r>
            <a:r>
              <a:rPr lang="en-US" sz="2600" dirty="0" smtClean="0"/>
              <a:t>= </a:t>
            </a:r>
            <a:r>
              <a:rPr lang="en-US" sz="2600" dirty="0" smtClean="0">
                <a:solidFill>
                  <a:srgbClr val="30BE30"/>
                </a:solidFill>
              </a:rPr>
              <a:t>forcing uncertainty </a:t>
            </a:r>
            <a:r>
              <a:rPr lang="en-US" sz="2600" dirty="0" smtClean="0"/>
              <a:t>+ </a:t>
            </a:r>
            <a:r>
              <a:rPr lang="en-US" sz="2600" dirty="0" smtClean="0">
                <a:solidFill>
                  <a:srgbClr val="3399FF"/>
                </a:solidFill>
              </a:rPr>
              <a:t>hydrologic uncertainty</a:t>
            </a:r>
            <a:endParaRPr lang="en-US" sz="2600" dirty="0">
              <a:solidFill>
                <a:srgbClr val="3399FF"/>
              </a:solidFill>
            </a:endParaRPr>
          </a:p>
        </p:txBody>
      </p:sp>
      <p:sp>
        <p:nvSpPr>
          <p:cNvPr id="6" name="Rectangle 2"/>
          <p:cNvSpPr>
            <a:spLocks noChangeArrowheads="1"/>
          </p:cNvSpPr>
          <p:nvPr/>
        </p:nvSpPr>
        <p:spPr bwMode="auto">
          <a:xfrm>
            <a:off x="457200" y="914400"/>
            <a:ext cx="8610600" cy="5181600"/>
          </a:xfrm>
          <a:prstGeom prst="rect">
            <a:avLst/>
          </a:prstGeom>
          <a:noFill/>
          <a:ln w="9525">
            <a:noFill/>
            <a:miter lim="800000"/>
            <a:headEnd/>
            <a:tailEnd/>
          </a:ln>
        </p:spPr>
        <p:txBody>
          <a:bodyPr/>
          <a:lstStyle/>
          <a:p>
            <a:pPr marL="609600" indent="-609600">
              <a:spcBef>
                <a:spcPct val="40000"/>
              </a:spcBef>
            </a:pPr>
            <a:r>
              <a:rPr lang="en-US" sz="3400" b="1" dirty="0" smtClean="0">
                <a:solidFill>
                  <a:srgbClr val="305480"/>
                </a:solidFill>
              </a:rPr>
              <a:t>Goal: quantify total uncertainty in flow</a:t>
            </a:r>
            <a:endParaRPr lang="en-GB" sz="3400" b="1" dirty="0">
              <a:solidFill>
                <a:srgbClr val="305480"/>
              </a:solidFill>
            </a:endParaRPr>
          </a:p>
        </p:txBody>
      </p:sp>
      <p:grpSp>
        <p:nvGrpSpPr>
          <p:cNvPr id="42" name="Group 41"/>
          <p:cNvGrpSpPr/>
          <p:nvPr/>
        </p:nvGrpSpPr>
        <p:grpSpPr>
          <a:xfrm>
            <a:off x="990600" y="1746251"/>
            <a:ext cx="7249298" cy="2498293"/>
            <a:chOff x="990600" y="1746251"/>
            <a:chExt cx="7249298" cy="2498293"/>
          </a:xfrm>
        </p:grpSpPr>
        <p:sp>
          <p:nvSpPr>
            <p:cNvPr id="43" name="Freeform 42"/>
            <p:cNvSpPr/>
            <p:nvPr/>
          </p:nvSpPr>
          <p:spPr>
            <a:xfrm>
              <a:off x="1001414" y="1752107"/>
              <a:ext cx="7232649" cy="2477017"/>
            </a:xfrm>
            <a:custGeom>
              <a:avLst/>
              <a:gdLst>
                <a:gd name="connsiteX0" fmla="*/ 0 w 6915150"/>
                <a:gd name="connsiteY0" fmla="*/ 2014537 h 2014537"/>
                <a:gd name="connsiteX1" fmla="*/ 666750 w 6915150"/>
                <a:gd name="connsiteY1" fmla="*/ 1881187 h 2014537"/>
                <a:gd name="connsiteX2" fmla="*/ 1485900 w 6915150"/>
                <a:gd name="connsiteY2" fmla="*/ 1685925 h 2014537"/>
                <a:gd name="connsiteX3" fmla="*/ 1985963 w 6915150"/>
                <a:gd name="connsiteY3" fmla="*/ 1490662 h 2014537"/>
                <a:gd name="connsiteX4" fmla="*/ 2495550 w 6915150"/>
                <a:gd name="connsiteY4" fmla="*/ 1195387 h 2014537"/>
                <a:gd name="connsiteX5" fmla="*/ 2809875 w 6915150"/>
                <a:gd name="connsiteY5" fmla="*/ 966787 h 2014537"/>
                <a:gd name="connsiteX6" fmla="*/ 3100388 w 6915150"/>
                <a:gd name="connsiteY6" fmla="*/ 714375 h 2014537"/>
                <a:gd name="connsiteX7" fmla="*/ 3419475 w 6915150"/>
                <a:gd name="connsiteY7" fmla="*/ 428625 h 2014537"/>
                <a:gd name="connsiteX8" fmla="*/ 3733800 w 6915150"/>
                <a:gd name="connsiteY8" fmla="*/ 190500 h 2014537"/>
                <a:gd name="connsiteX9" fmla="*/ 3981450 w 6915150"/>
                <a:gd name="connsiteY9" fmla="*/ 57150 h 2014537"/>
                <a:gd name="connsiteX10" fmla="*/ 4171950 w 6915150"/>
                <a:gd name="connsiteY10" fmla="*/ 4762 h 2014537"/>
                <a:gd name="connsiteX11" fmla="*/ 4395788 w 6915150"/>
                <a:gd name="connsiteY11" fmla="*/ 0 h 2014537"/>
                <a:gd name="connsiteX12" fmla="*/ 4700588 w 6915150"/>
                <a:gd name="connsiteY12" fmla="*/ 85725 h 2014537"/>
                <a:gd name="connsiteX13" fmla="*/ 5186363 w 6915150"/>
                <a:gd name="connsiteY13" fmla="*/ 328612 h 2014537"/>
                <a:gd name="connsiteX14" fmla="*/ 5453063 w 6915150"/>
                <a:gd name="connsiteY14" fmla="*/ 457200 h 2014537"/>
                <a:gd name="connsiteX15" fmla="*/ 5895975 w 6915150"/>
                <a:gd name="connsiteY15" fmla="*/ 576262 h 2014537"/>
                <a:gd name="connsiteX16" fmla="*/ 6434138 w 6915150"/>
                <a:gd name="connsiteY16" fmla="*/ 704850 h 2014537"/>
                <a:gd name="connsiteX17" fmla="*/ 6910388 w 6915150"/>
                <a:gd name="connsiteY17" fmla="*/ 814387 h 2014537"/>
                <a:gd name="connsiteX18" fmla="*/ 6915150 w 6915150"/>
                <a:gd name="connsiteY18" fmla="*/ 1304925 h 2014537"/>
                <a:gd name="connsiteX19" fmla="*/ 6386513 w 6915150"/>
                <a:gd name="connsiteY19" fmla="*/ 1233487 h 2014537"/>
                <a:gd name="connsiteX20" fmla="*/ 5805488 w 6915150"/>
                <a:gd name="connsiteY20" fmla="*/ 1147762 h 2014537"/>
                <a:gd name="connsiteX21" fmla="*/ 5567363 w 6915150"/>
                <a:gd name="connsiteY21" fmla="*/ 1109662 h 2014537"/>
                <a:gd name="connsiteX22" fmla="*/ 5243513 w 6915150"/>
                <a:gd name="connsiteY22" fmla="*/ 1033462 h 2014537"/>
                <a:gd name="connsiteX23" fmla="*/ 4900613 w 6915150"/>
                <a:gd name="connsiteY23" fmla="*/ 928687 h 2014537"/>
                <a:gd name="connsiteX24" fmla="*/ 4576763 w 6915150"/>
                <a:gd name="connsiteY24" fmla="*/ 847725 h 2014537"/>
                <a:gd name="connsiteX25" fmla="*/ 4324350 w 6915150"/>
                <a:gd name="connsiteY25" fmla="*/ 814387 h 2014537"/>
                <a:gd name="connsiteX26" fmla="*/ 4095750 w 6915150"/>
                <a:gd name="connsiteY26" fmla="*/ 842962 h 2014537"/>
                <a:gd name="connsiteX27" fmla="*/ 3910013 w 6915150"/>
                <a:gd name="connsiteY27" fmla="*/ 881062 h 2014537"/>
                <a:gd name="connsiteX28" fmla="*/ 3652838 w 6915150"/>
                <a:gd name="connsiteY28" fmla="*/ 981075 h 2014537"/>
                <a:gd name="connsiteX29" fmla="*/ 3424238 w 6915150"/>
                <a:gd name="connsiteY29" fmla="*/ 1081087 h 2014537"/>
                <a:gd name="connsiteX30" fmla="*/ 3119438 w 6915150"/>
                <a:gd name="connsiteY30" fmla="*/ 1238250 h 2014537"/>
                <a:gd name="connsiteX31" fmla="*/ 2867025 w 6915150"/>
                <a:gd name="connsiteY31" fmla="*/ 1376362 h 2014537"/>
                <a:gd name="connsiteX32" fmla="*/ 2624138 w 6915150"/>
                <a:gd name="connsiteY32" fmla="*/ 1485900 h 2014537"/>
                <a:gd name="connsiteX33" fmla="*/ 2252663 w 6915150"/>
                <a:gd name="connsiteY33" fmla="*/ 1624012 h 2014537"/>
                <a:gd name="connsiteX34" fmla="*/ 1947863 w 6915150"/>
                <a:gd name="connsiteY34" fmla="*/ 1714500 h 2014537"/>
                <a:gd name="connsiteX35" fmla="*/ 1576388 w 6915150"/>
                <a:gd name="connsiteY35" fmla="*/ 1804987 h 2014537"/>
                <a:gd name="connsiteX36" fmla="*/ 1271588 w 6915150"/>
                <a:gd name="connsiteY36" fmla="*/ 1847850 h 2014537"/>
                <a:gd name="connsiteX37" fmla="*/ 904875 w 6915150"/>
                <a:gd name="connsiteY37" fmla="*/ 1905000 h 2014537"/>
                <a:gd name="connsiteX38" fmla="*/ 0 w 6915150"/>
                <a:gd name="connsiteY38" fmla="*/ 2014537 h 2014537"/>
                <a:gd name="connsiteX0" fmla="*/ 0 w 7224719"/>
                <a:gd name="connsiteY0" fmla="*/ 2014537 h 2014537"/>
                <a:gd name="connsiteX1" fmla="*/ 666750 w 7224719"/>
                <a:gd name="connsiteY1" fmla="*/ 1881187 h 2014537"/>
                <a:gd name="connsiteX2" fmla="*/ 1485900 w 7224719"/>
                <a:gd name="connsiteY2" fmla="*/ 1685925 h 2014537"/>
                <a:gd name="connsiteX3" fmla="*/ 1985963 w 7224719"/>
                <a:gd name="connsiteY3" fmla="*/ 1490662 h 2014537"/>
                <a:gd name="connsiteX4" fmla="*/ 2495550 w 7224719"/>
                <a:gd name="connsiteY4" fmla="*/ 1195387 h 2014537"/>
                <a:gd name="connsiteX5" fmla="*/ 2809875 w 7224719"/>
                <a:gd name="connsiteY5" fmla="*/ 966787 h 2014537"/>
                <a:gd name="connsiteX6" fmla="*/ 3100388 w 7224719"/>
                <a:gd name="connsiteY6" fmla="*/ 714375 h 2014537"/>
                <a:gd name="connsiteX7" fmla="*/ 3419475 w 7224719"/>
                <a:gd name="connsiteY7" fmla="*/ 428625 h 2014537"/>
                <a:gd name="connsiteX8" fmla="*/ 3733800 w 7224719"/>
                <a:gd name="connsiteY8" fmla="*/ 190500 h 2014537"/>
                <a:gd name="connsiteX9" fmla="*/ 3981450 w 7224719"/>
                <a:gd name="connsiteY9" fmla="*/ 57150 h 2014537"/>
                <a:gd name="connsiteX10" fmla="*/ 4171950 w 7224719"/>
                <a:gd name="connsiteY10" fmla="*/ 4762 h 2014537"/>
                <a:gd name="connsiteX11" fmla="*/ 4395788 w 7224719"/>
                <a:gd name="connsiteY11" fmla="*/ 0 h 2014537"/>
                <a:gd name="connsiteX12" fmla="*/ 4700588 w 7224719"/>
                <a:gd name="connsiteY12" fmla="*/ 85725 h 2014537"/>
                <a:gd name="connsiteX13" fmla="*/ 5186363 w 7224719"/>
                <a:gd name="connsiteY13" fmla="*/ 328612 h 2014537"/>
                <a:gd name="connsiteX14" fmla="*/ 5453063 w 7224719"/>
                <a:gd name="connsiteY14" fmla="*/ 457200 h 2014537"/>
                <a:gd name="connsiteX15" fmla="*/ 5895975 w 7224719"/>
                <a:gd name="connsiteY15" fmla="*/ 576262 h 2014537"/>
                <a:gd name="connsiteX16" fmla="*/ 6434138 w 7224719"/>
                <a:gd name="connsiteY16" fmla="*/ 704850 h 2014537"/>
                <a:gd name="connsiteX17" fmla="*/ 7224713 w 7224719"/>
                <a:gd name="connsiteY17" fmla="*/ 885824 h 2014537"/>
                <a:gd name="connsiteX18" fmla="*/ 6915150 w 7224719"/>
                <a:gd name="connsiteY18" fmla="*/ 1304925 h 2014537"/>
                <a:gd name="connsiteX19" fmla="*/ 6386513 w 7224719"/>
                <a:gd name="connsiteY19" fmla="*/ 1233487 h 2014537"/>
                <a:gd name="connsiteX20" fmla="*/ 5805488 w 7224719"/>
                <a:gd name="connsiteY20" fmla="*/ 1147762 h 2014537"/>
                <a:gd name="connsiteX21" fmla="*/ 5567363 w 7224719"/>
                <a:gd name="connsiteY21" fmla="*/ 1109662 h 2014537"/>
                <a:gd name="connsiteX22" fmla="*/ 5243513 w 7224719"/>
                <a:gd name="connsiteY22" fmla="*/ 1033462 h 2014537"/>
                <a:gd name="connsiteX23" fmla="*/ 4900613 w 7224719"/>
                <a:gd name="connsiteY23" fmla="*/ 928687 h 2014537"/>
                <a:gd name="connsiteX24" fmla="*/ 4576763 w 7224719"/>
                <a:gd name="connsiteY24" fmla="*/ 847725 h 2014537"/>
                <a:gd name="connsiteX25" fmla="*/ 4324350 w 7224719"/>
                <a:gd name="connsiteY25" fmla="*/ 814387 h 2014537"/>
                <a:gd name="connsiteX26" fmla="*/ 4095750 w 7224719"/>
                <a:gd name="connsiteY26" fmla="*/ 842962 h 2014537"/>
                <a:gd name="connsiteX27" fmla="*/ 3910013 w 7224719"/>
                <a:gd name="connsiteY27" fmla="*/ 881062 h 2014537"/>
                <a:gd name="connsiteX28" fmla="*/ 3652838 w 7224719"/>
                <a:gd name="connsiteY28" fmla="*/ 981075 h 2014537"/>
                <a:gd name="connsiteX29" fmla="*/ 3424238 w 7224719"/>
                <a:gd name="connsiteY29" fmla="*/ 1081087 h 2014537"/>
                <a:gd name="connsiteX30" fmla="*/ 3119438 w 7224719"/>
                <a:gd name="connsiteY30" fmla="*/ 1238250 h 2014537"/>
                <a:gd name="connsiteX31" fmla="*/ 2867025 w 7224719"/>
                <a:gd name="connsiteY31" fmla="*/ 1376362 h 2014537"/>
                <a:gd name="connsiteX32" fmla="*/ 2624138 w 7224719"/>
                <a:gd name="connsiteY32" fmla="*/ 1485900 h 2014537"/>
                <a:gd name="connsiteX33" fmla="*/ 2252663 w 7224719"/>
                <a:gd name="connsiteY33" fmla="*/ 1624012 h 2014537"/>
                <a:gd name="connsiteX34" fmla="*/ 1947863 w 7224719"/>
                <a:gd name="connsiteY34" fmla="*/ 1714500 h 2014537"/>
                <a:gd name="connsiteX35" fmla="*/ 1576388 w 7224719"/>
                <a:gd name="connsiteY35" fmla="*/ 1804987 h 2014537"/>
                <a:gd name="connsiteX36" fmla="*/ 1271588 w 7224719"/>
                <a:gd name="connsiteY36" fmla="*/ 1847850 h 2014537"/>
                <a:gd name="connsiteX37" fmla="*/ 904875 w 7224719"/>
                <a:gd name="connsiteY37" fmla="*/ 1905000 h 2014537"/>
                <a:gd name="connsiteX38" fmla="*/ 0 w 7224719"/>
                <a:gd name="connsiteY38" fmla="*/ 2014537 h 2014537"/>
                <a:gd name="connsiteX0" fmla="*/ 0 w 7225171"/>
                <a:gd name="connsiteY0" fmla="*/ 2014537 h 2014537"/>
                <a:gd name="connsiteX1" fmla="*/ 666750 w 7225171"/>
                <a:gd name="connsiteY1" fmla="*/ 1881187 h 2014537"/>
                <a:gd name="connsiteX2" fmla="*/ 1485900 w 7225171"/>
                <a:gd name="connsiteY2" fmla="*/ 1685925 h 2014537"/>
                <a:gd name="connsiteX3" fmla="*/ 1985963 w 7225171"/>
                <a:gd name="connsiteY3" fmla="*/ 1490662 h 2014537"/>
                <a:gd name="connsiteX4" fmla="*/ 2495550 w 7225171"/>
                <a:gd name="connsiteY4" fmla="*/ 1195387 h 2014537"/>
                <a:gd name="connsiteX5" fmla="*/ 2809875 w 7225171"/>
                <a:gd name="connsiteY5" fmla="*/ 966787 h 2014537"/>
                <a:gd name="connsiteX6" fmla="*/ 3100388 w 7225171"/>
                <a:gd name="connsiteY6" fmla="*/ 714375 h 2014537"/>
                <a:gd name="connsiteX7" fmla="*/ 3419475 w 7225171"/>
                <a:gd name="connsiteY7" fmla="*/ 428625 h 2014537"/>
                <a:gd name="connsiteX8" fmla="*/ 3733800 w 7225171"/>
                <a:gd name="connsiteY8" fmla="*/ 190500 h 2014537"/>
                <a:gd name="connsiteX9" fmla="*/ 3981450 w 7225171"/>
                <a:gd name="connsiteY9" fmla="*/ 57150 h 2014537"/>
                <a:gd name="connsiteX10" fmla="*/ 4171950 w 7225171"/>
                <a:gd name="connsiteY10" fmla="*/ 4762 h 2014537"/>
                <a:gd name="connsiteX11" fmla="*/ 4395788 w 7225171"/>
                <a:gd name="connsiteY11" fmla="*/ 0 h 2014537"/>
                <a:gd name="connsiteX12" fmla="*/ 4700588 w 7225171"/>
                <a:gd name="connsiteY12" fmla="*/ 85725 h 2014537"/>
                <a:gd name="connsiteX13" fmla="*/ 5186363 w 7225171"/>
                <a:gd name="connsiteY13" fmla="*/ 328612 h 2014537"/>
                <a:gd name="connsiteX14" fmla="*/ 5453063 w 7225171"/>
                <a:gd name="connsiteY14" fmla="*/ 457200 h 2014537"/>
                <a:gd name="connsiteX15" fmla="*/ 5895975 w 7225171"/>
                <a:gd name="connsiteY15" fmla="*/ 576262 h 2014537"/>
                <a:gd name="connsiteX16" fmla="*/ 6434138 w 7225171"/>
                <a:gd name="connsiteY16" fmla="*/ 704850 h 2014537"/>
                <a:gd name="connsiteX17" fmla="*/ 7224713 w 7225171"/>
                <a:gd name="connsiteY17" fmla="*/ 885824 h 2014537"/>
                <a:gd name="connsiteX18" fmla="*/ 7224712 w 7225171"/>
                <a:gd name="connsiteY18" fmla="*/ 1347788 h 2014537"/>
                <a:gd name="connsiteX19" fmla="*/ 6386513 w 7225171"/>
                <a:gd name="connsiteY19" fmla="*/ 1233487 h 2014537"/>
                <a:gd name="connsiteX20" fmla="*/ 5805488 w 7225171"/>
                <a:gd name="connsiteY20" fmla="*/ 1147762 h 2014537"/>
                <a:gd name="connsiteX21" fmla="*/ 5567363 w 7225171"/>
                <a:gd name="connsiteY21" fmla="*/ 1109662 h 2014537"/>
                <a:gd name="connsiteX22" fmla="*/ 5243513 w 7225171"/>
                <a:gd name="connsiteY22" fmla="*/ 1033462 h 2014537"/>
                <a:gd name="connsiteX23" fmla="*/ 4900613 w 7225171"/>
                <a:gd name="connsiteY23" fmla="*/ 928687 h 2014537"/>
                <a:gd name="connsiteX24" fmla="*/ 4576763 w 7225171"/>
                <a:gd name="connsiteY24" fmla="*/ 847725 h 2014537"/>
                <a:gd name="connsiteX25" fmla="*/ 4324350 w 7225171"/>
                <a:gd name="connsiteY25" fmla="*/ 814387 h 2014537"/>
                <a:gd name="connsiteX26" fmla="*/ 4095750 w 7225171"/>
                <a:gd name="connsiteY26" fmla="*/ 842962 h 2014537"/>
                <a:gd name="connsiteX27" fmla="*/ 3910013 w 7225171"/>
                <a:gd name="connsiteY27" fmla="*/ 881062 h 2014537"/>
                <a:gd name="connsiteX28" fmla="*/ 3652838 w 7225171"/>
                <a:gd name="connsiteY28" fmla="*/ 981075 h 2014537"/>
                <a:gd name="connsiteX29" fmla="*/ 3424238 w 7225171"/>
                <a:gd name="connsiteY29" fmla="*/ 1081087 h 2014537"/>
                <a:gd name="connsiteX30" fmla="*/ 3119438 w 7225171"/>
                <a:gd name="connsiteY30" fmla="*/ 1238250 h 2014537"/>
                <a:gd name="connsiteX31" fmla="*/ 2867025 w 7225171"/>
                <a:gd name="connsiteY31" fmla="*/ 1376362 h 2014537"/>
                <a:gd name="connsiteX32" fmla="*/ 2624138 w 7225171"/>
                <a:gd name="connsiteY32" fmla="*/ 1485900 h 2014537"/>
                <a:gd name="connsiteX33" fmla="*/ 2252663 w 7225171"/>
                <a:gd name="connsiteY33" fmla="*/ 1624012 h 2014537"/>
                <a:gd name="connsiteX34" fmla="*/ 1947863 w 7225171"/>
                <a:gd name="connsiteY34" fmla="*/ 1714500 h 2014537"/>
                <a:gd name="connsiteX35" fmla="*/ 1576388 w 7225171"/>
                <a:gd name="connsiteY35" fmla="*/ 1804987 h 2014537"/>
                <a:gd name="connsiteX36" fmla="*/ 1271588 w 7225171"/>
                <a:gd name="connsiteY36" fmla="*/ 1847850 h 2014537"/>
                <a:gd name="connsiteX37" fmla="*/ 904875 w 7225171"/>
                <a:gd name="connsiteY37" fmla="*/ 1905000 h 2014537"/>
                <a:gd name="connsiteX38" fmla="*/ 0 w 7225171"/>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4713 w 7229474"/>
                <a:gd name="connsiteY17" fmla="*/ 885824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24713 w 7234237"/>
                <a:gd name="connsiteY17" fmla="*/ 885824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43900"/>
                <a:gd name="connsiteY0" fmla="*/ 2014537 h 2014537"/>
                <a:gd name="connsiteX1" fmla="*/ 666750 w 7243900"/>
                <a:gd name="connsiteY1" fmla="*/ 1881187 h 2014537"/>
                <a:gd name="connsiteX2" fmla="*/ 1485900 w 7243900"/>
                <a:gd name="connsiteY2" fmla="*/ 1685925 h 2014537"/>
                <a:gd name="connsiteX3" fmla="*/ 1985963 w 7243900"/>
                <a:gd name="connsiteY3" fmla="*/ 1490662 h 2014537"/>
                <a:gd name="connsiteX4" fmla="*/ 2495550 w 7243900"/>
                <a:gd name="connsiteY4" fmla="*/ 1195387 h 2014537"/>
                <a:gd name="connsiteX5" fmla="*/ 2809875 w 7243900"/>
                <a:gd name="connsiteY5" fmla="*/ 966787 h 2014537"/>
                <a:gd name="connsiteX6" fmla="*/ 3100388 w 7243900"/>
                <a:gd name="connsiteY6" fmla="*/ 714375 h 2014537"/>
                <a:gd name="connsiteX7" fmla="*/ 3419475 w 7243900"/>
                <a:gd name="connsiteY7" fmla="*/ 428625 h 2014537"/>
                <a:gd name="connsiteX8" fmla="*/ 3733800 w 7243900"/>
                <a:gd name="connsiteY8" fmla="*/ 190500 h 2014537"/>
                <a:gd name="connsiteX9" fmla="*/ 3981450 w 7243900"/>
                <a:gd name="connsiteY9" fmla="*/ 57150 h 2014537"/>
                <a:gd name="connsiteX10" fmla="*/ 4171950 w 7243900"/>
                <a:gd name="connsiteY10" fmla="*/ 4762 h 2014537"/>
                <a:gd name="connsiteX11" fmla="*/ 4395788 w 7243900"/>
                <a:gd name="connsiteY11" fmla="*/ 0 h 2014537"/>
                <a:gd name="connsiteX12" fmla="*/ 4700588 w 7243900"/>
                <a:gd name="connsiteY12" fmla="*/ 85725 h 2014537"/>
                <a:gd name="connsiteX13" fmla="*/ 5186363 w 7243900"/>
                <a:gd name="connsiteY13" fmla="*/ 328612 h 2014537"/>
                <a:gd name="connsiteX14" fmla="*/ 5453063 w 7243900"/>
                <a:gd name="connsiteY14" fmla="*/ 457200 h 2014537"/>
                <a:gd name="connsiteX15" fmla="*/ 5895975 w 7243900"/>
                <a:gd name="connsiteY15" fmla="*/ 576262 h 2014537"/>
                <a:gd name="connsiteX16" fmla="*/ 6434138 w 7243900"/>
                <a:gd name="connsiteY16" fmla="*/ 704850 h 2014537"/>
                <a:gd name="connsiteX17" fmla="*/ 7243763 w 7243900"/>
                <a:gd name="connsiteY17" fmla="*/ 885824 h 2014537"/>
                <a:gd name="connsiteX18" fmla="*/ 7234237 w 7243900"/>
                <a:gd name="connsiteY18" fmla="*/ 1347788 h 2014537"/>
                <a:gd name="connsiteX19" fmla="*/ 6386513 w 7243900"/>
                <a:gd name="connsiteY19" fmla="*/ 1233487 h 2014537"/>
                <a:gd name="connsiteX20" fmla="*/ 5805488 w 7243900"/>
                <a:gd name="connsiteY20" fmla="*/ 1147762 h 2014537"/>
                <a:gd name="connsiteX21" fmla="*/ 5567363 w 7243900"/>
                <a:gd name="connsiteY21" fmla="*/ 1109662 h 2014537"/>
                <a:gd name="connsiteX22" fmla="*/ 5243513 w 7243900"/>
                <a:gd name="connsiteY22" fmla="*/ 1033462 h 2014537"/>
                <a:gd name="connsiteX23" fmla="*/ 4900613 w 7243900"/>
                <a:gd name="connsiteY23" fmla="*/ 928687 h 2014537"/>
                <a:gd name="connsiteX24" fmla="*/ 4576763 w 7243900"/>
                <a:gd name="connsiteY24" fmla="*/ 847725 h 2014537"/>
                <a:gd name="connsiteX25" fmla="*/ 4324350 w 7243900"/>
                <a:gd name="connsiteY25" fmla="*/ 814387 h 2014537"/>
                <a:gd name="connsiteX26" fmla="*/ 4095750 w 7243900"/>
                <a:gd name="connsiteY26" fmla="*/ 842962 h 2014537"/>
                <a:gd name="connsiteX27" fmla="*/ 3910013 w 7243900"/>
                <a:gd name="connsiteY27" fmla="*/ 881062 h 2014537"/>
                <a:gd name="connsiteX28" fmla="*/ 3652838 w 7243900"/>
                <a:gd name="connsiteY28" fmla="*/ 981075 h 2014537"/>
                <a:gd name="connsiteX29" fmla="*/ 3424238 w 7243900"/>
                <a:gd name="connsiteY29" fmla="*/ 1081087 h 2014537"/>
                <a:gd name="connsiteX30" fmla="*/ 3119438 w 7243900"/>
                <a:gd name="connsiteY30" fmla="*/ 1238250 h 2014537"/>
                <a:gd name="connsiteX31" fmla="*/ 2867025 w 7243900"/>
                <a:gd name="connsiteY31" fmla="*/ 1376362 h 2014537"/>
                <a:gd name="connsiteX32" fmla="*/ 2624138 w 7243900"/>
                <a:gd name="connsiteY32" fmla="*/ 1485900 h 2014537"/>
                <a:gd name="connsiteX33" fmla="*/ 2252663 w 7243900"/>
                <a:gd name="connsiteY33" fmla="*/ 1624012 h 2014537"/>
                <a:gd name="connsiteX34" fmla="*/ 1947863 w 7243900"/>
                <a:gd name="connsiteY34" fmla="*/ 1714500 h 2014537"/>
                <a:gd name="connsiteX35" fmla="*/ 1576388 w 7243900"/>
                <a:gd name="connsiteY35" fmla="*/ 1804987 h 2014537"/>
                <a:gd name="connsiteX36" fmla="*/ 1271588 w 7243900"/>
                <a:gd name="connsiteY36" fmla="*/ 1847850 h 2014537"/>
                <a:gd name="connsiteX37" fmla="*/ 904875 w 7243900"/>
                <a:gd name="connsiteY37" fmla="*/ 1905000 h 2014537"/>
                <a:gd name="connsiteX38" fmla="*/ 0 w 7243900"/>
                <a:gd name="connsiteY38" fmla="*/ 2014537 h 2014537"/>
                <a:gd name="connsiteX0" fmla="*/ 0 w 7234696"/>
                <a:gd name="connsiteY0" fmla="*/ 2014537 h 2014537"/>
                <a:gd name="connsiteX1" fmla="*/ 666750 w 7234696"/>
                <a:gd name="connsiteY1" fmla="*/ 1881187 h 2014537"/>
                <a:gd name="connsiteX2" fmla="*/ 1485900 w 7234696"/>
                <a:gd name="connsiteY2" fmla="*/ 1685925 h 2014537"/>
                <a:gd name="connsiteX3" fmla="*/ 1985963 w 7234696"/>
                <a:gd name="connsiteY3" fmla="*/ 1490662 h 2014537"/>
                <a:gd name="connsiteX4" fmla="*/ 2495550 w 7234696"/>
                <a:gd name="connsiteY4" fmla="*/ 1195387 h 2014537"/>
                <a:gd name="connsiteX5" fmla="*/ 2809875 w 7234696"/>
                <a:gd name="connsiteY5" fmla="*/ 966787 h 2014537"/>
                <a:gd name="connsiteX6" fmla="*/ 3100388 w 7234696"/>
                <a:gd name="connsiteY6" fmla="*/ 714375 h 2014537"/>
                <a:gd name="connsiteX7" fmla="*/ 3419475 w 7234696"/>
                <a:gd name="connsiteY7" fmla="*/ 428625 h 2014537"/>
                <a:gd name="connsiteX8" fmla="*/ 3733800 w 7234696"/>
                <a:gd name="connsiteY8" fmla="*/ 190500 h 2014537"/>
                <a:gd name="connsiteX9" fmla="*/ 3981450 w 7234696"/>
                <a:gd name="connsiteY9" fmla="*/ 57150 h 2014537"/>
                <a:gd name="connsiteX10" fmla="*/ 4171950 w 7234696"/>
                <a:gd name="connsiteY10" fmla="*/ 4762 h 2014537"/>
                <a:gd name="connsiteX11" fmla="*/ 4395788 w 7234696"/>
                <a:gd name="connsiteY11" fmla="*/ 0 h 2014537"/>
                <a:gd name="connsiteX12" fmla="*/ 4700588 w 7234696"/>
                <a:gd name="connsiteY12" fmla="*/ 85725 h 2014537"/>
                <a:gd name="connsiteX13" fmla="*/ 5186363 w 7234696"/>
                <a:gd name="connsiteY13" fmla="*/ 328612 h 2014537"/>
                <a:gd name="connsiteX14" fmla="*/ 5453063 w 7234696"/>
                <a:gd name="connsiteY14" fmla="*/ 457200 h 2014537"/>
                <a:gd name="connsiteX15" fmla="*/ 5895975 w 7234696"/>
                <a:gd name="connsiteY15" fmla="*/ 576262 h 2014537"/>
                <a:gd name="connsiteX16" fmla="*/ 6434138 w 7234696"/>
                <a:gd name="connsiteY16" fmla="*/ 704850 h 2014537"/>
                <a:gd name="connsiteX17" fmla="*/ 7234238 w 7234696"/>
                <a:gd name="connsiteY17" fmla="*/ 885824 h 2014537"/>
                <a:gd name="connsiteX18" fmla="*/ 7234237 w 7234696"/>
                <a:gd name="connsiteY18" fmla="*/ 1347788 h 2014537"/>
                <a:gd name="connsiteX19" fmla="*/ 6386513 w 7234696"/>
                <a:gd name="connsiteY19" fmla="*/ 1233487 h 2014537"/>
                <a:gd name="connsiteX20" fmla="*/ 5805488 w 7234696"/>
                <a:gd name="connsiteY20" fmla="*/ 1147762 h 2014537"/>
                <a:gd name="connsiteX21" fmla="*/ 5567363 w 7234696"/>
                <a:gd name="connsiteY21" fmla="*/ 1109662 h 2014537"/>
                <a:gd name="connsiteX22" fmla="*/ 5243513 w 7234696"/>
                <a:gd name="connsiteY22" fmla="*/ 1033462 h 2014537"/>
                <a:gd name="connsiteX23" fmla="*/ 4900613 w 7234696"/>
                <a:gd name="connsiteY23" fmla="*/ 928687 h 2014537"/>
                <a:gd name="connsiteX24" fmla="*/ 4576763 w 7234696"/>
                <a:gd name="connsiteY24" fmla="*/ 847725 h 2014537"/>
                <a:gd name="connsiteX25" fmla="*/ 4324350 w 7234696"/>
                <a:gd name="connsiteY25" fmla="*/ 814387 h 2014537"/>
                <a:gd name="connsiteX26" fmla="*/ 4095750 w 7234696"/>
                <a:gd name="connsiteY26" fmla="*/ 842962 h 2014537"/>
                <a:gd name="connsiteX27" fmla="*/ 3910013 w 7234696"/>
                <a:gd name="connsiteY27" fmla="*/ 881062 h 2014537"/>
                <a:gd name="connsiteX28" fmla="*/ 3652838 w 7234696"/>
                <a:gd name="connsiteY28" fmla="*/ 981075 h 2014537"/>
                <a:gd name="connsiteX29" fmla="*/ 3424238 w 7234696"/>
                <a:gd name="connsiteY29" fmla="*/ 1081087 h 2014537"/>
                <a:gd name="connsiteX30" fmla="*/ 3119438 w 7234696"/>
                <a:gd name="connsiteY30" fmla="*/ 1238250 h 2014537"/>
                <a:gd name="connsiteX31" fmla="*/ 2867025 w 7234696"/>
                <a:gd name="connsiteY31" fmla="*/ 1376362 h 2014537"/>
                <a:gd name="connsiteX32" fmla="*/ 2624138 w 7234696"/>
                <a:gd name="connsiteY32" fmla="*/ 1485900 h 2014537"/>
                <a:gd name="connsiteX33" fmla="*/ 2252663 w 7234696"/>
                <a:gd name="connsiteY33" fmla="*/ 1624012 h 2014537"/>
                <a:gd name="connsiteX34" fmla="*/ 1947863 w 7234696"/>
                <a:gd name="connsiteY34" fmla="*/ 1714500 h 2014537"/>
                <a:gd name="connsiteX35" fmla="*/ 1576388 w 7234696"/>
                <a:gd name="connsiteY35" fmla="*/ 1804987 h 2014537"/>
                <a:gd name="connsiteX36" fmla="*/ 1271588 w 7234696"/>
                <a:gd name="connsiteY36" fmla="*/ 1847850 h 2014537"/>
                <a:gd name="connsiteX37" fmla="*/ 904875 w 7234696"/>
                <a:gd name="connsiteY37" fmla="*/ 1905000 h 2014537"/>
                <a:gd name="connsiteX38" fmla="*/ 0 w 7234696"/>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19951 w 7234237"/>
                <a:gd name="connsiteY17" fmla="*/ 876299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27093"/>
                <a:gd name="connsiteY0" fmla="*/ 2014537 h 2014537"/>
                <a:gd name="connsiteX1" fmla="*/ 666750 w 7227093"/>
                <a:gd name="connsiteY1" fmla="*/ 1881187 h 2014537"/>
                <a:gd name="connsiteX2" fmla="*/ 1485900 w 7227093"/>
                <a:gd name="connsiteY2" fmla="*/ 1685925 h 2014537"/>
                <a:gd name="connsiteX3" fmla="*/ 1985963 w 7227093"/>
                <a:gd name="connsiteY3" fmla="*/ 1490662 h 2014537"/>
                <a:gd name="connsiteX4" fmla="*/ 2495550 w 7227093"/>
                <a:gd name="connsiteY4" fmla="*/ 1195387 h 2014537"/>
                <a:gd name="connsiteX5" fmla="*/ 2809875 w 7227093"/>
                <a:gd name="connsiteY5" fmla="*/ 966787 h 2014537"/>
                <a:gd name="connsiteX6" fmla="*/ 3100388 w 7227093"/>
                <a:gd name="connsiteY6" fmla="*/ 714375 h 2014537"/>
                <a:gd name="connsiteX7" fmla="*/ 3419475 w 7227093"/>
                <a:gd name="connsiteY7" fmla="*/ 428625 h 2014537"/>
                <a:gd name="connsiteX8" fmla="*/ 3733800 w 7227093"/>
                <a:gd name="connsiteY8" fmla="*/ 190500 h 2014537"/>
                <a:gd name="connsiteX9" fmla="*/ 3981450 w 7227093"/>
                <a:gd name="connsiteY9" fmla="*/ 57150 h 2014537"/>
                <a:gd name="connsiteX10" fmla="*/ 4171950 w 7227093"/>
                <a:gd name="connsiteY10" fmla="*/ 4762 h 2014537"/>
                <a:gd name="connsiteX11" fmla="*/ 4395788 w 7227093"/>
                <a:gd name="connsiteY11" fmla="*/ 0 h 2014537"/>
                <a:gd name="connsiteX12" fmla="*/ 4700588 w 7227093"/>
                <a:gd name="connsiteY12" fmla="*/ 85725 h 2014537"/>
                <a:gd name="connsiteX13" fmla="*/ 5186363 w 7227093"/>
                <a:gd name="connsiteY13" fmla="*/ 328612 h 2014537"/>
                <a:gd name="connsiteX14" fmla="*/ 5453063 w 7227093"/>
                <a:gd name="connsiteY14" fmla="*/ 457200 h 2014537"/>
                <a:gd name="connsiteX15" fmla="*/ 5895975 w 7227093"/>
                <a:gd name="connsiteY15" fmla="*/ 576262 h 2014537"/>
                <a:gd name="connsiteX16" fmla="*/ 6434138 w 7227093"/>
                <a:gd name="connsiteY16" fmla="*/ 704850 h 2014537"/>
                <a:gd name="connsiteX17" fmla="*/ 7219951 w 7227093"/>
                <a:gd name="connsiteY17" fmla="*/ 876299 h 2014537"/>
                <a:gd name="connsiteX18" fmla="*/ 7227093 w 7227093"/>
                <a:gd name="connsiteY18" fmla="*/ 1347788 h 2014537"/>
                <a:gd name="connsiteX19" fmla="*/ 6386513 w 7227093"/>
                <a:gd name="connsiteY19" fmla="*/ 1233487 h 2014537"/>
                <a:gd name="connsiteX20" fmla="*/ 5805488 w 7227093"/>
                <a:gd name="connsiteY20" fmla="*/ 1147762 h 2014537"/>
                <a:gd name="connsiteX21" fmla="*/ 5567363 w 7227093"/>
                <a:gd name="connsiteY21" fmla="*/ 1109662 h 2014537"/>
                <a:gd name="connsiteX22" fmla="*/ 5243513 w 7227093"/>
                <a:gd name="connsiteY22" fmla="*/ 1033462 h 2014537"/>
                <a:gd name="connsiteX23" fmla="*/ 4900613 w 7227093"/>
                <a:gd name="connsiteY23" fmla="*/ 928687 h 2014537"/>
                <a:gd name="connsiteX24" fmla="*/ 4576763 w 7227093"/>
                <a:gd name="connsiteY24" fmla="*/ 847725 h 2014537"/>
                <a:gd name="connsiteX25" fmla="*/ 4324350 w 7227093"/>
                <a:gd name="connsiteY25" fmla="*/ 814387 h 2014537"/>
                <a:gd name="connsiteX26" fmla="*/ 4095750 w 7227093"/>
                <a:gd name="connsiteY26" fmla="*/ 842962 h 2014537"/>
                <a:gd name="connsiteX27" fmla="*/ 3910013 w 7227093"/>
                <a:gd name="connsiteY27" fmla="*/ 881062 h 2014537"/>
                <a:gd name="connsiteX28" fmla="*/ 3652838 w 7227093"/>
                <a:gd name="connsiteY28" fmla="*/ 981075 h 2014537"/>
                <a:gd name="connsiteX29" fmla="*/ 3424238 w 7227093"/>
                <a:gd name="connsiteY29" fmla="*/ 1081087 h 2014537"/>
                <a:gd name="connsiteX30" fmla="*/ 3119438 w 7227093"/>
                <a:gd name="connsiteY30" fmla="*/ 1238250 h 2014537"/>
                <a:gd name="connsiteX31" fmla="*/ 2867025 w 7227093"/>
                <a:gd name="connsiteY31" fmla="*/ 1376362 h 2014537"/>
                <a:gd name="connsiteX32" fmla="*/ 2624138 w 7227093"/>
                <a:gd name="connsiteY32" fmla="*/ 1485900 h 2014537"/>
                <a:gd name="connsiteX33" fmla="*/ 2252663 w 7227093"/>
                <a:gd name="connsiteY33" fmla="*/ 1624012 h 2014537"/>
                <a:gd name="connsiteX34" fmla="*/ 1947863 w 7227093"/>
                <a:gd name="connsiteY34" fmla="*/ 1714500 h 2014537"/>
                <a:gd name="connsiteX35" fmla="*/ 1576388 w 7227093"/>
                <a:gd name="connsiteY35" fmla="*/ 1804987 h 2014537"/>
                <a:gd name="connsiteX36" fmla="*/ 1271588 w 7227093"/>
                <a:gd name="connsiteY36" fmla="*/ 1847850 h 2014537"/>
                <a:gd name="connsiteX37" fmla="*/ 904875 w 7227093"/>
                <a:gd name="connsiteY37" fmla="*/ 1905000 h 2014537"/>
                <a:gd name="connsiteX38" fmla="*/ 0 w 7227093"/>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8663 w 7229474"/>
                <a:gd name="connsiteY20" fmla="*/ 1517016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5808663 w 7229474"/>
                <a:gd name="connsiteY20" fmla="*/ 1517016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6157913 w 7229474"/>
                <a:gd name="connsiteY20" fmla="*/ 1566077 h 2014537"/>
                <a:gd name="connsiteX21" fmla="*/ 5548313 w 7229474"/>
                <a:gd name="connsiteY21" fmla="*/ 1494410 h 2014537"/>
                <a:gd name="connsiteX22" fmla="*/ 5186363 w 7229474"/>
                <a:gd name="connsiteY22" fmla="*/ 1441449 h 2014537"/>
                <a:gd name="connsiteX23" fmla="*/ 4875213 w 7229474"/>
                <a:gd name="connsiteY23" fmla="*/ 1385737 h 2014537"/>
                <a:gd name="connsiteX24" fmla="*/ 4576763 w 7229474"/>
                <a:gd name="connsiteY24" fmla="*/ 1343507 h 2014537"/>
                <a:gd name="connsiteX25" fmla="*/ 4333875 w 7229474"/>
                <a:gd name="connsiteY25" fmla="*/ 1328245 h 2014537"/>
                <a:gd name="connsiteX26" fmla="*/ 4108450 w 7229474"/>
                <a:gd name="connsiteY26" fmla="*/ 1336162 h 2014537"/>
                <a:gd name="connsiteX27" fmla="*/ 3890963 w 7229474"/>
                <a:gd name="connsiteY27" fmla="*/ 1366516 h 2014537"/>
                <a:gd name="connsiteX28" fmla="*/ 3624263 w 7229474"/>
                <a:gd name="connsiteY28" fmla="*/ 1427796 h 2014537"/>
                <a:gd name="connsiteX29" fmla="*/ 3408363 w 7229474"/>
                <a:gd name="connsiteY29" fmla="*/ 1483911 h 2014537"/>
                <a:gd name="connsiteX30" fmla="*/ 3090863 w 7229474"/>
                <a:gd name="connsiteY30" fmla="*/ 1581683 h 2014537"/>
                <a:gd name="connsiteX31" fmla="*/ 2886075 w 7229474"/>
                <a:gd name="connsiteY31" fmla="*/ 1647493 h 2014537"/>
                <a:gd name="connsiteX32" fmla="*/ 2620963 w 7229474"/>
                <a:gd name="connsiteY32" fmla="*/ 1715716 h 2014537"/>
                <a:gd name="connsiteX33" fmla="*/ 2281238 w 7229474"/>
                <a:gd name="connsiteY33" fmla="*/ 1786691 h 2014537"/>
                <a:gd name="connsiteX34" fmla="*/ 1928813 w 7229474"/>
                <a:gd name="connsiteY34" fmla="*/ 1848774 h 2014537"/>
                <a:gd name="connsiteX35" fmla="*/ 1576388 w 7229474"/>
                <a:gd name="connsiteY35" fmla="*/ 1903110 h 2014537"/>
                <a:gd name="connsiteX36" fmla="*/ 1265238 w 7229474"/>
                <a:gd name="connsiteY36" fmla="*/ 1925316 h 2014537"/>
                <a:gd name="connsiteX37" fmla="*/ 898525 w 7229474"/>
                <a:gd name="connsiteY37" fmla="*/ 1956644 h 2014537"/>
                <a:gd name="connsiteX38" fmla="*/ 0 w 7229474"/>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38913 w 7229474"/>
                <a:gd name="connsiteY19" fmla="*/ 1576919 h 2014537"/>
                <a:gd name="connsiteX20" fmla="*/ 5548313 w 7229474"/>
                <a:gd name="connsiteY20" fmla="*/ 1494410 h 2014537"/>
                <a:gd name="connsiteX21" fmla="*/ 5186363 w 7229474"/>
                <a:gd name="connsiteY21" fmla="*/ 1441449 h 2014537"/>
                <a:gd name="connsiteX22" fmla="*/ 4875213 w 7229474"/>
                <a:gd name="connsiteY22" fmla="*/ 1385737 h 2014537"/>
                <a:gd name="connsiteX23" fmla="*/ 4576763 w 7229474"/>
                <a:gd name="connsiteY23" fmla="*/ 1343507 h 2014537"/>
                <a:gd name="connsiteX24" fmla="*/ 4333875 w 7229474"/>
                <a:gd name="connsiteY24" fmla="*/ 1328245 h 2014537"/>
                <a:gd name="connsiteX25" fmla="*/ 4108450 w 7229474"/>
                <a:gd name="connsiteY25" fmla="*/ 1336162 h 2014537"/>
                <a:gd name="connsiteX26" fmla="*/ 3890963 w 7229474"/>
                <a:gd name="connsiteY26" fmla="*/ 1366516 h 2014537"/>
                <a:gd name="connsiteX27" fmla="*/ 3624263 w 7229474"/>
                <a:gd name="connsiteY27" fmla="*/ 1427796 h 2014537"/>
                <a:gd name="connsiteX28" fmla="*/ 3408363 w 7229474"/>
                <a:gd name="connsiteY28" fmla="*/ 1483911 h 2014537"/>
                <a:gd name="connsiteX29" fmla="*/ 3090863 w 7229474"/>
                <a:gd name="connsiteY29" fmla="*/ 1581683 h 2014537"/>
                <a:gd name="connsiteX30" fmla="*/ 2886075 w 7229474"/>
                <a:gd name="connsiteY30" fmla="*/ 1647493 h 2014537"/>
                <a:gd name="connsiteX31" fmla="*/ 2620963 w 7229474"/>
                <a:gd name="connsiteY31" fmla="*/ 1715716 h 2014537"/>
                <a:gd name="connsiteX32" fmla="*/ 2281238 w 7229474"/>
                <a:gd name="connsiteY32" fmla="*/ 1786691 h 2014537"/>
                <a:gd name="connsiteX33" fmla="*/ 1928813 w 7229474"/>
                <a:gd name="connsiteY33" fmla="*/ 1848774 h 2014537"/>
                <a:gd name="connsiteX34" fmla="*/ 1576388 w 7229474"/>
                <a:gd name="connsiteY34" fmla="*/ 1903110 h 2014537"/>
                <a:gd name="connsiteX35" fmla="*/ 1265238 w 7229474"/>
                <a:gd name="connsiteY35" fmla="*/ 1925316 h 2014537"/>
                <a:gd name="connsiteX36" fmla="*/ 898525 w 7229474"/>
                <a:gd name="connsiteY36" fmla="*/ 1956644 h 2014537"/>
                <a:gd name="connsiteX37" fmla="*/ 0 w 7229474"/>
                <a:gd name="connsiteY37"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542088 w 7229474"/>
                <a:gd name="connsiteY19" fmla="*/ 1587248 h 2014537"/>
                <a:gd name="connsiteX20" fmla="*/ 5548313 w 7229474"/>
                <a:gd name="connsiteY20" fmla="*/ 1494410 h 2014537"/>
                <a:gd name="connsiteX21" fmla="*/ 5186363 w 7229474"/>
                <a:gd name="connsiteY21" fmla="*/ 1441449 h 2014537"/>
                <a:gd name="connsiteX22" fmla="*/ 4875213 w 7229474"/>
                <a:gd name="connsiteY22" fmla="*/ 1385737 h 2014537"/>
                <a:gd name="connsiteX23" fmla="*/ 4576763 w 7229474"/>
                <a:gd name="connsiteY23" fmla="*/ 1343507 h 2014537"/>
                <a:gd name="connsiteX24" fmla="*/ 4333875 w 7229474"/>
                <a:gd name="connsiteY24" fmla="*/ 1328245 h 2014537"/>
                <a:gd name="connsiteX25" fmla="*/ 4108450 w 7229474"/>
                <a:gd name="connsiteY25" fmla="*/ 1336162 h 2014537"/>
                <a:gd name="connsiteX26" fmla="*/ 3890963 w 7229474"/>
                <a:gd name="connsiteY26" fmla="*/ 1366516 h 2014537"/>
                <a:gd name="connsiteX27" fmla="*/ 3624263 w 7229474"/>
                <a:gd name="connsiteY27" fmla="*/ 1427796 h 2014537"/>
                <a:gd name="connsiteX28" fmla="*/ 3408363 w 7229474"/>
                <a:gd name="connsiteY28" fmla="*/ 1483911 h 2014537"/>
                <a:gd name="connsiteX29" fmla="*/ 3090863 w 7229474"/>
                <a:gd name="connsiteY29" fmla="*/ 1581683 h 2014537"/>
                <a:gd name="connsiteX30" fmla="*/ 2886075 w 7229474"/>
                <a:gd name="connsiteY30" fmla="*/ 1647493 h 2014537"/>
                <a:gd name="connsiteX31" fmla="*/ 2620963 w 7229474"/>
                <a:gd name="connsiteY31" fmla="*/ 1715716 h 2014537"/>
                <a:gd name="connsiteX32" fmla="*/ 2281238 w 7229474"/>
                <a:gd name="connsiteY32" fmla="*/ 1786691 h 2014537"/>
                <a:gd name="connsiteX33" fmla="*/ 1928813 w 7229474"/>
                <a:gd name="connsiteY33" fmla="*/ 1848774 h 2014537"/>
                <a:gd name="connsiteX34" fmla="*/ 1576388 w 7229474"/>
                <a:gd name="connsiteY34" fmla="*/ 1903110 h 2014537"/>
                <a:gd name="connsiteX35" fmla="*/ 1265238 w 7229474"/>
                <a:gd name="connsiteY35" fmla="*/ 1925316 h 2014537"/>
                <a:gd name="connsiteX36" fmla="*/ 898525 w 7229474"/>
                <a:gd name="connsiteY36" fmla="*/ 1956644 h 2014537"/>
                <a:gd name="connsiteX37" fmla="*/ 0 w 7229474"/>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 name="connsiteX0" fmla="*/ 0 w 7232649"/>
                <a:gd name="connsiteY0" fmla="*/ 2014537 h 2014537"/>
                <a:gd name="connsiteX1" fmla="*/ 666750 w 7232649"/>
                <a:gd name="connsiteY1" fmla="*/ 1881187 h 2014537"/>
                <a:gd name="connsiteX2" fmla="*/ 1485900 w 7232649"/>
                <a:gd name="connsiteY2" fmla="*/ 1685925 h 2014537"/>
                <a:gd name="connsiteX3" fmla="*/ 1985963 w 7232649"/>
                <a:gd name="connsiteY3" fmla="*/ 1490662 h 2014537"/>
                <a:gd name="connsiteX4" fmla="*/ 2495550 w 7232649"/>
                <a:gd name="connsiteY4" fmla="*/ 1195387 h 2014537"/>
                <a:gd name="connsiteX5" fmla="*/ 2809875 w 7232649"/>
                <a:gd name="connsiteY5" fmla="*/ 966787 h 2014537"/>
                <a:gd name="connsiteX6" fmla="*/ 3100388 w 7232649"/>
                <a:gd name="connsiteY6" fmla="*/ 714375 h 2014537"/>
                <a:gd name="connsiteX7" fmla="*/ 3419475 w 7232649"/>
                <a:gd name="connsiteY7" fmla="*/ 428625 h 2014537"/>
                <a:gd name="connsiteX8" fmla="*/ 3733800 w 7232649"/>
                <a:gd name="connsiteY8" fmla="*/ 190500 h 2014537"/>
                <a:gd name="connsiteX9" fmla="*/ 3981450 w 7232649"/>
                <a:gd name="connsiteY9" fmla="*/ 57150 h 2014537"/>
                <a:gd name="connsiteX10" fmla="*/ 4171950 w 7232649"/>
                <a:gd name="connsiteY10" fmla="*/ 4762 h 2014537"/>
                <a:gd name="connsiteX11" fmla="*/ 4395788 w 7232649"/>
                <a:gd name="connsiteY11" fmla="*/ 0 h 2014537"/>
                <a:gd name="connsiteX12" fmla="*/ 4700588 w 7232649"/>
                <a:gd name="connsiteY12" fmla="*/ 85725 h 2014537"/>
                <a:gd name="connsiteX13" fmla="*/ 5186363 w 7232649"/>
                <a:gd name="connsiteY13" fmla="*/ 328612 h 2014537"/>
                <a:gd name="connsiteX14" fmla="*/ 5453063 w 7232649"/>
                <a:gd name="connsiteY14" fmla="*/ 457200 h 2014537"/>
                <a:gd name="connsiteX15" fmla="*/ 5895975 w 7232649"/>
                <a:gd name="connsiteY15" fmla="*/ 576262 h 2014537"/>
                <a:gd name="connsiteX16" fmla="*/ 6434138 w 7232649"/>
                <a:gd name="connsiteY16" fmla="*/ 704850 h 2014537"/>
                <a:gd name="connsiteX17" fmla="*/ 7227095 w 7232649"/>
                <a:gd name="connsiteY17" fmla="*/ 876299 h 2014537"/>
                <a:gd name="connsiteX18" fmla="*/ 7232649 w 7232649"/>
                <a:gd name="connsiteY18" fmla="*/ 1631830 h 2014537"/>
                <a:gd name="connsiteX19" fmla="*/ 6542088 w 7232649"/>
                <a:gd name="connsiteY19" fmla="*/ 1587248 h 2014537"/>
                <a:gd name="connsiteX20" fmla="*/ 5548313 w 7232649"/>
                <a:gd name="connsiteY20" fmla="*/ 1494410 h 2014537"/>
                <a:gd name="connsiteX21" fmla="*/ 5186363 w 7232649"/>
                <a:gd name="connsiteY21" fmla="*/ 1441449 h 2014537"/>
                <a:gd name="connsiteX22" fmla="*/ 4875213 w 7232649"/>
                <a:gd name="connsiteY22" fmla="*/ 1385737 h 2014537"/>
                <a:gd name="connsiteX23" fmla="*/ 4576763 w 7232649"/>
                <a:gd name="connsiteY23" fmla="*/ 1343507 h 2014537"/>
                <a:gd name="connsiteX24" fmla="*/ 4333875 w 7232649"/>
                <a:gd name="connsiteY24" fmla="*/ 1328245 h 2014537"/>
                <a:gd name="connsiteX25" fmla="*/ 4108450 w 7232649"/>
                <a:gd name="connsiteY25" fmla="*/ 1336162 h 2014537"/>
                <a:gd name="connsiteX26" fmla="*/ 3890963 w 7232649"/>
                <a:gd name="connsiteY26" fmla="*/ 1366516 h 2014537"/>
                <a:gd name="connsiteX27" fmla="*/ 3624263 w 7232649"/>
                <a:gd name="connsiteY27" fmla="*/ 1427796 h 2014537"/>
                <a:gd name="connsiteX28" fmla="*/ 3408363 w 7232649"/>
                <a:gd name="connsiteY28" fmla="*/ 1483911 h 2014537"/>
                <a:gd name="connsiteX29" fmla="*/ 3090863 w 7232649"/>
                <a:gd name="connsiteY29" fmla="*/ 1581683 h 2014537"/>
                <a:gd name="connsiteX30" fmla="*/ 2886075 w 7232649"/>
                <a:gd name="connsiteY30" fmla="*/ 1647493 h 2014537"/>
                <a:gd name="connsiteX31" fmla="*/ 2620963 w 7232649"/>
                <a:gd name="connsiteY31" fmla="*/ 1715716 h 2014537"/>
                <a:gd name="connsiteX32" fmla="*/ 2281238 w 7232649"/>
                <a:gd name="connsiteY32" fmla="*/ 1786691 h 2014537"/>
                <a:gd name="connsiteX33" fmla="*/ 1928813 w 7232649"/>
                <a:gd name="connsiteY33" fmla="*/ 1848774 h 2014537"/>
                <a:gd name="connsiteX34" fmla="*/ 1576388 w 7232649"/>
                <a:gd name="connsiteY34" fmla="*/ 1903110 h 2014537"/>
                <a:gd name="connsiteX35" fmla="*/ 1265238 w 7232649"/>
                <a:gd name="connsiteY35" fmla="*/ 1925316 h 2014537"/>
                <a:gd name="connsiteX36" fmla="*/ 898525 w 7232649"/>
                <a:gd name="connsiteY36" fmla="*/ 1956644 h 2014537"/>
                <a:gd name="connsiteX37" fmla="*/ 0 w 7232649"/>
                <a:gd name="connsiteY37" fmla="*/ 2014537 h 20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32649" h="2014537">
                  <a:moveTo>
                    <a:pt x="0" y="2014537"/>
                  </a:moveTo>
                  <a:lnTo>
                    <a:pt x="666750" y="1881187"/>
                  </a:lnTo>
                  <a:lnTo>
                    <a:pt x="1485900" y="1685925"/>
                  </a:lnTo>
                  <a:lnTo>
                    <a:pt x="1985963" y="1490662"/>
                  </a:lnTo>
                  <a:lnTo>
                    <a:pt x="2495550" y="1195387"/>
                  </a:lnTo>
                  <a:lnTo>
                    <a:pt x="2809875" y="966787"/>
                  </a:lnTo>
                  <a:lnTo>
                    <a:pt x="3100388" y="714375"/>
                  </a:lnTo>
                  <a:lnTo>
                    <a:pt x="3419475" y="428625"/>
                  </a:lnTo>
                  <a:lnTo>
                    <a:pt x="3733800" y="190500"/>
                  </a:lnTo>
                  <a:lnTo>
                    <a:pt x="3981450" y="57150"/>
                  </a:lnTo>
                  <a:lnTo>
                    <a:pt x="4171950" y="4762"/>
                  </a:lnTo>
                  <a:lnTo>
                    <a:pt x="4395788" y="0"/>
                  </a:lnTo>
                  <a:lnTo>
                    <a:pt x="4700588" y="85725"/>
                  </a:lnTo>
                  <a:lnTo>
                    <a:pt x="5186363" y="328612"/>
                  </a:lnTo>
                  <a:lnTo>
                    <a:pt x="5453063" y="457200"/>
                  </a:lnTo>
                  <a:lnTo>
                    <a:pt x="5895975" y="576262"/>
                  </a:lnTo>
                  <a:lnTo>
                    <a:pt x="6434138" y="704850"/>
                  </a:lnTo>
                  <a:lnTo>
                    <a:pt x="7227095" y="876299"/>
                  </a:lnTo>
                  <a:cubicBezTo>
                    <a:pt x="7228682" y="1039812"/>
                    <a:pt x="7231062" y="1468317"/>
                    <a:pt x="7232649" y="1631830"/>
                  </a:cubicBezTo>
                  <a:cubicBezTo>
                    <a:pt x="6951662" y="1619553"/>
                    <a:pt x="6822811" y="1610151"/>
                    <a:pt x="6542088" y="1587248"/>
                  </a:cubicBezTo>
                  <a:cubicBezTo>
                    <a:pt x="6261365" y="1564345"/>
                    <a:pt x="5879571" y="1525356"/>
                    <a:pt x="5548313" y="1494410"/>
                  </a:cubicBezTo>
                  <a:lnTo>
                    <a:pt x="5186363" y="1441449"/>
                  </a:lnTo>
                  <a:lnTo>
                    <a:pt x="4875213" y="1385737"/>
                  </a:lnTo>
                  <a:lnTo>
                    <a:pt x="4576763" y="1343507"/>
                  </a:lnTo>
                  <a:lnTo>
                    <a:pt x="4333875" y="1328245"/>
                  </a:lnTo>
                  <a:lnTo>
                    <a:pt x="4108450" y="1336162"/>
                  </a:lnTo>
                  <a:lnTo>
                    <a:pt x="3890963" y="1366516"/>
                  </a:lnTo>
                  <a:lnTo>
                    <a:pt x="3624263" y="1427796"/>
                  </a:lnTo>
                  <a:lnTo>
                    <a:pt x="3408363" y="1483911"/>
                  </a:lnTo>
                  <a:lnTo>
                    <a:pt x="3090863" y="1581683"/>
                  </a:lnTo>
                  <a:lnTo>
                    <a:pt x="2886075" y="1647493"/>
                  </a:lnTo>
                  <a:lnTo>
                    <a:pt x="2620963" y="1715716"/>
                  </a:lnTo>
                  <a:lnTo>
                    <a:pt x="2281238" y="1786691"/>
                  </a:lnTo>
                  <a:lnTo>
                    <a:pt x="1928813" y="1848774"/>
                  </a:lnTo>
                  <a:lnTo>
                    <a:pt x="1576388" y="1903110"/>
                  </a:lnTo>
                  <a:lnTo>
                    <a:pt x="1265238" y="1925316"/>
                  </a:lnTo>
                  <a:lnTo>
                    <a:pt x="898525" y="1956644"/>
                  </a:lnTo>
                  <a:lnTo>
                    <a:pt x="0" y="2014537"/>
                  </a:lnTo>
                  <a:close/>
                </a:path>
              </a:pathLst>
            </a:custGeom>
            <a:solidFill>
              <a:srgbClr val="AFD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43"/>
            <p:cNvSpPr/>
            <p:nvPr/>
          </p:nvSpPr>
          <p:spPr>
            <a:xfrm>
              <a:off x="990600" y="1746251"/>
              <a:ext cx="7232822" cy="2489199"/>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Freeform 44"/>
            <p:cNvSpPr/>
            <p:nvPr/>
          </p:nvSpPr>
          <p:spPr>
            <a:xfrm>
              <a:off x="1007076" y="3387810"/>
              <a:ext cx="7232822" cy="856734"/>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p:cNvGrpSpPr/>
          <p:nvPr/>
        </p:nvGrpSpPr>
        <p:grpSpPr>
          <a:xfrm>
            <a:off x="998838" y="2209800"/>
            <a:ext cx="7240288" cy="2024445"/>
            <a:chOff x="998838" y="2209800"/>
            <a:chExt cx="7240288" cy="2024445"/>
          </a:xfrm>
        </p:grpSpPr>
        <p:sp>
          <p:nvSpPr>
            <p:cNvPr id="35" name="Freeform 34"/>
            <p:cNvSpPr/>
            <p:nvPr/>
          </p:nvSpPr>
          <p:spPr>
            <a:xfrm>
              <a:off x="1009652" y="2214563"/>
              <a:ext cx="7229474" cy="2014537"/>
            </a:xfrm>
            <a:custGeom>
              <a:avLst/>
              <a:gdLst>
                <a:gd name="connsiteX0" fmla="*/ 0 w 6915150"/>
                <a:gd name="connsiteY0" fmla="*/ 2014537 h 2014537"/>
                <a:gd name="connsiteX1" fmla="*/ 666750 w 6915150"/>
                <a:gd name="connsiteY1" fmla="*/ 1881187 h 2014537"/>
                <a:gd name="connsiteX2" fmla="*/ 1485900 w 6915150"/>
                <a:gd name="connsiteY2" fmla="*/ 1685925 h 2014537"/>
                <a:gd name="connsiteX3" fmla="*/ 1985963 w 6915150"/>
                <a:gd name="connsiteY3" fmla="*/ 1490662 h 2014537"/>
                <a:gd name="connsiteX4" fmla="*/ 2495550 w 6915150"/>
                <a:gd name="connsiteY4" fmla="*/ 1195387 h 2014537"/>
                <a:gd name="connsiteX5" fmla="*/ 2809875 w 6915150"/>
                <a:gd name="connsiteY5" fmla="*/ 966787 h 2014537"/>
                <a:gd name="connsiteX6" fmla="*/ 3100388 w 6915150"/>
                <a:gd name="connsiteY6" fmla="*/ 714375 h 2014537"/>
                <a:gd name="connsiteX7" fmla="*/ 3419475 w 6915150"/>
                <a:gd name="connsiteY7" fmla="*/ 428625 h 2014537"/>
                <a:gd name="connsiteX8" fmla="*/ 3733800 w 6915150"/>
                <a:gd name="connsiteY8" fmla="*/ 190500 h 2014537"/>
                <a:gd name="connsiteX9" fmla="*/ 3981450 w 6915150"/>
                <a:gd name="connsiteY9" fmla="*/ 57150 h 2014537"/>
                <a:gd name="connsiteX10" fmla="*/ 4171950 w 6915150"/>
                <a:gd name="connsiteY10" fmla="*/ 4762 h 2014537"/>
                <a:gd name="connsiteX11" fmla="*/ 4395788 w 6915150"/>
                <a:gd name="connsiteY11" fmla="*/ 0 h 2014537"/>
                <a:gd name="connsiteX12" fmla="*/ 4700588 w 6915150"/>
                <a:gd name="connsiteY12" fmla="*/ 85725 h 2014537"/>
                <a:gd name="connsiteX13" fmla="*/ 5186363 w 6915150"/>
                <a:gd name="connsiteY13" fmla="*/ 328612 h 2014537"/>
                <a:gd name="connsiteX14" fmla="*/ 5453063 w 6915150"/>
                <a:gd name="connsiteY14" fmla="*/ 457200 h 2014537"/>
                <a:gd name="connsiteX15" fmla="*/ 5895975 w 6915150"/>
                <a:gd name="connsiteY15" fmla="*/ 576262 h 2014537"/>
                <a:gd name="connsiteX16" fmla="*/ 6434138 w 6915150"/>
                <a:gd name="connsiteY16" fmla="*/ 704850 h 2014537"/>
                <a:gd name="connsiteX17" fmla="*/ 6910388 w 6915150"/>
                <a:gd name="connsiteY17" fmla="*/ 814387 h 2014537"/>
                <a:gd name="connsiteX18" fmla="*/ 6915150 w 6915150"/>
                <a:gd name="connsiteY18" fmla="*/ 1304925 h 2014537"/>
                <a:gd name="connsiteX19" fmla="*/ 6386513 w 6915150"/>
                <a:gd name="connsiteY19" fmla="*/ 1233487 h 2014537"/>
                <a:gd name="connsiteX20" fmla="*/ 5805488 w 6915150"/>
                <a:gd name="connsiteY20" fmla="*/ 1147762 h 2014537"/>
                <a:gd name="connsiteX21" fmla="*/ 5567363 w 6915150"/>
                <a:gd name="connsiteY21" fmla="*/ 1109662 h 2014537"/>
                <a:gd name="connsiteX22" fmla="*/ 5243513 w 6915150"/>
                <a:gd name="connsiteY22" fmla="*/ 1033462 h 2014537"/>
                <a:gd name="connsiteX23" fmla="*/ 4900613 w 6915150"/>
                <a:gd name="connsiteY23" fmla="*/ 928687 h 2014537"/>
                <a:gd name="connsiteX24" fmla="*/ 4576763 w 6915150"/>
                <a:gd name="connsiteY24" fmla="*/ 847725 h 2014537"/>
                <a:gd name="connsiteX25" fmla="*/ 4324350 w 6915150"/>
                <a:gd name="connsiteY25" fmla="*/ 814387 h 2014537"/>
                <a:gd name="connsiteX26" fmla="*/ 4095750 w 6915150"/>
                <a:gd name="connsiteY26" fmla="*/ 842962 h 2014537"/>
                <a:gd name="connsiteX27" fmla="*/ 3910013 w 6915150"/>
                <a:gd name="connsiteY27" fmla="*/ 881062 h 2014537"/>
                <a:gd name="connsiteX28" fmla="*/ 3652838 w 6915150"/>
                <a:gd name="connsiteY28" fmla="*/ 981075 h 2014537"/>
                <a:gd name="connsiteX29" fmla="*/ 3424238 w 6915150"/>
                <a:gd name="connsiteY29" fmla="*/ 1081087 h 2014537"/>
                <a:gd name="connsiteX30" fmla="*/ 3119438 w 6915150"/>
                <a:gd name="connsiteY30" fmla="*/ 1238250 h 2014537"/>
                <a:gd name="connsiteX31" fmla="*/ 2867025 w 6915150"/>
                <a:gd name="connsiteY31" fmla="*/ 1376362 h 2014537"/>
                <a:gd name="connsiteX32" fmla="*/ 2624138 w 6915150"/>
                <a:gd name="connsiteY32" fmla="*/ 1485900 h 2014537"/>
                <a:gd name="connsiteX33" fmla="*/ 2252663 w 6915150"/>
                <a:gd name="connsiteY33" fmla="*/ 1624012 h 2014537"/>
                <a:gd name="connsiteX34" fmla="*/ 1947863 w 6915150"/>
                <a:gd name="connsiteY34" fmla="*/ 1714500 h 2014537"/>
                <a:gd name="connsiteX35" fmla="*/ 1576388 w 6915150"/>
                <a:gd name="connsiteY35" fmla="*/ 1804987 h 2014537"/>
                <a:gd name="connsiteX36" fmla="*/ 1271588 w 6915150"/>
                <a:gd name="connsiteY36" fmla="*/ 1847850 h 2014537"/>
                <a:gd name="connsiteX37" fmla="*/ 904875 w 6915150"/>
                <a:gd name="connsiteY37" fmla="*/ 1905000 h 2014537"/>
                <a:gd name="connsiteX38" fmla="*/ 0 w 6915150"/>
                <a:gd name="connsiteY38" fmla="*/ 2014537 h 2014537"/>
                <a:gd name="connsiteX0" fmla="*/ 0 w 7224719"/>
                <a:gd name="connsiteY0" fmla="*/ 2014537 h 2014537"/>
                <a:gd name="connsiteX1" fmla="*/ 666750 w 7224719"/>
                <a:gd name="connsiteY1" fmla="*/ 1881187 h 2014537"/>
                <a:gd name="connsiteX2" fmla="*/ 1485900 w 7224719"/>
                <a:gd name="connsiteY2" fmla="*/ 1685925 h 2014537"/>
                <a:gd name="connsiteX3" fmla="*/ 1985963 w 7224719"/>
                <a:gd name="connsiteY3" fmla="*/ 1490662 h 2014537"/>
                <a:gd name="connsiteX4" fmla="*/ 2495550 w 7224719"/>
                <a:gd name="connsiteY4" fmla="*/ 1195387 h 2014537"/>
                <a:gd name="connsiteX5" fmla="*/ 2809875 w 7224719"/>
                <a:gd name="connsiteY5" fmla="*/ 966787 h 2014537"/>
                <a:gd name="connsiteX6" fmla="*/ 3100388 w 7224719"/>
                <a:gd name="connsiteY6" fmla="*/ 714375 h 2014537"/>
                <a:gd name="connsiteX7" fmla="*/ 3419475 w 7224719"/>
                <a:gd name="connsiteY7" fmla="*/ 428625 h 2014537"/>
                <a:gd name="connsiteX8" fmla="*/ 3733800 w 7224719"/>
                <a:gd name="connsiteY8" fmla="*/ 190500 h 2014537"/>
                <a:gd name="connsiteX9" fmla="*/ 3981450 w 7224719"/>
                <a:gd name="connsiteY9" fmla="*/ 57150 h 2014537"/>
                <a:gd name="connsiteX10" fmla="*/ 4171950 w 7224719"/>
                <a:gd name="connsiteY10" fmla="*/ 4762 h 2014537"/>
                <a:gd name="connsiteX11" fmla="*/ 4395788 w 7224719"/>
                <a:gd name="connsiteY11" fmla="*/ 0 h 2014537"/>
                <a:gd name="connsiteX12" fmla="*/ 4700588 w 7224719"/>
                <a:gd name="connsiteY12" fmla="*/ 85725 h 2014537"/>
                <a:gd name="connsiteX13" fmla="*/ 5186363 w 7224719"/>
                <a:gd name="connsiteY13" fmla="*/ 328612 h 2014537"/>
                <a:gd name="connsiteX14" fmla="*/ 5453063 w 7224719"/>
                <a:gd name="connsiteY14" fmla="*/ 457200 h 2014537"/>
                <a:gd name="connsiteX15" fmla="*/ 5895975 w 7224719"/>
                <a:gd name="connsiteY15" fmla="*/ 576262 h 2014537"/>
                <a:gd name="connsiteX16" fmla="*/ 6434138 w 7224719"/>
                <a:gd name="connsiteY16" fmla="*/ 704850 h 2014537"/>
                <a:gd name="connsiteX17" fmla="*/ 7224713 w 7224719"/>
                <a:gd name="connsiteY17" fmla="*/ 885824 h 2014537"/>
                <a:gd name="connsiteX18" fmla="*/ 6915150 w 7224719"/>
                <a:gd name="connsiteY18" fmla="*/ 1304925 h 2014537"/>
                <a:gd name="connsiteX19" fmla="*/ 6386513 w 7224719"/>
                <a:gd name="connsiteY19" fmla="*/ 1233487 h 2014537"/>
                <a:gd name="connsiteX20" fmla="*/ 5805488 w 7224719"/>
                <a:gd name="connsiteY20" fmla="*/ 1147762 h 2014537"/>
                <a:gd name="connsiteX21" fmla="*/ 5567363 w 7224719"/>
                <a:gd name="connsiteY21" fmla="*/ 1109662 h 2014537"/>
                <a:gd name="connsiteX22" fmla="*/ 5243513 w 7224719"/>
                <a:gd name="connsiteY22" fmla="*/ 1033462 h 2014537"/>
                <a:gd name="connsiteX23" fmla="*/ 4900613 w 7224719"/>
                <a:gd name="connsiteY23" fmla="*/ 928687 h 2014537"/>
                <a:gd name="connsiteX24" fmla="*/ 4576763 w 7224719"/>
                <a:gd name="connsiteY24" fmla="*/ 847725 h 2014537"/>
                <a:gd name="connsiteX25" fmla="*/ 4324350 w 7224719"/>
                <a:gd name="connsiteY25" fmla="*/ 814387 h 2014537"/>
                <a:gd name="connsiteX26" fmla="*/ 4095750 w 7224719"/>
                <a:gd name="connsiteY26" fmla="*/ 842962 h 2014537"/>
                <a:gd name="connsiteX27" fmla="*/ 3910013 w 7224719"/>
                <a:gd name="connsiteY27" fmla="*/ 881062 h 2014537"/>
                <a:gd name="connsiteX28" fmla="*/ 3652838 w 7224719"/>
                <a:gd name="connsiteY28" fmla="*/ 981075 h 2014537"/>
                <a:gd name="connsiteX29" fmla="*/ 3424238 w 7224719"/>
                <a:gd name="connsiteY29" fmla="*/ 1081087 h 2014537"/>
                <a:gd name="connsiteX30" fmla="*/ 3119438 w 7224719"/>
                <a:gd name="connsiteY30" fmla="*/ 1238250 h 2014537"/>
                <a:gd name="connsiteX31" fmla="*/ 2867025 w 7224719"/>
                <a:gd name="connsiteY31" fmla="*/ 1376362 h 2014537"/>
                <a:gd name="connsiteX32" fmla="*/ 2624138 w 7224719"/>
                <a:gd name="connsiteY32" fmla="*/ 1485900 h 2014537"/>
                <a:gd name="connsiteX33" fmla="*/ 2252663 w 7224719"/>
                <a:gd name="connsiteY33" fmla="*/ 1624012 h 2014537"/>
                <a:gd name="connsiteX34" fmla="*/ 1947863 w 7224719"/>
                <a:gd name="connsiteY34" fmla="*/ 1714500 h 2014537"/>
                <a:gd name="connsiteX35" fmla="*/ 1576388 w 7224719"/>
                <a:gd name="connsiteY35" fmla="*/ 1804987 h 2014537"/>
                <a:gd name="connsiteX36" fmla="*/ 1271588 w 7224719"/>
                <a:gd name="connsiteY36" fmla="*/ 1847850 h 2014537"/>
                <a:gd name="connsiteX37" fmla="*/ 904875 w 7224719"/>
                <a:gd name="connsiteY37" fmla="*/ 1905000 h 2014537"/>
                <a:gd name="connsiteX38" fmla="*/ 0 w 7224719"/>
                <a:gd name="connsiteY38" fmla="*/ 2014537 h 2014537"/>
                <a:gd name="connsiteX0" fmla="*/ 0 w 7225171"/>
                <a:gd name="connsiteY0" fmla="*/ 2014537 h 2014537"/>
                <a:gd name="connsiteX1" fmla="*/ 666750 w 7225171"/>
                <a:gd name="connsiteY1" fmla="*/ 1881187 h 2014537"/>
                <a:gd name="connsiteX2" fmla="*/ 1485900 w 7225171"/>
                <a:gd name="connsiteY2" fmla="*/ 1685925 h 2014537"/>
                <a:gd name="connsiteX3" fmla="*/ 1985963 w 7225171"/>
                <a:gd name="connsiteY3" fmla="*/ 1490662 h 2014537"/>
                <a:gd name="connsiteX4" fmla="*/ 2495550 w 7225171"/>
                <a:gd name="connsiteY4" fmla="*/ 1195387 h 2014537"/>
                <a:gd name="connsiteX5" fmla="*/ 2809875 w 7225171"/>
                <a:gd name="connsiteY5" fmla="*/ 966787 h 2014537"/>
                <a:gd name="connsiteX6" fmla="*/ 3100388 w 7225171"/>
                <a:gd name="connsiteY6" fmla="*/ 714375 h 2014537"/>
                <a:gd name="connsiteX7" fmla="*/ 3419475 w 7225171"/>
                <a:gd name="connsiteY7" fmla="*/ 428625 h 2014537"/>
                <a:gd name="connsiteX8" fmla="*/ 3733800 w 7225171"/>
                <a:gd name="connsiteY8" fmla="*/ 190500 h 2014537"/>
                <a:gd name="connsiteX9" fmla="*/ 3981450 w 7225171"/>
                <a:gd name="connsiteY9" fmla="*/ 57150 h 2014537"/>
                <a:gd name="connsiteX10" fmla="*/ 4171950 w 7225171"/>
                <a:gd name="connsiteY10" fmla="*/ 4762 h 2014537"/>
                <a:gd name="connsiteX11" fmla="*/ 4395788 w 7225171"/>
                <a:gd name="connsiteY11" fmla="*/ 0 h 2014537"/>
                <a:gd name="connsiteX12" fmla="*/ 4700588 w 7225171"/>
                <a:gd name="connsiteY12" fmla="*/ 85725 h 2014537"/>
                <a:gd name="connsiteX13" fmla="*/ 5186363 w 7225171"/>
                <a:gd name="connsiteY13" fmla="*/ 328612 h 2014537"/>
                <a:gd name="connsiteX14" fmla="*/ 5453063 w 7225171"/>
                <a:gd name="connsiteY14" fmla="*/ 457200 h 2014537"/>
                <a:gd name="connsiteX15" fmla="*/ 5895975 w 7225171"/>
                <a:gd name="connsiteY15" fmla="*/ 576262 h 2014537"/>
                <a:gd name="connsiteX16" fmla="*/ 6434138 w 7225171"/>
                <a:gd name="connsiteY16" fmla="*/ 704850 h 2014537"/>
                <a:gd name="connsiteX17" fmla="*/ 7224713 w 7225171"/>
                <a:gd name="connsiteY17" fmla="*/ 885824 h 2014537"/>
                <a:gd name="connsiteX18" fmla="*/ 7224712 w 7225171"/>
                <a:gd name="connsiteY18" fmla="*/ 1347788 h 2014537"/>
                <a:gd name="connsiteX19" fmla="*/ 6386513 w 7225171"/>
                <a:gd name="connsiteY19" fmla="*/ 1233487 h 2014537"/>
                <a:gd name="connsiteX20" fmla="*/ 5805488 w 7225171"/>
                <a:gd name="connsiteY20" fmla="*/ 1147762 h 2014537"/>
                <a:gd name="connsiteX21" fmla="*/ 5567363 w 7225171"/>
                <a:gd name="connsiteY21" fmla="*/ 1109662 h 2014537"/>
                <a:gd name="connsiteX22" fmla="*/ 5243513 w 7225171"/>
                <a:gd name="connsiteY22" fmla="*/ 1033462 h 2014537"/>
                <a:gd name="connsiteX23" fmla="*/ 4900613 w 7225171"/>
                <a:gd name="connsiteY23" fmla="*/ 928687 h 2014537"/>
                <a:gd name="connsiteX24" fmla="*/ 4576763 w 7225171"/>
                <a:gd name="connsiteY24" fmla="*/ 847725 h 2014537"/>
                <a:gd name="connsiteX25" fmla="*/ 4324350 w 7225171"/>
                <a:gd name="connsiteY25" fmla="*/ 814387 h 2014537"/>
                <a:gd name="connsiteX26" fmla="*/ 4095750 w 7225171"/>
                <a:gd name="connsiteY26" fmla="*/ 842962 h 2014537"/>
                <a:gd name="connsiteX27" fmla="*/ 3910013 w 7225171"/>
                <a:gd name="connsiteY27" fmla="*/ 881062 h 2014537"/>
                <a:gd name="connsiteX28" fmla="*/ 3652838 w 7225171"/>
                <a:gd name="connsiteY28" fmla="*/ 981075 h 2014537"/>
                <a:gd name="connsiteX29" fmla="*/ 3424238 w 7225171"/>
                <a:gd name="connsiteY29" fmla="*/ 1081087 h 2014537"/>
                <a:gd name="connsiteX30" fmla="*/ 3119438 w 7225171"/>
                <a:gd name="connsiteY30" fmla="*/ 1238250 h 2014537"/>
                <a:gd name="connsiteX31" fmla="*/ 2867025 w 7225171"/>
                <a:gd name="connsiteY31" fmla="*/ 1376362 h 2014537"/>
                <a:gd name="connsiteX32" fmla="*/ 2624138 w 7225171"/>
                <a:gd name="connsiteY32" fmla="*/ 1485900 h 2014537"/>
                <a:gd name="connsiteX33" fmla="*/ 2252663 w 7225171"/>
                <a:gd name="connsiteY33" fmla="*/ 1624012 h 2014537"/>
                <a:gd name="connsiteX34" fmla="*/ 1947863 w 7225171"/>
                <a:gd name="connsiteY34" fmla="*/ 1714500 h 2014537"/>
                <a:gd name="connsiteX35" fmla="*/ 1576388 w 7225171"/>
                <a:gd name="connsiteY35" fmla="*/ 1804987 h 2014537"/>
                <a:gd name="connsiteX36" fmla="*/ 1271588 w 7225171"/>
                <a:gd name="connsiteY36" fmla="*/ 1847850 h 2014537"/>
                <a:gd name="connsiteX37" fmla="*/ 904875 w 7225171"/>
                <a:gd name="connsiteY37" fmla="*/ 1905000 h 2014537"/>
                <a:gd name="connsiteX38" fmla="*/ 0 w 7225171"/>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4713 w 7229474"/>
                <a:gd name="connsiteY17" fmla="*/ 885824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24713 w 7234237"/>
                <a:gd name="connsiteY17" fmla="*/ 885824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43900"/>
                <a:gd name="connsiteY0" fmla="*/ 2014537 h 2014537"/>
                <a:gd name="connsiteX1" fmla="*/ 666750 w 7243900"/>
                <a:gd name="connsiteY1" fmla="*/ 1881187 h 2014537"/>
                <a:gd name="connsiteX2" fmla="*/ 1485900 w 7243900"/>
                <a:gd name="connsiteY2" fmla="*/ 1685925 h 2014537"/>
                <a:gd name="connsiteX3" fmla="*/ 1985963 w 7243900"/>
                <a:gd name="connsiteY3" fmla="*/ 1490662 h 2014537"/>
                <a:gd name="connsiteX4" fmla="*/ 2495550 w 7243900"/>
                <a:gd name="connsiteY4" fmla="*/ 1195387 h 2014537"/>
                <a:gd name="connsiteX5" fmla="*/ 2809875 w 7243900"/>
                <a:gd name="connsiteY5" fmla="*/ 966787 h 2014537"/>
                <a:gd name="connsiteX6" fmla="*/ 3100388 w 7243900"/>
                <a:gd name="connsiteY6" fmla="*/ 714375 h 2014537"/>
                <a:gd name="connsiteX7" fmla="*/ 3419475 w 7243900"/>
                <a:gd name="connsiteY7" fmla="*/ 428625 h 2014537"/>
                <a:gd name="connsiteX8" fmla="*/ 3733800 w 7243900"/>
                <a:gd name="connsiteY8" fmla="*/ 190500 h 2014537"/>
                <a:gd name="connsiteX9" fmla="*/ 3981450 w 7243900"/>
                <a:gd name="connsiteY9" fmla="*/ 57150 h 2014537"/>
                <a:gd name="connsiteX10" fmla="*/ 4171950 w 7243900"/>
                <a:gd name="connsiteY10" fmla="*/ 4762 h 2014537"/>
                <a:gd name="connsiteX11" fmla="*/ 4395788 w 7243900"/>
                <a:gd name="connsiteY11" fmla="*/ 0 h 2014537"/>
                <a:gd name="connsiteX12" fmla="*/ 4700588 w 7243900"/>
                <a:gd name="connsiteY12" fmla="*/ 85725 h 2014537"/>
                <a:gd name="connsiteX13" fmla="*/ 5186363 w 7243900"/>
                <a:gd name="connsiteY13" fmla="*/ 328612 h 2014537"/>
                <a:gd name="connsiteX14" fmla="*/ 5453063 w 7243900"/>
                <a:gd name="connsiteY14" fmla="*/ 457200 h 2014537"/>
                <a:gd name="connsiteX15" fmla="*/ 5895975 w 7243900"/>
                <a:gd name="connsiteY15" fmla="*/ 576262 h 2014537"/>
                <a:gd name="connsiteX16" fmla="*/ 6434138 w 7243900"/>
                <a:gd name="connsiteY16" fmla="*/ 704850 h 2014537"/>
                <a:gd name="connsiteX17" fmla="*/ 7243763 w 7243900"/>
                <a:gd name="connsiteY17" fmla="*/ 885824 h 2014537"/>
                <a:gd name="connsiteX18" fmla="*/ 7234237 w 7243900"/>
                <a:gd name="connsiteY18" fmla="*/ 1347788 h 2014537"/>
                <a:gd name="connsiteX19" fmla="*/ 6386513 w 7243900"/>
                <a:gd name="connsiteY19" fmla="*/ 1233487 h 2014537"/>
                <a:gd name="connsiteX20" fmla="*/ 5805488 w 7243900"/>
                <a:gd name="connsiteY20" fmla="*/ 1147762 h 2014537"/>
                <a:gd name="connsiteX21" fmla="*/ 5567363 w 7243900"/>
                <a:gd name="connsiteY21" fmla="*/ 1109662 h 2014537"/>
                <a:gd name="connsiteX22" fmla="*/ 5243513 w 7243900"/>
                <a:gd name="connsiteY22" fmla="*/ 1033462 h 2014537"/>
                <a:gd name="connsiteX23" fmla="*/ 4900613 w 7243900"/>
                <a:gd name="connsiteY23" fmla="*/ 928687 h 2014537"/>
                <a:gd name="connsiteX24" fmla="*/ 4576763 w 7243900"/>
                <a:gd name="connsiteY24" fmla="*/ 847725 h 2014537"/>
                <a:gd name="connsiteX25" fmla="*/ 4324350 w 7243900"/>
                <a:gd name="connsiteY25" fmla="*/ 814387 h 2014537"/>
                <a:gd name="connsiteX26" fmla="*/ 4095750 w 7243900"/>
                <a:gd name="connsiteY26" fmla="*/ 842962 h 2014537"/>
                <a:gd name="connsiteX27" fmla="*/ 3910013 w 7243900"/>
                <a:gd name="connsiteY27" fmla="*/ 881062 h 2014537"/>
                <a:gd name="connsiteX28" fmla="*/ 3652838 w 7243900"/>
                <a:gd name="connsiteY28" fmla="*/ 981075 h 2014537"/>
                <a:gd name="connsiteX29" fmla="*/ 3424238 w 7243900"/>
                <a:gd name="connsiteY29" fmla="*/ 1081087 h 2014537"/>
                <a:gd name="connsiteX30" fmla="*/ 3119438 w 7243900"/>
                <a:gd name="connsiteY30" fmla="*/ 1238250 h 2014537"/>
                <a:gd name="connsiteX31" fmla="*/ 2867025 w 7243900"/>
                <a:gd name="connsiteY31" fmla="*/ 1376362 h 2014537"/>
                <a:gd name="connsiteX32" fmla="*/ 2624138 w 7243900"/>
                <a:gd name="connsiteY32" fmla="*/ 1485900 h 2014537"/>
                <a:gd name="connsiteX33" fmla="*/ 2252663 w 7243900"/>
                <a:gd name="connsiteY33" fmla="*/ 1624012 h 2014537"/>
                <a:gd name="connsiteX34" fmla="*/ 1947863 w 7243900"/>
                <a:gd name="connsiteY34" fmla="*/ 1714500 h 2014537"/>
                <a:gd name="connsiteX35" fmla="*/ 1576388 w 7243900"/>
                <a:gd name="connsiteY35" fmla="*/ 1804987 h 2014537"/>
                <a:gd name="connsiteX36" fmla="*/ 1271588 w 7243900"/>
                <a:gd name="connsiteY36" fmla="*/ 1847850 h 2014537"/>
                <a:gd name="connsiteX37" fmla="*/ 904875 w 7243900"/>
                <a:gd name="connsiteY37" fmla="*/ 1905000 h 2014537"/>
                <a:gd name="connsiteX38" fmla="*/ 0 w 7243900"/>
                <a:gd name="connsiteY38" fmla="*/ 2014537 h 2014537"/>
                <a:gd name="connsiteX0" fmla="*/ 0 w 7234696"/>
                <a:gd name="connsiteY0" fmla="*/ 2014537 h 2014537"/>
                <a:gd name="connsiteX1" fmla="*/ 666750 w 7234696"/>
                <a:gd name="connsiteY1" fmla="*/ 1881187 h 2014537"/>
                <a:gd name="connsiteX2" fmla="*/ 1485900 w 7234696"/>
                <a:gd name="connsiteY2" fmla="*/ 1685925 h 2014537"/>
                <a:gd name="connsiteX3" fmla="*/ 1985963 w 7234696"/>
                <a:gd name="connsiteY3" fmla="*/ 1490662 h 2014537"/>
                <a:gd name="connsiteX4" fmla="*/ 2495550 w 7234696"/>
                <a:gd name="connsiteY4" fmla="*/ 1195387 h 2014537"/>
                <a:gd name="connsiteX5" fmla="*/ 2809875 w 7234696"/>
                <a:gd name="connsiteY5" fmla="*/ 966787 h 2014537"/>
                <a:gd name="connsiteX6" fmla="*/ 3100388 w 7234696"/>
                <a:gd name="connsiteY6" fmla="*/ 714375 h 2014537"/>
                <a:gd name="connsiteX7" fmla="*/ 3419475 w 7234696"/>
                <a:gd name="connsiteY7" fmla="*/ 428625 h 2014537"/>
                <a:gd name="connsiteX8" fmla="*/ 3733800 w 7234696"/>
                <a:gd name="connsiteY8" fmla="*/ 190500 h 2014537"/>
                <a:gd name="connsiteX9" fmla="*/ 3981450 w 7234696"/>
                <a:gd name="connsiteY9" fmla="*/ 57150 h 2014537"/>
                <a:gd name="connsiteX10" fmla="*/ 4171950 w 7234696"/>
                <a:gd name="connsiteY10" fmla="*/ 4762 h 2014537"/>
                <a:gd name="connsiteX11" fmla="*/ 4395788 w 7234696"/>
                <a:gd name="connsiteY11" fmla="*/ 0 h 2014537"/>
                <a:gd name="connsiteX12" fmla="*/ 4700588 w 7234696"/>
                <a:gd name="connsiteY12" fmla="*/ 85725 h 2014537"/>
                <a:gd name="connsiteX13" fmla="*/ 5186363 w 7234696"/>
                <a:gd name="connsiteY13" fmla="*/ 328612 h 2014537"/>
                <a:gd name="connsiteX14" fmla="*/ 5453063 w 7234696"/>
                <a:gd name="connsiteY14" fmla="*/ 457200 h 2014537"/>
                <a:gd name="connsiteX15" fmla="*/ 5895975 w 7234696"/>
                <a:gd name="connsiteY15" fmla="*/ 576262 h 2014537"/>
                <a:gd name="connsiteX16" fmla="*/ 6434138 w 7234696"/>
                <a:gd name="connsiteY16" fmla="*/ 704850 h 2014537"/>
                <a:gd name="connsiteX17" fmla="*/ 7234238 w 7234696"/>
                <a:gd name="connsiteY17" fmla="*/ 885824 h 2014537"/>
                <a:gd name="connsiteX18" fmla="*/ 7234237 w 7234696"/>
                <a:gd name="connsiteY18" fmla="*/ 1347788 h 2014537"/>
                <a:gd name="connsiteX19" fmla="*/ 6386513 w 7234696"/>
                <a:gd name="connsiteY19" fmla="*/ 1233487 h 2014537"/>
                <a:gd name="connsiteX20" fmla="*/ 5805488 w 7234696"/>
                <a:gd name="connsiteY20" fmla="*/ 1147762 h 2014537"/>
                <a:gd name="connsiteX21" fmla="*/ 5567363 w 7234696"/>
                <a:gd name="connsiteY21" fmla="*/ 1109662 h 2014537"/>
                <a:gd name="connsiteX22" fmla="*/ 5243513 w 7234696"/>
                <a:gd name="connsiteY22" fmla="*/ 1033462 h 2014537"/>
                <a:gd name="connsiteX23" fmla="*/ 4900613 w 7234696"/>
                <a:gd name="connsiteY23" fmla="*/ 928687 h 2014537"/>
                <a:gd name="connsiteX24" fmla="*/ 4576763 w 7234696"/>
                <a:gd name="connsiteY24" fmla="*/ 847725 h 2014537"/>
                <a:gd name="connsiteX25" fmla="*/ 4324350 w 7234696"/>
                <a:gd name="connsiteY25" fmla="*/ 814387 h 2014537"/>
                <a:gd name="connsiteX26" fmla="*/ 4095750 w 7234696"/>
                <a:gd name="connsiteY26" fmla="*/ 842962 h 2014537"/>
                <a:gd name="connsiteX27" fmla="*/ 3910013 w 7234696"/>
                <a:gd name="connsiteY27" fmla="*/ 881062 h 2014537"/>
                <a:gd name="connsiteX28" fmla="*/ 3652838 w 7234696"/>
                <a:gd name="connsiteY28" fmla="*/ 981075 h 2014537"/>
                <a:gd name="connsiteX29" fmla="*/ 3424238 w 7234696"/>
                <a:gd name="connsiteY29" fmla="*/ 1081087 h 2014537"/>
                <a:gd name="connsiteX30" fmla="*/ 3119438 w 7234696"/>
                <a:gd name="connsiteY30" fmla="*/ 1238250 h 2014537"/>
                <a:gd name="connsiteX31" fmla="*/ 2867025 w 7234696"/>
                <a:gd name="connsiteY31" fmla="*/ 1376362 h 2014537"/>
                <a:gd name="connsiteX32" fmla="*/ 2624138 w 7234696"/>
                <a:gd name="connsiteY32" fmla="*/ 1485900 h 2014537"/>
                <a:gd name="connsiteX33" fmla="*/ 2252663 w 7234696"/>
                <a:gd name="connsiteY33" fmla="*/ 1624012 h 2014537"/>
                <a:gd name="connsiteX34" fmla="*/ 1947863 w 7234696"/>
                <a:gd name="connsiteY34" fmla="*/ 1714500 h 2014537"/>
                <a:gd name="connsiteX35" fmla="*/ 1576388 w 7234696"/>
                <a:gd name="connsiteY35" fmla="*/ 1804987 h 2014537"/>
                <a:gd name="connsiteX36" fmla="*/ 1271588 w 7234696"/>
                <a:gd name="connsiteY36" fmla="*/ 1847850 h 2014537"/>
                <a:gd name="connsiteX37" fmla="*/ 904875 w 7234696"/>
                <a:gd name="connsiteY37" fmla="*/ 1905000 h 2014537"/>
                <a:gd name="connsiteX38" fmla="*/ 0 w 7234696"/>
                <a:gd name="connsiteY38" fmla="*/ 2014537 h 2014537"/>
                <a:gd name="connsiteX0" fmla="*/ 0 w 7234237"/>
                <a:gd name="connsiteY0" fmla="*/ 2014537 h 2014537"/>
                <a:gd name="connsiteX1" fmla="*/ 666750 w 7234237"/>
                <a:gd name="connsiteY1" fmla="*/ 1881187 h 2014537"/>
                <a:gd name="connsiteX2" fmla="*/ 1485900 w 7234237"/>
                <a:gd name="connsiteY2" fmla="*/ 1685925 h 2014537"/>
                <a:gd name="connsiteX3" fmla="*/ 1985963 w 7234237"/>
                <a:gd name="connsiteY3" fmla="*/ 1490662 h 2014537"/>
                <a:gd name="connsiteX4" fmla="*/ 2495550 w 7234237"/>
                <a:gd name="connsiteY4" fmla="*/ 1195387 h 2014537"/>
                <a:gd name="connsiteX5" fmla="*/ 2809875 w 7234237"/>
                <a:gd name="connsiteY5" fmla="*/ 966787 h 2014537"/>
                <a:gd name="connsiteX6" fmla="*/ 3100388 w 7234237"/>
                <a:gd name="connsiteY6" fmla="*/ 714375 h 2014537"/>
                <a:gd name="connsiteX7" fmla="*/ 3419475 w 7234237"/>
                <a:gd name="connsiteY7" fmla="*/ 428625 h 2014537"/>
                <a:gd name="connsiteX8" fmla="*/ 3733800 w 7234237"/>
                <a:gd name="connsiteY8" fmla="*/ 190500 h 2014537"/>
                <a:gd name="connsiteX9" fmla="*/ 3981450 w 7234237"/>
                <a:gd name="connsiteY9" fmla="*/ 57150 h 2014537"/>
                <a:gd name="connsiteX10" fmla="*/ 4171950 w 7234237"/>
                <a:gd name="connsiteY10" fmla="*/ 4762 h 2014537"/>
                <a:gd name="connsiteX11" fmla="*/ 4395788 w 7234237"/>
                <a:gd name="connsiteY11" fmla="*/ 0 h 2014537"/>
                <a:gd name="connsiteX12" fmla="*/ 4700588 w 7234237"/>
                <a:gd name="connsiteY12" fmla="*/ 85725 h 2014537"/>
                <a:gd name="connsiteX13" fmla="*/ 5186363 w 7234237"/>
                <a:gd name="connsiteY13" fmla="*/ 328612 h 2014537"/>
                <a:gd name="connsiteX14" fmla="*/ 5453063 w 7234237"/>
                <a:gd name="connsiteY14" fmla="*/ 457200 h 2014537"/>
                <a:gd name="connsiteX15" fmla="*/ 5895975 w 7234237"/>
                <a:gd name="connsiteY15" fmla="*/ 576262 h 2014537"/>
                <a:gd name="connsiteX16" fmla="*/ 6434138 w 7234237"/>
                <a:gd name="connsiteY16" fmla="*/ 704850 h 2014537"/>
                <a:gd name="connsiteX17" fmla="*/ 7219951 w 7234237"/>
                <a:gd name="connsiteY17" fmla="*/ 876299 h 2014537"/>
                <a:gd name="connsiteX18" fmla="*/ 7234237 w 7234237"/>
                <a:gd name="connsiteY18" fmla="*/ 1347788 h 2014537"/>
                <a:gd name="connsiteX19" fmla="*/ 6386513 w 7234237"/>
                <a:gd name="connsiteY19" fmla="*/ 1233487 h 2014537"/>
                <a:gd name="connsiteX20" fmla="*/ 5805488 w 7234237"/>
                <a:gd name="connsiteY20" fmla="*/ 1147762 h 2014537"/>
                <a:gd name="connsiteX21" fmla="*/ 5567363 w 7234237"/>
                <a:gd name="connsiteY21" fmla="*/ 1109662 h 2014537"/>
                <a:gd name="connsiteX22" fmla="*/ 5243513 w 7234237"/>
                <a:gd name="connsiteY22" fmla="*/ 1033462 h 2014537"/>
                <a:gd name="connsiteX23" fmla="*/ 4900613 w 7234237"/>
                <a:gd name="connsiteY23" fmla="*/ 928687 h 2014537"/>
                <a:gd name="connsiteX24" fmla="*/ 4576763 w 7234237"/>
                <a:gd name="connsiteY24" fmla="*/ 847725 h 2014537"/>
                <a:gd name="connsiteX25" fmla="*/ 4324350 w 7234237"/>
                <a:gd name="connsiteY25" fmla="*/ 814387 h 2014537"/>
                <a:gd name="connsiteX26" fmla="*/ 4095750 w 7234237"/>
                <a:gd name="connsiteY26" fmla="*/ 842962 h 2014537"/>
                <a:gd name="connsiteX27" fmla="*/ 3910013 w 7234237"/>
                <a:gd name="connsiteY27" fmla="*/ 881062 h 2014537"/>
                <a:gd name="connsiteX28" fmla="*/ 3652838 w 7234237"/>
                <a:gd name="connsiteY28" fmla="*/ 981075 h 2014537"/>
                <a:gd name="connsiteX29" fmla="*/ 3424238 w 7234237"/>
                <a:gd name="connsiteY29" fmla="*/ 1081087 h 2014537"/>
                <a:gd name="connsiteX30" fmla="*/ 3119438 w 7234237"/>
                <a:gd name="connsiteY30" fmla="*/ 1238250 h 2014537"/>
                <a:gd name="connsiteX31" fmla="*/ 2867025 w 7234237"/>
                <a:gd name="connsiteY31" fmla="*/ 1376362 h 2014537"/>
                <a:gd name="connsiteX32" fmla="*/ 2624138 w 7234237"/>
                <a:gd name="connsiteY32" fmla="*/ 1485900 h 2014537"/>
                <a:gd name="connsiteX33" fmla="*/ 2252663 w 7234237"/>
                <a:gd name="connsiteY33" fmla="*/ 1624012 h 2014537"/>
                <a:gd name="connsiteX34" fmla="*/ 1947863 w 7234237"/>
                <a:gd name="connsiteY34" fmla="*/ 1714500 h 2014537"/>
                <a:gd name="connsiteX35" fmla="*/ 1576388 w 7234237"/>
                <a:gd name="connsiteY35" fmla="*/ 1804987 h 2014537"/>
                <a:gd name="connsiteX36" fmla="*/ 1271588 w 7234237"/>
                <a:gd name="connsiteY36" fmla="*/ 1847850 h 2014537"/>
                <a:gd name="connsiteX37" fmla="*/ 904875 w 7234237"/>
                <a:gd name="connsiteY37" fmla="*/ 1905000 h 2014537"/>
                <a:gd name="connsiteX38" fmla="*/ 0 w 7234237"/>
                <a:gd name="connsiteY38" fmla="*/ 2014537 h 2014537"/>
                <a:gd name="connsiteX0" fmla="*/ 0 w 7227093"/>
                <a:gd name="connsiteY0" fmla="*/ 2014537 h 2014537"/>
                <a:gd name="connsiteX1" fmla="*/ 666750 w 7227093"/>
                <a:gd name="connsiteY1" fmla="*/ 1881187 h 2014537"/>
                <a:gd name="connsiteX2" fmla="*/ 1485900 w 7227093"/>
                <a:gd name="connsiteY2" fmla="*/ 1685925 h 2014537"/>
                <a:gd name="connsiteX3" fmla="*/ 1985963 w 7227093"/>
                <a:gd name="connsiteY3" fmla="*/ 1490662 h 2014537"/>
                <a:gd name="connsiteX4" fmla="*/ 2495550 w 7227093"/>
                <a:gd name="connsiteY4" fmla="*/ 1195387 h 2014537"/>
                <a:gd name="connsiteX5" fmla="*/ 2809875 w 7227093"/>
                <a:gd name="connsiteY5" fmla="*/ 966787 h 2014537"/>
                <a:gd name="connsiteX6" fmla="*/ 3100388 w 7227093"/>
                <a:gd name="connsiteY6" fmla="*/ 714375 h 2014537"/>
                <a:gd name="connsiteX7" fmla="*/ 3419475 w 7227093"/>
                <a:gd name="connsiteY7" fmla="*/ 428625 h 2014537"/>
                <a:gd name="connsiteX8" fmla="*/ 3733800 w 7227093"/>
                <a:gd name="connsiteY8" fmla="*/ 190500 h 2014537"/>
                <a:gd name="connsiteX9" fmla="*/ 3981450 w 7227093"/>
                <a:gd name="connsiteY9" fmla="*/ 57150 h 2014537"/>
                <a:gd name="connsiteX10" fmla="*/ 4171950 w 7227093"/>
                <a:gd name="connsiteY10" fmla="*/ 4762 h 2014537"/>
                <a:gd name="connsiteX11" fmla="*/ 4395788 w 7227093"/>
                <a:gd name="connsiteY11" fmla="*/ 0 h 2014537"/>
                <a:gd name="connsiteX12" fmla="*/ 4700588 w 7227093"/>
                <a:gd name="connsiteY12" fmla="*/ 85725 h 2014537"/>
                <a:gd name="connsiteX13" fmla="*/ 5186363 w 7227093"/>
                <a:gd name="connsiteY13" fmla="*/ 328612 h 2014537"/>
                <a:gd name="connsiteX14" fmla="*/ 5453063 w 7227093"/>
                <a:gd name="connsiteY14" fmla="*/ 457200 h 2014537"/>
                <a:gd name="connsiteX15" fmla="*/ 5895975 w 7227093"/>
                <a:gd name="connsiteY15" fmla="*/ 576262 h 2014537"/>
                <a:gd name="connsiteX16" fmla="*/ 6434138 w 7227093"/>
                <a:gd name="connsiteY16" fmla="*/ 704850 h 2014537"/>
                <a:gd name="connsiteX17" fmla="*/ 7219951 w 7227093"/>
                <a:gd name="connsiteY17" fmla="*/ 876299 h 2014537"/>
                <a:gd name="connsiteX18" fmla="*/ 7227093 w 7227093"/>
                <a:gd name="connsiteY18" fmla="*/ 1347788 h 2014537"/>
                <a:gd name="connsiteX19" fmla="*/ 6386513 w 7227093"/>
                <a:gd name="connsiteY19" fmla="*/ 1233487 h 2014537"/>
                <a:gd name="connsiteX20" fmla="*/ 5805488 w 7227093"/>
                <a:gd name="connsiteY20" fmla="*/ 1147762 h 2014537"/>
                <a:gd name="connsiteX21" fmla="*/ 5567363 w 7227093"/>
                <a:gd name="connsiteY21" fmla="*/ 1109662 h 2014537"/>
                <a:gd name="connsiteX22" fmla="*/ 5243513 w 7227093"/>
                <a:gd name="connsiteY22" fmla="*/ 1033462 h 2014537"/>
                <a:gd name="connsiteX23" fmla="*/ 4900613 w 7227093"/>
                <a:gd name="connsiteY23" fmla="*/ 928687 h 2014537"/>
                <a:gd name="connsiteX24" fmla="*/ 4576763 w 7227093"/>
                <a:gd name="connsiteY24" fmla="*/ 847725 h 2014537"/>
                <a:gd name="connsiteX25" fmla="*/ 4324350 w 7227093"/>
                <a:gd name="connsiteY25" fmla="*/ 814387 h 2014537"/>
                <a:gd name="connsiteX26" fmla="*/ 4095750 w 7227093"/>
                <a:gd name="connsiteY26" fmla="*/ 842962 h 2014537"/>
                <a:gd name="connsiteX27" fmla="*/ 3910013 w 7227093"/>
                <a:gd name="connsiteY27" fmla="*/ 881062 h 2014537"/>
                <a:gd name="connsiteX28" fmla="*/ 3652838 w 7227093"/>
                <a:gd name="connsiteY28" fmla="*/ 981075 h 2014537"/>
                <a:gd name="connsiteX29" fmla="*/ 3424238 w 7227093"/>
                <a:gd name="connsiteY29" fmla="*/ 1081087 h 2014537"/>
                <a:gd name="connsiteX30" fmla="*/ 3119438 w 7227093"/>
                <a:gd name="connsiteY30" fmla="*/ 1238250 h 2014537"/>
                <a:gd name="connsiteX31" fmla="*/ 2867025 w 7227093"/>
                <a:gd name="connsiteY31" fmla="*/ 1376362 h 2014537"/>
                <a:gd name="connsiteX32" fmla="*/ 2624138 w 7227093"/>
                <a:gd name="connsiteY32" fmla="*/ 1485900 h 2014537"/>
                <a:gd name="connsiteX33" fmla="*/ 2252663 w 7227093"/>
                <a:gd name="connsiteY33" fmla="*/ 1624012 h 2014537"/>
                <a:gd name="connsiteX34" fmla="*/ 1947863 w 7227093"/>
                <a:gd name="connsiteY34" fmla="*/ 1714500 h 2014537"/>
                <a:gd name="connsiteX35" fmla="*/ 1576388 w 7227093"/>
                <a:gd name="connsiteY35" fmla="*/ 1804987 h 2014537"/>
                <a:gd name="connsiteX36" fmla="*/ 1271588 w 7227093"/>
                <a:gd name="connsiteY36" fmla="*/ 1847850 h 2014537"/>
                <a:gd name="connsiteX37" fmla="*/ 904875 w 7227093"/>
                <a:gd name="connsiteY37" fmla="*/ 1905000 h 2014537"/>
                <a:gd name="connsiteX38" fmla="*/ 0 w 7227093"/>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27552"/>
                <a:gd name="connsiteY0" fmla="*/ 2014537 h 2014537"/>
                <a:gd name="connsiteX1" fmla="*/ 666750 w 7227552"/>
                <a:gd name="connsiteY1" fmla="*/ 1881187 h 2014537"/>
                <a:gd name="connsiteX2" fmla="*/ 1485900 w 7227552"/>
                <a:gd name="connsiteY2" fmla="*/ 1685925 h 2014537"/>
                <a:gd name="connsiteX3" fmla="*/ 1985963 w 7227552"/>
                <a:gd name="connsiteY3" fmla="*/ 1490662 h 2014537"/>
                <a:gd name="connsiteX4" fmla="*/ 2495550 w 7227552"/>
                <a:gd name="connsiteY4" fmla="*/ 1195387 h 2014537"/>
                <a:gd name="connsiteX5" fmla="*/ 2809875 w 7227552"/>
                <a:gd name="connsiteY5" fmla="*/ 966787 h 2014537"/>
                <a:gd name="connsiteX6" fmla="*/ 3100388 w 7227552"/>
                <a:gd name="connsiteY6" fmla="*/ 714375 h 2014537"/>
                <a:gd name="connsiteX7" fmla="*/ 3419475 w 7227552"/>
                <a:gd name="connsiteY7" fmla="*/ 428625 h 2014537"/>
                <a:gd name="connsiteX8" fmla="*/ 3733800 w 7227552"/>
                <a:gd name="connsiteY8" fmla="*/ 190500 h 2014537"/>
                <a:gd name="connsiteX9" fmla="*/ 3981450 w 7227552"/>
                <a:gd name="connsiteY9" fmla="*/ 57150 h 2014537"/>
                <a:gd name="connsiteX10" fmla="*/ 4171950 w 7227552"/>
                <a:gd name="connsiteY10" fmla="*/ 4762 h 2014537"/>
                <a:gd name="connsiteX11" fmla="*/ 4395788 w 7227552"/>
                <a:gd name="connsiteY11" fmla="*/ 0 h 2014537"/>
                <a:gd name="connsiteX12" fmla="*/ 4700588 w 7227552"/>
                <a:gd name="connsiteY12" fmla="*/ 85725 h 2014537"/>
                <a:gd name="connsiteX13" fmla="*/ 5186363 w 7227552"/>
                <a:gd name="connsiteY13" fmla="*/ 328612 h 2014537"/>
                <a:gd name="connsiteX14" fmla="*/ 5453063 w 7227552"/>
                <a:gd name="connsiteY14" fmla="*/ 457200 h 2014537"/>
                <a:gd name="connsiteX15" fmla="*/ 5895975 w 7227552"/>
                <a:gd name="connsiteY15" fmla="*/ 576262 h 2014537"/>
                <a:gd name="connsiteX16" fmla="*/ 6434138 w 7227552"/>
                <a:gd name="connsiteY16" fmla="*/ 704850 h 2014537"/>
                <a:gd name="connsiteX17" fmla="*/ 7227095 w 7227552"/>
                <a:gd name="connsiteY17" fmla="*/ 876299 h 2014537"/>
                <a:gd name="connsiteX18" fmla="*/ 7227093 w 7227552"/>
                <a:gd name="connsiteY18" fmla="*/ 1347788 h 2014537"/>
                <a:gd name="connsiteX19" fmla="*/ 6386513 w 7227552"/>
                <a:gd name="connsiteY19" fmla="*/ 1233487 h 2014537"/>
                <a:gd name="connsiteX20" fmla="*/ 5805488 w 7227552"/>
                <a:gd name="connsiteY20" fmla="*/ 1147762 h 2014537"/>
                <a:gd name="connsiteX21" fmla="*/ 5567363 w 7227552"/>
                <a:gd name="connsiteY21" fmla="*/ 1109662 h 2014537"/>
                <a:gd name="connsiteX22" fmla="*/ 5243513 w 7227552"/>
                <a:gd name="connsiteY22" fmla="*/ 1033462 h 2014537"/>
                <a:gd name="connsiteX23" fmla="*/ 4900613 w 7227552"/>
                <a:gd name="connsiteY23" fmla="*/ 928687 h 2014537"/>
                <a:gd name="connsiteX24" fmla="*/ 4576763 w 7227552"/>
                <a:gd name="connsiteY24" fmla="*/ 847725 h 2014537"/>
                <a:gd name="connsiteX25" fmla="*/ 4324350 w 7227552"/>
                <a:gd name="connsiteY25" fmla="*/ 814387 h 2014537"/>
                <a:gd name="connsiteX26" fmla="*/ 4095750 w 7227552"/>
                <a:gd name="connsiteY26" fmla="*/ 842962 h 2014537"/>
                <a:gd name="connsiteX27" fmla="*/ 3910013 w 7227552"/>
                <a:gd name="connsiteY27" fmla="*/ 881062 h 2014537"/>
                <a:gd name="connsiteX28" fmla="*/ 3652838 w 7227552"/>
                <a:gd name="connsiteY28" fmla="*/ 981075 h 2014537"/>
                <a:gd name="connsiteX29" fmla="*/ 3424238 w 7227552"/>
                <a:gd name="connsiteY29" fmla="*/ 1081087 h 2014537"/>
                <a:gd name="connsiteX30" fmla="*/ 3119438 w 7227552"/>
                <a:gd name="connsiteY30" fmla="*/ 1238250 h 2014537"/>
                <a:gd name="connsiteX31" fmla="*/ 2867025 w 7227552"/>
                <a:gd name="connsiteY31" fmla="*/ 1376362 h 2014537"/>
                <a:gd name="connsiteX32" fmla="*/ 2624138 w 7227552"/>
                <a:gd name="connsiteY32" fmla="*/ 1485900 h 2014537"/>
                <a:gd name="connsiteX33" fmla="*/ 2252663 w 7227552"/>
                <a:gd name="connsiteY33" fmla="*/ 1624012 h 2014537"/>
                <a:gd name="connsiteX34" fmla="*/ 1947863 w 7227552"/>
                <a:gd name="connsiteY34" fmla="*/ 1714500 h 2014537"/>
                <a:gd name="connsiteX35" fmla="*/ 1576388 w 7227552"/>
                <a:gd name="connsiteY35" fmla="*/ 1804987 h 2014537"/>
                <a:gd name="connsiteX36" fmla="*/ 1271588 w 7227552"/>
                <a:gd name="connsiteY36" fmla="*/ 1847850 h 2014537"/>
                <a:gd name="connsiteX37" fmla="*/ 904875 w 7227552"/>
                <a:gd name="connsiteY37" fmla="*/ 1905000 h 2014537"/>
                <a:gd name="connsiteX38" fmla="*/ 0 w 7227552"/>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31855"/>
                <a:gd name="connsiteY0" fmla="*/ 2014537 h 2014537"/>
                <a:gd name="connsiteX1" fmla="*/ 666750 w 7231855"/>
                <a:gd name="connsiteY1" fmla="*/ 1881187 h 2014537"/>
                <a:gd name="connsiteX2" fmla="*/ 1485900 w 7231855"/>
                <a:gd name="connsiteY2" fmla="*/ 1685925 h 2014537"/>
                <a:gd name="connsiteX3" fmla="*/ 1985963 w 7231855"/>
                <a:gd name="connsiteY3" fmla="*/ 1490662 h 2014537"/>
                <a:gd name="connsiteX4" fmla="*/ 2495550 w 7231855"/>
                <a:gd name="connsiteY4" fmla="*/ 1195387 h 2014537"/>
                <a:gd name="connsiteX5" fmla="*/ 2809875 w 7231855"/>
                <a:gd name="connsiteY5" fmla="*/ 966787 h 2014537"/>
                <a:gd name="connsiteX6" fmla="*/ 3100388 w 7231855"/>
                <a:gd name="connsiteY6" fmla="*/ 714375 h 2014537"/>
                <a:gd name="connsiteX7" fmla="*/ 3419475 w 7231855"/>
                <a:gd name="connsiteY7" fmla="*/ 428625 h 2014537"/>
                <a:gd name="connsiteX8" fmla="*/ 3733800 w 7231855"/>
                <a:gd name="connsiteY8" fmla="*/ 190500 h 2014537"/>
                <a:gd name="connsiteX9" fmla="*/ 3981450 w 7231855"/>
                <a:gd name="connsiteY9" fmla="*/ 57150 h 2014537"/>
                <a:gd name="connsiteX10" fmla="*/ 4171950 w 7231855"/>
                <a:gd name="connsiteY10" fmla="*/ 4762 h 2014537"/>
                <a:gd name="connsiteX11" fmla="*/ 4395788 w 7231855"/>
                <a:gd name="connsiteY11" fmla="*/ 0 h 2014537"/>
                <a:gd name="connsiteX12" fmla="*/ 4700588 w 7231855"/>
                <a:gd name="connsiteY12" fmla="*/ 85725 h 2014537"/>
                <a:gd name="connsiteX13" fmla="*/ 5186363 w 7231855"/>
                <a:gd name="connsiteY13" fmla="*/ 328612 h 2014537"/>
                <a:gd name="connsiteX14" fmla="*/ 5453063 w 7231855"/>
                <a:gd name="connsiteY14" fmla="*/ 457200 h 2014537"/>
                <a:gd name="connsiteX15" fmla="*/ 5895975 w 7231855"/>
                <a:gd name="connsiteY15" fmla="*/ 576262 h 2014537"/>
                <a:gd name="connsiteX16" fmla="*/ 6434138 w 7231855"/>
                <a:gd name="connsiteY16" fmla="*/ 704850 h 2014537"/>
                <a:gd name="connsiteX17" fmla="*/ 7227095 w 7231855"/>
                <a:gd name="connsiteY17" fmla="*/ 876299 h 2014537"/>
                <a:gd name="connsiteX18" fmla="*/ 7231855 w 7231855"/>
                <a:gd name="connsiteY18" fmla="*/ 1347788 h 2014537"/>
                <a:gd name="connsiteX19" fmla="*/ 6386513 w 7231855"/>
                <a:gd name="connsiteY19" fmla="*/ 1233487 h 2014537"/>
                <a:gd name="connsiteX20" fmla="*/ 5805488 w 7231855"/>
                <a:gd name="connsiteY20" fmla="*/ 1147762 h 2014537"/>
                <a:gd name="connsiteX21" fmla="*/ 5567363 w 7231855"/>
                <a:gd name="connsiteY21" fmla="*/ 1109662 h 2014537"/>
                <a:gd name="connsiteX22" fmla="*/ 5243513 w 7231855"/>
                <a:gd name="connsiteY22" fmla="*/ 1033462 h 2014537"/>
                <a:gd name="connsiteX23" fmla="*/ 4900613 w 7231855"/>
                <a:gd name="connsiteY23" fmla="*/ 928687 h 2014537"/>
                <a:gd name="connsiteX24" fmla="*/ 4576763 w 7231855"/>
                <a:gd name="connsiteY24" fmla="*/ 847725 h 2014537"/>
                <a:gd name="connsiteX25" fmla="*/ 4324350 w 7231855"/>
                <a:gd name="connsiteY25" fmla="*/ 814387 h 2014537"/>
                <a:gd name="connsiteX26" fmla="*/ 4095750 w 7231855"/>
                <a:gd name="connsiteY26" fmla="*/ 842962 h 2014537"/>
                <a:gd name="connsiteX27" fmla="*/ 3910013 w 7231855"/>
                <a:gd name="connsiteY27" fmla="*/ 881062 h 2014537"/>
                <a:gd name="connsiteX28" fmla="*/ 3652838 w 7231855"/>
                <a:gd name="connsiteY28" fmla="*/ 981075 h 2014537"/>
                <a:gd name="connsiteX29" fmla="*/ 3424238 w 7231855"/>
                <a:gd name="connsiteY29" fmla="*/ 1081087 h 2014537"/>
                <a:gd name="connsiteX30" fmla="*/ 3119438 w 7231855"/>
                <a:gd name="connsiteY30" fmla="*/ 1238250 h 2014537"/>
                <a:gd name="connsiteX31" fmla="*/ 2867025 w 7231855"/>
                <a:gd name="connsiteY31" fmla="*/ 1376362 h 2014537"/>
                <a:gd name="connsiteX32" fmla="*/ 2624138 w 7231855"/>
                <a:gd name="connsiteY32" fmla="*/ 1485900 h 2014537"/>
                <a:gd name="connsiteX33" fmla="*/ 2252663 w 7231855"/>
                <a:gd name="connsiteY33" fmla="*/ 1624012 h 2014537"/>
                <a:gd name="connsiteX34" fmla="*/ 1947863 w 7231855"/>
                <a:gd name="connsiteY34" fmla="*/ 1714500 h 2014537"/>
                <a:gd name="connsiteX35" fmla="*/ 1576388 w 7231855"/>
                <a:gd name="connsiteY35" fmla="*/ 1804987 h 2014537"/>
                <a:gd name="connsiteX36" fmla="*/ 1271588 w 7231855"/>
                <a:gd name="connsiteY36" fmla="*/ 1847850 h 2014537"/>
                <a:gd name="connsiteX37" fmla="*/ 904875 w 7231855"/>
                <a:gd name="connsiteY37" fmla="*/ 1905000 h 2014537"/>
                <a:gd name="connsiteX38" fmla="*/ 0 w 7231855"/>
                <a:gd name="connsiteY38" fmla="*/ 2014537 h 2014537"/>
                <a:gd name="connsiteX0" fmla="*/ 0 w 7229474"/>
                <a:gd name="connsiteY0" fmla="*/ 2014537 h 2014537"/>
                <a:gd name="connsiteX1" fmla="*/ 666750 w 7229474"/>
                <a:gd name="connsiteY1" fmla="*/ 1881187 h 2014537"/>
                <a:gd name="connsiteX2" fmla="*/ 1485900 w 7229474"/>
                <a:gd name="connsiteY2" fmla="*/ 1685925 h 2014537"/>
                <a:gd name="connsiteX3" fmla="*/ 1985963 w 7229474"/>
                <a:gd name="connsiteY3" fmla="*/ 1490662 h 2014537"/>
                <a:gd name="connsiteX4" fmla="*/ 2495550 w 7229474"/>
                <a:gd name="connsiteY4" fmla="*/ 1195387 h 2014537"/>
                <a:gd name="connsiteX5" fmla="*/ 2809875 w 7229474"/>
                <a:gd name="connsiteY5" fmla="*/ 966787 h 2014537"/>
                <a:gd name="connsiteX6" fmla="*/ 3100388 w 7229474"/>
                <a:gd name="connsiteY6" fmla="*/ 714375 h 2014537"/>
                <a:gd name="connsiteX7" fmla="*/ 3419475 w 7229474"/>
                <a:gd name="connsiteY7" fmla="*/ 428625 h 2014537"/>
                <a:gd name="connsiteX8" fmla="*/ 3733800 w 7229474"/>
                <a:gd name="connsiteY8" fmla="*/ 190500 h 2014537"/>
                <a:gd name="connsiteX9" fmla="*/ 3981450 w 7229474"/>
                <a:gd name="connsiteY9" fmla="*/ 57150 h 2014537"/>
                <a:gd name="connsiteX10" fmla="*/ 4171950 w 7229474"/>
                <a:gd name="connsiteY10" fmla="*/ 4762 h 2014537"/>
                <a:gd name="connsiteX11" fmla="*/ 4395788 w 7229474"/>
                <a:gd name="connsiteY11" fmla="*/ 0 h 2014537"/>
                <a:gd name="connsiteX12" fmla="*/ 4700588 w 7229474"/>
                <a:gd name="connsiteY12" fmla="*/ 85725 h 2014537"/>
                <a:gd name="connsiteX13" fmla="*/ 5186363 w 7229474"/>
                <a:gd name="connsiteY13" fmla="*/ 328612 h 2014537"/>
                <a:gd name="connsiteX14" fmla="*/ 5453063 w 7229474"/>
                <a:gd name="connsiteY14" fmla="*/ 457200 h 2014537"/>
                <a:gd name="connsiteX15" fmla="*/ 5895975 w 7229474"/>
                <a:gd name="connsiteY15" fmla="*/ 576262 h 2014537"/>
                <a:gd name="connsiteX16" fmla="*/ 6434138 w 7229474"/>
                <a:gd name="connsiteY16" fmla="*/ 704850 h 2014537"/>
                <a:gd name="connsiteX17" fmla="*/ 7227095 w 7229474"/>
                <a:gd name="connsiteY17" fmla="*/ 876299 h 2014537"/>
                <a:gd name="connsiteX18" fmla="*/ 7229474 w 7229474"/>
                <a:gd name="connsiteY18" fmla="*/ 1347788 h 2014537"/>
                <a:gd name="connsiteX19" fmla="*/ 6386513 w 7229474"/>
                <a:gd name="connsiteY19" fmla="*/ 1233487 h 2014537"/>
                <a:gd name="connsiteX20" fmla="*/ 5805488 w 7229474"/>
                <a:gd name="connsiteY20" fmla="*/ 1147762 h 2014537"/>
                <a:gd name="connsiteX21" fmla="*/ 5567363 w 7229474"/>
                <a:gd name="connsiteY21" fmla="*/ 1109662 h 2014537"/>
                <a:gd name="connsiteX22" fmla="*/ 5243513 w 7229474"/>
                <a:gd name="connsiteY22" fmla="*/ 1033462 h 2014537"/>
                <a:gd name="connsiteX23" fmla="*/ 4900613 w 7229474"/>
                <a:gd name="connsiteY23" fmla="*/ 928687 h 2014537"/>
                <a:gd name="connsiteX24" fmla="*/ 4576763 w 7229474"/>
                <a:gd name="connsiteY24" fmla="*/ 847725 h 2014537"/>
                <a:gd name="connsiteX25" fmla="*/ 4324350 w 7229474"/>
                <a:gd name="connsiteY25" fmla="*/ 814387 h 2014537"/>
                <a:gd name="connsiteX26" fmla="*/ 4095750 w 7229474"/>
                <a:gd name="connsiteY26" fmla="*/ 842962 h 2014537"/>
                <a:gd name="connsiteX27" fmla="*/ 3910013 w 7229474"/>
                <a:gd name="connsiteY27" fmla="*/ 881062 h 2014537"/>
                <a:gd name="connsiteX28" fmla="*/ 3652838 w 7229474"/>
                <a:gd name="connsiteY28" fmla="*/ 981075 h 2014537"/>
                <a:gd name="connsiteX29" fmla="*/ 3424238 w 7229474"/>
                <a:gd name="connsiteY29" fmla="*/ 1081087 h 2014537"/>
                <a:gd name="connsiteX30" fmla="*/ 3119438 w 7229474"/>
                <a:gd name="connsiteY30" fmla="*/ 1238250 h 2014537"/>
                <a:gd name="connsiteX31" fmla="*/ 2867025 w 7229474"/>
                <a:gd name="connsiteY31" fmla="*/ 1376362 h 2014537"/>
                <a:gd name="connsiteX32" fmla="*/ 2624138 w 7229474"/>
                <a:gd name="connsiteY32" fmla="*/ 1485900 h 2014537"/>
                <a:gd name="connsiteX33" fmla="*/ 2252663 w 7229474"/>
                <a:gd name="connsiteY33" fmla="*/ 1624012 h 2014537"/>
                <a:gd name="connsiteX34" fmla="*/ 1947863 w 7229474"/>
                <a:gd name="connsiteY34" fmla="*/ 1714500 h 2014537"/>
                <a:gd name="connsiteX35" fmla="*/ 1576388 w 7229474"/>
                <a:gd name="connsiteY35" fmla="*/ 1804987 h 2014537"/>
                <a:gd name="connsiteX36" fmla="*/ 1271588 w 7229474"/>
                <a:gd name="connsiteY36" fmla="*/ 1847850 h 2014537"/>
                <a:gd name="connsiteX37" fmla="*/ 904875 w 7229474"/>
                <a:gd name="connsiteY37" fmla="*/ 1905000 h 2014537"/>
                <a:gd name="connsiteX38" fmla="*/ 0 w 7229474"/>
                <a:gd name="connsiteY38" fmla="*/ 2014537 h 20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229474" h="2014537">
                  <a:moveTo>
                    <a:pt x="0" y="2014537"/>
                  </a:moveTo>
                  <a:lnTo>
                    <a:pt x="666750" y="1881187"/>
                  </a:lnTo>
                  <a:lnTo>
                    <a:pt x="1485900" y="1685925"/>
                  </a:lnTo>
                  <a:lnTo>
                    <a:pt x="1985963" y="1490662"/>
                  </a:lnTo>
                  <a:lnTo>
                    <a:pt x="2495550" y="1195387"/>
                  </a:lnTo>
                  <a:lnTo>
                    <a:pt x="2809875" y="966787"/>
                  </a:lnTo>
                  <a:lnTo>
                    <a:pt x="3100388" y="714375"/>
                  </a:lnTo>
                  <a:lnTo>
                    <a:pt x="3419475" y="428625"/>
                  </a:lnTo>
                  <a:lnTo>
                    <a:pt x="3733800" y="190500"/>
                  </a:lnTo>
                  <a:lnTo>
                    <a:pt x="3981450" y="57150"/>
                  </a:lnTo>
                  <a:lnTo>
                    <a:pt x="4171950" y="4762"/>
                  </a:lnTo>
                  <a:lnTo>
                    <a:pt x="4395788" y="0"/>
                  </a:lnTo>
                  <a:lnTo>
                    <a:pt x="4700588" y="85725"/>
                  </a:lnTo>
                  <a:lnTo>
                    <a:pt x="5186363" y="328612"/>
                  </a:lnTo>
                  <a:lnTo>
                    <a:pt x="5453063" y="457200"/>
                  </a:lnTo>
                  <a:lnTo>
                    <a:pt x="5895975" y="576262"/>
                  </a:lnTo>
                  <a:lnTo>
                    <a:pt x="6434138" y="704850"/>
                  </a:lnTo>
                  <a:lnTo>
                    <a:pt x="7227095" y="876299"/>
                  </a:lnTo>
                  <a:cubicBezTo>
                    <a:pt x="7228682" y="1039812"/>
                    <a:pt x="7227887" y="1184275"/>
                    <a:pt x="7229474" y="1347788"/>
                  </a:cubicBezTo>
                  <a:lnTo>
                    <a:pt x="6386513" y="1233487"/>
                  </a:lnTo>
                  <a:lnTo>
                    <a:pt x="5805488" y="1147762"/>
                  </a:lnTo>
                  <a:lnTo>
                    <a:pt x="5567363" y="1109662"/>
                  </a:lnTo>
                  <a:lnTo>
                    <a:pt x="5243513" y="1033462"/>
                  </a:lnTo>
                  <a:lnTo>
                    <a:pt x="4900613" y="928687"/>
                  </a:lnTo>
                  <a:lnTo>
                    <a:pt x="4576763" y="847725"/>
                  </a:lnTo>
                  <a:lnTo>
                    <a:pt x="4324350" y="814387"/>
                  </a:lnTo>
                  <a:lnTo>
                    <a:pt x="4095750" y="842962"/>
                  </a:lnTo>
                  <a:lnTo>
                    <a:pt x="3910013" y="881062"/>
                  </a:lnTo>
                  <a:lnTo>
                    <a:pt x="3652838" y="981075"/>
                  </a:lnTo>
                  <a:lnTo>
                    <a:pt x="3424238" y="1081087"/>
                  </a:lnTo>
                  <a:lnTo>
                    <a:pt x="3119438" y="1238250"/>
                  </a:lnTo>
                  <a:lnTo>
                    <a:pt x="2867025" y="1376362"/>
                  </a:lnTo>
                  <a:lnTo>
                    <a:pt x="2624138" y="1485900"/>
                  </a:lnTo>
                  <a:lnTo>
                    <a:pt x="2252663" y="1624012"/>
                  </a:lnTo>
                  <a:lnTo>
                    <a:pt x="1947863" y="1714500"/>
                  </a:lnTo>
                  <a:lnTo>
                    <a:pt x="1576388" y="1804987"/>
                  </a:lnTo>
                  <a:lnTo>
                    <a:pt x="1271588" y="1847850"/>
                  </a:lnTo>
                  <a:lnTo>
                    <a:pt x="904875" y="1905000"/>
                  </a:lnTo>
                  <a:lnTo>
                    <a:pt x="0" y="2014537"/>
                  </a:lnTo>
                  <a:close/>
                </a:path>
              </a:pathLst>
            </a:custGeom>
            <a:solidFill>
              <a:srgbClr val="B7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35"/>
            <p:cNvSpPr/>
            <p:nvPr/>
          </p:nvSpPr>
          <p:spPr>
            <a:xfrm>
              <a:off x="998838" y="2209800"/>
              <a:ext cx="7232822" cy="2024444"/>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0B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Freeform 36"/>
            <p:cNvSpPr/>
            <p:nvPr/>
          </p:nvSpPr>
          <p:spPr>
            <a:xfrm>
              <a:off x="1003409" y="3037699"/>
              <a:ext cx="7232822" cy="1196546"/>
            </a:xfrm>
            <a:custGeom>
              <a:avLst/>
              <a:gdLst>
                <a:gd name="connsiteX0" fmla="*/ 0 w 7232822"/>
                <a:gd name="connsiteY0" fmla="*/ 2356782 h 2356782"/>
                <a:gd name="connsiteX1" fmla="*/ 1087395 w 7232822"/>
                <a:gd name="connsiteY1" fmla="*/ 2076695 h 2356782"/>
                <a:gd name="connsiteX2" fmla="*/ 1820562 w 7232822"/>
                <a:gd name="connsiteY2" fmla="*/ 1821322 h 2356782"/>
                <a:gd name="connsiteX3" fmla="*/ 2644346 w 7232822"/>
                <a:gd name="connsiteY3" fmla="*/ 1277625 h 2356782"/>
                <a:gd name="connsiteX4" fmla="*/ 4143633 w 7232822"/>
                <a:gd name="connsiteY4" fmla="*/ 17236 h 2356782"/>
                <a:gd name="connsiteX5" fmla="*/ 5593492 w 7232822"/>
                <a:gd name="connsiteY5" fmla="*/ 577409 h 2356782"/>
                <a:gd name="connsiteX6" fmla="*/ 7232822 w 7232822"/>
                <a:gd name="connsiteY6" fmla="*/ 1030490 h 235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2822" h="2356782">
                  <a:moveTo>
                    <a:pt x="0" y="2356782"/>
                  </a:moveTo>
                  <a:cubicBezTo>
                    <a:pt x="391984" y="2261360"/>
                    <a:pt x="783968" y="2165938"/>
                    <a:pt x="1087395" y="2076695"/>
                  </a:cubicBezTo>
                  <a:cubicBezTo>
                    <a:pt x="1390822" y="1987452"/>
                    <a:pt x="1561070" y="1954500"/>
                    <a:pt x="1820562" y="1821322"/>
                  </a:cubicBezTo>
                  <a:cubicBezTo>
                    <a:pt x="2080054" y="1688144"/>
                    <a:pt x="2257167" y="1578306"/>
                    <a:pt x="2644346" y="1277625"/>
                  </a:cubicBezTo>
                  <a:cubicBezTo>
                    <a:pt x="3031525" y="976944"/>
                    <a:pt x="3652109" y="133939"/>
                    <a:pt x="4143633" y="17236"/>
                  </a:cubicBezTo>
                  <a:cubicBezTo>
                    <a:pt x="4635157" y="-99467"/>
                    <a:pt x="5078627" y="408533"/>
                    <a:pt x="5593492" y="577409"/>
                  </a:cubicBezTo>
                  <a:cubicBezTo>
                    <a:pt x="6108357" y="746285"/>
                    <a:pt x="6670589" y="888387"/>
                    <a:pt x="7232822" y="1030490"/>
                  </a:cubicBezTo>
                </a:path>
              </a:pathLst>
            </a:custGeom>
            <a:noFill/>
            <a:ln>
              <a:solidFill>
                <a:srgbClr val="30B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ectangle 16"/>
          <p:cNvSpPr>
            <a:spLocks noChangeArrowheads="1"/>
          </p:cNvSpPr>
          <p:nvPr/>
        </p:nvSpPr>
        <p:spPr bwMode="auto">
          <a:xfrm>
            <a:off x="0" y="1703"/>
            <a:ext cx="9144000" cy="655450"/>
          </a:xfrm>
          <a:prstGeom prst="rect">
            <a:avLst/>
          </a:prstGeom>
          <a:noFill/>
          <a:ln w="3175">
            <a:noFill/>
            <a:miter lim="800000"/>
            <a:headEnd/>
            <a:tailEnd/>
          </a:ln>
          <a:effectLst/>
          <a:extLst/>
        </p:spPr>
        <p:txBody>
          <a:bodyPr wrap="none" lIns="91925" tIns="45962" rIns="91925" bIns="45962" anchor="ctr"/>
          <a:lstStyle/>
          <a:p>
            <a:r>
              <a:rPr lang="en-US" sz="3400" b="1" dirty="0" smtClean="0">
                <a:latin typeface="Tahoma" pitchFamily="34" charset="0"/>
                <a:ea typeface="Tahoma" pitchFamily="34" charset="0"/>
                <a:cs typeface="Tahoma" pitchFamily="34" charset="0"/>
              </a:rPr>
              <a:t>What is the HEFS?</a:t>
            </a:r>
            <a:endParaRPr lang="en-US" sz="3400" b="1" dirty="0">
              <a:latin typeface="Tahoma" pitchFamily="34" charset="0"/>
              <a:ea typeface="Tahoma" pitchFamily="34" charset="0"/>
              <a:cs typeface="Tahoma" pitchFamily="34" charset="0"/>
            </a:endParaRPr>
          </a:p>
        </p:txBody>
      </p:sp>
      <p:cxnSp>
        <p:nvCxnSpPr>
          <p:cNvPr id="3" name="Straight Connector 2"/>
          <p:cNvCxnSpPr/>
          <p:nvPr/>
        </p:nvCxnSpPr>
        <p:spPr>
          <a:xfrm>
            <a:off x="998838" y="1673466"/>
            <a:ext cx="0" cy="28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4244544"/>
            <a:ext cx="762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33800" y="4264566"/>
            <a:ext cx="2093843" cy="400110"/>
          </a:xfrm>
          <a:prstGeom prst="rect">
            <a:avLst/>
          </a:prstGeom>
          <a:noFill/>
        </p:spPr>
        <p:txBody>
          <a:bodyPr wrap="none" rtlCol="0">
            <a:spAutoFit/>
          </a:bodyPr>
          <a:lstStyle/>
          <a:p>
            <a:r>
              <a:rPr lang="en-US" sz="2000" dirty="0" smtClean="0"/>
              <a:t>Forecast horizon</a:t>
            </a:r>
            <a:endParaRPr lang="en-GB" sz="2000" dirty="0"/>
          </a:p>
        </p:txBody>
      </p:sp>
      <p:sp>
        <p:nvSpPr>
          <p:cNvPr id="20" name="TextBox 19"/>
          <p:cNvSpPr txBox="1"/>
          <p:nvPr/>
        </p:nvSpPr>
        <p:spPr>
          <a:xfrm rot="16200000">
            <a:off x="48772" y="2686574"/>
            <a:ext cx="1467068" cy="400110"/>
          </a:xfrm>
          <a:prstGeom prst="rect">
            <a:avLst/>
          </a:prstGeom>
          <a:noFill/>
        </p:spPr>
        <p:txBody>
          <a:bodyPr wrap="none" rtlCol="0">
            <a:spAutoFit/>
          </a:bodyPr>
          <a:lstStyle/>
          <a:p>
            <a:r>
              <a:rPr lang="en-US" sz="2000" dirty="0" smtClean="0"/>
              <a:t>Streamflow</a:t>
            </a:r>
            <a:endParaRPr lang="en-GB" sz="2000" dirty="0"/>
          </a:p>
        </p:txBody>
      </p:sp>
      <p:sp>
        <p:nvSpPr>
          <p:cNvPr id="22" name="Freeform 21"/>
          <p:cNvSpPr/>
          <p:nvPr/>
        </p:nvSpPr>
        <p:spPr>
          <a:xfrm>
            <a:off x="996778" y="2062157"/>
            <a:ext cx="7249298" cy="2163854"/>
          </a:xfrm>
          <a:custGeom>
            <a:avLst/>
            <a:gdLst>
              <a:gd name="connsiteX0" fmla="*/ 0 w 7241060"/>
              <a:gd name="connsiteY0" fmla="*/ 2100874 h 2100874"/>
              <a:gd name="connsiteX1" fmla="*/ 1186249 w 7241060"/>
              <a:gd name="connsiteY1" fmla="*/ 1903166 h 2100874"/>
              <a:gd name="connsiteX2" fmla="*/ 2339546 w 7241060"/>
              <a:gd name="connsiteY2" fmla="*/ 1342993 h 2100874"/>
              <a:gd name="connsiteX3" fmla="*/ 3435179 w 7241060"/>
              <a:gd name="connsiteY3" fmla="*/ 313263 h 2100874"/>
              <a:gd name="connsiteX4" fmla="*/ 4094206 w 7241060"/>
              <a:gd name="connsiteY4" fmla="*/ 225 h 2100874"/>
              <a:gd name="connsiteX5" fmla="*/ 4909752 w 7241060"/>
              <a:gd name="connsiteY5" fmla="*/ 346214 h 2100874"/>
              <a:gd name="connsiteX6" fmla="*/ 5914768 w 7241060"/>
              <a:gd name="connsiteY6" fmla="*/ 906387 h 2100874"/>
              <a:gd name="connsiteX7" fmla="*/ 7241060 w 7241060"/>
              <a:gd name="connsiteY7" fmla="*/ 1425371 h 2100874"/>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5914768 w 7241060"/>
              <a:gd name="connsiteY6" fmla="*/ 912569 h 2107056"/>
              <a:gd name="connsiteX7" fmla="*/ 7241060 w 7241060"/>
              <a:gd name="connsiteY7" fmla="*/ 1431553 h 2107056"/>
              <a:gd name="connsiteX0" fmla="*/ 0 w 7241060"/>
              <a:gd name="connsiteY0" fmla="*/ 2107056 h 2107056"/>
              <a:gd name="connsiteX1" fmla="*/ 1186249 w 7241060"/>
              <a:gd name="connsiteY1" fmla="*/ 1909348 h 2107056"/>
              <a:gd name="connsiteX2" fmla="*/ 2339546 w 7241060"/>
              <a:gd name="connsiteY2" fmla="*/ 1349175 h 2107056"/>
              <a:gd name="connsiteX3" fmla="*/ 3435179 w 7241060"/>
              <a:gd name="connsiteY3" fmla="*/ 319445 h 2107056"/>
              <a:gd name="connsiteX4" fmla="*/ 4094206 w 7241060"/>
              <a:gd name="connsiteY4" fmla="*/ 6407 h 2107056"/>
              <a:gd name="connsiteX5" fmla="*/ 5016844 w 7241060"/>
              <a:gd name="connsiteY5" fmla="*/ 541867 h 2107056"/>
              <a:gd name="connsiteX6" fmla="*/ 6137190 w 7241060"/>
              <a:gd name="connsiteY6" fmla="*/ 1077326 h 2107056"/>
              <a:gd name="connsiteX7" fmla="*/ 7241060 w 7241060"/>
              <a:gd name="connsiteY7" fmla="*/ 1431553 h 2107056"/>
              <a:gd name="connsiteX0" fmla="*/ 0 w 7241060"/>
              <a:gd name="connsiteY0" fmla="*/ 2111058 h 2111058"/>
              <a:gd name="connsiteX1" fmla="*/ 1186249 w 7241060"/>
              <a:gd name="connsiteY1" fmla="*/ 1913350 h 2111058"/>
              <a:gd name="connsiteX2" fmla="*/ 2339546 w 7241060"/>
              <a:gd name="connsiteY2" fmla="*/ 1353177 h 2111058"/>
              <a:gd name="connsiteX3" fmla="*/ 3435179 w 7241060"/>
              <a:gd name="connsiteY3" fmla="*/ 323447 h 2111058"/>
              <a:gd name="connsiteX4" fmla="*/ 4094206 w 7241060"/>
              <a:gd name="connsiteY4" fmla="*/ 10409 h 2111058"/>
              <a:gd name="connsiteX5" fmla="*/ 5074508 w 7241060"/>
              <a:gd name="connsiteY5" fmla="*/ 628248 h 2111058"/>
              <a:gd name="connsiteX6" fmla="*/ 6137190 w 7241060"/>
              <a:gd name="connsiteY6" fmla="*/ 1081328 h 2111058"/>
              <a:gd name="connsiteX7" fmla="*/ 7241060 w 7241060"/>
              <a:gd name="connsiteY7" fmla="*/ 1435555 h 2111058"/>
              <a:gd name="connsiteX0" fmla="*/ 0 w 7241060"/>
              <a:gd name="connsiteY0" fmla="*/ 2095357 h 2095357"/>
              <a:gd name="connsiteX1" fmla="*/ 1186249 w 7241060"/>
              <a:gd name="connsiteY1" fmla="*/ 1897649 h 2095357"/>
              <a:gd name="connsiteX2" fmla="*/ 2339546 w 7241060"/>
              <a:gd name="connsiteY2" fmla="*/ 1337476 h 2095357"/>
              <a:gd name="connsiteX3" fmla="*/ 3435179 w 7241060"/>
              <a:gd name="connsiteY3" fmla="*/ 307746 h 2095357"/>
              <a:gd name="connsiteX4" fmla="*/ 4209536 w 7241060"/>
              <a:gd name="connsiteY4" fmla="*/ 11184 h 2095357"/>
              <a:gd name="connsiteX5" fmla="*/ 5074508 w 7241060"/>
              <a:gd name="connsiteY5" fmla="*/ 612547 h 2095357"/>
              <a:gd name="connsiteX6" fmla="*/ 6137190 w 7241060"/>
              <a:gd name="connsiteY6" fmla="*/ 1065627 h 2095357"/>
              <a:gd name="connsiteX7" fmla="*/ 7241060 w 7241060"/>
              <a:gd name="connsiteY7" fmla="*/ 1419854 h 2095357"/>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072642 h 2102372"/>
              <a:gd name="connsiteX7" fmla="*/ 7241060 w 7241060"/>
              <a:gd name="connsiteY7" fmla="*/ 1426869 h 2102372"/>
              <a:gd name="connsiteX0" fmla="*/ 0 w 7241060"/>
              <a:gd name="connsiteY0" fmla="*/ 2102372 h 2102372"/>
              <a:gd name="connsiteX1" fmla="*/ 1186249 w 7241060"/>
              <a:gd name="connsiteY1" fmla="*/ 1904664 h 2102372"/>
              <a:gd name="connsiteX2" fmla="*/ 2339546 w 7241060"/>
              <a:gd name="connsiteY2" fmla="*/ 1344491 h 2102372"/>
              <a:gd name="connsiteX3" fmla="*/ 3435179 w 7241060"/>
              <a:gd name="connsiteY3" fmla="*/ 314761 h 2102372"/>
              <a:gd name="connsiteX4" fmla="*/ 4209536 w 7241060"/>
              <a:gd name="connsiteY4" fmla="*/ 18199 h 2102372"/>
              <a:gd name="connsiteX5" fmla="*/ 5123935 w 7241060"/>
              <a:gd name="connsiteY5" fmla="*/ 743129 h 2102372"/>
              <a:gd name="connsiteX6" fmla="*/ 6137190 w 7241060"/>
              <a:gd name="connsiteY6" fmla="*/ 1196209 h 2102372"/>
              <a:gd name="connsiteX7" fmla="*/ 7241060 w 7241060"/>
              <a:gd name="connsiteY7" fmla="*/ 1426869 h 2102372"/>
              <a:gd name="connsiteX0" fmla="*/ 0 w 7249298"/>
              <a:gd name="connsiteY0" fmla="*/ 2102372 h 2102372"/>
              <a:gd name="connsiteX1" fmla="*/ 1186249 w 7249298"/>
              <a:gd name="connsiteY1" fmla="*/ 1904664 h 2102372"/>
              <a:gd name="connsiteX2" fmla="*/ 2339546 w 7249298"/>
              <a:gd name="connsiteY2" fmla="*/ 1344491 h 2102372"/>
              <a:gd name="connsiteX3" fmla="*/ 3435179 w 7249298"/>
              <a:gd name="connsiteY3" fmla="*/ 314761 h 2102372"/>
              <a:gd name="connsiteX4" fmla="*/ 4209536 w 7249298"/>
              <a:gd name="connsiteY4" fmla="*/ 18199 h 2102372"/>
              <a:gd name="connsiteX5" fmla="*/ 5123935 w 7249298"/>
              <a:gd name="connsiteY5" fmla="*/ 743129 h 2102372"/>
              <a:gd name="connsiteX6" fmla="*/ 6137190 w 7249298"/>
              <a:gd name="connsiteY6" fmla="*/ 1196209 h 2102372"/>
              <a:gd name="connsiteX7" fmla="*/ 7249298 w 7249298"/>
              <a:gd name="connsiteY7" fmla="*/ 1566912 h 2102372"/>
              <a:gd name="connsiteX0" fmla="*/ 0 w 7249298"/>
              <a:gd name="connsiteY0" fmla="*/ 2109004 h 2109004"/>
              <a:gd name="connsiteX1" fmla="*/ 1186249 w 7249298"/>
              <a:gd name="connsiteY1" fmla="*/ 1911296 h 2109004"/>
              <a:gd name="connsiteX2" fmla="*/ 2339546 w 7249298"/>
              <a:gd name="connsiteY2" fmla="*/ 1351123 h 2109004"/>
              <a:gd name="connsiteX3" fmla="*/ 3550509 w 7249298"/>
              <a:gd name="connsiteY3" fmla="*/ 280203 h 2109004"/>
              <a:gd name="connsiteX4" fmla="*/ 4209536 w 7249298"/>
              <a:gd name="connsiteY4" fmla="*/ 24831 h 2109004"/>
              <a:gd name="connsiteX5" fmla="*/ 5123935 w 7249298"/>
              <a:gd name="connsiteY5" fmla="*/ 749761 h 2109004"/>
              <a:gd name="connsiteX6" fmla="*/ 6137190 w 7249298"/>
              <a:gd name="connsiteY6" fmla="*/ 1202841 h 2109004"/>
              <a:gd name="connsiteX7" fmla="*/ 7249298 w 7249298"/>
              <a:gd name="connsiteY7" fmla="*/ 1573544 h 2109004"/>
              <a:gd name="connsiteX0" fmla="*/ 0 w 7249298"/>
              <a:gd name="connsiteY0" fmla="*/ 2065589 h 2065589"/>
              <a:gd name="connsiteX1" fmla="*/ 1186249 w 7249298"/>
              <a:gd name="connsiteY1" fmla="*/ 1867881 h 2065589"/>
              <a:gd name="connsiteX2" fmla="*/ 2339546 w 7249298"/>
              <a:gd name="connsiteY2" fmla="*/ 1307708 h 2065589"/>
              <a:gd name="connsiteX3" fmla="*/ 3550509 w 7249298"/>
              <a:gd name="connsiteY3" fmla="*/ 236788 h 2065589"/>
              <a:gd name="connsiteX4" fmla="*/ 4341341 w 7249298"/>
              <a:gd name="connsiteY4" fmla="*/ 30843 h 2065589"/>
              <a:gd name="connsiteX5" fmla="*/ 5123935 w 7249298"/>
              <a:gd name="connsiteY5" fmla="*/ 706346 h 2065589"/>
              <a:gd name="connsiteX6" fmla="*/ 6137190 w 7249298"/>
              <a:gd name="connsiteY6" fmla="*/ 1159426 h 2065589"/>
              <a:gd name="connsiteX7" fmla="*/ 7249298 w 7249298"/>
              <a:gd name="connsiteY7" fmla="*/ 1530129 h 2065589"/>
              <a:gd name="connsiteX0" fmla="*/ 0 w 7249298"/>
              <a:gd name="connsiteY0" fmla="*/ 2050574 h 2050574"/>
              <a:gd name="connsiteX1" fmla="*/ 1186249 w 7249298"/>
              <a:gd name="connsiteY1" fmla="*/ 1852866 h 2050574"/>
              <a:gd name="connsiteX2" fmla="*/ 2339546 w 7249298"/>
              <a:gd name="connsiteY2" fmla="*/ 1292693 h 2050574"/>
              <a:gd name="connsiteX3" fmla="*/ 3468131 w 7249298"/>
              <a:gd name="connsiteY3" fmla="*/ 304152 h 2050574"/>
              <a:gd name="connsiteX4" fmla="*/ 4341341 w 7249298"/>
              <a:gd name="connsiteY4" fmla="*/ 15828 h 2050574"/>
              <a:gd name="connsiteX5" fmla="*/ 5123935 w 7249298"/>
              <a:gd name="connsiteY5" fmla="*/ 691331 h 2050574"/>
              <a:gd name="connsiteX6" fmla="*/ 6137190 w 7249298"/>
              <a:gd name="connsiteY6" fmla="*/ 1144411 h 2050574"/>
              <a:gd name="connsiteX7" fmla="*/ 7249298 w 7249298"/>
              <a:gd name="connsiteY7" fmla="*/ 1515114 h 2050574"/>
              <a:gd name="connsiteX0" fmla="*/ 0 w 7249298"/>
              <a:gd name="connsiteY0" fmla="*/ 2077183 h 2077183"/>
              <a:gd name="connsiteX1" fmla="*/ 1186249 w 7249298"/>
              <a:gd name="connsiteY1" fmla="*/ 1879475 h 2077183"/>
              <a:gd name="connsiteX2" fmla="*/ 2339546 w 7249298"/>
              <a:gd name="connsiteY2" fmla="*/ 1319302 h 2077183"/>
              <a:gd name="connsiteX3" fmla="*/ 3550509 w 7249298"/>
              <a:gd name="connsiteY3" fmla="*/ 207194 h 2077183"/>
              <a:gd name="connsiteX4" fmla="*/ 4341341 w 7249298"/>
              <a:gd name="connsiteY4" fmla="*/ 42437 h 2077183"/>
              <a:gd name="connsiteX5" fmla="*/ 5123935 w 7249298"/>
              <a:gd name="connsiteY5" fmla="*/ 717940 h 2077183"/>
              <a:gd name="connsiteX6" fmla="*/ 6137190 w 7249298"/>
              <a:gd name="connsiteY6" fmla="*/ 1171020 h 2077183"/>
              <a:gd name="connsiteX7" fmla="*/ 7249298 w 7249298"/>
              <a:gd name="connsiteY7" fmla="*/ 1541723 h 2077183"/>
              <a:gd name="connsiteX0" fmla="*/ 0 w 7249298"/>
              <a:gd name="connsiteY0" fmla="*/ 2161087 h 2161087"/>
              <a:gd name="connsiteX1" fmla="*/ 1186249 w 7249298"/>
              <a:gd name="connsiteY1" fmla="*/ 1963379 h 2161087"/>
              <a:gd name="connsiteX2" fmla="*/ 2339546 w 7249298"/>
              <a:gd name="connsiteY2" fmla="*/ 1403206 h 2161087"/>
              <a:gd name="connsiteX3" fmla="*/ 3550509 w 7249298"/>
              <a:gd name="connsiteY3" fmla="*/ 291098 h 2161087"/>
              <a:gd name="connsiteX4" fmla="*/ 4300152 w 7249298"/>
              <a:gd name="connsiteY4" fmla="*/ 27486 h 2161087"/>
              <a:gd name="connsiteX5" fmla="*/ 5123935 w 7249298"/>
              <a:gd name="connsiteY5" fmla="*/ 801844 h 2161087"/>
              <a:gd name="connsiteX6" fmla="*/ 6137190 w 7249298"/>
              <a:gd name="connsiteY6" fmla="*/ 1254924 h 2161087"/>
              <a:gd name="connsiteX7" fmla="*/ 7249298 w 7249298"/>
              <a:gd name="connsiteY7" fmla="*/ 1625627 h 2161087"/>
              <a:gd name="connsiteX0" fmla="*/ 0 w 7249298"/>
              <a:gd name="connsiteY0" fmla="*/ 2164966 h 2164966"/>
              <a:gd name="connsiteX1" fmla="*/ 1186249 w 7249298"/>
              <a:gd name="connsiteY1" fmla="*/ 1967258 h 2164966"/>
              <a:gd name="connsiteX2" fmla="*/ 2339546 w 7249298"/>
              <a:gd name="connsiteY2" fmla="*/ 1407085 h 2164966"/>
              <a:gd name="connsiteX3" fmla="*/ 3550509 w 7249298"/>
              <a:gd name="connsiteY3" fmla="*/ 294977 h 2164966"/>
              <a:gd name="connsiteX4" fmla="*/ 4300152 w 7249298"/>
              <a:gd name="connsiteY4" fmla="*/ 31365 h 2164966"/>
              <a:gd name="connsiteX5" fmla="*/ 5058032 w 7249298"/>
              <a:gd name="connsiteY5" fmla="*/ 863387 h 2164966"/>
              <a:gd name="connsiteX6" fmla="*/ 6137190 w 7249298"/>
              <a:gd name="connsiteY6" fmla="*/ 1258803 h 2164966"/>
              <a:gd name="connsiteX7" fmla="*/ 7249298 w 7249298"/>
              <a:gd name="connsiteY7" fmla="*/ 1629506 h 2164966"/>
              <a:gd name="connsiteX0" fmla="*/ 0 w 7249298"/>
              <a:gd name="connsiteY0" fmla="*/ 2163854 h 2163854"/>
              <a:gd name="connsiteX1" fmla="*/ 1186249 w 7249298"/>
              <a:gd name="connsiteY1" fmla="*/ 1966146 h 2163854"/>
              <a:gd name="connsiteX2" fmla="*/ 2339546 w 7249298"/>
              <a:gd name="connsiteY2" fmla="*/ 1405973 h 2163854"/>
              <a:gd name="connsiteX3" fmla="*/ 3550509 w 7249298"/>
              <a:gd name="connsiteY3" fmla="*/ 293865 h 2163854"/>
              <a:gd name="connsiteX4" fmla="*/ 4300152 w 7249298"/>
              <a:gd name="connsiteY4" fmla="*/ 30253 h 2163854"/>
              <a:gd name="connsiteX5" fmla="*/ 5206313 w 7249298"/>
              <a:gd name="connsiteY5" fmla="*/ 845800 h 2163854"/>
              <a:gd name="connsiteX6" fmla="*/ 6137190 w 7249298"/>
              <a:gd name="connsiteY6" fmla="*/ 1257691 h 2163854"/>
              <a:gd name="connsiteX7" fmla="*/ 7249298 w 7249298"/>
              <a:gd name="connsiteY7" fmla="*/ 1628394 h 216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9298" h="2163854">
                <a:moveTo>
                  <a:pt x="0" y="2163854"/>
                </a:moveTo>
                <a:cubicBezTo>
                  <a:pt x="398162" y="2128156"/>
                  <a:pt x="796325" y="2092459"/>
                  <a:pt x="1186249" y="1966146"/>
                </a:cubicBezTo>
                <a:cubicBezTo>
                  <a:pt x="1576173" y="1839833"/>
                  <a:pt x="1945503" y="1684687"/>
                  <a:pt x="2339546" y="1405973"/>
                </a:cubicBezTo>
                <a:cubicBezTo>
                  <a:pt x="2733589" y="1127260"/>
                  <a:pt x="3223741" y="523152"/>
                  <a:pt x="3550509" y="293865"/>
                </a:cubicBezTo>
                <a:cubicBezTo>
                  <a:pt x="3877277" y="64578"/>
                  <a:pt x="4024185" y="-61736"/>
                  <a:pt x="4300152" y="30253"/>
                </a:cubicBezTo>
                <a:cubicBezTo>
                  <a:pt x="4576119" y="122242"/>
                  <a:pt x="4900140" y="641227"/>
                  <a:pt x="5206313" y="845800"/>
                </a:cubicBezTo>
                <a:cubicBezTo>
                  <a:pt x="5512486" y="1050373"/>
                  <a:pt x="5796692" y="1127259"/>
                  <a:pt x="6137190" y="1257691"/>
                </a:cubicBezTo>
                <a:cubicBezTo>
                  <a:pt x="6477688" y="1388123"/>
                  <a:pt x="6780427" y="1458831"/>
                  <a:pt x="7249298" y="1628394"/>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p:nvPr/>
        </p:nvCxnSpPr>
        <p:spPr>
          <a:xfrm>
            <a:off x="1219200" y="1856875"/>
            <a:ext cx="304800" cy="0"/>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19200" y="2152248"/>
            <a:ext cx="304800" cy="0"/>
          </a:xfrm>
          <a:prstGeom prst="line">
            <a:avLst/>
          </a:prstGeom>
          <a:ln w="28575">
            <a:solidFill>
              <a:srgbClr val="30BE30"/>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19200" y="2438194"/>
            <a:ext cx="304800" cy="0"/>
          </a:xfrm>
          <a:prstGeom prst="line">
            <a:avLst/>
          </a:prstGeom>
          <a:ln w="28575">
            <a:solidFill>
              <a:srgbClr val="3399FF"/>
            </a:solidFill>
            <a:prstDash val="soli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33427" y="2282817"/>
            <a:ext cx="1837362" cy="292388"/>
          </a:xfrm>
          <a:prstGeom prst="rect">
            <a:avLst/>
          </a:prstGeom>
          <a:noFill/>
        </p:spPr>
        <p:txBody>
          <a:bodyPr wrap="none" rtlCol="0">
            <a:spAutoFit/>
          </a:bodyPr>
          <a:lstStyle/>
          <a:p>
            <a:r>
              <a:rPr lang="en-US" sz="1300" dirty="0" smtClean="0"/>
              <a:t>Hydrologic uncertainty</a:t>
            </a:r>
            <a:endParaRPr lang="en-GB" sz="1300" dirty="0"/>
          </a:p>
        </p:txBody>
      </p:sp>
      <p:sp>
        <p:nvSpPr>
          <p:cNvPr id="28" name="TextBox 27"/>
          <p:cNvSpPr txBox="1"/>
          <p:nvPr/>
        </p:nvSpPr>
        <p:spPr>
          <a:xfrm>
            <a:off x="1534211" y="1999848"/>
            <a:ext cx="2913170" cy="292388"/>
          </a:xfrm>
          <a:prstGeom prst="rect">
            <a:avLst/>
          </a:prstGeom>
          <a:noFill/>
        </p:spPr>
        <p:txBody>
          <a:bodyPr wrap="none" rtlCol="0">
            <a:spAutoFit/>
          </a:bodyPr>
          <a:lstStyle/>
          <a:p>
            <a:r>
              <a:rPr lang="en-US" sz="1300" dirty="0" smtClean="0"/>
              <a:t>Weather (forcing) uncertainty in flow</a:t>
            </a:r>
            <a:endParaRPr lang="en-GB" sz="1300" dirty="0"/>
          </a:p>
        </p:txBody>
      </p:sp>
      <p:sp>
        <p:nvSpPr>
          <p:cNvPr id="29" name="TextBox 28"/>
          <p:cNvSpPr txBox="1"/>
          <p:nvPr/>
        </p:nvSpPr>
        <p:spPr>
          <a:xfrm>
            <a:off x="1533427" y="1704475"/>
            <a:ext cx="1763624" cy="292388"/>
          </a:xfrm>
          <a:prstGeom prst="rect">
            <a:avLst/>
          </a:prstGeom>
          <a:noFill/>
        </p:spPr>
        <p:txBody>
          <a:bodyPr wrap="none" rtlCol="0">
            <a:spAutoFit/>
          </a:bodyPr>
          <a:lstStyle/>
          <a:p>
            <a:r>
              <a:rPr lang="en-US" sz="1300" dirty="0" smtClean="0"/>
              <a:t>Observed streamflow</a:t>
            </a:r>
            <a:endParaRPr lang="en-GB" sz="1300" dirty="0"/>
          </a:p>
        </p:txBody>
      </p:sp>
      <p:cxnSp>
        <p:nvCxnSpPr>
          <p:cNvPr id="32" name="Straight Arrow Connector 31"/>
          <p:cNvCxnSpPr/>
          <p:nvPr/>
        </p:nvCxnSpPr>
        <p:spPr>
          <a:xfrm>
            <a:off x="7162800" y="2548433"/>
            <a:ext cx="0" cy="1116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25152" y="2979578"/>
            <a:ext cx="617157" cy="338554"/>
          </a:xfrm>
          <a:prstGeom prst="rect">
            <a:avLst/>
          </a:prstGeom>
          <a:noFill/>
        </p:spPr>
        <p:txBody>
          <a:bodyPr wrap="none" rtlCol="0">
            <a:spAutoFit/>
          </a:bodyPr>
          <a:lstStyle/>
          <a:p>
            <a:r>
              <a:rPr lang="en-US" sz="1600" dirty="0" smtClean="0"/>
              <a:t>Total</a:t>
            </a:r>
            <a:endParaRPr lang="en-GB" sz="1600" dirty="0"/>
          </a:p>
        </p:txBody>
      </p:sp>
      <p:sp>
        <p:nvSpPr>
          <p:cNvPr id="46" name="Rectangle 45"/>
          <p:cNvSpPr/>
          <p:nvPr/>
        </p:nvSpPr>
        <p:spPr>
          <a:xfrm>
            <a:off x="8237838" y="2728778"/>
            <a:ext cx="66674"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7494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yd_ens_pred_in_NWS">
  <a:themeElements>
    <a:clrScheme name="hyd_ens_pred_in_NW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6600FF"/>
      </a:folHlink>
    </a:clrScheme>
    <a:fontScheme name="hyd_ens_pred_in_NW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yd_ens_pred_in_NW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yd_ens_pred_in_NW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yd_ens_pred_in_NW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yd_ens_pred_in_NW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yd_ens_pred_in_NW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yd_ens_pred_in_NW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yd_ens_pred_in_NW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yd_ens_pred_in_NW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66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hyd_ens_pred_in_NWS</Template>
  <TotalTime>121513</TotalTime>
  <Words>6768</Words>
  <Application>Microsoft Office PowerPoint</Application>
  <PresentationFormat>On-screen Show (4:3)</PresentationFormat>
  <Paragraphs>518</Paragraphs>
  <Slides>31</Slides>
  <Notes>31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Custom Design</vt:lpstr>
      <vt:lpstr>hyd_ens_pred_in_NWS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GEOGRAPHY,CAMBRIDGE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Cambridge University</dc:creator>
  <cp:lastModifiedBy>ZhiXin Li</cp:lastModifiedBy>
  <cp:revision>4792</cp:revision>
  <cp:lastPrinted>2002-05-07T18:24:29Z</cp:lastPrinted>
  <dcterms:created xsi:type="dcterms:W3CDTF">2000-06-20T13:50:11Z</dcterms:created>
  <dcterms:modified xsi:type="dcterms:W3CDTF">2015-07-07T18:18:01Z</dcterms:modified>
</cp:coreProperties>
</file>