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77"/>
  </p:notesMasterIdLst>
  <p:handoutMasterIdLst>
    <p:handoutMasterId r:id="rId78"/>
  </p:handoutMasterIdLst>
  <p:sldIdLst>
    <p:sldId id="789" r:id="rId2"/>
    <p:sldId id="547" r:id="rId3"/>
    <p:sldId id="625" r:id="rId4"/>
    <p:sldId id="708" r:id="rId5"/>
    <p:sldId id="670" r:id="rId6"/>
    <p:sldId id="676" r:id="rId7"/>
    <p:sldId id="711" r:id="rId8"/>
    <p:sldId id="713" r:id="rId9"/>
    <p:sldId id="709" r:id="rId10"/>
    <p:sldId id="710" r:id="rId11"/>
    <p:sldId id="712" r:id="rId12"/>
    <p:sldId id="714" r:id="rId13"/>
    <p:sldId id="767" r:id="rId14"/>
    <p:sldId id="715" r:id="rId15"/>
    <p:sldId id="716" r:id="rId16"/>
    <p:sldId id="723" r:id="rId17"/>
    <p:sldId id="724" r:id="rId18"/>
    <p:sldId id="717" r:id="rId19"/>
    <p:sldId id="718" r:id="rId20"/>
    <p:sldId id="720" r:id="rId21"/>
    <p:sldId id="768" r:id="rId22"/>
    <p:sldId id="721" r:id="rId23"/>
    <p:sldId id="725" r:id="rId24"/>
    <p:sldId id="726" r:id="rId25"/>
    <p:sldId id="728" r:id="rId26"/>
    <p:sldId id="729" r:id="rId27"/>
    <p:sldId id="732" r:id="rId28"/>
    <p:sldId id="740" r:id="rId29"/>
    <p:sldId id="775" r:id="rId30"/>
    <p:sldId id="734" r:id="rId31"/>
    <p:sldId id="735" r:id="rId32"/>
    <p:sldId id="741" r:id="rId33"/>
    <p:sldId id="751" r:id="rId34"/>
    <p:sldId id="739" r:id="rId35"/>
    <p:sldId id="770" r:id="rId36"/>
    <p:sldId id="736" r:id="rId37"/>
    <p:sldId id="743" r:id="rId38"/>
    <p:sldId id="750" r:id="rId39"/>
    <p:sldId id="749" r:id="rId40"/>
    <p:sldId id="745" r:id="rId41"/>
    <p:sldId id="752" r:id="rId42"/>
    <p:sldId id="753" r:id="rId43"/>
    <p:sldId id="737" r:id="rId44"/>
    <p:sldId id="771" r:id="rId45"/>
    <p:sldId id="748" r:id="rId46"/>
    <p:sldId id="755" r:id="rId47"/>
    <p:sldId id="756" r:id="rId48"/>
    <p:sldId id="758" r:id="rId49"/>
    <p:sldId id="772" r:id="rId50"/>
    <p:sldId id="759" r:id="rId51"/>
    <p:sldId id="764" r:id="rId52"/>
    <p:sldId id="760" r:id="rId53"/>
    <p:sldId id="762" r:id="rId54"/>
    <p:sldId id="761" r:id="rId55"/>
    <p:sldId id="763" r:id="rId56"/>
    <p:sldId id="765" r:id="rId57"/>
    <p:sldId id="773" r:id="rId58"/>
    <p:sldId id="667" r:id="rId59"/>
    <p:sldId id="665" r:id="rId60"/>
    <p:sldId id="781" r:id="rId61"/>
    <p:sldId id="780" r:id="rId62"/>
    <p:sldId id="782" r:id="rId63"/>
    <p:sldId id="776" r:id="rId64"/>
    <p:sldId id="777" r:id="rId65"/>
    <p:sldId id="778" r:id="rId66"/>
    <p:sldId id="779" r:id="rId67"/>
    <p:sldId id="788" r:id="rId68"/>
    <p:sldId id="790" r:id="rId69"/>
    <p:sldId id="787" r:id="rId70"/>
    <p:sldId id="791" r:id="rId71"/>
    <p:sldId id="786" r:id="rId72"/>
    <p:sldId id="785" r:id="rId73"/>
    <p:sldId id="792" r:id="rId74"/>
    <p:sldId id="784" r:id="rId75"/>
    <p:sldId id="783" r:id="rId76"/>
  </p:sldIdLst>
  <p:sldSz cx="9144000" cy="6858000" type="screen4x3"/>
  <p:notesSz cx="6997700" cy="9283700"/>
  <p:defaultTextStyle>
    <a:defPPr>
      <a:defRPr lang="en-GB"/>
    </a:defPPr>
    <a:lvl1pPr algn="l" rtl="0" fontAlgn="base">
      <a:spcBef>
        <a:spcPct val="0"/>
      </a:spcBef>
      <a:spcAft>
        <a:spcPct val="0"/>
      </a:spcAft>
      <a:defRPr sz="3200" kern="1200">
        <a:solidFill>
          <a:schemeClr val="tx1"/>
        </a:solidFill>
        <a:latin typeface="Arial" charset="0"/>
        <a:ea typeface="+mn-ea"/>
        <a:cs typeface="Times New Roman" pitchFamily="18" charset="0"/>
      </a:defRPr>
    </a:lvl1pPr>
    <a:lvl2pPr marL="457200" algn="l" rtl="0" fontAlgn="base">
      <a:spcBef>
        <a:spcPct val="0"/>
      </a:spcBef>
      <a:spcAft>
        <a:spcPct val="0"/>
      </a:spcAft>
      <a:defRPr sz="3200" kern="1200">
        <a:solidFill>
          <a:schemeClr val="tx1"/>
        </a:solidFill>
        <a:latin typeface="Arial" charset="0"/>
        <a:ea typeface="+mn-ea"/>
        <a:cs typeface="Times New Roman" pitchFamily="18" charset="0"/>
      </a:defRPr>
    </a:lvl2pPr>
    <a:lvl3pPr marL="914400" algn="l" rtl="0" fontAlgn="base">
      <a:spcBef>
        <a:spcPct val="0"/>
      </a:spcBef>
      <a:spcAft>
        <a:spcPct val="0"/>
      </a:spcAft>
      <a:defRPr sz="32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32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3200" kern="1200">
        <a:solidFill>
          <a:schemeClr val="tx1"/>
        </a:solidFill>
        <a:latin typeface="Arial" charset="0"/>
        <a:ea typeface="+mn-ea"/>
        <a:cs typeface="Times New Roman" pitchFamily="18" charset="0"/>
      </a:defRPr>
    </a:lvl5pPr>
    <a:lvl6pPr marL="2286000" algn="l" defTabSz="914400" rtl="0" eaLnBrk="1" latinLnBrk="0" hangingPunct="1">
      <a:defRPr sz="3200" kern="1200">
        <a:solidFill>
          <a:schemeClr val="tx1"/>
        </a:solidFill>
        <a:latin typeface="Arial" charset="0"/>
        <a:ea typeface="+mn-ea"/>
        <a:cs typeface="Times New Roman" pitchFamily="18" charset="0"/>
      </a:defRPr>
    </a:lvl6pPr>
    <a:lvl7pPr marL="2743200" algn="l" defTabSz="914400" rtl="0" eaLnBrk="1" latinLnBrk="0" hangingPunct="1">
      <a:defRPr sz="3200" kern="1200">
        <a:solidFill>
          <a:schemeClr val="tx1"/>
        </a:solidFill>
        <a:latin typeface="Arial" charset="0"/>
        <a:ea typeface="+mn-ea"/>
        <a:cs typeface="Times New Roman" pitchFamily="18" charset="0"/>
      </a:defRPr>
    </a:lvl7pPr>
    <a:lvl8pPr marL="3200400" algn="l" defTabSz="914400" rtl="0" eaLnBrk="1" latinLnBrk="0" hangingPunct="1">
      <a:defRPr sz="3200" kern="1200">
        <a:solidFill>
          <a:schemeClr val="tx1"/>
        </a:solidFill>
        <a:latin typeface="Arial" charset="0"/>
        <a:ea typeface="+mn-ea"/>
        <a:cs typeface="Times New Roman" pitchFamily="18" charset="0"/>
      </a:defRPr>
    </a:lvl8pPr>
    <a:lvl9pPr marL="3657600" algn="l" defTabSz="914400" rtl="0" eaLnBrk="1" latinLnBrk="0" hangingPunct="1">
      <a:defRPr sz="3200"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86CDFE"/>
    <a:srgbClr val="FF9900"/>
    <a:srgbClr val="FF0000"/>
    <a:srgbClr val="66CCFF"/>
    <a:srgbClr val="DDF6FF"/>
    <a:srgbClr val="CCECFF"/>
    <a:srgbClr val="FBB7B7"/>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9" autoAdjust="0"/>
    <p:restoredTop sz="52679" autoAdjust="0"/>
  </p:normalViewPr>
  <p:slideViewPr>
    <p:cSldViewPr>
      <p:cViewPr varScale="1">
        <p:scale>
          <a:sx n="66" d="100"/>
          <a:sy n="66" d="100"/>
        </p:scale>
        <p:origin x="268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p:scale>
          <a:sx n="150" d="100"/>
          <a:sy n="150" d="100"/>
        </p:scale>
        <p:origin x="-504" y="6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Times New Roman" pitchFamily="-112" charset="0"/>
              </a:defRPr>
            </a:lvl1pPr>
          </a:lstStyle>
          <a:p>
            <a:pPr>
              <a:defRPr/>
            </a:pPr>
            <a:endParaRPr lang="en-US"/>
          </a:p>
        </p:txBody>
      </p:sp>
      <p:sp>
        <p:nvSpPr>
          <p:cNvPr id="11059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Times New Roman" pitchFamily="-112" charset="0"/>
              </a:defRPr>
            </a:lvl1pPr>
          </a:lstStyle>
          <a:p>
            <a:pPr>
              <a:defRPr/>
            </a:pPr>
            <a:fld id="{48B115A8-6941-43DC-9F31-F7B4E4E9A641}" type="datetimeFigureOut">
              <a:rPr lang="en-US"/>
              <a:pPr>
                <a:defRPr/>
              </a:pPr>
              <a:t>8/15/2014</a:t>
            </a:fld>
            <a:endParaRPr lang="en-US"/>
          </a:p>
        </p:txBody>
      </p:sp>
      <p:sp>
        <p:nvSpPr>
          <p:cNvPr id="110596"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Times New Roman" pitchFamily="-112" charset="0"/>
              </a:defRPr>
            </a:lvl1pPr>
          </a:lstStyle>
          <a:p>
            <a:pPr>
              <a:defRPr/>
            </a:pPr>
            <a:endParaRPr lang="en-US"/>
          </a:p>
        </p:txBody>
      </p:sp>
      <p:sp>
        <p:nvSpPr>
          <p:cNvPr id="110597" name="Rectangle 5"/>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Times New Roman" pitchFamily="-112" charset="0"/>
              </a:defRPr>
            </a:lvl1pPr>
          </a:lstStyle>
          <a:p>
            <a:pPr>
              <a:defRPr/>
            </a:pPr>
            <a:fld id="{8B479AF9-B533-41D1-AA0A-ABFAE5059D45}" type="slidenum">
              <a:rPr lang="en-US"/>
              <a:pPr>
                <a:defRPr/>
              </a:pPr>
              <a:t>‹#›</a:t>
            </a:fld>
            <a:endParaRPr lang="en-US"/>
          </a:p>
        </p:txBody>
      </p:sp>
    </p:spTree>
    <p:extLst>
      <p:ext uri="{BB962C8B-B14F-4D97-AF65-F5344CB8AC3E}">
        <p14:creationId xmlns:p14="http://schemas.microsoft.com/office/powerpoint/2010/main" val="868363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1280" tIns="45640" rIns="91280" bIns="45640" numCol="1" anchor="t" anchorCtr="0" compatLnSpc="1">
            <a:prstTxWarp prst="textNoShape">
              <a:avLst/>
            </a:prstTxWarp>
          </a:bodyPr>
          <a:lstStyle>
            <a:lvl1pPr defTabSz="912813" eaLnBrk="0" hangingPunct="0">
              <a:defRPr sz="1200">
                <a:latin typeface="Times New Roman" pitchFamily="18" charset="0"/>
                <a:cs typeface="Times New Roman" pitchFamily="18" charset="0"/>
              </a:defRPr>
            </a:lvl1pPr>
          </a:lstStyle>
          <a:p>
            <a:pPr>
              <a:defRPr/>
            </a:pPr>
            <a:endParaRPr lang="en-GB"/>
          </a:p>
        </p:txBody>
      </p:sp>
      <p:sp>
        <p:nvSpPr>
          <p:cNvPr id="11267" name="Rectangle 3"/>
          <p:cNvSpPr>
            <a:spLocks noGrp="1" noChangeArrowheads="1"/>
          </p:cNvSpPr>
          <p:nvPr>
            <p:ph type="dt" idx="1"/>
          </p:nvPr>
        </p:nvSpPr>
        <p:spPr bwMode="auto">
          <a:xfrm>
            <a:off x="3962400" y="0"/>
            <a:ext cx="3035300" cy="463550"/>
          </a:xfrm>
          <a:prstGeom prst="rect">
            <a:avLst/>
          </a:prstGeom>
          <a:noFill/>
          <a:ln w="9525">
            <a:noFill/>
            <a:miter lim="800000"/>
            <a:headEnd/>
            <a:tailEnd/>
          </a:ln>
          <a:effectLst/>
        </p:spPr>
        <p:txBody>
          <a:bodyPr vert="horz" wrap="square" lIns="91280" tIns="45640" rIns="91280" bIns="45640" numCol="1" anchor="t" anchorCtr="0" compatLnSpc="1">
            <a:prstTxWarp prst="textNoShape">
              <a:avLst/>
            </a:prstTxWarp>
          </a:bodyPr>
          <a:lstStyle>
            <a:lvl1pPr algn="r" defTabSz="912813" eaLnBrk="0" hangingPunct="0">
              <a:defRPr sz="1200">
                <a:latin typeface="Times New Roman" pitchFamily="18" charset="0"/>
                <a:cs typeface="Times New Roman" pitchFamily="18"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77925" y="698500"/>
            <a:ext cx="4641850" cy="34813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3450" y="4411663"/>
            <a:ext cx="5130800" cy="4173537"/>
          </a:xfrm>
          <a:prstGeom prst="rect">
            <a:avLst/>
          </a:prstGeom>
          <a:noFill/>
          <a:ln w="9525">
            <a:noFill/>
            <a:miter lim="800000"/>
            <a:headEnd/>
            <a:tailEnd/>
          </a:ln>
          <a:effectLst/>
        </p:spPr>
        <p:txBody>
          <a:bodyPr vert="horz" wrap="square" lIns="91280" tIns="45640" rIns="91280" bIns="4564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8820150"/>
            <a:ext cx="3035300" cy="463550"/>
          </a:xfrm>
          <a:prstGeom prst="rect">
            <a:avLst/>
          </a:prstGeom>
          <a:noFill/>
          <a:ln w="9525">
            <a:noFill/>
            <a:miter lim="800000"/>
            <a:headEnd/>
            <a:tailEnd/>
          </a:ln>
          <a:effectLst/>
        </p:spPr>
        <p:txBody>
          <a:bodyPr vert="horz" wrap="square" lIns="91280" tIns="45640" rIns="91280" bIns="45640" numCol="1" anchor="b" anchorCtr="0" compatLnSpc="1">
            <a:prstTxWarp prst="textNoShape">
              <a:avLst/>
            </a:prstTxWarp>
          </a:bodyPr>
          <a:lstStyle>
            <a:lvl1pPr defTabSz="912813" eaLnBrk="0" hangingPunct="0">
              <a:defRPr sz="1200">
                <a:latin typeface="Times New Roman" pitchFamily="18" charset="0"/>
                <a:cs typeface="Times New Roman" pitchFamily="18" charset="0"/>
              </a:defRPr>
            </a:lvl1pPr>
          </a:lstStyle>
          <a:p>
            <a:pPr>
              <a:defRPr/>
            </a:pPr>
            <a:endParaRPr lang="en-GB"/>
          </a:p>
        </p:txBody>
      </p:sp>
      <p:sp>
        <p:nvSpPr>
          <p:cNvPr id="11271" name="Rectangle 7"/>
          <p:cNvSpPr>
            <a:spLocks noGrp="1" noChangeArrowheads="1"/>
          </p:cNvSpPr>
          <p:nvPr>
            <p:ph type="sldNum" sz="quarter" idx="5"/>
          </p:nvPr>
        </p:nvSpPr>
        <p:spPr bwMode="auto">
          <a:xfrm>
            <a:off x="3962400" y="8820150"/>
            <a:ext cx="3035300" cy="463550"/>
          </a:xfrm>
          <a:prstGeom prst="rect">
            <a:avLst/>
          </a:prstGeom>
          <a:noFill/>
          <a:ln w="9525">
            <a:noFill/>
            <a:miter lim="800000"/>
            <a:headEnd/>
            <a:tailEnd/>
          </a:ln>
          <a:effectLst/>
        </p:spPr>
        <p:txBody>
          <a:bodyPr vert="horz" wrap="square" lIns="91280" tIns="45640" rIns="91280" bIns="45640" numCol="1" anchor="b" anchorCtr="0" compatLnSpc="1">
            <a:prstTxWarp prst="textNoShape">
              <a:avLst/>
            </a:prstTxWarp>
          </a:bodyPr>
          <a:lstStyle>
            <a:lvl1pPr algn="r" defTabSz="912813" eaLnBrk="0" hangingPunct="0">
              <a:defRPr sz="1200">
                <a:latin typeface="Times New Roman" pitchFamily="18" charset="0"/>
                <a:cs typeface="Times New Roman" pitchFamily="18" charset="0"/>
              </a:defRPr>
            </a:lvl1pPr>
          </a:lstStyle>
          <a:p>
            <a:pPr>
              <a:defRPr/>
            </a:pPr>
            <a:fld id="{5507C4C9-F8D7-4C22-8195-7976B1DA317A}" type="slidenum">
              <a:rPr lang="en-GB"/>
              <a:pPr>
                <a:defRPr/>
              </a:pPr>
              <a:t>‹#›</a:t>
            </a:fld>
            <a:endParaRPr lang="en-GB"/>
          </a:p>
        </p:txBody>
      </p:sp>
    </p:spTree>
    <p:extLst>
      <p:ext uri="{BB962C8B-B14F-4D97-AF65-F5344CB8AC3E}">
        <p14:creationId xmlns:p14="http://schemas.microsoft.com/office/powerpoint/2010/main" val="63581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latin typeface="Times New Roman" pitchFamily="18" charset="0"/>
              </a:rPr>
              <a:pPr algn="r" defTabSz="912813" eaLnBrk="0" hangingPunct="0"/>
              <a:t>1</a:t>
            </a:fld>
            <a:endParaRPr lang="en-GB" sz="1200" dirty="0">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This is where you will find the notes for each slide. There is also a space to make your own notes and questions.</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1"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This is where you can make your own notes and questions.</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51570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10</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indent="0">
              <a:buFont typeface="Arial" pitchFamily="34" charset="0"/>
              <a:buNone/>
            </a:pPr>
            <a:r>
              <a:rPr lang="en-US" dirty="0" smtClean="0"/>
              <a:t>[Mention HEPEX in</a:t>
            </a:r>
            <a:r>
              <a:rPr lang="en-US" baseline="0" dirty="0" smtClean="0"/>
              <a:t> terms of collaborative efforts</a:t>
            </a:r>
            <a:r>
              <a:rPr lang="en-US" dirty="0" smtClean="0"/>
              <a:t>]</a:t>
            </a:r>
          </a:p>
          <a:p>
            <a:pPr marL="171450" indent="-171450">
              <a:buFont typeface="Arial" pitchFamily="34" charset="0"/>
              <a:buChar char="•"/>
            </a:pPr>
            <a:endParaRPr lang="en-US" dirty="0" smtClean="0"/>
          </a:p>
          <a:p>
            <a:pPr marL="171450" indent="-171450">
              <a:buFont typeface="Arial" pitchFamily="34" charset="0"/>
              <a:buChar char="•"/>
            </a:pPr>
            <a:r>
              <a:rPr lang="en-US" dirty="0" smtClean="0"/>
              <a:t>So</a:t>
            </a:r>
            <a:r>
              <a:rPr lang="en-US" baseline="0" dirty="0" smtClean="0"/>
              <a:t> far we have largely conflated ensemble forecasts and probability forecasts as being the same thing. However, ensemble forecasts are simply a practical method for assessing uncertainty, from which statements about probability can be made (if so desired).</a:t>
            </a:r>
          </a:p>
          <a:p>
            <a:pPr marL="171450" indent="-171450">
              <a:buFont typeface="Arial" pitchFamily="34" charset="0"/>
              <a:buChar char="•"/>
            </a:pPr>
            <a:r>
              <a:rPr lang="en-US" baseline="0" dirty="0" smtClean="0"/>
              <a:t>A fundamental concept in assessing uncertainty, to be addressed later, is that uncertainties “propagate” through calculations and models. In other words, input uncertainties are integrated together with modeling uncertainties and altered by the model equations, leading to output uncertainties. </a:t>
            </a:r>
          </a:p>
          <a:p>
            <a:pPr marL="171450" indent="-171450">
              <a:buFont typeface="Arial" pitchFamily="34" charset="0"/>
              <a:buChar char="•"/>
            </a:pPr>
            <a:r>
              <a:rPr lang="en-US" baseline="0" dirty="0" smtClean="0"/>
              <a:t>In practice, the output uncertainties may be related to the input and other uncertainties in complex ways, because meteorological and hydrologic models are themselves complicated, whereby the outputs are non-linear functions of the inputs, and the inputs are all related to each other (e.g. temperature, precipitation and relative humidity are all related).</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Ensemble prediction systems provide an elegant and conceptually simple approach to propagating uncertainty through models whereby different “scenarios” are produced for the uncertain input variables and the model is simply run with each possible scenario. Thus, unlike other approaches for assessing uncertainty, the meteorological and hydrologic models do not require modification (i.e. they remain “black box”). The models are simply run, repeatedly, with different scenarios for the inputs and other uncertain quantities (e.g. parameters).</a:t>
            </a:r>
          </a:p>
          <a:p>
            <a:pPr marL="171450" indent="-171450">
              <a:buFont typeface="Arial" pitchFamily="34" charset="0"/>
              <a:buChar char="•"/>
            </a:pPr>
            <a:r>
              <a:rPr lang="en-US" baseline="0" dirty="0" smtClean="0"/>
              <a:t>As will be discussed in detail later, there are some rules or requirements for producing valid “scenarios” or possibilities. </a:t>
            </a:r>
          </a:p>
          <a:p>
            <a:pPr marL="171450" indent="-171450">
              <a:buFont typeface="Arial" pitchFamily="34" charset="0"/>
              <a:buChar char="•"/>
            </a:pPr>
            <a:r>
              <a:rPr lang="en-US" baseline="0" dirty="0" smtClean="0"/>
              <a:t>Aside from these restrictions on producing scenarios, ensemble prediction is conceptually very simple. It involves running a single-valued forecasting model, with single-valued inputs and parameters, for each of a number of scenarios, which leads to multiple scenarios for the outputs of interest (i.e. streamflow and other hydrologic variables). These possibilities are variously referred to as “samples”, “realizations” and “ensemble members”. For time-series, the individual time-series are often referred to as “ensemble traces”.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 advantages of ensemble prediction largely stem from its conceptual simplicity and the ability to run existing models without modifications. Thus, it is scalable to complex problems involving multiple models that are chained together, such as water quality models and ecological and economic models, which require hydrologic forecasts as inputs. </a:t>
            </a:r>
          </a:p>
          <a:p>
            <a:pPr marL="171450" indent="-171450">
              <a:buFont typeface="Arial" pitchFamily="34" charset="0"/>
              <a:buChar char="•"/>
            </a:pPr>
            <a:r>
              <a:rPr lang="en-US" baseline="0" dirty="0" smtClean="0"/>
              <a:t>Also, because each model run is conducted independently, ensemble forecasting is well-suited to parallel processing. Thus, computing resources can be expanded over time to handle growing requirements. </a:t>
            </a:r>
          </a:p>
          <a:p>
            <a:pPr marL="171450" indent="-171450">
              <a:buFont typeface="Arial" pitchFamily="34" charset="0"/>
              <a:buChar char="•"/>
            </a:pPr>
            <a:r>
              <a:rPr lang="en-US" baseline="0" dirty="0" smtClean="0"/>
              <a:t>Ensemble prediction systems are also highly collaborative because many scientists and operational forecasting agencies are using them. Thus, for example, the HEFS benefits directly from ensemble weather forecasts produced by the NCEP for the short- to long-range. </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142724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11</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Applications of ensemble forecasting to</a:t>
            </a:r>
            <a:r>
              <a:rPr lang="en-US" baseline="0" dirty="0" smtClean="0"/>
              <a:t> hydrologic prediction have a long history in the NWS. </a:t>
            </a:r>
          </a:p>
          <a:p>
            <a:pPr marL="171450" indent="-171450">
              <a:buFont typeface="Arial" pitchFamily="34" charset="0"/>
              <a:buChar char="•"/>
            </a:pPr>
            <a:r>
              <a:rPr lang="en-US" sz="1200" kern="1200" dirty="0" smtClean="0">
                <a:solidFill>
                  <a:schemeClr val="tx1"/>
                </a:solidFill>
                <a:effectLst/>
                <a:latin typeface="Times New Roman" pitchFamily="18" charset="0"/>
                <a:ea typeface="+mn-ea"/>
                <a:cs typeface="+mn-cs"/>
              </a:rPr>
              <a:t>The first operational ensemble prediction system was developed in the late 1970s by the NWS. By sampling from historical observations of precipitation and temperature, the NWS River Forecast System was used to generate ensemble streamflow forecasts for up to 90 days into the future. This was originally known as “Extended Streamflow Prediction”, but subsequently renamed to Ensemble Streamflow Prediction or</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ESP.</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Times New Roman" pitchFamily="18" charset="0"/>
                <a:ea typeface="+mn-ea"/>
                <a:cs typeface="+mn-cs"/>
              </a:rPr>
              <a:t>Fundamentally, ESP was designed for long-range forecasting of the future streamflow climatology (based on the past forcing climatology)</a:t>
            </a:r>
            <a:r>
              <a:rPr lang="en-US" sz="1200" kern="1200" baseline="0" dirty="0" smtClean="0">
                <a:solidFill>
                  <a:schemeClr val="tx1"/>
                </a:solidFill>
                <a:effectLst/>
                <a:latin typeface="Times New Roman" pitchFamily="18" charset="0"/>
                <a:ea typeface="+mn-ea"/>
                <a:cs typeface="+mn-cs"/>
              </a:rPr>
              <a:t>. </a:t>
            </a:r>
            <a:r>
              <a:rPr lang="en-GB" sz="1200" b="0" i="0" u="none" strike="noStrike" kern="1200" baseline="0" dirty="0" smtClean="0">
                <a:solidFill>
                  <a:schemeClr val="tx1"/>
                </a:solidFill>
                <a:latin typeface="Times New Roman" pitchFamily="18" charset="0"/>
                <a:ea typeface="+mn-ea"/>
                <a:cs typeface="+mn-cs"/>
              </a:rPr>
              <a:t>For example, it is used in the western U.S. to forecast seasonal water supply, while the North Central RFC uses ESP to evaluate the probability of flooding from snowmelt in the following spring. </a:t>
            </a:r>
            <a:r>
              <a:rPr lang="en-US" sz="1200" b="0" i="0" u="none" strike="noStrike" kern="1200" baseline="0" dirty="0" smtClean="0">
                <a:solidFill>
                  <a:schemeClr val="tx1"/>
                </a:solidFill>
                <a:latin typeface="Times New Roman" pitchFamily="18" charset="0"/>
                <a:ea typeface="+mn-ea"/>
                <a:cs typeface="+mn-cs"/>
              </a:rPr>
              <a:t>However, ESP has been </a:t>
            </a:r>
            <a:r>
              <a:rPr lang="en-US" sz="1200" kern="1200" baseline="0" dirty="0" smtClean="0">
                <a:solidFill>
                  <a:schemeClr val="tx1"/>
                </a:solidFill>
                <a:effectLst/>
                <a:latin typeface="Times New Roman" pitchFamily="18" charset="0"/>
                <a:ea typeface="+mn-ea"/>
                <a:cs typeface="+mn-cs"/>
              </a:rPr>
              <a:t>adapted over time to use additional information, such as the Climate Prediction Center (CPC) seasonal climate outlooks, as well as RFC short-range QPF forecasts.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kern="1200" baseline="0" dirty="0" smtClean="0">
              <a:solidFill>
                <a:schemeClr val="tx1"/>
              </a:solidFill>
              <a:effectLst/>
              <a:latin typeface="Times New Roman" pitchFamily="18"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Times New Roman" pitchFamily="18" charset="0"/>
                <a:ea typeface="+mn-ea"/>
                <a:cs typeface="+mn-cs"/>
              </a:rPr>
              <a:t>Notwithstanding the value of ESP for long-range streamflow forecasting, it also has several important limitations, which the HEFS aims to address.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Times New Roman" pitchFamily="18" charset="0"/>
                <a:ea typeface="+mn-ea"/>
                <a:cs typeface="+mn-cs"/>
              </a:rPr>
              <a:t>Aside from the practical limitations of forecasting with historical climatology (and, therefore, being limited to what happened in the past), ESP does </a:t>
            </a:r>
            <a:r>
              <a:rPr lang="en-US" sz="1200" b="1" kern="1200" baseline="0" dirty="0" smtClean="0">
                <a:solidFill>
                  <a:schemeClr val="tx1"/>
                </a:solidFill>
                <a:effectLst/>
                <a:latin typeface="Times New Roman" pitchFamily="18" charset="0"/>
                <a:ea typeface="+mn-ea"/>
                <a:cs typeface="+mn-cs"/>
              </a:rPr>
              <a:t>not</a:t>
            </a:r>
            <a:r>
              <a:rPr lang="en-US" sz="1200" kern="1200" baseline="0" dirty="0" smtClean="0">
                <a:solidFill>
                  <a:schemeClr val="tx1"/>
                </a:solidFill>
                <a:effectLst/>
                <a:latin typeface="Times New Roman" pitchFamily="18" charset="0"/>
                <a:ea typeface="+mn-ea"/>
                <a:cs typeface="+mn-cs"/>
              </a:rPr>
              <a:t> account for the total uncertainty in streamflow forecasts.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Times New Roman" pitchFamily="18" charset="0"/>
                <a:ea typeface="+mn-ea"/>
                <a:cs typeface="+mn-cs"/>
              </a:rPr>
              <a:t>Rather, ESP only accounts for the meteorological uncertainties.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Times New Roman" pitchFamily="18" charset="0"/>
                <a:ea typeface="+mn-ea"/>
                <a:cs typeface="+mn-cs"/>
              </a:rPr>
              <a:t>While the meteorological uncertainties are generally important, the uncertainties contributed by the hydrologic modelling (e.g. in terms of model structure, parameters, initial conditions and so on) are more important in some cases, particularly when the hydrologic models are poorly calibrated and when the hydrologic initial conditions persist in the streamflow forecasts (e.g. at downstream locations).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Times New Roman" pitchFamily="18" charset="0"/>
                <a:ea typeface="+mn-ea"/>
                <a:cs typeface="+mn-cs"/>
              </a:rPr>
              <a:t>A second fundamental limitation of ESP is that it does not correct for biases in the streamflow forecasts. While the forcing climatology is unbiased, by definition, the hydrologic models are not always unbiased, even when they are reasonably well-calibrated. Thus, ESP forecasts frequently contain residual biases that can limit the value of these forecasts for many practical applications. </a:t>
            </a:r>
            <a:br>
              <a:rPr lang="en-US" sz="1200" kern="1200" baseline="0" dirty="0" smtClean="0">
                <a:solidFill>
                  <a:schemeClr val="tx1"/>
                </a:solidFill>
                <a:effectLst/>
                <a:latin typeface="Times New Roman" pitchFamily="18" charset="0"/>
                <a:ea typeface="+mn-ea"/>
                <a:cs typeface="+mn-cs"/>
              </a:rPr>
            </a:br>
            <a:endParaRPr lang="en-US" sz="1200" kern="1200" baseline="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p:txBody>
      </p:sp>
    </p:spTree>
    <p:extLst>
      <p:ext uri="{BB962C8B-B14F-4D97-AF65-F5344CB8AC3E}">
        <p14:creationId xmlns:p14="http://schemas.microsoft.com/office/powerpoint/2010/main" val="131473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12</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The HEFS aims to provide</a:t>
            </a:r>
            <a:r>
              <a:rPr lang="en-US" baseline="0" dirty="0" smtClean="0"/>
              <a:t> a comprehensive, end-to-end, hydrologic ensemble forecast service that properly accounts for the total uncertainty in the hydrologic predictions, while correcting for any residual biases. As such, it both overcomes many of the limitations of ESP and extends the scope of ensemble prediction to applications that were previously not supported (or not fully supported) by ESP, such as short- to medium-range forecasting.  </a:t>
            </a:r>
          </a:p>
          <a:p>
            <a:pPr marL="171450" indent="-171450">
              <a:buFont typeface="Arial" pitchFamily="34" charset="0"/>
              <a:buChar char="•"/>
            </a:pPr>
            <a:r>
              <a:rPr lang="en-GB" baseline="0" dirty="0" smtClean="0"/>
              <a:t>Building on the science and software developed for the Experimental Ensemble Forecast Service (XEFS), a framework of requirements and recommendations was developed by the HEFS Assessment Team (A-Team) in early 2011. The A-team report can be found at:</a:t>
            </a:r>
          </a:p>
          <a:p>
            <a:pPr marL="171450" indent="-171450">
              <a:buFont typeface="Arial" pitchFamily="34" charset="0"/>
              <a:buChar char="•"/>
            </a:pPr>
            <a:endParaRPr lang="en-GB" baseline="0" dirty="0" smtClean="0"/>
          </a:p>
          <a:p>
            <a:pPr marL="0" indent="0">
              <a:buFont typeface="Arial" pitchFamily="34" charset="0"/>
              <a:buNone/>
            </a:pPr>
            <a:r>
              <a:rPr lang="en-GB" baseline="0" dirty="0" smtClean="0"/>
              <a:t>http://www.nws.noaa.gov/oh/hrl/general/</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 requirements identified by the HEFS A-team are explicitly incorporated into the theory of the HEFS. </a:t>
            </a:r>
          </a:p>
          <a:p>
            <a:pPr marL="171450" indent="-171450">
              <a:buFont typeface="Arial" pitchFamily="34" charset="0"/>
              <a:buChar char="•"/>
            </a:pPr>
            <a:r>
              <a:rPr lang="en-US" baseline="0" dirty="0" smtClean="0"/>
              <a:t>For example, the ability to correct for biases in the meteorological and streamflow forecasts are addressed, respectively, by the HEFS Meteorological Ensemble Forecast Processor (MEFP) and the HEFS Ensemble Postprocessor (EnsPost). </a:t>
            </a:r>
          </a:p>
          <a:p>
            <a:pPr marL="171450" indent="-171450">
              <a:buFont typeface="Arial" pitchFamily="34" charset="0"/>
              <a:buChar char="•"/>
            </a:pPr>
            <a:r>
              <a:rPr lang="en-US" baseline="0" dirty="0" smtClean="0"/>
              <a:t>In designing the MEFP, the ability to reproduce linkages between temperature and precipitation in space and time, whether between adjacent basins or between RFCs, was an important requirement. This is necessary to generate scenarios of meteorological and hydrologic patterns that are physically realistic or, alternatively, to prevent unrealistic scenarios, such as an ensemble member that indicates extreme precipitation in one sub-basin and zero precipitation in an immediately adjacent sub-basin.</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224757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13</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endParaRPr lang="en-US" dirty="0" smtClean="0"/>
          </a:p>
        </p:txBody>
      </p:sp>
    </p:spTree>
    <p:extLst>
      <p:ext uri="{BB962C8B-B14F-4D97-AF65-F5344CB8AC3E}">
        <p14:creationId xmlns:p14="http://schemas.microsoft.com/office/powerpoint/2010/main" val="424210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14</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2213699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15</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Ultimately, the aim of any hydrologic ensemble forecasting system is to capture the total uncertainty in the hydrologic forecasts.</a:t>
            </a:r>
            <a:r>
              <a:rPr lang="en-US" baseline="0" dirty="0" smtClean="0"/>
              <a:t> </a:t>
            </a:r>
          </a:p>
          <a:p>
            <a:pPr marL="171450" indent="-171450">
              <a:buFont typeface="Arial" pitchFamily="34" charset="0"/>
              <a:buChar char="•"/>
            </a:pPr>
            <a:r>
              <a:rPr lang="en-US" baseline="0" dirty="0" smtClean="0"/>
              <a:t>Unless the total uncertainty is captured adequately, the forecast probabilities cannot be reliable. In other words, unless the total uncertainty is captured, the forecast probability of a given event (e.g. flooding) will not, in practice, occur with the same relative frequency as the forecast probability suggests. For example, on those occasions when flooding is forecast with 90% probability, flooding might actually occur only 50% of the time. </a:t>
            </a:r>
          </a:p>
          <a:p>
            <a:pPr marL="171450" indent="-171450">
              <a:buFont typeface="Arial" pitchFamily="34" charset="0"/>
              <a:buChar char="•"/>
            </a:pPr>
            <a:r>
              <a:rPr lang="en-US" baseline="0" dirty="0" smtClean="0"/>
              <a:t>The total uncertainty in a hydrologic forecast originates from two main sources, namely the forcing uncertainty (i.e. uncertainty about the future values of temperature, precipitation and any other forcing variables used by the hydrologic models) and the hydrologic uncertainty. This hydrologic uncertainty comprises all of the uncertainties associated with hydrologic modeling, including the initial conditions, model parameters, model structure and any other forecasting operations, such as manual modifications to the hydrologic model states and modeling of river regulations. </a:t>
            </a:r>
          </a:p>
          <a:p>
            <a:pPr marL="171450" indent="-171450">
              <a:buFont typeface="Arial" pitchFamily="34" charset="0"/>
              <a:buChar char="•"/>
            </a:pPr>
            <a:r>
              <a:rPr lang="en-US" baseline="0" dirty="0" smtClean="0"/>
              <a:t>Of course, while there are two main sources of uncertainty (meteorological and hydrologic), these uncertainties may be separated into many individual sources (i.e. by drilling down further into the components of modeling). Whether this is necessary, depends on the objectives of the ensemble forecasting system. </a:t>
            </a:r>
          </a:p>
          <a:p>
            <a:pPr marL="171450" indent="-171450">
              <a:buFont typeface="Arial" pitchFamily="34" charset="0"/>
              <a:buChar char="•"/>
            </a:pPr>
            <a:r>
              <a:rPr lang="en-US" baseline="0" dirty="0" smtClean="0"/>
              <a:t>For example, in operational forecasting, the main objective is to capture the total uncertainty, and this is generally possible without quantifying the individual sources of uncertainty (e.g. associated with the hydrologic model parameters or initial conditions). However, drilling down into the model may ultimately prove desirable (e.g. to incorporate additional sources of information about those individual sources, such as soil moisture and other model state variables that may be observed).</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Many factors control how the meteorological and hydrologic uncertainties contribute to the total uncertainty in the streamflow forecasts. </a:t>
            </a:r>
          </a:p>
          <a:p>
            <a:pPr marL="171450" indent="-171450">
              <a:buFont typeface="Arial" pitchFamily="34" charset="0"/>
              <a:buChar char="•"/>
            </a:pPr>
            <a:r>
              <a:rPr lang="en-US" baseline="0" dirty="0" smtClean="0"/>
              <a:t>Indeed, both the absolute uncertainties and the relative contributions of these two components vary with location, season, basin response times, data quality and availability, forecast horizon, quality of the hydrologic model calibrations, and so on. </a:t>
            </a:r>
          </a:p>
          <a:p>
            <a:pPr marL="171450" indent="-171450">
              <a:buFont typeface="Arial" pitchFamily="34" charset="0"/>
              <a:buChar char="•"/>
            </a:pPr>
            <a:r>
              <a:rPr lang="en-US" baseline="0" dirty="0" smtClean="0"/>
              <a:t>In general, these controls can be separated into factors related to the availability of suitable data and models and those related to the physical environment that is being modeled. </a:t>
            </a:r>
          </a:p>
          <a:p>
            <a:pPr marL="171450" indent="-171450">
              <a:buFont typeface="Arial" pitchFamily="34" charset="0"/>
              <a:buChar char="•"/>
            </a:pPr>
            <a:r>
              <a:rPr lang="en-US" baseline="0" dirty="0" smtClean="0"/>
              <a:t>For example, small, flashy, basins may be dominated by the meteorological uncertainties during the short- to medium-range because they respond quickly to precipitation (a physical factor) and precipitation is difficult to model at a sufficiently fine spatial and temporal resolution for the smallest basins (a modeling factor).</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1590404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latin typeface="Times New Roman" pitchFamily="18" charset="0"/>
              </a:rPr>
              <a:pPr algn="r" defTabSz="912813" eaLnBrk="0" hangingPunct="0"/>
              <a:t>16</a:t>
            </a:fld>
            <a:endParaRPr lang="en-GB" sz="1200" dirty="0">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baseline="0" dirty="0" smtClean="0"/>
              <a:t>It is worth exploring some examples of how the meteorological and hydrologic uncertainties contribute to the total uncertainty in the hydrologic forecasts under different conditions.</a:t>
            </a:r>
          </a:p>
          <a:p>
            <a:pPr marL="171450" indent="-171450">
              <a:buFont typeface="Arial" panose="020B0604020202020204" pitchFamily="34" charset="0"/>
              <a:buChar char="•"/>
            </a:pPr>
            <a:r>
              <a:rPr lang="en-US" baseline="0" dirty="0" smtClean="0"/>
              <a:t>Let’s start by looking at the skill of the HEFS streamflow forecasts in two rather different basins. Both are headwaters, but are driven by different climate characteristics and importance of snowmelt. </a:t>
            </a:r>
          </a:p>
          <a:p>
            <a:pPr marL="171450" indent="-171450">
              <a:buFont typeface="Arial" panose="020B0604020202020204" pitchFamily="34" charset="0"/>
              <a:buChar char="•"/>
            </a:pPr>
            <a:r>
              <a:rPr lang="en-US" baseline="0" dirty="0" smtClean="0"/>
              <a:t>The first basin is Fort Seward on the Eel River in Humboldt County, CA (FTSC1) and the second basin is Dolores on the Dolores River in the San Juan mountains of CO (DOLC2). </a:t>
            </a:r>
          </a:p>
          <a:p>
            <a:pPr marL="171450" indent="-171450">
              <a:buFont typeface="Arial" panose="020B0604020202020204" pitchFamily="34" charset="0"/>
              <a:buChar char="•"/>
            </a:pPr>
            <a:r>
              <a:rPr lang="en-US" baseline="0" dirty="0" smtClean="0"/>
              <a:t>Fort Seward is characterized by a wet winter climate and dry summers while Dolores is a snow dominated basin where the majority of precipitation falls as snow at higher elevations and the streamflow climatology largely reflect the patterns of snow accumulation during the winter months and then rapid melting in the spring.</a:t>
            </a:r>
          </a:p>
          <a:p>
            <a:pPr marL="171450" indent="-171450">
              <a:buFont typeface="Arial" panose="020B0604020202020204" pitchFamily="34" charset="0"/>
              <a:buChar char="•"/>
            </a:pPr>
            <a:r>
              <a:rPr lang="en-US" baseline="0" dirty="0" smtClean="0"/>
              <a:t>These plots show the total skill in the HEFS streamflow forecasts relative to a climatological baseline (akin to ESP). In this context “skill” simply means the fractional improvement of the HEFS streamflow forecasts when compared to ESP. Thus, 0.4 indicates a 40% improvement in terms of the chosen measure (in this case the measure is the “CRPSS”, but the details are not important). </a:t>
            </a:r>
          </a:p>
          <a:p>
            <a:pPr marL="171450" indent="-171450">
              <a:buFont typeface="Arial" panose="020B0604020202020204" pitchFamily="34" charset="0"/>
              <a:buChar char="•"/>
            </a:pPr>
            <a:r>
              <a:rPr lang="en-US" baseline="0" dirty="0" smtClean="0"/>
              <a:t>These plots also decompose the total skill into contributions from the MEFP (the HEFS component that models the meteorological uncertainties and biases) and the EnsPost (the HEFS component that models the hydrologic uncertainties and biases). In all cases, the forcing originates from the frozen GFS model.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As can be seen from these plots, the total skill (red line) is similar in both basins and declines reasonably smoothly over time. </a:t>
            </a:r>
          </a:p>
          <a:p>
            <a:pPr marL="171450" indent="-171450">
              <a:buFont typeface="Arial" panose="020B0604020202020204" pitchFamily="34" charset="0"/>
              <a:buChar char="•"/>
            </a:pPr>
            <a:r>
              <a:rPr lang="en-US" baseline="0" dirty="0" smtClean="0"/>
              <a:t>However, the origins of this skill are completely different, with the vast majority of skill originating from the MEFP forcing in FTSC1 and the vast majority originating from the EnsPost in DOLC2. </a:t>
            </a:r>
          </a:p>
          <a:p>
            <a:pPr marL="171450" indent="-171450">
              <a:buFont typeface="Arial" panose="020B0604020202020204" pitchFamily="34" charset="0"/>
              <a:buChar char="•"/>
            </a:pPr>
            <a:r>
              <a:rPr lang="en-US" baseline="0" dirty="0" smtClean="0"/>
              <a:t>These differences are understandable because precipitation is relatively predictable in Fort Seward, being in the CA coastal mountain ranges, where winter storms move from the Pacific ocean inland and heavy precipitation translates rapidly into streamflow. </a:t>
            </a:r>
          </a:p>
          <a:p>
            <a:pPr marL="171450" indent="-171450">
              <a:buFont typeface="Arial" panose="020B0604020202020204" pitchFamily="34" charset="0"/>
              <a:buChar char="•"/>
            </a:pPr>
            <a:r>
              <a:rPr lang="en-US" baseline="0" dirty="0" smtClean="0"/>
              <a:t>In contrast, in Dolores, there’s a disconnect between forcing and streamflow driven by the cycle of snow accumulation and melting. This shifts some of the uncertainty and predictability in precipitation onto the initial conditions or snowpack states in the hydrologic models. When the spring melt does occur in DOLC2, this leads to a high degree of persistence in the streamflow that is readily captured by the EnsPost.</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0" indent="0">
              <a:buFont typeface="Arial" panose="020B0604020202020204" pitchFamily="34" charset="0"/>
              <a:buNone/>
            </a:pPr>
            <a:r>
              <a:rPr lang="en-US" baseline="0" dirty="0" smtClean="0"/>
              <a:t> </a:t>
            </a:r>
          </a:p>
          <a:p>
            <a:endParaRPr lang="en-US" baseline="0" dirty="0" smtClean="0"/>
          </a:p>
        </p:txBody>
      </p:sp>
    </p:spTree>
    <p:extLst>
      <p:ext uri="{BB962C8B-B14F-4D97-AF65-F5344CB8AC3E}">
        <p14:creationId xmlns:p14="http://schemas.microsoft.com/office/powerpoint/2010/main" val="4082795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latin typeface="Times New Roman" pitchFamily="18" charset="0"/>
              </a:rPr>
              <a:pPr algn="r" defTabSz="912813" eaLnBrk="0" hangingPunct="0"/>
              <a:t>17</a:t>
            </a:fld>
            <a:endParaRPr lang="en-GB" sz="1200" dirty="0">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baseline="0" dirty="0" smtClean="0"/>
              <a:t>Superficially, therefore, it might appear that the HEFS EnsPost doesn’t add much value in Fort Seward (FTSC1), where most of the skill originates from the forcing. Likewise, it may appear that the HEFS MEFP doesn’t add much value in Dolores (DOLC2), where most of the skill originates from the hydrologic modeling.</a:t>
            </a:r>
          </a:p>
          <a:p>
            <a:pPr marL="171450" indent="-171450">
              <a:buFont typeface="Arial" panose="020B0604020202020204" pitchFamily="34" charset="0"/>
              <a:buChar char="•"/>
            </a:pPr>
            <a:r>
              <a:rPr lang="en-US" baseline="0" dirty="0" smtClean="0"/>
              <a:t>However, when drilling down further, this picture can change.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plots in this slide provide an example of the skill at Fort Seward during the wet and dry seasons, respectively. The plots have the same interpretation as the last slide, but the verification has been done separately for each season in Fort Seward (and no results are shown for Dolores).</a:t>
            </a:r>
          </a:p>
          <a:p>
            <a:pPr marL="171450" indent="-171450">
              <a:buFont typeface="Arial" panose="020B0604020202020204" pitchFamily="34" charset="0"/>
              <a:buChar char="•"/>
            </a:pPr>
            <a:r>
              <a:rPr lang="en-US" baseline="0" dirty="0" smtClean="0"/>
              <a:t>Looking at the “wet” season (November-April, inclusive), the picture is similar to the overall period seen in the last slide, because the majority of skill in the winter months comes from the relative predictability of precipitation in the CA coastal ranges (the overall skill tends to be dominated by the wet-season skill).</a:t>
            </a:r>
          </a:p>
          <a:p>
            <a:pPr marL="171450" indent="-171450">
              <a:buFont typeface="Arial" panose="020B0604020202020204" pitchFamily="34" charset="0"/>
              <a:buChar char="•"/>
            </a:pPr>
            <a:r>
              <a:rPr lang="en-US" baseline="0" dirty="0" smtClean="0"/>
              <a:t>However, if you look at the dry season, the MEFP is understandably contributing relatively little to the forecast skill because little precipitation is occurring, whereas the EnsPost contributes valuable skill throughout the forecast horizon, including at long lead times where the hydrologic persistence is strong. </a:t>
            </a:r>
          </a:p>
          <a:p>
            <a:pPr marL="171450" indent="-171450">
              <a:buFont typeface="Arial" panose="020B0604020202020204" pitchFamily="34" charset="0"/>
              <a:buChar char="•"/>
            </a:pPr>
            <a:r>
              <a:rPr lang="en-US" baseline="0" dirty="0" smtClean="0"/>
              <a:t>This is understandable, because low flows are persistent and predictable during the dry season. Whether the dry season skill is “meaningful” will, of course, depend on application, but dry conditions also pose risks (e.g. of drought) for which skillful ensemble forecasts are important. </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175550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18</a:t>
            </a:fld>
            <a:endParaRPr lang="en-GB" sz="120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indent="0">
              <a:buFont typeface="Arial" pitchFamily="34" charset="0"/>
              <a:buNone/>
            </a:pPr>
            <a:r>
              <a:rPr lang="en-US" dirty="0" smtClean="0"/>
              <a:t>[Note that sensitivity can change, e.g. temperature may become important in precipitation typing and snowmelt during spring].</a:t>
            </a:r>
          </a:p>
          <a:p>
            <a:pPr marL="0" indent="0">
              <a:buFont typeface="Arial" pitchFamily="34" charset="0"/>
              <a:buNone/>
            </a:pPr>
            <a:endParaRPr lang="en-US" dirty="0" smtClean="0"/>
          </a:p>
          <a:p>
            <a:pPr marL="171450" indent="-171450">
              <a:buFont typeface="Arial" pitchFamily="34" charset="0"/>
              <a:buChar char="•"/>
            </a:pPr>
            <a:r>
              <a:rPr lang="en-US" dirty="0" smtClean="0"/>
              <a:t>One can also describe, in more general terms, how the total uncertainty in the output from a hydrologic model</a:t>
            </a:r>
            <a:r>
              <a:rPr lang="en-US" baseline="0" dirty="0" smtClean="0"/>
              <a:t> (or any other model)</a:t>
            </a:r>
            <a:r>
              <a:rPr lang="en-US" dirty="0" smtClean="0"/>
              <a:t> depends on the uncertainty in the model inputs. In other words, it</a:t>
            </a:r>
            <a:r>
              <a:rPr lang="en-US" baseline="0" dirty="0" smtClean="0"/>
              <a:t> is possible to draw some general conclusions about what controls “uncertainty propagation”.</a:t>
            </a:r>
          </a:p>
          <a:p>
            <a:pPr marL="171450" indent="-171450">
              <a:buFont typeface="Arial" pitchFamily="34" charset="0"/>
              <a:buChar char="•"/>
            </a:pPr>
            <a:r>
              <a:rPr lang="en-US" baseline="0" dirty="0" smtClean="0"/>
              <a:t>There are two critical factors that determine the amount of uncertainty in the model predictions, namely: 1) the </a:t>
            </a:r>
            <a:r>
              <a:rPr lang="en-US" b="1" baseline="0" dirty="0" smtClean="0"/>
              <a:t>magnitude of uncertainty </a:t>
            </a:r>
            <a:r>
              <a:rPr lang="en-US" baseline="0" dirty="0" smtClean="0"/>
              <a:t>in the model inputs; and 2) the degree of </a:t>
            </a:r>
            <a:r>
              <a:rPr lang="en-US" b="1" baseline="0" dirty="0" smtClean="0"/>
              <a:t>sensitivity</a:t>
            </a:r>
            <a:r>
              <a:rPr lang="en-US" baseline="0" dirty="0" smtClean="0"/>
              <a:t> of the model outputs to each of the uncertain inputs. </a:t>
            </a:r>
          </a:p>
          <a:p>
            <a:pPr marL="171450" indent="-171450">
              <a:buFont typeface="Arial" pitchFamily="34" charset="0"/>
              <a:buChar char="•"/>
            </a:pPr>
            <a:r>
              <a:rPr lang="en-US" baseline="0" dirty="0" smtClean="0"/>
              <a:t>Put differently, if the inputs are highly uncertain and the outputs are highly sensitive to those inputs, the outputs will be more uncertain. In contrast, if the input uncertainties are small and the outputs are not particularly sensitive to those inputs, the output uncertainties will also be small.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While the uncertainties in the forcing inputs to a hydrologic model do not, primarily, depend on the structure of the hydrologic model (i.e. they are controlled by external factors, such as the predictability of temperature and precipitation), the </a:t>
            </a:r>
            <a:r>
              <a:rPr lang="en-US" b="0" baseline="0" dirty="0" smtClean="0"/>
              <a:t>sensitivity</a:t>
            </a:r>
            <a:r>
              <a:rPr lang="en-US" baseline="0" dirty="0" smtClean="0"/>
              <a:t> of the model outputs to these inputs very much depends on the hydrologic model structure, which is controlled by the hydrologic model equations.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 relationship between these two factors – magnitude and sensitivity – can be illustrated with a simple hydrologic model. </a:t>
            </a:r>
          </a:p>
          <a:p>
            <a:pPr marL="171450" indent="-171450">
              <a:buFont typeface="Arial" pitchFamily="34" charset="0"/>
              <a:buChar char="•"/>
            </a:pPr>
            <a:r>
              <a:rPr lang="en-US" baseline="0" dirty="0" smtClean="0"/>
              <a:t>A linear reservoir model comprises a single output, namely the reservoir outflow, which depends linearly on a single input, namely the reservoir storage. The relationship between the outflow and the storage depends on a watershed coefficient or “friction factor”, which determines how quickly the reservoir drains</a:t>
            </a:r>
          </a:p>
          <a:p>
            <a:pPr marL="171450" indent="-171450">
              <a:buFont typeface="Arial" pitchFamily="34" charset="0"/>
              <a:buChar char="•"/>
            </a:pPr>
            <a:r>
              <a:rPr lang="en-US" baseline="0" dirty="0" smtClean="0"/>
              <a:t>In this context, both the model structure (a linear model) and the model parameter (the watershed coefficient) dictate the sensitivity of the reservoir outflow to the storage and hence to the level of uncertainty in the outflow for a given level of uncertainty in the storage. This is illustrated in the next slide for different values of the watershed coefficient. </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3507453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19</a:t>
            </a:fld>
            <a:endParaRPr lang="en-GB" sz="120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Using the example of a linear reservoir model with a flow equation Q=</a:t>
            </a:r>
            <a:r>
              <a:rPr lang="en-US" dirty="0" err="1" smtClean="0"/>
              <a:t>wS</a:t>
            </a:r>
            <a:r>
              <a:rPr lang="en-US" dirty="0" smtClean="0"/>
              <a:t>, this slide illustrates how the amount of uncertainty about the reservoir outflow (the output from the reservoir model, Q) depends not</a:t>
            </a:r>
            <a:r>
              <a:rPr lang="en-US" baseline="0" dirty="0" smtClean="0"/>
              <a:t> only on the </a:t>
            </a:r>
            <a:r>
              <a:rPr lang="en-US" b="1" baseline="0" dirty="0" smtClean="0"/>
              <a:t>magnitude</a:t>
            </a:r>
            <a:r>
              <a:rPr lang="en-US" baseline="0" dirty="0" smtClean="0"/>
              <a:t> of uncertainty about the reservoir storage (the input to the reservoir model, S), but also on the </a:t>
            </a:r>
            <a:r>
              <a:rPr lang="en-US" b="1" baseline="0" dirty="0" smtClean="0"/>
              <a:t>sensitivity</a:t>
            </a:r>
            <a:r>
              <a:rPr lang="en-US" baseline="0" dirty="0" smtClean="0"/>
              <a:t> of the reservoir model to the input, which is controlled by the linear model structure and by the watershed coefficient, w.</a:t>
            </a:r>
            <a:endParaRPr lang="en-US" dirty="0" smtClean="0"/>
          </a:p>
          <a:p>
            <a:pPr marL="171450" indent="-171450">
              <a:buFont typeface="Arial" pitchFamily="34" charset="0"/>
              <a:buChar char="•"/>
            </a:pPr>
            <a:r>
              <a:rPr lang="en-US" baseline="0" dirty="0" smtClean="0"/>
              <a:t>The </a:t>
            </a:r>
            <a:r>
              <a:rPr lang="en-US" b="1" baseline="0" dirty="0" smtClean="0"/>
              <a:t>magnitude</a:t>
            </a:r>
            <a:r>
              <a:rPr lang="en-US" baseline="0" dirty="0" smtClean="0"/>
              <a:t> of the input uncertainty is reflected in the width of the probability distribution of the reservoir storage (the width of the red curve); in other words, as the width increases, more storage values are possible and the true storage value is less certain. </a:t>
            </a:r>
          </a:p>
          <a:p>
            <a:pPr marL="171450" indent="-171450">
              <a:buFont typeface="Arial" pitchFamily="34" charset="0"/>
              <a:buChar char="•"/>
            </a:pPr>
            <a:r>
              <a:rPr lang="en-US" baseline="0" dirty="0" smtClean="0"/>
              <a:t>The </a:t>
            </a:r>
            <a:r>
              <a:rPr lang="en-US" b="1" baseline="0" dirty="0" smtClean="0"/>
              <a:t>sensitivity</a:t>
            </a:r>
            <a:r>
              <a:rPr lang="en-US" baseline="0" dirty="0" smtClean="0"/>
              <a:t> of the reservoir outflow to the storage depends on the watershed coefficient within the linear model (the slope of the green line). Two possible (not necessarily realistic!) values of the watershed coefficient are shown for illustration, as represented by the two green lines.</a:t>
            </a:r>
          </a:p>
          <a:p>
            <a:pPr marL="171450" indent="-171450">
              <a:buFont typeface="Arial" pitchFamily="34" charset="0"/>
              <a:buChar char="•"/>
            </a:pPr>
            <a:r>
              <a:rPr lang="en-US" baseline="0" dirty="0" smtClean="0"/>
              <a:t>The gray areas show how a “unit” amount of uncertainty about the reservoir storage translates into a “unit” amount of uncertainty about the reservoir outflow for two different watershed coefficients. </a:t>
            </a:r>
          </a:p>
          <a:p>
            <a:pPr marL="171450" indent="-171450">
              <a:buFont typeface="Arial" pitchFamily="34" charset="0"/>
              <a:buChar char="•"/>
            </a:pPr>
            <a:r>
              <a:rPr lang="en-US" baseline="0" dirty="0" smtClean="0"/>
              <a:t>The blue curve illustrates how the probability distribution of the reservoir outflow depends on the probability distribution of the reservoir storage for each watershed coefficient. If the blue curve is wider, there is more uncertainty about the reservoir outflow. Clearly, the slope of the curve also determines the “average” value of the reservoir outflow (a larger watershed coefficient allows more water to leave).</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When the watershed coefficient is smaller (0.25), the sensitivity of the outflow is reduced because more water is retained in the reservoir. Indeed, in the most extreme case when the watershed coefficient is zero (e.g. a dam), the level of uncertainty in the storage has no impact on the level of uncertainty in the outflow; the outflow is, by definition, zero in that case, and hence the uncertainty is also zero. </a:t>
            </a:r>
          </a:p>
          <a:p>
            <a:pPr marL="171450" indent="-171450">
              <a:buFont typeface="Arial" pitchFamily="34" charset="0"/>
              <a:buChar char="•"/>
            </a:pPr>
            <a:r>
              <a:rPr lang="en-US" baseline="0" dirty="0" smtClean="0"/>
              <a:t>As the watershed coefficient increases (towards 1.0), the reservoir outflow becomes more sensitive to the storage and hence the uncertainty in the outflow increases (along with the average outflow). The uncertainty about the reservoir outflow cannot exceed the uncertainty about the reservoir storage, because the outflow cannot exceed the storage.</a:t>
            </a:r>
          </a:p>
          <a:p>
            <a:pPr marL="171450" indent="-171450">
              <a:buFont typeface="Arial" pitchFamily="34" charset="0"/>
              <a:buChar char="•"/>
            </a:pPr>
            <a:r>
              <a:rPr lang="en-US" baseline="0" dirty="0" smtClean="0"/>
              <a:t>Naturally, although not shown visually in this slide, the amount of uncertainty about the reservoir outflow (the model output) would also increase or decline as the width of the probability distribution of the model input (reservoir storage) increased or declined (i.e. the width of the red curve). </a:t>
            </a:r>
          </a:p>
          <a:p>
            <a:pPr marL="171450" indent="-171450">
              <a:buFont typeface="Arial" pitchFamily="34" charset="0"/>
              <a:buChar char="•"/>
            </a:pPr>
            <a:r>
              <a:rPr lang="en-US" baseline="0" dirty="0" smtClean="0"/>
              <a:t>Thus, in general terms, the uncertainty about the model output depends jointly on the </a:t>
            </a:r>
            <a:r>
              <a:rPr lang="en-US" b="1" baseline="0" dirty="0" smtClean="0"/>
              <a:t>magnitude</a:t>
            </a:r>
            <a:r>
              <a:rPr lang="en-US" baseline="0" dirty="0" smtClean="0"/>
              <a:t> of uncertainty about the input (width of the red curve) and the </a:t>
            </a:r>
            <a:r>
              <a:rPr lang="en-US" b="1" baseline="0" dirty="0" smtClean="0"/>
              <a:t>sensitivity</a:t>
            </a:r>
            <a:r>
              <a:rPr lang="en-US" baseline="0" dirty="0" smtClean="0"/>
              <a:t> of the output to the uncertain input (as dictated by the linear model and the choice of watershed coefficient in this example). </a:t>
            </a:r>
          </a:p>
          <a:p>
            <a:pPr marL="171450" indent="-171450">
              <a:buFont typeface="Arial" pitchFamily="34" charset="0"/>
              <a:buChar char="•"/>
            </a:pPr>
            <a:endParaRPr lang="en-US" b="1" baseline="0" dirty="0" smtClean="0"/>
          </a:p>
          <a:p>
            <a:pPr marL="171450" indent="-171450">
              <a:buFont typeface="Arial" pitchFamily="34" charset="0"/>
              <a:buChar char="•"/>
            </a:pPr>
            <a:r>
              <a:rPr lang="en-US" b="1" u="sng" baseline="0" dirty="0" smtClean="0"/>
              <a:t>Optionally, you may now proceed to advanced slide SC.61 before returning.</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4001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5AFFA277-E0A4-46C2-A3C9-7E02DCB08B8C}" type="slidenum">
              <a:rPr lang="en-GB" sz="1200">
                <a:latin typeface="Times New Roman" pitchFamily="18" charset="0"/>
              </a:rPr>
              <a:pPr algn="r" defTabSz="912813" eaLnBrk="0" hangingPunct="0"/>
              <a:t>2</a:t>
            </a:fld>
            <a:endParaRPr lang="en-GB" sz="1200" dirty="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This introduction to hydrologic</a:t>
            </a:r>
            <a:r>
              <a:rPr lang="en-US" baseline="0" dirty="0" smtClean="0"/>
              <a:t> ensemble theory provides an overview of the concepts and techniques used in hydrologic ensemble forecasting and a foundation for subsequent training on the Hydrologic Ensemble Forecast Service (HEFS) specifically. </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It is not intended to be a primer on statistics and probability theory, although several elementary concepts are reviewed. Similarly, it is not intended to provide a detailed review of the HEFS. In subsequent training, many of the basic concepts addressed here will be reviewed and extended in the context of the HEFS. </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The slides are separated into sections. You may decide to review the material by section, taking a break in between sections. Some sections are longer than others.</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As you progress through these sections, several questions are posed in order to review and consolidate your understanding of the materials covered. The answers to these questions can be found in the last slide. </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It is recommended that you read through the notes accompanying each slide and then explore the corresponding slide for the main messages. As you move through the slides, you may wish to take notes and identify questions in the space provided after these explanatory notes. </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You may wish to retain any notes and questions for the workshop. Some of these slides will be reviewed during the workshop (in Seminar C).</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Alongside the main slides, you will find some advanced slides at the end of the module. These slides are linked from the main slides (bottom right corner) and may be reviewed, optionally, after completing the main slide from which the advanced slide is linked.</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Hydrologic ensemble prediction is a broad and multidisciplinary topic, covering aspects of meteorological forecasting, hydrologic forecasting, statistics, probability theory and decision making, among others. This overview cannot (and does not aim to) provide either an extensive or a detailed understanding of these areas. However, where possible, additional review materials are referenced and may be explored at your convenience. </a:t>
            </a:r>
          </a:p>
          <a:p>
            <a:pPr marL="228600" indent="-228600">
              <a:buFont typeface="Arial" pitchFamily="34" charset="0"/>
              <a:buChar char="•"/>
            </a:pPr>
            <a:r>
              <a:rPr lang="en-US" baseline="0" dirty="0" smtClean="0"/>
              <a:t>The website of the Hydrologic Ensemble Prediction Experiment (HEPEX), which can be found at </a:t>
            </a:r>
            <a:r>
              <a:rPr lang="en-US" b="1" baseline="0" dirty="0" smtClean="0"/>
              <a:t>www.hepex.org</a:t>
            </a:r>
            <a:r>
              <a:rPr lang="en-US" baseline="0" dirty="0" smtClean="0"/>
              <a:t>, is a particularly valuable resource for education on hydrologic ensemble prediction. The HEPEX promotes collaboration among scientists and practitioners on hydrologic ensemble theory and practice and strongly encourages operational forecasters to become involved, including via the blog postings available at the website. </a:t>
            </a:r>
          </a:p>
          <a:p>
            <a:pPr marL="0" indent="0">
              <a:buFont typeface="Arial" pitchFamily="34" charset="0"/>
              <a:buNone/>
            </a:pPr>
            <a:endParaRPr lang="en-US" baseline="0" dirty="0" smtClean="0"/>
          </a:p>
          <a:p>
            <a:pPr marL="0" indent="0">
              <a:buFont typeface="Arial" pitchFamily="34" charset="0"/>
              <a:buNone/>
            </a:pPr>
            <a:r>
              <a:rPr lang="en-US" b="1" baseline="0" dirty="0" smtClean="0"/>
              <a:t>NOTES AND QUESTIONS:</a:t>
            </a:r>
          </a:p>
        </p:txBody>
      </p:sp>
    </p:spTree>
    <p:extLst>
      <p:ext uri="{BB962C8B-B14F-4D97-AF65-F5344CB8AC3E}">
        <p14:creationId xmlns:p14="http://schemas.microsoft.com/office/powerpoint/2010/main" val="135869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20</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As</a:t>
            </a:r>
            <a:r>
              <a:rPr lang="en-US" baseline="0" dirty="0" smtClean="0"/>
              <a:t> indicated in the previous slides, the total uncertainty in streamflow forecasts depends on two main sources of uncertainty, namely the meteorological and hydrologic uncertainties, which can be disaggregated into several more detailed sources of uncertainty. </a:t>
            </a:r>
          </a:p>
          <a:p>
            <a:pPr marL="171450" indent="-171450">
              <a:buFont typeface="Arial" pitchFamily="34" charset="0"/>
              <a:buChar char="•"/>
            </a:pPr>
            <a:r>
              <a:rPr lang="en-US" baseline="0" dirty="0" smtClean="0"/>
              <a:t>Collectively, the contribution of these uncertainties to the total (output) uncertainty will depend on a combination of the magnitude of the uncertainty in each uncertain input and the sensitivity of the output to that variable.  </a:t>
            </a:r>
          </a:p>
          <a:p>
            <a:pPr marL="171450" indent="-171450">
              <a:buFont typeface="Arial" pitchFamily="34" charset="0"/>
              <a:buChar char="•"/>
            </a:pPr>
            <a:r>
              <a:rPr lang="en-US" baseline="0" dirty="0" smtClean="0"/>
              <a:t>However, before we consider the techniques available to quantify particular sources of uncertainty (i.e. the meteorological and hydrologic uncertainties), it is worth considering some of the difficulties in identifying and quantifying particular sources of uncertainty.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First, while the total uncertainties in streamflow may be captured by the combination of meteorological and hydrologic uncertainties, they are not necessarily the only important uncertainties for decision making purposes.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On the contrary, practical applications of hydrologic forecasts, such as river recreation, reservoir management and flood warning, can depend on multiple additional sources of uncertainty, of which some may be more important than the uncertainties associated with streamflow forecasts.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These include social and economic uncertainties, uncertainties about decision processes, and uncertainties contributed by other models and decision support systems that use hydrologic forecasts. While these uncertainties are beyond the scope of operational hydrology, it is important that end users consider these additional sources of uncertainty.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Second, for those sources of uncertainty that can (and should) be addressed in operational hydrology, it is not always straightforward to determine what constitutes a “source” of uncertainty that should be modeled.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The most important thing to remember in this context is that the total uncertainty should be adequately quantified. If the ensemble forecasts do not capture the total uncertainty in the streamflow, they cannot be expected to produce reliable predictions and thus reliable decisions.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In this context, the sources of uncertainty are only important insofar as they help to quantify and/or reduce the total uncertainty. Thus, for example, if information is available that might help to quantify uncertainties in the initial conditions or parameters of the hydrologic models, it may be worthwhile quantifying these individual uncertainties separately. Otherwise, it may be sufficient to model the aggregate effects of these individual hydrologic uncertainties (more on this later). Again, the main objective is to accurately quantify the total uncertainty.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p:txBody>
      </p:sp>
    </p:spTree>
    <p:extLst>
      <p:ext uri="{BB962C8B-B14F-4D97-AF65-F5344CB8AC3E}">
        <p14:creationId xmlns:p14="http://schemas.microsoft.com/office/powerpoint/2010/main" val="4138256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21</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endParaRPr lang="en-US" dirty="0" smtClean="0"/>
          </a:p>
        </p:txBody>
      </p:sp>
    </p:spTree>
    <p:extLst>
      <p:ext uri="{BB962C8B-B14F-4D97-AF65-F5344CB8AC3E}">
        <p14:creationId xmlns:p14="http://schemas.microsoft.com/office/powerpoint/2010/main" val="2594878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22</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938221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23</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Before considering the</a:t>
            </a:r>
            <a:r>
              <a:rPr lang="en-US" baseline="0" dirty="0" smtClean="0"/>
              <a:t> techniques available to quantify the uncertainties in model inputs, we need to precisely define what we mean by uncertainty and distinguish uncertainty from other, related, concepts.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When reading about uncertainty, the terms “error” and “uncertainty” are sometimes conflated. However, in many ways, error is the opposite of uncertainty, because it represents a concrete (i.e. certain) deviation between a prediction and a “true” outcome. Without knowing the “true” value of something, you cannot know its error.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An </a:t>
            </a:r>
            <a:r>
              <a:rPr lang="en-US" b="1" baseline="0" dirty="0" smtClean="0"/>
              <a:t>error</a:t>
            </a:r>
            <a:r>
              <a:rPr lang="en-US" baseline="0" dirty="0" smtClean="0"/>
              <a:t> is simply a deviation between the true outcome and our representation of it. When forecasting, the true value and hence the error are unknown; instead they are predicted (ideally with a range of values that reflects this lack of knowledge).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baseline="0" dirty="0" smtClean="0"/>
              <a:t>Bias</a:t>
            </a:r>
            <a:r>
              <a:rPr lang="en-US" baseline="0" dirty="0" smtClean="0"/>
              <a:t> is related to error insofar as it involves a consistent deviation between the true outcomes and their predicted outcomes. In other words, “bias” denotes a directional error, averaged over a large number of cases, such as a consistent underestimation or overestimation. </a:t>
            </a:r>
          </a:p>
          <a:p>
            <a:pPr marL="171450" indent="-171450">
              <a:buFont typeface="Arial" pitchFamily="34" charset="0"/>
              <a:buChar char="•"/>
            </a:pPr>
            <a:r>
              <a:rPr lang="en-US" baseline="0" dirty="0" smtClean="0"/>
              <a:t>When building models, including models of uncertainty, another valuable concept to understand is “association”. </a:t>
            </a:r>
          </a:p>
          <a:p>
            <a:pPr marL="171450" indent="-171450">
              <a:buFont typeface="Arial" pitchFamily="34" charset="0"/>
              <a:buChar char="•"/>
            </a:pPr>
            <a:r>
              <a:rPr lang="en-US" b="1" baseline="0" dirty="0" smtClean="0"/>
              <a:t>Association</a:t>
            </a:r>
            <a:r>
              <a:rPr lang="en-US" baseline="0" dirty="0" smtClean="0"/>
              <a:t> refers to the relationship between two or more variables, such as the relationship between predictions and observations. There are different types of association, which can be measured in different ways. For example, correlation is a measure of linear association between two variables (more on this later).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Uncertainty acknowledges that the true value of something is unknown. This may be due to randomness or the inability to predict something precisely (such as the future value of streamflow). </a:t>
            </a:r>
          </a:p>
          <a:p>
            <a:pPr marL="171450" indent="-171450">
              <a:buFont typeface="Arial" pitchFamily="34" charset="0"/>
              <a:buChar char="•"/>
            </a:pPr>
            <a:r>
              <a:rPr lang="en-US" baseline="0" dirty="0" smtClean="0"/>
              <a:t>In accepting that the true value is unknown, we may choose to represent that true value with a single value or “best guess”. However, such an approach – adopted in deterministic forecasting – is misleading, because it is contrary to our understanding that the true value is unknown. </a:t>
            </a:r>
          </a:p>
          <a:p>
            <a:pPr marL="171450" indent="-171450">
              <a:buFont typeface="Arial" pitchFamily="34" charset="0"/>
              <a:buChar char="•"/>
            </a:pPr>
            <a:r>
              <a:rPr lang="en-US" baseline="0" dirty="0" smtClean="0"/>
              <a:t>Instead, we may choose to represent the uncertainty with a range of possible values. Each of these possibilities may deviate from the true value (i.e. it may contain error), but the true value will hopefully lie within the range of possibilities. </a:t>
            </a:r>
          </a:p>
          <a:p>
            <a:pPr marL="171450" indent="-171450">
              <a:buFont typeface="Arial" pitchFamily="34" charset="0"/>
              <a:buChar char="•"/>
            </a:pPr>
            <a:r>
              <a:rPr lang="en-US" b="0" baseline="0" dirty="0" smtClean="0"/>
              <a:t>Some of these concepts are shown graphically for further clarification in the next slides.  </a:t>
            </a:r>
          </a:p>
          <a:p>
            <a:pPr marL="171450" indent="-171450">
              <a:buFont typeface="Arial" pitchFamily="34" charset="0"/>
              <a:buChar char="•"/>
            </a:pPr>
            <a:endParaRPr lang="en-US" b="0"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272880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24</a:t>
            </a:fld>
            <a:endParaRPr lang="en-GB" sz="120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This</a:t>
            </a:r>
            <a:r>
              <a:rPr lang="en-US" baseline="0" dirty="0" smtClean="0"/>
              <a:t> slide illustrates, graphically, some of the concepts introduced in the previous slide. </a:t>
            </a:r>
          </a:p>
          <a:p>
            <a:pPr marL="171450" indent="-171450">
              <a:buFont typeface="Arial" pitchFamily="34" charset="0"/>
              <a:buChar char="•"/>
            </a:pPr>
            <a:r>
              <a:rPr lang="en-US" baseline="0" dirty="0" smtClean="0"/>
              <a:t>Here, we consider error, bias, and association, which are easily illustrated in a deterministic forecasting context (but also apply in an ensemble context).</a:t>
            </a:r>
          </a:p>
          <a:p>
            <a:pPr marL="171450" indent="-171450">
              <a:buFont typeface="Arial" pitchFamily="34" charset="0"/>
              <a:buChar char="•"/>
            </a:pPr>
            <a:r>
              <a:rPr lang="en-US" baseline="0" dirty="0" smtClean="0"/>
              <a:t>We have two notional time-series, one comprising a deterministic forecast and one showing the corresponding observed time-series. </a:t>
            </a:r>
          </a:p>
          <a:p>
            <a:pPr marL="171450" indent="-171450">
              <a:buFont typeface="Arial" pitchFamily="34" charset="0"/>
              <a:buChar char="•"/>
            </a:pPr>
            <a:r>
              <a:rPr lang="en-US" baseline="0" dirty="0" smtClean="0"/>
              <a:t>Each chart shows an example of some of the attributes previously discussed.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In the top left chart, there is the ideal – if a somewhat unrealistic – scenario where the forecasts and observations match almost perfectly. In that case, they are unbiased, they show strong association and, therefore, have small overall error.</a:t>
            </a:r>
          </a:p>
          <a:p>
            <a:pPr marL="171450" indent="-171450">
              <a:buFont typeface="Arial" pitchFamily="34" charset="0"/>
              <a:buChar char="•"/>
            </a:pPr>
            <a:r>
              <a:rPr lang="en-US" baseline="0" dirty="0" smtClean="0"/>
              <a:t>Moving to the top right, there’s an example of a forecasting system that shows moderate association insofar as the curves match up reasonably well and moderate bias insofar as the forecasts consistently overestimate the observation, but not to a very large degree. Consequently, the total error is also moderate.</a:t>
            </a:r>
          </a:p>
          <a:p>
            <a:pPr marL="171450" indent="-171450">
              <a:buFont typeface="Arial" pitchFamily="34" charset="0"/>
              <a:buChar char="•"/>
            </a:pPr>
            <a:r>
              <a:rPr lang="en-US" baseline="0" dirty="0" smtClean="0"/>
              <a:t>Moving down to the bottom left, we have an example of a forecasting system that shows a very large positive bias or tendency to over-predict. </a:t>
            </a:r>
          </a:p>
          <a:p>
            <a:pPr marL="171450" indent="-171450">
              <a:buFont typeface="Arial" pitchFamily="34" charset="0"/>
              <a:buChar char="•"/>
            </a:pPr>
            <a:r>
              <a:rPr lang="en-US" baseline="0" dirty="0" smtClean="0"/>
              <a:t>At the same time, the curves follow an almost identical shape so they have a very strong degree of association or correlation. In other words, when the observations increase or decline, the forecasts increase or decline proportionally. However, as a result of the strong bias, the total error is high.</a:t>
            </a:r>
          </a:p>
          <a:p>
            <a:pPr marL="171450" indent="-171450">
              <a:buFont typeface="Arial" pitchFamily="34" charset="0"/>
              <a:buChar char="•"/>
            </a:pPr>
            <a:r>
              <a:rPr lang="en-US" baseline="0" dirty="0" smtClean="0"/>
              <a:t>Finally, in the bottom right, we have an example of a forecasting system that is unbiased in that the forecasts and observations predict similar levels overall, but there’s quite a large timing error and thus a negative association between the forecasts and observations. In other words, as the observations are declining the forecasts are increasing! This will result in a low degree of accuracy or a high total error.</a:t>
            </a:r>
          </a:p>
          <a:p>
            <a:pPr marL="171450" indent="-171450">
              <a:buFont typeface="Arial" pitchFamily="34" charset="0"/>
              <a:buChar char="•"/>
            </a:pPr>
            <a:r>
              <a:rPr lang="en-US" baseline="0" dirty="0" smtClean="0"/>
              <a:t>If you look at this last plot more carefully, you may notice that while the forecasts and observations show a similar overall average, that definition of bias may not be entirely adequate. In other words, the low observations are consistently over-forecast and the high observations are consistently under-forecast, i.e. the forecasts are “conditionally” biased.</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1965658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25</a:t>
            </a:fld>
            <a:endParaRPr lang="en-GB" sz="120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Uncertainty is a relative quantity because it depends on the amount and quality of information available. </a:t>
            </a:r>
          </a:p>
          <a:p>
            <a:pPr marL="171450" indent="-171450">
              <a:buFont typeface="Arial" pitchFamily="34" charset="0"/>
              <a:buChar char="•"/>
            </a:pPr>
            <a:r>
              <a:rPr lang="en-US" dirty="0" smtClean="0"/>
              <a:t>For example, imagine a temperature forecast. In the absence of a weather forecasting model, we</a:t>
            </a:r>
            <a:r>
              <a:rPr lang="en-US" baseline="0" dirty="0" smtClean="0"/>
              <a:t> would have little information with which to predict temperature. This would imply a high degree of uncertainty. Indeed, our best approach may be to collect all of the past temperature values from the same date and time over the historical period of record and consider all of these temperatures as possible. </a:t>
            </a:r>
          </a:p>
          <a:p>
            <a:pPr marL="171450" indent="-171450">
              <a:buFont typeface="Arial" pitchFamily="34" charset="0"/>
              <a:buChar char="•"/>
            </a:pPr>
            <a:r>
              <a:rPr lang="en-US" baseline="0" dirty="0" smtClean="0"/>
              <a:t>If we plotted these historical temperatures in a smooth histogram (showing the frequency of occurrence of difference historical temperature values), the curve would be relatively wide (Forecast 1, the red curve); in other words, there would be a broad range of possible temperature values, each with a relatively small chance of occurrence. </a:t>
            </a:r>
          </a:p>
          <a:p>
            <a:pPr marL="171450" indent="-171450">
              <a:buFont typeface="Arial" pitchFamily="34" charset="0"/>
              <a:buChar char="•"/>
            </a:pPr>
            <a:r>
              <a:rPr lang="en-US" baseline="0" dirty="0" smtClean="0"/>
              <a:t>In contrast, if we had a weather forecasting model, it is likely that we could predict temperature with a smaller degree of uncertainty than climatology. This level of uncertainty might depend on several factors, such as forecast lead time, i.e. shorter lead times should allow for more confident predictions. This is illustrated with the notional curves for “Forecast 2” and “Forecast 3”, which were produced for a longer and shorter lead time, respectively. </a:t>
            </a:r>
          </a:p>
          <a:p>
            <a:pPr marL="171450" indent="-171450">
              <a:buFont typeface="Arial" pitchFamily="34" charset="0"/>
              <a:buChar char="•"/>
            </a:pPr>
            <a:r>
              <a:rPr lang="en-US" baseline="0" dirty="0" smtClean="0"/>
              <a:t>It should be noted that the overall tendency of the forecasts (or bias) may change with forecast lead time, as well as the amount of spread, because the weather is directional (i.e. it warms or cools).</a:t>
            </a:r>
          </a:p>
          <a:p>
            <a:pPr marL="171450" indent="-171450">
              <a:buFont typeface="Arial" pitchFamily="34" charset="0"/>
              <a:buChar char="•"/>
            </a:pPr>
            <a:r>
              <a:rPr lang="en-US" baseline="0" dirty="0" smtClean="0"/>
              <a:t>As the forecast lead time collapses to 0, our uncertainty should also collapse to zero (or to the uncertainty associated with whatever observed value we have available). </a:t>
            </a:r>
          </a:p>
          <a:p>
            <a:pPr marL="171450" indent="-171450">
              <a:buFont typeface="Arial" pitchFamily="34" charset="0"/>
              <a:buChar char="•"/>
            </a:pPr>
            <a:r>
              <a:rPr lang="en-US" baseline="0" dirty="0" smtClean="0"/>
              <a:t>Thus, uncertainty is a relative quantity; it varies relative to the information available. Without that context, it is impossible to say whether a given range of values is “small” or “large”.</a:t>
            </a:r>
          </a:p>
          <a:p>
            <a:pPr marL="171450" indent="-171450">
              <a:buFont typeface="Arial" pitchFamily="34" charset="0"/>
              <a:buChar char="•"/>
            </a:pPr>
            <a:r>
              <a:rPr lang="en-US" baseline="0" dirty="0" smtClean="0"/>
              <a:t>In this case, all three forecasts captured the observed outcome, only forecast 3 was more confident (less uncertain).</a:t>
            </a:r>
          </a:p>
          <a:p>
            <a:pPr marL="171450" indent="-171450">
              <a:buFont typeface="Arial" pitchFamily="34" charset="0"/>
              <a:buChar char="•"/>
            </a:pPr>
            <a:r>
              <a:rPr lang="en-US" baseline="0" dirty="0" smtClean="0"/>
              <a:t>Of course, there are many factors that control the predictability of the weather (and hence uncertainty), aside from forecast lead time.</a:t>
            </a:r>
          </a:p>
          <a:p>
            <a:pPr marL="0" indent="0">
              <a:buFont typeface="Arial" pitchFamily="34" charset="0"/>
              <a:buNone/>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3434234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26</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In</a:t>
            </a:r>
            <a:r>
              <a:rPr lang="en-US" baseline="0" dirty="0" smtClean="0"/>
              <a:t> the presence of uncertainty, it is sensible to forecast a range of possible values, rather than predict a single value. </a:t>
            </a:r>
          </a:p>
          <a:p>
            <a:pPr marL="171450" indent="-171450">
              <a:buFont typeface="Arial" panose="020B0604020202020204" pitchFamily="34" charset="0"/>
              <a:buChar char="•"/>
            </a:pPr>
            <a:r>
              <a:rPr lang="en-US" baseline="0" dirty="0" smtClean="0"/>
              <a:t>However, it is important to remember that, while probability forecasts provide a range of possible outcomes, they are not always “right”. It is a common misconception to think that probability forecasts cannot be tested or shown to be “wrong”.</a:t>
            </a:r>
          </a:p>
          <a:p>
            <a:pPr marL="171450" indent="-171450">
              <a:buFont typeface="Arial" panose="020B0604020202020204" pitchFamily="34" charset="0"/>
              <a:buChar char="•"/>
            </a:pPr>
            <a:r>
              <a:rPr lang="en-US" baseline="0" dirty="0" smtClean="0"/>
              <a:t>On the contrary, while probability forecasts may be preferred over single-valued forecasts, the forecast probabilities may still contain biases. As with deterministic forecasts, this can be tested with a suitably large sample of historical forecasts and observations (i.e. it can be tested in a statistical sense).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This can be illustrated with a verification plot, i.e. a plot that verifies the forecast</a:t>
            </a:r>
            <a:r>
              <a:rPr lang="en-US" baseline="0" dirty="0" smtClean="0"/>
              <a:t> probabilities</a:t>
            </a:r>
            <a:r>
              <a:rPr lang="en-US" dirty="0" smtClean="0"/>
              <a:t>.</a:t>
            </a:r>
            <a:r>
              <a:rPr lang="en-US" baseline="0" dirty="0" smtClean="0"/>
              <a:t> In this case, we are looking at a “reliability diagram”.</a:t>
            </a:r>
            <a:endParaRPr lang="en-US" dirty="0" smtClean="0"/>
          </a:p>
          <a:p>
            <a:pPr marL="171450" indent="-171450">
              <a:buFont typeface="Arial" panose="020B0604020202020204" pitchFamily="34" charset="0"/>
              <a:buChar char="•"/>
            </a:pPr>
            <a:r>
              <a:rPr lang="en-US" dirty="0" smtClean="0"/>
              <a:t>The reliability diagram</a:t>
            </a:r>
            <a:r>
              <a:rPr lang="en-US" baseline="0" dirty="0" smtClean="0"/>
              <a:t> looks at biases in forecast probabilities of a given, discrete, event. </a:t>
            </a:r>
          </a:p>
          <a:p>
            <a:pPr marL="171450" indent="-171450">
              <a:buFont typeface="Arial" panose="020B0604020202020204" pitchFamily="34" charset="0"/>
              <a:buChar char="•"/>
            </a:pPr>
            <a:r>
              <a:rPr lang="en-US" baseline="0" dirty="0" smtClean="0"/>
              <a:t>A discrete event is something like “flooding”, i.e. the exceedence of a discrete flow threshold (the flood threshold), as in this example.</a:t>
            </a:r>
          </a:p>
          <a:p>
            <a:pPr marL="171450" indent="-171450">
              <a:buFont typeface="Arial" panose="020B0604020202020204" pitchFamily="34" charset="0"/>
              <a:buChar char="•"/>
            </a:pPr>
            <a:r>
              <a:rPr lang="en-US" baseline="0" dirty="0" smtClean="0"/>
              <a:t>Let’s begin by looking at the histogram in the bottom right, which is known as the sharpness plot. This shows how many historical instances of our probability forecasts of flooding fall into particular categories of low or high probability. So, from the available historical sample, flooding was forecast 23 times with a probability somewhere between 0.4-0.6, of which the average was 0.48.</a:t>
            </a:r>
          </a:p>
          <a:p>
            <a:pPr marL="171450" indent="-171450">
              <a:buFont typeface="Arial" panose="020B0604020202020204" pitchFamily="34" charset="0"/>
              <a:buChar char="•"/>
            </a:pPr>
            <a:r>
              <a:rPr lang="en-US" baseline="0" dirty="0" smtClean="0"/>
              <a:t>Now looking at the reliability diagram itself (represented by the red curve), we have each of those probability categories from the histogram plotted on the x-axis. Specifically, we have the average forecast probability in each category. For example, of the 23 forecasts that fell within the 0.4-0.6 category, the average forecast probability was 0.48. </a:t>
            </a:r>
          </a:p>
          <a:p>
            <a:pPr marL="171450" indent="-171450">
              <a:buFont typeface="Arial" panose="020B0604020202020204" pitchFamily="34" charset="0"/>
              <a:buChar char="•"/>
            </a:pPr>
            <a:r>
              <a:rPr lang="en-US" baseline="0" dirty="0" smtClean="0"/>
              <a:t>For each category, we then look at the frequency with which flooding actually occurred (i.e. was observed). In theory, flooding should have occurred with the same frequency as the average forecast probability. </a:t>
            </a:r>
          </a:p>
          <a:p>
            <a:pPr marL="171450" indent="-171450">
              <a:buFont typeface="Arial" panose="020B0604020202020204" pitchFamily="34" charset="0"/>
              <a:buChar char="•"/>
            </a:pPr>
            <a:r>
              <a:rPr lang="en-US" baseline="0" dirty="0" smtClean="0"/>
              <a:t>In other words, if you look at the third category, you see that flooding was predicted with an average forecast probability of 0.48. On those occasions when flooding was forecast with an average probability of 0.48, one would hope that flooding actually occurred 48% of the time. In practice, flooding actually occurred only 36% of the time, indicating a small over-forecasting bias in that category.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summary, while it is preferable to quantify forecast uncertainty, doing so does not guarantee that the forecasts will always capture the observed outcomes or do so in an unbiased way. </a:t>
            </a:r>
          </a:p>
          <a:p>
            <a:pPr marL="171450" indent="-171450">
              <a:buFont typeface="Arial" panose="020B0604020202020204" pitchFamily="34" charset="0"/>
              <a:buChar char="•"/>
            </a:pPr>
            <a:r>
              <a:rPr lang="en-US" baseline="0" dirty="0" smtClean="0"/>
              <a:t>Indeed, some ensemble forecasting systems may explicitly ignore particular sources of uncertainty (e.g. for convenience). In that case, the forecasts cannot be expected to be reliable. The importance of hindcasting and verification will be explored in later training.</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dirty="0" smtClean="0"/>
          </a:p>
        </p:txBody>
      </p:sp>
    </p:spTree>
    <p:extLst>
      <p:ext uri="{BB962C8B-B14F-4D97-AF65-F5344CB8AC3E}">
        <p14:creationId xmlns:p14="http://schemas.microsoft.com/office/powerpoint/2010/main" val="1060469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27</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So far,</a:t>
            </a:r>
            <a:r>
              <a:rPr lang="en-US" baseline="0" dirty="0" smtClean="0"/>
              <a:t> we have referred to “probability”, “possibility”, “random” and other, related, concepts, but we haven’t defined them precisely.</a:t>
            </a:r>
          </a:p>
          <a:p>
            <a:pPr marL="171450" indent="-171450">
              <a:buFont typeface="Arial" pitchFamily="34" charset="0"/>
              <a:buChar char="•"/>
            </a:pPr>
            <a:r>
              <a:rPr lang="en-US" baseline="0" dirty="0" smtClean="0"/>
              <a:t>In order to model an uncertain quantity or variable with a probability distribution, it is important to first define some characteristics of an “uncertain variable”.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 variable in this context could be streamflow, temperature, precipitation or any other quantity of interest.</a:t>
            </a:r>
          </a:p>
          <a:p>
            <a:pPr marL="171450" indent="-171450">
              <a:buFont typeface="Arial" pitchFamily="34" charset="0"/>
              <a:buChar char="•"/>
            </a:pPr>
            <a:r>
              <a:rPr lang="en-US" baseline="0" dirty="0" smtClean="0"/>
              <a:t>An uncertain variable is referred to as a </a:t>
            </a:r>
            <a:r>
              <a:rPr lang="en-US" b="1" baseline="0" dirty="0" smtClean="0"/>
              <a:t>random variable</a:t>
            </a:r>
            <a:r>
              <a:rPr lang="en-US" baseline="0" dirty="0" smtClean="0"/>
              <a:t>. In this context, “uncertain” and “random” are the same. </a:t>
            </a:r>
          </a:p>
          <a:p>
            <a:pPr marL="171450" indent="-171450">
              <a:buFont typeface="Arial" pitchFamily="34" charset="0"/>
              <a:buChar char="•"/>
            </a:pPr>
            <a:r>
              <a:rPr lang="en-US" baseline="0" dirty="0" smtClean="0"/>
              <a:t>A variable is not </a:t>
            </a:r>
            <a:r>
              <a:rPr lang="en-US" i="1" baseline="0" dirty="0" smtClean="0"/>
              <a:t>inherently</a:t>
            </a:r>
            <a:r>
              <a:rPr lang="en-US" baseline="0" dirty="0" smtClean="0"/>
              <a:t> uncertain – it has a true value, even if we don’t know what that value is - rather we choose to represent it as random, because we are uncertain about its true value.</a:t>
            </a:r>
          </a:p>
          <a:p>
            <a:pPr marL="171450" indent="-171450">
              <a:buFont typeface="Arial" pitchFamily="34" charset="0"/>
              <a:buChar char="•"/>
            </a:pPr>
            <a:r>
              <a:rPr lang="en-US" baseline="0" dirty="0" smtClean="0"/>
              <a:t>A random variable may be contrasted with a deterministic variable. When choosing to model a quantity as deterministic, we are either certain that the variable will assume a particular value or we are choosing to ignore any uncertainty about that value (these are two different things!).</a:t>
            </a:r>
          </a:p>
          <a:p>
            <a:pPr marL="171450" indent="-171450">
              <a:buFont typeface="Arial" pitchFamily="34" charset="0"/>
              <a:buChar char="•"/>
            </a:pPr>
            <a:r>
              <a:rPr lang="en-US" baseline="0" dirty="0" smtClean="0"/>
              <a:t>A random variable comprises a number of possible </a:t>
            </a:r>
            <a:r>
              <a:rPr lang="en-US" b="1" baseline="0" dirty="0" smtClean="0"/>
              <a:t>outcomes</a:t>
            </a:r>
            <a:r>
              <a:rPr lang="en-US" baseline="0" dirty="0" smtClean="0"/>
              <a:t>. </a:t>
            </a:r>
          </a:p>
          <a:p>
            <a:pPr marL="171450" indent="-171450">
              <a:buFont typeface="Arial" pitchFamily="34" charset="0"/>
              <a:buChar char="•"/>
            </a:pPr>
            <a:r>
              <a:rPr lang="en-US" baseline="0" dirty="0" smtClean="0"/>
              <a:t>Collections of outcomes (including individual outcomes) are referred to as </a:t>
            </a:r>
            <a:r>
              <a:rPr lang="en-US" b="1" baseline="0" dirty="0" smtClean="0"/>
              <a:t>events</a:t>
            </a:r>
            <a:r>
              <a:rPr lang="en-US" baseline="0" dirty="0" smtClean="0"/>
              <a:t>. For example, a </a:t>
            </a:r>
            <a:r>
              <a:rPr lang="en-US" b="0" baseline="0" dirty="0" smtClean="0"/>
              <a:t>flood event </a:t>
            </a:r>
            <a:r>
              <a:rPr lang="en-US" baseline="0" dirty="0" smtClean="0"/>
              <a:t>comprises the subset of flow outcomes that exceed the flood threshold. </a:t>
            </a:r>
          </a:p>
          <a:p>
            <a:pPr marL="171450" indent="-171450">
              <a:buFont typeface="Arial" pitchFamily="34" charset="0"/>
              <a:buChar char="•"/>
            </a:pPr>
            <a:r>
              <a:rPr lang="en-US" baseline="0" dirty="0" smtClean="0"/>
              <a:t>Every possible event has a defined probability of occurring (which could be zero). There are strict rules for assigning probabilities to events. These are explained in the advanced sides (see below).</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Whether variables are treated as random or deterministic, they have particular characteristics that influence how we model them. </a:t>
            </a:r>
          </a:p>
          <a:p>
            <a:pPr marL="171450" indent="-171450">
              <a:buFont typeface="Arial" pitchFamily="34" charset="0"/>
              <a:buChar char="•"/>
            </a:pPr>
            <a:r>
              <a:rPr lang="en-US" baseline="0" dirty="0" smtClean="0"/>
              <a:t>In particular, a variable may be continuous (effectively take on any real number), discrete (take on only discrete values) or mixed (take on a mixture of continuous and discrete values). Precipitation is an example of a mixed variable, because it is either zero or non-zero and, when non-zero, it may assume a continuous range of values above zero.  </a:t>
            </a:r>
          </a:p>
          <a:p>
            <a:pPr marL="171450" indent="-171450">
              <a:buFont typeface="Arial" pitchFamily="34" charset="0"/>
              <a:buChar char="•"/>
            </a:pPr>
            <a:r>
              <a:rPr lang="en-US" baseline="0" dirty="0" smtClean="0"/>
              <a:t>These characteristics of variables are particularly important when assigning probability distributions. For example, it would not make sense to assign a probability distribution to precipitation that allowed for negative values of precipitation (although our model predictions might be in some cases!). </a:t>
            </a:r>
          </a:p>
          <a:p>
            <a:pPr marL="171450" indent="-171450">
              <a:buFont typeface="Arial" pitchFamily="34" charset="0"/>
              <a:buChar char="•"/>
            </a:pPr>
            <a:r>
              <a:rPr lang="en-US" baseline="0" dirty="0" smtClean="0"/>
              <a:t>When identifying random variables in mathematical equations and expressions, it is common to assign an uppercase letter, such as X, and to note a possible value of that random variable with the same letter in a lower case, x. For example, x=3 might be a possible value of the random variable, X. </a:t>
            </a:r>
          </a:p>
          <a:p>
            <a:pPr marL="171450" indent="-171450">
              <a:buFont typeface="Arial" pitchFamily="34" charset="0"/>
              <a:buChar cha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sng" baseline="0" dirty="0" smtClean="0"/>
              <a:t>Optionally, you may now proceed to advanced slides SC.63 - SC.65 before returning.</a:t>
            </a:r>
            <a:endParaRPr lang="en-US" baseline="0" dirty="0" smtClean="0"/>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527344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28</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[Also depends on how you define events. For example,</a:t>
            </a:r>
            <a:r>
              <a:rPr lang="en-US" baseline="0" dirty="0" smtClean="0"/>
              <a:t> this histogram would look different for smaller or larger flow intervals, and it can only provide probabilities for the intervals prescribed</a:t>
            </a:r>
            <a:r>
              <a:rPr lang="en-US" dirty="0" smtClean="0"/>
              <a:t>].</a:t>
            </a:r>
          </a:p>
          <a:p>
            <a:pPr marL="0" indent="0">
              <a:buFont typeface="Arial" panose="020B0604020202020204" pitchFamily="34" charset="0"/>
              <a:buNone/>
            </a:pPr>
            <a:r>
              <a:rPr lang="en-US" dirty="0" smtClean="0"/>
              <a:t>[Emphasize that</a:t>
            </a:r>
            <a:r>
              <a:rPr lang="en-US" baseline="0" dirty="0" smtClean="0"/>
              <a:t> there are two components to the model we’re interested in, namely the probability model, i.e. quantifying uncertainty, and propagating uncertainty through a forecast model, such as the SAC-SMA. We’ll begin with probability models and we’ll then continue later with propagating uncertainty through forecast models</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In practice, there are many different ways to </a:t>
            </a:r>
            <a:r>
              <a:rPr lang="en-US" baseline="0" dirty="0" smtClean="0"/>
              <a:t>assign probabilities to events. </a:t>
            </a:r>
          </a:p>
          <a:p>
            <a:pPr marL="171450" indent="-171450">
              <a:buFont typeface="Arial" panose="020B0604020202020204" pitchFamily="34" charset="0"/>
              <a:buChar char="•"/>
            </a:pPr>
            <a:r>
              <a:rPr lang="en-US" baseline="0" dirty="0" smtClean="0"/>
              <a:t>One of the simplest ways is experimental, i.e. to observe the outcomes of a real-world experiment over a period of time and thereby learn about the chances of particular outcomes. </a:t>
            </a:r>
          </a:p>
          <a:p>
            <a:pPr marL="171450" indent="-171450">
              <a:buFont typeface="Arial" panose="020B0604020202020204" pitchFamily="34" charset="0"/>
              <a:buChar char="•"/>
            </a:pPr>
            <a:r>
              <a:rPr lang="en-US" baseline="0" dirty="0" smtClean="0"/>
              <a:t>In this context, an experiment may involve measuring streamflow at a particular location. </a:t>
            </a:r>
          </a:p>
          <a:p>
            <a:pPr marL="171450" indent="-171450">
              <a:buFont typeface="Arial" panose="020B0604020202020204" pitchFamily="34" charset="0"/>
              <a:buChar char="•"/>
            </a:pPr>
            <a:r>
              <a:rPr lang="en-US" baseline="0" dirty="0" smtClean="0"/>
              <a:t>By observing streamflow over a long period of time, and assuming that the experiment doesn’t change (i.e. that the processes governing streamflow are stable), the probabilities of particular streamflows may be predicted from their historical frequencies. </a:t>
            </a:r>
          </a:p>
          <a:p>
            <a:pPr marL="171450" indent="-171450">
              <a:buFont typeface="Arial" panose="020B0604020202020204" pitchFamily="34" charset="0"/>
              <a:buChar char="•"/>
            </a:pPr>
            <a:r>
              <a:rPr lang="en-US" baseline="0" dirty="0" smtClean="0"/>
              <a:t>The results may be plotted in a histogram, whereby the relative frequencies are plotted for particular categories of flow. Bars that have higher relative frequencies indicate a higher chance that the streamflow will fall within a given flow category.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Although highly intuitive, such an approach is limited for several reasons. </a:t>
            </a:r>
          </a:p>
          <a:p>
            <a:pPr marL="171450" indent="-171450">
              <a:buFont typeface="Arial" panose="020B0604020202020204" pitchFamily="34" charset="0"/>
              <a:buChar char="•"/>
            </a:pPr>
            <a:r>
              <a:rPr lang="en-US" baseline="0" dirty="0" smtClean="0"/>
              <a:t>In particular, it relies on historical data and is, therefore, limited to historical outcomes. In practice, the historical record may be relatively short and, thus, the sample space of possible outcomes may not be fully captured. For the same reason, it cannot extrapolate into the future. </a:t>
            </a:r>
          </a:p>
          <a:p>
            <a:pPr marL="171450" indent="-171450">
              <a:buFont typeface="Arial" panose="020B0604020202020204" pitchFamily="34" charset="0"/>
              <a:buChar char="•"/>
            </a:pPr>
            <a:r>
              <a:rPr lang="en-US" baseline="0" dirty="0" smtClean="0"/>
              <a:t>Forecasting relies on a model for what controls the variable of interest and what might occur under novel combinations of those controlling variables (e.g. for streamflow, the controls might be soil moisture, river conditions, precipitation etc.). </a:t>
            </a:r>
          </a:p>
          <a:p>
            <a:pPr marL="171450" indent="-171450">
              <a:buFont typeface="Arial" panose="020B0604020202020204" pitchFamily="34" charset="0"/>
              <a:buChar char="•"/>
            </a:pPr>
            <a:r>
              <a:rPr lang="en-US" baseline="0" dirty="0" smtClean="0"/>
              <a:t>Thus, while historical data are often used to help assign probabilities to events, they are generally used in combination with models that extrapolate to possibilities that have not been observed in the past (i.e. continuous probability models) and with forecasting models that have a predictive capability, such as hydrologic models.</a:t>
            </a:r>
          </a:p>
          <a:p>
            <a:pPr marL="171450" indent="-171450">
              <a:buFont typeface="Arial" panose="020B0604020202020204" pitchFamily="34" charset="0"/>
              <a:buChar cha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sng" baseline="0" dirty="0" smtClean="0"/>
              <a:t>Optionally, you may now proceed to advanced slide SC.66 before returning.</a:t>
            </a:r>
            <a:endParaRPr lang="en-US" baseline="0" dirty="0" smtClean="0"/>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2227283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29</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353584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latin typeface="Times New Roman" pitchFamily="18" charset="0"/>
              </a:rPr>
              <a:pPr algn="r" defTabSz="912813" eaLnBrk="0" hangingPunct="0"/>
              <a:t>3</a:t>
            </a:fld>
            <a:endParaRPr lang="en-GB" sz="1200" dirty="0">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The slides are separated into six parts. </a:t>
            </a:r>
          </a:p>
          <a:p>
            <a:pPr marL="171450" indent="-171450">
              <a:buFont typeface="Arial" pitchFamily="34" charset="0"/>
              <a:buChar char="•"/>
            </a:pPr>
            <a:r>
              <a:rPr lang="en-US" dirty="0" smtClean="0"/>
              <a:t>We’ll start by exploring the motivations for ensemble forecasting any why ensemble forecasts might be preferred over “deterministic” or single-valued forecasts (these two terms are frequently used to describe conventional, non-probabilistic, forecasts and should be regarded as synonymous).  </a:t>
            </a:r>
          </a:p>
          <a:p>
            <a:pPr marL="171450" indent="-171450">
              <a:buFont typeface="Arial" pitchFamily="34" charset="0"/>
              <a:buChar char="•"/>
            </a:pPr>
            <a:r>
              <a:rPr lang="en-US" dirty="0" smtClean="0"/>
              <a:t>Next, we’ll consider the origins</a:t>
            </a:r>
            <a:r>
              <a:rPr lang="en-US" baseline="0" dirty="0" smtClean="0"/>
              <a:t> or “sources” of uncertainty in hydrologic ensemble forecasting. An important aim of hydrologic ensemble prediction is to quantify the </a:t>
            </a:r>
            <a:r>
              <a:rPr lang="en-US" b="1" baseline="0" dirty="0" smtClean="0"/>
              <a:t>total</a:t>
            </a:r>
            <a:r>
              <a:rPr lang="en-US" baseline="0" dirty="0" smtClean="0"/>
              <a:t> uncertainty in streamflow and other hydrologic variables. </a:t>
            </a:r>
          </a:p>
          <a:p>
            <a:pPr marL="171450" indent="-171450">
              <a:buFont typeface="Arial" pitchFamily="34" charset="0"/>
              <a:buChar char="•"/>
            </a:pPr>
            <a:r>
              <a:rPr lang="en-US" baseline="0" dirty="0" smtClean="0"/>
              <a:t>In practice, the total uncertainty originates from multiple individual sources. Understanding these sources is important for quantifying the total uncertainty, as well as targeting resources towards reducing uncertainty. </a:t>
            </a:r>
          </a:p>
          <a:p>
            <a:pPr marL="171450" indent="-171450">
              <a:buFont typeface="Arial" pitchFamily="34" charset="0"/>
              <a:buChar char="•"/>
            </a:pPr>
            <a:r>
              <a:rPr lang="en-US" baseline="0" dirty="0" smtClean="0"/>
              <a:t>There are several approaches to quantifying uncertainty, but probability theory provides the most comprehensive and widely applicable approach. </a:t>
            </a:r>
          </a:p>
          <a:p>
            <a:pPr marL="171450" indent="-171450">
              <a:buFont typeface="Arial" pitchFamily="34" charset="0"/>
              <a:buChar char="•"/>
            </a:pPr>
            <a:r>
              <a:rPr lang="en-US" baseline="0" dirty="0" smtClean="0"/>
              <a:t>In order to quantify the uncertainties in the outputs from hydrologic models, it is necessary to first quantify the uncertainties in the inputs. These will be reviewed in turn.</a:t>
            </a:r>
          </a:p>
          <a:p>
            <a:pPr marL="171450" indent="-171450">
              <a:buFont typeface="Arial" pitchFamily="34" charset="0"/>
              <a:buChar char="•"/>
            </a:pPr>
            <a:r>
              <a:rPr lang="en-US" baseline="0" dirty="0" smtClean="0"/>
              <a:t>We’ll look at the ingredients required to define a probability model for the inputs to a hydrologic model.</a:t>
            </a:r>
          </a:p>
          <a:p>
            <a:pPr marL="171450" indent="-171450">
              <a:buFont typeface="Arial" pitchFamily="34" charset="0"/>
              <a:buChar char="•"/>
            </a:pPr>
            <a:r>
              <a:rPr lang="en-US" baseline="0" dirty="0" smtClean="0"/>
              <a:t>The uncertainties associated with hydrologic predictions are considered ”output uncertainties” because the input uncertainties are translated through the hydrologic models.</a:t>
            </a:r>
          </a:p>
          <a:p>
            <a:pPr marL="171450" indent="-171450">
              <a:buFont typeface="Arial" pitchFamily="34" charset="0"/>
              <a:buChar char="•"/>
            </a:pPr>
            <a:r>
              <a:rPr lang="en-US" baseline="0" dirty="0" smtClean="0"/>
              <a:t>We’ll review the use of ensemble forecasting to quantify the uncertainties in model outputs.</a:t>
            </a:r>
          </a:p>
          <a:p>
            <a:pPr marL="171450" indent="-171450">
              <a:buFont typeface="Arial" pitchFamily="34" charset="0"/>
              <a:buChar char="•"/>
            </a:pPr>
            <a:r>
              <a:rPr lang="en-US" baseline="0" dirty="0" smtClean="0"/>
              <a:t>Finally, we’ll consider how the theory of ensemble forecasting is translated into operational forecasting practice and how it contributes to similarities and differences between the various operational ensemble forecasting systems used today, including the HEFS. </a:t>
            </a:r>
          </a:p>
          <a:p>
            <a:pPr marL="0" indent="0">
              <a:buFont typeface="Arial" pitchFamily="34" charset="0"/>
              <a:buNone/>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929765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30</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[Probability is an absolute measure</a:t>
            </a:r>
            <a:r>
              <a:rPr lang="en-US" baseline="0" dirty="0" smtClean="0"/>
              <a:t> – the chance of falling within a finite interval.</a:t>
            </a:r>
            <a:r>
              <a:rPr lang="en-US" dirty="0" smtClean="0"/>
              <a:t> Probability density is a relative measure – the concentration</a:t>
            </a:r>
            <a:r>
              <a:rPr lang="en-US" baseline="0" dirty="0" smtClean="0"/>
              <a:t> of probability within an infinitely small interval</a:t>
            </a:r>
            <a:r>
              <a:rPr lang="en-US" dirty="0" smtClean="0"/>
              <a:t>. It’s like the difference between</a:t>
            </a:r>
            <a:r>
              <a:rPr lang="en-US" baseline="0" dirty="0" smtClean="0"/>
              <a:t> the mass of a solid and its concentration within a liquid. One can move between the two].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In an earlier slide, an empirical approach was presented for assigning</a:t>
            </a:r>
            <a:r>
              <a:rPr lang="en-US" baseline="0" dirty="0" smtClean="0"/>
              <a:t> </a:t>
            </a:r>
            <a:r>
              <a:rPr lang="en-US" dirty="0" smtClean="0"/>
              <a:t>relative frequencies of historical observations to different categories of streamflow (a histogram), which had a probabilistic interpretation. </a:t>
            </a:r>
          </a:p>
          <a:p>
            <a:pPr marL="171450" indent="-171450">
              <a:buFont typeface="Arial" panose="020B0604020202020204" pitchFamily="34" charset="0"/>
              <a:buChar char="•"/>
            </a:pPr>
            <a:r>
              <a:rPr lang="en-US" dirty="0" smtClean="0"/>
              <a:t>W</a:t>
            </a:r>
            <a:r>
              <a:rPr lang="en-US" baseline="0" dirty="0" smtClean="0"/>
              <a:t>hile a histogram of observations provides some insight into the probability of different historical outcomes, it is incomplete, as well as broad-brush (i.e. it uses broad categories or bins). In other words, it doesn’t include the probability of all possible outcomes. This requires a continuous probability model for all possible values of the random variable (not just a few broad categories).</a:t>
            </a:r>
          </a:p>
          <a:p>
            <a:pPr marL="171450" indent="-171450">
              <a:buFont typeface="Arial" panose="020B0604020202020204" pitchFamily="34" charset="0"/>
              <a:buChar char="•"/>
            </a:pPr>
            <a:r>
              <a:rPr lang="en-US" baseline="0" dirty="0" smtClean="0"/>
              <a:t>But this leads to a question about what probability means for a “real” number (i.e. a number with decimal places), such as the value of streamflow. Afterall, a real number can have an arbitrary number of decimal places after it. </a:t>
            </a:r>
          </a:p>
          <a:p>
            <a:pPr marL="171450" indent="-171450">
              <a:buFont typeface="Arial" panose="020B0604020202020204" pitchFamily="34" charset="0"/>
              <a:buChar char="•"/>
            </a:pPr>
            <a:r>
              <a:rPr lang="en-US" baseline="0" dirty="0" smtClean="0"/>
              <a:t>In fact, as the number of decimal places increases, the probability that the number will occur must approach zero. Even if it could be measured, there is a vanishingly small probability that the streamflow anywhere will be 123.657392954756735284385637282 CFS.</a:t>
            </a:r>
          </a:p>
          <a:p>
            <a:pPr marL="171450" indent="-171450">
              <a:buFont typeface="Arial" panose="020B0604020202020204" pitchFamily="34" charset="0"/>
              <a:buChar char="•"/>
            </a:pPr>
            <a:r>
              <a:rPr lang="en-US" baseline="0" dirty="0" smtClean="0"/>
              <a:t>When dealing with probabilities for continuous random variables, such as temperature, precipitation and streamflow, an important concept is that </a:t>
            </a:r>
            <a:r>
              <a:rPr lang="en-US" b="1" baseline="0" dirty="0" smtClean="0"/>
              <a:t>the probability associated with any precise value of that variable is always zero</a:t>
            </a:r>
            <a:r>
              <a:rPr lang="en-US" baseline="0" dirty="0" smtClean="0"/>
              <a:t>. </a:t>
            </a:r>
          </a:p>
          <a:p>
            <a:pPr marL="171450" indent="-171450">
              <a:buFont typeface="Arial" panose="020B0604020202020204" pitchFamily="34" charset="0"/>
              <a:buChar char="•"/>
            </a:pPr>
            <a:r>
              <a:rPr lang="en-US" baseline="0" dirty="0" smtClean="0"/>
              <a:t>Instead, we must talk about probability in terms of a range of values or interval. For example, we may be interested in the probability that the true value falls below a; that is, in the interval between -</a:t>
            </a:r>
            <a:r>
              <a:rPr lang="en-US" baseline="0" dirty="0" smtClean="0">
                <a:sym typeface="Symbol" panose="05050102010706020507" pitchFamily="18" charset="2"/>
              </a:rPr>
              <a:t> and a</a:t>
            </a:r>
            <a:r>
              <a:rPr lang="en-US" baseline="0" dirty="0" smtClean="0"/>
              <a:t>. The interval [-</a:t>
            </a:r>
            <a:r>
              <a:rPr lang="en-US" baseline="0" dirty="0" smtClean="0">
                <a:sym typeface="Symbol" panose="05050102010706020507" pitchFamily="18" charset="2"/>
              </a:rPr>
              <a:t>,a</a:t>
            </a:r>
            <a:r>
              <a:rPr lang="en-US" baseline="0" dirty="0" smtClean="0"/>
              <a:t>] represents an “event”.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order to visualize this, it is worth considering the histogram presented earlier. As the bins of the histogram become narrower (i.e. from 100 CFS to 10 CFS to 1 CFS etc), the histogram eventually takes a continuous form. </a:t>
            </a:r>
          </a:p>
          <a:p>
            <a:pPr marL="171450" indent="-171450">
              <a:buFont typeface="Arial" panose="020B0604020202020204" pitchFamily="34" charset="0"/>
              <a:buChar char="•"/>
            </a:pPr>
            <a:r>
              <a:rPr lang="en-US" baseline="0" dirty="0" smtClean="0"/>
              <a:t>In fact, the histogram takes a continuous form when the bin or interval between [a,b] becomes infinitely small. Under these circumstances, the bin width remains positive (i.e. it does not collapse to a single value), but it becomes infinitely small.</a:t>
            </a:r>
          </a:p>
          <a:p>
            <a:pPr marL="171450" indent="-171450">
              <a:buFont typeface="Arial" panose="020B0604020202020204" pitchFamily="34" charset="0"/>
              <a:buChar char="•"/>
            </a:pPr>
            <a:r>
              <a:rPr lang="en-US" baseline="0" dirty="0" smtClean="0"/>
              <a:t>When exploring probability over a unit interval that is infinitely small, it is useful to think in terms of probability </a:t>
            </a:r>
            <a:r>
              <a:rPr lang="en-US" b="1" baseline="0" dirty="0" smtClean="0"/>
              <a:t>density</a:t>
            </a:r>
            <a:r>
              <a:rPr lang="en-US" baseline="0" dirty="0" smtClean="0"/>
              <a:t>. An analogy would be to express the concentration of a solid within a unit volume of liquid, i.e. an amount per unit volume of liquid. </a:t>
            </a:r>
          </a:p>
          <a:p>
            <a:pPr marL="171450" indent="-171450">
              <a:buFont typeface="Arial" panose="020B0604020202020204" pitchFamily="34" charset="0"/>
              <a:buChar char="•"/>
            </a:pPr>
            <a:r>
              <a:rPr lang="en-US" dirty="0" smtClean="0"/>
              <a:t>A</a:t>
            </a:r>
            <a:r>
              <a:rPr lang="en-US" baseline="0" dirty="0" smtClean="0"/>
              <a:t> probability density function assigns a probability density or “concentration” to each infinitely small bin along the range of possible values of the variable. In other words, it tells you the concentration of probability (the density) in particular regions of the overall flow space. </a:t>
            </a:r>
          </a:p>
          <a:p>
            <a:pPr marL="171450" indent="-171450">
              <a:buFont typeface="Arial" panose="020B0604020202020204" pitchFamily="34" charset="0"/>
              <a:buChar char="•"/>
            </a:pPr>
            <a:r>
              <a:rPr lang="en-US" b="1" baseline="0" dirty="0" smtClean="0"/>
              <a:t>A probability density is not a probability</a:t>
            </a:r>
            <a:r>
              <a:rPr lang="en-US" baseline="0" dirty="0" smtClean="0"/>
              <a:t>. Remember that, for a continuous variable, the probability of any precise value is zero. Thus, a probability only arises when summing or integrating the probability density over a prescribed interval. By way of analogy, the amount of solid (probability) in a given volume of liquid is only known when the density is multiplied by the unit volume.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When defining mathematical notation for probability density functions (PDFs), it is good practice to identify the random variable to which that PDF applies. Thus </a:t>
            </a:r>
            <a:r>
              <a:rPr lang="en-US" baseline="0" dirty="0" err="1" smtClean="0"/>
              <a:t>f</a:t>
            </a:r>
            <a:r>
              <a:rPr lang="en-US" baseline="-25000" dirty="0" err="1" smtClean="0"/>
              <a:t>T</a:t>
            </a:r>
            <a:r>
              <a:rPr lang="en-US" baseline="0" dirty="0" smtClean="0"/>
              <a:t>(t) might denote the PDF of a random variable, T. The probability density function, f, is then defined at each possible value, t, of the random variable, T. </a:t>
            </a:r>
          </a:p>
          <a:p>
            <a:pPr marL="171450" indent="-171450">
              <a:buFont typeface="Arial" panose="020B0604020202020204" pitchFamily="34" charset="0"/>
              <a:buChar char="•"/>
            </a:pPr>
            <a:r>
              <a:rPr lang="en-US" baseline="0" dirty="0" smtClean="0"/>
              <a:t>A lower case letter is conventionally used to denote a PDF (i.e. the letter “f” is lower case).</a:t>
            </a:r>
          </a:p>
          <a:p>
            <a:pPr marL="0" indent="0">
              <a:buFont typeface="Arial" panose="020B0604020202020204" pitchFamily="34" charset="0"/>
              <a:buNone/>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702940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31</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[Since PDFs show probability densities,</a:t>
            </a:r>
            <a:r>
              <a:rPr lang="en-US" baseline="0" dirty="0" smtClean="0"/>
              <a:t> which need to be integrated over a range of values to define actual probabilities, they are not very intuitive. In this context, CDFs are much more intuitive because the integration has been done in advance; e.g. find the cumulative probability at b and subtract the cumulative probability at a to find the probability of falling between a and b</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Recall that probability</a:t>
            </a:r>
            <a:r>
              <a:rPr lang="en-US" baseline="0" dirty="0" smtClean="0"/>
              <a:t> density is simply a measure of the concentration of probability per unit interval of the uncertain variable. </a:t>
            </a:r>
          </a:p>
          <a:p>
            <a:pPr marL="171450" indent="-171450">
              <a:buFont typeface="Arial" panose="020B0604020202020204" pitchFamily="34" charset="0"/>
              <a:buChar char="•"/>
            </a:pPr>
            <a:r>
              <a:rPr lang="en-US" baseline="0" dirty="0" smtClean="0"/>
              <a:t>Since this concept is somewhat unintuitive, it is also useful to plot the actual probability (i.e. the “amount” of probability) that the real value will fall in an increasingly large intervals from the lower bound of -</a:t>
            </a:r>
            <a:r>
              <a:rPr lang="en-US" baseline="0" dirty="0" smtClean="0">
                <a:sym typeface="Symbol" panose="05050102010706020507" pitchFamily="18" charset="2"/>
              </a:rPr>
              <a:t>. This is simply showing the same information in a more intuitive way. </a:t>
            </a:r>
            <a:endParaRPr lang="en-US" baseline="0" dirty="0" smtClean="0"/>
          </a:p>
          <a:p>
            <a:pPr marL="171450" indent="-171450">
              <a:buFont typeface="Arial" panose="020B0604020202020204" pitchFamily="34" charset="0"/>
              <a:buChar char="•"/>
            </a:pPr>
            <a:r>
              <a:rPr lang="en-US" baseline="0" dirty="0" smtClean="0">
                <a:sym typeface="Symbol" panose="05050102010706020507" pitchFamily="18" charset="2"/>
              </a:rPr>
              <a:t>As the interval increases (i.e. as the upper bound moves away from the lower bound), the probability that the true value falls within this interval increases. Eventually, as the upper bound on the interval increases, the probability that the true value falls within the interval must approach 1. </a:t>
            </a:r>
            <a:endParaRPr lang="en-US" baseline="0" dirty="0" smtClean="0"/>
          </a:p>
          <a:p>
            <a:pPr marL="171450" indent="-171450">
              <a:buFont typeface="Arial" panose="020B0604020202020204" pitchFamily="34" charset="0"/>
              <a:buChar char="•"/>
            </a:pPr>
            <a:r>
              <a:rPr lang="en-US" baseline="0" dirty="0" smtClean="0"/>
              <a:t>The resulting curve shows the probability of falling within the interval against the upper bound of the interval and is known as the cumulative distribution function or CDF. It plots the probability that the true value falls </a:t>
            </a:r>
            <a:r>
              <a:rPr lang="en-US" b="1" baseline="0" dirty="0" smtClean="0"/>
              <a:t>below</a:t>
            </a:r>
            <a:r>
              <a:rPr lang="en-US" baseline="0" dirty="0" smtClean="0"/>
              <a:t> the specified value. This is more intuitive than probability density and, for this reason, CDFs are widely used when dealing with continuous random variables. </a:t>
            </a:r>
          </a:p>
          <a:p>
            <a:pPr marL="171450" indent="-171450">
              <a:buFont typeface="Arial" panose="020B0604020202020204" pitchFamily="34" charset="0"/>
              <a:buChar char="•"/>
            </a:pPr>
            <a:r>
              <a:rPr lang="en-US" baseline="0" dirty="0" smtClean="0"/>
              <a:t>When defining mathematical notation for a CDF, it is common to use an upper case letter (e.g. F) to denote the function. This allows the CDF to be distinguished from the PDF, which uses a lower case letter (e.g. f). </a:t>
            </a:r>
          </a:p>
          <a:p>
            <a:pPr marL="171450" indent="-171450">
              <a:buFont typeface="Arial" panose="020B0604020202020204" pitchFamily="34" charset="0"/>
              <a:buChar char="•"/>
            </a:pPr>
            <a:r>
              <a:rPr lang="en-US" baseline="0" dirty="0" smtClean="0"/>
              <a:t>As indicated above, a CDF is closely connected to a PDF. Indeed, a CDF simply sums or integrates the probability density (PDF) over an interval, converting probability densities (in an infinitely small interval) to actual probabilities of falling within a finite interval. </a:t>
            </a:r>
          </a:p>
          <a:p>
            <a:pPr marL="171450" indent="-171450">
              <a:buFont typeface="Arial" panose="020B0604020202020204" pitchFamily="34" charset="0"/>
              <a:buChar char="•"/>
            </a:pPr>
            <a:r>
              <a:rPr lang="en-US" baseline="0" dirty="0" smtClean="0"/>
              <a:t>Thus, a CDF can be written as an integral of the PDF over a finite interval, defined by an upper bound (a, in this example). This is expressed in the equation here, which comprises an integral of the PDF of T.  </a:t>
            </a:r>
          </a:p>
          <a:p>
            <a:pPr marL="171450" indent="-171450">
              <a:buFont typeface="Arial" panose="020B0604020202020204" pitchFamily="34" charset="0"/>
              <a:buChar cha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sng" baseline="0" dirty="0" smtClean="0"/>
              <a:t>Optionally, you may now proceed to advanced slides SC.68 - SC.69 before returning.</a:t>
            </a:r>
            <a:endParaRPr lang="en-US" baseline="0" dirty="0" smtClean="0"/>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1030655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32</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This slide provides</a:t>
            </a:r>
            <a:r>
              <a:rPr lang="en-US" baseline="0" dirty="0" smtClean="0"/>
              <a:t> some examples of common shapes and their associated parameter values. </a:t>
            </a:r>
          </a:p>
          <a:p>
            <a:pPr marL="171450" indent="-171450">
              <a:buFont typeface="Arial" panose="020B0604020202020204" pitchFamily="34" charset="0"/>
              <a:buChar char="•"/>
            </a:pPr>
            <a:r>
              <a:rPr lang="en-US" baseline="0" dirty="0" smtClean="0"/>
              <a:t>All of the distributions shown here have two parameter values. The distribution function constrains the overall shape or range of possibilities. The parameter values determine the details of what that shape looks like in particular cases.</a:t>
            </a:r>
          </a:p>
          <a:p>
            <a:pPr marL="171450" indent="-171450">
              <a:buFont typeface="Arial" panose="020B0604020202020204" pitchFamily="34" charset="0"/>
              <a:buChar char="•"/>
            </a:pPr>
            <a:r>
              <a:rPr lang="en-US" baseline="0" dirty="0" smtClean="0"/>
              <a:t>The normal and lognormal distribution comprise a “location” parameter and a “scale” parameter. Many distributions comprise these parameters. The location parameter centers the distribution on a particular location. The scale parameter determines the width of the distribution.</a:t>
            </a:r>
          </a:p>
          <a:p>
            <a:pPr marL="171450" indent="-171450">
              <a:buFont typeface="Arial" panose="020B0604020202020204" pitchFamily="34" charset="0"/>
              <a:buChar char="•"/>
            </a:pPr>
            <a:r>
              <a:rPr lang="en-US" baseline="0" dirty="0" smtClean="0"/>
              <a:t>The Weibull and Gamma distributions do not comprise a location parameter. Rather, they comprise a shape parameter and a scale parameter. </a:t>
            </a:r>
          </a:p>
          <a:p>
            <a:pPr marL="171450" indent="-171450">
              <a:buFont typeface="Arial" panose="020B0604020202020204" pitchFamily="34" charset="0"/>
              <a:buChar char="•"/>
            </a:pPr>
            <a:r>
              <a:rPr lang="en-US" baseline="0" dirty="0" smtClean="0"/>
              <a:t>For the normal and lognormal distributions, the two parameter values are equivalent to the mean value (location) and standard deviation (scale) of the random variable (log-transformed in the case of the lognormal distribution). </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3586643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33</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The normal or</a:t>
            </a:r>
            <a:r>
              <a:rPr lang="en-US" baseline="0" dirty="0" smtClean="0"/>
              <a:t> Gaussian distribution (named after Carl Friedrich Gauss, a 19</a:t>
            </a:r>
            <a:r>
              <a:rPr lang="en-US" baseline="30000" dirty="0" smtClean="0"/>
              <a:t>th</a:t>
            </a:r>
            <a:r>
              <a:rPr lang="en-US" baseline="0" dirty="0" smtClean="0"/>
              <a:t> century German mathematician) is an extremely common PDF that applies to continuous random variables. </a:t>
            </a:r>
          </a:p>
          <a:p>
            <a:pPr marL="171450" indent="-171450">
              <a:buFont typeface="Arial" panose="020B0604020202020204" pitchFamily="34" charset="0"/>
              <a:buChar char="•"/>
            </a:pPr>
            <a:r>
              <a:rPr lang="en-US" baseline="0" dirty="0" smtClean="0"/>
              <a:t>While it only applies to continuous variables, it may be adapted for use with mixed variables, such as precipitation and streamflow. </a:t>
            </a:r>
          </a:p>
          <a:p>
            <a:pPr marL="171450" indent="-171450">
              <a:buFont typeface="Arial" panose="020B0604020202020204" pitchFamily="34" charset="0"/>
              <a:buChar char="•"/>
            </a:pPr>
            <a:r>
              <a:rPr lang="en-US" baseline="0" dirty="0" smtClean="0"/>
              <a:t>The main reason that the normal distribution is so common in natural and science/engineering problems is the so-called </a:t>
            </a:r>
            <a:r>
              <a:rPr lang="en-US" b="1" baseline="0" dirty="0" smtClean="0"/>
              <a:t>Central Limit Theorem </a:t>
            </a:r>
            <a:r>
              <a:rPr lang="en-US" baseline="0" dirty="0" smtClean="0"/>
              <a:t>(CLT).</a:t>
            </a:r>
          </a:p>
          <a:p>
            <a:pPr marL="171450" indent="-171450">
              <a:buFont typeface="Arial" panose="020B0604020202020204" pitchFamily="34" charset="0"/>
              <a:buChar char="•"/>
            </a:pPr>
            <a:r>
              <a:rPr lang="en-US" baseline="0" dirty="0" smtClean="0"/>
              <a:t>The CLT is a remarkable proposition. The CLT states that, under certain (fairly common) conditions, a quantity that originates from a sum of random variables will have a probability distribution that is approximately normal. </a:t>
            </a:r>
          </a:p>
          <a:p>
            <a:pPr marL="171450" indent="-171450">
              <a:buFont typeface="Arial" panose="020B0604020202020204" pitchFamily="34" charset="0"/>
              <a:buChar char="•"/>
            </a:pPr>
            <a:r>
              <a:rPr lang="en-US" baseline="0" dirty="0" smtClean="0"/>
              <a:t>The CLT can be visualized as the outcome of many small (random) effects combining together, </a:t>
            </a:r>
            <a:r>
              <a:rPr lang="en-US" b="1" baseline="0" dirty="0" smtClean="0"/>
              <a:t>additively and independently</a:t>
            </a:r>
            <a:r>
              <a:rPr lang="en-US" baseline="0" dirty="0" smtClean="0"/>
              <a:t>. Thus, it will not apply if one effect is much larger than the others or if the effects are something other than additive, such as multiplicative.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CLT may seem fairly innocuous at first, but it has profound implications, because many problems in nature and engineering originate from a sum of small, random, effects. For this reason, the normal distribution is extremely common and widely used. </a:t>
            </a:r>
          </a:p>
          <a:p>
            <a:pPr marL="171450" indent="-171450">
              <a:buFont typeface="Arial" panose="020B0604020202020204" pitchFamily="34" charset="0"/>
              <a:buChar char="•"/>
            </a:pPr>
            <a:r>
              <a:rPr lang="en-US" baseline="0" dirty="0" smtClean="0"/>
              <a:t>In short, when performing calculations that involve sums (such as averages) or when describing natural behaviors that involve summed combinations, the probability distribution of the variable of interest will be approximately normal (if the required conditions are satisfied). </a:t>
            </a:r>
          </a:p>
          <a:p>
            <a:pPr marL="171450" indent="-171450">
              <a:buFont typeface="Arial" panose="020B0604020202020204" pitchFamily="34" charset="0"/>
              <a:buChar char="•"/>
            </a:pPr>
            <a:r>
              <a:rPr lang="en-US" baseline="0" dirty="0" smtClean="0"/>
              <a:t>By “approximately” normal in this context, we mean that the normal distribution is a reasonable approximation for most practical purposes. The resulting distribution may not be </a:t>
            </a:r>
            <a:r>
              <a:rPr lang="en-US" i="1" baseline="0" dirty="0" smtClean="0"/>
              <a:t>exactly</a:t>
            </a:r>
            <a:r>
              <a:rPr lang="en-US" baseline="0" dirty="0" smtClean="0"/>
              <a:t> normal.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As well as being extremely common, the normal distribution has several desirable properties that simplify practical applications of probability models. For example, it is a simple distribution that is completely defined by two parameters, the mean and standard deviation. Also, it is a symmetric distribution, so the mean, median and mode are all identical. </a:t>
            </a:r>
          </a:p>
          <a:p>
            <a:pPr marL="171450" indent="-171450">
              <a:buFont typeface="Arial" panose="020B0604020202020204" pitchFamily="34" charset="0"/>
              <a:buChar char="•"/>
            </a:pPr>
            <a:r>
              <a:rPr lang="en-US" baseline="0" dirty="0" smtClean="0"/>
              <a:t>Another important property of the normal distribution is that linear combinations (i.e. sums) of normal variables will be </a:t>
            </a:r>
            <a:r>
              <a:rPr lang="en-US" i="1" baseline="0" dirty="0" smtClean="0"/>
              <a:t>exactly</a:t>
            </a:r>
            <a:r>
              <a:rPr lang="en-US" baseline="0" dirty="0" smtClean="0"/>
              <a:t> normal. </a:t>
            </a:r>
          </a:p>
          <a:p>
            <a:pPr marL="171450" indent="-171450">
              <a:buFont typeface="Arial" panose="020B0604020202020204" pitchFamily="34" charset="0"/>
              <a:buChar char="•"/>
            </a:pPr>
            <a:r>
              <a:rPr lang="en-US" baseline="0" dirty="0" smtClean="0"/>
              <a:t>Thus, if we begin with inputs that are normally distributed and apply a linear model to them (noting that linear models are quite common in science/engineering problems), the output distribution must be normal, with parameter values (mean and variance) that are easily derived from the linear model.</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384212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34</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In</a:t>
            </a:r>
            <a:r>
              <a:rPr lang="en-US" baseline="0" dirty="0" smtClean="0"/>
              <a:t> order to completely define a continuous probability distribution (which is necessary to assess and propagate uncertainty), it is first necessary to estimate the parameters of that distribution.</a:t>
            </a:r>
          </a:p>
          <a:p>
            <a:pPr marL="171450" indent="-171450">
              <a:buFont typeface="Arial" panose="020B0604020202020204" pitchFamily="34" charset="0"/>
              <a:buChar char="•"/>
            </a:pPr>
            <a:r>
              <a:rPr lang="en-US" baseline="0" dirty="0" smtClean="0"/>
              <a:t>Together with the functional form, the parameters completely define the distribution and prescribe a probability for every possible event. </a:t>
            </a:r>
          </a:p>
          <a:p>
            <a:pPr marL="171450" indent="-171450">
              <a:buFont typeface="Arial" panose="020B0604020202020204" pitchFamily="34" charset="0"/>
              <a:buChar char="•"/>
            </a:pPr>
            <a:r>
              <a:rPr lang="en-US" baseline="0" dirty="0" smtClean="0"/>
              <a:t>There are many ways to estimate the parameters of a probability distribution. </a:t>
            </a:r>
          </a:p>
          <a:p>
            <a:pPr marL="171450" indent="-171450">
              <a:buFont typeface="Arial" panose="020B0604020202020204" pitchFamily="34" charset="0"/>
              <a:buChar char="•"/>
            </a:pPr>
            <a:r>
              <a:rPr lang="en-US" baseline="0" dirty="0" smtClean="0"/>
              <a:t>For example, the normal distribution has two parameters that must be estimated, the mean and standard deviation (spread). One approach to estimating the parameters would be to use historical observations (assuming they are available). In that case, the distributional parameters may be estimated from the corresponding sample statistics for the mean and variance. </a:t>
            </a:r>
          </a:p>
          <a:p>
            <a:pPr marL="171450" indent="-171450">
              <a:buFont typeface="Arial" panose="020B0604020202020204" pitchFamily="34" charset="0"/>
              <a:buChar char="•"/>
            </a:pPr>
            <a:r>
              <a:rPr lang="en-US" baseline="0" dirty="0" smtClean="0"/>
              <a:t>Obviously, in estimating parameters from sample data, there are sampling uncertainties involved; that is, the parameters can be determined more reliably from a larger dataset. </a:t>
            </a:r>
          </a:p>
          <a:p>
            <a:pPr marL="171450" indent="-171450">
              <a:buFont typeface="Arial" panose="020B0604020202020204" pitchFamily="34" charset="0"/>
              <a:buChar char="•"/>
            </a:pPr>
            <a:r>
              <a:rPr lang="en-US" baseline="0" dirty="0" smtClean="0"/>
              <a:t>When estimating the parameters of a </a:t>
            </a:r>
            <a:r>
              <a:rPr lang="en-US" b="1" baseline="0" dirty="0" smtClean="0"/>
              <a:t>future probability distribution </a:t>
            </a:r>
            <a:r>
              <a:rPr lang="en-US" baseline="0" dirty="0" smtClean="0"/>
              <a:t>(i.e. a forecast), these parameter values are dictated by the forecast model. Specifically, they depend on how the uncertainties propagate through that model. </a:t>
            </a:r>
          </a:p>
          <a:p>
            <a:pPr marL="171450" indent="-171450">
              <a:buFont typeface="Arial" panose="020B0604020202020204" pitchFamily="34" charset="0"/>
              <a:buChar char="•"/>
            </a:pPr>
            <a:r>
              <a:rPr lang="en-US" baseline="0" dirty="0" smtClean="0"/>
              <a:t>Once the probability distributions of the model inputs are known (as well as the connections between them, which will be discussed later), ensemble forecasting may be used to propagate those distributions through the model and estimate the probability distribution of the outputs. In that case, the parameters of the output distributions are also approximated with a sample (a sample of ensemble members). </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 </a:t>
            </a:r>
            <a:r>
              <a:rPr lang="en-US" b="1" baseline="0" dirty="0" smtClean="0"/>
              <a:t>NOTES AND QUESTIONS:</a:t>
            </a:r>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450492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35</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endParaRPr lang="en-US" dirty="0" smtClean="0"/>
          </a:p>
        </p:txBody>
      </p:sp>
    </p:spTree>
    <p:extLst>
      <p:ext uri="{BB962C8B-B14F-4D97-AF65-F5344CB8AC3E}">
        <p14:creationId xmlns:p14="http://schemas.microsoft.com/office/powerpoint/2010/main" val="441720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36</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[Before getting into statistical</a:t>
            </a:r>
            <a:r>
              <a:rPr lang="en-US" baseline="0" dirty="0" smtClean="0"/>
              <a:t> forecast models, we need to expand our understanding to handling multiple variables. So far, we’ve only talked about single variables, but hydrologic models take multiple variables so we need to be able to think about probabilities in terms of multiple variables. Conditional probability is concerned with what happens to one or more variables given </a:t>
            </a:r>
            <a:r>
              <a:rPr lang="en-US" b="1" u="sng" baseline="0" dirty="0" smtClean="0"/>
              <a:t>FIXED</a:t>
            </a:r>
            <a:r>
              <a:rPr lang="en-US" baseline="0" dirty="0" smtClean="0"/>
              <a:t> values of one or more other variables</a:t>
            </a: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[It may be important to know whether streamflow forecasts are based</a:t>
            </a:r>
            <a:r>
              <a:rPr lang="en-US" baseline="0" dirty="0" smtClean="0"/>
              <a:t> on real-time MODs that account for regulations, such as diversions, but it may not be important to know which forecaster made those MODs</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So far,</a:t>
            </a:r>
            <a:r>
              <a:rPr lang="en-US" baseline="0" dirty="0" smtClean="0"/>
              <a:t> we have focused on the probability distribution of a single variable. For example, a single variable may comprise the streamflow at </a:t>
            </a:r>
            <a:r>
              <a:rPr lang="en-US" b="1" baseline="0" dirty="0" smtClean="0"/>
              <a:t>one</a:t>
            </a:r>
            <a:r>
              <a:rPr lang="en-US" baseline="0" dirty="0" smtClean="0"/>
              <a:t> location and </a:t>
            </a:r>
            <a:r>
              <a:rPr lang="en-US" b="1" baseline="0" dirty="0" smtClean="0"/>
              <a:t>one</a:t>
            </a:r>
            <a:r>
              <a:rPr lang="en-US" baseline="0" dirty="0" smtClean="0"/>
              <a:t> time or the mean areal precipitation for </a:t>
            </a:r>
            <a:r>
              <a:rPr lang="en-US" b="1" baseline="0" dirty="0" smtClean="0"/>
              <a:t>one</a:t>
            </a:r>
            <a:r>
              <a:rPr lang="en-US" baseline="0" dirty="0" smtClean="0"/>
              <a:t> sub-basin at </a:t>
            </a:r>
            <a:r>
              <a:rPr lang="en-US" b="1" baseline="0" dirty="0" smtClean="0"/>
              <a:t>one</a:t>
            </a:r>
            <a:r>
              <a:rPr lang="en-US" baseline="0" dirty="0" smtClean="0"/>
              <a:t> time. </a:t>
            </a:r>
          </a:p>
          <a:p>
            <a:pPr marL="171450" indent="-171450">
              <a:buFont typeface="Arial" panose="020B0604020202020204" pitchFamily="34" charset="0"/>
              <a:buChar char="•"/>
            </a:pPr>
            <a:r>
              <a:rPr lang="en-US" baseline="0" dirty="0" smtClean="0"/>
              <a:t>The probability distribution of a single variable is known as a </a:t>
            </a:r>
            <a:r>
              <a:rPr lang="en-US" b="1" baseline="0" dirty="0" smtClean="0"/>
              <a:t>marginal</a:t>
            </a:r>
            <a:r>
              <a:rPr lang="en-US" baseline="0" dirty="0" smtClean="0"/>
              <a:t> probability distribution. </a:t>
            </a:r>
          </a:p>
          <a:p>
            <a:pPr marL="171450" indent="-171450">
              <a:buFont typeface="Arial" panose="020B0604020202020204" pitchFamily="34" charset="0"/>
              <a:buChar char="•"/>
            </a:pPr>
            <a:r>
              <a:rPr lang="en-US" baseline="0" dirty="0" smtClean="0"/>
              <a:t>Unfortunately, most practical applications of probability involve more than one variable and, hence, more than one probability distribution. </a:t>
            </a:r>
          </a:p>
          <a:p>
            <a:pPr marL="171450" indent="-171450">
              <a:buFont typeface="Arial" panose="020B0604020202020204" pitchFamily="34" charset="0"/>
              <a:buChar char="•"/>
            </a:pPr>
            <a:r>
              <a:rPr lang="en-US" baseline="0" dirty="0" smtClean="0"/>
              <a:t>In this context, marginal probability is distinguished from </a:t>
            </a:r>
            <a:r>
              <a:rPr lang="en-US" b="1" baseline="0" dirty="0" smtClean="0"/>
              <a:t>joint</a:t>
            </a:r>
            <a:r>
              <a:rPr lang="en-US" baseline="0" dirty="0" smtClean="0"/>
              <a:t> probability, which deals with the probability that particular outcomes (events) of two or more variables will occur simultaneously.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Another important concept is </a:t>
            </a:r>
            <a:r>
              <a:rPr lang="en-US" b="1" baseline="0" dirty="0" smtClean="0"/>
              <a:t>conditional</a:t>
            </a:r>
            <a:r>
              <a:rPr lang="en-US" baseline="0" dirty="0" smtClean="0"/>
              <a:t> probability, which specifies the conditions under which a probability distribution applies, or identifies the probabilities for particular values of one variable </a:t>
            </a:r>
            <a:r>
              <a:rPr lang="en-US" i="1" baseline="0" dirty="0" smtClean="0"/>
              <a:t>given</a:t>
            </a:r>
            <a:r>
              <a:rPr lang="en-US" baseline="0" dirty="0" smtClean="0"/>
              <a:t> the values of one or more other variables. </a:t>
            </a:r>
          </a:p>
          <a:p>
            <a:pPr marL="171450" indent="-171450">
              <a:buFont typeface="Arial" panose="020B0604020202020204" pitchFamily="34" charset="0"/>
              <a:buChar char="•"/>
            </a:pPr>
            <a:r>
              <a:rPr lang="en-US" baseline="0" dirty="0" smtClean="0"/>
              <a:t>In most cases, hydrologic forecasts only apply under specific conditions. For example, a forecast of streamflow on 1</a:t>
            </a:r>
            <a:r>
              <a:rPr lang="en-US" baseline="30000" dirty="0" smtClean="0"/>
              <a:t>st</a:t>
            </a:r>
            <a:r>
              <a:rPr lang="en-US" baseline="0" dirty="0" smtClean="0"/>
              <a:t> January 2014 is subject to the meteorological and hydrologic conditions on that date and, therefore, involves a conditional probability distribution. </a:t>
            </a:r>
          </a:p>
          <a:p>
            <a:pPr marL="171450" indent="-171450">
              <a:buFont typeface="Arial" panose="020B0604020202020204" pitchFamily="34" charset="0"/>
              <a:buChar char="•"/>
            </a:pPr>
            <a:r>
              <a:rPr lang="en-US" baseline="0" dirty="0" smtClean="0"/>
              <a:t>Conditions may apply to one or more random variables. In other words, they may apply to a marginal probability distribution or to a joint probability distribution. </a:t>
            </a:r>
          </a:p>
          <a:p>
            <a:pPr marL="171450" indent="-171450">
              <a:buFont typeface="Arial" panose="020B0604020202020204" pitchFamily="34" charset="0"/>
              <a:buChar char="•"/>
            </a:pPr>
            <a:r>
              <a:rPr lang="en-US" baseline="0" dirty="0" smtClean="0"/>
              <a:t>Also, the conditions themselves may involve one or more variables. For example, the conditional probability distribution of streamflow may depend on temperature and precipitation. Similarly, it may depend on a particular set of river regulations that are known to have been imposed.  </a:t>
            </a:r>
          </a:p>
          <a:p>
            <a:pPr marL="171450" indent="-171450">
              <a:buFont typeface="Arial" panose="020B0604020202020204" pitchFamily="34" charset="0"/>
              <a:buChar char="•"/>
            </a:pPr>
            <a:r>
              <a:rPr lang="en-US" baseline="0" dirty="0" smtClean="0"/>
              <a:t>While probability distributions are generally conditional upon </a:t>
            </a:r>
            <a:r>
              <a:rPr lang="en-US" i="1" baseline="0" dirty="0" smtClean="0"/>
              <a:t>something</a:t>
            </a:r>
            <a:r>
              <a:rPr lang="en-US" baseline="0" dirty="0" smtClean="0"/>
              <a:t> (often many things), it is not always necessary to specify those conditions. </a:t>
            </a:r>
          </a:p>
          <a:p>
            <a:pPr marL="171450" indent="-171450">
              <a:buFont typeface="Arial" panose="020B0604020202020204" pitchFamily="34" charset="0"/>
              <a:buChar char="•"/>
            </a:pPr>
            <a:r>
              <a:rPr lang="en-US" baseline="0" dirty="0" smtClean="0"/>
              <a:t>Rather, it is only necessary to define the conditions when they are important for some reason. For example, when specifying the probability distribution of streamflow on a given date, it may be important to know whether that probability distribution is conditional upon particular river regulations, as river regulations can dramatically influence hydrologic predictions.</a:t>
            </a:r>
          </a:p>
          <a:p>
            <a:pPr marL="0" indent="0">
              <a:buFont typeface="Arial" panose="020B0604020202020204" pitchFamily="34" charset="0"/>
              <a:buNone/>
            </a:pPr>
            <a:r>
              <a:rPr lang="en-US" baseline="0" dirty="0" smtClean="0"/>
              <a:t>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 </a:t>
            </a:r>
            <a:r>
              <a:rPr lang="en-US" b="1" baseline="0" dirty="0" smtClean="0"/>
              <a:t>NOTES AND QUESTIONS:</a:t>
            </a:r>
          </a:p>
          <a:p>
            <a:pPr mar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2576982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37</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[If the</a:t>
            </a:r>
            <a:r>
              <a:rPr lang="en-US" baseline="0" dirty="0" smtClean="0"/>
              <a:t> variables were unrelated, these would be concentric circles</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Most practical applications of probability distributions in meteorology,</a:t>
            </a:r>
            <a:r>
              <a:rPr lang="en-US" baseline="0" dirty="0" smtClean="0"/>
              <a:t> hydrology and other disciplines involve multiple uncertain variables and hence they involve </a:t>
            </a:r>
            <a:r>
              <a:rPr lang="en-US" b="1" baseline="0" dirty="0" smtClean="0"/>
              <a:t>joint</a:t>
            </a:r>
            <a:r>
              <a:rPr lang="en-US" baseline="0" dirty="0" smtClean="0"/>
              <a:t> probability distributions. </a:t>
            </a:r>
          </a:p>
          <a:p>
            <a:pPr marL="171450" indent="-171450">
              <a:buFont typeface="Arial" panose="020B0604020202020204" pitchFamily="34" charset="0"/>
              <a:buChar char="•"/>
            </a:pPr>
            <a:r>
              <a:rPr lang="en-US" baseline="0" dirty="0" smtClean="0"/>
              <a:t>Joint probability distributions contain </a:t>
            </a:r>
            <a:r>
              <a:rPr lang="en-US" b="1" baseline="0" dirty="0" smtClean="0"/>
              <a:t>more information than simply the marginal probability distributions </a:t>
            </a:r>
            <a:r>
              <a:rPr lang="en-US" baseline="0" dirty="0" smtClean="0"/>
              <a:t>from which they are formed.</a:t>
            </a:r>
          </a:p>
          <a:p>
            <a:pPr marL="171450" indent="-171450">
              <a:buFont typeface="Arial" panose="020B0604020202020204" pitchFamily="34" charset="0"/>
              <a:buChar char="•"/>
            </a:pPr>
            <a:r>
              <a:rPr lang="en-US" baseline="0" dirty="0" smtClean="0"/>
              <a:t>Specifically, they describe the joint relationship between two or more variables (including whether they are related or not).</a:t>
            </a:r>
          </a:p>
          <a:p>
            <a:pPr marL="171450" indent="-171450">
              <a:buFont typeface="Arial" panose="020B0604020202020204" pitchFamily="34" charset="0"/>
              <a:buChar char="•"/>
            </a:pPr>
            <a:r>
              <a:rPr lang="en-US" baseline="0" dirty="0" smtClean="0"/>
              <a:t>For any given interval of each variable, the joint probability distribution indicates the probability that the true values of each variable will fall within their respective intervals.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When dealing with two variables, such as temperature in two nearby locations on a given date (NYC and Washington DC in this slide), it is possible to visualize their joint probability densities in the form of a “map”, which is similar to a topographic map. In this case, the contours illustrate the shape of the probability densities for all possible combinations of the two variables. </a:t>
            </a:r>
          </a:p>
          <a:p>
            <a:pPr marL="171450" indent="-171450">
              <a:buFont typeface="Arial" panose="020B0604020202020204" pitchFamily="34" charset="0"/>
              <a:buChar char="•"/>
            </a:pPr>
            <a:r>
              <a:rPr lang="en-US" baseline="0" dirty="0" smtClean="0"/>
              <a:t>When the contours comprise smaller circles, the probability densities are higher and there is a greater chance that the two variables will have values in this range. </a:t>
            </a:r>
          </a:p>
          <a:p>
            <a:pPr marL="171450" indent="-171450">
              <a:buFont typeface="Arial" panose="020B0604020202020204" pitchFamily="34" charset="0"/>
              <a:buChar char="•"/>
            </a:pPr>
            <a:r>
              <a:rPr lang="en-US" baseline="0" dirty="0" smtClean="0"/>
              <a:t>When the contours are compressed (i.e. fat or thin), this may be caused by one variable having a larger spread (range of values) than the other variable.</a:t>
            </a:r>
          </a:p>
          <a:p>
            <a:pPr marL="171450" indent="-171450">
              <a:buFont typeface="Arial" panose="020B0604020202020204" pitchFamily="34" charset="0"/>
              <a:buChar char="•"/>
            </a:pPr>
            <a:r>
              <a:rPr lang="en-US" baseline="0" dirty="0" smtClean="0"/>
              <a:t>When the contours are directional (e.g. at a 45 degree angle in this example), this implies a relationship between the two variables. In other words, when choosing the value of one variable, there is a greater (or smaller) probability that the value of the other variable will fall within a known range; in other words, the values of the two variables are </a:t>
            </a:r>
            <a:r>
              <a:rPr lang="en-US" b="1" baseline="0" dirty="0" smtClean="0"/>
              <a:t>associated</a:t>
            </a:r>
            <a:r>
              <a:rPr lang="en-US" baseline="0" dirty="0" smtClean="0"/>
              <a:t> with each other. </a:t>
            </a:r>
          </a:p>
          <a:p>
            <a:pPr marL="171450" indent="-171450">
              <a:buFont typeface="Arial" panose="020B0604020202020204" pitchFamily="34" charset="0"/>
              <a:buChar char="•"/>
            </a:pPr>
            <a:r>
              <a:rPr lang="en-US" baseline="0" dirty="0" smtClean="0"/>
              <a:t>In this example, lower (or higher) temperatures in Washington DC are generally associated with lower (or higher) temperatures in NYC. Of course, knowing the temperature in Washington DC does not provide complete certainty about the temperature in NYC. Rather, it just narrows the range of possibilities (or leads to higher probabilities over a smaller range of values).</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3677917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38</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[If there was no</a:t>
            </a:r>
            <a:r>
              <a:rPr lang="en-US" baseline="0" dirty="0" smtClean="0"/>
              <a:t> relationship between these two variables, the circles would be concentric and the pdf of Y would look the same for any given value of X. In other words, the value of X would tell you nothing about the value of Y.</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joint</a:t>
            </a:r>
            <a:r>
              <a:rPr lang="en-US" baseline="0" dirty="0" smtClean="0"/>
              <a:t> probability distribution of two or more variables contains all of the information about the joint relationship between the two variables, including the probabilities that each variable will take on a particular value separately from the other variable (marginal probability), as well as the probabilities that one variable will take on particular values, given </a:t>
            </a:r>
            <a:r>
              <a:rPr lang="en-US" b="1" baseline="0" dirty="0" smtClean="0"/>
              <a:t>any possible value </a:t>
            </a:r>
            <a:r>
              <a:rPr lang="en-US" baseline="0" dirty="0" smtClean="0"/>
              <a:t>of the other variable (conditional probability).</a:t>
            </a:r>
          </a:p>
          <a:p>
            <a:pPr marL="171450" indent="-171450">
              <a:buFont typeface="Arial" panose="020B0604020202020204" pitchFamily="34" charset="0"/>
              <a:buChar char="•"/>
            </a:pPr>
            <a:r>
              <a:rPr lang="en-US" baseline="0" dirty="0" smtClean="0"/>
              <a:t>In order to obtain a conditional probability distribution from the joint probability distribution, it is necessary to “slice” through the joint distribution at the value of the conditioning variable of interest. </a:t>
            </a:r>
          </a:p>
          <a:p>
            <a:pPr marL="171450" indent="-171450">
              <a:buFont typeface="Arial" panose="020B0604020202020204" pitchFamily="34" charset="0"/>
              <a:buChar char="•"/>
            </a:pPr>
            <a:r>
              <a:rPr lang="en-US" baseline="0" dirty="0" smtClean="0"/>
              <a:t>For example, when the temperature is 40 degrees F in Washington DC, the temperature in NYC will have a conditional PDF that can be expressed as </a:t>
            </a:r>
            <a:r>
              <a:rPr lang="en-US" baseline="0" dirty="0" err="1" smtClean="0"/>
              <a:t>f</a:t>
            </a:r>
            <a:r>
              <a:rPr lang="en-US" baseline="-25000" dirty="0" err="1" smtClean="0"/>
              <a:t>Y|X</a:t>
            </a:r>
            <a:r>
              <a:rPr lang="en-US" baseline="0" dirty="0" smtClean="0"/>
              <a:t>(</a:t>
            </a:r>
            <a:r>
              <a:rPr lang="en-US" baseline="0" dirty="0" err="1" smtClean="0"/>
              <a:t>y|x</a:t>
            </a:r>
            <a:r>
              <a:rPr lang="en-US" baseline="0" dirty="0" smtClean="0"/>
              <a:t>=40) where the bar “|” should be read as “given”, i.e. the probability density function of Y given that x = 40. This conditional PDF is determined by slicing across the joint probability distribution at x=40. </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3409786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39</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[Make link to concept of association</a:t>
            </a:r>
            <a:r>
              <a:rPr lang="en-US" baseline="0" dirty="0" smtClean="0"/>
              <a:t> identified earlier</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To summarize, the joint</a:t>
            </a:r>
            <a:r>
              <a:rPr lang="en-US" baseline="0" dirty="0" smtClean="0"/>
              <a:t> probability distribution of two or more random variables contains all of the information we need to assign probabilities to events that involve any combination of those variables (as well as each variable individually or one variable conditionally upon the values of the other variables). </a:t>
            </a:r>
          </a:p>
          <a:p>
            <a:pPr marL="171450" indent="-171450">
              <a:buFont typeface="Arial" panose="020B0604020202020204" pitchFamily="34" charset="0"/>
              <a:buChar char="•"/>
            </a:pPr>
            <a:r>
              <a:rPr lang="en-US" baseline="0" dirty="0" smtClean="0"/>
              <a:t>The joint probability distribution contains information not only about the marginal probability distributions (i.e. each variable separately), but also about their joint relationship, including whether they are </a:t>
            </a:r>
            <a:r>
              <a:rPr lang="en-US" b="0" baseline="0" dirty="0" smtClean="0"/>
              <a:t>unrelated</a:t>
            </a:r>
            <a:r>
              <a:rPr lang="en-US" baseline="0" dirty="0" smtClean="0"/>
              <a:t> to each other. </a:t>
            </a:r>
          </a:p>
          <a:p>
            <a:pPr marL="171450" indent="-171450">
              <a:buFont typeface="Arial" panose="020B0604020202020204" pitchFamily="34" charset="0"/>
              <a:buChar char="•"/>
            </a:pPr>
            <a:r>
              <a:rPr lang="en-US" baseline="0" dirty="0" smtClean="0"/>
              <a:t>Indeed, as described in the next slide, when two or more variables are unrelated to each other, the joint probability distribution is given by the product of their marginal probability distributions. In this context, the term “unrelated” is formally known as “statistically independent”.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Joint probability distributions are useful in meteorology and hydrology because most practical applications involve probability distributions for multiple variables or multiple locations or times. </a:t>
            </a:r>
          </a:p>
          <a:p>
            <a:pPr marL="171450" indent="-171450">
              <a:buFont typeface="Arial" panose="020B0604020202020204" pitchFamily="34" charset="0"/>
              <a:buChar char="•"/>
            </a:pPr>
            <a:r>
              <a:rPr lang="en-US" baseline="0" dirty="0" smtClean="0"/>
              <a:t>For example, even when forecasting a single hydrologic variable at a single location (e.g. streamflow at one basin outlet), this typically involves forecasting at multiple time-steps at which the individual (marginal) probability distributions are related (in time).    </a:t>
            </a:r>
          </a:p>
          <a:p>
            <a:pPr marL="171450" indent="-171450">
              <a:buFont typeface="Arial" panose="020B0604020202020204" pitchFamily="34" charset="0"/>
              <a:buChar char="•"/>
            </a:pPr>
            <a:r>
              <a:rPr lang="en-US" baseline="0" dirty="0" smtClean="0"/>
              <a:t>Similarly, when forecasting streamflow with a hydrologic model that uses temperature and precipitation as inputs, these inputs cannot be treated as statistically independent. On the contrary, certain values of one input place restrictions on the values of the other inputs. </a:t>
            </a:r>
          </a:p>
          <a:p>
            <a:pPr marL="171450" indent="-171450">
              <a:buFont typeface="Arial" panose="020B0604020202020204" pitchFamily="34" charset="0"/>
              <a:buChar char="•"/>
            </a:pPr>
            <a:r>
              <a:rPr lang="en-US" baseline="0" dirty="0" smtClean="0"/>
              <a:t>For example, snow is unlikely under warm conditions! Thus, temperature and precipitation have a joint probability distribution and this joint distribution is not, in general, equivalent to the product of the marginal distributions.</a:t>
            </a:r>
          </a:p>
          <a:p>
            <a:pPr marL="171450" indent="-171450">
              <a:buFont typeface="Arial" panose="020B0604020202020204" pitchFamily="34" charset="0"/>
              <a:buChar char="•"/>
            </a:pPr>
            <a:r>
              <a:rPr lang="en-US" baseline="0" dirty="0" smtClean="0"/>
              <a:t>Modeling the relationships between two or more variables can be complicated and there are many approaches for doing this, depending on the details of the relationship (e.g. whether it is linear, non-linear, threshold-based etc.).</a:t>
            </a:r>
          </a:p>
          <a:p>
            <a:pPr marL="171450" indent="-171450">
              <a:buFont typeface="Arial" panose="020B0604020202020204" pitchFamily="34" charset="0"/>
              <a:buChar cha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sng" baseline="0" dirty="0" smtClean="0"/>
              <a:t>Optionally, you may now proceed to advanced slides SC.70 before returning.</a:t>
            </a:r>
            <a:endParaRPr lang="en-US" baseline="0" dirty="0" smtClean="0"/>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362868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4</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As indicated earlier, this course will provide a basic introduction to hydrologic ensemble forecasting and not a detailed review. Also, while it provides a context for understanding the HEFS, it does not focus on the HEFS specifically. </a:t>
            </a:r>
          </a:p>
          <a:p>
            <a:pPr marL="171450" indent="-171450">
              <a:buFont typeface="Arial" pitchFamily="34" charset="0"/>
              <a:buChar char="•"/>
            </a:pPr>
            <a:r>
              <a:rPr lang="en-US" baseline="0" dirty="0" smtClean="0"/>
              <a:t>Understanding the basic theory of ensemble forecasting is important in reflecting on the choices made in developing the HEFS, comparing the HEFS to other systems, and understanding the strengths and weaknesses of different approaches, including those associated with the HEFS. </a:t>
            </a:r>
          </a:p>
          <a:p>
            <a:pPr marL="171450" indent="-171450">
              <a:buFont typeface="Arial" pitchFamily="34" charset="0"/>
              <a:buChar char="•"/>
            </a:pPr>
            <a:r>
              <a:rPr lang="en-US" baseline="0" dirty="0" smtClean="0"/>
              <a:t>The HEFS RFC training program has been separated into two parts, namely: 1) configuring and using the HEFS for operational forecasting; and 2) configuring and using the HEFS for retrospective forecasting (also known as reforecasting or hindcasting) and verification. </a:t>
            </a:r>
          </a:p>
          <a:p>
            <a:pPr marL="171450" indent="-171450">
              <a:buFont typeface="Arial" pitchFamily="34" charset="0"/>
              <a:buChar char="•"/>
            </a:pPr>
            <a:r>
              <a:rPr lang="en-US" baseline="0" dirty="0" smtClean="0"/>
              <a:t>The first workshop does not consider hindcasting and verification. Similarly, this introduction to hydrologic ensemble forecasting does not consider hindcasting and verification in any detail. This will be considered in subsequent training materials. </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2731123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40</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[Correlation</a:t>
            </a:r>
            <a:r>
              <a:rPr lang="en-US" baseline="0" dirty="0" smtClean="0"/>
              <a:t> is simply a measure of the degree to which a straight line fits the scatter of data points</a:t>
            </a:r>
            <a:r>
              <a:rPr lang="en-US" dirty="0" smtClean="0"/>
              <a:t>].</a:t>
            </a:r>
          </a:p>
          <a:p>
            <a:pPr marL="0" indent="0">
              <a:buFont typeface="Arial" panose="020B0604020202020204" pitchFamily="34" charset="0"/>
              <a:buNone/>
            </a:pPr>
            <a:r>
              <a:rPr lang="en-US" dirty="0" smtClean="0"/>
              <a:t>[Why do we care about straight lines? Because they are one of the simplest models and they are widely</a:t>
            </a:r>
            <a:r>
              <a:rPr lang="en-US" baseline="0" dirty="0" smtClean="0"/>
              <a:t> applicable. Indeed, both the MEFP and the EnsPost use a linear model. Also we benefit from the theory of normal distributions that an output will be normal if the input is normal and the model connecting the input and the output is a straight line</a:t>
            </a:r>
            <a:r>
              <a:rPr lang="en-US" dirty="0" smtClean="0"/>
              <a:t>].</a:t>
            </a:r>
          </a:p>
          <a:p>
            <a:pPr marL="0" indent="0">
              <a:buFont typeface="Arial" panose="020B0604020202020204" pitchFamily="34" charset="0"/>
              <a:buNone/>
            </a:pPr>
            <a:r>
              <a:rPr lang="en-US" dirty="0" smtClean="0"/>
              <a:t>[Make the connection that</a:t>
            </a:r>
            <a:r>
              <a:rPr lang="en-US" baseline="0" dirty="0" smtClean="0"/>
              <a:t> two variables can only be joint normal if they are separately normal and linearly related to each other</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correlation coefficient, also known as the Pearson product</a:t>
            </a:r>
            <a:r>
              <a:rPr lang="en-US" baseline="0" dirty="0" smtClean="0"/>
              <a:t>-moment correlation coefficient, describes the linear relationship between two variables. It is generally represented with the Greek letter, rho (</a:t>
            </a:r>
            <a:r>
              <a:rPr lang="en-US" baseline="0" dirty="0" smtClean="0">
                <a:sym typeface="Symbol" panose="05050102010706020507" pitchFamily="18" charset="2"/>
              </a:rPr>
              <a:t></a:t>
            </a:r>
            <a:r>
              <a:rPr lang="en-US" baseline="0" dirty="0" smtClean="0"/>
              <a:t>).</a:t>
            </a:r>
          </a:p>
          <a:p>
            <a:pPr marL="171450" indent="-171450">
              <a:buFont typeface="Arial" panose="020B0604020202020204" pitchFamily="34" charset="0"/>
              <a:buChar char="•"/>
            </a:pPr>
            <a:r>
              <a:rPr lang="en-US" baseline="0" dirty="0" smtClean="0"/>
              <a:t>The correlation coefficient cannot describe a non-linear relationship between two variables. Thus, it only provides useful information when the two variables are linearly related to each other. </a:t>
            </a:r>
          </a:p>
          <a:p>
            <a:pPr marL="171450" indent="-171450">
              <a:buFont typeface="Arial" panose="020B0604020202020204" pitchFamily="34" charset="0"/>
              <a:buChar char="•"/>
            </a:pPr>
            <a:r>
              <a:rPr lang="en-US" baseline="0" dirty="0" smtClean="0"/>
              <a:t>Fortunately, linear relationships (or approximately linear relationships) are quite common in nature and engineering. </a:t>
            </a:r>
          </a:p>
          <a:p>
            <a:pPr marL="171450" indent="-171450">
              <a:buFont typeface="Arial" panose="020B0604020202020204" pitchFamily="34" charset="0"/>
              <a:buChar char="•"/>
            </a:pPr>
            <a:r>
              <a:rPr lang="en-US" baseline="0" dirty="0" smtClean="0"/>
              <a:t>For example, temperatures at nearby locations are often linearly related.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Aside from being straightforward to capture (i.e. with a correlation coefficient), a linear relationship conveys the advantage that a linear combination of normal variables is also normally distributed. </a:t>
            </a:r>
          </a:p>
          <a:p>
            <a:pPr marL="171450" indent="-171450">
              <a:buFont typeface="Arial" panose="020B0604020202020204" pitchFamily="34" charset="0"/>
              <a:buChar char="•"/>
            </a:pPr>
            <a:r>
              <a:rPr lang="en-US" baseline="0" dirty="0" smtClean="0"/>
              <a:t>Thus, when a linear regression model contains two variables, X and Y, that are normally distributed (joint normal), the probability distribution of Y can be predicted from a given value (observation) of X. </a:t>
            </a:r>
          </a:p>
          <a:p>
            <a:pPr marL="171450" indent="-171450">
              <a:buFont typeface="Arial" panose="020B0604020202020204" pitchFamily="34" charset="0"/>
              <a:buChar char="•"/>
            </a:pPr>
            <a:r>
              <a:rPr lang="en-US" baseline="0" dirty="0" smtClean="0"/>
              <a:t>This is only possible because we know, from theory, that the output (Y) must be normally distributed if the input is normally distributed and the relationship between them is linear.</a:t>
            </a:r>
          </a:p>
          <a:p>
            <a:pPr marL="171450" indent="-171450">
              <a:buFont typeface="Arial" panose="020B0604020202020204" pitchFamily="34" charset="0"/>
              <a:buChar char="•"/>
            </a:pPr>
            <a:r>
              <a:rPr lang="en-US" baseline="0" dirty="0" smtClean="0"/>
              <a:t>A normal distribution is completely defined by its mean and standard deviation. The mean and standard deviation of Y are predicted by the regression model.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is illustrated here, whereby the PDF of temperature, Y, in one sub-basin (S2) is predicted from the temperature, X, in another sub-basin (S1). </a:t>
            </a:r>
          </a:p>
          <a:p>
            <a:pPr marL="171450" indent="-171450">
              <a:buFont typeface="Arial" panose="020B0604020202020204" pitchFamily="34" charset="0"/>
              <a:buChar char="•"/>
            </a:pPr>
            <a:r>
              <a:rPr lang="en-US" baseline="0" dirty="0" smtClean="0"/>
              <a:t>The probability distribution of temperature in sub-basin S2 can be determined for any given value of the temperature in sub-basin S1. </a:t>
            </a:r>
          </a:p>
          <a:p>
            <a:pPr marL="171450" indent="-171450">
              <a:buFont typeface="Arial" panose="020B0604020202020204" pitchFamily="34" charset="0"/>
              <a:buChar char="•"/>
            </a:pPr>
            <a:r>
              <a:rPr lang="en-US" baseline="0" dirty="0" smtClean="0"/>
              <a:t>As indicated above, the output (Y) has a normal distribution whose mean value is given by the linear model prediction (since Y=X in this example, Y=40 when X=40) and the standard deviation depends on the scatter around the regression line (the residual or errors of the linear model).</a:t>
            </a:r>
          </a:p>
          <a:p>
            <a:pPr marL="171450" indent="-171450">
              <a:buFont typeface="Arial" panose="020B0604020202020204" pitchFamily="34" charset="0"/>
              <a:buChar char="•"/>
            </a:pPr>
            <a:r>
              <a:rPr lang="en-US" baseline="0" dirty="0" smtClean="0"/>
              <a:t>As the correlation increases, the scatter around the linear model declines (i.e. the linear model becomes more accurate) and the width of the resulting probability distribution of temperature in sub-basin S2 becomes narrower, i.e. it is predicted with greater certainty when the temperature in sub-basin S1 is known.    </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1406852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41</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It is widely acknowledged that models should not be more complex than necessary (a principle known</a:t>
            </a:r>
            <a:r>
              <a:rPr lang="en-US" baseline="0" dirty="0" smtClean="0"/>
              <a:t> as </a:t>
            </a:r>
            <a:r>
              <a:rPr lang="en-US" dirty="0" smtClean="0"/>
              <a:t>“Occam’s Razor”). This also applies to probability models. </a:t>
            </a:r>
          </a:p>
          <a:p>
            <a:pPr marL="171450" indent="-171450">
              <a:buFont typeface="Arial" panose="020B0604020202020204" pitchFamily="34" charset="0"/>
              <a:buChar char="•"/>
            </a:pPr>
            <a:r>
              <a:rPr lang="en-US" dirty="0" smtClean="0"/>
              <a:t>When</a:t>
            </a:r>
            <a:r>
              <a:rPr lang="en-US" baseline="0" dirty="0" smtClean="0"/>
              <a:t> simple probability models do not apply directly to the available data, they may nevertheless apply to transformations of the available data. </a:t>
            </a:r>
          </a:p>
          <a:p>
            <a:pPr marL="171450" indent="-171450">
              <a:buFont typeface="Arial" panose="020B0604020202020204" pitchFamily="34" charset="0"/>
              <a:buChar char="•"/>
            </a:pPr>
            <a:r>
              <a:rPr lang="en-US" baseline="0" dirty="0" smtClean="0"/>
              <a:t>Data transforms are widely used in statistical modeling. They are used for many reasons, such as reducing the influence of extreme values, suppressing variance, or making data more normally distributed. These may include simple transforms such as a logarithm or other power transforms (Box-Cox).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some cases, however, more aggressive data transforms are required. For example, streamflow and precipitation are highly skewed variables. In order to treat such variables as normally distributed and, therefore, exploit the many advantages of working with normal distributions, the data must be re-mapped to follow a normal distribution.</a:t>
            </a:r>
          </a:p>
          <a:p>
            <a:pPr marL="171450" indent="-171450">
              <a:buFont typeface="Arial" panose="020B0604020202020204" pitchFamily="34" charset="0"/>
              <a:buChar char="•"/>
            </a:pPr>
            <a:r>
              <a:rPr lang="en-US" baseline="0" dirty="0" smtClean="0"/>
              <a:t>Distribution re-mapping takes one distribution (which could be a theoretical distribution function or a histogram of data) and transforms that distribution (or data) to follow another theoretical distribution, such as the normal distribution. </a:t>
            </a:r>
          </a:p>
          <a:p>
            <a:pPr marL="171450" indent="-171450">
              <a:buFont typeface="Arial" panose="020B0604020202020204" pitchFamily="34" charset="0"/>
              <a:buChar char="•"/>
            </a:pPr>
            <a:r>
              <a:rPr lang="en-US" baseline="0" dirty="0" smtClean="0"/>
              <a:t>The technique for mapping to a normal distribution is known as the Normal Quantile Transform or NQT. Since the normal distribution applies only to continuous variables, the NQT only applies to continuous variables. Some adjustments are required when applying the NQT to mixed variables, such as precipitation and streamflow, where negative values are impossible. </a:t>
            </a:r>
          </a:p>
          <a:p>
            <a:pPr marL="171450" indent="-171450">
              <a:buFont typeface="Arial" panose="020B0604020202020204" pitchFamily="34" charset="0"/>
              <a:buChar char="•"/>
            </a:pPr>
            <a:r>
              <a:rPr lang="en-US" baseline="0" dirty="0" smtClean="0"/>
              <a:t>It is important to emphasize that data transformations (of the type described here) apply to individual probability distributions only (i.e. to marginal distributions). </a:t>
            </a:r>
          </a:p>
          <a:p>
            <a:pPr marL="171450" indent="-171450">
              <a:buFont typeface="Arial" panose="020B0604020202020204" pitchFamily="34" charset="0"/>
              <a:buChar char="•"/>
            </a:pPr>
            <a:r>
              <a:rPr lang="en-US" baseline="0" dirty="0" smtClean="0"/>
              <a:t>Even if the transformed variable is approximately normally distributed, a separate assumption is required about any joint probability distribution of which the transformed variable may form a part. </a:t>
            </a:r>
          </a:p>
          <a:p>
            <a:pPr marL="171450" indent="-171450">
              <a:buFont typeface="Arial" panose="020B0604020202020204" pitchFamily="34" charset="0"/>
              <a:buChar char="•"/>
            </a:pPr>
            <a:r>
              <a:rPr lang="en-US" baseline="0" dirty="0" smtClean="0"/>
              <a:t>There are many reasons why combinations of normal variables may not be joint normally distributed, such as a non-linear relationship between the variables, even if the variables are marginally normal. This is an important consideration.</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2973335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42</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[Weibull distribution has this type of half-spherical shape for certain parameter values].</a:t>
            </a:r>
          </a:p>
          <a:p>
            <a:pPr marL="0" indent="0">
              <a:buFont typeface="Arial" panose="020B0604020202020204" pitchFamily="34" charset="0"/>
              <a:buNone/>
            </a:pPr>
            <a:r>
              <a:rPr lang="en-US" dirty="0" smtClean="0"/>
              <a:t>[Note that a Z-score is simply the number of standard deviations from the mean value. For example, if you’re familiar with statistical</a:t>
            </a:r>
            <a:r>
              <a:rPr lang="en-US" baseline="0" dirty="0" smtClean="0"/>
              <a:t> tables, you may recall that 95% of values fall within 1.98 standard deviations of the mean. That 1.96 is simply a z-score, and it’s those z-scores we’re interested in</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This slide illustrates </a:t>
            </a:r>
            <a:r>
              <a:rPr lang="en-US" baseline="0" dirty="0" smtClean="0"/>
              <a:t>the Normal Quantile Transform (NQT). </a:t>
            </a:r>
          </a:p>
          <a:p>
            <a:pPr marL="171450" indent="-171450">
              <a:buFont typeface="Arial" panose="020B0604020202020204" pitchFamily="34" charset="0"/>
              <a:buChar char="•"/>
            </a:pPr>
            <a:r>
              <a:rPr lang="en-US" baseline="0" dirty="0" smtClean="0"/>
              <a:t>The NQT maps a given probability distribution to follow the normal distribution. </a:t>
            </a:r>
          </a:p>
          <a:p>
            <a:pPr marL="171450" indent="-171450">
              <a:buFont typeface="Arial" panose="020B0604020202020204" pitchFamily="34" charset="0"/>
              <a:buChar char="•"/>
            </a:pPr>
            <a:r>
              <a:rPr lang="en-US" baseline="0" dirty="0" smtClean="0"/>
              <a:t>The NQT stretches and shrinks the CDF of the original distribution unevenly, depending on the value of the variable, until it matches the CDF of the standard normal distribution. </a:t>
            </a:r>
          </a:p>
          <a:p>
            <a:pPr marL="171450" indent="-171450">
              <a:buFont typeface="Arial" panose="020B0604020202020204" pitchFamily="34" charset="0"/>
              <a:buChar char="•"/>
            </a:pPr>
            <a:r>
              <a:rPr lang="en-US" baseline="0" dirty="0" smtClean="0"/>
              <a:t>The CDF of the standard normal distribution is denoted N(0,1) and comprises a mean of 0 and a standard deviation of 1. </a:t>
            </a:r>
          </a:p>
          <a:p>
            <a:pPr marL="171450" indent="-171450">
              <a:buFont typeface="Arial" panose="020B0604020202020204" pitchFamily="34" charset="0"/>
              <a:buChar char="•"/>
            </a:pPr>
            <a:r>
              <a:rPr lang="en-US" baseline="0" dirty="0" smtClean="0"/>
              <a:t>From the standard normal distribution, it is easy to transform the variable to follow normal distributions with other parameter values.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exampled is concerned with streamflow, Q. The probability that the streamflow is less than or equal to a given value, </a:t>
            </a:r>
            <a:r>
              <a:rPr lang="en-US" baseline="0" dirty="0" err="1" smtClean="0"/>
              <a:t>q</a:t>
            </a:r>
            <a:r>
              <a:rPr lang="en-US" baseline="-25000" dirty="0" err="1" smtClean="0"/>
              <a:t>z</a:t>
            </a:r>
            <a:r>
              <a:rPr lang="en-US" baseline="0" dirty="0" smtClean="0"/>
              <a:t>, can be determined from the CDF, namely F</a:t>
            </a:r>
            <a:r>
              <a:rPr lang="en-US" baseline="-25000" dirty="0" smtClean="0"/>
              <a:t>Q</a:t>
            </a:r>
            <a:r>
              <a:rPr lang="en-US" baseline="0" dirty="0" smtClean="0"/>
              <a:t>(</a:t>
            </a:r>
            <a:r>
              <a:rPr lang="en-US" baseline="0" dirty="0" err="1" smtClean="0"/>
              <a:t>q</a:t>
            </a:r>
            <a:r>
              <a:rPr lang="en-US" baseline="-25000" dirty="0" err="1" smtClean="0"/>
              <a:t>z</a:t>
            </a:r>
            <a:r>
              <a:rPr lang="en-US" baseline="0" dirty="0" smtClean="0"/>
              <a:t>). </a:t>
            </a:r>
          </a:p>
          <a:p>
            <a:pPr marL="171450" indent="-171450">
              <a:buFont typeface="Arial" panose="020B0604020202020204" pitchFamily="34" charset="0"/>
              <a:buChar char="•"/>
            </a:pPr>
            <a:r>
              <a:rPr lang="en-US" baseline="0" dirty="0" smtClean="0"/>
              <a:t>This streamflow value, </a:t>
            </a:r>
            <a:r>
              <a:rPr lang="en-US" baseline="0" dirty="0" err="1" smtClean="0"/>
              <a:t>q</a:t>
            </a:r>
            <a:r>
              <a:rPr lang="en-US" baseline="-25000" dirty="0" err="1" smtClean="0"/>
              <a:t>z</a:t>
            </a:r>
            <a:r>
              <a:rPr lang="en-US" baseline="0" dirty="0" smtClean="0"/>
              <a:t>, can be mapped to a corresponding </a:t>
            </a:r>
            <a:r>
              <a:rPr lang="en-US" baseline="0" dirty="0" err="1" smtClean="0"/>
              <a:t>quantile</a:t>
            </a:r>
            <a:r>
              <a:rPr lang="en-US" baseline="0" dirty="0" smtClean="0"/>
              <a:t> (</a:t>
            </a:r>
            <a:r>
              <a:rPr lang="en-US" baseline="0" dirty="0" err="1" smtClean="0"/>
              <a:t>z</a:t>
            </a:r>
            <a:r>
              <a:rPr lang="en-US" baseline="-25000" dirty="0" err="1" smtClean="0"/>
              <a:t>q</a:t>
            </a:r>
            <a:r>
              <a:rPr lang="en-US" baseline="0" dirty="0" smtClean="0"/>
              <a:t>) of the standard normal distribution. A </a:t>
            </a:r>
            <a:r>
              <a:rPr lang="en-US" baseline="0" dirty="0" err="1" smtClean="0"/>
              <a:t>quantile</a:t>
            </a:r>
            <a:r>
              <a:rPr lang="en-US" baseline="0" dirty="0" smtClean="0"/>
              <a:t> is simply the value associated with a given probability.</a:t>
            </a:r>
          </a:p>
          <a:p>
            <a:pPr marL="171450" indent="-171450">
              <a:buFont typeface="Arial" panose="020B0604020202020204" pitchFamily="34" charset="0"/>
              <a:buChar char="•"/>
            </a:pPr>
            <a:r>
              <a:rPr lang="en-US" baseline="0" dirty="0" smtClean="0"/>
              <a:t>Recall that the value corresponding to a given probability is determined from the inverse CDF or “</a:t>
            </a:r>
            <a:r>
              <a:rPr lang="en-US" baseline="0" dirty="0" err="1" smtClean="0"/>
              <a:t>quantile</a:t>
            </a:r>
            <a:r>
              <a:rPr lang="en-US" baseline="0" dirty="0" smtClean="0"/>
              <a:t> function”. </a:t>
            </a:r>
          </a:p>
          <a:p>
            <a:pPr marL="171450" indent="-171450">
              <a:buFont typeface="Arial" panose="020B0604020202020204" pitchFamily="34" charset="0"/>
              <a:buChar char="•"/>
            </a:pPr>
            <a:r>
              <a:rPr lang="en-US" baseline="0" dirty="0" smtClean="0"/>
              <a:t>Thus, the normal </a:t>
            </a:r>
            <a:r>
              <a:rPr lang="en-US" baseline="0" dirty="0" err="1" smtClean="0"/>
              <a:t>quantile</a:t>
            </a:r>
            <a:r>
              <a:rPr lang="en-US" baseline="0" dirty="0" smtClean="0"/>
              <a:t> of interest can be determined from the inverse of the standard normal distribution. </a:t>
            </a:r>
          </a:p>
          <a:p>
            <a:pPr marL="171450" indent="-171450">
              <a:buFont typeface="Arial" panose="020B0604020202020204" pitchFamily="34" charset="0"/>
              <a:buChar char="•"/>
            </a:pPr>
            <a:r>
              <a:rPr lang="en-US" baseline="0" dirty="0" smtClean="0"/>
              <a:t>The normal </a:t>
            </a:r>
            <a:r>
              <a:rPr lang="en-US" baseline="0" dirty="0" err="1" smtClean="0"/>
              <a:t>quantile</a:t>
            </a:r>
            <a:r>
              <a:rPr lang="en-US" baseline="0" dirty="0" smtClean="0"/>
              <a:t> of interest is determined by inputting the required probability, F</a:t>
            </a:r>
            <a:r>
              <a:rPr lang="en-US" baseline="-25000" dirty="0" smtClean="0"/>
              <a:t>Q</a:t>
            </a:r>
            <a:r>
              <a:rPr lang="en-US" baseline="0" dirty="0" smtClean="0"/>
              <a:t>(</a:t>
            </a:r>
            <a:r>
              <a:rPr lang="en-US" baseline="0" dirty="0" err="1" smtClean="0"/>
              <a:t>q</a:t>
            </a:r>
            <a:r>
              <a:rPr lang="en-US" baseline="-25000" dirty="0" err="1" smtClean="0"/>
              <a:t>z</a:t>
            </a:r>
            <a:r>
              <a:rPr lang="en-US" baseline="0" dirty="0" smtClean="0"/>
              <a:t>), into the normal </a:t>
            </a:r>
            <a:r>
              <a:rPr lang="en-US" baseline="0" dirty="0" err="1" smtClean="0"/>
              <a:t>quantile</a:t>
            </a:r>
            <a:r>
              <a:rPr lang="en-US" baseline="0" dirty="0" smtClean="0"/>
              <a:t> function. </a:t>
            </a:r>
          </a:p>
          <a:p>
            <a:pPr marL="171450" indent="-171450">
              <a:buFont typeface="Arial" panose="020B0604020202020204" pitchFamily="34" charset="0"/>
              <a:buChar char="•"/>
            </a:pPr>
            <a:r>
              <a:rPr lang="en-US" baseline="0" dirty="0" smtClean="0"/>
              <a:t>This is repeated for all possible values of Q. The resulting collection of normal quantiles will, by definition, follow a normal distribution. </a:t>
            </a:r>
          </a:p>
          <a:p>
            <a:pPr marL="171450" indent="-171450">
              <a:buFont typeface="Arial" panose="020B0604020202020204" pitchFamily="34" charset="0"/>
              <a:buChar char="•"/>
            </a:pPr>
            <a:r>
              <a:rPr lang="en-US" baseline="0" dirty="0" smtClean="0"/>
              <a:t>These normal quantiles may be used instead of the original (untransformed) data for modeling purposes.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practice, data transformations such as the NQT have several limitations. </a:t>
            </a:r>
          </a:p>
          <a:p>
            <a:pPr marL="171450" indent="-171450">
              <a:buFont typeface="Arial" panose="020B0604020202020204" pitchFamily="34" charset="0"/>
              <a:buChar char="•"/>
            </a:pPr>
            <a:r>
              <a:rPr lang="en-US" baseline="0" dirty="0" smtClean="0"/>
              <a:t>For example, as described previously, two or more variables transformed by NQT are not necessarily jointly normal, yet this may be a required assumption for applying a model. </a:t>
            </a:r>
          </a:p>
          <a:p>
            <a:pPr marL="171450" indent="-171450">
              <a:buFont typeface="Arial" panose="020B0604020202020204" pitchFamily="34" charset="0"/>
              <a:buChar char="•"/>
            </a:pPr>
            <a:r>
              <a:rPr lang="en-US" baseline="0" dirty="0" smtClean="0"/>
              <a:t>Also, when modeling in transformed space, it is ultimately necessary to transform the model predictions back to untransformed space. Thus, the reverse of the NQT (known as the NQT back-transform) must be applied to the model predictions. This is not necessarily straightforward. For example, the model predictions may exceed the range of the observed data used in the original NQT.</a:t>
            </a:r>
          </a:p>
          <a:p>
            <a:pPr marL="171450" indent="-171450">
              <a:buFont typeface="Arial" panose="020B0604020202020204" pitchFamily="34" charset="0"/>
              <a:buChar char="•"/>
            </a:pPr>
            <a:r>
              <a:rPr lang="en-US" b="0" baseline="0" dirty="0" smtClean="0"/>
              <a:t>Notwithstanding these issues, the NQT is widely used in hydrologic ensemble prediction because it provides access to a simple modeling framework that is sufficient for many practical purposes.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3001015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43</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While this section has focused on (some of) the basic mathematical</a:t>
            </a:r>
            <a:r>
              <a:rPr lang="en-US" baseline="0" dirty="0" smtClean="0"/>
              <a:t> principles associated with quantifying uncertainty, there are several, broader, modeling considerations, often involving trade-offs, for which good judgment is required.</a:t>
            </a:r>
          </a:p>
          <a:p>
            <a:pPr marL="171450" indent="-171450">
              <a:buFont typeface="Arial" panose="020B0604020202020204" pitchFamily="34" charset="0"/>
              <a:buChar char="•"/>
            </a:pPr>
            <a:r>
              <a:rPr lang="en-US" baseline="0" dirty="0" smtClean="0"/>
              <a:t>For example, the principle of parsimony dictates that a model should not be more complicated than necessary. However, while the normal distribution is highly desirable for several theoretical and practical reasons, it may be difficult to justify in some cases. </a:t>
            </a:r>
          </a:p>
          <a:p>
            <a:pPr marL="171450" indent="-171450">
              <a:buFont typeface="Arial" panose="020B0604020202020204" pitchFamily="34" charset="0"/>
              <a:buChar char="•"/>
            </a:pPr>
            <a:r>
              <a:rPr lang="en-US" baseline="0" dirty="0" smtClean="0"/>
              <a:t>For example, under flood conditions, the relationships between variables may change from being approximately linear to non-linear (e.g. due to out-of-bank flows). Also, normality may not apply under very dry conditions, where precipitation and streamflow approaches the zero lower bound.</a:t>
            </a:r>
          </a:p>
          <a:p>
            <a:pPr marL="171450" indent="-171450">
              <a:buFont typeface="Arial" panose="020B0604020202020204" pitchFamily="34" charset="0"/>
              <a:buChar char="•"/>
            </a:pPr>
            <a:r>
              <a:rPr lang="en-US" baseline="0" dirty="0" smtClean="0"/>
              <a:t>Similarly, while the relationships in space, time, and between variables are important in determining how uncertainties propagate through models, it is rarely possible to capture all of these relationships accurately. </a:t>
            </a:r>
          </a:p>
          <a:p>
            <a:pPr marL="171450" indent="-171450">
              <a:buFont typeface="Arial" panose="020B0604020202020204" pitchFamily="34" charset="0"/>
              <a:buChar char="•"/>
            </a:pPr>
            <a:r>
              <a:rPr lang="en-US" baseline="0" dirty="0" smtClean="0"/>
              <a:t>Other common considerations include the extent to which the meteorological and hydrologic processes that generate the sample data are constant or whether sub-populations exist that need to be reflected in the probability model, such as seasonality, dependence of the variance on streamflow amount (heteroskedasticity) or changes over time (non-</a:t>
            </a:r>
            <a:r>
              <a:rPr lang="en-US" baseline="0" dirty="0" err="1" smtClean="0"/>
              <a:t>stationarity</a:t>
            </a:r>
            <a:r>
              <a:rPr lang="en-US" baseline="0" dirty="0" smtClean="0"/>
              <a:t>). </a:t>
            </a:r>
          </a:p>
          <a:p>
            <a:pPr marL="171450" indent="-171450">
              <a:buFont typeface="Arial" panose="020B0604020202020204" pitchFamily="34" charset="0"/>
              <a:buChar char="•"/>
            </a:pPr>
            <a:r>
              <a:rPr lang="en-US" baseline="0" dirty="0" smtClean="0"/>
              <a:t>In other words, it’s important to know whether the data captures a stable target, a moving target or several different moving targets(!)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Ultimately, however, unless there is considerable data available to support a more complex statistical model, simpler models are generally preferred to avoid problems such as “curve fitting”. Such models are dangerous for operational forecasting, as they rely too heavily on historical occurrences that may not be repeated.</a:t>
            </a:r>
          </a:p>
          <a:p>
            <a:pPr marL="171450" indent="-171450">
              <a:buFont typeface="Arial" panose="020B0604020202020204" pitchFamily="34" charset="0"/>
              <a:buChar cha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1" baseline="0" dirty="0" smtClean="0"/>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3878706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44</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endParaRPr lang="en-US" dirty="0" smtClean="0"/>
          </a:p>
        </p:txBody>
      </p:sp>
    </p:spTree>
    <p:extLst>
      <p:ext uri="{BB962C8B-B14F-4D97-AF65-F5344CB8AC3E}">
        <p14:creationId xmlns:p14="http://schemas.microsoft.com/office/powerpoint/2010/main" val="1325638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45</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sng" baseline="0" dirty="0" smtClean="0"/>
              <a:t>Optionally, you may now proceed to advanced slide SC.72 before returning.</a:t>
            </a:r>
            <a:endParaRPr lang="en-US" baseline="0" dirty="0" smtClean="0"/>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1167055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46</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The technique that underlies </a:t>
            </a:r>
            <a:r>
              <a:rPr lang="en-US" baseline="0" dirty="0" smtClean="0"/>
              <a:t>ensemble prediction systems is known as Monte Carlo Simulation. It relies on random sampling of probability distributions and the reference to Monte Carlo is a nod to this element of chance. </a:t>
            </a:r>
          </a:p>
          <a:p>
            <a:pPr marL="171450" indent="-171450">
              <a:buFont typeface="Arial" pitchFamily="34" charset="0"/>
              <a:buChar char="•"/>
            </a:pPr>
            <a:r>
              <a:rPr lang="en-US" baseline="0" dirty="0" smtClean="0"/>
              <a:t>Monte Carlo Simulation is a completely generic technique for propagating uncertainty through (almost) any model. The only significant constraints are practical ones; that is, having sufficient computing resources to run the model many (n) times.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For a model, g, with m uncertain inputs, {X</a:t>
            </a:r>
            <a:r>
              <a:rPr lang="en-US" baseline="-25000" dirty="0" smtClean="0"/>
              <a:t>1</a:t>
            </a:r>
            <a:r>
              <a:rPr lang="en-US" baseline="0" dirty="0" smtClean="0"/>
              <a:t>,…,</a:t>
            </a:r>
            <a:r>
              <a:rPr lang="en-US" baseline="0" dirty="0" err="1" smtClean="0"/>
              <a:t>X</a:t>
            </a:r>
            <a:r>
              <a:rPr lang="en-US" baseline="-25000" dirty="0" err="1" smtClean="0"/>
              <a:t>m</a:t>
            </a:r>
            <a:r>
              <a:rPr lang="en-US" baseline="0" dirty="0" smtClean="0"/>
              <a:t>}, and a single output, Y, the elementary algorithm for Monte Carlo Simulation is shown here and involves: </a:t>
            </a:r>
          </a:p>
          <a:p>
            <a:pPr marL="171450" indent="-171450">
              <a:buFont typeface="Arial" pitchFamily="34" charset="0"/>
              <a:buChar char="•"/>
            </a:pPr>
            <a:endParaRPr lang="en-US" baseline="0" dirty="0" smtClean="0"/>
          </a:p>
          <a:p>
            <a:pPr marL="228600" indent="-228600">
              <a:buFont typeface="Arial" pitchFamily="34" charset="0"/>
              <a:buAutoNum type="arabicParenR"/>
            </a:pPr>
            <a:r>
              <a:rPr lang="en-US" baseline="0" dirty="0" smtClean="0"/>
              <a:t>drawing a random sample from the joint probability distribution of the m uncertain inputs to the model, i.e. drawing a possible value of each uncertain input, such that each values respects the joint relationships between the uncertain inputs; </a:t>
            </a:r>
          </a:p>
          <a:p>
            <a:pPr marL="228600" indent="-228600">
              <a:buFont typeface="Arial" pitchFamily="34" charset="0"/>
              <a:buAutoNum type="arabicParenR"/>
            </a:pPr>
            <a:r>
              <a:rPr lang="en-US" baseline="0" dirty="0" smtClean="0"/>
              <a:t>running the model with the sampled input values and saving the result (i.e. the model prediction); and </a:t>
            </a:r>
          </a:p>
          <a:p>
            <a:pPr marL="228600" indent="-228600">
              <a:buFont typeface="Arial" pitchFamily="34" charset="0"/>
              <a:buAutoNum type="arabicParenR"/>
            </a:pPr>
            <a:r>
              <a:rPr lang="en-US" baseline="0" dirty="0" smtClean="0"/>
              <a:t>repeating (1) and (2) a large number of times (n) or until the probability distribution of the output is reasonably stable (i.e. additional samples do not add additional information).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In practice, there are many variants of this elementary algorithm (which can be explored through further reading), but the principle is consistent, namely drawing random samples from the joint probability distribution of the inputs and running the model for each sample, until the output distribution is known.</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There are two major advantages with Monte Carlo Simulation. </a:t>
            </a:r>
          </a:p>
          <a:p>
            <a:pPr marL="171450" indent="-171450">
              <a:buFont typeface="Arial" pitchFamily="34" charset="0"/>
              <a:buChar char="•"/>
            </a:pPr>
            <a:r>
              <a:rPr lang="en-US" baseline="0" dirty="0" smtClean="0"/>
              <a:t>First, as indicated above, it is completely generic and, therefore, makes no assumptions about the model, g, and does not require the model to be altered in any way. It is a “black-box” technique. Thus, Monte Carlo Simulation can be applied to arbitrarily complex models or chains of models, providing there are sufficient computing resources to run the model or model chain n times. </a:t>
            </a:r>
          </a:p>
          <a:p>
            <a:pPr marL="171450" indent="-171450">
              <a:buFont typeface="Arial" pitchFamily="34" charset="0"/>
              <a:buChar char="•"/>
            </a:pPr>
            <a:r>
              <a:rPr lang="en-US" baseline="0" dirty="0" smtClean="0"/>
              <a:t>Second, Monte Carlo Simulation propagates the uncertainties with an arbitrary degree of accuracy, determined by the number of runs (n) completed. Thus, as the number of runs increases, the accuracy also increases (i.e. the level of detail known about the output distribution increases).    </a:t>
            </a:r>
          </a:p>
          <a:p>
            <a:pPr marL="171450" indent="-171450">
              <a:buFont typeface="Arial" pitchFamily="34" charset="0"/>
              <a:buChar cha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sng" baseline="0" dirty="0" smtClean="0"/>
              <a:t>Optionally, you may now proceed to advanced slide SC.73 before returning.</a:t>
            </a:r>
            <a:endParaRPr lang="en-US" baseline="0" dirty="0" smtClean="0"/>
          </a:p>
          <a:p>
            <a:pPr marL="0" indent="0">
              <a:buFont typeface="Arial" pitchFamily="34" charset="0"/>
              <a:buNone/>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12294653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47</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Alongside the need for a large sample size, a critical</a:t>
            </a:r>
            <a:r>
              <a:rPr lang="en-US" baseline="0" dirty="0" smtClean="0"/>
              <a:t> requirement of Monte Carlo Simulation is that the procedure used to sample from the joint probability distribution of the inputs is unbiased. </a:t>
            </a:r>
          </a:p>
          <a:p>
            <a:pPr marL="171450" indent="-171450">
              <a:buFont typeface="Arial" pitchFamily="34" charset="0"/>
              <a:buChar char="•"/>
            </a:pPr>
            <a:r>
              <a:rPr lang="en-US" baseline="0" dirty="0" smtClean="0"/>
              <a:t>If the sampling procedure is biased, then the resulting samples are effectively from some other probability distribution, not the one intended. </a:t>
            </a:r>
          </a:p>
          <a:p>
            <a:pPr marL="171450" indent="-171450">
              <a:buFont typeface="Arial" pitchFamily="34" charset="0"/>
              <a:buChar char="•"/>
            </a:pPr>
            <a:r>
              <a:rPr lang="en-US" baseline="0" dirty="0" smtClean="0"/>
              <a:t>Random sampling satisfies this requirement of unbiasedness.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 importance of unbiased or random sampling is illustrated in this slide for two cases involving the simplest possible model, whereby the model has one input and the output is exactly equal to the input. In that case, the probability distribution of the output is identical to the probability distribution of the input.</a:t>
            </a:r>
          </a:p>
          <a:p>
            <a:pPr marL="171450" indent="-171450">
              <a:buFont typeface="Arial" pitchFamily="34" charset="0"/>
              <a:buChar char="•"/>
            </a:pPr>
            <a:r>
              <a:rPr lang="en-US" baseline="0" dirty="0" smtClean="0"/>
              <a:t>In the first case (top row), we draw an </a:t>
            </a:r>
            <a:r>
              <a:rPr lang="en-US" b="1" baseline="0" dirty="0" smtClean="0"/>
              <a:t>unbiased</a:t>
            </a:r>
            <a:r>
              <a:rPr lang="en-US" baseline="0" dirty="0" smtClean="0"/>
              <a:t> sample from the probability distribution of the input. The target probability distribution is represented as a blue curve and the sample is represented as a histogram. </a:t>
            </a:r>
          </a:p>
          <a:p>
            <a:pPr marL="171450" indent="-171450">
              <a:buFont typeface="Arial" pitchFamily="34" charset="0"/>
              <a:buChar char="•"/>
            </a:pPr>
            <a:r>
              <a:rPr lang="en-US" baseline="0" dirty="0" smtClean="0"/>
              <a:t>Since the sample is finite, the histogram does not completely mirror the curve of the probability distribution (i.e. there is some sampling uncertainty). However, the differences between the histogram and the curve are due to sampling noise alone. Consequently, when we propagate the sample through the model, the probability distribution of the output is well approximated by the sample. </a:t>
            </a:r>
          </a:p>
          <a:p>
            <a:pPr marL="171450" indent="-171450">
              <a:buFont typeface="Arial" pitchFamily="34" charset="0"/>
              <a:buChar char="•"/>
            </a:pPr>
            <a:r>
              <a:rPr lang="en-US" baseline="0" dirty="0" smtClean="0"/>
              <a:t>In the second case (bottom row), we draw a </a:t>
            </a:r>
            <a:r>
              <a:rPr lang="en-US" b="1" baseline="0" dirty="0" smtClean="0"/>
              <a:t>biased</a:t>
            </a:r>
            <a:r>
              <a:rPr lang="en-US" baseline="0" dirty="0" smtClean="0"/>
              <a:t> sample from the input probability distribution. </a:t>
            </a:r>
          </a:p>
          <a:p>
            <a:pPr marL="171450" indent="-171450">
              <a:buFont typeface="Arial" pitchFamily="34" charset="0"/>
              <a:buChar char="•"/>
            </a:pPr>
            <a:r>
              <a:rPr lang="en-US" baseline="0" dirty="0" smtClean="0"/>
              <a:t>Specifically, we decide to sample values with a different frequency than the probability distribution would imply and we also decide to eliminate all values above a certain threshold. In that case, the input sample is biased – the histogram of samples deviates substantially from the target distribution. </a:t>
            </a:r>
          </a:p>
          <a:p>
            <a:pPr marL="171450" indent="-171450">
              <a:buFont typeface="Arial" pitchFamily="34" charset="0"/>
              <a:buChar char="•"/>
            </a:pPr>
            <a:r>
              <a:rPr lang="en-US" baseline="0" dirty="0" smtClean="0"/>
              <a:t>By definition of the simple model (output = input), the output distribution contains the same bias. Clearly, this bias could negatively impact on any decisions that relied on (an accurate depiction of) the probability distribution of the output. </a:t>
            </a:r>
          </a:p>
          <a:p>
            <a:pPr marL="171450" indent="-171450">
              <a:buFont typeface="Arial" pitchFamily="34" charset="0"/>
              <a:buChar char="•"/>
            </a:pPr>
            <a:r>
              <a:rPr lang="en-US" baseline="0" dirty="0" smtClean="0"/>
              <a:t>Although this example is a pathological one, it serves to illustrate the importance of random sampling. </a:t>
            </a:r>
          </a:p>
          <a:p>
            <a:pPr marL="0" indent="0">
              <a:buFont typeface="Arial" pitchFamily="34" charset="0"/>
              <a:buNone/>
            </a:pPr>
            <a:endParaRPr lang="en-US" baseline="0" dirty="0" smtClean="0"/>
          </a:p>
          <a:p>
            <a:pPr marL="171450" indent="-171450">
              <a:buFont typeface="Arial" pitchFamily="34" charset="0"/>
              <a:buChar char="•"/>
            </a:pPr>
            <a:r>
              <a:rPr lang="en-US" baseline="0" dirty="0" smtClean="0"/>
              <a:t>It is worth noting that random sampling produces “equally likely” ensemble members. The term “equally likely” warrants some explanation in this context, because the actual numbers could be relatively common values (i.e. close to the mode) or they could be extreme values. </a:t>
            </a:r>
          </a:p>
          <a:p>
            <a:pPr marL="171450" indent="-171450">
              <a:buFont typeface="Arial" pitchFamily="34" charset="0"/>
              <a:buChar char="•"/>
            </a:pPr>
            <a:r>
              <a:rPr lang="en-US" baseline="0" dirty="0" smtClean="0"/>
              <a:t>So what do we mean by ensemble members being “equally likely”?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To illustrate, imagine 100,000 colored balls in a container, of which 20,000 are red and 80,000 are blue. The probability of randomly sampling a red ball from the container is 0.2. The probability of randomly sampling a blue ball is 0.8. Put differently, there is an </a:t>
            </a:r>
            <a:r>
              <a:rPr lang="en-US" b="1" baseline="0" dirty="0" smtClean="0"/>
              <a:t>equal chance </a:t>
            </a:r>
            <a:r>
              <a:rPr lang="en-US" baseline="0" dirty="0" smtClean="0"/>
              <a:t>of randomly sampling any </a:t>
            </a:r>
            <a:r>
              <a:rPr lang="en-US" u="sng" baseline="0" dirty="0" smtClean="0"/>
              <a:t>single</a:t>
            </a:r>
            <a:r>
              <a:rPr lang="en-US" baseline="0" dirty="0" smtClean="0"/>
              <a:t> ball from the container, but there are more blue balls in the container than red balls. </a:t>
            </a:r>
          </a:p>
          <a:p>
            <a:pPr marL="171450" indent="-171450">
              <a:buFont typeface="Arial" pitchFamily="34" charset="0"/>
              <a:buChar char="•"/>
            </a:pPr>
            <a:r>
              <a:rPr lang="en-US" baseline="0" dirty="0" smtClean="0"/>
              <a:t>If the sampling procedure were something other than random, the frequency of the sampled values might not correspond to the underlying probability distribution. For example, a child that preferred the color red, might only sample red balls from the container! </a:t>
            </a:r>
          </a:p>
          <a:p>
            <a:pPr marL="171450" indent="-171450">
              <a:buFont typeface="Arial" pitchFamily="34" charset="0"/>
              <a:buChar char="•"/>
            </a:pPr>
            <a:r>
              <a:rPr lang="en-US" baseline="0" dirty="0" smtClean="0"/>
              <a:t>To achieve an equal chance of sampling any given ball (i.e. to achieve random sampling), we may require that the sampler wear a blindfold, for example. If these requirements are met, the sampler will naturally sample more blue balls than red balls, according to the frequency in the container (i.e. 80% blue). </a:t>
            </a:r>
          </a:p>
          <a:p>
            <a:pPr marL="171450" indent="-171450">
              <a:buFont typeface="Arial" pitchFamily="34" charset="0"/>
              <a:buChar char="•"/>
            </a:pPr>
            <a:r>
              <a:rPr lang="en-US" baseline="0" dirty="0" smtClean="0"/>
              <a:t>Likewise, when dealing with probability distributions of streamflow or precipitation, extreme values will be sampled alongside common values, but the common ones will be sampled much more frequently.</a:t>
            </a:r>
          </a:p>
          <a:p>
            <a:pPr marL="171450" indent="-171450">
              <a:buFont typeface="Arial" pitchFamily="34" charset="0"/>
              <a:buChar char="•"/>
            </a:pPr>
            <a:endParaRPr lang="en-US" baseline="0" dirty="0" smtClean="0"/>
          </a:p>
          <a:p>
            <a:pPr marL="171450" indent="-171450">
              <a:buFont typeface="Arial" pitchFamily="34" charset="0"/>
              <a:buChar cha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2440019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48</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As indicated previously, Monte</a:t>
            </a:r>
            <a:r>
              <a:rPr lang="en-US" baseline="0" dirty="0" smtClean="0"/>
              <a:t> Carlo Simulation relies on random sampling. </a:t>
            </a:r>
          </a:p>
          <a:p>
            <a:pPr marL="171450" indent="-171450">
              <a:buFont typeface="Arial" pitchFamily="34" charset="0"/>
              <a:buChar char="•"/>
            </a:pPr>
            <a:r>
              <a:rPr lang="en-US" baseline="0" dirty="0" smtClean="0"/>
              <a:t>This slide illustrates a simple approach to random sampling from a probability distribution and is known as “inverse transform sampling”.</a:t>
            </a:r>
          </a:p>
          <a:p>
            <a:pPr marL="171450" indent="-171450">
              <a:buFont typeface="Arial" pitchFamily="34" charset="0"/>
              <a:buChar char="•"/>
            </a:pPr>
            <a:r>
              <a:rPr lang="en-US" baseline="0" dirty="0" smtClean="0"/>
              <a:t>Recall that the value corresponding to a given probability can be determined from the inverse of the CDF (i.e. the </a:t>
            </a:r>
            <a:r>
              <a:rPr lang="en-US" baseline="0" dirty="0" err="1" smtClean="0"/>
              <a:t>quantile</a:t>
            </a:r>
            <a:r>
              <a:rPr lang="en-US" baseline="0" dirty="0" smtClean="0"/>
              <a:t> function). </a:t>
            </a:r>
          </a:p>
          <a:p>
            <a:pPr marL="171450" indent="-171450">
              <a:buFont typeface="Arial" pitchFamily="34" charset="0"/>
              <a:buChar char="•"/>
            </a:pPr>
            <a:r>
              <a:rPr lang="en-US" baseline="0" dirty="0" smtClean="0"/>
              <a:t>Since the probabilities are always between [0,1], a random sample between [0,1] is readily converted to a random sample from the required CDF by plugging that value into the equation for the inverse of the CDF. </a:t>
            </a:r>
          </a:p>
          <a:p>
            <a:pPr marL="171450" indent="-171450">
              <a:buFont typeface="Arial" pitchFamily="34" charset="0"/>
              <a:buChar char="•"/>
            </a:pPr>
            <a:r>
              <a:rPr lang="en-US" baseline="0" dirty="0" smtClean="0"/>
              <a:t>Obtaining a random sample between [0,1] involves sampling from a standard Uniform probability distribution, which is very straightforward. </a:t>
            </a:r>
          </a:p>
          <a:p>
            <a:pPr marL="171450" indent="-171450">
              <a:buFont typeface="Arial" pitchFamily="34" charset="0"/>
              <a:buChar char="•"/>
            </a:pPr>
            <a:r>
              <a:rPr lang="en-US" baseline="0" dirty="0" smtClean="0"/>
              <a:t>All modern computing languages and platforms comprise a “pseudorandom number generator”, which samples from a standard Uniform distribution. </a:t>
            </a:r>
          </a:p>
          <a:p>
            <a:pPr marL="171450" indent="-171450">
              <a:buFont typeface="Arial" pitchFamily="34" charset="0"/>
              <a:buChar char="•"/>
            </a:pPr>
            <a:r>
              <a:rPr lang="en-US" baseline="0" dirty="0" smtClean="0"/>
              <a:t>In this context, “pseudorandom” means that the numbers are as close to being random as practically possible, but they are generated with a repeatable, deterministic, process (which is triggered with a “seed” value, such as the current time). </a:t>
            </a:r>
          </a:p>
          <a:p>
            <a:pPr marL="0" indent="0">
              <a:buFont typeface="Arial" pitchFamily="34" charset="0"/>
              <a:buNone/>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baseline="0" dirty="0" smtClean="0"/>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3983891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49</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endParaRPr lang="en-US" dirty="0" smtClean="0"/>
          </a:p>
        </p:txBody>
      </p:sp>
    </p:spTree>
    <p:extLst>
      <p:ext uri="{BB962C8B-B14F-4D97-AF65-F5344CB8AC3E}">
        <p14:creationId xmlns:p14="http://schemas.microsoft.com/office/powerpoint/2010/main" val="407895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5</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1128124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50</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7750137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51</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While</a:t>
            </a:r>
            <a:r>
              <a:rPr lang="en-US" baseline="0" dirty="0" smtClean="0"/>
              <a:t> the basic theory underlying hydrologic ensemble prediction is well-established, there are many different approaches to quantifying the uncertainties in streamflow forecasts, including for research purposes and for operational forecasting. </a:t>
            </a:r>
          </a:p>
          <a:p>
            <a:pPr marL="171450" indent="-171450">
              <a:buFont typeface="Arial" pitchFamily="34" charset="0"/>
              <a:buChar char="•"/>
            </a:pPr>
            <a:r>
              <a:rPr lang="en-US" baseline="0" dirty="0" smtClean="0"/>
              <a:t>This partly reflects the different objectives, end-users, and modeling contexts in which ensemble prediction systems are used (e.g. operational flash flood forecasting versus improving techniques for long-range water supply forecasting). </a:t>
            </a:r>
          </a:p>
          <a:p>
            <a:pPr marL="171450" indent="-171450">
              <a:buFont typeface="Arial" pitchFamily="34" charset="0"/>
              <a:buChar char="•"/>
            </a:pPr>
            <a:r>
              <a:rPr lang="en-US" baseline="0" dirty="0" smtClean="0"/>
              <a:t>It also reflects the different choices made by various research groups and operational forecasting agencies about how best to quantify the uncertainties.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In order to understand these different approaches, it is worth recalling the main sources of uncertainty in hydrologic predictions.</a:t>
            </a:r>
          </a:p>
          <a:p>
            <a:pPr marL="171450" indent="-171450">
              <a:buFont typeface="Arial" pitchFamily="34" charset="0"/>
              <a:buChar char="•"/>
            </a:pPr>
            <a:r>
              <a:rPr lang="en-US" baseline="0" dirty="0" smtClean="0"/>
              <a:t>As indicated earlier, there are two main sources of uncertainty in the streamflow forecasts, namely the meteorological forecast uncertainties and the hydrologic modeling uncertainties. </a:t>
            </a:r>
          </a:p>
          <a:p>
            <a:pPr marL="171450" indent="-171450">
              <a:buFont typeface="Arial" pitchFamily="34" charset="0"/>
              <a:buChar char="•"/>
            </a:pPr>
            <a:r>
              <a:rPr lang="en-US" baseline="0" dirty="0" smtClean="0"/>
              <a:t>The meteorological forecast uncertainties are important only insofar as the total uncertainty from the forcing information is properly captured and any biases corrected. </a:t>
            </a:r>
          </a:p>
          <a:p>
            <a:pPr marL="171450" indent="-171450">
              <a:buFont typeface="Arial" pitchFamily="34" charset="0"/>
              <a:buChar char="•"/>
            </a:pPr>
            <a:r>
              <a:rPr lang="en-US" baseline="0" dirty="0" smtClean="0"/>
              <a:t>In other words, the HEFS and other systems do not model the various sources of meteorological uncertainty directly. Rather, they use the estimates provided by operational weather forecasting agencies, such as the NCEP, from their ensemble weather and climate models. </a:t>
            </a:r>
          </a:p>
          <a:p>
            <a:pPr marL="171450" indent="-171450">
              <a:buFont typeface="Arial" pitchFamily="34" charset="0"/>
              <a:buChar char="•"/>
            </a:pPr>
            <a:r>
              <a:rPr lang="en-US" baseline="0" dirty="0" smtClean="0"/>
              <a:t>In contrast, as hydrologists, we control the way the hydrologic modeling is conducted and hence the hydrologic modeling uncertainties. </a:t>
            </a:r>
          </a:p>
          <a:p>
            <a:pPr marL="171450" indent="-171450">
              <a:buFont typeface="Arial" pitchFamily="34" charset="0"/>
              <a:buChar char="•"/>
            </a:pPr>
            <a:r>
              <a:rPr lang="en-US" baseline="0" dirty="0" smtClean="0"/>
              <a:t>The hydrologic modeling uncertainties include a number of individual sources, such as the choice of model structure and the values of the model parameters. Other sources of uncertainty include the initial conditions and hydrologic state variables and any river regulations and manual adjustments to the operational forecasts. </a:t>
            </a:r>
          </a:p>
          <a:p>
            <a:pPr marL="0" indent="0">
              <a:buFont typeface="Arial" pitchFamily="34" charset="0"/>
              <a:buNone/>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23041001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52</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Broadly speaking, there are two groups of techniques for quantifying the uncertainties in hydrologic predictions,</a:t>
            </a:r>
            <a:r>
              <a:rPr lang="en-US" baseline="0" dirty="0" smtClean="0"/>
              <a:t> namely techniques that aim to capture the total uncertainty and techniques that do not aim to capture the total uncertainty. </a:t>
            </a:r>
          </a:p>
          <a:p>
            <a:pPr marL="171450" indent="-171450">
              <a:buFont typeface="Arial" pitchFamily="34" charset="0"/>
              <a:buChar char="•"/>
            </a:pPr>
            <a:r>
              <a:rPr lang="en-US" baseline="0" dirty="0" smtClean="0"/>
              <a:t>Fundamentally, techniques that do not aim to capture the total uncertainty cannot be expected to produce reliable forecasts. Nevertheless, they may be illustrative or allow end-users to become familiar with ensemble forecasting techniques. For example, the Meteorological Model-based Ensemble Forecast System (MMEFS) only accounts for the meteorological forecast uncertainties, not the hydrologic modeling uncertainties.</a:t>
            </a:r>
          </a:p>
          <a:p>
            <a:pPr marL="171450" indent="-171450">
              <a:buFont typeface="Arial" pitchFamily="34" charset="0"/>
              <a:buChar char="•"/>
            </a:pPr>
            <a:r>
              <a:rPr lang="en-US" baseline="0" dirty="0" smtClean="0"/>
              <a:t>Of those techniques that do aim to capture the total uncertainty, it is important to remember that this </a:t>
            </a:r>
            <a:r>
              <a:rPr lang="en-US" b="1" baseline="0" dirty="0" smtClean="0"/>
              <a:t>aim</a:t>
            </a:r>
            <a:r>
              <a:rPr lang="en-US" baseline="0" dirty="0" smtClean="0"/>
              <a:t> does not always translate into reliable forecasts, i.e. forecasts that </a:t>
            </a:r>
            <a:r>
              <a:rPr lang="en-US" b="1" i="0" baseline="0" dirty="0" smtClean="0"/>
              <a:t>actually</a:t>
            </a:r>
            <a:r>
              <a:rPr lang="en-US" baseline="0" dirty="0" smtClean="0"/>
              <a:t> capture the total uncertainty. Nevertheless, it is an important aim to have for operational forecasting purposes. Without this, the forecasting system is inherently limited.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Techniques that aim to account for the total uncertainty can be further separated into three main groups, discussed below.</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 first, and simplest, approach to quantifying the total uncertainty in the streamflow forecasts is to lump together all of the individual sources of uncertainty and to model their aggregate effects, statistically. This is also known as “Model Output Statistics”. Here, a statistical relationship, such as a linear regression model, is developed between historical pairs of (raw) streamflow forecasts and observations. In most cases, the raw forecast is a single-valued streamflow forecast, although other predictors may be considered. Once developed, this relationship allows for the prediction of future (observed) streamflow conditionally upon the raw forecast, together with an estimate of the forecast uncertainty, which is derived from the scatter of the historical regression residuals.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 second approach disaggregates the total uncertainty into several individual sources of uncertainty and models them separately. In the simplest case, this may involve distinguishing between the meteorological forecast uncertainties and the hydrologic modeling uncertainties. In more complex approaches, the hydrologic uncertainties may be further disaggregated (e.g. into contributions from the hydrologic model structure, parameters etc.). However, unless the individual sources of uncertainty are modeled reliably, the total uncertainty may not be completely reliable.</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 third approach involves an extension of the second approach whereby any residual biases in the meteorological forcing and hydrologic modeling are removed. This approach is adopted by the HEFS and several other operational forecasting systems. In the HEFS, the MEFP corrects for biases in the forcing forecasts and the EnsPost corrects for biases in the hydrologic modeling.</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17591594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53</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dirty="0" smtClean="0"/>
              <a:t>[Note that short/medium/long refers to model-based forecasts with specific forecast lead times, as opposed to climatological</a:t>
            </a:r>
            <a:r>
              <a:rPr lang="en-US" baseline="0" dirty="0" smtClean="0"/>
              <a:t> forcing which is essentially lead-time invariant, with the only lead-time dependent factor being the initial conditions, which wear-off over time</a:t>
            </a:r>
            <a:r>
              <a:rPr lang="en-US" dirty="0" smtClean="0"/>
              <a: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This slide highlights</a:t>
            </a:r>
            <a:r>
              <a:rPr lang="en-US" baseline="0" dirty="0" smtClean="0"/>
              <a:t> some of the similarities and differences between current operational hydrologic ensemble prediction systems, with emphasis on NWS systems, but also including the European Flood Awareness System (EFAS). Further examples of pre-operational and operational hydrologic ensemble prediction systems can be found on the HEPEX website at: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http://hepex.irstea.fr/operational-heps-systems-around-the-globe/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The systems considered in the table are: the NWS Ensemble Streamflow Prediction (US-ESP) system; the NWS Meteorological Model-based Ensemble Forecast System (US-MMEFS); the NWS Hydrologic Model Output Statistics (US-HMOS) system (which is used experimentally); the NWS Hydrologic Ensemble Forecast Service (US-HEFS); and the European EFAS (EU-EFAS). Further information on the EFAS can be found here: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http://en.wikipedia.org/wiki/European_Flood_Awareness_System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Several important characteristics of a hydrologic ensemble forecasting system are identified in the first column of the table. </a:t>
            </a:r>
          </a:p>
          <a:p>
            <a:pPr marL="171450" indent="-171450">
              <a:buFont typeface="Arial" panose="020B0604020202020204" pitchFamily="34" charset="0"/>
              <a:buChar char="•"/>
            </a:pPr>
            <a:r>
              <a:rPr lang="en-US" baseline="0" dirty="0" smtClean="0"/>
              <a:t>Of these characteristics, two are particularly important, and these are highlighted in red/green according to whether they are met (green) or not met (red). These two characteristics largely determine whether a forecasting system can, in principle, produce reliable (unbiased) streamflow forecasts under a broad range of conditions. </a:t>
            </a:r>
          </a:p>
          <a:p>
            <a:pPr marL="171450" indent="-171450">
              <a:buFont typeface="Arial" panose="020B0604020202020204" pitchFamily="34" charset="0"/>
              <a:buChar char="•"/>
            </a:pPr>
            <a:r>
              <a:rPr lang="en-US" baseline="0" dirty="0" smtClean="0"/>
              <a:t>Unless the system aims to capture the total uncertainties in the streamflow, it is unlikely to provide reliable forecasts under a broad range of conditions. For example, the MMEFS does not capture the hydrologic uncertainties and is, therefore, limited when a significant fraction of the total uncertainty originates from the hydrologic uncertainties (which happens in many cases). </a:t>
            </a:r>
          </a:p>
          <a:p>
            <a:pPr marL="171450" indent="-171450">
              <a:buFont typeface="Arial" panose="020B0604020202020204" pitchFamily="34" charset="0"/>
              <a:buChar char="•"/>
            </a:pPr>
            <a:r>
              <a:rPr lang="en-US" baseline="0" dirty="0" smtClean="0"/>
              <a:t>Similarly, unless the system corrects for the overall biases in the streamflow forecasts, it is unlikely to produce reliable forecasts under all conditions. Correcting for the overall biases in the streamflow forecasts may be achieved by correcting </a:t>
            </a:r>
            <a:r>
              <a:rPr lang="en-US" b="0" baseline="0" dirty="0" smtClean="0"/>
              <a:t>both</a:t>
            </a:r>
            <a:r>
              <a:rPr lang="en-US" baseline="0" dirty="0" smtClean="0"/>
              <a:t> the meteorological and hydrologic biases separately (as in HEFS) or by correcting them together via the streamflow (as in HMOS). If the hydrologic models are well-calibrated, the need for a hydrologic bias correction is reduced.</a:t>
            </a:r>
          </a:p>
          <a:p>
            <a:pPr marL="171450" indent="-171450">
              <a:buFont typeface="Arial" panose="020B0604020202020204" pitchFamily="34" charset="0"/>
              <a:buChar char="•"/>
            </a:pPr>
            <a:r>
              <a:rPr lang="en-US" baseline="0" dirty="0" smtClean="0"/>
              <a:t>Of these examples, only the HEFS and EFAS satisfy the most important requirements, plus a large number of additional requirements. However, the EFAS has the advantage of providing gridded floodplain predictions, as well as river channel flows.</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34766420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54</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smtClean="0"/>
              <a:t>The slide explores the HEFS concept in more detail.</a:t>
            </a:r>
          </a:p>
          <a:p>
            <a:pPr marL="171450" indent="-171450">
              <a:buFont typeface="Arial" panose="020B0604020202020204" pitchFamily="34" charset="0"/>
              <a:buChar char="•"/>
            </a:pPr>
            <a:r>
              <a:rPr lang="en-US" dirty="0" smtClean="0"/>
              <a:t>In simple terms,</a:t>
            </a:r>
            <a:r>
              <a:rPr lang="en-US" baseline="0" dirty="0" smtClean="0"/>
              <a:t> the HEFS aims to provide reliable and skillful forecasts of streamflow at forecast lead times ranging from less than one day to around 1 year. </a:t>
            </a:r>
          </a:p>
          <a:p>
            <a:pPr marL="171450" indent="-171450">
              <a:buFont typeface="Arial" panose="020B0604020202020204" pitchFamily="34" charset="0"/>
              <a:buChar char="•"/>
            </a:pPr>
            <a:r>
              <a:rPr lang="en-US" baseline="0" dirty="0" smtClean="0"/>
              <a:t>In order to provide reliable and skillful forecasts, the HEFS needs to account for all of the major sources of uncertainty in streamflow and correct for any biases.</a:t>
            </a:r>
          </a:p>
          <a:p>
            <a:pPr marL="171450" indent="-171450">
              <a:buFont typeface="Arial" panose="020B0604020202020204" pitchFamily="34" charset="0"/>
              <a:buChar char="•"/>
            </a:pPr>
            <a:r>
              <a:rPr lang="en-US" baseline="0" dirty="0" smtClean="0"/>
              <a:t>At the highest level, the total uncertainty in the streamflow forecasts can be separated into two main sources, namely the meteorological and hydrologic uncertainties.</a:t>
            </a:r>
          </a:p>
          <a:p>
            <a:pPr marL="171450" indent="-171450">
              <a:buFont typeface="Arial" panose="020B0604020202020204" pitchFamily="34" charset="0"/>
              <a:buChar char="•"/>
            </a:pPr>
            <a:r>
              <a:rPr lang="en-US" baseline="0" dirty="0" smtClean="0"/>
              <a:t>In each case, there is a pathway to accounting for them in the HEFS, noted by the two colored rows (green for the meteorological forecast uncertainty and yellow for the hydrologic uncertainty).</a:t>
            </a:r>
          </a:p>
          <a:p>
            <a:pPr marL="171450" indent="-171450">
              <a:buFont typeface="Arial" panose="020B0604020202020204" pitchFamily="34" charset="0"/>
              <a:buChar char="•"/>
            </a:pPr>
            <a:r>
              <a:rPr lang="en-US" baseline="0" dirty="0" smtClean="0"/>
              <a:t>Along that pathway, the procedures used to account for these two main sources of uncertainty (meteorological and hydrologic) are reasonably similar. They involve, firstly, learning from the past by applying a statistical model to historical pairs of predictions and observations and then, secondly, applying this statistical model in real time.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meteorological uncertainties are captured in three main time horizons</a:t>
            </a:r>
            <a:r>
              <a:rPr lang="en-US" baseline="0" dirty="0" smtClean="0"/>
              <a:t> with corresponding raw data sources, namely short-, medium- and long-range.</a:t>
            </a:r>
            <a:endParaRPr lang="en-US" dirty="0" smtClean="0"/>
          </a:p>
          <a:p>
            <a:pPr marL="171450" indent="-171450">
              <a:buFont typeface="Arial" panose="020B0604020202020204" pitchFamily="34" charset="0"/>
              <a:buChar char="•"/>
            </a:pPr>
            <a:r>
              <a:rPr lang="en-US" dirty="0" smtClean="0"/>
              <a:t>The meteorological uncertainties are modeled with the HEFS Meteorological Ensemble Forecast Processor</a:t>
            </a:r>
            <a:r>
              <a:rPr lang="en-US" baseline="0" dirty="0" smtClean="0"/>
              <a:t> (MEFP). </a:t>
            </a:r>
          </a:p>
          <a:p>
            <a:pPr marL="171450" indent="-171450">
              <a:buFont typeface="Arial" panose="020B0604020202020204" pitchFamily="34" charset="0"/>
              <a:buChar char="•"/>
            </a:pPr>
            <a:r>
              <a:rPr lang="en-US" baseline="0" dirty="0" smtClean="0"/>
              <a:t>The MEFP</a:t>
            </a:r>
            <a:r>
              <a:rPr lang="en-US" dirty="0" smtClean="0"/>
              <a:t> looks</a:t>
            </a:r>
            <a:r>
              <a:rPr lang="en-US" baseline="0" dirty="0" smtClean="0"/>
              <a:t> at the distribution of errors in the historical raw forecasts of precipitation and temperature (from various sources) and attempts to capture these errors with a statistical model.</a:t>
            </a:r>
          </a:p>
          <a:p>
            <a:pPr marL="171450" indent="-171450">
              <a:buFont typeface="Arial" panose="020B0604020202020204" pitchFamily="34" charset="0"/>
              <a:buChar char="•"/>
            </a:pPr>
            <a:r>
              <a:rPr lang="en-US" baseline="0" dirty="0" smtClean="0"/>
              <a:t>The MEFP real-time forecaster uses this distribution model and extracts the information relevant to the real-time forecast from the NCEP model, applies a bias-correction, and then estimates the forcing uncertainty for the real-time forecast.</a:t>
            </a:r>
          </a:p>
          <a:p>
            <a:pPr marL="171450" indent="-171450">
              <a:buFont typeface="Arial" panose="020B0604020202020204" pitchFamily="34" charset="0"/>
              <a:buChar char="•"/>
            </a:pPr>
            <a:r>
              <a:rPr lang="en-US" baseline="0" dirty="0" smtClean="0"/>
              <a:t>The MEFP forecasts are then passed to the CHPS hydrologic models.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hydrologic uncertainties comprise uncertainties in model structure, parameters, states etc. and are considered to be independent of forecast lead time (unlike the forcing uncertainties).</a:t>
            </a:r>
          </a:p>
          <a:p>
            <a:pPr marL="171450" indent="-171450">
              <a:buFont typeface="Arial" panose="020B0604020202020204" pitchFamily="34" charset="0"/>
              <a:buChar char="•"/>
            </a:pPr>
            <a:r>
              <a:rPr lang="en-US" baseline="0" dirty="0" smtClean="0"/>
              <a:t>The hydrologic uncertainties are modeled in a conceptually similar way to the forcing uncertainties, using a tool called the Ensemble Postprocessor (EnsPost). In this case, the inputs comprise historical simulations and observations of streamflow. Any differences between the simulations and observations reflect the hydrologic uncertainties only (i.e. hydrologic simulations use perfect/observed forcing).</a:t>
            </a:r>
          </a:p>
          <a:p>
            <a:pPr marL="171450" indent="-171450">
              <a:buFont typeface="Arial" panose="020B0604020202020204" pitchFamily="34" charset="0"/>
              <a:buChar char="•"/>
            </a:pPr>
            <a:r>
              <a:rPr lang="en-US" baseline="0" dirty="0" smtClean="0"/>
              <a:t>In real time, the EnsPost then applies an adjustment to the raw streamflow forecast, which is obtained by running the hydrologic models with the MEFP forecasts. </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18645612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24E86A05-1991-4CC3-8022-D116D1155E4A}" type="slidenum">
              <a:rPr lang="en-GB" sz="1200">
                <a:latin typeface="Times New Roman" pitchFamily="18" charset="0"/>
              </a:rPr>
              <a:pPr algn="r" defTabSz="912813" eaLnBrk="0" hangingPunct="0"/>
              <a:t>55</a:t>
            </a:fld>
            <a:endParaRPr lang="en-GB" sz="1200" dirty="0">
              <a:latin typeface="Times New Roman"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228600" indent="-228600">
              <a:buFont typeface="Arial" pitchFamily="34" charset="0"/>
              <a:buChar char="•"/>
            </a:pPr>
            <a:r>
              <a:rPr lang="en-US" dirty="0" smtClean="0"/>
              <a:t>This slide </a:t>
            </a:r>
            <a:r>
              <a:rPr lang="en-US" baseline="0" dirty="0" smtClean="0"/>
              <a:t>charts the various software components of the HEFS, each one designed to account for a particular source of uncertainty or for generating forecast products or verification products. </a:t>
            </a:r>
          </a:p>
          <a:p>
            <a:pPr marL="228600" indent="-228600">
              <a:buFont typeface="Arial" pitchFamily="34" charset="0"/>
              <a:buChar char="•"/>
            </a:pPr>
            <a:r>
              <a:rPr lang="en-US" baseline="0" dirty="0" smtClean="0"/>
              <a:t>The main components used to produce forecasts operationally or retrospectively (i.e. in hindcast mode) are shown in yellow. The tools that support the production of these forecasts are shown in blue. </a:t>
            </a:r>
          </a:p>
          <a:p>
            <a:pPr marL="228600" indent="-228600">
              <a:buFont typeface="Arial" pitchFamily="34" charset="0"/>
              <a:buChar char="•"/>
            </a:pPr>
            <a:endParaRPr lang="en-US" baseline="0" dirty="0" smtClean="0"/>
          </a:p>
          <a:p>
            <a:pPr marL="228600" indent="-228600">
              <a:buFont typeface="Arial" pitchFamily="34" charset="0"/>
              <a:buChar char="•"/>
            </a:pPr>
            <a:r>
              <a:rPr lang="en-US" baseline="0" dirty="0" smtClean="0"/>
              <a:t>The MEFP takes raw forcing information from a range of forecast models and aims to produce unbiased forcing for input to the hydrologic models. </a:t>
            </a:r>
          </a:p>
          <a:p>
            <a:pPr marL="228600" indent="-228600">
              <a:buFont typeface="Arial" pitchFamily="34" charset="0"/>
              <a:buChar char="•"/>
            </a:pPr>
            <a:r>
              <a:rPr lang="en-US" baseline="0" dirty="0" smtClean="0"/>
              <a:t>This MEFP bias correction is supported by a parameter estimator that looks at the biases present in the raw historical forecasts and decides on an appropriate adjustment to make in real-time. </a:t>
            </a:r>
          </a:p>
          <a:p>
            <a:pPr marL="228600" indent="-228600">
              <a:buFont typeface="Arial" pitchFamily="34" charset="0"/>
              <a:buChar char="•"/>
            </a:pPr>
            <a:r>
              <a:rPr lang="en-US" baseline="0" dirty="0" smtClean="0"/>
              <a:t>The bias-corrected MEFP forecasts are input into the Hydrologic Ensemble Processor. </a:t>
            </a:r>
          </a:p>
          <a:p>
            <a:pPr marL="228600" indent="-228600">
              <a:buFont typeface="Arial" pitchFamily="34" charset="0"/>
              <a:buChar char="•"/>
            </a:pPr>
            <a:endParaRPr lang="en-US" baseline="0" dirty="0" smtClean="0"/>
          </a:p>
          <a:p>
            <a:pPr marL="228600" indent="-228600">
              <a:buFont typeface="Arial" pitchFamily="34" charset="0"/>
              <a:buChar char="•"/>
            </a:pPr>
            <a:r>
              <a:rPr lang="en-US" baseline="0" dirty="0" smtClean="0"/>
              <a:t>The hydrologic uncertainties and biases are then accounted for the by the EnsPost. </a:t>
            </a:r>
          </a:p>
          <a:p>
            <a:pPr marL="228600" indent="-228600">
              <a:buFont typeface="Arial" pitchFamily="34" charset="0"/>
              <a:buChar char="•"/>
            </a:pPr>
            <a:r>
              <a:rPr lang="en-US" baseline="0" dirty="0" smtClean="0"/>
              <a:t>Much like the MEFP, the EnsPost also has a parameter estimator than looks at past performance and identifies an appropriate adjustment to apply in real time. </a:t>
            </a:r>
          </a:p>
          <a:p>
            <a:pPr marL="228600" indent="-228600">
              <a:buFont typeface="Arial" pitchFamily="34" charset="0"/>
              <a:buChar char="•"/>
            </a:pPr>
            <a:endParaRPr lang="en-US" baseline="0" dirty="0" smtClean="0"/>
          </a:p>
          <a:p>
            <a:pPr marL="228600" indent="-228600">
              <a:buFont typeface="Arial" pitchFamily="34" charset="0"/>
              <a:buChar char="•"/>
            </a:pPr>
            <a:r>
              <a:rPr lang="en-US" baseline="0" dirty="0" smtClean="0"/>
              <a:t>The verification system, known as the Ensemble Verification Service (EVS), is a central component of this scheme, with many arrows pointing into it. </a:t>
            </a:r>
          </a:p>
          <a:p>
            <a:pPr marL="228600" indent="-228600">
              <a:buFont typeface="Arial" pitchFamily="34" charset="0"/>
              <a:buChar char="•"/>
            </a:pPr>
            <a:r>
              <a:rPr lang="en-US" baseline="0" dirty="0" smtClean="0"/>
              <a:t>The reason that the EVS has multiple inputs is that </a:t>
            </a:r>
            <a:r>
              <a:rPr lang="en-US" b="0" baseline="0" dirty="0" smtClean="0"/>
              <a:t>we don’t just want to establish that the forecasts are good, but that they are good for the right reasons</a:t>
            </a:r>
            <a:r>
              <a:rPr lang="en-US" b="1" baseline="0" dirty="0" smtClean="0"/>
              <a:t> </a:t>
            </a:r>
            <a:r>
              <a:rPr lang="en-US" b="0" baseline="0" dirty="0" smtClean="0"/>
              <a:t>(i.e. it is important to evaluate the forecasts at different points in the chain).</a:t>
            </a:r>
          </a:p>
          <a:p>
            <a:pPr marL="228600" indent="-228600">
              <a:buFont typeface="Arial" pitchFamily="34" charset="0"/>
              <a:buChar char="•"/>
            </a:pPr>
            <a:r>
              <a:rPr lang="en-US" baseline="0" dirty="0" smtClean="0"/>
              <a:t>At the end of the chain, the Graphics Generator produces operational forecast products for the HEFS. </a:t>
            </a:r>
          </a:p>
          <a:p>
            <a:pPr marL="228600" indent="-22860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228600" indent="-228600">
              <a:buFont typeface="Arial" pitchFamily="34" charset="0"/>
              <a:buChar char="•"/>
            </a:pPr>
            <a:endParaRPr lang="en-US" baseline="0" dirty="0" smtClean="0"/>
          </a:p>
        </p:txBody>
      </p:sp>
    </p:spTree>
    <p:extLst>
      <p:ext uri="{BB962C8B-B14F-4D97-AF65-F5344CB8AC3E}">
        <p14:creationId xmlns:p14="http://schemas.microsoft.com/office/powerpoint/2010/main" val="4048526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56</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Many challenges remain in</a:t>
            </a:r>
            <a:r>
              <a:rPr lang="en-US" baseline="0" dirty="0" smtClean="0"/>
              <a:t> hydrologic ensemble prediction.</a:t>
            </a:r>
          </a:p>
          <a:p>
            <a:pPr marL="171450" indent="-171450">
              <a:buFont typeface="Arial" pitchFamily="34" charset="0"/>
              <a:buChar char="•"/>
            </a:pPr>
            <a:r>
              <a:rPr lang="en-US" baseline="0" dirty="0" smtClean="0"/>
              <a:t>Some of these challenges are scientific in nature and require improvements in techniques for quantifying uncertainties in the meteorological or hydrologic forecasts or accounting for relationships between uncertainties. Of these, some of the greatest challenges are related to downstream applications of hydrologic forecasts for water quality, ecology and other applications. In this context, the hydrologic uncertainties combine with myriad other uncertainties, including uncertainties about social and economic variables and decision making processes.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Other challenges, of equal importance, relate to service delivery, such as ensuring continuity of service when the underlying models and forecasting systems change and ensuring adequate training on the use of ensembles. Of these, one of the greatest challenges is to promote the widespread understanding and use of uncertainty information in decision processes. The transition from single-valued to ensemble forecasting is a multi-year (even a multi-decade) effort and will require collaboration between multiple agencies and disciplines, spanning the physical and social sciences, for which the HEFS and other operational systems are only a start.  </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0" indent="0">
              <a:buFont typeface="Arial" pitchFamily="34" charset="0"/>
              <a:buNone/>
            </a:pPr>
            <a:endParaRPr lang="en-US" baseline="0" dirty="0" smtClean="0"/>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40378635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57</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endParaRPr lang="en-US" dirty="0" smtClean="0"/>
          </a:p>
        </p:txBody>
      </p:sp>
    </p:spTree>
    <p:extLst>
      <p:ext uri="{BB962C8B-B14F-4D97-AF65-F5344CB8AC3E}">
        <p14:creationId xmlns:p14="http://schemas.microsoft.com/office/powerpoint/2010/main" val="6383662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38CD1C08-BF2C-455F-BBFC-A83CFC5E028F}" type="slidenum">
              <a:rPr lang="en-GB" sz="1200">
                <a:latin typeface="Times New Roman" pitchFamily="18" charset="0"/>
              </a:rPr>
              <a:pPr algn="r" defTabSz="912813" eaLnBrk="0" hangingPunct="0"/>
              <a:t>58</a:t>
            </a:fld>
            <a:endParaRPr lang="en-GB" sz="1200">
              <a:latin typeface="Times New Roman" pitchFamily="18"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27530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38CD1C08-BF2C-455F-BBFC-A83CFC5E028F}" type="slidenum">
              <a:rPr lang="en-GB" sz="1200">
                <a:latin typeface="Times New Roman" pitchFamily="18" charset="0"/>
              </a:rPr>
              <a:pPr algn="r" defTabSz="912813" eaLnBrk="0" hangingPunct="0"/>
              <a:t>59</a:t>
            </a:fld>
            <a:endParaRPr lang="en-GB" sz="1200" dirty="0">
              <a:latin typeface="Times New Roman" pitchFamily="18"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0539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6</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The motivation for ensemble forecasting originates</a:t>
            </a:r>
            <a:r>
              <a:rPr lang="en-US" baseline="0" dirty="0" smtClean="0"/>
              <a:t> from </a:t>
            </a:r>
            <a:r>
              <a:rPr lang="en-US" dirty="0" smtClean="0"/>
              <a:t>the limitations of </a:t>
            </a:r>
            <a:r>
              <a:rPr lang="en-US" baseline="0" dirty="0" smtClean="0"/>
              <a:t>single-valued or “deterministic” approaches, which do not provide explicit information about uncertainty. </a:t>
            </a:r>
          </a:p>
          <a:p>
            <a:pPr marL="171450" indent="-171450">
              <a:buFont typeface="Arial" pitchFamily="34" charset="0"/>
              <a:buChar char="•"/>
            </a:pPr>
            <a:r>
              <a:rPr lang="en-US" dirty="0" smtClean="0"/>
              <a:t>Single-valued forecasting approaches are a choice;</a:t>
            </a:r>
            <a:r>
              <a:rPr lang="en-US" baseline="0" dirty="0" smtClean="0"/>
              <a:t> that is, a choice to ignore uncertainty</a:t>
            </a:r>
            <a:r>
              <a:rPr lang="en-US" dirty="0" smtClean="0"/>
              <a:t>.</a:t>
            </a:r>
            <a:r>
              <a:rPr lang="en-US" baseline="0" dirty="0" smtClean="0"/>
              <a:t> These uncertainties are widely known and understood to exist, but assessing them requires time and effort. Of course, all modeling involves simplifying assumptions. However, arguably, deterministic forecasts are a simplification too far. </a:t>
            </a:r>
            <a:r>
              <a:rPr lang="en-US" dirty="0" smtClean="0"/>
              <a:t> </a:t>
            </a:r>
          </a:p>
          <a:p>
            <a:pPr marL="171450" indent="-171450">
              <a:buFont typeface="Arial" pitchFamily="34" charset="0"/>
              <a:buChar char="•"/>
            </a:pPr>
            <a:r>
              <a:rPr lang="en-US" dirty="0" smtClean="0"/>
              <a:t>The problems with ignoring uncertainty, or failing to explicitly account for uncertainty, are at least twofold. </a:t>
            </a:r>
          </a:p>
          <a:p>
            <a:pPr marL="171450" indent="-171450">
              <a:buFont typeface="Arial" pitchFamily="34" charset="0"/>
              <a:buChar char="•"/>
            </a:pPr>
            <a:r>
              <a:rPr lang="en-US" dirty="0" smtClean="0"/>
              <a:t>First, single-valued forecasts</a:t>
            </a:r>
            <a:r>
              <a:rPr lang="en-US" baseline="0" dirty="0" smtClean="0"/>
              <a:t> do not faithfully reproduce a forecasters true understanding of the problem; uncertainties are widely recognized and accepted among operational forecasters, despite the prevalence of single-valued forecasting. </a:t>
            </a:r>
          </a:p>
          <a:p>
            <a:pPr marL="171450" indent="-171450">
              <a:buFont typeface="Arial" pitchFamily="34" charset="0"/>
              <a:buChar char="•"/>
            </a:pPr>
            <a:r>
              <a:rPr lang="en-US" baseline="0" dirty="0" smtClean="0"/>
              <a:t>Second, single-valued forecasts do not provide end-users and decision makers with a reasonable basis to weigh different sources of information. If a forecast contains large uncertainties, these uncertainties should be factored into their decision processes. When forecasts are interpreted alongside other information, single-valued forecasts may be over-weighted in some cases (i.e. viewed as more certain than reasonable) and under-weighted in other cases (i.e. viewed as risky, because they ignore known uncertainties). </a:t>
            </a:r>
          </a:p>
          <a:p>
            <a:pPr marL="171450" indent="-171450">
              <a:buFont typeface="Arial" pitchFamily="34" charset="0"/>
              <a:buChar char="•"/>
            </a:pPr>
            <a:r>
              <a:rPr lang="en-US" baseline="0" dirty="0" smtClean="0"/>
              <a:t>Single-valued forecasts require subjective guidance on forecast uncertainties, because these uncertainties are not explicitly part of the forecast. In practice, subjective guidance is fraught with difficulties. One reason is that different sources of uncertainty combine in complex ways and “propagate” through hydrologic models. In other words, the output uncertainties may not be related to the input uncertainties in simple ways. Another reason is that subjective guidance relies on experience, and not all scientists and operational forecasters are equally experienced with the uncertainties that arise in particular basins or for particular applications.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In contrast to single-valued forecasts, ensemble forecasts provide explicit information about uncertainty, which can be used to manage risk. </a:t>
            </a:r>
          </a:p>
          <a:p>
            <a:pPr marL="171450" indent="-171450">
              <a:buFont typeface="Arial" pitchFamily="34" charset="0"/>
              <a:buChar char="•"/>
            </a:pPr>
            <a:r>
              <a:rPr lang="en-US" baseline="0" dirty="0" smtClean="0"/>
              <a:t>For example, when issuing flood warnings, those warnings can be calibrated against the forecast probability of flooding so that the risk of issuing false warnings (i.e. “crying wolf”) is minimized. </a:t>
            </a:r>
          </a:p>
          <a:p>
            <a:pPr marL="171450" indent="-171450">
              <a:buFont typeface="Arial" pitchFamily="34" charset="0"/>
              <a:buChar char="•"/>
            </a:pPr>
            <a:r>
              <a:rPr lang="en-US" baseline="0" dirty="0" smtClean="0"/>
              <a:t>Likewise, when deciding on reservoir releases in response to forecasts of heavy precipitation and inflow, the probability of exceeding a certain (critical) inflow may be quantified and precautionary action taken to manage the risk of releasing water unnecessarily versus retaining too much water and causing overtopping.</a:t>
            </a:r>
          </a:p>
          <a:p>
            <a:pPr marL="171450" indent="-171450">
              <a:buFont typeface="Arial" pitchFamily="34" charset="0"/>
              <a:buChar char="•"/>
            </a:pPr>
            <a:r>
              <a:rPr lang="en-US" baseline="0" dirty="0" smtClean="0"/>
              <a:t>Thus, ensemble forecasts allow for more objective and sophisticated decision making that properly captures the uncertainties inherent in hydrologic predictions.   </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2461904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38CD1C08-BF2C-455F-BBFC-A83CFC5E028F}" type="slidenum">
              <a:rPr lang="en-GB" sz="1200">
                <a:latin typeface="Times New Roman" pitchFamily="18" charset="0"/>
              </a:rPr>
              <a:pPr algn="r" defTabSz="912813" eaLnBrk="0" hangingPunct="0"/>
              <a:t>60</a:t>
            </a:fld>
            <a:endParaRPr lang="en-GB" sz="1200" dirty="0">
              <a:latin typeface="Times New Roman" pitchFamily="18"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32503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61</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I</a:t>
            </a:r>
            <a:r>
              <a:rPr lang="en-US" baseline="0" dirty="0" smtClean="0"/>
              <a:t>n practice, hydrologic models comprise many different inputs. </a:t>
            </a:r>
          </a:p>
          <a:p>
            <a:pPr marL="171450" indent="-171450">
              <a:buFont typeface="Arial" pitchFamily="34" charset="0"/>
              <a:buChar char="•"/>
            </a:pPr>
            <a:r>
              <a:rPr lang="en-US" baseline="0" dirty="0" smtClean="0"/>
              <a:t>Nevertheless, it is possible to generalize the problem of uncertainty propagation to models with additional inputs. However, doing so requires some assumptions which, although </a:t>
            </a:r>
            <a:r>
              <a:rPr lang="en-US" i="1" baseline="0" dirty="0" smtClean="0"/>
              <a:t>illustrative</a:t>
            </a:r>
            <a:r>
              <a:rPr lang="en-US" baseline="0" dirty="0" smtClean="0"/>
              <a:t>, are difficult to satisfy in practice (as described below).</a:t>
            </a:r>
          </a:p>
          <a:p>
            <a:pPr marL="171450" indent="-171450">
              <a:buFont typeface="Arial" pitchFamily="34" charset="0"/>
              <a:buChar char="•"/>
            </a:pPr>
            <a:r>
              <a:rPr lang="en-US" baseline="0" dirty="0" smtClean="0"/>
              <a:t>For any linear model whose inputs are uncorrelated, the “average” amount of uncertainty in the outputs can be computed with a simple equation. In this context, the “average” amount of uncertainty is simply the variance. This is a well known descriptive statistic that measures the average degree of variability or “spread” of a quantity and can be applied to measure average uncertainty. Thus, the variance of a probability distribution can be thought of as the average amount of uncertainty in that distribution. </a:t>
            </a:r>
          </a:p>
          <a:p>
            <a:pPr marL="171450" indent="-171450">
              <a:buFont typeface="Arial" pitchFamily="34" charset="0"/>
              <a:buChar char="•"/>
            </a:pPr>
            <a:r>
              <a:rPr lang="en-US" baseline="0" dirty="0" smtClean="0"/>
              <a:t>As indicated in the equation, the variance of the probability distribution of the output is simply computed as the sum of the variance for each uncertain input multiplied by the sensitivity of the model output to each uncertain input, which is controlled by the “slope” or derivative of the model, g, with respect to that input, Xi.   </a:t>
            </a:r>
          </a:p>
          <a:p>
            <a:pPr marL="171450" indent="-171450">
              <a:buFont typeface="Arial" pitchFamily="34" charset="0"/>
              <a:buChar char="•"/>
            </a:pPr>
            <a:r>
              <a:rPr lang="en-US" baseline="0" dirty="0" smtClean="0"/>
              <a:t>This simple equation is highly illustrative because it shows the dependence of the output uncertainty on a combination of the </a:t>
            </a:r>
            <a:r>
              <a:rPr lang="en-US" b="1" baseline="0" dirty="0" smtClean="0"/>
              <a:t>magnitude</a:t>
            </a:r>
            <a:r>
              <a:rPr lang="en-US" baseline="0" dirty="0" smtClean="0"/>
              <a:t> of uncertainty in each input and the </a:t>
            </a:r>
            <a:r>
              <a:rPr lang="en-US" b="1" baseline="0" dirty="0" smtClean="0"/>
              <a:t>sensitivity</a:t>
            </a:r>
            <a:r>
              <a:rPr lang="en-US" baseline="0" dirty="0" smtClean="0"/>
              <a:t> of the model to that input (which is controlled by the model equations). This general principle, namely that output uncertainty depends on a combination of magnitude of uncertainty in the inputs and sensitivity to those inputs, holds for all types of uncertainty propagation through models.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However, while the general principle holds in all cases, this simple equation, unfortunately, does not hold in many cases. </a:t>
            </a:r>
          </a:p>
          <a:p>
            <a:pPr marL="171450" indent="-171450">
              <a:buFont typeface="Arial" pitchFamily="34" charset="0"/>
              <a:buChar char="•"/>
            </a:pPr>
            <a:r>
              <a:rPr lang="en-US" baseline="0" dirty="0" smtClean="0"/>
              <a:t>Rather, the constraints identified here, namely that the model is linear and the inputs are all uncorrelated with each other, rarely applies in hydrologic modeling. Instead, the outputs from most hydrologic models depend non-linearly on the inputs, and the inputs are generally correlated with each other. </a:t>
            </a:r>
          </a:p>
          <a:p>
            <a:pPr marL="171450" indent="-171450">
              <a:buFont typeface="Arial" pitchFamily="34" charset="0"/>
              <a:buChar char="•"/>
            </a:pPr>
            <a:r>
              <a:rPr lang="en-US" baseline="0" dirty="0" smtClean="0"/>
              <a:t>Thus, while conceptually appealing and useful for understanding how uncertainties propagate, a different approach is needed for most hydrologic applications. Indeed, the more generic approach of ensemble forecasting is needed, i.e. repeatedly running a model for different possible values of the inputs. </a:t>
            </a:r>
          </a:p>
          <a:p>
            <a:pPr marL="171450" indent="-171450">
              <a:buFont typeface="Arial" pitchFamily="34" charset="0"/>
              <a:buChar char="•"/>
            </a:pPr>
            <a:r>
              <a:rPr lang="en-US" baseline="0" dirty="0" smtClean="0"/>
              <a:t>Ensemble forecasting does not benefit from an elegant analytical relationships to estimate the output uncertainty from the input uncertainties – it is more brute force – but it is also more generally applicable.  </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dirty="0" smtClean="0"/>
          </a:p>
        </p:txBody>
      </p:sp>
    </p:spTree>
    <p:extLst>
      <p:ext uri="{BB962C8B-B14F-4D97-AF65-F5344CB8AC3E}">
        <p14:creationId xmlns:p14="http://schemas.microsoft.com/office/powerpoint/2010/main" val="35840259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38CD1C08-BF2C-455F-BBFC-A83CFC5E028F}" type="slidenum">
              <a:rPr lang="en-GB" sz="1200">
                <a:latin typeface="Times New Roman" pitchFamily="18" charset="0"/>
              </a:rPr>
              <a:pPr algn="r" defTabSz="912813" eaLnBrk="0" hangingPunct="0"/>
              <a:t>62</a:t>
            </a:fld>
            <a:endParaRPr lang="en-GB" sz="1200" dirty="0">
              <a:latin typeface="Times New Roman" pitchFamily="18"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747085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63</a:t>
            </a:fld>
            <a:endParaRPr lang="en-GB" sz="1200" dirty="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All random variables have a set of possible values or </a:t>
            </a:r>
            <a:r>
              <a:rPr lang="en-US" b="1" dirty="0" smtClean="0"/>
              <a:t>outcomes</a:t>
            </a:r>
            <a:r>
              <a:rPr lang="en-US" dirty="0" smtClean="0"/>
              <a:t> that the variable could take. This</a:t>
            </a:r>
            <a:r>
              <a:rPr lang="en-US" baseline="0" dirty="0" smtClean="0"/>
              <a:t> set of possibilities is known as the sample space of the random variable.</a:t>
            </a:r>
          </a:p>
          <a:p>
            <a:pPr marL="171450" indent="-171450">
              <a:buFont typeface="Arial" panose="020B0604020202020204" pitchFamily="34" charset="0"/>
              <a:buChar char="•"/>
            </a:pPr>
            <a:r>
              <a:rPr lang="en-US" baseline="0" dirty="0" smtClean="0"/>
              <a:t>The set of all possible outcomes is known as the universal set. Everything is a subset of this. For example, the real numbers are a subset of the universal set.</a:t>
            </a:r>
          </a:p>
          <a:p>
            <a:pPr marL="171450" indent="-171450">
              <a:buFont typeface="Arial" panose="020B0604020202020204" pitchFamily="34" charset="0"/>
              <a:buChar char="•"/>
            </a:pPr>
            <a:r>
              <a:rPr lang="en-US" baseline="0" dirty="0" smtClean="0"/>
              <a:t>Streamflow comprises a subset of the real numbers. Specifically, it may take any value greater than or equal to zero. In principle, streamflow cannot take a real value less than zero (although it may be negative, in practice, due to sampling uncertainty or model error).</a:t>
            </a:r>
          </a:p>
          <a:p>
            <a:pPr marL="171450" indent="-171450">
              <a:buFont typeface="Arial" panose="020B0604020202020204" pitchFamily="34" charset="0"/>
              <a:buChar char="•"/>
            </a:pPr>
            <a:r>
              <a:rPr lang="en-US" baseline="0" dirty="0" smtClean="0"/>
              <a:t>A subset of the sample space is also known as an </a:t>
            </a:r>
            <a:r>
              <a:rPr lang="en-US" b="1" baseline="0" dirty="0" smtClean="0"/>
              <a:t>event</a:t>
            </a:r>
            <a:r>
              <a:rPr lang="en-US" baseline="0" dirty="0" smtClean="0"/>
              <a:t>. For example, flooding is an event that comprises streamflow values above a given threshold (the flood threshold).</a:t>
            </a:r>
          </a:p>
          <a:p>
            <a:pPr marL="171450" indent="-171450">
              <a:buFont typeface="Arial" panose="020B0604020202020204" pitchFamily="34" charset="0"/>
              <a:buChar char="•"/>
            </a:pPr>
            <a:r>
              <a:rPr lang="en-US" baseline="0" dirty="0" smtClean="0"/>
              <a:t>Events may involve elementary or compound outcomes. Elementary events comprise one possible outcome. Compound events comprise more than one possible outcome. For example, multiple streamflow values could lead to flooding (of various magnitudes). Thus, flooding is a compound event.</a:t>
            </a:r>
          </a:p>
          <a:p>
            <a:pPr marL="171450" indent="-171450">
              <a:buFont typeface="Arial" panose="020B0604020202020204" pitchFamily="34" charset="0"/>
              <a:buChar char="•"/>
            </a:pPr>
            <a:r>
              <a:rPr lang="en-US" baseline="0" dirty="0" smtClean="0"/>
              <a:t>Understanding sample spaces and events is important for probability modeling, as </a:t>
            </a:r>
            <a:r>
              <a:rPr lang="en-US" b="1" baseline="0" dirty="0" smtClean="0"/>
              <a:t>a probability model must assign a probability to every possible event</a:t>
            </a:r>
            <a:r>
              <a:rPr lang="en-US" b="0" baseline="0" dirty="0" smtClean="0"/>
              <a:t> in the sample space.</a:t>
            </a:r>
            <a:endParaRPr lang="en-US" baseline="0" dirty="0" smtClean="0"/>
          </a:p>
          <a:p>
            <a:pPr marL="0" indent="0">
              <a:buFont typeface="Arial" panose="020B0604020202020204" pitchFamily="34" charset="0"/>
              <a:buNone/>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p:txBody>
      </p:sp>
    </p:spTree>
    <p:extLst>
      <p:ext uri="{BB962C8B-B14F-4D97-AF65-F5344CB8AC3E}">
        <p14:creationId xmlns:p14="http://schemas.microsoft.com/office/powerpoint/2010/main" val="30458227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64</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endParaRPr lang="en-US" dirty="0" smtClean="0"/>
          </a:p>
        </p:txBody>
      </p:sp>
    </p:spTree>
    <p:extLst>
      <p:ext uri="{BB962C8B-B14F-4D97-AF65-F5344CB8AC3E}">
        <p14:creationId xmlns:p14="http://schemas.microsoft.com/office/powerpoint/2010/main" val="10248036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65</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In order to assign probabilities to events, a set of rules must be followed. These rules are implemented in a probability measure. </a:t>
            </a:r>
          </a:p>
          <a:p>
            <a:pPr marL="171450" indent="-171450">
              <a:buFont typeface="Arial" panose="020B0604020202020204" pitchFamily="34" charset="0"/>
              <a:buChar char="•"/>
            </a:pPr>
            <a:r>
              <a:rPr lang="en-US" dirty="0" smtClean="0"/>
              <a:t>A probability measure assigns</a:t>
            </a:r>
            <a:r>
              <a:rPr lang="en-US" baseline="0" dirty="0" smtClean="0"/>
              <a:t> probabilities to events such that every event has a probability associated with it. In doing so, three conditions must be satisfied:</a:t>
            </a:r>
          </a:p>
          <a:p>
            <a:pPr marL="171450" indent="-171450">
              <a:buFont typeface="Arial" panose="020B0604020202020204" pitchFamily="34" charset="0"/>
              <a:buChar char="•"/>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The probabilities must be between 0 and 1. In other words, every event must be assigned a probability between 0 and 1 and nothing can be assigned a value outside of these bounds. This is denoted </a:t>
            </a:r>
            <a:r>
              <a:rPr lang="en-US" sz="1200" dirty="0" smtClean="0">
                <a:solidFill>
                  <a:srgbClr val="0000FF"/>
                </a:solidFill>
                <a:sym typeface="Symbol" panose="05050102010706020507" pitchFamily="18" charset="2"/>
              </a:rPr>
              <a:t>0 ≤ </a:t>
            </a:r>
            <a:r>
              <a:rPr lang="en-US" sz="1200" dirty="0" err="1" smtClean="0">
                <a:solidFill>
                  <a:srgbClr val="0000FF"/>
                </a:solidFill>
                <a:sym typeface="Symbol" panose="05050102010706020507" pitchFamily="18" charset="2"/>
              </a:rPr>
              <a:t>Pr</a:t>
            </a:r>
            <a:r>
              <a:rPr lang="en-US" sz="1200" dirty="0" smtClean="0">
                <a:solidFill>
                  <a:srgbClr val="0000FF"/>
                </a:solidFill>
                <a:sym typeface="Symbol" panose="05050102010706020507" pitchFamily="18" charset="2"/>
              </a:rPr>
              <a:t>[E] ≤ 1 for all events, E.</a:t>
            </a:r>
            <a:r>
              <a:rPr lang="en-US" baseline="0" dirty="0" smtClean="0"/>
              <a:t> </a:t>
            </a:r>
          </a:p>
          <a:p>
            <a:pPr marL="228600" indent="-228600">
              <a:buFont typeface="+mj-lt"/>
              <a:buAutoNum type="arabicPeriod"/>
            </a:pPr>
            <a:r>
              <a:rPr lang="en-US" baseline="0" dirty="0" smtClean="0"/>
              <a:t>The probabilities of mutually exclusive events are additive. Two events are mutually exclusive if they cannot occur together. For example, a drought (D) cannot occur with a flood (F). Thus, the probability that either a drought </a:t>
            </a:r>
            <a:r>
              <a:rPr lang="en-US" b="1" baseline="0" dirty="0" smtClean="0"/>
              <a:t>OR</a:t>
            </a:r>
            <a:r>
              <a:rPr lang="en-US" baseline="0" dirty="0" smtClean="0"/>
              <a:t> a flood will occur is equal to the probability of a drought plus the probability of a flood. This is denoted </a:t>
            </a:r>
            <a:r>
              <a:rPr lang="en-US" baseline="0" dirty="0" err="1" smtClean="0"/>
              <a:t>Pr</a:t>
            </a:r>
            <a:r>
              <a:rPr lang="en-US" baseline="0" dirty="0" smtClean="0"/>
              <a:t>[D or F] = </a:t>
            </a:r>
            <a:r>
              <a:rPr lang="en-US" baseline="0" dirty="0" err="1" smtClean="0"/>
              <a:t>Pr</a:t>
            </a:r>
            <a:r>
              <a:rPr lang="en-US" baseline="0" dirty="0" smtClean="0"/>
              <a:t>[D]+</a:t>
            </a:r>
            <a:r>
              <a:rPr lang="en-US" baseline="0" dirty="0" err="1" smtClean="0"/>
              <a:t>Pr</a:t>
            </a:r>
            <a:r>
              <a:rPr lang="en-US" baseline="0" dirty="0" smtClean="0"/>
              <a:t>[F].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The probability that an event occurs outside the sample space is 0. In other words, the probability that the true outcome falls somewhere within the sample space is 1. Without this constraint, the sample space does not capture all possibilities. This is denoted as P[S]=1. In words, the probability of the entire sample space is 1.</a:t>
            </a:r>
            <a:endParaRPr lang="en-US" dirty="0" smtClean="0"/>
          </a:p>
          <a:p>
            <a:pPr marL="228600" indent="-228600">
              <a:buFont typeface="Arial" panose="020B0604020202020204" pitchFamily="34" charset="0"/>
              <a:buChar cha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228600" indent="-228600">
              <a:buFont typeface="Arial" panose="020B0604020202020204" pitchFamily="34" charset="0"/>
              <a:buChar char="•"/>
            </a:pPr>
            <a:endParaRPr lang="en-US" dirty="0" smtClean="0"/>
          </a:p>
        </p:txBody>
      </p:sp>
    </p:spTree>
    <p:extLst>
      <p:ext uri="{BB962C8B-B14F-4D97-AF65-F5344CB8AC3E}">
        <p14:creationId xmlns:p14="http://schemas.microsoft.com/office/powerpoint/2010/main" val="4972769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66</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Using historical data alone is rather limiting</a:t>
            </a:r>
            <a:r>
              <a:rPr lang="en-US" baseline="0" dirty="0" smtClean="0"/>
              <a:t> in assigning probabilities to events. In practice, there are many additional sources of information available that are useful for assigning probabilities, including models and expert judgment, that do not involve direct experimentation (i.e. historical observation). </a:t>
            </a:r>
          </a:p>
          <a:p>
            <a:pPr marL="171450" indent="-171450">
              <a:buFont typeface="Arial" panose="020B0604020202020204" pitchFamily="34" charset="0"/>
              <a:buChar char="•"/>
            </a:pPr>
            <a:r>
              <a:rPr lang="en-US" baseline="0" dirty="0" smtClean="0"/>
              <a:t>Modeling involves integrating different sources of information. The question of how best to define a model or to integrate different sources of information has been ongoing for decades. </a:t>
            </a:r>
          </a:p>
          <a:p>
            <a:pPr marL="171450" indent="-171450">
              <a:buFont typeface="Arial" panose="020B0604020202020204" pitchFamily="34" charset="0"/>
              <a:buChar char="•"/>
            </a:pPr>
            <a:r>
              <a:rPr lang="en-US" baseline="0" dirty="0" smtClean="0"/>
              <a:t>In this context, there two schools of thought on probability. Both rely on the same fundamental rules or axioms (i.e. the mathematics is the same in both cases), but place different emphasis on the primacy of historical observations. </a:t>
            </a:r>
          </a:p>
          <a:p>
            <a:pPr marL="171450" indent="-171450">
              <a:buFont typeface="Arial" panose="020B0604020202020204" pitchFamily="34" charset="0"/>
              <a:buChar char="•"/>
            </a:pPr>
            <a:r>
              <a:rPr lang="en-US" baseline="0" dirty="0" smtClean="0"/>
              <a:t>The so-called “frequentist” approach emphasizes the importance of historical data when assigning probabilities to events, while the Bayesian approach takes a broader perspective, to emphasize additional sources of information, including expert judgment.  </a:t>
            </a:r>
          </a:p>
          <a:p>
            <a:pPr marL="171450" indent="-171450">
              <a:buFont typeface="Arial" panose="020B0604020202020204" pitchFamily="34" charset="0"/>
              <a:buChar char="•"/>
            </a:pPr>
            <a:r>
              <a:rPr lang="en-US" baseline="0" dirty="0" smtClean="0"/>
              <a:t>Indeed, the Bayesian approach allows for probabilities to be assigned to all type of variables and events (not just random variables) based on the state of knowledge of those events, even when there is no experimental data available. For example, a young child may be very confident about the existence of the Tooth Fairy. In the absence of any experimental data, one could roughly estimate the probability that a child believes in the Tooth Fairy based on the age of that child. Subsequently, upon collecting some experimental data, that estimate could be revised.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topic is both longstanding and extremely broad. However, it is worth considering some of the basic principles of a modern Bayesian approach to probability. </a:t>
            </a:r>
          </a:p>
          <a:p>
            <a:pPr marL="171450" indent="-171450">
              <a:buFont typeface="Arial" panose="020B0604020202020204" pitchFamily="34" charset="0"/>
              <a:buChar char="•"/>
            </a:pPr>
            <a:r>
              <a:rPr lang="en-US" baseline="0" dirty="0" smtClean="0"/>
              <a:t>The Bayesian approach argues that, while useful, historical observations are too limiting on their own and are less accommodating of multiple sources of information and revisions to that information over time. Thus, for example, rivers change over time, and historical observations are unlikely to capture many extreme events (and, even when they do, there are frequently large biases associated with observations, such as undercatch of precipitation or out-of-bank flows). </a:t>
            </a:r>
          </a:p>
          <a:p>
            <a:pPr marL="171450" indent="-171450">
              <a:buFont typeface="Arial" panose="020B0604020202020204" pitchFamily="34" charset="0"/>
              <a:buChar char="•"/>
            </a:pPr>
            <a:r>
              <a:rPr lang="en-US" baseline="0" dirty="0" smtClean="0"/>
              <a:t>Bayesians embrace both multiple strands of information and </a:t>
            </a:r>
            <a:r>
              <a:rPr lang="en-US" b="1" baseline="0" dirty="0" smtClean="0"/>
              <a:t>revision of information </a:t>
            </a:r>
            <a:r>
              <a:rPr lang="en-US" baseline="0" dirty="0" smtClean="0"/>
              <a:t>over time (i.e. changes in uncertainty). Indeed, one of the principal equations underlying Bayesian approaches – Bayes’ rule – explicitly formulates probability as depending on prior information and a revision to that prior information, based on additional evidence. In other words, probabilities not only change with the river system being modeled but with the state of information about the river system.</a:t>
            </a:r>
          </a:p>
          <a:p>
            <a:pPr marL="171450" indent="-171450">
              <a:buFont typeface="Arial" panose="020B0604020202020204" pitchFamily="34" charset="0"/>
              <a:buChar char="•"/>
            </a:pPr>
            <a:r>
              <a:rPr lang="en-US" baseline="0" dirty="0" smtClean="0"/>
              <a:t>It is important to emphasize, however, that both philosophies rely on the same mathematical rules or axioms of probability – the rules described earlier - only they focus differently on how to assign probabilities to uncertain variables and in their interpretation of probabilities. Primarily, this is a topic for further reading.</a:t>
            </a:r>
          </a:p>
          <a:p>
            <a:pPr marL="0" indent="0">
              <a:buFont typeface="Arial" panose="020B0604020202020204" pitchFamily="34" charset="0"/>
              <a:buNone/>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23947426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38CD1C08-BF2C-455F-BBFC-A83CFC5E028F}" type="slidenum">
              <a:rPr lang="en-GB" sz="1200">
                <a:latin typeface="Times New Roman" pitchFamily="18" charset="0"/>
              </a:rPr>
              <a:pPr algn="r" defTabSz="912813" eaLnBrk="0" hangingPunct="0"/>
              <a:t>67</a:t>
            </a:fld>
            <a:endParaRPr lang="en-GB" sz="1200" dirty="0">
              <a:latin typeface="Times New Roman" pitchFamily="18"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5787198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68</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The</a:t>
            </a:r>
            <a:r>
              <a:rPr lang="en-US" baseline="0" dirty="0" smtClean="0"/>
              <a:t> </a:t>
            </a:r>
            <a:r>
              <a:rPr lang="en-US" baseline="0" dirty="0" err="1" smtClean="0"/>
              <a:t>quantile</a:t>
            </a:r>
            <a:r>
              <a:rPr lang="en-US" baseline="0" dirty="0" smtClean="0"/>
              <a:t> function is another useful function for plotting and interpreting probabilities for continuous random variables. </a:t>
            </a:r>
          </a:p>
          <a:p>
            <a:pPr marL="171450" indent="-171450">
              <a:buFont typeface="Arial" panose="020B0604020202020204" pitchFamily="34" charset="0"/>
              <a:buChar char="•"/>
            </a:pPr>
            <a:r>
              <a:rPr lang="en-US" baseline="0" dirty="0" smtClean="0"/>
              <a:t>A </a:t>
            </a:r>
            <a:r>
              <a:rPr lang="en-US" baseline="0" dirty="0" err="1" smtClean="0"/>
              <a:t>quantile</a:t>
            </a:r>
            <a:r>
              <a:rPr lang="en-US" baseline="0" dirty="0" smtClean="0"/>
              <a:t> is simply the real value of a random variable that corresponds to a given cumulative probability. In other words, it is the opposite or “inverse” of the CDF, which defines the cumulative probability for a given real value. </a:t>
            </a:r>
          </a:p>
          <a:p>
            <a:pPr marL="171450" indent="-171450">
              <a:buFont typeface="Arial" panose="020B0604020202020204" pitchFamily="34" charset="0"/>
              <a:buChar char="•"/>
            </a:pPr>
            <a:r>
              <a:rPr lang="en-US" baseline="0" dirty="0" smtClean="0"/>
              <a:t>The median is the 0.5 </a:t>
            </a:r>
            <a:r>
              <a:rPr lang="en-US" baseline="0" dirty="0" err="1" smtClean="0"/>
              <a:t>quantile</a:t>
            </a:r>
            <a:r>
              <a:rPr lang="en-US" baseline="0" dirty="0" smtClean="0"/>
              <a:t> or 50</a:t>
            </a:r>
            <a:r>
              <a:rPr lang="en-US" baseline="30000" dirty="0" smtClean="0"/>
              <a:t>th</a:t>
            </a:r>
            <a:r>
              <a:rPr lang="en-US" baseline="0" dirty="0" smtClean="0"/>
              <a:t> percentile because 50% of the possible values fall above or below the median, i.e. it is associated with a cumulative probability of 0.5. </a:t>
            </a:r>
          </a:p>
          <a:p>
            <a:pPr marL="171450" indent="-171450">
              <a:buFont typeface="Arial" panose="020B0604020202020204" pitchFamily="34" charset="0"/>
              <a:buChar char="•"/>
            </a:pPr>
            <a:r>
              <a:rPr lang="en-US" baseline="0" dirty="0" smtClean="0"/>
              <a:t>Thus a CDF and a </a:t>
            </a:r>
            <a:r>
              <a:rPr lang="en-US" baseline="0" dirty="0" err="1" smtClean="0"/>
              <a:t>quantile</a:t>
            </a:r>
            <a:r>
              <a:rPr lang="en-US" baseline="0" dirty="0" smtClean="0"/>
              <a:t> function display the same information in reverse. The notation for a </a:t>
            </a:r>
            <a:r>
              <a:rPr lang="en-US" baseline="0" dirty="0" err="1" smtClean="0"/>
              <a:t>quantile</a:t>
            </a:r>
            <a:r>
              <a:rPr lang="en-US" baseline="0" dirty="0" smtClean="0"/>
              <a:t> function is very similar to that for a CDF, only the power of -1 denotes the inverse. </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5403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69</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In many</a:t>
            </a:r>
            <a:r>
              <a:rPr lang="en-US" baseline="0" dirty="0" smtClean="0"/>
              <a:t> cases, it is useful to summarize </a:t>
            </a:r>
            <a:r>
              <a:rPr lang="en-US" dirty="0" smtClean="0"/>
              <a:t>and</a:t>
            </a:r>
            <a:r>
              <a:rPr lang="en-US" baseline="0" dirty="0" smtClean="0"/>
              <a:t> analyze</a:t>
            </a:r>
            <a:r>
              <a:rPr lang="en-US" dirty="0" smtClean="0"/>
              <a:t> continuous</a:t>
            </a:r>
            <a:r>
              <a:rPr lang="en-US" baseline="0" dirty="0" smtClean="0"/>
              <a:t> PDFs in terms of their elementary properties or </a:t>
            </a:r>
            <a:r>
              <a:rPr lang="en-US" b="1" baseline="0" dirty="0" smtClean="0"/>
              <a:t>moments</a:t>
            </a:r>
            <a:r>
              <a:rPr lang="en-US" baseline="0" dirty="0" smtClean="0"/>
              <a:t>.</a:t>
            </a:r>
          </a:p>
          <a:p>
            <a:pPr marL="171450" indent="-171450">
              <a:buFont typeface="Arial" panose="020B0604020202020204" pitchFamily="34" charset="0"/>
              <a:buChar char="•"/>
            </a:pPr>
            <a:r>
              <a:rPr lang="en-US" baseline="0" dirty="0" smtClean="0"/>
              <a:t>In some cases, the complete PDF can be described with a very small number of parameters that are directly related to (or the same as) these moments. For example, the normal distribution is completely characterized by its mean value (a location parameter) and spread (a scale parameter). </a:t>
            </a:r>
          </a:p>
          <a:p>
            <a:pPr marL="171450" indent="-171450">
              <a:buFont typeface="Arial" panose="020B0604020202020204" pitchFamily="34" charset="0"/>
              <a:buChar char="•"/>
            </a:pPr>
            <a:r>
              <a:rPr lang="en-US" baseline="0" dirty="0" smtClean="0"/>
              <a:t>In other cases, the moments differ from the parameters used in the PDF, but they nevertheless describe important characteristics of the distribution. </a:t>
            </a:r>
          </a:p>
          <a:p>
            <a:pPr marL="171450" indent="-171450">
              <a:buFont typeface="Arial" panose="020B0604020202020204" pitchFamily="34" charset="0"/>
              <a:buChar char="•"/>
            </a:pPr>
            <a:r>
              <a:rPr lang="en-US" baseline="0" dirty="0" smtClean="0"/>
              <a:t>When identifying basic characteristics or moments, these characterstics are ordered in the sense that “lower” moments describe simpler properties and “higher” moments describe more subtle characteristics. </a:t>
            </a:r>
          </a:p>
          <a:p>
            <a:pPr marL="171450" indent="-171450">
              <a:buFont typeface="Arial" panose="020B0604020202020204" pitchFamily="34" charset="0"/>
              <a:buChar char="•"/>
            </a:pPr>
            <a:r>
              <a:rPr lang="en-US" baseline="0" dirty="0" smtClean="0"/>
              <a:t>The vast majority of probability distributions have a mean or “expected” value, which refers to the location or center of mass of the probability distribution (in the mean sense). It is worth noting that, for many distributions, the mean value is </a:t>
            </a:r>
            <a:r>
              <a:rPr lang="en-US" b="1" baseline="0" dirty="0" smtClean="0"/>
              <a:t>not</a:t>
            </a:r>
            <a:r>
              <a:rPr lang="en-US" baseline="0" dirty="0" smtClean="0"/>
              <a:t> associated with the highest probability densities (i.e. the modal value) or with the middle </a:t>
            </a:r>
            <a:r>
              <a:rPr lang="en-US" baseline="0" dirty="0" err="1" smtClean="0"/>
              <a:t>quantile</a:t>
            </a:r>
            <a:r>
              <a:rPr lang="en-US" baseline="0" dirty="0" smtClean="0"/>
              <a:t> (median).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Since most distributions have a center of mass or mean value, it is useful to identify higher moments relative to this mean value. Moments that subtract the mean from consideration are known as central moments. The mean is simply the first moment (not the first </a:t>
            </a:r>
            <a:r>
              <a:rPr lang="en-US" b="1" baseline="0" dirty="0" smtClean="0"/>
              <a:t>central</a:t>
            </a:r>
            <a:r>
              <a:rPr lang="en-US" baseline="0" dirty="0" smtClean="0"/>
              <a:t> moment, which is 0, recalling that the mean is subtracted from a central moment).</a:t>
            </a:r>
          </a:p>
          <a:p>
            <a:pPr marL="171450" indent="-171450">
              <a:buFont typeface="Arial" panose="020B0604020202020204" pitchFamily="34" charset="0"/>
              <a:buChar char="•"/>
            </a:pPr>
            <a:r>
              <a:rPr lang="en-US" baseline="0" dirty="0" smtClean="0"/>
              <a:t>For example, the second central moment is the variance of the distribution. This is sometimes also expressed as a standard deviation (square root of the variance), which can be thought of as “an average amount of uncertainty” in the distribution. Another term for the standard deviation is the “spread” of the distribution. </a:t>
            </a:r>
          </a:p>
          <a:p>
            <a:pPr marL="171450" indent="-171450">
              <a:buFont typeface="Arial" panose="020B0604020202020204" pitchFamily="34" charset="0"/>
              <a:buChar char="•"/>
            </a:pPr>
            <a:r>
              <a:rPr lang="en-US" baseline="0" dirty="0" smtClean="0"/>
              <a:t>As a central moment, the spread is not tied to a particular location or mean value, but measures the width of the probability distribution, independent of location. This is precisely why the spread and other central moments are useful descriptors: they allow properties of the distribution, such as the width, to be described independently of the location or central tendency of the distribution.</a:t>
            </a:r>
          </a:p>
          <a:p>
            <a:pPr marL="171450" indent="-171450">
              <a:buFont typeface="Arial" panose="020B0604020202020204" pitchFamily="34" charset="0"/>
              <a:buChar char="•"/>
            </a:pPr>
            <a:r>
              <a:rPr lang="en-US" baseline="0" dirty="0" smtClean="0"/>
              <a:t>Higher central moments determine increasingly subtle aspects of the shape of a probability distribution, such as the skewness (third central moment) and kurtosis (fourth central moment). The central moments are obtained by subtracting the mean or expected value and raising the result to the power of the desired moment (expressed in the equations here).</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334207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7</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The</a:t>
            </a:r>
            <a:r>
              <a:rPr lang="en-US" baseline="0" dirty="0" smtClean="0"/>
              <a:t> need to include explicit estimates of uncertainty in environmental forecasts is now widely recognized. </a:t>
            </a:r>
          </a:p>
          <a:p>
            <a:pPr marL="171450" indent="-171450">
              <a:buFont typeface="Arial" pitchFamily="34" charset="0"/>
              <a:buChar char="•"/>
            </a:pPr>
            <a:r>
              <a:rPr lang="en-US" baseline="0" dirty="0" smtClean="0"/>
              <a:t>Although pioneered in meteorology, ensemble forecasting has become increasingly common in hydrology and has moved, increasingly, from research to operations.</a:t>
            </a:r>
          </a:p>
          <a:p>
            <a:pPr marL="171450" indent="-171450">
              <a:buFont typeface="Arial" pitchFamily="34" charset="0"/>
              <a:buChar char="•"/>
            </a:pPr>
            <a:r>
              <a:rPr lang="en-US" baseline="0" dirty="0" smtClean="0"/>
              <a:t>The benefits of ensemble forecasting are reflected in calls by the National Research Council (NRC) and others to expand and strengthen the use of ensemble forecasting in all areas of operational weather, climate and hydrologic prediction.</a:t>
            </a:r>
          </a:p>
          <a:p>
            <a:pPr marL="171450" indent="-171450">
              <a:buFont typeface="Arial" pitchFamily="34" charset="0"/>
              <a:buChar char="•"/>
            </a:pPr>
            <a:r>
              <a:rPr lang="en-US" baseline="0" dirty="0" smtClean="0"/>
              <a:t>As indicated by the NRC in their 2006 publication, “Completing the Forecast”, uncertainty is a fundamental characteristic of meteorological and hydrologic prediction and these uncertainties must be properly quantified, communicated, and understood by end-users with different levels of experience and sophistication, from emergency managers and decision makers to the general public, in order make best use of the information available.</a:t>
            </a:r>
          </a:p>
          <a:p>
            <a:pPr marL="171450" indent="-171450">
              <a:buFont typeface="Arial" pitchFamily="34" charset="0"/>
              <a:buChar char="•"/>
            </a:pPr>
            <a:r>
              <a:rPr lang="en-US" baseline="0" dirty="0" smtClean="0"/>
              <a:t>Within the NWS, the need to quantify and communicate uncertainty is consistently identified as an important service objective in stakeholder engagement activities. </a:t>
            </a:r>
          </a:p>
          <a:p>
            <a:pPr marL="171450" indent="-171450">
              <a:buFont typeface="Arial" pitchFamily="34" charset="0"/>
              <a:buChar char="•"/>
            </a:pPr>
            <a:r>
              <a:rPr lang="en-US" baseline="0" dirty="0" smtClean="0"/>
              <a:t>For example, the recent stakeholder engagement to demonstrate Integrated Water Resources Science and Services (IWRSS) for the Mid-Atlantic region found that “improved […] uncertainty information and analyses” was among the most commonly identified needs and that, in order to meet the needs of stakeholders, “providing guidance on how to present uncertainty for all types of information to non-technical audiences” was a top priority. This report can be found at:</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http://www.nws.noaa.gov/om/water/resources/IWRSS_FinalReport_Mid%20A_LS.pdf</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Clearly, therefore, the need to quantify and communicate uncertainty is widely recognized as important, both within the scientific and operational forecasting communities, as well as by end users of hydrologic forecasts.</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0" indent="0">
              <a:buFont typeface="Arial" pitchFamily="34" charset="0"/>
              <a:buNone/>
            </a:pPr>
            <a:endParaRPr lang="en-US" baseline="0" dirty="0" smtClean="0"/>
          </a:p>
        </p:txBody>
      </p:sp>
    </p:spTree>
    <p:extLst>
      <p:ext uri="{BB962C8B-B14F-4D97-AF65-F5344CB8AC3E}">
        <p14:creationId xmlns:p14="http://schemas.microsoft.com/office/powerpoint/2010/main" val="34933899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62400" y="8820150"/>
            <a:ext cx="3035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0" rIns="91280" bIns="45640" anchor="b"/>
          <a:lstStyle>
            <a:lvl1pPr defTabSz="912813" eaLnBrk="0" hangingPunct="0">
              <a:defRPr sz="3200">
                <a:solidFill>
                  <a:schemeClr val="tx1"/>
                </a:solidFill>
                <a:latin typeface="Arial" charset="0"/>
                <a:cs typeface="Times New Roman" pitchFamily="18" charset="0"/>
              </a:defRPr>
            </a:lvl1pPr>
            <a:lvl2pPr marL="742950" indent="-285750" defTabSz="912813" eaLnBrk="0" hangingPunct="0">
              <a:defRPr sz="3200">
                <a:solidFill>
                  <a:schemeClr val="tx1"/>
                </a:solidFill>
                <a:latin typeface="Arial" charset="0"/>
                <a:cs typeface="Times New Roman" pitchFamily="18" charset="0"/>
              </a:defRPr>
            </a:lvl2pPr>
            <a:lvl3pPr marL="1143000" indent="-228600" defTabSz="912813" eaLnBrk="0" hangingPunct="0">
              <a:defRPr sz="3200">
                <a:solidFill>
                  <a:schemeClr val="tx1"/>
                </a:solidFill>
                <a:latin typeface="Arial" charset="0"/>
                <a:cs typeface="Times New Roman" pitchFamily="18" charset="0"/>
              </a:defRPr>
            </a:lvl3pPr>
            <a:lvl4pPr marL="1600200" indent="-228600" defTabSz="912813" eaLnBrk="0" hangingPunct="0">
              <a:defRPr sz="3200">
                <a:solidFill>
                  <a:schemeClr val="tx1"/>
                </a:solidFill>
                <a:latin typeface="Arial" charset="0"/>
                <a:cs typeface="Times New Roman" pitchFamily="18" charset="0"/>
              </a:defRPr>
            </a:lvl4pPr>
            <a:lvl5pPr marL="2057400" indent="-228600" defTabSz="912813" eaLnBrk="0" hangingPunct="0">
              <a:defRPr sz="3200">
                <a:solidFill>
                  <a:schemeClr val="tx1"/>
                </a:solidFill>
                <a:latin typeface="Arial" charset="0"/>
                <a:cs typeface="Times New Roman" pitchFamily="18" charset="0"/>
              </a:defRPr>
            </a:lvl5pPr>
            <a:lvl6pPr marL="2514600" indent="-228600" defTabSz="912813"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defTabSz="912813"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defTabSz="912813"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defTabSz="912813" eaLnBrk="0" fontAlgn="base" hangingPunct="0">
              <a:spcBef>
                <a:spcPct val="0"/>
              </a:spcBef>
              <a:spcAft>
                <a:spcPct val="0"/>
              </a:spcAft>
              <a:defRPr sz="3200">
                <a:solidFill>
                  <a:schemeClr val="tx1"/>
                </a:solidFill>
                <a:latin typeface="Arial" charset="0"/>
                <a:cs typeface="Times New Roman" pitchFamily="18" charset="0"/>
              </a:defRPr>
            </a:lvl9pPr>
          </a:lstStyle>
          <a:p>
            <a:pPr algn="r"/>
            <a:fld id="{E32B2AAB-9F4D-410F-AF54-4E8EE234B7BB}" type="slidenum">
              <a:rPr lang="en-GB" sz="1200">
                <a:latin typeface="Times New Roman" pitchFamily="18" charset="0"/>
              </a:rPr>
              <a:pPr algn="r"/>
              <a:t>70</a:t>
            </a:fld>
            <a:endParaRPr lang="en-GB" sz="120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Two or more random variables may be statistically independent or statistically dependent. </a:t>
            </a:r>
          </a:p>
          <a:p>
            <a:pPr marL="171450" indent="-171450">
              <a:buFont typeface="Arial" panose="020B0604020202020204" pitchFamily="34" charset="0"/>
              <a:buChar char="•"/>
            </a:pPr>
            <a:r>
              <a:rPr lang="en-US" dirty="0" smtClean="0"/>
              <a:t>If the variables are statistically</a:t>
            </a:r>
            <a:r>
              <a:rPr lang="en-US" baseline="0" dirty="0" smtClean="0"/>
              <a:t> </a:t>
            </a:r>
            <a:r>
              <a:rPr lang="en-US" dirty="0" smtClean="0"/>
              <a:t>dependent, then knowing</a:t>
            </a:r>
            <a:r>
              <a:rPr lang="en-US" baseline="0" dirty="0" smtClean="0"/>
              <a:t> something about one variable also tells you something about the other, i.e. it allows you to narrow the range of possibilities and their associated probabilities. </a:t>
            </a:r>
          </a:p>
          <a:p>
            <a:pPr marL="171450" indent="-171450">
              <a:buFont typeface="Arial" panose="020B0604020202020204" pitchFamily="34" charset="0"/>
              <a:buChar char="•"/>
            </a:pPr>
            <a:r>
              <a:rPr lang="en-US" baseline="0" dirty="0" smtClean="0"/>
              <a:t>Formally speaking, two or more variables are statistically independent if their joint probability distribution is equivalent to the product of their marginal distributions for all possible events in the sample space. </a:t>
            </a:r>
          </a:p>
          <a:p>
            <a:pPr marL="171450" indent="-171450">
              <a:buFont typeface="Arial" panose="020B0604020202020204" pitchFamily="34" charset="0"/>
              <a:buChar char="•"/>
            </a:pPr>
            <a:r>
              <a:rPr lang="en-US" baseline="0" dirty="0" smtClean="0"/>
              <a:t>Where applicable, statistical independence is a useful concept, because it implies that the joint probability distribution is completely defined by the marginal probability distributions. However, while this may be a reasonable assumption in some cases, it does not apply in other cases. For example, it may be reasonable to </a:t>
            </a:r>
            <a:r>
              <a:rPr lang="en-US" b="1" baseline="0" dirty="0" smtClean="0"/>
              <a:t>assume</a:t>
            </a:r>
            <a:r>
              <a:rPr lang="en-US" baseline="0" dirty="0" smtClean="0"/>
              <a:t> that streamflow is statistically independent in time beyond a certain interval (determined by basin characteristics), but it is likely to be statistically dependent over shorter intervals.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practice, we often need to model statistical dependence when forecasting temperature, precipitation and streamflow. </a:t>
            </a:r>
          </a:p>
          <a:p>
            <a:pPr marL="171450" indent="-171450">
              <a:buFont typeface="Arial" panose="020B0604020202020204" pitchFamily="34" charset="0"/>
              <a:buChar char="•"/>
            </a:pPr>
            <a:r>
              <a:rPr lang="en-US" baseline="0" dirty="0" smtClean="0"/>
              <a:t>For temperature and precipitation (i.e. the hydrologic model inputs), this generally includes statistical dependencies in space (i.e. between adjacent basins), in time, and between temperature and precipitation, all of which must be included in their joint probability distribution. </a:t>
            </a:r>
          </a:p>
          <a:p>
            <a:pPr marL="171450" indent="-171450">
              <a:buFont typeface="Arial" panose="020B0604020202020204" pitchFamily="34" charset="0"/>
              <a:buChar char="•"/>
            </a:pPr>
            <a:r>
              <a:rPr lang="en-US" baseline="0" dirty="0" smtClean="0"/>
              <a:t>For streamflow (i.e. the hydrologic model output), these statistical dependencies are computed by the hydrologic model itself, given the inputs, parameters and initial conditions. However, when bias-correcting streamflow forecasts (more on this later), it may be necessary to model the statistical dependencies of the streamflow in time.</a:t>
            </a:r>
          </a:p>
          <a:p>
            <a:pPr marL="171450" indent="-171450">
              <a:buFont typeface="Arial" panose="020B0604020202020204" pitchFamily="34" charset="0"/>
              <a:buChar char="•"/>
            </a:pPr>
            <a:r>
              <a:rPr lang="en-US" baseline="0" dirty="0" smtClean="0"/>
              <a:t>While the separation between statistical independence and statistical dependence is quite clear (see the definition above), the nature of any dependent relationship can take many different forms. For example, statistical dependence might involve a non-linear relationship, including one that depends on thresholds, or a linear relationship.</a:t>
            </a:r>
          </a:p>
          <a:p>
            <a:pPr marL="171450" indent="-171450">
              <a:buFont typeface="Arial" panose="020B0604020202020204" pitchFamily="34" charset="0"/>
              <a:buChar char="•"/>
            </a:pPr>
            <a:r>
              <a:rPr lang="en-US" baseline="0" dirty="0" smtClean="0"/>
              <a:t>For variables that are statistically dependent with a linear relationship, that relationship may be described in terms of “correlation” (see next slide). </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23528860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38CD1C08-BF2C-455F-BBFC-A83CFC5E028F}" type="slidenum">
              <a:rPr lang="en-GB" sz="1200">
                <a:latin typeface="Times New Roman" pitchFamily="18" charset="0"/>
              </a:rPr>
              <a:pPr algn="r" defTabSz="912813" eaLnBrk="0" hangingPunct="0"/>
              <a:t>71</a:t>
            </a:fld>
            <a:endParaRPr lang="en-GB" sz="1200" dirty="0">
              <a:latin typeface="Times New Roman" pitchFamily="18"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895028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72</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Recall the earlier example of how uncertainties </a:t>
            </a:r>
            <a:r>
              <a:rPr lang="en-US" baseline="0" dirty="0" smtClean="0"/>
              <a:t>in model outputs can be described analytically under specific (albeit limited) conditions, given the uncertainties in the model inputs.</a:t>
            </a:r>
          </a:p>
          <a:p>
            <a:pPr marL="171450" indent="-171450">
              <a:buFont typeface="Arial" pitchFamily="34" charset="0"/>
              <a:buChar char="•"/>
            </a:pPr>
            <a:r>
              <a:rPr lang="en-US" baseline="0" dirty="0" smtClean="0"/>
              <a:t>When those conditions are met, the average uncertainty (variance) of the output depends jointly on the average uncertainty in the input variables multiplied by the sensitivity of the model output to each uncertain input.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In practice, this analytical result only applies to a linear model whose inputs are uncorrelated and is, therefore, rarely applicable to hydrologic modeling. For example, the linear reservoir model rarely applies.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Hydrologic forecasting generally involves one or more non-linear hydrologic models whose inputs, such as temperature and precipitation, are statistically dependent. </a:t>
            </a:r>
          </a:p>
          <a:p>
            <a:pPr marL="171450" indent="-171450">
              <a:buFont typeface="Arial" pitchFamily="34" charset="0"/>
              <a:buChar char="•"/>
            </a:pPr>
            <a:r>
              <a:rPr lang="en-US" baseline="0" dirty="0" smtClean="0"/>
              <a:t>In such cases, the average uncertainty of the outputs cannot be determined analytically. Also, even if it could be determined analytically, it would not be sufficient to know only the variance or average uncertainty, because the probability distribution of the output would not be normally distributed, i.e. it would not have a symmetrical shape that could be captured by the variance alone. </a:t>
            </a:r>
          </a:p>
          <a:p>
            <a:pPr marL="171450" indent="-171450">
              <a:buFont typeface="Arial" pitchFamily="34" charset="0"/>
              <a:buChar char="•"/>
            </a:pPr>
            <a:r>
              <a:rPr lang="en-US" baseline="0" dirty="0" smtClean="0"/>
              <a:t>Rather, for most practical applications in meteorology and hydrology, a more generic approach is required for propagating uncertainties through models, namely ensemble prediction.</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 </a:t>
            </a:r>
            <a:r>
              <a:rPr lang="en-US" b="1" baseline="0" dirty="0" smtClean="0"/>
              <a:t>NOTES AND QUESTIONS:</a:t>
            </a:r>
          </a:p>
          <a:p>
            <a:pPr marL="0" indent="0">
              <a:buFont typeface="Arial" pitchFamily="34" charset="0"/>
              <a:buNone/>
            </a:pPr>
            <a:endParaRPr lang="en-US" dirty="0" smtClean="0"/>
          </a:p>
        </p:txBody>
      </p:sp>
    </p:spTree>
    <p:extLst>
      <p:ext uri="{BB962C8B-B14F-4D97-AF65-F5344CB8AC3E}">
        <p14:creationId xmlns:p14="http://schemas.microsoft.com/office/powerpoint/2010/main" val="26832628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73</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When conducting </a:t>
            </a:r>
            <a:r>
              <a:rPr lang="en-US" baseline="0" dirty="0" smtClean="0"/>
              <a:t>Monte Carlo Simulation, a question arises about the number of runs (n) of the hydrologic models that might be sufficient to capture the probability distribution of the forecast streamflow. In other words, </a:t>
            </a:r>
            <a:r>
              <a:rPr lang="en-US" b="1" baseline="0" dirty="0" smtClean="0"/>
              <a:t>how many runs are necessary to produce “reasonable” results?</a:t>
            </a:r>
            <a:r>
              <a:rPr lang="en-US" baseline="0" dirty="0" smtClean="0"/>
              <a:t>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In general, the answer is: as many runs as possible, depending on the statistics required. For example, some practical applications may only require an understanding of the central prediction and the average amount of uncertainty (standard deviation). However, in most cases, the full probability distribution is required, including any small or large possibilities (“extremes”). The more samples generated, the more faithfully the output distribution will represent the probability distribution of interest. </a:t>
            </a:r>
          </a:p>
          <a:p>
            <a:pPr marL="171450" indent="-171450">
              <a:buFont typeface="Arial" pitchFamily="34" charset="0"/>
              <a:buChar char="•"/>
            </a:pPr>
            <a:r>
              <a:rPr lang="en-US" baseline="0" dirty="0" smtClean="0"/>
              <a:t>In practice, the limitations of Monte Carlo Simulation may be quickly reached with complex models or chains of models, as each model run may be computationally expensive. Also, the number of runs may be constrained by other factors, such as the number of historical years of data available (this is an unusual constraint, but it applies to the HEFS, as the HEFS uses an algorithm called the “Schaake Shuffle” to introduce appropriate space/time patterns into the forcing. The Schaake Shuffle requires one historical year of data for each ensemble member).</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Analytical results also provide further insight into the number of samples required for a given level of accuracy or sampling uncertainty in the output from Monte Carlo Simulation. </a:t>
            </a:r>
          </a:p>
          <a:p>
            <a:pPr marL="171450" indent="-171450">
              <a:buFont typeface="Arial" pitchFamily="34" charset="0"/>
              <a:buChar char="•"/>
            </a:pPr>
            <a:r>
              <a:rPr lang="en-US" baseline="0" dirty="0" smtClean="0"/>
              <a:t>For example, the variance or average uncertainty of the output has a sampling error that depends on the number of runs, n. This sampling uncertainty can be summarized with a standard deviation, sd. While an analytical result is available (presented in this slide), the procedure can be visualized as follows. </a:t>
            </a:r>
          </a:p>
          <a:p>
            <a:pPr marL="171450" indent="-171450">
              <a:buFont typeface="Arial" pitchFamily="34" charset="0"/>
              <a:buChar char="•"/>
            </a:pPr>
            <a:r>
              <a:rPr lang="en-US" baseline="0" dirty="0" smtClean="0"/>
              <a:t>If Monte Carlo Simulation was repeated k times (where k is very large), each with n ensemble members, the k sets of n ensemble members would all have a slightly different variance. These slight differences in variance would be indicative of the sampling uncertainty when choosing n members, which can be summarized with a standard deviation of the variances. </a:t>
            </a:r>
          </a:p>
          <a:p>
            <a:pPr marL="171450" indent="-171450">
              <a:buFont typeface="Arial" pitchFamily="34" charset="0"/>
              <a:buChar char="•"/>
            </a:pPr>
            <a:r>
              <a:rPr lang="en-US" baseline="0" dirty="0" smtClean="0"/>
              <a:t>When exploring the analytical result presented here, the difficulty of the problem becomes apparent. The sampling uncertainty of the output is inversely proportional to the square root of the sample size, n. </a:t>
            </a:r>
          </a:p>
          <a:p>
            <a:pPr marL="171450" indent="-171450">
              <a:buFont typeface="Arial" pitchFamily="34" charset="0"/>
              <a:buChar char="•"/>
            </a:pPr>
            <a:r>
              <a:rPr lang="en-US" baseline="0" dirty="0" smtClean="0"/>
              <a:t>In other words, as n increases, the sampling uncertainty only declines very gradually. Put simply, a large number of samples is required to reduce the sampling uncertainty by a significant amount. </a:t>
            </a:r>
          </a:p>
          <a:p>
            <a:pPr marL="171450" indent="-171450">
              <a:buFont typeface="Arial" pitchFamily="34" charset="0"/>
              <a:buChar char="•"/>
            </a:pPr>
            <a:r>
              <a:rPr lang="en-US" baseline="0" dirty="0" smtClean="0"/>
              <a:t>Another interesting result from this analytical expression is that the sampling uncertainty is also proportional to the variance of the uncertain output. Thus, skewed variables with large variance require more samples to represent them properly.</a:t>
            </a:r>
          </a:p>
          <a:p>
            <a:pPr marL="171450" indent="-171450">
              <a:buFont typeface="Arial" pitchFamily="34" charset="0"/>
              <a:buChar char="•"/>
            </a:pPr>
            <a:r>
              <a:rPr lang="en-US" baseline="0" dirty="0" smtClean="0"/>
              <a:t>While the efficiency of Monte Carlo Simulation can be improved with clever sampling techniques (some of which are used in the HEFS), this is an inherent limitation of Monte Carlo simulation and hence ensemble prediction. This is the main reason that ensemble forecasting techniques are CPU intensive.</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12844696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38CD1C08-BF2C-455F-BBFC-A83CFC5E028F}" type="slidenum">
              <a:rPr lang="en-GB" sz="1200">
                <a:latin typeface="Times New Roman" pitchFamily="18" charset="0"/>
              </a:rPr>
              <a:pPr algn="r" defTabSz="912813" eaLnBrk="0" hangingPunct="0"/>
              <a:t>74</a:t>
            </a:fld>
            <a:endParaRPr lang="en-GB" sz="1200" dirty="0">
              <a:latin typeface="Times New Roman" pitchFamily="18"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817742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75</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endParaRPr lang="en-US" dirty="0" smtClean="0"/>
          </a:p>
        </p:txBody>
      </p:sp>
    </p:spTree>
    <p:extLst>
      <p:ext uri="{BB962C8B-B14F-4D97-AF65-F5344CB8AC3E}">
        <p14:creationId xmlns:p14="http://schemas.microsoft.com/office/powerpoint/2010/main" val="275116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8</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smtClean="0"/>
              <a:t>This slide provides an example of how hydrologic ensemble forecasts may be used in practice. </a:t>
            </a:r>
          </a:p>
          <a:p>
            <a:pPr marL="171450" indent="-171450">
              <a:buFont typeface="Arial" panose="020B0604020202020204" pitchFamily="34" charset="0"/>
              <a:buChar char="•"/>
            </a:pPr>
            <a:r>
              <a:rPr lang="en-US" dirty="0" smtClean="0"/>
              <a:t>T</a:t>
            </a:r>
            <a:r>
              <a:rPr lang="en-US" baseline="0" dirty="0" smtClean="0"/>
              <a:t>he New York City Department of Environmental Protection (NYCDEP) are interested </a:t>
            </a:r>
            <a:r>
              <a:rPr lang="en-US" dirty="0" smtClean="0"/>
              <a:t>in improving the management of water supply, both in terms of quantity and quality,</a:t>
            </a:r>
            <a:r>
              <a:rPr lang="en-US" baseline="0" dirty="0" smtClean="0"/>
              <a:t> to NYC. They want to place their decisions within a risk-management framework that properly accounts for the uncertainties associated with different sources of information, allowing them to be weighted appropriately when reaching decisions.</a:t>
            </a:r>
          </a:p>
          <a:p>
            <a:pPr marL="171450" indent="-171450">
              <a:buFont typeface="Arial" panose="020B0604020202020204" pitchFamily="34" charset="0"/>
              <a:buChar char="•"/>
            </a:pPr>
            <a:r>
              <a:rPr lang="en-US" baseline="0" dirty="0" smtClean="0"/>
              <a:t>To do this, they have developed an Operational Support Tool (OST).</a:t>
            </a:r>
          </a:p>
          <a:p>
            <a:pPr marL="171450" indent="-171450">
              <a:buFont typeface="Arial" panose="020B0604020202020204" pitchFamily="34" charset="0"/>
              <a:buChar char="•"/>
            </a:pPr>
            <a:r>
              <a:rPr lang="en-US" baseline="0" dirty="0" smtClean="0"/>
              <a:t>The OST comprises a series of hydrologic models, with associated inputs, that allow the NYCDEP to forecast various water quantity and quality variables and to make decisions on the basis of risk to water volume or water quality objectives. </a:t>
            </a:r>
          </a:p>
          <a:p>
            <a:pPr marL="171450" indent="-171450">
              <a:buFont typeface="Arial" panose="020B0604020202020204" pitchFamily="34" charset="0"/>
              <a:buChar char="•"/>
            </a:pPr>
            <a:r>
              <a:rPr lang="en-US" baseline="0" dirty="0" smtClean="0"/>
              <a:t>For example, one of the critical concerns for NYCDEP is the level of turbidity of the forecasts for the NYC water supply.</a:t>
            </a:r>
          </a:p>
          <a:p>
            <a:pPr marL="171450" indent="-171450">
              <a:buFont typeface="Arial" panose="020B0604020202020204" pitchFamily="34" charset="0"/>
              <a:buChar char="•"/>
            </a:pPr>
            <a:r>
              <a:rPr lang="en-US" baseline="0" dirty="0" smtClean="0"/>
              <a:t>In order to account for the main uncertainties, the initial version of the OST will include ensemble forecasts from the HEFS.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HEFS streamflow forecasts are used as input to the hydrologic models, in order to provide forecasts of future reservoir conditions and effluent turbidity for risk-based decision making.</a:t>
            </a:r>
          </a:p>
          <a:p>
            <a:pPr marL="171450" indent="-171450">
              <a:buFont typeface="Arial" panose="020B0604020202020204" pitchFamily="34" charset="0"/>
              <a:buChar char="•"/>
            </a:pPr>
            <a:r>
              <a:rPr lang="en-US" baseline="0" dirty="0" smtClean="0"/>
              <a:t>To begin with, only the uncertainties in the streamflow forecasts (from the HEFS) are considered by the OST, but other uncertainties, such as the reservoir turbidity and meteorological forcing will be considered in future.</a:t>
            </a:r>
          </a:p>
          <a:p>
            <a:pPr marL="171450" indent="-171450">
              <a:buFont typeface="Arial" panose="020B0604020202020204" pitchFamily="34" charset="0"/>
              <a:buChar char="•"/>
            </a:pPr>
            <a:r>
              <a:rPr lang="en-US" baseline="0" dirty="0" smtClean="0"/>
              <a:t>The NWS have provided NYCDEP with streamflow hindcasts for 28 locations in MA- and NE-RFCs. These hindcasts have been used to calibrate and evaluate the OST for historical cases, in order to demonstrate the value of the OST when compared to the existing system.</a:t>
            </a:r>
          </a:p>
          <a:p>
            <a:pPr marL="171450" indent="-171450">
              <a:buFont typeface="Arial" panose="020B0604020202020204"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165278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9</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For</a:t>
            </a:r>
            <a:r>
              <a:rPr lang="en-US" baseline="0" dirty="0" smtClean="0"/>
              <a:t> a balanced argument, and in order to engage with, and hopefully avoid, some of the pitfalls of assessing and communicating uncertainty, it is worth considering several reasons to NOT assess uncertainty. </a:t>
            </a:r>
          </a:p>
          <a:p>
            <a:pPr marL="171450" indent="-171450">
              <a:buFont typeface="Arial" pitchFamily="34" charset="0"/>
              <a:buChar char="•"/>
            </a:pPr>
            <a:r>
              <a:rPr lang="en-US" baseline="0" dirty="0" smtClean="0"/>
              <a:t>As emphasized in numerous stakeholder engagement activities and illustrated in multiple scientific papers over recent years, there is significant scope for misunderstanding, miscommunication and misrepresentation of sophisticated forecast products that convey information about uncertainty.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First, ensemble and probability forecasts can reinforce skepticism among operational forecasters and end-users that new techniques are not understandable or operationally relevant. In this context, there is often a general understanding about the importance of uncertainty, but this is accompanied by some skepticism about the complexity of techniques required to quantify uncertainty. </a:t>
            </a:r>
          </a:p>
          <a:p>
            <a:pPr marL="171450" indent="-171450">
              <a:buFont typeface="Arial" pitchFamily="34" charset="0"/>
              <a:buChar char="•"/>
            </a:pPr>
            <a:r>
              <a:rPr lang="en-US" baseline="0" dirty="0" smtClean="0"/>
              <a:t>Unfortunately, the development of new forecasting systems and forecast products is often top-down (scientists &gt; operational forecasters &gt; end-users), rather than bottom-up. This can lead to disengagement and lack of ownership of new technologies and forecast products. Of course, this is </a:t>
            </a:r>
            <a:r>
              <a:rPr lang="en-US" b="1" baseline="0" dirty="0" smtClean="0"/>
              <a:t>not</a:t>
            </a:r>
            <a:r>
              <a:rPr lang="en-US" baseline="0" dirty="0" smtClean="0"/>
              <a:t> exclusively a problem with ensemble forecasts.</a:t>
            </a:r>
          </a:p>
          <a:p>
            <a:pPr marL="171450" indent="-171450">
              <a:buFont typeface="Arial" pitchFamily="34" charset="0"/>
              <a:buChar char="•"/>
            </a:pPr>
            <a:r>
              <a:rPr lang="en-US" baseline="0" dirty="0" smtClean="0"/>
              <a:t>Alongside the scope for misunderstanding of technical concepts surrounding ensemble forecasting, there is some risk that new technologies, such as the HEFS, create unrealistic expectations. </a:t>
            </a:r>
          </a:p>
          <a:p>
            <a:pPr marL="171450" indent="-171450">
              <a:buFont typeface="Arial" pitchFamily="34" charset="0"/>
              <a:buChar char="•"/>
            </a:pPr>
            <a:r>
              <a:rPr lang="en-US" baseline="0" dirty="0" smtClean="0"/>
              <a:t>It is commonly thought that, because ensemble forecasts predict a range of possible outcomes, such forecasts cannot really be “wrong”; in other words, they cannot contain errors. This is not correct. Ensemble forecasts, as with single-valued forecasts, may be biased and they may not always capture the true outcome. </a:t>
            </a:r>
          </a:p>
          <a:p>
            <a:pPr marL="171450" indent="-171450">
              <a:buFont typeface="Arial" pitchFamily="34" charset="0"/>
              <a:buChar char="•"/>
            </a:pPr>
            <a:r>
              <a:rPr lang="en-US" baseline="0" dirty="0" smtClean="0"/>
              <a:t>Finally, it is worth noting that ensemble forecasting systems require a large upfront investment in systems and training. This inevitably reduces investment in other areas of hydrologic forecasting, such as improving models and model calibrations. For this reason, there is often a tension in the operational forecasting community between improving ensemble approaches (e.g. adding more ensemble members) and improving the underlying models.</a:t>
            </a:r>
          </a:p>
          <a:p>
            <a:pPr marL="171450" indent="-171450">
              <a:buFont typeface="Arial" pitchFamily="34" charset="0"/>
              <a:buChar cha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Mitigating these risks will require a sustained program of training and communication over many years, which includes scope for feedback between end-users and operational forecasters, as well as operational forecasters and model developers, in improving forecast products and methods for communicating uncertainty (i.e. bottom-up as well as top-down).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As part of this process, it is critically important that operational forecasters are engaged with the further development of ensemble forecasting systems, such as the HEFS, and properly understand the basic concepts of ensemble forecasts and their limitations.</a:t>
            </a:r>
          </a:p>
          <a:p>
            <a:pPr marL="171450" indent="-171450">
              <a:buFont typeface="Arial" pitchFamily="34" charset="0"/>
              <a:buChar char="•"/>
            </a:pPr>
            <a:r>
              <a:rPr lang="en-US" baseline="0" dirty="0" smtClean="0"/>
              <a:t>In practice, the potential risks associated with new technologies, such as ensemble forecasting, can be addressed by proper investment in education, training and communication. Furthermore, </a:t>
            </a:r>
            <a:r>
              <a:rPr lang="en-US" i="0" baseline="0" dirty="0" smtClean="0"/>
              <a:t>they</a:t>
            </a:r>
            <a:r>
              <a:rPr lang="en-US" baseline="0" dirty="0" smtClean="0"/>
              <a:t> </a:t>
            </a:r>
            <a:r>
              <a:rPr lang="en-US" i="1" baseline="0" dirty="0" smtClean="0"/>
              <a:t>should</a:t>
            </a:r>
            <a:r>
              <a:rPr lang="en-US" baseline="0" dirty="0" smtClean="0"/>
              <a:t> be addressed, as the balance of costs and benefits clearly favors approaches that explicitly quantify and communicate uncertainty. </a:t>
            </a:r>
          </a:p>
          <a:p>
            <a:pPr marL="171450" indent="-171450">
              <a:buFont typeface="Arial" pitchFamily="34" charset="0"/>
              <a:buChar char="•"/>
            </a:pPr>
            <a:r>
              <a:rPr lang="en-US" baseline="0" dirty="0" smtClean="0"/>
              <a:t>This is also reflected in the level of investment being directed towards ensemble forecasting approaches in national and international forecasting agencies, such as the NWS, the ECMWF, and the Australian BoM. </a:t>
            </a:r>
          </a:p>
          <a:p>
            <a:pPr marL="171450" indent="-171450">
              <a:buFont typeface="Arial" pitchFamily="34" charset="0"/>
              <a:buChar char="•"/>
            </a:pPr>
            <a:r>
              <a:rPr lang="en-US" baseline="0" dirty="0" smtClean="0"/>
              <a:t>Indeed, without these approaches, high-valued end-users, such as the NYCDEP, would not be able to properly manage the risks associated with forecasting water quality and quantity and support their end users in managing risk (e.g. emergency managers, the general public).</a:t>
            </a:r>
          </a:p>
          <a:p>
            <a:pPr marL="171450" indent="-171450">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t>NOTES AND QUESTIONS:</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74876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0" y="21293"/>
            <a:ext cx="8865207" cy="667078"/>
          </a:xfrm>
        </p:spPr>
        <p:txBody>
          <a:bodyPr>
            <a:normAutofit/>
          </a:bodyPr>
          <a:lstStyle>
            <a:lvl1pPr algn="l">
              <a:defRPr sz="3200" b="1">
                <a:solidFill>
                  <a:schemeClr val="tx1"/>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9" name="Straight Connector 8"/>
          <p:cNvCxnSpPr/>
          <p:nvPr userDrawn="1"/>
        </p:nvCxnSpPr>
        <p:spPr>
          <a:xfrm flipV="1">
            <a:off x="77581" y="664140"/>
            <a:ext cx="9066419" cy="4012"/>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6"/>
          <p:cNvSpPr>
            <a:spLocks noChangeArrowheads="1"/>
          </p:cNvSpPr>
          <p:nvPr userDrawn="1"/>
        </p:nvSpPr>
        <p:spPr bwMode="auto">
          <a:xfrm>
            <a:off x="0" y="1703"/>
            <a:ext cx="9144000" cy="655450"/>
          </a:xfrm>
          <a:prstGeom prst="rect">
            <a:avLst/>
          </a:prstGeom>
          <a:gradFill rotWithShape="1">
            <a:gsLst>
              <a:gs pos="89000">
                <a:srgbClr val="E3ECF8"/>
              </a:gs>
              <a:gs pos="99000">
                <a:schemeClr val="tx2">
                  <a:lumMod val="20000"/>
                  <a:lumOff val="80000"/>
                </a:schemeClr>
              </a:gs>
              <a:gs pos="0">
                <a:schemeClr val="bg1">
                  <a:lumMod val="97000"/>
                  <a:lumOff val="3000"/>
                </a:schemeClr>
              </a:gs>
            </a:gsLst>
            <a:lin ang="0" scaled="1"/>
          </a:gradFill>
          <a:ln w="3175">
            <a:noFill/>
            <a:miter lim="800000"/>
            <a:headEnd/>
            <a:tailEnd/>
          </a:ln>
          <a:effectLst/>
          <a:extLst/>
        </p:spPr>
        <p:txBody>
          <a:bodyPr wrap="none" lIns="91925" tIns="45962" rIns="91925" bIns="45962" anchor="ctr"/>
          <a:lstStyle/>
          <a:p>
            <a:endParaRPr lang="en-US">
              <a:latin typeface="Arial Narrow"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303" t="18173" r="6818" b="15845"/>
          <a:stretch/>
        </p:blipFill>
        <p:spPr>
          <a:xfrm>
            <a:off x="8039099" y="1703"/>
            <a:ext cx="1104901" cy="666334"/>
          </a:xfrm>
          <a:prstGeom prst="rect">
            <a:avLst/>
          </a:prstGeom>
        </p:spPr>
      </p:pic>
      <p:cxnSp>
        <p:nvCxnSpPr>
          <p:cNvPr id="6" name="Straight Connector 5"/>
          <p:cNvCxnSpPr/>
          <p:nvPr userDrawn="1"/>
        </p:nvCxnSpPr>
        <p:spPr>
          <a:xfrm flipH="1">
            <a:off x="-7374" y="649795"/>
            <a:ext cx="9151200" cy="0"/>
          </a:xfrm>
          <a:prstGeom prst="line">
            <a:avLst/>
          </a:prstGeom>
          <a:ln>
            <a:solidFill>
              <a:srgbClr val="A4BDD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0" y="6457950"/>
            <a:ext cx="9144000" cy="0"/>
          </a:xfrm>
          <a:prstGeom prst="line">
            <a:avLst/>
          </a:prstGeom>
          <a:ln>
            <a:solidFill>
              <a:srgbClr val="A4BDDC"/>
            </a:solidFill>
          </a:ln>
        </p:spPr>
        <p:style>
          <a:lnRef idx="1">
            <a:schemeClr val="accent1"/>
          </a:lnRef>
          <a:fillRef idx="0">
            <a:schemeClr val="accent1"/>
          </a:fillRef>
          <a:effectRef idx="0">
            <a:schemeClr val="accent1"/>
          </a:effectRef>
          <a:fontRef idx="minor">
            <a:schemeClr val="tx1"/>
          </a:fontRef>
        </p:style>
      </p:cxnSp>
      <p:sp>
        <p:nvSpPr>
          <p:cNvPr id="38914" name="Rectangle 2"/>
          <p:cNvSpPr>
            <a:spLocks noGrp="1" noChangeArrowheads="1"/>
          </p:cNvSpPr>
          <p:nvPr>
            <p:ph type="title"/>
          </p:nvPr>
        </p:nvSpPr>
        <p:spPr bwMode="auto">
          <a:xfrm>
            <a:off x="106878" y="609600"/>
            <a:ext cx="893024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8915" name="Rectangle 3"/>
          <p:cNvSpPr>
            <a:spLocks noGrp="1" noChangeArrowheads="1"/>
          </p:cNvSpPr>
          <p:nvPr>
            <p:ph type="body" idx="1"/>
          </p:nvPr>
        </p:nvSpPr>
        <p:spPr bwMode="auto">
          <a:xfrm>
            <a:off x="106878" y="1981200"/>
            <a:ext cx="8930244"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Rectangle 16"/>
          <p:cNvSpPr>
            <a:spLocks noChangeArrowheads="1"/>
          </p:cNvSpPr>
          <p:nvPr userDrawn="1"/>
        </p:nvSpPr>
        <p:spPr bwMode="auto">
          <a:xfrm>
            <a:off x="1" y="6469090"/>
            <a:ext cx="9144000" cy="403225"/>
          </a:xfrm>
          <a:prstGeom prst="rect">
            <a:avLst/>
          </a:prstGeom>
          <a:gradFill rotWithShape="1">
            <a:gsLst>
              <a:gs pos="0">
                <a:schemeClr val="bg1">
                  <a:lumMod val="70000"/>
                  <a:lumOff val="30000"/>
                </a:schemeClr>
              </a:gs>
              <a:gs pos="50000">
                <a:schemeClr val="tx2">
                  <a:lumMod val="18000"/>
                  <a:lumOff val="82000"/>
                </a:schemeClr>
              </a:gs>
              <a:gs pos="100000">
                <a:schemeClr val="bg1"/>
              </a:gs>
            </a:gsLst>
            <a:lin ang="0" scaled="1"/>
          </a:gradFill>
          <a:ln w="15875">
            <a:noFill/>
            <a:miter lim="800000"/>
            <a:headEnd/>
            <a:tailEnd/>
          </a:ln>
          <a:effectLst/>
          <a:extLst/>
        </p:spPr>
        <p:txBody>
          <a:bodyPr wrap="none" anchor="ctr"/>
          <a:lstStyle/>
          <a:p>
            <a:endParaRPr lang="en-US"/>
          </a:p>
        </p:txBody>
      </p:sp>
      <p:sp>
        <p:nvSpPr>
          <p:cNvPr id="18" name="Rectangle 5"/>
          <p:cNvSpPr txBox="1">
            <a:spLocks noChangeArrowheads="1"/>
          </p:cNvSpPr>
          <p:nvPr userDrawn="1"/>
        </p:nvSpPr>
        <p:spPr bwMode="auto">
          <a:xfrm>
            <a:off x="6299200" y="6462287"/>
            <a:ext cx="2133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45720" rIns="4572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Narrow" pitchFamily="34" charset="0"/>
                <a:ea typeface="+mn-ea"/>
                <a:cs typeface="Times New Roman" pitchFamily="18" charset="0"/>
              </a:defRPr>
            </a:lvl1pPr>
            <a:lvl2pPr marL="457200" algn="l" rtl="0" fontAlgn="base">
              <a:spcBef>
                <a:spcPct val="0"/>
              </a:spcBef>
              <a:spcAft>
                <a:spcPct val="0"/>
              </a:spcAft>
              <a:defRPr sz="3200" kern="1200">
                <a:solidFill>
                  <a:schemeClr val="tx1"/>
                </a:solidFill>
                <a:latin typeface="Arial" charset="0"/>
                <a:ea typeface="+mn-ea"/>
                <a:cs typeface="Times New Roman" pitchFamily="18" charset="0"/>
              </a:defRPr>
            </a:lvl2pPr>
            <a:lvl3pPr marL="914400" algn="l" rtl="0" fontAlgn="base">
              <a:spcBef>
                <a:spcPct val="0"/>
              </a:spcBef>
              <a:spcAft>
                <a:spcPct val="0"/>
              </a:spcAft>
              <a:defRPr sz="32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32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3200" kern="1200">
                <a:solidFill>
                  <a:schemeClr val="tx1"/>
                </a:solidFill>
                <a:latin typeface="Arial" charset="0"/>
                <a:ea typeface="+mn-ea"/>
                <a:cs typeface="Times New Roman" pitchFamily="18" charset="0"/>
              </a:defRPr>
            </a:lvl5pPr>
            <a:lvl6pPr marL="2286000" algn="l" defTabSz="914400" rtl="0" eaLnBrk="1" latinLnBrk="0" hangingPunct="1">
              <a:defRPr sz="3200" kern="1200">
                <a:solidFill>
                  <a:schemeClr val="tx1"/>
                </a:solidFill>
                <a:latin typeface="Arial" charset="0"/>
                <a:ea typeface="+mn-ea"/>
                <a:cs typeface="Times New Roman" pitchFamily="18" charset="0"/>
              </a:defRPr>
            </a:lvl6pPr>
            <a:lvl7pPr marL="2743200" algn="l" defTabSz="914400" rtl="0" eaLnBrk="1" latinLnBrk="0" hangingPunct="1">
              <a:defRPr sz="3200" kern="1200">
                <a:solidFill>
                  <a:schemeClr val="tx1"/>
                </a:solidFill>
                <a:latin typeface="Arial" charset="0"/>
                <a:ea typeface="+mn-ea"/>
                <a:cs typeface="Times New Roman" pitchFamily="18" charset="0"/>
              </a:defRPr>
            </a:lvl7pPr>
            <a:lvl8pPr marL="3200400" algn="l" defTabSz="914400" rtl="0" eaLnBrk="1" latinLnBrk="0" hangingPunct="1">
              <a:defRPr sz="3200" kern="1200">
                <a:solidFill>
                  <a:schemeClr val="tx1"/>
                </a:solidFill>
                <a:latin typeface="Arial" charset="0"/>
                <a:ea typeface="+mn-ea"/>
                <a:cs typeface="Times New Roman" pitchFamily="18" charset="0"/>
              </a:defRPr>
            </a:lvl8pPr>
            <a:lvl9pPr marL="3657600" algn="l" defTabSz="914400" rtl="0" eaLnBrk="1" latinLnBrk="0" hangingPunct="1">
              <a:defRPr sz="3200" kern="1200">
                <a:solidFill>
                  <a:schemeClr val="tx1"/>
                </a:solidFill>
                <a:latin typeface="Arial" charset="0"/>
                <a:ea typeface="+mn-ea"/>
                <a:cs typeface="Times New Roman" pitchFamily="18" charset="0"/>
              </a:defRPr>
            </a:lvl9pPr>
          </a:lstStyle>
          <a:p>
            <a:r>
              <a:rPr lang="en-US" b="1" dirty="0" smtClean="0">
                <a:latin typeface="+mj-lt"/>
              </a:rPr>
              <a:t>Office of Hydrologic Development</a:t>
            </a:r>
          </a:p>
          <a:p>
            <a:r>
              <a:rPr lang="en-US" dirty="0" smtClean="0">
                <a:latin typeface="+mj-lt"/>
              </a:rPr>
              <a:t>Silver Spring, MD</a:t>
            </a:r>
          </a:p>
          <a:p>
            <a:endParaRPr lang="en-US" dirty="0"/>
          </a:p>
        </p:txBody>
      </p:sp>
      <p:pic>
        <p:nvPicPr>
          <p:cNvPr id="19" name="Picture 8" descr="nws_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89950" y="6187516"/>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noaa_logo"/>
          <p:cNvPicPr>
            <a:picLocks noChangeAspect="1" noChangeArrowheads="1"/>
          </p:cNvPicPr>
          <p:nvPr userDrawn="1"/>
        </p:nvPicPr>
        <p:blipFill>
          <a:blip r:embed="rId5">
            <a:lum bright="6000"/>
            <a:extLst>
              <a:ext uri="{28A0092B-C50C-407E-A947-70E740481C1C}">
                <a14:useLocalDpi xmlns:a14="http://schemas.microsoft.com/office/drawing/2010/main" val="0"/>
              </a:ext>
            </a:extLst>
          </a:blip>
          <a:srcRect/>
          <a:stretch>
            <a:fillRect/>
          </a:stretch>
        </p:blipFill>
        <p:spPr bwMode="auto">
          <a:xfrm>
            <a:off x="41502" y="6116873"/>
            <a:ext cx="69691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7"/>
          <p:cNvSpPr txBox="1">
            <a:spLocks noChangeArrowheads="1"/>
          </p:cNvSpPr>
          <p:nvPr userDrawn="1"/>
        </p:nvSpPr>
        <p:spPr bwMode="auto">
          <a:xfrm>
            <a:off x="709613" y="6446412"/>
            <a:ext cx="304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 b="1" dirty="0">
                <a:solidFill>
                  <a:srgbClr val="000099"/>
                </a:solidFill>
              </a:rPr>
              <a:t>National Oceanic and Atmospheric Administration’s</a:t>
            </a:r>
          </a:p>
          <a:p>
            <a:r>
              <a:rPr lang="en-US" sz="1200" b="1" dirty="0">
                <a:solidFill>
                  <a:srgbClr val="000099"/>
                </a:solidFill>
                <a:latin typeface="Calibri" pitchFamily="34" charset="0"/>
                <a:cs typeface="Calibri" pitchFamily="34" charset="0"/>
              </a:rPr>
              <a:t>National Weather </a:t>
            </a:r>
            <a:r>
              <a:rPr lang="en-US" sz="1200" b="1" dirty="0" smtClean="0">
                <a:solidFill>
                  <a:srgbClr val="000099"/>
                </a:solidFill>
                <a:latin typeface="Calibri" pitchFamily="34" charset="0"/>
                <a:cs typeface="Calibri" pitchFamily="34" charset="0"/>
              </a:rPr>
              <a:t>Service</a:t>
            </a:r>
            <a:endParaRPr lang="en-US" sz="1200" b="1" dirty="0">
              <a:solidFill>
                <a:srgbClr val="000099"/>
              </a:solidFill>
              <a:latin typeface="Calibri" pitchFamily="34" charset="0"/>
              <a:cs typeface="Calibri" pitchFamily="34" charset="0"/>
            </a:endParaRPr>
          </a:p>
        </p:txBody>
      </p:sp>
      <p:sp>
        <p:nvSpPr>
          <p:cNvPr id="11" name="TextBox 10"/>
          <p:cNvSpPr txBox="1"/>
          <p:nvPr userDrawn="1"/>
        </p:nvSpPr>
        <p:spPr>
          <a:xfrm>
            <a:off x="4298215" y="6513870"/>
            <a:ext cx="628698" cy="276999"/>
          </a:xfrm>
          <a:prstGeom prst="rect">
            <a:avLst/>
          </a:prstGeom>
          <a:noFill/>
        </p:spPr>
        <p:txBody>
          <a:bodyPr wrap="none" rtlCol="0">
            <a:spAutoFit/>
          </a:bodyPr>
          <a:lstStyle/>
          <a:p>
            <a:pPr algn="ctr"/>
            <a:r>
              <a:rPr lang="en-GB" sz="1200" dirty="0" smtClean="0"/>
              <a:t>SC.</a:t>
            </a:r>
            <a:fld id="{F7ECE111-CCAE-4128-AC6B-BF19808488E3}" type="slidenum">
              <a:rPr lang="en-GB" sz="1200" smtClean="0"/>
              <a:pPr algn="ctr"/>
              <a:t>‹#›</a:t>
            </a:fld>
            <a:endParaRPr lang="en-GB" sz="1200" dirty="0"/>
          </a:p>
        </p:txBody>
      </p:sp>
    </p:spTree>
  </p:cSld>
  <p:clrMap bg1="lt1" tx1="dk1" bg2="lt2" tx2="dk2" accent1="accent1" accent2="accent2" accent3="accent3" accent4="accent4" accent5="accent5" accent6="accent6" hlink="hlink" folHlink="folHlink"/>
  <p:sldLayoutIdLst>
    <p:sldLayoutId id="2147483654" r:id="rId1"/>
    <p:sldLayoutId id="2147483659" r:id="rId2"/>
  </p:sldLayoutIdLst>
  <p:hf hdr="0" ftr="0" dt="0"/>
  <p:txStyles>
    <p:titleStyle>
      <a:lvl1pPr algn="ctr" rtl="0" eaLnBrk="0" fontAlgn="base" hangingPunct="0">
        <a:spcBef>
          <a:spcPct val="0"/>
        </a:spcBef>
        <a:spcAft>
          <a:spcPct val="0"/>
        </a:spcAft>
        <a:defRPr sz="4800" b="1">
          <a:solidFill>
            <a:srgbClr val="37609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Times New Roman" pitchFamily="18" charset="0"/>
        </a:defRPr>
      </a:lvl2pPr>
      <a:lvl3pPr algn="ctr" rtl="0" eaLnBrk="0" fontAlgn="base" hangingPunct="0">
        <a:spcBef>
          <a:spcPct val="0"/>
        </a:spcBef>
        <a:spcAft>
          <a:spcPct val="0"/>
        </a:spcAft>
        <a:defRPr sz="4400">
          <a:solidFill>
            <a:schemeClr val="tx2"/>
          </a:solidFill>
          <a:latin typeface="Arial" charset="0"/>
          <a:cs typeface="Times New Roman" pitchFamily="18" charset="0"/>
        </a:defRPr>
      </a:lvl3pPr>
      <a:lvl4pPr algn="ctr" rtl="0" eaLnBrk="0" fontAlgn="base" hangingPunct="0">
        <a:spcBef>
          <a:spcPct val="0"/>
        </a:spcBef>
        <a:spcAft>
          <a:spcPct val="0"/>
        </a:spcAft>
        <a:defRPr sz="4400">
          <a:solidFill>
            <a:schemeClr val="tx2"/>
          </a:solidFill>
          <a:latin typeface="Arial" charset="0"/>
          <a:cs typeface="Times New Roman" pitchFamily="18" charset="0"/>
        </a:defRPr>
      </a:lvl4pPr>
      <a:lvl5pPr algn="ctr" rtl="0" eaLnBrk="0" fontAlgn="base" hangingPunct="0">
        <a:spcBef>
          <a:spcPct val="0"/>
        </a:spcBef>
        <a:spcAft>
          <a:spcPct val="0"/>
        </a:spcAft>
        <a:defRPr sz="4400">
          <a:solidFill>
            <a:schemeClr val="tx2"/>
          </a:solidFill>
          <a:latin typeface="Arial" charset="0"/>
          <a:cs typeface="Times New Roman" pitchFamily="18" charset="0"/>
        </a:defRPr>
      </a:lvl5pPr>
      <a:lvl6pPr marL="457200" algn="ctr" rtl="0" fontAlgn="base">
        <a:spcBef>
          <a:spcPct val="0"/>
        </a:spcBef>
        <a:spcAft>
          <a:spcPct val="0"/>
        </a:spcAft>
        <a:defRPr sz="4400">
          <a:solidFill>
            <a:schemeClr val="tx2"/>
          </a:solidFill>
          <a:latin typeface="Arial" charset="0"/>
          <a:cs typeface="Times New Roman" pitchFamily="18" charset="0"/>
        </a:defRPr>
      </a:lvl6pPr>
      <a:lvl7pPr marL="914400" algn="ctr" rtl="0" fontAlgn="base">
        <a:spcBef>
          <a:spcPct val="0"/>
        </a:spcBef>
        <a:spcAft>
          <a:spcPct val="0"/>
        </a:spcAft>
        <a:defRPr sz="4400">
          <a:solidFill>
            <a:schemeClr val="tx2"/>
          </a:solidFill>
          <a:latin typeface="Arial" charset="0"/>
          <a:cs typeface="Times New Roman" pitchFamily="18" charset="0"/>
        </a:defRPr>
      </a:lvl7pPr>
      <a:lvl8pPr marL="1371600" algn="ctr" rtl="0" fontAlgn="base">
        <a:spcBef>
          <a:spcPct val="0"/>
        </a:spcBef>
        <a:spcAft>
          <a:spcPct val="0"/>
        </a:spcAft>
        <a:defRPr sz="4400">
          <a:solidFill>
            <a:schemeClr val="tx2"/>
          </a:solidFill>
          <a:latin typeface="Arial" charset="0"/>
          <a:cs typeface="Times New Roman" pitchFamily="18" charset="0"/>
        </a:defRPr>
      </a:lvl8pPr>
      <a:lvl9pPr marL="1828800" algn="ctr" rtl="0" fontAlgn="base">
        <a:spcBef>
          <a:spcPct val="0"/>
        </a:spcBef>
        <a:spcAft>
          <a:spcPct val="0"/>
        </a:spcAft>
        <a:defRPr sz="4400">
          <a:solidFill>
            <a:schemeClr val="tx2"/>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3.w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9.wmf"/><Relationship Id="rId3" Type="http://schemas.openxmlformats.org/officeDocument/2006/relationships/notesSlide" Target="../notesSlides/notesSlide40.xml"/><Relationship Id="rId7" Type="http://schemas.openxmlformats.org/officeDocument/2006/relationships/image" Target="../media/image16.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7.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hepex.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www.nws.noaa.gov/oh/hrl/general/indexdoc.htm" TargetMode="External"/><Relationship Id="rId4" Type="http://schemas.openxmlformats.org/officeDocument/2006/relationships/hyperlink" Target="http://hepex.irstea.fr/operational-heps-systems-around-the-globe/"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9.wmf"/><Relationship Id="rId4" Type="http://schemas.openxmlformats.org/officeDocument/2006/relationships/oleObject" Target="../embeddings/oleObject14.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68.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30.wmf"/><Relationship Id="rId4" Type="http://schemas.openxmlformats.org/officeDocument/2006/relationships/oleObject" Target="../embeddings/oleObject15.bin"/><Relationship Id="rId9" Type="http://schemas.openxmlformats.org/officeDocument/2006/relationships/image" Target="../media/image32.w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33.wmf"/><Relationship Id="rId4"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5.wmf"/><Relationship Id="rId4" Type="http://schemas.openxmlformats.org/officeDocument/2006/relationships/oleObject" Target="../embeddings/oleObject21.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Instructions</a:t>
            </a:r>
            <a:endParaRPr lang="en-US" sz="3400" b="1" dirty="0">
              <a:latin typeface="Tahoma" pitchFamily="34" charset="0"/>
              <a:ea typeface="Tahoma" pitchFamily="34" charset="0"/>
              <a:cs typeface="Tahoma" pitchFamily="34" charset="0"/>
            </a:endParaRPr>
          </a:p>
        </p:txBody>
      </p:sp>
      <p:sp>
        <p:nvSpPr>
          <p:cNvPr id="7" name="Rectangle 2"/>
          <p:cNvSpPr>
            <a:spLocks noChangeArrowheads="1"/>
          </p:cNvSpPr>
          <p:nvPr/>
        </p:nvSpPr>
        <p:spPr bwMode="auto">
          <a:xfrm>
            <a:off x="457200" y="914400"/>
            <a:ext cx="8610600" cy="5105400"/>
          </a:xfrm>
          <a:prstGeom prst="rect">
            <a:avLst/>
          </a:prstGeom>
          <a:solidFill>
            <a:schemeClr val="bg1"/>
          </a:solidFill>
          <a:ln w="9525">
            <a:noFill/>
            <a:miter lim="800000"/>
            <a:headEnd/>
            <a:tailEnd/>
          </a:ln>
        </p:spPr>
        <p:txBody>
          <a:bodyPr/>
          <a:lstStyle/>
          <a:p>
            <a:pPr marL="609600" indent="-609600">
              <a:spcBef>
                <a:spcPct val="40000"/>
              </a:spcBef>
              <a:buAutoNum type="arabicPeriod"/>
            </a:pPr>
            <a:r>
              <a:rPr lang="en-US" sz="3000" b="1" dirty="0" smtClean="0">
                <a:solidFill>
                  <a:srgbClr val="305480"/>
                </a:solidFill>
              </a:rPr>
              <a:t>Read the slide notes (under each slide)</a:t>
            </a:r>
          </a:p>
          <a:p>
            <a:pPr marL="609600" indent="-609600">
              <a:spcBef>
                <a:spcPts val="1600"/>
              </a:spcBef>
              <a:buAutoNum type="arabicPeriod"/>
            </a:pPr>
            <a:r>
              <a:rPr lang="en-US" sz="3000" b="1" dirty="0" smtClean="0">
                <a:solidFill>
                  <a:srgbClr val="305480"/>
                </a:solidFill>
              </a:rPr>
              <a:t>Review the slide for the main messages</a:t>
            </a:r>
          </a:p>
          <a:p>
            <a:pPr marL="609600" indent="-609600">
              <a:spcBef>
                <a:spcPts val="1600"/>
              </a:spcBef>
              <a:buAutoNum type="arabicPeriod"/>
            </a:pPr>
            <a:r>
              <a:rPr lang="en-US" sz="3000" b="1" dirty="0" smtClean="0">
                <a:solidFill>
                  <a:srgbClr val="305480"/>
                </a:solidFill>
              </a:rPr>
              <a:t>Answer questions (correct answers at end)</a:t>
            </a:r>
          </a:p>
          <a:p>
            <a:pPr marL="609600" indent="-609600">
              <a:spcBef>
                <a:spcPts val="1600"/>
              </a:spcBef>
              <a:buAutoNum type="arabicPeriod"/>
            </a:pPr>
            <a:r>
              <a:rPr lang="en-US" sz="3000" b="1" dirty="0" smtClean="0">
                <a:solidFill>
                  <a:srgbClr val="305480"/>
                </a:solidFill>
              </a:rPr>
              <a:t>Some advanced/optional slides also at end</a:t>
            </a:r>
            <a:endParaRPr lang="en-US" sz="3000" b="1" dirty="0">
              <a:solidFill>
                <a:srgbClr val="305480"/>
              </a:solidFill>
            </a:endParaRPr>
          </a:p>
          <a:p>
            <a:pPr marL="1066800" lvl="1" indent="-609600">
              <a:spcBef>
                <a:spcPts val="1600"/>
              </a:spcBef>
              <a:buFont typeface="Arial" panose="020B0604020202020204" pitchFamily="34" charset="0"/>
              <a:buChar char="•"/>
            </a:pPr>
            <a:r>
              <a:rPr lang="en-US" sz="3000" b="1" dirty="0" smtClean="0">
                <a:solidFill>
                  <a:srgbClr val="305480"/>
                </a:solidFill>
              </a:rPr>
              <a:t>After completing a slide…</a:t>
            </a:r>
          </a:p>
          <a:p>
            <a:pPr marL="4267200" lvl="8" indent="-609600">
              <a:spcBef>
                <a:spcPts val="1600"/>
              </a:spcBef>
              <a:buFont typeface="Arial" panose="020B0604020202020204" pitchFamily="34" charset="0"/>
              <a:buChar char="•"/>
            </a:pPr>
            <a:r>
              <a:rPr lang="en-US" sz="2700" b="1" dirty="0" smtClean="0">
                <a:solidFill>
                  <a:srgbClr val="305480"/>
                </a:solidFill>
              </a:rPr>
              <a:t>…means </a:t>
            </a:r>
            <a:r>
              <a:rPr lang="en-US" sz="2700" b="1" u="sng" dirty="0" smtClean="0">
                <a:solidFill>
                  <a:srgbClr val="305480"/>
                </a:solidFill>
              </a:rPr>
              <a:t>optionally</a:t>
            </a:r>
            <a:r>
              <a:rPr lang="en-US" sz="2700" b="1" dirty="0" smtClean="0">
                <a:solidFill>
                  <a:srgbClr val="305480"/>
                </a:solidFill>
              </a:rPr>
              <a:t> proceed to SC.63-SC.65</a:t>
            </a:r>
          </a:p>
          <a:p>
            <a:pPr marL="609600" indent="-609600">
              <a:spcBef>
                <a:spcPts val="1600"/>
              </a:spcBef>
              <a:buFont typeface="+mj-lt"/>
              <a:buAutoNum type="arabicPeriod"/>
            </a:pPr>
            <a:r>
              <a:rPr lang="en-US" sz="3000" b="1" dirty="0">
                <a:solidFill>
                  <a:srgbClr val="305480"/>
                </a:solidFill>
              </a:rPr>
              <a:t>I</a:t>
            </a:r>
            <a:r>
              <a:rPr lang="en-US" sz="3000" b="1" dirty="0" smtClean="0">
                <a:solidFill>
                  <a:srgbClr val="305480"/>
                </a:solidFill>
              </a:rPr>
              <a:t>f unsure: james.brown@hydrosolved.com</a:t>
            </a:r>
          </a:p>
        </p:txBody>
      </p:sp>
      <p:grpSp>
        <p:nvGrpSpPr>
          <p:cNvPr id="4" name="Group 3"/>
          <p:cNvGrpSpPr/>
          <p:nvPr/>
        </p:nvGrpSpPr>
        <p:grpSpPr>
          <a:xfrm>
            <a:off x="1671638" y="4351020"/>
            <a:ext cx="2843212" cy="685800"/>
            <a:chOff x="1671638" y="4419600"/>
            <a:chExt cx="2843212" cy="685800"/>
          </a:xfrm>
        </p:grpSpPr>
        <p:sp>
          <p:nvSpPr>
            <p:cNvPr id="3" name="Rounded Rectangle 2"/>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ight Arrow 1"/>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SC.63 - SC.65</a:t>
              </a:r>
              <a:endParaRPr lang="en-GB" sz="1800" b="1" dirty="0"/>
            </a:p>
          </p:txBody>
        </p:sp>
      </p:grpSp>
    </p:spTree>
    <p:extLst>
      <p:ext uri="{BB962C8B-B14F-4D97-AF65-F5344CB8AC3E}">
        <p14:creationId xmlns:p14="http://schemas.microsoft.com/office/powerpoint/2010/main" val="1513797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a:solidFill>
                  <a:srgbClr val="305480"/>
                </a:solidFill>
              </a:rPr>
              <a:t>Ensemble Prediction </a:t>
            </a:r>
            <a:r>
              <a:rPr lang="en-US" sz="3400" b="1" dirty="0" smtClean="0">
                <a:solidFill>
                  <a:srgbClr val="305480"/>
                </a:solidFill>
              </a:rPr>
              <a:t>Systems</a:t>
            </a:r>
            <a:endParaRPr lang="en-GB" sz="3400" b="1" dirty="0">
              <a:solidFill>
                <a:srgbClr val="305480"/>
              </a:solidFill>
            </a:endParaRPr>
          </a:p>
          <a:p>
            <a:pPr marL="502920" indent="-502920">
              <a:spcBef>
                <a:spcPts val="1200"/>
              </a:spcBef>
              <a:buFont typeface="Arial" pitchFamily="34" charset="0"/>
              <a:buChar char="•"/>
            </a:pPr>
            <a:r>
              <a:rPr lang="en-US" sz="2600" dirty="0"/>
              <a:t>Highly practical tool to “propagate” uncertainty</a:t>
            </a:r>
          </a:p>
          <a:p>
            <a:pPr marL="502920" indent="-502920">
              <a:spcBef>
                <a:spcPts val="1200"/>
              </a:spcBef>
              <a:buFont typeface="Arial" pitchFamily="34" charset="0"/>
              <a:buChar char="•"/>
            </a:pPr>
            <a:r>
              <a:rPr lang="en-US" sz="2600" dirty="0"/>
              <a:t>Based on running models with multiple scenarios</a:t>
            </a:r>
          </a:p>
          <a:p>
            <a:pPr marL="502920" indent="-502920">
              <a:spcBef>
                <a:spcPts val="1200"/>
              </a:spcBef>
              <a:buFont typeface="Arial" pitchFamily="34" charset="0"/>
              <a:buChar char="•"/>
            </a:pPr>
            <a:r>
              <a:rPr lang="en-US" sz="2600" dirty="0" smtClean="0"/>
              <a:t>Scenario </a:t>
            </a:r>
            <a:r>
              <a:rPr lang="en-US" sz="2600" dirty="0"/>
              <a:t>is one </a:t>
            </a:r>
            <a:r>
              <a:rPr lang="en-US" sz="2600" dirty="0" smtClean="0"/>
              <a:t>combination </a:t>
            </a:r>
            <a:r>
              <a:rPr lang="en-US" sz="2600" dirty="0"/>
              <a:t>of </a:t>
            </a:r>
            <a:r>
              <a:rPr lang="en-US" sz="2600" dirty="0" smtClean="0"/>
              <a:t>model </a:t>
            </a:r>
            <a:r>
              <a:rPr lang="en-US" sz="2600" dirty="0"/>
              <a:t>settings</a:t>
            </a:r>
          </a:p>
          <a:p>
            <a:pPr marL="502920" indent="-502920">
              <a:spcBef>
                <a:spcPts val="1200"/>
              </a:spcBef>
              <a:buFont typeface="Arial" pitchFamily="34" charset="0"/>
              <a:buChar char="•"/>
            </a:pPr>
            <a:r>
              <a:rPr lang="en-US" sz="2600" dirty="0"/>
              <a:t>Need to include all main settings/uncertainty sources  </a:t>
            </a:r>
            <a:endParaRPr lang="en-GB" sz="2600" dirty="0"/>
          </a:p>
          <a:p>
            <a:pPr marL="609600" indent="-609600">
              <a:spcBef>
                <a:spcPct val="35000"/>
              </a:spcBef>
            </a:pPr>
            <a:r>
              <a:rPr lang="en-US" sz="3400" b="1" dirty="0" smtClean="0">
                <a:solidFill>
                  <a:srgbClr val="305480"/>
                </a:solidFill>
              </a:rPr>
              <a:t>Advantages</a:t>
            </a:r>
            <a:endParaRPr lang="en-GB" sz="3400" b="1" dirty="0">
              <a:solidFill>
                <a:srgbClr val="305480"/>
              </a:solidFill>
            </a:endParaRPr>
          </a:p>
          <a:p>
            <a:pPr marL="502920" indent="-502920">
              <a:spcBef>
                <a:spcPts val="1000"/>
              </a:spcBef>
              <a:buFontTx/>
              <a:buChar char="•"/>
            </a:pPr>
            <a:r>
              <a:rPr lang="en-US" sz="2600" dirty="0" smtClean="0"/>
              <a:t>Flexible: just run existing (chain of) models n times</a:t>
            </a:r>
            <a:endParaRPr lang="en-GB" sz="2600" dirty="0"/>
          </a:p>
          <a:p>
            <a:pPr marL="502920" indent="-502920">
              <a:spcBef>
                <a:spcPts val="1200"/>
              </a:spcBef>
              <a:buFont typeface="Arial" panose="020B0604020202020204" pitchFamily="34" charset="0"/>
              <a:buChar char="•"/>
            </a:pPr>
            <a:r>
              <a:rPr lang="en-GB" sz="2600" dirty="0" smtClean="0"/>
              <a:t>Scalable: allows complex models, parallel processing</a:t>
            </a:r>
            <a:endParaRPr lang="en-GB" sz="2600" dirty="0"/>
          </a:p>
          <a:p>
            <a:pPr marL="502920" indent="-502920">
              <a:spcBef>
                <a:spcPts val="1200"/>
              </a:spcBef>
              <a:buFont typeface="Arial" panose="020B0604020202020204" pitchFamily="34" charset="0"/>
              <a:buChar char="•"/>
            </a:pPr>
            <a:r>
              <a:rPr lang="en-US" sz="2600" dirty="0" smtClean="0"/>
              <a:t>Collaborative: widely used in meteorology etc.</a:t>
            </a:r>
            <a:endParaRPr lang="en-GB" sz="2600" dirty="0"/>
          </a:p>
          <a:p>
            <a:pPr>
              <a:spcBef>
                <a:spcPts val="1000"/>
              </a:spcBef>
            </a:pP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Reasons to use ensemble technique</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78167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Focused on long-range </a:t>
            </a:r>
            <a:endParaRPr lang="en-GB" sz="3400" b="1" dirty="0">
              <a:solidFill>
                <a:srgbClr val="305480"/>
              </a:solidFill>
            </a:endParaRPr>
          </a:p>
          <a:p>
            <a:pPr marL="502920" indent="-502920">
              <a:spcBef>
                <a:spcPts val="1200"/>
              </a:spcBef>
              <a:buFont typeface="Arial" pitchFamily="34" charset="0"/>
              <a:buChar char="•"/>
            </a:pPr>
            <a:r>
              <a:rPr lang="en-US" sz="2600" dirty="0" smtClean="0"/>
              <a:t>Ensemble Streamflow Prediction (since late 1970s)</a:t>
            </a:r>
            <a:endParaRPr lang="en-US" sz="2600" dirty="0"/>
          </a:p>
          <a:p>
            <a:pPr marL="502920" indent="-502920">
              <a:spcBef>
                <a:spcPts val="1200"/>
              </a:spcBef>
              <a:buFont typeface="Arial" pitchFamily="34" charset="0"/>
              <a:buChar char="•"/>
            </a:pPr>
            <a:r>
              <a:rPr lang="en-US" sz="2600" dirty="0" smtClean="0"/>
              <a:t>Climate ensemble from past weather observations</a:t>
            </a:r>
            <a:endParaRPr lang="en-US" sz="2600" dirty="0"/>
          </a:p>
          <a:p>
            <a:pPr marL="502920" indent="-502920">
              <a:spcBef>
                <a:spcPts val="1200"/>
              </a:spcBef>
              <a:buFont typeface="Arial" pitchFamily="34" charset="0"/>
              <a:buChar char="•"/>
            </a:pPr>
            <a:r>
              <a:rPr lang="en-US" sz="2600" dirty="0" smtClean="0"/>
              <a:t>Various adaptations (e.g. to use CPC outlooks)</a:t>
            </a:r>
            <a:endParaRPr lang="en-US" sz="2600" dirty="0"/>
          </a:p>
          <a:p>
            <a:pPr marL="609600" indent="-609600">
              <a:spcBef>
                <a:spcPct val="35000"/>
              </a:spcBef>
            </a:pPr>
            <a:r>
              <a:rPr lang="en-US" sz="3400" b="1" dirty="0" smtClean="0">
                <a:solidFill>
                  <a:srgbClr val="305480"/>
                </a:solidFill>
              </a:rPr>
              <a:t>Limitations of ESP</a:t>
            </a:r>
            <a:endParaRPr lang="en-GB" sz="3400" b="1" dirty="0">
              <a:solidFill>
                <a:srgbClr val="305480"/>
              </a:solidFill>
            </a:endParaRPr>
          </a:p>
          <a:p>
            <a:pPr marL="502920" indent="-502920">
              <a:spcBef>
                <a:spcPts val="1000"/>
              </a:spcBef>
              <a:buFontTx/>
              <a:buChar char="•"/>
            </a:pPr>
            <a:r>
              <a:rPr lang="en-US" sz="2600" dirty="0" smtClean="0"/>
              <a:t>Not based on forecasts, so only reproduces the past</a:t>
            </a:r>
          </a:p>
          <a:p>
            <a:pPr marL="502920" indent="-502920">
              <a:spcBef>
                <a:spcPts val="1000"/>
              </a:spcBef>
              <a:buFontTx/>
              <a:buChar char="•"/>
            </a:pPr>
            <a:r>
              <a:rPr lang="en-US" sz="2600" dirty="0" smtClean="0"/>
              <a:t>Does not use best data for short-/medium-range</a:t>
            </a:r>
            <a:endParaRPr lang="en-GB" sz="2600" dirty="0"/>
          </a:p>
          <a:p>
            <a:pPr marL="502920" indent="-502920">
              <a:spcBef>
                <a:spcPts val="1200"/>
              </a:spcBef>
              <a:buFont typeface="Arial" panose="020B0604020202020204" pitchFamily="34" charset="0"/>
              <a:buChar char="•"/>
            </a:pPr>
            <a:r>
              <a:rPr lang="en-GB" sz="2600" dirty="0" smtClean="0"/>
              <a:t>Does not account for hydrologic uncertainties/biases</a:t>
            </a:r>
            <a:endParaRPr lang="en-GB" sz="2600" dirty="0"/>
          </a:p>
          <a:p>
            <a:pPr marL="502920" indent="-502920">
              <a:spcBef>
                <a:spcPts val="1200"/>
              </a:spcBef>
              <a:buFont typeface="Arial" panose="020B0604020202020204" pitchFamily="34" charset="0"/>
              <a:buChar char="•"/>
            </a:pPr>
            <a:r>
              <a:rPr lang="en-US" sz="2600" dirty="0" smtClean="0"/>
              <a:t>Hydrologic uncertainties/biases can exceed meteo.!</a:t>
            </a:r>
            <a:endParaRPr lang="en-GB" sz="2600" dirty="0"/>
          </a:p>
          <a:p>
            <a:pPr>
              <a:spcBef>
                <a:spcPts val="1000"/>
              </a:spcBef>
            </a:pP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History of ensembles in NWS</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40210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6106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HEFS service objectives</a:t>
            </a:r>
            <a:endParaRPr lang="en-GB" sz="3400" b="1" dirty="0">
              <a:solidFill>
                <a:srgbClr val="305480"/>
              </a:solidFill>
            </a:endParaRPr>
          </a:p>
          <a:p>
            <a:pPr marL="514350" indent="-514350">
              <a:spcBef>
                <a:spcPts val="1200"/>
              </a:spcBef>
              <a:buFont typeface="Arial" panose="020B0604020202020204" pitchFamily="34" charset="0"/>
              <a:buChar char="•"/>
            </a:pPr>
            <a:r>
              <a:rPr lang="en-US" sz="2600" dirty="0" smtClean="0"/>
              <a:t>HEFS “A Team” defined several requirements:</a:t>
            </a:r>
          </a:p>
          <a:p>
            <a:pPr marL="514350" indent="-514350">
              <a:spcBef>
                <a:spcPts val="1200"/>
              </a:spcBef>
              <a:buFont typeface="+mj-lt"/>
              <a:buAutoNum type="arabicPeriod"/>
            </a:pPr>
            <a:r>
              <a:rPr lang="en-US" sz="2600" dirty="0" smtClean="0"/>
              <a:t>Span lead times from hours to years, seamlessly</a:t>
            </a:r>
            <a:endParaRPr lang="en-US" sz="2600" dirty="0"/>
          </a:p>
          <a:p>
            <a:pPr marL="514350" indent="-514350">
              <a:spcBef>
                <a:spcPts val="1200"/>
              </a:spcBef>
              <a:buFont typeface="+mj-lt"/>
              <a:buAutoNum type="arabicPeriod"/>
            </a:pPr>
            <a:r>
              <a:rPr lang="en-US" sz="2600" dirty="0" smtClean="0"/>
              <a:t>Issue reliable probabilities (capture total uncertainty)</a:t>
            </a:r>
            <a:endParaRPr lang="en-US" sz="2600" dirty="0"/>
          </a:p>
          <a:p>
            <a:pPr marL="514350" indent="-514350">
              <a:spcBef>
                <a:spcPts val="1200"/>
              </a:spcBef>
              <a:buFont typeface="+mj-lt"/>
              <a:buAutoNum type="arabicPeriod"/>
            </a:pPr>
            <a:r>
              <a:rPr lang="en-US" sz="2600" dirty="0" smtClean="0"/>
              <a:t>Be consistent in space/time, linkable across domains </a:t>
            </a:r>
            <a:endParaRPr lang="en-US" sz="2600" dirty="0"/>
          </a:p>
          <a:p>
            <a:pPr marL="514350" indent="-514350">
              <a:spcBef>
                <a:spcPts val="1000"/>
              </a:spcBef>
              <a:buFont typeface="+mj-lt"/>
              <a:buAutoNum type="arabicPeriod"/>
            </a:pPr>
            <a:r>
              <a:rPr lang="en-US" sz="2600" dirty="0" smtClean="0"/>
              <a:t>Use available meteorological forecasts, correct biases</a:t>
            </a:r>
          </a:p>
          <a:p>
            <a:pPr marL="514350" indent="-514350">
              <a:spcBef>
                <a:spcPts val="1000"/>
              </a:spcBef>
              <a:buFont typeface="+mj-lt"/>
              <a:buAutoNum type="arabicPeriod"/>
            </a:pPr>
            <a:r>
              <a:rPr lang="en-US" sz="2600" dirty="0" smtClean="0"/>
              <a:t>Provide hindcasts consistent w/ operational forecasts</a:t>
            </a:r>
            <a:endParaRPr lang="en-GB" sz="2600" dirty="0"/>
          </a:p>
          <a:p>
            <a:pPr marL="514350" indent="-514350">
              <a:spcBef>
                <a:spcPts val="1200"/>
              </a:spcBef>
              <a:buFont typeface="+mj-lt"/>
              <a:buAutoNum type="arabicPeriod"/>
            </a:pPr>
            <a:r>
              <a:rPr lang="en-GB" sz="2600" dirty="0" smtClean="0"/>
              <a:t>Support verification of the end-to-end system</a:t>
            </a:r>
          </a:p>
          <a:p>
            <a:pPr marL="514350" indent="-514350">
              <a:spcBef>
                <a:spcPts val="1200"/>
              </a:spcBef>
              <a:buFont typeface="Arial" panose="020B0604020202020204" pitchFamily="34" charset="0"/>
              <a:buChar char="•"/>
            </a:pPr>
            <a:r>
              <a:rPr lang="en-US" sz="2600" dirty="0" smtClean="0"/>
              <a:t>These requirements are built into HEFS theory</a:t>
            </a:r>
            <a:endParaRPr lang="en-GB" sz="2600" dirty="0"/>
          </a:p>
          <a:p>
            <a:pPr>
              <a:spcBef>
                <a:spcPts val="1000"/>
              </a:spcBef>
            </a:pP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Need for an end-to-end system</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9723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What are the limitations of NWS-ESP?</a:t>
            </a:r>
            <a:endParaRPr lang="en-GB" sz="3400" b="1" dirty="0">
              <a:solidFill>
                <a:srgbClr val="305480"/>
              </a:solidFill>
            </a:endParaRPr>
          </a:p>
          <a:p>
            <a:pPr marL="514350" indent="-514350">
              <a:spcBef>
                <a:spcPts val="1200"/>
              </a:spcBef>
              <a:buFont typeface="Wingdings" panose="05000000000000000000" pitchFamily="2" charset="2"/>
              <a:buChar char=""/>
              <a:tabLst>
                <a:tab pos="990600" algn="l"/>
              </a:tabLst>
            </a:pPr>
            <a:r>
              <a:rPr lang="en-US" sz="2600" dirty="0" smtClean="0"/>
              <a:t>A.	Does not model forcing uncertainty</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B.	Does not model hydrologic uncertainty</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C.	Does not model total uncertainty</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D.	Does not use short/medium-range forecast forcing</a:t>
            </a:r>
          </a:p>
          <a:p>
            <a:pPr marL="514350" indent="-514350">
              <a:spcBef>
                <a:spcPts val="1200"/>
              </a:spcBef>
              <a:buFont typeface="Wingdings" panose="05000000000000000000" pitchFamily="2" charset="2"/>
              <a:buChar char=""/>
              <a:tabLst>
                <a:tab pos="990600" algn="l"/>
              </a:tabLst>
            </a:pPr>
            <a:r>
              <a:rPr lang="en-US" sz="2600" dirty="0" smtClean="0"/>
              <a:t>E.	Is not based on calibrated hydrologic models</a:t>
            </a:r>
          </a:p>
          <a:p>
            <a:pPr marL="514350" indent="-514350">
              <a:spcBef>
                <a:spcPts val="1200"/>
              </a:spcBef>
              <a:buFont typeface="Wingdings" panose="05000000000000000000" pitchFamily="2" charset="2"/>
              <a:buChar char=""/>
              <a:tabLst>
                <a:tab pos="990600" algn="l"/>
              </a:tabLst>
            </a:pPr>
            <a:r>
              <a:rPr lang="en-US" sz="2600" dirty="0" smtClean="0"/>
              <a:t>F.	Does not correct for biases</a:t>
            </a:r>
            <a:endParaRPr lang="en-US" sz="2600" dirty="0"/>
          </a:p>
          <a:p>
            <a:pPr marL="514350" indent="-514350">
              <a:spcBef>
                <a:spcPts val="1000"/>
              </a:spcBef>
              <a:buFont typeface="Wingdings" panose="05000000000000000000" pitchFamily="2" charset="2"/>
              <a:buChar char="q"/>
            </a:pPr>
            <a:endParaRPr lang="en-US" sz="2600" dirty="0" smtClean="0"/>
          </a:p>
          <a:p>
            <a:pPr marL="514350" indent="-514350">
              <a:spcBef>
                <a:spcPts val="1000"/>
              </a:spcBef>
              <a:buFont typeface="Arial" panose="020B0604020202020204" pitchFamily="34" charset="0"/>
              <a:buChar char="•"/>
            </a:pPr>
            <a:r>
              <a:rPr lang="en-US" sz="2600" dirty="0" smtClean="0"/>
              <a:t>Answers are at the end.</a:t>
            </a: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Question 1: check </a:t>
            </a:r>
            <a:r>
              <a:rPr lang="en-US" sz="3400" b="1" u="sng" dirty="0" smtClean="0">
                <a:latin typeface="Tahoma" pitchFamily="34" charset="0"/>
                <a:ea typeface="Tahoma" pitchFamily="34" charset="0"/>
                <a:cs typeface="Tahoma" pitchFamily="34" charset="0"/>
              </a:rPr>
              <a:t>all</a:t>
            </a:r>
            <a:r>
              <a:rPr lang="en-US" sz="3400" b="1" dirty="0" smtClean="0">
                <a:latin typeface="Tahoma" pitchFamily="34" charset="0"/>
                <a:ea typeface="Tahoma" pitchFamily="34" charset="0"/>
                <a:cs typeface="Tahoma" pitchFamily="34" charset="0"/>
              </a:rPr>
              <a:t> that apply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69112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01613" y="2628900"/>
            <a:ext cx="8734425" cy="1104900"/>
          </a:xfrm>
          <a:prstGeom prst="rect">
            <a:avLst/>
          </a:prstGeom>
          <a:noFill/>
          <a:ln w="9525">
            <a:noFill/>
            <a:miter lim="800000"/>
            <a:headEnd/>
            <a:tailEnd/>
          </a:ln>
        </p:spPr>
        <p:txBody>
          <a:bodyPr anchor="ctr"/>
          <a:lstStyle/>
          <a:p>
            <a:pPr algn="ctr"/>
            <a:r>
              <a:rPr lang="en-GB" sz="4800" b="1" dirty="0" smtClean="0">
                <a:solidFill>
                  <a:srgbClr val="376092"/>
                </a:solidFill>
              </a:rPr>
              <a:t>2. What are the main sources of uncertainty?</a:t>
            </a:r>
            <a:endParaRPr lang="en-GB" sz="4800" dirty="0">
              <a:solidFill>
                <a:srgbClr val="376092"/>
              </a:solidFill>
            </a:endParaRPr>
          </a:p>
        </p:txBody>
      </p:sp>
    </p:spTree>
    <p:extLst>
      <p:ext uri="{BB962C8B-B14F-4D97-AF65-F5344CB8AC3E}">
        <p14:creationId xmlns:p14="http://schemas.microsoft.com/office/powerpoint/2010/main" val="1627029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Total uncertainty in hydrologic forecasts</a:t>
            </a:r>
            <a:endParaRPr lang="en-GB" sz="3400" b="1" dirty="0">
              <a:solidFill>
                <a:srgbClr val="305480"/>
              </a:solidFill>
            </a:endParaRPr>
          </a:p>
          <a:p>
            <a:pPr marL="502920" indent="-502920">
              <a:spcBef>
                <a:spcPts val="1200"/>
              </a:spcBef>
              <a:buFont typeface="Arial" pitchFamily="34" charset="0"/>
              <a:buChar char="•"/>
            </a:pPr>
            <a:r>
              <a:rPr lang="en-US" sz="2600" dirty="0" smtClean="0"/>
              <a:t>Originates from two main sources:</a:t>
            </a:r>
            <a:endParaRPr lang="en-US" sz="2600" dirty="0"/>
          </a:p>
          <a:p>
            <a:pPr marL="514350" indent="-514350">
              <a:spcBef>
                <a:spcPts val="1200"/>
              </a:spcBef>
              <a:buFont typeface="+mj-lt"/>
              <a:buAutoNum type="arabicPeriod"/>
            </a:pPr>
            <a:r>
              <a:rPr lang="en-US" sz="2600" dirty="0" smtClean="0"/>
              <a:t>Meteorological forecast uncertainties</a:t>
            </a:r>
            <a:endParaRPr lang="en-US" sz="2600" dirty="0"/>
          </a:p>
          <a:p>
            <a:pPr marL="514350" indent="-514350">
              <a:spcBef>
                <a:spcPts val="1200"/>
              </a:spcBef>
              <a:buFont typeface="+mj-lt"/>
              <a:buAutoNum type="arabicPeriod"/>
            </a:pPr>
            <a:r>
              <a:rPr lang="en-US" sz="2600" dirty="0" smtClean="0"/>
              <a:t>Hydrologic modeling uncertainties</a:t>
            </a:r>
          </a:p>
          <a:p>
            <a:pPr marL="514350" indent="-514350">
              <a:spcBef>
                <a:spcPts val="1200"/>
              </a:spcBef>
              <a:buFont typeface="Arial" panose="020B0604020202020204" pitchFamily="34" charset="0"/>
              <a:buChar char="•"/>
            </a:pPr>
            <a:r>
              <a:rPr lang="en-US" sz="2600" dirty="0" smtClean="0"/>
              <a:t>Can be further separated into many detailed sources</a:t>
            </a:r>
            <a:endParaRPr lang="en-US" sz="2600" dirty="0"/>
          </a:p>
          <a:p>
            <a:pPr marL="609600" indent="-609600">
              <a:spcBef>
                <a:spcPct val="35000"/>
              </a:spcBef>
            </a:pPr>
            <a:r>
              <a:rPr lang="en-US" sz="3400" b="1" dirty="0" smtClean="0">
                <a:solidFill>
                  <a:srgbClr val="305480"/>
                </a:solidFill>
              </a:rPr>
              <a:t>How do they contribute?</a:t>
            </a:r>
            <a:endParaRPr lang="en-GB" sz="3400" b="1" dirty="0">
              <a:solidFill>
                <a:srgbClr val="305480"/>
              </a:solidFill>
            </a:endParaRPr>
          </a:p>
          <a:p>
            <a:pPr marL="502920" indent="-502920">
              <a:spcBef>
                <a:spcPts val="1000"/>
              </a:spcBef>
              <a:buFontTx/>
              <a:buChar char="•"/>
            </a:pPr>
            <a:r>
              <a:rPr lang="en-US" sz="2600" dirty="0" smtClean="0"/>
              <a:t>Absolute and relative contributions vary considerably</a:t>
            </a:r>
          </a:p>
          <a:p>
            <a:pPr marL="502920" indent="-502920">
              <a:spcBef>
                <a:spcPts val="1000"/>
              </a:spcBef>
              <a:buFontTx/>
              <a:buChar char="•"/>
            </a:pPr>
            <a:r>
              <a:rPr lang="en-US" sz="2600" dirty="0" smtClean="0"/>
              <a:t>Data/model factors: forecast horizon, calibration etc. </a:t>
            </a:r>
            <a:endParaRPr lang="en-GB" sz="2600" dirty="0"/>
          </a:p>
          <a:p>
            <a:pPr marL="502920" indent="-502920">
              <a:spcBef>
                <a:spcPts val="1200"/>
              </a:spcBef>
              <a:buFont typeface="Arial" panose="020B0604020202020204" pitchFamily="34" charset="0"/>
              <a:buChar char="•"/>
            </a:pPr>
            <a:r>
              <a:rPr lang="en-GB" sz="2600" dirty="0" smtClean="0"/>
              <a:t>Physical factors: climate, location, season etc.</a:t>
            </a:r>
            <a:endParaRPr lang="en-GB" sz="2600" dirty="0"/>
          </a:p>
          <a:p>
            <a:pPr>
              <a:spcBef>
                <a:spcPts val="1000"/>
              </a:spcBef>
            </a:pP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Main sources of uncertainty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00562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Example: two very different basins </a:t>
            </a:r>
            <a:endParaRPr lang="en-US" sz="3400" b="1" dirty="0">
              <a:latin typeface="Tahoma" pitchFamily="34" charset="0"/>
              <a:ea typeface="Tahoma" pitchFamily="34" charset="0"/>
              <a:cs typeface="Tahoma" pitchFamily="34" charset="0"/>
            </a:endParaRPr>
          </a:p>
        </p:txBody>
      </p:sp>
      <p:pic>
        <p:nvPicPr>
          <p:cNvPr id="5" name="Picture 4"/>
          <p:cNvPicPr>
            <a:picLocks noChangeAspect="1"/>
          </p:cNvPicPr>
          <p:nvPr/>
        </p:nvPicPr>
        <p:blipFill>
          <a:blip r:embed="rId3"/>
          <a:stretch>
            <a:fillRect/>
          </a:stretch>
        </p:blipFill>
        <p:spPr>
          <a:xfrm>
            <a:off x="685800" y="794656"/>
            <a:ext cx="7620000" cy="3970469"/>
          </a:xfrm>
          <a:prstGeom prst="rect">
            <a:avLst/>
          </a:prstGeom>
        </p:spPr>
      </p:pic>
      <p:sp>
        <p:nvSpPr>
          <p:cNvPr id="17" name="Rectangle 2"/>
          <p:cNvSpPr>
            <a:spLocks noChangeArrowheads="1"/>
          </p:cNvSpPr>
          <p:nvPr/>
        </p:nvSpPr>
        <p:spPr bwMode="auto">
          <a:xfrm>
            <a:off x="457200" y="4953000"/>
            <a:ext cx="8610600" cy="1219200"/>
          </a:xfrm>
          <a:prstGeom prst="rect">
            <a:avLst/>
          </a:prstGeom>
          <a:solidFill>
            <a:schemeClr val="bg1"/>
          </a:solidFill>
          <a:ln w="9525">
            <a:noFill/>
            <a:miter lim="800000"/>
            <a:headEnd/>
            <a:tailEnd/>
          </a:ln>
        </p:spPr>
        <p:txBody>
          <a:bodyPr/>
          <a:lstStyle/>
          <a:p>
            <a:pPr marL="449263" indent="-449263">
              <a:spcBef>
                <a:spcPts val="600"/>
              </a:spcBef>
              <a:buFontTx/>
              <a:buChar char="•"/>
            </a:pPr>
            <a:r>
              <a:rPr lang="en-GB" sz="2000" dirty="0"/>
              <a:t>Fort Seward, CA (</a:t>
            </a:r>
            <a:r>
              <a:rPr lang="en-GB" sz="2000" dirty="0" smtClean="0"/>
              <a:t>FTSC1) and </a:t>
            </a:r>
            <a:r>
              <a:rPr lang="en-GB" sz="2000" dirty="0"/>
              <a:t>Dolores, CO (DOSC1) </a:t>
            </a:r>
            <a:endParaRPr lang="en-GB" sz="2000" dirty="0" smtClean="0"/>
          </a:p>
          <a:p>
            <a:pPr marL="449263" indent="-449263">
              <a:spcBef>
                <a:spcPts val="600"/>
              </a:spcBef>
              <a:buFontTx/>
              <a:buChar char="•"/>
            </a:pPr>
            <a:r>
              <a:rPr lang="en-US" sz="2000" dirty="0" smtClean="0"/>
              <a:t>Total skill in EnsPost-adjusted GFS streamflow forecasts is similar</a:t>
            </a:r>
          </a:p>
          <a:p>
            <a:pPr marL="449263" indent="-449263">
              <a:spcBef>
                <a:spcPts val="600"/>
              </a:spcBef>
              <a:buFontTx/>
              <a:buChar char="•"/>
            </a:pPr>
            <a:r>
              <a:rPr lang="en-US" sz="2000" dirty="0" smtClean="0"/>
              <a:t>Origins are completely different (FTSC1=forcing, DOLC2=flow)</a:t>
            </a:r>
            <a:endParaRPr lang="en-GB" sz="2000" dirty="0"/>
          </a:p>
        </p:txBody>
      </p:sp>
    </p:spTree>
    <p:extLst>
      <p:ext uri="{BB962C8B-B14F-4D97-AF65-F5344CB8AC3E}">
        <p14:creationId xmlns:p14="http://schemas.microsoft.com/office/powerpoint/2010/main" val="1087054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49858" y="741478"/>
            <a:ext cx="7689072" cy="4032895"/>
          </a:xfrm>
          <a:prstGeom prst="rect">
            <a:avLst/>
          </a:prstGeom>
        </p:spPr>
      </p:pic>
      <p:sp>
        <p:nvSpPr>
          <p:cNvPr id="11"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Example: two very different seasons </a:t>
            </a:r>
            <a:endParaRPr lang="en-US" sz="3400" b="1" dirty="0">
              <a:latin typeface="Tahoma" pitchFamily="34" charset="0"/>
              <a:ea typeface="Tahoma" pitchFamily="34" charset="0"/>
              <a:cs typeface="Tahoma" pitchFamily="34" charset="0"/>
            </a:endParaRPr>
          </a:p>
        </p:txBody>
      </p:sp>
      <p:sp>
        <p:nvSpPr>
          <p:cNvPr id="17" name="Rectangle 2"/>
          <p:cNvSpPr>
            <a:spLocks noChangeArrowheads="1"/>
          </p:cNvSpPr>
          <p:nvPr/>
        </p:nvSpPr>
        <p:spPr bwMode="auto">
          <a:xfrm>
            <a:off x="457200" y="4953000"/>
            <a:ext cx="8610600" cy="1219200"/>
          </a:xfrm>
          <a:prstGeom prst="rect">
            <a:avLst/>
          </a:prstGeom>
          <a:solidFill>
            <a:schemeClr val="bg1"/>
          </a:solidFill>
          <a:ln w="9525">
            <a:noFill/>
            <a:miter lim="800000"/>
            <a:headEnd/>
            <a:tailEnd/>
          </a:ln>
        </p:spPr>
        <p:txBody>
          <a:bodyPr/>
          <a:lstStyle/>
          <a:p>
            <a:pPr marL="449263" indent="-449263">
              <a:spcBef>
                <a:spcPts val="600"/>
              </a:spcBef>
              <a:buFontTx/>
              <a:buChar char="•"/>
            </a:pPr>
            <a:r>
              <a:rPr lang="en-GB" sz="2000" dirty="0" smtClean="0"/>
              <a:t>However, in FTSC1, completely different picture in wet vs. dry season </a:t>
            </a:r>
          </a:p>
          <a:p>
            <a:pPr marL="449263" indent="-449263">
              <a:spcBef>
                <a:spcPts val="600"/>
              </a:spcBef>
              <a:buFontTx/>
              <a:buChar char="•"/>
            </a:pPr>
            <a:r>
              <a:rPr lang="en-US" sz="2000" dirty="0" smtClean="0"/>
              <a:t>In wet season (which dominates overall results), mainly MEFP skill</a:t>
            </a:r>
          </a:p>
          <a:p>
            <a:pPr marL="449263" indent="-449263">
              <a:spcBef>
                <a:spcPts val="600"/>
              </a:spcBef>
              <a:buFontTx/>
              <a:buChar char="•"/>
            </a:pPr>
            <a:r>
              <a:rPr lang="en-US" sz="2000" dirty="0" smtClean="0"/>
              <a:t>In dry season, skill mainly originates from EnsPost (persistence)</a:t>
            </a:r>
            <a:endParaRPr lang="en-GB" sz="2000" dirty="0"/>
          </a:p>
        </p:txBody>
      </p:sp>
    </p:spTree>
    <p:extLst>
      <p:ext uri="{BB962C8B-B14F-4D97-AF65-F5344CB8AC3E}">
        <p14:creationId xmlns:p14="http://schemas.microsoft.com/office/powerpoint/2010/main" val="1790650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Uncertainty in model </a:t>
            </a:r>
            <a:r>
              <a:rPr lang="en-US" sz="3400" b="1" u="sng" dirty="0" smtClean="0">
                <a:solidFill>
                  <a:srgbClr val="305480"/>
                </a:solidFill>
              </a:rPr>
              <a:t>output</a:t>
            </a:r>
            <a:r>
              <a:rPr lang="en-US" sz="3400" b="1" dirty="0" smtClean="0">
                <a:solidFill>
                  <a:srgbClr val="305480"/>
                </a:solidFill>
              </a:rPr>
              <a:t> depends on </a:t>
            </a:r>
            <a:endParaRPr lang="en-GB" sz="3400" b="1" dirty="0">
              <a:solidFill>
                <a:srgbClr val="305480"/>
              </a:solidFill>
            </a:endParaRPr>
          </a:p>
          <a:p>
            <a:pPr marL="514350" indent="-514350">
              <a:spcBef>
                <a:spcPts val="1200"/>
              </a:spcBef>
              <a:buFont typeface="+mj-lt"/>
              <a:buAutoNum type="arabicPeriod"/>
            </a:pPr>
            <a:r>
              <a:rPr lang="en-US" sz="2600" b="1" dirty="0" smtClean="0"/>
              <a:t>Magnitude </a:t>
            </a:r>
            <a:r>
              <a:rPr lang="en-US" sz="2600" dirty="0" smtClean="0"/>
              <a:t>of uncertainty in input sources</a:t>
            </a:r>
            <a:endParaRPr lang="en-US" sz="2600" dirty="0"/>
          </a:p>
          <a:p>
            <a:pPr marL="514350" indent="-514350">
              <a:spcBef>
                <a:spcPts val="1200"/>
              </a:spcBef>
              <a:buFont typeface="+mj-lt"/>
              <a:buAutoNum type="arabicPeriod"/>
            </a:pPr>
            <a:r>
              <a:rPr lang="en-US" sz="2600" b="1" dirty="0" smtClean="0"/>
              <a:t>Sensitivity</a:t>
            </a:r>
            <a:r>
              <a:rPr lang="en-US" sz="2600" dirty="0" smtClean="0"/>
              <a:t> of the output variable to uncertain inputs</a:t>
            </a:r>
            <a:endParaRPr lang="en-US" sz="2600" dirty="0"/>
          </a:p>
          <a:p>
            <a:pPr marL="514350" indent="-514350">
              <a:spcBef>
                <a:spcPts val="1200"/>
              </a:spcBef>
              <a:buFont typeface="Arial" panose="020B0604020202020204" pitchFamily="34" charset="0"/>
              <a:buChar char="•"/>
            </a:pPr>
            <a:r>
              <a:rPr lang="en-US" sz="2600" dirty="0" smtClean="0"/>
              <a:t>Uncertainty in outputs increases with both factors</a:t>
            </a:r>
          </a:p>
          <a:p>
            <a:pPr marL="514350" indent="-514350">
              <a:spcBef>
                <a:spcPts val="1200"/>
              </a:spcBef>
              <a:buFont typeface="Arial" panose="020B0604020202020204" pitchFamily="34" charset="0"/>
              <a:buChar char="•"/>
            </a:pPr>
            <a:r>
              <a:rPr lang="en-US" sz="2600" dirty="0" smtClean="0"/>
              <a:t>Sensitivity is controlled by the model equations</a:t>
            </a:r>
            <a:endParaRPr lang="en-US" sz="2600" dirty="0"/>
          </a:p>
          <a:p>
            <a:pPr marL="609600" indent="-609600">
              <a:spcBef>
                <a:spcPct val="35000"/>
              </a:spcBef>
            </a:pPr>
            <a:r>
              <a:rPr lang="en-US" sz="3400" b="1" dirty="0" smtClean="0">
                <a:solidFill>
                  <a:srgbClr val="305480"/>
                </a:solidFill>
              </a:rPr>
              <a:t>Simple example (one uncertainty source)</a:t>
            </a:r>
            <a:endParaRPr lang="en-GB" sz="3400" b="1" dirty="0">
              <a:solidFill>
                <a:srgbClr val="305480"/>
              </a:solidFill>
            </a:endParaRPr>
          </a:p>
          <a:p>
            <a:pPr marL="502920" indent="-502920">
              <a:spcBef>
                <a:spcPts val="1000"/>
              </a:spcBef>
              <a:buFontTx/>
              <a:buChar char="•"/>
            </a:pPr>
            <a:r>
              <a:rPr lang="en-US" sz="2600" dirty="0" smtClean="0"/>
              <a:t>Linear reservoir model, with flow equation:</a:t>
            </a:r>
          </a:p>
          <a:p>
            <a:pPr>
              <a:spcBef>
                <a:spcPts val="1000"/>
              </a:spcBef>
              <a:buClr>
                <a:schemeClr val="tx1"/>
              </a:buClr>
              <a:tabLst>
                <a:tab pos="503238" algn="l"/>
              </a:tabLst>
            </a:pPr>
            <a:r>
              <a:rPr lang="en-US" sz="2600" dirty="0" smtClean="0">
                <a:solidFill>
                  <a:srgbClr val="0000FF"/>
                </a:solidFill>
              </a:rPr>
              <a:t>	Q</a:t>
            </a:r>
            <a:r>
              <a:rPr lang="en-US" sz="2600" dirty="0" smtClean="0"/>
              <a:t>=</a:t>
            </a:r>
            <a:r>
              <a:rPr lang="en-US" sz="2600" dirty="0" err="1" smtClean="0">
                <a:solidFill>
                  <a:srgbClr val="00B050"/>
                </a:solidFill>
              </a:rPr>
              <a:t>w</a:t>
            </a:r>
            <a:r>
              <a:rPr lang="en-US" sz="2600" dirty="0" err="1" smtClean="0">
                <a:solidFill>
                  <a:srgbClr val="FF0000"/>
                </a:solidFill>
              </a:rPr>
              <a:t>S</a:t>
            </a:r>
            <a:endParaRPr lang="en-GB" sz="2600" baseline="-25000" dirty="0">
              <a:solidFill>
                <a:srgbClr val="FF0000"/>
              </a:solidFill>
            </a:endParaRPr>
          </a:p>
          <a:p>
            <a:pPr>
              <a:spcBef>
                <a:spcPts val="1200"/>
              </a:spcBef>
              <a:buClr>
                <a:schemeClr val="tx1"/>
              </a:buClr>
              <a:tabLst>
                <a:tab pos="503238" algn="l"/>
              </a:tabLst>
            </a:pPr>
            <a:r>
              <a:rPr lang="en-US" sz="2600" dirty="0" smtClean="0">
                <a:solidFill>
                  <a:srgbClr val="0000FF"/>
                </a:solidFill>
              </a:rPr>
              <a:t>	Outflow </a:t>
            </a:r>
            <a:r>
              <a:rPr lang="en-US" sz="2600" dirty="0" smtClean="0"/>
              <a:t>= </a:t>
            </a:r>
            <a:r>
              <a:rPr lang="en-US" sz="2600" dirty="0" smtClean="0">
                <a:solidFill>
                  <a:srgbClr val="00B050"/>
                </a:solidFill>
              </a:rPr>
              <a:t>watershed coefficient </a:t>
            </a:r>
            <a:r>
              <a:rPr lang="en-US" sz="2600" dirty="0" smtClean="0"/>
              <a:t>* </a:t>
            </a:r>
            <a:r>
              <a:rPr lang="en-US" sz="2600" dirty="0" smtClean="0">
                <a:solidFill>
                  <a:srgbClr val="FF0000"/>
                </a:solidFill>
              </a:rPr>
              <a:t>Storage</a:t>
            </a:r>
            <a:endParaRPr lang="en-GB" sz="2600" dirty="0">
              <a:solidFill>
                <a:srgbClr val="FF0000"/>
              </a:solidFill>
            </a:endParaRPr>
          </a:p>
          <a:p>
            <a:pPr>
              <a:spcBef>
                <a:spcPts val="1000"/>
              </a:spcBef>
            </a:pP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How do sources contribute?</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78746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How do sources contribute?</a:t>
            </a:r>
            <a:endParaRPr lang="en-US" sz="3400" b="1" dirty="0">
              <a:latin typeface="Tahoma" pitchFamily="34" charset="0"/>
              <a:ea typeface="Tahoma" pitchFamily="34" charset="0"/>
              <a:cs typeface="Tahoma" pitchFamily="34" charset="0"/>
            </a:endParaRPr>
          </a:p>
        </p:txBody>
      </p:sp>
      <p:cxnSp>
        <p:nvCxnSpPr>
          <p:cNvPr id="8" name="Straight Connector 3"/>
          <p:cNvCxnSpPr>
            <a:cxnSpLocks noChangeShapeType="1"/>
          </p:cNvCxnSpPr>
          <p:nvPr/>
        </p:nvCxnSpPr>
        <p:spPr bwMode="auto">
          <a:xfrm flipH="1">
            <a:off x="2555292" y="1041972"/>
            <a:ext cx="0" cy="4048124"/>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9" name="Straight Connector 5"/>
          <p:cNvCxnSpPr>
            <a:cxnSpLocks noChangeShapeType="1"/>
          </p:cNvCxnSpPr>
          <p:nvPr/>
        </p:nvCxnSpPr>
        <p:spPr bwMode="auto">
          <a:xfrm>
            <a:off x="2202866" y="4699571"/>
            <a:ext cx="4050000"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 name="Rectangle 15"/>
          <p:cNvSpPr/>
          <p:nvPr/>
        </p:nvSpPr>
        <p:spPr>
          <a:xfrm>
            <a:off x="4352182" y="1114013"/>
            <a:ext cx="161761" cy="45861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flipV="1">
            <a:off x="1056968" y="4225806"/>
            <a:ext cx="5105398" cy="556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1600305" y="2782551"/>
            <a:ext cx="4552121" cy="1611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29"/>
          <p:cNvSpPr/>
          <p:nvPr/>
        </p:nvSpPr>
        <p:spPr>
          <a:xfrm rot="16200000">
            <a:off x="419206" y="2329092"/>
            <a:ext cx="3299794" cy="970721"/>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93576" y="857305"/>
                  <a:pt x="2798364" y="1085905"/>
                </a:cubicBezTo>
                <a:cubicBezTo>
                  <a:pt x="3003152" y="1314505"/>
                  <a:pt x="2963464" y="1277994"/>
                  <a:pt x="3141264" y="1371656"/>
                </a:cubicBezTo>
                <a:cubicBezTo>
                  <a:pt x="3319064" y="1465319"/>
                  <a:pt x="3591871" y="1479604"/>
                  <a:pt x="3722289" y="1505005"/>
                </a:cubicBezTo>
                <a:cubicBezTo>
                  <a:pt x="3852707" y="1530406"/>
                  <a:pt x="3918604" y="1508185"/>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1" name="Straight Connector 30"/>
          <p:cNvCxnSpPr/>
          <p:nvPr/>
        </p:nvCxnSpPr>
        <p:spPr>
          <a:xfrm flipV="1">
            <a:off x="2564402" y="1116093"/>
            <a:ext cx="3614006" cy="3584721"/>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rot="10800000">
            <a:off x="2620725" y="4727312"/>
            <a:ext cx="3531702" cy="970721"/>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93576" y="857305"/>
                  <a:pt x="2798364" y="1085905"/>
                </a:cubicBezTo>
                <a:cubicBezTo>
                  <a:pt x="3003152" y="1314505"/>
                  <a:pt x="2963464" y="1277994"/>
                  <a:pt x="3141264" y="1371656"/>
                </a:cubicBezTo>
                <a:cubicBezTo>
                  <a:pt x="3319064" y="1465319"/>
                  <a:pt x="3591871" y="1479604"/>
                  <a:pt x="3722289" y="1505005"/>
                </a:cubicBezTo>
                <a:cubicBezTo>
                  <a:pt x="3852707" y="1530406"/>
                  <a:pt x="3918604" y="1508185"/>
                  <a:pt x="3923770" y="152406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3" name="Straight Connector 42"/>
          <p:cNvCxnSpPr/>
          <p:nvPr/>
        </p:nvCxnSpPr>
        <p:spPr>
          <a:xfrm flipV="1">
            <a:off x="2576219" y="3861372"/>
            <a:ext cx="3594841" cy="83882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rot="16200000">
            <a:off x="1327195" y="3482233"/>
            <a:ext cx="932200" cy="1524825"/>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840189 w 3923770"/>
              <a:gd name="connsiteY4" fmla="*/ 1085908 h 1524886"/>
              <a:gd name="connsiteX5" fmla="*/ 3141264 w 3923770"/>
              <a:gd name="connsiteY5" fmla="*/ 1371656 h 1524886"/>
              <a:gd name="connsiteX6" fmla="*/ 3722289 w 3923770"/>
              <a:gd name="connsiteY6" fmla="*/ 1505005 h 1524886"/>
              <a:gd name="connsiteX7" fmla="*/ 3923770 w 3923770"/>
              <a:gd name="connsiteY7"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15056" y="7992"/>
                  <a:pt x="1912539" y="55"/>
                </a:cubicBezTo>
                <a:cubicBezTo>
                  <a:pt x="2210022" y="-7882"/>
                  <a:pt x="2635401" y="857308"/>
                  <a:pt x="2840189" y="1085908"/>
                </a:cubicBezTo>
                <a:cubicBezTo>
                  <a:pt x="3044977" y="1314508"/>
                  <a:pt x="2994247" y="1301807"/>
                  <a:pt x="3141264" y="1371656"/>
                </a:cubicBezTo>
                <a:cubicBezTo>
                  <a:pt x="3288281" y="1441505"/>
                  <a:pt x="3591871" y="1479604"/>
                  <a:pt x="3722289" y="1505005"/>
                </a:cubicBezTo>
                <a:cubicBezTo>
                  <a:pt x="3852707" y="1530406"/>
                  <a:pt x="3918604" y="1508185"/>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TextBox 45"/>
          <p:cNvSpPr txBox="1"/>
          <p:nvPr/>
        </p:nvSpPr>
        <p:spPr>
          <a:xfrm>
            <a:off x="2977152" y="5791200"/>
            <a:ext cx="2956259" cy="461665"/>
          </a:xfrm>
          <a:prstGeom prst="rect">
            <a:avLst/>
          </a:prstGeom>
          <a:noFill/>
        </p:spPr>
        <p:txBody>
          <a:bodyPr wrap="none" rtlCol="0">
            <a:spAutoFit/>
          </a:bodyPr>
          <a:lstStyle/>
          <a:p>
            <a:pPr algn="ctr"/>
            <a:r>
              <a:rPr lang="en-US" sz="2400" dirty="0" smtClean="0">
                <a:solidFill>
                  <a:srgbClr val="FF0000"/>
                </a:solidFill>
              </a:rPr>
              <a:t>Input uncertainty (S)</a:t>
            </a:r>
            <a:endParaRPr lang="en-GB" sz="2400" dirty="0">
              <a:solidFill>
                <a:srgbClr val="FF0000"/>
              </a:solidFill>
            </a:endParaRPr>
          </a:p>
        </p:txBody>
      </p:sp>
      <p:sp>
        <p:nvSpPr>
          <p:cNvPr id="47" name="TextBox 46"/>
          <p:cNvSpPr txBox="1"/>
          <p:nvPr/>
        </p:nvSpPr>
        <p:spPr>
          <a:xfrm rot="16200000">
            <a:off x="-930817" y="2631836"/>
            <a:ext cx="3228769" cy="461665"/>
          </a:xfrm>
          <a:prstGeom prst="rect">
            <a:avLst/>
          </a:prstGeom>
          <a:noFill/>
        </p:spPr>
        <p:txBody>
          <a:bodyPr wrap="none" rtlCol="0">
            <a:spAutoFit/>
          </a:bodyPr>
          <a:lstStyle/>
          <a:p>
            <a:r>
              <a:rPr lang="en-US" sz="2400" dirty="0" smtClean="0">
                <a:solidFill>
                  <a:srgbClr val="0000FF"/>
                </a:solidFill>
              </a:rPr>
              <a:t>Output uncertainty (</a:t>
            </a:r>
            <a:r>
              <a:rPr lang="en-US" sz="2400" dirty="0">
                <a:solidFill>
                  <a:srgbClr val="0000FF"/>
                </a:solidFill>
              </a:rPr>
              <a:t>Q</a:t>
            </a:r>
            <a:r>
              <a:rPr lang="en-US" sz="2400" dirty="0" smtClean="0">
                <a:solidFill>
                  <a:srgbClr val="0000FF"/>
                </a:solidFill>
              </a:rPr>
              <a:t>)</a:t>
            </a:r>
            <a:endParaRPr lang="en-GB" sz="2400" dirty="0">
              <a:solidFill>
                <a:srgbClr val="0000FF"/>
              </a:solidFill>
            </a:endParaRPr>
          </a:p>
        </p:txBody>
      </p:sp>
      <p:sp>
        <p:nvSpPr>
          <p:cNvPr id="48" name="Rectangle 47"/>
          <p:cNvSpPr/>
          <p:nvPr/>
        </p:nvSpPr>
        <p:spPr>
          <a:xfrm>
            <a:off x="6414680" y="3539167"/>
            <a:ext cx="1814920" cy="584775"/>
          </a:xfrm>
          <a:prstGeom prst="rect">
            <a:avLst/>
          </a:prstGeom>
        </p:spPr>
        <p:txBody>
          <a:bodyPr wrap="none">
            <a:spAutoFit/>
          </a:bodyPr>
          <a:lstStyle/>
          <a:p>
            <a:pPr>
              <a:spcBef>
                <a:spcPts val="1000"/>
              </a:spcBef>
              <a:buClr>
                <a:schemeClr val="tx1"/>
              </a:buClr>
            </a:pPr>
            <a:r>
              <a:rPr lang="en-US" dirty="0" smtClean="0">
                <a:solidFill>
                  <a:srgbClr val="0000FF"/>
                </a:solidFill>
              </a:rPr>
              <a:t>Q</a:t>
            </a:r>
            <a:r>
              <a:rPr lang="en-US" dirty="0" smtClean="0"/>
              <a:t>=</a:t>
            </a:r>
            <a:r>
              <a:rPr lang="en-US" dirty="0" smtClean="0">
                <a:solidFill>
                  <a:srgbClr val="00CC00"/>
                </a:solidFill>
              </a:rPr>
              <a:t>0.25</a:t>
            </a:r>
            <a:r>
              <a:rPr lang="en-US" dirty="0" smtClean="0">
                <a:solidFill>
                  <a:srgbClr val="FF0000"/>
                </a:solidFill>
              </a:rPr>
              <a:t>S</a:t>
            </a:r>
            <a:endParaRPr lang="en-GB" baseline="-25000" dirty="0">
              <a:solidFill>
                <a:srgbClr val="FF0000"/>
              </a:solidFill>
            </a:endParaRPr>
          </a:p>
        </p:txBody>
      </p:sp>
      <p:sp>
        <p:nvSpPr>
          <p:cNvPr id="49" name="Rectangle 48"/>
          <p:cNvSpPr/>
          <p:nvPr/>
        </p:nvSpPr>
        <p:spPr>
          <a:xfrm>
            <a:off x="6324600" y="838200"/>
            <a:ext cx="1587294" cy="584775"/>
          </a:xfrm>
          <a:prstGeom prst="rect">
            <a:avLst/>
          </a:prstGeom>
        </p:spPr>
        <p:txBody>
          <a:bodyPr wrap="none">
            <a:spAutoFit/>
          </a:bodyPr>
          <a:lstStyle/>
          <a:p>
            <a:pPr>
              <a:spcBef>
                <a:spcPts val="1000"/>
              </a:spcBef>
              <a:buClr>
                <a:schemeClr val="tx1"/>
              </a:buClr>
            </a:pPr>
            <a:r>
              <a:rPr lang="en-US" dirty="0" smtClean="0">
                <a:solidFill>
                  <a:srgbClr val="0000FF"/>
                </a:solidFill>
              </a:rPr>
              <a:t>Q</a:t>
            </a:r>
            <a:r>
              <a:rPr lang="en-US" dirty="0" smtClean="0"/>
              <a:t>=</a:t>
            </a:r>
            <a:r>
              <a:rPr lang="en-US" dirty="0" smtClean="0">
                <a:solidFill>
                  <a:srgbClr val="00CC00"/>
                </a:solidFill>
              </a:rPr>
              <a:t>1.0</a:t>
            </a:r>
            <a:r>
              <a:rPr lang="en-US" dirty="0" smtClean="0">
                <a:solidFill>
                  <a:srgbClr val="FF0000"/>
                </a:solidFill>
              </a:rPr>
              <a:t>S</a:t>
            </a:r>
            <a:endParaRPr lang="en-GB" baseline="-25000" dirty="0">
              <a:solidFill>
                <a:srgbClr val="FF0000"/>
              </a:solidFill>
            </a:endParaRPr>
          </a:p>
        </p:txBody>
      </p:sp>
      <p:cxnSp>
        <p:nvCxnSpPr>
          <p:cNvPr id="51" name="Straight Arrow Connector 50"/>
          <p:cNvCxnSpPr>
            <a:endCxn id="48" idx="0"/>
          </p:cNvCxnSpPr>
          <p:nvPr/>
        </p:nvCxnSpPr>
        <p:spPr>
          <a:xfrm>
            <a:off x="7314095" y="2782551"/>
            <a:ext cx="0" cy="756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7314095" y="1454426"/>
            <a:ext cx="1" cy="7400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983610" y="2223241"/>
            <a:ext cx="3033203" cy="461665"/>
          </a:xfrm>
          <a:prstGeom prst="rect">
            <a:avLst/>
          </a:prstGeom>
          <a:noFill/>
        </p:spPr>
        <p:txBody>
          <a:bodyPr wrap="none" rtlCol="0">
            <a:spAutoFit/>
          </a:bodyPr>
          <a:lstStyle/>
          <a:p>
            <a:pPr algn="ctr"/>
            <a:r>
              <a:rPr lang="en-US" sz="2400" dirty="0" smtClean="0"/>
              <a:t>Slope = “</a:t>
            </a:r>
            <a:r>
              <a:rPr lang="en-US" sz="2400" b="1" dirty="0" smtClean="0"/>
              <a:t>sensitivity</a:t>
            </a:r>
            <a:r>
              <a:rPr lang="en-US" sz="2400" dirty="0" smtClean="0"/>
              <a:t>”</a:t>
            </a:r>
            <a:endParaRPr lang="en-GB" sz="2400" dirty="0"/>
          </a:p>
        </p:txBody>
      </p:sp>
      <p:sp>
        <p:nvSpPr>
          <p:cNvPr id="55" name="TextBox 54"/>
          <p:cNvSpPr txBox="1"/>
          <p:nvPr/>
        </p:nvSpPr>
        <p:spPr>
          <a:xfrm>
            <a:off x="5851374" y="5274366"/>
            <a:ext cx="3118456" cy="461665"/>
          </a:xfrm>
          <a:prstGeom prst="rect">
            <a:avLst/>
          </a:prstGeom>
          <a:noFill/>
        </p:spPr>
        <p:txBody>
          <a:bodyPr wrap="square" rtlCol="0">
            <a:spAutoFit/>
          </a:bodyPr>
          <a:lstStyle/>
          <a:p>
            <a:pPr algn="ctr"/>
            <a:r>
              <a:rPr lang="en-US" sz="2400" dirty="0" smtClean="0"/>
              <a:t>Width = “</a:t>
            </a:r>
            <a:r>
              <a:rPr lang="en-US" sz="2400" b="1" dirty="0" smtClean="0"/>
              <a:t>magnitude</a:t>
            </a:r>
            <a:r>
              <a:rPr lang="en-US" sz="2400" dirty="0" smtClean="0"/>
              <a:t>”</a:t>
            </a:r>
            <a:endParaRPr lang="en-GB" sz="2400" dirty="0"/>
          </a:p>
        </p:txBody>
      </p:sp>
      <p:sp>
        <p:nvSpPr>
          <p:cNvPr id="60" name="Rectangle 59"/>
          <p:cNvSpPr/>
          <p:nvPr/>
        </p:nvSpPr>
        <p:spPr>
          <a:xfrm>
            <a:off x="2046636" y="929334"/>
            <a:ext cx="423514" cy="461665"/>
          </a:xfrm>
          <a:prstGeom prst="rect">
            <a:avLst/>
          </a:prstGeom>
        </p:spPr>
        <p:txBody>
          <a:bodyPr wrap="none">
            <a:spAutoFit/>
          </a:bodyPr>
          <a:lstStyle/>
          <a:p>
            <a:pPr>
              <a:spcBef>
                <a:spcPts val="1000"/>
              </a:spcBef>
              <a:buClr>
                <a:schemeClr val="tx1"/>
              </a:buClr>
            </a:pPr>
            <a:r>
              <a:rPr lang="en-US" sz="2400" dirty="0" smtClean="0">
                <a:solidFill>
                  <a:srgbClr val="0000FF"/>
                </a:solidFill>
              </a:rPr>
              <a:t>Q</a:t>
            </a:r>
            <a:endParaRPr lang="en-GB" sz="2400" baseline="-25000" dirty="0">
              <a:solidFill>
                <a:srgbClr val="FF0000"/>
              </a:solidFill>
            </a:endParaRPr>
          </a:p>
        </p:txBody>
      </p:sp>
      <p:sp>
        <p:nvSpPr>
          <p:cNvPr id="61" name="Rectangle 60"/>
          <p:cNvSpPr/>
          <p:nvPr/>
        </p:nvSpPr>
        <p:spPr>
          <a:xfrm>
            <a:off x="5841673" y="4742598"/>
            <a:ext cx="389850" cy="461665"/>
          </a:xfrm>
          <a:prstGeom prst="rect">
            <a:avLst/>
          </a:prstGeom>
        </p:spPr>
        <p:txBody>
          <a:bodyPr wrap="none">
            <a:spAutoFit/>
          </a:bodyPr>
          <a:lstStyle/>
          <a:p>
            <a:pPr>
              <a:spcBef>
                <a:spcPts val="1000"/>
              </a:spcBef>
              <a:buClr>
                <a:schemeClr val="tx1"/>
              </a:buClr>
            </a:pPr>
            <a:r>
              <a:rPr lang="en-US" sz="2400" dirty="0" smtClean="0">
                <a:solidFill>
                  <a:srgbClr val="FF0000"/>
                </a:solidFill>
              </a:rPr>
              <a:t>S</a:t>
            </a:r>
            <a:endParaRPr lang="en-GB" sz="2400" baseline="-25000" dirty="0">
              <a:solidFill>
                <a:srgbClr val="FF0000"/>
              </a:solidFill>
            </a:endParaRPr>
          </a:p>
        </p:txBody>
      </p:sp>
      <p:cxnSp>
        <p:nvCxnSpPr>
          <p:cNvPr id="64" name="Straight Arrow Connector 63"/>
          <p:cNvCxnSpPr>
            <a:stCxn id="55" idx="1"/>
          </p:cNvCxnSpPr>
          <p:nvPr/>
        </p:nvCxnSpPr>
        <p:spPr>
          <a:xfrm flipH="1" flipV="1">
            <a:off x="4947042" y="5503977"/>
            <a:ext cx="904332" cy="12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300788" y="6172200"/>
            <a:ext cx="2843212" cy="685800"/>
            <a:chOff x="1671638" y="4419600"/>
            <a:chExt cx="2843212" cy="685800"/>
          </a:xfrm>
        </p:grpSpPr>
        <p:sp>
          <p:nvSpPr>
            <p:cNvPr id="25" name="Rounded Rectangle 24"/>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SC.61</a:t>
              </a:r>
              <a:endParaRPr lang="en-GB" sz="1800" b="1" dirty="0"/>
            </a:p>
          </p:txBody>
        </p:sp>
      </p:grpSp>
    </p:spTree>
    <p:extLst>
      <p:ext uri="{BB962C8B-B14F-4D97-AF65-F5344CB8AC3E}">
        <p14:creationId xmlns:p14="http://schemas.microsoft.com/office/powerpoint/2010/main" val="230393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723900" y="5091752"/>
            <a:ext cx="7696200" cy="923330"/>
          </a:xfrm>
          <a:prstGeom prst="rect">
            <a:avLst/>
          </a:prstGeom>
          <a:noFill/>
          <a:ln w="9525">
            <a:noFill/>
            <a:miter lim="800000"/>
            <a:headEnd/>
            <a:tailEnd/>
          </a:ln>
        </p:spPr>
        <p:txBody>
          <a:bodyPr>
            <a:spAutoFit/>
          </a:bodyPr>
          <a:lstStyle/>
          <a:p>
            <a:pPr algn="ctr" eaLnBrk="0" hangingPunct="0">
              <a:spcBef>
                <a:spcPct val="50000"/>
              </a:spcBef>
            </a:pPr>
            <a:r>
              <a:rPr lang="en-GB" sz="2400" dirty="0"/>
              <a:t>James </a:t>
            </a:r>
            <a:r>
              <a:rPr lang="en-GB" sz="2400" dirty="0" smtClean="0"/>
              <a:t>Brown</a:t>
            </a:r>
          </a:p>
          <a:p>
            <a:pPr algn="ctr" eaLnBrk="0" hangingPunct="0">
              <a:spcBef>
                <a:spcPct val="50000"/>
              </a:spcBef>
            </a:pPr>
            <a:r>
              <a:rPr lang="en-GB" sz="2000" dirty="0" smtClean="0"/>
              <a:t>james.brown@hydrosolved.com</a:t>
            </a:r>
            <a:endParaRPr lang="en-GB" sz="2000" dirty="0"/>
          </a:p>
        </p:txBody>
      </p:sp>
      <p:sp>
        <p:nvSpPr>
          <p:cNvPr id="10" name="Text Box 38"/>
          <p:cNvSpPr txBox="1">
            <a:spLocks noChangeArrowheads="1"/>
          </p:cNvSpPr>
          <p:nvPr/>
        </p:nvSpPr>
        <p:spPr bwMode="auto">
          <a:xfrm>
            <a:off x="523876" y="2838271"/>
            <a:ext cx="8112124" cy="1323439"/>
          </a:xfrm>
          <a:prstGeom prst="rect">
            <a:avLst/>
          </a:prstGeom>
          <a:noFill/>
          <a:ln w="9525">
            <a:noFill/>
            <a:miter lim="800000"/>
            <a:headEnd/>
            <a:tailEnd/>
          </a:ln>
        </p:spPr>
        <p:txBody>
          <a:bodyPr wrap="square">
            <a:spAutoFit/>
          </a:bodyPr>
          <a:lstStyle/>
          <a:p>
            <a:pPr algn="ctr" eaLnBrk="0" hangingPunct="0"/>
            <a:r>
              <a:rPr lang="en-US" sz="4000" b="1" dirty="0" smtClean="0"/>
              <a:t>Basic Hydrologic Ensemble Theory (for review in Seminar C)</a:t>
            </a:r>
            <a:endParaRPr lang="en-US" sz="4000" b="1" dirty="0"/>
          </a:p>
        </p:txBody>
      </p:sp>
      <p:sp>
        <p:nvSpPr>
          <p:cNvPr id="11" name="Text Box 40"/>
          <p:cNvSpPr txBox="1">
            <a:spLocks noChangeArrowheads="1"/>
          </p:cNvSpPr>
          <p:nvPr/>
        </p:nvSpPr>
        <p:spPr bwMode="auto">
          <a:xfrm>
            <a:off x="395288" y="1114961"/>
            <a:ext cx="8304212" cy="677108"/>
          </a:xfrm>
          <a:prstGeom prst="rect">
            <a:avLst/>
          </a:prstGeom>
          <a:noFill/>
          <a:ln w="9525">
            <a:noFill/>
            <a:miter lim="800000"/>
            <a:headEnd/>
            <a:tailEnd/>
          </a:ln>
        </p:spPr>
        <p:txBody>
          <a:bodyPr>
            <a:spAutoFit/>
          </a:bodyPr>
          <a:lstStyle/>
          <a:p>
            <a:pPr algn="ctr" eaLnBrk="0" hangingPunct="0"/>
            <a:r>
              <a:rPr lang="en-GB" sz="3800" b="1" dirty="0" smtClean="0">
                <a:solidFill>
                  <a:srgbClr val="305480"/>
                </a:solidFill>
                <a:latin typeface="Tahoma" pitchFamily="34" charset="0"/>
                <a:ea typeface="Tahoma" pitchFamily="34" charset="0"/>
                <a:cs typeface="Tahoma" pitchFamily="34" charset="0"/>
              </a:rPr>
              <a:t>1</a:t>
            </a:r>
            <a:r>
              <a:rPr lang="en-GB" sz="3800" b="1" baseline="30000" dirty="0" smtClean="0">
                <a:solidFill>
                  <a:srgbClr val="305480"/>
                </a:solidFill>
                <a:latin typeface="Tahoma" pitchFamily="34" charset="0"/>
                <a:ea typeface="Tahoma" pitchFamily="34" charset="0"/>
                <a:cs typeface="Tahoma" pitchFamily="34" charset="0"/>
              </a:rPr>
              <a:t>st</a:t>
            </a:r>
            <a:r>
              <a:rPr lang="en-GB" sz="3800" b="1" dirty="0" smtClean="0">
                <a:solidFill>
                  <a:srgbClr val="305480"/>
                </a:solidFill>
                <a:latin typeface="Tahoma" pitchFamily="34" charset="0"/>
                <a:ea typeface="Tahoma" pitchFamily="34" charset="0"/>
                <a:cs typeface="Tahoma" pitchFamily="34" charset="0"/>
              </a:rPr>
              <a:t> </a:t>
            </a:r>
            <a:r>
              <a:rPr lang="en-GB" sz="3800" b="1" dirty="0">
                <a:solidFill>
                  <a:srgbClr val="305480"/>
                </a:solidFill>
                <a:latin typeface="Tahoma" pitchFamily="34" charset="0"/>
                <a:ea typeface="Tahoma" pitchFamily="34" charset="0"/>
                <a:cs typeface="Tahoma" pitchFamily="34" charset="0"/>
              </a:rPr>
              <a:t>HEFS workshop, </a:t>
            </a:r>
            <a:r>
              <a:rPr lang="en-GB" sz="3800" b="1" dirty="0" smtClean="0">
                <a:solidFill>
                  <a:srgbClr val="305480"/>
                </a:solidFill>
                <a:latin typeface="Tahoma" pitchFamily="34" charset="0"/>
                <a:ea typeface="Tahoma" pitchFamily="34" charset="0"/>
                <a:cs typeface="Tahoma" pitchFamily="34" charset="0"/>
              </a:rPr>
              <a:t>08/19/2014</a:t>
            </a:r>
            <a:endParaRPr lang="en-GB" sz="3800" b="1" dirty="0">
              <a:solidFill>
                <a:srgbClr val="30548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What about non-hydrologic sources?</a:t>
            </a:r>
            <a:endParaRPr lang="en-GB" sz="3400" b="1" dirty="0" smtClean="0">
              <a:solidFill>
                <a:srgbClr val="305480"/>
              </a:solidFill>
            </a:endParaRPr>
          </a:p>
          <a:p>
            <a:pPr marL="502920" indent="-502920">
              <a:spcBef>
                <a:spcPts val="1200"/>
              </a:spcBef>
              <a:buFont typeface="Arial" pitchFamily="34" charset="0"/>
              <a:buChar char="•"/>
            </a:pPr>
            <a:r>
              <a:rPr lang="en-US" sz="2600" dirty="0" smtClean="0"/>
              <a:t>Hydrologic outputs often used in additional models</a:t>
            </a:r>
          </a:p>
          <a:p>
            <a:pPr marL="514350" indent="-514350">
              <a:spcBef>
                <a:spcPts val="1200"/>
              </a:spcBef>
              <a:buFont typeface="Arial" panose="020B0604020202020204" pitchFamily="34" charset="0"/>
              <a:buChar char="•"/>
            </a:pPr>
            <a:r>
              <a:rPr lang="en-US" sz="2600" dirty="0" smtClean="0"/>
              <a:t>Are those uncertainties being considered?</a:t>
            </a:r>
            <a:endParaRPr lang="en-US" sz="2600" dirty="0"/>
          </a:p>
          <a:p>
            <a:pPr marL="514350" indent="-514350">
              <a:spcBef>
                <a:spcPts val="1200"/>
              </a:spcBef>
              <a:buFont typeface="Arial" panose="020B0604020202020204" pitchFamily="34" charset="0"/>
              <a:buChar char="•"/>
            </a:pPr>
            <a:r>
              <a:rPr lang="en-US" sz="2600" dirty="0" smtClean="0"/>
              <a:t>What about social and economic uncertainties?</a:t>
            </a:r>
            <a:endParaRPr lang="en-US" sz="2600" dirty="0"/>
          </a:p>
          <a:p>
            <a:pPr marL="609600" indent="-609600">
              <a:spcBef>
                <a:spcPct val="35000"/>
              </a:spcBef>
            </a:pPr>
            <a:r>
              <a:rPr lang="en-US" sz="3400" b="1" dirty="0" smtClean="0">
                <a:solidFill>
                  <a:srgbClr val="305480"/>
                </a:solidFill>
              </a:rPr>
              <a:t>What constitutes a “source”?</a:t>
            </a:r>
            <a:endParaRPr lang="en-GB" sz="3400" b="1" dirty="0">
              <a:solidFill>
                <a:srgbClr val="305480"/>
              </a:solidFill>
            </a:endParaRPr>
          </a:p>
          <a:p>
            <a:pPr marL="502920" indent="-502920">
              <a:spcBef>
                <a:spcPts val="1000"/>
              </a:spcBef>
              <a:buFontTx/>
              <a:buChar char="•"/>
            </a:pPr>
            <a:r>
              <a:rPr lang="en-US" sz="2600" dirty="0" smtClean="0"/>
              <a:t>Where to stop? Can always drill down further</a:t>
            </a:r>
          </a:p>
          <a:p>
            <a:pPr marL="502920" indent="-502920">
              <a:spcBef>
                <a:spcPts val="1000"/>
              </a:spcBef>
              <a:buFontTx/>
              <a:buChar char="•"/>
            </a:pPr>
            <a:r>
              <a:rPr lang="en-US" sz="2600" dirty="0" smtClean="0"/>
              <a:t>Detailed model may be desirable, but rarely practical</a:t>
            </a:r>
            <a:endParaRPr lang="en-GB" sz="2600" dirty="0"/>
          </a:p>
          <a:p>
            <a:pPr marL="502920" indent="-502920">
              <a:spcBef>
                <a:spcPts val="1200"/>
              </a:spcBef>
              <a:buFont typeface="Arial" panose="020B0604020202020204" pitchFamily="34" charset="0"/>
              <a:buChar char="•"/>
            </a:pPr>
            <a:r>
              <a:rPr lang="en-US" sz="2600" u="sng" dirty="0" smtClean="0"/>
              <a:t>Aggregate</a:t>
            </a:r>
            <a:r>
              <a:rPr lang="en-US" sz="2600" dirty="0" smtClean="0"/>
              <a:t> detailed sources, capturing </a:t>
            </a:r>
            <a:r>
              <a:rPr lang="en-US" sz="2600" u="sng" dirty="0" smtClean="0"/>
              <a:t>total</a:t>
            </a:r>
            <a:r>
              <a:rPr lang="en-US" sz="2600" dirty="0" smtClean="0"/>
              <a:t> uncertainty</a:t>
            </a:r>
            <a:endParaRPr lang="en-GB" sz="2600" dirty="0" smtClean="0"/>
          </a:p>
          <a:p>
            <a:pPr marL="502920" indent="-502920">
              <a:spcBef>
                <a:spcPts val="1200"/>
              </a:spcBef>
              <a:buFont typeface="Arial" panose="020B0604020202020204" pitchFamily="34" charset="0"/>
              <a:buChar char="•"/>
            </a:pPr>
            <a:r>
              <a:rPr lang="en-GB" sz="2600" dirty="0" smtClean="0"/>
              <a:t>For example: meteorological (S1) + hydrologic (S2)</a:t>
            </a:r>
            <a:endParaRPr lang="en-GB" sz="2600" dirty="0"/>
          </a:p>
          <a:p>
            <a:pPr>
              <a:spcBef>
                <a:spcPts val="1000"/>
              </a:spcBef>
            </a:pP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How can we capture all sources?</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82716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Flow </a:t>
            </a:r>
            <a:r>
              <a:rPr lang="en-US" sz="3400" b="1" dirty="0">
                <a:solidFill>
                  <a:srgbClr val="305480"/>
                </a:solidFill>
              </a:rPr>
              <a:t>f</a:t>
            </a:r>
            <a:r>
              <a:rPr lang="en-US" sz="3400" b="1" dirty="0" smtClean="0">
                <a:solidFill>
                  <a:srgbClr val="305480"/>
                </a:solidFill>
              </a:rPr>
              <a:t>orecast uncertainty depends on:</a:t>
            </a:r>
            <a:endParaRPr lang="en-GB" sz="3400" b="1" dirty="0">
              <a:solidFill>
                <a:srgbClr val="305480"/>
              </a:solidFill>
            </a:endParaRPr>
          </a:p>
          <a:p>
            <a:pPr marL="514350" indent="-514350">
              <a:spcBef>
                <a:spcPts val="1200"/>
              </a:spcBef>
              <a:buFont typeface="Wingdings" panose="05000000000000000000" pitchFamily="2" charset="2"/>
              <a:buChar char=""/>
              <a:tabLst>
                <a:tab pos="990600" algn="l"/>
              </a:tabLst>
            </a:pPr>
            <a:r>
              <a:rPr lang="en-US" sz="2600" dirty="0" smtClean="0"/>
              <a:t>A.	Hydrologic uncertainty</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B.	Meteorological uncertainty</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C.	Magnitude of input uncertainties</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D.	Economic and social uncertainties</a:t>
            </a:r>
          </a:p>
          <a:p>
            <a:pPr marL="514350" indent="-514350">
              <a:spcBef>
                <a:spcPts val="1200"/>
              </a:spcBef>
              <a:buFont typeface="Wingdings" panose="05000000000000000000" pitchFamily="2" charset="2"/>
              <a:buChar char=""/>
              <a:tabLst>
                <a:tab pos="990600" algn="l"/>
              </a:tabLst>
            </a:pPr>
            <a:r>
              <a:rPr lang="en-US" sz="2600" dirty="0" smtClean="0"/>
              <a:t>E.	Basin characteristics</a:t>
            </a:r>
          </a:p>
          <a:p>
            <a:pPr marL="514350" indent="-514350">
              <a:spcBef>
                <a:spcPts val="1200"/>
              </a:spcBef>
              <a:buFont typeface="Wingdings" panose="05000000000000000000" pitchFamily="2" charset="2"/>
              <a:buChar char=""/>
              <a:tabLst>
                <a:tab pos="990600" algn="l"/>
              </a:tabLst>
            </a:pPr>
            <a:r>
              <a:rPr lang="en-US" sz="2600" dirty="0"/>
              <a:t>F</a:t>
            </a:r>
            <a:r>
              <a:rPr lang="en-US" sz="2600" dirty="0" smtClean="0"/>
              <a:t>.	Sensitivity </a:t>
            </a:r>
            <a:r>
              <a:rPr lang="en-US" sz="2600" dirty="0"/>
              <a:t>of model output to each </a:t>
            </a:r>
            <a:r>
              <a:rPr lang="en-US" sz="2600" dirty="0" smtClean="0"/>
              <a:t>input</a:t>
            </a:r>
          </a:p>
          <a:p>
            <a:pPr>
              <a:spcBef>
                <a:spcPts val="1000"/>
              </a:spcBef>
            </a:pPr>
            <a:endParaRPr lang="en-US" sz="2600" dirty="0" smtClean="0"/>
          </a:p>
          <a:p>
            <a:pPr marL="514350" indent="-514350">
              <a:spcBef>
                <a:spcPts val="1000"/>
              </a:spcBef>
              <a:buFont typeface="Arial" panose="020B0604020202020204" pitchFamily="34" charset="0"/>
              <a:buChar char="•"/>
            </a:pPr>
            <a:r>
              <a:rPr lang="en-US" sz="2600" dirty="0" smtClean="0"/>
              <a:t>Answers are at the end.</a:t>
            </a: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Question 2: check </a:t>
            </a:r>
            <a:r>
              <a:rPr lang="en-US" sz="3400" b="1" u="sng" dirty="0" smtClean="0">
                <a:latin typeface="Tahoma" pitchFamily="34" charset="0"/>
                <a:ea typeface="Tahoma" pitchFamily="34" charset="0"/>
                <a:cs typeface="Tahoma" pitchFamily="34" charset="0"/>
              </a:rPr>
              <a:t>all</a:t>
            </a:r>
            <a:r>
              <a:rPr lang="en-US" sz="3400" b="1" dirty="0" smtClean="0">
                <a:latin typeface="Tahoma" pitchFamily="34" charset="0"/>
                <a:ea typeface="Tahoma" pitchFamily="34" charset="0"/>
                <a:cs typeface="Tahoma" pitchFamily="34" charset="0"/>
              </a:rPr>
              <a:t> that apply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78443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01613" y="2628900"/>
            <a:ext cx="8734425" cy="1104900"/>
          </a:xfrm>
          <a:prstGeom prst="rect">
            <a:avLst/>
          </a:prstGeom>
          <a:noFill/>
          <a:ln w="9525">
            <a:noFill/>
            <a:miter lim="800000"/>
            <a:headEnd/>
            <a:tailEnd/>
          </a:ln>
        </p:spPr>
        <p:txBody>
          <a:bodyPr anchor="ctr"/>
          <a:lstStyle/>
          <a:p>
            <a:pPr algn="ctr"/>
            <a:r>
              <a:rPr lang="en-GB" sz="4800" b="1" dirty="0">
                <a:solidFill>
                  <a:srgbClr val="376092"/>
                </a:solidFill>
              </a:rPr>
              <a:t>3</a:t>
            </a:r>
            <a:r>
              <a:rPr lang="en-GB" sz="4800" b="1" dirty="0" smtClean="0">
                <a:solidFill>
                  <a:srgbClr val="376092"/>
                </a:solidFill>
              </a:rPr>
              <a:t>. How to quantify the input sources of uncertainty?</a:t>
            </a:r>
            <a:endParaRPr lang="en-GB" sz="4800" dirty="0">
              <a:solidFill>
                <a:srgbClr val="376092"/>
              </a:solidFill>
            </a:endParaRPr>
          </a:p>
        </p:txBody>
      </p:sp>
    </p:spTree>
    <p:extLst>
      <p:ext uri="{BB962C8B-B14F-4D97-AF65-F5344CB8AC3E}">
        <p14:creationId xmlns:p14="http://schemas.microsoft.com/office/powerpoint/2010/main" val="4244161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Error, bias, association</a:t>
            </a:r>
            <a:endParaRPr lang="en-GB" sz="3400" b="1" dirty="0" smtClean="0">
              <a:solidFill>
                <a:srgbClr val="305480"/>
              </a:solidFill>
            </a:endParaRPr>
          </a:p>
          <a:p>
            <a:pPr marL="502920" indent="-502920">
              <a:spcBef>
                <a:spcPts val="1200"/>
              </a:spcBef>
              <a:buFont typeface="Arial" pitchFamily="34" charset="0"/>
              <a:buChar char="•"/>
            </a:pPr>
            <a:r>
              <a:rPr lang="en-US" sz="2600" u="sng" dirty="0" smtClean="0"/>
              <a:t>Error:</a:t>
            </a:r>
            <a:r>
              <a:rPr lang="en-US" sz="2600" dirty="0" smtClean="0"/>
              <a:t> deviation between predicted and “true” outcome</a:t>
            </a:r>
          </a:p>
          <a:p>
            <a:pPr marL="514350" indent="-514350">
              <a:spcBef>
                <a:spcPts val="1200"/>
              </a:spcBef>
              <a:buFont typeface="Arial" panose="020B0604020202020204" pitchFamily="34" charset="0"/>
              <a:buChar char="•"/>
            </a:pPr>
            <a:r>
              <a:rPr lang="en-US" sz="2600" u="sng" dirty="0" smtClean="0"/>
              <a:t>Bias:</a:t>
            </a:r>
            <a:r>
              <a:rPr lang="en-US" sz="2600" dirty="0" smtClean="0"/>
              <a:t> a consistent error (in one direction)</a:t>
            </a:r>
            <a:endParaRPr lang="en-US" sz="2600" dirty="0"/>
          </a:p>
          <a:p>
            <a:pPr marL="514350" indent="-514350">
              <a:spcBef>
                <a:spcPts val="1200"/>
              </a:spcBef>
              <a:buFont typeface="Arial" panose="020B0604020202020204" pitchFamily="34" charset="0"/>
              <a:buChar char="•"/>
            </a:pPr>
            <a:r>
              <a:rPr lang="en-US" sz="2600" u="sng" dirty="0" smtClean="0"/>
              <a:t>Association:</a:t>
            </a:r>
            <a:r>
              <a:rPr lang="en-US" sz="2600" dirty="0" smtClean="0"/>
              <a:t> strength of relationship (ignoring bias)   </a:t>
            </a:r>
          </a:p>
          <a:p>
            <a:pPr marL="609600" indent="-609600">
              <a:spcBef>
                <a:spcPct val="35000"/>
              </a:spcBef>
            </a:pPr>
            <a:r>
              <a:rPr lang="en-US" sz="3400" b="1" dirty="0" smtClean="0">
                <a:solidFill>
                  <a:srgbClr val="305480"/>
                </a:solidFill>
              </a:rPr>
              <a:t>Uncertainty</a:t>
            </a:r>
            <a:endParaRPr lang="en-GB" sz="3400" b="1" dirty="0" smtClean="0">
              <a:solidFill>
                <a:srgbClr val="305480"/>
              </a:solidFill>
            </a:endParaRPr>
          </a:p>
          <a:p>
            <a:pPr marL="502920" indent="-502920">
              <a:spcBef>
                <a:spcPts val="1000"/>
              </a:spcBef>
              <a:buFontTx/>
              <a:buChar char="•"/>
            </a:pPr>
            <a:r>
              <a:rPr lang="en-US" sz="2600" dirty="0" smtClean="0"/>
              <a:t>Inability to identify single (“true”) outcome</a:t>
            </a:r>
          </a:p>
          <a:p>
            <a:pPr marL="502920" indent="-502920">
              <a:spcBef>
                <a:spcPts val="1000"/>
              </a:spcBef>
              <a:buFontTx/>
              <a:buChar char="•"/>
            </a:pPr>
            <a:r>
              <a:rPr lang="en-US" sz="2600" dirty="0" smtClean="0"/>
              <a:t>Equivalently: the inability to identify true error</a:t>
            </a:r>
          </a:p>
          <a:p>
            <a:pPr marL="502920" indent="-502920">
              <a:spcBef>
                <a:spcPts val="1000"/>
              </a:spcBef>
              <a:buFontTx/>
              <a:buChar char="•"/>
            </a:pPr>
            <a:r>
              <a:rPr lang="en-US" sz="2600" dirty="0" smtClean="0"/>
              <a:t>Randomness/unpredictability </a:t>
            </a:r>
            <a:r>
              <a:rPr lang="en-US" sz="2600" dirty="0"/>
              <a:t>introduces </a:t>
            </a:r>
            <a:r>
              <a:rPr lang="en-US" sz="2600" dirty="0" smtClean="0"/>
              <a:t>uncertainty</a:t>
            </a:r>
            <a:endParaRPr lang="en-GB" sz="2600" dirty="0"/>
          </a:p>
          <a:p>
            <a:pPr marL="502920" indent="-502920">
              <a:spcBef>
                <a:spcPts val="1200"/>
              </a:spcBef>
              <a:buFont typeface="Arial" panose="020B0604020202020204" pitchFamily="34" charset="0"/>
              <a:buChar char="•"/>
            </a:pPr>
            <a:r>
              <a:rPr lang="en-US" sz="2600" dirty="0" smtClean="0"/>
              <a:t>Need to model the possible errors (uncertainty)</a:t>
            </a:r>
            <a:endParaRPr lang="en-GB" sz="2600" dirty="0"/>
          </a:p>
          <a:p>
            <a:pPr>
              <a:spcBef>
                <a:spcPts val="1000"/>
              </a:spcBef>
            </a:pP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Preliminaries: terminology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95727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a:latin typeface="Tahoma" pitchFamily="34" charset="0"/>
                <a:ea typeface="Tahoma" pitchFamily="34" charset="0"/>
                <a:cs typeface="Tahoma" pitchFamily="34" charset="0"/>
              </a:rPr>
              <a:t>E</a:t>
            </a:r>
            <a:r>
              <a:rPr lang="en-US" sz="3400" b="1" dirty="0" smtClean="0">
                <a:latin typeface="Tahoma" pitchFamily="34" charset="0"/>
                <a:ea typeface="Tahoma" pitchFamily="34" charset="0"/>
                <a:cs typeface="Tahoma" pitchFamily="34" charset="0"/>
              </a:rPr>
              <a:t>rror, bias, association</a:t>
            </a:r>
            <a:endParaRPr lang="en-US" sz="3400" b="1" dirty="0">
              <a:latin typeface="Tahoma" pitchFamily="34" charset="0"/>
              <a:ea typeface="Tahoma" pitchFamily="34" charset="0"/>
              <a:cs typeface="Tahoma" pitchFamily="34" charset="0"/>
            </a:endParaRPr>
          </a:p>
        </p:txBody>
      </p:sp>
      <p:cxnSp>
        <p:nvCxnSpPr>
          <p:cNvPr id="4" name="Straight Connector 3"/>
          <p:cNvCxnSpPr/>
          <p:nvPr/>
        </p:nvCxnSpPr>
        <p:spPr>
          <a:xfrm>
            <a:off x="677333" y="810612"/>
            <a:ext cx="0" cy="18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8733" y="2410812"/>
            <a:ext cx="396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97986" y="762000"/>
            <a:ext cx="1072730" cy="577081"/>
          </a:xfrm>
          <a:prstGeom prst="rect">
            <a:avLst/>
          </a:prstGeom>
          <a:noFill/>
        </p:spPr>
        <p:txBody>
          <a:bodyPr wrap="none" rtlCol="0">
            <a:spAutoFit/>
          </a:bodyPr>
          <a:lstStyle/>
          <a:p>
            <a:pPr>
              <a:lnSpc>
                <a:spcPct val="110000"/>
              </a:lnSpc>
            </a:pPr>
            <a:r>
              <a:rPr lang="en-US" sz="1500" dirty="0" smtClean="0"/>
              <a:t>Observed </a:t>
            </a:r>
          </a:p>
          <a:p>
            <a:r>
              <a:rPr lang="en-US" sz="1500" dirty="0" smtClean="0"/>
              <a:t>Forecast</a:t>
            </a:r>
            <a:endParaRPr lang="en-GB" sz="1500" dirty="0"/>
          </a:p>
        </p:txBody>
      </p:sp>
      <p:sp>
        <p:nvSpPr>
          <p:cNvPr id="9" name="TextBox 8"/>
          <p:cNvSpPr txBox="1"/>
          <p:nvPr/>
        </p:nvSpPr>
        <p:spPr>
          <a:xfrm>
            <a:off x="553473" y="2656806"/>
            <a:ext cx="2159566"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Unbiased </a:t>
            </a:r>
          </a:p>
          <a:p>
            <a:pPr marL="285750" indent="-285750">
              <a:buFont typeface="Arial" panose="020B0604020202020204" pitchFamily="34" charset="0"/>
              <a:buChar char="•"/>
            </a:pPr>
            <a:r>
              <a:rPr lang="en-US" sz="1600" dirty="0" smtClean="0"/>
              <a:t>Strong association</a:t>
            </a:r>
          </a:p>
          <a:p>
            <a:pPr marL="285750" indent="-285750">
              <a:buFont typeface="Arial" panose="020B0604020202020204" pitchFamily="34" charset="0"/>
              <a:buChar char="•"/>
            </a:pPr>
            <a:r>
              <a:rPr lang="en-US" sz="1600" dirty="0" smtClean="0"/>
              <a:t>Small total error</a:t>
            </a:r>
            <a:endParaRPr lang="en-GB" sz="1600" dirty="0"/>
          </a:p>
        </p:txBody>
      </p:sp>
      <p:cxnSp>
        <p:nvCxnSpPr>
          <p:cNvPr id="22" name="Straight Connector 21"/>
          <p:cNvCxnSpPr/>
          <p:nvPr/>
        </p:nvCxnSpPr>
        <p:spPr>
          <a:xfrm>
            <a:off x="677333" y="3562742"/>
            <a:ext cx="0" cy="18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8733" y="5162942"/>
            <a:ext cx="396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3473" y="5408936"/>
            <a:ext cx="2159566"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Large bias </a:t>
            </a:r>
          </a:p>
          <a:p>
            <a:pPr marL="285750" indent="-285750">
              <a:buFont typeface="Arial" panose="020B0604020202020204" pitchFamily="34" charset="0"/>
              <a:buChar char="•"/>
            </a:pPr>
            <a:r>
              <a:rPr lang="en-US" sz="1600" dirty="0" smtClean="0"/>
              <a:t>Strong association</a:t>
            </a:r>
          </a:p>
          <a:p>
            <a:pPr marL="285750" indent="-285750">
              <a:buFont typeface="Arial" panose="020B0604020202020204" pitchFamily="34" charset="0"/>
              <a:buChar char="•"/>
            </a:pPr>
            <a:r>
              <a:rPr lang="en-US" sz="1600" dirty="0" smtClean="0"/>
              <a:t>High total error</a:t>
            </a:r>
            <a:endParaRPr lang="en-GB" sz="1600" dirty="0"/>
          </a:p>
        </p:txBody>
      </p:sp>
      <p:cxnSp>
        <p:nvCxnSpPr>
          <p:cNvPr id="26" name="Straight Connector 25"/>
          <p:cNvCxnSpPr/>
          <p:nvPr/>
        </p:nvCxnSpPr>
        <p:spPr>
          <a:xfrm>
            <a:off x="4978401" y="810612"/>
            <a:ext cx="0" cy="18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49801" y="2410812"/>
            <a:ext cx="396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54541" y="2656806"/>
            <a:ext cx="2422458"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Some bias </a:t>
            </a:r>
          </a:p>
          <a:p>
            <a:pPr marL="285750" indent="-285750">
              <a:buFont typeface="Arial" panose="020B0604020202020204" pitchFamily="34" charset="0"/>
              <a:buChar char="•"/>
            </a:pPr>
            <a:r>
              <a:rPr lang="en-US" sz="1600" dirty="0" smtClean="0"/>
              <a:t>Moderate association</a:t>
            </a:r>
          </a:p>
          <a:p>
            <a:pPr marL="285750" indent="-285750">
              <a:buFont typeface="Arial" panose="020B0604020202020204" pitchFamily="34" charset="0"/>
              <a:buChar char="•"/>
            </a:pPr>
            <a:r>
              <a:rPr lang="en-US" sz="1600" dirty="0" smtClean="0"/>
              <a:t>Moderate total error</a:t>
            </a:r>
            <a:endParaRPr lang="en-GB" sz="1600" dirty="0"/>
          </a:p>
        </p:txBody>
      </p:sp>
      <p:cxnSp>
        <p:nvCxnSpPr>
          <p:cNvPr id="30" name="Straight Connector 29"/>
          <p:cNvCxnSpPr/>
          <p:nvPr/>
        </p:nvCxnSpPr>
        <p:spPr>
          <a:xfrm>
            <a:off x="4978401" y="3562742"/>
            <a:ext cx="0" cy="18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49801" y="5162942"/>
            <a:ext cx="396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54541" y="5408936"/>
            <a:ext cx="3748014"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Unbiased (but conditionally biased) </a:t>
            </a:r>
          </a:p>
          <a:p>
            <a:pPr marL="285750" indent="-285750">
              <a:buFont typeface="Arial" panose="020B0604020202020204" pitchFamily="34" charset="0"/>
              <a:buChar char="•"/>
            </a:pPr>
            <a:r>
              <a:rPr lang="en-US" sz="1600" dirty="0" smtClean="0"/>
              <a:t>Negative association</a:t>
            </a:r>
          </a:p>
          <a:p>
            <a:pPr marL="285750" indent="-285750">
              <a:buFont typeface="Arial" panose="020B0604020202020204" pitchFamily="34" charset="0"/>
              <a:buChar char="•"/>
            </a:pPr>
            <a:r>
              <a:rPr lang="en-US" sz="1600" dirty="0" smtClean="0"/>
              <a:t>High total error</a:t>
            </a:r>
            <a:endParaRPr lang="en-GB" sz="1600" dirty="0"/>
          </a:p>
        </p:txBody>
      </p:sp>
      <p:sp>
        <p:nvSpPr>
          <p:cNvPr id="33" name="Freeform 32"/>
          <p:cNvSpPr/>
          <p:nvPr/>
        </p:nvSpPr>
        <p:spPr>
          <a:xfrm>
            <a:off x="838200" y="1701798"/>
            <a:ext cx="3302000" cy="685803"/>
          </a:xfrm>
          <a:custGeom>
            <a:avLst/>
            <a:gdLst>
              <a:gd name="connsiteX0" fmla="*/ 0 w 3302000"/>
              <a:gd name="connsiteY0" fmla="*/ 685925 h 685925"/>
              <a:gd name="connsiteX1" fmla="*/ 211667 w 3302000"/>
              <a:gd name="connsiteY1" fmla="*/ 125 h 685925"/>
              <a:gd name="connsiteX2" fmla="*/ 474133 w 3302000"/>
              <a:gd name="connsiteY2" fmla="*/ 626659 h 685925"/>
              <a:gd name="connsiteX3" fmla="*/ 965200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925 h 685925"/>
              <a:gd name="connsiteX1" fmla="*/ 211667 w 3302000"/>
              <a:gd name="connsiteY1" fmla="*/ 125 h 685925"/>
              <a:gd name="connsiteX2" fmla="*/ 474133 w 3302000"/>
              <a:gd name="connsiteY2" fmla="*/ 626659 h 685925"/>
              <a:gd name="connsiteX3" fmla="*/ 880533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803 h 685803"/>
              <a:gd name="connsiteX1" fmla="*/ 211667 w 3302000"/>
              <a:gd name="connsiteY1" fmla="*/ 16936 h 685803"/>
              <a:gd name="connsiteX2" fmla="*/ 474133 w 3302000"/>
              <a:gd name="connsiteY2" fmla="*/ 626537 h 685803"/>
              <a:gd name="connsiteX3" fmla="*/ 880533 w 3302000"/>
              <a:gd name="connsiteY3" fmla="*/ 372537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16936 h 685803"/>
              <a:gd name="connsiteX2" fmla="*/ 474133 w 3302000"/>
              <a:gd name="connsiteY2" fmla="*/ 626537 h 685803"/>
              <a:gd name="connsiteX3" fmla="*/ 880533 w 3302000"/>
              <a:gd name="connsiteY3" fmla="*/ 381003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685803">
                <a:moveTo>
                  <a:pt x="0" y="685803"/>
                </a:moveTo>
                <a:cubicBezTo>
                  <a:pt x="66322" y="347842"/>
                  <a:pt x="132645" y="26814"/>
                  <a:pt x="211667" y="16936"/>
                </a:cubicBezTo>
                <a:cubicBezTo>
                  <a:pt x="290689" y="7058"/>
                  <a:pt x="362655" y="565859"/>
                  <a:pt x="474133" y="626537"/>
                </a:cubicBezTo>
                <a:cubicBezTo>
                  <a:pt x="585611" y="687215"/>
                  <a:pt x="767644" y="379592"/>
                  <a:pt x="880533" y="381003"/>
                </a:cubicBezTo>
                <a:cubicBezTo>
                  <a:pt x="993422" y="382414"/>
                  <a:pt x="1061156" y="666047"/>
                  <a:pt x="1151467" y="635003"/>
                </a:cubicBezTo>
                <a:cubicBezTo>
                  <a:pt x="1241778" y="603959"/>
                  <a:pt x="1341967" y="191915"/>
                  <a:pt x="1422400" y="194737"/>
                </a:cubicBezTo>
                <a:cubicBezTo>
                  <a:pt x="1502833" y="197559"/>
                  <a:pt x="1533878" y="684393"/>
                  <a:pt x="1634067" y="651937"/>
                </a:cubicBezTo>
                <a:cubicBezTo>
                  <a:pt x="1734256" y="619481"/>
                  <a:pt x="1907822" y="1414"/>
                  <a:pt x="2023533" y="3"/>
                </a:cubicBezTo>
                <a:cubicBezTo>
                  <a:pt x="2139244" y="-1408"/>
                  <a:pt x="2235200" y="577148"/>
                  <a:pt x="2328333" y="643470"/>
                </a:cubicBezTo>
                <a:cubicBezTo>
                  <a:pt x="2421466" y="709792"/>
                  <a:pt x="2469444" y="406404"/>
                  <a:pt x="2582333" y="397937"/>
                </a:cubicBezTo>
                <a:cubicBezTo>
                  <a:pt x="2695222" y="389470"/>
                  <a:pt x="2885723" y="550337"/>
                  <a:pt x="3005667" y="592670"/>
                </a:cubicBezTo>
                <a:cubicBezTo>
                  <a:pt x="3125611" y="635003"/>
                  <a:pt x="3213805" y="643470"/>
                  <a:pt x="3302000" y="6519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838200" y="1667933"/>
            <a:ext cx="3302000" cy="736602"/>
          </a:xfrm>
          <a:custGeom>
            <a:avLst/>
            <a:gdLst>
              <a:gd name="connsiteX0" fmla="*/ 0 w 3302000"/>
              <a:gd name="connsiteY0" fmla="*/ 685925 h 685925"/>
              <a:gd name="connsiteX1" fmla="*/ 211667 w 3302000"/>
              <a:gd name="connsiteY1" fmla="*/ 125 h 685925"/>
              <a:gd name="connsiteX2" fmla="*/ 474133 w 3302000"/>
              <a:gd name="connsiteY2" fmla="*/ 626659 h 685925"/>
              <a:gd name="connsiteX3" fmla="*/ 965200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925 h 685925"/>
              <a:gd name="connsiteX1" fmla="*/ 211667 w 3302000"/>
              <a:gd name="connsiteY1" fmla="*/ 125 h 685925"/>
              <a:gd name="connsiteX2" fmla="*/ 474133 w 3302000"/>
              <a:gd name="connsiteY2" fmla="*/ 626659 h 685925"/>
              <a:gd name="connsiteX3" fmla="*/ 880533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72537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30204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30204 h 685803"/>
              <a:gd name="connsiteX4" fmla="*/ 1151467 w 3302000"/>
              <a:gd name="connsiteY4" fmla="*/ 635003 h 685803"/>
              <a:gd name="connsiteX5" fmla="*/ 1413933 w 3302000"/>
              <a:gd name="connsiteY5" fmla="*/ 254003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48736 h 736602"/>
              <a:gd name="connsiteX10" fmla="*/ 3005667 w 3302000"/>
              <a:gd name="connsiteY10" fmla="*/ 643469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9536 h 736602"/>
              <a:gd name="connsiteX10" fmla="*/ 3005667 w 3302000"/>
              <a:gd name="connsiteY10" fmla="*/ 643469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9536 h 736602"/>
              <a:gd name="connsiteX10" fmla="*/ 3005667 w 3302000"/>
              <a:gd name="connsiteY10" fmla="*/ 601136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1070 h 736602"/>
              <a:gd name="connsiteX10" fmla="*/ 3005667 w 3302000"/>
              <a:gd name="connsiteY10" fmla="*/ 601136 h 736602"/>
              <a:gd name="connsiteX11" fmla="*/ 3302000 w 3302000"/>
              <a:gd name="connsiteY11" fmla="*/ 702736 h 73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736602">
                <a:moveTo>
                  <a:pt x="0" y="736602"/>
                </a:moveTo>
                <a:cubicBezTo>
                  <a:pt x="66322" y="398641"/>
                  <a:pt x="132645" y="119946"/>
                  <a:pt x="211667" y="110068"/>
                </a:cubicBezTo>
                <a:cubicBezTo>
                  <a:pt x="290689" y="100190"/>
                  <a:pt x="362655" y="632180"/>
                  <a:pt x="474133" y="677336"/>
                </a:cubicBezTo>
                <a:cubicBezTo>
                  <a:pt x="585611" y="722492"/>
                  <a:pt x="767644" y="379592"/>
                  <a:pt x="880533" y="381003"/>
                </a:cubicBezTo>
                <a:cubicBezTo>
                  <a:pt x="993422" y="382414"/>
                  <a:pt x="1062567" y="698502"/>
                  <a:pt x="1151467" y="685802"/>
                </a:cubicBezTo>
                <a:cubicBezTo>
                  <a:pt x="1240367" y="673102"/>
                  <a:pt x="1333500" y="301980"/>
                  <a:pt x="1413933" y="304802"/>
                </a:cubicBezTo>
                <a:cubicBezTo>
                  <a:pt x="1494366" y="307624"/>
                  <a:pt x="1526823" y="753536"/>
                  <a:pt x="1634067" y="702736"/>
                </a:cubicBezTo>
                <a:cubicBezTo>
                  <a:pt x="1741311" y="651936"/>
                  <a:pt x="1941688" y="1413"/>
                  <a:pt x="2057399" y="2"/>
                </a:cubicBezTo>
                <a:cubicBezTo>
                  <a:pt x="2173110" y="-1409"/>
                  <a:pt x="2240844" y="612424"/>
                  <a:pt x="2328333" y="694269"/>
                </a:cubicBezTo>
                <a:cubicBezTo>
                  <a:pt x="2415822" y="776114"/>
                  <a:pt x="2469444" y="506592"/>
                  <a:pt x="2582333" y="491070"/>
                </a:cubicBezTo>
                <a:cubicBezTo>
                  <a:pt x="2695222" y="475548"/>
                  <a:pt x="2885723" y="565858"/>
                  <a:pt x="3005667" y="601136"/>
                </a:cubicBezTo>
                <a:cubicBezTo>
                  <a:pt x="3125611" y="636414"/>
                  <a:pt x="3213805" y="694269"/>
                  <a:pt x="3302000" y="702736"/>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p:nvPr/>
        </p:nvCxnSpPr>
        <p:spPr>
          <a:xfrm>
            <a:off x="838200" y="914400"/>
            <a:ext cx="2286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38200" y="1168401"/>
            <a:ext cx="22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838201" y="3776132"/>
            <a:ext cx="3302000" cy="685803"/>
          </a:xfrm>
          <a:custGeom>
            <a:avLst/>
            <a:gdLst>
              <a:gd name="connsiteX0" fmla="*/ 0 w 3302000"/>
              <a:gd name="connsiteY0" fmla="*/ 685925 h 685925"/>
              <a:gd name="connsiteX1" fmla="*/ 211667 w 3302000"/>
              <a:gd name="connsiteY1" fmla="*/ 125 h 685925"/>
              <a:gd name="connsiteX2" fmla="*/ 474133 w 3302000"/>
              <a:gd name="connsiteY2" fmla="*/ 626659 h 685925"/>
              <a:gd name="connsiteX3" fmla="*/ 965200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925 h 685925"/>
              <a:gd name="connsiteX1" fmla="*/ 211667 w 3302000"/>
              <a:gd name="connsiteY1" fmla="*/ 125 h 685925"/>
              <a:gd name="connsiteX2" fmla="*/ 474133 w 3302000"/>
              <a:gd name="connsiteY2" fmla="*/ 626659 h 685925"/>
              <a:gd name="connsiteX3" fmla="*/ 880533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803 h 685803"/>
              <a:gd name="connsiteX1" fmla="*/ 211667 w 3302000"/>
              <a:gd name="connsiteY1" fmla="*/ 16936 h 685803"/>
              <a:gd name="connsiteX2" fmla="*/ 474133 w 3302000"/>
              <a:gd name="connsiteY2" fmla="*/ 626537 h 685803"/>
              <a:gd name="connsiteX3" fmla="*/ 880533 w 3302000"/>
              <a:gd name="connsiteY3" fmla="*/ 372537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16936 h 685803"/>
              <a:gd name="connsiteX2" fmla="*/ 474133 w 3302000"/>
              <a:gd name="connsiteY2" fmla="*/ 626537 h 685803"/>
              <a:gd name="connsiteX3" fmla="*/ 880533 w 3302000"/>
              <a:gd name="connsiteY3" fmla="*/ 381003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685803">
                <a:moveTo>
                  <a:pt x="0" y="685803"/>
                </a:moveTo>
                <a:cubicBezTo>
                  <a:pt x="66322" y="347842"/>
                  <a:pt x="132645" y="26814"/>
                  <a:pt x="211667" y="16936"/>
                </a:cubicBezTo>
                <a:cubicBezTo>
                  <a:pt x="290689" y="7058"/>
                  <a:pt x="362655" y="565859"/>
                  <a:pt x="474133" y="626537"/>
                </a:cubicBezTo>
                <a:cubicBezTo>
                  <a:pt x="585611" y="687215"/>
                  <a:pt x="767644" y="379592"/>
                  <a:pt x="880533" y="381003"/>
                </a:cubicBezTo>
                <a:cubicBezTo>
                  <a:pt x="993422" y="382414"/>
                  <a:pt x="1061156" y="666047"/>
                  <a:pt x="1151467" y="635003"/>
                </a:cubicBezTo>
                <a:cubicBezTo>
                  <a:pt x="1241778" y="603959"/>
                  <a:pt x="1341967" y="191915"/>
                  <a:pt x="1422400" y="194737"/>
                </a:cubicBezTo>
                <a:cubicBezTo>
                  <a:pt x="1502833" y="197559"/>
                  <a:pt x="1533878" y="684393"/>
                  <a:pt x="1634067" y="651937"/>
                </a:cubicBezTo>
                <a:cubicBezTo>
                  <a:pt x="1734256" y="619481"/>
                  <a:pt x="1907822" y="1414"/>
                  <a:pt x="2023533" y="3"/>
                </a:cubicBezTo>
                <a:cubicBezTo>
                  <a:pt x="2139244" y="-1408"/>
                  <a:pt x="2235200" y="577148"/>
                  <a:pt x="2328333" y="643470"/>
                </a:cubicBezTo>
                <a:cubicBezTo>
                  <a:pt x="2421466" y="709792"/>
                  <a:pt x="2469444" y="406404"/>
                  <a:pt x="2582333" y="397937"/>
                </a:cubicBezTo>
                <a:cubicBezTo>
                  <a:pt x="2695222" y="389470"/>
                  <a:pt x="2885723" y="550337"/>
                  <a:pt x="3005667" y="592670"/>
                </a:cubicBezTo>
                <a:cubicBezTo>
                  <a:pt x="3125611" y="635003"/>
                  <a:pt x="3213805" y="643470"/>
                  <a:pt x="3302000" y="65193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838201" y="4411133"/>
            <a:ext cx="3302000" cy="736602"/>
          </a:xfrm>
          <a:custGeom>
            <a:avLst/>
            <a:gdLst>
              <a:gd name="connsiteX0" fmla="*/ 0 w 3302000"/>
              <a:gd name="connsiteY0" fmla="*/ 685925 h 685925"/>
              <a:gd name="connsiteX1" fmla="*/ 211667 w 3302000"/>
              <a:gd name="connsiteY1" fmla="*/ 125 h 685925"/>
              <a:gd name="connsiteX2" fmla="*/ 474133 w 3302000"/>
              <a:gd name="connsiteY2" fmla="*/ 626659 h 685925"/>
              <a:gd name="connsiteX3" fmla="*/ 965200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925 h 685925"/>
              <a:gd name="connsiteX1" fmla="*/ 211667 w 3302000"/>
              <a:gd name="connsiteY1" fmla="*/ 125 h 685925"/>
              <a:gd name="connsiteX2" fmla="*/ 474133 w 3302000"/>
              <a:gd name="connsiteY2" fmla="*/ 626659 h 685925"/>
              <a:gd name="connsiteX3" fmla="*/ 880533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72537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30204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30204 h 685803"/>
              <a:gd name="connsiteX4" fmla="*/ 1151467 w 3302000"/>
              <a:gd name="connsiteY4" fmla="*/ 635003 h 685803"/>
              <a:gd name="connsiteX5" fmla="*/ 1413933 w 3302000"/>
              <a:gd name="connsiteY5" fmla="*/ 254003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48736 h 736602"/>
              <a:gd name="connsiteX10" fmla="*/ 3005667 w 3302000"/>
              <a:gd name="connsiteY10" fmla="*/ 643469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9536 h 736602"/>
              <a:gd name="connsiteX10" fmla="*/ 3005667 w 3302000"/>
              <a:gd name="connsiteY10" fmla="*/ 643469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9536 h 736602"/>
              <a:gd name="connsiteX10" fmla="*/ 3005667 w 3302000"/>
              <a:gd name="connsiteY10" fmla="*/ 601136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1070 h 736602"/>
              <a:gd name="connsiteX10" fmla="*/ 3005667 w 3302000"/>
              <a:gd name="connsiteY10" fmla="*/ 601136 h 736602"/>
              <a:gd name="connsiteX11" fmla="*/ 3302000 w 3302000"/>
              <a:gd name="connsiteY11" fmla="*/ 702736 h 73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736602">
                <a:moveTo>
                  <a:pt x="0" y="736602"/>
                </a:moveTo>
                <a:cubicBezTo>
                  <a:pt x="66322" y="398641"/>
                  <a:pt x="132645" y="119946"/>
                  <a:pt x="211667" y="110068"/>
                </a:cubicBezTo>
                <a:cubicBezTo>
                  <a:pt x="290689" y="100190"/>
                  <a:pt x="362655" y="632180"/>
                  <a:pt x="474133" y="677336"/>
                </a:cubicBezTo>
                <a:cubicBezTo>
                  <a:pt x="585611" y="722492"/>
                  <a:pt x="767644" y="379592"/>
                  <a:pt x="880533" y="381003"/>
                </a:cubicBezTo>
                <a:cubicBezTo>
                  <a:pt x="993422" y="382414"/>
                  <a:pt x="1062567" y="698502"/>
                  <a:pt x="1151467" y="685802"/>
                </a:cubicBezTo>
                <a:cubicBezTo>
                  <a:pt x="1240367" y="673102"/>
                  <a:pt x="1333500" y="301980"/>
                  <a:pt x="1413933" y="304802"/>
                </a:cubicBezTo>
                <a:cubicBezTo>
                  <a:pt x="1494366" y="307624"/>
                  <a:pt x="1526823" y="753536"/>
                  <a:pt x="1634067" y="702736"/>
                </a:cubicBezTo>
                <a:cubicBezTo>
                  <a:pt x="1741311" y="651936"/>
                  <a:pt x="1941688" y="1413"/>
                  <a:pt x="2057399" y="2"/>
                </a:cubicBezTo>
                <a:cubicBezTo>
                  <a:pt x="2173110" y="-1409"/>
                  <a:pt x="2240844" y="612424"/>
                  <a:pt x="2328333" y="694269"/>
                </a:cubicBezTo>
                <a:cubicBezTo>
                  <a:pt x="2415822" y="776114"/>
                  <a:pt x="2469444" y="506592"/>
                  <a:pt x="2582333" y="491070"/>
                </a:cubicBezTo>
                <a:cubicBezTo>
                  <a:pt x="2695222" y="475548"/>
                  <a:pt x="2885723" y="565858"/>
                  <a:pt x="3005667" y="601136"/>
                </a:cubicBezTo>
                <a:cubicBezTo>
                  <a:pt x="3125611" y="636414"/>
                  <a:pt x="3213805" y="694269"/>
                  <a:pt x="3302000" y="702736"/>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5130799" y="1612773"/>
            <a:ext cx="3302000" cy="605502"/>
          </a:xfrm>
          <a:custGeom>
            <a:avLst/>
            <a:gdLst>
              <a:gd name="connsiteX0" fmla="*/ 0 w 3302000"/>
              <a:gd name="connsiteY0" fmla="*/ 685925 h 685925"/>
              <a:gd name="connsiteX1" fmla="*/ 211667 w 3302000"/>
              <a:gd name="connsiteY1" fmla="*/ 125 h 685925"/>
              <a:gd name="connsiteX2" fmla="*/ 474133 w 3302000"/>
              <a:gd name="connsiteY2" fmla="*/ 626659 h 685925"/>
              <a:gd name="connsiteX3" fmla="*/ 965200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925 h 685925"/>
              <a:gd name="connsiteX1" fmla="*/ 211667 w 3302000"/>
              <a:gd name="connsiteY1" fmla="*/ 125 h 685925"/>
              <a:gd name="connsiteX2" fmla="*/ 474133 w 3302000"/>
              <a:gd name="connsiteY2" fmla="*/ 626659 h 685925"/>
              <a:gd name="connsiteX3" fmla="*/ 880533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803 h 685803"/>
              <a:gd name="connsiteX1" fmla="*/ 211667 w 3302000"/>
              <a:gd name="connsiteY1" fmla="*/ 16936 h 685803"/>
              <a:gd name="connsiteX2" fmla="*/ 474133 w 3302000"/>
              <a:gd name="connsiteY2" fmla="*/ 626537 h 685803"/>
              <a:gd name="connsiteX3" fmla="*/ 880533 w 3302000"/>
              <a:gd name="connsiteY3" fmla="*/ 372537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16936 h 685803"/>
              <a:gd name="connsiteX2" fmla="*/ 474133 w 3302000"/>
              <a:gd name="connsiteY2" fmla="*/ 626537 h 685803"/>
              <a:gd name="connsiteX3" fmla="*/ 880533 w 3302000"/>
              <a:gd name="connsiteY3" fmla="*/ 381003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203202 h 685803"/>
              <a:gd name="connsiteX2" fmla="*/ 474133 w 3302000"/>
              <a:gd name="connsiteY2" fmla="*/ 626537 h 685803"/>
              <a:gd name="connsiteX3" fmla="*/ 880533 w 3302000"/>
              <a:gd name="connsiteY3" fmla="*/ 381003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203202 h 685803"/>
              <a:gd name="connsiteX2" fmla="*/ 474133 w 3302000"/>
              <a:gd name="connsiteY2" fmla="*/ 626537 h 685803"/>
              <a:gd name="connsiteX3" fmla="*/ 668866 w 3302000"/>
              <a:gd name="connsiteY3" fmla="*/ 372537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203202 h 685803"/>
              <a:gd name="connsiteX2" fmla="*/ 474133 w 3302000"/>
              <a:gd name="connsiteY2" fmla="*/ 626537 h 685803"/>
              <a:gd name="connsiteX3" fmla="*/ 668866 w 3302000"/>
              <a:gd name="connsiteY3" fmla="*/ 372537 h 685803"/>
              <a:gd name="connsiteX4" fmla="*/ 1151467 w 3302000"/>
              <a:gd name="connsiteY4" fmla="*/ 635003 h 685803"/>
              <a:gd name="connsiteX5" fmla="*/ 1507067 w 3302000"/>
              <a:gd name="connsiteY5" fmla="*/ 304804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203202 h 685803"/>
              <a:gd name="connsiteX2" fmla="*/ 474133 w 3302000"/>
              <a:gd name="connsiteY2" fmla="*/ 626537 h 685803"/>
              <a:gd name="connsiteX3" fmla="*/ 668866 w 3302000"/>
              <a:gd name="connsiteY3" fmla="*/ 372537 h 685803"/>
              <a:gd name="connsiteX4" fmla="*/ 1151467 w 3302000"/>
              <a:gd name="connsiteY4" fmla="*/ 635003 h 685803"/>
              <a:gd name="connsiteX5" fmla="*/ 1507067 w 3302000"/>
              <a:gd name="connsiteY5" fmla="*/ 304804 h 685803"/>
              <a:gd name="connsiteX6" fmla="*/ 1727201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584204 h 584204"/>
              <a:gd name="connsiteX1" fmla="*/ 211667 w 3302000"/>
              <a:gd name="connsiteY1" fmla="*/ 101603 h 584204"/>
              <a:gd name="connsiteX2" fmla="*/ 474133 w 3302000"/>
              <a:gd name="connsiteY2" fmla="*/ 524938 h 584204"/>
              <a:gd name="connsiteX3" fmla="*/ 668866 w 3302000"/>
              <a:gd name="connsiteY3" fmla="*/ 270938 h 584204"/>
              <a:gd name="connsiteX4" fmla="*/ 1151467 w 3302000"/>
              <a:gd name="connsiteY4" fmla="*/ 533404 h 584204"/>
              <a:gd name="connsiteX5" fmla="*/ 1507067 w 3302000"/>
              <a:gd name="connsiteY5" fmla="*/ 203205 h 584204"/>
              <a:gd name="connsiteX6" fmla="*/ 1727201 w 3302000"/>
              <a:gd name="connsiteY6" fmla="*/ 550338 h 584204"/>
              <a:gd name="connsiteX7" fmla="*/ 2048933 w 3302000"/>
              <a:gd name="connsiteY7" fmla="*/ 4 h 584204"/>
              <a:gd name="connsiteX8" fmla="*/ 2328333 w 3302000"/>
              <a:gd name="connsiteY8" fmla="*/ 541871 h 584204"/>
              <a:gd name="connsiteX9" fmla="*/ 2582333 w 3302000"/>
              <a:gd name="connsiteY9" fmla="*/ 296338 h 584204"/>
              <a:gd name="connsiteX10" fmla="*/ 3005667 w 3302000"/>
              <a:gd name="connsiteY10" fmla="*/ 491071 h 584204"/>
              <a:gd name="connsiteX11" fmla="*/ 3302000 w 3302000"/>
              <a:gd name="connsiteY11" fmla="*/ 550338 h 584204"/>
              <a:gd name="connsiteX0" fmla="*/ 0 w 3302000"/>
              <a:gd name="connsiteY0" fmla="*/ 584204 h 584204"/>
              <a:gd name="connsiteX1" fmla="*/ 211667 w 3302000"/>
              <a:gd name="connsiteY1" fmla="*/ 101603 h 584204"/>
              <a:gd name="connsiteX2" fmla="*/ 474133 w 3302000"/>
              <a:gd name="connsiteY2" fmla="*/ 524938 h 584204"/>
              <a:gd name="connsiteX3" fmla="*/ 668866 w 3302000"/>
              <a:gd name="connsiteY3" fmla="*/ 270938 h 584204"/>
              <a:gd name="connsiteX4" fmla="*/ 1151467 w 3302000"/>
              <a:gd name="connsiteY4" fmla="*/ 533404 h 584204"/>
              <a:gd name="connsiteX5" fmla="*/ 1507067 w 3302000"/>
              <a:gd name="connsiteY5" fmla="*/ 203205 h 584204"/>
              <a:gd name="connsiteX6" fmla="*/ 1727201 w 3302000"/>
              <a:gd name="connsiteY6" fmla="*/ 550338 h 584204"/>
              <a:gd name="connsiteX7" fmla="*/ 2048933 w 3302000"/>
              <a:gd name="connsiteY7" fmla="*/ 4 h 584204"/>
              <a:gd name="connsiteX8" fmla="*/ 2328333 w 3302000"/>
              <a:gd name="connsiteY8" fmla="*/ 541871 h 584204"/>
              <a:gd name="connsiteX9" fmla="*/ 2760133 w 3302000"/>
              <a:gd name="connsiteY9" fmla="*/ 296338 h 584204"/>
              <a:gd name="connsiteX10" fmla="*/ 3005667 w 3302000"/>
              <a:gd name="connsiteY10" fmla="*/ 491071 h 584204"/>
              <a:gd name="connsiteX11" fmla="*/ 3302000 w 3302000"/>
              <a:gd name="connsiteY11" fmla="*/ 550338 h 584204"/>
              <a:gd name="connsiteX0" fmla="*/ 0 w 3302000"/>
              <a:gd name="connsiteY0" fmla="*/ 584204 h 584204"/>
              <a:gd name="connsiteX1" fmla="*/ 211667 w 3302000"/>
              <a:gd name="connsiteY1" fmla="*/ 101603 h 584204"/>
              <a:gd name="connsiteX2" fmla="*/ 474133 w 3302000"/>
              <a:gd name="connsiteY2" fmla="*/ 524938 h 584204"/>
              <a:gd name="connsiteX3" fmla="*/ 812799 w 3302000"/>
              <a:gd name="connsiteY3" fmla="*/ 465671 h 584204"/>
              <a:gd name="connsiteX4" fmla="*/ 1151467 w 3302000"/>
              <a:gd name="connsiteY4" fmla="*/ 533404 h 584204"/>
              <a:gd name="connsiteX5" fmla="*/ 1507067 w 3302000"/>
              <a:gd name="connsiteY5" fmla="*/ 203205 h 584204"/>
              <a:gd name="connsiteX6" fmla="*/ 1727201 w 3302000"/>
              <a:gd name="connsiteY6" fmla="*/ 550338 h 584204"/>
              <a:gd name="connsiteX7" fmla="*/ 2048933 w 3302000"/>
              <a:gd name="connsiteY7" fmla="*/ 4 h 584204"/>
              <a:gd name="connsiteX8" fmla="*/ 2328333 w 3302000"/>
              <a:gd name="connsiteY8" fmla="*/ 541871 h 584204"/>
              <a:gd name="connsiteX9" fmla="*/ 2760133 w 3302000"/>
              <a:gd name="connsiteY9" fmla="*/ 296338 h 584204"/>
              <a:gd name="connsiteX10" fmla="*/ 3005667 w 3302000"/>
              <a:gd name="connsiteY10" fmla="*/ 491071 h 584204"/>
              <a:gd name="connsiteX11" fmla="*/ 3302000 w 3302000"/>
              <a:gd name="connsiteY11" fmla="*/ 550338 h 584204"/>
              <a:gd name="connsiteX0" fmla="*/ 0 w 3302000"/>
              <a:gd name="connsiteY0" fmla="*/ 584204 h 584204"/>
              <a:gd name="connsiteX1" fmla="*/ 211667 w 3302000"/>
              <a:gd name="connsiteY1" fmla="*/ 101603 h 584204"/>
              <a:gd name="connsiteX2" fmla="*/ 474133 w 3302000"/>
              <a:gd name="connsiteY2" fmla="*/ 524938 h 584204"/>
              <a:gd name="connsiteX3" fmla="*/ 812799 w 3302000"/>
              <a:gd name="connsiteY3" fmla="*/ 482605 h 584204"/>
              <a:gd name="connsiteX4" fmla="*/ 1151467 w 3302000"/>
              <a:gd name="connsiteY4" fmla="*/ 533404 h 584204"/>
              <a:gd name="connsiteX5" fmla="*/ 1507067 w 3302000"/>
              <a:gd name="connsiteY5" fmla="*/ 203205 h 584204"/>
              <a:gd name="connsiteX6" fmla="*/ 1727201 w 3302000"/>
              <a:gd name="connsiteY6" fmla="*/ 550338 h 584204"/>
              <a:gd name="connsiteX7" fmla="*/ 2048933 w 3302000"/>
              <a:gd name="connsiteY7" fmla="*/ 4 h 584204"/>
              <a:gd name="connsiteX8" fmla="*/ 2328333 w 3302000"/>
              <a:gd name="connsiteY8" fmla="*/ 541871 h 584204"/>
              <a:gd name="connsiteX9" fmla="*/ 2760133 w 3302000"/>
              <a:gd name="connsiteY9" fmla="*/ 296338 h 584204"/>
              <a:gd name="connsiteX10" fmla="*/ 3005667 w 3302000"/>
              <a:gd name="connsiteY10" fmla="*/ 491071 h 584204"/>
              <a:gd name="connsiteX11" fmla="*/ 3302000 w 3302000"/>
              <a:gd name="connsiteY11" fmla="*/ 550338 h 584204"/>
              <a:gd name="connsiteX0" fmla="*/ 0 w 3302000"/>
              <a:gd name="connsiteY0" fmla="*/ 889007 h 889007"/>
              <a:gd name="connsiteX1" fmla="*/ 211667 w 3302000"/>
              <a:gd name="connsiteY1" fmla="*/ 406406 h 889007"/>
              <a:gd name="connsiteX2" fmla="*/ 474133 w 3302000"/>
              <a:gd name="connsiteY2" fmla="*/ 829741 h 889007"/>
              <a:gd name="connsiteX3" fmla="*/ 812799 w 3302000"/>
              <a:gd name="connsiteY3" fmla="*/ 787408 h 889007"/>
              <a:gd name="connsiteX4" fmla="*/ 1151467 w 3302000"/>
              <a:gd name="connsiteY4" fmla="*/ 838207 h 889007"/>
              <a:gd name="connsiteX5" fmla="*/ 1439334 w 3302000"/>
              <a:gd name="connsiteY5" fmla="*/ 8 h 889007"/>
              <a:gd name="connsiteX6" fmla="*/ 1727201 w 3302000"/>
              <a:gd name="connsiteY6" fmla="*/ 855141 h 889007"/>
              <a:gd name="connsiteX7" fmla="*/ 2048933 w 3302000"/>
              <a:gd name="connsiteY7" fmla="*/ 304807 h 889007"/>
              <a:gd name="connsiteX8" fmla="*/ 2328333 w 3302000"/>
              <a:gd name="connsiteY8" fmla="*/ 846674 h 889007"/>
              <a:gd name="connsiteX9" fmla="*/ 2760133 w 3302000"/>
              <a:gd name="connsiteY9" fmla="*/ 601141 h 889007"/>
              <a:gd name="connsiteX10" fmla="*/ 3005667 w 3302000"/>
              <a:gd name="connsiteY10" fmla="*/ 795874 h 889007"/>
              <a:gd name="connsiteX11" fmla="*/ 3302000 w 3302000"/>
              <a:gd name="connsiteY11" fmla="*/ 855141 h 889007"/>
              <a:gd name="connsiteX0" fmla="*/ 0 w 3302000"/>
              <a:gd name="connsiteY0" fmla="*/ 889007 h 889007"/>
              <a:gd name="connsiteX1" fmla="*/ 211667 w 3302000"/>
              <a:gd name="connsiteY1" fmla="*/ 406406 h 889007"/>
              <a:gd name="connsiteX2" fmla="*/ 474133 w 3302000"/>
              <a:gd name="connsiteY2" fmla="*/ 829741 h 889007"/>
              <a:gd name="connsiteX3" fmla="*/ 812799 w 3302000"/>
              <a:gd name="connsiteY3" fmla="*/ 787408 h 889007"/>
              <a:gd name="connsiteX4" fmla="*/ 1151467 w 3302000"/>
              <a:gd name="connsiteY4" fmla="*/ 838207 h 889007"/>
              <a:gd name="connsiteX5" fmla="*/ 1439334 w 3302000"/>
              <a:gd name="connsiteY5" fmla="*/ 8 h 889007"/>
              <a:gd name="connsiteX6" fmla="*/ 1727201 w 3302000"/>
              <a:gd name="connsiteY6" fmla="*/ 855141 h 889007"/>
              <a:gd name="connsiteX7" fmla="*/ 2082799 w 3302000"/>
              <a:gd name="connsiteY7" fmla="*/ 626540 h 889007"/>
              <a:gd name="connsiteX8" fmla="*/ 2328333 w 3302000"/>
              <a:gd name="connsiteY8" fmla="*/ 846674 h 889007"/>
              <a:gd name="connsiteX9" fmla="*/ 2760133 w 3302000"/>
              <a:gd name="connsiteY9" fmla="*/ 601141 h 889007"/>
              <a:gd name="connsiteX10" fmla="*/ 3005667 w 3302000"/>
              <a:gd name="connsiteY10" fmla="*/ 795874 h 889007"/>
              <a:gd name="connsiteX11" fmla="*/ 3302000 w 3302000"/>
              <a:gd name="connsiteY11" fmla="*/ 855141 h 889007"/>
              <a:gd name="connsiteX0" fmla="*/ 0 w 3302000"/>
              <a:gd name="connsiteY0" fmla="*/ 889007 h 889007"/>
              <a:gd name="connsiteX1" fmla="*/ 211667 w 3302000"/>
              <a:gd name="connsiteY1" fmla="*/ 406406 h 889007"/>
              <a:gd name="connsiteX2" fmla="*/ 474133 w 3302000"/>
              <a:gd name="connsiteY2" fmla="*/ 829741 h 889007"/>
              <a:gd name="connsiteX3" fmla="*/ 812799 w 3302000"/>
              <a:gd name="connsiteY3" fmla="*/ 787408 h 889007"/>
              <a:gd name="connsiteX4" fmla="*/ 1151467 w 3302000"/>
              <a:gd name="connsiteY4" fmla="*/ 838207 h 889007"/>
              <a:gd name="connsiteX5" fmla="*/ 1439334 w 3302000"/>
              <a:gd name="connsiteY5" fmla="*/ 8 h 889007"/>
              <a:gd name="connsiteX6" fmla="*/ 1727201 w 3302000"/>
              <a:gd name="connsiteY6" fmla="*/ 855141 h 889007"/>
              <a:gd name="connsiteX7" fmla="*/ 2082799 w 3302000"/>
              <a:gd name="connsiteY7" fmla="*/ 626540 h 889007"/>
              <a:gd name="connsiteX8" fmla="*/ 2328333 w 3302000"/>
              <a:gd name="connsiteY8" fmla="*/ 846674 h 889007"/>
              <a:gd name="connsiteX9" fmla="*/ 2667000 w 3302000"/>
              <a:gd name="connsiteY9" fmla="*/ 643475 h 889007"/>
              <a:gd name="connsiteX10" fmla="*/ 3005667 w 3302000"/>
              <a:gd name="connsiteY10" fmla="*/ 795874 h 889007"/>
              <a:gd name="connsiteX11" fmla="*/ 3302000 w 3302000"/>
              <a:gd name="connsiteY11" fmla="*/ 855141 h 889007"/>
              <a:gd name="connsiteX0" fmla="*/ 0 w 3302000"/>
              <a:gd name="connsiteY0" fmla="*/ 770475 h 770475"/>
              <a:gd name="connsiteX1" fmla="*/ 211667 w 3302000"/>
              <a:gd name="connsiteY1" fmla="*/ 287874 h 770475"/>
              <a:gd name="connsiteX2" fmla="*/ 474133 w 3302000"/>
              <a:gd name="connsiteY2" fmla="*/ 711209 h 770475"/>
              <a:gd name="connsiteX3" fmla="*/ 812799 w 3302000"/>
              <a:gd name="connsiteY3" fmla="*/ 668876 h 770475"/>
              <a:gd name="connsiteX4" fmla="*/ 1151467 w 3302000"/>
              <a:gd name="connsiteY4" fmla="*/ 719675 h 770475"/>
              <a:gd name="connsiteX5" fmla="*/ 1430867 w 3302000"/>
              <a:gd name="connsiteY5" fmla="*/ 10 h 770475"/>
              <a:gd name="connsiteX6" fmla="*/ 1727201 w 3302000"/>
              <a:gd name="connsiteY6" fmla="*/ 736609 h 770475"/>
              <a:gd name="connsiteX7" fmla="*/ 2082799 w 3302000"/>
              <a:gd name="connsiteY7" fmla="*/ 508008 h 770475"/>
              <a:gd name="connsiteX8" fmla="*/ 2328333 w 3302000"/>
              <a:gd name="connsiteY8" fmla="*/ 728142 h 770475"/>
              <a:gd name="connsiteX9" fmla="*/ 2667000 w 3302000"/>
              <a:gd name="connsiteY9" fmla="*/ 524943 h 770475"/>
              <a:gd name="connsiteX10" fmla="*/ 3005667 w 3302000"/>
              <a:gd name="connsiteY10" fmla="*/ 677342 h 770475"/>
              <a:gd name="connsiteX11" fmla="*/ 3302000 w 3302000"/>
              <a:gd name="connsiteY11" fmla="*/ 736609 h 770475"/>
              <a:gd name="connsiteX0" fmla="*/ 0 w 3302000"/>
              <a:gd name="connsiteY0" fmla="*/ 770475 h 770475"/>
              <a:gd name="connsiteX1" fmla="*/ 211667 w 3302000"/>
              <a:gd name="connsiteY1" fmla="*/ 287874 h 770475"/>
              <a:gd name="connsiteX2" fmla="*/ 474133 w 3302000"/>
              <a:gd name="connsiteY2" fmla="*/ 711209 h 770475"/>
              <a:gd name="connsiteX3" fmla="*/ 812799 w 3302000"/>
              <a:gd name="connsiteY3" fmla="*/ 668876 h 770475"/>
              <a:gd name="connsiteX4" fmla="*/ 1151467 w 3302000"/>
              <a:gd name="connsiteY4" fmla="*/ 719675 h 770475"/>
              <a:gd name="connsiteX5" fmla="*/ 1430867 w 3302000"/>
              <a:gd name="connsiteY5" fmla="*/ 10 h 770475"/>
              <a:gd name="connsiteX6" fmla="*/ 1727201 w 3302000"/>
              <a:gd name="connsiteY6" fmla="*/ 736609 h 770475"/>
              <a:gd name="connsiteX7" fmla="*/ 1845732 w 3302000"/>
              <a:gd name="connsiteY7" fmla="*/ 135475 h 770475"/>
              <a:gd name="connsiteX8" fmla="*/ 2328333 w 3302000"/>
              <a:gd name="connsiteY8" fmla="*/ 728142 h 770475"/>
              <a:gd name="connsiteX9" fmla="*/ 2667000 w 3302000"/>
              <a:gd name="connsiteY9" fmla="*/ 524943 h 770475"/>
              <a:gd name="connsiteX10" fmla="*/ 3005667 w 3302000"/>
              <a:gd name="connsiteY10" fmla="*/ 677342 h 770475"/>
              <a:gd name="connsiteX11" fmla="*/ 3302000 w 3302000"/>
              <a:gd name="connsiteY11" fmla="*/ 736609 h 770475"/>
              <a:gd name="connsiteX0" fmla="*/ 0 w 3302000"/>
              <a:gd name="connsiteY0" fmla="*/ 770475 h 770475"/>
              <a:gd name="connsiteX1" fmla="*/ 211667 w 3302000"/>
              <a:gd name="connsiteY1" fmla="*/ 287874 h 770475"/>
              <a:gd name="connsiteX2" fmla="*/ 474133 w 3302000"/>
              <a:gd name="connsiteY2" fmla="*/ 711209 h 770475"/>
              <a:gd name="connsiteX3" fmla="*/ 812799 w 3302000"/>
              <a:gd name="connsiteY3" fmla="*/ 668876 h 770475"/>
              <a:gd name="connsiteX4" fmla="*/ 1151467 w 3302000"/>
              <a:gd name="connsiteY4" fmla="*/ 719675 h 770475"/>
              <a:gd name="connsiteX5" fmla="*/ 1430867 w 3302000"/>
              <a:gd name="connsiteY5" fmla="*/ 10 h 770475"/>
              <a:gd name="connsiteX6" fmla="*/ 1727201 w 3302000"/>
              <a:gd name="connsiteY6" fmla="*/ 736609 h 770475"/>
              <a:gd name="connsiteX7" fmla="*/ 1845732 w 3302000"/>
              <a:gd name="connsiteY7" fmla="*/ 135475 h 770475"/>
              <a:gd name="connsiteX8" fmla="*/ 2125133 w 3302000"/>
              <a:gd name="connsiteY8" fmla="*/ 728142 h 770475"/>
              <a:gd name="connsiteX9" fmla="*/ 2667000 w 3302000"/>
              <a:gd name="connsiteY9" fmla="*/ 524943 h 770475"/>
              <a:gd name="connsiteX10" fmla="*/ 3005667 w 3302000"/>
              <a:gd name="connsiteY10" fmla="*/ 677342 h 770475"/>
              <a:gd name="connsiteX11" fmla="*/ 3302000 w 3302000"/>
              <a:gd name="connsiteY11" fmla="*/ 736609 h 770475"/>
              <a:gd name="connsiteX0" fmla="*/ 0 w 3302000"/>
              <a:gd name="connsiteY0" fmla="*/ 770475 h 770475"/>
              <a:gd name="connsiteX1" fmla="*/ 211667 w 3302000"/>
              <a:gd name="connsiteY1" fmla="*/ 287874 h 770475"/>
              <a:gd name="connsiteX2" fmla="*/ 474133 w 3302000"/>
              <a:gd name="connsiteY2" fmla="*/ 711209 h 770475"/>
              <a:gd name="connsiteX3" fmla="*/ 812799 w 3302000"/>
              <a:gd name="connsiteY3" fmla="*/ 668876 h 770475"/>
              <a:gd name="connsiteX4" fmla="*/ 1151467 w 3302000"/>
              <a:gd name="connsiteY4" fmla="*/ 719675 h 770475"/>
              <a:gd name="connsiteX5" fmla="*/ 1430867 w 3302000"/>
              <a:gd name="connsiteY5" fmla="*/ 10 h 770475"/>
              <a:gd name="connsiteX6" fmla="*/ 1727201 w 3302000"/>
              <a:gd name="connsiteY6" fmla="*/ 736609 h 770475"/>
              <a:gd name="connsiteX7" fmla="*/ 1913465 w 3302000"/>
              <a:gd name="connsiteY7" fmla="*/ 152408 h 770475"/>
              <a:gd name="connsiteX8" fmla="*/ 2125133 w 3302000"/>
              <a:gd name="connsiteY8" fmla="*/ 728142 h 770475"/>
              <a:gd name="connsiteX9" fmla="*/ 2667000 w 3302000"/>
              <a:gd name="connsiteY9" fmla="*/ 524943 h 770475"/>
              <a:gd name="connsiteX10" fmla="*/ 3005667 w 3302000"/>
              <a:gd name="connsiteY10" fmla="*/ 677342 h 770475"/>
              <a:gd name="connsiteX11" fmla="*/ 3302000 w 3302000"/>
              <a:gd name="connsiteY11" fmla="*/ 736609 h 770475"/>
              <a:gd name="connsiteX0" fmla="*/ 0 w 3302000"/>
              <a:gd name="connsiteY0" fmla="*/ 618070 h 618070"/>
              <a:gd name="connsiteX1" fmla="*/ 211667 w 3302000"/>
              <a:gd name="connsiteY1" fmla="*/ 135469 h 618070"/>
              <a:gd name="connsiteX2" fmla="*/ 474133 w 3302000"/>
              <a:gd name="connsiteY2" fmla="*/ 558804 h 618070"/>
              <a:gd name="connsiteX3" fmla="*/ 812799 w 3302000"/>
              <a:gd name="connsiteY3" fmla="*/ 516471 h 618070"/>
              <a:gd name="connsiteX4" fmla="*/ 1151467 w 3302000"/>
              <a:gd name="connsiteY4" fmla="*/ 567270 h 618070"/>
              <a:gd name="connsiteX5" fmla="*/ 1441258 w 3302000"/>
              <a:gd name="connsiteY5" fmla="*/ 1251 h 618070"/>
              <a:gd name="connsiteX6" fmla="*/ 1727201 w 3302000"/>
              <a:gd name="connsiteY6" fmla="*/ 584204 h 618070"/>
              <a:gd name="connsiteX7" fmla="*/ 1913465 w 3302000"/>
              <a:gd name="connsiteY7" fmla="*/ 3 h 618070"/>
              <a:gd name="connsiteX8" fmla="*/ 2125133 w 3302000"/>
              <a:gd name="connsiteY8" fmla="*/ 575737 h 618070"/>
              <a:gd name="connsiteX9" fmla="*/ 2667000 w 3302000"/>
              <a:gd name="connsiteY9" fmla="*/ 372538 h 618070"/>
              <a:gd name="connsiteX10" fmla="*/ 3005667 w 3302000"/>
              <a:gd name="connsiteY10" fmla="*/ 524937 h 618070"/>
              <a:gd name="connsiteX11" fmla="*/ 3302000 w 3302000"/>
              <a:gd name="connsiteY11" fmla="*/ 584204 h 618070"/>
              <a:gd name="connsiteX0" fmla="*/ 0 w 3302000"/>
              <a:gd name="connsiteY0" fmla="*/ 746107 h 746107"/>
              <a:gd name="connsiteX1" fmla="*/ 211667 w 3302000"/>
              <a:gd name="connsiteY1" fmla="*/ 263506 h 746107"/>
              <a:gd name="connsiteX2" fmla="*/ 474133 w 3302000"/>
              <a:gd name="connsiteY2" fmla="*/ 686841 h 746107"/>
              <a:gd name="connsiteX3" fmla="*/ 812799 w 3302000"/>
              <a:gd name="connsiteY3" fmla="*/ 644508 h 746107"/>
              <a:gd name="connsiteX4" fmla="*/ 1151467 w 3302000"/>
              <a:gd name="connsiteY4" fmla="*/ 695307 h 746107"/>
              <a:gd name="connsiteX5" fmla="*/ 1441258 w 3302000"/>
              <a:gd name="connsiteY5" fmla="*/ 129288 h 746107"/>
              <a:gd name="connsiteX6" fmla="*/ 1727201 w 3302000"/>
              <a:gd name="connsiteY6" fmla="*/ 712241 h 746107"/>
              <a:gd name="connsiteX7" fmla="*/ 1923856 w 3302000"/>
              <a:gd name="connsiteY7" fmla="*/ 2 h 746107"/>
              <a:gd name="connsiteX8" fmla="*/ 2125133 w 3302000"/>
              <a:gd name="connsiteY8" fmla="*/ 703774 h 746107"/>
              <a:gd name="connsiteX9" fmla="*/ 2667000 w 3302000"/>
              <a:gd name="connsiteY9" fmla="*/ 500575 h 746107"/>
              <a:gd name="connsiteX10" fmla="*/ 3005667 w 3302000"/>
              <a:gd name="connsiteY10" fmla="*/ 652974 h 746107"/>
              <a:gd name="connsiteX11" fmla="*/ 3302000 w 3302000"/>
              <a:gd name="connsiteY11" fmla="*/ 712241 h 746107"/>
              <a:gd name="connsiteX0" fmla="*/ 0 w 3302000"/>
              <a:gd name="connsiteY0" fmla="*/ 746107 h 746107"/>
              <a:gd name="connsiteX1" fmla="*/ 211667 w 3302000"/>
              <a:gd name="connsiteY1" fmla="*/ 109860 h 746107"/>
              <a:gd name="connsiteX2" fmla="*/ 474133 w 3302000"/>
              <a:gd name="connsiteY2" fmla="*/ 686841 h 746107"/>
              <a:gd name="connsiteX3" fmla="*/ 812799 w 3302000"/>
              <a:gd name="connsiteY3" fmla="*/ 644508 h 746107"/>
              <a:gd name="connsiteX4" fmla="*/ 1151467 w 3302000"/>
              <a:gd name="connsiteY4" fmla="*/ 695307 h 746107"/>
              <a:gd name="connsiteX5" fmla="*/ 1441258 w 3302000"/>
              <a:gd name="connsiteY5" fmla="*/ 129288 h 746107"/>
              <a:gd name="connsiteX6" fmla="*/ 1727201 w 3302000"/>
              <a:gd name="connsiteY6" fmla="*/ 712241 h 746107"/>
              <a:gd name="connsiteX7" fmla="*/ 1923856 w 3302000"/>
              <a:gd name="connsiteY7" fmla="*/ 2 h 746107"/>
              <a:gd name="connsiteX8" fmla="*/ 2125133 w 3302000"/>
              <a:gd name="connsiteY8" fmla="*/ 703774 h 746107"/>
              <a:gd name="connsiteX9" fmla="*/ 2667000 w 3302000"/>
              <a:gd name="connsiteY9" fmla="*/ 500575 h 746107"/>
              <a:gd name="connsiteX10" fmla="*/ 3005667 w 3302000"/>
              <a:gd name="connsiteY10" fmla="*/ 652974 h 746107"/>
              <a:gd name="connsiteX11" fmla="*/ 3302000 w 3302000"/>
              <a:gd name="connsiteY11" fmla="*/ 712241 h 74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746107">
                <a:moveTo>
                  <a:pt x="0" y="746107"/>
                </a:moveTo>
                <a:cubicBezTo>
                  <a:pt x="66322" y="408146"/>
                  <a:pt x="132645" y="119738"/>
                  <a:pt x="211667" y="109860"/>
                </a:cubicBezTo>
                <a:cubicBezTo>
                  <a:pt x="290689" y="99982"/>
                  <a:pt x="373944" y="597733"/>
                  <a:pt x="474133" y="686841"/>
                </a:cubicBezTo>
                <a:cubicBezTo>
                  <a:pt x="574322" y="775949"/>
                  <a:pt x="699910" y="643097"/>
                  <a:pt x="812799" y="644508"/>
                </a:cubicBezTo>
                <a:cubicBezTo>
                  <a:pt x="925688" y="645919"/>
                  <a:pt x="1046724" y="781177"/>
                  <a:pt x="1151467" y="695307"/>
                </a:cubicBezTo>
                <a:cubicBezTo>
                  <a:pt x="1256210" y="609437"/>
                  <a:pt x="1345302" y="126466"/>
                  <a:pt x="1441258" y="129288"/>
                </a:cubicBezTo>
                <a:cubicBezTo>
                  <a:pt x="1537214" y="132110"/>
                  <a:pt x="1646768" y="733789"/>
                  <a:pt x="1727201" y="712241"/>
                </a:cubicBezTo>
                <a:cubicBezTo>
                  <a:pt x="1807634" y="690693"/>
                  <a:pt x="1857534" y="1413"/>
                  <a:pt x="1923856" y="2"/>
                </a:cubicBezTo>
                <a:cubicBezTo>
                  <a:pt x="1990178" y="-1409"/>
                  <a:pt x="2001276" y="620345"/>
                  <a:pt x="2125133" y="703774"/>
                </a:cubicBezTo>
                <a:cubicBezTo>
                  <a:pt x="2248990" y="787203"/>
                  <a:pt x="2520244" y="509042"/>
                  <a:pt x="2667000" y="500575"/>
                </a:cubicBezTo>
                <a:cubicBezTo>
                  <a:pt x="2813756" y="492108"/>
                  <a:pt x="2899834" y="617696"/>
                  <a:pt x="3005667" y="652974"/>
                </a:cubicBezTo>
                <a:cubicBezTo>
                  <a:pt x="3111500" y="688252"/>
                  <a:pt x="3213805" y="703774"/>
                  <a:pt x="3302000" y="71224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5130799" y="1667936"/>
            <a:ext cx="3302000" cy="736602"/>
          </a:xfrm>
          <a:custGeom>
            <a:avLst/>
            <a:gdLst>
              <a:gd name="connsiteX0" fmla="*/ 0 w 3302000"/>
              <a:gd name="connsiteY0" fmla="*/ 685925 h 685925"/>
              <a:gd name="connsiteX1" fmla="*/ 211667 w 3302000"/>
              <a:gd name="connsiteY1" fmla="*/ 125 h 685925"/>
              <a:gd name="connsiteX2" fmla="*/ 474133 w 3302000"/>
              <a:gd name="connsiteY2" fmla="*/ 626659 h 685925"/>
              <a:gd name="connsiteX3" fmla="*/ 965200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925 h 685925"/>
              <a:gd name="connsiteX1" fmla="*/ 211667 w 3302000"/>
              <a:gd name="connsiteY1" fmla="*/ 125 h 685925"/>
              <a:gd name="connsiteX2" fmla="*/ 474133 w 3302000"/>
              <a:gd name="connsiteY2" fmla="*/ 626659 h 685925"/>
              <a:gd name="connsiteX3" fmla="*/ 880533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72537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30204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30204 h 685803"/>
              <a:gd name="connsiteX4" fmla="*/ 1151467 w 3302000"/>
              <a:gd name="connsiteY4" fmla="*/ 635003 h 685803"/>
              <a:gd name="connsiteX5" fmla="*/ 1413933 w 3302000"/>
              <a:gd name="connsiteY5" fmla="*/ 254003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48736 h 736602"/>
              <a:gd name="connsiteX10" fmla="*/ 3005667 w 3302000"/>
              <a:gd name="connsiteY10" fmla="*/ 643469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9536 h 736602"/>
              <a:gd name="connsiteX10" fmla="*/ 3005667 w 3302000"/>
              <a:gd name="connsiteY10" fmla="*/ 643469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9536 h 736602"/>
              <a:gd name="connsiteX10" fmla="*/ 3005667 w 3302000"/>
              <a:gd name="connsiteY10" fmla="*/ 601136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1070 h 736602"/>
              <a:gd name="connsiteX10" fmla="*/ 3005667 w 3302000"/>
              <a:gd name="connsiteY10" fmla="*/ 601136 h 736602"/>
              <a:gd name="connsiteX11" fmla="*/ 3302000 w 3302000"/>
              <a:gd name="connsiteY11" fmla="*/ 702736 h 73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736602">
                <a:moveTo>
                  <a:pt x="0" y="736602"/>
                </a:moveTo>
                <a:cubicBezTo>
                  <a:pt x="66322" y="398641"/>
                  <a:pt x="132645" y="119946"/>
                  <a:pt x="211667" y="110068"/>
                </a:cubicBezTo>
                <a:cubicBezTo>
                  <a:pt x="290689" y="100190"/>
                  <a:pt x="362655" y="632180"/>
                  <a:pt x="474133" y="677336"/>
                </a:cubicBezTo>
                <a:cubicBezTo>
                  <a:pt x="585611" y="722492"/>
                  <a:pt x="767644" y="379592"/>
                  <a:pt x="880533" y="381003"/>
                </a:cubicBezTo>
                <a:cubicBezTo>
                  <a:pt x="993422" y="382414"/>
                  <a:pt x="1062567" y="698502"/>
                  <a:pt x="1151467" y="685802"/>
                </a:cubicBezTo>
                <a:cubicBezTo>
                  <a:pt x="1240367" y="673102"/>
                  <a:pt x="1333500" y="301980"/>
                  <a:pt x="1413933" y="304802"/>
                </a:cubicBezTo>
                <a:cubicBezTo>
                  <a:pt x="1494366" y="307624"/>
                  <a:pt x="1526823" y="753536"/>
                  <a:pt x="1634067" y="702736"/>
                </a:cubicBezTo>
                <a:cubicBezTo>
                  <a:pt x="1741311" y="651936"/>
                  <a:pt x="1941688" y="1413"/>
                  <a:pt x="2057399" y="2"/>
                </a:cubicBezTo>
                <a:cubicBezTo>
                  <a:pt x="2173110" y="-1409"/>
                  <a:pt x="2240844" y="612424"/>
                  <a:pt x="2328333" y="694269"/>
                </a:cubicBezTo>
                <a:cubicBezTo>
                  <a:pt x="2415822" y="776114"/>
                  <a:pt x="2469444" y="506592"/>
                  <a:pt x="2582333" y="491070"/>
                </a:cubicBezTo>
                <a:cubicBezTo>
                  <a:pt x="2695222" y="475548"/>
                  <a:pt x="2885723" y="565858"/>
                  <a:pt x="3005667" y="601136"/>
                </a:cubicBezTo>
                <a:cubicBezTo>
                  <a:pt x="3125611" y="636414"/>
                  <a:pt x="3213805" y="694269"/>
                  <a:pt x="3302000" y="702736"/>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5130799" y="4411136"/>
            <a:ext cx="3302000" cy="736602"/>
          </a:xfrm>
          <a:custGeom>
            <a:avLst/>
            <a:gdLst>
              <a:gd name="connsiteX0" fmla="*/ 0 w 3302000"/>
              <a:gd name="connsiteY0" fmla="*/ 685925 h 685925"/>
              <a:gd name="connsiteX1" fmla="*/ 211667 w 3302000"/>
              <a:gd name="connsiteY1" fmla="*/ 125 h 685925"/>
              <a:gd name="connsiteX2" fmla="*/ 474133 w 3302000"/>
              <a:gd name="connsiteY2" fmla="*/ 626659 h 685925"/>
              <a:gd name="connsiteX3" fmla="*/ 965200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925 h 685925"/>
              <a:gd name="connsiteX1" fmla="*/ 211667 w 3302000"/>
              <a:gd name="connsiteY1" fmla="*/ 125 h 685925"/>
              <a:gd name="connsiteX2" fmla="*/ 474133 w 3302000"/>
              <a:gd name="connsiteY2" fmla="*/ 626659 h 685925"/>
              <a:gd name="connsiteX3" fmla="*/ 880533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72537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30204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30204 h 685803"/>
              <a:gd name="connsiteX4" fmla="*/ 1151467 w 3302000"/>
              <a:gd name="connsiteY4" fmla="*/ 635003 h 685803"/>
              <a:gd name="connsiteX5" fmla="*/ 1413933 w 3302000"/>
              <a:gd name="connsiteY5" fmla="*/ 254003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48736 h 736602"/>
              <a:gd name="connsiteX10" fmla="*/ 3005667 w 3302000"/>
              <a:gd name="connsiteY10" fmla="*/ 643469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9536 h 736602"/>
              <a:gd name="connsiteX10" fmla="*/ 3005667 w 3302000"/>
              <a:gd name="connsiteY10" fmla="*/ 643469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9536 h 736602"/>
              <a:gd name="connsiteX10" fmla="*/ 3005667 w 3302000"/>
              <a:gd name="connsiteY10" fmla="*/ 601136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1070 h 736602"/>
              <a:gd name="connsiteX10" fmla="*/ 3005667 w 3302000"/>
              <a:gd name="connsiteY10" fmla="*/ 601136 h 736602"/>
              <a:gd name="connsiteX11" fmla="*/ 3302000 w 3302000"/>
              <a:gd name="connsiteY11" fmla="*/ 702736 h 73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736602">
                <a:moveTo>
                  <a:pt x="0" y="736602"/>
                </a:moveTo>
                <a:cubicBezTo>
                  <a:pt x="66322" y="398641"/>
                  <a:pt x="132645" y="119946"/>
                  <a:pt x="211667" y="110068"/>
                </a:cubicBezTo>
                <a:cubicBezTo>
                  <a:pt x="290689" y="100190"/>
                  <a:pt x="362655" y="632180"/>
                  <a:pt x="474133" y="677336"/>
                </a:cubicBezTo>
                <a:cubicBezTo>
                  <a:pt x="585611" y="722492"/>
                  <a:pt x="767644" y="379592"/>
                  <a:pt x="880533" y="381003"/>
                </a:cubicBezTo>
                <a:cubicBezTo>
                  <a:pt x="993422" y="382414"/>
                  <a:pt x="1062567" y="698502"/>
                  <a:pt x="1151467" y="685802"/>
                </a:cubicBezTo>
                <a:cubicBezTo>
                  <a:pt x="1240367" y="673102"/>
                  <a:pt x="1333500" y="301980"/>
                  <a:pt x="1413933" y="304802"/>
                </a:cubicBezTo>
                <a:cubicBezTo>
                  <a:pt x="1494366" y="307624"/>
                  <a:pt x="1526823" y="753536"/>
                  <a:pt x="1634067" y="702736"/>
                </a:cubicBezTo>
                <a:cubicBezTo>
                  <a:pt x="1741311" y="651936"/>
                  <a:pt x="1941688" y="1413"/>
                  <a:pt x="2057399" y="2"/>
                </a:cubicBezTo>
                <a:cubicBezTo>
                  <a:pt x="2173110" y="-1409"/>
                  <a:pt x="2240844" y="612424"/>
                  <a:pt x="2328333" y="694269"/>
                </a:cubicBezTo>
                <a:cubicBezTo>
                  <a:pt x="2415822" y="776114"/>
                  <a:pt x="2469444" y="506592"/>
                  <a:pt x="2582333" y="491070"/>
                </a:cubicBezTo>
                <a:cubicBezTo>
                  <a:pt x="2695222" y="475548"/>
                  <a:pt x="2885723" y="565858"/>
                  <a:pt x="3005667" y="601136"/>
                </a:cubicBezTo>
                <a:cubicBezTo>
                  <a:pt x="3125611" y="636414"/>
                  <a:pt x="3213805" y="694269"/>
                  <a:pt x="3302000" y="702736"/>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5147733" y="4411132"/>
            <a:ext cx="3395134" cy="722261"/>
          </a:xfrm>
          <a:custGeom>
            <a:avLst/>
            <a:gdLst>
              <a:gd name="connsiteX0" fmla="*/ 0 w 3302000"/>
              <a:gd name="connsiteY0" fmla="*/ 685925 h 685925"/>
              <a:gd name="connsiteX1" fmla="*/ 211667 w 3302000"/>
              <a:gd name="connsiteY1" fmla="*/ 125 h 685925"/>
              <a:gd name="connsiteX2" fmla="*/ 474133 w 3302000"/>
              <a:gd name="connsiteY2" fmla="*/ 626659 h 685925"/>
              <a:gd name="connsiteX3" fmla="*/ 965200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925 h 685925"/>
              <a:gd name="connsiteX1" fmla="*/ 211667 w 3302000"/>
              <a:gd name="connsiteY1" fmla="*/ 125 h 685925"/>
              <a:gd name="connsiteX2" fmla="*/ 474133 w 3302000"/>
              <a:gd name="connsiteY2" fmla="*/ 626659 h 685925"/>
              <a:gd name="connsiteX3" fmla="*/ 880533 w 3302000"/>
              <a:gd name="connsiteY3" fmla="*/ 372659 h 685925"/>
              <a:gd name="connsiteX4" fmla="*/ 1151467 w 3302000"/>
              <a:gd name="connsiteY4" fmla="*/ 635125 h 685925"/>
              <a:gd name="connsiteX5" fmla="*/ 1422400 w 3302000"/>
              <a:gd name="connsiteY5" fmla="*/ 194859 h 685925"/>
              <a:gd name="connsiteX6" fmla="*/ 1634067 w 3302000"/>
              <a:gd name="connsiteY6" fmla="*/ 652059 h 685925"/>
              <a:gd name="connsiteX7" fmla="*/ 2023533 w 3302000"/>
              <a:gd name="connsiteY7" fmla="*/ 125 h 685925"/>
              <a:gd name="connsiteX8" fmla="*/ 2328333 w 3302000"/>
              <a:gd name="connsiteY8" fmla="*/ 643592 h 685925"/>
              <a:gd name="connsiteX9" fmla="*/ 2582333 w 3302000"/>
              <a:gd name="connsiteY9" fmla="*/ 398059 h 685925"/>
              <a:gd name="connsiteX10" fmla="*/ 3005667 w 3302000"/>
              <a:gd name="connsiteY10" fmla="*/ 592792 h 685925"/>
              <a:gd name="connsiteX11" fmla="*/ 3302000 w 3302000"/>
              <a:gd name="connsiteY11" fmla="*/ 652059 h 685925"/>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72537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30204 h 685803"/>
              <a:gd name="connsiteX4" fmla="*/ 1151467 w 3302000"/>
              <a:gd name="connsiteY4" fmla="*/ 635003 h 685803"/>
              <a:gd name="connsiteX5" fmla="*/ 1422400 w 3302000"/>
              <a:gd name="connsiteY5" fmla="*/ 194737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685803 h 685803"/>
              <a:gd name="connsiteX1" fmla="*/ 211667 w 3302000"/>
              <a:gd name="connsiteY1" fmla="*/ 59269 h 685803"/>
              <a:gd name="connsiteX2" fmla="*/ 474133 w 3302000"/>
              <a:gd name="connsiteY2" fmla="*/ 626537 h 685803"/>
              <a:gd name="connsiteX3" fmla="*/ 880533 w 3302000"/>
              <a:gd name="connsiteY3" fmla="*/ 330204 h 685803"/>
              <a:gd name="connsiteX4" fmla="*/ 1151467 w 3302000"/>
              <a:gd name="connsiteY4" fmla="*/ 635003 h 685803"/>
              <a:gd name="connsiteX5" fmla="*/ 1413933 w 3302000"/>
              <a:gd name="connsiteY5" fmla="*/ 254003 h 685803"/>
              <a:gd name="connsiteX6" fmla="*/ 1634067 w 3302000"/>
              <a:gd name="connsiteY6" fmla="*/ 651937 h 685803"/>
              <a:gd name="connsiteX7" fmla="*/ 2023533 w 3302000"/>
              <a:gd name="connsiteY7" fmla="*/ 3 h 685803"/>
              <a:gd name="connsiteX8" fmla="*/ 2328333 w 3302000"/>
              <a:gd name="connsiteY8" fmla="*/ 643470 h 685803"/>
              <a:gd name="connsiteX9" fmla="*/ 2582333 w 3302000"/>
              <a:gd name="connsiteY9" fmla="*/ 397937 h 685803"/>
              <a:gd name="connsiteX10" fmla="*/ 3005667 w 3302000"/>
              <a:gd name="connsiteY10" fmla="*/ 592670 h 685803"/>
              <a:gd name="connsiteX11" fmla="*/ 3302000 w 3302000"/>
              <a:gd name="connsiteY11" fmla="*/ 651937 h 685803"/>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48736 h 736602"/>
              <a:gd name="connsiteX10" fmla="*/ 3005667 w 3302000"/>
              <a:gd name="connsiteY10" fmla="*/ 643469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9536 h 736602"/>
              <a:gd name="connsiteX10" fmla="*/ 3005667 w 3302000"/>
              <a:gd name="connsiteY10" fmla="*/ 643469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9536 h 736602"/>
              <a:gd name="connsiteX10" fmla="*/ 3005667 w 3302000"/>
              <a:gd name="connsiteY10" fmla="*/ 601136 h 736602"/>
              <a:gd name="connsiteX11" fmla="*/ 3302000 w 3302000"/>
              <a:gd name="connsiteY11" fmla="*/ 702736 h 736602"/>
              <a:gd name="connsiteX0" fmla="*/ 0 w 3302000"/>
              <a:gd name="connsiteY0" fmla="*/ 736602 h 736602"/>
              <a:gd name="connsiteX1" fmla="*/ 211667 w 3302000"/>
              <a:gd name="connsiteY1" fmla="*/ 110068 h 736602"/>
              <a:gd name="connsiteX2" fmla="*/ 474133 w 3302000"/>
              <a:gd name="connsiteY2" fmla="*/ 677336 h 736602"/>
              <a:gd name="connsiteX3" fmla="*/ 880533 w 3302000"/>
              <a:gd name="connsiteY3" fmla="*/ 381003 h 736602"/>
              <a:gd name="connsiteX4" fmla="*/ 1151467 w 3302000"/>
              <a:gd name="connsiteY4" fmla="*/ 685802 h 736602"/>
              <a:gd name="connsiteX5" fmla="*/ 1413933 w 3302000"/>
              <a:gd name="connsiteY5" fmla="*/ 304802 h 736602"/>
              <a:gd name="connsiteX6" fmla="*/ 1634067 w 3302000"/>
              <a:gd name="connsiteY6" fmla="*/ 702736 h 736602"/>
              <a:gd name="connsiteX7" fmla="*/ 2057399 w 3302000"/>
              <a:gd name="connsiteY7" fmla="*/ 2 h 736602"/>
              <a:gd name="connsiteX8" fmla="*/ 2328333 w 3302000"/>
              <a:gd name="connsiteY8" fmla="*/ 694269 h 736602"/>
              <a:gd name="connsiteX9" fmla="*/ 2582333 w 3302000"/>
              <a:gd name="connsiteY9" fmla="*/ 491070 h 736602"/>
              <a:gd name="connsiteX10" fmla="*/ 3005667 w 3302000"/>
              <a:gd name="connsiteY10" fmla="*/ 601136 h 736602"/>
              <a:gd name="connsiteX11" fmla="*/ 3302000 w 3302000"/>
              <a:gd name="connsiteY11" fmla="*/ 702736 h 736602"/>
              <a:gd name="connsiteX0" fmla="*/ 0 w 3302000"/>
              <a:gd name="connsiteY0" fmla="*/ 736602 h 736602"/>
              <a:gd name="connsiteX1" fmla="*/ 42333 w 3302000"/>
              <a:gd name="connsiteY1" fmla="*/ 541869 h 736602"/>
              <a:gd name="connsiteX2" fmla="*/ 211667 w 3302000"/>
              <a:gd name="connsiteY2" fmla="*/ 110068 h 736602"/>
              <a:gd name="connsiteX3" fmla="*/ 474133 w 3302000"/>
              <a:gd name="connsiteY3" fmla="*/ 677336 h 736602"/>
              <a:gd name="connsiteX4" fmla="*/ 880533 w 3302000"/>
              <a:gd name="connsiteY4" fmla="*/ 381003 h 736602"/>
              <a:gd name="connsiteX5" fmla="*/ 1151467 w 3302000"/>
              <a:gd name="connsiteY5" fmla="*/ 685802 h 736602"/>
              <a:gd name="connsiteX6" fmla="*/ 1413933 w 3302000"/>
              <a:gd name="connsiteY6" fmla="*/ 304802 h 736602"/>
              <a:gd name="connsiteX7" fmla="*/ 1634067 w 3302000"/>
              <a:gd name="connsiteY7" fmla="*/ 702736 h 736602"/>
              <a:gd name="connsiteX8" fmla="*/ 2057399 w 3302000"/>
              <a:gd name="connsiteY8" fmla="*/ 2 h 736602"/>
              <a:gd name="connsiteX9" fmla="*/ 2328333 w 3302000"/>
              <a:gd name="connsiteY9" fmla="*/ 694269 h 736602"/>
              <a:gd name="connsiteX10" fmla="*/ 2582333 w 3302000"/>
              <a:gd name="connsiteY10" fmla="*/ 491070 h 736602"/>
              <a:gd name="connsiteX11" fmla="*/ 3005667 w 3302000"/>
              <a:gd name="connsiteY11" fmla="*/ 601136 h 736602"/>
              <a:gd name="connsiteX12" fmla="*/ 3302000 w 3302000"/>
              <a:gd name="connsiteY12" fmla="*/ 702736 h 736602"/>
              <a:gd name="connsiteX0" fmla="*/ 0 w 3547534"/>
              <a:gd name="connsiteY0" fmla="*/ 177802 h 709705"/>
              <a:gd name="connsiteX1" fmla="*/ 287867 w 3547534"/>
              <a:gd name="connsiteY1" fmla="*/ 541869 h 709705"/>
              <a:gd name="connsiteX2" fmla="*/ 457201 w 3547534"/>
              <a:gd name="connsiteY2" fmla="*/ 110068 h 709705"/>
              <a:gd name="connsiteX3" fmla="*/ 719667 w 3547534"/>
              <a:gd name="connsiteY3" fmla="*/ 677336 h 709705"/>
              <a:gd name="connsiteX4" fmla="*/ 1126067 w 3547534"/>
              <a:gd name="connsiteY4" fmla="*/ 381003 h 709705"/>
              <a:gd name="connsiteX5" fmla="*/ 1397001 w 3547534"/>
              <a:gd name="connsiteY5" fmla="*/ 685802 h 709705"/>
              <a:gd name="connsiteX6" fmla="*/ 1659467 w 3547534"/>
              <a:gd name="connsiteY6" fmla="*/ 304802 h 709705"/>
              <a:gd name="connsiteX7" fmla="*/ 1879601 w 3547534"/>
              <a:gd name="connsiteY7" fmla="*/ 702736 h 709705"/>
              <a:gd name="connsiteX8" fmla="*/ 2302933 w 3547534"/>
              <a:gd name="connsiteY8" fmla="*/ 2 h 709705"/>
              <a:gd name="connsiteX9" fmla="*/ 2573867 w 3547534"/>
              <a:gd name="connsiteY9" fmla="*/ 694269 h 709705"/>
              <a:gd name="connsiteX10" fmla="*/ 2827867 w 3547534"/>
              <a:gd name="connsiteY10" fmla="*/ 491070 h 709705"/>
              <a:gd name="connsiteX11" fmla="*/ 3251201 w 3547534"/>
              <a:gd name="connsiteY11" fmla="*/ 601136 h 709705"/>
              <a:gd name="connsiteX12" fmla="*/ 3547534 w 3547534"/>
              <a:gd name="connsiteY12" fmla="*/ 702736 h 709705"/>
              <a:gd name="connsiteX0" fmla="*/ 0 w 3547534"/>
              <a:gd name="connsiteY0" fmla="*/ 177802 h 722261"/>
              <a:gd name="connsiteX1" fmla="*/ 228601 w 3547534"/>
              <a:gd name="connsiteY1" fmla="*/ 711203 h 722261"/>
              <a:gd name="connsiteX2" fmla="*/ 457201 w 3547534"/>
              <a:gd name="connsiteY2" fmla="*/ 110068 h 722261"/>
              <a:gd name="connsiteX3" fmla="*/ 719667 w 3547534"/>
              <a:gd name="connsiteY3" fmla="*/ 677336 h 722261"/>
              <a:gd name="connsiteX4" fmla="*/ 1126067 w 3547534"/>
              <a:gd name="connsiteY4" fmla="*/ 381003 h 722261"/>
              <a:gd name="connsiteX5" fmla="*/ 1397001 w 3547534"/>
              <a:gd name="connsiteY5" fmla="*/ 685802 h 722261"/>
              <a:gd name="connsiteX6" fmla="*/ 1659467 w 3547534"/>
              <a:gd name="connsiteY6" fmla="*/ 304802 h 722261"/>
              <a:gd name="connsiteX7" fmla="*/ 1879601 w 3547534"/>
              <a:gd name="connsiteY7" fmla="*/ 702736 h 722261"/>
              <a:gd name="connsiteX8" fmla="*/ 2302933 w 3547534"/>
              <a:gd name="connsiteY8" fmla="*/ 2 h 722261"/>
              <a:gd name="connsiteX9" fmla="*/ 2573867 w 3547534"/>
              <a:gd name="connsiteY9" fmla="*/ 694269 h 722261"/>
              <a:gd name="connsiteX10" fmla="*/ 2827867 w 3547534"/>
              <a:gd name="connsiteY10" fmla="*/ 491070 h 722261"/>
              <a:gd name="connsiteX11" fmla="*/ 3251201 w 3547534"/>
              <a:gd name="connsiteY11" fmla="*/ 601136 h 722261"/>
              <a:gd name="connsiteX12" fmla="*/ 3547534 w 3547534"/>
              <a:gd name="connsiteY12" fmla="*/ 702736 h 722261"/>
              <a:gd name="connsiteX0" fmla="*/ 0 w 3547534"/>
              <a:gd name="connsiteY0" fmla="*/ 177802 h 722261"/>
              <a:gd name="connsiteX1" fmla="*/ 228601 w 3547534"/>
              <a:gd name="connsiteY1" fmla="*/ 711203 h 722261"/>
              <a:gd name="connsiteX2" fmla="*/ 457201 w 3547534"/>
              <a:gd name="connsiteY2" fmla="*/ 110068 h 722261"/>
              <a:gd name="connsiteX3" fmla="*/ 719667 w 3547534"/>
              <a:gd name="connsiteY3" fmla="*/ 677336 h 722261"/>
              <a:gd name="connsiteX4" fmla="*/ 1126067 w 3547534"/>
              <a:gd name="connsiteY4" fmla="*/ 381003 h 722261"/>
              <a:gd name="connsiteX5" fmla="*/ 1397001 w 3547534"/>
              <a:gd name="connsiteY5" fmla="*/ 685802 h 722261"/>
              <a:gd name="connsiteX6" fmla="*/ 1659467 w 3547534"/>
              <a:gd name="connsiteY6" fmla="*/ 304802 h 722261"/>
              <a:gd name="connsiteX7" fmla="*/ 1879601 w 3547534"/>
              <a:gd name="connsiteY7" fmla="*/ 702736 h 722261"/>
              <a:gd name="connsiteX8" fmla="*/ 2302933 w 3547534"/>
              <a:gd name="connsiteY8" fmla="*/ 2 h 722261"/>
              <a:gd name="connsiteX9" fmla="*/ 2573867 w 3547534"/>
              <a:gd name="connsiteY9" fmla="*/ 694269 h 722261"/>
              <a:gd name="connsiteX10" fmla="*/ 2827867 w 3547534"/>
              <a:gd name="connsiteY10" fmla="*/ 491070 h 722261"/>
              <a:gd name="connsiteX11" fmla="*/ 3158067 w 3547534"/>
              <a:gd name="connsiteY11" fmla="*/ 575736 h 722261"/>
              <a:gd name="connsiteX12" fmla="*/ 3547534 w 3547534"/>
              <a:gd name="connsiteY12" fmla="*/ 702736 h 722261"/>
              <a:gd name="connsiteX0" fmla="*/ 0 w 3395134"/>
              <a:gd name="connsiteY0" fmla="*/ 177802 h 722261"/>
              <a:gd name="connsiteX1" fmla="*/ 228601 w 3395134"/>
              <a:gd name="connsiteY1" fmla="*/ 711203 h 722261"/>
              <a:gd name="connsiteX2" fmla="*/ 457201 w 3395134"/>
              <a:gd name="connsiteY2" fmla="*/ 110068 h 722261"/>
              <a:gd name="connsiteX3" fmla="*/ 719667 w 3395134"/>
              <a:gd name="connsiteY3" fmla="*/ 677336 h 722261"/>
              <a:gd name="connsiteX4" fmla="*/ 1126067 w 3395134"/>
              <a:gd name="connsiteY4" fmla="*/ 381003 h 722261"/>
              <a:gd name="connsiteX5" fmla="*/ 1397001 w 3395134"/>
              <a:gd name="connsiteY5" fmla="*/ 685802 h 722261"/>
              <a:gd name="connsiteX6" fmla="*/ 1659467 w 3395134"/>
              <a:gd name="connsiteY6" fmla="*/ 304802 h 722261"/>
              <a:gd name="connsiteX7" fmla="*/ 1879601 w 3395134"/>
              <a:gd name="connsiteY7" fmla="*/ 702736 h 722261"/>
              <a:gd name="connsiteX8" fmla="*/ 2302933 w 3395134"/>
              <a:gd name="connsiteY8" fmla="*/ 2 h 722261"/>
              <a:gd name="connsiteX9" fmla="*/ 2573867 w 3395134"/>
              <a:gd name="connsiteY9" fmla="*/ 694269 h 722261"/>
              <a:gd name="connsiteX10" fmla="*/ 2827867 w 3395134"/>
              <a:gd name="connsiteY10" fmla="*/ 491070 h 722261"/>
              <a:gd name="connsiteX11" fmla="*/ 3158067 w 3395134"/>
              <a:gd name="connsiteY11" fmla="*/ 575736 h 722261"/>
              <a:gd name="connsiteX12" fmla="*/ 3395134 w 3395134"/>
              <a:gd name="connsiteY12" fmla="*/ 702736 h 722261"/>
              <a:gd name="connsiteX0" fmla="*/ 0 w 3395134"/>
              <a:gd name="connsiteY0" fmla="*/ 177802 h 722261"/>
              <a:gd name="connsiteX1" fmla="*/ 228601 w 3395134"/>
              <a:gd name="connsiteY1" fmla="*/ 711203 h 722261"/>
              <a:gd name="connsiteX2" fmla="*/ 457201 w 3395134"/>
              <a:gd name="connsiteY2" fmla="*/ 110068 h 722261"/>
              <a:gd name="connsiteX3" fmla="*/ 719667 w 3395134"/>
              <a:gd name="connsiteY3" fmla="*/ 677336 h 722261"/>
              <a:gd name="connsiteX4" fmla="*/ 1126067 w 3395134"/>
              <a:gd name="connsiteY4" fmla="*/ 381003 h 722261"/>
              <a:gd name="connsiteX5" fmla="*/ 1397001 w 3395134"/>
              <a:gd name="connsiteY5" fmla="*/ 685802 h 722261"/>
              <a:gd name="connsiteX6" fmla="*/ 1659467 w 3395134"/>
              <a:gd name="connsiteY6" fmla="*/ 304802 h 722261"/>
              <a:gd name="connsiteX7" fmla="*/ 1879601 w 3395134"/>
              <a:gd name="connsiteY7" fmla="*/ 702736 h 722261"/>
              <a:gd name="connsiteX8" fmla="*/ 2302933 w 3395134"/>
              <a:gd name="connsiteY8" fmla="*/ 2 h 722261"/>
              <a:gd name="connsiteX9" fmla="*/ 2573867 w 3395134"/>
              <a:gd name="connsiteY9" fmla="*/ 694269 h 722261"/>
              <a:gd name="connsiteX10" fmla="*/ 2827867 w 3395134"/>
              <a:gd name="connsiteY10" fmla="*/ 491070 h 722261"/>
              <a:gd name="connsiteX11" fmla="*/ 3395134 w 3395134"/>
              <a:gd name="connsiteY11" fmla="*/ 702736 h 72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5134" h="722261">
                <a:moveTo>
                  <a:pt x="0" y="177802"/>
                </a:moveTo>
                <a:cubicBezTo>
                  <a:pt x="7055" y="145347"/>
                  <a:pt x="193323" y="815625"/>
                  <a:pt x="228601" y="711203"/>
                </a:cubicBezTo>
                <a:cubicBezTo>
                  <a:pt x="263879" y="606781"/>
                  <a:pt x="375357" y="115713"/>
                  <a:pt x="457201" y="110068"/>
                </a:cubicBezTo>
                <a:cubicBezTo>
                  <a:pt x="539045" y="104424"/>
                  <a:pt x="608189" y="632180"/>
                  <a:pt x="719667" y="677336"/>
                </a:cubicBezTo>
                <a:cubicBezTo>
                  <a:pt x="831145" y="722492"/>
                  <a:pt x="1013178" y="379592"/>
                  <a:pt x="1126067" y="381003"/>
                </a:cubicBezTo>
                <a:cubicBezTo>
                  <a:pt x="1238956" y="382414"/>
                  <a:pt x="1308101" y="698502"/>
                  <a:pt x="1397001" y="685802"/>
                </a:cubicBezTo>
                <a:cubicBezTo>
                  <a:pt x="1485901" y="673102"/>
                  <a:pt x="1579034" y="301980"/>
                  <a:pt x="1659467" y="304802"/>
                </a:cubicBezTo>
                <a:cubicBezTo>
                  <a:pt x="1739900" y="307624"/>
                  <a:pt x="1772357" y="753536"/>
                  <a:pt x="1879601" y="702736"/>
                </a:cubicBezTo>
                <a:cubicBezTo>
                  <a:pt x="1986845" y="651936"/>
                  <a:pt x="2187222" y="1413"/>
                  <a:pt x="2302933" y="2"/>
                </a:cubicBezTo>
                <a:cubicBezTo>
                  <a:pt x="2418644" y="-1409"/>
                  <a:pt x="2486378" y="612424"/>
                  <a:pt x="2573867" y="694269"/>
                </a:cubicBezTo>
                <a:cubicBezTo>
                  <a:pt x="2661356" y="776114"/>
                  <a:pt x="2690989" y="489659"/>
                  <a:pt x="2827867" y="491070"/>
                </a:cubicBezTo>
                <a:cubicBezTo>
                  <a:pt x="2964745" y="492481"/>
                  <a:pt x="3276954" y="658639"/>
                  <a:pt x="3395134" y="70273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86991" y="2459182"/>
            <a:ext cx="632289" cy="338554"/>
          </a:xfrm>
          <a:prstGeom prst="rect">
            <a:avLst/>
          </a:prstGeom>
          <a:noFill/>
        </p:spPr>
        <p:txBody>
          <a:bodyPr wrap="none" rtlCol="0">
            <a:spAutoFit/>
          </a:bodyPr>
          <a:lstStyle/>
          <a:p>
            <a:r>
              <a:rPr lang="en-US" sz="1600" i="1" dirty="0" smtClean="0"/>
              <a:t>Time</a:t>
            </a:r>
            <a:endParaRPr lang="en-GB" sz="1600" i="1" dirty="0"/>
          </a:p>
        </p:txBody>
      </p:sp>
      <p:sp>
        <p:nvSpPr>
          <p:cNvPr id="28" name="TextBox 27"/>
          <p:cNvSpPr txBox="1"/>
          <p:nvPr/>
        </p:nvSpPr>
        <p:spPr>
          <a:xfrm rot="16200000">
            <a:off x="116684" y="1448223"/>
            <a:ext cx="699615" cy="338554"/>
          </a:xfrm>
          <a:prstGeom prst="rect">
            <a:avLst/>
          </a:prstGeom>
          <a:noFill/>
        </p:spPr>
        <p:txBody>
          <a:bodyPr wrap="none" rtlCol="0">
            <a:spAutoFit/>
          </a:bodyPr>
          <a:lstStyle/>
          <a:p>
            <a:r>
              <a:rPr lang="en-US" sz="1600" i="1" dirty="0" smtClean="0"/>
              <a:t>Value</a:t>
            </a:r>
            <a:endParaRPr lang="en-GB" sz="1600" i="1" dirty="0"/>
          </a:p>
        </p:txBody>
      </p:sp>
      <p:cxnSp>
        <p:nvCxnSpPr>
          <p:cNvPr id="5" name="Straight Arrow Connector 4"/>
          <p:cNvCxnSpPr/>
          <p:nvPr/>
        </p:nvCxnSpPr>
        <p:spPr>
          <a:xfrm>
            <a:off x="3946521" y="2638850"/>
            <a:ext cx="469615" cy="4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66491" y="789512"/>
            <a:ext cx="0" cy="4366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688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Uncertainty: range of values</a:t>
            </a:r>
            <a:endParaRPr lang="en-US" sz="3400" b="1" dirty="0">
              <a:latin typeface="Tahoma" pitchFamily="34" charset="0"/>
              <a:ea typeface="Tahoma" pitchFamily="34" charset="0"/>
              <a:cs typeface="Tahoma" pitchFamily="34" charset="0"/>
            </a:endParaRPr>
          </a:p>
        </p:txBody>
      </p:sp>
      <p:cxnSp>
        <p:nvCxnSpPr>
          <p:cNvPr id="8" name="Straight Connector 3"/>
          <p:cNvCxnSpPr>
            <a:cxnSpLocks noChangeShapeType="1"/>
          </p:cNvCxnSpPr>
          <p:nvPr/>
        </p:nvCxnSpPr>
        <p:spPr bwMode="auto">
          <a:xfrm flipH="1">
            <a:off x="1336093" y="1812234"/>
            <a:ext cx="0" cy="4048124"/>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9" name="Straight Connector 5"/>
          <p:cNvCxnSpPr>
            <a:cxnSpLocks noChangeShapeType="1"/>
          </p:cNvCxnSpPr>
          <p:nvPr/>
        </p:nvCxnSpPr>
        <p:spPr bwMode="auto">
          <a:xfrm>
            <a:off x="983667" y="5469833"/>
            <a:ext cx="6864933"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 name="Freeform 29"/>
          <p:cNvSpPr/>
          <p:nvPr/>
        </p:nvSpPr>
        <p:spPr>
          <a:xfrm>
            <a:off x="3263204" y="4273348"/>
            <a:ext cx="3366196" cy="1196486"/>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93576" y="857305"/>
                  <a:pt x="2798364" y="1085905"/>
                </a:cubicBezTo>
                <a:cubicBezTo>
                  <a:pt x="3003152" y="1314505"/>
                  <a:pt x="2963464" y="1277994"/>
                  <a:pt x="3141264" y="1371656"/>
                </a:cubicBezTo>
                <a:cubicBezTo>
                  <a:pt x="3319064" y="1465319"/>
                  <a:pt x="3591871" y="1479604"/>
                  <a:pt x="3722289" y="1505005"/>
                </a:cubicBezTo>
                <a:cubicBezTo>
                  <a:pt x="3852707" y="1530406"/>
                  <a:pt x="3918604" y="1508185"/>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Freeform 36"/>
          <p:cNvSpPr/>
          <p:nvPr/>
        </p:nvSpPr>
        <p:spPr>
          <a:xfrm>
            <a:off x="1376484" y="4936434"/>
            <a:ext cx="6472115" cy="516877"/>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93576" y="857305"/>
                  <a:pt x="2798364" y="1085905"/>
                </a:cubicBezTo>
                <a:cubicBezTo>
                  <a:pt x="3003152" y="1314505"/>
                  <a:pt x="2963464" y="1277994"/>
                  <a:pt x="3141264" y="1371656"/>
                </a:cubicBezTo>
                <a:cubicBezTo>
                  <a:pt x="3319064" y="1465319"/>
                  <a:pt x="3591871" y="1479604"/>
                  <a:pt x="3722289" y="1505005"/>
                </a:cubicBezTo>
                <a:cubicBezTo>
                  <a:pt x="3852707" y="1530406"/>
                  <a:pt x="3918604" y="1508185"/>
                  <a:pt x="3923770" y="152406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reeform 9"/>
          <p:cNvSpPr/>
          <p:nvPr/>
        </p:nvSpPr>
        <p:spPr>
          <a:xfrm>
            <a:off x="5486400" y="2319205"/>
            <a:ext cx="533400" cy="3153941"/>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840189 w 3923770"/>
              <a:gd name="connsiteY4" fmla="*/ 1085908 h 1524886"/>
              <a:gd name="connsiteX5" fmla="*/ 3141264 w 3923770"/>
              <a:gd name="connsiteY5" fmla="*/ 1371656 h 1524886"/>
              <a:gd name="connsiteX6" fmla="*/ 3722289 w 3923770"/>
              <a:gd name="connsiteY6" fmla="*/ 1505005 h 1524886"/>
              <a:gd name="connsiteX7" fmla="*/ 3923770 w 3923770"/>
              <a:gd name="connsiteY7"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15056" y="7992"/>
                  <a:pt x="1912539" y="55"/>
                </a:cubicBezTo>
                <a:cubicBezTo>
                  <a:pt x="2210022" y="-7882"/>
                  <a:pt x="2635401" y="857308"/>
                  <a:pt x="2840189" y="1085908"/>
                </a:cubicBezTo>
                <a:cubicBezTo>
                  <a:pt x="3044977" y="1314508"/>
                  <a:pt x="2994247" y="1301807"/>
                  <a:pt x="3141264" y="1371656"/>
                </a:cubicBezTo>
                <a:cubicBezTo>
                  <a:pt x="3288281" y="1441505"/>
                  <a:pt x="3591871" y="1479604"/>
                  <a:pt x="3722289" y="1505005"/>
                </a:cubicBezTo>
                <a:cubicBezTo>
                  <a:pt x="3852707" y="1530406"/>
                  <a:pt x="3918604" y="1508185"/>
                  <a:pt x="3923770" y="1524061"/>
                </a:cubicBezTo>
              </a:path>
            </a:pathLst>
          </a:cu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CC00"/>
              </a:solidFill>
            </a:endParaRPr>
          </a:p>
        </p:txBody>
      </p:sp>
      <p:sp>
        <p:nvSpPr>
          <p:cNvPr id="46" name="TextBox 45"/>
          <p:cNvSpPr txBox="1"/>
          <p:nvPr/>
        </p:nvSpPr>
        <p:spPr>
          <a:xfrm>
            <a:off x="2190767" y="5693969"/>
            <a:ext cx="4695131" cy="461665"/>
          </a:xfrm>
          <a:prstGeom prst="rect">
            <a:avLst/>
          </a:prstGeom>
          <a:noFill/>
        </p:spPr>
        <p:txBody>
          <a:bodyPr wrap="none" rtlCol="0">
            <a:spAutoFit/>
          </a:bodyPr>
          <a:lstStyle/>
          <a:p>
            <a:pPr algn="ctr"/>
            <a:r>
              <a:rPr lang="en-US" sz="2400" dirty="0" smtClean="0"/>
              <a:t>Average temperature, today (</a:t>
            </a:r>
            <a:r>
              <a:rPr lang="en-US" sz="2400" dirty="0" smtClean="0">
                <a:sym typeface="Symbol" panose="05050102010706020507" pitchFamily="18" charset="2"/>
              </a:rPr>
              <a:t></a:t>
            </a:r>
            <a:r>
              <a:rPr lang="en-US" sz="2400" dirty="0" smtClean="0"/>
              <a:t>C)</a:t>
            </a:r>
            <a:endParaRPr lang="en-GB" sz="2400" dirty="0"/>
          </a:p>
        </p:txBody>
      </p:sp>
      <p:sp>
        <p:nvSpPr>
          <p:cNvPr id="47" name="TextBox 46"/>
          <p:cNvSpPr txBox="1"/>
          <p:nvPr/>
        </p:nvSpPr>
        <p:spPr>
          <a:xfrm rot="16200000">
            <a:off x="-604834" y="3513762"/>
            <a:ext cx="2890535" cy="461665"/>
          </a:xfrm>
          <a:prstGeom prst="rect">
            <a:avLst/>
          </a:prstGeom>
          <a:noFill/>
        </p:spPr>
        <p:txBody>
          <a:bodyPr wrap="none" rtlCol="0">
            <a:spAutoFit/>
          </a:bodyPr>
          <a:lstStyle/>
          <a:p>
            <a:r>
              <a:rPr lang="en-US" sz="2400" dirty="0" smtClean="0"/>
              <a:t>Probability (density)</a:t>
            </a:r>
            <a:endParaRPr lang="en-GB" sz="2400" dirty="0"/>
          </a:p>
        </p:txBody>
      </p:sp>
      <p:sp>
        <p:nvSpPr>
          <p:cNvPr id="26" name="TextBox 25"/>
          <p:cNvSpPr txBox="1"/>
          <p:nvPr/>
        </p:nvSpPr>
        <p:spPr>
          <a:xfrm>
            <a:off x="2115076" y="1828800"/>
            <a:ext cx="2646878" cy="369332"/>
          </a:xfrm>
          <a:prstGeom prst="rect">
            <a:avLst/>
          </a:prstGeom>
          <a:noFill/>
        </p:spPr>
        <p:txBody>
          <a:bodyPr wrap="none" rtlCol="0">
            <a:spAutoFit/>
          </a:bodyPr>
          <a:lstStyle/>
          <a:p>
            <a:r>
              <a:rPr lang="en-US" sz="1800" dirty="0" smtClean="0"/>
              <a:t>Forecast 1 (climatology)</a:t>
            </a:r>
            <a:endParaRPr lang="en-GB" sz="1800" dirty="0"/>
          </a:p>
        </p:txBody>
      </p:sp>
      <p:sp>
        <p:nvSpPr>
          <p:cNvPr id="27" name="TextBox 26"/>
          <p:cNvSpPr txBox="1"/>
          <p:nvPr/>
        </p:nvSpPr>
        <p:spPr>
          <a:xfrm>
            <a:off x="2107517" y="2200347"/>
            <a:ext cx="3518912" cy="369332"/>
          </a:xfrm>
          <a:prstGeom prst="rect">
            <a:avLst/>
          </a:prstGeom>
          <a:noFill/>
        </p:spPr>
        <p:txBody>
          <a:bodyPr wrap="none" rtlCol="0">
            <a:spAutoFit/>
          </a:bodyPr>
          <a:lstStyle/>
          <a:p>
            <a:r>
              <a:rPr lang="en-US" sz="1800" dirty="0" smtClean="0"/>
              <a:t>Forecast 2 (issued 2 weeks ago)</a:t>
            </a:r>
            <a:endParaRPr lang="en-GB" sz="1800" dirty="0"/>
          </a:p>
        </p:txBody>
      </p:sp>
      <p:sp>
        <p:nvSpPr>
          <p:cNvPr id="28" name="TextBox 27"/>
          <p:cNvSpPr txBox="1"/>
          <p:nvPr/>
        </p:nvSpPr>
        <p:spPr>
          <a:xfrm>
            <a:off x="2107517" y="2581347"/>
            <a:ext cx="3223959" cy="369332"/>
          </a:xfrm>
          <a:prstGeom prst="rect">
            <a:avLst/>
          </a:prstGeom>
          <a:noFill/>
        </p:spPr>
        <p:txBody>
          <a:bodyPr wrap="none" rtlCol="0">
            <a:spAutoFit/>
          </a:bodyPr>
          <a:lstStyle/>
          <a:p>
            <a:r>
              <a:rPr lang="en-US" sz="1800" dirty="0" smtClean="0"/>
              <a:t>Forecast 3 (issued yesterday)</a:t>
            </a:r>
            <a:endParaRPr lang="en-GB" sz="1800" dirty="0"/>
          </a:p>
        </p:txBody>
      </p:sp>
      <p:cxnSp>
        <p:nvCxnSpPr>
          <p:cNvPr id="4" name="Straight Connector 3"/>
          <p:cNvCxnSpPr/>
          <p:nvPr/>
        </p:nvCxnSpPr>
        <p:spPr>
          <a:xfrm>
            <a:off x="1600200" y="2001154"/>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00200" y="2372139"/>
            <a:ext cx="4572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00200" y="2763078"/>
            <a:ext cx="457200" cy="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44470" y="3204288"/>
            <a:ext cx="2479421" cy="923330"/>
          </a:xfrm>
          <a:prstGeom prst="rect">
            <a:avLst/>
          </a:prstGeom>
          <a:noFill/>
        </p:spPr>
        <p:txBody>
          <a:bodyPr wrap="square" rtlCol="0">
            <a:spAutoFit/>
          </a:bodyPr>
          <a:lstStyle/>
          <a:p>
            <a:r>
              <a:rPr lang="en-US" sz="1800" dirty="0" smtClean="0">
                <a:solidFill>
                  <a:srgbClr val="00CC00"/>
                </a:solidFill>
              </a:rPr>
              <a:t>Small uncertainty (i.e. much narrower spread than climatology)</a:t>
            </a:r>
            <a:endParaRPr lang="en-GB" sz="1800" dirty="0">
              <a:solidFill>
                <a:srgbClr val="00CC00"/>
              </a:solidFill>
            </a:endParaRPr>
          </a:p>
        </p:txBody>
      </p:sp>
      <p:cxnSp>
        <p:nvCxnSpPr>
          <p:cNvPr id="38" name="Straight Arrow Connector 37"/>
          <p:cNvCxnSpPr/>
          <p:nvPr/>
        </p:nvCxnSpPr>
        <p:spPr>
          <a:xfrm flipH="1" flipV="1">
            <a:off x="5743038" y="2001154"/>
            <a:ext cx="49348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2"/>
          <p:cNvSpPr>
            <a:spLocks noChangeArrowheads="1"/>
          </p:cNvSpPr>
          <p:nvPr/>
        </p:nvSpPr>
        <p:spPr bwMode="auto">
          <a:xfrm>
            <a:off x="457200" y="914400"/>
            <a:ext cx="8686800" cy="614065"/>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Uncertainty is a </a:t>
            </a:r>
            <a:r>
              <a:rPr lang="en-US" sz="3400" b="1" u="sng" dirty="0" smtClean="0">
                <a:solidFill>
                  <a:srgbClr val="305480"/>
                </a:solidFill>
              </a:rPr>
              <a:t>relative</a:t>
            </a:r>
            <a:r>
              <a:rPr lang="en-US" sz="3400" b="1" dirty="0" smtClean="0">
                <a:solidFill>
                  <a:srgbClr val="305480"/>
                </a:solidFill>
              </a:rPr>
              <a:t> quantity</a:t>
            </a:r>
            <a:endParaRPr lang="en-GB" sz="3400" b="1" dirty="0" smtClean="0">
              <a:solidFill>
                <a:srgbClr val="305480"/>
              </a:solidFill>
            </a:endParaRPr>
          </a:p>
        </p:txBody>
      </p:sp>
      <p:sp>
        <p:nvSpPr>
          <p:cNvPr id="40" name="TextBox 39"/>
          <p:cNvSpPr txBox="1"/>
          <p:nvPr/>
        </p:nvSpPr>
        <p:spPr>
          <a:xfrm>
            <a:off x="1542262" y="3626063"/>
            <a:ext cx="3162464" cy="646331"/>
          </a:xfrm>
          <a:prstGeom prst="rect">
            <a:avLst/>
          </a:prstGeom>
          <a:noFill/>
        </p:spPr>
        <p:txBody>
          <a:bodyPr wrap="square" rtlCol="0">
            <a:spAutoFit/>
          </a:bodyPr>
          <a:lstStyle/>
          <a:p>
            <a:r>
              <a:rPr lang="en-US" sz="1800" dirty="0" smtClean="0">
                <a:solidFill>
                  <a:srgbClr val="0000FF"/>
                </a:solidFill>
              </a:rPr>
              <a:t>Large uncertainty (i.e. spread quite similar to climatology)</a:t>
            </a:r>
            <a:endParaRPr lang="en-GB" sz="1800" dirty="0">
              <a:solidFill>
                <a:srgbClr val="0000FF"/>
              </a:solidFill>
            </a:endParaRPr>
          </a:p>
        </p:txBody>
      </p:sp>
      <p:cxnSp>
        <p:nvCxnSpPr>
          <p:cNvPr id="41" name="Straight Arrow Connector 40"/>
          <p:cNvCxnSpPr/>
          <p:nvPr/>
        </p:nvCxnSpPr>
        <p:spPr>
          <a:xfrm>
            <a:off x="3908304" y="4326008"/>
            <a:ext cx="507829" cy="31896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5667828" y="1812234"/>
            <a:ext cx="0" cy="36575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07517" y="2968170"/>
            <a:ext cx="3223959" cy="369332"/>
          </a:xfrm>
          <a:prstGeom prst="rect">
            <a:avLst/>
          </a:prstGeom>
          <a:noFill/>
        </p:spPr>
        <p:txBody>
          <a:bodyPr wrap="none" rtlCol="0">
            <a:spAutoFit/>
          </a:bodyPr>
          <a:lstStyle/>
          <a:p>
            <a:r>
              <a:rPr lang="en-US" sz="1800" dirty="0" smtClean="0"/>
              <a:t>Observation (what happened)</a:t>
            </a:r>
            <a:endParaRPr lang="en-GB" sz="1800" dirty="0"/>
          </a:p>
        </p:txBody>
      </p:sp>
      <p:cxnSp>
        <p:nvCxnSpPr>
          <p:cNvPr id="24" name="Straight Connector 23"/>
          <p:cNvCxnSpPr/>
          <p:nvPr/>
        </p:nvCxnSpPr>
        <p:spPr>
          <a:xfrm>
            <a:off x="1600200" y="3149901"/>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15736" y="1819926"/>
            <a:ext cx="2461769" cy="923330"/>
          </a:xfrm>
          <a:prstGeom prst="rect">
            <a:avLst/>
          </a:prstGeom>
          <a:noFill/>
        </p:spPr>
        <p:txBody>
          <a:bodyPr wrap="square" rtlCol="0">
            <a:spAutoFit/>
          </a:bodyPr>
          <a:lstStyle/>
          <a:p>
            <a:r>
              <a:rPr lang="en-US" sz="1800" dirty="0" smtClean="0"/>
              <a:t>All three forecasts captured the observation</a:t>
            </a:r>
            <a:endParaRPr lang="en-GB" sz="1800" dirty="0"/>
          </a:p>
        </p:txBody>
      </p:sp>
      <p:cxnSp>
        <p:nvCxnSpPr>
          <p:cNvPr id="31" name="Straight Arrow Connector 30"/>
          <p:cNvCxnSpPr/>
          <p:nvPr/>
        </p:nvCxnSpPr>
        <p:spPr>
          <a:xfrm flipH="1">
            <a:off x="5972017" y="4039974"/>
            <a:ext cx="405414" cy="404390"/>
          </a:xfrm>
          <a:prstGeom prst="straightConnector1">
            <a:avLst/>
          </a:prstGeom>
          <a:ln w="28575">
            <a:solidFill>
              <a:srgbClr val="00CC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745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14"/>
          <p:cNvSpPr txBox="1">
            <a:spLocks noChangeArrowheads="1"/>
          </p:cNvSpPr>
          <p:nvPr/>
        </p:nvSpPr>
        <p:spPr bwMode="auto">
          <a:xfrm rot="5400000">
            <a:off x="-2014464" y="3152962"/>
            <a:ext cx="5432256" cy="321298"/>
          </a:xfrm>
          <a:prstGeom prst="rect">
            <a:avLst/>
          </a:prstGeom>
          <a:noFill/>
          <a:ln>
            <a:noFill/>
          </a:ln>
          <a:extLst/>
        </p:spPr>
        <p:txBody>
          <a:bodyPr vert="vert270" wrap="square">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eaLnBrk="1" hangingPunct="1"/>
            <a:r>
              <a:rPr lang="en-US" sz="1100" dirty="0" smtClean="0"/>
              <a:t>1.0   </a:t>
            </a:r>
          </a:p>
          <a:p>
            <a:pPr eaLnBrk="1" hangingPunct="1"/>
            <a:endParaRPr lang="en-US" sz="1100" dirty="0"/>
          </a:p>
          <a:p>
            <a:pPr eaLnBrk="1" hangingPunct="1"/>
            <a:endParaRPr lang="en-US" sz="1100" dirty="0" smtClean="0"/>
          </a:p>
          <a:p>
            <a:pPr eaLnBrk="1" hangingPunct="1"/>
            <a:r>
              <a:rPr lang="en-US" sz="1100" dirty="0" smtClean="0"/>
              <a:t>0.9</a:t>
            </a:r>
          </a:p>
          <a:p>
            <a:pPr eaLnBrk="1" hangingPunct="1"/>
            <a:endParaRPr lang="en-US" sz="1100" dirty="0"/>
          </a:p>
          <a:p>
            <a:pPr eaLnBrk="1" hangingPunct="1"/>
            <a:endParaRPr lang="en-US" sz="1100" dirty="0" smtClean="0"/>
          </a:p>
          <a:p>
            <a:pPr eaLnBrk="1" hangingPunct="1"/>
            <a:r>
              <a:rPr lang="en-US" sz="1100" dirty="0" smtClean="0"/>
              <a:t>0.8            </a:t>
            </a:r>
          </a:p>
          <a:p>
            <a:pPr eaLnBrk="1" hangingPunct="1"/>
            <a:endParaRPr lang="en-US" sz="1100" dirty="0" smtClean="0"/>
          </a:p>
          <a:p>
            <a:pPr eaLnBrk="1" hangingPunct="1"/>
            <a:endParaRPr lang="en-US" sz="1100" dirty="0" smtClean="0"/>
          </a:p>
          <a:p>
            <a:pPr eaLnBrk="1" hangingPunct="1"/>
            <a:r>
              <a:rPr lang="en-US" sz="1100" dirty="0" smtClean="0"/>
              <a:t>0.7</a:t>
            </a:r>
          </a:p>
          <a:p>
            <a:pPr eaLnBrk="1" hangingPunct="1"/>
            <a:endParaRPr lang="en-US" sz="1100" dirty="0" smtClean="0"/>
          </a:p>
          <a:p>
            <a:pPr eaLnBrk="1" hangingPunct="1"/>
            <a:endParaRPr lang="en-US" sz="1100" dirty="0" smtClean="0"/>
          </a:p>
          <a:p>
            <a:pPr eaLnBrk="1" hangingPunct="1"/>
            <a:r>
              <a:rPr lang="en-US" sz="1100" dirty="0" smtClean="0"/>
              <a:t>0.6</a:t>
            </a:r>
          </a:p>
          <a:p>
            <a:pPr eaLnBrk="1" hangingPunct="1"/>
            <a:endParaRPr lang="en-US" sz="1100" dirty="0" smtClean="0"/>
          </a:p>
          <a:p>
            <a:pPr eaLnBrk="1" hangingPunct="1"/>
            <a:endParaRPr lang="en-US" sz="1100" dirty="0" smtClean="0"/>
          </a:p>
          <a:p>
            <a:pPr eaLnBrk="1" hangingPunct="1"/>
            <a:r>
              <a:rPr lang="en-US" sz="1100" dirty="0" smtClean="0"/>
              <a:t>0.5</a:t>
            </a:r>
          </a:p>
          <a:p>
            <a:pPr eaLnBrk="1" hangingPunct="1"/>
            <a:endParaRPr lang="en-US" sz="1100" dirty="0" smtClean="0"/>
          </a:p>
          <a:p>
            <a:pPr eaLnBrk="1" hangingPunct="1"/>
            <a:endParaRPr lang="en-US" sz="1100" dirty="0" smtClean="0"/>
          </a:p>
          <a:p>
            <a:pPr eaLnBrk="1" hangingPunct="1"/>
            <a:r>
              <a:rPr lang="en-US" sz="1100" dirty="0" smtClean="0"/>
              <a:t>0.4</a:t>
            </a:r>
          </a:p>
          <a:p>
            <a:pPr eaLnBrk="1" hangingPunct="1"/>
            <a:endParaRPr lang="en-US" sz="1100" dirty="0" smtClean="0"/>
          </a:p>
          <a:p>
            <a:pPr eaLnBrk="1" hangingPunct="1"/>
            <a:endParaRPr lang="en-US" sz="1100" dirty="0" smtClean="0"/>
          </a:p>
          <a:p>
            <a:pPr eaLnBrk="1" hangingPunct="1"/>
            <a:r>
              <a:rPr lang="en-US" sz="1100" dirty="0" smtClean="0"/>
              <a:t>0.3</a:t>
            </a:r>
          </a:p>
          <a:p>
            <a:pPr eaLnBrk="1" hangingPunct="1"/>
            <a:endParaRPr lang="en-US" sz="1100" dirty="0" smtClean="0"/>
          </a:p>
          <a:p>
            <a:pPr eaLnBrk="1" hangingPunct="1"/>
            <a:endParaRPr lang="en-US" sz="1100" dirty="0" smtClean="0"/>
          </a:p>
          <a:p>
            <a:pPr eaLnBrk="1" hangingPunct="1"/>
            <a:r>
              <a:rPr lang="en-US" sz="1100" dirty="0" smtClean="0"/>
              <a:t>0.2</a:t>
            </a:r>
          </a:p>
          <a:p>
            <a:pPr eaLnBrk="1" hangingPunct="1"/>
            <a:endParaRPr lang="en-US" sz="1100" dirty="0" smtClean="0"/>
          </a:p>
          <a:p>
            <a:pPr eaLnBrk="1" hangingPunct="1"/>
            <a:endParaRPr lang="en-US" sz="1100" dirty="0" smtClean="0"/>
          </a:p>
          <a:p>
            <a:pPr eaLnBrk="1" hangingPunct="1"/>
            <a:r>
              <a:rPr lang="en-US" sz="1100" dirty="0" smtClean="0"/>
              <a:t>0.1</a:t>
            </a:r>
          </a:p>
          <a:p>
            <a:pPr eaLnBrk="1" hangingPunct="1"/>
            <a:endParaRPr lang="en-US" sz="1100" dirty="0" smtClean="0"/>
          </a:p>
          <a:p>
            <a:pPr eaLnBrk="1" hangingPunct="1"/>
            <a:endParaRPr lang="en-US" sz="1100" dirty="0" smtClean="0"/>
          </a:p>
          <a:p>
            <a:pPr eaLnBrk="1" hangingPunct="1"/>
            <a:r>
              <a:rPr lang="en-US" sz="1100" dirty="0"/>
              <a:t>0</a:t>
            </a:r>
            <a:r>
              <a:rPr lang="en-US" sz="1100" dirty="0" smtClean="0"/>
              <a:t>.0</a:t>
            </a:r>
            <a:endParaRPr lang="en-US" sz="1100" dirty="0"/>
          </a:p>
        </p:txBody>
      </p:sp>
      <p:sp>
        <p:nvSpPr>
          <p:cNvPr id="14344" name="Text Box 8"/>
          <p:cNvSpPr txBox="1">
            <a:spLocks noChangeArrowheads="1"/>
          </p:cNvSpPr>
          <p:nvPr/>
        </p:nvSpPr>
        <p:spPr bwMode="auto">
          <a:xfrm rot="-5400000">
            <a:off x="-2296273" y="3200734"/>
            <a:ext cx="5214018"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algn="ctr" eaLnBrk="1" hangingPunct="1"/>
            <a:r>
              <a:rPr lang="en-US" sz="1600" b="1" dirty="0"/>
              <a:t>Observed probability of </a:t>
            </a:r>
            <a:r>
              <a:rPr lang="en-US" sz="1600" b="1" dirty="0" smtClean="0"/>
              <a:t>flood given forecast</a:t>
            </a:r>
            <a:endParaRPr lang="en-US" sz="1600" b="1" dirty="0"/>
          </a:p>
        </p:txBody>
      </p:sp>
      <p:sp>
        <p:nvSpPr>
          <p:cNvPr id="14345" name="Text Box 11"/>
          <p:cNvSpPr txBox="1">
            <a:spLocks noChangeArrowheads="1"/>
          </p:cNvSpPr>
          <p:nvPr/>
        </p:nvSpPr>
        <p:spPr bwMode="auto">
          <a:xfrm>
            <a:off x="5574632" y="3048639"/>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eaLnBrk="1" hangingPunct="1"/>
            <a:r>
              <a:rPr lang="en-US" sz="1800" b="1" dirty="0" smtClean="0"/>
              <a:t>Sample size plot</a:t>
            </a:r>
            <a:endParaRPr lang="en-US" sz="1800" b="1" dirty="0"/>
          </a:p>
        </p:txBody>
      </p:sp>
      <p:sp>
        <p:nvSpPr>
          <p:cNvPr id="14347" name="Line 13"/>
          <p:cNvSpPr>
            <a:spLocks noChangeShapeType="1"/>
          </p:cNvSpPr>
          <p:nvPr/>
        </p:nvSpPr>
        <p:spPr bwMode="auto">
          <a:xfrm>
            <a:off x="3837275" y="3199765"/>
            <a:ext cx="725543" cy="753511"/>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349" name="Text Box 15"/>
          <p:cNvSpPr txBox="1">
            <a:spLocks noChangeArrowheads="1"/>
          </p:cNvSpPr>
          <p:nvPr/>
        </p:nvSpPr>
        <p:spPr bwMode="auto">
          <a:xfrm>
            <a:off x="2323432" y="6096000"/>
            <a:ext cx="53213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algn="ctr" eaLnBrk="1" hangingPunct="1"/>
            <a:r>
              <a:rPr lang="en-US" sz="1600" b="1" dirty="0"/>
              <a:t>Forecast probability of </a:t>
            </a:r>
            <a:r>
              <a:rPr lang="en-US" sz="1600" b="1" dirty="0" smtClean="0"/>
              <a:t>flood</a:t>
            </a:r>
            <a:endParaRPr lang="en-US" sz="1600" b="1" dirty="0"/>
          </a:p>
        </p:txBody>
      </p:sp>
      <p:sp>
        <p:nvSpPr>
          <p:cNvPr id="14350" name="Text Box 16"/>
          <p:cNvSpPr txBox="1">
            <a:spLocks noChangeArrowheads="1"/>
          </p:cNvSpPr>
          <p:nvPr/>
        </p:nvSpPr>
        <p:spPr bwMode="auto">
          <a:xfrm>
            <a:off x="1174082" y="2117292"/>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eaLnBrk="1" hangingPunct="1"/>
            <a:r>
              <a:rPr lang="en-US" sz="1600" dirty="0" smtClean="0"/>
              <a:t>“</a:t>
            </a:r>
            <a:r>
              <a:rPr lang="en-US" sz="1600" dirty="0"/>
              <a:t>When </a:t>
            </a:r>
            <a:r>
              <a:rPr lang="en-US" sz="1600" b="1" dirty="0"/>
              <a:t>flooding</a:t>
            </a:r>
            <a:r>
              <a:rPr lang="en-US" sz="1600" dirty="0"/>
              <a:t> is </a:t>
            </a:r>
            <a:r>
              <a:rPr lang="en-US" sz="1600" u="sng" dirty="0"/>
              <a:t>forecast</a:t>
            </a:r>
            <a:r>
              <a:rPr lang="en-US" sz="1600" dirty="0"/>
              <a:t> with</a:t>
            </a:r>
          </a:p>
          <a:p>
            <a:pPr eaLnBrk="1" hangingPunct="1"/>
            <a:r>
              <a:rPr lang="en-US" sz="1600" dirty="0"/>
              <a:t>probability </a:t>
            </a:r>
            <a:r>
              <a:rPr lang="en-US" sz="1600" dirty="0" smtClean="0"/>
              <a:t>0.48, </a:t>
            </a:r>
            <a:r>
              <a:rPr lang="en-US" sz="1600" dirty="0"/>
              <a:t>it should occur </a:t>
            </a:r>
            <a:r>
              <a:rPr lang="en-US" sz="1600" dirty="0" smtClean="0"/>
              <a:t>48% </a:t>
            </a:r>
            <a:r>
              <a:rPr lang="en-US" sz="1600" dirty="0"/>
              <a:t>of </a:t>
            </a:r>
          </a:p>
          <a:p>
            <a:pPr eaLnBrk="1" hangingPunct="1"/>
            <a:r>
              <a:rPr lang="en-US" sz="1600" dirty="0"/>
              <a:t>the time.” Actually occurs </a:t>
            </a:r>
            <a:r>
              <a:rPr lang="en-US" sz="1600" dirty="0" smtClean="0"/>
              <a:t>36% </a:t>
            </a:r>
            <a:r>
              <a:rPr lang="en-US" sz="1600" dirty="0"/>
              <a:t>of time.</a:t>
            </a:r>
          </a:p>
        </p:txBody>
      </p:sp>
      <p:sp>
        <p:nvSpPr>
          <p:cNvPr id="14351" name="Rectangle 18"/>
          <p:cNvSpPr>
            <a:spLocks noChangeArrowheads="1"/>
          </p:cNvSpPr>
          <p:nvPr/>
        </p:nvSpPr>
        <p:spPr bwMode="auto">
          <a:xfrm>
            <a:off x="1102056" y="5726364"/>
            <a:ext cx="7647952" cy="10790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4352" name="Rectangle 19"/>
          <p:cNvSpPr>
            <a:spLocks noChangeArrowheads="1"/>
          </p:cNvSpPr>
          <p:nvPr/>
        </p:nvSpPr>
        <p:spPr bwMode="auto">
          <a:xfrm>
            <a:off x="3822032" y="4748464"/>
            <a:ext cx="5105400" cy="990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4353" name="Rectangle 9"/>
          <p:cNvSpPr>
            <a:spLocks noChangeArrowheads="1"/>
          </p:cNvSpPr>
          <p:nvPr/>
        </p:nvSpPr>
        <p:spPr bwMode="auto">
          <a:xfrm>
            <a:off x="875632" y="3381484"/>
            <a:ext cx="3809624" cy="245280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4" name="Line 22"/>
          <p:cNvSpPr>
            <a:spLocks noChangeShapeType="1"/>
          </p:cNvSpPr>
          <p:nvPr/>
        </p:nvSpPr>
        <p:spPr bwMode="auto">
          <a:xfrm>
            <a:off x="5803232" y="34417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23"/>
          <p:cNvSpPr>
            <a:spLocks noChangeShapeType="1"/>
          </p:cNvSpPr>
          <p:nvPr/>
        </p:nvSpPr>
        <p:spPr bwMode="auto">
          <a:xfrm>
            <a:off x="5676232" y="5257800"/>
            <a:ext cx="210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Rectangle 24"/>
          <p:cNvSpPr>
            <a:spLocks noChangeArrowheads="1"/>
          </p:cNvSpPr>
          <p:nvPr/>
        </p:nvSpPr>
        <p:spPr bwMode="auto">
          <a:xfrm>
            <a:off x="5803232" y="3683000"/>
            <a:ext cx="304800" cy="157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57" name="Rectangle 25"/>
          <p:cNvSpPr>
            <a:spLocks noChangeArrowheads="1"/>
          </p:cNvSpPr>
          <p:nvPr/>
        </p:nvSpPr>
        <p:spPr bwMode="auto">
          <a:xfrm>
            <a:off x="6108032" y="4292600"/>
            <a:ext cx="304800" cy="965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58" name="Rectangle 26"/>
          <p:cNvSpPr>
            <a:spLocks noChangeArrowheads="1"/>
          </p:cNvSpPr>
          <p:nvPr/>
        </p:nvSpPr>
        <p:spPr bwMode="auto">
          <a:xfrm>
            <a:off x="6412832" y="4521200"/>
            <a:ext cx="304800" cy="736600"/>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14359" name="Rectangle 27"/>
          <p:cNvSpPr>
            <a:spLocks noChangeArrowheads="1"/>
          </p:cNvSpPr>
          <p:nvPr/>
        </p:nvSpPr>
        <p:spPr bwMode="auto">
          <a:xfrm>
            <a:off x="6717632" y="4749800"/>
            <a:ext cx="304800" cy="508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60" name="Rectangle 28"/>
          <p:cNvSpPr>
            <a:spLocks noChangeArrowheads="1"/>
          </p:cNvSpPr>
          <p:nvPr/>
        </p:nvSpPr>
        <p:spPr bwMode="auto">
          <a:xfrm>
            <a:off x="7022432" y="3759200"/>
            <a:ext cx="304800" cy="149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61" name="Text Box 34"/>
          <p:cNvSpPr txBox="1">
            <a:spLocks noChangeArrowheads="1"/>
          </p:cNvSpPr>
          <p:nvPr/>
        </p:nvSpPr>
        <p:spPr bwMode="auto">
          <a:xfrm>
            <a:off x="5650832" y="5334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eaLnBrk="1" hangingPunct="1"/>
            <a:r>
              <a:rPr lang="en-US" sz="900"/>
              <a:t>0.0    0.2    0.4     0.6     0.8    1.0</a:t>
            </a:r>
            <a:endParaRPr lang="en-US" sz="800"/>
          </a:p>
        </p:txBody>
      </p:sp>
      <p:sp>
        <p:nvSpPr>
          <p:cNvPr id="14362" name="Line 35"/>
          <p:cNvSpPr>
            <a:spLocks noChangeShapeType="1"/>
          </p:cNvSpPr>
          <p:nvPr/>
        </p:nvSpPr>
        <p:spPr bwMode="auto">
          <a:xfrm flipH="1">
            <a:off x="6565229" y="2968002"/>
            <a:ext cx="1447802" cy="1921497"/>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363" name="Text Box 36"/>
          <p:cNvSpPr txBox="1">
            <a:spLocks noChangeArrowheads="1"/>
          </p:cNvSpPr>
          <p:nvPr/>
        </p:nvSpPr>
        <p:spPr bwMode="auto">
          <a:xfrm>
            <a:off x="5447632" y="3530600"/>
            <a:ext cx="3810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eaLnBrk="1" hangingPunct="1"/>
            <a:r>
              <a:rPr lang="en-US" sz="900"/>
              <a:t> 50</a:t>
            </a:r>
          </a:p>
          <a:p>
            <a:pPr eaLnBrk="1" hangingPunct="1"/>
            <a:endParaRPr lang="en-US" sz="900"/>
          </a:p>
          <a:p>
            <a:pPr eaLnBrk="1" hangingPunct="1"/>
            <a:endParaRPr lang="en-US" sz="900"/>
          </a:p>
          <a:p>
            <a:pPr eaLnBrk="1" hangingPunct="1"/>
            <a:endParaRPr lang="en-US" sz="900"/>
          </a:p>
          <a:p>
            <a:pPr eaLnBrk="1" hangingPunct="1"/>
            <a:endParaRPr lang="en-US" sz="900"/>
          </a:p>
          <a:p>
            <a:pPr eaLnBrk="1" hangingPunct="1"/>
            <a:endParaRPr lang="en-US" sz="900"/>
          </a:p>
          <a:p>
            <a:pPr eaLnBrk="1" hangingPunct="1"/>
            <a:endParaRPr lang="en-US" sz="900"/>
          </a:p>
          <a:p>
            <a:pPr eaLnBrk="1" hangingPunct="1"/>
            <a:endParaRPr lang="en-US" sz="900"/>
          </a:p>
          <a:p>
            <a:pPr eaLnBrk="1" hangingPunct="1"/>
            <a:endParaRPr lang="en-US" sz="900"/>
          </a:p>
          <a:p>
            <a:pPr eaLnBrk="1" hangingPunct="1"/>
            <a:endParaRPr lang="en-US" sz="900"/>
          </a:p>
          <a:p>
            <a:pPr eaLnBrk="1" hangingPunct="1"/>
            <a:endParaRPr lang="en-US" sz="900"/>
          </a:p>
          <a:p>
            <a:pPr eaLnBrk="1" hangingPunct="1"/>
            <a:endParaRPr lang="en-US" sz="800"/>
          </a:p>
          <a:p>
            <a:pPr eaLnBrk="1" hangingPunct="1"/>
            <a:r>
              <a:rPr lang="en-US" sz="800"/>
              <a:t>0</a:t>
            </a:r>
          </a:p>
        </p:txBody>
      </p:sp>
      <p:sp>
        <p:nvSpPr>
          <p:cNvPr id="14364" name="Text Box 37"/>
          <p:cNvSpPr txBox="1">
            <a:spLocks noChangeArrowheads="1"/>
          </p:cNvSpPr>
          <p:nvPr/>
        </p:nvSpPr>
        <p:spPr bwMode="auto">
          <a:xfrm>
            <a:off x="6642401" y="2008669"/>
            <a:ext cx="2207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eaLnBrk="1" hangingPunct="1"/>
            <a:r>
              <a:rPr lang="en-US" sz="1600" dirty="0" smtClean="0"/>
              <a:t>Flooding </a:t>
            </a:r>
            <a:r>
              <a:rPr lang="en-US" sz="1600" dirty="0"/>
              <a:t>forecast 23 times with </a:t>
            </a:r>
            <a:r>
              <a:rPr lang="en-US" sz="1600" dirty="0" smtClean="0"/>
              <a:t>probability </a:t>
            </a:r>
          </a:p>
          <a:p>
            <a:pPr eaLnBrk="1" hangingPunct="1"/>
            <a:r>
              <a:rPr lang="en-US" sz="1600" dirty="0" smtClean="0"/>
              <a:t>0.4-0.6 (mean=0.48)</a:t>
            </a:r>
            <a:endParaRPr lang="en-US" sz="1600" dirty="0"/>
          </a:p>
        </p:txBody>
      </p:sp>
      <p:sp>
        <p:nvSpPr>
          <p:cNvPr id="14365" name="Text Box 38"/>
          <p:cNvSpPr txBox="1">
            <a:spLocks noChangeArrowheads="1"/>
          </p:cNvSpPr>
          <p:nvPr/>
        </p:nvSpPr>
        <p:spPr bwMode="auto">
          <a:xfrm rot="-5400000">
            <a:off x="4838032" y="42545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eaLnBrk="1" hangingPunct="1"/>
            <a:r>
              <a:rPr lang="en-US" sz="1400" b="1"/>
              <a:t>Frequency</a:t>
            </a:r>
          </a:p>
        </p:txBody>
      </p:sp>
      <p:sp>
        <p:nvSpPr>
          <p:cNvPr id="14366" name="Text Box 39"/>
          <p:cNvSpPr txBox="1">
            <a:spLocks noChangeArrowheads="1"/>
          </p:cNvSpPr>
          <p:nvPr/>
        </p:nvSpPr>
        <p:spPr bwMode="auto">
          <a:xfrm>
            <a:off x="5904832" y="5486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eaLnBrk="1" hangingPunct="1"/>
            <a:r>
              <a:rPr lang="en-US" sz="1400" b="1"/>
              <a:t>Forecast class</a:t>
            </a:r>
          </a:p>
        </p:txBody>
      </p:sp>
      <p:cxnSp>
        <p:nvCxnSpPr>
          <p:cNvPr id="35" name="Straight Connector 34"/>
          <p:cNvCxnSpPr/>
          <p:nvPr/>
        </p:nvCxnSpPr>
        <p:spPr>
          <a:xfrm flipV="1">
            <a:off x="1524000" y="4953000"/>
            <a:ext cx="1600200" cy="762000"/>
          </a:xfrm>
          <a:prstGeom prst="line">
            <a:avLst/>
          </a:prstGeom>
          <a:ln w="2857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124200" y="3953276"/>
            <a:ext cx="1574375" cy="999724"/>
          </a:xfrm>
          <a:prstGeom prst="line">
            <a:avLst/>
          </a:prstGeom>
          <a:ln w="2857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685256" y="2133600"/>
            <a:ext cx="1575176" cy="1819676"/>
          </a:xfrm>
          <a:prstGeom prst="line">
            <a:avLst/>
          </a:prstGeom>
          <a:ln w="2857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Uncertainty: range can be wrong!</a:t>
            </a:r>
            <a:endParaRPr lang="en-US" sz="3400" b="1" dirty="0">
              <a:latin typeface="Tahoma" pitchFamily="34" charset="0"/>
              <a:ea typeface="Tahoma" pitchFamily="34" charset="0"/>
              <a:cs typeface="Tahoma" pitchFamily="34" charset="0"/>
            </a:endParaRPr>
          </a:p>
        </p:txBody>
      </p:sp>
      <p:sp>
        <p:nvSpPr>
          <p:cNvPr id="30" name="Rectangle 2"/>
          <p:cNvSpPr>
            <a:spLocks noChangeArrowheads="1"/>
          </p:cNvSpPr>
          <p:nvPr/>
        </p:nvSpPr>
        <p:spPr bwMode="auto">
          <a:xfrm>
            <a:off x="990600" y="818482"/>
            <a:ext cx="6800458" cy="903195"/>
          </a:xfrm>
          <a:prstGeom prst="rect">
            <a:avLst/>
          </a:prstGeom>
          <a:solidFill>
            <a:schemeClr val="bg1"/>
          </a:solidFill>
          <a:ln w="9525">
            <a:noFill/>
            <a:miter lim="800000"/>
            <a:headEnd/>
            <a:tailEnd/>
          </a:ln>
        </p:spPr>
        <p:txBody>
          <a:bodyPr/>
          <a:lstStyle/>
          <a:p>
            <a:pPr>
              <a:spcBef>
                <a:spcPct val="40000"/>
              </a:spcBef>
            </a:pPr>
            <a:r>
              <a:rPr lang="en-US" sz="2400" dirty="0" smtClean="0"/>
              <a:t>Capturing forecast uncertainty doesn’t mean always being right!</a:t>
            </a:r>
            <a:endParaRPr lang="en-GB" sz="2400" dirty="0" smtClean="0"/>
          </a:p>
        </p:txBody>
      </p:sp>
      <p:cxnSp>
        <p:nvCxnSpPr>
          <p:cNvPr id="42" name="Straight Connector 41"/>
          <p:cNvCxnSpPr/>
          <p:nvPr/>
        </p:nvCxnSpPr>
        <p:spPr>
          <a:xfrm flipV="1">
            <a:off x="6260432" y="762001"/>
            <a:ext cx="1969168" cy="1371599"/>
          </a:xfrm>
          <a:prstGeom prst="line">
            <a:avLst/>
          </a:prstGeom>
          <a:ln w="2857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75632" y="738828"/>
            <a:ext cx="7874376" cy="5095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48" name="Text Box 14"/>
          <p:cNvSpPr txBox="1">
            <a:spLocks noChangeArrowheads="1"/>
          </p:cNvSpPr>
          <p:nvPr/>
        </p:nvSpPr>
        <p:spPr bwMode="auto">
          <a:xfrm>
            <a:off x="762000" y="5867400"/>
            <a:ext cx="8298110"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cs typeface="Times New Roman" pitchFamily="18" charset="0"/>
              </a:defRPr>
            </a:lvl1pPr>
            <a:lvl2pPr marL="742950" indent="-285750" eaLnBrk="0" hangingPunct="0">
              <a:defRPr sz="3200">
                <a:solidFill>
                  <a:schemeClr val="tx1"/>
                </a:solidFill>
                <a:latin typeface="Arial" charset="0"/>
                <a:cs typeface="Times New Roman" pitchFamily="18" charset="0"/>
              </a:defRPr>
            </a:lvl2pPr>
            <a:lvl3pPr marL="1143000" indent="-228600" eaLnBrk="0" hangingPunct="0">
              <a:defRPr sz="3200">
                <a:solidFill>
                  <a:schemeClr val="tx1"/>
                </a:solidFill>
                <a:latin typeface="Arial" charset="0"/>
                <a:cs typeface="Times New Roman" pitchFamily="18" charset="0"/>
              </a:defRPr>
            </a:lvl3pPr>
            <a:lvl4pPr marL="1600200" indent="-228600" eaLnBrk="0" hangingPunct="0">
              <a:defRPr sz="3200">
                <a:solidFill>
                  <a:schemeClr val="tx1"/>
                </a:solidFill>
                <a:latin typeface="Arial" charset="0"/>
                <a:cs typeface="Times New Roman" pitchFamily="18" charset="0"/>
              </a:defRPr>
            </a:lvl4pPr>
            <a:lvl5pPr marL="2057400" indent="-228600" eaLnBrk="0" hangingPunct="0">
              <a:defRPr sz="3200">
                <a:solidFill>
                  <a:schemeClr val="tx1"/>
                </a:solidFill>
                <a:latin typeface="Arial" charset="0"/>
                <a:cs typeface="Times New Roman" pitchFamily="18" charset="0"/>
              </a:defRPr>
            </a:lvl5pPr>
            <a:lvl6pPr marL="2514600" indent="-228600" eaLnBrk="0" fontAlgn="base" hangingPunct="0">
              <a:spcBef>
                <a:spcPct val="0"/>
              </a:spcBef>
              <a:spcAft>
                <a:spcPct val="0"/>
              </a:spcAft>
              <a:defRPr sz="3200">
                <a:solidFill>
                  <a:schemeClr val="tx1"/>
                </a:solidFill>
                <a:latin typeface="Arial" charset="0"/>
                <a:cs typeface="Times New Roman" pitchFamily="18" charset="0"/>
              </a:defRPr>
            </a:lvl6pPr>
            <a:lvl7pPr marL="2971800" indent="-228600" eaLnBrk="0" fontAlgn="base" hangingPunct="0">
              <a:spcBef>
                <a:spcPct val="0"/>
              </a:spcBef>
              <a:spcAft>
                <a:spcPct val="0"/>
              </a:spcAft>
              <a:defRPr sz="3200">
                <a:solidFill>
                  <a:schemeClr val="tx1"/>
                </a:solidFill>
                <a:latin typeface="Arial" charset="0"/>
                <a:cs typeface="Times New Roman" pitchFamily="18" charset="0"/>
              </a:defRPr>
            </a:lvl7pPr>
            <a:lvl8pPr marL="3429000" indent="-228600" eaLnBrk="0" fontAlgn="base" hangingPunct="0">
              <a:spcBef>
                <a:spcPct val="0"/>
              </a:spcBef>
              <a:spcAft>
                <a:spcPct val="0"/>
              </a:spcAft>
              <a:defRPr sz="3200">
                <a:solidFill>
                  <a:schemeClr val="tx1"/>
                </a:solidFill>
                <a:latin typeface="Arial" charset="0"/>
                <a:cs typeface="Times New Roman" pitchFamily="18" charset="0"/>
              </a:defRPr>
            </a:lvl8pPr>
            <a:lvl9pPr marL="3886200" indent="-228600" eaLnBrk="0" fontAlgn="base" hangingPunct="0">
              <a:spcBef>
                <a:spcPct val="0"/>
              </a:spcBef>
              <a:spcAft>
                <a:spcPct val="0"/>
              </a:spcAft>
              <a:defRPr sz="3200">
                <a:solidFill>
                  <a:schemeClr val="tx1"/>
                </a:solidFill>
                <a:latin typeface="Arial" charset="0"/>
                <a:cs typeface="Times New Roman" pitchFamily="18" charset="0"/>
              </a:defRPr>
            </a:lvl9pPr>
          </a:lstStyle>
          <a:p>
            <a:pPr eaLnBrk="1" hangingPunct="1"/>
            <a:r>
              <a:rPr lang="en-US" sz="1100" dirty="0"/>
              <a:t>0       </a:t>
            </a:r>
            <a:r>
              <a:rPr lang="en-US" sz="1100" dirty="0" smtClean="0"/>
              <a:t>        </a:t>
            </a:r>
            <a:r>
              <a:rPr lang="en-US" sz="1100" dirty="0"/>
              <a:t>0.1     </a:t>
            </a:r>
            <a:r>
              <a:rPr lang="en-US" sz="1100" dirty="0" smtClean="0"/>
              <a:t>          </a:t>
            </a:r>
            <a:r>
              <a:rPr lang="en-US" sz="1100" dirty="0"/>
              <a:t>0.2       </a:t>
            </a:r>
            <a:r>
              <a:rPr lang="en-US" sz="1100" dirty="0" smtClean="0"/>
              <a:t>        </a:t>
            </a:r>
            <a:r>
              <a:rPr lang="en-US" sz="1100" dirty="0"/>
              <a:t>0.3        </a:t>
            </a:r>
            <a:r>
              <a:rPr lang="en-US" sz="1100" dirty="0" smtClean="0"/>
              <a:t>        </a:t>
            </a:r>
            <a:r>
              <a:rPr lang="en-US" sz="1100" dirty="0"/>
              <a:t>0.4         </a:t>
            </a:r>
            <a:r>
              <a:rPr lang="en-US" sz="1100" dirty="0" smtClean="0"/>
              <a:t>       </a:t>
            </a:r>
            <a:r>
              <a:rPr lang="en-US" sz="1100" dirty="0"/>
              <a:t>0.5      </a:t>
            </a:r>
            <a:r>
              <a:rPr lang="en-US" sz="1100" dirty="0" smtClean="0"/>
              <a:t>        </a:t>
            </a:r>
            <a:r>
              <a:rPr lang="en-US" sz="1100" dirty="0"/>
              <a:t>0.6        </a:t>
            </a:r>
            <a:r>
              <a:rPr lang="en-US" sz="1100" dirty="0" smtClean="0"/>
              <a:t>        </a:t>
            </a:r>
            <a:r>
              <a:rPr lang="en-US" sz="1100" dirty="0"/>
              <a:t>0.7       </a:t>
            </a:r>
            <a:r>
              <a:rPr lang="en-US" sz="1100" dirty="0" smtClean="0"/>
              <a:t>         </a:t>
            </a:r>
            <a:r>
              <a:rPr lang="en-US" sz="1100" dirty="0"/>
              <a:t>0.8        </a:t>
            </a:r>
            <a:r>
              <a:rPr lang="en-US" sz="1100" dirty="0" smtClean="0"/>
              <a:t>         </a:t>
            </a:r>
            <a:r>
              <a:rPr lang="en-US" sz="1100" dirty="0"/>
              <a:t>0.9      </a:t>
            </a:r>
            <a:r>
              <a:rPr lang="en-US" sz="1100" dirty="0" smtClean="0"/>
              <a:t>          1.0</a:t>
            </a:r>
            <a:endParaRPr lang="en-US" sz="1100" dirty="0"/>
          </a:p>
        </p:txBody>
      </p:sp>
      <p:cxnSp>
        <p:nvCxnSpPr>
          <p:cNvPr id="4" name="Straight Connector 3"/>
          <p:cNvCxnSpPr/>
          <p:nvPr/>
        </p:nvCxnSpPr>
        <p:spPr>
          <a:xfrm flipV="1">
            <a:off x="875632" y="738828"/>
            <a:ext cx="7874376" cy="5095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278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What is a random variable?</a:t>
            </a:r>
            <a:endParaRPr lang="en-GB" sz="3400" b="1" dirty="0" smtClean="0">
              <a:solidFill>
                <a:srgbClr val="305480"/>
              </a:solidFill>
            </a:endParaRPr>
          </a:p>
          <a:p>
            <a:pPr marL="502920" indent="-502920">
              <a:spcBef>
                <a:spcPts val="1200"/>
              </a:spcBef>
              <a:buFont typeface="Arial" pitchFamily="34" charset="0"/>
              <a:buChar char="•"/>
            </a:pPr>
            <a:r>
              <a:rPr lang="en-US" sz="2600" dirty="0" smtClean="0"/>
              <a:t>A variable with several possible </a:t>
            </a:r>
            <a:r>
              <a:rPr lang="en-US" sz="2600" u="sng" dirty="0" smtClean="0"/>
              <a:t>outcomes</a:t>
            </a:r>
          </a:p>
          <a:p>
            <a:pPr marL="502920" indent="-502920">
              <a:spcBef>
                <a:spcPts val="1200"/>
              </a:spcBef>
              <a:buFont typeface="Arial" pitchFamily="34" charset="0"/>
              <a:buChar char="•"/>
            </a:pPr>
            <a:r>
              <a:rPr lang="en-US" sz="2600" dirty="0" smtClean="0"/>
              <a:t>Actual outcome is unknown (e.g. until observed)</a:t>
            </a:r>
          </a:p>
          <a:p>
            <a:pPr marL="502920" indent="-502920">
              <a:spcBef>
                <a:spcPts val="1200"/>
              </a:spcBef>
              <a:buFont typeface="Arial" pitchFamily="34" charset="0"/>
              <a:buChar char="•"/>
            </a:pPr>
            <a:r>
              <a:rPr lang="en-US" sz="2600" u="sng" dirty="0" smtClean="0"/>
              <a:t>Event</a:t>
            </a:r>
            <a:r>
              <a:rPr lang="en-US" sz="2600" dirty="0" smtClean="0"/>
              <a:t> is a subset of outcomes (e.g. flows &gt; flood flow)</a:t>
            </a:r>
          </a:p>
          <a:p>
            <a:pPr marL="514350" indent="-514350">
              <a:spcBef>
                <a:spcPts val="1200"/>
              </a:spcBef>
              <a:buFont typeface="Arial" panose="020B0604020202020204" pitchFamily="34" charset="0"/>
              <a:buChar char="•"/>
            </a:pPr>
            <a:r>
              <a:rPr lang="en-US" sz="2600" dirty="0" smtClean="0"/>
              <a:t>Strict </a:t>
            </a:r>
            <a:r>
              <a:rPr lang="en-US" sz="2600" dirty="0"/>
              <a:t>r</a:t>
            </a:r>
            <a:r>
              <a:rPr lang="en-US" sz="2600" dirty="0" smtClean="0"/>
              <a:t>ules for assigning probabilities to events</a:t>
            </a:r>
          </a:p>
          <a:p>
            <a:pPr marL="609600" indent="-609600">
              <a:spcBef>
                <a:spcPct val="35000"/>
              </a:spcBef>
            </a:pPr>
            <a:r>
              <a:rPr lang="en-US" sz="3400" b="1" dirty="0" smtClean="0">
                <a:solidFill>
                  <a:srgbClr val="305480"/>
                </a:solidFill>
              </a:rPr>
              <a:t>Types of (random) variable</a:t>
            </a:r>
            <a:endParaRPr lang="en-GB" sz="3400" b="1" dirty="0" smtClean="0">
              <a:solidFill>
                <a:srgbClr val="305480"/>
              </a:solidFill>
            </a:endParaRPr>
          </a:p>
          <a:p>
            <a:pPr marL="514350" indent="-514350">
              <a:spcBef>
                <a:spcPts val="1000"/>
              </a:spcBef>
              <a:buFont typeface="+mj-lt"/>
              <a:buAutoNum type="arabicPeriod"/>
            </a:pPr>
            <a:r>
              <a:rPr lang="en-US" sz="2600" b="1" dirty="0" smtClean="0"/>
              <a:t>Continuous</a:t>
            </a:r>
            <a:r>
              <a:rPr lang="en-US" sz="2600" dirty="0" smtClean="0"/>
              <a:t> (e.g. temperature)</a:t>
            </a:r>
          </a:p>
          <a:p>
            <a:pPr marL="514350" indent="-514350">
              <a:spcBef>
                <a:spcPts val="1000"/>
              </a:spcBef>
              <a:buFont typeface="+mj-lt"/>
              <a:buAutoNum type="arabicPeriod"/>
            </a:pPr>
            <a:r>
              <a:rPr lang="en-US" sz="2600" b="1" dirty="0" smtClean="0"/>
              <a:t>Discrete</a:t>
            </a:r>
            <a:r>
              <a:rPr lang="en-US" sz="2600" dirty="0" smtClean="0"/>
              <a:t> (e.g. occurrence of a flood)</a:t>
            </a:r>
          </a:p>
          <a:p>
            <a:pPr marL="514350" indent="-514350">
              <a:spcBef>
                <a:spcPts val="1000"/>
              </a:spcBef>
              <a:buFont typeface="+mj-lt"/>
              <a:buAutoNum type="arabicPeriod"/>
            </a:pPr>
            <a:r>
              <a:rPr lang="en-US" sz="2600" b="1" dirty="0"/>
              <a:t>Mainly continuous </a:t>
            </a:r>
            <a:r>
              <a:rPr lang="en-US" sz="2600" dirty="0"/>
              <a:t>(e.g. precipitation, streamflow</a:t>
            </a:r>
            <a:r>
              <a:rPr lang="en-US" sz="2600" dirty="0" smtClean="0"/>
              <a:t>)</a:t>
            </a:r>
            <a:endParaRPr lang="en-US"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Foundations: random variables</a:t>
            </a:r>
            <a:endParaRPr lang="en-US" sz="3400" b="1" dirty="0">
              <a:latin typeface="Tahoma" pitchFamily="34" charset="0"/>
              <a:ea typeface="Tahoma" pitchFamily="34" charset="0"/>
              <a:cs typeface="Tahoma" pitchFamily="34" charset="0"/>
            </a:endParaRPr>
          </a:p>
        </p:txBody>
      </p:sp>
      <p:grpSp>
        <p:nvGrpSpPr>
          <p:cNvPr id="4" name="Group 3"/>
          <p:cNvGrpSpPr/>
          <p:nvPr/>
        </p:nvGrpSpPr>
        <p:grpSpPr>
          <a:xfrm>
            <a:off x="6300788" y="6172200"/>
            <a:ext cx="2843212" cy="685800"/>
            <a:chOff x="1671638" y="4419600"/>
            <a:chExt cx="2843212" cy="685800"/>
          </a:xfrm>
        </p:grpSpPr>
        <p:sp>
          <p:nvSpPr>
            <p:cNvPr id="6" name="Rounded Rectangle 5"/>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SC.63-SC.65</a:t>
              </a:r>
              <a:endParaRPr lang="en-GB" sz="1800" b="1" dirty="0"/>
            </a:p>
          </p:txBody>
        </p:sp>
      </p:grpSp>
    </p:spTree>
    <p:extLst>
      <p:ext uri="{BB962C8B-B14F-4D97-AF65-F5344CB8AC3E}">
        <p14:creationId xmlns:p14="http://schemas.microsoft.com/office/powerpoint/2010/main" val="3169323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Assigning probabilities from data </a:t>
            </a:r>
            <a:endParaRPr lang="en-US" sz="3400" b="1" dirty="0">
              <a:latin typeface="Tahoma" pitchFamily="34" charset="0"/>
              <a:ea typeface="Tahoma" pitchFamily="34" charset="0"/>
              <a:cs typeface="Tahoma" pitchFamily="34" charset="0"/>
            </a:endParaRPr>
          </a:p>
        </p:txBody>
      </p:sp>
      <p:sp>
        <p:nvSpPr>
          <p:cNvPr id="20" name="Rectangle 2"/>
          <p:cNvSpPr>
            <a:spLocks noChangeArrowheads="1"/>
          </p:cNvSpPr>
          <p:nvPr/>
        </p:nvSpPr>
        <p:spPr bwMode="auto">
          <a:xfrm>
            <a:off x="457200" y="914400"/>
            <a:ext cx="4354069"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Empirical approach</a:t>
            </a:r>
            <a:endParaRPr lang="en-GB" sz="3400" b="1" dirty="0" smtClean="0">
              <a:solidFill>
                <a:srgbClr val="305480"/>
              </a:solidFill>
            </a:endParaRPr>
          </a:p>
          <a:p>
            <a:pPr marL="444500" indent="-444500">
              <a:spcBef>
                <a:spcPts val="1200"/>
              </a:spcBef>
              <a:buFont typeface="Arial" pitchFamily="34" charset="0"/>
              <a:buChar char="•"/>
            </a:pPr>
            <a:r>
              <a:rPr lang="en-US" sz="2000" dirty="0" smtClean="0"/>
              <a:t>Observe several (n) past outcomes, tabulate their relative frequencies, and plot histogram</a:t>
            </a:r>
          </a:p>
          <a:p>
            <a:pPr marL="444500" indent="-444500">
              <a:spcBef>
                <a:spcPts val="1200"/>
              </a:spcBef>
              <a:buFont typeface="Arial" pitchFamily="34" charset="0"/>
              <a:buChar char="•"/>
            </a:pPr>
            <a:r>
              <a:rPr lang="en-US" sz="2000" dirty="0" smtClean="0"/>
              <a:t>Useful for understanding climatological probabilities. Indeed, this is used for ESP</a:t>
            </a:r>
          </a:p>
          <a:p>
            <a:pPr marL="444500" indent="-444500">
              <a:spcBef>
                <a:spcPts val="1000"/>
              </a:spcBef>
              <a:buFont typeface="Arial" panose="020B0604020202020204" pitchFamily="34" charset="0"/>
              <a:buChar char="•"/>
            </a:pPr>
            <a:r>
              <a:rPr lang="en-US" sz="2000" dirty="0" smtClean="0"/>
              <a:t>But, </a:t>
            </a:r>
            <a:r>
              <a:rPr lang="en-US" sz="2000" u="sng" dirty="0" smtClean="0"/>
              <a:t>limited to what happened in the past</a:t>
            </a:r>
            <a:r>
              <a:rPr lang="en-US" sz="2000" dirty="0" smtClean="0"/>
              <a:t>. Also, sample size dependent / noisy</a:t>
            </a:r>
          </a:p>
          <a:p>
            <a:pPr marL="444500" indent="-444500">
              <a:spcBef>
                <a:spcPts val="1000"/>
              </a:spcBef>
              <a:buFont typeface="Arial" panose="020B0604020202020204" pitchFamily="34" charset="0"/>
              <a:buChar char="•"/>
            </a:pPr>
            <a:r>
              <a:rPr lang="en-US" sz="2000" dirty="0" smtClean="0"/>
              <a:t>Thus, data often used to help calibrate a </a:t>
            </a:r>
            <a:r>
              <a:rPr lang="en-US" sz="2000" u="sng" dirty="0" smtClean="0"/>
              <a:t>model</a:t>
            </a:r>
            <a:r>
              <a:rPr lang="en-US" sz="2000" dirty="0" smtClean="0"/>
              <a:t> for the probabilities in future. In other words, we use data in a model</a:t>
            </a:r>
          </a:p>
        </p:txBody>
      </p:sp>
      <p:cxnSp>
        <p:nvCxnSpPr>
          <p:cNvPr id="27" name="Straight Connector 3"/>
          <p:cNvCxnSpPr>
            <a:cxnSpLocks noChangeShapeType="1"/>
          </p:cNvCxnSpPr>
          <p:nvPr/>
        </p:nvCxnSpPr>
        <p:spPr bwMode="auto">
          <a:xfrm flipH="1">
            <a:off x="5374692" y="1143000"/>
            <a:ext cx="0" cy="360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28" name="Straight Connector 5"/>
          <p:cNvCxnSpPr>
            <a:cxnSpLocks noChangeShapeType="1"/>
          </p:cNvCxnSpPr>
          <p:nvPr/>
        </p:nvCxnSpPr>
        <p:spPr bwMode="auto">
          <a:xfrm>
            <a:off x="5022266" y="4419599"/>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 name="TextBox 32"/>
          <p:cNvSpPr txBox="1"/>
          <p:nvPr/>
        </p:nvSpPr>
        <p:spPr>
          <a:xfrm>
            <a:off x="5980123" y="4660846"/>
            <a:ext cx="2236510" cy="369332"/>
          </a:xfrm>
          <a:prstGeom prst="rect">
            <a:avLst/>
          </a:prstGeom>
          <a:noFill/>
        </p:spPr>
        <p:txBody>
          <a:bodyPr wrap="none" rtlCol="0">
            <a:spAutoFit/>
          </a:bodyPr>
          <a:lstStyle/>
          <a:p>
            <a:pPr algn="ctr"/>
            <a:r>
              <a:rPr lang="en-US" sz="1800" dirty="0" smtClean="0"/>
              <a:t>Flow intervals, CMS</a:t>
            </a:r>
            <a:endParaRPr lang="en-GB" sz="1800" dirty="0"/>
          </a:p>
        </p:txBody>
      </p:sp>
      <p:sp>
        <p:nvSpPr>
          <p:cNvPr id="34" name="TextBox 33"/>
          <p:cNvSpPr txBox="1"/>
          <p:nvPr/>
        </p:nvSpPr>
        <p:spPr>
          <a:xfrm rot="16200000">
            <a:off x="3462790" y="2596421"/>
            <a:ext cx="2961067" cy="369332"/>
          </a:xfrm>
          <a:prstGeom prst="rect">
            <a:avLst/>
          </a:prstGeom>
          <a:noFill/>
        </p:spPr>
        <p:txBody>
          <a:bodyPr wrap="none" rtlCol="0">
            <a:spAutoFit/>
          </a:bodyPr>
          <a:lstStyle/>
          <a:p>
            <a:r>
              <a:rPr lang="en-US" sz="1800" dirty="0" smtClean="0"/>
              <a:t>Relative frequency (n=100)</a:t>
            </a:r>
            <a:endParaRPr lang="en-GB" sz="1800" dirty="0"/>
          </a:p>
        </p:txBody>
      </p:sp>
      <p:sp>
        <p:nvSpPr>
          <p:cNvPr id="48" name="TextBox 47"/>
          <p:cNvSpPr txBox="1"/>
          <p:nvPr/>
        </p:nvSpPr>
        <p:spPr>
          <a:xfrm>
            <a:off x="5562600" y="1167901"/>
            <a:ext cx="2479421" cy="584775"/>
          </a:xfrm>
          <a:prstGeom prst="rect">
            <a:avLst/>
          </a:prstGeom>
          <a:noFill/>
        </p:spPr>
        <p:txBody>
          <a:bodyPr wrap="square" rtlCol="0">
            <a:spAutoFit/>
          </a:bodyPr>
          <a:lstStyle/>
          <a:p>
            <a:r>
              <a:rPr lang="en-US" sz="1600" dirty="0" smtClean="0"/>
              <a:t>Moderate flows are relatively likely</a:t>
            </a:r>
            <a:endParaRPr lang="en-GB" sz="1600" dirty="0"/>
          </a:p>
        </p:txBody>
      </p:sp>
      <p:cxnSp>
        <p:nvCxnSpPr>
          <p:cNvPr id="49" name="Straight Arrow Connector 48"/>
          <p:cNvCxnSpPr/>
          <p:nvPr/>
        </p:nvCxnSpPr>
        <p:spPr>
          <a:xfrm>
            <a:off x="6130255" y="1752676"/>
            <a:ext cx="0" cy="609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17110" y="4402123"/>
            <a:ext cx="2917786" cy="307777"/>
          </a:xfrm>
          <a:prstGeom prst="rect">
            <a:avLst/>
          </a:prstGeom>
          <a:noFill/>
        </p:spPr>
        <p:txBody>
          <a:bodyPr wrap="none" rtlCol="0">
            <a:spAutoFit/>
          </a:bodyPr>
          <a:lstStyle/>
          <a:p>
            <a:r>
              <a:rPr lang="en-US" sz="1400" dirty="0" smtClean="0"/>
              <a:t>100  200  300  400  500  600  700</a:t>
            </a:r>
            <a:endParaRPr lang="en-GB" sz="1400" dirty="0"/>
          </a:p>
        </p:txBody>
      </p:sp>
      <p:sp>
        <p:nvSpPr>
          <p:cNvPr id="9" name="Freeform 8"/>
          <p:cNvSpPr/>
          <p:nvPr/>
        </p:nvSpPr>
        <p:spPr>
          <a:xfrm>
            <a:off x="6086197" y="2784440"/>
            <a:ext cx="621774" cy="1374056"/>
          </a:xfrm>
          <a:custGeom>
            <a:avLst/>
            <a:gdLst>
              <a:gd name="connsiteX0" fmla="*/ 130968 w 621774"/>
              <a:gd name="connsiteY0" fmla="*/ 1197843 h 1374056"/>
              <a:gd name="connsiteX1" fmla="*/ 130968 w 621774"/>
              <a:gd name="connsiteY1" fmla="*/ 1197843 h 1374056"/>
              <a:gd name="connsiteX2" fmla="*/ 145256 w 621774"/>
              <a:gd name="connsiteY2" fmla="*/ 1181175 h 1374056"/>
              <a:gd name="connsiteX3" fmla="*/ 152400 w 621774"/>
              <a:gd name="connsiteY3" fmla="*/ 1176412 h 1374056"/>
              <a:gd name="connsiteX4" fmla="*/ 154781 w 621774"/>
              <a:gd name="connsiteY4" fmla="*/ 1169268 h 1374056"/>
              <a:gd name="connsiteX5" fmla="*/ 164306 w 621774"/>
              <a:gd name="connsiteY5" fmla="*/ 1154981 h 1374056"/>
              <a:gd name="connsiteX6" fmla="*/ 169068 w 621774"/>
              <a:gd name="connsiteY6" fmla="*/ 1147837 h 1374056"/>
              <a:gd name="connsiteX7" fmla="*/ 173831 w 621774"/>
              <a:gd name="connsiteY7" fmla="*/ 1140693 h 1374056"/>
              <a:gd name="connsiteX8" fmla="*/ 176212 w 621774"/>
              <a:gd name="connsiteY8" fmla="*/ 1133550 h 1374056"/>
              <a:gd name="connsiteX9" fmla="*/ 180975 w 621774"/>
              <a:gd name="connsiteY9" fmla="*/ 1116881 h 1374056"/>
              <a:gd name="connsiteX10" fmla="*/ 185737 w 621774"/>
              <a:gd name="connsiteY10" fmla="*/ 1109737 h 1374056"/>
              <a:gd name="connsiteX11" fmla="*/ 190500 w 621774"/>
              <a:gd name="connsiteY11" fmla="*/ 1095450 h 1374056"/>
              <a:gd name="connsiteX12" fmla="*/ 195262 w 621774"/>
              <a:gd name="connsiteY12" fmla="*/ 1081162 h 1374056"/>
              <a:gd name="connsiteX13" fmla="*/ 200025 w 621774"/>
              <a:gd name="connsiteY13" fmla="*/ 1066875 h 1374056"/>
              <a:gd name="connsiteX14" fmla="*/ 207168 w 621774"/>
              <a:gd name="connsiteY14" fmla="*/ 1052587 h 1374056"/>
              <a:gd name="connsiteX15" fmla="*/ 211931 w 621774"/>
              <a:gd name="connsiteY15" fmla="*/ 1045443 h 1374056"/>
              <a:gd name="connsiteX16" fmla="*/ 214312 w 621774"/>
              <a:gd name="connsiteY16" fmla="*/ 1038300 h 1374056"/>
              <a:gd name="connsiteX17" fmla="*/ 219075 w 621774"/>
              <a:gd name="connsiteY17" fmla="*/ 1031156 h 1374056"/>
              <a:gd name="connsiteX18" fmla="*/ 228600 w 621774"/>
              <a:gd name="connsiteY18" fmla="*/ 1009725 h 1374056"/>
              <a:gd name="connsiteX19" fmla="*/ 235743 w 621774"/>
              <a:gd name="connsiteY19" fmla="*/ 993056 h 1374056"/>
              <a:gd name="connsiteX20" fmla="*/ 242887 w 621774"/>
              <a:gd name="connsiteY20" fmla="*/ 971625 h 1374056"/>
              <a:gd name="connsiteX21" fmla="*/ 245268 w 621774"/>
              <a:gd name="connsiteY21" fmla="*/ 964481 h 1374056"/>
              <a:gd name="connsiteX22" fmla="*/ 250031 w 621774"/>
              <a:gd name="connsiteY22" fmla="*/ 957337 h 1374056"/>
              <a:gd name="connsiteX23" fmla="*/ 259556 w 621774"/>
              <a:gd name="connsiteY23" fmla="*/ 935906 h 1374056"/>
              <a:gd name="connsiteX24" fmla="*/ 266700 w 621774"/>
              <a:gd name="connsiteY24" fmla="*/ 914475 h 1374056"/>
              <a:gd name="connsiteX25" fmla="*/ 269081 w 621774"/>
              <a:gd name="connsiteY25" fmla="*/ 907331 h 1374056"/>
              <a:gd name="connsiteX26" fmla="*/ 278606 w 621774"/>
              <a:gd name="connsiteY26" fmla="*/ 890662 h 1374056"/>
              <a:gd name="connsiteX27" fmla="*/ 280987 w 621774"/>
              <a:gd name="connsiteY27" fmla="*/ 881137 h 1374056"/>
              <a:gd name="connsiteX28" fmla="*/ 283368 w 621774"/>
              <a:gd name="connsiteY28" fmla="*/ 873993 h 1374056"/>
              <a:gd name="connsiteX29" fmla="*/ 285750 w 621774"/>
              <a:gd name="connsiteY29" fmla="*/ 862087 h 1374056"/>
              <a:gd name="connsiteX30" fmla="*/ 288131 w 621774"/>
              <a:gd name="connsiteY30" fmla="*/ 854943 h 1374056"/>
              <a:gd name="connsiteX31" fmla="*/ 290512 w 621774"/>
              <a:gd name="connsiteY31" fmla="*/ 843037 h 1374056"/>
              <a:gd name="connsiteX32" fmla="*/ 295275 w 621774"/>
              <a:gd name="connsiteY32" fmla="*/ 828750 h 1374056"/>
              <a:gd name="connsiteX33" fmla="*/ 297656 w 621774"/>
              <a:gd name="connsiteY33" fmla="*/ 819225 h 1374056"/>
              <a:gd name="connsiteX34" fmla="*/ 302418 w 621774"/>
              <a:gd name="connsiteY34" fmla="*/ 804937 h 1374056"/>
              <a:gd name="connsiteX35" fmla="*/ 307181 w 621774"/>
              <a:gd name="connsiteY35" fmla="*/ 790650 h 1374056"/>
              <a:gd name="connsiteX36" fmla="*/ 314325 w 621774"/>
              <a:gd name="connsiteY36" fmla="*/ 769218 h 1374056"/>
              <a:gd name="connsiteX37" fmla="*/ 316706 w 621774"/>
              <a:gd name="connsiteY37" fmla="*/ 762075 h 1374056"/>
              <a:gd name="connsiteX38" fmla="*/ 319087 w 621774"/>
              <a:gd name="connsiteY38" fmla="*/ 754931 h 1374056"/>
              <a:gd name="connsiteX39" fmla="*/ 323850 w 621774"/>
              <a:gd name="connsiteY39" fmla="*/ 747787 h 1374056"/>
              <a:gd name="connsiteX40" fmla="*/ 328612 w 621774"/>
              <a:gd name="connsiteY40" fmla="*/ 733500 h 1374056"/>
              <a:gd name="connsiteX41" fmla="*/ 330993 w 621774"/>
              <a:gd name="connsiteY41" fmla="*/ 721593 h 1374056"/>
              <a:gd name="connsiteX42" fmla="*/ 335756 w 621774"/>
              <a:gd name="connsiteY42" fmla="*/ 707306 h 1374056"/>
              <a:gd name="connsiteX43" fmla="*/ 340518 w 621774"/>
              <a:gd name="connsiteY43" fmla="*/ 693018 h 1374056"/>
              <a:gd name="connsiteX44" fmla="*/ 342900 w 621774"/>
              <a:gd name="connsiteY44" fmla="*/ 685875 h 1374056"/>
              <a:gd name="connsiteX45" fmla="*/ 345281 w 621774"/>
              <a:gd name="connsiteY45" fmla="*/ 678731 h 1374056"/>
              <a:gd name="connsiteX46" fmla="*/ 354806 w 621774"/>
              <a:gd name="connsiteY46" fmla="*/ 664443 h 1374056"/>
              <a:gd name="connsiteX47" fmla="*/ 359568 w 621774"/>
              <a:gd name="connsiteY47" fmla="*/ 650156 h 1374056"/>
              <a:gd name="connsiteX48" fmla="*/ 364331 w 621774"/>
              <a:gd name="connsiteY48" fmla="*/ 640631 h 1374056"/>
              <a:gd name="connsiteX49" fmla="*/ 369093 w 621774"/>
              <a:gd name="connsiteY49" fmla="*/ 626343 h 1374056"/>
              <a:gd name="connsiteX50" fmla="*/ 371475 w 621774"/>
              <a:gd name="connsiteY50" fmla="*/ 619200 h 1374056"/>
              <a:gd name="connsiteX51" fmla="*/ 373856 w 621774"/>
              <a:gd name="connsiteY51" fmla="*/ 612056 h 1374056"/>
              <a:gd name="connsiteX52" fmla="*/ 376237 w 621774"/>
              <a:gd name="connsiteY52" fmla="*/ 604912 h 1374056"/>
              <a:gd name="connsiteX53" fmla="*/ 378618 w 621774"/>
              <a:gd name="connsiteY53" fmla="*/ 593006 h 1374056"/>
              <a:gd name="connsiteX54" fmla="*/ 383381 w 621774"/>
              <a:gd name="connsiteY54" fmla="*/ 578718 h 1374056"/>
              <a:gd name="connsiteX55" fmla="*/ 385762 w 621774"/>
              <a:gd name="connsiteY55" fmla="*/ 571575 h 1374056"/>
              <a:gd name="connsiteX56" fmla="*/ 390525 w 621774"/>
              <a:gd name="connsiteY56" fmla="*/ 557287 h 1374056"/>
              <a:gd name="connsiteX57" fmla="*/ 392906 w 621774"/>
              <a:gd name="connsiteY57" fmla="*/ 550143 h 1374056"/>
              <a:gd name="connsiteX58" fmla="*/ 397668 w 621774"/>
              <a:gd name="connsiteY58" fmla="*/ 543000 h 1374056"/>
              <a:gd name="connsiteX59" fmla="*/ 407193 w 621774"/>
              <a:gd name="connsiteY59" fmla="*/ 509662 h 1374056"/>
              <a:gd name="connsiteX60" fmla="*/ 411956 w 621774"/>
              <a:gd name="connsiteY60" fmla="*/ 495375 h 1374056"/>
              <a:gd name="connsiteX61" fmla="*/ 414337 w 621774"/>
              <a:gd name="connsiteY61" fmla="*/ 488231 h 1374056"/>
              <a:gd name="connsiteX62" fmla="*/ 419100 w 621774"/>
              <a:gd name="connsiteY62" fmla="*/ 481087 h 1374056"/>
              <a:gd name="connsiteX63" fmla="*/ 421481 w 621774"/>
              <a:gd name="connsiteY63" fmla="*/ 473943 h 1374056"/>
              <a:gd name="connsiteX64" fmla="*/ 431006 w 621774"/>
              <a:gd name="connsiteY64" fmla="*/ 459656 h 1374056"/>
              <a:gd name="connsiteX65" fmla="*/ 440531 w 621774"/>
              <a:gd name="connsiteY65" fmla="*/ 438225 h 1374056"/>
              <a:gd name="connsiteX66" fmla="*/ 442912 w 621774"/>
              <a:gd name="connsiteY66" fmla="*/ 431081 h 1374056"/>
              <a:gd name="connsiteX67" fmla="*/ 447675 w 621774"/>
              <a:gd name="connsiteY67" fmla="*/ 423937 h 1374056"/>
              <a:gd name="connsiteX68" fmla="*/ 450056 w 621774"/>
              <a:gd name="connsiteY68" fmla="*/ 412031 h 1374056"/>
              <a:gd name="connsiteX69" fmla="*/ 457200 w 621774"/>
              <a:gd name="connsiteY69" fmla="*/ 388218 h 1374056"/>
              <a:gd name="connsiteX70" fmla="*/ 459581 w 621774"/>
              <a:gd name="connsiteY70" fmla="*/ 381075 h 1374056"/>
              <a:gd name="connsiteX71" fmla="*/ 461962 w 621774"/>
              <a:gd name="connsiteY71" fmla="*/ 373931 h 1374056"/>
              <a:gd name="connsiteX72" fmla="*/ 466725 w 621774"/>
              <a:gd name="connsiteY72" fmla="*/ 366787 h 1374056"/>
              <a:gd name="connsiteX73" fmla="*/ 473868 w 621774"/>
              <a:gd name="connsiteY73" fmla="*/ 352500 h 1374056"/>
              <a:gd name="connsiteX74" fmla="*/ 476250 w 621774"/>
              <a:gd name="connsiteY74" fmla="*/ 345356 h 1374056"/>
              <a:gd name="connsiteX75" fmla="*/ 481012 w 621774"/>
              <a:gd name="connsiteY75" fmla="*/ 338212 h 1374056"/>
              <a:gd name="connsiteX76" fmla="*/ 485775 w 621774"/>
              <a:gd name="connsiteY76" fmla="*/ 319162 h 1374056"/>
              <a:gd name="connsiteX77" fmla="*/ 492918 w 621774"/>
              <a:gd name="connsiteY77" fmla="*/ 295350 h 1374056"/>
              <a:gd name="connsiteX78" fmla="*/ 497681 w 621774"/>
              <a:gd name="connsiteY78" fmla="*/ 288206 h 1374056"/>
              <a:gd name="connsiteX79" fmla="*/ 507206 w 621774"/>
              <a:gd name="connsiteY79" fmla="*/ 266775 h 1374056"/>
              <a:gd name="connsiteX80" fmla="*/ 516731 w 621774"/>
              <a:gd name="connsiteY80" fmla="*/ 238200 h 1374056"/>
              <a:gd name="connsiteX81" fmla="*/ 519112 w 621774"/>
              <a:gd name="connsiteY81" fmla="*/ 231056 h 1374056"/>
              <a:gd name="connsiteX82" fmla="*/ 523875 w 621774"/>
              <a:gd name="connsiteY82" fmla="*/ 223912 h 1374056"/>
              <a:gd name="connsiteX83" fmla="*/ 531018 w 621774"/>
              <a:gd name="connsiteY83" fmla="*/ 202481 h 1374056"/>
              <a:gd name="connsiteX84" fmla="*/ 533400 w 621774"/>
              <a:gd name="connsiteY84" fmla="*/ 195337 h 1374056"/>
              <a:gd name="connsiteX85" fmla="*/ 535781 w 621774"/>
              <a:gd name="connsiteY85" fmla="*/ 185812 h 1374056"/>
              <a:gd name="connsiteX86" fmla="*/ 540543 w 621774"/>
              <a:gd name="connsiteY86" fmla="*/ 176287 h 1374056"/>
              <a:gd name="connsiteX87" fmla="*/ 542925 w 621774"/>
              <a:gd name="connsiteY87" fmla="*/ 169143 h 1374056"/>
              <a:gd name="connsiteX88" fmla="*/ 552450 w 621774"/>
              <a:gd name="connsiteY88" fmla="*/ 152475 h 1374056"/>
              <a:gd name="connsiteX89" fmla="*/ 559593 w 621774"/>
              <a:gd name="connsiteY89" fmla="*/ 138187 h 1374056"/>
              <a:gd name="connsiteX90" fmla="*/ 564356 w 621774"/>
              <a:gd name="connsiteY90" fmla="*/ 123900 h 1374056"/>
              <a:gd name="connsiteX91" fmla="*/ 566737 w 621774"/>
              <a:gd name="connsiteY91" fmla="*/ 116756 h 1374056"/>
              <a:gd name="connsiteX92" fmla="*/ 571500 w 621774"/>
              <a:gd name="connsiteY92" fmla="*/ 109612 h 1374056"/>
              <a:gd name="connsiteX93" fmla="*/ 578643 w 621774"/>
              <a:gd name="connsiteY93" fmla="*/ 85800 h 1374056"/>
              <a:gd name="connsiteX94" fmla="*/ 588168 w 621774"/>
              <a:gd name="connsiteY94" fmla="*/ 71512 h 1374056"/>
              <a:gd name="connsiteX95" fmla="*/ 592931 w 621774"/>
              <a:gd name="connsiteY95" fmla="*/ 64368 h 1374056"/>
              <a:gd name="connsiteX96" fmla="*/ 595312 w 621774"/>
              <a:gd name="connsiteY96" fmla="*/ 57225 h 1374056"/>
              <a:gd name="connsiteX97" fmla="*/ 602456 w 621774"/>
              <a:gd name="connsiteY97" fmla="*/ 52462 h 1374056"/>
              <a:gd name="connsiteX98" fmla="*/ 607218 w 621774"/>
              <a:gd name="connsiteY98" fmla="*/ 38175 h 1374056"/>
              <a:gd name="connsiteX99" fmla="*/ 611981 w 621774"/>
              <a:gd name="connsiteY99" fmla="*/ 23887 h 1374056"/>
              <a:gd name="connsiteX100" fmla="*/ 614362 w 621774"/>
              <a:gd name="connsiteY100" fmla="*/ 16743 h 1374056"/>
              <a:gd name="connsiteX101" fmla="*/ 619125 w 621774"/>
              <a:gd name="connsiteY101" fmla="*/ 9600 h 1374056"/>
              <a:gd name="connsiteX102" fmla="*/ 621506 w 621774"/>
              <a:gd name="connsiteY102" fmla="*/ 2456 h 1374056"/>
              <a:gd name="connsiteX103" fmla="*/ 614362 w 621774"/>
              <a:gd name="connsiteY103" fmla="*/ 75 h 1374056"/>
              <a:gd name="connsiteX104" fmla="*/ 592931 w 621774"/>
              <a:gd name="connsiteY104" fmla="*/ 7218 h 1374056"/>
              <a:gd name="connsiteX105" fmla="*/ 566737 w 621774"/>
              <a:gd name="connsiteY105" fmla="*/ 11981 h 1374056"/>
              <a:gd name="connsiteX106" fmla="*/ 128587 w 621774"/>
              <a:gd name="connsiteY106" fmla="*/ 9600 h 1374056"/>
              <a:gd name="connsiteX107" fmla="*/ 50006 w 621774"/>
              <a:gd name="connsiteY107" fmla="*/ 7218 h 1374056"/>
              <a:gd name="connsiteX108" fmla="*/ 0 w 621774"/>
              <a:gd name="connsiteY108" fmla="*/ 4837 h 1374056"/>
              <a:gd name="connsiteX109" fmla="*/ 21431 w 621774"/>
              <a:gd name="connsiteY109" fmla="*/ 1374056 h 1374056"/>
              <a:gd name="connsiteX110" fmla="*/ 130968 w 621774"/>
              <a:gd name="connsiteY110" fmla="*/ 1197843 h 13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21774" h="1374056">
                <a:moveTo>
                  <a:pt x="130968" y="1197843"/>
                </a:moveTo>
                <a:lnTo>
                  <a:pt x="130968" y="1197843"/>
                </a:lnTo>
                <a:cubicBezTo>
                  <a:pt x="135731" y="1192287"/>
                  <a:pt x="140081" y="1186349"/>
                  <a:pt x="145256" y="1181175"/>
                </a:cubicBezTo>
                <a:cubicBezTo>
                  <a:pt x="147280" y="1179151"/>
                  <a:pt x="150612" y="1178647"/>
                  <a:pt x="152400" y="1176412"/>
                </a:cubicBezTo>
                <a:cubicBezTo>
                  <a:pt x="153968" y="1174452"/>
                  <a:pt x="153562" y="1171462"/>
                  <a:pt x="154781" y="1169268"/>
                </a:cubicBezTo>
                <a:cubicBezTo>
                  <a:pt x="157561" y="1164265"/>
                  <a:pt x="161131" y="1159743"/>
                  <a:pt x="164306" y="1154981"/>
                </a:cubicBezTo>
                <a:lnTo>
                  <a:pt x="169068" y="1147837"/>
                </a:lnTo>
                <a:lnTo>
                  <a:pt x="173831" y="1140693"/>
                </a:lnTo>
                <a:cubicBezTo>
                  <a:pt x="174625" y="1138312"/>
                  <a:pt x="175523" y="1135963"/>
                  <a:pt x="176212" y="1133550"/>
                </a:cubicBezTo>
                <a:cubicBezTo>
                  <a:pt x="177231" y="1129982"/>
                  <a:pt x="179069" y="1120693"/>
                  <a:pt x="180975" y="1116881"/>
                </a:cubicBezTo>
                <a:cubicBezTo>
                  <a:pt x="182255" y="1114321"/>
                  <a:pt x="184575" y="1112352"/>
                  <a:pt x="185737" y="1109737"/>
                </a:cubicBezTo>
                <a:cubicBezTo>
                  <a:pt x="187776" y="1105150"/>
                  <a:pt x="188912" y="1100212"/>
                  <a:pt x="190500" y="1095450"/>
                </a:cubicBezTo>
                <a:lnTo>
                  <a:pt x="195262" y="1081162"/>
                </a:lnTo>
                <a:cubicBezTo>
                  <a:pt x="195264" y="1081157"/>
                  <a:pt x="200021" y="1066880"/>
                  <a:pt x="200025" y="1066875"/>
                </a:cubicBezTo>
                <a:cubicBezTo>
                  <a:pt x="213678" y="1046392"/>
                  <a:pt x="197305" y="1072313"/>
                  <a:pt x="207168" y="1052587"/>
                </a:cubicBezTo>
                <a:cubicBezTo>
                  <a:pt x="208448" y="1050027"/>
                  <a:pt x="210343" y="1047824"/>
                  <a:pt x="211931" y="1045443"/>
                </a:cubicBezTo>
                <a:cubicBezTo>
                  <a:pt x="212725" y="1043062"/>
                  <a:pt x="213190" y="1040545"/>
                  <a:pt x="214312" y="1038300"/>
                </a:cubicBezTo>
                <a:cubicBezTo>
                  <a:pt x="215592" y="1035740"/>
                  <a:pt x="217913" y="1033771"/>
                  <a:pt x="219075" y="1031156"/>
                </a:cubicBezTo>
                <a:cubicBezTo>
                  <a:pt x="230408" y="1005655"/>
                  <a:pt x="217822" y="1025889"/>
                  <a:pt x="228600" y="1009725"/>
                </a:cubicBezTo>
                <a:cubicBezTo>
                  <a:pt x="234897" y="984533"/>
                  <a:pt x="226348" y="1014195"/>
                  <a:pt x="235743" y="993056"/>
                </a:cubicBezTo>
                <a:cubicBezTo>
                  <a:pt x="235744" y="993054"/>
                  <a:pt x="241696" y="975198"/>
                  <a:pt x="242887" y="971625"/>
                </a:cubicBezTo>
                <a:cubicBezTo>
                  <a:pt x="243681" y="969244"/>
                  <a:pt x="243876" y="966569"/>
                  <a:pt x="245268" y="964481"/>
                </a:cubicBezTo>
                <a:lnTo>
                  <a:pt x="250031" y="957337"/>
                </a:lnTo>
                <a:cubicBezTo>
                  <a:pt x="255698" y="940335"/>
                  <a:pt x="252008" y="947227"/>
                  <a:pt x="259556" y="935906"/>
                </a:cubicBezTo>
                <a:lnTo>
                  <a:pt x="266700" y="914475"/>
                </a:lnTo>
                <a:cubicBezTo>
                  <a:pt x="267494" y="912094"/>
                  <a:pt x="267689" y="909420"/>
                  <a:pt x="269081" y="907331"/>
                </a:cubicBezTo>
                <a:cubicBezTo>
                  <a:pt x="275812" y="897233"/>
                  <a:pt x="272563" y="902747"/>
                  <a:pt x="278606" y="890662"/>
                </a:cubicBezTo>
                <a:cubicBezTo>
                  <a:pt x="279400" y="887487"/>
                  <a:pt x="280088" y="884284"/>
                  <a:pt x="280987" y="881137"/>
                </a:cubicBezTo>
                <a:cubicBezTo>
                  <a:pt x="281677" y="878723"/>
                  <a:pt x="282759" y="876428"/>
                  <a:pt x="283368" y="873993"/>
                </a:cubicBezTo>
                <a:cubicBezTo>
                  <a:pt x="284350" y="870067"/>
                  <a:pt x="284768" y="866013"/>
                  <a:pt x="285750" y="862087"/>
                </a:cubicBezTo>
                <a:cubicBezTo>
                  <a:pt x="286359" y="859652"/>
                  <a:pt x="287522" y="857378"/>
                  <a:pt x="288131" y="854943"/>
                </a:cubicBezTo>
                <a:cubicBezTo>
                  <a:pt x="289113" y="851017"/>
                  <a:pt x="289447" y="846942"/>
                  <a:pt x="290512" y="843037"/>
                </a:cubicBezTo>
                <a:cubicBezTo>
                  <a:pt x="291833" y="838194"/>
                  <a:pt x="294058" y="833620"/>
                  <a:pt x="295275" y="828750"/>
                </a:cubicBezTo>
                <a:cubicBezTo>
                  <a:pt x="296069" y="825575"/>
                  <a:pt x="296716" y="822360"/>
                  <a:pt x="297656" y="819225"/>
                </a:cubicBezTo>
                <a:cubicBezTo>
                  <a:pt x="299098" y="814416"/>
                  <a:pt x="300830" y="809700"/>
                  <a:pt x="302418" y="804937"/>
                </a:cubicBezTo>
                <a:lnTo>
                  <a:pt x="307181" y="790650"/>
                </a:lnTo>
                <a:lnTo>
                  <a:pt x="314325" y="769218"/>
                </a:lnTo>
                <a:lnTo>
                  <a:pt x="316706" y="762075"/>
                </a:lnTo>
                <a:cubicBezTo>
                  <a:pt x="317500" y="759694"/>
                  <a:pt x="317695" y="757019"/>
                  <a:pt x="319087" y="754931"/>
                </a:cubicBezTo>
                <a:lnTo>
                  <a:pt x="323850" y="747787"/>
                </a:lnTo>
                <a:cubicBezTo>
                  <a:pt x="325437" y="743025"/>
                  <a:pt x="327628" y="738422"/>
                  <a:pt x="328612" y="733500"/>
                </a:cubicBezTo>
                <a:cubicBezTo>
                  <a:pt x="329406" y="729531"/>
                  <a:pt x="329928" y="725498"/>
                  <a:pt x="330993" y="721593"/>
                </a:cubicBezTo>
                <a:cubicBezTo>
                  <a:pt x="332314" y="716750"/>
                  <a:pt x="334168" y="712068"/>
                  <a:pt x="335756" y="707306"/>
                </a:cubicBezTo>
                <a:lnTo>
                  <a:pt x="340518" y="693018"/>
                </a:lnTo>
                <a:lnTo>
                  <a:pt x="342900" y="685875"/>
                </a:lnTo>
                <a:cubicBezTo>
                  <a:pt x="343694" y="683494"/>
                  <a:pt x="343889" y="680820"/>
                  <a:pt x="345281" y="678731"/>
                </a:cubicBezTo>
                <a:lnTo>
                  <a:pt x="354806" y="664443"/>
                </a:lnTo>
                <a:cubicBezTo>
                  <a:pt x="356393" y="659681"/>
                  <a:pt x="357323" y="654646"/>
                  <a:pt x="359568" y="650156"/>
                </a:cubicBezTo>
                <a:cubicBezTo>
                  <a:pt x="361156" y="646981"/>
                  <a:pt x="363013" y="643927"/>
                  <a:pt x="364331" y="640631"/>
                </a:cubicBezTo>
                <a:cubicBezTo>
                  <a:pt x="366195" y="635970"/>
                  <a:pt x="367505" y="631106"/>
                  <a:pt x="369093" y="626343"/>
                </a:cubicBezTo>
                <a:lnTo>
                  <a:pt x="371475" y="619200"/>
                </a:lnTo>
                <a:lnTo>
                  <a:pt x="373856" y="612056"/>
                </a:lnTo>
                <a:cubicBezTo>
                  <a:pt x="374650" y="609675"/>
                  <a:pt x="375745" y="607373"/>
                  <a:pt x="376237" y="604912"/>
                </a:cubicBezTo>
                <a:cubicBezTo>
                  <a:pt x="377031" y="600943"/>
                  <a:pt x="377553" y="596911"/>
                  <a:pt x="378618" y="593006"/>
                </a:cubicBezTo>
                <a:cubicBezTo>
                  <a:pt x="379939" y="588163"/>
                  <a:pt x="381793" y="583481"/>
                  <a:pt x="383381" y="578718"/>
                </a:cubicBezTo>
                <a:lnTo>
                  <a:pt x="385762" y="571575"/>
                </a:lnTo>
                <a:lnTo>
                  <a:pt x="390525" y="557287"/>
                </a:lnTo>
                <a:cubicBezTo>
                  <a:pt x="391319" y="554906"/>
                  <a:pt x="391514" y="552232"/>
                  <a:pt x="392906" y="550143"/>
                </a:cubicBezTo>
                <a:lnTo>
                  <a:pt x="397668" y="543000"/>
                </a:lnTo>
                <a:cubicBezTo>
                  <a:pt x="403645" y="519095"/>
                  <a:pt x="400364" y="530148"/>
                  <a:pt x="407193" y="509662"/>
                </a:cubicBezTo>
                <a:lnTo>
                  <a:pt x="411956" y="495375"/>
                </a:lnTo>
                <a:cubicBezTo>
                  <a:pt x="412750" y="492994"/>
                  <a:pt x="412945" y="490319"/>
                  <a:pt x="414337" y="488231"/>
                </a:cubicBezTo>
                <a:lnTo>
                  <a:pt x="419100" y="481087"/>
                </a:lnTo>
                <a:cubicBezTo>
                  <a:pt x="419894" y="478706"/>
                  <a:pt x="420262" y="476137"/>
                  <a:pt x="421481" y="473943"/>
                </a:cubicBezTo>
                <a:cubicBezTo>
                  <a:pt x="424261" y="468940"/>
                  <a:pt x="431006" y="459656"/>
                  <a:pt x="431006" y="459656"/>
                </a:cubicBezTo>
                <a:cubicBezTo>
                  <a:pt x="436673" y="442653"/>
                  <a:pt x="432983" y="449545"/>
                  <a:pt x="440531" y="438225"/>
                </a:cubicBezTo>
                <a:cubicBezTo>
                  <a:pt x="441325" y="435844"/>
                  <a:pt x="441789" y="433326"/>
                  <a:pt x="442912" y="431081"/>
                </a:cubicBezTo>
                <a:cubicBezTo>
                  <a:pt x="444192" y="428521"/>
                  <a:pt x="446670" y="426617"/>
                  <a:pt x="447675" y="423937"/>
                </a:cubicBezTo>
                <a:cubicBezTo>
                  <a:pt x="449096" y="420147"/>
                  <a:pt x="449178" y="415982"/>
                  <a:pt x="450056" y="412031"/>
                </a:cubicBezTo>
                <a:cubicBezTo>
                  <a:pt x="452456" y="401232"/>
                  <a:pt x="453241" y="400094"/>
                  <a:pt x="457200" y="388218"/>
                </a:cubicBezTo>
                <a:lnTo>
                  <a:pt x="459581" y="381075"/>
                </a:lnTo>
                <a:cubicBezTo>
                  <a:pt x="460375" y="378694"/>
                  <a:pt x="460570" y="376019"/>
                  <a:pt x="461962" y="373931"/>
                </a:cubicBezTo>
                <a:lnTo>
                  <a:pt x="466725" y="366787"/>
                </a:lnTo>
                <a:cubicBezTo>
                  <a:pt x="472708" y="348836"/>
                  <a:pt x="464639" y="370957"/>
                  <a:pt x="473868" y="352500"/>
                </a:cubicBezTo>
                <a:cubicBezTo>
                  <a:pt x="474991" y="350255"/>
                  <a:pt x="475127" y="347601"/>
                  <a:pt x="476250" y="345356"/>
                </a:cubicBezTo>
                <a:cubicBezTo>
                  <a:pt x="477530" y="342796"/>
                  <a:pt x="479732" y="340772"/>
                  <a:pt x="481012" y="338212"/>
                </a:cubicBezTo>
                <a:cubicBezTo>
                  <a:pt x="483564" y="333108"/>
                  <a:pt x="484689" y="324049"/>
                  <a:pt x="485775" y="319162"/>
                </a:cubicBezTo>
                <a:cubicBezTo>
                  <a:pt x="486884" y="314170"/>
                  <a:pt x="490939" y="298318"/>
                  <a:pt x="492918" y="295350"/>
                </a:cubicBezTo>
                <a:lnTo>
                  <a:pt x="497681" y="288206"/>
                </a:lnTo>
                <a:cubicBezTo>
                  <a:pt x="503348" y="271203"/>
                  <a:pt x="499658" y="278095"/>
                  <a:pt x="507206" y="266775"/>
                </a:cubicBezTo>
                <a:lnTo>
                  <a:pt x="516731" y="238200"/>
                </a:lnTo>
                <a:cubicBezTo>
                  <a:pt x="517525" y="235819"/>
                  <a:pt x="517720" y="233144"/>
                  <a:pt x="519112" y="231056"/>
                </a:cubicBezTo>
                <a:lnTo>
                  <a:pt x="523875" y="223912"/>
                </a:lnTo>
                <a:lnTo>
                  <a:pt x="531018" y="202481"/>
                </a:lnTo>
                <a:cubicBezTo>
                  <a:pt x="531812" y="200100"/>
                  <a:pt x="532791" y="197772"/>
                  <a:pt x="533400" y="195337"/>
                </a:cubicBezTo>
                <a:cubicBezTo>
                  <a:pt x="534194" y="192162"/>
                  <a:pt x="534632" y="188876"/>
                  <a:pt x="535781" y="185812"/>
                </a:cubicBezTo>
                <a:cubicBezTo>
                  <a:pt x="537027" y="182488"/>
                  <a:pt x="539145" y="179550"/>
                  <a:pt x="540543" y="176287"/>
                </a:cubicBezTo>
                <a:cubicBezTo>
                  <a:pt x="541532" y="173980"/>
                  <a:pt x="541936" y="171450"/>
                  <a:pt x="542925" y="169143"/>
                </a:cubicBezTo>
                <a:cubicBezTo>
                  <a:pt x="546553" y="160679"/>
                  <a:pt x="547664" y="159653"/>
                  <a:pt x="552450" y="152475"/>
                </a:cubicBezTo>
                <a:cubicBezTo>
                  <a:pt x="561129" y="126435"/>
                  <a:pt x="547290" y="165868"/>
                  <a:pt x="559593" y="138187"/>
                </a:cubicBezTo>
                <a:cubicBezTo>
                  <a:pt x="561632" y="133600"/>
                  <a:pt x="562768" y="128662"/>
                  <a:pt x="564356" y="123900"/>
                </a:cubicBezTo>
                <a:cubicBezTo>
                  <a:pt x="565150" y="121519"/>
                  <a:pt x="565345" y="118844"/>
                  <a:pt x="566737" y="116756"/>
                </a:cubicBezTo>
                <a:lnTo>
                  <a:pt x="571500" y="109612"/>
                </a:lnTo>
                <a:cubicBezTo>
                  <a:pt x="572831" y="104288"/>
                  <a:pt x="576324" y="89278"/>
                  <a:pt x="578643" y="85800"/>
                </a:cubicBezTo>
                <a:lnTo>
                  <a:pt x="588168" y="71512"/>
                </a:lnTo>
                <a:lnTo>
                  <a:pt x="592931" y="64368"/>
                </a:lnTo>
                <a:cubicBezTo>
                  <a:pt x="593725" y="61987"/>
                  <a:pt x="593744" y="59185"/>
                  <a:pt x="595312" y="57225"/>
                </a:cubicBezTo>
                <a:cubicBezTo>
                  <a:pt x="597100" y="54990"/>
                  <a:pt x="600939" y="54889"/>
                  <a:pt x="602456" y="52462"/>
                </a:cubicBezTo>
                <a:cubicBezTo>
                  <a:pt x="605117" y="48205"/>
                  <a:pt x="605631" y="42937"/>
                  <a:pt x="607218" y="38175"/>
                </a:cubicBezTo>
                <a:lnTo>
                  <a:pt x="611981" y="23887"/>
                </a:lnTo>
                <a:cubicBezTo>
                  <a:pt x="612775" y="21506"/>
                  <a:pt x="612969" y="18831"/>
                  <a:pt x="614362" y="16743"/>
                </a:cubicBezTo>
                <a:lnTo>
                  <a:pt x="619125" y="9600"/>
                </a:lnTo>
                <a:cubicBezTo>
                  <a:pt x="619919" y="7219"/>
                  <a:pt x="622629" y="4701"/>
                  <a:pt x="621506" y="2456"/>
                </a:cubicBezTo>
                <a:cubicBezTo>
                  <a:pt x="620383" y="211"/>
                  <a:pt x="616857" y="-202"/>
                  <a:pt x="614362" y="75"/>
                </a:cubicBezTo>
                <a:cubicBezTo>
                  <a:pt x="592974" y="2451"/>
                  <a:pt x="607197" y="4840"/>
                  <a:pt x="592931" y="7218"/>
                </a:cubicBezTo>
                <a:cubicBezTo>
                  <a:pt x="574651" y="10266"/>
                  <a:pt x="583378" y="8653"/>
                  <a:pt x="566737" y="11981"/>
                </a:cubicBezTo>
                <a:lnTo>
                  <a:pt x="128587" y="9600"/>
                </a:lnTo>
                <a:cubicBezTo>
                  <a:pt x="102382" y="9358"/>
                  <a:pt x="76194" y="8188"/>
                  <a:pt x="50006" y="7218"/>
                </a:cubicBezTo>
                <a:cubicBezTo>
                  <a:pt x="33330" y="6600"/>
                  <a:pt x="0" y="4837"/>
                  <a:pt x="0" y="4837"/>
                </a:cubicBezTo>
                <a:lnTo>
                  <a:pt x="21431" y="1374056"/>
                </a:lnTo>
                <a:lnTo>
                  <a:pt x="130968" y="11978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134459" y="2362200"/>
            <a:ext cx="2009541" cy="584775"/>
          </a:xfrm>
          <a:prstGeom prst="rect">
            <a:avLst/>
          </a:prstGeom>
          <a:noFill/>
        </p:spPr>
        <p:txBody>
          <a:bodyPr wrap="square" rtlCol="0">
            <a:spAutoFit/>
          </a:bodyPr>
          <a:lstStyle/>
          <a:p>
            <a:r>
              <a:rPr lang="en-US" sz="1600" dirty="0" smtClean="0"/>
              <a:t>Skewed distribution with “long tail”</a:t>
            </a:r>
            <a:endParaRPr lang="en-GB" sz="1600" dirty="0"/>
          </a:p>
        </p:txBody>
      </p:sp>
      <p:cxnSp>
        <p:nvCxnSpPr>
          <p:cNvPr id="21" name="Straight Arrow Connector 20"/>
          <p:cNvCxnSpPr/>
          <p:nvPr/>
        </p:nvCxnSpPr>
        <p:spPr>
          <a:xfrm>
            <a:off x="7924800" y="3048000"/>
            <a:ext cx="0" cy="609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647189" y="3665913"/>
            <a:ext cx="228600" cy="735587"/>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028189" y="2514448"/>
            <a:ext cx="228600" cy="1887751"/>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423374" y="1993922"/>
            <a:ext cx="228600" cy="2408239"/>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815356" y="2667000"/>
            <a:ext cx="228600" cy="1739217"/>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207234" y="3429000"/>
            <a:ext cx="228600" cy="971648"/>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594744" y="3857086"/>
            <a:ext cx="228600" cy="545735"/>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7986622" y="4265899"/>
            <a:ext cx="228600" cy="138322"/>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Group 328"/>
          <p:cNvGraphicFramePr>
            <a:graphicFrameLocks noGrp="1"/>
          </p:cNvGraphicFramePr>
          <p:nvPr>
            <p:extLst>
              <p:ext uri="{D42A27DB-BD31-4B8C-83A1-F6EECF244321}">
                <p14:modId xmlns:p14="http://schemas.microsoft.com/office/powerpoint/2010/main" val="281339135"/>
              </p:ext>
            </p:extLst>
          </p:nvPr>
        </p:nvGraphicFramePr>
        <p:xfrm>
          <a:off x="4953000" y="5112672"/>
          <a:ext cx="3886200" cy="1048448"/>
        </p:xfrm>
        <a:graphic>
          <a:graphicData uri="http://schemas.openxmlformats.org/drawingml/2006/table">
            <a:tbl>
              <a:tblPr/>
              <a:tblGrid>
                <a:gridCol w="1295400"/>
                <a:gridCol w="1301725"/>
                <a:gridCol w="1289075"/>
              </a:tblGrid>
              <a:tr h="222148">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Interval</a:t>
                      </a:r>
                      <a:endParaRPr kumimoji="0" lang="en-US" sz="1400" b="1" i="0" u="none" strike="noStrike" cap="none" normalizeH="0" baseline="0" dirty="0" smtClean="0">
                        <a:ln>
                          <a:noFill/>
                        </a:ln>
                        <a:solidFill>
                          <a:schemeClr val="tx1"/>
                        </a:solidFill>
                        <a:effectLst/>
                        <a:latin typeface="Arial" charset="0"/>
                      </a:endParaRPr>
                    </a:p>
                  </a:txBody>
                  <a:tcPr marT="45712" marB="45712" anchor="b"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Frequency</a:t>
                      </a:r>
                      <a:endParaRPr kumimoji="0" lang="en-US" sz="1400" b="1" i="0" u="none" strike="noStrike" cap="none" normalizeH="0" baseline="0" dirty="0" smtClean="0">
                        <a:ln>
                          <a:noFill/>
                        </a:ln>
                        <a:solidFill>
                          <a:schemeClr val="tx1"/>
                        </a:solidFill>
                        <a:effectLst/>
                        <a:latin typeface="Arial"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Relative freq</a:t>
                      </a:r>
                    </a:p>
                  </a:txBody>
                  <a:tcPr marT="45712" marB="4571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148">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100</a:t>
                      </a:r>
                      <a:endParaRPr kumimoji="0" lang="en-US" sz="1400" b="0" i="0" u="none" strike="noStrike" cap="none" normalizeH="0" baseline="0" dirty="0" smtClean="0">
                        <a:ln>
                          <a:noFill/>
                        </a:ln>
                        <a:solidFill>
                          <a:schemeClr val="tx1"/>
                        </a:solidFill>
                        <a:effectLst/>
                        <a:latin typeface="Arial" charset="0"/>
                      </a:endParaRPr>
                    </a:p>
                  </a:txBody>
                  <a:tcPr marT="45712" marB="45712" anchor="b"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a:t>
                      </a:r>
                      <a:endParaRPr kumimoji="0" lang="en-US" sz="1400" b="0" i="0" u="none" strike="noStrike" cap="none" normalizeH="0" baseline="0" dirty="0" smtClean="0">
                        <a:ln>
                          <a:noFill/>
                        </a:ln>
                        <a:solidFill>
                          <a:schemeClr val="tx1"/>
                        </a:solidFill>
                        <a:effectLst/>
                        <a:latin typeface="Arial"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4/100</a:t>
                      </a:r>
                    </a:p>
                  </a:txBody>
                  <a:tcPr marT="45712" marB="4571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148">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200</a:t>
                      </a:r>
                      <a:endParaRPr kumimoji="0" lang="en-US" sz="1400" b="0" i="0" u="none" strike="noStrike" cap="none" normalizeH="0" baseline="0" smtClean="0">
                        <a:ln>
                          <a:noFill/>
                        </a:ln>
                        <a:solidFill>
                          <a:schemeClr val="tx1"/>
                        </a:solidFill>
                        <a:effectLst/>
                        <a:latin typeface="Arial" charset="0"/>
                      </a:endParaRPr>
                    </a:p>
                  </a:txBody>
                  <a:tcPr marT="45712" marB="45712" anchor="b"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15</a:t>
                      </a:r>
                      <a:endParaRPr kumimoji="0" lang="en-US" sz="1400" b="0" i="0" u="none" strike="noStrike" cap="none" normalizeH="0" baseline="0" smtClean="0">
                        <a:ln>
                          <a:noFill/>
                        </a:ln>
                        <a:solidFill>
                          <a:schemeClr val="tx1"/>
                        </a:solidFill>
                        <a:effectLst/>
                        <a:latin typeface="Arial"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15/100</a:t>
                      </a:r>
                    </a:p>
                  </a:txBody>
                  <a:tcPr marT="45712" marB="4571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148">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endParaRPr kumimoji="0" lang="en-US" sz="1400" b="0" i="0" u="none" strike="noStrike" cap="none" normalizeH="0" baseline="0" dirty="0" smtClean="0">
                        <a:ln>
                          <a:noFill/>
                        </a:ln>
                        <a:solidFill>
                          <a:schemeClr val="tx1"/>
                        </a:solidFill>
                        <a:effectLst/>
                        <a:latin typeface="Arial" charset="0"/>
                      </a:endParaRPr>
                    </a:p>
                  </a:txBody>
                  <a:tcPr marT="45712" marB="45712" anchor="b"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t>
                      </a:r>
                      <a:endParaRPr kumimoji="0" lang="en-US" sz="1400" b="0" i="0" u="none" strike="noStrike" cap="none" normalizeH="0" baseline="0" dirty="0" smtClean="0">
                        <a:ln>
                          <a:noFill/>
                        </a:ln>
                        <a:solidFill>
                          <a:schemeClr val="tx1"/>
                        </a:solidFill>
                        <a:effectLst/>
                        <a:latin typeface="Arial"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t>
                      </a:r>
                    </a:p>
                  </a:txBody>
                  <a:tcPr marT="45712" marB="4571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grpSp>
        <p:nvGrpSpPr>
          <p:cNvPr id="22" name="Group 21"/>
          <p:cNvGrpSpPr/>
          <p:nvPr/>
        </p:nvGrpSpPr>
        <p:grpSpPr>
          <a:xfrm>
            <a:off x="6300788" y="6172200"/>
            <a:ext cx="2843212" cy="685800"/>
            <a:chOff x="1671638" y="4419600"/>
            <a:chExt cx="2843212" cy="685800"/>
          </a:xfrm>
        </p:grpSpPr>
        <p:sp>
          <p:nvSpPr>
            <p:cNvPr id="29" name="Rounded Rectangle 28"/>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ight Arrow 35"/>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SC.66</a:t>
              </a:r>
              <a:endParaRPr lang="en-GB" sz="1800" b="1" dirty="0"/>
            </a:p>
          </p:txBody>
        </p:sp>
      </p:grpSp>
    </p:spTree>
    <p:extLst>
      <p:ext uri="{BB962C8B-B14F-4D97-AF65-F5344CB8AC3E}">
        <p14:creationId xmlns:p14="http://schemas.microsoft.com/office/powerpoint/2010/main" val="764940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01613" y="2628900"/>
            <a:ext cx="8734425" cy="1104900"/>
          </a:xfrm>
          <a:prstGeom prst="rect">
            <a:avLst/>
          </a:prstGeom>
          <a:noFill/>
          <a:ln w="9525">
            <a:noFill/>
            <a:miter lim="800000"/>
            <a:headEnd/>
            <a:tailEnd/>
          </a:ln>
        </p:spPr>
        <p:txBody>
          <a:bodyPr anchor="ctr"/>
          <a:lstStyle/>
          <a:p>
            <a:pPr algn="ctr"/>
            <a:r>
              <a:rPr lang="en-GB" sz="4800" b="1" dirty="0">
                <a:solidFill>
                  <a:srgbClr val="376092"/>
                </a:solidFill>
              </a:rPr>
              <a:t>4</a:t>
            </a:r>
            <a:r>
              <a:rPr lang="en-GB" sz="4800" b="1" dirty="0" smtClean="0">
                <a:solidFill>
                  <a:srgbClr val="376092"/>
                </a:solidFill>
              </a:rPr>
              <a:t>. The ingredients of a probability model</a:t>
            </a:r>
            <a:endParaRPr lang="en-GB" sz="4800" dirty="0">
              <a:solidFill>
                <a:srgbClr val="376092"/>
              </a:solidFill>
            </a:endParaRPr>
          </a:p>
        </p:txBody>
      </p:sp>
    </p:spTree>
    <p:extLst>
      <p:ext uri="{BB962C8B-B14F-4D97-AF65-F5344CB8AC3E}">
        <p14:creationId xmlns:p14="http://schemas.microsoft.com/office/powerpoint/2010/main" val="177842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Contents</a:t>
            </a:r>
            <a:endParaRPr lang="en-US" sz="3400" b="1" dirty="0">
              <a:latin typeface="Tahoma" pitchFamily="34" charset="0"/>
              <a:ea typeface="Tahoma" pitchFamily="34" charset="0"/>
              <a:cs typeface="Tahoma" pitchFamily="34" charset="0"/>
            </a:endParaRPr>
          </a:p>
        </p:txBody>
      </p:sp>
      <p:sp>
        <p:nvSpPr>
          <p:cNvPr id="7" name="Rectangle 2"/>
          <p:cNvSpPr>
            <a:spLocks noChangeArrowheads="1"/>
          </p:cNvSpPr>
          <p:nvPr/>
        </p:nvSpPr>
        <p:spPr bwMode="auto">
          <a:xfrm>
            <a:off x="457200" y="914400"/>
            <a:ext cx="8610600" cy="4686300"/>
          </a:xfrm>
          <a:prstGeom prst="rect">
            <a:avLst/>
          </a:prstGeom>
          <a:solidFill>
            <a:schemeClr val="bg1"/>
          </a:solidFill>
          <a:ln w="9525">
            <a:noFill/>
            <a:miter lim="800000"/>
            <a:headEnd/>
            <a:tailEnd/>
          </a:ln>
        </p:spPr>
        <p:txBody>
          <a:bodyPr/>
          <a:lstStyle/>
          <a:p>
            <a:pPr marL="609600" indent="-609600">
              <a:spcBef>
                <a:spcPct val="40000"/>
              </a:spcBef>
              <a:buAutoNum type="arabicPeriod"/>
            </a:pPr>
            <a:r>
              <a:rPr lang="en-US" sz="3000" b="1" dirty="0" smtClean="0">
                <a:solidFill>
                  <a:srgbClr val="305480"/>
                </a:solidFill>
              </a:rPr>
              <a:t>Why use ensemble forecasting?</a:t>
            </a:r>
          </a:p>
          <a:p>
            <a:pPr marL="609600" indent="-609600">
              <a:spcBef>
                <a:spcPts val="1600"/>
              </a:spcBef>
              <a:buAutoNum type="arabicPeriod"/>
            </a:pPr>
            <a:r>
              <a:rPr lang="en-US" sz="3000" b="1" dirty="0" smtClean="0">
                <a:solidFill>
                  <a:srgbClr val="305480"/>
                </a:solidFill>
              </a:rPr>
              <a:t>What are the sources of uncertainty?</a:t>
            </a:r>
          </a:p>
          <a:p>
            <a:pPr marL="609600" indent="-609600">
              <a:spcBef>
                <a:spcPts val="1600"/>
              </a:spcBef>
              <a:buAutoNum type="arabicPeriod"/>
            </a:pPr>
            <a:r>
              <a:rPr lang="en-US" sz="3000" b="1" dirty="0">
                <a:solidFill>
                  <a:srgbClr val="305480"/>
                </a:solidFill>
              </a:rPr>
              <a:t>How to quantify </a:t>
            </a:r>
            <a:r>
              <a:rPr lang="en-US" sz="3000" b="1" dirty="0" smtClean="0">
                <a:solidFill>
                  <a:srgbClr val="305480"/>
                </a:solidFill>
              </a:rPr>
              <a:t>the input uncertainties?</a:t>
            </a:r>
          </a:p>
          <a:p>
            <a:pPr marL="609600" indent="-609600">
              <a:spcBef>
                <a:spcPts val="1600"/>
              </a:spcBef>
              <a:buAutoNum type="arabicPeriod"/>
            </a:pPr>
            <a:r>
              <a:rPr lang="en-US" sz="3000" b="1" dirty="0" smtClean="0">
                <a:solidFill>
                  <a:srgbClr val="305480"/>
                </a:solidFill>
              </a:rPr>
              <a:t>The ingredients of a probability model</a:t>
            </a:r>
            <a:endParaRPr lang="en-US" sz="3000" b="1" dirty="0">
              <a:solidFill>
                <a:srgbClr val="305480"/>
              </a:solidFill>
            </a:endParaRPr>
          </a:p>
          <a:p>
            <a:pPr marL="609600" indent="-609600">
              <a:spcBef>
                <a:spcPts val="1600"/>
              </a:spcBef>
              <a:buAutoNum type="arabicPeriod"/>
            </a:pPr>
            <a:r>
              <a:rPr lang="en-US" sz="3000" b="1" dirty="0" smtClean="0">
                <a:solidFill>
                  <a:srgbClr val="305480"/>
                </a:solidFill>
              </a:rPr>
              <a:t>How to quantify the output uncertainties?</a:t>
            </a:r>
          </a:p>
          <a:p>
            <a:pPr marL="609600" indent="-609600">
              <a:spcBef>
                <a:spcPts val="1600"/>
              </a:spcBef>
              <a:buFontTx/>
              <a:buAutoNum type="arabicPeriod"/>
            </a:pPr>
            <a:r>
              <a:rPr lang="en-US" sz="3000" b="1" dirty="0" smtClean="0">
                <a:solidFill>
                  <a:srgbClr val="305480"/>
                </a:solidFill>
              </a:rPr>
              <a:t>How to apply operationally?</a:t>
            </a:r>
            <a:endParaRPr lang="en-GB" sz="3000" dirty="0"/>
          </a:p>
          <a:p>
            <a:pPr marL="609600" indent="-609600">
              <a:spcBef>
                <a:spcPts val="1600"/>
              </a:spcBef>
              <a:buFontTx/>
              <a:buAutoNum type="arabicPeriod"/>
            </a:pPr>
            <a:endParaRPr lang="en-US" sz="3400" b="1" dirty="0" smtClean="0">
              <a:solidFill>
                <a:srgbClr val="305480"/>
              </a:solidFill>
            </a:endParaRPr>
          </a:p>
        </p:txBody>
      </p:sp>
    </p:spTree>
    <p:extLst>
      <p:ext uri="{BB962C8B-B14F-4D97-AF65-F5344CB8AC3E}">
        <p14:creationId xmlns:p14="http://schemas.microsoft.com/office/powerpoint/2010/main" val="1780172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8609" y="2813392"/>
            <a:ext cx="1136991" cy="160019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Probability density</a:t>
            </a:r>
            <a:endParaRPr lang="en-US" sz="3400" b="1" dirty="0">
              <a:latin typeface="Tahoma" pitchFamily="34" charset="0"/>
              <a:ea typeface="Tahoma" pitchFamily="34" charset="0"/>
              <a:cs typeface="Tahoma" pitchFamily="34" charset="0"/>
            </a:endParaRPr>
          </a:p>
        </p:txBody>
      </p:sp>
      <p:sp>
        <p:nvSpPr>
          <p:cNvPr id="20" name="Rectangle 2"/>
          <p:cNvSpPr>
            <a:spLocks noChangeArrowheads="1"/>
          </p:cNvSpPr>
          <p:nvPr/>
        </p:nvSpPr>
        <p:spPr bwMode="auto">
          <a:xfrm>
            <a:off x="457201" y="914400"/>
            <a:ext cx="4318362"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PDF</a:t>
            </a:r>
            <a:endParaRPr lang="en-GB" sz="3400" b="1" dirty="0" smtClean="0">
              <a:solidFill>
                <a:srgbClr val="305480"/>
              </a:solidFill>
            </a:endParaRPr>
          </a:p>
          <a:p>
            <a:pPr marL="444500" indent="-444500">
              <a:spcBef>
                <a:spcPts val="1200"/>
              </a:spcBef>
              <a:buFont typeface="Arial" pitchFamily="34" charset="0"/>
              <a:buChar char="•"/>
            </a:pPr>
            <a:r>
              <a:rPr lang="en-US" sz="2000" dirty="0" smtClean="0"/>
              <a:t>Applies to continuous variables only (e.g. temperature, flow)</a:t>
            </a:r>
          </a:p>
          <a:p>
            <a:pPr marL="444500" indent="-444500">
              <a:spcBef>
                <a:spcPts val="1200"/>
              </a:spcBef>
              <a:buFont typeface="Arial" pitchFamily="34" charset="0"/>
              <a:buChar char="•"/>
            </a:pPr>
            <a:r>
              <a:rPr lang="en-US" sz="2000" dirty="0" smtClean="0"/>
              <a:t>For continuous variables, probability is defined over an </a:t>
            </a:r>
            <a:r>
              <a:rPr lang="en-US" sz="2000" u="sng" dirty="0" smtClean="0"/>
              <a:t>interval</a:t>
            </a:r>
            <a:r>
              <a:rPr lang="en-US" sz="2000" dirty="0" smtClean="0"/>
              <a:t>. For exact values, the interval is zero, hence </a:t>
            </a:r>
            <a:r>
              <a:rPr lang="en-US" sz="2000" dirty="0" err="1" smtClean="0"/>
              <a:t>Pr</a:t>
            </a:r>
            <a:r>
              <a:rPr lang="en-US" sz="2000" dirty="0" smtClean="0"/>
              <a:t>=0</a:t>
            </a:r>
          </a:p>
          <a:p>
            <a:pPr marL="444500" indent="-444500">
              <a:spcBef>
                <a:spcPts val="1200"/>
              </a:spcBef>
              <a:buFont typeface="Arial" pitchFamily="34" charset="0"/>
              <a:buChar char="•"/>
            </a:pPr>
            <a:r>
              <a:rPr lang="en-US" sz="2000" dirty="0" smtClean="0"/>
              <a:t>“Probability density function” (PDF) plots the concentration of probability within a tiny interval (infinitely small)</a:t>
            </a:r>
          </a:p>
          <a:p>
            <a:pPr marL="444500" indent="-444500">
              <a:spcBef>
                <a:spcPts val="1000"/>
              </a:spcBef>
              <a:buFont typeface="Arial" panose="020B0604020202020204" pitchFamily="34" charset="0"/>
              <a:buChar char="•"/>
            </a:pPr>
            <a:r>
              <a:rPr lang="en-US" sz="2000" dirty="0" smtClean="0"/>
              <a:t>Probability density must </a:t>
            </a:r>
            <a:r>
              <a:rPr lang="en-US" sz="2000" u="sng" dirty="0" smtClean="0"/>
              <a:t>not</a:t>
            </a:r>
            <a:r>
              <a:rPr lang="en-US" sz="2000" dirty="0" smtClean="0"/>
              <a:t> be confused with probability. For example, densities can exceed 1</a:t>
            </a:r>
          </a:p>
        </p:txBody>
      </p:sp>
      <p:cxnSp>
        <p:nvCxnSpPr>
          <p:cNvPr id="27" name="Straight Connector 3"/>
          <p:cNvCxnSpPr>
            <a:cxnSpLocks noChangeShapeType="1"/>
          </p:cNvCxnSpPr>
          <p:nvPr/>
        </p:nvCxnSpPr>
        <p:spPr bwMode="auto">
          <a:xfrm flipH="1">
            <a:off x="5374692" y="1143000"/>
            <a:ext cx="0" cy="360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28" name="Straight Connector 5"/>
          <p:cNvCxnSpPr>
            <a:cxnSpLocks noChangeShapeType="1"/>
          </p:cNvCxnSpPr>
          <p:nvPr/>
        </p:nvCxnSpPr>
        <p:spPr bwMode="auto">
          <a:xfrm>
            <a:off x="5022266" y="4419599"/>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 name="TextBox 32"/>
          <p:cNvSpPr txBox="1"/>
          <p:nvPr/>
        </p:nvSpPr>
        <p:spPr>
          <a:xfrm>
            <a:off x="5989064" y="4660846"/>
            <a:ext cx="2218621" cy="369332"/>
          </a:xfrm>
          <a:prstGeom prst="rect">
            <a:avLst/>
          </a:prstGeom>
          <a:noFill/>
        </p:spPr>
        <p:txBody>
          <a:bodyPr wrap="none" rtlCol="0">
            <a:spAutoFit/>
          </a:bodyPr>
          <a:lstStyle/>
          <a:p>
            <a:pPr algn="ctr"/>
            <a:r>
              <a:rPr lang="en-US" sz="1800" dirty="0" smtClean="0"/>
              <a:t>Temperature, T (</a:t>
            </a:r>
            <a:r>
              <a:rPr lang="en-US" sz="1800" dirty="0" smtClean="0">
                <a:sym typeface="Symbol" panose="05050102010706020507" pitchFamily="18" charset="2"/>
              </a:rPr>
              <a:t></a:t>
            </a:r>
            <a:r>
              <a:rPr lang="en-US" sz="1800" dirty="0" smtClean="0"/>
              <a:t>C)</a:t>
            </a:r>
            <a:endParaRPr lang="en-GB" sz="1800" dirty="0"/>
          </a:p>
        </p:txBody>
      </p:sp>
      <p:sp>
        <p:nvSpPr>
          <p:cNvPr id="34" name="TextBox 33"/>
          <p:cNvSpPr txBox="1"/>
          <p:nvPr/>
        </p:nvSpPr>
        <p:spPr>
          <a:xfrm rot="16200000">
            <a:off x="3914835" y="2596421"/>
            <a:ext cx="2056973" cy="369332"/>
          </a:xfrm>
          <a:prstGeom prst="rect">
            <a:avLst/>
          </a:prstGeom>
          <a:noFill/>
        </p:spPr>
        <p:txBody>
          <a:bodyPr wrap="none" rtlCol="0">
            <a:spAutoFit/>
          </a:bodyPr>
          <a:lstStyle/>
          <a:p>
            <a:r>
              <a:rPr lang="en-US" sz="1800" dirty="0" smtClean="0"/>
              <a:t>Probability density</a:t>
            </a:r>
            <a:endParaRPr lang="en-GB" sz="1800" dirty="0"/>
          </a:p>
        </p:txBody>
      </p:sp>
      <p:sp>
        <p:nvSpPr>
          <p:cNvPr id="48" name="TextBox 47"/>
          <p:cNvSpPr txBox="1"/>
          <p:nvPr/>
        </p:nvSpPr>
        <p:spPr>
          <a:xfrm>
            <a:off x="5943600" y="1167901"/>
            <a:ext cx="2479421" cy="584775"/>
          </a:xfrm>
          <a:prstGeom prst="rect">
            <a:avLst/>
          </a:prstGeom>
          <a:noFill/>
        </p:spPr>
        <p:txBody>
          <a:bodyPr wrap="square" rtlCol="0">
            <a:spAutoFit/>
          </a:bodyPr>
          <a:lstStyle/>
          <a:p>
            <a:r>
              <a:rPr lang="en-US" sz="1600" dirty="0" smtClean="0"/>
              <a:t>Moderate temperatures are relatively more likely</a:t>
            </a:r>
            <a:endParaRPr lang="en-GB" sz="1600" dirty="0"/>
          </a:p>
        </p:txBody>
      </p:sp>
      <p:cxnSp>
        <p:nvCxnSpPr>
          <p:cNvPr id="49" name="Straight Arrow Connector 48"/>
          <p:cNvCxnSpPr/>
          <p:nvPr/>
        </p:nvCxnSpPr>
        <p:spPr>
          <a:xfrm>
            <a:off x="6933822" y="1752676"/>
            <a:ext cx="0" cy="609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0" name="Object 4"/>
          <p:cNvGraphicFramePr>
            <a:graphicFrameLocks noChangeAspect="1"/>
          </p:cNvGraphicFramePr>
          <p:nvPr>
            <p:extLst>
              <p:ext uri="{D42A27DB-BD31-4B8C-83A1-F6EECF244321}">
                <p14:modId xmlns:p14="http://schemas.microsoft.com/office/powerpoint/2010/main" val="3910892648"/>
              </p:ext>
            </p:extLst>
          </p:nvPr>
        </p:nvGraphicFramePr>
        <p:xfrm>
          <a:off x="5935663" y="5191125"/>
          <a:ext cx="2105025" cy="741363"/>
        </p:xfrm>
        <a:graphic>
          <a:graphicData uri="http://schemas.openxmlformats.org/presentationml/2006/ole">
            <mc:AlternateContent xmlns:mc="http://schemas.openxmlformats.org/markup-compatibility/2006">
              <mc:Choice xmlns:v="urn:schemas-microsoft-com:vml" Requires="v">
                <p:oleObj spid="_x0000_s7726" name="Equation" r:id="rId4" imgW="1295280" imgH="457200" progId="Equation.DSMT4">
                  <p:embed/>
                </p:oleObj>
              </mc:Choice>
              <mc:Fallback>
                <p:oleObj name="Equation" r:id="rId4" imgW="1295280" imgH="457200" progId="Equation.DSMT4">
                  <p:embed/>
                  <p:pic>
                    <p:nvPicPr>
                      <p:cNvPr id="0" name=""/>
                      <p:cNvPicPr>
                        <a:picLocks noChangeAspect="1" noChangeArrowheads="1"/>
                      </p:cNvPicPr>
                      <p:nvPr/>
                    </p:nvPicPr>
                    <p:blipFill>
                      <a:blip r:embed="rId5"/>
                      <a:srcRect/>
                      <a:stretch>
                        <a:fillRect/>
                      </a:stretch>
                    </p:blipFill>
                    <p:spPr bwMode="auto">
                      <a:xfrm>
                        <a:off x="5935663" y="5191125"/>
                        <a:ext cx="2105025" cy="741363"/>
                      </a:xfrm>
                      <a:prstGeom prst="rect">
                        <a:avLst/>
                      </a:prstGeom>
                      <a:solidFill>
                        <a:srgbClr val="CCECFF"/>
                      </a:solidFill>
                      <a:ln>
                        <a:noFill/>
                      </a:ln>
                      <a:effectLst/>
                    </p:spPr>
                  </p:pic>
                </p:oleObj>
              </mc:Fallback>
            </mc:AlternateContent>
          </a:graphicData>
        </a:graphic>
      </p:graphicFrame>
      <p:sp>
        <p:nvSpPr>
          <p:cNvPr id="52" name="TextBox 51"/>
          <p:cNvSpPr txBox="1"/>
          <p:nvPr/>
        </p:nvSpPr>
        <p:spPr>
          <a:xfrm>
            <a:off x="7374444" y="2058378"/>
            <a:ext cx="1666482" cy="830997"/>
          </a:xfrm>
          <a:prstGeom prst="rect">
            <a:avLst/>
          </a:prstGeom>
          <a:noFill/>
        </p:spPr>
        <p:txBody>
          <a:bodyPr wrap="square" rtlCol="0">
            <a:spAutoFit/>
          </a:bodyPr>
          <a:lstStyle/>
          <a:p>
            <a:r>
              <a:rPr lang="en-US" sz="1600" dirty="0" smtClean="0">
                <a:solidFill>
                  <a:srgbClr val="0000FF"/>
                </a:solidFill>
              </a:rPr>
              <a:t>Probability density function, f</a:t>
            </a:r>
            <a:r>
              <a:rPr lang="en-US" sz="1600" baseline="-25000" dirty="0" smtClean="0">
                <a:solidFill>
                  <a:srgbClr val="0000FF"/>
                </a:solidFill>
              </a:rPr>
              <a:t>T</a:t>
            </a:r>
            <a:r>
              <a:rPr lang="en-US" sz="1600" dirty="0" smtClean="0">
                <a:solidFill>
                  <a:srgbClr val="0000FF"/>
                </a:solidFill>
              </a:rPr>
              <a:t>(t)</a:t>
            </a:r>
            <a:endParaRPr lang="en-GB" sz="1600" dirty="0">
              <a:solidFill>
                <a:srgbClr val="0000FF"/>
              </a:solidFill>
            </a:endParaRPr>
          </a:p>
        </p:txBody>
      </p:sp>
      <p:sp>
        <p:nvSpPr>
          <p:cNvPr id="7" name="TextBox 6"/>
          <p:cNvSpPr txBox="1"/>
          <p:nvPr/>
        </p:nvSpPr>
        <p:spPr>
          <a:xfrm>
            <a:off x="6551370" y="4402123"/>
            <a:ext cx="284052" cy="307777"/>
          </a:xfrm>
          <a:prstGeom prst="rect">
            <a:avLst/>
          </a:prstGeom>
          <a:noFill/>
        </p:spPr>
        <p:txBody>
          <a:bodyPr wrap="none" rtlCol="0">
            <a:spAutoFit/>
          </a:bodyPr>
          <a:lstStyle/>
          <a:p>
            <a:r>
              <a:rPr lang="en-US" sz="1400" dirty="0" smtClean="0"/>
              <a:t>a</a:t>
            </a:r>
            <a:endParaRPr lang="en-GB" sz="1400" dirty="0"/>
          </a:p>
        </p:txBody>
      </p:sp>
      <p:sp>
        <p:nvSpPr>
          <p:cNvPr id="9" name="Freeform 8"/>
          <p:cNvSpPr/>
          <p:nvPr/>
        </p:nvSpPr>
        <p:spPr>
          <a:xfrm>
            <a:off x="5495647" y="2784439"/>
            <a:ext cx="1212324" cy="1624619"/>
          </a:xfrm>
          <a:custGeom>
            <a:avLst/>
            <a:gdLst>
              <a:gd name="connsiteX0" fmla="*/ 130968 w 621774"/>
              <a:gd name="connsiteY0" fmla="*/ 1197843 h 1374056"/>
              <a:gd name="connsiteX1" fmla="*/ 130968 w 621774"/>
              <a:gd name="connsiteY1" fmla="*/ 1197843 h 1374056"/>
              <a:gd name="connsiteX2" fmla="*/ 145256 w 621774"/>
              <a:gd name="connsiteY2" fmla="*/ 1181175 h 1374056"/>
              <a:gd name="connsiteX3" fmla="*/ 152400 w 621774"/>
              <a:gd name="connsiteY3" fmla="*/ 1176412 h 1374056"/>
              <a:gd name="connsiteX4" fmla="*/ 154781 w 621774"/>
              <a:gd name="connsiteY4" fmla="*/ 1169268 h 1374056"/>
              <a:gd name="connsiteX5" fmla="*/ 164306 w 621774"/>
              <a:gd name="connsiteY5" fmla="*/ 1154981 h 1374056"/>
              <a:gd name="connsiteX6" fmla="*/ 169068 w 621774"/>
              <a:gd name="connsiteY6" fmla="*/ 1147837 h 1374056"/>
              <a:gd name="connsiteX7" fmla="*/ 173831 w 621774"/>
              <a:gd name="connsiteY7" fmla="*/ 1140693 h 1374056"/>
              <a:gd name="connsiteX8" fmla="*/ 176212 w 621774"/>
              <a:gd name="connsiteY8" fmla="*/ 1133550 h 1374056"/>
              <a:gd name="connsiteX9" fmla="*/ 180975 w 621774"/>
              <a:gd name="connsiteY9" fmla="*/ 1116881 h 1374056"/>
              <a:gd name="connsiteX10" fmla="*/ 185737 w 621774"/>
              <a:gd name="connsiteY10" fmla="*/ 1109737 h 1374056"/>
              <a:gd name="connsiteX11" fmla="*/ 190500 w 621774"/>
              <a:gd name="connsiteY11" fmla="*/ 1095450 h 1374056"/>
              <a:gd name="connsiteX12" fmla="*/ 195262 w 621774"/>
              <a:gd name="connsiteY12" fmla="*/ 1081162 h 1374056"/>
              <a:gd name="connsiteX13" fmla="*/ 200025 w 621774"/>
              <a:gd name="connsiteY13" fmla="*/ 1066875 h 1374056"/>
              <a:gd name="connsiteX14" fmla="*/ 207168 w 621774"/>
              <a:gd name="connsiteY14" fmla="*/ 1052587 h 1374056"/>
              <a:gd name="connsiteX15" fmla="*/ 211931 w 621774"/>
              <a:gd name="connsiteY15" fmla="*/ 1045443 h 1374056"/>
              <a:gd name="connsiteX16" fmla="*/ 214312 w 621774"/>
              <a:gd name="connsiteY16" fmla="*/ 1038300 h 1374056"/>
              <a:gd name="connsiteX17" fmla="*/ 219075 w 621774"/>
              <a:gd name="connsiteY17" fmla="*/ 1031156 h 1374056"/>
              <a:gd name="connsiteX18" fmla="*/ 228600 w 621774"/>
              <a:gd name="connsiteY18" fmla="*/ 1009725 h 1374056"/>
              <a:gd name="connsiteX19" fmla="*/ 235743 w 621774"/>
              <a:gd name="connsiteY19" fmla="*/ 993056 h 1374056"/>
              <a:gd name="connsiteX20" fmla="*/ 242887 w 621774"/>
              <a:gd name="connsiteY20" fmla="*/ 971625 h 1374056"/>
              <a:gd name="connsiteX21" fmla="*/ 245268 w 621774"/>
              <a:gd name="connsiteY21" fmla="*/ 964481 h 1374056"/>
              <a:gd name="connsiteX22" fmla="*/ 250031 w 621774"/>
              <a:gd name="connsiteY22" fmla="*/ 957337 h 1374056"/>
              <a:gd name="connsiteX23" fmla="*/ 259556 w 621774"/>
              <a:gd name="connsiteY23" fmla="*/ 935906 h 1374056"/>
              <a:gd name="connsiteX24" fmla="*/ 266700 w 621774"/>
              <a:gd name="connsiteY24" fmla="*/ 914475 h 1374056"/>
              <a:gd name="connsiteX25" fmla="*/ 269081 w 621774"/>
              <a:gd name="connsiteY25" fmla="*/ 907331 h 1374056"/>
              <a:gd name="connsiteX26" fmla="*/ 278606 w 621774"/>
              <a:gd name="connsiteY26" fmla="*/ 890662 h 1374056"/>
              <a:gd name="connsiteX27" fmla="*/ 280987 w 621774"/>
              <a:gd name="connsiteY27" fmla="*/ 881137 h 1374056"/>
              <a:gd name="connsiteX28" fmla="*/ 283368 w 621774"/>
              <a:gd name="connsiteY28" fmla="*/ 873993 h 1374056"/>
              <a:gd name="connsiteX29" fmla="*/ 285750 w 621774"/>
              <a:gd name="connsiteY29" fmla="*/ 862087 h 1374056"/>
              <a:gd name="connsiteX30" fmla="*/ 288131 w 621774"/>
              <a:gd name="connsiteY30" fmla="*/ 854943 h 1374056"/>
              <a:gd name="connsiteX31" fmla="*/ 290512 w 621774"/>
              <a:gd name="connsiteY31" fmla="*/ 843037 h 1374056"/>
              <a:gd name="connsiteX32" fmla="*/ 295275 w 621774"/>
              <a:gd name="connsiteY32" fmla="*/ 828750 h 1374056"/>
              <a:gd name="connsiteX33" fmla="*/ 297656 w 621774"/>
              <a:gd name="connsiteY33" fmla="*/ 819225 h 1374056"/>
              <a:gd name="connsiteX34" fmla="*/ 302418 w 621774"/>
              <a:gd name="connsiteY34" fmla="*/ 804937 h 1374056"/>
              <a:gd name="connsiteX35" fmla="*/ 307181 w 621774"/>
              <a:gd name="connsiteY35" fmla="*/ 790650 h 1374056"/>
              <a:gd name="connsiteX36" fmla="*/ 314325 w 621774"/>
              <a:gd name="connsiteY36" fmla="*/ 769218 h 1374056"/>
              <a:gd name="connsiteX37" fmla="*/ 316706 w 621774"/>
              <a:gd name="connsiteY37" fmla="*/ 762075 h 1374056"/>
              <a:gd name="connsiteX38" fmla="*/ 319087 w 621774"/>
              <a:gd name="connsiteY38" fmla="*/ 754931 h 1374056"/>
              <a:gd name="connsiteX39" fmla="*/ 323850 w 621774"/>
              <a:gd name="connsiteY39" fmla="*/ 747787 h 1374056"/>
              <a:gd name="connsiteX40" fmla="*/ 328612 w 621774"/>
              <a:gd name="connsiteY40" fmla="*/ 733500 h 1374056"/>
              <a:gd name="connsiteX41" fmla="*/ 330993 w 621774"/>
              <a:gd name="connsiteY41" fmla="*/ 721593 h 1374056"/>
              <a:gd name="connsiteX42" fmla="*/ 335756 w 621774"/>
              <a:gd name="connsiteY42" fmla="*/ 707306 h 1374056"/>
              <a:gd name="connsiteX43" fmla="*/ 340518 w 621774"/>
              <a:gd name="connsiteY43" fmla="*/ 693018 h 1374056"/>
              <a:gd name="connsiteX44" fmla="*/ 342900 w 621774"/>
              <a:gd name="connsiteY44" fmla="*/ 685875 h 1374056"/>
              <a:gd name="connsiteX45" fmla="*/ 345281 w 621774"/>
              <a:gd name="connsiteY45" fmla="*/ 678731 h 1374056"/>
              <a:gd name="connsiteX46" fmla="*/ 354806 w 621774"/>
              <a:gd name="connsiteY46" fmla="*/ 664443 h 1374056"/>
              <a:gd name="connsiteX47" fmla="*/ 359568 w 621774"/>
              <a:gd name="connsiteY47" fmla="*/ 650156 h 1374056"/>
              <a:gd name="connsiteX48" fmla="*/ 364331 w 621774"/>
              <a:gd name="connsiteY48" fmla="*/ 640631 h 1374056"/>
              <a:gd name="connsiteX49" fmla="*/ 369093 w 621774"/>
              <a:gd name="connsiteY49" fmla="*/ 626343 h 1374056"/>
              <a:gd name="connsiteX50" fmla="*/ 371475 w 621774"/>
              <a:gd name="connsiteY50" fmla="*/ 619200 h 1374056"/>
              <a:gd name="connsiteX51" fmla="*/ 373856 w 621774"/>
              <a:gd name="connsiteY51" fmla="*/ 612056 h 1374056"/>
              <a:gd name="connsiteX52" fmla="*/ 376237 w 621774"/>
              <a:gd name="connsiteY52" fmla="*/ 604912 h 1374056"/>
              <a:gd name="connsiteX53" fmla="*/ 378618 w 621774"/>
              <a:gd name="connsiteY53" fmla="*/ 593006 h 1374056"/>
              <a:gd name="connsiteX54" fmla="*/ 383381 w 621774"/>
              <a:gd name="connsiteY54" fmla="*/ 578718 h 1374056"/>
              <a:gd name="connsiteX55" fmla="*/ 385762 w 621774"/>
              <a:gd name="connsiteY55" fmla="*/ 571575 h 1374056"/>
              <a:gd name="connsiteX56" fmla="*/ 390525 w 621774"/>
              <a:gd name="connsiteY56" fmla="*/ 557287 h 1374056"/>
              <a:gd name="connsiteX57" fmla="*/ 392906 w 621774"/>
              <a:gd name="connsiteY57" fmla="*/ 550143 h 1374056"/>
              <a:gd name="connsiteX58" fmla="*/ 397668 w 621774"/>
              <a:gd name="connsiteY58" fmla="*/ 543000 h 1374056"/>
              <a:gd name="connsiteX59" fmla="*/ 407193 w 621774"/>
              <a:gd name="connsiteY59" fmla="*/ 509662 h 1374056"/>
              <a:gd name="connsiteX60" fmla="*/ 411956 w 621774"/>
              <a:gd name="connsiteY60" fmla="*/ 495375 h 1374056"/>
              <a:gd name="connsiteX61" fmla="*/ 414337 w 621774"/>
              <a:gd name="connsiteY61" fmla="*/ 488231 h 1374056"/>
              <a:gd name="connsiteX62" fmla="*/ 419100 w 621774"/>
              <a:gd name="connsiteY62" fmla="*/ 481087 h 1374056"/>
              <a:gd name="connsiteX63" fmla="*/ 421481 w 621774"/>
              <a:gd name="connsiteY63" fmla="*/ 473943 h 1374056"/>
              <a:gd name="connsiteX64" fmla="*/ 431006 w 621774"/>
              <a:gd name="connsiteY64" fmla="*/ 459656 h 1374056"/>
              <a:gd name="connsiteX65" fmla="*/ 440531 w 621774"/>
              <a:gd name="connsiteY65" fmla="*/ 438225 h 1374056"/>
              <a:gd name="connsiteX66" fmla="*/ 442912 w 621774"/>
              <a:gd name="connsiteY66" fmla="*/ 431081 h 1374056"/>
              <a:gd name="connsiteX67" fmla="*/ 447675 w 621774"/>
              <a:gd name="connsiteY67" fmla="*/ 423937 h 1374056"/>
              <a:gd name="connsiteX68" fmla="*/ 450056 w 621774"/>
              <a:gd name="connsiteY68" fmla="*/ 412031 h 1374056"/>
              <a:gd name="connsiteX69" fmla="*/ 457200 w 621774"/>
              <a:gd name="connsiteY69" fmla="*/ 388218 h 1374056"/>
              <a:gd name="connsiteX70" fmla="*/ 459581 w 621774"/>
              <a:gd name="connsiteY70" fmla="*/ 381075 h 1374056"/>
              <a:gd name="connsiteX71" fmla="*/ 461962 w 621774"/>
              <a:gd name="connsiteY71" fmla="*/ 373931 h 1374056"/>
              <a:gd name="connsiteX72" fmla="*/ 466725 w 621774"/>
              <a:gd name="connsiteY72" fmla="*/ 366787 h 1374056"/>
              <a:gd name="connsiteX73" fmla="*/ 473868 w 621774"/>
              <a:gd name="connsiteY73" fmla="*/ 352500 h 1374056"/>
              <a:gd name="connsiteX74" fmla="*/ 476250 w 621774"/>
              <a:gd name="connsiteY74" fmla="*/ 345356 h 1374056"/>
              <a:gd name="connsiteX75" fmla="*/ 481012 w 621774"/>
              <a:gd name="connsiteY75" fmla="*/ 338212 h 1374056"/>
              <a:gd name="connsiteX76" fmla="*/ 485775 w 621774"/>
              <a:gd name="connsiteY76" fmla="*/ 319162 h 1374056"/>
              <a:gd name="connsiteX77" fmla="*/ 492918 w 621774"/>
              <a:gd name="connsiteY77" fmla="*/ 295350 h 1374056"/>
              <a:gd name="connsiteX78" fmla="*/ 497681 w 621774"/>
              <a:gd name="connsiteY78" fmla="*/ 288206 h 1374056"/>
              <a:gd name="connsiteX79" fmla="*/ 507206 w 621774"/>
              <a:gd name="connsiteY79" fmla="*/ 266775 h 1374056"/>
              <a:gd name="connsiteX80" fmla="*/ 516731 w 621774"/>
              <a:gd name="connsiteY80" fmla="*/ 238200 h 1374056"/>
              <a:gd name="connsiteX81" fmla="*/ 519112 w 621774"/>
              <a:gd name="connsiteY81" fmla="*/ 231056 h 1374056"/>
              <a:gd name="connsiteX82" fmla="*/ 523875 w 621774"/>
              <a:gd name="connsiteY82" fmla="*/ 223912 h 1374056"/>
              <a:gd name="connsiteX83" fmla="*/ 531018 w 621774"/>
              <a:gd name="connsiteY83" fmla="*/ 202481 h 1374056"/>
              <a:gd name="connsiteX84" fmla="*/ 533400 w 621774"/>
              <a:gd name="connsiteY84" fmla="*/ 195337 h 1374056"/>
              <a:gd name="connsiteX85" fmla="*/ 535781 w 621774"/>
              <a:gd name="connsiteY85" fmla="*/ 185812 h 1374056"/>
              <a:gd name="connsiteX86" fmla="*/ 540543 w 621774"/>
              <a:gd name="connsiteY86" fmla="*/ 176287 h 1374056"/>
              <a:gd name="connsiteX87" fmla="*/ 542925 w 621774"/>
              <a:gd name="connsiteY87" fmla="*/ 169143 h 1374056"/>
              <a:gd name="connsiteX88" fmla="*/ 552450 w 621774"/>
              <a:gd name="connsiteY88" fmla="*/ 152475 h 1374056"/>
              <a:gd name="connsiteX89" fmla="*/ 559593 w 621774"/>
              <a:gd name="connsiteY89" fmla="*/ 138187 h 1374056"/>
              <a:gd name="connsiteX90" fmla="*/ 564356 w 621774"/>
              <a:gd name="connsiteY90" fmla="*/ 123900 h 1374056"/>
              <a:gd name="connsiteX91" fmla="*/ 566737 w 621774"/>
              <a:gd name="connsiteY91" fmla="*/ 116756 h 1374056"/>
              <a:gd name="connsiteX92" fmla="*/ 571500 w 621774"/>
              <a:gd name="connsiteY92" fmla="*/ 109612 h 1374056"/>
              <a:gd name="connsiteX93" fmla="*/ 578643 w 621774"/>
              <a:gd name="connsiteY93" fmla="*/ 85800 h 1374056"/>
              <a:gd name="connsiteX94" fmla="*/ 588168 w 621774"/>
              <a:gd name="connsiteY94" fmla="*/ 71512 h 1374056"/>
              <a:gd name="connsiteX95" fmla="*/ 592931 w 621774"/>
              <a:gd name="connsiteY95" fmla="*/ 64368 h 1374056"/>
              <a:gd name="connsiteX96" fmla="*/ 595312 w 621774"/>
              <a:gd name="connsiteY96" fmla="*/ 57225 h 1374056"/>
              <a:gd name="connsiteX97" fmla="*/ 602456 w 621774"/>
              <a:gd name="connsiteY97" fmla="*/ 52462 h 1374056"/>
              <a:gd name="connsiteX98" fmla="*/ 607218 w 621774"/>
              <a:gd name="connsiteY98" fmla="*/ 38175 h 1374056"/>
              <a:gd name="connsiteX99" fmla="*/ 611981 w 621774"/>
              <a:gd name="connsiteY99" fmla="*/ 23887 h 1374056"/>
              <a:gd name="connsiteX100" fmla="*/ 614362 w 621774"/>
              <a:gd name="connsiteY100" fmla="*/ 16743 h 1374056"/>
              <a:gd name="connsiteX101" fmla="*/ 619125 w 621774"/>
              <a:gd name="connsiteY101" fmla="*/ 9600 h 1374056"/>
              <a:gd name="connsiteX102" fmla="*/ 621506 w 621774"/>
              <a:gd name="connsiteY102" fmla="*/ 2456 h 1374056"/>
              <a:gd name="connsiteX103" fmla="*/ 614362 w 621774"/>
              <a:gd name="connsiteY103" fmla="*/ 75 h 1374056"/>
              <a:gd name="connsiteX104" fmla="*/ 592931 w 621774"/>
              <a:gd name="connsiteY104" fmla="*/ 7218 h 1374056"/>
              <a:gd name="connsiteX105" fmla="*/ 566737 w 621774"/>
              <a:gd name="connsiteY105" fmla="*/ 11981 h 1374056"/>
              <a:gd name="connsiteX106" fmla="*/ 128587 w 621774"/>
              <a:gd name="connsiteY106" fmla="*/ 9600 h 1374056"/>
              <a:gd name="connsiteX107" fmla="*/ 50006 w 621774"/>
              <a:gd name="connsiteY107" fmla="*/ 7218 h 1374056"/>
              <a:gd name="connsiteX108" fmla="*/ 0 w 621774"/>
              <a:gd name="connsiteY108" fmla="*/ 4837 h 1374056"/>
              <a:gd name="connsiteX109" fmla="*/ 21431 w 621774"/>
              <a:gd name="connsiteY109" fmla="*/ 1374056 h 1374056"/>
              <a:gd name="connsiteX110" fmla="*/ 130968 w 621774"/>
              <a:gd name="connsiteY110" fmla="*/ 1197843 h 1374056"/>
              <a:gd name="connsiteX0" fmla="*/ 678656 w 1169462"/>
              <a:gd name="connsiteY0" fmla="*/ 1197843 h 1374056"/>
              <a:gd name="connsiteX1" fmla="*/ 678656 w 1169462"/>
              <a:gd name="connsiteY1" fmla="*/ 1197843 h 1374056"/>
              <a:gd name="connsiteX2" fmla="*/ 692944 w 1169462"/>
              <a:gd name="connsiteY2" fmla="*/ 1181175 h 1374056"/>
              <a:gd name="connsiteX3" fmla="*/ 700088 w 1169462"/>
              <a:gd name="connsiteY3" fmla="*/ 1176412 h 1374056"/>
              <a:gd name="connsiteX4" fmla="*/ 702469 w 1169462"/>
              <a:gd name="connsiteY4" fmla="*/ 1169268 h 1374056"/>
              <a:gd name="connsiteX5" fmla="*/ 711994 w 1169462"/>
              <a:gd name="connsiteY5" fmla="*/ 1154981 h 1374056"/>
              <a:gd name="connsiteX6" fmla="*/ 716756 w 1169462"/>
              <a:gd name="connsiteY6" fmla="*/ 1147837 h 1374056"/>
              <a:gd name="connsiteX7" fmla="*/ 721519 w 1169462"/>
              <a:gd name="connsiteY7" fmla="*/ 1140693 h 1374056"/>
              <a:gd name="connsiteX8" fmla="*/ 723900 w 1169462"/>
              <a:gd name="connsiteY8" fmla="*/ 1133550 h 1374056"/>
              <a:gd name="connsiteX9" fmla="*/ 728663 w 1169462"/>
              <a:gd name="connsiteY9" fmla="*/ 1116881 h 1374056"/>
              <a:gd name="connsiteX10" fmla="*/ 733425 w 1169462"/>
              <a:gd name="connsiteY10" fmla="*/ 1109737 h 1374056"/>
              <a:gd name="connsiteX11" fmla="*/ 738188 w 1169462"/>
              <a:gd name="connsiteY11" fmla="*/ 1095450 h 1374056"/>
              <a:gd name="connsiteX12" fmla="*/ 742950 w 1169462"/>
              <a:gd name="connsiteY12" fmla="*/ 1081162 h 1374056"/>
              <a:gd name="connsiteX13" fmla="*/ 747713 w 1169462"/>
              <a:gd name="connsiteY13" fmla="*/ 1066875 h 1374056"/>
              <a:gd name="connsiteX14" fmla="*/ 754856 w 1169462"/>
              <a:gd name="connsiteY14" fmla="*/ 1052587 h 1374056"/>
              <a:gd name="connsiteX15" fmla="*/ 759619 w 1169462"/>
              <a:gd name="connsiteY15" fmla="*/ 1045443 h 1374056"/>
              <a:gd name="connsiteX16" fmla="*/ 762000 w 1169462"/>
              <a:gd name="connsiteY16" fmla="*/ 1038300 h 1374056"/>
              <a:gd name="connsiteX17" fmla="*/ 766763 w 1169462"/>
              <a:gd name="connsiteY17" fmla="*/ 1031156 h 1374056"/>
              <a:gd name="connsiteX18" fmla="*/ 776288 w 1169462"/>
              <a:gd name="connsiteY18" fmla="*/ 1009725 h 1374056"/>
              <a:gd name="connsiteX19" fmla="*/ 783431 w 1169462"/>
              <a:gd name="connsiteY19" fmla="*/ 993056 h 1374056"/>
              <a:gd name="connsiteX20" fmla="*/ 790575 w 1169462"/>
              <a:gd name="connsiteY20" fmla="*/ 971625 h 1374056"/>
              <a:gd name="connsiteX21" fmla="*/ 792956 w 1169462"/>
              <a:gd name="connsiteY21" fmla="*/ 964481 h 1374056"/>
              <a:gd name="connsiteX22" fmla="*/ 797719 w 1169462"/>
              <a:gd name="connsiteY22" fmla="*/ 957337 h 1374056"/>
              <a:gd name="connsiteX23" fmla="*/ 807244 w 1169462"/>
              <a:gd name="connsiteY23" fmla="*/ 935906 h 1374056"/>
              <a:gd name="connsiteX24" fmla="*/ 814388 w 1169462"/>
              <a:gd name="connsiteY24" fmla="*/ 914475 h 1374056"/>
              <a:gd name="connsiteX25" fmla="*/ 816769 w 1169462"/>
              <a:gd name="connsiteY25" fmla="*/ 907331 h 1374056"/>
              <a:gd name="connsiteX26" fmla="*/ 826294 w 1169462"/>
              <a:gd name="connsiteY26" fmla="*/ 890662 h 1374056"/>
              <a:gd name="connsiteX27" fmla="*/ 828675 w 1169462"/>
              <a:gd name="connsiteY27" fmla="*/ 881137 h 1374056"/>
              <a:gd name="connsiteX28" fmla="*/ 831056 w 1169462"/>
              <a:gd name="connsiteY28" fmla="*/ 873993 h 1374056"/>
              <a:gd name="connsiteX29" fmla="*/ 833438 w 1169462"/>
              <a:gd name="connsiteY29" fmla="*/ 862087 h 1374056"/>
              <a:gd name="connsiteX30" fmla="*/ 835819 w 1169462"/>
              <a:gd name="connsiteY30" fmla="*/ 854943 h 1374056"/>
              <a:gd name="connsiteX31" fmla="*/ 838200 w 1169462"/>
              <a:gd name="connsiteY31" fmla="*/ 843037 h 1374056"/>
              <a:gd name="connsiteX32" fmla="*/ 842963 w 1169462"/>
              <a:gd name="connsiteY32" fmla="*/ 828750 h 1374056"/>
              <a:gd name="connsiteX33" fmla="*/ 845344 w 1169462"/>
              <a:gd name="connsiteY33" fmla="*/ 819225 h 1374056"/>
              <a:gd name="connsiteX34" fmla="*/ 850106 w 1169462"/>
              <a:gd name="connsiteY34" fmla="*/ 804937 h 1374056"/>
              <a:gd name="connsiteX35" fmla="*/ 854869 w 1169462"/>
              <a:gd name="connsiteY35" fmla="*/ 790650 h 1374056"/>
              <a:gd name="connsiteX36" fmla="*/ 862013 w 1169462"/>
              <a:gd name="connsiteY36" fmla="*/ 769218 h 1374056"/>
              <a:gd name="connsiteX37" fmla="*/ 864394 w 1169462"/>
              <a:gd name="connsiteY37" fmla="*/ 762075 h 1374056"/>
              <a:gd name="connsiteX38" fmla="*/ 866775 w 1169462"/>
              <a:gd name="connsiteY38" fmla="*/ 754931 h 1374056"/>
              <a:gd name="connsiteX39" fmla="*/ 871538 w 1169462"/>
              <a:gd name="connsiteY39" fmla="*/ 747787 h 1374056"/>
              <a:gd name="connsiteX40" fmla="*/ 876300 w 1169462"/>
              <a:gd name="connsiteY40" fmla="*/ 733500 h 1374056"/>
              <a:gd name="connsiteX41" fmla="*/ 878681 w 1169462"/>
              <a:gd name="connsiteY41" fmla="*/ 721593 h 1374056"/>
              <a:gd name="connsiteX42" fmla="*/ 883444 w 1169462"/>
              <a:gd name="connsiteY42" fmla="*/ 707306 h 1374056"/>
              <a:gd name="connsiteX43" fmla="*/ 888206 w 1169462"/>
              <a:gd name="connsiteY43" fmla="*/ 693018 h 1374056"/>
              <a:gd name="connsiteX44" fmla="*/ 890588 w 1169462"/>
              <a:gd name="connsiteY44" fmla="*/ 685875 h 1374056"/>
              <a:gd name="connsiteX45" fmla="*/ 892969 w 1169462"/>
              <a:gd name="connsiteY45" fmla="*/ 678731 h 1374056"/>
              <a:gd name="connsiteX46" fmla="*/ 902494 w 1169462"/>
              <a:gd name="connsiteY46" fmla="*/ 664443 h 1374056"/>
              <a:gd name="connsiteX47" fmla="*/ 907256 w 1169462"/>
              <a:gd name="connsiteY47" fmla="*/ 650156 h 1374056"/>
              <a:gd name="connsiteX48" fmla="*/ 912019 w 1169462"/>
              <a:gd name="connsiteY48" fmla="*/ 640631 h 1374056"/>
              <a:gd name="connsiteX49" fmla="*/ 916781 w 1169462"/>
              <a:gd name="connsiteY49" fmla="*/ 626343 h 1374056"/>
              <a:gd name="connsiteX50" fmla="*/ 919163 w 1169462"/>
              <a:gd name="connsiteY50" fmla="*/ 619200 h 1374056"/>
              <a:gd name="connsiteX51" fmla="*/ 921544 w 1169462"/>
              <a:gd name="connsiteY51" fmla="*/ 612056 h 1374056"/>
              <a:gd name="connsiteX52" fmla="*/ 923925 w 1169462"/>
              <a:gd name="connsiteY52" fmla="*/ 604912 h 1374056"/>
              <a:gd name="connsiteX53" fmla="*/ 926306 w 1169462"/>
              <a:gd name="connsiteY53" fmla="*/ 593006 h 1374056"/>
              <a:gd name="connsiteX54" fmla="*/ 931069 w 1169462"/>
              <a:gd name="connsiteY54" fmla="*/ 578718 h 1374056"/>
              <a:gd name="connsiteX55" fmla="*/ 933450 w 1169462"/>
              <a:gd name="connsiteY55" fmla="*/ 571575 h 1374056"/>
              <a:gd name="connsiteX56" fmla="*/ 938213 w 1169462"/>
              <a:gd name="connsiteY56" fmla="*/ 557287 h 1374056"/>
              <a:gd name="connsiteX57" fmla="*/ 940594 w 1169462"/>
              <a:gd name="connsiteY57" fmla="*/ 550143 h 1374056"/>
              <a:gd name="connsiteX58" fmla="*/ 945356 w 1169462"/>
              <a:gd name="connsiteY58" fmla="*/ 543000 h 1374056"/>
              <a:gd name="connsiteX59" fmla="*/ 954881 w 1169462"/>
              <a:gd name="connsiteY59" fmla="*/ 509662 h 1374056"/>
              <a:gd name="connsiteX60" fmla="*/ 959644 w 1169462"/>
              <a:gd name="connsiteY60" fmla="*/ 495375 h 1374056"/>
              <a:gd name="connsiteX61" fmla="*/ 962025 w 1169462"/>
              <a:gd name="connsiteY61" fmla="*/ 488231 h 1374056"/>
              <a:gd name="connsiteX62" fmla="*/ 966788 w 1169462"/>
              <a:gd name="connsiteY62" fmla="*/ 481087 h 1374056"/>
              <a:gd name="connsiteX63" fmla="*/ 969169 w 1169462"/>
              <a:gd name="connsiteY63" fmla="*/ 473943 h 1374056"/>
              <a:gd name="connsiteX64" fmla="*/ 978694 w 1169462"/>
              <a:gd name="connsiteY64" fmla="*/ 459656 h 1374056"/>
              <a:gd name="connsiteX65" fmla="*/ 988219 w 1169462"/>
              <a:gd name="connsiteY65" fmla="*/ 438225 h 1374056"/>
              <a:gd name="connsiteX66" fmla="*/ 990600 w 1169462"/>
              <a:gd name="connsiteY66" fmla="*/ 431081 h 1374056"/>
              <a:gd name="connsiteX67" fmla="*/ 995363 w 1169462"/>
              <a:gd name="connsiteY67" fmla="*/ 423937 h 1374056"/>
              <a:gd name="connsiteX68" fmla="*/ 997744 w 1169462"/>
              <a:gd name="connsiteY68" fmla="*/ 412031 h 1374056"/>
              <a:gd name="connsiteX69" fmla="*/ 1004888 w 1169462"/>
              <a:gd name="connsiteY69" fmla="*/ 388218 h 1374056"/>
              <a:gd name="connsiteX70" fmla="*/ 1007269 w 1169462"/>
              <a:gd name="connsiteY70" fmla="*/ 381075 h 1374056"/>
              <a:gd name="connsiteX71" fmla="*/ 1009650 w 1169462"/>
              <a:gd name="connsiteY71" fmla="*/ 373931 h 1374056"/>
              <a:gd name="connsiteX72" fmla="*/ 1014413 w 1169462"/>
              <a:gd name="connsiteY72" fmla="*/ 366787 h 1374056"/>
              <a:gd name="connsiteX73" fmla="*/ 1021556 w 1169462"/>
              <a:gd name="connsiteY73" fmla="*/ 352500 h 1374056"/>
              <a:gd name="connsiteX74" fmla="*/ 1023938 w 1169462"/>
              <a:gd name="connsiteY74" fmla="*/ 345356 h 1374056"/>
              <a:gd name="connsiteX75" fmla="*/ 1028700 w 1169462"/>
              <a:gd name="connsiteY75" fmla="*/ 338212 h 1374056"/>
              <a:gd name="connsiteX76" fmla="*/ 1033463 w 1169462"/>
              <a:gd name="connsiteY76" fmla="*/ 319162 h 1374056"/>
              <a:gd name="connsiteX77" fmla="*/ 1040606 w 1169462"/>
              <a:gd name="connsiteY77" fmla="*/ 295350 h 1374056"/>
              <a:gd name="connsiteX78" fmla="*/ 1045369 w 1169462"/>
              <a:gd name="connsiteY78" fmla="*/ 288206 h 1374056"/>
              <a:gd name="connsiteX79" fmla="*/ 1054894 w 1169462"/>
              <a:gd name="connsiteY79" fmla="*/ 266775 h 1374056"/>
              <a:gd name="connsiteX80" fmla="*/ 1064419 w 1169462"/>
              <a:gd name="connsiteY80" fmla="*/ 238200 h 1374056"/>
              <a:gd name="connsiteX81" fmla="*/ 1066800 w 1169462"/>
              <a:gd name="connsiteY81" fmla="*/ 231056 h 1374056"/>
              <a:gd name="connsiteX82" fmla="*/ 1071563 w 1169462"/>
              <a:gd name="connsiteY82" fmla="*/ 223912 h 1374056"/>
              <a:gd name="connsiteX83" fmla="*/ 1078706 w 1169462"/>
              <a:gd name="connsiteY83" fmla="*/ 202481 h 1374056"/>
              <a:gd name="connsiteX84" fmla="*/ 1081088 w 1169462"/>
              <a:gd name="connsiteY84" fmla="*/ 195337 h 1374056"/>
              <a:gd name="connsiteX85" fmla="*/ 1083469 w 1169462"/>
              <a:gd name="connsiteY85" fmla="*/ 185812 h 1374056"/>
              <a:gd name="connsiteX86" fmla="*/ 1088231 w 1169462"/>
              <a:gd name="connsiteY86" fmla="*/ 176287 h 1374056"/>
              <a:gd name="connsiteX87" fmla="*/ 1090613 w 1169462"/>
              <a:gd name="connsiteY87" fmla="*/ 169143 h 1374056"/>
              <a:gd name="connsiteX88" fmla="*/ 1100138 w 1169462"/>
              <a:gd name="connsiteY88" fmla="*/ 152475 h 1374056"/>
              <a:gd name="connsiteX89" fmla="*/ 1107281 w 1169462"/>
              <a:gd name="connsiteY89" fmla="*/ 138187 h 1374056"/>
              <a:gd name="connsiteX90" fmla="*/ 1112044 w 1169462"/>
              <a:gd name="connsiteY90" fmla="*/ 123900 h 1374056"/>
              <a:gd name="connsiteX91" fmla="*/ 1114425 w 1169462"/>
              <a:gd name="connsiteY91" fmla="*/ 116756 h 1374056"/>
              <a:gd name="connsiteX92" fmla="*/ 1119188 w 1169462"/>
              <a:gd name="connsiteY92" fmla="*/ 109612 h 1374056"/>
              <a:gd name="connsiteX93" fmla="*/ 1126331 w 1169462"/>
              <a:gd name="connsiteY93" fmla="*/ 85800 h 1374056"/>
              <a:gd name="connsiteX94" fmla="*/ 1135856 w 1169462"/>
              <a:gd name="connsiteY94" fmla="*/ 71512 h 1374056"/>
              <a:gd name="connsiteX95" fmla="*/ 1140619 w 1169462"/>
              <a:gd name="connsiteY95" fmla="*/ 64368 h 1374056"/>
              <a:gd name="connsiteX96" fmla="*/ 1143000 w 1169462"/>
              <a:gd name="connsiteY96" fmla="*/ 57225 h 1374056"/>
              <a:gd name="connsiteX97" fmla="*/ 1150144 w 1169462"/>
              <a:gd name="connsiteY97" fmla="*/ 52462 h 1374056"/>
              <a:gd name="connsiteX98" fmla="*/ 1154906 w 1169462"/>
              <a:gd name="connsiteY98" fmla="*/ 38175 h 1374056"/>
              <a:gd name="connsiteX99" fmla="*/ 1159669 w 1169462"/>
              <a:gd name="connsiteY99" fmla="*/ 23887 h 1374056"/>
              <a:gd name="connsiteX100" fmla="*/ 1162050 w 1169462"/>
              <a:gd name="connsiteY100" fmla="*/ 16743 h 1374056"/>
              <a:gd name="connsiteX101" fmla="*/ 1166813 w 1169462"/>
              <a:gd name="connsiteY101" fmla="*/ 9600 h 1374056"/>
              <a:gd name="connsiteX102" fmla="*/ 1169194 w 1169462"/>
              <a:gd name="connsiteY102" fmla="*/ 2456 h 1374056"/>
              <a:gd name="connsiteX103" fmla="*/ 1162050 w 1169462"/>
              <a:gd name="connsiteY103" fmla="*/ 75 h 1374056"/>
              <a:gd name="connsiteX104" fmla="*/ 1140619 w 1169462"/>
              <a:gd name="connsiteY104" fmla="*/ 7218 h 1374056"/>
              <a:gd name="connsiteX105" fmla="*/ 1114425 w 1169462"/>
              <a:gd name="connsiteY105" fmla="*/ 11981 h 1374056"/>
              <a:gd name="connsiteX106" fmla="*/ 676275 w 1169462"/>
              <a:gd name="connsiteY106" fmla="*/ 9600 h 1374056"/>
              <a:gd name="connsiteX107" fmla="*/ 597694 w 1169462"/>
              <a:gd name="connsiteY107" fmla="*/ 7218 h 1374056"/>
              <a:gd name="connsiteX108" fmla="*/ 0 w 1169462"/>
              <a:gd name="connsiteY108" fmla="*/ 16743 h 1374056"/>
              <a:gd name="connsiteX109" fmla="*/ 569119 w 1169462"/>
              <a:gd name="connsiteY109" fmla="*/ 1374056 h 1374056"/>
              <a:gd name="connsiteX110" fmla="*/ 678656 w 1169462"/>
              <a:gd name="connsiteY110" fmla="*/ 1197843 h 1374056"/>
              <a:gd name="connsiteX0" fmla="*/ 678656 w 1169462"/>
              <a:gd name="connsiteY0" fmla="*/ 1197843 h 1374056"/>
              <a:gd name="connsiteX1" fmla="*/ 678656 w 1169462"/>
              <a:gd name="connsiteY1" fmla="*/ 1197843 h 1374056"/>
              <a:gd name="connsiteX2" fmla="*/ 692944 w 1169462"/>
              <a:gd name="connsiteY2" fmla="*/ 1181175 h 1374056"/>
              <a:gd name="connsiteX3" fmla="*/ 700088 w 1169462"/>
              <a:gd name="connsiteY3" fmla="*/ 1176412 h 1374056"/>
              <a:gd name="connsiteX4" fmla="*/ 702469 w 1169462"/>
              <a:gd name="connsiteY4" fmla="*/ 1169268 h 1374056"/>
              <a:gd name="connsiteX5" fmla="*/ 711994 w 1169462"/>
              <a:gd name="connsiteY5" fmla="*/ 1154981 h 1374056"/>
              <a:gd name="connsiteX6" fmla="*/ 716756 w 1169462"/>
              <a:gd name="connsiteY6" fmla="*/ 1147837 h 1374056"/>
              <a:gd name="connsiteX7" fmla="*/ 721519 w 1169462"/>
              <a:gd name="connsiteY7" fmla="*/ 1140693 h 1374056"/>
              <a:gd name="connsiteX8" fmla="*/ 723900 w 1169462"/>
              <a:gd name="connsiteY8" fmla="*/ 1133550 h 1374056"/>
              <a:gd name="connsiteX9" fmla="*/ 728663 w 1169462"/>
              <a:gd name="connsiteY9" fmla="*/ 1116881 h 1374056"/>
              <a:gd name="connsiteX10" fmla="*/ 733425 w 1169462"/>
              <a:gd name="connsiteY10" fmla="*/ 1109737 h 1374056"/>
              <a:gd name="connsiteX11" fmla="*/ 738188 w 1169462"/>
              <a:gd name="connsiteY11" fmla="*/ 1095450 h 1374056"/>
              <a:gd name="connsiteX12" fmla="*/ 742950 w 1169462"/>
              <a:gd name="connsiteY12" fmla="*/ 1081162 h 1374056"/>
              <a:gd name="connsiteX13" fmla="*/ 747713 w 1169462"/>
              <a:gd name="connsiteY13" fmla="*/ 1066875 h 1374056"/>
              <a:gd name="connsiteX14" fmla="*/ 754856 w 1169462"/>
              <a:gd name="connsiteY14" fmla="*/ 1052587 h 1374056"/>
              <a:gd name="connsiteX15" fmla="*/ 759619 w 1169462"/>
              <a:gd name="connsiteY15" fmla="*/ 1045443 h 1374056"/>
              <a:gd name="connsiteX16" fmla="*/ 762000 w 1169462"/>
              <a:gd name="connsiteY16" fmla="*/ 1038300 h 1374056"/>
              <a:gd name="connsiteX17" fmla="*/ 766763 w 1169462"/>
              <a:gd name="connsiteY17" fmla="*/ 1031156 h 1374056"/>
              <a:gd name="connsiteX18" fmla="*/ 776288 w 1169462"/>
              <a:gd name="connsiteY18" fmla="*/ 1009725 h 1374056"/>
              <a:gd name="connsiteX19" fmla="*/ 783431 w 1169462"/>
              <a:gd name="connsiteY19" fmla="*/ 993056 h 1374056"/>
              <a:gd name="connsiteX20" fmla="*/ 790575 w 1169462"/>
              <a:gd name="connsiteY20" fmla="*/ 971625 h 1374056"/>
              <a:gd name="connsiteX21" fmla="*/ 792956 w 1169462"/>
              <a:gd name="connsiteY21" fmla="*/ 964481 h 1374056"/>
              <a:gd name="connsiteX22" fmla="*/ 797719 w 1169462"/>
              <a:gd name="connsiteY22" fmla="*/ 957337 h 1374056"/>
              <a:gd name="connsiteX23" fmla="*/ 807244 w 1169462"/>
              <a:gd name="connsiteY23" fmla="*/ 935906 h 1374056"/>
              <a:gd name="connsiteX24" fmla="*/ 814388 w 1169462"/>
              <a:gd name="connsiteY24" fmla="*/ 914475 h 1374056"/>
              <a:gd name="connsiteX25" fmla="*/ 816769 w 1169462"/>
              <a:gd name="connsiteY25" fmla="*/ 907331 h 1374056"/>
              <a:gd name="connsiteX26" fmla="*/ 826294 w 1169462"/>
              <a:gd name="connsiteY26" fmla="*/ 890662 h 1374056"/>
              <a:gd name="connsiteX27" fmla="*/ 828675 w 1169462"/>
              <a:gd name="connsiteY27" fmla="*/ 881137 h 1374056"/>
              <a:gd name="connsiteX28" fmla="*/ 831056 w 1169462"/>
              <a:gd name="connsiteY28" fmla="*/ 873993 h 1374056"/>
              <a:gd name="connsiteX29" fmla="*/ 833438 w 1169462"/>
              <a:gd name="connsiteY29" fmla="*/ 862087 h 1374056"/>
              <a:gd name="connsiteX30" fmla="*/ 835819 w 1169462"/>
              <a:gd name="connsiteY30" fmla="*/ 854943 h 1374056"/>
              <a:gd name="connsiteX31" fmla="*/ 838200 w 1169462"/>
              <a:gd name="connsiteY31" fmla="*/ 843037 h 1374056"/>
              <a:gd name="connsiteX32" fmla="*/ 842963 w 1169462"/>
              <a:gd name="connsiteY32" fmla="*/ 828750 h 1374056"/>
              <a:gd name="connsiteX33" fmla="*/ 845344 w 1169462"/>
              <a:gd name="connsiteY33" fmla="*/ 819225 h 1374056"/>
              <a:gd name="connsiteX34" fmla="*/ 850106 w 1169462"/>
              <a:gd name="connsiteY34" fmla="*/ 804937 h 1374056"/>
              <a:gd name="connsiteX35" fmla="*/ 854869 w 1169462"/>
              <a:gd name="connsiteY35" fmla="*/ 790650 h 1374056"/>
              <a:gd name="connsiteX36" fmla="*/ 862013 w 1169462"/>
              <a:gd name="connsiteY36" fmla="*/ 769218 h 1374056"/>
              <a:gd name="connsiteX37" fmla="*/ 864394 w 1169462"/>
              <a:gd name="connsiteY37" fmla="*/ 762075 h 1374056"/>
              <a:gd name="connsiteX38" fmla="*/ 866775 w 1169462"/>
              <a:gd name="connsiteY38" fmla="*/ 754931 h 1374056"/>
              <a:gd name="connsiteX39" fmla="*/ 871538 w 1169462"/>
              <a:gd name="connsiteY39" fmla="*/ 747787 h 1374056"/>
              <a:gd name="connsiteX40" fmla="*/ 876300 w 1169462"/>
              <a:gd name="connsiteY40" fmla="*/ 733500 h 1374056"/>
              <a:gd name="connsiteX41" fmla="*/ 878681 w 1169462"/>
              <a:gd name="connsiteY41" fmla="*/ 721593 h 1374056"/>
              <a:gd name="connsiteX42" fmla="*/ 883444 w 1169462"/>
              <a:gd name="connsiteY42" fmla="*/ 707306 h 1374056"/>
              <a:gd name="connsiteX43" fmla="*/ 888206 w 1169462"/>
              <a:gd name="connsiteY43" fmla="*/ 693018 h 1374056"/>
              <a:gd name="connsiteX44" fmla="*/ 890588 w 1169462"/>
              <a:gd name="connsiteY44" fmla="*/ 685875 h 1374056"/>
              <a:gd name="connsiteX45" fmla="*/ 892969 w 1169462"/>
              <a:gd name="connsiteY45" fmla="*/ 678731 h 1374056"/>
              <a:gd name="connsiteX46" fmla="*/ 902494 w 1169462"/>
              <a:gd name="connsiteY46" fmla="*/ 664443 h 1374056"/>
              <a:gd name="connsiteX47" fmla="*/ 907256 w 1169462"/>
              <a:gd name="connsiteY47" fmla="*/ 650156 h 1374056"/>
              <a:gd name="connsiteX48" fmla="*/ 912019 w 1169462"/>
              <a:gd name="connsiteY48" fmla="*/ 640631 h 1374056"/>
              <a:gd name="connsiteX49" fmla="*/ 916781 w 1169462"/>
              <a:gd name="connsiteY49" fmla="*/ 626343 h 1374056"/>
              <a:gd name="connsiteX50" fmla="*/ 919163 w 1169462"/>
              <a:gd name="connsiteY50" fmla="*/ 619200 h 1374056"/>
              <a:gd name="connsiteX51" fmla="*/ 921544 w 1169462"/>
              <a:gd name="connsiteY51" fmla="*/ 612056 h 1374056"/>
              <a:gd name="connsiteX52" fmla="*/ 923925 w 1169462"/>
              <a:gd name="connsiteY52" fmla="*/ 604912 h 1374056"/>
              <a:gd name="connsiteX53" fmla="*/ 926306 w 1169462"/>
              <a:gd name="connsiteY53" fmla="*/ 593006 h 1374056"/>
              <a:gd name="connsiteX54" fmla="*/ 931069 w 1169462"/>
              <a:gd name="connsiteY54" fmla="*/ 578718 h 1374056"/>
              <a:gd name="connsiteX55" fmla="*/ 933450 w 1169462"/>
              <a:gd name="connsiteY55" fmla="*/ 571575 h 1374056"/>
              <a:gd name="connsiteX56" fmla="*/ 938213 w 1169462"/>
              <a:gd name="connsiteY56" fmla="*/ 557287 h 1374056"/>
              <a:gd name="connsiteX57" fmla="*/ 940594 w 1169462"/>
              <a:gd name="connsiteY57" fmla="*/ 550143 h 1374056"/>
              <a:gd name="connsiteX58" fmla="*/ 945356 w 1169462"/>
              <a:gd name="connsiteY58" fmla="*/ 543000 h 1374056"/>
              <a:gd name="connsiteX59" fmla="*/ 954881 w 1169462"/>
              <a:gd name="connsiteY59" fmla="*/ 509662 h 1374056"/>
              <a:gd name="connsiteX60" fmla="*/ 959644 w 1169462"/>
              <a:gd name="connsiteY60" fmla="*/ 495375 h 1374056"/>
              <a:gd name="connsiteX61" fmla="*/ 962025 w 1169462"/>
              <a:gd name="connsiteY61" fmla="*/ 488231 h 1374056"/>
              <a:gd name="connsiteX62" fmla="*/ 966788 w 1169462"/>
              <a:gd name="connsiteY62" fmla="*/ 481087 h 1374056"/>
              <a:gd name="connsiteX63" fmla="*/ 969169 w 1169462"/>
              <a:gd name="connsiteY63" fmla="*/ 473943 h 1374056"/>
              <a:gd name="connsiteX64" fmla="*/ 978694 w 1169462"/>
              <a:gd name="connsiteY64" fmla="*/ 459656 h 1374056"/>
              <a:gd name="connsiteX65" fmla="*/ 988219 w 1169462"/>
              <a:gd name="connsiteY65" fmla="*/ 438225 h 1374056"/>
              <a:gd name="connsiteX66" fmla="*/ 990600 w 1169462"/>
              <a:gd name="connsiteY66" fmla="*/ 431081 h 1374056"/>
              <a:gd name="connsiteX67" fmla="*/ 995363 w 1169462"/>
              <a:gd name="connsiteY67" fmla="*/ 423937 h 1374056"/>
              <a:gd name="connsiteX68" fmla="*/ 997744 w 1169462"/>
              <a:gd name="connsiteY68" fmla="*/ 412031 h 1374056"/>
              <a:gd name="connsiteX69" fmla="*/ 1004888 w 1169462"/>
              <a:gd name="connsiteY69" fmla="*/ 388218 h 1374056"/>
              <a:gd name="connsiteX70" fmla="*/ 1007269 w 1169462"/>
              <a:gd name="connsiteY70" fmla="*/ 381075 h 1374056"/>
              <a:gd name="connsiteX71" fmla="*/ 1009650 w 1169462"/>
              <a:gd name="connsiteY71" fmla="*/ 373931 h 1374056"/>
              <a:gd name="connsiteX72" fmla="*/ 1014413 w 1169462"/>
              <a:gd name="connsiteY72" fmla="*/ 366787 h 1374056"/>
              <a:gd name="connsiteX73" fmla="*/ 1021556 w 1169462"/>
              <a:gd name="connsiteY73" fmla="*/ 352500 h 1374056"/>
              <a:gd name="connsiteX74" fmla="*/ 1023938 w 1169462"/>
              <a:gd name="connsiteY74" fmla="*/ 345356 h 1374056"/>
              <a:gd name="connsiteX75" fmla="*/ 1028700 w 1169462"/>
              <a:gd name="connsiteY75" fmla="*/ 338212 h 1374056"/>
              <a:gd name="connsiteX76" fmla="*/ 1033463 w 1169462"/>
              <a:gd name="connsiteY76" fmla="*/ 319162 h 1374056"/>
              <a:gd name="connsiteX77" fmla="*/ 1040606 w 1169462"/>
              <a:gd name="connsiteY77" fmla="*/ 295350 h 1374056"/>
              <a:gd name="connsiteX78" fmla="*/ 1045369 w 1169462"/>
              <a:gd name="connsiteY78" fmla="*/ 288206 h 1374056"/>
              <a:gd name="connsiteX79" fmla="*/ 1054894 w 1169462"/>
              <a:gd name="connsiteY79" fmla="*/ 266775 h 1374056"/>
              <a:gd name="connsiteX80" fmla="*/ 1064419 w 1169462"/>
              <a:gd name="connsiteY80" fmla="*/ 238200 h 1374056"/>
              <a:gd name="connsiteX81" fmla="*/ 1066800 w 1169462"/>
              <a:gd name="connsiteY81" fmla="*/ 231056 h 1374056"/>
              <a:gd name="connsiteX82" fmla="*/ 1071563 w 1169462"/>
              <a:gd name="connsiteY82" fmla="*/ 223912 h 1374056"/>
              <a:gd name="connsiteX83" fmla="*/ 1078706 w 1169462"/>
              <a:gd name="connsiteY83" fmla="*/ 202481 h 1374056"/>
              <a:gd name="connsiteX84" fmla="*/ 1081088 w 1169462"/>
              <a:gd name="connsiteY84" fmla="*/ 195337 h 1374056"/>
              <a:gd name="connsiteX85" fmla="*/ 1083469 w 1169462"/>
              <a:gd name="connsiteY85" fmla="*/ 185812 h 1374056"/>
              <a:gd name="connsiteX86" fmla="*/ 1088231 w 1169462"/>
              <a:gd name="connsiteY86" fmla="*/ 176287 h 1374056"/>
              <a:gd name="connsiteX87" fmla="*/ 1090613 w 1169462"/>
              <a:gd name="connsiteY87" fmla="*/ 169143 h 1374056"/>
              <a:gd name="connsiteX88" fmla="*/ 1100138 w 1169462"/>
              <a:gd name="connsiteY88" fmla="*/ 152475 h 1374056"/>
              <a:gd name="connsiteX89" fmla="*/ 1107281 w 1169462"/>
              <a:gd name="connsiteY89" fmla="*/ 138187 h 1374056"/>
              <a:gd name="connsiteX90" fmla="*/ 1112044 w 1169462"/>
              <a:gd name="connsiteY90" fmla="*/ 123900 h 1374056"/>
              <a:gd name="connsiteX91" fmla="*/ 1114425 w 1169462"/>
              <a:gd name="connsiteY91" fmla="*/ 116756 h 1374056"/>
              <a:gd name="connsiteX92" fmla="*/ 1119188 w 1169462"/>
              <a:gd name="connsiteY92" fmla="*/ 109612 h 1374056"/>
              <a:gd name="connsiteX93" fmla="*/ 1126331 w 1169462"/>
              <a:gd name="connsiteY93" fmla="*/ 85800 h 1374056"/>
              <a:gd name="connsiteX94" fmla="*/ 1135856 w 1169462"/>
              <a:gd name="connsiteY94" fmla="*/ 71512 h 1374056"/>
              <a:gd name="connsiteX95" fmla="*/ 1140619 w 1169462"/>
              <a:gd name="connsiteY95" fmla="*/ 64368 h 1374056"/>
              <a:gd name="connsiteX96" fmla="*/ 1143000 w 1169462"/>
              <a:gd name="connsiteY96" fmla="*/ 57225 h 1374056"/>
              <a:gd name="connsiteX97" fmla="*/ 1150144 w 1169462"/>
              <a:gd name="connsiteY97" fmla="*/ 52462 h 1374056"/>
              <a:gd name="connsiteX98" fmla="*/ 1154906 w 1169462"/>
              <a:gd name="connsiteY98" fmla="*/ 38175 h 1374056"/>
              <a:gd name="connsiteX99" fmla="*/ 1159669 w 1169462"/>
              <a:gd name="connsiteY99" fmla="*/ 23887 h 1374056"/>
              <a:gd name="connsiteX100" fmla="*/ 1162050 w 1169462"/>
              <a:gd name="connsiteY100" fmla="*/ 16743 h 1374056"/>
              <a:gd name="connsiteX101" fmla="*/ 1166813 w 1169462"/>
              <a:gd name="connsiteY101" fmla="*/ 9600 h 1374056"/>
              <a:gd name="connsiteX102" fmla="*/ 1169194 w 1169462"/>
              <a:gd name="connsiteY102" fmla="*/ 2456 h 1374056"/>
              <a:gd name="connsiteX103" fmla="*/ 1162050 w 1169462"/>
              <a:gd name="connsiteY103" fmla="*/ 75 h 1374056"/>
              <a:gd name="connsiteX104" fmla="*/ 1140619 w 1169462"/>
              <a:gd name="connsiteY104" fmla="*/ 7218 h 1374056"/>
              <a:gd name="connsiteX105" fmla="*/ 1114425 w 1169462"/>
              <a:gd name="connsiteY105" fmla="*/ 11981 h 1374056"/>
              <a:gd name="connsiteX106" fmla="*/ 676275 w 1169462"/>
              <a:gd name="connsiteY106" fmla="*/ 9600 h 1374056"/>
              <a:gd name="connsiteX107" fmla="*/ 597694 w 1169462"/>
              <a:gd name="connsiteY107" fmla="*/ 7218 h 1374056"/>
              <a:gd name="connsiteX108" fmla="*/ 0 w 1169462"/>
              <a:gd name="connsiteY108" fmla="*/ 16743 h 1374056"/>
              <a:gd name="connsiteX109" fmla="*/ 569119 w 1169462"/>
              <a:gd name="connsiteY109" fmla="*/ 1374056 h 1374056"/>
              <a:gd name="connsiteX110" fmla="*/ 678656 w 1169462"/>
              <a:gd name="connsiteY110" fmla="*/ 1197843 h 1374056"/>
              <a:gd name="connsiteX0" fmla="*/ 678656 w 1169462"/>
              <a:gd name="connsiteY0" fmla="*/ 1197843 h 1619324"/>
              <a:gd name="connsiteX1" fmla="*/ 678656 w 1169462"/>
              <a:gd name="connsiteY1" fmla="*/ 1197843 h 1619324"/>
              <a:gd name="connsiteX2" fmla="*/ 692944 w 1169462"/>
              <a:gd name="connsiteY2" fmla="*/ 1181175 h 1619324"/>
              <a:gd name="connsiteX3" fmla="*/ 700088 w 1169462"/>
              <a:gd name="connsiteY3" fmla="*/ 1176412 h 1619324"/>
              <a:gd name="connsiteX4" fmla="*/ 702469 w 1169462"/>
              <a:gd name="connsiteY4" fmla="*/ 1169268 h 1619324"/>
              <a:gd name="connsiteX5" fmla="*/ 711994 w 1169462"/>
              <a:gd name="connsiteY5" fmla="*/ 1154981 h 1619324"/>
              <a:gd name="connsiteX6" fmla="*/ 716756 w 1169462"/>
              <a:gd name="connsiteY6" fmla="*/ 1147837 h 1619324"/>
              <a:gd name="connsiteX7" fmla="*/ 721519 w 1169462"/>
              <a:gd name="connsiteY7" fmla="*/ 1140693 h 1619324"/>
              <a:gd name="connsiteX8" fmla="*/ 723900 w 1169462"/>
              <a:gd name="connsiteY8" fmla="*/ 1133550 h 1619324"/>
              <a:gd name="connsiteX9" fmla="*/ 728663 w 1169462"/>
              <a:gd name="connsiteY9" fmla="*/ 1116881 h 1619324"/>
              <a:gd name="connsiteX10" fmla="*/ 733425 w 1169462"/>
              <a:gd name="connsiteY10" fmla="*/ 1109737 h 1619324"/>
              <a:gd name="connsiteX11" fmla="*/ 738188 w 1169462"/>
              <a:gd name="connsiteY11" fmla="*/ 1095450 h 1619324"/>
              <a:gd name="connsiteX12" fmla="*/ 742950 w 1169462"/>
              <a:gd name="connsiteY12" fmla="*/ 1081162 h 1619324"/>
              <a:gd name="connsiteX13" fmla="*/ 747713 w 1169462"/>
              <a:gd name="connsiteY13" fmla="*/ 1066875 h 1619324"/>
              <a:gd name="connsiteX14" fmla="*/ 754856 w 1169462"/>
              <a:gd name="connsiteY14" fmla="*/ 1052587 h 1619324"/>
              <a:gd name="connsiteX15" fmla="*/ 759619 w 1169462"/>
              <a:gd name="connsiteY15" fmla="*/ 1045443 h 1619324"/>
              <a:gd name="connsiteX16" fmla="*/ 762000 w 1169462"/>
              <a:gd name="connsiteY16" fmla="*/ 1038300 h 1619324"/>
              <a:gd name="connsiteX17" fmla="*/ 766763 w 1169462"/>
              <a:gd name="connsiteY17" fmla="*/ 1031156 h 1619324"/>
              <a:gd name="connsiteX18" fmla="*/ 776288 w 1169462"/>
              <a:gd name="connsiteY18" fmla="*/ 1009725 h 1619324"/>
              <a:gd name="connsiteX19" fmla="*/ 783431 w 1169462"/>
              <a:gd name="connsiteY19" fmla="*/ 993056 h 1619324"/>
              <a:gd name="connsiteX20" fmla="*/ 790575 w 1169462"/>
              <a:gd name="connsiteY20" fmla="*/ 971625 h 1619324"/>
              <a:gd name="connsiteX21" fmla="*/ 792956 w 1169462"/>
              <a:gd name="connsiteY21" fmla="*/ 964481 h 1619324"/>
              <a:gd name="connsiteX22" fmla="*/ 797719 w 1169462"/>
              <a:gd name="connsiteY22" fmla="*/ 957337 h 1619324"/>
              <a:gd name="connsiteX23" fmla="*/ 807244 w 1169462"/>
              <a:gd name="connsiteY23" fmla="*/ 935906 h 1619324"/>
              <a:gd name="connsiteX24" fmla="*/ 814388 w 1169462"/>
              <a:gd name="connsiteY24" fmla="*/ 914475 h 1619324"/>
              <a:gd name="connsiteX25" fmla="*/ 816769 w 1169462"/>
              <a:gd name="connsiteY25" fmla="*/ 907331 h 1619324"/>
              <a:gd name="connsiteX26" fmla="*/ 826294 w 1169462"/>
              <a:gd name="connsiteY26" fmla="*/ 890662 h 1619324"/>
              <a:gd name="connsiteX27" fmla="*/ 828675 w 1169462"/>
              <a:gd name="connsiteY27" fmla="*/ 881137 h 1619324"/>
              <a:gd name="connsiteX28" fmla="*/ 831056 w 1169462"/>
              <a:gd name="connsiteY28" fmla="*/ 873993 h 1619324"/>
              <a:gd name="connsiteX29" fmla="*/ 833438 w 1169462"/>
              <a:gd name="connsiteY29" fmla="*/ 862087 h 1619324"/>
              <a:gd name="connsiteX30" fmla="*/ 835819 w 1169462"/>
              <a:gd name="connsiteY30" fmla="*/ 854943 h 1619324"/>
              <a:gd name="connsiteX31" fmla="*/ 838200 w 1169462"/>
              <a:gd name="connsiteY31" fmla="*/ 843037 h 1619324"/>
              <a:gd name="connsiteX32" fmla="*/ 842963 w 1169462"/>
              <a:gd name="connsiteY32" fmla="*/ 828750 h 1619324"/>
              <a:gd name="connsiteX33" fmla="*/ 845344 w 1169462"/>
              <a:gd name="connsiteY33" fmla="*/ 819225 h 1619324"/>
              <a:gd name="connsiteX34" fmla="*/ 850106 w 1169462"/>
              <a:gd name="connsiteY34" fmla="*/ 804937 h 1619324"/>
              <a:gd name="connsiteX35" fmla="*/ 854869 w 1169462"/>
              <a:gd name="connsiteY35" fmla="*/ 790650 h 1619324"/>
              <a:gd name="connsiteX36" fmla="*/ 862013 w 1169462"/>
              <a:gd name="connsiteY36" fmla="*/ 769218 h 1619324"/>
              <a:gd name="connsiteX37" fmla="*/ 864394 w 1169462"/>
              <a:gd name="connsiteY37" fmla="*/ 762075 h 1619324"/>
              <a:gd name="connsiteX38" fmla="*/ 866775 w 1169462"/>
              <a:gd name="connsiteY38" fmla="*/ 754931 h 1619324"/>
              <a:gd name="connsiteX39" fmla="*/ 871538 w 1169462"/>
              <a:gd name="connsiteY39" fmla="*/ 747787 h 1619324"/>
              <a:gd name="connsiteX40" fmla="*/ 876300 w 1169462"/>
              <a:gd name="connsiteY40" fmla="*/ 733500 h 1619324"/>
              <a:gd name="connsiteX41" fmla="*/ 878681 w 1169462"/>
              <a:gd name="connsiteY41" fmla="*/ 721593 h 1619324"/>
              <a:gd name="connsiteX42" fmla="*/ 883444 w 1169462"/>
              <a:gd name="connsiteY42" fmla="*/ 707306 h 1619324"/>
              <a:gd name="connsiteX43" fmla="*/ 888206 w 1169462"/>
              <a:gd name="connsiteY43" fmla="*/ 693018 h 1619324"/>
              <a:gd name="connsiteX44" fmla="*/ 890588 w 1169462"/>
              <a:gd name="connsiteY44" fmla="*/ 685875 h 1619324"/>
              <a:gd name="connsiteX45" fmla="*/ 892969 w 1169462"/>
              <a:gd name="connsiteY45" fmla="*/ 678731 h 1619324"/>
              <a:gd name="connsiteX46" fmla="*/ 902494 w 1169462"/>
              <a:gd name="connsiteY46" fmla="*/ 664443 h 1619324"/>
              <a:gd name="connsiteX47" fmla="*/ 907256 w 1169462"/>
              <a:gd name="connsiteY47" fmla="*/ 650156 h 1619324"/>
              <a:gd name="connsiteX48" fmla="*/ 912019 w 1169462"/>
              <a:gd name="connsiteY48" fmla="*/ 640631 h 1619324"/>
              <a:gd name="connsiteX49" fmla="*/ 916781 w 1169462"/>
              <a:gd name="connsiteY49" fmla="*/ 626343 h 1619324"/>
              <a:gd name="connsiteX50" fmla="*/ 919163 w 1169462"/>
              <a:gd name="connsiteY50" fmla="*/ 619200 h 1619324"/>
              <a:gd name="connsiteX51" fmla="*/ 921544 w 1169462"/>
              <a:gd name="connsiteY51" fmla="*/ 612056 h 1619324"/>
              <a:gd name="connsiteX52" fmla="*/ 923925 w 1169462"/>
              <a:gd name="connsiteY52" fmla="*/ 604912 h 1619324"/>
              <a:gd name="connsiteX53" fmla="*/ 926306 w 1169462"/>
              <a:gd name="connsiteY53" fmla="*/ 593006 h 1619324"/>
              <a:gd name="connsiteX54" fmla="*/ 931069 w 1169462"/>
              <a:gd name="connsiteY54" fmla="*/ 578718 h 1619324"/>
              <a:gd name="connsiteX55" fmla="*/ 933450 w 1169462"/>
              <a:gd name="connsiteY55" fmla="*/ 571575 h 1619324"/>
              <a:gd name="connsiteX56" fmla="*/ 938213 w 1169462"/>
              <a:gd name="connsiteY56" fmla="*/ 557287 h 1619324"/>
              <a:gd name="connsiteX57" fmla="*/ 940594 w 1169462"/>
              <a:gd name="connsiteY57" fmla="*/ 550143 h 1619324"/>
              <a:gd name="connsiteX58" fmla="*/ 945356 w 1169462"/>
              <a:gd name="connsiteY58" fmla="*/ 543000 h 1619324"/>
              <a:gd name="connsiteX59" fmla="*/ 954881 w 1169462"/>
              <a:gd name="connsiteY59" fmla="*/ 509662 h 1619324"/>
              <a:gd name="connsiteX60" fmla="*/ 959644 w 1169462"/>
              <a:gd name="connsiteY60" fmla="*/ 495375 h 1619324"/>
              <a:gd name="connsiteX61" fmla="*/ 962025 w 1169462"/>
              <a:gd name="connsiteY61" fmla="*/ 488231 h 1619324"/>
              <a:gd name="connsiteX62" fmla="*/ 966788 w 1169462"/>
              <a:gd name="connsiteY62" fmla="*/ 481087 h 1619324"/>
              <a:gd name="connsiteX63" fmla="*/ 969169 w 1169462"/>
              <a:gd name="connsiteY63" fmla="*/ 473943 h 1619324"/>
              <a:gd name="connsiteX64" fmla="*/ 978694 w 1169462"/>
              <a:gd name="connsiteY64" fmla="*/ 459656 h 1619324"/>
              <a:gd name="connsiteX65" fmla="*/ 988219 w 1169462"/>
              <a:gd name="connsiteY65" fmla="*/ 438225 h 1619324"/>
              <a:gd name="connsiteX66" fmla="*/ 990600 w 1169462"/>
              <a:gd name="connsiteY66" fmla="*/ 431081 h 1619324"/>
              <a:gd name="connsiteX67" fmla="*/ 995363 w 1169462"/>
              <a:gd name="connsiteY67" fmla="*/ 423937 h 1619324"/>
              <a:gd name="connsiteX68" fmla="*/ 997744 w 1169462"/>
              <a:gd name="connsiteY68" fmla="*/ 412031 h 1619324"/>
              <a:gd name="connsiteX69" fmla="*/ 1004888 w 1169462"/>
              <a:gd name="connsiteY69" fmla="*/ 388218 h 1619324"/>
              <a:gd name="connsiteX70" fmla="*/ 1007269 w 1169462"/>
              <a:gd name="connsiteY70" fmla="*/ 381075 h 1619324"/>
              <a:gd name="connsiteX71" fmla="*/ 1009650 w 1169462"/>
              <a:gd name="connsiteY71" fmla="*/ 373931 h 1619324"/>
              <a:gd name="connsiteX72" fmla="*/ 1014413 w 1169462"/>
              <a:gd name="connsiteY72" fmla="*/ 366787 h 1619324"/>
              <a:gd name="connsiteX73" fmla="*/ 1021556 w 1169462"/>
              <a:gd name="connsiteY73" fmla="*/ 352500 h 1619324"/>
              <a:gd name="connsiteX74" fmla="*/ 1023938 w 1169462"/>
              <a:gd name="connsiteY74" fmla="*/ 345356 h 1619324"/>
              <a:gd name="connsiteX75" fmla="*/ 1028700 w 1169462"/>
              <a:gd name="connsiteY75" fmla="*/ 338212 h 1619324"/>
              <a:gd name="connsiteX76" fmla="*/ 1033463 w 1169462"/>
              <a:gd name="connsiteY76" fmla="*/ 319162 h 1619324"/>
              <a:gd name="connsiteX77" fmla="*/ 1040606 w 1169462"/>
              <a:gd name="connsiteY77" fmla="*/ 295350 h 1619324"/>
              <a:gd name="connsiteX78" fmla="*/ 1045369 w 1169462"/>
              <a:gd name="connsiteY78" fmla="*/ 288206 h 1619324"/>
              <a:gd name="connsiteX79" fmla="*/ 1054894 w 1169462"/>
              <a:gd name="connsiteY79" fmla="*/ 266775 h 1619324"/>
              <a:gd name="connsiteX80" fmla="*/ 1064419 w 1169462"/>
              <a:gd name="connsiteY80" fmla="*/ 238200 h 1619324"/>
              <a:gd name="connsiteX81" fmla="*/ 1066800 w 1169462"/>
              <a:gd name="connsiteY81" fmla="*/ 231056 h 1619324"/>
              <a:gd name="connsiteX82" fmla="*/ 1071563 w 1169462"/>
              <a:gd name="connsiteY82" fmla="*/ 223912 h 1619324"/>
              <a:gd name="connsiteX83" fmla="*/ 1078706 w 1169462"/>
              <a:gd name="connsiteY83" fmla="*/ 202481 h 1619324"/>
              <a:gd name="connsiteX84" fmla="*/ 1081088 w 1169462"/>
              <a:gd name="connsiteY84" fmla="*/ 195337 h 1619324"/>
              <a:gd name="connsiteX85" fmla="*/ 1083469 w 1169462"/>
              <a:gd name="connsiteY85" fmla="*/ 185812 h 1619324"/>
              <a:gd name="connsiteX86" fmla="*/ 1088231 w 1169462"/>
              <a:gd name="connsiteY86" fmla="*/ 176287 h 1619324"/>
              <a:gd name="connsiteX87" fmla="*/ 1090613 w 1169462"/>
              <a:gd name="connsiteY87" fmla="*/ 169143 h 1619324"/>
              <a:gd name="connsiteX88" fmla="*/ 1100138 w 1169462"/>
              <a:gd name="connsiteY88" fmla="*/ 152475 h 1619324"/>
              <a:gd name="connsiteX89" fmla="*/ 1107281 w 1169462"/>
              <a:gd name="connsiteY89" fmla="*/ 138187 h 1619324"/>
              <a:gd name="connsiteX90" fmla="*/ 1112044 w 1169462"/>
              <a:gd name="connsiteY90" fmla="*/ 123900 h 1619324"/>
              <a:gd name="connsiteX91" fmla="*/ 1114425 w 1169462"/>
              <a:gd name="connsiteY91" fmla="*/ 116756 h 1619324"/>
              <a:gd name="connsiteX92" fmla="*/ 1119188 w 1169462"/>
              <a:gd name="connsiteY92" fmla="*/ 109612 h 1619324"/>
              <a:gd name="connsiteX93" fmla="*/ 1126331 w 1169462"/>
              <a:gd name="connsiteY93" fmla="*/ 85800 h 1619324"/>
              <a:gd name="connsiteX94" fmla="*/ 1135856 w 1169462"/>
              <a:gd name="connsiteY94" fmla="*/ 71512 h 1619324"/>
              <a:gd name="connsiteX95" fmla="*/ 1140619 w 1169462"/>
              <a:gd name="connsiteY95" fmla="*/ 64368 h 1619324"/>
              <a:gd name="connsiteX96" fmla="*/ 1143000 w 1169462"/>
              <a:gd name="connsiteY96" fmla="*/ 57225 h 1619324"/>
              <a:gd name="connsiteX97" fmla="*/ 1150144 w 1169462"/>
              <a:gd name="connsiteY97" fmla="*/ 52462 h 1619324"/>
              <a:gd name="connsiteX98" fmla="*/ 1154906 w 1169462"/>
              <a:gd name="connsiteY98" fmla="*/ 38175 h 1619324"/>
              <a:gd name="connsiteX99" fmla="*/ 1159669 w 1169462"/>
              <a:gd name="connsiteY99" fmla="*/ 23887 h 1619324"/>
              <a:gd name="connsiteX100" fmla="*/ 1162050 w 1169462"/>
              <a:gd name="connsiteY100" fmla="*/ 16743 h 1619324"/>
              <a:gd name="connsiteX101" fmla="*/ 1166813 w 1169462"/>
              <a:gd name="connsiteY101" fmla="*/ 9600 h 1619324"/>
              <a:gd name="connsiteX102" fmla="*/ 1169194 w 1169462"/>
              <a:gd name="connsiteY102" fmla="*/ 2456 h 1619324"/>
              <a:gd name="connsiteX103" fmla="*/ 1162050 w 1169462"/>
              <a:gd name="connsiteY103" fmla="*/ 75 h 1619324"/>
              <a:gd name="connsiteX104" fmla="*/ 1140619 w 1169462"/>
              <a:gd name="connsiteY104" fmla="*/ 7218 h 1619324"/>
              <a:gd name="connsiteX105" fmla="*/ 1114425 w 1169462"/>
              <a:gd name="connsiteY105" fmla="*/ 11981 h 1619324"/>
              <a:gd name="connsiteX106" fmla="*/ 676275 w 1169462"/>
              <a:gd name="connsiteY106" fmla="*/ 9600 h 1619324"/>
              <a:gd name="connsiteX107" fmla="*/ 597694 w 1169462"/>
              <a:gd name="connsiteY107" fmla="*/ 7218 h 1619324"/>
              <a:gd name="connsiteX108" fmla="*/ 0 w 1169462"/>
              <a:gd name="connsiteY108" fmla="*/ 16743 h 1619324"/>
              <a:gd name="connsiteX109" fmla="*/ 16669 w 1169462"/>
              <a:gd name="connsiteY109" fmla="*/ 1619324 h 1619324"/>
              <a:gd name="connsiteX110" fmla="*/ 678656 w 1169462"/>
              <a:gd name="connsiteY110" fmla="*/ 1197843 h 1619324"/>
              <a:gd name="connsiteX0" fmla="*/ 678656 w 1169462"/>
              <a:gd name="connsiteY0" fmla="*/ 1197843 h 1619324"/>
              <a:gd name="connsiteX1" fmla="*/ 678656 w 1169462"/>
              <a:gd name="connsiteY1" fmla="*/ 1197843 h 1619324"/>
              <a:gd name="connsiteX2" fmla="*/ 692944 w 1169462"/>
              <a:gd name="connsiteY2" fmla="*/ 1181175 h 1619324"/>
              <a:gd name="connsiteX3" fmla="*/ 700088 w 1169462"/>
              <a:gd name="connsiteY3" fmla="*/ 1176412 h 1619324"/>
              <a:gd name="connsiteX4" fmla="*/ 702469 w 1169462"/>
              <a:gd name="connsiteY4" fmla="*/ 1169268 h 1619324"/>
              <a:gd name="connsiteX5" fmla="*/ 711994 w 1169462"/>
              <a:gd name="connsiteY5" fmla="*/ 1154981 h 1619324"/>
              <a:gd name="connsiteX6" fmla="*/ 716756 w 1169462"/>
              <a:gd name="connsiteY6" fmla="*/ 1147837 h 1619324"/>
              <a:gd name="connsiteX7" fmla="*/ 721519 w 1169462"/>
              <a:gd name="connsiteY7" fmla="*/ 1140693 h 1619324"/>
              <a:gd name="connsiteX8" fmla="*/ 723900 w 1169462"/>
              <a:gd name="connsiteY8" fmla="*/ 1133550 h 1619324"/>
              <a:gd name="connsiteX9" fmla="*/ 728663 w 1169462"/>
              <a:gd name="connsiteY9" fmla="*/ 1116881 h 1619324"/>
              <a:gd name="connsiteX10" fmla="*/ 733425 w 1169462"/>
              <a:gd name="connsiteY10" fmla="*/ 1109737 h 1619324"/>
              <a:gd name="connsiteX11" fmla="*/ 738188 w 1169462"/>
              <a:gd name="connsiteY11" fmla="*/ 1095450 h 1619324"/>
              <a:gd name="connsiteX12" fmla="*/ 742950 w 1169462"/>
              <a:gd name="connsiteY12" fmla="*/ 1081162 h 1619324"/>
              <a:gd name="connsiteX13" fmla="*/ 747713 w 1169462"/>
              <a:gd name="connsiteY13" fmla="*/ 1066875 h 1619324"/>
              <a:gd name="connsiteX14" fmla="*/ 754856 w 1169462"/>
              <a:gd name="connsiteY14" fmla="*/ 1052587 h 1619324"/>
              <a:gd name="connsiteX15" fmla="*/ 759619 w 1169462"/>
              <a:gd name="connsiteY15" fmla="*/ 1045443 h 1619324"/>
              <a:gd name="connsiteX16" fmla="*/ 762000 w 1169462"/>
              <a:gd name="connsiteY16" fmla="*/ 1038300 h 1619324"/>
              <a:gd name="connsiteX17" fmla="*/ 766763 w 1169462"/>
              <a:gd name="connsiteY17" fmla="*/ 1031156 h 1619324"/>
              <a:gd name="connsiteX18" fmla="*/ 776288 w 1169462"/>
              <a:gd name="connsiteY18" fmla="*/ 1009725 h 1619324"/>
              <a:gd name="connsiteX19" fmla="*/ 783431 w 1169462"/>
              <a:gd name="connsiteY19" fmla="*/ 993056 h 1619324"/>
              <a:gd name="connsiteX20" fmla="*/ 790575 w 1169462"/>
              <a:gd name="connsiteY20" fmla="*/ 971625 h 1619324"/>
              <a:gd name="connsiteX21" fmla="*/ 792956 w 1169462"/>
              <a:gd name="connsiteY21" fmla="*/ 964481 h 1619324"/>
              <a:gd name="connsiteX22" fmla="*/ 797719 w 1169462"/>
              <a:gd name="connsiteY22" fmla="*/ 957337 h 1619324"/>
              <a:gd name="connsiteX23" fmla="*/ 807244 w 1169462"/>
              <a:gd name="connsiteY23" fmla="*/ 935906 h 1619324"/>
              <a:gd name="connsiteX24" fmla="*/ 814388 w 1169462"/>
              <a:gd name="connsiteY24" fmla="*/ 914475 h 1619324"/>
              <a:gd name="connsiteX25" fmla="*/ 816769 w 1169462"/>
              <a:gd name="connsiteY25" fmla="*/ 907331 h 1619324"/>
              <a:gd name="connsiteX26" fmla="*/ 826294 w 1169462"/>
              <a:gd name="connsiteY26" fmla="*/ 890662 h 1619324"/>
              <a:gd name="connsiteX27" fmla="*/ 828675 w 1169462"/>
              <a:gd name="connsiteY27" fmla="*/ 881137 h 1619324"/>
              <a:gd name="connsiteX28" fmla="*/ 831056 w 1169462"/>
              <a:gd name="connsiteY28" fmla="*/ 873993 h 1619324"/>
              <a:gd name="connsiteX29" fmla="*/ 833438 w 1169462"/>
              <a:gd name="connsiteY29" fmla="*/ 862087 h 1619324"/>
              <a:gd name="connsiteX30" fmla="*/ 835819 w 1169462"/>
              <a:gd name="connsiteY30" fmla="*/ 854943 h 1619324"/>
              <a:gd name="connsiteX31" fmla="*/ 838200 w 1169462"/>
              <a:gd name="connsiteY31" fmla="*/ 843037 h 1619324"/>
              <a:gd name="connsiteX32" fmla="*/ 842963 w 1169462"/>
              <a:gd name="connsiteY32" fmla="*/ 828750 h 1619324"/>
              <a:gd name="connsiteX33" fmla="*/ 845344 w 1169462"/>
              <a:gd name="connsiteY33" fmla="*/ 819225 h 1619324"/>
              <a:gd name="connsiteX34" fmla="*/ 850106 w 1169462"/>
              <a:gd name="connsiteY34" fmla="*/ 804937 h 1619324"/>
              <a:gd name="connsiteX35" fmla="*/ 854869 w 1169462"/>
              <a:gd name="connsiteY35" fmla="*/ 790650 h 1619324"/>
              <a:gd name="connsiteX36" fmla="*/ 862013 w 1169462"/>
              <a:gd name="connsiteY36" fmla="*/ 769218 h 1619324"/>
              <a:gd name="connsiteX37" fmla="*/ 864394 w 1169462"/>
              <a:gd name="connsiteY37" fmla="*/ 762075 h 1619324"/>
              <a:gd name="connsiteX38" fmla="*/ 866775 w 1169462"/>
              <a:gd name="connsiteY38" fmla="*/ 754931 h 1619324"/>
              <a:gd name="connsiteX39" fmla="*/ 871538 w 1169462"/>
              <a:gd name="connsiteY39" fmla="*/ 747787 h 1619324"/>
              <a:gd name="connsiteX40" fmla="*/ 876300 w 1169462"/>
              <a:gd name="connsiteY40" fmla="*/ 733500 h 1619324"/>
              <a:gd name="connsiteX41" fmla="*/ 878681 w 1169462"/>
              <a:gd name="connsiteY41" fmla="*/ 721593 h 1619324"/>
              <a:gd name="connsiteX42" fmla="*/ 883444 w 1169462"/>
              <a:gd name="connsiteY42" fmla="*/ 707306 h 1619324"/>
              <a:gd name="connsiteX43" fmla="*/ 888206 w 1169462"/>
              <a:gd name="connsiteY43" fmla="*/ 693018 h 1619324"/>
              <a:gd name="connsiteX44" fmla="*/ 890588 w 1169462"/>
              <a:gd name="connsiteY44" fmla="*/ 685875 h 1619324"/>
              <a:gd name="connsiteX45" fmla="*/ 892969 w 1169462"/>
              <a:gd name="connsiteY45" fmla="*/ 678731 h 1619324"/>
              <a:gd name="connsiteX46" fmla="*/ 902494 w 1169462"/>
              <a:gd name="connsiteY46" fmla="*/ 664443 h 1619324"/>
              <a:gd name="connsiteX47" fmla="*/ 907256 w 1169462"/>
              <a:gd name="connsiteY47" fmla="*/ 650156 h 1619324"/>
              <a:gd name="connsiteX48" fmla="*/ 912019 w 1169462"/>
              <a:gd name="connsiteY48" fmla="*/ 640631 h 1619324"/>
              <a:gd name="connsiteX49" fmla="*/ 916781 w 1169462"/>
              <a:gd name="connsiteY49" fmla="*/ 626343 h 1619324"/>
              <a:gd name="connsiteX50" fmla="*/ 919163 w 1169462"/>
              <a:gd name="connsiteY50" fmla="*/ 619200 h 1619324"/>
              <a:gd name="connsiteX51" fmla="*/ 921544 w 1169462"/>
              <a:gd name="connsiteY51" fmla="*/ 612056 h 1619324"/>
              <a:gd name="connsiteX52" fmla="*/ 923925 w 1169462"/>
              <a:gd name="connsiteY52" fmla="*/ 604912 h 1619324"/>
              <a:gd name="connsiteX53" fmla="*/ 926306 w 1169462"/>
              <a:gd name="connsiteY53" fmla="*/ 593006 h 1619324"/>
              <a:gd name="connsiteX54" fmla="*/ 931069 w 1169462"/>
              <a:gd name="connsiteY54" fmla="*/ 578718 h 1619324"/>
              <a:gd name="connsiteX55" fmla="*/ 933450 w 1169462"/>
              <a:gd name="connsiteY55" fmla="*/ 571575 h 1619324"/>
              <a:gd name="connsiteX56" fmla="*/ 938213 w 1169462"/>
              <a:gd name="connsiteY56" fmla="*/ 557287 h 1619324"/>
              <a:gd name="connsiteX57" fmla="*/ 940594 w 1169462"/>
              <a:gd name="connsiteY57" fmla="*/ 550143 h 1619324"/>
              <a:gd name="connsiteX58" fmla="*/ 945356 w 1169462"/>
              <a:gd name="connsiteY58" fmla="*/ 543000 h 1619324"/>
              <a:gd name="connsiteX59" fmla="*/ 954881 w 1169462"/>
              <a:gd name="connsiteY59" fmla="*/ 509662 h 1619324"/>
              <a:gd name="connsiteX60" fmla="*/ 959644 w 1169462"/>
              <a:gd name="connsiteY60" fmla="*/ 495375 h 1619324"/>
              <a:gd name="connsiteX61" fmla="*/ 962025 w 1169462"/>
              <a:gd name="connsiteY61" fmla="*/ 488231 h 1619324"/>
              <a:gd name="connsiteX62" fmla="*/ 966788 w 1169462"/>
              <a:gd name="connsiteY62" fmla="*/ 481087 h 1619324"/>
              <a:gd name="connsiteX63" fmla="*/ 969169 w 1169462"/>
              <a:gd name="connsiteY63" fmla="*/ 473943 h 1619324"/>
              <a:gd name="connsiteX64" fmla="*/ 978694 w 1169462"/>
              <a:gd name="connsiteY64" fmla="*/ 459656 h 1619324"/>
              <a:gd name="connsiteX65" fmla="*/ 988219 w 1169462"/>
              <a:gd name="connsiteY65" fmla="*/ 438225 h 1619324"/>
              <a:gd name="connsiteX66" fmla="*/ 990600 w 1169462"/>
              <a:gd name="connsiteY66" fmla="*/ 431081 h 1619324"/>
              <a:gd name="connsiteX67" fmla="*/ 995363 w 1169462"/>
              <a:gd name="connsiteY67" fmla="*/ 423937 h 1619324"/>
              <a:gd name="connsiteX68" fmla="*/ 997744 w 1169462"/>
              <a:gd name="connsiteY68" fmla="*/ 412031 h 1619324"/>
              <a:gd name="connsiteX69" fmla="*/ 1004888 w 1169462"/>
              <a:gd name="connsiteY69" fmla="*/ 388218 h 1619324"/>
              <a:gd name="connsiteX70" fmla="*/ 1007269 w 1169462"/>
              <a:gd name="connsiteY70" fmla="*/ 381075 h 1619324"/>
              <a:gd name="connsiteX71" fmla="*/ 1009650 w 1169462"/>
              <a:gd name="connsiteY71" fmla="*/ 373931 h 1619324"/>
              <a:gd name="connsiteX72" fmla="*/ 1014413 w 1169462"/>
              <a:gd name="connsiteY72" fmla="*/ 366787 h 1619324"/>
              <a:gd name="connsiteX73" fmla="*/ 1021556 w 1169462"/>
              <a:gd name="connsiteY73" fmla="*/ 352500 h 1619324"/>
              <a:gd name="connsiteX74" fmla="*/ 1023938 w 1169462"/>
              <a:gd name="connsiteY74" fmla="*/ 345356 h 1619324"/>
              <a:gd name="connsiteX75" fmla="*/ 1028700 w 1169462"/>
              <a:gd name="connsiteY75" fmla="*/ 338212 h 1619324"/>
              <a:gd name="connsiteX76" fmla="*/ 1033463 w 1169462"/>
              <a:gd name="connsiteY76" fmla="*/ 319162 h 1619324"/>
              <a:gd name="connsiteX77" fmla="*/ 1040606 w 1169462"/>
              <a:gd name="connsiteY77" fmla="*/ 295350 h 1619324"/>
              <a:gd name="connsiteX78" fmla="*/ 1045369 w 1169462"/>
              <a:gd name="connsiteY78" fmla="*/ 288206 h 1619324"/>
              <a:gd name="connsiteX79" fmla="*/ 1054894 w 1169462"/>
              <a:gd name="connsiteY79" fmla="*/ 266775 h 1619324"/>
              <a:gd name="connsiteX80" fmla="*/ 1064419 w 1169462"/>
              <a:gd name="connsiteY80" fmla="*/ 238200 h 1619324"/>
              <a:gd name="connsiteX81" fmla="*/ 1066800 w 1169462"/>
              <a:gd name="connsiteY81" fmla="*/ 231056 h 1619324"/>
              <a:gd name="connsiteX82" fmla="*/ 1071563 w 1169462"/>
              <a:gd name="connsiteY82" fmla="*/ 223912 h 1619324"/>
              <a:gd name="connsiteX83" fmla="*/ 1078706 w 1169462"/>
              <a:gd name="connsiteY83" fmla="*/ 202481 h 1619324"/>
              <a:gd name="connsiteX84" fmla="*/ 1081088 w 1169462"/>
              <a:gd name="connsiteY84" fmla="*/ 195337 h 1619324"/>
              <a:gd name="connsiteX85" fmla="*/ 1083469 w 1169462"/>
              <a:gd name="connsiteY85" fmla="*/ 185812 h 1619324"/>
              <a:gd name="connsiteX86" fmla="*/ 1088231 w 1169462"/>
              <a:gd name="connsiteY86" fmla="*/ 176287 h 1619324"/>
              <a:gd name="connsiteX87" fmla="*/ 1090613 w 1169462"/>
              <a:gd name="connsiteY87" fmla="*/ 169143 h 1619324"/>
              <a:gd name="connsiteX88" fmla="*/ 1100138 w 1169462"/>
              <a:gd name="connsiteY88" fmla="*/ 152475 h 1619324"/>
              <a:gd name="connsiteX89" fmla="*/ 1107281 w 1169462"/>
              <a:gd name="connsiteY89" fmla="*/ 138187 h 1619324"/>
              <a:gd name="connsiteX90" fmla="*/ 1112044 w 1169462"/>
              <a:gd name="connsiteY90" fmla="*/ 123900 h 1619324"/>
              <a:gd name="connsiteX91" fmla="*/ 1114425 w 1169462"/>
              <a:gd name="connsiteY91" fmla="*/ 116756 h 1619324"/>
              <a:gd name="connsiteX92" fmla="*/ 1119188 w 1169462"/>
              <a:gd name="connsiteY92" fmla="*/ 109612 h 1619324"/>
              <a:gd name="connsiteX93" fmla="*/ 1126331 w 1169462"/>
              <a:gd name="connsiteY93" fmla="*/ 85800 h 1619324"/>
              <a:gd name="connsiteX94" fmla="*/ 1135856 w 1169462"/>
              <a:gd name="connsiteY94" fmla="*/ 71512 h 1619324"/>
              <a:gd name="connsiteX95" fmla="*/ 1140619 w 1169462"/>
              <a:gd name="connsiteY95" fmla="*/ 64368 h 1619324"/>
              <a:gd name="connsiteX96" fmla="*/ 1143000 w 1169462"/>
              <a:gd name="connsiteY96" fmla="*/ 57225 h 1619324"/>
              <a:gd name="connsiteX97" fmla="*/ 1150144 w 1169462"/>
              <a:gd name="connsiteY97" fmla="*/ 52462 h 1619324"/>
              <a:gd name="connsiteX98" fmla="*/ 1154906 w 1169462"/>
              <a:gd name="connsiteY98" fmla="*/ 38175 h 1619324"/>
              <a:gd name="connsiteX99" fmla="*/ 1159669 w 1169462"/>
              <a:gd name="connsiteY99" fmla="*/ 23887 h 1619324"/>
              <a:gd name="connsiteX100" fmla="*/ 1162050 w 1169462"/>
              <a:gd name="connsiteY100" fmla="*/ 16743 h 1619324"/>
              <a:gd name="connsiteX101" fmla="*/ 1166813 w 1169462"/>
              <a:gd name="connsiteY101" fmla="*/ 9600 h 1619324"/>
              <a:gd name="connsiteX102" fmla="*/ 1169194 w 1169462"/>
              <a:gd name="connsiteY102" fmla="*/ 2456 h 1619324"/>
              <a:gd name="connsiteX103" fmla="*/ 1162050 w 1169462"/>
              <a:gd name="connsiteY103" fmla="*/ 75 h 1619324"/>
              <a:gd name="connsiteX104" fmla="*/ 1140619 w 1169462"/>
              <a:gd name="connsiteY104" fmla="*/ 7218 h 1619324"/>
              <a:gd name="connsiteX105" fmla="*/ 1114425 w 1169462"/>
              <a:gd name="connsiteY105" fmla="*/ 11981 h 1619324"/>
              <a:gd name="connsiteX106" fmla="*/ 676275 w 1169462"/>
              <a:gd name="connsiteY106" fmla="*/ 9600 h 1619324"/>
              <a:gd name="connsiteX107" fmla="*/ 597694 w 1169462"/>
              <a:gd name="connsiteY107" fmla="*/ 7218 h 1619324"/>
              <a:gd name="connsiteX108" fmla="*/ 0 w 1169462"/>
              <a:gd name="connsiteY108" fmla="*/ 16743 h 1619324"/>
              <a:gd name="connsiteX109" fmla="*/ 16669 w 1169462"/>
              <a:gd name="connsiteY109" fmla="*/ 1619324 h 1619324"/>
              <a:gd name="connsiteX110" fmla="*/ 678656 w 1169462"/>
              <a:gd name="connsiteY110" fmla="*/ 1197843 h 1619324"/>
              <a:gd name="connsiteX0" fmla="*/ 573881 w 1169462"/>
              <a:gd name="connsiteY0" fmla="*/ 1376437 h 1619324"/>
              <a:gd name="connsiteX1" fmla="*/ 678656 w 1169462"/>
              <a:gd name="connsiteY1" fmla="*/ 1197843 h 1619324"/>
              <a:gd name="connsiteX2" fmla="*/ 692944 w 1169462"/>
              <a:gd name="connsiteY2" fmla="*/ 1181175 h 1619324"/>
              <a:gd name="connsiteX3" fmla="*/ 700088 w 1169462"/>
              <a:gd name="connsiteY3" fmla="*/ 1176412 h 1619324"/>
              <a:gd name="connsiteX4" fmla="*/ 702469 w 1169462"/>
              <a:gd name="connsiteY4" fmla="*/ 1169268 h 1619324"/>
              <a:gd name="connsiteX5" fmla="*/ 711994 w 1169462"/>
              <a:gd name="connsiteY5" fmla="*/ 1154981 h 1619324"/>
              <a:gd name="connsiteX6" fmla="*/ 716756 w 1169462"/>
              <a:gd name="connsiteY6" fmla="*/ 1147837 h 1619324"/>
              <a:gd name="connsiteX7" fmla="*/ 721519 w 1169462"/>
              <a:gd name="connsiteY7" fmla="*/ 1140693 h 1619324"/>
              <a:gd name="connsiteX8" fmla="*/ 723900 w 1169462"/>
              <a:gd name="connsiteY8" fmla="*/ 1133550 h 1619324"/>
              <a:gd name="connsiteX9" fmla="*/ 728663 w 1169462"/>
              <a:gd name="connsiteY9" fmla="*/ 1116881 h 1619324"/>
              <a:gd name="connsiteX10" fmla="*/ 733425 w 1169462"/>
              <a:gd name="connsiteY10" fmla="*/ 1109737 h 1619324"/>
              <a:gd name="connsiteX11" fmla="*/ 738188 w 1169462"/>
              <a:gd name="connsiteY11" fmla="*/ 1095450 h 1619324"/>
              <a:gd name="connsiteX12" fmla="*/ 742950 w 1169462"/>
              <a:gd name="connsiteY12" fmla="*/ 1081162 h 1619324"/>
              <a:gd name="connsiteX13" fmla="*/ 747713 w 1169462"/>
              <a:gd name="connsiteY13" fmla="*/ 1066875 h 1619324"/>
              <a:gd name="connsiteX14" fmla="*/ 754856 w 1169462"/>
              <a:gd name="connsiteY14" fmla="*/ 1052587 h 1619324"/>
              <a:gd name="connsiteX15" fmla="*/ 759619 w 1169462"/>
              <a:gd name="connsiteY15" fmla="*/ 1045443 h 1619324"/>
              <a:gd name="connsiteX16" fmla="*/ 762000 w 1169462"/>
              <a:gd name="connsiteY16" fmla="*/ 1038300 h 1619324"/>
              <a:gd name="connsiteX17" fmla="*/ 766763 w 1169462"/>
              <a:gd name="connsiteY17" fmla="*/ 1031156 h 1619324"/>
              <a:gd name="connsiteX18" fmla="*/ 776288 w 1169462"/>
              <a:gd name="connsiteY18" fmla="*/ 1009725 h 1619324"/>
              <a:gd name="connsiteX19" fmla="*/ 783431 w 1169462"/>
              <a:gd name="connsiteY19" fmla="*/ 993056 h 1619324"/>
              <a:gd name="connsiteX20" fmla="*/ 790575 w 1169462"/>
              <a:gd name="connsiteY20" fmla="*/ 971625 h 1619324"/>
              <a:gd name="connsiteX21" fmla="*/ 792956 w 1169462"/>
              <a:gd name="connsiteY21" fmla="*/ 964481 h 1619324"/>
              <a:gd name="connsiteX22" fmla="*/ 797719 w 1169462"/>
              <a:gd name="connsiteY22" fmla="*/ 957337 h 1619324"/>
              <a:gd name="connsiteX23" fmla="*/ 807244 w 1169462"/>
              <a:gd name="connsiteY23" fmla="*/ 935906 h 1619324"/>
              <a:gd name="connsiteX24" fmla="*/ 814388 w 1169462"/>
              <a:gd name="connsiteY24" fmla="*/ 914475 h 1619324"/>
              <a:gd name="connsiteX25" fmla="*/ 816769 w 1169462"/>
              <a:gd name="connsiteY25" fmla="*/ 907331 h 1619324"/>
              <a:gd name="connsiteX26" fmla="*/ 826294 w 1169462"/>
              <a:gd name="connsiteY26" fmla="*/ 890662 h 1619324"/>
              <a:gd name="connsiteX27" fmla="*/ 828675 w 1169462"/>
              <a:gd name="connsiteY27" fmla="*/ 881137 h 1619324"/>
              <a:gd name="connsiteX28" fmla="*/ 831056 w 1169462"/>
              <a:gd name="connsiteY28" fmla="*/ 873993 h 1619324"/>
              <a:gd name="connsiteX29" fmla="*/ 833438 w 1169462"/>
              <a:gd name="connsiteY29" fmla="*/ 862087 h 1619324"/>
              <a:gd name="connsiteX30" fmla="*/ 835819 w 1169462"/>
              <a:gd name="connsiteY30" fmla="*/ 854943 h 1619324"/>
              <a:gd name="connsiteX31" fmla="*/ 838200 w 1169462"/>
              <a:gd name="connsiteY31" fmla="*/ 843037 h 1619324"/>
              <a:gd name="connsiteX32" fmla="*/ 842963 w 1169462"/>
              <a:gd name="connsiteY32" fmla="*/ 828750 h 1619324"/>
              <a:gd name="connsiteX33" fmla="*/ 845344 w 1169462"/>
              <a:gd name="connsiteY33" fmla="*/ 819225 h 1619324"/>
              <a:gd name="connsiteX34" fmla="*/ 850106 w 1169462"/>
              <a:gd name="connsiteY34" fmla="*/ 804937 h 1619324"/>
              <a:gd name="connsiteX35" fmla="*/ 854869 w 1169462"/>
              <a:gd name="connsiteY35" fmla="*/ 790650 h 1619324"/>
              <a:gd name="connsiteX36" fmla="*/ 862013 w 1169462"/>
              <a:gd name="connsiteY36" fmla="*/ 769218 h 1619324"/>
              <a:gd name="connsiteX37" fmla="*/ 864394 w 1169462"/>
              <a:gd name="connsiteY37" fmla="*/ 762075 h 1619324"/>
              <a:gd name="connsiteX38" fmla="*/ 866775 w 1169462"/>
              <a:gd name="connsiteY38" fmla="*/ 754931 h 1619324"/>
              <a:gd name="connsiteX39" fmla="*/ 871538 w 1169462"/>
              <a:gd name="connsiteY39" fmla="*/ 747787 h 1619324"/>
              <a:gd name="connsiteX40" fmla="*/ 876300 w 1169462"/>
              <a:gd name="connsiteY40" fmla="*/ 733500 h 1619324"/>
              <a:gd name="connsiteX41" fmla="*/ 878681 w 1169462"/>
              <a:gd name="connsiteY41" fmla="*/ 721593 h 1619324"/>
              <a:gd name="connsiteX42" fmla="*/ 883444 w 1169462"/>
              <a:gd name="connsiteY42" fmla="*/ 707306 h 1619324"/>
              <a:gd name="connsiteX43" fmla="*/ 888206 w 1169462"/>
              <a:gd name="connsiteY43" fmla="*/ 693018 h 1619324"/>
              <a:gd name="connsiteX44" fmla="*/ 890588 w 1169462"/>
              <a:gd name="connsiteY44" fmla="*/ 685875 h 1619324"/>
              <a:gd name="connsiteX45" fmla="*/ 892969 w 1169462"/>
              <a:gd name="connsiteY45" fmla="*/ 678731 h 1619324"/>
              <a:gd name="connsiteX46" fmla="*/ 902494 w 1169462"/>
              <a:gd name="connsiteY46" fmla="*/ 664443 h 1619324"/>
              <a:gd name="connsiteX47" fmla="*/ 907256 w 1169462"/>
              <a:gd name="connsiteY47" fmla="*/ 650156 h 1619324"/>
              <a:gd name="connsiteX48" fmla="*/ 912019 w 1169462"/>
              <a:gd name="connsiteY48" fmla="*/ 640631 h 1619324"/>
              <a:gd name="connsiteX49" fmla="*/ 916781 w 1169462"/>
              <a:gd name="connsiteY49" fmla="*/ 626343 h 1619324"/>
              <a:gd name="connsiteX50" fmla="*/ 919163 w 1169462"/>
              <a:gd name="connsiteY50" fmla="*/ 619200 h 1619324"/>
              <a:gd name="connsiteX51" fmla="*/ 921544 w 1169462"/>
              <a:gd name="connsiteY51" fmla="*/ 612056 h 1619324"/>
              <a:gd name="connsiteX52" fmla="*/ 923925 w 1169462"/>
              <a:gd name="connsiteY52" fmla="*/ 604912 h 1619324"/>
              <a:gd name="connsiteX53" fmla="*/ 926306 w 1169462"/>
              <a:gd name="connsiteY53" fmla="*/ 593006 h 1619324"/>
              <a:gd name="connsiteX54" fmla="*/ 931069 w 1169462"/>
              <a:gd name="connsiteY54" fmla="*/ 578718 h 1619324"/>
              <a:gd name="connsiteX55" fmla="*/ 933450 w 1169462"/>
              <a:gd name="connsiteY55" fmla="*/ 571575 h 1619324"/>
              <a:gd name="connsiteX56" fmla="*/ 938213 w 1169462"/>
              <a:gd name="connsiteY56" fmla="*/ 557287 h 1619324"/>
              <a:gd name="connsiteX57" fmla="*/ 940594 w 1169462"/>
              <a:gd name="connsiteY57" fmla="*/ 550143 h 1619324"/>
              <a:gd name="connsiteX58" fmla="*/ 945356 w 1169462"/>
              <a:gd name="connsiteY58" fmla="*/ 543000 h 1619324"/>
              <a:gd name="connsiteX59" fmla="*/ 954881 w 1169462"/>
              <a:gd name="connsiteY59" fmla="*/ 509662 h 1619324"/>
              <a:gd name="connsiteX60" fmla="*/ 959644 w 1169462"/>
              <a:gd name="connsiteY60" fmla="*/ 495375 h 1619324"/>
              <a:gd name="connsiteX61" fmla="*/ 962025 w 1169462"/>
              <a:gd name="connsiteY61" fmla="*/ 488231 h 1619324"/>
              <a:gd name="connsiteX62" fmla="*/ 966788 w 1169462"/>
              <a:gd name="connsiteY62" fmla="*/ 481087 h 1619324"/>
              <a:gd name="connsiteX63" fmla="*/ 969169 w 1169462"/>
              <a:gd name="connsiteY63" fmla="*/ 473943 h 1619324"/>
              <a:gd name="connsiteX64" fmla="*/ 978694 w 1169462"/>
              <a:gd name="connsiteY64" fmla="*/ 459656 h 1619324"/>
              <a:gd name="connsiteX65" fmla="*/ 988219 w 1169462"/>
              <a:gd name="connsiteY65" fmla="*/ 438225 h 1619324"/>
              <a:gd name="connsiteX66" fmla="*/ 990600 w 1169462"/>
              <a:gd name="connsiteY66" fmla="*/ 431081 h 1619324"/>
              <a:gd name="connsiteX67" fmla="*/ 995363 w 1169462"/>
              <a:gd name="connsiteY67" fmla="*/ 423937 h 1619324"/>
              <a:gd name="connsiteX68" fmla="*/ 997744 w 1169462"/>
              <a:gd name="connsiteY68" fmla="*/ 412031 h 1619324"/>
              <a:gd name="connsiteX69" fmla="*/ 1004888 w 1169462"/>
              <a:gd name="connsiteY69" fmla="*/ 388218 h 1619324"/>
              <a:gd name="connsiteX70" fmla="*/ 1007269 w 1169462"/>
              <a:gd name="connsiteY70" fmla="*/ 381075 h 1619324"/>
              <a:gd name="connsiteX71" fmla="*/ 1009650 w 1169462"/>
              <a:gd name="connsiteY71" fmla="*/ 373931 h 1619324"/>
              <a:gd name="connsiteX72" fmla="*/ 1014413 w 1169462"/>
              <a:gd name="connsiteY72" fmla="*/ 366787 h 1619324"/>
              <a:gd name="connsiteX73" fmla="*/ 1021556 w 1169462"/>
              <a:gd name="connsiteY73" fmla="*/ 352500 h 1619324"/>
              <a:gd name="connsiteX74" fmla="*/ 1023938 w 1169462"/>
              <a:gd name="connsiteY74" fmla="*/ 345356 h 1619324"/>
              <a:gd name="connsiteX75" fmla="*/ 1028700 w 1169462"/>
              <a:gd name="connsiteY75" fmla="*/ 338212 h 1619324"/>
              <a:gd name="connsiteX76" fmla="*/ 1033463 w 1169462"/>
              <a:gd name="connsiteY76" fmla="*/ 319162 h 1619324"/>
              <a:gd name="connsiteX77" fmla="*/ 1040606 w 1169462"/>
              <a:gd name="connsiteY77" fmla="*/ 295350 h 1619324"/>
              <a:gd name="connsiteX78" fmla="*/ 1045369 w 1169462"/>
              <a:gd name="connsiteY78" fmla="*/ 288206 h 1619324"/>
              <a:gd name="connsiteX79" fmla="*/ 1054894 w 1169462"/>
              <a:gd name="connsiteY79" fmla="*/ 266775 h 1619324"/>
              <a:gd name="connsiteX80" fmla="*/ 1064419 w 1169462"/>
              <a:gd name="connsiteY80" fmla="*/ 238200 h 1619324"/>
              <a:gd name="connsiteX81" fmla="*/ 1066800 w 1169462"/>
              <a:gd name="connsiteY81" fmla="*/ 231056 h 1619324"/>
              <a:gd name="connsiteX82" fmla="*/ 1071563 w 1169462"/>
              <a:gd name="connsiteY82" fmla="*/ 223912 h 1619324"/>
              <a:gd name="connsiteX83" fmla="*/ 1078706 w 1169462"/>
              <a:gd name="connsiteY83" fmla="*/ 202481 h 1619324"/>
              <a:gd name="connsiteX84" fmla="*/ 1081088 w 1169462"/>
              <a:gd name="connsiteY84" fmla="*/ 195337 h 1619324"/>
              <a:gd name="connsiteX85" fmla="*/ 1083469 w 1169462"/>
              <a:gd name="connsiteY85" fmla="*/ 185812 h 1619324"/>
              <a:gd name="connsiteX86" fmla="*/ 1088231 w 1169462"/>
              <a:gd name="connsiteY86" fmla="*/ 176287 h 1619324"/>
              <a:gd name="connsiteX87" fmla="*/ 1090613 w 1169462"/>
              <a:gd name="connsiteY87" fmla="*/ 169143 h 1619324"/>
              <a:gd name="connsiteX88" fmla="*/ 1100138 w 1169462"/>
              <a:gd name="connsiteY88" fmla="*/ 152475 h 1619324"/>
              <a:gd name="connsiteX89" fmla="*/ 1107281 w 1169462"/>
              <a:gd name="connsiteY89" fmla="*/ 138187 h 1619324"/>
              <a:gd name="connsiteX90" fmla="*/ 1112044 w 1169462"/>
              <a:gd name="connsiteY90" fmla="*/ 123900 h 1619324"/>
              <a:gd name="connsiteX91" fmla="*/ 1114425 w 1169462"/>
              <a:gd name="connsiteY91" fmla="*/ 116756 h 1619324"/>
              <a:gd name="connsiteX92" fmla="*/ 1119188 w 1169462"/>
              <a:gd name="connsiteY92" fmla="*/ 109612 h 1619324"/>
              <a:gd name="connsiteX93" fmla="*/ 1126331 w 1169462"/>
              <a:gd name="connsiteY93" fmla="*/ 85800 h 1619324"/>
              <a:gd name="connsiteX94" fmla="*/ 1135856 w 1169462"/>
              <a:gd name="connsiteY94" fmla="*/ 71512 h 1619324"/>
              <a:gd name="connsiteX95" fmla="*/ 1140619 w 1169462"/>
              <a:gd name="connsiteY95" fmla="*/ 64368 h 1619324"/>
              <a:gd name="connsiteX96" fmla="*/ 1143000 w 1169462"/>
              <a:gd name="connsiteY96" fmla="*/ 57225 h 1619324"/>
              <a:gd name="connsiteX97" fmla="*/ 1150144 w 1169462"/>
              <a:gd name="connsiteY97" fmla="*/ 52462 h 1619324"/>
              <a:gd name="connsiteX98" fmla="*/ 1154906 w 1169462"/>
              <a:gd name="connsiteY98" fmla="*/ 38175 h 1619324"/>
              <a:gd name="connsiteX99" fmla="*/ 1159669 w 1169462"/>
              <a:gd name="connsiteY99" fmla="*/ 23887 h 1619324"/>
              <a:gd name="connsiteX100" fmla="*/ 1162050 w 1169462"/>
              <a:gd name="connsiteY100" fmla="*/ 16743 h 1619324"/>
              <a:gd name="connsiteX101" fmla="*/ 1166813 w 1169462"/>
              <a:gd name="connsiteY101" fmla="*/ 9600 h 1619324"/>
              <a:gd name="connsiteX102" fmla="*/ 1169194 w 1169462"/>
              <a:gd name="connsiteY102" fmla="*/ 2456 h 1619324"/>
              <a:gd name="connsiteX103" fmla="*/ 1162050 w 1169462"/>
              <a:gd name="connsiteY103" fmla="*/ 75 h 1619324"/>
              <a:gd name="connsiteX104" fmla="*/ 1140619 w 1169462"/>
              <a:gd name="connsiteY104" fmla="*/ 7218 h 1619324"/>
              <a:gd name="connsiteX105" fmla="*/ 1114425 w 1169462"/>
              <a:gd name="connsiteY105" fmla="*/ 11981 h 1619324"/>
              <a:gd name="connsiteX106" fmla="*/ 676275 w 1169462"/>
              <a:gd name="connsiteY106" fmla="*/ 9600 h 1619324"/>
              <a:gd name="connsiteX107" fmla="*/ 597694 w 1169462"/>
              <a:gd name="connsiteY107" fmla="*/ 7218 h 1619324"/>
              <a:gd name="connsiteX108" fmla="*/ 0 w 1169462"/>
              <a:gd name="connsiteY108" fmla="*/ 16743 h 1619324"/>
              <a:gd name="connsiteX109" fmla="*/ 16669 w 1169462"/>
              <a:gd name="connsiteY109" fmla="*/ 1619324 h 1619324"/>
              <a:gd name="connsiteX110" fmla="*/ 573881 w 1169462"/>
              <a:gd name="connsiteY110" fmla="*/ 1376437 h 1619324"/>
              <a:gd name="connsiteX0" fmla="*/ 573881 w 1169462"/>
              <a:gd name="connsiteY0" fmla="*/ 1376437 h 1619324"/>
              <a:gd name="connsiteX1" fmla="*/ 678656 w 1169462"/>
              <a:gd name="connsiteY1" fmla="*/ 1197843 h 1619324"/>
              <a:gd name="connsiteX2" fmla="*/ 692944 w 1169462"/>
              <a:gd name="connsiteY2" fmla="*/ 1181175 h 1619324"/>
              <a:gd name="connsiteX3" fmla="*/ 700088 w 1169462"/>
              <a:gd name="connsiteY3" fmla="*/ 1176412 h 1619324"/>
              <a:gd name="connsiteX4" fmla="*/ 702469 w 1169462"/>
              <a:gd name="connsiteY4" fmla="*/ 1169268 h 1619324"/>
              <a:gd name="connsiteX5" fmla="*/ 711994 w 1169462"/>
              <a:gd name="connsiteY5" fmla="*/ 1154981 h 1619324"/>
              <a:gd name="connsiteX6" fmla="*/ 716756 w 1169462"/>
              <a:gd name="connsiteY6" fmla="*/ 1147837 h 1619324"/>
              <a:gd name="connsiteX7" fmla="*/ 721519 w 1169462"/>
              <a:gd name="connsiteY7" fmla="*/ 1140693 h 1619324"/>
              <a:gd name="connsiteX8" fmla="*/ 723900 w 1169462"/>
              <a:gd name="connsiteY8" fmla="*/ 1133550 h 1619324"/>
              <a:gd name="connsiteX9" fmla="*/ 728663 w 1169462"/>
              <a:gd name="connsiteY9" fmla="*/ 1116881 h 1619324"/>
              <a:gd name="connsiteX10" fmla="*/ 733425 w 1169462"/>
              <a:gd name="connsiteY10" fmla="*/ 1109737 h 1619324"/>
              <a:gd name="connsiteX11" fmla="*/ 738188 w 1169462"/>
              <a:gd name="connsiteY11" fmla="*/ 1095450 h 1619324"/>
              <a:gd name="connsiteX12" fmla="*/ 742950 w 1169462"/>
              <a:gd name="connsiteY12" fmla="*/ 1081162 h 1619324"/>
              <a:gd name="connsiteX13" fmla="*/ 747713 w 1169462"/>
              <a:gd name="connsiteY13" fmla="*/ 1066875 h 1619324"/>
              <a:gd name="connsiteX14" fmla="*/ 754856 w 1169462"/>
              <a:gd name="connsiteY14" fmla="*/ 1052587 h 1619324"/>
              <a:gd name="connsiteX15" fmla="*/ 759619 w 1169462"/>
              <a:gd name="connsiteY15" fmla="*/ 1045443 h 1619324"/>
              <a:gd name="connsiteX16" fmla="*/ 762000 w 1169462"/>
              <a:gd name="connsiteY16" fmla="*/ 1038300 h 1619324"/>
              <a:gd name="connsiteX17" fmla="*/ 766763 w 1169462"/>
              <a:gd name="connsiteY17" fmla="*/ 1031156 h 1619324"/>
              <a:gd name="connsiteX18" fmla="*/ 776288 w 1169462"/>
              <a:gd name="connsiteY18" fmla="*/ 1009725 h 1619324"/>
              <a:gd name="connsiteX19" fmla="*/ 783431 w 1169462"/>
              <a:gd name="connsiteY19" fmla="*/ 993056 h 1619324"/>
              <a:gd name="connsiteX20" fmla="*/ 790575 w 1169462"/>
              <a:gd name="connsiteY20" fmla="*/ 971625 h 1619324"/>
              <a:gd name="connsiteX21" fmla="*/ 792956 w 1169462"/>
              <a:gd name="connsiteY21" fmla="*/ 964481 h 1619324"/>
              <a:gd name="connsiteX22" fmla="*/ 797719 w 1169462"/>
              <a:gd name="connsiteY22" fmla="*/ 957337 h 1619324"/>
              <a:gd name="connsiteX23" fmla="*/ 807244 w 1169462"/>
              <a:gd name="connsiteY23" fmla="*/ 935906 h 1619324"/>
              <a:gd name="connsiteX24" fmla="*/ 814388 w 1169462"/>
              <a:gd name="connsiteY24" fmla="*/ 914475 h 1619324"/>
              <a:gd name="connsiteX25" fmla="*/ 816769 w 1169462"/>
              <a:gd name="connsiteY25" fmla="*/ 907331 h 1619324"/>
              <a:gd name="connsiteX26" fmla="*/ 826294 w 1169462"/>
              <a:gd name="connsiteY26" fmla="*/ 890662 h 1619324"/>
              <a:gd name="connsiteX27" fmla="*/ 828675 w 1169462"/>
              <a:gd name="connsiteY27" fmla="*/ 881137 h 1619324"/>
              <a:gd name="connsiteX28" fmla="*/ 831056 w 1169462"/>
              <a:gd name="connsiteY28" fmla="*/ 873993 h 1619324"/>
              <a:gd name="connsiteX29" fmla="*/ 833438 w 1169462"/>
              <a:gd name="connsiteY29" fmla="*/ 862087 h 1619324"/>
              <a:gd name="connsiteX30" fmla="*/ 835819 w 1169462"/>
              <a:gd name="connsiteY30" fmla="*/ 854943 h 1619324"/>
              <a:gd name="connsiteX31" fmla="*/ 838200 w 1169462"/>
              <a:gd name="connsiteY31" fmla="*/ 843037 h 1619324"/>
              <a:gd name="connsiteX32" fmla="*/ 842963 w 1169462"/>
              <a:gd name="connsiteY32" fmla="*/ 828750 h 1619324"/>
              <a:gd name="connsiteX33" fmla="*/ 845344 w 1169462"/>
              <a:gd name="connsiteY33" fmla="*/ 819225 h 1619324"/>
              <a:gd name="connsiteX34" fmla="*/ 850106 w 1169462"/>
              <a:gd name="connsiteY34" fmla="*/ 804937 h 1619324"/>
              <a:gd name="connsiteX35" fmla="*/ 854869 w 1169462"/>
              <a:gd name="connsiteY35" fmla="*/ 790650 h 1619324"/>
              <a:gd name="connsiteX36" fmla="*/ 862013 w 1169462"/>
              <a:gd name="connsiteY36" fmla="*/ 769218 h 1619324"/>
              <a:gd name="connsiteX37" fmla="*/ 864394 w 1169462"/>
              <a:gd name="connsiteY37" fmla="*/ 762075 h 1619324"/>
              <a:gd name="connsiteX38" fmla="*/ 866775 w 1169462"/>
              <a:gd name="connsiteY38" fmla="*/ 754931 h 1619324"/>
              <a:gd name="connsiteX39" fmla="*/ 871538 w 1169462"/>
              <a:gd name="connsiteY39" fmla="*/ 747787 h 1619324"/>
              <a:gd name="connsiteX40" fmla="*/ 876300 w 1169462"/>
              <a:gd name="connsiteY40" fmla="*/ 733500 h 1619324"/>
              <a:gd name="connsiteX41" fmla="*/ 878681 w 1169462"/>
              <a:gd name="connsiteY41" fmla="*/ 721593 h 1619324"/>
              <a:gd name="connsiteX42" fmla="*/ 883444 w 1169462"/>
              <a:gd name="connsiteY42" fmla="*/ 707306 h 1619324"/>
              <a:gd name="connsiteX43" fmla="*/ 888206 w 1169462"/>
              <a:gd name="connsiteY43" fmla="*/ 693018 h 1619324"/>
              <a:gd name="connsiteX44" fmla="*/ 890588 w 1169462"/>
              <a:gd name="connsiteY44" fmla="*/ 685875 h 1619324"/>
              <a:gd name="connsiteX45" fmla="*/ 892969 w 1169462"/>
              <a:gd name="connsiteY45" fmla="*/ 678731 h 1619324"/>
              <a:gd name="connsiteX46" fmla="*/ 902494 w 1169462"/>
              <a:gd name="connsiteY46" fmla="*/ 664443 h 1619324"/>
              <a:gd name="connsiteX47" fmla="*/ 907256 w 1169462"/>
              <a:gd name="connsiteY47" fmla="*/ 650156 h 1619324"/>
              <a:gd name="connsiteX48" fmla="*/ 912019 w 1169462"/>
              <a:gd name="connsiteY48" fmla="*/ 640631 h 1619324"/>
              <a:gd name="connsiteX49" fmla="*/ 916781 w 1169462"/>
              <a:gd name="connsiteY49" fmla="*/ 626343 h 1619324"/>
              <a:gd name="connsiteX50" fmla="*/ 919163 w 1169462"/>
              <a:gd name="connsiteY50" fmla="*/ 619200 h 1619324"/>
              <a:gd name="connsiteX51" fmla="*/ 921544 w 1169462"/>
              <a:gd name="connsiteY51" fmla="*/ 612056 h 1619324"/>
              <a:gd name="connsiteX52" fmla="*/ 923925 w 1169462"/>
              <a:gd name="connsiteY52" fmla="*/ 604912 h 1619324"/>
              <a:gd name="connsiteX53" fmla="*/ 926306 w 1169462"/>
              <a:gd name="connsiteY53" fmla="*/ 593006 h 1619324"/>
              <a:gd name="connsiteX54" fmla="*/ 931069 w 1169462"/>
              <a:gd name="connsiteY54" fmla="*/ 578718 h 1619324"/>
              <a:gd name="connsiteX55" fmla="*/ 933450 w 1169462"/>
              <a:gd name="connsiteY55" fmla="*/ 571575 h 1619324"/>
              <a:gd name="connsiteX56" fmla="*/ 938213 w 1169462"/>
              <a:gd name="connsiteY56" fmla="*/ 557287 h 1619324"/>
              <a:gd name="connsiteX57" fmla="*/ 940594 w 1169462"/>
              <a:gd name="connsiteY57" fmla="*/ 550143 h 1619324"/>
              <a:gd name="connsiteX58" fmla="*/ 945356 w 1169462"/>
              <a:gd name="connsiteY58" fmla="*/ 543000 h 1619324"/>
              <a:gd name="connsiteX59" fmla="*/ 954881 w 1169462"/>
              <a:gd name="connsiteY59" fmla="*/ 509662 h 1619324"/>
              <a:gd name="connsiteX60" fmla="*/ 959644 w 1169462"/>
              <a:gd name="connsiteY60" fmla="*/ 495375 h 1619324"/>
              <a:gd name="connsiteX61" fmla="*/ 962025 w 1169462"/>
              <a:gd name="connsiteY61" fmla="*/ 488231 h 1619324"/>
              <a:gd name="connsiteX62" fmla="*/ 966788 w 1169462"/>
              <a:gd name="connsiteY62" fmla="*/ 481087 h 1619324"/>
              <a:gd name="connsiteX63" fmla="*/ 969169 w 1169462"/>
              <a:gd name="connsiteY63" fmla="*/ 473943 h 1619324"/>
              <a:gd name="connsiteX64" fmla="*/ 978694 w 1169462"/>
              <a:gd name="connsiteY64" fmla="*/ 459656 h 1619324"/>
              <a:gd name="connsiteX65" fmla="*/ 988219 w 1169462"/>
              <a:gd name="connsiteY65" fmla="*/ 438225 h 1619324"/>
              <a:gd name="connsiteX66" fmla="*/ 990600 w 1169462"/>
              <a:gd name="connsiteY66" fmla="*/ 431081 h 1619324"/>
              <a:gd name="connsiteX67" fmla="*/ 995363 w 1169462"/>
              <a:gd name="connsiteY67" fmla="*/ 423937 h 1619324"/>
              <a:gd name="connsiteX68" fmla="*/ 997744 w 1169462"/>
              <a:gd name="connsiteY68" fmla="*/ 412031 h 1619324"/>
              <a:gd name="connsiteX69" fmla="*/ 1004888 w 1169462"/>
              <a:gd name="connsiteY69" fmla="*/ 388218 h 1619324"/>
              <a:gd name="connsiteX70" fmla="*/ 1007269 w 1169462"/>
              <a:gd name="connsiteY70" fmla="*/ 381075 h 1619324"/>
              <a:gd name="connsiteX71" fmla="*/ 1009650 w 1169462"/>
              <a:gd name="connsiteY71" fmla="*/ 373931 h 1619324"/>
              <a:gd name="connsiteX72" fmla="*/ 1014413 w 1169462"/>
              <a:gd name="connsiteY72" fmla="*/ 366787 h 1619324"/>
              <a:gd name="connsiteX73" fmla="*/ 1021556 w 1169462"/>
              <a:gd name="connsiteY73" fmla="*/ 352500 h 1619324"/>
              <a:gd name="connsiteX74" fmla="*/ 1023938 w 1169462"/>
              <a:gd name="connsiteY74" fmla="*/ 345356 h 1619324"/>
              <a:gd name="connsiteX75" fmla="*/ 1028700 w 1169462"/>
              <a:gd name="connsiteY75" fmla="*/ 338212 h 1619324"/>
              <a:gd name="connsiteX76" fmla="*/ 1033463 w 1169462"/>
              <a:gd name="connsiteY76" fmla="*/ 319162 h 1619324"/>
              <a:gd name="connsiteX77" fmla="*/ 1040606 w 1169462"/>
              <a:gd name="connsiteY77" fmla="*/ 295350 h 1619324"/>
              <a:gd name="connsiteX78" fmla="*/ 1045369 w 1169462"/>
              <a:gd name="connsiteY78" fmla="*/ 288206 h 1619324"/>
              <a:gd name="connsiteX79" fmla="*/ 1054894 w 1169462"/>
              <a:gd name="connsiteY79" fmla="*/ 266775 h 1619324"/>
              <a:gd name="connsiteX80" fmla="*/ 1064419 w 1169462"/>
              <a:gd name="connsiteY80" fmla="*/ 238200 h 1619324"/>
              <a:gd name="connsiteX81" fmla="*/ 1066800 w 1169462"/>
              <a:gd name="connsiteY81" fmla="*/ 231056 h 1619324"/>
              <a:gd name="connsiteX82" fmla="*/ 1071563 w 1169462"/>
              <a:gd name="connsiteY82" fmla="*/ 223912 h 1619324"/>
              <a:gd name="connsiteX83" fmla="*/ 1078706 w 1169462"/>
              <a:gd name="connsiteY83" fmla="*/ 202481 h 1619324"/>
              <a:gd name="connsiteX84" fmla="*/ 1081088 w 1169462"/>
              <a:gd name="connsiteY84" fmla="*/ 195337 h 1619324"/>
              <a:gd name="connsiteX85" fmla="*/ 1083469 w 1169462"/>
              <a:gd name="connsiteY85" fmla="*/ 185812 h 1619324"/>
              <a:gd name="connsiteX86" fmla="*/ 1088231 w 1169462"/>
              <a:gd name="connsiteY86" fmla="*/ 176287 h 1619324"/>
              <a:gd name="connsiteX87" fmla="*/ 1090613 w 1169462"/>
              <a:gd name="connsiteY87" fmla="*/ 169143 h 1619324"/>
              <a:gd name="connsiteX88" fmla="*/ 1100138 w 1169462"/>
              <a:gd name="connsiteY88" fmla="*/ 152475 h 1619324"/>
              <a:gd name="connsiteX89" fmla="*/ 1107281 w 1169462"/>
              <a:gd name="connsiteY89" fmla="*/ 138187 h 1619324"/>
              <a:gd name="connsiteX90" fmla="*/ 1112044 w 1169462"/>
              <a:gd name="connsiteY90" fmla="*/ 123900 h 1619324"/>
              <a:gd name="connsiteX91" fmla="*/ 1114425 w 1169462"/>
              <a:gd name="connsiteY91" fmla="*/ 116756 h 1619324"/>
              <a:gd name="connsiteX92" fmla="*/ 1119188 w 1169462"/>
              <a:gd name="connsiteY92" fmla="*/ 109612 h 1619324"/>
              <a:gd name="connsiteX93" fmla="*/ 1126331 w 1169462"/>
              <a:gd name="connsiteY93" fmla="*/ 85800 h 1619324"/>
              <a:gd name="connsiteX94" fmla="*/ 1135856 w 1169462"/>
              <a:gd name="connsiteY94" fmla="*/ 71512 h 1619324"/>
              <a:gd name="connsiteX95" fmla="*/ 1140619 w 1169462"/>
              <a:gd name="connsiteY95" fmla="*/ 64368 h 1619324"/>
              <a:gd name="connsiteX96" fmla="*/ 1143000 w 1169462"/>
              <a:gd name="connsiteY96" fmla="*/ 57225 h 1619324"/>
              <a:gd name="connsiteX97" fmla="*/ 1150144 w 1169462"/>
              <a:gd name="connsiteY97" fmla="*/ 52462 h 1619324"/>
              <a:gd name="connsiteX98" fmla="*/ 1154906 w 1169462"/>
              <a:gd name="connsiteY98" fmla="*/ 38175 h 1619324"/>
              <a:gd name="connsiteX99" fmla="*/ 1159669 w 1169462"/>
              <a:gd name="connsiteY99" fmla="*/ 23887 h 1619324"/>
              <a:gd name="connsiteX100" fmla="*/ 1162050 w 1169462"/>
              <a:gd name="connsiteY100" fmla="*/ 16743 h 1619324"/>
              <a:gd name="connsiteX101" fmla="*/ 1166813 w 1169462"/>
              <a:gd name="connsiteY101" fmla="*/ 9600 h 1619324"/>
              <a:gd name="connsiteX102" fmla="*/ 1169194 w 1169462"/>
              <a:gd name="connsiteY102" fmla="*/ 2456 h 1619324"/>
              <a:gd name="connsiteX103" fmla="*/ 1162050 w 1169462"/>
              <a:gd name="connsiteY103" fmla="*/ 75 h 1619324"/>
              <a:gd name="connsiteX104" fmla="*/ 1140619 w 1169462"/>
              <a:gd name="connsiteY104" fmla="*/ 7218 h 1619324"/>
              <a:gd name="connsiteX105" fmla="*/ 1114425 w 1169462"/>
              <a:gd name="connsiteY105" fmla="*/ 11981 h 1619324"/>
              <a:gd name="connsiteX106" fmla="*/ 676275 w 1169462"/>
              <a:gd name="connsiteY106" fmla="*/ 9600 h 1619324"/>
              <a:gd name="connsiteX107" fmla="*/ 597694 w 1169462"/>
              <a:gd name="connsiteY107" fmla="*/ 7218 h 1619324"/>
              <a:gd name="connsiteX108" fmla="*/ 0 w 1169462"/>
              <a:gd name="connsiteY108" fmla="*/ 16743 h 1619324"/>
              <a:gd name="connsiteX109" fmla="*/ 16669 w 1169462"/>
              <a:gd name="connsiteY109" fmla="*/ 1619324 h 1619324"/>
              <a:gd name="connsiteX110" fmla="*/ 573881 w 1169462"/>
              <a:gd name="connsiteY110" fmla="*/ 1376437 h 1619324"/>
              <a:gd name="connsiteX0" fmla="*/ 573881 w 1169462"/>
              <a:gd name="connsiteY0" fmla="*/ 1376437 h 1619324"/>
              <a:gd name="connsiteX1" fmla="*/ 678656 w 1169462"/>
              <a:gd name="connsiteY1" fmla="*/ 1197843 h 1619324"/>
              <a:gd name="connsiteX2" fmla="*/ 692944 w 1169462"/>
              <a:gd name="connsiteY2" fmla="*/ 1181175 h 1619324"/>
              <a:gd name="connsiteX3" fmla="*/ 700088 w 1169462"/>
              <a:gd name="connsiteY3" fmla="*/ 1176412 h 1619324"/>
              <a:gd name="connsiteX4" fmla="*/ 702469 w 1169462"/>
              <a:gd name="connsiteY4" fmla="*/ 1169268 h 1619324"/>
              <a:gd name="connsiteX5" fmla="*/ 711994 w 1169462"/>
              <a:gd name="connsiteY5" fmla="*/ 1154981 h 1619324"/>
              <a:gd name="connsiteX6" fmla="*/ 716756 w 1169462"/>
              <a:gd name="connsiteY6" fmla="*/ 1147837 h 1619324"/>
              <a:gd name="connsiteX7" fmla="*/ 721519 w 1169462"/>
              <a:gd name="connsiteY7" fmla="*/ 1140693 h 1619324"/>
              <a:gd name="connsiteX8" fmla="*/ 723900 w 1169462"/>
              <a:gd name="connsiteY8" fmla="*/ 1133550 h 1619324"/>
              <a:gd name="connsiteX9" fmla="*/ 728663 w 1169462"/>
              <a:gd name="connsiteY9" fmla="*/ 1116881 h 1619324"/>
              <a:gd name="connsiteX10" fmla="*/ 733425 w 1169462"/>
              <a:gd name="connsiteY10" fmla="*/ 1109737 h 1619324"/>
              <a:gd name="connsiteX11" fmla="*/ 738188 w 1169462"/>
              <a:gd name="connsiteY11" fmla="*/ 1095450 h 1619324"/>
              <a:gd name="connsiteX12" fmla="*/ 742950 w 1169462"/>
              <a:gd name="connsiteY12" fmla="*/ 1081162 h 1619324"/>
              <a:gd name="connsiteX13" fmla="*/ 747713 w 1169462"/>
              <a:gd name="connsiteY13" fmla="*/ 1066875 h 1619324"/>
              <a:gd name="connsiteX14" fmla="*/ 754856 w 1169462"/>
              <a:gd name="connsiteY14" fmla="*/ 1052587 h 1619324"/>
              <a:gd name="connsiteX15" fmla="*/ 759619 w 1169462"/>
              <a:gd name="connsiteY15" fmla="*/ 1045443 h 1619324"/>
              <a:gd name="connsiteX16" fmla="*/ 762000 w 1169462"/>
              <a:gd name="connsiteY16" fmla="*/ 1038300 h 1619324"/>
              <a:gd name="connsiteX17" fmla="*/ 766763 w 1169462"/>
              <a:gd name="connsiteY17" fmla="*/ 1031156 h 1619324"/>
              <a:gd name="connsiteX18" fmla="*/ 776288 w 1169462"/>
              <a:gd name="connsiteY18" fmla="*/ 1009725 h 1619324"/>
              <a:gd name="connsiteX19" fmla="*/ 783431 w 1169462"/>
              <a:gd name="connsiteY19" fmla="*/ 993056 h 1619324"/>
              <a:gd name="connsiteX20" fmla="*/ 790575 w 1169462"/>
              <a:gd name="connsiteY20" fmla="*/ 971625 h 1619324"/>
              <a:gd name="connsiteX21" fmla="*/ 792956 w 1169462"/>
              <a:gd name="connsiteY21" fmla="*/ 964481 h 1619324"/>
              <a:gd name="connsiteX22" fmla="*/ 797719 w 1169462"/>
              <a:gd name="connsiteY22" fmla="*/ 957337 h 1619324"/>
              <a:gd name="connsiteX23" fmla="*/ 807244 w 1169462"/>
              <a:gd name="connsiteY23" fmla="*/ 935906 h 1619324"/>
              <a:gd name="connsiteX24" fmla="*/ 814388 w 1169462"/>
              <a:gd name="connsiteY24" fmla="*/ 914475 h 1619324"/>
              <a:gd name="connsiteX25" fmla="*/ 816769 w 1169462"/>
              <a:gd name="connsiteY25" fmla="*/ 907331 h 1619324"/>
              <a:gd name="connsiteX26" fmla="*/ 826294 w 1169462"/>
              <a:gd name="connsiteY26" fmla="*/ 890662 h 1619324"/>
              <a:gd name="connsiteX27" fmla="*/ 828675 w 1169462"/>
              <a:gd name="connsiteY27" fmla="*/ 881137 h 1619324"/>
              <a:gd name="connsiteX28" fmla="*/ 831056 w 1169462"/>
              <a:gd name="connsiteY28" fmla="*/ 873993 h 1619324"/>
              <a:gd name="connsiteX29" fmla="*/ 833438 w 1169462"/>
              <a:gd name="connsiteY29" fmla="*/ 862087 h 1619324"/>
              <a:gd name="connsiteX30" fmla="*/ 835819 w 1169462"/>
              <a:gd name="connsiteY30" fmla="*/ 854943 h 1619324"/>
              <a:gd name="connsiteX31" fmla="*/ 838200 w 1169462"/>
              <a:gd name="connsiteY31" fmla="*/ 843037 h 1619324"/>
              <a:gd name="connsiteX32" fmla="*/ 842963 w 1169462"/>
              <a:gd name="connsiteY32" fmla="*/ 828750 h 1619324"/>
              <a:gd name="connsiteX33" fmla="*/ 845344 w 1169462"/>
              <a:gd name="connsiteY33" fmla="*/ 819225 h 1619324"/>
              <a:gd name="connsiteX34" fmla="*/ 850106 w 1169462"/>
              <a:gd name="connsiteY34" fmla="*/ 804937 h 1619324"/>
              <a:gd name="connsiteX35" fmla="*/ 854869 w 1169462"/>
              <a:gd name="connsiteY35" fmla="*/ 790650 h 1619324"/>
              <a:gd name="connsiteX36" fmla="*/ 862013 w 1169462"/>
              <a:gd name="connsiteY36" fmla="*/ 769218 h 1619324"/>
              <a:gd name="connsiteX37" fmla="*/ 864394 w 1169462"/>
              <a:gd name="connsiteY37" fmla="*/ 762075 h 1619324"/>
              <a:gd name="connsiteX38" fmla="*/ 866775 w 1169462"/>
              <a:gd name="connsiteY38" fmla="*/ 754931 h 1619324"/>
              <a:gd name="connsiteX39" fmla="*/ 871538 w 1169462"/>
              <a:gd name="connsiteY39" fmla="*/ 747787 h 1619324"/>
              <a:gd name="connsiteX40" fmla="*/ 876300 w 1169462"/>
              <a:gd name="connsiteY40" fmla="*/ 733500 h 1619324"/>
              <a:gd name="connsiteX41" fmla="*/ 878681 w 1169462"/>
              <a:gd name="connsiteY41" fmla="*/ 721593 h 1619324"/>
              <a:gd name="connsiteX42" fmla="*/ 883444 w 1169462"/>
              <a:gd name="connsiteY42" fmla="*/ 707306 h 1619324"/>
              <a:gd name="connsiteX43" fmla="*/ 888206 w 1169462"/>
              <a:gd name="connsiteY43" fmla="*/ 693018 h 1619324"/>
              <a:gd name="connsiteX44" fmla="*/ 890588 w 1169462"/>
              <a:gd name="connsiteY44" fmla="*/ 685875 h 1619324"/>
              <a:gd name="connsiteX45" fmla="*/ 892969 w 1169462"/>
              <a:gd name="connsiteY45" fmla="*/ 678731 h 1619324"/>
              <a:gd name="connsiteX46" fmla="*/ 902494 w 1169462"/>
              <a:gd name="connsiteY46" fmla="*/ 664443 h 1619324"/>
              <a:gd name="connsiteX47" fmla="*/ 907256 w 1169462"/>
              <a:gd name="connsiteY47" fmla="*/ 650156 h 1619324"/>
              <a:gd name="connsiteX48" fmla="*/ 912019 w 1169462"/>
              <a:gd name="connsiteY48" fmla="*/ 640631 h 1619324"/>
              <a:gd name="connsiteX49" fmla="*/ 916781 w 1169462"/>
              <a:gd name="connsiteY49" fmla="*/ 626343 h 1619324"/>
              <a:gd name="connsiteX50" fmla="*/ 919163 w 1169462"/>
              <a:gd name="connsiteY50" fmla="*/ 619200 h 1619324"/>
              <a:gd name="connsiteX51" fmla="*/ 921544 w 1169462"/>
              <a:gd name="connsiteY51" fmla="*/ 612056 h 1619324"/>
              <a:gd name="connsiteX52" fmla="*/ 923925 w 1169462"/>
              <a:gd name="connsiteY52" fmla="*/ 604912 h 1619324"/>
              <a:gd name="connsiteX53" fmla="*/ 926306 w 1169462"/>
              <a:gd name="connsiteY53" fmla="*/ 593006 h 1619324"/>
              <a:gd name="connsiteX54" fmla="*/ 931069 w 1169462"/>
              <a:gd name="connsiteY54" fmla="*/ 578718 h 1619324"/>
              <a:gd name="connsiteX55" fmla="*/ 933450 w 1169462"/>
              <a:gd name="connsiteY55" fmla="*/ 571575 h 1619324"/>
              <a:gd name="connsiteX56" fmla="*/ 938213 w 1169462"/>
              <a:gd name="connsiteY56" fmla="*/ 557287 h 1619324"/>
              <a:gd name="connsiteX57" fmla="*/ 940594 w 1169462"/>
              <a:gd name="connsiteY57" fmla="*/ 550143 h 1619324"/>
              <a:gd name="connsiteX58" fmla="*/ 945356 w 1169462"/>
              <a:gd name="connsiteY58" fmla="*/ 543000 h 1619324"/>
              <a:gd name="connsiteX59" fmla="*/ 954881 w 1169462"/>
              <a:gd name="connsiteY59" fmla="*/ 509662 h 1619324"/>
              <a:gd name="connsiteX60" fmla="*/ 959644 w 1169462"/>
              <a:gd name="connsiteY60" fmla="*/ 495375 h 1619324"/>
              <a:gd name="connsiteX61" fmla="*/ 962025 w 1169462"/>
              <a:gd name="connsiteY61" fmla="*/ 488231 h 1619324"/>
              <a:gd name="connsiteX62" fmla="*/ 966788 w 1169462"/>
              <a:gd name="connsiteY62" fmla="*/ 481087 h 1619324"/>
              <a:gd name="connsiteX63" fmla="*/ 969169 w 1169462"/>
              <a:gd name="connsiteY63" fmla="*/ 473943 h 1619324"/>
              <a:gd name="connsiteX64" fmla="*/ 978694 w 1169462"/>
              <a:gd name="connsiteY64" fmla="*/ 459656 h 1619324"/>
              <a:gd name="connsiteX65" fmla="*/ 988219 w 1169462"/>
              <a:gd name="connsiteY65" fmla="*/ 438225 h 1619324"/>
              <a:gd name="connsiteX66" fmla="*/ 990600 w 1169462"/>
              <a:gd name="connsiteY66" fmla="*/ 431081 h 1619324"/>
              <a:gd name="connsiteX67" fmla="*/ 995363 w 1169462"/>
              <a:gd name="connsiteY67" fmla="*/ 423937 h 1619324"/>
              <a:gd name="connsiteX68" fmla="*/ 997744 w 1169462"/>
              <a:gd name="connsiteY68" fmla="*/ 412031 h 1619324"/>
              <a:gd name="connsiteX69" fmla="*/ 1004888 w 1169462"/>
              <a:gd name="connsiteY69" fmla="*/ 388218 h 1619324"/>
              <a:gd name="connsiteX70" fmla="*/ 1007269 w 1169462"/>
              <a:gd name="connsiteY70" fmla="*/ 381075 h 1619324"/>
              <a:gd name="connsiteX71" fmla="*/ 1009650 w 1169462"/>
              <a:gd name="connsiteY71" fmla="*/ 373931 h 1619324"/>
              <a:gd name="connsiteX72" fmla="*/ 1014413 w 1169462"/>
              <a:gd name="connsiteY72" fmla="*/ 366787 h 1619324"/>
              <a:gd name="connsiteX73" fmla="*/ 1021556 w 1169462"/>
              <a:gd name="connsiteY73" fmla="*/ 352500 h 1619324"/>
              <a:gd name="connsiteX74" fmla="*/ 1023938 w 1169462"/>
              <a:gd name="connsiteY74" fmla="*/ 345356 h 1619324"/>
              <a:gd name="connsiteX75" fmla="*/ 1028700 w 1169462"/>
              <a:gd name="connsiteY75" fmla="*/ 338212 h 1619324"/>
              <a:gd name="connsiteX76" fmla="*/ 1033463 w 1169462"/>
              <a:gd name="connsiteY76" fmla="*/ 319162 h 1619324"/>
              <a:gd name="connsiteX77" fmla="*/ 1040606 w 1169462"/>
              <a:gd name="connsiteY77" fmla="*/ 295350 h 1619324"/>
              <a:gd name="connsiteX78" fmla="*/ 1045369 w 1169462"/>
              <a:gd name="connsiteY78" fmla="*/ 288206 h 1619324"/>
              <a:gd name="connsiteX79" fmla="*/ 1054894 w 1169462"/>
              <a:gd name="connsiteY79" fmla="*/ 266775 h 1619324"/>
              <a:gd name="connsiteX80" fmla="*/ 1064419 w 1169462"/>
              <a:gd name="connsiteY80" fmla="*/ 238200 h 1619324"/>
              <a:gd name="connsiteX81" fmla="*/ 1066800 w 1169462"/>
              <a:gd name="connsiteY81" fmla="*/ 231056 h 1619324"/>
              <a:gd name="connsiteX82" fmla="*/ 1071563 w 1169462"/>
              <a:gd name="connsiteY82" fmla="*/ 223912 h 1619324"/>
              <a:gd name="connsiteX83" fmla="*/ 1078706 w 1169462"/>
              <a:gd name="connsiteY83" fmla="*/ 202481 h 1619324"/>
              <a:gd name="connsiteX84" fmla="*/ 1081088 w 1169462"/>
              <a:gd name="connsiteY84" fmla="*/ 195337 h 1619324"/>
              <a:gd name="connsiteX85" fmla="*/ 1083469 w 1169462"/>
              <a:gd name="connsiteY85" fmla="*/ 185812 h 1619324"/>
              <a:gd name="connsiteX86" fmla="*/ 1088231 w 1169462"/>
              <a:gd name="connsiteY86" fmla="*/ 176287 h 1619324"/>
              <a:gd name="connsiteX87" fmla="*/ 1090613 w 1169462"/>
              <a:gd name="connsiteY87" fmla="*/ 169143 h 1619324"/>
              <a:gd name="connsiteX88" fmla="*/ 1100138 w 1169462"/>
              <a:gd name="connsiteY88" fmla="*/ 152475 h 1619324"/>
              <a:gd name="connsiteX89" fmla="*/ 1107281 w 1169462"/>
              <a:gd name="connsiteY89" fmla="*/ 138187 h 1619324"/>
              <a:gd name="connsiteX90" fmla="*/ 1112044 w 1169462"/>
              <a:gd name="connsiteY90" fmla="*/ 123900 h 1619324"/>
              <a:gd name="connsiteX91" fmla="*/ 1114425 w 1169462"/>
              <a:gd name="connsiteY91" fmla="*/ 116756 h 1619324"/>
              <a:gd name="connsiteX92" fmla="*/ 1119188 w 1169462"/>
              <a:gd name="connsiteY92" fmla="*/ 109612 h 1619324"/>
              <a:gd name="connsiteX93" fmla="*/ 1126331 w 1169462"/>
              <a:gd name="connsiteY93" fmla="*/ 85800 h 1619324"/>
              <a:gd name="connsiteX94" fmla="*/ 1135856 w 1169462"/>
              <a:gd name="connsiteY94" fmla="*/ 71512 h 1619324"/>
              <a:gd name="connsiteX95" fmla="*/ 1140619 w 1169462"/>
              <a:gd name="connsiteY95" fmla="*/ 64368 h 1619324"/>
              <a:gd name="connsiteX96" fmla="*/ 1143000 w 1169462"/>
              <a:gd name="connsiteY96" fmla="*/ 57225 h 1619324"/>
              <a:gd name="connsiteX97" fmla="*/ 1150144 w 1169462"/>
              <a:gd name="connsiteY97" fmla="*/ 52462 h 1619324"/>
              <a:gd name="connsiteX98" fmla="*/ 1154906 w 1169462"/>
              <a:gd name="connsiteY98" fmla="*/ 38175 h 1619324"/>
              <a:gd name="connsiteX99" fmla="*/ 1159669 w 1169462"/>
              <a:gd name="connsiteY99" fmla="*/ 23887 h 1619324"/>
              <a:gd name="connsiteX100" fmla="*/ 1162050 w 1169462"/>
              <a:gd name="connsiteY100" fmla="*/ 16743 h 1619324"/>
              <a:gd name="connsiteX101" fmla="*/ 1166813 w 1169462"/>
              <a:gd name="connsiteY101" fmla="*/ 9600 h 1619324"/>
              <a:gd name="connsiteX102" fmla="*/ 1169194 w 1169462"/>
              <a:gd name="connsiteY102" fmla="*/ 2456 h 1619324"/>
              <a:gd name="connsiteX103" fmla="*/ 1162050 w 1169462"/>
              <a:gd name="connsiteY103" fmla="*/ 75 h 1619324"/>
              <a:gd name="connsiteX104" fmla="*/ 1140619 w 1169462"/>
              <a:gd name="connsiteY104" fmla="*/ 7218 h 1619324"/>
              <a:gd name="connsiteX105" fmla="*/ 1114425 w 1169462"/>
              <a:gd name="connsiteY105" fmla="*/ 11981 h 1619324"/>
              <a:gd name="connsiteX106" fmla="*/ 676275 w 1169462"/>
              <a:gd name="connsiteY106" fmla="*/ 9600 h 1619324"/>
              <a:gd name="connsiteX107" fmla="*/ 597694 w 1169462"/>
              <a:gd name="connsiteY107" fmla="*/ 7218 h 1619324"/>
              <a:gd name="connsiteX108" fmla="*/ 0 w 1169462"/>
              <a:gd name="connsiteY108" fmla="*/ 16743 h 1619324"/>
              <a:gd name="connsiteX109" fmla="*/ 16669 w 1169462"/>
              <a:gd name="connsiteY109" fmla="*/ 1619324 h 1619324"/>
              <a:gd name="connsiteX110" fmla="*/ 573881 w 1169462"/>
              <a:gd name="connsiteY110" fmla="*/ 1376437 h 1619324"/>
              <a:gd name="connsiteX0" fmla="*/ 583406 w 1169462"/>
              <a:gd name="connsiteY0" fmla="*/ 1305000 h 1619324"/>
              <a:gd name="connsiteX1" fmla="*/ 678656 w 1169462"/>
              <a:gd name="connsiteY1" fmla="*/ 1197843 h 1619324"/>
              <a:gd name="connsiteX2" fmla="*/ 692944 w 1169462"/>
              <a:gd name="connsiteY2" fmla="*/ 1181175 h 1619324"/>
              <a:gd name="connsiteX3" fmla="*/ 700088 w 1169462"/>
              <a:gd name="connsiteY3" fmla="*/ 1176412 h 1619324"/>
              <a:gd name="connsiteX4" fmla="*/ 702469 w 1169462"/>
              <a:gd name="connsiteY4" fmla="*/ 1169268 h 1619324"/>
              <a:gd name="connsiteX5" fmla="*/ 711994 w 1169462"/>
              <a:gd name="connsiteY5" fmla="*/ 1154981 h 1619324"/>
              <a:gd name="connsiteX6" fmla="*/ 716756 w 1169462"/>
              <a:gd name="connsiteY6" fmla="*/ 1147837 h 1619324"/>
              <a:gd name="connsiteX7" fmla="*/ 721519 w 1169462"/>
              <a:gd name="connsiteY7" fmla="*/ 1140693 h 1619324"/>
              <a:gd name="connsiteX8" fmla="*/ 723900 w 1169462"/>
              <a:gd name="connsiteY8" fmla="*/ 1133550 h 1619324"/>
              <a:gd name="connsiteX9" fmla="*/ 728663 w 1169462"/>
              <a:gd name="connsiteY9" fmla="*/ 1116881 h 1619324"/>
              <a:gd name="connsiteX10" fmla="*/ 733425 w 1169462"/>
              <a:gd name="connsiteY10" fmla="*/ 1109737 h 1619324"/>
              <a:gd name="connsiteX11" fmla="*/ 738188 w 1169462"/>
              <a:gd name="connsiteY11" fmla="*/ 1095450 h 1619324"/>
              <a:gd name="connsiteX12" fmla="*/ 742950 w 1169462"/>
              <a:gd name="connsiteY12" fmla="*/ 1081162 h 1619324"/>
              <a:gd name="connsiteX13" fmla="*/ 747713 w 1169462"/>
              <a:gd name="connsiteY13" fmla="*/ 1066875 h 1619324"/>
              <a:gd name="connsiteX14" fmla="*/ 754856 w 1169462"/>
              <a:gd name="connsiteY14" fmla="*/ 1052587 h 1619324"/>
              <a:gd name="connsiteX15" fmla="*/ 759619 w 1169462"/>
              <a:gd name="connsiteY15" fmla="*/ 1045443 h 1619324"/>
              <a:gd name="connsiteX16" fmla="*/ 762000 w 1169462"/>
              <a:gd name="connsiteY16" fmla="*/ 1038300 h 1619324"/>
              <a:gd name="connsiteX17" fmla="*/ 766763 w 1169462"/>
              <a:gd name="connsiteY17" fmla="*/ 1031156 h 1619324"/>
              <a:gd name="connsiteX18" fmla="*/ 776288 w 1169462"/>
              <a:gd name="connsiteY18" fmla="*/ 1009725 h 1619324"/>
              <a:gd name="connsiteX19" fmla="*/ 783431 w 1169462"/>
              <a:gd name="connsiteY19" fmla="*/ 993056 h 1619324"/>
              <a:gd name="connsiteX20" fmla="*/ 790575 w 1169462"/>
              <a:gd name="connsiteY20" fmla="*/ 971625 h 1619324"/>
              <a:gd name="connsiteX21" fmla="*/ 792956 w 1169462"/>
              <a:gd name="connsiteY21" fmla="*/ 964481 h 1619324"/>
              <a:gd name="connsiteX22" fmla="*/ 797719 w 1169462"/>
              <a:gd name="connsiteY22" fmla="*/ 957337 h 1619324"/>
              <a:gd name="connsiteX23" fmla="*/ 807244 w 1169462"/>
              <a:gd name="connsiteY23" fmla="*/ 935906 h 1619324"/>
              <a:gd name="connsiteX24" fmla="*/ 814388 w 1169462"/>
              <a:gd name="connsiteY24" fmla="*/ 914475 h 1619324"/>
              <a:gd name="connsiteX25" fmla="*/ 816769 w 1169462"/>
              <a:gd name="connsiteY25" fmla="*/ 907331 h 1619324"/>
              <a:gd name="connsiteX26" fmla="*/ 826294 w 1169462"/>
              <a:gd name="connsiteY26" fmla="*/ 890662 h 1619324"/>
              <a:gd name="connsiteX27" fmla="*/ 828675 w 1169462"/>
              <a:gd name="connsiteY27" fmla="*/ 881137 h 1619324"/>
              <a:gd name="connsiteX28" fmla="*/ 831056 w 1169462"/>
              <a:gd name="connsiteY28" fmla="*/ 873993 h 1619324"/>
              <a:gd name="connsiteX29" fmla="*/ 833438 w 1169462"/>
              <a:gd name="connsiteY29" fmla="*/ 862087 h 1619324"/>
              <a:gd name="connsiteX30" fmla="*/ 835819 w 1169462"/>
              <a:gd name="connsiteY30" fmla="*/ 854943 h 1619324"/>
              <a:gd name="connsiteX31" fmla="*/ 838200 w 1169462"/>
              <a:gd name="connsiteY31" fmla="*/ 843037 h 1619324"/>
              <a:gd name="connsiteX32" fmla="*/ 842963 w 1169462"/>
              <a:gd name="connsiteY32" fmla="*/ 828750 h 1619324"/>
              <a:gd name="connsiteX33" fmla="*/ 845344 w 1169462"/>
              <a:gd name="connsiteY33" fmla="*/ 819225 h 1619324"/>
              <a:gd name="connsiteX34" fmla="*/ 850106 w 1169462"/>
              <a:gd name="connsiteY34" fmla="*/ 804937 h 1619324"/>
              <a:gd name="connsiteX35" fmla="*/ 854869 w 1169462"/>
              <a:gd name="connsiteY35" fmla="*/ 790650 h 1619324"/>
              <a:gd name="connsiteX36" fmla="*/ 862013 w 1169462"/>
              <a:gd name="connsiteY36" fmla="*/ 769218 h 1619324"/>
              <a:gd name="connsiteX37" fmla="*/ 864394 w 1169462"/>
              <a:gd name="connsiteY37" fmla="*/ 762075 h 1619324"/>
              <a:gd name="connsiteX38" fmla="*/ 866775 w 1169462"/>
              <a:gd name="connsiteY38" fmla="*/ 754931 h 1619324"/>
              <a:gd name="connsiteX39" fmla="*/ 871538 w 1169462"/>
              <a:gd name="connsiteY39" fmla="*/ 747787 h 1619324"/>
              <a:gd name="connsiteX40" fmla="*/ 876300 w 1169462"/>
              <a:gd name="connsiteY40" fmla="*/ 733500 h 1619324"/>
              <a:gd name="connsiteX41" fmla="*/ 878681 w 1169462"/>
              <a:gd name="connsiteY41" fmla="*/ 721593 h 1619324"/>
              <a:gd name="connsiteX42" fmla="*/ 883444 w 1169462"/>
              <a:gd name="connsiteY42" fmla="*/ 707306 h 1619324"/>
              <a:gd name="connsiteX43" fmla="*/ 888206 w 1169462"/>
              <a:gd name="connsiteY43" fmla="*/ 693018 h 1619324"/>
              <a:gd name="connsiteX44" fmla="*/ 890588 w 1169462"/>
              <a:gd name="connsiteY44" fmla="*/ 685875 h 1619324"/>
              <a:gd name="connsiteX45" fmla="*/ 892969 w 1169462"/>
              <a:gd name="connsiteY45" fmla="*/ 678731 h 1619324"/>
              <a:gd name="connsiteX46" fmla="*/ 902494 w 1169462"/>
              <a:gd name="connsiteY46" fmla="*/ 664443 h 1619324"/>
              <a:gd name="connsiteX47" fmla="*/ 907256 w 1169462"/>
              <a:gd name="connsiteY47" fmla="*/ 650156 h 1619324"/>
              <a:gd name="connsiteX48" fmla="*/ 912019 w 1169462"/>
              <a:gd name="connsiteY48" fmla="*/ 640631 h 1619324"/>
              <a:gd name="connsiteX49" fmla="*/ 916781 w 1169462"/>
              <a:gd name="connsiteY49" fmla="*/ 626343 h 1619324"/>
              <a:gd name="connsiteX50" fmla="*/ 919163 w 1169462"/>
              <a:gd name="connsiteY50" fmla="*/ 619200 h 1619324"/>
              <a:gd name="connsiteX51" fmla="*/ 921544 w 1169462"/>
              <a:gd name="connsiteY51" fmla="*/ 612056 h 1619324"/>
              <a:gd name="connsiteX52" fmla="*/ 923925 w 1169462"/>
              <a:gd name="connsiteY52" fmla="*/ 604912 h 1619324"/>
              <a:gd name="connsiteX53" fmla="*/ 926306 w 1169462"/>
              <a:gd name="connsiteY53" fmla="*/ 593006 h 1619324"/>
              <a:gd name="connsiteX54" fmla="*/ 931069 w 1169462"/>
              <a:gd name="connsiteY54" fmla="*/ 578718 h 1619324"/>
              <a:gd name="connsiteX55" fmla="*/ 933450 w 1169462"/>
              <a:gd name="connsiteY55" fmla="*/ 571575 h 1619324"/>
              <a:gd name="connsiteX56" fmla="*/ 938213 w 1169462"/>
              <a:gd name="connsiteY56" fmla="*/ 557287 h 1619324"/>
              <a:gd name="connsiteX57" fmla="*/ 940594 w 1169462"/>
              <a:gd name="connsiteY57" fmla="*/ 550143 h 1619324"/>
              <a:gd name="connsiteX58" fmla="*/ 945356 w 1169462"/>
              <a:gd name="connsiteY58" fmla="*/ 543000 h 1619324"/>
              <a:gd name="connsiteX59" fmla="*/ 954881 w 1169462"/>
              <a:gd name="connsiteY59" fmla="*/ 509662 h 1619324"/>
              <a:gd name="connsiteX60" fmla="*/ 959644 w 1169462"/>
              <a:gd name="connsiteY60" fmla="*/ 495375 h 1619324"/>
              <a:gd name="connsiteX61" fmla="*/ 962025 w 1169462"/>
              <a:gd name="connsiteY61" fmla="*/ 488231 h 1619324"/>
              <a:gd name="connsiteX62" fmla="*/ 966788 w 1169462"/>
              <a:gd name="connsiteY62" fmla="*/ 481087 h 1619324"/>
              <a:gd name="connsiteX63" fmla="*/ 969169 w 1169462"/>
              <a:gd name="connsiteY63" fmla="*/ 473943 h 1619324"/>
              <a:gd name="connsiteX64" fmla="*/ 978694 w 1169462"/>
              <a:gd name="connsiteY64" fmla="*/ 459656 h 1619324"/>
              <a:gd name="connsiteX65" fmla="*/ 988219 w 1169462"/>
              <a:gd name="connsiteY65" fmla="*/ 438225 h 1619324"/>
              <a:gd name="connsiteX66" fmla="*/ 990600 w 1169462"/>
              <a:gd name="connsiteY66" fmla="*/ 431081 h 1619324"/>
              <a:gd name="connsiteX67" fmla="*/ 995363 w 1169462"/>
              <a:gd name="connsiteY67" fmla="*/ 423937 h 1619324"/>
              <a:gd name="connsiteX68" fmla="*/ 997744 w 1169462"/>
              <a:gd name="connsiteY68" fmla="*/ 412031 h 1619324"/>
              <a:gd name="connsiteX69" fmla="*/ 1004888 w 1169462"/>
              <a:gd name="connsiteY69" fmla="*/ 388218 h 1619324"/>
              <a:gd name="connsiteX70" fmla="*/ 1007269 w 1169462"/>
              <a:gd name="connsiteY70" fmla="*/ 381075 h 1619324"/>
              <a:gd name="connsiteX71" fmla="*/ 1009650 w 1169462"/>
              <a:gd name="connsiteY71" fmla="*/ 373931 h 1619324"/>
              <a:gd name="connsiteX72" fmla="*/ 1014413 w 1169462"/>
              <a:gd name="connsiteY72" fmla="*/ 366787 h 1619324"/>
              <a:gd name="connsiteX73" fmla="*/ 1021556 w 1169462"/>
              <a:gd name="connsiteY73" fmla="*/ 352500 h 1619324"/>
              <a:gd name="connsiteX74" fmla="*/ 1023938 w 1169462"/>
              <a:gd name="connsiteY74" fmla="*/ 345356 h 1619324"/>
              <a:gd name="connsiteX75" fmla="*/ 1028700 w 1169462"/>
              <a:gd name="connsiteY75" fmla="*/ 338212 h 1619324"/>
              <a:gd name="connsiteX76" fmla="*/ 1033463 w 1169462"/>
              <a:gd name="connsiteY76" fmla="*/ 319162 h 1619324"/>
              <a:gd name="connsiteX77" fmla="*/ 1040606 w 1169462"/>
              <a:gd name="connsiteY77" fmla="*/ 295350 h 1619324"/>
              <a:gd name="connsiteX78" fmla="*/ 1045369 w 1169462"/>
              <a:gd name="connsiteY78" fmla="*/ 288206 h 1619324"/>
              <a:gd name="connsiteX79" fmla="*/ 1054894 w 1169462"/>
              <a:gd name="connsiteY79" fmla="*/ 266775 h 1619324"/>
              <a:gd name="connsiteX80" fmla="*/ 1064419 w 1169462"/>
              <a:gd name="connsiteY80" fmla="*/ 238200 h 1619324"/>
              <a:gd name="connsiteX81" fmla="*/ 1066800 w 1169462"/>
              <a:gd name="connsiteY81" fmla="*/ 231056 h 1619324"/>
              <a:gd name="connsiteX82" fmla="*/ 1071563 w 1169462"/>
              <a:gd name="connsiteY82" fmla="*/ 223912 h 1619324"/>
              <a:gd name="connsiteX83" fmla="*/ 1078706 w 1169462"/>
              <a:gd name="connsiteY83" fmla="*/ 202481 h 1619324"/>
              <a:gd name="connsiteX84" fmla="*/ 1081088 w 1169462"/>
              <a:gd name="connsiteY84" fmla="*/ 195337 h 1619324"/>
              <a:gd name="connsiteX85" fmla="*/ 1083469 w 1169462"/>
              <a:gd name="connsiteY85" fmla="*/ 185812 h 1619324"/>
              <a:gd name="connsiteX86" fmla="*/ 1088231 w 1169462"/>
              <a:gd name="connsiteY86" fmla="*/ 176287 h 1619324"/>
              <a:gd name="connsiteX87" fmla="*/ 1090613 w 1169462"/>
              <a:gd name="connsiteY87" fmla="*/ 169143 h 1619324"/>
              <a:gd name="connsiteX88" fmla="*/ 1100138 w 1169462"/>
              <a:gd name="connsiteY88" fmla="*/ 152475 h 1619324"/>
              <a:gd name="connsiteX89" fmla="*/ 1107281 w 1169462"/>
              <a:gd name="connsiteY89" fmla="*/ 138187 h 1619324"/>
              <a:gd name="connsiteX90" fmla="*/ 1112044 w 1169462"/>
              <a:gd name="connsiteY90" fmla="*/ 123900 h 1619324"/>
              <a:gd name="connsiteX91" fmla="*/ 1114425 w 1169462"/>
              <a:gd name="connsiteY91" fmla="*/ 116756 h 1619324"/>
              <a:gd name="connsiteX92" fmla="*/ 1119188 w 1169462"/>
              <a:gd name="connsiteY92" fmla="*/ 109612 h 1619324"/>
              <a:gd name="connsiteX93" fmla="*/ 1126331 w 1169462"/>
              <a:gd name="connsiteY93" fmla="*/ 85800 h 1619324"/>
              <a:gd name="connsiteX94" fmla="*/ 1135856 w 1169462"/>
              <a:gd name="connsiteY94" fmla="*/ 71512 h 1619324"/>
              <a:gd name="connsiteX95" fmla="*/ 1140619 w 1169462"/>
              <a:gd name="connsiteY95" fmla="*/ 64368 h 1619324"/>
              <a:gd name="connsiteX96" fmla="*/ 1143000 w 1169462"/>
              <a:gd name="connsiteY96" fmla="*/ 57225 h 1619324"/>
              <a:gd name="connsiteX97" fmla="*/ 1150144 w 1169462"/>
              <a:gd name="connsiteY97" fmla="*/ 52462 h 1619324"/>
              <a:gd name="connsiteX98" fmla="*/ 1154906 w 1169462"/>
              <a:gd name="connsiteY98" fmla="*/ 38175 h 1619324"/>
              <a:gd name="connsiteX99" fmla="*/ 1159669 w 1169462"/>
              <a:gd name="connsiteY99" fmla="*/ 23887 h 1619324"/>
              <a:gd name="connsiteX100" fmla="*/ 1162050 w 1169462"/>
              <a:gd name="connsiteY100" fmla="*/ 16743 h 1619324"/>
              <a:gd name="connsiteX101" fmla="*/ 1166813 w 1169462"/>
              <a:gd name="connsiteY101" fmla="*/ 9600 h 1619324"/>
              <a:gd name="connsiteX102" fmla="*/ 1169194 w 1169462"/>
              <a:gd name="connsiteY102" fmla="*/ 2456 h 1619324"/>
              <a:gd name="connsiteX103" fmla="*/ 1162050 w 1169462"/>
              <a:gd name="connsiteY103" fmla="*/ 75 h 1619324"/>
              <a:gd name="connsiteX104" fmla="*/ 1140619 w 1169462"/>
              <a:gd name="connsiteY104" fmla="*/ 7218 h 1619324"/>
              <a:gd name="connsiteX105" fmla="*/ 1114425 w 1169462"/>
              <a:gd name="connsiteY105" fmla="*/ 11981 h 1619324"/>
              <a:gd name="connsiteX106" fmla="*/ 676275 w 1169462"/>
              <a:gd name="connsiteY106" fmla="*/ 9600 h 1619324"/>
              <a:gd name="connsiteX107" fmla="*/ 597694 w 1169462"/>
              <a:gd name="connsiteY107" fmla="*/ 7218 h 1619324"/>
              <a:gd name="connsiteX108" fmla="*/ 0 w 1169462"/>
              <a:gd name="connsiteY108" fmla="*/ 16743 h 1619324"/>
              <a:gd name="connsiteX109" fmla="*/ 16669 w 1169462"/>
              <a:gd name="connsiteY109" fmla="*/ 1619324 h 1619324"/>
              <a:gd name="connsiteX110" fmla="*/ 583406 w 1169462"/>
              <a:gd name="connsiteY110" fmla="*/ 1305000 h 1619324"/>
              <a:gd name="connsiteX0" fmla="*/ 583406 w 1169462"/>
              <a:gd name="connsiteY0" fmla="*/ 1305000 h 1619324"/>
              <a:gd name="connsiteX1" fmla="*/ 688181 w 1169462"/>
              <a:gd name="connsiteY1" fmla="*/ 1197843 h 1619324"/>
              <a:gd name="connsiteX2" fmla="*/ 692944 w 1169462"/>
              <a:gd name="connsiteY2" fmla="*/ 1181175 h 1619324"/>
              <a:gd name="connsiteX3" fmla="*/ 700088 w 1169462"/>
              <a:gd name="connsiteY3" fmla="*/ 1176412 h 1619324"/>
              <a:gd name="connsiteX4" fmla="*/ 702469 w 1169462"/>
              <a:gd name="connsiteY4" fmla="*/ 1169268 h 1619324"/>
              <a:gd name="connsiteX5" fmla="*/ 711994 w 1169462"/>
              <a:gd name="connsiteY5" fmla="*/ 1154981 h 1619324"/>
              <a:gd name="connsiteX6" fmla="*/ 716756 w 1169462"/>
              <a:gd name="connsiteY6" fmla="*/ 1147837 h 1619324"/>
              <a:gd name="connsiteX7" fmla="*/ 721519 w 1169462"/>
              <a:gd name="connsiteY7" fmla="*/ 1140693 h 1619324"/>
              <a:gd name="connsiteX8" fmla="*/ 723900 w 1169462"/>
              <a:gd name="connsiteY8" fmla="*/ 1133550 h 1619324"/>
              <a:gd name="connsiteX9" fmla="*/ 728663 w 1169462"/>
              <a:gd name="connsiteY9" fmla="*/ 1116881 h 1619324"/>
              <a:gd name="connsiteX10" fmla="*/ 733425 w 1169462"/>
              <a:gd name="connsiteY10" fmla="*/ 1109737 h 1619324"/>
              <a:gd name="connsiteX11" fmla="*/ 738188 w 1169462"/>
              <a:gd name="connsiteY11" fmla="*/ 1095450 h 1619324"/>
              <a:gd name="connsiteX12" fmla="*/ 742950 w 1169462"/>
              <a:gd name="connsiteY12" fmla="*/ 1081162 h 1619324"/>
              <a:gd name="connsiteX13" fmla="*/ 747713 w 1169462"/>
              <a:gd name="connsiteY13" fmla="*/ 1066875 h 1619324"/>
              <a:gd name="connsiteX14" fmla="*/ 754856 w 1169462"/>
              <a:gd name="connsiteY14" fmla="*/ 1052587 h 1619324"/>
              <a:gd name="connsiteX15" fmla="*/ 759619 w 1169462"/>
              <a:gd name="connsiteY15" fmla="*/ 1045443 h 1619324"/>
              <a:gd name="connsiteX16" fmla="*/ 762000 w 1169462"/>
              <a:gd name="connsiteY16" fmla="*/ 1038300 h 1619324"/>
              <a:gd name="connsiteX17" fmla="*/ 766763 w 1169462"/>
              <a:gd name="connsiteY17" fmla="*/ 1031156 h 1619324"/>
              <a:gd name="connsiteX18" fmla="*/ 776288 w 1169462"/>
              <a:gd name="connsiteY18" fmla="*/ 1009725 h 1619324"/>
              <a:gd name="connsiteX19" fmla="*/ 783431 w 1169462"/>
              <a:gd name="connsiteY19" fmla="*/ 993056 h 1619324"/>
              <a:gd name="connsiteX20" fmla="*/ 790575 w 1169462"/>
              <a:gd name="connsiteY20" fmla="*/ 971625 h 1619324"/>
              <a:gd name="connsiteX21" fmla="*/ 792956 w 1169462"/>
              <a:gd name="connsiteY21" fmla="*/ 964481 h 1619324"/>
              <a:gd name="connsiteX22" fmla="*/ 797719 w 1169462"/>
              <a:gd name="connsiteY22" fmla="*/ 957337 h 1619324"/>
              <a:gd name="connsiteX23" fmla="*/ 807244 w 1169462"/>
              <a:gd name="connsiteY23" fmla="*/ 935906 h 1619324"/>
              <a:gd name="connsiteX24" fmla="*/ 814388 w 1169462"/>
              <a:gd name="connsiteY24" fmla="*/ 914475 h 1619324"/>
              <a:gd name="connsiteX25" fmla="*/ 816769 w 1169462"/>
              <a:gd name="connsiteY25" fmla="*/ 907331 h 1619324"/>
              <a:gd name="connsiteX26" fmla="*/ 826294 w 1169462"/>
              <a:gd name="connsiteY26" fmla="*/ 890662 h 1619324"/>
              <a:gd name="connsiteX27" fmla="*/ 828675 w 1169462"/>
              <a:gd name="connsiteY27" fmla="*/ 881137 h 1619324"/>
              <a:gd name="connsiteX28" fmla="*/ 831056 w 1169462"/>
              <a:gd name="connsiteY28" fmla="*/ 873993 h 1619324"/>
              <a:gd name="connsiteX29" fmla="*/ 833438 w 1169462"/>
              <a:gd name="connsiteY29" fmla="*/ 862087 h 1619324"/>
              <a:gd name="connsiteX30" fmla="*/ 835819 w 1169462"/>
              <a:gd name="connsiteY30" fmla="*/ 854943 h 1619324"/>
              <a:gd name="connsiteX31" fmla="*/ 838200 w 1169462"/>
              <a:gd name="connsiteY31" fmla="*/ 843037 h 1619324"/>
              <a:gd name="connsiteX32" fmla="*/ 842963 w 1169462"/>
              <a:gd name="connsiteY32" fmla="*/ 828750 h 1619324"/>
              <a:gd name="connsiteX33" fmla="*/ 845344 w 1169462"/>
              <a:gd name="connsiteY33" fmla="*/ 819225 h 1619324"/>
              <a:gd name="connsiteX34" fmla="*/ 850106 w 1169462"/>
              <a:gd name="connsiteY34" fmla="*/ 804937 h 1619324"/>
              <a:gd name="connsiteX35" fmla="*/ 854869 w 1169462"/>
              <a:gd name="connsiteY35" fmla="*/ 790650 h 1619324"/>
              <a:gd name="connsiteX36" fmla="*/ 862013 w 1169462"/>
              <a:gd name="connsiteY36" fmla="*/ 769218 h 1619324"/>
              <a:gd name="connsiteX37" fmla="*/ 864394 w 1169462"/>
              <a:gd name="connsiteY37" fmla="*/ 762075 h 1619324"/>
              <a:gd name="connsiteX38" fmla="*/ 866775 w 1169462"/>
              <a:gd name="connsiteY38" fmla="*/ 754931 h 1619324"/>
              <a:gd name="connsiteX39" fmla="*/ 871538 w 1169462"/>
              <a:gd name="connsiteY39" fmla="*/ 747787 h 1619324"/>
              <a:gd name="connsiteX40" fmla="*/ 876300 w 1169462"/>
              <a:gd name="connsiteY40" fmla="*/ 733500 h 1619324"/>
              <a:gd name="connsiteX41" fmla="*/ 878681 w 1169462"/>
              <a:gd name="connsiteY41" fmla="*/ 721593 h 1619324"/>
              <a:gd name="connsiteX42" fmla="*/ 883444 w 1169462"/>
              <a:gd name="connsiteY42" fmla="*/ 707306 h 1619324"/>
              <a:gd name="connsiteX43" fmla="*/ 888206 w 1169462"/>
              <a:gd name="connsiteY43" fmla="*/ 693018 h 1619324"/>
              <a:gd name="connsiteX44" fmla="*/ 890588 w 1169462"/>
              <a:gd name="connsiteY44" fmla="*/ 685875 h 1619324"/>
              <a:gd name="connsiteX45" fmla="*/ 892969 w 1169462"/>
              <a:gd name="connsiteY45" fmla="*/ 678731 h 1619324"/>
              <a:gd name="connsiteX46" fmla="*/ 902494 w 1169462"/>
              <a:gd name="connsiteY46" fmla="*/ 664443 h 1619324"/>
              <a:gd name="connsiteX47" fmla="*/ 907256 w 1169462"/>
              <a:gd name="connsiteY47" fmla="*/ 650156 h 1619324"/>
              <a:gd name="connsiteX48" fmla="*/ 912019 w 1169462"/>
              <a:gd name="connsiteY48" fmla="*/ 640631 h 1619324"/>
              <a:gd name="connsiteX49" fmla="*/ 916781 w 1169462"/>
              <a:gd name="connsiteY49" fmla="*/ 626343 h 1619324"/>
              <a:gd name="connsiteX50" fmla="*/ 919163 w 1169462"/>
              <a:gd name="connsiteY50" fmla="*/ 619200 h 1619324"/>
              <a:gd name="connsiteX51" fmla="*/ 921544 w 1169462"/>
              <a:gd name="connsiteY51" fmla="*/ 612056 h 1619324"/>
              <a:gd name="connsiteX52" fmla="*/ 923925 w 1169462"/>
              <a:gd name="connsiteY52" fmla="*/ 604912 h 1619324"/>
              <a:gd name="connsiteX53" fmla="*/ 926306 w 1169462"/>
              <a:gd name="connsiteY53" fmla="*/ 593006 h 1619324"/>
              <a:gd name="connsiteX54" fmla="*/ 931069 w 1169462"/>
              <a:gd name="connsiteY54" fmla="*/ 578718 h 1619324"/>
              <a:gd name="connsiteX55" fmla="*/ 933450 w 1169462"/>
              <a:gd name="connsiteY55" fmla="*/ 571575 h 1619324"/>
              <a:gd name="connsiteX56" fmla="*/ 938213 w 1169462"/>
              <a:gd name="connsiteY56" fmla="*/ 557287 h 1619324"/>
              <a:gd name="connsiteX57" fmla="*/ 940594 w 1169462"/>
              <a:gd name="connsiteY57" fmla="*/ 550143 h 1619324"/>
              <a:gd name="connsiteX58" fmla="*/ 945356 w 1169462"/>
              <a:gd name="connsiteY58" fmla="*/ 543000 h 1619324"/>
              <a:gd name="connsiteX59" fmla="*/ 954881 w 1169462"/>
              <a:gd name="connsiteY59" fmla="*/ 509662 h 1619324"/>
              <a:gd name="connsiteX60" fmla="*/ 959644 w 1169462"/>
              <a:gd name="connsiteY60" fmla="*/ 495375 h 1619324"/>
              <a:gd name="connsiteX61" fmla="*/ 962025 w 1169462"/>
              <a:gd name="connsiteY61" fmla="*/ 488231 h 1619324"/>
              <a:gd name="connsiteX62" fmla="*/ 966788 w 1169462"/>
              <a:gd name="connsiteY62" fmla="*/ 481087 h 1619324"/>
              <a:gd name="connsiteX63" fmla="*/ 969169 w 1169462"/>
              <a:gd name="connsiteY63" fmla="*/ 473943 h 1619324"/>
              <a:gd name="connsiteX64" fmla="*/ 978694 w 1169462"/>
              <a:gd name="connsiteY64" fmla="*/ 459656 h 1619324"/>
              <a:gd name="connsiteX65" fmla="*/ 988219 w 1169462"/>
              <a:gd name="connsiteY65" fmla="*/ 438225 h 1619324"/>
              <a:gd name="connsiteX66" fmla="*/ 990600 w 1169462"/>
              <a:gd name="connsiteY66" fmla="*/ 431081 h 1619324"/>
              <a:gd name="connsiteX67" fmla="*/ 995363 w 1169462"/>
              <a:gd name="connsiteY67" fmla="*/ 423937 h 1619324"/>
              <a:gd name="connsiteX68" fmla="*/ 997744 w 1169462"/>
              <a:gd name="connsiteY68" fmla="*/ 412031 h 1619324"/>
              <a:gd name="connsiteX69" fmla="*/ 1004888 w 1169462"/>
              <a:gd name="connsiteY69" fmla="*/ 388218 h 1619324"/>
              <a:gd name="connsiteX70" fmla="*/ 1007269 w 1169462"/>
              <a:gd name="connsiteY70" fmla="*/ 381075 h 1619324"/>
              <a:gd name="connsiteX71" fmla="*/ 1009650 w 1169462"/>
              <a:gd name="connsiteY71" fmla="*/ 373931 h 1619324"/>
              <a:gd name="connsiteX72" fmla="*/ 1014413 w 1169462"/>
              <a:gd name="connsiteY72" fmla="*/ 366787 h 1619324"/>
              <a:gd name="connsiteX73" fmla="*/ 1021556 w 1169462"/>
              <a:gd name="connsiteY73" fmla="*/ 352500 h 1619324"/>
              <a:gd name="connsiteX74" fmla="*/ 1023938 w 1169462"/>
              <a:gd name="connsiteY74" fmla="*/ 345356 h 1619324"/>
              <a:gd name="connsiteX75" fmla="*/ 1028700 w 1169462"/>
              <a:gd name="connsiteY75" fmla="*/ 338212 h 1619324"/>
              <a:gd name="connsiteX76" fmla="*/ 1033463 w 1169462"/>
              <a:gd name="connsiteY76" fmla="*/ 319162 h 1619324"/>
              <a:gd name="connsiteX77" fmla="*/ 1040606 w 1169462"/>
              <a:gd name="connsiteY77" fmla="*/ 295350 h 1619324"/>
              <a:gd name="connsiteX78" fmla="*/ 1045369 w 1169462"/>
              <a:gd name="connsiteY78" fmla="*/ 288206 h 1619324"/>
              <a:gd name="connsiteX79" fmla="*/ 1054894 w 1169462"/>
              <a:gd name="connsiteY79" fmla="*/ 266775 h 1619324"/>
              <a:gd name="connsiteX80" fmla="*/ 1064419 w 1169462"/>
              <a:gd name="connsiteY80" fmla="*/ 238200 h 1619324"/>
              <a:gd name="connsiteX81" fmla="*/ 1066800 w 1169462"/>
              <a:gd name="connsiteY81" fmla="*/ 231056 h 1619324"/>
              <a:gd name="connsiteX82" fmla="*/ 1071563 w 1169462"/>
              <a:gd name="connsiteY82" fmla="*/ 223912 h 1619324"/>
              <a:gd name="connsiteX83" fmla="*/ 1078706 w 1169462"/>
              <a:gd name="connsiteY83" fmla="*/ 202481 h 1619324"/>
              <a:gd name="connsiteX84" fmla="*/ 1081088 w 1169462"/>
              <a:gd name="connsiteY84" fmla="*/ 195337 h 1619324"/>
              <a:gd name="connsiteX85" fmla="*/ 1083469 w 1169462"/>
              <a:gd name="connsiteY85" fmla="*/ 185812 h 1619324"/>
              <a:gd name="connsiteX86" fmla="*/ 1088231 w 1169462"/>
              <a:gd name="connsiteY86" fmla="*/ 176287 h 1619324"/>
              <a:gd name="connsiteX87" fmla="*/ 1090613 w 1169462"/>
              <a:gd name="connsiteY87" fmla="*/ 169143 h 1619324"/>
              <a:gd name="connsiteX88" fmla="*/ 1100138 w 1169462"/>
              <a:gd name="connsiteY88" fmla="*/ 152475 h 1619324"/>
              <a:gd name="connsiteX89" fmla="*/ 1107281 w 1169462"/>
              <a:gd name="connsiteY89" fmla="*/ 138187 h 1619324"/>
              <a:gd name="connsiteX90" fmla="*/ 1112044 w 1169462"/>
              <a:gd name="connsiteY90" fmla="*/ 123900 h 1619324"/>
              <a:gd name="connsiteX91" fmla="*/ 1114425 w 1169462"/>
              <a:gd name="connsiteY91" fmla="*/ 116756 h 1619324"/>
              <a:gd name="connsiteX92" fmla="*/ 1119188 w 1169462"/>
              <a:gd name="connsiteY92" fmla="*/ 109612 h 1619324"/>
              <a:gd name="connsiteX93" fmla="*/ 1126331 w 1169462"/>
              <a:gd name="connsiteY93" fmla="*/ 85800 h 1619324"/>
              <a:gd name="connsiteX94" fmla="*/ 1135856 w 1169462"/>
              <a:gd name="connsiteY94" fmla="*/ 71512 h 1619324"/>
              <a:gd name="connsiteX95" fmla="*/ 1140619 w 1169462"/>
              <a:gd name="connsiteY95" fmla="*/ 64368 h 1619324"/>
              <a:gd name="connsiteX96" fmla="*/ 1143000 w 1169462"/>
              <a:gd name="connsiteY96" fmla="*/ 57225 h 1619324"/>
              <a:gd name="connsiteX97" fmla="*/ 1150144 w 1169462"/>
              <a:gd name="connsiteY97" fmla="*/ 52462 h 1619324"/>
              <a:gd name="connsiteX98" fmla="*/ 1154906 w 1169462"/>
              <a:gd name="connsiteY98" fmla="*/ 38175 h 1619324"/>
              <a:gd name="connsiteX99" fmla="*/ 1159669 w 1169462"/>
              <a:gd name="connsiteY99" fmla="*/ 23887 h 1619324"/>
              <a:gd name="connsiteX100" fmla="*/ 1162050 w 1169462"/>
              <a:gd name="connsiteY100" fmla="*/ 16743 h 1619324"/>
              <a:gd name="connsiteX101" fmla="*/ 1166813 w 1169462"/>
              <a:gd name="connsiteY101" fmla="*/ 9600 h 1619324"/>
              <a:gd name="connsiteX102" fmla="*/ 1169194 w 1169462"/>
              <a:gd name="connsiteY102" fmla="*/ 2456 h 1619324"/>
              <a:gd name="connsiteX103" fmla="*/ 1162050 w 1169462"/>
              <a:gd name="connsiteY103" fmla="*/ 75 h 1619324"/>
              <a:gd name="connsiteX104" fmla="*/ 1140619 w 1169462"/>
              <a:gd name="connsiteY104" fmla="*/ 7218 h 1619324"/>
              <a:gd name="connsiteX105" fmla="*/ 1114425 w 1169462"/>
              <a:gd name="connsiteY105" fmla="*/ 11981 h 1619324"/>
              <a:gd name="connsiteX106" fmla="*/ 676275 w 1169462"/>
              <a:gd name="connsiteY106" fmla="*/ 9600 h 1619324"/>
              <a:gd name="connsiteX107" fmla="*/ 597694 w 1169462"/>
              <a:gd name="connsiteY107" fmla="*/ 7218 h 1619324"/>
              <a:gd name="connsiteX108" fmla="*/ 0 w 1169462"/>
              <a:gd name="connsiteY108" fmla="*/ 16743 h 1619324"/>
              <a:gd name="connsiteX109" fmla="*/ 16669 w 1169462"/>
              <a:gd name="connsiteY109" fmla="*/ 1619324 h 1619324"/>
              <a:gd name="connsiteX110" fmla="*/ 583406 w 1169462"/>
              <a:gd name="connsiteY110" fmla="*/ 1305000 h 1619324"/>
              <a:gd name="connsiteX0" fmla="*/ 16669 w 1169462"/>
              <a:gd name="connsiteY0" fmla="*/ 1619324 h 1661912"/>
              <a:gd name="connsiteX1" fmla="*/ 688181 w 1169462"/>
              <a:gd name="connsiteY1" fmla="*/ 1197843 h 1661912"/>
              <a:gd name="connsiteX2" fmla="*/ 692944 w 1169462"/>
              <a:gd name="connsiteY2" fmla="*/ 1181175 h 1661912"/>
              <a:gd name="connsiteX3" fmla="*/ 700088 w 1169462"/>
              <a:gd name="connsiteY3" fmla="*/ 1176412 h 1661912"/>
              <a:gd name="connsiteX4" fmla="*/ 702469 w 1169462"/>
              <a:gd name="connsiteY4" fmla="*/ 1169268 h 1661912"/>
              <a:gd name="connsiteX5" fmla="*/ 711994 w 1169462"/>
              <a:gd name="connsiteY5" fmla="*/ 1154981 h 1661912"/>
              <a:gd name="connsiteX6" fmla="*/ 716756 w 1169462"/>
              <a:gd name="connsiteY6" fmla="*/ 1147837 h 1661912"/>
              <a:gd name="connsiteX7" fmla="*/ 721519 w 1169462"/>
              <a:gd name="connsiteY7" fmla="*/ 1140693 h 1661912"/>
              <a:gd name="connsiteX8" fmla="*/ 723900 w 1169462"/>
              <a:gd name="connsiteY8" fmla="*/ 1133550 h 1661912"/>
              <a:gd name="connsiteX9" fmla="*/ 728663 w 1169462"/>
              <a:gd name="connsiteY9" fmla="*/ 1116881 h 1661912"/>
              <a:gd name="connsiteX10" fmla="*/ 733425 w 1169462"/>
              <a:gd name="connsiteY10" fmla="*/ 1109737 h 1661912"/>
              <a:gd name="connsiteX11" fmla="*/ 738188 w 1169462"/>
              <a:gd name="connsiteY11" fmla="*/ 1095450 h 1661912"/>
              <a:gd name="connsiteX12" fmla="*/ 742950 w 1169462"/>
              <a:gd name="connsiteY12" fmla="*/ 1081162 h 1661912"/>
              <a:gd name="connsiteX13" fmla="*/ 747713 w 1169462"/>
              <a:gd name="connsiteY13" fmla="*/ 1066875 h 1661912"/>
              <a:gd name="connsiteX14" fmla="*/ 754856 w 1169462"/>
              <a:gd name="connsiteY14" fmla="*/ 1052587 h 1661912"/>
              <a:gd name="connsiteX15" fmla="*/ 759619 w 1169462"/>
              <a:gd name="connsiteY15" fmla="*/ 1045443 h 1661912"/>
              <a:gd name="connsiteX16" fmla="*/ 762000 w 1169462"/>
              <a:gd name="connsiteY16" fmla="*/ 1038300 h 1661912"/>
              <a:gd name="connsiteX17" fmla="*/ 766763 w 1169462"/>
              <a:gd name="connsiteY17" fmla="*/ 1031156 h 1661912"/>
              <a:gd name="connsiteX18" fmla="*/ 776288 w 1169462"/>
              <a:gd name="connsiteY18" fmla="*/ 1009725 h 1661912"/>
              <a:gd name="connsiteX19" fmla="*/ 783431 w 1169462"/>
              <a:gd name="connsiteY19" fmla="*/ 993056 h 1661912"/>
              <a:gd name="connsiteX20" fmla="*/ 790575 w 1169462"/>
              <a:gd name="connsiteY20" fmla="*/ 971625 h 1661912"/>
              <a:gd name="connsiteX21" fmla="*/ 792956 w 1169462"/>
              <a:gd name="connsiteY21" fmla="*/ 964481 h 1661912"/>
              <a:gd name="connsiteX22" fmla="*/ 797719 w 1169462"/>
              <a:gd name="connsiteY22" fmla="*/ 957337 h 1661912"/>
              <a:gd name="connsiteX23" fmla="*/ 807244 w 1169462"/>
              <a:gd name="connsiteY23" fmla="*/ 935906 h 1661912"/>
              <a:gd name="connsiteX24" fmla="*/ 814388 w 1169462"/>
              <a:gd name="connsiteY24" fmla="*/ 914475 h 1661912"/>
              <a:gd name="connsiteX25" fmla="*/ 816769 w 1169462"/>
              <a:gd name="connsiteY25" fmla="*/ 907331 h 1661912"/>
              <a:gd name="connsiteX26" fmla="*/ 826294 w 1169462"/>
              <a:gd name="connsiteY26" fmla="*/ 890662 h 1661912"/>
              <a:gd name="connsiteX27" fmla="*/ 828675 w 1169462"/>
              <a:gd name="connsiteY27" fmla="*/ 881137 h 1661912"/>
              <a:gd name="connsiteX28" fmla="*/ 831056 w 1169462"/>
              <a:gd name="connsiteY28" fmla="*/ 873993 h 1661912"/>
              <a:gd name="connsiteX29" fmla="*/ 833438 w 1169462"/>
              <a:gd name="connsiteY29" fmla="*/ 862087 h 1661912"/>
              <a:gd name="connsiteX30" fmla="*/ 835819 w 1169462"/>
              <a:gd name="connsiteY30" fmla="*/ 854943 h 1661912"/>
              <a:gd name="connsiteX31" fmla="*/ 838200 w 1169462"/>
              <a:gd name="connsiteY31" fmla="*/ 843037 h 1661912"/>
              <a:gd name="connsiteX32" fmla="*/ 842963 w 1169462"/>
              <a:gd name="connsiteY32" fmla="*/ 828750 h 1661912"/>
              <a:gd name="connsiteX33" fmla="*/ 845344 w 1169462"/>
              <a:gd name="connsiteY33" fmla="*/ 819225 h 1661912"/>
              <a:gd name="connsiteX34" fmla="*/ 850106 w 1169462"/>
              <a:gd name="connsiteY34" fmla="*/ 804937 h 1661912"/>
              <a:gd name="connsiteX35" fmla="*/ 854869 w 1169462"/>
              <a:gd name="connsiteY35" fmla="*/ 790650 h 1661912"/>
              <a:gd name="connsiteX36" fmla="*/ 862013 w 1169462"/>
              <a:gd name="connsiteY36" fmla="*/ 769218 h 1661912"/>
              <a:gd name="connsiteX37" fmla="*/ 864394 w 1169462"/>
              <a:gd name="connsiteY37" fmla="*/ 762075 h 1661912"/>
              <a:gd name="connsiteX38" fmla="*/ 866775 w 1169462"/>
              <a:gd name="connsiteY38" fmla="*/ 754931 h 1661912"/>
              <a:gd name="connsiteX39" fmla="*/ 871538 w 1169462"/>
              <a:gd name="connsiteY39" fmla="*/ 747787 h 1661912"/>
              <a:gd name="connsiteX40" fmla="*/ 876300 w 1169462"/>
              <a:gd name="connsiteY40" fmla="*/ 733500 h 1661912"/>
              <a:gd name="connsiteX41" fmla="*/ 878681 w 1169462"/>
              <a:gd name="connsiteY41" fmla="*/ 721593 h 1661912"/>
              <a:gd name="connsiteX42" fmla="*/ 883444 w 1169462"/>
              <a:gd name="connsiteY42" fmla="*/ 707306 h 1661912"/>
              <a:gd name="connsiteX43" fmla="*/ 888206 w 1169462"/>
              <a:gd name="connsiteY43" fmla="*/ 693018 h 1661912"/>
              <a:gd name="connsiteX44" fmla="*/ 890588 w 1169462"/>
              <a:gd name="connsiteY44" fmla="*/ 685875 h 1661912"/>
              <a:gd name="connsiteX45" fmla="*/ 892969 w 1169462"/>
              <a:gd name="connsiteY45" fmla="*/ 678731 h 1661912"/>
              <a:gd name="connsiteX46" fmla="*/ 902494 w 1169462"/>
              <a:gd name="connsiteY46" fmla="*/ 664443 h 1661912"/>
              <a:gd name="connsiteX47" fmla="*/ 907256 w 1169462"/>
              <a:gd name="connsiteY47" fmla="*/ 650156 h 1661912"/>
              <a:gd name="connsiteX48" fmla="*/ 912019 w 1169462"/>
              <a:gd name="connsiteY48" fmla="*/ 640631 h 1661912"/>
              <a:gd name="connsiteX49" fmla="*/ 916781 w 1169462"/>
              <a:gd name="connsiteY49" fmla="*/ 626343 h 1661912"/>
              <a:gd name="connsiteX50" fmla="*/ 919163 w 1169462"/>
              <a:gd name="connsiteY50" fmla="*/ 619200 h 1661912"/>
              <a:gd name="connsiteX51" fmla="*/ 921544 w 1169462"/>
              <a:gd name="connsiteY51" fmla="*/ 612056 h 1661912"/>
              <a:gd name="connsiteX52" fmla="*/ 923925 w 1169462"/>
              <a:gd name="connsiteY52" fmla="*/ 604912 h 1661912"/>
              <a:gd name="connsiteX53" fmla="*/ 926306 w 1169462"/>
              <a:gd name="connsiteY53" fmla="*/ 593006 h 1661912"/>
              <a:gd name="connsiteX54" fmla="*/ 931069 w 1169462"/>
              <a:gd name="connsiteY54" fmla="*/ 578718 h 1661912"/>
              <a:gd name="connsiteX55" fmla="*/ 933450 w 1169462"/>
              <a:gd name="connsiteY55" fmla="*/ 571575 h 1661912"/>
              <a:gd name="connsiteX56" fmla="*/ 938213 w 1169462"/>
              <a:gd name="connsiteY56" fmla="*/ 557287 h 1661912"/>
              <a:gd name="connsiteX57" fmla="*/ 940594 w 1169462"/>
              <a:gd name="connsiteY57" fmla="*/ 550143 h 1661912"/>
              <a:gd name="connsiteX58" fmla="*/ 945356 w 1169462"/>
              <a:gd name="connsiteY58" fmla="*/ 543000 h 1661912"/>
              <a:gd name="connsiteX59" fmla="*/ 954881 w 1169462"/>
              <a:gd name="connsiteY59" fmla="*/ 509662 h 1661912"/>
              <a:gd name="connsiteX60" fmla="*/ 959644 w 1169462"/>
              <a:gd name="connsiteY60" fmla="*/ 495375 h 1661912"/>
              <a:gd name="connsiteX61" fmla="*/ 962025 w 1169462"/>
              <a:gd name="connsiteY61" fmla="*/ 488231 h 1661912"/>
              <a:gd name="connsiteX62" fmla="*/ 966788 w 1169462"/>
              <a:gd name="connsiteY62" fmla="*/ 481087 h 1661912"/>
              <a:gd name="connsiteX63" fmla="*/ 969169 w 1169462"/>
              <a:gd name="connsiteY63" fmla="*/ 473943 h 1661912"/>
              <a:gd name="connsiteX64" fmla="*/ 978694 w 1169462"/>
              <a:gd name="connsiteY64" fmla="*/ 459656 h 1661912"/>
              <a:gd name="connsiteX65" fmla="*/ 988219 w 1169462"/>
              <a:gd name="connsiteY65" fmla="*/ 438225 h 1661912"/>
              <a:gd name="connsiteX66" fmla="*/ 990600 w 1169462"/>
              <a:gd name="connsiteY66" fmla="*/ 431081 h 1661912"/>
              <a:gd name="connsiteX67" fmla="*/ 995363 w 1169462"/>
              <a:gd name="connsiteY67" fmla="*/ 423937 h 1661912"/>
              <a:gd name="connsiteX68" fmla="*/ 997744 w 1169462"/>
              <a:gd name="connsiteY68" fmla="*/ 412031 h 1661912"/>
              <a:gd name="connsiteX69" fmla="*/ 1004888 w 1169462"/>
              <a:gd name="connsiteY69" fmla="*/ 388218 h 1661912"/>
              <a:gd name="connsiteX70" fmla="*/ 1007269 w 1169462"/>
              <a:gd name="connsiteY70" fmla="*/ 381075 h 1661912"/>
              <a:gd name="connsiteX71" fmla="*/ 1009650 w 1169462"/>
              <a:gd name="connsiteY71" fmla="*/ 373931 h 1661912"/>
              <a:gd name="connsiteX72" fmla="*/ 1014413 w 1169462"/>
              <a:gd name="connsiteY72" fmla="*/ 366787 h 1661912"/>
              <a:gd name="connsiteX73" fmla="*/ 1021556 w 1169462"/>
              <a:gd name="connsiteY73" fmla="*/ 352500 h 1661912"/>
              <a:gd name="connsiteX74" fmla="*/ 1023938 w 1169462"/>
              <a:gd name="connsiteY74" fmla="*/ 345356 h 1661912"/>
              <a:gd name="connsiteX75" fmla="*/ 1028700 w 1169462"/>
              <a:gd name="connsiteY75" fmla="*/ 338212 h 1661912"/>
              <a:gd name="connsiteX76" fmla="*/ 1033463 w 1169462"/>
              <a:gd name="connsiteY76" fmla="*/ 319162 h 1661912"/>
              <a:gd name="connsiteX77" fmla="*/ 1040606 w 1169462"/>
              <a:gd name="connsiteY77" fmla="*/ 295350 h 1661912"/>
              <a:gd name="connsiteX78" fmla="*/ 1045369 w 1169462"/>
              <a:gd name="connsiteY78" fmla="*/ 288206 h 1661912"/>
              <a:gd name="connsiteX79" fmla="*/ 1054894 w 1169462"/>
              <a:gd name="connsiteY79" fmla="*/ 266775 h 1661912"/>
              <a:gd name="connsiteX80" fmla="*/ 1064419 w 1169462"/>
              <a:gd name="connsiteY80" fmla="*/ 238200 h 1661912"/>
              <a:gd name="connsiteX81" fmla="*/ 1066800 w 1169462"/>
              <a:gd name="connsiteY81" fmla="*/ 231056 h 1661912"/>
              <a:gd name="connsiteX82" fmla="*/ 1071563 w 1169462"/>
              <a:gd name="connsiteY82" fmla="*/ 223912 h 1661912"/>
              <a:gd name="connsiteX83" fmla="*/ 1078706 w 1169462"/>
              <a:gd name="connsiteY83" fmla="*/ 202481 h 1661912"/>
              <a:gd name="connsiteX84" fmla="*/ 1081088 w 1169462"/>
              <a:gd name="connsiteY84" fmla="*/ 195337 h 1661912"/>
              <a:gd name="connsiteX85" fmla="*/ 1083469 w 1169462"/>
              <a:gd name="connsiteY85" fmla="*/ 185812 h 1661912"/>
              <a:gd name="connsiteX86" fmla="*/ 1088231 w 1169462"/>
              <a:gd name="connsiteY86" fmla="*/ 176287 h 1661912"/>
              <a:gd name="connsiteX87" fmla="*/ 1090613 w 1169462"/>
              <a:gd name="connsiteY87" fmla="*/ 169143 h 1661912"/>
              <a:gd name="connsiteX88" fmla="*/ 1100138 w 1169462"/>
              <a:gd name="connsiteY88" fmla="*/ 152475 h 1661912"/>
              <a:gd name="connsiteX89" fmla="*/ 1107281 w 1169462"/>
              <a:gd name="connsiteY89" fmla="*/ 138187 h 1661912"/>
              <a:gd name="connsiteX90" fmla="*/ 1112044 w 1169462"/>
              <a:gd name="connsiteY90" fmla="*/ 123900 h 1661912"/>
              <a:gd name="connsiteX91" fmla="*/ 1114425 w 1169462"/>
              <a:gd name="connsiteY91" fmla="*/ 116756 h 1661912"/>
              <a:gd name="connsiteX92" fmla="*/ 1119188 w 1169462"/>
              <a:gd name="connsiteY92" fmla="*/ 109612 h 1661912"/>
              <a:gd name="connsiteX93" fmla="*/ 1126331 w 1169462"/>
              <a:gd name="connsiteY93" fmla="*/ 85800 h 1661912"/>
              <a:gd name="connsiteX94" fmla="*/ 1135856 w 1169462"/>
              <a:gd name="connsiteY94" fmla="*/ 71512 h 1661912"/>
              <a:gd name="connsiteX95" fmla="*/ 1140619 w 1169462"/>
              <a:gd name="connsiteY95" fmla="*/ 64368 h 1661912"/>
              <a:gd name="connsiteX96" fmla="*/ 1143000 w 1169462"/>
              <a:gd name="connsiteY96" fmla="*/ 57225 h 1661912"/>
              <a:gd name="connsiteX97" fmla="*/ 1150144 w 1169462"/>
              <a:gd name="connsiteY97" fmla="*/ 52462 h 1661912"/>
              <a:gd name="connsiteX98" fmla="*/ 1154906 w 1169462"/>
              <a:gd name="connsiteY98" fmla="*/ 38175 h 1661912"/>
              <a:gd name="connsiteX99" fmla="*/ 1159669 w 1169462"/>
              <a:gd name="connsiteY99" fmla="*/ 23887 h 1661912"/>
              <a:gd name="connsiteX100" fmla="*/ 1162050 w 1169462"/>
              <a:gd name="connsiteY100" fmla="*/ 16743 h 1661912"/>
              <a:gd name="connsiteX101" fmla="*/ 1166813 w 1169462"/>
              <a:gd name="connsiteY101" fmla="*/ 9600 h 1661912"/>
              <a:gd name="connsiteX102" fmla="*/ 1169194 w 1169462"/>
              <a:gd name="connsiteY102" fmla="*/ 2456 h 1661912"/>
              <a:gd name="connsiteX103" fmla="*/ 1162050 w 1169462"/>
              <a:gd name="connsiteY103" fmla="*/ 75 h 1661912"/>
              <a:gd name="connsiteX104" fmla="*/ 1140619 w 1169462"/>
              <a:gd name="connsiteY104" fmla="*/ 7218 h 1661912"/>
              <a:gd name="connsiteX105" fmla="*/ 1114425 w 1169462"/>
              <a:gd name="connsiteY105" fmla="*/ 11981 h 1661912"/>
              <a:gd name="connsiteX106" fmla="*/ 676275 w 1169462"/>
              <a:gd name="connsiteY106" fmla="*/ 9600 h 1661912"/>
              <a:gd name="connsiteX107" fmla="*/ 597694 w 1169462"/>
              <a:gd name="connsiteY107" fmla="*/ 7218 h 1661912"/>
              <a:gd name="connsiteX108" fmla="*/ 0 w 1169462"/>
              <a:gd name="connsiteY108" fmla="*/ 16743 h 1661912"/>
              <a:gd name="connsiteX109" fmla="*/ 16669 w 1169462"/>
              <a:gd name="connsiteY109" fmla="*/ 1619324 h 1661912"/>
              <a:gd name="connsiteX0" fmla="*/ 16669 w 1169462"/>
              <a:gd name="connsiteY0" fmla="*/ 1619324 h 1702059"/>
              <a:gd name="connsiteX1" fmla="*/ 467004 w 1169462"/>
              <a:gd name="connsiteY1" fmla="*/ 1470854 h 1702059"/>
              <a:gd name="connsiteX2" fmla="*/ 688181 w 1169462"/>
              <a:gd name="connsiteY2" fmla="*/ 1197843 h 1702059"/>
              <a:gd name="connsiteX3" fmla="*/ 692944 w 1169462"/>
              <a:gd name="connsiteY3" fmla="*/ 1181175 h 1702059"/>
              <a:gd name="connsiteX4" fmla="*/ 700088 w 1169462"/>
              <a:gd name="connsiteY4" fmla="*/ 1176412 h 1702059"/>
              <a:gd name="connsiteX5" fmla="*/ 702469 w 1169462"/>
              <a:gd name="connsiteY5" fmla="*/ 1169268 h 1702059"/>
              <a:gd name="connsiteX6" fmla="*/ 711994 w 1169462"/>
              <a:gd name="connsiteY6" fmla="*/ 1154981 h 1702059"/>
              <a:gd name="connsiteX7" fmla="*/ 716756 w 1169462"/>
              <a:gd name="connsiteY7" fmla="*/ 1147837 h 1702059"/>
              <a:gd name="connsiteX8" fmla="*/ 721519 w 1169462"/>
              <a:gd name="connsiteY8" fmla="*/ 1140693 h 1702059"/>
              <a:gd name="connsiteX9" fmla="*/ 723900 w 1169462"/>
              <a:gd name="connsiteY9" fmla="*/ 1133550 h 1702059"/>
              <a:gd name="connsiteX10" fmla="*/ 728663 w 1169462"/>
              <a:gd name="connsiteY10" fmla="*/ 1116881 h 1702059"/>
              <a:gd name="connsiteX11" fmla="*/ 733425 w 1169462"/>
              <a:gd name="connsiteY11" fmla="*/ 1109737 h 1702059"/>
              <a:gd name="connsiteX12" fmla="*/ 738188 w 1169462"/>
              <a:gd name="connsiteY12" fmla="*/ 1095450 h 1702059"/>
              <a:gd name="connsiteX13" fmla="*/ 742950 w 1169462"/>
              <a:gd name="connsiteY13" fmla="*/ 1081162 h 1702059"/>
              <a:gd name="connsiteX14" fmla="*/ 747713 w 1169462"/>
              <a:gd name="connsiteY14" fmla="*/ 1066875 h 1702059"/>
              <a:gd name="connsiteX15" fmla="*/ 754856 w 1169462"/>
              <a:gd name="connsiteY15" fmla="*/ 1052587 h 1702059"/>
              <a:gd name="connsiteX16" fmla="*/ 759619 w 1169462"/>
              <a:gd name="connsiteY16" fmla="*/ 1045443 h 1702059"/>
              <a:gd name="connsiteX17" fmla="*/ 762000 w 1169462"/>
              <a:gd name="connsiteY17" fmla="*/ 1038300 h 1702059"/>
              <a:gd name="connsiteX18" fmla="*/ 766763 w 1169462"/>
              <a:gd name="connsiteY18" fmla="*/ 1031156 h 1702059"/>
              <a:gd name="connsiteX19" fmla="*/ 776288 w 1169462"/>
              <a:gd name="connsiteY19" fmla="*/ 1009725 h 1702059"/>
              <a:gd name="connsiteX20" fmla="*/ 783431 w 1169462"/>
              <a:gd name="connsiteY20" fmla="*/ 993056 h 1702059"/>
              <a:gd name="connsiteX21" fmla="*/ 790575 w 1169462"/>
              <a:gd name="connsiteY21" fmla="*/ 971625 h 1702059"/>
              <a:gd name="connsiteX22" fmla="*/ 792956 w 1169462"/>
              <a:gd name="connsiteY22" fmla="*/ 964481 h 1702059"/>
              <a:gd name="connsiteX23" fmla="*/ 797719 w 1169462"/>
              <a:gd name="connsiteY23" fmla="*/ 957337 h 1702059"/>
              <a:gd name="connsiteX24" fmla="*/ 807244 w 1169462"/>
              <a:gd name="connsiteY24" fmla="*/ 935906 h 1702059"/>
              <a:gd name="connsiteX25" fmla="*/ 814388 w 1169462"/>
              <a:gd name="connsiteY25" fmla="*/ 914475 h 1702059"/>
              <a:gd name="connsiteX26" fmla="*/ 816769 w 1169462"/>
              <a:gd name="connsiteY26" fmla="*/ 907331 h 1702059"/>
              <a:gd name="connsiteX27" fmla="*/ 826294 w 1169462"/>
              <a:gd name="connsiteY27" fmla="*/ 890662 h 1702059"/>
              <a:gd name="connsiteX28" fmla="*/ 828675 w 1169462"/>
              <a:gd name="connsiteY28" fmla="*/ 881137 h 1702059"/>
              <a:gd name="connsiteX29" fmla="*/ 831056 w 1169462"/>
              <a:gd name="connsiteY29" fmla="*/ 873993 h 1702059"/>
              <a:gd name="connsiteX30" fmla="*/ 833438 w 1169462"/>
              <a:gd name="connsiteY30" fmla="*/ 862087 h 1702059"/>
              <a:gd name="connsiteX31" fmla="*/ 835819 w 1169462"/>
              <a:gd name="connsiteY31" fmla="*/ 854943 h 1702059"/>
              <a:gd name="connsiteX32" fmla="*/ 838200 w 1169462"/>
              <a:gd name="connsiteY32" fmla="*/ 843037 h 1702059"/>
              <a:gd name="connsiteX33" fmla="*/ 842963 w 1169462"/>
              <a:gd name="connsiteY33" fmla="*/ 828750 h 1702059"/>
              <a:gd name="connsiteX34" fmla="*/ 845344 w 1169462"/>
              <a:gd name="connsiteY34" fmla="*/ 819225 h 1702059"/>
              <a:gd name="connsiteX35" fmla="*/ 850106 w 1169462"/>
              <a:gd name="connsiteY35" fmla="*/ 804937 h 1702059"/>
              <a:gd name="connsiteX36" fmla="*/ 854869 w 1169462"/>
              <a:gd name="connsiteY36" fmla="*/ 790650 h 1702059"/>
              <a:gd name="connsiteX37" fmla="*/ 862013 w 1169462"/>
              <a:gd name="connsiteY37" fmla="*/ 769218 h 1702059"/>
              <a:gd name="connsiteX38" fmla="*/ 864394 w 1169462"/>
              <a:gd name="connsiteY38" fmla="*/ 762075 h 1702059"/>
              <a:gd name="connsiteX39" fmla="*/ 866775 w 1169462"/>
              <a:gd name="connsiteY39" fmla="*/ 754931 h 1702059"/>
              <a:gd name="connsiteX40" fmla="*/ 871538 w 1169462"/>
              <a:gd name="connsiteY40" fmla="*/ 747787 h 1702059"/>
              <a:gd name="connsiteX41" fmla="*/ 876300 w 1169462"/>
              <a:gd name="connsiteY41" fmla="*/ 733500 h 1702059"/>
              <a:gd name="connsiteX42" fmla="*/ 878681 w 1169462"/>
              <a:gd name="connsiteY42" fmla="*/ 721593 h 1702059"/>
              <a:gd name="connsiteX43" fmla="*/ 883444 w 1169462"/>
              <a:gd name="connsiteY43" fmla="*/ 707306 h 1702059"/>
              <a:gd name="connsiteX44" fmla="*/ 888206 w 1169462"/>
              <a:gd name="connsiteY44" fmla="*/ 693018 h 1702059"/>
              <a:gd name="connsiteX45" fmla="*/ 890588 w 1169462"/>
              <a:gd name="connsiteY45" fmla="*/ 685875 h 1702059"/>
              <a:gd name="connsiteX46" fmla="*/ 892969 w 1169462"/>
              <a:gd name="connsiteY46" fmla="*/ 678731 h 1702059"/>
              <a:gd name="connsiteX47" fmla="*/ 902494 w 1169462"/>
              <a:gd name="connsiteY47" fmla="*/ 664443 h 1702059"/>
              <a:gd name="connsiteX48" fmla="*/ 907256 w 1169462"/>
              <a:gd name="connsiteY48" fmla="*/ 650156 h 1702059"/>
              <a:gd name="connsiteX49" fmla="*/ 912019 w 1169462"/>
              <a:gd name="connsiteY49" fmla="*/ 640631 h 1702059"/>
              <a:gd name="connsiteX50" fmla="*/ 916781 w 1169462"/>
              <a:gd name="connsiteY50" fmla="*/ 626343 h 1702059"/>
              <a:gd name="connsiteX51" fmla="*/ 919163 w 1169462"/>
              <a:gd name="connsiteY51" fmla="*/ 619200 h 1702059"/>
              <a:gd name="connsiteX52" fmla="*/ 921544 w 1169462"/>
              <a:gd name="connsiteY52" fmla="*/ 612056 h 1702059"/>
              <a:gd name="connsiteX53" fmla="*/ 923925 w 1169462"/>
              <a:gd name="connsiteY53" fmla="*/ 604912 h 1702059"/>
              <a:gd name="connsiteX54" fmla="*/ 926306 w 1169462"/>
              <a:gd name="connsiteY54" fmla="*/ 593006 h 1702059"/>
              <a:gd name="connsiteX55" fmla="*/ 931069 w 1169462"/>
              <a:gd name="connsiteY55" fmla="*/ 578718 h 1702059"/>
              <a:gd name="connsiteX56" fmla="*/ 933450 w 1169462"/>
              <a:gd name="connsiteY56" fmla="*/ 571575 h 1702059"/>
              <a:gd name="connsiteX57" fmla="*/ 938213 w 1169462"/>
              <a:gd name="connsiteY57" fmla="*/ 557287 h 1702059"/>
              <a:gd name="connsiteX58" fmla="*/ 940594 w 1169462"/>
              <a:gd name="connsiteY58" fmla="*/ 550143 h 1702059"/>
              <a:gd name="connsiteX59" fmla="*/ 945356 w 1169462"/>
              <a:gd name="connsiteY59" fmla="*/ 543000 h 1702059"/>
              <a:gd name="connsiteX60" fmla="*/ 954881 w 1169462"/>
              <a:gd name="connsiteY60" fmla="*/ 509662 h 1702059"/>
              <a:gd name="connsiteX61" fmla="*/ 959644 w 1169462"/>
              <a:gd name="connsiteY61" fmla="*/ 495375 h 1702059"/>
              <a:gd name="connsiteX62" fmla="*/ 962025 w 1169462"/>
              <a:gd name="connsiteY62" fmla="*/ 488231 h 1702059"/>
              <a:gd name="connsiteX63" fmla="*/ 966788 w 1169462"/>
              <a:gd name="connsiteY63" fmla="*/ 481087 h 1702059"/>
              <a:gd name="connsiteX64" fmla="*/ 969169 w 1169462"/>
              <a:gd name="connsiteY64" fmla="*/ 473943 h 1702059"/>
              <a:gd name="connsiteX65" fmla="*/ 978694 w 1169462"/>
              <a:gd name="connsiteY65" fmla="*/ 459656 h 1702059"/>
              <a:gd name="connsiteX66" fmla="*/ 988219 w 1169462"/>
              <a:gd name="connsiteY66" fmla="*/ 438225 h 1702059"/>
              <a:gd name="connsiteX67" fmla="*/ 990600 w 1169462"/>
              <a:gd name="connsiteY67" fmla="*/ 431081 h 1702059"/>
              <a:gd name="connsiteX68" fmla="*/ 995363 w 1169462"/>
              <a:gd name="connsiteY68" fmla="*/ 423937 h 1702059"/>
              <a:gd name="connsiteX69" fmla="*/ 997744 w 1169462"/>
              <a:gd name="connsiteY69" fmla="*/ 412031 h 1702059"/>
              <a:gd name="connsiteX70" fmla="*/ 1004888 w 1169462"/>
              <a:gd name="connsiteY70" fmla="*/ 388218 h 1702059"/>
              <a:gd name="connsiteX71" fmla="*/ 1007269 w 1169462"/>
              <a:gd name="connsiteY71" fmla="*/ 381075 h 1702059"/>
              <a:gd name="connsiteX72" fmla="*/ 1009650 w 1169462"/>
              <a:gd name="connsiteY72" fmla="*/ 373931 h 1702059"/>
              <a:gd name="connsiteX73" fmla="*/ 1014413 w 1169462"/>
              <a:gd name="connsiteY73" fmla="*/ 366787 h 1702059"/>
              <a:gd name="connsiteX74" fmla="*/ 1021556 w 1169462"/>
              <a:gd name="connsiteY74" fmla="*/ 352500 h 1702059"/>
              <a:gd name="connsiteX75" fmla="*/ 1023938 w 1169462"/>
              <a:gd name="connsiteY75" fmla="*/ 345356 h 1702059"/>
              <a:gd name="connsiteX76" fmla="*/ 1028700 w 1169462"/>
              <a:gd name="connsiteY76" fmla="*/ 338212 h 1702059"/>
              <a:gd name="connsiteX77" fmla="*/ 1033463 w 1169462"/>
              <a:gd name="connsiteY77" fmla="*/ 319162 h 1702059"/>
              <a:gd name="connsiteX78" fmla="*/ 1040606 w 1169462"/>
              <a:gd name="connsiteY78" fmla="*/ 295350 h 1702059"/>
              <a:gd name="connsiteX79" fmla="*/ 1045369 w 1169462"/>
              <a:gd name="connsiteY79" fmla="*/ 288206 h 1702059"/>
              <a:gd name="connsiteX80" fmla="*/ 1054894 w 1169462"/>
              <a:gd name="connsiteY80" fmla="*/ 266775 h 1702059"/>
              <a:gd name="connsiteX81" fmla="*/ 1064419 w 1169462"/>
              <a:gd name="connsiteY81" fmla="*/ 238200 h 1702059"/>
              <a:gd name="connsiteX82" fmla="*/ 1066800 w 1169462"/>
              <a:gd name="connsiteY82" fmla="*/ 231056 h 1702059"/>
              <a:gd name="connsiteX83" fmla="*/ 1071563 w 1169462"/>
              <a:gd name="connsiteY83" fmla="*/ 223912 h 1702059"/>
              <a:gd name="connsiteX84" fmla="*/ 1078706 w 1169462"/>
              <a:gd name="connsiteY84" fmla="*/ 202481 h 1702059"/>
              <a:gd name="connsiteX85" fmla="*/ 1081088 w 1169462"/>
              <a:gd name="connsiteY85" fmla="*/ 195337 h 1702059"/>
              <a:gd name="connsiteX86" fmla="*/ 1083469 w 1169462"/>
              <a:gd name="connsiteY86" fmla="*/ 185812 h 1702059"/>
              <a:gd name="connsiteX87" fmla="*/ 1088231 w 1169462"/>
              <a:gd name="connsiteY87" fmla="*/ 176287 h 1702059"/>
              <a:gd name="connsiteX88" fmla="*/ 1090613 w 1169462"/>
              <a:gd name="connsiteY88" fmla="*/ 169143 h 1702059"/>
              <a:gd name="connsiteX89" fmla="*/ 1100138 w 1169462"/>
              <a:gd name="connsiteY89" fmla="*/ 152475 h 1702059"/>
              <a:gd name="connsiteX90" fmla="*/ 1107281 w 1169462"/>
              <a:gd name="connsiteY90" fmla="*/ 138187 h 1702059"/>
              <a:gd name="connsiteX91" fmla="*/ 1112044 w 1169462"/>
              <a:gd name="connsiteY91" fmla="*/ 123900 h 1702059"/>
              <a:gd name="connsiteX92" fmla="*/ 1114425 w 1169462"/>
              <a:gd name="connsiteY92" fmla="*/ 116756 h 1702059"/>
              <a:gd name="connsiteX93" fmla="*/ 1119188 w 1169462"/>
              <a:gd name="connsiteY93" fmla="*/ 109612 h 1702059"/>
              <a:gd name="connsiteX94" fmla="*/ 1126331 w 1169462"/>
              <a:gd name="connsiteY94" fmla="*/ 85800 h 1702059"/>
              <a:gd name="connsiteX95" fmla="*/ 1135856 w 1169462"/>
              <a:gd name="connsiteY95" fmla="*/ 71512 h 1702059"/>
              <a:gd name="connsiteX96" fmla="*/ 1140619 w 1169462"/>
              <a:gd name="connsiteY96" fmla="*/ 64368 h 1702059"/>
              <a:gd name="connsiteX97" fmla="*/ 1143000 w 1169462"/>
              <a:gd name="connsiteY97" fmla="*/ 57225 h 1702059"/>
              <a:gd name="connsiteX98" fmla="*/ 1150144 w 1169462"/>
              <a:gd name="connsiteY98" fmla="*/ 52462 h 1702059"/>
              <a:gd name="connsiteX99" fmla="*/ 1154906 w 1169462"/>
              <a:gd name="connsiteY99" fmla="*/ 38175 h 1702059"/>
              <a:gd name="connsiteX100" fmla="*/ 1159669 w 1169462"/>
              <a:gd name="connsiteY100" fmla="*/ 23887 h 1702059"/>
              <a:gd name="connsiteX101" fmla="*/ 1162050 w 1169462"/>
              <a:gd name="connsiteY101" fmla="*/ 16743 h 1702059"/>
              <a:gd name="connsiteX102" fmla="*/ 1166813 w 1169462"/>
              <a:gd name="connsiteY102" fmla="*/ 9600 h 1702059"/>
              <a:gd name="connsiteX103" fmla="*/ 1169194 w 1169462"/>
              <a:gd name="connsiteY103" fmla="*/ 2456 h 1702059"/>
              <a:gd name="connsiteX104" fmla="*/ 1162050 w 1169462"/>
              <a:gd name="connsiteY104" fmla="*/ 75 h 1702059"/>
              <a:gd name="connsiteX105" fmla="*/ 1140619 w 1169462"/>
              <a:gd name="connsiteY105" fmla="*/ 7218 h 1702059"/>
              <a:gd name="connsiteX106" fmla="*/ 1114425 w 1169462"/>
              <a:gd name="connsiteY106" fmla="*/ 11981 h 1702059"/>
              <a:gd name="connsiteX107" fmla="*/ 676275 w 1169462"/>
              <a:gd name="connsiteY107" fmla="*/ 9600 h 1702059"/>
              <a:gd name="connsiteX108" fmla="*/ 597694 w 1169462"/>
              <a:gd name="connsiteY108" fmla="*/ 7218 h 1702059"/>
              <a:gd name="connsiteX109" fmla="*/ 0 w 1169462"/>
              <a:gd name="connsiteY109" fmla="*/ 16743 h 1702059"/>
              <a:gd name="connsiteX110" fmla="*/ 16669 w 1169462"/>
              <a:gd name="connsiteY110" fmla="*/ 1619324 h 1702059"/>
              <a:gd name="connsiteX0" fmla="*/ 16669 w 1169462"/>
              <a:gd name="connsiteY0" fmla="*/ 1619324 h 1774191"/>
              <a:gd name="connsiteX1" fmla="*/ 138391 w 1169462"/>
              <a:gd name="connsiteY1" fmla="*/ 1694691 h 1774191"/>
              <a:gd name="connsiteX2" fmla="*/ 467004 w 1169462"/>
              <a:gd name="connsiteY2" fmla="*/ 1470854 h 1774191"/>
              <a:gd name="connsiteX3" fmla="*/ 688181 w 1169462"/>
              <a:gd name="connsiteY3" fmla="*/ 1197843 h 1774191"/>
              <a:gd name="connsiteX4" fmla="*/ 692944 w 1169462"/>
              <a:gd name="connsiteY4" fmla="*/ 1181175 h 1774191"/>
              <a:gd name="connsiteX5" fmla="*/ 700088 w 1169462"/>
              <a:gd name="connsiteY5" fmla="*/ 1176412 h 1774191"/>
              <a:gd name="connsiteX6" fmla="*/ 702469 w 1169462"/>
              <a:gd name="connsiteY6" fmla="*/ 1169268 h 1774191"/>
              <a:gd name="connsiteX7" fmla="*/ 711994 w 1169462"/>
              <a:gd name="connsiteY7" fmla="*/ 1154981 h 1774191"/>
              <a:gd name="connsiteX8" fmla="*/ 716756 w 1169462"/>
              <a:gd name="connsiteY8" fmla="*/ 1147837 h 1774191"/>
              <a:gd name="connsiteX9" fmla="*/ 721519 w 1169462"/>
              <a:gd name="connsiteY9" fmla="*/ 1140693 h 1774191"/>
              <a:gd name="connsiteX10" fmla="*/ 723900 w 1169462"/>
              <a:gd name="connsiteY10" fmla="*/ 1133550 h 1774191"/>
              <a:gd name="connsiteX11" fmla="*/ 728663 w 1169462"/>
              <a:gd name="connsiteY11" fmla="*/ 1116881 h 1774191"/>
              <a:gd name="connsiteX12" fmla="*/ 733425 w 1169462"/>
              <a:gd name="connsiteY12" fmla="*/ 1109737 h 1774191"/>
              <a:gd name="connsiteX13" fmla="*/ 738188 w 1169462"/>
              <a:gd name="connsiteY13" fmla="*/ 1095450 h 1774191"/>
              <a:gd name="connsiteX14" fmla="*/ 742950 w 1169462"/>
              <a:gd name="connsiteY14" fmla="*/ 1081162 h 1774191"/>
              <a:gd name="connsiteX15" fmla="*/ 747713 w 1169462"/>
              <a:gd name="connsiteY15" fmla="*/ 1066875 h 1774191"/>
              <a:gd name="connsiteX16" fmla="*/ 754856 w 1169462"/>
              <a:gd name="connsiteY16" fmla="*/ 1052587 h 1774191"/>
              <a:gd name="connsiteX17" fmla="*/ 759619 w 1169462"/>
              <a:gd name="connsiteY17" fmla="*/ 1045443 h 1774191"/>
              <a:gd name="connsiteX18" fmla="*/ 762000 w 1169462"/>
              <a:gd name="connsiteY18" fmla="*/ 1038300 h 1774191"/>
              <a:gd name="connsiteX19" fmla="*/ 766763 w 1169462"/>
              <a:gd name="connsiteY19" fmla="*/ 1031156 h 1774191"/>
              <a:gd name="connsiteX20" fmla="*/ 776288 w 1169462"/>
              <a:gd name="connsiteY20" fmla="*/ 1009725 h 1774191"/>
              <a:gd name="connsiteX21" fmla="*/ 783431 w 1169462"/>
              <a:gd name="connsiteY21" fmla="*/ 993056 h 1774191"/>
              <a:gd name="connsiteX22" fmla="*/ 790575 w 1169462"/>
              <a:gd name="connsiteY22" fmla="*/ 971625 h 1774191"/>
              <a:gd name="connsiteX23" fmla="*/ 792956 w 1169462"/>
              <a:gd name="connsiteY23" fmla="*/ 964481 h 1774191"/>
              <a:gd name="connsiteX24" fmla="*/ 797719 w 1169462"/>
              <a:gd name="connsiteY24" fmla="*/ 957337 h 1774191"/>
              <a:gd name="connsiteX25" fmla="*/ 807244 w 1169462"/>
              <a:gd name="connsiteY25" fmla="*/ 935906 h 1774191"/>
              <a:gd name="connsiteX26" fmla="*/ 814388 w 1169462"/>
              <a:gd name="connsiteY26" fmla="*/ 914475 h 1774191"/>
              <a:gd name="connsiteX27" fmla="*/ 816769 w 1169462"/>
              <a:gd name="connsiteY27" fmla="*/ 907331 h 1774191"/>
              <a:gd name="connsiteX28" fmla="*/ 826294 w 1169462"/>
              <a:gd name="connsiteY28" fmla="*/ 890662 h 1774191"/>
              <a:gd name="connsiteX29" fmla="*/ 828675 w 1169462"/>
              <a:gd name="connsiteY29" fmla="*/ 881137 h 1774191"/>
              <a:gd name="connsiteX30" fmla="*/ 831056 w 1169462"/>
              <a:gd name="connsiteY30" fmla="*/ 873993 h 1774191"/>
              <a:gd name="connsiteX31" fmla="*/ 833438 w 1169462"/>
              <a:gd name="connsiteY31" fmla="*/ 862087 h 1774191"/>
              <a:gd name="connsiteX32" fmla="*/ 835819 w 1169462"/>
              <a:gd name="connsiteY32" fmla="*/ 854943 h 1774191"/>
              <a:gd name="connsiteX33" fmla="*/ 838200 w 1169462"/>
              <a:gd name="connsiteY33" fmla="*/ 843037 h 1774191"/>
              <a:gd name="connsiteX34" fmla="*/ 842963 w 1169462"/>
              <a:gd name="connsiteY34" fmla="*/ 828750 h 1774191"/>
              <a:gd name="connsiteX35" fmla="*/ 845344 w 1169462"/>
              <a:gd name="connsiteY35" fmla="*/ 819225 h 1774191"/>
              <a:gd name="connsiteX36" fmla="*/ 850106 w 1169462"/>
              <a:gd name="connsiteY36" fmla="*/ 804937 h 1774191"/>
              <a:gd name="connsiteX37" fmla="*/ 854869 w 1169462"/>
              <a:gd name="connsiteY37" fmla="*/ 790650 h 1774191"/>
              <a:gd name="connsiteX38" fmla="*/ 862013 w 1169462"/>
              <a:gd name="connsiteY38" fmla="*/ 769218 h 1774191"/>
              <a:gd name="connsiteX39" fmla="*/ 864394 w 1169462"/>
              <a:gd name="connsiteY39" fmla="*/ 762075 h 1774191"/>
              <a:gd name="connsiteX40" fmla="*/ 866775 w 1169462"/>
              <a:gd name="connsiteY40" fmla="*/ 754931 h 1774191"/>
              <a:gd name="connsiteX41" fmla="*/ 871538 w 1169462"/>
              <a:gd name="connsiteY41" fmla="*/ 747787 h 1774191"/>
              <a:gd name="connsiteX42" fmla="*/ 876300 w 1169462"/>
              <a:gd name="connsiteY42" fmla="*/ 733500 h 1774191"/>
              <a:gd name="connsiteX43" fmla="*/ 878681 w 1169462"/>
              <a:gd name="connsiteY43" fmla="*/ 721593 h 1774191"/>
              <a:gd name="connsiteX44" fmla="*/ 883444 w 1169462"/>
              <a:gd name="connsiteY44" fmla="*/ 707306 h 1774191"/>
              <a:gd name="connsiteX45" fmla="*/ 888206 w 1169462"/>
              <a:gd name="connsiteY45" fmla="*/ 693018 h 1774191"/>
              <a:gd name="connsiteX46" fmla="*/ 890588 w 1169462"/>
              <a:gd name="connsiteY46" fmla="*/ 685875 h 1774191"/>
              <a:gd name="connsiteX47" fmla="*/ 892969 w 1169462"/>
              <a:gd name="connsiteY47" fmla="*/ 678731 h 1774191"/>
              <a:gd name="connsiteX48" fmla="*/ 902494 w 1169462"/>
              <a:gd name="connsiteY48" fmla="*/ 664443 h 1774191"/>
              <a:gd name="connsiteX49" fmla="*/ 907256 w 1169462"/>
              <a:gd name="connsiteY49" fmla="*/ 650156 h 1774191"/>
              <a:gd name="connsiteX50" fmla="*/ 912019 w 1169462"/>
              <a:gd name="connsiteY50" fmla="*/ 640631 h 1774191"/>
              <a:gd name="connsiteX51" fmla="*/ 916781 w 1169462"/>
              <a:gd name="connsiteY51" fmla="*/ 626343 h 1774191"/>
              <a:gd name="connsiteX52" fmla="*/ 919163 w 1169462"/>
              <a:gd name="connsiteY52" fmla="*/ 619200 h 1774191"/>
              <a:gd name="connsiteX53" fmla="*/ 921544 w 1169462"/>
              <a:gd name="connsiteY53" fmla="*/ 612056 h 1774191"/>
              <a:gd name="connsiteX54" fmla="*/ 923925 w 1169462"/>
              <a:gd name="connsiteY54" fmla="*/ 604912 h 1774191"/>
              <a:gd name="connsiteX55" fmla="*/ 926306 w 1169462"/>
              <a:gd name="connsiteY55" fmla="*/ 593006 h 1774191"/>
              <a:gd name="connsiteX56" fmla="*/ 931069 w 1169462"/>
              <a:gd name="connsiteY56" fmla="*/ 578718 h 1774191"/>
              <a:gd name="connsiteX57" fmla="*/ 933450 w 1169462"/>
              <a:gd name="connsiteY57" fmla="*/ 571575 h 1774191"/>
              <a:gd name="connsiteX58" fmla="*/ 938213 w 1169462"/>
              <a:gd name="connsiteY58" fmla="*/ 557287 h 1774191"/>
              <a:gd name="connsiteX59" fmla="*/ 940594 w 1169462"/>
              <a:gd name="connsiteY59" fmla="*/ 550143 h 1774191"/>
              <a:gd name="connsiteX60" fmla="*/ 945356 w 1169462"/>
              <a:gd name="connsiteY60" fmla="*/ 543000 h 1774191"/>
              <a:gd name="connsiteX61" fmla="*/ 954881 w 1169462"/>
              <a:gd name="connsiteY61" fmla="*/ 509662 h 1774191"/>
              <a:gd name="connsiteX62" fmla="*/ 959644 w 1169462"/>
              <a:gd name="connsiteY62" fmla="*/ 495375 h 1774191"/>
              <a:gd name="connsiteX63" fmla="*/ 962025 w 1169462"/>
              <a:gd name="connsiteY63" fmla="*/ 488231 h 1774191"/>
              <a:gd name="connsiteX64" fmla="*/ 966788 w 1169462"/>
              <a:gd name="connsiteY64" fmla="*/ 481087 h 1774191"/>
              <a:gd name="connsiteX65" fmla="*/ 969169 w 1169462"/>
              <a:gd name="connsiteY65" fmla="*/ 473943 h 1774191"/>
              <a:gd name="connsiteX66" fmla="*/ 978694 w 1169462"/>
              <a:gd name="connsiteY66" fmla="*/ 459656 h 1774191"/>
              <a:gd name="connsiteX67" fmla="*/ 988219 w 1169462"/>
              <a:gd name="connsiteY67" fmla="*/ 438225 h 1774191"/>
              <a:gd name="connsiteX68" fmla="*/ 990600 w 1169462"/>
              <a:gd name="connsiteY68" fmla="*/ 431081 h 1774191"/>
              <a:gd name="connsiteX69" fmla="*/ 995363 w 1169462"/>
              <a:gd name="connsiteY69" fmla="*/ 423937 h 1774191"/>
              <a:gd name="connsiteX70" fmla="*/ 997744 w 1169462"/>
              <a:gd name="connsiteY70" fmla="*/ 412031 h 1774191"/>
              <a:gd name="connsiteX71" fmla="*/ 1004888 w 1169462"/>
              <a:gd name="connsiteY71" fmla="*/ 388218 h 1774191"/>
              <a:gd name="connsiteX72" fmla="*/ 1007269 w 1169462"/>
              <a:gd name="connsiteY72" fmla="*/ 381075 h 1774191"/>
              <a:gd name="connsiteX73" fmla="*/ 1009650 w 1169462"/>
              <a:gd name="connsiteY73" fmla="*/ 373931 h 1774191"/>
              <a:gd name="connsiteX74" fmla="*/ 1014413 w 1169462"/>
              <a:gd name="connsiteY74" fmla="*/ 366787 h 1774191"/>
              <a:gd name="connsiteX75" fmla="*/ 1021556 w 1169462"/>
              <a:gd name="connsiteY75" fmla="*/ 352500 h 1774191"/>
              <a:gd name="connsiteX76" fmla="*/ 1023938 w 1169462"/>
              <a:gd name="connsiteY76" fmla="*/ 345356 h 1774191"/>
              <a:gd name="connsiteX77" fmla="*/ 1028700 w 1169462"/>
              <a:gd name="connsiteY77" fmla="*/ 338212 h 1774191"/>
              <a:gd name="connsiteX78" fmla="*/ 1033463 w 1169462"/>
              <a:gd name="connsiteY78" fmla="*/ 319162 h 1774191"/>
              <a:gd name="connsiteX79" fmla="*/ 1040606 w 1169462"/>
              <a:gd name="connsiteY79" fmla="*/ 295350 h 1774191"/>
              <a:gd name="connsiteX80" fmla="*/ 1045369 w 1169462"/>
              <a:gd name="connsiteY80" fmla="*/ 288206 h 1774191"/>
              <a:gd name="connsiteX81" fmla="*/ 1054894 w 1169462"/>
              <a:gd name="connsiteY81" fmla="*/ 266775 h 1774191"/>
              <a:gd name="connsiteX82" fmla="*/ 1064419 w 1169462"/>
              <a:gd name="connsiteY82" fmla="*/ 238200 h 1774191"/>
              <a:gd name="connsiteX83" fmla="*/ 1066800 w 1169462"/>
              <a:gd name="connsiteY83" fmla="*/ 231056 h 1774191"/>
              <a:gd name="connsiteX84" fmla="*/ 1071563 w 1169462"/>
              <a:gd name="connsiteY84" fmla="*/ 223912 h 1774191"/>
              <a:gd name="connsiteX85" fmla="*/ 1078706 w 1169462"/>
              <a:gd name="connsiteY85" fmla="*/ 202481 h 1774191"/>
              <a:gd name="connsiteX86" fmla="*/ 1081088 w 1169462"/>
              <a:gd name="connsiteY86" fmla="*/ 195337 h 1774191"/>
              <a:gd name="connsiteX87" fmla="*/ 1083469 w 1169462"/>
              <a:gd name="connsiteY87" fmla="*/ 185812 h 1774191"/>
              <a:gd name="connsiteX88" fmla="*/ 1088231 w 1169462"/>
              <a:gd name="connsiteY88" fmla="*/ 176287 h 1774191"/>
              <a:gd name="connsiteX89" fmla="*/ 1090613 w 1169462"/>
              <a:gd name="connsiteY89" fmla="*/ 169143 h 1774191"/>
              <a:gd name="connsiteX90" fmla="*/ 1100138 w 1169462"/>
              <a:gd name="connsiteY90" fmla="*/ 152475 h 1774191"/>
              <a:gd name="connsiteX91" fmla="*/ 1107281 w 1169462"/>
              <a:gd name="connsiteY91" fmla="*/ 138187 h 1774191"/>
              <a:gd name="connsiteX92" fmla="*/ 1112044 w 1169462"/>
              <a:gd name="connsiteY92" fmla="*/ 123900 h 1774191"/>
              <a:gd name="connsiteX93" fmla="*/ 1114425 w 1169462"/>
              <a:gd name="connsiteY93" fmla="*/ 116756 h 1774191"/>
              <a:gd name="connsiteX94" fmla="*/ 1119188 w 1169462"/>
              <a:gd name="connsiteY94" fmla="*/ 109612 h 1774191"/>
              <a:gd name="connsiteX95" fmla="*/ 1126331 w 1169462"/>
              <a:gd name="connsiteY95" fmla="*/ 85800 h 1774191"/>
              <a:gd name="connsiteX96" fmla="*/ 1135856 w 1169462"/>
              <a:gd name="connsiteY96" fmla="*/ 71512 h 1774191"/>
              <a:gd name="connsiteX97" fmla="*/ 1140619 w 1169462"/>
              <a:gd name="connsiteY97" fmla="*/ 64368 h 1774191"/>
              <a:gd name="connsiteX98" fmla="*/ 1143000 w 1169462"/>
              <a:gd name="connsiteY98" fmla="*/ 57225 h 1774191"/>
              <a:gd name="connsiteX99" fmla="*/ 1150144 w 1169462"/>
              <a:gd name="connsiteY99" fmla="*/ 52462 h 1774191"/>
              <a:gd name="connsiteX100" fmla="*/ 1154906 w 1169462"/>
              <a:gd name="connsiteY100" fmla="*/ 38175 h 1774191"/>
              <a:gd name="connsiteX101" fmla="*/ 1159669 w 1169462"/>
              <a:gd name="connsiteY101" fmla="*/ 23887 h 1774191"/>
              <a:gd name="connsiteX102" fmla="*/ 1162050 w 1169462"/>
              <a:gd name="connsiteY102" fmla="*/ 16743 h 1774191"/>
              <a:gd name="connsiteX103" fmla="*/ 1166813 w 1169462"/>
              <a:gd name="connsiteY103" fmla="*/ 9600 h 1774191"/>
              <a:gd name="connsiteX104" fmla="*/ 1169194 w 1169462"/>
              <a:gd name="connsiteY104" fmla="*/ 2456 h 1774191"/>
              <a:gd name="connsiteX105" fmla="*/ 1162050 w 1169462"/>
              <a:gd name="connsiteY105" fmla="*/ 75 h 1774191"/>
              <a:gd name="connsiteX106" fmla="*/ 1140619 w 1169462"/>
              <a:gd name="connsiteY106" fmla="*/ 7218 h 1774191"/>
              <a:gd name="connsiteX107" fmla="*/ 1114425 w 1169462"/>
              <a:gd name="connsiteY107" fmla="*/ 11981 h 1774191"/>
              <a:gd name="connsiteX108" fmla="*/ 676275 w 1169462"/>
              <a:gd name="connsiteY108" fmla="*/ 9600 h 1774191"/>
              <a:gd name="connsiteX109" fmla="*/ 597694 w 1169462"/>
              <a:gd name="connsiteY109" fmla="*/ 7218 h 1774191"/>
              <a:gd name="connsiteX110" fmla="*/ 0 w 1169462"/>
              <a:gd name="connsiteY110" fmla="*/ 16743 h 1774191"/>
              <a:gd name="connsiteX111" fmla="*/ 16669 w 1169462"/>
              <a:gd name="connsiteY111" fmla="*/ 1619324 h 1774191"/>
              <a:gd name="connsiteX0" fmla="*/ 16669 w 1169462"/>
              <a:gd name="connsiteY0" fmla="*/ 1619324 h 1722914"/>
              <a:gd name="connsiteX1" fmla="*/ 409854 w 1169462"/>
              <a:gd name="connsiteY1" fmla="*/ 1501810 h 1722914"/>
              <a:gd name="connsiteX2" fmla="*/ 467004 w 1169462"/>
              <a:gd name="connsiteY2" fmla="*/ 1470854 h 1722914"/>
              <a:gd name="connsiteX3" fmla="*/ 688181 w 1169462"/>
              <a:gd name="connsiteY3" fmla="*/ 1197843 h 1722914"/>
              <a:gd name="connsiteX4" fmla="*/ 692944 w 1169462"/>
              <a:gd name="connsiteY4" fmla="*/ 1181175 h 1722914"/>
              <a:gd name="connsiteX5" fmla="*/ 700088 w 1169462"/>
              <a:gd name="connsiteY5" fmla="*/ 1176412 h 1722914"/>
              <a:gd name="connsiteX6" fmla="*/ 702469 w 1169462"/>
              <a:gd name="connsiteY6" fmla="*/ 1169268 h 1722914"/>
              <a:gd name="connsiteX7" fmla="*/ 711994 w 1169462"/>
              <a:gd name="connsiteY7" fmla="*/ 1154981 h 1722914"/>
              <a:gd name="connsiteX8" fmla="*/ 716756 w 1169462"/>
              <a:gd name="connsiteY8" fmla="*/ 1147837 h 1722914"/>
              <a:gd name="connsiteX9" fmla="*/ 721519 w 1169462"/>
              <a:gd name="connsiteY9" fmla="*/ 1140693 h 1722914"/>
              <a:gd name="connsiteX10" fmla="*/ 723900 w 1169462"/>
              <a:gd name="connsiteY10" fmla="*/ 1133550 h 1722914"/>
              <a:gd name="connsiteX11" fmla="*/ 728663 w 1169462"/>
              <a:gd name="connsiteY11" fmla="*/ 1116881 h 1722914"/>
              <a:gd name="connsiteX12" fmla="*/ 733425 w 1169462"/>
              <a:gd name="connsiteY12" fmla="*/ 1109737 h 1722914"/>
              <a:gd name="connsiteX13" fmla="*/ 738188 w 1169462"/>
              <a:gd name="connsiteY13" fmla="*/ 1095450 h 1722914"/>
              <a:gd name="connsiteX14" fmla="*/ 742950 w 1169462"/>
              <a:gd name="connsiteY14" fmla="*/ 1081162 h 1722914"/>
              <a:gd name="connsiteX15" fmla="*/ 747713 w 1169462"/>
              <a:gd name="connsiteY15" fmla="*/ 1066875 h 1722914"/>
              <a:gd name="connsiteX16" fmla="*/ 754856 w 1169462"/>
              <a:gd name="connsiteY16" fmla="*/ 1052587 h 1722914"/>
              <a:gd name="connsiteX17" fmla="*/ 759619 w 1169462"/>
              <a:gd name="connsiteY17" fmla="*/ 1045443 h 1722914"/>
              <a:gd name="connsiteX18" fmla="*/ 762000 w 1169462"/>
              <a:gd name="connsiteY18" fmla="*/ 1038300 h 1722914"/>
              <a:gd name="connsiteX19" fmla="*/ 766763 w 1169462"/>
              <a:gd name="connsiteY19" fmla="*/ 1031156 h 1722914"/>
              <a:gd name="connsiteX20" fmla="*/ 776288 w 1169462"/>
              <a:gd name="connsiteY20" fmla="*/ 1009725 h 1722914"/>
              <a:gd name="connsiteX21" fmla="*/ 783431 w 1169462"/>
              <a:gd name="connsiteY21" fmla="*/ 993056 h 1722914"/>
              <a:gd name="connsiteX22" fmla="*/ 790575 w 1169462"/>
              <a:gd name="connsiteY22" fmla="*/ 971625 h 1722914"/>
              <a:gd name="connsiteX23" fmla="*/ 792956 w 1169462"/>
              <a:gd name="connsiteY23" fmla="*/ 964481 h 1722914"/>
              <a:gd name="connsiteX24" fmla="*/ 797719 w 1169462"/>
              <a:gd name="connsiteY24" fmla="*/ 957337 h 1722914"/>
              <a:gd name="connsiteX25" fmla="*/ 807244 w 1169462"/>
              <a:gd name="connsiteY25" fmla="*/ 935906 h 1722914"/>
              <a:gd name="connsiteX26" fmla="*/ 814388 w 1169462"/>
              <a:gd name="connsiteY26" fmla="*/ 914475 h 1722914"/>
              <a:gd name="connsiteX27" fmla="*/ 816769 w 1169462"/>
              <a:gd name="connsiteY27" fmla="*/ 907331 h 1722914"/>
              <a:gd name="connsiteX28" fmla="*/ 826294 w 1169462"/>
              <a:gd name="connsiteY28" fmla="*/ 890662 h 1722914"/>
              <a:gd name="connsiteX29" fmla="*/ 828675 w 1169462"/>
              <a:gd name="connsiteY29" fmla="*/ 881137 h 1722914"/>
              <a:gd name="connsiteX30" fmla="*/ 831056 w 1169462"/>
              <a:gd name="connsiteY30" fmla="*/ 873993 h 1722914"/>
              <a:gd name="connsiteX31" fmla="*/ 833438 w 1169462"/>
              <a:gd name="connsiteY31" fmla="*/ 862087 h 1722914"/>
              <a:gd name="connsiteX32" fmla="*/ 835819 w 1169462"/>
              <a:gd name="connsiteY32" fmla="*/ 854943 h 1722914"/>
              <a:gd name="connsiteX33" fmla="*/ 838200 w 1169462"/>
              <a:gd name="connsiteY33" fmla="*/ 843037 h 1722914"/>
              <a:gd name="connsiteX34" fmla="*/ 842963 w 1169462"/>
              <a:gd name="connsiteY34" fmla="*/ 828750 h 1722914"/>
              <a:gd name="connsiteX35" fmla="*/ 845344 w 1169462"/>
              <a:gd name="connsiteY35" fmla="*/ 819225 h 1722914"/>
              <a:gd name="connsiteX36" fmla="*/ 850106 w 1169462"/>
              <a:gd name="connsiteY36" fmla="*/ 804937 h 1722914"/>
              <a:gd name="connsiteX37" fmla="*/ 854869 w 1169462"/>
              <a:gd name="connsiteY37" fmla="*/ 790650 h 1722914"/>
              <a:gd name="connsiteX38" fmla="*/ 862013 w 1169462"/>
              <a:gd name="connsiteY38" fmla="*/ 769218 h 1722914"/>
              <a:gd name="connsiteX39" fmla="*/ 864394 w 1169462"/>
              <a:gd name="connsiteY39" fmla="*/ 762075 h 1722914"/>
              <a:gd name="connsiteX40" fmla="*/ 866775 w 1169462"/>
              <a:gd name="connsiteY40" fmla="*/ 754931 h 1722914"/>
              <a:gd name="connsiteX41" fmla="*/ 871538 w 1169462"/>
              <a:gd name="connsiteY41" fmla="*/ 747787 h 1722914"/>
              <a:gd name="connsiteX42" fmla="*/ 876300 w 1169462"/>
              <a:gd name="connsiteY42" fmla="*/ 733500 h 1722914"/>
              <a:gd name="connsiteX43" fmla="*/ 878681 w 1169462"/>
              <a:gd name="connsiteY43" fmla="*/ 721593 h 1722914"/>
              <a:gd name="connsiteX44" fmla="*/ 883444 w 1169462"/>
              <a:gd name="connsiteY44" fmla="*/ 707306 h 1722914"/>
              <a:gd name="connsiteX45" fmla="*/ 888206 w 1169462"/>
              <a:gd name="connsiteY45" fmla="*/ 693018 h 1722914"/>
              <a:gd name="connsiteX46" fmla="*/ 890588 w 1169462"/>
              <a:gd name="connsiteY46" fmla="*/ 685875 h 1722914"/>
              <a:gd name="connsiteX47" fmla="*/ 892969 w 1169462"/>
              <a:gd name="connsiteY47" fmla="*/ 678731 h 1722914"/>
              <a:gd name="connsiteX48" fmla="*/ 902494 w 1169462"/>
              <a:gd name="connsiteY48" fmla="*/ 664443 h 1722914"/>
              <a:gd name="connsiteX49" fmla="*/ 907256 w 1169462"/>
              <a:gd name="connsiteY49" fmla="*/ 650156 h 1722914"/>
              <a:gd name="connsiteX50" fmla="*/ 912019 w 1169462"/>
              <a:gd name="connsiteY50" fmla="*/ 640631 h 1722914"/>
              <a:gd name="connsiteX51" fmla="*/ 916781 w 1169462"/>
              <a:gd name="connsiteY51" fmla="*/ 626343 h 1722914"/>
              <a:gd name="connsiteX52" fmla="*/ 919163 w 1169462"/>
              <a:gd name="connsiteY52" fmla="*/ 619200 h 1722914"/>
              <a:gd name="connsiteX53" fmla="*/ 921544 w 1169462"/>
              <a:gd name="connsiteY53" fmla="*/ 612056 h 1722914"/>
              <a:gd name="connsiteX54" fmla="*/ 923925 w 1169462"/>
              <a:gd name="connsiteY54" fmla="*/ 604912 h 1722914"/>
              <a:gd name="connsiteX55" fmla="*/ 926306 w 1169462"/>
              <a:gd name="connsiteY55" fmla="*/ 593006 h 1722914"/>
              <a:gd name="connsiteX56" fmla="*/ 931069 w 1169462"/>
              <a:gd name="connsiteY56" fmla="*/ 578718 h 1722914"/>
              <a:gd name="connsiteX57" fmla="*/ 933450 w 1169462"/>
              <a:gd name="connsiteY57" fmla="*/ 571575 h 1722914"/>
              <a:gd name="connsiteX58" fmla="*/ 938213 w 1169462"/>
              <a:gd name="connsiteY58" fmla="*/ 557287 h 1722914"/>
              <a:gd name="connsiteX59" fmla="*/ 940594 w 1169462"/>
              <a:gd name="connsiteY59" fmla="*/ 550143 h 1722914"/>
              <a:gd name="connsiteX60" fmla="*/ 945356 w 1169462"/>
              <a:gd name="connsiteY60" fmla="*/ 543000 h 1722914"/>
              <a:gd name="connsiteX61" fmla="*/ 954881 w 1169462"/>
              <a:gd name="connsiteY61" fmla="*/ 509662 h 1722914"/>
              <a:gd name="connsiteX62" fmla="*/ 959644 w 1169462"/>
              <a:gd name="connsiteY62" fmla="*/ 495375 h 1722914"/>
              <a:gd name="connsiteX63" fmla="*/ 962025 w 1169462"/>
              <a:gd name="connsiteY63" fmla="*/ 488231 h 1722914"/>
              <a:gd name="connsiteX64" fmla="*/ 966788 w 1169462"/>
              <a:gd name="connsiteY64" fmla="*/ 481087 h 1722914"/>
              <a:gd name="connsiteX65" fmla="*/ 969169 w 1169462"/>
              <a:gd name="connsiteY65" fmla="*/ 473943 h 1722914"/>
              <a:gd name="connsiteX66" fmla="*/ 978694 w 1169462"/>
              <a:gd name="connsiteY66" fmla="*/ 459656 h 1722914"/>
              <a:gd name="connsiteX67" fmla="*/ 988219 w 1169462"/>
              <a:gd name="connsiteY67" fmla="*/ 438225 h 1722914"/>
              <a:gd name="connsiteX68" fmla="*/ 990600 w 1169462"/>
              <a:gd name="connsiteY68" fmla="*/ 431081 h 1722914"/>
              <a:gd name="connsiteX69" fmla="*/ 995363 w 1169462"/>
              <a:gd name="connsiteY69" fmla="*/ 423937 h 1722914"/>
              <a:gd name="connsiteX70" fmla="*/ 997744 w 1169462"/>
              <a:gd name="connsiteY70" fmla="*/ 412031 h 1722914"/>
              <a:gd name="connsiteX71" fmla="*/ 1004888 w 1169462"/>
              <a:gd name="connsiteY71" fmla="*/ 388218 h 1722914"/>
              <a:gd name="connsiteX72" fmla="*/ 1007269 w 1169462"/>
              <a:gd name="connsiteY72" fmla="*/ 381075 h 1722914"/>
              <a:gd name="connsiteX73" fmla="*/ 1009650 w 1169462"/>
              <a:gd name="connsiteY73" fmla="*/ 373931 h 1722914"/>
              <a:gd name="connsiteX74" fmla="*/ 1014413 w 1169462"/>
              <a:gd name="connsiteY74" fmla="*/ 366787 h 1722914"/>
              <a:gd name="connsiteX75" fmla="*/ 1021556 w 1169462"/>
              <a:gd name="connsiteY75" fmla="*/ 352500 h 1722914"/>
              <a:gd name="connsiteX76" fmla="*/ 1023938 w 1169462"/>
              <a:gd name="connsiteY76" fmla="*/ 345356 h 1722914"/>
              <a:gd name="connsiteX77" fmla="*/ 1028700 w 1169462"/>
              <a:gd name="connsiteY77" fmla="*/ 338212 h 1722914"/>
              <a:gd name="connsiteX78" fmla="*/ 1033463 w 1169462"/>
              <a:gd name="connsiteY78" fmla="*/ 319162 h 1722914"/>
              <a:gd name="connsiteX79" fmla="*/ 1040606 w 1169462"/>
              <a:gd name="connsiteY79" fmla="*/ 295350 h 1722914"/>
              <a:gd name="connsiteX80" fmla="*/ 1045369 w 1169462"/>
              <a:gd name="connsiteY80" fmla="*/ 288206 h 1722914"/>
              <a:gd name="connsiteX81" fmla="*/ 1054894 w 1169462"/>
              <a:gd name="connsiteY81" fmla="*/ 266775 h 1722914"/>
              <a:gd name="connsiteX82" fmla="*/ 1064419 w 1169462"/>
              <a:gd name="connsiteY82" fmla="*/ 238200 h 1722914"/>
              <a:gd name="connsiteX83" fmla="*/ 1066800 w 1169462"/>
              <a:gd name="connsiteY83" fmla="*/ 231056 h 1722914"/>
              <a:gd name="connsiteX84" fmla="*/ 1071563 w 1169462"/>
              <a:gd name="connsiteY84" fmla="*/ 223912 h 1722914"/>
              <a:gd name="connsiteX85" fmla="*/ 1078706 w 1169462"/>
              <a:gd name="connsiteY85" fmla="*/ 202481 h 1722914"/>
              <a:gd name="connsiteX86" fmla="*/ 1081088 w 1169462"/>
              <a:gd name="connsiteY86" fmla="*/ 195337 h 1722914"/>
              <a:gd name="connsiteX87" fmla="*/ 1083469 w 1169462"/>
              <a:gd name="connsiteY87" fmla="*/ 185812 h 1722914"/>
              <a:gd name="connsiteX88" fmla="*/ 1088231 w 1169462"/>
              <a:gd name="connsiteY88" fmla="*/ 176287 h 1722914"/>
              <a:gd name="connsiteX89" fmla="*/ 1090613 w 1169462"/>
              <a:gd name="connsiteY89" fmla="*/ 169143 h 1722914"/>
              <a:gd name="connsiteX90" fmla="*/ 1100138 w 1169462"/>
              <a:gd name="connsiteY90" fmla="*/ 152475 h 1722914"/>
              <a:gd name="connsiteX91" fmla="*/ 1107281 w 1169462"/>
              <a:gd name="connsiteY91" fmla="*/ 138187 h 1722914"/>
              <a:gd name="connsiteX92" fmla="*/ 1112044 w 1169462"/>
              <a:gd name="connsiteY92" fmla="*/ 123900 h 1722914"/>
              <a:gd name="connsiteX93" fmla="*/ 1114425 w 1169462"/>
              <a:gd name="connsiteY93" fmla="*/ 116756 h 1722914"/>
              <a:gd name="connsiteX94" fmla="*/ 1119188 w 1169462"/>
              <a:gd name="connsiteY94" fmla="*/ 109612 h 1722914"/>
              <a:gd name="connsiteX95" fmla="*/ 1126331 w 1169462"/>
              <a:gd name="connsiteY95" fmla="*/ 85800 h 1722914"/>
              <a:gd name="connsiteX96" fmla="*/ 1135856 w 1169462"/>
              <a:gd name="connsiteY96" fmla="*/ 71512 h 1722914"/>
              <a:gd name="connsiteX97" fmla="*/ 1140619 w 1169462"/>
              <a:gd name="connsiteY97" fmla="*/ 64368 h 1722914"/>
              <a:gd name="connsiteX98" fmla="*/ 1143000 w 1169462"/>
              <a:gd name="connsiteY98" fmla="*/ 57225 h 1722914"/>
              <a:gd name="connsiteX99" fmla="*/ 1150144 w 1169462"/>
              <a:gd name="connsiteY99" fmla="*/ 52462 h 1722914"/>
              <a:gd name="connsiteX100" fmla="*/ 1154906 w 1169462"/>
              <a:gd name="connsiteY100" fmla="*/ 38175 h 1722914"/>
              <a:gd name="connsiteX101" fmla="*/ 1159669 w 1169462"/>
              <a:gd name="connsiteY101" fmla="*/ 23887 h 1722914"/>
              <a:gd name="connsiteX102" fmla="*/ 1162050 w 1169462"/>
              <a:gd name="connsiteY102" fmla="*/ 16743 h 1722914"/>
              <a:gd name="connsiteX103" fmla="*/ 1166813 w 1169462"/>
              <a:gd name="connsiteY103" fmla="*/ 9600 h 1722914"/>
              <a:gd name="connsiteX104" fmla="*/ 1169194 w 1169462"/>
              <a:gd name="connsiteY104" fmla="*/ 2456 h 1722914"/>
              <a:gd name="connsiteX105" fmla="*/ 1162050 w 1169462"/>
              <a:gd name="connsiteY105" fmla="*/ 75 h 1722914"/>
              <a:gd name="connsiteX106" fmla="*/ 1140619 w 1169462"/>
              <a:gd name="connsiteY106" fmla="*/ 7218 h 1722914"/>
              <a:gd name="connsiteX107" fmla="*/ 1114425 w 1169462"/>
              <a:gd name="connsiteY107" fmla="*/ 11981 h 1722914"/>
              <a:gd name="connsiteX108" fmla="*/ 676275 w 1169462"/>
              <a:gd name="connsiteY108" fmla="*/ 9600 h 1722914"/>
              <a:gd name="connsiteX109" fmla="*/ 597694 w 1169462"/>
              <a:gd name="connsiteY109" fmla="*/ 7218 h 1722914"/>
              <a:gd name="connsiteX110" fmla="*/ 0 w 1169462"/>
              <a:gd name="connsiteY110" fmla="*/ 16743 h 1722914"/>
              <a:gd name="connsiteX111" fmla="*/ 16669 w 1169462"/>
              <a:gd name="connsiteY111" fmla="*/ 1619324 h 1722914"/>
              <a:gd name="connsiteX0" fmla="*/ 16669 w 1169462"/>
              <a:gd name="connsiteY0" fmla="*/ 1619324 h 1722914"/>
              <a:gd name="connsiteX1" fmla="*/ 409854 w 1169462"/>
              <a:gd name="connsiteY1" fmla="*/ 1501810 h 1722914"/>
              <a:gd name="connsiteX2" fmla="*/ 638454 w 1169462"/>
              <a:gd name="connsiteY2" fmla="*/ 1277972 h 1722914"/>
              <a:gd name="connsiteX3" fmla="*/ 688181 w 1169462"/>
              <a:gd name="connsiteY3" fmla="*/ 1197843 h 1722914"/>
              <a:gd name="connsiteX4" fmla="*/ 692944 w 1169462"/>
              <a:gd name="connsiteY4" fmla="*/ 1181175 h 1722914"/>
              <a:gd name="connsiteX5" fmla="*/ 700088 w 1169462"/>
              <a:gd name="connsiteY5" fmla="*/ 1176412 h 1722914"/>
              <a:gd name="connsiteX6" fmla="*/ 702469 w 1169462"/>
              <a:gd name="connsiteY6" fmla="*/ 1169268 h 1722914"/>
              <a:gd name="connsiteX7" fmla="*/ 711994 w 1169462"/>
              <a:gd name="connsiteY7" fmla="*/ 1154981 h 1722914"/>
              <a:gd name="connsiteX8" fmla="*/ 716756 w 1169462"/>
              <a:gd name="connsiteY8" fmla="*/ 1147837 h 1722914"/>
              <a:gd name="connsiteX9" fmla="*/ 721519 w 1169462"/>
              <a:gd name="connsiteY9" fmla="*/ 1140693 h 1722914"/>
              <a:gd name="connsiteX10" fmla="*/ 723900 w 1169462"/>
              <a:gd name="connsiteY10" fmla="*/ 1133550 h 1722914"/>
              <a:gd name="connsiteX11" fmla="*/ 728663 w 1169462"/>
              <a:gd name="connsiteY11" fmla="*/ 1116881 h 1722914"/>
              <a:gd name="connsiteX12" fmla="*/ 733425 w 1169462"/>
              <a:gd name="connsiteY12" fmla="*/ 1109737 h 1722914"/>
              <a:gd name="connsiteX13" fmla="*/ 738188 w 1169462"/>
              <a:gd name="connsiteY13" fmla="*/ 1095450 h 1722914"/>
              <a:gd name="connsiteX14" fmla="*/ 742950 w 1169462"/>
              <a:gd name="connsiteY14" fmla="*/ 1081162 h 1722914"/>
              <a:gd name="connsiteX15" fmla="*/ 747713 w 1169462"/>
              <a:gd name="connsiteY15" fmla="*/ 1066875 h 1722914"/>
              <a:gd name="connsiteX16" fmla="*/ 754856 w 1169462"/>
              <a:gd name="connsiteY16" fmla="*/ 1052587 h 1722914"/>
              <a:gd name="connsiteX17" fmla="*/ 759619 w 1169462"/>
              <a:gd name="connsiteY17" fmla="*/ 1045443 h 1722914"/>
              <a:gd name="connsiteX18" fmla="*/ 762000 w 1169462"/>
              <a:gd name="connsiteY18" fmla="*/ 1038300 h 1722914"/>
              <a:gd name="connsiteX19" fmla="*/ 766763 w 1169462"/>
              <a:gd name="connsiteY19" fmla="*/ 1031156 h 1722914"/>
              <a:gd name="connsiteX20" fmla="*/ 776288 w 1169462"/>
              <a:gd name="connsiteY20" fmla="*/ 1009725 h 1722914"/>
              <a:gd name="connsiteX21" fmla="*/ 783431 w 1169462"/>
              <a:gd name="connsiteY21" fmla="*/ 993056 h 1722914"/>
              <a:gd name="connsiteX22" fmla="*/ 790575 w 1169462"/>
              <a:gd name="connsiteY22" fmla="*/ 971625 h 1722914"/>
              <a:gd name="connsiteX23" fmla="*/ 792956 w 1169462"/>
              <a:gd name="connsiteY23" fmla="*/ 964481 h 1722914"/>
              <a:gd name="connsiteX24" fmla="*/ 797719 w 1169462"/>
              <a:gd name="connsiteY24" fmla="*/ 957337 h 1722914"/>
              <a:gd name="connsiteX25" fmla="*/ 807244 w 1169462"/>
              <a:gd name="connsiteY25" fmla="*/ 935906 h 1722914"/>
              <a:gd name="connsiteX26" fmla="*/ 814388 w 1169462"/>
              <a:gd name="connsiteY26" fmla="*/ 914475 h 1722914"/>
              <a:gd name="connsiteX27" fmla="*/ 816769 w 1169462"/>
              <a:gd name="connsiteY27" fmla="*/ 907331 h 1722914"/>
              <a:gd name="connsiteX28" fmla="*/ 826294 w 1169462"/>
              <a:gd name="connsiteY28" fmla="*/ 890662 h 1722914"/>
              <a:gd name="connsiteX29" fmla="*/ 828675 w 1169462"/>
              <a:gd name="connsiteY29" fmla="*/ 881137 h 1722914"/>
              <a:gd name="connsiteX30" fmla="*/ 831056 w 1169462"/>
              <a:gd name="connsiteY30" fmla="*/ 873993 h 1722914"/>
              <a:gd name="connsiteX31" fmla="*/ 833438 w 1169462"/>
              <a:gd name="connsiteY31" fmla="*/ 862087 h 1722914"/>
              <a:gd name="connsiteX32" fmla="*/ 835819 w 1169462"/>
              <a:gd name="connsiteY32" fmla="*/ 854943 h 1722914"/>
              <a:gd name="connsiteX33" fmla="*/ 838200 w 1169462"/>
              <a:gd name="connsiteY33" fmla="*/ 843037 h 1722914"/>
              <a:gd name="connsiteX34" fmla="*/ 842963 w 1169462"/>
              <a:gd name="connsiteY34" fmla="*/ 828750 h 1722914"/>
              <a:gd name="connsiteX35" fmla="*/ 845344 w 1169462"/>
              <a:gd name="connsiteY35" fmla="*/ 819225 h 1722914"/>
              <a:gd name="connsiteX36" fmla="*/ 850106 w 1169462"/>
              <a:gd name="connsiteY36" fmla="*/ 804937 h 1722914"/>
              <a:gd name="connsiteX37" fmla="*/ 854869 w 1169462"/>
              <a:gd name="connsiteY37" fmla="*/ 790650 h 1722914"/>
              <a:gd name="connsiteX38" fmla="*/ 862013 w 1169462"/>
              <a:gd name="connsiteY38" fmla="*/ 769218 h 1722914"/>
              <a:gd name="connsiteX39" fmla="*/ 864394 w 1169462"/>
              <a:gd name="connsiteY39" fmla="*/ 762075 h 1722914"/>
              <a:gd name="connsiteX40" fmla="*/ 866775 w 1169462"/>
              <a:gd name="connsiteY40" fmla="*/ 754931 h 1722914"/>
              <a:gd name="connsiteX41" fmla="*/ 871538 w 1169462"/>
              <a:gd name="connsiteY41" fmla="*/ 747787 h 1722914"/>
              <a:gd name="connsiteX42" fmla="*/ 876300 w 1169462"/>
              <a:gd name="connsiteY42" fmla="*/ 733500 h 1722914"/>
              <a:gd name="connsiteX43" fmla="*/ 878681 w 1169462"/>
              <a:gd name="connsiteY43" fmla="*/ 721593 h 1722914"/>
              <a:gd name="connsiteX44" fmla="*/ 883444 w 1169462"/>
              <a:gd name="connsiteY44" fmla="*/ 707306 h 1722914"/>
              <a:gd name="connsiteX45" fmla="*/ 888206 w 1169462"/>
              <a:gd name="connsiteY45" fmla="*/ 693018 h 1722914"/>
              <a:gd name="connsiteX46" fmla="*/ 890588 w 1169462"/>
              <a:gd name="connsiteY46" fmla="*/ 685875 h 1722914"/>
              <a:gd name="connsiteX47" fmla="*/ 892969 w 1169462"/>
              <a:gd name="connsiteY47" fmla="*/ 678731 h 1722914"/>
              <a:gd name="connsiteX48" fmla="*/ 902494 w 1169462"/>
              <a:gd name="connsiteY48" fmla="*/ 664443 h 1722914"/>
              <a:gd name="connsiteX49" fmla="*/ 907256 w 1169462"/>
              <a:gd name="connsiteY49" fmla="*/ 650156 h 1722914"/>
              <a:gd name="connsiteX50" fmla="*/ 912019 w 1169462"/>
              <a:gd name="connsiteY50" fmla="*/ 640631 h 1722914"/>
              <a:gd name="connsiteX51" fmla="*/ 916781 w 1169462"/>
              <a:gd name="connsiteY51" fmla="*/ 626343 h 1722914"/>
              <a:gd name="connsiteX52" fmla="*/ 919163 w 1169462"/>
              <a:gd name="connsiteY52" fmla="*/ 619200 h 1722914"/>
              <a:gd name="connsiteX53" fmla="*/ 921544 w 1169462"/>
              <a:gd name="connsiteY53" fmla="*/ 612056 h 1722914"/>
              <a:gd name="connsiteX54" fmla="*/ 923925 w 1169462"/>
              <a:gd name="connsiteY54" fmla="*/ 604912 h 1722914"/>
              <a:gd name="connsiteX55" fmla="*/ 926306 w 1169462"/>
              <a:gd name="connsiteY55" fmla="*/ 593006 h 1722914"/>
              <a:gd name="connsiteX56" fmla="*/ 931069 w 1169462"/>
              <a:gd name="connsiteY56" fmla="*/ 578718 h 1722914"/>
              <a:gd name="connsiteX57" fmla="*/ 933450 w 1169462"/>
              <a:gd name="connsiteY57" fmla="*/ 571575 h 1722914"/>
              <a:gd name="connsiteX58" fmla="*/ 938213 w 1169462"/>
              <a:gd name="connsiteY58" fmla="*/ 557287 h 1722914"/>
              <a:gd name="connsiteX59" fmla="*/ 940594 w 1169462"/>
              <a:gd name="connsiteY59" fmla="*/ 550143 h 1722914"/>
              <a:gd name="connsiteX60" fmla="*/ 945356 w 1169462"/>
              <a:gd name="connsiteY60" fmla="*/ 543000 h 1722914"/>
              <a:gd name="connsiteX61" fmla="*/ 954881 w 1169462"/>
              <a:gd name="connsiteY61" fmla="*/ 509662 h 1722914"/>
              <a:gd name="connsiteX62" fmla="*/ 959644 w 1169462"/>
              <a:gd name="connsiteY62" fmla="*/ 495375 h 1722914"/>
              <a:gd name="connsiteX63" fmla="*/ 962025 w 1169462"/>
              <a:gd name="connsiteY63" fmla="*/ 488231 h 1722914"/>
              <a:gd name="connsiteX64" fmla="*/ 966788 w 1169462"/>
              <a:gd name="connsiteY64" fmla="*/ 481087 h 1722914"/>
              <a:gd name="connsiteX65" fmla="*/ 969169 w 1169462"/>
              <a:gd name="connsiteY65" fmla="*/ 473943 h 1722914"/>
              <a:gd name="connsiteX66" fmla="*/ 978694 w 1169462"/>
              <a:gd name="connsiteY66" fmla="*/ 459656 h 1722914"/>
              <a:gd name="connsiteX67" fmla="*/ 988219 w 1169462"/>
              <a:gd name="connsiteY67" fmla="*/ 438225 h 1722914"/>
              <a:gd name="connsiteX68" fmla="*/ 990600 w 1169462"/>
              <a:gd name="connsiteY68" fmla="*/ 431081 h 1722914"/>
              <a:gd name="connsiteX69" fmla="*/ 995363 w 1169462"/>
              <a:gd name="connsiteY69" fmla="*/ 423937 h 1722914"/>
              <a:gd name="connsiteX70" fmla="*/ 997744 w 1169462"/>
              <a:gd name="connsiteY70" fmla="*/ 412031 h 1722914"/>
              <a:gd name="connsiteX71" fmla="*/ 1004888 w 1169462"/>
              <a:gd name="connsiteY71" fmla="*/ 388218 h 1722914"/>
              <a:gd name="connsiteX72" fmla="*/ 1007269 w 1169462"/>
              <a:gd name="connsiteY72" fmla="*/ 381075 h 1722914"/>
              <a:gd name="connsiteX73" fmla="*/ 1009650 w 1169462"/>
              <a:gd name="connsiteY73" fmla="*/ 373931 h 1722914"/>
              <a:gd name="connsiteX74" fmla="*/ 1014413 w 1169462"/>
              <a:gd name="connsiteY74" fmla="*/ 366787 h 1722914"/>
              <a:gd name="connsiteX75" fmla="*/ 1021556 w 1169462"/>
              <a:gd name="connsiteY75" fmla="*/ 352500 h 1722914"/>
              <a:gd name="connsiteX76" fmla="*/ 1023938 w 1169462"/>
              <a:gd name="connsiteY76" fmla="*/ 345356 h 1722914"/>
              <a:gd name="connsiteX77" fmla="*/ 1028700 w 1169462"/>
              <a:gd name="connsiteY77" fmla="*/ 338212 h 1722914"/>
              <a:gd name="connsiteX78" fmla="*/ 1033463 w 1169462"/>
              <a:gd name="connsiteY78" fmla="*/ 319162 h 1722914"/>
              <a:gd name="connsiteX79" fmla="*/ 1040606 w 1169462"/>
              <a:gd name="connsiteY79" fmla="*/ 295350 h 1722914"/>
              <a:gd name="connsiteX80" fmla="*/ 1045369 w 1169462"/>
              <a:gd name="connsiteY80" fmla="*/ 288206 h 1722914"/>
              <a:gd name="connsiteX81" fmla="*/ 1054894 w 1169462"/>
              <a:gd name="connsiteY81" fmla="*/ 266775 h 1722914"/>
              <a:gd name="connsiteX82" fmla="*/ 1064419 w 1169462"/>
              <a:gd name="connsiteY82" fmla="*/ 238200 h 1722914"/>
              <a:gd name="connsiteX83" fmla="*/ 1066800 w 1169462"/>
              <a:gd name="connsiteY83" fmla="*/ 231056 h 1722914"/>
              <a:gd name="connsiteX84" fmla="*/ 1071563 w 1169462"/>
              <a:gd name="connsiteY84" fmla="*/ 223912 h 1722914"/>
              <a:gd name="connsiteX85" fmla="*/ 1078706 w 1169462"/>
              <a:gd name="connsiteY85" fmla="*/ 202481 h 1722914"/>
              <a:gd name="connsiteX86" fmla="*/ 1081088 w 1169462"/>
              <a:gd name="connsiteY86" fmla="*/ 195337 h 1722914"/>
              <a:gd name="connsiteX87" fmla="*/ 1083469 w 1169462"/>
              <a:gd name="connsiteY87" fmla="*/ 185812 h 1722914"/>
              <a:gd name="connsiteX88" fmla="*/ 1088231 w 1169462"/>
              <a:gd name="connsiteY88" fmla="*/ 176287 h 1722914"/>
              <a:gd name="connsiteX89" fmla="*/ 1090613 w 1169462"/>
              <a:gd name="connsiteY89" fmla="*/ 169143 h 1722914"/>
              <a:gd name="connsiteX90" fmla="*/ 1100138 w 1169462"/>
              <a:gd name="connsiteY90" fmla="*/ 152475 h 1722914"/>
              <a:gd name="connsiteX91" fmla="*/ 1107281 w 1169462"/>
              <a:gd name="connsiteY91" fmla="*/ 138187 h 1722914"/>
              <a:gd name="connsiteX92" fmla="*/ 1112044 w 1169462"/>
              <a:gd name="connsiteY92" fmla="*/ 123900 h 1722914"/>
              <a:gd name="connsiteX93" fmla="*/ 1114425 w 1169462"/>
              <a:gd name="connsiteY93" fmla="*/ 116756 h 1722914"/>
              <a:gd name="connsiteX94" fmla="*/ 1119188 w 1169462"/>
              <a:gd name="connsiteY94" fmla="*/ 109612 h 1722914"/>
              <a:gd name="connsiteX95" fmla="*/ 1126331 w 1169462"/>
              <a:gd name="connsiteY95" fmla="*/ 85800 h 1722914"/>
              <a:gd name="connsiteX96" fmla="*/ 1135856 w 1169462"/>
              <a:gd name="connsiteY96" fmla="*/ 71512 h 1722914"/>
              <a:gd name="connsiteX97" fmla="*/ 1140619 w 1169462"/>
              <a:gd name="connsiteY97" fmla="*/ 64368 h 1722914"/>
              <a:gd name="connsiteX98" fmla="*/ 1143000 w 1169462"/>
              <a:gd name="connsiteY98" fmla="*/ 57225 h 1722914"/>
              <a:gd name="connsiteX99" fmla="*/ 1150144 w 1169462"/>
              <a:gd name="connsiteY99" fmla="*/ 52462 h 1722914"/>
              <a:gd name="connsiteX100" fmla="*/ 1154906 w 1169462"/>
              <a:gd name="connsiteY100" fmla="*/ 38175 h 1722914"/>
              <a:gd name="connsiteX101" fmla="*/ 1159669 w 1169462"/>
              <a:gd name="connsiteY101" fmla="*/ 23887 h 1722914"/>
              <a:gd name="connsiteX102" fmla="*/ 1162050 w 1169462"/>
              <a:gd name="connsiteY102" fmla="*/ 16743 h 1722914"/>
              <a:gd name="connsiteX103" fmla="*/ 1166813 w 1169462"/>
              <a:gd name="connsiteY103" fmla="*/ 9600 h 1722914"/>
              <a:gd name="connsiteX104" fmla="*/ 1169194 w 1169462"/>
              <a:gd name="connsiteY104" fmla="*/ 2456 h 1722914"/>
              <a:gd name="connsiteX105" fmla="*/ 1162050 w 1169462"/>
              <a:gd name="connsiteY105" fmla="*/ 75 h 1722914"/>
              <a:gd name="connsiteX106" fmla="*/ 1140619 w 1169462"/>
              <a:gd name="connsiteY106" fmla="*/ 7218 h 1722914"/>
              <a:gd name="connsiteX107" fmla="*/ 1114425 w 1169462"/>
              <a:gd name="connsiteY107" fmla="*/ 11981 h 1722914"/>
              <a:gd name="connsiteX108" fmla="*/ 676275 w 1169462"/>
              <a:gd name="connsiteY108" fmla="*/ 9600 h 1722914"/>
              <a:gd name="connsiteX109" fmla="*/ 597694 w 1169462"/>
              <a:gd name="connsiteY109" fmla="*/ 7218 h 1722914"/>
              <a:gd name="connsiteX110" fmla="*/ 0 w 1169462"/>
              <a:gd name="connsiteY110" fmla="*/ 16743 h 1722914"/>
              <a:gd name="connsiteX111" fmla="*/ 16669 w 1169462"/>
              <a:gd name="connsiteY111" fmla="*/ 1619324 h 1722914"/>
              <a:gd name="connsiteX0" fmla="*/ 16669 w 1169462"/>
              <a:gd name="connsiteY0" fmla="*/ 1619324 h 1719593"/>
              <a:gd name="connsiteX1" fmla="*/ 447954 w 1169462"/>
              <a:gd name="connsiteY1" fmla="*/ 1482760 h 1719593"/>
              <a:gd name="connsiteX2" fmla="*/ 638454 w 1169462"/>
              <a:gd name="connsiteY2" fmla="*/ 1277972 h 1719593"/>
              <a:gd name="connsiteX3" fmla="*/ 688181 w 1169462"/>
              <a:gd name="connsiteY3" fmla="*/ 1197843 h 1719593"/>
              <a:gd name="connsiteX4" fmla="*/ 692944 w 1169462"/>
              <a:gd name="connsiteY4" fmla="*/ 1181175 h 1719593"/>
              <a:gd name="connsiteX5" fmla="*/ 700088 w 1169462"/>
              <a:gd name="connsiteY5" fmla="*/ 1176412 h 1719593"/>
              <a:gd name="connsiteX6" fmla="*/ 702469 w 1169462"/>
              <a:gd name="connsiteY6" fmla="*/ 1169268 h 1719593"/>
              <a:gd name="connsiteX7" fmla="*/ 711994 w 1169462"/>
              <a:gd name="connsiteY7" fmla="*/ 1154981 h 1719593"/>
              <a:gd name="connsiteX8" fmla="*/ 716756 w 1169462"/>
              <a:gd name="connsiteY8" fmla="*/ 1147837 h 1719593"/>
              <a:gd name="connsiteX9" fmla="*/ 721519 w 1169462"/>
              <a:gd name="connsiteY9" fmla="*/ 1140693 h 1719593"/>
              <a:gd name="connsiteX10" fmla="*/ 723900 w 1169462"/>
              <a:gd name="connsiteY10" fmla="*/ 1133550 h 1719593"/>
              <a:gd name="connsiteX11" fmla="*/ 728663 w 1169462"/>
              <a:gd name="connsiteY11" fmla="*/ 1116881 h 1719593"/>
              <a:gd name="connsiteX12" fmla="*/ 733425 w 1169462"/>
              <a:gd name="connsiteY12" fmla="*/ 1109737 h 1719593"/>
              <a:gd name="connsiteX13" fmla="*/ 738188 w 1169462"/>
              <a:gd name="connsiteY13" fmla="*/ 1095450 h 1719593"/>
              <a:gd name="connsiteX14" fmla="*/ 742950 w 1169462"/>
              <a:gd name="connsiteY14" fmla="*/ 1081162 h 1719593"/>
              <a:gd name="connsiteX15" fmla="*/ 747713 w 1169462"/>
              <a:gd name="connsiteY15" fmla="*/ 1066875 h 1719593"/>
              <a:gd name="connsiteX16" fmla="*/ 754856 w 1169462"/>
              <a:gd name="connsiteY16" fmla="*/ 1052587 h 1719593"/>
              <a:gd name="connsiteX17" fmla="*/ 759619 w 1169462"/>
              <a:gd name="connsiteY17" fmla="*/ 1045443 h 1719593"/>
              <a:gd name="connsiteX18" fmla="*/ 762000 w 1169462"/>
              <a:gd name="connsiteY18" fmla="*/ 1038300 h 1719593"/>
              <a:gd name="connsiteX19" fmla="*/ 766763 w 1169462"/>
              <a:gd name="connsiteY19" fmla="*/ 1031156 h 1719593"/>
              <a:gd name="connsiteX20" fmla="*/ 776288 w 1169462"/>
              <a:gd name="connsiteY20" fmla="*/ 1009725 h 1719593"/>
              <a:gd name="connsiteX21" fmla="*/ 783431 w 1169462"/>
              <a:gd name="connsiteY21" fmla="*/ 993056 h 1719593"/>
              <a:gd name="connsiteX22" fmla="*/ 790575 w 1169462"/>
              <a:gd name="connsiteY22" fmla="*/ 971625 h 1719593"/>
              <a:gd name="connsiteX23" fmla="*/ 792956 w 1169462"/>
              <a:gd name="connsiteY23" fmla="*/ 964481 h 1719593"/>
              <a:gd name="connsiteX24" fmla="*/ 797719 w 1169462"/>
              <a:gd name="connsiteY24" fmla="*/ 957337 h 1719593"/>
              <a:gd name="connsiteX25" fmla="*/ 807244 w 1169462"/>
              <a:gd name="connsiteY25" fmla="*/ 935906 h 1719593"/>
              <a:gd name="connsiteX26" fmla="*/ 814388 w 1169462"/>
              <a:gd name="connsiteY26" fmla="*/ 914475 h 1719593"/>
              <a:gd name="connsiteX27" fmla="*/ 816769 w 1169462"/>
              <a:gd name="connsiteY27" fmla="*/ 907331 h 1719593"/>
              <a:gd name="connsiteX28" fmla="*/ 826294 w 1169462"/>
              <a:gd name="connsiteY28" fmla="*/ 890662 h 1719593"/>
              <a:gd name="connsiteX29" fmla="*/ 828675 w 1169462"/>
              <a:gd name="connsiteY29" fmla="*/ 881137 h 1719593"/>
              <a:gd name="connsiteX30" fmla="*/ 831056 w 1169462"/>
              <a:gd name="connsiteY30" fmla="*/ 873993 h 1719593"/>
              <a:gd name="connsiteX31" fmla="*/ 833438 w 1169462"/>
              <a:gd name="connsiteY31" fmla="*/ 862087 h 1719593"/>
              <a:gd name="connsiteX32" fmla="*/ 835819 w 1169462"/>
              <a:gd name="connsiteY32" fmla="*/ 854943 h 1719593"/>
              <a:gd name="connsiteX33" fmla="*/ 838200 w 1169462"/>
              <a:gd name="connsiteY33" fmla="*/ 843037 h 1719593"/>
              <a:gd name="connsiteX34" fmla="*/ 842963 w 1169462"/>
              <a:gd name="connsiteY34" fmla="*/ 828750 h 1719593"/>
              <a:gd name="connsiteX35" fmla="*/ 845344 w 1169462"/>
              <a:gd name="connsiteY35" fmla="*/ 819225 h 1719593"/>
              <a:gd name="connsiteX36" fmla="*/ 850106 w 1169462"/>
              <a:gd name="connsiteY36" fmla="*/ 804937 h 1719593"/>
              <a:gd name="connsiteX37" fmla="*/ 854869 w 1169462"/>
              <a:gd name="connsiteY37" fmla="*/ 790650 h 1719593"/>
              <a:gd name="connsiteX38" fmla="*/ 862013 w 1169462"/>
              <a:gd name="connsiteY38" fmla="*/ 769218 h 1719593"/>
              <a:gd name="connsiteX39" fmla="*/ 864394 w 1169462"/>
              <a:gd name="connsiteY39" fmla="*/ 762075 h 1719593"/>
              <a:gd name="connsiteX40" fmla="*/ 866775 w 1169462"/>
              <a:gd name="connsiteY40" fmla="*/ 754931 h 1719593"/>
              <a:gd name="connsiteX41" fmla="*/ 871538 w 1169462"/>
              <a:gd name="connsiteY41" fmla="*/ 747787 h 1719593"/>
              <a:gd name="connsiteX42" fmla="*/ 876300 w 1169462"/>
              <a:gd name="connsiteY42" fmla="*/ 733500 h 1719593"/>
              <a:gd name="connsiteX43" fmla="*/ 878681 w 1169462"/>
              <a:gd name="connsiteY43" fmla="*/ 721593 h 1719593"/>
              <a:gd name="connsiteX44" fmla="*/ 883444 w 1169462"/>
              <a:gd name="connsiteY44" fmla="*/ 707306 h 1719593"/>
              <a:gd name="connsiteX45" fmla="*/ 888206 w 1169462"/>
              <a:gd name="connsiteY45" fmla="*/ 693018 h 1719593"/>
              <a:gd name="connsiteX46" fmla="*/ 890588 w 1169462"/>
              <a:gd name="connsiteY46" fmla="*/ 685875 h 1719593"/>
              <a:gd name="connsiteX47" fmla="*/ 892969 w 1169462"/>
              <a:gd name="connsiteY47" fmla="*/ 678731 h 1719593"/>
              <a:gd name="connsiteX48" fmla="*/ 902494 w 1169462"/>
              <a:gd name="connsiteY48" fmla="*/ 664443 h 1719593"/>
              <a:gd name="connsiteX49" fmla="*/ 907256 w 1169462"/>
              <a:gd name="connsiteY49" fmla="*/ 650156 h 1719593"/>
              <a:gd name="connsiteX50" fmla="*/ 912019 w 1169462"/>
              <a:gd name="connsiteY50" fmla="*/ 640631 h 1719593"/>
              <a:gd name="connsiteX51" fmla="*/ 916781 w 1169462"/>
              <a:gd name="connsiteY51" fmla="*/ 626343 h 1719593"/>
              <a:gd name="connsiteX52" fmla="*/ 919163 w 1169462"/>
              <a:gd name="connsiteY52" fmla="*/ 619200 h 1719593"/>
              <a:gd name="connsiteX53" fmla="*/ 921544 w 1169462"/>
              <a:gd name="connsiteY53" fmla="*/ 612056 h 1719593"/>
              <a:gd name="connsiteX54" fmla="*/ 923925 w 1169462"/>
              <a:gd name="connsiteY54" fmla="*/ 604912 h 1719593"/>
              <a:gd name="connsiteX55" fmla="*/ 926306 w 1169462"/>
              <a:gd name="connsiteY55" fmla="*/ 593006 h 1719593"/>
              <a:gd name="connsiteX56" fmla="*/ 931069 w 1169462"/>
              <a:gd name="connsiteY56" fmla="*/ 578718 h 1719593"/>
              <a:gd name="connsiteX57" fmla="*/ 933450 w 1169462"/>
              <a:gd name="connsiteY57" fmla="*/ 571575 h 1719593"/>
              <a:gd name="connsiteX58" fmla="*/ 938213 w 1169462"/>
              <a:gd name="connsiteY58" fmla="*/ 557287 h 1719593"/>
              <a:gd name="connsiteX59" fmla="*/ 940594 w 1169462"/>
              <a:gd name="connsiteY59" fmla="*/ 550143 h 1719593"/>
              <a:gd name="connsiteX60" fmla="*/ 945356 w 1169462"/>
              <a:gd name="connsiteY60" fmla="*/ 543000 h 1719593"/>
              <a:gd name="connsiteX61" fmla="*/ 954881 w 1169462"/>
              <a:gd name="connsiteY61" fmla="*/ 509662 h 1719593"/>
              <a:gd name="connsiteX62" fmla="*/ 959644 w 1169462"/>
              <a:gd name="connsiteY62" fmla="*/ 495375 h 1719593"/>
              <a:gd name="connsiteX63" fmla="*/ 962025 w 1169462"/>
              <a:gd name="connsiteY63" fmla="*/ 488231 h 1719593"/>
              <a:gd name="connsiteX64" fmla="*/ 966788 w 1169462"/>
              <a:gd name="connsiteY64" fmla="*/ 481087 h 1719593"/>
              <a:gd name="connsiteX65" fmla="*/ 969169 w 1169462"/>
              <a:gd name="connsiteY65" fmla="*/ 473943 h 1719593"/>
              <a:gd name="connsiteX66" fmla="*/ 978694 w 1169462"/>
              <a:gd name="connsiteY66" fmla="*/ 459656 h 1719593"/>
              <a:gd name="connsiteX67" fmla="*/ 988219 w 1169462"/>
              <a:gd name="connsiteY67" fmla="*/ 438225 h 1719593"/>
              <a:gd name="connsiteX68" fmla="*/ 990600 w 1169462"/>
              <a:gd name="connsiteY68" fmla="*/ 431081 h 1719593"/>
              <a:gd name="connsiteX69" fmla="*/ 995363 w 1169462"/>
              <a:gd name="connsiteY69" fmla="*/ 423937 h 1719593"/>
              <a:gd name="connsiteX70" fmla="*/ 997744 w 1169462"/>
              <a:gd name="connsiteY70" fmla="*/ 412031 h 1719593"/>
              <a:gd name="connsiteX71" fmla="*/ 1004888 w 1169462"/>
              <a:gd name="connsiteY71" fmla="*/ 388218 h 1719593"/>
              <a:gd name="connsiteX72" fmla="*/ 1007269 w 1169462"/>
              <a:gd name="connsiteY72" fmla="*/ 381075 h 1719593"/>
              <a:gd name="connsiteX73" fmla="*/ 1009650 w 1169462"/>
              <a:gd name="connsiteY73" fmla="*/ 373931 h 1719593"/>
              <a:gd name="connsiteX74" fmla="*/ 1014413 w 1169462"/>
              <a:gd name="connsiteY74" fmla="*/ 366787 h 1719593"/>
              <a:gd name="connsiteX75" fmla="*/ 1021556 w 1169462"/>
              <a:gd name="connsiteY75" fmla="*/ 352500 h 1719593"/>
              <a:gd name="connsiteX76" fmla="*/ 1023938 w 1169462"/>
              <a:gd name="connsiteY76" fmla="*/ 345356 h 1719593"/>
              <a:gd name="connsiteX77" fmla="*/ 1028700 w 1169462"/>
              <a:gd name="connsiteY77" fmla="*/ 338212 h 1719593"/>
              <a:gd name="connsiteX78" fmla="*/ 1033463 w 1169462"/>
              <a:gd name="connsiteY78" fmla="*/ 319162 h 1719593"/>
              <a:gd name="connsiteX79" fmla="*/ 1040606 w 1169462"/>
              <a:gd name="connsiteY79" fmla="*/ 295350 h 1719593"/>
              <a:gd name="connsiteX80" fmla="*/ 1045369 w 1169462"/>
              <a:gd name="connsiteY80" fmla="*/ 288206 h 1719593"/>
              <a:gd name="connsiteX81" fmla="*/ 1054894 w 1169462"/>
              <a:gd name="connsiteY81" fmla="*/ 266775 h 1719593"/>
              <a:gd name="connsiteX82" fmla="*/ 1064419 w 1169462"/>
              <a:gd name="connsiteY82" fmla="*/ 238200 h 1719593"/>
              <a:gd name="connsiteX83" fmla="*/ 1066800 w 1169462"/>
              <a:gd name="connsiteY83" fmla="*/ 231056 h 1719593"/>
              <a:gd name="connsiteX84" fmla="*/ 1071563 w 1169462"/>
              <a:gd name="connsiteY84" fmla="*/ 223912 h 1719593"/>
              <a:gd name="connsiteX85" fmla="*/ 1078706 w 1169462"/>
              <a:gd name="connsiteY85" fmla="*/ 202481 h 1719593"/>
              <a:gd name="connsiteX86" fmla="*/ 1081088 w 1169462"/>
              <a:gd name="connsiteY86" fmla="*/ 195337 h 1719593"/>
              <a:gd name="connsiteX87" fmla="*/ 1083469 w 1169462"/>
              <a:gd name="connsiteY87" fmla="*/ 185812 h 1719593"/>
              <a:gd name="connsiteX88" fmla="*/ 1088231 w 1169462"/>
              <a:gd name="connsiteY88" fmla="*/ 176287 h 1719593"/>
              <a:gd name="connsiteX89" fmla="*/ 1090613 w 1169462"/>
              <a:gd name="connsiteY89" fmla="*/ 169143 h 1719593"/>
              <a:gd name="connsiteX90" fmla="*/ 1100138 w 1169462"/>
              <a:gd name="connsiteY90" fmla="*/ 152475 h 1719593"/>
              <a:gd name="connsiteX91" fmla="*/ 1107281 w 1169462"/>
              <a:gd name="connsiteY91" fmla="*/ 138187 h 1719593"/>
              <a:gd name="connsiteX92" fmla="*/ 1112044 w 1169462"/>
              <a:gd name="connsiteY92" fmla="*/ 123900 h 1719593"/>
              <a:gd name="connsiteX93" fmla="*/ 1114425 w 1169462"/>
              <a:gd name="connsiteY93" fmla="*/ 116756 h 1719593"/>
              <a:gd name="connsiteX94" fmla="*/ 1119188 w 1169462"/>
              <a:gd name="connsiteY94" fmla="*/ 109612 h 1719593"/>
              <a:gd name="connsiteX95" fmla="*/ 1126331 w 1169462"/>
              <a:gd name="connsiteY95" fmla="*/ 85800 h 1719593"/>
              <a:gd name="connsiteX96" fmla="*/ 1135856 w 1169462"/>
              <a:gd name="connsiteY96" fmla="*/ 71512 h 1719593"/>
              <a:gd name="connsiteX97" fmla="*/ 1140619 w 1169462"/>
              <a:gd name="connsiteY97" fmla="*/ 64368 h 1719593"/>
              <a:gd name="connsiteX98" fmla="*/ 1143000 w 1169462"/>
              <a:gd name="connsiteY98" fmla="*/ 57225 h 1719593"/>
              <a:gd name="connsiteX99" fmla="*/ 1150144 w 1169462"/>
              <a:gd name="connsiteY99" fmla="*/ 52462 h 1719593"/>
              <a:gd name="connsiteX100" fmla="*/ 1154906 w 1169462"/>
              <a:gd name="connsiteY100" fmla="*/ 38175 h 1719593"/>
              <a:gd name="connsiteX101" fmla="*/ 1159669 w 1169462"/>
              <a:gd name="connsiteY101" fmla="*/ 23887 h 1719593"/>
              <a:gd name="connsiteX102" fmla="*/ 1162050 w 1169462"/>
              <a:gd name="connsiteY102" fmla="*/ 16743 h 1719593"/>
              <a:gd name="connsiteX103" fmla="*/ 1166813 w 1169462"/>
              <a:gd name="connsiteY103" fmla="*/ 9600 h 1719593"/>
              <a:gd name="connsiteX104" fmla="*/ 1169194 w 1169462"/>
              <a:gd name="connsiteY104" fmla="*/ 2456 h 1719593"/>
              <a:gd name="connsiteX105" fmla="*/ 1162050 w 1169462"/>
              <a:gd name="connsiteY105" fmla="*/ 75 h 1719593"/>
              <a:gd name="connsiteX106" fmla="*/ 1140619 w 1169462"/>
              <a:gd name="connsiteY106" fmla="*/ 7218 h 1719593"/>
              <a:gd name="connsiteX107" fmla="*/ 1114425 w 1169462"/>
              <a:gd name="connsiteY107" fmla="*/ 11981 h 1719593"/>
              <a:gd name="connsiteX108" fmla="*/ 676275 w 1169462"/>
              <a:gd name="connsiteY108" fmla="*/ 9600 h 1719593"/>
              <a:gd name="connsiteX109" fmla="*/ 597694 w 1169462"/>
              <a:gd name="connsiteY109" fmla="*/ 7218 h 1719593"/>
              <a:gd name="connsiteX110" fmla="*/ 0 w 1169462"/>
              <a:gd name="connsiteY110" fmla="*/ 16743 h 1719593"/>
              <a:gd name="connsiteX111" fmla="*/ 16669 w 1169462"/>
              <a:gd name="connsiteY111" fmla="*/ 1619324 h 1719593"/>
              <a:gd name="connsiteX0" fmla="*/ 0 w 1212324"/>
              <a:gd name="connsiteY0" fmla="*/ 1490736 h 1618518"/>
              <a:gd name="connsiteX1" fmla="*/ 490816 w 1212324"/>
              <a:gd name="connsiteY1" fmla="*/ 1482760 h 1618518"/>
              <a:gd name="connsiteX2" fmla="*/ 681316 w 1212324"/>
              <a:gd name="connsiteY2" fmla="*/ 1277972 h 1618518"/>
              <a:gd name="connsiteX3" fmla="*/ 731043 w 1212324"/>
              <a:gd name="connsiteY3" fmla="*/ 1197843 h 1618518"/>
              <a:gd name="connsiteX4" fmla="*/ 735806 w 1212324"/>
              <a:gd name="connsiteY4" fmla="*/ 1181175 h 1618518"/>
              <a:gd name="connsiteX5" fmla="*/ 742950 w 1212324"/>
              <a:gd name="connsiteY5" fmla="*/ 1176412 h 1618518"/>
              <a:gd name="connsiteX6" fmla="*/ 745331 w 1212324"/>
              <a:gd name="connsiteY6" fmla="*/ 1169268 h 1618518"/>
              <a:gd name="connsiteX7" fmla="*/ 754856 w 1212324"/>
              <a:gd name="connsiteY7" fmla="*/ 1154981 h 1618518"/>
              <a:gd name="connsiteX8" fmla="*/ 759618 w 1212324"/>
              <a:gd name="connsiteY8" fmla="*/ 1147837 h 1618518"/>
              <a:gd name="connsiteX9" fmla="*/ 764381 w 1212324"/>
              <a:gd name="connsiteY9" fmla="*/ 1140693 h 1618518"/>
              <a:gd name="connsiteX10" fmla="*/ 766762 w 1212324"/>
              <a:gd name="connsiteY10" fmla="*/ 1133550 h 1618518"/>
              <a:gd name="connsiteX11" fmla="*/ 771525 w 1212324"/>
              <a:gd name="connsiteY11" fmla="*/ 1116881 h 1618518"/>
              <a:gd name="connsiteX12" fmla="*/ 776287 w 1212324"/>
              <a:gd name="connsiteY12" fmla="*/ 1109737 h 1618518"/>
              <a:gd name="connsiteX13" fmla="*/ 781050 w 1212324"/>
              <a:gd name="connsiteY13" fmla="*/ 1095450 h 1618518"/>
              <a:gd name="connsiteX14" fmla="*/ 785812 w 1212324"/>
              <a:gd name="connsiteY14" fmla="*/ 1081162 h 1618518"/>
              <a:gd name="connsiteX15" fmla="*/ 790575 w 1212324"/>
              <a:gd name="connsiteY15" fmla="*/ 1066875 h 1618518"/>
              <a:gd name="connsiteX16" fmla="*/ 797718 w 1212324"/>
              <a:gd name="connsiteY16" fmla="*/ 1052587 h 1618518"/>
              <a:gd name="connsiteX17" fmla="*/ 802481 w 1212324"/>
              <a:gd name="connsiteY17" fmla="*/ 1045443 h 1618518"/>
              <a:gd name="connsiteX18" fmla="*/ 804862 w 1212324"/>
              <a:gd name="connsiteY18" fmla="*/ 1038300 h 1618518"/>
              <a:gd name="connsiteX19" fmla="*/ 809625 w 1212324"/>
              <a:gd name="connsiteY19" fmla="*/ 1031156 h 1618518"/>
              <a:gd name="connsiteX20" fmla="*/ 819150 w 1212324"/>
              <a:gd name="connsiteY20" fmla="*/ 1009725 h 1618518"/>
              <a:gd name="connsiteX21" fmla="*/ 826293 w 1212324"/>
              <a:gd name="connsiteY21" fmla="*/ 993056 h 1618518"/>
              <a:gd name="connsiteX22" fmla="*/ 833437 w 1212324"/>
              <a:gd name="connsiteY22" fmla="*/ 971625 h 1618518"/>
              <a:gd name="connsiteX23" fmla="*/ 835818 w 1212324"/>
              <a:gd name="connsiteY23" fmla="*/ 964481 h 1618518"/>
              <a:gd name="connsiteX24" fmla="*/ 840581 w 1212324"/>
              <a:gd name="connsiteY24" fmla="*/ 957337 h 1618518"/>
              <a:gd name="connsiteX25" fmla="*/ 850106 w 1212324"/>
              <a:gd name="connsiteY25" fmla="*/ 935906 h 1618518"/>
              <a:gd name="connsiteX26" fmla="*/ 857250 w 1212324"/>
              <a:gd name="connsiteY26" fmla="*/ 914475 h 1618518"/>
              <a:gd name="connsiteX27" fmla="*/ 859631 w 1212324"/>
              <a:gd name="connsiteY27" fmla="*/ 907331 h 1618518"/>
              <a:gd name="connsiteX28" fmla="*/ 869156 w 1212324"/>
              <a:gd name="connsiteY28" fmla="*/ 890662 h 1618518"/>
              <a:gd name="connsiteX29" fmla="*/ 871537 w 1212324"/>
              <a:gd name="connsiteY29" fmla="*/ 881137 h 1618518"/>
              <a:gd name="connsiteX30" fmla="*/ 873918 w 1212324"/>
              <a:gd name="connsiteY30" fmla="*/ 873993 h 1618518"/>
              <a:gd name="connsiteX31" fmla="*/ 876300 w 1212324"/>
              <a:gd name="connsiteY31" fmla="*/ 862087 h 1618518"/>
              <a:gd name="connsiteX32" fmla="*/ 878681 w 1212324"/>
              <a:gd name="connsiteY32" fmla="*/ 854943 h 1618518"/>
              <a:gd name="connsiteX33" fmla="*/ 881062 w 1212324"/>
              <a:gd name="connsiteY33" fmla="*/ 843037 h 1618518"/>
              <a:gd name="connsiteX34" fmla="*/ 885825 w 1212324"/>
              <a:gd name="connsiteY34" fmla="*/ 828750 h 1618518"/>
              <a:gd name="connsiteX35" fmla="*/ 888206 w 1212324"/>
              <a:gd name="connsiteY35" fmla="*/ 819225 h 1618518"/>
              <a:gd name="connsiteX36" fmla="*/ 892968 w 1212324"/>
              <a:gd name="connsiteY36" fmla="*/ 804937 h 1618518"/>
              <a:gd name="connsiteX37" fmla="*/ 897731 w 1212324"/>
              <a:gd name="connsiteY37" fmla="*/ 790650 h 1618518"/>
              <a:gd name="connsiteX38" fmla="*/ 904875 w 1212324"/>
              <a:gd name="connsiteY38" fmla="*/ 769218 h 1618518"/>
              <a:gd name="connsiteX39" fmla="*/ 907256 w 1212324"/>
              <a:gd name="connsiteY39" fmla="*/ 762075 h 1618518"/>
              <a:gd name="connsiteX40" fmla="*/ 909637 w 1212324"/>
              <a:gd name="connsiteY40" fmla="*/ 754931 h 1618518"/>
              <a:gd name="connsiteX41" fmla="*/ 914400 w 1212324"/>
              <a:gd name="connsiteY41" fmla="*/ 747787 h 1618518"/>
              <a:gd name="connsiteX42" fmla="*/ 919162 w 1212324"/>
              <a:gd name="connsiteY42" fmla="*/ 733500 h 1618518"/>
              <a:gd name="connsiteX43" fmla="*/ 921543 w 1212324"/>
              <a:gd name="connsiteY43" fmla="*/ 721593 h 1618518"/>
              <a:gd name="connsiteX44" fmla="*/ 926306 w 1212324"/>
              <a:gd name="connsiteY44" fmla="*/ 707306 h 1618518"/>
              <a:gd name="connsiteX45" fmla="*/ 931068 w 1212324"/>
              <a:gd name="connsiteY45" fmla="*/ 693018 h 1618518"/>
              <a:gd name="connsiteX46" fmla="*/ 933450 w 1212324"/>
              <a:gd name="connsiteY46" fmla="*/ 685875 h 1618518"/>
              <a:gd name="connsiteX47" fmla="*/ 935831 w 1212324"/>
              <a:gd name="connsiteY47" fmla="*/ 678731 h 1618518"/>
              <a:gd name="connsiteX48" fmla="*/ 945356 w 1212324"/>
              <a:gd name="connsiteY48" fmla="*/ 664443 h 1618518"/>
              <a:gd name="connsiteX49" fmla="*/ 950118 w 1212324"/>
              <a:gd name="connsiteY49" fmla="*/ 650156 h 1618518"/>
              <a:gd name="connsiteX50" fmla="*/ 954881 w 1212324"/>
              <a:gd name="connsiteY50" fmla="*/ 640631 h 1618518"/>
              <a:gd name="connsiteX51" fmla="*/ 959643 w 1212324"/>
              <a:gd name="connsiteY51" fmla="*/ 626343 h 1618518"/>
              <a:gd name="connsiteX52" fmla="*/ 962025 w 1212324"/>
              <a:gd name="connsiteY52" fmla="*/ 619200 h 1618518"/>
              <a:gd name="connsiteX53" fmla="*/ 964406 w 1212324"/>
              <a:gd name="connsiteY53" fmla="*/ 612056 h 1618518"/>
              <a:gd name="connsiteX54" fmla="*/ 966787 w 1212324"/>
              <a:gd name="connsiteY54" fmla="*/ 604912 h 1618518"/>
              <a:gd name="connsiteX55" fmla="*/ 969168 w 1212324"/>
              <a:gd name="connsiteY55" fmla="*/ 593006 h 1618518"/>
              <a:gd name="connsiteX56" fmla="*/ 973931 w 1212324"/>
              <a:gd name="connsiteY56" fmla="*/ 578718 h 1618518"/>
              <a:gd name="connsiteX57" fmla="*/ 976312 w 1212324"/>
              <a:gd name="connsiteY57" fmla="*/ 571575 h 1618518"/>
              <a:gd name="connsiteX58" fmla="*/ 981075 w 1212324"/>
              <a:gd name="connsiteY58" fmla="*/ 557287 h 1618518"/>
              <a:gd name="connsiteX59" fmla="*/ 983456 w 1212324"/>
              <a:gd name="connsiteY59" fmla="*/ 550143 h 1618518"/>
              <a:gd name="connsiteX60" fmla="*/ 988218 w 1212324"/>
              <a:gd name="connsiteY60" fmla="*/ 543000 h 1618518"/>
              <a:gd name="connsiteX61" fmla="*/ 997743 w 1212324"/>
              <a:gd name="connsiteY61" fmla="*/ 509662 h 1618518"/>
              <a:gd name="connsiteX62" fmla="*/ 1002506 w 1212324"/>
              <a:gd name="connsiteY62" fmla="*/ 495375 h 1618518"/>
              <a:gd name="connsiteX63" fmla="*/ 1004887 w 1212324"/>
              <a:gd name="connsiteY63" fmla="*/ 488231 h 1618518"/>
              <a:gd name="connsiteX64" fmla="*/ 1009650 w 1212324"/>
              <a:gd name="connsiteY64" fmla="*/ 481087 h 1618518"/>
              <a:gd name="connsiteX65" fmla="*/ 1012031 w 1212324"/>
              <a:gd name="connsiteY65" fmla="*/ 473943 h 1618518"/>
              <a:gd name="connsiteX66" fmla="*/ 1021556 w 1212324"/>
              <a:gd name="connsiteY66" fmla="*/ 459656 h 1618518"/>
              <a:gd name="connsiteX67" fmla="*/ 1031081 w 1212324"/>
              <a:gd name="connsiteY67" fmla="*/ 438225 h 1618518"/>
              <a:gd name="connsiteX68" fmla="*/ 1033462 w 1212324"/>
              <a:gd name="connsiteY68" fmla="*/ 431081 h 1618518"/>
              <a:gd name="connsiteX69" fmla="*/ 1038225 w 1212324"/>
              <a:gd name="connsiteY69" fmla="*/ 423937 h 1618518"/>
              <a:gd name="connsiteX70" fmla="*/ 1040606 w 1212324"/>
              <a:gd name="connsiteY70" fmla="*/ 412031 h 1618518"/>
              <a:gd name="connsiteX71" fmla="*/ 1047750 w 1212324"/>
              <a:gd name="connsiteY71" fmla="*/ 388218 h 1618518"/>
              <a:gd name="connsiteX72" fmla="*/ 1050131 w 1212324"/>
              <a:gd name="connsiteY72" fmla="*/ 381075 h 1618518"/>
              <a:gd name="connsiteX73" fmla="*/ 1052512 w 1212324"/>
              <a:gd name="connsiteY73" fmla="*/ 373931 h 1618518"/>
              <a:gd name="connsiteX74" fmla="*/ 1057275 w 1212324"/>
              <a:gd name="connsiteY74" fmla="*/ 366787 h 1618518"/>
              <a:gd name="connsiteX75" fmla="*/ 1064418 w 1212324"/>
              <a:gd name="connsiteY75" fmla="*/ 352500 h 1618518"/>
              <a:gd name="connsiteX76" fmla="*/ 1066800 w 1212324"/>
              <a:gd name="connsiteY76" fmla="*/ 345356 h 1618518"/>
              <a:gd name="connsiteX77" fmla="*/ 1071562 w 1212324"/>
              <a:gd name="connsiteY77" fmla="*/ 338212 h 1618518"/>
              <a:gd name="connsiteX78" fmla="*/ 1076325 w 1212324"/>
              <a:gd name="connsiteY78" fmla="*/ 319162 h 1618518"/>
              <a:gd name="connsiteX79" fmla="*/ 1083468 w 1212324"/>
              <a:gd name="connsiteY79" fmla="*/ 295350 h 1618518"/>
              <a:gd name="connsiteX80" fmla="*/ 1088231 w 1212324"/>
              <a:gd name="connsiteY80" fmla="*/ 288206 h 1618518"/>
              <a:gd name="connsiteX81" fmla="*/ 1097756 w 1212324"/>
              <a:gd name="connsiteY81" fmla="*/ 266775 h 1618518"/>
              <a:gd name="connsiteX82" fmla="*/ 1107281 w 1212324"/>
              <a:gd name="connsiteY82" fmla="*/ 238200 h 1618518"/>
              <a:gd name="connsiteX83" fmla="*/ 1109662 w 1212324"/>
              <a:gd name="connsiteY83" fmla="*/ 231056 h 1618518"/>
              <a:gd name="connsiteX84" fmla="*/ 1114425 w 1212324"/>
              <a:gd name="connsiteY84" fmla="*/ 223912 h 1618518"/>
              <a:gd name="connsiteX85" fmla="*/ 1121568 w 1212324"/>
              <a:gd name="connsiteY85" fmla="*/ 202481 h 1618518"/>
              <a:gd name="connsiteX86" fmla="*/ 1123950 w 1212324"/>
              <a:gd name="connsiteY86" fmla="*/ 195337 h 1618518"/>
              <a:gd name="connsiteX87" fmla="*/ 1126331 w 1212324"/>
              <a:gd name="connsiteY87" fmla="*/ 185812 h 1618518"/>
              <a:gd name="connsiteX88" fmla="*/ 1131093 w 1212324"/>
              <a:gd name="connsiteY88" fmla="*/ 176287 h 1618518"/>
              <a:gd name="connsiteX89" fmla="*/ 1133475 w 1212324"/>
              <a:gd name="connsiteY89" fmla="*/ 169143 h 1618518"/>
              <a:gd name="connsiteX90" fmla="*/ 1143000 w 1212324"/>
              <a:gd name="connsiteY90" fmla="*/ 152475 h 1618518"/>
              <a:gd name="connsiteX91" fmla="*/ 1150143 w 1212324"/>
              <a:gd name="connsiteY91" fmla="*/ 138187 h 1618518"/>
              <a:gd name="connsiteX92" fmla="*/ 1154906 w 1212324"/>
              <a:gd name="connsiteY92" fmla="*/ 123900 h 1618518"/>
              <a:gd name="connsiteX93" fmla="*/ 1157287 w 1212324"/>
              <a:gd name="connsiteY93" fmla="*/ 116756 h 1618518"/>
              <a:gd name="connsiteX94" fmla="*/ 1162050 w 1212324"/>
              <a:gd name="connsiteY94" fmla="*/ 109612 h 1618518"/>
              <a:gd name="connsiteX95" fmla="*/ 1169193 w 1212324"/>
              <a:gd name="connsiteY95" fmla="*/ 85800 h 1618518"/>
              <a:gd name="connsiteX96" fmla="*/ 1178718 w 1212324"/>
              <a:gd name="connsiteY96" fmla="*/ 71512 h 1618518"/>
              <a:gd name="connsiteX97" fmla="*/ 1183481 w 1212324"/>
              <a:gd name="connsiteY97" fmla="*/ 64368 h 1618518"/>
              <a:gd name="connsiteX98" fmla="*/ 1185862 w 1212324"/>
              <a:gd name="connsiteY98" fmla="*/ 57225 h 1618518"/>
              <a:gd name="connsiteX99" fmla="*/ 1193006 w 1212324"/>
              <a:gd name="connsiteY99" fmla="*/ 52462 h 1618518"/>
              <a:gd name="connsiteX100" fmla="*/ 1197768 w 1212324"/>
              <a:gd name="connsiteY100" fmla="*/ 38175 h 1618518"/>
              <a:gd name="connsiteX101" fmla="*/ 1202531 w 1212324"/>
              <a:gd name="connsiteY101" fmla="*/ 23887 h 1618518"/>
              <a:gd name="connsiteX102" fmla="*/ 1204912 w 1212324"/>
              <a:gd name="connsiteY102" fmla="*/ 16743 h 1618518"/>
              <a:gd name="connsiteX103" fmla="*/ 1209675 w 1212324"/>
              <a:gd name="connsiteY103" fmla="*/ 9600 h 1618518"/>
              <a:gd name="connsiteX104" fmla="*/ 1212056 w 1212324"/>
              <a:gd name="connsiteY104" fmla="*/ 2456 h 1618518"/>
              <a:gd name="connsiteX105" fmla="*/ 1204912 w 1212324"/>
              <a:gd name="connsiteY105" fmla="*/ 75 h 1618518"/>
              <a:gd name="connsiteX106" fmla="*/ 1183481 w 1212324"/>
              <a:gd name="connsiteY106" fmla="*/ 7218 h 1618518"/>
              <a:gd name="connsiteX107" fmla="*/ 1157287 w 1212324"/>
              <a:gd name="connsiteY107" fmla="*/ 11981 h 1618518"/>
              <a:gd name="connsiteX108" fmla="*/ 719137 w 1212324"/>
              <a:gd name="connsiteY108" fmla="*/ 9600 h 1618518"/>
              <a:gd name="connsiteX109" fmla="*/ 640556 w 1212324"/>
              <a:gd name="connsiteY109" fmla="*/ 7218 h 1618518"/>
              <a:gd name="connsiteX110" fmla="*/ 42862 w 1212324"/>
              <a:gd name="connsiteY110" fmla="*/ 16743 h 1618518"/>
              <a:gd name="connsiteX111" fmla="*/ 0 w 1212324"/>
              <a:gd name="connsiteY111" fmla="*/ 1490736 h 1618518"/>
              <a:gd name="connsiteX0" fmla="*/ 0 w 1212324"/>
              <a:gd name="connsiteY0" fmla="*/ 1490736 h 1623186"/>
              <a:gd name="connsiteX1" fmla="*/ 481291 w 1212324"/>
              <a:gd name="connsiteY1" fmla="*/ 1499429 h 1623186"/>
              <a:gd name="connsiteX2" fmla="*/ 681316 w 1212324"/>
              <a:gd name="connsiteY2" fmla="*/ 1277972 h 1623186"/>
              <a:gd name="connsiteX3" fmla="*/ 731043 w 1212324"/>
              <a:gd name="connsiteY3" fmla="*/ 1197843 h 1623186"/>
              <a:gd name="connsiteX4" fmla="*/ 735806 w 1212324"/>
              <a:gd name="connsiteY4" fmla="*/ 1181175 h 1623186"/>
              <a:gd name="connsiteX5" fmla="*/ 742950 w 1212324"/>
              <a:gd name="connsiteY5" fmla="*/ 1176412 h 1623186"/>
              <a:gd name="connsiteX6" fmla="*/ 745331 w 1212324"/>
              <a:gd name="connsiteY6" fmla="*/ 1169268 h 1623186"/>
              <a:gd name="connsiteX7" fmla="*/ 754856 w 1212324"/>
              <a:gd name="connsiteY7" fmla="*/ 1154981 h 1623186"/>
              <a:gd name="connsiteX8" fmla="*/ 759618 w 1212324"/>
              <a:gd name="connsiteY8" fmla="*/ 1147837 h 1623186"/>
              <a:gd name="connsiteX9" fmla="*/ 764381 w 1212324"/>
              <a:gd name="connsiteY9" fmla="*/ 1140693 h 1623186"/>
              <a:gd name="connsiteX10" fmla="*/ 766762 w 1212324"/>
              <a:gd name="connsiteY10" fmla="*/ 1133550 h 1623186"/>
              <a:gd name="connsiteX11" fmla="*/ 771525 w 1212324"/>
              <a:gd name="connsiteY11" fmla="*/ 1116881 h 1623186"/>
              <a:gd name="connsiteX12" fmla="*/ 776287 w 1212324"/>
              <a:gd name="connsiteY12" fmla="*/ 1109737 h 1623186"/>
              <a:gd name="connsiteX13" fmla="*/ 781050 w 1212324"/>
              <a:gd name="connsiteY13" fmla="*/ 1095450 h 1623186"/>
              <a:gd name="connsiteX14" fmla="*/ 785812 w 1212324"/>
              <a:gd name="connsiteY14" fmla="*/ 1081162 h 1623186"/>
              <a:gd name="connsiteX15" fmla="*/ 790575 w 1212324"/>
              <a:gd name="connsiteY15" fmla="*/ 1066875 h 1623186"/>
              <a:gd name="connsiteX16" fmla="*/ 797718 w 1212324"/>
              <a:gd name="connsiteY16" fmla="*/ 1052587 h 1623186"/>
              <a:gd name="connsiteX17" fmla="*/ 802481 w 1212324"/>
              <a:gd name="connsiteY17" fmla="*/ 1045443 h 1623186"/>
              <a:gd name="connsiteX18" fmla="*/ 804862 w 1212324"/>
              <a:gd name="connsiteY18" fmla="*/ 1038300 h 1623186"/>
              <a:gd name="connsiteX19" fmla="*/ 809625 w 1212324"/>
              <a:gd name="connsiteY19" fmla="*/ 1031156 h 1623186"/>
              <a:gd name="connsiteX20" fmla="*/ 819150 w 1212324"/>
              <a:gd name="connsiteY20" fmla="*/ 1009725 h 1623186"/>
              <a:gd name="connsiteX21" fmla="*/ 826293 w 1212324"/>
              <a:gd name="connsiteY21" fmla="*/ 993056 h 1623186"/>
              <a:gd name="connsiteX22" fmla="*/ 833437 w 1212324"/>
              <a:gd name="connsiteY22" fmla="*/ 971625 h 1623186"/>
              <a:gd name="connsiteX23" fmla="*/ 835818 w 1212324"/>
              <a:gd name="connsiteY23" fmla="*/ 964481 h 1623186"/>
              <a:gd name="connsiteX24" fmla="*/ 840581 w 1212324"/>
              <a:gd name="connsiteY24" fmla="*/ 957337 h 1623186"/>
              <a:gd name="connsiteX25" fmla="*/ 850106 w 1212324"/>
              <a:gd name="connsiteY25" fmla="*/ 935906 h 1623186"/>
              <a:gd name="connsiteX26" fmla="*/ 857250 w 1212324"/>
              <a:gd name="connsiteY26" fmla="*/ 914475 h 1623186"/>
              <a:gd name="connsiteX27" fmla="*/ 859631 w 1212324"/>
              <a:gd name="connsiteY27" fmla="*/ 907331 h 1623186"/>
              <a:gd name="connsiteX28" fmla="*/ 869156 w 1212324"/>
              <a:gd name="connsiteY28" fmla="*/ 890662 h 1623186"/>
              <a:gd name="connsiteX29" fmla="*/ 871537 w 1212324"/>
              <a:gd name="connsiteY29" fmla="*/ 881137 h 1623186"/>
              <a:gd name="connsiteX30" fmla="*/ 873918 w 1212324"/>
              <a:gd name="connsiteY30" fmla="*/ 873993 h 1623186"/>
              <a:gd name="connsiteX31" fmla="*/ 876300 w 1212324"/>
              <a:gd name="connsiteY31" fmla="*/ 862087 h 1623186"/>
              <a:gd name="connsiteX32" fmla="*/ 878681 w 1212324"/>
              <a:gd name="connsiteY32" fmla="*/ 854943 h 1623186"/>
              <a:gd name="connsiteX33" fmla="*/ 881062 w 1212324"/>
              <a:gd name="connsiteY33" fmla="*/ 843037 h 1623186"/>
              <a:gd name="connsiteX34" fmla="*/ 885825 w 1212324"/>
              <a:gd name="connsiteY34" fmla="*/ 828750 h 1623186"/>
              <a:gd name="connsiteX35" fmla="*/ 888206 w 1212324"/>
              <a:gd name="connsiteY35" fmla="*/ 819225 h 1623186"/>
              <a:gd name="connsiteX36" fmla="*/ 892968 w 1212324"/>
              <a:gd name="connsiteY36" fmla="*/ 804937 h 1623186"/>
              <a:gd name="connsiteX37" fmla="*/ 897731 w 1212324"/>
              <a:gd name="connsiteY37" fmla="*/ 790650 h 1623186"/>
              <a:gd name="connsiteX38" fmla="*/ 904875 w 1212324"/>
              <a:gd name="connsiteY38" fmla="*/ 769218 h 1623186"/>
              <a:gd name="connsiteX39" fmla="*/ 907256 w 1212324"/>
              <a:gd name="connsiteY39" fmla="*/ 762075 h 1623186"/>
              <a:gd name="connsiteX40" fmla="*/ 909637 w 1212324"/>
              <a:gd name="connsiteY40" fmla="*/ 754931 h 1623186"/>
              <a:gd name="connsiteX41" fmla="*/ 914400 w 1212324"/>
              <a:gd name="connsiteY41" fmla="*/ 747787 h 1623186"/>
              <a:gd name="connsiteX42" fmla="*/ 919162 w 1212324"/>
              <a:gd name="connsiteY42" fmla="*/ 733500 h 1623186"/>
              <a:gd name="connsiteX43" fmla="*/ 921543 w 1212324"/>
              <a:gd name="connsiteY43" fmla="*/ 721593 h 1623186"/>
              <a:gd name="connsiteX44" fmla="*/ 926306 w 1212324"/>
              <a:gd name="connsiteY44" fmla="*/ 707306 h 1623186"/>
              <a:gd name="connsiteX45" fmla="*/ 931068 w 1212324"/>
              <a:gd name="connsiteY45" fmla="*/ 693018 h 1623186"/>
              <a:gd name="connsiteX46" fmla="*/ 933450 w 1212324"/>
              <a:gd name="connsiteY46" fmla="*/ 685875 h 1623186"/>
              <a:gd name="connsiteX47" fmla="*/ 935831 w 1212324"/>
              <a:gd name="connsiteY47" fmla="*/ 678731 h 1623186"/>
              <a:gd name="connsiteX48" fmla="*/ 945356 w 1212324"/>
              <a:gd name="connsiteY48" fmla="*/ 664443 h 1623186"/>
              <a:gd name="connsiteX49" fmla="*/ 950118 w 1212324"/>
              <a:gd name="connsiteY49" fmla="*/ 650156 h 1623186"/>
              <a:gd name="connsiteX50" fmla="*/ 954881 w 1212324"/>
              <a:gd name="connsiteY50" fmla="*/ 640631 h 1623186"/>
              <a:gd name="connsiteX51" fmla="*/ 959643 w 1212324"/>
              <a:gd name="connsiteY51" fmla="*/ 626343 h 1623186"/>
              <a:gd name="connsiteX52" fmla="*/ 962025 w 1212324"/>
              <a:gd name="connsiteY52" fmla="*/ 619200 h 1623186"/>
              <a:gd name="connsiteX53" fmla="*/ 964406 w 1212324"/>
              <a:gd name="connsiteY53" fmla="*/ 612056 h 1623186"/>
              <a:gd name="connsiteX54" fmla="*/ 966787 w 1212324"/>
              <a:gd name="connsiteY54" fmla="*/ 604912 h 1623186"/>
              <a:gd name="connsiteX55" fmla="*/ 969168 w 1212324"/>
              <a:gd name="connsiteY55" fmla="*/ 593006 h 1623186"/>
              <a:gd name="connsiteX56" fmla="*/ 973931 w 1212324"/>
              <a:gd name="connsiteY56" fmla="*/ 578718 h 1623186"/>
              <a:gd name="connsiteX57" fmla="*/ 976312 w 1212324"/>
              <a:gd name="connsiteY57" fmla="*/ 571575 h 1623186"/>
              <a:gd name="connsiteX58" fmla="*/ 981075 w 1212324"/>
              <a:gd name="connsiteY58" fmla="*/ 557287 h 1623186"/>
              <a:gd name="connsiteX59" fmla="*/ 983456 w 1212324"/>
              <a:gd name="connsiteY59" fmla="*/ 550143 h 1623186"/>
              <a:gd name="connsiteX60" fmla="*/ 988218 w 1212324"/>
              <a:gd name="connsiteY60" fmla="*/ 543000 h 1623186"/>
              <a:gd name="connsiteX61" fmla="*/ 997743 w 1212324"/>
              <a:gd name="connsiteY61" fmla="*/ 509662 h 1623186"/>
              <a:gd name="connsiteX62" fmla="*/ 1002506 w 1212324"/>
              <a:gd name="connsiteY62" fmla="*/ 495375 h 1623186"/>
              <a:gd name="connsiteX63" fmla="*/ 1004887 w 1212324"/>
              <a:gd name="connsiteY63" fmla="*/ 488231 h 1623186"/>
              <a:gd name="connsiteX64" fmla="*/ 1009650 w 1212324"/>
              <a:gd name="connsiteY64" fmla="*/ 481087 h 1623186"/>
              <a:gd name="connsiteX65" fmla="*/ 1012031 w 1212324"/>
              <a:gd name="connsiteY65" fmla="*/ 473943 h 1623186"/>
              <a:gd name="connsiteX66" fmla="*/ 1021556 w 1212324"/>
              <a:gd name="connsiteY66" fmla="*/ 459656 h 1623186"/>
              <a:gd name="connsiteX67" fmla="*/ 1031081 w 1212324"/>
              <a:gd name="connsiteY67" fmla="*/ 438225 h 1623186"/>
              <a:gd name="connsiteX68" fmla="*/ 1033462 w 1212324"/>
              <a:gd name="connsiteY68" fmla="*/ 431081 h 1623186"/>
              <a:gd name="connsiteX69" fmla="*/ 1038225 w 1212324"/>
              <a:gd name="connsiteY69" fmla="*/ 423937 h 1623186"/>
              <a:gd name="connsiteX70" fmla="*/ 1040606 w 1212324"/>
              <a:gd name="connsiteY70" fmla="*/ 412031 h 1623186"/>
              <a:gd name="connsiteX71" fmla="*/ 1047750 w 1212324"/>
              <a:gd name="connsiteY71" fmla="*/ 388218 h 1623186"/>
              <a:gd name="connsiteX72" fmla="*/ 1050131 w 1212324"/>
              <a:gd name="connsiteY72" fmla="*/ 381075 h 1623186"/>
              <a:gd name="connsiteX73" fmla="*/ 1052512 w 1212324"/>
              <a:gd name="connsiteY73" fmla="*/ 373931 h 1623186"/>
              <a:gd name="connsiteX74" fmla="*/ 1057275 w 1212324"/>
              <a:gd name="connsiteY74" fmla="*/ 366787 h 1623186"/>
              <a:gd name="connsiteX75" fmla="*/ 1064418 w 1212324"/>
              <a:gd name="connsiteY75" fmla="*/ 352500 h 1623186"/>
              <a:gd name="connsiteX76" fmla="*/ 1066800 w 1212324"/>
              <a:gd name="connsiteY76" fmla="*/ 345356 h 1623186"/>
              <a:gd name="connsiteX77" fmla="*/ 1071562 w 1212324"/>
              <a:gd name="connsiteY77" fmla="*/ 338212 h 1623186"/>
              <a:gd name="connsiteX78" fmla="*/ 1076325 w 1212324"/>
              <a:gd name="connsiteY78" fmla="*/ 319162 h 1623186"/>
              <a:gd name="connsiteX79" fmla="*/ 1083468 w 1212324"/>
              <a:gd name="connsiteY79" fmla="*/ 295350 h 1623186"/>
              <a:gd name="connsiteX80" fmla="*/ 1088231 w 1212324"/>
              <a:gd name="connsiteY80" fmla="*/ 288206 h 1623186"/>
              <a:gd name="connsiteX81" fmla="*/ 1097756 w 1212324"/>
              <a:gd name="connsiteY81" fmla="*/ 266775 h 1623186"/>
              <a:gd name="connsiteX82" fmla="*/ 1107281 w 1212324"/>
              <a:gd name="connsiteY82" fmla="*/ 238200 h 1623186"/>
              <a:gd name="connsiteX83" fmla="*/ 1109662 w 1212324"/>
              <a:gd name="connsiteY83" fmla="*/ 231056 h 1623186"/>
              <a:gd name="connsiteX84" fmla="*/ 1114425 w 1212324"/>
              <a:gd name="connsiteY84" fmla="*/ 223912 h 1623186"/>
              <a:gd name="connsiteX85" fmla="*/ 1121568 w 1212324"/>
              <a:gd name="connsiteY85" fmla="*/ 202481 h 1623186"/>
              <a:gd name="connsiteX86" fmla="*/ 1123950 w 1212324"/>
              <a:gd name="connsiteY86" fmla="*/ 195337 h 1623186"/>
              <a:gd name="connsiteX87" fmla="*/ 1126331 w 1212324"/>
              <a:gd name="connsiteY87" fmla="*/ 185812 h 1623186"/>
              <a:gd name="connsiteX88" fmla="*/ 1131093 w 1212324"/>
              <a:gd name="connsiteY88" fmla="*/ 176287 h 1623186"/>
              <a:gd name="connsiteX89" fmla="*/ 1133475 w 1212324"/>
              <a:gd name="connsiteY89" fmla="*/ 169143 h 1623186"/>
              <a:gd name="connsiteX90" fmla="*/ 1143000 w 1212324"/>
              <a:gd name="connsiteY90" fmla="*/ 152475 h 1623186"/>
              <a:gd name="connsiteX91" fmla="*/ 1150143 w 1212324"/>
              <a:gd name="connsiteY91" fmla="*/ 138187 h 1623186"/>
              <a:gd name="connsiteX92" fmla="*/ 1154906 w 1212324"/>
              <a:gd name="connsiteY92" fmla="*/ 123900 h 1623186"/>
              <a:gd name="connsiteX93" fmla="*/ 1157287 w 1212324"/>
              <a:gd name="connsiteY93" fmla="*/ 116756 h 1623186"/>
              <a:gd name="connsiteX94" fmla="*/ 1162050 w 1212324"/>
              <a:gd name="connsiteY94" fmla="*/ 109612 h 1623186"/>
              <a:gd name="connsiteX95" fmla="*/ 1169193 w 1212324"/>
              <a:gd name="connsiteY95" fmla="*/ 85800 h 1623186"/>
              <a:gd name="connsiteX96" fmla="*/ 1178718 w 1212324"/>
              <a:gd name="connsiteY96" fmla="*/ 71512 h 1623186"/>
              <a:gd name="connsiteX97" fmla="*/ 1183481 w 1212324"/>
              <a:gd name="connsiteY97" fmla="*/ 64368 h 1623186"/>
              <a:gd name="connsiteX98" fmla="*/ 1185862 w 1212324"/>
              <a:gd name="connsiteY98" fmla="*/ 57225 h 1623186"/>
              <a:gd name="connsiteX99" fmla="*/ 1193006 w 1212324"/>
              <a:gd name="connsiteY99" fmla="*/ 52462 h 1623186"/>
              <a:gd name="connsiteX100" fmla="*/ 1197768 w 1212324"/>
              <a:gd name="connsiteY100" fmla="*/ 38175 h 1623186"/>
              <a:gd name="connsiteX101" fmla="*/ 1202531 w 1212324"/>
              <a:gd name="connsiteY101" fmla="*/ 23887 h 1623186"/>
              <a:gd name="connsiteX102" fmla="*/ 1204912 w 1212324"/>
              <a:gd name="connsiteY102" fmla="*/ 16743 h 1623186"/>
              <a:gd name="connsiteX103" fmla="*/ 1209675 w 1212324"/>
              <a:gd name="connsiteY103" fmla="*/ 9600 h 1623186"/>
              <a:gd name="connsiteX104" fmla="*/ 1212056 w 1212324"/>
              <a:gd name="connsiteY104" fmla="*/ 2456 h 1623186"/>
              <a:gd name="connsiteX105" fmla="*/ 1204912 w 1212324"/>
              <a:gd name="connsiteY105" fmla="*/ 75 h 1623186"/>
              <a:gd name="connsiteX106" fmla="*/ 1183481 w 1212324"/>
              <a:gd name="connsiteY106" fmla="*/ 7218 h 1623186"/>
              <a:gd name="connsiteX107" fmla="*/ 1157287 w 1212324"/>
              <a:gd name="connsiteY107" fmla="*/ 11981 h 1623186"/>
              <a:gd name="connsiteX108" fmla="*/ 719137 w 1212324"/>
              <a:gd name="connsiteY108" fmla="*/ 9600 h 1623186"/>
              <a:gd name="connsiteX109" fmla="*/ 640556 w 1212324"/>
              <a:gd name="connsiteY109" fmla="*/ 7218 h 1623186"/>
              <a:gd name="connsiteX110" fmla="*/ 42862 w 1212324"/>
              <a:gd name="connsiteY110" fmla="*/ 16743 h 1623186"/>
              <a:gd name="connsiteX111" fmla="*/ 0 w 1212324"/>
              <a:gd name="connsiteY111" fmla="*/ 1490736 h 1623186"/>
              <a:gd name="connsiteX0" fmla="*/ 0 w 1212324"/>
              <a:gd name="connsiteY0" fmla="*/ 1490736 h 1623186"/>
              <a:gd name="connsiteX1" fmla="*/ 481291 w 1212324"/>
              <a:gd name="connsiteY1" fmla="*/ 1499429 h 1623186"/>
              <a:gd name="connsiteX2" fmla="*/ 631310 w 1212324"/>
              <a:gd name="connsiteY2" fmla="*/ 1347029 h 1623186"/>
              <a:gd name="connsiteX3" fmla="*/ 731043 w 1212324"/>
              <a:gd name="connsiteY3" fmla="*/ 1197843 h 1623186"/>
              <a:gd name="connsiteX4" fmla="*/ 735806 w 1212324"/>
              <a:gd name="connsiteY4" fmla="*/ 1181175 h 1623186"/>
              <a:gd name="connsiteX5" fmla="*/ 742950 w 1212324"/>
              <a:gd name="connsiteY5" fmla="*/ 1176412 h 1623186"/>
              <a:gd name="connsiteX6" fmla="*/ 745331 w 1212324"/>
              <a:gd name="connsiteY6" fmla="*/ 1169268 h 1623186"/>
              <a:gd name="connsiteX7" fmla="*/ 754856 w 1212324"/>
              <a:gd name="connsiteY7" fmla="*/ 1154981 h 1623186"/>
              <a:gd name="connsiteX8" fmla="*/ 759618 w 1212324"/>
              <a:gd name="connsiteY8" fmla="*/ 1147837 h 1623186"/>
              <a:gd name="connsiteX9" fmla="*/ 764381 w 1212324"/>
              <a:gd name="connsiteY9" fmla="*/ 1140693 h 1623186"/>
              <a:gd name="connsiteX10" fmla="*/ 766762 w 1212324"/>
              <a:gd name="connsiteY10" fmla="*/ 1133550 h 1623186"/>
              <a:gd name="connsiteX11" fmla="*/ 771525 w 1212324"/>
              <a:gd name="connsiteY11" fmla="*/ 1116881 h 1623186"/>
              <a:gd name="connsiteX12" fmla="*/ 776287 w 1212324"/>
              <a:gd name="connsiteY12" fmla="*/ 1109737 h 1623186"/>
              <a:gd name="connsiteX13" fmla="*/ 781050 w 1212324"/>
              <a:gd name="connsiteY13" fmla="*/ 1095450 h 1623186"/>
              <a:gd name="connsiteX14" fmla="*/ 785812 w 1212324"/>
              <a:gd name="connsiteY14" fmla="*/ 1081162 h 1623186"/>
              <a:gd name="connsiteX15" fmla="*/ 790575 w 1212324"/>
              <a:gd name="connsiteY15" fmla="*/ 1066875 h 1623186"/>
              <a:gd name="connsiteX16" fmla="*/ 797718 w 1212324"/>
              <a:gd name="connsiteY16" fmla="*/ 1052587 h 1623186"/>
              <a:gd name="connsiteX17" fmla="*/ 802481 w 1212324"/>
              <a:gd name="connsiteY17" fmla="*/ 1045443 h 1623186"/>
              <a:gd name="connsiteX18" fmla="*/ 804862 w 1212324"/>
              <a:gd name="connsiteY18" fmla="*/ 1038300 h 1623186"/>
              <a:gd name="connsiteX19" fmla="*/ 809625 w 1212324"/>
              <a:gd name="connsiteY19" fmla="*/ 1031156 h 1623186"/>
              <a:gd name="connsiteX20" fmla="*/ 819150 w 1212324"/>
              <a:gd name="connsiteY20" fmla="*/ 1009725 h 1623186"/>
              <a:gd name="connsiteX21" fmla="*/ 826293 w 1212324"/>
              <a:gd name="connsiteY21" fmla="*/ 993056 h 1623186"/>
              <a:gd name="connsiteX22" fmla="*/ 833437 w 1212324"/>
              <a:gd name="connsiteY22" fmla="*/ 971625 h 1623186"/>
              <a:gd name="connsiteX23" fmla="*/ 835818 w 1212324"/>
              <a:gd name="connsiteY23" fmla="*/ 964481 h 1623186"/>
              <a:gd name="connsiteX24" fmla="*/ 840581 w 1212324"/>
              <a:gd name="connsiteY24" fmla="*/ 957337 h 1623186"/>
              <a:gd name="connsiteX25" fmla="*/ 850106 w 1212324"/>
              <a:gd name="connsiteY25" fmla="*/ 935906 h 1623186"/>
              <a:gd name="connsiteX26" fmla="*/ 857250 w 1212324"/>
              <a:gd name="connsiteY26" fmla="*/ 914475 h 1623186"/>
              <a:gd name="connsiteX27" fmla="*/ 859631 w 1212324"/>
              <a:gd name="connsiteY27" fmla="*/ 907331 h 1623186"/>
              <a:gd name="connsiteX28" fmla="*/ 869156 w 1212324"/>
              <a:gd name="connsiteY28" fmla="*/ 890662 h 1623186"/>
              <a:gd name="connsiteX29" fmla="*/ 871537 w 1212324"/>
              <a:gd name="connsiteY29" fmla="*/ 881137 h 1623186"/>
              <a:gd name="connsiteX30" fmla="*/ 873918 w 1212324"/>
              <a:gd name="connsiteY30" fmla="*/ 873993 h 1623186"/>
              <a:gd name="connsiteX31" fmla="*/ 876300 w 1212324"/>
              <a:gd name="connsiteY31" fmla="*/ 862087 h 1623186"/>
              <a:gd name="connsiteX32" fmla="*/ 878681 w 1212324"/>
              <a:gd name="connsiteY32" fmla="*/ 854943 h 1623186"/>
              <a:gd name="connsiteX33" fmla="*/ 881062 w 1212324"/>
              <a:gd name="connsiteY33" fmla="*/ 843037 h 1623186"/>
              <a:gd name="connsiteX34" fmla="*/ 885825 w 1212324"/>
              <a:gd name="connsiteY34" fmla="*/ 828750 h 1623186"/>
              <a:gd name="connsiteX35" fmla="*/ 888206 w 1212324"/>
              <a:gd name="connsiteY35" fmla="*/ 819225 h 1623186"/>
              <a:gd name="connsiteX36" fmla="*/ 892968 w 1212324"/>
              <a:gd name="connsiteY36" fmla="*/ 804937 h 1623186"/>
              <a:gd name="connsiteX37" fmla="*/ 897731 w 1212324"/>
              <a:gd name="connsiteY37" fmla="*/ 790650 h 1623186"/>
              <a:gd name="connsiteX38" fmla="*/ 904875 w 1212324"/>
              <a:gd name="connsiteY38" fmla="*/ 769218 h 1623186"/>
              <a:gd name="connsiteX39" fmla="*/ 907256 w 1212324"/>
              <a:gd name="connsiteY39" fmla="*/ 762075 h 1623186"/>
              <a:gd name="connsiteX40" fmla="*/ 909637 w 1212324"/>
              <a:gd name="connsiteY40" fmla="*/ 754931 h 1623186"/>
              <a:gd name="connsiteX41" fmla="*/ 914400 w 1212324"/>
              <a:gd name="connsiteY41" fmla="*/ 747787 h 1623186"/>
              <a:gd name="connsiteX42" fmla="*/ 919162 w 1212324"/>
              <a:gd name="connsiteY42" fmla="*/ 733500 h 1623186"/>
              <a:gd name="connsiteX43" fmla="*/ 921543 w 1212324"/>
              <a:gd name="connsiteY43" fmla="*/ 721593 h 1623186"/>
              <a:gd name="connsiteX44" fmla="*/ 926306 w 1212324"/>
              <a:gd name="connsiteY44" fmla="*/ 707306 h 1623186"/>
              <a:gd name="connsiteX45" fmla="*/ 931068 w 1212324"/>
              <a:gd name="connsiteY45" fmla="*/ 693018 h 1623186"/>
              <a:gd name="connsiteX46" fmla="*/ 933450 w 1212324"/>
              <a:gd name="connsiteY46" fmla="*/ 685875 h 1623186"/>
              <a:gd name="connsiteX47" fmla="*/ 935831 w 1212324"/>
              <a:gd name="connsiteY47" fmla="*/ 678731 h 1623186"/>
              <a:gd name="connsiteX48" fmla="*/ 945356 w 1212324"/>
              <a:gd name="connsiteY48" fmla="*/ 664443 h 1623186"/>
              <a:gd name="connsiteX49" fmla="*/ 950118 w 1212324"/>
              <a:gd name="connsiteY49" fmla="*/ 650156 h 1623186"/>
              <a:gd name="connsiteX50" fmla="*/ 954881 w 1212324"/>
              <a:gd name="connsiteY50" fmla="*/ 640631 h 1623186"/>
              <a:gd name="connsiteX51" fmla="*/ 959643 w 1212324"/>
              <a:gd name="connsiteY51" fmla="*/ 626343 h 1623186"/>
              <a:gd name="connsiteX52" fmla="*/ 962025 w 1212324"/>
              <a:gd name="connsiteY52" fmla="*/ 619200 h 1623186"/>
              <a:gd name="connsiteX53" fmla="*/ 964406 w 1212324"/>
              <a:gd name="connsiteY53" fmla="*/ 612056 h 1623186"/>
              <a:gd name="connsiteX54" fmla="*/ 966787 w 1212324"/>
              <a:gd name="connsiteY54" fmla="*/ 604912 h 1623186"/>
              <a:gd name="connsiteX55" fmla="*/ 969168 w 1212324"/>
              <a:gd name="connsiteY55" fmla="*/ 593006 h 1623186"/>
              <a:gd name="connsiteX56" fmla="*/ 973931 w 1212324"/>
              <a:gd name="connsiteY56" fmla="*/ 578718 h 1623186"/>
              <a:gd name="connsiteX57" fmla="*/ 976312 w 1212324"/>
              <a:gd name="connsiteY57" fmla="*/ 571575 h 1623186"/>
              <a:gd name="connsiteX58" fmla="*/ 981075 w 1212324"/>
              <a:gd name="connsiteY58" fmla="*/ 557287 h 1623186"/>
              <a:gd name="connsiteX59" fmla="*/ 983456 w 1212324"/>
              <a:gd name="connsiteY59" fmla="*/ 550143 h 1623186"/>
              <a:gd name="connsiteX60" fmla="*/ 988218 w 1212324"/>
              <a:gd name="connsiteY60" fmla="*/ 543000 h 1623186"/>
              <a:gd name="connsiteX61" fmla="*/ 997743 w 1212324"/>
              <a:gd name="connsiteY61" fmla="*/ 509662 h 1623186"/>
              <a:gd name="connsiteX62" fmla="*/ 1002506 w 1212324"/>
              <a:gd name="connsiteY62" fmla="*/ 495375 h 1623186"/>
              <a:gd name="connsiteX63" fmla="*/ 1004887 w 1212324"/>
              <a:gd name="connsiteY63" fmla="*/ 488231 h 1623186"/>
              <a:gd name="connsiteX64" fmla="*/ 1009650 w 1212324"/>
              <a:gd name="connsiteY64" fmla="*/ 481087 h 1623186"/>
              <a:gd name="connsiteX65" fmla="*/ 1012031 w 1212324"/>
              <a:gd name="connsiteY65" fmla="*/ 473943 h 1623186"/>
              <a:gd name="connsiteX66" fmla="*/ 1021556 w 1212324"/>
              <a:gd name="connsiteY66" fmla="*/ 459656 h 1623186"/>
              <a:gd name="connsiteX67" fmla="*/ 1031081 w 1212324"/>
              <a:gd name="connsiteY67" fmla="*/ 438225 h 1623186"/>
              <a:gd name="connsiteX68" fmla="*/ 1033462 w 1212324"/>
              <a:gd name="connsiteY68" fmla="*/ 431081 h 1623186"/>
              <a:gd name="connsiteX69" fmla="*/ 1038225 w 1212324"/>
              <a:gd name="connsiteY69" fmla="*/ 423937 h 1623186"/>
              <a:gd name="connsiteX70" fmla="*/ 1040606 w 1212324"/>
              <a:gd name="connsiteY70" fmla="*/ 412031 h 1623186"/>
              <a:gd name="connsiteX71" fmla="*/ 1047750 w 1212324"/>
              <a:gd name="connsiteY71" fmla="*/ 388218 h 1623186"/>
              <a:gd name="connsiteX72" fmla="*/ 1050131 w 1212324"/>
              <a:gd name="connsiteY72" fmla="*/ 381075 h 1623186"/>
              <a:gd name="connsiteX73" fmla="*/ 1052512 w 1212324"/>
              <a:gd name="connsiteY73" fmla="*/ 373931 h 1623186"/>
              <a:gd name="connsiteX74" fmla="*/ 1057275 w 1212324"/>
              <a:gd name="connsiteY74" fmla="*/ 366787 h 1623186"/>
              <a:gd name="connsiteX75" fmla="*/ 1064418 w 1212324"/>
              <a:gd name="connsiteY75" fmla="*/ 352500 h 1623186"/>
              <a:gd name="connsiteX76" fmla="*/ 1066800 w 1212324"/>
              <a:gd name="connsiteY76" fmla="*/ 345356 h 1623186"/>
              <a:gd name="connsiteX77" fmla="*/ 1071562 w 1212324"/>
              <a:gd name="connsiteY77" fmla="*/ 338212 h 1623186"/>
              <a:gd name="connsiteX78" fmla="*/ 1076325 w 1212324"/>
              <a:gd name="connsiteY78" fmla="*/ 319162 h 1623186"/>
              <a:gd name="connsiteX79" fmla="*/ 1083468 w 1212324"/>
              <a:gd name="connsiteY79" fmla="*/ 295350 h 1623186"/>
              <a:gd name="connsiteX80" fmla="*/ 1088231 w 1212324"/>
              <a:gd name="connsiteY80" fmla="*/ 288206 h 1623186"/>
              <a:gd name="connsiteX81" fmla="*/ 1097756 w 1212324"/>
              <a:gd name="connsiteY81" fmla="*/ 266775 h 1623186"/>
              <a:gd name="connsiteX82" fmla="*/ 1107281 w 1212324"/>
              <a:gd name="connsiteY82" fmla="*/ 238200 h 1623186"/>
              <a:gd name="connsiteX83" fmla="*/ 1109662 w 1212324"/>
              <a:gd name="connsiteY83" fmla="*/ 231056 h 1623186"/>
              <a:gd name="connsiteX84" fmla="*/ 1114425 w 1212324"/>
              <a:gd name="connsiteY84" fmla="*/ 223912 h 1623186"/>
              <a:gd name="connsiteX85" fmla="*/ 1121568 w 1212324"/>
              <a:gd name="connsiteY85" fmla="*/ 202481 h 1623186"/>
              <a:gd name="connsiteX86" fmla="*/ 1123950 w 1212324"/>
              <a:gd name="connsiteY86" fmla="*/ 195337 h 1623186"/>
              <a:gd name="connsiteX87" fmla="*/ 1126331 w 1212324"/>
              <a:gd name="connsiteY87" fmla="*/ 185812 h 1623186"/>
              <a:gd name="connsiteX88" fmla="*/ 1131093 w 1212324"/>
              <a:gd name="connsiteY88" fmla="*/ 176287 h 1623186"/>
              <a:gd name="connsiteX89" fmla="*/ 1133475 w 1212324"/>
              <a:gd name="connsiteY89" fmla="*/ 169143 h 1623186"/>
              <a:gd name="connsiteX90" fmla="*/ 1143000 w 1212324"/>
              <a:gd name="connsiteY90" fmla="*/ 152475 h 1623186"/>
              <a:gd name="connsiteX91" fmla="*/ 1150143 w 1212324"/>
              <a:gd name="connsiteY91" fmla="*/ 138187 h 1623186"/>
              <a:gd name="connsiteX92" fmla="*/ 1154906 w 1212324"/>
              <a:gd name="connsiteY92" fmla="*/ 123900 h 1623186"/>
              <a:gd name="connsiteX93" fmla="*/ 1157287 w 1212324"/>
              <a:gd name="connsiteY93" fmla="*/ 116756 h 1623186"/>
              <a:gd name="connsiteX94" fmla="*/ 1162050 w 1212324"/>
              <a:gd name="connsiteY94" fmla="*/ 109612 h 1623186"/>
              <a:gd name="connsiteX95" fmla="*/ 1169193 w 1212324"/>
              <a:gd name="connsiteY95" fmla="*/ 85800 h 1623186"/>
              <a:gd name="connsiteX96" fmla="*/ 1178718 w 1212324"/>
              <a:gd name="connsiteY96" fmla="*/ 71512 h 1623186"/>
              <a:gd name="connsiteX97" fmla="*/ 1183481 w 1212324"/>
              <a:gd name="connsiteY97" fmla="*/ 64368 h 1623186"/>
              <a:gd name="connsiteX98" fmla="*/ 1185862 w 1212324"/>
              <a:gd name="connsiteY98" fmla="*/ 57225 h 1623186"/>
              <a:gd name="connsiteX99" fmla="*/ 1193006 w 1212324"/>
              <a:gd name="connsiteY99" fmla="*/ 52462 h 1623186"/>
              <a:gd name="connsiteX100" fmla="*/ 1197768 w 1212324"/>
              <a:gd name="connsiteY100" fmla="*/ 38175 h 1623186"/>
              <a:gd name="connsiteX101" fmla="*/ 1202531 w 1212324"/>
              <a:gd name="connsiteY101" fmla="*/ 23887 h 1623186"/>
              <a:gd name="connsiteX102" fmla="*/ 1204912 w 1212324"/>
              <a:gd name="connsiteY102" fmla="*/ 16743 h 1623186"/>
              <a:gd name="connsiteX103" fmla="*/ 1209675 w 1212324"/>
              <a:gd name="connsiteY103" fmla="*/ 9600 h 1623186"/>
              <a:gd name="connsiteX104" fmla="*/ 1212056 w 1212324"/>
              <a:gd name="connsiteY104" fmla="*/ 2456 h 1623186"/>
              <a:gd name="connsiteX105" fmla="*/ 1204912 w 1212324"/>
              <a:gd name="connsiteY105" fmla="*/ 75 h 1623186"/>
              <a:gd name="connsiteX106" fmla="*/ 1183481 w 1212324"/>
              <a:gd name="connsiteY106" fmla="*/ 7218 h 1623186"/>
              <a:gd name="connsiteX107" fmla="*/ 1157287 w 1212324"/>
              <a:gd name="connsiteY107" fmla="*/ 11981 h 1623186"/>
              <a:gd name="connsiteX108" fmla="*/ 719137 w 1212324"/>
              <a:gd name="connsiteY108" fmla="*/ 9600 h 1623186"/>
              <a:gd name="connsiteX109" fmla="*/ 640556 w 1212324"/>
              <a:gd name="connsiteY109" fmla="*/ 7218 h 1623186"/>
              <a:gd name="connsiteX110" fmla="*/ 42862 w 1212324"/>
              <a:gd name="connsiteY110" fmla="*/ 16743 h 1623186"/>
              <a:gd name="connsiteX111" fmla="*/ 0 w 1212324"/>
              <a:gd name="connsiteY111" fmla="*/ 1490736 h 1623186"/>
              <a:gd name="connsiteX0" fmla="*/ 0 w 1212324"/>
              <a:gd name="connsiteY0" fmla="*/ 1490736 h 1623186"/>
              <a:gd name="connsiteX1" fmla="*/ 481291 w 1212324"/>
              <a:gd name="connsiteY1" fmla="*/ 1499429 h 1623186"/>
              <a:gd name="connsiteX2" fmla="*/ 631310 w 1212324"/>
              <a:gd name="connsiteY2" fmla="*/ 1347029 h 1623186"/>
              <a:gd name="connsiteX3" fmla="*/ 731043 w 1212324"/>
              <a:gd name="connsiteY3" fmla="*/ 1197843 h 1623186"/>
              <a:gd name="connsiteX4" fmla="*/ 735806 w 1212324"/>
              <a:gd name="connsiteY4" fmla="*/ 1181175 h 1623186"/>
              <a:gd name="connsiteX5" fmla="*/ 742950 w 1212324"/>
              <a:gd name="connsiteY5" fmla="*/ 1176412 h 1623186"/>
              <a:gd name="connsiteX6" fmla="*/ 745331 w 1212324"/>
              <a:gd name="connsiteY6" fmla="*/ 1169268 h 1623186"/>
              <a:gd name="connsiteX7" fmla="*/ 754856 w 1212324"/>
              <a:gd name="connsiteY7" fmla="*/ 1154981 h 1623186"/>
              <a:gd name="connsiteX8" fmla="*/ 759618 w 1212324"/>
              <a:gd name="connsiteY8" fmla="*/ 1147837 h 1623186"/>
              <a:gd name="connsiteX9" fmla="*/ 764381 w 1212324"/>
              <a:gd name="connsiteY9" fmla="*/ 1140693 h 1623186"/>
              <a:gd name="connsiteX10" fmla="*/ 766762 w 1212324"/>
              <a:gd name="connsiteY10" fmla="*/ 1133550 h 1623186"/>
              <a:gd name="connsiteX11" fmla="*/ 771525 w 1212324"/>
              <a:gd name="connsiteY11" fmla="*/ 1116881 h 1623186"/>
              <a:gd name="connsiteX12" fmla="*/ 776287 w 1212324"/>
              <a:gd name="connsiteY12" fmla="*/ 1109737 h 1623186"/>
              <a:gd name="connsiteX13" fmla="*/ 781050 w 1212324"/>
              <a:gd name="connsiteY13" fmla="*/ 1095450 h 1623186"/>
              <a:gd name="connsiteX14" fmla="*/ 785812 w 1212324"/>
              <a:gd name="connsiteY14" fmla="*/ 1081162 h 1623186"/>
              <a:gd name="connsiteX15" fmla="*/ 790575 w 1212324"/>
              <a:gd name="connsiteY15" fmla="*/ 1066875 h 1623186"/>
              <a:gd name="connsiteX16" fmla="*/ 797718 w 1212324"/>
              <a:gd name="connsiteY16" fmla="*/ 1052587 h 1623186"/>
              <a:gd name="connsiteX17" fmla="*/ 802481 w 1212324"/>
              <a:gd name="connsiteY17" fmla="*/ 1045443 h 1623186"/>
              <a:gd name="connsiteX18" fmla="*/ 804862 w 1212324"/>
              <a:gd name="connsiteY18" fmla="*/ 1038300 h 1623186"/>
              <a:gd name="connsiteX19" fmla="*/ 809625 w 1212324"/>
              <a:gd name="connsiteY19" fmla="*/ 1031156 h 1623186"/>
              <a:gd name="connsiteX20" fmla="*/ 819150 w 1212324"/>
              <a:gd name="connsiteY20" fmla="*/ 1009725 h 1623186"/>
              <a:gd name="connsiteX21" fmla="*/ 826293 w 1212324"/>
              <a:gd name="connsiteY21" fmla="*/ 993056 h 1623186"/>
              <a:gd name="connsiteX22" fmla="*/ 833437 w 1212324"/>
              <a:gd name="connsiteY22" fmla="*/ 971625 h 1623186"/>
              <a:gd name="connsiteX23" fmla="*/ 835818 w 1212324"/>
              <a:gd name="connsiteY23" fmla="*/ 964481 h 1623186"/>
              <a:gd name="connsiteX24" fmla="*/ 840581 w 1212324"/>
              <a:gd name="connsiteY24" fmla="*/ 957337 h 1623186"/>
              <a:gd name="connsiteX25" fmla="*/ 850106 w 1212324"/>
              <a:gd name="connsiteY25" fmla="*/ 935906 h 1623186"/>
              <a:gd name="connsiteX26" fmla="*/ 857250 w 1212324"/>
              <a:gd name="connsiteY26" fmla="*/ 914475 h 1623186"/>
              <a:gd name="connsiteX27" fmla="*/ 859631 w 1212324"/>
              <a:gd name="connsiteY27" fmla="*/ 907331 h 1623186"/>
              <a:gd name="connsiteX28" fmla="*/ 869156 w 1212324"/>
              <a:gd name="connsiteY28" fmla="*/ 890662 h 1623186"/>
              <a:gd name="connsiteX29" fmla="*/ 871537 w 1212324"/>
              <a:gd name="connsiteY29" fmla="*/ 881137 h 1623186"/>
              <a:gd name="connsiteX30" fmla="*/ 873918 w 1212324"/>
              <a:gd name="connsiteY30" fmla="*/ 873993 h 1623186"/>
              <a:gd name="connsiteX31" fmla="*/ 876300 w 1212324"/>
              <a:gd name="connsiteY31" fmla="*/ 862087 h 1623186"/>
              <a:gd name="connsiteX32" fmla="*/ 878681 w 1212324"/>
              <a:gd name="connsiteY32" fmla="*/ 854943 h 1623186"/>
              <a:gd name="connsiteX33" fmla="*/ 881062 w 1212324"/>
              <a:gd name="connsiteY33" fmla="*/ 843037 h 1623186"/>
              <a:gd name="connsiteX34" fmla="*/ 885825 w 1212324"/>
              <a:gd name="connsiteY34" fmla="*/ 828750 h 1623186"/>
              <a:gd name="connsiteX35" fmla="*/ 888206 w 1212324"/>
              <a:gd name="connsiteY35" fmla="*/ 819225 h 1623186"/>
              <a:gd name="connsiteX36" fmla="*/ 892968 w 1212324"/>
              <a:gd name="connsiteY36" fmla="*/ 804937 h 1623186"/>
              <a:gd name="connsiteX37" fmla="*/ 897731 w 1212324"/>
              <a:gd name="connsiteY37" fmla="*/ 790650 h 1623186"/>
              <a:gd name="connsiteX38" fmla="*/ 904875 w 1212324"/>
              <a:gd name="connsiteY38" fmla="*/ 769218 h 1623186"/>
              <a:gd name="connsiteX39" fmla="*/ 907256 w 1212324"/>
              <a:gd name="connsiteY39" fmla="*/ 762075 h 1623186"/>
              <a:gd name="connsiteX40" fmla="*/ 909637 w 1212324"/>
              <a:gd name="connsiteY40" fmla="*/ 754931 h 1623186"/>
              <a:gd name="connsiteX41" fmla="*/ 914400 w 1212324"/>
              <a:gd name="connsiteY41" fmla="*/ 747787 h 1623186"/>
              <a:gd name="connsiteX42" fmla="*/ 919162 w 1212324"/>
              <a:gd name="connsiteY42" fmla="*/ 733500 h 1623186"/>
              <a:gd name="connsiteX43" fmla="*/ 921543 w 1212324"/>
              <a:gd name="connsiteY43" fmla="*/ 721593 h 1623186"/>
              <a:gd name="connsiteX44" fmla="*/ 926306 w 1212324"/>
              <a:gd name="connsiteY44" fmla="*/ 707306 h 1623186"/>
              <a:gd name="connsiteX45" fmla="*/ 931068 w 1212324"/>
              <a:gd name="connsiteY45" fmla="*/ 693018 h 1623186"/>
              <a:gd name="connsiteX46" fmla="*/ 933450 w 1212324"/>
              <a:gd name="connsiteY46" fmla="*/ 685875 h 1623186"/>
              <a:gd name="connsiteX47" fmla="*/ 935831 w 1212324"/>
              <a:gd name="connsiteY47" fmla="*/ 678731 h 1623186"/>
              <a:gd name="connsiteX48" fmla="*/ 945356 w 1212324"/>
              <a:gd name="connsiteY48" fmla="*/ 664443 h 1623186"/>
              <a:gd name="connsiteX49" fmla="*/ 950118 w 1212324"/>
              <a:gd name="connsiteY49" fmla="*/ 650156 h 1623186"/>
              <a:gd name="connsiteX50" fmla="*/ 954881 w 1212324"/>
              <a:gd name="connsiteY50" fmla="*/ 640631 h 1623186"/>
              <a:gd name="connsiteX51" fmla="*/ 959643 w 1212324"/>
              <a:gd name="connsiteY51" fmla="*/ 626343 h 1623186"/>
              <a:gd name="connsiteX52" fmla="*/ 962025 w 1212324"/>
              <a:gd name="connsiteY52" fmla="*/ 619200 h 1623186"/>
              <a:gd name="connsiteX53" fmla="*/ 964406 w 1212324"/>
              <a:gd name="connsiteY53" fmla="*/ 612056 h 1623186"/>
              <a:gd name="connsiteX54" fmla="*/ 966787 w 1212324"/>
              <a:gd name="connsiteY54" fmla="*/ 604912 h 1623186"/>
              <a:gd name="connsiteX55" fmla="*/ 969168 w 1212324"/>
              <a:gd name="connsiteY55" fmla="*/ 593006 h 1623186"/>
              <a:gd name="connsiteX56" fmla="*/ 973931 w 1212324"/>
              <a:gd name="connsiteY56" fmla="*/ 578718 h 1623186"/>
              <a:gd name="connsiteX57" fmla="*/ 976312 w 1212324"/>
              <a:gd name="connsiteY57" fmla="*/ 571575 h 1623186"/>
              <a:gd name="connsiteX58" fmla="*/ 981075 w 1212324"/>
              <a:gd name="connsiteY58" fmla="*/ 557287 h 1623186"/>
              <a:gd name="connsiteX59" fmla="*/ 983456 w 1212324"/>
              <a:gd name="connsiteY59" fmla="*/ 550143 h 1623186"/>
              <a:gd name="connsiteX60" fmla="*/ 988218 w 1212324"/>
              <a:gd name="connsiteY60" fmla="*/ 543000 h 1623186"/>
              <a:gd name="connsiteX61" fmla="*/ 997743 w 1212324"/>
              <a:gd name="connsiteY61" fmla="*/ 509662 h 1623186"/>
              <a:gd name="connsiteX62" fmla="*/ 1002506 w 1212324"/>
              <a:gd name="connsiteY62" fmla="*/ 495375 h 1623186"/>
              <a:gd name="connsiteX63" fmla="*/ 1004887 w 1212324"/>
              <a:gd name="connsiteY63" fmla="*/ 488231 h 1623186"/>
              <a:gd name="connsiteX64" fmla="*/ 1009650 w 1212324"/>
              <a:gd name="connsiteY64" fmla="*/ 481087 h 1623186"/>
              <a:gd name="connsiteX65" fmla="*/ 1012031 w 1212324"/>
              <a:gd name="connsiteY65" fmla="*/ 473943 h 1623186"/>
              <a:gd name="connsiteX66" fmla="*/ 1021556 w 1212324"/>
              <a:gd name="connsiteY66" fmla="*/ 459656 h 1623186"/>
              <a:gd name="connsiteX67" fmla="*/ 1031081 w 1212324"/>
              <a:gd name="connsiteY67" fmla="*/ 438225 h 1623186"/>
              <a:gd name="connsiteX68" fmla="*/ 1033462 w 1212324"/>
              <a:gd name="connsiteY68" fmla="*/ 431081 h 1623186"/>
              <a:gd name="connsiteX69" fmla="*/ 1038225 w 1212324"/>
              <a:gd name="connsiteY69" fmla="*/ 423937 h 1623186"/>
              <a:gd name="connsiteX70" fmla="*/ 1040606 w 1212324"/>
              <a:gd name="connsiteY70" fmla="*/ 412031 h 1623186"/>
              <a:gd name="connsiteX71" fmla="*/ 1047750 w 1212324"/>
              <a:gd name="connsiteY71" fmla="*/ 388218 h 1623186"/>
              <a:gd name="connsiteX72" fmla="*/ 1050131 w 1212324"/>
              <a:gd name="connsiteY72" fmla="*/ 381075 h 1623186"/>
              <a:gd name="connsiteX73" fmla="*/ 1052512 w 1212324"/>
              <a:gd name="connsiteY73" fmla="*/ 373931 h 1623186"/>
              <a:gd name="connsiteX74" fmla="*/ 1057275 w 1212324"/>
              <a:gd name="connsiteY74" fmla="*/ 366787 h 1623186"/>
              <a:gd name="connsiteX75" fmla="*/ 1064418 w 1212324"/>
              <a:gd name="connsiteY75" fmla="*/ 352500 h 1623186"/>
              <a:gd name="connsiteX76" fmla="*/ 1066800 w 1212324"/>
              <a:gd name="connsiteY76" fmla="*/ 345356 h 1623186"/>
              <a:gd name="connsiteX77" fmla="*/ 1071562 w 1212324"/>
              <a:gd name="connsiteY77" fmla="*/ 338212 h 1623186"/>
              <a:gd name="connsiteX78" fmla="*/ 1076325 w 1212324"/>
              <a:gd name="connsiteY78" fmla="*/ 319162 h 1623186"/>
              <a:gd name="connsiteX79" fmla="*/ 1083468 w 1212324"/>
              <a:gd name="connsiteY79" fmla="*/ 295350 h 1623186"/>
              <a:gd name="connsiteX80" fmla="*/ 1088231 w 1212324"/>
              <a:gd name="connsiteY80" fmla="*/ 288206 h 1623186"/>
              <a:gd name="connsiteX81" fmla="*/ 1097756 w 1212324"/>
              <a:gd name="connsiteY81" fmla="*/ 266775 h 1623186"/>
              <a:gd name="connsiteX82" fmla="*/ 1107281 w 1212324"/>
              <a:gd name="connsiteY82" fmla="*/ 238200 h 1623186"/>
              <a:gd name="connsiteX83" fmla="*/ 1109662 w 1212324"/>
              <a:gd name="connsiteY83" fmla="*/ 231056 h 1623186"/>
              <a:gd name="connsiteX84" fmla="*/ 1114425 w 1212324"/>
              <a:gd name="connsiteY84" fmla="*/ 223912 h 1623186"/>
              <a:gd name="connsiteX85" fmla="*/ 1121568 w 1212324"/>
              <a:gd name="connsiteY85" fmla="*/ 202481 h 1623186"/>
              <a:gd name="connsiteX86" fmla="*/ 1123950 w 1212324"/>
              <a:gd name="connsiteY86" fmla="*/ 195337 h 1623186"/>
              <a:gd name="connsiteX87" fmla="*/ 1126331 w 1212324"/>
              <a:gd name="connsiteY87" fmla="*/ 185812 h 1623186"/>
              <a:gd name="connsiteX88" fmla="*/ 1131093 w 1212324"/>
              <a:gd name="connsiteY88" fmla="*/ 176287 h 1623186"/>
              <a:gd name="connsiteX89" fmla="*/ 1133475 w 1212324"/>
              <a:gd name="connsiteY89" fmla="*/ 169143 h 1623186"/>
              <a:gd name="connsiteX90" fmla="*/ 1143000 w 1212324"/>
              <a:gd name="connsiteY90" fmla="*/ 152475 h 1623186"/>
              <a:gd name="connsiteX91" fmla="*/ 1150143 w 1212324"/>
              <a:gd name="connsiteY91" fmla="*/ 138187 h 1623186"/>
              <a:gd name="connsiteX92" fmla="*/ 1154906 w 1212324"/>
              <a:gd name="connsiteY92" fmla="*/ 123900 h 1623186"/>
              <a:gd name="connsiteX93" fmla="*/ 1157287 w 1212324"/>
              <a:gd name="connsiteY93" fmla="*/ 116756 h 1623186"/>
              <a:gd name="connsiteX94" fmla="*/ 1162050 w 1212324"/>
              <a:gd name="connsiteY94" fmla="*/ 109612 h 1623186"/>
              <a:gd name="connsiteX95" fmla="*/ 1169193 w 1212324"/>
              <a:gd name="connsiteY95" fmla="*/ 85800 h 1623186"/>
              <a:gd name="connsiteX96" fmla="*/ 1178718 w 1212324"/>
              <a:gd name="connsiteY96" fmla="*/ 71512 h 1623186"/>
              <a:gd name="connsiteX97" fmla="*/ 1183481 w 1212324"/>
              <a:gd name="connsiteY97" fmla="*/ 64368 h 1623186"/>
              <a:gd name="connsiteX98" fmla="*/ 1185862 w 1212324"/>
              <a:gd name="connsiteY98" fmla="*/ 57225 h 1623186"/>
              <a:gd name="connsiteX99" fmla="*/ 1193006 w 1212324"/>
              <a:gd name="connsiteY99" fmla="*/ 52462 h 1623186"/>
              <a:gd name="connsiteX100" fmla="*/ 1197768 w 1212324"/>
              <a:gd name="connsiteY100" fmla="*/ 38175 h 1623186"/>
              <a:gd name="connsiteX101" fmla="*/ 1202531 w 1212324"/>
              <a:gd name="connsiteY101" fmla="*/ 23887 h 1623186"/>
              <a:gd name="connsiteX102" fmla="*/ 1204912 w 1212324"/>
              <a:gd name="connsiteY102" fmla="*/ 16743 h 1623186"/>
              <a:gd name="connsiteX103" fmla="*/ 1209675 w 1212324"/>
              <a:gd name="connsiteY103" fmla="*/ 9600 h 1623186"/>
              <a:gd name="connsiteX104" fmla="*/ 1212056 w 1212324"/>
              <a:gd name="connsiteY104" fmla="*/ 2456 h 1623186"/>
              <a:gd name="connsiteX105" fmla="*/ 1204912 w 1212324"/>
              <a:gd name="connsiteY105" fmla="*/ 75 h 1623186"/>
              <a:gd name="connsiteX106" fmla="*/ 1183481 w 1212324"/>
              <a:gd name="connsiteY106" fmla="*/ 7218 h 1623186"/>
              <a:gd name="connsiteX107" fmla="*/ 1157287 w 1212324"/>
              <a:gd name="connsiteY107" fmla="*/ 11981 h 1623186"/>
              <a:gd name="connsiteX108" fmla="*/ 719137 w 1212324"/>
              <a:gd name="connsiteY108" fmla="*/ 9600 h 1623186"/>
              <a:gd name="connsiteX109" fmla="*/ 640556 w 1212324"/>
              <a:gd name="connsiteY109" fmla="*/ 7218 h 1623186"/>
              <a:gd name="connsiteX110" fmla="*/ 42862 w 1212324"/>
              <a:gd name="connsiteY110" fmla="*/ 16743 h 1623186"/>
              <a:gd name="connsiteX111" fmla="*/ 0 w 1212324"/>
              <a:gd name="connsiteY111" fmla="*/ 1490736 h 1623186"/>
              <a:gd name="connsiteX0" fmla="*/ 0 w 1212324"/>
              <a:gd name="connsiteY0" fmla="*/ 1490736 h 1621146"/>
              <a:gd name="connsiteX1" fmla="*/ 486053 w 1212324"/>
              <a:gd name="connsiteY1" fmla="*/ 1492285 h 1621146"/>
              <a:gd name="connsiteX2" fmla="*/ 631310 w 1212324"/>
              <a:gd name="connsiteY2" fmla="*/ 1347029 h 1621146"/>
              <a:gd name="connsiteX3" fmla="*/ 731043 w 1212324"/>
              <a:gd name="connsiteY3" fmla="*/ 1197843 h 1621146"/>
              <a:gd name="connsiteX4" fmla="*/ 735806 w 1212324"/>
              <a:gd name="connsiteY4" fmla="*/ 1181175 h 1621146"/>
              <a:gd name="connsiteX5" fmla="*/ 742950 w 1212324"/>
              <a:gd name="connsiteY5" fmla="*/ 1176412 h 1621146"/>
              <a:gd name="connsiteX6" fmla="*/ 745331 w 1212324"/>
              <a:gd name="connsiteY6" fmla="*/ 1169268 h 1621146"/>
              <a:gd name="connsiteX7" fmla="*/ 754856 w 1212324"/>
              <a:gd name="connsiteY7" fmla="*/ 1154981 h 1621146"/>
              <a:gd name="connsiteX8" fmla="*/ 759618 w 1212324"/>
              <a:gd name="connsiteY8" fmla="*/ 1147837 h 1621146"/>
              <a:gd name="connsiteX9" fmla="*/ 764381 w 1212324"/>
              <a:gd name="connsiteY9" fmla="*/ 1140693 h 1621146"/>
              <a:gd name="connsiteX10" fmla="*/ 766762 w 1212324"/>
              <a:gd name="connsiteY10" fmla="*/ 1133550 h 1621146"/>
              <a:gd name="connsiteX11" fmla="*/ 771525 w 1212324"/>
              <a:gd name="connsiteY11" fmla="*/ 1116881 h 1621146"/>
              <a:gd name="connsiteX12" fmla="*/ 776287 w 1212324"/>
              <a:gd name="connsiteY12" fmla="*/ 1109737 h 1621146"/>
              <a:gd name="connsiteX13" fmla="*/ 781050 w 1212324"/>
              <a:gd name="connsiteY13" fmla="*/ 1095450 h 1621146"/>
              <a:gd name="connsiteX14" fmla="*/ 785812 w 1212324"/>
              <a:gd name="connsiteY14" fmla="*/ 1081162 h 1621146"/>
              <a:gd name="connsiteX15" fmla="*/ 790575 w 1212324"/>
              <a:gd name="connsiteY15" fmla="*/ 1066875 h 1621146"/>
              <a:gd name="connsiteX16" fmla="*/ 797718 w 1212324"/>
              <a:gd name="connsiteY16" fmla="*/ 1052587 h 1621146"/>
              <a:gd name="connsiteX17" fmla="*/ 802481 w 1212324"/>
              <a:gd name="connsiteY17" fmla="*/ 1045443 h 1621146"/>
              <a:gd name="connsiteX18" fmla="*/ 804862 w 1212324"/>
              <a:gd name="connsiteY18" fmla="*/ 1038300 h 1621146"/>
              <a:gd name="connsiteX19" fmla="*/ 809625 w 1212324"/>
              <a:gd name="connsiteY19" fmla="*/ 1031156 h 1621146"/>
              <a:gd name="connsiteX20" fmla="*/ 819150 w 1212324"/>
              <a:gd name="connsiteY20" fmla="*/ 1009725 h 1621146"/>
              <a:gd name="connsiteX21" fmla="*/ 826293 w 1212324"/>
              <a:gd name="connsiteY21" fmla="*/ 993056 h 1621146"/>
              <a:gd name="connsiteX22" fmla="*/ 833437 w 1212324"/>
              <a:gd name="connsiteY22" fmla="*/ 971625 h 1621146"/>
              <a:gd name="connsiteX23" fmla="*/ 835818 w 1212324"/>
              <a:gd name="connsiteY23" fmla="*/ 964481 h 1621146"/>
              <a:gd name="connsiteX24" fmla="*/ 840581 w 1212324"/>
              <a:gd name="connsiteY24" fmla="*/ 957337 h 1621146"/>
              <a:gd name="connsiteX25" fmla="*/ 850106 w 1212324"/>
              <a:gd name="connsiteY25" fmla="*/ 935906 h 1621146"/>
              <a:gd name="connsiteX26" fmla="*/ 857250 w 1212324"/>
              <a:gd name="connsiteY26" fmla="*/ 914475 h 1621146"/>
              <a:gd name="connsiteX27" fmla="*/ 859631 w 1212324"/>
              <a:gd name="connsiteY27" fmla="*/ 907331 h 1621146"/>
              <a:gd name="connsiteX28" fmla="*/ 869156 w 1212324"/>
              <a:gd name="connsiteY28" fmla="*/ 890662 h 1621146"/>
              <a:gd name="connsiteX29" fmla="*/ 871537 w 1212324"/>
              <a:gd name="connsiteY29" fmla="*/ 881137 h 1621146"/>
              <a:gd name="connsiteX30" fmla="*/ 873918 w 1212324"/>
              <a:gd name="connsiteY30" fmla="*/ 873993 h 1621146"/>
              <a:gd name="connsiteX31" fmla="*/ 876300 w 1212324"/>
              <a:gd name="connsiteY31" fmla="*/ 862087 h 1621146"/>
              <a:gd name="connsiteX32" fmla="*/ 878681 w 1212324"/>
              <a:gd name="connsiteY32" fmla="*/ 854943 h 1621146"/>
              <a:gd name="connsiteX33" fmla="*/ 881062 w 1212324"/>
              <a:gd name="connsiteY33" fmla="*/ 843037 h 1621146"/>
              <a:gd name="connsiteX34" fmla="*/ 885825 w 1212324"/>
              <a:gd name="connsiteY34" fmla="*/ 828750 h 1621146"/>
              <a:gd name="connsiteX35" fmla="*/ 888206 w 1212324"/>
              <a:gd name="connsiteY35" fmla="*/ 819225 h 1621146"/>
              <a:gd name="connsiteX36" fmla="*/ 892968 w 1212324"/>
              <a:gd name="connsiteY36" fmla="*/ 804937 h 1621146"/>
              <a:gd name="connsiteX37" fmla="*/ 897731 w 1212324"/>
              <a:gd name="connsiteY37" fmla="*/ 790650 h 1621146"/>
              <a:gd name="connsiteX38" fmla="*/ 904875 w 1212324"/>
              <a:gd name="connsiteY38" fmla="*/ 769218 h 1621146"/>
              <a:gd name="connsiteX39" fmla="*/ 907256 w 1212324"/>
              <a:gd name="connsiteY39" fmla="*/ 762075 h 1621146"/>
              <a:gd name="connsiteX40" fmla="*/ 909637 w 1212324"/>
              <a:gd name="connsiteY40" fmla="*/ 754931 h 1621146"/>
              <a:gd name="connsiteX41" fmla="*/ 914400 w 1212324"/>
              <a:gd name="connsiteY41" fmla="*/ 747787 h 1621146"/>
              <a:gd name="connsiteX42" fmla="*/ 919162 w 1212324"/>
              <a:gd name="connsiteY42" fmla="*/ 733500 h 1621146"/>
              <a:gd name="connsiteX43" fmla="*/ 921543 w 1212324"/>
              <a:gd name="connsiteY43" fmla="*/ 721593 h 1621146"/>
              <a:gd name="connsiteX44" fmla="*/ 926306 w 1212324"/>
              <a:gd name="connsiteY44" fmla="*/ 707306 h 1621146"/>
              <a:gd name="connsiteX45" fmla="*/ 931068 w 1212324"/>
              <a:gd name="connsiteY45" fmla="*/ 693018 h 1621146"/>
              <a:gd name="connsiteX46" fmla="*/ 933450 w 1212324"/>
              <a:gd name="connsiteY46" fmla="*/ 685875 h 1621146"/>
              <a:gd name="connsiteX47" fmla="*/ 935831 w 1212324"/>
              <a:gd name="connsiteY47" fmla="*/ 678731 h 1621146"/>
              <a:gd name="connsiteX48" fmla="*/ 945356 w 1212324"/>
              <a:gd name="connsiteY48" fmla="*/ 664443 h 1621146"/>
              <a:gd name="connsiteX49" fmla="*/ 950118 w 1212324"/>
              <a:gd name="connsiteY49" fmla="*/ 650156 h 1621146"/>
              <a:gd name="connsiteX50" fmla="*/ 954881 w 1212324"/>
              <a:gd name="connsiteY50" fmla="*/ 640631 h 1621146"/>
              <a:gd name="connsiteX51" fmla="*/ 959643 w 1212324"/>
              <a:gd name="connsiteY51" fmla="*/ 626343 h 1621146"/>
              <a:gd name="connsiteX52" fmla="*/ 962025 w 1212324"/>
              <a:gd name="connsiteY52" fmla="*/ 619200 h 1621146"/>
              <a:gd name="connsiteX53" fmla="*/ 964406 w 1212324"/>
              <a:gd name="connsiteY53" fmla="*/ 612056 h 1621146"/>
              <a:gd name="connsiteX54" fmla="*/ 966787 w 1212324"/>
              <a:gd name="connsiteY54" fmla="*/ 604912 h 1621146"/>
              <a:gd name="connsiteX55" fmla="*/ 969168 w 1212324"/>
              <a:gd name="connsiteY55" fmla="*/ 593006 h 1621146"/>
              <a:gd name="connsiteX56" fmla="*/ 973931 w 1212324"/>
              <a:gd name="connsiteY56" fmla="*/ 578718 h 1621146"/>
              <a:gd name="connsiteX57" fmla="*/ 976312 w 1212324"/>
              <a:gd name="connsiteY57" fmla="*/ 571575 h 1621146"/>
              <a:gd name="connsiteX58" fmla="*/ 981075 w 1212324"/>
              <a:gd name="connsiteY58" fmla="*/ 557287 h 1621146"/>
              <a:gd name="connsiteX59" fmla="*/ 983456 w 1212324"/>
              <a:gd name="connsiteY59" fmla="*/ 550143 h 1621146"/>
              <a:gd name="connsiteX60" fmla="*/ 988218 w 1212324"/>
              <a:gd name="connsiteY60" fmla="*/ 543000 h 1621146"/>
              <a:gd name="connsiteX61" fmla="*/ 997743 w 1212324"/>
              <a:gd name="connsiteY61" fmla="*/ 509662 h 1621146"/>
              <a:gd name="connsiteX62" fmla="*/ 1002506 w 1212324"/>
              <a:gd name="connsiteY62" fmla="*/ 495375 h 1621146"/>
              <a:gd name="connsiteX63" fmla="*/ 1004887 w 1212324"/>
              <a:gd name="connsiteY63" fmla="*/ 488231 h 1621146"/>
              <a:gd name="connsiteX64" fmla="*/ 1009650 w 1212324"/>
              <a:gd name="connsiteY64" fmla="*/ 481087 h 1621146"/>
              <a:gd name="connsiteX65" fmla="*/ 1012031 w 1212324"/>
              <a:gd name="connsiteY65" fmla="*/ 473943 h 1621146"/>
              <a:gd name="connsiteX66" fmla="*/ 1021556 w 1212324"/>
              <a:gd name="connsiteY66" fmla="*/ 459656 h 1621146"/>
              <a:gd name="connsiteX67" fmla="*/ 1031081 w 1212324"/>
              <a:gd name="connsiteY67" fmla="*/ 438225 h 1621146"/>
              <a:gd name="connsiteX68" fmla="*/ 1033462 w 1212324"/>
              <a:gd name="connsiteY68" fmla="*/ 431081 h 1621146"/>
              <a:gd name="connsiteX69" fmla="*/ 1038225 w 1212324"/>
              <a:gd name="connsiteY69" fmla="*/ 423937 h 1621146"/>
              <a:gd name="connsiteX70" fmla="*/ 1040606 w 1212324"/>
              <a:gd name="connsiteY70" fmla="*/ 412031 h 1621146"/>
              <a:gd name="connsiteX71" fmla="*/ 1047750 w 1212324"/>
              <a:gd name="connsiteY71" fmla="*/ 388218 h 1621146"/>
              <a:gd name="connsiteX72" fmla="*/ 1050131 w 1212324"/>
              <a:gd name="connsiteY72" fmla="*/ 381075 h 1621146"/>
              <a:gd name="connsiteX73" fmla="*/ 1052512 w 1212324"/>
              <a:gd name="connsiteY73" fmla="*/ 373931 h 1621146"/>
              <a:gd name="connsiteX74" fmla="*/ 1057275 w 1212324"/>
              <a:gd name="connsiteY74" fmla="*/ 366787 h 1621146"/>
              <a:gd name="connsiteX75" fmla="*/ 1064418 w 1212324"/>
              <a:gd name="connsiteY75" fmla="*/ 352500 h 1621146"/>
              <a:gd name="connsiteX76" fmla="*/ 1066800 w 1212324"/>
              <a:gd name="connsiteY76" fmla="*/ 345356 h 1621146"/>
              <a:gd name="connsiteX77" fmla="*/ 1071562 w 1212324"/>
              <a:gd name="connsiteY77" fmla="*/ 338212 h 1621146"/>
              <a:gd name="connsiteX78" fmla="*/ 1076325 w 1212324"/>
              <a:gd name="connsiteY78" fmla="*/ 319162 h 1621146"/>
              <a:gd name="connsiteX79" fmla="*/ 1083468 w 1212324"/>
              <a:gd name="connsiteY79" fmla="*/ 295350 h 1621146"/>
              <a:gd name="connsiteX80" fmla="*/ 1088231 w 1212324"/>
              <a:gd name="connsiteY80" fmla="*/ 288206 h 1621146"/>
              <a:gd name="connsiteX81" fmla="*/ 1097756 w 1212324"/>
              <a:gd name="connsiteY81" fmla="*/ 266775 h 1621146"/>
              <a:gd name="connsiteX82" fmla="*/ 1107281 w 1212324"/>
              <a:gd name="connsiteY82" fmla="*/ 238200 h 1621146"/>
              <a:gd name="connsiteX83" fmla="*/ 1109662 w 1212324"/>
              <a:gd name="connsiteY83" fmla="*/ 231056 h 1621146"/>
              <a:gd name="connsiteX84" fmla="*/ 1114425 w 1212324"/>
              <a:gd name="connsiteY84" fmla="*/ 223912 h 1621146"/>
              <a:gd name="connsiteX85" fmla="*/ 1121568 w 1212324"/>
              <a:gd name="connsiteY85" fmla="*/ 202481 h 1621146"/>
              <a:gd name="connsiteX86" fmla="*/ 1123950 w 1212324"/>
              <a:gd name="connsiteY86" fmla="*/ 195337 h 1621146"/>
              <a:gd name="connsiteX87" fmla="*/ 1126331 w 1212324"/>
              <a:gd name="connsiteY87" fmla="*/ 185812 h 1621146"/>
              <a:gd name="connsiteX88" fmla="*/ 1131093 w 1212324"/>
              <a:gd name="connsiteY88" fmla="*/ 176287 h 1621146"/>
              <a:gd name="connsiteX89" fmla="*/ 1133475 w 1212324"/>
              <a:gd name="connsiteY89" fmla="*/ 169143 h 1621146"/>
              <a:gd name="connsiteX90" fmla="*/ 1143000 w 1212324"/>
              <a:gd name="connsiteY90" fmla="*/ 152475 h 1621146"/>
              <a:gd name="connsiteX91" fmla="*/ 1150143 w 1212324"/>
              <a:gd name="connsiteY91" fmla="*/ 138187 h 1621146"/>
              <a:gd name="connsiteX92" fmla="*/ 1154906 w 1212324"/>
              <a:gd name="connsiteY92" fmla="*/ 123900 h 1621146"/>
              <a:gd name="connsiteX93" fmla="*/ 1157287 w 1212324"/>
              <a:gd name="connsiteY93" fmla="*/ 116756 h 1621146"/>
              <a:gd name="connsiteX94" fmla="*/ 1162050 w 1212324"/>
              <a:gd name="connsiteY94" fmla="*/ 109612 h 1621146"/>
              <a:gd name="connsiteX95" fmla="*/ 1169193 w 1212324"/>
              <a:gd name="connsiteY95" fmla="*/ 85800 h 1621146"/>
              <a:gd name="connsiteX96" fmla="*/ 1178718 w 1212324"/>
              <a:gd name="connsiteY96" fmla="*/ 71512 h 1621146"/>
              <a:gd name="connsiteX97" fmla="*/ 1183481 w 1212324"/>
              <a:gd name="connsiteY97" fmla="*/ 64368 h 1621146"/>
              <a:gd name="connsiteX98" fmla="*/ 1185862 w 1212324"/>
              <a:gd name="connsiteY98" fmla="*/ 57225 h 1621146"/>
              <a:gd name="connsiteX99" fmla="*/ 1193006 w 1212324"/>
              <a:gd name="connsiteY99" fmla="*/ 52462 h 1621146"/>
              <a:gd name="connsiteX100" fmla="*/ 1197768 w 1212324"/>
              <a:gd name="connsiteY100" fmla="*/ 38175 h 1621146"/>
              <a:gd name="connsiteX101" fmla="*/ 1202531 w 1212324"/>
              <a:gd name="connsiteY101" fmla="*/ 23887 h 1621146"/>
              <a:gd name="connsiteX102" fmla="*/ 1204912 w 1212324"/>
              <a:gd name="connsiteY102" fmla="*/ 16743 h 1621146"/>
              <a:gd name="connsiteX103" fmla="*/ 1209675 w 1212324"/>
              <a:gd name="connsiteY103" fmla="*/ 9600 h 1621146"/>
              <a:gd name="connsiteX104" fmla="*/ 1212056 w 1212324"/>
              <a:gd name="connsiteY104" fmla="*/ 2456 h 1621146"/>
              <a:gd name="connsiteX105" fmla="*/ 1204912 w 1212324"/>
              <a:gd name="connsiteY105" fmla="*/ 75 h 1621146"/>
              <a:gd name="connsiteX106" fmla="*/ 1183481 w 1212324"/>
              <a:gd name="connsiteY106" fmla="*/ 7218 h 1621146"/>
              <a:gd name="connsiteX107" fmla="*/ 1157287 w 1212324"/>
              <a:gd name="connsiteY107" fmla="*/ 11981 h 1621146"/>
              <a:gd name="connsiteX108" fmla="*/ 719137 w 1212324"/>
              <a:gd name="connsiteY108" fmla="*/ 9600 h 1621146"/>
              <a:gd name="connsiteX109" fmla="*/ 640556 w 1212324"/>
              <a:gd name="connsiteY109" fmla="*/ 7218 h 1621146"/>
              <a:gd name="connsiteX110" fmla="*/ 42862 w 1212324"/>
              <a:gd name="connsiteY110" fmla="*/ 16743 h 1621146"/>
              <a:gd name="connsiteX111" fmla="*/ 0 w 1212324"/>
              <a:gd name="connsiteY111" fmla="*/ 1490736 h 1621146"/>
              <a:gd name="connsiteX0" fmla="*/ 0 w 1212324"/>
              <a:gd name="connsiteY0" fmla="*/ 1490736 h 1621146"/>
              <a:gd name="connsiteX1" fmla="*/ 486053 w 1212324"/>
              <a:gd name="connsiteY1" fmla="*/ 1492285 h 1621146"/>
              <a:gd name="connsiteX2" fmla="*/ 631310 w 1212324"/>
              <a:gd name="connsiteY2" fmla="*/ 1347029 h 1621146"/>
              <a:gd name="connsiteX3" fmla="*/ 731043 w 1212324"/>
              <a:gd name="connsiteY3" fmla="*/ 1197843 h 1621146"/>
              <a:gd name="connsiteX4" fmla="*/ 735806 w 1212324"/>
              <a:gd name="connsiteY4" fmla="*/ 1181175 h 1621146"/>
              <a:gd name="connsiteX5" fmla="*/ 742950 w 1212324"/>
              <a:gd name="connsiteY5" fmla="*/ 1176412 h 1621146"/>
              <a:gd name="connsiteX6" fmla="*/ 745331 w 1212324"/>
              <a:gd name="connsiteY6" fmla="*/ 1169268 h 1621146"/>
              <a:gd name="connsiteX7" fmla="*/ 754856 w 1212324"/>
              <a:gd name="connsiteY7" fmla="*/ 1154981 h 1621146"/>
              <a:gd name="connsiteX8" fmla="*/ 759618 w 1212324"/>
              <a:gd name="connsiteY8" fmla="*/ 1147837 h 1621146"/>
              <a:gd name="connsiteX9" fmla="*/ 764381 w 1212324"/>
              <a:gd name="connsiteY9" fmla="*/ 1140693 h 1621146"/>
              <a:gd name="connsiteX10" fmla="*/ 766762 w 1212324"/>
              <a:gd name="connsiteY10" fmla="*/ 1133550 h 1621146"/>
              <a:gd name="connsiteX11" fmla="*/ 771525 w 1212324"/>
              <a:gd name="connsiteY11" fmla="*/ 1116881 h 1621146"/>
              <a:gd name="connsiteX12" fmla="*/ 776287 w 1212324"/>
              <a:gd name="connsiteY12" fmla="*/ 1109737 h 1621146"/>
              <a:gd name="connsiteX13" fmla="*/ 781050 w 1212324"/>
              <a:gd name="connsiteY13" fmla="*/ 1095450 h 1621146"/>
              <a:gd name="connsiteX14" fmla="*/ 785812 w 1212324"/>
              <a:gd name="connsiteY14" fmla="*/ 1081162 h 1621146"/>
              <a:gd name="connsiteX15" fmla="*/ 790575 w 1212324"/>
              <a:gd name="connsiteY15" fmla="*/ 1066875 h 1621146"/>
              <a:gd name="connsiteX16" fmla="*/ 797718 w 1212324"/>
              <a:gd name="connsiteY16" fmla="*/ 1052587 h 1621146"/>
              <a:gd name="connsiteX17" fmla="*/ 802481 w 1212324"/>
              <a:gd name="connsiteY17" fmla="*/ 1045443 h 1621146"/>
              <a:gd name="connsiteX18" fmla="*/ 804862 w 1212324"/>
              <a:gd name="connsiteY18" fmla="*/ 1038300 h 1621146"/>
              <a:gd name="connsiteX19" fmla="*/ 809625 w 1212324"/>
              <a:gd name="connsiteY19" fmla="*/ 1031156 h 1621146"/>
              <a:gd name="connsiteX20" fmla="*/ 819150 w 1212324"/>
              <a:gd name="connsiteY20" fmla="*/ 1009725 h 1621146"/>
              <a:gd name="connsiteX21" fmla="*/ 826293 w 1212324"/>
              <a:gd name="connsiteY21" fmla="*/ 993056 h 1621146"/>
              <a:gd name="connsiteX22" fmla="*/ 833437 w 1212324"/>
              <a:gd name="connsiteY22" fmla="*/ 971625 h 1621146"/>
              <a:gd name="connsiteX23" fmla="*/ 835818 w 1212324"/>
              <a:gd name="connsiteY23" fmla="*/ 964481 h 1621146"/>
              <a:gd name="connsiteX24" fmla="*/ 840581 w 1212324"/>
              <a:gd name="connsiteY24" fmla="*/ 957337 h 1621146"/>
              <a:gd name="connsiteX25" fmla="*/ 850106 w 1212324"/>
              <a:gd name="connsiteY25" fmla="*/ 935906 h 1621146"/>
              <a:gd name="connsiteX26" fmla="*/ 857250 w 1212324"/>
              <a:gd name="connsiteY26" fmla="*/ 914475 h 1621146"/>
              <a:gd name="connsiteX27" fmla="*/ 859631 w 1212324"/>
              <a:gd name="connsiteY27" fmla="*/ 907331 h 1621146"/>
              <a:gd name="connsiteX28" fmla="*/ 869156 w 1212324"/>
              <a:gd name="connsiteY28" fmla="*/ 890662 h 1621146"/>
              <a:gd name="connsiteX29" fmla="*/ 871537 w 1212324"/>
              <a:gd name="connsiteY29" fmla="*/ 881137 h 1621146"/>
              <a:gd name="connsiteX30" fmla="*/ 873918 w 1212324"/>
              <a:gd name="connsiteY30" fmla="*/ 873993 h 1621146"/>
              <a:gd name="connsiteX31" fmla="*/ 876300 w 1212324"/>
              <a:gd name="connsiteY31" fmla="*/ 862087 h 1621146"/>
              <a:gd name="connsiteX32" fmla="*/ 878681 w 1212324"/>
              <a:gd name="connsiteY32" fmla="*/ 854943 h 1621146"/>
              <a:gd name="connsiteX33" fmla="*/ 881062 w 1212324"/>
              <a:gd name="connsiteY33" fmla="*/ 843037 h 1621146"/>
              <a:gd name="connsiteX34" fmla="*/ 885825 w 1212324"/>
              <a:gd name="connsiteY34" fmla="*/ 828750 h 1621146"/>
              <a:gd name="connsiteX35" fmla="*/ 888206 w 1212324"/>
              <a:gd name="connsiteY35" fmla="*/ 819225 h 1621146"/>
              <a:gd name="connsiteX36" fmla="*/ 892968 w 1212324"/>
              <a:gd name="connsiteY36" fmla="*/ 804937 h 1621146"/>
              <a:gd name="connsiteX37" fmla="*/ 897731 w 1212324"/>
              <a:gd name="connsiteY37" fmla="*/ 790650 h 1621146"/>
              <a:gd name="connsiteX38" fmla="*/ 904875 w 1212324"/>
              <a:gd name="connsiteY38" fmla="*/ 769218 h 1621146"/>
              <a:gd name="connsiteX39" fmla="*/ 907256 w 1212324"/>
              <a:gd name="connsiteY39" fmla="*/ 762075 h 1621146"/>
              <a:gd name="connsiteX40" fmla="*/ 909637 w 1212324"/>
              <a:gd name="connsiteY40" fmla="*/ 754931 h 1621146"/>
              <a:gd name="connsiteX41" fmla="*/ 914400 w 1212324"/>
              <a:gd name="connsiteY41" fmla="*/ 747787 h 1621146"/>
              <a:gd name="connsiteX42" fmla="*/ 919162 w 1212324"/>
              <a:gd name="connsiteY42" fmla="*/ 733500 h 1621146"/>
              <a:gd name="connsiteX43" fmla="*/ 921543 w 1212324"/>
              <a:gd name="connsiteY43" fmla="*/ 721593 h 1621146"/>
              <a:gd name="connsiteX44" fmla="*/ 926306 w 1212324"/>
              <a:gd name="connsiteY44" fmla="*/ 707306 h 1621146"/>
              <a:gd name="connsiteX45" fmla="*/ 931068 w 1212324"/>
              <a:gd name="connsiteY45" fmla="*/ 693018 h 1621146"/>
              <a:gd name="connsiteX46" fmla="*/ 933450 w 1212324"/>
              <a:gd name="connsiteY46" fmla="*/ 685875 h 1621146"/>
              <a:gd name="connsiteX47" fmla="*/ 935831 w 1212324"/>
              <a:gd name="connsiteY47" fmla="*/ 678731 h 1621146"/>
              <a:gd name="connsiteX48" fmla="*/ 945356 w 1212324"/>
              <a:gd name="connsiteY48" fmla="*/ 664443 h 1621146"/>
              <a:gd name="connsiteX49" fmla="*/ 950118 w 1212324"/>
              <a:gd name="connsiteY49" fmla="*/ 650156 h 1621146"/>
              <a:gd name="connsiteX50" fmla="*/ 954881 w 1212324"/>
              <a:gd name="connsiteY50" fmla="*/ 640631 h 1621146"/>
              <a:gd name="connsiteX51" fmla="*/ 959643 w 1212324"/>
              <a:gd name="connsiteY51" fmla="*/ 626343 h 1621146"/>
              <a:gd name="connsiteX52" fmla="*/ 962025 w 1212324"/>
              <a:gd name="connsiteY52" fmla="*/ 619200 h 1621146"/>
              <a:gd name="connsiteX53" fmla="*/ 964406 w 1212324"/>
              <a:gd name="connsiteY53" fmla="*/ 612056 h 1621146"/>
              <a:gd name="connsiteX54" fmla="*/ 966787 w 1212324"/>
              <a:gd name="connsiteY54" fmla="*/ 604912 h 1621146"/>
              <a:gd name="connsiteX55" fmla="*/ 969168 w 1212324"/>
              <a:gd name="connsiteY55" fmla="*/ 593006 h 1621146"/>
              <a:gd name="connsiteX56" fmla="*/ 973931 w 1212324"/>
              <a:gd name="connsiteY56" fmla="*/ 578718 h 1621146"/>
              <a:gd name="connsiteX57" fmla="*/ 976312 w 1212324"/>
              <a:gd name="connsiteY57" fmla="*/ 571575 h 1621146"/>
              <a:gd name="connsiteX58" fmla="*/ 981075 w 1212324"/>
              <a:gd name="connsiteY58" fmla="*/ 557287 h 1621146"/>
              <a:gd name="connsiteX59" fmla="*/ 983456 w 1212324"/>
              <a:gd name="connsiteY59" fmla="*/ 550143 h 1621146"/>
              <a:gd name="connsiteX60" fmla="*/ 988218 w 1212324"/>
              <a:gd name="connsiteY60" fmla="*/ 543000 h 1621146"/>
              <a:gd name="connsiteX61" fmla="*/ 997743 w 1212324"/>
              <a:gd name="connsiteY61" fmla="*/ 509662 h 1621146"/>
              <a:gd name="connsiteX62" fmla="*/ 1002506 w 1212324"/>
              <a:gd name="connsiteY62" fmla="*/ 495375 h 1621146"/>
              <a:gd name="connsiteX63" fmla="*/ 1004887 w 1212324"/>
              <a:gd name="connsiteY63" fmla="*/ 488231 h 1621146"/>
              <a:gd name="connsiteX64" fmla="*/ 1009650 w 1212324"/>
              <a:gd name="connsiteY64" fmla="*/ 481087 h 1621146"/>
              <a:gd name="connsiteX65" fmla="*/ 1012031 w 1212324"/>
              <a:gd name="connsiteY65" fmla="*/ 473943 h 1621146"/>
              <a:gd name="connsiteX66" fmla="*/ 1021556 w 1212324"/>
              <a:gd name="connsiteY66" fmla="*/ 459656 h 1621146"/>
              <a:gd name="connsiteX67" fmla="*/ 1031081 w 1212324"/>
              <a:gd name="connsiteY67" fmla="*/ 438225 h 1621146"/>
              <a:gd name="connsiteX68" fmla="*/ 1033462 w 1212324"/>
              <a:gd name="connsiteY68" fmla="*/ 431081 h 1621146"/>
              <a:gd name="connsiteX69" fmla="*/ 1038225 w 1212324"/>
              <a:gd name="connsiteY69" fmla="*/ 423937 h 1621146"/>
              <a:gd name="connsiteX70" fmla="*/ 1040606 w 1212324"/>
              <a:gd name="connsiteY70" fmla="*/ 412031 h 1621146"/>
              <a:gd name="connsiteX71" fmla="*/ 1047750 w 1212324"/>
              <a:gd name="connsiteY71" fmla="*/ 388218 h 1621146"/>
              <a:gd name="connsiteX72" fmla="*/ 1050131 w 1212324"/>
              <a:gd name="connsiteY72" fmla="*/ 381075 h 1621146"/>
              <a:gd name="connsiteX73" fmla="*/ 1052512 w 1212324"/>
              <a:gd name="connsiteY73" fmla="*/ 373931 h 1621146"/>
              <a:gd name="connsiteX74" fmla="*/ 1057275 w 1212324"/>
              <a:gd name="connsiteY74" fmla="*/ 366787 h 1621146"/>
              <a:gd name="connsiteX75" fmla="*/ 1064418 w 1212324"/>
              <a:gd name="connsiteY75" fmla="*/ 352500 h 1621146"/>
              <a:gd name="connsiteX76" fmla="*/ 1066800 w 1212324"/>
              <a:gd name="connsiteY76" fmla="*/ 345356 h 1621146"/>
              <a:gd name="connsiteX77" fmla="*/ 1071562 w 1212324"/>
              <a:gd name="connsiteY77" fmla="*/ 338212 h 1621146"/>
              <a:gd name="connsiteX78" fmla="*/ 1076325 w 1212324"/>
              <a:gd name="connsiteY78" fmla="*/ 319162 h 1621146"/>
              <a:gd name="connsiteX79" fmla="*/ 1083468 w 1212324"/>
              <a:gd name="connsiteY79" fmla="*/ 295350 h 1621146"/>
              <a:gd name="connsiteX80" fmla="*/ 1088231 w 1212324"/>
              <a:gd name="connsiteY80" fmla="*/ 288206 h 1621146"/>
              <a:gd name="connsiteX81" fmla="*/ 1097756 w 1212324"/>
              <a:gd name="connsiteY81" fmla="*/ 266775 h 1621146"/>
              <a:gd name="connsiteX82" fmla="*/ 1107281 w 1212324"/>
              <a:gd name="connsiteY82" fmla="*/ 238200 h 1621146"/>
              <a:gd name="connsiteX83" fmla="*/ 1109662 w 1212324"/>
              <a:gd name="connsiteY83" fmla="*/ 231056 h 1621146"/>
              <a:gd name="connsiteX84" fmla="*/ 1114425 w 1212324"/>
              <a:gd name="connsiteY84" fmla="*/ 223912 h 1621146"/>
              <a:gd name="connsiteX85" fmla="*/ 1121568 w 1212324"/>
              <a:gd name="connsiteY85" fmla="*/ 202481 h 1621146"/>
              <a:gd name="connsiteX86" fmla="*/ 1123950 w 1212324"/>
              <a:gd name="connsiteY86" fmla="*/ 195337 h 1621146"/>
              <a:gd name="connsiteX87" fmla="*/ 1126331 w 1212324"/>
              <a:gd name="connsiteY87" fmla="*/ 185812 h 1621146"/>
              <a:gd name="connsiteX88" fmla="*/ 1131093 w 1212324"/>
              <a:gd name="connsiteY88" fmla="*/ 176287 h 1621146"/>
              <a:gd name="connsiteX89" fmla="*/ 1133475 w 1212324"/>
              <a:gd name="connsiteY89" fmla="*/ 169143 h 1621146"/>
              <a:gd name="connsiteX90" fmla="*/ 1143000 w 1212324"/>
              <a:gd name="connsiteY90" fmla="*/ 152475 h 1621146"/>
              <a:gd name="connsiteX91" fmla="*/ 1150143 w 1212324"/>
              <a:gd name="connsiteY91" fmla="*/ 138187 h 1621146"/>
              <a:gd name="connsiteX92" fmla="*/ 1154906 w 1212324"/>
              <a:gd name="connsiteY92" fmla="*/ 123900 h 1621146"/>
              <a:gd name="connsiteX93" fmla="*/ 1157287 w 1212324"/>
              <a:gd name="connsiteY93" fmla="*/ 116756 h 1621146"/>
              <a:gd name="connsiteX94" fmla="*/ 1162050 w 1212324"/>
              <a:gd name="connsiteY94" fmla="*/ 109612 h 1621146"/>
              <a:gd name="connsiteX95" fmla="*/ 1169193 w 1212324"/>
              <a:gd name="connsiteY95" fmla="*/ 85800 h 1621146"/>
              <a:gd name="connsiteX96" fmla="*/ 1178718 w 1212324"/>
              <a:gd name="connsiteY96" fmla="*/ 71512 h 1621146"/>
              <a:gd name="connsiteX97" fmla="*/ 1183481 w 1212324"/>
              <a:gd name="connsiteY97" fmla="*/ 64368 h 1621146"/>
              <a:gd name="connsiteX98" fmla="*/ 1185862 w 1212324"/>
              <a:gd name="connsiteY98" fmla="*/ 57225 h 1621146"/>
              <a:gd name="connsiteX99" fmla="*/ 1193006 w 1212324"/>
              <a:gd name="connsiteY99" fmla="*/ 52462 h 1621146"/>
              <a:gd name="connsiteX100" fmla="*/ 1197768 w 1212324"/>
              <a:gd name="connsiteY100" fmla="*/ 38175 h 1621146"/>
              <a:gd name="connsiteX101" fmla="*/ 1202531 w 1212324"/>
              <a:gd name="connsiteY101" fmla="*/ 23887 h 1621146"/>
              <a:gd name="connsiteX102" fmla="*/ 1204912 w 1212324"/>
              <a:gd name="connsiteY102" fmla="*/ 16743 h 1621146"/>
              <a:gd name="connsiteX103" fmla="*/ 1209675 w 1212324"/>
              <a:gd name="connsiteY103" fmla="*/ 9600 h 1621146"/>
              <a:gd name="connsiteX104" fmla="*/ 1212056 w 1212324"/>
              <a:gd name="connsiteY104" fmla="*/ 2456 h 1621146"/>
              <a:gd name="connsiteX105" fmla="*/ 1204912 w 1212324"/>
              <a:gd name="connsiteY105" fmla="*/ 75 h 1621146"/>
              <a:gd name="connsiteX106" fmla="*/ 1183481 w 1212324"/>
              <a:gd name="connsiteY106" fmla="*/ 7218 h 1621146"/>
              <a:gd name="connsiteX107" fmla="*/ 1157287 w 1212324"/>
              <a:gd name="connsiteY107" fmla="*/ 11981 h 1621146"/>
              <a:gd name="connsiteX108" fmla="*/ 719137 w 1212324"/>
              <a:gd name="connsiteY108" fmla="*/ 9600 h 1621146"/>
              <a:gd name="connsiteX109" fmla="*/ 640556 w 1212324"/>
              <a:gd name="connsiteY109" fmla="*/ 7218 h 1621146"/>
              <a:gd name="connsiteX110" fmla="*/ 42862 w 1212324"/>
              <a:gd name="connsiteY110" fmla="*/ 16743 h 1621146"/>
              <a:gd name="connsiteX111" fmla="*/ 0 w 1212324"/>
              <a:gd name="connsiteY111" fmla="*/ 1490736 h 1621146"/>
              <a:gd name="connsiteX0" fmla="*/ 0 w 1212324"/>
              <a:gd name="connsiteY0" fmla="*/ 1490736 h 1624619"/>
              <a:gd name="connsiteX1" fmla="*/ 486053 w 1212324"/>
              <a:gd name="connsiteY1" fmla="*/ 1492285 h 1624619"/>
              <a:gd name="connsiteX2" fmla="*/ 631310 w 1212324"/>
              <a:gd name="connsiteY2" fmla="*/ 1347029 h 1624619"/>
              <a:gd name="connsiteX3" fmla="*/ 731043 w 1212324"/>
              <a:gd name="connsiteY3" fmla="*/ 1197843 h 1624619"/>
              <a:gd name="connsiteX4" fmla="*/ 735806 w 1212324"/>
              <a:gd name="connsiteY4" fmla="*/ 1181175 h 1624619"/>
              <a:gd name="connsiteX5" fmla="*/ 742950 w 1212324"/>
              <a:gd name="connsiteY5" fmla="*/ 1176412 h 1624619"/>
              <a:gd name="connsiteX6" fmla="*/ 745331 w 1212324"/>
              <a:gd name="connsiteY6" fmla="*/ 1169268 h 1624619"/>
              <a:gd name="connsiteX7" fmla="*/ 754856 w 1212324"/>
              <a:gd name="connsiteY7" fmla="*/ 1154981 h 1624619"/>
              <a:gd name="connsiteX8" fmla="*/ 759618 w 1212324"/>
              <a:gd name="connsiteY8" fmla="*/ 1147837 h 1624619"/>
              <a:gd name="connsiteX9" fmla="*/ 764381 w 1212324"/>
              <a:gd name="connsiteY9" fmla="*/ 1140693 h 1624619"/>
              <a:gd name="connsiteX10" fmla="*/ 766762 w 1212324"/>
              <a:gd name="connsiteY10" fmla="*/ 1133550 h 1624619"/>
              <a:gd name="connsiteX11" fmla="*/ 771525 w 1212324"/>
              <a:gd name="connsiteY11" fmla="*/ 1116881 h 1624619"/>
              <a:gd name="connsiteX12" fmla="*/ 776287 w 1212324"/>
              <a:gd name="connsiteY12" fmla="*/ 1109737 h 1624619"/>
              <a:gd name="connsiteX13" fmla="*/ 781050 w 1212324"/>
              <a:gd name="connsiteY13" fmla="*/ 1095450 h 1624619"/>
              <a:gd name="connsiteX14" fmla="*/ 785812 w 1212324"/>
              <a:gd name="connsiteY14" fmla="*/ 1081162 h 1624619"/>
              <a:gd name="connsiteX15" fmla="*/ 790575 w 1212324"/>
              <a:gd name="connsiteY15" fmla="*/ 1066875 h 1624619"/>
              <a:gd name="connsiteX16" fmla="*/ 797718 w 1212324"/>
              <a:gd name="connsiteY16" fmla="*/ 1052587 h 1624619"/>
              <a:gd name="connsiteX17" fmla="*/ 802481 w 1212324"/>
              <a:gd name="connsiteY17" fmla="*/ 1045443 h 1624619"/>
              <a:gd name="connsiteX18" fmla="*/ 804862 w 1212324"/>
              <a:gd name="connsiteY18" fmla="*/ 1038300 h 1624619"/>
              <a:gd name="connsiteX19" fmla="*/ 809625 w 1212324"/>
              <a:gd name="connsiteY19" fmla="*/ 1031156 h 1624619"/>
              <a:gd name="connsiteX20" fmla="*/ 819150 w 1212324"/>
              <a:gd name="connsiteY20" fmla="*/ 1009725 h 1624619"/>
              <a:gd name="connsiteX21" fmla="*/ 826293 w 1212324"/>
              <a:gd name="connsiteY21" fmla="*/ 993056 h 1624619"/>
              <a:gd name="connsiteX22" fmla="*/ 833437 w 1212324"/>
              <a:gd name="connsiteY22" fmla="*/ 971625 h 1624619"/>
              <a:gd name="connsiteX23" fmla="*/ 835818 w 1212324"/>
              <a:gd name="connsiteY23" fmla="*/ 964481 h 1624619"/>
              <a:gd name="connsiteX24" fmla="*/ 840581 w 1212324"/>
              <a:gd name="connsiteY24" fmla="*/ 957337 h 1624619"/>
              <a:gd name="connsiteX25" fmla="*/ 850106 w 1212324"/>
              <a:gd name="connsiteY25" fmla="*/ 935906 h 1624619"/>
              <a:gd name="connsiteX26" fmla="*/ 857250 w 1212324"/>
              <a:gd name="connsiteY26" fmla="*/ 914475 h 1624619"/>
              <a:gd name="connsiteX27" fmla="*/ 859631 w 1212324"/>
              <a:gd name="connsiteY27" fmla="*/ 907331 h 1624619"/>
              <a:gd name="connsiteX28" fmla="*/ 869156 w 1212324"/>
              <a:gd name="connsiteY28" fmla="*/ 890662 h 1624619"/>
              <a:gd name="connsiteX29" fmla="*/ 871537 w 1212324"/>
              <a:gd name="connsiteY29" fmla="*/ 881137 h 1624619"/>
              <a:gd name="connsiteX30" fmla="*/ 873918 w 1212324"/>
              <a:gd name="connsiteY30" fmla="*/ 873993 h 1624619"/>
              <a:gd name="connsiteX31" fmla="*/ 876300 w 1212324"/>
              <a:gd name="connsiteY31" fmla="*/ 862087 h 1624619"/>
              <a:gd name="connsiteX32" fmla="*/ 878681 w 1212324"/>
              <a:gd name="connsiteY32" fmla="*/ 854943 h 1624619"/>
              <a:gd name="connsiteX33" fmla="*/ 881062 w 1212324"/>
              <a:gd name="connsiteY33" fmla="*/ 843037 h 1624619"/>
              <a:gd name="connsiteX34" fmla="*/ 885825 w 1212324"/>
              <a:gd name="connsiteY34" fmla="*/ 828750 h 1624619"/>
              <a:gd name="connsiteX35" fmla="*/ 888206 w 1212324"/>
              <a:gd name="connsiteY35" fmla="*/ 819225 h 1624619"/>
              <a:gd name="connsiteX36" fmla="*/ 892968 w 1212324"/>
              <a:gd name="connsiteY36" fmla="*/ 804937 h 1624619"/>
              <a:gd name="connsiteX37" fmla="*/ 897731 w 1212324"/>
              <a:gd name="connsiteY37" fmla="*/ 790650 h 1624619"/>
              <a:gd name="connsiteX38" fmla="*/ 904875 w 1212324"/>
              <a:gd name="connsiteY38" fmla="*/ 769218 h 1624619"/>
              <a:gd name="connsiteX39" fmla="*/ 907256 w 1212324"/>
              <a:gd name="connsiteY39" fmla="*/ 762075 h 1624619"/>
              <a:gd name="connsiteX40" fmla="*/ 909637 w 1212324"/>
              <a:gd name="connsiteY40" fmla="*/ 754931 h 1624619"/>
              <a:gd name="connsiteX41" fmla="*/ 914400 w 1212324"/>
              <a:gd name="connsiteY41" fmla="*/ 747787 h 1624619"/>
              <a:gd name="connsiteX42" fmla="*/ 919162 w 1212324"/>
              <a:gd name="connsiteY42" fmla="*/ 733500 h 1624619"/>
              <a:gd name="connsiteX43" fmla="*/ 921543 w 1212324"/>
              <a:gd name="connsiteY43" fmla="*/ 721593 h 1624619"/>
              <a:gd name="connsiteX44" fmla="*/ 926306 w 1212324"/>
              <a:gd name="connsiteY44" fmla="*/ 707306 h 1624619"/>
              <a:gd name="connsiteX45" fmla="*/ 931068 w 1212324"/>
              <a:gd name="connsiteY45" fmla="*/ 693018 h 1624619"/>
              <a:gd name="connsiteX46" fmla="*/ 933450 w 1212324"/>
              <a:gd name="connsiteY46" fmla="*/ 685875 h 1624619"/>
              <a:gd name="connsiteX47" fmla="*/ 935831 w 1212324"/>
              <a:gd name="connsiteY47" fmla="*/ 678731 h 1624619"/>
              <a:gd name="connsiteX48" fmla="*/ 945356 w 1212324"/>
              <a:gd name="connsiteY48" fmla="*/ 664443 h 1624619"/>
              <a:gd name="connsiteX49" fmla="*/ 950118 w 1212324"/>
              <a:gd name="connsiteY49" fmla="*/ 650156 h 1624619"/>
              <a:gd name="connsiteX50" fmla="*/ 954881 w 1212324"/>
              <a:gd name="connsiteY50" fmla="*/ 640631 h 1624619"/>
              <a:gd name="connsiteX51" fmla="*/ 959643 w 1212324"/>
              <a:gd name="connsiteY51" fmla="*/ 626343 h 1624619"/>
              <a:gd name="connsiteX52" fmla="*/ 962025 w 1212324"/>
              <a:gd name="connsiteY52" fmla="*/ 619200 h 1624619"/>
              <a:gd name="connsiteX53" fmla="*/ 964406 w 1212324"/>
              <a:gd name="connsiteY53" fmla="*/ 612056 h 1624619"/>
              <a:gd name="connsiteX54" fmla="*/ 966787 w 1212324"/>
              <a:gd name="connsiteY54" fmla="*/ 604912 h 1624619"/>
              <a:gd name="connsiteX55" fmla="*/ 969168 w 1212324"/>
              <a:gd name="connsiteY55" fmla="*/ 593006 h 1624619"/>
              <a:gd name="connsiteX56" fmla="*/ 973931 w 1212324"/>
              <a:gd name="connsiteY56" fmla="*/ 578718 h 1624619"/>
              <a:gd name="connsiteX57" fmla="*/ 976312 w 1212324"/>
              <a:gd name="connsiteY57" fmla="*/ 571575 h 1624619"/>
              <a:gd name="connsiteX58" fmla="*/ 981075 w 1212324"/>
              <a:gd name="connsiteY58" fmla="*/ 557287 h 1624619"/>
              <a:gd name="connsiteX59" fmla="*/ 983456 w 1212324"/>
              <a:gd name="connsiteY59" fmla="*/ 550143 h 1624619"/>
              <a:gd name="connsiteX60" fmla="*/ 988218 w 1212324"/>
              <a:gd name="connsiteY60" fmla="*/ 543000 h 1624619"/>
              <a:gd name="connsiteX61" fmla="*/ 997743 w 1212324"/>
              <a:gd name="connsiteY61" fmla="*/ 509662 h 1624619"/>
              <a:gd name="connsiteX62" fmla="*/ 1002506 w 1212324"/>
              <a:gd name="connsiteY62" fmla="*/ 495375 h 1624619"/>
              <a:gd name="connsiteX63" fmla="*/ 1004887 w 1212324"/>
              <a:gd name="connsiteY63" fmla="*/ 488231 h 1624619"/>
              <a:gd name="connsiteX64" fmla="*/ 1009650 w 1212324"/>
              <a:gd name="connsiteY64" fmla="*/ 481087 h 1624619"/>
              <a:gd name="connsiteX65" fmla="*/ 1012031 w 1212324"/>
              <a:gd name="connsiteY65" fmla="*/ 473943 h 1624619"/>
              <a:gd name="connsiteX66" fmla="*/ 1021556 w 1212324"/>
              <a:gd name="connsiteY66" fmla="*/ 459656 h 1624619"/>
              <a:gd name="connsiteX67" fmla="*/ 1031081 w 1212324"/>
              <a:gd name="connsiteY67" fmla="*/ 438225 h 1624619"/>
              <a:gd name="connsiteX68" fmla="*/ 1033462 w 1212324"/>
              <a:gd name="connsiteY68" fmla="*/ 431081 h 1624619"/>
              <a:gd name="connsiteX69" fmla="*/ 1038225 w 1212324"/>
              <a:gd name="connsiteY69" fmla="*/ 423937 h 1624619"/>
              <a:gd name="connsiteX70" fmla="*/ 1040606 w 1212324"/>
              <a:gd name="connsiteY70" fmla="*/ 412031 h 1624619"/>
              <a:gd name="connsiteX71" fmla="*/ 1047750 w 1212324"/>
              <a:gd name="connsiteY71" fmla="*/ 388218 h 1624619"/>
              <a:gd name="connsiteX72" fmla="*/ 1050131 w 1212324"/>
              <a:gd name="connsiteY72" fmla="*/ 381075 h 1624619"/>
              <a:gd name="connsiteX73" fmla="*/ 1052512 w 1212324"/>
              <a:gd name="connsiteY73" fmla="*/ 373931 h 1624619"/>
              <a:gd name="connsiteX74" fmla="*/ 1057275 w 1212324"/>
              <a:gd name="connsiteY74" fmla="*/ 366787 h 1624619"/>
              <a:gd name="connsiteX75" fmla="*/ 1064418 w 1212324"/>
              <a:gd name="connsiteY75" fmla="*/ 352500 h 1624619"/>
              <a:gd name="connsiteX76" fmla="*/ 1066800 w 1212324"/>
              <a:gd name="connsiteY76" fmla="*/ 345356 h 1624619"/>
              <a:gd name="connsiteX77" fmla="*/ 1071562 w 1212324"/>
              <a:gd name="connsiteY77" fmla="*/ 338212 h 1624619"/>
              <a:gd name="connsiteX78" fmla="*/ 1076325 w 1212324"/>
              <a:gd name="connsiteY78" fmla="*/ 319162 h 1624619"/>
              <a:gd name="connsiteX79" fmla="*/ 1083468 w 1212324"/>
              <a:gd name="connsiteY79" fmla="*/ 295350 h 1624619"/>
              <a:gd name="connsiteX80" fmla="*/ 1088231 w 1212324"/>
              <a:gd name="connsiteY80" fmla="*/ 288206 h 1624619"/>
              <a:gd name="connsiteX81" fmla="*/ 1097756 w 1212324"/>
              <a:gd name="connsiteY81" fmla="*/ 266775 h 1624619"/>
              <a:gd name="connsiteX82" fmla="*/ 1107281 w 1212324"/>
              <a:gd name="connsiteY82" fmla="*/ 238200 h 1624619"/>
              <a:gd name="connsiteX83" fmla="*/ 1109662 w 1212324"/>
              <a:gd name="connsiteY83" fmla="*/ 231056 h 1624619"/>
              <a:gd name="connsiteX84" fmla="*/ 1114425 w 1212324"/>
              <a:gd name="connsiteY84" fmla="*/ 223912 h 1624619"/>
              <a:gd name="connsiteX85" fmla="*/ 1121568 w 1212324"/>
              <a:gd name="connsiteY85" fmla="*/ 202481 h 1624619"/>
              <a:gd name="connsiteX86" fmla="*/ 1123950 w 1212324"/>
              <a:gd name="connsiteY86" fmla="*/ 195337 h 1624619"/>
              <a:gd name="connsiteX87" fmla="*/ 1126331 w 1212324"/>
              <a:gd name="connsiteY87" fmla="*/ 185812 h 1624619"/>
              <a:gd name="connsiteX88" fmla="*/ 1131093 w 1212324"/>
              <a:gd name="connsiteY88" fmla="*/ 176287 h 1624619"/>
              <a:gd name="connsiteX89" fmla="*/ 1133475 w 1212324"/>
              <a:gd name="connsiteY89" fmla="*/ 169143 h 1624619"/>
              <a:gd name="connsiteX90" fmla="*/ 1143000 w 1212324"/>
              <a:gd name="connsiteY90" fmla="*/ 152475 h 1624619"/>
              <a:gd name="connsiteX91" fmla="*/ 1150143 w 1212324"/>
              <a:gd name="connsiteY91" fmla="*/ 138187 h 1624619"/>
              <a:gd name="connsiteX92" fmla="*/ 1154906 w 1212324"/>
              <a:gd name="connsiteY92" fmla="*/ 123900 h 1624619"/>
              <a:gd name="connsiteX93" fmla="*/ 1157287 w 1212324"/>
              <a:gd name="connsiteY93" fmla="*/ 116756 h 1624619"/>
              <a:gd name="connsiteX94" fmla="*/ 1162050 w 1212324"/>
              <a:gd name="connsiteY94" fmla="*/ 109612 h 1624619"/>
              <a:gd name="connsiteX95" fmla="*/ 1169193 w 1212324"/>
              <a:gd name="connsiteY95" fmla="*/ 85800 h 1624619"/>
              <a:gd name="connsiteX96" fmla="*/ 1178718 w 1212324"/>
              <a:gd name="connsiteY96" fmla="*/ 71512 h 1624619"/>
              <a:gd name="connsiteX97" fmla="*/ 1183481 w 1212324"/>
              <a:gd name="connsiteY97" fmla="*/ 64368 h 1624619"/>
              <a:gd name="connsiteX98" fmla="*/ 1185862 w 1212324"/>
              <a:gd name="connsiteY98" fmla="*/ 57225 h 1624619"/>
              <a:gd name="connsiteX99" fmla="*/ 1193006 w 1212324"/>
              <a:gd name="connsiteY99" fmla="*/ 52462 h 1624619"/>
              <a:gd name="connsiteX100" fmla="*/ 1197768 w 1212324"/>
              <a:gd name="connsiteY100" fmla="*/ 38175 h 1624619"/>
              <a:gd name="connsiteX101" fmla="*/ 1202531 w 1212324"/>
              <a:gd name="connsiteY101" fmla="*/ 23887 h 1624619"/>
              <a:gd name="connsiteX102" fmla="*/ 1204912 w 1212324"/>
              <a:gd name="connsiteY102" fmla="*/ 16743 h 1624619"/>
              <a:gd name="connsiteX103" fmla="*/ 1209675 w 1212324"/>
              <a:gd name="connsiteY103" fmla="*/ 9600 h 1624619"/>
              <a:gd name="connsiteX104" fmla="*/ 1212056 w 1212324"/>
              <a:gd name="connsiteY104" fmla="*/ 2456 h 1624619"/>
              <a:gd name="connsiteX105" fmla="*/ 1204912 w 1212324"/>
              <a:gd name="connsiteY105" fmla="*/ 75 h 1624619"/>
              <a:gd name="connsiteX106" fmla="*/ 1183481 w 1212324"/>
              <a:gd name="connsiteY106" fmla="*/ 7218 h 1624619"/>
              <a:gd name="connsiteX107" fmla="*/ 1157287 w 1212324"/>
              <a:gd name="connsiteY107" fmla="*/ 11981 h 1624619"/>
              <a:gd name="connsiteX108" fmla="*/ 719137 w 1212324"/>
              <a:gd name="connsiteY108" fmla="*/ 9600 h 1624619"/>
              <a:gd name="connsiteX109" fmla="*/ 640556 w 1212324"/>
              <a:gd name="connsiteY109" fmla="*/ 7218 h 1624619"/>
              <a:gd name="connsiteX110" fmla="*/ 42862 w 1212324"/>
              <a:gd name="connsiteY110" fmla="*/ 16743 h 1624619"/>
              <a:gd name="connsiteX111" fmla="*/ 0 w 1212324"/>
              <a:gd name="connsiteY111" fmla="*/ 1490736 h 162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12324" h="1624619">
                <a:moveTo>
                  <a:pt x="0" y="1490736"/>
                </a:moveTo>
                <a:cubicBezTo>
                  <a:pt x="23065" y="1770394"/>
                  <a:pt x="413379" y="1531317"/>
                  <a:pt x="486053" y="1492285"/>
                </a:cubicBezTo>
                <a:cubicBezTo>
                  <a:pt x="556346" y="1436584"/>
                  <a:pt x="539678" y="1429837"/>
                  <a:pt x="631310" y="1347029"/>
                </a:cubicBezTo>
                <a:cubicBezTo>
                  <a:pt x="694367" y="1259458"/>
                  <a:pt x="697752" y="1231041"/>
                  <a:pt x="731043" y="1197843"/>
                </a:cubicBezTo>
                <a:cubicBezTo>
                  <a:pt x="764334" y="1164645"/>
                  <a:pt x="733822" y="1184747"/>
                  <a:pt x="735806" y="1181175"/>
                </a:cubicBezTo>
                <a:cubicBezTo>
                  <a:pt x="737790" y="1177603"/>
                  <a:pt x="741162" y="1178647"/>
                  <a:pt x="742950" y="1176412"/>
                </a:cubicBezTo>
                <a:cubicBezTo>
                  <a:pt x="744518" y="1174452"/>
                  <a:pt x="744112" y="1171462"/>
                  <a:pt x="745331" y="1169268"/>
                </a:cubicBezTo>
                <a:cubicBezTo>
                  <a:pt x="748111" y="1164265"/>
                  <a:pt x="751681" y="1159743"/>
                  <a:pt x="754856" y="1154981"/>
                </a:cubicBezTo>
                <a:lnTo>
                  <a:pt x="759618" y="1147837"/>
                </a:lnTo>
                <a:lnTo>
                  <a:pt x="764381" y="1140693"/>
                </a:lnTo>
                <a:cubicBezTo>
                  <a:pt x="765175" y="1138312"/>
                  <a:pt x="766073" y="1135963"/>
                  <a:pt x="766762" y="1133550"/>
                </a:cubicBezTo>
                <a:cubicBezTo>
                  <a:pt x="767781" y="1129982"/>
                  <a:pt x="769619" y="1120693"/>
                  <a:pt x="771525" y="1116881"/>
                </a:cubicBezTo>
                <a:cubicBezTo>
                  <a:pt x="772805" y="1114321"/>
                  <a:pt x="775125" y="1112352"/>
                  <a:pt x="776287" y="1109737"/>
                </a:cubicBezTo>
                <a:cubicBezTo>
                  <a:pt x="778326" y="1105150"/>
                  <a:pt x="779462" y="1100212"/>
                  <a:pt x="781050" y="1095450"/>
                </a:cubicBezTo>
                <a:lnTo>
                  <a:pt x="785812" y="1081162"/>
                </a:lnTo>
                <a:cubicBezTo>
                  <a:pt x="785814" y="1081157"/>
                  <a:pt x="790571" y="1066880"/>
                  <a:pt x="790575" y="1066875"/>
                </a:cubicBezTo>
                <a:cubicBezTo>
                  <a:pt x="804228" y="1046392"/>
                  <a:pt x="787855" y="1072313"/>
                  <a:pt x="797718" y="1052587"/>
                </a:cubicBezTo>
                <a:cubicBezTo>
                  <a:pt x="798998" y="1050027"/>
                  <a:pt x="800893" y="1047824"/>
                  <a:pt x="802481" y="1045443"/>
                </a:cubicBezTo>
                <a:cubicBezTo>
                  <a:pt x="803275" y="1043062"/>
                  <a:pt x="803740" y="1040545"/>
                  <a:pt x="804862" y="1038300"/>
                </a:cubicBezTo>
                <a:cubicBezTo>
                  <a:pt x="806142" y="1035740"/>
                  <a:pt x="808463" y="1033771"/>
                  <a:pt x="809625" y="1031156"/>
                </a:cubicBezTo>
                <a:cubicBezTo>
                  <a:pt x="820958" y="1005655"/>
                  <a:pt x="808372" y="1025889"/>
                  <a:pt x="819150" y="1009725"/>
                </a:cubicBezTo>
                <a:cubicBezTo>
                  <a:pt x="825447" y="984533"/>
                  <a:pt x="816898" y="1014195"/>
                  <a:pt x="826293" y="993056"/>
                </a:cubicBezTo>
                <a:cubicBezTo>
                  <a:pt x="826294" y="993054"/>
                  <a:pt x="832246" y="975198"/>
                  <a:pt x="833437" y="971625"/>
                </a:cubicBezTo>
                <a:cubicBezTo>
                  <a:pt x="834231" y="969244"/>
                  <a:pt x="834426" y="966569"/>
                  <a:pt x="835818" y="964481"/>
                </a:cubicBezTo>
                <a:lnTo>
                  <a:pt x="840581" y="957337"/>
                </a:lnTo>
                <a:cubicBezTo>
                  <a:pt x="846248" y="940335"/>
                  <a:pt x="842558" y="947227"/>
                  <a:pt x="850106" y="935906"/>
                </a:cubicBezTo>
                <a:lnTo>
                  <a:pt x="857250" y="914475"/>
                </a:lnTo>
                <a:cubicBezTo>
                  <a:pt x="858044" y="912094"/>
                  <a:pt x="858239" y="909420"/>
                  <a:pt x="859631" y="907331"/>
                </a:cubicBezTo>
                <a:cubicBezTo>
                  <a:pt x="866362" y="897233"/>
                  <a:pt x="863113" y="902747"/>
                  <a:pt x="869156" y="890662"/>
                </a:cubicBezTo>
                <a:cubicBezTo>
                  <a:pt x="869950" y="887487"/>
                  <a:pt x="870638" y="884284"/>
                  <a:pt x="871537" y="881137"/>
                </a:cubicBezTo>
                <a:cubicBezTo>
                  <a:pt x="872227" y="878723"/>
                  <a:pt x="873309" y="876428"/>
                  <a:pt x="873918" y="873993"/>
                </a:cubicBezTo>
                <a:cubicBezTo>
                  <a:pt x="874900" y="870067"/>
                  <a:pt x="875318" y="866013"/>
                  <a:pt x="876300" y="862087"/>
                </a:cubicBezTo>
                <a:cubicBezTo>
                  <a:pt x="876909" y="859652"/>
                  <a:pt x="878072" y="857378"/>
                  <a:pt x="878681" y="854943"/>
                </a:cubicBezTo>
                <a:cubicBezTo>
                  <a:pt x="879663" y="851017"/>
                  <a:pt x="879997" y="846942"/>
                  <a:pt x="881062" y="843037"/>
                </a:cubicBezTo>
                <a:cubicBezTo>
                  <a:pt x="882383" y="838194"/>
                  <a:pt x="884608" y="833620"/>
                  <a:pt x="885825" y="828750"/>
                </a:cubicBezTo>
                <a:cubicBezTo>
                  <a:pt x="886619" y="825575"/>
                  <a:pt x="887266" y="822360"/>
                  <a:pt x="888206" y="819225"/>
                </a:cubicBezTo>
                <a:cubicBezTo>
                  <a:pt x="889648" y="814416"/>
                  <a:pt x="891380" y="809700"/>
                  <a:pt x="892968" y="804937"/>
                </a:cubicBezTo>
                <a:lnTo>
                  <a:pt x="897731" y="790650"/>
                </a:lnTo>
                <a:lnTo>
                  <a:pt x="904875" y="769218"/>
                </a:lnTo>
                <a:lnTo>
                  <a:pt x="907256" y="762075"/>
                </a:lnTo>
                <a:cubicBezTo>
                  <a:pt x="908050" y="759694"/>
                  <a:pt x="908245" y="757019"/>
                  <a:pt x="909637" y="754931"/>
                </a:cubicBezTo>
                <a:lnTo>
                  <a:pt x="914400" y="747787"/>
                </a:lnTo>
                <a:cubicBezTo>
                  <a:pt x="915987" y="743025"/>
                  <a:pt x="918178" y="738422"/>
                  <a:pt x="919162" y="733500"/>
                </a:cubicBezTo>
                <a:cubicBezTo>
                  <a:pt x="919956" y="729531"/>
                  <a:pt x="920478" y="725498"/>
                  <a:pt x="921543" y="721593"/>
                </a:cubicBezTo>
                <a:cubicBezTo>
                  <a:pt x="922864" y="716750"/>
                  <a:pt x="924718" y="712068"/>
                  <a:pt x="926306" y="707306"/>
                </a:cubicBezTo>
                <a:lnTo>
                  <a:pt x="931068" y="693018"/>
                </a:lnTo>
                <a:lnTo>
                  <a:pt x="933450" y="685875"/>
                </a:lnTo>
                <a:cubicBezTo>
                  <a:pt x="934244" y="683494"/>
                  <a:pt x="934439" y="680820"/>
                  <a:pt x="935831" y="678731"/>
                </a:cubicBezTo>
                <a:lnTo>
                  <a:pt x="945356" y="664443"/>
                </a:lnTo>
                <a:cubicBezTo>
                  <a:pt x="946943" y="659681"/>
                  <a:pt x="947873" y="654646"/>
                  <a:pt x="950118" y="650156"/>
                </a:cubicBezTo>
                <a:cubicBezTo>
                  <a:pt x="951706" y="646981"/>
                  <a:pt x="953563" y="643927"/>
                  <a:pt x="954881" y="640631"/>
                </a:cubicBezTo>
                <a:cubicBezTo>
                  <a:pt x="956745" y="635970"/>
                  <a:pt x="958055" y="631106"/>
                  <a:pt x="959643" y="626343"/>
                </a:cubicBezTo>
                <a:lnTo>
                  <a:pt x="962025" y="619200"/>
                </a:lnTo>
                <a:lnTo>
                  <a:pt x="964406" y="612056"/>
                </a:lnTo>
                <a:cubicBezTo>
                  <a:pt x="965200" y="609675"/>
                  <a:pt x="966295" y="607373"/>
                  <a:pt x="966787" y="604912"/>
                </a:cubicBezTo>
                <a:cubicBezTo>
                  <a:pt x="967581" y="600943"/>
                  <a:pt x="968103" y="596911"/>
                  <a:pt x="969168" y="593006"/>
                </a:cubicBezTo>
                <a:cubicBezTo>
                  <a:pt x="970489" y="588163"/>
                  <a:pt x="972343" y="583481"/>
                  <a:pt x="973931" y="578718"/>
                </a:cubicBezTo>
                <a:lnTo>
                  <a:pt x="976312" y="571575"/>
                </a:lnTo>
                <a:lnTo>
                  <a:pt x="981075" y="557287"/>
                </a:lnTo>
                <a:cubicBezTo>
                  <a:pt x="981869" y="554906"/>
                  <a:pt x="982064" y="552232"/>
                  <a:pt x="983456" y="550143"/>
                </a:cubicBezTo>
                <a:lnTo>
                  <a:pt x="988218" y="543000"/>
                </a:lnTo>
                <a:cubicBezTo>
                  <a:pt x="994195" y="519095"/>
                  <a:pt x="990914" y="530148"/>
                  <a:pt x="997743" y="509662"/>
                </a:cubicBezTo>
                <a:lnTo>
                  <a:pt x="1002506" y="495375"/>
                </a:lnTo>
                <a:cubicBezTo>
                  <a:pt x="1003300" y="492994"/>
                  <a:pt x="1003495" y="490319"/>
                  <a:pt x="1004887" y="488231"/>
                </a:cubicBezTo>
                <a:lnTo>
                  <a:pt x="1009650" y="481087"/>
                </a:lnTo>
                <a:cubicBezTo>
                  <a:pt x="1010444" y="478706"/>
                  <a:pt x="1010812" y="476137"/>
                  <a:pt x="1012031" y="473943"/>
                </a:cubicBezTo>
                <a:cubicBezTo>
                  <a:pt x="1014811" y="468940"/>
                  <a:pt x="1021556" y="459656"/>
                  <a:pt x="1021556" y="459656"/>
                </a:cubicBezTo>
                <a:cubicBezTo>
                  <a:pt x="1027223" y="442653"/>
                  <a:pt x="1023533" y="449545"/>
                  <a:pt x="1031081" y="438225"/>
                </a:cubicBezTo>
                <a:cubicBezTo>
                  <a:pt x="1031875" y="435844"/>
                  <a:pt x="1032339" y="433326"/>
                  <a:pt x="1033462" y="431081"/>
                </a:cubicBezTo>
                <a:cubicBezTo>
                  <a:pt x="1034742" y="428521"/>
                  <a:pt x="1037220" y="426617"/>
                  <a:pt x="1038225" y="423937"/>
                </a:cubicBezTo>
                <a:cubicBezTo>
                  <a:pt x="1039646" y="420147"/>
                  <a:pt x="1039728" y="415982"/>
                  <a:pt x="1040606" y="412031"/>
                </a:cubicBezTo>
                <a:cubicBezTo>
                  <a:pt x="1043006" y="401232"/>
                  <a:pt x="1043791" y="400094"/>
                  <a:pt x="1047750" y="388218"/>
                </a:cubicBezTo>
                <a:lnTo>
                  <a:pt x="1050131" y="381075"/>
                </a:lnTo>
                <a:cubicBezTo>
                  <a:pt x="1050925" y="378694"/>
                  <a:pt x="1051120" y="376019"/>
                  <a:pt x="1052512" y="373931"/>
                </a:cubicBezTo>
                <a:lnTo>
                  <a:pt x="1057275" y="366787"/>
                </a:lnTo>
                <a:cubicBezTo>
                  <a:pt x="1063258" y="348836"/>
                  <a:pt x="1055189" y="370957"/>
                  <a:pt x="1064418" y="352500"/>
                </a:cubicBezTo>
                <a:cubicBezTo>
                  <a:pt x="1065541" y="350255"/>
                  <a:pt x="1065677" y="347601"/>
                  <a:pt x="1066800" y="345356"/>
                </a:cubicBezTo>
                <a:cubicBezTo>
                  <a:pt x="1068080" y="342796"/>
                  <a:pt x="1070282" y="340772"/>
                  <a:pt x="1071562" y="338212"/>
                </a:cubicBezTo>
                <a:cubicBezTo>
                  <a:pt x="1074114" y="333108"/>
                  <a:pt x="1075239" y="324049"/>
                  <a:pt x="1076325" y="319162"/>
                </a:cubicBezTo>
                <a:cubicBezTo>
                  <a:pt x="1077434" y="314170"/>
                  <a:pt x="1081489" y="298318"/>
                  <a:pt x="1083468" y="295350"/>
                </a:cubicBezTo>
                <a:lnTo>
                  <a:pt x="1088231" y="288206"/>
                </a:lnTo>
                <a:cubicBezTo>
                  <a:pt x="1093898" y="271203"/>
                  <a:pt x="1090208" y="278095"/>
                  <a:pt x="1097756" y="266775"/>
                </a:cubicBezTo>
                <a:lnTo>
                  <a:pt x="1107281" y="238200"/>
                </a:lnTo>
                <a:cubicBezTo>
                  <a:pt x="1108075" y="235819"/>
                  <a:pt x="1108270" y="233144"/>
                  <a:pt x="1109662" y="231056"/>
                </a:cubicBezTo>
                <a:lnTo>
                  <a:pt x="1114425" y="223912"/>
                </a:lnTo>
                <a:lnTo>
                  <a:pt x="1121568" y="202481"/>
                </a:lnTo>
                <a:cubicBezTo>
                  <a:pt x="1122362" y="200100"/>
                  <a:pt x="1123341" y="197772"/>
                  <a:pt x="1123950" y="195337"/>
                </a:cubicBezTo>
                <a:cubicBezTo>
                  <a:pt x="1124744" y="192162"/>
                  <a:pt x="1125182" y="188876"/>
                  <a:pt x="1126331" y="185812"/>
                </a:cubicBezTo>
                <a:cubicBezTo>
                  <a:pt x="1127577" y="182488"/>
                  <a:pt x="1129695" y="179550"/>
                  <a:pt x="1131093" y="176287"/>
                </a:cubicBezTo>
                <a:cubicBezTo>
                  <a:pt x="1132082" y="173980"/>
                  <a:pt x="1132486" y="171450"/>
                  <a:pt x="1133475" y="169143"/>
                </a:cubicBezTo>
                <a:cubicBezTo>
                  <a:pt x="1137103" y="160679"/>
                  <a:pt x="1138214" y="159653"/>
                  <a:pt x="1143000" y="152475"/>
                </a:cubicBezTo>
                <a:cubicBezTo>
                  <a:pt x="1151679" y="126435"/>
                  <a:pt x="1137840" y="165868"/>
                  <a:pt x="1150143" y="138187"/>
                </a:cubicBezTo>
                <a:cubicBezTo>
                  <a:pt x="1152182" y="133600"/>
                  <a:pt x="1153318" y="128662"/>
                  <a:pt x="1154906" y="123900"/>
                </a:cubicBezTo>
                <a:cubicBezTo>
                  <a:pt x="1155700" y="121519"/>
                  <a:pt x="1155895" y="118844"/>
                  <a:pt x="1157287" y="116756"/>
                </a:cubicBezTo>
                <a:lnTo>
                  <a:pt x="1162050" y="109612"/>
                </a:lnTo>
                <a:cubicBezTo>
                  <a:pt x="1163381" y="104288"/>
                  <a:pt x="1166874" y="89278"/>
                  <a:pt x="1169193" y="85800"/>
                </a:cubicBezTo>
                <a:lnTo>
                  <a:pt x="1178718" y="71512"/>
                </a:lnTo>
                <a:lnTo>
                  <a:pt x="1183481" y="64368"/>
                </a:lnTo>
                <a:cubicBezTo>
                  <a:pt x="1184275" y="61987"/>
                  <a:pt x="1184294" y="59185"/>
                  <a:pt x="1185862" y="57225"/>
                </a:cubicBezTo>
                <a:cubicBezTo>
                  <a:pt x="1187650" y="54990"/>
                  <a:pt x="1191489" y="54889"/>
                  <a:pt x="1193006" y="52462"/>
                </a:cubicBezTo>
                <a:cubicBezTo>
                  <a:pt x="1195667" y="48205"/>
                  <a:pt x="1196181" y="42937"/>
                  <a:pt x="1197768" y="38175"/>
                </a:cubicBezTo>
                <a:lnTo>
                  <a:pt x="1202531" y="23887"/>
                </a:lnTo>
                <a:cubicBezTo>
                  <a:pt x="1203325" y="21506"/>
                  <a:pt x="1203519" y="18831"/>
                  <a:pt x="1204912" y="16743"/>
                </a:cubicBezTo>
                <a:lnTo>
                  <a:pt x="1209675" y="9600"/>
                </a:lnTo>
                <a:cubicBezTo>
                  <a:pt x="1210469" y="7219"/>
                  <a:pt x="1213179" y="4701"/>
                  <a:pt x="1212056" y="2456"/>
                </a:cubicBezTo>
                <a:cubicBezTo>
                  <a:pt x="1210933" y="211"/>
                  <a:pt x="1207407" y="-202"/>
                  <a:pt x="1204912" y="75"/>
                </a:cubicBezTo>
                <a:cubicBezTo>
                  <a:pt x="1183524" y="2451"/>
                  <a:pt x="1197747" y="4840"/>
                  <a:pt x="1183481" y="7218"/>
                </a:cubicBezTo>
                <a:cubicBezTo>
                  <a:pt x="1165201" y="10266"/>
                  <a:pt x="1173928" y="8653"/>
                  <a:pt x="1157287" y="11981"/>
                </a:cubicBezTo>
                <a:lnTo>
                  <a:pt x="719137" y="9600"/>
                </a:lnTo>
                <a:cubicBezTo>
                  <a:pt x="692932" y="9358"/>
                  <a:pt x="753268" y="6028"/>
                  <a:pt x="640556" y="7218"/>
                </a:cubicBezTo>
                <a:lnTo>
                  <a:pt x="42862" y="16743"/>
                </a:lnTo>
                <a:lnTo>
                  <a:pt x="0" y="14907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410199" y="2514600"/>
            <a:ext cx="3124201" cy="1905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93576" y="857305"/>
                  <a:pt x="2798364" y="1085905"/>
                </a:cubicBezTo>
                <a:cubicBezTo>
                  <a:pt x="3003152" y="1314505"/>
                  <a:pt x="2963464" y="1277994"/>
                  <a:pt x="3141264" y="1371656"/>
                </a:cubicBezTo>
                <a:cubicBezTo>
                  <a:pt x="3319064" y="1465319"/>
                  <a:pt x="3591871" y="1479604"/>
                  <a:pt x="3722289" y="1505005"/>
                </a:cubicBezTo>
                <a:cubicBezTo>
                  <a:pt x="3852707" y="1530406"/>
                  <a:pt x="3918604" y="1508185"/>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45275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Cumulative probability</a:t>
            </a:r>
            <a:endParaRPr lang="en-US" sz="3400" b="1" dirty="0">
              <a:latin typeface="Tahoma" pitchFamily="34" charset="0"/>
              <a:ea typeface="Tahoma" pitchFamily="34" charset="0"/>
              <a:cs typeface="Tahoma" pitchFamily="34" charset="0"/>
            </a:endParaRPr>
          </a:p>
        </p:txBody>
      </p:sp>
      <p:sp>
        <p:nvSpPr>
          <p:cNvPr id="20" name="Rectangle 2"/>
          <p:cNvSpPr>
            <a:spLocks noChangeArrowheads="1"/>
          </p:cNvSpPr>
          <p:nvPr/>
        </p:nvSpPr>
        <p:spPr bwMode="auto">
          <a:xfrm>
            <a:off x="457200" y="914400"/>
            <a:ext cx="4297691"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CDF</a:t>
            </a:r>
            <a:endParaRPr lang="en-GB" sz="3400" b="1" dirty="0" smtClean="0">
              <a:solidFill>
                <a:srgbClr val="305480"/>
              </a:solidFill>
            </a:endParaRPr>
          </a:p>
          <a:p>
            <a:pPr marL="444500" indent="-444500">
              <a:spcBef>
                <a:spcPts val="1200"/>
              </a:spcBef>
              <a:buFont typeface="Arial" pitchFamily="34" charset="0"/>
              <a:buChar char="•"/>
            </a:pPr>
            <a:r>
              <a:rPr lang="en-US" sz="2000" dirty="0" smtClean="0"/>
              <a:t>Cumulative probability is the probability that the random variable takes a value less than or equal to the specified value</a:t>
            </a:r>
          </a:p>
          <a:p>
            <a:pPr marL="444500" indent="-444500">
              <a:spcBef>
                <a:spcPts val="1200"/>
              </a:spcBef>
              <a:buFont typeface="Arial" pitchFamily="34" charset="0"/>
              <a:buChar char="•"/>
            </a:pPr>
            <a:r>
              <a:rPr lang="en-US" sz="2000" dirty="0" smtClean="0"/>
              <a:t>Plotted for all possible values as a “cumulative distribution function” or CDF</a:t>
            </a:r>
          </a:p>
          <a:p>
            <a:pPr marL="444500" indent="-444500">
              <a:spcBef>
                <a:spcPts val="1200"/>
              </a:spcBef>
              <a:buFont typeface="Arial" pitchFamily="34" charset="0"/>
              <a:buChar char="•"/>
            </a:pPr>
            <a:r>
              <a:rPr lang="en-US" sz="2000" dirty="0" smtClean="0"/>
              <a:t>Cumulative probabilities are always between [0,1] and approach 0 at </a:t>
            </a:r>
            <a:r>
              <a:rPr lang="en-US" sz="2000" dirty="0"/>
              <a:t>-</a:t>
            </a:r>
            <a:r>
              <a:rPr lang="en-US" sz="2000" dirty="0" smtClean="0">
                <a:sym typeface="Symbol" panose="05050102010706020507" pitchFamily="18" charset="2"/>
              </a:rPr>
              <a:t> and 1 at + </a:t>
            </a:r>
            <a:endParaRPr lang="en-US" sz="2000" dirty="0" smtClean="0"/>
          </a:p>
          <a:p>
            <a:pPr marL="444500" indent="-444500">
              <a:spcBef>
                <a:spcPts val="1000"/>
              </a:spcBef>
              <a:buFont typeface="Arial" panose="020B0604020202020204" pitchFamily="34" charset="0"/>
              <a:buChar char="•"/>
            </a:pPr>
            <a:r>
              <a:rPr lang="en-US" sz="2000" dirty="0" smtClean="0"/>
              <a:t>Cumulative probabilities are non-decreasing from left to right</a:t>
            </a:r>
          </a:p>
        </p:txBody>
      </p:sp>
      <p:cxnSp>
        <p:nvCxnSpPr>
          <p:cNvPr id="27" name="Straight Connector 3"/>
          <p:cNvCxnSpPr>
            <a:cxnSpLocks noChangeShapeType="1"/>
          </p:cNvCxnSpPr>
          <p:nvPr/>
        </p:nvCxnSpPr>
        <p:spPr bwMode="auto">
          <a:xfrm flipH="1">
            <a:off x="5374692" y="1143000"/>
            <a:ext cx="0" cy="360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28" name="Straight Connector 5"/>
          <p:cNvCxnSpPr>
            <a:cxnSpLocks noChangeShapeType="1"/>
          </p:cNvCxnSpPr>
          <p:nvPr/>
        </p:nvCxnSpPr>
        <p:spPr bwMode="auto">
          <a:xfrm>
            <a:off x="5022266" y="4419599"/>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 name="TextBox 32"/>
          <p:cNvSpPr txBox="1"/>
          <p:nvPr/>
        </p:nvSpPr>
        <p:spPr>
          <a:xfrm>
            <a:off x="5989064" y="4660846"/>
            <a:ext cx="2218621" cy="369332"/>
          </a:xfrm>
          <a:prstGeom prst="rect">
            <a:avLst/>
          </a:prstGeom>
          <a:noFill/>
        </p:spPr>
        <p:txBody>
          <a:bodyPr wrap="none" rtlCol="0">
            <a:spAutoFit/>
          </a:bodyPr>
          <a:lstStyle/>
          <a:p>
            <a:pPr algn="ctr"/>
            <a:r>
              <a:rPr lang="en-US" sz="1800" dirty="0" smtClean="0"/>
              <a:t>Temperature, T (</a:t>
            </a:r>
            <a:r>
              <a:rPr lang="en-US" sz="1800" dirty="0" smtClean="0">
                <a:sym typeface="Symbol" panose="05050102010706020507" pitchFamily="18" charset="2"/>
              </a:rPr>
              <a:t></a:t>
            </a:r>
            <a:r>
              <a:rPr lang="en-US" sz="1800" dirty="0" smtClean="0"/>
              <a:t>C)</a:t>
            </a:r>
            <a:endParaRPr lang="en-GB" sz="1800" dirty="0"/>
          </a:p>
        </p:txBody>
      </p:sp>
      <p:sp>
        <p:nvSpPr>
          <p:cNvPr id="34" name="TextBox 33"/>
          <p:cNvSpPr txBox="1"/>
          <p:nvPr/>
        </p:nvSpPr>
        <p:spPr>
          <a:xfrm rot="16200000">
            <a:off x="3716063" y="2596421"/>
            <a:ext cx="2454518" cy="369332"/>
          </a:xfrm>
          <a:prstGeom prst="rect">
            <a:avLst/>
          </a:prstGeom>
          <a:noFill/>
        </p:spPr>
        <p:txBody>
          <a:bodyPr wrap="none" rtlCol="0">
            <a:spAutoFit/>
          </a:bodyPr>
          <a:lstStyle/>
          <a:p>
            <a:r>
              <a:rPr lang="en-US" sz="1800" dirty="0" smtClean="0"/>
              <a:t>Cumulative probability</a:t>
            </a:r>
            <a:endParaRPr lang="en-GB" sz="1800" dirty="0"/>
          </a:p>
        </p:txBody>
      </p:sp>
      <p:graphicFrame>
        <p:nvGraphicFramePr>
          <p:cNvPr id="50" name="Object 4"/>
          <p:cNvGraphicFramePr>
            <a:graphicFrameLocks noChangeAspect="1"/>
          </p:cNvGraphicFramePr>
          <p:nvPr>
            <p:extLst>
              <p:ext uri="{D42A27DB-BD31-4B8C-83A1-F6EECF244321}">
                <p14:modId xmlns:p14="http://schemas.microsoft.com/office/powerpoint/2010/main" val="1831290640"/>
              </p:ext>
            </p:extLst>
          </p:nvPr>
        </p:nvGraphicFramePr>
        <p:xfrm>
          <a:off x="5554663" y="5191125"/>
          <a:ext cx="2868612" cy="741363"/>
        </p:xfrm>
        <a:graphic>
          <a:graphicData uri="http://schemas.openxmlformats.org/presentationml/2006/ole">
            <mc:AlternateContent xmlns:mc="http://schemas.openxmlformats.org/markup-compatibility/2006">
              <mc:Choice xmlns:v="urn:schemas-microsoft-com:vml" Requires="v">
                <p:oleObj spid="_x0000_s8745" name="Equation" r:id="rId4" imgW="1765080" imgH="457200" progId="Equation.DSMT4">
                  <p:embed/>
                </p:oleObj>
              </mc:Choice>
              <mc:Fallback>
                <p:oleObj name="Equation" r:id="rId4" imgW="1765080" imgH="457200" progId="Equation.DSMT4">
                  <p:embed/>
                  <p:pic>
                    <p:nvPicPr>
                      <p:cNvPr id="0" name=""/>
                      <p:cNvPicPr>
                        <a:picLocks noChangeAspect="1" noChangeArrowheads="1"/>
                      </p:cNvPicPr>
                      <p:nvPr/>
                    </p:nvPicPr>
                    <p:blipFill>
                      <a:blip r:embed="rId5"/>
                      <a:srcRect/>
                      <a:stretch>
                        <a:fillRect/>
                      </a:stretch>
                    </p:blipFill>
                    <p:spPr bwMode="auto">
                      <a:xfrm>
                        <a:off x="5554663" y="5191125"/>
                        <a:ext cx="2868612" cy="741363"/>
                      </a:xfrm>
                      <a:prstGeom prst="rect">
                        <a:avLst/>
                      </a:prstGeom>
                      <a:solidFill>
                        <a:srgbClr val="CCECFF"/>
                      </a:solidFill>
                      <a:ln>
                        <a:noFill/>
                      </a:ln>
                      <a:effectLst/>
                    </p:spPr>
                  </p:pic>
                </p:oleObj>
              </mc:Fallback>
            </mc:AlternateContent>
          </a:graphicData>
        </a:graphic>
      </p:graphicFrame>
      <p:sp>
        <p:nvSpPr>
          <p:cNvPr id="52" name="TextBox 51"/>
          <p:cNvSpPr txBox="1"/>
          <p:nvPr/>
        </p:nvSpPr>
        <p:spPr>
          <a:xfrm>
            <a:off x="5502359" y="1152377"/>
            <a:ext cx="2270041" cy="584775"/>
          </a:xfrm>
          <a:prstGeom prst="rect">
            <a:avLst/>
          </a:prstGeom>
          <a:noFill/>
        </p:spPr>
        <p:txBody>
          <a:bodyPr wrap="square" rtlCol="0">
            <a:spAutoFit/>
          </a:bodyPr>
          <a:lstStyle/>
          <a:p>
            <a:r>
              <a:rPr lang="en-US" sz="1600" dirty="0" smtClean="0">
                <a:solidFill>
                  <a:srgbClr val="0000FF"/>
                </a:solidFill>
              </a:rPr>
              <a:t>Cumulative distribution function, F</a:t>
            </a:r>
            <a:r>
              <a:rPr lang="en-US" sz="1600" baseline="-25000" dirty="0" smtClean="0">
                <a:solidFill>
                  <a:srgbClr val="0000FF"/>
                </a:solidFill>
              </a:rPr>
              <a:t>T</a:t>
            </a:r>
            <a:r>
              <a:rPr lang="en-US" sz="1600" dirty="0" smtClean="0">
                <a:solidFill>
                  <a:srgbClr val="0000FF"/>
                </a:solidFill>
              </a:rPr>
              <a:t>(t)</a:t>
            </a:r>
            <a:endParaRPr lang="en-GB" sz="1600" dirty="0">
              <a:solidFill>
                <a:srgbClr val="0000FF"/>
              </a:solidFill>
            </a:endParaRPr>
          </a:p>
        </p:txBody>
      </p:sp>
      <p:sp>
        <p:nvSpPr>
          <p:cNvPr id="7" name="TextBox 6"/>
          <p:cNvSpPr txBox="1"/>
          <p:nvPr/>
        </p:nvSpPr>
        <p:spPr>
          <a:xfrm>
            <a:off x="6748244" y="4402123"/>
            <a:ext cx="284052" cy="307777"/>
          </a:xfrm>
          <a:prstGeom prst="rect">
            <a:avLst/>
          </a:prstGeom>
          <a:noFill/>
        </p:spPr>
        <p:txBody>
          <a:bodyPr wrap="none" rtlCol="0">
            <a:spAutoFit/>
          </a:bodyPr>
          <a:lstStyle/>
          <a:p>
            <a:r>
              <a:rPr lang="en-US" sz="1400" dirty="0" smtClean="0"/>
              <a:t>a</a:t>
            </a:r>
            <a:endParaRPr lang="en-GB" sz="1400" dirty="0"/>
          </a:p>
        </p:txBody>
      </p:sp>
      <p:sp>
        <p:nvSpPr>
          <p:cNvPr id="9" name="Freeform 8"/>
          <p:cNvSpPr/>
          <p:nvPr/>
        </p:nvSpPr>
        <p:spPr>
          <a:xfrm>
            <a:off x="6086197" y="2784440"/>
            <a:ext cx="621774" cy="1374056"/>
          </a:xfrm>
          <a:custGeom>
            <a:avLst/>
            <a:gdLst>
              <a:gd name="connsiteX0" fmla="*/ 130968 w 621774"/>
              <a:gd name="connsiteY0" fmla="*/ 1197843 h 1374056"/>
              <a:gd name="connsiteX1" fmla="*/ 130968 w 621774"/>
              <a:gd name="connsiteY1" fmla="*/ 1197843 h 1374056"/>
              <a:gd name="connsiteX2" fmla="*/ 145256 w 621774"/>
              <a:gd name="connsiteY2" fmla="*/ 1181175 h 1374056"/>
              <a:gd name="connsiteX3" fmla="*/ 152400 w 621774"/>
              <a:gd name="connsiteY3" fmla="*/ 1176412 h 1374056"/>
              <a:gd name="connsiteX4" fmla="*/ 154781 w 621774"/>
              <a:gd name="connsiteY4" fmla="*/ 1169268 h 1374056"/>
              <a:gd name="connsiteX5" fmla="*/ 164306 w 621774"/>
              <a:gd name="connsiteY5" fmla="*/ 1154981 h 1374056"/>
              <a:gd name="connsiteX6" fmla="*/ 169068 w 621774"/>
              <a:gd name="connsiteY6" fmla="*/ 1147837 h 1374056"/>
              <a:gd name="connsiteX7" fmla="*/ 173831 w 621774"/>
              <a:gd name="connsiteY7" fmla="*/ 1140693 h 1374056"/>
              <a:gd name="connsiteX8" fmla="*/ 176212 w 621774"/>
              <a:gd name="connsiteY8" fmla="*/ 1133550 h 1374056"/>
              <a:gd name="connsiteX9" fmla="*/ 180975 w 621774"/>
              <a:gd name="connsiteY9" fmla="*/ 1116881 h 1374056"/>
              <a:gd name="connsiteX10" fmla="*/ 185737 w 621774"/>
              <a:gd name="connsiteY10" fmla="*/ 1109737 h 1374056"/>
              <a:gd name="connsiteX11" fmla="*/ 190500 w 621774"/>
              <a:gd name="connsiteY11" fmla="*/ 1095450 h 1374056"/>
              <a:gd name="connsiteX12" fmla="*/ 195262 w 621774"/>
              <a:gd name="connsiteY12" fmla="*/ 1081162 h 1374056"/>
              <a:gd name="connsiteX13" fmla="*/ 200025 w 621774"/>
              <a:gd name="connsiteY13" fmla="*/ 1066875 h 1374056"/>
              <a:gd name="connsiteX14" fmla="*/ 207168 w 621774"/>
              <a:gd name="connsiteY14" fmla="*/ 1052587 h 1374056"/>
              <a:gd name="connsiteX15" fmla="*/ 211931 w 621774"/>
              <a:gd name="connsiteY15" fmla="*/ 1045443 h 1374056"/>
              <a:gd name="connsiteX16" fmla="*/ 214312 w 621774"/>
              <a:gd name="connsiteY16" fmla="*/ 1038300 h 1374056"/>
              <a:gd name="connsiteX17" fmla="*/ 219075 w 621774"/>
              <a:gd name="connsiteY17" fmla="*/ 1031156 h 1374056"/>
              <a:gd name="connsiteX18" fmla="*/ 228600 w 621774"/>
              <a:gd name="connsiteY18" fmla="*/ 1009725 h 1374056"/>
              <a:gd name="connsiteX19" fmla="*/ 235743 w 621774"/>
              <a:gd name="connsiteY19" fmla="*/ 993056 h 1374056"/>
              <a:gd name="connsiteX20" fmla="*/ 242887 w 621774"/>
              <a:gd name="connsiteY20" fmla="*/ 971625 h 1374056"/>
              <a:gd name="connsiteX21" fmla="*/ 245268 w 621774"/>
              <a:gd name="connsiteY21" fmla="*/ 964481 h 1374056"/>
              <a:gd name="connsiteX22" fmla="*/ 250031 w 621774"/>
              <a:gd name="connsiteY22" fmla="*/ 957337 h 1374056"/>
              <a:gd name="connsiteX23" fmla="*/ 259556 w 621774"/>
              <a:gd name="connsiteY23" fmla="*/ 935906 h 1374056"/>
              <a:gd name="connsiteX24" fmla="*/ 266700 w 621774"/>
              <a:gd name="connsiteY24" fmla="*/ 914475 h 1374056"/>
              <a:gd name="connsiteX25" fmla="*/ 269081 w 621774"/>
              <a:gd name="connsiteY25" fmla="*/ 907331 h 1374056"/>
              <a:gd name="connsiteX26" fmla="*/ 278606 w 621774"/>
              <a:gd name="connsiteY26" fmla="*/ 890662 h 1374056"/>
              <a:gd name="connsiteX27" fmla="*/ 280987 w 621774"/>
              <a:gd name="connsiteY27" fmla="*/ 881137 h 1374056"/>
              <a:gd name="connsiteX28" fmla="*/ 283368 w 621774"/>
              <a:gd name="connsiteY28" fmla="*/ 873993 h 1374056"/>
              <a:gd name="connsiteX29" fmla="*/ 285750 w 621774"/>
              <a:gd name="connsiteY29" fmla="*/ 862087 h 1374056"/>
              <a:gd name="connsiteX30" fmla="*/ 288131 w 621774"/>
              <a:gd name="connsiteY30" fmla="*/ 854943 h 1374056"/>
              <a:gd name="connsiteX31" fmla="*/ 290512 w 621774"/>
              <a:gd name="connsiteY31" fmla="*/ 843037 h 1374056"/>
              <a:gd name="connsiteX32" fmla="*/ 295275 w 621774"/>
              <a:gd name="connsiteY32" fmla="*/ 828750 h 1374056"/>
              <a:gd name="connsiteX33" fmla="*/ 297656 w 621774"/>
              <a:gd name="connsiteY33" fmla="*/ 819225 h 1374056"/>
              <a:gd name="connsiteX34" fmla="*/ 302418 w 621774"/>
              <a:gd name="connsiteY34" fmla="*/ 804937 h 1374056"/>
              <a:gd name="connsiteX35" fmla="*/ 307181 w 621774"/>
              <a:gd name="connsiteY35" fmla="*/ 790650 h 1374056"/>
              <a:gd name="connsiteX36" fmla="*/ 314325 w 621774"/>
              <a:gd name="connsiteY36" fmla="*/ 769218 h 1374056"/>
              <a:gd name="connsiteX37" fmla="*/ 316706 w 621774"/>
              <a:gd name="connsiteY37" fmla="*/ 762075 h 1374056"/>
              <a:gd name="connsiteX38" fmla="*/ 319087 w 621774"/>
              <a:gd name="connsiteY38" fmla="*/ 754931 h 1374056"/>
              <a:gd name="connsiteX39" fmla="*/ 323850 w 621774"/>
              <a:gd name="connsiteY39" fmla="*/ 747787 h 1374056"/>
              <a:gd name="connsiteX40" fmla="*/ 328612 w 621774"/>
              <a:gd name="connsiteY40" fmla="*/ 733500 h 1374056"/>
              <a:gd name="connsiteX41" fmla="*/ 330993 w 621774"/>
              <a:gd name="connsiteY41" fmla="*/ 721593 h 1374056"/>
              <a:gd name="connsiteX42" fmla="*/ 335756 w 621774"/>
              <a:gd name="connsiteY42" fmla="*/ 707306 h 1374056"/>
              <a:gd name="connsiteX43" fmla="*/ 340518 w 621774"/>
              <a:gd name="connsiteY43" fmla="*/ 693018 h 1374056"/>
              <a:gd name="connsiteX44" fmla="*/ 342900 w 621774"/>
              <a:gd name="connsiteY44" fmla="*/ 685875 h 1374056"/>
              <a:gd name="connsiteX45" fmla="*/ 345281 w 621774"/>
              <a:gd name="connsiteY45" fmla="*/ 678731 h 1374056"/>
              <a:gd name="connsiteX46" fmla="*/ 354806 w 621774"/>
              <a:gd name="connsiteY46" fmla="*/ 664443 h 1374056"/>
              <a:gd name="connsiteX47" fmla="*/ 359568 w 621774"/>
              <a:gd name="connsiteY47" fmla="*/ 650156 h 1374056"/>
              <a:gd name="connsiteX48" fmla="*/ 364331 w 621774"/>
              <a:gd name="connsiteY48" fmla="*/ 640631 h 1374056"/>
              <a:gd name="connsiteX49" fmla="*/ 369093 w 621774"/>
              <a:gd name="connsiteY49" fmla="*/ 626343 h 1374056"/>
              <a:gd name="connsiteX50" fmla="*/ 371475 w 621774"/>
              <a:gd name="connsiteY50" fmla="*/ 619200 h 1374056"/>
              <a:gd name="connsiteX51" fmla="*/ 373856 w 621774"/>
              <a:gd name="connsiteY51" fmla="*/ 612056 h 1374056"/>
              <a:gd name="connsiteX52" fmla="*/ 376237 w 621774"/>
              <a:gd name="connsiteY52" fmla="*/ 604912 h 1374056"/>
              <a:gd name="connsiteX53" fmla="*/ 378618 w 621774"/>
              <a:gd name="connsiteY53" fmla="*/ 593006 h 1374056"/>
              <a:gd name="connsiteX54" fmla="*/ 383381 w 621774"/>
              <a:gd name="connsiteY54" fmla="*/ 578718 h 1374056"/>
              <a:gd name="connsiteX55" fmla="*/ 385762 w 621774"/>
              <a:gd name="connsiteY55" fmla="*/ 571575 h 1374056"/>
              <a:gd name="connsiteX56" fmla="*/ 390525 w 621774"/>
              <a:gd name="connsiteY56" fmla="*/ 557287 h 1374056"/>
              <a:gd name="connsiteX57" fmla="*/ 392906 w 621774"/>
              <a:gd name="connsiteY57" fmla="*/ 550143 h 1374056"/>
              <a:gd name="connsiteX58" fmla="*/ 397668 w 621774"/>
              <a:gd name="connsiteY58" fmla="*/ 543000 h 1374056"/>
              <a:gd name="connsiteX59" fmla="*/ 407193 w 621774"/>
              <a:gd name="connsiteY59" fmla="*/ 509662 h 1374056"/>
              <a:gd name="connsiteX60" fmla="*/ 411956 w 621774"/>
              <a:gd name="connsiteY60" fmla="*/ 495375 h 1374056"/>
              <a:gd name="connsiteX61" fmla="*/ 414337 w 621774"/>
              <a:gd name="connsiteY61" fmla="*/ 488231 h 1374056"/>
              <a:gd name="connsiteX62" fmla="*/ 419100 w 621774"/>
              <a:gd name="connsiteY62" fmla="*/ 481087 h 1374056"/>
              <a:gd name="connsiteX63" fmla="*/ 421481 w 621774"/>
              <a:gd name="connsiteY63" fmla="*/ 473943 h 1374056"/>
              <a:gd name="connsiteX64" fmla="*/ 431006 w 621774"/>
              <a:gd name="connsiteY64" fmla="*/ 459656 h 1374056"/>
              <a:gd name="connsiteX65" fmla="*/ 440531 w 621774"/>
              <a:gd name="connsiteY65" fmla="*/ 438225 h 1374056"/>
              <a:gd name="connsiteX66" fmla="*/ 442912 w 621774"/>
              <a:gd name="connsiteY66" fmla="*/ 431081 h 1374056"/>
              <a:gd name="connsiteX67" fmla="*/ 447675 w 621774"/>
              <a:gd name="connsiteY67" fmla="*/ 423937 h 1374056"/>
              <a:gd name="connsiteX68" fmla="*/ 450056 w 621774"/>
              <a:gd name="connsiteY68" fmla="*/ 412031 h 1374056"/>
              <a:gd name="connsiteX69" fmla="*/ 457200 w 621774"/>
              <a:gd name="connsiteY69" fmla="*/ 388218 h 1374056"/>
              <a:gd name="connsiteX70" fmla="*/ 459581 w 621774"/>
              <a:gd name="connsiteY70" fmla="*/ 381075 h 1374056"/>
              <a:gd name="connsiteX71" fmla="*/ 461962 w 621774"/>
              <a:gd name="connsiteY71" fmla="*/ 373931 h 1374056"/>
              <a:gd name="connsiteX72" fmla="*/ 466725 w 621774"/>
              <a:gd name="connsiteY72" fmla="*/ 366787 h 1374056"/>
              <a:gd name="connsiteX73" fmla="*/ 473868 w 621774"/>
              <a:gd name="connsiteY73" fmla="*/ 352500 h 1374056"/>
              <a:gd name="connsiteX74" fmla="*/ 476250 w 621774"/>
              <a:gd name="connsiteY74" fmla="*/ 345356 h 1374056"/>
              <a:gd name="connsiteX75" fmla="*/ 481012 w 621774"/>
              <a:gd name="connsiteY75" fmla="*/ 338212 h 1374056"/>
              <a:gd name="connsiteX76" fmla="*/ 485775 w 621774"/>
              <a:gd name="connsiteY76" fmla="*/ 319162 h 1374056"/>
              <a:gd name="connsiteX77" fmla="*/ 492918 w 621774"/>
              <a:gd name="connsiteY77" fmla="*/ 295350 h 1374056"/>
              <a:gd name="connsiteX78" fmla="*/ 497681 w 621774"/>
              <a:gd name="connsiteY78" fmla="*/ 288206 h 1374056"/>
              <a:gd name="connsiteX79" fmla="*/ 507206 w 621774"/>
              <a:gd name="connsiteY79" fmla="*/ 266775 h 1374056"/>
              <a:gd name="connsiteX80" fmla="*/ 516731 w 621774"/>
              <a:gd name="connsiteY80" fmla="*/ 238200 h 1374056"/>
              <a:gd name="connsiteX81" fmla="*/ 519112 w 621774"/>
              <a:gd name="connsiteY81" fmla="*/ 231056 h 1374056"/>
              <a:gd name="connsiteX82" fmla="*/ 523875 w 621774"/>
              <a:gd name="connsiteY82" fmla="*/ 223912 h 1374056"/>
              <a:gd name="connsiteX83" fmla="*/ 531018 w 621774"/>
              <a:gd name="connsiteY83" fmla="*/ 202481 h 1374056"/>
              <a:gd name="connsiteX84" fmla="*/ 533400 w 621774"/>
              <a:gd name="connsiteY84" fmla="*/ 195337 h 1374056"/>
              <a:gd name="connsiteX85" fmla="*/ 535781 w 621774"/>
              <a:gd name="connsiteY85" fmla="*/ 185812 h 1374056"/>
              <a:gd name="connsiteX86" fmla="*/ 540543 w 621774"/>
              <a:gd name="connsiteY86" fmla="*/ 176287 h 1374056"/>
              <a:gd name="connsiteX87" fmla="*/ 542925 w 621774"/>
              <a:gd name="connsiteY87" fmla="*/ 169143 h 1374056"/>
              <a:gd name="connsiteX88" fmla="*/ 552450 w 621774"/>
              <a:gd name="connsiteY88" fmla="*/ 152475 h 1374056"/>
              <a:gd name="connsiteX89" fmla="*/ 559593 w 621774"/>
              <a:gd name="connsiteY89" fmla="*/ 138187 h 1374056"/>
              <a:gd name="connsiteX90" fmla="*/ 564356 w 621774"/>
              <a:gd name="connsiteY90" fmla="*/ 123900 h 1374056"/>
              <a:gd name="connsiteX91" fmla="*/ 566737 w 621774"/>
              <a:gd name="connsiteY91" fmla="*/ 116756 h 1374056"/>
              <a:gd name="connsiteX92" fmla="*/ 571500 w 621774"/>
              <a:gd name="connsiteY92" fmla="*/ 109612 h 1374056"/>
              <a:gd name="connsiteX93" fmla="*/ 578643 w 621774"/>
              <a:gd name="connsiteY93" fmla="*/ 85800 h 1374056"/>
              <a:gd name="connsiteX94" fmla="*/ 588168 w 621774"/>
              <a:gd name="connsiteY94" fmla="*/ 71512 h 1374056"/>
              <a:gd name="connsiteX95" fmla="*/ 592931 w 621774"/>
              <a:gd name="connsiteY95" fmla="*/ 64368 h 1374056"/>
              <a:gd name="connsiteX96" fmla="*/ 595312 w 621774"/>
              <a:gd name="connsiteY96" fmla="*/ 57225 h 1374056"/>
              <a:gd name="connsiteX97" fmla="*/ 602456 w 621774"/>
              <a:gd name="connsiteY97" fmla="*/ 52462 h 1374056"/>
              <a:gd name="connsiteX98" fmla="*/ 607218 w 621774"/>
              <a:gd name="connsiteY98" fmla="*/ 38175 h 1374056"/>
              <a:gd name="connsiteX99" fmla="*/ 611981 w 621774"/>
              <a:gd name="connsiteY99" fmla="*/ 23887 h 1374056"/>
              <a:gd name="connsiteX100" fmla="*/ 614362 w 621774"/>
              <a:gd name="connsiteY100" fmla="*/ 16743 h 1374056"/>
              <a:gd name="connsiteX101" fmla="*/ 619125 w 621774"/>
              <a:gd name="connsiteY101" fmla="*/ 9600 h 1374056"/>
              <a:gd name="connsiteX102" fmla="*/ 621506 w 621774"/>
              <a:gd name="connsiteY102" fmla="*/ 2456 h 1374056"/>
              <a:gd name="connsiteX103" fmla="*/ 614362 w 621774"/>
              <a:gd name="connsiteY103" fmla="*/ 75 h 1374056"/>
              <a:gd name="connsiteX104" fmla="*/ 592931 w 621774"/>
              <a:gd name="connsiteY104" fmla="*/ 7218 h 1374056"/>
              <a:gd name="connsiteX105" fmla="*/ 566737 w 621774"/>
              <a:gd name="connsiteY105" fmla="*/ 11981 h 1374056"/>
              <a:gd name="connsiteX106" fmla="*/ 128587 w 621774"/>
              <a:gd name="connsiteY106" fmla="*/ 9600 h 1374056"/>
              <a:gd name="connsiteX107" fmla="*/ 50006 w 621774"/>
              <a:gd name="connsiteY107" fmla="*/ 7218 h 1374056"/>
              <a:gd name="connsiteX108" fmla="*/ 0 w 621774"/>
              <a:gd name="connsiteY108" fmla="*/ 4837 h 1374056"/>
              <a:gd name="connsiteX109" fmla="*/ 21431 w 621774"/>
              <a:gd name="connsiteY109" fmla="*/ 1374056 h 1374056"/>
              <a:gd name="connsiteX110" fmla="*/ 130968 w 621774"/>
              <a:gd name="connsiteY110" fmla="*/ 1197843 h 13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21774" h="1374056">
                <a:moveTo>
                  <a:pt x="130968" y="1197843"/>
                </a:moveTo>
                <a:lnTo>
                  <a:pt x="130968" y="1197843"/>
                </a:lnTo>
                <a:cubicBezTo>
                  <a:pt x="135731" y="1192287"/>
                  <a:pt x="140081" y="1186349"/>
                  <a:pt x="145256" y="1181175"/>
                </a:cubicBezTo>
                <a:cubicBezTo>
                  <a:pt x="147280" y="1179151"/>
                  <a:pt x="150612" y="1178647"/>
                  <a:pt x="152400" y="1176412"/>
                </a:cubicBezTo>
                <a:cubicBezTo>
                  <a:pt x="153968" y="1174452"/>
                  <a:pt x="153562" y="1171462"/>
                  <a:pt x="154781" y="1169268"/>
                </a:cubicBezTo>
                <a:cubicBezTo>
                  <a:pt x="157561" y="1164265"/>
                  <a:pt x="161131" y="1159743"/>
                  <a:pt x="164306" y="1154981"/>
                </a:cubicBezTo>
                <a:lnTo>
                  <a:pt x="169068" y="1147837"/>
                </a:lnTo>
                <a:lnTo>
                  <a:pt x="173831" y="1140693"/>
                </a:lnTo>
                <a:cubicBezTo>
                  <a:pt x="174625" y="1138312"/>
                  <a:pt x="175523" y="1135963"/>
                  <a:pt x="176212" y="1133550"/>
                </a:cubicBezTo>
                <a:cubicBezTo>
                  <a:pt x="177231" y="1129982"/>
                  <a:pt x="179069" y="1120693"/>
                  <a:pt x="180975" y="1116881"/>
                </a:cubicBezTo>
                <a:cubicBezTo>
                  <a:pt x="182255" y="1114321"/>
                  <a:pt x="184575" y="1112352"/>
                  <a:pt x="185737" y="1109737"/>
                </a:cubicBezTo>
                <a:cubicBezTo>
                  <a:pt x="187776" y="1105150"/>
                  <a:pt x="188912" y="1100212"/>
                  <a:pt x="190500" y="1095450"/>
                </a:cubicBezTo>
                <a:lnTo>
                  <a:pt x="195262" y="1081162"/>
                </a:lnTo>
                <a:cubicBezTo>
                  <a:pt x="195264" y="1081157"/>
                  <a:pt x="200021" y="1066880"/>
                  <a:pt x="200025" y="1066875"/>
                </a:cubicBezTo>
                <a:cubicBezTo>
                  <a:pt x="213678" y="1046392"/>
                  <a:pt x="197305" y="1072313"/>
                  <a:pt x="207168" y="1052587"/>
                </a:cubicBezTo>
                <a:cubicBezTo>
                  <a:pt x="208448" y="1050027"/>
                  <a:pt x="210343" y="1047824"/>
                  <a:pt x="211931" y="1045443"/>
                </a:cubicBezTo>
                <a:cubicBezTo>
                  <a:pt x="212725" y="1043062"/>
                  <a:pt x="213190" y="1040545"/>
                  <a:pt x="214312" y="1038300"/>
                </a:cubicBezTo>
                <a:cubicBezTo>
                  <a:pt x="215592" y="1035740"/>
                  <a:pt x="217913" y="1033771"/>
                  <a:pt x="219075" y="1031156"/>
                </a:cubicBezTo>
                <a:cubicBezTo>
                  <a:pt x="230408" y="1005655"/>
                  <a:pt x="217822" y="1025889"/>
                  <a:pt x="228600" y="1009725"/>
                </a:cubicBezTo>
                <a:cubicBezTo>
                  <a:pt x="234897" y="984533"/>
                  <a:pt x="226348" y="1014195"/>
                  <a:pt x="235743" y="993056"/>
                </a:cubicBezTo>
                <a:cubicBezTo>
                  <a:pt x="235744" y="993054"/>
                  <a:pt x="241696" y="975198"/>
                  <a:pt x="242887" y="971625"/>
                </a:cubicBezTo>
                <a:cubicBezTo>
                  <a:pt x="243681" y="969244"/>
                  <a:pt x="243876" y="966569"/>
                  <a:pt x="245268" y="964481"/>
                </a:cubicBezTo>
                <a:lnTo>
                  <a:pt x="250031" y="957337"/>
                </a:lnTo>
                <a:cubicBezTo>
                  <a:pt x="255698" y="940335"/>
                  <a:pt x="252008" y="947227"/>
                  <a:pt x="259556" y="935906"/>
                </a:cubicBezTo>
                <a:lnTo>
                  <a:pt x="266700" y="914475"/>
                </a:lnTo>
                <a:cubicBezTo>
                  <a:pt x="267494" y="912094"/>
                  <a:pt x="267689" y="909420"/>
                  <a:pt x="269081" y="907331"/>
                </a:cubicBezTo>
                <a:cubicBezTo>
                  <a:pt x="275812" y="897233"/>
                  <a:pt x="272563" y="902747"/>
                  <a:pt x="278606" y="890662"/>
                </a:cubicBezTo>
                <a:cubicBezTo>
                  <a:pt x="279400" y="887487"/>
                  <a:pt x="280088" y="884284"/>
                  <a:pt x="280987" y="881137"/>
                </a:cubicBezTo>
                <a:cubicBezTo>
                  <a:pt x="281677" y="878723"/>
                  <a:pt x="282759" y="876428"/>
                  <a:pt x="283368" y="873993"/>
                </a:cubicBezTo>
                <a:cubicBezTo>
                  <a:pt x="284350" y="870067"/>
                  <a:pt x="284768" y="866013"/>
                  <a:pt x="285750" y="862087"/>
                </a:cubicBezTo>
                <a:cubicBezTo>
                  <a:pt x="286359" y="859652"/>
                  <a:pt x="287522" y="857378"/>
                  <a:pt x="288131" y="854943"/>
                </a:cubicBezTo>
                <a:cubicBezTo>
                  <a:pt x="289113" y="851017"/>
                  <a:pt x="289447" y="846942"/>
                  <a:pt x="290512" y="843037"/>
                </a:cubicBezTo>
                <a:cubicBezTo>
                  <a:pt x="291833" y="838194"/>
                  <a:pt x="294058" y="833620"/>
                  <a:pt x="295275" y="828750"/>
                </a:cubicBezTo>
                <a:cubicBezTo>
                  <a:pt x="296069" y="825575"/>
                  <a:pt x="296716" y="822360"/>
                  <a:pt x="297656" y="819225"/>
                </a:cubicBezTo>
                <a:cubicBezTo>
                  <a:pt x="299098" y="814416"/>
                  <a:pt x="300830" y="809700"/>
                  <a:pt x="302418" y="804937"/>
                </a:cubicBezTo>
                <a:lnTo>
                  <a:pt x="307181" y="790650"/>
                </a:lnTo>
                <a:lnTo>
                  <a:pt x="314325" y="769218"/>
                </a:lnTo>
                <a:lnTo>
                  <a:pt x="316706" y="762075"/>
                </a:lnTo>
                <a:cubicBezTo>
                  <a:pt x="317500" y="759694"/>
                  <a:pt x="317695" y="757019"/>
                  <a:pt x="319087" y="754931"/>
                </a:cubicBezTo>
                <a:lnTo>
                  <a:pt x="323850" y="747787"/>
                </a:lnTo>
                <a:cubicBezTo>
                  <a:pt x="325437" y="743025"/>
                  <a:pt x="327628" y="738422"/>
                  <a:pt x="328612" y="733500"/>
                </a:cubicBezTo>
                <a:cubicBezTo>
                  <a:pt x="329406" y="729531"/>
                  <a:pt x="329928" y="725498"/>
                  <a:pt x="330993" y="721593"/>
                </a:cubicBezTo>
                <a:cubicBezTo>
                  <a:pt x="332314" y="716750"/>
                  <a:pt x="334168" y="712068"/>
                  <a:pt x="335756" y="707306"/>
                </a:cubicBezTo>
                <a:lnTo>
                  <a:pt x="340518" y="693018"/>
                </a:lnTo>
                <a:lnTo>
                  <a:pt x="342900" y="685875"/>
                </a:lnTo>
                <a:cubicBezTo>
                  <a:pt x="343694" y="683494"/>
                  <a:pt x="343889" y="680820"/>
                  <a:pt x="345281" y="678731"/>
                </a:cubicBezTo>
                <a:lnTo>
                  <a:pt x="354806" y="664443"/>
                </a:lnTo>
                <a:cubicBezTo>
                  <a:pt x="356393" y="659681"/>
                  <a:pt x="357323" y="654646"/>
                  <a:pt x="359568" y="650156"/>
                </a:cubicBezTo>
                <a:cubicBezTo>
                  <a:pt x="361156" y="646981"/>
                  <a:pt x="363013" y="643927"/>
                  <a:pt x="364331" y="640631"/>
                </a:cubicBezTo>
                <a:cubicBezTo>
                  <a:pt x="366195" y="635970"/>
                  <a:pt x="367505" y="631106"/>
                  <a:pt x="369093" y="626343"/>
                </a:cubicBezTo>
                <a:lnTo>
                  <a:pt x="371475" y="619200"/>
                </a:lnTo>
                <a:lnTo>
                  <a:pt x="373856" y="612056"/>
                </a:lnTo>
                <a:cubicBezTo>
                  <a:pt x="374650" y="609675"/>
                  <a:pt x="375745" y="607373"/>
                  <a:pt x="376237" y="604912"/>
                </a:cubicBezTo>
                <a:cubicBezTo>
                  <a:pt x="377031" y="600943"/>
                  <a:pt x="377553" y="596911"/>
                  <a:pt x="378618" y="593006"/>
                </a:cubicBezTo>
                <a:cubicBezTo>
                  <a:pt x="379939" y="588163"/>
                  <a:pt x="381793" y="583481"/>
                  <a:pt x="383381" y="578718"/>
                </a:cubicBezTo>
                <a:lnTo>
                  <a:pt x="385762" y="571575"/>
                </a:lnTo>
                <a:lnTo>
                  <a:pt x="390525" y="557287"/>
                </a:lnTo>
                <a:cubicBezTo>
                  <a:pt x="391319" y="554906"/>
                  <a:pt x="391514" y="552232"/>
                  <a:pt x="392906" y="550143"/>
                </a:cubicBezTo>
                <a:lnTo>
                  <a:pt x="397668" y="543000"/>
                </a:lnTo>
                <a:cubicBezTo>
                  <a:pt x="403645" y="519095"/>
                  <a:pt x="400364" y="530148"/>
                  <a:pt x="407193" y="509662"/>
                </a:cubicBezTo>
                <a:lnTo>
                  <a:pt x="411956" y="495375"/>
                </a:lnTo>
                <a:cubicBezTo>
                  <a:pt x="412750" y="492994"/>
                  <a:pt x="412945" y="490319"/>
                  <a:pt x="414337" y="488231"/>
                </a:cubicBezTo>
                <a:lnTo>
                  <a:pt x="419100" y="481087"/>
                </a:lnTo>
                <a:cubicBezTo>
                  <a:pt x="419894" y="478706"/>
                  <a:pt x="420262" y="476137"/>
                  <a:pt x="421481" y="473943"/>
                </a:cubicBezTo>
                <a:cubicBezTo>
                  <a:pt x="424261" y="468940"/>
                  <a:pt x="431006" y="459656"/>
                  <a:pt x="431006" y="459656"/>
                </a:cubicBezTo>
                <a:cubicBezTo>
                  <a:pt x="436673" y="442653"/>
                  <a:pt x="432983" y="449545"/>
                  <a:pt x="440531" y="438225"/>
                </a:cubicBezTo>
                <a:cubicBezTo>
                  <a:pt x="441325" y="435844"/>
                  <a:pt x="441789" y="433326"/>
                  <a:pt x="442912" y="431081"/>
                </a:cubicBezTo>
                <a:cubicBezTo>
                  <a:pt x="444192" y="428521"/>
                  <a:pt x="446670" y="426617"/>
                  <a:pt x="447675" y="423937"/>
                </a:cubicBezTo>
                <a:cubicBezTo>
                  <a:pt x="449096" y="420147"/>
                  <a:pt x="449178" y="415982"/>
                  <a:pt x="450056" y="412031"/>
                </a:cubicBezTo>
                <a:cubicBezTo>
                  <a:pt x="452456" y="401232"/>
                  <a:pt x="453241" y="400094"/>
                  <a:pt x="457200" y="388218"/>
                </a:cubicBezTo>
                <a:lnTo>
                  <a:pt x="459581" y="381075"/>
                </a:lnTo>
                <a:cubicBezTo>
                  <a:pt x="460375" y="378694"/>
                  <a:pt x="460570" y="376019"/>
                  <a:pt x="461962" y="373931"/>
                </a:cubicBezTo>
                <a:lnTo>
                  <a:pt x="466725" y="366787"/>
                </a:lnTo>
                <a:cubicBezTo>
                  <a:pt x="472708" y="348836"/>
                  <a:pt x="464639" y="370957"/>
                  <a:pt x="473868" y="352500"/>
                </a:cubicBezTo>
                <a:cubicBezTo>
                  <a:pt x="474991" y="350255"/>
                  <a:pt x="475127" y="347601"/>
                  <a:pt x="476250" y="345356"/>
                </a:cubicBezTo>
                <a:cubicBezTo>
                  <a:pt x="477530" y="342796"/>
                  <a:pt x="479732" y="340772"/>
                  <a:pt x="481012" y="338212"/>
                </a:cubicBezTo>
                <a:cubicBezTo>
                  <a:pt x="483564" y="333108"/>
                  <a:pt x="484689" y="324049"/>
                  <a:pt x="485775" y="319162"/>
                </a:cubicBezTo>
                <a:cubicBezTo>
                  <a:pt x="486884" y="314170"/>
                  <a:pt x="490939" y="298318"/>
                  <a:pt x="492918" y="295350"/>
                </a:cubicBezTo>
                <a:lnTo>
                  <a:pt x="497681" y="288206"/>
                </a:lnTo>
                <a:cubicBezTo>
                  <a:pt x="503348" y="271203"/>
                  <a:pt x="499658" y="278095"/>
                  <a:pt x="507206" y="266775"/>
                </a:cubicBezTo>
                <a:lnTo>
                  <a:pt x="516731" y="238200"/>
                </a:lnTo>
                <a:cubicBezTo>
                  <a:pt x="517525" y="235819"/>
                  <a:pt x="517720" y="233144"/>
                  <a:pt x="519112" y="231056"/>
                </a:cubicBezTo>
                <a:lnTo>
                  <a:pt x="523875" y="223912"/>
                </a:lnTo>
                <a:lnTo>
                  <a:pt x="531018" y="202481"/>
                </a:lnTo>
                <a:cubicBezTo>
                  <a:pt x="531812" y="200100"/>
                  <a:pt x="532791" y="197772"/>
                  <a:pt x="533400" y="195337"/>
                </a:cubicBezTo>
                <a:cubicBezTo>
                  <a:pt x="534194" y="192162"/>
                  <a:pt x="534632" y="188876"/>
                  <a:pt x="535781" y="185812"/>
                </a:cubicBezTo>
                <a:cubicBezTo>
                  <a:pt x="537027" y="182488"/>
                  <a:pt x="539145" y="179550"/>
                  <a:pt x="540543" y="176287"/>
                </a:cubicBezTo>
                <a:cubicBezTo>
                  <a:pt x="541532" y="173980"/>
                  <a:pt x="541936" y="171450"/>
                  <a:pt x="542925" y="169143"/>
                </a:cubicBezTo>
                <a:cubicBezTo>
                  <a:pt x="546553" y="160679"/>
                  <a:pt x="547664" y="159653"/>
                  <a:pt x="552450" y="152475"/>
                </a:cubicBezTo>
                <a:cubicBezTo>
                  <a:pt x="561129" y="126435"/>
                  <a:pt x="547290" y="165868"/>
                  <a:pt x="559593" y="138187"/>
                </a:cubicBezTo>
                <a:cubicBezTo>
                  <a:pt x="561632" y="133600"/>
                  <a:pt x="562768" y="128662"/>
                  <a:pt x="564356" y="123900"/>
                </a:cubicBezTo>
                <a:cubicBezTo>
                  <a:pt x="565150" y="121519"/>
                  <a:pt x="565345" y="118844"/>
                  <a:pt x="566737" y="116756"/>
                </a:cubicBezTo>
                <a:lnTo>
                  <a:pt x="571500" y="109612"/>
                </a:lnTo>
                <a:cubicBezTo>
                  <a:pt x="572831" y="104288"/>
                  <a:pt x="576324" y="89278"/>
                  <a:pt x="578643" y="85800"/>
                </a:cubicBezTo>
                <a:lnTo>
                  <a:pt x="588168" y="71512"/>
                </a:lnTo>
                <a:lnTo>
                  <a:pt x="592931" y="64368"/>
                </a:lnTo>
                <a:cubicBezTo>
                  <a:pt x="593725" y="61987"/>
                  <a:pt x="593744" y="59185"/>
                  <a:pt x="595312" y="57225"/>
                </a:cubicBezTo>
                <a:cubicBezTo>
                  <a:pt x="597100" y="54990"/>
                  <a:pt x="600939" y="54889"/>
                  <a:pt x="602456" y="52462"/>
                </a:cubicBezTo>
                <a:cubicBezTo>
                  <a:pt x="605117" y="48205"/>
                  <a:pt x="605631" y="42937"/>
                  <a:pt x="607218" y="38175"/>
                </a:cubicBezTo>
                <a:lnTo>
                  <a:pt x="611981" y="23887"/>
                </a:lnTo>
                <a:cubicBezTo>
                  <a:pt x="612775" y="21506"/>
                  <a:pt x="612969" y="18831"/>
                  <a:pt x="614362" y="16743"/>
                </a:cubicBezTo>
                <a:lnTo>
                  <a:pt x="619125" y="9600"/>
                </a:lnTo>
                <a:cubicBezTo>
                  <a:pt x="619919" y="7219"/>
                  <a:pt x="622629" y="4701"/>
                  <a:pt x="621506" y="2456"/>
                </a:cubicBezTo>
                <a:cubicBezTo>
                  <a:pt x="620383" y="211"/>
                  <a:pt x="616857" y="-202"/>
                  <a:pt x="614362" y="75"/>
                </a:cubicBezTo>
                <a:cubicBezTo>
                  <a:pt x="592974" y="2451"/>
                  <a:pt x="607197" y="4840"/>
                  <a:pt x="592931" y="7218"/>
                </a:cubicBezTo>
                <a:cubicBezTo>
                  <a:pt x="574651" y="10266"/>
                  <a:pt x="583378" y="8653"/>
                  <a:pt x="566737" y="11981"/>
                </a:cubicBezTo>
                <a:lnTo>
                  <a:pt x="128587" y="9600"/>
                </a:lnTo>
                <a:cubicBezTo>
                  <a:pt x="102382" y="9358"/>
                  <a:pt x="76194" y="8188"/>
                  <a:pt x="50006" y="7218"/>
                </a:cubicBezTo>
                <a:cubicBezTo>
                  <a:pt x="33330" y="6600"/>
                  <a:pt x="0" y="4837"/>
                  <a:pt x="0" y="4837"/>
                </a:cubicBezTo>
                <a:lnTo>
                  <a:pt x="21431" y="1374056"/>
                </a:lnTo>
                <a:lnTo>
                  <a:pt x="130968" y="11978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384333" y="1428678"/>
            <a:ext cx="3135535" cy="2990921"/>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917440 h 1936020"/>
              <a:gd name="connsiteX1" fmla="*/ 579041 w 3923770"/>
              <a:gd name="connsiteY1" fmla="*/ 1850765 h 1936020"/>
              <a:gd name="connsiteX2" fmla="*/ 1055289 w 3923770"/>
              <a:gd name="connsiteY2" fmla="*/ 1526084 h 1936020"/>
              <a:gd name="connsiteX3" fmla="*/ 1912539 w 3923770"/>
              <a:gd name="connsiteY3" fmla="*/ 392609 h 1936020"/>
              <a:gd name="connsiteX4" fmla="*/ 2945868 w 3923770"/>
              <a:gd name="connsiteY4" fmla="*/ 81720 h 1936020"/>
              <a:gd name="connsiteX5" fmla="*/ 3141264 w 3923770"/>
              <a:gd name="connsiteY5" fmla="*/ 1764210 h 1936020"/>
              <a:gd name="connsiteX6" fmla="*/ 3722289 w 3923770"/>
              <a:gd name="connsiteY6" fmla="*/ 1897559 h 1936020"/>
              <a:gd name="connsiteX7" fmla="*/ 3923770 w 3923770"/>
              <a:gd name="connsiteY7" fmla="*/ 1916615 h 1936020"/>
              <a:gd name="connsiteX0" fmla="*/ 0 w 3933379"/>
              <a:gd name="connsiteY0" fmla="*/ 1917440 h 1917440"/>
              <a:gd name="connsiteX1" fmla="*/ 579041 w 3933379"/>
              <a:gd name="connsiteY1" fmla="*/ 1850765 h 1917440"/>
              <a:gd name="connsiteX2" fmla="*/ 1055289 w 3933379"/>
              <a:gd name="connsiteY2" fmla="*/ 1526084 h 1917440"/>
              <a:gd name="connsiteX3" fmla="*/ 1912539 w 3933379"/>
              <a:gd name="connsiteY3" fmla="*/ 392609 h 1917440"/>
              <a:gd name="connsiteX4" fmla="*/ 2945868 w 3933379"/>
              <a:gd name="connsiteY4" fmla="*/ 81720 h 1917440"/>
              <a:gd name="connsiteX5" fmla="*/ 3141264 w 3933379"/>
              <a:gd name="connsiteY5" fmla="*/ 1764210 h 1917440"/>
              <a:gd name="connsiteX6" fmla="*/ 3848721 w 3933379"/>
              <a:gd name="connsiteY6" fmla="*/ 198641 h 1917440"/>
              <a:gd name="connsiteX7" fmla="*/ 3923770 w 3933379"/>
              <a:gd name="connsiteY7" fmla="*/ 1916615 h 1917440"/>
              <a:gd name="connsiteX0" fmla="*/ 0 w 3933379"/>
              <a:gd name="connsiteY0" fmla="*/ 1847842 h 1847842"/>
              <a:gd name="connsiteX1" fmla="*/ 579041 w 3933379"/>
              <a:gd name="connsiteY1" fmla="*/ 1781167 h 1847842"/>
              <a:gd name="connsiteX2" fmla="*/ 1055289 w 3933379"/>
              <a:gd name="connsiteY2" fmla="*/ 1456486 h 1847842"/>
              <a:gd name="connsiteX3" fmla="*/ 1912539 w 3933379"/>
              <a:gd name="connsiteY3" fmla="*/ 323011 h 1847842"/>
              <a:gd name="connsiteX4" fmla="*/ 2945868 w 3933379"/>
              <a:gd name="connsiteY4" fmla="*/ 12122 h 1847842"/>
              <a:gd name="connsiteX5" fmla="*/ 3246624 w 3933379"/>
              <a:gd name="connsiteY5" fmla="*/ 69560 h 1847842"/>
              <a:gd name="connsiteX6" fmla="*/ 3848721 w 3933379"/>
              <a:gd name="connsiteY6" fmla="*/ 129043 h 1847842"/>
              <a:gd name="connsiteX7" fmla="*/ 3923770 w 3933379"/>
              <a:gd name="connsiteY7" fmla="*/ 1847017 h 1847842"/>
              <a:gd name="connsiteX0" fmla="*/ 0 w 3933379"/>
              <a:gd name="connsiteY0" fmla="*/ 1904485 h 1904485"/>
              <a:gd name="connsiteX1" fmla="*/ 579041 w 3933379"/>
              <a:gd name="connsiteY1" fmla="*/ 1837810 h 1904485"/>
              <a:gd name="connsiteX2" fmla="*/ 1055289 w 3933379"/>
              <a:gd name="connsiteY2" fmla="*/ 1513129 h 1904485"/>
              <a:gd name="connsiteX3" fmla="*/ 1912539 w 3933379"/>
              <a:gd name="connsiteY3" fmla="*/ 379654 h 1904485"/>
              <a:gd name="connsiteX4" fmla="*/ 2945868 w 3933379"/>
              <a:gd name="connsiteY4" fmla="*/ 68765 h 1904485"/>
              <a:gd name="connsiteX5" fmla="*/ 3848721 w 3933379"/>
              <a:gd name="connsiteY5" fmla="*/ 185686 h 1904485"/>
              <a:gd name="connsiteX6" fmla="*/ 3923770 w 3933379"/>
              <a:gd name="connsiteY6" fmla="*/ 1903660 h 1904485"/>
              <a:gd name="connsiteX0" fmla="*/ 0 w 3955378"/>
              <a:gd name="connsiteY0" fmla="*/ 1982378 h 1982378"/>
              <a:gd name="connsiteX1" fmla="*/ 579041 w 3955378"/>
              <a:gd name="connsiteY1" fmla="*/ 1915703 h 1982378"/>
              <a:gd name="connsiteX2" fmla="*/ 1055289 w 3955378"/>
              <a:gd name="connsiteY2" fmla="*/ 1591022 h 1982378"/>
              <a:gd name="connsiteX3" fmla="*/ 1912539 w 3955378"/>
              <a:gd name="connsiteY3" fmla="*/ 457547 h 1982378"/>
              <a:gd name="connsiteX4" fmla="*/ 2945868 w 3955378"/>
              <a:gd name="connsiteY4" fmla="*/ 146658 h 1982378"/>
              <a:gd name="connsiteX5" fmla="*/ 3848721 w 3955378"/>
              <a:gd name="connsiteY5" fmla="*/ 263579 h 1982378"/>
              <a:gd name="connsiteX6" fmla="*/ 3955378 w 3955378"/>
              <a:gd name="connsiteY6" fmla="*/ 600 h 1982378"/>
              <a:gd name="connsiteX0" fmla="*/ 0 w 3848721"/>
              <a:gd name="connsiteY0" fmla="*/ 1904486 h 1904486"/>
              <a:gd name="connsiteX1" fmla="*/ 579041 w 3848721"/>
              <a:gd name="connsiteY1" fmla="*/ 1837811 h 1904486"/>
              <a:gd name="connsiteX2" fmla="*/ 1055289 w 3848721"/>
              <a:gd name="connsiteY2" fmla="*/ 1513130 h 1904486"/>
              <a:gd name="connsiteX3" fmla="*/ 1912539 w 3848721"/>
              <a:gd name="connsiteY3" fmla="*/ 379655 h 1904486"/>
              <a:gd name="connsiteX4" fmla="*/ 2945868 w 3848721"/>
              <a:gd name="connsiteY4" fmla="*/ 68766 h 1904486"/>
              <a:gd name="connsiteX5" fmla="*/ 3848721 w 3848721"/>
              <a:gd name="connsiteY5" fmla="*/ 185687 h 1904486"/>
              <a:gd name="connsiteX0" fmla="*/ 0 w 2945869"/>
              <a:gd name="connsiteY0" fmla="*/ 1835720 h 1835720"/>
              <a:gd name="connsiteX1" fmla="*/ 579041 w 2945869"/>
              <a:gd name="connsiteY1" fmla="*/ 1769045 h 1835720"/>
              <a:gd name="connsiteX2" fmla="*/ 1055289 w 2945869"/>
              <a:gd name="connsiteY2" fmla="*/ 1444364 h 1835720"/>
              <a:gd name="connsiteX3" fmla="*/ 1912539 w 2945869"/>
              <a:gd name="connsiteY3" fmla="*/ 310889 h 1835720"/>
              <a:gd name="connsiteX4" fmla="*/ 2945868 w 2945869"/>
              <a:gd name="connsiteY4" fmla="*/ 0 h 1835720"/>
              <a:gd name="connsiteX0" fmla="*/ 0 w 3799281"/>
              <a:gd name="connsiteY0" fmla="*/ 1822290 h 1822290"/>
              <a:gd name="connsiteX1" fmla="*/ 579041 w 3799281"/>
              <a:gd name="connsiteY1" fmla="*/ 1755615 h 1822290"/>
              <a:gd name="connsiteX2" fmla="*/ 1055289 w 3799281"/>
              <a:gd name="connsiteY2" fmla="*/ 1430934 h 1822290"/>
              <a:gd name="connsiteX3" fmla="*/ 1912539 w 3799281"/>
              <a:gd name="connsiteY3" fmla="*/ 297459 h 1822290"/>
              <a:gd name="connsiteX4" fmla="*/ 3799281 w 3799281"/>
              <a:gd name="connsiteY4" fmla="*/ 0 h 1822290"/>
              <a:gd name="connsiteX0" fmla="*/ 0 w 3799281"/>
              <a:gd name="connsiteY0" fmla="*/ 1822290 h 1822290"/>
              <a:gd name="connsiteX1" fmla="*/ 579041 w 3799281"/>
              <a:gd name="connsiteY1" fmla="*/ 1755615 h 1822290"/>
              <a:gd name="connsiteX2" fmla="*/ 1055289 w 3799281"/>
              <a:gd name="connsiteY2" fmla="*/ 1430934 h 1822290"/>
              <a:gd name="connsiteX3" fmla="*/ 1912539 w 3799281"/>
              <a:gd name="connsiteY3" fmla="*/ 297459 h 1822290"/>
              <a:gd name="connsiteX4" fmla="*/ 2887735 w 3799281"/>
              <a:gd name="connsiteY4" fmla="*/ 64056 h 1822290"/>
              <a:gd name="connsiteX5" fmla="*/ 3799281 w 3799281"/>
              <a:gd name="connsiteY5" fmla="*/ 0 h 1822290"/>
              <a:gd name="connsiteX0" fmla="*/ 0 w 3799281"/>
              <a:gd name="connsiteY0" fmla="*/ 1861386 h 1861386"/>
              <a:gd name="connsiteX1" fmla="*/ 579041 w 3799281"/>
              <a:gd name="connsiteY1" fmla="*/ 1794711 h 1861386"/>
              <a:gd name="connsiteX2" fmla="*/ 1055289 w 3799281"/>
              <a:gd name="connsiteY2" fmla="*/ 1470030 h 1861386"/>
              <a:gd name="connsiteX3" fmla="*/ 1912539 w 3799281"/>
              <a:gd name="connsiteY3" fmla="*/ 336555 h 1861386"/>
              <a:gd name="connsiteX4" fmla="*/ 2929879 w 3799281"/>
              <a:gd name="connsiteY4" fmla="*/ 15855 h 1861386"/>
              <a:gd name="connsiteX5" fmla="*/ 3799281 w 3799281"/>
              <a:gd name="connsiteY5" fmla="*/ 39096 h 1861386"/>
              <a:gd name="connsiteX0" fmla="*/ 0 w 3799281"/>
              <a:gd name="connsiteY0" fmla="*/ 1864731 h 1864731"/>
              <a:gd name="connsiteX1" fmla="*/ 579041 w 3799281"/>
              <a:gd name="connsiteY1" fmla="*/ 1798056 h 1864731"/>
              <a:gd name="connsiteX2" fmla="*/ 1055289 w 3799281"/>
              <a:gd name="connsiteY2" fmla="*/ 1473375 h 1864731"/>
              <a:gd name="connsiteX3" fmla="*/ 1912539 w 3799281"/>
              <a:gd name="connsiteY3" fmla="*/ 339900 h 1864731"/>
              <a:gd name="connsiteX4" fmla="*/ 2929879 w 3799281"/>
              <a:gd name="connsiteY4" fmla="*/ 19200 h 1864731"/>
              <a:gd name="connsiteX5" fmla="*/ 3799281 w 3799281"/>
              <a:gd name="connsiteY5" fmla="*/ 22296 h 1864731"/>
              <a:gd name="connsiteX0" fmla="*/ 0 w 3799281"/>
              <a:gd name="connsiteY0" fmla="*/ 1882725 h 1882725"/>
              <a:gd name="connsiteX1" fmla="*/ 579041 w 3799281"/>
              <a:gd name="connsiteY1" fmla="*/ 1816050 h 1882725"/>
              <a:gd name="connsiteX2" fmla="*/ 1055289 w 3799281"/>
              <a:gd name="connsiteY2" fmla="*/ 1491369 h 1882725"/>
              <a:gd name="connsiteX3" fmla="*/ 1912539 w 3799281"/>
              <a:gd name="connsiteY3" fmla="*/ 357894 h 1882725"/>
              <a:gd name="connsiteX4" fmla="*/ 2929879 w 3799281"/>
              <a:gd name="connsiteY4" fmla="*/ 37194 h 1882725"/>
              <a:gd name="connsiteX5" fmla="*/ 3799281 w 3799281"/>
              <a:gd name="connsiteY5" fmla="*/ 0 h 1882725"/>
              <a:gd name="connsiteX0" fmla="*/ 0 w 3799281"/>
              <a:gd name="connsiteY0" fmla="*/ 1882725 h 1882725"/>
              <a:gd name="connsiteX1" fmla="*/ 579041 w 3799281"/>
              <a:gd name="connsiteY1" fmla="*/ 1816050 h 1882725"/>
              <a:gd name="connsiteX2" fmla="*/ 1055289 w 3799281"/>
              <a:gd name="connsiteY2" fmla="*/ 1491369 h 1882725"/>
              <a:gd name="connsiteX3" fmla="*/ 1912539 w 3799281"/>
              <a:gd name="connsiteY3" fmla="*/ 357894 h 1882725"/>
              <a:gd name="connsiteX4" fmla="*/ 2750767 w 3799281"/>
              <a:gd name="connsiteY4" fmla="*/ 64054 h 1882725"/>
              <a:gd name="connsiteX5" fmla="*/ 3799281 w 3799281"/>
              <a:gd name="connsiteY5" fmla="*/ 0 h 1882725"/>
              <a:gd name="connsiteX0" fmla="*/ 0 w 3799281"/>
              <a:gd name="connsiteY0" fmla="*/ 1882725 h 1882725"/>
              <a:gd name="connsiteX1" fmla="*/ 579041 w 3799281"/>
              <a:gd name="connsiteY1" fmla="*/ 1816050 h 1882725"/>
              <a:gd name="connsiteX2" fmla="*/ 1055289 w 3799281"/>
              <a:gd name="connsiteY2" fmla="*/ 1491369 h 1882725"/>
              <a:gd name="connsiteX3" fmla="*/ 1838788 w 3799281"/>
              <a:gd name="connsiteY3" fmla="*/ 525772 h 1882725"/>
              <a:gd name="connsiteX4" fmla="*/ 2750767 w 3799281"/>
              <a:gd name="connsiteY4" fmla="*/ 64054 h 1882725"/>
              <a:gd name="connsiteX5" fmla="*/ 3799281 w 3799281"/>
              <a:gd name="connsiteY5" fmla="*/ 0 h 1882725"/>
              <a:gd name="connsiteX0" fmla="*/ 0 w 3799281"/>
              <a:gd name="connsiteY0" fmla="*/ 1882725 h 1882725"/>
              <a:gd name="connsiteX1" fmla="*/ 579041 w 3799281"/>
              <a:gd name="connsiteY1" fmla="*/ 1816050 h 1882725"/>
              <a:gd name="connsiteX2" fmla="*/ 1055289 w 3799281"/>
              <a:gd name="connsiteY2" fmla="*/ 1491369 h 1882725"/>
              <a:gd name="connsiteX3" fmla="*/ 1838788 w 3799281"/>
              <a:gd name="connsiteY3" fmla="*/ 525772 h 1882725"/>
              <a:gd name="connsiteX4" fmla="*/ 2929879 w 3799281"/>
              <a:gd name="connsiteY4" fmla="*/ 57339 h 1882725"/>
              <a:gd name="connsiteX5" fmla="*/ 3799281 w 3799281"/>
              <a:gd name="connsiteY5" fmla="*/ 0 h 18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9281" h="1882725">
                <a:moveTo>
                  <a:pt x="0" y="1882725"/>
                </a:moveTo>
                <a:cubicBezTo>
                  <a:pt x="92075" y="1857325"/>
                  <a:pt x="403160" y="1881276"/>
                  <a:pt x="579041" y="1816050"/>
                </a:cubicBezTo>
                <a:cubicBezTo>
                  <a:pt x="754922" y="1750824"/>
                  <a:pt x="845331" y="1706415"/>
                  <a:pt x="1055289" y="1491369"/>
                </a:cubicBezTo>
                <a:cubicBezTo>
                  <a:pt x="1265247" y="1276323"/>
                  <a:pt x="1526356" y="764777"/>
                  <a:pt x="1838788" y="525772"/>
                </a:cubicBezTo>
                <a:cubicBezTo>
                  <a:pt x="2151220" y="286767"/>
                  <a:pt x="2615422" y="106915"/>
                  <a:pt x="2929879" y="57339"/>
                </a:cubicBezTo>
                <a:cubicBezTo>
                  <a:pt x="3244336" y="7763"/>
                  <a:pt x="3647357" y="10676"/>
                  <a:pt x="3799281"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6" name="Elbow Connector 25"/>
          <p:cNvCxnSpPr/>
          <p:nvPr/>
        </p:nvCxnSpPr>
        <p:spPr>
          <a:xfrm rot="16200000" flipH="1">
            <a:off x="5055070" y="2575312"/>
            <a:ext cx="2161814" cy="1508585"/>
          </a:xfrm>
          <a:prstGeom prst="bentConnector3">
            <a:avLst>
              <a:gd name="adj1" fmla="val -59"/>
            </a:avLst>
          </a:prstGeom>
          <a:ln w="1905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67454" y="1898099"/>
            <a:ext cx="585417" cy="307777"/>
          </a:xfrm>
          <a:prstGeom prst="rect">
            <a:avLst/>
          </a:prstGeom>
          <a:noFill/>
        </p:spPr>
        <p:txBody>
          <a:bodyPr wrap="none" rtlCol="0">
            <a:spAutoFit/>
          </a:bodyPr>
          <a:lstStyle/>
          <a:p>
            <a:r>
              <a:rPr lang="en-US" sz="1400" dirty="0" smtClean="0"/>
              <a:t>F</a:t>
            </a:r>
            <a:r>
              <a:rPr lang="en-US" sz="1400" baseline="-25000" dirty="0" smtClean="0"/>
              <a:t>T</a:t>
            </a:r>
            <a:r>
              <a:rPr lang="en-US" sz="1400" dirty="0" smtClean="0"/>
              <a:t>(a)</a:t>
            </a:r>
            <a:endParaRPr lang="en-GB" sz="1400" dirty="0"/>
          </a:p>
        </p:txBody>
      </p:sp>
      <p:grpSp>
        <p:nvGrpSpPr>
          <p:cNvPr id="15" name="Group 14"/>
          <p:cNvGrpSpPr/>
          <p:nvPr/>
        </p:nvGrpSpPr>
        <p:grpSpPr>
          <a:xfrm>
            <a:off x="6300788" y="6172200"/>
            <a:ext cx="2843212" cy="685800"/>
            <a:chOff x="1671638" y="4419600"/>
            <a:chExt cx="2843212" cy="685800"/>
          </a:xfrm>
        </p:grpSpPr>
        <p:sp>
          <p:nvSpPr>
            <p:cNvPr id="16" name="Rounded Rectangle 15"/>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SC.68 - SC.69</a:t>
              </a:r>
              <a:endParaRPr lang="en-GB" sz="1800" b="1" dirty="0"/>
            </a:p>
          </p:txBody>
        </p:sp>
      </p:grpSp>
    </p:spTree>
    <p:extLst>
      <p:ext uri="{BB962C8B-B14F-4D97-AF65-F5344CB8AC3E}">
        <p14:creationId xmlns:p14="http://schemas.microsoft.com/office/powerpoint/2010/main" val="753807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739780" y="3496810"/>
            <a:ext cx="3716323" cy="2585207"/>
          </a:xfrm>
          <a:prstGeom prst="rect">
            <a:avLst/>
          </a:prstGeom>
        </p:spPr>
      </p:pic>
      <p:pic>
        <p:nvPicPr>
          <p:cNvPr id="13" name="Picture 12"/>
          <p:cNvPicPr>
            <a:picLocks noChangeAspect="1"/>
          </p:cNvPicPr>
          <p:nvPr/>
        </p:nvPicPr>
        <p:blipFill>
          <a:blip r:embed="rId4"/>
          <a:stretch>
            <a:fillRect/>
          </a:stretch>
        </p:blipFill>
        <p:spPr>
          <a:xfrm>
            <a:off x="4726102" y="846589"/>
            <a:ext cx="3738389" cy="2580741"/>
          </a:xfrm>
          <a:prstGeom prst="rect">
            <a:avLst/>
          </a:prstGeom>
        </p:spPr>
      </p:pic>
      <p:pic>
        <p:nvPicPr>
          <p:cNvPr id="12" name="Picture 11"/>
          <p:cNvPicPr>
            <a:picLocks noChangeAspect="1"/>
          </p:cNvPicPr>
          <p:nvPr/>
        </p:nvPicPr>
        <p:blipFill>
          <a:blip r:embed="rId5"/>
          <a:stretch>
            <a:fillRect/>
          </a:stretch>
        </p:blipFill>
        <p:spPr>
          <a:xfrm>
            <a:off x="745222" y="3494015"/>
            <a:ext cx="3793222" cy="2585207"/>
          </a:xfrm>
          <a:prstGeom prst="rect">
            <a:avLst/>
          </a:prstGeom>
        </p:spPr>
      </p:pic>
      <p:pic>
        <p:nvPicPr>
          <p:cNvPr id="10" name="Picture 9"/>
          <p:cNvPicPr>
            <a:picLocks noChangeAspect="1"/>
          </p:cNvPicPr>
          <p:nvPr/>
        </p:nvPicPr>
        <p:blipFill>
          <a:blip r:embed="rId6"/>
          <a:stretch>
            <a:fillRect/>
          </a:stretch>
        </p:blipFill>
        <p:spPr>
          <a:xfrm>
            <a:off x="736134" y="854978"/>
            <a:ext cx="3740864" cy="2563963"/>
          </a:xfrm>
          <a:prstGeom prst="rect">
            <a:avLst/>
          </a:prstGeom>
        </p:spPr>
      </p:pic>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Some common PDFs</a:t>
            </a:r>
            <a:endParaRPr lang="en-US" sz="3400" b="1" dirty="0">
              <a:latin typeface="Tahoma" pitchFamily="34" charset="0"/>
              <a:ea typeface="Tahoma" pitchFamily="34" charset="0"/>
              <a:cs typeface="Tahoma" pitchFamily="34" charset="0"/>
            </a:endParaRPr>
          </a:p>
        </p:txBody>
      </p:sp>
      <p:sp>
        <p:nvSpPr>
          <p:cNvPr id="6" name="TextBox 5"/>
          <p:cNvSpPr txBox="1"/>
          <p:nvPr/>
        </p:nvSpPr>
        <p:spPr>
          <a:xfrm>
            <a:off x="3846130" y="6081625"/>
            <a:ext cx="1466235" cy="338554"/>
          </a:xfrm>
          <a:prstGeom prst="rect">
            <a:avLst/>
          </a:prstGeom>
          <a:noFill/>
        </p:spPr>
        <p:txBody>
          <a:bodyPr wrap="none" rtlCol="0">
            <a:spAutoFit/>
          </a:bodyPr>
          <a:lstStyle/>
          <a:p>
            <a:r>
              <a:rPr lang="en-US" sz="1600" dirty="0" smtClean="0"/>
              <a:t>Variable value</a:t>
            </a:r>
            <a:endParaRPr lang="en-GB" sz="1600" dirty="0"/>
          </a:p>
        </p:txBody>
      </p:sp>
      <p:sp>
        <p:nvSpPr>
          <p:cNvPr id="11" name="TextBox 10"/>
          <p:cNvSpPr txBox="1"/>
          <p:nvPr/>
        </p:nvSpPr>
        <p:spPr>
          <a:xfrm rot="16200000">
            <a:off x="-434778" y="3179139"/>
            <a:ext cx="1846980" cy="338554"/>
          </a:xfrm>
          <a:prstGeom prst="rect">
            <a:avLst/>
          </a:prstGeom>
          <a:noFill/>
        </p:spPr>
        <p:txBody>
          <a:bodyPr wrap="none" rtlCol="0">
            <a:spAutoFit/>
          </a:bodyPr>
          <a:lstStyle/>
          <a:p>
            <a:r>
              <a:rPr lang="en-US" sz="1600" dirty="0" smtClean="0"/>
              <a:t>Probability density</a:t>
            </a:r>
            <a:endParaRPr lang="en-GB" sz="1600" dirty="0"/>
          </a:p>
        </p:txBody>
      </p:sp>
      <p:sp>
        <p:nvSpPr>
          <p:cNvPr id="19" name="TextBox 18"/>
          <p:cNvSpPr txBox="1"/>
          <p:nvPr/>
        </p:nvSpPr>
        <p:spPr>
          <a:xfrm>
            <a:off x="3048000" y="4505638"/>
            <a:ext cx="1447800" cy="523220"/>
          </a:xfrm>
          <a:prstGeom prst="rect">
            <a:avLst/>
          </a:prstGeom>
          <a:noFill/>
        </p:spPr>
        <p:txBody>
          <a:bodyPr wrap="square" rtlCol="0">
            <a:spAutoFit/>
          </a:bodyPr>
          <a:lstStyle/>
          <a:p>
            <a:r>
              <a:rPr lang="en-US" sz="1400" dirty="0" smtClean="0"/>
              <a:t>Weibull (e.g. precipitation)</a:t>
            </a:r>
            <a:endParaRPr lang="en-GB" sz="1400" dirty="0"/>
          </a:p>
        </p:txBody>
      </p:sp>
      <p:sp>
        <p:nvSpPr>
          <p:cNvPr id="20" name="TextBox 19"/>
          <p:cNvSpPr txBox="1"/>
          <p:nvPr/>
        </p:nvSpPr>
        <p:spPr>
          <a:xfrm>
            <a:off x="6909033" y="4505980"/>
            <a:ext cx="1447800" cy="523220"/>
          </a:xfrm>
          <a:prstGeom prst="rect">
            <a:avLst/>
          </a:prstGeom>
          <a:noFill/>
        </p:spPr>
        <p:txBody>
          <a:bodyPr wrap="square" rtlCol="0">
            <a:spAutoFit/>
          </a:bodyPr>
          <a:lstStyle/>
          <a:p>
            <a:r>
              <a:rPr lang="en-US" sz="1400" dirty="0" smtClean="0"/>
              <a:t>Gamma (e.g. precipitation)</a:t>
            </a:r>
            <a:endParaRPr lang="en-GB" sz="1400" dirty="0"/>
          </a:p>
        </p:txBody>
      </p:sp>
      <p:sp>
        <p:nvSpPr>
          <p:cNvPr id="21" name="TextBox 20"/>
          <p:cNvSpPr txBox="1"/>
          <p:nvPr/>
        </p:nvSpPr>
        <p:spPr>
          <a:xfrm>
            <a:off x="3048000" y="1828800"/>
            <a:ext cx="1447800" cy="523220"/>
          </a:xfrm>
          <a:prstGeom prst="rect">
            <a:avLst/>
          </a:prstGeom>
          <a:noFill/>
        </p:spPr>
        <p:txBody>
          <a:bodyPr wrap="square" rtlCol="0">
            <a:spAutoFit/>
          </a:bodyPr>
          <a:lstStyle/>
          <a:p>
            <a:r>
              <a:rPr lang="en-US" sz="1400" dirty="0" smtClean="0"/>
              <a:t>Normal (e.g. temperature)</a:t>
            </a:r>
            <a:endParaRPr lang="en-GB" sz="1400" dirty="0"/>
          </a:p>
        </p:txBody>
      </p:sp>
      <p:sp>
        <p:nvSpPr>
          <p:cNvPr id="22" name="TextBox 21"/>
          <p:cNvSpPr txBox="1"/>
          <p:nvPr/>
        </p:nvSpPr>
        <p:spPr>
          <a:xfrm>
            <a:off x="6909033" y="1829142"/>
            <a:ext cx="1447800" cy="523220"/>
          </a:xfrm>
          <a:prstGeom prst="rect">
            <a:avLst/>
          </a:prstGeom>
          <a:noFill/>
        </p:spPr>
        <p:txBody>
          <a:bodyPr wrap="square" rtlCol="0">
            <a:spAutoFit/>
          </a:bodyPr>
          <a:lstStyle/>
          <a:p>
            <a:r>
              <a:rPr lang="en-US" sz="1400" dirty="0" smtClean="0"/>
              <a:t>Lognormal (e.g. streamflow)</a:t>
            </a:r>
            <a:endParaRPr lang="en-GB" sz="1400" dirty="0"/>
          </a:p>
        </p:txBody>
      </p:sp>
    </p:spTree>
    <p:extLst>
      <p:ext uri="{BB962C8B-B14F-4D97-AF65-F5344CB8AC3E}">
        <p14:creationId xmlns:p14="http://schemas.microsoft.com/office/powerpoint/2010/main" val="3407455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The remarkable normal distribution</a:t>
            </a:r>
            <a:endParaRPr lang="en-US" sz="3400" b="1" dirty="0">
              <a:latin typeface="Tahoma" pitchFamily="34" charset="0"/>
              <a:ea typeface="Tahoma" pitchFamily="34" charset="0"/>
              <a:cs typeface="Tahoma" pitchFamily="34" charset="0"/>
            </a:endParaRPr>
          </a:p>
        </p:txBody>
      </p:sp>
      <p:sp>
        <p:nvSpPr>
          <p:cNvPr id="14" name="Freeform 13"/>
          <p:cNvSpPr/>
          <p:nvPr/>
        </p:nvSpPr>
        <p:spPr>
          <a:xfrm>
            <a:off x="6372226" y="2538411"/>
            <a:ext cx="1159670" cy="1874043"/>
          </a:xfrm>
          <a:custGeom>
            <a:avLst/>
            <a:gdLst>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3919 w 1154907"/>
              <a:gd name="connsiteY28" fmla="*/ 402431 h 1881187"/>
              <a:gd name="connsiteX29" fmla="*/ 864394 w 1154907"/>
              <a:gd name="connsiteY29" fmla="*/ 385762 h 1881187"/>
              <a:gd name="connsiteX30" fmla="*/ 859632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3919 w 1154907"/>
              <a:gd name="connsiteY28" fmla="*/ 402431 h 1881187"/>
              <a:gd name="connsiteX29" fmla="*/ 864394 w 1154907"/>
              <a:gd name="connsiteY29" fmla="*/ 385762 h 1881187"/>
              <a:gd name="connsiteX30" fmla="*/ 847726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47726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47726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0962 h 1881187"/>
              <a:gd name="connsiteX54" fmla="*/ 673894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697706 w 1154907"/>
              <a:gd name="connsiteY53" fmla="*/ 80962 h 1881187"/>
              <a:gd name="connsiteX54" fmla="*/ 673894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73894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73894 w 1154907"/>
              <a:gd name="connsiteY54" fmla="*/ 71437 h 1881187"/>
              <a:gd name="connsiteX55" fmla="*/ 688182 w 1154907"/>
              <a:gd name="connsiteY55" fmla="*/ 71437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73894 w 1154907"/>
              <a:gd name="connsiteY54" fmla="*/ 71437 h 1881187"/>
              <a:gd name="connsiteX55" fmla="*/ 688182 w 1154907"/>
              <a:gd name="connsiteY55" fmla="*/ 71437 h 1881187"/>
              <a:gd name="connsiteX56" fmla="*/ 671513 w 1154907"/>
              <a:gd name="connsiteY56" fmla="*/ 47625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1957 w 1154907"/>
              <a:gd name="connsiteY78" fmla="*/ 152400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09576 w 1154907"/>
              <a:gd name="connsiteY77" fmla="*/ 130969 h 1881187"/>
              <a:gd name="connsiteX78" fmla="*/ 411957 w 1154907"/>
              <a:gd name="connsiteY78" fmla="*/ 152400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45319 w 1154907"/>
              <a:gd name="connsiteY58" fmla="*/ 33337 h 1881187"/>
              <a:gd name="connsiteX59" fmla="*/ 638175 w 1154907"/>
              <a:gd name="connsiteY59" fmla="*/ 28575 h 1881187"/>
              <a:gd name="connsiteX60" fmla="*/ 623888 w 1154907"/>
              <a:gd name="connsiteY60" fmla="*/ 14287 h 1881187"/>
              <a:gd name="connsiteX61" fmla="*/ 614363 w 1154907"/>
              <a:gd name="connsiteY61" fmla="*/ 9525 h 1881187"/>
              <a:gd name="connsiteX62" fmla="*/ 607219 w 1154907"/>
              <a:gd name="connsiteY62" fmla="*/ 4762 h 1881187"/>
              <a:gd name="connsiteX63" fmla="*/ 588169 w 1154907"/>
              <a:gd name="connsiteY63" fmla="*/ 0 h 1881187"/>
              <a:gd name="connsiteX64" fmla="*/ 542925 w 1154907"/>
              <a:gd name="connsiteY64" fmla="*/ 2381 h 1881187"/>
              <a:gd name="connsiteX65" fmla="*/ 526257 w 1154907"/>
              <a:gd name="connsiteY65" fmla="*/ 7143 h 1881187"/>
              <a:gd name="connsiteX66" fmla="*/ 519113 w 1154907"/>
              <a:gd name="connsiteY66" fmla="*/ 11906 h 1881187"/>
              <a:gd name="connsiteX67" fmla="*/ 504825 w 1154907"/>
              <a:gd name="connsiteY67" fmla="*/ 23812 h 1881187"/>
              <a:gd name="connsiteX68" fmla="*/ 497682 w 1154907"/>
              <a:gd name="connsiteY68" fmla="*/ 26193 h 1881187"/>
              <a:gd name="connsiteX69" fmla="*/ 492919 w 1154907"/>
              <a:gd name="connsiteY69" fmla="*/ 33337 h 1881187"/>
              <a:gd name="connsiteX70" fmla="*/ 478632 w 1154907"/>
              <a:gd name="connsiteY70" fmla="*/ 42862 h 1881187"/>
              <a:gd name="connsiteX71" fmla="*/ 461963 w 1154907"/>
              <a:gd name="connsiteY71" fmla="*/ 61912 h 1881187"/>
              <a:gd name="connsiteX72" fmla="*/ 459582 w 1154907"/>
              <a:gd name="connsiteY72" fmla="*/ 69056 h 1881187"/>
              <a:gd name="connsiteX73" fmla="*/ 442913 w 1154907"/>
              <a:gd name="connsiteY73" fmla="*/ 90487 h 1881187"/>
              <a:gd name="connsiteX74" fmla="*/ 435769 w 1154907"/>
              <a:gd name="connsiteY74" fmla="*/ 104775 h 1881187"/>
              <a:gd name="connsiteX75" fmla="*/ 426244 w 1154907"/>
              <a:gd name="connsiteY75" fmla="*/ 121443 h 1881187"/>
              <a:gd name="connsiteX76" fmla="*/ 409576 w 1154907"/>
              <a:gd name="connsiteY76" fmla="*/ 130969 h 1881187"/>
              <a:gd name="connsiteX77" fmla="*/ 411957 w 1154907"/>
              <a:gd name="connsiteY77" fmla="*/ 152400 h 1881187"/>
              <a:gd name="connsiteX78" fmla="*/ 404813 w 1154907"/>
              <a:gd name="connsiteY78" fmla="*/ 157162 h 1881187"/>
              <a:gd name="connsiteX79" fmla="*/ 402432 w 1154907"/>
              <a:gd name="connsiteY79" fmla="*/ 164306 h 1881187"/>
              <a:gd name="connsiteX80" fmla="*/ 392907 w 1154907"/>
              <a:gd name="connsiteY80" fmla="*/ 178593 h 1881187"/>
              <a:gd name="connsiteX81" fmla="*/ 383382 w 1154907"/>
              <a:gd name="connsiteY81" fmla="*/ 192881 h 1881187"/>
              <a:gd name="connsiteX82" fmla="*/ 373857 w 1154907"/>
              <a:gd name="connsiteY82" fmla="*/ 207168 h 1881187"/>
              <a:gd name="connsiteX83" fmla="*/ 369094 w 1154907"/>
              <a:gd name="connsiteY83" fmla="*/ 214312 h 1881187"/>
              <a:gd name="connsiteX84" fmla="*/ 361950 w 1154907"/>
              <a:gd name="connsiteY84" fmla="*/ 228600 h 1881187"/>
              <a:gd name="connsiteX85" fmla="*/ 359569 w 1154907"/>
              <a:gd name="connsiteY85" fmla="*/ 235743 h 1881187"/>
              <a:gd name="connsiteX86" fmla="*/ 354807 w 1154907"/>
              <a:gd name="connsiteY86" fmla="*/ 242887 h 1881187"/>
              <a:gd name="connsiteX87" fmla="*/ 352425 w 1154907"/>
              <a:gd name="connsiteY87" fmla="*/ 250031 h 1881187"/>
              <a:gd name="connsiteX88" fmla="*/ 347663 w 1154907"/>
              <a:gd name="connsiteY88" fmla="*/ 257175 h 1881187"/>
              <a:gd name="connsiteX89" fmla="*/ 340519 w 1154907"/>
              <a:gd name="connsiteY89" fmla="*/ 271462 h 1881187"/>
              <a:gd name="connsiteX90" fmla="*/ 330994 w 1154907"/>
              <a:gd name="connsiteY90" fmla="*/ 292893 h 1881187"/>
              <a:gd name="connsiteX91" fmla="*/ 323850 w 1154907"/>
              <a:gd name="connsiteY91" fmla="*/ 307181 h 1881187"/>
              <a:gd name="connsiteX92" fmla="*/ 316707 w 1154907"/>
              <a:gd name="connsiteY92" fmla="*/ 328612 h 1881187"/>
              <a:gd name="connsiteX93" fmla="*/ 314325 w 1154907"/>
              <a:gd name="connsiteY93" fmla="*/ 335756 h 1881187"/>
              <a:gd name="connsiteX94" fmla="*/ 309563 w 1154907"/>
              <a:gd name="connsiteY94" fmla="*/ 342900 h 1881187"/>
              <a:gd name="connsiteX95" fmla="*/ 307182 w 1154907"/>
              <a:gd name="connsiteY95" fmla="*/ 350043 h 1881187"/>
              <a:gd name="connsiteX96" fmla="*/ 292894 w 1154907"/>
              <a:gd name="connsiteY96" fmla="*/ 371475 h 1881187"/>
              <a:gd name="connsiteX97" fmla="*/ 288132 w 1154907"/>
              <a:gd name="connsiteY97" fmla="*/ 378618 h 1881187"/>
              <a:gd name="connsiteX98" fmla="*/ 280988 w 1154907"/>
              <a:gd name="connsiteY98" fmla="*/ 392906 h 1881187"/>
              <a:gd name="connsiteX99" fmla="*/ 273844 w 1154907"/>
              <a:gd name="connsiteY99" fmla="*/ 407193 h 1881187"/>
              <a:gd name="connsiteX100" fmla="*/ 266700 w 1154907"/>
              <a:gd name="connsiteY100" fmla="*/ 428625 h 1881187"/>
              <a:gd name="connsiteX101" fmla="*/ 264319 w 1154907"/>
              <a:gd name="connsiteY101" fmla="*/ 435768 h 1881187"/>
              <a:gd name="connsiteX102" fmla="*/ 257175 w 1154907"/>
              <a:gd name="connsiteY102" fmla="*/ 459581 h 1881187"/>
              <a:gd name="connsiteX103" fmla="*/ 252413 w 1154907"/>
              <a:gd name="connsiteY103" fmla="*/ 466725 h 1881187"/>
              <a:gd name="connsiteX104" fmla="*/ 247650 w 1154907"/>
              <a:gd name="connsiteY104" fmla="*/ 481012 h 1881187"/>
              <a:gd name="connsiteX105" fmla="*/ 242888 w 1154907"/>
              <a:gd name="connsiteY105" fmla="*/ 495300 h 1881187"/>
              <a:gd name="connsiteX106" fmla="*/ 240507 w 1154907"/>
              <a:gd name="connsiteY106" fmla="*/ 502443 h 1881187"/>
              <a:gd name="connsiteX107" fmla="*/ 238125 w 1154907"/>
              <a:gd name="connsiteY107" fmla="*/ 511968 h 1881187"/>
              <a:gd name="connsiteX108" fmla="*/ 233363 w 1154907"/>
              <a:gd name="connsiteY108" fmla="*/ 519112 h 1881187"/>
              <a:gd name="connsiteX109" fmla="*/ 226219 w 1154907"/>
              <a:gd name="connsiteY109" fmla="*/ 540543 h 1881187"/>
              <a:gd name="connsiteX110" fmla="*/ 223838 w 1154907"/>
              <a:gd name="connsiteY110" fmla="*/ 547687 h 1881187"/>
              <a:gd name="connsiteX111" fmla="*/ 219075 w 1154907"/>
              <a:gd name="connsiteY111" fmla="*/ 554831 h 1881187"/>
              <a:gd name="connsiteX112" fmla="*/ 207169 w 1154907"/>
              <a:gd name="connsiteY112" fmla="*/ 590550 h 1881187"/>
              <a:gd name="connsiteX113" fmla="*/ 202407 w 1154907"/>
              <a:gd name="connsiteY113" fmla="*/ 604837 h 1881187"/>
              <a:gd name="connsiteX114" fmla="*/ 200025 w 1154907"/>
              <a:gd name="connsiteY114" fmla="*/ 611981 h 1881187"/>
              <a:gd name="connsiteX115" fmla="*/ 195263 w 1154907"/>
              <a:gd name="connsiteY115" fmla="*/ 628650 h 1881187"/>
              <a:gd name="connsiteX116" fmla="*/ 192882 w 1154907"/>
              <a:gd name="connsiteY116" fmla="*/ 638175 h 1881187"/>
              <a:gd name="connsiteX117" fmla="*/ 188119 w 1154907"/>
              <a:gd name="connsiteY117" fmla="*/ 652462 h 1881187"/>
              <a:gd name="connsiteX118" fmla="*/ 185738 w 1154907"/>
              <a:gd name="connsiteY118" fmla="*/ 659606 h 1881187"/>
              <a:gd name="connsiteX119" fmla="*/ 180975 w 1154907"/>
              <a:gd name="connsiteY119" fmla="*/ 676275 h 1881187"/>
              <a:gd name="connsiteX120" fmla="*/ 178594 w 1154907"/>
              <a:gd name="connsiteY120" fmla="*/ 685800 h 1881187"/>
              <a:gd name="connsiteX121" fmla="*/ 173832 w 1154907"/>
              <a:gd name="connsiteY121" fmla="*/ 692943 h 1881187"/>
              <a:gd name="connsiteX122" fmla="*/ 171450 w 1154907"/>
              <a:gd name="connsiteY122" fmla="*/ 700087 h 1881187"/>
              <a:gd name="connsiteX123" fmla="*/ 166688 w 1154907"/>
              <a:gd name="connsiteY123" fmla="*/ 707231 h 1881187"/>
              <a:gd name="connsiteX124" fmla="*/ 159544 w 1154907"/>
              <a:gd name="connsiteY124" fmla="*/ 728662 h 1881187"/>
              <a:gd name="connsiteX125" fmla="*/ 157163 w 1154907"/>
              <a:gd name="connsiteY125" fmla="*/ 735806 h 1881187"/>
              <a:gd name="connsiteX126" fmla="*/ 152400 w 1154907"/>
              <a:gd name="connsiteY126" fmla="*/ 742950 h 1881187"/>
              <a:gd name="connsiteX127" fmla="*/ 145257 w 1154907"/>
              <a:gd name="connsiteY127" fmla="*/ 766762 h 1881187"/>
              <a:gd name="connsiteX128" fmla="*/ 142875 w 1154907"/>
              <a:gd name="connsiteY128" fmla="*/ 773906 h 1881187"/>
              <a:gd name="connsiteX129" fmla="*/ 140494 w 1154907"/>
              <a:gd name="connsiteY129" fmla="*/ 781050 h 1881187"/>
              <a:gd name="connsiteX130" fmla="*/ 135732 w 1154907"/>
              <a:gd name="connsiteY130" fmla="*/ 788193 h 1881187"/>
              <a:gd name="connsiteX131" fmla="*/ 130969 w 1154907"/>
              <a:gd name="connsiteY131" fmla="*/ 802481 h 1881187"/>
              <a:gd name="connsiteX132" fmla="*/ 123825 w 1154907"/>
              <a:gd name="connsiteY132" fmla="*/ 816768 h 1881187"/>
              <a:gd name="connsiteX133" fmla="*/ 114300 w 1154907"/>
              <a:gd name="connsiteY133" fmla="*/ 833437 h 1881187"/>
              <a:gd name="connsiteX134" fmla="*/ 107157 w 1154907"/>
              <a:gd name="connsiteY134" fmla="*/ 847725 h 1881187"/>
              <a:gd name="connsiteX135" fmla="*/ 102394 w 1154907"/>
              <a:gd name="connsiteY135" fmla="*/ 862012 h 1881187"/>
              <a:gd name="connsiteX136" fmla="*/ 95250 w 1154907"/>
              <a:gd name="connsiteY136" fmla="*/ 876300 h 1881187"/>
              <a:gd name="connsiteX137" fmla="*/ 92869 w 1154907"/>
              <a:gd name="connsiteY137" fmla="*/ 885825 h 1881187"/>
              <a:gd name="connsiteX138" fmla="*/ 88107 w 1154907"/>
              <a:gd name="connsiteY138" fmla="*/ 900112 h 1881187"/>
              <a:gd name="connsiteX139" fmla="*/ 78582 w 1154907"/>
              <a:gd name="connsiteY139" fmla="*/ 928687 h 1881187"/>
              <a:gd name="connsiteX140" fmla="*/ 73819 w 1154907"/>
              <a:gd name="connsiteY140" fmla="*/ 942975 h 1881187"/>
              <a:gd name="connsiteX141" fmla="*/ 71438 w 1154907"/>
              <a:gd name="connsiteY141" fmla="*/ 950118 h 1881187"/>
              <a:gd name="connsiteX142" fmla="*/ 66675 w 1154907"/>
              <a:gd name="connsiteY142" fmla="*/ 957262 h 1881187"/>
              <a:gd name="connsiteX143" fmla="*/ 57150 w 1154907"/>
              <a:gd name="connsiteY143" fmla="*/ 978693 h 1881187"/>
              <a:gd name="connsiteX144" fmla="*/ 47625 w 1154907"/>
              <a:gd name="connsiteY144" fmla="*/ 1007268 h 1881187"/>
              <a:gd name="connsiteX145" fmla="*/ 42863 w 1154907"/>
              <a:gd name="connsiteY145" fmla="*/ 1021556 h 1881187"/>
              <a:gd name="connsiteX146" fmla="*/ 40482 w 1154907"/>
              <a:gd name="connsiteY146" fmla="*/ 1028700 h 1881187"/>
              <a:gd name="connsiteX147" fmla="*/ 35719 w 1154907"/>
              <a:gd name="connsiteY147" fmla="*/ 1035843 h 1881187"/>
              <a:gd name="connsiteX148" fmla="*/ 26194 w 1154907"/>
              <a:gd name="connsiteY148" fmla="*/ 1057275 h 1881187"/>
              <a:gd name="connsiteX149" fmla="*/ 19050 w 1154907"/>
              <a:gd name="connsiteY149" fmla="*/ 1078706 h 1881187"/>
              <a:gd name="connsiteX150" fmla="*/ 16669 w 1154907"/>
              <a:gd name="connsiteY150" fmla="*/ 1085850 h 1881187"/>
              <a:gd name="connsiteX151" fmla="*/ 2382 w 1154907"/>
              <a:gd name="connsiteY151"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45319 w 1154907"/>
              <a:gd name="connsiteY57" fmla="*/ 33337 h 1881187"/>
              <a:gd name="connsiteX58" fmla="*/ 638175 w 1154907"/>
              <a:gd name="connsiteY58" fmla="*/ 28575 h 1881187"/>
              <a:gd name="connsiteX59" fmla="*/ 623888 w 1154907"/>
              <a:gd name="connsiteY59" fmla="*/ 14287 h 1881187"/>
              <a:gd name="connsiteX60" fmla="*/ 614363 w 1154907"/>
              <a:gd name="connsiteY60" fmla="*/ 9525 h 1881187"/>
              <a:gd name="connsiteX61" fmla="*/ 607219 w 1154907"/>
              <a:gd name="connsiteY61" fmla="*/ 4762 h 1881187"/>
              <a:gd name="connsiteX62" fmla="*/ 588169 w 1154907"/>
              <a:gd name="connsiteY62" fmla="*/ 0 h 1881187"/>
              <a:gd name="connsiteX63" fmla="*/ 542925 w 1154907"/>
              <a:gd name="connsiteY63" fmla="*/ 2381 h 1881187"/>
              <a:gd name="connsiteX64" fmla="*/ 526257 w 1154907"/>
              <a:gd name="connsiteY64" fmla="*/ 7143 h 1881187"/>
              <a:gd name="connsiteX65" fmla="*/ 519113 w 1154907"/>
              <a:gd name="connsiteY65" fmla="*/ 11906 h 1881187"/>
              <a:gd name="connsiteX66" fmla="*/ 504825 w 1154907"/>
              <a:gd name="connsiteY66" fmla="*/ 23812 h 1881187"/>
              <a:gd name="connsiteX67" fmla="*/ 497682 w 1154907"/>
              <a:gd name="connsiteY67" fmla="*/ 26193 h 1881187"/>
              <a:gd name="connsiteX68" fmla="*/ 492919 w 1154907"/>
              <a:gd name="connsiteY68" fmla="*/ 33337 h 1881187"/>
              <a:gd name="connsiteX69" fmla="*/ 478632 w 1154907"/>
              <a:gd name="connsiteY69" fmla="*/ 42862 h 1881187"/>
              <a:gd name="connsiteX70" fmla="*/ 461963 w 1154907"/>
              <a:gd name="connsiteY70" fmla="*/ 61912 h 1881187"/>
              <a:gd name="connsiteX71" fmla="*/ 459582 w 1154907"/>
              <a:gd name="connsiteY71" fmla="*/ 69056 h 1881187"/>
              <a:gd name="connsiteX72" fmla="*/ 442913 w 1154907"/>
              <a:gd name="connsiteY72" fmla="*/ 90487 h 1881187"/>
              <a:gd name="connsiteX73" fmla="*/ 435769 w 1154907"/>
              <a:gd name="connsiteY73" fmla="*/ 104775 h 1881187"/>
              <a:gd name="connsiteX74" fmla="*/ 426244 w 1154907"/>
              <a:gd name="connsiteY74" fmla="*/ 121443 h 1881187"/>
              <a:gd name="connsiteX75" fmla="*/ 409576 w 1154907"/>
              <a:gd name="connsiteY75" fmla="*/ 130969 h 1881187"/>
              <a:gd name="connsiteX76" fmla="*/ 411957 w 1154907"/>
              <a:gd name="connsiteY76" fmla="*/ 152400 h 1881187"/>
              <a:gd name="connsiteX77" fmla="*/ 404813 w 1154907"/>
              <a:gd name="connsiteY77" fmla="*/ 157162 h 1881187"/>
              <a:gd name="connsiteX78" fmla="*/ 402432 w 1154907"/>
              <a:gd name="connsiteY78" fmla="*/ 164306 h 1881187"/>
              <a:gd name="connsiteX79" fmla="*/ 392907 w 1154907"/>
              <a:gd name="connsiteY79" fmla="*/ 178593 h 1881187"/>
              <a:gd name="connsiteX80" fmla="*/ 383382 w 1154907"/>
              <a:gd name="connsiteY80" fmla="*/ 192881 h 1881187"/>
              <a:gd name="connsiteX81" fmla="*/ 373857 w 1154907"/>
              <a:gd name="connsiteY81" fmla="*/ 207168 h 1881187"/>
              <a:gd name="connsiteX82" fmla="*/ 369094 w 1154907"/>
              <a:gd name="connsiteY82" fmla="*/ 214312 h 1881187"/>
              <a:gd name="connsiteX83" fmla="*/ 361950 w 1154907"/>
              <a:gd name="connsiteY83" fmla="*/ 228600 h 1881187"/>
              <a:gd name="connsiteX84" fmla="*/ 359569 w 1154907"/>
              <a:gd name="connsiteY84" fmla="*/ 235743 h 1881187"/>
              <a:gd name="connsiteX85" fmla="*/ 354807 w 1154907"/>
              <a:gd name="connsiteY85" fmla="*/ 242887 h 1881187"/>
              <a:gd name="connsiteX86" fmla="*/ 352425 w 1154907"/>
              <a:gd name="connsiteY86" fmla="*/ 250031 h 1881187"/>
              <a:gd name="connsiteX87" fmla="*/ 347663 w 1154907"/>
              <a:gd name="connsiteY87" fmla="*/ 257175 h 1881187"/>
              <a:gd name="connsiteX88" fmla="*/ 340519 w 1154907"/>
              <a:gd name="connsiteY88" fmla="*/ 271462 h 1881187"/>
              <a:gd name="connsiteX89" fmla="*/ 330994 w 1154907"/>
              <a:gd name="connsiteY89" fmla="*/ 292893 h 1881187"/>
              <a:gd name="connsiteX90" fmla="*/ 323850 w 1154907"/>
              <a:gd name="connsiteY90" fmla="*/ 307181 h 1881187"/>
              <a:gd name="connsiteX91" fmla="*/ 316707 w 1154907"/>
              <a:gd name="connsiteY91" fmla="*/ 328612 h 1881187"/>
              <a:gd name="connsiteX92" fmla="*/ 314325 w 1154907"/>
              <a:gd name="connsiteY92" fmla="*/ 335756 h 1881187"/>
              <a:gd name="connsiteX93" fmla="*/ 309563 w 1154907"/>
              <a:gd name="connsiteY93" fmla="*/ 342900 h 1881187"/>
              <a:gd name="connsiteX94" fmla="*/ 307182 w 1154907"/>
              <a:gd name="connsiteY94" fmla="*/ 350043 h 1881187"/>
              <a:gd name="connsiteX95" fmla="*/ 292894 w 1154907"/>
              <a:gd name="connsiteY95" fmla="*/ 371475 h 1881187"/>
              <a:gd name="connsiteX96" fmla="*/ 288132 w 1154907"/>
              <a:gd name="connsiteY96" fmla="*/ 378618 h 1881187"/>
              <a:gd name="connsiteX97" fmla="*/ 280988 w 1154907"/>
              <a:gd name="connsiteY97" fmla="*/ 392906 h 1881187"/>
              <a:gd name="connsiteX98" fmla="*/ 273844 w 1154907"/>
              <a:gd name="connsiteY98" fmla="*/ 407193 h 1881187"/>
              <a:gd name="connsiteX99" fmla="*/ 266700 w 1154907"/>
              <a:gd name="connsiteY99" fmla="*/ 428625 h 1881187"/>
              <a:gd name="connsiteX100" fmla="*/ 264319 w 1154907"/>
              <a:gd name="connsiteY100" fmla="*/ 435768 h 1881187"/>
              <a:gd name="connsiteX101" fmla="*/ 257175 w 1154907"/>
              <a:gd name="connsiteY101" fmla="*/ 459581 h 1881187"/>
              <a:gd name="connsiteX102" fmla="*/ 252413 w 1154907"/>
              <a:gd name="connsiteY102" fmla="*/ 466725 h 1881187"/>
              <a:gd name="connsiteX103" fmla="*/ 247650 w 1154907"/>
              <a:gd name="connsiteY103" fmla="*/ 481012 h 1881187"/>
              <a:gd name="connsiteX104" fmla="*/ 242888 w 1154907"/>
              <a:gd name="connsiteY104" fmla="*/ 495300 h 1881187"/>
              <a:gd name="connsiteX105" fmla="*/ 240507 w 1154907"/>
              <a:gd name="connsiteY105" fmla="*/ 502443 h 1881187"/>
              <a:gd name="connsiteX106" fmla="*/ 238125 w 1154907"/>
              <a:gd name="connsiteY106" fmla="*/ 511968 h 1881187"/>
              <a:gd name="connsiteX107" fmla="*/ 233363 w 1154907"/>
              <a:gd name="connsiteY107" fmla="*/ 519112 h 1881187"/>
              <a:gd name="connsiteX108" fmla="*/ 226219 w 1154907"/>
              <a:gd name="connsiteY108" fmla="*/ 540543 h 1881187"/>
              <a:gd name="connsiteX109" fmla="*/ 223838 w 1154907"/>
              <a:gd name="connsiteY109" fmla="*/ 547687 h 1881187"/>
              <a:gd name="connsiteX110" fmla="*/ 219075 w 1154907"/>
              <a:gd name="connsiteY110" fmla="*/ 554831 h 1881187"/>
              <a:gd name="connsiteX111" fmla="*/ 207169 w 1154907"/>
              <a:gd name="connsiteY111" fmla="*/ 590550 h 1881187"/>
              <a:gd name="connsiteX112" fmla="*/ 202407 w 1154907"/>
              <a:gd name="connsiteY112" fmla="*/ 604837 h 1881187"/>
              <a:gd name="connsiteX113" fmla="*/ 200025 w 1154907"/>
              <a:gd name="connsiteY113" fmla="*/ 611981 h 1881187"/>
              <a:gd name="connsiteX114" fmla="*/ 195263 w 1154907"/>
              <a:gd name="connsiteY114" fmla="*/ 628650 h 1881187"/>
              <a:gd name="connsiteX115" fmla="*/ 192882 w 1154907"/>
              <a:gd name="connsiteY115" fmla="*/ 638175 h 1881187"/>
              <a:gd name="connsiteX116" fmla="*/ 188119 w 1154907"/>
              <a:gd name="connsiteY116" fmla="*/ 652462 h 1881187"/>
              <a:gd name="connsiteX117" fmla="*/ 185738 w 1154907"/>
              <a:gd name="connsiteY117" fmla="*/ 659606 h 1881187"/>
              <a:gd name="connsiteX118" fmla="*/ 180975 w 1154907"/>
              <a:gd name="connsiteY118" fmla="*/ 676275 h 1881187"/>
              <a:gd name="connsiteX119" fmla="*/ 178594 w 1154907"/>
              <a:gd name="connsiteY119" fmla="*/ 685800 h 1881187"/>
              <a:gd name="connsiteX120" fmla="*/ 173832 w 1154907"/>
              <a:gd name="connsiteY120" fmla="*/ 692943 h 1881187"/>
              <a:gd name="connsiteX121" fmla="*/ 171450 w 1154907"/>
              <a:gd name="connsiteY121" fmla="*/ 700087 h 1881187"/>
              <a:gd name="connsiteX122" fmla="*/ 166688 w 1154907"/>
              <a:gd name="connsiteY122" fmla="*/ 707231 h 1881187"/>
              <a:gd name="connsiteX123" fmla="*/ 159544 w 1154907"/>
              <a:gd name="connsiteY123" fmla="*/ 728662 h 1881187"/>
              <a:gd name="connsiteX124" fmla="*/ 157163 w 1154907"/>
              <a:gd name="connsiteY124" fmla="*/ 735806 h 1881187"/>
              <a:gd name="connsiteX125" fmla="*/ 152400 w 1154907"/>
              <a:gd name="connsiteY125" fmla="*/ 742950 h 1881187"/>
              <a:gd name="connsiteX126" fmla="*/ 145257 w 1154907"/>
              <a:gd name="connsiteY126" fmla="*/ 766762 h 1881187"/>
              <a:gd name="connsiteX127" fmla="*/ 142875 w 1154907"/>
              <a:gd name="connsiteY127" fmla="*/ 773906 h 1881187"/>
              <a:gd name="connsiteX128" fmla="*/ 140494 w 1154907"/>
              <a:gd name="connsiteY128" fmla="*/ 781050 h 1881187"/>
              <a:gd name="connsiteX129" fmla="*/ 135732 w 1154907"/>
              <a:gd name="connsiteY129" fmla="*/ 788193 h 1881187"/>
              <a:gd name="connsiteX130" fmla="*/ 130969 w 1154907"/>
              <a:gd name="connsiteY130" fmla="*/ 802481 h 1881187"/>
              <a:gd name="connsiteX131" fmla="*/ 123825 w 1154907"/>
              <a:gd name="connsiteY131" fmla="*/ 816768 h 1881187"/>
              <a:gd name="connsiteX132" fmla="*/ 114300 w 1154907"/>
              <a:gd name="connsiteY132" fmla="*/ 833437 h 1881187"/>
              <a:gd name="connsiteX133" fmla="*/ 107157 w 1154907"/>
              <a:gd name="connsiteY133" fmla="*/ 847725 h 1881187"/>
              <a:gd name="connsiteX134" fmla="*/ 102394 w 1154907"/>
              <a:gd name="connsiteY134" fmla="*/ 862012 h 1881187"/>
              <a:gd name="connsiteX135" fmla="*/ 95250 w 1154907"/>
              <a:gd name="connsiteY135" fmla="*/ 876300 h 1881187"/>
              <a:gd name="connsiteX136" fmla="*/ 92869 w 1154907"/>
              <a:gd name="connsiteY136" fmla="*/ 885825 h 1881187"/>
              <a:gd name="connsiteX137" fmla="*/ 88107 w 1154907"/>
              <a:gd name="connsiteY137" fmla="*/ 900112 h 1881187"/>
              <a:gd name="connsiteX138" fmla="*/ 78582 w 1154907"/>
              <a:gd name="connsiteY138" fmla="*/ 928687 h 1881187"/>
              <a:gd name="connsiteX139" fmla="*/ 73819 w 1154907"/>
              <a:gd name="connsiteY139" fmla="*/ 942975 h 1881187"/>
              <a:gd name="connsiteX140" fmla="*/ 71438 w 1154907"/>
              <a:gd name="connsiteY140" fmla="*/ 950118 h 1881187"/>
              <a:gd name="connsiteX141" fmla="*/ 66675 w 1154907"/>
              <a:gd name="connsiteY141" fmla="*/ 957262 h 1881187"/>
              <a:gd name="connsiteX142" fmla="*/ 57150 w 1154907"/>
              <a:gd name="connsiteY142" fmla="*/ 978693 h 1881187"/>
              <a:gd name="connsiteX143" fmla="*/ 47625 w 1154907"/>
              <a:gd name="connsiteY143" fmla="*/ 1007268 h 1881187"/>
              <a:gd name="connsiteX144" fmla="*/ 42863 w 1154907"/>
              <a:gd name="connsiteY144" fmla="*/ 1021556 h 1881187"/>
              <a:gd name="connsiteX145" fmla="*/ 40482 w 1154907"/>
              <a:gd name="connsiteY145" fmla="*/ 1028700 h 1881187"/>
              <a:gd name="connsiteX146" fmla="*/ 35719 w 1154907"/>
              <a:gd name="connsiteY146" fmla="*/ 1035843 h 1881187"/>
              <a:gd name="connsiteX147" fmla="*/ 26194 w 1154907"/>
              <a:gd name="connsiteY147" fmla="*/ 1057275 h 1881187"/>
              <a:gd name="connsiteX148" fmla="*/ 19050 w 1154907"/>
              <a:gd name="connsiteY148" fmla="*/ 1078706 h 1881187"/>
              <a:gd name="connsiteX149" fmla="*/ 16669 w 1154907"/>
              <a:gd name="connsiteY149" fmla="*/ 1085850 h 1881187"/>
              <a:gd name="connsiteX150" fmla="*/ 2382 w 1154907"/>
              <a:gd name="connsiteY150"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88182 w 1154907"/>
              <a:gd name="connsiteY54" fmla="*/ 71437 h 1881187"/>
              <a:gd name="connsiteX55" fmla="*/ 671513 w 1154907"/>
              <a:gd name="connsiteY55" fmla="*/ 47625 h 1881187"/>
              <a:gd name="connsiteX56" fmla="*/ 645319 w 1154907"/>
              <a:gd name="connsiteY56" fmla="*/ 33337 h 1881187"/>
              <a:gd name="connsiteX57" fmla="*/ 638175 w 1154907"/>
              <a:gd name="connsiteY57" fmla="*/ 28575 h 1881187"/>
              <a:gd name="connsiteX58" fmla="*/ 623888 w 1154907"/>
              <a:gd name="connsiteY58" fmla="*/ 14287 h 1881187"/>
              <a:gd name="connsiteX59" fmla="*/ 614363 w 1154907"/>
              <a:gd name="connsiteY59" fmla="*/ 9525 h 1881187"/>
              <a:gd name="connsiteX60" fmla="*/ 607219 w 1154907"/>
              <a:gd name="connsiteY60" fmla="*/ 4762 h 1881187"/>
              <a:gd name="connsiteX61" fmla="*/ 588169 w 1154907"/>
              <a:gd name="connsiteY61" fmla="*/ 0 h 1881187"/>
              <a:gd name="connsiteX62" fmla="*/ 542925 w 1154907"/>
              <a:gd name="connsiteY62" fmla="*/ 2381 h 1881187"/>
              <a:gd name="connsiteX63" fmla="*/ 526257 w 1154907"/>
              <a:gd name="connsiteY63" fmla="*/ 7143 h 1881187"/>
              <a:gd name="connsiteX64" fmla="*/ 519113 w 1154907"/>
              <a:gd name="connsiteY64" fmla="*/ 11906 h 1881187"/>
              <a:gd name="connsiteX65" fmla="*/ 504825 w 1154907"/>
              <a:gd name="connsiteY65" fmla="*/ 23812 h 1881187"/>
              <a:gd name="connsiteX66" fmla="*/ 497682 w 1154907"/>
              <a:gd name="connsiteY66" fmla="*/ 26193 h 1881187"/>
              <a:gd name="connsiteX67" fmla="*/ 492919 w 1154907"/>
              <a:gd name="connsiteY67" fmla="*/ 33337 h 1881187"/>
              <a:gd name="connsiteX68" fmla="*/ 478632 w 1154907"/>
              <a:gd name="connsiteY68" fmla="*/ 42862 h 1881187"/>
              <a:gd name="connsiteX69" fmla="*/ 461963 w 1154907"/>
              <a:gd name="connsiteY69" fmla="*/ 61912 h 1881187"/>
              <a:gd name="connsiteX70" fmla="*/ 459582 w 1154907"/>
              <a:gd name="connsiteY70" fmla="*/ 69056 h 1881187"/>
              <a:gd name="connsiteX71" fmla="*/ 442913 w 1154907"/>
              <a:gd name="connsiteY71" fmla="*/ 90487 h 1881187"/>
              <a:gd name="connsiteX72" fmla="*/ 435769 w 1154907"/>
              <a:gd name="connsiteY72" fmla="*/ 104775 h 1881187"/>
              <a:gd name="connsiteX73" fmla="*/ 426244 w 1154907"/>
              <a:gd name="connsiteY73" fmla="*/ 121443 h 1881187"/>
              <a:gd name="connsiteX74" fmla="*/ 409576 w 1154907"/>
              <a:gd name="connsiteY74" fmla="*/ 130969 h 1881187"/>
              <a:gd name="connsiteX75" fmla="*/ 411957 w 1154907"/>
              <a:gd name="connsiteY75" fmla="*/ 152400 h 1881187"/>
              <a:gd name="connsiteX76" fmla="*/ 404813 w 1154907"/>
              <a:gd name="connsiteY76" fmla="*/ 157162 h 1881187"/>
              <a:gd name="connsiteX77" fmla="*/ 402432 w 1154907"/>
              <a:gd name="connsiteY77" fmla="*/ 164306 h 1881187"/>
              <a:gd name="connsiteX78" fmla="*/ 392907 w 1154907"/>
              <a:gd name="connsiteY78" fmla="*/ 178593 h 1881187"/>
              <a:gd name="connsiteX79" fmla="*/ 383382 w 1154907"/>
              <a:gd name="connsiteY79" fmla="*/ 192881 h 1881187"/>
              <a:gd name="connsiteX80" fmla="*/ 373857 w 1154907"/>
              <a:gd name="connsiteY80" fmla="*/ 207168 h 1881187"/>
              <a:gd name="connsiteX81" fmla="*/ 369094 w 1154907"/>
              <a:gd name="connsiteY81" fmla="*/ 214312 h 1881187"/>
              <a:gd name="connsiteX82" fmla="*/ 361950 w 1154907"/>
              <a:gd name="connsiteY82" fmla="*/ 228600 h 1881187"/>
              <a:gd name="connsiteX83" fmla="*/ 359569 w 1154907"/>
              <a:gd name="connsiteY83" fmla="*/ 235743 h 1881187"/>
              <a:gd name="connsiteX84" fmla="*/ 354807 w 1154907"/>
              <a:gd name="connsiteY84" fmla="*/ 242887 h 1881187"/>
              <a:gd name="connsiteX85" fmla="*/ 352425 w 1154907"/>
              <a:gd name="connsiteY85" fmla="*/ 250031 h 1881187"/>
              <a:gd name="connsiteX86" fmla="*/ 347663 w 1154907"/>
              <a:gd name="connsiteY86" fmla="*/ 257175 h 1881187"/>
              <a:gd name="connsiteX87" fmla="*/ 340519 w 1154907"/>
              <a:gd name="connsiteY87" fmla="*/ 271462 h 1881187"/>
              <a:gd name="connsiteX88" fmla="*/ 330994 w 1154907"/>
              <a:gd name="connsiteY88" fmla="*/ 292893 h 1881187"/>
              <a:gd name="connsiteX89" fmla="*/ 323850 w 1154907"/>
              <a:gd name="connsiteY89" fmla="*/ 307181 h 1881187"/>
              <a:gd name="connsiteX90" fmla="*/ 316707 w 1154907"/>
              <a:gd name="connsiteY90" fmla="*/ 328612 h 1881187"/>
              <a:gd name="connsiteX91" fmla="*/ 314325 w 1154907"/>
              <a:gd name="connsiteY91" fmla="*/ 335756 h 1881187"/>
              <a:gd name="connsiteX92" fmla="*/ 309563 w 1154907"/>
              <a:gd name="connsiteY92" fmla="*/ 342900 h 1881187"/>
              <a:gd name="connsiteX93" fmla="*/ 307182 w 1154907"/>
              <a:gd name="connsiteY93" fmla="*/ 350043 h 1881187"/>
              <a:gd name="connsiteX94" fmla="*/ 292894 w 1154907"/>
              <a:gd name="connsiteY94" fmla="*/ 371475 h 1881187"/>
              <a:gd name="connsiteX95" fmla="*/ 288132 w 1154907"/>
              <a:gd name="connsiteY95" fmla="*/ 378618 h 1881187"/>
              <a:gd name="connsiteX96" fmla="*/ 280988 w 1154907"/>
              <a:gd name="connsiteY96" fmla="*/ 392906 h 1881187"/>
              <a:gd name="connsiteX97" fmla="*/ 273844 w 1154907"/>
              <a:gd name="connsiteY97" fmla="*/ 407193 h 1881187"/>
              <a:gd name="connsiteX98" fmla="*/ 266700 w 1154907"/>
              <a:gd name="connsiteY98" fmla="*/ 428625 h 1881187"/>
              <a:gd name="connsiteX99" fmla="*/ 264319 w 1154907"/>
              <a:gd name="connsiteY99" fmla="*/ 435768 h 1881187"/>
              <a:gd name="connsiteX100" fmla="*/ 257175 w 1154907"/>
              <a:gd name="connsiteY100" fmla="*/ 459581 h 1881187"/>
              <a:gd name="connsiteX101" fmla="*/ 252413 w 1154907"/>
              <a:gd name="connsiteY101" fmla="*/ 466725 h 1881187"/>
              <a:gd name="connsiteX102" fmla="*/ 247650 w 1154907"/>
              <a:gd name="connsiteY102" fmla="*/ 481012 h 1881187"/>
              <a:gd name="connsiteX103" fmla="*/ 242888 w 1154907"/>
              <a:gd name="connsiteY103" fmla="*/ 495300 h 1881187"/>
              <a:gd name="connsiteX104" fmla="*/ 240507 w 1154907"/>
              <a:gd name="connsiteY104" fmla="*/ 502443 h 1881187"/>
              <a:gd name="connsiteX105" fmla="*/ 238125 w 1154907"/>
              <a:gd name="connsiteY105" fmla="*/ 511968 h 1881187"/>
              <a:gd name="connsiteX106" fmla="*/ 233363 w 1154907"/>
              <a:gd name="connsiteY106" fmla="*/ 519112 h 1881187"/>
              <a:gd name="connsiteX107" fmla="*/ 226219 w 1154907"/>
              <a:gd name="connsiteY107" fmla="*/ 540543 h 1881187"/>
              <a:gd name="connsiteX108" fmla="*/ 223838 w 1154907"/>
              <a:gd name="connsiteY108" fmla="*/ 547687 h 1881187"/>
              <a:gd name="connsiteX109" fmla="*/ 219075 w 1154907"/>
              <a:gd name="connsiteY109" fmla="*/ 554831 h 1881187"/>
              <a:gd name="connsiteX110" fmla="*/ 207169 w 1154907"/>
              <a:gd name="connsiteY110" fmla="*/ 590550 h 1881187"/>
              <a:gd name="connsiteX111" fmla="*/ 202407 w 1154907"/>
              <a:gd name="connsiteY111" fmla="*/ 604837 h 1881187"/>
              <a:gd name="connsiteX112" fmla="*/ 200025 w 1154907"/>
              <a:gd name="connsiteY112" fmla="*/ 611981 h 1881187"/>
              <a:gd name="connsiteX113" fmla="*/ 195263 w 1154907"/>
              <a:gd name="connsiteY113" fmla="*/ 628650 h 1881187"/>
              <a:gd name="connsiteX114" fmla="*/ 192882 w 1154907"/>
              <a:gd name="connsiteY114" fmla="*/ 638175 h 1881187"/>
              <a:gd name="connsiteX115" fmla="*/ 188119 w 1154907"/>
              <a:gd name="connsiteY115" fmla="*/ 652462 h 1881187"/>
              <a:gd name="connsiteX116" fmla="*/ 185738 w 1154907"/>
              <a:gd name="connsiteY116" fmla="*/ 659606 h 1881187"/>
              <a:gd name="connsiteX117" fmla="*/ 180975 w 1154907"/>
              <a:gd name="connsiteY117" fmla="*/ 676275 h 1881187"/>
              <a:gd name="connsiteX118" fmla="*/ 178594 w 1154907"/>
              <a:gd name="connsiteY118" fmla="*/ 685800 h 1881187"/>
              <a:gd name="connsiteX119" fmla="*/ 173832 w 1154907"/>
              <a:gd name="connsiteY119" fmla="*/ 692943 h 1881187"/>
              <a:gd name="connsiteX120" fmla="*/ 171450 w 1154907"/>
              <a:gd name="connsiteY120" fmla="*/ 700087 h 1881187"/>
              <a:gd name="connsiteX121" fmla="*/ 166688 w 1154907"/>
              <a:gd name="connsiteY121" fmla="*/ 707231 h 1881187"/>
              <a:gd name="connsiteX122" fmla="*/ 159544 w 1154907"/>
              <a:gd name="connsiteY122" fmla="*/ 728662 h 1881187"/>
              <a:gd name="connsiteX123" fmla="*/ 157163 w 1154907"/>
              <a:gd name="connsiteY123" fmla="*/ 735806 h 1881187"/>
              <a:gd name="connsiteX124" fmla="*/ 152400 w 1154907"/>
              <a:gd name="connsiteY124" fmla="*/ 742950 h 1881187"/>
              <a:gd name="connsiteX125" fmla="*/ 145257 w 1154907"/>
              <a:gd name="connsiteY125" fmla="*/ 766762 h 1881187"/>
              <a:gd name="connsiteX126" fmla="*/ 142875 w 1154907"/>
              <a:gd name="connsiteY126" fmla="*/ 773906 h 1881187"/>
              <a:gd name="connsiteX127" fmla="*/ 140494 w 1154907"/>
              <a:gd name="connsiteY127" fmla="*/ 781050 h 1881187"/>
              <a:gd name="connsiteX128" fmla="*/ 135732 w 1154907"/>
              <a:gd name="connsiteY128" fmla="*/ 788193 h 1881187"/>
              <a:gd name="connsiteX129" fmla="*/ 130969 w 1154907"/>
              <a:gd name="connsiteY129" fmla="*/ 802481 h 1881187"/>
              <a:gd name="connsiteX130" fmla="*/ 123825 w 1154907"/>
              <a:gd name="connsiteY130" fmla="*/ 816768 h 1881187"/>
              <a:gd name="connsiteX131" fmla="*/ 114300 w 1154907"/>
              <a:gd name="connsiteY131" fmla="*/ 833437 h 1881187"/>
              <a:gd name="connsiteX132" fmla="*/ 107157 w 1154907"/>
              <a:gd name="connsiteY132" fmla="*/ 847725 h 1881187"/>
              <a:gd name="connsiteX133" fmla="*/ 102394 w 1154907"/>
              <a:gd name="connsiteY133" fmla="*/ 862012 h 1881187"/>
              <a:gd name="connsiteX134" fmla="*/ 95250 w 1154907"/>
              <a:gd name="connsiteY134" fmla="*/ 876300 h 1881187"/>
              <a:gd name="connsiteX135" fmla="*/ 92869 w 1154907"/>
              <a:gd name="connsiteY135" fmla="*/ 885825 h 1881187"/>
              <a:gd name="connsiteX136" fmla="*/ 88107 w 1154907"/>
              <a:gd name="connsiteY136" fmla="*/ 900112 h 1881187"/>
              <a:gd name="connsiteX137" fmla="*/ 78582 w 1154907"/>
              <a:gd name="connsiteY137" fmla="*/ 928687 h 1881187"/>
              <a:gd name="connsiteX138" fmla="*/ 73819 w 1154907"/>
              <a:gd name="connsiteY138" fmla="*/ 942975 h 1881187"/>
              <a:gd name="connsiteX139" fmla="*/ 71438 w 1154907"/>
              <a:gd name="connsiteY139" fmla="*/ 950118 h 1881187"/>
              <a:gd name="connsiteX140" fmla="*/ 66675 w 1154907"/>
              <a:gd name="connsiteY140" fmla="*/ 957262 h 1881187"/>
              <a:gd name="connsiteX141" fmla="*/ 57150 w 1154907"/>
              <a:gd name="connsiteY141" fmla="*/ 978693 h 1881187"/>
              <a:gd name="connsiteX142" fmla="*/ 47625 w 1154907"/>
              <a:gd name="connsiteY142" fmla="*/ 1007268 h 1881187"/>
              <a:gd name="connsiteX143" fmla="*/ 42863 w 1154907"/>
              <a:gd name="connsiteY143" fmla="*/ 1021556 h 1881187"/>
              <a:gd name="connsiteX144" fmla="*/ 40482 w 1154907"/>
              <a:gd name="connsiteY144" fmla="*/ 1028700 h 1881187"/>
              <a:gd name="connsiteX145" fmla="*/ 35719 w 1154907"/>
              <a:gd name="connsiteY145" fmla="*/ 1035843 h 1881187"/>
              <a:gd name="connsiteX146" fmla="*/ 26194 w 1154907"/>
              <a:gd name="connsiteY146" fmla="*/ 1057275 h 1881187"/>
              <a:gd name="connsiteX147" fmla="*/ 19050 w 1154907"/>
              <a:gd name="connsiteY147" fmla="*/ 1078706 h 1881187"/>
              <a:gd name="connsiteX148" fmla="*/ 16669 w 1154907"/>
              <a:gd name="connsiteY148" fmla="*/ 1085850 h 1881187"/>
              <a:gd name="connsiteX149" fmla="*/ 2382 w 1154907"/>
              <a:gd name="connsiteY149"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88182 w 1154907"/>
              <a:gd name="connsiteY54" fmla="*/ 71437 h 1881187"/>
              <a:gd name="connsiteX55" fmla="*/ 645319 w 1154907"/>
              <a:gd name="connsiteY55" fmla="*/ 33337 h 1881187"/>
              <a:gd name="connsiteX56" fmla="*/ 638175 w 1154907"/>
              <a:gd name="connsiteY56" fmla="*/ 28575 h 1881187"/>
              <a:gd name="connsiteX57" fmla="*/ 623888 w 1154907"/>
              <a:gd name="connsiteY57" fmla="*/ 14287 h 1881187"/>
              <a:gd name="connsiteX58" fmla="*/ 614363 w 1154907"/>
              <a:gd name="connsiteY58" fmla="*/ 9525 h 1881187"/>
              <a:gd name="connsiteX59" fmla="*/ 607219 w 1154907"/>
              <a:gd name="connsiteY59" fmla="*/ 4762 h 1881187"/>
              <a:gd name="connsiteX60" fmla="*/ 588169 w 1154907"/>
              <a:gd name="connsiteY60" fmla="*/ 0 h 1881187"/>
              <a:gd name="connsiteX61" fmla="*/ 542925 w 1154907"/>
              <a:gd name="connsiteY61" fmla="*/ 2381 h 1881187"/>
              <a:gd name="connsiteX62" fmla="*/ 526257 w 1154907"/>
              <a:gd name="connsiteY62" fmla="*/ 7143 h 1881187"/>
              <a:gd name="connsiteX63" fmla="*/ 519113 w 1154907"/>
              <a:gd name="connsiteY63" fmla="*/ 11906 h 1881187"/>
              <a:gd name="connsiteX64" fmla="*/ 504825 w 1154907"/>
              <a:gd name="connsiteY64" fmla="*/ 23812 h 1881187"/>
              <a:gd name="connsiteX65" fmla="*/ 497682 w 1154907"/>
              <a:gd name="connsiteY65" fmla="*/ 26193 h 1881187"/>
              <a:gd name="connsiteX66" fmla="*/ 492919 w 1154907"/>
              <a:gd name="connsiteY66" fmla="*/ 33337 h 1881187"/>
              <a:gd name="connsiteX67" fmla="*/ 478632 w 1154907"/>
              <a:gd name="connsiteY67" fmla="*/ 42862 h 1881187"/>
              <a:gd name="connsiteX68" fmla="*/ 461963 w 1154907"/>
              <a:gd name="connsiteY68" fmla="*/ 61912 h 1881187"/>
              <a:gd name="connsiteX69" fmla="*/ 459582 w 1154907"/>
              <a:gd name="connsiteY69" fmla="*/ 69056 h 1881187"/>
              <a:gd name="connsiteX70" fmla="*/ 442913 w 1154907"/>
              <a:gd name="connsiteY70" fmla="*/ 90487 h 1881187"/>
              <a:gd name="connsiteX71" fmla="*/ 435769 w 1154907"/>
              <a:gd name="connsiteY71" fmla="*/ 104775 h 1881187"/>
              <a:gd name="connsiteX72" fmla="*/ 426244 w 1154907"/>
              <a:gd name="connsiteY72" fmla="*/ 121443 h 1881187"/>
              <a:gd name="connsiteX73" fmla="*/ 409576 w 1154907"/>
              <a:gd name="connsiteY73" fmla="*/ 130969 h 1881187"/>
              <a:gd name="connsiteX74" fmla="*/ 411957 w 1154907"/>
              <a:gd name="connsiteY74" fmla="*/ 152400 h 1881187"/>
              <a:gd name="connsiteX75" fmla="*/ 404813 w 1154907"/>
              <a:gd name="connsiteY75" fmla="*/ 157162 h 1881187"/>
              <a:gd name="connsiteX76" fmla="*/ 402432 w 1154907"/>
              <a:gd name="connsiteY76" fmla="*/ 164306 h 1881187"/>
              <a:gd name="connsiteX77" fmla="*/ 392907 w 1154907"/>
              <a:gd name="connsiteY77" fmla="*/ 178593 h 1881187"/>
              <a:gd name="connsiteX78" fmla="*/ 383382 w 1154907"/>
              <a:gd name="connsiteY78" fmla="*/ 192881 h 1881187"/>
              <a:gd name="connsiteX79" fmla="*/ 373857 w 1154907"/>
              <a:gd name="connsiteY79" fmla="*/ 207168 h 1881187"/>
              <a:gd name="connsiteX80" fmla="*/ 369094 w 1154907"/>
              <a:gd name="connsiteY80" fmla="*/ 214312 h 1881187"/>
              <a:gd name="connsiteX81" fmla="*/ 361950 w 1154907"/>
              <a:gd name="connsiteY81" fmla="*/ 228600 h 1881187"/>
              <a:gd name="connsiteX82" fmla="*/ 359569 w 1154907"/>
              <a:gd name="connsiteY82" fmla="*/ 235743 h 1881187"/>
              <a:gd name="connsiteX83" fmla="*/ 354807 w 1154907"/>
              <a:gd name="connsiteY83" fmla="*/ 242887 h 1881187"/>
              <a:gd name="connsiteX84" fmla="*/ 352425 w 1154907"/>
              <a:gd name="connsiteY84" fmla="*/ 250031 h 1881187"/>
              <a:gd name="connsiteX85" fmla="*/ 347663 w 1154907"/>
              <a:gd name="connsiteY85" fmla="*/ 257175 h 1881187"/>
              <a:gd name="connsiteX86" fmla="*/ 340519 w 1154907"/>
              <a:gd name="connsiteY86" fmla="*/ 271462 h 1881187"/>
              <a:gd name="connsiteX87" fmla="*/ 330994 w 1154907"/>
              <a:gd name="connsiteY87" fmla="*/ 292893 h 1881187"/>
              <a:gd name="connsiteX88" fmla="*/ 323850 w 1154907"/>
              <a:gd name="connsiteY88" fmla="*/ 307181 h 1881187"/>
              <a:gd name="connsiteX89" fmla="*/ 316707 w 1154907"/>
              <a:gd name="connsiteY89" fmla="*/ 328612 h 1881187"/>
              <a:gd name="connsiteX90" fmla="*/ 314325 w 1154907"/>
              <a:gd name="connsiteY90" fmla="*/ 335756 h 1881187"/>
              <a:gd name="connsiteX91" fmla="*/ 309563 w 1154907"/>
              <a:gd name="connsiteY91" fmla="*/ 342900 h 1881187"/>
              <a:gd name="connsiteX92" fmla="*/ 307182 w 1154907"/>
              <a:gd name="connsiteY92" fmla="*/ 350043 h 1881187"/>
              <a:gd name="connsiteX93" fmla="*/ 292894 w 1154907"/>
              <a:gd name="connsiteY93" fmla="*/ 371475 h 1881187"/>
              <a:gd name="connsiteX94" fmla="*/ 288132 w 1154907"/>
              <a:gd name="connsiteY94" fmla="*/ 378618 h 1881187"/>
              <a:gd name="connsiteX95" fmla="*/ 280988 w 1154907"/>
              <a:gd name="connsiteY95" fmla="*/ 392906 h 1881187"/>
              <a:gd name="connsiteX96" fmla="*/ 273844 w 1154907"/>
              <a:gd name="connsiteY96" fmla="*/ 407193 h 1881187"/>
              <a:gd name="connsiteX97" fmla="*/ 266700 w 1154907"/>
              <a:gd name="connsiteY97" fmla="*/ 428625 h 1881187"/>
              <a:gd name="connsiteX98" fmla="*/ 264319 w 1154907"/>
              <a:gd name="connsiteY98" fmla="*/ 435768 h 1881187"/>
              <a:gd name="connsiteX99" fmla="*/ 257175 w 1154907"/>
              <a:gd name="connsiteY99" fmla="*/ 459581 h 1881187"/>
              <a:gd name="connsiteX100" fmla="*/ 252413 w 1154907"/>
              <a:gd name="connsiteY100" fmla="*/ 466725 h 1881187"/>
              <a:gd name="connsiteX101" fmla="*/ 247650 w 1154907"/>
              <a:gd name="connsiteY101" fmla="*/ 481012 h 1881187"/>
              <a:gd name="connsiteX102" fmla="*/ 242888 w 1154907"/>
              <a:gd name="connsiteY102" fmla="*/ 495300 h 1881187"/>
              <a:gd name="connsiteX103" fmla="*/ 240507 w 1154907"/>
              <a:gd name="connsiteY103" fmla="*/ 502443 h 1881187"/>
              <a:gd name="connsiteX104" fmla="*/ 238125 w 1154907"/>
              <a:gd name="connsiteY104" fmla="*/ 511968 h 1881187"/>
              <a:gd name="connsiteX105" fmla="*/ 233363 w 1154907"/>
              <a:gd name="connsiteY105" fmla="*/ 519112 h 1881187"/>
              <a:gd name="connsiteX106" fmla="*/ 226219 w 1154907"/>
              <a:gd name="connsiteY106" fmla="*/ 540543 h 1881187"/>
              <a:gd name="connsiteX107" fmla="*/ 223838 w 1154907"/>
              <a:gd name="connsiteY107" fmla="*/ 547687 h 1881187"/>
              <a:gd name="connsiteX108" fmla="*/ 219075 w 1154907"/>
              <a:gd name="connsiteY108" fmla="*/ 554831 h 1881187"/>
              <a:gd name="connsiteX109" fmla="*/ 207169 w 1154907"/>
              <a:gd name="connsiteY109" fmla="*/ 590550 h 1881187"/>
              <a:gd name="connsiteX110" fmla="*/ 202407 w 1154907"/>
              <a:gd name="connsiteY110" fmla="*/ 604837 h 1881187"/>
              <a:gd name="connsiteX111" fmla="*/ 200025 w 1154907"/>
              <a:gd name="connsiteY111" fmla="*/ 611981 h 1881187"/>
              <a:gd name="connsiteX112" fmla="*/ 195263 w 1154907"/>
              <a:gd name="connsiteY112" fmla="*/ 628650 h 1881187"/>
              <a:gd name="connsiteX113" fmla="*/ 192882 w 1154907"/>
              <a:gd name="connsiteY113" fmla="*/ 638175 h 1881187"/>
              <a:gd name="connsiteX114" fmla="*/ 188119 w 1154907"/>
              <a:gd name="connsiteY114" fmla="*/ 652462 h 1881187"/>
              <a:gd name="connsiteX115" fmla="*/ 185738 w 1154907"/>
              <a:gd name="connsiteY115" fmla="*/ 659606 h 1881187"/>
              <a:gd name="connsiteX116" fmla="*/ 180975 w 1154907"/>
              <a:gd name="connsiteY116" fmla="*/ 676275 h 1881187"/>
              <a:gd name="connsiteX117" fmla="*/ 178594 w 1154907"/>
              <a:gd name="connsiteY117" fmla="*/ 685800 h 1881187"/>
              <a:gd name="connsiteX118" fmla="*/ 173832 w 1154907"/>
              <a:gd name="connsiteY118" fmla="*/ 692943 h 1881187"/>
              <a:gd name="connsiteX119" fmla="*/ 171450 w 1154907"/>
              <a:gd name="connsiteY119" fmla="*/ 700087 h 1881187"/>
              <a:gd name="connsiteX120" fmla="*/ 166688 w 1154907"/>
              <a:gd name="connsiteY120" fmla="*/ 707231 h 1881187"/>
              <a:gd name="connsiteX121" fmla="*/ 159544 w 1154907"/>
              <a:gd name="connsiteY121" fmla="*/ 728662 h 1881187"/>
              <a:gd name="connsiteX122" fmla="*/ 157163 w 1154907"/>
              <a:gd name="connsiteY122" fmla="*/ 735806 h 1881187"/>
              <a:gd name="connsiteX123" fmla="*/ 152400 w 1154907"/>
              <a:gd name="connsiteY123" fmla="*/ 742950 h 1881187"/>
              <a:gd name="connsiteX124" fmla="*/ 145257 w 1154907"/>
              <a:gd name="connsiteY124" fmla="*/ 766762 h 1881187"/>
              <a:gd name="connsiteX125" fmla="*/ 142875 w 1154907"/>
              <a:gd name="connsiteY125" fmla="*/ 773906 h 1881187"/>
              <a:gd name="connsiteX126" fmla="*/ 140494 w 1154907"/>
              <a:gd name="connsiteY126" fmla="*/ 781050 h 1881187"/>
              <a:gd name="connsiteX127" fmla="*/ 135732 w 1154907"/>
              <a:gd name="connsiteY127" fmla="*/ 788193 h 1881187"/>
              <a:gd name="connsiteX128" fmla="*/ 130969 w 1154907"/>
              <a:gd name="connsiteY128" fmla="*/ 802481 h 1881187"/>
              <a:gd name="connsiteX129" fmla="*/ 123825 w 1154907"/>
              <a:gd name="connsiteY129" fmla="*/ 816768 h 1881187"/>
              <a:gd name="connsiteX130" fmla="*/ 114300 w 1154907"/>
              <a:gd name="connsiteY130" fmla="*/ 833437 h 1881187"/>
              <a:gd name="connsiteX131" fmla="*/ 107157 w 1154907"/>
              <a:gd name="connsiteY131" fmla="*/ 847725 h 1881187"/>
              <a:gd name="connsiteX132" fmla="*/ 102394 w 1154907"/>
              <a:gd name="connsiteY132" fmla="*/ 862012 h 1881187"/>
              <a:gd name="connsiteX133" fmla="*/ 95250 w 1154907"/>
              <a:gd name="connsiteY133" fmla="*/ 876300 h 1881187"/>
              <a:gd name="connsiteX134" fmla="*/ 92869 w 1154907"/>
              <a:gd name="connsiteY134" fmla="*/ 885825 h 1881187"/>
              <a:gd name="connsiteX135" fmla="*/ 88107 w 1154907"/>
              <a:gd name="connsiteY135" fmla="*/ 900112 h 1881187"/>
              <a:gd name="connsiteX136" fmla="*/ 78582 w 1154907"/>
              <a:gd name="connsiteY136" fmla="*/ 928687 h 1881187"/>
              <a:gd name="connsiteX137" fmla="*/ 73819 w 1154907"/>
              <a:gd name="connsiteY137" fmla="*/ 942975 h 1881187"/>
              <a:gd name="connsiteX138" fmla="*/ 71438 w 1154907"/>
              <a:gd name="connsiteY138" fmla="*/ 950118 h 1881187"/>
              <a:gd name="connsiteX139" fmla="*/ 66675 w 1154907"/>
              <a:gd name="connsiteY139" fmla="*/ 957262 h 1881187"/>
              <a:gd name="connsiteX140" fmla="*/ 57150 w 1154907"/>
              <a:gd name="connsiteY140" fmla="*/ 978693 h 1881187"/>
              <a:gd name="connsiteX141" fmla="*/ 47625 w 1154907"/>
              <a:gd name="connsiteY141" fmla="*/ 1007268 h 1881187"/>
              <a:gd name="connsiteX142" fmla="*/ 42863 w 1154907"/>
              <a:gd name="connsiteY142" fmla="*/ 1021556 h 1881187"/>
              <a:gd name="connsiteX143" fmla="*/ 40482 w 1154907"/>
              <a:gd name="connsiteY143" fmla="*/ 1028700 h 1881187"/>
              <a:gd name="connsiteX144" fmla="*/ 35719 w 1154907"/>
              <a:gd name="connsiteY144" fmla="*/ 1035843 h 1881187"/>
              <a:gd name="connsiteX145" fmla="*/ 26194 w 1154907"/>
              <a:gd name="connsiteY145" fmla="*/ 1057275 h 1881187"/>
              <a:gd name="connsiteX146" fmla="*/ 19050 w 1154907"/>
              <a:gd name="connsiteY146" fmla="*/ 1078706 h 1881187"/>
              <a:gd name="connsiteX147" fmla="*/ 16669 w 1154907"/>
              <a:gd name="connsiteY147" fmla="*/ 1085850 h 1881187"/>
              <a:gd name="connsiteX148" fmla="*/ 2382 w 1154907"/>
              <a:gd name="connsiteY148"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9613 w 1154907"/>
              <a:gd name="connsiteY50" fmla="*/ 104774 h 1881187"/>
              <a:gd name="connsiteX51" fmla="*/ 702469 w 1154907"/>
              <a:gd name="connsiteY51" fmla="*/ 88106 h 1881187"/>
              <a:gd name="connsiteX52" fmla="*/ 700088 w 1154907"/>
              <a:gd name="connsiteY52" fmla="*/ 83343 h 1881187"/>
              <a:gd name="connsiteX53" fmla="*/ 688182 w 1154907"/>
              <a:gd name="connsiteY53" fmla="*/ 71437 h 1881187"/>
              <a:gd name="connsiteX54" fmla="*/ 645319 w 1154907"/>
              <a:gd name="connsiteY54" fmla="*/ 33337 h 1881187"/>
              <a:gd name="connsiteX55" fmla="*/ 638175 w 1154907"/>
              <a:gd name="connsiteY55" fmla="*/ 28575 h 1881187"/>
              <a:gd name="connsiteX56" fmla="*/ 623888 w 1154907"/>
              <a:gd name="connsiteY56" fmla="*/ 14287 h 1881187"/>
              <a:gd name="connsiteX57" fmla="*/ 614363 w 1154907"/>
              <a:gd name="connsiteY57" fmla="*/ 9525 h 1881187"/>
              <a:gd name="connsiteX58" fmla="*/ 607219 w 1154907"/>
              <a:gd name="connsiteY58" fmla="*/ 4762 h 1881187"/>
              <a:gd name="connsiteX59" fmla="*/ 588169 w 1154907"/>
              <a:gd name="connsiteY59" fmla="*/ 0 h 1881187"/>
              <a:gd name="connsiteX60" fmla="*/ 542925 w 1154907"/>
              <a:gd name="connsiteY60" fmla="*/ 2381 h 1881187"/>
              <a:gd name="connsiteX61" fmla="*/ 526257 w 1154907"/>
              <a:gd name="connsiteY61" fmla="*/ 7143 h 1881187"/>
              <a:gd name="connsiteX62" fmla="*/ 519113 w 1154907"/>
              <a:gd name="connsiteY62" fmla="*/ 11906 h 1881187"/>
              <a:gd name="connsiteX63" fmla="*/ 504825 w 1154907"/>
              <a:gd name="connsiteY63" fmla="*/ 23812 h 1881187"/>
              <a:gd name="connsiteX64" fmla="*/ 497682 w 1154907"/>
              <a:gd name="connsiteY64" fmla="*/ 26193 h 1881187"/>
              <a:gd name="connsiteX65" fmla="*/ 492919 w 1154907"/>
              <a:gd name="connsiteY65" fmla="*/ 33337 h 1881187"/>
              <a:gd name="connsiteX66" fmla="*/ 478632 w 1154907"/>
              <a:gd name="connsiteY66" fmla="*/ 42862 h 1881187"/>
              <a:gd name="connsiteX67" fmla="*/ 461963 w 1154907"/>
              <a:gd name="connsiteY67" fmla="*/ 61912 h 1881187"/>
              <a:gd name="connsiteX68" fmla="*/ 459582 w 1154907"/>
              <a:gd name="connsiteY68" fmla="*/ 69056 h 1881187"/>
              <a:gd name="connsiteX69" fmla="*/ 442913 w 1154907"/>
              <a:gd name="connsiteY69" fmla="*/ 90487 h 1881187"/>
              <a:gd name="connsiteX70" fmla="*/ 435769 w 1154907"/>
              <a:gd name="connsiteY70" fmla="*/ 104775 h 1881187"/>
              <a:gd name="connsiteX71" fmla="*/ 426244 w 1154907"/>
              <a:gd name="connsiteY71" fmla="*/ 121443 h 1881187"/>
              <a:gd name="connsiteX72" fmla="*/ 409576 w 1154907"/>
              <a:gd name="connsiteY72" fmla="*/ 130969 h 1881187"/>
              <a:gd name="connsiteX73" fmla="*/ 411957 w 1154907"/>
              <a:gd name="connsiteY73" fmla="*/ 152400 h 1881187"/>
              <a:gd name="connsiteX74" fmla="*/ 404813 w 1154907"/>
              <a:gd name="connsiteY74" fmla="*/ 157162 h 1881187"/>
              <a:gd name="connsiteX75" fmla="*/ 402432 w 1154907"/>
              <a:gd name="connsiteY75" fmla="*/ 164306 h 1881187"/>
              <a:gd name="connsiteX76" fmla="*/ 392907 w 1154907"/>
              <a:gd name="connsiteY76" fmla="*/ 178593 h 1881187"/>
              <a:gd name="connsiteX77" fmla="*/ 383382 w 1154907"/>
              <a:gd name="connsiteY77" fmla="*/ 192881 h 1881187"/>
              <a:gd name="connsiteX78" fmla="*/ 373857 w 1154907"/>
              <a:gd name="connsiteY78" fmla="*/ 207168 h 1881187"/>
              <a:gd name="connsiteX79" fmla="*/ 369094 w 1154907"/>
              <a:gd name="connsiteY79" fmla="*/ 214312 h 1881187"/>
              <a:gd name="connsiteX80" fmla="*/ 361950 w 1154907"/>
              <a:gd name="connsiteY80" fmla="*/ 228600 h 1881187"/>
              <a:gd name="connsiteX81" fmla="*/ 359569 w 1154907"/>
              <a:gd name="connsiteY81" fmla="*/ 235743 h 1881187"/>
              <a:gd name="connsiteX82" fmla="*/ 354807 w 1154907"/>
              <a:gd name="connsiteY82" fmla="*/ 242887 h 1881187"/>
              <a:gd name="connsiteX83" fmla="*/ 352425 w 1154907"/>
              <a:gd name="connsiteY83" fmla="*/ 250031 h 1881187"/>
              <a:gd name="connsiteX84" fmla="*/ 347663 w 1154907"/>
              <a:gd name="connsiteY84" fmla="*/ 257175 h 1881187"/>
              <a:gd name="connsiteX85" fmla="*/ 340519 w 1154907"/>
              <a:gd name="connsiteY85" fmla="*/ 271462 h 1881187"/>
              <a:gd name="connsiteX86" fmla="*/ 330994 w 1154907"/>
              <a:gd name="connsiteY86" fmla="*/ 292893 h 1881187"/>
              <a:gd name="connsiteX87" fmla="*/ 323850 w 1154907"/>
              <a:gd name="connsiteY87" fmla="*/ 307181 h 1881187"/>
              <a:gd name="connsiteX88" fmla="*/ 316707 w 1154907"/>
              <a:gd name="connsiteY88" fmla="*/ 328612 h 1881187"/>
              <a:gd name="connsiteX89" fmla="*/ 314325 w 1154907"/>
              <a:gd name="connsiteY89" fmla="*/ 335756 h 1881187"/>
              <a:gd name="connsiteX90" fmla="*/ 309563 w 1154907"/>
              <a:gd name="connsiteY90" fmla="*/ 342900 h 1881187"/>
              <a:gd name="connsiteX91" fmla="*/ 307182 w 1154907"/>
              <a:gd name="connsiteY91" fmla="*/ 350043 h 1881187"/>
              <a:gd name="connsiteX92" fmla="*/ 292894 w 1154907"/>
              <a:gd name="connsiteY92" fmla="*/ 371475 h 1881187"/>
              <a:gd name="connsiteX93" fmla="*/ 288132 w 1154907"/>
              <a:gd name="connsiteY93" fmla="*/ 378618 h 1881187"/>
              <a:gd name="connsiteX94" fmla="*/ 280988 w 1154907"/>
              <a:gd name="connsiteY94" fmla="*/ 392906 h 1881187"/>
              <a:gd name="connsiteX95" fmla="*/ 273844 w 1154907"/>
              <a:gd name="connsiteY95" fmla="*/ 407193 h 1881187"/>
              <a:gd name="connsiteX96" fmla="*/ 266700 w 1154907"/>
              <a:gd name="connsiteY96" fmla="*/ 428625 h 1881187"/>
              <a:gd name="connsiteX97" fmla="*/ 264319 w 1154907"/>
              <a:gd name="connsiteY97" fmla="*/ 435768 h 1881187"/>
              <a:gd name="connsiteX98" fmla="*/ 257175 w 1154907"/>
              <a:gd name="connsiteY98" fmla="*/ 459581 h 1881187"/>
              <a:gd name="connsiteX99" fmla="*/ 252413 w 1154907"/>
              <a:gd name="connsiteY99" fmla="*/ 466725 h 1881187"/>
              <a:gd name="connsiteX100" fmla="*/ 247650 w 1154907"/>
              <a:gd name="connsiteY100" fmla="*/ 481012 h 1881187"/>
              <a:gd name="connsiteX101" fmla="*/ 242888 w 1154907"/>
              <a:gd name="connsiteY101" fmla="*/ 495300 h 1881187"/>
              <a:gd name="connsiteX102" fmla="*/ 240507 w 1154907"/>
              <a:gd name="connsiteY102" fmla="*/ 502443 h 1881187"/>
              <a:gd name="connsiteX103" fmla="*/ 238125 w 1154907"/>
              <a:gd name="connsiteY103" fmla="*/ 511968 h 1881187"/>
              <a:gd name="connsiteX104" fmla="*/ 233363 w 1154907"/>
              <a:gd name="connsiteY104" fmla="*/ 519112 h 1881187"/>
              <a:gd name="connsiteX105" fmla="*/ 226219 w 1154907"/>
              <a:gd name="connsiteY105" fmla="*/ 540543 h 1881187"/>
              <a:gd name="connsiteX106" fmla="*/ 223838 w 1154907"/>
              <a:gd name="connsiteY106" fmla="*/ 547687 h 1881187"/>
              <a:gd name="connsiteX107" fmla="*/ 219075 w 1154907"/>
              <a:gd name="connsiteY107" fmla="*/ 554831 h 1881187"/>
              <a:gd name="connsiteX108" fmla="*/ 207169 w 1154907"/>
              <a:gd name="connsiteY108" fmla="*/ 590550 h 1881187"/>
              <a:gd name="connsiteX109" fmla="*/ 202407 w 1154907"/>
              <a:gd name="connsiteY109" fmla="*/ 604837 h 1881187"/>
              <a:gd name="connsiteX110" fmla="*/ 200025 w 1154907"/>
              <a:gd name="connsiteY110" fmla="*/ 611981 h 1881187"/>
              <a:gd name="connsiteX111" fmla="*/ 195263 w 1154907"/>
              <a:gd name="connsiteY111" fmla="*/ 628650 h 1881187"/>
              <a:gd name="connsiteX112" fmla="*/ 192882 w 1154907"/>
              <a:gd name="connsiteY112" fmla="*/ 638175 h 1881187"/>
              <a:gd name="connsiteX113" fmla="*/ 188119 w 1154907"/>
              <a:gd name="connsiteY113" fmla="*/ 652462 h 1881187"/>
              <a:gd name="connsiteX114" fmla="*/ 185738 w 1154907"/>
              <a:gd name="connsiteY114" fmla="*/ 659606 h 1881187"/>
              <a:gd name="connsiteX115" fmla="*/ 180975 w 1154907"/>
              <a:gd name="connsiteY115" fmla="*/ 676275 h 1881187"/>
              <a:gd name="connsiteX116" fmla="*/ 178594 w 1154907"/>
              <a:gd name="connsiteY116" fmla="*/ 685800 h 1881187"/>
              <a:gd name="connsiteX117" fmla="*/ 173832 w 1154907"/>
              <a:gd name="connsiteY117" fmla="*/ 692943 h 1881187"/>
              <a:gd name="connsiteX118" fmla="*/ 171450 w 1154907"/>
              <a:gd name="connsiteY118" fmla="*/ 700087 h 1881187"/>
              <a:gd name="connsiteX119" fmla="*/ 166688 w 1154907"/>
              <a:gd name="connsiteY119" fmla="*/ 707231 h 1881187"/>
              <a:gd name="connsiteX120" fmla="*/ 159544 w 1154907"/>
              <a:gd name="connsiteY120" fmla="*/ 728662 h 1881187"/>
              <a:gd name="connsiteX121" fmla="*/ 157163 w 1154907"/>
              <a:gd name="connsiteY121" fmla="*/ 735806 h 1881187"/>
              <a:gd name="connsiteX122" fmla="*/ 152400 w 1154907"/>
              <a:gd name="connsiteY122" fmla="*/ 742950 h 1881187"/>
              <a:gd name="connsiteX123" fmla="*/ 145257 w 1154907"/>
              <a:gd name="connsiteY123" fmla="*/ 766762 h 1881187"/>
              <a:gd name="connsiteX124" fmla="*/ 142875 w 1154907"/>
              <a:gd name="connsiteY124" fmla="*/ 773906 h 1881187"/>
              <a:gd name="connsiteX125" fmla="*/ 140494 w 1154907"/>
              <a:gd name="connsiteY125" fmla="*/ 781050 h 1881187"/>
              <a:gd name="connsiteX126" fmla="*/ 135732 w 1154907"/>
              <a:gd name="connsiteY126" fmla="*/ 788193 h 1881187"/>
              <a:gd name="connsiteX127" fmla="*/ 130969 w 1154907"/>
              <a:gd name="connsiteY127" fmla="*/ 802481 h 1881187"/>
              <a:gd name="connsiteX128" fmla="*/ 123825 w 1154907"/>
              <a:gd name="connsiteY128" fmla="*/ 816768 h 1881187"/>
              <a:gd name="connsiteX129" fmla="*/ 114300 w 1154907"/>
              <a:gd name="connsiteY129" fmla="*/ 833437 h 1881187"/>
              <a:gd name="connsiteX130" fmla="*/ 107157 w 1154907"/>
              <a:gd name="connsiteY130" fmla="*/ 847725 h 1881187"/>
              <a:gd name="connsiteX131" fmla="*/ 102394 w 1154907"/>
              <a:gd name="connsiteY131" fmla="*/ 862012 h 1881187"/>
              <a:gd name="connsiteX132" fmla="*/ 95250 w 1154907"/>
              <a:gd name="connsiteY132" fmla="*/ 876300 h 1881187"/>
              <a:gd name="connsiteX133" fmla="*/ 92869 w 1154907"/>
              <a:gd name="connsiteY133" fmla="*/ 885825 h 1881187"/>
              <a:gd name="connsiteX134" fmla="*/ 88107 w 1154907"/>
              <a:gd name="connsiteY134" fmla="*/ 900112 h 1881187"/>
              <a:gd name="connsiteX135" fmla="*/ 78582 w 1154907"/>
              <a:gd name="connsiteY135" fmla="*/ 928687 h 1881187"/>
              <a:gd name="connsiteX136" fmla="*/ 73819 w 1154907"/>
              <a:gd name="connsiteY136" fmla="*/ 942975 h 1881187"/>
              <a:gd name="connsiteX137" fmla="*/ 71438 w 1154907"/>
              <a:gd name="connsiteY137" fmla="*/ 950118 h 1881187"/>
              <a:gd name="connsiteX138" fmla="*/ 66675 w 1154907"/>
              <a:gd name="connsiteY138" fmla="*/ 957262 h 1881187"/>
              <a:gd name="connsiteX139" fmla="*/ 57150 w 1154907"/>
              <a:gd name="connsiteY139" fmla="*/ 978693 h 1881187"/>
              <a:gd name="connsiteX140" fmla="*/ 47625 w 1154907"/>
              <a:gd name="connsiteY140" fmla="*/ 1007268 h 1881187"/>
              <a:gd name="connsiteX141" fmla="*/ 42863 w 1154907"/>
              <a:gd name="connsiteY141" fmla="*/ 1021556 h 1881187"/>
              <a:gd name="connsiteX142" fmla="*/ 40482 w 1154907"/>
              <a:gd name="connsiteY142" fmla="*/ 1028700 h 1881187"/>
              <a:gd name="connsiteX143" fmla="*/ 35719 w 1154907"/>
              <a:gd name="connsiteY143" fmla="*/ 1035843 h 1881187"/>
              <a:gd name="connsiteX144" fmla="*/ 26194 w 1154907"/>
              <a:gd name="connsiteY144" fmla="*/ 1057275 h 1881187"/>
              <a:gd name="connsiteX145" fmla="*/ 19050 w 1154907"/>
              <a:gd name="connsiteY145" fmla="*/ 1078706 h 1881187"/>
              <a:gd name="connsiteX146" fmla="*/ 16669 w 1154907"/>
              <a:gd name="connsiteY146" fmla="*/ 1085850 h 1881187"/>
              <a:gd name="connsiteX147" fmla="*/ 2382 w 1154907"/>
              <a:gd name="connsiteY147"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09576 w 1154907"/>
              <a:gd name="connsiteY71" fmla="*/ 130969 h 1881187"/>
              <a:gd name="connsiteX72" fmla="*/ 411957 w 1154907"/>
              <a:gd name="connsiteY72" fmla="*/ 152400 h 1881187"/>
              <a:gd name="connsiteX73" fmla="*/ 404813 w 1154907"/>
              <a:gd name="connsiteY73" fmla="*/ 157162 h 1881187"/>
              <a:gd name="connsiteX74" fmla="*/ 402432 w 1154907"/>
              <a:gd name="connsiteY74" fmla="*/ 164306 h 1881187"/>
              <a:gd name="connsiteX75" fmla="*/ 392907 w 1154907"/>
              <a:gd name="connsiteY75" fmla="*/ 178593 h 1881187"/>
              <a:gd name="connsiteX76" fmla="*/ 383382 w 1154907"/>
              <a:gd name="connsiteY76" fmla="*/ 192881 h 1881187"/>
              <a:gd name="connsiteX77" fmla="*/ 373857 w 1154907"/>
              <a:gd name="connsiteY77" fmla="*/ 207168 h 1881187"/>
              <a:gd name="connsiteX78" fmla="*/ 369094 w 1154907"/>
              <a:gd name="connsiteY78" fmla="*/ 214312 h 1881187"/>
              <a:gd name="connsiteX79" fmla="*/ 361950 w 1154907"/>
              <a:gd name="connsiteY79" fmla="*/ 228600 h 1881187"/>
              <a:gd name="connsiteX80" fmla="*/ 359569 w 1154907"/>
              <a:gd name="connsiteY80" fmla="*/ 235743 h 1881187"/>
              <a:gd name="connsiteX81" fmla="*/ 354807 w 1154907"/>
              <a:gd name="connsiteY81" fmla="*/ 242887 h 1881187"/>
              <a:gd name="connsiteX82" fmla="*/ 352425 w 1154907"/>
              <a:gd name="connsiteY82" fmla="*/ 250031 h 1881187"/>
              <a:gd name="connsiteX83" fmla="*/ 347663 w 1154907"/>
              <a:gd name="connsiteY83" fmla="*/ 257175 h 1881187"/>
              <a:gd name="connsiteX84" fmla="*/ 340519 w 1154907"/>
              <a:gd name="connsiteY84" fmla="*/ 271462 h 1881187"/>
              <a:gd name="connsiteX85" fmla="*/ 330994 w 1154907"/>
              <a:gd name="connsiteY85" fmla="*/ 292893 h 1881187"/>
              <a:gd name="connsiteX86" fmla="*/ 323850 w 1154907"/>
              <a:gd name="connsiteY86" fmla="*/ 307181 h 1881187"/>
              <a:gd name="connsiteX87" fmla="*/ 316707 w 1154907"/>
              <a:gd name="connsiteY87" fmla="*/ 328612 h 1881187"/>
              <a:gd name="connsiteX88" fmla="*/ 314325 w 1154907"/>
              <a:gd name="connsiteY88" fmla="*/ 335756 h 1881187"/>
              <a:gd name="connsiteX89" fmla="*/ 309563 w 1154907"/>
              <a:gd name="connsiteY89" fmla="*/ 342900 h 1881187"/>
              <a:gd name="connsiteX90" fmla="*/ 307182 w 1154907"/>
              <a:gd name="connsiteY90" fmla="*/ 350043 h 1881187"/>
              <a:gd name="connsiteX91" fmla="*/ 292894 w 1154907"/>
              <a:gd name="connsiteY91" fmla="*/ 371475 h 1881187"/>
              <a:gd name="connsiteX92" fmla="*/ 288132 w 1154907"/>
              <a:gd name="connsiteY92" fmla="*/ 378618 h 1881187"/>
              <a:gd name="connsiteX93" fmla="*/ 280988 w 1154907"/>
              <a:gd name="connsiteY93" fmla="*/ 392906 h 1881187"/>
              <a:gd name="connsiteX94" fmla="*/ 273844 w 1154907"/>
              <a:gd name="connsiteY94" fmla="*/ 407193 h 1881187"/>
              <a:gd name="connsiteX95" fmla="*/ 266700 w 1154907"/>
              <a:gd name="connsiteY95" fmla="*/ 428625 h 1881187"/>
              <a:gd name="connsiteX96" fmla="*/ 264319 w 1154907"/>
              <a:gd name="connsiteY96" fmla="*/ 435768 h 1881187"/>
              <a:gd name="connsiteX97" fmla="*/ 257175 w 1154907"/>
              <a:gd name="connsiteY97" fmla="*/ 459581 h 1881187"/>
              <a:gd name="connsiteX98" fmla="*/ 252413 w 1154907"/>
              <a:gd name="connsiteY98" fmla="*/ 466725 h 1881187"/>
              <a:gd name="connsiteX99" fmla="*/ 247650 w 1154907"/>
              <a:gd name="connsiteY99" fmla="*/ 481012 h 1881187"/>
              <a:gd name="connsiteX100" fmla="*/ 242888 w 1154907"/>
              <a:gd name="connsiteY100" fmla="*/ 495300 h 1881187"/>
              <a:gd name="connsiteX101" fmla="*/ 240507 w 1154907"/>
              <a:gd name="connsiteY101" fmla="*/ 502443 h 1881187"/>
              <a:gd name="connsiteX102" fmla="*/ 238125 w 1154907"/>
              <a:gd name="connsiteY102" fmla="*/ 511968 h 1881187"/>
              <a:gd name="connsiteX103" fmla="*/ 233363 w 1154907"/>
              <a:gd name="connsiteY103" fmla="*/ 519112 h 1881187"/>
              <a:gd name="connsiteX104" fmla="*/ 226219 w 1154907"/>
              <a:gd name="connsiteY104" fmla="*/ 540543 h 1881187"/>
              <a:gd name="connsiteX105" fmla="*/ 223838 w 1154907"/>
              <a:gd name="connsiteY105" fmla="*/ 547687 h 1881187"/>
              <a:gd name="connsiteX106" fmla="*/ 219075 w 1154907"/>
              <a:gd name="connsiteY106" fmla="*/ 554831 h 1881187"/>
              <a:gd name="connsiteX107" fmla="*/ 207169 w 1154907"/>
              <a:gd name="connsiteY107" fmla="*/ 590550 h 1881187"/>
              <a:gd name="connsiteX108" fmla="*/ 202407 w 1154907"/>
              <a:gd name="connsiteY108" fmla="*/ 604837 h 1881187"/>
              <a:gd name="connsiteX109" fmla="*/ 200025 w 1154907"/>
              <a:gd name="connsiteY109" fmla="*/ 611981 h 1881187"/>
              <a:gd name="connsiteX110" fmla="*/ 195263 w 1154907"/>
              <a:gd name="connsiteY110" fmla="*/ 628650 h 1881187"/>
              <a:gd name="connsiteX111" fmla="*/ 192882 w 1154907"/>
              <a:gd name="connsiteY111" fmla="*/ 638175 h 1881187"/>
              <a:gd name="connsiteX112" fmla="*/ 188119 w 1154907"/>
              <a:gd name="connsiteY112" fmla="*/ 652462 h 1881187"/>
              <a:gd name="connsiteX113" fmla="*/ 185738 w 1154907"/>
              <a:gd name="connsiteY113" fmla="*/ 659606 h 1881187"/>
              <a:gd name="connsiteX114" fmla="*/ 180975 w 1154907"/>
              <a:gd name="connsiteY114" fmla="*/ 676275 h 1881187"/>
              <a:gd name="connsiteX115" fmla="*/ 178594 w 1154907"/>
              <a:gd name="connsiteY115" fmla="*/ 685800 h 1881187"/>
              <a:gd name="connsiteX116" fmla="*/ 173832 w 1154907"/>
              <a:gd name="connsiteY116" fmla="*/ 692943 h 1881187"/>
              <a:gd name="connsiteX117" fmla="*/ 171450 w 1154907"/>
              <a:gd name="connsiteY117" fmla="*/ 700087 h 1881187"/>
              <a:gd name="connsiteX118" fmla="*/ 166688 w 1154907"/>
              <a:gd name="connsiteY118" fmla="*/ 707231 h 1881187"/>
              <a:gd name="connsiteX119" fmla="*/ 159544 w 1154907"/>
              <a:gd name="connsiteY119" fmla="*/ 728662 h 1881187"/>
              <a:gd name="connsiteX120" fmla="*/ 157163 w 1154907"/>
              <a:gd name="connsiteY120" fmla="*/ 735806 h 1881187"/>
              <a:gd name="connsiteX121" fmla="*/ 152400 w 1154907"/>
              <a:gd name="connsiteY121" fmla="*/ 742950 h 1881187"/>
              <a:gd name="connsiteX122" fmla="*/ 145257 w 1154907"/>
              <a:gd name="connsiteY122" fmla="*/ 766762 h 1881187"/>
              <a:gd name="connsiteX123" fmla="*/ 142875 w 1154907"/>
              <a:gd name="connsiteY123" fmla="*/ 773906 h 1881187"/>
              <a:gd name="connsiteX124" fmla="*/ 140494 w 1154907"/>
              <a:gd name="connsiteY124" fmla="*/ 781050 h 1881187"/>
              <a:gd name="connsiteX125" fmla="*/ 135732 w 1154907"/>
              <a:gd name="connsiteY125" fmla="*/ 788193 h 1881187"/>
              <a:gd name="connsiteX126" fmla="*/ 130969 w 1154907"/>
              <a:gd name="connsiteY126" fmla="*/ 802481 h 1881187"/>
              <a:gd name="connsiteX127" fmla="*/ 123825 w 1154907"/>
              <a:gd name="connsiteY127" fmla="*/ 816768 h 1881187"/>
              <a:gd name="connsiteX128" fmla="*/ 114300 w 1154907"/>
              <a:gd name="connsiteY128" fmla="*/ 833437 h 1881187"/>
              <a:gd name="connsiteX129" fmla="*/ 107157 w 1154907"/>
              <a:gd name="connsiteY129" fmla="*/ 847725 h 1881187"/>
              <a:gd name="connsiteX130" fmla="*/ 102394 w 1154907"/>
              <a:gd name="connsiteY130" fmla="*/ 862012 h 1881187"/>
              <a:gd name="connsiteX131" fmla="*/ 95250 w 1154907"/>
              <a:gd name="connsiteY131" fmla="*/ 876300 h 1881187"/>
              <a:gd name="connsiteX132" fmla="*/ 92869 w 1154907"/>
              <a:gd name="connsiteY132" fmla="*/ 885825 h 1881187"/>
              <a:gd name="connsiteX133" fmla="*/ 88107 w 1154907"/>
              <a:gd name="connsiteY133" fmla="*/ 900112 h 1881187"/>
              <a:gd name="connsiteX134" fmla="*/ 78582 w 1154907"/>
              <a:gd name="connsiteY134" fmla="*/ 928687 h 1881187"/>
              <a:gd name="connsiteX135" fmla="*/ 73819 w 1154907"/>
              <a:gd name="connsiteY135" fmla="*/ 942975 h 1881187"/>
              <a:gd name="connsiteX136" fmla="*/ 71438 w 1154907"/>
              <a:gd name="connsiteY136" fmla="*/ 950118 h 1881187"/>
              <a:gd name="connsiteX137" fmla="*/ 66675 w 1154907"/>
              <a:gd name="connsiteY137" fmla="*/ 957262 h 1881187"/>
              <a:gd name="connsiteX138" fmla="*/ 57150 w 1154907"/>
              <a:gd name="connsiteY138" fmla="*/ 978693 h 1881187"/>
              <a:gd name="connsiteX139" fmla="*/ 47625 w 1154907"/>
              <a:gd name="connsiteY139" fmla="*/ 1007268 h 1881187"/>
              <a:gd name="connsiteX140" fmla="*/ 42863 w 1154907"/>
              <a:gd name="connsiteY140" fmla="*/ 1021556 h 1881187"/>
              <a:gd name="connsiteX141" fmla="*/ 40482 w 1154907"/>
              <a:gd name="connsiteY141" fmla="*/ 1028700 h 1881187"/>
              <a:gd name="connsiteX142" fmla="*/ 35719 w 1154907"/>
              <a:gd name="connsiteY142" fmla="*/ 1035843 h 1881187"/>
              <a:gd name="connsiteX143" fmla="*/ 26194 w 1154907"/>
              <a:gd name="connsiteY143" fmla="*/ 1057275 h 1881187"/>
              <a:gd name="connsiteX144" fmla="*/ 19050 w 1154907"/>
              <a:gd name="connsiteY144" fmla="*/ 1078706 h 1881187"/>
              <a:gd name="connsiteX145" fmla="*/ 16669 w 1154907"/>
              <a:gd name="connsiteY145" fmla="*/ 1085850 h 1881187"/>
              <a:gd name="connsiteX146" fmla="*/ 2382 w 1154907"/>
              <a:gd name="connsiteY146"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09576 w 1154907"/>
              <a:gd name="connsiteY71" fmla="*/ 130969 h 1881187"/>
              <a:gd name="connsiteX72" fmla="*/ 411957 w 1154907"/>
              <a:gd name="connsiteY72" fmla="*/ 152400 h 1881187"/>
              <a:gd name="connsiteX73" fmla="*/ 404813 w 1154907"/>
              <a:gd name="connsiteY73" fmla="*/ 157162 h 1881187"/>
              <a:gd name="connsiteX74" fmla="*/ 402432 w 1154907"/>
              <a:gd name="connsiteY74" fmla="*/ 164306 h 1881187"/>
              <a:gd name="connsiteX75" fmla="*/ 392907 w 1154907"/>
              <a:gd name="connsiteY75" fmla="*/ 178593 h 1881187"/>
              <a:gd name="connsiteX76" fmla="*/ 383382 w 1154907"/>
              <a:gd name="connsiteY76" fmla="*/ 192881 h 1881187"/>
              <a:gd name="connsiteX77" fmla="*/ 373857 w 1154907"/>
              <a:gd name="connsiteY77" fmla="*/ 207168 h 1881187"/>
              <a:gd name="connsiteX78" fmla="*/ 369094 w 1154907"/>
              <a:gd name="connsiteY78" fmla="*/ 214312 h 1881187"/>
              <a:gd name="connsiteX79" fmla="*/ 361950 w 1154907"/>
              <a:gd name="connsiteY79" fmla="*/ 228600 h 1881187"/>
              <a:gd name="connsiteX80" fmla="*/ 359569 w 1154907"/>
              <a:gd name="connsiteY80" fmla="*/ 235743 h 1881187"/>
              <a:gd name="connsiteX81" fmla="*/ 354807 w 1154907"/>
              <a:gd name="connsiteY81" fmla="*/ 242887 h 1881187"/>
              <a:gd name="connsiteX82" fmla="*/ 352425 w 1154907"/>
              <a:gd name="connsiteY82" fmla="*/ 250031 h 1881187"/>
              <a:gd name="connsiteX83" fmla="*/ 347663 w 1154907"/>
              <a:gd name="connsiteY83" fmla="*/ 257175 h 1881187"/>
              <a:gd name="connsiteX84" fmla="*/ 340519 w 1154907"/>
              <a:gd name="connsiteY84" fmla="*/ 271462 h 1881187"/>
              <a:gd name="connsiteX85" fmla="*/ 330994 w 1154907"/>
              <a:gd name="connsiteY85" fmla="*/ 292893 h 1881187"/>
              <a:gd name="connsiteX86" fmla="*/ 323850 w 1154907"/>
              <a:gd name="connsiteY86" fmla="*/ 307181 h 1881187"/>
              <a:gd name="connsiteX87" fmla="*/ 316707 w 1154907"/>
              <a:gd name="connsiteY87" fmla="*/ 328612 h 1881187"/>
              <a:gd name="connsiteX88" fmla="*/ 314325 w 1154907"/>
              <a:gd name="connsiteY88" fmla="*/ 335756 h 1881187"/>
              <a:gd name="connsiteX89" fmla="*/ 309563 w 1154907"/>
              <a:gd name="connsiteY89" fmla="*/ 342900 h 1881187"/>
              <a:gd name="connsiteX90" fmla="*/ 307182 w 1154907"/>
              <a:gd name="connsiteY90" fmla="*/ 350043 h 1881187"/>
              <a:gd name="connsiteX91" fmla="*/ 292894 w 1154907"/>
              <a:gd name="connsiteY91" fmla="*/ 371475 h 1881187"/>
              <a:gd name="connsiteX92" fmla="*/ 288132 w 1154907"/>
              <a:gd name="connsiteY92" fmla="*/ 378618 h 1881187"/>
              <a:gd name="connsiteX93" fmla="*/ 280988 w 1154907"/>
              <a:gd name="connsiteY93" fmla="*/ 392906 h 1881187"/>
              <a:gd name="connsiteX94" fmla="*/ 273844 w 1154907"/>
              <a:gd name="connsiteY94" fmla="*/ 407193 h 1881187"/>
              <a:gd name="connsiteX95" fmla="*/ 266700 w 1154907"/>
              <a:gd name="connsiteY95" fmla="*/ 428625 h 1881187"/>
              <a:gd name="connsiteX96" fmla="*/ 264319 w 1154907"/>
              <a:gd name="connsiteY96" fmla="*/ 435768 h 1881187"/>
              <a:gd name="connsiteX97" fmla="*/ 257175 w 1154907"/>
              <a:gd name="connsiteY97" fmla="*/ 459581 h 1881187"/>
              <a:gd name="connsiteX98" fmla="*/ 252413 w 1154907"/>
              <a:gd name="connsiteY98" fmla="*/ 466725 h 1881187"/>
              <a:gd name="connsiteX99" fmla="*/ 247650 w 1154907"/>
              <a:gd name="connsiteY99" fmla="*/ 481012 h 1881187"/>
              <a:gd name="connsiteX100" fmla="*/ 242888 w 1154907"/>
              <a:gd name="connsiteY100" fmla="*/ 495300 h 1881187"/>
              <a:gd name="connsiteX101" fmla="*/ 240507 w 1154907"/>
              <a:gd name="connsiteY101" fmla="*/ 502443 h 1881187"/>
              <a:gd name="connsiteX102" fmla="*/ 238125 w 1154907"/>
              <a:gd name="connsiteY102" fmla="*/ 511968 h 1881187"/>
              <a:gd name="connsiteX103" fmla="*/ 233363 w 1154907"/>
              <a:gd name="connsiteY103" fmla="*/ 519112 h 1881187"/>
              <a:gd name="connsiteX104" fmla="*/ 226219 w 1154907"/>
              <a:gd name="connsiteY104" fmla="*/ 540543 h 1881187"/>
              <a:gd name="connsiteX105" fmla="*/ 223838 w 1154907"/>
              <a:gd name="connsiteY105" fmla="*/ 547687 h 1881187"/>
              <a:gd name="connsiteX106" fmla="*/ 219075 w 1154907"/>
              <a:gd name="connsiteY106" fmla="*/ 554831 h 1881187"/>
              <a:gd name="connsiteX107" fmla="*/ 207169 w 1154907"/>
              <a:gd name="connsiteY107" fmla="*/ 590550 h 1881187"/>
              <a:gd name="connsiteX108" fmla="*/ 202407 w 1154907"/>
              <a:gd name="connsiteY108" fmla="*/ 604837 h 1881187"/>
              <a:gd name="connsiteX109" fmla="*/ 200025 w 1154907"/>
              <a:gd name="connsiteY109" fmla="*/ 611981 h 1881187"/>
              <a:gd name="connsiteX110" fmla="*/ 195263 w 1154907"/>
              <a:gd name="connsiteY110" fmla="*/ 628650 h 1881187"/>
              <a:gd name="connsiteX111" fmla="*/ 192882 w 1154907"/>
              <a:gd name="connsiteY111" fmla="*/ 638175 h 1881187"/>
              <a:gd name="connsiteX112" fmla="*/ 188119 w 1154907"/>
              <a:gd name="connsiteY112" fmla="*/ 652462 h 1881187"/>
              <a:gd name="connsiteX113" fmla="*/ 185738 w 1154907"/>
              <a:gd name="connsiteY113" fmla="*/ 659606 h 1881187"/>
              <a:gd name="connsiteX114" fmla="*/ 180975 w 1154907"/>
              <a:gd name="connsiteY114" fmla="*/ 676275 h 1881187"/>
              <a:gd name="connsiteX115" fmla="*/ 178594 w 1154907"/>
              <a:gd name="connsiteY115" fmla="*/ 685800 h 1881187"/>
              <a:gd name="connsiteX116" fmla="*/ 173832 w 1154907"/>
              <a:gd name="connsiteY116" fmla="*/ 692943 h 1881187"/>
              <a:gd name="connsiteX117" fmla="*/ 171450 w 1154907"/>
              <a:gd name="connsiteY117" fmla="*/ 700087 h 1881187"/>
              <a:gd name="connsiteX118" fmla="*/ 166688 w 1154907"/>
              <a:gd name="connsiteY118" fmla="*/ 707231 h 1881187"/>
              <a:gd name="connsiteX119" fmla="*/ 159544 w 1154907"/>
              <a:gd name="connsiteY119" fmla="*/ 728662 h 1881187"/>
              <a:gd name="connsiteX120" fmla="*/ 157163 w 1154907"/>
              <a:gd name="connsiteY120" fmla="*/ 735806 h 1881187"/>
              <a:gd name="connsiteX121" fmla="*/ 152400 w 1154907"/>
              <a:gd name="connsiteY121" fmla="*/ 742950 h 1881187"/>
              <a:gd name="connsiteX122" fmla="*/ 145257 w 1154907"/>
              <a:gd name="connsiteY122" fmla="*/ 766762 h 1881187"/>
              <a:gd name="connsiteX123" fmla="*/ 142875 w 1154907"/>
              <a:gd name="connsiteY123" fmla="*/ 773906 h 1881187"/>
              <a:gd name="connsiteX124" fmla="*/ 140494 w 1154907"/>
              <a:gd name="connsiteY124" fmla="*/ 781050 h 1881187"/>
              <a:gd name="connsiteX125" fmla="*/ 135732 w 1154907"/>
              <a:gd name="connsiteY125" fmla="*/ 788193 h 1881187"/>
              <a:gd name="connsiteX126" fmla="*/ 130969 w 1154907"/>
              <a:gd name="connsiteY126" fmla="*/ 802481 h 1881187"/>
              <a:gd name="connsiteX127" fmla="*/ 123825 w 1154907"/>
              <a:gd name="connsiteY127" fmla="*/ 816768 h 1881187"/>
              <a:gd name="connsiteX128" fmla="*/ 114300 w 1154907"/>
              <a:gd name="connsiteY128" fmla="*/ 833437 h 1881187"/>
              <a:gd name="connsiteX129" fmla="*/ 107157 w 1154907"/>
              <a:gd name="connsiteY129" fmla="*/ 847725 h 1881187"/>
              <a:gd name="connsiteX130" fmla="*/ 102394 w 1154907"/>
              <a:gd name="connsiteY130" fmla="*/ 862012 h 1881187"/>
              <a:gd name="connsiteX131" fmla="*/ 95250 w 1154907"/>
              <a:gd name="connsiteY131" fmla="*/ 876300 h 1881187"/>
              <a:gd name="connsiteX132" fmla="*/ 92869 w 1154907"/>
              <a:gd name="connsiteY132" fmla="*/ 885825 h 1881187"/>
              <a:gd name="connsiteX133" fmla="*/ 78582 w 1154907"/>
              <a:gd name="connsiteY133" fmla="*/ 928687 h 1881187"/>
              <a:gd name="connsiteX134" fmla="*/ 73819 w 1154907"/>
              <a:gd name="connsiteY134" fmla="*/ 942975 h 1881187"/>
              <a:gd name="connsiteX135" fmla="*/ 71438 w 1154907"/>
              <a:gd name="connsiteY135" fmla="*/ 950118 h 1881187"/>
              <a:gd name="connsiteX136" fmla="*/ 66675 w 1154907"/>
              <a:gd name="connsiteY136" fmla="*/ 957262 h 1881187"/>
              <a:gd name="connsiteX137" fmla="*/ 57150 w 1154907"/>
              <a:gd name="connsiteY137" fmla="*/ 978693 h 1881187"/>
              <a:gd name="connsiteX138" fmla="*/ 47625 w 1154907"/>
              <a:gd name="connsiteY138" fmla="*/ 1007268 h 1881187"/>
              <a:gd name="connsiteX139" fmla="*/ 42863 w 1154907"/>
              <a:gd name="connsiteY139" fmla="*/ 1021556 h 1881187"/>
              <a:gd name="connsiteX140" fmla="*/ 40482 w 1154907"/>
              <a:gd name="connsiteY140" fmla="*/ 1028700 h 1881187"/>
              <a:gd name="connsiteX141" fmla="*/ 35719 w 1154907"/>
              <a:gd name="connsiteY141" fmla="*/ 1035843 h 1881187"/>
              <a:gd name="connsiteX142" fmla="*/ 26194 w 1154907"/>
              <a:gd name="connsiteY142" fmla="*/ 1057275 h 1881187"/>
              <a:gd name="connsiteX143" fmla="*/ 19050 w 1154907"/>
              <a:gd name="connsiteY143" fmla="*/ 1078706 h 1881187"/>
              <a:gd name="connsiteX144" fmla="*/ 16669 w 1154907"/>
              <a:gd name="connsiteY144" fmla="*/ 1085850 h 1881187"/>
              <a:gd name="connsiteX145" fmla="*/ 2382 w 1154907"/>
              <a:gd name="connsiteY145" fmla="*/ 1104900 h 1881187"/>
              <a:gd name="connsiteX0" fmla="*/ 1 w 1154907"/>
              <a:gd name="connsiteY0" fmla="*/ 1114425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09576 w 1154907"/>
              <a:gd name="connsiteY71" fmla="*/ 130969 h 1881187"/>
              <a:gd name="connsiteX72" fmla="*/ 411957 w 1154907"/>
              <a:gd name="connsiteY72" fmla="*/ 152400 h 1881187"/>
              <a:gd name="connsiteX73" fmla="*/ 404813 w 1154907"/>
              <a:gd name="connsiteY73" fmla="*/ 157162 h 1881187"/>
              <a:gd name="connsiteX74" fmla="*/ 402432 w 1154907"/>
              <a:gd name="connsiteY74" fmla="*/ 164306 h 1881187"/>
              <a:gd name="connsiteX75" fmla="*/ 392907 w 1154907"/>
              <a:gd name="connsiteY75" fmla="*/ 178593 h 1881187"/>
              <a:gd name="connsiteX76" fmla="*/ 383382 w 1154907"/>
              <a:gd name="connsiteY76" fmla="*/ 192881 h 1881187"/>
              <a:gd name="connsiteX77" fmla="*/ 373857 w 1154907"/>
              <a:gd name="connsiteY77" fmla="*/ 207168 h 1881187"/>
              <a:gd name="connsiteX78" fmla="*/ 369094 w 1154907"/>
              <a:gd name="connsiteY78" fmla="*/ 214312 h 1881187"/>
              <a:gd name="connsiteX79" fmla="*/ 361950 w 1154907"/>
              <a:gd name="connsiteY79" fmla="*/ 228600 h 1881187"/>
              <a:gd name="connsiteX80" fmla="*/ 359569 w 1154907"/>
              <a:gd name="connsiteY80" fmla="*/ 235743 h 1881187"/>
              <a:gd name="connsiteX81" fmla="*/ 354807 w 1154907"/>
              <a:gd name="connsiteY81" fmla="*/ 242887 h 1881187"/>
              <a:gd name="connsiteX82" fmla="*/ 352425 w 1154907"/>
              <a:gd name="connsiteY82" fmla="*/ 250031 h 1881187"/>
              <a:gd name="connsiteX83" fmla="*/ 347663 w 1154907"/>
              <a:gd name="connsiteY83" fmla="*/ 257175 h 1881187"/>
              <a:gd name="connsiteX84" fmla="*/ 340519 w 1154907"/>
              <a:gd name="connsiteY84" fmla="*/ 271462 h 1881187"/>
              <a:gd name="connsiteX85" fmla="*/ 330994 w 1154907"/>
              <a:gd name="connsiteY85" fmla="*/ 292893 h 1881187"/>
              <a:gd name="connsiteX86" fmla="*/ 323850 w 1154907"/>
              <a:gd name="connsiteY86" fmla="*/ 307181 h 1881187"/>
              <a:gd name="connsiteX87" fmla="*/ 316707 w 1154907"/>
              <a:gd name="connsiteY87" fmla="*/ 328612 h 1881187"/>
              <a:gd name="connsiteX88" fmla="*/ 314325 w 1154907"/>
              <a:gd name="connsiteY88" fmla="*/ 335756 h 1881187"/>
              <a:gd name="connsiteX89" fmla="*/ 309563 w 1154907"/>
              <a:gd name="connsiteY89" fmla="*/ 342900 h 1881187"/>
              <a:gd name="connsiteX90" fmla="*/ 307182 w 1154907"/>
              <a:gd name="connsiteY90" fmla="*/ 350043 h 1881187"/>
              <a:gd name="connsiteX91" fmla="*/ 292894 w 1154907"/>
              <a:gd name="connsiteY91" fmla="*/ 371475 h 1881187"/>
              <a:gd name="connsiteX92" fmla="*/ 288132 w 1154907"/>
              <a:gd name="connsiteY92" fmla="*/ 378618 h 1881187"/>
              <a:gd name="connsiteX93" fmla="*/ 280988 w 1154907"/>
              <a:gd name="connsiteY93" fmla="*/ 392906 h 1881187"/>
              <a:gd name="connsiteX94" fmla="*/ 273844 w 1154907"/>
              <a:gd name="connsiteY94" fmla="*/ 407193 h 1881187"/>
              <a:gd name="connsiteX95" fmla="*/ 266700 w 1154907"/>
              <a:gd name="connsiteY95" fmla="*/ 428625 h 1881187"/>
              <a:gd name="connsiteX96" fmla="*/ 264319 w 1154907"/>
              <a:gd name="connsiteY96" fmla="*/ 435768 h 1881187"/>
              <a:gd name="connsiteX97" fmla="*/ 257175 w 1154907"/>
              <a:gd name="connsiteY97" fmla="*/ 459581 h 1881187"/>
              <a:gd name="connsiteX98" fmla="*/ 252413 w 1154907"/>
              <a:gd name="connsiteY98" fmla="*/ 466725 h 1881187"/>
              <a:gd name="connsiteX99" fmla="*/ 247650 w 1154907"/>
              <a:gd name="connsiteY99" fmla="*/ 481012 h 1881187"/>
              <a:gd name="connsiteX100" fmla="*/ 242888 w 1154907"/>
              <a:gd name="connsiteY100" fmla="*/ 495300 h 1881187"/>
              <a:gd name="connsiteX101" fmla="*/ 240507 w 1154907"/>
              <a:gd name="connsiteY101" fmla="*/ 502443 h 1881187"/>
              <a:gd name="connsiteX102" fmla="*/ 238125 w 1154907"/>
              <a:gd name="connsiteY102" fmla="*/ 511968 h 1881187"/>
              <a:gd name="connsiteX103" fmla="*/ 233363 w 1154907"/>
              <a:gd name="connsiteY103" fmla="*/ 519112 h 1881187"/>
              <a:gd name="connsiteX104" fmla="*/ 226219 w 1154907"/>
              <a:gd name="connsiteY104" fmla="*/ 540543 h 1881187"/>
              <a:gd name="connsiteX105" fmla="*/ 223838 w 1154907"/>
              <a:gd name="connsiteY105" fmla="*/ 547687 h 1881187"/>
              <a:gd name="connsiteX106" fmla="*/ 219075 w 1154907"/>
              <a:gd name="connsiteY106" fmla="*/ 554831 h 1881187"/>
              <a:gd name="connsiteX107" fmla="*/ 207169 w 1154907"/>
              <a:gd name="connsiteY107" fmla="*/ 590550 h 1881187"/>
              <a:gd name="connsiteX108" fmla="*/ 202407 w 1154907"/>
              <a:gd name="connsiteY108" fmla="*/ 604837 h 1881187"/>
              <a:gd name="connsiteX109" fmla="*/ 200025 w 1154907"/>
              <a:gd name="connsiteY109" fmla="*/ 611981 h 1881187"/>
              <a:gd name="connsiteX110" fmla="*/ 195263 w 1154907"/>
              <a:gd name="connsiteY110" fmla="*/ 628650 h 1881187"/>
              <a:gd name="connsiteX111" fmla="*/ 192882 w 1154907"/>
              <a:gd name="connsiteY111" fmla="*/ 638175 h 1881187"/>
              <a:gd name="connsiteX112" fmla="*/ 188119 w 1154907"/>
              <a:gd name="connsiteY112" fmla="*/ 652462 h 1881187"/>
              <a:gd name="connsiteX113" fmla="*/ 185738 w 1154907"/>
              <a:gd name="connsiteY113" fmla="*/ 659606 h 1881187"/>
              <a:gd name="connsiteX114" fmla="*/ 180975 w 1154907"/>
              <a:gd name="connsiteY114" fmla="*/ 676275 h 1881187"/>
              <a:gd name="connsiteX115" fmla="*/ 178594 w 1154907"/>
              <a:gd name="connsiteY115" fmla="*/ 685800 h 1881187"/>
              <a:gd name="connsiteX116" fmla="*/ 173832 w 1154907"/>
              <a:gd name="connsiteY116" fmla="*/ 692943 h 1881187"/>
              <a:gd name="connsiteX117" fmla="*/ 171450 w 1154907"/>
              <a:gd name="connsiteY117" fmla="*/ 700087 h 1881187"/>
              <a:gd name="connsiteX118" fmla="*/ 166688 w 1154907"/>
              <a:gd name="connsiteY118" fmla="*/ 707231 h 1881187"/>
              <a:gd name="connsiteX119" fmla="*/ 159544 w 1154907"/>
              <a:gd name="connsiteY119" fmla="*/ 728662 h 1881187"/>
              <a:gd name="connsiteX120" fmla="*/ 157163 w 1154907"/>
              <a:gd name="connsiteY120" fmla="*/ 735806 h 1881187"/>
              <a:gd name="connsiteX121" fmla="*/ 152400 w 1154907"/>
              <a:gd name="connsiteY121" fmla="*/ 742950 h 1881187"/>
              <a:gd name="connsiteX122" fmla="*/ 145257 w 1154907"/>
              <a:gd name="connsiteY122" fmla="*/ 766762 h 1881187"/>
              <a:gd name="connsiteX123" fmla="*/ 142875 w 1154907"/>
              <a:gd name="connsiteY123" fmla="*/ 773906 h 1881187"/>
              <a:gd name="connsiteX124" fmla="*/ 140494 w 1154907"/>
              <a:gd name="connsiteY124" fmla="*/ 781050 h 1881187"/>
              <a:gd name="connsiteX125" fmla="*/ 135732 w 1154907"/>
              <a:gd name="connsiteY125" fmla="*/ 788193 h 1881187"/>
              <a:gd name="connsiteX126" fmla="*/ 130969 w 1154907"/>
              <a:gd name="connsiteY126" fmla="*/ 802481 h 1881187"/>
              <a:gd name="connsiteX127" fmla="*/ 123825 w 1154907"/>
              <a:gd name="connsiteY127" fmla="*/ 816768 h 1881187"/>
              <a:gd name="connsiteX128" fmla="*/ 114300 w 1154907"/>
              <a:gd name="connsiteY128" fmla="*/ 833437 h 1881187"/>
              <a:gd name="connsiteX129" fmla="*/ 107157 w 1154907"/>
              <a:gd name="connsiteY129" fmla="*/ 847725 h 1881187"/>
              <a:gd name="connsiteX130" fmla="*/ 102394 w 1154907"/>
              <a:gd name="connsiteY130" fmla="*/ 862012 h 1881187"/>
              <a:gd name="connsiteX131" fmla="*/ 95250 w 1154907"/>
              <a:gd name="connsiteY131" fmla="*/ 876300 h 1881187"/>
              <a:gd name="connsiteX132" fmla="*/ 92869 w 1154907"/>
              <a:gd name="connsiteY132" fmla="*/ 885825 h 1881187"/>
              <a:gd name="connsiteX133" fmla="*/ 78582 w 1154907"/>
              <a:gd name="connsiteY133" fmla="*/ 928687 h 1881187"/>
              <a:gd name="connsiteX134" fmla="*/ 73819 w 1154907"/>
              <a:gd name="connsiteY134" fmla="*/ 942975 h 1881187"/>
              <a:gd name="connsiteX135" fmla="*/ 71438 w 1154907"/>
              <a:gd name="connsiteY135" fmla="*/ 950118 h 1881187"/>
              <a:gd name="connsiteX136" fmla="*/ 66675 w 1154907"/>
              <a:gd name="connsiteY136" fmla="*/ 957262 h 1881187"/>
              <a:gd name="connsiteX137" fmla="*/ 57150 w 1154907"/>
              <a:gd name="connsiteY137" fmla="*/ 978693 h 1881187"/>
              <a:gd name="connsiteX138" fmla="*/ 47625 w 1154907"/>
              <a:gd name="connsiteY138" fmla="*/ 1007268 h 1881187"/>
              <a:gd name="connsiteX139" fmla="*/ 42863 w 1154907"/>
              <a:gd name="connsiteY139" fmla="*/ 1021556 h 1881187"/>
              <a:gd name="connsiteX140" fmla="*/ 40482 w 1154907"/>
              <a:gd name="connsiteY140" fmla="*/ 1028700 h 1881187"/>
              <a:gd name="connsiteX141" fmla="*/ 35719 w 1154907"/>
              <a:gd name="connsiteY141" fmla="*/ 1035843 h 1881187"/>
              <a:gd name="connsiteX142" fmla="*/ 26194 w 1154907"/>
              <a:gd name="connsiteY142" fmla="*/ 1057275 h 1881187"/>
              <a:gd name="connsiteX143" fmla="*/ 19050 w 1154907"/>
              <a:gd name="connsiteY143" fmla="*/ 1078706 h 1881187"/>
              <a:gd name="connsiteX144" fmla="*/ 16669 w 1154907"/>
              <a:gd name="connsiteY144" fmla="*/ 1085850 h 1881187"/>
              <a:gd name="connsiteX145" fmla="*/ 1 w 1154907"/>
              <a:gd name="connsiteY145" fmla="*/ 1114425 h 1881187"/>
              <a:gd name="connsiteX0" fmla="*/ 1 w 1154907"/>
              <a:gd name="connsiteY0" fmla="*/ 1114425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11957 w 1154907"/>
              <a:gd name="connsiteY71" fmla="*/ 152400 h 1881187"/>
              <a:gd name="connsiteX72" fmla="*/ 404813 w 1154907"/>
              <a:gd name="connsiteY72" fmla="*/ 157162 h 1881187"/>
              <a:gd name="connsiteX73" fmla="*/ 402432 w 1154907"/>
              <a:gd name="connsiteY73" fmla="*/ 164306 h 1881187"/>
              <a:gd name="connsiteX74" fmla="*/ 392907 w 1154907"/>
              <a:gd name="connsiteY74" fmla="*/ 178593 h 1881187"/>
              <a:gd name="connsiteX75" fmla="*/ 383382 w 1154907"/>
              <a:gd name="connsiteY75" fmla="*/ 192881 h 1881187"/>
              <a:gd name="connsiteX76" fmla="*/ 373857 w 1154907"/>
              <a:gd name="connsiteY76" fmla="*/ 207168 h 1881187"/>
              <a:gd name="connsiteX77" fmla="*/ 369094 w 1154907"/>
              <a:gd name="connsiteY77" fmla="*/ 214312 h 1881187"/>
              <a:gd name="connsiteX78" fmla="*/ 361950 w 1154907"/>
              <a:gd name="connsiteY78" fmla="*/ 228600 h 1881187"/>
              <a:gd name="connsiteX79" fmla="*/ 359569 w 1154907"/>
              <a:gd name="connsiteY79" fmla="*/ 235743 h 1881187"/>
              <a:gd name="connsiteX80" fmla="*/ 354807 w 1154907"/>
              <a:gd name="connsiteY80" fmla="*/ 242887 h 1881187"/>
              <a:gd name="connsiteX81" fmla="*/ 352425 w 1154907"/>
              <a:gd name="connsiteY81" fmla="*/ 250031 h 1881187"/>
              <a:gd name="connsiteX82" fmla="*/ 347663 w 1154907"/>
              <a:gd name="connsiteY82" fmla="*/ 257175 h 1881187"/>
              <a:gd name="connsiteX83" fmla="*/ 340519 w 1154907"/>
              <a:gd name="connsiteY83" fmla="*/ 271462 h 1881187"/>
              <a:gd name="connsiteX84" fmla="*/ 330994 w 1154907"/>
              <a:gd name="connsiteY84" fmla="*/ 292893 h 1881187"/>
              <a:gd name="connsiteX85" fmla="*/ 323850 w 1154907"/>
              <a:gd name="connsiteY85" fmla="*/ 307181 h 1881187"/>
              <a:gd name="connsiteX86" fmla="*/ 316707 w 1154907"/>
              <a:gd name="connsiteY86" fmla="*/ 328612 h 1881187"/>
              <a:gd name="connsiteX87" fmla="*/ 314325 w 1154907"/>
              <a:gd name="connsiteY87" fmla="*/ 335756 h 1881187"/>
              <a:gd name="connsiteX88" fmla="*/ 309563 w 1154907"/>
              <a:gd name="connsiteY88" fmla="*/ 342900 h 1881187"/>
              <a:gd name="connsiteX89" fmla="*/ 307182 w 1154907"/>
              <a:gd name="connsiteY89" fmla="*/ 350043 h 1881187"/>
              <a:gd name="connsiteX90" fmla="*/ 292894 w 1154907"/>
              <a:gd name="connsiteY90" fmla="*/ 371475 h 1881187"/>
              <a:gd name="connsiteX91" fmla="*/ 288132 w 1154907"/>
              <a:gd name="connsiteY91" fmla="*/ 378618 h 1881187"/>
              <a:gd name="connsiteX92" fmla="*/ 280988 w 1154907"/>
              <a:gd name="connsiteY92" fmla="*/ 392906 h 1881187"/>
              <a:gd name="connsiteX93" fmla="*/ 273844 w 1154907"/>
              <a:gd name="connsiteY93" fmla="*/ 407193 h 1881187"/>
              <a:gd name="connsiteX94" fmla="*/ 266700 w 1154907"/>
              <a:gd name="connsiteY94" fmla="*/ 428625 h 1881187"/>
              <a:gd name="connsiteX95" fmla="*/ 264319 w 1154907"/>
              <a:gd name="connsiteY95" fmla="*/ 435768 h 1881187"/>
              <a:gd name="connsiteX96" fmla="*/ 257175 w 1154907"/>
              <a:gd name="connsiteY96" fmla="*/ 459581 h 1881187"/>
              <a:gd name="connsiteX97" fmla="*/ 252413 w 1154907"/>
              <a:gd name="connsiteY97" fmla="*/ 466725 h 1881187"/>
              <a:gd name="connsiteX98" fmla="*/ 247650 w 1154907"/>
              <a:gd name="connsiteY98" fmla="*/ 481012 h 1881187"/>
              <a:gd name="connsiteX99" fmla="*/ 242888 w 1154907"/>
              <a:gd name="connsiteY99" fmla="*/ 495300 h 1881187"/>
              <a:gd name="connsiteX100" fmla="*/ 240507 w 1154907"/>
              <a:gd name="connsiteY100" fmla="*/ 502443 h 1881187"/>
              <a:gd name="connsiteX101" fmla="*/ 238125 w 1154907"/>
              <a:gd name="connsiteY101" fmla="*/ 511968 h 1881187"/>
              <a:gd name="connsiteX102" fmla="*/ 233363 w 1154907"/>
              <a:gd name="connsiteY102" fmla="*/ 519112 h 1881187"/>
              <a:gd name="connsiteX103" fmla="*/ 226219 w 1154907"/>
              <a:gd name="connsiteY103" fmla="*/ 540543 h 1881187"/>
              <a:gd name="connsiteX104" fmla="*/ 223838 w 1154907"/>
              <a:gd name="connsiteY104" fmla="*/ 547687 h 1881187"/>
              <a:gd name="connsiteX105" fmla="*/ 219075 w 1154907"/>
              <a:gd name="connsiteY105" fmla="*/ 554831 h 1881187"/>
              <a:gd name="connsiteX106" fmla="*/ 207169 w 1154907"/>
              <a:gd name="connsiteY106" fmla="*/ 590550 h 1881187"/>
              <a:gd name="connsiteX107" fmla="*/ 202407 w 1154907"/>
              <a:gd name="connsiteY107" fmla="*/ 604837 h 1881187"/>
              <a:gd name="connsiteX108" fmla="*/ 200025 w 1154907"/>
              <a:gd name="connsiteY108" fmla="*/ 611981 h 1881187"/>
              <a:gd name="connsiteX109" fmla="*/ 195263 w 1154907"/>
              <a:gd name="connsiteY109" fmla="*/ 628650 h 1881187"/>
              <a:gd name="connsiteX110" fmla="*/ 192882 w 1154907"/>
              <a:gd name="connsiteY110" fmla="*/ 638175 h 1881187"/>
              <a:gd name="connsiteX111" fmla="*/ 188119 w 1154907"/>
              <a:gd name="connsiteY111" fmla="*/ 652462 h 1881187"/>
              <a:gd name="connsiteX112" fmla="*/ 185738 w 1154907"/>
              <a:gd name="connsiteY112" fmla="*/ 659606 h 1881187"/>
              <a:gd name="connsiteX113" fmla="*/ 180975 w 1154907"/>
              <a:gd name="connsiteY113" fmla="*/ 676275 h 1881187"/>
              <a:gd name="connsiteX114" fmla="*/ 178594 w 1154907"/>
              <a:gd name="connsiteY114" fmla="*/ 685800 h 1881187"/>
              <a:gd name="connsiteX115" fmla="*/ 173832 w 1154907"/>
              <a:gd name="connsiteY115" fmla="*/ 692943 h 1881187"/>
              <a:gd name="connsiteX116" fmla="*/ 171450 w 1154907"/>
              <a:gd name="connsiteY116" fmla="*/ 700087 h 1881187"/>
              <a:gd name="connsiteX117" fmla="*/ 166688 w 1154907"/>
              <a:gd name="connsiteY117" fmla="*/ 707231 h 1881187"/>
              <a:gd name="connsiteX118" fmla="*/ 159544 w 1154907"/>
              <a:gd name="connsiteY118" fmla="*/ 728662 h 1881187"/>
              <a:gd name="connsiteX119" fmla="*/ 157163 w 1154907"/>
              <a:gd name="connsiteY119" fmla="*/ 735806 h 1881187"/>
              <a:gd name="connsiteX120" fmla="*/ 152400 w 1154907"/>
              <a:gd name="connsiteY120" fmla="*/ 742950 h 1881187"/>
              <a:gd name="connsiteX121" fmla="*/ 145257 w 1154907"/>
              <a:gd name="connsiteY121" fmla="*/ 766762 h 1881187"/>
              <a:gd name="connsiteX122" fmla="*/ 142875 w 1154907"/>
              <a:gd name="connsiteY122" fmla="*/ 773906 h 1881187"/>
              <a:gd name="connsiteX123" fmla="*/ 140494 w 1154907"/>
              <a:gd name="connsiteY123" fmla="*/ 781050 h 1881187"/>
              <a:gd name="connsiteX124" fmla="*/ 135732 w 1154907"/>
              <a:gd name="connsiteY124" fmla="*/ 788193 h 1881187"/>
              <a:gd name="connsiteX125" fmla="*/ 130969 w 1154907"/>
              <a:gd name="connsiteY125" fmla="*/ 802481 h 1881187"/>
              <a:gd name="connsiteX126" fmla="*/ 123825 w 1154907"/>
              <a:gd name="connsiteY126" fmla="*/ 816768 h 1881187"/>
              <a:gd name="connsiteX127" fmla="*/ 114300 w 1154907"/>
              <a:gd name="connsiteY127" fmla="*/ 833437 h 1881187"/>
              <a:gd name="connsiteX128" fmla="*/ 107157 w 1154907"/>
              <a:gd name="connsiteY128" fmla="*/ 847725 h 1881187"/>
              <a:gd name="connsiteX129" fmla="*/ 102394 w 1154907"/>
              <a:gd name="connsiteY129" fmla="*/ 862012 h 1881187"/>
              <a:gd name="connsiteX130" fmla="*/ 95250 w 1154907"/>
              <a:gd name="connsiteY130" fmla="*/ 876300 h 1881187"/>
              <a:gd name="connsiteX131" fmla="*/ 92869 w 1154907"/>
              <a:gd name="connsiteY131" fmla="*/ 885825 h 1881187"/>
              <a:gd name="connsiteX132" fmla="*/ 78582 w 1154907"/>
              <a:gd name="connsiteY132" fmla="*/ 928687 h 1881187"/>
              <a:gd name="connsiteX133" fmla="*/ 73819 w 1154907"/>
              <a:gd name="connsiteY133" fmla="*/ 942975 h 1881187"/>
              <a:gd name="connsiteX134" fmla="*/ 71438 w 1154907"/>
              <a:gd name="connsiteY134" fmla="*/ 950118 h 1881187"/>
              <a:gd name="connsiteX135" fmla="*/ 66675 w 1154907"/>
              <a:gd name="connsiteY135" fmla="*/ 957262 h 1881187"/>
              <a:gd name="connsiteX136" fmla="*/ 57150 w 1154907"/>
              <a:gd name="connsiteY136" fmla="*/ 978693 h 1881187"/>
              <a:gd name="connsiteX137" fmla="*/ 47625 w 1154907"/>
              <a:gd name="connsiteY137" fmla="*/ 1007268 h 1881187"/>
              <a:gd name="connsiteX138" fmla="*/ 42863 w 1154907"/>
              <a:gd name="connsiteY138" fmla="*/ 1021556 h 1881187"/>
              <a:gd name="connsiteX139" fmla="*/ 40482 w 1154907"/>
              <a:gd name="connsiteY139" fmla="*/ 1028700 h 1881187"/>
              <a:gd name="connsiteX140" fmla="*/ 35719 w 1154907"/>
              <a:gd name="connsiteY140" fmla="*/ 1035843 h 1881187"/>
              <a:gd name="connsiteX141" fmla="*/ 26194 w 1154907"/>
              <a:gd name="connsiteY141" fmla="*/ 1057275 h 1881187"/>
              <a:gd name="connsiteX142" fmla="*/ 19050 w 1154907"/>
              <a:gd name="connsiteY142" fmla="*/ 1078706 h 1881187"/>
              <a:gd name="connsiteX143" fmla="*/ 16669 w 1154907"/>
              <a:gd name="connsiteY143" fmla="*/ 1085850 h 1881187"/>
              <a:gd name="connsiteX144" fmla="*/ 1 w 1154907"/>
              <a:gd name="connsiteY144" fmla="*/ 1114425 h 1881187"/>
              <a:gd name="connsiteX0" fmla="*/ 1 w 1154907"/>
              <a:gd name="connsiteY0" fmla="*/ 1114425 h 1881187"/>
              <a:gd name="connsiteX1" fmla="*/ 0 w 1154907"/>
              <a:gd name="connsiteY1" fmla="*/ 1874043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11957 w 1154907"/>
              <a:gd name="connsiteY71" fmla="*/ 152400 h 1881187"/>
              <a:gd name="connsiteX72" fmla="*/ 404813 w 1154907"/>
              <a:gd name="connsiteY72" fmla="*/ 157162 h 1881187"/>
              <a:gd name="connsiteX73" fmla="*/ 402432 w 1154907"/>
              <a:gd name="connsiteY73" fmla="*/ 164306 h 1881187"/>
              <a:gd name="connsiteX74" fmla="*/ 392907 w 1154907"/>
              <a:gd name="connsiteY74" fmla="*/ 178593 h 1881187"/>
              <a:gd name="connsiteX75" fmla="*/ 383382 w 1154907"/>
              <a:gd name="connsiteY75" fmla="*/ 192881 h 1881187"/>
              <a:gd name="connsiteX76" fmla="*/ 373857 w 1154907"/>
              <a:gd name="connsiteY76" fmla="*/ 207168 h 1881187"/>
              <a:gd name="connsiteX77" fmla="*/ 369094 w 1154907"/>
              <a:gd name="connsiteY77" fmla="*/ 214312 h 1881187"/>
              <a:gd name="connsiteX78" fmla="*/ 361950 w 1154907"/>
              <a:gd name="connsiteY78" fmla="*/ 228600 h 1881187"/>
              <a:gd name="connsiteX79" fmla="*/ 359569 w 1154907"/>
              <a:gd name="connsiteY79" fmla="*/ 235743 h 1881187"/>
              <a:gd name="connsiteX80" fmla="*/ 354807 w 1154907"/>
              <a:gd name="connsiteY80" fmla="*/ 242887 h 1881187"/>
              <a:gd name="connsiteX81" fmla="*/ 352425 w 1154907"/>
              <a:gd name="connsiteY81" fmla="*/ 250031 h 1881187"/>
              <a:gd name="connsiteX82" fmla="*/ 347663 w 1154907"/>
              <a:gd name="connsiteY82" fmla="*/ 257175 h 1881187"/>
              <a:gd name="connsiteX83" fmla="*/ 340519 w 1154907"/>
              <a:gd name="connsiteY83" fmla="*/ 271462 h 1881187"/>
              <a:gd name="connsiteX84" fmla="*/ 330994 w 1154907"/>
              <a:gd name="connsiteY84" fmla="*/ 292893 h 1881187"/>
              <a:gd name="connsiteX85" fmla="*/ 323850 w 1154907"/>
              <a:gd name="connsiteY85" fmla="*/ 307181 h 1881187"/>
              <a:gd name="connsiteX86" fmla="*/ 316707 w 1154907"/>
              <a:gd name="connsiteY86" fmla="*/ 328612 h 1881187"/>
              <a:gd name="connsiteX87" fmla="*/ 314325 w 1154907"/>
              <a:gd name="connsiteY87" fmla="*/ 335756 h 1881187"/>
              <a:gd name="connsiteX88" fmla="*/ 309563 w 1154907"/>
              <a:gd name="connsiteY88" fmla="*/ 342900 h 1881187"/>
              <a:gd name="connsiteX89" fmla="*/ 307182 w 1154907"/>
              <a:gd name="connsiteY89" fmla="*/ 350043 h 1881187"/>
              <a:gd name="connsiteX90" fmla="*/ 292894 w 1154907"/>
              <a:gd name="connsiteY90" fmla="*/ 371475 h 1881187"/>
              <a:gd name="connsiteX91" fmla="*/ 288132 w 1154907"/>
              <a:gd name="connsiteY91" fmla="*/ 378618 h 1881187"/>
              <a:gd name="connsiteX92" fmla="*/ 280988 w 1154907"/>
              <a:gd name="connsiteY92" fmla="*/ 392906 h 1881187"/>
              <a:gd name="connsiteX93" fmla="*/ 273844 w 1154907"/>
              <a:gd name="connsiteY93" fmla="*/ 407193 h 1881187"/>
              <a:gd name="connsiteX94" fmla="*/ 266700 w 1154907"/>
              <a:gd name="connsiteY94" fmla="*/ 428625 h 1881187"/>
              <a:gd name="connsiteX95" fmla="*/ 264319 w 1154907"/>
              <a:gd name="connsiteY95" fmla="*/ 435768 h 1881187"/>
              <a:gd name="connsiteX96" fmla="*/ 257175 w 1154907"/>
              <a:gd name="connsiteY96" fmla="*/ 459581 h 1881187"/>
              <a:gd name="connsiteX97" fmla="*/ 252413 w 1154907"/>
              <a:gd name="connsiteY97" fmla="*/ 466725 h 1881187"/>
              <a:gd name="connsiteX98" fmla="*/ 247650 w 1154907"/>
              <a:gd name="connsiteY98" fmla="*/ 481012 h 1881187"/>
              <a:gd name="connsiteX99" fmla="*/ 242888 w 1154907"/>
              <a:gd name="connsiteY99" fmla="*/ 495300 h 1881187"/>
              <a:gd name="connsiteX100" fmla="*/ 240507 w 1154907"/>
              <a:gd name="connsiteY100" fmla="*/ 502443 h 1881187"/>
              <a:gd name="connsiteX101" fmla="*/ 238125 w 1154907"/>
              <a:gd name="connsiteY101" fmla="*/ 511968 h 1881187"/>
              <a:gd name="connsiteX102" fmla="*/ 233363 w 1154907"/>
              <a:gd name="connsiteY102" fmla="*/ 519112 h 1881187"/>
              <a:gd name="connsiteX103" fmla="*/ 226219 w 1154907"/>
              <a:gd name="connsiteY103" fmla="*/ 540543 h 1881187"/>
              <a:gd name="connsiteX104" fmla="*/ 223838 w 1154907"/>
              <a:gd name="connsiteY104" fmla="*/ 547687 h 1881187"/>
              <a:gd name="connsiteX105" fmla="*/ 219075 w 1154907"/>
              <a:gd name="connsiteY105" fmla="*/ 554831 h 1881187"/>
              <a:gd name="connsiteX106" fmla="*/ 207169 w 1154907"/>
              <a:gd name="connsiteY106" fmla="*/ 590550 h 1881187"/>
              <a:gd name="connsiteX107" fmla="*/ 202407 w 1154907"/>
              <a:gd name="connsiteY107" fmla="*/ 604837 h 1881187"/>
              <a:gd name="connsiteX108" fmla="*/ 200025 w 1154907"/>
              <a:gd name="connsiteY108" fmla="*/ 611981 h 1881187"/>
              <a:gd name="connsiteX109" fmla="*/ 195263 w 1154907"/>
              <a:gd name="connsiteY109" fmla="*/ 628650 h 1881187"/>
              <a:gd name="connsiteX110" fmla="*/ 192882 w 1154907"/>
              <a:gd name="connsiteY110" fmla="*/ 638175 h 1881187"/>
              <a:gd name="connsiteX111" fmla="*/ 188119 w 1154907"/>
              <a:gd name="connsiteY111" fmla="*/ 652462 h 1881187"/>
              <a:gd name="connsiteX112" fmla="*/ 185738 w 1154907"/>
              <a:gd name="connsiteY112" fmla="*/ 659606 h 1881187"/>
              <a:gd name="connsiteX113" fmla="*/ 180975 w 1154907"/>
              <a:gd name="connsiteY113" fmla="*/ 676275 h 1881187"/>
              <a:gd name="connsiteX114" fmla="*/ 178594 w 1154907"/>
              <a:gd name="connsiteY114" fmla="*/ 685800 h 1881187"/>
              <a:gd name="connsiteX115" fmla="*/ 173832 w 1154907"/>
              <a:gd name="connsiteY115" fmla="*/ 692943 h 1881187"/>
              <a:gd name="connsiteX116" fmla="*/ 171450 w 1154907"/>
              <a:gd name="connsiteY116" fmla="*/ 700087 h 1881187"/>
              <a:gd name="connsiteX117" fmla="*/ 166688 w 1154907"/>
              <a:gd name="connsiteY117" fmla="*/ 707231 h 1881187"/>
              <a:gd name="connsiteX118" fmla="*/ 159544 w 1154907"/>
              <a:gd name="connsiteY118" fmla="*/ 728662 h 1881187"/>
              <a:gd name="connsiteX119" fmla="*/ 157163 w 1154907"/>
              <a:gd name="connsiteY119" fmla="*/ 735806 h 1881187"/>
              <a:gd name="connsiteX120" fmla="*/ 152400 w 1154907"/>
              <a:gd name="connsiteY120" fmla="*/ 742950 h 1881187"/>
              <a:gd name="connsiteX121" fmla="*/ 145257 w 1154907"/>
              <a:gd name="connsiteY121" fmla="*/ 766762 h 1881187"/>
              <a:gd name="connsiteX122" fmla="*/ 142875 w 1154907"/>
              <a:gd name="connsiteY122" fmla="*/ 773906 h 1881187"/>
              <a:gd name="connsiteX123" fmla="*/ 140494 w 1154907"/>
              <a:gd name="connsiteY123" fmla="*/ 781050 h 1881187"/>
              <a:gd name="connsiteX124" fmla="*/ 135732 w 1154907"/>
              <a:gd name="connsiteY124" fmla="*/ 788193 h 1881187"/>
              <a:gd name="connsiteX125" fmla="*/ 130969 w 1154907"/>
              <a:gd name="connsiteY125" fmla="*/ 802481 h 1881187"/>
              <a:gd name="connsiteX126" fmla="*/ 123825 w 1154907"/>
              <a:gd name="connsiteY126" fmla="*/ 816768 h 1881187"/>
              <a:gd name="connsiteX127" fmla="*/ 114300 w 1154907"/>
              <a:gd name="connsiteY127" fmla="*/ 833437 h 1881187"/>
              <a:gd name="connsiteX128" fmla="*/ 107157 w 1154907"/>
              <a:gd name="connsiteY128" fmla="*/ 847725 h 1881187"/>
              <a:gd name="connsiteX129" fmla="*/ 102394 w 1154907"/>
              <a:gd name="connsiteY129" fmla="*/ 862012 h 1881187"/>
              <a:gd name="connsiteX130" fmla="*/ 95250 w 1154907"/>
              <a:gd name="connsiteY130" fmla="*/ 876300 h 1881187"/>
              <a:gd name="connsiteX131" fmla="*/ 92869 w 1154907"/>
              <a:gd name="connsiteY131" fmla="*/ 885825 h 1881187"/>
              <a:gd name="connsiteX132" fmla="*/ 78582 w 1154907"/>
              <a:gd name="connsiteY132" fmla="*/ 928687 h 1881187"/>
              <a:gd name="connsiteX133" fmla="*/ 73819 w 1154907"/>
              <a:gd name="connsiteY133" fmla="*/ 942975 h 1881187"/>
              <a:gd name="connsiteX134" fmla="*/ 71438 w 1154907"/>
              <a:gd name="connsiteY134" fmla="*/ 950118 h 1881187"/>
              <a:gd name="connsiteX135" fmla="*/ 66675 w 1154907"/>
              <a:gd name="connsiteY135" fmla="*/ 957262 h 1881187"/>
              <a:gd name="connsiteX136" fmla="*/ 57150 w 1154907"/>
              <a:gd name="connsiteY136" fmla="*/ 978693 h 1881187"/>
              <a:gd name="connsiteX137" fmla="*/ 47625 w 1154907"/>
              <a:gd name="connsiteY137" fmla="*/ 1007268 h 1881187"/>
              <a:gd name="connsiteX138" fmla="*/ 42863 w 1154907"/>
              <a:gd name="connsiteY138" fmla="*/ 1021556 h 1881187"/>
              <a:gd name="connsiteX139" fmla="*/ 40482 w 1154907"/>
              <a:gd name="connsiteY139" fmla="*/ 1028700 h 1881187"/>
              <a:gd name="connsiteX140" fmla="*/ 35719 w 1154907"/>
              <a:gd name="connsiteY140" fmla="*/ 1035843 h 1881187"/>
              <a:gd name="connsiteX141" fmla="*/ 26194 w 1154907"/>
              <a:gd name="connsiteY141" fmla="*/ 1057275 h 1881187"/>
              <a:gd name="connsiteX142" fmla="*/ 19050 w 1154907"/>
              <a:gd name="connsiteY142" fmla="*/ 1078706 h 1881187"/>
              <a:gd name="connsiteX143" fmla="*/ 16669 w 1154907"/>
              <a:gd name="connsiteY143" fmla="*/ 1085850 h 1881187"/>
              <a:gd name="connsiteX144" fmla="*/ 1 w 1154907"/>
              <a:gd name="connsiteY144" fmla="*/ 1114425 h 1881187"/>
              <a:gd name="connsiteX0" fmla="*/ 1 w 1162051"/>
              <a:gd name="connsiteY0" fmla="*/ 1114425 h 1876425"/>
              <a:gd name="connsiteX1" fmla="*/ 0 w 1162051"/>
              <a:gd name="connsiteY1" fmla="*/ 1874043 h 1876425"/>
              <a:gd name="connsiteX2" fmla="*/ 1162051 w 1162051"/>
              <a:gd name="connsiteY2" fmla="*/ 1876425 h 1876425"/>
              <a:gd name="connsiteX3" fmla="*/ 1152525 w 1162051"/>
              <a:gd name="connsiteY3" fmla="*/ 1112043 h 1876425"/>
              <a:gd name="connsiteX4" fmla="*/ 1009650 w 1162051"/>
              <a:gd name="connsiteY4" fmla="*/ 738187 h 1876425"/>
              <a:gd name="connsiteX5" fmla="*/ 1002507 w 1162051"/>
              <a:gd name="connsiteY5" fmla="*/ 719137 h 1876425"/>
              <a:gd name="connsiteX6" fmla="*/ 997744 w 1162051"/>
              <a:gd name="connsiteY6" fmla="*/ 704850 h 1876425"/>
              <a:gd name="connsiteX7" fmla="*/ 988219 w 1162051"/>
              <a:gd name="connsiteY7" fmla="*/ 690562 h 1876425"/>
              <a:gd name="connsiteX8" fmla="*/ 978694 w 1162051"/>
              <a:gd name="connsiteY8" fmla="*/ 669131 h 1876425"/>
              <a:gd name="connsiteX9" fmla="*/ 976313 w 1162051"/>
              <a:gd name="connsiteY9" fmla="*/ 661987 h 1876425"/>
              <a:gd name="connsiteX10" fmla="*/ 971550 w 1162051"/>
              <a:gd name="connsiteY10" fmla="*/ 654843 h 1876425"/>
              <a:gd name="connsiteX11" fmla="*/ 969169 w 1162051"/>
              <a:gd name="connsiteY11" fmla="*/ 645318 h 1876425"/>
              <a:gd name="connsiteX12" fmla="*/ 964407 w 1162051"/>
              <a:gd name="connsiteY12" fmla="*/ 631031 h 1876425"/>
              <a:gd name="connsiteX13" fmla="*/ 962025 w 1162051"/>
              <a:gd name="connsiteY13" fmla="*/ 623887 h 1876425"/>
              <a:gd name="connsiteX14" fmla="*/ 952500 w 1162051"/>
              <a:gd name="connsiteY14" fmla="*/ 590550 h 1876425"/>
              <a:gd name="connsiteX15" fmla="*/ 947738 w 1162051"/>
              <a:gd name="connsiteY15" fmla="*/ 583406 h 1876425"/>
              <a:gd name="connsiteX16" fmla="*/ 942975 w 1162051"/>
              <a:gd name="connsiteY16" fmla="*/ 569118 h 1876425"/>
              <a:gd name="connsiteX17" fmla="*/ 933450 w 1162051"/>
              <a:gd name="connsiteY17" fmla="*/ 554831 h 1876425"/>
              <a:gd name="connsiteX18" fmla="*/ 923925 w 1162051"/>
              <a:gd name="connsiteY18" fmla="*/ 533400 h 1876425"/>
              <a:gd name="connsiteX19" fmla="*/ 914400 w 1162051"/>
              <a:gd name="connsiteY19" fmla="*/ 504825 h 1876425"/>
              <a:gd name="connsiteX20" fmla="*/ 909638 w 1162051"/>
              <a:gd name="connsiteY20" fmla="*/ 490537 h 1876425"/>
              <a:gd name="connsiteX21" fmla="*/ 907257 w 1162051"/>
              <a:gd name="connsiteY21" fmla="*/ 483393 h 1876425"/>
              <a:gd name="connsiteX22" fmla="*/ 902494 w 1162051"/>
              <a:gd name="connsiteY22" fmla="*/ 476250 h 1876425"/>
              <a:gd name="connsiteX23" fmla="*/ 897732 w 1162051"/>
              <a:gd name="connsiteY23" fmla="*/ 461962 h 1876425"/>
              <a:gd name="connsiteX24" fmla="*/ 888207 w 1162051"/>
              <a:gd name="connsiteY24" fmla="*/ 447675 h 1876425"/>
              <a:gd name="connsiteX25" fmla="*/ 883444 w 1162051"/>
              <a:gd name="connsiteY25" fmla="*/ 433387 h 1876425"/>
              <a:gd name="connsiteX26" fmla="*/ 881063 w 1162051"/>
              <a:gd name="connsiteY26" fmla="*/ 426243 h 1876425"/>
              <a:gd name="connsiteX27" fmla="*/ 878682 w 1162051"/>
              <a:gd name="connsiteY27" fmla="*/ 416718 h 1876425"/>
              <a:gd name="connsiteX28" fmla="*/ 871538 w 1162051"/>
              <a:gd name="connsiteY28" fmla="*/ 402431 h 1876425"/>
              <a:gd name="connsiteX29" fmla="*/ 864394 w 1162051"/>
              <a:gd name="connsiteY29" fmla="*/ 385762 h 1876425"/>
              <a:gd name="connsiteX30" fmla="*/ 852489 w 1162051"/>
              <a:gd name="connsiteY30" fmla="*/ 376237 h 1876425"/>
              <a:gd name="connsiteX31" fmla="*/ 847725 w 1162051"/>
              <a:gd name="connsiteY31" fmla="*/ 359568 h 1876425"/>
              <a:gd name="connsiteX32" fmla="*/ 835819 w 1162051"/>
              <a:gd name="connsiteY32" fmla="*/ 345281 h 1876425"/>
              <a:gd name="connsiteX33" fmla="*/ 828675 w 1162051"/>
              <a:gd name="connsiteY33" fmla="*/ 321468 h 1876425"/>
              <a:gd name="connsiteX34" fmla="*/ 826294 w 1162051"/>
              <a:gd name="connsiteY34" fmla="*/ 314325 h 1876425"/>
              <a:gd name="connsiteX35" fmla="*/ 823913 w 1162051"/>
              <a:gd name="connsiteY35" fmla="*/ 307181 h 1876425"/>
              <a:gd name="connsiteX36" fmla="*/ 816769 w 1162051"/>
              <a:gd name="connsiteY36" fmla="*/ 297656 h 1876425"/>
              <a:gd name="connsiteX37" fmla="*/ 814388 w 1162051"/>
              <a:gd name="connsiteY37" fmla="*/ 290512 h 1876425"/>
              <a:gd name="connsiteX38" fmla="*/ 800100 w 1162051"/>
              <a:gd name="connsiteY38" fmla="*/ 273843 h 1876425"/>
              <a:gd name="connsiteX39" fmla="*/ 797719 w 1162051"/>
              <a:gd name="connsiteY39" fmla="*/ 266700 h 1876425"/>
              <a:gd name="connsiteX40" fmla="*/ 788194 w 1162051"/>
              <a:gd name="connsiteY40" fmla="*/ 250031 h 1876425"/>
              <a:gd name="connsiteX41" fmla="*/ 781050 w 1162051"/>
              <a:gd name="connsiteY41" fmla="*/ 233362 h 1876425"/>
              <a:gd name="connsiteX42" fmla="*/ 776288 w 1162051"/>
              <a:gd name="connsiteY42" fmla="*/ 219075 h 1876425"/>
              <a:gd name="connsiteX43" fmla="*/ 773907 w 1162051"/>
              <a:gd name="connsiteY43" fmla="*/ 211931 h 1876425"/>
              <a:gd name="connsiteX44" fmla="*/ 769144 w 1162051"/>
              <a:gd name="connsiteY44" fmla="*/ 204787 h 1876425"/>
              <a:gd name="connsiteX45" fmla="*/ 766763 w 1162051"/>
              <a:gd name="connsiteY45" fmla="*/ 197643 h 1876425"/>
              <a:gd name="connsiteX46" fmla="*/ 757238 w 1162051"/>
              <a:gd name="connsiteY46" fmla="*/ 180975 h 1876425"/>
              <a:gd name="connsiteX47" fmla="*/ 745332 w 1162051"/>
              <a:gd name="connsiteY47" fmla="*/ 159543 h 1876425"/>
              <a:gd name="connsiteX48" fmla="*/ 742950 w 1162051"/>
              <a:gd name="connsiteY48" fmla="*/ 152400 h 1876425"/>
              <a:gd name="connsiteX49" fmla="*/ 738188 w 1162051"/>
              <a:gd name="connsiteY49" fmla="*/ 145256 h 1876425"/>
              <a:gd name="connsiteX50" fmla="*/ 702469 w 1162051"/>
              <a:gd name="connsiteY50" fmla="*/ 88106 h 1876425"/>
              <a:gd name="connsiteX51" fmla="*/ 700088 w 1162051"/>
              <a:gd name="connsiteY51" fmla="*/ 83343 h 1876425"/>
              <a:gd name="connsiteX52" fmla="*/ 688182 w 1162051"/>
              <a:gd name="connsiteY52" fmla="*/ 71437 h 1876425"/>
              <a:gd name="connsiteX53" fmla="*/ 645319 w 1162051"/>
              <a:gd name="connsiteY53" fmla="*/ 33337 h 1876425"/>
              <a:gd name="connsiteX54" fmla="*/ 638175 w 1162051"/>
              <a:gd name="connsiteY54" fmla="*/ 28575 h 1876425"/>
              <a:gd name="connsiteX55" fmla="*/ 623888 w 1162051"/>
              <a:gd name="connsiteY55" fmla="*/ 14287 h 1876425"/>
              <a:gd name="connsiteX56" fmla="*/ 614363 w 1162051"/>
              <a:gd name="connsiteY56" fmla="*/ 9525 h 1876425"/>
              <a:gd name="connsiteX57" fmla="*/ 607219 w 1162051"/>
              <a:gd name="connsiteY57" fmla="*/ 4762 h 1876425"/>
              <a:gd name="connsiteX58" fmla="*/ 588169 w 1162051"/>
              <a:gd name="connsiteY58" fmla="*/ 0 h 1876425"/>
              <a:gd name="connsiteX59" fmla="*/ 542925 w 1162051"/>
              <a:gd name="connsiteY59" fmla="*/ 2381 h 1876425"/>
              <a:gd name="connsiteX60" fmla="*/ 526257 w 1162051"/>
              <a:gd name="connsiteY60" fmla="*/ 7143 h 1876425"/>
              <a:gd name="connsiteX61" fmla="*/ 519113 w 1162051"/>
              <a:gd name="connsiteY61" fmla="*/ 11906 h 1876425"/>
              <a:gd name="connsiteX62" fmla="*/ 504825 w 1162051"/>
              <a:gd name="connsiteY62" fmla="*/ 23812 h 1876425"/>
              <a:gd name="connsiteX63" fmla="*/ 497682 w 1162051"/>
              <a:gd name="connsiteY63" fmla="*/ 26193 h 1876425"/>
              <a:gd name="connsiteX64" fmla="*/ 492919 w 1162051"/>
              <a:gd name="connsiteY64" fmla="*/ 33337 h 1876425"/>
              <a:gd name="connsiteX65" fmla="*/ 478632 w 1162051"/>
              <a:gd name="connsiteY65" fmla="*/ 42862 h 1876425"/>
              <a:gd name="connsiteX66" fmla="*/ 461963 w 1162051"/>
              <a:gd name="connsiteY66" fmla="*/ 61912 h 1876425"/>
              <a:gd name="connsiteX67" fmla="*/ 459582 w 1162051"/>
              <a:gd name="connsiteY67" fmla="*/ 69056 h 1876425"/>
              <a:gd name="connsiteX68" fmla="*/ 442913 w 1162051"/>
              <a:gd name="connsiteY68" fmla="*/ 90487 h 1876425"/>
              <a:gd name="connsiteX69" fmla="*/ 435769 w 1162051"/>
              <a:gd name="connsiteY69" fmla="*/ 104775 h 1876425"/>
              <a:gd name="connsiteX70" fmla="*/ 426244 w 1162051"/>
              <a:gd name="connsiteY70" fmla="*/ 121443 h 1876425"/>
              <a:gd name="connsiteX71" fmla="*/ 411957 w 1162051"/>
              <a:gd name="connsiteY71" fmla="*/ 152400 h 1876425"/>
              <a:gd name="connsiteX72" fmla="*/ 404813 w 1162051"/>
              <a:gd name="connsiteY72" fmla="*/ 157162 h 1876425"/>
              <a:gd name="connsiteX73" fmla="*/ 402432 w 1162051"/>
              <a:gd name="connsiteY73" fmla="*/ 164306 h 1876425"/>
              <a:gd name="connsiteX74" fmla="*/ 392907 w 1162051"/>
              <a:gd name="connsiteY74" fmla="*/ 178593 h 1876425"/>
              <a:gd name="connsiteX75" fmla="*/ 383382 w 1162051"/>
              <a:gd name="connsiteY75" fmla="*/ 192881 h 1876425"/>
              <a:gd name="connsiteX76" fmla="*/ 373857 w 1162051"/>
              <a:gd name="connsiteY76" fmla="*/ 207168 h 1876425"/>
              <a:gd name="connsiteX77" fmla="*/ 369094 w 1162051"/>
              <a:gd name="connsiteY77" fmla="*/ 214312 h 1876425"/>
              <a:gd name="connsiteX78" fmla="*/ 361950 w 1162051"/>
              <a:gd name="connsiteY78" fmla="*/ 228600 h 1876425"/>
              <a:gd name="connsiteX79" fmla="*/ 359569 w 1162051"/>
              <a:gd name="connsiteY79" fmla="*/ 235743 h 1876425"/>
              <a:gd name="connsiteX80" fmla="*/ 354807 w 1162051"/>
              <a:gd name="connsiteY80" fmla="*/ 242887 h 1876425"/>
              <a:gd name="connsiteX81" fmla="*/ 352425 w 1162051"/>
              <a:gd name="connsiteY81" fmla="*/ 250031 h 1876425"/>
              <a:gd name="connsiteX82" fmla="*/ 347663 w 1162051"/>
              <a:gd name="connsiteY82" fmla="*/ 257175 h 1876425"/>
              <a:gd name="connsiteX83" fmla="*/ 340519 w 1162051"/>
              <a:gd name="connsiteY83" fmla="*/ 271462 h 1876425"/>
              <a:gd name="connsiteX84" fmla="*/ 330994 w 1162051"/>
              <a:gd name="connsiteY84" fmla="*/ 292893 h 1876425"/>
              <a:gd name="connsiteX85" fmla="*/ 323850 w 1162051"/>
              <a:gd name="connsiteY85" fmla="*/ 307181 h 1876425"/>
              <a:gd name="connsiteX86" fmla="*/ 316707 w 1162051"/>
              <a:gd name="connsiteY86" fmla="*/ 328612 h 1876425"/>
              <a:gd name="connsiteX87" fmla="*/ 314325 w 1162051"/>
              <a:gd name="connsiteY87" fmla="*/ 335756 h 1876425"/>
              <a:gd name="connsiteX88" fmla="*/ 309563 w 1162051"/>
              <a:gd name="connsiteY88" fmla="*/ 342900 h 1876425"/>
              <a:gd name="connsiteX89" fmla="*/ 307182 w 1162051"/>
              <a:gd name="connsiteY89" fmla="*/ 350043 h 1876425"/>
              <a:gd name="connsiteX90" fmla="*/ 292894 w 1162051"/>
              <a:gd name="connsiteY90" fmla="*/ 371475 h 1876425"/>
              <a:gd name="connsiteX91" fmla="*/ 288132 w 1162051"/>
              <a:gd name="connsiteY91" fmla="*/ 378618 h 1876425"/>
              <a:gd name="connsiteX92" fmla="*/ 280988 w 1162051"/>
              <a:gd name="connsiteY92" fmla="*/ 392906 h 1876425"/>
              <a:gd name="connsiteX93" fmla="*/ 273844 w 1162051"/>
              <a:gd name="connsiteY93" fmla="*/ 407193 h 1876425"/>
              <a:gd name="connsiteX94" fmla="*/ 266700 w 1162051"/>
              <a:gd name="connsiteY94" fmla="*/ 428625 h 1876425"/>
              <a:gd name="connsiteX95" fmla="*/ 264319 w 1162051"/>
              <a:gd name="connsiteY95" fmla="*/ 435768 h 1876425"/>
              <a:gd name="connsiteX96" fmla="*/ 257175 w 1162051"/>
              <a:gd name="connsiteY96" fmla="*/ 459581 h 1876425"/>
              <a:gd name="connsiteX97" fmla="*/ 252413 w 1162051"/>
              <a:gd name="connsiteY97" fmla="*/ 466725 h 1876425"/>
              <a:gd name="connsiteX98" fmla="*/ 247650 w 1162051"/>
              <a:gd name="connsiteY98" fmla="*/ 481012 h 1876425"/>
              <a:gd name="connsiteX99" fmla="*/ 242888 w 1162051"/>
              <a:gd name="connsiteY99" fmla="*/ 495300 h 1876425"/>
              <a:gd name="connsiteX100" fmla="*/ 240507 w 1162051"/>
              <a:gd name="connsiteY100" fmla="*/ 502443 h 1876425"/>
              <a:gd name="connsiteX101" fmla="*/ 238125 w 1162051"/>
              <a:gd name="connsiteY101" fmla="*/ 511968 h 1876425"/>
              <a:gd name="connsiteX102" fmla="*/ 233363 w 1162051"/>
              <a:gd name="connsiteY102" fmla="*/ 519112 h 1876425"/>
              <a:gd name="connsiteX103" fmla="*/ 226219 w 1162051"/>
              <a:gd name="connsiteY103" fmla="*/ 540543 h 1876425"/>
              <a:gd name="connsiteX104" fmla="*/ 223838 w 1162051"/>
              <a:gd name="connsiteY104" fmla="*/ 547687 h 1876425"/>
              <a:gd name="connsiteX105" fmla="*/ 219075 w 1162051"/>
              <a:gd name="connsiteY105" fmla="*/ 554831 h 1876425"/>
              <a:gd name="connsiteX106" fmla="*/ 207169 w 1162051"/>
              <a:gd name="connsiteY106" fmla="*/ 590550 h 1876425"/>
              <a:gd name="connsiteX107" fmla="*/ 202407 w 1162051"/>
              <a:gd name="connsiteY107" fmla="*/ 604837 h 1876425"/>
              <a:gd name="connsiteX108" fmla="*/ 200025 w 1162051"/>
              <a:gd name="connsiteY108" fmla="*/ 611981 h 1876425"/>
              <a:gd name="connsiteX109" fmla="*/ 195263 w 1162051"/>
              <a:gd name="connsiteY109" fmla="*/ 628650 h 1876425"/>
              <a:gd name="connsiteX110" fmla="*/ 192882 w 1162051"/>
              <a:gd name="connsiteY110" fmla="*/ 638175 h 1876425"/>
              <a:gd name="connsiteX111" fmla="*/ 188119 w 1162051"/>
              <a:gd name="connsiteY111" fmla="*/ 652462 h 1876425"/>
              <a:gd name="connsiteX112" fmla="*/ 185738 w 1162051"/>
              <a:gd name="connsiteY112" fmla="*/ 659606 h 1876425"/>
              <a:gd name="connsiteX113" fmla="*/ 180975 w 1162051"/>
              <a:gd name="connsiteY113" fmla="*/ 676275 h 1876425"/>
              <a:gd name="connsiteX114" fmla="*/ 178594 w 1162051"/>
              <a:gd name="connsiteY114" fmla="*/ 685800 h 1876425"/>
              <a:gd name="connsiteX115" fmla="*/ 173832 w 1162051"/>
              <a:gd name="connsiteY115" fmla="*/ 692943 h 1876425"/>
              <a:gd name="connsiteX116" fmla="*/ 171450 w 1162051"/>
              <a:gd name="connsiteY116" fmla="*/ 700087 h 1876425"/>
              <a:gd name="connsiteX117" fmla="*/ 166688 w 1162051"/>
              <a:gd name="connsiteY117" fmla="*/ 707231 h 1876425"/>
              <a:gd name="connsiteX118" fmla="*/ 159544 w 1162051"/>
              <a:gd name="connsiteY118" fmla="*/ 728662 h 1876425"/>
              <a:gd name="connsiteX119" fmla="*/ 157163 w 1162051"/>
              <a:gd name="connsiteY119" fmla="*/ 735806 h 1876425"/>
              <a:gd name="connsiteX120" fmla="*/ 152400 w 1162051"/>
              <a:gd name="connsiteY120" fmla="*/ 742950 h 1876425"/>
              <a:gd name="connsiteX121" fmla="*/ 145257 w 1162051"/>
              <a:gd name="connsiteY121" fmla="*/ 766762 h 1876425"/>
              <a:gd name="connsiteX122" fmla="*/ 142875 w 1162051"/>
              <a:gd name="connsiteY122" fmla="*/ 773906 h 1876425"/>
              <a:gd name="connsiteX123" fmla="*/ 140494 w 1162051"/>
              <a:gd name="connsiteY123" fmla="*/ 781050 h 1876425"/>
              <a:gd name="connsiteX124" fmla="*/ 135732 w 1162051"/>
              <a:gd name="connsiteY124" fmla="*/ 788193 h 1876425"/>
              <a:gd name="connsiteX125" fmla="*/ 130969 w 1162051"/>
              <a:gd name="connsiteY125" fmla="*/ 802481 h 1876425"/>
              <a:gd name="connsiteX126" fmla="*/ 123825 w 1162051"/>
              <a:gd name="connsiteY126" fmla="*/ 816768 h 1876425"/>
              <a:gd name="connsiteX127" fmla="*/ 114300 w 1162051"/>
              <a:gd name="connsiteY127" fmla="*/ 833437 h 1876425"/>
              <a:gd name="connsiteX128" fmla="*/ 107157 w 1162051"/>
              <a:gd name="connsiteY128" fmla="*/ 847725 h 1876425"/>
              <a:gd name="connsiteX129" fmla="*/ 102394 w 1162051"/>
              <a:gd name="connsiteY129" fmla="*/ 862012 h 1876425"/>
              <a:gd name="connsiteX130" fmla="*/ 95250 w 1162051"/>
              <a:gd name="connsiteY130" fmla="*/ 876300 h 1876425"/>
              <a:gd name="connsiteX131" fmla="*/ 92869 w 1162051"/>
              <a:gd name="connsiteY131" fmla="*/ 885825 h 1876425"/>
              <a:gd name="connsiteX132" fmla="*/ 78582 w 1162051"/>
              <a:gd name="connsiteY132" fmla="*/ 928687 h 1876425"/>
              <a:gd name="connsiteX133" fmla="*/ 73819 w 1162051"/>
              <a:gd name="connsiteY133" fmla="*/ 942975 h 1876425"/>
              <a:gd name="connsiteX134" fmla="*/ 71438 w 1162051"/>
              <a:gd name="connsiteY134" fmla="*/ 950118 h 1876425"/>
              <a:gd name="connsiteX135" fmla="*/ 66675 w 1162051"/>
              <a:gd name="connsiteY135" fmla="*/ 957262 h 1876425"/>
              <a:gd name="connsiteX136" fmla="*/ 57150 w 1162051"/>
              <a:gd name="connsiteY136" fmla="*/ 978693 h 1876425"/>
              <a:gd name="connsiteX137" fmla="*/ 47625 w 1162051"/>
              <a:gd name="connsiteY137" fmla="*/ 1007268 h 1876425"/>
              <a:gd name="connsiteX138" fmla="*/ 42863 w 1162051"/>
              <a:gd name="connsiteY138" fmla="*/ 1021556 h 1876425"/>
              <a:gd name="connsiteX139" fmla="*/ 40482 w 1162051"/>
              <a:gd name="connsiteY139" fmla="*/ 1028700 h 1876425"/>
              <a:gd name="connsiteX140" fmla="*/ 35719 w 1162051"/>
              <a:gd name="connsiteY140" fmla="*/ 1035843 h 1876425"/>
              <a:gd name="connsiteX141" fmla="*/ 26194 w 1162051"/>
              <a:gd name="connsiteY141" fmla="*/ 1057275 h 1876425"/>
              <a:gd name="connsiteX142" fmla="*/ 19050 w 1162051"/>
              <a:gd name="connsiteY142" fmla="*/ 1078706 h 1876425"/>
              <a:gd name="connsiteX143" fmla="*/ 16669 w 1162051"/>
              <a:gd name="connsiteY143" fmla="*/ 1085850 h 1876425"/>
              <a:gd name="connsiteX144" fmla="*/ 1 w 1162051"/>
              <a:gd name="connsiteY144" fmla="*/ 1114425 h 1876425"/>
              <a:gd name="connsiteX0" fmla="*/ 1 w 1159670"/>
              <a:gd name="connsiteY0" fmla="*/ 1114425 h 1874043"/>
              <a:gd name="connsiteX1" fmla="*/ 0 w 1159670"/>
              <a:gd name="connsiteY1" fmla="*/ 1874043 h 1874043"/>
              <a:gd name="connsiteX2" fmla="*/ 1159670 w 1159670"/>
              <a:gd name="connsiteY2" fmla="*/ 1871663 h 1874043"/>
              <a:gd name="connsiteX3" fmla="*/ 1152525 w 1159670"/>
              <a:gd name="connsiteY3" fmla="*/ 1112043 h 1874043"/>
              <a:gd name="connsiteX4" fmla="*/ 1009650 w 1159670"/>
              <a:gd name="connsiteY4" fmla="*/ 738187 h 1874043"/>
              <a:gd name="connsiteX5" fmla="*/ 1002507 w 1159670"/>
              <a:gd name="connsiteY5" fmla="*/ 719137 h 1874043"/>
              <a:gd name="connsiteX6" fmla="*/ 997744 w 1159670"/>
              <a:gd name="connsiteY6" fmla="*/ 704850 h 1874043"/>
              <a:gd name="connsiteX7" fmla="*/ 988219 w 1159670"/>
              <a:gd name="connsiteY7" fmla="*/ 690562 h 1874043"/>
              <a:gd name="connsiteX8" fmla="*/ 978694 w 1159670"/>
              <a:gd name="connsiteY8" fmla="*/ 669131 h 1874043"/>
              <a:gd name="connsiteX9" fmla="*/ 976313 w 1159670"/>
              <a:gd name="connsiteY9" fmla="*/ 661987 h 1874043"/>
              <a:gd name="connsiteX10" fmla="*/ 971550 w 1159670"/>
              <a:gd name="connsiteY10" fmla="*/ 654843 h 1874043"/>
              <a:gd name="connsiteX11" fmla="*/ 969169 w 1159670"/>
              <a:gd name="connsiteY11" fmla="*/ 645318 h 1874043"/>
              <a:gd name="connsiteX12" fmla="*/ 964407 w 1159670"/>
              <a:gd name="connsiteY12" fmla="*/ 631031 h 1874043"/>
              <a:gd name="connsiteX13" fmla="*/ 962025 w 1159670"/>
              <a:gd name="connsiteY13" fmla="*/ 623887 h 1874043"/>
              <a:gd name="connsiteX14" fmla="*/ 952500 w 1159670"/>
              <a:gd name="connsiteY14" fmla="*/ 590550 h 1874043"/>
              <a:gd name="connsiteX15" fmla="*/ 947738 w 1159670"/>
              <a:gd name="connsiteY15" fmla="*/ 583406 h 1874043"/>
              <a:gd name="connsiteX16" fmla="*/ 942975 w 1159670"/>
              <a:gd name="connsiteY16" fmla="*/ 569118 h 1874043"/>
              <a:gd name="connsiteX17" fmla="*/ 933450 w 1159670"/>
              <a:gd name="connsiteY17" fmla="*/ 554831 h 1874043"/>
              <a:gd name="connsiteX18" fmla="*/ 923925 w 1159670"/>
              <a:gd name="connsiteY18" fmla="*/ 533400 h 1874043"/>
              <a:gd name="connsiteX19" fmla="*/ 914400 w 1159670"/>
              <a:gd name="connsiteY19" fmla="*/ 504825 h 1874043"/>
              <a:gd name="connsiteX20" fmla="*/ 909638 w 1159670"/>
              <a:gd name="connsiteY20" fmla="*/ 490537 h 1874043"/>
              <a:gd name="connsiteX21" fmla="*/ 907257 w 1159670"/>
              <a:gd name="connsiteY21" fmla="*/ 483393 h 1874043"/>
              <a:gd name="connsiteX22" fmla="*/ 902494 w 1159670"/>
              <a:gd name="connsiteY22" fmla="*/ 476250 h 1874043"/>
              <a:gd name="connsiteX23" fmla="*/ 897732 w 1159670"/>
              <a:gd name="connsiteY23" fmla="*/ 461962 h 1874043"/>
              <a:gd name="connsiteX24" fmla="*/ 888207 w 1159670"/>
              <a:gd name="connsiteY24" fmla="*/ 447675 h 1874043"/>
              <a:gd name="connsiteX25" fmla="*/ 883444 w 1159670"/>
              <a:gd name="connsiteY25" fmla="*/ 433387 h 1874043"/>
              <a:gd name="connsiteX26" fmla="*/ 881063 w 1159670"/>
              <a:gd name="connsiteY26" fmla="*/ 426243 h 1874043"/>
              <a:gd name="connsiteX27" fmla="*/ 878682 w 1159670"/>
              <a:gd name="connsiteY27" fmla="*/ 416718 h 1874043"/>
              <a:gd name="connsiteX28" fmla="*/ 871538 w 1159670"/>
              <a:gd name="connsiteY28" fmla="*/ 402431 h 1874043"/>
              <a:gd name="connsiteX29" fmla="*/ 864394 w 1159670"/>
              <a:gd name="connsiteY29" fmla="*/ 385762 h 1874043"/>
              <a:gd name="connsiteX30" fmla="*/ 852489 w 1159670"/>
              <a:gd name="connsiteY30" fmla="*/ 376237 h 1874043"/>
              <a:gd name="connsiteX31" fmla="*/ 847725 w 1159670"/>
              <a:gd name="connsiteY31" fmla="*/ 359568 h 1874043"/>
              <a:gd name="connsiteX32" fmla="*/ 835819 w 1159670"/>
              <a:gd name="connsiteY32" fmla="*/ 345281 h 1874043"/>
              <a:gd name="connsiteX33" fmla="*/ 828675 w 1159670"/>
              <a:gd name="connsiteY33" fmla="*/ 321468 h 1874043"/>
              <a:gd name="connsiteX34" fmla="*/ 826294 w 1159670"/>
              <a:gd name="connsiteY34" fmla="*/ 314325 h 1874043"/>
              <a:gd name="connsiteX35" fmla="*/ 823913 w 1159670"/>
              <a:gd name="connsiteY35" fmla="*/ 307181 h 1874043"/>
              <a:gd name="connsiteX36" fmla="*/ 816769 w 1159670"/>
              <a:gd name="connsiteY36" fmla="*/ 297656 h 1874043"/>
              <a:gd name="connsiteX37" fmla="*/ 814388 w 1159670"/>
              <a:gd name="connsiteY37" fmla="*/ 290512 h 1874043"/>
              <a:gd name="connsiteX38" fmla="*/ 800100 w 1159670"/>
              <a:gd name="connsiteY38" fmla="*/ 273843 h 1874043"/>
              <a:gd name="connsiteX39" fmla="*/ 797719 w 1159670"/>
              <a:gd name="connsiteY39" fmla="*/ 266700 h 1874043"/>
              <a:gd name="connsiteX40" fmla="*/ 788194 w 1159670"/>
              <a:gd name="connsiteY40" fmla="*/ 250031 h 1874043"/>
              <a:gd name="connsiteX41" fmla="*/ 781050 w 1159670"/>
              <a:gd name="connsiteY41" fmla="*/ 233362 h 1874043"/>
              <a:gd name="connsiteX42" fmla="*/ 776288 w 1159670"/>
              <a:gd name="connsiteY42" fmla="*/ 219075 h 1874043"/>
              <a:gd name="connsiteX43" fmla="*/ 773907 w 1159670"/>
              <a:gd name="connsiteY43" fmla="*/ 211931 h 1874043"/>
              <a:gd name="connsiteX44" fmla="*/ 769144 w 1159670"/>
              <a:gd name="connsiteY44" fmla="*/ 204787 h 1874043"/>
              <a:gd name="connsiteX45" fmla="*/ 766763 w 1159670"/>
              <a:gd name="connsiteY45" fmla="*/ 197643 h 1874043"/>
              <a:gd name="connsiteX46" fmla="*/ 757238 w 1159670"/>
              <a:gd name="connsiteY46" fmla="*/ 180975 h 1874043"/>
              <a:gd name="connsiteX47" fmla="*/ 745332 w 1159670"/>
              <a:gd name="connsiteY47" fmla="*/ 159543 h 1874043"/>
              <a:gd name="connsiteX48" fmla="*/ 742950 w 1159670"/>
              <a:gd name="connsiteY48" fmla="*/ 152400 h 1874043"/>
              <a:gd name="connsiteX49" fmla="*/ 738188 w 1159670"/>
              <a:gd name="connsiteY49" fmla="*/ 145256 h 1874043"/>
              <a:gd name="connsiteX50" fmla="*/ 702469 w 1159670"/>
              <a:gd name="connsiteY50" fmla="*/ 88106 h 1874043"/>
              <a:gd name="connsiteX51" fmla="*/ 700088 w 1159670"/>
              <a:gd name="connsiteY51" fmla="*/ 83343 h 1874043"/>
              <a:gd name="connsiteX52" fmla="*/ 688182 w 1159670"/>
              <a:gd name="connsiteY52" fmla="*/ 71437 h 1874043"/>
              <a:gd name="connsiteX53" fmla="*/ 645319 w 1159670"/>
              <a:gd name="connsiteY53" fmla="*/ 33337 h 1874043"/>
              <a:gd name="connsiteX54" fmla="*/ 638175 w 1159670"/>
              <a:gd name="connsiteY54" fmla="*/ 28575 h 1874043"/>
              <a:gd name="connsiteX55" fmla="*/ 623888 w 1159670"/>
              <a:gd name="connsiteY55" fmla="*/ 14287 h 1874043"/>
              <a:gd name="connsiteX56" fmla="*/ 614363 w 1159670"/>
              <a:gd name="connsiteY56" fmla="*/ 9525 h 1874043"/>
              <a:gd name="connsiteX57" fmla="*/ 607219 w 1159670"/>
              <a:gd name="connsiteY57" fmla="*/ 4762 h 1874043"/>
              <a:gd name="connsiteX58" fmla="*/ 588169 w 1159670"/>
              <a:gd name="connsiteY58" fmla="*/ 0 h 1874043"/>
              <a:gd name="connsiteX59" fmla="*/ 542925 w 1159670"/>
              <a:gd name="connsiteY59" fmla="*/ 2381 h 1874043"/>
              <a:gd name="connsiteX60" fmla="*/ 526257 w 1159670"/>
              <a:gd name="connsiteY60" fmla="*/ 7143 h 1874043"/>
              <a:gd name="connsiteX61" fmla="*/ 519113 w 1159670"/>
              <a:gd name="connsiteY61" fmla="*/ 11906 h 1874043"/>
              <a:gd name="connsiteX62" fmla="*/ 504825 w 1159670"/>
              <a:gd name="connsiteY62" fmla="*/ 23812 h 1874043"/>
              <a:gd name="connsiteX63" fmla="*/ 497682 w 1159670"/>
              <a:gd name="connsiteY63" fmla="*/ 26193 h 1874043"/>
              <a:gd name="connsiteX64" fmla="*/ 492919 w 1159670"/>
              <a:gd name="connsiteY64" fmla="*/ 33337 h 1874043"/>
              <a:gd name="connsiteX65" fmla="*/ 478632 w 1159670"/>
              <a:gd name="connsiteY65" fmla="*/ 42862 h 1874043"/>
              <a:gd name="connsiteX66" fmla="*/ 461963 w 1159670"/>
              <a:gd name="connsiteY66" fmla="*/ 61912 h 1874043"/>
              <a:gd name="connsiteX67" fmla="*/ 459582 w 1159670"/>
              <a:gd name="connsiteY67" fmla="*/ 69056 h 1874043"/>
              <a:gd name="connsiteX68" fmla="*/ 442913 w 1159670"/>
              <a:gd name="connsiteY68" fmla="*/ 90487 h 1874043"/>
              <a:gd name="connsiteX69" fmla="*/ 435769 w 1159670"/>
              <a:gd name="connsiteY69" fmla="*/ 104775 h 1874043"/>
              <a:gd name="connsiteX70" fmla="*/ 426244 w 1159670"/>
              <a:gd name="connsiteY70" fmla="*/ 121443 h 1874043"/>
              <a:gd name="connsiteX71" fmla="*/ 411957 w 1159670"/>
              <a:gd name="connsiteY71" fmla="*/ 152400 h 1874043"/>
              <a:gd name="connsiteX72" fmla="*/ 404813 w 1159670"/>
              <a:gd name="connsiteY72" fmla="*/ 157162 h 1874043"/>
              <a:gd name="connsiteX73" fmla="*/ 402432 w 1159670"/>
              <a:gd name="connsiteY73" fmla="*/ 164306 h 1874043"/>
              <a:gd name="connsiteX74" fmla="*/ 392907 w 1159670"/>
              <a:gd name="connsiteY74" fmla="*/ 178593 h 1874043"/>
              <a:gd name="connsiteX75" fmla="*/ 383382 w 1159670"/>
              <a:gd name="connsiteY75" fmla="*/ 192881 h 1874043"/>
              <a:gd name="connsiteX76" fmla="*/ 373857 w 1159670"/>
              <a:gd name="connsiteY76" fmla="*/ 207168 h 1874043"/>
              <a:gd name="connsiteX77" fmla="*/ 369094 w 1159670"/>
              <a:gd name="connsiteY77" fmla="*/ 214312 h 1874043"/>
              <a:gd name="connsiteX78" fmla="*/ 361950 w 1159670"/>
              <a:gd name="connsiteY78" fmla="*/ 228600 h 1874043"/>
              <a:gd name="connsiteX79" fmla="*/ 359569 w 1159670"/>
              <a:gd name="connsiteY79" fmla="*/ 235743 h 1874043"/>
              <a:gd name="connsiteX80" fmla="*/ 354807 w 1159670"/>
              <a:gd name="connsiteY80" fmla="*/ 242887 h 1874043"/>
              <a:gd name="connsiteX81" fmla="*/ 352425 w 1159670"/>
              <a:gd name="connsiteY81" fmla="*/ 250031 h 1874043"/>
              <a:gd name="connsiteX82" fmla="*/ 347663 w 1159670"/>
              <a:gd name="connsiteY82" fmla="*/ 257175 h 1874043"/>
              <a:gd name="connsiteX83" fmla="*/ 340519 w 1159670"/>
              <a:gd name="connsiteY83" fmla="*/ 271462 h 1874043"/>
              <a:gd name="connsiteX84" fmla="*/ 330994 w 1159670"/>
              <a:gd name="connsiteY84" fmla="*/ 292893 h 1874043"/>
              <a:gd name="connsiteX85" fmla="*/ 323850 w 1159670"/>
              <a:gd name="connsiteY85" fmla="*/ 307181 h 1874043"/>
              <a:gd name="connsiteX86" fmla="*/ 316707 w 1159670"/>
              <a:gd name="connsiteY86" fmla="*/ 328612 h 1874043"/>
              <a:gd name="connsiteX87" fmla="*/ 314325 w 1159670"/>
              <a:gd name="connsiteY87" fmla="*/ 335756 h 1874043"/>
              <a:gd name="connsiteX88" fmla="*/ 309563 w 1159670"/>
              <a:gd name="connsiteY88" fmla="*/ 342900 h 1874043"/>
              <a:gd name="connsiteX89" fmla="*/ 307182 w 1159670"/>
              <a:gd name="connsiteY89" fmla="*/ 350043 h 1874043"/>
              <a:gd name="connsiteX90" fmla="*/ 292894 w 1159670"/>
              <a:gd name="connsiteY90" fmla="*/ 371475 h 1874043"/>
              <a:gd name="connsiteX91" fmla="*/ 288132 w 1159670"/>
              <a:gd name="connsiteY91" fmla="*/ 378618 h 1874043"/>
              <a:gd name="connsiteX92" fmla="*/ 280988 w 1159670"/>
              <a:gd name="connsiteY92" fmla="*/ 392906 h 1874043"/>
              <a:gd name="connsiteX93" fmla="*/ 273844 w 1159670"/>
              <a:gd name="connsiteY93" fmla="*/ 407193 h 1874043"/>
              <a:gd name="connsiteX94" fmla="*/ 266700 w 1159670"/>
              <a:gd name="connsiteY94" fmla="*/ 428625 h 1874043"/>
              <a:gd name="connsiteX95" fmla="*/ 264319 w 1159670"/>
              <a:gd name="connsiteY95" fmla="*/ 435768 h 1874043"/>
              <a:gd name="connsiteX96" fmla="*/ 257175 w 1159670"/>
              <a:gd name="connsiteY96" fmla="*/ 459581 h 1874043"/>
              <a:gd name="connsiteX97" fmla="*/ 252413 w 1159670"/>
              <a:gd name="connsiteY97" fmla="*/ 466725 h 1874043"/>
              <a:gd name="connsiteX98" fmla="*/ 247650 w 1159670"/>
              <a:gd name="connsiteY98" fmla="*/ 481012 h 1874043"/>
              <a:gd name="connsiteX99" fmla="*/ 242888 w 1159670"/>
              <a:gd name="connsiteY99" fmla="*/ 495300 h 1874043"/>
              <a:gd name="connsiteX100" fmla="*/ 240507 w 1159670"/>
              <a:gd name="connsiteY100" fmla="*/ 502443 h 1874043"/>
              <a:gd name="connsiteX101" fmla="*/ 238125 w 1159670"/>
              <a:gd name="connsiteY101" fmla="*/ 511968 h 1874043"/>
              <a:gd name="connsiteX102" fmla="*/ 233363 w 1159670"/>
              <a:gd name="connsiteY102" fmla="*/ 519112 h 1874043"/>
              <a:gd name="connsiteX103" fmla="*/ 226219 w 1159670"/>
              <a:gd name="connsiteY103" fmla="*/ 540543 h 1874043"/>
              <a:gd name="connsiteX104" fmla="*/ 223838 w 1159670"/>
              <a:gd name="connsiteY104" fmla="*/ 547687 h 1874043"/>
              <a:gd name="connsiteX105" fmla="*/ 219075 w 1159670"/>
              <a:gd name="connsiteY105" fmla="*/ 554831 h 1874043"/>
              <a:gd name="connsiteX106" fmla="*/ 207169 w 1159670"/>
              <a:gd name="connsiteY106" fmla="*/ 590550 h 1874043"/>
              <a:gd name="connsiteX107" fmla="*/ 202407 w 1159670"/>
              <a:gd name="connsiteY107" fmla="*/ 604837 h 1874043"/>
              <a:gd name="connsiteX108" fmla="*/ 200025 w 1159670"/>
              <a:gd name="connsiteY108" fmla="*/ 611981 h 1874043"/>
              <a:gd name="connsiteX109" fmla="*/ 195263 w 1159670"/>
              <a:gd name="connsiteY109" fmla="*/ 628650 h 1874043"/>
              <a:gd name="connsiteX110" fmla="*/ 192882 w 1159670"/>
              <a:gd name="connsiteY110" fmla="*/ 638175 h 1874043"/>
              <a:gd name="connsiteX111" fmla="*/ 188119 w 1159670"/>
              <a:gd name="connsiteY111" fmla="*/ 652462 h 1874043"/>
              <a:gd name="connsiteX112" fmla="*/ 185738 w 1159670"/>
              <a:gd name="connsiteY112" fmla="*/ 659606 h 1874043"/>
              <a:gd name="connsiteX113" fmla="*/ 180975 w 1159670"/>
              <a:gd name="connsiteY113" fmla="*/ 676275 h 1874043"/>
              <a:gd name="connsiteX114" fmla="*/ 178594 w 1159670"/>
              <a:gd name="connsiteY114" fmla="*/ 685800 h 1874043"/>
              <a:gd name="connsiteX115" fmla="*/ 173832 w 1159670"/>
              <a:gd name="connsiteY115" fmla="*/ 692943 h 1874043"/>
              <a:gd name="connsiteX116" fmla="*/ 171450 w 1159670"/>
              <a:gd name="connsiteY116" fmla="*/ 700087 h 1874043"/>
              <a:gd name="connsiteX117" fmla="*/ 166688 w 1159670"/>
              <a:gd name="connsiteY117" fmla="*/ 707231 h 1874043"/>
              <a:gd name="connsiteX118" fmla="*/ 159544 w 1159670"/>
              <a:gd name="connsiteY118" fmla="*/ 728662 h 1874043"/>
              <a:gd name="connsiteX119" fmla="*/ 157163 w 1159670"/>
              <a:gd name="connsiteY119" fmla="*/ 735806 h 1874043"/>
              <a:gd name="connsiteX120" fmla="*/ 152400 w 1159670"/>
              <a:gd name="connsiteY120" fmla="*/ 742950 h 1874043"/>
              <a:gd name="connsiteX121" fmla="*/ 145257 w 1159670"/>
              <a:gd name="connsiteY121" fmla="*/ 766762 h 1874043"/>
              <a:gd name="connsiteX122" fmla="*/ 142875 w 1159670"/>
              <a:gd name="connsiteY122" fmla="*/ 773906 h 1874043"/>
              <a:gd name="connsiteX123" fmla="*/ 140494 w 1159670"/>
              <a:gd name="connsiteY123" fmla="*/ 781050 h 1874043"/>
              <a:gd name="connsiteX124" fmla="*/ 135732 w 1159670"/>
              <a:gd name="connsiteY124" fmla="*/ 788193 h 1874043"/>
              <a:gd name="connsiteX125" fmla="*/ 130969 w 1159670"/>
              <a:gd name="connsiteY125" fmla="*/ 802481 h 1874043"/>
              <a:gd name="connsiteX126" fmla="*/ 123825 w 1159670"/>
              <a:gd name="connsiteY126" fmla="*/ 816768 h 1874043"/>
              <a:gd name="connsiteX127" fmla="*/ 114300 w 1159670"/>
              <a:gd name="connsiteY127" fmla="*/ 833437 h 1874043"/>
              <a:gd name="connsiteX128" fmla="*/ 107157 w 1159670"/>
              <a:gd name="connsiteY128" fmla="*/ 847725 h 1874043"/>
              <a:gd name="connsiteX129" fmla="*/ 102394 w 1159670"/>
              <a:gd name="connsiteY129" fmla="*/ 862012 h 1874043"/>
              <a:gd name="connsiteX130" fmla="*/ 95250 w 1159670"/>
              <a:gd name="connsiteY130" fmla="*/ 876300 h 1874043"/>
              <a:gd name="connsiteX131" fmla="*/ 92869 w 1159670"/>
              <a:gd name="connsiteY131" fmla="*/ 885825 h 1874043"/>
              <a:gd name="connsiteX132" fmla="*/ 78582 w 1159670"/>
              <a:gd name="connsiteY132" fmla="*/ 928687 h 1874043"/>
              <a:gd name="connsiteX133" fmla="*/ 73819 w 1159670"/>
              <a:gd name="connsiteY133" fmla="*/ 942975 h 1874043"/>
              <a:gd name="connsiteX134" fmla="*/ 71438 w 1159670"/>
              <a:gd name="connsiteY134" fmla="*/ 950118 h 1874043"/>
              <a:gd name="connsiteX135" fmla="*/ 66675 w 1159670"/>
              <a:gd name="connsiteY135" fmla="*/ 957262 h 1874043"/>
              <a:gd name="connsiteX136" fmla="*/ 57150 w 1159670"/>
              <a:gd name="connsiteY136" fmla="*/ 978693 h 1874043"/>
              <a:gd name="connsiteX137" fmla="*/ 47625 w 1159670"/>
              <a:gd name="connsiteY137" fmla="*/ 1007268 h 1874043"/>
              <a:gd name="connsiteX138" fmla="*/ 42863 w 1159670"/>
              <a:gd name="connsiteY138" fmla="*/ 1021556 h 1874043"/>
              <a:gd name="connsiteX139" fmla="*/ 40482 w 1159670"/>
              <a:gd name="connsiteY139" fmla="*/ 1028700 h 1874043"/>
              <a:gd name="connsiteX140" fmla="*/ 35719 w 1159670"/>
              <a:gd name="connsiteY140" fmla="*/ 1035843 h 1874043"/>
              <a:gd name="connsiteX141" fmla="*/ 26194 w 1159670"/>
              <a:gd name="connsiteY141" fmla="*/ 1057275 h 1874043"/>
              <a:gd name="connsiteX142" fmla="*/ 19050 w 1159670"/>
              <a:gd name="connsiteY142" fmla="*/ 1078706 h 1874043"/>
              <a:gd name="connsiteX143" fmla="*/ 16669 w 1159670"/>
              <a:gd name="connsiteY143" fmla="*/ 1085850 h 1874043"/>
              <a:gd name="connsiteX144" fmla="*/ 1 w 1159670"/>
              <a:gd name="connsiteY144" fmla="*/ 1114425 h 1874043"/>
              <a:gd name="connsiteX0" fmla="*/ 1 w 1159670"/>
              <a:gd name="connsiteY0" fmla="*/ 1114425 h 1874043"/>
              <a:gd name="connsiteX1" fmla="*/ 0 w 1159670"/>
              <a:gd name="connsiteY1" fmla="*/ 1874043 h 1874043"/>
              <a:gd name="connsiteX2" fmla="*/ 1159670 w 1159670"/>
              <a:gd name="connsiteY2" fmla="*/ 1869281 h 1874043"/>
              <a:gd name="connsiteX3" fmla="*/ 1152525 w 1159670"/>
              <a:gd name="connsiteY3" fmla="*/ 1112043 h 1874043"/>
              <a:gd name="connsiteX4" fmla="*/ 1009650 w 1159670"/>
              <a:gd name="connsiteY4" fmla="*/ 738187 h 1874043"/>
              <a:gd name="connsiteX5" fmla="*/ 1002507 w 1159670"/>
              <a:gd name="connsiteY5" fmla="*/ 719137 h 1874043"/>
              <a:gd name="connsiteX6" fmla="*/ 997744 w 1159670"/>
              <a:gd name="connsiteY6" fmla="*/ 704850 h 1874043"/>
              <a:gd name="connsiteX7" fmla="*/ 988219 w 1159670"/>
              <a:gd name="connsiteY7" fmla="*/ 690562 h 1874043"/>
              <a:gd name="connsiteX8" fmla="*/ 978694 w 1159670"/>
              <a:gd name="connsiteY8" fmla="*/ 669131 h 1874043"/>
              <a:gd name="connsiteX9" fmla="*/ 976313 w 1159670"/>
              <a:gd name="connsiteY9" fmla="*/ 661987 h 1874043"/>
              <a:gd name="connsiteX10" fmla="*/ 971550 w 1159670"/>
              <a:gd name="connsiteY10" fmla="*/ 654843 h 1874043"/>
              <a:gd name="connsiteX11" fmla="*/ 969169 w 1159670"/>
              <a:gd name="connsiteY11" fmla="*/ 645318 h 1874043"/>
              <a:gd name="connsiteX12" fmla="*/ 964407 w 1159670"/>
              <a:gd name="connsiteY12" fmla="*/ 631031 h 1874043"/>
              <a:gd name="connsiteX13" fmla="*/ 962025 w 1159670"/>
              <a:gd name="connsiteY13" fmla="*/ 623887 h 1874043"/>
              <a:gd name="connsiteX14" fmla="*/ 952500 w 1159670"/>
              <a:gd name="connsiteY14" fmla="*/ 590550 h 1874043"/>
              <a:gd name="connsiteX15" fmla="*/ 947738 w 1159670"/>
              <a:gd name="connsiteY15" fmla="*/ 583406 h 1874043"/>
              <a:gd name="connsiteX16" fmla="*/ 942975 w 1159670"/>
              <a:gd name="connsiteY16" fmla="*/ 569118 h 1874043"/>
              <a:gd name="connsiteX17" fmla="*/ 933450 w 1159670"/>
              <a:gd name="connsiteY17" fmla="*/ 554831 h 1874043"/>
              <a:gd name="connsiteX18" fmla="*/ 923925 w 1159670"/>
              <a:gd name="connsiteY18" fmla="*/ 533400 h 1874043"/>
              <a:gd name="connsiteX19" fmla="*/ 914400 w 1159670"/>
              <a:gd name="connsiteY19" fmla="*/ 504825 h 1874043"/>
              <a:gd name="connsiteX20" fmla="*/ 909638 w 1159670"/>
              <a:gd name="connsiteY20" fmla="*/ 490537 h 1874043"/>
              <a:gd name="connsiteX21" fmla="*/ 907257 w 1159670"/>
              <a:gd name="connsiteY21" fmla="*/ 483393 h 1874043"/>
              <a:gd name="connsiteX22" fmla="*/ 902494 w 1159670"/>
              <a:gd name="connsiteY22" fmla="*/ 476250 h 1874043"/>
              <a:gd name="connsiteX23" fmla="*/ 897732 w 1159670"/>
              <a:gd name="connsiteY23" fmla="*/ 461962 h 1874043"/>
              <a:gd name="connsiteX24" fmla="*/ 888207 w 1159670"/>
              <a:gd name="connsiteY24" fmla="*/ 447675 h 1874043"/>
              <a:gd name="connsiteX25" fmla="*/ 883444 w 1159670"/>
              <a:gd name="connsiteY25" fmla="*/ 433387 h 1874043"/>
              <a:gd name="connsiteX26" fmla="*/ 881063 w 1159670"/>
              <a:gd name="connsiteY26" fmla="*/ 426243 h 1874043"/>
              <a:gd name="connsiteX27" fmla="*/ 878682 w 1159670"/>
              <a:gd name="connsiteY27" fmla="*/ 416718 h 1874043"/>
              <a:gd name="connsiteX28" fmla="*/ 871538 w 1159670"/>
              <a:gd name="connsiteY28" fmla="*/ 402431 h 1874043"/>
              <a:gd name="connsiteX29" fmla="*/ 864394 w 1159670"/>
              <a:gd name="connsiteY29" fmla="*/ 385762 h 1874043"/>
              <a:gd name="connsiteX30" fmla="*/ 852489 w 1159670"/>
              <a:gd name="connsiteY30" fmla="*/ 376237 h 1874043"/>
              <a:gd name="connsiteX31" fmla="*/ 847725 w 1159670"/>
              <a:gd name="connsiteY31" fmla="*/ 359568 h 1874043"/>
              <a:gd name="connsiteX32" fmla="*/ 835819 w 1159670"/>
              <a:gd name="connsiteY32" fmla="*/ 345281 h 1874043"/>
              <a:gd name="connsiteX33" fmla="*/ 828675 w 1159670"/>
              <a:gd name="connsiteY33" fmla="*/ 321468 h 1874043"/>
              <a:gd name="connsiteX34" fmla="*/ 826294 w 1159670"/>
              <a:gd name="connsiteY34" fmla="*/ 314325 h 1874043"/>
              <a:gd name="connsiteX35" fmla="*/ 823913 w 1159670"/>
              <a:gd name="connsiteY35" fmla="*/ 307181 h 1874043"/>
              <a:gd name="connsiteX36" fmla="*/ 816769 w 1159670"/>
              <a:gd name="connsiteY36" fmla="*/ 297656 h 1874043"/>
              <a:gd name="connsiteX37" fmla="*/ 814388 w 1159670"/>
              <a:gd name="connsiteY37" fmla="*/ 290512 h 1874043"/>
              <a:gd name="connsiteX38" fmla="*/ 800100 w 1159670"/>
              <a:gd name="connsiteY38" fmla="*/ 273843 h 1874043"/>
              <a:gd name="connsiteX39" fmla="*/ 797719 w 1159670"/>
              <a:gd name="connsiteY39" fmla="*/ 266700 h 1874043"/>
              <a:gd name="connsiteX40" fmla="*/ 788194 w 1159670"/>
              <a:gd name="connsiteY40" fmla="*/ 250031 h 1874043"/>
              <a:gd name="connsiteX41" fmla="*/ 781050 w 1159670"/>
              <a:gd name="connsiteY41" fmla="*/ 233362 h 1874043"/>
              <a:gd name="connsiteX42" fmla="*/ 776288 w 1159670"/>
              <a:gd name="connsiteY42" fmla="*/ 219075 h 1874043"/>
              <a:gd name="connsiteX43" fmla="*/ 773907 w 1159670"/>
              <a:gd name="connsiteY43" fmla="*/ 211931 h 1874043"/>
              <a:gd name="connsiteX44" fmla="*/ 769144 w 1159670"/>
              <a:gd name="connsiteY44" fmla="*/ 204787 h 1874043"/>
              <a:gd name="connsiteX45" fmla="*/ 766763 w 1159670"/>
              <a:gd name="connsiteY45" fmla="*/ 197643 h 1874043"/>
              <a:gd name="connsiteX46" fmla="*/ 757238 w 1159670"/>
              <a:gd name="connsiteY46" fmla="*/ 180975 h 1874043"/>
              <a:gd name="connsiteX47" fmla="*/ 745332 w 1159670"/>
              <a:gd name="connsiteY47" fmla="*/ 159543 h 1874043"/>
              <a:gd name="connsiteX48" fmla="*/ 742950 w 1159670"/>
              <a:gd name="connsiteY48" fmla="*/ 152400 h 1874043"/>
              <a:gd name="connsiteX49" fmla="*/ 738188 w 1159670"/>
              <a:gd name="connsiteY49" fmla="*/ 145256 h 1874043"/>
              <a:gd name="connsiteX50" fmla="*/ 702469 w 1159670"/>
              <a:gd name="connsiteY50" fmla="*/ 88106 h 1874043"/>
              <a:gd name="connsiteX51" fmla="*/ 700088 w 1159670"/>
              <a:gd name="connsiteY51" fmla="*/ 83343 h 1874043"/>
              <a:gd name="connsiteX52" fmla="*/ 688182 w 1159670"/>
              <a:gd name="connsiteY52" fmla="*/ 71437 h 1874043"/>
              <a:gd name="connsiteX53" fmla="*/ 645319 w 1159670"/>
              <a:gd name="connsiteY53" fmla="*/ 33337 h 1874043"/>
              <a:gd name="connsiteX54" fmla="*/ 638175 w 1159670"/>
              <a:gd name="connsiteY54" fmla="*/ 28575 h 1874043"/>
              <a:gd name="connsiteX55" fmla="*/ 623888 w 1159670"/>
              <a:gd name="connsiteY55" fmla="*/ 14287 h 1874043"/>
              <a:gd name="connsiteX56" fmla="*/ 614363 w 1159670"/>
              <a:gd name="connsiteY56" fmla="*/ 9525 h 1874043"/>
              <a:gd name="connsiteX57" fmla="*/ 607219 w 1159670"/>
              <a:gd name="connsiteY57" fmla="*/ 4762 h 1874043"/>
              <a:gd name="connsiteX58" fmla="*/ 588169 w 1159670"/>
              <a:gd name="connsiteY58" fmla="*/ 0 h 1874043"/>
              <a:gd name="connsiteX59" fmla="*/ 542925 w 1159670"/>
              <a:gd name="connsiteY59" fmla="*/ 2381 h 1874043"/>
              <a:gd name="connsiteX60" fmla="*/ 526257 w 1159670"/>
              <a:gd name="connsiteY60" fmla="*/ 7143 h 1874043"/>
              <a:gd name="connsiteX61" fmla="*/ 519113 w 1159670"/>
              <a:gd name="connsiteY61" fmla="*/ 11906 h 1874043"/>
              <a:gd name="connsiteX62" fmla="*/ 504825 w 1159670"/>
              <a:gd name="connsiteY62" fmla="*/ 23812 h 1874043"/>
              <a:gd name="connsiteX63" fmla="*/ 497682 w 1159670"/>
              <a:gd name="connsiteY63" fmla="*/ 26193 h 1874043"/>
              <a:gd name="connsiteX64" fmla="*/ 492919 w 1159670"/>
              <a:gd name="connsiteY64" fmla="*/ 33337 h 1874043"/>
              <a:gd name="connsiteX65" fmla="*/ 478632 w 1159670"/>
              <a:gd name="connsiteY65" fmla="*/ 42862 h 1874043"/>
              <a:gd name="connsiteX66" fmla="*/ 461963 w 1159670"/>
              <a:gd name="connsiteY66" fmla="*/ 61912 h 1874043"/>
              <a:gd name="connsiteX67" fmla="*/ 459582 w 1159670"/>
              <a:gd name="connsiteY67" fmla="*/ 69056 h 1874043"/>
              <a:gd name="connsiteX68" fmla="*/ 442913 w 1159670"/>
              <a:gd name="connsiteY68" fmla="*/ 90487 h 1874043"/>
              <a:gd name="connsiteX69" fmla="*/ 435769 w 1159670"/>
              <a:gd name="connsiteY69" fmla="*/ 104775 h 1874043"/>
              <a:gd name="connsiteX70" fmla="*/ 426244 w 1159670"/>
              <a:gd name="connsiteY70" fmla="*/ 121443 h 1874043"/>
              <a:gd name="connsiteX71" fmla="*/ 411957 w 1159670"/>
              <a:gd name="connsiteY71" fmla="*/ 152400 h 1874043"/>
              <a:gd name="connsiteX72" fmla="*/ 404813 w 1159670"/>
              <a:gd name="connsiteY72" fmla="*/ 157162 h 1874043"/>
              <a:gd name="connsiteX73" fmla="*/ 402432 w 1159670"/>
              <a:gd name="connsiteY73" fmla="*/ 164306 h 1874043"/>
              <a:gd name="connsiteX74" fmla="*/ 392907 w 1159670"/>
              <a:gd name="connsiteY74" fmla="*/ 178593 h 1874043"/>
              <a:gd name="connsiteX75" fmla="*/ 383382 w 1159670"/>
              <a:gd name="connsiteY75" fmla="*/ 192881 h 1874043"/>
              <a:gd name="connsiteX76" fmla="*/ 373857 w 1159670"/>
              <a:gd name="connsiteY76" fmla="*/ 207168 h 1874043"/>
              <a:gd name="connsiteX77" fmla="*/ 369094 w 1159670"/>
              <a:gd name="connsiteY77" fmla="*/ 214312 h 1874043"/>
              <a:gd name="connsiteX78" fmla="*/ 361950 w 1159670"/>
              <a:gd name="connsiteY78" fmla="*/ 228600 h 1874043"/>
              <a:gd name="connsiteX79" fmla="*/ 359569 w 1159670"/>
              <a:gd name="connsiteY79" fmla="*/ 235743 h 1874043"/>
              <a:gd name="connsiteX80" fmla="*/ 354807 w 1159670"/>
              <a:gd name="connsiteY80" fmla="*/ 242887 h 1874043"/>
              <a:gd name="connsiteX81" fmla="*/ 352425 w 1159670"/>
              <a:gd name="connsiteY81" fmla="*/ 250031 h 1874043"/>
              <a:gd name="connsiteX82" fmla="*/ 347663 w 1159670"/>
              <a:gd name="connsiteY82" fmla="*/ 257175 h 1874043"/>
              <a:gd name="connsiteX83" fmla="*/ 340519 w 1159670"/>
              <a:gd name="connsiteY83" fmla="*/ 271462 h 1874043"/>
              <a:gd name="connsiteX84" fmla="*/ 330994 w 1159670"/>
              <a:gd name="connsiteY84" fmla="*/ 292893 h 1874043"/>
              <a:gd name="connsiteX85" fmla="*/ 323850 w 1159670"/>
              <a:gd name="connsiteY85" fmla="*/ 307181 h 1874043"/>
              <a:gd name="connsiteX86" fmla="*/ 316707 w 1159670"/>
              <a:gd name="connsiteY86" fmla="*/ 328612 h 1874043"/>
              <a:gd name="connsiteX87" fmla="*/ 314325 w 1159670"/>
              <a:gd name="connsiteY87" fmla="*/ 335756 h 1874043"/>
              <a:gd name="connsiteX88" fmla="*/ 309563 w 1159670"/>
              <a:gd name="connsiteY88" fmla="*/ 342900 h 1874043"/>
              <a:gd name="connsiteX89" fmla="*/ 307182 w 1159670"/>
              <a:gd name="connsiteY89" fmla="*/ 350043 h 1874043"/>
              <a:gd name="connsiteX90" fmla="*/ 292894 w 1159670"/>
              <a:gd name="connsiteY90" fmla="*/ 371475 h 1874043"/>
              <a:gd name="connsiteX91" fmla="*/ 288132 w 1159670"/>
              <a:gd name="connsiteY91" fmla="*/ 378618 h 1874043"/>
              <a:gd name="connsiteX92" fmla="*/ 280988 w 1159670"/>
              <a:gd name="connsiteY92" fmla="*/ 392906 h 1874043"/>
              <a:gd name="connsiteX93" fmla="*/ 273844 w 1159670"/>
              <a:gd name="connsiteY93" fmla="*/ 407193 h 1874043"/>
              <a:gd name="connsiteX94" fmla="*/ 266700 w 1159670"/>
              <a:gd name="connsiteY94" fmla="*/ 428625 h 1874043"/>
              <a:gd name="connsiteX95" fmla="*/ 264319 w 1159670"/>
              <a:gd name="connsiteY95" fmla="*/ 435768 h 1874043"/>
              <a:gd name="connsiteX96" fmla="*/ 257175 w 1159670"/>
              <a:gd name="connsiteY96" fmla="*/ 459581 h 1874043"/>
              <a:gd name="connsiteX97" fmla="*/ 252413 w 1159670"/>
              <a:gd name="connsiteY97" fmla="*/ 466725 h 1874043"/>
              <a:gd name="connsiteX98" fmla="*/ 247650 w 1159670"/>
              <a:gd name="connsiteY98" fmla="*/ 481012 h 1874043"/>
              <a:gd name="connsiteX99" fmla="*/ 242888 w 1159670"/>
              <a:gd name="connsiteY99" fmla="*/ 495300 h 1874043"/>
              <a:gd name="connsiteX100" fmla="*/ 240507 w 1159670"/>
              <a:gd name="connsiteY100" fmla="*/ 502443 h 1874043"/>
              <a:gd name="connsiteX101" fmla="*/ 238125 w 1159670"/>
              <a:gd name="connsiteY101" fmla="*/ 511968 h 1874043"/>
              <a:gd name="connsiteX102" fmla="*/ 233363 w 1159670"/>
              <a:gd name="connsiteY102" fmla="*/ 519112 h 1874043"/>
              <a:gd name="connsiteX103" fmla="*/ 226219 w 1159670"/>
              <a:gd name="connsiteY103" fmla="*/ 540543 h 1874043"/>
              <a:gd name="connsiteX104" fmla="*/ 223838 w 1159670"/>
              <a:gd name="connsiteY104" fmla="*/ 547687 h 1874043"/>
              <a:gd name="connsiteX105" fmla="*/ 219075 w 1159670"/>
              <a:gd name="connsiteY105" fmla="*/ 554831 h 1874043"/>
              <a:gd name="connsiteX106" fmla="*/ 207169 w 1159670"/>
              <a:gd name="connsiteY106" fmla="*/ 590550 h 1874043"/>
              <a:gd name="connsiteX107" fmla="*/ 202407 w 1159670"/>
              <a:gd name="connsiteY107" fmla="*/ 604837 h 1874043"/>
              <a:gd name="connsiteX108" fmla="*/ 200025 w 1159670"/>
              <a:gd name="connsiteY108" fmla="*/ 611981 h 1874043"/>
              <a:gd name="connsiteX109" fmla="*/ 195263 w 1159670"/>
              <a:gd name="connsiteY109" fmla="*/ 628650 h 1874043"/>
              <a:gd name="connsiteX110" fmla="*/ 192882 w 1159670"/>
              <a:gd name="connsiteY110" fmla="*/ 638175 h 1874043"/>
              <a:gd name="connsiteX111" fmla="*/ 188119 w 1159670"/>
              <a:gd name="connsiteY111" fmla="*/ 652462 h 1874043"/>
              <a:gd name="connsiteX112" fmla="*/ 185738 w 1159670"/>
              <a:gd name="connsiteY112" fmla="*/ 659606 h 1874043"/>
              <a:gd name="connsiteX113" fmla="*/ 180975 w 1159670"/>
              <a:gd name="connsiteY113" fmla="*/ 676275 h 1874043"/>
              <a:gd name="connsiteX114" fmla="*/ 178594 w 1159670"/>
              <a:gd name="connsiteY114" fmla="*/ 685800 h 1874043"/>
              <a:gd name="connsiteX115" fmla="*/ 173832 w 1159670"/>
              <a:gd name="connsiteY115" fmla="*/ 692943 h 1874043"/>
              <a:gd name="connsiteX116" fmla="*/ 171450 w 1159670"/>
              <a:gd name="connsiteY116" fmla="*/ 700087 h 1874043"/>
              <a:gd name="connsiteX117" fmla="*/ 166688 w 1159670"/>
              <a:gd name="connsiteY117" fmla="*/ 707231 h 1874043"/>
              <a:gd name="connsiteX118" fmla="*/ 159544 w 1159670"/>
              <a:gd name="connsiteY118" fmla="*/ 728662 h 1874043"/>
              <a:gd name="connsiteX119" fmla="*/ 157163 w 1159670"/>
              <a:gd name="connsiteY119" fmla="*/ 735806 h 1874043"/>
              <a:gd name="connsiteX120" fmla="*/ 152400 w 1159670"/>
              <a:gd name="connsiteY120" fmla="*/ 742950 h 1874043"/>
              <a:gd name="connsiteX121" fmla="*/ 145257 w 1159670"/>
              <a:gd name="connsiteY121" fmla="*/ 766762 h 1874043"/>
              <a:gd name="connsiteX122" fmla="*/ 142875 w 1159670"/>
              <a:gd name="connsiteY122" fmla="*/ 773906 h 1874043"/>
              <a:gd name="connsiteX123" fmla="*/ 140494 w 1159670"/>
              <a:gd name="connsiteY123" fmla="*/ 781050 h 1874043"/>
              <a:gd name="connsiteX124" fmla="*/ 135732 w 1159670"/>
              <a:gd name="connsiteY124" fmla="*/ 788193 h 1874043"/>
              <a:gd name="connsiteX125" fmla="*/ 130969 w 1159670"/>
              <a:gd name="connsiteY125" fmla="*/ 802481 h 1874043"/>
              <a:gd name="connsiteX126" fmla="*/ 123825 w 1159670"/>
              <a:gd name="connsiteY126" fmla="*/ 816768 h 1874043"/>
              <a:gd name="connsiteX127" fmla="*/ 114300 w 1159670"/>
              <a:gd name="connsiteY127" fmla="*/ 833437 h 1874043"/>
              <a:gd name="connsiteX128" fmla="*/ 107157 w 1159670"/>
              <a:gd name="connsiteY128" fmla="*/ 847725 h 1874043"/>
              <a:gd name="connsiteX129" fmla="*/ 102394 w 1159670"/>
              <a:gd name="connsiteY129" fmla="*/ 862012 h 1874043"/>
              <a:gd name="connsiteX130" fmla="*/ 95250 w 1159670"/>
              <a:gd name="connsiteY130" fmla="*/ 876300 h 1874043"/>
              <a:gd name="connsiteX131" fmla="*/ 92869 w 1159670"/>
              <a:gd name="connsiteY131" fmla="*/ 885825 h 1874043"/>
              <a:gd name="connsiteX132" fmla="*/ 78582 w 1159670"/>
              <a:gd name="connsiteY132" fmla="*/ 928687 h 1874043"/>
              <a:gd name="connsiteX133" fmla="*/ 73819 w 1159670"/>
              <a:gd name="connsiteY133" fmla="*/ 942975 h 1874043"/>
              <a:gd name="connsiteX134" fmla="*/ 71438 w 1159670"/>
              <a:gd name="connsiteY134" fmla="*/ 950118 h 1874043"/>
              <a:gd name="connsiteX135" fmla="*/ 66675 w 1159670"/>
              <a:gd name="connsiteY135" fmla="*/ 957262 h 1874043"/>
              <a:gd name="connsiteX136" fmla="*/ 57150 w 1159670"/>
              <a:gd name="connsiteY136" fmla="*/ 978693 h 1874043"/>
              <a:gd name="connsiteX137" fmla="*/ 47625 w 1159670"/>
              <a:gd name="connsiteY137" fmla="*/ 1007268 h 1874043"/>
              <a:gd name="connsiteX138" fmla="*/ 42863 w 1159670"/>
              <a:gd name="connsiteY138" fmla="*/ 1021556 h 1874043"/>
              <a:gd name="connsiteX139" fmla="*/ 40482 w 1159670"/>
              <a:gd name="connsiteY139" fmla="*/ 1028700 h 1874043"/>
              <a:gd name="connsiteX140" fmla="*/ 35719 w 1159670"/>
              <a:gd name="connsiteY140" fmla="*/ 1035843 h 1874043"/>
              <a:gd name="connsiteX141" fmla="*/ 26194 w 1159670"/>
              <a:gd name="connsiteY141" fmla="*/ 1057275 h 1874043"/>
              <a:gd name="connsiteX142" fmla="*/ 19050 w 1159670"/>
              <a:gd name="connsiteY142" fmla="*/ 1078706 h 1874043"/>
              <a:gd name="connsiteX143" fmla="*/ 16669 w 1159670"/>
              <a:gd name="connsiteY143" fmla="*/ 1085850 h 1874043"/>
              <a:gd name="connsiteX144" fmla="*/ 1 w 1159670"/>
              <a:gd name="connsiteY144" fmla="*/ 1114425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59670" h="1874043">
                <a:moveTo>
                  <a:pt x="1" y="1114425"/>
                </a:moveTo>
                <a:cubicBezTo>
                  <a:pt x="1" y="1370012"/>
                  <a:pt x="0" y="1618456"/>
                  <a:pt x="0" y="1874043"/>
                </a:cubicBezTo>
                <a:lnTo>
                  <a:pt x="1159670" y="1869281"/>
                </a:lnTo>
                <a:cubicBezTo>
                  <a:pt x="1157288" y="1616074"/>
                  <a:pt x="1154907" y="1365250"/>
                  <a:pt x="1152525" y="1112043"/>
                </a:cubicBezTo>
                <a:lnTo>
                  <a:pt x="1009650" y="738187"/>
                </a:lnTo>
                <a:cubicBezTo>
                  <a:pt x="1007269" y="731837"/>
                  <a:pt x="1004788" y="725524"/>
                  <a:pt x="1002507" y="719137"/>
                </a:cubicBezTo>
                <a:cubicBezTo>
                  <a:pt x="1000819" y="714409"/>
                  <a:pt x="1000529" y="709027"/>
                  <a:pt x="997744" y="704850"/>
                </a:cubicBezTo>
                <a:lnTo>
                  <a:pt x="988219" y="690562"/>
                </a:lnTo>
                <a:cubicBezTo>
                  <a:pt x="982552" y="673560"/>
                  <a:pt x="986242" y="680452"/>
                  <a:pt x="978694" y="669131"/>
                </a:cubicBezTo>
                <a:cubicBezTo>
                  <a:pt x="977900" y="666750"/>
                  <a:pt x="977436" y="664232"/>
                  <a:pt x="976313" y="661987"/>
                </a:cubicBezTo>
                <a:cubicBezTo>
                  <a:pt x="975033" y="659427"/>
                  <a:pt x="972677" y="657474"/>
                  <a:pt x="971550" y="654843"/>
                </a:cubicBezTo>
                <a:cubicBezTo>
                  <a:pt x="970261" y="651835"/>
                  <a:pt x="970109" y="648453"/>
                  <a:pt x="969169" y="645318"/>
                </a:cubicBezTo>
                <a:cubicBezTo>
                  <a:pt x="967727" y="640510"/>
                  <a:pt x="965994" y="635793"/>
                  <a:pt x="964407" y="631031"/>
                </a:cubicBezTo>
                <a:cubicBezTo>
                  <a:pt x="963613" y="628650"/>
                  <a:pt x="962634" y="626322"/>
                  <a:pt x="962025" y="623887"/>
                </a:cubicBezTo>
                <a:cubicBezTo>
                  <a:pt x="961389" y="621341"/>
                  <a:pt x="955235" y="594654"/>
                  <a:pt x="952500" y="590550"/>
                </a:cubicBezTo>
                <a:cubicBezTo>
                  <a:pt x="950913" y="588169"/>
                  <a:pt x="948900" y="586021"/>
                  <a:pt x="947738" y="583406"/>
                </a:cubicBezTo>
                <a:cubicBezTo>
                  <a:pt x="945699" y="578818"/>
                  <a:pt x="945760" y="573295"/>
                  <a:pt x="942975" y="569118"/>
                </a:cubicBezTo>
                <a:lnTo>
                  <a:pt x="933450" y="554831"/>
                </a:lnTo>
                <a:cubicBezTo>
                  <a:pt x="927783" y="537828"/>
                  <a:pt x="931473" y="544720"/>
                  <a:pt x="923925" y="533400"/>
                </a:cubicBezTo>
                <a:lnTo>
                  <a:pt x="914400" y="504825"/>
                </a:lnTo>
                <a:lnTo>
                  <a:pt x="909638" y="490537"/>
                </a:lnTo>
                <a:cubicBezTo>
                  <a:pt x="908844" y="488156"/>
                  <a:pt x="908650" y="485481"/>
                  <a:pt x="907257" y="483393"/>
                </a:cubicBezTo>
                <a:lnTo>
                  <a:pt x="902494" y="476250"/>
                </a:lnTo>
                <a:cubicBezTo>
                  <a:pt x="900907" y="471487"/>
                  <a:pt x="900517" y="466139"/>
                  <a:pt x="897732" y="461962"/>
                </a:cubicBezTo>
                <a:cubicBezTo>
                  <a:pt x="894557" y="457200"/>
                  <a:pt x="890017" y="453105"/>
                  <a:pt x="888207" y="447675"/>
                </a:cubicBezTo>
                <a:lnTo>
                  <a:pt x="883444" y="433387"/>
                </a:lnTo>
                <a:cubicBezTo>
                  <a:pt x="882650" y="431006"/>
                  <a:pt x="881672" y="428678"/>
                  <a:pt x="881063" y="426243"/>
                </a:cubicBezTo>
                <a:cubicBezTo>
                  <a:pt x="880269" y="423068"/>
                  <a:pt x="880269" y="420687"/>
                  <a:pt x="878682" y="416718"/>
                </a:cubicBezTo>
                <a:cubicBezTo>
                  <a:pt x="877095" y="412749"/>
                  <a:pt x="874322" y="406608"/>
                  <a:pt x="871538" y="402431"/>
                </a:cubicBezTo>
                <a:cubicBezTo>
                  <a:pt x="859936" y="385026"/>
                  <a:pt x="867569" y="390128"/>
                  <a:pt x="864394" y="385762"/>
                </a:cubicBezTo>
                <a:cubicBezTo>
                  <a:pt x="861219" y="381396"/>
                  <a:pt x="854006" y="378664"/>
                  <a:pt x="852489" y="376237"/>
                </a:cubicBezTo>
                <a:cubicBezTo>
                  <a:pt x="851326" y="374376"/>
                  <a:pt x="850503" y="364727"/>
                  <a:pt x="847725" y="359568"/>
                </a:cubicBezTo>
                <a:cubicBezTo>
                  <a:pt x="844947" y="354409"/>
                  <a:pt x="847645" y="363019"/>
                  <a:pt x="835819" y="345281"/>
                </a:cubicBezTo>
                <a:cubicBezTo>
                  <a:pt x="832220" y="330884"/>
                  <a:pt x="834473" y="338862"/>
                  <a:pt x="828675" y="321468"/>
                </a:cubicBezTo>
                <a:lnTo>
                  <a:pt x="826294" y="314325"/>
                </a:lnTo>
                <a:cubicBezTo>
                  <a:pt x="825500" y="311944"/>
                  <a:pt x="825419" y="309189"/>
                  <a:pt x="823913" y="307181"/>
                </a:cubicBezTo>
                <a:lnTo>
                  <a:pt x="816769" y="297656"/>
                </a:lnTo>
                <a:cubicBezTo>
                  <a:pt x="815975" y="295275"/>
                  <a:pt x="815633" y="292691"/>
                  <a:pt x="814388" y="290512"/>
                </a:cubicBezTo>
                <a:cubicBezTo>
                  <a:pt x="810316" y="283385"/>
                  <a:pt x="805729" y="279472"/>
                  <a:pt x="800100" y="273843"/>
                </a:cubicBezTo>
                <a:cubicBezTo>
                  <a:pt x="799306" y="271462"/>
                  <a:pt x="798708" y="269007"/>
                  <a:pt x="797719" y="266700"/>
                </a:cubicBezTo>
                <a:cubicBezTo>
                  <a:pt x="794093" y="258238"/>
                  <a:pt x="792978" y="257207"/>
                  <a:pt x="788194" y="250031"/>
                </a:cubicBezTo>
                <a:cubicBezTo>
                  <a:pt x="780531" y="227040"/>
                  <a:pt x="792818" y="262780"/>
                  <a:pt x="781050" y="233362"/>
                </a:cubicBezTo>
                <a:cubicBezTo>
                  <a:pt x="779186" y="228701"/>
                  <a:pt x="777875" y="223837"/>
                  <a:pt x="776288" y="219075"/>
                </a:cubicBezTo>
                <a:cubicBezTo>
                  <a:pt x="775494" y="216694"/>
                  <a:pt x="775299" y="214019"/>
                  <a:pt x="773907" y="211931"/>
                </a:cubicBezTo>
                <a:lnTo>
                  <a:pt x="769144" y="204787"/>
                </a:lnTo>
                <a:cubicBezTo>
                  <a:pt x="768350" y="202406"/>
                  <a:pt x="767752" y="199950"/>
                  <a:pt x="766763" y="197643"/>
                </a:cubicBezTo>
                <a:cubicBezTo>
                  <a:pt x="763139" y="189186"/>
                  <a:pt x="762020" y="188147"/>
                  <a:pt x="757238" y="180975"/>
                </a:cubicBezTo>
                <a:cubicBezTo>
                  <a:pt x="751410" y="163492"/>
                  <a:pt x="756025" y="170237"/>
                  <a:pt x="745332" y="159543"/>
                </a:cubicBezTo>
                <a:cubicBezTo>
                  <a:pt x="744538" y="157162"/>
                  <a:pt x="744073" y="154645"/>
                  <a:pt x="742950" y="152400"/>
                </a:cubicBezTo>
                <a:cubicBezTo>
                  <a:pt x="741670" y="149840"/>
                  <a:pt x="744935" y="155972"/>
                  <a:pt x="738188" y="145256"/>
                </a:cubicBezTo>
                <a:cubicBezTo>
                  <a:pt x="731441" y="134540"/>
                  <a:pt x="708819" y="98425"/>
                  <a:pt x="702469" y="88106"/>
                </a:cubicBezTo>
                <a:cubicBezTo>
                  <a:pt x="696119" y="77787"/>
                  <a:pt x="702469" y="86121"/>
                  <a:pt x="700088" y="83343"/>
                </a:cubicBezTo>
                <a:cubicBezTo>
                  <a:pt x="697707" y="80565"/>
                  <a:pt x="697310" y="79771"/>
                  <a:pt x="688182" y="71437"/>
                </a:cubicBezTo>
                <a:cubicBezTo>
                  <a:pt x="679054" y="63103"/>
                  <a:pt x="653653" y="40481"/>
                  <a:pt x="645319" y="33337"/>
                </a:cubicBezTo>
                <a:cubicBezTo>
                  <a:pt x="636985" y="26193"/>
                  <a:pt x="640314" y="30476"/>
                  <a:pt x="638175" y="28575"/>
                </a:cubicBezTo>
                <a:cubicBezTo>
                  <a:pt x="633141" y="24100"/>
                  <a:pt x="629912" y="17299"/>
                  <a:pt x="623888" y="14287"/>
                </a:cubicBezTo>
                <a:cubicBezTo>
                  <a:pt x="620713" y="12700"/>
                  <a:pt x="617445" y="11286"/>
                  <a:pt x="614363" y="9525"/>
                </a:cubicBezTo>
                <a:cubicBezTo>
                  <a:pt x="611878" y="8105"/>
                  <a:pt x="609779" y="6042"/>
                  <a:pt x="607219" y="4762"/>
                </a:cubicBezTo>
                <a:cubicBezTo>
                  <a:pt x="602339" y="2322"/>
                  <a:pt x="592695" y="905"/>
                  <a:pt x="588169" y="0"/>
                </a:cubicBezTo>
                <a:cubicBezTo>
                  <a:pt x="573088" y="794"/>
                  <a:pt x="557970" y="1073"/>
                  <a:pt x="542925" y="2381"/>
                </a:cubicBezTo>
                <a:cubicBezTo>
                  <a:pt x="538879" y="2733"/>
                  <a:pt x="530436" y="5750"/>
                  <a:pt x="526257" y="7143"/>
                </a:cubicBezTo>
                <a:cubicBezTo>
                  <a:pt x="523876" y="8731"/>
                  <a:pt x="521312" y="10074"/>
                  <a:pt x="519113" y="11906"/>
                </a:cubicBezTo>
                <a:cubicBezTo>
                  <a:pt x="511212" y="18490"/>
                  <a:pt x="513695" y="19377"/>
                  <a:pt x="504825" y="23812"/>
                </a:cubicBezTo>
                <a:cubicBezTo>
                  <a:pt x="502580" y="24934"/>
                  <a:pt x="500063" y="25399"/>
                  <a:pt x="497682" y="26193"/>
                </a:cubicBezTo>
                <a:cubicBezTo>
                  <a:pt x="496094" y="28574"/>
                  <a:pt x="495154" y="31549"/>
                  <a:pt x="492919" y="33337"/>
                </a:cubicBezTo>
                <a:cubicBezTo>
                  <a:pt x="476559" y="46424"/>
                  <a:pt x="495628" y="21008"/>
                  <a:pt x="478632" y="42862"/>
                </a:cubicBezTo>
                <a:cubicBezTo>
                  <a:pt x="463675" y="62094"/>
                  <a:pt x="475792" y="52694"/>
                  <a:pt x="461963" y="61912"/>
                </a:cubicBezTo>
                <a:cubicBezTo>
                  <a:pt x="461169" y="64293"/>
                  <a:pt x="460974" y="66967"/>
                  <a:pt x="459582" y="69056"/>
                </a:cubicBezTo>
                <a:cubicBezTo>
                  <a:pt x="451365" y="81382"/>
                  <a:pt x="449251" y="71469"/>
                  <a:pt x="442913" y="90487"/>
                </a:cubicBezTo>
                <a:cubicBezTo>
                  <a:pt x="438547" y="103586"/>
                  <a:pt x="443156" y="91848"/>
                  <a:pt x="435769" y="104775"/>
                </a:cubicBezTo>
                <a:cubicBezTo>
                  <a:pt x="423689" y="125915"/>
                  <a:pt x="437844" y="104046"/>
                  <a:pt x="426244" y="121443"/>
                </a:cubicBezTo>
                <a:cubicBezTo>
                  <a:pt x="422275" y="129380"/>
                  <a:pt x="415529" y="146447"/>
                  <a:pt x="411957" y="152400"/>
                </a:cubicBezTo>
                <a:cubicBezTo>
                  <a:pt x="408385" y="158353"/>
                  <a:pt x="413732" y="148243"/>
                  <a:pt x="404813" y="157162"/>
                </a:cubicBezTo>
                <a:cubicBezTo>
                  <a:pt x="404019" y="159543"/>
                  <a:pt x="403651" y="162112"/>
                  <a:pt x="402432" y="164306"/>
                </a:cubicBezTo>
                <a:cubicBezTo>
                  <a:pt x="399652" y="169309"/>
                  <a:pt x="396082" y="173831"/>
                  <a:pt x="392907" y="178593"/>
                </a:cubicBezTo>
                <a:lnTo>
                  <a:pt x="383382" y="192881"/>
                </a:lnTo>
                <a:lnTo>
                  <a:pt x="373857" y="207168"/>
                </a:lnTo>
                <a:lnTo>
                  <a:pt x="369094" y="214312"/>
                </a:lnTo>
                <a:cubicBezTo>
                  <a:pt x="363111" y="232265"/>
                  <a:pt x="371181" y="210139"/>
                  <a:pt x="361950" y="228600"/>
                </a:cubicBezTo>
                <a:cubicBezTo>
                  <a:pt x="360828" y="230845"/>
                  <a:pt x="360691" y="233498"/>
                  <a:pt x="359569" y="235743"/>
                </a:cubicBezTo>
                <a:cubicBezTo>
                  <a:pt x="358289" y="238303"/>
                  <a:pt x="356087" y="240327"/>
                  <a:pt x="354807" y="242887"/>
                </a:cubicBezTo>
                <a:cubicBezTo>
                  <a:pt x="353684" y="245132"/>
                  <a:pt x="353548" y="247786"/>
                  <a:pt x="352425" y="250031"/>
                </a:cubicBezTo>
                <a:cubicBezTo>
                  <a:pt x="351145" y="252591"/>
                  <a:pt x="348943" y="254615"/>
                  <a:pt x="347663" y="257175"/>
                </a:cubicBezTo>
                <a:cubicBezTo>
                  <a:pt x="337809" y="276884"/>
                  <a:pt x="354164" y="250996"/>
                  <a:pt x="340519" y="271462"/>
                </a:cubicBezTo>
                <a:cubicBezTo>
                  <a:pt x="334852" y="288465"/>
                  <a:pt x="338542" y="281573"/>
                  <a:pt x="330994" y="292893"/>
                </a:cubicBezTo>
                <a:cubicBezTo>
                  <a:pt x="322312" y="318942"/>
                  <a:pt x="336158" y="279489"/>
                  <a:pt x="323850" y="307181"/>
                </a:cubicBezTo>
                <a:cubicBezTo>
                  <a:pt x="323846" y="307189"/>
                  <a:pt x="317899" y="325036"/>
                  <a:pt x="316707" y="328612"/>
                </a:cubicBezTo>
                <a:cubicBezTo>
                  <a:pt x="315913" y="330993"/>
                  <a:pt x="315717" y="333667"/>
                  <a:pt x="314325" y="335756"/>
                </a:cubicBezTo>
                <a:cubicBezTo>
                  <a:pt x="312738" y="338137"/>
                  <a:pt x="310843" y="340340"/>
                  <a:pt x="309563" y="342900"/>
                </a:cubicBezTo>
                <a:cubicBezTo>
                  <a:pt x="308441" y="345145"/>
                  <a:pt x="308401" y="347849"/>
                  <a:pt x="307182" y="350043"/>
                </a:cubicBezTo>
                <a:cubicBezTo>
                  <a:pt x="307175" y="350055"/>
                  <a:pt x="295279" y="367897"/>
                  <a:pt x="292894" y="371475"/>
                </a:cubicBezTo>
                <a:cubicBezTo>
                  <a:pt x="291307" y="373856"/>
                  <a:pt x="289037" y="375903"/>
                  <a:pt x="288132" y="378618"/>
                </a:cubicBezTo>
                <a:cubicBezTo>
                  <a:pt x="282142" y="396582"/>
                  <a:pt x="290223" y="374433"/>
                  <a:pt x="280988" y="392906"/>
                </a:cubicBezTo>
                <a:cubicBezTo>
                  <a:pt x="271137" y="412610"/>
                  <a:pt x="287484" y="386737"/>
                  <a:pt x="273844" y="407193"/>
                </a:cubicBezTo>
                <a:lnTo>
                  <a:pt x="266700" y="428625"/>
                </a:lnTo>
                <a:cubicBezTo>
                  <a:pt x="265906" y="431006"/>
                  <a:pt x="264928" y="433333"/>
                  <a:pt x="264319" y="435768"/>
                </a:cubicBezTo>
                <a:cubicBezTo>
                  <a:pt x="262987" y="441095"/>
                  <a:pt x="259495" y="456100"/>
                  <a:pt x="257175" y="459581"/>
                </a:cubicBezTo>
                <a:cubicBezTo>
                  <a:pt x="255588" y="461962"/>
                  <a:pt x="253575" y="464110"/>
                  <a:pt x="252413" y="466725"/>
                </a:cubicBezTo>
                <a:cubicBezTo>
                  <a:pt x="250374" y="471312"/>
                  <a:pt x="249238" y="476250"/>
                  <a:pt x="247650" y="481012"/>
                </a:cubicBezTo>
                <a:lnTo>
                  <a:pt x="242888" y="495300"/>
                </a:lnTo>
                <a:cubicBezTo>
                  <a:pt x="242094" y="497681"/>
                  <a:pt x="241116" y="500008"/>
                  <a:pt x="240507" y="502443"/>
                </a:cubicBezTo>
                <a:cubicBezTo>
                  <a:pt x="239713" y="505618"/>
                  <a:pt x="239414" y="508960"/>
                  <a:pt x="238125" y="511968"/>
                </a:cubicBezTo>
                <a:cubicBezTo>
                  <a:pt x="236998" y="514598"/>
                  <a:pt x="234525" y="516497"/>
                  <a:pt x="233363" y="519112"/>
                </a:cubicBezTo>
                <a:cubicBezTo>
                  <a:pt x="233362" y="519114"/>
                  <a:pt x="227410" y="536970"/>
                  <a:pt x="226219" y="540543"/>
                </a:cubicBezTo>
                <a:cubicBezTo>
                  <a:pt x="225425" y="542924"/>
                  <a:pt x="225230" y="545599"/>
                  <a:pt x="223838" y="547687"/>
                </a:cubicBezTo>
                <a:lnTo>
                  <a:pt x="219075" y="554831"/>
                </a:lnTo>
                <a:lnTo>
                  <a:pt x="207169" y="590550"/>
                </a:lnTo>
                <a:lnTo>
                  <a:pt x="202407" y="604837"/>
                </a:lnTo>
                <a:cubicBezTo>
                  <a:pt x="201613" y="607218"/>
                  <a:pt x="200634" y="609546"/>
                  <a:pt x="200025" y="611981"/>
                </a:cubicBezTo>
                <a:cubicBezTo>
                  <a:pt x="192582" y="641757"/>
                  <a:pt x="202095" y="604737"/>
                  <a:pt x="195263" y="628650"/>
                </a:cubicBezTo>
                <a:cubicBezTo>
                  <a:pt x="194364" y="631797"/>
                  <a:pt x="193822" y="635040"/>
                  <a:pt x="192882" y="638175"/>
                </a:cubicBezTo>
                <a:cubicBezTo>
                  <a:pt x="191439" y="642983"/>
                  <a:pt x="189707" y="647700"/>
                  <a:pt x="188119" y="652462"/>
                </a:cubicBezTo>
                <a:cubicBezTo>
                  <a:pt x="187325" y="654843"/>
                  <a:pt x="186347" y="657171"/>
                  <a:pt x="185738" y="659606"/>
                </a:cubicBezTo>
                <a:cubicBezTo>
                  <a:pt x="178295" y="689381"/>
                  <a:pt x="187808" y="652362"/>
                  <a:pt x="180975" y="676275"/>
                </a:cubicBezTo>
                <a:cubicBezTo>
                  <a:pt x="180076" y="679422"/>
                  <a:pt x="179883" y="682792"/>
                  <a:pt x="178594" y="685800"/>
                </a:cubicBezTo>
                <a:cubicBezTo>
                  <a:pt x="177467" y="688430"/>
                  <a:pt x="175112" y="690384"/>
                  <a:pt x="173832" y="692943"/>
                </a:cubicBezTo>
                <a:cubicBezTo>
                  <a:pt x="172709" y="695188"/>
                  <a:pt x="172573" y="697842"/>
                  <a:pt x="171450" y="700087"/>
                </a:cubicBezTo>
                <a:cubicBezTo>
                  <a:pt x="170170" y="702647"/>
                  <a:pt x="167850" y="704616"/>
                  <a:pt x="166688" y="707231"/>
                </a:cubicBezTo>
                <a:cubicBezTo>
                  <a:pt x="166682" y="707245"/>
                  <a:pt x="160737" y="725083"/>
                  <a:pt x="159544" y="728662"/>
                </a:cubicBezTo>
                <a:cubicBezTo>
                  <a:pt x="158750" y="731043"/>
                  <a:pt x="158555" y="733718"/>
                  <a:pt x="157163" y="735806"/>
                </a:cubicBezTo>
                <a:lnTo>
                  <a:pt x="152400" y="742950"/>
                </a:lnTo>
                <a:cubicBezTo>
                  <a:pt x="148803" y="757340"/>
                  <a:pt x="151052" y="749378"/>
                  <a:pt x="145257" y="766762"/>
                </a:cubicBezTo>
                <a:lnTo>
                  <a:pt x="142875" y="773906"/>
                </a:lnTo>
                <a:cubicBezTo>
                  <a:pt x="142081" y="776287"/>
                  <a:pt x="141886" y="778961"/>
                  <a:pt x="140494" y="781050"/>
                </a:cubicBezTo>
                <a:cubicBezTo>
                  <a:pt x="138907" y="783431"/>
                  <a:pt x="136894" y="785578"/>
                  <a:pt x="135732" y="788193"/>
                </a:cubicBezTo>
                <a:cubicBezTo>
                  <a:pt x="133693" y="792781"/>
                  <a:pt x="133754" y="798304"/>
                  <a:pt x="130969" y="802481"/>
                </a:cubicBezTo>
                <a:cubicBezTo>
                  <a:pt x="121820" y="816207"/>
                  <a:pt x="129739" y="802969"/>
                  <a:pt x="123825" y="816768"/>
                </a:cubicBezTo>
                <a:cubicBezTo>
                  <a:pt x="120197" y="825232"/>
                  <a:pt x="119086" y="826259"/>
                  <a:pt x="114300" y="833437"/>
                </a:cubicBezTo>
                <a:cubicBezTo>
                  <a:pt x="105621" y="859477"/>
                  <a:pt x="119460" y="820044"/>
                  <a:pt x="107157" y="847725"/>
                </a:cubicBezTo>
                <a:cubicBezTo>
                  <a:pt x="105118" y="852312"/>
                  <a:pt x="105178" y="857835"/>
                  <a:pt x="102394" y="862012"/>
                </a:cubicBezTo>
                <a:cubicBezTo>
                  <a:pt x="97178" y="869837"/>
                  <a:pt x="97714" y="867676"/>
                  <a:pt x="95250" y="876300"/>
                </a:cubicBezTo>
                <a:cubicBezTo>
                  <a:pt x="94351" y="879447"/>
                  <a:pt x="95647" y="877094"/>
                  <a:pt x="92869" y="885825"/>
                </a:cubicBezTo>
                <a:cubicBezTo>
                  <a:pt x="90091" y="894556"/>
                  <a:pt x="81757" y="919162"/>
                  <a:pt x="78582" y="928687"/>
                </a:cubicBezTo>
                <a:lnTo>
                  <a:pt x="73819" y="942975"/>
                </a:lnTo>
                <a:cubicBezTo>
                  <a:pt x="73025" y="945356"/>
                  <a:pt x="72830" y="948030"/>
                  <a:pt x="71438" y="950118"/>
                </a:cubicBezTo>
                <a:lnTo>
                  <a:pt x="66675" y="957262"/>
                </a:lnTo>
                <a:cubicBezTo>
                  <a:pt x="61008" y="974265"/>
                  <a:pt x="64698" y="967373"/>
                  <a:pt x="57150" y="978693"/>
                </a:cubicBezTo>
                <a:lnTo>
                  <a:pt x="47625" y="1007268"/>
                </a:lnTo>
                <a:lnTo>
                  <a:pt x="42863" y="1021556"/>
                </a:lnTo>
                <a:cubicBezTo>
                  <a:pt x="42069" y="1023937"/>
                  <a:pt x="41875" y="1026612"/>
                  <a:pt x="40482" y="1028700"/>
                </a:cubicBezTo>
                <a:lnTo>
                  <a:pt x="35719" y="1035843"/>
                </a:lnTo>
                <a:cubicBezTo>
                  <a:pt x="30052" y="1052846"/>
                  <a:pt x="33742" y="1045954"/>
                  <a:pt x="26194" y="1057275"/>
                </a:cubicBezTo>
                <a:lnTo>
                  <a:pt x="19050" y="1078706"/>
                </a:lnTo>
                <a:cubicBezTo>
                  <a:pt x="18256" y="1081087"/>
                  <a:pt x="18061" y="1083761"/>
                  <a:pt x="16669" y="1085850"/>
                </a:cubicBezTo>
                <a:lnTo>
                  <a:pt x="1" y="1114425"/>
                </a:lnTo>
                <a:close/>
              </a:path>
            </a:pathLst>
          </a:custGeom>
          <a:solidFill>
            <a:srgbClr val="FBB7B7"/>
          </a:solidFill>
          <a:ln>
            <a:solidFill>
              <a:srgbClr val="FB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2"/>
          <p:cNvSpPr>
            <a:spLocks noChangeArrowheads="1"/>
          </p:cNvSpPr>
          <p:nvPr/>
        </p:nvSpPr>
        <p:spPr bwMode="auto">
          <a:xfrm>
            <a:off x="457200" y="914400"/>
            <a:ext cx="4354069"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A common shape</a:t>
            </a:r>
            <a:endParaRPr lang="en-GB" sz="3400" b="1" dirty="0" smtClean="0">
              <a:solidFill>
                <a:srgbClr val="305480"/>
              </a:solidFill>
            </a:endParaRPr>
          </a:p>
          <a:p>
            <a:pPr marL="444500" indent="-444500">
              <a:spcBef>
                <a:spcPts val="1200"/>
              </a:spcBef>
              <a:buFont typeface="Arial" pitchFamily="34" charset="0"/>
              <a:buChar char="•"/>
            </a:pPr>
            <a:r>
              <a:rPr lang="en-US" sz="2000" b="1" dirty="0" smtClean="0"/>
              <a:t>Central Limit Theorem: </a:t>
            </a:r>
            <a:r>
              <a:rPr lang="en-US" sz="2000" dirty="0" smtClean="0"/>
              <a:t>under certain (common) conditions, a sum of random variables is approximately normal</a:t>
            </a:r>
          </a:p>
          <a:p>
            <a:pPr marL="444500" indent="-444500">
              <a:spcBef>
                <a:spcPts val="1200"/>
              </a:spcBef>
              <a:buFont typeface="Arial" pitchFamily="34" charset="0"/>
              <a:buChar char="•"/>
            </a:pPr>
            <a:r>
              <a:rPr lang="en-US" sz="2000" dirty="0" smtClean="0"/>
              <a:t>Sums of random variables are common in nature &amp; engineering</a:t>
            </a:r>
          </a:p>
          <a:p>
            <a:pPr marL="444500" indent="-444500">
              <a:spcBef>
                <a:spcPts val="1200"/>
              </a:spcBef>
              <a:buFont typeface="Arial" pitchFamily="34" charset="0"/>
              <a:buChar char="•"/>
            </a:pPr>
            <a:r>
              <a:rPr lang="en-US" sz="2000" dirty="0" smtClean="0"/>
              <a:t>Thus, many </a:t>
            </a:r>
            <a:r>
              <a:rPr lang="en-US" sz="2000" dirty="0"/>
              <a:t>variables </a:t>
            </a:r>
            <a:r>
              <a:rPr lang="en-US" sz="2000" dirty="0" smtClean="0"/>
              <a:t>are approx. </a:t>
            </a:r>
            <a:r>
              <a:rPr lang="en-US" sz="2000" dirty="0"/>
              <a:t>normally distributed</a:t>
            </a:r>
            <a:r>
              <a:rPr lang="en-US" sz="2000" b="1" dirty="0"/>
              <a:t> </a:t>
            </a:r>
            <a:endParaRPr lang="en-US" sz="2000" dirty="0" smtClean="0"/>
          </a:p>
          <a:p>
            <a:pPr marL="444500" indent="-444500">
              <a:spcBef>
                <a:spcPts val="1200"/>
              </a:spcBef>
              <a:buFont typeface="Arial" pitchFamily="34" charset="0"/>
              <a:buChar char="•"/>
            </a:pPr>
            <a:r>
              <a:rPr lang="en-US" sz="2000" dirty="0" smtClean="0"/>
              <a:t>Normal is a simple shape with many desirable characteristics…</a:t>
            </a:r>
          </a:p>
          <a:p>
            <a:pPr marL="444500" indent="-444500">
              <a:spcBef>
                <a:spcPts val="1200"/>
              </a:spcBef>
              <a:buFont typeface="Arial" pitchFamily="34" charset="0"/>
              <a:buChar char="•"/>
            </a:pPr>
            <a:r>
              <a:rPr lang="en-US" sz="2000" dirty="0" smtClean="0"/>
              <a:t>E.g. A linear combination of normal variables is also normal!</a:t>
            </a:r>
          </a:p>
        </p:txBody>
      </p:sp>
      <p:cxnSp>
        <p:nvCxnSpPr>
          <p:cNvPr id="17" name="Straight Connector 3"/>
          <p:cNvCxnSpPr>
            <a:cxnSpLocks noChangeShapeType="1"/>
          </p:cNvCxnSpPr>
          <p:nvPr/>
        </p:nvCxnSpPr>
        <p:spPr bwMode="auto">
          <a:xfrm flipH="1">
            <a:off x="5374692" y="1143000"/>
            <a:ext cx="0" cy="360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8" name="TextBox 17"/>
          <p:cNvSpPr txBox="1"/>
          <p:nvPr/>
        </p:nvSpPr>
        <p:spPr>
          <a:xfrm>
            <a:off x="5989064" y="4605556"/>
            <a:ext cx="2218621" cy="369332"/>
          </a:xfrm>
          <a:prstGeom prst="rect">
            <a:avLst/>
          </a:prstGeom>
          <a:noFill/>
        </p:spPr>
        <p:txBody>
          <a:bodyPr wrap="none" rtlCol="0">
            <a:spAutoFit/>
          </a:bodyPr>
          <a:lstStyle/>
          <a:p>
            <a:pPr algn="ctr"/>
            <a:r>
              <a:rPr lang="en-US" sz="1800" dirty="0" smtClean="0"/>
              <a:t>Temperature, T (</a:t>
            </a:r>
            <a:r>
              <a:rPr lang="en-US" sz="1800" dirty="0" smtClean="0">
                <a:sym typeface="Symbol" panose="05050102010706020507" pitchFamily="18" charset="2"/>
              </a:rPr>
              <a:t></a:t>
            </a:r>
            <a:r>
              <a:rPr lang="en-US" sz="1800" dirty="0" smtClean="0"/>
              <a:t>C)</a:t>
            </a:r>
            <a:endParaRPr lang="en-GB" sz="1800" dirty="0"/>
          </a:p>
        </p:txBody>
      </p:sp>
      <p:sp>
        <p:nvSpPr>
          <p:cNvPr id="23" name="TextBox 22"/>
          <p:cNvSpPr txBox="1"/>
          <p:nvPr/>
        </p:nvSpPr>
        <p:spPr>
          <a:xfrm rot="16200000">
            <a:off x="3914835" y="2596421"/>
            <a:ext cx="2056973" cy="369332"/>
          </a:xfrm>
          <a:prstGeom prst="rect">
            <a:avLst/>
          </a:prstGeom>
          <a:noFill/>
        </p:spPr>
        <p:txBody>
          <a:bodyPr wrap="none" rtlCol="0">
            <a:spAutoFit/>
          </a:bodyPr>
          <a:lstStyle/>
          <a:p>
            <a:r>
              <a:rPr lang="en-US" sz="1800" dirty="0" smtClean="0"/>
              <a:t>Probability density</a:t>
            </a:r>
            <a:endParaRPr lang="en-GB" sz="1800" dirty="0"/>
          </a:p>
        </p:txBody>
      </p:sp>
      <p:sp>
        <p:nvSpPr>
          <p:cNvPr id="24" name="TextBox 23"/>
          <p:cNvSpPr txBox="1"/>
          <p:nvPr/>
        </p:nvSpPr>
        <p:spPr>
          <a:xfrm>
            <a:off x="5820561" y="1167901"/>
            <a:ext cx="2836878" cy="584775"/>
          </a:xfrm>
          <a:prstGeom prst="rect">
            <a:avLst/>
          </a:prstGeom>
          <a:noFill/>
        </p:spPr>
        <p:txBody>
          <a:bodyPr wrap="square" rtlCol="0">
            <a:spAutoFit/>
          </a:bodyPr>
          <a:lstStyle/>
          <a:p>
            <a:r>
              <a:rPr lang="en-US" sz="1600" dirty="0" smtClean="0"/>
              <a:t>Mean, </a:t>
            </a:r>
            <a:r>
              <a:rPr lang="en-US" sz="1600" dirty="0" smtClean="0">
                <a:sym typeface="Symbol" panose="05050102010706020507" pitchFamily="18" charset="2"/>
              </a:rPr>
              <a:t>,</a:t>
            </a:r>
            <a:r>
              <a:rPr lang="en-US" sz="1600" dirty="0" smtClean="0"/>
              <a:t> or “expected value” </a:t>
            </a:r>
            <a:r>
              <a:rPr lang="en-US" sz="1600" dirty="0" smtClean="0">
                <a:sym typeface="Symbol" panose="05050102010706020507" pitchFamily="18" charset="2"/>
              </a:rPr>
              <a:t>(also the median and mode)</a:t>
            </a:r>
            <a:endParaRPr lang="en-GB" sz="1600" dirty="0"/>
          </a:p>
        </p:txBody>
      </p:sp>
      <p:cxnSp>
        <p:nvCxnSpPr>
          <p:cNvPr id="25" name="Straight Arrow Connector 24"/>
          <p:cNvCxnSpPr/>
          <p:nvPr/>
        </p:nvCxnSpPr>
        <p:spPr>
          <a:xfrm>
            <a:off x="6933822" y="1752676"/>
            <a:ext cx="0" cy="609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Object 4"/>
          <p:cNvGraphicFramePr>
            <a:graphicFrameLocks noChangeAspect="1"/>
          </p:cNvGraphicFramePr>
          <p:nvPr>
            <p:extLst>
              <p:ext uri="{D42A27DB-BD31-4B8C-83A1-F6EECF244321}">
                <p14:modId xmlns:p14="http://schemas.microsoft.com/office/powerpoint/2010/main" val="876103687"/>
              </p:ext>
            </p:extLst>
          </p:nvPr>
        </p:nvGraphicFramePr>
        <p:xfrm>
          <a:off x="5946775" y="5238750"/>
          <a:ext cx="2084388" cy="804863"/>
        </p:xfrm>
        <a:graphic>
          <a:graphicData uri="http://schemas.openxmlformats.org/presentationml/2006/ole">
            <mc:AlternateContent xmlns:mc="http://schemas.openxmlformats.org/markup-compatibility/2006">
              <mc:Choice xmlns:v="urn:schemas-microsoft-com:vml" Requires="v">
                <p:oleObj spid="_x0000_s13801" name="Equation" r:id="rId4" imgW="1282680" imgH="495000" progId="Equation.DSMT4">
                  <p:embed/>
                </p:oleObj>
              </mc:Choice>
              <mc:Fallback>
                <p:oleObj name="Equation" r:id="rId4" imgW="1282680" imgH="495000" progId="Equation.DSMT4">
                  <p:embed/>
                  <p:pic>
                    <p:nvPicPr>
                      <p:cNvPr id="0" name=""/>
                      <p:cNvPicPr>
                        <a:picLocks noChangeAspect="1" noChangeArrowheads="1"/>
                      </p:cNvPicPr>
                      <p:nvPr/>
                    </p:nvPicPr>
                    <p:blipFill>
                      <a:blip r:embed="rId5"/>
                      <a:srcRect/>
                      <a:stretch>
                        <a:fillRect/>
                      </a:stretch>
                    </p:blipFill>
                    <p:spPr bwMode="auto">
                      <a:xfrm>
                        <a:off x="5946775" y="5238750"/>
                        <a:ext cx="2084388" cy="804863"/>
                      </a:xfrm>
                      <a:prstGeom prst="rect">
                        <a:avLst/>
                      </a:prstGeom>
                      <a:solidFill>
                        <a:srgbClr val="CCECFF"/>
                      </a:solidFill>
                      <a:ln>
                        <a:noFill/>
                      </a:ln>
                      <a:effectLst/>
                    </p:spPr>
                  </p:pic>
                </p:oleObj>
              </mc:Fallback>
            </mc:AlternateContent>
          </a:graphicData>
        </a:graphic>
      </p:graphicFrame>
      <p:sp>
        <p:nvSpPr>
          <p:cNvPr id="27" name="TextBox 26"/>
          <p:cNvSpPr txBox="1"/>
          <p:nvPr/>
        </p:nvSpPr>
        <p:spPr>
          <a:xfrm>
            <a:off x="7511383" y="2220408"/>
            <a:ext cx="1562442" cy="830997"/>
          </a:xfrm>
          <a:prstGeom prst="rect">
            <a:avLst/>
          </a:prstGeom>
          <a:noFill/>
        </p:spPr>
        <p:txBody>
          <a:bodyPr wrap="square" rtlCol="0">
            <a:spAutoFit/>
          </a:bodyPr>
          <a:lstStyle/>
          <a:p>
            <a:r>
              <a:rPr lang="en-US" sz="1600" dirty="0" smtClean="0">
                <a:solidFill>
                  <a:srgbClr val="0000FF"/>
                </a:solidFill>
              </a:rPr>
              <a:t>Probability density function, f</a:t>
            </a:r>
            <a:r>
              <a:rPr lang="en-US" sz="1600" baseline="-25000" dirty="0" smtClean="0">
                <a:solidFill>
                  <a:srgbClr val="0000FF"/>
                </a:solidFill>
              </a:rPr>
              <a:t>T</a:t>
            </a:r>
            <a:r>
              <a:rPr lang="en-US" sz="1600" dirty="0" smtClean="0">
                <a:solidFill>
                  <a:srgbClr val="0000FF"/>
                </a:solidFill>
              </a:rPr>
              <a:t>(t)</a:t>
            </a:r>
            <a:endParaRPr lang="en-GB" sz="1600" dirty="0">
              <a:solidFill>
                <a:srgbClr val="0000FF"/>
              </a:solidFill>
            </a:endParaRPr>
          </a:p>
        </p:txBody>
      </p:sp>
      <p:sp>
        <p:nvSpPr>
          <p:cNvPr id="28" name="Freeform 27"/>
          <p:cNvSpPr/>
          <p:nvPr/>
        </p:nvSpPr>
        <p:spPr>
          <a:xfrm>
            <a:off x="6086197" y="2784440"/>
            <a:ext cx="621774" cy="1374056"/>
          </a:xfrm>
          <a:custGeom>
            <a:avLst/>
            <a:gdLst>
              <a:gd name="connsiteX0" fmla="*/ 130968 w 621774"/>
              <a:gd name="connsiteY0" fmla="*/ 1197843 h 1374056"/>
              <a:gd name="connsiteX1" fmla="*/ 130968 w 621774"/>
              <a:gd name="connsiteY1" fmla="*/ 1197843 h 1374056"/>
              <a:gd name="connsiteX2" fmla="*/ 145256 w 621774"/>
              <a:gd name="connsiteY2" fmla="*/ 1181175 h 1374056"/>
              <a:gd name="connsiteX3" fmla="*/ 152400 w 621774"/>
              <a:gd name="connsiteY3" fmla="*/ 1176412 h 1374056"/>
              <a:gd name="connsiteX4" fmla="*/ 154781 w 621774"/>
              <a:gd name="connsiteY4" fmla="*/ 1169268 h 1374056"/>
              <a:gd name="connsiteX5" fmla="*/ 164306 w 621774"/>
              <a:gd name="connsiteY5" fmla="*/ 1154981 h 1374056"/>
              <a:gd name="connsiteX6" fmla="*/ 169068 w 621774"/>
              <a:gd name="connsiteY6" fmla="*/ 1147837 h 1374056"/>
              <a:gd name="connsiteX7" fmla="*/ 173831 w 621774"/>
              <a:gd name="connsiteY7" fmla="*/ 1140693 h 1374056"/>
              <a:gd name="connsiteX8" fmla="*/ 176212 w 621774"/>
              <a:gd name="connsiteY8" fmla="*/ 1133550 h 1374056"/>
              <a:gd name="connsiteX9" fmla="*/ 180975 w 621774"/>
              <a:gd name="connsiteY9" fmla="*/ 1116881 h 1374056"/>
              <a:gd name="connsiteX10" fmla="*/ 185737 w 621774"/>
              <a:gd name="connsiteY10" fmla="*/ 1109737 h 1374056"/>
              <a:gd name="connsiteX11" fmla="*/ 190500 w 621774"/>
              <a:gd name="connsiteY11" fmla="*/ 1095450 h 1374056"/>
              <a:gd name="connsiteX12" fmla="*/ 195262 w 621774"/>
              <a:gd name="connsiteY12" fmla="*/ 1081162 h 1374056"/>
              <a:gd name="connsiteX13" fmla="*/ 200025 w 621774"/>
              <a:gd name="connsiteY13" fmla="*/ 1066875 h 1374056"/>
              <a:gd name="connsiteX14" fmla="*/ 207168 w 621774"/>
              <a:gd name="connsiteY14" fmla="*/ 1052587 h 1374056"/>
              <a:gd name="connsiteX15" fmla="*/ 211931 w 621774"/>
              <a:gd name="connsiteY15" fmla="*/ 1045443 h 1374056"/>
              <a:gd name="connsiteX16" fmla="*/ 214312 w 621774"/>
              <a:gd name="connsiteY16" fmla="*/ 1038300 h 1374056"/>
              <a:gd name="connsiteX17" fmla="*/ 219075 w 621774"/>
              <a:gd name="connsiteY17" fmla="*/ 1031156 h 1374056"/>
              <a:gd name="connsiteX18" fmla="*/ 228600 w 621774"/>
              <a:gd name="connsiteY18" fmla="*/ 1009725 h 1374056"/>
              <a:gd name="connsiteX19" fmla="*/ 235743 w 621774"/>
              <a:gd name="connsiteY19" fmla="*/ 993056 h 1374056"/>
              <a:gd name="connsiteX20" fmla="*/ 242887 w 621774"/>
              <a:gd name="connsiteY20" fmla="*/ 971625 h 1374056"/>
              <a:gd name="connsiteX21" fmla="*/ 245268 w 621774"/>
              <a:gd name="connsiteY21" fmla="*/ 964481 h 1374056"/>
              <a:gd name="connsiteX22" fmla="*/ 250031 w 621774"/>
              <a:gd name="connsiteY22" fmla="*/ 957337 h 1374056"/>
              <a:gd name="connsiteX23" fmla="*/ 259556 w 621774"/>
              <a:gd name="connsiteY23" fmla="*/ 935906 h 1374056"/>
              <a:gd name="connsiteX24" fmla="*/ 266700 w 621774"/>
              <a:gd name="connsiteY24" fmla="*/ 914475 h 1374056"/>
              <a:gd name="connsiteX25" fmla="*/ 269081 w 621774"/>
              <a:gd name="connsiteY25" fmla="*/ 907331 h 1374056"/>
              <a:gd name="connsiteX26" fmla="*/ 278606 w 621774"/>
              <a:gd name="connsiteY26" fmla="*/ 890662 h 1374056"/>
              <a:gd name="connsiteX27" fmla="*/ 280987 w 621774"/>
              <a:gd name="connsiteY27" fmla="*/ 881137 h 1374056"/>
              <a:gd name="connsiteX28" fmla="*/ 283368 w 621774"/>
              <a:gd name="connsiteY28" fmla="*/ 873993 h 1374056"/>
              <a:gd name="connsiteX29" fmla="*/ 285750 w 621774"/>
              <a:gd name="connsiteY29" fmla="*/ 862087 h 1374056"/>
              <a:gd name="connsiteX30" fmla="*/ 288131 w 621774"/>
              <a:gd name="connsiteY30" fmla="*/ 854943 h 1374056"/>
              <a:gd name="connsiteX31" fmla="*/ 290512 w 621774"/>
              <a:gd name="connsiteY31" fmla="*/ 843037 h 1374056"/>
              <a:gd name="connsiteX32" fmla="*/ 295275 w 621774"/>
              <a:gd name="connsiteY32" fmla="*/ 828750 h 1374056"/>
              <a:gd name="connsiteX33" fmla="*/ 297656 w 621774"/>
              <a:gd name="connsiteY33" fmla="*/ 819225 h 1374056"/>
              <a:gd name="connsiteX34" fmla="*/ 302418 w 621774"/>
              <a:gd name="connsiteY34" fmla="*/ 804937 h 1374056"/>
              <a:gd name="connsiteX35" fmla="*/ 307181 w 621774"/>
              <a:gd name="connsiteY35" fmla="*/ 790650 h 1374056"/>
              <a:gd name="connsiteX36" fmla="*/ 314325 w 621774"/>
              <a:gd name="connsiteY36" fmla="*/ 769218 h 1374056"/>
              <a:gd name="connsiteX37" fmla="*/ 316706 w 621774"/>
              <a:gd name="connsiteY37" fmla="*/ 762075 h 1374056"/>
              <a:gd name="connsiteX38" fmla="*/ 319087 w 621774"/>
              <a:gd name="connsiteY38" fmla="*/ 754931 h 1374056"/>
              <a:gd name="connsiteX39" fmla="*/ 323850 w 621774"/>
              <a:gd name="connsiteY39" fmla="*/ 747787 h 1374056"/>
              <a:gd name="connsiteX40" fmla="*/ 328612 w 621774"/>
              <a:gd name="connsiteY40" fmla="*/ 733500 h 1374056"/>
              <a:gd name="connsiteX41" fmla="*/ 330993 w 621774"/>
              <a:gd name="connsiteY41" fmla="*/ 721593 h 1374056"/>
              <a:gd name="connsiteX42" fmla="*/ 335756 w 621774"/>
              <a:gd name="connsiteY42" fmla="*/ 707306 h 1374056"/>
              <a:gd name="connsiteX43" fmla="*/ 340518 w 621774"/>
              <a:gd name="connsiteY43" fmla="*/ 693018 h 1374056"/>
              <a:gd name="connsiteX44" fmla="*/ 342900 w 621774"/>
              <a:gd name="connsiteY44" fmla="*/ 685875 h 1374056"/>
              <a:gd name="connsiteX45" fmla="*/ 345281 w 621774"/>
              <a:gd name="connsiteY45" fmla="*/ 678731 h 1374056"/>
              <a:gd name="connsiteX46" fmla="*/ 354806 w 621774"/>
              <a:gd name="connsiteY46" fmla="*/ 664443 h 1374056"/>
              <a:gd name="connsiteX47" fmla="*/ 359568 w 621774"/>
              <a:gd name="connsiteY47" fmla="*/ 650156 h 1374056"/>
              <a:gd name="connsiteX48" fmla="*/ 364331 w 621774"/>
              <a:gd name="connsiteY48" fmla="*/ 640631 h 1374056"/>
              <a:gd name="connsiteX49" fmla="*/ 369093 w 621774"/>
              <a:gd name="connsiteY49" fmla="*/ 626343 h 1374056"/>
              <a:gd name="connsiteX50" fmla="*/ 371475 w 621774"/>
              <a:gd name="connsiteY50" fmla="*/ 619200 h 1374056"/>
              <a:gd name="connsiteX51" fmla="*/ 373856 w 621774"/>
              <a:gd name="connsiteY51" fmla="*/ 612056 h 1374056"/>
              <a:gd name="connsiteX52" fmla="*/ 376237 w 621774"/>
              <a:gd name="connsiteY52" fmla="*/ 604912 h 1374056"/>
              <a:gd name="connsiteX53" fmla="*/ 378618 w 621774"/>
              <a:gd name="connsiteY53" fmla="*/ 593006 h 1374056"/>
              <a:gd name="connsiteX54" fmla="*/ 383381 w 621774"/>
              <a:gd name="connsiteY54" fmla="*/ 578718 h 1374056"/>
              <a:gd name="connsiteX55" fmla="*/ 385762 w 621774"/>
              <a:gd name="connsiteY55" fmla="*/ 571575 h 1374056"/>
              <a:gd name="connsiteX56" fmla="*/ 390525 w 621774"/>
              <a:gd name="connsiteY56" fmla="*/ 557287 h 1374056"/>
              <a:gd name="connsiteX57" fmla="*/ 392906 w 621774"/>
              <a:gd name="connsiteY57" fmla="*/ 550143 h 1374056"/>
              <a:gd name="connsiteX58" fmla="*/ 397668 w 621774"/>
              <a:gd name="connsiteY58" fmla="*/ 543000 h 1374056"/>
              <a:gd name="connsiteX59" fmla="*/ 407193 w 621774"/>
              <a:gd name="connsiteY59" fmla="*/ 509662 h 1374056"/>
              <a:gd name="connsiteX60" fmla="*/ 411956 w 621774"/>
              <a:gd name="connsiteY60" fmla="*/ 495375 h 1374056"/>
              <a:gd name="connsiteX61" fmla="*/ 414337 w 621774"/>
              <a:gd name="connsiteY61" fmla="*/ 488231 h 1374056"/>
              <a:gd name="connsiteX62" fmla="*/ 419100 w 621774"/>
              <a:gd name="connsiteY62" fmla="*/ 481087 h 1374056"/>
              <a:gd name="connsiteX63" fmla="*/ 421481 w 621774"/>
              <a:gd name="connsiteY63" fmla="*/ 473943 h 1374056"/>
              <a:gd name="connsiteX64" fmla="*/ 431006 w 621774"/>
              <a:gd name="connsiteY64" fmla="*/ 459656 h 1374056"/>
              <a:gd name="connsiteX65" fmla="*/ 440531 w 621774"/>
              <a:gd name="connsiteY65" fmla="*/ 438225 h 1374056"/>
              <a:gd name="connsiteX66" fmla="*/ 442912 w 621774"/>
              <a:gd name="connsiteY66" fmla="*/ 431081 h 1374056"/>
              <a:gd name="connsiteX67" fmla="*/ 447675 w 621774"/>
              <a:gd name="connsiteY67" fmla="*/ 423937 h 1374056"/>
              <a:gd name="connsiteX68" fmla="*/ 450056 w 621774"/>
              <a:gd name="connsiteY68" fmla="*/ 412031 h 1374056"/>
              <a:gd name="connsiteX69" fmla="*/ 457200 w 621774"/>
              <a:gd name="connsiteY69" fmla="*/ 388218 h 1374056"/>
              <a:gd name="connsiteX70" fmla="*/ 459581 w 621774"/>
              <a:gd name="connsiteY70" fmla="*/ 381075 h 1374056"/>
              <a:gd name="connsiteX71" fmla="*/ 461962 w 621774"/>
              <a:gd name="connsiteY71" fmla="*/ 373931 h 1374056"/>
              <a:gd name="connsiteX72" fmla="*/ 466725 w 621774"/>
              <a:gd name="connsiteY72" fmla="*/ 366787 h 1374056"/>
              <a:gd name="connsiteX73" fmla="*/ 473868 w 621774"/>
              <a:gd name="connsiteY73" fmla="*/ 352500 h 1374056"/>
              <a:gd name="connsiteX74" fmla="*/ 476250 w 621774"/>
              <a:gd name="connsiteY74" fmla="*/ 345356 h 1374056"/>
              <a:gd name="connsiteX75" fmla="*/ 481012 w 621774"/>
              <a:gd name="connsiteY75" fmla="*/ 338212 h 1374056"/>
              <a:gd name="connsiteX76" fmla="*/ 485775 w 621774"/>
              <a:gd name="connsiteY76" fmla="*/ 319162 h 1374056"/>
              <a:gd name="connsiteX77" fmla="*/ 492918 w 621774"/>
              <a:gd name="connsiteY77" fmla="*/ 295350 h 1374056"/>
              <a:gd name="connsiteX78" fmla="*/ 497681 w 621774"/>
              <a:gd name="connsiteY78" fmla="*/ 288206 h 1374056"/>
              <a:gd name="connsiteX79" fmla="*/ 507206 w 621774"/>
              <a:gd name="connsiteY79" fmla="*/ 266775 h 1374056"/>
              <a:gd name="connsiteX80" fmla="*/ 516731 w 621774"/>
              <a:gd name="connsiteY80" fmla="*/ 238200 h 1374056"/>
              <a:gd name="connsiteX81" fmla="*/ 519112 w 621774"/>
              <a:gd name="connsiteY81" fmla="*/ 231056 h 1374056"/>
              <a:gd name="connsiteX82" fmla="*/ 523875 w 621774"/>
              <a:gd name="connsiteY82" fmla="*/ 223912 h 1374056"/>
              <a:gd name="connsiteX83" fmla="*/ 531018 w 621774"/>
              <a:gd name="connsiteY83" fmla="*/ 202481 h 1374056"/>
              <a:gd name="connsiteX84" fmla="*/ 533400 w 621774"/>
              <a:gd name="connsiteY84" fmla="*/ 195337 h 1374056"/>
              <a:gd name="connsiteX85" fmla="*/ 535781 w 621774"/>
              <a:gd name="connsiteY85" fmla="*/ 185812 h 1374056"/>
              <a:gd name="connsiteX86" fmla="*/ 540543 w 621774"/>
              <a:gd name="connsiteY86" fmla="*/ 176287 h 1374056"/>
              <a:gd name="connsiteX87" fmla="*/ 542925 w 621774"/>
              <a:gd name="connsiteY87" fmla="*/ 169143 h 1374056"/>
              <a:gd name="connsiteX88" fmla="*/ 552450 w 621774"/>
              <a:gd name="connsiteY88" fmla="*/ 152475 h 1374056"/>
              <a:gd name="connsiteX89" fmla="*/ 559593 w 621774"/>
              <a:gd name="connsiteY89" fmla="*/ 138187 h 1374056"/>
              <a:gd name="connsiteX90" fmla="*/ 564356 w 621774"/>
              <a:gd name="connsiteY90" fmla="*/ 123900 h 1374056"/>
              <a:gd name="connsiteX91" fmla="*/ 566737 w 621774"/>
              <a:gd name="connsiteY91" fmla="*/ 116756 h 1374056"/>
              <a:gd name="connsiteX92" fmla="*/ 571500 w 621774"/>
              <a:gd name="connsiteY92" fmla="*/ 109612 h 1374056"/>
              <a:gd name="connsiteX93" fmla="*/ 578643 w 621774"/>
              <a:gd name="connsiteY93" fmla="*/ 85800 h 1374056"/>
              <a:gd name="connsiteX94" fmla="*/ 588168 w 621774"/>
              <a:gd name="connsiteY94" fmla="*/ 71512 h 1374056"/>
              <a:gd name="connsiteX95" fmla="*/ 592931 w 621774"/>
              <a:gd name="connsiteY95" fmla="*/ 64368 h 1374056"/>
              <a:gd name="connsiteX96" fmla="*/ 595312 w 621774"/>
              <a:gd name="connsiteY96" fmla="*/ 57225 h 1374056"/>
              <a:gd name="connsiteX97" fmla="*/ 602456 w 621774"/>
              <a:gd name="connsiteY97" fmla="*/ 52462 h 1374056"/>
              <a:gd name="connsiteX98" fmla="*/ 607218 w 621774"/>
              <a:gd name="connsiteY98" fmla="*/ 38175 h 1374056"/>
              <a:gd name="connsiteX99" fmla="*/ 611981 w 621774"/>
              <a:gd name="connsiteY99" fmla="*/ 23887 h 1374056"/>
              <a:gd name="connsiteX100" fmla="*/ 614362 w 621774"/>
              <a:gd name="connsiteY100" fmla="*/ 16743 h 1374056"/>
              <a:gd name="connsiteX101" fmla="*/ 619125 w 621774"/>
              <a:gd name="connsiteY101" fmla="*/ 9600 h 1374056"/>
              <a:gd name="connsiteX102" fmla="*/ 621506 w 621774"/>
              <a:gd name="connsiteY102" fmla="*/ 2456 h 1374056"/>
              <a:gd name="connsiteX103" fmla="*/ 614362 w 621774"/>
              <a:gd name="connsiteY103" fmla="*/ 75 h 1374056"/>
              <a:gd name="connsiteX104" fmla="*/ 592931 w 621774"/>
              <a:gd name="connsiteY104" fmla="*/ 7218 h 1374056"/>
              <a:gd name="connsiteX105" fmla="*/ 566737 w 621774"/>
              <a:gd name="connsiteY105" fmla="*/ 11981 h 1374056"/>
              <a:gd name="connsiteX106" fmla="*/ 128587 w 621774"/>
              <a:gd name="connsiteY106" fmla="*/ 9600 h 1374056"/>
              <a:gd name="connsiteX107" fmla="*/ 50006 w 621774"/>
              <a:gd name="connsiteY107" fmla="*/ 7218 h 1374056"/>
              <a:gd name="connsiteX108" fmla="*/ 0 w 621774"/>
              <a:gd name="connsiteY108" fmla="*/ 4837 h 1374056"/>
              <a:gd name="connsiteX109" fmla="*/ 21431 w 621774"/>
              <a:gd name="connsiteY109" fmla="*/ 1374056 h 1374056"/>
              <a:gd name="connsiteX110" fmla="*/ 130968 w 621774"/>
              <a:gd name="connsiteY110" fmla="*/ 1197843 h 13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21774" h="1374056">
                <a:moveTo>
                  <a:pt x="130968" y="1197843"/>
                </a:moveTo>
                <a:lnTo>
                  <a:pt x="130968" y="1197843"/>
                </a:lnTo>
                <a:cubicBezTo>
                  <a:pt x="135731" y="1192287"/>
                  <a:pt x="140081" y="1186349"/>
                  <a:pt x="145256" y="1181175"/>
                </a:cubicBezTo>
                <a:cubicBezTo>
                  <a:pt x="147280" y="1179151"/>
                  <a:pt x="150612" y="1178647"/>
                  <a:pt x="152400" y="1176412"/>
                </a:cubicBezTo>
                <a:cubicBezTo>
                  <a:pt x="153968" y="1174452"/>
                  <a:pt x="153562" y="1171462"/>
                  <a:pt x="154781" y="1169268"/>
                </a:cubicBezTo>
                <a:cubicBezTo>
                  <a:pt x="157561" y="1164265"/>
                  <a:pt x="161131" y="1159743"/>
                  <a:pt x="164306" y="1154981"/>
                </a:cubicBezTo>
                <a:lnTo>
                  <a:pt x="169068" y="1147837"/>
                </a:lnTo>
                <a:lnTo>
                  <a:pt x="173831" y="1140693"/>
                </a:lnTo>
                <a:cubicBezTo>
                  <a:pt x="174625" y="1138312"/>
                  <a:pt x="175523" y="1135963"/>
                  <a:pt x="176212" y="1133550"/>
                </a:cubicBezTo>
                <a:cubicBezTo>
                  <a:pt x="177231" y="1129982"/>
                  <a:pt x="179069" y="1120693"/>
                  <a:pt x="180975" y="1116881"/>
                </a:cubicBezTo>
                <a:cubicBezTo>
                  <a:pt x="182255" y="1114321"/>
                  <a:pt x="184575" y="1112352"/>
                  <a:pt x="185737" y="1109737"/>
                </a:cubicBezTo>
                <a:cubicBezTo>
                  <a:pt x="187776" y="1105150"/>
                  <a:pt x="188912" y="1100212"/>
                  <a:pt x="190500" y="1095450"/>
                </a:cubicBezTo>
                <a:lnTo>
                  <a:pt x="195262" y="1081162"/>
                </a:lnTo>
                <a:cubicBezTo>
                  <a:pt x="195264" y="1081157"/>
                  <a:pt x="200021" y="1066880"/>
                  <a:pt x="200025" y="1066875"/>
                </a:cubicBezTo>
                <a:cubicBezTo>
                  <a:pt x="213678" y="1046392"/>
                  <a:pt x="197305" y="1072313"/>
                  <a:pt x="207168" y="1052587"/>
                </a:cubicBezTo>
                <a:cubicBezTo>
                  <a:pt x="208448" y="1050027"/>
                  <a:pt x="210343" y="1047824"/>
                  <a:pt x="211931" y="1045443"/>
                </a:cubicBezTo>
                <a:cubicBezTo>
                  <a:pt x="212725" y="1043062"/>
                  <a:pt x="213190" y="1040545"/>
                  <a:pt x="214312" y="1038300"/>
                </a:cubicBezTo>
                <a:cubicBezTo>
                  <a:pt x="215592" y="1035740"/>
                  <a:pt x="217913" y="1033771"/>
                  <a:pt x="219075" y="1031156"/>
                </a:cubicBezTo>
                <a:cubicBezTo>
                  <a:pt x="230408" y="1005655"/>
                  <a:pt x="217822" y="1025889"/>
                  <a:pt x="228600" y="1009725"/>
                </a:cubicBezTo>
                <a:cubicBezTo>
                  <a:pt x="234897" y="984533"/>
                  <a:pt x="226348" y="1014195"/>
                  <a:pt x="235743" y="993056"/>
                </a:cubicBezTo>
                <a:cubicBezTo>
                  <a:pt x="235744" y="993054"/>
                  <a:pt x="241696" y="975198"/>
                  <a:pt x="242887" y="971625"/>
                </a:cubicBezTo>
                <a:cubicBezTo>
                  <a:pt x="243681" y="969244"/>
                  <a:pt x="243876" y="966569"/>
                  <a:pt x="245268" y="964481"/>
                </a:cubicBezTo>
                <a:lnTo>
                  <a:pt x="250031" y="957337"/>
                </a:lnTo>
                <a:cubicBezTo>
                  <a:pt x="255698" y="940335"/>
                  <a:pt x="252008" y="947227"/>
                  <a:pt x="259556" y="935906"/>
                </a:cubicBezTo>
                <a:lnTo>
                  <a:pt x="266700" y="914475"/>
                </a:lnTo>
                <a:cubicBezTo>
                  <a:pt x="267494" y="912094"/>
                  <a:pt x="267689" y="909420"/>
                  <a:pt x="269081" y="907331"/>
                </a:cubicBezTo>
                <a:cubicBezTo>
                  <a:pt x="275812" y="897233"/>
                  <a:pt x="272563" y="902747"/>
                  <a:pt x="278606" y="890662"/>
                </a:cubicBezTo>
                <a:cubicBezTo>
                  <a:pt x="279400" y="887487"/>
                  <a:pt x="280088" y="884284"/>
                  <a:pt x="280987" y="881137"/>
                </a:cubicBezTo>
                <a:cubicBezTo>
                  <a:pt x="281677" y="878723"/>
                  <a:pt x="282759" y="876428"/>
                  <a:pt x="283368" y="873993"/>
                </a:cubicBezTo>
                <a:cubicBezTo>
                  <a:pt x="284350" y="870067"/>
                  <a:pt x="284768" y="866013"/>
                  <a:pt x="285750" y="862087"/>
                </a:cubicBezTo>
                <a:cubicBezTo>
                  <a:pt x="286359" y="859652"/>
                  <a:pt x="287522" y="857378"/>
                  <a:pt x="288131" y="854943"/>
                </a:cubicBezTo>
                <a:cubicBezTo>
                  <a:pt x="289113" y="851017"/>
                  <a:pt x="289447" y="846942"/>
                  <a:pt x="290512" y="843037"/>
                </a:cubicBezTo>
                <a:cubicBezTo>
                  <a:pt x="291833" y="838194"/>
                  <a:pt x="294058" y="833620"/>
                  <a:pt x="295275" y="828750"/>
                </a:cubicBezTo>
                <a:cubicBezTo>
                  <a:pt x="296069" y="825575"/>
                  <a:pt x="296716" y="822360"/>
                  <a:pt x="297656" y="819225"/>
                </a:cubicBezTo>
                <a:cubicBezTo>
                  <a:pt x="299098" y="814416"/>
                  <a:pt x="300830" y="809700"/>
                  <a:pt x="302418" y="804937"/>
                </a:cubicBezTo>
                <a:lnTo>
                  <a:pt x="307181" y="790650"/>
                </a:lnTo>
                <a:lnTo>
                  <a:pt x="314325" y="769218"/>
                </a:lnTo>
                <a:lnTo>
                  <a:pt x="316706" y="762075"/>
                </a:lnTo>
                <a:cubicBezTo>
                  <a:pt x="317500" y="759694"/>
                  <a:pt x="317695" y="757019"/>
                  <a:pt x="319087" y="754931"/>
                </a:cubicBezTo>
                <a:lnTo>
                  <a:pt x="323850" y="747787"/>
                </a:lnTo>
                <a:cubicBezTo>
                  <a:pt x="325437" y="743025"/>
                  <a:pt x="327628" y="738422"/>
                  <a:pt x="328612" y="733500"/>
                </a:cubicBezTo>
                <a:cubicBezTo>
                  <a:pt x="329406" y="729531"/>
                  <a:pt x="329928" y="725498"/>
                  <a:pt x="330993" y="721593"/>
                </a:cubicBezTo>
                <a:cubicBezTo>
                  <a:pt x="332314" y="716750"/>
                  <a:pt x="334168" y="712068"/>
                  <a:pt x="335756" y="707306"/>
                </a:cubicBezTo>
                <a:lnTo>
                  <a:pt x="340518" y="693018"/>
                </a:lnTo>
                <a:lnTo>
                  <a:pt x="342900" y="685875"/>
                </a:lnTo>
                <a:cubicBezTo>
                  <a:pt x="343694" y="683494"/>
                  <a:pt x="343889" y="680820"/>
                  <a:pt x="345281" y="678731"/>
                </a:cubicBezTo>
                <a:lnTo>
                  <a:pt x="354806" y="664443"/>
                </a:lnTo>
                <a:cubicBezTo>
                  <a:pt x="356393" y="659681"/>
                  <a:pt x="357323" y="654646"/>
                  <a:pt x="359568" y="650156"/>
                </a:cubicBezTo>
                <a:cubicBezTo>
                  <a:pt x="361156" y="646981"/>
                  <a:pt x="363013" y="643927"/>
                  <a:pt x="364331" y="640631"/>
                </a:cubicBezTo>
                <a:cubicBezTo>
                  <a:pt x="366195" y="635970"/>
                  <a:pt x="367505" y="631106"/>
                  <a:pt x="369093" y="626343"/>
                </a:cubicBezTo>
                <a:lnTo>
                  <a:pt x="371475" y="619200"/>
                </a:lnTo>
                <a:lnTo>
                  <a:pt x="373856" y="612056"/>
                </a:lnTo>
                <a:cubicBezTo>
                  <a:pt x="374650" y="609675"/>
                  <a:pt x="375745" y="607373"/>
                  <a:pt x="376237" y="604912"/>
                </a:cubicBezTo>
                <a:cubicBezTo>
                  <a:pt x="377031" y="600943"/>
                  <a:pt x="377553" y="596911"/>
                  <a:pt x="378618" y="593006"/>
                </a:cubicBezTo>
                <a:cubicBezTo>
                  <a:pt x="379939" y="588163"/>
                  <a:pt x="381793" y="583481"/>
                  <a:pt x="383381" y="578718"/>
                </a:cubicBezTo>
                <a:lnTo>
                  <a:pt x="385762" y="571575"/>
                </a:lnTo>
                <a:lnTo>
                  <a:pt x="390525" y="557287"/>
                </a:lnTo>
                <a:cubicBezTo>
                  <a:pt x="391319" y="554906"/>
                  <a:pt x="391514" y="552232"/>
                  <a:pt x="392906" y="550143"/>
                </a:cubicBezTo>
                <a:lnTo>
                  <a:pt x="397668" y="543000"/>
                </a:lnTo>
                <a:cubicBezTo>
                  <a:pt x="403645" y="519095"/>
                  <a:pt x="400364" y="530148"/>
                  <a:pt x="407193" y="509662"/>
                </a:cubicBezTo>
                <a:lnTo>
                  <a:pt x="411956" y="495375"/>
                </a:lnTo>
                <a:cubicBezTo>
                  <a:pt x="412750" y="492994"/>
                  <a:pt x="412945" y="490319"/>
                  <a:pt x="414337" y="488231"/>
                </a:cubicBezTo>
                <a:lnTo>
                  <a:pt x="419100" y="481087"/>
                </a:lnTo>
                <a:cubicBezTo>
                  <a:pt x="419894" y="478706"/>
                  <a:pt x="420262" y="476137"/>
                  <a:pt x="421481" y="473943"/>
                </a:cubicBezTo>
                <a:cubicBezTo>
                  <a:pt x="424261" y="468940"/>
                  <a:pt x="431006" y="459656"/>
                  <a:pt x="431006" y="459656"/>
                </a:cubicBezTo>
                <a:cubicBezTo>
                  <a:pt x="436673" y="442653"/>
                  <a:pt x="432983" y="449545"/>
                  <a:pt x="440531" y="438225"/>
                </a:cubicBezTo>
                <a:cubicBezTo>
                  <a:pt x="441325" y="435844"/>
                  <a:pt x="441789" y="433326"/>
                  <a:pt x="442912" y="431081"/>
                </a:cubicBezTo>
                <a:cubicBezTo>
                  <a:pt x="444192" y="428521"/>
                  <a:pt x="446670" y="426617"/>
                  <a:pt x="447675" y="423937"/>
                </a:cubicBezTo>
                <a:cubicBezTo>
                  <a:pt x="449096" y="420147"/>
                  <a:pt x="449178" y="415982"/>
                  <a:pt x="450056" y="412031"/>
                </a:cubicBezTo>
                <a:cubicBezTo>
                  <a:pt x="452456" y="401232"/>
                  <a:pt x="453241" y="400094"/>
                  <a:pt x="457200" y="388218"/>
                </a:cubicBezTo>
                <a:lnTo>
                  <a:pt x="459581" y="381075"/>
                </a:lnTo>
                <a:cubicBezTo>
                  <a:pt x="460375" y="378694"/>
                  <a:pt x="460570" y="376019"/>
                  <a:pt x="461962" y="373931"/>
                </a:cubicBezTo>
                <a:lnTo>
                  <a:pt x="466725" y="366787"/>
                </a:lnTo>
                <a:cubicBezTo>
                  <a:pt x="472708" y="348836"/>
                  <a:pt x="464639" y="370957"/>
                  <a:pt x="473868" y="352500"/>
                </a:cubicBezTo>
                <a:cubicBezTo>
                  <a:pt x="474991" y="350255"/>
                  <a:pt x="475127" y="347601"/>
                  <a:pt x="476250" y="345356"/>
                </a:cubicBezTo>
                <a:cubicBezTo>
                  <a:pt x="477530" y="342796"/>
                  <a:pt x="479732" y="340772"/>
                  <a:pt x="481012" y="338212"/>
                </a:cubicBezTo>
                <a:cubicBezTo>
                  <a:pt x="483564" y="333108"/>
                  <a:pt x="484689" y="324049"/>
                  <a:pt x="485775" y="319162"/>
                </a:cubicBezTo>
                <a:cubicBezTo>
                  <a:pt x="486884" y="314170"/>
                  <a:pt x="490939" y="298318"/>
                  <a:pt x="492918" y="295350"/>
                </a:cubicBezTo>
                <a:lnTo>
                  <a:pt x="497681" y="288206"/>
                </a:lnTo>
                <a:cubicBezTo>
                  <a:pt x="503348" y="271203"/>
                  <a:pt x="499658" y="278095"/>
                  <a:pt x="507206" y="266775"/>
                </a:cubicBezTo>
                <a:lnTo>
                  <a:pt x="516731" y="238200"/>
                </a:lnTo>
                <a:cubicBezTo>
                  <a:pt x="517525" y="235819"/>
                  <a:pt x="517720" y="233144"/>
                  <a:pt x="519112" y="231056"/>
                </a:cubicBezTo>
                <a:lnTo>
                  <a:pt x="523875" y="223912"/>
                </a:lnTo>
                <a:lnTo>
                  <a:pt x="531018" y="202481"/>
                </a:lnTo>
                <a:cubicBezTo>
                  <a:pt x="531812" y="200100"/>
                  <a:pt x="532791" y="197772"/>
                  <a:pt x="533400" y="195337"/>
                </a:cubicBezTo>
                <a:cubicBezTo>
                  <a:pt x="534194" y="192162"/>
                  <a:pt x="534632" y="188876"/>
                  <a:pt x="535781" y="185812"/>
                </a:cubicBezTo>
                <a:cubicBezTo>
                  <a:pt x="537027" y="182488"/>
                  <a:pt x="539145" y="179550"/>
                  <a:pt x="540543" y="176287"/>
                </a:cubicBezTo>
                <a:cubicBezTo>
                  <a:pt x="541532" y="173980"/>
                  <a:pt x="541936" y="171450"/>
                  <a:pt x="542925" y="169143"/>
                </a:cubicBezTo>
                <a:cubicBezTo>
                  <a:pt x="546553" y="160679"/>
                  <a:pt x="547664" y="159653"/>
                  <a:pt x="552450" y="152475"/>
                </a:cubicBezTo>
                <a:cubicBezTo>
                  <a:pt x="561129" y="126435"/>
                  <a:pt x="547290" y="165868"/>
                  <a:pt x="559593" y="138187"/>
                </a:cubicBezTo>
                <a:cubicBezTo>
                  <a:pt x="561632" y="133600"/>
                  <a:pt x="562768" y="128662"/>
                  <a:pt x="564356" y="123900"/>
                </a:cubicBezTo>
                <a:cubicBezTo>
                  <a:pt x="565150" y="121519"/>
                  <a:pt x="565345" y="118844"/>
                  <a:pt x="566737" y="116756"/>
                </a:cubicBezTo>
                <a:lnTo>
                  <a:pt x="571500" y="109612"/>
                </a:lnTo>
                <a:cubicBezTo>
                  <a:pt x="572831" y="104288"/>
                  <a:pt x="576324" y="89278"/>
                  <a:pt x="578643" y="85800"/>
                </a:cubicBezTo>
                <a:lnTo>
                  <a:pt x="588168" y="71512"/>
                </a:lnTo>
                <a:lnTo>
                  <a:pt x="592931" y="64368"/>
                </a:lnTo>
                <a:cubicBezTo>
                  <a:pt x="593725" y="61987"/>
                  <a:pt x="593744" y="59185"/>
                  <a:pt x="595312" y="57225"/>
                </a:cubicBezTo>
                <a:cubicBezTo>
                  <a:pt x="597100" y="54990"/>
                  <a:pt x="600939" y="54889"/>
                  <a:pt x="602456" y="52462"/>
                </a:cubicBezTo>
                <a:cubicBezTo>
                  <a:pt x="605117" y="48205"/>
                  <a:pt x="605631" y="42937"/>
                  <a:pt x="607218" y="38175"/>
                </a:cubicBezTo>
                <a:lnTo>
                  <a:pt x="611981" y="23887"/>
                </a:lnTo>
                <a:cubicBezTo>
                  <a:pt x="612775" y="21506"/>
                  <a:pt x="612969" y="18831"/>
                  <a:pt x="614362" y="16743"/>
                </a:cubicBezTo>
                <a:lnTo>
                  <a:pt x="619125" y="9600"/>
                </a:lnTo>
                <a:cubicBezTo>
                  <a:pt x="619919" y="7219"/>
                  <a:pt x="622629" y="4701"/>
                  <a:pt x="621506" y="2456"/>
                </a:cubicBezTo>
                <a:cubicBezTo>
                  <a:pt x="620383" y="211"/>
                  <a:pt x="616857" y="-202"/>
                  <a:pt x="614362" y="75"/>
                </a:cubicBezTo>
                <a:cubicBezTo>
                  <a:pt x="592974" y="2451"/>
                  <a:pt x="607197" y="4840"/>
                  <a:pt x="592931" y="7218"/>
                </a:cubicBezTo>
                <a:cubicBezTo>
                  <a:pt x="574651" y="10266"/>
                  <a:pt x="583378" y="8653"/>
                  <a:pt x="566737" y="11981"/>
                </a:cubicBezTo>
                <a:lnTo>
                  <a:pt x="128587" y="9600"/>
                </a:lnTo>
                <a:cubicBezTo>
                  <a:pt x="102382" y="9358"/>
                  <a:pt x="76194" y="8188"/>
                  <a:pt x="50006" y="7218"/>
                </a:cubicBezTo>
                <a:cubicBezTo>
                  <a:pt x="33330" y="6600"/>
                  <a:pt x="0" y="4837"/>
                  <a:pt x="0" y="4837"/>
                </a:cubicBezTo>
                <a:lnTo>
                  <a:pt x="21431" y="1374056"/>
                </a:lnTo>
                <a:lnTo>
                  <a:pt x="130968" y="11978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a:off x="6941398" y="2514669"/>
            <a:ext cx="813" cy="19049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19589" y="2658413"/>
            <a:ext cx="1286011" cy="338554"/>
          </a:xfrm>
          <a:prstGeom prst="rect">
            <a:avLst/>
          </a:prstGeom>
          <a:noFill/>
        </p:spPr>
        <p:txBody>
          <a:bodyPr wrap="square" rtlCol="0">
            <a:spAutoFit/>
          </a:bodyPr>
          <a:lstStyle/>
          <a:p>
            <a:r>
              <a:rPr lang="en-US" sz="1600" dirty="0" smtClean="0"/>
              <a:t>Spread, </a:t>
            </a:r>
            <a:r>
              <a:rPr lang="en-US" sz="1600" dirty="0" smtClean="0">
                <a:sym typeface="Symbol" panose="05050102010706020507" pitchFamily="18" charset="2"/>
              </a:rPr>
              <a:t></a:t>
            </a:r>
            <a:endParaRPr lang="en-US" sz="1600" dirty="0" smtClean="0"/>
          </a:p>
        </p:txBody>
      </p:sp>
      <p:sp>
        <p:nvSpPr>
          <p:cNvPr id="33" name="Freeform 32"/>
          <p:cNvSpPr/>
          <p:nvPr/>
        </p:nvSpPr>
        <p:spPr>
          <a:xfrm>
            <a:off x="5410199" y="2506980"/>
            <a:ext cx="3124201" cy="1905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265677 w 3923770"/>
              <a:gd name="connsiteY5" fmla="*/ 1414353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303957 w 3923770"/>
              <a:gd name="connsiteY5" fmla="*/ 1438751 h 1524886"/>
              <a:gd name="connsiteX6" fmla="*/ 3923770 w 3923770"/>
              <a:gd name="connsiteY6"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66461" y="846122"/>
                  <a:pt x="2798364" y="1085905"/>
                </a:cubicBezTo>
                <a:cubicBezTo>
                  <a:pt x="3030267" y="1325688"/>
                  <a:pt x="3116389" y="1365725"/>
                  <a:pt x="3303957" y="1438751"/>
                </a:cubicBezTo>
                <a:cubicBezTo>
                  <a:pt x="3491525" y="1511777"/>
                  <a:pt x="3760748" y="1492310"/>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4" name="Straight Arrow Connector 33"/>
          <p:cNvCxnSpPr/>
          <p:nvPr/>
        </p:nvCxnSpPr>
        <p:spPr>
          <a:xfrm>
            <a:off x="6322957" y="3066086"/>
            <a:ext cx="364675" cy="3747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5"/>
          <p:cNvCxnSpPr>
            <a:cxnSpLocks noChangeShapeType="1"/>
          </p:cNvCxnSpPr>
          <p:nvPr/>
        </p:nvCxnSpPr>
        <p:spPr bwMode="auto">
          <a:xfrm>
            <a:off x="5022266" y="4419599"/>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19259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6372226" y="2538411"/>
            <a:ext cx="1159670" cy="1874043"/>
          </a:xfrm>
          <a:custGeom>
            <a:avLst/>
            <a:gdLst>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3919 w 1154907"/>
              <a:gd name="connsiteY28" fmla="*/ 402431 h 1881187"/>
              <a:gd name="connsiteX29" fmla="*/ 864394 w 1154907"/>
              <a:gd name="connsiteY29" fmla="*/ 385762 h 1881187"/>
              <a:gd name="connsiteX30" fmla="*/ 859632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3919 w 1154907"/>
              <a:gd name="connsiteY28" fmla="*/ 402431 h 1881187"/>
              <a:gd name="connsiteX29" fmla="*/ 864394 w 1154907"/>
              <a:gd name="connsiteY29" fmla="*/ 385762 h 1881187"/>
              <a:gd name="connsiteX30" fmla="*/ 847726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47726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47726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0962 h 1881187"/>
              <a:gd name="connsiteX54" fmla="*/ 673894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697706 w 1154907"/>
              <a:gd name="connsiteY53" fmla="*/ 80962 h 1881187"/>
              <a:gd name="connsiteX54" fmla="*/ 673894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73894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73894 w 1154907"/>
              <a:gd name="connsiteY54" fmla="*/ 71437 h 1881187"/>
              <a:gd name="connsiteX55" fmla="*/ 688182 w 1154907"/>
              <a:gd name="connsiteY55" fmla="*/ 71437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73894 w 1154907"/>
              <a:gd name="connsiteY54" fmla="*/ 71437 h 1881187"/>
              <a:gd name="connsiteX55" fmla="*/ 688182 w 1154907"/>
              <a:gd name="connsiteY55" fmla="*/ 71437 h 1881187"/>
              <a:gd name="connsiteX56" fmla="*/ 671513 w 1154907"/>
              <a:gd name="connsiteY56" fmla="*/ 47625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1957 w 1154907"/>
              <a:gd name="connsiteY78" fmla="*/ 152400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09576 w 1154907"/>
              <a:gd name="connsiteY77" fmla="*/ 130969 h 1881187"/>
              <a:gd name="connsiteX78" fmla="*/ 411957 w 1154907"/>
              <a:gd name="connsiteY78" fmla="*/ 152400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45319 w 1154907"/>
              <a:gd name="connsiteY58" fmla="*/ 33337 h 1881187"/>
              <a:gd name="connsiteX59" fmla="*/ 638175 w 1154907"/>
              <a:gd name="connsiteY59" fmla="*/ 28575 h 1881187"/>
              <a:gd name="connsiteX60" fmla="*/ 623888 w 1154907"/>
              <a:gd name="connsiteY60" fmla="*/ 14287 h 1881187"/>
              <a:gd name="connsiteX61" fmla="*/ 614363 w 1154907"/>
              <a:gd name="connsiteY61" fmla="*/ 9525 h 1881187"/>
              <a:gd name="connsiteX62" fmla="*/ 607219 w 1154907"/>
              <a:gd name="connsiteY62" fmla="*/ 4762 h 1881187"/>
              <a:gd name="connsiteX63" fmla="*/ 588169 w 1154907"/>
              <a:gd name="connsiteY63" fmla="*/ 0 h 1881187"/>
              <a:gd name="connsiteX64" fmla="*/ 542925 w 1154907"/>
              <a:gd name="connsiteY64" fmla="*/ 2381 h 1881187"/>
              <a:gd name="connsiteX65" fmla="*/ 526257 w 1154907"/>
              <a:gd name="connsiteY65" fmla="*/ 7143 h 1881187"/>
              <a:gd name="connsiteX66" fmla="*/ 519113 w 1154907"/>
              <a:gd name="connsiteY66" fmla="*/ 11906 h 1881187"/>
              <a:gd name="connsiteX67" fmla="*/ 504825 w 1154907"/>
              <a:gd name="connsiteY67" fmla="*/ 23812 h 1881187"/>
              <a:gd name="connsiteX68" fmla="*/ 497682 w 1154907"/>
              <a:gd name="connsiteY68" fmla="*/ 26193 h 1881187"/>
              <a:gd name="connsiteX69" fmla="*/ 492919 w 1154907"/>
              <a:gd name="connsiteY69" fmla="*/ 33337 h 1881187"/>
              <a:gd name="connsiteX70" fmla="*/ 478632 w 1154907"/>
              <a:gd name="connsiteY70" fmla="*/ 42862 h 1881187"/>
              <a:gd name="connsiteX71" fmla="*/ 461963 w 1154907"/>
              <a:gd name="connsiteY71" fmla="*/ 61912 h 1881187"/>
              <a:gd name="connsiteX72" fmla="*/ 459582 w 1154907"/>
              <a:gd name="connsiteY72" fmla="*/ 69056 h 1881187"/>
              <a:gd name="connsiteX73" fmla="*/ 442913 w 1154907"/>
              <a:gd name="connsiteY73" fmla="*/ 90487 h 1881187"/>
              <a:gd name="connsiteX74" fmla="*/ 435769 w 1154907"/>
              <a:gd name="connsiteY74" fmla="*/ 104775 h 1881187"/>
              <a:gd name="connsiteX75" fmla="*/ 426244 w 1154907"/>
              <a:gd name="connsiteY75" fmla="*/ 121443 h 1881187"/>
              <a:gd name="connsiteX76" fmla="*/ 409576 w 1154907"/>
              <a:gd name="connsiteY76" fmla="*/ 130969 h 1881187"/>
              <a:gd name="connsiteX77" fmla="*/ 411957 w 1154907"/>
              <a:gd name="connsiteY77" fmla="*/ 152400 h 1881187"/>
              <a:gd name="connsiteX78" fmla="*/ 404813 w 1154907"/>
              <a:gd name="connsiteY78" fmla="*/ 157162 h 1881187"/>
              <a:gd name="connsiteX79" fmla="*/ 402432 w 1154907"/>
              <a:gd name="connsiteY79" fmla="*/ 164306 h 1881187"/>
              <a:gd name="connsiteX80" fmla="*/ 392907 w 1154907"/>
              <a:gd name="connsiteY80" fmla="*/ 178593 h 1881187"/>
              <a:gd name="connsiteX81" fmla="*/ 383382 w 1154907"/>
              <a:gd name="connsiteY81" fmla="*/ 192881 h 1881187"/>
              <a:gd name="connsiteX82" fmla="*/ 373857 w 1154907"/>
              <a:gd name="connsiteY82" fmla="*/ 207168 h 1881187"/>
              <a:gd name="connsiteX83" fmla="*/ 369094 w 1154907"/>
              <a:gd name="connsiteY83" fmla="*/ 214312 h 1881187"/>
              <a:gd name="connsiteX84" fmla="*/ 361950 w 1154907"/>
              <a:gd name="connsiteY84" fmla="*/ 228600 h 1881187"/>
              <a:gd name="connsiteX85" fmla="*/ 359569 w 1154907"/>
              <a:gd name="connsiteY85" fmla="*/ 235743 h 1881187"/>
              <a:gd name="connsiteX86" fmla="*/ 354807 w 1154907"/>
              <a:gd name="connsiteY86" fmla="*/ 242887 h 1881187"/>
              <a:gd name="connsiteX87" fmla="*/ 352425 w 1154907"/>
              <a:gd name="connsiteY87" fmla="*/ 250031 h 1881187"/>
              <a:gd name="connsiteX88" fmla="*/ 347663 w 1154907"/>
              <a:gd name="connsiteY88" fmla="*/ 257175 h 1881187"/>
              <a:gd name="connsiteX89" fmla="*/ 340519 w 1154907"/>
              <a:gd name="connsiteY89" fmla="*/ 271462 h 1881187"/>
              <a:gd name="connsiteX90" fmla="*/ 330994 w 1154907"/>
              <a:gd name="connsiteY90" fmla="*/ 292893 h 1881187"/>
              <a:gd name="connsiteX91" fmla="*/ 323850 w 1154907"/>
              <a:gd name="connsiteY91" fmla="*/ 307181 h 1881187"/>
              <a:gd name="connsiteX92" fmla="*/ 316707 w 1154907"/>
              <a:gd name="connsiteY92" fmla="*/ 328612 h 1881187"/>
              <a:gd name="connsiteX93" fmla="*/ 314325 w 1154907"/>
              <a:gd name="connsiteY93" fmla="*/ 335756 h 1881187"/>
              <a:gd name="connsiteX94" fmla="*/ 309563 w 1154907"/>
              <a:gd name="connsiteY94" fmla="*/ 342900 h 1881187"/>
              <a:gd name="connsiteX95" fmla="*/ 307182 w 1154907"/>
              <a:gd name="connsiteY95" fmla="*/ 350043 h 1881187"/>
              <a:gd name="connsiteX96" fmla="*/ 292894 w 1154907"/>
              <a:gd name="connsiteY96" fmla="*/ 371475 h 1881187"/>
              <a:gd name="connsiteX97" fmla="*/ 288132 w 1154907"/>
              <a:gd name="connsiteY97" fmla="*/ 378618 h 1881187"/>
              <a:gd name="connsiteX98" fmla="*/ 280988 w 1154907"/>
              <a:gd name="connsiteY98" fmla="*/ 392906 h 1881187"/>
              <a:gd name="connsiteX99" fmla="*/ 273844 w 1154907"/>
              <a:gd name="connsiteY99" fmla="*/ 407193 h 1881187"/>
              <a:gd name="connsiteX100" fmla="*/ 266700 w 1154907"/>
              <a:gd name="connsiteY100" fmla="*/ 428625 h 1881187"/>
              <a:gd name="connsiteX101" fmla="*/ 264319 w 1154907"/>
              <a:gd name="connsiteY101" fmla="*/ 435768 h 1881187"/>
              <a:gd name="connsiteX102" fmla="*/ 257175 w 1154907"/>
              <a:gd name="connsiteY102" fmla="*/ 459581 h 1881187"/>
              <a:gd name="connsiteX103" fmla="*/ 252413 w 1154907"/>
              <a:gd name="connsiteY103" fmla="*/ 466725 h 1881187"/>
              <a:gd name="connsiteX104" fmla="*/ 247650 w 1154907"/>
              <a:gd name="connsiteY104" fmla="*/ 481012 h 1881187"/>
              <a:gd name="connsiteX105" fmla="*/ 242888 w 1154907"/>
              <a:gd name="connsiteY105" fmla="*/ 495300 h 1881187"/>
              <a:gd name="connsiteX106" fmla="*/ 240507 w 1154907"/>
              <a:gd name="connsiteY106" fmla="*/ 502443 h 1881187"/>
              <a:gd name="connsiteX107" fmla="*/ 238125 w 1154907"/>
              <a:gd name="connsiteY107" fmla="*/ 511968 h 1881187"/>
              <a:gd name="connsiteX108" fmla="*/ 233363 w 1154907"/>
              <a:gd name="connsiteY108" fmla="*/ 519112 h 1881187"/>
              <a:gd name="connsiteX109" fmla="*/ 226219 w 1154907"/>
              <a:gd name="connsiteY109" fmla="*/ 540543 h 1881187"/>
              <a:gd name="connsiteX110" fmla="*/ 223838 w 1154907"/>
              <a:gd name="connsiteY110" fmla="*/ 547687 h 1881187"/>
              <a:gd name="connsiteX111" fmla="*/ 219075 w 1154907"/>
              <a:gd name="connsiteY111" fmla="*/ 554831 h 1881187"/>
              <a:gd name="connsiteX112" fmla="*/ 207169 w 1154907"/>
              <a:gd name="connsiteY112" fmla="*/ 590550 h 1881187"/>
              <a:gd name="connsiteX113" fmla="*/ 202407 w 1154907"/>
              <a:gd name="connsiteY113" fmla="*/ 604837 h 1881187"/>
              <a:gd name="connsiteX114" fmla="*/ 200025 w 1154907"/>
              <a:gd name="connsiteY114" fmla="*/ 611981 h 1881187"/>
              <a:gd name="connsiteX115" fmla="*/ 195263 w 1154907"/>
              <a:gd name="connsiteY115" fmla="*/ 628650 h 1881187"/>
              <a:gd name="connsiteX116" fmla="*/ 192882 w 1154907"/>
              <a:gd name="connsiteY116" fmla="*/ 638175 h 1881187"/>
              <a:gd name="connsiteX117" fmla="*/ 188119 w 1154907"/>
              <a:gd name="connsiteY117" fmla="*/ 652462 h 1881187"/>
              <a:gd name="connsiteX118" fmla="*/ 185738 w 1154907"/>
              <a:gd name="connsiteY118" fmla="*/ 659606 h 1881187"/>
              <a:gd name="connsiteX119" fmla="*/ 180975 w 1154907"/>
              <a:gd name="connsiteY119" fmla="*/ 676275 h 1881187"/>
              <a:gd name="connsiteX120" fmla="*/ 178594 w 1154907"/>
              <a:gd name="connsiteY120" fmla="*/ 685800 h 1881187"/>
              <a:gd name="connsiteX121" fmla="*/ 173832 w 1154907"/>
              <a:gd name="connsiteY121" fmla="*/ 692943 h 1881187"/>
              <a:gd name="connsiteX122" fmla="*/ 171450 w 1154907"/>
              <a:gd name="connsiteY122" fmla="*/ 700087 h 1881187"/>
              <a:gd name="connsiteX123" fmla="*/ 166688 w 1154907"/>
              <a:gd name="connsiteY123" fmla="*/ 707231 h 1881187"/>
              <a:gd name="connsiteX124" fmla="*/ 159544 w 1154907"/>
              <a:gd name="connsiteY124" fmla="*/ 728662 h 1881187"/>
              <a:gd name="connsiteX125" fmla="*/ 157163 w 1154907"/>
              <a:gd name="connsiteY125" fmla="*/ 735806 h 1881187"/>
              <a:gd name="connsiteX126" fmla="*/ 152400 w 1154907"/>
              <a:gd name="connsiteY126" fmla="*/ 742950 h 1881187"/>
              <a:gd name="connsiteX127" fmla="*/ 145257 w 1154907"/>
              <a:gd name="connsiteY127" fmla="*/ 766762 h 1881187"/>
              <a:gd name="connsiteX128" fmla="*/ 142875 w 1154907"/>
              <a:gd name="connsiteY128" fmla="*/ 773906 h 1881187"/>
              <a:gd name="connsiteX129" fmla="*/ 140494 w 1154907"/>
              <a:gd name="connsiteY129" fmla="*/ 781050 h 1881187"/>
              <a:gd name="connsiteX130" fmla="*/ 135732 w 1154907"/>
              <a:gd name="connsiteY130" fmla="*/ 788193 h 1881187"/>
              <a:gd name="connsiteX131" fmla="*/ 130969 w 1154907"/>
              <a:gd name="connsiteY131" fmla="*/ 802481 h 1881187"/>
              <a:gd name="connsiteX132" fmla="*/ 123825 w 1154907"/>
              <a:gd name="connsiteY132" fmla="*/ 816768 h 1881187"/>
              <a:gd name="connsiteX133" fmla="*/ 114300 w 1154907"/>
              <a:gd name="connsiteY133" fmla="*/ 833437 h 1881187"/>
              <a:gd name="connsiteX134" fmla="*/ 107157 w 1154907"/>
              <a:gd name="connsiteY134" fmla="*/ 847725 h 1881187"/>
              <a:gd name="connsiteX135" fmla="*/ 102394 w 1154907"/>
              <a:gd name="connsiteY135" fmla="*/ 862012 h 1881187"/>
              <a:gd name="connsiteX136" fmla="*/ 95250 w 1154907"/>
              <a:gd name="connsiteY136" fmla="*/ 876300 h 1881187"/>
              <a:gd name="connsiteX137" fmla="*/ 92869 w 1154907"/>
              <a:gd name="connsiteY137" fmla="*/ 885825 h 1881187"/>
              <a:gd name="connsiteX138" fmla="*/ 88107 w 1154907"/>
              <a:gd name="connsiteY138" fmla="*/ 900112 h 1881187"/>
              <a:gd name="connsiteX139" fmla="*/ 78582 w 1154907"/>
              <a:gd name="connsiteY139" fmla="*/ 928687 h 1881187"/>
              <a:gd name="connsiteX140" fmla="*/ 73819 w 1154907"/>
              <a:gd name="connsiteY140" fmla="*/ 942975 h 1881187"/>
              <a:gd name="connsiteX141" fmla="*/ 71438 w 1154907"/>
              <a:gd name="connsiteY141" fmla="*/ 950118 h 1881187"/>
              <a:gd name="connsiteX142" fmla="*/ 66675 w 1154907"/>
              <a:gd name="connsiteY142" fmla="*/ 957262 h 1881187"/>
              <a:gd name="connsiteX143" fmla="*/ 57150 w 1154907"/>
              <a:gd name="connsiteY143" fmla="*/ 978693 h 1881187"/>
              <a:gd name="connsiteX144" fmla="*/ 47625 w 1154907"/>
              <a:gd name="connsiteY144" fmla="*/ 1007268 h 1881187"/>
              <a:gd name="connsiteX145" fmla="*/ 42863 w 1154907"/>
              <a:gd name="connsiteY145" fmla="*/ 1021556 h 1881187"/>
              <a:gd name="connsiteX146" fmla="*/ 40482 w 1154907"/>
              <a:gd name="connsiteY146" fmla="*/ 1028700 h 1881187"/>
              <a:gd name="connsiteX147" fmla="*/ 35719 w 1154907"/>
              <a:gd name="connsiteY147" fmla="*/ 1035843 h 1881187"/>
              <a:gd name="connsiteX148" fmla="*/ 26194 w 1154907"/>
              <a:gd name="connsiteY148" fmla="*/ 1057275 h 1881187"/>
              <a:gd name="connsiteX149" fmla="*/ 19050 w 1154907"/>
              <a:gd name="connsiteY149" fmla="*/ 1078706 h 1881187"/>
              <a:gd name="connsiteX150" fmla="*/ 16669 w 1154907"/>
              <a:gd name="connsiteY150" fmla="*/ 1085850 h 1881187"/>
              <a:gd name="connsiteX151" fmla="*/ 2382 w 1154907"/>
              <a:gd name="connsiteY151"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45319 w 1154907"/>
              <a:gd name="connsiteY57" fmla="*/ 33337 h 1881187"/>
              <a:gd name="connsiteX58" fmla="*/ 638175 w 1154907"/>
              <a:gd name="connsiteY58" fmla="*/ 28575 h 1881187"/>
              <a:gd name="connsiteX59" fmla="*/ 623888 w 1154907"/>
              <a:gd name="connsiteY59" fmla="*/ 14287 h 1881187"/>
              <a:gd name="connsiteX60" fmla="*/ 614363 w 1154907"/>
              <a:gd name="connsiteY60" fmla="*/ 9525 h 1881187"/>
              <a:gd name="connsiteX61" fmla="*/ 607219 w 1154907"/>
              <a:gd name="connsiteY61" fmla="*/ 4762 h 1881187"/>
              <a:gd name="connsiteX62" fmla="*/ 588169 w 1154907"/>
              <a:gd name="connsiteY62" fmla="*/ 0 h 1881187"/>
              <a:gd name="connsiteX63" fmla="*/ 542925 w 1154907"/>
              <a:gd name="connsiteY63" fmla="*/ 2381 h 1881187"/>
              <a:gd name="connsiteX64" fmla="*/ 526257 w 1154907"/>
              <a:gd name="connsiteY64" fmla="*/ 7143 h 1881187"/>
              <a:gd name="connsiteX65" fmla="*/ 519113 w 1154907"/>
              <a:gd name="connsiteY65" fmla="*/ 11906 h 1881187"/>
              <a:gd name="connsiteX66" fmla="*/ 504825 w 1154907"/>
              <a:gd name="connsiteY66" fmla="*/ 23812 h 1881187"/>
              <a:gd name="connsiteX67" fmla="*/ 497682 w 1154907"/>
              <a:gd name="connsiteY67" fmla="*/ 26193 h 1881187"/>
              <a:gd name="connsiteX68" fmla="*/ 492919 w 1154907"/>
              <a:gd name="connsiteY68" fmla="*/ 33337 h 1881187"/>
              <a:gd name="connsiteX69" fmla="*/ 478632 w 1154907"/>
              <a:gd name="connsiteY69" fmla="*/ 42862 h 1881187"/>
              <a:gd name="connsiteX70" fmla="*/ 461963 w 1154907"/>
              <a:gd name="connsiteY70" fmla="*/ 61912 h 1881187"/>
              <a:gd name="connsiteX71" fmla="*/ 459582 w 1154907"/>
              <a:gd name="connsiteY71" fmla="*/ 69056 h 1881187"/>
              <a:gd name="connsiteX72" fmla="*/ 442913 w 1154907"/>
              <a:gd name="connsiteY72" fmla="*/ 90487 h 1881187"/>
              <a:gd name="connsiteX73" fmla="*/ 435769 w 1154907"/>
              <a:gd name="connsiteY73" fmla="*/ 104775 h 1881187"/>
              <a:gd name="connsiteX74" fmla="*/ 426244 w 1154907"/>
              <a:gd name="connsiteY74" fmla="*/ 121443 h 1881187"/>
              <a:gd name="connsiteX75" fmla="*/ 409576 w 1154907"/>
              <a:gd name="connsiteY75" fmla="*/ 130969 h 1881187"/>
              <a:gd name="connsiteX76" fmla="*/ 411957 w 1154907"/>
              <a:gd name="connsiteY76" fmla="*/ 152400 h 1881187"/>
              <a:gd name="connsiteX77" fmla="*/ 404813 w 1154907"/>
              <a:gd name="connsiteY77" fmla="*/ 157162 h 1881187"/>
              <a:gd name="connsiteX78" fmla="*/ 402432 w 1154907"/>
              <a:gd name="connsiteY78" fmla="*/ 164306 h 1881187"/>
              <a:gd name="connsiteX79" fmla="*/ 392907 w 1154907"/>
              <a:gd name="connsiteY79" fmla="*/ 178593 h 1881187"/>
              <a:gd name="connsiteX80" fmla="*/ 383382 w 1154907"/>
              <a:gd name="connsiteY80" fmla="*/ 192881 h 1881187"/>
              <a:gd name="connsiteX81" fmla="*/ 373857 w 1154907"/>
              <a:gd name="connsiteY81" fmla="*/ 207168 h 1881187"/>
              <a:gd name="connsiteX82" fmla="*/ 369094 w 1154907"/>
              <a:gd name="connsiteY82" fmla="*/ 214312 h 1881187"/>
              <a:gd name="connsiteX83" fmla="*/ 361950 w 1154907"/>
              <a:gd name="connsiteY83" fmla="*/ 228600 h 1881187"/>
              <a:gd name="connsiteX84" fmla="*/ 359569 w 1154907"/>
              <a:gd name="connsiteY84" fmla="*/ 235743 h 1881187"/>
              <a:gd name="connsiteX85" fmla="*/ 354807 w 1154907"/>
              <a:gd name="connsiteY85" fmla="*/ 242887 h 1881187"/>
              <a:gd name="connsiteX86" fmla="*/ 352425 w 1154907"/>
              <a:gd name="connsiteY86" fmla="*/ 250031 h 1881187"/>
              <a:gd name="connsiteX87" fmla="*/ 347663 w 1154907"/>
              <a:gd name="connsiteY87" fmla="*/ 257175 h 1881187"/>
              <a:gd name="connsiteX88" fmla="*/ 340519 w 1154907"/>
              <a:gd name="connsiteY88" fmla="*/ 271462 h 1881187"/>
              <a:gd name="connsiteX89" fmla="*/ 330994 w 1154907"/>
              <a:gd name="connsiteY89" fmla="*/ 292893 h 1881187"/>
              <a:gd name="connsiteX90" fmla="*/ 323850 w 1154907"/>
              <a:gd name="connsiteY90" fmla="*/ 307181 h 1881187"/>
              <a:gd name="connsiteX91" fmla="*/ 316707 w 1154907"/>
              <a:gd name="connsiteY91" fmla="*/ 328612 h 1881187"/>
              <a:gd name="connsiteX92" fmla="*/ 314325 w 1154907"/>
              <a:gd name="connsiteY92" fmla="*/ 335756 h 1881187"/>
              <a:gd name="connsiteX93" fmla="*/ 309563 w 1154907"/>
              <a:gd name="connsiteY93" fmla="*/ 342900 h 1881187"/>
              <a:gd name="connsiteX94" fmla="*/ 307182 w 1154907"/>
              <a:gd name="connsiteY94" fmla="*/ 350043 h 1881187"/>
              <a:gd name="connsiteX95" fmla="*/ 292894 w 1154907"/>
              <a:gd name="connsiteY95" fmla="*/ 371475 h 1881187"/>
              <a:gd name="connsiteX96" fmla="*/ 288132 w 1154907"/>
              <a:gd name="connsiteY96" fmla="*/ 378618 h 1881187"/>
              <a:gd name="connsiteX97" fmla="*/ 280988 w 1154907"/>
              <a:gd name="connsiteY97" fmla="*/ 392906 h 1881187"/>
              <a:gd name="connsiteX98" fmla="*/ 273844 w 1154907"/>
              <a:gd name="connsiteY98" fmla="*/ 407193 h 1881187"/>
              <a:gd name="connsiteX99" fmla="*/ 266700 w 1154907"/>
              <a:gd name="connsiteY99" fmla="*/ 428625 h 1881187"/>
              <a:gd name="connsiteX100" fmla="*/ 264319 w 1154907"/>
              <a:gd name="connsiteY100" fmla="*/ 435768 h 1881187"/>
              <a:gd name="connsiteX101" fmla="*/ 257175 w 1154907"/>
              <a:gd name="connsiteY101" fmla="*/ 459581 h 1881187"/>
              <a:gd name="connsiteX102" fmla="*/ 252413 w 1154907"/>
              <a:gd name="connsiteY102" fmla="*/ 466725 h 1881187"/>
              <a:gd name="connsiteX103" fmla="*/ 247650 w 1154907"/>
              <a:gd name="connsiteY103" fmla="*/ 481012 h 1881187"/>
              <a:gd name="connsiteX104" fmla="*/ 242888 w 1154907"/>
              <a:gd name="connsiteY104" fmla="*/ 495300 h 1881187"/>
              <a:gd name="connsiteX105" fmla="*/ 240507 w 1154907"/>
              <a:gd name="connsiteY105" fmla="*/ 502443 h 1881187"/>
              <a:gd name="connsiteX106" fmla="*/ 238125 w 1154907"/>
              <a:gd name="connsiteY106" fmla="*/ 511968 h 1881187"/>
              <a:gd name="connsiteX107" fmla="*/ 233363 w 1154907"/>
              <a:gd name="connsiteY107" fmla="*/ 519112 h 1881187"/>
              <a:gd name="connsiteX108" fmla="*/ 226219 w 1154907"/>
              <a:gd name="connsiteY108" fmla="*/ 540543 h 1881187"/>
              <a:gd name="connsiteX109" fmla="*/ 223838 w 1154907"/>
              <a:gd name="connsiteY109" fmla="*/ 547687 h 1881187"/>
              <a:gd name="connsiteX110" fmla="*/ 219075 w 1154907"/>
              <a:gd name="connsiteY110" fmla="*/ 554831 h 1881187"/>
              <a:gd name="connsiteX111" fmla="*/ 207169 w 1154907"/>
              <a:gd name="connsiteY111" fmla="*/ 590550 h 1881187"/>
              <a:gd name="connsiteX112" fmla="*/ 202407 w 1154907"/>
              <a:gd name="connsiteY112" fmla="*/ 604837 h 1881187"/>
              <a:gd name="connsiteX113" fmla="*/ 200025 w 1154907"/>
              <a:gd name="connsiteY113" fmla="*/ 611981 h 1881187"/>
              <a:gd name="connsiteX114" fmla="*/ 195263 w 1154907"/>
              <a:gd name="connsiteY114" fmla="*/ 628650 h 1881187"/>
              <a:gd name="connsiteX115" fmla="*/ 192882 w 1154907"/>
              <a:gd name="connsiteY115" fmla="*/ 638175 h 1881187"/>
              <a:gd name="connsiteX116" fmla="*/ 188119 w 1154907"/>
              <a:gd name="connsiteY116" fmla="*/ 652462 h 1881187"/>
              <a:gd name="connsiteX117" fmla="*/ 185738 w 1154907"/>
              <a:gd name="connsiteY117" fmla="*/ 659606 h 1881187"/>
              <a:gd name="connsiteX118" fmla="*/ 180975 w 1154907"/>
              <a:gd name="connsiteY118" fmla="*/ 676275 h 1881187"/>
              <a:gd name="connsiteX119" fmla="*/ 178594 w 1154907"/>
              <a:gd name="connsiteY119" fmla="*/ 685800 h 1881187"/>
              <a:gd name="connsiteX120" fmla="*/ 173832 w 1154907"/>
              <a:gd name="connsiteY120" fmla="*/ 692943 h 1881187"/>
              <a:gd name="connsiteX121" fmla="*/ 171450 w 1154907"/>
              <a:gd name="connsiteY121" fmla="*/ 700087 h 1881187"/>
              <a:gd name="connsiteX122" fmla="*/ 166688 w 1154907"/>
              <a:gd name="connsiteY122" fmla="*/ 707231 h 1881187"/>
              <a:gd name="connsiteX123" fmla="*/ 159544 w 1154907"/>
              <a:gd name="connsiteY123" fmla="*/ 728662 h 1881187"/>
              <a:gd name="connsiteX124" fmla="*/ 157163 w 1154907"/>
              <a:gd name="connsiteY124" fmla="*/ 735806 h 1881187"/>
              <a:gd name="connsiteX125" fmla="*/ 152400 w 1154907"/>
              <a:gd name="connsiteY125" fmla="*/ 742950 h 1881187"/>
              <a:gd name="connsiteX126" fmla="*/ 145257 w 1154907"/>
              <a:gd name="connsiteY126" fmla="*/ 766762 h 1881187"/>
              <a:gd name="connsiteX127" fmla="*/ 142875 w 1154907"/>
              <a:gd name="connsiteY127" fmla="*/ 773906 h 1881187"/>
              <a:gd name="connsiteX128" fmla="*/ 140494 w 1154907"/>
              <a:gd name="connsiteY128" fmla="*/ 781050 h 1881187"/>
              <a:gd name="connsiteX129" fmla="*/ 135732 w 1154907"/>
              <a:gd name="connsiteY129" fmla="*/ 788193 h 1881187"/>
              <a:gd name="connsiteX130" fmla="*/ 130969 w 1154907"/>
              <a:gd name="connsiteY130" fmla="*/ 802481 h 1881187"/>
              <a:gd name="connsiteX131" fmla="*/ 123825 w 1154907"/>
              <a:gd name="connsiteY131" fmla="*/ 816768 h 1881187"/>
              <a:gd name="connsiteX132" fmla="*/ 114300 w 1154907"/>
              <a:gd name="connsiteY132" fmla="*/ 833437 h 1881187"/>
              <a:gd name="connsiteX133" fmla="*/ 107157 w 1154907"/>
              <a:gd name="connsiteY133" fmla="*/ 847725 h 1881187"/>
              <a:gd name="connsiteX134" fmla="*/ 102394 w 1154907"/>
              <a:gd name="connsiteY134" fmla="*/ 862012 h 1881187"/>
              <a:gd name="connsiteX135" fmla="*/ 95250 w 1154907"/>
              <a:gd name="connsiteY135" fmla="*/ 876300 h 1881187"/>
              <a:gd name="connsiteX136" fmla="*/ 92869 w 1154907"/>
              <a:gd name="connsiteY136" fmla="*/ 885825 h 1881187"/>
              <a:gd name="connsiteX137" fmla="*/ 88107 w 1154907"/>
              <a:gd name="connsiteY137" fmla="*/ 900112 h 1881187"/>
              <a:gd name="connsiteX138" fmla="*/ 78582 w 1154907"/>
              <a:gd name="connsiteY138" fmla="*/ 928687 h 1881187"/>
              <a:gd name="connsiteX139" fmla="*/ 73819 w 1154907"/>
              <a:gd name="connsiteY139" fmla="*/ 942975 h 1881187"/>
              <a:gd name="connsiteX140" fmla="*/ 71438 w 1154907"/>
              <a:gd name="connsiteY140" fmla="*/ 950118 h 1881187"/>
              <a:gd name="connsiteX141" fmla="*/ 66675 w 1154907"/>
              <a:gd name="connsiteY141" fmla="*/ 957262 h 1881187"/>
              <a:gd name="connsiteX142" fmla="*/ 57150 w 1154907"/>
              <a:gd name="connsiteY142" fmla="*/ 978693 h 1881187"/>
              <a:gd name="connsiteX143" fmla="*/ 47625 w 1154907"/>
              <a:gd name="connsiteY143" fmla="*/ 1007268 h 1881187"/>
              <a:gd name="connsiteX144" fmla="*/ 42863 w 1154907"/>
              <a:gd name="connsiteY144" fmla="*/ 1021556 h 1881187"/>
              <a:gd name="connsiteX145" fmla="*/ 40482 w 1154907"/>
              <a:gd name="connsiteY145" fmla="*/ 1028700 h 1881187"/>
              <a:gd name="connsiteX146" fmla="*/ 35719 w 1154907"/>
              <a:gd name="connsiteY146" fmla="*/ 1035843 h 1881187"/>
              <a:gd name="connsiteX147" fmla="*/ 26194 w 1154907"/>
              <a:gd name="connsiteY147" fmla="*/ 1057275 h 1881187"/>
              <a:gd name="connsiteX148" fmla="*/ 19050 w 1154907"/>
              <a:gd name="connsiteY148" fmla="*/ 1078706 h 1881187"/>
              <a:gd name="connsiteX149" fmla="*/ 16669 w 1154907"/>
              <a:gd name="connsiteY149" fmla="*/ 1085850 h 1881187"/>
              <a:gd name="connsiteX150" fmla="*/ 2382 w 1154907"/>
              <a:gd name="connsiteY150"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88182 w 1154907"/>
              <a:gd name="connsiteY54" fmla="*/ 71437 h 1881187"/>
              <a:gd name="connsiteX55" fmla="*/ 671513 w 1154907"/>
              <a:gd name="connsiteY55" fmla="*/ 47625 h 1881187"/>
              <a:gd name="connsiteX56" fmla="*/ 645319 w 1154907"/>
              <a:gd name="connsiteY56" fmla="*/ 33337 h 1881187"/>
              <a:gd name="connsiteX57" fmla="*/ 638175 w 1154907"/>
              <a:gd name="connsiteY57" fmla="*/ 28575 h 1881187"/>
              <a:gd name="connsiteX58" fmla="*/ 623888 w 1154907"/>
              <a:gd name="connsiteY58" fmla="*/ 14287 h 1881187"/>
              <a:gd name="connsiteX59" fmla="*/ 614363 w 1154907"/>
              <a:gd name="connsiteY59" fmla="*/ 9525 h 1881187"/>
              <a:gd name="connsiteX60" fmla="*/ 607219 w 1154907"/>
              <a:gd name="connsiteY60" fmla="*/ 4762 h 1881187"/>
              <a:gd name="connsiteX61" fmla="*/ 588169 w 1154907"/>
              <a:gd name="connsiteY61" fmla="*/ 0 h 1881187"/>
              <a:gd name="connsiteX62" fmla="*/ 542925 w 1154907"/>
              <a:gd name="connsiteY62" fmla="*/ 2381 h 1881187"/>
              <a:gd name="connsiteX63" fmla="*/ 526257 w 1154907"/>
              <a:gd name="connsiteY63" fmla="*/ 7143 h 1881187"/>
              <a:gd name="connsiteX64" fmla="*/ 519113 w 1154907"/>
              <a:gd name="connsiteY64" fmla="*/ 11906 h 1881187"/>
              <a:gd name="connsiteX65" fmla="*/ 504825 w 1154907"/>
              <a:gd name="connsiteY65" fmla="*/ 23812 h 1881187"/>
              <a:gd name="connsiteX66" fmla="*/ 497682 w 1154907"/>
              <a:gd name="connsiteY66" fmla="*/ 26193 h 1881187"/>
              <a:gd name="connsiteX67" fmla="*/ 492919 w 1154907"/>
              <a:gd name="connsiteY67" fmla="*/ 33337 h 1881187"/>
              <a:gd name="connsiteX68" fmla="*/ 478632 w 1154907"/>
              <a:gd name="connsiteY68" fmla="*/ 42862 h 1881187"/>
              <a:gd name="connsiteX69" fmla="*/ 461963 w 1154907"/>
              <a:gd name="connsiteY69" fmla="*/ 61912 h 1881187"/>
              <a:gd name="connsiteX70" fmla="*/ 459582 w 1154907"/>
              <a:gd name="connsiteY70" fmla="*/ 69056 h 1881187"/>
              <a:gd name="connsiteX71" fmla="*/ 442913 w 1154907"/>
              <a:gd name="connsiteY71" fmla="*/ 90487 h 1881187"/>
              <a:gd name="connsiteX72" fmla="*/ 435769 w 1154907"/>
              <a:gd name="connsiteY72" fmla="*/ 104775 h 1881187"/>
              <a:gd name="connsiteX73" fmla="*/ 426244 w 1154907"/>
              <a:gd name="connsiteY73" fmla="*/ 121443 h 1881187"/>
              <a:gd name="connsiteX74" fmla="*/ 409576 w 1154907"/>
              <a:gd name="connsiteY74" fmla="*/ 130969 h 1881187"/>
              <a:gd name="connsiteX75" fmla="*/ 411957 w 1154907"/>
              <a:gd name="connsiteY75" fmla="*/ 152400 h 1881187"/>
              <a:gd name="connsiteX76" fmla="*/ 404813 w 1154907"/>
              <a:gd name="connsiteY76" fmla="*/ 157162 h 1881187"/>
              <a:gd name="connsiteX77" fmla="*/ 402432 w 1154907"/>
              <a:gd name="connsiteY77" fmla="*/ 164306 h 1881187"/>
              <a:gd name="connsiteX78" fmla="*/ 392907 w 1154907"/>
              <a:gd name="connsiteY78" fmla="*/ 178593 h 1881187"/>
              <a:gd name="connsiteX79" fmla="*/ 383382 w 1154907"/>
              <a:gd name="connsiteY79" fmla="*/ 192881 h 1881187"/>
              <a:gd name="connsiteX80" fmla="*/ 373857 w 1154907"/>
              <a:gd name="connsiteY80" fmla="*/ 207168 h 1881187"/>
              <a:gd name="connsiteX81" fmla="*/ 369094 w 1154907"/>
              <a:gd name="connsiteY81" fmla="*/ 214312 h 1881187"/>
              <a:gd name="connsiteX82" fmla="*/ 361950 w 1154907"/>
              <a:gd name="connsiteY82" fmla="*/ 228600 h 1881187"/>
              <a:gd name="connsiteX83" fmla="*/ 359569 w 1154907"/>
              <a:gd name="connsiteY83" fmla="*/ 235743 h 1881187"/>
              <a:gd name="connsiteX84" fmla="*/ 354807 w 1154907"/>
              <a:gd name="connsiteY84" fmla="*/ 242887 h 1881187"/>
              <a:gd name="connsiteX85" fmla="*/ 352425 w 1154907"/>
              <a:gd name="connsiteY85" fmla="*/ 250031 h 1881187"/>
              <a:gd name="connsiteX86" fmla="*/ 347663 w 1154907"/>
              <a:gd name="connsiteY86" fmla="*/ 257175 h 1881187"/>
              <a:gd name="connsiteX87" fmla="*/ 340519 w 1154907"/>
              <a:gd name="connsiteY87" fmla="*/ 271462 h 1881187"/>
              <a:gd name="connsiteX88" fmla="*/ 330994 w 1154907"/>
              <a:gd name="connsiteY88" fmla="*/ 292893 h 1881187"/>
              <a:gd name="connsiteX89" fmla="*/ 323850 w 1154907"/>
              <a:gd name="connsiteY89" fmla="*/ 307181 h 1881187"/>
              <a:gd name="connsiteX90" fmla="*/ 316707 w 1154907"/>
              <a:gd name="connsiteY90" fmla="*/ 328612 h 1881187"/>
              <a:gd name="connsiteX91" fmla="*/ 314325 w 1154907"/>
              <a:gd name="connsiteY91" fmla="*/ 335756 h 1881187"/>
              <a:gd name="connsiteX92" fmla="*/ 309563 w 1154907"/>
              <a:gd name="connsiteY92" fmla="*/ 342900 h 1881187"/>
              <a:gd name="connsiteX93" fmla="*/ 307182 w 1154907"/>
              <a:gd name="connsiteY93" fmla="*/ 350043 h 1881187"/>
              <a:gd name="connsiteX94" fmla="*/ 292894 w 1154907"/>
              <a:gd name="connsiteY94" fmla="*/ 371475 h 1881187"/>
              <a:gd name="connsiteX95" fmla="*/ 288132 w 1154907"/>
              <a:gd name="connsiteY95" fmla="*/ 378618 h 1881187"/>
              <a:gd name="connsiteX96" fmla="*/ 280988 w 1154907"/>
              <a:gd name="connsiteY96" fmla="*/ 392906 h 1881187"/>
              <a:gd name="connsiteX97" fmla="*/ 273844 w 1154907"/>
              <a:gd name="connsiteY97" fmla="*/ 407193 h 1881187"/>
              <a:gd name="connsiteX98" fmla="*/ 266700 w 1154907"/>
              <a:gd name="connsiteY98" fmla="*/ 428625 h 1881187"/>
              <a:gd name="connsiteX99" fmla="*/ 264319 w 1154907"/>
              <a:gd name="connsiteY99" fmla="*/ 435768 h 1881187"/>
              <a:gd name="connsiteX100" fmla="*/ 257175 w 1154907"/>
              <a:gd name="connsiteY100" fmla="*/ 459581 h 1881187"/>
              <a:gd name="connsiteX101" fmla="*/ 252413 w 1154907"/>
              <a:gd name="connsiteY101" fmla="*/ 466725 h 1881187"/>
              <a:gd name="connsiteX102" fmla="*/ 247650 w 1154907"/>
              <a:gd name="connsiteY102" fmla="*/ 481012 h 1881187"/>
              <a:gd name="connsiteX103" fmla="*/ 242888 w 1154907"/>
              <a:gd name="connsiteY103" fmla="*/ 495300 h 1881187"/>
              <a:gd name="connsiteX104" fmla="*/ 240507 w 1154907"/>
              <a:gd name="connsiteY104" fmla="*/ 502443 h 1881187"/>
              <a:gd name="connsiteX105" fmla="*/ 238125 w 1154907"/>
              <a:gd name="connsiteY105" fmla="*/ 511968 h 1881187"/>
              <a:gd name="connsiteX106" fmla="*/ 233363 w 1154907"/>
              <a:gd name="connsiteY106" fmla="*/ 519112 h 1881187"/>
              <a:gd name="connsiteX107" fmla="*/ 226219 w 1154907"/>
              <a:gd name="connsiteY107" fmla="*/ 540543 h 1881187"/>
              <a:gd name="connsiteX108" fmla="*/ 223838 w 1154907"/>
              <a:gd name="connsiteY108" fmla="*/ 547687 h 1881187"/>
              <a:gd name="connsiteX109" fmla="*/ 219075 w 1154907"/>
              <a:gd name="connsiteY109" fmla="*/ 554831 h 1881187"/>
              <a:gd name="connsiteX110" fmla="*/ 207169 w 1154907"/>
              <a:gd name="connsiteY110" fmla="*/ 590550 h 1881187"/>
              <a:gd name="connsiteX111" fmla="*/ 202407 w 1154907"/>
              <a:gd name="connsiteY111" fmla="*/ 604837 h 1881187"/>
              <a:gd name="connsiteX112" fmla="*/ 200025 w 1154907"/>
              <a:gd name="connsiteY112" fmla="*/ 611981 h 1881187"/>
              <a:gd name="connsiteX113" fmla="*/ 195263 w 1154907"/>
              <a:gd name="connsiteY113" fmla="*/ 628650 h 1881187"/>
              <a:gd name="connsiteX114" fmla="*/ 192882 w 1154907"/>
              <a:gd name="connsiteY114" fmla="*/ 638175 h 1881187"/>
              <a:gd name="connsiteX115" fmla="*/ 188119 w 1154907"/>
              <a:gd name="connsiteY115" fmla="*/ 652462 h 1881187"/>
              <a:gd name="connsiteX116" fmla="*/ 185738 w 1154907"/>
              <a:gd name="connsiteY116" fmla="*/ 659606 h 1881187"/>
              <a:gd name="connsiteX117" fmla="*/ 180975 w 1154907"/>
              <a:gd name="connsiteY117" fmla="*/ 676275 h 1881187"/>
              <a:gd name="connsiteX118" fmla="*/ 178594 w 1154907"/>
              <a:gd name="connsiteY118" fmla="*/ 685800 h 1881187"/>
              <a:gd name="connsiteX119" fmla="*/ 173832 w 1154907"/>
              <a:gd name="connsiteY119" fmla="*/ 692943 h 1881187"/>
              <a:gd name="connsiteX120" fmla="*/ 171450 w 1154907"/>
              <a:gd name="connsiteY120" fmla="*/ 700087 h 1881187"/>
              <a:gd name="connsiteX121" fmla="*/ 166688 w 1154907"/>
              <a:gd name="connsiteY121" fmla="*/ 707231 h 1881187"/>
              <a:gd name="connsiteX122" fmla="*/ 159544 w 1154907"/>
              <a:gd name="connsiteY122" fmla="*/ 728662 h 1881187"/>
              <a:gd name="connsiteX123" fmla="*/ 157163 w 1154907"/>
              <a:gd name="connsiteY123" fmla="*/ 735806 h 1881187"/>
              <a:gd name="connsiteX124" fmla="*/ 152400 w 1154907"/>
              <a:gd name="connsiteY124" fmla="*/ 742950 h 1881187"/>
              <a:gd name="connsiteX125" fmla="*/ 145257 w 1154907"/>
              <a:gd name="connsiteY125" fmla="*/ 766762 h 1881187"/>
              <a:gd name="connsiteX126" fmla="*/ 142875 w 1154907"/>
              <a:gd name="connsiteY126" fmla="*/ 773906 h 1881187"/>
              <a:gd name="connsiteX127" fmla="*/ 140494 w 1154907"/>
              <a:gd name="connsiteY127" fmla="*/ 781050 h 1881187"/>
              <a:gd name="connsiteX128" fmla="*/ 135732 w 1154907"/>
              <a:gd name="connsiteY128" fmla="*/ 788193 h 1881187"/>
              <a:gd name="connsiteX129" fmla="*/ 130969 w 1154907"/>
              <a:gd name="connsiteY129" fmla="*/ 802481 h 1881187"/>
              <a:gd name="connsiteX130" fmla="*/ 123825 w 1154907"/>
              <a:gd name="connsiteY130" fmla="*/ 816768 h 1881187"/>
              <a:gd name="connsiteX131" fmla="*/ 114300 w 1154907"/>
              <a:gd name="connsiteY131" fmla="*/ 833437 h 1881187"/>
              <a:gd name="connsiteX132" fmla="*/ 107157 w 1154907"/>
              <a:gd name="connsiteY132" fmla="*/ 847725 h 1881187"/>
              <a:gd name="connsiteX133" fmla="*/ 102394 w 1154907"/>
              <a:gd name="connsiteY133" fmla="*/ 862012 h 1881187"/>
              <a:gd name="connsiteX134" fmla="*/ 95250 w 1154907"/>
              <a:gd name="connsiteY134" fmla="*/ 876300 h 1881187"/>
              <a:gd name="connsiteX135" fmla="*/ 92869 w 1154907"/>
              <a:gd name="connsiteY135" fmla="*/ 885825 h 1881187"/>
              <a:gd name="connsiteX136" fmla="*/ 88107 w 1154907"/>
              <a:gd name="connsiteY136" fmla="*/ 900112 h 1881187"/>
              <a:gd name="connsiteX137" fmla="*/ 78582 w 1154907"/>
              <a:gd name="connsiteY137" fmla="*/ 928687 h 1881187"/>
              <a:gd name="connsiteX138" fmla="*/ 73819 w 1154907"/>
              <a:gd name="connsiteY138" fmla="*/ 942975 h 1881187"/>
              <a:gd name="connsiteX139" fmla="*/ 71438 w 1154907"/>
              <a:gd name="connsiteY139" fmla="*/ 950118 h 1881187"/>
              <a:gd name="connsiteX140" fmla="*/ 66675 w 1154907"/>
              <a:gd name="connsiteY140" fmla="*/ 957262 h 1881187"/>
              <a:gd name="connsiteX141" fmla="*/ 57150 w 1154907"/>
              <a:gd name="connsiteY141" fmla="*/ 978693 h 1881187"/>
              <a:gd name="connsiteX142" fmla="*/ 47625 w 1154907"/>
              <a:gd name="connsiteY142" fmla="*/ 1007268 h 1881187"/>
              <a:gd name="connsiteX143" fmla="*/ 42863 w 1154907"/>
              <a:gd name="connsiteY143" fmla="*/ 1021556 h 1881187"/>
              <a:gd name="connsiteX144" fmla="*/ 40482 w 1154907"/>
              <a:gd name="connsiteY144" fmla="*/ 1028700 h 1881187"/>
              <a:gd name="connsiteX145" fmla="*/ 35719 w 1154907"/>
              <a:gd name="connsiteY145" fmla="*/ 1035843 h 1881187"/>
              <a:gd name="connsiteX146" fmla="*/ 26194 w 1154907"/>
              <a:gd name="connsiteY146" fmla="*/ 1057275 h 1881187"/>
              <a:gd name="connsiteX147" fmla="*/ 19050 w 1154907"/>
              <a:gd name="connsiteY147" fmla="*/ 1078706 h 1881187"/>
              <a:gd name="connsiteX148" fmla="*/ 16669 w 1154907"/>
              <a:gd name="connsiteY148" fmla="*/ 1085850 h 1881187"/>
              <a:gd name="connsiteX149" fmla="*/ 2382 w 1154907"/>
              <a:gd name="connsiteY149"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88182 w 1154907"/>
              <a:gd name="connsiteY54" fmla="*/ 71437 h 1881187"/>
              <a:gd name="connsiteX55" fmla="*/ 645319 w 1154907"/>
              <a:gd name="connsiteY55" fmla="*/ 33337 h 1881187"/>
              <a:gd name="connsiteX56" fmla="*/ 638175 w 1154907"/>
              <a:gd name="connsiteY56" fmla="*/ 28575 h 1881187"/>
              <a:gd name="connsiteX57" fmla="*/ 623888 w 1154907"/>
              <a:gd name="connsiteY57" fmla="*/ 14287 h 1881187"/>
              <a:gd name="connsiteX58" fmla="*/ 614363 w 1154907"/>
              <a:gd name="connsiteY58" fmla="*/ 9525 h 1881187"/>
              <a:gd name="connsiteX59" fmla="*/ 607219 w 1154907"/>
              <a:gd name="connsiteY59" fmla="*/ 4762 h 1881187"/>
              <a:gd name="connsiteX60" fmla="*/ 588169 w 1154907"/>
              <a:gd name="connsiteY60" fmla="*/ 0 h 1881187"/>
              <a:gd name="connsiteX61" fmla="*/ 542925 w 1154907"/>
              <a:gd name="connsiteY61" fmla="*/ 2381 h 1881187"/>
              <a:gd name="connsiteX62" fmla="*/ 526257 w 1154907"/>
              <a:gd name="connsiteY62" fmla="*/ 7143 h 1881187"/>
              <a:gd name="connsiteX63" fmla="*/ 519113 w 1154907"/>
              <a:gd name="connsiteY63" fmla="*/ 11906 h 1881187"/>
              <a:gd name="connsiteX64" fmla="*/ 504825 w 1154907"/>
              <a:gd name="connsiteY64" fmla="*/ 23812 h 1881187"/>
              <a:gd name="connsiteX65" fmla="*/ 497682 w 1154907"/>
              <a:gd name="connsiteY65" fmla="*/ 26193 h 1881187"/>
              <a:gd name="connsiteX66" fmla="*/ 492919 w 1154907"/>
              <a:gd name="connsiteY66" fmla="*/ 33337 h 1881187"/>
              <a:gd name="connsiteX67" fmla="*/ 478632 w 1154907"/>
              <a:gd name="connsiteY67" fmla="*/ 42862 h 1881187"/>
              <a:gd name="connsiteX68" fmla="*/ 461963 w 1154907"/>
              <a:gd name="connsiteY68" fmla="*/ 61912 h 1881187"/>
              <a:gd name="connsiteX69" fmla="*/ 459582 w 1154907"/>
              <a:gd name="connsiteY69" fmla="*/ 69056 h 1881187"/>
              <a:gd name="connsiteX70" fmla="*/ 442913 w 1154907"/>
              <a:gd name="connsiteY70" fmla="*/ 90487 h 1881187"/>
              <a:gd name="connsiteX71" fmla="*/ 435769 w 1154907"/>
              <a:gd name="connsiteY71" fmla="*/ 104775 h 1881187"/>
              <a:gd name="connsiteX72" fmla="*/ 426244 w 1154907"/>
              <a:gd name="connsiteY72" fmla="*/ 121443 h 1881187"/>
              <a:gd name="connsiteX73" fmla="*/ 409576 w 1154907"/>
              <a:gd name="connsiteY73" fmla="*/ 130969 h 1881187"/>
              <a:gd name="connsiteX74" fmla="*/ 411957 w 1154907"/>
              <a:gd name="connsiteY74" fmla="*/ 152400 h 1881187"/>
              <a:gd name="connsiteX75" fmla="*/ 404813 w 1154907"/>
              <a:gd name="connsiteY75" fmla="*/ 157162 h 1881187"/>
              <a:gd name="connsiteX76" fmla="*/ 402432 w 1154907"/>
              <a:gd name="connsiteY76" fmla="*/ 164306 h 1881187"/>
              <a:gd name="connsiteX77" fmla="*/ 392907 w 1154907"/>
              <a:gd name="connsiteY77" fmla="*/ 178593 h 1881187"/>
              <a:gd name="connsiteX78" fmla="*/ 383382 w 1154907"/>
              <a:gd name="connsiteY78" fmla="*/ 192881 h 1881187"/>
              <a:gd name="connsiteX79" fmla="*/ 373857 w 1154907"/>
              <a:gd name="connsiteY79" fmla="*/ 207168 h 1881187"/>
              <a:gd name="connsiteX80" fmla="*/ 369094 w 1154907"/>
              <a:gd name="connsiteY80" fmla="*/ 214312 h 1881187"/>
              <a:gd name="connsiteX81" fmla="*/ 361950 w 1154907"/>
              <a:gd name="connsiteY81" fmla="*/ 228600 h 1881187"/>
              <a:gd name="connsiteX82" fmla="*/ 359569 w 1154907"/>
              <a:gd name="connsiteY82" fmla="*/ 235743 h 1881187"/>
              <a:gd name="connsiteX83" fmla="*/ 354807 w 1154907"/>
              <a:gd name="connsiteY83" fmla="*/ 242887 h 1881187"/>
              <a:gd name="connsiteX84" fmla="*/ 352425 w 1154907"/>
              <a:gd name="connsiteY84" fmla="*/ 250031 h 1881187"/>
              <a:gd name="connsiteX85" fmla="*/ 347663 w 1154907"/>
              <a:gd name="connsiteY85" fmla="*/ 257175 h 1881187"/>
              <a:gd name="connsiteX86" fmla="*/ 340519 w 1154907"/>
              <a:gd name="connsiteY86" fmla="*/ 271462 h 1881187"/>
              <a:gd name="connsiteX87" fmla="*/ 330994 w 1154907"/>
              <a:gd name="connsiteY87" fmla="*/ 292893 h 1881187"/>
              <a:gd name="connsiteX88" fmla="*/ 323850 w 1154907"/>
              <a:gd name="connsiteY88" fmla="*/ 307181 h 1881187"/>
              <a:gd name="connsiteX89" fmla="*/ 316707 w 1154907"/>
              <a:gd name="connsiteY89" fmla="*/ 328612 h 1881187"/>
              <a:gd name="connsiteX90" fmla="*/ 314325 w 1154907"/>
              <a:gd name="connsiteY90" fmla="*/ 335756 h 1881187"/>
              <a:gd name="connsiteX91" fmla="*/ 309563 w 1154907"/>
              <a:gd name="connsiteY91" fmla="*/ 342900 h 1881187"/>
              <a:gd name="connsiteX92" fmla="*/ 307182 w 1154907"/>
              <a:gd name="connsiteY92" fmla="*/ 350043 h 1881187"/>
              <a:gd name="connsiteX93" fmla="*/ 292894 w 1154907"/>
              <a:gd name="connsiteY93" fmla="*/ 371475 h 1881187"/>
              <a:gd name="connsiteX94" fmla="*/ 288132 w 1154907"/>
              <a:gd name="connsiteY94" fmla="*/ 378618 h 1881187"/>
              <a:gd name="connsiteX95" fmla="*/ 280988 w 1154907"/>
              <a:gd name="connsiteY95" fmla="*/ 392906 h 1881187"/>
              <a:gd name="connsiteX96" fmla="*/ 273844 w 1154907"/>
              <a:gd name="connsiteY96" fmla="*/ 407193 h 1881187"/>
              <a:gd name="connsiteX97" fmla="*/ 266700 w 1154907"/>
              <a:gd name="connsiteY97" fmla="*/ 428625 h 1881187"/>
              <a:gd name="connsiteX98" fmla="*/ 264319 w 1154907"/>
              <a:gd name="connsiteY98" fmla="*/ 435768 h 1881187"/>
              <a:gd name="connsiteX99" fmla="*/ 257175 w 1154907"/>
              <a:gd name="connsiteY99" fmla="*/ 459581 h 1881187"/>
              <a:gd name="connsiteX100" fmla="*/ 252413 w 1154907"/>
              <a:gd name="connsiteY100" fmla="*/ 466725 h 1881187"/>
              <a:gd name="connsiteX101" fmla="*/ 247650 w 1154907"/>
              <a:gd name="connsiteY101" fmla="*/ 481012 h 1881187"/>
              <a:gd name="connsiteX102" fmla="*/ 242888 w 1154907"/>
              <a:gd name="connsiteY102" fmla="*/ 495300 h 1881187"/>
              <a:gd name="connsiteX103" fmla="*/ 240507 w 1154907"/>
              <a:gd name="connsiteY103" fmla="*/ 502443 h 1881187"/>
              <a:gd name="connsiteX104" fmla="*/ 238125 w 1154907"/>
              <a:gd name="connsiteY104" fmla="*/ 511968 h 1881187"/>
              <a:gd name="connsiteX105" fmla="*/ 233363 w 1154907"/>
              <a:gd name="connsiteY105" fmla="*/ 519112 h 1881187"/>
              <a:gd name="connsiteX106" fmla="*/ 226219 w 1154907"/>
              <a:gd name="connsiteY106" fmla="*/ 540543 h 1881187"/>
              <a:gd name="connsiteX107" fmla="*/ 223838 w 1154907"/>
              <a:gd name="connsiteY107" fmla="*/ 547687 h 1881187"/>
              <a:gd name="connsiteX108" fmla="*/ 219075 w 1154907"/>
              <a:gd name="connsiteY108" fmla="*/ 554831 h 1881187"/>
              <a:gd name="connsiteX109" fmla="*/ 207169 w 1154907"/>
              <a:gd name="connsiteY109" fmla="*/ 590550 h 1881187"/>
              <a:gd name="connsiteX110" fmla="*/ 202407 w 1154907"/>
              <a:gd name="connsiteY110" fmla="*/ 604837 h 1881187"/>
              <a:gd name="connsiteX111" fmla="*/ 200025 w 1154907"/>
              <a:gd name="connsiteY111" fmla="*/ 611981 h 1881187"/>
              <a:gd name="connsiteX112" fmla="*/ 195263 w 1154907"/>
              <a:gd name="connsiteY112" fmla="*/ 628650 h 1881187"/>
              <a:gd name="connsiteX113" fmla="*/ 192882 w 1154907"/>
              <a:gd name="connsiteY113" fmla="*/ 638175 h 1881187"/>
              <a:gd name="connsiteX114" fmla="*/ 188119 w 1154907"/>
              <a:gd name="connsiteY114" fmla="*/ 652462 h 1881187"/>
              <a:gd name="connsiteX115" fmla="*/ 185738 w 1154907"/>
              <a:gd name="connsiteY115" fmla="*/ 659606 h 1881187"/>
              <a:gd name="connsiteX116" fmla="*/ 180975 w 1154907"/>
              <a:gd name="connsiteY116" fmla="*/ 676275 h 1881187"/>
              <a:gd name="connsiteX117" fmla="*/ 178594 w 1154907"/>
              <a:gd name="connsiteY117" fmla="*/ 685800 h 1881187"/>
              <a:gd name="connsiteX118" fmla="*/ 173832 w 1154907"/>
              <a:gd name="connsiteY118" fmla="*/ 692943 h 1881187"/>
              <a:gd name="connsiteX119" fmla="*/ 171450 w 1154907"/>
              <a:gd name="connsiteY119" fmla="*/ 700087 h 1881187"/>
              <a:gd name="connsiteX120" fmla="*/ 166688 w 1154907"/>
              <a:gd name="connsiteY120" fmla="*/ 707231 h 1881187"/>
              <a:gd name="connsiteX121" fmla="*/ 159544 w 1154907"/>
              <a:gd name="connsiteY121" fmla="*/ 728662 h 1881187"/>
              <a:gd name="connsiteX122" fmla="*/ 157163 w 1154907"/>
              <a:gd name="connsiteY122" fmla="*/ 735806 h 1881187"/>
              <a:gd name="connsiteX123" fmla="*/ 152400 w 1154907"/>
              <a:gd name="connsiteY123" fmla="*/ 742950 h 1881187"/>
              <a:gd name="connsiteX124" fmla="*/ 145257 w 1154907"/>
              <a:gd name="connsiteY124" fmla="*/ 766762 h 1881187"/>
              <a:gd name="connsiteX125" fmla="*/ 142875 w 1154907"/>
              <a:gd name="connsiteY125" fmla="*/ 773906 h 1881187"/>
              <a:gd name="connsiteX126" fmla="*/ 140494 w 1154907"/>
              <a:gd name="connsiteY126" fmla="*/ 781050 h 1881187"/>
              <a:gd name="connsiteX127" fmla="*/ 135732 w 1154907"/>
              <a:gd name="connsiteY127" fmla="*/ 788193 h 1881187"/>
              <a:gd name="connsiteX128" fmla="*/ 130969 w 1154907"/>
              <a:gd name="connsiteY128" fmla="*/ 802481 h 1881187"/>
              <a:gd name="connsiteX129" fmla="*/ 123825 w 1154907"/>
              <a:gd name="connsiteY129" fmla="*/ 816768 h 1881187"/>
              <a:gd name="connsiteX130" fmla="*/ 114300 w 1154907"/>
              <a:gd name="connsiteY130" fmla="*/ 833437 h 1881187"/>
              <a:gd name="connsiteX131" fmla="*/ 107157 w 1154907"/>
              <a:gd name="connsiteY131" fmla="*/ 847725 h 1881187"/>
              <a:gd name="connsiteX132" fmla="*/ 102394 w 1154907"/>
              <a:gd name="connsiteY132" fmla="*/ 862012 h 1881187"/>
              <a:gd name="connsiteX133" fmla="*/ 95250 w 1154907"/>
              <a:gd name="connsiteY133" fmla="*/ 876300 h 1881187"/>
              <a:gd name="connsiteX134" fmla="*/ 92869 w 1154907"/>
              <a:gd name="connsiteY134" fmla="*/ 885825 h 1881187"/>
              <a:gd name="connsiteX135" fmla="*/ 88107 w 1154907"/>
              <a:gd name="connsiteY135" fmla="*/ 900112 h 1881187"/>
              <a:gd name="connsiteX136" fmla="*/ 78582 w 1154907"/>
              <a:gd name="connsiteY136" fmla="*/ 928687 h 1881187"/>
              <a:gd name="connsiteX137" fmla="*/ 73819 w 1154907"/>
              <a:gd name="connsiteY137" fmla="*/ 942975 h 1881187"/>
              <a:gd name="connsiteX138" fmla="*/ 71438 w 1154907"/>
              <a:gd name="connsiteY138" fmla="*/ 950118 h 1881187"/>
              <a:gd name="connsiteX139" fmla="*/ 66675 w 1154907"/>
              <a:gd name="connsiteY139" fmla="*/ 957262 h 1881187"/>
              <a:gd name="connsiteX140" fmla="*/ 57150 w 1154907"/>
              <a:gd name="connsiteY140" fmla="*/ 978693 h 1881187"/>
              <a:gd name="connsiteX141" fmla="*/ 47625 w 1154907"/>
              <a:gd name="connsiteY141" fmla="*/ 1007268 h 1881187"/>
              <a:gd name="connsiteX142" fmla="*/ 42863 w 1154907"/>
              <a:gd name="connsiteY142" fmla="*/ 1021556 h 1881187"/>
              <a:gd name="connsiteX143" fmla="*/ 40482 w 1154907"/>
              <a:gd name="connsiteY143" fmla="*/ 1028700 h 1881187"/>
              <a:gd name="connsiteX144" fmla="*/ 35719 w 1154907"/>
              <a:gd name="connsiteY144" fmla="*/ 1035843 h 1881187"/>
              <a:gd name="connsiteX145" fmla="*/ 26194 w 1154907"/>
              <a:gd name="connsiteY145" fmla="*/ 1057275 h 1881187"/>
              <a:gd name="connsiteX146" fmla="*/ 19050 w 1154907"/>
              <a:gd name="connsiteY146" fmla="*/ 1078706 h 1881187"/>
              <a:gd name="connsiteX147" fmla="*/ 16669 w 1154907"/>
              <a:gd name="connsiteY147" fmla="*/ 1085850 h 1881187"/>
              <a:gd name="connsiteX148" fmla="*/ 2382 w 1154907"/>
              <a:gd name="connsiteY148"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9613 w 1154907"/>
              <a:gd name="connsiteY50" fmla="*/ 104774 h 1881187"/>
              <a:gd name="connsiteX51" fmla="*/ 702469 w 1154907"/>
              <a:gd name="connsiteY51" fmla="*/ 88106 h 1881187"/>
              <a:gd name="connsiteX52" fmla="*/ 700088 w 1154907"/>
              <a:gd name="connsiteY52" fmla="*/ 83343 h 1881187"/>
              <a:gd name="connsiteX53" fmla="*/ 688182 w 1154907"/>
              <a:gd name="connsiteY53" fmla="*/ 71437 h 1881187"/>
              <a:gd name="connsiteX54" fmla="*/ 645319 w 1154907"/>
              <a:gd name="connsiteY54" fmla="*/ 33337 h 1881187"/>
              <a:gd name="connsiteX55" fmla="*/ 638175 w 1154907"/>
              <a:gd name="connsiteY55" fmla="*/ 28575 h 1881187"/>
              <a:gd name="connsiteX56" fmla="*/ 623888 w 1154907"/>
              <a:gd name="connsiteY56" fmla="*/ 14287 h 1881187"/>
              <a:gd name="connsiteX57" fmla="*/ 614363 w 1154907"/>
              <a:gd name="connsiteY57" fmla="*/ 9525 h 1881187"/>
              <a:gd name="connsiteX58" fmla="*/ 607219 w 1154907"/>
              <a:gd name="connsiteY58" fmla="*/ 4762 h 1881187"/>
              <a:gd name="connsiteX59" fmla="*/ 588169 w 1154907"/>
              <a:gd name="connsiteY59" fmla="*/ 0 h 1881187"/>
              <a:gd name="connsiteX60" fmla="*/ 542925 w 1154907"/>
              <a:gd name="connsiteY60" fmla="*/ 2381 h 1881187"/>
              <a:gd name="connsiteX61" fmla="*/ 526257 w 1154907"/>
              <a:gd name="connsiteY61" fmla="*/ 7143 h 1881187"/>
              <a:gd name="connsiteX62" fmla="*/ 519113 w 1154907"/>
              <a:gd name="connsiteY62" fmla="*/ 11906 h 1881187"/>
              <a:gd name="connsiteX63" fmla="*/ 504825 w 1154907"/>
              <a:gd name="connsiteY63" fmla="*/ 23812 h 1881187"/>
              <a:gd name="connsiteX64" fmla="*/ 497682 w 1154907"/>
              <a:gd name="connsiteY64" fmla="*/ 26193 h 1881187"/>
              <a:gd name="connsiteX65" fmla="*/ 492919 w 1154907"/>
              <a:gd name="connsiteY65" fmla="*/ 33337 h 1881187"/>
              <a:gd name="connsiteX66" fmla="*/ 478632 w 1154907"/>
              <a:gd name="connsiteY66" fmla="*/ 42862 h 1881187"/>
              <a:gd name="connsiteX67" fmla="*/ 461963 w 1154907"/>
              <a:gd name="connsiteY67" fmla="*/ 61912 h 1881187"/>
              <a:gd name="connsiteX68" fmla="*/ 459582 w 1154907"/>
              <a:gd name="connsiteY68" fmla="*/ 69056 h 1881187"/>
              <a:gd name="connsiteX69" fmla="*/ 442913 w 1154907"/>
              <a:gd name="connsiteY69" fmla="*/ 90487 h 1881187"/>
              <a:gd name="connsiteX70" fmla="*/ 435769 w 1154907"/>
              <a:gd name="connsiteY70" fmla="*/ 104775 h 1881187"/>
              <a:gd name="connsiteX71" fmla="*/ 426244 w 1154907"/>
              <a:gd name="connsiteY71" fmla="*/ 121443 h 1881187"/>
              <a:gd name="connsiteX72" fmla="*/ 409576 w 1154907"/>
              <a:gd name="connsiteY72" fmla="*/ 130969 h 1881187"/>
              <a:gd name="connsiteX73" fmla="*/ 411957 w 1154907"/>
              <a:gd name="connsiteY73" fmla="*/ 152400 h 1881187"/>
              <a:gd name="connsiteX74" fmla="*/ 404813 w 1154907"/>
              <a:gd name="connsiteY74" fmla="*/ 157162 h 1881187"/>
              <a:gd name="connsiteX75" fmla="*/ 402432 w 1154907"/>
              <a:gd name="connsiteY75" fmla="*/ 164306 h 1881187"/>
              <a:gd name="connsiteX76" fmla="*/ 392907 w 1154907"/>
              <a:gd name="connsiteY76" fmla="*/ 178593 h 1881187"/>
              <a:gd name="connsiteX77" fmla="*/ 383382 w 1154907"/>
              <a:gd name="connsiteY77" fmla="*/ 192881 h 1881187"/>
              <a:gd name="connsiteX78" fmla="*/ 373857 w 1154907"/>
              <a:gd name="connsiteY78" fmla="*/ 207168 h 1881187"/>
              <a:gd name="connsiteX79" fmla="*/ 369094 w 1154907"/>
              <a:gd name="connsiteY79" fmla="*/ 214312 h 1881187"/>
              <a:gd name="connsiteX80" fmla="*/ 361950 w 1154907"/>
              <a:gd name="connsiteY80" fmla="*/ 228600 h 1881187"/>
              <a:gd name="connsiteX81" fmla="*/ 359569 w 1154907"/>
              <a:gd name="connsiteY81" fmla="*/ 235743 h 1881187"/>
              <a:gd name="connsiteX82" fmla="*/ 354807 w 1154907"/>
              <a:gd name="connsiteY82" fmla="*/ 242887 h 1881187"/>
              <a:gd name="connsiteX83" fmla="*/ 352425 w 1154907"/>
              <a:gd name="connsiteY83" fmla="*/ 250031 h 1881187"/>
              <a:gd name="connsiteX84" fmla="*/ 347663 w 1154907"/>
              <a:gd name="connsiteY84" fmla="*/ 257175 h 1881187"/>
              <a:gd name="connsiteX85" fmla="*/ 340519 w 1154907"/>
              <a:gd name="connsiteY85" fmla="*/ 271462 h 1881187"/>
              <a:gd name="connsiteX86" fmla="*/ 330994 w 1154907"/>
              <a:gd name="connsiteY86" fmla="*/ 292893 h 1881187"/>
              <a:gd name="connsiteX87" fmla="*/ 323850 w 1154907"/>
              <a:gd name="connsiteY87" fmla="*/ 307181 h 1881187"/>
              <a:gd name="connsiteX88" fmla="*/ 316707 w 1154907"/>
              <a:gd name="connsiteY88" fmla="*/ 328612 h 1881187"/>
              <a:gd name="connsiteX89" fmla="*/ 314325 w 1154907"/>
              <a:gd name="connsiteY89" fmla="*/ 335756 h 1881187"/>
              <a:gd name="connsiteX90" fmla="*/ 309563 w 1154907"/>
              <a:gd name="connsiteY90" fmla="*/ 342900 h 1881187"/>
              <a:gd name="connsiteX91" fmla="*/ 307182 w 1154907"/>
              <a:gd name="connsiteY91" fmla="*/ 350043 h 1881187"/>
              <a:gd name="connsiteX92" fmla="*/ 292894 w 1154907"/>
              <a:gd name="connsiteY92" fmla="*/ 371475 h 1881187"/>
              <a:gd name="connsiteX93" fmla="*/ 288132 w 1154907"/>
              <a:gd name="connsiteY93" fmla="*/ 378618 h 1881187"/>
              <a:gd name="connsiteX94" fmla="*/ 280988 w 1154907"/>
              <a:gd name="connsiteY94" fmla="*/ 392906 h 1881187"/>
              <a:gd name="connsiteX95" fmla="*/ 273844 w 1154907"/>
              <a:gd name="connsiteY95" fmla="*/ 407193 h 1881187"/>
              <a:gd name="connsiteX96" fmla="*/ 266700 w 1154907"/>
              <a:gd name="connsiteY96" fmla="*/ 428625 h 1881187"/>
              <a:gd name="connsiteX97" fmla="*/ 264319 w 1154907"/>
              <a:gd name="connsiteY97" fmla="*/ 435768 h 1881187"/>
              <a:gd name="connsiteX98" fmla="*/ 257175 w 1154907"/>
              <a:gd name="connsiteY98" fmla="*/ 459581 h 1881187"/>
              <a:gd name="connsiteX99" fmla="*/ 252413 w 1154907"/>
              <a:gd name="connsiteY99" fmla="*/ 466725 h 1881187"/>
              <a:gd name="connsiteX100" fmla="*/ 247650 w 1154907"/>
              <a:gd name="connsiteY100" fmla="*/ 481012 h 1881187"/>
              <a:gd name="connsiteX101" fmla="*/ 242888 w 1154907"/>
              <a:gd name="connsiteY101" fmla="*/ 495300 h 1881187"/>
              <a:gd name="connsiteX102" fmla="*/ 240507 w 1154907"/>
              <a:gd name="connsiteY102" fmla="*/ 502443 h 1881187"/>
              <a:gd name="connsiteX103" fmla="*/ 238125 w 1154907"/>
              <a:gd name="connsiteY103" fmla="*/ 511968 h 1881187"/>
              <a:gd name="connsiteX104" fmla="*/ 233363 w 1154907"/>
              <a:gd name="connsiteY104" fmla="*/ 519112 h 1881187"/>
              <a:gd name="connsiteX105" fmla="*/ 226219 w 1154907"/>
              <a:gd name="connsiteY105" fmla="*/ 540543 h 1881187"/>
              <a:gd name="connsiteX106" fmla="*/ 223838 w 1154907"/>
              <a:gd name="connsiteY106" fmla="*/ 547687 h 1881187"/>
              <a:gd name="connsiteX107" fmla="*/ 219075 w 1154907"/>
              <a:gd name="connsiteY107" fmla="*/ 554831 h 1881187"/>
              <a:gd name="connsiteX108" fmla="*/ 207169 w 1154907"/>
              <a:gd name="connsiteY108" fmla="*/ 590550 h 1881187"/>
              <a:gd name="connsiteX109" fmla="*/ 202407 w 1154907"/>
              <a:gd name="connsiteY109" fmla="*/ 604837 h 1881187"/>
              <a:gd name="connsiteX110" fmla="*/ 200025 w 1154907"/>
              <a:gd name="connsiteY110" fmla="*/ 611981 h 1881187"/>
              <a:gd name="connsiteX111" fmla="*/ 195263 w 1154907"/>
              <a:gd name="connsiteY111" fmla="*/ 628650 h 1881187"/>
              <a:gd name="connsiteX112" fmla="*/ 192882 w 1154907"/>
              <a:gd name="connsiteY112" fmla="*/ 638175 h 1881187"/>
              <a:gd name="connsiteX113" fmla="*/ 188119 w 1154907"/>
              <a:gd name="connsiteY113" fmla="*/ 652462 h 1881187"/>
              <a:gd name="connsiteX114" fmla="*/ 185738 w 1154907"/>
              <a:gd name="connsiteY114" fmla="*/ 659606 h 1881187"/>
              <a:gd name="connsiteX115" fmla="*/ 180975 w 1154907"/>
              <a:gd name="connsiteY115" fmla="*/ 676275 h 1881187"/>
              <a:gd name="connsiteX116" fmla="*/ 178594 w 1154907"/>
              <a:gd name="connsiteY116" fmla="*/ 685800 h 1881187"/>
              <a:gd name="connsiteX117" fmla="*/ 173832 w 1154907"/>
              <a:gd name="connsiteY117" fmla="*/ 692943 h 1881187"/>
              <a:gd name="connsiteX118" fmla="*/ 171450 w 1154907"/>
              <a:gd name="connsiteY118" fmla="*/ 700087 h 1881187"/>
              <a:gd name="connsiteX119" fmla="*/ 166688 w 1154907"/>
              <a:gd name="connsiteY119" fmla="*/ 707231 h 1881187"/>
              <a:gd name="connsiteX120" fmla="*/ 159544 w 1154907"/>
              <a:gd name="connsiteY120" fmla="*/ 728662 h 1881187"/>
              <a:gd name="connsiteX121" fmla="*/ 157163 w 1154907"/>
              <a:gd name="connsiteY121" fmla="*/ 735806 h 1881187"/>
              <a:gd name="connsiteX122" fmla="*/ 152400 w 1154907"/>
              <a:gd name="connsiteY122" fmla="*/ 742950 h 1881187"/>
              <a:gd name="connsiteX123" fmla="*/ 145257 w 1154907"/>
              <a:gd name="connsiteY123" fmla="*/ 766762 h 1881187"/>
              <a:gd name="connsiteX124" fmla="*/ 142875 w 1154907"/>
              <a:gd name="connsiteY124" fmla="*/ 773906 h 1881187"/>
              <a:gd name="connsiteX125" fmla="*/ 140494 w 1154907"/>
              <a:gd name="connsiteY125" fmla="*/ 781050 h 1881187"/>
              <a:gd name="connsiteX126" fmla="*/ 135732 w 1154907"/>
              <a:gd name="connsiteY126" fmla="*/ 788193 h 1881187"/>
              <a:gd name="connsiteX127" fmla="*/ 130969 w 1154907"/>
              <a:gd name="connsiteY127" fmla="*/ 802481 h 1881187"/>
              <a:gd name="connsiteX128" fmla="*/ 123825 w 1154907"/>
              <a:gd name="connsiteY128" fmla="*/ 816768 h 1881187"/>
              <a:gd name="connsiteX129" fmla="*/ 114300 w 1154907"/>
              <a:gd name="connsiteY129" fmla="*/ 833437 h 1881187"/>
              <a:gd name="connsiteX130" fmla="*/ 107157 w 1154907"/>
              <a:gd name="connsiteY130" fmla="*/ 847725 h 1881187"/>
              <a:gd name="connsiteX131" fmla="*/ 102394 w 1154907"/>
              <a:gd name="connsiteY131" fmla="*/ 862012 h 1881187"/>
              <a:gd name="connsiteX132" fmla="*/ 95250 w 1154907"/>
              <a:gd name="connsiteY132" fmla="*/ 876300 h 1881187"/>
              <a:gd name="connsiteX133" fmla="*/ 92869 w 1154907"/>
              <a:gd name="connsiteY133" fmla="*/ 885825 h 1881187"/>
              <a:gd name="connsiteX134" fmla="*/ 88107 w 1154907"/>
              <a:gd name="connsiteY134" fmla="*/ 900112 h 1881187"/>
              <a:gd name="connsiteX135" fmla="*/ 78582 w 1154907"/>
              <a:gd name="connsiteY135" fmla="*/ 928687 h 1881187"/>
              <a:gd name="connsiteX136" fmla="*/ 73819 w 1154907"/>
              <a:gd name="connsiteY136" fmla="*/ 942975 h 1881187"/>
              <a:gd name="connsiteX137" fmla="*/ 71438 w 1154907"/>
              <a:gd name="connsiteY137" fmla="*/ 950118 h 1881187"/>
              <a:gd name="connsiteX138" fmla="*/ 66675 w 1154907"/>
              <a:gd name="connsiteY138" fmla="*/ 957262 h 1881187"/>
              <a:gd name="connsiteX139" fmla="*/ 57150 w 1154907"/>
              <a:gd name="connsiteY139" fmla="*/ 978693 h 1881187"/>
              <a:gd name="connsiteX140" fmla="*/ 47625 w 1154907"/>
              <a:gd name="connsiteY140" fmla="*/ 1007268 h 1881187"/>
              <a:gd name="connsiteX141" fmla="*/ 42863 w 1154907"/>
              <a:gd name="connsiteY141" fmla="*/ 1021556 h 1881187"/>
              <a:gd name="connsiteX142" fmla="*/ 40482 w 1154907"/>
              <a:gd name="connsiteY142" fmla="*/ 1028700 h 1881187"/>
              <a:gd name="connsiteX143" fmla="*/ 35719 w 1154907"/>
              <a:gd name="connsiteY143" fmla="*/ 1035843 h 1881187"/>
              <a:gd name="connsiteX144" fmla="*/ 26194 w 1154907"/>
              <a:gd name="connsiteY144" fmla="*/ 1057275 h 1881187"/>
              <a:gd name="connsiteX145" fmla="*/ 19050 w 1154907"/>
              <a:gd name="connsiteY145" fmla="*/ 1078706 h 1881187"/>
              <a:gd name="connsiteX146" fmla="*/ 16669 w 1154907"/>
              <a:gd name="connsiteY146" fmla="*/ 1085850 h 1881187"/>
              <a:gd name="connsiteX147" fmla="*/ 2382 w 1154907"/>
              <a:gd name="connsiteY147"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09576 w 1154907"/>
              <a:gd name="connsiteY71" fmla="*/ 130969 h 1881187"/>
              <a:gd name="connsiteX72" fmla="*/ 411957 w 1154907"/>
              <a:gd name="connsiteY72" fmla="*/ 152400 h 1881187"/>
              <a:gd name="connsiteX73" fmla="*/ 404813 w 1154907"/>
              <a:gd name="connsiteY73" fmla="*/ 157162 h 1881187"/>
              <a:gd name="connsiteX74" fmla="*/ 402432 w 1154907"/>
              <a:gd name="connsiteY74" fmla="*/ 164306 h 1881187"/>
              <a:gd name="connsiteX75" fmla="*/ 392907 w 1154907"/>
              <a:gd name="connsiteY75" fmla="*/ 178593 h 1881187"/>
              <a:gd name="connsiteX76" fmla="*/ 383382 w 1154907"/>
              <a:gd name="connsiteY76" fmla="*/ 192881 h 1881187"/>
              <a:gd name="connsiteX77" fmla="*/ 373857 w 1154907"/>
              <a:gd name="connsiteY77" fmla="*/ 207168 h 1881187"/>
              <a:gd name="connsiteX78" fmla="*/ 369094 w 1154907"/>
              <a:gd name="connsiteY78" fmla="*/ 214312 h 1881187"/>
              <a:gd name="connsiteX79" fmla="*/ 361950 w 1154907"/>
              <a:gd name="connsiteY79" fmla="*/ 228600 h 1881187"/>
              <a:gd name="connsiteX80" fmla="*/ 359569 w 1154907"/>
              <a:gd name="connsiteY80" fmla="*/ 235743 h 1881187"/>
              <a:gd name="connsiteX81" fmla="*/ 354807 w 1154907"/>
              <a:gd name="connsiteY81" fmla="*/ 242887 h 1881187"/>
              <a:gd name="connsiteX82" fmla="*/ 352425 w 1154907"/>
              <a:gd name="connsiteY82" fmla="*/ 250031 h 1881187"/>
              <a:gd name="connsiteX83" fmla="*/ 347663 w 1154907"/>
              <a:gd name="connsiteY83" fmla="*/ 257175 h 1881187"/>
              <a:gd name="connsiteX84" fmla="*/ 340519 w 1154907"/>
              <a:gd name="connsiteY84" fmla="*/ 271462 h 1881187"/>
              <a:gd name="connsiteX85" fmla="*/ 330994 w 1154907"/>
              <a:gd name="connsiteY85" fmla="*/ 292893 h 1881187"/>
              <a:gd name="connsiteX86" fmla="*/ 323850 w 1154907"/>
              <a:gd name="connsiteY86" fmla="*/ 307181 h 1881187"/>
              <a:gd name="connsiteX87" fmla="*/ 316707 w 1154907"/>
              <a:gd name="connsiteY87" fmla="*/ 328612 h 1881187"/>
              <a:gd name="connsiteX88" fmla="*/ 314325 w 1154907"/>
              <a:gd name="connsiteY88" fmla="*/ 335756 h 1881187"/>
              <a:gd name="connsiteX89" fmla="*/ 309563 w 1154907"/>
              <a:gd name="connsiteY89" fmla="*/ 342900 h 1881187"/>
              <a:gd name="connsiteX90" fmla="*/ 307182 w 1154907"/>
              <a:gd name="connsiteY90" fmla="*/ 350043 h 1881187"/>
              <a:gd name="connsiteX91" fmla="*/ 292894 w 1154907"/>
              <a:gd name="connsiteY91" fmla="*/ 371475 h 1881187"/>
              <a:gd name="connsiteX92" fmla="*/ 288132 w 1154907"/>
              <a:gd name="connsiteY92" fmla="*/ 378618 h 1881187"/>
              <a:gd name="connsiteX93" fmla="*/ 280988 w 1154907"/>
              <a:gd name="connsiteY93" fmla="*/ 392906 h 1881187"/>
              <a:gd name="connsiteX94" fmla="*/ 273844 w 1154907"/>
              <a:gd name="connsiteY94" fmla="*/ 407193 h 1881187"/>
              <a:gd name="connsiteX95" fmla="*/ 266700 w 1154907"/>
              <a:gd name="connsiteY95" fmla="*/ 428625 h 1881187"/>
              <a:gd name="connsiteX96" fmla="*/ 264319 w 1154907"/>
              <a:gd name="connsiteY96" fmla="*/ 435768 h 1881187"/>
              <a:gd name="connsiteX97" fmla="*/ 257175 w 1154907"/>
              <a:gd name="connsiteY97" fmla="*/ 459581 h 1881187"/>
              <a:gd name="connsiteX98" fmla="*/ 252413 w 1154907"/>
              <a:gd name="connsiteY98" fmla="*/ 466725 h 1881187"/>
              <a:gd name="connsiteX99" fmla="*/ 247650 w 1154907"/>
              <a:gd name="connsiteY99" fmla="*/ 481012 h 1881187"/>
              <a:gd name="connsiteX100" fmla="*/ 242888 w 1154907"/>
              <a:gd name="connsiteY100" fmla="*/ 495300 h 1881187"/>
              <a:gd name="connsiteX101" fmla="*/ 240507 w 1154907"/>
              <a:gd name="connsiteY101" fmla="*/ 502443 h 1881187"/>
              <a:gd name="connsiteX102" fmla="*/ 238125 w 1154907"/>
              <a:gd name="connsiteY102" fmla="*/ 511968 h 1881187"/>
              <a:gd name="connsiteX103" fmla="*/ 233363 w 1154907"/>
              <a:gd name="connsiteY103" fmla="*/ 519112 h 1881187"/>
              <a:gd name="connsiteX104" fmla="*/ 226219 w 1154907"/>
              <a:gd name="connsiteY104" fmla="*/ 540543 h 1881187"/>
              <a:gd name="connsiteX105" fmla="*/ 223838 w 1154907"/>
              <a:gd name="connsiteY105" fmla="*/ 547687 h 1881187"/>
              <a:gd name="connsiteX106" fmla="*/ 219075 w 1154907"/>
              <a:gd name="connsiteY106" fmla="*/ 554831 h 1881187"/>
              <a:gd name="connsiteX107" fmla="*/ 207169 w 1154907"/>
              <a:gd name="connsiteY107" fmla="*/ 590550 h 1881187"/>
              <a:gd name="connsiteX108" fmla="*/ 202407 w 1154907"/>
              <a:gd name="connsiteY108" fmla="*/ 604837 h 1881187"/>
              <a:gd name="connsiteX109" fmla="*/ 200025 w 1154907"/>
              <a:gd name="connsiteY109" fmla="*/ 611981 h 1881187"/>
              <a:gd name="connsiteX110" fmla="*/ 195263 w 1154907"/>
              <a:gd name="connsiteY110" fmla="*/ 628650 h 1881187"/>
              <a:gd name="connsiteX111" fmla="*/ 192882 w 1154907"/>
              <a:gd name="connsiteY111" fmla="*/ 638175 h 1881187"/>
              <a:gd name="connsiteX112" fmla="*/ 188119 w 1154907"/>
              <a:gd name="connsiteY112" fmla="*/ 652462 h 1881187"/>
              <a:gd name="connsiteX113" fmla="*/ 185738 w 1154907"/>
              <a:gd name="connsiteY113" fmla="*/ 659606 h 1881187"/>
              <a:gd name="connsiteX114" fmla="*/ 180975 w 1154907"/>
              <a:gd name="connsiteY114" fmla="*/ 676275 h 1881187"/>
              <a:gd name="connsiteX115" fmla="*/ 178594 w 1154907"/>
              <a:gd name="connsiteY115" fmla="*/ 685800 h 1881187"/>
              <a:gd name="connsiteX116" fmla="*/ 173832 w 1154907"/>
              <a:gd name="connsiteY116" fmla="*/ 692943 h 1881187"/>
              <a:gd name="connsiteX117" fmla="*/ 171450 w 1154907"/>
              <a:gd name="connsiteY117" fmla="*/ 700087 h 1881187"/>
              <a:gd name="connsiteX118" fmla="*/ 166688 w 1154907"/>
              <a:gd name="connsiteY118" fmla="*/ 707231 h 1881187"/>
              <a:gd name="connsiteX119" fmla="*/ 159544 w 1154907"/>
              <a:gd name="connsiteY119" fmla="*/ 728662 h 1881187"/>
              <a:gd name="connsiteX120" fmla="*/ 157163 w 1154907"/>
              <a:gd name="connsiteY120" fmla="*/ 735806 h 1881187"/>
              <a:gd name="connsiteX121" fmla="*/ 152400 w 1154907"/>
              <a:gd name="connsiteY121" fmla="*/ 742950 h 1881187"/>
              <a:gd name="connsiteX122" fmla="*/ 145257 w 1154907"/>
              <a:gd name="connsiteY122" fmla="*/ 766762 h 1881187"/>
              <a:gd name="connsiteX123" fmla="*/ 142875 w 1154907"/>
              <a:gd name="connsiteY123" fmla="*/ 773906 h 1881187"/>
              <a:gd name="connsiteX124" fmla="*/ 140494 w 1154907"/>
              <a:gd name="connsiteY124" fmla="*/ 781050 h 1881187"/>
              <a:gd name="connsiteX125" fmla="*/ 135732 w 1154907"/>
              <a:gd name="connsiteY125" fmla="*/ 788193 h 1881187"/>
              <a:gd name="connsiteX126" fmla="*/ 130969 w 1154907"/>
              <a:gd name="connsiteY126" fmla="*/ 802481 h 1881187"/>
              <a:gd name="connsiteX127" fmla="*/ 123825 w 1154907"/>
              <a:gd name="connsiteY127" fmla="*/ 816768 h 1881187"/>
              <a:gd name="connsiteX128" fmla="*/ 114300 w 1154907"/>
              <a:gd name="connsiteY128" fmla="*/ 833437 h 1881187"/>
              <a:gd name="connsiteX129" fmla="*/ 107157 w 1154907"/>
              <a:gd name="connsiteY129" fmla="*/ 847725 h 1881187"/>
              <a:gd name="connsiteX130" fmla="*/ 102394 w 1154907"/>
              <a:gd name="connsiteY130" fmla="*/ 862012 h 1881187"/>
              <a:gd name="connsiteX131" fmla="*/ 95250 w 1154907"/>
              <a:gd name="connsiteY131" fmla="*/ 876300 h 1881187"/>
              <a:gd name="connsiteX132" fmla="*/ 92869 w 1154907"/>
              <a:gd name="connsiteY132" fmla="*/ 885825 h 1881187"/>
              <a:gd name="connsiteX133" fmla="*/ 88107 w 1154907"/>
              <a:gd name="connsiteY133" fmla="*/ 900112 h 1881187"/>
              <a:gd name="connsiteX134" fmla="*/ 78582 w 1154907"/>
              <a:gd name="connsiteY134" fmla="*/ 928687 h 1881187"/>
              <a:gd name="connsiteX135" fmla="*/ 73819 w 1154907"/>
              <a:gd name="connsiteY135" fmla="*/ 942975 h 1881187"/>
              <a:gd name="connsiteX136" fmla="*/ 71438 w 1154907"/>
              <a:gd name="connsiteY136" fmla="*/ 950118 h 1881187"/>
              <a:gd name="connsiteX137" fmla="*/ 66675 w 1154907"/>
              <a:gd name="connsiteY137" fmla="*/ 957262 h 1881187"/>
              <a:gd name="connsiteX138" fmla="*/ 57150 w 1154907"/>
              <a:gd name="connsiteY138" fmla="*/ 978693 h 1881187"/>
              <a:gd name="connsiteX139" fmla="*/ 47625 w 1154907"/>
              <a:gd name="connsiteY139" fmla="*/ 1007268 h 1881187"/>
              <a:gd name="connsiteX140" fmla="*/ 42863 w 1154907"/>
              <a:gd name="connsiteY140" fmla="*/ 1021556 h 1881187"/>
              <a:gd name="connsiteX141" fmla="*/ 40482 w 1154907"/>
              <a:gd name="connsiteY141" fmla="*/ 1028700 h 1881187"/>
              <a:gd name="connsiteX142" fmla="*/ 35719 w 1154907"/>
              <a:gd name="connsiteY142" fmla="*/ 1035843 h 1881187"/>
              <a:gd name="connsiteX143" fmla="*/ 26194 w 1154907"/>
              <a:gd name="connsiteY143" fmla="*/ 1057275 h 1881187"/>
              <a:gd name="connsiteX144" fmla="*/ 19050 w 1154907"/>
              <a:gd name="connsiteY144" fmla="*/ 1078706 h 1881187"/>
              <a:gd name="connsiteX145" fmla="*/ 16669 w 1154907"/>
              <a:gd name="connsiteY145" fmla="*/ 1085850 h 1881187"/>
              <a:gd name="connsiteX146" fmla="*/ 2382 w 1154907"/>
              <a:gd name="connsiteY146"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09576 w 1154907"/>
              <a:gd name="connsiteY71" fmla="*/ 130969 h 1881187"/>
              <a:gd name="connsiteX72" fmla="*/ 411957 w 1154907"/>
              <a:gd name="connsiteY72" fmla="*/ 152400 h 1881187"/>
              <a:gd name="connsiteX73" fmla="*/ 404813 w 1154907"/>
              <a:gd name="connsiteY73" fmla="*/ 157162 h 1881187"/>
              <a:gd name="connsiteX74" fmla="*/ 402432 w 1154907"/>
              <a:gd name="connsiteY74" fmla="*/ 164306 h 1881187"/>
              <a:gd name="connsiteX75" fmla="*/ 392907 w 1154907"/>
              <a:gd name="connsiteY75" fmla="*/ 178593 h 1881187"/>
              <a:gd name="connsiteX76" fmla="*/ 383382 w 1154907"/>
              <a:gd name="connsiteY76" fmla="*/ 192881 h 1881187"/>
              <a:gd name="connsiteX77" fmla="*/ 373857 w 1154907"/>
              <a:gd name="connsiteY77" fmla="*/ 207168 h 1881187"/>
              <a:gd name="connsiteX78" fmla="*/ 369094 w 1154907"/>
              <a:gd name="connsiteY78" fmla="*/ 214312 h 1881187"/>
              <a:gd name="connsiteX79" fmla="*/ 361950 w 1154907"/>
              <a:gd name="connsiteY79" fmla="*/ 228600 h 1881187"/>
              <a:gd name="connsiteX80" fmla="*/ 359569 w 1154907"/>
              <a:gd name="connsiteY80" fmla="*/ 235743 h 1881187"/>
              <a:gd name="connsiteX81" fmla="*/ 354807 w 1154907"/>
              <a:gd name="connsiteY81" fmla="*/ 242887 h 1881187"/>
              <a:gd name="connsiteX82" fmla="*/ 352425 w 1154907"/>
              <a:gd name="connsiteY82" fmla="*/ 250031 h 1881187"/>
              <a:gd name="connsiteX83" fmla="*/ 347663 w 1154907"/>
              <a:gd name="connsiteY83" fmla="*/ 257175 h 1881187"/>
              <a:gd name="connsiteX84" fmla="*/ 340519 w 1154907"/>
              <a:gd name="connsiteY84" fmla="*/ 271462 h 1881187"/>
              <a:gd name="connsiteX85" fmla="*/ 330994 w 1154907"/>
              <a:gd name="connsiteY85" fmla="*/ 292893 h 1881187"/>
              <a:gd name="connsiteX86" fmla="*/ 323850 w 1154907"/>
              <a:gd name="connsiteY86" fmla="*/ 307181 h 1881187"/>
              <a:gd name="connsiteX87" fmla="*/ 316707 w 1154907"/>
              <a:gd name="connsiteY87" fmla="*/ 328612 h 1881187"/>
              <a:gd name="connsiteX88" fmla="*/ 314325 w 1154907"/>
              <a:gd name="connsiteY88" fmla="*/ 335756 h 1881187"/>
              <a:gd name="connsiteX89" fmla="*/ 309563 w 1154907"/>
              <a:gd name="connsiteY89" fmla="*/ 342900 h 1881187"/>
              <a:gd name="connsiteX90" fmla="*/ 307182 w 1154907"/>
              <a:gd name="connsiteY90" fmla="*/ 350043 h 1881187"/>
              <a:gd name="connsiteX91" fmla="*/ 292894 w 1154907"/>
              <a:gd name="connsiteY91" fmla="*/ 371475 h 1881187"/>
              <a:gd name="connsiteX92" fmla="*/ 288132 w 1154907"/>
              <a:gd name="connsiteY92" fmla="*/ 378618 h 1881187"/>
              <a:gd name="connsiteX93" fmla="*/ 280988 w 1154907"/>
              <a:gd name="connsiteY93" fmla="*/ 392906 h 1881187"/>
              <a:gd name="connsiteX94" fmla="*/ 273844 w 1154907"/>
              <a:gd name="connsiteY94" fmla="*/ 407193 h 1881187"/>
              <a:gd name="connsiteX95" fmla="*/ 266700 w 1154907"/>
              <a:gd name="connsiteY95" fmla="*/ 428625 h 1881187"/>
              <a:gd name="connsiteX96" fmla="*/ 264319 w 1154907"/>
              <a:gd name="connsiteY96" fmla="*/ 435768 h 1881187"/>
              <a:gd name="connsiteX97" fmla="*/ 257175 w 1154907"/>
              <a:gd name="connsiteY97" fmla="*/ 459581 h 1881187"/>
              <a:gd name="connsiteX98" fmla="*/ 252413 w 1154907"/>
              <a:gd name="connsiteY98" fmla="*/ 466725 h 1881187"/>
              <a:gd name="connsiteX99" fmla="*/ 247650 w 1154907"/>
              <a:gd name="connsiteY99" fmla="*/ 481012 h 1881187"/>
              <a:gd name="connsiteX100" fmla="*/ 242888 w 1154907"/>
              <a:gd name="connsiteY100" fmla="*/ 495300 h 1881187"/>
              <a:gd name="connsiteX101" fmla="*/ 240507 w 1154907"/>
              <a:gd name="connsiteY101" fmla="*/ 502443 h 1881187"/>
              <a:gd name="connsiteX102" fmla="*/ 238125 w 1154907"/>
              <a:gd name="connsiteY102" fmla="*/ 511968 h 1881187"/>
              <a:gd name="connsiteX103" fmla="*/ 233363 w 1154907"/>
              <a:gd name="connsiteY103" fmla="*/ 519112 h 1881187"/>
              <a:gd name="connsiteX104" fmla="*/ 226219 w 1154907"/>
              <a:gd name="connsiteY104" fmla="*/ 540543 h 1881187"/>
              <a:gd name="connsiteX105" fmla="*/ 223838 w 1154907"/>
              <a:gd name="connsiteY105" fmla="*/ 547687 h 1881187"/>
              <a:gd name="connsiteX106" fmla="*/ 219075 w 1154907"/>
              <a:gd name="connsiteY106" fmla="*/ 554831 h 1881187"/>
              <a:gd name="connsiteX107" fmla="*/ 207169 w 1154907"/>
              <a:gd name="connsiteY107" fmla="*/ 590550 h 1881187"/>
              <a:gd name="connsiteX108" fmla="*/ 202407 w 1154907"/>
              <a:gd name="connsiteY108" fmla="*/ 604837 h 1881187"/>
              <a:gd name="connsiteX109" fmla="*/ 200025 w 1154907"/>
              <a:gd name="connsiteY109" fmla="*/ 611981 h 1881187"/>
              <a:gd name="connsiteX110" fmla="*/ 195263 w 1154907"/>
              <a:gd name="connsiteY110" fmla="*/ 628650 h 1881187"/>
              <a:gd name="connsiteX111" fmla="*/ 192882 w 1154907"/>
              <a:gd name="connsiteY111" fmla="*/ 638175 h 1881187"/>
              <a:gd name="connsiteX112" fmla="*/ 188119 w 1154907"/>
              <a:gd name="connsiteY112" fmla="*/ 652462 h 1881187"/>
              <a:gd name="connsiteX113" fmla="*/ 185738 w 1154907"/>
              <a:gd name="connsiteY113" fmla="*/ 659606 h 1881187"/>
              <a:gd name="connsiteX114" fmla="*/ 180975 w 1154907"/>
              <a:gd name="connsiteY114" fmla="*/ 676275 h 1881187"/>
              <a:gd name="connsiteX115" fmla="*/ 178594 w 1154907"/>
              <a:gd name="connsiteY115" fmla="*/ 685800 h 1881187"/>
              <a:gd name="connsiteX116" fmla="*/ 173832 w 1154907"/>
              <a:gd name="connsiteY116" fmla="*/ 692943 h 1881187"/>
              <a:gd name="connsiteX117" fmla="*/ 171450 w 1154907"/>
              <a:gd name="connsiteY117" fmla="*/ 700087 h 1881187"/>
              <a:gd name="connsiteX118" fmla="*/ 166688 w 1154907"/>
              <a:gd name="connsiteY118" fmla="*/ 707231 h 1881187"/>
              <a:gd name="connsiteX119" fmla="*/ 159544 w 1154907"/>
              <a:gd name="connsiteY119" fmla="*/ 728662 h 1881187"/>
              <a:gd name="connsiteX120" fmla="*/ 157163 w 1154907"/>
              <a:gd name="connsiteY120" fmla="*/ 735806 h 1881187"/>
              <a:gd name="connsiteX121" fmla="*/ 152400 w 1154907"/>
              <a:gd name="connsiteY121" fmla="*/ 742950 h 1881187"/>
              <a:gd name="connsiteX122" fmla="*/ 145257 w 1154907"/>
              <a:gd name="connsiteY122" fmla="*/ 766762 h 1881187"/>
              <a:gd name="connsiteX123" fmla="*/ 142875 w 1154907"/>
              <a:gd name="connsiteY123" fmla="*/ 773906 h 1881187"/>
              <a:gd name="connsiteX124" fmla="*/ 140494 w 1154907"/>
              <a:gd name="connsiteY124" fmla="*/ 781050 h 1881187"/>
              <a:gd name="connsiteX125" fmla="*/ 135732 w 1154907"/>
              <a:gd name="connsiteY125" fmla="*/ 788193 h 1881187"/>
              <a:gd name="connsiteX126" fmla="*/ 130969 w 1154907"/>
              <a:gd name="connsiteY126" fmla="*/ 802481 h 1881187"/>
              <a:gd name="connsiteX127" fmla="*/ 123825 w 1154907"/>
              <a:gd name="connsiteY127" fmla="*/ 816768 h 1881187"/>
              <a:gd name="connsiteX128" fmla="*/ 114300 w 1154907"/>
              <a:gd name="connsiteY128" fmla="*/ 833437 h 1881187"/>
              <a:gd name="connsiteX129" fmla="*/ 107157 w 1154907"/>
              <a:gd name="connsiteY129" fmla="*/ 847725 h 1881187"/>
              <a:gd name="connsiteX130" fmla="*/ 102394 w 1154907"/>
              <a:gd name="connsiteY130" fmla="*/ 862012 h 1881187"/>
              <a:gd name="connsiteX131" fmla="*/ 95250 w 1154907"/>
              <a:gd name="connsiteY131" fmla="*/ 876300 h 1881187"/>
              <a:gd name="connsiteX132" fmla="*/ 92869 w 1154907"/>
              <a:gd name="connsiteY132" fmla="*/ 885825 h 1881187"/>
              <a:gd name="connsiteX133" fmla="*/ 78582 w 1154907"/>
              <a:gd name="connsiteY133" fmla="*/ 928687 h 1881187"/>
              <a:gd name="connsiteX134" fmla="*/ 73819 w 1154907"/>
              <a:gd name="connsiteY134" fmla="*/ 942975 h 1881187"/>
              <a:gd name="connsiteX135" fmla="*/ 71438 w 1154907"/>
              <a:gd name="connsiteY135" fmla="*/ 950118 h 1881187"/>
              <a:gd name="connsiteX136" fmla="*/ 66675 w 1154907"/>
              <a:gd name="connsiteY136" fmla="*/ 957262 h 1881187"/>
              <a:gd name="connsiteX137" fmla="*/ 57150 w 1154907"/>
              <a:gd name="connsiteY137" fmla="*/ 978693 h 1881187"/>
              <a:gd name="connsiteX138" fmla="*/ 47625 w 1154907"/>
              <a:gd name="connsiteY138" fmla="*/ 1007268 h 1881187"/>
              <a:gd name="connsiteX139" fmla="*/ 42863 w 1154907"/>
              <a:gd name="connsiteY139" fmla="*/ 1021556 h 1881187"/>
              <a:gd name="connsiteX140" fmla="*/ 40482 w 1154907"/>
              <a:gd name="connsiteY140" fmla="*/ 1028700 h 1881187"/>
              <a:gd name="connsiteX141" fmla="*/ 35719 w 1154907"/>
              <a:gd name="connsiteY141" fmla="*/ 1035843 h 1881187"/>
              <a:gd name="connsiteX142" fmla="*/ 26194 w 1154907"/>
              <a:gd name="connsiteY142" fmla="*/ 1057275 h 1881187"/>
              <a:gd name="connsiteX143" fmla="*/ 19050 w 1154907"/>
              <a:gd name="connsiteY143" fmla="*/ 1078706 h 1881187"/>
              <a:gd name="connsiteX144" fmla="*/ 16669 w 1154907"/>
              <a:gd name="connsiteY144" fmla="*/ 1085850 h 1881187"/>
              <a:gd name="connsiteX145" fmla="*/ 2382 w 1154907"/>
              <a:gd name="connsiteY145" fmla="*/ 1104900 h 1881187"/>
              <a:gd name="connsiteX0" fmla="*/ 1 w 1154907"/>
              <a:gd name="connsiteY0" fmla="*/ 1114425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09576 w 1154907"/>
              <a:gd name="connsiteY71" fmla="*/ 130969 h 1881187"/>
              <a:gd name="connsiteX72" fmla="*/ 411957 w 1154907"/>
              <a:gd name="connsiteY72" fmla="*/ 152400 h 1881187"/>
              <a:gd name="connsiteX73" fmla="*/ 404813 w 1154907"/>
              <a:gd name="connsiteY73" fmla="*/ 157162 h 1881187"/>
              <a:gd name="connsiteX74" fmla="*/ 402432 w 1154907"/>
              <a:gd name="connsiteY74" fmla="*/ 164306 h 1881187"/>
              <a:gd name="connsiteX75" fmla="*/ 392907 w 1154907"/>
              <a:gd name="connsiteY75" fmla="*/ 178593 h 1881187"/>
              <a:gd name="connsiteX76" fmla="*/ 383382 w 1154907"/>
              <a:gd name="connsiteY76" fmla="*/ 192881 h 1881187"/>
              <a:gd name="connsiteX77" fmla="*/ 373857 w 1154907"/>
              <a:gd name="connsiteY77" fmla="*/ 207168 h 1881187"/>
              <a:gd name="connsiteX78" fmla="*/ 369094 w 1154907"/>
              <a:gd name="connsiteY78" fmla="*/ 214312 h 1881187"/>
              <a:gd name="connsiteX79" fmla="*/ 361950 w 1154907"/>
              <a:gd name="connsiteY79" fmla="*/ 228600 h 1881187"/>
              <a:gd name="connsiteX80" fmla="*/ 359569 w 1154907"/>
              <a:gd name="connsiteY80" fmla="*/ 235743 h 1881187"/>
              <a:gd name="connsiteX81" fmla="*/ 354807 w 1154907"/>
              <a:gd name="connsiteY81" fmla="*/ 242887 h 1881187"/>
              <a:gd name="connsiteX82" fmla="*/ 352425 w 1154907"/>
              <a:gd name="connsiteY82" fmla="*/ 250031 h 1881187"/>
              <a:gd name="connsiteX83" fmla="*/ 347663 w 1154907"/>
              <a:gd name="connsiteY83" fmla="*/ 257175 h 1881187"/>
              <a:gd name="connsiteX84" fmla="*/ 340519 w 1154907"/>
              <a:gd name="connsiteY84" fmla="*/ 271462 h 1881187"/>
              <a:gd name="connsiteX85" fmla="*/ 330994 w 1154907"/>
              <a:gd name="connsiteY85" fmla="*/ 292893 h 1881187"/>
              <a:gd name="connsiteX86" fmla="*/ 323850 w 1154907"/>
              <a:gd name="connsiteY86" fmla="*/ 307181 h 1881187"/>
              <a:gd name="connsiteX87" fmla="*/ 316707 w 1154907"/>
              <a:gd name="connsiteY87" fmla="*/ 328612 h 1881187"/>
              <a:gd name="connsiteX88" fmla="*/ 314325 w 1154907"/>
              <a:gd name="connsiteY88" fmla="*/ 335756 h 1881187"/>
              <a:gd name="connsiteX89" fmla="*/ 309563 w 1154907"/>
              <a:gd name="connsiteY89" fmla="*/ 342900 h 1881187"/>
              <a:gd name="connsiteX90" fmla="*/ 307182 w 1154907"/>
              <a:gd name="connsiteY90" fmla="*/ 350043 h 1881187"/>
              <a:gd name="connsiteX91" fmla="*/ 292894 w 1154907"/>
              <a:gd name="connsiteY91" fmla="*/ 371475 h 1881187"/>
              <a:gd name="connsiteX92" fmla="*/ 288132 w 1154907"/>
              <a:gd name="connsiteY92" fmla="*/ 378618 h 1881187"/>
              <a:gd name="connsiteX93" fmla="*/ 280988 w 1154907"/>
              <a:gd name="connsiteY93" fmla="*/ 392906 h 1881187"/>
              <a:gd name="connsiteX94" fmla="*/ 273844 w 1154907"/>
              <a:gd name="connsiteY94" fmla="*/ 407193 h 1881187"/>
              <a:gd name="connsiteX95" fmla="*/ 266700 w 1154907"/>
              <a:gd name="connsiteY95" fmla="*/ 428625 h 1881187"/>
              <a:gd name="connsiteX96" fmla="*/ 264319 w 1154907"/>
              <a:gd name="connsiteY96" fmla="*/ 435768 h 1881187"/>
              <a:gd name="connsiteX97" fmla="*/ 257175 w 1154907"/>
              <a:gd name="connsiteY97" fmla="*/ 459581 h 1881187"/>
              <a:gd name="connsiteX98" fmla="*/ 252413 w 1154907"/>
              <a:gd name="connsiteY98" fmla="*/ 466725 h 1881187"/>
              <a:gd name="connsiteX99" fmla="*/ 247650 w 1154907"/>
              <a:gd name="connsiteY99" fmla="*/ 481012 h 1881187"/>
              <a:gd name="connsiteX100" fmla="*/ 242888 w 1154907"/>
              <a:gd name="connsiteY100" fmla="*/ 495300 h 1881187"/>
              <a:gd name="connsiteX101" fmla="*/ 240507 w 1154907"/>
              <a:gd name="connsiteY101" fmla="*/ 502443 h 1881187"/>
              <a:gd name="connsiteX102" fmla="*/ 238125 w 1154907"/>
              <a:gd name="connsiteY102" fmla="*/ 511968 h 1881187"/>
              <a:gd name="connsiteX103" fmla="*/ 233363 w 1154907"/>
              <a:gd name="connsiteY103" fmla="*/ 519112 h 1881187"/>
              <a:gd name="connsiteX104" fmla="*/ 226219 w 1154907"/>
              <a:gd name="connsiteY104" fmla="*/ 540543 h 1881187"/>
              <a:gd name="connsiteX105" fmla="*/ 223838 w 1154907"/>
              <a:gd name="connsiteY105" fmla="*/ 547687 h 1881187"/>
              <a:gd name="connsiteX106" fmla="*/ 219075 w 1154907"/>
              <a:gd name="connsiteY106" fmla="*/ 554831 h 1881187"/>
              <a:gd name="connsiteX107" fmla="*/ 207169 w 1154907"/>
              <a:gd name="connsiteY107" fmla="*/ 590550 h 1881187"/>
              <a:gd name="connsiteX108" fmla="*/ 202407 w 1154907"/>
              <a:gd name="connsiteY108" fmla="*/ 604837 h 1881187"/>
              <a:gd name="connsiteX109" fmla="*/ 200025 w 1154907"/>
              <a:gd name="connsiteY109" fmla="*/ 611981 h 1881187"/>
              <a:gd name="connsiteX110" fmla="*/ 195263 w 1154907"/>
              <a:gd name="connsiteY110" fmla="*/ 628650 h 1881187"/>
              <a:gd name="connsiteX111" fmla="*/ 192882 w 1154907"/>
              <a:gd name="connsiteY111" fmla="*/ 638175 h 1881187"/>
              <a:gd name="connsiteX112" fmla="*/ 188119 w 1154907"/>
              <a:gd name="connsiteY112" fmla="*/ 652462 h 1881187"/>
              <a:gd name="connsiteX113" fmla="*/ 185738 w 1154907"/>
              <a:gd name="connsiteY113" fmla="*/ 659606 h 1881187"/>
              <a:gd name="connsiteX114" fmla="*/ 180975 w 1154907"/>
              <a:gd name="connsiteY114" fmla="*/ 676275 h 1881187"/>
              <a:gd name="connsiteX115" fmla="*/ 178594 w 1154907"/>
              <a:gd name="connsiteY115" fmla="*/ 685800 h 1881187"/>
              <a:gd name="connsiteX116" fmla="*/ 173832 w 1154907"/>
              <a:gd name="connsiteY116" fmla="*/ 692943 h 1881187"/>
              <a:gd name="connsiteX117" fmla="*/ 171450 w 1154907"/>
              <a:gd name="connsiteY117" fmla="*/ 700087 h 1881187"/>
              <a:gd name="connsiteX118" fmla="*/ 166688 w 1154907"/>
              <a:gd name="connsiteY118" fmla="*/ 707231 h 1881187"/>
              <a:gd name="connsiteX119" fmla="*/ 159544 w 1154907"/>
              <a:gd name="connsiteY119" fmla="*/ 728662 h 1881187"/>
              <a:gd name="connsiteX120" fmla="*/ 157163 w 1154907"/>
              <a:gd name="connsiteY120" fmla="*/ 735806 h 1881187"/>
              <a:gd name="connsiteX121" fmla="*/ 152400 w 1154907"/>
              <a:gd name="connsiteY121" fmla="*/ 742950 h 1881187"/>
              <a:gd name="connsiteX122" fmla="*/ 145257 w 1154907"/>
              <a:gd name="connsiteY122" fmla="*/ 766762 h 1881187"/>
              <a:gd name="connsiteX123" fmla="*/ 142875 w 1154907"/>
              <a:gd name="connsiteY123" fmla="*/ 773906 h 1881187"/>
              <a:gd name="connsiteX124" fmla="*/ 140494 w 1154907"/>
              <a:gd name="connsiteY124" fmla="*/ 781050 h 1881187"/>
              <a:gd name="connsiteX125" fmla="*/ 135732 w 1154907"/>
              <a:gd name="connsiteY125" fmla="*/ 788193 h 1881187"/>
              <a:gd name="connsiteX126" fmla="*/ 130969 w 1154907"/>
              <a:gd name="connsiteY126" fmla="*/ 802481 h 1881187"/>
              <a:gd name="connsiteX127" fmla="*/ 123825 w 1154907"/>
              <a:gd name="connsiteY127" fmla="*/ 816768 h 1881187"/>
              <a:gd name="connsiteX128" fmla="*/ 114300 w 1154907"/>
              <a:gd name="connsiteY128" fmla="*/ 833437 h 1881187"/>
              <a:gd name="connsiteX129" fmla="*/ 107157 w 1154907"/>
              <a:gd name="connsiteY129" fmla="*/ 847725 h 1881187"/>
              <a:gd name="connsiteX130" fmla="*/ 102394 w 1154907"/>
              <a:gd name="connsiteY130" fmla="*/ 862012 h 1881187"/>
              <a:gd name="connsiteX131" fmla="*/ 95250 w 1154907"/>
              <a:gd name="connsiteY131" fmla="*/ 876300 h 1881187"/>
              <a:gd name="connsiteX132" fmla="*/ 92869 w 1154907"/>
              <a:gd name="connsiteY132" fmla="*/ 885825 h 1881187"/>
              <a:gd name="connsiteX133" fmla="*/ 78582 w 1154907"/>
              <a:gd name="connsiteY133" fmla="*/ 928687 h 1881187"/>
              <a:gd name="connsiteX134" fmla="*/ 73819 w 1154907"/>
              <a:gd name="connsiteY134" fmla="*/ 942975 h 1881187"/>
              <a:gd name="connsiteX135" fmla="*/ 71438 w 1154907"/>
              <a:gd name="connsiteY135" fmla="*/ 950118 h 1881187"/>
              <a:gd name="connsiteX136" fmla="*/ 66675 w 1154907"/>
              <a:gd name="connsiteY136" fmla="*/ 957262 h 1881187"/>
              <a:gd name="connsiteX137" fmla="*/ 57150 w 1154907"/>
              <a:gd name="connsiteY137" fmla="*/ 978693 h 1881187"/>
              <a:gd name="connsiteX138" fmla="*/ 47625 w 1154907"/>
              <a:gd name="connsiteY138" fmla="*/ 1007268 h 1881187"/>
              <a:gd name="connsiteX139" fmla="*/ 42863 w 1154907"/>
              <a:gd name="connsiteY139" fmla="*/ 1021556 h 1881187"/>
              <a:gd name="connsiteX140" fmla="*/ 40482 w 1154907"/>
              <a:gd name="connsiteY140" fmla="*/ 1028700 h 1881187"/>
              <a:gd name="connsiteX141" fmla="*/ 35719 w 1154907"/>
              <a:gd name="connsiteY141" fmla="*/ 1035843 h 1881187"/>
              <a:gd name="connsiteX142" fmla="*/ 26194 w 1154907"/>
              <a:gd name="connsiteY142" fmla="*/ 1057275 h 1881187"/>
              <a:gd name="connsiteX143" fmla="*/ 19050 w 1154907"/>
              <a:gd name="connsiteY143" fmla="*/ 1078706 h 1881187"/>
              <a:gd name="connsiteX144" fmla="*/ 16669 w 1154907"/>
              <a:gd name="connsiteY144" fmla="*/ 1085850 h 1881187"/>
              <a:gd name="connsiteX145" fmla="*/ 1 w 1154907"/>
              <a:gd name="connsiteY145" fmla="*/ 1114425 h 1881187"/>
              <a:gd name="connsiteX0" fmla="*/ 1 w 1154907"/>
              <a:gd name="connsiteY0" fmla="*/ 1114425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11957 w 1154907"/>
              <a:gd name="connsiteY71" fmla="*/ 152400 h 1881187"/>
              <a:gd name="connsiteX72" fmla="*/ 404813 w 1154907"/>
              <a:gd name="connsiteY72" fmla="*/ 157162 h 1881187"/>
              <a:gd name="connsiteX73" fmla="*/ 402432 w 1154907"/>
              <a:gd name="connsiteY73" fmla="*/ 164306 h 1881187"/>
              <a:gd name="connsiteX74" fmla="*/ 392907 w 1154907"/>
              <a:gd name="connsiteY74" fmla="*/ 178593 h 1881187"/>
              <a:gd name="connsiteX75" fmla="*/ 383382 w 1154907"/>
              <a:gd name="connsiteY75" fmla="*/ 192881 h 1881187"/>
              <a:gd name="connsiteX76" fmla="*/ 373857 w 1154907"/>
              <a:gd name="connsiteY76" fmla="*/ 207168 h 1881187"/>
              <a:gd name="connsiteX77" fmla="*/ 369094 w 1154907"/>
              <a:gd name="connsiteY77" fmla="*/ 214312 h 1881187"/>
              <a:gd name="connsiteX78" fmla="*/ 361950 w 1154907"/>
              <a:gd name="connsiteY78" fmla="*/ 228600 h 1881187"/>
              <a:gd name="connsiteX79" fmla="*/ 359569 w 1154907"/>
              <a:gd name="connsiteY79" fmla="*/ 235743 h 1881187"/>
              <a:gd name="connsiteX80" fmla="*/ 354807 w 1154907"/>
              <a:gd name="connsiteY80" fmla="*/ 242887 h 1881187"/>
              <a:gd name="connsiteX81" fmla="*/ 352425 w 1154907"/>
              <a:gd name="connsiteY81" fmla="*/ 250031 h 1881187"/>
              <a:gd name="connsiteX82" fmla="*/ 347663 w 1154907"/>
              <a:gd name="connsiteY82" fmla="*/ 257175 h 1881187"/>
              <a:gd name="connsiteX83" fmla="*/ 340519 w 1154907"/>
              <a:gd name="connsiteY83" fmla="*/ 271462 h 1881187"/>
              <a:gd name="connsiteX84" fmla="*/ 330994 w 1154907"/>
              <a:gd name="connsiteY84" fmla="*/ 292893 h 1881187"/>
              <a:gd name="connsiteX85" fmla="*/ 323850 w 1154907"/>
              <a:gd name="connsiteY85" fmla="*/ 307181 h 1881187"/>
              <a:gd name="connsiteX86" fmla="*/ 316707 w 1154907"/>
              <a:gd name="connsiteY86" fmla="*/ 328612 h 1881187"/>
              <a:gd name="connsiteX87" fmla="*/ 314325 w 1154907"/>
              <a:gd name="connsiteY87" fmla="*/ 335756 h 1881187"/>
              <a:gd name="connsiteX88" fmla="*/ 309563 w 1154907"/>
              <a:gd name="connsiteY88" fmla="*/ 342900 h 1881187"/>
              <a:gd name="connsiteX89" fmla="*/ 307182 w 1154907"/>
              <a:gd name="connsiteY89" fmla="*/ 350043 h 1881187"/>
              <a:gd name="connsiteX90" fmla="*/ 292894 w 1154907"/>
              <a:gd name="connsiteY90" fmla="*/ 371475 h 1881187"/>
              <a:gd name="connsiteX91" fmla="*/ 288132 w 1154907"/>
              <a:gd name="connsiteY91" fmla="*/ 378618 h 1881187"/>
              <a:gd name="connsiteX92" fmla="*/ 280988 w 1154907"/>
              <a:gd name="connsiteY92" fmla="*/ 392906 h 1881187"/>
              <a:gd name="connsiteX93" fmla="*/ 273844 w 1154907"/>
              <a:gd name="connsiteY93" fmla="*/ 407193 h 1881187"/>
              <a:gd name="connsiteX94" fmla="*/ 266700 w 1154907"/>
              <a:gd name="connsiteY94" fmla="*/ 428625 h 1881187"/>
              <a:gd name="connsiteX95" fmla="*/ 264319 w 1154907"/>
              <a:gd name="connsiteY95" fmla="*/ 435768 h 1881187"/>
              <a:gd name="connsiteX96" fmla="*/ 257175 w 1154907"/>
              <a:gd name="connsiteY96" fmla="*/ 459581 h 1881187"/>
              <a:gd name="connsiteX97" fmla="*/ 252413 w 1154907"/>
              <a:gd name="connsiteY97" fmla="*/ 466725 h 1881187"/>
              <a:gd name="connsiteX98" fmla="*/ 247650 w 1154907"/>
              <a:gd name="connsiteY98" fmla="*/ 481012 h 1881187"/>
              <a:gd name="connsiteX99" fmla="*/ 242888 w 1154907"/>
              <a:gd name="connsiteY99" fmla="*/ 495300 h 1881187"/>
              <a:gd name="connsiteX100" fmla="*/ 240507 w 1154907"/>
              <a:gd name="connsiteY100" fmla="*/ 502443 h 1881187"/>
              <a:gd name="connsiteX101" fmla="*/ 238125 w 1154907"/>
              <a:gd name="connsiteY101" fmla="*/ 511968 h 1881187"/>
              <a:gd name="connsiteX102" fmla="*/ 233363 w 1154907"/>
              <a:gd name="connsiteY102" fmla="*/ 519112 h 1881187"/>
              <a:gd name="connsiteX103" fmla="*/ 226219 w 1154907"/>
              <a:gd name="connsiteY103" fmla="*/ 540543 h 1881187"/>
              <a:gd name="connsiteX104" fmla="*/ 223838 w 1154907"/>
              <a:gd name="connsiteY104" fmla="*/ 547687 h 1881187"/>
              <a:gd name="connsiteX105" fmla="*/ 219075 w 1154907"/>
              <a:gd name="connsiteY105" fmla="*/ 554831 h 1881187"/>
              <a:gd name="connsiteX106" fmla="*/ 207169 w 1154907"/>
              <a:gd name="connsiteY106" fmla="*/ 590550 h 1881187"/>
              <a:gd name="connsiteX107" fmla="*/ 202407 w 1154907"/>
              <a:gd name="connsiteY107" fmla="*/ 604837 h 1881187"/>
              <a:gd name="connsiteX108" fmla="*/ 200025 w 1154907"/>
              <a:gd name="connsiteY108" fmla="*/ 611981 h 1881187"/>
              <a:gd name="connsiteX109" fmla="*/ 195263 w 1154907"/>
              <a:gd name="connsiteY109" fmla="*/ 628650 h 1881187"/>
              <a:gd name="connsiteX110" fmla="*/ 192882 w 1154907"/>
              <a:gd name="connsiteY110" fmla="*/ 638175 h 1881187"/>
              <a:gd name="connsiteX111" fmla="*/ 188119 w 1154907"/>
              <a:gd name="connsiteY111" fmla="*/ 652462 h 1881187"/>
              <a:gd name="connsiteX112" fmla="*/ 185738 w 1154907"/>
              <a:gd name="connsiteY112" fmla="*/ 659606 h 1881187"/>
              <a:gd name="connsiteX113" fmla="*/ 180975 w 1154907"/>
              <a:gd name="connsiteY113" fmla="*/ 676275 h 1881187"/>
              <a:gd name="connsiteX114" fmla="*/ 178594 w 1154907"/>
              <a:gd name="connsiteY114" fmla="*/ 685800 h 1881187"/>
              <a:gd name="connsiteX115" fmla="*/ 173832 w 1154907"/>
              <a:gd name="connsiteY115" fmla="*/ 692943 h 1881187"/>
              <a:gd name="connsiteX116" fmla="*/ 171450 w 1154907"/>
              <a:gd name="connsiteY116" fmla="*/ 700087 h 1881187"/>
              <a:gd name="connsiteX117" fmla="*/ 166688 w 1154907"/>
              <a:gd name="connsiteY117" fmla="*/ 707231 h 1881187"/>
              <a:gd name="connsiteX118" fmla="*/ 159544 w 1154907"/>
              <a:gd name="connsiteY118" fmla="*/ 728662 h 1881187"/>
              <a:gd name="connsiteX119" fmla="*/ 157163 w 1154907"/>
              <a:gd name="connsiteY119" fmla="*/ 735806 h 1881187"/>
              <a:gd name="connsiteX120" fmla="*/ 152400 w 1154907"/>
              <a:gd name="connsiteY120" fmla="*/ 742950 h 1881187"/>
              <a:gd name="connsiteX121" fmla="*/ 145257 w 1154907"/>
              <a:gd name="connsiteY121" fmla="*/ 766762 h 1881187"/>
              <a:gd name="connsiteX122" fmla="*/ 142875 w 1154907"/>
              <a:gd name="connsiteY122" fmla="*/ 773906 h 1881187"/>
              <a:gd name="connsiteX123" fmla="*/ 140494 w 1154907"/>
              <a:gd name="connsiteY123" fmla="*/ 781050 h 1881187"/>
              <a:gd name="connsiteX124" fmla="*/ 135732 w 1154907"/>
              <a:gd name="connsiteY124" fmla="*/ 788193 h 1881187"/>
              <a:gd name="connsiteX125" fmla="*/ 130969 w 1154907"/>
              <a:gd name="connsiteY125" fmla="*/ 802481 h 1881187"/>
              <a:gd name="connsiteX126" fmla="*/ 123825 w 1154907"/>
              <a:gd name="connsiteY126" fmla="*/ 816768 h 1881187"/>
              <a:gd name="connsiteX127" fmla="*/ 114300 w 1154907"/>
              <a:gd name="connsiteY127" fmla="*/ 833437 h 1881187"/>
              <a:gd name="connsiteX128" fmla="*/ 107157 w 1154907"/>
              <a:gd name="connsiteY128" fmla="*/ 847725 h 1881187"/>
              <a:gd name="connsiteX129" fmla="*/ 102394 w 1154907"/>
              <a:gd name="connsiteY129" fmla="*/ 862012 h 1881187"/>
              <a:gd name="connsiteX130" fmla="*/ 95250 w 1154907"/>
              <a:gd name="connsiteY130" fmla="*/ 876300 h 1881187"/>
              <a:gd name="connsiteX131" fmla="*/ 92869 w 1154907"/>
              <a:gd name="connsiteY131" fmla="*/ 885825 h 1881187"/>
              <a:gd name="connsiteX132" fmla="*/ 78582 w 1154907"/>
              <a:gd name="connsiteY132" fmla="*/ 928687 h 1881187"/>
              <a:gd name="connsiteX133" fmla="*/ 73819 w 1154907"/>
              <a:gd name="connsiteY133" fmla="*/ 942975 h 1881187"/>
              <a:gd name="connsiteX134" fmla="*/ 71438 w 1154907"/>
              <a:gd name="connsiteY134" fmla="*/ 950118 h 1881187"/>
              <a:gd name="connsiteX135" fmla="*/ 66675 w 1154907"/>
              <a:gd name="connsiteY135" fmla="*/ 957262 h 1881187"/>
              <a:gd name="connsiteX136" fmla="*/ 57150 w 1154907"/>
              <a:gd name="connsiteY136" fmla="*/ 978693 h 1881187"/>
              <a:gd name="connsiteX137" fmla="*/ 47625 w 1154907"/>
              <a:gd name="connsiteY137" fmla="*/ 1007268 h 1881187"/>
              <a:gd name="connsiteX138" fmla="*/ 42863 w 1154907"/>
              <a:gd name="connsiteY138" fmla="*/ 1021556 h 1881187"/>
              <a:gd name="connsiteX139" fmla="*/ 40482 w 1154907"/>
              <a:gd name="connsiteY139" fmla="*/ 1028700 h 1881187"/>
              <a:gd name="connsiteX140" fmla="*/ 35719 w 1154907"/>
              <a:gd name="connsiteY140" fmla="*/ 1035843 h 1881187"/>
              <a:gd name="connsiteX141" fmla="*/ 26194 w 1154907"/>
              <a:gd name="connsiteY141" fmla="*/ 1057275 h 1881187"/>
              <a:gd name="connsiteX142" fmla="*/ 19050 w 1154907"/>
              <a:gd name="connsiteY142" fmla="*/ 1078706 h 1881187"/>
              <a:gd name="connsiteX143" fmla="*/ 16669 w 1154907"/>
              <a:gd name="connsiteY143" fmla="*/ 1085850 h 1881187"/>
              <a:gd name="connsiteX144" fmla="*/ 1 w 1154907"/>
              <a:gd name="connsiteY144" fmla="*/ 1114425 h 1881187"/>
              <a:gd name="connsiteX0" fmla="*/ 1 w 1154907"/>
              <a:gd name="connsiteY0" fmla="*/ 1114425 h 1881187"/>
              <a:gd name="connsiteX1" fmla="*/ 0 w 1154907"/>
              <a:gd name="connsiteY1" fmla="*/ 1874043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11957 w 1154907"/>
              <a:gd name="connsiteY71" fmla="*/ 152400 h 1881187"/>
              <a:gd name="connsiteX72" fmla="*/ 404813 w 1154907"/>
              <a:gd name="connsiteY72" fmla="*/ 157162 h 1881187"/>
              <a:gd name="connsiteX73" fmla="*/ 402432 w 1154907"/>
              <a:gd name="connsiteY73" fmla="*/ 164306 h 1881187"/>
              <a:gd name="connsiteX74" fmla="*/ 392907 w 1154907"/>
              <a:gd name="connsiteY74" fmla="*/ 178593 h 1881187"/>
              <a:gd name="connsiteX75" fmla="*/ 383382 w 1154907"/>
              <a:gd name="connsiteY75" fmla="*/ 192881 h 1881187"/>
              <a:gd name="connsiteX76" fmla="*/ 373857 w 1154907"/>
              <a:gd name="connsiteY76" fmla="*/ 207168 h 1881187"/>
              <a:gd name="connsiteX77" fmla="*/ 369094 w 1154907"/>
              <a:gd name="connsiteY77" fmla="*/ 214312 h 1881187"/>
              <a:gd name="connsiteX78" fmla="*/ 361950 w 1154907"/>
              <a:gd name="connsiteY78" fmla="*/ 228600 h 1881187"/>
              <a:gd name="connsiteX79" fmla="*/ 359569 w 1154907"/>
              <a:gd name="connsiteY79" fmla="*/ 235743 h 1881187"/>
              <a:gd name="connsiteX80" fmla="*/ 354807 w 1154907"/>
              <a:gd name="connsiteY80" fmla="*/ 242887 h 1881187"/>
              <a:gd name="connsiteX81" fmla="*/ 352425 w 1154907"/>
              <a:gd name="connsiteY81" fmla="*/ 250031 h 1881187"/>
              <a:gd name="connsiteX82" fmla="*/ 347663 w 1154907"/>
              <a:gd name="connsiteY82" fmla="*/ 257175 h 1881187"/>
              <a:gd name="connsiteX83" fmla="*/ 340519 w 1154907"/>
              <a:gd name="connsiteY83" fmla="*/ 271462 h 1881187"/>
              <a:gd name="connsiteX84" fmla="*/ 330994 w 1154907"/>
              <a:gd name="connsiteY84" fmla="*/ 292893 h 1881187"/>
              <a:gd name="connsiteX85" fmla="*/ 323850 w 1154907"/>
              <a:gd name="connsiteY85" fmla="*/ 307181 h 1881187"/>
              <a:gd name="connsiteX86" fmla="*/ 316707 w 1154907"/>
              <a:gd name="connsiteY86" fmla="*/ 328612 h 1881187"/>
              <a:gd name="connsiteX87" fmla="*/ 314325 w 1154907"/>
              <a:gd name="connsiteY87" fmla="*/ 335756 h 1881187"/>
              <a:gd name="connsiteX88" fmla="*/ 309563 w 1154907"/>
              <a:gd name="connsiteY88" fmla="*/ 342900 h 1881187"/>
              <a:gd name="connsiteX89" fmla="*/ 307182 w 1154907"/>
              <a:gd name="connsiteY89" fmla="*/ 350043 h 1881187"/>
              <a:gd name="connsiteX90" fmla="*/ 292894 w 1154907"/>
              <a:gd name="connsiteY90" fmla="*/ 371475 h 1881187"/>
              <a:gd name="connsiteX91" fmla="*/ 288132 w 1154907"/>
              <a:gd name="connsiteY91" fmla="*/ 378618 h 1881187"/>
              <a:gd name="connsiteX92" fmla="*/ 280988 w 1154907"/>
              <a:gd name="connsiteY92" fmla="*/ 392906 h 1881187"/>
              <a:gd name="connsiteX93" fmla="*/ 273844 w 1154907"/>
              <a:gd name="connsiteY93" fmla="*/ 407193 h 1881187"/>
              <a:gd name="connsiteX94" fmla="*/ 266700 w 1154907"/>
              <a:gd name="connsiteY94" fmla="*/ 428625 h 1881187"/>
              <a:gd name="connsiteX95" fmla="*/ 264319 w 1154907"/>
              <a:gd name="connsiteY95" fmla="*/ 435768 h 1881187"/>
              <a:gd name="connsiteX96" fmla="*/ 257175 w 1154907"/>
              <a:gd name="connsiteY96" fmla="*/ 459581 h 1881187"/>
              <a:gd name="connsiteX97" fmla="*/ 252413 w 1154907"/>
              <a:gd name="connsiteY97" fmla="*/ 466725 h 1881187"/>
              <a:gd name="connsiteX98" fmla="*/ 247650 w 1154907"/>
              <a:gd name="connsiteY98" fmla="*/ 481012 h 1881187"/>
              <a:gd name="connsiteX99" fmla="*/ 242888 w 1154907"/>
              <a:gd name="connsiteY99" fmla="*/ 495300 h 1881187"/>
              <a:gd name="connsiteX100" fmla="*/ 240507 w 1154907"/>
              <a:gd name="connsiteY100" fmla="*/ 502443 h 1881187"/>
              <a:gd name="connsiteX101" fmla="*/ 238125 w 1154907"/>
              <a:gd name="connsiteY101" fmla="*/ 511968 h 1881187"/>
              <a:gd name="connsiteX102" fmla="*/ 233363 w 1154907"/>
              <a:gd name="connsiteY102" fmla="*/ 519112 h 1881187"/>
              <a:gd name="connsiteX103" fmla="*/ 226219 w 1154907"/>
              <a:gd name="connsiteY103" fmla="*/ 540543 h 1881187"/>
              <a:gd name="connsiteX104" fmla="*/ 223838 w 1154907"/>
              <a:gd name="connsiteY104" fmla="*/ 547687 h 1881187"/>
              <a:gd name="connsiteX105" fmla="*/ 219075 w 1154907"/>
              <a:gd name="connsiteY105" fmla="*/ 554831 h 1881187"/>
              <a:gd name="connsiteX106" fmla="*/ 207169 w 1154907"/>
              <a:gd name="connsiteY106" fmla="*/ 590550 h 1881187"/>
              <a:gd name="connsiteX107" fmla="*/ 202407 w 1154907"/>
              <a:gd name="connsiteY107" fmla="*/ 604837 h 1881187"/>
              <a:gd name="connsiteX108" fmla="*/ 200025 w 1154907"/>
              <a:gd name="connsiteY108" fmla="*/ 611981 h 1881187"/>
              <a:gd name="connsiteX109" fmla="*/ 195263 w 1154907"/>
              <a:gd name="connsiteY109" fmla="*/ 628650 h 1881187"/>
              <a:gd name="connsiteX110" fmla="*/ 192882 w 1154907"/>
              <a:gd name="connsiteY110" fmla="*/ 638175 h 1881187"/>
              <a:gd name="connsiteX111" fmla="*/ 188119 w 1154907"/>
              <a:gd name="connsiteY111" fmla="*/ 652462 h 1881187"/>
              <a:gd name="connsiteX112" fmla="*/ 185738 w 1154907"/>
              <a:gd name="connsiteY112" fmla="*/ 659606 h 1881187"/>
              <a:gd name="connsiteX113" fmla="*/ 180975 w 1154907"/>
              <a:gd name="connsiteY113" fmla="*/ 676275 h 1881187"/>
              <a:gd name="connsiteX114" fmla="*/ 178594 w 1154907"/>
              <a:gd name="connsiteY114" fmla="*/ 685800 h 1881187"/>
              <a:gd name="connsiteX115" fmla="*/ 173832 w 1154907"/>
              <a:gd name="connsiteY115" fmla="*/ 692943 h 1881187"/>
              <a:gd name="connsiteX116" fmla="*/ 171450 w 1154907"/>
              <a:gd name="connsiteY116" fmla="*/ 700087 h 1881187"/>
              <a:gd name="connsiteX117" fmla="*/ 166688 w 1154907"/>
              <a:gd name="connsiteY117" fmla="*/ 707231 h 1881187"/>
              <a:gd name="connsiteX118" fmla="*/ 159544 w 1154907"/>
              <a:gd name="connsiteY118" fmla="*/ 728662 h 1881187"/>
              <a:gd name="connsiteX119" fmla="*/ 157163 w 1154907"/>
              <a:gd name="connsiteY119" fmla="*/ 735806 h 1881187"/>
              <a:gd name="connsiteX120" fmla="*/ 152400 w 1154907"/>
              <a:gd name="connsiteY120" fmla="*/ 742950 h 1881187"/>
              <a:gd name="connsiteX121" fmla="*/ 145257 w 1154907"/>
              <a:gd name="connsiteY121" fmla="*/ 766762 h 1881187"/>
              <a:gd name="connsiteX122" fmla="*/ 142875 w 1154907"/>
              <a:gd name="connsiteY122" fmla="*/ 773906 h 1881187"/>
              <a:gd name="connsiteX123" fmla="*/ 140494 w 1154907"/>
              <a:gd name="connsiteY123" fmla="*/ 781050 h 1881187"/>
              <a:gd name="connsiteX124" fmla="*/ 135732 w 1154907"/>
              <a:gd name="connsiteY124" fmla="*/ 788193 h 1881187"/>
              <a:gd name="connsiteX125" fmla="*/ 130969 w 1154907"/>
              <a:gd name="connsiteY125" fmla="*/ 802481 h 1881187"/>
              <a:gd name="connsiteX126" fmla="*/ 123825 w 1154907"/>
              <a:gd name="connsiteY126" fmla="*/ 816768 h 1881187"/>
              <a:gd name="connsiteX127" fmla="*/ 114300 w 1154907"/>
              <a:gd name="connsiteY127" fmla="*/ 833437 h 1881187"/>
              <a:gd name="connsiteX128" fmla="*/ 107157 w 1154907"/>
              <a:gd name="connsiteY128" fmla="*/ 847725 h 1881187"/>
              <a:gd name="connsiteX129" fmla="*/ 102394 w 1154907"/>
              <a:gd name="connsiteY129" fmla="*/ 862012 h 1881187"/>
              <a:gd name="connsiteX130" fmla="*/ 95250 w 1154907"/>
              <a:gd name="connsiteY130" fmla="*/ 876300 h 1881187"/>
              <a:gd name="connsiteX131" fmla="*/ 92869 w 1154907"/>
              <a:gd name="connsiteY131" fmla="*/ 885825 h 1881187"/>
              <a:gd name="connsiteX132" fmla="*/ 78582 w 1154907"/>
              <a:gd name="connsiteY132" fmla="*/ 928687 h 1881187"/>
              <a:gd name="connsiteX133" fmla="*/ 73819 w 1154907"/>
              <a:gd name="connsiteY133" fmla="*/ 942975 h 1881187"/>
              <a:gd name="connsiteX134" fmla="*/ 71438 w 1154907"/>
              <a:gd name="connsiteY134" fmla="*/ 950118 h 1881187"/>
              <a:gd name="connsiteX135" fmla="*/ 66675 w 1154907"/>
              <a:gd name="connsiteY135" fmla="*/ 957262 h 1881187"/>
              <a:gd name="connsiteX136" fmla="*/ 57150 w 1154907"/>
              <a:gd name="connsiteY136" fmla="*/ 978693 h 1881187"/>
              <a:gd name="connsiteX137" fmla="*/ 47625 w 1154907"/>
              <a:gd name="connsiteY137" fmla="*/ 1007268 h 1881187"/>
              <a:gd name="connsiteX138" fmla="*/ 42863 w 1154907"/>
              <a:gd name="connsiteY138" fmla="*/ 1021556 h 1881187"/>
              <a:gd name="connsiteX139" fmla="*/ 40482 w 1154907"/>
              <a:gd name="connsiteY139" fmla="*/ 1028700 h 1881187"/>
              <a:gd name="connsiteX140" fmla="*/ 35719 w 1154907"/>
              <a:gd name="connsiteY140" fmla="*/ 1035843 h 1881187"/>
              <a:gd name="connsiteX141" fmla="*/ 26194 w 1154907"/>
              <a:gd name="connsiteY141" fmla="*/ 1057275 h 1881187"/>
              <a:gd name="connsiteX142" fmla="*/ 19050 w 1154907"/>
              <a:gd name="connsiteY142" fmla="*/ 1078706 h 1881187"/>
              <a:gd name="connsiteX143" fmla="*/ 16669 w 1154907"/>
              <a:gd name="connsiteY143" fmla="*/ 1085850 h 1881187"/>
              <a:gd name="connsiteX144" fmla="*/ 1 w 1154907"/>
              <a:gd name="connsiteY144" fmla="*/ 1114425 h 1881187"/>
              <a:gd name="connsiteX0" fmla="*/ 1 w 1162051"/>
              <a:gd name="connsiteY0" fmla="*/ 1114425 h 1876425"/>
              <a:gd name="connsiteX1" fmla="*/ 0 w 1162051"/>
              <a:gd name="connsiteY1" fmla="*/ 1874043 h 1876425"/>
              <a:gd name="connsiteX2" fmla="*/ 1162051 w 1162051"/>
              <a:gd name="connsiteY2" fmla="*/ 1876425 h 1876425"/>
              <a:gd name="connsiteX3" fmla="*/ 1152525 w 1162051"/>
              <a:gd name="connsiteY3" fmla="*/ 1112043 h 1876425"/>
              <a:gd name="connsiteX4" fmla="*/ 1009650 w 1162051"/>
              <a:gd name="connsiteY4" fmla="*/ 738187 h 1876425"/>
              <a:gd name="connsiteX5" fmla="*/ 1002507 w 1162051"/>
              <a:gd name="connsiteY5" fmla="*/ 719137 h 1876425"/>
              <a:gd name="connsiteX6" fmla="*/ 997744 w 1162051"/>
              <a:gd name="connsiteY6" fmla="*/ 704850 h 1876425"/>
              <a:gd name="connsiteX7" fmla="*/ 988219 w 1162051"/>
              <a:gd name="connsiteY7" fmla="*/ 690562 h 1876425"/>
              <a:gd name="connsiteX8" fmla="*/ 978694 w 1162051"/>
              <a:gd name="connsiteY8" fmla="*/ 669131 h 1876425"/>
              <a:gd name="connsiteX9" fmla="*/ 976313 w 1162051"/>
              <a:gd name="connsiteY9" fmla="*/ 661987 h 1876425"/>
              <a:gd name="connsiteX10" fmla="*/ 971550 w 1162051"/>
              <a:gd name="connsiteY10" fmla="*/ 654843 h 1876425"/>
              <a:gd name="connsiteX11" fmla="*/ 969169 w 1162051"/>
              <a:gd name="connsiteY11" fmla="*/ 645318 h 1876425"/>
              <a:gd name="connsiteX12" fmla="*/ 964407 w 1162051"/>
              <a:gd name="connsiteY12" fmla="*/ 631031 h 1876425"/>
              <a:gd name="connsiteX13" fmla="*/ 962025 w 1162051"/>
              <a:gd name="connsiteY13" fmla="*/ 623887 h 1876425"/>
              <a:gd name="connsiteX14" fmla="*/ 952500 w 1162051"/>
              <a:gd name="connsiteY14" fmla="*/ 590550 h 1876425"/>
              <a:gd name="connsiteX15" fmla="*/ 947738 w 1162051"/>
              <a:gd name="connsiteY15" fmla="*/ 583406 h 1876425"/>
              <a:gd name="connsiteX16" fmla="*/ 942975 w 1162051"/>
              <a:gd name="connsiteY16" fmla="*/ 569118 h 1876425"/>
              <a:gd name="connsiteX17" fmla="*/ 933450 w 1162051"/>
              <a:gd name="connsiteY17" fmla="*/ 554831 h 1876425"/>
              <a:gd name="connsiteX18" fmla="*/ 923925 w 1162051"/>
              <a:gd name="connsiteY18" fmla="*/ 533400 h 1876425"/>
              <a:gd name="connsiteX19" fmla="*/ 914400 w 1162051"/>
              <a:gd name="connsiteY19" fmla="*/ 504825 h 1876425"/>
              <a:gd name="connsiteX20" fmla="*/ 909638 w 1162051"/>
              <a:gd name="connsiteY20" fmla="*/ 490537 h 1876425"/>
              <a:gd name="connsiteX21" fmla="*/ 907257 w 1162051"/>
              <a:gd name="connsiteY21" fmla="*/ 483393 h 1876425"/>
              <a:gd name="connsiteX22" fmla="*/ 902494 w 1162051"/>
              <a:gd name="connsiteY22" fmla="*/ 476250 h 1876425"/>
              <a:gd name="connsiteX23" fmla="*/ 897732 w 1162051"/>
              <a:gd name="connsiteY23" fmla="*/ 461962 h 1876425"/>
              <a:gd name="connsiteX24" fmla="*/ 888207 w 1162051"/>
              <a:gd name="connsiteY24" fmla="*/ 447675 h 1876425"/>
              <a:gd name="connsiteX25" fmla="*/ 883444 w 1162051"/>
              <a:gd name="connsiteY25" fmla="*/ 433387 h 1876425"/>
              <a:gd name="connsiteX26" fmla="*/ 881063 w 1162051"/>
              <a:gd name="connsiteY26" fmla="*/ 426243 h 1876425"/>
              <a:gd name="connsiteX27" fmla="*/ 878682 w 1162051"/>
              <a:gd name="connsiteY27" fmla="*/ 416718 h 1876425"/>
              <a:gd name="connsiteX28" fmla="*/ 871538 w 1162051"/>
              <a:gd name="connsiteY28" fmla="*/ 402431 h 1876425"/>
              <a:gd name="connsiteX29" fmla="*/ 864394 w 1162051"/>
              <a:gd name="connsiteY29" fmla="*/ 385762 h 1876425"/>
              <a:gd name="connsiteX30" fmla="*/ 852489 w 1162051"/>
              <a:gd name="connsiteY30" fmla="*/ 376237 h 1876425"/>
              <a:gd name="connsiteX31" fmla="*/ 847725 w 1162051"/>
              <a:gd name="connsiteY31" fmla="*/ 359568 h 1876425"/>
              <a:gd name="connsiteX32" fmla="*/ 835819 w 1162051"/>
              <a:gd name="connsiteY32" fmla="*/ 345281 h 1876425"/>
              <a:gd name="connsiteX33" fmla="*/ 828675 w 1162051"/>
              <a:gd name="connsiteY33" fmla="*/ 321468 h 1876425"/>
              <a:gd name="connsiteX34" fmla="*/ 826294 w 1162051"/>
              <a:gd name="connsiteY34" fmla="*/ 314325 h 1876425"/>
              <a:gd name="connsiteX35" fmla="*/ 823913 w 1162051"/>
              <a:gd name="connsiteY35" fmla="*/ 307181 h 1876425"/>
              <a:gd name="connsiteX36" fmla="*/ 816769 w 1162051"/>
              <a:gd name="connsiteY36" fmla="*/ 297656 h 1876425"/>
              <a:gd name="connsiteX37" fmla="*/ 814388 w 1162051"/>
              <a:gd name="connsiteY37" fmla="*/ 290512 h 1876425"/>
              <a:gd name="connsiteX38" fmla="*/ 800100 w 1162051"/>
              <a:gd name="connsiteY38" fmla="*/ 273843 h 1876425"/>
              <a:gd name="connsiteX39" fmla="*/ 797719 w 1162051"/>
              <a:gd name="connsiteY39" fmla="*/ 266700 h 1876425"/>
              <a:gd name="connsiteX40" fmla="*/ 788194 w 1162051"/>
              <a:gd name="connsiteY40" fmla="*/ 250031 h 1876425"/>
              <a:gd name="connsiteX41" fmla="*/ 781050 w 1162051"/>
              <a:gd name="connsiteY41" fmla="*/ 233362 h 1876425"/>
              <a:gd name="connsiteX42" fmla="*/ 776288 w 1162051"/>
              <a:gd name="connsiteY42" fmla="*/ 219075 h 1876425"/>
              <a:gd name="connsiteX43" fmla="*/ 773907 w 1162051"/>
              <a:gd name="connsiteY43" fmla="*/ 211931 h 1876425"/>
              <a:gd name="connsiteX44" fmla="*/ 769144 w 1162051"/>
              <a:gd name="connsiteY44" fmla="*/ 204787 h 1876425"/>
              <a:gd name="connsiteX45" fmla="*/ 766763 w 1162051"/>
              <a:gd name="connsiteY45" fmla="*/ 197643 h 1876425"/>
              <a:gd name="connsiteX46" fmla="*/ 757238 w 1162051"/>
              <a:gd name="connsiteY46" fmla="*/ 180975 h 1876425"/>
              <a:gd name="connsiteX47" fmla="*/ 745332 w 1162051"/>
              <a:gd name="connsiteY47" fmla="*/ 159543 h 1876425"/>
              <a:gd name="connsiteX48" fmla="*/ 742950 w 1162051"/>
              <a:gd name="connsiteY48" fmla="*/ 152400 h 1876425"/>
              <a:gd name="connsiteX49" fmla="*/ 738188 w 1162051"/>
              <a:gd name="connsiteY49" fmla="*/ 145256 h 1876425"/>
              <a:gd name="connsiteX50" fmla="*/ 702469 w 1162051"/>
              <a:gd name="connsiteY50" fmla="*/ 88106 h 1876425"/>
              <a:gd name="connsiteX51" fmla="*/ 700088 w 1162051"/>
              <a:gd name="connsiteY51" fmla="*/ 83343 h 1876425"/>
              <a:gd name="connsiteX52" fmla="*/ 688182 w 1162051"/>
              <a:gd name="connsiteY52" fmla="*/ 71437 h 1876425"/>
              <a:gd name="connsiteX53" fmla="*/ 645319 w 1162051"/>
              <a:gd name="connsiteY53" fmla="*/ 33337 h 1876425"/>
              <a:gd name="connsiteX54" fmla="*/ 638175 w 1162051"/>
              <a:gd name="connsiteY54" fmla="*/ 28575 h 1876425"/>
              <a:gd name="connsiteX55" fmla="*/ 623888 w 1162051"/>
              <a:gd name="connsiteY55" fmla="*/ 14287 h 1876425"/>
              <a:gd name="connsiteX56" fmla="*/ 614363 w 1162051"/>
              <a:gd name="connsiteY56" fmla="*/ 9525 h 1876425"/>
              <a:gd name="connsiteX57" fmla="*/ 607219 w 1162051"/>
              <a:gd name="connsiteY57" fmla="*/ 4762 h 1876425"/>
              <a:gd name="connsiteX58" fmla="*/ 588169 w 1162051"/>
              <a:gd name="connsiteY58" fmla="*/ 0 h 1876425"/>
              <a:gd name="connsiteX59" fmla="*/ 542925 w 1162051"/>
              <a:gd name="connsiteY59" fmla="*/ 2381 h 1876425"/>
              <a:gd name="connsiteX60" fmla="*/ 526257 w 1162051"/>
              <a:gd name="connsiteY60" fmla="*/ 7143 h 1876425"/>
              <a:gd name="connsiteX61" fmla="*/ 519113 w 1162051"/>
              <a:gd name="connsiteY61" fmla="*/ 11906 h 1876425"/>
              <a:gd name="connsiteX62" fmla="*/ 504825 w 1162051"/>
              <a:gd name="connsiteY62" fmla="*/ 23812 h 1876425"/>
              <a:gd name="connsiteX63" fmla="*/ 497682 w 1162051"/>
              <a:gd name="connsiteY63" fmla="*/ 26193 h 1876425"/>
              <a:gd name="connsiteX64" fmla="*/ 492919 w 1162051"/>
              <a:gd name="connsiteY64" fmla="*/ 33337 h 1876425"/>
              <a:gd name="connsiteX65" fmla="*/ 478632 w 1162051"/>
              <a:gd name="connsiteY65" fmla="*/ 42862 h 1876425"/>
              <a:gd name="connsiteX66" fmla="*/ 461963 w 1162051"/>
              <a:gd name="connsiteY66" fmla="*/ 61912 h 1876425"/>
              <a:gd name="connsiteX67" fmla="*/ 459582 w 1162051"/>
              <a:gd name="connsiteY67" fmla="*/ 69056 h 1876425"/>
              <a:gd name="connsiteX68" fmla="*/ 442913 w 1162051"/>
              <a:gd name="connsiteY68" fmla="*/ 90487 h 1876425"/>
              <a:gd name="connsiteX69" fmla="*/ 435769 w 1162051"/>
              <a:gd name="connsiteY69" fmla="*/ 104775 h 1876425"/>
              <a:gd name="connsiteX70" fmla="*/ 426244 w 1162051"/>
              <a:gd name="connsiteY70" fmla="*/ 121443 h 1876425"/>
              <a:gd name="connsiteX71" fmla="*/ 411957 w 1162051"/>
              <a:gd name="connsiteY71" fmla="*/ 152400 h 1876425"/>
              <a:gd name="connsiteX72" fmla="*/ 404813 w 1162051"/>
              <a:gd name="connsiteY72" fmla="*/ 157162 h 1876425"/>
              <a:gd name="connsiteX73" fmla="*/ 402432 w 1162051"/>
              <a:gd name="connsiteY73" fmla="*/ 164306 h 1876425"/>
              <a:gd name="connsiteX74" fmla="*/ 392907 w 1162051"/>
              <a:gd name="connsiteY74" fmla="*/ 178593 h 1876425"/>
              <a:gd name="connsiteX75" fmla="*/ 383382 w 1162051"/>
              <a:gd name="connsiteY75" fmla="*/ 192881 h 1876425"/>
              <a:gd name="connsiteX76" fmla="*/ 373857 w 1162051"/>
              <a:gd name="connsiteY76" fmla="*/ 207168 h 1876425"/>
              <a:gd name="connsiteX77" fmla="*/ 369094 w 1162051"/>
              <a:gd name="connsiteY77" fmla="*/ 214312 h 1876425"/>
              <a:gd name="connsiteX78" fmla="*/ 361950 w 1162051"/>
              <a:gd name="connsiteY78" fmla="*/ 228600 h 1876425"/>
              <a:gd name="connsiteX79" fmla="*/ 359569 w 1162051"/>
              <a:gd name="connsiteY79" fmla="*/ 235743 h 1876425"/>
              <a:gd name="connsiteX80" fmla="*/ 354807 w 1162051"/>
              <a:gd name="connsiteY80" fmla="*/ 242887 h 1876425"/>
              <a:gd name="connsiteX81" fmla="*/ 352425 w 1162051"/>
              <a:gd name="connsiteY81" fmla="*/ 250031 h 1876425"/>
              <a:gd name="connsiteX82" fmla="*/ 347663 w 1162051"/>
              <a:gd name="connsiteY82" fmla="*/ 257175 h 1876425"/>
              <a:gd name="connsiteX83" fmla="*/ 340519 w 1162051"/>
              <a:gd name="connsiteY83" fmla="*/ 271462 h 1876425"/>
              <a:gd name="connsiteX84" fmla="*/ 330994 w 1162051"/>
              <a:gd name="connsiteY84" fmla="*/ 292893 h 1876425"/>
              <a:gd name="connsiteX85" fmla="*/ 323850 w 1162051"/>
              <a:gd name="connsiteY85" fmla="*/ 307181 h 1876425"/>
              <a:gd name="connsiteX86" fmla="*/ 316707 w 1162051"/>
              <a:gd name="connsiteY86" fmla="*/ 328612 h 1876425"/>
              <a:gd name="connsiteX87" fmla="*/ 314325 w 1162051"/>
              <a:gd name="connsiteY87" fmla="*/ 335756 h 1876425"/>
              <a:gd name="connsiteX88" fmla="*/ 309563 w 1162051"/>
              <a:gd name="connsiteY88" fmla="*/ 342900 h 1876425"/>
              <a:gd name="connsiteX89" fmla="*/ 307182 w 1162051"/>
              <a:gd name="connsiteY89" fmla="*/ 350043 h 1876425"/>
              <a:gd name="connsiteX90" fmla="*/ 292894 w 1162051"/>
              <a:gd name="connsiteY90" fmla="*/ 371475 h 1876425"/>
              <a:gd name="connsiteX91" fmla="*/ 288132 w 1162051"/>
              <a:gd name="connsiteY91" fmla="*/ 378618 h 1876425"/>
              <a:gd name="connsiteX92" fmla="*/ 280988 w 1162051"/>
              <a:gd name="connsiteY92" fmla="*/ 392906 h 1876425"/>
              <a:gd name="connsiteX93" fmla="*/ 273844 w 1162051"/>
              <a:gd name="connsiteY93" fmla="*/ 407193 h 1876425"/>
              <a:gd name="connsiteX94" fmla="*/ 266700 w 1162051"/>
              <a:gd name="connsiteY94" fmla="*/ 428625 h 1876425"/>
              <a:gd name="connsiteX95" fmla="*/ 264319 w 1162051"/>
              <a:gd name="connsiteY95" fmla="*/ 435768 h 1876425"/>
              <a:gd name="connsiteX96" fmla="*/ 257175 w 1162051"/>
              <a:gd name="connsiteY96" fmla="*/ 459581 h 1876425"/>
              <a:gd name="connsiteX97" fmla="*/ 252413 w 1162051"/>
              <a:gd name="connsiteY97" fmla="*/ 466725 h 1876425"/>
              <a:gd name="connsiteX98" fmla="*/ 247650 w 1162051"/>
              <a:gd name="connsiteY98" fmla="*/ 481012 h 1876425"/>
              <a:gd name="connsiteX99" fmla="*/ 242888 w 1162051"/>
              <a:gd name="connsiteY99" fmla="*/ 495300 h 1876425"/>
              <a:gd name="connsiteX100" fmla="*/ 240507 w 1162051"/>
              <a:gd name="connsiteY100" fmla="*/ 502443 h 1876425"/>
              <a:gd name="connsiteX101" fmla="*/ 238125 w 1162051"/>
              <a:gd name="connsiteY101" fmla="*/ 511968 h 1876425"/>
              <a:gd name="connsiteX102" fmla="*/ 233363 w 1162051"/>
              <a:gd name="connsiteY102" fmla="*/ 519112 h 1876425"/>
              <a:gd name="connsiteX103" fmla="*/ 226219 w 1162051"/>
              <a:gd name="connsiteY103" fmla="*/ 540543 h 1876425"/>
              <a:gd name="connsiteX104" fmla="*/ 223838 w 1162051"/>
              <a:gd name="connsiteY104" fmla="*/ 547687 h 1876425"/>
              <a:gd name="connsiteX105" fmla="*/ 219075 w 1162051"/>
              <a:gd name="connsiteY105" fmla="*/ 554831 h 1876425"/>
              <a:gd name="connsiteX106" fmla="*/ 207169 w 1162051"/>
              <a:gd name="connsiteY106" fmla="*/ 590550 h 1876425"/>
              <a:gd name="connsiteX107" fmla="*/ 202407 w 1162051"/>
              <a:gd name="connsiteY107" fmla="*/ 604837 h 1876425"/>
              <a:gd name="connsiteX108" fmla="*/ 200025 w 1162051"/>
              <a:gd name="connsiteY108" fmla="*/ 611981 h 1876425"/>
              <a:gd name="connsiteX109" fmla="*/ 195263 w 1162051"/>
              <a:gd name="connsiteY109" fmla="*/ 628650 h 1876425"/>
              <a:gd name="connsiteX110" fmla="*/ 192882 w 1162051"/>
              <a:gd name="connsiteY110" fmla="*/ 638175 h 1876425"/>
              <a:gd name="connsiteX111" fmla="*/ 188119 w 1162051"/>
              <a:gd name="connsiteY111" fmla="*/ 652462 h 1876425"/>
              <a:gd name="connsiteX112" fmla="*/ 185738 w 1162051"/>
              <a:gd name="connsiteY112" fmla="*/ 659606 h 1876425"/>
              <a:gd name="connsiteX113" fmla="*/ 180975 w 1162051"/>
              <a:gd name="connsiteY113" fmla="*/ 676275 h 1876425"/>
              <a:gd name="connsiteX114" fmla="*/ 178594 w 1162051"/>
              <a:gd name="connsiteY114" fmla="*/ 685800 h 1876425"/>
              <a:gd name="connsiteX115" fmla="*/ 173832 w 1162051"/>
              <a:gd name="connsiteY115" fmla="*/ 692943 h 1876425"/>
              <a:gd name="connsiteX116" fmla="*/ 171450 w 1162051"/>
              <a:gd name="connsiteY116" fmla="*/ 700087 h 1876425"/>
              <a:gd name="connsiteX117" fmla="*/ 166688 w 1162051"/>
              <a:gd name="connsiteY117" fmla="*/ 707231 h 1876425"/>
              <a:gd name="connsiteX118" fmla="*/ 159544 w 1162051"/>
              <a:gd name="connsiteY118" fmla="*/ 728662 h 1876425"/>
              <a:gd name="connsiteX119" fmla="*/ 157163 w 1162051"/>
              <a:gd name="connsiteY119" fmla="*/ 735806 h 1876425"/>
              <a:gd name="connsiteX120" fmla="*/ 152400 w 1162051"/>
              <a:gd name="connsiteY120" fmla="*/ 742950 h 1876425"/>
              <a:gd name="connsiteX121" fmla="*/ 145257 w 1162051"/>
              <a:gd name="connsiteY121" fmla="*/ 766762 h 1876425"/>
              <a:gd name="connsiteX122" fmla="*/ 142875 w 1162051"/>
              <a:gd name="connsiteY122" fmla="*/ 773906 h 1876425"/>
              <a:gd name="connsiteX123" fmla="*/ 140494 w 1162051"/>
              <a:gd name="connsiteY123" fmla="*/ 781050 h 1876425"/>
              <a:gd name="connsiteX124" fmla="*/ 135732 w 1162051"/>
              <a:gd name="connsiteY124" fmla="*/ 788193 h 1876425"/>
              <a:gd name="connsiteX125" fmla="*/ 130969 w 1162051"/>
              <a:gd name="connsiteY125" fmla="*/ 802481 h 1876425"/>
              <a:gd name="connsiteX126" fmla="*/ 123825 w 1162051"/>
              <a:gd name="connsiteY126" fmla="*/ 816768 h 1876425"/>
              <a:gd name="connsiteX127" fmla="*/ 114300 w 1162051"/>
              <a:gd name="connsiteY127" fmla="*/ 833437 h 1876425"/>
              <a:gd name="connsiteX128" fmla="*/ 107157 w 1162051"/>
              <a:gd name="connsiteY128" fmla="*/ 847725 h 1876425"/>
              <a:gd name="connsiteX129" fmla="*/ 102394 w 1162051"/>
              <a:gd name="connsiteY129" fmla="*/ 862012 h 1876425"/>
              <a:gd name="connsiteX130" fmla="*/ 95250 w 1162051"/>
              <a:gd name="connsiteY130" fmla="*/ 876300 h 1876425"/>
              <a:gd name="connsiteX131" fmla="*/ 92869 w 1162051"/>
              <a:gd name="connsiteY131" fmla="*/ 885825 h 1876425"/>
              <a:gd name="connsiteX132" fmla="*/ 78582 w 1162051"/>
              <a:gd name="connsiteY132" fmla="*/ 928687 h 1876425"/>
              <a:gd name="connsiteX133" fmla="*/ 73819 w 1162051"/>
              <a:gd name="connsiteY133" fmla="*/ 942975 h 1876425"/>
              <a:gd name="connsiteX134" fmla="*/ 71438 w 1162051"/>
              <a:gd name="connsiteY134" fmla="*/ 950118 h 1876425"/>
              <a:gd name="connsiteX135" fmla="*/ 66675 w 1162051"/>
              <a:gd name="connsiteY135" fmla="*/ 957262 h 1876425"/>
              <a:gd name="connsiteX136" fmla="*/ 57150 w 1162051"/>
              <a:gd name="connsiteY136" fmla="*/ 978693 h 1876425"/>
              <a:gd name="connsiteX137" fmla="*/ 47625 w 1162051"/>
              <a:gd name="connsiteY137" fmla="*/ 1007268 h 1876425"/>
              <a:gd name="connsiteX138" fmla="*/ 42863 w 1162051"/>
              <a:gd name="connsiteY138" fmla="*/ 1021556 h 1876425"/>
              <a:gd name="connsiteX139" fmla="*/ 40482 w 1162051"/>
              <a:gd name="connsiteY139" fmla="*/ 1028700 h 1876425"/>
              <a:gd name="connsiteX140" fmla="*/ 35719 w 1162051"/>
              <a:gd name="connsiteY140" fmla="*/ 1035843 h 1876425"/>
              <a:gd name="connsiteX141" fmla="*/ 26194 w 1162051"/>
              <a:gd name="connsiteY141" fmla="*/ 1057275 h 1876425"/>
              <a:gd name="connsiteX142" fmla="*/ 19050 w 1162051"/>
              <a:gd name="connsiteY142" fmla="*/ 1078706 h 1876425"/>
              <a:gd name="connsiteX143" fmla="*/ 16669 w 1162051"/>
              <a:gd name="connsiteY143" fmla="*/ 1085850 h 1876425"/>
              <a:gd name="connsiteX144" fmla="*/ 1 w 1162051"/>
              <a:gd name="connsiteY144" fmla="*/ 1114425 h 1876425"/>
              <a:gd name="connsiteX0" fmla="*/ 1 w 1159670"/>
              <a:gd name="connsiteY0" fmla="*/ 1114425 h 1874043"/>
              <a:gd name="connsiteX1" fmla="*/ 0 w 1159670"/>
              <a:gd name="connsiteY1" fmla="*/ 1874043 h 1874043"/>
              <a:gd name="connsiteX2" fmla="*/ 1159670 w 1159670"/>
              <a:gd name="connsiteY2" fmla="*/ 1871663 h 1874043"/>
              <a:gd name="connsiteX3" fmla="*/ 1152525 w 1159670"/>
              <a:gd name="connsiteY3" fmla="*/ 1112043 h 1874043"/>
              <a:gd name="connsiteX4" fmla="*/ 1009650 w 1159670"/>
              <a:gd name="connsiteY4" fmla="*/ 738187 h 1874043"/>
              <a:gd name="connsiteX5" fmla="*/ 1002507 w 1159670"/>
              <a:gd name="connsiteY5" fmla="*/ 719137 h 1874043"/>
              <a:gd name="connsiteX6" fmla="*/ 997744 w 1159670"/>
              <a:gd name="connsiteY6" fmla="*/ 704850 h 1874043"/>
              <a:gd name="connsiteX7" fmla="*/ 988219 w 1159670"/>
              <a:gd name="connsiteY7" fmla="*/ 690562 h 1874043"/>
              <a:gd name="connsiteX8" fmla="*/ 978694 w 1159670"/>
              <a:gd name="connsiteY8" fmla="*/ 669131 h 1874043"/>
              <a:gd name="connsiteX9" fmla="*/ 976313 w 1159670"/>
              <a:gd name="connsiteY9" fmla="*/ 661987 h 1874043"/>
              <a:gd name="connsiteX10" fmla="*/ 971550 w 1159670"/>
              <a:gd name="connsiteY10" fmla="*/ 654843 h 1874043"/>
              <a:gd name="connsiteX11" fmla="*/ 969169 w 1159670"/>
              <a:gd name="connsiteY11" fmla="*/ 645318 h 1874043"/>
              <a:gd name="connsiteX12" fmla="*/ 964407 w 1159670"/>
              <a:gd name="connsiteY12" fmla="*/ 631031 h 1874043"/>
              <a:gd name="connsiteX13" fmla="*/ 962025 w 1159670"/>
              <a:gd name="connsiteY13" fmla="*/ 623887 h 1874043"/>
              <a:gd name="connsiteX14" fmla="*/ 952500 w 1159670"/>
              <a:gd name="connsiteY14" fmla="*/ 590550 h 1874043"/>
              <a:gd name="connsiteX15" fmla="*/ 947738 w 1159670"/>
              <a:gd name="connsiteY15" fmla="*/ 583406 h 1874043"/>
              <a:gd name="connsiteX16" fmla="*/ 942975 w 1159670"/>
              <a:gd name="connsiteY16" fmla="*/ 569118 h 1874043"/>
              <a:gd name="connsiteX17" fmla="*/ 933450 w 1159670"/>
              <a:gd name="connsiteY17" fmla="*/ 554831 h 1874043"/>
              <a:gd name="connsiteX18" fmla="*/ 923925 w 1159670"/>
              <a:gd name="connsiteY18" fmla="*/ 533400 h 1874043"/>
              <a:gd name="connsiteX19" fmla="*/ 914400 w 1159670"/>
              <a:gd name="connsiteY19" fmla="*/ 504825 h 1874043"/>
              <a:gd name="connsiteX20" fmla="*/ 909638 w 1159670"/>
              <a:gd name="connsiteY20" fmla="*/ 490537 h 1874043"/>
              <a:gd name="connsiteX21" fmla="*/ 907257 w 1159670"/>
              <a:gd name="connsiteY21" fmla="*/ 483393 h 1874043"/>
              <a:gd name="connsiteX22" fmla="*/ 902494 w 1159670"/>
              <a:gd name="connsiteY22" fmla="*/ 476250 h 1874043"/>
              <a:gd name="connsiteX23" fmla="*/ 897732 w 1159670"/>
              <a:gd name="connsiteY23" fmla="*/ 461962 h 1874043"/>
              <a:gd name="connsiteX24" fmla="*/ 888207 w 1159670"/>
              <a:gd name="connsiteY24" fmla="*/ 447675 h 1874043"/>
              <a:gd name="connsiteX25" fmla="*/ 883444 w 1159670"/>
              <a:gd name="connsiteY25" fmla="*/ 433387 h 1874043"/>
              <a:gd name="connsiteX26" fmla="*/ 881063 w 1159670"/>
              <a:gd name="connsiteY26" fmla="*/ 426243 h 1874043"/>
              <a:gd name="connsiteX27" fmla="*/ 878682 w 1159670"/>
              <a:gd name="connsiteY27" fmla="*/ 416718 h 1874043"/>
              <a:gd name="connsiteX28" fmla="*/ 871538 w 1159670"/>
              <a:gd name="connsiteY28" fmla="*/ 402431 h 1874043"/>
              <a:gd name="connsiteX29" fmla="*/ 864394 w 1159670"/>
              <a:gd name="connsiteY29" fmla="*/ 385762 h 1874043"/>
              <a:gd name="connsiteX30" fmla="*/ 852489 w 1159670"/>
              <a:gd name="connsiteY30" fmla="*/ 376237 h 1874043"/>
              <a:gd name="connsiteX31" fmla="*/ 847725 w 1159670"/>
              <a:gd name="connsiteY31" fmla="*/ 359568 h 1874043"/>
              <a:gd name="connsiteX32" fmla="*/ 835819 w 1159670"/>
              <a:gd name="connsiteY32" fmla="*/ 345281 h 1874043"/>
              <a:gd name="connsiteX33" fmla="*/ 828675 w 1159670"/>
              <a:gd name="connsiteY33" fmla="*/ 321468 h 1874043"/>
              <a:gd name="connsiteX34" fmla="*/ 826294 w 1159670"/>
              <a:gd name="connsiteY34" fmla="*/ 314325 h 1874043"/>
              <a:gd name="connsiteX35" fmla="*/ 823913 w 1159670"/>
              <a:gd name="connsiteY35" fmla="*/ 307181 h 1874043"/>
              <a:gd name="connsiteX36" fmla="*/ 816769 w 1159670"/>
              <a:gd name="connsiteY36" fmla="*/ 297656 h 1874043"/>
              <a:gd name="connsiteX37" fmla="*/ 814388 w 1159670"/>
              <a:gd name="connsiteY37" fmla="*/ 290512 h 1874043"/>
              <a:gd name="connsiteX38" fmla="*/ 800100 w 1159670"/>
              <a:gd name="connsiteY38" fmla="*/ 273843 h 1874043"/>
              <a:gd name="connsiteX39" fmla="*/ 797719 w 1159670"/>
              <a:gd name="connsiteY39" fmla="*/ 266700 h 1874043"/>
              <a:gd name="connsiteX40" fmla="*/ 788194 w 1159670"/>
              <a:gd name="connsiteY40" fmla="*/ 250031 h 1874043"/>
              <a:gd name="connsiteX41" fmla="*/ 781050 w 1159670"/>
              <a:gd name="connsiteY41" fmla="*/ 233362 h 1874043"/>
              <a:gd name="connsiteX42" fmla="*/ 776288 w 1159670"/>
              <a:gd name="connsiteY42" fmla="*/ 219075 h 1874043"/>
              <a:gd name="connsiteX43" fmla="*/ 773907 w 1159670"/>
              <a:gd name="connsiteY43" fmla="*/ 211931 h 1874043"/>
              <a:gd name="connsiteX44" fmla="*/ 769144 w 1159670"/>
              <a:gd name="connsiteY44" fmla="*/ 204787 h 1874043"/>
              <a:gd name="connsiteX45" fmla="*/ 766763 w 1159670"/>
              <a:gd name="connsiteY45" fmla="*/ 197643 h 1874043"/>
              <a:gd name="connsiteX46" fmla="*/ 757238 w 1159670"/>
              <a:gd name="connsiteY46" fmla="*/ 180975 h 1874043"/>
              <a:gd name="connsiteX47" fmla="*/ 745332 w 1159670"/>
              <a:gd name="connsiteY47" fmla="*/ 159543 h 1874043"/>
              <a:gd name="connsiteX48" fmla="*/ 742950 w 1159670"/>
              <a:gd name="connsiteY48" fmla="*/ 152400 h 1874043"/>
              <a:gd name="connsiteX49" fmla="*/ 738188 w 1159670"/>
              <a:gd name="connsiteY49" fmla="*/ 145256 h 1874043"/>
              <a:gd name="connsiteX50" fmla="*/ 702469 w 1159670"/>
              <a:gd name="connsiteY50" fmla="*/ 88106 h 1874043"/>
              <a:gd name="connsiteX51" fmla="*/ 700088 w 1159670"/>
              <a:gd name="connsiteY51" fmla="*/ 83343 h 1874043"/>
              <a:gd name="connsiteX52" fmla="*/ 688182 w 1159670"/>
              <a:gd name="connsiteY52" fmla="*/ 71437 h 1874043"/>
              <a:gd name="connsiteX53" fmla="*/ 645319 w 1159670"/>
              <a:gd name="connsiteY53" fmla="*/ 33337 h 1874043"/>
              <a:gd name="connsiteX54" fmla="*/ 638175 w 1159670"/>
              <a:gd name="connsiteY54" fmla="*/ 28575 h 1874043"/>
              <a:gd name="connsiteX55" fmla="*/ 623888 w 1159670"/>
              <a:gd name="connsiteY55" fmla="*/ 14287 h 1874043"/>
              <a:gd name="connsiteX56" fmla="*/ 614363 w 1159670"/>
              <a:gd name="connsiteY56" fmla="*/ 9525 h 1874043"/>
              <a:gd name="connsiteX57" fmla="*/ 607219 w 1159670"/>
              <a:gd name="connsiteY57" fmla="*/ 4762 h 1874043"/>
              <a:gd name="connsiteX58" fmla="*/ 588169 w 1159670"/>
              <a:gd name="connsiteY58" fmla="*/ 0 h 1874043"/>
              <a:gd name="connsiteX59" fmla="*/ 542925 w 1159670"/>
              <a:gd name="connsiteY59" fmla="*/ 2381 h 1874043"/>
              <a:gd name="connsiteX60" fmla="*/ 526257 w 1159670"/>
              <a:gd name="connsiteY60" fmla="*/ 7143 h 1874043"/>
              <a:gd name="connsiteX61" fmla="*/ 519113 w 1159670"/>
              <a:gd name="connsiteY61" fmla="*/ 11906 h 1874043"/>
              <a:gd name="connsiteX62" fmla="*/ 504825 w 1159670"/>
              <a:gd name="connsiteY62" fmla="*/ 23812 h 1874043"/>
              <a:gd name="connsiteX63" fmla="*/ 497682 w 1159670"/>
              <a:gd name="connsiteY63" fmla="*/ 26193 h 1874043"/>
              <a:gd name="connsiteX64" fmla="*/ 492919 w 1159670"/>
              <a:gd name="connsiteY64" fmla="*/ 33337 h 1874043"/>
              <a:gd name="connsiteX65" fmla="*/ 478632 w 1159670"/>
              <a:gd name="connsiteY65" fmla="*/ 42862 h 1874043"/>
              <a:gd name="connsiteX66" fmla="*/ 461963 w 1159670"/>
              <a:gd name="connsiteY66" fmla="*/ 61912 h 1874043"/>
              <a:gd name="connsiteX67" fmla="*/ 459582 w 1159670"/>
              <a:gd name="connsiteY67" fmla="*/ 69056 h 1874043"/>
              <a:gd name="connsiteX68" fmla="*/ 442913 w 1159670"/>
              <a:gd name="connsiteY68" fmla="*/ 90487 h 1874043"/>
              <a:gd name="connsiteX69" fmla="*/ 435769 w 1159670"/>
              <a:gd name="connsiteY69" fmla="*/ 104775 h 1874043"/>
              <a:gd name="connsiteX70" fmla="*/ 426244 w 1159670"/>
              <a:gd name="connsiteY70" fmla="*/ 121443 h 1874043"/>
              <a:gd name="connsiteX71" fmla="*/ 411957 w 1159670"/>
              <a:gd name="connsiteY71" fmla="*/ 152400 h 1874043"/>
              <a:gd name="connsiteX72" fmla="*/ 404813 w 1159670"/>
              <a:gd name="connsiteY72" fmla="*/ 157162 h 1874043"/>
              <a:gd name="connsiteX73" fmla="*/ 402432 w 1159670"/>
              <a:gd name="connsiteY73" fmla="*/ 164306 h 1874043"/>
              <a:gd name="connsiteX74" fmla="*/ 392907 w 1159670"/>
              <a:gd name="connsiteY74" fmla="*/ 178593 h 1874043"/>
              <a:gd name="connsiteX75" fmla="*/ 383382 w 1159670"/>
              <a:gd name="connsiteY75" fmla="*/ 192881 h 1874043"/>
              <a:gd name="connsiteX76" fmla="*/ 373857 w 1159670"/>
              <a:gd name="connsiteY76" fmla="*/ 207168 h 1874043"/>
              <a:gd name="connsiteX77" fmla="*/ 369094 w 1159670"/>
              <a:gd name="connsiteY77" fmla="*/ 214312 h 1874043"/>
              <a:gd name="connsiteX78" fmla="*/ 361950 w 1159670"/>
              <a:gd name="connsiteY78" fmla="*/ 228600 h 1874043"/>
              <a:gd name="connsiteX79" fmla="*/ 359569 w 1159670"/>
              <a:gd name="connsiteY79" fmla="*/ 235743 h 1874043"/>
              <a:gd name="connsiteX80" fmla="*/ 354807 w 1159670"/>
              <a:gd name="connsiteY80" fmla="*/ 242887 h 1874043"/>
              <a:gd name="connsiteX81" fmla="*/ 352425 w 1159670"/>
              <a:gd name="connsiteY81" fmla="*/ 250031 h 1874043"/>
              <a:gd name="connsiteX82" fmla="*/ 347663 w 1159670"/>
              <a:gd name="connsiteY82" fmla="*/ 257175 h 1874043"/>
              <a:gd name="connsiteX83" fmla="*/ 340519 w 1159670"/>
              <a:gd name="connsiteY83" fmla="*/ 271462 h 1874043"/>
              <a:gd name="connsiteX84" fmla="*/ 330994 w 1159670"/>
              <a:gd name="connsiteY84" fmla="*/ 292893 h 1874043"/>
              <a:gd name="connsiteX85" fmla="*/ 323850 w 1159670"/>
              <a:gd name="connsiteY85" fmla="*/ 307181 h 1874043"/>
              <a:gd name="connsiteX86" fmla="*/ 316707 w 1159670"/>
              <a:gd name="connsiteY86" fmla="*/ 328612 h 1874043"/>
              <a:gd name="connsiteX87" fmla="*/ 314325 w 1159670"/>
              <a:gd name="connsiteY87" fmla="*/ 335756 h 1874043"/>
              <a:gd name="connsiteX88" fmla="*/ 309563 w 1159670"/>
              <a:gd name="connsiteY88" fmla="*/ 342900 h 1874043"/>
              <a:gd name="connsiteX89" fmla="*/ 307182 w 1159670"/>
              <a:gd name="connsiteY89" fmla="*/ 350043 h 1874043"/>
              <a:gd name="connsiteX90" fmla="*/ 292894 w 1159670"/>
              <a:gd name="connsiteY90" fmla="*/ 371475 h 1874043"/>
              <a:gd name="connsiteX91" fmla="*/ 288132 w 1159670"/>
              <a:gd name="connsiteY91" fmla="*/ 378618 h 1874043"/>
              <a:gd name="connsiteX92" fmla="*/ 280988 w 1159670"/>
              <a:gd name="connsiteY92" fmla="*/ 392906 h 1874043"/>
              <a:gd name="connsiteX93" fmla="*/ 273844 w 1159670"/>
              <a:gd name="connsiteY93" fmla="*/ 407193 h 1874043"/>
              <a:gd name="connsiteX94" fmla="*/ 266700 w 1159670"/>
              <a:gd name="connsiteY94" fmla="*/ 428625 h 1874043"/>
              <a:gd name="connsiteX95" fmla="*/ 264319 w 1159670"/>
              <a:gd name="connsiteY95" fmla="*/ 435768 h 1874043"/>
              <a:gd name="connsiteX96" fmla="*/ 257175 w 1159670"/>
              <a:gd name="connsiteY96" fmla="*/ 459581 h 1874043"/>
              <a:gd name="connsiteX97" fmla="*/ 252413 w 1159670"/>
              <a:gd name="connsiteY97" fmla="*/ 466725 h 1874043"/>
              <a:gd name="connsiteX98" fmla="*/ 247650 w 1159670"/>
              <a:gd name="connsiteY98" fmla="*/ 481012 h 1874043"/>
              <a:gd name="connsiteX99" fmla="*/ 242888 w 1159670"/>
              <a:gd name="connsiteY99" fmla="*/ 495300 h 1874043"/>
              <a:gd name="connsiteX100" fmla="*/ 240507 w 1159670"/>
              <a:gd name="connsiteY100" fmla="*/ 502443 h 1874043"/>
              <a:gd name="connsiteX101" fmla="*/ 238125 w 1159670"/>
              <a:gd name="connsiteY101" fmla="*/ 511968 h 1874043"/>
              <a:gd name="connsiteX102" fmla="*/ 233363 w 1159670"/>
              <a:gd name="connsiteY102" fmla="*/ 519112 h 1874043"/>
              <a:gd name="connsiteX103" fmla="*/ 226219 w 1159670"/>
              <a:gd name="connsiteY103" fmla="*/ 540543 h 1874043"/>
              <a:gd name="connsiteX104" fmla="*/ 223838 w 1159670"/>
              <a:gd name="connsiteY104" fmla="*/ 547687 h 1874043"/>
              <a:gd name="connsiteX105" fmla="*/ 219075 w 1159670"/>
              <a:gd name="connsiteY105" fmla="*/ 554831 h 1874043"/>
              <a:gd name="connsiteX106" fmla="*/ 207169 w 1159670"/>
              <a:gd name="connsiteY106" fmla="*/ 590550 h 1874043"/>
              <a:gd name="connsiteX107" fmla="*/ 202407 w 1159670"/>
              <a:gd name="connsiteY107" fmla="*/ 604837 h 1874043"/>
              <a:gd name="connsiteX108" fmla="*/ 200025 w 1159670"/>
              <a:gd name="connsiteY108" fmla="*/ 611981 h 1874043"/>
              <a:gd name="connsiteX109" fmla="*/ 195263 w 1159670"/>
              <a:gd name="connsiteY109" fmla="*/ 628650 h 1874043"/>
              <a:gd name="connsiteX110" fmla="*/ 192882 w 1159670"/>
              <a:gd name="connsiteY110" fmla="*/ 638175 h 1874043"/>
              <a:gd name="connsiteX111" fmla="*/ 188119 w 1159670"/>
              <a:gd name="connsiteY111" fmla="*/ 652462 h 1874043"/>
              <a:gd name="connsiteX112" fmla="*/ 185738 w 1159670"/>
              <a:gd name="connsiteY112" fmla="*/ 659606 h 1874043"/>
              <a:gd name="connsiteX113" fmla="*/ 180975 w 1159670"/>
              <a:gd name="connsiteY113" fmla="*/ 676275 h 1874043"/>
              <a:gd name="connsiteX114" fmla="*/ 178594 w 1159670"/>
              <a:gd name="connsiteY114" fmla="*/ 685800 h 1874043"/>
              <a:gd name="connsiteX115" fmla="*/ 173832 w 1159670"/>
              <a:gd name="connsiteY115" fmla="*/ 692943 h 1874043"/>
              <a:gd name="connsiteX116" fmla="*/ 171450 w 1159670"/>
              <a:gd name="connsiteY116" fmla="*/ 700087 h 1874043"/>
              <a:gd name="connsiteX117" fmla="*/ 166688 w 1159670"/>
              <a:gd name="connsiteY117" fmla="*/ 707231 h 1874043"/>
              <a:gd name="connsiteX118" fmla="*/ 159544 w 1159670"/>
              <a:gd name="connsiteY118" fmla="*/ 728662 h 1874043"/>
              <a:gd name="connsiteX119" fmla="*/ 157163 w 1159670"/>
              <a:gd name="connsiteY119" fmla="*/ 735806 h 1874043"/>
              <a:gd name="connsiteX120" fmla="*/ 152400 w 1159670"/>
              <a:gd name="connsiteY120" fmla="*/ 742950 h 1874043"/>
              <a:gd name="connsiteX121" fmla="*/ 145257 w 1159670"/>
              <a:gd name="connsiteY121" fmla="*/ 766762 h 1874043"/>
              <a:gd name="connsiteX122" fmla="*/ 142875 w 1159670"/>
              <a:gd name="connsiteY122" fmla="*/ 773906 h 1874043"/>
              <a:gd name="connsiteX123" fmla="*/ 140494 w 1159670"/>
              <a:gd name="connsiteY123" fmla="*/ 781050 h 1874043"/>
              <a:gd name="connsiteX124" fmla="*/ 135732 w 1159670"/>
              <a:gd name="connsiteY124" fmla="*/ 788193 h 1874043"/>
              <a:gd name="connsiteX125" fmla="*/ 130969 w 1159670"/>
              <a:gd name="connsiteY125" fmla="*/ 802481 h 1874043"/>
              <a:gd name="connsiteX126" fmla="*/ 123825 w 1159670"/>
              <a:gd name="connsiteY126" fmla="*/ 816768 h 1874043"/>
              <a:gd name="connsiteX127" fmla="*/ 114300 w 1159670"/>
              <a:gd name="connsiteY127" fmla="*/ 833437 h 1874043"/>
              <a:gd name="connsiteX128" fmla="*/ 107157 w 1159670"/>
              <a:gd name="connsiteY128" fmla="*/ 847725 h 1874043"/>
              <a:gd name="connsiteX129" fmla="*/ 102394 w 1159670"/>
              <a:gd name="connsiteY129" fmla="*/ 862012 h 1874043"/>
              <a:gd name="connsiteX130" fmla="*/ 95250 w 1159670"/>
              <a:gd name="connsiteY130" fmla="*/ 876300 h 1874043"/>
              <a:gd name="connsiteX131" fmla="*/ 92869 w 1159670"/>
              <a:gd name="connsiteY131" fmla="*/ 885825 h 1874043"/>
              <a:gd name="connsiteX132" fmla="*/ 78582 w 1159670"/>
              <a:gd name="connsiteY132" fmla="*/ 928687 h 1874043"/>
              <a:gd name="connsiteX133" fmla="*/ 73819 w 1159670"/>
              <a:gd name="connsiteY133" fmla="*/ 942975 h 1874043"/>
              <a:gd name="connsiteX134" fmla="*/ 71438 w 1159670"/>
              <a:gd name="connsiteY134" fmla="*/ 950118 h 1874043"/>
              <a:gd name="connsiteX135" fmla="*/ 66675 w 1159670"/>
              <a:gd name="connsiteY135" fmla="*/ 957262 h 1874043"/>
              <a:gd name="connsiteX136" fmla="*/ 57150 w 1159670"/>
              <a:gd name="connsiteY136" fmla="*/ 978693 h 1874043"/>
              <a:gd name="connsiteX137" fmla="*/ 47625 w 1159670"/>
              <a:gd name="connsiteY137" fmla="*/ 1007268 h 1874043"/>
              <a:gd name="connsiteX138" fmla="*/ 42863 w 1159670"/>
              <a:gd name="connsiteY138" fmla="*/ 1021556 h 1874043"/>
              <a:gd name="connsiteX139" fmla="*/ 40482 w 1159670"/>
              <a:gd name="connsiteY139" fmla="*/ 1028700 h 1874043"/>
              <a:gd name="connsiteX140" fmla="*/ 35719 w 1159670"/>
              <a:gd name="connsiteY140" fmla="*/ 1035843 h 1874043"/>
              <a:gd name="connsiteX141" fmla="*/ 26194 w 1159670"/>
              <a:gd name="connsiteY141" fmla="*/ 1057275 h 1874043"/>
              <a:gd name="connsiteX142" fmla="*/ 19050 w 1159670"/>
              <a:gd name="connsiteY142" fmla="*/ 1078706 h 1874043"/>
              <a:gd name="connsiteX143" fmla="*/ 16669 w 1159670"/>
              <a:gd name="connsiteY143" fmla="*/ 1085850 h 1874043"/>
              <a:gd name="connsiteX144" fmla="*/ 1 w 1159670"/>
              <a:gd name="connsiteY144" fmla="*/ 1114425 h 1874043"/>
              <a:gd name="connsiteX0" fmla="*/ 1 w 1159670"/>
              <a:gd name="connsiteY0" fmla="*/ 1114425 h 1874043"/>
              <a:gd name="connsiteX1" fmla="*/ 0 w 1159670"/>
              <a:gd name="connsiteY1" fmla="*/ 1874043 h 1874043"/>
              <a:gd name="connsiteX2" fmla="*/ 1159670 w 1159670"/>
              <a:gd name="connsiteY2" fmla="*/ 1869281 h 1874043"/>
              <a:gd name="connsiteX3" fmla="*/ 1152525 w 1159670"/>
              <a:gd name="connsiteY3" fmla="*/ 1112043 h 1874043"/>
              <a:gd name="connsiteX4" fmla="*/ 1009650 w 1159670"/>
              <a:gd name="connsiteY4" fmla="*/ 738187 h 1874043"/>
              <a:gd name="connsiteX5" fmla="*/ 1002507 w 1159670"/>
              <a:gd name="connsiteY5" fmla="*/ 719137 h 1874043"/>
              <a:gd name="connsiteX6" fmla="*/ 997744 w 1159670"/>
              <a:gd name="connsiteY6" fmla="*/ 704850 h 1874043"/>
              <a:gd name="connsiteX7" fmla="*/ 988219 w 1159670"/>
              <a:gd name="connsiteY7" fmla="*/ 690562 h 1874043"/>
              <a:gd name="connsiteX8" fmla="*/ 978694 w 1159670"/>
              <a:gd name="connsiteY8" fmla="*/ 669131 h 1874043"/>
              <a:gd name="connsiteX9" fmla="*/ 976313 w 1159670"/>
              <a:gd name="connsiteY9" fmla="*/ 661987 h 1874043"/>
              <a:gd name="connsiteX10" fmla="*/ 971550 w 1159670"/>
              <a:gd name="connsiteY10" fmla="*/ 654843 h 1874043"/>
              <a:gd name="connsiteX11" fmla="*/ 969169 w 1159670"/>
              <a:gd name="connsiteY11" fmla="*/ 645318 h 1874043"/>
              <a:gd name="connsiteX12" fmla="*/ 964407 w 1159670"/>
              <a:gd name="connsiteY12" fmla="*/ 631031 h 1874043"/>
              <a:gd name="connsiteX13" fmla="*/ 962025 w 1159670"/>
              <a:gd name="connsiteY13" fmla="*/ 623887 h 1874043"/>
              <a:gd name="connsiteX14" fmla="*/ 952500 w 1159670"/>
              <a:gd name="connsiteY14" fmla="*/ 590550 h 1874043"/>
              <a:gd name="connsiteX15" fmla="*/ 947738 w 1159670"/>
              <a:gd name="connsiteY15" fmla="*/ 583406 h 1874043"/>
              <a:gd name="connsiteX16" fmla="*/ 942975 w 1159670"/>
              <a:gd name="connsiteY16" fmla="*/ 569118 h 1874043"/>
              <a:gd name="connsiteX17" fmla="*/ 933450 w 1159670"/>
              <a:gd name="connsiteY17" fmla="*/ 554831 h 1874043"/>
              <a:gd name="connsiteX18" fmla="*/ 923925 w 1159670"/>
              <a:gd name="connsiteY18" fmla="*/ 533400 h 1874043"/>
              <a:gd name="connsiteX19" fmla="*/ 914400 w 1159670"/>
              <a:gd name="connsiteY19" fmla="*/ 504825 h 1874043"/>
              <a:gd name="connsiteX20" fmla="*/ 909638 w 1159670"/>
              <a:gd name="connsiteY20" fmla="*/ 490537 h 1874043"/>
              <a:gd name="connsiteX21" fmla="*/ 907257 w 1159670"/>
              <a:gd name="connsiteY21" fmla="*/ 483393 h 1874043"/>
              <a:gd name="connsiteX22" fmla="*/ 902494 w 1159670"/>
              <a:gd name="connsiteY22" fmla="*/ 476250 h 1874043"/>
              <a:gd name="connsiteX23" fmla="*/ 897732 w 1159670"/>
              <a:gd name="connsiteY23" fmla="*/ 461962 h 1874043"/>
              <a:gd name="connsiteX24" fmla="*/ 888207 w 1159670"/>
              <a:gd name="connsiteY24" fmla="*/ 447675 h 1874043"/>
              <a:gd name="connsiteX25" fmla="*/ 883444 w 1159670"/>
              <a:gd name="connsiteY25" fmla="*/ 433387 h 1874043"/>
              <a:gd name="connsiteX26" fmla="*/ 881063 w 1159670"/>
              <a:gd name="connsiteY26" fmla="*/ 426243 h 1874043"/>
              <a:gd name="connsiteX27" fmla="*/ 878682 w 1159670"/>
              <a:gd name="connsiteY27" fmla="*/ 416718 h 1874043"/>
              <a:gd name="connsiteX28" fmla="*/ 871538 w 1159670"/>
              <a:gd name="connsiteY28" fmla="*/ 402431 h 1874043"/>
              <a:gd name="connsiteX29" fmla="*/ 864394 w 1159670"/>
              <a:gd name="connsiteY29" fmla="*/ 385762 h 1874043"/>
              <a:gd name="connsiteX30" fmla="*/ 852489 w 1159670"/>
              <a:gd name="connsiteY30" fmla="*/ 376237 h 1874043"/>
              <a:gd name="connsiteX31" fmla="*/ 847725 w 1159670"/>
              <a:gd name="connsiteY31" fmla="*/ 359568 h 1874043"/>
              <a:gd name="connsiteX32" fmla="*/ 835819 w 1159670"/>
              <a:gd name="connsiteY32" fmla="*/ 345281 h 1874043"/>
              <a:gd name="connsiteX33" fmla="*/ 828675 w 1159670"/>
              <a:gd name="connsiteY33" fmla="*/ 321468 h 1874043"/>
              <a:gd name="connsiteX34" fmla="*/ 826294 w 1159670"/>
              <a:gd name="connsiteY34" fmla="*/ 314325 h 1874043"/>
              <a:gd name="connsiteX35" fmla="*/ 823913 w 1159670"/>
              <a:gd name="connsiteY35" fmla="*/ 307181 h 1874043"/>
              <a:gd name="connsiteX36" fmla="*/ 816769 w 1159670"/>
              <a:gd name="connsiteY36" fmla="*/ 297656 h 1874043"/>
              <a:gd name="connsiteX37" fmla="*/ 814388 w 1159670"/>
              <a:gd name="connsiteY37" fmla="*/ 290512 h 1874043"/>
              <a:gd name="connsiteX38" fmla="*/ 800100 w 1159670"/>
              <a:gd name="connsiteY38" fmla="*/ 273843 h 1874043"/>
              <a:gd name="connsiteX39" fmla="*/ 797719 w 1159670"/>
              <a:gd name="connsiteY39" fmla="*/ 266700 h 1874043"/>
              <a:gd name="connsiteX40" fmla="*/ 788194 w 1159670"/>
              <a:gd name="connsiteY40" fmla="*/ 250031 h 1874043"/>
              <a:gd name="connsiteX41" fmla="*/ 781050 w 1159670"/>
              <a:gd name="connsiteY41" fmla="*/ 233362 h 1874043"/>
              <a:gd name="connsiteX42" fmla="*/ 776288 w 1159670"/>
              <a:gd name="connsiteY42" fmla="*/ 219075 h 1874043"/>
              <a:gd name="connsiteX43" fmla="*/ 773907 w 1159670"/>
              <a:gd name="connsiteY43" fmla="*/ 211931 h 1874043"/>
              <a:gd name="connsiteX44" fmla="*/ 769144 w 1159670"/>
              <a:gd name="connsiteY44" fmla="*/ 204787 h 1874043"/>
              <a:gd name="connsiteX45" fmla="*/ 766763 w 1159670"/>
              <a:gd name="connsiteY45" fmla="*/ 197643 h 1874043"/>
              <a:gd name="connsiteX46" fmla="*/ 757238 w 1159670"/>
              <a:gd name="connsiteY46" fmla="*/ 180975 h 1874043"/>
              <a:gd name="connsiteX47" fmla="*/ 745332 w 1159670"/>
              <a:gd name="connsiteY47" fmla="*/ 159543 h 1874043"/>
              <a:gd name="connsiteX48" fmla="*/ 742950 w 1159670"/>
              <a:gd name="connsiteY48" fmla="*/ 152400 h 1874043"/>
              <a:gd name="connsiteX49" fmla="*/ 738188 w 1159670"/>
              <a:gd name="connsiteY49" fmla="*/ 145256 h 1874043"/>
              <a:gd name="connsiteX50" fmla="*/ 702469 w 1159670"/>
              <a:gd name="connsiteY50" fmla="*/ 88106 h 1874043"/>
              <a:gd name="connsiteX51" fmla="*/ 700088 w 1159670"/>
              <a:gd name="connsiteY51" fmla="*/ 83343 h 1874043"/>
              <a:gd name="connsiteX52" fmla="*/ 688182 w 1159670"/>
              <a:gd name="connsiteY52" fmla="*/ 71437 h 1874043"/>
              <a:gd name="connsiteX53" fmla="*/ 645319 w 1159670"/>
              <a:gd name="connsiteY53" fmla="*/ 33337 h 1874043"/>
              <a:gd name="connsiteX54" fmla="*/ 638175 w 1159670"/>
              <a:gd name="connsiteY54" fmla="*/ 28575 h 1874043"/>
              <a:gd name="connsiteX55" fmla="*/ 623888 w 1159670"/>
              <a:gd name="connsiteY55" fmla="*/ 14287 h 1874043"/>
              <a:gd name="connsiteX56" fmla="*/ 614363 w 1159670"/>
              <a:gd name="connsiteY56" fmla="*/ 9525 h 1874043"/>
              <a:gd name="connsiteX57" fmla="*/ 607219 w 1159670"/>
              <a:gd name="connsiteY57" fmla="*/ 4762 h 1874043"/>
              <a:gd name="connsiteX58" fmla="*/ 588169 w 1159670"/>
              <a:gd name="connsiteY58" fmla="*/ 0 h 1874043"/>
              <a:gd name="connsiteX59" fmla="*/ 542925 w 1159670"/>
              <a:gd name="connsiteY59" fmla="*/ 2381 h 1874043"/>
              <a:gd name="connsiteX60" fmla="*/ 526257 w 1159670"/>
              <a:gd name="connsiteY60" fmla="*/ 7143 h 1874043"/>
              <a:gd name="connsiteX61" fmla="*/ 519113 w 1159670"/>
              <a:gd name="connsiteY61" fmla="*/ 11906 h 1874043"/>
              <a:gd name="connsiteX62" fmla="*/ 504825 w 1159670"/>
              <a:gd name="connsiteY62" fmla="*/ 23812 h 1874043"/>
              <a:gd name="connsiteX63" fmla="*/ 497682 w 1159670"/>
              <a:gd name="connsiteY63" fmla="*/ 26193 h 1874043"/>
              <a:gd name="connsiteX64" fmla="*/ 492919 w 1159670"/>
              <a:gd name="connsiteY64" fmla="*/ 33337 h 1874043"/>
              <a:gd name="connsiteX65" fmla="*/ 478632 w 1159670"/>
              <a:gd name="connsiteY65" fmla="*/ 42862 h 1874043"/>
              <a:gd name="connsiteX66" fmla="*/ 461963 w 1159670"/>
              <a:gd name="connsiteY66" fmla="*/ 61912 h 1874043"/>
              <a:gd name="connsiteX67" fmla="*/ 459582 w 1159670"/>
              <a:gd name="connsiteY67" fmla="*/ 69056 h 1874043"/>
              <a:gd name="connsiteX68" fmla="*/ 442913 w 1159670"/>
              <a:gd name="connsiteY68" fmla="*/ 90487 h 1874043"/>
              <a:gd name="connsiteX69" fmla="*/ 435769 w 1159670"/>
              <a:gd name="connsiteY69" fmla="*/ 104775 h 1874043"/>
              <a:gd name="connsiteX70" fmla="*/ 426244 w 1159670"/>
              <a:gd name="connsiteY70" fmla="*/ 121443 h 1874043"/>
              <a:gd name="connsiteX71" fmla="*/ 411957 w 1159670"/>
              <a:gd name="connsiteY71" fmla="*/ 152400 h 1874043"/>
              <a:gd name="connsiteX72" fmla="*/ 404813 w 1159670"/>
              <a:gd name="connsiteY72" fmla="*/ 157162 h 1874043"/>
              <a:gd name="connsiteX73" fmla="*/ 402432 w 1159670"/>
              <a:gd name="connsiteY73" fmla="*/ 164306 h 1874043"/>
              <a:gd name="connsiteX74" fmla="*/ 392907 w 1159670"/>
              <a:gd name="connsiteY74" fmla="*/ 178593 h 1874043"/>
              <a:gd name="connsiteX75" fmla="*/ 383382 w 1159670"/>
              <a:gd name="connsiteY75" fmla="*/ 192881 h 1874043"/>
              <a:gd name="connsiteX76" fmla="*/ 373857 w 1159670"/>
              <a:gd name="connsiteY76" fmla="*/ 207168 h 1874043"/>
              <a:gd name="connsiteX77" fmla="*/ 369094 w 1159670"/>
              <a:gd name="connsiteY77" fmla="*/ 214312 h 1874043"/>
              <a:gd name="connsiteX78" fmla="*/ 361950 w 1159670"/>
              <a:gd name="connsiteY78" fmla="*/ 228600 h 1874043"/>
              <a:gd name="connsiteX79" fmla="*/ 359569 w 1159670"/>
              <a:gd name="connsiteY79" fmla="*/ 235743 h 1874043"/>
              <a:gd name="connsiteX80" fmla="*/ 354807 w 1159670"/>
              <a:gd name="connsiteY80" fmla="*/ 242887 h 1874043"/>
              <a:gd name="connsiteX81" fmla="*/ 352425 w 1159670"/>
              <a:gd name="connsiteY81" fmla="*/ 250031 h 1874043"/>
              <a:gd name="connsiteX82" fmla="*/ 347663 w 1159670"/>
              <a:gd name="connsiteY82" fmla="*/ 257175 h 1874043"/>
              <a:gd name="connsiteX83" fmla="*/ 340519 w 1159670"/>
              <a:gd name="connsiteY83" fmla="*/ 271462 h 1874043"/>
              <a:gd name="connsiteX84" fmla="*/ 330994 w 1159670"/>
              <a:gd name="connsiteY84" fmla="*/ 292893 h 1874043"/>
              <a:gd name="connsiteX85" fmla="*/ 323850 w 1159670"/>
              <a:gd name="connsiteY85" fmla="*/ 307181 h 1874043"/>
              <a:gd name="connsiteX86" fmla="*/ 316707 w 1159670"/>
              <a:gd name="connsiteY86" fmla="*/ 328612 h 1874043"/>
              <a:gd name="connsiteX87" fmla="*/ 314325 w 1159670"/>
              <a:gd name="connsiteY87" fmla="*/ 335756 h 1874043"/>
              <a:gd name="connsiteX88" fmla="*/ 309563 w 1159670"/>
              <a:gd name="connsiteY88" fmla="*/ 342900 h 1874043"/>
              <a:gd name="connsiteX89" fmla="*/ 307182 w 1159670"/>
              <a:gd name="connsiteY89" fmla="*/ 350043 h 1874043"/>
              <a:gd name="connsiteX90" fmla="*/ 292894 w 1159670"/>
              <a:gd name="connsiteY90" fmla="*/ 371475 h 1874043"/>
              <a:gd name="connsiteX91" fmla="*/ 288132 w 1159670"/>
              <a:gd name="connsiteY91" fmla="*/ 378618 h 1874043"/>
              <a:gd name="connsiteX92" fmla="*/ 280988 w 1159670"/>
              <a:gd name="connsiteY92" fmla="*/ 392906 h 1874043"/>
              <a:gd name="connsiteX93" fmla="*/ 273844 w 1159670"/>
              <a:gd name="connsiteY93" fmla="*/ 407193 h 1874043"/>
              <a:gd name="connsiteX94" fmla="*/ 266700 w 1159670"/>
              <a:gd name="connsiteY94" fmla="*/ 428625 h 1874043"/>
              <a:gd name="connsiteX95" fmla="*/ 264319 w 1159670"/>
              <a:gd name="connsiteY95" fmla="*/ 435768 h 1874043"/>
              <a:gd name="connsiteX96" fmla="*/ 257175 w 1159670"/>
              <a:gd name="connsiteY96" fmla="*/ 459581 h 1874043"/>
              <a:gd name="connsiteX97" fmla="*/ 252413 w 1159670"/>
              <a:gd name="connsiteY97" fmla="*/ 466725 h 1874043"/>
              <a:gd name="connsiteX98" fmla="*/ 247650 w 1159670"/>
              <a:gd name="connsiteY98" fmla="*/ 481012 h 1874043"/>
              <a:gd name="connsiteX99" fmla="*/ 242888 w 1159670"/>
              <a:gd name="connsiteY99" fmla="*/ 495300 h 1874043"/>
              <a:gd name="connsiteX100" fmla="*/ 240507 w 1159670"/>
              <a:gd name="connsiteY100" fmla="*/ 502443 h 1874043"/>
              <a:gd name="connsiteX101" fmla="*/ 238125 w 1159670"/>
              <a:gd name="connsiteY101" fmla="*/ 511968 h 1874043"/>
              <a:gd name="connsiteX102" fmla="*/ 233363 w 1159670"/>
              <a:gd name="connsiteY102" fmla="*/ 519112 h 1874043"/>
              <a:gd name="connsiteX103" fmla="*/ 226219 w 1159670"/>
              <a:gd name="connsiteY103" fmla="*/ 540543 h 1874043"/>
              <a:gd name="connsiteX104" fmla="*/ 223838 w 1159670"/>
              <a:gd name="connsiteY104" fmla="*/ 547687 h 1874043"/>
              <a:gd name="connsiteX105" fmla="*/ 219075 w 1159670"/>
              <a:gd name="connsiteY105" fmla="*/ 554831 h 1874043"/>
              <a:gd name="connsiteX106" fmla="*/ 207169 w 1159670"/>
              <a:gd name="connsiteY106" fmla="*/ 590550 h 1874043"/>
              <a:gd name="connsiteX107" fmla="*/ 202407 w 1159670"/>
              <a:gd name="connsiteY107" fmla="*/ 604837 h 1874043"/>
              <a:gd name="connsiteX108" fmla="*/ 200025 w 1159670"/>
              <a:gd name="connsiteY108" fmla="*/ 611981 h 1874043"/>
              <a:gd name="connsiteX109" fmla="*/ 195263 w 1159670"/>
              <a:gd name="connsiteY109" fmla="*/ 628650 h 1874043"/>
              <a:gd name="connsiteX110" fmla="*/ 192882 w 1159670"/>
              <a:gd name="connsiteY110" fmla="*/ 638175 h 1874043"/>
              <a:gd name="connsiteX111" fmla="*/ 188119 w 1159670"/>
              <a:gd name="connsiteY111" fmla="*/ 652462 h 1874043"/>
              <a:gd name="connsiteX112" fmla="*/ 185738 w 1159670"/>
              <a:gd name="connsiteY112" fmla="*/ 659606 h 1874043"/>
              <a:gd name="connsiteX113" fmla="*/ 180975 w 1159670"/>
              <a:gd name="connsiteY113" fmla="*/ 676275 h 1874043"/>
              <a:gd name="connsiteX114" fmla="*/ 178594 w 1159670"/>
              <a:gd name="connsiteY114" fmla="*/ 685800 h 1874043"/>
              <a:gd name="connsiteX115" fmla="*/ 173832 w 1159670"/>
              <a:gd name="connsiteY115" fmla="*/ 692943 h 1874043"/>
              <a:gd name="connsiteX116" fmla="*/ 171450 w 1159670"/>
              <a:gd name="connsiteY116" fmla="*/ 700087 h 1874043"/>
              <a:gd name="connsiteX117" fmla="*/ 166688 w 1159670"/>
              <a:gd name="connsiteY117" fmla="*/ 707231 h 1874043"/>
              <a:gd name="connsiteX118" fmla="*/ 159544 w 1159670"/>
              <a:gd name="connsiteY118" fmla="*/ 728662 h 1874043"/>
              <a:gd name="connsiteX119" fmla="*/ 157163 w 1159670"/>
              <a:gd name="connsiteY119" fmla="*/ 735806 h 1874043"/>
              <a:gd name="connsiteX120" fmla="*/ 152400 w 1159670"/>
              <a:gd name="connsiteY120" fmla="*/ 742950 h 1874043"/>
              <a:gd name="connsiteX121" fmla="*/ 145257 w 1159670"/>
              <a:gd name="connsiteY121" fmla="*/ 766762 h 1874043"/>
              <a:gd name="connsiteX122" fmla="*/ 142875 w 1159670"/>
              <a:gd name="connsiteY122" fmla="*/ 773906 h 1874043"/>
              <a:gd name="connsiteX123" fmla="*/ 140494 w 1159670"/>
              <a:gd name="connsiteY123" fmla="*/ 781050 h 1874043"/>
              <a:gd name="connsiteX124" fmla="*/ 135732 w 1159670"/>
              <a:gd name="connsiteY124" fmla="*/ 788193 h 1874043"/>
              <a:gd name="connsiteX125" fmla="*/ 130969 w 1159670"/>
              <a:gd name="connsiteY125" fmla="*/ 802481 h 1874043"/>
              <a:gd name="connsiteX126" fmla="*/ 123825 w 1159670"/>
              <a:gd name="connsiteY126" fmla="*/ 816768 h 1874043"/>
              <a:gd name="connsiteX127" fmla="*/ 114300 w 1159670"/>
              <a:gd name="connsiteY127" fmla="*/ 833437 h 1874043"/>
              <a:gd name="connsiteX128" fmla="*/ 107157 w 1159670"/>
              <a:gd name="connsiteY128" fmla="*/ 847725 h 1874043"/>
              <a:gd name="connsiteX129" fmla="*/ 102394 w 1159670"/>
              <a:gd name="connsiteY129" fmla="*/ 862012 h 1874043"/>
              <a:gd name="connsiteX130" fmla="*/ 95250 w 1159670"/>
              <a:gd name="connsiteY130" fmla="*/ 876300 h 1874043"/>
              <a:gd name="connsiteX131" fmla="*/ 92869 w 1159670"/>
              <a:gd name="connsiteY131" fmla="*/ 885825 h 1874043"/>
              <a:gd name="connsiteX132" fmla="*/ 78582 w 1159670"/>
              <a:gd name="connsiteY132" fmla="*/ 928687 h 1874043"/>
              <a:gd name="connsiteX133" fmla="*/ 73819 w 1159670"/>
              <a:gd name="connsiteY133" fmla="*/ 942975 h 1874043"/>
              <a:gd name="connsiteX134" fmla="*/ 71438 w 1159670"/>
              <a:gd name="connsiteY134" fmla="*/ 950118 h 1874043"/>
              <a:gd name="connsiteX135" fmla="*/ 66675 w 1159670"/>
              <a:gd name="connsiteY135" fmla="*/ 957262 h 1874043"/>
              <a:gd name="connsiteX136" fmla="*/ 57150 w 1159670"/>
              <a:gd name="connsiteY136" fmla="*/ 978693 h 1874043"/>
              <a:gd name="connsiteX137" fmla="*/ 47625 w 1159670"/>
              <a:gd name="connsiteY137" fmla="*/ 1007268 h 1874043"/>
              <a:gd name="connsiteX138" fmla="*/ 42863 w 1159670"/>
              <a:gd name="connsiteY138" fmla="*/ 1021556 h 1874043"/>
              <a:gd name="connsiteX139" fmla="*/ 40482 w 1159670"/>
              <a:gd name="connsiteY139" fmla="*/ 1028700 h 1874043"/>
              <a:gd name="connsiteX140" fmla="*/ 35719 w 1159670"/>
              <a:gd name="connsiteY140" fmla="*/ 1035843 h 1874043"/>
              <a:gd name="connsiteX141" fmla="*/ 26194 w 1159670"/>
              <a:gd name="connsiteY141" fmla="*/ 1057275 h 1874043"/>
              <a:gd name="connsiteX142" fmla="*/ 19050 w 1159670"/>
              <a:gd name="connsiteY142" fmla="*/ 1078706 h 1874043"/>
              <a:gd name="connsiteX143" fmla="*/ 16669 w 1159670"/>
              <a:gd name="connsiteY143" fmla="*/ 1085850 h 1874043"/>
              <a:gd name="connsiteX144" fmla="*/ 1 w 1159670"/>
              <a:gd name="connsiteY144" fmla="*/ 1114425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59670" h="1874043">
                <a:moveTo>
                  <a:pt x="1" y="1114425"/>
                </a:moveTo>
                <a:cubicBezTo>
                  <a:pt x="1" y="1370012"/>
                  <a:pt x="0" y="1618456"/>
                  <a:pt x="0" y="1874043"/>
                </a:cubicBezTo>
                <a:lnTo>
                  <a:pt x="1159670" y="1869281"/>
                </a:lnTo>
                <a:cubicBezTo>
                  <a:pt x="1157288" y="1616074"/>
                  <a:pt x="1154907" y="1365250"/>
                  <a:pt x="1152525" y="1112043"/>
                </a:cubicBezTo>
                <a:lnTo>
                  <a:pt x="1009650" y="738187"/>
                </a:lnTo>
                <a:cubicBezTo>
                  <a:pt x="1007269" y="731837"/>
                  <a:pt x="1004788" y="725524"/>
                  <a:pt x="1002507" y="719137"/>
                </a:cubicBezTo>
                <a:cubicBezTo>
                  <a:pt x="1000819" y="714409"/>
                  <a:pt x="1000529" y="709027"/>
                  <a:pt x="997744" y="704850"/>
                </a:cubicBezTo>
                <a:lnTo>
                  <a:pt x="988219" y="690562"/>
                </a:lnTo>
                <a:cubicBezTo>
                  <a:pt x="982552" y="673560"/>
                  <a:pt x="986242" y="680452"/>
                  <a:pt x="978694" y="669131"/>
                </a:cubicBezTo>
                <a:cubicBezTo>
                  <a:pt x="977900" y="666750"/>
                  <a:pt x="977436" y="664232"/>
                  <a:pt x="976313" y="661987"/>
                </a:cubicBezTo>
                <a:cubicBezTo>
                  <a:pt x="975033" y="659427"/>
                  <a:pt x="972677" y="657474"/>
                  <a:pt x="971550" y="654843"/>
                </a:cubicBezTo>
                <a:cubicBezTo>
                  <a:pt x="970261" y="651835"/>
                  <a:pt x="970109" y="648453"/>
                  <a:pt x="969169" y="645318"/>
                </a:cubicBezTo>
                <a:cubicBezTo>
                  <a:pt x="967727" y="640510"/>
                  <a:pt x="965994" y="635793"/>
                  <a:pt x="964407" y="631031"/>
                </a:cubicBezTo>
                <a:cubicBezTo>
                  <a:pt x="963613" y="628650"/>
                  <a:pt x="962634" y="626322"/>
                  <a:pt x="962025" y="623887"/>
                </a:cubicBezTo>
                <a:cubicBezTo>
                  <a:pt x="961389" y="621341"/>
                  <a:pt x="955235" y="594654"/>
                  <a:pt x="952500" y="590550"/>
                </a:cubicBezTo>
                <a:cubicBezTo>
                  <a:pt x="950913" y="588169"/>
                  <a:pt x="948900" y="586021"/>
                  <a:pt x="947738" y="583406"/>
                </a:cubicBezTo>
                <a:cubicBezTo>
                  <a:pt x="945699" y="578818"/>
                  <a:pt x="945760" y="573295"/>
                  <a:pt x="942975" y="569118"/>
                </a:cubicBezTo>
                <a:lnTo>
                  <a:pt x="933450" y="554831"/>
                </a:lnTo>
                <a:cubicBezTo>
                  <a:pt x="927783" y="537828"/>
                  <a:pt x="931473" y="544720"/>
                  <a:pt x="923925" y="533400"/>
                </a:cubicBezTo>
                <a:lnTo>
                  <a:pt x="914400" y="504825"/>
                </a:lnTo>
                <a:lnTo>
                  <a:pt x="909638" y="490537"/>
                </a:lnTo>
                <a:cubicBezTo>
                  <a:pt x="908844" y="488156"/>
                  <a:pt x="908650" y="485481"/>
                  <a:pt x="907257" y="483393"/>
                </a:cubicBezTo>
                <a:lnTo>
                  <a:pt x="902494" y="476250"/>
                </a:lnTo>
                <a:cubicBezTo>
                  <a:pt x="900907" y="471487"/>
                  <a:pt x="900517" y="466139"/>
                  <a:pt x="897732" y="461962"/>
                </a:cubicBezTo>
                <a:cubicBezTo>
                  <a:pt x="894557" y="457200"/>
                  <a:pt x="890017" y="453105"/>
                  <a:pt x="888207" y="447675"/>
                </a:cubicBezTo>
                <a:lnTo>
                  <a:pt x="883444" y="433387"/>
                </a:lnTo>
                <a:cubicBezTo>
                  <a:pt x="882650" y="431006"/>
                  <a:pt x="881672" y="428678"/>
                  <a:pt x="881063" y="426243"/>
                </a:cubicBezTo>
                <a:cubicBezTo>
                  <a:pt x="880269" y="423068"/>
                  <a:pt x="880269" y="420687"/>
                  <a:pt x="878682" y="416718"/>
                </a:cubicBezTo>
                <a:cubicBezTo>
                  <a:pt x="877095" y="412749"/>
                  <a:pt x="874322" y="406608"/>
                  <a:pt x="871538" y="402431"/>
                </a:cubicBezTo>
                <a:cubicBezTo>
                  <a:pt x="859936" y="385026"/>
                  <a:pt x="867569" y="390128"/>
                  <a:pt x="864394" y="385762"/>
                </a:cubicBezTo>
                <a:cubicBezTo>
                  <a:pt x="861219" y="381396"/>
                  <a:pt x="854006" y="378664"/>
                  <a:pt x="852489" y="376237"/>
                </a:cubicBezTo>
                <a:cubicBezTo>
                  <a:pt x="851326" y="374376"/>
                  <a:pt x="850503" y="364727"/>
                  <a:pt x="847725" y="359568"/>
                </a:cubicBezTo>
                <a:cubicBezTo>
                  <a:pt x="844947" y="354409"/>
                  <a:pt x="847645" y="363019"/>
                  <a:pt x="835819" y="345281"/>
                </a:cubicBezTo>
                <a:cubicBezTo>
                  <a:pt x="832220" y="330884"/>
                  <a:pt x="834473" y="338862"/>
                  <a:pt x="828675" y="321468"/>
                </a:cubicBezTo>
                <a:lnTo>
                  <a:pt x="826294" y="314325"/>
                </a:lnTo>
                <a:cubicBezTo>
                  <a:pt x="825500" y="311944"/>
                  <a:pt x="825419" y="309189"/>
                  <a:pt x="823913" y="307181"/>
                </a:cubicBezTo>
                <a:lnTo>
                  <a:pt x="816769" y="297656"/>
                </a:lnTo>
                <a:cubicBezTo>
                  <a:pt x="815975" y="295275"/>
                  <a:pt x="815633" y="292691"/>
                  <a:pt x="814388" y="290512"/>
                </a:cubicBezTo>
                <a:cubicBezTo>
                  <a:pt x="810316" y="283385"/>
                  <a:pt x="805729" y="279472"/>
                  <a:pt x="800100" y="273843"/>
                </a:cubicBezTo>
                <a:cubicBezTo>
                  <a:pt x="799306" y="271462"/>
                  <a:pt x="798708" y="269007"/>
                  <a:pt x="797719" y="266700"/>
                </a:cubicBezTo>
                <a:cubicBezTo>
                  <a:pt x="794093" y="258238"/>
                  <a:pt x="792978" y="257207"/>
                  <a:pt x="788194" y="250031"/>
                </a:cubicBezTo>
                <a:cubicBezTo>
                  <a:pt x="780531" y="227040"/>
                  <a:pt x="792818" y="262780"/>
                  <a:pt x="781050" y="233362"/>
                </a:cubicBezTo>
                <a:cubicBezTo>
                  <a:pt x="779186" y="228701"/>
                  <a:pt x="777875" y="223837"/>
                  <a:pt x="776288" y="219075"/>
                </a:cubicBezTo>
                <a:cubicBezTo>
                  <a:pt x="775494" y="216694"/>
                  <a:pt x="775299" y="214019"/>
                  <a:pt x="773907" y="211931"/>
                </a:cubicBezTo>
                <a:lnTo>
                  <a:pt x="769144" y="204787"/>
                </a:lnTo>
                <a:cubicBezTo>
                  <a:pt x="768350" y="202406"/>
                  <a:pt x="767752" y="199950"/>
                  <a:pt x="766763" y="197643"/>
                </a:cubicBezTo>
                <a:cubicBezTo>
                  <a:pt x="763139" y="189186"/>
                  <a:pt x="762020" y="188147"/>
                  <a:pt x="757238" y="180975"/>
                </a:cubicBezTo>
                <a:cubicBezTo>
                  <a:pt x="751410" y="163492"/>
                  <a:pt x="756025" y="170237"/>
                  <a:pt x="745332" y="159543"/>
                </a:cubicBezTo>
                <a:cubicBezTo>
                  <a:pt x="744538" y="157162"/>
                  <a:pt x="744073" y="154645"/>
                  <a:pt x="742950" y="152400"/>
                </a:cubicBezTo>
                <a:cubicBezTo>
                  <a:pt x="741670" y="149840"/>
                  <a:pt x="744935" y="155972"/>
                  <a:pt x="738188" y="145256"/>
                </a:cubicBezTo>
                <a:cubicBezTo>
                  <a:pt x="731441" y="134540"/>
                  <a:pt x="708819" y="98425"/>
                  <a:pt x="702469" y="88106"/>
                </a:cubicBezTo>
                <a:cubicBezTo>
                  <a:pt x="696119" y="77787"/>
                  <a:pt x="702469" y="86121"/>
                  <a:pt x="700088" y="83343"/>
                </a:cubicBezTo>
                <a:cubicBezTo>
                  <a:pt x="697707" y="80565"/>
                  <a:pt x="697310" y="79771"/>
                  <a:pt x="688182" y="71437"/>
                </a:cubicBezTo>
                <a:cubicBezTo>
                  <a:pt x="679054" y="63103"/>
                  <a:pt x="653653" y="40481"/>
                  <a:pt x="645319" y="33337"/>
                </a:cubicBezTo>
                <a:cubicBezTo>
                  <a:pt x="636985" y="26193"/>
                  <a:pt x="640314" y="30476"/>
                  <a:pt x="638175" y="28575"/>
                </a:cubicBezTo>
                <a:cubicBezTo>
                  <a:pt x="633141" y="24100"/>
                  <a:pt x="629912" y="17299"/>
                  <a:pt x="623888" y="14287"/>
                </a:cubicBezTo>
                <a:cubicBezTo>
                  <a:pt x="620713" y="12700"/>
                  <a:pt x="617445" y="11286"/>
                  <a:pt x="614363" y="9525"/>
                </a:cubicBezTo>
                <a:cubicBezTo>
                  <a:pt x="611878" y="8105"/>
                  <a:pt x="609779" y="6042"/>
                  <a:pt x="607219" y="4762"/>
                </a:cubicBezTo>
                <a:cubicBezTo>
                  <a:pt x="602339" y="2322"/>
                  <a:pt x="592695" y="905"/>
                  <a:pt x="588169" y="0"/>
                </a:cubicBezTo>
                <a:cubicBezTo>
                  <a:pt x="573088" y="794"/>
                  <a:pt x="557970" y="1073"/>
                  <a:pt x="542925" y="2381"/>
                </a:cubicBezTo>
                <a:cubicBezTo>
                  <a:pt x="538879" y="2733"/>
                  <a:pt x="530436" y="5750"/>
                  <a:pt x="526257" y="7143"/>
                </a:cubicBezTo>
                <a:cubicBezTo>
                  <a:pt x="523876" y="8731"/>
                  <a:pt x="521312" y="10074"/>
                  <a:pt x="519113" y="11906"/>
                </a:cubicBezTo>
                <a:cubicBezTo>
                  <a:pt x="511212" y="18490"/>
                  <a:pt x="513695" y="19377"/>
                  <a:pt x="504825" y="23812"/>
                </a:cubicBezTo>
                <a:cubicBezTo>
                  <a:pt x="502580" y="24934"/>
                  <a:pt x="500063" y="25399"/>
                  <a:pt x="497682" y="26193"/>
                </a:cubicBezTo>
                <a:cubicBezTo>
                  <a:pt x="496094" y="28574"/>
                  <a:pt x="495154" y="31549"/>
                  <a:pt x="492919" y="33337"/>
                </a:cubicBezTo>
                <a:cubicBezTo>
                  <a:pt x="476559" y="46424"/>
                  <a:pt x="495628" y="21008"/>
                  <a:pt x="478632" y="42862"/>
                </a:cubicBezTo>
                <a:cubicBezTo>
                  <a:pt x="463675" y="62094"/>
                  <a:pt x="475792" y="52694"/>
                  <a:pt x="461963" y="61912"/>
                </a:cubicBezTo>
                <a:cubicBezTo>
                  <a:pt x="461169" y="64293"/>
                  <a:pt x="460974" y="66967"/>
                  <a:pt x="459582" y="69056"/>
                </a:cubicBezTo>
                <a:cubicBezTo>
                  <a:pt x="451365" y="81382"/>
                  <a:pt x="449251" y="71469"/>
                  <a:pt x="442913" y="90487"/>
                </a:cubicBezTo>
                <a:cubicBezTo>
                  <a:pt x="438547" y="103586"/>
                  <a:pt x="443156" y="91848"/>
                  <a:pt x="435769" y="104775"/>
                </a:cubicBezTo>
                <a:cubicBezTo>
                  <a:pt x="423689" y="125915"/>
                  <a:pt x="437844" y="104046"/>
                  <a:pt x="426244" y="121443"/>
                </a:cubicBezTo>
                <a:cubicBezTo>
                  <a:pt x="422275" y="129380"/>
                  <a:pt x="415529" y="146447"/>
                  <a:pt x="411957" y="152400"/>
                </a:cubicBezTo>
                <a:cubicBezTo>
                  <a:pt x="408385" y="158353"/>
                  <a:pt x="413732" y="148243"/>
                  <a:pt x="404813" y="157162"/>
                </a:cubicBezTo>
                <a:cubicBezTo>
                  <a:pt x="404019" y="159543"/>
                  <a:pt x="403651" y="162112"/>
                  <a:pt x="402432" y="164306"/>
                </a:cubicBezTo>
                <a:cubicBezTo>
                  <a:pt x="399652" y="169309"/>
                  <a:pt x="396082" y="173831"/>
                  <a:pt x="392907" y="178593"/>
                </a:cubicBezTo>
                <a:lnTo>
                  <a:pt x="383382" y="192881"/>
                </a:lnTo>
                <a:lnTo>
                  <a:pt x="373857" y="207168"/>
                </a:lnTo>
                <a:lnTo>
                  <a:pt x="369094" y="214312"/>
                </a:lnTo>
                <a:cubicBezTo>
                  <a:pt x="363111" y="232265"/>
                  <a:pt x="371181" y="210139"/>
                  <a:pt x="361950" y="228600"/>
                </a:cubicBezTo>
                <a:cubicBezTo>
                  <a:pt x="360828" y="230845"/>
                  <a:pt x="360691" y="233498"/>
                  <a:pt x="359569" y="235743"/>
                </a:cubicBezTo>
                <a:cubicBezTo>
                  <a:pt x="358289" y="238303"/>
                  <a:pt x="356087" y="240327"/>
                  <a:pt x="354807" y="242887"/>
                </a:cubicBezTo>
                <a:cubicBezTo>
                  <a:pt x="353684" y="245132"/>
                  <a:pt x="353548" y="247786"/>
                  <a:pt x="352425" y="250031"/>
                </a:cubicBezTo>
                <a:cubicBezTo>
                  <a:pt x="351145" y="252591"/>
                  <a:pt x="348943" y="254615"/>
                  <a:pt x="347663" y="257175"/>
                </a:cubicBezTo>
                <a:cubicBezTo>
                  <a:pt x="337809" y="276884"/>
                  <a:pt x="354164" y="250996"/>
                  <a:pt x="340519" y="271462"/>
                </a:cubicBezTo>
                <a:cubicBezTo>
                  <a:pt x="334852" y="288465"/>
                  <a:pt x="338542" y="281573"/>
                  <a:pt x="330994" y="292893"/>
                </a:cubicBezTo>
                <a:cubicBezTo>
                  <a:pt x="322312" y="318942"/>
                  <a:pt x="336158" y="279489"/>
                  <a:pt x="323850" y="307181"/>
                </a:cubicBezTo>
                <a:cubicBezTo>
                  <a:pt x="323846" y="307189"/>
                  <a:pt x="317899" y="325036"/>
                  <a:pt x="316707" y="328612"/>
                </a:cubicBezTo>
                <a:cubicBezTo>
                  <a:pt x="315913" y="330993"/>
                  <a:pt x="315717" y="333667"/>
                  <a:pt x="314325" y="335756"/>
                </a:cubicBezTo>
                <a:cubicBezTo>
                  <a:pt x="312738" y="338137"/>
                  <a:pt x="310843" y="340340"/>
                  <a:pt x="309563" y="342900"/>
                </a:cubicBezTo>
                <a:cubicBezTo>
                  <a:pt x="308441" y="345145"/>
                  <a:pt x="308401" y="347849"/>
                  <a:pt x="307182" y="350043"/>
                </a:cubicBezTo>
                <a:cubicBezTo>
                  <a:pt x="307175" y="350055"/>
                  <a:pt x="295279" y="367897"/>
                  <a:pt x="292894" y="371475"/>
                </a:cubicBezTo>
                <a:cubicBezTo>
                  <a:pt x="291307" y="373856"/>
                  <a:pt x="289037" y="375903"/>
                  <a:pt x="288132" y="378618"/>
                </a:cubicBezTo>
                <a:cubicBezTo>
                  <a:pt x="282142" y="396582"/>
                  <a:pt x="290223" y="374433"/>
                  <a:pt x="280988" y="392906"/>
                </a:cubicBezTo>
                <a:cubicBezTo>
                  <a:pt x="271137" y="412610"/>
                  <a:pt x="287484" y="386737"/>
                  <a:pt x="273844" y="407193"/>
                </a:cubicBezTo>
                <a:lnTo>
                  <a:pt x="266700" y="428625"/>
                </a:lnTo>
                <a:cubicBezTo>
                  <a:pt x="265906" y="431006"/>
                  <a:pt x="264928" y="433333"/>
                  <a:pt x="264319" y="435768"/>
                </a:cubicBezTo>
                <a:cubicBezTo>
                  <a:pt x="262987" y="441095"/>
                  <a:pt x="259495" y="456100"/>
                  <a:pt x="257175" y="459581"/>
                </a:cubicBezTo>
                <a:cubicBezTo>
                  <a:pt x="255588" y="461962"/>
                  <a:pt x="253575" y="464110"/>
                  <a:pt x="252413" y="466725"/>
                </a:cubicBezTo>
                <a:cubicBezTo>
                  <a:pt x="250374" y="471312"/>
                  <a:pt x="249238" y="476250"/>
                  <a:pt x="247650" y="481012"/>
                </a:cubicBezTo>
                <a:lnTo>
                  <a:pt x="242888" y="495300"/>
                </a:lnTo>
                <a:cubicBezTo>
                  <a:pt x="242094" y="497681"/>
                  <a:pt x="241116" y="500008"/>
                  <a:pt x="240507" y="502443"/>
                </a:cubicBezTo>
                <a:cubicBezTo>
                  <a:pt x="239713" y="505618"/>
                  <a:pt x="239414" y="508960"/>
                  <a:pt x="238125" y="511968"/>
                </a:cubicBezTo>
                <a:cubicBezTo>
                  <a:pt x="236998" y="514598"/>
                  <a:pt x="234525" y="516497"/>
                  <a:pt x="233363" y="519112"/>
                </a:cubicBezTo>
                <a:cubicBezTo>
                  <a:pt x="233362" y="519114"/>
                  <a:pt x="227410" y="536970"/>
                  <a:pt x="226219" y="540543"/>
                </a:cubicBezTo>
                <a:cubicBezTo>
                  <a:pt x="225425" y="542924"/>
                  <a:pt x="225230" y="545599"/>
                  <a:pt x="223838" y="547687"/>
                </a:cubicBezTo>
                <a:lnTo>
                  <a:pt x="219075" y="554831"/>
                </a:lnTo>
                <a:lnTo>
                  <a:pt x="207169" y="590550"/>
                </a:lnTo>
                <a:lnTo>
                  <a:pt x="202407" y="604837"/>
                </a:lnTo>
                <a:cubicBezTo>
                  <a:pt x="201613" y="607218"/>
                  <a:pt x="200634" y="609546"/>
                  <a:pt x="200025" y="611981"/>
                </a:cubicBezTo>
                <a:cubicBezTo>
                  <a:pt x="192582" y="641757"/>
                  <a:pt x="202095" y="604737"/>
                  <a:pt x="195263" y="628650"/>
                </a:cubicBezTo>
                <a:cubicBezTo>
                  <a:pt x="194364" y="631797"/>
                  <a:pt x="193822" y="635040"/>
                  <a:pt x="192882" y="638175"/>
                </a:cubicBezTo>
                <a:cubicBezTo>
                  <a:pt x="191439" y="642983"/>
                  <a:pt x="189707" y="647700"/>
                  <a:pt x="188119" y="652462"/>
                </a:cubicBezTo>
                <a:cubicBezTo>
                  <a:pt x="187325" y="654843"/>
                  <a:pt x="186347" y="657171"/>
                  <a:pt x="185738" y="659606"/>
                </a:cubicBezTo>
                <a:cubicBezTo>
                  <a:pt x="178295" y="689381"/>
                  <a:pt x="187808" y="652362"/>
                  <a:pt x="180975" y="676275"/>
                </a:cubicBezTo>
                <a:cubicBezTo>
                  <a:pt x="180076" y="679422"/>
                  <a:pt x="179883" y="682792"/>
                  <a:pt x="178594" y="685800"/>
                </a:cubicBezTo>
                <a:cubicBezTo>
                  <a:pt x="177467" y="688430"/>
                  <a:pt x="175112" y="690384"/>
                  <a:pt x="173832" y="692943"/>
                </a:cubicBezTo>
                <a:cubicBezTo>
                  <a:pt x="172709" y="695188"/>
                  <a:pt x="172573" y="697842"/>
                  <a:pt x="171450" y="700087"/>
                </a:cubicBezTo>
                <a:cubicBezTo>
                  <a:pt x="170170" y="702647"/>
                  <a:pt x="167850" y="704616"/>
                  <a:pt x="166688" y="707231"/>
                </a:cubicBezTo>
                <a:cubicBezTo>
                  <a:pt x="166682" y="707245"/>
                  <a:pt x="160737" y="725083"/>
                  <a:pt x="159544" y="728662"/>
                </a:cubicBezTo>
                <a:cubicBezTo>
                  <a:pt x="158750" y="731043"/>
                  <a:pt x="158555" y="733718"/>
                  <a:pt x="157163" y="735806"/>
                </a:cubicBezTo>
                <a:lnTo>
                  <a:pt x="152400" y="742950"/>
                </a:lnTo>
                <a:cubicBezTo>
                  <a:pt x="148803" y="757340"/>
                  <a:pt x="151052" y="749378"/>
                  <a:pt x="145257" y="766762"/>
                </a:cubicBezTo>
                <a:lnTo>
                  <a:pt x="142875" y="773906"/>
                </a:lnTo>
                <a:cubicBezTo>
                  <a:pt x="142081" y="776287"/>
                  <a:pt x="141886" y="778961"/>
                  <a:pt x="140494" y="781050"/>
                </a:cubicBezTo>
                <a:cubicBezTo>
                  <a:pt x="138907" y="783431"/>
                  <a:pt x="136894" y="785578"/>
                  <a:pt x="135732" y="788193"/>
                </a:cubicBezTo>
                <a:cubicBezTo>
                  <a:pt x="133693" y="792781"/>
                  <a:pt x="133754" y="798304"/>
                  <a:pt x="130969" y="802481"/>
                </a:cubicBezTo>
                <a:cubicBezTo>
                  <a:pt x="121820" y="816207"/>
                  <a:pt x="129739" y="802969"/>
                  <a:pt x="123825" y="816768"/>
                </a:cubicBezTo>
                <a:cubicBezTo>
                  <a:pt x="120197" y="825232"/>
                  <a:pt x="119086" y="826259"/>
                  <a:pt x="114300" y="833437"/>
                </a:cubicBezTo>
                <a:cubicBezTo>
                  <a:pt x="105621" y="859477"/>
                  <a:pt x="119460" y="820044"/>
                  <a:pt x="107157" y="847725"/>
                </a:cubicBezTo>
                <a:cubicBezTo>
                  <a:pt x="105118" y="852312"/>
                  <a:pt x="105178" y="857835"/>
                  <a:pt x="102394" y="862012"/>
                </a:cubicBezTo>
                <a:cubicBezTo>
                  <a:pt x="97178" y="869837"/>
                  <a:pt x="97714" y="867676"/>
                  <a:pt x="95250" y="876300"/>
                </a:cubicBezTo>
                <a:cubicBezTo>
                  <a:pt x="94351" y="879447"/>
                  <a:pt x="95647" y="877094"/>
                  <a:pt x="92869" y="885825"/>
                </a:cubicBezTo>
                <a:cubicBezTo>
                  <a:pt x="90091" y="894556"/>
                  <a:pt x="81757" y="919162"/>
                  <a:pt x="78582" y="928687"/>
                </a:cubicBezTo>
                <a:lnTo>
                  <a:pt x="73819" y="942975"/>
                </a:lnTo>
                <a:cubicBezTo>
                  <a:pt x="73025" y="945356"/>
                  <a:pt x="72830" y="948030"/>
                  <a:pt x="71438" y="950118"/>
                </a:cubicBezTo>
                <a:lnTo>
                  <a:pt x="66675" y="957262"/>
                </a:lnTo>
                <a:cubicBezTo>
                  <a:pt x="61008" y="974265"/>
                  <a:pt x="64698" y="967373"/>
                  <a:pt x="57150" y="978693"/>
                </a:cubicBezTo>
                <a:lnTo>
                  <a:pt x="47625" y="1007268"/>
                </a:lnTo>
                <a:lnTo>
                  <a:pt x="42863" y="1021556"/>
                </a:lnTo>
                <a:cubicBezTo>
                  <a:pt x="42069" y="1023937"/>
                  <a:pt x="41875" y="1026612"/>
                  <a:pt x="40482" y="1028700"/>
                </a:cubicBezTo>
                <a:lnTo>
                  <a:pt x="35719" y="1035843"/>
                </a:lnTo>
                <a:cubicBezTo>
                  <a:pt x="30052" y="1052846"/>
                  <a:pt x="33742" y="1045954"/>
                  <a:pt x="26194" y="1057275"/>
                </a:cubicBezTo>
                <a:lnTo>
                  <a:pt x="19050" y="1078706"/>
                </a:lnTo>
                <a:cubicBezTo>
                  <a:pt x="18256" y="1081087"/>
                  <a:pt x="18061" y="1083761"/>
                  <a:pt x="16669" y="1085850"/>
                </a:cubicBezTo>
                <a:lnTo>
                  <a:pt x="1" y="1114425"/>
                </a:lnTo>
                <a:close/>
              </a:path>
            </a:pathLst>
          </a:custGeom>
          <a:solidFill>
            <a:srgbClr val="FBB7B7"/>
          </a:solidFill>
          <a:ln>
            <a:solidFill>
              <a:srgbClr val="FB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a:latin typeface="Tahoma" pitchFamily="34" charset="0"/>
                <a:ea typeface="Tahoma" pitchFamily="34" charset="0"/>
                <a:cs typeface="Tahoma" pitchFamily="34" charset="0"/>
              </a:rPr>
              <a:t>Estimating parameters of shapes</a:t>
            </a:r>
          </a:p>
        </p:txBody>
      </p:sp>
      <p:cxnSp>
        <p:nvCxnSpPr>
          <p:cNvPr id="19" name="Straight Connector 3"/>
          <p:cNvCxnSpPr>
            <a:cxnSpLocks noChangeShapeType="1"/>
          </p:cNvCxnSpPr>
          <p:nvPr/>
        </p:nvCxnSpPr>
        <p:spPr bwMode="auto">
          <a:xfrm flipH="1">
            <a:off x="5374692" y="1143000"/>
            <a:ext cx="0" cy="360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22" name="TextBox 21"/>
          <p:cNvSpPr txBox="1"/>
          <p:nvPr/>
        </p:nvSpPr>
        <p:spPr>
          <a:xfrm>
            <a:off x="5989064" y="4605556"/>
            <a:ext cx="2218621" cy="369332"/>
          </a:xfrm>
          <a:prstGeom prst="rect">
            <a:avLst/>
          </a:prstGeom>
          <a:noFill/>
        </p:spPr>
        <p:txBody>
          <a:bodyPr wrap="none" rtlCol="0">
            <a:spAutoFit/>
          </a:bodyPr>
          <a:lstStyle/>
          <a:p>
            <a:pPr algn="ctr"/>
            <a:r>
              <a:rPr lang="en-US" sz="1800" dirty="0" smtClean="0"/>
              <a:t>Temperature, T (</a:t>
            </a:r>
            <a:r>
              <a:rPr lang="en-US" sz="1800" dirty="0" smtClean="0">
                <a:sym typeface="Symbol" panose="05050102010706020507" pitchFamily="18" charset="2"/>
              </a:rPr>
              <a:t></a:t>
            </a:r>
            <a:r>
              <a:rPr lang="en-US" sz="1800" dirty="0" smtClean="0"/>
              <a:t>C)</a:t>
            </a:r>
            <a:endParaRPr lang="en-GB" sz="1800" dirty="0"/>
          </a:p>
        </p:txBody>
      </p:sp>
      <p:sp>
        <p:nvSpPr>
          <p:cNvPr id="23" name="TextBox 22"/>
          <p:cNvSpPr txBox="1"/>
          <p:nvPr/>
        </p:nvSpPr>
        <p:spPr>
          <a:xfrm rot="16200000">
            <a:off x="3914835" y="2596421"/>
            <a:ext cx="2056973" cy="369332"/>
          </a:xfrm>
          <a:prstGeom prst="rect">
            <a:avLst/>
          </a:prstGeom>
          <a:noFill/>
        </p:spPr>
        <p:txBody>
          <a:bodyPr wrap="none" rtlCol="0">
            <a:spAutoFit/>
          </a:bodyPr>
          <a:lstStyle/>
          <a:p>
            <a:r>
              <a:rPr lang="en-US" sz="1800" dirty="0" smtClean="0"/>
              <a:t>Probability density</a:t>
            </a:r>
            <a:endParaRPr lang="en-GB" sz="1800" dirty="0"/>
          </a:p>
        </p:txBody>
      </p:sp>
      <p:sp>
        <p:nvSpPr>
          <p:cNvPr id="24" name="TextBox 23"/>
          <p:cNvSpPr txBox="1"/>
          <p:nvPr/>
        </p:nvSpPr>
        <p:spPr>
          <a:xfrm>
            <a:off x="5943600" y="1167901"/>
            <a:ext cx="2479421" cy="584775"/>
          </a:xfrm>
          <a:prstGeom prst="rect">
            <a:avLst/>
          </a:prstGeom>
          <a:noFill/>
        </p:spPr>
        <p:txBody>
          <a:bodyPr wrap="square" rtlCol="0">
            <a:spAutoFit/>
          </a:bodyPr>
          <a:lstStyle/>
          <a:p>
            <a:r>
              <a:rPr lang="en-US" sz="1600" dirty="0" smtClean="0"/>
              <a:t>Mean or “expected” value of the distribution</a:t>
            </a:r>
            <a:endParaRPr lang="en-GB" sz="1600" dirty="0"/>
          </a:p>
        </p:txBody>
      </p:sp>
      <p:cxnSp>
        <p:nvCxnSpPr>
          <p:cNvPr id="25" name="Straight Arrow Connector 24"/>
          <p:cNvCxnSpPr/>
          <p:nvPr/>
        </p:nvCxnSpPr>
        <p:spPr>
          <a:xfrm>
            <a:off x="6933822" y="1752676"/>
            <a:ext cx="0" cy="609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511383" y="2220408"/>
            <a:ext cx="1562442" cy="830997"/>
          </a:xfrm>
          <a:prstGeom prst="rect">
            <a:avLst/>
          </a:prstGeom>
          <a:noFill/>
        </p:spPr>
        <p:txBody>
          <a:bodyPr wrap="square" rtlCol="0">
            <a:spAutoFit/>
          </a:bodyPr>
          <a:lstStyle/>
          <a:p>
            <a:r>
              <a:rPr lang="en-US" sz="1600" dirty="0" smtClean="0">
                <a:solidFill>
                  <a:srgbClr val="0000FF"/>
                </a:solidFill>
              </a:rPr>
              <a:t>Probability density function, f</a:t>
            </a:r>
            <a:r>
              <a:rPr lang="en-US" sz="1600" baseline="-25000" dirty="0" smtClean="0">
                <a:solidFill>
                  <a:srgbClr val="0000FF"/>
                </a:solidFill>
              </a:rPr>
              <a:t>T</a:t>
            </a:r>
            <a:r>
              <a:rPr lang="en-US" sz="1600" dirty="0" smtClean="0">
                <a:solidFill>
                  <a:srgbClr val="0000FF"/>
                </a:solidFill>
              </a:rPr>
              <a:t>(t)</a:t>
            </a:r>
            <a:endParaRPr lang="en-GB" sz="1600" dirty="0">
              <a:solidFill>
                <a:srgbClr val="0000FF"/>
              </a:solidFill>
            </a:endParaRPr>
          </a:p>
        </p:txBody>
      </p:sp>
      <p:sp>
        <p:nvSpPr>
          <p:cNvPr id="37" name="Freeform 36"/>
          <p:cNvSpPr/>
          <p:nvPr/>
        </p:nvSpPr>
        <p:spPr>
          <a:xfrm>
            <a:off x="6086197" y="2784440"/>
            <a:ext cx="621774" cy="1374056"/>
          </a:xfrm>
          <a:custGeom>
            <a:avLst/>
            <a:gdLst>
              <a:gd name="connsiteX0" fmla="*/ 130968 w 621774"/>
              <a:gd name="connsiteY0" fmla="*/ 1197843 h 1374056"/>
              <a:gd name="connsiteX1" fmla="*/ 130968 w 621774"/>
              <a:gd name="connsiteY1" fmla="*/ 1197843 h 1374056"/>
              <a:gd name="connsiteX2" fmla="*/ 145256 w 621774"/>
              <a:gd name="connsiteY2" fmla="*/ 1181175 h 1374056"/>
              <a:gd name="connsiteX3" fmla="*/ 152400 w 621774"/>
              <a:gd name="connsiteY3" fmla="*/ 1176412 h 1374056"/>
              <a:gd name="connsiteX4" fmla="*/ 154781 w 621774"/>
              <a:gd name="connsiteY4" fmla="*/ 1169268 h 1374056"/>
              <a:gd name="connsiteX5" fmla="*/ 164306 w 621774"/>
              <a:gd name="connsiteY5" fmla="*/ 1154981 h 1374056"/>
              <a:gd name="connsiteX6" fmla="*/ 169068 w 621774"/>
              <a:gd name="connsiteY6" fmla="*/ 1147837 h 1374056"/>
              <a:gd name="connsiteX7" fmla="*/ 173831 w 621774"/>
              <a:gd name="connsiteY7" fmla="*/ 1140693 h 1374056"/>
              <a:gd name="connsiteX8" fmla="*/ 176212 w 621774"/>
              <a:gd name="connsiteY8" fmla="*/ 1133550 h 1374056"/>
              <a:gd name="connsiteX9" fmla="*/ 180975 w 621774"/>
              <a:gd name="connsiteY9" fmla="*/ 1116881 h 1374056"/>
              <a:gd name="connsiteX10" fmla="*/ 185737 w 621774"/>
              <a:gd name="connsiteY10" fmla="*/ 1109737 h 1374056"/>
              <a:gd name="connsiteX11" fmla="*/ 190500 w 621774"/>
              <a:gd name="connsiteY11" fmla="*/ 1095450 h 1374056"/>
              <a:gd name="connsiteX12" fmla="*/ 195262 w 621774"/>
              <a:gd name="connsiteY12" fmla="*/ 1081162 h 1374056"/>
              <a:gd name="connsiteX13" fmla="*/ 200025 w 621774"/>
              <a:gd name="connsiteY13" fmla="*/ 1066875 h 1374056"/>
              <a:gd name="connsiteX14" fmla="*/ 207168 w 621774"/>
              <a:gd name="connsiteY14" fmla="*/ 1052587 h 1374056"/>
              <a:gd name="connsiteX15" fmla="*/ 211931 w 621774"/>
              <a:gd name="connsiteY15" fmla="*/ 1045443 h 1374056"/>
              <a:gd name="connsiteX16" fmla="*/ 214312 w 621774"/>
              <a:gd name="connsiteY16" fmla="*/ 1038300 h 1374056"/>
              <a:gd name="connsiteX17" fmla="*/ 219075 w 621774"/>
              <a:gd name="connsiteY17" fmla="*/ 1031156 h 1374056"/>
              <a:gd name="connsiteX18" fmla="*/ 228600 w 621774"/>
              <a:gd name="connsiteY18" fmla="*/ 1009725 h 1374056"/>
              <a:gd name="connsiteX19" fmla="*/ 235743 w 621774"/>
              <a:gd name="connsiteY19" fmla="*/ 993056 h 1374056"/>
              <a:gd name="connsiteX20" fmla="*/ 242887 w 621774"/>
              <a:gd name="connsiteY20" fmla="*/ 971625 h 1374056"/>
              <a:gd name="connsiteX21" fmla="*/ 245268 w 621774"/>
              <a:gd name="connsiteY21" fmla="*/ 964481 h 1374056"/>
              <a:gd name="connsiteX22" fmla="*/ 250031 w 621774"/>
              <a:gd name="connsiteY22" fmla="*/ 957337 h 1374056"/>
              <a:gd name="connsiteX23" fmla="*/ 259556 w 621774"/>
              <a:gd name="connsiteY23" fmla="*/ 935906 h 1374056"/>
              <a:gd name="connsiteX24" fmla="*/ 266700 w 621774"/>
              <a:gd name="connsiteY24" fmla="*/ 914475 h 1374056"/>
              <a:gd name="connsiteX25" fmla="*/ 269081 w 621774"/>
              <a:gd name="connsiteY25" fmla="*/ 907331 h 1374056"/>
              <a:gd name="connsiteX26" fmla="*/ 278606 w 621774"/>
              <a:gd name="connsiteY26" fmla="*/ 890662 h 1374056"/>
              <a:gd name="connsiteX27" fmla="*/ 280987 w 621774"/>
              <a:gd name="connsiteY27" fmla="*/ 881137 h 1374056"/>
              <a:gd name="connsiteX28" fmla="*/ 283368 w 621774"/>
              <a:gd name="connsiteY28" fmla="*/ 873993 h 1374056"/>
              <a:gd name="connsiteX29" fmla="*/ 285750 w 621774"/>
              <a:gd name="connsiteY29" fmla="*/ 862087 h 1374056"/>
              <a:gd name="connsiteX30" fmla="*/ 288131 w 621774"/>
              <a:gd name="connsiteY30" fmla="*/ 854943 h 1374056"/>
              <a:gd name="connsiteX31" fmla="*/ 290512 w 621774"/>
              <a:gd name="connsiteY31" fmla="*/ 843037 h 1374056"/>
              <a:gd name="connsiteX32" fmla="*/ 295275 w 621774"/>
              <a:gd name="connsiteY32" fmla="*/ 828750 h 1374056"/>
              <a:gd name="connsiteX33" fmla="*/ 297656 w 621774"/>
              <a:gd name="connsiteY33" fmla="*/ 819225 h 1374056"/>
              <a:gd name="connsiteX34" fmla="*/ 302418 w 621774"/>
              <a:gd name="connsiteY34" fmla="*/ 804937 h 1374056"/>
              <a:gd name="connsiteX35" fmla="*/ 307181 w 621774"/>
              <a:gd name="connsiteY35" fmla="*/ 790650 h 1374056"/>
              <a:gd name="connsiteX36" fmla="*/ 314325 w 621774"/>
              <a:gd name="connsiteY36" fmla="*/ 769218 h 1374056"/>
              <a:gd name="connsiteX37" fmla="*/ 316706 w 621774"/>
              <a:gd name="connsiteY37" fmla="*/ 762075 h 1374056"/>
              <a:gd name="connsiteX38" fmla="*/ 319087 w 621774"/>
              <a:gd name="connsiteY38" fmla="*/ 754931 h 1374056"/>
              <a:gd name="connsiteX39" fmla="*/ 323850 w 621774"/>
              <a:gd name="connsiteY39" fmla="*/ 747787 h 1374056"/>
              <a:gd name="connsiteX40" fmla="*/ 328612 w 621774"/>
              <a:gd name="connsiteY40" fmla="*/ 733500 h 1374056"/>
              <a:gd name="connsiteX41" fmla="*/ 330993 w 621774"/>
              <a:gd name="connsiteY41" fmla="*/ 721593 h 1374056"/>
              <a:gd name="connsiteX42" fmla="*/ 335756 w 621774"/>
              <a:gd name="connsiteY42" fmla="*/ 707306 h 1374056"/>
              <a:gd name="connsiteX43" fmla="*/ 340518 w 621774"/>
              <a:gd name="connsiteY43" fmla="*/ 693018 h 1374056"/>
              <a:gd name="connsiteX44" fmla="*/ 342900 w 621774"/>
              <a:gd name="connsiteY44" fmla="*/ 685875 h 1374056"/>
              <a:gd name="connsiteX45" fmla="*/ 345281 w 621774"/>
              <a:gd name="connsiteY45" fmla="*/ 678731 h 1374056"/>
              <a:gd name="connsiteX46" fmla="*/ 354806 w 621774"/>
              <a:gd name="connsiteY46" fmla="*/ 664443 h 1374056"/>
              <a:gd name="connsiteX47" fmla="*/ 359568 w 621774"/>
              <a:gd name="connsiteY47" fmla="*/ 650156 h 1374056"/>
              <a:gd name="connsiteX48" fmla="*/ 364331 w 621774"/>
              <a:gd name="connsiteY48" fmla="*/ 640631 h 1374056"/>
              <a:gd name="connsiteX49" fmla="*/ 369093 w 621774"/>
              <a:gd name="connsiteY49" fmla="*/ 626343 h 1374056"/>
              <a:gd name="connsiteX50" fmla="*/ 371475 w 621774"/>
              <a:gd name="connsiteY50" fmla="*/ 619200 h 1374056"/>
              <a:gd name="connsiteX51" fmla="*/ 373856 w 621774"/>
              <a:gd name="connsiteY51" fmla="*/ 612056 h 1374056"/>
              <a:gd name="connsiteX52" fmla="*/ 376237 w 621774"/>
              <a:gd name="connsiteY52" fmla="*/ 604912 h 1374056"/>
              <a:gd name="connsiteX53" fmla="*/ 378618 w 621774"/>
              <a:gd name="connsiteY53" fmla="*/ 593006 h 1374056"/>
              <a:gd name="connsiteX54" fmla="*/ 383381 w 621774"/>
              <a:gd name="connsiteY54" fmla="*/ 578718 h 1374056"/>
              <a:gd name="connsiteX55" fmla="*/ 385762 w 621774"/>
              <a:gd name="connsiteY55" fmla="*/ 571575 h 1374056"/>
              <a:gd name="connsiteX56" fmla="*/ 390525 w 621774"/>
              <a:gd name="connsiteY56" fmla="*/ 557287 h 1374056"/>
              <a:gd name="connsiteX57" fmla="*/ 392906 w 621774"/>
              <a:gd name="connsiteY57" fmla="*/ 550143 h 1374056"/>
              <a:gd name="connsiteX58" fmla="*/ 397668 w 621774"/>
              <a:gd name="connsiteY58" fmla="*/ 543000 h 1374056"/>
              <a:gd name="connsiteX59" fmla="*/ 407193 w 621774"/>
              <a:gd name="connsiteY59" fmla="*/ 509662 h 1374056"/>
              <a:gd name="connsiteX60" fmla="*/ 411956 w 621774"/>
              <a:gd name="connsiteY60" fmla="*/ 495375 h 1374056"/>
              <a:gd name="connsiteX61" fmla="*/ 414337 w 621774"/>
              <a:gd name="connsiteY61" fmla="*/ 488231 h 1374056"/>
              <a:gd name="connsiteX62" fmla="*/ 419100 w 621774"/>
              <a:gd name="connsiteY62" fmla="*/ 481087 h 1374056"/>
              <a:gd name="connsiteX63" fmla="*/ 421481 w 621774"/>
              <a:gd name="connsiteY63" fmla="*/ 473943 h 1374056"/>
              <a:gd name="connsiteX64" fmla="*/ 431006 w 621774"/>
              <a:gd name="connsiteY64" fmla="*/ 459656 h 1374056"/>
              <a:gd name="connsiteX65" fmla="*/ 440531 w 621774"/>
              <a:gd name="connsiteY65" fmla="*/ 438225 h 1374056"/>
              <a:gd name="connsiteX66" fmla="*/ 442912 w 621774"/>
              <a:gd name="connsiteY66" fmla="*/ 431081 h 1374056"/>
              <a:gd name="connsiteX67" fmla="*/ 447675 w 621774"/>
              <a:gd name="connsiteY67" fmla="*/ 423937 h 1374056"/>
              <a:gd name="connsiteX68" fmla="*/ 450056 w 621774"/>
              <a:gd name="connsiteY68" fmla="*/ 412031 h 1374056"/>
              <a:gd name="connsiteX69" fmla="*/ 457200 w 621774"/>
              <a:gd name="connsiteY69" fmla="*/ 388218 h 1374056"/>
              <a:gd name="connsiteX70" fmla="*/ 459581 w 621774"/>
              <a:gd name="connsiteY70" fmla="*/ 381075 h 1374056"/>
              <a:gd name="connsiteX71" fmla="*/ 461962 w 621774"/>
              <a:gd name="connsiteY71" fmla="*/ 373931 h 1374056"/>
              <a:gd name="connsiteX72" fmla="*/ 466725 w 621774"/>
              <a:gd name="connsiteY72" fmla="*/ 366787 h 1374056"/>
              <a:gd name="connsiteX73" fmla="*/ 473868 w 621774"/>
              <a:gd name="connsiteY73" fmla="*/ 352500 h 1374056"/>
              <a:gd name="connsiteX74" fmla="*/ 476250 w 621774"/>
              <a:gd name="connsiteY74" fmla="*/ 345356 h 1374056"/>
              <a:gd name="connsiteX75" fmla="*/ 481012 w 621774"/>
              <a:gd name="connsiteY75" fmla="*/ 338212 h 1374056"/>
              <a:gd name="connsiteX76" fmla="*/ 485775 w 621774"/>
              <a:gd name="connsiteY76" fmla="*/ 319162 h 1374056"/>
              <a:gd name="connsiteX77" fmla="*/ 492918 w 621774"/>
              <a:gd name="connsiteY77" fmla="*/ 295350 h 1374056"/>
              <a:gd name="connsiteX78" fmla="*/ 497681 w 621774"/>
              <a:gd name="connsiteY78" fmla="*/ 288206 h 1374056"/>
              <a:gd name="connsiteX79" fmla="*/ 507206 w 621774"/>
              <a:gd name="connsiteY79" fmla="*/ 266775 h 1374056"/>
              <a:gd name="connsiteX80" fmla="*/ 516731 w 621774"/>
              <a:gd name="connsiteY80" fmla="*/ 238200 h 1374056"/>
              <a:gd name="connsiteX81" fmla="*/ 519112 w 621774"/>
              <a:gd name="connsiteY81" fmla="*/ 231056 h 1374056"/>
              <a:gd name="connsiteX82" fmla="*/ 523875 w 621774"/>
              <a:gd name="connsiteY82" fmla="*/ 223912 h 1374056"/>
              <a:gd name="connsiteX83" fmla="*/ 531018 w 621774"/>
              <a:gd name="connsiteY83" fmla="*/ 202481 h 1374056"/>
              <a:gd name="connsiteX84" fmla="*/ 533400 w 621774"/>
              <a:gd name="connsiteY84" fmla="*/ 195337 h 1374056"/>
              <a:gd name="connsiteX85" fmla="*/ 535781 w 621774"/>
              <a:gd name="connsiteY85" fmla="*/ 185812 h 1374056"/>
              <a:gd name="connsiteX86" fmla="*/ 540543 w 621774"/>
              <a:gd name="connsiteY86" fmla="*/ 176287 h 1374056"/>
              <a:gd name="connsiteX87" fmla="*/ 542925 w 621774"/>
              <a:gd name="connsiteY87" fmla="*/ 169143 h 1374056"/>
              <a:gd name="connsiteX88" fmla="*/ 552450 w 621774"/>
              <a:gd name="connsiteY88" fmla="*/ 152475 h 1374056"/>
              <a:gd name="connsiteX89" fmla="*/ 559593 w 621774"/>
              <a:gd name="connsiteY89" fmla="*/ 138187 h 1374056"/>
              <a:gd name="connsiteX90" fmla="*/ 564356 w 621774"/>
              <a:gd name="connsiteY90" fmla="*/ 123900 h 1374056"/>
              <a:gd name="connsiteX91" fmla="*/ 566737 w 621774"/>
              <a:gd name="connsiteY91" fmla="*/ 116756 h 1374056"/>
              <a:gd name="connsiteX92" fmla="*/ 571500 w 621774"/>
              <a:gd name="connsiteY92" fmla="*/ 109612 h 1374056"/>
              <a:gd name="connsiteX93" fmla="*/ 578643 w 621774"/>
              <a:gd name="connsiteY93" fmla="*/ 85800 h 1374056"/>
              <a:gd name="connsiteX94" fmla="*/ 588168 w 621774"/>
              <a:gd name="connsiteY94" fmla="*/ 71512 h 1374056"/>
              <a:gd name="connsiteX95" fmla="*/ 592931 w 621774"/>
              <a:gd name="connsiteY95" fmla="*/ 64368 h 1374056"/>
              <a:gd name="connsiteX96" fmla="*/ 595312 w 621774"/>
              <a:gd name="connsiteY96" fmla="*/ 57225 h 1374056"/>
              <a:gd name="connsiteX97" fmla="*/ 602456 w 621774"/>
              <a:gd name="connsiteY97" fmla="*/ 52462 h 1374056"/>
              <a:gd name="connsiteX98" fmla="*/ 607218 w 621774"/>
              <a:gd name="connsiteY98" fmla="*/ 38175 h 1374056"/>
              <a:gd name="connsiteX99" fmla="*/ 611981 w 621774"/>
              <a:gd name="connsiteY99" fmla="*/ 23887 h 1374056"/>
              <a:gd name="connsiteX100" fmla="*/ 614362 w 621774"/>
              <a:gd name="connsiteY100" fmla="*/ 16743 h 1374056"/>
              <a:gd name="connsiteX101" fmla="*/ 619125 w 621774"/>
              <a:gd name="connsiteY101" fmla="*/ 9600 h 1374056"/>
              <a:gd name="connsiteX102" fmla="*/ 621506 w 621774"/>
              <a:gd name="connsiteY102" fmla="*/ 2456 h 1374056"/>
              <a:gd name="connsiteX103" fmla="*/ 614362 w 621774"/>
              <a:gd name="connsiteY103" fmla="*/ 75 h 1374056"/>
              <a:gd name="connsiteX104" fmla="*/ 592931 w 621774"/>
              <a:gd name="connsiteY104" fmla="*/ 7218 h 1374056"/>
              <a:gd name="connsiteX105" fmla="*/ 566737 w 621774"/>
              <a:gd name="connsiteY105" fmla="*/ 11981 h 1374056"/>
              <a:gd name="connsiteX106" fmla="*/ 128587 w 621774"/>
              <a:gd name="connsiteY106" fmla="*/ 9600 h 1374056"/>
              <a:gd name="connsiteX107" fmla="*/ 50006 w 621774"/>
              <a:gd name="connsiteY107" fmla="*/ 7218 h 1374056"/>
              <a:gd name="connsiteX108" fmla="*/ 0 w 621774"/>
              <a:gd name="connsiteY108" fmla="*/ 4837 h 1374056"/>
              <a:gd name="connsiteX109" fmla="*/ 21431 w 621774"/>
              <a:gd name="connsiteY109" fmla="*/ 1374056 h 1374056"/>
              <a:gd name="connsiteX110" fmla="*/ 130968 w 621774"/>
              <a:gd name="connsiteY110" fmla="*/ 1197843 h 13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21774" h="1374056">
                <a:moveTo>
                  <a:pt x="130968" y="1197843"/>
                </a:moveTo>
                <a:lnTo>
                  <a:pt x="130968" y="1197843"/>
                </a:lnTo>
                <a:cubicBezTo>
                  <a:pt x="135731" y="1192287"/>
                  <a:pt x="140081" y="1186349"/>
                  <a:pt x="145256" y="1181175"/>
                </a:cubicBezTo>
                <a:cubicBezTo>
                  <a:pt x="147280" y="1179151"/>
                  <a:pt x="150612" y="1178647"/>
                  <a:pt x="152400" y="1176412"/>
                </a:cubicBezTo>
                <a:cubicBezTo>
                  <a:pt x="153968" y="1174452"/>
                  <a:pt x="153562" y="1171462"/>
                  <a:pt x="154781" y="1169268"/>
                </a:cubicBezTo>
                <a:cubicBezTo>
                  <a:pt x="157561" y="1164265"/>
                  <a:pt x="161131" y="1159743"/>
                  <a:pt x="164306" y="1154981"/>
                </a:cubicBezTo>
                <a:lnTo>
                  <a:pt x="169068" y="1147837"/>
                </a:lnTo>
                <a:lnTo>
                  <a:pt x="173831" y="1140693"/>
                </a:lnTo>
                <a:cubicBezTo>
                  <a:pt x="174625" y="1138312"/>
                  <a:pt x="175523" y="1135963"/>
                  <a:pt x="176212" y="1133550"/>
                </a:cubicBezTo>
                <a:cubicBezTo>
                  <a:pt x="177231" y="1129982"/>
                  <a:pt x="179069" y="1120693"/>
                  <a:pt x="180975" y="1116881"/>
                </a:cubicBezTo>
                <a:cubicBezTo>
                  <a:pt x="182255" y="1114321"/>
                  <a:pt x="184575" y="1112352"/>
                  <a:pt x="185737" y="1109737"/>
                </a:cubicBezTo>
                <a:cubicBezTo>
                  <a:pt x="187776" y="1105150"/>
                  <a:pt x="188912" y="1100212"/>
                  <a:pt x="190500" y="1095450"/>
                </a:cubicBezTo>
                <a:lnTo>
                  <a:pt x="195262" y="1081162"/>
                </a:lnTo>
                <a:cubicBezTo>
                  <a:pt x="195264" y="1081157"/>
                  <a:pt x="200021" y="1066880"/>
                  <a:pt x="200025" y="1066875"/>
                </a:cubicBezTo>
                <a:cubicBezTo>
                  <a:pt x="213678" y="1046392"/>
                  <a:pt x="197305" y="1072313"/>
                  <a:pt x="207168" y="1052587"/>
                </a:cubicBezTo>
                <a:cubicBezTo>
                  <a:pt x="208448" y="1050027"/>
                  <a:pt x="210343" y="1047824"/>
                  <a:pt x="211931" y="1045443"/>
                </a:cubicBezTo>
                <a:cubicBezTo>
                  <a:pt x="212725" y="1043062"/>
                  <a:pt x="213190" y="1040545"/>
                  <a:pt x="214312" y="1038300"/>
                </a:cubicBezTo>
                <a:cubicBezTo>
                  <a:pt x="215592" y="1035740"/>
                  <a:pt x="217913" y="1033771"/>
                  <a:pt x="219075" y="1031156"/>
                </a:cubicBezTo>
                <a:cubicBezTo>
                  <a:pt x="230408" y="1005655"/>
                  <a:pt x="217822" y="1025889"/>
                  <a:pt x="228600" y="1009725"/>
                </a:cubicBezTo>
                <a:cubicBezTo>
                  <a:pt x="234897" y="984533"/>
                  <a:pt x="226348" y="1014195"/>
                  <a:pt x="235743" y="993056"/>
                </a:cubicBezTo>
                <a:cubicBezTo>
                  <a:pt x="235744" y="993054"/>
                  <a:pt x="241696" y="975198"/>
                  <a:pt x="242887" y="971625"/>
                </a:cubicBezTo>
                <a:cubicBezTo>
                  <a:pt x="243681" y="969244"/>
                  <a:pt x="243876" y="966569"/>
                  <a:pt x="245268" y="964481"/>
                </a:cubicBezTo>
                <a:lnTo>
                  <a:pt x="250031" y="957337"/>
                </a:lnTo>
                <a:cubicBezTo>
                  <a:pt x="255698" y="940335"/>
                  <a:pt x="252008" y="947227"/>
                  <a:pt x="259556" y="935906"/>
                </a:cubicBezTo>
                <a:lnTo>
                  <a:pt x="266700" y="914475"/>
                </a:lnTo>
                <a:cubicBezTo>
                  <a:pt x="267494" y="912094"/>
                  <a:pt x="267689" y="909420"/>
                  <a:pt x="269081" y="907331"/>
                </a:cubicBezTo>
                <a:cubicBezTo>
                  <a:pt x="275812" y="897233"/>
                  <a:pt x="272563" y="902747"/>
                  <a:pt x="278606" y="890662"/>
                </a:cubicBezTo>
                <a:cubicBezTo>
                  <a:pt x="279400" y="887487"/>
                  <a:pt x="280088" y="884284"/>
                  <a:pt x="280987" y="881137"/>
                </a:cubicBezTo>
                <a:cubicBezTo>
                  <a:pt x="281677" y="878723"/>
                  <a:pt x="282759" y="876428"/>
                  <a:pt x="283368" y="873993"/>
                </a:cubicBezTo>
                <a:cubicBezTo>
                  <a:pt x="284350" y="870067"/>
                  <a:pt x="284768" y="866013"/>
                  <a:pt x="285750" y="862087"/>
                </a:cubicBezTo>
                <a:cubicBezTo>
                  <a:pt x="286359" y="859652"/>
                  <a:pt x="287522" y="857378"/>
                  <a:pt x="288131" y="854943"/>
                </a:cubicBezTo>
                <a:cubicBezTo>
                  <a:pt x="289113" y="851017"/>
                  <a:pt x="289447" y="846942"/>
                  <a:pt x="290512" y="843037"/>
                </a:cubicBezTo>
                <a:cubicBezTo>
                  <a:pt x="291833" y="838194"/>
                  <a:pt x="294058" y="833620"/>
                  <a:pt x="295275" y="828750"/>
                </a:cubicBezTo>
                <a:cubicBezTo>
                  <a:pt x="296069" y="825575"/>
                  <a:pt x="296716" y="822360"/>
                  <a:pt x="297656" y="819225"/>
                </a:cubicBezTo>
                <a:cubicBezTo>
                  <a:pt x="299098" y="814416"/>
                  <a:pt x="300830" y="809700"/>
                  <a:pt x="302418" y="804937"/>
                </a:cubicBezTo>
                <a:lnTo>
                  <a:pt x="307181" y="790650"/>
                </a:lnTo>
                <a:lnTo>
                  <a:pt x="314325" y="769218"/>
                </a:lnTo>
                <a:lnTo>
                  <a:pt x="316706" y="762075"/>
                </a:lnTo>
                <a:cubicBezTo>
                  <a:pt x="317500" y="759694"/>
                  <a:pt x="317695" y="757019"/>
                  <a:pt x="319087" y="754931"/>
                </a:cubicBezTo>
                <a:lnTo>
                  <a:pt x="323850" y="747787"/>
                </a:lnTo>
                <a:cubicBezTo>
                  <a:pt x="325437" y="743025"/>
                  <a:pt x="327628" y="738422"/>
                  <a:pt x="328612" y="733500"/>
                </a:cubicBezTo>
                <a:cubicBezTo>
                  <a:pt x="329406" y="729531"/>
                  <a:pt x="329928" y="725498"/>
                  <a:pt x="330993" y="721593"/>
                </a:cubicBezTo>
                <a:cubicBezTo>
                  <a:pt x="332314" y="716750"/>
                  <a:pt x="334168" y="712068"/>
                  <a:pt x="335756" y="707306"/>
                </a:cubicBezTo>
                <a:lnTo>
                  <a:pt x="340518" y="693018"/>
                </a:lnTo>
                <a:lnTo>
                  <a:pt x="342900" y="685875"/>
                </a:lnTo>
                <a:cubicBezTo>
                  <a:pt x="343694" y="683494"/>
                  <a:pt x="343889" y="680820"/>
                  <a:pt x="345281" y="678731"/>
                </a:cubicBezTo>
                <a:lnTo>
                  <a:pt x="354806" y="664443"/>
                </a:lnTo>
                <a:cubicBezTo>
                  <a:pt x="356393" y="659681"/>
                  <a:pt x="357323" y="654646"/>
                  <a:pt x="359568" y="650156"/>
                </a:cubicBezTo>
                <a:cubicBezTo>
                  <a:pt x="361156" y="646981"/>
                  <a:pt x="363013" y="643927"/>
                  <a:pt x="364331" y="640631"/>
                </a:cubicBezTo>
                <a:cubicBezTo>
                  <a:pt x="366195" y="635970"/>
                  <a:pt x="367505" y="631106"/>
                  <a:pt x="369093" y="626343"/>
                </a:cubicBezTo>
                <a:lnTo>
                  <a:pt x="371475" y="619200"/>
                </a:lnTo>
                <a:lnTo>
                  <a:pt x="373856" y="612056"/>
                </a:lnTo>
                <a:cubicBezTo>
                  <a:pt x="374650" y="609675"/>
                  <a:pt x="375745" y="607373"/>
                  <a:pt x="376237" y="604912"/>
                </a:cubicBezTo>
                <a:cubicBezTo>
                  <a:pt x="377031" y="600943"/>
                  <a:pt x="377553" y="596911"/>
                  <a:pt x="378618" y="593006"/>
                </a:cubicBezTo>
                <a:cubicBezTo>
                  <a:pt x="379939" y="588163"/>
                  <a:pt x="381793" y="583481"/>
                  <a:pt x="383381" y="578718"/>
                </a:cubicBezTo>
                <a:lnTo>
                  <a:pt x="385762" y="571575"/>
                </a:lnTo>
                <a:lnTo>
                  <a:pt x="390525" y="557287"/>
                </a:lnTo>
                <a:cubicBezTo>
                  <a:pt x="391319" y="554906"/>
                  <a:pt x="391514" y="552232"/>
                  <a:pt x="392906" y="550143"/>
                </a:cubicBezTo>
                <a:lnTo>
                  <a:pt x="397668" y="543000"/>
                </a:lnTo>
                <a:cubicBezTo>
                  <a:pt x="403645" y="519095"/>
                  <a:pt x="400364" y="530148"/>
                  <a:pt x="407193" y="509662"/>
                </a:cubicBezTo>
                <a:lnTo>
                  <a:pt x="411956" y="495375"/>
                </a:lnTo>
                <a:cubicBezTo>
                  <a:pt x="412750" y="492994"/>
                  <a:pt x="412945" y="490319"/>
                  <a:pt x="414337" y="488231"/>
                </a:cubicBezTo>
                <a:lnTo>
                  <a:pt x="419100" y="481087"/>
                </a:lnTo>
                <a:cubicBezTo>
                  <a:pt x="419894" y="478706"/>
                  <a:pt x="420262" y="476137"/>
                  <a:pt x="421481" y="473943"/>
                </a:cubicBezTo>
                <a:cubicBezTo>
                  <a:pt x="424261" y="468940"/>
                  <a:pt x="431006" y="459656"/>
                  <a:pt x="431006" y="459656"/>
                </a:cubicBezTo>
                <a:cubicBezTo>
                  <a:pt x="436673" y="442653"/>
                  <a:pt x="432983" y="449545"/>
                  <a:pt x="440531" y="438225"/>
                </a:cubicBezTo>
                <a:cubicBezTo>
                  <a:pt x="441325" y="435844"/>
                  <a:pt x="441789" y="433326"/>
                  <a:pt x="442912" y="431081"/>
                </a:cubicBezTo>
                <a:cubicBezTo>
                  <a:pt x="444192" y="428521"/>
                  <a:pt x="446670" y="426617"/>
                  <a:pt x="447675" y="423937"/>
                </a:cubicBezTo>
                <a:cubicBezTo>
                  <a:pt x="449096" y="420147"/>
                  <a:pt x="449178" y="415982"/>
                  <a:pt x="450056" y="412031"/>
                </a:cubicBezTo>
                <a:cubicBezTo>
                  <a:pt x="452456" y="401232"/>
                  <a:pt x="453241" y="400094"/>
                  <a:pt x="457200" y="388218"/>
                </a:cubicBezTo>
                <a:lnTo>
                  <a:pt x="459581" y="381075"/>
                </a:lnTo>
                <a:cubicBezTo>
                  <a:pt x="460375" y="378694"/>
                  <a:pt x="460570" y="376019"/>
                  <a:pt x="461962" y="373931"/>
                </a:cubicBezTo>
                <a:lnTo>
                  <a:pt x="466725" y="366787"/>
                </a:lnTo>
                <a:cubicBezTo>
                  <a:pt x="472708" y="348836"/>
                  <a:pt x="464639" y="370957"/>
                  <a:pt x="473868" y="352500"/>
                </a:cubicBezTo>
                <a:cubicBezTo>
                  <a:pt x="474991" y="350255"/>
                  <a:pt x="475127" y="347601"/>
                  <a:pt x="476250" y="345356"/>
                </a:cubicBezTo>
                <a:cubicBezTo>
                  <a:pt x="477530" y="342796"/>
                  <a:pt x="479732" y="340772"/>
                  <a:pt x="481012" y="338212"/>
                </a:cubicBezTo>
                <a:cubicBezTo>
                  <a:pt x="483564" y="333108"/>
                  <a:pt x="484689" y="324049"/>
                  <a:pt x="485775" y="319162"/>
                </a:cubicBezTo>
                <a:cubicBezTo>
                  <a:pt x="486884" y="314170"/>
                  <a:pt x="490939" y="298318"/>
                  <a:pt x="492918" y="295350"/>
                </a:cubicBezTo>
                <a:lnTo>
                  <a:pt x="497681" y="288206"/>
                </a:lnTo>
                <a:cubicBezTo>
                  <a:pt x="503348" y="271203"/>
                  <a:pt x="499658" y="278095"/>
                  <a:pt x="507206" y="266775"/>
                </a:cubicBezTo>
                <a:lnTo>
                  <a:pt x="516731" y="238200"/>
                </a:lnTo>
                <a:cubicBezTo>
                  <a:pt x="517525" y="235819"/>
                  <a:pt x="517720" y="233144"/>
                  <a:pt x="519112" y="231056"/>
                </a:cubicBezTo>
                <a:lnTo>
                  <a:pt x="523875" y="223912"/>
                </a:lnTo>
                <a:lnTo>
                  <a:pt x="531018" y="202481"/>
                </a:lnTo>
                <a:cubicBezTo>
                  <a:pt x="531812" y="200100"/>
                  <a:pt x="532791" y="197772"/>
                  <a:pt x="533400" y="195337"/>
                </a:cubicBezTo>
                <a:cubicBezTo>
                  <a:pt x="534194" y="192162"/>
                  <a:pt x="534632" y="188876"/>
                  <a:pt x="535781" y="185812"/>
                </a:cubicBezTo>
                <a:cubicBezTo>
                  <a:pt x="537027" y="182488"/>
                  <a:pt x="539145" y="179550"/>
                  <a:pt x="540543" y="176287"/>
                </a:cubicBezTo>
                <a:cubicBezTo>
                  <a:pt x="541532" y="173980"/>
                  <a:pt x="541936" y="171450"/>
                  <a:pt x="542925" y="169143"/>
                </a:cubicBezTo>
                <a:cubicBezTo>
                  <a:pt x="546553" y="160679"/>
                  <a:pt x="547664" y="159653"/>
                  <a:pt x="552450" y="152475"/>
                </a:cubicBezTo>
                <a:cubicBezTo>
                  <a:pt x="561129" y="126435"/>
                  <a:pt x="547290" y="165868"/>
                  <a:pt x="559593" y="138187"/>
                </a:cubicBezTo>
                <a:cubicBezTo>
                  <a:pt x="561632" y="133600"/>
                  <a:pt x="562768" y="128662"/>
                  <a:pt x="564356" y="123900"/>
                </a:cubicBezTo>
                <a:cubicBezTo>
                  <a:pt x="565150" y="121519"/>
                  <a:pt x="565345" y="118844"/>
                  <a:pt x="566737" y="116756"/>
                </a:cubicBezTo>
                <a:lnTo>
                  <a:pt x="571500" y="109612"/>
                </a:lnTo>
                <a:cubicBezTo>
                  <a:pt x="572831" y="104288"/>
                  <a:pt x="576324" y="89278"/>
                  <a:pt x="578643" y="85800"/>
                </a:cubicBezTo>
                <a:lnTo>
                  <a:pt x="588168" y="71512"/>
                </a:lnTo>
                <a:lnTo>
                  <a:pt x="592931" y="64368"/>
                </a:lnTo>
                <a:cubicBezTo>
                  <a:pt x="593725" y="61987"/>
                  <a:pt x="593744" y="59185"/>
                  <a:pt x="595312" y="57225"/>
                </a:cubicBezTo>
                <a:cubicBezTo>
                  <a:pt x="597100" y="54990"/>
                  <a:pt x="600939" y="54889"/>
                  <a:pt x="602456" y="52462"/>
                </a:cubicBezTo>
                <a:cubicBezTo>
                  <a:pt x="605117" y="48205"/>
                  <a:pt x="605631" y="42937"/>
                  <a:pt x="607218" y="38175"/>
                </a:cubicBezTo>
                <a:lnTo>
                  <a:pt x="611981" y="23887"/>
                </a:lnTo>
                <a:cubicBezTo>
                  <a:pt x="612775" y="21506"/>
                  <a:pt x="612969" y="18831"/>
                  <a:pt x="614362" y="16743"/>
                </a:cubicBezTo>
                <a:lnTo>
                  <a:pt x="619125" y="9600"/>
                </a:lnTo>
                <a:cubicBezTo>
                  <a:pt x="619919" y="7219"/>
                  <a:pt x="622629" y="4701"/>
                  <a:pt x="621506" y="2456"/>
                </a:cubicBezTo>
                <a:cubicBezTo>
                  <a:pt x="620383" y="211"/>
                  <a:pt x="616857" y="-202"/>
                  <a:pt x="614362" y="75"/>
                </a:cubicBezTo>
                <a:cubicBezTo>
                  <a:pt x="592974" y="2451"/>
                  <a:pt x="607197" y="4840"/>
                  <a:pt x="592931" y="7218"/>
                </a:cubicBezTo>
                <a:cubicBezTo>
                  <a:pt x="574651" y="10266"/>
                  <a:pt x="583378" y="8653"/>
                  <a:pt x="566737" y="11981"/>
                </a:cubicBezTo>
                <a:lnTo>
                  <a:pt x="128587" y="9600"/>
                </a:lnTo>
                <a:cubicBezTo>
                  <a:pt x="102382" y="9358"/>
                  <a:pt x="76194" y="8188"/>
                  <a:pt x="50006" y="7218"/>
                </a:cubicBezTo>
                <a:cubicBezTo>
                  <a:pt x="33330" y="6600"/>
                  <a:pt x="0" y="4837"/>
                  <a:pt x="0" y="4837"/>
                </a:cubicBezTo>
                <a:lnTo>
                  <a:pt x="21431" y="1374056"/>
                </a:lnTo>
                <a:lnTo>
                  <a:pt x="130968" y="11978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p:nvCxnSpPr>
        <p:spPr>
          <a:xfrm>
            <a:off x="6941398" y="2514669"/>
            <a:ext cx="813" cy="190493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450627" y="2392875"/>
            <a:ext cx="1178773" cy="338554"/>
          </a:xfrm>
          <a:prstGeom prst="rect">
            <a:avLst/>
          </a:prstGeom>
          <a:noFill/>
        </p:spPr>
        <p:txBody>
          <a:bodyPr wrap="square" rtlCol="0">
            <a:spAutoFit/>
          </a:bodyPr>
          <a:lstStyle/>
          <a:p>
            <a:r>
              <a:rPr lang="en-US" sz="1600" dirty="0" smtClean="0"/>
              <a:t>Spread or</a:t>
            </a:r>
          </a:p>
        </p:txBody>
      </p:sp>
      <p:graphicFrame>
        <p:nvGraphicFramePr>
          <p:cNvPr id="41" name="Object 4"/>
          <p:cNvGraphicFramePr>
            <a:graphicFrameLocks noChangeAspect="1"/>
          </p:cNvGraphicFramePr>
          <p:nvPr>
            <p:extLst>
              <p:ext uri="{D42A27DB-BD31-4B8C-83A1-F6EECF244321}">
                <p14:modId xmlns:p14="http://schemas.microsoft.com/office/powerpoint/2010/main" val="3515129801"/>
              </p:ext>
            </p:extLst>
          </p:nvPr>
        </p:nvGraphicFramePr>
        <p:xfrm>
          <a:off x="5486400" y="2698750"/>
          <a:ext cx="1052512" cy="307975"/>
        </p:xfrm>
        <a:graphic>
          <a:graphicData uri="http://schemas.openxmlformats.org/presentationml/2006/ole">
            <mc:AlternateContent xmlns:mc="http://schemas.openxmlformats.org/markup-compatibility/2006">
              <mc:Choice xmlns:v="urn:schemas-microsoft-com:vml" Requires="v">
                <p:oleObj spid="_x0000_s27759" name="Equation" r:id="rId4" imgW="647640" imgH="190440" progId="Equation.DSMT4">
                  <p:embed/>
                </p:oleObj>
              </mc:Choice>
              <mc:Fallback>
                <p:oleObj name="Equation" r:id="rId4" imgW="647640" imgH="190440" progId="Equation.DSMT4">
                  <p:embed/>
                  <p:pic>
                    <p:nvPicPr>
                      <p:cNvPr id="0" name=""/>
                      <p:cNvPicPr>
                        <a:picLocks noChangeAspect="1" noChangeArrowheads="1"/>
                      </p:cNvPicPr>
                      <p:nvPr/>
                    </p:nvPicPr>
                    <p:blipFill>
                      <a:blip r:embed="rId5"/>
                      <a:srcRect/>
                      <a:stretch>
                        <a:fillRect/>
                      </a:stretch>
                    </p:blipFill>
                    <p:spPr bwMode="auto">
                      <a:xfrm>
                        <a:off x="5486400" y="2698750"/>
                        <a:ext cx="1052512" cy="307975"/>
                      </a:xfrm>
                      <a:prstGeom prst="rect">
                        <a:avLst/>
                      </a:prstGeom>
                      <a:noFill/>
                      <a:ln>
                        <a:noFill/>
                      </a:ln>
                      <a:effectLst/>
                    </p:spPr>
                  </p:pic>
                </p:oleObj>
              </mc:Fallback>
            </mc:AlternateContent>
          </a:graphicData>
        </a:graphic>
      </p:graphicFrame>
      <p:sp>
        <p:nvSpPr>
          <p:cNvPr id="38" name="Freeform 37"/>
          <p:cNvSpPr/>
          <p:nvPr/>
        </p:nvSpPr>
        <p:spPr>
          <a:xfrm>
            <a:off x="5410199" y="2506980"/>
            <a:ext cx="3124201" cy="1905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265677 w 3923770"/>
              <a:gd name="connsiteY5" fmla="*/ 1414353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303957 w 3923770"/>
              <a:gd name="connsiteY5" fmla="*/ 1438751 h 1524886"/>
              <a:gd name="connsiteX6" fmla="*/ 3923770 w 3923770"/>
              <a:gd name="connsiteY6"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66461" y="846122"/>
                  <a:pt x="2798364" y="1085905"/>
                </a:cubicBezTo>
                <a:cubicBezTo>
                  <a:pt x="3030267" y="1325688"/>
                  <a:pt x="3116389" y="1365725"/>
                  <a:pt x="3303957" y="1438751"/>
                </a:cubicBezTo>
                <a:cubicBezTo>
                  <a:pt x="3491525" y="1511777"/>
                  <a:pt x="3760748" y="1492310"/>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flipH="1">
            <a:off x="6163809" y="3958919"/>
            <a:ext cx="96709" cy="458661"/>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flipH="1">
            <a:off x="5990903" y="4131076"/>
            <a:ext cx="96708" cy="2878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flipH="1">
            <a:off x="6333309" y="3607267"/>
            <a:ext cx="92658" cy="812872"/>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flipH="1">
            <a:off x="6519955" y="3126878"/>
            <a:ext cx="91476" cy="1291584"/>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flipH="1">
            <a:off x="6723138" y="2694781"/>
            <a:ext cx="94997" cy="1724257"/>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p:cNvCxnSpPr/>
          <p:nvPr/>
        </p:nvCxnSpPr>
        <p:spPr>
          <a:xfrm>
            <a:off x="6322957" y="3066086"/>
            <a:ext cx="364675" cy="3747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flipH="1">
            <a:off x="6891546" y="2545518"/>
            <a:ext cx="110073" cy="187167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7659579" y="3960821"/>
            <a:ext cx="96540" cy="458661"/>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7832485" y="4129009"/>
            <a:ext cx="96708" cy="287825"/>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7494129" y="3603930"/>
            <a:ext cx="92658" cy="812872"/>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7308665" y="3125922"/>
            <a:ext cx="91476" cy="1291584"/>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7101961" y="2694644"/>
            <a:ext cx="94997" cy="1724257"/>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flipH="1">
            <a:off x="8018127" y="4354215"/>
            <a:ext cx="94725" cy="64799"/>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flipH="1">
            <a:off x="5807244" y="4355378"/>
            <a:ext cx="94725" cy="64799"/>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5"/>
          <p:cNvCxnSpPr>
            <a:cxnSpLocks noChangeShapeType="1"/>
          </p:cNvCxnSpPr>
          <p:nvPr/>
        </p:nvCxnSpPr>
        <p:spPr bwMode="auto">
          <a:xfrm>
            <a:off x="5022266" y="4419599"/>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48" name="Object 4"/>
          <p:cNvGraphicFramePr>
            <a:graphicFrameLocks noChangeAspect="1"/>
          </p:cNvGraphicFramePr>
          <p:nvPr>
            <p:extLst>
              <p:ext uri="{D42A27DB-BD31-4B8C-83A1-F6EECF244321}">
                <p14:modId xmlns:p14="http://schemas.microsoft.com/office/powerpoint/2010/main" val="3259277875"/>
              </p:ext>
            </p:extLst>
          </p:nvPr>
        </p:nvGraphicFramePr>
        <p:xfrm>
          <a:off x="5389563" y="5165725"/>
          <a:ext cx="3198812" cy="949325"/>
        </p:xfrm>
        <a:graphic>
          <a:graphicData uri="http://schemas.openxmlformats.org/presentationml/2006/ole">
            <mc:AlternateContent xmlns:mc="http://schemas.openxmlformats.org/markup-compatibility/2006">
              <mc:Choice xmlns:v="urn:schemas-microsoft-com:vml" Requires="v">
                <p:oleObj spid="_x0000_s27760" name="Equation" r:id="rId6" imgW="1968480" imgH="583920" progId="Equation.DSMT4">
                  <p:embed/>
                </p:oleObj>
              </mc:Choice>
              <mc:Fallback>
                <p:oleObj name="Equation" r:id="rId6" imgW="1968480" imgH="583920" progId="Equation.DSMT4">
                  <p:embed/>
                  <p:pic>
                    <p:nvPicPr>
                      <p:cNvPr id="0" name=""/>
                      <p:cNvPicPr>
                        <a:picLocks noChangeAspect="1" noChangeArrowheads="1"/>
                      </p:cNvPicPr>
                      <p:nvPr/>
                    </p:nvPicPr>
                    <p:blipFill>
                      <a:blip r:embed="rId7"/>
                      <a:srcRect/>
                      <a:stretch>
                        <a:fillRect/>
                      </a:stretch>
                    </p:blipFill>
                    <p:spPr bwMode="auto">
                      <a:xfrm>
                        <a:off x="5389563" y="5165725"/>
                        <a:ext cx="3198812" cy="949325"/>
                      </a:xfrm>
                      <a:prstGeom prst="rect">
                        <a:avLst/>
                      </a:prstGeom>
                      <a:solidFill>
                        <a:srgbClr val="CCECFF"/>
                      </a:solidFill>
                      <a:ln>
                        <a:noFill/>
                      </a:ln>
                      <a:effectLst/>
                    </p:spPr>
                  </p:pic>
                </p:oleObj>
              </mc:Fallback>
            </mc:AlternateContent>
          </a:graphicData>
        </a:graphic>
      </p:graphicFrame>
      <p:sp>
        <p:nvSpPr>
          <p:cNvPr id="49" name="Rectangle 2"/>
          <p:cNvSpPr>
            <a:spLocks noChangeArrowheads="1"/>
          </p:cNvSpPr>
          <p:nvPr/>
        </p:nvSpPr>
        <p:spPr bwMode="auto">
          <a:xfrm>
            <a:off x="457200" y="914400"/>
            <a:ext cx="4354069"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Model parameters</a:t>
            </a:r>
            <a:endParaRPr lang="en-GB" sz="3400" b="1" dirty="0" smtClean="0">
              <a:solidFill>
                <a:srgbClr val="305480"/>
              </a:solidFill>
            </a:endParaRPr>
          </a:p>
          <a:p>
            <a:pPr marL="444500" indent="-444500">
              <a:spcBef>
                <a:spcPts val="1200"/>
              </a:spcBef>
              <a:buFont typeface="Arial" pitchFamily="34" charset="0"/>
              <a:buChar char="•"/>
            </a:pPr>
            <a:r>
              <a:rPr lang="en-US" sz="2000" dirty="0" smtClean="0"/>
              <a:t>Fitted probability distributions have parameters to estimate</a:t>
            </a:r>
          </a:p>
          <a:p>
            <a:pPr marL="444500" indent="-444500">
              <a:spcBef>
                <a:spcPts val="1200"/>
              </a:spcBef>
              <a:buFont typeface="Arial" pitchFamily="34" charset="0"/>
              <a:buChar char="•"/>
            </a:pPr>
            <a:r>
              <a:rPr lang="en-US" sz="2000" dirty="0" smtClean="0"/>
              <a:t>Parameters dictate location, width, precise shape etc.</a:t>
            </a:r>
          </a:p>
          <a:p>
            <a:pPr marL="444500" indent="-444500">
              <a:spcBef>
                <a:spcPts val="1200"/>
              </a:spcBef>
              <a:buFont typeface="Arial" pitchFamily="34" charset="0"/>
              <a:buChar char="•"/>
            </a:pPr>
            <a:r>
              <a:rPr lang="en-US" sz="2000" dirty="0" smtClean="0"/>
              <a:t>Normal distribution is specified by the mean and spread</a:t>
            </a:r>
          </a:p>
          <a:p>
            <a:pPr marL="444500" indent="-444500">
              <a:spcBef>
                <a:spcPts val="1200"/>
              </a:spcBef>
              <a:buFont typeface="Arial" pitchFamily="34" charset="0"/>
              <a:buChar char="•"/>
            </a:pPr>
            <a:r>
              <a:rPr lang="en-US" sz="2000" dirty="0" smtClean="0"/>
              <a:t>Different ways to estimate parameters. For example, using historical sample data (right)</a:t>
            </a:r>
          </a:p>
          <a:p>
            <a:pPr marL="444500" indent="-444500">
              <a:spcBef>
                <a:spcPts val="1200"/>
              </a:spcBef>
              <a:buFont typeface="Arial" pitchFamily="34" charset="0"/>
              <a:buChar char="•"/>
            </a:pPr>
            <a:r>
              <a:rPr lang="en-US" sz="2000" dirty="0" smtClean="0"/>
              <a:t>When forecasting a random variable, the future parameters depend on the </a:t>
            </a:r>
            <a:r>
              <a:rPr lang="en-US" sz="2000" u="sng" dirty="0" smtClean="0"/>
              <a:t>forecast model</a:t>
            </a:r>
            <a:r>
              <a:rPr lang="en-US" sz="2000" dirty="0" smtClean="0"/>
              <a:t> </a:t>
            </a:r>
          </a:p>
        </p:txBody>
      </p:sp>
    </p:spTree>
    <p:extLst>
      <p:ext uri="{BB962C8B-B14F-4D97-AF65-F5344CB8AC3E}">
        <p14:creationId xmlns:p14="http://schemas.microsoft.com/office/powerpoint/2010/main" val="3466188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The normal distribution is:</a:t>
            </a:r>
            <a:endParaRPr lang="en-GB" sz="3400" b="1" dirty="0">
              <a:solidFill>
                <a:srgbClr val="305480"/>
              </a:solidFill>
            </a:endParaRPr>
          </a:p>
          <a:p>
            <a:pPr marL="514350" indent="-514350">
              <a:spcBef>
                <a:spcPts val="1200"/>
              </a:spcBef>
              <a:buFont typeface="Wingdings" panose="05000000000000000000" pitchFamily="2" charset="2"/>
              <a:buChar char=""/>
              <a:tabLst>
                <a:tab pos="990600" algn="l"/>
              </a:tabLst>
            </a:pPr>
            <a:r>
              <a:rPr lang="en-US" sz="2600" dirty="0" smtClean="0"/>
              <a:t>A.	A skewed probability distribution</a:t>
            </a:r>
          </a:p>
          <a:p>
            <a:pPr marL="514350" indent="-514350">
              <a:spcBef>
                <a:spcPts val="1200"/>
              </a:spcBef>
              <a:buFont typeface="Wingdings" panose="05000000000000000000" pitchFamily="2" charset="2"/>
              <a:buChar char=""/>
              <a:tabLst>
                <a:tab pos="990600" algn="l"/>
              </a:tabLst>
            </a:pPr>
            <a:r>
              <a:rPr lang="en-US" sz="2600" dirty="0" smtClean="0"/>
              <a:t>B.	Completely defined by its mean value</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C.	Symmetric</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D.	A distribution with equal mean, median and mode</a:t>
            </a:r>
          </a:p>
          <a:p>
            <a:pPr marL="514350" indent="-514350">
              <a:spcBef>
                <a:spcPts val="1200"/>
              </a:spcBef>
              <a:buFont typeface="Wingdings" panose="05000000000000000000" pitchFamily="2" charset="2"/>
              <a:buChar char=""/>
              <a:tabLst>
                <a:tab pos="990600" algn="l"/>
              </a:tabLst>
            </a:pPr>
            <a:r>
              <a:rPr lang="en-US" sz="2600" dirty="0" smtClean="0"/>
              <a:t>E.	Widely used in probability and statistics</a:t>
            </a:r>
          </a:p>
          <a:p>
            <a:pPr marL="514350" indent="-514350">
              <a:spcBef>
                <a:spcPts val="1200"/>
              </a:spcBef>
              <a:buFont typeface="Wingdings" panose="05000000000000000000" pitchFamily="2" charset="2"/>
              <a:buChar char=""/>
              <a:tabLst>
                <a:tab pos="990600" algn="l"/>
              </a:tabLst>
            </a:pPr>
            <a:r>
              <a:rPr lang="en-US" sz="2600" dirty="0" smtClean="0"/>
              <a:t>F.	Applicable to discrete random variables</a:t>
            </a:r>
          </a:p>
          <a:p>
            <a:pPr>
              <a:spcBef>
                <a:spcPts val="1000"/>
              </a:spcBef>
            </a:pPr>
            <a:endParaRPr lang="en-US" sz="2600" dirty="0" smtClean="0"/>
          </a:p>
          <a:p>
            <a:pPr marL="514350" indent="-514350">
              <a:spcBef>
                <a:spcPts val="1000"/>
              </a:spcBef>
              <a:buFont typeface="Arial" panose="020B0604020202020204" pitchFamily="34" charset="0"/>
              <a:buChar char="•"/>
            </a:pPr>
            <a:r>
              <a:rPr lang="en-US" sz="2600" dirty="0" smtClean="0"/>
              <a:t>Answers are at the end.</a:t>
            </a: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Question 3: check </a:t>
            </a:r>
            <a:r>
              <a:rPr lang="en-US" sz="3400" b="1" u="sng" dirty="0" smtClean="0">
                <a:latin typeface="Tahoma" pitchFamily="34" charset="0"/>
                <a:ea typeface="Tahoma" pitchFamily="34" charset="0"/>
                <a:cs typeface="Tahoma" pitchFamily="34" charset="0"/>
              </a:rPr>
              <a:t>all</a:t>
            </a:r>
            <a:r>
              <a:rPr lang="en-US" sz="3400" b="1" dirty="0" smtClean="0">
                <a:latin typeface="Tahoma" pitchFamily="34" charset="0"/>
                <a:ea typeface="Tahoma" pitchFamily="34" charset="0"/>
                <a:cs typeface="Tahoma" pitchFamily="34" charset="0"/>
              </a:rPr>
              <a:t> that apply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87203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Marginal &amp; conditional probability</a:t>
            </a:r>
            <a:endParaRPr lang="en-US" sz="3400" b="1" dirty="0">
              <a:latin typeface="Tahoma" pitchFamily="34" charset="0"/>
              <a:ea typeface="Tahoma" pitchFamily="34" charset="0"/>
              <a:cs typeface="Tahoma" pitchFamily="34" charset="0"/>
            </a:endParaRPr>
          </a:p>
        </p:txBody>
      </p:sp>
      <p:sp>
        <p:nvSpPr>
          <p:cNvPr id="15"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Marginal probability</a:t>
            </a:r>
            <a:endParaRPr lang="en-GB" sz="3400" b="1" dirty="0" smtClean="0">
              <a:solidFill>
                <a:srgbClr val="305480"/>
              </a:solidFill>
            </a:endParaRPr>
          </a:p>
          <a:p>
            <a:pPr marL="502920" indent="-502920">
              <a:spcBef>
                <a:spcPts val="1200"/>
              </a:spcBef>
              <a:buFont typeface="Arial" pitchFamily="34" charset="0"/>
              <a:buChar char="•"/>
            </a:pPr>
            <a:r>
              <a:rPr lang="en-US" sz="2600" dirty="0" smtClean="0"/>
              <a:t>Simplest case, involving one random variable</a:t>
            </a:r>
          </a:p>
          <a:p>
            <a:pPr marL="514350" indent="-514350">
              <a:spcBef>
                <a:spcPts val="1200"/>
              </a:spcBef>
              <a:buFont typeface="Arial" panose="020B0604020202020204" pitchFamily="34" charset="0"/>
              <a:buChar char="•"/>
            </a:pPr>
            <a:r>
              <a:rPr lang="en-US" sz="2600" dirty="0" smtClean="0"/>
              <a:t>For example, streamflow at one time and location</a:t>
            </a:r>
            <a:endParaRPr lang="en-US" sz="2600" dirty="0"/>
          </a:p>
          <a:p>
            <a:pPr marL="514350" indent="-514350">
              <a:spcBef>
                <a:spcPts val="1200"/>
              </a:spcBef>
              <a:buFont typeface="Arial" panose="020B0604020202020204" pitchFamily="34" charset="0"/>
              <a:buChar char="•"/>
            </a:pPr>
            <a:r>
              <a:rPr lang="en-US" sz="2600" dirty="0" smtClean="0"/>
              <a:t>Can be expressed as a PDF or CDF (see above)</a:t>
            </a:r>
          </a:p>
          <a:p>
            <a:pPr marL="609600" indent="-609600">
              <a:spcBef>
                <a:spcPct val="35000"/>
              </a:spcBef>
            </a:pPr>
            <a:r>
              <a:rPr lang="en-US" sz="3400" b="1" dirty="0" smtClean="0">
                <a:solidFill>
                  <a:srgbClr val="305480"/>
                </a:solidFill>
              </a:rPr>
              <a:t>Conditional probability</a:t>
            </a:r>
            <a:endParaRPr lang="en-GB" sz="3400" b="1" dirty="0" smtClean="0">
              <a:solidFill>
                <a:srgbClr val="305480"/>
              </a:solidFill>
            </a:endParaRPr>
          </a:p>
          <a:p>
            <a:pPr marL="514350" indent="-514350">
              <a:spcBef>
                <a:spcPts val="1000"/>
              </a:spcBef>
              <a:buFont typeface="Arial" panose="020B0604020202020204" pitchFamily="34" charset="0"/>
              <a:buChar char="•"/>
            </a:pPr>
            <a:r>
              <a:rPr lang="en-US" sz="2600" dirty="0" smtClean="0"/>
              <a:t>A probability distribution that is subject to conditions</a:t>
            </a:r>
          </a:p>
          <a:p>
            <a:pPr marL="514350" indent="-514350">
              <a:spcBef>
                <a:spcPts val="1000"/>
              </a:spcBef>
              <a:buFont typeface="Arial" panose="020B0604020202020204" pitchFamily="34" charset="0"/>
              <a:buChar char="•"/>
            </a:pPr>
            <a:r>
              <a:rPr lang="en-US" sz="2600" dirty="0" smtClean="0"/>
              <a:t>For example, streamflow given that precipitation &gt; 0</a:t>
            </a:r>
          </a:p>
          <a:p>
            <a:pPr marL="514350" indent="-514350">
              <a:spcBef>
                <a:spcPts val="1000"/>
              </a:spcBef>
              <a:buFont typeface="Arial" panose="020B0604020202020204" pitchFamily="34" charset="0"/>
              <a:buChar char="•"/>
            </a:pPr>
            <a:r>
              <a:rPr lang="en-US" sz="2600" dirty="0" smtClean="0"/>
              <a:t>This is expressed as a (conditional) PDF or CDF</a:t>
            </a:r>
          </a:p>
          <a:p>
            <a:pPr marL="514350" indent="-514350">
              <a:spcBef>
                <a:spcPts val="1000"/>
              </a:spcBef>
              <a:buFont typeface="Arial" panose="020B0604020202020204" pitchFamily="34" charset="0"/>
              <a:buChar char="•"/>
            </a:pPr>
            <a:r>
              <a:rPr lang="en-US" sz="2600" dirty="0" smtClean="0"/>
              <a:t>We express these conditions if they are important</a:t>
            </a:r>
            <a:endParaRPr lang="en-GB" sz="2600" dirty="0"/>
          </a:p>
        </p:txBody>
      </p:sp>
    </p:spTree>
    <p:extLst>
      <p:ext uri="{BB962C8B-B14F-4D97-AF65-F5344CB8AC3E}">
        <p14:creationId xmlns:p14="http://schemas.microsoft.com/office/powerpoint/2010/main" val="2458580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Two random variables (could be more)</a:t>
            </a:r>
            <a:endParaRPr lang="en-GB" sz="3400" b="1" dirty="0" smtClean="0">
              <a:solidFill>
                <a:srgbClr val="305480"/>
              </a:solidFill>
            </a:endParaRPr>
          </a:p>
        </p:txBody>
      </p:sp>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Joint probability distribution</a:t>
            </a:r>
            <a:endParaRPr lang="en-US" sz="3400" b="1" dirty="0">
              <a:latin typeface="Tahoma" pitchFamily="34" charset="0"/>
              <a:ea typeface="Tahoma" pitchFamily="34" charset="0"/>
              <a:cs typeface="Tahoma" pitchFamily="34" charset="0"/>
            </a:endParaRPr>
          </a:p>
        </p:txBody>
      </p:sp>
      <p:sp>
        <p:nvSpPr>
          <p:cNvPr id="24" name="TextBox 18"/>
          <p:cNvSpPr txBox="1">
            <a:spLocks noChangeArrowheads="1"/>
          </p:cNvSpPr>
          <p:nvPr/>
        </p:nvSpPr>
        <p:spPr bwMode="auto">
          <a:xfrm>
            <a:off x="4930887" y="4897903"/>
            <a:ext cx="826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err="1">
                <a:solidFill>
                  <a:srgbClr val="00B050"/>
                </a:solidFill>
              </a:rPr>
              <a:t>f</a:t>
            </a:r>
            <a:r>
              <a:rPr lang="en-US" altLang="en-US" sz="1800" baseline="-25000" dirty="0" err="1">
                <a:solidFill>
                  <a:srgbClr val="00B050"/>
                </a:solidFill>
              </a:rPr>
              <a:t>X</a:t>
            </a:r>
            <a:r>
              <a:rPr lang="en-US" altLang="en-US" sz="1800" dirty="0">
                <a:solidFill>
                  <a:srgbClr val="00B050"/>
                </a:solidFill>
              </a:rPr>
              <a:t>(x</a:t>
            </a:r>
            <a:r>
              <a:rPr lang="en-US" altLang="en-US" sz="1800" dirty="0" smtClean="0">
                <a:solidFill>
                  <a:srgbClr val="00B050"/>
                </a:solidFill>
              </a:rPr>
              <a:t>)</a:t>
            </a:r>
            <a:endParaRPr lang="en-US" altLang="en-US" sz="1800" dirty="0">
              <a:solidFill>
                <a:srgbClr val="00B050"/>
              </a:solidFill>
            </a:endParaRPr>
          </a:p>
        </p:txBody>
      </p:sp>
      <p:sp>
        <p:nvSpPr>
          <p:cNvPr id="25" name="TextBox 24"/>
          <p:cNvSpPr txBox="1">
            <a:spLocks noChangeArrowheads="1"/>
          </p:cNvSpPr>
          <p:nvPr/>
        </p:nvSpPr>
        <p:spPr bwMode="auto">
          <a:xfrm>
            <a:off x="1986267" y="2234402"/>
            <a:ext cx="646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err="1">
                <a:solidFill>
                  <a:srgbClr val="0000FF"/>
                </a:solidFill>
              </a:rPr>
              <a:t>f</a:t>
            </a:r>
            <a:r>
              <a:rPr lang="en-US" altLang="en-US" sz="1800" baseline="-25000" dirty="0" err="1">
                <a:solidFill>
                  <a:srgbClr val="0000FF"/>
                </a:solidFill>
              </a:rPr>
              <a:t>Y</a:t>
            </a:r>
            <a:r>
              <a:rPr lang="en-US" altLang="en-US" sz="1800" dirty="0">
                <a:solidFill>
                  <a:srgbClr val="0000FF"/>
                </a:solidFill>
              </a:rPr>
              <a:t>(y</a:t>
            </a:r>
            <a:r>
              <a:rPr lang="en-US" altLang="en-US" sz="1800" dirty="0" smtClean="0">
                <a:solidFill>
                  <a:srgbClr val="0000FF"/>
                </a:solidFill>
              </a:rPr>
              <a:t>)</a:t>
            </a:r>
            <a:endParaRPr lang="en-US" altLang="en-US" sz="1800" dirty="0">
              <a:solidFill>
                <a:srgbClr val="0000FF"/>
              </a:solidFill>
            </a:endParaRPr>
          </a:p>
        </p:txBody>
      </p:sp>
      <p:sp>
        <p:nvSpPr>
          <p:cNvPr id="26" name="TextBox 26"/>
          <p:cNvSpPr txBox="1">
            <a:spLocks noChangeArrowheads="1"/>
          </p:cNvSpPr>
          <p:nvPr/>
        </p:nvSpPr>
        <p:spPr bwMode="auto">
          <a:xfrm>
            <a:off x="1792288" y="3271838"/>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sz="1800" i="1" dirty="0">
                <a:solidFill>
                  <a:srgbClr val="0000FF"/>
                </a:solidFill>
                <a:cs typeface="Arial" panose="020B0604020202020204" pitchFamily="34" charset="0"/>
              </a:rPr>
              <a:t>δ</a:t>
            </a:r>
            <a:r>
              <a:rPr lang="en-US" altLang="en-US" sz="1800" dirty="0">
                <a:solidFill>
                  <a:srgbClr val="0000FF"/>
                </a:solidFill>
              </a:rPr>
              <a:t>y</a:t>
            </a:r>
          </a:p>
        </p:txBody>
      </p:sp>
      <p:sp>
        <p:nvSpPr>
          <p:cNvPr id="27" name="TextBox 27"/>
          <p:cNvSpPr txBox="1">
            <a:spLocks noChangeArrowheads="1"/>
          </p:cNvSpPr>
          <p:nvPr/>
        </p:nvSpPr>
        <p:spPr bwMode="auto">
          <a:xfrm>
            <a:off x="3767138" y="4764088"/>
            <a:ext cx="42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i="1" dirty="0" err="1">
                <a:solidFill>
                  <a:srgbClr val="00B050"/>
                </a:solidFill>
              </a:rPr>
              <a:t>δ</a:t>
            </a:r>
            <a:r>
              <a:rPr lang="en-US" altLang="en-US" sz="1800" dirty="0" err="1">
                <a:solidFill>
                  <a:srgbClr val="00B050"/>
                </a:solidFill>
              </a:rPr>
              <a:t>x</a:t>
            </a:r>
            <a:endParaRPr lang="en-US" altLang="en-US" sz="1800" dirty="0">
              <a:solidFill>
                <a:srgbClr val="00B050"/>
              </a:solidFill>
            </a:endParaRPr>
          </a:p>
        </p:txBody>
      </p:sp>
      <p:sp>
        <p:nvSpPr>
          <p:cNvPr id="28" name="TextBox 28"/>
          <p:cNvSpPr txBox="1">
            <a:spLocks noChangeArrowheads="1"/>
          </p:cNvSpPr>
          <p:nvPr/>
        </p:nvSpPr>
        <p:spPr bwMode="auto">
          <a:xfrm>
            <a:off x="5383902" y="1700381"/>
            <a:ext cx="3841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err="1" smtClean="0"/>
              <a:t>Pr</a:t>
            </a:r>
            <a:r>
              <a:rPr lang="en-US" altLang="en-US" sz="1800" dirty="0" smtClean="0"/>
              <a:t>(X </a:t>
            </a:r>
            <a:r>
              <a:rPr lang="en-US" altLang="en-US" sz="1800" dirty="0"/>
              <a:t>in </a:t>
            </a:r>
            <a:r>
              <a:rPr lang="en-US" altLang="en-US" sz="1800" i="1" dirty="0" err="1"/>
              <a:t>δ</a:t>
            </a:r>
            <a:r>
              <a:rPr lang="en-US" altLang="en-US" sz="1800" dirty="0" err="1"/>
              <a:t>x</a:t>
            </a:r>
            <a:r>
              <a:rPr lang="en-US" altLang="en-US" sz="1800" dirty="0"/>
              <a:t> </a:t>
            </a:r>
            <a:r>
              <a:rPr lang="en-US" altLang="en-US" sz="1800" u="sng" dirty="0"/>
              <a:t>and</a:t>
            </a:r>
            <a:r>
              <a:rPr lang="en-US" altLang="en-US" sz="1800" dirty="0"/>
              <a:t> Y in </a:t>
            </a:r>
            <a:r>
              <a:rPr lang="en-US" altLang="en-US" sz="1800" i="1" dirty="0" err="1"/>
              <a:t>δ</a:t>
            </a:r>
            <a:r>
              <a:rPr lang="en-US" altLang="en-US" sz="1800" dirty="0" err="1"/>
              <a:t>y</a:t>
            </a:r>
            <a:r>
              <a:rPr lang="en-US" altLang="en-US" sz="1800" dirty="0"/>
              <a:t>)</a:t>
            </a:r>
          </a:p>
        </p:txBody>
      </p:sp>
      <p:sp>
        <p:nvSpPr>
          <p:cNvPr id="30" name="TextBox 84991"/>
          <p:cNvSpPr txBox="1">
            <a:spLocks noChangeArrowheads="1"/>
          </p:cNvSpPr>
          <p:nvPr/>
        </p:nvSpPr>
        <p:spPr bwMode="auto">
          <a:xfrm>
            <a:off x="5830225" y="2971800"/>
            <a:ext cx="23006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a:t>Contours show joint</a:t>
            </a:r>
          </a:p>
          <a:p>
            <a:pPr eaLnBrk="1" hangingPunct="1"/>
            <a:r>
              <a:rPr lang="en-US" altLang="en-US" sz="1800" dirty="0" smtClean="0"/>
              <a:t>Relationship, </a:t>
            </a:r>
            <a:r>
              <a:rPr lang="en-US" altLang="en-US" sz="1800" dirty="0" err="1"/>
              <a:t>f</a:t>
            </a:r>
            <a:r>
              <a:rPr lang="en-US" altLang="en-US" sz="1800" baseline="-25000" dirty="0" err="1"/>
              <a:t>XY</a:t>
            </a:r>
            <a:r>
              <a:rPr lang="en-US" altLang="en-US" sz="1800" dirty="0"/>
              <a:t>(</a:t>
            </a:r>
            <a:r>
              <a:rPr lang="en-US" altLang="en-US" sz="1800" dirty="0" err="1"/>
              <a:t>x,y</a:t>
            </a:r>
            <a:r>
              <a:rPr lang="en-US" altLang="en-US" sz="1800" dirty="0" smtClean="0"/>
              <a:t>)</a:t>
            </a:r>
            <a:endParaRPr lang="en-US" altLang="en-US" sz="1800" dirty="0"/>
          </a:p>
        </p:txBody>
      </p:sp>
      <p:sp>
        <p:nvSpPr>
          <p:cNvPr id="31" name="TextBox 84992"/>
          <p:cNvSpPr txBox="1">
            <a:spLocks noChangeArrowheads="1"/>
          </p:cNvSpPr>
          <p:nvPr/>
        </p:nvSpPr>
        <p:spPr bwMode="auto">
          <a:xfrm>
            <a:off x="4736543" y="5557631"/>
            <a:ext cx="26575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a:solidFill>
                  <a:srgbClr val="00B050"/>
                </a:solidFill>
              </a:rPr>
              <a:t>e.g. X</a:t>
            </a:r>
            <a:r>
              <a:rPr lang="en-US" altLang="en-US" sz="1800" dirty="0" smtClean="0">
                <a:solidFill>
                  <a:srgbClr val="00B050"/>
                </a:solidFill>
              </a:rPr>
              <a:t>= Washington DC </a:t>
            </a:r>
          </a:p>
          <a:p>
            <a:pPr eaLnBrk="1" hangingPunct="1"/>
            <a:r>
              <a:rPr lang="en-US" altLang="en-US" sz="1800" dirty="0" smtClean="0">
                <a:solidFill>
                  <a:srgbClr val="00B050"/>
                </a:solidFill>
              </a:rPr>
              <a:t>temperature</a:t>
            </a:r>
            <a:endParaRPr lang="en-US" altLang="en-US" sz="1800" dirty="0">
              <a:solidFill>
                <a:srgbClr val="00B050"/>
              </a:solidFill>
            </a:endParaRPr>
          </a:p>
        </p:txBody>
      </p:sp>
      <p:sp>
        <p:nvSpPr>
          <p:cNvPr id="33" name="TextBox 35"/>
          <p:cNvSpPr txBox="1">
            <a:spLocks noChangeArrowheads="1"/>
          </p:cNvSpPr>
          <p:nvPr/>
        </p:nvSpPr>
        <p:spPr bwMode="auto">
          <a:xfrm>
            <a:off x="660010" y="4066238"/>
            <a:ext cx="15933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a:solidFill>
                  <a:srgbClr val="0000FF"/>
                </a:solidFill>
              </a:rPr>
              <a:t>e.g. </a:t>
            </a:r>
            <a:r>
              <a:rPr lang="en-US" altLang="en-US" sz="1800" dirty="0" smtClean="0">
                <a:solidFill>
                  <a:srgbClr val="0000FF"/>
                </a:solidFill>
              </a:rPr>
              <a:t>Y = NYC </a:t>
            </a:r>
          </a:p>
          <a:p>
            <a:pPr eaLnBrk="1" hangingPunct="1"/>
            <a:r>
              <a:rPr lang="en-US" altLang="en-US" sz="1800" dirty="0" smtClean="0">
                <a:solidFill>
                  <a:srgbClr val="0000FF"/>
                </a:solidFill>
              </a:rPr>
              <a:t>temperature</a:t>
            </a:r>
            <a:endParaRPr lang="en-US" altLang="en-US" sz="1800" dirty="0">
              <a:solidFill>
                <a:srgbClr val="0000FF"/>
              </a:solidFill>
            </a:endParaRPr>
          </a:p>
        </p:txBody>
      </p:sp>
      <p:cxnSp>
        <p:nvCxnSpPr>
          <p:cNvPr id="34" name="Straight Connector 3"/>
          <p:cNvCxnSpPr>
            <a:cxnSpLocks noChangeShapeType="1"/>
          </p:cNvCxnSpPr>
          <p:nvPr/>
        </p:nvCxnSpPr>
        <p:spPr bwMode="auto">
          <a:xfrm flipH="1">
            <a:off x="2759075" y="1851025"/>
            <a:ext cx="9525" cy="3190875"/>
          </a:xfrm>
          <a:prstGeom prst="line">
            <a:avLst/>
          </a:prstGeom>
          <a:noFill/>
          <a:ln w="9525"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5" name="Straight Connector 5"/>
          <p:cNvCxnSpPr>
            <a:cxnSpLocks noChangeShapeType="1"/>
          </p:cNvCxnSpPr>
          <p:nvPr/>
        </p:nvCxnSpPr>
        <p:spPr bwMode="auto">
          <a:xfrm>
            <a:off x="2406650" y="4651375"/>
            <a:ext cx="3276600" cy="0"/>
          </a:xfrm>
          <a:prstGeom prst="line">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 name="Freeform 35"/>
          <p:cNvSpPr/>
          <p:nvPr/>
        </p:nvSpPr>
        <p:spPr>
          <a:xfrm rot="16200000">
            <a:off x="820737" y="2589213"/>
            <a:ext cx="2371725" cy="1524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9081" h="1524061">
                <a:moveTo>
                  <a:pt x="0" y="1505005"/>
                </a:moveTo>
                <a:cubicBezTo>
                  <a:pt x="92075" y="1479605"/>
                  <a:pt x="349250" y="1500243"/>
                  <a:pt x="514350" y="1438331"/>
                </a:cubicBezTo>
                <a:cubicBezTo>
                  <a:pt x="679450" y="1376419"/>
                  <a:pt x="768350" y="1373243"/>
                  <a:pt x="990600" y="1133530"/>
                </a:cubicBezTo>
                <a:cubicBezTo>
                  <a:pt x="1212850" y="893817"/>
                  <a:pt x="1557338" y="7992"/>
                  <a:pt x="1847850" y="55"/>
                </a:cubicBezTo>
                <a:cubicBezTo>
                  <a:pt x="2138362" y="-7882"/>
                  <a:pt x="2528887" y="857305"/>
                  <a:pt x="2733675" y="1085905"/>
                </a:cubicBezTo>
                <a:cubicBezTo>
                  <a:pt x="2938463" y="1314505"/>
                  <a:pt x="2898775" y="1277994"/>
                  <a:pt x="3076575" y="1371656"/>
                </a:cubicBezTo>
                <a:cubicBezTo>
                  <a:pt x="3254375" y="1465319"/>
                  <a:pt x="3527182" y="1479604"/>
                  <a:pt x="3657600" y="1505005"/>
                </a:cubicBezTo>
                <a:cubicBezTo>
                  <a:pt x="3788018" y="1530406"/>
                  <a:pt x="3853915" y="1508185"/>
                  <a:pt x="3859081"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36"/>
          <p:cNvSpPr/>
          <p:nvPr/>
        </p:nvSpPr>
        <p:spPr>
          <a:xfrm rot="10800000">
            <a:off x="2897187" y="4651375"/>
            <a:ext cx="2677289" cy="1524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9081" h="1524061">
                <a:moveTo>
                  <a:pt x="0" y="1505005"/>
                </a:moveTo>
                <a:cubicBezTo>
                  <a:pt x="92075" y="1479605"/>
                  <a:pt x="349250" y="1500243"/>
                  <a:pt x="514350" y="1438331"/>
                </a:cubicBezTo>
                <a:cubicBezTo>
                  <a:pt x="679450" y="1376419"/>
                  <a:pt x="768350" y="1373243"/>
                  <a:pt x="990600" y="1133530"/>
                </a:cubicBezTo>
                <a:cubicBezTo>
                  <a:pt x="1212850" y="893817"/>
                  <a:pt x="1557338" y="7992"/>
                  <a:pt x="1847850" y="55"/>
                </a:cubicBezTo>
                <a:cubicBezTo>
                  <a:pt x="2138362" y="-7882"/>
                  <a:pt x="2528887" y="857305"/>
                  <a:pt x="2733675" y="1085905"/>
                </a:cubicBezTo>
                <a:cubicBezTo>
                  <a:pt x="2938463" y="1314505"/>
                  <a:pt x="2898775" y="1277994"/>
                  <a:pt x="3076575" y="1371656"/>
                </a:cubicBezTo>
                <a:cubicBezTo>
                  <a:pt x="3254375" y="1465319"/>
                  <a:pt x="3527182" y="1479604"/>
                  <a:pt x="3657600" y="1505005"/>
                </a:cubicBezTo>
                <a:cubicBezTo>
                  <a:pt x="3788018" y="1530406"/>
                  <a:pt x="3853915" y="1508185"/>
                  <a:pt x="3859081" y="152406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rot="19575065">
            <a:off x="3259138" y="2876550"/>
            <a:ext cx="2505075" cy="892175"/>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29" name="Oval 28"/>
          <p:cNvSpPr/>
          <p:nvPr/>
        </p:nvSpPr>
        <p:spPr>
          <a:xfrm rot="19575065">
            <a:off x="3859213" y="3117850"/>
            <a:ext cx="1314450" cy="43815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44" name="Oval 43"/>
          <p:cNvSpPr/>
          <p:nvPr/>
        </p:nvSpPr>
        <p:spPr>
          <a:xfrm rot="19575065">
            <a:off x="4218741" y="3272139"/>
            <a:ext cx="584773" cy="169515"/>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45" name="Oval 44"/>
          <p:cNvSpPr/>
          <p:nvPr/>
        </p:nvSpPr>
        <p:spPr>
          <a:xfrm rot="19575065">
            <a:off x="2811463" y="2755900"/>
            <a:ext cx="3305175" cy="119062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41" name="Rectangle 40"/>
          <p:cNvSpPr/>
          <p:nvPr/>
        </p:nvSpPr>
        <p:spPr>
          <a:xfrm>
            <a:off x="3721100" y="1851456"/>
            <a:ext cx="46038" cy="331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rot="16200000">
            <a:off x="3380740" y="1850391"/>
            <a:ext cx="45719" cy="356235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Arrow Connector 42"/>
          <p:cNvCxnSpPr/>
          <p:nvPr/>
        </p:nvCxnSpPr>
        <p:spPr>
          <a:xfrm flipH="1">
            <a:off x="3750363" y="1981200"/>
            <a:ext cx="1604276" cy="16516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948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Contains marginals and conditionals</a:t>
            </a:r>
            <a:endParaRPr lang="en-GB" sz="3400" b="1" dirty="0" smtClean="0">
              <a:solidFill>
                <a:srgbClr val="305480"/>
              </a:solidFill>
            </a:endParaRPr>
          </a:p>
        </p:txBody>
      </p:sp>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Joint probability distribution</a:t>
            </a:r>
            <a:endParaRPr lang="en-US" sz="3400" b="1" dirty="0">
              <a:latin typeface="Tahoma" pitchFamily="34" charset="0"/>
              <a:ea typeface="Tahoma" pitchFamily="34" charset="0"/>
              <a:cs typeface="Tahoma" pitchFamily="34" charset="0"/>
            </a:endParaRPr>
          </a:p>
        </p:txBody>
      </p:sp>
      <p:sp>
        <p:nvSpPr>
          <p:cNvPr id="31" name="TextBox 84992"/>
          <p:cNvSpPr txBox="1">
            <a:spLocks noChangeArrowheads="1"/>
          </p:cNvSpPr>
          <p:nvPr/>
        </p:nvSpPr>
        <p:spPr bwMode="auto">
          <a:xfrm>
            <a:off x="4216679" y="4875151"/>
            <a:ext cx="2570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a:solidFill>
                  <a:srgbClr val="00B050"/>
                </a:solidFill>
              </a:rPr>
              <a:t>Temperature </a:t>
            </a:r>
            <a:r>
              <a:rPr lang="en-US" altLang="en-US" sz="1800" dirty="0" smtClean="0">
                <a:solidFill>
                  <a:srgbClr val="00B050"/>
                </a:solidFill>
              </a:rPr>
              <a:t>in </a:t>
            </a:r>
          </a:p>
          <a:p>
            <a:pPr eaLnBrk="1" hangingPunct="1"/>
            <a:r>
              <a:rPr lang="en-US" altLang="en-US" sz="1800" dirty="0" smtClean="0">
                <a:solidFill>
                  <a:srgbClr val="00B050"/>
                </a:solidFill>
              </a:rPr>
              <a:t>Washington DC is 40</a:t>
            </a:r>
            <a:r>
              <a:rPr lang="en-US" altLang="en-US" sz="1800" baseline="30000" dirty="0" smtClean="0">
                <a:solidFill>
                  <a:srgbClr val="00B050"/>
                </a:solidFill>
                <a:sym typeface="Symbol" panose="05050102010706020507" pitchFamily="18" charset="2"/>
              </a:rPr>
              <a:t></a:t>
            </a:r>
            <a:r>
              <a:rPr lang="en-US" altLang="en-US" sz="1800" dirty="0" smtClean="0">
                <a:solidFill>
                  <a:srgbClr val="00B050"/>
                </a:solidFill>
              </a:rPr>
              <a:t>F</a:t>
            </a:r>
            <a:endParaRPr lang="en-US" altLang="en-US" sz="1800" dirty="0">
              <a:solidFill>
                <a:srgbClr val="00B050"/>
              </a:solidFill>
            </a:endParaRPr>
          </a:p>
        </p:txBody>
      </p:sp>
      <p:sp>
        <p:nvSpPr>
          <p:cNvPr id="33" name="TextBox 35"/>
          <p:cNvSpPr txBox="1">
            <a:spLocks noChangeArrowheads="1"/>
          </p:cNvSpPr>
          <p:nvPr/>
        </p:nvSpPr>
        <p:spPr bwMode="auto">
          <a:xfrm>
            <a:off x="886861" y="4764306"/>
            <a:ext cx="17877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smtClean="0">
                <a:solidFill>
                  <a:srgbClr val="0000FF"/>
                </a:solidFill>
              </a:rPr>
              <a:t>Temperature in </a:t>
            </a:r>
          </a:p>
          <a:p>
            <a:pPr eaLnBrk="1" hangingPunct="1"/>
            <a:r>
              <a:rPr lang="en-US" altLang="en-US" sz="1800" dirty="0" smtClean="0">
                <a:solidFill>
                  <a:srgbClr val="0000FF"/>
                </a:solidFill>
              </a:rPr>
              <a:t>NYC, when DC</a:t>
            </a:r>
          </a:p>
          <a:p>
            <a:pPr eaLnBrk="1" hangingPunct="1"/>
            <a:r>
              <a:rPr lang="en-US" altLang="en-US" sz="1800" dirty="0" smtClean="0">
                <a:solidFill>
                  <a:srgbClr val="0000FF"/>
                </a:solidFill>
              </a:rPr>
              <a:t>is 40</a:t>
            </a:r>
            <a:r>
              <a:rPr lang="en-US" altLang="en-US" sz="1800" baseline="30000" dirty="0" smtClean="0">
                <a:solidFill>
                  <a:srgbClr val="0000FF"/>
                </a:solidFill>
                <a:sym typeface="Symbol" panose="05050102010706020507" pitchFamily="18" charset="2"/>
              </a:rPr>
              <a:t></a:t>
            </a:r>
            <a:r>
              <a:rPr lang="en-US" altLang="en-US" sz="1800" dirty="0">
                <a:solidFill>
                  <a:srgbClr val="0000FF"/>
                </a:solidFill>
                <a:sym typeface="Symbol" panose="05050102010706020507" pitchFamily="18" charset="2"/>
              </a:rPr>
              <a:t>F</a:t>
            </a:r>
            <a:r>
              <a:rPr lang="en-US" altLang="en-US" sz="1800" dirty="0" smtClean="0">
                <a:solidFill>
                  <a:srgbClr val="0000FF"/>
                </a:solidFill>
              </a:rPr>
              <a:t> </a:t>
            </a:r>
            <a:endParaRPr lang="en-US" altLang="en-US" sz="1800" dirty="0">
              <a:solidFill>
                <a:srgbClr val="0000FF"/>
              </a:solidFill>
            </a:endParaRPr>
          </a:p>
        </p:txBody>
      </p:sp>
      <p:cxnSp>
        <p:nvCxnSpPr>
          <p:cNvPr id="34" name="Straight Connector 3"/>
          <p:cNvCxnSpPr>
            <a:cxnSpLocks noChangeShapeType="1"/>
          </p:cNvCxnSpPr>
          <p:nvPr/>
        </p:nvCxnSpPr>
        <p:spPr bwMode="auto">
          <a:xfrm flipH="1">
            <a:off x="2759075" y="1701567"/>
            <a:ext cx="0" cy="3960000"/>
          </a:xfrm>
          <a:prstGeom prst="line">
            <a:avLst/>
          </a:prstGeom>
          <a:noFill/>
          <a:ln w="9525"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5" name="Straight Connector 5"/>
          <p:cNvCxnSpPr>
            <a:cxnSpLocks noChangeShapeType="1"/>
          </p:cNvCxnSpPr>
          <p:nvPr/>
        </p:nvCxnSpPr>
        <p:spPr bwMode="auto">
          <a:xfrm>
            <a:off x="1678800" y="4651375"/>
            <a:ext cx="3960000" cy="0"/>
          </a:xfrm>
          <a:prstGeom prst="line">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 name="Freeform 35"/>
          <p:cNvSpPr/>
          <p:nvPr/>
        </p:nvSpPr>
        <p:spPr>
          <a:xfrm rot="16200000">
            <a:off x="1964860" y="3173763"/>
            <a:ext cx="1707906" cy="1524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9081" h="1524061">
                <a:moveTo>
                  <a:pt x="0" y="1505005"/>
                </a:moveTo>
                <a:cubicBezTo>
                  <a:pt x="92075" y="1479605"/>
                  <a:pt x="349250" y="1500243"/>
                  <a:pt x="514350" y="1438331"/>
                </a:cubicBezTo>
                <a:cubicBezTo>
                  <a:pt x="679450" y="1376419"/>
                  <a:pt x="768350" y="1373243"/>
                  <a:pt x="990600" y="1133530"/>
                </a:cubicBezTo>
                <a:cubicBezTo>
                  <a:pt x="1212850" y="893817"/>
                  <a:pt x="1557338" y="7992"/>
                  <a:pt x="1847850" y="55"/>
                </a:cubicBezTo>
                <a:cubicBezTo>
                  <a:pt x="2138362" y="-7882"/>
                  <a:pt x="2528887" y="857305"/>
                  <a:pt x="2733675" y="1085905"/>
                </a:cubicBezTo>
                <a:cubicBezTo>
                  <a:pt x="2938463" y="1314505"/>
                  <a:pt x="2898775" y="1277994"/>
                  <a:pt x="3076575" y="1371656"/>
                </a:cubicBezTo>
                <a:cubicBezTo>
                  <a:pt x="3254375" y="1465319"/>
                  <a:pt x="3527182" y="1479604"/>
                  <a:pt x="3657600" y="1505005"/>
                </a:cubicBezTo>
                <a:cubicBezTo>
                  <a:pt x="3788018" y="1530406"/>
                  <a:pt x="3853915" y="1508185"/>
                  <a:pt x="3859081"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p:cNvSpPr/>
          <p:nvPr/>
        </p:nvSpPr>
        <p:spPr>
          <a:xfrm rot="19575065">
            <a:off x="3259138" y="2876550"/>
            <a:ext cx="2505075" cy="892175"/>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40" name="Oval 39"/>
          <p:cNvSpPr/>
          <p:nvPr/>
        </p:nvSpPr>
        <p:spPr>
          <a:xfrm rot="19575065">
            <a:off x="3859213" y="3117850"/>
            <a:ext cx="1314450" cy="43815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48" name="Oval 47"/>
          <p:cNvSpPr/>
          <p:nvPr/>
        </p:nvSpPr>
        <p:spPr>
          <a:xfrm rot="19575065">
            <a:off x="4218741" y="3272139"/>
            <a:ext cx="584773" cy="169515"/>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23" name="TextBox 22"/>
          <p:cNvSpPr txBox="1">
            <a:spLocks noChangeArrowheads="1"/>
          </p:cNvSpPr>
          <p:nvPr/>
        </p:nvSpPr>
        <p:spPr bwMode="auto">
          <a:xfrm>
            <a:off x="1418796" y="3219442"/>
            <a:ext cx="13879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err="1" smtClean="0">
                <a:solidFill>
                  <a:srgbClr val="0000FF"/>
                </a:solidFill>
              </a:rPr>
              <a:t>f</a:t>
            </a:r>
            <a:r>
              <a:rPr lang="en-US" altLang="en-US" sz="1800" baseline="-25000" dirty="0" err="1" smtClean="0">
                <a:solidFill>
                  <a:srgbClr val="0000FF"/>
                </a:solidFill>
              </a:rPr>
              <a:t>Y|X</a:t>
            </a:r>
            <a:r>
              <a:rPr lang="en-US" altLang="en-US" sz="1800" dirty="0" smtClean="0">
                <a:solidFill>
                  <a:srgbClr val="0000FF"/>
                </a:solidFill>
              </a:rPr>
              <a:t>(</a:t>
            </a:r>
            <a:r>
              <a:rPr lang="en-US" altLang="en-US" sz="1800" dirty="0" err="1" smtClean="0">
                <a:solidFill>
                  <a:srgbClr val="0000FF"/>
                </a:solidFill>
              </a:rPr>
              <a:t>y|x</a:t>
            </a:r>
            <a:r>
              <a:rPr lang="en-US" altLang="en-US" sz="1800" dirty="0" smtClean="0">
                <a:solidFill>
                  <a:srgbClr val="0000FF"/>
                </a:solidFill>
              </a:rPr>
              <a:t>=40)</a:t>
            </a:r>
            <a:endParaRPr lang="en-US" altLang="en-US" sz="1800" dirty="0">
              <a:solidFill>
                <a:srgbClr val="0000FF"/>
              </a:solidFill>
            </a:endParaRPr>
          </a:p>
        </p:txBody>
      </p:sp>
      <p:sp>
        <p:nvSpPr>
          <p:cNvPr id="44" name="Oval 43"/>
          <p:cNvSpPr/>
          <p:nvPr/>
        </p:nvSpPr>
        <p:spPr>
          <a:xfrm rot="19575065">
            <a:off x="2811463" y="2755900"/>
            <a:ext cx="3305175" cy="1190625"/>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45" name="Straight Connector 3"/>
          <p:cNvCxnSpPr>
            <a:cxnSpLocks noChangeShapeType="1"/>
          </p:cNvCxnSpPr>
          <p:nvPr/>
        </p:nvCxnSpPr>
        <p:spPr bwMode="auto">
          <a:xfrm flipH="1">
            <a:off x="3581400" y="1704666"/>
            <a:ext cx="0" cy="3960000"/>
          </a:xfrm>
          <a:prstGeom prst="line">
            <a:avLst/>
          </a:prstGeom>
          <a:noFill/>
          <a:ln w="25400" algn="ctr">
            <a:solidFill>
              <a:srgbClr val="00B050"/>
            </a:solidFill>
            <a:prstDash val="dash"/>
            <a:round/>
            <a:headEnd type="triangle" w="med" len="med"/>
            <a:tailEnd type="triangle"/>
          </a:ln>
          <a:extLst>
            <a:ext uri="{909E8E84-426E-40DD-AFC4-6F175D3DCCD1}">
              <a14:hiddenFill xmlns:a14="http://schemas.microsoft.com/office/drawing/2010/main">
                <a:noFill/>
              </a14:hiddenFill>
            </a:ext>
          </a:extLst>
        </p:spPr>
      </p:cxnSp>
      <p:sp>
        <p:nvSpPr>
          <p:cNvPr id="46" name="TextBox 84991"/>
          <p:cNvSpPr txBox="1">
            <a:spLocks noChangeArrowheads="1"/>
          </p:cNvSpPr>
          <p:nvPr/>
        </p:nvSpPr>
        <p:spPr bwMode="auto">
          <a:xfrm>
            <a:off x="5830225" y="2971800"/>
            <a:ext cx="23006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a:t>Contours show joint</a:t>
            </a:r>
          </a:p>
          <a:p>
            <a:pPr eaLnBrk="1" hangingPunct="1"/>
            <a:r>
              <a:rPr lang="en-US" altLang="en-US" sz="1800" dirty="0" smtClean="0"/>
              <a:t>Relationship, </a:t>
            </a:r>
            <a:r>
              <a:rPr lang="en-US" altLang="en-US" sz="1800" dirty="0" err="1"/>
              <a:t>f</a:t>
            </a:r>
            <a:r>
              <a:rPr lang="en-US" altLang="en-US" sz="1800" baseline="-25000" dirty="0" err="1"/>
              <a:t>XY</a:t>
            </a:r>
            <a:r>
              <a:rPr lang="en-US" altLang="en-US" sz="1800" dirty="0"/>
              <a:t>(</a:t>
            </a:r>
            <a:r>
              <a:rPr lang="en-US" altLang="en-US" sz="1800" dirty="0" err="1"/>
              <a:t>x,y</a:t>
            </a:r>
            <a:r>
              <a:rPr lang="en-US" altLang="en-US" sz="1800" dirty="0" smtClean="0"/>
              <a:t>)</a:t>
            </a:r>
            <a:endParaRPr lang="en-US" altLang="en-US" sz="1800" dirty="0"/>
          </a:p>
        </p:txBody>
      </p:sp>
      <p:sp>
        <p:nvSpPr>
          <p:cNvPr id="49" name="TextBox 84991"/>
          <p:cNvSpPr txBox="1">
            <a:spLocks noChangeArrowheads="1"/>
          </p:cNvSpPr>
          <p:nvPr/>
        </p:nvSpPr>
        <p:spPr bwMode="auto">
          <a:xfrm>
            <a:off x="4387830" y="1768411"/>
            <a:ext cx="3765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smtClean="0"/>
              <a:t>Slice through distribution at </a:t>
            </a:r>
            <a:r>
              <a:rPr lang="en-US" altLang="en-US" sz="1800" dirty="0" smtClean="0">
                <a:solidFill>
                  <a:sysClr val="windowText" lastClr="000000"/>
                </a:solidFill>
              </a:rPr>
              <a:t>x=40</a:t>
            </a:r>
            <a:r>
              <a:rPr lang="en-US" altLang="en-US" sz="1800" baseline="30000" dirty="0" smtClean="0">
                <a:solidFill>
                  <a:sysClr val="windowText" lastClr="000000"/>
                </a:solidFill>
                <a:sym typeface="Symbol" panose="05050102010706020507" pitchFamily="18" charset="2"/>
              </a:rPr>
              <a:t></a:t>
            </a:r>
            <a:r>
              <a:rPr lang="en-US" altLang="en-US" sz="1800" dirty="0" smtClean="0">
                <a:solidFill>
                  <a:sysClr val="windowText" lastClr="000000"/>
                </a:solidFill>
              </a:rPr>
              <a:t>F</a:t>
            </a:r>
            <a:endParaRPr lang="en-US" altLang="en-US" sz="1800" dirty="0">
              <a:solidFill>
                <a:sysClr val="windowText" lastClr="000000"/>
              </a:solidFill>
            </a:endParaRPr>
          </a:p>
          <a:p>
            <a:pPr eaLnBrk="1" hangingPunct="1"/>
            <a:endParaRPr lang="en-US" altLang="en-US" sz="1800" dirty="0"/>
          </a:p>
        </p:txBody>
      </p:sp>
      <p:sp>
        <p:nvSpPr>
          <p:cNvPr id="4" name="Rectangle 3"/>
          <p:cNvSpPr/>
          <p:nvPr/>
        </p:nvSpPr>
        <p:spPr>
          <a:xfrm>
            <a:off x="3162268" y="5659535"/>
            <a:ext cx="837089" cy="338554"/>
          </a:xfrm>
          <a:prstGeom prst="rect">
            <a:avLst/>
          </a:prstGeom>
        </p:spPr>
        <p:txBody>
          <a:bodyPr wrap="none">
            <a:spAutoFit/>
          </a:bodyPr>
          <a:lstStyle/>
          <a:p>
            <a:pPr eaLnBrk="1" hangingPunct="1"/>
            <a:r>
              <a:rPr lang="en-US" altLang="en-US" sz="1600" dirty="0" smtClean="0">
                <a:solidFill>
                  <a:srgbClr val="00B050"/>
                </a:solidFill>
              </a:rPr>
              <a:t>x=40</a:t>
            </a:r>
            <a:r>
              <a:rPr lang="en-US" altLang="en-US" sz="1600" baseline="30000" dirty="0" smtClean="0">
                <a:solidFill>
                  <a:srgbClr val="00B050"/>
                </a:solidFill>
                <a:sym typeface="Symbol" panose="05050102010706020507" pitchFamily="18" charset="2"/>
              </a:rPr>
              <a:t></a:t>
            </a:r>
            <a:r>
              <a:rPr lang="en-US" altLang="en-US" sz="1600" dirty="0" smtClean="0">
                <a:solidFill>
                  <a:srgbClr val="00B050"/>
                </a:solidFill>
              </a:rPr>
              <a:t>F</a:t>
            </a:r>
            <a:endParaRPr lang="en-US" altLang="en-US" sz="1600" dirty="0">
              <a:solidFill>
                <a:srgbClr val="00B050"/>
              </a:solidFill>
            </a:endParaRPr>
          </a:p>
        </p:txBody>
      </p:sp>
      <p:cxnSp>
        <p:nvCxnSpPr>
          <p:cNvPr id="50" name="Straight Arrow Connector 49"/>
          <p:cNvCxnSpPr>
            <a:stCxn id="49" idx="1"/>
          </p:cNvCxnSpPr>
          <p:nvPr/>
        </p:nvCxnSpPr>
        <p:spPr>
          <a:xfrm flipH="1">
            <a:off x="3736454" y="2091577"/>
            <a:ext cx="651376" cy="4366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547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Joint probability distribution</a:t>
            </a:r>
            <a:endParaRPr lang="en-US" sz="3400" b="1" dirty="0">
              <a:latin typeface="Tahoma" pitchFamily="34" charset="0"/>
              <a:ea typeface="Tahoma" pitchFamily="34" charset="0"/>
              <a:cs typeface="Tahoma" pitchFamily="34" charset="0"/>
            </a:endParaRPr>
          </a:p>
        </p:txBody>
      </p:sp>
      <p:sp>
        <p:nvSpPr>
          <p:cNvPr id="15"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What does it tell us?</a:t>
            </a:r>
            <a:endParaRPr lang="en-GB" sz="3400" b="1" dirty="0" smtClean="0">
              <a:solidFill>
                <a:srgbClr val="305480"/>
              </a:solidFill>
            </a:endParaRPr>
          </a:p>
          <a:p>
            <a:pPr marL="502920" indent="-502920">
              <a:spcBef>
                <a:spcPts val="1200"/>
              </a:spcBef>
              <a:buFont typeface="Arial" pitchFamily="34" charset="0"/>
              <a:buChar char="•"/>
            </a:pPr>
            <a:r>
              <a:rPr lang="en-US" sz="2600" dirty="0" smtClean="0"/>
              <a:t>Contains information about each variable (marginals)</a:t>
            </a:r>
          </a:p>
          <a:p>
            <a:pPr marL="514350" indent="-514350">
              <a:spcBef>
                <a:spcPts val="1200"/>
              </a:spcBef>
              <a:buFont typeface="Arial" panose="020B0604020202020204" pitchFamily="34" charset="0"/>
              <a:buChar char="•"/>
            </a:pPr>
            <a:r>
              <a:rPr lang="en-US" sz="2600" dirty="0" smtClean="0"/>
              <a:t>Contains information about how they are related</a:t>
            </a:r>
            <a:endParaRPr lang="en-US" sz="2600" dirty="0"/>
          </a:p>
          <a:p>
            <a:pPr marL="514350" indent="-514350">
              <a:spcBef>
                <a:spcPts val="1200"/>
              </a:spcBef>
              <a:buFont typeface="Arial" panose="020B0604020202020204" pitchFamily="34" charset="0"/>
              <a:buChar char="•"/>
            </a:pPr>
            <a:r>
              <a:rPr lang="en-US" sz="2600" dirty="0" smtClean="0"/>
              <a:t>Could involve multiple times, locations, variables,… </a:t>
            </a:r>
          </a:p>
          <a:p>
            <a:pPr marL="609600" indent="-609600">
              <a:spcBef>
                <a:spcPct val="35000"/>
              </a:spcBef>
            </a:pPr>
            <a:r>
              <a:rPr lang="en-US" sz="3400" b="1" dirty="0" smtClean="0">
                <a:solidFill>
                  <a:srgbClr val="305480"/>
                </a:solidFill>
              </a:rPr>
              <a:t>Why do we need to consider this?</a:t>
            </a:r>
            <a:endParaRPr lang="en-GB" sz="3400" b="1" dirty="0" smtClean="0">
              <a:solidFill>
                <a:srgbClr val="305480"/>
              </a:solidFill>
            </a:endParaRPr>
          </a:p>
          <a:p>
            <a:pPr marL="514350" indent="-514350">
              <a:spcBef>
                <a:spcPts val="1000"/>
              </a:spcBef>
              <a:buFont typeface="Arial" panose="020B0604020202020204" pitchFamily="34" charset="0"/>
              <a:buChar char="•"/>
            </a:pPr>
            <a:r>
              <a:rPr lang="en-US" sz="2600" dirty="0" smtClean="0"/>
              <a:t>Hydrologic models have inputs that are dependent</a:t>
            </a:r>
          </a:p>
          <a:p>
            <a:pPr marL="514350" indent="-514350">
              <a:spcBef>
                <a:spcPts val="1000"/>
              </a:spcBef>
              <a:buFont typeface="Arial" panose="020B0604020202020204" pitchFamily="34" charset="0"/>
              <a:buChar char="•"/>
            </a:pPr>
            <a:r>
              <a:rPr lang="en-US" sz="2600" dirty="0" smtClean="0"/>
              <a:t>For example, temperature, precipitation, evaporation</a:t>
            </a:r>
          </a:p>
          <a:p>
            <a:pPr marL="514350" indent="-514350">
              <a:spcBef>
                <a:spcPts val="1000"/>
              </a:spcBef>
              <a:buFont typeface="Arial" panose="020B0604020202020204" pitchFamily="34" charset="0"/>
              <a:buChar char="•"/>
            </a:pPr>
            <a:r>
              <a:rPr lang="en-US" sz="2600" dirty="0" smtClean="0"/>
              <a:t>Can’t have “snow” ensemble member at 40</a:t>
            </a:r>
            <a:r>
              <a:rPr lang="en-US" sz="2600" baseline="30000" dirty="0" smtClean="0">
                <a:sym typeface="Symbol" panose="05050102010706020507" pitchFamily="18" charset="2"/>
              </a:rPr>
              <a:t></a:t>
            </a:r>
            <a:r>
              <a:rPr lang="en-US" sz="2600" dirty="0" smtClean="0">
                <a:sym typeface="Symbol" panose="05050102010706020507" pitchFamily="18" charset="2"/>
              </a:rPr>
              <a:t>C!</a:t>
            </a:r>
          </a:p>
          <a:p>
            <a:pPr marL="514350" indent="-514350">
              <a:spcBef>
                <a:spcPts val="1000"/>
              </a:spcBef>
              <a:buFont typeface="Arial" panose="020B0604020202020204" pitchFamily="34" charset="0"/>
              <a:buChar char="•"/>
            </a:pPr>
            <a:r>
              <a:rPr lang="en-US" sz="2600" dirty="0" smtClean="0">
                <a:sym typeface="Symbol" panose="05050102010706020507" pitchFamily="18" charset="2"/>
              </a:rPr>
              <a:t>Many different ways to model this dependence</a:t>
            </a:r>
            <a:r>
              <a:rPr lang="en-US" sz="2600" dirty="0" smtClean="0"/>
              <a:t>  </a:t>
            </a:r>
          </a:p>
        </p:txBody>
      </p:sp>
      <p:grpSp>
        <p:nvGrpSpPr>
          <p:cNvPr id="4" name="Group 3"/>
          <p:cNvGrpSpPr/>
          <p:nvPr/>
        </p:nvGrpSpPr>
        <p:grpSpPr>
          <a:xfrm>
            <a:off x="6300788" y="6172200"/>
            <a:ext cx="2843212" cy="685800"/>
            <a:chOff x="1671638" y="4419600"/>
            <a:chExt cx="2843212" cy="685800"/>
          </a:xfrm>
        </p:grpSpPr>
        <p:sp>
          <p:nvSpPr>
            <p:cNvPr id="5" name="Rounded Rectangle 4"/>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SC.70</a:t>
              </a:r>
              <a:endParaRPr lang="en-GB" sz="1800" b="1" dirty="0"/>
            </a:p>
          </p:txBody>
        </p:sp>
      </p:grpSp>
    </p:spTree>
    <p:extLst>
      <p:ext uri="{BB962C8B-B14F-4D97-AF65-F5344CB8AC3E}">
        <p14:creationId xmlns:p14="http://schemas.microsoft.com/office/powerpoint/2010/main" val="3510777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457200" y="914400"/>
            <a:ext cx="8686800" cy="51054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Limited scope</a:t>
            </a:r>
            <a:endParaRPr lang="en-GB" sz="3400" b="1" dirty="0">
              <a:solidFill>
                <a:srgbClr val="305480"/>
              </a:solidFill>
            </a:endParaRPr>
          </a:p>
          <a:p>
            <a:pPr marL="502920" indent="-502920">
              <a:spcBef>
                <a:spcPts val="1200"/>
              </a:spcBef>
              <a:buFont typeface="Arial" pitchFamily="34" charset="0"/>
              <a:buChar char="•"/>
            </a:pPr>
            <a:r>
              <a:rPr lang="en-US" sz="2600" dirty="0" smtClean="0"/>
              <a:t>Not a mathematical/statistical primer</a:t>
            </a:r>
          </a:p>
          <a:p>
            <a:pPr marL="502920" indent="-502920">
              <a:spcBef>
                <a:spcPts val="1200"/>
              </a:spcBef>
              <a:buFont typeface="Arial" pitchFamily="34" charset="0"/>
              <a:buChar char="•"/>
            </a:pPr>
            <a:r>
              <a:rPr lang="en-US" sz="2600" dirty="0" smtClean="0"/>
              <a:t>Not a literature review of current techniques</a:t>
            </a:r>
          </a:p>
          <a:p>
            <a:pPr marL="502920" indent="-502920">
              <a:spcBef>
                <a:spcPts val="1200"/>
              </a:spcBef>
              <a:buFont typeface="Arial" pitchFamily="34" charset="0"/>
              <a:buChar char="•"/>
            </a:pPr>
            <a:r>
              <a:rPr lang="en-US" sz="2600" dirty="0" smtClean="0"/>
              <a:t>Focus on the basic theory of ensemble forecasting</a:t>
            </a:r>
            <a:endParaRPr lang="en-GB" sz="2600" dirty="0"/>
          </a:p>
          <a:p>
            <a:pPr marL="502920" indent="-502920">
              <a:spcBef>
                <a:spcPts val="1200"/>
              </a:spcBef>
              <a:buFont typeface="Arial" pitchFamily="34" charset="0"/>
              <a:buChar char="•"/>
            </a:pPr>
            <a:r>
              <a:rPr lang="en-US" sz="2600" dirty="0" smtClean="0"/>
              <a:t>Does not cover theory of hindcasting and verification</a:t>
            </a:r>
            <a:endParaRPr lang="en-GB" sz="2600" dirty="0" smtClean="0"/>
          </a:p>
          <a:p>
            <a:pPr marL="609600" indent="-609600">
              <a:spcBef>
                <a:spcPct val="35000"/>
              </a:spcBef>
            </a:pPr>
            <a:r>
              <a:rPr lang="en-US" sz="3400" b="1" dirty="0" smtClean="0">
                <a:solidFill>
                  <a:srgbClr val="305480"/>
                </a:solidFill>
              </a:rPr>
              <a:t>Limited detail</a:t>
            </a:r>
            <a:endParaRPr lang="en-GB" sz="3400" b="1" dirty="0" smtClean="0">
              <a:solidFill>
                <a:srgbClr val="305480"/>
              </a:solidFill>
            </a:endParaRPr>
          </a:p>
          <a:p>
            <a:pPr marL="502920" indent="-502920">
              <a:spcBef>
                <a:spcPts val="1200"/>
              </a:spcBef>
              <a:buFontTx/>
              <a:buChar char="•"/>
            </a:pPr>
            <a:r>
              <a:rPr lang="en-US" sz="2600" dirty="0" smtClean="0"/>
              <a:t>Mathematical detail often sacrificed</a:t>
            </a:r>
          </a:p>
          <a:p>
            <a:pPr marL="502920" indent="-502920">
              <a:spcBef>
                <a:spcPts val="1200"/>
              </a:spcBef>
              <a:buFontTx/>
              <a:buChar char="•"/>
            </a:pPr>
            <a:r>
              <a:rPr lang="en-US" sz="2600" dirty="0" smtClean="0"/>
              <a:t>Not focused on HEFS techniques (addressed later)</a:t>
            </a:r>
          </a:p>
          <a:p>
            <a:pPr marL="502920" indent="-502920">
              <a:spcBef>
                <a:spcPts val="1200"/>
              </a:spcBef>
              <a:buFontTx/>
              <a:buChar char="•"/>
            </a:pPr>
            <a:r>
              <a:rPr lang="en-US" sz="2600" dirty="0" smtClean="0"/>
              <a:t>For more details, see linked resources (end of slides)</a:t>
            </a: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What is not covered?</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59100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p:cNvSpPr>
            <a:spLocks noChangeArrowheads="1"/>
          </p:cNvSpPr>
          <p:nvPr/>
        </p:nvSpPr>
        <p:spPr bwMode="auto">
          <a:xfrm>
            <a:off x="457200" y="914400"/>
            <a:ext cx="4560828"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Correlation, </a:t>
            </a:r>
            <a:r>
              <a:rPr lang="en-US" sz="3400" b="1" dirty="0" smtClean="0">
                <a:solidFill>
                  <a:srgbClr val="305480"/>
                </a:solidFill>
                <a:sym typeface="Symbol" panose="05050102010706020507" pitchFamily="18" charset="2"/>
              </a:rPr>
              <a:t></a:t>
            </a:r>
            <a:endParaRPr lang="en-GB" sz="3400" b="1" dirty="0" smtClean="0">
              <a:solidFill>
                <a:srgbClr val="305480"/>
              </a:solidFill>
            </a:endParaRPr>
          </a:p>
          <a:p>
            <a:pPr marL="444500" indent="-444500">
              <a:spcBef>
                <a:spcPts val="1200"/>
              </a:spcBef>
              <a:buFont typeface="Arial" pitchFamily="34" charset="0"/>
              <a:buChar char="•"/>
            </a:pPr>
            <a:r>
              <a:rPr lang="en-US" sz="2000" dirty="0" smtClean="0"/>
              <a:t>Measures degree of </a:t>
            </a:r>
            <a:r>
              <a:rPr lang="en-US" sz="2000" u="sng" dirty="0" smtClean="0"/>
              <a:t>linear</a:t>
            </a:r>
            <a:r>
              <a:rPr lang="en-US" sz="2000" dirty="0"/>
              <a:t> (not non-linear</a:t>
            </a:r>
            <a:r>
              <a:rPr lang="en-US" sz="2000" dirty="0" smtClean="0"/>
              <a:t>!) association between two continuous variables, X &amp; Y </a:t>
            </a:r>
          </a:p>
          <a:p>
            <a:pPr marL="444500" indent="-444500">
              <a:spcBef>
                <a:spcPts val="1200"/>
              </a:spcBef>
              <a:buFont typeface="Arial" pitchFamily="34" charset="0"/>
              <a:buChar char="•"/>
            </a:pPr>
            <a:r>
              <a:rPr lang="en-US" sz="2000" dirty="0" smtClean="0"/>
              <a:t>For two joint normally distributed variables, correlation captures their joint relationship </a:t>
            </a:r>
          </a:p>
          <a:p>
            <a:pPr marL="444500" indent="-444500">
              <a:spcBef>
                <a:spcPts val="1200"/>
              </a:spcBef>
              <a:buFont typeface="Arial" pitchFamily="34" charset="0"/>
              <a:buChar char="•"/>
            </a:pPr>
            <a:r>
              <a:rPr lang="en-US" sz="2000" dirty="0" smtClean="0"/>
              <a:t>Linear modeling is common in hydrometeorology. Thus, correlation is widely used</a:t>
            </a:r>
          </a:p>
          <a:p>
            <a:pPr marL="444500" indent="-444500">
              <a:spcBef>
                <a:spcPts val="1200"/>
              </a:spcBef>
              <a:buFont typeface="Arial" pitchFamily="34" charset="0"/>
              <a:buChar char="•"/>
            </a:pPr>
            <a:r>
              <a:rPr lang="en-US" sz="2000" dirty="0" smtClean="0"/>
              <a:t>If </a:t>
            </a:r>
            <a:r>
              <a:rPr lang="en-US" sz="2000" dirty="0"/>
              <a:t>input (X) to </a:t>
            </a:r>
            <a:r>
              <a:rPr lang="en-US" sz="2000" dirty="0" smtClean="0"/>
              <a:t>a linear regression is normal, output (Y) is normal (N) with mean, </a:t>
            </a:r>
            <a:r>
              <a:rPr lang="en-US" sz="2000" dirty="0" smtClean="0">
                <a:sym typeface="Symbol" panose="05050102010706020507" pitchFamily="18" charset="2"/>
              </a:rPr>
              <a:t>+X, and variance (</a:t>
            </a:r>
            <a:r>
              <a:rPr lang="en-US" sz="2000" baseline="30000" dirty="0" smtClean="0">
                <a:sym typeface="Symbol" panose="05050102010706020507" pitchFamily="18" charset="2"/>
              </a:rPr>
              <a:t>2</a:t>
            </a:r>
            <a:r>
              <a:rPr lang="en-US" sz="2000" dirty="0" smtClean="0">
                <a:sym typeface="Symbol" panose="05050102010706020507" pitchFamily="18" charset="2"/>
              </a:rPr>
              <a:t>) equal to variance of residual, </a:t>
            </a:r>
            <a:endParaRPr lang="en-US" sz="2000" dirty="0" smtClean="0"/>
          </a:p>
        </p:txBody>
      </p:sp>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Linear dependence and correlation</a:t>
            </a:r>
            <a:endParaRPr lang="en-US" sz="3400" b="1" dirty="0">
              <a:latin typeface="Tahoma" pitchFamily="34" charset="0"/>
              <a:ea typeface="Tahoma" pitchFamily="34" charset="0"/>
              <a:cs typeface="Tahoma" pitchFamily="34" charset="0"/>
            </a:endParaRPr>
          </a:p>
        </p:txBody>
      </p:sp>
      <p:cxnSp>
        <p:nvCxnSpPr>
          <p:cNvPr id="5" name="Straight Connector 3"/>
          <p:cNvCxnSpPr>
            <a:cxnSpLocks noChangeShapeType="1"/>
          </p:cNvCxnSpPr>
          <p:nvPr/>
        </p:nvCxnSpPr>
        <p:spPr bwMode="auto">
          <a:xfrm>
            <a:off x="6318578" y="1013400"/>
            <a:ext cx="0" cy="333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6" name="TextBox 5"/>
          <p:cNvSpPr txBox="1"/>
          <p:nvPr/>
        </p:nvSpPr>
        <p:spPr>
          <a:xfrm>
            <a:off x="5151336" y="4495800"/>
            <a:ext cx="3894079" cy="369332"/>
          </a:xfrm>
          <a:prstGeom prst="rect">
            <a:avLst/>
          </a:prstGeom>
          <a:noFill/>
        </p:spPr>
        <p:txBody>
          <a:bodyPr wrap="none" rtlCol="0">
            <a:spAutoFit/>
          </a:bodyPr>
          <a:lstStyle/>
          <a:p>
            <a:pPr algn="ctr"/>
            <a:r>
              <a:rPr lang="en-US" sz="1800" dirty="0" smtClean="0"/>
              <a:t>Temperature in sub-basin S1, </a:t>
            </a:r>
            <a:r>
              <a:rPr lang="en-US" sz="1800" dirty="0"/>
              <a:t>X</a:t>
            </a:r>
            <a:r>
              <a:rPr lang="en-US" sz="1800" dirty="0" smtClean="0"/>
              <a:t> (</a:t>
            </a:r>
            <a:r>
              <a:rPr lang="en-US" sz="1800" dirty="0" smtClean="0">
                <a:sym typeface="Symbol" panose="05050102010706020507" pitchFamily="18" charset="2"/>
              </a:rPr>
              <a:t></a:t>
            </a:r>
            <a:r>
              <a:rPr lang="en-US" sz="1800" dirty="0" smtClean="0"/>
              <a:t>C)</a:t>
            </a:r>
            <a:endParaRPr lang="en-GB" sz="1800" dirty="0"/>
          </a:p>
        </p:txBody>
      </p:sp>
      <p:sp>
        <p:nvSpPr>
          <p:cNvPr id="7" name="TextBox 6"/>
          <p:cNvSpPr txBox="1"/>
          <p:nvPr/>
        </p:nvSpPr>
        <p:spPr>
          <a:xfrm rot="16200000">
            <a:off x="3042398" y="2596421"/>
            <a:ext cx="3885744" cy="369332"/>
          </a:xfrm>
          <a:prstGeom prst="rect">
            <a:avLst/>
          </a:prstGeom>
          <a:noFill/>
        </p:spPr>
        <p:txBody>
          <a:bodyPr wrap="none" rtlCol="0">
            <a:spAutoFit/>
          </a:bodyPr>
          <a:lstStyle/>
          <a:p>
            <a:r>
              <a:rPr lang="en-US" sz="1800" dirty="0" smtClean="0"/>
              <a:t>Temperature in sub-basin S2, Y (</a:t>
            </a:r>
            <a:r>
              <a:rPr lang="en-US" sz="1800" dirty="0">
                <a:sym typeface="Symbol" panose="05050102010706020507" pitchFamily="18" charset="2"/>
              </a:rPr>
              <a:t></a:t>
            </a:r>
            <a:r>
              <a:rPr lang="en-US" sz="1800" dirty="0"/>
              <a:t>C)</a:t>
            </a:r>
            <a:endParaRPr lang="en-GB" sz="1800" dirty="0"/>
          </a:p>
        </p:txBody>
      </p:sp>
      <p:cxnSp>
        <p:nvCxnSpPr>
          <p:cNvPr id="30" name="Straight Connector 5"/>
          <p:cNvCxnSpPr>
            <a:cxnSpLocks noChangeShapeType="1"/>
          </p:cNvCxnSpPr>
          <p:nvPr/>
        </p:nvCxnSpPr>
        <p:spPr bwMode="auto">
          <a:xfrm>
            <a:off x="5350778" y="3436556"/>
            <a:ext cx="3330000"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31" name="Object 4"/>
          <p:cNvGraphicFramePr>
            <a:graphicFrameLocks noChangeAspect="1"/>
          </p:cNvGraphicFramePr>
          <p:nvPr>
            <p:extLst>
              <p:ext uri="{D42A27DB-BD31-4B8C-83A1-F6EECF244321}">
                <p14:modId xmlns:p14="http://schemas.microsoft.com/office/powerpoint/2010/main" val="3323235727"/>
              </p:ext>
            </p:extLst>
          </p:nvPr>
        </p:nvGraphicFramePr>
        <p:xfrm>
          <a:off x="7175267" y="2974744"/>
          <a:ext cx="619125" cy="247650"/>
        </p:xfrm>
        <a:graphic>
          <a:graphicData uri="http://schemas.openxmlformats.org/presentationml/2006/ole">
            <mc:AlternateContent xmlns:mc="http://schemas.openxmlformats.org/markup-compatibility/2006">
              <mc:Choice xmlns:v="urn:schemas-microsoft-com:vml" Requires="v">
                <p:oleObj spid="_x0000_s26051" name="Equation" r:id="rId4" imgW="380880" imgH="152280" progId="Equation.DSMT4">
                  <p:embed/>
                </p:oleObj>
              </mc:Choice>
              <mc:Fallback>
                <p:oleObj name="Equation" r:id="rId4" imgW="380880" imgH="152280" progId="Equation.DSMT4">
                  <p:embed/>
                  <p:pic>
                    <p:nvPicPr>
                      <p:cNvPr id="0" name=""/>
                      <p:cNvPicPr>
                        <a:picLocks noChangeAspect="1" noChangeArrowheads="1"/>
                      </p:cNvPicPr>
                      <p:nvPr/>
                    </p:nvPicPr>
                    <p:blipFill>
                      <a:blip r:embed="rId5"/>
                      <a:srcRect/>
                      <a:stretch>
                        <a:fillRect/>
                      </a:stretch>
                    </p:blipFill>
                    <p:spPr bwMode="auto">
                      <a:xfrm>
                        <a:off x="7175267" y="2974744"/>
                        <a:ext cx="619125" cy="247650"/>
                      </a:xfrm>
                      <a:prstGeom prst="rect">
                        <a:avLst/>
                      </a:prstGeom>
                      <a:solidFill>
                        <a:srgbClr val="FBB7B7"/>
                      </a:solidFill>
                      <a:ln>
                        <a:noFill/>
                      </a:ln>
                      <a:effectLst/>
                    </p:spPr>
                  </p:pic>
                </p:oleObj>
              </mc:Fallback>
            </mc:AlternateContent>
          </a:graphicData>
        </a:graphic>
      </p:graphicFrame>
      <p:sp>
        <p:nvSpPr>
          <p:cNvPr id="38" name="Freeform 37"/>
          <p:cNvSpPr/>
          <p:nvPr/>
        </p:nvSpPr>
        <p:spPr>
          <a:xfrm rot="16200000">
            <a:off x="4592679" y="2183100"/>
            <a:ext cx="2766000" cy="685799"/>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9081" h="1524061">
                <a:moveTo>
                  <a:pt x="0" y="1505005"/>
                </a:moveTo>
                <a:cubicBezTo>
                  <a:pt x="92075" y="1479605"/>
                  <a:pt x="349250" y="1500243"/>
                  <a:pt x="514350" y="1438331"/>
                </a:cubicBezTo>
                <a:cubicBezTo>
                  <a:pt x="679450" y="1376419"/>
                  <a:pt x="768350" y="1373243"/>
                  <a:pt x="990600" y="1133530"/>
                </a:cubicBezTo>
                <a:cubicBezTo>
                  <a:pt x="1212850" y="893817"/>
                  <a:pt x="1557338" y="7992"/>
                  <a:pt x="1847850" y="55"/>
                </a:cubicBezTo>
                <a:cubicBezTo>
                  <a:pt x="2138362" y="-7882"/>
                  <a:pt x="2528887" y="857305"/>
                  <a:pt x="2733675" y="1085905"/>
                </a:cubicBezTo>
                <a:cubicBezTo>
                  <a:pt x="2938463" y="1314505"/>
                  <a:pt x="2898775" y="1277994"/>
                  <a:pt x="3076575" y="1371656"/>
                </a:cubicBezTo>
                <a:cubicBezTo>
                  <a:pt x="3254375" y="1465319"/>
                  <a:pt x="3527182" y="1479604"/>
                  <a:pt x="3657600" y="1505005"/>
                </a:cubicBezTo>
                <a:cubicBezTo>
                  <a:pt x="3788018" y="1530406"/>
                  <a:pt x="3853915" y="1508185"/>
                  <a:pt x="3859081" y="1524061"/>
                </a:cubicBezTo>
              </a:path>
            </a:pathLst>
          </a:cu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38"/>
          <p:cNvSpPr/>
          <p:nvPr/>
        </p:nvSpPr>
        <p:spPr>
          <a:xfrm rot="10800000">
            <a:off x="5785177" y="3429564"/>
            <a:ext cx="2766000" cy="685799"/>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9081" h="1524061">
                <a:moveTo>
                  <a:pt x="0" y="1505005"/>
                </a:moveTo>
                <a:cubicBezTo>
                  <a:pt x="92075" y="1479605"/>
                  <a:pt x="349250" y="1500243"/>
                  <a:pt x="514350" y="1438331"/>
                </a:cubicBezTo>
                <a:cubicBezTo>
                  <a:pt x="679450" y="1376419"/>
                  <a:pt x="768350" y="1373243"/>
                  <a:pt x="990600" y="1133530"/>
                </a:cubicBezTo>
                <a:cubicBezTo>
                  <a:pt x="1212850" y="893817"/>
                  <a:pt x="1557338" y="7992"/>
                  <a:pt x="1847850" y="55"/>
                </a:cubicBezTo>
                <a:cubicBezTo>
                  <a:pt x="2138362" y="-7882"/>
                  <a:pt x="2528887" y="857305"/>
                  <a:pt x="2733675" y="1085905"/>
                </a:cubicBezTo>
                <a:cubicBezTo>
                  <a:pt x="2938463" y="1314505"/>
                  <a:pt x="2898775" y="1277994"/>
                  <a:pt x="3076575" y="1371656"/>
                </a:cubicBezTo>
                <a:cubicBezTo>
                  <a:pt x="3254375" y="1465319"/>
                  <a:pt x="3527182" y="1479604"/>
                  <a:pt x="3657600" y="1505005"/>
                </a:cubicBezTo>
                <a:cubicBezTo>
                  <a:pt x="3788018" y="1530406"/>
                  <a:pt x="3853915" y="1508185"/>
                  <a:pt x="3859081" y="1524061"/>
                </a:cubicBezTo>
              </a:path>
            </a:pathLst>
          </a:cu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40"/>
          <p:cNvCxnSpPr/>
          <p:nvPr/>
        </p:nvCxnSpPr>
        <p:spPr>
          <a:xfrm flipV="1">
            <a:off x="5510978" y="1357165"/>
            <a:ext cx="2880000" cy="2880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rot="16200000">
            <a:off x="5497402" y="1174645"/>
            <a:ext cx="581580" cy="1060778"/>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9081" h="1524061">
                <a:moveTo>
                  <a:pt x="0" y="1505005"/>
                </a:moveTo>
                <a:cubicBezTo>
                  <a:pt x="92075" y="1479605"/>
                  <a:pt x="349250" y="1500243"/>
                  <a:pt x="514350" y="1438331"/>
                </a:cubicBezTo>
                <a:cubicBezTo>
                  <a:pt x="679450" y="1376419"/>
                  <a:pt x="768350" y="1373243"/>
                  <a:pt x="990600" y="1133530"/>
                </a:cubicBezTo>
                <a:cubicBezTo>
                  <a:pt x="1212850" y="893817"/>
                  <a:pt x="1557338" y="7992"/>
                  <a:pt x="1847850" y="55"/>
                </a:cubicBezTo>
                <a:cubicBezTo>
                  <a:pt x="2138362" y="-7882"/>
                  <a:pt x="2528887" y="857305"/>
                  <a:pt x="2733675" y="1085905"/>
                </a:cubicBezTo>
                <a:cubicBezTo>
                  <a:pt x="2938463" y="1314505"/>
                  <a:pt x="2898775" y="1277994"/>
                  <a:pt x="3076575" y="1371656"/>
                </a:cubicBezTo>
                <a:cubicBezTo>
                  <a:pt x="3254375" y="1465319"/>
                  <a:pt x="3527182" y="1479604"/>
                  <a:pt x="3657600" y="1505005"/>
                </a:cubicBezTo>
                <a:cubicBezTo>
                  <a:pt x="3788018" y="1530406"/>
                  <a:pt x="3853915" y="1508185"/>
                  <a:pt x="3859081" y="152406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4" name="Straight Connector 43"/>
          <p:cNvCxnSpPr/>
          <p:nvPr/>
        </p:nvCxnSpPr>
        <p:spPr>
          <a:xfrm flipV="1">
            <a:off x="8061121" y="1701567"/>
            <a:ext cx="0" cy="1728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307325" y="1694576"/>
            <a:ext cx="1764000" cy="0"/>
          </a:xfrm>
          <a:prstGeom prst="line">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26071" y="1857374"/>
            <a:ext cx="206875" cy="338554"/>
          </a:xfrm>
          <a:prstGeom prst="rect">
            <a:avLst/>
          </a:prstGeom>
          <a:noFill/>
        </p:spPr>
        <p:txBody>
          <a:bodyPr wrap="square" rtlCol="0">
            <a:spAutoFit/>
          </a:bodyPr>
          <a:lstStyle/>
          <a:p>
            <a:pPr marL="171450" indent="-171450">
              <a:buClr>
                <a:schemeClr val="tx2"/>
              </a:buClr>
              <a:buFont typeface="Arial" panose="020B0604020202020204" pitchFamily="34" charset="0"/>
              <a:buChar char="•"/>
            </a:pPr>
            <a:r>
              <a:rPr lang="en-US" sz="1600" dirty="0" smtClean="0">
                <a:solidFill>
                  <a:schemeClr val="bg1"/>
                </a:solidFill>
              </a:rPr>
              <a:t>.</a:t>
            </a:r>
            <a:endParaRPr lang="en-GB" sz="1600" dirty="0">
              <a:solidFill>
                <a:schemeClr val="bg1"/>
              </a:solidFill>
            </a:endParaRPr>
          </a:p>
        </p:txBody>
      </p:sp>
      <p:sp>
        <p:nvSpPr>
          <p:cNvPr id="49" name="Rectangle 48"/>
          <p:cNvSpPr/>
          <p:nvPr/>
        </p:nvSpPr>
        <p:spPr>
          <a:xfrm>
            <a:off x="6773827" y="2285999"/>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50" name="Rectangle 49"/>
          <p:cNvSpPr/>
          <p:nvPr/>
        </p:nvSpPr>
        <p:spPr>
          <a:xfrm>
            <a:off x="7011752" y="2169516"/>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51" name="Rectangle 50"/>
          <p:cNvSpPr/>
          <p:nvPr/>
        </p:nvSpPr>
        <p:spPr>
          <a:xfrm>
            <a:off x="7535149" y="2213808"/>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52" name="Rectangle 51"/>
          <p:cNvSpPr/>
          <p:nvPr/>
        </p:nvSpPr>
        <p:spPr>
          <a:xfrm>
            <a:off x="7146504" y="2121075"/>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53" name="Rectangle 52"/>
          <p:cNvSpPr/>
          <p:nvPr/>
        </p:nvSpPr>
        <p:spPr>
          <a:xfrm>
            <a:off x="6697229" y="2499588"/>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54" name="Rectangle 53"/>
          <p:cNvSpPr/>
          <p:nvPr/>
        </p:nvSpPr>
        <p:spPr>
          <a:xfrm>
            <a:off x="7368772" y="2311987"/>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55" name="Rectangle 54"/>
          <p:cNvSpPr/>
          <p:nvPr/>
        </p:nvSpPr>
        <p:spPr>
          <a:xfrm>
            <a:off x="7624689" y="1951798"/>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56" name="Rectangle 55"/>
          <p:cNvSpPr/>
          <p:nvPr/>
        </p:nvSpPr>
        <p:spPr>
          <a:xfrm>
            <a:off x="8157973" y="1457811"/>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57" name="Rectangle 56"/>
          <p:cNvSpPr/>
          <p:nvPr/>
        </p:nvSpPr>
        <p:spPr>
          <a:xfrm>
            <a:off x="7936126" y="1382141"/>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58" name="Rectangle 57"/>
          <p:cNvSpPr/>
          <p:nvPr/>
        </p:nvSpPr>
        <p:spPr>
          <a:xfrm>
            <a:off x="7720242" y="1618362"/>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59" name="Rectangle 58"/>
          <p:cNvSpPr/>
          <p:nvPr/>
        </p:nvSpPr>
        <p:spPr>
          <a:xfrm>
            <a:off x="8077651" y="1792980"/>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60" name="Rectangle 59"/>
          <p:cNvSpPr/>
          <p:nvPr/>
        </p:nvSpPr>
        <p:spPr>
          <a:xfrm>
            <a:off x="7739378" y="1835566"/>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61" name="Rectangle 60"/>
          <p:cNvSpPr/>
          <p:nvPr/>
        </p:nvSpPr>
        <p:spPr>
          <a:xfrm>
            <a:off x="7403569" y="1809739"/>
            <a:ext cx="257074" cy="338554"/>
          </a:xfrm>
          <a:prstGeom prst="rect">
            <a:avLst/>
          </a:prstGeom>
        </p:spPr>
        <p:txBody>
          <a:bodyPr wrap="squar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62" name="Rectangle 61"/>
          <p:cNvSpPr/>
          <p:nvPr/>
        </p:nvSpPr>
        <p:spPr>
          <a:xfrm>
            <a:off x="6926227" y="2438399"/>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63" name="Rectangle 62"/>
          <p:cNvSpPr/>
          <p:nvPr/>
        </p:nvSpPr>
        <p:spPr>
          <a:xfrm>
            <a:off x="7480105" y="2103037"/>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64" name="Rectangle 63"/>
          <p:cNvSpPr/>
          <p:nvPr/>
        </p:nvSpPr>
        <p:spPr>
          <a:xfrm>
            <a:off x="7338025" y="1995824"/>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65" name="Rectangle 64"/>
          <p:cNvSpPr/>
          <p:nvPr/>
        </p:nvSpPr>
        <p:spPr>
          <a:xfrm>
            <a:off x="7078627" y="2590799"/>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66" name="Rectangle 65"/>
          <p:cNvSpPr/>
          <p:nvPr/>
        </p:nvSpPr>
        <p:spPr>
          <a:xfrm>
            <a:off x="6469495" y="3135322"/>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67" name="Rectangle 66"/>
          <p:cNvSpPr/>
          <p:nvPr/>
        </p:nvSpPr>
        <p:spPr>
          <a:xfrm>
            <a:off x="5991326" y="3555972"/>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68" name="Rectangle 67"/>
          <p:cNvSpPr/>
          <p:nvPr/>
        </p:nvSpPr>
        <p:spPr>
          <a:xfrm>
            <a:off x="5548483" y="3734514"/>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69" name="Rectangle 68"/>
          <p:cNvSpPr/>
          <p:nvPr/>
        </p:nvSpPr>
        <p:spPr>
          <a:xfrm>
            <a:off x="5778404" y="3481446"/>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70" name="Rectangle 69"/>
          <p:cNvSpPr/>
          <p:nvPr/>
        </p:nvSpPr>
        <p:spPr>
          <a:xfrm>
            <a:off x="6352993" y="2934852"/>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71" name="Rectangle 70"/>
          <p:cNvSpPr/>
          <p:nvPr/>
        </p:nvSpPr>
        <p:spPr>
          <a:xfrm>
            <a:off x="6612275" y="2701938"/>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72" name="Rectangle 71"/>
          <p:cNvSpPr/>
          <p:nvPr/>
        </p:nvSpPr>
        <p:spPr>
          <a:xfrm>
            <a:off x="6667833" y="2902408"/>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73" name="Rectangle 72"/>
          <p:cNvSpPr/>
          <p:nvPr/>
        </p:nvSpPr>
        <p:spPr>
          <a:xfrm>
            <a:off x="6878474" y="2743312"/>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74" name="Rectangle 73"/>
          <p:cNvSpPr/>
          <p:nvPr/>
        </p:nvSpPr>
        <p:spPr>
          <a:xfrm>
            <a:off x="7004727" y="2274026"/>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75" name="Rectangle 74"/>
          <p:cNvSpPr/>
          <p:nvPr/>
        </p:nvSpPr>
        <p:spPr>
          <a:xfrm>
            <a:off x="5896070" y="3094168"/>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76" name="Rectangle 75"/>
          <p:cNvSpPr/>
          <p:nvPr/>
        </p:nvSpPr>
        <p:spPr>
          <a:xfrm>
            <a:off x="6141128" y="3028106"/>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77" name="Rectangle 76"/>
          <p:cNvSpPr/>
          <p:nvPr/>
        </p:nvSpPr>
        <p:spPr>
          <a:xfrm>
            <a:off x="7288526" y="2541471"/>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78" name="Rectangle 77"/>
          <p:cNvSpPr/>
          <p:nvPr/>
        </p:nvSpPr>
        <p:spPr>
          <a:xfrm>
            <a:off x="6265900" y="3061433"/>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80" name="Rectangle 79"/>
          <p:cNvSpPr/>
          <p:nvPr/>
        </p:nvSpPr>
        <p:spPr>
          <a:xfrm>
            <a:off x="6402672" y="2644800"/>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82" name="Rectangle 81"/>
          <p:cNvSpPr/>
          <p:nvPr/>
        </p:nvSpPr>
        <p:spPr>
          <a:xfrm>
            <a:off x="7235571" y="2386146"/>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84" name="Rectangle 83"/>
          <p:cNvSpPr/>
          <p:nvPr/>
        </p:nvSpPr>
        <p:spPr>
          <a:xfrm>
            <a:off x="7613006" y="1673947"/>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sp>
        <p:nvSpPr>
          <p:cNvPr id="85" name="Rectangle 84"/>
          <p:cNvSpPr/>
          <p:nvPr/>
        </p:nvSpPr>
        <p:spPr>
          <a:xfrm>
            <a:off x="8071325" y="1264717"/>
            <a:ext cx="415498" cy="338554"/>
          </a:xfrm>
          <a:prstGeom prst="rect">
            <a:avLst/>
          </a:prstGeom>
        </p:spPr>
        <p:txBody>
          <a:bodyPr wrap="none">
            <a:spAutoFit/>
          </a:bodyPr>
          <a:lstStyle/>
          <a:p>
            <a:pPr marL="171450" indent="-171450">
              <a:buClr>
                <a:schemeClr val="tx2"/>
              </a:buClr>
              <a:buFont typeface="Arial" panose="020B0604020202020204" pitchFamily="34" charset="0"/>
              <a:buChar char="•"/>
            </a:pPr>
            <a:r>
              <a:rPr lang="en-US" sz="1600" dirty="0">
                <a:solidFill>
                  <a:schemeClr val="bg1"/>
                </a:solidFill>
              </a:rPr>
              <a:t>.</a:t>
            </a:r>
            <a:endParaRPr lang="en-GB" sz="1600" dirty="0">
              <a:solidFill>
                <a:schemeClr val="bg1"/>
              </a:solidFill>
            </a:endParaRPr>
          </a:p>
        </p:txBody>
      </p:sp>
      <p:cxnSp>
        <p:nvCxnSpPr>
          <p:cNvPr id="87" name="Straight Arrow Connector 86"/>
          <p:cNvCxnSpPr/>
          <p:nvPr/>
        </p:nvCxnSpPr>
        <p:spPr>
          <a:xfrm flipV="1">
            <a:off x="8196821" y="1572390"/>
            <a:ext cx="0" cy="368736"/>
          </a:xfrm>
          <a:prstGeom prst="straightConnector1">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aphicFrame>
        <p:nvGraphicFramePr>
          <p:cNvPr id="88" name="Object 4"/>
          <p:cNvGraphicFramePr>
            <a:graphicFrameLocks noChangeAspect="1"/>
          </p:cNvGraphicFramePr>
          <p:nvPr>
            <p:extLst>
              <p:ext uri="{D42A27DB-BD31-4B8C-83A1-F6EECF244321}">
                <p14:modId xmlns:p14="http://schemas.microsoft.com/office/powerpoint/2010/main" val="3780695757"/>
              </p:ext>
            </p:extLst>
          </p:nvPr>
        </p:nvGraphicFramePr>
        <p:xfrm>
          <a:off x="8235551" y="1623127"/>
          <a:ext cx="763587" cy="288925"/>
        </p:xfrm>
        <a:graphic>
          <a:graphicData uri="http://schemas.openxmlformats.org/presentationml/2006/ole">
            <mc:AlternateContent xmlns:mc="http://schemas.openxmlformats.org/markup-compatibility/2006">
              <mc:Choice xmlns:v="urn:schemas-microsoft-com:vml" Requires="v">
                <p:oleObj spid="_x0000_s26052" name="Equation" r:id="rId6" imgW="469800" imgH="177480" progId="Equation.DSMT4">
                  <p:embed/>
                </p:oleObj>
              </mc:Choice>
              <mc:Fallback>
                <p:oleObj name="Equation" r:id="rId6" imgW="469800" imgH="177480" progId="Equation.DSMT4">
                  <p:embed/>
                  <p:pic>
                    <p:nvPicPr>
                      <p:cNvPr id="0" name=""/>
                      <p:cNvPicPr>
                        <a:picLocks noChangeAspect="1" noChangeArrowheads="1"/>
                      </p:cNvPicPr>
                      <p:nvPr/>
                    </p:nvPicPr>
                    <p:blipFill>
                      <a:blip r:embed="rId7"/>
                      <a:srcRect/>
                      <a:stretch>
                        <a:fillRect/>
                      </a:stretch>
                    </p:blipFill>
                    <p:spPr bwMode="auto">
                      <a:xfrm>
                        <a:off x="8235551" y="1623127"/>
                        <a:ext cx="763587" cy="288925"/>
                      </a:xfrm>
                      <a:prstGeom prst="rect">
                        <a:avLst/>
                      </a:prstGeom>
                      <a:noFill/>
                      <a:ln>
                        <a:noFill/>
                      </a:ln>
                      <a:effectLst/>
                    </p:spPr>
                  </p:pic>
                </p:oleObj>
              </mc:Fallback>
            </mc:AlternateContent>
          </a:graphicData>
        </a:graphic>
      </p:graphicFrame>
      <p:sp>
        <p:nvSpPr>
          <p:cNvPr id="89" name="TextBox 88"/>
          <p:cNvSpPr txBox="1"/>
          <p:nvPr/>
        </p:nvSpPr>
        <p:spPr>
          <a:xfrm>
            <a:off x="8028504" y="3064838"/>
            <a:ext cx="521297" cy="276999"/>
          </a:xfrm>
          <a:prstGeom prst="rect">
            <a:avLst/>
          </a:prstGeom>
          <a:noFill/>
        </p:spPr>
        <p:txBody>
          <a:bodyPr wrap="none" rtlCol="0">
            <a:spAutoFit/>
          </a:bodyPr>
          <a:lstStyle/>
          <a:p>
            <a:r>
              <a:rPr lang="en-US" sz="1200" dirty="0"/>
              <a:t>x</a:t>
            </a:r>
            <a:r>
              <a:rPr lang="en-US" sz="1200" dirty="0" smtClean="0"/>
              <a:t>=40</a:t>
            </a:r>
            <a:endParaRPr lang="en-GB" sz="1200" dirty="0"/>
          </a:p>
        </p:txBody>
      </p:sp>
      <p:graphicFrame>
        <p:nvGraphicFramePr>
          <p:cNvPr id="91" name="Object 4"/>
          <p:cNvGraphicFramePr>
            <a:graphicFrameLocks noChangeAspect="1"/>
          </p:cNvGraphicFramePr>
          <p:nvPr>
            <p:extLst>
              <p:ext uri="{D42A27DB-BD31-4B8C-83A1-F6EECF244321}">
                <p14:modId xmlns:p14="http://schemas.microsoft.com/office/powerpoint/2010/main" val="3836205750"/>
              </p:ext>
            </p:extLst>
          </p:nvPr>
        </p:nvGraphicFramePr>
        <p:xfrm>
          <a:off x="7851775" y="1111250"/>
          <a:ext cx="1011238" cy="227013"/>
        </p:xfrm>
        <a:graphic>
          <a:graphicData uri="http://schemas.openxmlformats.org/presentationml/2006/ole">
            <mc:AlternateContent xmlns:mc="http://schemas.openxmlformats.org/markup-compatibility/2006">
              <mc:Choice xmlns:v="urn:schemas-microsoft-com:vml" Requires="v">
                <p:oleObj spid="_x0000_s26053" name="Equation" r:id="rId8" imgW="622080" imgH="139680" progId="Equation.DSMT4">
                  <p:embed/>
                </p:oleObj>
              </mc:Choice>
              <mc:Fallback>
                <p:oleObj name="Equation" r:id="rId8" imgW="622080" imgH="139680" progId="Equation.DSMT4">
                  <p:embed/>
                  <p:pic>
                    <p:nvPicPr>
                      <p:cNvPr id="0" name=""/>
                      <p:cNvPicPr>
                        <a:picLocks noChangeAspect="1" noChangeArrowheads="1"/>
                      </p:cNvPicPr>
                      <p:nvPr/>
                    </p:nvPicPr>
                    <p:blipFill>
                      <a:blip r:embed="rId9"/>
                      <a:srcRect/>
                      <a:stretch>
                        <a:fillRect/>
                      </a:stretch>
                    </p:blipFill>
                    <p:spPr bwMode="auto">
                      <a:xfrm>
                        <a:off x="7851775" y="1111250"/>
                        <a:ext cx="1011238" cy="227013"/>
                      </a:xfrm>
                      <a:prstGeom prst="rect">
                        <a:avLst/>
                      </a:prstGeom>
                      <a:noFill/>
                      <a:ln>
                        <a:noFill/>
                      </a:ln>
                      <a:effectLst/>
                    </p:spPr>
                  </p:pic>
                </p:oleObj>
              </mc:Fallback>
            </mc:AlternateContent>
          </a:graphicData>
        </a:graphic>
      </p:graphicFrame>
      <p:graphicFrame>
        <p:nvGraphicFramePr>
          <p:cNvPr id="92" name="Object 4"/>
          <p:cNvGraphicFramePr>
            <a:graphicFrameLocks noChangeAspect="1"/>
          </p:cNvGraphicFramePr>
          <p:nvPr>
            <p:extLst>
              <p:ext uri="{D42A27DB-BD31-4B8C-83A1-F6EECF244321}">
                <p14:modId xmlns:p14="http://schemas.microsoft.com/office/powerpoint/2010/main" val="1358547981"/>
              </p:ext>
            </p:extLst>
          </p:nvPr>
        </p:nvGraphicFramePr>
        <p:xfrm>
          <a:off x="6458168" y="1371600"/>
          <a:ext cx="1423988" cy="288925"/>
        </p:xfrm>
        <a:graphic>
          <a:graphicData uri="http://schemas.openxmlformats.org/presentationml/2006/ole">
            <mc:AlternateContent xmlns:mc="http://schemas.openxmlformats.org/markup-compatibility/2006">
              <mc:Choice xmlns:v="urn:schemas-microsoft-com:vml" Requires="v">
                <p:oleObj spid="_x0000_s26054" name="Equation" r:id="rId10" imgW="876240" imgH="177480" progId="Equation.DSMT4">
                  <p:embed/>
                </p:oleObj>
              </mc:Choice>
              <mc:Fallback>
                <p:oleObj name="Equation" r:id="rId10" imgW="876240" imgH="177480" progId="Equation.DSMT4">
                  <p:embed/>
                  <p:pic>
                    <p:nvPicPr>
                      <p:cNvPr id="0" name=""/>
                      <p:cNvPicPr>
                        <a:picLocks noChangeAspect="1" noChangeArrowheads="1"/>
                      </p:cNvPicPr>
                      <p:nvPr/>
                    </p:nvPicPr>
                    <p:blipFill>
                      <a:blip r:embed="rId11"/>
                      <a:srcRect/>
                      <a:stretch>
                        <a:fillRect/>
                      </a:stretch>
                    </p:blipFill>
                    <p:spPr bwMode="auto">
                      <a:xfrm>
                        <a:off x="6458168" y="1371600"/>
                        <a:ext cx="1423988" cy="288925"/>
                      </a:xfrm>
                      <a:prstGeom prst="rect">
                        <a:avLst/>
                      </a:prstGeom>
                      <a:noFill/>
                      <a:ln>
                        <a:noFill/>
                      </a:ln>
                      <a:effectLst/>
                    </p:spPr>
                  </p:pic>
                </p:oleObj>
              </mc:Fallback>
            </mc:AlternateContent>
          </a:graphicData>
        </a:graphic>
      </p:graphicFrame>
      <p:graphicFrame>
        <p:nvGraphicFramePr>
          <p:cNvPr id="94" name="Object 4"/>
          <p:cNvGraphicFramePr>
            <a:graphicFrameLocks noChangeAspect="1"/>
          </p:cNvGraphicFramePr>
          <p:nvPr>
            <p:extLst>
              <p:ext uri="{D42A27DB-BD31-4B8C-83A1-F6EECF244321}">
                <p14:modId xmlns:p14="http://schemas.microsoft.com/office/powerpoint/2010/main" val="1430295116"/>
              </p:ext>
            </p:extLst>
          </p:nvPr>
        </p:nvGraphicFramePr>
        <p:xfrm>
          <a:off x="5737225" y="5119688"/>
          <a:ext cx="2806700" cy="990600"/>
        </p:xfrm>
        <a:graphic>
          <a:graphicData uri="http://schemas.openxmlformats.org/presentationml/2006/ole">
            <mc:AlternateContent xmlns:mc="http://schemas.openxmlformats.org/markup-compatibility/2006">
              <mc:Choice xmlns:v="urn:schemas-microsoft-com:vml" Requires="v">
                <p:oleObj spid="_x0000_s26055" name="Equation" r:id="rId12" imgW="1726920" imgH="609480" progId="Equation.DSMT4">
                  <p:embed/>
                </p:oleObj>
              </mc:Choice>
              <mc:Fallback>
                <p:oleObj name="Equation" r:id="rId12" imgW="1726920" imgH="609480" progId="Equation.DSMT4">
                  <p:embed/>
                  <p:pic>
                    <p:nvPicPr>
                      <p:cNvPr id="0" name=""/>
                      <p:cNvPicPr>
                        <a:picLocks noChangeAspect="1" noChangeArrowheads="1"/>
                      </p:cNvPicPr>
                      <p:nvPr/>
                    </p:nvPicPr>
                    <p:blipFill>
                      <a:blip r:embed="rId13"/>
                      <a:srcRect/>
                      <a:stretch>
                        <a:fillRect/>
                      </a:stretch>
                    </p:blipFill>
                    <p:spPr bwMode="auto">
                      <a:xfrm>
                        <a:off x="5737225" y="5119688"/>
                        <a:ext cx="2806700" cy="990600"/>
                      </a:xfrm>
                      <a:prstGeom prst="rect">
                        <a:avLst/>
                      </a:prstGeom>
                      <a:solidFill>
                        <a:srgbClr val="CCECFF"/>
                      </a:solidFill>
                      <a:ln>
                        <a:noFill/>
                      </a:ln>
                      <a:effectLst/>
                    </p:spPr>
                  </p:pic>
                </p:oleObj>
              </mc:Fallback>
            </mc:AlternateContent>
          </a:graphicData>
        </a:graphic>
      </p:graphicFrame>
      <p:cxnSp>
        <p:nvCxnSpPr>
          <p:cNvPr id="98" name="Straight Arrow Connector 97"/>
          <p:cNvCxnSpPr/>
          <p:nvPr/>
        </p:nvCxnSpPr>
        <p:spPr>
          <a:xfrm>
            <a:off x="6722378" y="3657600"/>
            <a:ext cx="990000" cy="0"/>
          </a:xfrm>
          <a:prstGeom prst="straightConnector1">
            <a:avLst/>
          </a:prstGeom>
          <a:ln>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rot="16200000">
            <a:off x="5678447" y="2432756"/>
            <a:ext cx="407484" cy="338554"/>
          </a:xfrm>
          <a:prstGeom prst="rect">
            <a:avLst/>
          </a:prstGeom>
          <a:noFill/>
        </p:spPr>
        <p:txBody>
          <a:bodyPr wrap="none" rtlCol="0">
            <a:spAutoFit/>
          </a:bodyPr>
          <a:lstStyle/>
          <a:p>
            <a:r>
              <a:rPr lang="en-GB" sz="1600" dirty="0" smtClean="0">
                <a:solidFill>
                  <a:schemeClr val="bg2"/>
                </a:solidFill>
                <a:latin typeface="Times New Roman" panose="02020603050405020304" pitchFamily="18" charset="0"/>
                <a:sym typeface="Symbol" panose="05050102010706020507" pitchFamily="18" charset="2"/>
              </a:rPr>
              <a:t></a:t>
            </a:r>
            <a:r>
              <a:rPr lang="en-GB" sz="1600" baseline="-25000" dirty="0" smtClean="0">
                <a:solidFill>
                  <a:schemeClr val="bg2"/>
                </a:solidFill>
                <a:latin typeface="Times New Roman" panose="02020603050405020304" pitchFamily="18" charset="0"/>
                <a:sym typeface="Symbol" panose="05050102010706020507" pitchFamily="18" charset="2"/>
              </a:rPr>
              <a:t>Y</a:t>
            </a:r>
            <a:endParaRPr lang="en-GB" sz="1600" baseline="-25000" dirty="0">
              <a:solidFill>
                <a:schemeClr val="bg2"/>
              </a:solidFill>
              <a:latin typeface="Times New Roman" panose="02020603050405020304" pitchFamily="18" charset="0"/>
            </a:endParaRPr>
          </a:p>
        </p:txBody>
      </p:sp>
      <p:cxnSp>
        <p:nvCxnSpPr>
          <p:cNvPr id="102" name="Straight Arrow Connector 101"/>
          <p:cNvCxnSpPr/>
          <p:nvPr/>
        </p:nvCxnSpPr>
        <p:spPr>
          <a:xfrm>
            <a:off x="6103819" y="2081748"/>
            <a:ext cx="0" cy="990000"/>
          </a:xfrm>
          <a:prstGeom prst="straightConnector1">
            <a:avLst/>
          </a:prstGeom>
          <a:ln>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010400" y="3610846"/>
            <a:ext cx="407484" cy="338554"/>
          </a:xfrm>
          <a:prstGeom prst="rect">
            <a:avLst/>
          </a:prstGeom>
          <a:noFill/>
        </p:spPr>
        <p:txBody>
          <a:bodyPr wrap="none" rtlCol="0">
            <a:spAutoFit/>
          </a:bodyPr>
          <a:lstStyle/>
          <a:p>
            <a:r>
              <a:rPr lang="en-GB" sz="1600" dirty="0" smtClean="0">
                <a:solidFill>
                  <a:schemeClr val="bg2"/>
                </a:solidFill>
                <a:latin typeface="Times New Roman" panose="02020603050405020304" pitchFamily="18" charset="0"/>
                <a:sym typeface="Symbol" panose="05050102010706020507" pitchFamily="18" charset="2"/>
              </a:rPr>
              <a:t></a:t>
            </a:r>
            <a:r>
              <a:rPr lang="en-GB" sz="1600" baseline="-25000" dirty="0">
                <a:solidFill>
                  <a:schemeClr val="bg2"/>
                </a:solidFill>
                <a:latin typeface="Times New Roman" panose="02020603050405020304" pitchFamily="18" charset="0"/>
                <a:sym typeface="Symbol" panose="05050102010706020507" pitchFamily="18" charset="2"/>
              </a:rPr>
              <a:t>X</a:t>
            </a:r>
            <a:endParaRPr lang="en-GB" sz="1600" baseline="-25000" dirty="0">
              <a:solidFill>
                <a:schemeClr val="bg2"/>
              </a:solidFill>
              <a:latin typeface="Times New Roman" panose="02020603050405020304" pitchFamily="18" charset="0"/>
            </a:endParaRPr>
          </a:p>
        </p:txBody>
      </p:sp>
    </p:spTree>
    <p:extLst>
      <p:ext uri="{BB962C8B-B14F-4D97-AF65-F5344CB8AC3E}">
        <p14:creationId xmlns:p14="http://schemas.microsoft.com/office/powerpoint/2010/main" val="1764226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Data transforms</a:t>
            </a:r>
            <a:endParaRPr lang="en-US" sz="3400" b="1" dirty="0">
              <a:latin typeface="Tahoma" pitchFamily="34" charset="0"/>
              <a:ea typeface="Tahoma" pitchFamily="34" charset="0"/>
              <a:cs typeface="Tahoma" pitchFamily="34" charset="0"/>
            </a:endParaRPr>
          </a:p>
        </p:txBody>
      </p:sp>
      <p:sp>
        <p:nvSpPr>
          <p:cNvPr id="4" name="Rectangle 3"/>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Data transforms are common</a:t>
            </a:r>
            <a:endParaRPr lang="en-GB" sz="3400" b="1" dirty="0" smtClean="0">
              <a:solidFill>
                <a:srgbClr val="305480"/>
              </a:solidFill>
            </a:endParaRPr>
          </a:p>
          <a:p>
            <a:pPr marL="502920" indent="-502920">
              <a:spcBef>
                <a:spcPts val="1200"/>
              </a:spcBef>
              <a:buFont typeface="Arial" pitchFamily="34" charset="0"/>
              <a:buChar char="•"/>
            </a:pPr>
            <a:r>
              <a:rPr lang="en-US" sz="2600" dirty="0" smtClean="0"/>
              <a:t>Many reasons for data transforms</a:t>
            </a:r>
            <a:endParaRPr lang="en-US" sz="2600" dirty="0"/>
          </a:p>
          <a:p>
            <a:pPr marL="502920" indent="-502920">
              <a:spcBef>
                <a:spcPts val="1200"/>
              </a:spcBef>
              <a:buFont typeface="Arial" pitchFamily="34" charset="0"/>
              <a:buChar char="•"/>
            </a:pPr>
            <a:r>
              <a:rPr lang="en-US" sz="2600" dirty="0" smtClean="0"/>
              <a:t>For example, to suppress extreme values</a:t>
            </a:r>
            <a:endParaRPr lang="en-US" sz="2600" dirty="0"/>
          </a:p>
          <a:p>
            <a:pPr marL="514350" indent="-514350">
              <a:spcBef>
                <a:spcPts val="1200"/>
              </a:spcBef>
              <a:buFont typeface="Arial" panose="020B0604020202020204" pitchFamily="34" charset="0"/>
              <a:buChar char="•"/>
            </a:pPr>
            <a:r>
              <a:rPr lang="en-US" sz="2600" dirty="0" smtClean="0"/>
              <a:t>Power transforms widely used (e.g. Box-Cox)</a:t>
            </a:r>
          </a:p>
          <a:p>
            <a:pPr marL="514350" indent="-514350">
              <a:spcBef>
                <a:spcPts val="1200"/>
              </a:spcBef>
              <a:buFont typeface="Arial" panose="020B0604020202020204" pitchFamily="34" charset="0"/>
              <a:buChar char="•"/>
            </a:pPr>
            <a:r>
              <a:rPr lang="en-US" sz="2600" dirty="0" smtClean="0"/>
              <a:t>Often used to make data more normally distributed</a:t>
            </a:r>
            <a:endParaRPr lang="en-US" sz="2600" dirty="0"/>
          </a:p>
          <a:p>
            <a:pPr marL="609600" indent="-609600">
              <a:spcBef>
                <a:spcPct val="35000"/>
              </a:spcBef>
            </a:pPr>
            <a:r>
              <a:rPr lang="en-US" sz="3400" b="1" dirty="0" smtClean="0">
                <a:solidFill>
                  <a:srgbClr val="305480"/>
                </a:solidFill>
              </a:rPr>
              <a:t>Distribution remapping</a:t>
            </a:r>
            <a:endParaRPr lang="en-GB" sz="3400" b="1" dirty="0" smtClean="0">
              <a:solidFill>
                <a:srgbClr val="305480"/>
              </a:solidFill>
            </a:endParaRPr>
          </a:p>
          <a:p>
            <a:pPr marL="514350" indent="-514350">
              <a:spcBef>
                <a:spcPts val="1000"/>
              </a:spcBef>
              <a:buFont typeface="Arial" panose="020B0604020202020204" pitchFamily="34" charset="0"/>
              <a:buChar char="•"/>
            </a:pPr>
            <a:r>
              <a:rPr lang="en-US" sz="2600" dirty="0" smtClean="0"/>
              <a:t>More aggressive, non-linear, data transformation</a:t>
            </a:r>
          </a:p>
          <a:p>
            <a:pPr marL="514350" indent="-514350">
              <a:spcBef>
                <a:spcPts val="1000"/>
              </a:spcBef>
              <a:buFont typeface="Arial" panose="020B0604020202020204" pitchFamily="34" charset="0"/>
              <a:buChar char="•"/>
            </a:pPr>
            <a:r>
              <a:rPr lang="en-US" sz="2600" dirty="0"/>
              <a:t>M</a:t>
            </a:r>
            <a:r>
              <a:rPr lang="en-US" sz="2600" dirty="0" smtClean="0"/>
              <a:t>aps distribution of Q to a standard distribution, Z </a:t>
            </a:r>
          </a:p>
          <a:p>
            <a:pPr marL="514350" indent="-514350">
              <a:spcBef>
                <a:spcPts val="1000"/>
              </a:spcBef>
              <a:buFont typeface="Arial" panose="020B0604020202020204" pitchFamily="34" charset="0"/>
              <a:buChar char="•"/>
            </a:pPr>
            <a:r>
              <a:rPr lang="en-US" sz="2600" dirty="0" smtClean="0"/>
              <a:t>Normal </a:t>
            </a:r>
            <a:r>
              <a:rPr lang="en-US" sz="2600" dirty="0"/>
              <a:t>Q</a:t>
            </a:r>
            <a:r>
              <a:rPr lang="en-US" sz="2600" dirty="0" smtClean="0"/>
              <a:t>uantile </a:t>
            </a:r>
            <a:r>
              <a:rPr lang="en-US" sz="2600" dirty="0"/>
              <a:t>T</a:t>
            </a:r>
            <a:r>
              <a:rPr lang="en-US" sz="2600" dirty="0" smtClean="0"/>
              <a:t>ransform (NQT) is one example…</a:t>
            </a:r>
          </a:p>
        </p:txBody>
      </p:sp>
    </p:spTree>
    <p:extLst>
      <p:ext uri="{BB962C8B-B14F-4D97-AF65-F5344CB8AC3E}">
        <p14:creationId xmlns:p14="http://schemas.microsoft.com/office/powerpoint/2010/main" val="1135422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Transform data to be marginally normal</a:t>
            </a:r>
            <a:endParaRPr lang="en-GB" sz="3400" b="1" dirty="0" smtClean="0">
              <a:solidFill>
                <a:srgbClr val="305480"/>
              </a:solidFill>
            </a:endParaRPr>
          </a:p>
          <a:p>
            <a:pPr marL="502920" indent="-502920">
              <a:spcBef>
                <a:spcPts val="1200"/>
              </a:spcBef>
              <a:buFont typeface="Arial" pitchFamily="34" charset="0"/>
              <a:buChar char="•"/>
            </a:pPr>
            <a:endParaRPr lang="en-US" sz="2600" dirty="0" smtClean="0"/>
          </a:p>
          <a:p>
            <a:pPr marL="514350" indent="-514350">
              <a:spcBef>
                <a:spcPts val="1000"/>
              </a:spcBef>
              <a:buFont typeface="Arial" panose="020B0604020202020204" pitchFamily="34" charset="0"/>
              <a:buChar char="•"/>
            </a:pPr>
            <a:endParaRPr lang="en-US" sz="2600" dirty="0"/>
          </a:p>
          <a:p>
            <a:pPr marL="514350" indent="-514350">
              <a:spcBef>
                <a:spcPts val="1000"/>
              </a:spcBef>
              <a:buFont typeface="Arial" panose="020B0604020202020204" pitchFamily="34" charset="0"/>
              <a:buChar char="•"/>
            </a:pPr>
            <a:endParaRPr lang="en-US" sz="2600" dirty="0" smtClean="0"/>
          </a:p>
          <a:p>
            <a:pPr marL="514350" indent="-514350">
              <a:spcBef>
                <a:spcPts val="1000"/>
              </a:spcBef>
              <a:buFont typeface="Arial" panose="020B0604020202020204" pitchFamily="34" charset="0"/>
              <a:buChar char="•"/>
            </a:pPr>
            <a:endParaRPr lang="en-US" sz="2600" dirty="0"/>
          </a:p>
          <a:p>
            <a:pPr marL="514350" indent="-514350">
              <a:spcBef>
                <a:spcPts val="1000"/>
              </a:spcBef>
              <a:buFont typeface="Arial" panose="020B0604020202020204" pitchFamily="34" charset="0"/>
              <a:buChar char="•"/>
            </a:pPr>
            <a:endParaRPr lang="en-US" sz="2600" dirty="0" smtClean="0"/>
          </a:p>
          <a:p>
            <a:pPr marL="514350" indent="-514350">
              <a:spcBef>
                <a:spcPts val="1000"/>
              </a:spcBef>
              <a:buFont typeface="Arial" panose="020B0604020202020204" pitchFamily="34" charset="0"/>
              <a:buChar char="•"/>
            </a:pPr>
            <a:endParaRPr lang="en-US" sz="2600" dirty="0"/>
          </a:p>
          <a:p>
            <a:pPr marL="514350" indent="-514350">
              <a:spcBef>
                <a:spcPts val="1000"/>
              </a:spcBef>
              <a:buFont typeface="Arial" panose="020B0604020202020204" pitchFamily="34" charset="0"/>
              <a:buChar char="•"/>
            </a:pPr>
            <a:endParaRPr lang="en-US" sz="2600" dirty="0" smtClean="0"/>
          </a:p>
          <a:p>
            <a:pPr marL="514350" indent="-514350">
              <a:spcBef>
                <a:spcPts val="1000"/>
              </a:spcBef>
              <a:buFont typeface="Arial" panose="020B0604020202020204" pitchFamily="34" charset="0"/>
              <a:buChar char="•"/>
            </a:pPr>
            <a:endParaRPr lang="en-US" sz="2600" dirty="0" smtClean="0"/>
          </a:p>
          <a:p>
            <a:pPr marL="514350" indent="-514350">
              <a:spcBef>
                <a:spcPts val="600"/>
              </a:spcBef>
              <a:buFont typeface="Arial" panose="020B0604020202020204" pitchFamily="34" charset="0"/>
              <a:buChar char="•"/>
            </a:pPr>
            <a:r>
              <a:rPr lang="en-US" sz="2000" dirty="0" smtClean="0"/>
              <a:t>Need to </a:t>
            </a:r>
            <a:r>
              <a:rPr lang="en-US" sz="2000" u="sng" dirty="0" smtClean="0"/>
              <a:t>back-transform</a:t>
            </a:r>
            <a:r>
              <a:rPr lang="en-US" sz="2000" dirty="0" smtClean="0"/>
              <a:t> each model prediction to flow space</a:t>
            </a:r>
          </a:p>
        </p:txBody>
      </p:sp>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Normal Quantile Transform (NQT)</a:t>
            </a:r>
            <a:endParaRPr lang="en-US" sz="3400" b="1" dirty="0">
              <a:latin typeface="Tahoma" pitchFamily="34" charset="0"/>
              <a:ea typeface="Tahoma" pitchFamily="34" charset="0"/>
              <a:cs typeface="Tahoma" pitchFamily="34" charset="0"/>
            </a:endParaRPr>
          </a:p>
        </p:txBody>
      </p:sp>
      <p:cxnSp>
        <p:nvCxnSpPr>
          <p:cNvPr id="6" name="Straight Connector 3"/>
          <p:cNvCxnSpPr>
            <a:cxnSpLocks noChangeShapeType="1"/>
          </p:cNvCxnSpPr>
          <p:nvPr/>
        </p:nvCxnSpPr>
        <p:spPr bwMode="auto">
          <a:xfrm flipH="1">
            <a:off x="1095826" y="1752600"/>
            <a:ext cx="0" cy="360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7" name="Straight Connector 5"/>
          <p:cNvCxnSpPr>
            <a:cxnSpLocks noChangeShapeType="1"/>
          </p:cNvCxnSpPr>
          <p:nvPr/>
        </p:nvCxnSpPr>
        <p:spPr bwMode="auto">
          <a:xfrm>
            <a:off x="743400" y="5029199"/>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TextBox 7"/>
          <p:cNvSpPr txBox="1"/>
          <p:nvPr/>
        </p:nvSpPr>
        <p:spPr>
          <a:xfrm>
            <a:off x="1970525" y="5270446"/>
            <a:ext cx="1697965" cy="369332"/>
          </a:xfrm>
          <a:prstGeom prst="rect">
            <a:avLst/>
          </a:prstGeom>
          <a:noFill/>
        </p:spPr>
        <p:txBody>
          <a:bodyPr wrap="none" rtlCol="0">
            <a:spAutoFit/>
          </a:bodyPr>
          <a:lstStyle/>
          <a:p>
            <a:pPr algn="ctr"/>
            <a:r>
              <a:rPr lang="en-US" sz="1800" dirty="0"/>
              <a:t>F</a:t>
            </a:r>
            <a:r>
              <a:rPr lang="en-US" sz="1800" dirty="0" smtClean="0"/>
              <a:t>low, Q (</a:t>
            </a:r>
            <a:r>
              <a:rPr lang="en-US" sz="1800" dirty="0" smtClean="0">
                <a:sym typeface="Symbol" panose="05050102010706020507" pitchFamily="18" charset="2"/>
              </a:rPr>
              <a:t>CMS</a:t>
            </a:r>
            <a:r>
              <a:rPr lang="en-US" sz="1800" dirty="0" smtClean="0"/>
              <a:t>)</a:t>
            </a:r>
            <a:endParaRPr lang="en-GB" sz="1800" dirty="0"/>
          </a:p>
        </p:txBody>
      </p:sp>
      <p:sp>
        <p:nvSpPr>
          <p:cNvPr id="9" name="TextBox 8"/>
          <p:cNvSpPr txBox="1"/>
          <p:nvPr/>
        </p:nvSpPr>
        <p:spPr>
          <a:xfrm rot="16200000">
            <a:off x="-520858" y="3206021"/>
            <a:ext cx="2454518" cy="369332"/>
          </a:xfrm>
          <a:prstGeom prst="rect">
            <a:avLst/>
          </a:prstGeom>
          <a:noFill/>
        </p:spPr>
        <p:txBody>
          <a:bodyPr wrap="none" rtlCol="0">
            <a:spAutoFit/>
          </a:bodyPr>
          <a:lstStyle/>
          <a:p>
            <a:r>
              <a:rPr lang="en-US" sz="1800" dirty="0" smtClean="0"/>
              <a:t>Cumulative probability</a:t>
            </a:r>
            <a:endParaRPr lang="en-GB" sz="1800" dirty="0"/>
          </a:p>
        </p:txBody>
      </p:sp>
      <p:sp>
        <p:nvSpPr>
          <p:cNvPr id="10" name="TextBox 9"/>
          <p:cNvSpPr txBox="1"/>
          <p:nvPr/>
        </p:nvSpPr>
        <p:spPr>
          <a:xfrm>
            <a:off x="1223493" y="1761977"/>
            <a:ext cx="2270041" cy="584775"/>
          </a:xfrm>
          <a:prstGeom prst="rect">
            <a:avLst/>
          </a:prstGeom>
          <a:noFill/>
        </p:spPr>
        <p:txBody>
          <a:bodyPr wrap="square" rtlCol="0">
            <a:spAutoFit/>
          </a:bodyPr>
          <a:lstStyle/>
          <a:p>
            <a:r>
              <a:rPr lang="en-US" sz="1600" dirty="0" smtClean="0"/>
              <a:t>Cumulative distribution function of data, F</a:t>
            </a:r>
            <a:r>
              <a:rPr lang="en-US" sz="1600" baseline="-25000" dirty="0" smtClean="0"/>
              <a:t>Q</a:t>
            </a:r>
            <a:r>
              <a:rPr lang="en-US" sz="1600" dirty="0" smtClean="0"/>
              <a:t>(q)</a:t>
            </a:r>
            <a:endParaRPr lang="en-GB" sz="1600" dirty="0"/>
          </a:p>
        </p:txBody>
      </p:sp>
      <p:sp>
        <p:nvSpPr>
          <p:cNvPr id="11" name="TextBox 10"/>
          <p:cNvSpPr txBox="1"/>
          <p:nvPr/>
        </p:nvSpPr>
        <p:spPr>
          <a:xfrm>
            <a:off x="2439722" y="5011723"/>
            <a:ext cx="343364" cy="307777"/>
          </a:xfrm>
          <a:prstGeom prst="rect">
            <a:avLst/>
          </a:prstGeom>
          <a:noFill/>
        </p:spPr>
        <p:txBody>
          <a:bodyPr wrap="none" rtlCol="0">
            <a:spAutoFit/>
          </a:bodyPr>
          <a:lstStyle/>
          <a:p>
            <a:pPr algn="ctr"/>
            <a:r>
              <a:rPr lang="en-US" sz="1400" dirty="0" err="1" smtClean="0"/>
              <a:t>q</a:t>
            </a:r>
            <a:r>
              <a:rPr lang="en-US" sz="1400" baseline="-25000" dirty="0" err="1" smtClean="0"/>
              <a:t>z</a:t>
            </a:r>
            <a:endParaRPr lang="en-GB" sz="1400" baseline="-25000" dirty="0"/>
          </a:p>
        </p:txBody>
      </p:sp>
      <p:cxnSp>
        <p:nvCxnSpPr>
          <p:cNvPr id="14" name="Elbow Connector 13"/>
          <p:cNvCxnSpPr/>
          <p:nvPr/>
        </p:nvCxnSpPr>
        <p:spPr>
          <a:xfrm rot="16200000" flipH="1">
            <a:off x="776204" y="3184912"/>
            <a:ext cx="2161814" cy="1508585"/>
          </a:xfrm>
          <a:prstGeom prst="bentConnector3">
            <a:avLst>
              <a:gd name="adj1" fmla="val -59"/>
            </a:avLst>
          </a:prstGeom>
          <a:ln w="1905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3"/>
          <p:cNvCxnSpPr>
            <a:cxnSpLocks noChangeShapeType="1"/>
          </p:cNvCxnSpPr>
          <p:nvPr/>
        </p:nvCxnSpPr>
        <p:spPr bwMode="auto">
          <a:xfrm flipH="1">
            <a:off x="5450891" y="1752600"/>
            <a:ext cx="0" cy="360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6" name="Straight Connector 5"/>
          <p:cNvCxnSpPr>
            <a:cxnSpLocks noChangeShapeType="1"/>
          </p:cNvCxnSpPr>
          <p:nvPr/>
        </p:nvCxnSpPr>
        <p:spPr bwMode="auto">
          <a:xfrm>
            <a:off x="5098465" y="5029199"/>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7" name="TextBox 16"/>
          <p:cNvSpPr txBox="1"/>
          <p:nvPr/>
        </p:nvSpPr>
        <p:spPr>
          <a:xfrm>
            <a:off x="5780577" y="5270446"/>
            <a:ext cx="2788007" cy="369332"/>
          </a:xfrm>
          <a:prstGeom prst="rect">
            <a:avLst/>
          </a:prstGeom>
          <a:noFill/>
        </p:spPr>
        <p:txBody>
          <a:bodyPr wrap="none" rtlCol="0">
            <a:spAutoFit/>
          </a:bodyPr>
          <a:lstStyle/>
          <a:p>
            <a:pPr algn="ctr"/>
            <a:r>
              <a:rPr lang="en-US" sz="1800" dirty="0" smtClean="0"/>
              <a:t>Normal </a:t>
            </a:r>
            <a:r>
              <a:rPr lang="en-US" sz="1800" dirty="0" err="1" smtClean="0"/>
              <a:t>quantile</a:t>
            </a:r>
            <a:r>
              <a:rPr lang="en-US" sz="1800" dirty="0" smtClean="0"/>
              <a:t> of flow, Z</a:t>
            </a:r>
            <a:endParaRPr lang="en-GB" sz="1800" dirty="0"/>
          </a:p>
        </p:txBody>
      </p:sp>
      <p:sp>
        <p:nvSpPr>
          <p:cNvPr id="19" name="TextBox 18"/>
          <p:cNvSpPr txBox="1"/>
          <p:nvPr/>
        </p:nvSpPr>
        <p:spPr>
          <a:xfrm>
            <a:off x="5578558" y="1761977"/>
            <a:ext cx="2270041" cy="584775"/>
          </a:xfrm>
          <a:prstGeom prst="rect">
            <a:avLst/>
          </a:prstGeom>
          <a:noFill/>
        </p:spPr>
        <p:txBody>
          <a:bodyPr wrap="square" rtlCol="0">
            <a:spAutoFit/>
          </a:bodyPr>
          <a:lstStyle/>
          <a:p>
            <a:r>
              <a:rPr lang="en-US" sz="1600" dirty="0" smtClean="0"/>
              <a:t>Standard normal cdf, F</a:t>
            </a:r>
            <a:r>
              <a:rPr lang="en-US" sz="1600" baseline="-25000" dirty="0" smtClean="0"/>
              <a:t>Z</a:t>
            </a:r>
            <a:r>
              <a:rPr lang="en-US" sz="1600" dirty="0" smtClean="0"/>
              <a:t>(z)=N(0,1)</a:t>
            </a:r>
            <a:endParaRPr lang="en-GB" sz="1600" dirty="0"/>
          </a:p>
        </p:txBody>
      </p:sp>
      <p:sp>
        <p:nvSpPr>
          <p:cNvPr id="20" name="TextBox 19"/>
          <p:cNvSpPr txBox="1"/>
          <p:nvPr/>
        </p:nvSpPr>
        <p:spPr>
          <a:xfrm>
            <a:off x="7066524" y="5011723"/>
            <a:ext cx="341760" cy="307777"/>
          </a:xfrm>
          <a:prstGeom prst="rect">
            <a:avLst/>
          </a:prstGeom>
          <a:noFill/>
        </p:spPr>
        <p:txBody>
          <a:bodyPr wrap="none" rtlCol="0">
            <a:spAutoFit/>
          </a:bodyPr>
          <a:lstStyle/>
          <a:p>
            <a:r>
              <a:rPr lang="en-US" sz="1400" dirty="0" err="1" smtClean="0"/>
              <a:t>z</a:t>
            </a:r>
            <a:r>
              <a:rPr lang="en-US" sz="1400" baseline="-25000" dirty="0" err="1"/>
              <a:t>q</a:t>
            </a:r>
            <a:endParaRPr lang="en-GB" sz="1400" baseline="-25000" dirty="0"/>
          </a:p>
        </p:txBody>
      </p:sp>
      <p:cxnSp>
        <p:nvCxnSpPr>
          <p:cNvPr id="22" name="Elbow Connector 21"/>
          <p:cNvCxnSpPr/>
          <p:nvPr/>
        </p:nvCxnSpPr>
        <p:spPr>
          <a:xfrm rot="16200000" flipH="1">
            <a:off x="5244598" y="3063350"/>
            <a:ext cx="2163058" cy="1750468"/>
          </a:xfrm>
          <a:prstGeom prst="bentConnector3">
            <a:avLst>
              <a:gd name="adj1" fmla="val -30"/>
            </a:avLst>
          </a:prstGeom>
          <a:ln w="190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11404" y="2858297"/>
            <a:ext cx="2839487" cy="0"/>
          </a:xfrm>
          <a:prstGeom prst="line">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95826" y="2457586"/>
            <a:ext cx="736099" cy="338554"/>
          </a:xfrm>
          <a:prstGeom prst="rect">
            <a:avLst/>
          </a:prstGeom>
        </p:spPr>
        <p:txBody>
          <a:bodyPr wrap="none">
            <a:spAutoFit/>
          </a:bodyPr>
          <a:lstStyle/>
          <a:p>
            <a:r>
              <a:rPr lang="en-US" sz="1600" dirty="0" smtClean="0"/>
              <a:t>F</a:t>
            </a:r>
            <a:r>
              <a:rPr lang="en-US" sz="1600" baseline="-25000" dirty="0" smtClean="0"/>
              <a:t>Q</a:t>
            </a:r>
            <a:r>
              <a:rPr lang="en-US" sz="1600" dirty="0" smtClean="0"/>
              <a:t>(</a:t>
            </a:r>
            <a:r>
              <a:rPr lang="en-US" sz="1600" dirty="0" err="1" smtClean="0"/>
              <a:t>q</a:t>
            </a:r>
            <a:r>
              <a:rPr lang="en-US" sz="1600" baseline="-25000" dirty="0" err="1" smtClean="0"/>
              <a:t>z</a:t>
            </a:r>
            <a:r>
              <a:rPr lang="en-US" sz="1600" dirty="0" smtClean="0"/>
              <a:t>)</a:t>
            </a:r>
            <a:endParaRPr lang="en-GB" sz="1600" dirty="0"/>
          </a:p>
        </p:txBody>
      </p:sp>
      <p:sp>
        <p:nvSpPr>
          <p:cNvPr id="26" name="Freeform 25"/>
          <p:cNvSpPr/>
          <p:nvPr/>
        </p:nvSpPr>
        <p:spPr>
          <a:xfrm>
            <a:off x="1104262" y="2080470"/>
            <a:ext cx="3195463" cy="2938312"/>
          </a:xfrm>
          <a:custGeom>
            <a:avLst/>
            <a:gdLst>
              <a:gd name="connsiteX0" fmla="*/ 0 w 8749718"/>
              <a:gd name="connsiteY0" fmla="*/ 5863905 h 5863905"/>
              <a:gd name="connsiteX1" fmla="*/ 1996580 w 8749718"/>
              <a:gd name="connsiteY1" fmla="*/ 3347208 h 5863905"/>
              <a:gd name="connsiteX2" fmla="*/ 5033395 w 8749718"/>
              <a:gd name="connsiteY2" fmla="*/ 1015068 h 5863905"/>
              <a:gd name="connsiteX3" fmla="*/ 8749718 w 8749718"/>
              <a:gd name="connsiteY3" fmla="*/ 0 h 5863905"/>
              <a:gd name="connsiteX0" fmla="*/ 0 w 8749718"/>
              <a:gd name="connsiteY0" fmla="*/ 5863905 h 5863905"/>
              <a:gd name="connsiteX1" fmla="*/ 1996580 w 8749718"/>
              <a:gd name="connsiteY1" fmla="*/ 3347208 h 5863905"/>
              <a:gd name="connsiteX2" fmla="*/ 2894202 w 8749718"/>
              <a:gd name="connsiteY2" fmla="*/ 2525087 h 5863905"/>
              <a:gd name="connsiteX3" fmla="*/ 5033395 w 8749718"/>
              <a:gd name="connsiteY3" fmla="*/ 1015068 h 5863905"/>
              <a:gd name="connsiteX4" fmla="*/ 8749718 w 8749718"/>
              <a:gd name="connsiteY4" fmla="*/ 0 h 5863905"/>
              <a:gd name="connsiteX0" fmla="*/ 0 w 8749718"/>
              <a:gd name="connsiteY0" fmla="*/ 5863905 h 5863905"/>
              <a:gd name="connsiteX1" fmla="*/ 1996580 w 8749718"/>
              <a:gd name="connsiteY1" fmla="*/ 3347208 h 5863905"/>
              <a:gd name="connsiteX2" fmla="*/ 3087149 w 8749718"/>
              <a:gd name="connsiteY2" fmla="*/ 2281806 h 5863905"/>
              <a:gd name="connsiteX3" fmla="*/ 5033395 w 8749718"/>
              <a:gd name="connsiteY3" fmla="*/ 1015068 h 5863905"/>
              <a:gd name="connsiteX4" fmla="*/ 8749718 w 8749718"/>
              <a:gd name="connsiteY4" fmla="*/ 0 h 5863905"/>
              <a:gd name="connsiteX0" fmla="*/ 0 w 8749718"/>
              <a:gd name="connsiteY0" fmla="*/ 5863905 h 5863905"/>
              <a:gd name="connsiteX1" fmla="*/ 1996580 w 8749718"/>
              <a:gd name="connsiteY1" fmla="*/ 3347208 h 5863905"/>
              <a:gd name="connsiteX2" fmla="*/ 3330430 w 8749718"/>
              <a:gd name="connsiteY2" fmla="*/ 2072081 h 5863905"/>
              <a:gd name="connsiteX3" fmla="*/ 5033395 w 8749718"/>
              <a:gd name="connsiteY3" fmla="*/ 1015068 h 5863905"/>
              <a:gd name="connsiteX4" fmla="*/ 8749718 w 8749718"/>
              <a:gd name="connsiteY4" fmla="*/ 0 h 5863905"/>
              <a:gd name="connsiteX0" fmla="*/ 0 w 8749718"/>
              <a:gd name="connsiteY0" fmla="*/ 5863905 h 5863905"/>
              <a:gd name="connsiteX1" fmla="*/ 1996580 w 8749718"/>
              <a:gd name="connsiteY1" fmla="*/ 3347208 h 5863905"/>
              <a:gd name="connsiteX2" fmla="*/ 3330430 w 8749718"/>
              <a:gd name="connsiteY2" fmla="*/ 2072081 h 5863905"/>
              <a:gd name="connsiteX3" fmla="*/ 5654180 w 8749718"/>
              <a:gd name="connsiteY3" fmla="*/ 788566 h 5863905"/>
              <a:gd name="connsiteX4" fmla="*/ 8749718 w 8749718"/>
              <a:gd name="connsiteY4" fmla="*/ 0 h 5863905"/>
              <a:gd name="connsiteX0" fmla="*/ 0 w 8749718"/>
              <a:gd name="connsiteY0" fmla="*/ 5863905 h 5863905"/>
              <a:gd name="connsiteX1" fmla="*/ 268448 w 8749718"/>
              <a:gd name="connsiteY1" fmla="*/ 5444455 h 5863905"/>
              <a:gd name="connsiteX2" fmla="*/ 1996580 w 8749718"/>
              <a:gd name="connsiteY2" fmla="*/ 3347208 h 5863905"/>
              <a:gd name="connsiteX3" fmla="*/ 3330430 w 8749718"/>
              <a:gd name="connsiteY3" fmla="*/ 2072081 h 5863905"/>
              <a:gd name="connsiteX4" fmla="*/ 5654180 w 8749718"/>
              <a:gd name="connsiteY4" fmla="*/ 788566 h 5863905"/>
              <a:gd name="connsiteX5" fmla="*/ 8749718 w 8749718"/>
              <a:gd name="connsiteY5" fmla="*/ 0 h 5863905"/>
              <a:gd name="connsiteX0" fmla="*/ 0 w 8749718"/>
              <a:gd name="connsiteY0" fmla="*/ 5863905 h 5863905"/>
              <a:gd name="connsiteX1" fmla="*/ 427839 w 8749718"/>
              <a:gd name="connsiteY1" fmla="*/ 5536734 h 5863905"/>
              <a:gd name="connsiteX2" fmla="*/ 1996580 w 8749718"/>
              <a:gd name="connsiteY2" fmla="*/ 3347208 h 5863905"/>
              <a:gd name="connsiteX3" fmla="*/ 3330430 w 8749718"/>
              <a:gd name="connsiteY3" fmla="*/ 2072081 h 5863905"/>
              <a:gd name="connsiteX4" fmla="*/ 5654180 w 8749718"/>
              <a:gd name="connsiteY4" fmla="*/ 788566 h 5863905"/>
              <a:gd name="connsiteX5" fmla="*/ 8749718 w 8749718"/>
              <a:gd name="connsiteY5" fmla="*/ 0 h 586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9718" h="5863905">
                <a:moveTo>
                  <a:pt x="0" y="5863905"/>
                </a:moveTo>
                <a:cubicBezTo>
                  <a:pt x="44741" y="5793997"/>
                  <a:pt x="95076" y="5956183"/>
                  <a:pt x="427839" y="5536734"/>
                </a:cubicBezTo>
                <a:cubicBezTo>
                  <a:pt x="760602" y="5117285"/>
                  <a:pt x="1512815" y="3924650"/>
                  <a:pt x="1996580" y="3347208"/>
                </a:cubicBezTo>
                <a:cubicBezTo>
                  <a:pt x="2480345" y="2769766"/>
                  <a:pt x="2824294" y="2460771"/>
                  <a:pt x="3330430" y="2072081"/>
                </a:cubicBezTo>
                <a:cubicBezTo>
                  <a:pt x="3836566" y="1683391"/>
                  <a:pt x="4750965" y="1133913"/>
                  <a:pt x="5654180" y="788566"/>
                </a:cubicBezTo>
                <a:cubicBezTo>
                  <a:pt x="6557395" y="443219"/>
                  <a:pt x="7454318" y="228600"/>
                  <a:pt x="8749718"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5467453" y="2018693"/>
            <a:ext cx="3092042" cy="3008108"/>
          </a:xfrm>
          <a:custGeom>
            <a:avLst/>
            <a:gdLst>
              <a:gd name="connsiteX0" fmla="*/ 0 w 7935985"/>
              <a:gd name="connsiteY0" fmla="*/ 4781725 h 4781725"/>
              <a:gd name="connsiteX1" fmla="*/ 3414319 w 7935985"/>
              <a:gd name="connsiteY1" fmla="*/ 3624044 h 4781725"/>
              <a:gd name="connsiteX2" fmla="*/ 4639112 w 7935985"/>
              <a:gd name="connsiteY2" fmla="*/ 947956 h 4781725"/>
              <a:gd name="connsiteX3" fmla="*/ 7935985 w 7935985"/>
              <a:gd name="connsiteY3" fmla="*/ 0 h 4781725"/>
              <a:gd name="connsiteX0" fmla="*/ 0 w 7935985"/>
              <a:gd name="connsiteY0" fmla="*/ 4781725 h 4781725"/>
              <a:gd name="connsiteX1" fmla="*/ 3414319 w 7935985"/>
              <a:gd name="connsiteY1" fmla="*/ 3624044 h 4781725"/>
              <a:gd name="connsiteX2" fmla="*/ 4639112 w 7935985"/>
              <a:gd name="connsiteY2" fmla="*/ 947956 h 4781725"/>
              <a:gd name="connsiteX3" fmla="*/ 5738070 w 7935985"/>
              <a:gd name="connsiteY3" fmla="*/ 411060 h 4781725"/>
              <a:gd name="connsiteX4" fmla="*/ 7935985 w 7935985"/>
              <a:gd name="connsiteY4" fmla="*/ 0 h 4781725"/>
              <a:gd name="connsiteX0" fmla="*/ 0 w 7935985"/>
              <a:gd name="connsiteY0" fmla="*/ 4787287 h 4787287"/>
              <a:gd name="connsiteX1" fmla="*/ 3414319 w 7935985"/>
              <a:gd name="connsiteY1" fmla="*/ 3629606 h 4787287"/>
              <a:gd name="connsiteX2" fmla="*/ 4639112 w 7935985"/>
              <a:gd name="connsiteY2" fmla="*/ 953518 h 4787287"/>
              <a:gd name="connsiteX3" fmla="*/ 5738070 w 7935985"/>
              <a:gd name="connsiteY3" fmla="*/ 72674 h 4787287"/>
              <a:gd name="connsiteX4" fmla="*/ 7935985 w 7935985"/>
              <a:gd name="connsiteY4" fmla="*/ 5562 h 4787287"/>
              <a:gd name="connsiteX0" fmla="*/ 0 w 7935985"/>
              <a:gd name="connsiteY0" fmla="*/ 4787287 h 4787287"/>
              <a:gd name="connsiteX1" fmla="*/ 1812022 w 7935985"/>
              <a:gd name="connsiteY1" fmla="*/ 4359448 h 4787287"/>
              <a:gd name="connsiteX2" fmla="*/ 3414319 w 7935985"/>
              <a:gd name="connsiteY2" fmla="*/ 3629606 h 4787287"/>
              <a:gd name="connsiteX3" fmla="*/ 4639112 w 7935985"/>
              <a:gd name="connsiteY3" fmla="*/ 953518 h 4787287"/>
              <a:gd name="connsiteX4" fmla="*/ 5738070 w 7935985"/>
              <a:gd name="connsiteY4" fmla="*/ 72674 h 4787287"/>
              <a:gd name="connsiteX5" fmla="*/ 7935985 w 7935985"/>
              <a:gd name="connsiteY5" fmla="*/ 5562 h 4787287"/>
              <a:gd name="connsiteX0" fmla="*/ 0 w 7935985"/>
              <a:gd name="connsiteY0" fmla="*/ 4787287 h 4787287"/>
              <a:gd name="connsiteX1" fmla="*/ 2390862 w 7935985"/>
              <a:gd name="connsiteY1" fmla="*/ 4669841 h 4787287"/>
              <a:gd name="connsiteX2" fmla="*/ 3414319 w 7935985"/>
              <a:gd name="connsiteY2" fmla="*/ 3629606 h 4787287"/>
              <a:gd name="connsiteX3" fmla="*/ 4639112 w 7935985"/>
              <a:gd name="connsiteY3" fmla="*/ 953518 h 4787287"/>
              <a:gd name="connsiteX4" fmla="*/ 5738070 w 7935985"/>
              <a:gd name="connsiteY4" fmla="*/ 72674 h 4787287"/>
              <a:gd name="connsiteX5" fmla="*/ 7935985 w 7935985"/>
              <a:gd name="connsiteY5" fmla="*/ 5562 h 4787287"/>
              <a:gd name="connsiteX0" fmla="*/ 0 w 7935985"/>
              <a:gd name="connsiteY0" fmla="*/ 4794063 h 4794063"/>
              <a:gd name="connsiteX1" fmla="*/ 2390862 w 7935985"/>
              <a:gd name="connsiteY1" fmla="*/ 4676617 h 4794063"/>
              <a:gd name="connsiteX2" fmla="*/ 3414319 w 7935985"/>
              <a:gd name="connsiteY2" fmla="*/ 3636382 h 4794063"/>
              <a:gd name="connsiteX3" fmla="*/ 4639112 w 7935985"/>
              <a:gd name="connsiteY3" fmla="*/ 960294 h 4794063"/>
              <a:gd name="connsiteX4" fmla="*/ 5738070 w 7935985"/>
              <a:gd name="connsiteY4" fmla="*/ 79450 h 4794063"/>
              <a:gd name="connsiteX5" fmla="*/ 7435138 w 7935985"/>
              <a:gd name="connsiteY5" fmla="*/ 34048 h 4794063"/>
              <a:gd name="connsiteX6" fmla="*/ 7935985 w 7935985"/>
              <a:gd name="connsiteY6" fmla="*/ 12338 h 4794063"/>
              <a:gd name="connsiteX0" fmla="*/ 0 w 7935985"/>
              <a:gd name="connsiteY0" fmla="*/ 4804720 h 4804720"/>
              <a:gd name="connsiteX1" fmla="*/ 2390862 w 7935985"/>
              <a:gd name="connsiteY1" fmla="*/ 4687274 h 4804720"/>
              <a:gd name="connsiteX2" fmla="*/ 3414319 w 7935985"/>
              <a:gd name="connsiteY2" fmla="*/ 3647039 h 4804720"/>
              <a:gd name="connsiteX3" fmla="*/ 4639112 w 7935985"/>
              <a:gd name="connsiteY3" fmla="*/ 970951 h 4804720"/>
              <a:gd name="connsiteX4" fmla="*/ 5738070 w 7935985"/>
              <a:gd name="connsiteY4" fmla="*/ 90107 h 4804720"/>
              <a:gd name="connsiteX5" fmla="*/ 7048627 w 7935985"/>
              <a:gd name="connsiteY5" fmla="*/ 17829 h 4804720"/>
              <a:gd name="connsiteX6" fmla="*/ 7935985 w 7935985"/>
              <a:gd name="connsiteY6" fmla="*/ 22995 h 4804720"/>
              <a:gd name="connsiteX0" fmla="*/ 0 w 7935985"/>
              <a:gd name="connsiteY0" fmla="*/ 4818656 h 4818656"/>
              <a:gd name="connsiteX1" fmla="*/ 2390862 w 7935985"/>
              <a:gd name="connsiteY1" fmla="*/ 4701210 h 4818656"/>
              <a:gd name="connsiteX2" fmla="*/ 3414319 w 7935985"/>
              <a:gd name="connsiteY2" fmla="*/ 3660975 h 4818656"/>
              <a:gd name="connsiteX3" fmla="*/ 4639112 w 7935985"/>
              <a:gd name="connsiteY3" fmla="*/ 984887 h 4818656"/>
              <a:gd name="connsiteX4" fmla="*/ 5738070 w 7935985"/>
              <a:gd name="connsiteY4" fmla="*/ 104043 h 4818656"/>
              <a:gd name="connsiteX5" fmla="*/ 6790953 w 7935985"/>
              <a:gd name="connsiteY5" fmla="*/ 4889 h 4818656"/>
              <a:gd name="connsiteX6" fmla="*/ 7935985 w 7935985"/>
              <a:gd name="connsiteY6" fmla="*/ 36931 h 4818656"/>
              <a:gd name="connsiteX0" fmla="*/ 0 w 7914512"/>
              <a:gd name="connsiteY0" fmla="*/ 4818658 h 4818658"/>
              <a:gd name="connsiteX1" fmla="*/ 2390862 w 7914512"/>
              <a:gd name="connsiteY1" fmla="*/ 4701212 h 4818658"/>
              <a:gd name="connsiteX2" fmla="*/ 3414319 w 7914512"/>
              <a:gd name="connsiteY2" fmla="*/ 3660977 h 4818658"/>
              <a:gd name="connsiteX3" fmla="*/ 4639112 w 7914512"/>
              <a:gd name="connsiteY3" fmla="*/ 984889 h 4818658"/>
              <a:gd name="connsiteX4" fmla="*/ 5738070 w 7914512"/>
              <a:gd name="connsiteY4" fmla="*/ 104045 h 4818658"/>
              <a:gd name="connsiteX5" fmla="*/ 6790953 w 7914512"/>
              <a:gd name="connsiteY5" fmla="*/ 4891 h 4818658"/>
              <a:gd name="connsiteX6" fmla="*/ 7914512 w 7914512"/>
              <a:gd name="connsiteY6" fmla="*/ 10057 h 48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4512" h="4818658">
                <a:moveTo>
                  <a:pt x="0" y="4818658"/>
                </a:moveTo>
                <a:cubicBezTo>
                  <a:pt x="302004" y="4747352"/>
                  <a:pt x="1821809" y="4894159"/>
                  <a:pt x="2390862" y="4701212"/>
                </a:cubicBezTo>
                <a:cubicBezTo>
                  <a:pt x="2959915" y="4508265"/>
                  <a:pt x="3039611" y="4280364"/>
                  <a:pt x="3414319" y="3660977"/>
                </a:cubicBezTo>
                <a:cubicBezTo>
                  <a:pt x="3789027" y="3041590"/>
                  <a:pt x="4251820" y="1577711"/>
                  <a:pt x="4639112" y="984889"/>
                </a:cubicBezTo>
                <a:cubicBezTo>
                  <a:pt x="5026404" y="392067"/>
                  <a:pt x="5272066" y="258419"/>
                  <a:pt x="5738070" y="104045"/>
                </a:cubicBezTo>
                <a:cubicBezTo>
                  <a:pt x="6204074" y="-50329"/>
                  <a:pt x="6424634" y="16076"/>
                  <a:pt x="6790953" y="4891"/>
                </a:cubicBezTo>
                <a:lnTo>
                  <a:pt x="7914512" y="10057"/>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Object 4"/>
          <p:cNvGraphicFramePr>
            <a:graphicFrameLocks noChangeAspect="1"/>
          </p:cNvGraphicFramePr>
          <p:nvPr>
            <p:extLst>
              <p:ext uri="{D42A27DB-BD31-4B8C-83A1-F6EECF244321}">
                <p14:modId xmlns:p14="http://schemas.microsoft.com/office/powerpoint/2010/main" val="1159444497"/>
              </p:ext>
            </p:extLst>
          </p:nvPr>
        </p:nvGraphicFramePr>
        <p:xfrm>
          <a:off x="3533775" y="3025775"/>
          <a:ext cx="1671638" cy="412750"/>
        </p:xfrm>
        <a:graphic>
          <a:graphicData uri="http://schemas.openxmlformats.org/presentationml/2006/ole">
            <mc:AlternateContent xmlns:mc="http://schemas.openxmlformats.org/markup-compatibility/2006">
              <mc:Choice xmlns:v="urn:schemas-microsoft-com:vml" Requires="v">
                <p:oleObj spid="_x0000_s15833" name="Equation" r:id="rId4" imgW="1028520" imgH="253800" progId="Equation.DSMT4">
                  <p:embed/>
                </p:oleObj>
              </mc:Choice>
              <mc:Fallback>
                <p:oleObj name="Equation" r:id="rId4" imgW="1028520" imgH="253800" progId="Equation.DSMT4">
                  <p:embed/>
                  <p:pic>
                    <p:nvPicPr>
                      <p:cNvPr id="0" name=""/>
                      <p:cNvPicPr>
                        <a:picLocks noChangeAspect="1" noChangeArrowheads="1"/>
                      </p:cNvPicPr>
                      <p:nvPr/>
                    </p:nvPicPr>
                    <p:blipFill>
                      <a:blip r:embed="rId5"/>
                      <a:srcRect/>
                      <a:stretch>
                        <a:fillRect/>
                      </a:stretch>
                    </p:blipFill>
                    <p:spPr bwMode="auto">
                      <a:xfrm>
                        <a:off x="3533775" y="3025775"/>
                        <a:ext cx="1671638" cy="412750"/>
                      </a:xfrm>
                      <a:prstGeom prst="rect">
                        <a:avLst/>
                      </a:prstGeom>
                      <a:solidFill>
                        <a:srgbClr val="CCECFF"/>
                      </a:solidFill>
                      <a:ln>
                        <a:noFill/>
                      </a:ln>
                      <a:effectLst/>
                    </p:spPr>
                  </p:pic>
                </p:oleObj>
              </mc:Fallback>
            </mc:AlternateContent>
          </a:graphicData>
        </a:graphic>
      </p:graphicFrame>
      <p:sp>
        <p:nvSpPr>
          <p:cNvPr id="35" name="TextBox 34"/>
          <p:cNvSpPr txBox="1"/>
          <p:nvPr/>
        </p:nvSpPr>
        <p:spPr>
          <a:xfrm>
            <a:off x="7254528" y="3390687"/>
            <a:ext cx="1660871" cy="954107"/>
          </a:xfrm>
          <a:prstGeom prst="rect">
            <a:avLst/>
          </a:prstGeom>
          <a:noFill/>
        </p:spPr>
        <p:txBody>
          <a:bodyPr wrap="square" rtlCol="0">
            <a:spAutoFit/>
          </a:bodyPr>
          <a:lstStyle/>
          <a:p>
            <a:r>
              <a:rPr lang="en-US" sz="1400" dirty="0" smtClean="0"/>
              <a:t>Quantile function maps from probability, F</a:t>
            </a:r>
            <a:r>
              <a:rPr lang="en-US" sz="1400" baseline="-25000" dirty="0" smtClean="0"/>
              <a:t>Q</a:t>
            </a:r>
            <a:r>
              <a:rPr lang="en-US" sz="1400" dirty="0" smtClean="0"/>
              <a:t>(</a:t>
            </a:r>
            <a:r>
              <a:rPr lang="en-US" sz="1400" dirty="0" err="1" smtClean="0"/>
              <a:t>q</a:t>
            </a:r>
            <a:r>
              <a:rPr lang="en-US" sz="1400" baseline="-25000" dirty="0" err="1" smtClean="0"/>
              <a:t>z</a:t>
            </a:r>
            <a:r>
              <a:rPr lang="en-US" sz="1400" dirty="0" smtClean="0"/>
              <a:t>), to </a:t>
            </a:r>
            <a:r>
              <a:rPr lang="en-US" sz="1400" dirty="0" err="1" smtClean="0"/>
              <a:t>quantile</a:t>
            </a:r>
            <a:r>
              <a:rPr lang="en-US" sz="1400" dirty="0" smtClean="0"/>
              <a:t>, </a:t>
            </a:r>
            <a:r>
              <a:rPr lang="en-US" sz="1400" dirty="0" err="1" smtClean="0"/>
              <a:t>z</a:t>
            </a:r>
            <a:r>
              <a:rPr lang="en-US" sz="1400" baseline="-25000" dirty="0" err="1"/>
              <a:t>q</a:t>
            </a:r>
            <a:r>
              <a:rPr lang="en-US" sz="1400" baseline="-25000" dirty="0" smtClean="0"/>
              <a:t>.</a:t>
            </a:r>
            <a:endParaRPr lang="en-GB" sz="1400" baseline="-25000" dirty="0"/>
          </a:p>
        </p:txBody>
      </p:sp>
      <p:cxnSp>
        <p:nvCxnSpPr>
          <p:cNvPr id="36" name="Straight Arrow Connector 35"/>
          <p:cNvCxnSpPr/>
          <p:nvPr/>
        </p:nvCxnSpPr>
        <p:spPr>
          <a:xfrm flipV="1">
            <a:off x="4250422" y="3505200"/>
            <a:ext cx="0" cy="565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66322" y="4073481"/>
            <a:ext cx="1540778" cy="523220"/>
          </a:xfrm>
          <a:prstGeom prst="rect">
            <a:avLst/>
          </a:prstGeom>
          <a:noFill/>
        </p:spPr>
        <p:txBody>
          <a:bodyPr wrap="square" rtlCol="0">
            <a:spAutoFit/>
          </a:bodyPr>
          <a:lstStyle/>
          <a:p>
            <a:r>
              <a:rPr lang="en-US" sz="1400" dirty="0" smtClean="0"/>
              <a:t>Quantile function of N(0,1)</a:t>
            </a:r>
            <a:endParaRPr lang="en-GB" sz="1400" baseline="-25000" dirty="0"/>
          </a:p>
        </p:txBody>
      </p:sp>
    </p:spTree>
    <p:extLst>
      <p:ext uri="{BB962C8B-B14F-4D97-AF65-F5344CB8AC3E}">
        <p14:creationId xmlns:p14="http://schemas.microsoft.com/office/powerpoint/2010/main" val="3405641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Modeling considerations</a:t>
            </a:r>
            <a:endParaRPr lang="en-US" sz="3400" b="1" dirty="0">
              <a:latin typeface="Tahoma" pitchFamily="34" charset="0"/>
              <a:ea typeface="Tahoma" pitchFamily="34" charset="0"/>
              <a:cs typeface="Tahoma" pitchFamily="34" charset="0"/>
            </a:endParaRPr>
          </a:p>
        </p:txBody>
      </p:sp>
      <p:sp>
        <p:nvSpPr>
          <p:cNvPr id="15"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When theory meets hydrologic reality</a:t>
            </a:r>
            <a:endParaRPr lang="en-GB" sz="3400" b="1" dirty="0" smtClean="0">
              <a:solidFill>
                <a:srgbClr val="305480"/>
              </a:solidFill>
            </a:endParaRPr>
          </a:p>
          <a:p>
            <a:pPr marL="502920" indent="-502920">
              <a:spcBef>
                <a:spcPts val="1200"/>
              </a:spcBef>
              <a:buFont typeface="Arial" pitchFamily="34" charset="0"/>
              <a:buChar char="•"/>
            </a:pPr>
            <a:r>
              <a:rPr lang="en-US" sz="2600" dirty="0" smtClean="0"/>
              <a:t>Variables often highly skewed, strongly not normal</a:t>
            </a:r>
          </a:p>
          <a:p>
            <a:pPr marL="502920" indent="-502920">
              <a:spcBef>
                <a:spcPts val="1200"/>
              </a:spcBef>
              <a:buFont typeface="Arial" pitchFamily="34" charset="0"/>
              <a:buChar char="•"/>
            </a:pPr>
            <a:r>
              <a:rPr lang="en-US" sz="2600" dirty="0" smtClean="0"/>
              <a:t>Space/time and cross-variable relations are complex</a:t>
            </a:r>
          </a:p>
          <a:p>
            <a:pPr marL="514350" indent="-514350">
              <a:spcBef>
                <a:spcPts val="1200"/>
              </a:spcBef>
              <a:buFont typeface="Arial" panose="020B0604020202020204" pitchFamily="34" charset="0"/>
              <a:buChar char="•"/>
            </a:pPr>
            <a:r>
              <a:rPr lang="en-US" sz="2600" dirty="0" smtClean="0"/>
              <a:t>Climate/river processes can change (non-stationarity)</a:t>
            </a:r>
            <a:endParaRPr lang="en-US" sz="2600" dirty="0"/>
          </a:p>
          <a:p>
            <a:pPr marL="514350" indent="-514350">
              <a:spcBef>
                <a:spcPts val="1200"/>
              </a:spcBef>
              <a:buFont typeface="Arial" panose="020B0604020202020204" pitchFamily="34" charset="0"/>
              <a:buChar char="•"/>
            </a:pPr>
            <a:r>
              <a:rPr lang="en-US" sz="2600" dirty="0" smtClean="0"/>
              <a:t>Sub-populations often exist (e.g. amount-dependence)</a:t>
            </a:r>
          </a:p>
          <a:p>
            <a:pPr marL="609600" indent="-609600">
              <a:spcBef>
                <a:spcPct val="35000"/>
              </a:spcBef>
            </a:pPr>
            <a:r>
              <a:rPr lang="en-US" sz="3400" b="1" dirty="0" smtClean="0">
                <a:solidFill>
                  <a:srgbClr val="305480"/>
                </a:solidFill>
              </a:rPr>
              <a:t>What is the optimal model complexity?</a:t>
            </a:r>
            <a:endParaRPr lang="en-GB" sz="3400" b="1" dirty="0" smtClean="0">
              <a:solidFill>
                <a:srgbClr val="305480"/>
              </a:solidFill>
            </a:endParaRPr>
          </a:p>
          <a:p>
            <a:pPr marL="514350" indent="-514350">
              <a:spcBef>
                <a:spcPts val="1000"/>
              </a:spcBef>
              <a:buFont typeface="Arial" panose="020B0604020202020204" pitchFamily="34" charset="0"/>
              <a:buChar char="•"/>
            </a:pPr>
            <a:r>
              <a:rPr lang="en-US" sz="2600" dirty="0" smtClean="0"/>
              <a:t>Keep it simple: what can reasonably be ignored?</a:t>
            </a:r>
          </a:p>
          <a:p>
            <a:pPr marL="514350" indent="-514350">
              <a:spcBef>
                <a:spcPts val="1000"/>
              </a:spcBef>
              <a:buFont typeface="Arial" panose="020B0604020202020204" pitchFamily="34" charset="0"/>
              <a:buChar char="•"/>
            </a:pPr>
            <a:r>
              <a:rPr lang="en-US" sz="2600" dirty="0" smtClean="0"/>
              <a:t>Limited historical data implies a simpler model…</a:t>
            </a:r>
          </a:p>
          <a:p>
            <a:pPr marL="514350" indent="-514350">
              <a:spcBef>
                <a:spcPts val="1000"/>
              </a:spcBef>
              <a:buFont typeface="Arial" panose="020B0604020202020204" pitchFamily="34" charset="0"/>
              <a:buChar char="•"/>
            </a:pPr>
            <a:r>
              <a:rPr lang="en-US" sz="2600" dirty="0" smtClean="0"/>
              <a:t>…otherwise, there’s a real risk of “curve fitting”</a:t>
            </a:r>
            <a:endParaRPr lang="en-GB" sz="2600" dirty="0"/>
          </a:p>
        </p:txBody>
      </p:sp>
    </p:spTree>
    <p:extLst>
      <p:ext uri="{BB962C8B-B14F-4D97-AF65-F5344CB8AC3E}">
        <p14:creationId xmlns:p14="http://schemas.microsoft.com/office/powerpoint/2010/main" val="2874270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The correlation coefficient is:</a:t>
            </a:r>
            <a:endParaRPr lang="en-GB" sz="3400" b="1" dirty="0">
              <a:solidFill>
                <a:srgbClr val="305480"/>
              </a:solidFill>
            </a:endParaRPr>
          </a:p>
          <a:p>
            <a:pPr marL="514350" indent="-514350">
              <a:spcBef>
                <a:spcPts val="1200"/>
              </a:spcBef>
              <a:buFont typeface="Wingdings" panose="05000000000000000000" pitchFamily="2" charset="2"/>
              <a:buChar char=""/>
              <a:tabLst>
                <a:tab pos="990600" algn="l"/>
              </a:tabLst>
            </a:pPr>
            <a:r>
              <a:rPr lang="en-US" sz="2600" dirty="0" smtClean="0"/>
              <a:t>A.	A parameter of the bivariate normal distribution</a:t>
            </a:r>
          </a:p>
          <a:p>
            <a:pPr marL="514350" indent="-514350">
              <a:spcBef>
                <a:spcPts val="1200"/>
              </a:spcBef>
              <a:buFont typeface="Wingdings" panose="05000000000000000000" pitchFamily="2" charset="2"/>
              <a:buChar char=""/>
              <a:tabLst>
                <a:tab pos="990600" algn="l"/>
              </a:tabLst>
            </a:pPr>
            <a:r>
              <a:rPr lang="en-US" sz="2600" dirty="0" smtClean="0"/>
              <a:t>B.	A parameter of the marginal normal pdf</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C.	Always </a:t>
            </a:r>
            <a:r>
              <a:rPr lang="en-US" sz="2600" dirty="0"/>
              <a:t>z</a:t>
            </a:r>
            <a:r>
              <a:rPr lang="en-US" sz="2600" dirty="0" smtClean="0"/>
              <a:t>ero for two independent variables</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D.	Rarely applicable</a:t>
            </a:r>
          </a:p>
          <a:p>
            <a:pPr marL="514350" indent="-514350">
              <a:spcBef>
                <a:spcPts val="1200"/>
              </a:spcBef>
              <a:buFont typeface="Wingdings" panose="05000000000000000000" pitchFamily="2" charset="2"/>
              <a:buChar char=""/>
              <a:tabLst>
                <a:tab pos="990600" algn="l"/>
              </a:tabLst>
            </a:pPr>
            <a:r>
              <a:rPr lang="en-US" sz="2600" dirty="0" smtClean="0"/>
              <a:t>E.	A measure of linear dependence</a:t>
            </a:r>
          </a:p>
          <a:p>
            <a:pPr marL="514350" indent="-514350">
              <a:spcBef>
                <a:spcPts val="1200"/>
              </a:spcBef>
              <a:buFont typeface="Wingdings" panose="05000000000000000000" pitchFamily="2" charset="2"/>
              <a:buChar char=""/>
              <a:tabLst>
                <a:tab pos="990600" algn="l"/>
              </a:tabLst>
            </a:pPr>
            <a:r>
              <a:rPr lang="en-US" sz="2600" dirty="0" smtClean="0"/>
              <a:t>F.	A measure of non-linear dependence</a:t>
            </a:r>
          </a:p>
          <a:p>
            <a:pPr>
              <a:spcBef>
                <a:spcPts val="1000"/>
              </a:spcBef>
            </a:pPr>
            <a:endParaRPr lang="en-US" sz="2600" dirty="0" smtClean="0"/>
          </a:p>
          <a:p>
            <a:pPr marL="514350" indent="-514350">
              <a:spcBef>
                <a:spcPts val="1000"/>
              </a:spcBef>
              <a:buFont typeface="Arial" panose="020B0604020202020204" pitchFamily="34" charset="0"/>
              <a:buChar char="•"/>
            </a:pPr>
            <a:r>
              <a:rPr lang="en-US" sz="2600" dirty="0" smtClean="0"/>
              <a:t>Answers are at the end.</a:t>
            </a: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Question </a:t>
            </a:r>
            <a:r>
              <a:rPr lang="en-US" sz="3400" b="1" dirty="0">
                <a:latin typeface="Tahoma" pitchFamily="34" charset="0"/>
                <a:ea typeface="Tahoma" pitchFamily="34" charset="0"/>
                <a:cs typeface="Tahoma" pitchFamily="34" charset="0"/>
              </a:rPr>
              <a:t>4</a:t>
            </a:r>
            <a:r>
              <a:rPr lang="en-US" sz="3400" b="1" dirty="0" smtClean="0">
                <a:latin typeface="Tahoma" pitchFamily="34" charset="0"/>
                <a:ea typeface="Tahoma" pitchFamily="34" charset="0"/>
                <a:cs typeface="Tahoma" pitchFamily="34" charset="0"/>
              </a:rPr>
              <a:t>: check </a:t>
            </a:r>
            <a:r>
              <a:rPr lang="en-US" sz="3400" b="1" u="sng" dirty="0" smtClean="0">
                <a:latin typeface="Tahoma" pitchFamily="34" charset="0"/>
                <a:ea typeface="Tahoma" pitchFamily="34" charset="0"/>
                <a:cs typeface="Tahoma" pitchFamily="34" charset="0"/>
              </a:rPr>
              <a:t>all</a:t>
            </a:r>
            <a:r>
              <a:rPr lang="en-US" sz="3400" b="1" dirty="0" smtClean="0">
                <a:latin typeface="Tahoma" pitchFamily="34" charset="0"/>
                <a:ea typeface="Tahoma" pitchFamily="34" charset="0"/>
                <a:cs typeface="Tahoma" pitchFamily="34" charset="0"/>
              </a:rPr>
              <a:t> that apply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79860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01613" y="2628900"/>
            <a:ext cx="8734425" cy="1104900"/>
          </a:xfrm>
          <a:prstGeom prst="rect">
            <a:avLst/>
          </a:prstGeom>
          <a:noFill/>
          <a:ln w="9525">
            <a:noFill/>
            <a:miter lim="800000"/>
            <a:headEnd/>
            <a:tailEnd/>
          </a:ln>
        </p:spPr>
        <p:txBody>
          <a:bodyPr anchor="ctr"/>
          <a:lstStyle/>
          <a:p>
            <a:pPr algn="ctr"/>
            <a:r>
              <a:rPr lang="en-GB" sz="4800" b="1" dirty="0">
                <a:solidFill>
                  <a:srgbClr val="376092"/>
                </a:solidFill>
              </a:rPr>
              <a:t>5</a:t>
            </a:r>
            <a:r>
              <a:rPr lang="en-GB" sz="4800" b="1" dirty="0" smtClean="0">
                <a:solidFill>
                  <a:srgbClr val="376092"/>
                </a:solidFill>
              </a:rPr>
              <a:t>. How to quantify the output (i.e. forecast) uncertainty?</a:t>
            </a:r>
            <a:endParaRPr lang="en-GB" sz="4800" dirty="0">
              <a:solidFill>
                <a:srgbClr val="376092"/>
              </a:solidFill>
            </a:endParaRPr>
          </a:p>
        </p:txBody>
      </p:sp>
      <p:grpSp>
        <p:nvGrpSpPr>
          <p:cNvPr id="3" name="Group 2"/>
          <p:cNvGrpSpPr/>
          <p:nvPr/>
        </p:nvGrpSpPr>
        <p:grpSpPr>
          <a:xfrm>
            <a:off x="6300788" y="6172200"/>
            <a:ext cx="2843212" cy="685800"/>
            <a:chOff x="1671638" y="4419600"/>
            <a:chExt cx="2843212" cy="685800"/>
          </a:xfrm>
        </p:grpSpPr>
        <p:sp>
          <p:nvSpPr>
            <p:cNvPr id="4" name="Rounded Rectangle 3"/>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SC.72</a:t>
              </a:r>
              <a:endParaRPr lang="en-GB" sz="1800" b="1" dirty="0"/>
            </a:p>
          </p:txBody>
        </p:sp>
      </p:grpSp>
    </p:spTree>
    <p:extLst>
      <p:ext uri="{BB962C8B-B14F-4D97-AF65-F5344CB8AC3E}">
        <p14:creationId xmlns:p14="http://schemas.microsoft.com/office/powerpoint/2010/main" val="4228771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Monte Carlo Simulation</a:t>
            </a:r>
            <a:endParaRPr lang="en-US" sz="3400" b="1" dirty="0">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Foundation for ensemble prediction</a:t>
            </a:r>
            <a:endParaRPr lang="en-GB" sz="3400" b="1" dirty="0" smtClean="0">
              <a:solidFill>
                <a:srgbClr val="305480"/>
              </a:solidFill>
            </a:endParaRPr>
          </a:p>
          <a:p>
            <a:pPr marL="514350" indent="-514350">
              <a:spcBef>
                <a:spcPts val="1200"/>
              </a:spcBef>
              <a:buFont typeface="Arial" panose="020B0604020202020204" pitchFamily="34" charset="0"/>
              <a:buChar char="•"/>
            </a:pPr>
            <a:r>
              <a:rPr lang="en-US" sz="2600" dirty="0" smtClean="0"/>
              <a:t>For </a:t>
            </a:r>
            <a:r>
              <a:rPr lang="en-US" sz="2600" u="sng" dirty="0" smtClean="0"/>
              <a:t>any</a:t>
            </a:r>
            <a:r>
              <a:rPr lang="en-US" sz="2600" dirty="0" smtClean="0"/>
              <a:t> model, g, with inputs {X</a:t>
            </a:r>
            <a:r>
              <a:rPr lang="en-US" sz="2600" baseline="-25000" dirty="0" smtClean="0"/>
              <a:t>1,…,</a:t>
            </a:r>
            <a:r>
              <a:rPr lang="en-US" sz="2600" dirty="0" err="1" smtClean="0"/>
              <a:t>X</a:t>
            </a:r>
            <a:r>
              <a:rPr lang="en-US" sz="2600" baseline="-25000" dirty="0" err="1" smtClean="0"/>
              <a:t>m</a:t>
            </a:r>
            <a:r>
              <a:rPr lang="en-US" sz="2600" dirty="0" smtClean="0"/>
              <a:t>} and output, Y:</a:t>
            </a:r>
          </a:p>
          <a:p>
            <a:pPr marL="514350" indent="-514350">
              <a:spcBef>
                <a:spcPts val="1200"/>
              </a:spcBef>
              <a:buFont typeface="+mj-lt"/>
              <a:buAutoNum type="arabicPeriod"/>
            </a:pPr>
            <a:r>
              <a:rPr lang="en-US" sz="2400" dirty="0" smtClean="0"/>
              <a:t>Draw a random sample, {x</a:t>
            </a:r>
            <a:r>
              <a:rPr lang="en-US" sz="2400" baseline="-25000" dirty="0" smtClean="0"/>
              <a:t>1,…,</a:t>
            </a:r>
            <a:r>
              <a:rPr lang="en-US" sz="2400" dirty="0" err="1" smtClean="0"/>
              <a:t>x</a:t>
            </a:r>
            <a:r>
              <a:rPr lang="en-US" sz="2400" baseline="-25000" dirty="0" err="1" smtClean="0"/>
              <a:t>m</a:t>
            </a:r>
            <a:r>
              <a:rPr lang="en-US" sz="2400" dirty="0" smtClean="0"/>
              <a:t>}, from input joint PDF</a:t>
            </a:r>
          </a:p>
          <a:p>
            <a:pPr marL="514350" indent="-514350">
              <a:spcBef>
                <a:spcPts val="1200"/>
              </a:spcBef>
              <a:buFont typeface="+mj-lt"/>
              <a:buAutoNum type="arabicPeriod"/>
            </a:pPr>
            <a:r>
              <a:rPr lang="en-US" sz="2400" dirty="0" smtClean="0"/>
              <a:t>Run the model, y</a:t>
            </a:r>
            <a:r>
              <a:rPr lang="en-US" sz="2400" baseline="-25000" dirty="0" smtClean="0"/>
              <a:t>1</a:t>
            </a:r>
            <a:r>
              <a:rPr lang="en-US" sz="2400" dirty="0" smtClean="0"/>
              <a:t>=g(x</a:t>
            </a:r>
            <a:r>
              <a:rPr lang="en-US" sz="2400" baseline="-25000" dirty="0" smtClean="0"/>
              <a:t>1,…,</a:t>
            </a:r>
            <a:r>
              <a:rPr lang="en-US" sz="2400" dirty="0" err="1" smtClean="0"/>
              <a:t>x</a:t>
            </a:r>
            <a:r>
              <a:rPr lang="en-US" sz="2400" baseline="-25000" dirty="0" err="1" smtClean="0"/>
              <a:t>m</a:t>
            </a:r>
            <a:r>
              <a:rPr lang="en-US" sz="2400" dirty="0" smtClean="0"/>
              <a:t>), and store the result</a:t>
            </a:r>
          </a:p>
          <a:p>
            <a:pPr marL="514350" indent="-514350">
              <a:spcBef>
                <a:spcPts val="1200"/>
              </a:spcBef>
              <a:buFont typeface="+mj-lt"/>
              <a:buAutoNum type="arabicPeriod"/>
            </a:pPr>
            <a:r>
              <a:rPr lang="en-US" sz="2400" dirty="0" smtClean="0"/>
              <a:t>Repeat n times (e.g. n=1000) or until PDF of Y is stable </a:t>
            </a:r>
            <a:endParaRPr lang="en-US" sz="2400" dirty="0"/>
          </a:p>
          <a:p>
            <a:pPr marL="609600" indent="-609600">
              <a:spcBef>
                <a:spcPct val="35000"/>
              </a:spcBef>
            </a:pPr>
            <a:r>
              <a:rPr lang="en-US" sz="3400" b="1" dirty="0" smtClean="0">
                <a:solidFill>
                  <a:srgbClr val="305480"/>
                </a:solidFill>
              </a:rPr>
              <a:t>Scales up with model complexity</a:t>
            </a:r>
            <a:endParaRPr lang="en-GB" sz="3400" b="1" dirty="0">
              <a:solidFill>
                <a:srgbClr val="305480"/>
              </a:solidFill>
            </a:endParaRPr>
          </a:p>
          <a:p>
            <a:pPr marL="502920" indent="-502920">
              <a:spcBef>
                <a:spcPts val="1200"/>
              </a:spcBef>
              <a:buFontTx/>
              <a:buChar char="•"/>
            </a:pPr>
            <a:r>
              <a:rPr lang="en-US" sz="2600" dirty="0" smtClean="0"/>
              <a:t>Makes no assumptions about g: just a “black box”</a:t>
            </a:r>
          </a:p>
          <a:p>
            <a:pPr marL="502920" indent="-502920">
              <a:spcBef>
                <a:spcPts val="1200"/>
              </a:spcBef>
              <a:buFontTx/>
              <a:buChar char="•"/>
            </a:pPr>
            <a:r>
              <a:rPr lang="en-US" sz="2600" dirty="0" smtClean="0"/>
              <a:t>Thus, works for complex, non-linear, models</a:t>
            </a:r>
          </a:p>
          <a:p>
            <a:pPr marL="502920" indent="-502920">
              <a:spcBef>
                <a:spcPts val="1000"/>
              </a:spcBef>
              <a:buFontTx/>
              <a:buChar char="•"/>
            </a:pPr>
            <a:r>
              <a:rPr lang="en-US" sz="2600" dirty="0" smtClean="0"/>
              <a:t>As accurate as required (i.e. n</a:t>
            </a:r>
            <a:r>
              <a:rPr lang="en-US" sz="2600" dirty="0" smtClean="0">
                <a:sym typeface="Symbol" panose="05050102010706020507" pitchFamily="18" charset="2"/>
              </a:rPr>
              <a:t></a:t>
            </a:r>
            <a:r>
              <a:rPr lang="en-US" sz="2600" dirty="0" smtClean="0"/>
              <a:t>), but runtime high!</a:t>
            </a:r>
            <a:endParaRPr lang="en-GB" sz="2600" dirty="0"/>
          </a:p>
          <a:p>
            <a:pPr>
              <a:spcBef>
                <a:spcPts val="1000"/>
              </a:spcBef>
            </a:pPr>
            <a:endParaRPr lang="en-GB" sz="2600" dirty="0"/>
          </a:p>
        </p:txBody>
      </p:sp>
      <p:grpSp>
        <p:nvGrpSpPr>
          <p:cNvPr id="4" name="Group 3"/>
          <p:cNvGrpSpPr/>
          <p:nvPr/>
        </p:nvGrpSpPr>
        <p:grpSpPr>
          <a:xfrm>
            <a:off x="6300788" y="6172200"/>
            <a:ext cx="2843212" cy="685800"/>
            <a:chOff x="1671638" y="4419600"/>
            <a:chExt cx="2843212" cy="685800"/>
          </a:xfrm>
        </p:grpSpPr>
        <p:sp>
          <p:nvSpPr>
            <p:cNvPr id="5" name="Rounded Rectangle 4"/>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SC.73</a:t>
              </a:r>
              <a:endParaRPr lang="en-GB" sz="1800" b="1" dirty="0"/>
            </a:p>
          </p:txBody>
        </p:sp>
      </p:grpSp>
    </p:spTree>
    <p:extLst>
      <p:ext uri="{BB962C8B-B14F-4D97-AF65-F5344CB8AC3E}">
        <p14:creationId xmlns:p14="http://schemas.microsoft.com/office/powerpoint/2010/main" val="854539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Importance of unbiased sampling</a:t>
            </a:r>
            <a:endParaRPr lang="en-US" sz="3400" b="1" dirty="0">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Each sample must be equally likely!</a:t>
            </a:r>
            <a:endParaRPr lang="en-GB" sz="3400" b="1" dirty="0" smtClean="0">
              <a:solidFill>
                <a:srgbClr val="305480"/>
              </a:solidFill>
            </a:endParaRPr>
          </a:p>
          <a:p>
            <a:pPr>
              <a:spcBef>
                <a:spcPts val="1000"/>
              </a:spcBef>
            </a:pPr>
            <a:endParaRPr lang="en-GB" sz="2600" dirty="0"/>
          </a:p>
        </p:txBody>
      </p:sp>
      <p:cxnSp>
        <p:nvCxnSpPr>
          <p:cNvPr id="10" name="Straight Connector 3"/>
          <p:cNvCxnSpPr>
            <a:cxnSpLocks noChangeShapeType="1"/>
          </p:cNvCxnSpPr>
          <p:nvPr/>
        </p:nvCxnSpPr>
        <p:spPr bwMode="auto">
          <a:xfrm flipH="1">
            <a:off x="764978" y="1709422"/>
            <a:ext cx="0" cy="216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1" name="TextBox 10"/>
          <p:cNvSpPr txBox="1"/>
          <p:nvPr/>
        </p:nvSpPr>
        <p:spPr>
          <a:xfrm>
            <a:off x="1861826" y="3621067"/>
            <a:ext cx="869149" cy="307777"/>
          </a:xfrm>
          <a:prstGeom prst="rect">
            <a:avLst/>
          </a:prstGeom>
          <a:noFill/>
        </p:spPr>
        <p:txBody>
          <a:bodyPr wrap="none" rtlCol="0">
            <a:spAutoFit/>
          </a:bodyPr>
          <a:lstStyle/>
          <a:p>
            <a:pPr algn="ctr"/>
            <a:r>
              <a:rPr lang="en-US" sz="1400" dirty="0" smtClean="0"/>
              <a:t>Input, </a:t>
            </a:r>
            <a:r>
              <a:rPr lang="en-US" sz="1400" dirty="0"/>
              <a:t>X</a:t>
            </a:r>
            <a:r>
              <a:rPr lang="en-US" sz="1400" baseline="-25000" dirty="0" smtClean="0"/>
              <a:t>1</a:t>
            </a:r>
            <a:endParaRPr lang="en-GB" sz="1400" baseline="-25000" dirty="0"/>
          </a:p>
        </p:txBody>
      </p:sp>
      <p:sp>
        <p:nvSpPr>
          <p:cNvPr id="12" name="TextBox 11"/>
          <p:cNvSpPr txBox="1"/>
          <p:nvPr/>
        </p:nvSpPr>
        <p:spPr>
          <a:xfrm rot="16200000">
            <a:off x="-284406" y="2439038"/>
            <a:ext cx="1638590" cy="307777"/>
          </a:xfrm>
          <a:prstGeom prst="rect">
            <a:avLst/>
          </a:prstGeom>
          <a:noFill/>
        </p:spPr>
        <p:txBody>
          <a:bodyPr wrap="none" rtlCol="0">
            <a:spAutoFit/>
          </a:bodyPr>
          <a:lstStyle/>
          <a:p>
            <a:r>
              <a:rPr lang="en-US" sz="1400" dirty="0" smtClean="0"/>
              <a:t>Probability density</a:t>
            </a:r>
            <a:endParaRPr lang="en-GB" sz="1400" dirty="0"/>
          </a:p>
        </p:txBody>
      </p:sp>
      <p:sp>
        <p:nvSpPr>
          <p:cNvPr id="20" name="Freeform 19"/>
          <p:cNvSpPr/>
          <p:nvPr/>
        </p:nvSpPr>
        <p:spPr>
          <a:xfrm>
            <a:off x="800485" y="1652002"/>
            <a:ext cx="3124201" cy="1905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265677 w 3923770"/>
              <a:gd name="connsiteY5" fmla="*/ 1414353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303957 w 3923770"/>
              <a:gd name="connsiteY5" fmla="*/ 1438751 h 1524886"/>
              <a:gd name="connsiteX6" fmla="*/ 3923770 w 3923770"/>
              <a:gd name="connsiteY6"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66461" y="846122"/>
                  <a:pt x="2798364" y="1085905"/>
                </a:cubicBezTo>
                <a:cubicBezTo>
                  <a:pt x="3030267" y="1325688"/>
                  <a:pt x="3116389" y="1365725"/>
                  <a:pt x="3303957" y="1438751"/>
                </a:cubicBezTo>
                <a:cubicBezTo>
                  <a:pt x="3491525" y="1511777"/>
                  <a:pt x="3760748" y="1492310"/>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p:nvPr/>
        </p:nvSpPr>
        <p:spPr>
          <a:xfrm flipH="1">
            <a:off x="1554095" y="3103941"/>
            <a:ext cx="96709" cy="458661"/>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flipH="1">
            <a:off x="1381189" y="3276098"/>
            <a:ext cx="96708" cy="28782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flipH="1">
            <a:off x="1723595" y="2752289"/>
            <a:ext cx="92658" cy="812872"/>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flipH="1">
            <a:off x="1910241" y="2271900"/>
            <a:ext cx="91476" cy="1291584"/>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flipH="1">
            <a:off x="2096646" y="1839803"/>
            <a:ext cx="94997" cy="1724257"/>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p:cNvCxnSpPr/>
          <p:nvPr/>
        </p:nvCxnSpPr>
        <p:spPr>
          <a:xfrm>
            <a:off x="1446275" y="2270763"/>
            <a:ext cx="650628" cy="67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flipH="1">
            <a:off x="2281832" y="1690540"/>
            <a:ext cx="110073" cy="187167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049865" y="3105843"/>
            <a:ext cx="96540" cy="458661"/>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222771" y="3274031"/>
            <a:ext cx="96708" cy="28782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884415" y="2748952"/>
            <a:ext cx="92658" cy="812872"/>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698951" y="2270944"/>
            <a:ext cx="91476" cy="1291584"/>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2492247" y="1839666"/>
            <a:ext cx="94997" cy="1724257"/>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flipH="1">
            <a:off x="3408413" y="3499237"/>
            <a:ext cx="94725" cy="64799"/>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flipH="1">
            <a:off x="1197530" y="3500400"/>
            <a:ext cx="94725" cy="64799"/>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5"/>
          <p:cNvCxnSpPr>
            <a:cxnSpLocks noChangeShapeType="1"/>
          </p:cNvCxnSpPr>
          <p:nvPr/>
        </p:nvCxnSpPr>
        <p:spPr bwMode="auto">
          <a:xfrm>
            <a:off x="412552" y="3564621"/>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 name="TextBox 35"/>
          <p:cNvSpPr txBox="1"/>
          <p:nvPr/>
        </p:nvSpPr>
        <p:spPr>
          <a:xfrm>
            <a:off x="865278" y="1743987"/>
            <a:ext cx="1039067" cy="523220"/>
          </a:xfrm>
          <a:prstGeom prst="rect">
            <a:avLst/>
          </a:prstGeom>
          <a:noFill/>
        </p:spPr>
        <p:txBody>
          <a:bodyPr wrap="none" rtlCol="0">
            <a:spAutoFit/>
          </a:bodyPr>
          <a:lstStyle/>
          <a:p>
            <a:r>
              <a:rPr lang="en-US" sz="1400" b="1" u="sng" dirty="0" smtClean="0"/>
              <a:t>Unbiased </a:t>
            </a:r>
          </a:p>
          <a:p>
            <a:r>
              <a:rPr lang="en-US" sz="1400" b="1" u="sng" dirty="0" smtClean="0"/>
              <a:t>sample</a:t>
            </a:r>
            <a:endParaRPr lang="en-GB" sz="1400" b="1" u="sng" dirty="0"/>
          </a:p>
        </p:txBody>
      </p:sp>
      <p:sp>
        <p:nvSpPr>
          <p:cNvPr id="38" name="TextBox 37"/>
          <p:cNvSpPr txBox="1"/>
          <p:nvPr/>
        </p:nvSpPr>
        <p:spPr>
          <a:xfrm>
            <a:off x="2919448" y="1600223"/>
            <a:ext cx="1050288" cy="523220"/>
          </a:xfrm>
          <a:prstGeom prst="rect">
            <a:avLst/>
          </a:prstGeom>
          <a:noFill/>
        </p:spPr>
        <p:txBody>
          <a:bodyPr wrap="none" rtlCol="0">
            <a:spAutoFit/>
          </a:bodyPr>
          <a:lstStyle/>
          <a:p>
            <a:r>
              <a:rPr lang="en-US" sz="1400" dirty="0" smtClean="0"/>
              <a:t>Target </a:t>
            </a:r>
          </a:p>
          <a:p>
            <a:r>
              <a:rPr lang="en-US" sz="1400" dirty="0" smtClean="0"/>
              <a:t>distribution</a:t>
            </a:r>
            <a:endParaRPr lang="en-GB" sz="1400" dirty="0"/>
          </a:p>
        </p:txBody>
      </p:sp>
      <p:cxnSp>
        <p:nvCxnSpPr>
          <p:cNvPr id="39" name="Straight Arrow Connector 38"/>
          <p:cNvCxnSpPr/>
          <p:nvPr/>
        </p:nvCxnSpPr>
        <p:spPr>
          <a:xfrm flipH="1">
            <a:off x="2492247" y="1746676"/>
            <a:ext cx="4304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3"/>
          <p:cNvCxnSpPr>
            <a:cxnSpLocks noChangeShapeType="1"/>
          </p:cNvCxnSpPr>
          <p:nvPr/>
        </p:nvCxnSpPr>
        <p:spPr bwMode="auto">
          <a:xfrm flipH="1">
            <a:off x="5591626" y="1708653"/>
            <a:ext cx="0" cy="216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43" name="TextBox 42"/>
          <p:cNvSpPr txBox="1"/>
          <p:nvPr/>
        </p:nvSpPr>
        <p:spPr>
          <a:xfrm>
            <a:off x="6654041" y="3620298"/>
            <a:ext cx="938014" cy="307777"/>
          </a:xfrm>
          <a:prstGeom prst="rect">
            <a:avLst/>
          </a:prstGeom>
          <a:noFill/>
        </p:spPr>
        <p:txBody>
          <a:bodyPr wrap="none" rtlCol="0">
            <a:spAutoFit/>
          </a:bodyPr>
          <a:lstStyle/>
          <a:p>
            <a:pPr algn="ctr"/>
            <a:r>
              <a:rPr lang="en-US" sz="1400" dirty="0" smtClean="0"/>
              <a:t>Output, Y</a:t>
            </a:r>
            <a:endParaRPr lang="en-GB" sz="1400" baseline="-25000" dirty="0"/>
          </a:p>
        </p:txBody>
      </p:sp>
      <p:sp>
        <p:nvSpPr>
          <p:cNvPr id="44" name="TextBox 43"/>
          <p:cNvSpPr txBox="1"/>
          <p:nvPr/>
        </p:nvSpPr>
        <p:spPr>
          <a:xfrm rot="16200000">
            <a:off x="4542242" y="2438269"/>
            <a:ext cx="1638590" cy="307777"/>
          </a:xfrm>
          <a:prstGeom prst="rect">
            <a:avLst/>
          </a:prstGeom>
          <a:noFill/>
        </p:spPr>
        <p:txBody>
          <a:bodyPr wrap="none" rtlCol="0">
            <a:spAutoFit/>
          </a:bodyPr>
          <a:lstStyle/>
          <a:p>
            <a:r>
              <a:rPr lang="en-US" sz="1400" dirty="0" smtClean="0"/>
              <a:t>Probability density</a:t>
            </a:r>
            <a:endParaRPr lang="en-GB" sz="1400" dirty="0"/>
          </a:p>
        </p:txBody>
      </p:sp>
      <p:sp>
        <p:nvSpPr>
          <p:cNvPr id="46" name="Freeform 45"/>
          <p:cNvSpPr/>
          <p:nvPr/>
        </p:nvSpPr>
        <p:spPr>
          <a:xfrm>
            <a:off x="5627133" y="1651233"/>
            <a:ext cx="3124201" cy="1905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265677 w 3923770"/>
              <a:gd name="connsiteY5" fmla="*/ 1414353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303957 w 3923770"/>
              <a:gd name="connsiteY5" fmla="*/ 1438751 h 1524886"/>
              <a:gd name="connsiteX6" fmla="*/ 3923770 w 3923770"/>
              <a:gd name="connsiteY6"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66461" y="846122"/>
                  <a:pt x="2798364" y="1085905"/>
                </a:cubicBezTo>
                <a:cubicBezTo>
                  <a:pt x="3030267" y="1325688"/>
                  <a:pt x="3116389" y="1365725"/>
                  <a:pt x="3303957" y="1438751"/>
                </a:cubicBezTo>
                <a:cubicBezTo>
                  <a:pt x="3491525" y="1511777"/>
                  <a:pt x="3760748" y="1492310"/>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Rectangle 46"/>
          <p:cNvSpPr/>
          <p:nvPr/>
        </p:nvSpPr>
        <p:spPr>
          <a:xfrm flipH="1">
            <a:off x="6380743" y="3103172"/>
            <a:ext cx="96709" cy="458661"/>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flipH="1">
            <a:off x="6207837" y="3275329"/>
            <a:ext cx="96708" cy="28782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flipH="1">
            <a:off x="6550243" y="2751520"/>
            <a:ext cx="92658" cy="812872"/>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flipH="1">
            <a:off x="6736889" y="2271131"/>
            <a:ext cx="91476" cy="1291584"/>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flipH="1">
            <a:off x="6923294" y="1839034"/>
            <a:ext cx="94997" cy="1724257"/>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Arrow Connector 51"/>
          <p:cNvCxnSpPr/>
          <p:nvPr/>
        </p:nvCxnSpPr>
        <p:spPr>
          <a:xfrm>
            <a:off x="6272923" y="2269994"/>
            <a:ext cx="650628" cy="67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flipH="1">
            <a:off x="7108480" y="1689771"/>
            <a:ext cx="110073" cy="187167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7876513" y="3105074"/>
            <a:ext cx="96540" cy="458661"/>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8049419" y="3281651"/>
            <a:ext cx="96708" cy="28782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7711063" y="2756572"/>
            <a:ext cx="92658" cy="812872"/>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7525599" y="2270175"/>
            <a:ext cx="91476" cy="1291584"/>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7318895" y="1838897"/>
            <a:ext cx="94997" cy="1724257"/>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flipH="1">
            <a:off x="8235061" y="3498468"/>
            <a:ext cx="94725" cy="64799"/>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flipH="1">
            <a:off x="6024178" y="3499631"/>
            <a:ext cx="94725" cy="64799"/>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5"/>
          <p:cNvCxnSpPr>
            <a:cxnSpLocks noChangeShapeType="1"/>
          </p:cNvCxnSpPr>
          <p:nvPr/>
        </p:nvCxnSpPr>
        <p:spPr bwMode="auto">
          <a:xfrm>
            <a:off x="5239200" y="3563852"/>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2" name="TextBox 61"/>
          <p:cNvSpPr txBox="1"/>
          <p:nvPr/>
        </p:nvSpPr>
        <p:spPr>
          <a:xfrm>
            <a:off x="5691926" y="1743218"/>
            <a:ext cx="1039067" cy="523220"/>
          </a:xfrm>
          <a:prstGeom prst="rect">
            <a:avLst/>
          </a:prstGeom>
          <a:noFill/>
        </p:spPr>
        <p:txBody>
          <a:bodyPr wrap="none" rtlCol="0">
            <a:spAutoFit/>
          </a:bodyPr>
          <a:lstStyle/>
          <a:p>
            <a:r>
              <a:rPr lang="en-US" sz="1400" b="1" u="sng" dirty="0" smtClean="0"/>
              <a:t>Unbiased </a:t>
            </a:r>
          </a:p>
          <a:p>
            <a:r>
              <a:rPr lang="en-US" sz="1400" b="1" u="sng" dirty="0" smtClean="0"/>
              <a:t>sample</a:t>
            </a:r>
            <a:endParaRPr lang="en-GB" sz="1400" b="1" u="sng" dirty="0"/>
          </a:p>
        </p:txBody>
      </p:sp>
      <p:sp>
        <p:nvSpPr>
          <p:cNvPr id="65" name="TextBox 64"/>
          <p:cNvSpPr txBox="1"/>
          <p:nvPr/>
        </p:nvSpPr>
        <p:spPr>
          <a:xfrm>
            <a:off x="3810593" y="2327945"/>
            <a:ext cx="721672" cy="523220"/>
          </a:xfrm>
          <a:prstGeom prst="rect">
            <a:avLst/>
          </a:prstGeom>
          <a:solidFill>
            <a:srgbClr val="CCECFF"/>
          </a:solidFill>
        </p:spPr>
        <p:txBody>
          <a:bodyPr wrap="none" rtlCol="0">
            <a:spAutoFit/>
          </a:bodyPr>
          <a:lstStyle/>
          <a:p>
            <a:r>
              <a:rPr lang="en-US" sz="1400" dirty="0" smtClean="0"/>
              <a:t>Model:</a:t>
            </a:r>
          </a:p>
          <a:p>
            <a:r>
              <a:rPr lang="en-US" sz="1400" dirty="0" smtClean="0"/>
              <a:t>Y=X</a:t>
            </a:r>
            <a:r>
              <a:rPr lang="en-US" sz="1400" baseline="-25000" dirty="0" smtClean="0"/>
              <a:t>1</a:t>
            </a:r>
            <a:endParaRPr lang="en-GB" sz="1400" baseline="-25000" dirty="0"/>
          </a:p>
        </p:txBody>
      </p:sp>
      <p:sp>
        <p:nvSpPr>
          <p:cNvPr id="67" name="Right Arrow 66"/>
          <p:cNvSpPr/>
          <p:nvPr/>
        </p:nvSpPr>
        <p:spPr>
          <a:xfrm>
            <a:off x="4611901" y="2438267"/>
            <a:ext cx="417299" cy="307777"/>
          </a:xfrm>
          <a:prstGeom prst="rightArrow">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ight Arrow 67"/>
          <p:cNvSpPr/>
          <p:nvPr/>
        </p:nvSpPr>
        <p:spPr>
          <a:xfrm>
            <a:off x="3321263" y="2438266"/>
            <a:ext cx="417299" cy="307777"/>
          </a:xfrm>
          <a:prstGeom prst="rightArrow">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7751489" y="1600200"/>
            <a:ext cx="1050288" cy="523220"/>
          </a:xfrm>
          <a:prstGeom prst="rect">
            <a:avLst/>
          </a:prstGeom>
          <a:noFill/>
        </p:spPr>
        <p:txBody>
          <a:bodyPr wrap="none" rtlCol="0">
            <a:spAutoFit/>
          </a:bodyPr>
          <a:lstStyle/>
          <a:p>
            <a:r>
              <a:rPr lang="en-US" sz="1400" dirty="0" smtClean="0"/>
              <a:t>Target </a:t>
            </a:r>
          </a:p>
          <a:p>
            <a:r>
              <a:rPr lang="en-US" sz="1400" dirty="0" smtClean="0"/>
              <a:t>distribution</a:t>
            </a:r>
            <a:endParaRPr lang="en-GB" sz="1400" dirty="0"/>
          </a:p>
        </p:txBody>
      </p:sp>
      <p:cxnSp>
        <p:nvCxnSpPr>
          <p:cNvPr id="71" name="Straight Arrow Connector 70"/>
          <p:cNvCxnSpPr/>
          <p:nvPr/>
        </p:nvCxnSpPr>
        <p:spPr>
          <a:xfrm flipH="1">
            <a:off x="7324288" y="1746653"/>
            <a:ext cx="4304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3"/>
          <p:cNvCxnSpPr>
            <a:cxnSpLocks noChangeShapeType="1"/>
          </p:cNvCxnSpPr>
          <p:nvPr/>
        </p:nvCxnSpPr>
        <p:spPr bwMode="auto">
          <a:xfrm flipH="1">
            <a:off x="764978" y="4114266"/>
            <a:ext cx="0" cy="216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73" name="TextBox 72"/>
          <p:cNvSpPr txBox="1"/>
          <p:nvPr/>
        </p:nvSpPr>
        <p:spPr>
          <a:xfrm>
            <a:off x="1861826" y="6025911"/>
            <a:ext cx="869149" cy="307777"/>
          </a:xfrm>
          <a:prstGeom prst="rect">
            <a:avLst/>
          </a:prstGeom>
          <a:noFill/>
        </p:spPr>
        <p:txBody>
          <a:bodyPr wrap="none" rtlCol="0">
            <a:spAutoFit/>
          </a:bodyPr>
          <a:lstStyle/>
          <a:p>
            <a:pPr algn="ctr"/>
            <a:r>
              <a:rPr lang="en-US" sz="1400" dirty="0" smtClean="0"/>
              <a:t>Input, X</a:t>
            </a:r>
            <a:r>
              <a:rPr lang="en-US" sz="1400" baseline="-25000" dirty="0" smtClean="0"/>
              <a:t>1</a:t>
            </a:r>
            <a:endParaRPr lang="en-GB" sz="1400" baseline="-25000" dirty="0"/>
          </a:p>
        </p:txBody>
      </p:sp>
      <p:sp>
        <p:nvSpPr>
          <p:cNvPr id="74" name="TextBox 73"/>
          <p:cNvSpPr txBox="1"/>
          <p:nvPr/>
        </p:nvSpPr>
        <p:spPr>
          <a:xfrm rot="16200000">
            <a:off x="-284406" y="4843882"/>
            <a:ext cx="1638590" cy="307777"/>
          </a:xfrm>
          <a:prstGeom prst="rect">
            <a:avLst/>
          </a:prstGeom>
          <a:noFill/>
        </p:spPr>
        <p:txBody>
          <a:bodyPr wrap="none" rtlCol="0">
            <a:spAutoFit/>
          </a:bodyPr>
          <a:lstStyle/>
          <a:p>
            <a:r>
              <a:rPr lang="en-US" sz="1400" dirty="0" smtClean="0"/>
              <a:t>Probability density</a:t>
            </a:r>
            <a:endParaRPr lang="en-GB" sz="1400" dirty="0"/>
          </a:p>
        </p:txBody>
      </p:sp>
      <p:sp>
        <p:nvSpPr>
          <p:cNvPr id="76" name="Freeform 75"/>
          <p:cNvSpPr/>
          <p:nvPr/>
        </p:nvSpPr>
        <p:spPr>
          <a:xfrm>
            <a:off x="800485" y="4056846"/>
            <a:ext cx="3124201" cy="1905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265677 w 3923770"/>
              <a:gd name="connsiteY5" fmla="*/ 1414353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303957 w 3923770"/>
              <a:gd name="connsiteY5" fmla="*/ 1438751 h 1524886"/>
              <a:gd name="connsiteX6" fmla="*/ 3923770 w 3923770"/>
              <a:gd name="connsiteY6"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66461" y="846122"/>
                  <a:pt x="2798364" y="1085905"/>
                </a:cubicBezTo>
                <a:cubicBezTo>
                  <a:pt x="3030267" y="1325688"/>
                  <a:pt x="3116389" y="1365725"/>
                  <a:pt x="3303957" y="1438751"/>
                </a:cubicBezTo>
                <a:cubicBezTo>
                  <a:pt x="3491525" y="1511777"/>
                  <a:pt x="3760748" y="1492310"/>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Rectangle 76"/>
          <p:cNvSpPr/>
          <p:nvPr/>
        </p:nvSpPr>
        <p:spPr>
          <a:xfrm flipH="1">
            <a:off x="1554095" y="5435367"/>
            <a:ext cx="96709" cy="54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flipH="1">
            <a:off x="1381189" y="5537433"/>
            <a:ext cx="96708" cy="432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flipH="1">
            <a:off x="1723595" y="5320767"/>
            <a:ext cx="92658" cy="64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flipH="1">
            <a:off x="1910241" y="4889466"/>
            <a:ext cx="91476" cy="108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flipH="1">
            <a:off x="2096646" y="4244647"/>
            <a:ext cx="94997" cy="172425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Arrow Connector 81"/>
          <p:cNvCxnSpPr/>
          <p:nvPr/>
        </p:nvCxnSpPr>
        <p:spPr>
          <a:xfrm>
            <a:off x="1446275" y="4675607"/>
            <a:ext cx="650628" cy="67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flipH="1">
            <a:off x="2281832" y="4456767"/>
            <a:ext cx="110073" cy="1512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flipH="1">
            <a:off x="1197530" y="5905244"/>
            <a:ext cx="94725" cy="647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 name="Straight Connector 5"/>
          <p:cNvCxnSpPr>
            <a:cxnSpLocks noChangeShapeType="1"/>
          </p:cNvCxnSpPr>
          <p:nvPr/>
        </p:nvCxnSpPr>
        <p:spPr bwMode="auto">
          <a:xfrm>
            <a:off x="412552" y="5969465"/>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 name="TextBox 91"/>
          <p:cNvSpPr txBox="1"/>
          <p:nvPr/>
        </p:nvSpPr>
        <p:spPr>
          <a:xfrm>
            <a:off x="865278" y="4148831"/>
            <a:ext cx="821059" cy="523220"/>
          </a:xfrm>
          <a:prstGeom prst="rect">
            <a:avLst/>
          </a:prstGeom>
          <a:noFill/>
        </p:spPr>
        <p:txBody>
          <a:bodyPr wrap="none" rtlCol="0">
            <a:spAutoFit/>
          </a:bodyPr>
          <a:lstStyle/>
          <a:p>
            <a:r>
              <a:rPr lang="en-US" sz="1400" b="1" u="sng" dirty="0"/>
              <a:t>B</a:t>
            </a:r>
            <a:r>
              <a:rPr lang="en-US" sz="1400" b="1" u="sng" dirty="0" smtClean="0"/>
              <a:t>iased </a:t>
            </a:r>
          </a:p>
          <a:p>
            <a:r>
              <a:rPr lang="en-US" sz="1400" b="1" u="sng" dirty="0" smtClean="0"/>
              <a:t>sample</a:t>
            </a:r>
            <a:endParaRPr lang="en-GB" sz="1400" b="1" u="sng" dirty="0"/>
          </a:p>
        </p:txBody>
      </p:sp>
      <p:sp>
        <p:nvSpPr>
          <p:cNvPr id="93" name="TextBox 92"/>
          <p:cNvSpPr txBox="1"/>
          <p:nvPr/>
        </p:nvSpPr>
        <p:spPr>
          <a:xfrm>
            <a:off x="2919448" y="4005067"/>
            <a:ext cx="1050288" cy="523220"/>
          </a:xfrm>
          <a:prstGeom prst="rect">
            <a:avLst/>
          </a:prstGeom>
          <a:noFill/>
        </p:spPr>
        <p:txBody>
          <a:bodyPr wrap="none" rtlCol="0">
            <a:spAutoFit/>
          </a:bodyPr>
          <a:lstStyle/>
          <a:p>
            <a:r>
              <a:rPr lang="en-US" sz="1400" dirty="0" smtClean="0"/>
              <a:t>Target </a:t>
            </a:r>
          </a:p>
          <a:p>
            <a:r>
              <a:rPr lang="en-US" sz="1400" dirty="0" smtClean="0"/>
              <a:t>distribution</a:t>
            </a:r>
            <a:endParaRPr lang="en-GB" sz="1400" dirty="0"/>
          </a:p>
        </p:txBody>
      </p:sp>
      <p:cxnSp>
        <p:nvCxnSpPr>
          <p:cNvPr id="94" name="Straight Arrow Connector 93"/>
          <p:cNvCxnSpPr/>
          <p:nvPr/>
        </p:nvCxnSpPr>
        <p:spPr>
          <a:xfrm flipH="1">
            <a:off x="2492247" y="4151520"/>
            <a:ext cx="4304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3"/>
          <p:cNvCxnSpPr>
            <a:cxnSpLocks noChangeShapeType="1"/>
          </p:cNvCxnSpPr>
          <p:nvPr/>
        </p:nvCxnSpPr>
        <p:spPr bwMode="auto">
          <a:xfrm flipH="1">
            <a:off x="5591626" y="4113497"/>
            <a:ext cx="0" cy="216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96" name="TextBox 95"/>
          <p:cNvSpPr txBox="1"/>
          <p:nvPr/>
        </p:nvSpPr>
        <p:spPr>
          <a:xfrm>
            <a:off x="6654041" y="6025142"/>
            <a:ext cx="938014" cy="307777"/>
          </a:xfrm>
          <a:prstGeom prst="rect">
            <a:avLst/>
          </a:prstGeom>
          <a:noFill/>
        </p:spPr>
        <p:txBody>
          <a:bodyPr wrap="none" rtlCol="0">
            <a:spAutoFit/>
          </a:bodyPr>
          <a:lstStyle/>
          <a:p>
            <a:pPr algn="ctr"/>
            <a:r>
              <a:rPr lang="en-US" sz="1400" dirty="0" smtClean="0"/>
              <a:t>Output, Y</a:t>
            </a:r>
            <a:endParaRPr lang="en-GB" sz="1400" baseline="-25000" dirty="0"/>
          </a:p>
        </p:txBody>
      </p:sp>
      <p:sp>
        <p:nvSpPr>
          <p:cNvPr id="97" name="TextBox 96"/>
          <p:cNvSpPr txBox="1"/>
          <p:nvPr/>
        </p:nvSpPr>
        <p:spPr>
          <a:xfrm rot="16200000">
            <a:off x="4542242" y="4843113"/>
            <a:ext cx="1638590" cy="307777"/>
          </a:xfrm>
          <a:prstGeom prst="rect">
            <a:avLst/>
          </a:prstGeom>
          <a:noFill/>
        </p:spPr>
        <p:txBody>
          <a:bodyPr wrap="none" rtlCol="0">
            <a:spAutoFit/>
          </a:bodyPr>
          <a:lstStyle/>
          <a:p>
            <a:r>
              <a:rPr lang="en-US" sz="1400" dirty="0" smtClean="0"/>
              <a:t>Probability density</a:t>
            </a:r>
            <a:endParaRPr lang="en-GB" sz="1400" dirty="0"/>
          </a:p>
        </p:txBody>
      </p:sp>
      <p:sp>
        <p:nvSpPr>
          <p:cNvPr id="99" name="Freeform 98"/>
          <p:cNvSpPr/>
          <p:nvPr/>
        </p:nvSpPr>
        <p:spPr>
          <a:xfrm>
            <a:off x="5627133" y="4056077"/>
            <a:ext cx="3124201" cy="1905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265677 w 3923770"/>
              <a:gd name="connsiteY5" fmla="*/ 1414353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303957 w 3923770"/>
              <a:gd name="connsiteY5" fmla="*/ 1438751 h 1524886"/>
              <a:gd name="connsiteX6" fmla="*/ 3923770 w 3923770"/>
              <a:gd name="connsiteY6"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66461" y="846122"/>
                  <a:pt x="2798364" y="1085905"/>
                </a:cubicBezTo>
                <a:cubicBezTo>
                  <a:pt x="3030267" y="1325688"/>
                  <a:pt x="3116389" y="1365725"/>
                  <a:pt x="3303957" y="1438751"/>
                </a:cubicBezTo>
                <a:cubicBezTo>
                  <a:pt x="3491525" y="1511777"/>
                  <a:pt x="3760748" y="1492310"/>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5" name="TextBox 114"/>
          <p:cNvSpPr txBox="1"/>
          <p:nvPr/>
        </p:nvSpPr>
        <p:spPr>
          <a:xfrm>
            <a:off x="5691926" y="4148062"/>
            <a:ext cx="821059" cy="523220"/>
          </a:xfrm>
          <a:prstGeom prst="rect">
            <a:avLst/>
          </a:prstGeom>
          <a:noFill/>
        </p:spPr>
        <p:txBody>
          <a:bodyPr wrap="none" rtlCol="0">
            <a:spAutoFit/>
          </a:bodyPr>
          <a:lstStyle/>
          <a:p>
            <a:r>
              <a:rPr lang="en-US" sz="1400" b="1" u="sng" dirty="0" smtClean="0"/>
              <a:t>Biased </a:t>
            </a:r>
          </a:p>
          <a:p>
            <a:r>
              <a:rPr lang="en-US" sz="1400" b="1" u="sng" dirty="0" smtClean="0"/>
              <a:t>sample</a:t>
            </a:r>
            <a:endParaRPr lang="en-GB" sz="1400" b="1" u="sng" dirty="0"/>
          </a:p>
        </p:txBody>
      </p:sp>
      <p:sp>
        <p:nvSpPr>
          <p:cNvPr id="117" name="Right Arrow 116"/>
          <p:cNvSpPr/>
          <p:nvPr/>
        </p:nvSpPr>
        <p:spPr>
          <a:xfrm>
            <a:off x="4611901" y="4843111"/>
            <a:ext cx="417299" cy="307777"/>
          </a:xfrm>
          <a:prstGeom prst="rightArrow">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ight Arrow 117"/>
          <p:cNvSpPr/>
          <p:nvPr/>
        </p:nvSpPr>
        <p:spPr>
          <a:xfrm>
            <a:off x="3321263" y="4843110"/>
            <a:ext cx="417299" cy="307777"/>
          </a:xfrm>
          <a:prstGeom prst="rightArrow">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p:cNvSpPr txBox="1"/>
          <p:nvPr/>
        </p:nvSpPr>
        <p:spPr>
          <a:xfrm>
            <a:off x="7751489" y="4005044"/>
            <a:ext cx="1050288" cy="523220"/>
          </a:xfrm>
          <a:prstGeom prst="rect">
            <a:avLst/>
          </a:prstGeom>
          <a:noFill/>
        </p:spPr>
        <p:txBody>
          <a:bodyPr wrap="none" rtlCol="0">
            <a:spAutoFit/>
          </a:bodyPr>
          <a:lstStyle/>
          <a:p>
            <a:r>
              <a:rPr lang="en-US" sz="1400" dirty="0" smtClean="0"/>
              <a:t>Target </a:t>
            </a:r>
          </a:p>
          <a:p>
            <a:r>
              <a:rPr lang="en-US" sz="1400" dirty="0" smtClean="0"/>
              <a:t>distribution</a:t>
            </a:r>
            <a:endParaRPr lang="en-GB" sz="1400" dirty="0"/>
          </a:p>
        </p:txBody>
      </p:sp>
      <p:cxnSp>
        <p:nvCxnSpPr>
          <p:cNvPr id="120" name="Straight Arrow Connector 119"/>
          <p:cNvCxnSpPr/>
          <p:nvPr/>
        </p:nvCxnSpPr>
        <p:spPr>
          <a:xfrm flipH="1">
            <a:off x="7324288" y="4151497"/>
            <a:ext cx="4304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3811496" y="4737029"/>
            <a:ext cx="721672" cy="523220"/>
          </a:xfrm>
          <a:prstGeom prst="rect">
            <a:avLst/>
          </a:prstGeom>
          <a:solidFill>
            <a:srgbClr val="CCECFF"/>
          </a:solidFill>
        </p:spPr>
        <p:txBody>
          <a:bodyPr wrap="none" rtlCol="0">
            <a:spAutoFit/>
          </a:bodyPr>
          <a:lstStyle/>
          <a:p>
            <a:r>
              <a:rPr lang="en-US" sz="1400" dirty="0" smtClean="0"/>
              <a:t>Model:</a:t>
            </a:r>
          </a:p>
          <a:p>
            <a:r>
              <a:rPr lang="en-US" sz="1400" dirty="0" smtClean="0"/>
              <a:t>Y=X</a:t>
            </a:r>
            <a:r>
              <a:rPr lang="en-US" sz="1400" baseline="-25000" dirty="0" smtClean="0"/>
              <a:t>1</a:t>
            </a:r>
            <a:endParaRPr lang="en-GB" sz="1400" baseline="-25000" dirty="0"/>
          </a:p>
        </p:txBody>
      </p:sp>
      <p:sp>
        <p:nvSpPr>
          <p:cNvPr id="107" name="Rectangle 106"/>
          <p:cNvSpPr/>
          <p:nvPr/>
        </p:nvSpPr>
        <p:spPr>
          <a:xfrm flipH="1">
            <a:off x="6410278" y="5424364"/>
            <a:ext cx="96709" cy="54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flipH="1">
            <a:off x="6237372" y="5534819"/>
            <a:ext cx="96708" cy="432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flipH="1">
            <a:off x="6588167" y="5318153"/>
            <a:ext cx="92658" cy="64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flipH="1">
            <a:off x="6766424" y="4886852"/>
            <a:ext cx="91476" cy="1080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flipH="1">
            <a:off x="6952829" y="4242033"/>
            <a:ext cx="94997" cy="172425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flipH="1">
            <a:off x="7138015" y="4454153"/>
            <a:ext cx="110073" cy="1512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p:cNvSpPr/>
          <p:nvPr/>
        </p:nvSpPr>
        <p:spPr>
          <a:xfrm flipH="1">
            <a:off x="6053711" y="5889072"/>
            <a:ext cx="103808" cy="7835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4" name="Straight Connector 5"/>
          <p:cNvCxnSpPr>
            <a:cxnSpLocks noChangeShapeType="1"/>
          </p:cNvCxnSpPr>
          <p:nvPr/>
        </p:nvCxnSpPr>
        <p:spPr bwMode="auto">
          <a:xfrm>
            <a:off x="5239200" y="5968696"/>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5" name="Straight Arrow Connector 104"/>
          <p:cNvCxnSpPr/>
          <p:nvPr/>
        </p:nvCxnSpPr>
        <p:spPr>
          <a:xfrm>
            <a:off x="6289701" y="4683227"/>
            <a:ext cx="650628" cy="671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226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Simple random sampling</a:t>
            </a:r>
            <a:endParaRPr lang="en-US" sz="3400" b="1" dirty="0">
              <a:latin typeface="Tahoma" pitchFamily="34" charset="0"/>
              <a:ea typeface="Tahoma" pitchFamily="34" charset="0"/>
              <a:cs typeface="Tahoma" pitchFamily="34" charset="0"/>
            </a:endParaRPr>
          </a:p>
        </p:txBody>
      </p:sp>
      <p:sp>
        <p:nvSpPr>
          <p:cNvPr id="9" name="Rectangle 2"/>
          <p:cNvSpPr>
            <a:spLocks noChangeArrowheads="1"/>
          </p:cNvSpPr>
          <p:nvPr/>
        </p:nvSpPr>
        <p:spPr bwMode="auto">
          <a:xfrm>
            <a:off x="457200" y="914400"/>
            <a:ext cx="4354069"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Sampling any CDF</a:t>
            </a:r>
            <a:endParaRPr lang="en-GB" sz="3400" b="1" dirty="0" smtClean="0">
              <a:solidFill>
                <a:srgbClr val="305480"/>
              </a:solidFill>
            </a:endParaRPr>
          </a:p>
          <a:p>
            <a:pPr marL="444500" indent="-444500">
              <a:spcBef>
                <a:spcPts val="1200"/>
              </a:spcBef>
              <a:buFont typeface="Arial" pitchFamily="34" charset="0"/>
              <a:buChar char="•"/>
            </a:pPr>
            <a:r>
              <a:rPr lang="en-US" sz="2000" dirty="0" smtClean="0"/>
              <a:t>Many different approaches to random sampling, depending on probability distribution</a:t>
            </a:r>
          </a:p>
          <a:p>
            <a:pPr marL="444500" indent="-444500">
              <a:spcBef>
                <a:spcPts val="1200"/>
              </a:spcBef>
              <a:buFont typeface="Arial" pitchFamily="34" charset="0"/>
              <a:buChar char="•"/>
            </a:pPr>
            <a:r>
              <a:rPr lang="en-US" sz="2000" dirty="0" smtClean="0"/>
              <a:t>Simplest, generic, approach is “inverse transform sampling”</a:t>
            </a:r>
          </a:p>
          <a:p>
            <a:pPr marL="444500" indent="-444500">
              <a:spcBef>
                <a:spcPts val="1200"/>
              </a:spcBef>
              <a:buFont typeface="Arial" pitchFamily="34" charset="0"/>
              <a:buChar char="•"/>
            </a:pPr>
            <a:r>
              <a:rPr lang="en-US" sz="2000" dirty="0" smtClean="0"/>
              <a:t>Start with a standard Uniform </a:t>
            </a:r>
            <a:r>
              <a:rPr lang="en-US" sz="2000" dirty="0"/>
              <a:t>d</a:t>
            </a:r>
            <a:r>
              <a:rPr lang="en-US" sz="2000" dirty="0" smtClean="0"/>
              <a:t>istribution, U(0,1)</a:t>
            </a:r>
          </a:p>
          <a:p>
            <a:pPr marL="444500" indent="-444500">
              <a:spcBef>
                <a:spcPts val="1000"/>
              </a:spcBef>
              <a:buFont typeface="Arial" panose="020B0604020202020204" pitchFamily="34" charset="0"/>
              <a:buChar char="•"/>
            </a:pPr>
            <a:r>
              <a:rPr lang="en-US" sz="2000" dirty="0" smtClean="0"/>
              <a:t>Any pseudo-random number generator samples from U(0,1)</a:t>
            </a:r>
          </a:p>
          <a:p>
            <a:pPr marL="444500" indent="-444500">
              <a:spcBef>
                <a:spcPts val="1000"/>
              </a:spcBef>
              <a:buFont typeface="Arial" panose="020B0604020202020204" pitchFamily="34" charset="0"/>
              <a:buChar char="•"/>
            </a:pPr>
            <a:r>
              <a:rPr lang="en-US" sz="2000" dirty="0" smtClean="0"/>
              <a:t>For random sample, u</a:t>
            </a:r>
            <a:r>
              <a:rPr lang="en-US" sz="2000" baseline="-25000" dirty="0" smtClean="0"/>
              <a:t>1</a:t>
            </a:r>
            <a:r>
              <a:rPr lang="en-US" sz="2000" dirty="0" smtClean="0"/>
              <a:t>,…,u</a:t>
            </a:r>
            <a:r>
              <a:rPr lang="en-US" sz="2000" baseline="-25000" dirty="0" smtClean="0"/>
              <a:t>n</a:t>
            </a:r>
            <a:r>
              <a:rPr lang="en-US" sz="2000" dirty="0" smtClean="0"/>
              <a:t>, transform numbers to target distribution, F</a:t>
            </a:r>
            <a:r>
              <a:rPr lang="en-US" sz="2000" baseline="-25000" dirty="0" smtClean="0"/>
              <a:t>T</a:t>
            </a:r>
            <a:r>
              <a:rPr lang="en-US" sz="2000" dirty="0" smtClean="0"/>
              <a:t>(t), as </a:t>
            </a:r>
            <a:endParaRPr lang="en-US" sz="2000" baseline="-25000" dirty="0" smtClean="0"/>
          </a:p>
        </p:txBody>
      </p:sp>
      <p:cxnSp>
        <p:nvCxnSpPr>
          <p:cNvPr id="10" name="Straight Connector 3"/>
          <p:cNvCxnSpPr>
            <a:cxnSpLocks noChangeShapeType="1"/>
          </p:cNvCxnSpPr>
          <p:nvPr/>
        </p:nvCxnSpPr>
        <p:spPr bwMode="auto">
          <a:xfrm flipH="1">
            <a:off x="5439226" y="1446822"/>
            <a:ext cx="0" cy="360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1" name="Straight Connector 5"/>
          <p:cNvCxnSpPr>
            <a:cxnSpLocks noChangeShapeType="1"/>
          </p:cNvCxnSpPr>
          <p:nvPr/>
        </p:nvCxnSpPr>
        <p:spPr bwMode="auto">
          <a:xfrm>
            <a:off x="5086800" y="4723421"/>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Box 11"/>
          <p:cNvSpPr txBox="1"/>
          <p:nvPr/>
        </p:nvSpPr>
        <p:spPr>
          <a:xfrm>
            <a:off x="6053598" y="4964668"/>
            <a:ext cx="2218621" cy="369332"/>
          </a:xfrm>
          <a:prstGeom prst="rect">
            <a:avLst/>
          </a:prstGeom>
          <a:noFill/>
        </p:spPr>
        <p:txBody>
          <a:bodyPr wrap="none" rtlCol="0">
            <a:spAutoFit/>
          </a:bodyPr>
          <a:lstStyle/>
          <a:p>
            <a:pPr algn="ctr"/>
            <a:r>
              <a:rPr lang="en-US" sz="1800" dirty="0" smtClean="0"/>
              <a:t>Temperature, T (</a:t>
            </a:r>
            <a:r>
              <a:rPr lang="en-US" sz="1800" dirty="0" smtClean="0">
                <a:sym typeface="Symbol" panose="05050102010706020507" pitchFamily="18" charset="2"/>
              </a:rPr>
              <a:t></a:t>
            </a:r>
            <a:r>
              <a:rPr lang="en-US" sz="1800" dirty="0" smtClean="0"/>
              <a:t>C)</a:t>
            </a:r>
            <a:endParaRPr lang="en-GB" sz="1800" dirty="0"/>
          </a:p>
        </p:txBody>
      </p:sp>
      <p:sp>
        <p:nvSpPr>
          <p:cNvPr id="13" name="TextBox 12"/>
          <p:cNvSpPr txBox="1"/>
          <p:nvPr/>
        </p:nvSpPr>
        <p:spPr>
          <a:xfrm rot="16200000">
            <a:off x="3737952" y="2900243"/>
            <a:ext cx="2454518" cy="369332"/>
          </a:xfrm>
          <a:prstGeom prst="rect">
            <a:avLst/>
          </a:prstGeom>
          <a:noFill/>
        </p:spPr>
        <p:txBody>
          <a:bodyPr wrap="none" rtlCol="0">
            <a:spAutoFit/>
          </a:bodyPr>
          <a:lstStyle/>
          <a:p>
            <a:r>
              <a:rPr lang="en-US" sz="1800" dirty="0" smtClean="0"/>
              <a:t>Cumulative probability</a:t>
            </a:r>
            <a:endParaRPr lang="en-GB" sz="1800" dirty="0"/>
          </a:p>
        </p:txBody>
      </p:sp>
      <p:sp>
        <p:nvSpPr>
          <p:cNvPr id="15" name="TextBox 14"/>
          <p:cNvSpPr txBox="1"/>
          <p:nvPr/>
        </p:nvSpPr>
        <p:spPr>
          <a:xfrm>
            <a:off x="5594276" y="1321072"/>
            <a:ext cx="2270041" cy="584775"/>
          </a:xfrm>
          <a:prstGeom prst="rect">
            <a:avLst/>
          </a:prstGeom>
          <a:noFill/>
        </p:spPr>
        <p:txBody>
          <a:bodyPr wrap="square" rtlCol="0">
            <a:spAutoFit/>
          </a:bodyPr>
          <a:lstStyle/>
          <a:p>
            <a:r>
              <a:rPr lang="en-US" sz="1600" dirty="0" smtClean="0">
                <a:solidFill>
                  <a:srgbClr val="0000FF"/>
                </a:solidFill>
              </a:rPr>
              <a:t>Cumulative distribution function or cdf, F</a:t>
            </a:r>
            <a:r>
              <a:rPr lang="en-US" sz="1600" baseline="-25000" dirty="0" smtClean="0">
                <a:solidFill>
                  <a:srgbClr val="0000FF"/>
                </a:solidFill>
              </a:rPr>
              <a:t>T</a:t>
            </a:r>
            <a:r>
              <a:rPr lang="en-US" sz="1600" dirty="0" smtClean="0">
                <a:solidFill>
                  <a:srgbClr val="0000FF"/>
                </a:solidFill>
              </a:rPr>
              <a:t>(t)</a:t>
            </a:r>
            <a:endParaRPr lang="en-GB" sz="1600" dirty="0">
              <a:solidFill>
                <a:srgbClr val="0000FF"/>
              </a:solidFill>
            </a:endParaRPr>
          </a:p>
        </p:txBody>
      </p:sp>
      <p:sp>
        <p:nvSpPr>
          <p:cNvPr id="16" name="TextBox 15"/>
          <p:cNvSpPr txBox="1"/>
          <p:nvPr/>
        </p:nvSpPr>
        <p:spPr>
          <a:xfrm>
            <a:off x="6397523" y="4705945"/>
            <a:ext cx="1890774" cy="307777"/>
          </a:xfrm>
          <a:prstGeom prst="rect">
            <a:avLst/>
          </a:prstGeom>
          <a:noFill/>
        </p:spPr>
        <p:txBody>
          <a:bodyPr wrap="square" rtlCol="0">
            <a:spAutoFit/>
          </a:bodyPr>
          <a:lstStyle/>
          <a:p>
            <a:r>
              <a:rPr lang="en-US" sz="1400" dirty="0"/>
              <a:t>t</a:t>
            </a:r>
            <a:r>
              <a:rPr lang="en-US" sz="1400" baseline="-25000" dirty="0" smtClean="0"/>
              <a:t>1         </a:t>
            </a:r>
            <a:r>
              <a:rPr lang="en-US" sz="1400" dirty="0" smtClean="0"/>
              <a:t>t</a:t>
            </a:r>
            <a:r>
              <a:rPr lang="en-US" sz="1400" baseline="-25000" dirty="0" smtClean="0"/>
              <a:t>2         </a:t>
            </a:r>
            <a:r>
              <a:rPr lang="en-US" sz="1400" dirty="0" smtClean="0"/>
              <a:t>t</a:t>
            </a:r>
            <a:r>
              <a:rPr lang="en-US" sz="1400" baseline="-25000" dirty="0" smtClean="0"/>
              <a:t>3</a:t>
            </a:r>
            <a:endParaRPr lang="en-GB" sz="1400" baseline="-25000" dirty="0"/>
          </a:p>
        </p:txBody>
      </p:sp>
      <p:sp>
        <p:nvSpPr>
          <p:cNvPr id="17" name="Freeform 16"/>
          <p:cNvSpPr/>
          <p:nvPr/>
        </p:nvSpPr>
        <p:spPr>
          <a:xfrm>
            <a:off x="6150731" y="3088262"/>
            <a:ext cx="621774" cy="1374056"/>
          </a:xfrm>
          <a:custGeom>
            <a:avLst/>
            <a:gdLst>
              <a:gd name="connsiteX0" fmla="*/ 130968 w 621774"/>
              <a:gd name="connsiteY0" fmla="*/ 1197843 h 1374056"/>
              <a:gd name="connsiteX1" fmla="*/ 130968 w 621774"/>
              <a:gd name="connsiteY1" fmla="*/ 1197843 h 1374056"/>
              <a:gd name="connsiteX2" fmla="*/ 145256 w 621774"/>
              <a:gd name="connsiteY2" fmla="*/ 1181175 h 1374056"/>
              <a:gd name="connsiteX3" fmla="*/ 152400 w 621774"/>
              <a:gd name="connsiteY3" fmla="*/ 1176412 h 1374056"/>
              <a:gd name="connsiteX4" fmla="*/ 154781 w 621774"/>
              <a:gd name="connsiteY4" fmla="*/ 1169268 h 1374056"/>
              <a:gd name="connsiteX5" fmla="*/ 164306 w 621774"/>
              <a:gd name="connsiteY5" fmla="*/ 1154981 h 1374056"/>
              <a:gd name="connsiteX6" fmla="*/ 169068 w 621774"/>
              <a:gd name="connsiteY6" fmla="*/ 1147837 h 1374056"/>
              <a:gd name="connsiteX7" fmla="*/ 173831 w 621774"/>
              <a:gd name="connsiteY7" fmla="*/ 1140693 h 1374056"/>
              <a:gd name="connsiteX8" fmla="*/ 176212 w 621774"/>
              <a:gd name="connsiteY8" fmla="*/ 1133550 h 1374056"/>
              <a:gd name="connsiteX9" fmla="*/ 180975 w 621774"/>
              <a:gd name="connsiteY9" fmla="*/ 1116881 h 1374056"/>
              <a:gd name="connsiteX10" fmla="*/ 185737 w 621774"/>
              <a:gd name="connsiteY10" fmla="*/ 1109737 h 1374056"/>
              <a:gd name="connsiteX11" fmla="*/ 190500 w 621774"/>
              <a:gd name="connsiteY11" fmla="*/ 1095450 h 1374056"/>
              <a:gd name="connsiteX12" fmla="*/ 195262 w 621774"/>
              <a:gd name="connsiteY12" fmla="*/ 1081162 h 1374056"/>
              <a:gd name="connsiteX13" fmla="*/ 200025 w 621774"/>
              <a:gd name="connsiteY13" fmla="*/ 1066875 h 1374056"/>
              <a:gd name="connsiteX14" fmla="*/ 207168 w 621774"/>
              <a:gd name="connsiteY14" fmla="*/ 1052587 h 1374056"/>
              <a:gd name="connsiteX15" fmla="*/ 211931 w 621774"/>
              <a:gd name="connsiteY15" fmla="*/ 1045443 h 1374056"/>
              <a:gd name="connsiteX16" fmla="*/ 214312 w 621774"/>
              <a:gd name="connsiteY16" fmla="*/ 1038300 h 1374056"/>
              <a:gd name="connsiteX17" fmla="*/ 219075 w 621774"/>
              <a:gd name="connsiteY17" fmla="*/ 1031156 h 1374056"/>
              <a:gd name="connsiteX18" fmla="*/ 228600 w 621774"/>
              <a:gd name="connsiteY18" fmla="*/ 1009725 h 1374056"/>
              <a:gd name="connsiteX19" fmla="*/ 235743 w 621774"/>
              <a:gd name="connsiteY19" fmla="*/ 993056 h 1374056"/>
              <a:gd name="connsiteX20" fmla="*/ 242887 w 621774"/>
              <a:gd name="connsiteY20" fmla="*/ 971625 h 1374056"/>
              <a:gd name="connsiteX21" fmla="*/ 245268 w 621774"/>
              <a:gd name="connsiteY21" fmla="*/ 964481 h 1374056"/>
              <a:gd name="connsiteX22" fmla="*/ 250031 w 621774"/>
              <a:gd name="connsiteY22" fmla="*/ 957337 h 1374056"/>
              <a:gd name="connsiteX23" fmla="*/ 259556 w 621774"/>
              <a:gd name="connsiteY23" fmla="*/ 935906 h 1374056"/>
              <a:gd name="connsiteX24" fmla="*/ 266700 w 621774"/>
              <a:gd name="connsiteY24" fmla="*/ 914475 h 1374056"/>
              <a:gd name="connsiteX25" fmla="*/ 269081 w 621774"/>
              <a:gd name="connsiteY25" fmla="*/ 907331 h 1374056"/>
              <a:gd name="connsiteX26" fmla="*/ 278606 w 621774"/>
              <a:gd name="connsiteY26" fmla="*/ 890662 h 1374056"/>
              <a:gd name="connsiteX27" fmla="*/ 280987 w 621774"/>
              <a:gd name="connsiteY27" fmla="*/ 881137 h 1374056"/>
              <a:gd name="connsiteX28" fmla="*/ 283368 w 621774"/>
              <a:gd name="connsiteY28" fmla="*/ 873993 h 1374056"/>
              <a:gd name="connsiteX29" fmla="*/ 285750 w 621774"/>
              <a:gd name="connsiteY29" fmla="*/ 862087 h 1374056"/>
              <a:gd name="connsiteX30" fmla="*/ 288131 w 621774"/>
              <a:gd name="connsiteY30" fmla="*/ 854943 h 1374056"/>
              <a:gd name="connsiteX31" fmla="*/ 290512 w 621774"/>
              <a:gd name="connsiteY31" fmla="*/ 843037 h 1374056"/>
              <a:gd name="connsiteX32" fmla="*/ 295275 w 621774"/>
              <a:gd name="connsiteY32" fmla="*/ 828750 h 1374056"/>
              <a:gd name="connsiteX33" fmla="*/ 297656 w 621774"/>
              <a:gd name="connsiteY33" fmla="*/ 819225 h 1374056"/>
              <a:gd name="connsiteX34" fmla="*/ 302418 w 621774"/>
              <a:gd name="connsiteY34" fmla="*/ 804937 h 1374056"/>
              <a:gd name="connsiteX35" fmla="*/ 307181 w 621774"/>
              <a:gd name="connsiteY35" fmla="*/ 790650 h 1374056"/>
              <a:gd name="connsiteX36" fmla="*/ 314325 w 621774"/>
              <a:gd name="connsiteY36" fmla="*/ 769218 h 1374056"/>
              <a:gd name="connsiteX37" fmla="*/ 316706 w 621774"/>
              <a:gd name="connsiteY37" fmla="*/ 762075 h 1374056"/>
              <a:gd name="connsiteX38" fmla="*/ 319087 w 621774"/>
              <a:gd name="connsiteY38" fmla="*/ 754931 h 1374056"/>
              <a:gd name="connsiteX39" fmla="*/ 323850 w 621774"/>
              <a:gd name="connsiteY39" fmla="*/ 747787 h 1374056"/>
              <a:gd name="connsiteX40" fmla="*/ 328612 w 621774"/>
              <a:gd name="connsiteY40" fmla="*/ 733500 h 1374056"/>
              <a:gd name="connsiteX41" fmla="*/ 330993 w 621774"/>
              <a:gd name="connsiteY41" fmla="*/ 721593 h 1374056"/>
              <a:gd name="connsiteX42" fmla="*/ 335756 w 621774"/>
              <a:gd name="connsiteY42" fmla="*/ 707306 h 1374056"/>
              <a:gd name="connsiteX43" fmla="*/ 340518 w 621774"/>
              <a:gd name="connsiteY43" fmla="*/ 693018 h 1374056"/>
              <a:gd name="connsiteX44" fmla="*/ 342900 w 621774"/>
              <a:gd name="connsiteY44" fmla="*/ 685875 h 1374056"/>
              <a:gd name="connsiteX45" fmla="*/ 345281 w 621774"/>
              <a:gd name="connsiteY45" fmla="*/ 678731 h 1374056"/>
              <a:gd name="connsiteX46" fmla="*/ 354806 w 621774"/>
              <a:gd name="connsiteY46" fmla="*/ 664443 h 1374056"/>
              <a:gd name="connsiteX47" fmla="*/ 359568 w 621774"/>
              <a:gd name="connsiteY47" fmla="*/ 650156 h 1374056"/>
              <a:gd name="connsiteX48" fmla="*/ 364331 w 621774"/>
              <a:gd name="connsiteY48" fmla="*/ 640631 h 1374056"/>
              <a:gd name="connsiteX49" fmla="*/ 369093 w 621774"/>
              <a:gd name="connsiteY49" fmla="*/ 626343 h 1374056"/>
              <a:gd name="connsiteX50" fmla="*/ 371475 w 621774"/>
              <a:gd name="connsiteY50" fmla="*/ 619200 h 1374056"/>
              <a:gd name="connsiteX51" fmla="*/ 373856 w 621774"/>
              <a:gd name="connsiteY51" fmla="*/ 612056 h 1374056"/>
              <a:gd name="connsiteX52" fmla="*/ 376237 w 621774"/>
              <a:gd name="connsiteY52" fmla="*/ 604912 h 1374056"/>
              <a:gd name="connsiteX53" fmla="*/ 378618 w 621774"/>
              <a:gd name="connsiteY53" fmla="*/ 593006 h 1374056"/>
              <a:gd name="connsiteX54" fmla="*/ 383381 w 621774"/>
              <a:gd name="connsiteY54" fmla="*/ 578718 h 1374056"/>
              <a:gd name="connsiteX55" fmla="*/ 385762 w 621774"/>
              <a:gd name="connsiteY55" fmla="*/ 571575 h 1374056"/>
              <a:gd name="connsiteX56" fmla="*/ 390525 w 621774"/>
              <a:gd name="connsiteY56" fmla="*/ 557287 h 1374056"/>
              <a:gd name="connsiteX57" fmla="*/ 392906 w 621774"/>
              <a:gd name="connsiteY57" fmla="*/ 550143 h 1374056"/>
              <a:gd name="connsiteX58" fmla="*/ 397668 w 621774"/>
              <a:gd name="connsiteY58" fmla="*/ 543000 h 1374056"/>
              <a:gd name="connsiteX59" fmla="*/ 407193 w 621774"/>
              <a:gd name="connsiteY59" fmla="*/ 509662 h 1374056"/>
              <a:gd name="connsiteX60" fmla="*/ 411956 w 621774"/>
              <a:gd name="connsiteY60" fmla="*/ 495375 h 1374056"/>
              <a:gd name="connsiteX61" fmla="*/ 414337 w 621774"/>
              <a:gd name="connsiteY61" fmla="*/ 488231 h 1374056"/>
              <a:gd name="connsiteX62" fmla="*/ 419100 w 621774"/>
              <a:gd name="connsiteY62" fmla="*/ 481087 h 1374056"/>
              <a:gd name="connsiteX63" fmla="*/ 421481 w 621774"/>
              <a:gd name="connsiteY63" fmla="*/ 473943 h 1374056"/>
              <a:gd name="connsiteX64" fmla="*/ 431006 w 621774"/>
              <a:gd name="connsiteY64" fmla="*/ 459656 h 1374056"/>
              <a:gd name="connsiteX65" fmla="*/ 440531 w 621774"/>
              <a:gd name="connsiteY65" fmla="*/ 438225 h 1374056"/>
              <a:gd name="connsiteX66" fmla="*/ 442912 w 621774"/>
              <a:gd name="connsiteY66" fmla="*/ 431081 h 1374056"/>
              <a:gd name="connsiteX67" fmla="*/ 447675 w 621774"/>
              <a:gd name="connsiteY67" fmla="*/ 423937 h 1374056"/>
              <a:gd name="connsiteX68" fmla="*/ 450056 w 621774"/>
              <a:gd name="connsiteY68" fmla="*/ 412031 h 1374056"/>
              <a:gd name="connsiteX69" fmla="*/ 457200 w 621774"/>
              <a:gd name="connsiteY69" fmla="*/ 388218 h 1374056"/>
              <a:gd name="connsiteX70" fmla="*/ 459581 w 621774"/>
              <a:gd name="connsiteY70" fmla="*/ 381075 h 1374056"/>
              <a:gd name="connsiteX71" fmla="*/ 461962 w 621774"/>
              <a:gd name="connsiteY71" fmla="*/ 373931 h 1374056"/>
              <a:gd name="connsiteX72" fmla="*/ 466725 w 621774"/>
              <a:gd name="connsiteY72" fmla="*/ 366787 h 1374056"/>
              <a:gd name="connsiteX73" fmla="*/ 473868 w 621774"/>
              <a:gd name="connsiteY73" fmla="*/ 352500 h 1374056"/>
              <a:gd name="connsiteX74" fmla="*/ 476250 w 621774"/>
              <a:gd name="connsiteY74" fmla="*/ 345356 h 1374056"/>
              <a:gd name="connsiteX75" fmla="*/ 481012 w 621774"/>
              <a:gd name="connsiteY75" fmla="*/ 338212 h 1374056"/>
              <a:gd name="connsiteX76" fmla="*/ 485775 w 621774"/>
              <a:gd name="connsiteY76" fmla="*/ 319162 h 1374056"/>
              <a:gd name="connsiteX77" fmla="*/ 492918 w 621774"/>
              <a:gd name="connsiteY77" fmla="*/ 295350 h 1374056"/>
              <a:gd name="connsiteX78" fmla="*/ 497681 w 621774"/>
              <a:gd name="connsiteY78" fmla="*/ 288206 h 1374056"/>
              <a:gd name="connsiteX79" fmla="*/ 507206 w 621774"/>
              <a:gd name="connsiteY79" fmla="*/ 266775 h 1374056"/>
              <a:gd name="connsiteX80" fmla="*/ 516731 w 621774"/>
              <a:gd name="connsiteY80" fmla="*/ 238200 h 1374056"/>
              <a:gd name="connsiteX81" fmla="*/ 519112 w 621774"/>
              <a:gd name="connsiteY81" fmla="*/ 231056 h 1374056"/>
              <a:gd name="connsiteX82" fmla="*/ 523875 w 621774"/>
              <a:gd name="connsiteY82" fmla="*/ 223912 h 1374056"/>
              <a:gd name="connsiteX83" fmla="*/ 531018 w 621774"/>
              <a:gd name="connsiteY83" fmla="*/ 202481 h 1374056"/>
              <a:gd name="connsiteX84" fmla="*/ 533400 w 621774"/>
              <a:gd name="connsiteY84" fmla="*/ 195337 h 1374056"/>
              <a:gd name="connsiteX85" fmla="*/ 535781 w 621774"/>
              <a:gd name="connsiteY85" fmla="*/ 185812 h 1374056"/>
              <a:gd name="connsiteX86" fmla="*/ 540543 w 621774"/>
              <a:gd name="connsiteY86" fmla="*/ 176287 h 1374056"/>
              <a:gd name="connsiteX87" fmla="*/ 542925 w 621774"/>
              <a:gd name="connsiteY87" fmla="*/ 169143 h 1374056"/>
              <a:gd name="connsiteX88" fmla="*/ 552450 w 621774"/>
              <a:gd name="connsiteY88" fmla="*/ 152475 h 1374056"/>
              <a:gd name="connsiteX89" fmla="*/ 559593 w 621774"/>
              <a:gd name="connsiteY89" fmla="*/ 138187 h 1374056"/>
              <a:gd name="connsiteX90" fmla="*/ 564356 w 621774"/>
              <a:gd name="connsiteY90" fmla="*/ 123900 h 1374056"/>
              <a:gd name="connsiteX91" fmla="*/ 566737 w 621774"/>
              <a:gd name="connsiteY91" fmla="*/ 116756 h 1374056"/>
              <a:gd name="connsiteX92" fmla="*/ 571500 w 621774"/>
              <a:gd name="connsiteY92" fmla="*/ 109612 h 1374056"/>
              <a:gd name="connsiteX93" fmla="*/ 578643 w 621774"/>
              <a:gd name="connsiteY93" fmla="*/ 85800 h 1374056"/>
              <a:gd name="connsiteX94" fmla="*/ 588168 w 621774"/>
              <a:gd name="connsiteY94" fmla="*/ 71512 h 1374056"/>
              <a:gd name="connsiteX95" fmla="*/ 592931 w 621774"/>
              <a:gd name="connsiteY95" fmla="*/ 64368 h 1374056"/>
              <a:gd name="connsiteX96" fmla="*/ 595312 w 621774"/>
              <a:gd name="connsiteY96" fmla="*/ 57225 h 1374056"/>
              <a:gd name="connsiteX97" fmla="*/ 602456 w 621774"/>
              <a:gd name="connsiteY97" fmla="*/ 52462 h 1374056"/>
              <a:gd name="connsiteX98" fmla="*/ 607218 w 621774"/>
              <a:gd name="connsiteY98" fmla="*/ 38175 h 1374056"/>
              <a:gd name="connsiteX99" fmla="*/ 611981 w 621774"/>
              <a:gd name="connsiteY99" fmla="*/ 23887 h 1374056"/>
              <a:gd name="connsiteX100" fmla="*/ 614362 w 621774"/>
              <a:gd name="connsiteY100" fmla="*/ 16743 h 1374056"/>
              <a:gd name="connsiteX101" fmla="*/ 619125 w 621774"/>
              <a:gd name="connsiteY101" fmla="*/ 9600 h 1374056"/>
              <a:gd name="connsiteX102" fmla="*/ 621506 w 621774"/>
              <a:gd name="connsiteY102" fmla="*/ 2456 h 1374056"/>
              <a:gd name="connsiteX103" fmla="*/ 614362 w 621774"/>
              <a:gd name="connsiteY103" fmla="*/ 75 h 1374056"/>
              <a:gd name="connsiteX104" fmla="*/ 592931 w 621774"/>
              <a:gd name="connsiteY104" fmla="*/ 7218 h 1374056"/>
              <a:gd name="connsiteX105" fmla="*/ 566737 w 621774"/>
              <a:gd name="connsiteY105" fmla="*/ 11981 h 1374056"/>
              <a:gd name="connsiteX106" fmla="*/ 128587 w 621774"/>
              <a:gd name="connsiteY106" fmla="*/ 9600 h 1374056"/>
              <a:gd name="connsiteX107" fmla="*/ 50006 w 621774"/>
              <a:gd name="connsiteY107" fmla="*/ 7218 h 1374056"/>
              <a:gd name="connsiteX108" fmla="*/ 0 w 621774"/>
              <a:gd name="connsiteY108" fmla="*/ 4837 h 1374056"/>
              <a:gd name="connsiteX109" fmla="*/ 21431 w 621774"/>
              <a:gd name="connsiteY109" fmla="*/ 1374056 h 1374056"/>
              <a:gd name="connsiteX110" fmla="*/ 130968 w 621774"/>
              <a:gd name="connsiteY110" fmla="*/ 1197843 h 13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21774" h="1374056">
                <a:moveTo>
                  <a:pt x="130968" y="1197843"/>
                </a:moveTo>
                <a:lnTo>
                  <a:pt x="130968" y="1197843"/>
                </a:lnTo>
                <a:cubicBezTo>
                  <a:pt x="135731" y="1192287"/>
                  <a:pt x="140081" y="1186349"/>
                  <a:pt x="145256" y="1181175"/>
                </a:cubicBezTo>
                <a:cubicBezTo>
                  <a:pt x="147280" y="1179151"/>
                  <a:pt x="150612" y="1178647"/>
                  <a:pt x="152400" y="1176412"/>
                </a:cubicBezTo>
                <a:cubicBezTo>
                  <a:pt x="153968" y="1174452"/>
                  <a:pt x="153562" y="1171462"/>
                  <a:pt x="154781" y="1169268"/>
                </a:cubicBezTo>
                <a:cubicBezTo>
                  <a:pt x="157561" y="1164265"/>
                  <a:pt x="161131" y="1159743"/>
                  <a:pt x="164306" y="1154981"/>
                </a:cubicBezTo>
                <a:lnTo>
                  <a:pt x="169068" y="1147837"/>
                </a:lnTo>
                <a:lnTo>
                  <a:pt x="173831" y="1140693"/>
                </a:lnTo>
                <a:cubicBezTo>
                  <a:pt x="174625" y="1138312"/>
                  <a:pt x="175523" y="1135963"/>
                  <a:pt x="176212" y="1133550"/>
                </a:cubicBezTo>
                <a:cubicBezTo>
                  <a:pt x="177231" y="1129982"/>
                  <a:pt x="179069" y="1120693"/>
                  <a:pt x="180975" y="1116881"/>
                </a:cubicBezTo>
                <a:cubicBezTo>
                  <a:pt x="182255" y="1114321"/>
                  <a:pt x="184575" y="1112352"/>
                  <a:pt x="185737" y="1109737"/>
                </a:cubicBezTo>
                <a:cubicBezTo>
                  <a:pt x="187776" y="1105150"/>
                  <a:pt x="188912" y="1100212"/>
                  <a:pt x="190500" y="1095450"/>
                </a:cubicBezTo>
                <a:lnTo>
                  <a:pt x="195262" y="1081162"/>
                </a:lnTo>
                <a:cubicBezTo>
                  <a:pt x="195264" y="1081157"/>
                  <a:pt x="200021" y="1066880"/>
                  <a:pt x="200025" y="1066875"/>
                </a:cubicBezTo>
                <a:cubicBezTo>
                  <a:pt x="213678" y="1046392"/>
                  <a:pt x="197305" y="1072313"/>
                  <a:pt x="207168" y="1052587"/>
                </a:cubicBezTo>
                <a:cubicBezTo>
                  <a:pt x="208448" y="1050027"/>
                  <a:pt x="210343" y="1047824"/>
                  <a:pt x="211931" y="1045443"/>
                </a:cubicBezTo>
                <a:cubicBezTo>
                  <a:pt x="212725" y="1043062"/>
                  <a:pt x="213190" y="1040545"/>
                  <a:pt x="214312" y="1038300"/>
                </a:cubicBezTo>
                <a:cubicBezTo>
                  <a:pt x="215592" y="1035740"/>
                  <a:pt x="217913" y="1033771"/>
                  <a:pt x="219075" y="1031156"/>
                </a:cubicBezTo>
                <a:cubicBezTo>
                  <a:pt x="230408" y="1005655"/>
                  <a:pt x="217822" y="1025889"/>
                  <a:pt x="228600" y="1009725"/>
                </a:cubicBezTo>
                <a:cubicBezTo>
                  <a:pt x="234897" y="984533"/>
                  <a:pt x="226348" y="1014195"/>
                  <a:pt x="235743" y="993056"/>
                </a:cubicBezTo>
                <a:cubicBezTo>
                  <a:pt x="235744" y="993054"/>
                  <a:pt x="241696" y="975198"/>
                  <a:pt x="242887" y="971625"/>
                </a:cubicBezTo>
                <a:cubicBezTo>
                  <a:pt x="243681" y="969244"/>
                  <a:pt x="243876" y="966569"/>
                  <a:pt x="245268" y="964481"/>
                </a:cubicBezTo>
                <a:lnTo>
                  <a:pt x="250031" y="957337"/>
                </a:lnTo>
                <a:cubicBezTo>
                  <a:pt x="255698" y="940335"/>
                  <a:pt x="252008" y="947227"/>
                  <a:pt x="259556" y="935906"/>
                </a:cubicBezTo>
                <a:lnTo>
                  <a:pt x="266700" y="914475"/>
                </a:lnTo>
                <a:cubicBezTo>
                  <a:pt x="267494" y="912094"/>
                  <a:pt x="267689" y="909420"/>
                  <a:pt x="269081" y="907331"/>
                </a:cubicBezTo>
                <a:cubicBezTo>
                  <a:pt x="275812" y="897233"/>
                  <a:pt x="272563" y="902747"/>
                  <a:pt x="278606" y="890662"/>
                </a:cubicBezTo>
                <a:cubicBezTo>
                  <a:pt x="279400" y="887487"/>
                  <a:pt x="280088" y="884284"/>
                  <a:pt x="280987" y="881137"/>
                </a:cubicBezTo>
                <a:cubicBezTo>
                  <a:pt x="281677" y="878723"/>
                  <a:pt x="282759" y="876428"/>
                  <a:pt x="283368" y="873993"/>
                </a:cubicBezTo>
                <a:cubicBezTo>
                  <a:pt x="284350" y="870067"/>
                  <a:pt x="284768" y="866013"/>
                  <a:pt x="285750" y="862087"/>
                </a:cubicBezTo>
                <a:cubicBezTo>
                  <a:pt x="286359" y="859652"/>
                  <a:pt x="287522" y="857378"/>
                  <a:pt x="288131" y="854943"/>
                </a:cubicBezTo>
                <a:cubicBezTo>
                  <a:pt x="289113" y="851017"/>
                  <a:pt x="289447" y="846942"/>
                  <a:pt x="290512" y="843037"/>
                </a:cubicBezTo>
                <a:cubicBezTo>
                  <a:pt x="291833" y="838194"/>
                  <a:pt x="294058" y="833620"/>
                  <a:pt x="295275" y="828750"/>
                </a:cubicBezTo>
                <a:cubicBezTo>
                  <a:pt x="296069" y="825575"/>
                  <a:pt x="296716" y="822360"/>
                  <a:pt x="297656" y="819225"/>
                </a:cubicBezTo>
                <a:cubicBezTo>
                  <a:pt x="299098" y="814416"/>
                  <a:pt x="300830" y="809700"/>
                  <a:pt x="302418" y="804937"/>
                </a:cubicBezTo>
                <a:lnTo>
                  <a:pt x="307181" y="790650"/>
                </a:lnTo>
                <a:lnTo>
                  <a:pt x="314325" y="769218"/>
                </a:lnTo>
                <a:lnTo>
                  <a:pt x="316706" y="762075"/>
                </a:lnTo>
                <a:cubicBezTo>
                  <a:pt x="317500" y="759694"/>
                  <a:pt x="317695" y="757019"/>
                  <a:pt x="319087" y="754931"/>
                </a:cubicBezTo>
                <a:lnTo>
                  <a:pt x="323850" y="747787"/>
                </a:lnTo>
                <a:cubicBezTo>
                  <a:pt x="325437" y="743025"/>
                  <a:pt x="327628" y="738422"/>
                  <a:pt x="328612" y="733500"/>
                </a:cubicBezTo>
                <a:cubicBezTo>
                  <a:pt x="329406" y="729531"/>
                  <a:pt x="329928" y="725498"/>
                  <a:pt x="330993" y="721593"/>
                </a:cubicBezTo>
                <a:cubicBezTo>
                  <a:pt x="332314" y="716750"/>
                  <a:pt x="334168" y="712068"/>
                  <a:pt x="335756" y="707306"/>
                </a:cubicBezTo>
                <a:lnTo>
                  <a:pt x="340518" y="693018"/>
                </a:lnTo>
                <a:lnTo>
                  <a:pt x="342900" y="685875"/>
                </a:lnTo>
                <a:cubicBezTo>
                  <a:pt x="343694" y="683494"/>
                  <a:pt x="343889" y="680820"/>
                  <a:pt x="345281" y="678731"/>
                </a:cubicBezTo>
                <a:lnTo>
                  <a:pt x="354806" y="664443"/>
                </a:lnTo>
                <a:cubicBezTo>
                  <a:pt x="356393" y="659681"/>
                  <a:pt x="357323" y="654646"/>
                  <a:pt x="359568" y="650156"/>
                </a:cubicBezTo>
                <a:cubicBezTo>
                  <a:pt x="361156" y="646981"/>
                  <a:pt x="363013" y="643927"/>
                  <a:pt x="364331" y="640631"/>
                </a:cubicBezTo>
                <a:cubicBezTo>
                  <a:pt x="366195" y="635970"/>
                  <a:pt x="367505" y="631106"/>
                  <a:pt x="369093" y="626343"/>
                </a:cubicBezTo>
                <a:lnTo>
                  <a:pt x="371475" y="619200"/>
                </a:lnTo>
                <a:lnTo>
                  <a:pt x="373856" y="612056"/>
                </a:lnTo>
                <a:cubicBezTo>
                  <a:pt x="374650" y="609675"/>
                  <a:pt x="375745" y="607373"/>
                  <a:pt x="376237" y="604912"/>
                </a:cubicBezTo>
                <a:cubicBezTo>
                  <a:pt x="377031" y="600943"/>
                  <a:pt x="377553" y="596911"/>
                  <a:pt x="378618" y="593006"/>
                </a:cubicBezTo>
                <a:cubicBezTo>
                  <a:pt x="379939" y="588163"/>
                  <a:pt x="381793" y="583481"/>
                  <a:pt x="383381" y="578718"/>
                </a:cubicBezTo>
                <a:lnTo>
                  <a:pt x="385762" y="571575"/>
                </a:lnTo>
                <a:lnTo>
                  <a:pt x="390525" y="557287"/>
                </a:lnTo>
                <a:cubicBezTo>
                  <a:pt x="391319" y="554906"/>
                  <a:pt x="391514" y="552232"/>
                  <a:pt x="392906" y="550143"/>
                </a:cubicBezTo>
                <a:lnTo>
                  <a:pt x="397668" y="543000"/>
                </a:lnTo>
                <a:cubicBezTo>
                  <a:pt x="403645" y="519095"/>
                  <a:pt x="400364" y="530148"/>
                  <a:pt x="407193" y="509662"/>
                </a:cubicBezTo>
                <a:lnTo>
                  <a:pt x="411956" y="495375"/>
                </a:lnTo>
                <a:cubicBezTo>
                  <a:pt x="412750" y="492994"/>
                  <a:pt x="412945" y="490319"/>
                  <a:pt x="414337" y="488231"/>
                </a:cubicBezTo>
                <a:lnTo>
                  <a:pt x="419100" y="481087"/>
                </a:lnTo>
                <a:cubicBezTo>
                  <a:pt x="419894" y="478706"/>
                  <a:pt x="420262" y="476137"/>
                  <a:pt x="421481" y="473943"/>
                </a:cubicBezTo>
                <a:cubicBezTo>
                  <a:pt x="424261" y="468940"/>
                  <a:pt x="431006" y="459656"/>
                  <a:pt x="431006" y="459656"/>
                </a:cubicBezTo>
                <a:cubicBezTo>
                  <a:pt x="436673" y="442653"/>
                  <a:pt x="432983" y="449545"/>
                  <a:pt x="440531" y="438225"/>
                </a:cubicBezTo>
                <a:cubicBezTo>
                  <a:pt x="441325" y="435844"/>
                  <a:pt x="441789" y="433326"/>
                  <a:pt x="442912" y="431081"/>
                </a:cubicBezTo>
                <a:cubicBezTo>
                  <a:pt x="444192" y="428521"/>
                  <a:pt x="446670" y="426617"/>
                  <a:pt x="447675" y="423937"/>
                </a:cubicBezTo>
                <a:cubicBezTo>
                  <a:pt x="449096" y="420147"/>
                  <a:pt x="449178" y="415982"/>
                  <a:pt x="450056" y="412031"/>
                </a:cubicBezTo>
                <a:cubicBezTo>
                  <a:pt x="452456" y="401232"/>
                  <a:pt x="453241" y="400094"/>
                  <a:pt x="457200" y="388218"/>
                </a:cubicBezTo>
                <a:lnTo>
                  <a:pt x="459581" y="381075"/>
                </a:lnTo>
                <a:cubicBezTo>
                  <a:pt x="460375" y="378694"/>
                  <a:pt x="460570" y="376019"/>
                  <a:pt x="461962" y="373931"/>
                </a:cubicBezTo>
                <a:lnTo>
                  <a:pt x="466725" y="366787"/>
                </a:lnTo>
                <a:cubicBezTo>
                  <a:pt x="472708" y="348836"/>
                  <a:pt x="464639" y="370957"/>
                  <a:pt x="473868" y="352500"/>
                </a:cubicBezTo>
                <a:cubicBezTo>
                  <a:pt x="474991" y="350255"/>
                  <a:pt x="475127" y="347601"/>
                  <a:pt x="476250" y="345356"/>
                </a:cubicBezTo>
                <a:cubicBezTo>
                  <a:pt x="477530" y="342796"/>
                  <a:pt x="479732" y="340772"/>
                  <a:pt x="481012" y="338212"/>
                </a:cubicBezTo>
                <a:cubicBezTo>
                  <a:pt x="483564" y="333108"/>
                  <a:pt x="484689" y="324049"/>
                  <a:pt x="485775" y="319162"/>
                </a:cubicBezTo>
                <a:cubicBezTo>
                  <a:pt x="486884" y="314170"/>
                  <a:pt x="490939" y="298318"/>
                  <a:pt x="492918" y="295350"/>
                </a:cubicBezTo>
                <a:lnTo>
                  <a:pt x="497681" y="288206"/>
                </a:lnTo>
                <a:cubicBezTo>
                  <a:pt x="503348" y="271203"/>
                  <a:pt x="499658" y="278095"/>
                  <a:pt x="507206" y="266775"/>
                </a:cubicBezTo>
                <a:lnTo>
                  <a:pt x="516731" y="238200"/>
                </a:lnTo>
                <a:cubicBezTo>
                  <a:pt x="517525" y="235819"/>
                  <a:pt x="517720" y="233144"/>
                  <a:pt x="519112" y="231056"/>
                </a:cubicBezTo>
                <a:lnTo>
                  <a:pt x="523875" y="223912"/>
                </a:lnTo>
                <a:lnTo>
                  <a:pt x="531018" y="202481"/>
                </a:lnTo>
                <a:cubicBezTo>
                  <a:pt x="531812" y="200100"/>
                  <a:pt x="532791" y="197772"/>
                  <a:pt x="533400" y="195337"/>
                </a:cubicBezTo>
                <a:cubicBezTo>
                  <a:pt x="534194" y="192162"/>
                  <a:pt x="534632" y="188876"/>
                  <a:pt x="535781" y="185812"/>
                </a:cubicBezTo>
                <a:cubicBezTo>
                  <a:pt x="537027" y="182488"/>
                  <a:pt x="539145" y="179550"/>
                  <a:pt x="540543" y="176287"/>
                </a:cubicBezTo>
                <a:cubicBezTo>
                  <a:pt x="541532" y="173980"/>
                  <a:pt x="541936" y="171450"/>
                  <a:pt x="542925" y="169143"/>
                </a:cubicBezTo>
                <a:cubicBezTo>
                  <a:pt x="546553" y="160679"/>
                  <a:pt x="547664" y="159653"/>
                  <a:pt x="552450" y="152475"/>
                </a:cubicBezTo>
                <a:cubicBezTo>
                  <a:pt x="561129" y="126435"/>
                  <a:pt x="547290" y="165868"/>
                  <a:pt x="559593" y="138187"/>
                </a:cubicBezTo>
                <a:cubicBezTo>
                  <a:pt x="561632" y="133600"/>
                  <a:pt x="562768" y="128662"/>
                  <a:pt x="564356" y="123900"/>
                </a:cubicBezTo>
                <a:cubicBezTo>
                  <a:pt x="565150" y="121519"/>
                  <a:pt x="565345" y="118844"/>
                  <a:pt x="566737" y="116756"/>
                </a:cubicBezTo>
                <a:lnTo>
                  <a:pt x="571500" y="109612"/>
                </a:lnTo>
                <a:cubicBezTo>
                  <a:pt x="572831" y="104288"/>
                  <a:pt x="576324" y="89278"/>
                  <a:pt x="578643" y="85800"/>
                </a:cubicBezTo>
                <a:lnTo>
                  <a:pt x="588168" y="71512"/>
                </a:lnTo>
                <a:lnTo>
                  <a:pt x="592931" y="64368"/>
                </a:lnTo>
                <a:cubicBezTo>
                  <a:pt x="593725" y="61987"/>
                  <a:pt x="593744" y="59185"/>
                  <a:pt x="595312" y="57225"/>
                </a:cubicBezTo>
                <a:cubicBezTo>
                  <a:pt x="597100" y="54990"/>
                  <a:pt x="600939" y="54889"/>
                  <a:pt x="602456" y="52462"/>
                </a:cubicBezTo>
                <a:cubicBezTo>
                  <a:pt x="605117" y="48205"/>
                  <a:pt x="605631" y="42937"/>
                  <a:pt x="607218" y="38175"/>
                </a:cubicBezTo>
                <a:lnTo>
                  <a:pt x="611981" y="23887"/>
                </a:lnTo>
                <a:cubicBezTo>
                  <a:pt x="612775" y="21506"/>
                  <a:pt x="612969" y="18831"/>
                  <a:pt x="614362" y="16743"/>
                </a:cubicBezTo>
                <a:lnTo>
                  <a:pt x="619125" y="9600"/>
                </a:lnTo>
                <a:cubicBezTo>
                  <a:pt x="619919" y="7219"/>
                  <a:pt x="622629" y="4701"/>
                  <a:pt x="621506" y="2456"/>
                </a:cubicBezTo>
                <a:cubicBezTo>
                  <a:pt x="620383" y="211"/>
                  <a:pt x="616857" y="-202"/>
                  <a:pt x="614362" y="75"/>
                </a:cubicBezTo>
                <a:cubicBezTo>
                  <a:pt x="592974" y="2451"/>
                  <a:pt x="607197" y="4840"/>
                  <a:pt x="592931" y="7218"/>
                </a:cubicBezTo>
                <a:cubicBezTo>
                  <a:pt x="574651" y="10266"/>
                  <a:pt x="583378" y="8653"/>
                  <a:pt x="566737" y="11981"/>
                </a:cubicBezTo>
                <a:lnTo>
                  <a:pt x="128587" y="9600"/>
                </a:lnTo>
                <a:cubicBezTo>
                  <a:pt x="102382" y="9358"/>
                  <a:pt x="76194" y="8188"/>
                  <a:pt x="50006" y="7218"/>
                </a:cubicBezTo>
                <a:cubicBezTo>
                  <a:pt x="33330" y="6600"/>
                  <a:pt x="0" y="4837"/>
                  <a:pt x="0" y="4837"/>
                </a:cubicBezTo>
                <a:lnTo>
                  <a:pt x="21431" y="1374056"/>
                </a:lnTo>
                <a:lnTo>
                  <a:pt x="130968" y="11978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17"/>
          <p:cNvSpPr/>
          <p:nvPr/>
        </p:nvSpPr>
        <p:spPr>
          <a:xfrm>
            <a:off x="5448867" y="1732500"/>
            <a:ext cx="3135535" cy="2990921"/>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917440 h 1936020"/>
              <a:gd name="connsiteX1" fmla="*/ 579041 w 3923770"/>
              <a:gd name="connsiteY1" fmla="*/ 1850765 h 1936020"/>
              <a:gd name="connsiteX2" fmla="*/ 1055289 w 3923770"/>
              <a:gd name="connsiteY2" fmla="*/ 1526084 h 1936020"/>
              <a:gd name="connsiteX3" fmla="*/ 1912539 w 3923770"/>
              <a:gd name="connsiteY3" fmla="*/ 392609 h 1936020"/>
              <a:gd name="connsiteX4" fmla="*/ 2945868 w 3923770"/>
              <a:gd name="connsiteY4" fmla="*/ 81720 h 1936020"/>
              <a:gd name="connsiteX5" fmla="*/ 3141264 w 3923770"/>
              <a:gd name="connsiteY5" fmla="*/ 1764210 h 1936020"/>
              <a:gd name="connsiteX6" fmla="*/ 3722289 w 3923770"/>
              <a:gd name="connsiteY6" fmla="*/ 1897559 h 1936020"/>
              <a:gd name="connsiteX7" fmla="*/ 3923770 w 3923770"/>
              <a:gd name="connsiteY7" fmla="*/ 1916615 h 1936020"/>
              <a:gd name="connsiteX0" fmla="*/ 0 w 3933379"/>
              <a:gd name="connsiteY0" fmla="*/ 1917440 h 1917440"/>
              <a:gd name="connsiteX1" fmla="*/ 579041 w 3933379"/>
              <a:gd name="connsiteY1" fmla="*/ 1850765 h 1917440"/>
              <a:gd name="connsiteX2" fmla="*/ 1055289 w 3933379"/>
              <a:gd name="connsiteY2" fmla="*/ 1526084 h 1917440"/>
              <a:gd name="connsiteX3" fmla="*/ 1912539 w 3933379"/>
              <a:gd name="connsiteY3" fmla="*/ 392609 h 1917440"/>
              <a:gd name="connsiteX4" fmla="*/ 2945868 w 3933379"/>
              <a:gd name="connsiteY4" fmla="*/ 81720 h 1917440"/>
              <a:gd name="connsiteX5" fmla="*/ 3141264 w 3933379"/>
              <a:gd name="connsiteY5" fmla="*/ 1764210 h 1917440"/>
              <a:gd name="connsiteX6" fmla="*/ 3848721 w 3933379"/>
              <a:gd name="connsiteY6" fmla="*/ 198641 h 1917440"/>
              <a:gd name="connsiteX7" fmla="*/ 3923770 w 3933379"/>
              <a:gd name="connsiteY7" fmla="*/ 1916615 h 1917440"/>
              <a:gd name="connsiteX0" fmla="*/ 0 w 3933379"/>
              <a:gd name="connsiteY0" fmla="*/ 1847842 h 1847842"/>
              <a:gd name="connsiteX1" fmla="*/ 579041 w 3933379"/>
              <a:gd name="connsiteY1" fmla="*/ 1781167 h 1847842"/>
              <a:gd name="connsiteX2" fmla="*/ 1055289 w 3933379"/>
              <a:gd name="connsiteY2" fmla="*/ 1456486 h 1847842"/>
              <a:gd name="connsiteX3" fmla="*/ 1912539 w 3933379"/>
              <a:gd name="connsiteY3" fmla="*/ 323011 h 1847842"/>
              <a:gd name="connsiteX4" fmla="*/ 2945868 w 3933379"/>
              <a:gd name="connsiteY4" fmla="*/ 12122 h 1847842"/>
              <a:gd name="connsiteX5" fmla="*/ 3246624 w 3933379"/>
              <a:gd name="connsiteY5" fmla="*/ 69560 h 1847842"/>
              <a:gd name="connsiteX6" fmla="*/ 3848721 w 3933379"/>
              <a:gd name="connsiteY6" fmla="*/ 129043 h 1847842"/>
              <a:gd name="connsiteX7" fmla="*/ 3923770 w 3933379"/>
              <a:gd name="connsiteY7" fmla="*/ 1847017 h 1847842"/>
              <a:gd name="connsiteX0" fmla="*/ 0 w 3933379"/>
              <a:gd name="connsiteY0" fmla="*/ 1904485 h 1904485"/>
              <a:gd name="connsiteX1" fmla="*/ 579041 w 3933379"/>
              <a:gd name="connsiteY1" fmla="*/ 1837810 h 1904485"/>
              <a:gd name="connsiteX2" fmla="*/ 1055289 w 3933379"/>
              <a:gd name="connsiteY2" fmla="*/ 1513129 h 1904485"/>
              <a:gd name="connsiteX3" fmla="*/ 1912539 w 3933379"/>
              <a:gd name="connsiteY3" fmla="*/ 379654 h 1904485"/>
              <a:gd name="connsiteX4" fmla="*/ 2945868 w 3933379"/>
              <a:gd name="connsiteY4" fmla="*/ 68765 h 1904485"/>
              <a:gd name="connsiteX5" fmla="*/ 3848721 w 3933379"/>
              <a:gd name="connsiteY5" fmla="*/ 185686 h 1904485"/>
              <a:gd name="connsiteX6" fmla="*/ 3923770 w 3933379"/>
              <a:gd name="connsiteY6" fmla="*/ 1903660 h 1904485"/>
              <a:gd name="connsiteX0" fmla="*/ 0 w 3955378"/>
              <a:gd name="connsiteY0" fmla="*/ 1982378 h 1982378"/>
              <a:gd name="connsiteX1" fmla="*/ 579041 w 3955378"/>
              <a:gd name="connsiteY1" fmla="*/ 1915703 h 1982378"/>
              <a:gd name="connsiteX2" fmla="*/ 1055289 w 3955378"/>
              <a:gd name="connsiteY2" fmla="*/ 1591022 h 1982378"/>
              <a:gd name="connsiteX3" fmla="*/ 1912539 w 3955378"/>
              <a:gd name="connsiteY3" fmla="*/ 457547 h 1982378"/>
              <a:gd name="connsiteX4" fmla="*/ 2945868 w 3955378"/>
              <a:gd name="connsiteY4" fmla="*/ 146658 h 1982378"/>
              <a:gd name="connsiteX5" fmla="*/ 3848721 w 3955378"/>
              <a:gd name="connsiteY5" fmla="*/ 263579 h 1982378"/>
              <a:gd name="connsiteX6" fmla="*/ 3955378 w 3955378"/>
              <a:gd name="connsiteY6" fmla="*/ 600 h 1982378"/>
              <a:gd name="connsiteX0" fmla="*/ 0 w 3848721"/>
              <a:gd name="connsiteY0" fmla="*/ 1904486 h 1904486"/>
              <a:gd name="connsiteX1" fmla="*/ 579041 w 3848721"/>
              <a:gd name="connsiteY1" fmla="*/ 1837811 h 1904486"/>
              <a:gd name="connsiteX2" fmla="*/ 1055289 w 3848721"/>
              <a:gd name="connsiteY2" fmla="*/ 1513130 h 1904486"/>
              <a:gd name="connsiteX3" fmla="*/ 1912539 w 3848721"/>
              <a:gd name="connsiteY3" fmla="*/ 379655 h 1904486"/>
              <a:gd name="connsiteX4" fmla="*/ 2945868 w 3848721"/>
              <a:gd name="connsiteY4" fmla="*/ 68766 h 1904486"/>
              <a:gd name="connsiteX5" fmla="*/ 3848721 w 3848721"/>
              <a:gd name="connsiteY5" fmla="*/ 185687 h 1904486"/>
              <a:gd name="connsiteX0" fmla="*/ 0 w 2945869"/>
              <a:gd name="connsiteY0" fmla="*/ 1835720 h 1835720"/>
              <a:gd name="connsiteX1" fmla="*/ 579041 w 2945869"/>
              <a:gd name="connsiteY1" fmla="*/ 1769045 h 1835720"/>
              <a:gd name="connsiteX2" fmla="*/ 1055289 w 2945869"/>
              <a:gd name="connsiteY2" fmla="*/ 1444364 h 1835720"/>
              <a:gd name="connsiteX3" fmla="*/ 1912539 w 2945869"/>
              <a:gd name="connsiteY3" fmla="*/ 310889 h 1835720"/>
              <a:gd name="connsiteX4" fmla="*/ 2945868 w 2945869"/>
              <a:gd name="connsiteY4" fmla="*/ 0 h 1835720"/>
              <a:gd name="connsiteX0" fmla="*/ 0 w 3799281"/>
              <a:gd name="connsiteY0" fmla="*/ 1822290 h 1822290"/>
              <a:gd name="connsiteX1" fmla="*/ 579041 w 3799281"/>
              <a:gd name="connsiteY1" fmla="*/ 1755615 h 1822290"/>
              <a:gd name="connsiteX2" fmla="*/ 1055289 w 3799281"/>
              <a:gd name="connsiteY2" fmla="*/ 1430934 h 1822290"/>
              <a:gd name="connsiteX3" fmla="*/ 1912539 w 3799281"/>
              <a:gd name="connsiteY3" fmla="*/ 297459 h 1822290"/>
              <a:gd name="connsiteX4" fmla="*/ 3799281 w 3799281"/>
              <a:gd name="connsiteY4" fmla="*/ 0 h 1822290"/>
              <a:gd name="connsiteX0" fmla="*/ 0 w 3799281"/>
              <a:gd name="connsiteY0" fmla="*/ 1822290 h 1822290"/>
              <a:gd name="connsiteX1" fmla="*/ 579041 w 3799281"/>
              <a:gd name="connsiteY1" fmla="*/ 1755615 h 1822290"/>
              <a:gd name="connsiteX2" fmla="*/ 1055289 w 3799281"/>
              <a:gd name="connsiteY2" fmla="*/ 1430934 h 1822290"/>
              <a:gd name="connsiteX3" fmla="*/ 1912539 w 3799281"/>
              <a:gd name="connsiteY3" fmla="*/ 297459 h 1822290"/>
              <a:gd name="connsiteX4" fmla="*/ 2887735 w 3799281"/>
              <a:gd name="connsiteY4" fmla="*/ 64056 h 1822290"/>
              <a:gd name="connsiteX5" fmla="*/ 3799281 w 3799281"/>
              <a:gd name="connsiteY5" fmla="*/ 0 h 1822290"/>
              <a:gd name="connsiteX0" fmla="*/ 0 w 3799281"/>
              <a:gd name="connsiteY0" fmla="*/ 1861386 h 1861386"/>
              <a:gd name="connsiteX1" fmla="*/ 579041 w 3799281"/>
              <a:gd name="connsiteY1" fmla="*/ 1794711 h 1861386"/>
              <a:gd name="connsiteX2" fmla="*/ 1055289 w 3799281"/>
              <a:gd name="connsiteY2" fmla="*/ 1470030 h 1861386"/>
              <a:gd name="connsiteX3" fmla="*/ 1912539 w 3799281"/>
              <a:gd name="connsiteY3" fmla="*/ 336555 h 1861386"/>
              <a:gd name="connsiteX4" fmla="*/ 2929879 w 3799281"/>
              <a:gd name="connsiteY4" fmla="*/ 15855 h 1861386"/>
              <a:gd name="connsiteX5" fmla="*/ 3799281 w 3799281"/>
              <a:gd name="connsiteY5" fmla="*/ 39096 h 1861386"/>
              <a:gd name="connsiteX0" fmla="*/ 0 w 3799281"/>
              <a:gd name="connsiteY0" fmla="*/ 1864731 h 1864731"/>
              <a:gd name="connsiteX1" fmla="*/ 579041 w 3799281"/>
              <a:gd name="connsiteY1" fmla="*/ 1798056 h 1864731"/>
              <a:gd name="connsiteX2" fmla="*/ 1055289 w 3799281"/>
              <a:gd name="connsiteY2" fmla="*/ 1473375 h 1864731"/>
              <a:gd name="connsiteX3" fmla="*/ 1912539 w 3799281"/>
              <a:gd name="connsiteY3" fmla="*/ 339900 h 1864731"/>
              <a:gd name="connsiteX4" fmla="*/ 2929879 w 3799281"/>
              <a:gd name="connsiteY4" fmla="*/ 19200 h 1864731"/>
              <a:gd name="connsiteX5" fmla="*/ 3799281 w 3799281"/>
              <a:gd name="connsiteY5" fmla="*/ 22296 h 1864731"/>
              <a:gd name="connsiteX0" fmla="*/ 0 w 3799281"/>
              <a:gd name="connsiteY0" fmla="*/ 1882725 h 1882725"/>
              <a:gd name="connsiteX1" fmla="*/ 579041 w 3799281"/>
              <a:gd name="connsiteY1" fmla="*/ 1816050 h 1882725"/>
              <a:gd name="connsiteX2" fmla="*/ 1055289 w 3799281"/>
              <a:gd name="connsiteY2" fmla="*/ 1491369 h 1882725"/>
              <a:gd name="connsiteX3" fmla="*/ 1912539 w 3799281"/>
              <a:gd name="connsiteY3" fmla="*/ 357894 h 1882725"/>
              <a:gd name="connsiteX4" fmla="*/ 2929879 w 3799281"/>
              <a:gd name="connsiteY4" fmla="*/ 37194 h 1882725"/>
              <a:gd name="connsiteX5" fmla="*/ 3799281 w 3799281"/>
              <a:gd name="connsiteY5" fmla="*/ 0 h 1882725"/>
              <a:gd name="connsiteX0" fmla="*/ 0 w 3799281"/>
              <a:gd name="connsiteY0" fmla="*/ 1882725 h 1882725"/>
              <a:gd name="connsiteX1" fmla="*/ 579041 w 3799281"/>
              <a:gd name="connsiteY1" fmla="*/ 1816050 h 1882725"/>
              <a:gd name="connsiteX2" fmla="*/ 1055289 w 3799281"/>
              <a:gd name="connsiteY2" fmla="*/ 1491369 h 1882725"/>
              <a:gd name="connsiteX3" fmla="*/ 1912539 w 3799281"/>
              <a:gd name="connsiteY3" fmla="*/ 357894 h 1882725"/>
              <a:gd name="connsiteX4" fmla="*/ 2750767 w 3799281"/>
              <a:gd name="connsiteY4" fmla="*/ 64054 h 1882725"/>
              <a:gd name="connsiteX5" fmla="*/ 3799281 w 3799281"/>
              <a:gd name="connsiteY5" fmla="*/ 0 h 1882725"/>
              <a:gd name="connsiteX0" fmla="*/ 0 w 3799281"/>
              <a:gd name="connsiteY0" fmla="*/ 1882725 h 1882725"/>
              <a:gd name="connsiteX1" fmla="*/ 579041 w 3799281"/>
              <a:gd name="connsiteY1" fmla="*/ 1816050 h 1882725"/>
              <a:gd name="connsiteX2" fmla="*/ 1055289 w 3799281"/>
              <a:gd name="connsiteY2" fmla="*/ 1491369 h 1882725"/>
              <a:gd name="connsiteX3" fmla="*/ 1838788 w 3799281"/>
              <a:gd name="connsiteY3" fmla="*/ 525772 h 1882725"/>
              <a:gd name="connsiteX4" fmla="*/ 2750767 w 3799281"/>
              <a:gd name="connsiteY4" fmla="*/ 64054 h 1882725"/>
              <a:gd name="connsiteX5" fmla="*/ 3799281 w 3799281"/>
              <a:gd name="connsiteY5" fmla="*/ 0 h 1882725"/>
              <a:gd name="connsiteX0" fmla="*/ 0 w 3799281"/>
              <a:gd name="connsiteY0" fmla="*/ 1882725 h 1882725"/>
              <a:gd name="connsiteX1" fmla="*/ 579041 w 3799281"/>
              <a:gd name="connsiteY1" fmla="*/ 1816050 h 1882725"/>
              <a:gd name="connsiteX2" fmla="*/ 1055289 w 3799281"/>
              <a:gd name="connsiteY2" fmla="*/ 1491369 h 1882725"/>
              <a:gd name="connsiteX3" fmla="*/ 1838788 w 3799281"/>
              <a:gd name="connsiteY3" fmla="*/ 525772 h 1882725"/>
              <a:gd name="connsiteX4" fmla="*/ 2929879 w 3799281"/>
              <a:gd name="connsiteY4" fmla="*/ 57339 h 1882725"/>
              <a:gd name="connsiteX5" fmla="*/ 3799281 w 3799281"/>
              <a:gd name="connsiteY5" fmla="*/ 0 h 18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9281" h="1882725">
                <a:moveTo>
                  <a:pt x="0" y="1882725"/>
                </a:moveTo>
                <a:cubicBezTo>
                  <a:pt x="92075" y="1857325"/>
                  <a:pt x="403160" y="1881276"/>
                  <a:pt x="579041" y="1816050"/>
                </a:cubicBezTo>
                <a:cubicBezTo>
                  <a:pt x="754922" y="1750824"/>
                  <a:pt x="845331" y="1706415"/>
                  <a:pt x="1055289" y="1491369"/>
                </a:cubicBezTo>
                <a:cubicBezTo>
                  <a:pt x="1265247" y="1276323"/>
                  <a:pt x="1526356" y="764777"/>
                  <a:pt x="1838788" y="525772"/>
                </a:cubicBezTo>
                <a:cubicBezTo>
                  <a:pt x="2151220" y="286767"/>
                  <a:pt x="2615422" y="106915"/>
                  <a:pt x="2929879" y="57339"/>
                </a:cubicBezTo>
                <a:cubicBezTo>
                  <a:pt x="3244336" y="7763"/>
                  <a:pt x="3647357" y="10676"/>
                  <a:pt x="3799281"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9" name="Elbow Connector 18"/>
          <p:cNvCxnSpPr/>
          <p:nvPr/>
        </p:nvCxnSpPr>
        <p:spPr>
          <a:xfrm rot="16200000" flipH="1">
            <a:off x="5119604" y="2879134"/>
            <a:ext cx="2161814" cy="1508585"/>
          </a:xfrm>
          <a:prstGeom prst="bentConnector3">
            <a:avLst>
              <a:gd name="adj1" fmla="val -59"/>
            </a:avLst>
          </a:prstGeom>
          <a:ln w="190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6200000" flipH="1">
            <a:off x="5426920" y="3599720"/>
            <a:ext cx="1133914" cy="1095318"/>
          </a:xfrm>
          <a:prstGeom prst="bentConnector3">
            <a:avLst>
              <a:gd name="adj1" fmla="val -1048"/>
            </a:avLst>
          </a:prstGeom>
          <a:ln w="190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5113361" y="2484785"/>
            <a:ext cx="2562406" cy="1896692"/>
          </a:xfrm>
          <a:prstGeom prst="bentConnector3">
            <a:avLst>
              <a:gd name="adj1" fmla="val -90"/>
            </a:avLst>
          </a:prstGeom>
          <a:ln w="1905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6200000">
            <a:off x="4302236" y="2609301"/>
            <a:ext cx="1890774" cy="307777"/>
          </a:xfrm>
          <a:prstGeom prst="rect">
            <a:avLst/>
          </a:prstGeom>
          <a:noFill/>
        </p:spPr>
        <p:txBody>
          <a:bodyPr wrap="square" rtlCol="0">
            <a:spAutoFit/>
          </a:bodyPr>
          <a:lstStyle/>
          <a:p>
            <a:r>
              <a:rPr lang="en-US" sz="1400" dirty="0" smtClean="0"/>
              <a:t>u</a:t>
            </a:r>
            <a:r>
              <a:rPr lang="en-US" sz="1400" baseline="-25000" dirty="0" smtClean="0"/>
              <a:t>1                         </a:t>
            </a:r>
            <a:r>
              <a:rPr lang="en-US" sz="1400" dirty="0"/>
              <a:t>u</a:t>
            </a:r>
            <a:r>
              <a:rPr lang="en-US" sz="1400" baseline="-25000" dirty="0" smtClean="0"/>
              <a:t>2       </a:t>
            </a:r>
            <a:r>
              <a:rPr lang="en-US" sz="1400" dirty="0"/>
              <a:t>u</a:t>
            </a:r>
            <a:r>
              <a:rPr lang="en-US" sz="1400" baseline="-25000" dirty="0" smtClean="0"/>
              <a:t>3</a:t>
            </a:r>
            <a:endParaRPr lang="en-GB" sz="1400" baseline="-25000" dirty="0"/>
          </a:p>
        </p:txBody>
      </p:sp>
      <p:graphicFrame>
        <p:nvGraphicFramePr>
          <p:cNvPr id="37" name="Object 4"/>
          <p:cNvGraphicFramePr>
            <a:graphicFrameLocks noChangeAspect="1"/>
          </p:cNvGraphicFramePr>
          <p:nvPr>
            <p:extLst>
              <p:ext uri="{D42A27DB-BD31-4B8C-83A1-F6EECF244321}">
                <p14:modId xmlns:p14="http://schemas.microsoft.com/office/powerpoint/2010/main" val="2035364641"/>
              </p:ext>
            </p:extLst>
          </p:nvPr>
        </p:nvGraphicFramePr>
        <p:xfrm>
          <a:off x="6400800" y="5551488"/>
          <a:ext cx="1176337" cy="392112"/>
        </p:xfrm>
        <a:graphic>
          <a:graphicData uri="http://schemas.openxmlformats.org/presentationml/2006/ole">
            <mc:AlternateContent xmlns:mc="http://schemas.openxmlformats.org/markup-compatibility/2006">
              <mc:Choice xmlns:v="urn:schemas-microsoft-com:vml" Requires="v">
                <p:oleObj spid="_x0000_s18321" name="Equation" r:id="rId4" imgW="723600" imgH="241200" progId="Equation.DSMT4">
                  <p:embed/>
                </p:oleObj>
              </mc:Choice>
              <mc:Fallback>
                <p:oleObj name="Equation" r:id="rId4" imgW="723600" imgH="241200" progId="Equation.DSMT4">
                  <p:embed/>
                  <p:pic>
                    <p:nvPicPr>
                      <p:cNvPr id="0" name=""/>
                      <p:cNvPicPr>
                        <a:picLocks noChangeAspect="1" noChangeArrowheads="1"/>
                      </p:cNvPicPr>
                      <p:nvPr/>
                    </p:nvPicPr>
                    <p:blipFill>
                      <a:blip r:embed="rId5"/>
                      <a:srcRect/>
                      <a:stretch>
                        <a:fillRect/>
                      </a:stretch>
                    </p:blipFill>
                    <p:spPr bwMode="auto">
                      <a:xfrm>
                        <a:off x="6400800" y="5551488"/>
                        <a:ext cx="1176337" cy="392112"/>
                      </a:xfrm>
                      <a:prstGeom prst="rect">
                        <a:avLst/>
                      </a:prstGeom>
                      <a:solidFill>
                        <a:srgbClr val="CCECFF"/>
                      </a:solidFill>
                      <a:ln>
                        <a:noFill/>
                      </a:ln>
                      <a:effectLst/>
                    </p:spPr>
                  </p:pic>
                </p:oleObj>
              </mc:Fallback>
            </mc:AlternateContent>
          </a:graphicData>
        </a:graphic>
      </p:graphicFrame>
      <p:graphicFrame>
        <p:nvGraphicFramePr>
          <p:cNvPr id="38" name="Object 4"/>
          <p:cNvGraphicFramePr>
            <a:graphicFrameLocks noChangeAspect="1"/>
          </p:cNvGraphicFramePr>
          <p:nvPr>
            <p:extLst>
              <p:ext uri="{D42A27DB-BD31-4B8C-83A1-F6EECF244321}">
                <p14:modId xmlns:p14="http://schemas.microsoft.com/office/powerpoint/2010/main" val="2241967911"/>
              </p:ext>
            </p:extLst>
          </p:nvPr>
        </p:nvGraphicFramePr>
        <p:xfrm>
          <a:off x="3324021" y="5520189"/>
          <a:ext cx="1135063" cy="392113"/>
        </p:xfrm>
        <a:graphic>
          <a:graphicData uri="http://schemas.openxmlformats.org/presentationml/2006/ole">
            <mc:AlternateContent xmlns:mc="http://schemas.openxmlformats.org/markup-compatibility/2006">
              <mc:Choice xmlns:v="urn:schemas-microsoft-com:vml" Requires="v">
                <p:oleObj spid="_x0000_s18322" name="Equation" r:id="rId6" imgW="698400" imgH="241200" progId="Equation.DSMT4">
                  <p:embed/>
                </p:oleObj>
              </mc:Choice>
              <mc:Fallback>
                <p:oleObj name="Equation" r:id="rId6" imgW="698400" imgH="241200" progId="Equation.DSMT4">
                  <p:embed/>
                  <p:pic>
                    <p:nvPicPr>
                      <p:cNvPr id="0" name=""/>
                      <p:cNvPicPr>
                        <a:picLocks noChangeAspect="1" noChangeArrowheads="1"/>
                      </p:cNvPicPr>
                      <p:nvPr/>
                    </p:nvPicPr>
                    <p:blipFill>
                      <a:blip r:embed="rId7"/>
                      <a:srcRect/>
                      <a:stretch>
                        <a:fillRect/>
                      </a:stretch>
                    </p:blipFill>
                    <p:spPr bwMode="auto">
                      <a:xfrm>
                        <a:off x="3324021" y="5520189"/>
                        <a:ext cx="1135063" cy="3921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555789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Monte Carlo simulation requires:</a:t>
            </a:r>
            <a:endParaRPr lang="en-GB" sz="3400" b="1" dirty="0">
              <a:solidFill>
                <a:srgbClr val="305480"/>
              </a:solidFill>
            </a:endParaRPr>
          </a:p>
          <a:p>
            <a:pPr marL="514350" indent="-514350">
              <a:spcBef>
                <a:spcPts val="1200"/>
              </a:spcBef>
              <a:buFont typeface="Wingdings" panose="05000000000000000000" pitchFamily="2" charset="2"/>
              <a:buChar char=""/>
              <a:tabLst>
                <a:tab pos="990600" algn="l"/>
              </a:tabLst>
            </a:pPr>
            <a:r>
              <a:rPr lang="en-US" sz="2600" dirty="0" smtClean="0"/>
              <a:t>A.	A simple forecast model</a:t>
            </a:r>
          </a:p>
          <a:p>
            <a:pPr marL="514350" indent="-514350">
              <a:spcBef>
                <a:spcPts val="1200"/>
              </a:spcBef>
              <a:buFont typeface="Wingdings" panose="05000000000000000000" pitchFamily="2" charset="2"/>
              <a:buChar char=""/>
              <a:tabLst>
                <a:tab pos="990600" algn="l"/>
              </a:tabLst>
            </a:pPr>
            <a:r>
              <a:rPr lang="en-US" sz="2600" dirty="0" smtClean="0"/>
              <a:t>B.	An equal chance of sampling each possible value</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C.	The joint probability distribution of model inputs</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D.	Uncorrelated inputs</a:t>
            </a:r>
          </a:p>
          <a:p>
            <a:pPr marL="514350" indent="-514350">
              <a:spcBef>
                <a:spcPts val="1200"/>
              </a:spcBef>
              <a:buFont typeface="Wingdings" panose="05000000000000000000" pitchFamily="2" charset="2"/>
              <a:buChar char=""/>
              <a:tabLst>
                <a:tab pos="990600" algn="l"/>
              </a:tabLst>
            </a:pPr>
            <a:r>
              <a:rPr lang="en-US" sz="2600" dirty="0" smtClean="0"/>
              <a:t>E.	Running the forecast model many (n) times</a:t>
            </a:r>
          </a:p>
          <a:p>
            <a:pPr marL="514350" indent="-514350">
              <a:spcBef>
                <a:spcPts val="1200"/>
              </a:spcBef>
              <a:buFont typeface="Wingdings" panose="05000000000000000000" pitchFamily="2" charset="2"/>
              <a:buChar char=""/>
              <a:tabLst>
                <a:tab pos="990600" algn="l"/>
              </a:tabLst>
            </a:pPr>
            <a:r>
              <a:rPr lang="en-US" sz="2600" dirty="0" smtClean="0"/>
              <a:t>F.	An infinitely large sample size</a:t>
            </a:r>
          </a:p>
          <a:p>
            <a:pPr>
              <a:spcBef>
                <a:spcPts val="1000"/>
              </a:spcBef>
            </a:pPr>
            <a:endParaRPr lang="en-US" sz="2600" dirty="0" smtClean="0"/>
          </a:p>
          <a:p>
            <a:pPr marL="514350" indent="-514350">
              <a:spcBef>
                <a:spcPts val="1000"/>
              </a:spcBef>
              <a:buFont typeface="Arial" panose="020B0604020202020204" pitchFamily="34" charset="0"/>
              <a:buChar char="•"/>
            </a:pPr>
            <a:r>
              <a:rPr lang="en-US" sz="2600" dirty="0" smtClean="0"/>
              <a:t>Answers are at the end.</a:t>
            </a: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Question 5: check </a:t>
            </a:r>
            <a:r>
              <a:rPr lang="en-US" sz="3400" b="1" u="sng" dirty="0" smtClean="0">
                <a:latin typeface="Tahoma" pitchFamily="34" charset="0"/>
                <a:ea typeface="Tahoma" pitchFamily="34" charset="0"/>
                <a:cs typeface="Tahoma" pitchFamily="34" charset="0"/>
              </a:rPr>
              <a:t>all</a:t>
            </a:r>
            <a:r>
              <a:rPr lang="en-US" sz="3400" b="1" dirty="0" smtClean="0">
                <a:latin typeface="Tahoma" pitchFamily="34" charset="0"/>
                <a:ea typeface="Tahoma" pitchFamily="34" charset="0"/>
                <a:cs typeface="Tahoma" pitchFamily="34" charset="0"/>
              </a:rPr>
              <a:t> that apply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92466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01613" y="2628900"/>
            <a:ext cx="8734425" cy="1104900"/>
          </a:xfrm>
          <a:prstGeom prst="rect">
            <a:avLst/>
          </a:prstGeom>
          <a:noFill/>
          <a:ln w="9525">
            <a:noFill/>
            <a:miter lim="800000"/>
            <a:headEnd/>
            <a:tailEnd/>
          </a:ln>
        </p:spPr>
        <p:txBody>
          <a:bodyPr anchor="ctr"/>
          <a:lstStyle/>
          <a:p>
            <a:pPr algn="ctr"/>
            <a:r>
              <a:rPr lang="en-GB" sz="4800" b="1" dirty="0" smtClean="0">
                <a:solidFill>
                  <a:srgbClr val="376092"/>
                </a:solidFill>
              </a:rPr>
              <a:t>1. Why use ensemble forecasting? </a:t>
            </a:r>
            <a:endParaRPr lang="en-GB" sz="4800" dirty="0">
              <a:solidFill>
                <a:srgbClr val="376092"/>
              </a:solidFill>
            </a:endParaRPr>
          </a:p>
        </p:txBody>
      </p:sp>
    </p:spTree>
    <p:extLst>
      <p:ext uri="{BB962C8B-B14F-4D97-AF65-F5344CB8AC3E}">
        <p14:creationId xmlns:p14="http://schemas.microsoft.com/office/powerpoint/2010/main" val="1437702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01613" y="2628900"/>
            <a:ext cx="8734425" cy="1104900"/>
          </a:xfrm>
          <a:prstGeom prst="rect">
            <a:avLst/>
          </a:prstGeom>
          <a:noFill/>
          <a:ln w="9525">
            <a:noFill/>
            <a:miter lim="800000"/>
            <a:headEnd/>
            <a:tailEnd/>
          </a:ln>
        </p:spPr>
        <p:txBody>
          <a:bodyPr anchor="ctr"/>
          <a:lstStyle/>
          <a:p>
            <a:pPr algn="ctr"/>
            <a:r>
              <a:rPr lang="en-GB" sz="4800" b="1" dirty="0">
                <a:solidFill>
                  <a:srgbClr val="376092"/>
                </a:solidFill>
              </a:rPr>
              <a:t>6</a:t>
            </a:r>
            <a:r>
              <a:rPr lang="en-GB" sz="4800" b="1" dirty="0" smtClean="0">
                <a:solidFill>
                  <a:srgbClr val="376092"/>
                </a:solidFill>
              </a:rPr>
              <a:t>. Applying the theory to operational forecasting in hydrology</a:t>
            </a:r>
            <a:endParaRPr lang="en-GB" sz="4800" dirty="0">
              <a:solidFill>
                <a:srgbClr val="376092"/>
              </a:solidFill>
            </a:endParaRPr>
          </a:p>
        </p:txBody>
      </p:sp>
    </p:spTree>
    <p:extLst>
      <p:ext uri="{BB962C8B-B14F-4D97-AF65-F5344CB8AC3E}">
        <p14:creationId xmlns:p14="http://schemas.microsoft.com/office/powerpoint/2010/main" val="30645329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Reminder of uncertainty sources</a:t>
            </a:r>
            <a:endParaRPr lang="en-US" sz="3400" b="1" dirty="0">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Total uncertainty in streamflow from:</a:t>
            </a:r>
            <a:endParaRPr lang="en-GB" sz="3400" b="1" dirty="0" smtClean="0">
              <a:solidFill>
                <a:srgbClr val="305480"/>
              </a:solidFill>
            </a:endParaRPr>
          </a:p>
          <a:p>
            <a:pPr marL="514350" indent="-514350">
              <a:spcBef>
                <a:spcPts val="1200"/>
              </a:spcBef>
              <a:buFont typeface="+mj-lt"/>
              <a:buAutoNum type="arabicPeriod"/>
            </a:pPr>
            <a:r>
              <a:rPr lang="en-US" sz="2600" dirty="0" smtClean="0"/>
              <a:t>Meteorological forecast uncertainties</a:t>
            </a:r>
          </a:p>
          <a:p>
            <a:pPr marL="514350" indent="-514350">
              <a:spcBef>
                <a:spcPts val="1200"/>
              </a:spcBef>
              <a:buFont typeface="+mj-lt"/>
              <a:buAutoNum type="arabicPeriod"/>
            </a:pPr>
            <a:r>
              <a:rPr lang="en-US" sz="2600" dirty="0" smtClean="0"/>
              <a:t>Hydrologic modeling uncertainties</a:t>
            </a:r>
          </a:p>
          <a:p>
            <a:pPr marL="514350" indent="-514350">
              <a:spcBef>
                <a:spcPts val="1200"/>
              </a:spcBef>
              <a:buFont typeface="Arial" panose="020B0604020202020204" pitchFamily="34" charset="0"/>
              <a:buChar char="•"/>
            </a:pPr>
            <a:r>
              <a:rPr lang="en-US" sz="2600" dirty="0" smtClean="0"/>
              <a:t>(But don’t forget social/economic/decision context)</a:t>
            </a:r>
          </a:p>
          <a:p>
            <a:pPr marL="609600" indent="-609600">
              <a:spcBef>
                <a:spcPct val="35000"/>
              </a:spcBef>
            </a:pPr>
            <a:r>
              <a:rPr lang="en-US" sz="3400" b="1" dirty="0" smtClean="0">
                <a:solidFill>
                  <a:srgbClr val="305480"/>
                </a:solidFill>
              </a:rPr>
              <a:t>Hydrologic uncertainties include</a:t>
            </a:r>
            <a:endParaRPr lang="en-GB" sz="3400" b="1" dirty="0">
              <a:solidFill>
                <a:srgbClr val="305480"/>
              </a:solidFill>
            </a:endParaRPr>
          </a:p>
          <a:p>
            <a:pPr marL="502920" indent="-502920">
              <a:spcBef>
                <a:spcPts val="1200"/>
              </a:spcBef>
              <a:buFontTx/>
              <a:buChar char="•"/>
            </a:pPr>
            <a:r>
              <a:rPr lang="en-US" sz="2600" dirty="0" smtClean="0"/>
              <a:t>Model structure (SNOW-17, SAC-SMA, Lag/K etc.)</a:t>
            </a:r>
          </a:p>
          <a:p>
            <a:pPr marL="502920" indent="-502920">
              <a:spcBef>
                <a:spcPts val="1200"/>
              </a:spcBef>
              <a:buFontTx/>
              <a:buChar char="•"/>
            </a:pPr>
            <a:r>
              <a:rPr lang="en-US" sz="2600" dirty="0" smtClean="0"/>
              <a:t>Model parameters</a:t>
            </a:r>
          </a:p>
          <a:p>
            <a:pPr marL="502920" indent="-502920">
              <a:spcBef>
                <a:spcPts val="1000"/>
              </a:spcBef>
              <a:buFontTx/>
              <a:buChar char="•"/>
            </a:pPr>
            <a:r>
              <a:rPr lang="en-US" sz="2600" dirty="0" smtClean="0"/>
              <a:t>Initial conditions and state variables</a:t>
            </a:r>
          </a:p>
          <a:p>
            <a:pPr marL="502920" indent="-502920">
              <a:spcBef>
                <a:spcPts val="1000"/>
              </a:spcBef>
              <a:buFontTx/>
              <a:buChar char="•"/>
            </a:pPr>
            <a:r>
              <a:rPr lang="en-US" sz="2600" dirty="0" smtClean="0"/>
              <a:t>River regulations, reservoirs, manual adjustments</a:t>
            </a:r>
            <a:endParaRPr lang="en-GB" sz="2600" dirty="0"/>
          </a:p>
          <a:p>
            <a:pPr>
              <a:spcBef>
                <a:spcPts val="1000"/>
              </a:spcBef>
            </a:pPr>
            <a:endParaRPr lang="en-GB" sz="2600" dirty="0"/>
          </a:p>
        </p:txBody>
      </p:sp>
    </p:spTree>
    <p:extLst>
      <p:ext uri="{BB962C8B-B14F-4D97-AF65-F5344CB8AC3E}">
        <p14:creationId xmlns:p14="http://schemas.microsoft.com/office/powerpoint/2010/main" val="2779624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Quantifying uncertainty</a:t>
            </a:r>
            <a:endParaRPr lang="en-US" sz="3400" b="1" dirty="0">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Different techniques and aims</a:t>
            </a:r>
            <a:endParaRPr lang="en-GB" sz="3400" b="1" dirty="0" smtClean="0">
              <a:solidFill>
                <a:srgbClr val="305480"/>
              </a:solidFill>
            </a:endParaRPr>
          </a:p>
          <a:p>
            <a:pPr marL="514350" indent="-514350">
              <a:spcBef>
                <a:spcPts val="1200"/>
              </a:spcBef>
              <a:buFont typeface="Arial" panose="020B0604020202020204" pitchFamily="34" charset="0"/>
              <a:buChar char="•"/>
            </a:pPr>
            <a:r>
              <a:rPr lang="en-US" sz="2600" dirty="0" smtClean="0"/>
              <a:t>Broadly speaking, two groups of techniques:</a:t>
            </a:r>
          </a:p>
          <a:p>
            <a:pPr marL="514350" indent="-514350">
              <a:spcBef>
                <a:spcPts val="1200"/>
              </a:spcBef>
              <a:buFont typeface="+mj-lt"/>
              <a:buAutoNum type="arabicPeriod"/>
            </a:pPr>
            <a:r>
              <a:rPr lang="en-US" sz="2600" u="sng" dirty="0"/>
              <a:t>Those that do </a:t>
            </a:r>
            <a:r>
              <a:rPr lang="en-US" sz="2600" b="1" u="sng" dirty="0"/>
              <a:t>not</a:t>
            </a:r>
            <a:r>
              <a:rPr lang="en-US" sz="2600" u="sng" dirty="0"/>
              <a:t> aim to quantify </a:t>
            </a:r>
            <a:r>
              <a:rPr lang="en-US" sz="2600" u="sng" dirty="0" smtClean="0"/>
              <a:t>total uncertainty</a:t>
            </a:r>
            <a:endParaRPr lang="en-US" sz="2600" u="sng" dirty="0"/>
          </a:p>
          <a:p>
            <a:pPr marL="971550" lvl="1" indent="-434975">
              <a:spcBef>
                <a:spcPts val="1200"/>
              </a:spcBef>
              <a:buFont typeface="Arial" panose="020B0604020202020204" pitchFamily="34" charset="0"/>
              <a:buChar char="•"/>
            </a:pPr>
            <a:r>
              <a:rPr lang="en-US" sz="2400" dirty="0"/>
              <a:t>Risky. Generally, they ignore hydrologic </a:t>
            </a:r>
            <a:r>
              <a:rPr lang="en-US" sz="2400" dirty="0" smtClean="0"/>
              <a:t>uncertainties</a:t>
            </a:r>
            <a:endParaRPr lang="en-US" sz="2600" u="sng" dirty="0" smtClean="0"/>
          </a:p>
          <a:p>
            <a:pPr marL="514350" indent="-514350">
              <a:spcBef>
                <a:spcPts val="1200"/>
              </a:spcBef>
              <a:buFont typeface="+mj-lt"/>
              <a:buAutoNum type="arabicPeriod"/>
            </a:pPr>
            <a:r>
              <a:rPr lang="en-US" sz="2600" u="sng" dirty="0" smtClean="0"/>
              <a:t>Those that do aim to quantify total uncertainty</a:t>
            </a:r>
          </a:p>
          <a:p>
            <a:pPr marL="971550" lvl="1" indent="-434975">
              <a:spcBef>
                <a:spcPts val="1200"/>
              </a:spcBef>
              <a:buFont typeface="+mj-lt"/>
              <a:buAutoNum type="alphaLcPeriod"/>
            </a:pPr>
            <a:r>
              <a:rPr lang="en-US" sz="2400" dirty="0" smtClean="0"/>
              <a:t>By modeling directly </a:t>
            </a:r>
            <a:r>
              <a:rPr lang="en-US" sz="2400" dirty="0"/>
              <a:t>(</a:t>
            </a:r>
            <a:r>
              <a:rPr lang="en-US" sz="2400" dirty="0" smtClean="0"/>
              <a:t>statistically) in a lumped way (also known as Model Output Statistics, MOS) </a:t>
            </a:r>
          </a:p>
          <a:p>
            <a:pPr marL="971550" lvl="1" indent="-434975">
              <a:spcBef>
                <a:spcPts val="1200"/>
              </a:spcBef>
              <a:buFont typeface="+mj-lt"/>
              <a:buAutoNum type="alphaLcPeriod"/>
            </a:pPr>
            <a:r>
              <a:rPr lang="en-US" sz="2400" dirty="0" smtClean="0"/>
              <a:t>By modeling indirectly, via individual sources (i.e. by conducting uncertainty propagation)</a:t>
            </a:r>
          </a:p>
          <a:p>
            <a:pPr marL="971550" lvl="1" indent="-434975">
              <a:spcBef>
                <a:spcPts val="1200"/>
              </a:spcBef>
              <a:buFont typeface="+mj-lt"/>
              <a:buAutoNum type="alphaLcPeriod"/>
            </a:pPr>
            <a:r>
              <a:rPr lang="en-US" sz="2400" dirty="0" smtClean="0"/>
              <a:t>Extension of b. to remove biases in forcing and/or flow</a:t>
            </a:r>
          </a:p>
        </p:txBody>
      </p:sp>
    </p:spTree>
    <p:extLst>
      <p:ext uri="{BB962C8B-B14F-4D97-AF65-F5344CB8AC3E}">
        <p14:creationId xmlns:p14="http://schemas.microsoft.com/office/powerpoint/2010/main" val="14924147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292875" y="855068"/>
            <a:ext cx="8556625" cy="46863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Characteristics of selected systems</a:t>
            </a:r>
            <a:endParaRPr lang="en-GB" sz="2800" b="1" dirty="0">
              <a:solidFill>
                <a:srgbClr val="305480"/>
              </a:solidFill>
            </a:endParaRPr>
          </a:p>
        </p:txBody>
      </p:sp>
      <p:sp>
        <p:nvSpPr>
          <p:cNvPr id="8"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Examples of operational techniques</a:t>
            </a:r>
            <a:endParaRPr lang="en-US" sz="3400" b="1" dirty="0">
              <a:latin typeface="Tahoma" pitchFamily="34" charset="0"/>
              <a:ea typeface="Tahoma" pitchFamily="34" charset="0"/>
              <a:cs typeface="Tahoma"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395992178"/>
              </p:ext>
            </p:extLst>
          </p:nvPr>
        </p:nvGraphicFramePr>
        <p:xfrm>
          <a:off x="422948" y="1600200"/>
          <a:ext cx="8255467" cy="4282440"/>
        </p:xfrm>
        <a:graphic>
          <a:graphicData uri="http://schemas.openxmlformats.org/drawingml/2006/table">
            <a:tbl>
              <a:tblPr firstRow="1" firstCol="1" bandRow="1">
                <a:tableStyleId>{5C22544A-7EE6-4342-B048-85BDC9FD1C3A}</a:tableStyleId>
              </a:tblPr>
              <a:tblGrid>
                <a:gridCol w="2823172"/>
                <a:gridCol w="1086459"/>
                <a:gridCol w="1086459"/>
                <a:gridCol w="1086459"/>
                <a:gridCol w="1086459"/>
                <a:gridCol w="1086459"/>
              </a:tblGrid>
              <a:tr h="266700">
                <a:tc>
                  <a:txBody>
                    <a:bodyPr/>
                    <a:lstStyle/>
                    <a:p>
                      <a:pPr>
                        <a:lnSpc>
                          <a:spcPct val="107000"/>
                        </a:lnSpc>
                        <a:spcAft>
                          <a:spcPts val="0"/>
                        </a:spcAft>
                      </a:pPr>
                      <a:r>
                        <a:rPr lang="en-GB" sz="1400" b="1" dirty="0" smtClean="0">
                          <a:effectLst/>
                          <a:latin typeface="+mn-lt"/>
                        </a:rPr>
                        <a:t>Characteristic</a:t>
                      </a:r>
                      <a:endParaRPr lang="en-GB"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nSpc>
                          <a:spcPct val="107000"/>
                        </a:lnSpc>
                        <a:spcAft>
                          <a:spcPts val="0"/>
                        </a:spcAft>
                      </a:pPr>
                      <a:r>
                        <a:rPr lang="en-GB" sz="1400" b="1" dirty="0" smtClean="0">
                          <a:effectLst/>
                          <a:latin typeface="+mn-lt"/>
                        </a:rPr>
                        <a:t>US-ESP</a:t>
                      </a:r>
                      <a:endParaRPr lang="en-GB"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nSpc>
                          <a:spcPct val="107000"/>
                        </a:lnSpc>
                        <a:spcAft>
                          <a:spcPts val="0"/>
                        </a:spcAft>
                      </a:pPr>
                      <a:r>
                        <a:rPr lang="en-GB" sz="1400" b="1" dirty="0" smtClean="0">
                          <a:effectLst/>
                          <a:latin typeface="+mn-lt"/>
                        </a:rPr>
                        <a:t>US-MMEFS</a:t>
                      </a:r>
                      <a:endParaRPr lang="en-GB"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nSpc>
                          <a:spcPct val="107000"/>
                        </a:lnSpc>
                        <a:spcAft>
                          <a:spcPts val="0"/>
                        </a:spcAft>
                      </a:pPr>
                      <a:r>
                        <a:rPr lang="en-GB" sz="1400" b="1" dirty="0" smtClean="0">
                          <a:effectLst/>
                          <a:latin typeface="+mn-lt"/>
                        </a:rPr>
                        <a:t>US-HMOS</a:t>
                      </a:r>
                      <a:endParaRPr lang="en-GB"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nSpc>
                          <a:spcPct val="107000"/>
                        </a:lnSpc>
                        <a:spcAft>
                          <a:spcPts val="0"/>
                        </a:spcAft>
                      </a:pPr>
                      <a:r>
                        <a:rPr lang="en-US" sz="1400" b="1" dirty="0" smtClean="0">
                          <a:effectLst/>
                          <a:latin typeface="+mn-lt"/>
                          <a:ea typeface="Calibri" panose="020F0502020204030204" pitchFamily="34" charset="0"/>
                          <a:cs typeface="Times New Roman" panose="02020603050405020304" pitchFamily="18" charset="0"/>
                        </a:rPr>
                        <a:t>US-HEFS</a:t>
                      </a:r>
                      <a:endParaRPr lang="en-GB"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nSpc>
                          <a:spcPct val="107000"/>
                        </a:lnSpc>
                        <a:spcAft>
                          <a:spcPts val="0"/>
                        </a:spcAft>
                      </a:pPr>
                      <a:r>
                        <a:rPr lang="en-US" sz="1400" b="1" dirty="0" smtClean="0">
                          <a:effectLst/>
                          <a:latin typeface="+mn-lt"/>
                          <a:ea typeface="Calibri" panose="020F0502020204030204" pitchFamily="34" charset="0"/>
                          <a:cs typeface="Times New Roman" panose="02020603050405020304" pitchFamily="18" charset="0"/>
                        </a:rPr>
                        <a:t>EU-EFAS</a:t>
                      </a:r>
                      <a:endParaRPr lang="en-GB" sz="14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r>
              <a:tr h="266700">
                <a:tc>
                  <a:txBody>
                    <a:bodyPr/>
                    <a:lstStyle/>
                    <a:p>
                      <a:pPr>
                        <a:lnSpc>
                          <a:spcPct val="107000"/>
                        </a:lnSpc>
                        <a:spcAft>
                          <a:spcPts val="0"/>
                        </a:spcAft>
                      </a:pPr>
                      <a:r>
                        <a:rPr lang="en-US" sz="1400" b="0" dirty="0" smtClean="0">
                          <a:effectLst/>
                          <a:latin typeface="+mn-lt"/>
                          <a:ea typeface="+mn-ea"/>
                          <a:cs typeface="+mn-cs"/>
                        </a:rPr>
                        <a:t>Models</a:t>
                      </a:r>
                      <a:r>
                        <a:rPr lang="en-US" sz="1400" b="0" baseline="0" dirty="0" smtClean="0">
                          <a:effectLst/>
                          <a:latin typeface="+mn-lt"/>
                          <a:ea typeface="+mn-ea"/>
                          <a:cs typeface="+mn-cs"/>
                        </a:rPr>
                        <a:t> total uncertainty</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Wingdings" panose="05000000000000000000" pitchFamily="2" charset="2"/>
                        </a:rPr>
                        <a:t></a:t>
                      </a:r>
                      <a:endParaRPr lang="en-GB" dirty="0" smtClean="0"/>
                    </a:p>
                  </a:txBody>
                  <a:tcPr marL="68580" marR="68580" marT="0" marB="0" anchor="ctr">
                    <a:solidFill>
                      <a:srgbClr val="FF000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FF0000"/>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00B050"/>
                    </a:solidFill>
                  </a:tcPr>
                </a:tc>
              </a:tr>
              <a:tr h="266700">
                <a:tc>
                  <a:txBody>
                    <a:bodyPr/>
                    <a:lstStyle/>
                    <a:p>
                      <a:pPr>
                        <a:lnSpc>
                          <a:spcPct val="107000"/>
                        </a:lnSpc>
                        <a:spcAft>
                          <a:spcPts val="0"/>
                        </a:spcAft>
                      </a:pPr>
                      <a:r>
                        <a:rPr lang="en-US" sz="1400" b="0" dirty="0" smtClean="0">
                          <a:effectLst/>
                          <a:latin typeface="+mn-lt"/>
                          <a:ea typeface="+mn-ea"/>
                          <a:cs typeface="+mn-cs"/>
                        </a:rPr>
                        <a:t>Models</a:t>
                      </a:r>
                      <a:r>
                        <a:rPr lang="en-US" sz="1400" b="0" baseline="0" dirty="0" smtClean="0">
                          <a:effectLst/>
                          <a:latin typeface="+mn-lt"/>
                          <a:ea typeface="+mn-ea"/>
                          <a:cs typeface="+mn-cs"/>
                        </a:rPr>
                        <a:t> met. uncertainty</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r>
                        <a:rPr lang="en-GB" dirty="0" smtClean="0">
                          <a:sym typeface="Wingdings" panose="05000000000000000000" pitchFamily="2" charset="2"/>
                        </a:rPr>
                        <a:t></a:t>
                      </a:r>
                      <a:endParaRPr lang="en-GB" dirty="0"/>
                    </a:p>
                  </a:txBody>
                  <a:tcPr marL="68580" marR="68580" marT="0" marB="0" anchor="ctr">
                    <a:solidFill>
                      <a:srgbClr val="DDF6FF"/>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r>
              <a:tr h="266700">
                <a:tc>
                  <a:txBody>
                    <a:bodyPr/>
                    <a:lstStyle/>
                    <a:p>
                      <a:pPr>
                        <a:lnSpc>
                          <a:spcPct val="107000"/>
                        </a:lnSpc>
                        <a:spcAft>
                          <a:spcPts val="0"/>
                        </a:spcAft>
                      </a:pPr>
                      <a:r>
                        <a:rPr lang="en-GB" sz="1400" b="0" dirty="0" smtClean="0">
                          <a:effectLst/>
                          <a:latin typeface="+mn-lt"/>
                        </a:rPr>
                        <a:t>Models hydro. uncertainty</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r>
              <a:tr h="266700">
                <a:tc>
                  <a:txBody>
                    <a:bodyPr/>
                    <a:lstStyle/>
                    <a:p>
                      <a:pPr marL="444500" lvl="1" indent="-268288">
                        <a:buFont typeface="Arial" panose="020B0604020202020204" pitchFamily="34" charset="0"/>
                        <a:buChar char="•"/>
                      </a:pPr>
                      <a:r>
                        <a:rPr lang="en-US" sz="1400" b="0" dirty="0" smtClean="0"/>
                        <a:t>P</a:t>
                      </a:r>
                      <a:r>
                        <a:rPr lang="en-US" sz="1400" b="0" baseline="0" dirty="0" smtClean="0"/>
                        <a:t>arameter uncertainty</a:t>
                      </a:r>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r>
              <a:tr h="266700">
                <a:tc>
                  <a:txBody>
                    <a:bodyPr/>
                    <a:lstStyle/>
                    <a:p>
                      <a:pPr marL="444500" lvl="1" indent="-268288">
                        <a:buFont typeface="Arial" panose="020B0604020202020204" pitchFamily="34" charset="0"/>
                        <a:buChar char="•"/>
                      </a:pPr>
                      <a:r>
                        <a:rPr lang="en-US" sz="1400" b="0" dirty="0" smtClean="0"/>
                        <a:t>Structure uncertainty</a:t>
                      </a:r>
                      <a:endParaRPr lang="en-GB" sz="1400" b="0" dirty="0"/>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r>
              <a:tr h="266700">
                <a:tc>
                  <a:txBody>
                    <a:bodyPr/>
                    <a:lstStyle/>
                    <a:p>
                      <a:pPr marL="444500" indent="-268288">
                        <a:buFont typeface="Arial" panose="020B0604020202020204" pitchFamily="34" charset="0"/>
                        <a:buChar char="•"/>
                      </a:pPr>
                      <a:r>
                        <a:rPr lang="en-US" sz="1400" b="0" dirty="0" smtClean="0"/>
                        <a:t>S</a:t>
                      </a:r>
                      <a:r>
                        <a:rPr lang="en-US" sz="1400" b="0" baseline="0" dirty="0" smtClean="0"/>
                        <a:t>tate updating</a:t>
                      </a:r>
                      <a:endParaRPr lang="en-GB" sz="1400" b="0" dirty="0"/>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r>
              <a:tr h="266700">
                <a:tc>
                  <a:txBody>
                    <a:bodyPr/>
                    <a:lstStyle/>
                    <a:p>
                      <a:pPr>
                        <a:lnSpc>
                          <a:spcPct val="107000"/>
                        </a:lnSpc>
                        <a:spcAft>
                          <a:spcPts val="0"/>
                        </a:spcAft>
                      </a:pPr>
                      <a:r>
                        <a:rPr lang="en-US" sz="1400" b="0" dirty="0" smtClean="0">
                          <a:effectLst/>
                          <a:latin typeface="+mn-lt"/>
                          <a:ea typeface="+mn-ea"/>
                          <a:cs typeface="+mn-cs"/>
                        </a:rPr>
                        <a:t>Corrects</a:t>
                      </a:r>
                      <a:r>
                        <a:rPr lang="en-US" sz="1400" b="0" baseline="0" dirty="0" smtClean="0">
                          <a:effectLst/>
                          <a:latin typeface="+mn-lt"/>
                          <a:ea typeface="+mn-ea"/>
                          <a:cs typeface="+mn-cs"/>
                        </a:rPr>
                        <a:t> overall streamflow bias</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FF000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FF0000"/>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00B050"/>
                    </a:solidFill>
                  </a:tcPr>
                </a:tc>
              </a:tr>
              <a:tr h="266700">
                <a:tc>
                  <a:txBody>
                    <a:bodyPr/>
                    <a:lstStyle/>
                    <a:p>
                      <a:pPr>
                        <a:lnSpc>
                          <a:spcPct val="107000"/>
                        </a:lnSpc>
                        <a:spcAft>
                          <a:spcPts val="0"/>
                        </a:spcAft>
                      </a:pPr>
                      <a:r>
                        <a:rPr lang="en-GB" sz="1400" b="0" dirty="0" smtClean="0">
                          <a:effectLst/>
                          <a:latin typeface="+mn-lt"/>
                        </a:rPr>
                        <a:t>Corrects met. bias (pre-proc.)</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r>
              <a:tr h="266700">
                <a:tc>
                  <a:txBody>
                    <a:bodyPr/>
                    <a:lstStyle/>
                    <a:p>
                      <a:r>
                        <a:rPr lang="en-US" sz="1400" b="0" dirty="0" smtClean="0"/>
                        <a:t>Corrects</a:t>
                      </a:r>
                      <a:r>
                        <a:rPr lang="en-US" sz="1400" b="0" baseline="0" dirty="0" smtClean="0"/>
                        <a:t> hydro. bias (post-proc.)</a:t>
                      </a:r>
                      <a:endParaRPr lang="en-GB" sz="1400" b="0" dirty="0"/>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r>
              <a:tr h="266700">
                <a:tc>
                  <a:txBody>
                    <a:bodyPr/>
                    <a:lstStyle/>
                    <a:p>
                      <a:pPr>
                        <a:lnSpc>
                          <a:spcPct val="107000"/>
                        </a:lnSpc>
                        <a:spcAft>
                          <a:spcPts val="0"/>
                        </a:spcAft>
                      </a:pPr>
                      <a:r>
                        <a:rPr lang="en-US" sz="1400" b="0" dirty="0" smtClean="0">
                          <a:effectLst/>
                          <a:latin typeface="+mn-lt"/>
                          <a:ea typeface="Calibri" panose="020F0502020204030204" pitchFamily="34" charset="0"/>
                          <a:cs typeface="Times New Roman" panose="02020603050405020304" pitchFamily="18" charset="0"/>
                        </a:rPr>
                        <a:t>Uses single-valued forcing</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r>
              <a:tr h="266700">
                <a:tc>
                  <a:txBody>
                    <a:bodyPr/>
                    <a:lstStyle/>
                    <a:p>
                      <a:pPr>
                        <a:lnSpc>
                          <a:spcPct val="107000"/>
                        </a:lnSpc>
                        <a:spcAft>
                          <a:spcPts val="0"/>
                        </a:spcAft>
                      </a:pPr>
                      <a:r>
                        <a:rPr lang="en-US" sz="1400" b="0" dirty="0" smtClean="0">
                          <a:effectLst/>
                          <a:latin typeface="+mn-lt"/>
                          <a:ea typeface="Calibri" panose="020F0502020204030204" pitchFamily="34" charset="0"/>
                          <a:cs typeface="Times New Roman" panose="02020603050405020304" pitchFamily="18" charset="0"/>
                        </a:rPr>
                        <a:t>Uses full ensemble forcing</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r>
              <a:tr h="266700">
                <a:tc>
                  <a:txBody>
                    <a:bodyPr/>
                    <a:lstStyle/>
                    <a:p>
                      <a:pPr>
                        <a:lnSpc>
                          <a:spcPct val="107000"/>
                        </a:lnSpc>
                        <a:spcAft>
                          <a:spcPts val="0"/>
                        </a:spcAft>
                      </a:pPr>
                      <a:r>
                        <a:rPr lang="en-US" sz="1400" b="0" dirty="0" smtClean="0">
                          <a:effectLst/>
                          <a:latin typeface="+mn-lt"/>
                          <a:ea typeface="Calibri" panose="020F0502020204030204" pitchFamily="34" charset="0"/>
                          <a:cs typeface="Times New Roman" panose="02020603050405020304" pitchFamily="18" charset="0"/>
                        </a:rPr>
                        <a:t>Uses climatological forcing</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r>
              <a:tr h="266700">
                <a:tc>
                  <a:txBody>
                    <a:bodyPr/>
                    <a:lstStyle/>
                    <a:p>
                      <a:pPr>
                        <a:lnSpc>
                          <a:spcPct val="107000"/>
                        </a:lnSpc>
                        <a:spcAft>
                          <a:spcPts val="0"/>
                        </a:spcAft>
                      </a:pPr>
                      <a:r>
                        <a:rPr lang="en-US" sz="1400" b="0" dirty="0" smtClean="0">
                          <a:effectLst/>
                          <a:latin typeface="+mn-lt"/>
                          <a:ea typeface="Calibri" panose="020F0502020204030204" pitchFamily="34" charset="0"/>
                          <a:cs typeface="Times New Roman" panose="02020603050405020304" pitchFamily="18" charset="0"/>
                        </a:rPr>
                        <a:t>Provides short-range forecasts</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r>
              <a:tr h="266700">
                <a:tc>
                  <a:txBody>
                    <a:bodyPr/>
                    <a:lstStyle/>
                    <a:p>
                      <a:pPr>
                        <a:lnSpc>
                          <a:spcPct val="107000"/>
                        </a:lnSpc>
                        <a:spcAft>
                          <a:spcPts val="0"/>
                        </a:spcAft>
                      </a:pPr>
                      <a:r>
                        <a:rPr lang="en-US" sz="1400" b="0" dirty="0" smtClean="0">
                          <a:effectLst/>
                          <a:latin typeface="+mn-lt"/>
                          <a:ea typeface="Calibri" panose="020F0502020204030204" pitchFamily="34" charset="0"/>
                          <a:cs typeface="Times New Roman" panose="02020603050405020304" pitchFamily="18" charset="0"/>
                        </a:rPr>
                        <a:t>Provides medium-range forecasts</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DDF6FF"/>
                    </a:solidFill>
                  </a:tcPr>
                </a:tc>
              </a:tr>
              <a:tr h="266700">
                <a:tc>
                  <a:txBody>
                    <a:bodyPr/>
                    <a:lstStyle/>
                    <a:p>
                      <a:pPr>
                        <a:lnSpc>
                          <a:spcPct val="107000"/>
                        </a:lnSpc>
                        <a:spcAft>
                          <a:spcPts val="0"/>
                        </a:spcAft>
                      </a:pPr>
                      <a:r>
                        <a:rPr lang="en-US" sz="1400" b="0" dirty="0" smtClean="0">
                          <a:effectLst/>
                          <a:latin typeface="+mn-lt"/>
                          <a:ea typeface="Calibri" panose="020F0502020204030204" pitchFamily="34" charset="0"/>
                          <a:cs typeface="Times New Roman" panose="02020603050405020304" pitchFamily="18" charset="0"/>
                        </a:rPr>
                        <a:t>Provides long-range forecasts</a:t>
                      </a:r>
                      <a:endParaRPr lang="en-GB" sz="14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dirty="0" smtClean="0">
                          <a:sym typeface="Wingdings" panose="05000000000000000000" pitchFamily="2" charset="2"/>
                        </a:rPr>
                        <a:t></a:t>
                      </a:r>
                      <a:endParaRPr lang="en-GB" sz="1600" dirty="0" smtClean="0"/>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c>
                  <a:txBody>
                    <a:bodyPr/>
                    <a:lstStyle/>
                    <a:p>
                      <a:pPr algn="ctr">
                        <a:lnSpc>
                          <a:spcPct val="107000"/>
                        </a:lnSpc>
                        <a:spcAft>
                          <a:spcPts val="0"/>
                        </a:spcAft>
                      </a:pPr>
                      <a:r>
                        <a:rPr lang="en-GB" sz="1600" dirty="0" smtClean="0">
                          <a:sym typeface="Wingdings" panose="05000000000000000000" pitchFamily="2" charset="2"/>
                        </a:rPr>
                        <a:t></a:t>
                      </a:r>
                      <a:endParaRPr lang="en-GB" sz="1600" dirty="0">
                        <a:effectLst/>
                        <a:latin typeface="Webdings" panose="05030102010509060703" pitchFamily="18" charset="2"/>
                        <a:ea typeface="Calibri" panose="020F0502020204030204" pitchFamily="34" charset="0"/>
                        <a:cs typeface="Times New Roman" panose="02020603050405020304" pitchFamily="18" charset="0"/>
                      </a:endParaRPr>
                    </a:p>
                  </a:txBody>
                  <a:tcPr marL="68580" marR="68580" marT="0" marB="0" anchor="ctr">
                    <a:solidFill>
                      <a:srgbClr val="86CDFE"/>
                    </a:solidFill>
                  </a:tcPr>
                </a:tc>
              </a:tr>
            </a:tbl>
          </a:graphicData>
        </a:graphic>
      </p:graphicFrame>
    </p:spTree>
    <p:extLst>
      <p:ext uri="{BB962C8B-B14F-4D97-AF65-F5344CB8AC3E}">
        <p14:creationId xmlns:p14="http://schemas.microsoft.com/office/powerpoint/2010/main" val="2279067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292875" y="855068"/>
            <a:ext cx="8556625" cy="46863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Aim: quantify </a:t>
            </a:r>
            <a:r>
              <a:rPr lang="en-US" sz="3400" b="1" u="sng" dirty="0" smtClean="0">
                <a:solidFill>
                  <a:srgbClr val="305480"/>
                </a:solidFill>
              </a:rPr>
              <a:t>total</a:t>
            </a:r>
            <a:r>
              <a:rPr lang="en-US" sz="3400" b="1" dirty="0" smtClean="0">
                <a:solidFill>
                  <a:srgbClr val="305480"/>
                </a:solidFill>
              </a:rPr>
              <a:t> uncertainty in flow</a:t>
            </a:r>
            <a:endParaRPr lang="en-GB" sz="2800" b="1" dirty="0">
              <a:solidFill>
                <a:srgbClr val="305480"/>
              </a:solidFill>
            </a:endParaRPr>
          </a:p>
        </p:txBody>
      </p:sp>
      <p:sp>
        <p:nvSpPr>
          <p:cNvPr id="8"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HEFS concept</a:t>
            </a:r>
            <a:endParaRPr lang="en-US" sz="3400" b="1" dirty="0">
              <a:latin typeface="Tahoma" pitchFamily="34" charset="0"/>
              <a:ea typeface="Tahoma" pitchFamily="34" charset="0"/>
              <a:cs typeface="Tahoma" pitchFamily="34" charset="0"/>
            </a:endParaRPr>
          </a:p>
        </p:txBody>
      </p:sp>
      <p:sp>
        <p:nvSpPr>
          <p:cNvPr id="11" name="Rectangle 10"/>
          <p:cNvSpPr/>
          <p:nvPr/>
        </p:nvSpPr>
        <p:spPr>
          <a:xfrm>
            <a:off x="248056" y="2285999"/>
            <a:ext cx="2438400" cy="163748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lumMod val="95000"/>
                    <a:lumOff val="5000"/>
                  </a:schemeClr>
                </a:solidFill>
              </a:rPr>
              <a:t>Meteorological uncertainty</a:t>
            </a:r>
            <a:endParaRPr lang="en-US" sz="1400" dirty="0">
              <a:solidFill>
                <a:schemeClr val="tx1">
                  <a:lumMod val="95000"/>
                  <a:lumOff val="5000"/>
                </a:schemeClr>
              </a:solidFill>
            </a:endParaRPr>
          </a:p>
          <a:p>
            <a:pPr marL="273050" indent="-273050">
              <a:spcBef>
                <a:spcPts val="800"/>
              </a:spcBef>
              <a:buFont typeface="Arial" panose="020B0604020202020204" pitchFamily="34" charset="0"/>
              <a:buChar char="•"/>
            </a:pPr>
            <a:r>
              <a:rPr lang="en-US" sz="1400" dirty="0" smtClean="0">
                <a:solidFill>
                  <a:schemeClr val="tx1">
                    <a:lumMod val="95000"/>
                    <a:lumOff val="5000"/>
                  </a:schemeClr>
                </a:solidFill>
              </a:rPr>
              <a:t>Precipitation/temperature</a:t>
            </a:r>
            <a:endParaRPr lang="en-US" sz="1400" dirty="0">
              <a:solidFill>
                <a:schemeClr val="tx1">
                  <a:lumMod val="95000"/>
                  <a:lumOff val="5000"/>
                </a:schemeClr>
              </a:solidFill>
            </a:endParaRPr>
          </a:p>
          <a:p>
            <a:pPr marL="273050" indent="-273050">
              <a:buFont typeface="Arial" panose="020B0604020202020204" pitchFamily="34" charset="0"/>
              <a:buChar char="•"/>
            </a:pPr>
            <a:r>
              <a:rPr lang="en-US" sz="1400" dirty="0" smtClean="0">
                <a:solidFill>
                  <a:schemeClr val="tx1">
                    <a:lumMod val="95000"/>
                    <a:lumOff val="5000"/>
                  </a:schemeClr>
                </a:solidFill>
              </a:rPr>
              <a:t>“Raw” forecasts</a:t>
            </a:r>
          </a:p>
          <a:p>
            <a:pPr marL="447675" lvl="1" indent="-273050">
              <a:buFont typeface="Arial" panose="020B0604020202020204" pitchFamily="34" charset="0"/>
              <a:buChar char="•"/>
            </a:pPr>
            <a:r>
              <a:rPr lang="en-US" sz="1400" dirty="0" smtClean="0">
                <a:solidFill>
                  <a:schemeClr val="tx1">
                    <a:lumMod val="95000"/>
                    <a:lumOff val="5000"/>
                  </a:schemeClr>
                </a:solidFill>
              </a:rPr>
              <a:t>Short: </a:t>
            </a:r>
            <a:r>
              <a:rPr lang="en-US" sz="1400" b="1" dirty="0" smtClean="0">
                <a:solidFill>
                  <a:schemeClr val="tx1">
                    <a:lumMod val="95000"/>
                    <a:lumOff val="5000"/>
                  </a:schemeClr>
                </a:solidFill>
              </a:rPr>
              <a:t>RFC, GEFS</a:t>
            </a:r>
          </a:p>
          <a:p>
            <a:pPr marL="447675" lvl="1" indent="-273050">
              <a:buFont typeface="Arial" panose="020B0604020202020204" pitchFamily="34" charset="0"/>
              <a:buChar char="•"/>
            </a:pPr>
            <a:r>
              <a:rPr lang="en-US" sz="1400" dirty="0" smtClean="0">
                <a:solidFill>
                  <a:schemeClr val="tx1">
                    <a:lumMod val="95000"/>
                    <a:lumOff val="5000"/>
                  </a:schemeClr>
                </a:solidFill>
              </a:rPr>
              <a:t>Medium: </a:t>
            </a:r>
            <a:r>
              <a:rPr lang="en-US" sz="1400" b="1" dirty="0" smtClean="0">
                <a:solidFill>
                  <a:schemeClr val="tx1">
                    <a:lumMod val="95000"/>
                    <a:lumOff val="5000"/>
                  </a:schemeClr>
                </a:solidFill>
              </a:rPr>
              <a:t>GEFS</a:t>
            </a:r>
          </a:p>
          <a:p>
            <a:pPr marL="447675" lvl="1" indent="-273050">
              <a:buFont typeface="Arial" panose="020B0604020202020204" pitchFamily="34" charset="0"/>
              <a:buChar char="•"/>
            </a:pPr>
            <a:r>
              <a:rPr lang="en-US" sz="1400" dirty="0" smtClean="0">
                <a:solidFill>
                  <a:schemeClr val="tx1">
                    <a:lumMod val="95000"/>
                    <a:lumOff val="5000"/>
                  </a:schemeClr>
                </a:solidFill>
              </a:rPr>
              <a:t>Long: </a:t>
            </a:r>
            <a:r>
              <a:rPr lang="en-US" sz="1400" b="1" dirty="0" smtClean="0">
                <a:solidFill>
                  <a:schemeClr val="tx1">
                    <a:lumMod val="95000"/>
                    <a:lumOff val="5000"/>
                  </a:schemeClr>
                </a:solidFill>
              </a:rPr>
              <a:t>CFSv2, climate</a:t>
            </a:r>
            <a:endParaRPr lang="en-US" sz="1400" b="1" dirty="0">
              <a:solidFill>
                <a:schemeClr val="tx1">
                  <a:lumMod val="95000"/>
                  <a:lumOff val="5000"/>
                </a:schemeClr>
              </a:solidFill>
            </a:endParaRPr>
          </a:p>
        </p:txBody>
      </p:sp>
      <p:sp>
        <p:nvSpPr>
          <p:cNvPr id="12" name="Rectangle 11"/>
          <p:cNvSpPr/>
          <p:nvPr/>
        </p:nvSpPr>
        <p:spPr>
          <a:xfrm>
            <a:off x="248056" y="4220184"/>
            <a:ext cx="2438400" cy="1686128"/>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95000"/>
                    <a:lumOff val="5000"/>
                  </a:schemeClr>
                </a:solidFill>
              </a:rPr>
              <a:t>Hydrologic </a:t>
            </a:r>
            <a:r>
              <a:rPr lang="en-US" sz="1400" b="1" dirty="0" smtClean="0">
                <a:solidFill>
                  <a:schemeClr val="tx1">
                    <a:lumMod val="95000"/>
                    <a:lumOff val="5000"/>
                  </a:schemeClr>
                </a:solidFill>
              </a:rPr>
              <a:t>uncertainty</a:t>
            </a:r>
            <a:endParaRPr lang="en-US" sz="1400" dirty="0">
              <a:solidFill>
                <a:schemeClr val="tx1">
                  <a:lumMod val="95000"/>
                  <a:lumOff val="5000"/>
                </a:schemeClr>
              </a:solidFill>
            </a:endParaRPr>
          </a:p>
          <a:p>
            <a:pPr marL="273050" indent="-273050">
              <a:spcBef>
                <a:spcPts val="800"/>
              </a:spcBef>
              <a:buFont typeface="Arial" panose="020B0604020202020204" pitchFamily="34" charset="0"/>
              <a:buChar char="•"/>
            </a:pPr>
            <a:r>
              <a:rPr lang="en-US" sz="1400" dirty="0" smtClean="0">
                <a:solidFill>
                  <a:schemeClr val="tx1">
                    <a:lumMod val="95000"/>
                    <a:lumOff val="5000"/>
                  </a:schemeClr>
                </a:solidFill>
              </a:rPr>
              <a:t>Model states</a:t>
            </a:r>
          </a:p>
          <a:p>
            <a:pPr marL="273050" indent="-273050">
              <a:buFont typeface="Arial" panose="020B0604020202020204" pitchFamily="34" charset="0"/>
              <a:buChar char="•"/>
            </a:pPr>
            <a:r>
              <a:rPr lang="en-US" sz="1400" dirty="0" smtClean="0">
                <a:solidFill>
                  <a:schemeClr val="tx1">
                    <a:lumMod val="95000"/>
                    <a:lumOff val="5000"/>
                  </a:schemeClr>
                </a:solidFill>
              </a:rPr>
              <a:t>Model parameters</a:t>
            </a:r>
          </a:p>
          <a:p>
            <a:pPr marL="273050" indent="-273050">
              <a:buFont typeface="Arial" panose="020B0604020202020204" pitchFamily="34" charset="0"/>
              <a:buChar char="•"/>
            </a:pPr>
            <a:r>
              <a:rPr lang="en-US" sz="1400" dirty="0" smtClean="0">
                <a:solidFill>
                  <a:schemeClr val="tx1">
                    <a:lumMod val="95000"/>
                    <a:lumOff val="5000"/>
                  </a:schemeClr>
                </a:solidFill>
              </a:rPr>
              <a:t>Model structure</a:t>
            </a:r>
          </a:p>
          <a:p>
            <a:pPr marL="447675" lvl="1" indent="-273050">
              <a:buFont typeface="Arial" panose="020B0604020202020204" pitchFamily="34" charset="0"/>
              <a:buChar char="•"/>
            </a:pPr>
            <a:r>
              <a:rPr lang="en-US" sz="1400" dirty="0" smtClean="0">
                <a:solidFill>
                  <a:schemeClr val="tx1">
                    <a:lumMod val="95000"/>
                    <a:lumOff val="5000"/>
                  </a:schemeClr>
                </a:solidFill>
              </a:rPr>
              <a:t>SAC-SMA/SNOW17</a:t>
            </a:r>
            <a:endParaRPr lang="en-US" sz="1400" dirty="0">
              <a:solidFill>
                <a:schemeClr val="tx1">
                  <a:lumMod val="95000"/>
                  <a:lumOff val="5000"/>
                </a:schemeClr>
              </a:solidFill>
            </a:endParaRPr>
          </a:p>
        </p:txBody>
      </p:sp>
      <p:sp>
        <p:nvSpPr>
          <p:cNvPr id="28" name="Rectangle 27"/>
          <p:cNvSpPr/>
          <p:nvPr/>
        </p:nvSpPr>
        <p:spPr>
          <a:xfrm>
            <a:off x="2992881" y="2287623"/>
            <a:ext cx="2399488" cy="1635865"/>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lumMod val="95000"/>
                    <a:lumOff val="5000"/>
                  </a:schemeClr>
                </a:solidFill>
              </a:rPr>
              <a:t>MEFP model and parameter estimator</a:t>
            </a:r>
            <a:endParaRPr lang="en-US" sz="1400" b="1" dirty="0">
              <a:solidFill>
                <a:schemeClr val="tx1">
                  <a:lumMod val="95000"/>
                  <a:lumOff val="5000"/>
                </a:schemeClr>
              </a:solidFill>
            </a:endParaRPr>
          </a:p>
          <a:p>
            <a:pPr marL="273050" indent="-273050">
              <a:spcBef>
                <a:spcPts val="800"/>
              </a:spcBef>
              <a:buFont typeface="Arial" panose="020B0604020202020204" pitchFamily="34" charset="0"/>
              <a:buChar char="•"/>
            </a:pPr>
            <a:r>
              <a:rPr lang="en-US" sz="1400" dirty="0" smtClean="0">
                <a:solidFill>
                  <a:schemeClr val="tx1">
                    <a:lumMod val="95000"/>
                    <a:lumOff val="5000"/>
                  </a:schemeClr>
                </a:solidFill>
              </a:rPr>
              <a:t>Historical raw forecasts</a:t>
            </a:r>
          </a:p>
          <a:p>
            <a:pPr marL="273050" indent="-273050">
              <a:spcBef>
                <a:spcPts val="0"/>
              </a:spcBef>
              <a:buFont typeface="Arial" panose="020B0604020202020204" pitchFamily="34" charset="0"/>
              <a:buChar char="•"/>
            </a:pPr>
            <a:r>
              <a:rPr lang="en-US" sz="1400" dirty="0" smtClean="0">
                <a:solidFill>
                  <a:schemeClr val="tx1">
                    <a:lumMod val="95000"/>
                    <a:lumOff val="5000"/>
                  </a:schemeClr>
                </a:solidFill>
              </a:rPr>
              <a:t>Historical observations</a:t>
            </a:r>
          </a:p>
          <a:p>
            <a:pPr marL="285750" indent="-285750">
              <a:spcBef>
                <a:spcPts val="0"/>
              </a:spcBef>
              <a:buFont typeface="Arial" panose="020B0604020202020204" pitchFamily="34" charset="0"/>
              <a:buChar char="•"/>
            </a:pPr>
            <a:r>
              <a:rPr lang="en-US" sz="1400" dirty="0" smtClean="0">
                <a:solidFill>
                  <a:schemeClr val="tx1">
                    <a:lumMod val="95000"/>
                    <a:lumOff val="5000"/>
                  </a:schemeClr>
                </a:solidFill>
              </a:rPr>
              <a:t>Model uncertainty/bias</a:t>
            </a:r>
            <a:endParaRPr lang="en-US" sz="1400" dirty="0">
              <a:solidFill>
                <a:schemeClr val="tx1">
                  <a:lumMod val="95000"/>
                  <a:lumOff val="5000"/>
                </a:schemeClr>
              </a:solidFill>
            </a:endParaRPr>
          </a:p>
          <a:p>
            <a:pPr marL="285750" indent="-285750">
              <a:buFont typeface="Arial" panose="020B0604020202020204" pitchFamily="34" charset="0"/>
              <a:buChar char="•"/>
            </a:pPr>
            <a:r>
              <a:rPr lang="en-US" sz="1400" dirty="0" smtClean="0">
                <a:solidFill>
                  <a:schemeClr val="tx1">
                    <a:lumMod val="95000"/>
                    <a:lumOff val="5000"/>
                  </a:schemeClr>
                </a:solidFill>
              </a:rPr>
              <a:t>Operates at basin-scale</a:t>
            </a:r>
          </a:p>
        </p:txBody>
      </p:sp>
      <p:sp>
        <p:nvSpPr>
          <p:cNvPr id="30" name="Rectangle 29"/>
          <p:cNvSpPr/>
          <p:nvPr/>
        </p:nvSpPr>
        <p:spPr>
          <a:xfrm>
            <a:off x="2991256" y="4220184"/>
            <a:ext cx="2401113" cy="1686128"/>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lumMod val="95000"/>
                    <a:lumOff val="5000"/>
                  </a:schemeClr>
                </a:solidFill>
              </a:rPr>
              <a:t>EnsPost</a:t>
            </a:r>
            <a:r>
              <a:rPr lang="en-US" sz="1400" b="1" dirty="0">
                <a:solidFill>
                  <a:schemeClr val="tx1">
                    <a:lumMod val="95000"/>
                    <a:lumOff val="5000"/>
                  </a:schemeClr>
                </a:solidFill>
              </a:rPr>
              <a:t> </a:t>
            </a:r>
            <a:r>
              <a:rPr lang="en-US" sz="1400" b="1" dirty="0" smtClean="0">
                <a:solidFill>
                  <a:schemeClr val="tx1">
                    <a:lumMod val="95000"/>
                    <a:lumOff val="5000"/>
                  </a:schemeClr>
                </a:solidFill>
              </a:rPr>
              <a:t>model and parameter estimator</a:t>
            </a:r>
            <a:endParaRPr lang="en-US" sz="1400" b="1" dirty="0">
              <a:solidFill>
                <a:schemeClr val="tx1">
                  <a:lumMod val="95000"/>
                  <a:lumOff val="5000"/>
                </a:schemeClr>
              </a:solidFill>
            </a:endParaRPr>
          </a:p>
          <a:p>
            <a:pPr marL="273050" indent="-273050">
              <a:spcBef>
                <a:spcPts val="800"/>
              </a:spcBef>
              <a:buFont typeface="Arial" panose="020B0604020202020204" pitchFamily="34" charset="0"/>
              <a:buChar char="•"/>
            </a:pPr>
            <a:r>
              <a:rPr lang="en-US" sz="1400" dirty="0" smtClean="0">
                <a:solidFill>
                  <a:schemeClr val="tx1">
                    <a:lumMod val="95000"/>
                    <a:lumOff val="5000"/>
                  </a:schemeClr>
                </a:solidFill>
              </a:rPr>
              <a:t>Lumped approach</a:t>
            </a:r>
          </a:p>
          <a:p>
            <a:pPr marL="273050" indent="-273050">
              <a:spcBef>
                <a:spcPts val="0"/>
              </a:spcBef>
              <a:buFont typeface="Arial" panose="020B0604020202020204" pitchFamily="34" charset="0"/>
              <a:buChar char="•"/>
            </a:pPr>
            <a:r>
              <a:rPr lang="en-US" sz="1400" dirty="0" smtClean="0">
                <a:solidFill>
                  <a:schemeClr val="tx1">
                    <a:lumMod val="95000"/>
                    <a:lumOff val="5000"/>
                  </a:schemeClr>
                </a:solidFill>
              </a:rPr>
              <a:t>Historical </a:t>
            </a:r>
            <a:r>
              <a:rPr lang="en-US" sz="1400" u="sng" dirty="0" smtClean="0">
                <a:solidFill>
                  <a:schemeClr val="tx1">
                    <a:lumMod val="95000"/>
                    <a:lumOff val="5000"/>
                  </a:schemeClr>
                </a:solidFill>
              </a:rPr>
              <a:t>simulations</a:t>
            </a:r>
          </a:p>
          <a:p>
            <a:pPr marL="273050" indent="-273050">
              <a:spcBef>
                <a:spcPts val="0"/>
              </a:spcBef>
              <a:buFont typeface="Arial" panose="020B0604020202020204" pitchFamily="34" charset="0"/>
              <a:buChar char="•"/>
            </a:pPr>
            <a:r>
              <a:rPr lang="en-US" sz="1400" dirty="0" smtClean="0">
                <a:solidFill>
                  <a:schemeClr val="tx1">
                    <a:lumMod val="95000"/>
                    <a:lumOff val="5000"/>
                  </a:schemeClr>
                </a:solidFill>
              </a:rPr>
              <a:t>Historical observations</a:t>
            </a:r>
            <a:endParaRPr lang="en-US" sz="1400" dirty="0">
              <a:solidFill>
                <a:schemeClr val="tx1">
                  <a:lumMod val="95000"/>
                  <a:lumOff val="5000"/>
                </a:schemeClr>
              </a:solidFill>
            </a:endParaRPr>
          </a:p>
          <a:p>
            <a:pPr marL="285750" indent="-285750">
              <a:buFont typeface="Arial" panose="020B0604020202020204" pitchFamily="34" charset="0"/>
              <a:buChar char="•"/>
            </a:pPr>
            <a:r>
              <a:rPr lang="en-US" sz="1400" dirty="0" smtClean="0">
                <a:solidFill>
                  <a:schemeClr val="tx1">
                    <a:lumMod val="95000"/>
                    <a:lumOff val="5000"/>
                  </a:schemeClr>
                </a:solidFill>
              </a:rPr>
              <a:t>Model uncertainty/bias</a:t>
            </a:r>
          </a:p>
        </p:txBody>
      </p:sp>
      <p:sp>
        <p:nvSpPr>
          <p:cNvPr id="4" name="TextBox 3"/>
          <p:cNvSpPr txBox="1"/>
          <p:nvPr/>
        </p:nvSpPr>
        <p:spPr>
          <a:xfrm>
            <a:off x="264263" y="1526181"/>
            <a:ext cx="2239098" cy="646331"/>
          </a:xfrm>
          <a:prstGeom prst="rect">
            <a:avLst/>
          </a:prstGeom>
          <a:noFill/>
        </p:spPr>
        <p:txBody>
          <a:bodyPr wrap="square" rtlCol="0">
            <a:spAutoFit/>
          </a:bodyPr>
          <a:lstStyle/>
          <a:p>
            <a:pPr algn="ctr"/>
            <a:r>
              <a:rPr lang="en-US" sz="1800" dirty="0" smtClean="0"/>
              <a:t>Address two key uncertainty sources</a:t>
            </a:r>
            <a:endParaRPr lang="en-GB" sz="1800" dirty="0"/>
          </a:p>
        </p:txBody>
      </p:sp>
      <p:sp>
        <p:nvSpPr>
          <p:cNvPr id="31" name="TextBox 30"/>
          <p:cNvSpPr txBox="1"/>
          <p:nvPr/>
        </p:nvSpPr>
        <p:spPr>
          <a:xfrm>
            <a:off x="3182175" y="1526181"/>
            <a:ext cx="2031325" cy="646331"/>
          </a:xfrm>
          <a:prstGeom prst="rect">
            <a:avLst/>
          </a:prstGeom>
          <a:noFill/>
        </p:spPr>
        <p:txBody>
          <a:bodyPr wrap="none" rtlCol="0">
            <a:spAutoFit/>
          </a:bodyPr>
          <a:lstStyle/>
          <a:p>
            <a:pPr algn="ctr"/>
            <a:r>
              <a:rPr lang="en-US" sz="1800" dirty="0" smtClean="0"/>
              <a:t>STEP 1: model </a:t>
            </a:r>
          </a:p>
          <a:p>
            <a:pPr algn="ctr"/>
            <a:r>
              <a:rPr lang="en-US" sz="1800" dirty="0" smtClean="0"/>
              <a:t>(“learn from past”)</a:t>
            </a:r>
            <a:endParaRPr lang="en-GB" sz="1800" dirty="0"/>
          </a:p>
        </p:txBody>
      </p:sp>
      <p:sp>
        <p:nvSpPr>
          <p:cNvPr id="32" name="TextBox 31"/>
          <p:cNvSpPr txBox="1"/>
          <p:nvPr/>
        </p:nvSpPr>
        <p:spPr>
          <a:xfrm>
            <a:off x="5904045" y="1526181"/>
            <a:ext cx="1954381" cy="646331"/>
          </a:xfrm>
          <a:prstGeom prst="rect">
            <a:avLst/>
          </a:prstGeom>
          <a:noFill/>
        </p:spPr>
        <p:txBody>
          <a:bodyPr wrap="none" rtlCol="0">
            <a:spAutoFit/>
          </a:bodyPr>
          <a:lstStyle/>
          <a:p>
            <a:pPr algn="ctr"/>
            <a:r>
              <a:rPr lang="en-US" sz="1800" dirty="0" smtClean="0"/>
              <a:t>STEP 2: forecast</a:t>
            </a:r>
          </a:p>
          <a:p>
            <a:pPr algn="ctr"/>
            <a:r>
              <a:rPr lang="en-US" sz="1800" dirty="0" smtClean="0"/>
              <a:t>(“apply to future”)</a:t>
            </a:r>
            <a:endParaRPr lang="en-GB" sz="1800" dirty="0"/>
          </a:p>
        </p:txBody>
      </p:sp>
      <p:sp>
        <p:nvSpPr>
          <p:cNvPr id="33" name="Rectangle 32"/>
          <p:cNvSpPr/>
          <p:nvPr/>
        </p:nvSpPr>
        <p:spPr>
          <a:xfrm>
            <a:off x="5687440" y="2287623"/>
            <a:ext cx="2362200" cy="1635865"/>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lumMod val="95000"/>
                    <a:lumOff val="5000"/>
                  </a:schemeClr>
                </a:solidFill>
              </a:rPr>
              <a:t>MEFP forecaster</a:t>
            </a:r>
            <a:endParaRPr lang="en-US" sz="1400" b="1" dirty="0">
              <a:solidFill>
                <a:schemeClr val="tx1">
                  <a:lumMod val="95000"/>
                  <a:lumOff val="5000"/>
                </a:schemeClr>
              </a:solidFill>
            </a:endParaRPr>
          </a:p>
          <a:p>
            <a:pPr marL="273050" indent="-273050">
              <a:spcBef>
                <a:spcPts val="800"/>
              </a:spcBef>
              <a:buFont typeface="Arial" panose="020B0604020202020204" pitchFamily="34" charset="0"/>
              <a:buChar char="•"/>
            </a:pPr>
            <a:r>
              <a:rPr lang="en-US" sz="1400" dirty="0" smtClean="0">
                <a:solidFill>
                  <a:schemeClr val="tx1">
                    <a:lumMod val="95000"/>
                    <a:lumOff val="5000"/>
                  </a:schemeClr>
                </a:solidFill>
              </a:rPr>
              <a:t>Take raw input forecast</a:t>
            </a:r>
            <a:endParaRPr lang="en-US" sz="1400" dirty="0">
              <a:solidFill>
                <a:schemeClr val="tx1">
                  <a:lumMod val="95000"/>
                  <a:lumOff val="5000"/>
                </a:schemeClr>
              </a:solidFill>
            </a:endParaRPr>
          </a:p>
          <a:p>
            <a:pPr marL="273050" indent="-273050">
              <a:spcBef>
                <a:spcPts val="0"/>
              </a:spcBef>
              <a:buFont typeface="Arial" panose="020B0604020202020204" pitchFamily="34" charset="0"/>
              <a:buChar char="•"/>
            </a:pPr>
            <a:r>
              <a:rPr lang="en-US" sz="1400" dirty="0" smtClean="0">
                <a:solidFill>
                  <a:schemeClr val="tx1">
                    <a:lumMod val="95000"/>
                    <a:lumOff val="5000"/>
                  </a:schemeClr>
                </a:solidFill>
              </a:rPr>
              <a:t>Quantify unc</a:t>
            </a:r>
            <a:r>
              <a:rPr lang="en-US" sz="1400" dirty="0">
                <a:solidFill>
                  <a:schemeClr val="tx1">
                    <a:lumMod val="95000"/>
                    <a:lumOff val="5000"/>
                  </a:schemeClr>
                </a:solidFill>
              </a:rPr>
              <a:t>.</a:t>
            </a:r>
            <a:r>
              <a:rPr lang="en-US" sz="1400" dirty="0" smtClean="0">
                <a:solidFill>
                  <a:schemeClr val="tx1">
                    <a:lumMod val="95000"/>
                    <a:lumOff val="5000"/>
                  </a:schemeClr>
                </a:solidFill>
              </a:rPr>
              <a:t>/bias</a:t>
            </a:r>
          </a:p>
          <a:p>
            <a:pPr marL="273050" indent="-273050">
              <a:spcBef>
                <a:spcPts val="0"/>
              </a:spcBef>
              <a:buFont typeface="Arial" panose="020B0604020202020204" pitchFamily="34" charset="0"/>
              <a:buChar char="•"/>
            </a:pPr>
            <a:r>
              <a:rPr lang="en-US" sz="1400" dirty="0" smtClean="0">
                <a:solidFill>
                  <a:schemeClr val="tx1">
                    <a:lumMod val="95000"/>
                    <a:lumOff val="5000"/>
                  </a:schemeClr>
                </a:solidFill>
              </a:rPr>
              <a:t>Sample members</a:t>
            </a:r>
          </a:p>
        </p:txBody>
      </p:sp>
      <p:sp>
        <p:nvSpPr>
          <p:cNvPr id="34" name="Rectangle 33"/>
          <p:cNvSpPr/>
          <p:nvPr/>
        </p:nvSpPr>
        <p:spPr>
          <a:xfrm>
            <a:off x="5687440" y="4220184"/>
            <a:ext cx="2362200" cy="1686128"/>
          </a:xfrm>
          <a:prstGeom prst="rect">
            <a:avLst/>
          </a:prstGeom>
          <a:solidFill>
            <a:srgbClr val="FFFF99"/>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lumMod val="95000"/>
                    <a:lumOff val="5000"/>
                  </a:schemeClr>
                </a:solidFill>
              </a:rPr>
              <a:t>EnsPost forecaster (final HEFS forecast)</a:t>
            </a:r>
            <a:endParaRPr lang="en-US" sz="1400" b="1" dirty="0">
              <a:solidFill>
                <a:schemeClr val="tx1">
                  <a:lumMod val="95000"/>
                  <a:lumOff val="5000"/>
                </a:schemeClr>
              </a:solidFill>
            </a:endParaRPr>
          </a:p>
          <a:p>
            <a:pPr marL="285750" indent="-285750">
              <a:spcBef>
                <a:spcPts val="800"/>
              </a:spcBef>
              <a:buFont typeface="Arial" panose="020B0604020202020204" pitchFamily="34" charset="0"/>
              <a:buChar char="•"/>
            </a:pPr>
            <a:r>
              <a:rPr lang="en-US" sz="1400" dirty="0" smtClean="0">
                <a:solidFill>
                  <a:schemeClr val="tx1">
                    <a:lumMod val="95000"/>
                    <a:lumOff val="5000"/>
                  </a:schemeClr>
                </a:solidFill>
              </a:rPr>
              <a:t>Take simulation</a:t>
            </a:r>
            <a:endParaRPr lang="en-US" sz="1400" dirty="0">
              <a:solidFill>
                <a:schemeClr val="tx1">
                  <a:lumMod val="95000"/>
                  <a:lumOff val="5000"/>
                </a:schemeClr>
              </a:solidFill>
            </a:endParaRPr>
          </a:p>
          <a:p>
            <a:pPr marL="273050" indent="-273050">
              <a:spcBef>
                <a:spcPts val="0"/>
              </a:spcBef>
              <a:buFont typeface="Arial" panose="020B0604020202020204" pitchFamily="34" charset="0"/>
              <a:buChar char="•"/>
            </a:pPr>
            <a:r>
              <a:rPr lang="en-US" sz="1400" dirty="0" smtClean="0">
                <a:solidFill>
                  <a:schemeClr val="tx1">
                    <a:lumMod val="95000"/>
                    <a:lumOff val="5000"/>
                  </a:schemeClr>
                </a:solidFill>
              </a:rPr>
              <a:t>Quantify unc./bias</a:t>
            </a:r>
          </a:p>
          <a:p>
            <a:pPr marL="273050" indent="-273050">
              <a:spcBef>
                <a:spcPts val="0"/>
              </a:spcBef>
              <a:buFont typeface="Arial" panose="020B0604020202020204" pitchFamily="34" charset="0"/>
              <a:buChar char="•"/>
            </a:pPr>
            <a:r>
              <a:rPr lang="en-US" sz="1400" dirty="0">
                <a:solidFill>
                  <a:schemeClr val="tx1">
                    <a:lumMod val="95000"/>
                    <a:lumOff val="5000"/>
                  </a:schemeClr>
                </a:solidFill>
              </a:rPr>
              <a:t>Sample </a:t>
            </a:r>
            <a:r>
              <a:rPr lang="en-US" sz="1400" dirty="0" smtClean="0">
                <a:solidFill>
                  <a:schemeClr val="tx1">
                    <a:lumMod val="95000"/>
                    <a:lumOff val="5000"/>
                  </a:schemeClr>
                </a:solidFill>
              </a:rPr>
              <a:t>members</a:t>
            </a:r>
          </a:p>
          <a:p>
            <a:pPr marL="273050" indent="-273050">
              <a:spcBef>
                <a:spcPts val="0"/>
              </a:spcBef>
              <a:buFont typeface="Arial" panose="020B0604020202020204" pitchFamily="34" charset="0"/>
              <a:buChar char="•"/>
            </a:pPr>
            <a:r>
              <a:rPr lang="en-US" sz="1400" dirty="0" smtClean="0">
                <a:solidFill>
                  <a:schemeClr val="tx1">
                    <a:lumMod val="95000"/>
                    <a:lumOff val="5000"/>
                  </a:schemeClr>
                </a:solidFill>
              </a:rPr>
              <a:t>Adjust “raw” flow</a:t>
            </a:r>
            <a:endParaRPr lang="en-US" sz="1400" dirty="0">
              <a:solidFill>
                <a:schemeClr val="tx1">
                  <a:lumMod val="95000"/>
                  <a:lumOff val="5000"/>
                </a:schemeClr>
              </a:solidFill>
            </a:endParaRPr>
          </a:p>
        </p:txBody>
      </p:sp>
      <p:cxnSp>
        <p:nvCxnSpPr>
          <p:cNvPr id="35" name="Straight Arrow Connector 34"/>
          <p:cNvCxnSpPr>
            <a:stCxn id="11" idx="3"/>
            <a:endCxn id="28" idx="1"/>
          </p:cNvCxnSpPr>
          <p:nvPr/>
        </p:nvCxnSpPr>
        <p:spPr>
          <a:xfrm>
            <a:off x="2686456" y="3104744"/>
            <a:ext cx="306425" cy="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3"/>
            <a:endCxn id="33" idx="1"/>
          </p:cNvCxnSpPr>
          <p:nvPr/>
        </p:nvCxnSpPr>
        <p:spPr>
          <a:xfrm>
            <a:off x="5392369" y="3105556"/>
            <a:ext cx="2950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2" idx="3"/>
            <a:endCxn id="30" idx="1"/>
          </p:cNvCxnSpPr>
          <p:nvPr/>
        </p:nvCxnSpPr>
        <p:spPr>
          <a:xfrm>
            <a:off x="2686456" y="5063248"/>
            <a:ext cx="3048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0" idx="3"/>
            <a:endCxn id="34" idx="1"/>
          </p:cNvCxnSpPr>
          <p:nvPr/>
        </p:nvCxnSpPr>
        <p:spPr>
          <a:xfrm>
            <a:off x="5392369" y="5063248"/>
            <a:ext cx="2950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8344712" y="2286000"/>
            <a:ext cx="533400" cy="3620312"/>
          </a:xfrm>
          <a:prstGeom prst="rect">
            <a:avLst/>
          </a:prstGeom>
          <a:solidFill>
            <a:srgbClr val="86CD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smtClean="0">
                <a:solidFill>
                  <a:schemeClr val="tx1">
                    <a:lumMod val="95000"/>
                    <a:lumOff val="5000"/>
                  </a:schemeClr>
                </a:solidFill>
              </a:rPr>
              <a:t>Hydrologic models</a:t>
            </a:r>
            <a:endParaRPr lang="en-GB" sz="1400" dirty="0">
              <a:solidFill>
                <a:schemeClr val="tx1">
                  <a:lumMod val="95000"/>
                  <a:lumOff val="5000"/>
                </a:schemeClr>
              </a:solidFill>
            </a:endParaRPr>
          </a:p>
        </p:txBody>
      </p:sp>
      <p:cxnSp>
        <p:nvCxnSpPr>
          <p:cNvPr id="57" name="Straight Arrow Connector 56"/>
          <p:cNvCxnSpPr>
            <a:stCxn id="33" idx="3"/>
          </p:cNvCxnSpPr>
          <p:nvPr/>
        </p:nvCxnSpPr>
        <p:spPr>
          <a:xfrm flipV="1">
            <a:off x="8049640" y="3104744"/>
            <a:ext cx="295072" cy="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8049640" y="5063248"/>
            <a:ext cx="2950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9441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4691679" y="1944012"/>
            <a:ext cx="45831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287"/>
          <p:cNvSpPr txBox="1">
            <a:spLocks noChangeArrowheads="1"/>
          </p:cNvSpPr>
          <p:nvPr/>
        </p:nvSpPr>
        <p:spPr bwMode="auto">
          <a:xfrm>
            <a:off x="1828800" y="1652803"/>
            <a:ext cx="1219200" cy="523220"/>
          </a:xfrm>
          <a:prstGeom prst="rect">
            <a:avLst/>
          </a:prstGeom>
          <a:solidFill>
            <a:srgbClr val="FFFF00"/>
          </a:solidFill>
          <a:ln w="50800">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smtClean="0">
                <a:solidFill>
                  <a:schemeClr val="tx1">
                    <a:lumMod val="95000"/>
                    <a:lumOff val="5000"/>
                  </a:schemeClr>
                </a:solidFill>
                <a:ea typeface="ＭＳ Ｐゴシック" pitchFamily="34" charset="-128"/>
              </a:rPr>
              <a:t>MEFP: pre-processor</a:t>
            </a:r>
            <a:endParaRPr lang="en-US" sz="1400" b="1" dirty="0">
              <a:solidFill>
                <a:schemeClr val="tx1">
                  <a:lumMod val="95000"/>
                  <a:lumOff val="5000"/>
                </a:schemeClr>
              </a:solidFill>
              <a:ea typeface="ＭＳ Ｐゴシック" pitchFamily="34" charset="-128"/>
            </a:endParaRPr>
          </a:p>
        </p:txBody>
      </p:sp>
      <p:sp>
        <p:nvSpPr>
          <p:cNvPr id="10" name="TextBox 284"/>
          <p:cNvSpPr txBox="1">
            <a:spLocks noChangeArrowheads="1"/>
          </p:cNvSpPr>
          <p:nvPr/>
        </p:nvSpPr>
        <p:spPr bwMode="auto">
          <a:xfrm>
            <a:off x="157163" y="2297120"/>
            <a:ext cx="1976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latin typeface="Calibri" pitchFamily="34" charset="0"/>
                <a:ea typeface="ＭＳ Ｐゴシック" pitchFamily="34" charset="-128"/>
              </a:rPr>
              <a:t>Raw weather and climate forecasts (GEFS, CFSv2,..)</a:t>
            </a:r>
            <a:endParaRPr lang="en-US" sz="1600" dirty="0">
              <a:latin typeface="Calibri" pitchFamily="34" charset="0"/>
              <a:ea typeface="ＭＳ Ｐゴシック" pitchFamily="34" charset="-128"/>
            </a:endParaRPr>
          </a:p>
        </p:txBody>
      </p:sp>
      <p:sp>
        <p:nvSpPr>
          <p:cNvPr id="11" name="TextBox 285"/>
          <p:cNvSpPr txBox="1">
            <a:spLocks noChangeArrowheads="1"/>
          </p:cNvSpPr>
          <p:nvPr/>
        </p:nvSpPr>
        <p:spPr bwMode="auto">
          <a:xfrm>
            <a:off x="3417886" y="2308094"/>
            <a:ext cx="17693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latin typeface="Calibri" pitchFamily="34" charset="0"/>
                <a:ea typeface="ＭＳ Ｐゴシック" pitchFamily="34" charset="-128"/>
              </a:rPr>
              <a:t>Unbiased forcing (basin scale)</a:t>
            </a:r>
            <a:endParaRPr lang="en-US" sz="1600" dirty="0">
              <a:latin typeface="Calibri" pitchFamily="34" charset="0"/>
              <a:ea typeface="ＭＳ Ｐゴシック" pitchFamily="34" charset="-128"/>
            </a:endParaRPr>
          </a:p>
        </p:txBody>
      </p:sp>
      <p:grpSp>
        <p:nvGrpSpPr>
          <p:cNvPr id="12" name="Group 360"/>
          <p:cNvGrpSpPr>
            <a:grpSpLocks/>
          </p:cNvGrpSpPr>
          <p:nvPr/>
        </p:nvGrpSpPr>
        <p:grpSpPr bwMode="auto">
          <a:xfrm>
            <a:off x="3644897" y="1545655"/>
            <a:ext cx="970621" cy="687387"/>
            <a:chOff x="4680572" y="2085975"/>
            <a:chExt cx="848720" cy="466727"/>
          </a:xfrm>
        </p:grpSpPr>
        <p:grpSp>
          <p:nvGrpSpPr>
            <p:cNvPr id="13" name="Group 290"/>
            <p:cNvGrpSpPr>
              <a:grpSpLocks/>
            </p:cNvGrpSpPr>
            <p:nvPr/>
          </p:nvGrpSpPr>
          <p:grpSpPr bwMode="auto">
            <a:xfrm>
              <a:off x="4743479" y="2102919"/>
              <a:ext cx="785813" cy="416443"/>
              <a:chOff x="4462462" y="2102919"/>
              <a:chExt cx="785813" cy="416443"/>
            </a:xfrm>
          </p:grpSpPr>
          <p:sp>
            <p:nvSpPr>
              <p:cNvPr id="17" name="Freeform 272"/>
              <p:cNvSpPr>
                <a:spLocks/>
              </p:cNvSpPr>
              <p:nvPr/>
            </p:nvSpPr>
            <p:spPr bwMode="auto">
              <a:xfrm>
                <a:off x="4470349" y="2271714"/>
                <a:ext cx="767632" cy="173038"/>
              </a:xfrm>
              <a:custGeom>
                <a:avLst/>
                <a:gdLst>
                  <a:gd name="T0" fmla="*/ 0 w 766763"/>
                  <a:gd name="T1" fmla="*/ 133350 h 173037"/>
                  <a:gd name="T2" fmla="*/ 119062 w 766763"/>
                  <a:gd name="T3" fmla="*/ 0 h 173037"/>
                  <a:gd name="T4" fmla="*/ 290512 w 766763"/>
                  <a:gd name="T5" fmla="*/ 171450 h 173037"/>
                  <a:gd name="T6" fmla="*/ 490537 w 766763"/>
                  <a:gd name="T7" fmla="*/ 9525 h 173037"/>
                  <a:gd name="T8" fmla="*/ 657225 w 766763"/>
                  <a:gd name="T9" fmla="*/ 138113 h 173037"/>
                  <a:gd name="T10" fmla="*/ 766763 w 766763"/>
                  <a:gd name="T11" fmla="*/ 66675 h 1730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6763" h="173037">
                    <a:moveTo>
                      <a:pt x="0" y="133350"/>
                    </a:moveTo>
                    <a:cubicBezTo>
                      <a:pt x="51196" y="65484"/>
                      <a:pt x="73818" y="11907"/>
                      <a:pt x="119062" y="0"/>
                    </a:cubicBezTo>
                    <a:cubicBezTo>
                      <a:pt x="164306" y="2381"/>
                      <a:pt x="228600" y="169863"/>
                      <a:pt x="290512" y="171450"/>
                    </a:cubicBezTo>
                    <a:cubicBezTo>
                      <a:pt x="352424" y="173037"/>
                      <a:pt x="429418" y="15081"/>
                      <a:pt x="490537" y="9525"/>
                    </a:cubicBezTo>
                    <a:cubicBezTo>
                      <a:pt x="551656" y="3969"/>
                      <a:pt x="603250" y="135732"/>
                      <a:pt x="657225" y="138113"/>
                    </a:cubicBezTo>
                    <a:cubicBezTo>
                      <a:pt x="694531" y="135732"/>
                      <a:pt x="766763" y="66675"/>
                      <a:pt x="766763" y="66675"/>
                    </a:cubicBezTo>
                  </a:path>
                </a:pathLst>
              </a:custGeom>
              <a:noFill/>
              <a:ln w="9525" cap="flat" cmpd="sng">
                <a:solidFill>
                  <a:srgbClr val="A6A6A6"/>
                </a:solidFill>
                <a:prstDash val="solid"/>
                <a:round/>
                <a:headEnd/>
                <a:tailEnd/>
              </a:ln>
              <a:effectLst>
                <a:outerShdw blurRad="63500" sx="96001" sy="96001" algn="ctr" rotWithShape="0">
                  <a:srgbClr val="000000">
                    <a:alpha val="95999"/>
                  </a:srgbClr>
                </a:outerShdw>
              </a:effectLst>
            </p:spPr>
            <p:txBody>
              <a:bodyPr anchor="ctr"/>
              <a:lstStyle/>
              <a:p>
                <a:pPr>
                  <a:defRPr/>
                </a:pPr>
                <a:endParaRPr lang="en-US" dirty="0">
                  <a:ea typeface="ＭＳ Ｐゴシック" charset="-128"/>
                  <a:cs typeface="ＭＳ Ｐゴシック" charset="-128"/>
                </a:endParaRPr>
              </a:p>
            </p:txBody>
          </p:sp>
          <p:sp>
            <p:nvSpPr>
              <p:cNvPr id="18" name="Freeform 273"/>
              <p:cNvSpPr>
                <a:spLocks/>
              </p:cNvSpPr>
              <p:nvPr/>
            </p:nvSpPr>
            <p:spPr bwMode="auto">
              <a:xfrm>
                <a:off x="4480066" y="2195513"/>
                <a:ext cx="767633" cy="234951"/>
              </a:xfrm>
              <a:custGeom>
                <a:avLst/>
                <a:gdLst>
                  <a:gd name="T0" fmla="*/ 0 w 766763"/>
                  <a:gd name="T1" fmla="*/ 181061 h 173037"/>
                  <a:gd name="T2" fmla="*/ 119062 w 766763"/>
                  <a:gd name="T3" fmla="*/ 0 h 173037"/>
                  <a:gd name="T4" fmla="*/ 290512 w 766763"/>
                  <a:gd name="T5" fmla="*/ 232793 h 173037"/>
                  <a:gd name="T6" fmla="*/ 490537 w 766763"/>
                  <a:gd name="T7" fmla="*/ 12933 h 173037"/>
                  <a:gd name="T8" fmla="*/ 657225 w 766763"/>
                  <a:gd name="T9" fmla="*/ 187529 h 173037"/>
                  <a:gd name="T10" fmla="*/ 766763 w 766763"/>
                  <a:gd name="T11" fmla="*/ 90531 h 1730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6763" h="173037">
                    <a:moveTo>
                      <a:pt x="0" y="133350"/>
                    </a:moveTo>
                    <a:cubicBezTo>
                      <a:pt x="51196" y="65484"/>
                      <a:pt x="73818" y="11907"/>
                      <a:pt x="119062" y="0"/>
                    </a:cubicBezTo>
                    <a:cubicBezTo>
                      <a:pt x="164306" y="2381"/>
                      <a:pt x="228600" y="169863"/>
                      <a:pt x="290512" y="171450"/>
                    </a:cubicBezTo>
                    <a:cubicBezTo>
                      <a:pt x="352424" y="173037"/>
                      <a:pt x="429418" y="15081"/>
                      <a:pt x="490537" y="9525"/>
                    </a:cubicBezTo>
                    <a:cubicBezTo>
                      <a:pt x="551656" y="3969"/>
                      <a:pt x="603250" y="135732"/>
                      <a:pt x="657225" y="138113"/>
                    </a:cubicBezTo>
                    <a:cubicBezTo>
                      <a:pt x="694531" y="135732"/>
                      <a:pt x="766763" y="66675"/>
                      <a:pt x="766763" y="66675"/>
                    </a:cubicBezTo>
                  </a:path>
                </a:pathLst>
              </a:custGeom>
              <a:noFill/>
              <a:ln w="9525" cap="flat" cmpd="sng">
                <a:solidFill>
                  <a:srgbClr val="A6A6A6"/>
                </a:solidFill>
                <a:prstDash val="solid"/>
                <a:round/>
                <a:headEnd/>
                <a:tailEnd/>
              </a:ln>
              <a:effectLst>
                <a:outerShdw blurRad="63500" sx="96001" sy="96001" algn="ctr" rotWithShape="0">
                  <a:srgbClr val="000000">
                    <a:alpha val="95999"/>
                  </a:srgbClr>
                </a:outerShdw>
              </a:effectLst>
            </p:spPr>
            <p:txBody>
              <a:bodyPr anchor="ctr"/>
              <a:lstStyle/>
              <a:p>
                <a:pPr>
                  <a:defRPr/>
                </a:pPr>
                <a:endParaRPr lang="en-US" dirty="0">
                  <a:ea typeface="ＭＳ Ｐゴシック" charset="-128"/>
                  <a:cs typeface="ＭＳ Ｐゴシック" charset="-128"/>
                </a:endParaRPr>
              </a:p>
            </p:txBody>
          </p:sp>
          <p:sp>
            <p:nvSpPr>
              <p:cNvPr id="19" name="Freeform 274"/>
              <p:cNvSpPr>
                <a:spLocks/>
              </p:cNvSpPr>
              <p:nvPr/>
            </p:nvSpPr>
            <p:spPr bwMode="auto">
              <a:xfrm>
                <a:off x="4475902" y="2133600"/>
                <a:ext cx="767632" cy="376240"/>
              </a:xfrm>
              <a:custGeom>
                <a:avLst/>
                <a:gdLst>
                  <a:gd name="T0" fmla="*/ 0 w 766763"/>
                  <a:gd name="T1" fmla="*/ 289944 h 173037"/>
                  <a:gd name="T2" fmla="*/ 119062 w 766763"/>
                  <a:gd name="T3" fmla="*/ 0 h 173037"/>
                  <a:gd name="T4" fmla="*/ 290512 w 766763"/>
                  <a:gd name="T5" fmla="*/ 372785 h 173037"/>
                  <a:gd name="T6" fmla="*/ 490537 w 766763"/>
                  <a:gd name="T7" fmla="*/ 20710 h 173037"/>
                  <a:gd name="T8" fmla="*/ 657225 w 766763"/>
                  <a:gd name="T9" fmla="*/ 300300 h 173037"/>
                  <a:gd name="T10" fmla="*/ 766763 w 766763"/>
                  <a:gd name="T11" fmla="*/ 144972 h 1730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6763" h="173037">
                    <a:moveTo>
                      <a:pt x="0" y="133350"/>
                    </a:moveTo>
                    <a:cubicBezTo>
                      <a:pt x="51196" y="65484"/>
                      <a:pt x="73818" y="11907"/>
                      <a:pt x="119062" y="0"/>
                    </a:cubicBezTo>
                    <a:cubicBezTo>
                      <a:pt x="164306" y="2381"/>
                      <a:pt x="228600" y="169863"/>
                      <a:pt x="290512" y="171450"/>
                    </a:cubicBezTo>
                    <a:cubicBezTo>
                      <a:pt x="352424" y="173037"/>
                      <a:pt x="429418" y="15081"/>
                      <a:pt x="490537" y="9525"/>
                    </a:cubicBezTo>
                    <a:cubicBezTo>
                      <a:pt x="551656" y="3969"/>
                      <a:pt x="603250" y="135732"/>
                      <a:pt x="657225" y="138113"/>
                    </a:cubicBezTo>
                    <a:cubicBezTo>
                      <a:pt x="694531" y="135732"/>
                      <a:pt x="766763" y="66675"/>
                      <a:pt x="766763" y="66675"/>
                    </a:cubicBezTo>
                  </a:path>
                </a:pathLst>
              </a:custGeom>
              <a:noFill/>
              <a:ln w="9525" cap="flat" cmpd="sng">
                <a:solidFill>
                  <a:srgbClr val="A6A6A6"/>
                </a:solidFill>
                <a:prstDash val="solid"/>
                <a:round/>
                <a:headEnd/>
                <a:tailEnd/>
              </a:ln>
              <a:effectLst>
                <a:outerShdw blurRad="63500" sx="96001" sy="96001" algn="ctr" rotWithShape="0">
                  <a:srgbClr val="000000">
                    <a:alpha val="95999"/>
                  </a:srgbClr>
                </a:outerShdw>
              </a:effectLst>
            </p:spPr>
            <p:txBody>
              <a:bodyPr anchor="ctr"/>
              <a:lstStyle/>
              <a:p>
                <a:pPr>
                  <a:defRPr/>
                </a:pPr>
                <a:endParaRPr lang="en-US" dirty="0">
                  <a:ea typeface="ＭＳ Ｐゴシック" charset="-128"/>
                  <a:cs typeface="ＭＳ Ｐゴシック" charset="-128"/>
                </a:endParaRPr>
              </a:p>
            </p:txBody>
          </p:sp>
          <p:sp>
            <p:nvSpPr>
              <p:cNvPr id="20" name="Freeform 275"/>
              <p:cNvSpPr>
                <a:spLocks/>
              </p:cNvSpPr>
              <p:nvPr/>
            </p:nvSpPr>
            <p:spPr bwMode="auto">
              <a:xfrm>
                <a:off x="4470349" y="2233614"/>
                <a:ext cx="767632" cy="285751"/>
              </a:xfrm>
              <a:custGeom>
                <a:avLst/>
                <a:gdLst>
                  <a:gd name="T0" fmla="*/ 0 w 766763"/>
                  <a:gd name="T1" fmla="*/ 220212 h 173037"/>
                  <a:gd name="T2" fmla="*/ 119062 w 766763"/>
                  <a:gd name="T3" fmla="*/ 0 h 173037"/>
                  <a:gd name="T4" fmla="*/ 290512 w 766763"/>
                  <a:gd name="T5" fmla="*/ 283129 h 173037"/>
                  <a:gd name="T6" fmla="*/ 490537 w 766763"/>
                  <a:gd name="T7" fmla="*/ 15729 h 173037"/>
                  <a:gd name="T8" fmla="*/ 657225 w 766763"/>
                  <a:gd name="T9" fmla="*/ 228077 h 173037"/>
                  <a:gd name="T10" fmla="*/ 766763 w 766763"/>
                  <a:gd name="T11" fmla="*/ 110106 h 1730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6763" h="173037">
                    <a:moveTo>
                      <a:pt x="0" y="133350"/>
                    </a:moveTo>
                    <a:cubicBezTo>
                      <a:pt x="51196" y="65484"/>
                      <a:pt x="73818" y="11907"/>
                      <a:pt x="119062" y="0"/>
                    </a:cubicBezTo>
                    <a:cubicBezTo>
                      <a:pt x="164306" y="2381"/>
                      <a:pt x="228600" y="169863"/>
                      <a:pt x="290512" y="171450"/>
                    </a:cubicBezTo>
                    <a:cubicBezTo>
                      <a:pt x="352424" y="173037"/>
                      <a:pt x="429418" y="15081"/>
                      <a:pt x="490537" y="9525"/>
                    </a:cubicBezTo>
                    <a:cubicBezTo>
                      <a:pt x="551656" y="3969"/>
                      <a:pt x="603250" y="135732"/>
                      <a:pt x="657225" y="138113"/>
                    </a:cubicBezTo>
                    <a:cubicBezTo>
                      <a:pt x="694531" y="135732"/>
                      <a:pt x="766763" y="66675"/>
                      <a:pt x="766763" y="66675"/>
                    </a:cubicBezTo>
                  </a:path>
                </a:pathLst>
              </a:custGeom>
              <a:noFill/>
              <a:ln w="9525" cap="flat" cmpd="sng">
                <a:solidFill>
                  <a:srgbClr val="A6A6A6"/>
                </a:solidFill>
                <a:prstDash val="solid"/>
                <a:round/>
                <a:headEnd/>
                <a:tailEnd/>
              </a:ln>
              <a:effectLst>
                <a:outerShdw blurRad="63500" sx="96001" sy="96001" algn="ctr" rotWithShape="0">
                  <a:srgbClr val="000000">
                    <a:alpha val="95999"/>
                  </a:srgbClr>
                </a:outerShdw>
              </a:effectLst>
            </p:spPr>
            <p:txBody>
              <a:bodyPr anchor="ctr"/>
              <a:lstStyle/>
              <a:p>
                <a:pPr>
                  <a:defRPr/>
                </a:pPr>
                <a:endParaRPr lang="en-US" dirty="0">
                  <a:ea typeface="ＭＳ Ｐゴシック" charset="-128"/>
                  <a:cs typeface="ＭＳ Ｐゴシック" charset="-128"/>
                </a:endParaRPr>
              </a:p>
            </p:txBody>
          </p:sp>
          <p:sp>
            <p:nvSpPr>
              <p:cNvPr id="21" name="Freeform 276"/>
              <p:cNvSpPr>
                <a:spLocks/>
              </p:cNvSpPr>
              <p:nvPr/>
            </p:nvSpPr>
            <p:spPr bwMode="auto">
              <a:xfrm>
                <a:off x="4460632" y="2103438"/>
                <a:ext cx="767633" cy="404814"/>
              </a:xfrm>
              <a:custGeom>
                <a:avLst/>
                <a:gdLst>
                  <a:gd name="T0" fmla="*/ 0 w 766763"/>
                  <a:gd name="T1" fmla="*/ 356977 h 397399"/>
                  <a:gd name="T2" fmla="*/ 119062 w 766763"/>
                  <a:gd name="T3" fmla="*/ 216419 h 397399"/>
                  <a:gd name="T4" fmla="*/ 323850 w 766763"/>
                  <a:gd name="T5" fmla="*/ 248140 h 397399"/>
                  <a:gd name="T6" fmla="*/ 490537 w 766763"/>
                  <a:gd name="T7" fmla="*/ 26092 h 397399"/>
                  <a:gd name="T8" fmla="*/ 652462 w 766763"/>
                  <a:gd name="T9" fmla="*/ 404691 h 397399"/>
                  <a:gd name="T10" fmla="*/ 766763 w 766763"/>
                  <a:gd name="T11" fmla="*/ 289079 h 3973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6763" h="397399">
                    <a:moveTo>
                      <a:pt x="0" y="350545"/>
                    </a:moveTo>
                    <a:cubicBezTo>
                      <a:pt x="51196" y="282679"/>
                      <a:pt x="73818" y="224426"/>
                      <a:pt x="119062" y="212519"/>
                    </a:cubicBezTo>
                    <a:cubicBezTo>
                      <a:pt x="164306" y="214900"/>
                      <a:pt x="261937" y="274819"/>
                      <a:pt x="323850" y="243669"/>
                    </a:cubicBezTo>
                    <a:cubicBezTo>
                      <a:pt x="385763" y="212519"/>
                      <a:pt x="435768" y="0"/>
                      <a:pt x="490537" y="25622"/>
                    </a:cubicBezTo>
                    <a:cubicBezTo>
                      <a:pt x="545306" y="51244"/>
                      <a:pt x="598487" y="395018"/>
                      <a:pt x="652462" y="397399"/>
                    </a:cubicBezTo>
                    <a:cubicBezTo>
                      <a:pt x="689768" y="395018"/>
                      <a:pt x="766763" y="283870"/>
                      <a:pt x="766763" y="283870"/>
                    </a:cubicBezTo>
                  </a:path>
                </a:pathLst>
              </a:custGeom>
              <a:noFill/>
              <a:ln w="9525" cap="flat" cmpd="sng">
                <a:solidFill>
                  <a:srgbClr val="A6A6A6"/>
                </a:solidFill>
                <a:prstDash val="solid"/>
                <a:round/>
                <a:headEnd/>
                <a:tailEnd/>
              </a:ln>
              <a:effectLst>
                <a:outerShdw blurRad="63500" sx="96001" sy="96001" algn="ctr" rotWithShape="0">
                  <a:srgbClr val="000000">
                    <a:alpha val="95999"/>
                  </a:srgbClr>
                </a:outerShdw>
              </a:effectLst>
            </p:spPr>
            <p:txBody>
              <a:bodyPr anchor="ctr"/>
              <a:lstStyle/>
              <a:p>
                <a:pPr>
                  <a:defRPr/>
                </a:pPr>
                <a:endParaRPr lang="en-US" dirty="0">
                  <a:ea typeface="ＭＳ Ｐゴシック" charset="-128"/>
                  <a:cs typeface="ＭＳ Ｐゴシック" charset="-128"/>
                </a:endParaRPr>
              </a:p>
            </p:txBody>
          </p:sp>
        </p:grpSp>
        <p:cxnSp>
          <p:nvCxnSpPr>
            <p:cNvPr id="15" name="Straight Connector 337"/>
            <p:cNvCxnSpPr/>
            <p:nvPr/>
          </p:nvCxnSpPr>
          <p:spPr bwMode="auto">
            <a:xfrm rot="5400000">
              <a:off x="4447208" y="2319339"/>
              <a:ext cx="466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378"/>
          <p:cNvSpPr txBox="1">
            <a:spLocks noChangeArrowheads="1"/>
          </p:cNvSpPr>
          <p:nvPr/>
        </p:nvSpPr>
        <p:spPr bwMode="auto">
          <a:xfrm>
            <a:off x="2584449" y="3548223"/>
            <a:ext cx="1211399" cy="738664"/>
          </a:xfrm>
          <a:prstGeom prst="rect">
            <a:avLst/>
          </a:prstGeom>
          <a:solidFill>
            <a:srgbClr val="FFFF00"/>
          </a:solidFill>
          <a:ln w="50800">
            <a:solidFill>
              <a:srgbClr val="FF0000"/>
            </a:solidFill>
            <a:prstDash val="solid"/>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smtClean="0">
                <a:ea typeface="ＭＳ Ｐゴシック" pitchFamily="34" charset="-128"/>
              </a:rPr>
              <a:t>Hydrologic Ensemble Processor</a:t>
            </a:r>
            <a:endParaRPr lang="en-US" sz="1400" b="1" dirty="0">
              <a:solidFill>
                <a:srgbClr val="FF0000"/>
              </a:solidFill>
              <a:ea typeface="ＭＳ Ｐゴシック" pitchFamily="34" charset="-128"/>
            </a:endParaRPr>
          </a:p>
        </p:txBody>
      </p:sp>
      <p:sp>
        <p:nvSpPr>
          <p:cNvPr id="28" name="TextBox 397"/>
          <p:cNvSpPr txBox="1">
            <a:spLocks noChangeArrowheads="1"/>
          </p:cNvSpPr>
          <p:nvPr/>
        </p:nvSpPr>
        <p:spPr bwMode="auto">
          <a:xfrm>
            <a:off x="5267325" y="1648311"/>
            <a:ext cx="1252537" cy="523220"/>
          </a:xfrm>
          <a:prstGeom prst="rect">
            <a:avLst/>
          </a:prstGeom>
          <a:solidFill>
            <a:srgbClr val="33CCFF"/>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smtClean="0">
                <a:solidFill>
                  <a:schemeClr val="tx1">
                    <a:lumMod val="95000"/>
                    <a:lumOff val="5000"/>
                  </a:schemeClr>
                </a:solidFill>
                <a:ea typeface="ＭＳ Ｐゴシック" pitchFamily="34" charset="-128"/>
              </a:rPr>
              <a:t>EVS: verification</a:t>
            </a:r>
            <a:endParaRPr lang="en-US" sz="1400" b="1" dirty="0">
              <a:solidFill>
                <a:schemeClr val="tx1">
                  <a:lumMod val="95000"/>
                  <a:lumOff val="5000"/>
                </a:schemeClr>
              </a:solidFill>
              <a:ea typeface="ＭＳ Ｐゴシック" pitchFamily="34" charset="-128"/>
            </a:endParaRPr>
          </a:p>
        </p:txBody>
      </p:sp>
      <p:sp>
        <p:nvSpPr>
          <p:cNvPr id="29" name="Rectangle 440"/>
          <p:cNvSpPr>
            <a:spLocks noChangeArrowheads="1"/>
          </p:cNvSpPr>
          <p:nvPr/>
        </p:nvSpPr>
        <p:spPr bwMode="auto">
          <a:xfrm>
            <a:off x="5861843" y="2953773"/>
            <a:ext cx="17581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srgbClr val="000000"/>
                </a:solidFill>
                <a:latin typeface="Calibri" pitchFamily="34" charset="0"/>
                <a:ea typeface="ＭＳ Ｐゴシック" pitchFamily="34" charset="-128"/>
              </a:rPr>
              <a:t>“Corrected flow”</a:t>
            </a:r>
            <a:endParaRPr lang="en-US" sz="1600" dirty="0">
              <a:solidFill>
                <a:srgbClr val="0000FF"/>
              </a:solidFill>
              <a:latin typeface="Calibri" pitchFamily="34" charset="0"/>
              <a:ea typeface="ＭＳ Ｐゴシック" pitchFamily="34" charset="-128"/>
            </a:endParaRPr>
          </a:p>
        </p:txBody>
      </p:sp>
      <p:sp>
        <p:nvSpPr>
          <p:cNvPr id="31" name="Rectangle 4"/>
          <p:cNvSpPr>
            <a:spLocks noChangeArrowheads="1"/>
          </p:cNvSpPr>
          <p:nvPr/>
        </p:nvSpPr>
        <p:spPr bwMode="auto">
          <a:xfrm>
            <a:off x="1781175" y="6057900"/>
            <a:ext cx="1366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0" tIns="0" rIns="0" bIns="0">
            <a:spAutoFit/>
          </a:bodyPr>
          <a:lstStyle/>
          <a:p>
            <a:pPr algn="ctr"/>
            <a:r>
              <a:rPr lang="en-US" sz="1600" dirty="0" smtClean="0">
                <a:latin typeface="Calibri" pitchFamily="34" charset="0"/>
                <a:ea typeface="ＭＳ Ｐゴシック" pitchFamily="34" charset="-128"/>
              </a:rPr>
              <a:t>Hydrologic data</a:t>
            </a:r>
            <a:endParaRPr lang="en-US" sz="1600" dirty="0">
              <a:solidFill>
                <a:srgbClr val="0000FF"/>
              </a:solidFill>
              <a:latin typeface="Calibri" pitchFamily="34" charset="0"/>
              <a:ea typeface="ＭＳ Ｐゴシック" pitchFamily="34" charset="-128"/>
            </a:endParaRPr>
          </a:p>
        </p:txBody>
      </p:sp>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333" y="4498666"/>
            <a:ext cx="1233736" cy="969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41" name="Straight Arrow Connector 40"/>
          <p:cNvCxnSpPr/>
          <p:nvPr/>
        </p:nvCxnSpPr>
        <p:spPr>
          <a:xfrm flipH="1">
            <a:off x="8086108" y="4116037"/>
            <a:ext cx="2371" cy="2761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80"/>
          <p:cNvSpPr>
            <a:spLocks noChangeArrowheads="1"/>
          </p:cNvSpPr>
          <p:nvPr/>
        </p:nvSpPr>
        <p:spPr bwMode="auto">
          <a:xfrm>
            <a:off x="7213485" y="1089997"/>
            <a:ext cx="17781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dirty="0">
                <a:latin typeface="Calibri" pitchFamily="34" charset="0"/>
                <a:ea typeface="ＭＳ Ｐゴシック" pitchFamily="34" charset="-128"/>
              </a:rPr>
              <a:t>Verification </a:t>
            </a:r>
            <a:r>
              <a:rPr lang="en-US" sz="1600" dirty="0" smtClean="0">
                <a:latin typeface="Calibri" pitchFamily="34" charset="0"/>
                <a:ea typeface="ＭＳ Ｐゴシック" pitchFamily="34" charset="-128"/>
              </a:rPr>
              <a:t>results</a:t>
            </a:r>
            <a:endParaRPr lang="en-US" sz="1600" dirty="0">
              <a:latin typeface="Calibri" pitchFamily="34" charset="0"/>
              <a:ea typeface="ＭＳ Ｐゴシック" pitchFamily="34" charset="-128"/>
            </a:endParaRPr>
          </a:p>
        </p:txBody>
      </p:sp>
      <p:pic>
        <p:nvPicPr>
          <p:cNvPr id="44" name="Picture 4" descr="V:\hydro\verification\intro\media\graphics\talagrand_example.gif"/>
          <p:cNvPicPr>
            <a:picLocks noChangeAspect="1" noChangeArrowheads="1"/>
          </p:cNvPicPr>
          <p:nvPr/>
        </p:nvPicPr>
        <p:blipFill>
          <a:blip r:embed="rId4" cstate="print">
            <a:extLst>
              <a:ext uri="{28A0092B-C50C-407E-A947-70E740481C1C}">
                <a14:useLocalDpi xmlns:a14="http://schemas.microsoft.com/office/drawing/2010/main" val="0"/>
              </a:ext>
            </a:extLst>
          </a:blip>
          <a:srcRect b="7147"/>
          <a:stretch>
            <a:fillRect/>
          </a:stretch>
        </p:blipFill>
        <p:spPr bwMode="auto">
          <a:xfrm>
            <a:off x="7222273" y="1453843"/>
            <a:ext cx="1747728"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84"/>
          <p:cNvSpPr>
            <a:spLocks noChangeArrowheads="1"/>
          </p:cNvSpPr>
          <p:nvPr/>
        </p:nvSpPr>
        <p:spPr bwMode="auto">
          <a:xfrm>
            <a:off x="7075487" y="5421473"/>
            <a:ext cx="1839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solidFill>
                  <a:srgbClr val="000000"/>
                </a:solidFill>
                <a:latin typeface="Calibri" pitchFamily="34" charset="0"/>
                <a:ea typeface="ＭＳ Ｐゴシック" pitchFamily="34" charset="-128"/>
              </a:rPr>
              <a:t>Ensemble  products</a:t>
            </a:r>
          </a:p>
        </p:txBody>
      </p:sp>
      <p:sp>
        <p:nvSpPr>
          <p:cNvPr id="48" name="Flowchart: Process 47"/>
          <p:cNvSpPr/>
          <p:nvPr/>
        </p:nvSpPr>
        <p:spPr>
          <a:xfrm>
            <a:off x="6554787" y="3494574"/>
            <a:ext cx="357187" cy="26987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49" name="Flowchart: Process 48"/>
          <p:cNvSpPr/>
          <p:nvPr/>
        </p:nvSpPr>
        <p:spPr>
          <a:xfrm>
            <a:off x="5187949" y="3400911"/>
            <a:ext cx="358775" cy="269875"/>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128"/>
              <a:cs typeface="ＭＳ Ｐゴシック" charset="-128"/>
            </a:endParaRPr>
          </a:p>
        </p:txBody>
      </p:sp>
      <p:sp>
        <p:nvSpPr>
          <p:cNvPr id="50" name="Rectangle 142"/>
          <p:cNvSpPr>
            <a:spLocks noChangeArrowheads="1"/>
          </p:cNvSpPr>
          <p:nvPr/>
        </p:nvSpPr>
        <p:spPr bwMode="auto">
          <a:xfrm>
            <a:off x="4373564" y="2952750"/>
            <a:ext cx="1265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600" dirty="0">
                <a:solidFill>
                  <a:srgbClr val="000000"/>
                </a:solidFill>
                <a:latin typeface="Calibri" pitchFamily="34" charset="0"/>
                <a:ea typeface="ＭＳ Ｐゴシック" pitchFamily="34" charset="-128"/>
              </a:rPr>
              <a:t>“</a:t>
            </a:r>
            <a:r>
              <a:rPr lang="en-US" sz="1600" dirty="0" smtClean="0">
                <a:solidFill>
                  <a:srgbClr val="000000"/>
                </a:solidFill>
                <a:latin typeface="Calibri" pitchFamily="34" charset="0"/>
                <a:ea typeface="ＭＳ Ｐゴシック" pitchFamily="34" charset="-128"/>
              </a:rPr>
              <a:t>Raw flow”</a:t>
            </a:r>
            <a:endParaRPr lang="en-US" sz="1600" dirty="0">
              <a:solidFill>
                <a:srgbClr val="0000FF"/>
              </a:solidFill>
              <a:latin typeface="Calibri" pitchFamily="34" charset="0"/>
              <a:ea typeface="ＭＳ Ｐゴシック" pitchFamily="34" charset="-128"/>
            </a:endParaRPr>
          </a:p>
        </p:txBody>
      </p:sp>
      <p:sp>
        <p:nvSpPr>
          <p:cNvPr id="53" name="TextBox 385"/>
          <p:cNvSpPr txBox="1">
            <a:spLocks noChangeArrowheads="1"/>
          </p:cNvSpPr>
          <p:nvPr/>
        </p:nvSpPr>
        <p:spPr bwMode="auto">
          <a:xfrm>
            <a:off x="5282299" y="4806802"/>
            <a:ext cx="1219200" cy="738664"/>
          </a:xfrm>
          <a:prstGeom prst="rect">
            <a:avLst/>
          </a:prstGeom>
          <a:solidFill>
            <a:srgbClr val="FFFF00"/>
          </a:solidFill>
          <a:ln w="50800">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smtClean="0">
                <a:solidFill>
                  <a:schemeClr val="tx1">
                    <a:lumMod val="95000"/>
                    <a:lumOff val="5000"/>
                  </a:schemeClr>
                </a:solidFill>
                <a:ea typeface="ＭＳ Ｐゴシック" pitchFamily="34" charset="-128"/>
              </a:rPr>
              <a:t>EnsPost: post -processor</a:t>
            </a:r>
            <a:endParaRPr lang="en-US" sz="1400" b="1" dirty="0">
              <a:solidFill>
                <a:schemeClr val="tx1">
                  <a:lumMod val="95000"/>
                  <a:lumOff val="5000"/>
                </a:schemeClr>
              </a:solidFill>
              <a:ea typeface="ＭＳ Ｐゴシック" pitchFamily="34" charset="-128"/>
            </a:endParaRPr>
          </a:p>
        </p:txBody>
      </p:sp>
      <p:grpSp>
        <p:nvGrpSpPr>
          <p:cNvPr id="56" name="Group 334"/>
          <p:cNvGrpSpPr>
            <a:grpSpLocks/>
          </p:cNvGrpSpPr>
          <p:nvPr/>
        </p:nvGrpSpPr>
        <p:grpSpPr bwMode="auto">
          <a:xfrm>
            <a:off x="6075362" y="3366626"/>
            <a:ext cx="903288" cy="858837"/>
            <a:chOff x="4746175" y="2895606"/>
            <a:chExt cx="903517" cy="859972"/>
          </a:xfrm>
        </p:grpSpPr>
        <p:grpSp>
          <p:nvGrpSpPr>
            <p:cNvPr id="57" name="Group 267"/>
            <p:cNvGrpSpPr>
              <a:grpSpLocks/>
            </p:cNvGrpSpPr>
            <p:nvPr/>
          </p:nvGrpSpPr>
          <p:grpSpPr bwMode="auto">
            <a:xfrm>
              <a:off x="4746175" y="2895606"/>
              <a:ext cx="903517" cy="859972"/>
              <a:chOff x="2399" y="3539"/>
              <a:chExt cx="608" cy="612"/>
            </a:xfrm>
          </p:grpSpPr>
          <p:sp>
            <p:nvSpPr>
              <p:cNvPr id="61" name="Freeform 208"/>
              <p:cNvSpPr>
                <a:spLocks/>
              </p:cNvSpPr>
              <p:nvPr/>
            </p:nvSpPr>
            <p:spPr bwMode="auto">
              <a:xfrm>
                <a:off x="2483" y="3977"/>
                <a:ext cx="434" cy="142"/>
              </a:xfrm>
              <a:custGeom>
                <a:avLst/>
                <a:gdLst>
                  <a:gd name="T0" fmla="*/ 0 w 870"/>
                  <a:gd name="T1" fmla="*/ 0 h 286"/>
                  <a:gd name="T2" fmla="*/ 0 w 870"/>
                  <a:gd name="T3" fmla="*/ 0 h 286"/>
                  <a:gd name="T4" fmla="*/ 0 w 870"/>
                  <a:gd name="T5" fmla="*/ 0 h 286"/>
                  <a:gd name="T6" fmla="*/ 0 w 870"/>
                  <a:gd name="T7" fmla="*/ 0 h 286"/>
                  <a:gd name="T8" fmla="*/ 0 w 870"/>
                  <a:gd name="T9" fmla="*/ 0 h 286"/>
                  <a:gd name="T10" fmla="*/ 0 w 870"/>
                  <a:gd name="T11" fmla="*/ 0 h 286"/>
                  <a:gd name="T12" fmla="*/ 0 w 870"/>
                  <a:gd name="T13" fmla="*/ 0 h 286"/>
                  <a:gd name="T14" fmla="*/ 0 w 870"/>
                  <a:gd name="T15" fmla="*/ 0 h 286"/>
                  <a:gd name="T16" fmla="*/ 0 w 870"/>
                  <a:gd name="T17" fmla="*/ 0 h 286"/>
                  <a:gd name="T18" fmla="*/ 0 w 870"/>
                  <a:gd name="T19" fmla="*/ 0 h 286"/>
                  <a:gd name="T20" fmla="*/ 0 w 870"/>
                  <a:gd name="T21" fmla="*/ 0 h 286"/>
                  <a:gd name="T22" fmla="*/ 0 w 870"/>
                  <a:gd name="T23" fmla="*/ 0 h 286"/>
                  <a:gd name="T24" fmla="*/ 0 w 870"/>
                  <a:gd name="T25" fmla="*/ 0 h 286"/>
                  <a:gd name="T26" fmla="*/ 0 w 870"/>
                  <a:gd name="T27" fmla="*/ 0 h 286"/>
                  <a:gd name="T28" fmla="*/ 0 w 870"/>
                  <a:gd name="T29" fmla="*/ 0 h 286"/>
                  <a:gd name="T30" fmla="*/ 0 w 870"/>
                  <a:gd name="T31" fmla="*/ 0 h 286"/>
                  <a:gd name="T32" fmla="*/ 0 w 870"/>
                  <a:gd name="T33" fmla="*/ 0 h 286"/>
                  <a:gd name="T34" fmla="*/ 0 w 870"/>
                  <a:gd name="T35" fmla="*/ 0 h 286"/>
                  <a:gd name="T36" fmla="*/ 0 w 870"/>
                  <a:gd name="T37" fmla="*/ 0 h 286"/>
                  <a:gd name="T38" fmla="*/ 0 w 870"/>
                  <a:gd name="T39" fmla="*/ 0 h 286"/>
                  <a:gd name="T40" fmla="*/ 0 w 870"/>
                  <a:gd name="T41" fmla="*/ 0 h 286"/>
                  <a:gd name="T42" fmla="*/ 0 w 870"/>
                  <a:gd name="T43" fmla="*/ 0 h 286"/>
                  <a:gd name="T44" fmla="*/ 1 w 870"/>
                  <a:gd name="T45" fmla="*/ 0 h 286"/>
                  <a:gd name="T46" fmla="*/ 1 w 870"/>
                  <a:gd name="T47" fmla="*/ 0 h 286"/>
                  <a:gd name="T48" fmla="*/ 1 w 870"/>
                  <a:gd name="T49" fmla="*/ 0 h 286"/>
                  <a:gd name="T50" fmla="*/ 1 w 870"/>
                  <a:gd name="T51" fmla="*/ 0 h 286"/>
                  <a:gd name="T52" fmla="*/ 1 w 870"/>
                  <a:gd name="T53" fmla="*/ 0 h 286"/>
                  <a:gd name="T54" fmla="*/ 1 w 870"/>
                  <a:gd name="T55" fmla="*/ 0 h 286"/>
                  <a:gd name="T56" fmla="*/ 1 w 870"/>
                  <a:gd name="T57" fmla="*/ 0 h 286"/>
                  <a:gd name="T58" fmla="*/ 1 w 870"/>
                  <a:gd name="T59" fmla="*/ 0 h 286"/>
                  <a:gd name="T60" fmla="*/ 1 w 870"/>
                  <a:gd name="T61" fmla="*/ 0 h 286"/>
                  <a:gd name="T62" fmla="*/ 1 w 870"/>
                  <a:gd name="T63" fmla="*/ 0 h 286"/>
                  <a:gd name="T64" fmla="*/ 1 w 870"/>
                  <a:gd name="T65" fmla="*/ 0 h 286"/>
                  <a:gd name="T66" fmla="*/ 1 w 870"/>
                  <a:gd name="T67" fmla="*/ 0 h 286"/>
                  <a:gd name="T68" fmla="*/ 1 w 870"/>
                  <a:gd name="T69" fmla="*/ 0 h 286"/>
                  <a:gd name="T70" fmla="*/ 1 w 870"/>
                  <a:gd name="T71" fmla="*/ 0 h 286"/>
                  <a:gd name="T72" fmla="*/ 1 w 870"/>
                  <a:gd name="T73" fmla="*/ 0 h 286"/>
                  <a:gd name="T74" fmla="*/ 1 w 870"/>
                  <a:gd name="T75" fmla="*/ 0 h 286"/>
                  <a:gd name="T76" fmla="*/ 1 w 870"/>
                  <a:gd name="T77" fmla="*/ 0 h 286"/>
                  <a:gd name="T78" fmla="*/ 1 w 870"/>
                  <a:gd name="T79" fmla="*/ 0 h 286"/>
                  <a:gd name="T80" fmla="*/ 1 w 870"/>
                  <a:gd name="T81" fmla="*/ 0 h 286"/>
                  <a:gd name="T82" fmla="*/ 0 w 870"/>
                  <a:gd name="T83" fmla="*/ 0 h 2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0"/>
                  <a:gd name="T127" fmla="*/ 0 h 286"/>
                  <a:gd name="T128" fmla="*/ 870 w 870"/>
                  <a:gd name="T129" fmla="*/ 286 h 2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0" h="286">
                    <a:moveTo>
                      <a:pt x="205" y="133"/>
                    </a:moveTo>
                    <a:lnTo>
                      <a:pt x="203" y="134"/>
                    </a:lnTo>
                    <a:lnTo>
                      <a:pt x="196" y="136"/>
                    </a:lnTo>
                    <a:lnTo>
                      <a:pt x="186" y="140"/>
                    </a:lnTo>
                    <a:lnTo>
                      <a:pt x="172" y="145"/>
                    </a:lnTo>
                    <a:lnTo>
                      <a:pt x="156" y="152"/>
                    </a:lnTo>
                    <a:lnTo>
                      <a:pt x="137" y="159"/>
                    </a:lnTo>
                    <a:lnTo>
                      <a:pt x="118" y="167"/>
                    </a:lnTo>
                    <a:lnTo>
                      <a:pt x="98" y="176"/>
                    </a:lnTo>
                    <a:lnTo>
                      <a:pt x="79" y="186"/>
                    </a:lnTo>
                    <a:lnTo>
                      <a:pt x="60" y="195"/>
                    </a:lnTo>
                    <a:lnTo>
                      <a:pt x="43" y="204"/>
                    </a:lnTo>
                    <a:lnTo>
                      <a:pt x="28" y="213"/>
                    </a:lnTo>
                    <a:lnTo>
                      <a:pt x="15" y="223"/>
                    </a:lnTo>
                    <a:lnTo>
                      <a:pt x="6" y="232"/>
                    </a:lnTo>
                    <a:lnTo>
                      <a:pt x="0" y="240"/>
                    </a:lnTo>
                    <a:lnTo>
                      <a:pt x="0" y="247"/>
                    </a:lnTo>
                    <a:lnTo>
                      <a:pt x="4" y="254"/>
                    </a:lnTo>
                    <a:lnTo>
                      <a:pt x="7" y="258"/>
                    </a:lnTo>
                    <a:lnTo>
                      <a:pt x="13" y="263"/>
                    </a:lnTo>
                    <a:lnTo>
                      <a:pt x="21" y="266"/>
                    </a:lnTo>
                    <a:lnTo>
                      <a:pt x="29" y="269"/>
                    </a:lnTo>
                    <a:lnTo>
                      <a:pt x="38" y="271"/>
                    </a:lnTo>
                    <a:lnTo>
                      <a:pt x="50" y="273"/>
                    </a:lnTo>
                    <a:lnTo>
                      <a:pt x="61" y="274"/>
                    </a:lnTo>
                    <a:lnTo>
                      <a:pt x="74" y="276"/>
                    </a:lnTo>
                    <a:lnTo>
                      <a:pt x="89" y="276"/>
                    </a:lnTo>
                    <a:lnTo>
                      <a:pt x="104" y="277"/>
                    </a:lnTo>
                    <a:lnTo>
                      <a:pt x="121" y="278"/>
                    </a:lnTo>
                    <a:lnTo>
                      <a:pt x="139" y="279"/>
                    </a:lnTo>
                    <a:lnTo>
                      <a:pt x="158" y="280"/>
                    </a:lnTo>
                    <a:lnTo>
                      <a:pt x="178" y="281"/>
                    </a:lnTo>
                    <a:lnTo>
                      <a:pt x="199" y="284"/>
                    </a:lnTo>
                    <a:lnTo>
                      <a:pt x="220" y="285"/>
                    </a:lnTo>
                    <a:lnTo>
                      <a:pt x="246" y="286"/>
                    </a:lnTo>
                    <a:lnTo>
                      <a:pt x="271" y="285"/>
                    </a:lnTo>
                    <a:lnTo>
                      <a:pt x="299" y="284"/>
                    </a:lnTo>
                    <a:lnTo>
                      <a:pt x="326" y="281"/>
                    </a:lnTo>
                    <a:lnTo>
                      <a:pt x="355" y="278"/>
                    </a:lnTo>
                    <a:lnTo>
                      <a:pt x="384" y="274"/>
                    </a:lnTo>
                    <a:lnTo>
                      <a:pt x="413" y="271"/>
                    </a:lnTo>
                    <a:lnTo>
                      <a:pt x="440" y="266"/>
                    </a:lnTo>
                    <a:lnTo>
                      <a:pt x="468" y="262"/>
                    </a:lnTo>
                    <a:lnTo>
                      <a:pt x="494" y="257"/>
                    </a:lnTo>
                    <a:lnTo>
                      <a:pt x="519" y="253"/>
                    </a:lnTo>
                    <a:lnTo>
                      <a:pt x="542" y="248"/>
                    </a:lnTo>
                    <a:lnTo>
                      <a:pt x="562" y="243"/>
                    </a:lnTo>
                    <a:lnTo>
                      <a:pt x="581" y="239"/>
                    </a:lnTo>
                    <a:lnTo>
                      <a:pt x="596" y="235"/>
                    </a:lnTo>
                    <a:lnTo>
                      <a:pt x="611" y="232"/>
                    </a:lnTo>
                    <a:lnTo>
                      <a:pt x="628" y="226"/>
                    </a:lnTo>
                    <a:lnTo>
                      <a:pt x="648" y="221"/>
                    </a:lnTo>
                    <a:lnTo>
                      <a:pt x="668" y="216"/>
                    </a:lnTo>
                    <a:lnTo>
                      <a:pt x="691" y="209"/>
                    </a:lnTo>
                    <a:lnTo>
                      <a:pt x="714" y="202"/>
                    </a:lnTo>
                    <a:lnTo>
                      <a:pt x="737" y="196"/>
                    </a:lnTo>
                    <a:lnTo>
                      <a:pt x="759" y="189"/>
                    </a:lnTo>
                    <a:lnTo>
                      <a:pt x="781" y="182"/>
                    </a:lnTo>
                    <a:lnTo>
                      <a:pt x="802" y="176"/>
                    </a:lnTo>
                    <a:lnTo>
                      <a:pt x="820" y="172"/>
                    </a:lnTo>
                    <a:lnTo>
                      <a:pt x="838" y="166"/>
                    </a:lnTo>
                    <a:lnTo>
                      <a:pt x="850" y="163"/>
                    </a:lnTo>
                    <a:lnTo>
                      <a:pt x="861" y="159"/>
                    </a:lnTo>
                    <a:lnTo>
                      <a:pt x="868" y="158"/>
                    </a:lnTo>
                    <a:lnTo>
                      <a:pt x="870" y="157"/>
                    </a:lnTo>
                    <a:lnTo>
                      <a:pt x="868" y="155"/>
                    </a:lnTo>
                    <a:lnTo>
                      <a:pt x="861" y="150"/>
                    </a:lnTo>
                    <a:lnTo>
                      <a:pt x="849" y="142"/>
                    </a:lnTo>
                    <a:lnTo>
                      <a:pt x="834" y="133"/>
                    </a:lnTo>
                    <a:lnTo>
                      <a:pt x="816" y="122"/>
                    </a:lnTo>
                    <a:lnTo>
                      <a:pt x="795" y="112"/>
                    </a:lnTo>
                    <a:lnTo>
                      <a:pt x="773" y="103"/>
                    </a:lnTo>
                    <a:lnTo>
                      <a:pt x="749" y="95"/>
                    </a:lnTo>
                    <a:lnTo>
                      <a:pt x="724" y="89"/>
                    </a:lnTo>
                    <a:lnTo>
                      <a:pt x="698" y="84"/>
                    </a:lnTo>
                    <a:lnTo>
                      <a:pt x="674" y="82"/>
                    </a:lnTo>
                    <a:lnTo>
                      <a:pt x="651" y="80"/>
                    </a:lnTo>
                    <a:lnTo>
                      <a:pt x="632" y="79"/>
                    </a:lnTo>
                    <a:lnTo>
                      <a:pt x="615" y="79"/>
                    </a:lnTo>
                    <a:lnTo>
                      <a:pt x="605" y="79"/>
                    </a:lnTo>
                    <a:lnTo>
                      <a:pt x="602" y="79"/>
                    </a:lnTo>
                    <a:lnTo>
                      <a:pt x="529" y="0"/>
                    </a:lnTo>
                    <a:lnTo>
                      <a:pt x="313" y="31"/>
                    </a:lnTo>
                    <a:lnTo>
                      <a:pt x="205" y="133"/>
                    </a:lnTo>
                    <a:close/>
                  </a:path>
                </a:pathLst>
              </a:custGeom>
              <a:solidFill>
                <a:srgbClr val="BA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 name="Freeform 210"/>
              <p:cNvSpPr>
                <a:spLocks/>
              </p:cNvSpPr>
              <p:nvPr/>
            </p:nvSpPr>
            <p:spPr bwMode="auto">
              <a:xfrm>
                <a:off x="2438" y="3560"/>
                <a:ext cx="474" cy="423"/>
              </a:xfrm>
              <a:custGeom>
                <a:avLst/>
                <a:gdLst>
                  <a:gd name="T0" fmla="*/ 1 w 947"/>
                  <a:gd name="T1" fmla="*/ 1 h 846"/>
                  <a:gd name="T2" fmla="*/ 0 w 947"/>
                  <a:gd name="T3" fmla="*/ 1 h 846"/>
                  <a:gd name="T4" fmla="*/ 1 w 947"/>
                  <a:gd name="T5" fmla="*/ 1 h 846"/>
                  <a:gd name="T6" fmla="*/ 1 w 947"/>
                  <a:gd name="T7" fmla="*/ 1 h 846"/>
                  <a:gd name="T8" fmla="*/ 1 w 947"/>
                  <a:gd name="T9" fmla="*/ 1 h 846"/>
                  <a:gd name="T10" fmla="*/ 1 w 947"/>
                  <a:gd name="T11" fmla="*/ 1 h 846"/>
                  <a:gd name="T12" fmla="*/ 1 w 947"/>
                  <a:gd name="T13" fmla="*/ 2 h 846"/>
                  <a:gd name="T14" fmla="*/ 1 w 947"/>
                  <a:gd name="T15" fmla="*/ 2 h 846"/>
                  <a:gd name="T16" fmla="*/ 1 w 947"/>
                  <a:gd name="T17" fmla="*/ 2 h 846"/>
                  <a:gd name="T18" fmla="*/ 1 w 947"/>
                  <a:gd name="T19" fmla="*/ 2 h 846"/>
                  <a:gd name="T20" fmla="*/ 1 w 947"/>
                  <a:gd name="T21" fmla="*/ 2 h 846"/>
                  <a:gd name="T22" fmla="*/ 1 w 947"/>
                  <a:gd name="T23" fmla="*/ 2 h 846"/>
                  <a:gd name="T24" fmla="*/ 1 w 947"/>
                  <a:gd name="T25" fmla="*/ 2 h 846"/>
                  <a:gd name="T26" fmla="*/ 1 w 947"/>
                  <a:gd name="T27" fmla="*/ 2 h 846"/>
                  <a:gd name="T28" fmla="*/ 1 w 947"/>
                  <a:gd name="T29" fmla="*/ 2 h 846"/>
                  <a:gd name="T30" fmla="*/ 1 w 947"/>
                  <a:gd name="T31" fmla="*/ 2 h 846"/>
                  <a:gd name="T32" fmla="*/ 1 w 947"/>
                  <a:gd name="T33" fmla="*/ 2 h 846"/>
                  <a:gd name="T34" fmla="*/ 1 w 947"/>
                  <a:gd name="T35" fmla="*/ 2 h 846"/>
                  <a:gd name="T36" fmla="*/ 2 w 947"/>
                  <a:gd name="T37" fmla="*/ 2 h 846"/>
                  <a:gd name="T38" fmla="*/ 2 w 947"/>
                  <a:gd name="T39" fmla="*/ 0 h 846"/>
                  <a:gd name="T40" fmla="*/ 1 w 947"/>
                  <a:gd name="T41" fmla="*/ 1 h 846"/>
                  <a:gd name="T42" fmla="*/ 1 w 947"/>
                  <a:gd name="T43" fmla="*/ 1 h 8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7"/>
                  <a:gd name="T67" fmla="*/ 0 h 846"/>
                  <a:gd name="T68" fmla="*/ 947 w 947"/>
                  <a:gd name="T69" fmla="*/ 846 h 8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7" h="846">
                    <a:moveTo>
                      <a:pt x="18" y="18"/>
                    </a:moveTo>
                    <a:lnTo>
                      <a:pt x="0" y="114"/>
                    </a:lnTo>
                    <a:lnTo>
                      <a:pt x="2" y="143"/>
                    </a:lnTo>
                    <a:lnTo>
                      <a:pt x="10" y="218"/>
                    </a:lnTo>
                    <a:lnTo>
                      <a:pt x="20" y="325"/>
                    </a:lnTo>
                    <a:lnTo>
                      <a:pt x="33" y="448"/>
                    </a:lnTo>
                    <a:lnTo>
                      <a:pt x="46" y="574"/>
                    </a:lnTo>
                    <a:lnTo>
                      <a:pt x="58" y="686"/>
                    </a:lnTo>
                    <a:lnTo>
                      <a:pt x="68" y="770"/>
                    </a:lnTo>
                    <a:lnTo>
                      <a:pt x="72" y="810"/>
                    </a:lnTo>
                    <a:lnTo>
                      <a:pt x="76" y="822"/>
                    </a:lnTo>
                    <a:lnTo>
                      <a:pt x="81" y="831"/>
                    </a:lnTo>
                    <a:lnTo>
                      <a:pt x="88" y="837"/>
                    </a:lnTo>
                    <a:lnTo>
                      <a:pt x="95" y="841"/>
                    </a:lnTo>
                    <a:lnTo>
                      <a:pt x="102" y="844"/>
                    </a:lnTo>
                    <a:lnTo>
                      <a:pt x="108" y="846"/>
                    </a:lnTo>
                    <a:lnTo>
                      <a:pt x="112" y="846"/>
                    </a:lnTo>
                    <a:lnTo>
                      <a:pt x="114" y="846"/>
                    </a:lnTo>
                    <a:lnTo>
                      <a:pt x="947" y="708"/>
                    </a:lnTo>
                    <a:lnTo>
                      <a:pt x="869" y="0"/>
                    </a:lnTo>
                    <a:lnTo>
                      <a:pt x="72" y="12"/>
                    </a:lnTo>
                    <a:lnTo>
                      <a:pt x="18" y="18"/>
                    </a:lnTo>
                    <a:close/>
                  </a:path>
                </a:pathLst>
              </a:custGeom>
              <a:solidFill>
                <a:srgbClr val="BA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 name="Freeform 213"/>
              <p:cNvSpPr>
                <a:spLocks/>
              </p:cNvSpPr>
              <p:nvPr/>
            </p:nvSpPr>
            <p:spPr bwMode="auto">
              <a:xfrm>
                <a:off x="2594" y="3992"/>
                <a:ext cx="63" cy="66"/>
              </a:xfrm>
              <a:custGeom>
                <a:avLst/>
                <a:gdLst>
                  <a:gd name="T0" fmla="*/ 1 w 125"/>
                  <a:gd name="T1" fmla="*/ 0 h 132"/>
                  <a:gd name="T2" fmla="*/ 1 w 125"/>
                  <a:gd name="T3" fmla="*/ 1 h 132"/>
                  <a:gd name="T4" fmla="*/ 1 w 125"/>
                  <a:gd name="T5" fmla="*/ 1 h 132"/>
                  <a:gd name="T6" fmla="*/ 1 w 125"/>
                  <a:gd name="T7" fmla="*/ 1 h 132"/>
                  <a:gd name="T8" fmla="*/ 1 w 125"/>
                  <a:gd name="T9" fmla="*/ 1 h 132"/>
                  <a:gd name="T10" fmla="*/ 1 w 125"/>
                  <a:gd name="T11" fmla="*/ 1 h 132"/>
                  <a:gd name="T12" fmla="*/ 0 w 125"/>
                  <a:gd name="T13" fmla="*/ 1 h 132"/>
                  <a:gd name="T14" fmla="*/ 1 w 125"/>
                  <a:gd name="T15" fmla="*/ 1 h 132"/>
                  <a:gd name="T16" fmla="*/ 1 w 125"/>
                  <a:gd name="T17" fmla="*/ 1 h 132"/>
                  <a:gd name="T18" fmla="*/ 1 w 125"/>
                  <a:gd name="T19" fmla="*/ 1 h 132"/>
                  <a:gd name="T20" fmla="*/ 1 w 125"/>
                  <a:gd name="T21" fmla="*/ 1 h 132"/>
                  <a:gd name="T22" fmla="*/ 1 w 125"/>
                  <a:gd name="T23" fmla="*/ 1 h 132"/>
                  <a:gd name="T24" fmla="*/ 1 w 125"/>
                  <a:gd name="T25" fmla="*/ 1 h 132"/>
                  <a:gd name="T26" fmla="*/ 1 w 125"/>
                  <a:gd name="T27" fmla="*/ 1 h 132"/>
                  <a:gd name="T28" fmla="*/ 1 w 125"/>
                  <a:gd name="T29" fmla="*/ 1 h 132"/>
                  <a:gd name="T30" fmla="*/ 1 w 125"/>
                  <a:gd name="T31" fmla="*/ 1 h 132"/>
                  <a:gd name="T32" fmla="*/ 1 w 125"/>
                  <a:gd name="T33" fmla="*/ 1 h 132"/>
                  <a:gd name="T34" fmla="*/ 1 w 125"/>
                  <a:gd name="T35" fmla="*/ 0 h 132"/>
                  <a:gd name="T36" fmla="*/ 1 w 125"/>
                  <a:gd name="T37" fmla="*/ 0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132"/>
                  <a:gd name="T59" fmla="*/ 125 w 125"/>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132">
                    <a:moveTo>
                      <a:pt x="53" y="0"/>
                    </a:moveTo>
                    <a:lnTo>
                      <a:pt x="49" y="3"/>
                    </a:lnTo>
                    <a:lnTo>
                      <a:pt x="40" y="7"/>
                    </a:lnTo>
                    <a:lnTo>
                      <a:pt x="29" y="15"/>
                    </a:lnTo>
                    <a:lnTo>
                      <a:pt x="16" y="25"/>
                    </a:lnTo>
                    <a:lnTo>
                      <a:pt x="6" y="36"/>
                    </a:lnTo>
                    <a:lnTo>
                      <a:pt x="0" y="48"/>
                    </a:lnTo>
                    <a:lnTo>
                      <a:pt x="1" y="60"/>
                    </a:lnTo>
                    <a:lnTo>
                      <a:pt x="11" y="72"/>
                    </a:lnTo>
                    <a:lnTo>
                      <a:pt x="26" y="83"/>
                    </a:lnTo>
                    <a:lnTo>
                      <a:pt x="42" y="94"/>
                    </a:lnTo>
                    <a:lnTo>
                      <a:pt x="56" y="104"/>
                    </a:lnTo>
                    <a:lnTo>
                      <a:pt x="69" y="113"/>
                    </a:lnTo>
                    <a:lnTo>
                      <a:pt x="79" y="120"/>
                    </a:lnTo>
                    <a:lnTo>
                      <a:pt x="89" y="127"/>
                    </a:lnTo>
                    <a:lnTo>
                      <a:pt x="93" y="131"/>
                    </a:lnTo>
                    <a:lnTo>
                      <a:pt x="95" y="132"/>
                    </a:lnTo>
                    <a:lnTo>
                      <a:pt x="125" y="0"/>
                    </a:lnTo>
                    <a:lnTo>
                      <a:pt x="53" y="0"/>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 name="Freeform 214"/>
              <p:cNvSpPr>
                <a:spLocks/>
              </p:cNvSpPr>
              <p:nvPr/>
            </p:nvSpPr>
            <p:spPr bwMode="auto">
              <a:xfrm>
                <a:off x="2408" y="3623"/>
                <a:ext cx="54" cy="363"/>
              </a:xfrm>
              <a:custGeom>
                <a:avLst/>
                <a:gdLst>
                  <a:gd name="T0" fmla="*/ 1 w 108"/>
                  <a:gd name="T1" fmla="*/ 0 h 726"/>
                  <a:gd name="T2" fmla="*/ 0 w 108"/>
                  <a:gd name="T3" fmla="*/ 1 h 726"/>
                  <a:gd name="T4" fmla="*/ 1 w 108"/>
                  <a:gd name="T5" fmla="*/ 2 h 726"/>
                  <a:gd name="T6" fmla="*/ 1 w 108"/>
                  <a:gd name="T7" fmla="*/ 2 h 726"/>
                  <a:gd name="T8" fmla="*/ 1 w 108"/>
                  <a:gd name="T9" fmla="*/ 2 h 726"/>
                  <a:gd name="T10" fmla="*/ 1 w 108"/>
                  <a:gd name="T11" fmla="*/ 0 h 726"/>
                  <a:gd name="T12" fmla="*/ 0 60000 65536"/>
                  <a:gd name="T13" fmla="*/ 0 60000 65536"/>
                  <a:gd name="T14" fmla="*/ 0 60000 65536"/>
                  <a:gd name="T15" fmla="*/ 0 60000 65536"/>
                  <a:gd name="T16" fmla="*/ 0 60000 65536"/>
                  <a:gd name="T17" fmla="*/ 0 60000 65536"/>
                  <a:gd name="T18" fmla="*/ 0 w 108"/>
                  <a:gd name="T19" fmla="*/ 0 h 726"/>
                  <a:gd name="T20" fmla="*/ 108 w 108"/>
                  <a:gd name="T21" fmla="*/ 726 h 726"/>
                </a:gdLst>
                <a:ahLst/>
                <a:cxnLst>
                  <a:cxn ang="T12">
                    <a:pos x="T0" y="T1"/>
                  </a:cxn>
                  <a:cxn ang="T13">
                    <a:pos x="T2" y="T3"/>
                  </a:cxn>
                  <a:cxn ang="T14">
                    <a:pos x="T4" y="T5"/>
                  </a:cxn>
                  <a:cxn ang="T15">
                    <a:pos x="T6" y="T7"/>
                  </a:cxn>
                  <a:cxn ang="T16">
                    <a:pos x="T8" y="T9"/>
                  </a:cxn>
                  <a:cxn ang="T17">
                    <a:pos x="T10" y="T11"/>
                  </a:cxn>
                </a:cxnLst>
                <a:rect l="T18" t="T19" r="T20" b="T21"/>
                <a:pathLst>
                  <a:path w="108" h="726">
                    <a:moveTo>
                      <a:pt x="30" y="0"/>
                    </a:moveTo>
                    <a:lnTo>
                      <a:pt x="0" y="114"/>
                    </a:lnTo>
                    <a:lnTo>
                      <a:pt x="65" y="690"/>
                    </a:lnTo>
                    <a:lnTo>
                      <a:pt x="108" y="726"/>
                    </a:lnTo>
                    <a:lnTo>
                      <a:pt x="102" y="647"/>
                    </a:lnTo>
                    <a:lnTo>
                      <a:pt x="30" y="0"/>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 name="Freeform 215"/>
              <p:cNvSpPr>
                <a:spLocks/>
              </p:cNvSpPr>
              <p:nvPr/>
            </p:nvSpPr>
            <p:spPr bwMode="auto">
              <a:xfrm>
                <a:off x="2471" y="4049"/>
                <a:ext cx="461" cy="90"/>
              </a:xfrm>
              <a:custGeom>
                <a:avLst/>
                <a:gdLst>
                  <a:gd name="T0" fmla="*/ 0 w 924"/>
                  <a:gd name="T1" fmla="*/ 1 h 180"/>
                  <a:gd name="T2" fmla="*/ 0 w 924"/>
                  <a:gd name="T3" fmla="*/ 1 h 180"/>
                  <a:gd name="T4" fmla="*/ 1 w 924"/>
                  <a:gd name="T5" fmla="*/ 1 h 180"/>
                  <a:gd name="T6" fmla="*/ 1 w 924"/>
                  <a:gd name="T7" fmla="*/ 0 h 180"/>
                  <a:gd name="T8" fmla="*/ 1 w 924"/>
                  <a:gd name="T9" fmla="*/ 1 h 180"/>
                  <a:gd name="T10" fmla="*/ 1 w 924"/>
                  <a:gd name="T11" fmla="*/ 1 h 180"/>
                  <a:gd name="T12" fmla="*/ 1 w 924"/>
                  <a:gd name="T13" fmla="*/ 1 h 180"/>
                  <a:gd name="T14" fmla="*/ 1 w 924"/>
                  <a:gd name="T15" fmla="*/ 1 h 180"/>
                  <a:gd name="T16" fmla="*/ 1 w 924"/>
                  <a:gd name="T17" fmla="*/ 1 h 180"/>
                  <a:gd name="T18" fmla="*/ 1 w 924"/>
                  <a:gd name="T19" fmla="*/ 1 h 180"/>
                  <a:gd name="T20" fmla="*/ 1 w 924"/>
                  <a:gd name="T21" fmla="*/ 1 h 180"/>
                  <a:gd name="T22" fmla="*/ 1 w 924"/>
                  <a:gd name="T23" fmla="*/ 1 h 180"/>
                  <a:gd name="T24" fmla="*/ 1 w 924"/>
                  <a:gd name="T25" fmla="*/ 1 h 180"/>
                  <a:gd name="T26" fmla="*/ 1 w 924"/>
                  <a:gd name="T27" fmla="*/ 1 h 180"/>
                  <a:gd name="T28" fmla="*/ 1 w 924"/>
                  <a:gd name="T29" fmla="*/ 1 h 180"/>
                  <a:gd name="T30" fmla="*/ 1 w 924"/>
                  <a:gd name="T31" fmla="*/ 1 h 180"/>
                  <a:gd name="T32" fmla="*/ 1 w 924"/>
                  <a:gd name="T33" fmla="*/ 1 h 180"/>
                  <a:gd name="T34" fmla="*/ 1 w 924"/>
                  <a:gd name="T35" fmla="*/ 1 h 180"/>
                  <a:gd name="T36" fmla="*/ 0 w 924"/>
                  <a:gd name="T37" fmla="*/ 1 h 180"/>
                  <a:gd name="T38" fmla="*/ 0 w 924"/>
                  <a:gd name="T39" fmla="*/ 1 h 180"/>
                  <a:gd name="T40" fmla="*/ 0 w 924"/>
                  <a:gd name="T41" fmla="*/ 1 h 180"/>
                  <a:gd name="T42" fmla="*/ 0 w 924"/>
                  <a:gd name="T43" fmla="*/ 1 h 180"/>
                  <a:gd name="T44" fmla="*/ 0 w 924"/>
                  <a:gd name="T45" fmla="*/ 1 h 180"/>
                  <a:gd name="T46" fmla="*/ 0 w 924"/>
                  <a:gd name="T47" fmla="*/ 1 h 180"/>
                  <a:gd name="T48" fmla="*/ 0 w 924"/>
                  <a:gd name="T49" fmla="*/ 1 h 180"/>
                  <a:gd name="T50" fmla="*/ 0 w 924"/>
                  <a:gd name="T51" fmla="*/ 1 h 180"/>
                  <a:gd name="T52" fmla="*/ 0 w 924"/>
                  <a:gd name="T53" fmla="*/ 1 h 180"/>
                  <a:gd name="T54" fmla="*/ 0 w 924"/>
                  <a:gd name="T55" fmla="*/ 1 h 180"/>
                  <a:gd name="T56" fmla="*/ 0 w 924"/>
                  <a:gd name="T57" fmla="*/ 1 h 180"/>
                  <a:gd name="T58" fmla="*/ 0 w 924"/>
                  <a:gd name="T59" fmla="*/ 1 h 180"/>
                  <a:gd name="T60" fmla="*/ 0 w 924"/>
                  <a:gd name="T61" fmla="*/ 1 h 180"/>
                  <a:gd name="T62" fmla="*/ 0 w 924"/>
                  <a:gd name="T63" fmla="*/ 1 h 180"/>
                  <a:gd name="T64" fmla="*/ 0 w 924"/>
                  <a:gd name="T65" fmla="*/ 1 h 180"/>
                  <a:gd name="T66" fmla="*/ 0 w 924"/>
                  <a:gd name="T67" fmla="*/ 1 h 180"/>
                  <a:gd name="T68" fmla="*/ 0 w 924"/>
                  <a:gd name="T69" fmla="*/ 1 h 180"/>
                  <a:gd name="T70" fmla="*/ 0 w 924"/>
                  <a:gd name="T71" fmla="*/ 1 h 180"/>
                  <a:gd name="T72" fmla="*/ 0 w 924"/>
                  <a:gd name="T73" fmla="*/ 1 h 180"/>
                  <a:gd name="T74" fmla="*/ 0 w 924"/>
                  <a:gd name="T75" fmla="*/ 1 h 180"/>
                  <a:gd name="T76" fmla="*/ 0 w 924"/>
                  <a:gd name="T77" fmla="*/ 1 h 180"/>
                  <a:gd name="T78" fmla="*/ 0 w 924"/>
                  <a:gd name="T79" fmla="*/ 1 h 180"/>
                  <a:gd name="T80" fmla="*/ 0 w 924"/>
                  <a:gd name="T81" fmla="*/ 1 h 180"/>
                  <a:gd name="T82" fmla="*/ 0 w 924"/>
                  <a:gd name="T83" fmla="*/ 1 h 180"/>
                  <a:gd name="T84" fmla="*/ 0 w 924"/>
                  <a:gd name="T85" fmla="*/ 1 h 180"/>
                  <a:gd name="T86" fmla="*/ 0 w 924"/>
                  <a:gd name="T87" fmla="*/ 1 h 180"/>
                  <a:gd name="T88" fmla="*/ 0 w 924"/>
                  <a:gd name="T89" fmla="*/ 1 h 180"/>
                  <a:gd name="T90" fmla="*/ 0 w 924"/>
                  <a:gd name="T91" fmla="*/ 1 h 180"/>
                  <a:gd name="T92" fmla="*/ 0 w 924"/>
                  <a:gd name="T93" fmla="*/ 1 h 180"/>
                  <a:gd name="T94" fmla="*/ 0 w 924"/>
                  <a:gd name="T95" fmla="*/ 1 h 180"/>
                  <a:gd name="T96" fmla="*/ 0 w 924"/>
                  <a:gd name="T97" fmla="*/ 1 h 180"/>
                  <a:gd name="T98" fmla="*/ 0 w 924"/>
                  <a:gd name="T99" fmla="*/ 1 h 180"/>
                  <a:gd name="T100" fmla="*/ 0 w 924"/>
                  <a:gd name="T101" fmla="*/ 1 h 180"/>
                  <a:gd name="T102" fmla="*/ 0 w 924"/>
                  <a:gd name="T103" fmla="*/ 1 h 180"/>
                  <a:gd name="T104" fmla="*/ 0 w 924"/>
                  <a:gd name="T105" fmla="*/ 1 h 180"/>
                  <a:gd name="T106" fmla="*/ 0 w 924"/>
                  <a:gd name="T107" fmla="*/ 1 h 1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4"/>
                  <a:gd name="T163" fmla="*/ 0 h 180"/>
                  <a:gd name="T164" fmla="*/ 924 w 924"/>
                  <a:gd name="T165" fmla="*/ 180 h 1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4" h="180">
                    <a:moveTo>
                      <a:pt x="37" y="102"/>
                    </a:moveTo>
                    <a:lnTo>
                      <a:pt x="271" y="132"/>
                    </a:lnTo>
                    <a:lnTo>
                      <a:pt x="607" y="78"/>
                    </a:lnTo>
                    <a:lnTo>
                      <a:pt x="871" y="0"/>
                    </a:lnTo>
                    <a:lnTo>
                      <a:pt x="924" y="42"/>
                    </a:lnTo>
                    <a:lnTo>
                      <a:pt x="920" y="43"/>
                    </a:lnTo>
                    <a:lnTo>
                      <a:pt x="909" y="46"/>
                    </a:lnTo>
                    <a:lnTo>
                      <a:pt x="892" y="53"/>
                    </a:lnTo>
                    <a:lnTo>
                      <a:pt x="869" y="60"/>
                    </a:lnTo>
                    <a:lnTo>
                      <a:pt x="840" y="70"/>
                    </a:lnTo>
                    <a:lnTo>
                      <a:pt x="808" y="80"/>
                    </a:lnTo>
                    <a:lnTo>
                      <a:pt x="771" y="91"/>
                    </a:lnTo>
                    <a:lnTo>
                      <a:pt x="732" y="103"/>
                    </a:lnTo>
                    <a:lnTo>
                      <a:pt x="690" y="114"/>
                    </a:lnTo>
                    <a:lnTo>
                      <a:pt x="646" y="126"/>
                    </a:lnTo>
                    <a:lnTo>
                      <a:pt x="603" y="136"/>
                    </a:lnTo>
                    <a:lnTo>
                      <a:pt x="558" y="146"/>
                    </a:lnTo>
                    <a:lnTo>
                      <a:pt x="514" y="155"/>
                    </a:lnTo>
                    <a:lnTo>
                      <a:pt x="470" y="162"/>
                    </a:lnTo>
                    <a:lnTo>
                      <a:pt x="430" y="166"/>
                    </a:lnTo>
                    <a:lnTo>
                      <a:pt x="391" y="169"/>
                    </a:lnTo>
                    <a:lnTo>
                      <a:pt x="373" y="169"/>
                    </a:lnTo>
                    <a:lnTo>
                      <a:pt x="358" y="170"/>
                    </a:lnTo>
                    <a:lnTo>
                      <a:pt x="345" y="170"/>
                    </a:lnTo>
                    <a:lnTo>
                      <a:pt x="331" y="171"/>
                    </a:lnTo>
                    <a:lnTo>
                      <a:pt x="319" y="171"/>
                    </a:lnTo>
                    <a:lnTo>
                      <a:pt x="308" y="172"/>
                    </a:lnTo>
                    <a:lnTo>
                      <a:pt x="297" y="172"/>
                    </a:lnTo>
                    <a:lnTo>
                      <a:pt x="287" y="173"/>
                    </a:lnTo>
                    <a:lnTo>
                      <a:pt x="277" y="174"/>
                    </a:lnTo>
                    <a:lnTo>
                      <a:pt x="267" y="174"/>
                    </a:lnTo>
                    <a:lnTo>
                      <a:pt x="257" y="175"/>
                    </a:lnTo>
                    <a:lnTo>
                      <a:pt x="246" y="177"/>
                    </a:lnTo>
                    <a:lnTo>
                      <a:pt x="234" y="177"/>
                    </a:lnTo>
                    <a:lnTo>
                      <a:pt x="221" y="178"/>
                    </a:lnTo>
                    <a:lnTo>
                      <a:pt x="208" y="179"/>
                    </a:lnTo>
                    <a:lnTo>
                      <a:pt x="193" y="180"/>
                    </a:lnTo>
                    <a:lnTo>
                      <a:pt x="176" y="180"/>
                    </a:lnTo>
                    <a:lnTo>
                      <a:pt x="160" y="179"/>
                    </a:lnTo>
                    <a:lnTo>
                      <a:pt x="143" y="177"/>
                    </a:lnTo>
                    <a:lnTo>
                      <a:pt x="127" y="172"/>
                    </a:lnTo>
                    <a:lnTo>
                      <a:pt x="111" y="167"/>
                    </a:lnTo>
                    <a:lnTo>
                      <a:pt x="95" y="162"/>
                    </a:lnTo>
                    <a:lnTo>
                      <a:pt x="80" y="156"/>
                    </a:lnTo>
                    <a:lnTo>
                      <a:pt x="65" y="149"/>
                    </a:lnTo>
                    <a:lnTo>
                      <a:pt x="51" y="143"/>
                    </a:lnTo>
                    <a:lnTo>
                      <a:pt x="39" y="136"/>
                    </a:lnTo>
                    <a:lnTo>
                      <a:pt x="28" y="131"/>
                    </a:lnTo>
                    <a:lnTo>
                      <a:pt x="19" y="126"/>
                    </a:lnTo>
                    <a:lnTo>
                      <a:pt x="11" y="121"/>
                    </a:lnTo>
                    <a:lnTo>
                      <a:pt x="5" y="118"/>
                    </a:lnTo>
                    <a:lnTo>
                      <a:pt x="1" y="116"/>
                    </a:lnTo>
                    <a:lnTo>
                      <a:pt x="0" y="114"/>
                    </a:lnTo>
                    <a:lnTo>
                      <a:pt x="37" y="10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6" name="Freeform 237"/>
              <p:cNvSpPr>
                <a:spLocks/>
              </p:cNvSpPr>
              <p:nvPr/>
            </p:nvSpPr>
            <p:spPr bwMode="auto">
              <a:xfrm>
                <a:off x="2858" y="3959"/>
                <a:ext cx="149" cy="75"/>
              </a:xfrm>
              <a:custGeom>
                <a:avLst/>
                <a:gdLst>
                  <a:gd name="T0" fmla="*/ 0 w 300"/>
                  <a:gd name="T1" fmla="*/ 0 h 150"/>
                  <a:gd name="T2" fmla="*/ 0 w 300"/>
                  <a:gd name="T3" fmla="*/ 1 h 150"/>
                  <a:gd name="T4" fmla="*/ 0 w 300"/>
                  <a:gd name="T5" fmla="*/ 1 h 150"/>
                  <a:gd name="T6" fmla="*/ 0 w 300"/>
                  <a:gd name="T7" fmla="*/ 1 h 150"/>
                  <a:gd name="T8" fmla="*/ 0 w 300"/>
                  <a:gd name="T9" fmla="*/ 1 h 150"/>
                  <a:gd name="T10" fmla="*/ 0 w 300"/>
                  <a:gd name="T11" fmla="*/ 1 h 150"/>
                  <a:gd name="T12" fmla="*/ 0 w 300"/>
                  <a:gd name="T13" fmla="*/ 1 h 150"/>
                  <a:gd name="T14" fmla="*/ 0 w 300"/>
                  <a:gd name="T15" fmla="*/ 1 h 150"/>
                  <a:gd name="T16" fmla="*/ 0 w 300"/>
                  <a:gd name="T17" fmla="*/ 1 h 150"/>
                  <a:gd name="T18" fmla="*/ 0 w 300"/>
                  <a:gd name="T19" fmla="*/ 1 h 150"/>
                  <a:gd name="T20" fmla="*/ 0 w 300"/>
                  <a:gd name="T21" fmla="*/ 1 h 150"/>
                  <a:gd name="T22" fmla="*/ 0 w 300"/>
                  <a:gd name="T23" fmla="*/ 1 h 150"/>
                  <a:gd name="T24" fmla="*/ 0 w 300"/>
                  <a:gd name="T25" fmla="*/ 1 h 150"/>
                  <a:gd name="T26" fmla="*/ 0 w 300"/>
                  <a:gd name="T27" fmla="*/ 1 h 150"/>
                  <a:gd name="T28" fmla="*/ 0 w 300"/>
                  <a:gd name="T29" fmla="*/ 1 h 150"/>
                  <a:gd name="T30" fmla="*/ 0 w 300"/>
                  <a:gd name="T31" fmla="*/ 1 h 150"/>
                  <a:gd name="T32" fmla="*/ 0 w 300"/>
                  <a:gd name="T33" fmla="*/ 1 h 150"/>
                  <a:gd name="T34" fmla="*/ 0 w 300"/>
                  <a:gd name="T35" fmla="*/ 1 h 150"/>
                  <a:gd name="T36" fmla="*/ 0 w 300"/>
                  <a:gd name="T37" fmla="*/ 1 h 150"/>
                  <a:gd name="T38" fmla="*/ 0 w 300"/>
                  <a:gd name="T39" fmla="*/ 1 h 150"/>
                  <a:gd name="T40" fmla="*/ 0 w 300"/>
                  <a:gd name="T41" fmla="*/ 1 h 150"/>
                  <a:gd name="T42" fmla="*/ 0 w 300"/>
                  <a:gd name="T43" fmla="*/ 1 h 150"/>
                  <a:gd name="T44" fmla="*/ 0 w 300"/>
                  <a:gd name="T45" fmla="*/ 1 h 150"/>
                  <a:gd name="T46" fmla="*/ 0 w 300"/>
                  <a:gd name="T47" fmla="*/ 1 h 150"/>
                  <a:gd name="T48" fmla="*/ 0 w 300"/>
                  <a:gd name="T49" fmla="*/ 1 h 150"/>
                  <a:gd name="T50" fmla="*/ 0 w 300"/>
                  <a:gd name="T51" fmla="*/ 1 h 150"/>
                  <a:gd name="T52" fmla="*/ 0 w 300"/>
                  <a:gd name="T53" fmla="*/ 1 h 150"/>
                  <a:gd name="T54" fmla="*/ 0 w 300"/>
                  <a:gd name="T55" fmla="*/ 1 h 150"/>
                  <a:gd name="T56" fmla="*/ 0 w 300"/>
                  <a:gd name="T57" fmla="*/ 1 h 150"/>
                  <a:gd name="T58" fmla="*/ 0 w 300"/>
                  <a:gd name="T59" fmla="*/ 1 h 150"/>
                  <a:gd name="T60" fmla="*/ 0 w 300"/>
                  <a:gd name="T61" fmla="*/ 1 h 150"/>
                  <a:gd name="T62" fmla="*/ 0 w 300"/>
                  <a:gd name="T63" fmla="*/ 1 h 150"/>
                  <a:gd name="T64" fmla="*/ 0 w 300"/>
                  <a:gd name="T65" fmla="*/ 1 h 150"/>
                  <a:gd name="T66" fmla="*/ 0 w 300"/>
                  <a:gd name="T67" fmla="*/ 1 h 150"/>
                  <a:gd name="T68" fmla="*/ 0 w 300"/>
                  <a:gd name="T69" fmla="*/ 0 h 1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0"/>
                  <a:gd name="T106" fmla="*/ 0 h 150"/>
                  <a:gd name="T107" fmla="*/ 300 w 300"/>
                  <a:gd name="T108" fmla="*/ 150 h 1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0" h="150">
                    <a:moveTo>
                      <a:pt x="20" y="0"/>
                    </a:moveTo>
                    <a:lnTo>
                      <a:pt x="28" y="1"/>
                    </a:lnTo>
                    <a:lnTo>
                      <a:pt x="39" y="4"/>
                    </a:lnTo>
                    <a:lnTo>
                      <a:pt x="53" y="9"/>
                    </a:lnTo>
                    <a:lnTo>
                      <a:pt x="70" y="15"/>
                    </a:lnTo>
                    <a:lnTo>
                      <a:pt x="89" y="23"/>
                    </a:lnTo>
                    <a:lnTo>
                      <a:pt x="110" y="31"/>
                    </a:lnTo>
                    <a:lnTo>
                      <a:pt x="131" y="40"/>
                    </a:lnTo>
                    <a:lnTo>
                      <a:pt x="154" y="50"/>
                    </a:lnTo>
                    <a:lnTo>
                      <a:pt x="177" y="61"/>
                    </a:lnTo>
                    <a:lnTo>
                      <a:pt x="199" y="71"/>
                    </a:lnTo>
                    <a:lnTo>
                      <a:pt x="221" y="82"/>
                    </a:lnTo>
                    <a:lnTo>
                      <a:pt x="241" y="94"/>
                    </a:lnTo>
                    <a:lnTo>
                      <a:pt x="259" y="104"/>
                    </a:lnTo>
                    <a:lnTo>
                      <a:pt x="275" y="115"/>
                    </a:lnTo>
                    <a:lnTo>
                      <a:pt x="289" y="125"/>
                    </a:lnTo>
                    <a:lnTo>
                      <a:pt x="300" y="134"/>
                    </a:lnTo>
                    <a:lnTo>
                      <a:pt x="287" y="150"/>
                    </a:lnTo>
                    <a:lnTo>
                      <a:pt x="273" y="140"/>
                    </a:lnTo>
                    <a:lnTo>
                      <a:pt x="257" y="129"/>
                    </a:lnTo>
                    <a:lnTo>
                      <a:pt x="237" y="117"/>
                    </a:lnTo>
                    <a:lnTo>
                      <a:pt x="218" y="106"/>
                    </a:lnTo>
                    <a:lnTo>
                      <a:pt x="196" y="94"/>
                    </a:lnTo>
                    <a:lnTo>
                      <a:pt x="174" y="82"/>
                    </a:lnTo>
                    <a:lnTo>
                      <a:pt x="151" y="71"/>
                    </a:lnTo>
                    <a:lnTo>
                      <a:pt x="128" y="61"/>
                    </a:lnTo>
                    <a:lnTo>
                      <a:pt x="106" y="50"/>
                    </a:lnTo>
                    <a:lnTo>
                      <a:pt x="85" y="40"/>
                    </a:lnTo>
                    <a:lnTo>
                      <a:pt x="65" y="32"/>
                    </a:lnTo>
                    <a:lnTo>
                      <a:pt x="46" y="24"/>
                    </a:lnTo>
                    <a:lnTo>
                      <a:pt x="31" y="17"/>
                    </a:lnTo>
                    <a:lnTo>
                      <a:pt x="17" y="12"/>
                    </a:lnTo>
                    <a:lnTo>
                      <a:pt x="7" y="9"/>
                    </a:lnTo>
                    <a:lnTo>
                      <a:pt x="0" y="6"/>
                    </a:lnTo>
                    <a:lnTo>
                      <a:pt x="20" y="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 name="Freeform 238"/>
              <p:cNvSpPr>
                <a:spLocks/>
              </p:cNvSpPr>
              <p:nvPr/>
            </p:nvSpPr>
            <p:spPr bwMode="auto">
              <a:xfrm>
                <a:off x="2500" y="3894"/>
                <a:ext cx="415" cy="63"/>
              </a:xfrm>
              <a:custGeom>
                <a:avLst/>
                <a:gdLst>
                  <a:gd name="T0" fmla="*/ 1 w 829"/>
                  <a:gd name="T1" fmla="*/ 1 h 125"/>
                  <a:gd name="T2" fmla="*/ 1 w 829"/>
                  <a:gd name="T3" fmla="*/ 1 h 125"/>
                  <a:gd name="T4" fmla="*/ 1 w 829"/>
                  <a:gd name="T5" fmla="*/ 1 h 125"/>
                  <a:gd name="T6" fmla="*/ 1 w 829"/>
                  <a:gd name="T7" fmla="*/ 1 h 125"/>
                  <a:gd name="T8" fmla="*/ 1 w 829"/>
                  <a:gd name="T9" fmla="*/ 1 h 125"/>
                  <a:gd name="T10" fmla="*/ 1 w 829"/>
                  <a:gd name="T11" fmla="*/ 1 h 125"/>
                  <a:gd name="T12" fmla="*/ 1 w 829"/>
                  <a:gd name="T13" fmla="*/ 1 h 125"/>
                  <a:gd name="T14" fmla="*/ 1 w 829"/>
                  <a:gd name="T15" fmla="*/ 1 h 125"/>
                  <a:gd name="T16" fmla="*/ 1 w 829"/>
                  <a:gd name="T17" fmla="*/ 1 h 125"/>
                  <a:gd name="T18" fmla="*/ 2 w 829"/>
                  <a:gd name="T19" fmla="*/ 1 h 125"/>
                  <a:gd name="T20" fmla="*/ 2 w 829"/>
                  <a:gd name="T21" fmla="*/ 1 h 125"/>
                  <a:gd name="T22" fmla="*/ 2 w 829"/>
                  <a:gd name="T23" fmla="*/ 1 h 125"/>
                  <a:gd name="T24" fmla="*/ 2 w 829"/>
                  <a:gd name="T25" fmla="*/ 1 h 125"/>
                  <a:gd name="T26" fmla="*/ 2 w 829"/>
                  <a:gd name="T27" fmla="*/ 1 h 125"/>
                  <a:gd name="T28" fmla="*/ 2 w 829"/>
                  <a:gd name="T29" fmla="*/ 1 h 125"/>
                  <a:gd name="T30" fmla="*/ 2 w 829"/>
                  <a:gd name="T31" fmla="*/ 1 h 125"/>
                  <a:gd name="T32" fmla="*/ 2 w 829"/>
                  <a:gd name="T33" fmla="*/ 1 h 125"/>
                  <a:gd name="T34" fmla="*/ 2 w 829"/>
                  <a:gd name="T35" fmla="*/ 1 h 125"/>
                  <a:gd name="T36" fmla="*/ 2 w 829"/>
                  <a:gd name="T37" fmla="*/ 1 h 125"/>
                  <a:gd name="T38" fmla="*/ 2 w 829"/>
                  <a:gd name="T39" fmla="*/ 1 h 125"/>
                  <a:gd name="T40" fmla="*/ 2 w 829"/>
                  <a:gd name="T41" fmla="*/ 1 h 125"/>
                  <a:gd name="T42" fmla="*/ 2 w 829"/>
                  <a:gd name="T43" fmla="*/ 1 h 125"/>
                  <a:gd name="T44" fmla="*/ 2 w 829"/>
                  <a:gd name="T45" fmla="*/ 1 h 125"/>
                  <a:gd name="T46" fmla="*/ 2 w 829"/>
                  <a:gd name="T47" fmla="*/ 1 h 125"/>
                  <a:gd name="T48" fmla="*/ 2 w 829"/>
                  <a:gd name="T49" fmla="*/ 1 h 125"/>
                  <a:gd name="T50" fmla="*/ 1 w 829"/>
                  <a:gd name="T51" fmla="*/ 1 h 125"/>
                  <a:gd name="T52" fmla="*/ 1 w 829"/>
                  <a:gd name="T53" fmla="*/ 1 h 125"/>
                  <a:gd name="T54" fmla="*/ 1 w 829"/>
                  <a:gd name="T55" fmla="*/ 1 h 125"/>
                  <a:gd name="T56" fmla="*/ 1 w 829"/>
                  <a:gd name="T57" fmla="*/ 1 h 125"/>
                  <a:gd name="T58" fmla="*/ 1 w 829"/>
                  <a:gd name="T59" fmla="*/ 1 h 125"/>
                  <a:gd name="T60" fmla="*/ 1 w 829"/>
                  <a:gd name="T61" fmla="*/ 1 h 125"/>
                  <a:gd name="T62" fmla="*/ 1 w 829"/>
                  <a:gd name="T63" fmla="*/ 1 h 125"/>
                  <a:gd name="T64" fmla="*/ 1 w 829"/>
                  <a:gd name="T65" fmla="*/ 1 h 125"/>
                  <a:gd name="T66" fmla="*/ 1 w 829"/>
                  <a:gd name="T67" fmla="*/ 1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9"/>
                  <a:gd name="T103" fmla="*/ 0 h 125"/>
                  <a:gd name="T104" fmla="*/ 829 w 829"/>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9" h="125">
                    <a:moveTo>
                      <a:pt x="0" y="123"/>
                    </a:moveTo>
                    <a:lnTo>
                      <a:pt x="2" y="122"/>
                    </a:lnTo>
                    <a:lnTo>
                      <a:pt x="9" y="120"/>
                    </a:lnTo>
                    <a:lnTo>
                      <a:pt x="20" y="118"/>
                    </a:lnTo>
                    <a:lnTo>
                      <a:pt x="35" y="115"/>
                    </a:lnTo>
                    <a:lnTo>
                      <a:pt x="53" y="112"/>
                    </a:lnTo>
                    <a:lnTo>
                      <a:pt x="75" y="109"/>
                    </a:lnTo>
                    <a:lnTo>
                      <a:pt x="99" y="104"/>
                    </a:lnTo>
                    <a:lnTo>
                      <a:pt x="127" y="101"/>
                    </a:lnTo>
                    <a:lnTo>
                      <a:pt x="157" y="96"/>
                    </a:lnTo>
                    <a:lnTo>
                      <a:pt x="189" y="92"/>
                    </a:lnTo>
                    <a:lnTo>
                      <a:pt x="222" y="86"/>
                    </a:lnTo>
                    <a:lnTo>
                      <a:pt x="257" y="81"/>
                    </a:lnTo>
                    <a:lnTo>
                      <a:pt x="294" y="76"/>
                    </a:lnTo>
                    <a:lnTo>
                      <a:pt x="332" y="71"/>
                    </a:lnTo>
                    <a:lnTo>
                      <a:pt x="370" y="65"/>
                    </a:lnTo>
                    <a:lnTo>
                      <a:pt x="408" y="59"/>
                    </a:lnTo>
                    <a:lnTo>
                      <a:pt x="446" y="55"/>
                    </a:lnTo>
                    <a:lnTo>
                      <a:pt x="485" y="49"/>
                    </a:lnTo>
                    <a:lnTo>
                      <a:pt x="522" y="43"/>
                    </a:lnTo>
                    <a:lnTo>
                      <a:pt x="559" y="39"/>
                    </a:lnTo>
                    <a:lnTo>
                      <a:pt x="594" y="34"/>
                    </a:lnTo>
                    <a:lnTo>
                      <a:pt x="629" y="28"/>
                    </a:lnTo>
                    <a:lnTo>
                      <a:pt x="661" y="24"/>
                    </a:lnTo>
                    <a:lnTo>
                      <a:pt x="692" y="20"/>
                    </a:lnTo>
                    <a:lnTo>
                      <a:pt x="721" y="16"/>
                    </a:lnTo>
                    <a:lnTo>
                      <a:pt x="746" y="12"/>
                    </a:lnTo>
                    <a:lnTo>
                      <a:pt x="769" y="9"/>
                    </a:lnTo>
                    <a:lnTo>
                      <a:pt x="789" y="6"/>
                    </a:lnTo>
                    <a:lnTo>
                      <a:pt x="805" y="4"/>
                    </a:lnTo>
                    <a:lnTo>
                      <a:pt x="816" y="2"/>
                    </a:lnTo>
                    <a:lnTo>
                      <a:pt x="826" y="1"/>
                    </a:lnTo>
                    <a:lnTo>
                      <a:pt x="829" y="0"/>
                    </a:lnTo>
                    <a:lnTo>
                      <a:pt x="827" y="2"/>
                    </a:lnTo>
                    <a:lnTo>
                      <a:pt x="822" y="8"/>
                    </a:lnTo>
                    <a:lnTo>
                      <a:pt x="816" y="12"/>
                    </a:lnTo>
                    <a:lnTo>
                      <a:pt x="814" y="16"/>
                    </a:lnTo>
                    <a:lnTo>
                      <a:pt x="812" y="16"/>
                    </a:lnTo>
                    <a:lnTo>
                      <a:pt x="805" y="17"/>
                    </a:lnTo>
                    <a:lnTo>
                      <a:pt x="795" y="19"/>
                    </a:lnTo>
                    <a:lnTo>
                      <a:pt x="781" y="21"/>
                    </a:lnTo>
                    <a:lnTo>
                      <a:pt x="763" y="24"/>
                    </a:lnTo>
                    <a:lnTo>
                      <a:pt x="743" y="27"/>
                    </a:lnTo>
                    <a:lnTo>
                      <a:pt x="719" y="31"/>
                    </a:lnTo>
                    <a:lnTo>
                      <a:pt x="692" y="35"/>
                    </a:lnTo>
                    <a:lnTo>
                      <a:pt x="663" y="40"/>
                    </a:lnTo>
                    <a:lnTo>
                      <a:pt x="633" y="44"/>
                    </a:lnTo>
                    <a:lnTo>
                      <a:pt x="601" y="50"/>
                    </a:lnTo>
                    <a:lnTo>
                      <a:pt x="567" y="55"/>
                    </a:lnTo>
                    <a:lnTo>
                      <a:pt x="532" y="61"/>
                    </a:lnTo>
                    <a:lnTo>
                      <a:pt x="495" y="66"/>
                    </a:lnTo>
                    <a:lnTo>
                      <a:pt x="459" y="71"/>
                    </a:lnTo>
                    <a:lnTo>
                      <a:pt x="421" y="77"/>
                    </a:lnTo>
                    <a:lnTo>
                      <a:pt x="385" y="82"/>
                    </a:lnTo>
                    <a:lnTo>
                      <a:pt x="348" y="88"/>
                    </a:lnTo>
                    <a:lnTo>
                      <a:pt x="311" y="93"/>
                    </a:lnTo>
                    <a:lnTo>
                      <a:pt x="275" y="97"/>
                    </a:lnTo>
                    <a:lnTo>
                      <a:pt x="240" y="103"/>
                    </a:lnTo>
                    <a:lnTo>
                      <a:pt x="206" y="107"/>
                    </a:lnTo>
                    <a:lnTo>
                      <a:pt x="174" y="111"/>
                    </a:lnTo>
                    <a:lnTo>
                      <a:pt x="144" y="115"/>
                    </a:lnTo>
                    <a:lnTo>
                      <a:pt x="115" y="118"/>
                    </a:lnTo>
                    <a:lnTo>
                      <a:pt x="90" y="120"/>
                    </a:lnTo>
                    <a:lnTo>
                      <a:pt x="67" y="123"/>
                    </a:lnTo>
                    <a:lnTo>
                      <a:pt x="46" y="124"/>
                    </a:lnTo>
                    <a:lnTo>
                      <a:pt x="29" y="125"/>
                    </a:lnTo>
                    <a:lnTo>
                      <a:pt x="16" y="125"/>
                    </a:lnTo>
                    <a:lnTo>
                      <a:pt x="6" y="124"/>
                    </a:lnTo>
                    <a:lnTo>
                      <a:pt x="0" y="123"/>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 name="Freeform 239"/>
              <p:cNvSpPr>
                <a:spLocks/>
              </p:cNvSpPr>
              <p:nvPr/>
            </p:nvSpPr>
            <p:spPr bwMode="auto">
              <a:xfrm>
                <a:off x="2448" y="4032"/>
                <a:ext cx="492" cy="119"/>
              </a:xfrm>
              <a:custGeom>
                <a:avLst/>
                <a:gdLst>
                  <a:gd name="T0" fmla="*/ 1 w 986"/>
                  <a:gd name="T1" fmla="*/ 1 h 238"/>
                  <a:gd name="T2" fmla="*/ 1 w 986"/>
                  <a:gd name="T3" fmla="*/ 1 h 238"/>
                  <a:gd name="T4" fmla="*/ 1 w 986"/>
                  <a:gd name="T5" fmla="*/ 1 h 238"/>
                  <a:gd name="T6" fmla="*/ 0 w 986"/>
                  <a:gd name="T7" fmla="*/ 1 h 238"/>
                  <a:gd name="T8" fmla="*/ 0 w 986"/>
                  <a:gd name="T9" fmla="*/ 1 h 238"/>
                  <a:gd name="T10" fmla="*/ 0 w 986"/>
                  <a:gd name="T11" fmla="*/ 1 h 238"/>
                  <a:gd name="T12" fmla="*/ 0 w 986"/>
                  <a:gd name="T13" fmla="*/ 1 h 238"/>
                  <a:gd name="T14" fmla="*/ 0 w 986"/>
                  <a:gd name="T15" fmla="*/ 1 h 238"/>
                  <a:gd name="T16" fmla="*/ 0 w 986"/>
                  <a:gd name="T17" fmla="*/ 1 h 238"/>
                  <a:gd name="T18" fmla="*/ 0 w 986"/>
                  <a:gd name="T19" fmla="*/ 1 h 238"/>
                  <a:gd name="T20" fmla="*/ 0 w 986"/>
                  <a:gd name="T21" fmla="*/ 1 h 238"/>
                  <a:gd name="T22" fmla="*/ 0 w 986"/>
                  <a:gd name="T23" fmla="*/ 1 h 238"/>
                  <a:gd name="T24" fmla="*/ 0 w 986"/>
                  <a:gd name="T25" fmla="*/ 1 h 238"/>
                  <a:gd name="T26" fmla="*/ 0 w 986"/>
                  <a:gd name="T27" fmla="*/ 1 h 238"/>
                  <a:gd name="T28" fmla="*/ 0 w 986"/>
                  <a:gd name="T29" fmla="*/ 1 h 238"/>
                  <a:gd name="T30" fmla="*/ 0 w 986"/>
                  <a:gd name="T31" fmla="*/ 1 h 238"/>
                  <a:gd name="T32" fmla="*/ 0 w 986"/>
                  <a:gd name="T33" fmla="*/ 1 h 238"/>
                  <a:gd name="T34" fmla="*/ 0 w 986"/>
                  <a:gd name="T35" fmla="*/ 1 h 238"/>
                  <a:gd name="T36" fmla="*/ 0 w 986"/>
                  <a:gd name="T37" fmla="*/ 1 h 238"/>
                  <a:gd name="T38" fmla="*/ 0 w 986"/>
                  <a:gd name="T39" fmla="*/ 1 h 238"/>
                  <a:gd name="T40" fmla="*/ 0 w 986"/>
                  <a:gd name="T41" fmla="*/ 1 h 238"/>
                  <a:gd name="T42" fmla="*/ 0 w 986"/>
                  <a:gd name="T43" fmla="*/ 1 h 238"/>
                  <a:gd name="T44" fmla="*/ 0 w 986"/>
                  <a:gd name="T45" fmla="*/ 1 h 238"/>
                  <a:gd name="T46" fmla="*/ 0 w 986"/>
                  <a:gd name="T47" fmla="*/ 1 h 238"/>
                  <a:gd name="T48" fmla="*/ 0 w 986"/>
                  <a:gd name="T49" fmla="*/ 1 h 238"/>
                  <a:gd name="T50" fmla="*/ 0 w 986"/>
                  <a:gd name="T51" fmla="*/ 1 h 238"/>
                  <a:gd name="T52" fmla="*/ 0 w 986"/>
                  <a:gd name="T53" fmla="*/ 1 h 238"/>
                  <a:gd name="T54" fmla="*/ 0 w 986"/>
                  <a:gd name="T55" fmla="*/ 1 h 238"/>
                  <a:gd name="T56" fmla="*/ 0 w 986"/>
                  <a:gd name="T57" fmla="*/ 1 h 238"/>
                  <a:gd name="T58" fmla="*/ 0 w 986"/>
                  <a:gd name="T59" fmla="*/ 1 h 238"/>
                  <a:gd name="T60" fmla="*/ 0 w 986"/>
                  <a:gd name="T61" fmla="*/ 1 h 238"/>
                  <a:gd name="T62" fmla="*/ 0 w 986"/>
                  <a:gd name="T63" fmla="*/ 1 h 238"/>
                  <a:gd name="T64" fmla="*/ 0 w 986"/>
                  <a:gd name="T65" fmla="*/ 1 h 238"/>
                  <a:gd name="T66" fmla="*/ 0 w 986"/>
                  <a:gd name="T67" fmla="*/ 1 h 238"/>
                  <a:gd name="T68" fmla="*/ 1 w 986"/>
                  <a:gd name="T69" fmla="*/ 1 h 238"/>
                  <a:gd name="T70" fmla="*/ 1 w 986"/>
                  <a:gd name="T71" fmla="*/ 1 h 238"/>
                  <a:gd name="T72" fmla="*/ 1 w 986"/>
                  <a:gd name="T73" fmla="*/ 1 h 238"/>
                  <a:gd name="T74" fmla="*/ 1 w 986"/>
                  <a:gd name="T75" fmla="*/ 1 h 238"/>
                  <a:gd name="T76" fmla="*/ 1 w 986"/>
                  <a:gd name="T77" fmla="*/ 1 h 238"/>
                  <a:gd name="T78" fmla="*/ 1 w 986"/>
                  <a:gd name="T79" fmla="*/ 1 h 238"/>
                  <a:gd name="T80" fmla="*/ 1 w 986"/>
                  <a:gd name="T81" fmla="*/ 1 h 238"/>
                  <a:gd name="T82" fmla="*/ 1 w 986"/>
                  <a:gd name="T83" fmla="*/ 1 h 238"/>
                  <a:gd name="T84" fmla="*/ 1 w 986"/>
                  <a:gd name="T85" fmla="*/ 1 h 238"/>
                  <a:gd name="T86" fmla="*/ 1 w 986"/>
                  <a:gd name="T87" fmla="*/ 1 h 238"/>
                  <a:gd name="T88" fmla="*/ 1 w 986"/>
                  <a:gd name="T89" fmla="*/ 1 h 238"/>
                  <a:gd name="T90" fmla="*/ 1 w 986"/>
                  <a:gd name="T91" fmla="*/ 1 h 238"/>
                  <a:gd name="T92" fmla="*/ 1 w 986"/>
                  <a:gd name="T93" fmla="*/ 1 h 238"/>
                  <a:gd name="T94" fmla="*/ 1 w 986"/>
                  <a:gd name="T95" fmla="*/ 1 h 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6"/>
                  <a:gd name="T145" fmla="*/ 0 h 238"/>
                  <a:gd name="T146" fmla="*/ 986 w 986"/>
                  <a:gd name="T147" fmla="*/ 238 h 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6" h="238">
                    <a:moveTo>
                      <a:pt x="779" y="156"/>
                    </a:moveTo>
                    <a:lnTo>
                      <a:pt x="775" y="158"/>
                    </a:lnTo>
                    <a:lnTo>
                      <a:pt x="764" y="160"/>
                    </a:lnTo>
                    <a:lnTo>
                      <a:pt x="746" y="163"/>
                    </a:lnTo>
                    <a:lnTo>
                      <a:pt x="725" y="168"/>
                    </a:lnTo>
                    <a:lnTo>
                      <a:pt x="697" y="174"/>
                    </a:lnTo>
                    <a:lnTo>
                      <a:pt x="665" y="181"/>
                    </a:lnTo>
                    <a:lnTo>
                      <a:pt x="630" y="186"/>
                    </a:lnTo>
                    <a:lnTo>
                      <a:pt x="593" y="195"/>
                    </a:lnTo>
                    <a:lnTo>
                      <a:pt x="554" y="201"/>
                    </a:lnTo>
                    <a:lnTo>
                      <a:pt x="515" y="208"/>
                    </a:lnTo>
                    <a:lnTo>
                      <a:pt x="476" y="215"/>
                    </a:lnTo>
                    <a:lnTo>
                      <a:pt x="437" y="221"/>
                    </a:lnTo>
                    <a:lnTo>
                      <a:pt x="399" y="227"/>
                    </a:lnTo>
                    <a:lnTo>
                      <a:pt x="363" y="231"/>
                    </a:lnTo>
                    <a:lnTo>
                      <a:pt x="331" y="234"/>
                    </a:lnTo>
                    <a:lnTo>
                      <a:pt x="302" y="236"/>
                    </a:lnTo>
                    <a:lnTo>
                      <a:pt x="287" y="237"/>
                    </a:lnTo>
                    <a:lnTo>
                      <a:pt x="272" y="237"/>
                    </a:lnTo>
                    <a:lnTo>
                      <a:pt x="257" y="237"/>
                    </a:lnTo>
                    <a:lnTo>
                      <a:pt x="241" y="238"/>
                    </a:lnTo>
                    <a:lnTo>
                      <a:pt x="226" y="238"/>
                    </a:lnTo>
                    <a:lnTo>
                      <a:pt x="211" y="238"/>
                    </a:lnTo>
                    <a:lnTo>
                      <a:pt x="196" y="237"/>
                    </a:lnTo>
                    <a:lnTo>
                      <a:pt x="181" y="237"/>
                    </a:lnTo>
                    <a:lnTo>
                      <a:pt x="167" y="236"/>
                    </a:lnTo>
                    <a:lnTo>
                      <a:pt x="152" y="235"/>
                    </a:lnTo>
                    <a:lnTo>
                      <a:pt x="137" y="234"/>
                    </a:lnTo>
                    <a:lnTo>
                      <a:pt x="123" y="233"/>
                    </a:lnTo>
                    <a:lnTo>
                      <a:pt x="108" y="230"/>
                    </a:lnTo>
                    <a:lnTo>
                      <a:pt x="95" y="228"/>
                    </a:lnTo>
                    <a:lnTo>
                      <a:pt x="81" y="224"/>
                    </a:lnTo>
                    <a:lnTo>
                      <a:pt x="67" y="221"/>
                    </a:lnTo>
                    <a:lnTo>
                      <a:pt x="53" y="218"/>
                    </a:lnTo>
                    <a:lnTo>
                      <a:pt x="42" y="213"/>
                    </a:lnTo>
                    <a:lnTo>
                      <a:pt x="30" y="206"/>
                    </a:lnTo>
                    <a:lnTo>
                      <a:pt x="22" y="199"/>
                    </a:lnTo>
                    <a:lnTo>
                      <a:pt x="14" y="191"/>
                    </a:lnTo>
                    <a:lnTo>
                      <a:pt x="8" y="183"/>
                    </a:lnTo>
                    <a:lnTo>
                      <a:pt x="4" y="176"/>
                    </a:lnTo>
                    <a:lnTo>
                      <a:pt x="0" y="170"/>
                    </a:lnTo>
                    <a:lnTo>
                      <a:pt x="0" y="158"/>
                    </a:lnTo>
                    <a:lnTo>
                      <a:pt x="1" y="146"/>
                    </a:lnTo>
                    <a:lnTo>
                      <a:pt x="4" y="135"/>
                    </a:lnTo>
                    <a:lnTo>
                      <a:pt x="8" y="123"/>
                    </a:lnTo>
                    <a:lnTo>
                      <a:pt x="13" y="113"/>
                    </a:lnTo>
                    <a:lnTo>
                      <a:pt x="20" y="102"/>
                    </a:lnTo>
                    <a:lnTo>
                      <a:pt x="28" y="92"/>
                    </a:lnTo>
                    <a:lnTo>
                      <a:pt x="36" y="83"/>
                    </a:lnTo>
                    <a:lnTo>
                      <a:pt x="47" y="76"/>
                    </a:lnTo>
                    <a:lnTo>
                      <a:pt x="60" y="68"/>
                    </a:lnTo>
                    <a:lnTo>
                      <a:pt x="73" y="61"/>
                    </a:lnTo>
                    <a:lnTo>
                      <a:pt x="87" y="54"/>
                    </a:lnTo>
                    <a:lnTo>
                      <a:pt x="100" y="47"/>
                    </a:lnTo>
                    <a:lnTo>
                      <a:pt x="114" y="41"/>
                    </a:lnTo>
                    <a:lnTo>
                      <a:pt x="129" y="36"/>
                    </a:lnTo>
                    <a:lnTo>
                      <a:pt x="144" y="29"/>
                    </a:lnTo>
                    <a:lnTo>
                      <a:pt x="159" y="24"/>
                    </a:lnTo>
                    <a:lnTo>
                      <a:pt x="174" y="18"/>
                    </a:lnTo>
                    <a:lnTo>
                      <a:pt x="190" y="15"/>
                    </a:lnTo>
                    <a:lnTo>
                      <a:pt x="206" y="10"/>
                    </a:lnTo>
                    <a:lnTo>
                      <a:pt x="222" y="7"/>
                    </a:lnTo>
                    <a:lnTo>
                      <a:pt x="239" y="3"/>
                    </a:lnTo>
                    <a:lnTo>
                      <a:pt x="255" y="1"/>
                    </a:lnTo>
                    <a:lnTo>
                      <a:pt x="271" y="0"/>
                    </a:lnTo>
                    <a:lnTo>
                      <a:pt x="266" y="3"/>
                    </a:lnTo>
                    <a:lnTo>
                      <a:pt x="258" y="8"/>
                    </a:lnTo>
                    <a:lnTo>
                      <a:pt x="246" y="12"/>
                    </a:lnTo>
                    <a:lnTo>
                      <a:pt x="231" y="18"/>
                    </a:lnTo>
                    <a:lnTo>
                      <a:pt x="213" y="25"/>
                    </a:lnTo>
                    <a:lnTo>
                      <a:pt x="195" y="32"/>
                    </a:lnTo>
                    <a:lnTo>
                      <a:pt x="174" y="40"/>
                    </a:lnTo>
                    <a:lnTo>
                      <a:pt x="153" y="49"/>
                    </a:lnTo>
                    <a:lnTo>
                      <a:pt x="131" y="59"/>
                    </a:lnTo>
                    <a:lnTo>
                      <a:pt x="111" y="69"/>
                    </a:lnTo>
                    <a:lnTo>
                      <a:pt x="91" y="79"/>
                    </a:lnTo>
                    <a:lnTo>
                      <a:pt x="74" y="91"/>
                    </a:lnTo>
                    <a:lnTo>
                      <a:pt x="58" y="104"/>
                    </a:lnTo>
                    <a:lnTo>
                      <a:pt x="44" y="116"/>
                    </a:lnTo>
                    <a:lnTo>
                      <a:pt x="35" y="130"/>
                    </a:lnTo>
                    <a:lnTo>
                      <a:pt x="29" y="145"/>
                    </a:lnTo>
                    <a:lnTo>
                      <a:pt x="29" y="156"/>
                    </a:lnTo>
                    <a:lnTo>
                      <a:pt x="35" y="167"/>
                    </a:lnTo>
                    <a:lnTo>
                      <a:pt x="45" y="176"/>
                    </a:lnTo>
                    <a:lnTo>
                      <a:pt x="60" y="183"/>
                    </a:lnTo>
                    <a:lnTo>
                      <a:pt x="79" y="190"/>
                    </a:lnTo>
                    <a:lnTo>
                      <a:pt x="100" y="196"/>
                    </a:lnTo>
                    <a:lnTo>
                      <a:pt x="126" y="200"/>
                    </a:lnTo>
                    <a:lnTo>
                      <a:pt x="152" y="204"/>
                    </a:lnTo>
                    <a:lnTo>
                      <a:pt x="180" y="206"/>
                    </a:lnTo>
                    <a:lnTo>
                      <a:pt x="209" y="208"/>
                    </a:lnTo>
                    <a:lnTo>
                      <a:pt x="237" y="208"/>
                    </a:lnTo>
                    <a:lnTo>
                      <a:pt x="266" y="209"/>
                    </a:lnTo>
                    <a:lnTo>
                      <a:pt x="293" y="208"/>
                    </a:lnTo>
                    <a:lnTo>
                      <a:pt x="319" y="207"/>
                    </a:lnTo>
                    <a:lnTo>
                      <a:pt x="342" y="205"/>
                    </a:lnTo>
                    <a:lnTo>
                      <a:pt x="362" y="203"/>
                    </a:lnTo>
                    <a:lnTo>
                      <a:pt x="384" y="201"/>
                    </a:lnTo>
                    <a:lnTo>
                      <a:pt x="407" y="199"/>
                    </a:lnTo>
                    <a:lnTo>
                      <a:pt x="431" y="197"/>
                    </a:lnTo>
                    <a:lnTo>
                      <a:pt x="454" y="195"/>
                    </a:lnTo>
                    <a:lnTo>
                      <a:pt x="478" y="191"/>
                    </a:lnTo>
                    <a:lnTo>
                      <a:pt x="502" y="188"/>
                    </a:lnTo>
                    <a:lnTo>
                      <a:pt x="526" y="183"/>
                    </a:lnTo>
                    <a:lnTo>
                      <a:pt x="551" y="180"/>
                    </a:lnTo>
                    <a:lnTo>
                      <a:pt x="575" y="175"/>
                    </a:lnTo>
                    <a:lnTo>
                      <a:pt x="599" y="170"/>
                    </a:lnTo>
                    <a:lnTo>
                      <a:pt x="623" y="165"/>
                    </a:lnTo>
                    <a:lnTo>
                      <a:pt x="646" y="160"/>
                    </a:lnTo>
                    <a:lnTo>
                      <a:pt x="669" y="155"/>
                    </a:lnTo>
                    <a:lnTo>
                      <a:pt x="692" y="150"/>
                    </a:lnTo>
                    <a:lnTo>
                      <a:pt x="714" y="145"/>
                    </a:lnTo>
                    <a:lnTo>
                      <a:pt x="735" y="140"/>
                    </a:lnTo>
                    <a:lnTo>
                      <a:pt x="750" y="137"/>
                    </a:lnTo>
                    <a:lnTo>
                      <a:pt x="764" y="135"/>
                    </a:lnTo>
                    <a:lnTo>
                      <a:pt x="776" y="131"/>
                    </a:lnTo>
                    <a:lnTo>
                      <a:pt x="788" y="129"/>
                    </a:lnTo>
                    <a:lnTo>
                      <a:pt x="799" y="127"/>
                    </a:lnTo>
                    <a:lnTo>
                      <a:pt x="811" y="124"/>
                    </a:lnTo>
                    <a:lnTo>
                      <a:pt x="821" y="121"/>
                    </a:lnTo>
                    <a:lnTo>
                      <a:pt x="833" y="118"/>
                    </a:lnTo>
                    <a:lnTo>
                      <a:pt x="845" y="115"/>
                    </a:lnTo>
                    <a:lnTo>
                      <a:pt x="859" y="110"/>
                    </a:lnTo>
                    <a:lnTo>
                      <a:pt x="874" y="106"/>
                    </a:lnTo>
                    <a:lnTo>
                      <a:pt x="892" y="100"/>
                    </a:lnTo>
                    <a:lnTo>
                      <a:pt x="911" y="93"/>
                    </a:lnTo>
                    <a:lnTo>
                      <a:pt x="933" y="85"/>
                    </a:lnTo>
                    <a:lnTo>
                      <a:pt x="958" y="77"/>
                    </a:lnTo>
                    <a:lnTo>
                      <a:pt x="986" y="67"/>
                    </a:lnTo>
                    <a:lnTo>
                      <a:pt x="984" y="72"/>
                    </a:lnTo>
                    <a:lnTo>
                      <a:pt x="979" y="79"/>
                    </a:lnTo>
                    <a:lnTo>
                      <a:pt x="971" y="86"/>
                    </a:lnTo>
                    <a:lnTo>
                      <a:pt x="961" y="93"/>
                    </a:lnTo>
                    <a:lnTo>
                      <a:pt x="949" y="100"/>
                    </a:lnTo>
                    <a:lnTo>
                      <a:pt x="934" y="107"/>
                    </a:lnTo>
                    <a:lnTo>
                      <a:pt x="919" y="114"/>
                    </a:lnTo>
                    <a:lnTo>
                      <a:pt x="902" y="121"/>
                    </a:lnTo>
                    <a:lnTo>
                      <a:pt x="885" y="127"/>
                    </a:lnTo>
                    <a:lnTo>
                      <a:pt x="867" y="133"/>
                    </a:lnTo>
                    <a:lnTo>
                      <a:pt x="850" y="138"/>
                    </a:lnTo>
                    <a:lnTo>
                      <a:pt x="834" y="144"/>
                    </a:lnTo>
                    <a:lnTo>
                      <a:pt x="818" y="148"/>
                    </a:lnTo>
                    <a:lnTo>
                      <a:pt x="803" y="152"/>
                    </a:lnTo>
                    <a:lnTo>
                      <a:pt x="790" y="154"/>
                    </a:lnTo>
                    <a:lnTo>
                      <a:pt x="779" y="156"/>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 name="Freeform 240"/>
              <p:cNvSpPr>
                <a:spLocks/>
              </p:cNvSpPr>
              <p:nvPr/>
            </p:nvSpPr>
            <p:spPr bwMode="auto">
              <a:xfrm>
                <a:off x="2469" y="3921"/>
                <a:ext cx="462" cy="82"/>
              </a:xfrm>
              <a:custGeom>
                <a:avLst/>
                <a:gdLst>
                  <a:gd name="T0" fmla="*/ 1 w 924"/>
                  <a:gd name="T1" fmla="*/ 1 h 162"/>
                  <a:gd name="T2" fmla="*/ 1 w 924"/>
                  <a:gd name="T3" fmla="*/ 1 h 162"/>
                  <a:gd name="T4" fmla="*/ 1 w 924"/>
                  <a:gd name="T5" fmla="*/ 1 h 162"/>
                  <a:gd name="T6" fmla="*/ 1 w 924"/>
                  <a:gd name="T7" fmla="*/ 1 h 162"/>
                  <a:gd name="T8" fmla="*/ 1 w 924"/>
                  <a:gd name="T9" fmla="*/ 1 h 162"/>
                  <a:gd name="T10" fmla="*/ 1 w 924"/>
                  <a:gd name="T11" fmla="*/ 1 h 162"/>
                  <a:gd name="T12" fmla="*/ 1 w 924"/>
                  <a:gd name="T13" fmla="*/ 1 h 162"/>
                  <a:gd name="T14" fmla="*/ 1 w 924"/>
                  <a:gd name="T15" fmla="*/ 1 h 162"/>
                  <a:gd name="T16" fmla="*/ 0 w 924"/>
                  <a:gd name="T17" fmla="*/ 1 h 162"/>
                  <a:gd name="T18" fmla="*/ 1 w 924"/>
                  <a:gd name="T19" fmla="*/ 1 h 162"/>
                  <a:gd name="T20" fmla="*/ 1 w 924"/>
                  <a:gd name="T21" fmla="*/ 1 h 162"/>
                  <a:gd name="T22" fmla="*/ 1 w 924"/>
                  <a:gd name="T23" fmla="*/ 1 h 162"/>
                  <a:gd name="T24" fmla="*/ 1 w 924"/>
                  <a:gd name="T25" fmla="*/ 1 h 162"/>
                  <a:gd name="T26" fmla="*/ 1 w 924"/>
                  <a:gd name="T27" fmla="*/ 1 h 162"/>
                  <a:gd name="T28" fmla="*/ 1 w 924"/>
                  <a:gd name="T29" fmla="*/ 1 h 162"/>
                  <a:gd name="T30" fmla="*/ 1 w 924"/>
                  <a:gd name="T31" fmla="*/ 1 h 162"/>
                  <a:gd name="T32" fmla="*/ 1 w 924"/>
                  <a:gd name="T33" fmla="*/ 1 h 162"/>
                  <a:gd name="T34" fmla="*/ 1 w 924"/>
                  <a:gd name="T35" fmla="*/ 1 h 162"/>
                  <a:gd name="T36" fmla="*/ 1 w 924"/>
                  <a:gd name="T37" fmla="*/ 1 h 162"/>
                  <a:gd name="T38" fmla="*/ 1 w 924"/>
                  <a:gd name="T39" fmla="*/ 1 h 162"/>
                  <a:gd name="T40" fmla="*/ 1 w 924"/>
                  <a:gd name="T41" fmla="*/ 1 h 162"/>
                  <a:gd name="T42" fmla="*/ 1 w 924"/>
                  <a:gd name="T43" fmla="*/ 1 h 162"/>
                  <a:gd name="T44" fmla="*/ 1 w 924"/>
                  <a:gd name="T45" fmla="*/ 1 h 162"/>
                  <a:gd name="T46" fmla="*/ 1 w 924"/>
                  <a:gd name="T47" fmla="*/ 1 h 162"/>
                  <a:gd name="T48" fmla="*/ 1 w 924"/>
                  <a:gd name="T49" fmla="*/ 1 h 162"/>
                  <a:gd name="T50" fmla="*/ 1 w 924"/>
                  <a:gd name="T51" fmla="*/ 1 h 162"/>
                  <a:gd name="T52" fmla="*/ 1 w 924"/>
                  <a:gd name="T53" fmla="*/ 1 h 162"/>
                  <a:gd name="T54" fmla="*/ 1 w 924"/>
                  <a:gd name="T55" fmla="*/ 1 h 162"/>
                  <a:gd name="T56" fmla="*/ 1 w 924"/>
                  <a:gd name="T57" fmla="*/ 1 h 162"/>
                  <a:gd name="T58" fmla="*/ 1 w 924"/>
                  <a:gd name="T59" fmla="*/ 1 h 162"/>
                  <a:gd name="T60" fmla="*/ 1 w 924"/>
                  <a:gd name="T61" fmla="*/ 1 h 162"/>
                  <a:gd name="T62" fmla="*/ 1 w 924"/>
                  <a:gd name="T63" fmla="*/ 1 h 162"/>
                  <a:gd name="T64" fmla="*/ 2 w 924"/>
                  <a:gd name="T65" fmla="*/ 1 h 162"/>
                  <a:gd name="T66" fmla="*/ 2 w 924"/>
                  <a:gd name="T67" fmla="*/ 1 h 162"/>
                  <a:gd name="T68" fmla="*/ 2 w 924"/>
                  <a:gd name="T69" fmla="*/ 1 h 162"/>
                  <a:gd name="T70" fmla="*/ 2 w 924"/>
                  <a:gd name="T71" fmla="*/ 1 h 162"/>
                  <a:gd name="T72" fmla="*/ 2 w 924"/>
                  <a:gd name="T73" fmla="*/ 1 h 162"/>
                  <a:gd name="T74" fmla="*/ 2 w 924"/>
                  <a:gd name="T75" fmla="*/ 1 h 162"/>
                  <a:gd name="T76" fmla="*/ 2 w 924"/>
                  <a:gd name="T77" fmla="*/ 1 h 162"/>
                  <a:gd name="T78" fmla="*/ 2 w 924"/>
                  <a:gd name="T79" fmla="*/ 1 h 162"/>
                  <a:gd name="T80" fmla="*/ 2 w 924"/>
                  <a:gd name="T81" fmla="*/ 1 h 162"/>
                  <a:gd name="T82" fmla="*/ 2 w 924"/>
                  <a:gd name="T83" fmla="*/ 1 h 162"/>
                  <a:gd name="T84" fmla="*/ 2 w 924"/>
                  <a:gd name="T85" fmla="*/ 1 h 162"/>
                  <a:gd name="T86" fmla="*/ 2 w 924"/>
                  <a:gd name="T87" fmla="*/ 1 h 162"/>
                  <a:gd name="T88" fmla="*/ 2 w 924"/>
                  <a:gd name="T89" fmla="*/ 1 h 162"/>
                  <a:gd name="T90" fmla="*/ 2 w 924"/>
                  <a:gd name="T91" fmla="*/ 1 h 162"/>
                  <a:gd name="T92" fmla="*/ 2 w 924"/>
                  <a:gd name="T93" fmla="*/ 1 h 162"/>
                  <a:gd name="T94" fmla="*/ 2 w 924"/>
                  <a:gd name="T95" fmla="*/ 1 h 162"/>
                  <a:gd name="T96" fmla="*/ 2 w 924"/>
                  <a:gd name="T97" fmla="*/ 0 h 162"/>
                  <a:gd name="T98" fmla="*/ 2 w 924"/>
                  <a:gd name="T99" fmla="*/ 1 h 162"/>
                  <a:gd name="T100" fmla="*/ 2 w 924"/>
                  <a:gd name="T101" fmla="*/ 1 h 162"/>
                  <a:gd name="T102" fmla="*/ 2 w 924"/>
                  <a:gd name="T103" fmla="*/ 1 h 162"/>
                  <a:gd name="T104" fmla="*/ 2 w 924"/>
                  <a:gd name="T105" fmla="*/ 1 h 162"/>
                  <a:gd name="T106" fmla="*/ 1 w 924"/>
                  <a:gd name="T107" fmla="*/ 1 h 1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4"/>
                  <a:gd name="T163" fmla="*/ 0 h 162"/>
                  <a:gd name="T164" fmla="*/ 924 w 924"/>
                  <a:gd name="T165" fmla="*/ 162 h 1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4" h="162">
                    <a:moveTo>
                      <a:pt x="64" y="162"/>
                    </a:moveTo>
                    <a:lnTo>
                      <a:pt x="52" y="162"/>
                    </a:lnTo>
                    <a:lnTo>
                      <a:pt x="40" y="160"/>
                    </a:lnTo>
                    <a:lnTo>
                      <a:pt x="31" y="157"/>
                    </a:lnTo>
                    <a:lnTo>
                      <a:pt x="22" y="154"/>
                    </a:lnTo>
                    <a:lnTo>
                      <a:pt x="14" y="149"/>
                    </a:lnTo>
                    <a:lnTo>
                      <a:pt x="8" y="142"/>
                    </a:lnTo>
                    <a:lnTo>
                      <a:pt x="3" y="133"/>
                    </a:lnTo>
                    <a:lnTo>
                      <a:pt x="0" y="123"/>
                    </a:lnTo>
                    <a:lnTo>
                      <a:pt x="1" y="123"/>
                    </a:lnTo>
                    <a:lnTo>
                      <a:pt x="5" y="125"/>
                    </a:lnTo>
                    <a:lnTo>
                      <a:pt x="10" y="128"/>
                    </a:lnTo>
                    <a:lnTo>
                      <a:pt x="17" y="130"/>
                    </a:lnTo>
                    <a:lnTo>
                      <a:pt x="25" y="132"/>
                    </a:lnTo>
                    <a:lnTo>
                      <a:pt x="35" y="136"/>
                    </a:lnTo>
                    <a:lnTo>
                      <a:pt x="43" y="138"/>
                    </a:lnTo>
                    <a:lnTo>
                      <a:pt x="52" y="139"/>
                    </a:lnTo>
                    <a:lnTo>
                      <a:pt x="62" y="138"/>
                    </a:lnTo>
                    <a:lnTo>
                      <a:pt x="77" y="136"/>
                    </a:lnTo>
                    <a:lnTo>
                      <a:pt x="96" y="133"/>
                    </a:lnTo>
                    <a:lnTo>
                      <a:pt x="116" y="130"/>
                    </a:lnTo>
                    <a:lnTo>
                      <a:pt x="140" y="126"/>
                    </a:lnTo>
                    <a:lnTo>
                      <a:pt x="167" y="122"/>
                    </a:lnTo>
                    <a:lnTo>
                      <a:pt x="196" y="117"/>
                    </a:lnTo>
                    <a:lnTo>
                      <a:pt x="227" y="113"/>
                    </a:lnTo>
                    <a:lnTo>
                      <a:pt x="259" y="107"/>
                    </a:lnTo>
                    <a:lnTo>
                      <a:pt x="294" y="102"/>
                    </a:lnTo>
                    <a:lnTo>
                      <a:pt x="329" y="96"/>
                    </a:lnTo>
                    <a:lnTo>
                      <a:pt x="366" y="91"/>
                    </a:lnTo>
                    <a:lnTo>
                      <a:pt x="404" y="84"/>
                    </a:lnTo>
                    <a:lnTo>
                      <a:pt x="442" y="78"/>
                    </a:lnTo>
                    <a:lnTo>
                      <a:pt x="480" y="72"/>
                    </a:lnTo>
                    <a:lnTo>
                      <a:pt x="519" y="65"/>
                    </a:lnTo>
                    <a:lnTo>
                      <a:pt x="557" y="60"/>
                    </a:lnTo>
                    <a:lnTo>
                      <a:pt x="594" y="54"/>
                    </a:lnTo>
                    <a:lnTo>
                      <a:pt x="631" y="48"/>
                    </a:lnTo>
                    <a:lnTo>
                      <a:pt x="668" y="42"/>
                    </a:lnTo>
                    <a:lnTo>
                      <a:pt x="702" y="37"/>
                    </a:lnTo>
                    <a:lnTo>
                      <a:pt x="735" y="31"/>
                    </a:lnTo>
                    <a:lnTo>
                      <a:pt x="766" y="26"/>
                    </a:lnTo>
                    <a:lnTo>
                      <a:pt x="796" y="22"/>
                    </a:lnTo>
                    <a:lnTo>
                      <a:pt x="822" y="17"/>
                    </a:lnTo>
                    <a:lnTo>
                      <a:pt x="846" y="12"/>
                    </a:lnTo>
                    <a:lnTo>
                      <a:pt x="868" y="9"/>
                    </a:lnTo>
                    <a:lnTo>
                      <a:pt x="887" y="7"/>
                    </a:lnTo>
                    <a:lnTo>
                      <a:pt x="902" y="3"/>
                    </a:lnTo>
                    <a:lnTo>
                      <a:pt x="913" y="2"/>
                    </a:lnTo>
                    <a:lnTo>
                      <a:pt x="920" y="1"/>
                    </a:lnTo>
                    <a:lnTo>
                      <a:pt x="924" y="0"/>
                    </a:lnTo>
                    <a:lnTo>
                      <a:pt x="922" y="9"/>
                    </a:lnTo>
                    <a:lnTo>
                      <a:pt x="920" y="13"/>
                    </a:lnTo>
                    <a:lnTo>
                      <a:pt x="915" y="19"/>
                    </a:lnTo>
                    <a:lnTo>
                      <a:pt x="906" y="25"/>
                    </a:lnTo>
                    <a:lnTo>
                      <a:pt x="64" y="162"/>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0" name="Freeform 241"/>
              <p:cNvSpPr>
                <a:spLocks/>
              </p:cNvSpPr>
              <p:nvPr/>
            </p:nvSpPr>
            <p:spPr bwMode="auto">
              <a:xfrm>
                <a:off x="2883" y="3557"/>
                <a:ext cx="46" cy="355"/>
              </a:xfrm>
              <a:custGeom>
                <a:avLst/>
                <a:gdLst>
                  <a:gd name="T0" fmla="*/ 1 w 91"/>
                  <a:gd name="T1" fmla="*/ 2 h 710"/>
                  <a:gd name="T2" fmla="*/ 1 w 91"/>
                  <a:gd name="T3" fmla="*/ 2 h 710"/>
                  <a:gd name="T4" fmla="*/ 1 w 91"/>
                  <a:gd name="T5" fmla="*/ 2 h 710"/>
                  <a:gd name="T6" fmla="*/ 1 w 91"/>
                  <a:gd name="T7" fmla="*/ 1 h 710"/>
                  <a:gd name="T8" fmla="*/ 1 w 91"/>
                  <a:gd name="T9" fmla="*/ 1 h 710"/>
                  <a:gd name="T10" fmla="*/ 1 w 91"/>
                  <a:gd name="T11" fmla="*/ 1 h 710"/>
                  <a:gd name="T12" fmla="*/ 1 w 91"/>
                  <a:gd name="T13" fmla="*/ 1 h 710"/>
                  <a:gd name="T14" fmla="*/ 1 w 91"/>
                  <a:gd name="T15" fmla="*/ 1 h 710"/>
                  <a:gd name="T16" fmla="*/ 0 w 91"/>
                  <a:gd name="T17" fmla="*/ 0 h 710"/>
                  <a:gd name="T18" fmla="*/ 1 w 91"/>
                  <a:gd name="T19" fmla="*/ 1 h 710"/>
                  <a:gd name="T20" fmla="*/ 1 w 91"/>
                  <a:gd name="T21" fmla="*/ 1 h 710"/>
                  <a:gd name="T22" fmla="*/ 1 w 91"/>
                  <a:gd name="T23" fmla="*/ 1 h 710"/>
                  <a:gd name="T24" fmla="*/ 1 w 91"/>
                  <a:gd name="T25" fmla="*/ 1 h 710"/>
                  <a:gd name="T26" fmla="*/ 1 w 91"/>
                  <a:gd name="T27" fmla="*/ 1 h 710"/>
                  <a:gd name="T28" fmla="*/ 1 w 91"/>
                  <a:gd name="T29" fmla="*/ 1 h 710"/>
                  <a:gd name="T30" fmla="*/ 1 w 91"/>
                  <a:gd name="T31" fmla="*/ 1 h 710"/>
                  <a:gd name="T32" fmla="*/ 1 w 91"/>
                  <a:gd name="T33" fmla="*/ 1 h 710"/>
                  <a:gd name="T34" fmla="*/ 1 w 91"/>
                  <a:gd name="T35" fmla="*/ 1 h 710"/>
                  <a:gd name="T36" fmla="*/ 1 w 91"/>
                  <a:gd name="T37" fmla="*/ 2 h 710"/>
                  <a:gd name="T38" fmla="*/ 1 w 91"/>
                  <a:gd name="T39" fmla="*/ 2 h 710"/>
                  <a:gd name="T40" fmla="*/ 1 w 91"/>
                  <a:gd name="T41" fmla="*/ 2 h 710"/>
                  <a:gd name="T42" fmla="*/ 1 w 91"/>
                  <a:gd name="T43" fmla="*/ 2 h 7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710"/>
                  <a:gd name="T68" fmla="*/ 91 w 91"/>
                  <a:gd name="T69" fmla="*/ 710 h 7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710">
                    <a:moveTo>
                      <a:pt x="76" y="696"/>
                    </a:moveTo>
                    <a:lnTo>
                      <a:pt x="74" y="669"/>
                    </a:lnTo>
                    <a:lnTo>
                      <a:pt x="66" y="596"/>
                    </a:lnTo>
                    <a:lnTo>
                      <a:pt x="55" y="494"/>
                    </a:lnTo>
                    <a:lnTo>
                      <a:pt x="43" y="373"/>
                    </a:lnTo>
                    <a:lnTo>
                      <a:pt x="30" y="249"/>
                    </a:lnTo>
                    <a:lnTo>
                      <a:pt x="17" y="136"/>
                    </a:lnTo>
                    <a:lnTo>
                      <a:pt x="7" y="49"/>
                    </a:lnTo>
                    <a:lnTo>
                      <a:pt x="0" y="0"/>
                    </a:lnTo>
                    <a:lnTo>
                      <a:pt x="7" y="4"/>
                    </a:lnTo>
                    <a:lnTo>
                      <a:pt x="13" y="14"/>
                    </a:lnTo>
                    <a:lnTo>
                      <a:pt x="17" y="26"/>
                    </a:lnTo>
                    <a:lnTo>
                      <a:pt x="21" y="34"/>
                    </a:lnTo>
                    <a:lnTo>
                      <a:pt x="28" y="78"/>
                    </a:lnTo>
                    <a:lnTo>
                      <a:pt x="38" y="156"/>
                    </a:lnTo>
                    <a:lnTo>
                      <a:pt x="51" y="259"/>
                    </a:lnTo>
                    <a:lnTo>
                      <a:pt x="63" y="371"/>
                    </a:lnTo>
                    <a:lnTo>
                      <a:pt x="76" y="485"/>
                    </a:lnTo>
                    <a:lnTo>
                      <a:pt x="85" y="588"/>
                    </a:lnTo>
                    <a:lnTo>
                      <a:pt x="91" y="666"/>
                    </a:lnTo>
                    <a:lnTo>
                      <a:pt x="91" y="710"/>
                    </a:lnTo>
                    <a:lnTo>
                      <a:pt x="76" y="696"/>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1" name="Freeform 242"/>
              <p:cNvSpPr>
                <a:spLocks/>
              </p:cNvSpPr>
              <p:nvPr/>
            </p:nvSpPr>
            <p:spPr bwMode="auto">
              <a:xfrm>
                <a:off x="2791" y="3993"/>
                <a:ext cx="148" cy="54"/>
              </a:xfrm>
              <a:custGeom>
                <a:avLst/>
                <a:gdLst>
                  <a:gd name="T0" fmla="*/ 1 w 294"/>
                  <a:gd name="T1" fmla="*/ 1 h 107"/>
                  <a:gd name="T2" fmla="*/ 1 w 294"/>
                  <a:gd name="T3" fmla="*/ 1 h 107"/>
                  <a:gd name="T4" fmla="*/ 1 w 294"/>
                  <a:gd name="T5" fmla="*/ 1 h 107"/>
                  <a:gd name="T6" fmla="*/ 1 w 294"/>
                  <a:gd name="T7" fmla="*/ 1 h 107"/>
                  <a:gd name="T8" fmla="*/ 1 w 294"/>
                  <a:gd name="T9" fmla="*/ 1 h 107"/>
                  <a:gd name="T10" fmla="*/ 1 w 294"/>
                  <a:gd name="T11" fmla="*/ 1 h 107"/>
                  <a:gd name="T12" fmla="*/ 1 w 294"/>
                  <a:gd name="T13" fmla="*/ 1 h 107"/>
                  <a:gd name="T14" fmla="*/ 1 w 294"/>
                  <a:gd name="T15" fmla="*/ 1 h 107"/>
                  <a:gd name="T16" fmla="*/ 1 w 294"/>
                  <a:gd name="T17" fmla="*/ 1 h 107"/>
                  <a:gd name="T18" fmla="*/ 1 w 294"/>
                  <a:gd name="T19" fmla="*/ 1 h 107"/>
                  <a:gd name="T20" fmla="*/ 1 w 294"/>
                  <a:gd name="T21" fmla="*/ 1 h 107"/>
                  <a:gd name="T22" fmla="*/ 1 w 294"/>
                  <a:gd name="T23" fmla="*/ 1 h 107"/>
                  <a:gd name="T24" fmla="*/ 1 w 294"/>
                  <a:gd name="T25" fmla="*/ 1 h 107"/>
                  <a:gd name="T26" fmla="*/ 1 w 294"/>
                  <a:gd name="T27" fmla="*/ 1 h 107"/>
                  <a:gd name="T28" fmla="*/ 1 w 294"/>
                  <a:gd name="T29" fmla="*/ 1 h 107"/>
                  <a:gd name="T30" fmla="*/ 1 w 294"/>
                  <a:gd name="T31" fmla="*/ 1 h 107"/>
                  <a:gd name="T32" fmla="*/ 0 w 294"/>
                  <a:gd name="T33" fmla="*/ 1 h 107"/>
                  <a:gd name="T34" fmla="*/ 0 w 294"/>
                  <a:gd name="T35" fmla="*/ 1 h 107"/>
                  <a:gd name="T36" fmla="*/ 0 w 294"/>
                  <a:gd name="T37" fmla="*/ 1 h 107"/>
                  <a:gd name="T38" fmla="*/ 1 w 294"/>
                  <a:gd name="T39" fmla="*/ 1 h 107"/>
                  <a:gd name="T40" fmla="*/ 1 w 294"/>
                  <a:gd name="T41" fmla="*/ 0 h 107"/>
                  <a:gd name="T42" fmla="*/ 1 w 294"/>
                  <a:gd name="T43" fmla="*/ 0 h 107"/>
                  <a:gd name="T44" fmla="*/ 1 w 294"/>
                  <a:gd name="T45" fmla="*/ 1 h 107"/>
                  <a:gd name="T46" fmla="*/ 1 w 294"/>
                  <a:gd name="T47" fmla="*/ 1 h 107"/>
                  <a:gd name="T48" fmla="*/ 1 w 294"/>
                  <a:gd name="T49" fmla="*/ 1 h 107"/>
                  <a:gd name="T50" fmla="*/ 1 w 294"/>
                  <a:gd name="T51" fmla="*/ 1 h 107"/>
                  <a:gd name="T52" fmla="*/ 1 w 294"/>
                  <a:gd name="T53" fmla="*/ 1 h 107"/>
                  <a:gd name="T54" fmla="*/ 1 w 294"/>
                  <a:gd name="T55" fmla="*/ 1 h 107"/>
                  <a:gd name="T56" fmla="*/ 1 w 294"/>
                  <a:gd name="T57" fmla="*/ 1 h 107"/>
                  <a:gd name="T58" fmla="*/ 1 w 294"/>
                  <a:gd name="T59" fmla="*/ 1 h 107"/>
                  <a:gd name="T60" fmla="*/ 1 w 294"/>
                  <a:gd name="T61" fmla="*/ 1 h 107"/>
                  <a:gd name="T62" fmla="*/ 1 w 294"/>
                  <a:gd name="T63" fmla="*/ 1 h 107"/>
                  <a:gd name="T64" fmla="*/ 1 w 294"/>
                  <a:gd name="T65" fmla="*/ 1 h 107"/>
                  <a:gd name="T66" fmla="*/ 1 w 294"/>
                  <a:gd name="T67" fmla="*/ 1 h 107"/>
                  <a:gd name="T68" fmla="*/ 1 w 294"/>
                  <a:gd name="T69" fmla="*/ 1 h 107"/>
                  <a:gd name="T70" fmla="*/ 1 w 294"/>
                  <a:gd name="T71" fmla="*/ 1 h 107"/>
                  <a:gd name="T72" fmla="*/ 1 w 294"/>
                  <a:gd name="T73" fmla="*/ 1 h 107"/>
                  <a:gd name="T74" fmla="*/ 1 w 294"/>
                  <a:gd name="T75" fmla="*/ 1 h 107"/>
                  <a:gd name="T76" fmla="*/ 1 w 294"/>
                  <a:gd name="T77" fmla="*/ 1 h 107"/>
                  <a:gd name="T78" fmla="*/ 1 w 294"/>
                  <a:gd name="T79" fmla="*/ 1 h 107"/>
                  <a:gd name="T80" fmla="*/ 1 w 294"/>
                  <a:gd name="T81" fmla="*/ 1 h 107"/>
                  <a:gd name="T82" fmla="*/ 1 w 294"/>
                  <a:gd name="T83" fmla="*/ 1 h 107"/>
                  <a:gd name="T84" fmla="*/ 1 w 294"/>
                  <a:gd name="T85" fmla="*/ 1 h 107"/>
                  <a:gd name="T86" fmla="*/ 1 w 294"/>
                  <a:gd name="T87" fmla="*/ 1 h 107"/>
                  <a:gd name="T88" fmla="*/ 1 w 294"/>
                  <a:gd name="T89" fmla="*/ 1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4"/>
                  <a:gd name="T136" fmla="*/ 0 h 107"/>
                  <a:gd name="T137" fmla="*/ 294 w 294"/>
                  <a:gd name="T138" fmla="*/ 107 h 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4" h="107">
                    <a:moveTo>
                      <a:pt x="292" y="107"/>
                    </a:moveTo>
                    <a:lnTo>
                      <a:pt x="281" y="95"/>
                    </a:lnTo>
                    <a:lnTo>
                      <a:pt x="267" y="85"/>
                    </a:lnTo>
                    <a:lnTo>
                      <a:pt x="252" y="75"/>
                    </a:lnTo>
                    <a:lnTo>
                      <a:pt x="236" y="66"/>
                    </a:lnTo>
                    <a:lnTo>
                      <a:pt x="218" y="58"/>
                    </a:lnTo>
                    <a:lnTo>
                      <a:pt x="200" y="50"/>
                    </a:lnTo>
                    <a:lnTo>
                      <a:pt x="182" y="45"/>
                    </a:lnTo>
                    <a:lnTo>
                      <a:pt x="162" y="39"/>
                    </a:lnTo>
                    <a:lnTo>
                      <a:pt x="141" y="33"/>
                    </a:lnTo>
                    <a:lnTo>
                      <a:pt x="122" y="28"/>
                    </a:lnTo>
                    <a:lnTo>
                      <a:pt x="101" y="25"/>
                    </a:lnTo>
                    <a:lnTo>
                      <a:pt x="80" y="22"/>
                    </a:lnTo>
                    <a:lnTo>
                      <a:pt x="60" y="19"/>
                    </a:lnTo>
                    <a:lnTo>
                      <a:pt x="39" y="18"/>
                    </a:lnTo>
                    <a:lnTo>
                      <a:pt x="19" y="17"/>
                    </a:lnTo>
                    <a:lnTo>
                      <a:pt x="0" y="16"/>
                    </a:lnTo>
                    <a:lnTo>
                      <a:pt x="0" y="15"/>
                    </a:lnTo>
                    <a:lnTo>
                      <a:pt x="0" y="10"/>
                    </a:lnTo>
                    <a:lnTo>
                      <a:pt x="1" y="4"/>
                    </a:lnTo>
                    <a:lnTo>
                      <a:pt x="5" y="0"/>
                    </a:lnTo>
                    <a:lnTo>
                      <a:pt x="20" y="0"/>
                    </a:lnTo>
                    <a:lnTo>
                      <a:pt x="37" y="1"/>
                    </a:lnTo>
                    <a:lnTo>
                      <a:pt x="52" y="2"/>
                    </a:lnTo>
                    <a:lnTo>
                      <a:pt x="68" y="3"/>
                    </a:lnTo>
                    <a:lnTo>
                      <a:pt x="84" y="5"/>
                    </a:lnTo>
                    <a:lnTo>
                      <a:pt x="100" y="7"/>
                    </a:lnTo>
                    <a:lnTo>
                      <a:pt x="116" y="9"/>
                    </a:lnTo>
                    <a:lnTo>
                      <a:pt x="131" y="11"/>
                    </a:lnTo>
                    <a:lnTo>
                      <a:pt x="147" y="15"/>
                    </a:lnTo>
                    <a:lnTo>
                      <a:pt x="163" y="18"/>
                    </a:lnTo>
                    <a:lnTo>
                      <a:pt x="178" y="22"/>
                    </a:lnTo>
                    <a:lnTo>
                      <a:pt x="193" y="26"/>
                    </a:lnTo>
                    <a:lnTo>
                      <a:pt x="208" y="31"/>
                    </a:lnTo>
                    <a:lnTo>
                      <a:pt x="222" y="35"/>
                    </a:lnTo>
                    <a:lnTo>
                      <a:pt x="236" y="41"/>
                    </a:lnTo>
                    <a:lnTo>
                      <a:pt x="250" y="47"/>
                    </a:lnTo>
                    <a:lnTo>
                      <a:pt x="256" y="51"/>
                    </a:lnTo>
                    <a:lnTo>
                      <a:pt x="266" y="57"/>
                    </a:lnTo>
                    <a:lnTo>
                      <a:pt x="274" y="64"/>
                    </a:lnTo>
                    <a:lnTo>
                      <a:pt x="282" y="72"/>
                    </a:lnTo>
                    <a:lnTo>
                      <a:pt x="289" y="81"/>
                    </a:lnTo>
                    <a:lnTo>
                      <a:pt x="293" y="89"/>
                    </a:lnTo>
                    <a:lnTo>
                      <a:pt x="294" y="99"/>
                    </a:lnTo>
                    <a:lnTo>
                      <a:pt x="292" y="107"/>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2" name="Freeform 243"/>
              <p:cNvSpPr>
                <a:spLocks/>
              </p:cNvSpPr>
              <p:nvPr/>
            </p:nvSpPr>
            <p:spPr bwMode="auto">
              <a:xfrm>
                <a:off x="2454" y="3539"/>
                <a:ext cx="430" cy="18"/>
              </a:xfrm>
              <a:custGeom>
                <a:avLst/>
                <a:gdLst>
                  <a:gd name="T0" fmla="*/ 2 w 860"/>
                  <a:gd name="T1" fmla="*/ 1 h 36"/>
                  <a:gd name="T2" fmla="*/ 2 w 860"/>
                  <a:gd name="T3" fmla="*/ 1 h 36"/>
                  <a:gd name="T4" fmla="*/ 2 w 860"/>
                  <a:gd name="T5" fmla="*/ 1 h 36"/>
                  <a:gd name="T6" fmla="*/ 2 w 860"/>
                  <a:gd name="T7" fmla="*/ 1 h 36"/>
                  <a:gd name="T8" fmla="*/ 2 w 860"/>
                  <a:gd name="T9" fmla="*/ 1 h 36"/>
                  <a:gd name="T10" fmla="*/ 2 w 860"/>
                  <a:gd name="T11" fmla="*/ 1 h 36"/>
                  <a:gd name="T12" fmla="*/ 2 w 860"/>
                  <a:gd name="T13" fmla="*/ 1 h 36"/>
                  <a:gd name="T14" fmla="*/ 1 w 860"/>
                  <a:gd name="T15" fmla="*/ 1 h 36"/>
                  <a:gd name="T16" fmla="*/ 1 w 860"/>
                  <a:gd name="T17" fmla="*/ 1 h 36"/>
                  <a:gd name="T18" fmla="*/ 1 w 860"/>
                  <a:gd name="T19" fmla="*/ 1 h 36"/>
                  <a:gd name="T20" fmla="*/ 1 w 860"/>
                  <a:gd name="T21" fmla="*/ 1 h 36"/>
                  <a:gd name="T22" fmla="*/ 1 w 860"/>
                  <a:gd name="T23" fmla="*/ 1 h 36"/>
                  <a:gd name="T24" fmla="*/ 1 w 860"/>
                  <a:gd name="T25" fmla="*/ 1 h 36"/>
                  <a:gd name="T26" fmla="*/ 1 w 860"/>
                  <a:gd name="T27" fmla="*/ 1 h 36"/>
                  <a:gd name="T28" fmla="*/ 1 w 860"/>
                  <a:gd name="T29" fmla="*/ 1 h 36"/>
                  <a:gd name="T30" fmla="*/ 1 w 860"/>
                  <a:gd name="T31" fmla="*/ 1 h 36"/>
                  <a:gd name="T32" fmla="*/ 1 w 860"/>
                  <a:gd name="T33" fmla="*/ 1 h 36"/>
                  <a:gd name="T34" fmla="*/ 1 w 860"/>
                  <a:gd name="T35" fmla="*/ 1 h 36"/>
                  <a:gd name="T36" fmla="*/ 1 w 860"/>
                  <a:gd name="T37" fmla="*/ 1 h 36"/>
                  <a:gd name="T38" fmla="*/ 1 w 860"/>
                  <a:gd name="T39" fmla="*/ 1 h 36"/>
                  <a:gd name="T40" fmla="*/ 1 w 860"/>
                  <a:gd name="T41" fmla="*/ 1 h 36"/>
                  <a:gd name="T42" fmla="*/ 1 w 860"/>
                  <a:gd name="T43" fmla="*/ 1 h 36"/>
                  <a:gd name="T44" fmla="*/ 1 w 860"/>
                  <a:gd name="T45" fmla="*/ 1 h 36"/>
                  <a:gd name="T46" fmla="*/ 1 w 860"/>
                  <a:gd name="T47" fmla="*/ 1 h 36"/>
                  <a:gd name="T48" fmla="*/ 1 w 860"/>
                  <a:gd name="T49" fmla="*/ 1 h 36"/>
                  <a:gd name="T50" fmla="*/ 2 w 860"/>
                  <a:gd name="T51" fmla="*/ 0 h 36"/>
                  <a:gd name="T52" fmla="*/ 2 w 860"/>
                  <a:gd name="T53" fmla="*/ 0 h 36"/>
                  <a:gd name="T54" fmla="*/ 2 w 860"/>
                  <a:gd name="T55" fmla="*/ 0 h 36"/>
                  <a:gd name="T56" fmla="*/ 2 w 860"/>
                  <a:gd name="T57" fmla="*/ 1 h 36"/>
                  <a:gd name="T58" fmla="*/ 2 w 860"/>
                  <a:gd name="T59" fmla="*/ 1 h 36"/>
                  <a:gd name="T60" fmla="*/ 2 w 860"/>
                  <a:gd name="T61" fmla="*/ 1 h 36"/>
                  <a:gd name="T62" fmla="*/ 2 w 860"/>
                  <a:gd name="T63" fmla="*/ 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0"/>
                  <a:gd name="T97" fmla="*/ 0 h 36"/>
                  <a:gd name="T98" fmla="*/ 860 w 86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0" h="36">
                    <a:moveTo>
                      <a:pt x="859" y="20"/>
                    </a:moveTo>
                    <a:lnTo>
                      <a:pt x="857" y="20"/>
                    </a:lnTo>
                    <a:lnTo>
                      <a:pt x="850" y="20"/>
                    </a:lnTo>
                    <a:lnTo>
                      <a:pt x="839" y="20"/>
                    </a:lnTo>
                    <a:lnTo>
                      <a:pt x="824" y="20"/>
                    </a:lnTo>
                    <a:lnTo>
                      <a:pt x="807" y="21"/>
                    </a:lnTo>
                    <a:lnTo>
                      <a:pt x="785" y="21"/>
                    </a:lnTo>
                    <a:lnTo>
                      <a:pt x="761" y="21"/>
                    </a:lnTo>
                    <a:lnTo>
                      <a:pt x="735" y="22"/>
                    </a:lnTo>
                    <a:lnTo>
                      <a:pt x="706" y="22"/>
                    </a:lnTo>
                    <a:lnTo>
                      <a:pt x="674" y="23"/>
                    </a:lnTo>
                    <a:lnTo>
                      <a:pt x="640" y="23"/>
                    </a:lnTo>
                    <a:lnTo>
                      <a:pt x="606" y="24"/>
                    </a:lnTo>
                    <a:lnTo>
                      <a:pt x="570" y="24"/>
                    </a:lnTo>
                    <a:lnTo>
                      <a:pt x="532" y="25"/>
                    </a:lnTo>
                    <a:lnTo>
                      <a:pt x="494" y="25"/>
                    </a:lnTo>
                    <a:lnTo>
                      <a:pt x="456" y="26"/>
                    </a:lnTo>
                    <a:lnTo>
                      <a:pt x="417" y="26"/>
                    </a:lnTo>
                    <a:lnTo>
                      <a:pt x="379" y="28"/>
                    </a:lnTo>
                    <a:lnTo>
                      <a:pt x="341" y="29"/>
                    </a:lnTo>
                    <a:lnTo>
                      <a:pt x="303" y="29"/>
                    </a:lnTo>
                    <a:lnTo>
                      <a:pt x="266" y="30"/>
                    </a:lnTo>
                    <a:lnTo>
                      <a:pt x="230" y="30"/>
                    </a:lnTo>
                    <a:lnTo>
                      <a:pt x="196" y="31"/>
                    </a:lnTo>
                    <a:lnTo>
                      <a:pt x="163" y="32"/>
                    </a:lnTo>
                    <a:lnTo>
                      <a:pt x="133" y="32"/>
                    </a:lnTo>
                    <a:lnTo>
                      <a:pt x="105" y="33"/>
                    </a:lnTo>
                    <a:lnTo>
                      <a:pt x="79" y="33"/>
                    </a:lnTo>
                    <a:lnTo>
                      <a:pt x="57" y="34"/>
                    </a:lnTo>
                    <a:lnTo>
                      <a:pt x="38" y="34"/>
                    </a:lnTo>
                    <a:lnTo>
                      <a:pt x="21" y="34"/>
                    </a:lnTo>
                    <a:lnTo>
                      <a:pt x="9" y="36"/>
                    </a:lnTo>
                    <a:lnTo>
                      <a:pt x="0" y="36"/>
                    </a:lnTo>
                    <a:lnTo>
                      <a:pt x="1" y="33"/>
                    </a:lnTo>
                    <a:lnTo>
                      <a:pt x="3" y="31"/>
                    </a:lnTo>
                    <a:lnTo>
                      <a:pt x="9" y="28"/>
                    </a:lnTo>
                    <a:lnTo>
                      <a:pt x="17" y="23"/>
                    </a:lnTo>
                    <a:lnTo>
                      <a:pt x="28" y="18"/>
                    </a:lnTo>
                    <a:lnTo>
                      <a:pt x="42" y="15"/>
                    </a:lnTo>
                    <a:lnTo>
                      <a:pt x="59" y="13"/>
                    </a:lnTo>
                    <a:lnTo>
                      <a:pt x="79" y="10"/>
                    </a:lnTo>
                    <a:lnTo>
                      <a:pt x="87" y="10"/>
                    </a:lnTo>
                    <a:lnTo>
                      <a:pt x="109" y="9"/>
                    </a:lnTo>
                    <a:lnTo>
                      <a:pt x="144" y="9"/>
                    </a:lnTo>
                    <a:lnTo>
                      <a:pt x="189" y="8"/>
                    </a:lnTo>
                    <a:lnTo>
                      <a:pt x="242" y="7"/>
                    </a:lnTo>
                    <a:lnTo>
                      <a:pt x="302" y="6"/>
                    </a:lnTo>
                    <a:lnTo>
                      <a:pt x="366" y="5"/>
                    </a:lnTo>
                    <a:lnTo>
                      <a:pt x="432" y="3"/>
                    </a:lnTo>
                    <a:lnTo>
                      <a:pt x="499" y="2"/>
                    </a:lnTo>
                    <a:lnTo>
                      <a:pt x="564" y="1"/>
                    </a:lnTo>
                    <a:lnTo>
                      <a:pt x="625" y="0"/>
                    </a:lnTo>
                    <a:lnTo>
                      <a:pt x="682" y="0"/>
                    </a:lnTo>
                    <a:lnTo>
                      <a:pt x="730" y="0"/>
                    </a:lnTo>
                    <a:lnTo>
                      <a:pt x="768" y="0"/>
                    </a:lnTo>
                    <a:lnTo>
                      <a:pt x="796" y="0"/>
                    </a:lnTo>
                    <a:lnTo>
                      <a:pt x="809" y="1"/>
                    </a:lnTo>
                    <a:lnTo>
                      <a:pt x="822" y="3"/>
                    </a:lnTo>
                    <a:lnTo>
                      <a:pt x="832" y="6"/>
                    </a:lnTo>
                    <a:lnTo>
                      <a:pt x="842" y="8"/>
                    </a:lnTo>
                    <a:lnTo>
                      <a:pt x="850" y="10"/>
                    </a:lnTo>
                    <a:lnTo>
                      <a:pt x="854" y="13"/>
                    </a:lnTo>
                    <a:lnTo>
                      <a:pt x="858" y="16"/>
                    </a:lnTo>
                    <a:lnTo>
                      <a:pt x="860" y="17"/>
                    </a:lnTo>
                    <a:lnTo>
                      <a:pt x="859" y="2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 name="Freeform 244"/>
              <p:cNvSpPr>
                <a:spLocks/>
              </p:cNvSpPr>
              <p:nvPr/>
            </p:nvSpPr>
            <p:spPr bwMode="auto">
              <a:xfrm>
                <a:off x="2859" y="3580"/>
                <a:ext cx="31" cy="248"/>
              </a:xfrm>
              <a:custGeom>
                <a:avLst/>
                <a:gdLst>
                  <a:gd name="T0" fmla="*/ 1 w 61"/>
                  <a:gd name="T1" fmla="*/ 1 h 496"/>
                  <a:gd name="T2" fmla="*/ 1 w 61"/>
                  <a:gd name="T3" fmla="*/ 1 h 496"/>
                  <a:gd name="T4" fmla="*/ 1 w 61"/>
                  <a:gd name="T5" fmla="*/ 1 h 496"/>
                  <a:gd name="T6" fmla="*/ 1 w 61"/>
                  <a:gd name="T7" fmla="*/ 1 h 496"/>
                  <a:gd name="T8" fmla="*/ 1 w 61"/>
                  <a:gd name="T9" fmla="*/ 1 h 496"/>
                  <a:gd name="T10" fmla="*/ 1 w 61"/>
                  <a:gd name="T11" fmla="*/ 1 h 496"/>
                  <a:gd name="T12" fmla="*/ 1 w 61"/>
                  <a:gd name="T13" fmla="*/ 1 h 496"/>
                  <a:gd name="T14" fmla="*/ 1 w 61"/>
                  <a:gd name="T15" fmla="*/ 1 h 496"/>
                  <a:gd name="T16" fmla="*/ 1 w 61"/>
                  <a:gd name="T17" fmla="*/ 1 h 496"/>
                  <a:gd name="T18" fmla="*/ 1 w 61"/>
                  <a:gd name="T19" fmla="*/ 1 h 496"/>
                  <a:gd name="T20" fmla="*/ 1 w 61"/>
                  <a:gd name="T21" fmla="*/ 1 h 496"/>
                  <a:gd name="T22" fmla="*/ 1 w 61"/>
                  <a:gd name="T23" fmla="*/ 1 h 496"/>
                  <a:gd name="T24" fmla="*/ 0 w 61"/>
                  <a:gd name="T25" fmla="*/ 0 h 496"/>
                  <a:gd name="T26" fmla="*/ 1 w 61"/>
                  <a:gd name="T27" fmla="*/ 1 h 496"/>
                  <a:gd name="T28" fmla="*/ 1 w 61"/>
                  <a:gd name="T29" fmla="*/ 1 h 496"/>
                  <a:gd name="T30" fmla="*/ 1 w 61"/>
                  <a:gd name="T31" fmla="*/ 1 h 496"/>
                  <a:gd name="T32" fmla="*/ 1 w 61"/>
                  <a:gd name="T33" fmla="*/ 1 h 496"/>
                  <a:gd name="T34" fmla="*/ 1 w 61"/>
                  <a:gd name="T35" fmla="*/ 1 h 496"/>
                  <a:gd name="T36" fmla="*/ 1 w 61"/>
                  <a:gd name="T37" fmla="*/ 1 h 496"/>
                  <a:gd name="T38" fmla="*/ 1 w 61"/>
                  <a:gd name="T39" fmla="*/ 1 h 496"/>
                  <a:gd name="T40" fmla="*/ 1 w 61"/>
                  <a:gd name="T41" fmla="*/ 1 h 496"/>
                  <a:gd name="T42" fmla="*/ 1 w 61"/>
                  <a:gd name="T43" fmla="*/ 1 h 4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496"/>
                  <a:gd name="T68" fmla="*/ 61 w 61"/>
                  <a:gd name="T69" fmla="*/ 496 h 4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496">
                    <a:moveTo>
                      <a:pt x="61" y="472"/>
                    </a:moveTo>
                    <a:lnTo>
                      <a:pt x="61" y="479"/>
                    </a:lnTo>
                    <a:lnTo>
                      <a:pt x="59" y="486"/>
                    </a:lnTo>
                    <a:lnTo>
                      <a:pt x="57" y="493"/>
                    </a:lnTo>
                    <a:lnTo>
                      <a:pt x="53" y="496"/>
                    </a:lnTo>
                    <a:lnTo>
                      <a:pt x="49" y="464"/>
                    </a:lnTo>
                    <a:lnTo>
                      <a:pt x="42" y="403"/>
                    </a:lnTo>
                    <a:lnTo>
                      <a:pt x="34" y="322"/>
                    </a:lnTo>
                    <a:lnTo>
                      <a:pt x="25" y="233"/>
                    </a:lnTo>
                    <a:lnTo>
                      <a:pt x="16" y="147"/>
                    </a:lnTo>
                    <a:lnTo>
                      <a:pt x="8" y="72"/>
                    </a:lnTo>
                    <a:lnTo>
                      <a:pt x="2" y="19"/>
                    </a:lnTo>
                    <a:lnTo>
                      <a:pt x="0" y="0"/>
                    </a:lnTo>
                    <a:lnTo>
                      <a:pt x="15" y="24"/>
                    </a:lnTo>
                    <a:lnTo>
                      <a:pt x="20" y="58"/>
                    </a:lnTo>
                    <a:lnTo>
                      <a:pt x="27" y="114"/>
                    </a:lnTo>
                    <a:lnTo>
                      <a:pt x="35" y="184"/>
                    </a:lnTo>
                    <a:lnTo>
                      <a:pt x="43" y="260"/>
                    </a:lnTo>
                    <a:lnTo>
                      <a:pt x="50" y="334"/>
                    </a:lnTo>
                    <a:lnTo>
                      <a:pt x="56" y="399"/>
                    </a:lnTo>
                    <a:lnTo>
                      <a:pt x="59" y="448"/>
                    </a:lnTo>
                    <a:lnTo>
                      <a:pt x="61" y="472"/>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4" name="Freeform 245"/>
              <p:cNvSpPr>
                <a:spLocks/>
              </p:cNvSpPr>
              <p:nvPr/>
            </p:nvSpPr>
            <p:spPr bwMode="auto">
              <a:xfrm>
                <a:off x="2532" y="3833"/>
                <a:ext cx="354" cy="53"/>
              </a:xfrm>
              <a:custGeom>
                <a:avLst/>
                <a:gdLst>
                  <a:gd name="T0" fmla="*/ 2 w 708"/>
                  <a:gd name="T1" fmla="*/ 0 h 107"/>
                  <a:gd name="T2" fmla="*/ 2 w 708"/>
                  <a:gd name="T3" fmla="*/ 0 h 107"/>
                  <a:gd name="T4" fmla="*/ 2 w 708"/>
                  <a:gd name="T5" fmla="*/ 0 h 107"/>
                  <a:gd name="T6" fmla="*/ 2 w 708"/>
                  <a:gd name="T7" fmla="*/ 0 h 107"/>
                  <a:gd name="T8" fmla="*/ 1 w 708"/>
                  <a:gd name="T9" fmla="*/ 0 h 107"/>
                  <a:gd name="T10" fmla="*/ 1 w 708"/>
                  <a:gd name="T11" fmla="*/ 0 h 107"/>
                  <a:gd name="T12" fmla="*/ 1 w 708"/>
                  <a:gd name="T13" fmla="*/ 0 h 107"/>
                  <a:gd name="T14" fmla="*/ 1 w 708"/>
                  <a:gd name="T15" fmla="*/ 0 h 107"/>
                  <a:gd name="T16" fmla="*/ 1 w 708"/>
                  <a:gd name="T17" fmla="*/ 0 h 107"/>
                  <a:gd name="T18" fmla="*/ 1 w 708"/>
                  <a:gd name="T19" fmla="*/ 0 h 107"/>
                  <a:gd name="T20" fmla="*/ 1 w 708"/>
                  <a:gd name="T21" fmla="*/ 0 h 107"/>
                  <a:gd name="T22" fmla="*/ 1 w 708"/>
                  <a:gd name="T23" fmla="*/ 0 h 107"/>
                  <a:gd name="T24" fmla="*/ 1 w 708"/>
                  <a:gd name="T25" fmla="*/ 0 h 107"/>
                  <a:gd name="T26" fmla="*/ 1 w 708"/>
                  <a:gd name="T27" fmla="*/ 0 h 107"/>
                  <a:gd name="T28" fmla="*/ 1 w 708"/>
                  <a:gd name="T29" fmla="*/ 0 h 107"/>
                  <a:gd name="T30" fmla="*/ 1 w 708"/>
                  <a:gd name="T31" fmla="*/ 0 h 107"/>
                  <a:gd name="T32" fmla="*/ 0 w 708"/>
                  <a:gd name="T33" fmla="*/ 0 h 107"/>
                  <a:gd name="T34" fmla="*/ 1 w 708"/>
                  <a:gd name="T35" fmla="*/ 0 h 107"/>
                  <a:gd name="T36" fmla="*/ 1 w 708"/>
                  <a:gd name="T37" fmla="*/ 0 h 107"/>
                  <a:gd name="T38" fmla="*/ 1 w 708"/>
                  <a:gd name="T39" fmla="*/ 0 h 107"/>
                  <a:gd name="T40" fmla="*/ 1 w 708"/>
                  <a:gd name="T41" fmla="*/ 0 h 107"/>
                  <a:gd name="T42" fmla="*/ 1 w 708"/>
                  <a:gd name="T43" fmla="*/ 0 h 107"/>
                  <a:gd name="T44" fmla="*/ 1 w 708"/>
                  <a:gd name="T45" fmla="*/ 0 h 107"/>
                  <a:gd name="T46" fmla="*/ 1 w 708"/>
                  <a:gd name="T47" fmla="*/ 0 h 107"/>
                  <a:gd name="T48" fmla="*/ 1 w 708"/>
                  <a:gd name="T49" fmla="*/ 0 h 107"/>
                  <a:gd name="T50" fmla="*/ 1 w 708"/>
                  <a:gd name="T51" fmla="*/ 0 h 107"/>
                  <a:gd name="T52" fmla="*/ 1 w 708"/>
                  <a:gd name="T53" fmla="*/ 0 h 107"/>
                  <a:gd name="T54" fmla="*/ 1 w 708"/>
                  <a:gd name="T55" fmla="*/ 0 h 107"/>
                  <a:gd name="T56" fmla="*/ 1 w 708"/>
                  <a:gd name="T57" fmla="*/ 0 h 107"/>
                  <a:gd name="T58" fmla="*/ 1 w 708"/>
                  <a:gd name="T59" fmla="*/ 0 h 107"/>
                  <a:gd name="T60" fmla="*/ 1 w 708"/>
                  <a:gd name="T61" fmla="*/ 0 h 107"/>
                  <a:gd name="T62" fmla="*/ 2 w 708"/>
                  <a:gd name="T63" fmla="*/ 0 h 107"/>
                  <a:gd name="T64" fmla="*/ 2 w 708"/>
                  <a:gd name="T65" fmla="*/ 0 h 107"/>
                  <a:gd name="T66" fmla="*/ 2 w 708"/>
                  <a:gd name="T67" fmla="*/ 0 h 107"/>
                  <a:gd name="T68" fmla="*/ 2 w 708"/>
                  <a:gd name="T69" fmla="*/ 0 h 107"/>
                  <a:gd name="T70" fmla="*/ 2 w 708"/>
                  <a:gd name="T71" fmla="*/ 0 h 107"/>
                  <a:gd name="T72" fmla="*/ 2 w 708"/>
                  <a:gd name="T73" fmla="*/ 0 h 107"/>
                  <a:gd name="T74" fmla="*/ 2 w 708"/>
                  <a:gd name="T75" fmla="*/ 0 h 107"/>
                  <a:gd name="T76" fmla="*/ 2 w 708"/>
                  <a:gd name="T77" fmla="*/ 0 h 107"/>
                  <a:gd name="T78" fmla="*/ 2 w 708"/>
                  <a:gd name="T79" fmla="*/ 0 h 107"/>
                  <a:gd name="T80" fmla="*/ 2 w 708"/>
                  <a:gd name="T81" fmla="*/ 0 h 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8"/>
                  <a:gd name="T124" fmla="*/ 0 h 107"/>
                  <a:gd name="T125" fmla="*/ 708 w 708"/>
                  <a:gd name="T126" fmla="*/ 107 h 1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8" h="107">
                    <a:moveTo>
                      <a:pt x="708" y="18"/>
                    </a:moveTo>
                    <a:lnTo>
                      <a:pt x="652" y="24"/>
                    </a:lnTo>
                    <a:lnTo>
                      <a:pt x="596" y="30"/>
                    </a:lnTo>
                    <a:lnTo>
                      <a:pt x="541" y="37"/>
                    </a:lnTo>
                    <a:lnTo>
                      <a:pt x="484" y="44"/>
                    </a:lnTo>
                    <a:lnTo>
                      <a:pt x="429" y="52"/>
                    </a:lnTo>
                    <a:lnTo>
                      <a:pt x="375" y="59"/>
                    </a:lnTo>
                    <a:lnTo>
                      <a:pt x="322" y="66"/>
                    </a:lnTo>
                    <a:lnTo>
                      <a:pt x="271" y="72"/>
                    </a:lnTo>
                    <a:lnTo>
                      <a:pt x="223" y="79"/>
                    </a:lnTo>
                    <a:lnTo>
                      <a:pt x="178" y="84"/>
                    </a:lnTo>
                    <a:lnTo>
                      <a:pt x="136" y="90"/>
                    </a:lnTo>
                    <a:lnTo>
                      <a:pt x="100" y="95"/>
                    </a:lnTo>
                    <a:lnTo>
                      <a:pt x="67" y="99"/>
                    </a:lnTo>
                    <a:lnTo>
                      <a:pt x="40" y="103"/>
                    </a:lnTo>
                    <a:lnTo>
                      <a:pt x="17" y="105"/>
                    </a:lnTo>
                    <a:lnTo>
                      <a:pt x="0" y="107"/>
                    </a:lnTo>
                    <a:lnTo>
                      <a:pt x="3" y="103"/>
                    </a:lnTo>
                    <a:lnTo>
                      <a:pt x="9" y="99"/>
                    </a:lnTo>
                    <a:lnTo>
                      <a:pt x="14" y="96"/>
                    </a:lnTo>
                    <a:lnTo>
                      <a:pt x="19" y="91"/>
                    </a:lnTo>
                    <a:lnTo>
                      <a:pt x="37" y="88"/>
                    </a:lnTo>
                    <a:lnTo>
                      <a:pt x="67" y="83"/>
                    </a:lnTo>
                    <a:lnTo>
                      <a:pt x="105" y="77"/>
                    </a:lnTo>
                    <a:lnTo>
                      <a:pt x="151" y="71"/>
                    </a:lnTo>
                    <a:lnTo>
                      <a:pt x="204" y="62"/>
                    </a:lnTo>
                    <a:lnTo>
                      <a:pt x="261" y="56"/>
                    </a:lnTo>
                    <a:lnTo>
                      <a:pt x="319" y="47"/>
                    </a:lnTo>
                    <a:lnTo>
                      <a:pt x="379" y="39"/>
                    </a:lnTo>
                    <a:lnTo>
                      <a:pt x="438" y="33"/>
                    </a:lnTo>
                    <a:lnTo>
                      <a:pt x="495" y="24"/>
                    </a:lnTo>
                    <a:lnTo>
                      <a:pt x="547" y="19"/>
                    </a:lnTo>
                    <a:lnTo>
                      <a:pt x="594" y="12"/>
                    </a:lnTo>
                    <a:lnTo>
                      <a:pt x="633" y="7"/>
                    </a:lnTo>
                    <a:lnTo>
                      <a:pt x="663" y="4"/>
                    </a:lnTo>
                    <a:lnTo>
                      <a:pt x="682" y="1"/>
                    </a:lnTo>
                    <a:lnTo>
                      <a:pt x="689" y="0"/>
                    </a:lnTo>
                    <a:lnTo>
                      <a:pt x="695" y="3"/>
                    </a:lnTo>
                    <a:lnTo>
                      <a:pt x="702" y="6"/>
                    </a:lnTo>
                    <a:lnTo>
                      <a:pt x="706" y="12"/>
                    </a:lnTo>
                    <a:lnTo>
                      <a:pt x="708" y="18"/>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Freeform 246"/>
              <p:cNvSpPr>
                <a:spLocks/>
              </p:cNvSpPr>
              <p:nvPr/>
            </p:nvSpPr>
            <p:spPr bwMode="auto">
              <a:xfrm>
                <a:off x="2817" y="3862"/>
                <a:ext cx="69" cy="12"/>
              </a:xfrm>
              <a:custGeom>
                <a:avLst/>
                <a:gdLst>
                  <a:gd name="T0" fmla="*/ 1 w 137"/>
                  <a:gd name="T1" fmla="*/ 1 h 24"/>
                  <a:gd name="T2" fmla="*/ 1 w 137"/>
                  <a:gd name="T3" fmla="*/ 1 h 24"/>
                  <a:gd name="T4" fmla="*/ 1 w 137"/>
                  <a:gd name="T5" fmla="*/ 1 h 24"/>
                  <a:gd name="T6" fmla="*/ 1 w 137"/>
                  <a:gd name="T7" fmla="*/ 1 h 24"/>
                  <a:gd name="T8" fmla="*/ 1 w 137"/>
                  <a:gd name="T9" fmla="*/ 1 h 24"/>
                  <a:gd name="T10" fmla="*/ 1 w 137"/>
                  <a:gd name="T11" fmla="*/ 1 h 24"/>
                  <a:gd name="T12" fmla="*/ 1 w 137"/>
                  <a:gd name="T13" fmla="*/ 1 h 24"/>
                  <a:gd name="T14" fmla="*/ 1 w 137"/>
                  <a:gd name="T15" fmla="*/ 1 h 24"/>
                  <a:gd name="T16" fmla="*/ 1 w 137"/>
                  <a:gd name="T17" fmla="*/ 1 h 24"/>
                  <a:gd name="T18" fmla="*/ 1 w 137"/>
                  <a:gd name="T19" fmla="*/ 1 h 24"/>
                  <a:gd name="T20" fmla="*/ 1 w 137"/>
                  <a:gd name="T21" fmla="*/ 1 h 24"/>
                  <a:gd name="T22" fmla="*/ 1 w 137"/>
                  <a:gd name="T23" fmla="*/ 1 h 24"/>
                  <a:gd name="T24" fmla="*/ 1 w 137"/>
                  <a:gd name="T25" fmla="*/ 1 h 24"/>
                  <a:gd name="T26" fmla="*/ 0 w 137"/>
                  <a:gd name="T27" fmla="*/ 1 h 24"/>
                  <a:gd name="T28" fmla="*/ 1 w 137"/>
                  <a:gd name="T29" fmla="*/ 1 h 24"/>
                  <a:gd name="T30" fmla="*/ 1 w 137"/>
                  <a:gd name="T31" fmla="*/ 1 h 24"/>
                  <a:gd name="T32" fmla="*/ 1 w 137"/>
                  <a:gd name="T33" fmla="*/ 1 h 24"/>
                  <a:gd name="T34" fmla="*/ 1 w 137"/>
                  <a:gd name="T35" fmla="*/ 1 h 24"/>
                  <a:gd name="T36" fmla="*/ 1 w 137"/>
                  <a:gd name="T37" fmla="*/ 1 h 24"/>
                  <a:gd name="T38" fmla="*/ 1 w 137"/>
                  <a:gd name="T39" fmla="*/ 1 h 24"/>
                  <a:gd name="T40" fmla="*/ 1 w 137"/>
                  <a:gd name="T41" fmla="*/ 1 h 24"/>
                  <a:gd name="T42" fmla="*/ 1 w 137"/>
                  <a:gd name="T43" fmla="*/ 0 h 24"/>
                  <a:gd name="T44" fmla="*/ 1 w 137"/>
                  <a:gd name="T45" fmla="*/ 1 h 24"/>
                  <a:gd name="T46" fmla="*/ 1 w 137"/>
                  <a:gd name="T47" fmla="*/ 1 h 24"/>
                  <a:gd name="T48" fmla="*/ 1 w 137"/>
                  <a:gd name="T49" fmla="*/ 1 h 24"/>
                  <a:gd name="T50" fmla="*/ 1 w 137"/>
                  <a:gd name="T51" fmla="*/ 1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7"/>
                  <a:gd name="T79" fmla="*/ 0 h 24"/>
                  <a:gd name="T80" fmla="*/ 137 w 137"/>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7" h="24">
                    <a:moveTo>
                      <a:pt x="134" y="22"/>
                    </a:moveTo>
                    <a:lnTo>
                      <a:pt x="131" y="22"/>
                    </a:lnTo>
                    <a:lnTo>
                      <a:pt x="130" y="17"/>
                    </a:lnTo>
                    <a:lnTo>
                      <a:pt x="130" y="14"/>
                    </a:lnTo>
                    <a:lnTo>
                      <a:pt x="127" y="10"/>
                    </a:lnTo>
                    <a:lnTo>
                      <a:pt x="112" y="13"/>
                    </a:lnTo>
                    <a:lnTo>
                      <a:pt x="97" y="15"/>
                    </a:lnTo>
                    <a:lnTo>
                      <a:pt x="81" y="17"/>
                    </a:lnTo>
                    <a:lnTo>
                      <a:pt x="66" y="18"/>
                    </a:lnTo>
                    <a:lnTo>
                      <a:pt x="50" y="21"/>
                    </a:lnTo>
                    <a:lnTo>
                      <a:pt x="33" y="22"/>
                    </a:lnTo>
                    <a:lnTo>
                      <a:pt x="17" y="23"/>
                    </a:lnTo>
                    <a:lnTo>
                      <a:pt x="1" y="24"/>
                    </a:lnTo>
                    <a:lnTo>
                      <a:pt x="0" y="18"/>
                    </a:lnTo>
                    <a:lnTo>
                      <a:pt x="13" y="15"/>
                    </a:lnTo>
                    <a:lnTo>
                      <a:pt x="29" y="13"/>
                    </a:lnTo>
                    <a:lnTo>
                      <a:pt x="46" y="9"/>
                    </a:lnTo>
                    <a:lnTo>
                      <a:pt x="62" y="7"/>
                    </a:lnTo>
                    <a:lnTo>
                      <a:pt x="80" y="5"/>
                    </a:lnTo>
                    <a:lnTo>
                      <a:pt x="99" y="3"/>
                    </a:lnTo>
                    <a:lnTo>
                      <a:pt x="117" y="1"/>
                    </a:lnTo>
                    <a:lnTo>
                      <a:pt x="137" y="0"/>
                    </a:lnTo>
                    <a:lnTo>
                      <a:pt x="137" y="5"/>
                    </a:lnTo>
                    <a:lnTo>
                      <a:pt x="137" y="10"/>
                    </a:lnTo>
                    <a:lnTo>
                      <a:pt x="135" y="17"/>
                    </a:lnTo>
                    <a:lnTo>
                      <a:pt x="134" y="22"/>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Freeform 247"/>
              <p:cNvSpPr>
                <a:spLocks/>
              </p:cNvSpPr>
              <p:nvPr/>
            </p:nvSpPr>
            <p:spPr bwMode="auto">
              <a:xfrm>
                <a:off x="2823" y="3883"/>
                <a:ext cx="63" cy="10"/>
              </a:xfrm>
              <a:custGeom>
                <a:avLst/>
                <a:gdLst>
                  <a:gd name="T0" fmla="*/ 1 w 126"/>
                  <a:gd name="T1" fmla="*/ 0 h 21"/>
                  <a:gd name="T2" fmla="*/ 0 w 126"/>
                  <a:gd name="T3" fmla="*/ 0 h 21"/>
                  <a:gd name="T4" fmla="*/ 1 w 126"/>
                  <a:gd name="T5" fmla="*/ 0 h 21"/>
                  <a:gd name="T6" fmla="*/ 1 w 126"/>
                  <a:gd name="T7" fmla="*/ 0 h 21"/>
                  <a:gd name="T8" fmla="*/ 1 w 126"/>
                  <a:gd name="T9" fmla="*/ 0 h 21"/>
                  <a:gd name="T10" fmla="*/ 1 w 126"/>
                  <a:gd name="T11" fmla="*/ 0 h 21"/>
                  <a:gd name="T12" fmla="*/ 1 w 126"/>
                  <a:gd name="T13" fmla="*/ 0 h 21"/>
                  <a:gd name="T14" fmla="*/ 1 w 126"/>
                  <a:gd name="T15" fmla="*/ 0 h 21"/>
                  <a:gd name="T16" fmla="*/ 1 w 126"/>
                  <a:gd name="T17" fmla="*/ 0 h 21"/>
                  <a:gd name="T18" fmla="*/ 1 w 126"/>
                  <a:gd name="T19" fmla="*/ 0 h 21"/>
                  <a:gd name="T20" fmla="*/ 1 w 126"/>
                  <a:gd name="T21" fmla="*/ 0 h 21"/>
                  <a:gd name="T22" fmla="*/ 1 w 126"/>
                  <a:gd name="T23" fmla="*/ 0 h 21"/>
                  <a:gd name="T24" fmla="*/ 1 w 126"/>
                  <a:gd name="T25" fmla="*/ 0 h 21"/>
                  <a:gd name="T26" fmla="*/ 1 w 126"/>
                  <a:gd name="T27" fmla="*/ 0 h 21"/>
                  <a:gd name="T28" fmla="*/ 1 w 126"/>
                  <a:gd name="T29" fmla="*/ 0 h 21"/>
                  <a:gd name="T30" fmla="*/ 1 w 126"/>
                  <a:gd name="T31" fmla="*/ 0 h 21"/>
                  <a:gd name="T32" fmla="*/ 1 w 126"/>
                  <a:gd name="T33" fmla="*/ 0 h 21"/>
                  <a:gd name="T34" fmla="*/ 1 w 126"/>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21"/>
                  <a:gd name="T56" fmla="*/ 126 w 126"/>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21">
                    <a:moveTo>
                      <a:pt x="1" y="20"/>
                    </a:moveTo>
                    <a:lnTo>
                      <a:pt x="0" y="14"/>
                    </a:lnTo>
                    <a:lnTo>
                      <a:pt x="15" y="12"/>
                    </a:lnTo>
                    <a:lnTo>
                      <a:pt x="31" y="10"/>
                    </a:lnTo>
                    <a:lnTo>
                      <a:pt x="47" y="7"/>
                    </a:lnTo>
                    <a:lnTo>
                      <a:pt x="63" y="5"/>
                    </a:lnTo>
                    <a:lnTo>
                      <a:pt x="79" y="4"/>
                    </a:lnTo>
                    <a:lnTo>
                      <a:pt x="96" y="3"/>
                    </a:lnTo>
                    <a:lnTo>
                      <a:pt x="111" y="2"/>
                    </a:lnTo>
                    <a:lnTo>
                      <a:pt x="126" y="0"/>
                    </a:lnTo>
                    <a:lnTo>
                      <a:pt x="121" y="5"/>
                    </a:lnTo>
                    <a:lnTo>
                      <a:pt x="108" y="10"/>
                    </a:lnTo>
                    <a:lnTo>
                      <a:pt x="92" y="13"/>
                    </a:lnTo>
                    <a:lnTo>
                      <a:pt x="73" y="17"/>
                    </a:lnTo>
                    <a:lnTo>
                      <a:pt x="52" y="20"/>
                    </a:lnTo>
                    <a:lnTo>
                      <a:pt x="32" y="21"/>
                    </a:lnTo>
                    <a:lnTo>
                      <a:pt x="15" y="21"/>
                    </a:lnTo>
                    <a:lnTo>
                      <a:pt x="1" y="2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7" name="Freeform 248"/>
              <p:cNvSpPr>
                <a:spLocks/>
              </p:cNvSpPr>
              <p:nvPr/>
            </p:nvSpPr>
            <p:spPr bwMode="auto">
              <a:xfrm>
                <a:off x="2541" y="3824"/>
                <a:ext cx="337" cy="44"/>
              </a:xfrm>
              <a:custGeom>
                <a:avLst/>
                <a:gdLst>
                  <a:gd name="T0" fmla="*/ 0 w 674"/>
                  <a:gd name="T1" fmla="*/ 1 h 88"/>
                  <a:gd name="T2" fmla="*/ 1 w 674"/>
                  <a:gd name="T3" fmla="*/ 1 h 88"/>
                  <a:gd name="T4" fmla="*/ 1 w 674"/>
                  <a:gd name="T5" fmla="*/ 1 h 88"/>
                  <a:gd name="T6" fmla="*/ 1 w 674"/>
                  <a:gd name="T7" fmla="*/ 1 h 88"/>
                  <a:gd name="T8" fmla="*/ 1 w 674"/>
                  <a:gd name="T9" fmla="*/ 1 h 88"/>
                  <a:gd name="T10" fmla="*/ 1 w 674"/>
                  <a:gd name="T11" fmla="*/ 1 h 88"/>
                  <a:gd name="T12" fmla="*/ 1 w 674"/>
                  <a:gd name="T13" fmla="*/ 1 h 88"/>
                  <a:gd name="T14" fmla="*/ 1 w 674"/>
                  <a:gd name="T15" fmla="*/ 1 h 88"/>
                  <a:gd name="T16" fmla="*/ 1 w 674"/>
                  <a:gd name="T17" fmla="*/ 1 h 88"/>
                  <a:gd name="T18" fmla="*/ 1 w 674"/>
                  <a:gd name="T19" fmla="*/ 1 h 88"/>
                  <a:gd name="T20" fmla="*/ 1 w 674"/>
                  <a:gd name="T21" fmla="*/ 1 h 88"/>
                  <a:gd name="T22" fmla="*/ 1 w 674"/>
                  <a:gd name="T23" fmla="*/ 1 h 88"/>
                  <a:gd name="T24" fmla="*/ 1 w 674"/>
                  <a:gd name="T25" fmla="*/ 1 h 88"/>
                  <a:gd name="T26" fmla="*/ 1 w 674"/>
                  <a:gd name="T27" fmla="*/ 1 h 88"/>
                  <a:gd name="T28" fmla="*/ 2 w 674"/>
                  <a:gd name="T29" fmla="*/ 1 h 88"/>
                  <a:gd name="T30" fmla="*/ 2 w 674"/>
                  <a:gd name="T31" fmla="*/ 1 h 88"/>
                  <a:gd name="T32" fmla="*/ 2 w 674"/>
                  <a:gd name="T33" fmla="*/ 1 h 88"/>
                  <a:gd name="T34" fmla="*/ 2 w 674"/>
                  <a:gd name="T35" fmla="*/ 0 h 88"/>
                  <a:gd name="T36" fmla="*/ 2 w 674"/>
                  <a:gd name="T37" fmla="*/ 0 h 88"/>
                  <a:gd name="T38" fmla="*/ 2 w 674"/>
                  <a:gd name="T39" fmla="*/ 0 h 88"/>
                  <a:gd name="T40" fmla="*/ 2 w 674"/>
                  <a:gd name="T41" fmla="*/ 1 h 88"/>
                  <a:gd name="T42" fmla="*/ 2 w 674"/>
                  <a:gd name="T43" fmla="*/ 1 h 88"/>
                  <a:gd name="T44" fmla="*/ 2 w 674"/>
                  <a:gd name="T45" fmla="*/ 1 h 88"/>
                  <a:gd name="T46" fmla="*/ 2 w 674"/>
                  <a:gd name="T47" fmla="*/ 1 h 88"/>
                  <a:gd name="T48" fmla="*/ 2 w 674"/>
                  <a:gd name="T49" fmla="*/ 1 h 88"/>
                  <a:gd name="T50" fmla="*/ 2 w 674"/>
                  <a:gd name="T51" fmla="*/ 1 h 88"/>
                  <a:gd name="T52" fmla="*/ 2 w 674"/>
                  <a:gd name="T53" fmla="*/ 1 h 88"/>
                  <a:gd name="T54" fmla="*/ 2 w 674"/>
                  <a:gd name="T55" fmla="*/ 1 h 88"/>
                  <a:gd name="T56" fmla="*/ 2 w 674"/>
                  <a:gd name="T57" fmla="*/ 1 h 88"/>
                  <a:gd name="T58" fmla="*/ 2 w 674"/>
                  <a:gd name="T59" fmla="*/ 1 h 88"/>
                  <a:gd name="T60" fmla="*/ 2 w 674"/>
                  <a:gd name="T61" fmla="*/ 1 h 88"/>
                  <a:gd name="T62" fmla="*/ 1 w 674"/>
                  <a:gd name="T63" fmla="*/ 1 h 88"/>
                  <a:gd name="T64" fmla="*/ 1 w 674"/>
                  <a:gd name="T65" fmla="*/ 1 h 88"/>
                  <a:gd name="T66" fmla="*/ 1 w 674"/>
                  <a:gd name="T67" fmla="*/ 1 h 88"/>
                  <a:gd name="T68" fmla="*/ 1 w 674"/>
                  <a:gd name="T69" fmla="*/ 1 h 88"/>
                  <a:gd name="T70" fmla="*/ 1 w 674"/>
                  <a:gd name="T71" fmla="*/ 1 h 88"/>
                  <a:gd name="T72" fmla="*/ 1 w 674"/>
                  <a:gd name="T73" fmla="*/ 1 h 88"/>
                  <a:gd name="T74" fmla="*/ 1 w 674"/>
                  <a:gd name="T75" fmla="*/ 1 h 88"/>
                  <a:gd name="T76" fmla="*/ 1 w 674"/>
                  <a:gd name="T77" fmla="*/ 1 h 88"/>
                  <a:gd name="T78" fmla="*/ 1 w 674"/>
                  <a:gd name="T79" fmla="*/ 1 h 88"/>
                  <a:gd name="T80" fmla="*/ 1 w 674"/>
                  <a:gd name="T81" fmla="*/ 1 h 88"/>
                  <a:gd name="T82" fmla="*/ 0 w 674"/>
                  <a:gd name="T83" fmla="*/ 1 h 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4"/>
                  <a:gd name="T127" fmla="*/ 0 h 88"/>
                  <a:gd name="T128" fmla="*/ 674 w 674"/>
                  <a:gd name="T129" fmla="*/ 88 h 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4" h="88">
                    <a:moveTo>
                      <a:pt x="0" y="88"/>
                    </a:moveTo>
                    <a:lnTo>
                      <a:pt x="11" y="70"/>
                    </a:lnTo>
                    <a:lnTo>
                      <a:pt x="25" y="69"/>
                    </a:lnTo>
                    <a:lnTo>
                      <a:pt x="48" y="66"/>
                    </a:lnTo>
                    <a:lnTo>
                      <a:pt x="78" y="62"/>
                    </a:lnTo>
                    <a:lnTo>
                      <a:pt x="115" y="58"/>
                    </a:lnTo>
                    <a:lnTo>
                      <a:pt x="157" y="53"/>
                    </a:lnTo>
                    <a:lnTo>
                      <a:pt x="203" y="48"/>
                    </a:lnTo>
                    <a:lnTo>
                      <a:pt x="251" y="43"/>
                    </a:lnTo>
                    <a:lnTo>
                      <a:pt x="302" y="37"/>
                    </a:lnTo>
                    <a:lnTo>
                      <a:pt x="352" y="31"/>
                    </a:lnTo>
                    <a:lnTo>
                      <a:pt x="401" y="24"/>
                    </a:lnTo>
                    <a:lnTo>
                      <a:pt x="448" y="20"/>
                    </a:lnTo>
                    <a:lnTo>
                      <a:pt x="492" y="14"/>
                    </a:lnTo>
                    <a:lnTo>
                      <a:pt x="531" y="9"/>
                    </a:lnTo>
                    <a:lnTo>
                      <a:pt x="564" y="6"/>
                    </a:lnTo>
                    <a:lnTo>
                      <a:pt x="591" y="2"/>
                    </a:lnTo>
                    <a:lnTo>
                      <a:pt x="608" y="0"/>
                    </a:lnTo>
                    <a:lnTo>
                      <a:pt x="622" y="0"/>
                    </a:lnTo>
                    <a:lnTo>
                      <a:pt x="632" y="0"/>
                    </a:lnTo>
                    <a:lnTo>
                      <a:pt x="641" y="1"/>
                    </a:lnTo>
                    <a:lnTo>
                      <a:pt x="648" y="1"/>
                    </a:lnTo>
                    <a:lnTo>
                      <a:pt x="655" y="2"/>
                    </a:lnTo>
                    <a:lnTo>
                      <a:pt x="661" y="3"/>
                    </a:lnTo>
                    <a:lnTo>
                      <a:pt x="667" y="5"/>
                    </a:lnTo>
                    <a:lnTo>
                      <a:pt x="674" y="6"/>
                    </a:lnTo>
                    <a:lnTo>
                      <a:pt x="667" y="7"/>
                    </a:lnTo>
                    <a:lnTo>
                      <a:pt x="647" y="9"/>
                    </a:lnTo>
                    <a:lnTo>
                      <a:pt x="616" y="13"/>
                    </a:lnTo>
                    <a:lnTo>
                      <a:pt x="577" y="17"/>
                    </a:lnTo>
                    <a:lnTo>
                      <a:pt x="528" y="22"/>
                    </a:lnTo>
                    <a:lnTo>
                      <a:pt x="476" y="29"/>
                    </a:lnTo>
                    <a:lnTo>
                      <a:pt x="418" y="36"/>
                    </a:lnTo>
                    <a:lnTo>
                      <a:pt x="358" y="43"/>
                    </a:lnTo>
                    <a:lnTo>
                      <a:pt x="298" y="50"/>
                    </a:lnTo>
                    <a:lnTo>
                      <a:pt x="238" y="56"/>
                    </a:lnTo>
                    <a:lnTo>
                      <a:pt x="182" y="63"/>
                    </a:lnTo>
                    <a:lnTo>
                      <a:pt x="130" y="70"/>
                    </a:lnTo>
                    <a:lnTo>
                      <a:pt x="84" y="76"/>
                    </a:lnTo>
                    <a:lnTo>
                      <a:pt x="45" y="81"/>
                    </a:lnTo>
                    <a:lnTo>
                      <a:pt x="17" y="85"/>
                    </a:lnTo>
                    <a:lnTo>
                      <a:pt x="0" y="88"/>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8" name="Freeform 249"/>
              <p:cNvSpPr>
                <a:spLocks/>
              </p:cNvSpPr>
              <p:nvPr/>
            </p:nvSpPr>
            <p:spPr bwMode="auto">
              <a:xfrm>
                <a:off x="2848" y="3587"/>
                <a:ext cx="29" cy="229"/>
              </a:xfrm>
              <a:custGeom>
                <a:avLst/>
                <a:gdLst>
                  <a:gd name="T0" fmla="*/ 1 w 57"/>
                  <a:gd name="T1" fmla="*/ 1 h 457"/>
                  <a:gd name="T2" fmla="*/ 1 w 57"/>
                  <a:gd name="T3" fmla="*/ 1 h 457"/>
                  <a:gd name="T4" fmla="*/ 1 w 57"/>
                  <a:gd name="T5" fmla="*/ 1 h 457"/>
                  <a:gd name="T6" fmla="*/ 1 w 57"/>
                  <a:gd name="T7" fmla="*/ 1 h 457"/>
                  <a:gd name="T8" fmla="*/ 1 w 57"/>
                  <a:gd name="T9" fmla="*/ 1 h 457"/>
                  <a:gd name="T10" fmla="*/ 0 w 57"/>
                  <a:gd name="T11" fmla="*/ 1 h 457"/>
                  <a:gd name="T12" fmla="*/ 0 w 57"/>
                  <a:gd name="T13" fmla="*/ 1 h 457"/>
                  <a:gd name="T14" fmla="*/ 1 w 57"/>
                  <a:gd name="T15" fmla="*/ 1 h 457"/>
                  <a:gd name="T16" fmla="*/ 1 w 57"/>
                  <a:gd name="T17" fmla="*/ 1 h 457"/>
                  <a:gd name="T18" fmla="*/ 1 w 57"/>
                  <a:gd name="T19" fmla="*/ 0 h 457"/>
                  <a:gd name="T20" fmla="*/ 1 w 57"/>
                  <a:gd name="T21" fmla="*/ 1 h 457"/>
                  <a:gd name="T22" fmla="*/ 1 w 57"/>
                  <a:gd name="T23" fmla="*/ 1 h 457"/>
                  <a:gd name="T24" fmla="*/ 1 w 57"/>
                  <a:gd name="T25" fmla="*/ 1 h 457"/>
                  <a:gd name="T26" fmla="*/ 1 w 57"/>
                  <a:gd name="T27" fmla="*/ 1 h 457"/>
                  <a:gd name="T28" fmla="*/ 1 w 57"/>
                  <a:gd name="T29" fmla="*/ 1 h 457"/>
                  <a:gd name="T30" fmla="*/ 1 w 57"/>
                  <a:gd name="T31" fmla="*/ 1 h 457"/>
                  <a:gd name="T32" fmla="*/ 1 w 57"/>
                  <a:gd name="T33" fmla="*/ 1 h 457"/>
                  <a:gd name="T34" fmla="*/ 1 w 57"/>
                  <a:gd name="T35" fmla="*/ 1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457"/>
                  <a:gd name="T56" fmla="*/ 57 w 57"/>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457">
                    <a:moveTo>
                      <a:pt x="57" y="457"/>
                    </a:moveTo>
                    <a:lnTo>
                      <a:pt x="55" y="456"/>
                    </a:lnTo>
                    <a:lnTo>
                      <a:pt x="52" y="451"/>
                    </a:lnTo>
                    <a:lnTo>
                      <a:pt x="49" y="446"/>
                    </a:lnTo>
                    <a:lnTo>
                      <a:pt x="47" y="443"/>
                    </a:lnTo>
                    <a:lnTo>
                      <a:pt x="0" y="29"/>
                    </a:lnTo>
                    <a:lnTo>
                      <a:pt x="0" y="23"/>
                    </a:lnTo>
                    <a:lnTo>
                      <a:pt x="1" y="15"/>
                    </a:lnTo>
                    <a:lnTo>
                      <a:pt x="3" y="6"/>
                    </a:lnTo>
                    <a:lnTo>
                      <a:pt x="5" y="0"/>
                    </a:lnTo>
                    <a:lnTo>
                      <a:pt x="8" y="17"/>
                    </a:lnTo>
                    <a:lnTo>
                      <a:pt x="14" y="64"/>
                    </a:lnTo>
                    <a:lnTo>
                      <a:pt x="22" y="132"/>
                    </a:lnTo>
                    <a:lnTo>
                      <a:pt x="31" y="210"/>
                    </a:lnTo>
                    <a:lnTo>
                      <a:pt x="40" y="292"/>
                    </a:lnTo>
                    <a:lnTo>
                      <a:pt x="49" y="366"/>
                    </a:lnTo>
                    <a:lnTo>
                      <a:pt x="55" y="423"/>
                    </a:lnTo>
                    <a:lnTo>
                      <a:pt x="57" y="457"/>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250"/>
              <p:cNvSpPr>
                <a:spLocks/>
              </p:cNvSpPr>
              <p:nvPr/>
            </p:nvSpPr>
            <p:spPr bwMode="auto">
              <a:xfrm>
                <a:off x="2512" y="3571"/>
                <a:ext cx="343" cy="22"/>
              </a:xfrm>
              <a:custGeom>
                <a:avLst/>
                <a:gdLst>
                  <a:gd name="T0" fmla="*/ 1 w 688"/>
                  <a:gd name="T1" fmla="*/ 1 h 44"/>
                  <a:gd name="T2" fmla="*/ 1 w 688"/>
                  <a:gd name="T3" fmla="*/ 1 h 44"/>
                  <a:gd name="T4" fmla="*/ 1 w 688"/>
                  <a:gd name="T5" fmla="*/ 1 h 44"/>
                  <a:gd name="T6" fmla="*/ 1 w 688"/>
                  <a:gd name="T7" fmla="*/ 1 h 44"/>
                  <a:gd name="T8" fmla="*/ 1 w 688"/>
                  <a:gd name="T9" fmla="*/ 1 h 44"/>
                  <a:gd name="T10" fmla="*/ 0 w 688"/>
                  <a:gd name="T11" fmla="*/ 1 h 44"/>
                  <a:gd name="T12" fmla="*/ 0 w 688"/>
                  <a:gd name="T13" fmla="*/ 1 h 44"/>
                  <a:gd name="T14" fmla="*/ 0 w 688"/>
                  <a:gd name="T15" fmla="*/ 1 h 44"/>
                  <a:gd name="T16" fmla="*/ 0 w 688"/>
                  <a:gd name="T17" fmla="*/ 1 h 44"/>
                  <a:gd name="T18" fmla="*/ 0 w 688"/>
                  <a:gd name="T19" fmla="*/ 1 h 44"/>
                  <a:gd name="T20" fmla="*/ 0 w 688"/>
                  <a:gd name="T21" fmla="*/ 1 h 44"/>
                  <a:gd name="T22" fmla="*/ 0 w 688"/>
                  <a:gd name="T23" fmla="*/ 1 h 44"/>
                  <a:gd name="T24" fmla="*/ 0 w 688"/>
                  <a:gd name="T25" fmla="*/ 1 h 44"/>
                  <a:gd name="T26" fmla="*/ 0 w 688"/>
                  <a:gd name="T27" fmla="*/ 1 h 44"/>
                  <a:gd name="T28" fmla="*/ 0 w 688"/>
                  <a:gd name="T29" fmla="*/ 1 h 44"/>
                  <a:gd name="T30" fmla="*/ 0 w 688"/>
                  <a:gd name="T31" fmla="*/ 1 h 44"/>
                  <a:gd name="T32" fmla="*/ 0 w 688"/>
                  <a:gd name="T33" fmla="*/ 1 h 44"/>
                  <a:gd name="T34" fmla="*/ 0 w 688"/>
                  <a:gd name="T35" fmla="*/ 1 h 44"/>
                  <a:gd name="T36" fmla="*/ 0 w 688"/>
                  <a:gd name="T37" fmla="*/ 1 h 44"/>
                  <a:gd name="T38" fmla="*/ 0 w 688"/>
                  <a:gd name="T39" fmla="*/ 1 h 44"/>
                  <a:gd name="T40" fmla="*/ 0 w 688"/>
                  <a:gd name="T41" fmla="*/ 1 h 44"/>
                  <a:gd name="T42" fmla="*/ 0 w 688"/>
                  <a:gd name="T43" fmla="*/ 1 h 44"/>
                  <a:gd name="T44" fmla="*/ 0 w 688"/>
                  <a:gd name="T45" fmla="*/ 1 h 44"/>
                  <a:gd name="T46" fmla="*/ 0 w 688"/>
                  <a:gd name="T47" fmla="*/ 1 h 44"/>
                  <a:gd name="T48" fmla="*/ 0 w 688"/>
                  <a:gd name="T49" fmla="*/ 1 h 44"/>
                  <a:gd name="T50" fmla="*/ 0 w 688"/>
                  <a:gd name="T51" fmla="*/ 1 h 44"/>
                  <a:gd name="T52" fmla="*/ 0 w 688"/>
                  <a:gd name="T53" fmla="*/ 1 h 44"/>
                  <a:gd name="T54" fmla="*/ 0 w 688"/>
                  <a:gd name="T55" fmla="*/ 1 h 44"/>
                  <a:gd name="T56" fmla="*/ 1 w 688"/>
                  <a:gd name="T57" fmla="*/ 1 h 44"/>
                  <a:gd name="T58" fmla="*/ 1 w 688"/>
                  <a:gd name="T59" fmla="*/ 1 h 44"/>
                  <a:gd name="T60" fmla="*/ 1 w 688"/>
                  <a:gd name="T61" fmla="*/ 1 h 44"/>
                  <a:gd name="T62" fmla="*/ 1 w 688"/>
                  <a:gd name="T63" fmla="*/ 1 h 44"/>
                  <a:gd name="T64" fmla="*/ 1 w 688"/>
                  <a:gd name="T65" fmla="*/ 0 h 44"/>
                  <a:gd name="T66" fmla="*/ 1 w 688"/>
                  <a:gd name="T67" fmla="*/ 0 h 44"/>
                  <a:gd name="T68" fmla="*/ 1 w 688"/>
                  <a:gd name="T69" fmla="*/ 1 h 44"/>
                  <a:gd name="T70" fmla="*/ 1 w 688"/>
                  <a:gd name="T71" fmla="*/ 1 h 44"/>
                  <a:gd name="T72" fmla="*/ 1 w 688"/>
                  <a:gd name="T73" fmla="*/ 1 h 44"/>
                  <a:gd name="T74" fmla="*/ 1 w 688"/>
                  <a:gd name="T75" fmla="*/ 1 h 44"/>
                  <a:gd name="T76" fmla="*/ 1 w 688"/>
                  <a:gd name="T77" fmla="*/ 1 h 44"/>
                  <a:gd name="T78" fmla="*/ 1 w 688"/>
                  <a:gd name="T79" fmla="*/ 1 h 44"/>
                  <a:gd name="T80" fmla="*/ 1 w 688"/>
                  <a:gd name="T81" fmla="*/ 1 h 44"/>
                  <a:gd name="T82" fmla="*/ 1 w 688"/>
                  <a:gd name="T83" fmla="*/ 1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8"/>
                  <a:gd name="T127" fmla="*/ 0 h 44"/>
                  <a:gd name="T128" fmla="*/ 688 w 688"/>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8" h="44">
                    <a:moveTo>
                      <a:pt x="646" y="20"/>
                    </a:moveTo>
                    <a:lnTo>
                      <a:pt x="639" y="20"/>
                    </a:lnTo>
                    <a:lnTo>
                      <a:pt x="620" y="21"/>
                    </a:lnTo>
                    <a:lnTo>
                      <a:pt x="590" y="23"/>
                    </a:lnTo>
                    <a:lnTo>
                      <a:pt x="550" y="26"/>
                    </a:lnTo>
                    <a:lnTo>
                      <a:pt x="504" y="28"/>
                    </a:lnTo>
                    <a:lnTo>
                      <a:pt x="451" y="30"/>
                    </a:lnTo>
                    <a:lnTo>
                      <a:pt x="395" y="33"/>
                    </a:lnTo>
                    <a:lnTo>
                      <a:pt x="337" y="36"/>
                    </a:lnTo>
                    <a:lnTo>
                      <a:pt x="279" y="38"/>
                    </a:lnTo>
                    <a:lnTo>
                      <a:pt x="221" y="41"/>
                    </a:lnTo>
                    <a:lnTo>
                      <a:pt x="167" y="42"/>
                    </a:lnTo>
                    <a:lnTo>
                      <a:pt x="118" y="44"/>
                    </a:lnTo>
                    <a:lnTo>
                      <a:pt x="74" y="44"/>
                    </a:lnTo>
                    <a:lnTo>
                      <a:pt x="39" y="44"/>
                    </a:lnTo>
                    <a:lnTo>
                      <a:pt x="14" y="44"/>
                    </a:lnTo>
                    <a:lnTo>
                      <a:pt x="0" y="42"/>
                    </a:lnTo>
                    <a:lnTo>
                      <a:pt x="0" y="30"/>
                    </a:lnTo>
                    <a:lnTo>
                      <a:pt x="24" y="29"/>
                    </a:lnTo>
                    <a:lnTo>
                      <a:pt x="59" y="27"/>
                    </a:lnTo>
                    <a:lnTo>
                      <a:pt x="100" y="24"/>
                    </a:lnTo>
                    <a:lnTo>
                      <a:pt x="150" y="22"/>
                    </a:lnTo>
                    <a:lnTo>
                      <a:pt x="204" y="20"/>
                    </a:lnTo>
                    <a:lnTo>
                      <a:pt x="261" y="18"/>
                    </a:lnTo>
                    <a:lnTo>
                      <a:pt x="321" y="15"/>
                    </a:lnTo>
                    <a:lnTo>
                      <a:pt x="381" y="12"/>
                    </a:lnTo>
                    <a:lnTo>
                      <a:pt x="440" y="10"/>
                    </a:lnTo>
                    <a:lnTo>
                      <a:pt x="496" y="7"/>
                    </a:lnTo>
                    <a:lnTo>
                      <a:pt x="548" y="6"/>
                    </a:lnTo>
                    <a:lnTo>
                      <a:pt x="594" y="4"/>
                    </a:lnTo>
                    <a:lnTo>
                      <a:pt x="632" y="3"/>
                    </a:lnTo>
                    <a:lnTo>
                      <a:pt x="662" y="1"/>
                    </a:lnTo>
                    <a:lnTo>
                      <a:pt x="681" y="0"/>
                    </a:lnTo>
                    <a:lnTo>
                      <a:pt x="688" y="0"/>
                    </a:lnTo>
                    <a:lnTo>
                      <a:pt x="686" y="1"/>
                    </a:lnTo>
                    <a:lnTo>
                      <a:pt x="683" y="4"/>
                    </a:lnTo>
                    <a:lnTo>
                      <a:pt x="676" y="7"/>
                    </a:lnTo>
                    <a:lnTo>
                      <a:pt x="668" y="11"/>
                    </a:lnTo>
                    <a:lnTo>
                      <a:pt x="660" y="14"/>
                    </a:lnTo>
                    <a:lnTo>
                      <a:pt x="653" y="18"/>
                    </a:lnTo>
                    <a:lnTo>
                      <a:pt x="648" y="19"/>
                    </a:lnTo>
                    <a:lnTo>
                      <a:pt x="646" y="2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251"/>
              <p:cNvSpPr>
                <a:spLocks/>
              </p:cNvSpPr>
              <p:nvPr/>
            </p:nvSpPr>
            <p:spPr bwMode="auto">
              <a:xfrm>
                <a:off x="2482" y="4055"/>
                <a:ext cx="422" cy="64"/>
              </a:xfrm>
              <a:custGeom>
                <a:avLst/>
                <a:gdLst>
                  <a:gd name="T0" fmla="*/ 2 w 844"/>
                  <a:gd name="T1" fmla="*/ 0 h 129"/>
                  <a:gd name="T2" fmla="*/ 2 w 844"/>
                  <a:gd name="T3" fmla="*/ 0 h 129"/>
                  <a:gd name="T4" fmla="*/ 2 w 844"/>
                  <a:gd name="T5" fmla="*/ 0 h 129"/>
                  <a:gd name="T6" fmla="*/ 1 w 844"/>
                  <a:gd name="T7" fmla="*/ 0 h 129"/>
                  <a:gd name="T8" fmla="*/ 1 w 844"/>
                  <a:gd name="T9" fmla="*/ 0 h 129"/>
                  <a:gd name="T10" fmla="*/ 1 w 844"/>
                  <a:gd name="T11" fmla="*/ 0 h 129"/>
                  <a:gd name="T12" fmla="*/ 1 w 844"/>
                  <a:gd name="T13" fmla="*/ 0 h 129"/>
                  <a:gd name="T14" fmla="*/ 1 w 844"/>
                  <a:gd name="T15" fmla="*/ 0 h 129"/>
                  <a:gd name="T16" fmla="*/ 1 w 844"/>
                  <a:gd name="T17" fmla="*/ 0 h 129"/>
                  <a:gd name="T18" fmla="*/ 1 w 844"/>
                  <a:gd name="T19" fmla="*/ 0 h 129"/>
                  <a:gd name="T20" fmla="*/ 1 w 844"/>
                  <a:gd name="T21" fmla="*/ 0 h 129"/>
                  <a:gd name="T22" fmla="*/ 1 w 844"/>
                  <a:gd name="T23" fmla="*/ 0 h 129"/>
                  <a:gd name="T24" fmla="*/ 1 w 844"/>
                  <a:gd name="T25" fmla="*/ 0 h 129"/>
                  <a:gd name="T26" fmla="*/ 1 w 844"/>
                  <a:gd name="T27" fmla="*/ 0 h 129"/>
                  <a:gd name="T28" fmla="*/ 1 w 844"/>
                  <a:gd name="T29" fmla="*/ 0 h 129"/>
                  <a:gd name="T30" fmla="*/ 1 w 844"/>
                  <a:gd name="T31" fmla="*/ 0 h 129"/>
                  <a:gd name="T32" fmla="*/ 1 w 844"/>
                  <a:gd name="T33" fmla="*/ 0 h 129"/>
                  <a:gd name="T34" fmla="*/ 1 w 844"/>
                  <a:gd name="T35" fmla="*/ 0 h 129"/>
                  <a:gd name="T36" fmla="*/ 1 w 844"/>
                  <a:gd name="T37" fmla="*/ 0 h 129"/>
                  <a:gd name="T38" fmla="*/ 1 w 844"/>
                  <a:gd name="T39" fmla="*/ 0 h 129"/>
                  <a:gd name="T40" fmla="*/ 1 w 844"/>
                  <a:gd name="T41" fmla="*/ 0 h 129"/>
                  <a:gd name="T42" fmla="*/ 1 w 844"/>
                  <a:gd name="T43" fmla="*/ 0 h 129"/>
                  <a:gd name="T44" fmla="*/ 1 w 844"/>
                  <a:gd name="T45" fmla="*/ 0 h 129"/>
                  <a:gd name="T46" fmla="*/ 1 w 844"/>
                  <a:gd name="T47" fmla="*/ 0 h 129"/>
                  <a:gd name="T48" fmla="*/ 1 w 844"/>
                  <a:gd name="T49" fmla="*/ 0 h 129"/>
                  <a:gd name="T50" fmla="*/ 1 w 844"/>
                  <a:gd name="T51" fmla="*/ 0 h 129"/>
                  <a:gd name="T52" fmla="*/ 1 w 844"/>
                  <a:gd name="T53" fmla="*/ 0 h 129"/>
                  <a:gd name="T54" fmla="*/ 1 w 844"/>
                  <a:gd name="T55" fmla="*/ 0 h 129"/>
                  <a:gd name="T56" fmla="*/ 1 w 844"/>
                  <a:gd name="T57" fmla="*/ 0 h 129"/>
                  <a:gd name="T58" fmla="*/ 1 w 844"/>
                  <a:gd name="T59" fmla="*/ 0 h 129"/>
                  <a:gd name="T60" fmla="*/ 2 w 844"/>
                  <a:gd name="T61" fmla="*/ 0 h 129"/>
                  <a:gd name="T62" fmla="*/ 2 w 844"/>
                  <a:gd name="T63" fmla="*/ 0 h 129"/>
                  <a:gd name="T64" fmla="*/ 2 w 844"/>
                  <a:gd name="T65" fmla="*/ 0 h 129"/>
                  <a:gd name="T66" fmla="*/ 2 w 844"/>
                  <a:gd name="T67" fmla="*/ 0 h 129"/>
                  <a:gd name="T68" fmla="*/ 2 w 844"/>
                  <a:gd name="T69" fmla="*/ 0 h 129"/>
                  <a:gd name="T70" fmla="*/ 2 w 844"/>
                  <a:gd name="T71" fmla="*/ 0 h 129"/>
                  <a:gd name="T72" fmla="*/ 2 w 844"/>
                  <a:gd name="T73" fmla="*/ 0 h 129"/>
                  <a:gd name="T74" fmla="*/ 2 w 844"/>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29"/>
                  <a:gd name="T116" fmla="*/ 844 w 844"/>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29">
                    <a:moveTo>
                      <a:pt x="736" y="40"/>
                    </a:moveTo>
                    <a:lnTo>
                      <a:pt x="712" y="47"/>
                    </a:lnTo>
                    <a:lnTo>
                      <a:pt x="683" y="53"/>
                    </a:lnTo>
                    <a:lnTo>
                      <a:pt x="651" y="61"/>
                    </a:lnTo>
                    <a:lnTo>
                      <a:pt x="616" y="68"/>
                    </a:lnTo>
                    <a:lnTo>
                      <a:pt x="580" y="75"/>
                    </a:lnTo>
                    <a:lnTo>
                      <a:pt x="540" y="82"/>
                    </a:lnTo>
                    <a:lnTo>
                      <a:pt x="502" y="89"/>
                    </a:lnTo>
                    <a:lnTo>
                      <a:pt x="464" y="94"/>
                    </a:lnTo>
                    <a:lnTo>
                      <a:pt x="428" y="101"/>
                    </a:lnTo>
                    <a:lnTo>
                      <a:pt x="393" y="107"/>
                    </a:lnTo>
                    <a:lnTo>
                      <a:pt x="362" y="112"/>
                    </a:lnTo>
                    <a:lnTo>
                      <a:pt x="334" y="116"/>
                    </a:lnTo>
                    <a:lnTo>
                      <a:pt x="311" y="120"/>
                    </a:lnTo>
                    <a:lnTo>
                      <a:pt x="294" y="122"/>
                    </a:lnTo>
                    <a:lnTo>
                      <a:pt x="282" y="123"/>
                    </a:lnTo>
                    <a:lnTo>
                      <a:pt x="279" y="124"/>
                    </a:lnTo>
                    <a:lnTo>
                      <a:pt x="261" y="125"/>
                    </a:lnTo>
                    <a:lnTo>
                      <a:pt x="242" y="127"/>
                    </a:lnTo>
                    <a:lnTo>
                      <a:pt x="225" y="127"/>
                    </a:lnTo>
                    <a:lnTo>
                      <a:pt x="208" y="128"/>
                    </a:lnTo>
                    <a:lnTo>
                      <a:pt x="191" y="129"/>
                    </a:lnTo>
                    <a:lnTo>
                      <a:pt x="175" y="129"/>
                    </a:lnTo>
                    <a:lnTo>
                      <a:pt x="159" y="129"/>
                    </a:lnTo>
                    <a:lnTo>
                      <a:pt x="144" y="129"/>
                    </a:lnTo>
                    <a:lnTo>
                      <a:pt x="128" y="129"/>
                    </a:lnTo>
                    <a:lnTo>
                      <a:pt x="113" y="128"/>
                    </a:lnTo>
                    <a:lnTo>
                      <a:pt x="98" y="125"/>
                    </a:lnTo>
                    <a:lnTo>
                      <a:pt x="84" y="124"/>
                    </a:lnTo>
                    <a:lnTo>
                      <a:pt x="69" y="121"/>
                    </a:lnTo>
                    <a:lnTo>
                      <a:pt x="54" y="119"/>
                    </a:lnTo>
                    <a:lnTo>
                      <a:pt x="41" y="114"/>
                    </a:lnTo>
                    <a:lnTo>
                      <a:pt x="26" y="109"/>
                    </a:lnTo>
                    <a:lnTo>
                      <a:pt x="18" y="106"/>
                    </a:lnTo>
                    <a:lnTo>
                      <a:pt x="10" y="100"/>
                    </a:lnTo>
                    <a:lnTo>
                      <a:pt x="4" y="93"/>
                    </a:lnTo>
                    <a:lnTo>
                      <a:pt x="0" y="86"/>
                    </a:lnTo>
                    <a:lnTo>
                      <a:pt x="12" y="92"/>
                    </a:lnTo>
                    <a:lnTo>
                      <a:pt x="26" y="97"/>
                    </a:lnTo>
                    <a:lnTo>
                      <a:pt x="42" y="101"/>
                    </a:lnTo>
                    <a:lnTo>
                      <a:pt x="59" y="105"/>
                    </a:lnTo>
                    <a:lnTo>
                      <a:pt x="76" y="108"/>
                    </a:lnTo>
                    <a:lnTo>
                      <a:pt x="96" y="110"/>
                    </a:lnTo>
                    <a:lnTo>
                      <a:pt x="115" y="112"/>
                    </a:lnTo>
                    <a:lnTo>
                      <a:pt x="136" y="113"/>
                    </a:lnTo>
                    <a:lnTo>
                      <a:pt x="157" y="114"/>
                    </a:lnTo>
                    <a:lnTo>
                      <a:pt x="179" y="114"/>
                    </a:lnTo>
                    <a:lnTo>
                      <a:pt x="200" y="114"/>
                    </a:lnTo>
                    <a:lnTo>
                      <a:pt x="220" y="113"/>
                    </a:lnTo>
                    <a:lnTo>
                      <a:pt x="240" y="112"/>
                    </a:lnTo>
                    <a:lnTo>
                      <a:pt x="259" y="110"/>
                    </a:lnTo>
                    <a:lnTo>
                      <a:pt x="278" y="108"/>
                    </a:lnTo>
                    <a:lnTo>
                      <a:pt x="295" y="106"/>
                    </a:lnTo>
                    <a:lnTo>
                      <a:pt x="299" y="105"/>
                    </a:lnTo>
                    <a:lnTo>
                      <a:pt x="310" y="104"/>
                    </a:lnTo>
                    <a:lnTo>
                      <a:pt x="327" y="101"/>
                    </a:lnTo>
                    <a:lnTo>
                      <a:pt x="352" y="97"/>
                    </a:lnTo>
                    <a:lnTo>
                      <a:pt x="380" y="92"/>
                    </a:lnTo>
                    <a:lnTo>
                      <a:pt x="414" y="86"/>
                    </a:lnTo>
                    <a:lnTo>
                      <a:pt x="451" y="81"/>
                    </a:lnTo>
                    <a:lnTo>
                      <a:pt x="491" y="74"/>
                    </a:lnTo>
                    <a:lnTo>
                      <a:pt x="533" y="66"/>
                    </a:lnTo>
                    <a:lnTo>
                      <a:pt x="578" y="58"/>
                    </a:lnTo>
                    <a:lnTo>
                      <a:pt x="623" y="48"/>
                    </a:lnTo>
                    <a:lnTo>
                      <a:pt x="669" y="39"/>
                    </a:lnTo>
                    <a:lnTo>
                      <a:pt x="715" y="30"/>
                    </a:lnTo>
                    <a:lnTo>
                      <a:pt x="760" y="19"/>
                    </a:lnTo>
                    <a:lnTo>
                      <a:pt x="803" y="10"/>
                    </a:lnTo>
                    <a:lnTo>
                      <a:pt x="844" y="0"/>
                    </a:lnTo>
                    <a:lnTo>
                      <a:pt x="844" y="3"/>
                    </a:lnTo>
                    <a:lnTo>
                      <a:pt x="836" y="8"/>
                    </a:lnTo>
                    <a:lnTo>
                      <a:pt x="823" y="14"/>
                    </a:lnTo>
                    <a:lnTo>
                      <a:pt x="805" y="19"/>
                    </a:lnTo>
                    <a:lnTo>
                      <a:pt x="786" y="25"/>
                    </a:lnTo>
                    <a:lnTo>
                      <a:pt x="766" y="31"/>
                    </a:lnTo>
                    <a:lnTo>
                      <a:pt x="749" y="37"/>
                    </a:lnTo>
                    <a:lnTo>
                      <a:pt x="736" y="4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253"/>
              <p:cNvSpPr>
                <a:spLocks/>
              </p:cNvSpPr>
              <p:nvPr/>
            </p:nvSpPr>
            <p:spPr bwMode="auto">
              <a:xfrm>
                <a:off x="2765" y="3969"/>
                <a:ext cx="19" cy="51"/>
              </a:xfrm>
              <a:custGeom>
                <a:avLst/>
                <a:gdLst>
                  <a:gd name="T0" fmla="*/ 1 w 38"/>
                  <a:gd name="T1" fmla="*/ 0 h 102"/>
                  <a:gd name="T2" fmla="*/ 1 w 38"/>
                  <a:gd name="T3" fmla="*/ 1 h 102"/>
                  <a:gd name="T4" fmla="*/ 1 w 38"/>
                  <a:gd name="T5" fmla="*/ 1 h 102"/>
                  <a:gd name="T6" fmla="*/ 1 w 38"/>
                  <a:gd name="T7" fmla="*/ 1 h 102"/>
                  <a:gd name="T8" fmla="*/ 1 w 38"/>
                  <a:gd name="T9" fmla="*/ 1 h 102"/>
                  <a:gd name="T10" fmla="*/ 1 w 38"/>
                  <a:gd name="T11" fmla="*/ 1 h 102"/>
                  <a:gd name="T12" fmla="*/ 1 w 38"/>
                  <a:gd name="T13" fmla="*/ 1 h 102"/>
                  <a:gd name="T14" fmla="*/ 1 w 38"/>
                  <a:gd name="T15" fmla="*/ 1 h 102"/>
                  <a:gd name="T16" fmla="*/ 1 w 38"/>
                  <a:gd name="T17" fmla="*/ 1 h 102"/>
                  <a:gd name="T18" fmla="*/ 1 w 38"/>
                  <a:gd name="T19" fmla="*/ 1 h 102"/>
                  <a:gd name="T20" fmla="*/ 1 w 38"/>
                  <a:gd name="T21" fmla="*/ 1 h 102"/>
                  <a:gd name="T22" fmla="*/ 1 w 38"/>
                  <a:gd name="T23" fmla="*/ 1 h 102"/>
                  <a:gd name="T24" fmla="*/ 0 w 38"/>
                  <a:gd name="T25" fmla="*/ 1 h 102"/>
                  <a:gd name="T26" fmla="*/ 1 w 38"/>
                  <a:gd name="T27" fmla="*/ 0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02"/>
                  <a:gd name="T44" fmla="*/ 38 w 38"/>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02">
                    <a:moveTo>
                      <a:pt x="14" y="0"/>
                    </a:moveTo>
                    <a:lnTo>
                      <a:pt x="23" y="31"/>
                    </a:lnTo>
                    <a:lnTo>
                      <a:pt x="33" y="58"/>
                    </a:lnTo>
                    <a:lnTo>
                      <a:pt x="38" y="81"/>
                    </a:lnTo>
                    <a:lnTo>
                      <a:pt x="36" y="102"/>
                    </a:lnTo>
                    <a:lnTo>
                      <a:pt x="34" y="99"/>
                    </a:lnTo>
                    <a:lnTo>
                      <a:pt x="31" y="92"/>
                    </a:lnTo>
                    <a:lnTo>
                      <a:pt x="26" y="82"/>
                    </a:lnTo>
                    <a:lnTo>
                      <a:pt x="21" y="69"/>
                    </a:lnTo>
                    <a:lnTo>
                      <a:pt x="14" y="54"/>
                    </a:lnTo>
                    <a:lnTo>
                      <a:pt x="8" y="38"/>
                    </a:lnTo>
                    <a:lnTo>
                      <a:pt x="3" y="22"/>
                    </a:lnTo>
                    <a:lnTo>
                      <a:pt x="0" y="6"/>
                    </a:lnTo>
                    <a:lnTo>
                      <a:pt x="14" y="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254"/>
              <p:cNvSpPr>
                <a:spLocks/>
              </p:cNvSpPr>
              <p:nvPr/>
            </p:nvSpPr>
            <p:spPr bwMode="auto">
              <a:xfrm>
                <a:off x="2654" y="4025"/>
                <a:ext cx="128" cy="30"/>
              </a:xfrm>
              <a:custGeom>
                <a:avLst/>
                <a:gdLst>
                  <a:gd name="T0" fmla="*/ 0 w 255"/>
                  <a:gd name="T1" fmla="*/ 1 h 60"/>
                  <a:gd name="T2" fmla="*/ 1 w 255"/>
                  <a:gd name="T3" fmla="*/ 1 h 60"/>
                  <a:gd name="T4" fmla="*/ 1 w 255"/>
                  <a:gd name="T5" fmla="*/ 1 h 60"/>
                  <a:gd name="T6" fmla="*/ 1 w 255"/>
                  <a:gd name="T7" fmla="*/ 1 h 60"/>
                  <a:gd name="T8" fmla="*/ 1 w 255"/>
                  <a:gd name="T9" fmla="*/ 1 h 60"/>
                  <a:gd name="T10" fmla="*/ 1 w 255"/>
                  <a:gd name="T11" fmla="*/ 1 h 60"/>
                  <a:gd name="T12" fmla="*/ 1 w 255"/>
                  <a:gd name="T13" fmla="*/ 1 h 60"/>
                  <a:gd name="T14" fmla="*/ 1 w 255"/>
                  <a:gd name="T15" fmla="*/ 1 h 60"/>
                  <a:gd name="T16" fmla="*/ 1 w 255"/>
                  <a:gd name="T17" fmla="*/ 1 h 60"/>
                  <a:gd name="T18" fmla="*/ 1 w 255"/>
                  <a:gd name="T19" fmla="*/ 1 h 60"/>
                  <a:gd name="T20" fmla="*/ 1 w 255"/>
                  <a:gd name="T21" fmla="*/ 1 h 60"/>
                  <a:gd name="T22" fmla="*/ 1 w 255"/>
                  <a:gd name="T23" fmla="*/ 1 h 60"/>
                  <a:gd name="T24" fmla="*/ 1 w 255"/>
                  <a:gd name="T25" fmla="*/ 1 h 60"/>
                  <a:gd name="T26" fmla="*/ 1 w 255"/>
                  <a:gd name="T27" fmla="*/ 1 h 60"/>
                  <a:gd name="T28" fmla="*/ 1 w 255"/>
                  <a:gd name="T29" fmla="*/ 1 h 60"/>
                  <a:gd name="T30" fmla="*/ 1 w 255"/>
                  <a:gd name="T31" fmla="*/ 1 h 60"/>
                  <a:gd name="T32" fmla="*/ 1 w 255"/>
                  <a:gd name="T33" fmla="*/ 1 h 60"/>
                  <a:gd name="T34" fmla="*/ 1 w 255"/>
                  <a:gd name="T35" fmla="*/ 1 h 60"/>
                  <a:gd name="T36" fmla="*/ 1 w 255"/>
                  <a:gd name="T37" fmla="*/ 1 h 60"/>
                  <a:gd name="T38" fmla="*/ 1 w 255"/>
                  <a:gd name="T39" fmla="*/ 1 h 60"/>
                  <a:gd name="T40" fmla="*/ 1 w 255"/>
                  <a:gd name="T41" fmla="*/ 1 h 60"/>
                  <a:gd name="T42" fmla="*/ 1 w 255"/>
                  <a:gd name="T43" fmla="*/ 1 h 60"/>
                  <a:gd name="T44" fmla="*/ 1 w 255"/>
                  <a:gd name="T45" fmla="*/ 0 h 60"/>
                  <a:gd name="T46" fmla="*/ 1 w 255"/>
                  <a:gd name="T47" fmla="*/ 0 h 60"/>
                  <a:gd name="T48" fmla="*/ 1 w 255"/>
                  <a:gd name="T49" fmla="*/ 1 h 60"/>
                  <a:gd name="T50" fmla="*/ 1 w 255"/>
                  <a:gd name="T51" fmla="*/ 1 h 60"/>
                  <a:gd name="T52" fmla="*/ 1 w 255"/>
                  <a:gd name="T53" fmla="*/ 1 h 60"/>
                  <a:gd name="T54" fmla="*/ 1 w 255"/>
                  <a:gd name="T55" fmla="*/ 1 h 60"/>
                  <a:gd name="T56" fmla="*/ 1 w 255"/>
                  <a:gd name="T57" fmla="*/ 1 h 60"/>
                  <a:gd name="T58" fmla="*/ 1 w 255"/>
                  <a:gd name="T59" fmla="*/ 1 h 60"/>
                  <a:gd name="T60" fmla="*/ 1 w 255"/>
                  <a:gd name="T61" fmla="*/ 1 h 60"/>
                  <a:gd name="T62" fmla="*/ 1 w 255"/>
                  <a:gd name="T63" fmla="*/ 1 h 60"/>
                  <a:gd name="T64" fmla="*/ 1 w 255"/>
                  <a:gd name="T65" fmla="*/ 1 h 60"/>
                  <a:gd name="T66" fmla="*/ 1 w 255"/>
                  <a:gd name="T67" fmla="*/ 1 h 60"/>
                  <a:gd name="T68" fmla="*/ 1 w 255"/>
                  <a:gd name="T69" fmla="*/ 1 h 60"/>
                  <a:gd name="T70" fmla="*/ 1 w 255"/>
                  <a:gd name="T71" fmla="*/ 1 h 60"/>
                  <a:gd name="T72" fmla="*/ 1 w 255"/>
                  <a:gd name="T73" fmla="*/ 1 h 60"/>
                  <a:gd name="T74" fmla="*/ 1 w 255"/>
                  <a:gd name="T75" fmla="*/ 1 h 60"/>
                  <a:gd name="T76" fmla="*/ 1 w 255"/>
                  <a:gd name="T77" fmla="*/ 1 h 60"/>
                  <a:gd name="T78" fmla="*/ 1 w 255"/>
                  <a:gd name="T79" fmla="*/ 1 h 60"/>
                  <a:gd name="T80" fmla="*/ 0 w 255"/>
                  <a:gd name="T81" fmla="*/ 1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5"/>
                  <a:gd name="T124" fmla="*/ 0 h 60"/>
                  <a:gd name="T125" fmla="*/ 255 w 255"/>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5" h="60">
                    <a:moveTo>
                      <a:pt x="0" y="60"/>
                    </a:moveTo>
                    <a:lnTo>
                      <a:pt x="1" y="53"/>
                    </a:lnTo>
                    <a:lnTo>
                      <a:pt x="3" y="47"/>
                    </a:lnTo>
                    <a:lnTo>
                      <a:pt x="8" y="44"/>
                    </a:lnTo>
                    <a:lnTo>
                      <a:pt x="12" y="40"/>
                    </a:lnTo>
                    <a:lnTo>
                      <a:pt x="18" y="37"/>
                    </a:lnTo>
                    <a:lnTo>
                      <a:pt x="25" y="36"/>
                    </a:lnTo>
                    <a:lnTo>
                      <a:pt x="31" y="33"/>
                    </a:lnTo>
                    <a:lnTo>
                      <a:pt x="35" y="32"/>
                    </a:lnTo>
                    <a:lnTo>
                      <a:pt x="49" y="29"/>
                    </a:lnTo>
                    <a:lnTo>
                      <a:pt x="64" y="26"/>
                    </a:lnTo>
                    <a:lnTo>
                      <a:pt x="78" y="23"/>
                    </a:lnTo>
                    <a:lnTo>
                      <a:pt x="92" y="20"/>
                    </a:lnTo>
                    <a:lnTo>
                      <a:pt x="104" y="17"/>
                    </a:lnTo>
                    <a:lnTo>
                      <a:pt x="118" y="14"/>
                    </a:lnTo>
                    <a:lnTo>
                      <a:pt x="132" y="12"/>
                    </a:lnTo>
                    <a:lnTo>
                      <a:pt x="146" y="9"/>
                    </a:lnTo>
                    <a:lnTo>
                      <a:pt x="159" y="7"/>
                    </a:lnTo>
                    <a:lnTo>
                      <a:pt x="172" y="5"/>
                    </a:lnTo>
                    <a:lnTo>
                      <a:pt x="186" y="3"/>
                    </a:lnTo>
                    <a:lnTo>
                      <a:pt x="199" y="2"/>
                    </a:lnTo>
                    <a:lnTo>
                      <a:pt x="213" y="1"/>
                    </a:lnTo>
                    <a:lnTo>
                      <a:pt x="226" y="0"/>
                    </a:lnTo>
                    <a:lnTo>
                      <a:pt x="241" y="0"/>
                    </a:lnTo>
                    <a:lnTo>
                      <a:pt x="255" y="1"/>
                    </a:lnTo>
                    <a:lnTo>
                      <a:pt x="253" y="2"/>
                    </a:lnTo>
                    <a:lnTo>
                      <a:pt x="245" y="6"/>
                    </a:lnTo>
                    <a:lnTo>
                      <a:pt x="233" y="9"/>
                    </a:lnTo>
                    <a:lnTo>
                      <a:pt x="217" y="14"/>
                    </a:lnTo>
                    <a:lnTo>
                      <a:pt x="199" y="18"/>
                    </a:lnTo>
                    <a:lnTo>
                      <a:pt x="178" y="23"/>
                    </a:lnTo>
                    <a:lnTo>
                      <a:pt x="155" y="29"/>
                    </a:lnTo>
                    <a:lnTo>
                      <a:pt x="132" y="35"/>
                    </a:lnTo>
                    <a:lnTo>
                      <a:pt x="109" y="40"/>
                    </a:lnTo>
                    <a:lnTo>
                      <a:pt x="86" y="45"/>
                    </a:lnTo>
                    <a:lnTo>
                      <a:pt x="64" y="50"/>
                    </a:lnTo>
                    <a:lnTo>
                      <a:pt x="45" y="53"/>
                    </a:lnTo>
                    <a:lnTo>
                      <a:pt x="27" y="56"/>
                    </a:lnTo>
                    <a:lnTo>
                      <a:pt x="13" y="59"/>
                    </a:lnTo>
                    <a:lnTo>
                      <a:pt x="4" y="60"/>
                    </a:lnTo>
                    <a:lnTo>
                      <a:pt x="0" y="6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255"/>
              <p:cNvSpPr>
                <a:spLocks/>
              </p:cNvSpPr>
              <p:nvPr/>
            </p:nvSpPr>
            <p:spPr bwMode="auto">
              <a:xfrm>
                <a:off x="2658" y="3897"/>
                <a:ext cx="26" cy="23"/>
              </a:xfrm>
              <a:custGeom>
                <a:avLst/>
                <a:gdLst>
                  <a:gd name="T0" fmla="*/ 1 w 52"/>
                  <a:gd name="T1" fmla="*/ 0 h 47"/>
                  <a:gd name="T2" fmla="*/ 1 w 52"/>
                  <a:gd name="T3" fmla="*/ 0 h 47"/>
                  <a:gd name="T4" fmla="*/ 1 w 52"/>
                  <a:gd name="T5" fmla="*/ 0 h 47"/>
                  <a:gd name="T6" fmla="*/ 0 w 52"/>
                  <a:gd name="T7" fmla="*/ 0 h 47"/>
                  <a:gd name="T8" fmla="*/ 1 w 52"/>
                  <a:gd name="T9" fmla="*/ 0 h 47"/>
                  <a:gd name="T10" fmla="*/ 1 w 52"/>
                  <a:gd name="T11" fmla="*/ 0 h 47"/>
                  <a:gd name="T12" fmla="*/ 1 w 52"/>
                  <a:gd name="T13" fmla="*/ 0 h 47"/>
                  <a:gd name="T14" fmla="*/ 1 w 52"/>
                  <a:gd name="T15" fmla="*/ 0 h 47"/>
                  <a:gd name="T16" fmla="*/ 1 w 52"/>
                  <a:gd name="T17" fmla="*/ 0 h 47"/>
                  <a:gd name="T18" fmla="*/ 1 w 52"/>
                  <a:gd name="T19" fmla="*/ 0 h 47"/>
                  <a:gd name="T20" fmla="*/ 1 w 52"/>
                  <a:gd name="T21" fmla="*/ 0 h 47"/>
                  <a:gd name="T22" fmla="*/ 1 w 52"/>
                  <a:gd name="T23" fmla="*/ 0 h 47"/>
                  <a:gd name="T24" fmla="*/ 1 w 52"/>
                  <a:gd name="T25" fmla="*/ 0 h 47"/>
                  <a:gd name="T26" fmla="*/ 1 w 52"/>
                  <a:gd name="T27" fmla="*/ 0 h 47"/>
                  <a:gd name="T28" fmla="*/ 1 w 52"/>
                  <a:gd name="T29" fmla="*/ 0 h 47"/>
                  <a:gd name="T30" fmla="*/ 1 w 52"/>
                  <a:gd name="T31" fmla="*/ 0 h 47"/>
                  <a:gd name="T32" fmla="*/ 1 w 52"/>
                  <a:gd name="T33" fmla="*/ 0 h 47"/>
                  <a:gd name="T34" fmla="*/ 1 w 52"/>
                  <a:gd name="T35" fmla="*/ 0 h 47"/>
                  <a:gd name="T36" fmla="*/ 1 w 52"/>
                  <a:gd name="T37" fmla="*/ 0 h 47"/>
                  <a:gd name="T38" fmla="*/ 1 w 52"/>
                  <a:gd name="T39" fmla="*/ 0 h 47"/>
                  <a:gd name="T40" fmla="*/ 1 w 52"/>
                  <a:gd name="T41" fmla="*/ 0 h 47"/>
                  <a:gd name="T42" fmla="*/ 1 w 52"/>
                  <a:gd name="T43" fmla="*/ 0 h 47"/>
                  <a:gd name="T44" fmla="*/ 1 w 52"/>
                  <a:gd name="T45" fmla="*/ 0 h 47"/>
                  <a:gd name="T46" fmla="*/ 1 w 52"/>
                  <a:gd name="T47" fmla="*/ 0 h 47"/>
                  <a:gd name="T48" fmla="*/ 1 w 52"/>
                  <a:gd name="T49" fmla="*/ 0 h 47"/>
                  <a:gd name="T50" fmla="*/ 1 w 52"/>
                  <a:gd name="T51" fmla="*/ 0 h 47"/>
                  <a:gd name="T52" fmla="*/ 1 w 52"/>
                  <a:gd name="T53" fmla="*/ 0 h 47"/>
                  <a:gd name="T54" fmla="*/ 1 w 52"/>
                  <a:gd name="T55" fmla="*/ 0 h 47"/>
                  <a:gd name="T56" fmla="*/ 1 w 52"/>
                  <a:gd name="T57" fmla="*/ 0 h 47"/>
                  <a:gd name="T58" fmla="*/ 1 w 52"/>
                  <a:gd name="T59" fmla="*/ 0 h 47"/>
                  <a:gd name="T60" fmla="*/ 1 w 52"/>
                  <a:gd name="T61" fmla="*/ 0 h 47"/>
                  <a:gd name="T62" fmla="*/ 1 w 52"/>
                  <a:gd name="T63" fmla="*/ 0 h 47"/>
                  <a:gd name="T64" fmla="*/ 1 w 52"/>
                  <a:gd name="T65" fmla="*/ 0 h 47"/>
                  <a:gd name="T66" fmla="*/ 1 w 52"/>
                  <a:gd name="T67" fmla="*/ 0 h 47"/>
                  <a:gd name="T68" fmla="*/ 1 w 52"/>
                  <a:gd name="T69" fmla="*/ 0 h 47"/>
                  <a:gd name="T70" fmla="*/ 1 w 52"/>
                  <a:gd name="T71" fmla="*/ 0 h 47"/>
                  <a:gd name="T72" fmla="*/ 1 w 52"/>
                  <a:gd name="T73" fmla="*/ 0 h 47"/>
                  <a:gd name="T74" fmla="*/ 1 w 52"/>
                  <a:gd name="T75" fmla="*/ 0 h 47"/>
                  <a:gd name="T76" fmla="*/ 1 w 52"/>
                  <a:gd name="T77" fmla="*/ 0 h 47"/>
                  <a:gd name="T78" fmla="*/ 1 w 52"/>
                  <a:gd name="T79" fmla="*/ 0 h 47"/>
                  <a:gd name="T80" fmla="*/ 1 w 52"/>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47"/>
                  <a:gd name="T125" fmla="*/ 52 w 52"/>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47">
                    <a:moveTo>
                      <a:pt x="16" y="45"/>
                    </a:moveTo>
                    <a:lnTo>
                      <a:pt x="5" y="42"/>
                    </a:lnTo>
                    <a:lnTo>
                      <a:pt x="1" y="32"/>
                    </a:lnTo>
                    <a:lnTo>
                      <a:pt x="0" y="22"/>
                    </a:lnTo>
                    <a:lnTo>
                      <a:pt x="3" y="12"/>
                    </a:lnTo>
                    <a:lnTo>
                      <a:pt x="8" y="8"/>
                    </a:lnTo>
                    <a:lnTo>
                      <a:pt x="12" y="6"/>
                    </a:lnTo>
                    <a:lnTo>
                      <a:pt x="17" y="4"/>
                    </a:lnTo>
                    <a:lnTo>
                      <a:pt x="22" y="2"/>
                    </a:lnTo>
                    <a:lnTo>
                      <a:pt x="27" y="1"/>
                    </a:lnTo>
                    <a:lnTo>
                      <a:pt x="32" y="1"/>
                    </a:lnTo>
                    <a:lnTo>
                      <a:pt x="38" y="0"/>
                    </a:lnTo>
                    <a:lnTo>
                      <a:pt x="43" y="0"/>
                    </a:lnTo>
                    <a:lnTo>
                      <a:pt x="46" y="4"/>
                    </a:lnTo>
                    <a:lnTo>
                      <a:pt x="49" y="6"/>
                    </a:lnTo>
                    <a:lnTo>
                      <a:pt x="50" y="9"/>
                    </a:lnTo>
                    <a:lnTo>
                      <a:pt x="50" y="14"/>
                    </a:lnTo>
                    <a:lnTo>
                      <a:pt x="45" y="10"/>
                    </a:lnTo>
                    <a:lnTo>
                      <a:pt x="39" y="9"/>
                    </a:lnTo>
                    <a:lnTo>
                      <a:pt x="33" y="10"/>
                    </a:lnTo>
                    <a:lnTo>
                      <a:pt x="26" y="12"/>
                    </a:lnTo>
                    <a:lnTo>
                      <a:pt x="22" y="15"/>
                    </a:lnTo>
                    <a:lnTo>
                      <a:pt x="17" y="20"/>
                    </a:lnTo>
                    <a:lnTo>
                      <a:pt x="14" y="24"/>
                    </a:lnTo>
                    <a:lnTo>
                      <a:pt x="12" y="30"/>
                    </a:lnTo>
                    <a:lnTo>
                      <a:pt x="17" y="34"/>
                    </a:lnTo>
                    <a:lnTo>
                      <a:pt x="20" y="35"/>
                    </a:lnTo>
                    <a:lnTo>
                      <a:pt x="26" y="35"/>
                    </a:lnTo>
                    <a:lnTo>
                      <a:pt x="31" y="35"/>
                    </a:lnTo>
                    <a:lnTo>
                      <a:pt x="35" y="34"/>
                    </a:lnTo>
                    <a:lnTo>
                      <a:pt x="41" y="32"/>
                    </a:lnTo>
                    <a:lnTo>
                      <a:pt x="46" y="32"/>
                    </a:lnTo>
                    <a:lnTo>
                      <a:pt x="52" y="32"/>
                    </a:lnTo>
                    <a:lnTo>
                      <a:pt x="49" y="36"/>
                    </a:lnTo>
                    <a:lnTo>
                      <a:pt x="46" y="39"/>
                    </a:lnTo>
                    <a:lnTo>
                      <a:pt x="43" y="42"/>
                    </a:lnTo>
                    <a:lnTo>
                      <a:pt x="39" y="44"/>
                    </a:lnTo>
                    <a:lnTo>
                      <a:pt x="35" y="46"/>
                    </a:lnTo>
                    <a:lnTo>
                      <a:pt x="30" y="47"/>
                    </a:lnTo>
                    <a:lnTo>
                      <a:pt x="24" y="47"/>
                    </a:lnTo>
                    <a:lnTo>
                      <a:pt x="16" y="45"/>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256"/>
              <p:cNvSpPr>
                <a:spLocks/>
              </p:cNvSpPr>
              <p:nvPr/>
            </p:nvSpPr>
            <p:spPr bwMode="auto">
              <a:xfrm>
                <a:off x="2702" y="3890"/>
                <a:ext cx="25" cy="23"/>
              </a:xfrm>
              <a:custGeom>
                <a:avLst/>
                <a:gdLst>
                  <a:gd name="T0" fmla="*/ 0 w 52"/>
                  <a:gd name="T1" fmla="*/ 1 h 46"/>
                  <a:gd name="T2" fmla="*/ 0 w 52"/>
                  <a:gd name="T3" fmla="*/ 1 h 46"/>
                  <a:gd name="T4" fmla="*/ 0 w 52"/>
                  <a:gd name="T5" fmla="*/ 1 h 46"/>
                  <a:gd name="T6" fmla="*/ 0 w 52"/>
                  <a:gd name="T7" fmla="*/ 1 h 46"/>
                  <a:gd name="T8" fmla="*/ 0 w 52"/>
                  <a:gd name="T9" fmla="*/ 1 h 46"/>
                  <a:gd name="T10" fmla="*/ 0 w 52"/>
                  <a:gd name="T11" fmla="*/ 1 h 46"/>
                  <a:gd name="T12" fmla="*/ 0 w 52"/>
                  <a:gd name="T13" fmla="*/ 1 h 46"/>
                  <a:gd name="T14" fmla="*/ 0 w 52"/>
                  <a:gd name="T15" fmla="*/ 1 h 46"/>
                  <a:gd name="T16" fmla="*/ 0 w 52"/>
                  <a:gd name="T17" fmla="*/ 1 h 46"/>
                  <a:gd name="T18" fmla="*/ 0 w 52"/>
                  <a:gd name="T19" fmla="*/ 1 h 46"/>
                  <a:gd name="T20" fmla="*/ 0 w 52"/>
                  <a:gd name="T21" fmla="*/ 0 h 46"/>
                  <a:gd name="T22" fmla="*/ 0 w 52"/>
                  <a:gd name="T23" fmla="*/ 0 h 46"/>
                  <a:gd name="T24" fmla="*/ 0 w 52"/>
                  <a:gd name="T25" fmla="*/ 0 h 46"/>
                  <a:gd name="T26" fmla="*/ 0 w 52"/>
                  <a:gd name="T27" fmla="*/ 1 h 46"/>
                  <a:gd name="T28" fmla="*/ 0 w 52"/>
                  <a:gd name="T29" fmla="*/ 1 h 46"/>
                  <a:gd name="T30" fmla="*/ 0 w 52"/>
                  <a:gd name="T31" fmla="*/ 1 h 46"/>
                  <a:gd name="T32" fmla="*/ 0 w 52"/>
                  <a:gd name="T33" fmla="*/ 1 h 46"/>
                  <a:gd name="T34" fmla="*/ 0 w 52"/>
                  <a:gd name="T35" fmla="*/ 1 h 46"/>
                  <a:gd name="T36" fmla="*/ 0 w 52"/>
                  <a:gd name="T37" fmla="*/ 1 h 46"/>
                  <a:gd name="T38" fmla="*/ 0 w 52"/>
                  <a:gd name="T39" fmla="*/ 1 h 46"/>
                  <a:gd name="T40" fmla="*/ 0 w 52"/>
                  <a:gd name="T41" fmla="*/ 1 h 46"/>
                  <a:gd name="T42" fmla="*/ 0 w 52"/>
                  <a:gd name="T43" fmla="*/ 1 h 46"/>
                  <a:gd name="T44" fmla="*/ 0 w 52"/>
                  <a:gd name="T45" fmla="*/ 1 h 46"/>
                  <a:gd name="T46" fmla="*/ 0 w 52"/>
                  <a:gd name="T47" fmla="*/ 1 h 46"/>
                  <a:gd name="T48" fmla="*/ 0 w 52"/>
                  <a:gd name="T49" fmla="*/ 1 h 46"/>
                  <a:gd name="T50" fmla="*/ 0 w 52"/>
                  <a:gd name="T51" fmla="*/ 1 h 46"/>
                  <a:gd name="T52" fmla="*/ 0 w 52"/>
                  <a:gd name="T53" fmla="*/ 1 h 46"/>
                  <a:gd name="T54" fmla="*/ 0 w 52"/>
                  <a:gd name="T55" fmla="*/ 1 h 46"/>
                  <a:gd name="T56" fmla="*/ 0 w 52"/>
                  <a:gd name="T57" fmla="*/ 1 h 46"/>
                  <a:gd name="T58" fmla="*/ 0 w 52"/>
                  <a:gd name="T59" fmla="*/ 1 h 46"/>
                  <a:gd name="T60" fmla="*/ 0 w 52"/>
                  <a:gd name="T61" fmla="*/ 1 h 46"/>
                  <a:gd name="T62" fmla="*/ 0 w 52"/>
                  <a:gd name="T63" fmla="*/ 1 h 46"/>
                  <a:gd name="T64" fmla="*/ 0 w 52"/>
                  <a:gd name="T65" fmla="*/ 1 h 46"/>
                  <a:gd name="T66" fmla="*/ 0 w 52"/>
                  <a:gd name="T67" fmla="*/ 1 h 46"/>
                  <a:gd name="T68" fmla="*/ 0 w 52"/>
                  <a:gd name="T69" fmla="*/ 1 h 46"/>
                  <a:gd name="T70" fmla="*/ 0 w 52"/>
                  <a:gd name="T71" fmla="*/ 1 h 46"/>
                  <a:gd name="T72" fmla="*/ 0 w 52"/>
                  <a:gd name="T73" fmla="*/ 1 h 46"/>
                  <a:gd name="T74" fmla="*/ 0 w 52"/>
                  <a:gd name="T75" fmla="*/ 1 h 46"/>
                  <a:gd name="T76" fmla="*/ 0 w 52"/>
                  <a:gd name="T77" fmla="*/ 1 h 46"/>
                  <a:gd name="T78" fmla="*/ 0 w 52"/>
                  <a:gd name="T79" fmla="*/ 1 h 46"/>
                  <a:gd name="T80" fmla="*/ 0 w 52"/>
                  <a:gd name="T81" fmla="*/ 1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46"/>
                  <a:gd name="T125" fmla="*/ 52 w 52"/>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46">
                    <a:moveTo>
                      <a:pt x="16" y="45"/>
                    </a:moveTo>
                    <a:lnTo>
                      <a:pt x="7" y="41"/>
                    </a:lnTo>
                    <a:lnTo>
                      <a:pt x="1" y="33"/>
                    </a:lnTo>
                    <a:lnTo>
                      <a:pt x="0" y="22"/>
                    </a:lnTo>
                    <a:lnTo>
                      <a:pt x="4" y="12"/>
                    </a:lnTo>
                    <a:lnTo>
                      <a:pt x="8" y="8"/>
                    </a:lnTo>
                    <a:lnTo>
                      <a:pt x="13" y="6"/>
                    </a:lnTo>
                    <a:lnTo>
                      <a:pt x="17" y="4"/>
                    </a:lnTo>
                    <a:lnTo>
                      <a:pt x="22" y="3"/>
                    </a:lnTo>
                    <a:lnTo>
                      <a:pt x="28" y="1"/>
                    </a:lnTo>
                    <a:lnTo>
                      <a:pt x="32" y="0"/>
                    </a:lnTo>
                    <a:lnTo>
                      <a:pt x="38" y="0"/>
                    </a:lnTo>
                    <a:lnTo>
                      <a:pt x="44" y="0"/>
                    </a:lnTo>
                    <a:lnTo>
                      <a:pt x="46" y="4"/>
                    </a:lnTo>
                    <a:lnTo>
                      <a:pt x="50" y="6"/>
                    </a:lnTo>
                    <a:lnTo>
                      <a:pt x="51" y="8"/>
                    </a:lnTo>
                    <a:lnTo>
                      <a:pt x="51" y="13"/>
                    </a:lnTo>
                    <a:lnTo>
                      <a:pt x="45" y="10"/>
                    </a:lnTo>
                    <a:lnTo>
                      <a:pt x="39" y="10"/>
                    </a:lnTo>
                    <a:lnTo>
                      <a:pt x="33" y="10"/>
                    </a:lnTo>
                    <a:lnTo>
                      <a:pt x="27" y="12"/>
                    </a:lnTo>
                    <a:lnTo>
                      <a:pt x="22" y="14"/>
                    </a:lnTo>
                    <a:lnTo>
                      <a:pt x="17" y="19"/>
                    </a:lnTo>
                    <a:lnTo>
                      <a:pt x="14" y="23"/>
                    </a:lnTo>
                    <a:lnTo>
                      <a:pt x="13" y="29"/>
                    </a:lnTo>
                    <a:lnTo>
                      <a:pt x="17" y="33"/>
                    </a:lnTo>
                    <a:lnTo>
                      <a:pt x="21" y="35"/>
                    </a:lnTo>
                    <a:lnTo>
                      <a:pt x="27" y="35"/>
                    </a:lnTo>
                    <a:lnTo>
                      <a:pt x="31" y="34"/>
                    </a:lnTo>
                    <a:lnTo>
                      <a:pt x="36" y="34"/>
                    </a:lnTo>
                    <a:lnTo>
                      <a:pt x="42" y="33"/>
                    </a:lnTo>
                    <a:lnTo>
                      <a:pt x="46" y="31"/>
                    </a:lnTo>
                    <a:lnTo>
                      <a:pt x="52" y="33"/>
                    </a:lnTo>
                    <a:lnTo>
                      <a:pt x="50" y="35"/>
                    </a:lnTo>
                    <a:lnTo>
                      <a:pt x="46" y="38"/>
                    </a:lnTo>
                    <a:lnTo>
                      <a:pt x="44" y="41"/>
                    </a:lnTo>
                    <a:lnTo>
                      <a:pt x="39" y="44"/>
                    </a:lnTo>
                    <a:lnTo>
                      <a:pt x="36" y="45"/>
                    </a:lnTo>
                    <a:lnTo>
                      <a:pt x="30" y="46"/>
                    </a:lnTo>
                    <a:lnTo>
                      <a:pt x="24" y="46"/>
                    </a:lnTo>
                    <a:lnTo>
                      <a:pt x="16" y="45"/>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257"/>
              <p:cNvSpPr>
                <a:spLocks/>
              </p:cNvSpPr>
              <p:nvPr/>
            </p:nvSpPr>
            <p:spPr bwMode="auto">
              <a:xfrm>
                <a:off x="2738" y="3883"/>
                <a:ext cx="26" cy="23"/>
              </a:xfrm>
              <a:custGeom>
                <a:avLst/>
                <a:gdLst>
                  <a:gd name="T0" fmla="*/ 1 w 52"/>
                  <a:gd name="T1" fmla="*/ 1 h 46"/>
                  <a:gd name="T2" fmla="*/ 1 w 52"/>
                  <a:gd name="T3" fmla="*/ 1 h 46"/>
                  <a:gd name="T4" fmla="*/ 1 w 52"/>
                  <a:gd name="T5" fmla="*/ 1 h 46"/>
                  <a:gd name="T6" fmla="*/ 0 w 52"/>
                  <a:gd name="T7" fmla="*/ 1 h 46"/>
                  <a:gd name="T8" fmla="*/ 1 w 52"/>
                  <a:gd name="T9" fmla="*/ 1 h 46"/>
                  <a:gd name="T10" fmla="*/ 1 w 52"/>
                  <a:gd name="T11" fmla="*/ 1 h 46"/>
                  <a:gd name="T12" fmla="*/ 1 w 52"/>
                  <a:gd name="T13" fmla="*/ 1 h 46"/>
                  <a:gd name="T14" fmla="*/ 1 w 52"/>
                  <a:gd name="T15" fmla="*/ 1 h 46"/>
                  <a:gd name="T16" fmla="*/ 1 w 52"/>
                  <a:gd name="T17" fmla="*/ 1 h 46"/>
                  <a:gd name="T18" fmla="*/ 1 w 52"/>
                  <a:gd name="T19" fmla="*/ 1 h 46"/>
                  <a:gd name="T20" fmla="*/ 1 w 52"/>
                  <a:gd name="T21" fmla="*/ 0 h 46"/>
                  <a:gd name="T22" fmla="*/ 1 w 52"/>
                  <a:gd name="T23" fmla="*/ 0 h 46"/>
                  <a:gd name="T24" fmla="*/ 1 w 52"/>
                  <a:gd name="T25" fmla="*/ 0 h 46"/>
                  <a:gd name="T26" fmla="*/ 1 w 52"/>
                  <a:gd name="T27" fmla="*/ 1 h 46"/>
                  <a:gd name="T28" fmla="*/ 1 w 52"/>
                  <a:gd name="T29" fmla="*/ 1 h 46"/>
                  <a:gd name="T30" fmla="*/ 1 w 52"/>
                  <a:gd name="T31" fmla="*/ 1 h 46"/>
                  <a:gd name="T32" fmla="*/ 1 w 52"/>
                  <a:gd name="T33" fmla="*/ 1 h 46"/>
                  <a:gd name="T34" fmla="*/ 1 w 52"/>
                  <a:gd name="T35" fmla="*/ 1 h 46"/>
                  <a:gd name="T36" fmla="*/ 1 w 52"/>
                  <a:gd name="T37" fmla="*/ 1 h 46"/>
                  <a:gd name="T38" fmla="*/ 1 w 52"/>
                  <a:gd name="T39" fmla="*/ 1 h 46"/>
                  <a:gd name="T40" fmla="*/ 1 w 52"/>
                  <a:gd name="T41" fmla="*/ 1 h 46"/>
                  <a:gd name="T42" fmla="*/ 1 w 52"/>
                  <a:gd name="T43" fmla="*/ 1 h 46"/>
                  <a:gd name="T44" fmla="*/ 1 w 52"/>
                  <a:gd name="T45" fmla="*/ 1 h 46"/>
                  <a:gd name="T46" fmla="*/ 1 w 52"/>
                  <a:gd name="T47" fmla="*/ 1 h 46"/>
                  <a:gd name="T48" fmla="*/ 1 w 52"/>
                  <a:gd name="T49" fmla="*/ 1 h 46"/>
                  <a:gd name="T50" fmla="*/ 1 w 52"/>
                  <a:gd name="T51" fmla="*/ 1 h 46"/>
                  <a:gd name="T52" fmla="*/ 1 w 52"/>
                  <a:gd name="T53" fmla="*/ 1 h 46"/>
                  <a:gd name="T54" fmla="*/ 1 w 52"/>
                  <a:gd name="T55" fmla="*/ 1 h 46"/>
                  <a:gd name="T56" fmla="*/ 1 w 52"/>
                  <a:gd name="T57" fmla="*/ 1 h 46"/>
                  <a:gd name="T58" fmla="*/ 1 w 52"/>
                  <a:gd name="T59" fmla="*/ 1 h 46"/>
                  <a:gd name="T60" fmla="*/ 1 w 52"/>
                  <a:gd name="T61" fmla="*/ 1 h 46"/>
                  <a:gd name="T62" fmla="*/ 1 w 52"/>
                  <a:gd name="T63" fmla="*/ 1 h 46"/>
                  <a:gd name="T64" fmla="*/ 1 w 52"/>
                  <a:gd name="T65" fmla="*/ 1 h 46"/>
                  <a:gd name="T66" fmla="*/ 1 w 52"/>
                  <a:gd name="T67" fmla="*/ 1 h 46"/>
                  <a:gd name="T68" fmla="*/ 1 w 52"/>
                  <a:gd name="T69" fmla="*/ 1 h 46"/>
                  <a:gd name="T70" fmla="*/ 1 w 52"/>
                  <a:gd name="T71" fmla="*/ 1 h 46"/>
                  <a:gd name="T72" fmla="*/ 1 w 52"/>
                  <a:gd name="T73" fmla="*/ 1 h 46"/>
                  <a:gd name="T74" fmla="*/ 1 w 52"/>
                  <a:gd name="T75" fmla="*/ 1 h 46"/>
                  <a:gd name="T76" fmla="*/ 1 w 52"/>
                  <a:gd name="T77" fmla="*/ 1 h 46"/>
                  <a:gd name="T78" fmla="*/ 1 w 52"/>
                  <a:gd name="T79" fmla="*/ 1 h 46"/>
                  <a:gd name="T80" fmla="*/ 1 w 52"/>
                  <a:gd name="T81" fmla="*/ 1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46"/>
                  <a:gd name="T125" fmla="*/ 52 w 52"/>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46">
                    <a:moveTo>
                      <a:pt x="16" y="45"/>
                    </a:moveTo>
                    <a:lnTo>
                      <a:pt x="7" y="40"/>
                    </a:lnTo>
                    <a:lnTo>
                      <a:pt x="1" y="32"/>
                    </a:lnTo>
                    <a:lnTo>
                      <a:pt x="0" y="22"/>
                    </a:lnTo>
                    <a:lnTo>
                      <a:pt x="3" y="11"/>
                    </a:lnTo>
                    <a:lnTo>
                      <a:pt x="8" y="8"/>
                    </a:lnTo>
                    <a:lnTo>
                      <a:pt x="12" y="5"/>
                    </a:lnTo>
                    <a:lnTo>
                      <a:pt x="17" y="3"/>
                    </a:lnTo>
                    <a:lnTo>
                      <a:pt x="23" y="2"/>
                    </a:lnTo>
                    <a:lnTo>
                      <a:pt x="27" y="1"/>
                    </a:lnTo>
                    <a:lnTo>
                      <a:pt x="33" y="0"/>
                    </a:lnTo>
                    <a:lnTo>
                      <a:pt x="39" y="0"/>
                    </a:lnTo>
                    <a:lnTo>
                      <a:pt x="45" y="0"/>
                    </a:lnTo>
                    <a:lnTo>
                      <a:pt x="46" y="3"/>
                    </a:lnTo>
                    <a:lnTo>
                      <a:pt x="49" y="5"/>
                    </a:lnTo>
                    <a:lnTo>
                      <a:pt x="50" y="8"/>
                    </a:lnTo>
                    <a:lnTo>
                      <a:pt x="50" y="12"/>
                    </a:lnTo>
                    <a:lnTo>
                      <a:pt x="45" y="9"/>
                    </a:lnTo>
                    <a:lnTo>
                      <a:pt x="39" y="9"/>
                    </a:lnTo>
                    <a:lnTo>
                      <a:pt x="33" y="9"/>
                    </a:lnTo>
                    <a:lnTo>
                      <a:pt x="26" y="11"/>
                    </a:lnTo>
                    <a:lnTo>
                      <a:pt x="22" y="15"/>
                    </a:lnTo>
                    <a:lnTo>
                      <a:pt x="17" y="18"/>
                    </a:lnTo>
                    <a:lnTo>
                      <a:pt x="14" y="24"/>
                    </a:lnTo>
                    <a:lnTo>
                      <a:pt x="12" y="30"/>
                    </a:lnTo>
                    <a:lnTo>
                      <a:pt x="17" y="33"/>
                    </a:lnTo>
                    <a:lnTo>
                      <a:pt x="20" y="34"/>
                    </a:lnTo>
                    <a:lnTo>
                      <a:pt x="26" y="34"/>
                    </a:lnTo>
                    <a:lnTo>
                      <a:pt x="31" y="34"/>
                    </a:lnTo>
                    <a:lnTo>
                      <a:pt x="35" y="33"/>
                    </a:lnTo>
                    <a:lnTo>
                      <a:pt x="41" y="32"/>
                    </a:lnTo>
                    <a:lnTo>
                      <a:pt x="46" y="31"/>
                    </a:lnTo>
                    <a:lnTo>
                      <a:pt x="52" y="32"/>
                    </a:lnTo>
                    <a:lnTo>
                      <a:pt x="49" y="34"/>
                    </a:lnTo>
                    <a:lnTo>
                      <a:pt x="46" y="38"/>
                    </a:lnTo>
                    <a:lnTo>
                      <a:pt x="44" y="40"/>
                    </a:lnTo>
                    <a:lnTo>
                      <a:pt x="39" y="43"/>
                    </a:lnTo>
                    <a:lnTo>
                      <a:pt x="35" y="45"/>
                    </a:lnTo>
                    <a:lnTo>
                      <a:pt x="30" y="46"/>
                    </a:lnTo>
                    <a:lnTo>
                      <a:pt x="24" y="46"/>
                    </a:lnTo>
                    <a:lnTo>
                      <a:pt x="16" y="45"/>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258"/>
              <p:cNvSpPr>
                <a:spLocks/>
              </p:cNvSpPr>
              <p:nvPr/>
            </p:nvSpPr>
            <p:spPr bwMode="auto">
              <a:xfrm>
                <a:off x="2643" y="3989"/>
                <a:ext cx="14" cy="67"/>
              </a:xfrm>
              <a:custGeom>
                <a:avLst/>
                <a:gdLst>
                  <a:gd name="T0" fmla="*/ 1 w 27"/>
                  <a:gd name="T1" fmla="*/ 1 h 132"/>
                  <a:gd name="T2" fmla="*/ 1 w 27"/>
                  <a:gd name="T3" fmla="*/ 1 h 132"/>
                  <a:gd name="T4" fmla="*/ 1 w 27"/>
                  <a:gd name="T5" fmla="*/ 1 h 132"/>
                  <a:gd name="T6" fmla="*/ 1 w 27"/>
                  <a:gd name="T7" fmla="*/ 1 h 132"/>
                  <a:gd name="T8" fmla="*/ 1 w 27"/>
                  <a:gd name="T9" fmla="*/ 1 h 132"/>
                  <a:gd name="T10" fmla="*/ 0 w 27"/>
                  <a:gd name="T11" fmla="*/ 1 h 132"/>
                  <a:gd name="T12" fmla="*/ 0 w 27"/>
                  <a:gd name="T13" fmla="*/ 1 h 132"/>
                  <a:gd name="T14" fmla="*/ 1 w 27"/>
                  <a:gd name="T15" fmla="*/ 1 h 132"/>
                  <a:gd name="T16" fmla="*/ 1 w 27"/>
                  <a:gd name="T17" fmla="*/ 1 h 132"/>
                  <a:gd name="T18" fmla="*/ 1 w 27"/>
                  <a:gd name="T19" fmla="*/ 0 h 132"/>
                  <a:gd name="T20" fmla="*/ 1 w 27"/>
                  <a:gd name="T21" fmla="*/ 1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32"/>
                  <a:gd name="T35" fmla="*/ 27 w 27"/>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32">
                    <a:moveTo>
                      <a:pt x="27" y="6"/>
                    </a:moveTo>
                    <a:lnTo>
                      <a:pt x="24" y="33"/>
                    </a:lnTo>
                    <a:lnTo>
                      <a:pt x="20" y="62"/>
                    </a:lnTo>
                    <a:lnTo>
                      <a:pt x="16" y="89"/>
                    </a:lnTo>
                    <a:lnTo>
                      <a:pt x="11" y="114"/>
                    </a:lnTo>
                    <a:lnTo>
                      <a:pt x="0" y="132"/>
                    </a:lnTo>
                    <a:lnTo>
                      <a:pt x="0" y="101"/>
                    </a:lnTo>
                    <a:lnTo>
                      <a:pt x="4" y="65"/>
                    </a:lnTo>
                    <a:lnTo>
                      <a:pt x="11" y="30"/>
                    </a:lnTo>
                    <a:lnTo>
                      <a:pt x="17" y="0"/>
                    </a:lnTo>
                    <a:lnTo>
                      <a:pt x="27" y="6"/>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259"/>
              <p:cNvSpPr>
                <a:spLocks/>
              </p:cNvSpPr>
              <p:nvPr/>
            </p:nvSpPr>
            <p:spPr bwMode="auto">
              <a:xfrm>
                <a:off x="2593" y="3995"/>
                <a:ext cx="44" cy="64"/>
              </a:xfrm>
              <a:custGeom>
                <a:avLst/>
                <a:gdLst>
                  <a:gd name="T0" fmla="*/ 0 w 89"/>
                  <a:gd name="T1" fmla="*/ 1 h 128"/>
                  <a:gd name="T2" fmla="*/ 0 w 89"/>
                  <a:gd name="T3" fmla="*/ 1 h 128"/>
                  <a:gd name="T4" fmla="*/ 0 w 89"/>
                  <a:gd name="T5" fmla="*/ 1 h 128"/>
                  <a:gd name="T6" fmla="*/ 0 w 89"/>
                  <a:gd name="T7" fmla="*/ 1 h 128"/>
                  <a:gd name="T8" fmla="*/ 0 w 89"/>
                  <a:gd name="T9" fmla="*/ 1 h 128"/>
                  <a:gd name="T10" fmla="*/ 0 w 89"/>
                  <a:gd name="T11" fmla="*/ 1 h 128"/>
                  <a:gd name="T12" fmla="*/ 0 w 89"/>
                  <a:gd name="T13" fmla="*/ 1 h 128"/>
                  <a:gd name="T14" fmla="*/ 0 w 89"/>
                  <a:gd name="T15" fmla="*/ 1 h 128"/>
                  <a:gd name="T16" fmla="*/ 0 w 89"/>
                  <a:gd name="T17" fmla="*/ 1 h 128"/>
                  <a:gd name="T18" fmla="*/ 0 w 89"/>
                  <a:gd name="T19" fmla="*/ 1 h 128"/>
                  <a:gd name="T20" fmla="*/ 0 w 89"/>
                  <a:gd name="T21" fmla="*/ 1 h 128"/>
                  <a:gd name="T22" fmla="*/ 0 w 89"/>
                  <a:gd name="T23" fmla="*/ 1 h 128"/>
                  <a:gd name="T24" fmla="*/ 0 w 89"/>
                  <a:gd name="T25" fmla="*/ 0 h 128"/>
                  <a:gd name="T26" fmla="*/ 0 w 89"/>
                  <a:gd name="T27" fmla="*/ 1 h 128"/>
                  <a:gd name="T28" fmla="*/ 0 w 89"/>
                  <a:gd name="T29" fmla="*/ 1 h 128"/>
                  <a:gd name="T30" fmla="*/ 0 w 89"/>
                  <a:gd name="T31" fmla="*/ 1 h 128"/>
                  <a:gd name="T32" fmla="*/ 0 w 89"/>
                  <a:gd name="T33" fmla="*/ 1 h 128"/>
                  <a:gd name="T34" fmla="*/ 0 w 89"/>
                  <a:gd name="T35" fmla="*/ 1 h 128"/>
                  <a:gd name="T36" fmla="*/ 0 w 89"/>
                  <a:gd name="T37" fmla="*/ 1 h 128"/>
                  <a:gd name="T38" fmla="*/ 0 w 89"/>
                  <a:gd name="T39" fmla="*/ 1 h 128"/>
                  <a:gd name="T40" fmla="*/ 0 w 89"/>
                  <a:gd name="T41" fmla="*/ 1 h 128"/>
                  <a:gd name="T42" fmla="*/ 0 w 89"/>
                  <a:gd name="T43" fmla="*/ 1 h 128"/>
                  <a:gd name="T44" fmla="*/ 0 w 89"/>
                  <a:gd name="T45" fmla="*/ 1 h 128"/>
                  <a:gd name="T46" fmla="*/ 0 w 89"/>
                  <a:gd name="T47" fmla="*/ 1 h 128"/>
                  <a:gd name="T48" fmla="*/ 0 w 89"/>
                  <a:gd name="T49" fmla="*/ 1 h 128"/>
                  <a:gd name="T50" fmla="*/ 0 w 89"/>
                  <a:gd name="T51" fmla="*/ 1 h 128"/>
                  <a:gd name="T52" fmla="*/ 0 w 89"/>
                  <a:gd name="T53" fmla="*/ 1 h 128"/>
                  <a:gd name="T54" fmla="*/ 0 w 89"/>
                  <a:gd name="T55" fmla="*/ 1 h 128"/>
                  <a:gd name="T56" fmla="*/ 0 w 89"/>
                  <a:gd name="T57" fmla="*/ 1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
                  <a:gd name="T88" fmla="*/ 0 h 128"/>
                  <a:gd name="T89" fmla="*/ 89 w 89"/>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 h="128">
                    <a:moveTo>
                      <a:pt x="87" y="128"/>
                    </a:moveTo>
                    <a:lnTo>
                      <a:pt x="75" y="125"/>
                    </a:lnTo>
                    <a:lnTo>
                      <a:pt x="64" y="119"/>
                    </a:lnTo>
                    <a:lnTo>
                      <a:pt x="52" y="113"/>
                    </a:lnTo>
                    <a:lnTo>
                      <a:pt x="41" y="107"/>
                    </a:lnTo>
                    <a:lnTo>
                      <a:pt x="30" y="99"/>
                    </a:lnTo>
                    <a:lnTo>
                      <a:pt x="20" y="91"/>
                    </a:lnTo>
                    <a:lnTo>
                      <a:pt x="10" y="83"/>
                    </a:lnTo>
                    <a:lnTo>
                      <a:pt x="0" y="74"/>
                    </a:lnTo>
                    <a:lnTo>
                      <a:pt x="6" y="57"/>
                    </a:lnTo>
                    <a:lnTo>
                      <a:pt x="14" y="38"/>
                    </a:lnTo>
                    <a:lnTo>
                      <a:pt x="20" y="19"/>
                    </a:lnTo>
                    <a:lnTo>
                      <a:pt x="23" y="0"/>
                    </a:lnTo>
                    <a:lnTo>
                      <a:pt x="26" y="4"/>
                    </a:lnTo>
                    <a:lnTo>
                      <a:pt x="27" y="21"/>
                    </a:lnTo>
                    <a:lnTo>
                      <a:pt x="27" y="44"/>
                    </a:lnTo>
                    <a:lnTo>
                      <a:pt x="23" y="67"/>
                    </a:lnTo>
                    <a:lnTo>
                      <a:pt x="30" y="73"/>
                    </a:lnTo>
                    <a:lnTo>
                      <a:pt x="38" y="78"/>
                    </a:lnTo>
                    <a:lnTo>
                      <a:pt x="45" y="85"/>
                    </a:lnTo>
                    <a:lnTo>
                      <a:pt x="53" y="91"/>
                    </a:lnTo>
                    <a:lnTo>
                      <a:pt x="61" y="98"/>
                    </a:lnTo>
                    <a:lnTo>
                      <a:pt x="71" y="103"/>
                    </a:lnTo>
                    <a:lnTo>
                      <a:pt x="79" y="107"/>
                    </a:lnTo>
                    <a:lnTo>
                      <a:pt x="88" y="110"/>
                    </a:lnTo>
                    <a:lnTo>
                      <a:pt x="88" y="113"/>
                    </a:lnTo>
                    <a:lnTo>
                      <a:pt x="89" y="119"/>
                    </a:lnTo>
                    <a:lnTo>
                      <a:pt x="89" y="125"/>
                    </a:lnTo>
                    <a:lnTo>
                      <a:pt x="87" y="128"/>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260"/>
              <p:cNvSpPr>
                <a:spLocks/>
              </p:cNvSpPr>
              <p:nvPr/>
            </p:nvSpPr>
            <p:spPr bwMode="auto">
              <a:xfrm>
                <a:off x="2548" y="3918"/>
                <a:ext cx="68" cy="11"/>
              </a:xfrm>
              <a:custGeom>
                <a:avLst/>
                <a:gdLst>
                  <a:gd name="T0" fmla="*/ 1 w 136"/>
                  <a:gd name="T1" fmla="*/ 0 h 23"/>
                  <a:gd name="T2" fmla="*/ 1 w 136"/>
                  <a:gd name="T3" fmla="*/ 0 h 23"/>
                  <a:gd name="T4" fmla="*/ 1 w 136"/>
                  <a:gd name="T5" fmla="*/ 0 h 23"/>
                  <a:gd name="T6" fmla="*/ 1 w 136"/>
                  <a:gd name="T7" fmla="*/ 0 h 23"/>
                  <a:gd name="T8" fmla="*/ 1 w 136"/>
                  <a:gd name="T9" fmla="*/ 0 h 23"/>
                  <a:gd name="T10" fmla="*/ 1 w 136"/>
                  <a:gd name="T11" fmla="*/ 0 h 23"/>
                  <a:gd name="T12" fmla="*/ 1 w 136"/>
                  <a:gd name="T13" fmla="*/ 0 h 23"/>
                  <a:gd name="T14" fmla="*/ 1 w 136"/>
                  <a:gd name="T15" fmla="*/ 0 h 23"/>
                  <a:gd name="T16" fmla="*/ 0 w 136"/>
                  <a:gd name="T17" fmla="*/ 0 h 23"/>
                  <a:gd name="T18" fmla="*/ 1 w 136"/>
                  <a:gd name="T19" fmla="*/ 0 h 23"/>
                  <a:gd name="T20" fmla="*/ 1 w 136"/>
                  <a:gd name="T21" fmla="*/ 0 h 23"/>
                  <a:gd name="T22" fmla="*/ 1 w 136"/>
                  <a:gd name="T23" fmla="*/ 0 h 23"/>
                  <a:gd name="T24" fmla="*/ 1 w 136"/>
                  <a:gd name="T25" fmla="*/ 0 h 23"/>
                  <a:gd name="T26" fmla="*/ 1 w 136"/>
                  <a:gd name="T27" fmla="*/ 0 h 23"/>
                  <a:gd name="T28" fmla="*/ 1 w 136"/>
                  <a:gd name="T29" fmla="*/ 0 h 23"/>
                  <a:gd name="T30" fmla="*/ 1 w 136"/>
                  <a:gd name="T31" fmla="*/ 0 h 23"/>
                  <a:gd name="T32" fmla="*/ 1 w 136"/>
                  <a:gd name="T33" fmla="*/ 0 h 23"/>
                  <a:gd name="T34" fmla="*/ 1 w 136"/>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23"/>
                  <a:gd name="T56" fmla="*/ 136 w 136"/>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23">
                    <a:moveTo>
                      <a:pt x="136" y="9"/>
                    </a:moveTo>
                    <a:lnTo>
                      <a:pt x="122" y="9"/>
                    </a:lnTo>
                    <a:lnTo>
                      <a:pt x="105" y="11"/>
                    </a:lnTo>
                    <a:lnTo>
                      <a:pt x="86" y="14"/>
                    </a:lnTo>
                    <a:lnTo>
                      <a:pt x="68" y="16"/>
                    </a:lnTo>
                    <a:lnTo>
                      <a:pt x="49" y="18"/>
                    </a:lnTo>
                    <a:lnTo>
                      <a:pt x="31" y="20"/>
                    </a:lnTo>
                    <a:lnTo>
                      <a:pt x="14" y="23"/>
                    </a:lnTo>
                    <a:lnTo>
                      <a:pt x="0" y="23"/>
                    </a:lnTo>
                    <a:lnTo>
                      <a:pt x="11" y="17"/>
                    </a:lnTo>
                    <a:lnTo>
                      <a:pt x="26" y="12"/>
                    </a:lnTo>
                    <a:lnTo>
                      <a:pt x="44" y="8"/>
                    </a:lnTo>
                    <a:lnTo>
                      <a:pt x="62" y="4"/>
                    </a:lnTo>
                    <a:lnTo>
                      <a:pt x="79" y="2"/>
                    </a:lnTo>
                    <a:lnTo>
                      <a:pt x="98" y="1"/>
                    </a:lnTo>
                    <a:lnTo>
                      <a:pt x="114" y="0"/>
                    </a:lnTo>
                    <a:lnTo>
                      <a:pt x="128" y="0"/>
                    </a:lnTo>
                    <a:lnTo>
                      <a:pt x="136" y="9"/>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261"/>
              <p:cNvSpPr>
                <a:spLocks/>
              </p:cNvSpPr>
              <p:nvPr/>
            </p:nvSpPr>
            <p:spPr bwMode="auto">
              <a:xfrm>
                <a:off x="2543" y="3899"/>
                <a:ext cx="72" cy="13"/>
              </a:xfrm>
              <a:custGeom>
                <a:avLst/>
                <a:gdLst>
                  <a:gd name="T0" fmla="*/ 0 w 145"/>
                  <a:gd name="T1" fmla="*/ 1 h 26"/>
                  <a:gd name="T2" fmla="*/ 0 w 145"/>
                  <a:gd name="T3" fmla="*/ 1 h 26"/>
                  <a:gd name="T4" fmla="*/ 0 w 145"/>
                  <a:gd name="T5" fmla="*/ 1 h 26"/>
                  <a:gd name="T6" fmla="*/ 0 w 145"/>
                  <a:gd name="T7" fmla="*/ 1 h 26"/>
                  <a:gd name="T8" fmla="*/ 0 w 145"/>
                  <a:gd name="T9" fmla="*/ 1 h 26"/>
                  <a:gd name="T10" fmla="*/ 0 w 145"/>
                  <a:gd name="T11" fmla="*/ 0 h 26"/>
                  <a:gd name="T12" fmla="*/ 0 w 145"/>
                  <a:gd name="T13" fmla="*/ 1 h 26"/>
                  <a:gd name="T14" fmla="*/ 0 w 145"/>
                  <a:gd name="T15" fmla="*/ 1 h 26"/>
                  <a:gd name="T16" fmla="*/ 0 w 145"/>
                  <a:gd name="T17" fmla="*/ 1 h 26"/>
                  <a:gd name="T18" fmla="*/ 0 w 145"/>
                  <a:gd name="T19" fmla="*/ 1 h 26"/>
                  <a:gd name="T20" fmla="*/ 0 w 145"/>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6"/>
                  <a:gd name="T35" fmla="*/ 145 w 145"/>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6">
                    <a:moveTo>
                      <a:pt x="4" y="26"/>
                    </a:moveTo>
                    <a:lnTo>
                      <a:pt x="1" y="24"/>
                    </a:lnTo>
                    <a:lnTo>
                      <a:pt x="0" y="22"/>
                    </a:lnTo>
                    <a:lnTo>
                      <a:pt x="0" y="18"/>
                    </a:lnTo>
                    <a:lnTo>
                      <a:pt x="0" y="16"/>
                    </a:lnTo>
                    <a:lnTo>
                      <a:pt x="136" y="0"/>
                    </a:lnTo>
                    <a:lnTo>
                      <a:pt x="138" y="2"/>
                    </a:lnTo>
                    <a:lnTo>
                      <a:pt x="141" y="4"/>
                    </a:lnTo>
                    <a:lnTo>
                      <a:pt x="143" y="8"/>
                    </a:lnTo>
                    <a:lnTo>
                      <a:pt x="145" y="11"/>
                    </a:lnTo>
                    <a:lnTo>
                      <a:pt x="4" y="26"/>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262"/>
              <p:cNvSpPr>
                <a:spLocks/>
              </p:cNvSpPr>
              <p:nvPr/>
            </p:nvSpPr>
            <p:spPr bwMode="auto">
              <a:xfrm>
                <a:off x="2537" y="3907"/>
                <a:ext cx="7" cy="26"/>
              </a:xfrm>
              <a:custGeom>
                <a:avLst/>
                <a:gdLst>
                  <a:gd name="T0" fmla="*/ 1 w 14"/>
                  <a:gd name="T1" fmla="*/ 0 h 53"/>
                  <a:gd name="T2" fmla="*/ 1 w 14"/>
                  <a:gd name="T3" fmla="*/ 0 h 53"/>
                  <a:gd name="T4" fmla="*/ 0 w 14"/>
                  <a:gd name="T5" fmla="*/ 0 h 53"/>
                  <a:gd name="T6" fmla="*/ 0 w 14"/>
                  <a:gd name="T7" fmla="*/ 0 h 53"/>
                  <a:gd name="T8" fmla="*/ 1 w 14"/>
                  <a:gd name="T9" fmla="*/ 0 h 53"/>
                  <a:gd name="T10" fmla="*/ 1 w 14"/>
                  <a:gd name="T11" fmla="*/ 0 h 53"/>
                  <a:gd name="T12" fmla="*/ 1 w 14"/>
                  <a:gd name="T13" fmla="*/ 0 h 53"/>
                  <a:gd name="T14" fmla="*/ 1 w 14"/>
                  <a:gd name="T15" fmla="*/ 0 h 53"/>
                  <a:gd name="T16" fmla="*/ 1 w 14"/>
                  <a:gd name="T17" fmla="*/ 0 h 53"/>
                  <a:gd name="T18" fmla="*/ 1 w 14"/>
                  <a:gd name="T19" fmla="*/ 0 h 53"/>
                  <a:gd name="T20" fmla="*/ 1 w 14"/>
                  <a:gd name="T21" fmla="*/ 0 h 53"/>
                  <a:gd name="T22" fmla="*/ 1 w 14"/>
                  <a:gd name="T23" fmla="*/ 0 h 53"/>
                  <a:gd name="T24" fmla="*/ 1 w 1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53"/>
                  <a:gd name="T41" fmla="*/ 14 w 1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53">
                    <a:moveTo>
                      <a:pt x="9" y="53"/>
                    </a:moveTo>
                    <a:lnTo>
                      <a:pt x="3" y="42"/>
                    </a:lnTo>
                    <a:lnTo>
                      <a:pt x="0" y="28"/>
                    </a:lnTo>
                    <a:lnTo>
                      <a:pt x="0" y="13"/>
                    </a:lnTo>
                    <a:lnTo>
                      <a:pt x="1" y="0"/>
                    </a:lnTo>
                    <a:lnTo>
                      <a:pt x="6" y="6"/>
                    </a:lnTo>
                    <a:lnTo>
                      <a:pt x="7" y="14"/>
                    </a:lnTo>
                    <a:lnTo>
                      <a:pt x="9" y="23"/>
                    </a:lnTo>
                    <a:lnTo>
                      <a:pt x="14" y="29"/>
                    </a:lnTo>
                    <a:lnTo>
                      <a:pt x="14" y="34"/>
                    </a:lnTo>
                    <a:lnTo>
                      <a:pt x="14" y="41"/>
                    </a:lnTo>
                    <a:lnTo>
                      <a:pt x="11" y="48"/>
                    </a:lnTo>
                    <a:lnTo>
                      <a:pt x="9" y="53"/>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263"/>
              <p:cNvSpPr>
                <a:spLocks/>
              </p:cNvSpPr>
              <p:nvPr/>
            </p:nvSpPr>
            <p:spPr bwMode="auto">
              <a:xfrm>
                <a:off x="2489" y="3589"/>
                <a:ext cx="41" cy="298"/>
              </a:xfrm>
              <a:custGeom>
                <a:avLst/>
                <a:gdLst>
                  <a:gd name="T0" fmla="*/ 1 w 82"/>
                  <a:gd name="T1" fmla="*/ 0 h 597"/>
                  <a:gd name="T2" fmla="*/ 1 w 82"/>
                  <a:gd name="T3" fmla="*/ 0 h 597"/>
                  <a:gd name="T4" fmla="*/ 1 w 82"/>
                  <a:gd name="T5" fmla="*/ 0 h 597"/>
                  <a:gd name="T6" fmla="*/ 1 w 82"/>
                  <a:gd name="T7" fmla="*/ 0 h 597"/>
                  <a:gd name="T8" fmla="*/ 1 w 82"/>
                  <a:gd name="T9" fmla="*/ 0 h 597"/>
                  <a:gd name="T10" fmla="*/ 1 w 82"/>
                  <a:gd name="T11" fmla="*/ 0 h 597"/>
                  <a:gd name="T12" fmla="*/ 1 w 82"/>
                  <a:gd name="T13" fmla="*/ 0 h 597"/>
                  <a:gd name="T14" fmla="*/ 1 w 82"/>
                  <a:gd name="T15" fmla="*/ 1 h 597"/>
                  <a:gd name="T16" fmla="*/ 1 w 82"/>
                  <a:gd name="T17" fmla="*/ 1 h 597"/>
                  <a:gd name="T18" fmla="*/ 1 w 82"/>
                  <a:gd name="T19" fmla="*/ 1 h 597"/>
                  <a:gd name="T20" fmla="*/ 1 w 82"/>
                  <a:gd name="T21" fmla="*/ 1 h 597"/>
                  <a:gd name="T22" fmla="*/ 1 w 82"/>
                  <a:gd name="T23" fmla="*/ 1 h 597"/>
                  <a:gd name="T24" fmla="*/ 1 w 82"/>
                  <a:gd name="T25" fmla="*/ 0 h 597"/>
                  <a:gd name="T26" fmla="*/ 1 w 82"/>
                  <a:gd name="T27" fmla="*/ 0 h 597"/>
                  <a:gd name="T28" fmla="*/ 1 w 82"/>
                  <a:gd name="T29" fmla="*/ 0 h 597"/>
                  <a:gd name="T30" fmla="*/ 1 w 82"/>
                  <a:gd name="T31" fmla="*/ 0 h 597"/>
                  <a:gd name="T32" fmla="*/ 1 w 82"/>
                  <a:gd name="T33" fmla="*/ 0 h 597"/>
                  <a:gd name="T34" fmla="*/ 0 w 82"/>
                  <a:gd name="T35" fmla="*/ 0 h 597"/>
                  <a:gd name="T36" fmla="*/ 1 w 82"/>
                  <a:gd name="T37" fmla="*/ 0 h 5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597"/>
                  <a:gd name="T59" fmla="*/ 82 w 82"/>
                  <a:gd name="T60" fmla="*/ 597 h 5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597">
                    <a:moveTo>
                      <a:pt x="16" y="0"/>
                    </a:moveTo>
                    <a:lnTo>
                      <a:pt x="20" y="23"/>
                    </a:lnTo>
                    <a:lnTo>
                      <a:pt x="28" y="86"/>
                    </a:lnTo>
                    <a:lnTo>
                      <a:pt x="37" y="177"/>
                    </a:lnTo>
                    <a:lnTo>
                      <a:pt x="48" y="281"/>
                    </a:lnTo>
                    <a:lnTo>
                      <a:pt x="60" y="387"/>
                    </a:lnTo>
                    <a:lnTo>
                      <a:pt x="70" y="480"/>
                    </a:lnTo>
                    <a:lnTo>
                      <a:pt x="77" y="549"/>
                    </a:lnTo>
                    <a:lnTo>
                      <a:pt x="82" y="581"/>
                    </a:lnTo>
                    <a:lnTo>
                      <a:pt x="63" y="597"/>
                    </a:lnTo>
                    <a:lnTo>
                      <a:pt x="61" y="575"/>
                    </a:lnTo>
                    <a:lnTo>
                      <a:pt x="54" y="515"/>
                    </a:lnTo>
                    <a:lnTo>
                      <a:pt x="45" y="430"/>
                    </a:lnTo>
                    <a:lnTo>
                      <a:pt x="35" y="331"/>
                    </a:lnTo>
                    <a:lnTo>
                      <a:pt x="23" y="228"/>
                    </a:lnTo>
                    <a:lnTo>
                      <a:pt x="13" y="136"/>
                    </a:lnTo>
                    <a:lnTo>
                      <a:pt x="5" y="65"/>
                    </a:lnTo>
                    <a:lnTo>
                      <a:pt x="0" y="24"/>
                    </a:lnTo>
                    <a:lnTo>
                      <a:pt x="16" y="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Freeform 264"/>
              <p:cNvSpPr>
                <a:spLocks/>
              </p:cNvSpPr>
              <p:nvPr/>
            </p:nvSpPr>
            <p:spPr bwMode="auto">
              <a:xfrm>
                <a:off x="2478" y="3955"/>
                <a:ext cx="9" cy="21"/>
              </a:xfrm>
              <a:custGeom>
                <a:avLst/>
                <a:gdLst>
                  <a:gd name="T0" fmla="*/ 0 w 19"/>
                  <a:gd name="T1" fmla="*/ 0 h 43"/>
                  <a:gd name="T2" fmla="*/ 0 w 19"/>
                  <a:gd name="T3" fmla="*/ 0 h 43"/>
                  <a:gd name="T4" fmla="*/ 0 w 19"/>
                  <a:gd name="T5" fmla="*/ 0 h 43"/>
                  <a:gd name="T6" fmla="*/ 0 w 19"/>
                  <a:gd name="T7" fmla="*/ 0 h 43"/>
                  <a:gd name="T8" fmla="*/ 0 w 19"/>
                  <a:gd name="T9" fmla="*/ 0 h 43"/>
                  <a:gd name="T10" fmla="*/ 0 w 19"/>
                  <a:gd name="T11" fmla="*/ 0 h 43"/>
                  <a:gd name="T12" fmla="*/ 0 w 19"/>
                  <a:gd name="T13" fmla="*/ 0 h 43"/>
                  <a:gd name="T14" fmla="*/ 0 w 19"/>
                  <a:gd name="T15" fmla="*/ 0 h 43"/>
                  <a:gd name="T16" fmla="*/ 0 w 19"/>
                  <a:gd name="T17" fmla="*/ 0 h 43"/>
                  <a:gd name="T18" fmla="*/ 0 w 19"/>
                  <a:gd name="T19" fmla="*/ 0 h 43"/>
                  <a:gd name="T20" fmla="*/ 0 w 19"/>
                  <a:gd name="T21" fmla="*/ 0 h 43"/>
                  <a:gd name="T22" fmla="*/ 0 w 19"/>
                  <a:gd name="T23" fmla="*/ 0 h 43"/>
                  <a:gd name="T24" fmla="*/ 0 w 19"/>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43"/>
                  <a:gd name="T41" fmla="*/ 19 w 19"/>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43">
                    <a:moveTo>
                      <a:pt x="16" y="43"/>
                    </a:moveTo>
                    <a:lnTo>
                      <a:pt x="12" y="43"/>
                    </a:lnTo>
                    <a:lnTo>
                      <a:pt x="6" y="43"/>
                    </a:lnTo>
                    <a:lnTo>
                      <a:pt x="1" y="42"/>
                    </a:lnTo>
                    <a:lnTo>
                      <a:pt x="0" y="37"/>
                    </a:lnTo>
                    <a:lnTo>
                      <a:pt x="3" y="27"/>
                    </a:lnTo>
                    <a:lnTo>
                      <a:pt x="6" y="18"/>
                    </a:lnTo>
                    <a:lnTo>
                      <a:pt x="11" y="9"/>
                    </a:lnTo>
                    <a:lnTo>
                      <a:pt x="19" y="0"/>
                    </a:lnTo>
                    <a:lnTo>
                      <a:pt x="18" y="5"/>
                    </a:lnTo>
                    <a:lnTo>
                      <a:pt x="16" y="17"/>
                    </a:lnTo>
                    <a:lnTo>
                      <a:pt x="15" y="30"/>
                    </a:lnTo>
                    <a:lnTo>
                      <a:pt x="16" y="43"/>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Freeform 265"/>
              <p:cNvSpPr>
                <a:spLocks/>
              </p:cNvSpPr>
              <p:nvPr/>
            </p:nvSpPr>
            <p:spPr bwMode="auto">
              <a:xfrm>
                <a:off x="2450" y="3563"/>
                <a:ext cx="38" cy="384"/>
              </a:xfrm>
              <a:custGeom>
                <a:avLst/>
                <a:gdLst>
                  <a:gd name="T0" fmla="*/ 1 w 76"/>
                  <a:gd name="T1" fmla="*/ 2 h 767"/>
                  <a:gd name="T2" fmla="*/ 1 w 76"/>
                  <a:gd name="T3" fmla="*/ 2 h 767"/>
                  <a:gd name="T4" fmla="*/ 1 w 76"/>
                  <a:gd name="T5" fmla="*/ 2 h 767"/>
                  <a:gd name="T6" fmla="*/ 1 w 76"/>
                  <a:gd name="T7" fmla="*/ 2 h 767"/>
                  <a:gd name="T8" fmla="*/ 1 w 76"/>
                  <a:gd name="T9" fmla="*/ 2 h 767"/>
                  <a:gd name="T10" fmla="*/ 1 w 76"/>
                  <a:gd name="T11" fmla="*/ 2 h 767"/>
                  <a:gd name="T12" fmla="*/ 1 w 76"/>
                  <a:gd name="T13" fmla="*/ 2 h 767"/>
                  <a:gd name="T14" fmla="*/ 1 w 76"/>
                  <a:gd name="T15" fmla="*/ 2 h 767"/>
                  <a:gd name="T16" fmla="*/ 1 w 76"/>
                  <a:gd name="T17" fmla="*/ 1 h 767"/>
                  <a:gd name="T18" fmla="*/ 1 w 76"/>
                  <a:gd name="T19" fmla="*/ 1 h 767"/>
                  <a:gd name="T20" fmla="*/ 1 w 76"/>
                  <a:gd name="T21" fmla="*/ 1 h 767"/>
                  <a:gd name="T22" fmla="*/ 1 w 76"/>
                  <a:gd name="T23" fmla="*/ 1 h 767"/>
                  <a:gd name="T24" fmla="*/ 0 w 76"/>
                  <a:gd name="T25" fmla="*/ 1 h 767"/>
                  <a:gd name="T26" fmla="*/ 0 w 76"/>
                  <a:gd name="T27" fmla="*/ 1 h 767"/>
                  <a:gd name="T28" fmla="*/ 1 w 76"/>
                  <a:gd name="T29" fmla="*/ 1 h 767"/>
                  <a:gd name="T30" fmla="*/ 1 w 76"/>
                  <a:gd name="T31" fmla="*/ 1 h 767"/>
                  <a:gd name="T32" fmla="*/ 1 w 76"/>
                  <a:gd name="T33" fmla="*/ 1 h 767"/>
                  <a:gd name="T34" fmla="*/ 1 w 76"/>
                  <a:gd name="T35" fmla="*/ 1 h 767"/>
                  <a:gd name="T36" fmla="*/ 1 w 76"/>
                  <a:gd name="T37" fmla="*/ 1 h 767"/>
                  <a:gd name="T38" fmla="*/ 1 w 76"/>
                  <a:gd name="T39" fmla="*/ 1 h 767"/>
                  <a:gd name="T40" fmla="*/ 1 w 76"/>
                  <a:gd name="T41" fmla="*/ 1 h 767"/>
                  <a:gd name="T42" fmla="*/ 1 w 76"/>
                  <a:gd name="T43" fmla="*/ 0 h 767"/>
                  <a:gd name="T44" fmla="*/ 1 w 76"/>
                  <a:gd name="T45" fmla="*/ 1 h 767"/>
                  <a:gd name="T46" fmla="*/ 1 w 76"/>
                  <a:gd name="T47" fmla="*/ 1 h 767"/>
                  <a:gd name="T48" fmla="*/ 1 w 76"/>
                  <a:gd name="T49" fmla="*/ 1 h 767"/>
                  <a:gd name="T50" fmla="*/ 1 w 76"/>
                  <a:gd name="T51" fmla="*/ 1 h 767"/>
                  <a:gd name="T52" fmla="*/ 1 w 76"/>
                  <a:gd name="T53" fmla="*/ 1 h 767"/>
                  <a:gd name="T54" fmla="*/ 1 w 76"/>
                  <a:gd name="T55" fmla="*/ 2 h 767"/>
                  <a:gd name="T56" fmla="*/ 1 w 76"/>
                  <a:gd name="T57" fmla="*/ 2 h 767"/>
                  <a:gd name="T58" fmla="*/ 1 w 76"/>
                  <a:gd name="T59" fmla="*/ 2 h 767"/>
                  <a:gd name="T60" fmla="*/ 1 w 76"/>
                  <a:gd name="T61" fmla="*/ 2 h 7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
                  <a:gd name="T94" fmla="*/ 0 h 767"/>
                  <a:gd name="T95" fmla="*/ 76 w 76"/>
                  <a:gd name="T96" fmla="*/ 767 h 7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 h="767">
                    <a:moveTo>
                      <a:pt x="71" y="767"/>
                    </a:moveTo>
                    <a:lnTo>
                      <a:pt x="68" y="763"/>
                    </a:lnTo>
                    <a:lnTo>
                      <a:pt x="65" y="755"/>
                    </a:lnTo>
                    <a:lnTo>
                      <a:pt x="62" y="745"/>
                    </a:lnTo>
                    <a:lnTo>
                      <a:pt x="59" y="736"/>
                    </a:lnTo>
                    <a:lnTo>
                      <a:pt x="52" y="709"/>
                    </a:lnTo>
                    <a:lnTo>
                      <a:pt x="44" y="643"/>
                    </a:lnTo>
                    <a:lnTo>
                      <a:pt x="34" y="551"/>
                    </a:lnTo>
                    <a:lnTo>
                      <a:pt x="24" y="447"/>
                    </a:lnTo>
                    <a:lnTo>
                      <a:pt x="15" y="343"/>
                    </a:lnTo>
                    <a:lnTo>
                      <a:pt x="7" y="252"/>
                    </a:lnTo>
                    <a:lnTo>
                      <a:pt x="2" y="189"/>
                    </a:lnTo>
                    <a:lnTo>
                      <a:pt x="0" y="165"/>
                    </a:lnTo>
                    <a:lnTo>
                      <a:pt x="0" y="125"/>
                    </a:lnTo>
                    <a:lnTo>
                      <a:pt x="1" y="85"/>
                    </a:lnTo>
                    <a:lnTo>
                      <a:pt x="3" y="47"/>
                    </a:lnTo>
                    <a:lnTo>
                      <a:pt x="7" y="11"/>
                    </a:lnTo>
                    <a:lnTo>
                      <a:pt x="14" y="4"/>
                    </a:lnTo>
                    <a:lnTo>
                      <a:pt x="12" y="2"/>
                    </a:lnTo>
                    <a:lnTo>
                      <a:pt x="11" y="1"/>
                    </a:lnTo>
                    <a:lnTo>
                      <a:pt x="10" y="1"/>
                    </a:lnTo>
                    <a:lnTo>
                      <a:pt x="10" y="0"/>
                    </a:lnTo>
                    <a:lnTo>
                      <a:pt x="16" y="29"/>
                    </a:lnTo>
                    <a:lnTo>
                      <a:pt x="23" y="106"/>
                    </a:lnTo>
                    <a:lnTo>
                      <a:pt x="31" y="219"/>
                    </a:lnTo>
                    <a:lnTo>
                      <a:pt x="41" y="350"/>
                    </a:lnTo>
                    <a:lnTo>
                      <a:pt x="50" y="485"/>
                    </a:lnTo>
                    <a:lnTo>
                      <a:pt x="60" y="610"/>
                    </a:lnTo>
                    <a:lnTo>
                      <a:pt x="69" y="709"/>
                    </a:lnTo>
                    <a:lnTo>
                      <a:pt x="76" y="765"/>
                    </a:lnTo>
                    <a:lnTo>
                      <a:pt x="71" y="767"/>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266"/>
              <p:cNvSpPr>
                <a:spLocks/>
              </p:cNvSpPr>
              <p:nvPr/>
            </p:nvSpPr>
            <p:spPr bwMode="auto">
              <a:xfrm>
                <a:off x="2399" y="3554"/>
                <a:ext cx="67" cy="439"/>
              </a:xfrm>
              <a:custGeom>
                <a:avLst/>
                <a:gdLst>
                  <a:gd name="T0" fmla="*/ 1 w 134"/>
                  <a:gd name="T1" fmla="*/ 2 h 876"/>
                  <a:gd name="T2" fmla="*/ 1 w 134"/>
                  <a:gd name="T3" fmla="*/ 2 h 876"/>
                  <a:gd name="T4" fmla="*/ 1 w 134"/>
                  <a:gd name="T5" fmla="*/ 1 h 876"/>
                  <a:gd name="T6" fmla="*/ 1 w 134"/>
                  <a:gd name="T7" fmla="*/ 1 h 876"/>
                  <a:gd name="T8" fmla="*/ 1 w 134"/>
                  <a:gd name="T9" fmla="*/ 1 h 876"/>
                  <a:gd name="T10" fmla="*/ 1 w 134"/>
                  <a:gd name="T11" fmla="*/ 1 h 876"/>
                  <a:gd name="T12" fmla="*/ 1 w 134"/>
                  <a:gd name="T13" fmla="*/ 2 h 876"/>
                  <a:gd name="T14" fmla="*/ 1 w 134"/>
                  <a:gd name="T15" fmla="*/ 2 h 876"/>
                  <a:gd name="T16" fmla="*/ 1 w 134"/>
                  <a:gd name="T17" fmla="*/ 2 h 876"/>
                  <a:gd name="T18" fmla="*/ 1 w 134"/>
                  <a:gd name="T19" fmla="*/ 2 h 876"/>
                  <a:gd name="T20" fmla="*/ 1 w 134"/>
                  <a:gd name="T21" fmla="*/ 2 h 876"/>
                  <a:gd name="T22" fmla="*/ 1 w 134"/>
                  <a:gd name="T23" fmla="*/ 2 h 876"/>
                  <a:gd name="T24" fmla="*/ 1 w 134"/>
                  <a:gd name="T25" fmla="*/ 2 h 876"/>
                  <a:gd name="T26" fmla="*/ 1 w 134"/>
                  <a:gd name="T27" fmla="*/ 2 h 876"/>
                  <a:gd name="T28" fmla="*/ 1 w 134"/>
                  <a:gd name="T29" fmla="*/ 2 h 876"/>
                  <a:gd name="T30" fmla="*/ 1 w 134"/>
                  <a:gd name="T31" fmla="*/ 2 h 876"/>
                  <a:gd name="T32" fmla="*/ 1 w 134"/>
                  <a:gd name="T33" fmla="*/ 2 h 876"/>
                  <a:gd name="T34" fmla="*/ 1 w 134"/>
                  <a:gd name="T35" fmla="*/ 2 h 876"/>
                  <a:gd name="T36" fmla="*/ 1 w 134"/>
                  <a:gd name="T37" fmla="*/ 2 h 876"/>
                  <a:gd name="T38" fmla="*/ 1 w 134"/>
                  <a:gd name="T39" fmla="*/ 1 h 876"/>
                  <a:gd name="T40" fmla="*/ 0 w 134"/>
                  <a:gd name="T41" fmla="*/ 1 h 876"/>
                  <a:gd name="T42" fmla="*/ 0 w 134"/>
                  <a:gd name="T43" fmla="*/ 1 h 876"/>
                  <a:gd name="T44" fmla="*/ 1 w 134"/>
                  <a:gd name="T45" fmla="*/ 1 h 876"/>
                  <a:gd name="T46" fmla="*/ 1 w 134"/>
                  <a:gd name="T47" fmla="*/ 1 h 876"/>
                  <a:gd name="T48" fmla="*/ 1 w 134"/>
                  <a:gd name="T49" fmla="*/ 1 h 876"/>
                  <a:gd name="T50" fmla="*/ 1 w 134"/>
                  <a:gd name="T51" fmla="*/ 1 h 876"/>
                  <a:gd name="T52" fmla="*/ 1 w 134"/>
                  <a:gd name="T53" fmla="*/ 1 h 876"/>
                  <a:gd name="T54" fmla="*/ 1 w 134"/>
                  <a:gd name="T55" fmla="*/ 1 h 876"/>
                  <a:gd name="T56" fmla="*/ 1 w 134"/>
                  <a:gd name="T57" fmla="*/ 1 h 876"/>
                  <a:gd name="T58" fmla="*/ 1 w 134"/>
                  <a:gd name="T59" fmla="*/ 1 h 876"/>
                  <a:gd name="T60" fmla="*/ 1 w 134"/>
                  <a:gd name="T61" fmla="*/ 0 h 876"/>
                  <a:gd name="T62" fmla="*/ 1 w 134"/>
                  <a:gd name="T63" fmla="*/ 1 h 876"/>
                  <a:gd name="T64" fmla="*/ 1 w 134"/>
                  <a:gd name="T65" fmla="*/ 1 h 876"/>
                  <a:gd name="T66" fmla="*/ 1 w 134"/>
                  <a:gd name="T67" fmla="*/ 1 h 876"/>
                  <a:gd name="T68" fmla="*/ 1 w 134"/>
                  <a:gd name="T69" fmla="*/ 1 h 876"/>
                  <a:gd name="T70" fmla="*/ 1 w 134"/>
                  <a:gd name="T71" fmla="*/ 2 h 876"/>
                  <a:gd name="T72" fmla="*/ 1 w 134"/>
                  <a:gd name="T73" fmla="*/ 2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876"/>
                  <a:gd name="T113" fmla="*/ 134 w 134"/>
                  <a:gd name="T114" fmla="*/ 876 h 8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876">
                    <a:moveTo>
                      <a:pt x="112" y="810"/>
                    </a:moveTo>
                    <a:lnTo>
                      <a:pt x="110" y="782"/>
                    </a:lnTo>
                    <a:lnTo>
                      <a:pt x="102" y="709"/>
                    </a:lnTo>
                    <a:lnTo>
                      <a:pt x="91" y="606"/>
                    </a:lnTo>
                    <a:lnTo>
                      <a:pt x="79" y="485"/>
                    </a:lnTo>
                    <a:lnTo>
                      <a:pt x="66" y="363"/>
                    </a:lnTo>
                    <a:lnTo>
                      <a:pt x="55" y="253"/>
                    </a:lnTo>
                    <a:lnTo>
                      <a:pt x="45" y="172"/>
                    </a:lnTo>
                    <a:lnTo>
                      <a:pt x="40" y="130"/>
                    </a:lnTo>
                    <a:lnTo>
                      <a:pt x="26" y="162"/>
                    </a:lnTo>
                    <a:lnTo>
                      <a:pt x="22" y="216"/>
                    </a:lnTo>
                    <a:lnTo>
                      <a:pt x="27" y="302"/>
                    </a:lnTo>
                    <a:lnTo>
                      <a:pt x="37" y="407"/>
                    </a:lnTo>
                    <a:lnTo>
                      <a:pt x="50" y="518"/>
                    </a:lnTo>
                    <a:lnTo>
                      <a:pt x="63" y="625"/>
                    </a:lnTo>
                    <a:lnTo>
                      <a:pt x="75" y="716"/>
                    </a:lnTo>
                    <a:lnTo>
                      <a:pt x="85" y="779"/>
                    </a:lnTo>
                    <a:lnTo>
                      <a:pt x="88" y="803"/>
                    </a:lnTo>
                    <a:lnTo>
                      <a:pt x="90" y="813"/>
                    </a:lnTo>
                    <a:lnTo>
                      <a:pt x="96" y="826"/>
                    </a:lnTo>
                    <a:lnTo>
                      <a:pt x="102" y="837"/>
                    </a:lnTo>
                    <a:lnTo>
                      <a:pt x="110" y="849"/>
                    </a:lnTo>
                    <a:lnTo>
                      <a:pt x="116" y="859"/>
                    </a:lnTo>
                    <a:lnTo>
                      <a:pt x="121" y="868"/>
                    </a:lnTo>
                    <a:lnTo>
                      <a:pt x="125" y="874"/>
                    </a:lnTo>
                    <a:lnTo>
                      <a:pt x="125" y="876"/>
                    </a:lnTo>
                    <a:lnTo>
                      <a:pt x="117" y="874"/>
                    </a:lnTo>
                    <a:lnTo>
                      <a:pt x="109" y="871"/>
                    </a:lnTo>
                    <a:lnTo>
                      <a:pt x="102" y="866"/>
                    </a:lnTo>
                    <a:lnTo>
                      <a:pt x="96" y="862"/>
                    </a:lnTo>
                    <a:lnTo>
                      <a:pt x="90" y="857"/>
                    </a:lnTo>
                    <a:lnTo>
                      <a:pt x="86" y="852"/>
                    </a:lnTo>
                    <a:lnTo>
                      <a:pt x="81" y="847"/>
                    </a:lnTo>
                    <a:lnTo>
                      <a:pt x="79" y="841"/>
                    </a:lnTo>
                    <a:lnTo>
                      <a:pt x="70" y="804"/>
                    </a:lnTo>
                    <a:lnTo>
                      <a:pt x="58" y="729"/>
                    </a:lnTo>
                    <a:lnTo>
                      <a:pt x="45" y="630"/>
                    </a:lnTo>
                    <a:lnTo>
                      <a:pt x="33" y="519"/>
                    </a:lnTo>
                    <a:lnTo>
                      <a:pt x="20" y="411"/>
                    </a:lnTo>
                    <a:lnTo>
                      <a:pt x="10" y="317"/>
                    </a:lnTo>
                    <a:lnTo>
                      <a:pt x="3" y="251"/>
                    </a:lnTo>
                    <a:lnTo>
                      <a:pt x="0" y="226"/>
                    </a:lnTo>
                    <a:lnTo>
                      <a:pt x="0" y="205"/>
                    </a:lnTo>
                    <a:lnTo>
                      <a:pt x="0" y="185"/>
                    </a:lnTo>
                    <a:lnTo>
                      <a:pt x="3" y="167"/>
                    </a:lnTo>
                    <a:lnTo>
                      <a:pt x="6" y="150"/>
                    </a:lnTo>
                    <a:lnTo>
                      <a:pt x="11" y="135"/>
                    </a:lnTo>
                    <a:lnTo>
                      <a:pt x="19" y="119"/>
                    </a:lnTo>
                    <a:lnTo>
                      <a:pt x="29" y="105"/>
                    </a:lnTo>
                    <a:lnTo>
                      <a:pt x="43" y="92"/>
                    </a:lnTo>
                    <a:lnTo>
                      <a:pt x="43" y="78"/>
                    </a:lnTo>
                    <a:lnTo>
                      <a:pt x="47" y="64"/>
                    </a:lnTo>
                    <a:lnTo>
                      <a:pt x="51" y="51"/>
                    </a:lnTo>
                    <a:lnTo>
                      <a:pt x="56" y="38"/>
                    </a:lnTo>
                    <a:lnTo>
                      <a:pt x="60" y="30"/>
                    </a:lnTo>
                    <a:lnTo>
                      <a:pt x="65" y="23"/>
                    </a:lnTo>
                    <a:lnTo>
                      <a:pt x="70" y="17"/>
                    </a:lnTo>
                    <a:lnTo>
                      <a:pt x="74" y="11"/>
                    </a:lnTo>
                    <a:lnTo>
                      <a:pt x="78" y="7"/>
                    </a:lnTo>
                    <a:lnTo>
                      <a:pt x="82" y="3"/>
                    </a:lnTo>
                    <a:lnTo>
                      <a:pt x="88" y="1"/>
                    </a:lnTo>
                    <a:lnTo>
                      <a:pt x="95" y="0"/>
                    </a:lnTo>
                    <a:lnTo>
                      <a:pt x="80" y="30"/>
                    </a:lnTo>
                    <a:lnTo>
                      <a:pt x="71" y="63"/>
                    </a:lnTo>
                    <a:lnTo>
                      <a:pt x="66" y="100"/>
                    </a:lnTo>
                    <a:lnTo>
                      <a:pt x="65" y="137"/>
                    </a:lnTo>
                    <a:lnTo>
                      <a:pt x="68" y="174"/>
                    </a:lnTo>
                    <a:lnTo>
                      <a:pt x="75" y="250"/>
                    </a:lnTo>
                    <a:lnTo>
                      <a:pt x="85" y="355"/>
                    </a:lnTo>
                    <a:lnTo>
                      <a:pt x="96" y="473"/>
                    </a:lnTo>
                    <a:lnTo>
                      <a:pt x="108" y="594"/>
                    </a:lnTo>
                    <a:lnTo>
                      <a:pt x="118" y="704"/>
                    </a:lnTo>
                    <a:lnTo>
                      <a:pt x="127" y="791"/>
                    </a:lnTo>
                    <a:lnTo>
                      <a:pt x="134" y="841"/>
                    </a:lnTo>
                    <a:lnTo>
                      <a:pt x="112" y="81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58" name="Freeform 57"/>
            <p:cNvSpPr/>
            <p:nvPr/>
          </p:nvSpPr>
          <p:spPr>
            <a:xfrm>
              <a:off x="4925608" y="2990982"/>
              <a:ext cx="511305" cy="343353"/>
            </a:xfrm>
            <a:custGeom>
              <a:avLst/>
              <a:gdLst>
                <a:gd name="connsiteX0" fmla="*/ 0 w 653143"/>
                <a:gd name="connsiteY0" fmla="*/ 32657 h 489857"/>
                <a:gd name="connsiteX1" fmla="*/ 609600 w 653143"/>
                <a:gd name="connsiteY1" fmla="*/ 0 h 489857"/>
                <a:gd name="connsiteX2" fmla="*/ 653143 w 653143"/>
                <a:gd name="connsiteY2" fmla="*/ 413657 h 489857"/>
                <a:gd name="connsiteX3" fmla="*/ 43543 w 653143"/>
                <a:gd name="connsiteY3" fmla="*/ 489857 h 489857"/>
                <a:gd name="connsiteX4" fmla="*/ 0 w 653143"/>
                <a:gd name="connsiteY4" fmla="*/ 32657 h 489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43" h="489857">
                  <a:moveTo>
                    <a:pt x="0" y="32657"/>
                  </a:moveTo>
                  <a:lnTo>
                    <a:pt x="609600" y="0"/>
                  </a:lnTo>
                  <a:lnTo>
                    <a:pt x="653143" y="413657"/>
                  </a:lnTo>
                  <a:lnTo>
                    <a:pt x="43543" y="489857"/>
                  </a:lnTo>
                  <a:lnTo>
                    <a:pt x="0" y="32657"/>
                  </a:ln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FFFF"/>
                </a:solidFill>
                <a:ea typeface="ＭＳ Ｐゴシック" charset="-128"/>
                <a:cs typeface="ＭＳ Ｐゴシック" charset="-128"/>
              </a:endParaRPr>
            </a:p>
          </p:txBody>
        </p:sp>
        <p:sp>
          <p:nvSpPr>
            <p:cNvPr id="59" name="Freeform 58"/>
            <p:cNvSpPr/>
            <p:nvPr/>
          </p:nvSpPr>
          <p:spPr>
            <a:xfrm>
              <a:off x="4970070" y="3253265"/>
              <a:ext cx="447788" cy="46099"/>
            </a:xfrm>
            <a:custGeom>
              <a:avLst/>
              <a:gdLst>
                <a:gd name="connsiteX0" fmla="*/ 0 w 452437"/>
                <a:gd name="connsiteY0" fmla="*/ 80962 h 80962"/>
                <a:gd name="connsiteX1" fmla="*/ 7144 w 452437"/>
                <a:gd name="connsiteY1" fmla="*/ 76200 h 80962"/>
                <a:gd name="connsiteX2" fmla="*/ 14287 w 452437"/>
                <a:gd name="connsiteY2" fmla="*/ 73819 h 80962"/>
                <a:gd name="connsiteX3" fmla="*/ 23812 w 452437"/>
                <a:gd name="connsiteY3" fmla="*/ 69056 h 80962"/>
                <a:gd name="connsiteX4" fmla="*/ 28575 w 452437"/>
                <a:gd name="connsiteY4" fmla="*/ 61912 h 80962"/>
                <a:gd name="connsiteX5" fmla="*/ 38100 w 452437"/>
                <a:gd name="connsiteY5" fmla="*/ 59531 h 80962"/>
                <a:gd name="connsiteX6" fmla="*/ 45244 w 452437"/>
                <a:gd name="connsiteY6" fmla="*/ 57150 h 80962"/>
                <a:gd name="connsiteX7" fmla="*/ 61912 w 452437"/>
                <a:gd name="connsiteY7" fmla="*/ 47625 h 80962"/>
                <a:gd name="connsiteX8" fmla="*/ 69056 w 452437"/>
                <a:gd name="connsiteY8" fmla="*/ 45244 h 80962"/>
                <a:gd name="connsiteX9" fmla="*/ 83344 w 452437"/>
                <a:gd name="connsiteY9" fmla="*/ 35719 h 80962"/>
                <a:gd name="connsiteX10" fmla="*/ 88106 w 452437"/>
                <a:gd name="connsiteY10" fmla="*/ 28575 h 80962"/>
                <a:gd name="connsiteX11" fmla="*/ 102394 w 452437"/>
                <a:gd name="connsiteY11" fmla="*/ 21431 h 80962"/>
                <a:gd name="connsiteX12" fmla="*/ 111919 w 452437"/>
                <a:gd name="connsiteY12" fmla="*/ 16669 h 80962"/>
                <a:gd name="connsiteX13" fmla="*/ 126206 w 452437"/>
                <a:gd name="connsiteY13" fmla="*/ 7144 h 80962"/>
                <a:gd name="connsiteX14" fmla="*/ 133350 w 452437"/>
                <a:gd name="connsiteY14" fmla="*/ 2381 h 80962"/>
                <a:gd name="connsiteX15" fmla="*/ 140494 w 452437"/>
                <a:gd name="connsiteY15" fmla="*/ 0 h 80962"/>
                <a:gd name="connsiteX16" fmla="*/ 180975 w 452437"/>
                <a:gd name="connsiteY16" fmla="*/ 4762 h 80962"/>
                <a:gd name="connsiteX17" fmla="*/ 195262 w 452437"/>
                <a:gd name="connsiteY17" fmla="*/ 9525 h 80962"/>
                <a:gd name="connsiteX18" fmla="*/ 216694 w 452437"/>
                <a:gd name="connsiteY18" fmla="*/ 11906 h 80962"/>
                <a:gd name="connsiteX19" fmla="*/ 233362 w 452437"/>
                <a:gd name="connsiteY19" fmla="*/ 14287 h 80962"/>
                <a:gd name="connsiteX20" fmla="*/ 240506 w 452437"/>
                <a:gd name="connsiteY20" fmla="*/ 16669 h 80962"/>
                <a:gd name="connsiteX21" fmla="*/ 304800 w 452437"/>
                <a:gd name="connsiteY21" fmla="*/ 28575 h 80962"/>
                <a:gd name="connsiteX22" fmla="*/ 333375 w 452437"/>
                <a:gd name="connsiteY22" fmla="*/ 30956 h 80962"/>
                <a:gd name="connsiteX23" fmla="*/ 357187 w 452437"/>
                <a:gd name="connsiteY23" fmla="*/ 42862 h 80962"/>
                <a:gd name="connsiteX24" fmla="*/ 366712 w 452437"/>
                <a:gd name="connsiteY24" fmla="*/ 47625 h 80962"/>
                <a:gd name="connsiteX25" fmla="*/ 407194 w 452437"/>
                <a:gd name="connsiteY25" fmla="*/ 66675 h 80962"/>
                <a:gd name="connsiteX26" fmla="*/ 452437 w 452437"/>
                <a:gd name="connsiteY26" fmla="*/ 66675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2437" h="80962">
                  <a:moveTo>
                    <a:pt x="0" y="80962"/>
                  </a:moveTo>
                  <a:cubicBezTo>
                    <a:pt x="2381" y="79375"/>
                    <a:pt x="4584" y="77480"/>
                    <a:pt x="7144" y="76200"/>
                  </a:cubicBezTo>
                  <a:cubicBezTo>
                    <a:pt x="9389" y="75078"/>
                    <a:pt x="11980" y="74808"/>
                    <a:pt x="14287" y="73819"/>
                  </a:cubicBezTo>
                  <a:cubicBezTo>
                    <a:pt x="17550" y="72421"/>
                    <a:pt x="20637" y="70644"/>
                    <a:pt x="23812" y="69056"/>
                  </a:cubicBezTo>
                  <a:cubicBezTo>
                    <a:pt x="25400" y="66675"/>
                    <a:pt x="26194" y="63500"/>
                    <a:pt x="28575" y="61912"/>
                  </a:cubicBezTo>
                  <a:cubicBezTo>
                    <a:pt x="31298" y="60097"/>
                    <a:pt x="34953" y="60430"/>
                    <a:pt x="38100" y="59531"/>
                  </a:cubicBezTo>
                  <a:cubicBezTo>
                    <a:pt x="40514" y="58841"/>
                    <a:pt x="42937" y="58139"/>
                    <a:pt x="45244" y="57150"/>
                  </a:cubicBezTo>
                  <a:cubicBezTo>
                    <a:pt x="74478" y="44621"/>
                    <a:pt x="37991" y="59585"/>
                    <a:pt x="61912" y="47625"/>
                  </a:cubicBezTo>
                  <a:cubicBezTo>
                    <a:pt x="64157" y="46503"/>
                    <a:pt x="66675" y="46038"/>
                    <a:pt x="69056" y="45244"/>
                  </a:cubicBezTo>
                  <a:cubicBezTo>
                    <a:pt x="73819" y="42069"/>
                    <a:pt x="80169" y="40482"/>
                    <a:pt x="83344" y="35719"/>
                  </a:cubicBezTo>
                  <a:cubicBezTo>
                    <a:pt x="84931" y="33338"/>
                    <a:pt x="86082" y="30599"/>
                    <a:pt x="88106" y="28575"/>
                  </a:cubicBezTo>
                  <a:cubicBezTo>
                    <a:pt x="93827" y="22854"/>
                    <a:pt x="95615" y="24336"/>
                    <a:pt x="102394" y="21431"/>
                  </a:cubicBezTo>
                  <a:cubicBezTo>
                    <a:pt x="105657" y="20033"/>
                    <a:pt x="108875" y="18495"/>
                    <a:pt x="111919" y="16669"/>
                  </a:cubicBezTo>
                  <a:cubicBezTo>
                    <a:pt x="116827" y="13724"/>
                    <a:pt x="121444" y="10319"/>
                    <a:pt x="126206" y="7144"/>
                  </a:cubicBezTo>
                  <a:cubicBezTo>
                    <a:pt x="128587" y="5556"/>
                    <a:pt x="130635" y="3286"/>
                    <a:pt x="133350" y="2381"/>
                  </a:cubicBezTo>
                  <a:lnTo>
                    <a:pt x="140494" y="0"/>
                  </a:lnTo>
                  <a:cubicBezTo>
                    <a:pt x="149675" y="835"/>
                    <a:pt x="170057" y="2032"/>
                    <a:pt x="180975" y="4762"/>
                  </a:cubicBezTo>
                  <a:cubicBezTo>
                    <a:pt x="185845" y="5980"/>
                    <a:pt x="190500" y="7937"/>
                    <a:pt x="195262" y="9525"/>
                  </a:cubicBezTo>
                  <a:cubicBezTo>
                    <a:pt x="202081" y="11798"/>
                    <a:pt x="209562" y="11015"/>
                    <a:pt x="216694" y="11906"/>
                  </a:cubicBezTo>
                  <a:cubicBezTo>
                    <a:pt x="222263" y="12602"/>
                    <a:pt x="227806" y="13493"/>
                    <a:pt x="233362" y="14287"/>
                  </a:cubicBezTo>
                  <a:cubicBezTo>
                    <a:pt x="235743" y="15081"/>
                    <a:pt x="238084" y="16009"/>
                    <a:pt x="240506" y="16669"/>
                  </a:cubicBezTo>
                  <a:cubicBezTo>
                    <a:pt x="261595" y="22421"/>
                    <a:pt x="283037" y="26399"/>
                    <a:pt x="304800" y="28575"/>
                  </a:cubicBezTo>
                  <a:cubicBezTo>
                    <a:pt x="314311" y="29526"/>
                    <a:pt x="323850" y="30162"/>
                    <a:pt x="333375" y="30956"/>
                  </a:cubicBezTo>
                  <a:cubicBezTo>
                    <a:pt x="350385" y="42296"/>
                    <a:pt x="342109" y="39093"/>
                    <a:pt x="357187" y="42862"/>
                  </a:cubicBezTo>
                  <a:cubicBezTo>
                    <a:pt x="360362" y="44450"/>
                    <a:pt x="363630" y="45864"/>
                    <a:pt x="366712" y="47625"/>
                  </a:cubicBezTo>
                  <a:cubicBezTo>
                    <a:pt x="379845" y="55130"/>
                    <a:pt x="391385" y="65459"/>
                    <a:pt x="407194" y="66675"/>
                  </a:cubicBezTo>
                  <a:cubicBezTo>
                    <a:pt x="422231" y="67832"/>
                    <a:pt x="437356" y="66675"/>
                    <a:pt x="452437" y="66675"/>
                  </a:cubicBezTo>
                </a:path>
              </a:pathLst>
            </a:custGeom>
            <a:ln w="28575">
              <a:solidFill>
                <a:srgbClr val="33CC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a:ea typeface="ＭＳ Ｐゴシック" charset="-128"/>
                <a:cs typeface="ＭＳ Ｐゴシック" charset="-128"/>
              </a:endParaRPr>
            </a:p>
          </p:txBody>
        </p:sp>
        <p:sp>
          <p:nvSpPr>
            <p:cNvPr id="60" name="Freeform 59"/>
            <p:cNvSpPr/>
            <p:nvPr/>
          </p:nvSpPr>
          <p:spPr>
            <a:xfrm>
              <a:off x="4989125" y="3054566"/>
              <a:ext cx="357278" cy="165318"/>
            </a:xfrm>
            <a:custGeom>
              <a:avLst/>
              <a:gdLst>
                <a:gd name="connsiteX0" fmla="*/ 0 w 423862"/>
                <a:gd name="connsiteY0" fmla="*/ 143217 h 143217"/>
                <a:gd name="connsiteX1" fmla="*/ 16668 w 423862"/>
                <a:gd name="connsiteY1" fmla="*/ 124167 h 143217"/>
                <a:gd name="connsiteX2" fmla="*/ 30956 w 423862"/>
                <a:gd name="connsiteY2" fmla="*/ 109879 h 143217"/>
                <a:gd name="connsiteX3" fmla="*/ 35718 w 423862"/>
                <a:gd name="connsiteY3" fmla="*/ 102735 h 143217"/>
                <a:gd name="connsiteX4" fmla="*/ 47625 w 423862"/>
                <a:gd name="connsiteY4" fmla="*/ 88448 h 143217"/>
                <a:gd name="connsiteX5" fmla="*/ 50006 w 423862"/>
                <a:gd name="connsiteY5" fmla="*/ 81304 h 143217"/>
                <a:gd name="connsiteX6" fmla="*/ 52387 w 423862"/>
                <a:gd name="connsiteY6" fmla="*/ 71779 h 143217"/>
                <a:gd name="connsiteX7" fmla="*/ 64293 w 423862"/>
                <a:gd name="connsiteY7" fmla="*/ 57492 h 143217"/>
                <a:gd name="connsiteX8" fmla="*/ 73818 w 423862"/>
                <a:gd name="connsiteY8" fmla="*/ 43204 h 143217"/>
                <a:gd name="connsiteX9" fmla="*/ 76200 w 423862"/>
                <a:gd name="connsiteY9" fmla="*/ 36060 h 143217"/>
                <a:gd name="connsiteX10" fmla="*/ 104775 w 423862"/>
                <a:gd name="connsiteY10" fmla="*/ 12248 h 143217"/>
                <a:gd name="connsiteX11" fmla="*/ 119062 w 423862"/>
                <a:gd name="connsiteY11" fmla="*/ 7485 h 143217"/>
                <a:gd name="connsiteX12" fmla="*/ 135731 w 423862"/>
                <a:gd name="connsiteY12" fmla="*/ 2723 h 143217"/>
                <a:gd name="connsiteX13" fmla="*/ 152400 w 423862"/>
                <a:gd name="connsiteY13" fmla="*/ 9867 h 143217"/>
                <a:gd name="connsiteX14" fmla="*/ 161925 w 423862"/>
                <a:gd name="connsiteY14" fmla="*/ 12248 h 143217"/>
                <a:gd name="connsiteX15" fmla="*/ 171450 w 423862"/>
                <a:gd name="connsiteY15" fmla="*/ 17010 h 143217"/>
                <a:gd name="connsiteX16" fmla="*/ 192881 w 423862"/>
                <a:gd name="connsiteY16" fmla="*/ 21773 h 143217"/>
                <a:gd name="connsiteX17" fmla="*/ 207168 w 423862"/>
                <a:gd name="connsiteY17" fmla="*/ 31298 h 143217"/>
                <a:gd name="connsiteX18" fmla="*/ 211931 w 423862"/>
                <a:gd name="connsiteY18" fmla="*/ 38442 h 143217"/>
                <a:gd name="connsiteX19" fmla="*/ 233362 w 423862"/>
                <a:gd name="connsiteY19" fmla="*/ 52729 h 143217"/>
                <a:gd name="connsiteX20" fmla="*/ 240506 w 423862"/>
                <a:gd name="connsiteY20" fmla="*/ 55110 h 143217"/>
                <a:gd name="connsiteX21" fmla="*/ 259556 w 423862"/>
                <a:gd name="connsiteY21" fmla="*/ 59873 h 143217"/>
                <a:gd name="connsiteX22" fmla="*/ 266700 w 423862"/>
                <a:gd name="connsiteY22" fmla="*/ 67017 h 143217"/>
                <a:gd name="connsiteX23" fmla="*/ 273843 w 423862"/>
                <a:gd name="connsiteY23" fmla="*/ 71779 h 143217"/>
                <a:gd name="connsiteX24" fmla="*/ 280987 w 423862"/>
                <a:gd name="connsiteY24" fmla="*/ 81304 h 143217"/>
                <a:gd name="connsiteX25" fmla="*/ 295275 w 423862"/>
                <a:gd name="connsiteY25" fmla="*/ 95592 h 143217"/>
                <a:gd name="connsiteX26" fmla="*/ 302418 w 423862"/>
                <a:gd name="connsiteY26" fmla="*/ 102735 h 143217"/>
                <a:gd name="connsiteX27" fmla="*/ 316706 w 423862"/>
                <a:gd name="connsiteY27" fmla="*/ 107498 h 143217"/>
                <a:gd name="connsiteX28" fmla="*/ 354806 w 423862"/>
                <a:gd name="connsiteY28" fmla="*/ 109879 h 143217"/>
                <a:gd name="connsiteX29" fmla="*/ 373856 w 423862"/>
                <a:gd name="connsiteY29" fmla="*/ 114642 h 143217"/>
                <a:gd name="connsiteX30" fmla="*/ 392906 w 423862"/>
                <a:gd name="connsiteY30" fmla="*/ 121785 h 143217"/>
                <a:gd name="connsiteX31" fmla="*/ 423862 w 423862"/>
                <a:gd name="connsiteY31" fmla="*/ 119404 h 14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3862" h="143217">
                  <a:moveTo>
                    <a:pt x="0" y="143217"/>
                  </a:moveTo>
                  <a:cubicBezTo>
                    <a:pt x="11112" y="126548"/>
                    <a:pt x="4762" y="132104"/>
                    <a:pt x="16668" y="124167"/>
                  </a:cubicBezTo>
                  <a:cubicBezTo>
                    <a:pt x="27895" y="107328"/>
                    <a:pt x="13231" y="127605"/>
                    <a:pt x="30956" y="109879"/>
                  </a:cubicBezTo>
                  <a:cubicBezTo>
                    <a:pt x="32980" y="107855"/>
                    <a:pt x="33886" y="104934"/>
                    <a:pt x="35718" y="102735"/>
                  </a:cubicBezTo>
                  <a:cubicBezTo>
                    <a:pt x="51003" y="84393"/>
                    <a:pt x="35795" y="106192"/>
                    <a:pt x="47625" y="88448"/>
                  </a:cubicBezTo>
                  <a:cubicBezTo>
                    <a:pt x="48419" y="86067"/>
                    <a:pt x="49316" y="83718"/>
                    <a:pt x="50006" y="81304"/>
                  </a:cubicBezTo>
                  <a:cubicBezTo>
                    <a:pt x="50905" y="78157"/>
                    <a:pt x="51098" y="74787"/>
                    <a:pt x="52387" y="71779"/>
                  </a:cubicBezTo>
                  <a:cubicBezTo>
                    <a:pt x="55868" y="63657"/>
                    <a:pt x="58832" y="64513"/>
                    <a:pt x="64293" y="57492"/>
                  </a:cubicBezTo>
                  <a:cubicBezTo>
                    <a:pt x="67807" y="52974"/>
                    <a:pt x="72007" y="48634"/>
                    <a:pt x="73818" y="43204"/>
                  </a:cubicBezTo>
                  <a:cubicBezTo>
                    <a:pt x="74612" y="40823"/>
                    <a:pt x="74659" y="38041"/>
                    <a:pt x="76200" y="36060"/>
                  </a:cubicBezTo>
                  <a:cubicBezTo>
                    <a:pt x="86073" y="23366"/>
                    <a:pt x="92074" y="20715"/>
                    <a:pt x="104775" y="12248"/>
                  </a:cubicBezTo>
                  <a:cubicBezTo>
                    <a:pt x="108952" y="9463"/>
                    <a:pt x="114192" y="8702"/>
                    <a:pt x="119062" y="7485"/>
                  </a:cubicBezTo>
                  <a:cubicBezTo>
                    <a:pt x="131022" y="4495"/>
                    <a:pt x="125482" y="6139"/>
                    <a:pt x="135731" y="2723"/>
                  </a:cubicBezTo>
                  <a:cubicBezTo>
                    <a:pt x="163076" y="9558"/>
                    <a:pt x="129377" y="0"/>
                    <a:pt x="152400" y="9867"/>
                  </a:cubicBezTo>
                  <a:cubicBezTo>
                    <a:pt x="155408" y="11156"/>
                    <a:pt x="158861" y="11099"/>
                    <a:pt x="161925" y="12248"/>
                  </a:cubicBezTo>
                  <a:cubicBezTo>
                    <a:pt x="165249" y="13494"/>
                    <a:pt x="168187" y="15612"/>
                    <a:pt x="171450" y="17010"/>
                  </a:cubicBezTo>
                  <a:cubicBezTo>
                    <a:pt x="178916" y="20210"/>
                    <a:pt x="184307" y="20344"/>
                    <a:pt x="192881" y="21773"/>
                  </a:cubicBezTo>
                  <a:cubicBezTo>
                    <a:pt x="197643" y="24948"/>
                    <a:pt x="203993" y="26536"/>
                    <a:pt x="207168" y="31298"/>
                  </a:cubicBezTo>
                  <a:cubicBezTo>
                    <a:pt x="208756" y="33679"/>
                    <a:pt x="209777" y="36557"/>
                    <a:pt x="211931" y="38442"/>
                  </a:cubicBezTo>
                  <a:cubicBezTo>
                    <a:pt x="211940" y="38450"/>
                    <a:pt x="229785" y="50345"/>
                    <a:pt x="233362" y="52729"/>
                  </a:cubicBezTo>
                  <a:cubicBezTo>
                    <a:pt x="235451" y="54121"/>
                    <a:pt x="238071" y="54501"/>
                    <a:pt x="240506" y="55110"/>
                  </a:cubicBezTo>
                  <a:lnTo>
                    <a:pt x="259556" y="59873"/>
                  </a:lnTo>
                  <a:cubicBezTo>
                    <a:pt x="261937" y="62254"/>
                    <a:pt x="264113" y="64861"/>
                    <a:pt x="266700" y="67017"/>
                  </a:cubicBezTo>
                  <a:cubicBezTo>
                    <a:pt x="268898" y="68849"/>
                    <a:pt x="271820" y="69756"/>
                    <a:pt x="273843" y="71779"/>
                  </a:cubicBezTo>
                  <a:cubicBezTo>
                    <a:pt x="276649" y="74585"/>
                    <a:pt x="278332" y="78354"/>
                    <a:pt x="280987" y="81304"/>
                  </a:cubicBezTo>
                  <a:cubicBezTo>
                    <a:pt x="285493" y="86310"/>
                    <a:pt x="290512" y="90829"/>
                    <a:pt x="295275" y="95592"/>
                  </a:cubicBezTo>
                  <a:cubicBezTo>
                    <a:pt x="297656" y="97973"/>
                    <a:pt x="299224" y="101670"/>
                    <a:pt x="302418" y="102735"/>
                  </a:cubicBezTo>
                  <a:lnTo>
                    <a:pt x="316706" y="107498"/>
                  </a:lnTo>
                  <a:cubicBezTo>
                    <a:pt x="328778" y="111522"/>
                    <a:pt x="342106" y="109085"/>
                    <a:pt x="354806" y="109879"/>
                  </a:cubicBezTo>
                  <a:cubicBezTo>
                    <a:pt x="361156" y="111467"/>
                    <a:pt x="368001" y="111715"/>
                    <a:pt x="373856" y="114642"/>
                  </a:cubicBezTo>
                  <a:cubicBezTo>
                    <a:pt x="386308" y="120867"/>
                    <a:pt x="379937" y="118543"/>
                    <a:pt x="392906" y="121785"/>
                  </a:cubicBezTo>
                  <a:lnTo>
                    <a:pt x="423862" y="11940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a:ea typeface="ＭＳ Ｐゴシック" charset="-128"/>
                <a:cs typeface="ＭＳ Ｐゴシック" charset="-128"/>
              </a:endParaRPr>
            </a:p>
          </p:txBody>
        </p:sp>
      </p:grpSp>
      <p:grpSp>
        <p:nvGrpSpPr>
          <p:cNvPr id="95" name="Group 334"/>
          <p:cNvGrpSpPr>
            <a:grpSpLocks/>
          </p:cNvGrpSpPr>
          <p:nvPr/>
        </p:nvGrpSpPr>
        <p:grpSpPr bwMode="auto">
          <a:xfrm>
            <a:off x="4703762" y="3405674"/>
            <a:ext cx="903287" cy="858837"/>
            <a:chOff x="4746175" y="2895606"/>
            <a:chExt cx="903517" cy="859972"/>
          </a:xfrm>
        </p:grpSpPr>
        <p:grpSp>
          <p:nvGrpSpPr>
            <p:cNvPr id="96" name="Group 267"/>
            <p:cNvGrpSpPr>
              <a:grpSpLocks/>
            </p:cNvGrpSpPr>
            <p:nvPr/>
          </p:nvGrpSpPr>
          <p:grpSpPr bwMode="auto">
            <a:xfrm>
              <a:off x="4746175" y="2895606"/>
              <a:ext cx="903517" cy="859972"/>
              <a:chOff x="2399" y="3539"/>
              <a:chExt cx="608" cy="612"/>
            </a:xfrm>
          </p:grpSpPr>
          <p:sp>
            <p:nvSpPr>
              <p:cNvPr id="101" name="Freeform 208"/>
              <p:cNvSpPr>
                <a:spLocks/>
              </p:cNvSpPr>
              <p:nvPr/>
            </p:nvSpPr>
            <p:spPr bwMode="auto">
              <a:xfrm>
                <a:off x="2483" y="3977"/>
                <a:ext cx="434" cy="142"/>
              </a:xfrm>
              <a:custGeom>
                <a:avLst/>
                <a:gdLst>
                  <a:gd name="T0" fmla="*/ 0 w 870"/>
                  <a:gd name="T1" fmla="*/ 0 h 286"/>
                  <a:gd name="T2" fmla="*/ 0 w 870"/>
                  <a:gd name="T3" fmla="*/ 0 h 286"/>
                  <a:gd name="T4" fmla="*/ 0 w 870"/>
                  <a:gd name="T5" fmla="*/ 0 h 286"/>
                  <a:gd name="T6" fmla="*/ 0 w 870"/>
                  <a:gd name="T7" fmla="*/ 0 h 286"/>
                  <a:gd name="T8" fmla="*/ 0 w 870"/>
                  <a:gd name="T9" fmla="*/ 0 h 286"/>
                  <a:gd name="T10" fmla="*/ 0 w 870"/>
                  <a:gd name="T11" fmla="*/ 0 h 286"/>
                  <a:gd name="T12" fmla="*/ 0 w 870"/>
                  <a:gd name="T13" fmla="*/ 0 h 286"/>
                  <a:gd name="T14" fmla="*/ 0 w 870"/>
                  <a:gd name="T15" fmla="*/ 0 h 286"/>
                  <a:gd name="T16" fmla="*/ 0 w 870"/>
                  <a:gd name="T17" fmla="*/ 0 h 286"/>
                  <a:gd name="T18" fmla="*/ 0 w 870"/>
                  <a:gd name="T19" fmla="*/ 0 h 286"/>
                  <a:gd name="T20" fmla="*/ 0 w 870"/>
                  <a:gd name="T21" fmla="*/ 0 h 286"/>
                  <a:gd name="T22" fmla="*/ 0 w 870"/>
                  <a:gd name="T23" fmla="*/ 0 h 286"/>
                  <a:gd name="T24" fmla="*/ 0 w 870"/>
                  <a:gd name="T25" fmla="*/ 0 h 286"/>
                  <a:gd name="T26" fmla="*/ 0 w 870"/>
                  <a:gd name="T27" fmla="*/ 0 h 286"/>
                  <a:gd name="T28" fmla="*/ 0 w 870"/>
                  <a:gd name="T29" fmla="*/ 0 h 286"/>
                  <a:gd name="T30" fmla="*/ 0 w 870"/>
                  <a:gd name="T31" fmla="*/ 0 h 286"/>
                  <a:gd name="T32" fmla="*/ 0 w 870"/>
                  <a:gd name="T33" fmla="*/ 0 h 286"/>
                  <a:gd name="T34" fmla="*/ 0 w 870"/>
                  <a:gd name="T35" fmla="*/ 0 h 286"/>
                  <a:gd name="T36" fmla="*/ 0 w 870"/>
                  <a:gd name="T37" fmla="*/ 0 h 286"/>
                  <a:gd name="T38" fmla="*/ 0 w 870"/>
                  <a:gd name="T39" fmla="*/ 0 h 286"/>
                  <a:gd name="T40" fmla="*/ 0 w 870"/>
                  <a:gd name="T41" fmla="*/ 0 h 286"/>
                  <a:gd name="T42" fmla="*/ 0 w 870"/>
                  <a:gd name="T43" fmla="*/ 0 h 286"/>
                  <a:gd name="T44" fmla="*/ 1 w 870"/>
                  <a:gd name="T45" fmla="*/ 0 h 286"/>
                  <a:gd name="T46" fmla="*/ 1 w 870"/>
                  <a:gd name="T47" fmla="*/ 0 h 286"/>
                  <a:gd name="T48" fmla="*/ 1 w 870"/>
                  <a:gd name="T49" fmla="*/ 0 h 286"/>
                  <a:gd name="T50" fmla="*/ 1 w 870"/>
                  <a:gd name="T51" fmla="*/ 0 h 286"/>
                  <a:gd name="T52" fmla="*/ 1 w 870"/>
                  <a:gd name="T53" fmla="*/ 0 h 286"/>
                  <a:gd name="T54" fmla="*/ 1 w 870"/>
                  <a:gd name="T55" fmla="*/ 0 h 286"/>
                  <a:gd name="T56" fmla="*/ 1 w 870"/>
                  <a:gd name="T57" fmla="*/ 0 h 286"/>
                  <a:gd name="T58" fmla="*/ 1 w 870"/>
                  <a:gd name="T59" fmla="*/ 0 h 286"/>
                  <a:gd name="T60" fmla="*/ 1 w 870"/>
                  <a:gd name="T61" fmla="*/ 0 h 286"/>
                  <a:gd name="T62" fmla="*/ 1 w 870"/>
                  <a:gd name="T63" fmla="*/ 0 h 286"/>
                  <a:gd name="T64" fmla="*/ 1 w 870"/>
                  <a:gd name="T65" fmla="*/ 0 h 286"/>
                  <a:gd name="T66" fmla="*/ 1 w 870"/>
                  <a:gd name="T67" fmla="*/ 0 h 286"/>
                  <a:gd name="T68" fmla="*/ 1 w 870"/>
                  <a:gd name="T69" fmla="*/ 0 h 286"/>
                  <a:gd name="T70" fmla="*/ 1 w 870"/>
                  <a:gd name="T71" fmla="*/ 0 h 286"/>
                  <a:gd name="T72" fmla="*/ 1 w 870"/>
                  <a:gd name="T73" fmla="*/ 0 h 286"/>
                  <a:gd name="T74" fmla="*/ 1 w 870"/>
                  <a:gd name="T75" fmla="*/ 0 h 286"/>
                  <a:gd name="T76" fmla="*/ 1 w 870"/>
                  <a:gd name="T77" fmla="*/ 0 h 286"/>
                  <a:gd name="T78" fmla="*/ 1 w 870"/>
                  <a:gd name="T79" fmla="*/ 0 h 286"/>
                  <a:gd name="T80" fmla="*/ 1 w 870"/>
                  <a:gd name="T81" fmla="*/ 0 h 286"/>
                  <a:gd name="T82" fmla="*/ 0 w 870"/>
                  <a:gd name="T83" fmla="*/ 0 h 2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0"/>
                  <a:gd name="T127" fmla="*/ 0 h 286"/>
                  <a:gd name="T128" fmla="*/ 870 w 870"/>
                  <a:gd name="T129" fmla="*/ 286 h 2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0" h="286">
                    <a:moveTo>
                      <a:pt x="205" y="133"/>
                    </a:moveTo>
                    <a:lnTo>
                      <a:pt x="203" y="134"/>
                    </a:lnTo>
                    <a:lnTo>
                      <a:pt x="196" y="136"/>
                    </a:lnTo>
                    <a:lnTo>
                      <a:pt x="186" y="140"/>
                    </a:lnTo>
                    <a:lnTo>
                      <a:pt x="172" y="145"/>
                    </a:lnTo>
                    <a:lnTo>
                      <a:pt x="156" y="152"/>
                    </a:lnTo>
                    <a:lnTo>
                      <a:pt x="137" y="159"/>
                    </a:lnTo>
                    <a:lnTo>
                      <a:pt x="118" y="167"/>
                    </a:lnTo>
                    <a:lnTo>
                      <a:pt x="98" y="176"/>
                    </a:lnTo>
                    <a:lnTo>
                      <a:pt x="79" y="186"/>
                    </a:lnTo>
                    <a:lnTo>
                      <a:pt x="60" y="195"/>
                    </a:lnTo>
                    <a:lnTo>
                      <a:pt x="43" y="204"/>
                    </a:lnTo>
                    <a:lnTo>
                      <a:pt x="28" y="213"/>
                    </a:lnTo>
                    <a:lnTo>
                      <a:pt x="15" y="223"/>
                    </a:lnTo>
                    <a:lnTo>
                      <a:pt x="6" y="232"/>
                    </a:lnTo>
                    <a:lnTo>
                      <a:pt x="0" y="240"/>
                    </a:lnTo>
                    <a:lnTo>
                      <a:pt x="0" y="247"/>
                    </a:lnTo>
                    <a:lnTo>
                      <a:pt x="4" y="254"/>
                    </a:lnTo>
                    <a:lnTo>
                      <a:pt x="7" y="258"/>
                    </a:lnTo>
                    <a:lnTo>
                      <a:pt x="13" y="263"/>
                    </a:lnTo>
                    <a:lnTo>
                      <a:pt x="21" y="266"/>
                    </a:lnTo>
                    <a:lnTo>
                      <a:pt x="29" y="269"/>
                    </a:lnTo>
                    <a:lnTo>
                      <a:pt x="38" y="271"/>
                    </a:lnTo>
                    <a:lnTo>
                      <a:pt x="50" y="273"/>
                    </a:lnTo>
                    <a:lnTo>
                      <a:pt x="61" y="274"/>
                    </a:lnTo>
                    <a:lnTo>
                      <a:pt x="74" y="276"/>
                    </a:lnTo>
                    <a:lnTo>
                      <a:pt x="89" y="276"/>
                    </a:lnTo>
                    <a:lnTo>
                      <a:pt x="104" y="277"/>
                    </a:lnTo>
                    <a:lnTo>
                      <a:pt x="121" y="278"/>
                    </a:lnTo>
                    <a:lnTo>
                      <a:pt x="139" y="279"/>
                    </a:lnTo>
                    <a:lnTo>
                      <a:pt x="158" y="280"/>
                    </a:lnTo>
                    <a:lnTo>
                      <a:pt x="178" y="281"/>
                    </a:lnTo>
                    <a:lnTo>
                      <a:pt x="199" y="284"/>
                    </a:lnTo>
                    <a:lnTo>
                      <a:pt x="220" y="285"/>
                    </a:lnTo>
                    <a:lnTo>
                      <a:pt x="246" y="286"/>
                    </a:lnTo>
                    <a:lnTo>
                      <a:pt x="271" y="285"/>
                    </a:lnTo>
                    <a:lnTo>
                      <a:pt x="299" y="284"/>
                    </a:lnTo>
                    <a:lnTo>
                      <a:pt x="326" y="281"/>
                    </a:lnTo>
                    <a:lnTo>
                      <a:pt x="355" y="278"/>
                    </a:lnTo>
                    <a:lnTo>
                      <a:pt x="384" y="274"/>
                    </a:lnTo>
                    <a:lnTo>
                      <a:pt x="413" y="271"/>
                    </a:lnTo>
                    <a:lnTo>
                      <a:pt x="440" y="266"/>
                    </a:lnTo>
                    <a:lnTo>
                      <a:pt x="468" y="262"/>
                    </a:lnTo>
                    <a:lnTo>
                      <a:pt x="494" y="257"/>
                    </a:lnTo>
                    <a:lnTo>
                      <a:pt x="519" y="253"/>
                    </a:lnTo>
                    <a:lnTo>
                      <a:pt x="542" y="248"/>
                    </a:lnTo>
                    <a:lnTo>
                      <a:pt x="562" y="243"/>
                    </a:lnTo>
                    <a:lnTo>
                      <a:pt x="581" y="239"/>
                    </a:lnTo>
                    <a:lnTo>
                      <a:pt x="596" y="235"/>
                    </a:lnTo>
                    <a:lnTo>
                      <a:pt x="611" y="232"/>
                    </a:lnTo>
                    <a:lnTo>
                      <a:pt x="628" y="226"/>
                    </a:lnTo>
                    <a:lnTo>
                      <a:pt x="648" y="221"/>
                    </a:lnTo>
                    <a:lnTo>
                      <a:pt x="668" y="216"/>
                    </a:lnTo>
                    <a:lnTo>
                      <a:pt x="691" y="209"/>
                    </a:lnTo>
                    <a:lnTo>
                      <a:pt x="714" y="202"/>
                    </a:lnTo>
                    <a:lnTo>
                      <a:pt x="737" y="196"/>
                    </a:lnTo>
                    <a:lnTo>
                      <a:pt x="759" y="189"/>
                    </a:lnTo>
                    <a:lnTo>
                      <a:pt x="781" y="182"/>
                    </a:lnTo>
                    <a:lnTo>
                      <a:pt x="802" y="176"/>
                    </a:lnTo>
                    <a:lnTo>
                      <a:pt x="820" y="172"/>
                    </a:lnTo>
                    <a:lnTo>
                      <a:pt x="838" y="166"/>
                    </a:lnTo>
                    <a:lnTo>
                      <a:pt x="850" y="163"/>
                    </a:lnTo>
                    <a:lnTo>
                      <a:pt x="861" y="159"/>
                    </a:lnTo>
                    <a:lnTo>
                      <a:pt x="868" y="158"/>
                    </a:lnTo>
                    <a:lnTo>
                      <a:pt x="870" y="157"/>
                    </a:lnTo>
                    <a:lnTo>
                      <a:pt x="868" y="155"/>
                    </a:lnTo>
                    <a:lnTo>
                      <a:pt x="861" y="150"/>
                    </a:lnTo>
                    <a:lnTo>
                      <a:pt x="849" y="142"/>
                    </a:lnTo>
                    <a:lnTo>
                      <a:pt x="834" y="133"/>
                    </a:lnTo>
                    <a:lnTo>
                      <a:pt x="816" y="122"/>
                    </a:lnTo>
                    <a:lnTo>
                      <a:pt x="795" y="112"/>
                    </a:lnTo>
                    <a:lnTo>
                      <a:pt x="773" y="103"/>
                    </a:lnTo>
                    <a:lnTo>
                      <a:pt x="749" y="95"/>
                    </a:lnTo>
                    <a:lnTo>
                      <a:pt x="724" y="89"/>
                    </a:lnTo>
                    <a:lnTo>
                      <a:pt x="698" y="84"/>
                    </a:lnTo>
                    <a:lnTo>
                      <a:pt x="674" y="82"/>
                    </a:lnTo>
                    <a:lnTo>
                      <a:pt x="651" y="80"/>
                    </a:lnTo>
                    <a:lnTo>
                      <a:pt x="632" y="79"/>
                    </a:lnTo>
                    <a:lnTo>
                      <a:pt x="615" y="79"/>
                    </a:lnTo>
                    <a:lnTo>
                      <a:pt x="605" y="79"/>
                    </a:lnTo>
                    <a:lnTo>
                      <a:pt x="602" y="79"/>
                    </a:lnTo>
                    <a:lnTo>
                      <a:pt x="529" y="0"/>
                    </a:lnTo>
                    <a:lnTo>
                      <a:pt x="313" y="31"/>
                    </a:lnTo>
                    <a:lnTo>
                      <a:pt x="205" y="133"/>
                    </a:lnTo>
                    <a:close/>
                  </a:path>
                </a:pathLst>
              </a:custGeom>
              <a:solidFill>
                <a:srgbClr val="BA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Freeform 210"/>
              <p:cNvSpPr>
                <a:spLocks/>
              </p:cNvSpPr>
              <p:nvPr/>
            </p:nvSpPr>
            <p:spPr bwMode="auto">
              <a:xfrm>
                <a:off x="2438" y="3560"/>
                <a:ext cx="474" cy="423"/>
              </a:xfrm>
              <a:custGeom>
                <a:avLst/>
                <a:gdLst>
                  <a:gd name="T0" fmla="*/ 1 w 947"/>
                  <a:gd name="T1" fmla="*/ 1 h 846"/>
                  <a:gd name="T2" fmla="*/ 0 w 947"/>
                  <a:gd name="T3" fmla="*/ 1 h 846"/>
                  <a:gd name="T4" fmla="*/ 1 w 947"/>
                  <a:gd name="T5" fmla="*/ 1 h 846"/>
                  <a:gd name="T6" fmla="*/ 1 w 947"/>
                  <a:gd name="T7" fmla="*/ 1 h 846"/>
                  <a:gd name="T8" fmla="*/ 1 w 947"/>
                  <a:gd name="T9" fmla="*/ 1 h 846"/>
                  <a:gd name="T10" fmla="*/ 1 w 947"/>
                  <a:gd name="T11" fmla="*/ 1 h 846"/>
                  <a:gd name="T12" fmla="*/ 1 w 947"/>
                  <a:gd name="T13" fmla="*/ 2 h 846"/>
                  <a:gd name="T14" fmla="*/ 1 w 947"/>
                  <a:gd name="T15" fmla="*/ 2 h 846"/>
                  <a:gd name="T16" fmla="*/ 1 w 947"/>
                  <a:gd name="T17" fmla="*/ 2 h 846"/>
                  <a:gd name="T18" fmla="*/ 1 w 947"/>
                  <a:gd name="T19" fmla="*/ 2 h 846"/>
                  <a:gd name="T20" fmla="*/ 1 w 947"/>
                  <a:gd name="T21" fmla="*/ 2 h 846"/>
                  <a:gd name="T22" fmla="*/ 1 w 947"/>
                  <a:gd name="T23" fmla="*/ 2 h 846"/>
                  <a:gd name="T24" fmla="*/ 1 w 947"/>
                  <a:gd name="T25" fmla="*/ 2 h 846"/>
                  <a:gd name="T26" fmla="*/ 1 w 947"/>
                  <a:gd name="T27" fmla="*/ 2 h 846"/>
                  <a:gd name="T28" fmla="*/ 1 w 947"/>
                  <a:gd name="T29" fmla="*/ 2 h 846"/>
                  <a:gd name="T30" fmla="*/ 1 w 947"/>
                  <a:gd name="T31" fmla="*/ 2 h 846"/>
                  <a:gd name="T32" fmla="*/ 1 w 947"/>
                  <a:gd name="T33" fmla="*/ 2 h 846"/>
                  <a:gd name="T34" fmla="*/ 1 w 947"/>
                  <a:gd name="T35" fmla="*/ 2 h 846"/>
                  <a:gd name="T36" fmla="*/ 2 w 947"/>
                  <a:gd name="T37" fmla="*/ 2 h 846"/>
                  <a:gd name="T38" fmla="*/ 2 w 947"/>
                  <a:gd name="T39" fmla="*/ 0 h 846"/>
                  <a:gd name="T40" fmla="*/ 1 w 947"/>
                  <a:gd name="T41" fmla="*/ 1 h 846"/>
                  <a:gd name="T42" fmla="*/ 1 w 947"/>
                  <a:gd name="T43" fmla="*/ 1 h 8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7"/>
                  <a:gd name="T67" fmla="*/ 0 h 846"/>
                  <a:gd name="T68" fmla="*/ 947 w 947"/>
                  <a:gd name="T69" fmla="*/ 846 h 8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7" h="846">
                    <a:moveTo>
                      <a:pt x="18" y="18"/>
                    </a:moveTo>
                    <a:lnTo>
                      <a:pt x="0" y="114"/>
                    </a:lnTo>
                    <a:lnTo>
                      <a:pt x="2" y="143"/>
                    </a:lnTo>
                    <a:lnTo>
                      <a:pt x="10" y="218"/>
                    </a:lnTo>
                    <a:lnTo>
                      <a:pt x="20" y="325"/>
                    </a:lnTo>
                    <a:lnTo>
                      <a:pt x="33" y="448"/>
                    </a:lnTo>
                    <a:lnTo>
                      <a:pt x="46" y="574"/>
                    </a:lnTo>
                    <a:lnTo>
                      <a:pt x="58" y="686"/>
                    </a:lnTo>
                    <a:lnTo>
                      <a:pt x="68" y="770"/>
                    </a:lnTo>
                    <a:lnTo>
                      <a:pt x="72" y="810"/>
                    </a:lnTo>
                    <a:lnTo>
                      <a:pt x="76" y="822"/>
                    </a:lnTo>
                    <a:lnTo>
                      <a:pt x="81" y="831"/>
                    </a:lnTo>
                    <a:lnTo>
                      <a:pt x="88" y="837"/>
                    </a:lnTo>
                    <a:lnTo>
                      <a:pt x="95" y="841"/>
                    </a:lnTo>
                    <a:lnTo>
                      <a:pt x="102" y="844"/>
                    </a:lnTo>
                    <a:lnTo>
                      <a:pt x="108" y="846"/>
                    </a:lnTo>
                    <a:lnTo>
                      <a:pt x="112" y="846"/>
                    </a:lnTo>
                    <a:lnTo>
                      <a:pt x="114" y="846"/>
                    </a:lnTo>
                    <a:lnTo>
                      <a:pt x="947" y="708"/>
                    </a:lnTo>
                    <a:lnTo>
                      <a:pt x="869" y="0"/>
                    </a:lnTo>
                    <a:lnTo>
                      <a:pt x="72" y="12"/>
                    </a:lnTo>
                    <a:lnTo>
                      <a:pt x="18" y="18"/>
                    </a:lnTo>
                    <a:close/>
                  </a:path>
                </a:pathLst>
              </a:custGeom>
              <a:solidFill>
                <a:srgbClr val="BA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Freeform 213"/>
              <p:cNvSpPr>
                <a:spLocks/>
              </p:cNvSpPr>
              <p:nvPr/>
            </p:nvSpPr>
            <p:spPr bwMode="auto">
              <a:xfrm>
                <a:off x="2594" y="3992"/>
                <a:ext cx="63" cy="66"/>
              </a:xfrm>
              <a:custGeom>
                <a:avLst/>
                <a:gdLst>
                  <a:gd name="T0" fmla="*/ 1 w 125"/>
                  <a:gd name="T1" fmla="*/ 0 h 132"/>
                  <a:gd name="T2" fmla="*/ 1 w 125"/>
                  <a:gd name="T3" fmla="*/ 1 h 132"/>
                  <a:gd name="T4" fmla="*/ 1 w 125"/>
                  <a:gd name="T5" fmla="*/ 1 h 132"/>
                  <a:gd name="T6" fmla="*/ 1 w 125"/>
                  <a:gd name="T7" fmla="*/ 1 h 132"/>
                  <a:gd name="T8" fmla="*/ 1 w 125"/>
                  <a:gd name="T9" fmla="*/ 1 h 132"/>
                  <a:gd name="T10" fmla="*/ 1 w 125"/>
                  <a:gd name="T11" fmla="*/ 1 h 132"/>
                  <a:gd name="T12" fmla="*/ 0 w 125"/>
                  <a:gd name="T13" fmla="*/ 1 h 132"/>
                  <a:gd name="T14" fmla="*/ 1 w 125"/>
                  <a:gd name="T15" fmla="*/ 1 h 132"/>
                  <a:gd name="T16" fmla="*/ 1 w 125"/>
                  <a:gd name="T17" fmla="*/ 1 h 132"/>
                  <a:gd name="T18" fmla="*/ 1 w 125"/>
                  <a:gd name="T19" fmla="*/ 1 h 132"/>
                  <a:gd name="T20" fmla="*/ 1 w 125"/>
                  <a:gd name="T21" fmla="*/ 1 h 132"/>
                  <a:gd name="T22" fmla="*/ 1 w 125"/>
                  <a:gd name="T23" fmla="*/ 1 h 132"/>
                  <a:gd name="T24" fmla="*/ 1 w 125"/>
                  <a:gd name="T25" fmla="*/ 1 h 132"/>
                  <a:gd name="T26" fmla="*/ 1 w 125"/>
                  <a:gd name="T27" fmla="*/ 1 h 132"/>
                  <a:gd name="T28" fmla="*/ 1 w 125"/>
                  <a:gd name="T29" fmla="*/ 1 h 132"/>
                  <a:gd name="T30" fmla="*/ 1 w 125"/>
                  <a:gd name="T31" fmla="*/ 1 h 132"/>
                  <a:gd name="T32" fmla="*/ 1 w 125"/>
                  <a:gd name="T33" fmla="*/ 1 h 132"/>
                  <a:gd name="T34" fmla="*/ 1 w 125"/>
                  <a:gd name="T35" fmla="*/ 0 h 132"/>
                  <a:gd name="T36" fmla="*/ 1 w 125"/>
                  <a:gd name="T37" fmla="*/ 0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132"/>
                  <a:gd name="T59" fmla="*/ 125 w 125"/>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132">
                    <a:moveTo>
                      <a:pt x="53" y="0"/>
                    </a:moveTo>
                    <a:lnTo>
                      <a:pt x="49" y="3"/>
                    </a:lnTo>
                    <a:lnTo>
                      <a:pt x="40" y="7"/>
                    </a:lnTo>
                    <a:lnTo>
                      <a:pt x="29" y="15"/>
                    </a:lnTo>
                    <a:lnTo>
                      <a:pt x="16" y="25"/>
                    </a:lnTo>
                    <a:lnTo>
                      <a:pt x="6" y="36"/>
                    </a:lnTo>
                    <a:lnTo>
                      <a:pt x="0" y="48"/>
                    </a:lnTo>
                    <a:lnTo>
                      <a:pt x="1" y="60"/>
                    </a:lnTo>
                    <a:lnTo>
                      <a:pt x="11" y="72"/>
                    </a:lnTo>
                    <a:lnTo>
                      <a:pt x="26" y="83"/>
                    </a:lnTo>
                    <a:lnTo>
                      <a:pt x="42" y="94"/>
                    </a:lnTo>
                    <a:lnTo>
                      <a:pt x="56" y="104"/>
                    </a:lnTo>
                    <a:lnTo>
                      <a:pt x="69" y="113"/>
                    </a:lnTo>
                    <a:lnTo>
                      <a:pt x="79" y="120"/>
                    </a:lnTo>
                    <a:lnTo>
                      <a:pt x="89" y="127"/>
                    </a:lnTo>
                    <a:lnTo>
                      <a:pt x="93" y="131"/>
                    </a:lnTo>
                    <a:lnTo>
                      <a:pt x="95" y="132"/>
                    </a:lnTo>
                    <a:lnTo>
                      <a:pt x="125" y="0"/>
                    </a:lnTo>
                    <a:lnTo>
                      <a:pt x="53" y="0"/>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214"/>
              <p:cNvSpPr>
                <a:spLocks/>
              </p:cNvSpPr>
              <p:nvPr/>
            </p:nvSpPr>
            <p:spPr bwMode="auto">
              <a:xfrm>
                <a:off x="2408" y="3623"/>
                <a:ext cx="54" cy="363"/>
              </a:xfrm>
              <a:custGeom>
                <a:avLst/>
                <a:gdLst>
                  <a:gd name="T0" fmla="*/ 1 w 108"/>
                  <a:gd name="T1" fmla="*/ 0 h 726"/>
                  <a:gd name="T2" fmla="*/ 0 w 108"/>
                  <a:gd name="T3" fmla="*/ 1 h 726"/>
                  <a:gd name="T4" fmla="*/ 1 w 108"/>
                  <a:gd name="T5" fmla="*/ 2 h 726"/>
                  <a:gd name="T6" fmla="*/ 1 w 108"/>
                  <a:gd name="T7" fmla="*/ 2 h 726"/>
                  <a:gd name="T8" fmla="*/ 1 w 108"/>
                  <a:gd name="T9" fmla="*/ 2 h 726"/>
                  <a:gd name="T10" fmla="*/ 1 w 108"/>
                  <a:gd name="T11" fmla="*/ 0 h 726"/>
                  <a:gd name="T12" fmla="*/ 0 60000 65536"/>
                  <a:gd name="T13" fmla="*/ 0 60000 65536"/>
                  <a:gd name="T14" fmla="*/ 0 60000 65536"/>
                  <a:gd name="T15" fmla="*/ 0 60000 65536"/>
                  <a:gd name="T16" fmla="*/ 0 60000 65536"/>
                  <a:gd name="T17" fmla="*/ 0 60000 65536"/>
                  <a:gd name="T18" fmla="*/ 0 w 108"/>
                  <a:gd name="T19" fmla="*/ 0 h 726"/>
                  <a:gd name="T20" fmla="*/ 108 w 108"/>
                  <a:gd name="T21" fmla="*/ 726 h 726"/>
                </a:gdLst>
                <a:ahLst/>
                <a:cxnLst>
                  <a:cxn ang="T12">
                    <a:pos x="T0" y="T1"/>
                  </a:cxn>
                  <a:cxn ang="T13">
                    <a:pos x="T2" y="T3"/>
                  </a:cxn>
                  <a:cxn ang="T14">
                    <a:pos x="T4" y="T5"/>
                  </a:cxn>
                  <a:cxn ang="T15">
                    <a:pos x="T6" y="T7"/>
                  </a:cxn>
                  <a:cxn ang="T16">
                    <a:pos x="T8" y="T9"/>
                  </a:cxn>
                  <a:cxn ang="T17">
                    <a:pos x="T10" y="T11"/>
                  </a:cxn>
                </a:cxnLst>
                <a:rect l="T18" t="T19" r="T20" b="T21"/>
                <a:pathLst>
                  <a:path w="108" h="726">
                    <a:moveTo>
                      <a:pt x="30" y="0"/>
                    </a:moveTo>
                    <a:lnTo>
                      <a:pt x="0" y="114"/>
                    </a:lnTo>
                    <a:lnTo>
                      <a:pt x="65" y="690"/>
                    </a:lnTo>
                    <a:lnTo>
                      <a:pt x="108" y="726"/>
                    </a:lnTo>
                    <a:lnTo>
                      <a:pt x="102" y="647"/>
                    </a:lnTo>
                    <a:lnTo>
                      <a:pt x="30" y="0"/>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215"/>
              <p:cNvSpPr>
                <a:spLocks/>
              </p:cNvSpPr>
              <p:nvPr/>
            </p:nvSpPr>
            <p:spPr bwMode="auto">
              <a:xfrm>
                <a:off x="2471" y="4049"/>
                <a:ext cx="461" cy="90"/>
              </a:xfrm>
              <a:custGeom>
                <a:avLst/>
                <a:gdLst>
                  <a:gd name="T0" fmla="*/ 0 w 924"/>
                  <a:gd name="T1" fmla="*/ 1 h 180"/>
                  <a:gd name="T2" fmla="*/ 0 w 924"/>
                  <a:gd name="T3" fmla="*/ 1 h 180"/>
                  <a:gd name="T4" fmla="*/ 1 w 924"/>
                  <a:gd name="T5" fmla="*/ 1 h 180"/>
                  <a:gd name="T6" fmla="*/ 1 w 924"/>
                  <a:gd name="T7" fmla="*/ 0 h 180"/>
                  <a:gd name="T8" fmla="*/ 1 w 924"/>
                  <a:gd name="T9" fmla="*/ 1 h 180"/>
                  <a:gd name="T10" fmla="*/ 1 w 924"/>
                  <a:gd name="T11" fmla="*/ 1 h 180"/>
                  <a:gd name="T12" fmla="*/ 1 w 924"/>
                  <a:gd name="T13" fmla="*/ 1 h 180"/>
                  <a:gd name="T14" fmla="*/ 1 w 924"/>
                  <a:gd name="T15" fmla="*/ 1 h 180"/>
                  <a:gd name="T16" fmla="*/ 1 w 924"/>
                  <a:gd name="T17" fmla="*/ 1 h 180"/>
                  <a:gd name="T18" fmla="*/ 1 w 924"/>
                  <a:gd name="T19" fmla="*/ 1 h 180"/>
                  <a:gd name="T20" fmla="*/ 1 w 924"/>
                  <a:gd name="T21" fmla="*/ 1 h 180"/>
                  <a:gd name="T22" fmla="*/ 1 w 924"/>
                  <a:gd name="T23" fmla="*/ 1 h 180"/>
                  <a:gd name="T24" fmla="*/ 1 w 924"/>
                  <a:gd name="T25" fmla="*/ 1 h 180"/>
                  <a:gd name="T26" fmla="*/ 1 w 924"/>
                  <a:gd name="T27" fmla="*/ 1 h 180"/>
                  <a:gd name="T28" fmla="*/ 1 w 924"/>
                  <a:gd name="T29" fmla="*/ 1 h 180"/>
                  <a:gd name="T30" fmla="*/ 1 w 924"/>
                  <a:gd name="T31" fmla="*/ 1 h 180"/>
                  <a:gd name="T32" fmla="*/ 1 w 924"/>
                  <a:gd name="T33" fmla="*/ 1 h 180"/>
                  <a:gd name="T34" fmla="*/ 1 w 924"/>
                  <a:gd name="T35" fmla="*/ 1 h 180"/>
                  <a:gd name="T36" fmla="*/ 0 w 924"/>
                  <a:gd name="T37" fmla="*/ 1 h 180"/>
                  <a:gd name="T38" fmla="*/ 0 w 924"/>
                  <a:gd name="T39" fmla="*/ 1 h 180"/>
                  <a:gd name="T40" fmla="*/ 0 w 924"/>
                  <a:gd name="T41" fmla="*/ 1 h 180"/>
                  <a:gd name="T42" fmla="*/ 0 w 924"/>
                  <a:gd name="T43" fmla="*/ 1 h 180"/>
                  <a:gd name="T44" fmla="*/ 0 w 924"/>
                  <a:gd name="T45" fmla="*/ 1 h 180"/>
                  <a:gd name="T46" fmla="*/ 0 w 924"/>
                  <a:gd name="T47" fmla="*/ 1 h 180"/>
                  <a:gd name="T48" fmla="*/ 0 w 924"/>
                  <a:gd name="T49" fmla="*/ 1 h 180"/>
                  <a:gd name="T50" fmla="*/ 0 w 924"/>
                  <a:gd name="T51" fmla="*/ 1 h 180"/>
                  <a:gd name="T52" fmla="*/ 0 w 924"/>
                  <a:gd name="T53" fmla="*/ 1 h 180"/>
                  <a:gd name="T54" fmla="*/ 0 w 924"/>
                  <a:gd name="T55" fmla="*/ 1 h 180"/>
                  <a:gd name="T56" fmla="*/ 0 w 924"/>
                  <a:gd name="T57" fmla="*/ 1 h 180"/>
                  <a:gd name="T58" fmla="*/ 0 w 924"/>
                  <a:gd name="T59" fmla="*/ 1 h 180"/>
                  <a:gd name="T60" fmla="*/ 0 w 924"/>
                  <a:gd name="T61" fmla="*/ 1 h 180"/>
                  <a:gd name="T62" fmla="*/ 0 w 924"/>
                  <a:gd name="T63" fmla="*/ 1 h 180"/>
                  <a:gd name="T64" fmla="*/ 0 w 924"/>
                  <a:gd name="T65" fmla="*/ 1 h 180"/>
                  <a:gd name="T66" fmla="*/ 0 w 924"/>
                  <a:gd name="T67" fmla="*/ 1 h 180"/>
                  <a:gd name="T68" fmla="*/ 0 w 924"/>
                  <a:gd name="T69" fmla="*/ 1 h 180"/>
                  <a:gd name="T70" fmla="*/ 0 w 924"/>
                  <a:gd name="T71" fmla="*/ 1 h 180"/>
                  <a:gd name="T72" fmla="*/ 0 w 924"/>
                  <a:gd name="T73" fmla="*/ 1 h 180"/>
                  <a:gd name="T74" fmla="*/ 0 w 924"/>
                  <a:gd name="T75" fmla="*/ 1 h 180"/>
                  <a:gd name="T76" fmla="*/ 0 w 924"/>
                  <a:gd name="T77" fmla="*/ 1 h 180"/>
                  <a:gd name="T78" fmla="*/ 0 w 924"/>
                  <a:gd name="T79" fmla="*/ 1 h 180"/>
                  <a:gd name="T80" fmla="*/ 0 w 924"/>
                  <a:gd name="T81" fmla="*/ 1 h 180"/>
                  <a:gd name="T82" fmla="*/ 0 w 924"/>
                  <a:gd name="T83" fmla="*/ 1 h 180"/>
                  <a:gd name="T84" fmla="*/ 0 w 924"/>
                  <a:gd name="T85" fmla="*/ 1 h 180"/>
                  <a:gd name="T86" fmla="*/ 0 w 924"/>
                  <a:gd name="T87" fmla="*/ 1 h 180"/>
                  <a:gd name="T88" fmla="*/ 0 w 924"/>
                  <a:gd name="T89" fmla="*/ 1 h 180"/>
                  <a:gd name="T90" fmla="*/ 0 w 924"/>
                  <a:gd name="T91" fmla="*/ 1 h 180"/>
                  <a:gd name="T92" fmla="*/ 0 w 924"/>
                  <a:gd name="T93" fmla="*/ 1 h 180"/>
                  <a:gd name="T94" fmla="*/ 0 w 924"/>
                  <a:gd name="T95" fmla="*/ 1 h 180"/>
                  <a:gd name="T96" fmla="*/ 0 w 924"/>
                  <a:gd name="T97" fmla="*/ 1 h 180"/>
                  <a:gd name="T98" fmla="*/ 0 w 924"/>
                  <a:gd name="T99" fmla="*/ 1 h 180"/>
                  <a:gd name="T100" fmla="*/ 0 w 924"/>
                  <a:gd name="T101" fmla="*/ 1 h 180"/>
                  <a:gd name="T102" fmla="*/ 0 w 924"/>
                  <a:gd name="T103" fmla="*/ 1 h 180"/>
                  <a:gd name="T104" fmla="*/ 0 w 924"/>
                  <a:gd name="T105" fmla="*/ 1 h 180"/>
                  <a:gd name="T106" fmla="*/ 0 w 924"/>
                  <a:gd name="T107" fmla="*/ 1 h 1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4"/>
                  <a:gd name="T163" fmla="*/ 0 h 180"/>
                  <a:gd name="T164" fmla="*/ 924 w 924"/>
                  <a:gd name="T165" fmla="*/ 180 h 1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4" h="180">
                    <a:moveTo>
                      <a:pt x="37" y="102"/>
                    </a:moveTo>
                    <a:lnTo>
                      <a:pt x="271" y="132"/>
                    </a:lnTo>
                    <a:lnTo>
                      <a:pt x="607" y="78"/>
                    </a:lnTo>
                    <a:lnTo>
                      <a:pt x="871" y="0"/>
                    </a:lnTo>
                    <a:lnTo>
                      <a:pt x="924" y="42"/>
                    </a:lnTo>
                    <a:lnTo>
                      <a:pt x="920" y="43"/>
                    </a:lnTo>
                    <a:lnTo>
                      <a:pt x="909" y="46"/>
                    </a:lnTo>
                    <a:lnTo>
                      <a:pt x="892" y="53"/>
                    </a:lnTo>
                    <a:lnTo>
                      <a:pt x="869" y="60"/>
                    </a:lnTo>
                    <a:lnTo>
                      <a:pt x="840" y="70"/>
                    </a:lnTo>
                    <a:lnTo>
                      <a:pt x="808" y="80"/>
                    </a:lnTo>
                    <a:lnTo>
                      <a:pt x="771" y="91"/>
                    </a:lnTo>
                    <a:lnTo>
                      <a:pt x="732" y="103"/>
                    </a:lnTo>
                    <a:lnTo>
                      <a:pt x="690" y="114"/>
                    </a:lnTo>
                    <a:lnTo>
                      <a:pt x="646" y="126"/>
                    </a:lnTo>
                    <a:lnTo>
                      <a:pt x="603" y="136"/>
                    </a:lnTo>
                    <a:lnTo>
                      <a:pt x="558" y="146"/>
                    </a:lnTo>
                    <a:lnTo>
                      <a:pt x="514" y="155"/>
                    </a:lnTo>
                    <a:lnTo>
                      <a:pt x="470" y="162"/>
                    </a:lnTo>
                    <a:lnTo>
                      <a:pt x="430" y="166"/>
                    </a:lnTo>
                    <a:lnTo>
                      <a:pt x="391" y="169"/>
                    </a:lnTo>
                    <a:lnTo>
                      <a:pt x="373" y="169"/>
                    </a:lnTo>
                    <a:lnTo>
                      <a:pt x="358" y="170"/>
                    </a:lnTo>
                    <a:lnTo>
                      <a:pt x="345" y="170"/>
                    </a:lnTo>
                    <a:lnTo>
                      <a:pt x="331" y="171"/>
                    </a:lnTo>
                    <a:lnTo>
                      <a:pt x="319" y="171"/>
                    </a:lnTo>
                    <a:lnTo>
                      <a:pt x="308" y="172"/>
                    </a:lnTo>
                    <a:lnTo>
                      <a:pt x="297" y="172"/>
                    </a:lnTo>
                    <a:lnTo>
                      <a:pt x="287" y="173"/>
                    </a:lnTo>
                    <a:lnTo>
                      <a:pt x="277" y="174"/>
                    </a:lnTo>
                    <a:lnTo>
                      <a:pt x="267" y="174"/>
                    </a:lnTo>
                    <a:lnTo>
                      <a:pt x="257" y="175"/>
                    </a:lnTo>
                    <a:lnTo>
                      <a:pt x="246" y="177"/>
                    </a:lnTo>
                    <a:lnTo>
                      <a:pt x="234" y="177"/>
                    </a:lnTo>
                    <a:lnTo>
                      <a:pt x="221" y="178"/>
                    </a:lnTo>
                    <a:lnTo>
                      <a:pt x="208" y="179"/>
                    </a:lnTo>
                    <a:lnTo>
                      <a:pt x="193" y="180"/>
                    </a:lnTo>
                    <a:lnTo>
                      <a:pt x="176" y="180"/>
                    </a:lnTo>
                    <a:lnTo>
                      <a:pt x="160" y="179"/>
                    </a:lnTo>
                    <a:lnTo>
                      <a:pt x="143" y="177"/>
                    </a:lnTo>
                    <a:lnTo>
                      <a:pt x="127" y="172"/>
                    </a:lnTo>
                    <a:lnTo>
                      <a:pt x="111" y="167"/>
                    </a:lnTo>
                    <a:lnTo>
                      <a:pt x="95" y="162"/>
                    </a:lnTo>
                    <a:lnTo>
                      <a:pt x="80" y="156"/>
                    </a:lnTo>
                    <a:lnTo>
                      <a:pt x="65" y="149"/>
                    </a:lnTo>
                    <a:lnTo>
                      <a:pt x="51" y="143"/>
                    </a:lnTo>
                    <a:lnTo>
                      <a:pt x="39" y="136"/>
                    </a:lnTo>
                    <a:lnTo>
                      <a:pt x="28" y="131"/>
                    </a:lnTo>
                    <a:lnTo>
                      <a:pt x="19" y="126"/>
                    </a:lnTo>
                    <a:lnTo>
                      <a:pt x="11" y="121"/>
                    </a:lnTo>
                    <a:lnTo>
                      <a:pt x="5" y="118"/>
                    </a:lnTo>
                    <a:lnTo>
                      <a:pt x="1" y="116"/>
                    </a:lnTo>
                    <a:lnTo>
                      <a:pt x="0" y="114"/>
                    </a:lnTo>
                    <a:lnTo>
                      <a:pt x="37" y="102"/>
                    </a:lnTo>
                    <a:close/>
                  </a:path>
                </a:pathLst>
              </a:custGeom>
              <a:solidFill>
                <a:srgbClr val="7F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237"/>
              <p:cNvSpPr>
                <a:spLocks/>
              </p:cNvSpPr>
              <p:nvPr/>
            </p:nvSpPr>
            <p:spPr bwMode="auto">
              <a:xfrm>
                <a:off x="2858" y="3959"/>
                <a:ext cx="149" cy="75"/>
              </a:xfrm>
              <a:custGeom>
                <a:avLst/>
                <a:gdLst>
                  <a:gd name="T0" fmla="*/ 0 w 300"/>
                  <a:gd name="T1" fmla="*/ 0 h 150"/>
                  <a:gd name="T2" fmla="*/ 0 w 300"/>
                  <a:gd name="T3" fmla="*/ 1 h 150"/>
                  <a:gd name="T4" fmla="*/ 0 w 300"/>
                  <a:gd name="T5" fmla="*/ 1 h 150"/>
                  <a:gd name="T6" fmla="*/ 0 w 300"/>
                  <a:gd name="T7" fmla="*/ 1 h 150"/>
                  <a:gd name="T8" fmla="*/ 0 w 300"/>
                  <a:gd name="T9" fmla="*/ 1 h 150"/>
                  <a:gd name="T10" fmla="*/ 0 w 300"/>
                  <a:gd name="T11" fmla="*/ 1 h 150"/>
                  <a:gd name="T12" fmla="*/ 0 w 300"/>
                  <a:gd name="T13" fmla="*/ 1 h 150"/>
                  <a:gd name="T14" fmla="*/ 0 w 300"/>
                  <a:gd name="T15" fmla="*/ 1 h 150"/>
                  <a:gd name="T16" fmla="*/ 0 w 300"/>
                  <a:gd name="T17" fmla="*/ 1 h 150"/>
                  <a:gd name="T18" fmla="*/ 0 w 300"/>
                  <a:gd name="T19" fmla="*/ 1 h 150"/>
                  <a:gd name="T20" fmla="*/ 0 w 300"/>
                  <a:gd name="T21" fmla="*/ 1 h 150"/>
                  <a:gd name="T22" fmla="*/ 0 w 300"/>
                  <a:gd name="T23" fmla="*/ 1 h 150"/>
                  <a:gd name="T24" fmla="*/ 0 w 300"/>
                  <a:gd name="T25" fmla="*/ 1 h 150"/>
                  <a:gd name="T26" fmla="*/ 0 w 300"/>
                  <a:gd name="T27" fmla="*/ 1 h 150"/>
                  <a:gd name="T28" fmla="*/ 0 w 300"/>
                  <a:gd name="T29" fmla="*/ 1 h 150"/>
                  <a:gd name="T30" fmla="*/ 0 w 300"/>
                  <a:gd name="T31" fmla="*/ 1 h 150"/>
                  <a:gd name="T32" fmla="*/ 0 w 300"/>
                  <a:gd name="T33" fmla="*/ 1 h 150"/>
                  <a:gd name="T34" fmla="*/ 0 w 300"/>
                  <a:gd name="T35" fmla="*/ 1 h 150"/>
                  <a:gd name="T36" fmla="*/ 0 w 300"/>
                  <a:gd name="T37" fmla="*/ 1 h 150"/>
                  <a:gd name="T38" fmla="*/ 0 w 300"/>
                  <a:gd name="T39" fmla="*/ 1 h 150"/>
                  <a:gd name="T40" fmla="*/ 0 w 300"/>
                  <a:gd name="T41" fmla="*/ 1 h 150"/>
                  <a:gd name="T42" fmla="*/ 0 w 300"/>
                  <a:gd name="T43" fmla="*/ 1 h 150"/>
                  <a:gd name="T44" fmla="*/ 0 w 300"/>
                  <a:gd name="T45" fmla="*/ 1 h 150"/>
                  <a:gd name="T46" fmla="*/ 0 w 300"/>
                  <a:gd name="T47" fmla="*/ 1 h 150"/>
                  <a:gd name="T48" fmla="*/ 0 w 300"/>
                  <a:gd name="T49" fmla="*/ 1 h 150"/>
                  <a:gd name="T50" fmla="*/ 0 w 300"/>
                  <a:gd name="T51" fmla="*/ 1 h 150"/>
                  <a:gd name="T52" fmla="*/ 0 w 300"/>
                  <a:gd name="T53" fmla="*/ 1 h 150"/>
                  <a:gd name="T54" fmla="*/ 0 w 300"/>
                  <a:gd name="T55" fmla="*/ 1 h 150"/>
                  <a:gd name="T56" fmla="*/ 0 w 300"/>
                  <a:gd name="T57" fmla="*/ 1 h 150"/>
                  <a:gd name="T58" fmla="*/ 0 w 300"/>
                  <a:gd name="T59" fmla="*/ 1 h 150"/>
                  <a:gd name="T60" fmla="*/ 0 w 300"/>
                  <a:gd name="T61" fmla="*/ 1 h 150"/>
                  <a:gd name="T62" fmla="*/ 0 w 300"/>
                  <a:gd name="T63" fmla="*/ 1 h 150"/>
                  <a:gd name="T64" fmla="*/ 0 w 300"/>
                  <a:gd name="T65" fmla="*/ 1 h 150"/>
                  <a:gd name="T66" fmla="*/ 0 w 300"/>
                  <a:gd name="T67" fmla="*/ 1 h 150"/>
                  <a:gd name="T68" fmla="*/ 0 w 300"/>
                  <a:gd name="T69" fmla="*/ 0 h 1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0"/>
                  <a:gd name="T106" fmla="*/ 0 h 150"/>
                  <a:gd name="T107" fmla="*/ 300 w 300"/>
                  <a:gd name="T108" fmla="*/ 150 h 1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0" h="150">
                    <a:moveTo>
                      <a:pt x="20" y="0"/>
                    </a:moveTo>
                    <a:lnTo>
                      <a:pt x="28" y="1"/>
                    </a:lnTo>
                    <a:lnTo>
                      <a:pt x="39" y="4"/>
                    </a:lnTo>
                    <a:lnTo>
                      <a:pt x="53" y="9"/>
                    </a:lnTo>
                    <a:lnTo>
                      <a:pt x="70" y="15"/>
                    </a:lnTo>
                    <a:lnTo>
                      <a:pt x="89" y="23"/>
                    </a:lnTo>
                    <a:lnTo>
                      <a:pt x="110" y="31"/>
                    </a:lnTo>
                    <a:lnTo>
                      <a:pt x="131" y="40"/>
                    </a:lnTo>
                    <a:lnTo>
                      <a:pt x="154" y="50"/>
                    </a:lnTo>
                    <a:lnTo>
                      <a:pt x="177" y="61"/>
                    </a:lnTo>
                    <a:lnTo>
                      <a:pt x="199" y="71"/>
                    </a:lnTo>
                    <a:lnTo>
                      <a:pt x="221" y="82"/>
                    </a:lnTo>
                    <a:lnTo>
                      <a:pt x="241" y="94"/>
                    </a:lnTo>
                    <a:lnTo>
                      <a:pt x="259" y="104"/>
                    </a:lnTo>
                    <a:lnTo>
                      <a:pt x="275" y="115"/>
                    </a:lnTo>
                    <a:lnTo>
                      <a:pt x="289" y="125"/>
                    </a:lnTo>
                    <a:lnTo>
                      <a:pt x="300" y="134"/>
                    </a:lnTo>
                    <a:lnTo>
                      <a:pt x="287" y="150"/>
                    </a:lnTo>
                    <a:lnTo>
                      <a:pt x="273" y="140"/>
                    </a:lnTo>
                    <a:lnTo>
                      <a:pt x="257" y="129"/>
                    </a:lnTo>
                    <a:lnTo>
                      <a:pt x="237" y="117"/>
                    </a:lnTo>
                    <a:lnTo>
                      <a:pt x="218" y="106"/>
                    </a:lnTo>
                    <a:lnTo>
                      <a:pt x="196" y="94"/>
                    </a:lnTo>
                    <a:lnTo>
                      <a:pt x="174" y="82"/>
                    </a:lnTo>
                    <a:lnTo>
                      <a:pt x="151" y="71"/>
                    </a:lnTo>
                    <a:lnTo>
                      <a:pt x="128" y="61"/>
                    </a:lnTo>
                    <a:lnTo>
                      <a:pt x="106" y="50"/>
                    </a:lnTo>
                    <a:lnTo>
                      <a:pt x="85" y="40"/>
                    </a:lnTo>
                    <a:lnTo>
                      <a:pt x="65" y="32"/>
                    </a:lnTo>
                    <a:lnTo>
                      <a:pt x="46" y="24"/>
                    </a:lnTo>
                    <a:lnTo>
                      <a:pt x="31" y="17"/>
                    </a:lnTo>
                    <a:lnTo>
                      <a:pt x="17" y="12"/>
                    </a:lnTo>
                    <a:lnTo>
                      <a:pt x="7" y="9"/>
                    </a:lnTo>
                    <a:lnTo>
                      <a:pt x="0" y="6"/>
                    </a:lnTo>
                    <a:lnTo>
                      <a:pt x="20" y="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238"/>
              <p:cNvSpPr>
                <a:spLocks/>
              </p:cNvSpPr>
              <p:nvPr/>
            </p:nvSpPr>
            <p:spPr bwMode="auto">
              <a:xfrm>
                <a:off x="2500" y="3894"/>
                <a:ext cx="415" cy="63"/>
              </a:xfrm>
              <a:custGeom>
                <a:avLst/>
                <a:gdLst>
                  <a:gd name="T0" fmla="*/ 1 w 829"/>
                  <a:gd name="T1" fmla="*/ 1 h 125"/>
                  <a:gd name="T2" fmla="*/ 1 w 829"/>
                  <a:gd name="T3" fmla="*/ 1 h 125"/>
                  <a:gd name="T4" fmla="*/ 1 w 829"/>
                  <a:gd name="T5" fmla="*/ 1 h 125"/>
                  <a:gd name="T6" fmla="*/ 1 w 829"/>
                  <a:gd name="T7" fmla="*/ 1 h 125"/>
                  <a:gd name="T8" fmla="*/ 1 w 829"/>
                  <a:gd name="T9" fmla="*/ 1 h 125"/>
                  <a:gd name="T10" fmla="*/ 1 w 829"/>
                  <a:gd name="T11" fmla="*/ 1 h 125"/>
                  <a:gd name="T12" fmla="*/ 1 w 829"/>
                  <a:gd name="T13" fmla="*/ 1 h 125"/>
                  <a:gd name="T14" fmla="*/ 1 w 829"/>
                  <a:gd name="T15" fmla="*/ 1 h 125"/>
                  <a:gd name="T16" fmla="*/ 1 w 829"/>
                  <a:gd name="T17" fmla="*/ 1 h 125"/>
                  <a:gd name="T18" fmla="*/ 2 w 829"/>
                  <a:gd name="T19" fmla="*/ 1 h 125"/>
                  <a:gd name="T20" fmla="*/ 2 w 829"/>
                  <a:gd name="T21" fmla="*/ 1 h 125"/>
                  <a:gd name="T22" fmla="*/ 2 w 829"/>
                  <a:gd name="T23" fmla="*/ 1 h 125"/>
                  <a:gd name="T24" fmla="*/ 2 w 829"/>
                  <a:gd name="T25" fmla="*/ 1 h 125"/>
                  <a:gd name="T26" fmla="*/ 2 w 829"/>
                  <a:gd name="T27" fmla="*/ 1 h 125"/>
                  <a:gd name="T28" fmla="*/ 2 w 829"/>
                  <a:gd name="T29" fmla="*/ 1 h 125"/>
                  <a:gd name="T30" fmla="*/ 2 w 829"/>
                  <a:gd name="T31" fmla="*/ 1 h 125"/>
                  <a:gd name="T32" fmla="*/ 2 w 829"/>
                  <a:gd name="T33" fmla="*/ 1 h 125"/>
                  <a:gd name="T34" fmla="*/ 2 w 829"/>
                  <a:gd name="T35" fmla="*/ 1 h 125"/>
                  <a:gd name="T36" fmla="*/ 2 w 829"/>
                  <a:gd name="T37" fmla="*/ 1 h 125"/>
                  <a:gd name="T38" fmla="*/ 2 w 829"/>
                  <a:gd name="T39" fmla="*/ 1 h 125"/>
                  <a:gd name="T40" fmla="*/ 2 w 829"/>
                  <a:gd name="T41" fmla="*/ 1 h 125"/>
                  <a:gd name="T42" fmla="*/ 2 w 829"/>
                  <a:gd name="T43" fmla="*/ 1 h 125"/>
                  <a:gd name="T44" fmla="*/ 2 w 829"/>
                  <a:gd name="T45" fmla="*/ 1 h 125"/>
                  <a:gd name="T46" fmla="*/ 2 w 829"/>
                  <a:gd name="T47" fmla="*/ 1 h 125"/>
                  <a:gd name="T48" fmla="*/ 2 w 829"/>
                  <a:gd name="T49" fmla="*/ 1 h 125"/>
                  <a:gd name="T50" fmla="*/ 1 w 829"/>
                  <a:gd name="T51" fmla="*/ 1 h 125"/>
                  <a:gd name="T52" fmla="*/ 1 w 829"/>
                  <a:gd name="T53" fmla="*/ 1 h 125"/>
                  <a:gd name="T54" fmla="*/ 1 w 829"/>
                  <a:gd name="T55" fmla="*/ 1 h 125"/>
                  <a:gd name="T56" fmla="*/ 1 w 829"/>
                  <a:gd name="T57" fmla="*/ 1 h 125"/>
                  <a:gd name="T58" fmla="*/ 1 w 829"/>
                  <a:gd name="T59" fmla="*/ 1 h 125"/>
                  <a:gd name="T60" fmla="*/ 1 w 829"/>
                  <a:gd name="T61" fmla="*/ 1 h 125"/>
                  <a:gd name="T62" fmla="*/ 1 w 829"/>
                  <a:gd name="T63" fmla="*/ 1 h 125"/>
                  <a:gd name="T64" fmla="*/ 1 w 829"/>
                  <a:gd name="T65" fmla="*/ 1 h 125"/>
                  <a:gd name="T66" fmla="*/ 1 w 829"/>
                  <a:gd name="T67" fmla="*/ 1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9"/>
                  <a:gd name="T103" fmla="*/ 0 h 125"/>
                  <a:gd name="T104" fmla="*/ 829 w 829"/>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9" h="125">
                    <a:moveTo>
                      <a:pt x="0" y="123"/>
                    </a:moveTo>
                    <a:lnTo>
                      <a:pt x="2" y="122"/>
                    </a:lnTo>
                    <a:lnTo>
                      <a:pt x="9" y="120"/>
                    </a:lnTo>
                    <a:lnTo>
                      <a:pt x="20" y="118"/>
                    </a:lnTo>
                    <a:lnTo>
                      <a:pt x="35" y="115"/>
                    </a:lnTo>
                    <a:lnTo>
                      <a:pt x="53" y="112"/>
                    </a:lnTo>
                    <a:lnTo>
                      <a:pt x="75" y="109"/>
                    </a:lnTo>
                    <a:lnTo>
                      <a:pt x="99" y="104"/>
                    </a:lnTo>
                    <a:lnTo>
                      <a:pt x="127" y="101"/>
                    </a:lnTo>
                    <a:lnTo>
                      <a:pt x="157" y="96"/>
                    </a:lnTo>
                    <a:lnTo>
                      <a:pt x="189" y="92"/>
                    </a:lnTo>
                    <a:lnTo>
                      <a:pt x="222" y="86"/>
                    </a:lnTo>
                    <a:lnTo>
                      <a:pt x="257" y="81"/>
                    </a:lnTo>
                    <a:lnTo>
                      <a:pt x="294" y="76"/>
                    </a:lnTo>
                    <a:lnTo>
                      <a:pt x="332" y="71"/>
                    </a:lnTo>
                    <a:lnTo>
                      <a:pt x="370" y="65"/>
                    </a:lnTo>
                    <a:lnTo>
                      <a:pt x="408" y="59"/>
                    </a:lnTo>
                    <a:lnTo>
                      <a:pt x="446" y="55"/>
                    </a:lnTo>
                    <a:lnTo>
                      <a:pt x="485" y="49"/>
                    </a:lnTo>
                    <a:lnTo>
                      <a:pt x="522" y="43"/>
                    </a:lnTo>
                    <a:lnTo>
                      <a:pt x="559" y="39"/>
                    </a:lnTo>
                    <a:lnTo>
                      <a:pt x="594" y="34"/>
                    </a:lnTo>
                    <a:lnTo>
                      <a:pt x="629" y="28"/>
                    </a:lnTo>
                    <a:lnTo>
                      <a:pt x="661" y="24"/>
                    </a:lnTo>
                    <a:lnTo>
                      <a:pt x="692" y="20"/>
                    </a:lnTo>
                    <a:lnTo>
                      <a:pt x="721" y="16"/>
                    </a:lnTo>
                    <a:lnTo>
                      <a:pt x="746" y="12"/>
                    </a:lnTo>
                    <a:lnTo>
                      <a:pt x="769" y="9"/>
                    </a:lnTo>
                    <a:lnTo>
                      <a:pt x="789" y="6"/>
                    </a:lnTo>
                    <a:lnTo>
                      <a:pt x="805" y="4"/>
                    </a:lnTo>
                    <a:lnTo>
                      <a:pt x="816" y="2"/>
                    </a:lnTo>
                    <a:lnTo>
                      <a:pt x="826" y="1"/>
                    </a:lnTo>
                    <a:lnTo>
                      <a:pt x="829" y="0"/>
                    </a:lnTo>
                    <a:lnTo>
                      <a:pt x="827" y="2"/>
                    </a:lnTo>
                    <a:lnTo>
                      <a:pt x="822" y="8"/>
                    </a:lnTo>
                    <a:lnTo>
                      <a:pt x="816" y="12"/>
                    </a:lnTo>
                    <a:lnTo>
                      <a:pt x="814" y="16"/>
                    </a:lnTo>
                    <a:lnTo>
                      <a:pt x="812" y="16"/>
                    </a:lnTo>
                    <a:lnTo>
                      <a:pt x="805" y="17"/>
                    </a:lnTo>
                    <a:lnTo>
                      <a:pt x="795" y="19"/>
                    </a:lnTo>
                    <a:lnTo>
                      <a:pt x="781" y="21"/>
                    </a:lnTo>
                    <a:lnTo>
                      <a:pt x="763" y="24"/>
                    </a:lnTo>
                    <a:lnTo>
                      <a:pt x="743" y="27"/>
                    </a:lnTo>
                    <a:lnTo>
                      <a:pt x="719" y="31"/>
                    </a:lnTo>
                    <a:lnTo>
                      <a:pt x="692" y="35"/>
                    </a:lnTo>
                    <a:lnTo>
                      <a:pt x="663" y="40"/>
                    </a:lnTo>
                    <a:lnTo>
                      <a:pt x="633" y="44"/>
                    </a:lnTo>
                    <a:lnTo>
                      <a:pt x="601" y="50"/>
                    </a:lnTo>
                    <a:lnTo>
                      <a:pt x="567" y="55"/>
                    </a:lnTo>
                    <a:lnTo>
                      <a:pt x="532" y="61"/>
                    </a:lnTo>
                    <a:lnTo>
                      <a:pt x="495" y="66"/>
                    </a:lnTo>
                    <a:lnTo>
                      <a:pt x="459" y="71"/>
                    </a:lnTo>
                    <a:lnTo>
                      <a:pt x="421" y="77"/>
                    </a:lnTo>
                    <a:lnTo>
                      <a:pt x="385" y="82"/>
                    </a:lnTo>
                    <a:lnTo>
                      <a:pt x="348" y="88"/>
                    </a:lnTo>
                    <a:lnTo>
                      <a:pt x="311" y="93"/>
                    </a:lnTo>
                    <a:lnTo>
                      <a:pt x="275" y="97"/>
                    </a:lnTo>
                    <a:lnTo>
                      <a:pt x="240" y="103"/>
                    </a:lnTo>
                    <a:lnTo>
                      <a:pt x="206" y="107"/>
                    </a:lnTo>
                    <a:lnTo>
                      <a:pt x="174" y="111"/>
                    </a:lnTo>
                    <a:lnTo>
                      <a:pt x="144" y="115"/>
                    </a:lnTo>
                    <a:lnTo>
                      <a:pt x="115" y="118"/>
                    </a:lnTo>
                    <a:lnTo>
                      <a:pt x="90" y="120"/>
                    </a:lnTo>
                    <a:lnTo>
                      <a:pt x="67" y="123"/>
                    </a:lnTo>
                    <a:lnTo>
                      <a:pt x="46" y="124"/>
                    </a:lnTo>
                    <a:lnTo>
                      <a:pt x="29" y="125"/>
                    </a:lnTo>
                    <a:lnTo>
                      <a:pt x="16" y="125"/>
                    </a:lnTo>
                    <a:lnTo>
                      <a:pt x="6" y="124"/>
                    </a:lnTo>
                    <a:lnTo>
                      <a:pt x="0" y="123"/>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239"/>
              <p:cNvSpPr>
                <a:spLocks/>
              </p:cNvSpPr>
              <p:nvPr/>
            </p:nvSpPr>
            <p:spPr bwMode="auto">
              <a:xfrm>
                <a:off x="2448" y="4032"/>
                <a:ext cx="492" cy="119"/>
              </a:xfrm>
              <a:custGeom>
                <a:avLst/>
                <a:gdLst>
                  <a:gd name="T0" fmla="*/ 1 w 986"/>
                  <a:gd name="T1" fmla="*/ 1 h 238"/>
                  <a:gd name="T2" fmla="*/ 1 w 986"/>
                  <a:gd name="T3" fmla="*/ 1 h 238"/>
                  <a:gd name="T4" fmla="*/ 1 w 986"/>
                  <a:gd name="T5" fmla="*/ 1 h 238"/>
                  <a:gd name="T6" fmla="*/ 0 w 986"/>
                  <a:gd name="T7" fmla="*/ 1 h 238"/>
                  <a:gd name="T8" fmla="*/ 0 w 986"/>
                  <a:gd name="T9" fmla="*/ 1 h 238"/>
                  <a:gd name="T10" fmla="*/ 0 w 986"/>
                  <a:gd name="T11" fmla="*/ 1 h 238"/>
                  <a:gd name="T12" fmla="*/ 0 w 986"/>
                  <a:gd name="T13" fmla="*/ 1 h 238"/>
                  <a:gd name="T14" fmla="*/ 0 w 986"/>
                  <a:gd name="T15" fmla="*/ 1 h 238"/>
                  <a:gd name="T16" fmla="*/ 0 w 986"/>
                  <a:gd name="T17" fmla="*/ 1 h 238"/>
                  <a:gd name="T18" fmla="*/ 0 w 986"/>
                  <a:gd name="T19" fmla="*/ 1 h 238"/>
                  <a:gd name="T20" fmla="*/ 0 w 986"/>
                  <a:gd name="T21" fmla="*/ 1 h 238"/>
                  <a:gd name="T22" fmla="*/ 0 w 986"/>
                  <a:gd name="T23" fmla="*/ 1 h 238"/>
                  <a:gd name="T24" fmla="*/ 0 w 986"/>
                  <a:gd name="T25" fmla="*/ 1 h 238"/>
                  <a:gd name="T26" fmla="*/ 0 w 986"/>
                  <a:gd name="T27" fmla="*/ 1 h 238"/>
                  <a:gd name="T28" fmla="*/ 0 w 986"/>
                  <a:gd name="T29" fmla="*/ 1 h 238"/>
                  <a:gd name="T30" fmla="*/ 0 w 986"/>
                  <a:gd name="T31" fmla="*/ 1 h 238"/>
                  <a:gd name="T32" fmla="*/ 0 w 986"/>
                  <a:gd name="T33" fmla="*/ 1 h 238"/>
                  <a:gd name="T34" fmla="*/ 0 w 986"/>
                  <a:gd name="T35" fmla="*/ 1 h 238"/>
                  <a:gd name="T36" fmla="*/ 0 w 986"/>
                  <a:gd name="T37" fmla="*/ 1 h 238"/>
                  <a:gd name="T38" fmla="*/ 0 w 986"/>
                  <a:gd name="T39" fmla="*/ 1 h 238"/>
                  <a:gd name="T40" fmla="*/ 0 w 986"/>
                  <a:gd name="T41" fmla="*/ 1 h 238"/>
                  <a:gd name="T42" fmla="*/ 0 w 986"/>
                  <a:gd name="T43" fmla="*/ 1 h 238"/>
                  <a:gd name="T44" fmla="*/ 0 w 986"/>
                  <a:gd name="T45" fmla="*/ 1 h 238"/>
                  <a:gd name="T46" fmla="*/ 0 w 986"/>
                  <a:gd name="T47" fmla="*/ 1 h 238"/>
                  <a:gd name="T48" fmla="*/ 0 w 986"/>
                  <a:gd name="T49" fmla="*/ 1 h 238"/>
                  <a:gd name="T50" fmla="*/ 0 w 986"/>
                  <a:gd name="T51" fmla="*/ 1 h 238"/>
                  <a:gd name="T52" fmla="*/ 0 w 986"/>
                  <a:gd name="T53" fmla="*/ 1 h 238"/>
                  <a:gd name="T54" fmla="*/ 0 w 986"/>
                  <a:gd name="T55" fmla="*/ 1 h 238"/>
                  <a:gd name="T56" fmla="*/ 0 w 986"/>
                  <a:gd name="T57" fmla="*/ 1 h 238"/>
                  <a:gd name="T58" fmla="*/ 0 w 986"/>
                  <a:gd name="T59" fmla="*/ 1 h 238"/>
                  <a:gd name="T60" fmla="*/ 0 w 986"/>
                  <a:gd name="T61" fmla="*/ 1 h 238"/>
                  <a:gd name="T62" fmla="*/ 0 w 986"/>
                  <a:gd name="T63" fmla="*/ 1 h 238"/>
                  <a:gd name="T64" fmla="*/ 0 w 986"/>
                  <a:gd name="T65" fmla="*/ 1 h 238"/>
                  <a:gd name="T66" fmla="*/ 0 w 986"/>
                  <a:gd name="T67" fmla="*/ 1 h 238"/>
                  <a:gd name="T68" fmla="*/ 1 w 986"/>
                  <a:gd name="T69" fmla="*/ 1 h 238"/>
                  <a:gd name="T70" fmla="*/ 1 w 986"/>
                  <a:gd name="T71" fmla="*/ 1 h 238"/>
                  <a:gd name="T72" fmla="*/ 1 w 986"/>
                  <a:gd name="T73" fmla="*/ 1 h 238"/>
                  <a:gd name="T74" fmla="*/ 1 w 986"/>
                  <a:gd name="T75" fmla="*/ 1 h 238"/>
                  <a:gd name="T76" fmla="*/ 1 w 986"/>
                  <a:gd name="T77" fmla="*/ 1 h 238"/>
                  <a:gd name="T78" fmla="*/ 1 w 986"/>
                  <a:gd name="T79" fmla="*/ 1 h 238"/>
                  <a:gd name="T80" fmla="*/ 1 w 986"/>
                  <a:gd name="T81" fmla="*/ 1 h 238"/>
                  <a:gd name="T82" fmla="*/ 1 w 986"/>
                  <a:gd name="T83" fmla="*/ 1 h 238"/>
                  <a:gd name="T84" fmla="*/ 1 w 986"/>
                  <a:gd name="T85" fmla="*/ 1 h 238"/>
                  <a:gd name="T86" fmla="*/ 1 w 986"/>
                  <a:gd name="T87" fmla="*/ 1 h 238"/>
                  <a:gd name="T88" fmla="*/ 1 w 986"/>
                  <a:gd name="T89" fmla="*/ 1 h 238"/>
                  <a:gd name="T90" fmla="*/ 1 w 986"/>
                  <a:gd name="T91" fmla="*/ 1 h 238"/>
                  <a:gd name="T92" fmla="*/ 1 w 986"/>
                  <a:gd name="T93" fmla="*/ 1 h 238"/>
                  <a:gd name="T94" fmla="*/ 1 w 986"/>
                  <a:gd name="T95" fmla="*/ 1 h 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6"/>
                  <a:gd name="T145" fmla="*/ 0 h 238"/>
                  <a:gd name="T146" fmla="*/ 986 w 986"/>
                  <a:gd name="T147" fmla="*/ 238 h 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6" h="238">
                    <a:moveTo>
                      <a:pt x="779" y="156"/>
                    </a:moveTo>
                    <a:lnTo>
                      <a:pt x="775" y="158"/>
                    </a:lnTo>
                    <a:lnTo>
                      <a:pt x="764" y="160"/>
                    </a:lnTo>
                    <a:lnTo>
                      <a:pt x="746" y="163"/>
                    </a:lnTo>
                    <a:lnTo>
                      <a:pt x="725" y="168"/>
                    </a:lnTo>
                    <a:lnTo>
                      <a:pt x="697" y="174"/>
                    </a:lnTo>
                    <a:lnTo>
                      <a:pt x="665" y="181"/>
                    </a:lnTo>
                    <a:lnTo>
                      <a:pt x="630" y="186"/>
                    </a:lnTo>
                    <a:lnTo>
                      <a:pt x="593" y="195"/>
                    </a:lnTo>
                    <a:lnTo>
                      <a:pt x="554" y="201"/>
                    </a:lnTo>
                    <a:lnTo>
                      <a:pt x="515" y="208"/>
                    </a:lnTo>
                    <a:lnTo>
                      <a:pt x="476" y="215"/>
                    </a:lnTo>
                    <a:lnTo>
                      <a:pt x="437" y="221"/>
                    </a:lnTo>
                    <a:lnTo>
                      <a:pt x="399" y="227"/>
                    </a:lnTo>
                    <a:lnTo>
                      <a:pt x="363" y="231"/>
                    </a:lnTo>
                    <a:lnTo>
                      <a:pt x="331" y="234"/>
                    </a:lnTo>
                    <a:lnTo>
                      <a:pt x="302" y="236"/>
                    </a:lnTo>
                    <a:lnTo>
                      <a:pt x="287" y="237"/>
                    </a:lnTo>
                    <a:lnTo>
                      <a:pt x="272" y="237"/>
                    </a:lnTo>
                    <a:lnTo>
                      <a:pt x="257" y="237"/>
                    </a:lnTo>
                    <a:lnTo>
                      <a:pt x="241" y="238"/>
                    </a:lnTo>
                    <a:lnTo>
                      <a:pt x="226" y="238"/>
                    </a:lnTo>
                    <a:lnTo>
                      <a:pt x="211" y="238"/>
                    </a:lnTo>
                    <a:lnTo>
                      <a:pt x="196" y="237"/>
                    </a:lnTo>
                    <a:lnTo>
                      <a:pt x="181" y="237"/>
                    </a:lnTo>
                    <a:lnTo>
                      <a:pt x="167" y="236"/>
                    </a:lnTo>
                    <a:lnTo>
                      <a:pt x="152" y="235"/>
                    </a:lnTo>
                    <a:lnTo>
                      <a:pt x="137" y="234"/>
                    </a:lnTo>
                    <a:lnTo>
                      <a:pt x="123" y="233"/>
                    </a:lnTo>
                    <a:lnTo>
                      <a:pt x="108" y="230"/>
                    </a:lnTo>
                    <a:lnTo>
                      <a:pt x="95" y="228"/>
                    </a:lnTo>
                    <a:lnTo>
                      <a:pt x="81" y="224"/>
                    </a:lnTo>
                    <a:lnTo>
                      <a:pt x="67" y="221"/>
                    </a:lnTo>
                    <a:lnTo>
                      <a:pt x="53" y="218"/>
                    </a:lnTo>
                    <a:lnTo>
                      <a:pt x="42" y="213"/>
                    </a:lnTo>
                    <a:lnTo>
                      <a:pt x="30" y="206"/>
                    </a:lnTo>
                    <a:lnTo>
                      <a:pt x="22" y="199"/>
                    </a:lnTo>
                    <a:lnTo>
                      <a:pt x="14" y="191"/>
                    </a:lnTo>
                    <a:lnTo>
                      <a:pt x="8" y="183"/>
                    </a:lnTo>
                    <a:lnTo>
                      <a:pt x="4" y="176"/>
                    </a:lnTo>
                    <a:lnTo>
                      <a:pt x="0" y="170"/>
                    </a:lnTo>
                    <a:lnTo>
                      <a:pt x="0" y="158"/>
                    </a:lnTo>
                    <a:lnTo>
                      <a:pt x="1" y="146"/>
                    </a:lnTo>
                    <a:lnTo>
                      <a:pt x="4" y="135"/>
                    </a:lnTo>
                    <a:lnTo>
                      <a:pt x="8" y="123"/>
                    </a:lnTo>
                    <a:lnTo>
                      <a:pt x="13" y="113"/>
                    </a:lnTo>
                    <a:lnTo>
                      <a:pt x="20" y="102"/>
                    </a:lnTo>
                    <a:lnTo>
                      <a:pt x="28" y="92"/>
                    </a:lnTo>
                    <a:lnTo>
                      <a:pt x="36" y="83"/>
                    </a:lnTo>
                    <a:lnTo>
                      <a:pt x="47" y="76"/>
                    </a:lnTo>
                    <a:lnTo>
                      <a:pt x="60" y="68"/>
                    </a:lnTo>
                    <a:lnTo>
                      <a:pt x="73" y="61"/>
                    </a:lnTo>
                    <a:lnTo>
                      <a:pt x="87" y="54"/>
                    </a:lnTo>
                    <a:lnTo>
                      <a:pt x="100" y="47"/>
                    </a:lnTo>
                    <a:lnTo>
                      <a:pt x="114" y="41"/>
                    </a:lnTo>
                    <a:lnTo>
                      <a:pt x="129" y="36"/>
                    </a:lnTo>
                    <a:lnTo>
                      <a:pt x="144" y="29"/>
                    </a:lnTo>
                    <a:lnTo>
                      <a:pt x="159" y="24"/>
                    </a:lnTo>
                    <a:lnTo>
                      <a:pt x="174" y="18"/>
                    </a:lnTo>
                    <a:lnTo>
                      <a:pt x="190" y="15"/>
                    </a:lnTo>
                    <a:lnTo>
                      <a:pt x="206" y="10"/>
                    </a:lnTo>
                    <a:lnTo>
                      <a:pt x="222" y="7"/>
                    </a:lnTo>
                    <a:lnTo>
                      <a:pt x="239" y="3"/>
                    </a:lnTo>
                    <a:lnTo>
                      <a:pt x="255" y="1"/>
                    </a:lnTo>
                    <a:lnTo>
                      <a:pt x="271" y="0"/>
                    </a:lnTo>
                    <a:lnTo>
                      <a:pt x="266" y="3"/>
                    </a:lnTo>
                    <a:lnTo>
                      <a:pt x="258" y="8"/>
                    </a:lnTo>
                    <a:lnTo>
                      <a:pt x="246" y="12"/>
                    </a:lnTo>
                    <a:lnTo>
                      <a:pt x="231" y="18"/>
                    </a:lnTo>
                    <a:lnTo>
                      <a:pt x="213" y="25"/>
                    </a:lnTo>
                    <a:lnTo>
                      <a:pt x="195" y="32"/>
                    </a:lnTo>
                    <a:lnTo>
                      <a:pt x="174" y="40"/>
                    </a:lnTo>
                    <a:lnTo>
                      <a:pt x="153" y="49"/>
                    </a:lnTo>
                    <a:lnTo>
                      <a:pt x="131" y="59"/>
                    </a:lnTo>
                    <a:lnTo>
                      <a:pt x="111" y="69"/>
                    </a:lnTo>
                    <a:lnTo>
                      <a:pt x="91" y="79"/>
                    </a:lnTo>
                    <a:lnTo>
                      <a:pt x="74" y="91"/>
                    </a:lnTo>
                    <a:lnTo>
                      <a:pt x="58" y="104"/>
                    </a:lnTo>
                    <a:lnTo>
                      <a:pt x="44" y="116"/>
                    </a:lnTo>
                    <a:lnTo>
                      <a:pt x="35" y="130"/>
                    </a:lnTo>
                    <a:lnTo>
                      <a:pt x="29" y="145"/>
                    </a:lnTo>
                    <a:lnTo>
                      <a:pt x="29" y="156"/>
                    </a:lnTo>
                    <a:lnTo>
                      <a:pt x="35" y="167"/>
                    </a:lnTo>
                    <a:lnTo>
                      <a:pt x="45" y="176"/>
                    </a:lnTo>
                    <a:lnTo>
                      <a:pt x="60" y="183"/>
                    </a:lnTo>
                    <a:lnTo>
                      <a:pt x="79" y="190"/>
                    </a:lnTo>
                    <a:lnTo>
                      <a:pt x="100" y="196"/>
                    </a:lnTo>
                    <a:lnTo>
                      <a:pt x="126" y="200"/>
                    </a:lnTo>
                    <a:lnTo>
                      <a:pt x="152" y="204"/>
                    </a:lnTo>
                    <a:lnTo>
                      <a:pt x="180" y="206"/>
                    </a:lnTo>
                    <a:lnTo>
                      <a:pt x="209" y="208"/>
                    </a:lnTo>
                    <a:lnTo>
                      <a:pt x="237" y="208"/>
                    </a:lnTo>
                    <a:lnTo>
                      <a:pt x="266" y="209"/>
                    </a:lnTo>
                    <a:lnTo>
                      <a:pt x="293" y="208"/>
                    </a:lnTo>
                    <a:lnTo>
                      <a:pt x="319" y="207"/>
                    </a:lnTo>
                    <a:lnTo>
                      <a:pt x="342" y="205"/>
                    </a:lnTo>
                    <a:lnTo>
                      <a:pt x="362" y="203"/>
                    </a:lnTo>
                    <a:lnTo>
                      <a:pt x="384" y="201"/>
                    </a:lnTo>
                    <a:lnTo>
                      <a:pt x="407" y="199"/>
                    </a:lnTo>
                    <a:lnTo>
                      <a:pt x="431" y="197"/>
                    </a:lnTo>
                    <a:lnTo>
                      <a:pt x="454" y="195"/>
                    </a:lnTo>
                    <a:lnTo>
                      <a:pt x="478" y="191"/>
                    </a:lnTo>
                    <a:lnTo>
                      <a:pt x="502" y="188"/>
                    </a:lnTo>
                    <a:lnTo>
                      <a:pt x="526" y="183"/>
                    </a:lnTo>
                    <a:lnTo>
                      <a:pt x="551" y="180"/>
                    </a:lnTo>
                    <a:lnTo>
                      <a:pt x="575" y="175"/>
                    </a:lnTo>
                    <a:lnTo>
                      <a:pt x="599" y="170"/>
                    </a:lnTo>
                    <a:lnTo>
                      <a:pt x="623" y="165"/>
                    </a:lnTo>
                    <a:lnTo>
                      <a:pt x="646" y="160"/>
                    </a:lnTo>
                    <a:lnTo>
                      <a:pt x="669" y="155"/>
                    </a:lnTo>
                    <a:lnTo>
                      <a:pt x="692" y="150"/>
                    </a:lnTo>
                    <a:lnTo>
                      <a:pt x="714" y="145"/>
                    </a:lnTo>
                    <a:lnTo>
                      <a:pt x="735" y="140"/>
                    </a:lnTo>
                    <a:lnTo>
                      <a:pt x="750" y="137"/>
                    </a:lnTo>
                    <a:lnTo>
                      <a:pt x="764" y="135"/>
                    </a:lnTo>
                    <a:lnTo>
                      <a:pt x="776" y="131"/>
                    </a:lnTo>
                    <a:lnTo>
                      <a:pt x="788" y="129"/>
                    </a:lnTo>
                    <a:lnTo>
                      <a:pt x="799" y="127"/>
                    </a:lnTo>
                    <a:lnTo>
                      <a:pt x="811" y="124"/>
                    </a:lnTo>
                    <a:lnTo>
                      <a:pt x="821" y="121"/>
                    </a:lnTo>
                    <a:lnTo>
                      <a:pt x="833" y="118"/>
                    </a:lnTo>
                    <a:lnTo>
                      <a:pt x="845" y="115"/>
                    </a:lnTo>
                    <a:lnTo>
                      <a:pt x="859" y="110"/>
                    </a:lnTo>
                    <a:lnTo>
                      <a:pt x="874" y="106"/>
                    </a:lnTo>
                    <a:lnTo>
                      <a:pt x="892" y="100"/>
                    </a:lnTo>
                    <a:lnTo>
                      <a:pt x="911" y="93"/>
                    </a:lnTo>
                    <a:lnTo>
                      <a:pt x="933" y="85"/>
                    </a:lnTo>
                    <a:lnTo>
                      <a:pt x="958" y="77"/>
                    </a:lnTo>
                    <a:lnTo>
                      <a:pt x="986" y="67"/>
                    </a:lnTo>
                    <a:lnTo>
                      <a:pt x="984" y="72"/>
                    </a:lnTo>
                    <a:lnTo>
                      <a:pt x="979" y="79"/>
                    </a:lnTo>
                    <a:lnTo>
                      <a:pt x="971" y="86"/>
                    </a:lnTo>
                    <a:lnTo>
                      <a:pt x="961" y="93"/>
                    </a:lnTo>
                    <a:lnTo>
                      <a:pt x="949" y="100"/>
                    </a:lnTo>
                    <a:lnTo>
                      <a:pt x="934" y="107"/>
                    </a:lnTo>
                    <a:lnTo>
                      <a:pt x="919" y="114"/>
                    </a:lnTo>
                    <a:lnTo>
                      <a:pt x="902" y="121"/>
                    </a:lnTo>
                    <a:lnTo>
                      <a:pt x="885" y="127"/>
                    </a:lnTo>
                    <a:lnTo>
                      <a:pt x="867" y="133"/>
                    </a:lnTo>
                    <a:lnTo>
                      <a:pt x="850" y="138"/>
                    </a:lnTo>
                    <a:lnTo>
                      <a:pt x="834" y="144"/>
                    </a:lnTo>
                    <a:lnTo>
                      <a:pt x="818" y="148"/>
                    </a:lnTo>
                    <a:lnTo>
                      <a:pt x="803" y="152"/>
                    </a:lnTo>
                    <a:lnTo>
                      <a:pt x="790" y="154"/>
                    </a:lnTo>
                    <a:lnTo>
                      <a:pt x="779" y="156"/>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240"/>
              <p:cNvSpPr>
                <a:spLocks/>
              </p:cNvSpPr>
              <p:nvPr/>
            </p:nvSpPr>
            <p:spPr bwMode="auto">
              <a:xfrm>
                <a:off x="2469" y="3921"/>
                <a:ext cx="462" cy="82"/>
              </a:xfrm>
              <a:custGeom>
                <a:avLst/>
                <a:gdLst>
                  <a:gd name="T0" fmla="*/ 1 w 924"/>
                  <a:gd name="T1" fmla="*/ 1 h 162"/>
                  <a:gd name="T2" fmla="*/ 1 w 924"/>
                  <a:gd name="T3" fmla="*/ 1 h 162"/>
                  <a:gd name="T4" fmla="*/ 1 w 924"/>
                  <a:gd name="T5" fmla="*/ 1 h 162"/>
                  <a:gd name="T6" fmla="*/ 1 w 924"/>
                  <a:gd name="T7" fmla="*/ 1 h 162"/>
                  <a:gd name="T8" fmla="*/ 1 w 924"/>
                  <a:gd name="T9" fmla="*/ 1 h 162"/>
                  <a:gd name="T10" fmla="*/ 1 w 924"/>
                  <a:gd name="T11" fmla="*/ 1 h 162"/>
                  <a:gd name="T12" fmla="*/ 1 w 924"/>
                  <a:gd name="T13" fmla="*/ 1 h 162"/>
                  <a:gd name="T14" fmla="*/ 1 w 924"/>
                  <a:gd name="T15" fmla="*/ 1 h 162"/>
                  <a:gd name="T16" fmla="*/ 0 w 924"/>
                  <a:gd name="T17" fmla="*/ 1 h 162"/>
                  <a:gd name="T18" fmla="*/ 1 w 924"/>
                  <a:gd name="T19" fmla="*/ 1 h 162"/>
                  <a:gd name="T20" fmla="*/ 1 w 924"/>
                  <a:gd name="T21" fmla="*/ 1 h 162"/>
                  <a:gd name="T22" fmla="*/ 1 w 924"/>
                  <a:gd name="T23" fmla="*/ 1 h 162"/>
                  <a:gd name="T24" fmla="*/ 1 w 924"/>
                  <a:gd name="T25" fmla="*/ 1 h 162"/>
                  <a:gd name="T26" fmla="*/ 1 w 924"/>
                  <a:gd name="T27" fmla="*/ 1 h 162"/>
                  <a:gd name="T28" fmla="*/ 1 w 924"/>
                  <a:gd name="T29" fmla="*/ 1 h 162"/>
                  <a:gd name="T30" fmla="*/ 1 w 924"/>
                  <a:gd name="T31" fmla="*/ 1 h 162"/>
                  <a:gd name="T32" fmla="*/ 1 w 924"/>
                  <a:gd name="T33" fmla="*/ 1 h 162"/>
                  <a:gd name="T34" fmla="*/ 1 w 924"/>
                  <a:gd name="T35" fmla="*/ 1 h 162"/>
                  <a:gd name="T36" fmla="*/ 1 w 924"/>
                  <a:gd name="T37" fmla="*/ 1 h 162"/>
                  <a:gd name="T38" fmla="*/ 1 w 924"/>
                  <a:gd name="T39" fmla="*/ 1 h 162"/>
                  <a:gd name="T40" fmla="*/ 1 w 924"/>
                  <a:gd name="T41" fmla="*/ 1 h 162"/>
                  <a:gd name="T42" fmla="*/ 1 w 924"/>
                  <a:gd name="T43" fmla="*/ 1 h 162"/>
                  <a:gd name="T44" fmla="*/ 1 w 924"/>
                  <a:gd name="T45" fmla="*/ 1 h 162"/>
                  <a:gd name="T46" fmla="*/ 1 w 924"/>
                  <a:gd name="T47" fmla="*/ 1 h 162"/>
                  <a:gd name="T48" fmla="*/ 1 w 924"/>
                  <a:gd name="T49" fmla="*/ 1 h 162"/>
                  <a:gd name="T50" fmla="*/ 1 w 924"/>
                  <a:gd name="T51" fmla="*/ 1 h 162"/>
                  <a:gd name="T52" fmla="*/ 1 w 924"/>
                  <a:gd name="T53" fmla="*/ 1 h 162"/>
                  <a:gd name="T54" fmla="*/ 1 w 924"/>
                  <a:gd name="T55" fmla="*/ 1 h 162"/>
                  <a:gd name="T56" fmla="*/ 1 w 924"/>
                  <a:gd name="T57" fmla="*/ 1 h 162"/>
                  <a:gd name="T58" fmla="*/ 1 w 924"/>
                  <a:gd name="T59" fmla="*/ 1 h 162"/>
                  <a:gd name="T60" fmla="*/ 1 w 924"/>
                  <a:gd name="T61" fmla="*/ 1 h 162"/>
                  <a:gd name="T62" fmla="*/ 1 w 924"/>
                  <a:gd name="T63" fmla="*/ 1 h 162"/>
                  <a:gd name="T64" fmla="*/ 2 w 924"/>
                  <a:gd name="T65" fmla="*/ 1 h 162"/>
                  <a:gd name="T66" fmla="*/ 2 w 924"/>
                  <a:gd name="T67" fmla="*/ 1 h 162"/>
                  <a:gd name="T68" fmla="*/ 2 w 924"/>
                  <a:gd name="T69" fmla="*/ 1 h 162"/>
                  <a:gd name="T70" fmla="*/ 2 w 924"/>
                  <a:gd name="T71" fmla="*/ 1 h 162"/>
                  <a:gd name="T72" fmla="*/ 2 w 924"/>
                  <a:gd name="T73" fmla="*/ 1 h 162"/>
                  <a:gd name="T74" fmla="*/ 2 w 924"/>
                  <a:gd name="T75" fmla="*/ 1 h 162"/>
                  <a:gd name="T76" fmla="*/ 2 w 924"/>
                  <a:gd name="T77" fmla="*/ 1 h 162"/>
                  <a:gd name="T78" fmla="*/ 2 w 924"/>
                  <a:gd name="T79" fmla="*/ 1 h 162"/>
                  <a:gd name="T80" fmla="*/ 2 w 924"/>
                  <a:gd name="T81" fmla="*/ 1 h 162"/>
                  <a:gd name="T82" fmla="*/ 2 w 924"/>
                  <a:gd name="T83" fmla="*/ 1 h 162"/>
                  <a:gd name="T84" fmla="*/ 2 w 924"/>
                  <a:gd name="T85" fmla="*/ 1 h 162"/>
                  <a:gd name="T86" fmla="*/ 2 w 924"/>
                  <a:gd name="T87" fmla="*/ 1 h 162"/>
                  <a:gd name="T88" fmla="*/ 2 w 924"/>
                  <a:gd name="T89" fmla="*/ 1 h 162"/>
                  <a:gd name="T90" fmla="*/ 2 w 924"/>
                  <a:gd name="T91" fmla="*/ 1 h 162"/>
                  <a:gd name="T92" fmla="*/ 2 w 924"/>
                  <a:gd name="T93" fmla="*/ 1 h 162"/>
                  <a:gd name="T94" fmla="*/ 2 w 924"/>
                  <a:gd name="T95" fmla="*/ 1 h 162"/>
                  <a:gd name="T96" fmla="*/ 2 w 924"/>
                  <a:gd name="T97" fmla="*/ 0 h 162"/>
                  <a:gd name="T98" fmla="*/ 2 w 924"/>
                  <a:gd name="T99" fmla="*/ 1 h 162"/>
                  <a:gd name="T100" fmla="*/ 2 w 924"/>
                  <a:gd name="T101" fmla="*/ 1 h 162"/>
                  <a:gd name="T102" fmla="*/ 2 w 924"/>
                  <a:gd name="T103" fmla="*/ 1 h 162"/>
                  <a:gd name="T104" fmla="*/ 2 w 924"/>
                  <a:gd name="T105" fmla="*/ 1 h 162"/>
                  <a:gd name="T106" fmla="*/ 1 w 924"/>
                  <a:gd name="T107" fmla="*/ 1 h 1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4"/>
                  <a:gd name="T163" fmla="*/ 0 h 162"/>
                  <a:gd name="T164" fmla="*/ 924 w 924"/>
                  <a:gd name="T165" fmla="*/ 162 h 1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4" h="162">
                    <a:moveTo>
                      <a:pt x="64" y="162"/>
                    </a:moveTo>
                    <a:lnTo>
                      <a:pt x="52" y="162"/>
                    </a:lnTo>
                    <a:lnTo>
                      <a:pt x="40" y="160"/>
                    </a:lnTo>
                    <a:lnTo>
                      <a:pt x="31" y="157"/>
                    </a:lnTo>
                    <a:lnTo>
                      <a:pt x="22" y="154"/>
                    </a:lnTo>
                    <a:lnTo>
                      <a:pt x="14" y="149"/>
                    </a:lnTo>
                    <a:lnTo>
                      <a:pt x="8" y="142"/>
                    </a:lnTo>
                    <a:lnTo>
                      <a:pt x="3" y="133"/>
                    </a:lnTo>
                    <a:lnTo>
                      <a:pt x="0" y="123"/>
                    </a:lnTo>
                    <a:lnTo>
                      <a:pt x="1" y="123"/>
                    </a:lnTo>
                    <a:lnTo>
                      <a:pt x="5" y="125"/>
                    </a:lnTo>
                    <a:lnTo>
                      <a:pt x="10" y="128"/>
                    </a:lnTo>
                    <a:lnTo>
                      <a:pt x="17" y="130"/>
                    </a:lnTo>
                    <a:lnTo>
                      <a:pt x="25" y="132"/>
                    </a:lnTo>
                    <a:lnTo>
                      <a:pt x="35" y="136"/>
                    </a:lnTo>
                    <a:lnTo>
                      <a:pt x="43" y="138"/>
                    </a:lnTo>
                    <a:lnTo>
                      <a:pt x="52" y="139"/>
                    </a:lnTo>
                    <a:lnTo>
                      <a:pt x="62" y="138"/>
                    </a:lnTo>
                    <a:lnTo>
                      <a:pt x="77" y="136"/>
                    </a:lnTo>
                    <a:lnTo>
                      <a:pt x="96" y="133"/>
                    </a:lnTo>
                    <a:lnTo>
                      <a:pt x="116" y="130"/>
                    </a:lnTo>
                    <a:lnTo>
                      <a:pt x="140" y="126"/>
                    </a:lnTo>
                    <a:lnTo>
                      <a:pt x="167" y="122"/>
                    </a:lnTo>
                    <a:lnTo>
                      <a:pt x="196" y="117"/>
                    </a:lnTo>
                    <a:lnTo>
                      <a:pt x="227" y="113"/>
                    </a:lnTo>
                    <a:lnTo>
                      <a:pt x="259" y="107"/>
                    </a:lnTo>
                    <a:lnTo>
                      <a:pt x="294" y="102"/>
                    </a:lnTo>
                    <a:lnTo>
                      <a:pt x="329" y="96"/>
                    </a:lnTo>
                    <a:lnTo>
                      <a:pt x="366" y="91"/>
                    </a:lnTo>
                    <a:lnTo>
                      <a:pt x="404" y="84"/>
                    </a:lnTo>
                    <a:lnTo>
                      <a:pt x="442" y="78"/>
                    </a:lnTo>
                    <a:lnTo>
                      <a:pt x="480" y="72"/>
                    </a:lnTo>
                    <a:lnTo>
                      <a:pt x="519" y="65"/>
                    </a:lnTo>
                    <a:lnTo>
                      <a:pt x="557" y="60"/>
                    </a:lnTo>
                    <a:lnTo>
                      <a:pt x="594" y="54"/>
                    </a:lnTo>
                    <a:lnTo>
                      <a:pt x="631" y="48"/>
                    </a:lnTo>
                    <a:lnTo>
                      <a:pt x="668" y="42"/>
                    </a:lnTo>
                    <a:lnTo>
                      <a:pt x="702" y="37"/>
                    </a:lnTo>
                    <a:lnTo>
                      <a:pt x="735" y="31"/>
                    </a:lnTo>
                    <a:lnTo>
                      <a:pt x="766" y="26"/>
                    </a:lnTo>
                    <a:lnTo>
                      <a:pt x="796" y="22"/>
                    </a:lnTo>
                    <a:lnTo>
                      <a:pt x="822" y="17"/>
                    </a:lnTo>
                    <a:lnTo>
                      <a:pt x="846" y="12"/>
                    </a:lnTo>
                    <a:lnTo>
                      <a:pt x="868" y="9"/>
                    </a:lnTo>
                    <a:lnTo>
                      <a:pt x="887" y="7"/>
                    </a:lnTo>
                    <a:lnTo>
                      <a:pt x="902" y="3"/>
                    </a:lnTo>
                    <a:lnTo>
                      <a:pt x="913" y="2"/>
                    </a:lnTo>
                    <a:lnTo>
                      <a:pt x="920" y="1"/>
                    </a:lnTo>
                    <a:lnTo>
                      <a:pt x="924" y="0"/>
                    </a:lnTo>
                    <a:lnTo>
                      <a:pt x="922" y="9"/>
                    </a:lnTo>
                    <a:lnTo>
                      <a:pt x="920" y="13"/>
                    </a:lnTo>
                    <a:lnTo>
                      <a:pt x="915" y="19"/>
                    </a:lnTo>
                    <a:lnTo>
                      <a:pt x="906" y="25"/>
                    </a:lnTo>
                    <a:lnTo>
                      <a:pt x="64" y="162"/>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Freeform 241"/>
              <p:cNvSpPr>
                <a:spLocks/>
              </p:cNvSpPr>
              <p:nvPr/>
            </p:nvSpPr>
            <p:spPr bwMode="auto">
              <a:xfrm>
                <a:off x="2883" y="3557"/>
                <a:ext cx="46" cy="355"/>
              </a:xfrm>
              <a:custGeom>
                <a:avLst/>
                <a:gdLst>
                  <a:gd name="T0" fmla="*/ 1 w 91"/>
                  <a:gd name="T1" fmla="*/ 2 h 710"/>
                  <a:gd name="T2" fmla="*/ 1 w 91"/>
                  <a:gd name="T3" fmla="*/ 2 h 710"/>
                  <a:gd name="T4" fmla="*/ 1 w 91"/>
                  <a:gd name="T5" fmla="*/ 2 h 710"/>
                  <a:gd name="T6" fmla="*/ 1 w 91"/>
                  <a:gd name="T7" fmla="*/ 1 h 710"/>
                  <a:gd name="T8" fmla="*/ 1 w 91"/>
                  <a:gd name="T9" fmla="*/ 1 h 710"/>
                  <a:gd name="T10" fmla="*/ 1 w 91"/>
                  <a:gd name="T11" fmla="*/ 1 h 710"/>
                  <a:gd name="T12" fmla="*/ 1 w 91"/>
                  <a:gd name="T13" fmla="*/ 1 h 710"/>
                  <a:gd name="T14" fmla="*/ 1 w 91"/>
                  <a:gd name="T15" fmla="*/ 1 h 710"/>
                  <a:gd name="T16" fmla="*/ 0 w 91"/>
                  <a:gd name="T17" fmla="*/ 0 h 710"/>
                  <a:gd name="T18" fmla="*/ 1 w 91"/>
                  <a:gd name="T19" fmla="*/ 1 h 710"/>
                  <a:gd name="T20" fmla="*/ 1 w 91"/>
                  <a:gd name="T21" fmla="*/ 1 h 710"/>
                  <a:gd name="T22" fmla="*/ 1 w 91"/>
                  <a:gd name="T23" fmla="*/ 1 h 710"/>
                  <a:gd name="T24" fmla="*/ 1 w 91"/>
                  <a:gd name="T25" fmla="*/ 1 h 710"/>
                  <a:gd name="T26" fmla="*/ 1 w 91"/>
                  <a:gd name="T27" fmla="*/ 1 h 710"/>
                  <a:gd name="T28" fmla="*/ 1 w 91"/>
                  <a:gd name="T29" fmla="*/ 1 h 710"/>
                  <a:gd name="T30" fmla="*/ 1 w 91"/>
                  <a:gd name="T31" fmla="*/ 1 h 710"/>
                  <a:gd name="T32" fmla="*/ 1 w 91"/>
                  <a:gd name="T33" fmla="*/ 1 h 710"/>
                  <a:gd name="T34" fmla="*/ 1 w 91"/>
                  <a:gd name="T35" fmla="*/ 1 h 710"/>
                  <a:gd name="T36" fmla="*/ 1 w 91"/>
                  <a:gd name="T37" fmla="*/ 2 h 710"/>
                  <a:gd name="T38" fmla="*/ 1 w 91"/>
                  <a:gd name="T39" fmla="*/ 2 h 710"/>
                  <a:gd name="T40" fmla="*/ 1 w 91"/>
                  <a:gd name="T41" fmla="*/ 2 h 710"/>
                  <a:gd name="T42" fmla="*/ 1 w 91"/>
                  <a:gd name="T43" fmla="*/ 2 h 7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710"/>
                  <a:gd name="T68" fmla="*/ 91 w 91"/>
                  <a:gd name="T69" fmla="*/ 710 h 7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710">
                    <a:moveTo>
                      <a:pt x="76" y="696"/>
                    </a:moveTo>
                    <a:lnTo>
                      <a:pt x="74" y="669"/>
                    </a:lnTo>
                    <a:lnTo>
                      <a:pt x="66" y="596"/>
                    </a:lnTo>
                    <a:lnTo>
                      <a:pt x="55" y="494"/>
                    </a:lnTo>
                    <a:lnTo>
                      <a:pt x="43" y="373"/>
                    </a:lnTo>
                    <a:lnTo>
                      <a:pt x="30" y="249"/>
                    </a:lnTo>
                    <a:lnTo>
                      <a:pt x="17" y="136"/>
                    </a:lnTo>
                    <a:lnTo>
                      <a:pt x="7" y="49"/>
                    </a:lnTo>
                    <a:lnTo>
                      <a:pt x="0" y="0"/>
                    </a:lnTo>
                    <a:lnTo>
                      <a:pt x="7" y="4"/>
                    </a:lnTo>
                    <a:lnTo>
                      <a:pt x="13" y="14"/>
                    </a:lnTo>
                    <a:lnTo>
                      <a:pt x="17" y="26"/>
                    </a:lnTo>
                    <a:lnTo>
                      <a:pt x="21" y="34"/>
                    </a:lnTo>
                    <a:lnTo>
                      <a:pt x="28" y="78"/>
                    </a:lnTo>
                    <a:lnTo>
                      <a:pt x="38" y="156"/>
                    </a:lnTo>
                    <a:lnTo>
                      <a:pt x="51" y="259"/>
                    </a:lnTo>
                    <a:lnTo>
                      <a:pt x="63" y="371"/>
                    </a:lnTo>
                    <a:lnTo>
                      <a:pt x="76" y="485"/>
                    </a:lnTo>
                    <a:lnTo>
                      <a:pt x="85" y="588"/>
                    </a:lnTo>
                    <a:lnTo>
                      <a:pt x="91" y="666"/>
                    </a:lnTo>
                    <a:lnTo>
                      <a:pt x="91" y="710"/>
                    </a:lnTo>
                    <a:lnTo>
                      <a:pt x="76" y="696"/>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1" name="Freeform 242"/>
              <p:cNvSpPr>
                <a:spLocks/>
              </p:cNvSpPr>
              <p:nvPr/>
            </p:nvSpPr>
            <p:spPr bwMode="auto">
              <a:xfrm>
                <a:off x="2791" y="3993"/>
                <a:ext cx="148" cy="54"/>
              </a:xfrm>
              <a:custGeom>
                <a:avLst/>
                <a:gdLst>
                  <a:gd name="T0" fmla="*/ 1 w 294"/>
                  <a:gd name="T1" fmla="*/ 1 h 107"/>
                  <a:gd name="T2" fmla="*/ 1 w 294"/>
                  <a:gd name="T3" fmla="*/ 1 h 107"/>
                  <a:gd name="T4" fmla="*/ 1 w 294"/>
                  <a:gd name="T5" fmla="*/ 1 h 107"/>
                  <a:gd name="T6" fmla="*/ 1 w 294"/>
                  <a:gd name="T7" fmla="*/ 1 h 107"/>
                  <a:gd name="T8" fmla="*/ 1 w 294"/>
                  <a:gd name="T9" fmla="*/ 1 h 107"/>
                  <a:gd name="T10" fmla="*/ 1 w 294"/>
                  <a:gd name="T11" fmla="*/ 1 h 107"/>
                  <a:gd name="T12" fmla="*/ 1 w 294"/>
                  <a:gd name="T13" fmla="*/ 1 h 107"/>
                  <a:gd name="T14" fmla="*/ 1 w 294"/>
                  <a:gd name="T15" fmla="*/ 1 h 107"/>
                  <a:gd name="T16" fmla="*/ 1 w 294"/>
                  <a:gd name="T17" fmla="*/ 1 h 107"/>
                  <a:gd name="T18" fmla="*/ 1 w 294"/>
                  <a:gd name="T19" fmla="*/ 1 h 107"/>
                  <a:gd name="T20" fmla="*/ 1 w 294"/>
                  <a:gd name="T21" fmla="*/ 1 h 107"/>
                  <a:gd name="T22" fmla="*/ 1 w 294"/>
                  <a:gd name="T23" fmla="*/ 1 h 107"/>
                  <a:gd name="T24" fmla="*/ 1 w 294"/>
                  <a:gd name="T25" fmla="*/ 1 h 107"/>
                  <a:gd name="T26" fmla="*/ 1 w 294"/>
                  <a:gd name="T27" fmla="*/ 1 h 107"/>
                  <a:gd name="T28" fmla="*/ 1 w 294"/>
                  <a:gd name="T29" fmla="*/ 1 h 107"/>
                  <a:gd name="T30" fmla="*/ 1 w 294"/>
                  <a:gd name="T31" fmla="*/ 1 h 107"/>
                  <a:gd name="T32" fmla="*/ 0 w 294"/>
                  <a:gd name="T33" fmla="*/ 1 h 107"/>
                  <a:gd name="T34" fmla="*/ 0 w 294"/>
                  <a:gd name="T35" fmla="*/ 1 h 107"/>
                  <a:gd name="T36" fmla="*/ 0 w 294"/>
                  <a:gd name="T37" fmla="*/ 1 h 107"/>
                  <a:gd name="T38" fmla="*/ 1 w 294"/>
                  <a:gd name="T39" fmla="*/ 1 h 107"/>
                  <a:gd name="T40" fmla="*/ 1 w 294"/>
                  <a:gd name="T41" fmla="*/ 0 h 107"/>
                  <a:gd name="T42" fmla="*/ 1 w 294"/>
                  <a:gd name="T43" fmla="*/ 0 h 107"/>
                  <a:gd name="T44" fmla="*/ 1 w 294"/>
                  <a:gd name="T45" fmla="*/ 1 h 107"/>
                  <a:gd name="T46" fmla="*/ 1 w 294"/>
                  <a:gd name="T47" fmla="*/ 1 h 107"/>
                  <a:gd name="T48" fmla="*/ 1 w 294"/>
                  <a:gd name="T49" fmla="*/ 1 h 107"/>
                  <a:gd name="T50" fmla="*/ 1 w 294"/>
                  <a:gd name="T51" fmla="*/ 1 h 107"/>
                  <a:gd name="T52" fmla="*/ 1 w 294"/>
                  <a:gd name="T53" fmla="*/ 1 h 107"/>
                  <a:gd name="T54" fmla="*/ 1 w 294"/>
                  <a:gd name="T55" fmla="*/ 1 h 107"/>
                  <a:gd name="T56" fmla="*/ 1 w 294"/>
                  <a:gd name="T57" fmla="*/ 1 h 107"/>
                  <a:gd name="T58" fmla="*/ 1 w 294"/>
                  <a:gd name="T59" fmla="*/ 1 h 107"/>
                  <a:gd name="T60" fmla="*/ 1 w 294"/>
                  <a:gd name="T61" fmla="*/ 1 h 107"/>
                  <a:gd name="T62" fmla="*/ 1 w 294"/>
                  <a:gd name="T63" fmla="*/ 1 h 107"/>
                  <a:gd name="T64" fmla="*/ 1 w 294"/>
                  <a:gd name="T65" fmla="*/ 1 h 107"/>
                  <a:gd name="T66" fmla="*/ 1 w 294"/>
                  <a:gd name="T67" fmla="*/ 1 h 107"/>
                  <a:gd name="T68" fmla="*/ 1 w 294"/>
                  <a:gd name="T69" fmla="*/ 1 h 107"/>
                  <a:gd name="T70" fmla="*/ 1 w 294"/>
                  <a:gd name="T71" fmla="*/ 1 h 107"/>
                  <a:gd name="T72" fmla="*/ 1 w 294"/>
                  <a:gd name="T73" fmla="*/ 1 h 107"/>
                  <a:gd name="T74" fmla="*/ 1 w 294"/>
                  <a:gd name="T75" fmla="*/ 1 h 107"/>
                  <a:gd name="T76" fmla="*/ 1 w 294"/>
                  <a:gd name="T77" fmla="*/ 1 h 107"/>
                  <a:gd name="T78" fmla="*/ 1 w 294"/>
                  <a:gd name="T79" fmla="*/ 1 h 107"/>
                  <a:gd name="T80" fmla="*/ 1 w 294"/>
                  <a:gd name="T81" fmla="*/ 1 h 107"/>
                  <a:gd name="T82" fmla="*/ 1 w 294"/>
                  <a:gd name="T83" fmla="*/ 1 h 107"/>
                  <a:gd name="T84" fmla="*/ 1 w 294"/>
                  <a:gd name="T85" fmla="*/ 1 h 107"/>
                  <a:gd name="T86" fmla="*/ 1 w 294"/>
                  <a:gd name="T87" fmla="*/ 1 h 107"/>
                  <a:gd name="T88" fmla="*/ 1 w 294"/>
                  <a:gd name="T89" fmla="*/ 1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4"/>
                  <a:gd name="T136" fmla="*/ 0 h 107"/>
                  <a:gd name="T137" fmla="*/ 294 w 294"/>
                  <a:gd name="T138" fmla="*/ 107 h 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4" h="107">
                    <a:moveTo>
                      <a:pt x="292" y="107"/>
                    </a:moveTo>
                    <a:lnTo>
                      <a:pt x="281" y="95"/>
                    </a:lnTo>
                    <a:lnTo>
                      <a:pt x="267" y="85"/>
                    </a:lnTo>
                    <a:lnTo>
                      <a:pt x="252" y="75"/>
                    </a:lnTo>
                    <a:lnTo>
                      <a:pt x="236" y="66"/>
                    </a:lnTo>
                    <a:lnTo>
                      <a:pt x="218" y="58"/>
                    </a:lnTo>
                    <a:lnTo>
                      <a:pt x="200" y="50"/>
                    </a:lnTo>
                    <a:lnTo>
                      <a:pt x="182" y="45"/>
                    </a:lnTo>
                    <a:lnTo>
                      <a:pt x="162" y="39"/>
                    </a:lnTo>
                    <a:lnTo>
                      <a:pt x="141" y="33"/>
                    </a:lnTo>
                    <a:lnTo>
                      <a:pt x="122" y="28"/>
                    </a:lnTo>
                    <a:lnTo>
                      <a:pt x="101" y="25"/>
                    </a:lnTo>
                    <a:lnTo>
                      <a:pt x="80" y="22"/>
                    </a:lnTo>
                    <a:lnTo>
                      <a:pt x="60" y="19"/>
                    </a:lnTo>
                    <a:lnTo>
                      <a:pt x="39" y="18"/>
                    </a:lnTo>
                    <a:lnTo>
                      <a:pt x="19" y="17"/>
                    </a:lnTo>
                    <a:lnTo>
                      <a:pt x="0" y="16"/>
                    </a:lnTo>
                    <a:lnTo>
                      <a:pt x="0" y="15"/>
                    </a:lnTo>
                    <a:lnTo>
                      <a:pt x="0" y="10"/>
                    </a:lnTo>
                    <a:lnTo>
                      <a:pt x="1" y="4"/>
                    </a:lnTo>
                    <a:lnTo>
                      <a:pt x="5" y="0"/>
                    </a:lnTo>
                    <a:lnTo>
                      <a:pt x="20" y="0"/>
                    </a:lnTo>
                    <a:lnTo>
                      <a:pt x="37" y="1"/>
                    </a:lnTo>
                    <a:lnTo>
                      <a:pt x="52" y="2"/>
                    </a:lnTo>
                    <a:lnTo>
                      <a:pt x="68" y="3"/>
                    </a:lnTo>
                    <a:lnTo>
                      <a:pt x="84" y="5"/>
                    </a:lnTo>
                    <a:lnTo>
                      <a:pt x="100" y="7"/>
                    </a:lnTo>
                    <a:lnTo>
                      <a:pt x="116" y="9"/>
                    </a:lnTo>
                    <a:lnTo>
                      <a:pt x="131" y="11"/>
                    </a:lnTo>
                    <a:lnTo>
                      <a:pt x="147" y="15"/>
                    </a:lnTo>
                    <a:lnTo>
                      <a:pt x="163" y="18"/>
                    </a:lnTo>
                    <a:lnTo>
                      <a:pt x="178" y="22"/>
                    </a:lnTo>
                    <a:lnTo>
                      <a:pt x="193" y="26"/>
                    </a:lnTo>
                    <a:lnTo>
                      <a:pt x="208" y="31"/>
                    </a:lnTo>
                    <a:lnTo>
                      <a:pt x="222" y="35"/>
                    </a:lnTo>
                    <a:lnTo>
                      <a:pt x="236" y="41"/>
                    </a:lnTo>
                    <a:lnTo>
                      <a:pt x="250" y="47"/>
                    </a:lnTo>
                    <a:lnTo>
                      <a:pt x="256" y="51"/>
                    </a:lnTo>
                    <a:lnTo>
                      <a:pt x="266" y="57"/>
                    </a:lnTo>
                    <a:lnTo>
                      <a:pt x="274" y="64"/>
                    </a:lnTo>
                    <a:lnTo>
                      <a:pt x="282" y="72"/>
                    </a:lnTo>
                    <a:lnTo>
                      <a:pt x="289" y="81"/>
                    </a:lnTo>
                    <a:lnTo>
                      <a:pt x="293" y="89"/>
                    </a:lnTo>
                    <a:lnTo>
                      <a:pt x="294" y="99"/>
                    </a:lnTo>
                    <a:lnTo>
                      <a:pt x="292" y="107"/>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 name="Freeform 243"/>
              <p:cNvSpPr>
                <a:spLocks/>
              </p:cNvSpPr>
              <p:nvPr/>
            </p:nvSpPr>
            <p:spPr bwMode="auto">
              <a:xfrm>
                <a:off x="2454" y="3539"/>
                <a:ext cx="430" cy="18"/>
              </a:xfrm>
              <a:custGeom>
                <a:avLst/>
                <a:gdLst>
                  <a:gd name="T0" fmla="*/ 2 w 860"/>
                  <a:gd name="T1" fmla="*/ 1 h 36"/>
                  <a:gd name="T2" fmla="*/ 2 w 860"/>
                  <a:gd name="T3" fmla="*/ 1 h 36"/>
                  <a:gd name="T4" fmla="*/ 2 w 860"/>
                  <a:gd name="T5" fmla="*/ 1 h 36"/>
                  <a:gd name="T6" fmla="*/ 2 w 860"/>
                  <a:gd name="T7" fmla="*/ 1 h 36"/>
                  <a:gd name="T8" fmla="*/ 2 w 860"/>
                  <a:gd name="T9" fmla="*/ 1 h 36"/>
                  <a:gd name="T10" fmla="*/ 2 w 860"/>
                  <a:gd name="T11" fmla="*/ 1 h 36"/>
                  <a:gd name="T12" fmla="*/ 2 w 860"/>
                  <a:gd name="T13" fmla="*/ 1 h 36"/>
                  <a:gd name="T14" fmla="*/ 1 w 860"/>
                  <a:gd name="T15" fmla="*/ 1 h 36"/>
                  <a:gd name="T16" fmla="*/ 1 w 860"/>
                  <a:gd name="T17" fmla="*/ 1 h 36"/>
                  <a:gd name="T18" fmla="*/ 1 w 860"/>
                  <a:gd name="T19" fmla="*/ 1 h 36"/>
                  <a:gd name="T20" fmla="*/ 1 w 860"/>
                  <a:gd name="T21" fmla="*/ 1 h 36"/>
                  <a:gd name="T22" fmla="*/ 1 w 860"/>
                  <a:gd name="T23" fmla="*/ 1 h 36"/>
                  <a:gd name="T24" fmla="*/ 1 w 860"/>
                  <a:gd name="T25" fmla="*/ 1 h 36"/>
                  <a:gd name="T26" fmla="*/ 1 w 860"/>
                  <a:gd name="T27" fmla="*/ 1 h 36"/>
                  <a:gd name="T28" fmla="*/ 1 w 860"/>
                  <a:gd name="T29" fmla="*/ 1 h 36"/>
                  <a:gd name="T30" fmla="*/ 1 w 860"/>
                  <a:gd name="T31" fmla="*/ 1 h 36"/>
                  <a:gd name="T32" fmla="*/ 1 w 860"/>
                  <a:gd name="T33" fmla="*/ 1 h 36"/>
                  <a:gd name="T34" fmla="*/ 1 w 860"/>
                  <a:gd name="T35" fmla="*/ 1 h 36"/>
                  <a:gd name="T36" fmla="*/ 1 w 860"/>
                  <a:gd name="T37" fmla="*/ 1 h 36"/>
                  <a:gd name="T38" fmla="*/ 1 w 860"/>
                  <a:gd name="T39" fmla="*/ 1 h 36"/>
                  <a:gd name="T40" fmla="*/ 1 w 860"/>
                  <a:gd name="T41" fmla="*/ 1 h 36"/>
                  <a:gd name="T42" fmla="*/ 1 w 860"/>
                  <a:gd name="T43" fmla="*/ 1 h 36"/>
                  <a:gd name="T44" fmla="*/ 1 w 860"/>
                  <a:gd name="T45" fmla="*/ 1 h 36"/>
                  <a:gd name="T46" fmla="*/ 1 w 860"/>
                  <a:gd name="T47" fmla="*/ 1 h 36"/>
                  <a:gd name="T48" fmla="*/ 1 w 860"/>
                  <a:gd name="T49" fmla="*/ 1 h 36"/>
                  <a:gd name="T50" fmla="*/ 2 w 860"/>
                  <a:gd name="T51" fmla="*/ 0 h 36"/>
                  <a:gd name="T52" fmla="*/ 2 w 860"/>
                  <a:gd name="T53" fmla="*/ 0 h 36"/>
                  <a:gd name="T54" fmla="*/ 2 w 860"/>
                  <a:gd name="T55" fmla="*/ 0 h 36"/>
                  <a:gd name="T56" fmla="*/ 2 w 860"/>
                  <a:gd name="T57" fmla="*/ 1 h 36"/>
                  <a:gd name="T58" fmla="*/ 2 w 860"/>
                  <a:gd name="T59" fmla="*/ 1 h 36"/>
                  <a:gd name="T60" fmla="*/ 2 w 860"/>
                  <a:gd name="T61" fmla="*/ 1 h 36"/>
                  <a:gd name="T62" fmla="*/ 2 w 860"/>
                  <a:gd name="T63" fmla="*/ 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0"/>
                  <a:gd name="T97" fmla="*/ 0 h 36"/>
                  <a:gd name="T98" fmla="*/ 860 w 86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0" h="36">
                    <a:moveTo>
                      <a:pt x="859" y="20"/>
                    </a:moveTo>
                    <a:lnTo>
                      <a:pt x="857" y="20"/>
                    </a:lnTo>
                    <a:lnTo>
                      <a:pt x="850" y="20"/>
                    </a:lnTo>
                    <a:lnTo>
                      <a:pt x="839" y="20"/>
                    </a:lnTo>
                    <a:lnTo>
                      <a:pt x="824" y="20"/>
                    </a:lnTo>
                    <a:lnTo>
                      <a:pt x="807" y="21"/>
                    </a:lnTo>
                    <a:lnTo>
                      <a:pt x="785" y="21"/>
                    </a:lnTo>
                    <a:lnTo>
                      <a:pt x="761" y="21"/>
                    </a:lnTo>
                    <a:lnTo>
                      <a:pt x="735" y="22"/>
                    </a:lnTo>
                    <a:lnTo>
                      <a:pt x="706" y="22"/>
                    </a:lnTo>
                    <a:lnTo>
                      <a:pt x="674" y="23"/>
                    </a:lnTo>
                    <a:lnTo>
                      <a:pt x="640" y="23"/>
                    </a:lnTo>
                    <a:lnTo>
                      <a:pt x="606" y="24"/>
                    </a:lnTo>
                    <a:lnTo>
                      <a:pt x="570" y="24"/>
                    </a:lnTo>
                    <a:lnTo>
                      <a:pt x="532" y="25"/>
                    </a:lnTo>
                    <a:lnTo>
                      <a:pt x="494" y="25"/>
                    </a:lnTo>
                    <a:lnTo>
                      <a:pt x="456" y="26"/>
                    </a:lnTo>
                    <a:lnTo>
                      <a:pt x="417" y="26"/>
                    </a:lnTo>
                    <a:lnTo>
                      <a:pt x="379" y="28"/>
                    </a:lnTo>
                    <a:lnTo>
                      <a:pt x="341" y="29"/>
                    </a:lnTo>
                    <a:lnTo>
                      <a:pt x="303" y="29"/>
                    </a:lnTo>
                    <a:lnTo>
                      <a:pt x="266" y="30"/>
                    </a:lnTo>
                    <a:lnTo>
                      <a:pt x="230" y="30"/>
                    </a:lnTo>
                    <a:lnTo>
                      <a:pt x="196" y="31"/>
                    </a:lnTo>
                    <a:lnTo>
                      <a:pt x="163" y="32"/>
                    </a:lnTo>
                    <a:lnTo>
                      <a:pt x="133" y="32"/>
                    </a:lnTo>
                    <a:lnTo>
                      <a:pt x="105" y="33"/>
                    </a:lnTo>
                    <a:lnTo>
                      <a:pt x="79" y="33"/>
                    </a:lnTo>
                    <a:lnTo>
                      <a:pt x="57" y="34"/>
                    </a:lnTo>
                    <a:lnTo>
                      <a:pt x="38" y="34"/>
                    </a:lnTo>
                    <a:lnTo>
                      <a:pt x="21" y="34"/>
                    </a:lnTo>
                    <a:lnTo>
                      <a:pt x="9" y="36"/>
                    </a:lnTo>
                    <a:lnTo>
                      <a:pt x="0" y="36"/>
                    </a:lnTo>
                    <a:lnTo>
                      <a:pt x="1" y="33"/>
                    </a:lnTo>
                    <a:lnTo>
                      <a:pt x="3" y="31"/>
                    </a:lnTo>
                    <a:lnTo>
                      <a:pt x="9" y="28"/>
                    </a:lnTo>
                    <a:lnTo>
                      <a:pt x="17" y="23"/>
                    </a:lnTo>
                    <a:lnTo>
                      <a:pt x="28" y="18"/>
                    </a:lnTo>
                    <a:lnTo>
                      <a:pt x="42" y="15"/>
                    </a:lnTo>
                    <a:lnTo>
                      <a:pt x="59" y="13"/>
                    </a:lnTo>
                    <a:lnTo>
                      <a:pt x="79" y="10"/>
                    </a:lnTo>
                    <a:lnTo>
                      <a:pt x="87" y="10"/>
                    </a:lnTo>
                    <a:lnTo>
                      <a:pt x="109" y="9"/>
                    </a:lnTo>
                    <a:lnTo>
                      <a:pt x="144" y="9"/>
                    </a:lnTo>
                    <a:lnTo>
                      <a:pt x="189" y="8"/>
                    </a:lnTo>
                    <a:lnTo>
                      <a:pt x="242" y="7"/>
                    </a:lnTo>
                    <a:lnTo>
                      <a:pt x="302" y="6"/>
                    </a:lnTo>
                    <a:lnTo>
                      <a:pt x="366" y="5"/>
                    </a:lnTo>
                    <a:lnTo>
                      <a:pt x="432" y="3"/>
                    </a:lnTo>
                    <a:lnTo>
                      <a:pt x="499" y="2"/>
                    </a:lnTo>
                    <a:lnTo>
                      <a:pt x="564" y="1"/>
                    </a:lnTo>
                    <a:lnTo>
                      <a:pt x="625" y="0"/>
                    </a:lnTo>
                    <a:lnTo>
                      <a:pt x="682" y="0"/>
                    </a:lnTo>
                    <a:lnTo>
                      <a:pt x="730" y="0"/>
                    </a:lnTo>
                    <a:lnTo>
                      <a:pt x="768" y="0"/>
                    </a:lnTo>
                    <a:lnTo>
                      <a:pt x="796" y="0"/>
                    </a:lnTo>
                    <a:lnTo>
                      <a:pt x="809" y="1"/>
                    </a:lnTo>
                    <a:lnTo>
                      <a:pt x="822" y="3"/>
                    </a:lnTo>
                    <a:lnTo>
                      <a:pt x="832" y="6"/>
                    </a:lnTo>
                    <a:lnTo>
                      <a:pt x="842" y="8"/>
                    </a:lnTo>
                    <a:lnTo>
                      <a:pt x="850" y="10"/>
                    </a:lnTo>
                    <a:lnTo>
                      <a:pt x="854" y="13"/>
                    </a:lnTo>
                    <a:lnTo>
                      <a:pt x="858" y="16"/>
                    </a:lnTo>
                    <a:lnTo>
                      <a:pt x="860" y="17"/>
                    </a:lnTo>
                    <a:lnTo>
                      <a:pt x="859" y="2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 name="Freeform 244"/>
              <p:cNvSpPr>
                <a:spLocks/>
              </p:cNvSpPr>
              <p:nvPr/>
            </p:nvSpPr>
            <p:spPr bwMode="auto">
              <a:xfrm>
                <a:off x="2859" y="3580"/>
                <a:ext cx="31" cy="248"/>
              </a:xfrm>
              <a:custGeom>
                <a:avLst/>
                <a:gdLst>
                  <a:gd name="T0" fmla="*/ 1 w 61"/>
                  <a:gd name="T1" fmla="*/ 1 h 496"/>
                  <a:gd name="T2" fmla="*/ 1 w 61"/>
                  <a:gd name="T3" fmla="*/ 1 h 496"/>
                  <a:gd name="T4" fmla="*/ 1 w 61"/>
                  <a:gd name="T5" fmla="*/ 1 h 496"/>
                  <a:gd name="T6" fmla="*/ 1 w 61"/>
                  <a:gd name="T7" fmla="*/ 1 h 496"/>
                  <a:gd name="T8" fmla="*/ 1 w 61"/>
                  <a:gd name="T9" fmla="*/ 1 h 496"/>
                  <a:gd name="T10" fmla="*/ 1 w 61"/>
                  <a:gd name="T11" fmla="*/ 1 h 496"/>
                  <a:gd name="T12" fmla="*/ 1 w 61"/>
                  <a:gd name="T13" fmla="*/ 1 h 496"/>
                  <a:gd name="T14" fmla="*/ 1 w 61"/>
                  <a:gd name="T15" fmla="*/ 1 h 496"/>
                  <a:gd name="T16" fmla="*/ 1 w 61"/>
                  <a:gd name="T17" fmla="*/ 1 h 496"/>
                  <a:gd name="T18" fmla="*/ 1 w 61"/>
                  <a:gd name="T19" fmla="*/ 1 h 496"/>
                  <a:gd name="T20" fmla="*/ 1 w 61"/>
                  <a:gd name="T21" fmla="*/ 1 h 496"/>
                  <a:gd name="T22" fmla="*/ 1 w 61"/>
                  <a:gd name="T23" fmla="*/ 1 h 496"/>
                  <a:gd name="T24" fmla="*/ 0 w 61"/>
                  <a:gd name="T25" fmla="*/ 0 h 496"/>
                  <a:gd name="T26" fmla="*/ 1 w 61"/>
                  <a:gd name="T27" fmla="*/ 1 h 496"/>
                  <a:gd name="T28" fmla="*/ 1 w 61"/>
                  <a:gd name="T29" fmla="*/ 1 h 496"/>
                  <a:gd name="T30" fmla="*/ 1 w 61"/>
                  <a:gd name="T31" fmla="*/ 1 h 496"/>
                  <a:gd name="T32" fmla="*/ 1 w 61"/>
                  <a:gd name="T33" fmla="*/ 1 h 496"/>
                  <a:gd name="T34" fmla="*/ 1 w 61"/>
                  <a:gd name="T35" fmla="*/ 1 h 496"/>
                  <a:gd name="T36" fmla="*/ 1 w 61"/>
                  <a:gd name="T37" fmla="*/ 1 h 496"/>
                  <a:gd name="T38" fmla="*/ 1 w 61"/>
                  <a:gd name="T39" fmla="*/ 1 h 496"/>
                  <a:gd name="T40" fmla="*/ 1 w 61"/>
                  <a:gd name="T41" fmla="*/ 1 h 496"/>
                  <a:gd name="T42" fmla="*/ 1 w 61"/>
                  <a:gd name="T43" fmla="*/ 1 h 4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496"/>
                  <a:gd name="T68" fmla="*/ 61 w 61"/>
                  <a:gd name="T69" fmla="*/ 496 h 4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496">
                    <a:moveTo>
                      <a:pt x="61" y="472"/>
                    </a:moveTo>
                    <a:lnTo>
                      <a:pt x="61" y="479"/>
                    </a:lnTo>
                    <a:lnTo>
                      <a:pt x="59" y="486"/>
                    </a:lnTo>
                    <a:lnTo>
                      <a:pt x="57" y="493"/>
                    </a:lnTo>
                    <a:lnTo>
                      <a:pt x="53" y="496"/>
                    </a:lnTo>
                    <a:lnTo>
                      <a:pt x="49" y="464"/>
                    </a:lnTo>
                    <a:lnTo>
                      <a:pt x="42" y="403"/>
                    </a:lnTo>
                    <a:lnTo>
                      <a:pt x="34" y="322"/>
                    </a:lnTo>
                    <a:lnTo>
                      <a:pt x="25" y="233"/>
                    </a:lnTo>
                    <a:lnTo>
                      <a:pt x="16" y="147"/>
                    </a:lnTo>
                    <a:lnTo>
                      <a:pt x="8" y="72"/>
                    </a:lnTo>
                    <a:lnTo>
                      <a:pt x="2" y="19"/>
                    </a:lnTo>
                    <a:lnTo>
                      <a:pt x="0" y="0"/>
                    </a:lnTo>
                    <a:lnTo>
                      <a:pt x="15" y="24"/>
                    </a:lnTo>
                    <a:lnTo>
                      <a:pt x="20" y="58"/>
                    </a:lnTo>
                    <a:lnTo>
                      <a:pt x="27" y="114"/>
                    </a:lnTo>
                    <a:lnTo>
                      <a:pt x="35" y="184"/>
                    </a:lnTo>
                    <a:lnTo>
                      <a:pt x="43" y="260"/>
                    </a:lnTo>
                    <a:lnTo>
                      <a:pt x="50" y="334"/>
                    </a:lnTo>
                    <a:lnTo>
                      <a:pt x="56" y="399"/>
                    </a:lnTo>
                    <a:lnTo>
                      <a:pt x="59" y="448"/>
                    </a:lnTo>
                    <a:lnTo>
                      <a:pt x="61" y="472"/>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 name="Freeform 245"/>
              <p:cNvSpPr>
                <a:spLocks/>
              </p:cNvSpPr>
              <p:nvPr/>
            </p:nvSpPr>
            <p:spPr bwMode="auto">
              <a:xfrm>
                <a:off x="2532" y="3833"/>
                <a:ext cx="354" cy="53"/>
              </a:xfrm>
              <a:custGeom>
                <a:avLst/>
                <a:gdLst>
                  <a:gd name="T0" fmla="*/ 2 w 708"/>
                  <a:gd name="T1" fmla="*/ 0 h 107"/>
                  <a:gd name="T2" fmla="*/ 2 w 708"/>
                  <a:gd name="T3" fmla="*/ 0 h 107"/>
                  <a:gd name="T4" fmla="*/ 2 w 708"/>
                  <a:gd name="T5" fmla="*/ 0 h 107"/>
                  <a:gd name="T6" fmla="*/ 2 w 708"/>
                  <a:gd name="T7" fmla="*/ 0 h 107"/>
                  <a:gd name="T8" fmla="*/ 1 w 708"/>
                  <a:gd name="T9" fmla="*/ 0 h 107"/>
                  <a:gd name="T10" fmla="*/ 1 w 708"/>
                  <a:gd name="T11" fmla="*/ 0 h 107"/>
                  <a:gd name="T12" fmla="*/ 1 w 708"/>
                  <a:gd name="T13" fmla="*/ 0 h 107"/>
                  <a:gd name="T14" fmla="*/ 1 w 708"/>
                  <a:gd name="T15" fmla="*/ 0 h 107"/>
                  <a:gd name="T16" fmla="*/ 1 w 708"/>
                  <a:gd name="T17" fmla="*/ 0 h 107"/>
                  <a:gd name="T18" fmla="*/ 1 w 708"/>
                  <a:gd name="T19" fmla="*/ 0 h 107"/>
                  <a:gd name="T20" fmla="*/ 1 w 708"/>
                  <a:gd name="T21" fmla="*/ 0 h 107"/>
                  <a:gd name="T22" fmla="*/ 1 w 708"/>
                  <a:gd name="T23" fmla="*/ 0 h 107"/>
                  <a:gd name="T24" fmla="*/ 1 w 708"/>
                  <a:gd name="T25" fmla="*/ 0 h 107"/>
                  <a:gd name="T26" fmla="*/ 1 w 708"/>
                  <a:gd name="T27" fmla="*/ 0 h 107"/>
                  <a:gd name="T28" fmla="*/ 1 w 708"/>
                  <a:gd name="T29" fmla="*/ 0 h 107"/>
                  <a:gd name="T30" fmla="*/ 1 w 708"/>
                  <a:gd name="T31" fmla="*/ 0 h 107"/>
                  <a:gd name="T32" fmla="*/ 0 w 708"/>
                  <a:gd name="T33" fmla="*/ 0 h 107"/>
                  <a:gd name="T34" fmla="*/ 1 w 708"/>
                  <a:gd name="T35" fmla="*/ 0 h 107"/>
                  <a:gd name="T36" fmla="*/ 1 w 708"/>
                  <a:gd name="T37" fmla="*/ 0 h 107"/>
                  <a:gd name="T38" fmla="*/ 1 w 708"/>
                  <a:gd name="T39" fmla="*/ 0 h 107"/>
                  <a:gd name="T40" fmla="*/ 1 w 708"/>
                  <a:gd name="T41" fmla="*/ 0 h 107"/>
                  <a:gd name="T42" fmla="*/ 1 w 708"/>
                  <a:gd name="T43" fmla="*/ 0 h 107"/>
                  <a:gd name="T44" fmla="*/ 1 w 708"/>
                  <a:gd name="T45" fmla="*/ 0 h 107"/>
                  <a:gd name="T46" fmla="*/ 1 w 708"/>
                  <a:gd name="T47" fmla="*/ 0 h 107"/>
                  <a:gd name="T48" fmla="*/ 1 w 708"/>
                  <a:gd name="T49" fmla="*/ 0 h 107"/>
                  <a:gd name="T50" fmla="*/ 1 w 708"/>
                  <a:gd name="T51" fmla="*/ 0 h 107"/>
                  <a:gd name="T52" fmla="*/ 1 w 708"/>
                  <a:gd name="T53" fmla="*/ 0 h 107"/>
                  <a:gd name="T54" fmla="*/ 1 w 708"/>
                  <a:gd name="T55" fmla="*/ 0 h 107"/>
                  <a:gd name="T56" fmla="*/ 1 w 708"/>
                  <a:gd name="T57" fmla="*/ 0 h 107"/>
                  <a:gd name="T58" fmla="*/ 1 w 708"/>
                  <a:gd name="T59" fmla="*/ 0 h 107"/>
                  <a:gd name="T60" fmla="*/ 1 w 708"/>
                  <a:gd name="T61" fmla="*/ 0 h 107"/>
                  <a:gd name="T62" fmla="*/ 2 w 708"/>
                  <a:gd name="T63" fmla="*/ 0 h 107"/>
                  <a:gd name="T64" fmla="*/ 2 w 708"/>
                  <a:gd name="T65" fmla="*/ 0 h 107"/>
                  <a:gd name="T66" fmla="*/ 2 w 708"/>
                  <a:gd name="T67" fmla="*/ 0 h 107"/>
                  <a:gd name="T68" fmla="*/ 2 w 708"/>
                  <a:gd name="T69" fmla="*/ 0 h 107"/>
                  <a:gd name="T70" fmla="*/ 2 w 708"/>
                  <a:gd name="T71" fmla="*/ 0 h 107"/>
                  <a:gd name="T72" fmla="*/ 2 w 708"/>
                  <a:gd name="T73" fmla="*/ 0 h 107"/>
                  <a:gd name="T74" fmla="*/ 2 w 708"/>
                  <a:gd name="T75" fmla="*/ 0 h 107"/>
                  <a:gd name="T76" fmla="*/ 2 w 708"/>
                  <a:gd name="T77" fmla="*/ 0 h 107"/>
                  <a:gd name="T78" fmla="*/ 2 w 708"/>
                  <a:gd name="T79" fmla="*/ 0 h 107"/>
                  <a:gd name="T80" fmla="*/ 2 w 708"/>
                  <a:gd name="T81" fmla="*/ 0 h 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8"/>
                  <a:gd name="T124" fmla="*/ 0 h 107"/>
                  <a:gd name="T125" fmla="*/ 708 w 708"/>
                  <a:gd name="T126" fmla="*/ 107 h 1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8" h="107">
                    <a:moveTo>
                      <a:pt x="708" y="18"/>
                    </a:moveTo>
                    <a:lnTo>
                      <a:pt x="652" y="24"/>
                    </a:lnTo>
                    <a:lnTo>
                      <a:pt x="596" y="30"/>
                    </a:lnTo>
                    <a:lnTo>
                      <a:pt x="541" y="37"/>
                    </a:lnTo>
                    <a:lnTo>
                      <a:pt x="484" y="44"/>
                    </a:lnTo>
                    <a:lnTo>
                      <a:pt x="429" y="52"/>
                    </a:lnTo>
                    <a:lnTo>
                      <a:pt x="375" y="59"/>
                    </a:lnTo>
                    <a:lnTo>
                      <a:pt x="322" y="66"/>
                    </a:lnTo>
                    <a:lnTo>
                      <a:pt x="271" y="72"/>
                    </a:lnTo>
                    <a:lnTo>
                      <a:pt x="223" y="79"/>
                    </a:lnTo>
                    <a:lnTo>
                      <a:pt x="178" y="84"/>
                    </a:lnTo>
                    <a:lnTo>
                      <a:pt x="136" y="90"/>
                    </a:lnTo>
                    <a:lnTo>
                      <a:pt x="100" y="95"/>
                    </a:lnTo>
                    <a:lnTo>
                      <a:pt x="67" y="99"/>
                    </a:lnTo>
                    <a:lnTo>
                      <a:pt x="40" y="103"/>
                    </a:lnTo>
                    <a:lnTo>
                      <a:pt x="17" y="105"/>
                    </a:lnTo>
                    <a:lnTo>
                      <a:pt x="0" y="107"/>
                    </a:lnTo>
                    <a:lnTo>
                      <a:pt x="3" y="103"/>
                    </a:lnTo>
                    <a:lnTo>
                      <a:pt x="9" y="99"/>
                    </a:lnTo>
                    <a:lnTo>
                      <a:pt x="14" y="96"/>
                    </a:lnTo>
                    <a:lnTo>
                      <a:pt x="19" y="91"/>
                    </a:lnTo>
                    <a:lnTo>
                      <a:pt x="37" y="88"/>
                    </a:lnTo>
                    <a:lnTo>
                      <a:pt x="67" y="83"/>
                    </a:lnTo>
                    <a:lnTo>
                      <a:pt x="105" y="77"/>
                    </a:lnTo>
                    <a:lnTo>
                      <a:pt x="151" y="71"/>
                    </a:lnTo>
                    <a:lnTo>
                      <a:pt x="204" y="62"/>
                    </a:lnTo>
                    <a:lnTo>
                      <a:pt x="261" y="56"/>
                    </a:lnTo>
                    <a:lnTo>
                      <a:pt x="319" y="47"/>
                    </a:lnTo>
                    <a:lnTo>
                      <a:pt x="379" y="39"/>
                    </a:lnTo>
                    <a:lnTo>
                      <a:pt x="438" y="33"/>
                    </a:lnTo>
                    <a:lnTo>
                      <a:pt x="495" y="24"/>
                    </a:lnTo>
                    <a:lnTo>
                      <a:pt x="547" y="19"/>
                    </a:lnTo>
                    <a:lnTo>
                      <a:pt x="594" y="12"/>
                    </a:lnTo>
                    <a:lnTo>
                      <a:pt x="633" y="7"/>
                    </a:lnTo>
                    <a:lnTo>
                      <a:pt x="663" y="4"/>
                    </a:lnTo>
                    <a:lnTo>
                      <a:pt x="682" y="1"/>
                    </a:lnTo>
                    <a:lnTo>
                      <a:pt x="689" y="0"/>
                    </a:lnTo>
                    <a:lnTo>
                      <a:pt x="695" y="3"/>
                    </a:lnTo>
                    <a:lnTo>
                      <a:pt x="702" y="6"/>
                    </a:lnTo>
                    <a:lnTo>
                      <a:pt x="706" y="12"/>
                    </a:lnTo>
                    <a:lnTo>
                      <a:pt x="708" y="18"/>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5" name="Freeform 246"/>
              <p:cNvSpPr>
                <a:spLocks/>
              </p:cNvSpPr>
              <p:nvPr/>
            </p:nvSpPr>
            <p:spPr bwMode="auto">
              <a:xfrm>
                <a:off x="2817" y="3862"/>
                <a:ext cx="69" cy="12"/>
              </a:xfrm>
              <a:custGeom>
                <a:avLst/>
                <a:gdLst>
                  <a:gd name="T0" fmla="*/ 1 w 137"/>
                  <a:gd name="T1" fmla="*/ 1 h 24"/>
                  <a:gd name="T2" fmla="*/ 1 w 137"/>
                  <a:gd name="T3" fmla="*/ 1 h 24"/>
                  <a:gd name="T4" fmla="*/ 1 w 137"/>
                  <a:gd name="T5" fmla="*/ 1 h 24"/>
                  <a:gd name="T6" fmla="*/ 1 w 137"/>
                  <a:gd name="T7" fmla="*/ 1 h 24"/>
                  <a:gd name="T8" fmla="*/ 1 w 137"/>
                  <a:gd name="T9" fmla="*/ 1 h 24"/>
                  <a:gd name="T10" fmla="*/ 1 w 137"/>
                  <a:gd name="T11" fmla="*/ 1 h 24"/>
                  <a:gd name="T12" fmla="*/ 1 w 137"/>
                  <a:gd name="T13" fmla="*/ 1 h 24"/>
                  <a:gd name="T14" fmla="*/ 1 w 137"/>
                  <a:gd name="T15" fmla="*/ 1 h 24"/>
                  <a:gd name="T16" fmla="*/ 1 w 137"/>
                  <a:gd name="T17" fmla="*/ 1 h 24"/>
                  <a:gd name="T18" fmla="*/ 1 w 137"/>
                  <a:gd name="T19" fmla="*/ 1 h 24"/>
                  <a:gd name="T20" fmla="*/ 1 w 137"/>
                  <a:gd name="T21" fmla="*/ 1 h 24"/>
                  <a:gd name="T22" fmla="*/ 1 w 137"/>
                  <a:gd name="T23" fmla="*/ 1 h 24"/>
                  <a:gd name="T24" fmla="*/ 1 w 137"/>
                  <a:gd name="T25" fmla="*/ 1 h 24"/>
                  <a:gd name="T26" fmla="*/ 0 w 137"/>
                  <a:gd name="T27" fmla="*/ 1 h 24"/>
                  <a:gd name="T28" fmla="*/ 1 w 137"/>
                  <a:gd name="T29" fmla="*/ 1 h 24"/>
                  <a:gd name="T30" fmla="*/ 1 w 137"/>
                  <a:gd name="T31" fmla="*/ 1 h 24"/>
                  <a:gd name="T32" fmla="*/ 1 w 137"/>
                  <a:gd name="T33" fmla="*/ 1 h 24"/>
                  <a:gd name="T34" fmla="*/ 1 w 137"/>
                  <a:gd name="T35" fmla="*/ 1 h 24"/>
                  <a:gd name="T36" fmla="*/ 1 w 137"/>
                  <a:gd name="T37" fmla="*/ 1 h 24"/>
                  <a:gd name="T38" fmla="*/ 1 w 137"/>
                  <a:gd name="T39" fmla="*/ 1 h 24"/>
                  <a:gd name="T40" fmla="*/ 1 w 137"/>
                  <a:gd name="T41" fmla="*/ 1 h 24"/>
                  <a:gd name="T42" fmla="*/ 1 w 137"/>
                  <a:gd name="T43" fmla="*/ 0 h 24"/>
                  <a:gd name="T44" fmla="*/ 1 w 137"/>
                  <a:gd name="T45" fmla="*/ 1 h 24"/>
                  <a:gd name="T46" fmla="*/ 1 w 137"/>
                  <a:gd name="T47" fmla="*/ 1 h 24"/>
                  <a:gd name="T48" fmla="*/ 1 w 137"/>
                  <a:gd name="T49" fmla="*/ 1 h 24"/>
                  <a:gd name="T50" fmla="*/ 1 w 137"/>
                  <a:gd name="T51" fmla="*/ 1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7"/>
                  <a:gd name="T79" fmla="*/ 0 h 24"/>
                  <a:gd name="T80" fmla="*/ 137 w 137"/>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7" h="24">
                    <a:moveTo>
                      <a:pt x="134" y="22"/>
                    </a:moveTo>
                    <a:lnTo>
                      <a:pt x="131" y="22"/>
                    </a:lnTo>
                    <a:lnTo>
                      <a:pt x="130" y="17"/>
                    </a:lnTo>
                    <a:lnTo>
                      <a:pt x="130" y="14"/>
                    </a:lnTo>
                    <a:lnTo>
                      <a:pt x="127" y="10"/>
                    </a:lnTo>
                    <a:lnTo>
                      <a:pt x="112" y="13"/>
                    </a:lnTo>
                    <a:lnTo>
                      <a:pt x="97" y="15"/>
                    </a:lnTo>
                    <a:lnTo>
                      <a:pt x="81" y="17"/>
                    </a:lnTo>
                    <a:lnTo>
                      <a:pt x="66" y="18"/>
                    </a:lnTo>
                    <a:lnTo>
                      <a:pt x="50" y="21"/>
                    </a:lnTo>
                    <a:lnTo>
                      <a:pt x="33" y="22"/>
                    </a:lnTo>
                    <a:lnTo>
                      <a:pt x="17" y="23"/>
                    </a:lnTo>
                    <a:lnTo>
                      <a:pt x="1" y="24"/>
                    </a:lnTo>
                    <a:lnTo>
                      <a:pt x="0" y="18"/>
                    </a:lnTo>
                    <a:lnTo>
                      <a:pt x="13" y="15"/>
                    </a:lnTo>
                    <a:lnTo>
                      <a:pt x="29" y="13"/>
                    </a:lnTo>
                    <a:lnTo>
                      <a:pt x="46" y="9"/>
                    </a:lnTo>
                    <a:lnTo>
                      <a:pt x="62" y="7"/>
                    </a:lnTo>
                    <a:lnTo>
                      <a:pt x="80" y="5"/>
                    </a:lnTo>
                    <a:lnTo>
                      <a:pt x="99" y="3"/>
                    </a:lnTo>
                    <a:lnTo>
                      <a:pt x="117" y="1"/>
                    </a:lnTo>
                    <a:lnTo>
                      <a:pt x="137" y="0"/>
                    </a:lnTo>
                    <a:lnTo>
                      <a:pt x="137" y="5"/>
                    </a:lnTo>
                    <a:lnTo>
                      <a:pt x="137" y="10"/>
                    </a:lnTo>
                    <a:lnTo>
                      <a:pt x="135" y="17"/>
                    </a:lnTo>
                    <a:lnTo>
                      <a:pt x="134" y="22"/>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6" name="Freeform 247"/>
              <p:cNvSpPr>
                <a:spLocks/>
              </p:cNvSpPr>
              <p:nvPr/>
            </p:nvSpPr>
            <p:spPr bwMode="auto">
              <a:xfrm>
                <a:off x="2823" y="3883"/>
                <a:ext cx="63" cy="10"/>
              </a:xfrm>
              <a:custGeom>
                <a:avLst/>
                <a:gdLst>
                  <a:gd name="T0" fmla="*/ 1 w 126"/>
                  <a:gd name="T1" fmla="*/ 0 h 21"/>
                  <a:gd name="T2" fmla="*/ 0 w 126"/>
                  <a:gd name="T3" fmla="*/ 0 h 21"/>
                  <a:gd name="T4" fmla="*/ 1 w 126"/>
                  <a:gd name="T5" fmla="*/ 0 h 21"/>
                  <a:gd name="T6" fmla="*/ 1 w 126"/>
                  <a:gd name="T7" fmla="*/ 0 h 21"/>
                  <a:gd name="T8" fmla="*/ 1 w 126"/>
                  <a:gd name="T9" fmla="*/ 0 h 21"/>
                  <a:gd name="T10" fmla="*/ 1 w 126"/>
                  <a:gd name="T11" fmla="*/ 0 h 21"/>
                  <a:gd name="T12" fmla="*/ 1 w 126"/>
                  <a:gd name="T13" fmla="*/ 0 h 21"/>
                  <a:gd name="T14" fmla="*/ 1 w 126"/>
                  <a:gd name="T15" fmla="*/ 0 h 21"/>
                  <a:gd name="T16" fmla="*/ 1 w 126"/>
                  <a:gd name="T17" fmla="*/ 0 h 21"/>
                  <a:gd name="T18" fmla="*/ 1 w 126"/>
                  <a:gd name="T19" fmla="*/ 0 h 21"/>
                  <a:gd name="T20" fmla="*/ 1 w 126"/>
                  <a:gd name="T21" fmla="*/ 0 h 21"/>
                  <a:gd name="T22" fmla="*/ 1 w 126"/>
                  <a:gd name="T23" fmla="*/ 0 h 21"/>
                  <a:gd name="T24" fmla="*/ 1 w 126"/>
                  <a:gd name="T25" fmla="*/ 0 h 21"/>
                  <a:gd name="T26" fmla="*/ 1 w 126"/>
                  <a:gd name="T27" fmla="*/ 0 h 21"/>
                  <a:gd name="T28" fmla="*/ 1 w 126"/>
                  <a:gd name="T29" fmla="*/ 0 h 21"/>
                  <a:gd name="T30" fmla="*/ 1 w 126"/>
                  <a:gd name="T31" fmla="*/ 0 h 21"/>
                  <a:gd name="T32" fmla="*/ 1 w 126"/>
                  <a:gd name="T33" fmla="*/ 0 h 21"/>
                  <a:gd name="T34" fmla="*/ 1 w 126"/>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21"/>
                  <a:gd name="T56" fmla="*/ 126 w 126"/>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21">
                    <a:moveTo>
                      <a:pt x="1" y="20"/>
                    </a:moveTo>
                    <a:lnTo>
                      <a:pt x="0" y="14"/>
                    </a:lnTo>
                    <a:lnTo>
                      <a:pt x="15" y="12"/>
                    </a:lnTo>
                    <a:lnTo>
                      <a:pt x="31" y="10"/>
                    </a:lnTo>
                    <a:lnTo>
                      <a:pt x="47" y="7"/>
                    </a:lnTo>
                    <a:lnTo>
                      <a:pt x="63" y="5"/>
                    </a:lnTo>
                    <a:lnTo>
                      <a:pt x="79" y="4"/>
                    </a:lnTo>
                    <a:lnTo>
                      <a:pt x="96" y="3"/>
                    </a:lnTo>
                    <a:lnTo>
                      <a:pt x="111" y="2"/>
                    </a:lnTo>
                    <a:lnTo>
                      <a:pt x="126" y="0"/>
                    </a:lnTo>
                    <a:lnTo>
                      <a:pt x="121" y="5"/>
                    </a:lnTo>
                    <a:lnTo>
                      <a:pt x="108" y="10"/>
                    </a:lnTo>
                    <a:lnTo>
                      <a:pt x="92" y="13"/>
                    </a:lnTo>
                    <a:lnTo>
                      <a:pt x="73" y="17"/>
                    </a:lnTo>
                    <a:lnTo>
                      <a:pt x="52" y="20"/>
                    </a:lnTo>
                    <a:lnTo>
                      <a:pt x="32" y="21"/>
                    </a:lnTo>
                    <a:lnTo>
                      <a:pt x="15" y="21"/>
                    </a:lnTo>
                    <a:lnTo>
                      <a:pt x="1" y="2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7" name="Freeform 248"/>
              <p:cNvSpPr>
                <a:spLocks/>
              </p:cNvSpPr>
              <p:nvPr/>
            </p:nvSpPr>
            <p:spPr bwMode="auto">
              <a:xfrm>
                <a:off x="2541" y="3824"/>
                <a:ext cx="337" cy="44"/>
              </a:xfrm>
              <a:custGeom>
                <a:avLst/>
                <a:gdLst>
                  <a:gd name="T0" fmla="*/ 0 w 674"/>
                  <a:gd name="T1" fmla="*/ 1 h 88"/>
                  <a:gd name="T2" fmla="*/ 1 w 674"/>
                  <a:gd name="T3" fmla="*/ 1 h 88"/>
                  <a:gd name="T4" fmla="*/ 1 w 674"/>
                  <a:gd name="T5" fmla="*/ 1 h 88"/>
                  <a:gd name="T6" fmla="*/ 1 w 674"/>
                  <a:gd name="T7" fmla="*/ 1 h 88"/>
                  <a:gd name="T8" fmla="*/ 1 w 674"/>
                  <a:gd name="T9" fmla="*/ 1 h 88"/>
                  <a:gd name="T10" fmla="*/ 1 w 674"/>
                  <a:gd name="T11" fmla="*/ 1 h 88"/>
                  <a:gd name="T12" fmla="*/ 1 w 674"/>
                  <a:gd name="T13" fmla="*/ 1 h 88"/>
                  <a:gd name="T14" fmla="*/ 1 w 674"/>
                  <a:gd name="T15" fmla="*/ 1 h 88"/>
                  <a:gd name="T16" fmla="*/ 1 w 674"/>
                  <a:gd name="T17" fmla="*/ 1 h 88"/>
                  <a:gd name="T18" fmla="*/ 1 w 674"/>
                  <a:gd name="T19" fmla="*/ 1 h 88"/>
                  <a:gd name="T20" fmla="*/ 1 w 674"/>
                  <a:gd name="T21" fmla="*/ 1 h 88"/>
                  <a:gd name="T22" fmla="*/ 1 w 674"/>
                  <a:gd name="T23" fmla="*/ 1 h 88"/>
                  <a:gd name="T24" fmla="*/ 1 w 674"/>
                  <a:gd name="T25" fmla="*/ 1 h 88"/>
                  <a:gd name="T26" fmla="*/ 1 w 674"/>
                  <a:gd name="T27" fmla="*/ 1 h 88"/>
                  <a:gd name="T28" fmla="*/ 2 w 674"/>
                  <a:gd name="T29" fmla="*/ 1 h 88"/>
                  <a:gd name="T30" fmla="*/ 2 w 674"/>
                  <a:gd name="T31" fmla="*/ 1 h 88"/>
                  <a:gd name="T32" fmla="*/ 2 w 674"/>
                  <a:gd name="T33" fmla="*/ 1 h 88"/>
                  <a:gd name="T34" fmla="*/ 2 w 674"/>
                  <a:gd name="T35" fmla="*/ 0 h 88"/>
                  <a:gd name="T36" fmla="*/ 2 w 674"/>
                  <a:gd name="T37" fmla="*/ 0 h 88"/>
                  <a:gd name="T38" fmla="*/ 2 w 674"/>
                  <a:gd name="T39" fmla="*/ 0 h 88"/>
                  <a:gd name="T40" fmla="*/ 2 w 674"/>
                  <a:gd name="T41" fmla="*/ 1 h 88"/>
                  <a:gd name="T42" fmla="*/ 2 w 674"/>
                  <a:gd name="T43" fmla="*/ 1 h 88"/>
                  <a:gd name="T44" fmla="*/ 2 w 674"/>
                  <a:gd name="T45" fmla="*/ 1 h 88"/>
                  <a:gd name="T46" fmla="*/ 2 w 674"/>
                  <a:gd name="T47" fmla="*/ 1 h 88"/>
                  <a:gd name="T48" fmla="*/ 2 w 674"/>
                  <a:gd name="T49" fmla="*/ 1 h 88"/>
                  <a:gd name="T50" fmla="*/ 2 w 674"/>
                  <a:gd name="T51" fmla="*/ 1 h 88"/>
                  <a:gd name="T52" fmla="*/ 2 w 674"/>
                  <a:gd name="T53" fmla="*/ 1 h 88"/>
                  <a:gd name="T54" fmla="*/ 2 w 674"/>
                  <a:gd name="T55" fmla="*/ 1 h 88"/>
                  <a:gd name="T56" fmla="*/ 2 w 674"/>
                  <a:gd name="T57" fmla="*/ 1 h 88"/>
                  <a:gd name="T58" fmla="*/ 2 w 674"/>
                  <a:gd name="T59" fmla="*/ 1 h 88"/>
                  <a:gd name="T60" fmla="*/ 2 w 674"/>
                  <a:gd name="T61" fmla="*/ 1 h 88"/>
                  <a:gd name="T62" fmla="*/ 1 w 674"/>
                  <a:gd name="T63" fmla="*/ 1 h 88"/>
                  <a:gd name="T64" fmla="*/ 1 w 674"/>
                  <a:gd name="T65" fmla="*/ 1 h 88"/>
                  <a:gd name="T66" fmla="*/ 1 w 674"/>
                  <a:gd name="T67" fmla="*/ 1 h 88"/>
                  <a:gd name="T68" fmla="*/ 1 w 674"/>
                  <a:gd name="T69" fmla="*/ 1 h 88"/>
                  <a:gd name="T70" fmla="*/ 1 w 674"/>
                  <a:gd name="T71" fmla="*/ 1 h 88"/>
                  <a:gd name="T72" fmla="*/ 1 w 674"/>
                  <a:gd name="T73" fmla="*/ 1 h 88"/>
                  <a:gd name="T74" fmla="*/ 1 w 674"/>
                  <a:gd name="T75" fmla="*/ 1 h 88"/>
                  <a:gd name="T76" fmla="*/ 1 w 674"/>
                  <a:gd name="T77" fmla="*/ 1 h 88"/>
                  <a:gd name="T78" fmla="*/ 1 w 674"/>
                  <a:gd name="T79" fmla="*/ 1 h 88"/>
                  <a:gd name="T80" fmla="*/ 1 w 674"/>
                  <a:gd name="T81" fmla="*/ 1 h 88"/>
                  <a:gd name="T82" fmla="*/ 0 w 674"/>
                  <a:gd name="T83" fmla="*/ 1 h 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4"/>
                  <a:gd name="T127" fmla="*/ 0 h 88"/>
                  <a:gd name="T128" fmla="*/ 674 w 674"/>
                  <a:gd name="T129" fmla="*/ 88 h 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4" h="88">
                    <a:moveTo>
                      <a:pt x="0" y="88"/>
                    </a:moveTo>
                    <a:lnTo>
                      <a:pt x="11" y="70"/>
                    </a:lnTo>
                    <a:lnTo>
                      <a:pt x="25" y="69"/>
                    </a:lnTo>
                    <a:lnTo>
                      <a:pt x="48" y="66"/>
                    </a:lnTo>
                    <a:lnTo>
                      <a:pt x="78" y="62"/>
                    </a:lnTo>
                    <a:lnTo>
                      <a:pt x="115" y="58"/>
                    </a:lnTo>
                    <a:lnTo>
                      <a:pt x="157" y="53"/>
                    </a:lnTo>
                    <a:lnTo>
                      <a:pt x="203" y="48"/>
                    </a:lnTo>
                    <a:lnTo>
                      <a:pt x="251" y="43"/>
                    </a:lnTo>
                    <a:lnTo>
                      <a:pt x="302" y="37"/>
                    </a:lnTo>
                    <a:lnTo>
                      <a:pt x="352" y="31"/>
                    </a:lnTo>
                    <a:lnTo>
                      <a:pt x="401" y="24"/>
                    </a:lnTo>
                    <a:lnTo>
                      <a:pt x="448" y="20"/>
                    </a:lnTo>
                    <a:lnTo>
                      <a:pt x="492" y="14"/>
                    </a:lnTo>
                    <a:lnTo>
                      <a:pt x="531" y="9"/>
                    </a:lnTo>
                    <a:lnTo>
                      <a:pt x="564" y="6"/>
                    </a:lnTo>
                    <a:lnTo>
                      <a:pt x="591" y="2"/>
                    </a:lnTo>
                    <a:lnTo>
                      <a:pt x="608" y="0"/>
                    </a:lnTo>
                    <a:lnTo>
                      <a:pt x="622" y="0"/>
                    </a:lnTo>
                    <a:lnTo>
                      <a:pt x="632" y="0"/>
                    </a:lnTo>
                    <a:lnTo>
                      <a:pt x="641" y="1"/>
                    </a:lnTo>
                    <a:lnTo>
                      <a:pt x="648" y="1"/>
                    </a:lnTo>
                    <a:lnTo>
                      <a:pt x="655" y="2"/>
                    </a:lnTo>
                    <a:lnTo>
                      <a:pt x="661" y="3"/>
                    </a:lnTo>
                    <a:lnTo>
                      <a:pt x="667" y="5"/>
                    </a:lnTo>
                    <a:lnTo>
                      <a:pt x="674" y="6"/>
                    </a:lnTo>
                    <a:lnTo>
                      <a:pt x="667" y="7"/>
                    </a:lnTo>
                    <a:lnTo>
                      <a:pt x="647" y="9"/>
                    </a:lnTo>
                    <a:lnTo>
                      <a:pt x="616" y="13"/>
                    </a:lnTo>
                    <a:lnTo>
                      <a:pt x="577" y="17"/>
                    </a:lnTo>
                    <a:lnTo>
                      <a:pt x="528" y="22"/>
                    </a:lnTo>
                    <a:lnTo>
                      <a:pt x="476" y="29"/>
                    </a:lnTo>
                    <a:lnTo>
                      <a:pt x="418" y="36"/>
                    </a:lnTo>
                    <a:lnTo>
                      <a:pt x="358" y="43"/>
                    </a:lnTo>
                    <a:lnTo>
                      <a:pt x="298" y="50"/>
                    </a:lnTo>
                    <a:lnTo>
                      <a:pt x="238" y="56"/>
                    </a:lnTo>
                    <a:lnTo>
                      <a:pt x="182" y="63"/>
                    </a:lnTo>
                    <a:lnTo>
                      <a:pt x="130" y="70"/>
                    </a:lnTo>
                    <a:lnTo>
                      <a:pt x="84" y="76"/>
                    </a:lnTo>
                    <a:lnTo>
                      <a:pt x="45" y="81"/>
                    </a:lnTo>
                    <a:lnTo>
                      <a:pt x="17" y="85"/>
                    </a:lnTo>
                    <a:lnTo>
                      <a:pt x="0" y="88"/>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8" name="Freeform 249"/>
              <p:cNvSpPr>
                <a:spLocks/>
              </p:cNvSpPr>
              <p:nvPr/>
            </p:nvSpPr>
            <p:spPr bwMode="auto">
              <a:xfrm>
                <a:off x="2848" y="3587"/>
                <a:ext cx="29" cy="229"/>
              </a:xfrm>
              <a:custGeom>
                <a:avLst/>
                <a:gdLst>
                  <a:gd name="T0" fmla="*/ 1 w 57"/>
                  <a:gd name="T1" fmla="*/ 1 h 457"/>
                  <a:gd name="T2" fmla="*/ 1 w 57"/>
                  <a:gd name="T3" fmla="*/ 1 h 457"/>
                  <a:gd name="T4" fmla="*/ 1 w 57"/>
                  <a:gd name="T5" fmla="*/ 1 h 457"/>
                  <a:gd name="T6" fmla="*/ 1 w 57"/>
                  <a:gd name="T7" fmla="*/ 1 h 457"/>
                  <a:gd name="T8" fmla="*/ 1 w 57"/>
                  <a:gd name="T9" fmla="*/ 1 h 457"/>
                  <a:gd name="T10" fmla="*/ 0 w 57"/>
                  <a:gd name="T11" fmla="*/ 1 h 457"/>
                  <a:gd name="T12" fmla="*/ 0 w 57"/>
                  <a:gd name="T13" fmla="*/ 1 h 457"/>
                  <a:gd name="T14" fmla="*/ 1 w 57"/>
                  <a:gd name="T15" fmla="*/ 1 h 457"/>
                  <a:gd name="T16" fmla="*/ 1 w 57"/>
                  <a:gd name="T17" fmla="*/ 1 h 457"/>
                  <a:gd name="T18" fmla="*/ 1 w 57"/>
                  <a:gd name="T19" fmla="*/ 0 h 457"/>
                  <a:gd name="T20" fmla="*/ 1 w 57"/>
                  <a:gd name="T21" fmla="*/ 1 h 457"/>
                  <a:gd name="T22" fmla="*/ 1 w 57"/>
                  <a:gd name="T23" fmla="*/ 1 h 457"/>
                  <a:gd name="T24" fmla="*/ 1 w 57"/>
                  <a:gd name="T25" fmla="*/ 1 h 457"/>
                  <a:gd name="T26" fmla="*/ 1 w 57"/>
                  <a:gd name="T27" fmla="*/ 1 h 457"/>
                  <a:gd name="T28" fmla="*/ 1 w 57"/>
                  <a:gd name="T29" fmla="*/ 1 h 457"/>
                  <a:gd name="T30" fmla="*/ 1 w 57"/>
                  <a:gd name="T31" fmla="*/ 1 h 457"/>
                  <a:gd name="T32" fmla="*/ 1 w 57"/>
                  <a:gd name="T33" fmla="*/ 1 h 457"/>
                  <a:gd name="T34" fmla="*/ 1 w 57"/>
                  <a:gd name="T35" fmla="*/ 1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457"/>
                  <a:gd name="T56" fmla="*/ 57 w 57"/>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457">
                    <a:moveTo>
                      <a:pt x="57" y="457"/>
                    </a:moveTo>
                    <a:lnTo>
                      <a:pt x="55" y="456"/>
                    </a:lnTo>
                    <a:lnTo>
                      <a:pt x="52" y="451"/>
                    </a:lnTo>
                    <a:lnTo>
                      <a:pt x="49" y="446"/>
                    </a:lnTo>
                    <a:lnTo>
                      <a:pt x="47" y="443"/>
                    </a:lnTo>
                    <a:lnTo>
                      <a:pt x="0" y="29"/>
                    </a:lnTo>
                    <a:lnTo>
                      <a:pt x="0" y="23"/>
                    </a:lnTo>
                    <a:lnTo>
                      <a:pt x="1" y="15"/>
                    </a:lnTo>
                    <a:lnTo>
                      <a:pt x="3" y="6"/>
                    </a:lnTo>
                    <a:lnTo>
                      <a:pt x="5" y="0"/>
                    </a:lnTo>
                    <a:lnTo>
                      <a:pt x="8" y="17"/>
                    </a:lnTo>
                    <a:lnTo>
                      <a:pt x="14" y="64"/>
                    </a:lnTo>
                    <a:lnTo>
                      <a:pt x="22" y="132"/>
                    </a:lnTo>
                    <a:lnTo>
                      <a:pt x="31" y="210"/>
                    </a:lnTo>
                    <a:lnTo>
                      <a:pt x="40" y="292"/>
                    </a:lnTo>
                    <a:lnTo>
                      <a:pt x="49" y="366"/>
                    </a:lnTo>
                    <a:lnTo>
                      <a:pt x="55" y="423"/>
                    </a:lnTo>
                    <a:lnTo>
                      <a:pt x="57" y="457"/>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Freeform 250"/>
              <p:cNvSpPr>
                <a:spLocks/>
              </p:cNvSpPr>
              <p:nvPr/>
            </p:nvSpPr>
            <p:spPr bwMode="auto">
              <a:xfrm>
                <a:off x="2512" y="3571"/>
                <a:ext cx="343" cy="22"/>
              </a:xfrm>
              <a:custGeom>
                <a:avLst/>
                <a:gdLst>
                  <a:gd name="T0" fmla="*/ 1 w 688"/>
                  <a:gd name="T1" fmla="*/ 1 h 44"/>
                  <a:gd name="T2" fmla="*/ 1 w 688"/>
                  <a:gd name="T3" fmla="*/ 1 h 44"/>
                  <a:gd name="T4" fmla="*/ 1 w 688"/>
                  <a:gd name="T5" fmla="*/ 1 h 44"/>
                  <a:gd name="T6" fmla="*/ 1 w 688"/>
                  <a:gd name="T7" fmla="*/ 1 h 44"/>
                  <a:gd name="T8" fmla="*/ 1 w 688"/>
                  <a:gd name="T9" fmla="*/ 1 h 44"/>
                  <a:gd name="T10" fmla="*/ 0 w 688"/>
                  <a:gd name="T11" fmla="*/ 1 h 44"/>
                  <a:gd name="T12" fmla="*/ 0 w 688"/>
                  <a:gd name="T13" fmla="*/ 1 h 44"/>
                  <a:gd name="T14" fmla="*/ 0 w 688"/>
                  <a:gd name="T15" fmla="*/ 1 h 44"/>
                  <a:gd name="T16" fmla="*/ 0 w 688"/>
                  <a:gd name="T17" fmla="*/ 1 h 44"/>
                  <a:gd name="T18" fmla="*/ 0 w 688"/>
                  <a:gd name="T19" fmla="*/ 1 h 44"/>
                  <a:gd name="T20" fmla="*/ 0 w 688"/>
                  <a:gd name="T21" fmla="*/ 1 h 44"/>
                  <a:gd name="T22" fmla="*/ 0 w 688"/>
                  <a:gd name="T23" fmla="*/ 1 h 44"/>
                  <a:gd name="T24" fmla="*/ 0 w 688"/>
                  <a:gd name="T25" fmla="*/ 1 h 44"/>
                  <a:gd name="T26" fmla="*/ 0 w 688"/>
                  <a:gd name="T27" fmla="*/ 1 h 44"/>
                  <a:gd name="T28" fmla="*/ 0 w 688"/>
                  <a:gd name="T29" fmla="*/ 1 h 44"/>
                  <a:gd name="T30" fmla="*/ 0 w 688"/>
                  <a:gd name="T31" fmla="*/ 1 h 44"/>
                  <a:gd name="T32" fmla="*/ 0 w 688"/>
                  <a:gd name="T33" fmla="*/ 1 h 44"/>
                  <a:gd name="T34" fmla="*/ 0 w 688"/>
                  <a:gd name="T35" fmla="*/ 1 h 44"/>
                  <a:gd name="T36" fmla="*/ 0 w 688"/>
                  <a:gd name="T37" fmla="*/ 1 h 44"/>
                  <a:gd name="T38" fmla="*/ 0 w 688"/>
                  <a:gd name="T39" fmla="*/ 1 h 44"/>
                  <a:gd name="T40" fmla="*/ 0 w 688"/>
                  <a:gd name="T41" fmla="*/ 1 h 44"/>
                  <a:gd name="T42" fmla="*/ 0 w 688"/>
                  <a:gd name="T43" fmla="*/ 1 h 44"/>
                  <a:gd name="T44" fmla="*/ 0 w 688"/>
                  <a:gd name="T45" fmla="*/ 1 h 44"/>
                  <a:gd name="T46" fmla="*/ 0 w 688"/>
                  <a:gd name="T47" fmla="*/ 1 h 44"/>
                  <a:gd name="T48" fmla="*/ 0 w 688"/>
                  <a:gd name="T49" fmla="*/ 1 h 44"/>
                  <a:gd name="T50" fmla="*/ 0 w 688"/>
                  <a:gd name="T51" fmla="*/ 1 h 44"/>
                  <a:gd name="T52" fmla="*/ 0 w 688"/>
                  <a:gd name="T53" fmla="*/ 1 h 44"/>
                  <a:gd name="T54" fmla="*/ 0 w 688"/>
                  <a:gd name="T55" fmla="*/ 1 h 44"/>
                  <a:gd name="T56" fmla="*/ 1 w 688"/>
                  <a:gd name="T57" fmla="*/ 1 h 44"/>
                  <a:gd name="T58" fmla="*/ 1 w 688"/>
                  <a:gd name="T59" fmla="*/ 1 h 44"/>
                  <a:gd name="T60" fmla="*/ 1 w 688"/>
                  <a:gd name="T61" fmla="*/ 1 h 44"/>
                  <a:gd name="T62" fmla="*/ 1 w 688"/>
                  <a:gd name="T63" fmla="*/ 1 h 44"/>
                  <a:gd name="T64" fmla="*/ 1 w 688"/>
                  <a:gd name="T65" fmla="*/ 0 h 44"/>
                  <a:gd name="T66" fmla="*/ 1 w 688"/>
                  <a:gd name="T67" fmla="*/ 0 h 44"/>
                  <a:gd name="T68" fmla="*/ 1 w 688"/>
                  <a:gd name="T69" fmla="*/ 1 h 44"/>
                  <a:gd name="T70" fmla="*/ 1 w 688"/>
                  <a:gd name="T71" fmla="*/ 1 h 44"/>
                  <a:gd name="T72" fmla="*/ 1 w 688"/>
                  <a:gd name="T73" fmla="*/ 1 h 44"/>
                  <a:gd name="T74" fmla="*/ 1 w 688"/>
                  <a:gd name="T75" fmla="*/ 1 h 44"/>
                  <a:gd name="T76" fmla="*/ 1 w 688"/>
                  <a:gd name="T77" fmla="*/ 1 h 44"/>
                  <a:gd name="T78" fmla="*/ 1 w 688"/>
                  <a:gd name="T79" fmla="*/ 1 h 44"/>
                  <a:gd name="T80" fmla="*/ 1 w 688"/>
                  <a:gd name="T81" fmla="*/ 1 h 44"/>
                  <a:gd name="T82" fmla="*/ 1 w 688"/>
                  <a:gd name="T83" fmla="*/ 1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8"/>
                  <a:gd name="T127" fmla="*/ 0 h 44"/>
                  <a:gd name="T128" fmla="*/ 688 w 688"/>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8" h="44">
                    <a:moveTo>
                      <a:pt x="646" y="20"/>
                    </a:moveTo>
                    <a:lnTo>
                      <a:pt x="639" y="20"/>
                    </a:lnTo>
                    <a:lnTo>
                      <a:pt x="620" y="21"/>
                    </a:lnTo>
                    <a:lnTo>
                      <a:pt x="590" y="23"/>
                    </a:lnTo>
                    <a:lnTo>
                      <a:pt x="550" y="26"/>
                    </a:lnTo>
                    <a:lnTo>
                      <a:pt x="504" y="28"/>
                    </a:lnTo>
                    <a:lnTo>
                      <a:pt x="451" y="30"/>
                    </a:lnTo>
                    <a:lnTo>
                      <a:pt x="395" y="33"/>
                    </a:lnTo>
                    <a:lnTo>
                      <a:pt x="337" y="36"/>
                    </a:lnTo>
                    <a:lnTo>
                      <a:pt x="279" y="38"/>
                    </a:lnTo>
                    <a:lnTo>
                      <a:pt x="221" y="41"/>
                    </a:lnTo>
                    <a:lnTo>
                      <a:pt x="167" y="42"/>
                    </a:lnTo>
                    <a:lnTo>
                      <a:pt x="118" y="44"/>
                    </a:lnTo>
                    <a:lnTo>
                      <a:pt x="74" y="44"/>
                    </a:lnTo>
                    <a:lnTo>
                      <a:pt x="39" y="44"/>
                    </a:lnTo>
                    <a:lnTo>
                      <a:pt x="14" y="44"/>
                    </a:lnTo>
                    <a:lnTo>
                      <a:pt x="0" y="42"/>
                    </a:lnTo>
                    <a:lnTo>
                      <a:pt x="0" y="30"/>
                    </a:lnTo>
                    <a:lnTo>
                      <a:pt x="24" y="29"/>
                    </a:lnTo>
                    <a:lnTo>
                      <a:pt x="59" y="27"/>
                    </a:lnTo>
                    <a:lnTo>
                      <a:pt x="100" y="24"/>
                    </a:lnTo>
                    <a:lnTo>
                      <a:pt x="150" y="22"/>
                    </a:lnTo>
                    <a:lnTo>
                      <a:pt x="204" y="20"/>
                    </a:lnTo>
                    <a:lnTo>
                      <a:pt x="261" y="18"/>
                    </a:lnTo>
                    <a:lnTo>
                      <a:pt x="321" y="15"/>
                    </a:lnTo>
                    <a:lnTo>
                      <a:pt x="381" y="12"/>
                    </a:lnTo>
                    <a:lnTo>
                      <a:pt x="440" y="10"/>
                    </a:lnTo>
                    <a:lnTo>
                      <a:pt x="496" y="7"/>
                    </a:lnTo>
                    <a:lnTo>
                      <a:pt x="548" y="6"/>
                    </a:lnTo>
                    <a:lnTo>
                      <a:pt x="594" y="4"/>
                    </a:lnTo>
                    <a:lnTo>
                      <a:pt x="632" y="3"/>
                    </a:lnTo>
                    <a:lnTo>
                      <a:pt x="662" y="1"/>
                    </a:lnTo>
                    <a:lnTo>
                      <a:pt x="681" y="0"/>
                    </a:lnTo>
                    <a:lnTo>
                      <a:pt x="688" y="0"/>
                    </a:lnTo>
                    <a:lnTo>
                      <a:pt x="686" y="1"/>
                    </a:lnTo>
                    <a:lnTo>
                      <a:pt x="683" y="4"/>
                    </a:lnTo>
                    <a:lnTo>
                      <a:pt x="676" y="7"/>
                    </a:lnTo>
                    <a:lnTo>
                      <a:pt x="668" y="11"/>
                    </a:lnTo>
                    <a:lnTo>
                      <a:pt x="660" y="14"/>
                    </a:lnTo>
                    <a:lnTo>
                      <a:pt x="653" y="18"/>
                    </a:lnTo>
                    <a:lnTo>
                      <a:pt x="648" y="19"/>
                    </a:lnTo>
                    <a:lnTo>
                      <a:pt x="646" y="2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0" name="Freeform 251"/>
              <p:cNvSpPr>
                <a:spLocks/>
              </p:cNvSpPr>
              <p:nvPr/>
            </p:nvSpPr>
            <p:spPr bwMode="auto">
              <a:xfrm>
                <a:off x="2482" y="4055"/>
                <a:ext cx="422" cy="64"/>
              </a:xfrm>
              <a:custGeom>
                <a:avLst/>
                <a:gdLst>
                  <a:gd name="T0" fmla="*/ 2 w 844"/>
                  <a:gd name="T1" fmla="*/ 0 h 129"/>
                  <a:gd name="T2" fmla="*/ 2 w 844"/>
                  <a:gd name="T3" fmla="*/ 0 h 129"/>
                  <a:gd name="T4" fmla="*/ 2 w 844"/>
                  <a:gd name="T5" fmla="*/ 0 h 129"/>
                  <a:gd name="T6" fmla="*/ 1 w 844"/>
                  <a:gd name="T7" fmla="*/ 0 h 129"/>
                  <a:gd name="T8" fmla="*/ 1 w 844"/>
                  <a:gd name="T9" fmla="*/ 0 h 129"/>
                  <a:gd name="T10" fmla="*/ 1 w 844"/>
                  <a:gd name="T11" fmla="*/ 0 h 129"/>
                  <a:gd name="T12" fmla="*/ 1 w 844"/>
                  <a:gd name="T13" fmla="*/ 0 h 129"/>
                  <a:gd name="T14" fmla="*/ 1 w 844"/>
                  <a:gd name="T15" fmla="*/ 0 h 129"/>
                  <a:gd name="T16" fmla="*/ 1 w 844"/>
                  <a:gd name="T17" fmla="*/ 0 h 129"/>
                  <a:gd name="T18" fmla="*/ 1 w 844"/>
                  <a:gd name="T19" fmla="*/ 0 h 129"/>
                  <a:gd name="T20" fmla="*/ 1 w 844"/>
                  <a:gd name="T21" fmla="*/ 0 h 129"/>
                  <a:gd name="T22" fmla="*/ 1 w 844"/>
                  <a:gd name="T23" fmla="*/ 0 h 129"/>
                  <a:gd name="T24" fmla="*/ 1 w 844"/>
                  <a:gd name="T25" fmla="*/ 0 h 129"/>
                  <a:gd name="T26" fmla="*/ 1 w 844"/>
                  <a:gd name="T27" fmla="*/ 0 h 129"/>
                  <a:gd name="T28" fmla="*/ 1 w 844"/>
                  <a:gd name="T29" fmla="*/ 0 h 129"/>
                  <a:gd name="T30" fmla="*/ 1 w 844"/>
                  <a:gd name="T31" fmla="*/ 0 h 129"/>
                  <a:gd name="T32" fmla="*/ 1 w 844"/>
                  <a:gd name="T33" fmla="*/ 0 h 129"/>
                  <a:gd name="T34" fmla="*/ 1 w 844"/>
                  <a:gd name="T35" fmla="*/ 0 h 129"/>
                  <a:gd name="T36" fmla="*/ 1 w 844"/>
                  <a:gd name="T37" fmla="*/ 0 h 129"/>
                  <a:gd name="T38" fmla="*/ 1 w 844"/>
                  <a:gd name="T39" fmla="*/ 0 h 129"/>
                  <a:gd name="T40" fmla="*/ 1 w 844"/>
                  <a:gd name="T41" fmla="*/ 0 h 129"/>
                  <a:gd name="T42" fmla="*/ 1 w 844"/>
                  <a:gd name="T43" fmla="*/ 0 h 129"/>
                  <a:gd name="T44" fmla="*/ 1 w 844"/>
                  <a:gd name="T45" fmla="*/ 0 h 129"/>
                  <a:gd name="T46" fmla="*/ 1 w 844"/>
                  <a:gd name="T47" fmla="*/ 0 h 129"/>
                  <a:gd name="T48" fmla="*/ 1 w 844"/>
                  <a:gd name="T49" fmla="*/ 0 h 129"/>
                  <a:gd name="T50" fmla="*/ 1 w 844"/>
                  <a:gd name="T51" fmla="*/ 0 h 129"/>
                  <a:gd name="T52" fmla="*/ 1 w 844"/>
                  <a:gd name="T53" fmla="*/ 0 h 129"/>
                  <a:gd name="T54" fmla="*/ 1 w 844"/>
                  <a:gd name="T55" fmla="*/ 0 h 129"/>
                  <a:gd name="T56" fmla="*/ 1 w 844"/>
                  <a:gd name="T57" fmla="*/ 0 h 129"/>
                  <a:gd name="T58" fmla="*/ 1 w 844"/>
                  <a:gd name="T59" fmla="*/ 0 h 129"/>
                  <a:gd name="T60" fmla="*/ 2 w 844"/>
                  <a:gd name="T61" fmla="*/ 0 h 129"/>
                  <a:gd name="T62" fmla="*/ 2 w 844"/>
                  <a:gd name="T63" fmla="*/ 0 h 129"/>
                  <a:gd name="T64" fmla="*/ 2 w 844"/>
                  <a:gd name="T65" fmla="*/ 0 h 129"/>
                  <a:gd name="T66" fmla="*/ 2 w 844"/>
                  <a:gd name="T67" fmla="*/ 0 h 129"/>
                  <a:gd name="T68" fmla="*/ 2 w 844"/>
                  <a:gd name="T69" fmla="*/ 0 h 129"/>
                  <a:gd name="T70" fmla="*/ 2 w 844"/>
                  <a:gd name="T71" fmla="*/ 0 h 129"/>
                  <a:gd name="T72" fmla="*/ 2 w 844"/>
                  <a:gd name="T73" fmla="*/ 0 h 129"/>
                  <a:gd name="T74" fmla="*/ 2 w 844"/>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4"/>
                  <a:gd name="T115" fmla="*/ 0 h 129"/>
                  <a:gd name="T116" fmla="*/ 844 w 844"/>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4" h="129">
                    <a:moveTo>
                      <a:pt x="736" y="40"/>
                    </a:moveTo>
                    <a:lnTo>
                      <a:pt x="712" y="47"/>
                    </a:lnTo>
                    <a:lnTo>
                      <a:pt x="683" y="53"/>
                    </a:lnTo>
                    <a:lnTo>
                      <a:pt x="651" y="61"/>
                    </a:lnTo>
                    <a:lnTo>
                      <a:pt x="616" y="68"/>
                    </a:lnTo>
                    <a:lnTo>
                      <a:pt x="580" y="75"/>
                    </a:lnTo>
                    <a:lnTo>
                      <a:pt x="540" y="82"/>
                    </a:lnTo>
                    <a:lnTo>
                      <a:pt x="502" y="89"/>
                    </a:lnTo>
                    <a:lnTo>
                      <a:pt x="464" y="94"/>
                    </a:lnTo>
                    <a:lnTo>
                      <a:pt x="428" y="101"/>
                    </a:lnTo>
                    <a:lnTo>
                      <a:pt x="393" y="107"/>
                    </a:lnTo>
                    <a:lnTo>
                      <a:pt x="362" y="112"/>
                    </a:lnTo>
                    <a:lnTo>
                      <a:pt x="334" y="116"/>
                    </a:lnTo>
                    <a:lnTo>
                      <a:pt x="311" y="120"/>
                    </a:lnTo>
                    <a:lnTo>
                      <a:pt x="294" y="122"/>
                    </a:lnTo>
                    <a:lnTo>
                      <a:pt x="282" y="123"/>
                    </a:lnTo>
                    <a:lnTo>
                      <a:pt x="279" y="124"/>
                    </a:lnTo>
                    <a:lnTo>
                      <a:pt x="261" y="125"/>
                    </a:lnTo>
                    <a:lnTo>
                      <a:pt x="242" y="127"/>
                    </a:lnTo>
                    <a:lnTo>
                      <a:pt x="225" y="127"/>
                    </a:lnTo>
                    <a:lnTo>
                      <a:pt x="208" y="128"/>
                    </a:lnTo>
                    <a:lnTo>
                      <a:pt x="191" y="129"/>
                    </a:lnTo>
                    <a:lnTo>
                      <a:pt x="175" y="129"/>
                    </a:lnTo>
                    <a:lnTo>
                      <a:pt x="159" y="129"/>
                    </a:lnTo>
                    <a:lnTo>
                      <a:pt x="144" y="129"/>
                    </a:lnTo>
                    <a:lnTo>
                      <a:pt x="128" y="129"/>
                    </a:lnTo>
                    <a:lnTo>
                      <a:pt x="113" y="128"/>
                    </a:lnTo>
                    <a:lnTo>
                      <a:pt x="98" y="125"/>
                    </a:lnTo>
                    <a:lnTo>
                      <a:pt x="84" y="124"/>
                    </a:lnTo>
                    <a:lnTo>
                      <a:pt x="69" y="121"/>
                    </a:lnTo>
                    <a:lnTo>
                      <a:pt x="54" y="119"/>
                    </a:lnTo>
                    <a:lnTo>
                      <a:pt x="41" y="114"/>
                    </a:lnTo>
                    <a:lnTo>
                      <a:pt x="26" y="109"/>
                    </a:lnTo>
                    <a:lnTo>
                      <a:pt x="18" y="106"/>
                    </a:lnTo>
                    <a:lnTo>
                      <a:pt x="10" y="100"/>
                    </a:lnTo>
                    <a:lnTo>
                      <a:pt x="4" y="93"/>
                    </a:lnTo>
                    <a:lnTo>
                      <a:pt x="0" y="86"/>
                    </a:lnTo>
                    <a:lnTo>
                      <a:pt x="12" y="92"/>
                    </a:lnTo>
                    <a:lnTo>
                      <a:pt x="26" y="97"/>
                    </a:lnTo>
                    <a:lnTo>
                      <a:pt x="42" y="101"/>
                    </a:lnTo>
                    <a:lnTo>
                      <a:pt x="59" y="105"/>
                    </a:lnTo>
                    <a:lnTo>
                      <a:pt x="76" y="108"/>
                    </a:lnTo>
                    <a:lnTo>
                      <a:pt x="96" y="110"/>
                    </a:lnTo>
                    <a:lnTo>
                      <a:pt x="115" y="112"/>
                    </a:lnTo>
                    <a:lnTo>
                      <a:pt x="136" y="113"/>
                    </a:lnTo>
                    <a:lnTo>
                      <a:pt x="157" y="114"/>
                    </a:lnTo>
                    <a:lnTo>
                      <a:pt x="179" y="114"/>
                    </a:lnTo>
                    <a:lnTo>
                      <a:pt x="200" y="114"/>
                    </a:lnTo>
                    <a:lnTo>
                      <a:pt x="220" y="113"/>
                    </a:lnTo>
                    <a:lnTo>
                      <a:pt x="240" y="112"/>
                    </a:lnTo>
                    <a:lnTo>
                      <a:pt x="259" y="110"/>
                    </a:lnTo>
                    <a:lnTo>
                      <a:pt x="278" y="108"/>
                    </a:lnTo>
                    <a:lnTo>
                      <a:pt x="295" y="106"/>
                    </a:lnTo>
                    <a:lnTo>
                      <a:pt x="299" y="105"/>
                    </a:lnTo>
                    <a:lnTo>
                      <a:pt x="310" y="104"/>
                    </a:lnTo>
                    <a:lnTo>
                      <a:pt x="327" y="101"/>
                    </a:lnTo>
                    <a:lnTo>
                      <a:pt x="352" y="97"/>
                    </a:lnTo>
                    <a:lnTo>
                      <a:pt x="380" y="92"/>
                    </a:lnTo>
                    <a:lnTo>
                      <a:pt x="414" y="86"/>
                    </a:lnTo>
                    <a:lnTo>
                      <a:pt x="451" y="81"/>
                    </a:lnTo>
                    <a:lnTo>
                      <a:pt x="491" y="74"/>
                    </a:lnTo>
                    <a:lnTo>
                      <a:pt x="533" y="66"/>
                    </a:lnTo>
                    <a:lnTo>
                      <a:pt x="578" y="58"/>
                    </a:lnTo>
                    <a:lnTo>
                      <a:pt x="623" y="48"/>
                    </a:lnTo>
                    <a:lnTo>
                      <a:pt x="669" y="39"/>
                    </a:lnTo>
                    <a:lnTo>
                      <a:pt x="715" y="30"/>
                    </a:lnTo>
                    <a:lnTo>
                      <a:pt x="760" y="19"/>
                    </a:lnTo>
                    <a:lnTo>
                      <a:pt x="803" y="10"/>
                    </a:lnTo>
                    <a:lnTo>
                      <a:pt x="844" y="0"/>
                    </a:lnTo>
                    <a:lnTo>
                      <a:pt x="844" y="3"/>
                    </a:lnTo>
                    <a:lnTo>
                      <a:pt x="836" y="8"/>
                    </a:lnTo>
                    <a:lnTo>
                      <a:pt x="823" y="14"/>
                    </a:lnTo>
                    <a:lnTo>
                      <a:pt x="805" y="19"/>
                    </a:lnTo>
                    <a:lnTo>
                      <a:pt x="786" y="25"/>
                    </a:lnTo>
                    <a:lnTo>
                      <a:pt x="766" y="31"/>
                    </a:lnTo>
                    <a:lnTo>
                      <a:pt x="749" y="37"/>
                    </a:lnTo>
                    <a:lnTo>
                      <a:pt x="736" y="4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253"/>
              <p:cNvSpPr>
                <a:spLocks/>
              </p:cNvSpPr>
              <p:nvPr/>
            </p:nvSpPr>
            <p:spPr bwMode="auto">
              <a:xfrm>
                <a:off x="2765" y="3969"/>
                <a:ext cx="19" cy="51"/>
              </a:xfrm>
              <a:custGeom>
                <a:avLst/>
                <a:gdLst>
                  <a:gd name="T0" fmla="*/ 1 w 38"/>
                  <a:gd name="T1" fmla="*/ 0 h 102"/>
                  <a:gd name="T2" fmla="*/ 1 w 38"/>
                  <a:gd name="T3" fmla="*/ 1 h 102"/>
                  <a:gd name="T4" fmla="*/ 1 w 38"/>
                  <a:gd name="T5" fmla="*/ 1 h 102"/>
                  <a:gd name="T6" fmla="*/ 1 w 38"/>
                  <a:gd name="T7" fmla="*/ 1 h 102"/>
                  <a:gd name="T8" fmla="*/ 1 w 38"/>
                  <a:gd name="T9" fmla="*/ 1 h 102"/>
                  <a:gd name="T10" fmla="*/ 1 w 38"/>
                  <a:gd name="T11" fmla="*/ 1 h 102"/>
                  <a:gd name="T12" fmla="*/ 1 w 38"/>
                  <a:gd name="T13" fmla="*/ 1 h 102"/>
                  <a:gd name="T14" fmla="*/ 1 w 38"/>
                  <a:gd name="T15" fmla="*/ 1 h 102"/>
                  <a:gd name="T16" fmla="*/ 1 w 38"/>
                  <a:gd name="T17" fmla="*/ 1 h 102"/>
                  <a:gd name="T18" fmla="*/ 1 w 38"/>
                  <a:gd name="T19" fmla="*/ 1 h 102"/>
                  <a:gd name="T20" fmla="*/ 1 w 38"/>
                  <a:gd name="T21" fmla="*/ 1 h 102"/>
                  <a:gd name="T22" fmla="*/ 1 w 38"/>
                  <a:gd name="T23" fmla="*/ 1 h 102"/>
                  <a:gd name="T24" fmla="*/ 0 w 38"/>
                  <a:gd name="T25" fmla="*/ 1 h 102"/>
                  <a:gd name="T26" fmla="*/ 1 w 38"/>
                  <a:gd name="T27" fmla="*/ 0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02"/>
                  <a:gd name="T44" fmla="*/ 38 w 38"/>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02">
                    <a:moveTo>
                      <a:pt x="14" y="0"/>
                    </a:moveTo>
                    <a:lnTo>
                      <a:pt x="23" y="31"/>
                    </a:lnTo>
                    <a:lnTo>
                      <a:pt x="33" y="58"/>
                    </a:lnTo>
                    <a:lnTo>
                      <a:pt x="38" y="81"/>
                    </a:lnTo>
                    <a:lnTo>
                      <a:pt x="36" y="102"/>
                    </a:lnTo>
                    <a:lnTo>
                      <a:pt x="34" y="99"/>
                    </a:lnTo>
                    <a:lnTo>
                      <a:pt x="31" y="92"/>
                    </a:lnTo>
                    <a:lnTo>
                      <a:pt x="26" y="82"/>
                    </a:lnTo>
                    <a:lnTo>
                      <a:pt x="21" y="69"/>
                    </a:lnTo>
                    <a:lnTo>
                      <a:pt x="14" y="54"/>
                    </a:lnTo>
                    <a:lnTo>
                      <a:pt x="8" y="38"/>
                    </a:lnTo>
                    <a:lnTo>
                      <a:pt x="3" y="22"/>
                    </a:lnTo>
                    <a:lnTo>
                      <a:pt x="0" y="6"/>
                    </a:lnTo>
                    <a:lnTo>
                      <a:pt x="14" y="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254"/>
              <p:cNvSpPr>
                <a:spLocks/>
              </p:cNvSpPr>
              <p:nvPr/>
            </p:nvSpPr>
            <p:spPr bwMode="auto">
              <a:xfrm>
                <a:off x="2654" y="4025"/>
                <a:ext cx="128" cy="30"/>
              </a:xfrm>
              <a:custGeom>
                <a:avLst/>
                <a:gdLst>
                  <a:gd name="T0" fmla="*/ 0 w 255"/>
                  <a:gd name="T1" fmla="*/ 1 h 60"/>
                  <a:gd name="T2" fmla="*/ 1 w 255"/>
                  <a:gd name="T3" fmla="*/ 1 h 60"/>
                  <a:gd name="T4" fmla="*/ 1 w 255"/>
                  <a:gd name="T5" fmla="*/ 1 h 60"/>
                  <a:gd name="T6" fmla="*/ 1 w 255"/>
                  <a:gd name="T7" fmla="*/ 1 h 60"/>
                  <a:gd name="T8" fmla="*/ 1 w 255"/>
                  <a:gd name="T9" fmla="*/ 1 h 60"/>
                  <a:gd name="T10" fmla="*/ 1 w 255"/>
                  <a:gd name="T11" fmla="*/ 1 h 60"/>
                  <a:gd name="T12" fmla="*/ 1 w 255"/>
                  <a:gd name="T13" fmla="*/ 1 h 60"/>
                  <a:gd name="T14" fmla="*/ 1 w 255"/>
                  <a:gd name="T15" fmla="*/ 1 h 60"/>
                  <a:gd name="T16" fmla="*/ 1 w 255"/>
                  <a:gd name="T17" fmla="*/ 1 h 60"/>
                  <a:gd name="T18" fmla="*/ 1 w 255"/>
                  <a:gd name="T19" fmla="*/ 1 h 60"/>
                  <a:gd name="T20" fmla="*/ 1 w 255"/>
                  <a:gd name="T21" fmla="*/ 1 h 60"/>
                  <a:gd name="T22" fmla="*/ 1 w 255"/>
                  <a:gd name="T23" fmla="*/ 1 h 60"/>
                  <a:gd name="T24" fmla="*/ 1 w 255"/>
                  <a:gd name="T25" fmla="*/ 1 h 60"/>
                  <a:gd name="T26" fmla="*/ 1 w 255"/>
                  <a:gd name="T27" fmla="*/ 1 h 60"/>
                  <a:gd name="T28" fmla="*/ 1 w 255"/>
                  <a:gd name="T29" fmla="*/ 1 h 60"/>
                  <a:gd name="T30" fmla="*/ 1 w 255"/>
                  <a:gd name="T31" fmla="*/ 1 h 60"/>
                  <a:gd name="T32" fmla="*/ 1 w 255"/>
                  <a:gd name="T33" fmla="*/ 1 h 60"/>
                  <a:gd name="T34" fmla="*/ 1 w 255"/>
                  <a:gd name="T35" fmla="*/ 1 h 60"/>
                  <a:gd name="T36" fmla="*/ 1 w 255"/>
                  <a:gd name="T37" fmla="*/ 1 h 60"/>
                  <a:gd name="T38" fmla="*/ 1 w 255"/>
                  <a:gd name="T39" fmla="*/ 1 h 60"/>
                  <a:gd name="T40" fmla="*/ 1 w 255"/>
                  <a:gd name="T41" fmla="*/ 1 h 60"/>
                  <a:gd name="T42" fmla="*/ 1 w 255"/>
                  <a:gd name="T43" fmla="*/ 1 h 60"/>
                  <a:gd name="T44" fmla="*/ 1 w 255"/>
                  <a:gd name="T45" fmla="*/ 0 h 60"/>
                  <a:gd name="T46" fmla="*/ 1 w 255"/>
                  <a:gd name="T47" fmla="*/ 0 h 60"/>
                  <a:gd name="T48" fmla="*/ 1 w 255"/>
                  <a:gd name="T49" fmla="*/ 1 h 60"/>
                  <a:gd name="T50" fmla="*/ 1 w 255"/>
                  <a:gd name="T51" fmla="*/ 1 h 60"/>
                  <a:gd name="T52" fmla="*/ 1 w 255"/>
                  <a:gd name="T53" fmla="*/ 1 h 60"/>
                  <a:gd name="T54" fmla="*/ 1 w 255"/>
                  <a:gd name="T55" fmla="*/ 1 h 60"/>
                  <a:gd name="T56" fmla="*/ 1 w 255"/>
                  <a:gd name="T57" fmla="*/ 1 h 60"/>
                  <a:gd name="T58" fmla="*/ 1 w 255"/>
                  <a:gd name="T59" fmla="*/ 1 h 60"/>
                  <a:gd name="T60" fmla="*/ 1 w 255"/>
                  <a:gd name="T61" fmla="*/ 1 h 60"/>
                  <a:gd name="T62" fmla="*/ 1 w 255"/>
                  <a:gd name="T63" fmla="*/ 1 h 60"/>
                  <a:gd name="T64" fmla="*/ 1 w 255"/>
                  <a:gd name="T65" fmla="*/ 1 h 60"/>
                  <a:gd name="T66" fmla="*/ 1 w 255"/>
                  <a:gd name="T67" fmla="*/ 1 h 60"/>
                  <a:gd name="T68" fmla="*/ 1 w 255"/>
                  <a:gd name="T69" fmla="*/ 1 h 60"/>
                  <a:gd name="T70" fmla="*/ 1 w 255"/>
                  <a:gd name="T71" fmla="*/ 1 h 60"/>
                  <a:gd name="T72" fmla="*/ 1 w 255"/>
                  <a:gd name="T73" fmla="*/ 1 h 60"/>
                  <a:gd name="T74" fmla="*/ 1 w 255"/>
                  <a:gd name="T75" fmla="*/ 1 h 60"/>
                  <a:gd name="T76" fmla="*/ 1 w 255"/>
                  <a:gd name="T77" fmla="*/ 1 h 60"/>
                  <a:gd name="T78" fmla="*/ 1 w 255"/>
                  <a:gd name="T79" fmla="*/ 1 h 60"/>
                  <a:gd name="T80" fmla="*/ 0 w 255"/>
                  <a:gd name="T81" fmla="*/ 1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5"/>
                  <a:gd name="T124" fmla="*/ 0 h 60"/>
                  <a:gd name="T125" fmla="*/ 255 w 255"/>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5" h="60">
                    <a:moveTo>
                      <a:pt x="0" y="60"/>
                    </a:moveTo>
                    <a:lnTo>
                      <a:pt x="1" y="53"/>
                    </a:lnTo>
                    <a:lnTo>
                      <a:pt x="3" y="47"/>
                    </a:lnTo>
                    <a:lnTo>
                      <a:pt x="8" y="44"/>
                    </a:lnTo>
                    <a:lnTo>
                      <a:pt x="12" y="40"/>
                    </a:lnTo>
                    <a:lnTo>
                      <a:pt x="18" y="37"/>
                    </a:lnTo>
                    <a:lnTo>
                      <a:pt x="25" y="36"/>
                    </a:lnTo>
                    <a:lnTo>
                      <a:pt x="31" y="33"/>
                    </a:lnTo>
                    <a:lnTo>
                      <a:pt x="35" y="32"/>
                    </a:lnTo>
                    <a:lnTo>
                      <a:pt x="49" y="29"/>
                    </a:lnTo>
                    <a:lnTo>
                      <a:pt x="64" y="26"/>
                    </a:lnTo>
                    <a:lnTo>
                      <a:pt x="78" y="23"/>
                    </a:lnTo>
                    <a:lnTo>
                      <a:pt x="92" y="20"/>
                    </a:lnTo>
                    <a:lnTo>
                      <a:pt x="104" y="17"/>
                    </a:lnTo>
                    <a:lnTo>
                      <a:pt x="118" y="14"/>
                    </a:lnTo>
                    <a:lnTo>
                      <a:pt x="132" y="12"/>
                    </a:lnTo>
                    <a:lnTo>
                      <a:pt x="146" y="9"/>
                    </a:lnTo>
                    <a:lnTo>
                      <a:pt x="159" y="7"/>
                    </a:lnTo>
                    <a:lnTo>
                      <a:pt x="172" y="5"/>
                    </a:lnTo>
                    <a:lnTo>
                      <a:pt x="186" y="3"/>
                    </a:lnTo>
                    <a:lnTo>
                      <a:pt x="199" y="2"/>
                    </a:lnTo>
                    <a:lnTo>
                      <a:pt x="213" y="1"/>
                    </a:lnTo>
                    <a:lnTo>
                      <a:pt x="226" y="0"/>
                    </a:lnTo>
                    <a:lnTo>
                      <a:pt x="241" y="0"/>
                    </a:lnTo>
                    <a:lnTo>
                      <a:pt x="255" y="1"/>
                    </a:lnTo>
                    <a:lnTo>
                      <a:pt x="253" y="2"/>
                    </a:lnTo>
                    <a:lnTo>
                      <a:pt x="245" y="6"/>
                    </a:lnTo>
                    <a:lnTo>
                      <a:pt x="233" y="9"/>
                    </a:lnTo>
                    <a:lnTo>
                      <a:pt x="217" y="14"/>
                    </a:lnTo>
                    <a:lnTo>
                      <a:pt x="199" y="18"/>
                    </a:lnTo>
                    <a:lnTo>
                      <a:pt x="178" y="23"/>
                    </a:lnTo>
                    <a:lnTo>
                      <a:pt x="155" y="29"/>
                    </a:lnTo>
                    <a:lnTo>
                      <a:pt x="132" y="35"/>
                    </a:lnTo>
                    <a:lnTo>
                      <a:pt x="109" y="40"/>
                    </a:lnTo>
                    <a:lnTo>
                      <a:pt x="86" y="45"/>
                    </a:lnTo>
                    <a:lnTo>
                      <a:pt x="64" y="50"/>
                    </a:lnTo>
                    <a:lnTo>
                      <a:pt x="45" y="53"/>
                    </a:lnTo>
                    <a:lnTo>
                      <a:pt x="27" y="56"/>
                    </a:lnTo>
                    <a:lnTo>
                      <a:pt x="13" y="59"/>
                    </a:lnTo>
                    <a:lnTo>
                      <a:pt x="4" y="60"/>
                    </a:lnTo>
                    <a:lnTo>
                      <a:pt x="0" y="6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Freeform 255"/>
              <p:cNvSpPr>
                <a:spLocks/>
              </p:cNvSpPr>
              <p:nvPr/>
            </p:nvSpPr>
            <p:spPr bwMode="auto">
              <a:xfrm>
                <a:off x="2658" y="3897"/>
                <a:ext cx="26" cy="23"/>
              </a:xfrm>
              <a:custGeom>
                <a:avLst/>
                <a:gdLst>
                  <a:gd name="T0" fmla="*/ 1 w 52"/>
                  <a:gd name="T1" fmla="*/ 0 h 47"/>
                  <a:gd name="T2" fmla="*/ 1 w 52"/>
                  <a:gd name="T3" fmla="*/ 0 h 47"/>
                  <a:gd name="T4" fmla="*/ 1 w 52"/>
                  <a:gd name="T5" fmla="*/ 0 h 47"/>
                  <a:gd name="T6" fmla="*/ 0 w 52"/>
                  <a:gd name="T7" fmla="*/ 0 h 47"/>
                  <a:gd name="T8" fmla="*/ 1 w 52"/>
                  <a:gd name="T9" fmla="*/ 0 h 47"/>
                  <a:gd name="T10" fmla="*/ 1 w 52"/>
                  <a:gd name="T11" fmla="*/ 0 h 47"/>
                  <a:gd name="T12" fmla="*/ 1 w 52"/>
                  <a:gd name="T13" fmla="*/ 0 h 47"/>
                  <a:gd name="T14" fmla="*/ 1 w 52"/>
                  <a:gd name="T15" fmla="*/ 0 h 47"/>
                  <a:gd name="T16" fmla="*/ 1 w 52"/>
                  <a:gd name="T17" fmla="*/ 0 h 47"/>
                  <a:gd name="T18" fmla="*/ 1 w 52"/>
                  <a:gd name="T19" fmla="*/ 0 h 47"/>
                  <a:gd name="T20" fmla="*/ 1 w 52"/>
                  <a:gd name="T21" fmla="*/ 0 h 47"/>
                  <a:gd name="T22" fmla="*/ 1 w 52"/>
                  <a:gd name="T23" fmla="*/ 0 h 47"/>
                  <a:gd name="T24" fmla="*/ 1 w 52"/>
                  <a:gd name="T25" fmla="*/ 0 h 47"/>
                  <a:gd name="T26" fmla="*/ 1 w 52"/>
                  <a:gd name="T27" fmla="*/ 0 h 47"/>
                  <a:gd name="T28" fmla="*/ 1 w 52"/>
                  <a:gd name="T29" fmla="*/ 0 h 47"/>
                  <a:gd name="T30" fmla="*/ 1 w 52"/>
                  <a:gd name="T31" fmla="*/ 0 h 47"/>
                  <a:gd name="T32" fmla="*/ 1 w 52"/>
                  <a:gd name="T33" fmla="*/ 0 h 47"/>
                  <a:gd name="T34" fmla="*/ 1 w 52"/>
                  <a:gd name="T35" fmla="*/ 0 h 47"/>
                  <a:gd name="T36" fmla="*/ 1 w 52"/>
                  <a:gd name="T37" fmla="*/ 0 h 47"/>
                  <a:gd name="T38" fmla="*/ 1 w 52"/>
                  <a:gd name="T39" fmla="*/ 0 h 47"/>
                  <a:gd name="T40" fmla="*/ 1 w 52"/>
                  <a:gd name="T41" fmla="*/ 0 h 47"/>
                  <a:gd name="T42" fmla="*/ 1 w 52"/>
                  <a:gd name="T43" fmla="*/ 0 h 47"/>
                  <a:gd name="T44" fmla="*/ 1 w 52"/>
                  <a:gd name="T45" fmla="*/ 0 h 47"/>
                  <a:gd name="T46" fmla="*/ 1 w 52"/>
                  <a:gd name="T47" fmla="*/ 0 h 47"/>
                  <a:gd name="T48" fmla="*/ 1 w 52"/>
                  <a:gd name="T49" fmla="*/ 0 h 47"/>
                  <a:gd name="T50" fmla="*/ 1 w 52"/>
                  <a:gd name="T51" fmla="*/ 0 h 47"/>
                  <a:gd name="T52" fmla="*/ 1 w 52"/>
                  <a:gd name="T53" fmla="*/ 0 h 47"/>
                  <a:gd name="T54" fmla="*/ 1 w 52"/>
                  <a:gd name="T55" fmla="*/ 0 h 47"/>
                  <a:gd name="T56" fmla="*/ 1 w 52"/>
                  <a:gd name="T57" fmla="*/ 0 h 47"/>
                  <a:gd name="T58" fmla="*/ 1 w 52"/>
                  <a:gd name="T59" fmla="*/ 0 h 47"/>
                  <a:gd name="T60" fmla="*/ 1 w 52"/>
                  <a:gd name="T61" fmla="*/ 0 h 47"/>
                  <a:gd name="T62" fmla="*/ 1 w 52"/>
                  <a:gd name="T63" fmla="*/ 0 h 47"/>
                  <a:gd name="T64" fmla="*/ 1 w 52"/>
                  <a:gd name="T65" fmla="*/ 0 h 47"/>
                  <a:gd name="T66" fmla="*/ 1 w 52"/>
                  <a:gd name="T67" fmla="*/ 0 h 47"/>
                  <a:gd name="T68" fmla="*/ 1 w 52"/>
                  <a:gd name="T69" fmla="*/ 0 h 47"/>
                  <a:gd name="T70" fmla="*/ 1 w 52"/>
                  <a:gd name="T71" fmla="*/ 0 h 47"/>
                  <a:gd name="T72" fmla="*/ 1 w 52"/>
                  <a:gd name="T73" fmla="*/ 0 h 47"/>
                  <a:gd name="T74" fmla="*/ 1 w 52"/>
                  <a:gd name="T75" fmla="*/ 0 h 47"/>
                  <a:gd name="T76" fmla="*/ 1 w 52"/>
                  <a:gd name="T77" fmla="*/ 0 h 47"/>
                  <a:gd name="T78" fmla="*/ 1 w 52"/>
                  <a:gd name="T79" fmla="*/ 0 h 47"/>
                  <a:gd name="T80" fmla="*/ 1 w 52"/>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47"/>
                  <a:gd name="T125" fmla="*/ 52 w 52"/>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47">
                    <a:moveTo>
                      <a:pt x="16" y="45"/>
                    </a:moveTo>
                    <a:lnTo>
                      <a:pt x="5" y="42"/>
                    </a:lnTo>
                    <a:lnTo>
                      <a:pt x="1" y="32"/>
                    </a:lnTo>
                    <a:lnTo>
                      <a:pt x="0" y="22"/>
                    </a:lnTo>
                    <a:lnTo>
                      <a:pt x="3" y="12"/>
                    </a:lnTo>
                    <a:lnTo>
                      <a:pt x="8" y="8"/>
                    </a:lnTo>
                    <a:lnTo>
                      <a:pt x="12" y="6"/>
                    </a:lnTo>
                    <a:lnTo>
                      <a:pt x="17" y="4"/>
                    </a:lnTo>
                    <a:lnTo>
                      <a:pt x="22" y="2"/>
                    </a:lnTo>
                    <a:lnTo>
                      <a:pt x="27" y="1"/>
                    </a:lnTo>
                    <a:lnTo>
                      <a:pt x="32" y="1"/>
                    </a:lnTo>
                    <a:lnTo>
                      <a:pt x="38" y="0"/>
                    </a:lnTo>
                    <a:lnTo>
                      <a:pt x="43" y="0"/>
                    </a:lnTo>
                    <a:lnTo>
                      <a:pt x="46" y="4"/>
                    </a:lnTo>
                    <a:lnTo>
                      <a:pt x="49" y="6"/>
                    </a:lnTo>
                    <a:lnTo>
                      <a:pt x="50" y="9"/>
                    </a:lnTo>
                    <a:lnTo>
                      <a:pt x="50" y="14"/>
                    </a:lnTo>
                    <a:lnTo>
                      <a:pt x="45" y="10"/>
                    </a:lnTo>
                    <a:lnTo>
                      <a:pt x="39" y="9"/>
                    </a:lnTo>
                    <a:lnTo>
                      <a:pt x="33" y="10"/>
                    </a:lnTo>
                    <a:lnTo>
                      <a:pt x="26" y="12"/>
                    </a:lnTo>
                    <a:lnTo>
                      <a:pt x="22" y="15"/>
                    </a:lnTo>
                    <a:lnTo>
                      <a:pt x="17" y="20"/>
                    </a:lnTo>
                    <a:lnTo>
                      <a:pt x="14" y="24"/>
                    </a:lnTo>
                    <a:lnTo>
                      <a:pt x="12" y="30"/>
                    </a:lnTo>
                    <a:lnTo>
                      <a:pt x="17" y="34"/>
                    </a:lnTo>
                    <a:lnTo>
                      <a:pt x="20" y="35"/>
                    </a:lnTo>
                    <a:lnTo>
                      <a:pt x="26" y="35"/>
                    </a:lnTo>
                    <a:lnTo>
                      <a:pt x="31" y="35"/>
                    </a:lnTo>
                    <a:lnTo>
                      <a:pt x="35" y="34"/>
                    </a:lnTo>
                    <a:lnTo>
                      <a:pt x="41" y="32"/>
                    </a:lnTo>
                    <a:lnTo>
                      <a:pt x="46" y="32"/>
                    </a:lnTo>
                    <a:lnTo>
                      <a:pt x="52" y="32"/>
                    </a:lnTo>
                    <a:lnTo>
                      <a:pt x="49" y="36"/>
                    </a:lnTo>
                    <a:lnTo>
                      <a:pt x="46" y="39"/>
                    </a:lnTo>
                    <a:lnTo>
                      <a:pt x="43" y="42"/>
                    </a:lnTo>
                    <a:lnTo>
                      <a:pt x="39" y="44"/>
                    </a:lnTo>
                    <a:lnTo>
                      <a:pt x="35" y="46"/>
                    </a:lnTo>
                    <a:lnTo>
                      <a:pt x="30" y="47"/>
                    </a:lnTo>
                    <a:lnTo>
                      <a:pt x="24" y="47"/>
                    </a:lnTo>
                    <a:lnTo>
                      <a:pt x="16" y="45"/>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4" name="Freeform 256"/>
              <p:cNvSpPr>
                <a:spLocks/>
              </p:cNvSpPr>
              <p:nvPr/>
            </p:nvSpPr>
            <p:spPr bwMode="auto">
              <a:xfrm>
                <a:off x="2702" y="3890"/>
                <a:ext cx="25" cy="23"/>
              </a:xfrm>
              <a:custGeom>
                <a:avLst/>
                <a:gdLst>
                  <a:gd name="T0" fmla="*/ 0 w 52"/>
                  <a:gd name="T1" fmla="*/ 1 h 46"/>
                  <a:gd name="T2" fmla="*/ 0 w 52"/>
                  <a:gd name="T3" fmla="*/ 1 h 46"/>
                  <a:gd name="T4" fmla="*/ 0 w 52"/>
                  <a:gd name="T5" fmla="*/ 1 h 46"/>
                  <a:gd name="T6" fmla="*/ 0 w 52"/>
                  <a:gd name="T7" fmla="*/ 1 h 46"/>
                  <a:gd name="T8" fmla="*/ 0 w 52"/>
                  <a:gd name="T9" fmla="*/ 1 h 46"/>
                  <a:gd name="T10" fmla="*/ 0 w 52"/>
                  <a:gd name="T11" fmla="*/ 1 h 46"/>
                  <a:gd name="T12" fmla="*/ 0 w 52"/>
                  <a:gd name="T13" fmla="*/ 1 h 46"/>
                  <a:gd name="T14" fmla="*/ 0 w 52"/>
                  <a:gd name="T15" fmla="*/ 1 h 46"/>
                  <a:gd name="T16" fmla="*/ 0 w 52"/>
                  <a:gd name="T17" fmla="*/ 1 h 46"/>
                  <a:gd name="T18" fmla="*/ 0 w 52"/>
                  <a:gd name="T19" fmla="*/ 1 h 46"/>
                  <a:gd name="T20" fmla="*/ 0 w 52"/>
                  <a:gd name="T21" fmla="*/ 0 h 46"/>
                  <a:gd name="T22" fmla="*/ 0 w 52"/>
                  <a:gd name="T23" fmla="*/ 0 h 46"/>
                  <a:gd name="T24" fmla="*/ 0 w 52"/>
                  <a:gd name="T25" fmla="*/ 0 h 46"/>
                  <a:gd name="T26" fmla="*/ 0 w 52"/>
                  <a:gd name="T27" fmla="*/ 1 h 46"/>
                  <a:gd name="T28" fmla="*/ 0 w 52"/>
                  <a:gd name="T29" fmla="*/ 1 h 46"/>
                  <a:gd name="T30" fmla="*/ 0 w 52"/>
                  <a:gd name="T31" fmla="*/ 1 h 46"/>
                  <a:gd name="T32" fmla="*/ 0 w 52"/>
                  <a:gd name="T33" fmla="*/ 1 h 46"/>
                  <a:gd name="T34" fmla="*/ 0 w 52"/>
                  <a:gd name="T35" fmla="*/ 1 h 46"/>
                  <a:gd name="T36" fmla="*/ 0 w 52"/>
                  <a:gd name="T37" fmla="*/ 1 h 46"/>
                  <a:gd name="T38" fmla="*/ 0 w 52"/>
                  <a:gd name="T39" fmla="*/ 1 h 46"/>
                  <a:gd name="T40" fmla="*/ 0 w 52"/>
                  <a:gd name="T41" fmla="*/ 1 h 46"/>
                  <a:gd name="T42" fmla="*/ 0 w 52"/>
                  <a:gd name="T43" fmla="*/ 1 h 46"/>
                  <a:gd name="T44" fmla="*/ 0 w 52"/>
                  <a:gd name="T45" fmla="*/ 1 h 46"/>
                  <a:gd name="T46" fmla="*/ 0 w 52"/>
                  <a:gd name="T47" fmla="*/ 1 h 46"/>
                  <a:gd name="T48" fmla="*/ 0 w 52"/>
                  <a:gd name="T49" fmla="*/ 1 h 46"/>
                  <a:gd name="T50" fmla="*/ 0 w 52"/>
                  <a:gd name="T51" fmla="*/ 1 h 46"/>
                  <a:gd name="T52" fmla="*/ 0 w 52"/>
                  <a:gd name="T53" fmla="*/ 1 h 46"/>
                  <a:gd name="T54" fmla="*/ 0 w 52"/>
                  <a:gd name="T55" fmla="*/ 1 h 46"/>
                  <a:gd name="T56" fmla="*/ 0 w 52"/>
                  <a:gd name="T57" fmla="*/ 1 h 46"/>
                  <a:gd name="T58" fmla="*/ 0 w 52"/>
                  <a:gd name="T59" fmla="*/ 1 h 46"/>
                  <a:gd name="T60" fmla="*/ 0 w 52"/>
                  <a:gd name="T61" fmla="*/ 1 h 46"/>
                  <a:gd name="T62" fmla="*/ 0 w 52"/>
                  <a:gd name="T63" fmla="*/ 1 h 46"/>
                  <a:gd name="T64" fmla="*/ 0 w 52"/>
                  <a:gd name="T65" fmla="*/ 1 h 46"/>
                  <a:gd name="T66" fmla="*/ 0 w 52"/>
                  <a:gd name="T67" fmla="*/ 1 h 46"/>
                  <a:gd name="T68" fmla="*/ 0 w 52"/>
                  <a:gd name="T69" fmla="*/ 1 h 46"/>
                  <a:gd name="T70" fmla="*/ 0 w 52"/>
                  <a:gd name="T71" fmla="*/ 1 h 46"/>
                  <a:gd name="T72" fmla="*/ 0 w 52"/>
                  <a:gd name="T73" fmla="*/ 1 h 46"/>
                  <a:gd name="T74" fmla="*/ 0 w 52"/>
                  <a:gd name="T75" fmla="*/ 1 h 46"/>
                  <a:gd name="T76" fmla="*/ 0 w 52"/>
                  <a:gd name="T77" fmla="*/ 1 h 46"/>
                  <a:gd name="T78" fmla="*/ 0 w 52"/>
                  <a:gd name="T79" fmla="*/ 1 h 46"/>
                  <a:gd name="T80" fmla="*/ 0 w 52"/>
                  <a:gd name="T81" fmla="*/ 1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46"/>
                  <a:gd name="T125" fmla="*/ 52 w 52"/>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46">
                    <a:moveTo>
                      <a:pt x="16" y="45"/>
                    </a:moveTo>
                    <a:lnTo>
                      <a:pt x="7" y="41"/>
                    </a:lnTo>
                    <a:lnTo>
                      <a:pt x="1" y="33"/>
                    </a:lnTo>
                    <a:lnTo>
                      <a:pt x="0" y="22"/>
                    </a:lnTo>
                    <a:lnTo>
                      <a:pt x="4" y="12"/>
                    </a:lnTo>
                    <a:lnTo>
                      <a:pt x="8" y="8"/>
                    </a:lnTo>
                    <a:lnTo>
                      <a:pt x="13" y="6"/>
                    </a:lnTo>
                    <a:lnTo>
                      <a:pt x="17" y="4"/>
                    </a:lnTo>
                    <a:lnTo>
                      <a:pt x="22" y="3"/>
                    </a:lnTo>
                    <a:lnTo>
                      <a:pt x="28" y="1"/>
                    </a:lnTo>
                    <a:lnTo>
                      <a:pt x="32" y="0"/>
                    </a:lnTo>
                    <a:lnTo>
                      <a:pt x="38" y="0"/>
                    </a:lnTo>
                    <a:lnTo>
                      <a:pt x="44" y="0"/>
                    </a:lnTo>
                    <a:lnTo>
                      <a:pt x="46" y="4"/>
                    </a:lnTo>
                    <a:lnTo>
                      <a:pt x="50" y="6"/>
                    </a:lnTo>
                    <a:lnTo>
                      <a:pt x="51" y="8"/>
                    </a:lnTo>
                    <a:lnTo>
                      <a:pt x="51" y="13"/>
                    </a:lnTo>
                    <a:lnTo>
                      <a:pt x="45" y="10"/>
                    </a:lnTo>
                    <a:lnTo>
                      <a:pt x="39" y="10"/>
                    </a:lnTo>
                    <a:lnTo>
                      <a:pt x="33" y="10"/>
                    </a:lnTo>
                    <a:lnTo>
                      <a:pt x="27" y="12"/>
                    </a:lnTo>
                    <a:lnTo>
                      <a:pt x="22" y="14"/>
                    </a:lnTo>
                    <a:lnTo>
                      <a:pt x="17" y="19"/>
                    </a:lnTo>
                    <a:lnTo>
                      <a:pt x="14" y="23"/>
                    </a:lnTo>
                    <a:lnTo>
                      <a:pt x="13" y="29"/>
                    </a:lnTo>
                    <a:lnTo>
                      <a:pt x="17" y="33"/>
                    </a:lnTo>
                    <a:lnTo>
                      <a:pt x="21" y="35"/>
                    </a:lnTo>
                    <a:lnTo>
                      <a:pt x="27" y="35"/>
                    </a:lnTo>
                    <a:lnTo>
                      <a:pt x="31" y="34"/>
                    </a:lnTo>
                    <a:lnTo>
                      <a:pt x="36" y="34"/>
                    </a:lnTo>
                    <a:lnTo>
                      <a:pt x="42" y="33"/>
                    </a:lnTo>
                    <a:lnTo>
                      <a:pt x="46" y="31"/>
                    </a:lnTo>
                    <a:lnTo>
                      <a:pt x="52" y="33"/>
                    </a:lnTo>
                    <a:lnTo>
                      <a:pt x="50" y="35"/>
                    </a:lnTo>
                    <a:lnTo>
                      <a:pt x="46" y="38"/>
                    </a:lnTo>
                    <a:lnTo>
                      <a:pt x="44" y="41"/>
                    </a:lnTo>
                    <a:lnTo>
                      <a:pt x="39" y="44"/>
                    </a:lnTo>
                    <a:lnTo>
                      <a:pt x="36" y="45"/>
                    </a:lnTo>
                    <a:lnTo>
                      <a:pt x="30" y="46"/>
                    </a:lnTo>
                    <a:lnTo>
                      <a:pt x="24" y="46"/>
                    </a:lnTo>
                    <a:lnTo>
                      <a:pt x="16" y="45"/>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5" name="Freeform 257"/>
              <p:cNvSpPr>
                <a:spLocks/>
              </p:cNvSpPr>
              <p:nvPr/>
            </p:nvSpPr>
            <p:spPr bwMode="auto">
              <a:xfrm>
                <a:off x="2738" y="3883"/>
                <a:ext cx="26" cy="23"/>
              </a:xfrm>
              <a:custGeom>
                <a:avLst/>
                <a:gdLst>
                  <a:gd name="T0" fmla="*/ 1 w 52"/>
                  <a:gd name="T1" fmla="*/ 1 h 46"/>
                  <a:gd name="T2" fmla="*/ 1 w 52"/>
                  <a:gd name="T3" fmla="*/ 1 h 46"/>
                  <a:gd name="T4" fmla="*/ 1 w 52"/>
                  <a:gd name="T5" fmla="*/ 1 h 46"/>
                  <a:gd name="T6" fmla="*/ 0 w 52"/>
                  <a:gd name="T7" fmla="*/ 1 h 46"/>
                  <a:gd name="T8" fmla="*/ 1 w 52"/>
                  <a:gd name="T9" fmla="*/ 1 h 46"/>
                  <a:gd name="T10" fmla="*/ 1 w 52"/>
                  <a:gd name="T11" fmla="*/ 1 h 46"/>
                  <a:gd name="T12" fmla="*/ 1 w 52"/>
                  <a:gd name="T13" fmla="*/ 1 h 46"/>
                  <a:gd name="T14" fmla="*/ 1 w 52"/>
                  <a:gd name="T15" fmla="*/ 1 h 46"/>
                  <a:gd name="T16" fmla="*/ 1 w 52"/>
                  <a:gd name="T17" fmla="*/ 1 h 46"/>
                  <a:gd name="T18" fmla="*/ 1 w 52"/>
                  <a:gd name="T19" fmla="*/ 1 h 46"/>
                  <a:gd name="T20" fmla="*/ 1 w 52"/>
                  <a:gd name="T21" fmla="*/ 0 h 46"/>
                  <a:gd name="T22" fmla="*/ 1 w 52"/>
                  <a:gd name="T23" fmla="*/ 0 h 46"/>
                  <a:gd name="T24" fmla="*/ 1 w 52"/>
                  <a:gd name="T25" fmla="*/ 0 h 46"/>
                  <a:gd name="T26" fmla="*/ 1 w 52"/>
                  <a:gd name="T27" fmla="*/ 1 h 46"/>
                  <a:gd name="T28" fmla="*/ 1 w 52"/>
                  <a:gd name="T29" fmla="*/ 1 h 46"/>
                  <a:gd name="T30" fmla="*/ 1 w 52"/>
                  <a:gd name="T31" fmla="*/ 1 h 46"/>
                  <a:gd name="T32" fmla="*/ 1 w 52"/>
                  <a:gd name="T33" fmla="*/ 1 h 46"/>
                  <a:gd name="T34" fmla="*/ 1 w 52"/>
                  <a:gd name="T35" fmla="*/ 1 h 46"/>
                  <a:gd name="T36" fmla="*/ 1 w 52"/>
                  <a:gd name="T37" fmla="*/ 1 h 46"/>
                  <a:gd name="T38" fmla="*/ 1 w 52"/>
                  <a:gd name="T39" fmla="*/ 1 h 46"/>
                  <a:gd name="T40" fmla="*/ 1 w 52"/>
                  <a:gd name="T41" fmla="*/ 1 h 46"/>
                  <a:gd name="T42" fmla="*/ 1 w 52"/>
                  <a:gd name="T43" fmla="*/ 1 h 46"/>
                  <a:gd name="T44" fmla="*/ 1 w 52"/>
                  <a:gd name="T45" fmla="*/ 1 h 46"/>
                  <a:gd name="T46" fmla="*/ 1 w 52"/>
                  <a:gd name="T47" fmla="*/ 1 h 46"/>
                  <a:gd name="T48" fmla="*/ 1 w 52"/>
                  <a:gd name="T49" fmla="*/ 1 h 46"/>
                  <a:gd name="T50" fmla="*/ 1 w 52"/>
                  <a:gd name="T51" fmla="*/ 1 h 46"/>
                  <a:gd name="T52" fmla="*/ 1 w 52"/>
                  <a:gd name="T53" fmla="*/ 1 h 46"/>
                  <a:gd name="T54" fmla="*/ 1 w 52"/>
                  <a:gd name="T55" fmla="*/ 1 h 46"/>
                  <a:gd name="T56" fmla="*/ 1 w 52"/>
                  <a:gd name="T57" fmla="*/ 1 h 46"/>
                  <a:gd name="T58" fmla="*/ 1 w 52"/>
                  <a:gd name="T59" fmla="*/ 1 h 46"/>
                  <a:gd name="T60" fmla="*/ 1 w 52"/>
                  <a:gd name="T61" fmla="*/ 1 h 46"/>
                  <a:gd name="T62" fmla="*/ 1 w 52"/>
                  <a:gd name="T63" fmla="*/ 1 h 46"/>
                  <a:gd name="T64" fmla="*/ 1 w 52"/>
                  <a:gd name="T65" fmla="*/ 1 h 46"/>
                  <a:gd name="T66" fmla="*/ 1 w 52"/>
                  <a:gd name="T67" fmla="*/ 1 h 46"/>
                  <a:gd name="T68" fmla="*/ 1 w 52"/>
                  <a:gd name="T69" fmla="*/ 1 h 46"/>
                  <a:gd name="T70" fmla="*/ 1 w 52"/>
                  <a:gd name="T71" fmla="*/ 1 h 46"/>
                  <a:gd name="T72" fmla="*/ 1 w 52"/>
                  <a:gd name="T73" fmla="*/ 1 h 46"/>
                  <a:gd name="T74" fmla="*/ 1 w 52"/>
                  <a:gd name="T75" fmla="*/ 1 h 46"/>
                  <a:gd name="T76" fmla="*/ 1 w 52"/>
                  <a:gd name="T77" fmla="*/ 1 h 46"/>
                  <a:gd name="T78" fmla="*/ 1 w 52"/>
                  <a:gd name="T79" fmla="*/ 1 h 46"/>
                  <a:gd name="T80" fmla="*/ 1 w 52"/>
                  <a:gd name="T81" fmla="*/ 1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46"/>
                  <a:gd name="T125" fmla="*/ 52 w 52"/>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46">
                    <a:moveTo>
                      <a:pt x="16" y="45"/>
                    </a:moveTo>
                    <a:lnTo>
                      <a:pt x="7" y="40"/>
                    </a:lnTo>
                    <a:lnTo>
                      <a:pt x="1" y="32"/>
                    </a:lnTo>
                    <a:lnTo>
                      <a:pt x="0" y="22"/>
                    </a:lnTo>
                    <a:lnTo>
                      <a:pt x="3" y="11"/>
                    </a:lnTo>
                    <a:lnTo>
                      <a:pt x="8" y="8"/>
                    </a:lnTo>
                    <a:lnTo>
                      <a:pt x="12" y="5"/>
                    </a:lnTo>
                    <a:lnTo>
                      <a:pt x="17" y="3"/>
                    </a:lnTo>
                    <a:lnTo>
                      <a:pt x="23" y="2"/>
                    </a:lnTo>
                    <a:lnTo>
                      <a:pt x="27" y="1"/>
                    </a:lnTo>
                    <a:lnTo>
                      <a:pt x="33" y="0"/>
                    </a:lnTo>
                    <a:lnTo>
                      <a:pt x="39" y="0"/>
                    </a:lnTo>
                    <a:lnTo>
                      <a:pt x="45" y="0"/>
                    </a:lnTo>
                    <a:lnTo>
                      <a:pt x="46" y="3"/>
                    </a:lnTo>
                    <a:lnTo>
                      <a:pt x="49" y="5"/>
                    </a:lnTo>
                    <a:lnTo>
                      <a:pt x="50" y="8"/>
                    </a:lnTo>
                    <a:lnTo>
                      <a:pt x="50" y="12"/>
                    </a:lnTo>
                    <a:lnTo>
                      <a:pt x="45" y="9"/>
                    </a:lnTo>
                    <a:lnTo>
                      <a:pt x="39" y="9"/>
                    </a:lnTo>
                    <a:lnTo>
                      <a:pt x="33" y="9"/>
                    </a:lnTo>
                    <a:lnTo>
                      <a:pt x="26" y="11"/>
                    </a:lnTo>
                    <a:lnTo>
                      <a:pt x="22" y="15"/>
                    </a:lnTo>
                    <a:lnTo>
                      <a:pt x="17" y="18"/>
                    </a:lnTo>
                    <a:lnTo>
                      <a:pt x="14" y="24"/>
                    </a:lnTo>
                    <a:lnTo>
                      <a:pt x="12" y="30"/>
                    </a:lnTo>
                    <a:lnTo>
                      <a:pt x="17" y="33"/>
                    </a:lnTo>
                    <a:lnTo>
                      <a:pt x="20" y="34"/>
                    </a:lnTo>
                    <a:lnTo>
                      <a:pt x="26" y="34"/>
                    </a:lnTo>
                    <a:lnTo>
                      <a:pt x="31" y="34"/>
                    </a:lnTo>
                    <a:lnTo>
                      <a:pt x="35" y="33"/>
                    </a:lnTo>
                    <a:lnTo>
                      <a:pt x="41" y="32"/>
                    </a:lnTo>
                    <a:lnTo>
                      <a:pt x="46" y="31"/>
                    </a:lnTo>
                    <a:lnTo>
                      <a:pt x="52" y="32"/>
                    </a:lnTo>
                    <a:lnTo>
                      <a:pt x="49" y="34"/>
                    </a:lnTo>
                    <a:lnTo>
                      <a:pt x="46" y="38"/>
                    </a:lnTo>
                    <a:lnTo>
                      <a:pt x="44" y="40"/>
                    </a:lnTo>
                    <a:lnTo>
                      <a:pt x="39" y="43"/>
                    </a:lnTo>
                    <a:lnTo>
                      <a:pt x="35" y="45"/>
                    </a:lnTo>
                    <a:lnTo>
                      <a:pt x="30" y="46"/>
                    </a:lnTo>
                    <a:lnTo>
                      <a:pt x="24" y="46"/>
                    </a:lnTo>
                    <a:lnTo>
                      <a:pt x="16" y="45"/>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6" name="Freeform 258"/>
              <p:cNvSpPr>
                <a:spLocks/>
              </p:cNvSpPr>
              <p:nvPr/>
            </p:nvSpPr>
            <p:spPr bwMode="auto">
              <a:xfrm>
                <a:off x="2643" y="3989"/>
                <a:ext cx="14" cy="67"/>
              </a:xfrm>
              <a:custGeom>
                <a:avLst/>
                <a:gdLst>
                  <a:gd name="T0" fmla="*/ 1 w 27"/>
                  <a:gd name="T1" fmla="*/ 1 h 132"/>
                  <a:gd name="T2" fmla="*/ 1 w 27"/>
                  <a:gd name="T3" fmla="*/ 1 h 132"/>
                  <a:gd name="T4" fmla="*/ 1 w 27"/>
                  <a:gd name="T5" fmla="*/ 1 h 132"/>
                  <a:gd name="T6" fmla="*/ 1 w 27"/>
                  <a:gd name="T7" fmla="*/ 1 h 132"/>
                  <a:gd name="T8" fmla="*/ 1 w 27"/>
                  <a:gd name="T9" fmla="*/ 1 h 132"/>
                  <a:gd name="T10" fmla="*/ 0 w 27"/>
                  <a:gd name="T11" fmla="*/ 1 h 132"/>
                  <a:gd name="T12" fmla="*/ 0 w 27"/>
                  <a:gd name="T13" fmla="*/ 1 h 132"/>
                  <a:gd name="T14" fmla="*/ 1 w 27"/>
                  <a:gd name="T15" fmla="*/ 1 h 132"/>
                  <a:gd name="T16" fmla="*/ 1 w 27"/>
                  <a:gd name="T17" fmla="*/ 1 h 132"/>
                  <a:gd name="T18" fmla="*/ 1 w 27"/>
                  <a:gd name="T19" fmla="*/ 0 h 132"/>
                  <a:gd name="T20" fmla="*/ 1 w 27"/>
                  <a:gd name="T21" fmla="*/ 1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32"/>
                  <a:gd name="T35" fmla="*/ 27 w 27"/>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32">
                    <a:moveTo>
                      <a:pt x="27" y="6"/>
                    </a:moveTo>
                    <a:lnTo>
                      <a:pt x="24" y="33"/>
                    </a:lnTo>
                    <a:lnTo>
                      <a:pt x="20" y="62"/>
                    </a:lnTo>
                    <a:lnTo>
                      <a:pt x="16" y="89"/>
                    </a:lnTo>
                    <a:lnTo>
                      <a:pt x="11" y="114"/>
                    </a:lnTo>
                    <a:lnTo>
                      <a:pt x="0" y="132"/>
                    </a:lnTo>
                    <a:lnTo>
                      <a:pt x="0" y="101"/>
                    </a:lnTo>
                    <a:lnTo>
                      <a:pt x="4" y="65"/>
                    </a:lnTo>
                    <a:lnTo>
                      <a:pt x="11" y="30"/>
                    </a:lnTo>
                    <a:lnTo>
                      <a:pt x="17" y="0"/>
                    </a:lnTo>
                    <a:lnTo>
                      <a:pt x="27" y="6"/>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7" name="Freeform 259"/>
              <p:cNvSpPr>
                <a:spLocks/>
              </p:cNvSpPr>
              <p:nvPr/>
            </p:nvSpPr>
            <p:spPr bwMode="auto">
              <a:xfrm>
                <a:off x="2593" y="3995"/>
                <a:ext cx="44" cy="64"/>
              </a:xfrm>
              <a:custGeom>
                <a:avLst/>
                <a:gdLst>
                  <a:gd name="T0" fmla="*/ 0 w 89"/>
                  <a:gd name="T1" fmla="*/ 1 h 128"/>
                  <a:gd name="T2" fmla="*/ 0 w 89"/>
                  <a:gd name="T3" fmla="*/ 1 h 128"/>
                  <a:gd name="T4" fmla="*/ 0 w 89"/>
                  <a:gd name="T5" fmla="*/ 1 h 128"/>
                  <a:gd name="T6" fmla="*/ 0 w 89"/>
                  <a:gd name="T7" fmla="*/ 1 h 128"/>
                  <a:gd name="T8" fmla="*/ 0 w 89"/>
                  <a:gd name="T9" fmla="*/ 1 h 128"/>
                  <a:gd name="T10" fmla="*/ 0 w 89"/>
                  <a:gd name="T11" fmla="*/ 1 h 128"/>
                  <a:gd name="T12" fmla="*/ 0 w 89"/>
                  <a:gd name="T13" fmla="*/ 1 h 128"/>
                  <a:gd name="T14" fmla="*/ 0 w 89"/>
                  <a:gd name="T15" fmla="*/ 1 h 128"/>
                  <a:gd name="T16" fmla="*/ 0 w 89"/>
                  <a:gd name="T17" fmla="*/ 1 h 128"/>
                  <a:gd name="T18" fmla="*/ 0 w 89"/>
                  <a:gd name="T19" fmla="*/ 1 h 128"/>
                  <a:gd name="T20" fmla="*/ 0 w 89"/>
                  <a:gd name="T21" fmla="*/ 1 h 128"/>
                  <a:gd name="T22" fmla="*/ 0 w 89"/>
                  <a:gd name="T23" fmla="*/ 1 h 128"/>
                  <a:gd name="T24" fmla="*/ 0 w 89"/>
                  <a:gd name="T25" fmla="*/ 0 h 128"/>
                  <a:gd name="T26" fmla="*/ 0 w 89"/>
                  <a:gd name="T27" fmla="*/ 1 h 128"/>
                  <a:gd name="T28" fmla="*/ 0 w 89"/>
                  <a:gd name="T29" fmla="*/ 1 h 128"/>
                  <a:gd name="T30" fmla="*/ 0 w 89"/>
                  <a:gd name="T31" fmla="*/ 1 h 128"/>
                  <a:gd name="T32" fmla="*/ 0 w 89"/>
                  <a:gd name="T33" fmla="*/ 1 h 128"/>
                  <a:gd name="T34" fmla="*/ 0 w 89"/>
                  <a:gd name="T35" fmla="*/ 1 h 128"/>
                  <a:gd name="T36" fmla="*/ 0 w 89"/>
                  <a:gd name="T37" fmla="*/ 1 h 128"/>
                  <a:gd name="T38" fmla="*/ 0 w 89"/>
                  <a:gd name="T39" fmla="*/ 1 h 128"/>
                  <a:gd name="T40" fmla="*/ 0 w 89"/>
                  <a:gd name="T41" fmla="*/ 1 h 128"/>
                  <a:gd name="T42" fmla="*/ 0 w 89"/>
                  <a:gd name="T43" fmla="*/ 1 h 128"/>
                  <a:gd name="T44" fmla="*/ 0 w 89"/>
                  <a:gd name="T45" fmla="*/ 1 h 128"/>
                  <a:gd name="T46" fmla="*/ 0 w 89"/>
                  <a:gd name="T47" fmla="*/ 1 h 128"/>
                  <a:gd name="T48" fmla="*/ 0 w 89"/>
                  <a:gd name="T49" fmla="*/ 1 h 128"/>
                  <a:gd name="T50" fmla="*/ 0 w 89"/>
                  <a:gd name="T51" fmla="*/ 1 h 128"/>
                  <a:gd name="T52" fmla="*/ 0 w 89"/>
                  <a:gd name="T53" fmla="*/ 1 h 128"/>
                  <a:gd name="T54" fmla="*/ 0 w 89"/>
                  <a:gd name="T55" fmla="*/ 1 h 128"/>
                  <a:gd name="T56" fmla="*/ 0 w 89"/>
                  <a:gd name="T57" fmla="*/ 1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9"/>
                  <a:gd name="T88" fmla="*/ 0 h 128"/>
                  <a:gd name="T89" fmla="*/ 89 w 89"/>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9" h="128">
                    <a:moveTo>
                      <a:pt x="87" y="128"/>
                    </a:moveTo>
                    <a:lnTo>
                      <a:pt x="75" y="125"/>
                    </a:lnTo>
                    <a:lnTo>
                      <a:pt x="64" y="119"/>
                    </a:lnTo>
                    <a:lnTo>
                      <a:pt x="52" y="113"/>
                    </a:lnTo>
                    <a:lnTo>
                      <a:pt x="41" y="107"/>
                    </a:lnTo>
                    <a:lnTo>
                      <a:pt x="30" y="99"/>
                    </a:lnTo>
                    <a:lnTo>
                      <a:pt x="20" y="91"/>
                    </a:lnTo>
                    <a:lnTo>
                      <a:pt x="10" y="83"/>
                    </a:lnTo>
                    <a:lnTo>
                      <a:pt x="0" y="74"/>
                    </a:lnTo>
                    <a:lnTo>
                      <a:pt x="6" y="57"/>
                    </a:lnTo>
                    <a:lnTo>
                      <a:pt x="14" y="38"/>
                    </a:lnTo>
                    <a:lnTo>
                      <a:pt x="20" y="19"/>
                    </a:lnTo>
                    <a:lnTo>
                      <a:pt x="23" y="0"/>
                    </a:lnTo>
                    <a:lnTo>
                      <a:pt x="26" y="4"/>
                    </a:lnTo>
                    <a:lnTo>
                      <a:pt x="27" y="21"/>
                    </a:lnTo>
                    <a:lnTo>
                      <a:pt x="27" y="44"/>
                    </a:lnTo>
                    <a:lnTo>
                      <a:pt x="23" y="67"/>
                    </a:lnTo>
                    <a:lnTo>
                      <a:pt x="30" y="73"/>
                    </a:lnTo>
                    <a:lnTo>
                      <a:pt x="38" y="78"/>
                    </a:lnTo>
                    <a:lnTo>
                      <a:pt x="45" y="85"/>
                    </a:lnTo>
                    <a:lnTo>
                      <a:pt x="53" y="91"/>
                    </a:lnTo>
                    <a:lnTo>
                      <a:pt x="61" y="98"/>
                    </a:lnTo>
                    <a:lnTo>
                      <a:pt x="71" y="103"/>
                    </a:lnTo>
                    <a:lnTo>
                      <a:pt x="79" y="107"/>
                    </a:lnTo>
                    <a:lnTo>
                      <a:pt x="88" y="110"/>
                    </a:lnTo>
                    <a:lnTo>
                      <a:pt x="88" y="113"/>
                    </a:lnTo>
                    <a:lnTo>
                      <a:pt x="89" y="119"/>
                    </a:lnTo>
                    <a:lnTo>
                      <a:pt x="89" y="125"/>
                    </a:lnTo>
                    <a:lnTo>
                      <a:pt x="87" y="128"/>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 name="Freeform 260"/>
              <p:cNvSpPr>
                <a:spLocks/>
              </p:cNvSpPr>
              <p:nvPr/>
            </p:nvSpPr>
            <p:spPr bwMode="auto">
              <a:xfrm>
                <a:off x="2548" y="3918"/>
                <a:ext cx="68" cy="11"/>
              </a:xfrm>
              <a:custGeom>
                <a:avLst/>
                <a:gdLst>
                  <a:gd name="T0" fmla="*/ 1 w 136"/>
                  <a:gd name="T1" fmla="*/ 0 h 23"/>
                  <a:gd name="T2" fmla="*/ 1 w 136"/>
                  <a:gd name="T3" fmla="*/ 0 h 23"/>
                  <a:gd name="T4" fmla="*/ 1 w 136"/>
                  <a:gd name="T5" fmla="*/ 0 h 23"/>
                  <a:gd name="T6" fmla="*/ 1 w 136"/>
                  <a:gd name="T7" fmla="*/ 0 h 23"/>
                  <a:gd name="T8" fmla="*/ 1 w 136"/>
                  <a:gd name="T9" fmla="*/ 0 h 23"/>
                  <a:gd name="T10" fmla="*/ 1 w 136"/>
                  <a:gd name="T11" fmla="*/ 0 h 23"/>
                  <a:gd name="T12" fmla="*/ 1 w 136"/>
                  <a:gd name="T13" fmla="*/ 0 h 23"/>
                  <a:gd name="T14" fmla="*/ 1 w 136"/>
                  <a:gd name="T15" fmla="*/ 0 h 23"/>
                  <a:gd name="T16" fmla="*/ 0 w 136"/>
                  <a:gd name="T17" fmla="*/ 0 h 23"/>
                  <a:gd name="T18" fmla="*/ 1 w 136"/>
                  <a:gd name="T19" fmla="*/ 0 h 23"/>
                  <a:gd name="T20" fmla="*/ 1 w 136"/>
                  <a:gd name="T21" fmla="*/ 0 h 23"/>
                  <a:gd name="T22" fmla="*/ 1 w 136"/>
                  <a:gd name="T23" fmla="*/ 0 h 23"/>
                  <a:gd name="T24" fmla="*/ 1 w 136"/>
                  <a:gd name="T25" fmla="*/ 0 h 23"/>
                  <a:gd name="T26" fmla="*/ 1 w 136"/>
                  <a:gd name="T27" fmla="*/ 0 h 23"/>
                  <a:gd name="T28" fmla="*/ 1 w 136"/>
                  <a:gd name="T29" fmla="*/ 0 h 23"/>
                  <a:gd name="T30" fmla="*/ 1 w 136"/>
                  <a:gd name="T31" fmla="*/ 0 h 23"/>
                  <a:gd name="T32" fmla="*/ 1 w 136"/>
                  <a:gd name="T33" fmla="*/ 0 h 23"/>
                  <a:gd name="T34" fmla="*/ 1 w 136"/>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23"/>
                  <a:gd name="T56" fmla="*/ 136 w 136"/>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23">
                    <a:moveTo>
                      <a:pt x="136" y="9"/>
                    </a:moveTo>
                    <a:lnTo>
                      <a:pt x="122" y="9"/>
                    </a:lnTo>
                    <a:lnTo>
                      <a:pt x="105" y="11"/>
                    </a:lnTo>
                    <a:lnTo>
                      <a:pt x="86" y="14"/>
                    </a:lnTo>
                    <a:lnTo>
                      <a:pt x="68" y="16"/>
                    </a:lnTo>
                    <a:lnTo>
                      <a:pt x="49" y="18"/>
                    </a:lnTo>
                    <a:lnTo>
                      <a:pt x="31" y="20"/>
                    </a:lnTo>
                    <a:lnTo>
                      <a:pt x="14" y="23"/>
                    </a:lnTo>
                    <a:lnTo>
                      <a:pt x="0" y="23"/>
                    </a:lnTo>
                    <a:lnTo>
                      <a:pt x="11" y="17"/>
                    </a:lnTo>
                    <a:lnTo>
                      <a:pt x="26" y="12"/>
                    </a:lnTo>
                    <a:lnTo>
                      <a:pt x="44" y="8"/>
                    </a:lnTo>
                    <a:lnTo>
                      <a:pt x="62" y="4"/>
                    </a:lnTo>
                    <a:lnTo>
                      <a:pt x="79" y="2"/>
                    </a:lnTo>
                    <a:lnTo>
                      <a:pt x="98" y="1"/>
                    </a:lnTo>
                    <a:lnTo>
                      <a:pt x="114" y="0"/>
                    </a:lnTo>
                    <a:lnTo>
                      <a:pt x="128" y="0"/>
                    </a:lnTo>
                    <a:lnTo>
                      <a:pt x="136" y="9"/>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9" name="Freeform 261"/>
              <p:cNvSpPr>
                <a:spLocks/>
              </p:cNvSpPr>
              <p:nvPr/>
            </p:nvSpPr>
            <p:spPr bwMode="auto">
              <a:xfrm>
                <a:off x="2543" y="3899"/>
                <a:ext cx="72" cy="13"/>
              </a:xfrm>
              <a:custGeom>
                <a:avLst/>
                <a:gdLst>
                  <a:gd name="T0" fmla="*/ 0 w 145"/>
                  <a:gd name="T1" fmla="*/ 1 h 26"/>
                  <a:gd name="T2" fmla="*/ 0 w 145"/>
                  <a:gd name="T3" fmla="*/ 1 h 26"/>
                  <a:gd name="T4" fmla="*/ 0 w 145"/>
                  <a:gd name="T5" fmla="*/ 1 h 26"/>
                  <a:gd name="T6" fmla="*/ 0 w 145"/>
                  <a:gd name="T7" fmla="*/ 1 h 26"/>
                  <a:gd name="T8" fmla="*/ 0 w 145"/>
                  <a:gd name="T9" fmla="*/ 1 h 26"/>
                  <a:gd name="T10" fmla="*/ 0 w 145"/>
                  <a:gd name="T11" fmla="*/ 0 h 26"/>
                  <a:gd name="T12" fmla="*/ 0 w 145"/>
                  <a:gd name="T13" fmla="*/ 1 h 26"/>
                  <a:gd name="T14" fmla="*/ 0 w 145"/>
                  <a:gd name="T15" fmla="*/ 1 h 26"/>
                  <a:gd name="T16" fmla="*/ 0 w 145"/>
                  <a:gd name="T17" fmla="*/ 1 h 26"/>
                  <a:gd name="T18" fmla="*/ 0 w 145"/>
                  <a:gd name="T19" fmla="*/ 1 h 26"/>
                  <a:gd name="T20" fmla="*/ 0 w 145"/>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6"/>
                  <a:gd name="T35" fmla="*/ 145 w 145"/>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6">
                    <a:moveTo>
                      <a:pt x="4" y="26"/>
                    </a:moveTo>
                    <a:lnTo>
                      <a:pt x="1" y="24"/>
                    </a:lnTo>
                    <a:lnTo>
                      <a:pt x="0" y="22"/>
                    </a:lnTo>
                    <a:lnTo>
                      <a:pt x="0" y="18"/>
                    </a:lnTo>
                    <a:lnTo>
                      <a:pt x="0" y="16"/>
                    </a:lnTo>
                    <a:lnTo>
                      <a:pt x="136" y="0"/>
                    </a:lnTo>
                    <a:lnTo>
                      <a:pt x="138" y="2"/>
                    </a:lnTo>
                    <a:lnTo>
                      <a:pt x="141" y="4"/>
                    </a:lnTo>
                    <a:lnTo>
                      <a:pt x="143" y="8"/>
                    </a:lnTo>
                    <a:lnTo>
                      <a:pt x="145" y="11"/>
                    </a:lnTo>
                    <a:lnTo>
                      <a:pt x="4" y="26"/>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 name="Freeform 262"/>
              <p:cNvSpPr>
                <a:spLocks/>
              </p:cNvSpPr>
              <p:nvPr/>
            </p:nvSpPr>
            <p:spPr bwMode="auto">
              <a:xfrm>
                <a:off x="2537" y="3907"/>
                <a:ext cx="7" cy="26"/>
              </a:xfrm>
              <a:custGeom>
                <a:avLst/>
                <a:gdLst>
                  <a:gd name="T0" fmla="*/ 1 w 14"/>
                  <a:gd name="T1" fmla="*/ 0 h 53"/>
                  <a:gd name="T2" fmla="*/ 1 w 14"/>
                  <a:gd name="T3" fmla="*/ 0 h 53"/>
                  <a:gd name="T4" fmla="*/ 0 w 14"/>
                  <a:gd name="T5" fmla="*/ 0 h 53"/>
                  <a:gd name="T6" fmla="*/ 0 w 14"/>
                  <a:gd name="T7" fmla="*/ 0 h 53"/>
                  <a:gd name="T8" fmla="*/ 1 w 14"/>
                  <a:gd name="T9" fmla="*/ 0 h 53"/>
                  <a:gd name="T10" fmla="*/ 1 w 14"/>
                  <a:gd name="T11" fmla="*/ 0 h 53"/>
                  <a:gd name="T12" fmla="*/ 1 w 14"/>
                  <a:gd name="T13" fmla="*/ 0 h 53"/>
                  <a:gd name="T14" fmla="*/ 1 w 14"/>
                  <a:gd name="T15" fmla="*/ 0 h 53"/>
                  <a:gd name="T16" fmla="*/ 1 w 14"/>
                  <a:gd name="T17" fmla="*/ 0 h 53"/>
                  <a:gd name="T18" fmla="*/ 1 w 14"/>
                  <a:gd name="T19" fmla="*/ 0 h 53"/>
                  <a:gd name="T20" fmla="*/ 1 w 14"/>
                  <a:gd name="T21" fmla="*/ 0 h 53"/>
                  <a:gd name="T22" fmla="*/ 1 w 14"/>
                  <a:gd name="T23" fmla="*/ 0 h 53"/>
                  <a:gd name="T24" fmla="*/ 1 w 1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53"/>
                  <a:gd name="T41" fmla="*/ 14 w 1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53">
                    <a:moveTo>
                      <a:pt x="9" y="53"/>
                    </a:moveTo>
                    <a:lnTo>
                      <a:pt x="3" y="42"/>
                    </a:lnTo>
                    <a:lnTo>
                      <a:pt x="0" y="28"/>
                    </a:lnTo>
                    <a:lnTo>
                      <a:pt x="0" y="13"/>
                    </a:lnTo>
                    <a:lnTo>
                      <a:pt x="1" y="0"/>
                    </a:lnTo>
                    <a:lnTo>
                      <a:pt x="6" y="6"/>
                    </a:lnTo>
                    <a:lnTo>
                      <a:pt x="7" y="14"/>
                    </a:lnTo>
                    <a:lnTo>
                      <a:pt x="9" y="23"/>
                    </a:lnTo>
                    <a:lnTo>
                      <a:pt x="14" y="29"/>
                    </a:lnTo>
                    <a:lnTo>
                      <a:pt x="14" y="34"/>
                    </a:lnTo>
                    <a:lnTo>
                      <a:pt x="14" y="41"/>
                    </a:lnTo>
                    <a:lnTo>
                      <a:pt x="11" y="48"/>
                    </a:lnTo>
                    <a:lnTo>
                      <a:pt x="9" y="53"/>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1" name="Freeform 263"/>
              <p:cNvSpPr>
                <a:spLocks/>
              </p:cNvSpPr>
              <p:nvPr/>
            </p:nvSpPr>
            <p:spPr bwMode="auto">
              <a:xfrm>
                <a:off x="2489" y="3589"/>
                <a:ext cx="41" cy="298"/>
              </a:xfrm>
              <a:custGeom>
                <a:avLst/>
                <a:gdLst>
                  <a:gd name="T0" fmla="*/ 1 w 82"/>
                  <a:gd name="T1" fmla="*/ 0 h 597"/>
                  <a:gd name="T2" fmla="*/ 1 w 82"/>
                  <a:gd name="T3" fmla="*/ 0 h 597"/>
                  <a:gd name="T4" fmla="*/ 1 w 82"/>
                  <a:gd name="T5" fmla="*/ 0 h 597"/>
                  <a:gd name="T6" fmla="*/ 1 w 82"/>
                  <a:gd name="T7" fmla="*/ 0 h 597"/>
                  <a:gd name="T8" fmla="*/ 1 w 82"/>
                  <a:gd name="T9" fmla="*/ 0 h 597"/>
                  <a:gd name="T10" fmla="*/ 1 w 82"/>
                  <a:gd name="T11" fmla="*/ 0 h 597"/>
                  <a:gd name="T12" fmla="*/ 1 w 82"/>
                  <a:gd name="T13" fmla="*/ 0 h 597"/>
                  <a:gd name="T14" fmla="*/ 1 w 82"/>
                  <a:gd name="T15" fmla="*/ 1 h 597"/>
                  <a:gd name="T16" fmla="*/ 1 w 82"/>
                  <a:gd name="T17" fmla="*/ 1 h 597"/>
                  <a:gd name="T18" fmla="*/ 1 w 82"/>
                  <a:gd name="T19" fmla="*/ 1 h 597"/>
                  <a:gd name="T20" fmla="*/ 1 w 82"/>
                  <a:gd name="T21" fmla="*/ 1 h 597"/>
                  <a:gd name="T22" fmla="*/ 1 w 82"/>
                  <a:gd name="T23" fmla="*/ 1 h 597"/>
                  <a:gd name="T24" fmla="*/ 1 w 82"/>
                  <a:gd name="T25" fmla="*/ 0 h 597"/>
                  <a:gd name="T26" fmla="*/ 1 w 82"/>
                  <a:gd name="T27" fmla="*/ 0 h 597"/>
                  <a:gd name="T28" fmla="*/ 1 w 82"/>
                  <a:gd name="T29" fmla="*/ 0 h 597"/>
                  <a:gd name="T30" fmla="*/ 1 w 82"/>
                  <a:gd name="T31" fmla="*/ 0 h 597"/>
                  <a:gd name="T32" fmla="*/ 1 w 82"/>
                  <a:gd name="T33" fmla="*/ 0 h 597"/>
                  <a:gd name="T34" fmla="*/ 0 w 82"/>
                  <a:gd name="T35" fmla="*/ 0 h 597"/>
                  <a:gd name="T36" fmla="*/ 1 w 82"/>
                  <a:gd name="T37" fmla="*/ 0 h 5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597"/>
                  <a:gd name="T59" fmla="*/ 82 w 82"/>
                  <a:gd name="T60" fmla="*/ 597 h 5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597">
                    <a:moveTo>
                      <a:pt x="16" y="0"/>
                    </a:moveTo>
                    <a:lnTo>
                      <a:pt x="20" y="23"/>
                    </a:lnTo>
                    <a:lnTo>
                      <a:pt x="28" y="86"/>
                    </a:lnTo>
                    <a:lnTo>
                      <a:pt x="37" y="177"/>
                    </a:lnTo>
                    <a:lnTo>
                      <a:pt x="48" y="281"/>
                    </a:lnTo>
                    <a:lnTo>
                      <a:pt x="60" y="387"/>
                    </a:lnTo>
                    <a:lnTo>
                      <a:pt x="70" y="480"/>
                    </a:lnTo>
                    <a:lnTo>
                      <a:pt x="77" y="549"/>
                    </a:lnTo>
                    <a:lnTo>
                      <a:pt x="82" y="581"/>
                    </a:lnTo>
                    <a:lnTo>
                      <a:pt x="63" y="597"/>
                    </a:lnTo>
                    <a:lnTo>
                      <a:pt x="61" y="575"/>
                    </a:lnTo>
                    <a:lnTo>
                      <a:pt x="54" y="515"/>
                    </a:lnTo>
                    <a:lnTo>
                      <a:pt x="45" y="430"/>
                    </a:lnTo>
                    <a:lnTo>
                      <a:pt x="35" y="331"/>
                    </a:lnTo>
                    <a:lnTo>
                      <a:pt x="23" y="228"/>
                    </a:lnTo>
                    <a:lnTo>
                      <a:pt x="13" y="136"/>
                    </a:lnTo>
                    <a:lnTo>
                      <a:pt x="5" y="65"/>
                    </a:lnTo>
                    <a:lnTo>
                      <a:pt x="0" y="24"/>
                    </a:lnTo>
                    <a:lnTo>
                      <a:pt x="16" y="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 name="Freeform 264"/>
              <p:cNvSpPr>
                <a:spLocks/>
              </p:cNvSpPr>
              <p:nvPr/>
            </p:nvSpPr>
            <p:spPr bwMode="auto">
              <a:xfrm>
                <a:off x="2478" y="3955"/>
                <a:ext cx="9" cy="21"/>
              </a:xfrm>
              <a:custGeom>
                <a:avLst/>
                <a:gdLst>
                  <a:gd name="T0" fmla="*/ 0 w 19"/>
                  <a:gd name="T1" fmla="*/ 0 h 43"/>
                  <a:gd name="T2" fmla="*/ 0 w 19"/>
                  <a:gd name="T3" fmla="*/ 0 h 43"/>
                  <a:gd name="T4" fmla="*/ 0 w 19"/>
                  <a:gd name="T5" fmla="*/ 0 h 43"/>
                  <a:gd name="T6" fmla="*/ 0 w 19"/>
                  <a:gd name="T7" fmla="*/ 0 h 43"/>
                  <a:gd name="T8" fmla="*/ 0 w 19"/>
                  <a:gd name="T9" fmla="*/ 0 h 43"/>
                  <a:gd name="T10" fmla="*/ 0 w 19"/>
                  <a:gd name="T11" fmla="*/ 0 h 43"/>
                  <a:gd name="T12" fmla="*/ 0 w 19"/>
                  <a:gd name="T13" fmla="*/ 0 h 43"/>
                  <a:gd name="T14" fmla="*/ 0 w 19"/>
                  <a:gd name="T15" fmla="*/ 0 h 43"/>
                  <a:gd name="T16" fmla="*/ 0 w 19"/>
                  <a:gd name="T17" fmla="*/ 0 h 43"/>
                  <a:gd name="T18" fmla="*/ 0 w 19"/>
                  <a:gd name="T19" fmla="*/ 0 h 43"/>
                  <a:gd name="T20" fmla="*/ 0 w 19"/>
                  <a:gd name="T21" fmla="*/ 0 h 43"/>
                  <a:gd name="T22" fmla="*/ 0 w 19"/>
                  <a:gd name="T23" fmla="*/ 0 h 43"/>
                  <a:gd name="T24" fmla="*/ 0 w 19"/>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43"/>
                  <a:gd name="T41" fmla="*/ 19 w 19"/>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43">
                    <a:moveTo>
                      <a:pt x="16" y="43"/>
                    </a:moveTo>
                    <a:lnTo>
                      <a:pt x="12" y="43"/>
                    </a:lnTo>
                    <a:lnTo>
                      <a:pt x="6" y="43"/>
                    </a:lnTo>
                    <a:lnTo>
                      <a:pt x="1" y="42"/>
                    </a:lnTo>
                    <a:lnTo>
                      <a:pt x="0" y="37"/>
                    </a:lnTo>
                    <a:lnTo>
                      <a:pt x="3" y="27"/>
                    </a:lnTo>
                    <a:lnTo>
                      <a:pt x="6" y="18"/>
                    </a:lnTo>
                    <a:lnTo>
                      <a:pt x="11" y="9"/>
                    </a:lnTo>
                    <a:lnTo>
                      <a:pt x="19" y="0"/>
                    </a:lnTo>
                    <a:lnTo>
                      <a:pt x="18" y="5"/>
                    </a:lnTo>
                    <a:lnTo>
                      <a:pt x="16" y="17"/>
                    </a:lnTo>
                    <a:lnTo>
                      <a:pt x="15" y="30"/>
                    </a:lnTo>
                    <a:lnTo>
                      <a:pt x="16" y="43"/>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3" name="Freeform 265"/>
              <p:cNvSpPr>
                <a:spLocks/>
              </p:cNvSpPr>
              <p:nvPr/>
            </p:nvSpPr>
            <p:spPr bwMode="auto">
              <a:xfrm>
                <a:off x="2450" y="3563"/>
                <a:ext cx="38" cy="384"/>
              </a:xfrm>
              <a:custGeom>
                <a:avLst/>
                <a:gdLst>
                  <a:gd name="T0" fmla="*/ 1 w 76"/>
                  <a:gd name="T1" fmla="*/ 2 h 767"/>
                  <a:gd name="T2" fmla="*/ 1 w 76"/>
                  <a:gd name="T3" fmla="*/ 2 h 767"/>
                  <a:gd name="T4" fmla="*/ 1 w 76"/>
                  <a:gd name="T5" fmla="*/ 2 h 767"/>
                  <a:gd name="T6" fmla="*/ 1 w 76"/>
                  <a:gd name="T7" fmla="*/ 2 h 767"/>
                  <a:gd name="T8" fmla="*/ 1 w 76"/>
                  <a:gd name="T9" fmla="*/ 2 h 767"/>
                  <a:gd name="T10" fmla="*/ 1 w 76"/>
                  <a:gd name="T11" fmla="*/ 2 h 767"/>
                  <a:gd name="T12" fmla="*/ 1 w 76"/>
                  <a:gd name="T13" fmla="*/ 2 h 767"/>
                  <a:gd name="T14" fmla="*/ 1 w 76"/>
                  <a:gd name="T15" fmla="*/ 2 h 767"/>
                  <a:gd name="T16" fmla="*/ 1 w 76"/>
                  <a:gd name="T17" fmla="*/ 1 h 767"/>
                  <a:gd name="T18" fmla="*/ 1 w 76"/>
                  <a:gd name="T19" fmla="*/ 1 h 767"/>
                  <a:gd name="T20" fmla="*/ 1 w 76"/>
                  <a:gd name="T21" fmla="*/ 1 h 767"/>
                  <a:gd name="T22" fmla="*/ 1 w 76"/>
                  <a:gd name="T23" fmla="*/ 1 h 767"/>
                  <a:gd name="T24" fmla="*/ 0 w 76"/>
                  <a:gd name="T25" fmla="*/ 1 h 767"/>
                  <a:gd name="T26" fmla="*/ 0 w 76"/>
                  <a:gd name="T27" fmla="*/ 1 h 767"/>
                  <a:gd name="T28" fmla="*/ 1 w 76"/>
                  <a:gd name="T29" fmla="*/ 1 h 767"/>
                  <a:gd name="T30" fmla="*/ 1 w 76"/>
                  <a:gd name="T31" fmla="*/ 1 h 767"/>
                  <a:gd name="T32" fmla="*/ 1 w 76"/>
                  <a:gd name="T33" fmla="*/ 1 h 767"/>
                  <a:gd name="T34" fmla="*/ 1 w 76"/>
                  <a:gd name="T35" fmla="*/ 1 h 767"/>
                  <a:gd name="T36" fmla="*/ 1 w 76"/>
                  <a:gd name="T37" fmla="*/ 1 h 767"/>
                  <a:gd name="T38" fmla="*/ 1 w 76"/>
                  <a:gd name="T39" fmla="*/ 1 h 767"/>
                  <a:gd name="T40" fmla="*/ 1 w 76"/>
                  <a:gd name="T41" fmla="*/ 1 h 767"/>
                  <a:gd name="T42" fmla="*/ 1 w 76"/>
                  <a:gd name="T43" fmla="*/ 0 h 767"/>
                  <a:gd name="T44" fmla="*/ 1 w 76"/>
                  <a:gd name="T45" fmla="*/ 1 h 767"/>
                  <a:gd name="T46" fmla="*/ 1 w 76"/>
                  <a:gd name="T47" fmla="*/ 1 h 767"/>
                  <a:gd name="T48" fmla="*/ 1 w 76"/>
                  <a:gd name="T49" fmla="*/ 1 h 767"/>
                  <a:gd name="T50" fmla="*/ 1 w 76"/>
                  <a:gd name="T51" fmla="*/ 1 h 767"/>
                  <a:gd name="T52" fmla="*/ 1 w 76"/>
                  <a:gd name="T53" fmla="*/ 1 h 767"/>
                  <a:gd name="T54" fmla="*/ 1 w 76"/>
                  <a:gd name="T55" fmla="*/ 2 h 767"/>
                  <a:gd name="T56" fmla="*/ 1 w 76"/>
                  <a:gd name="T57" fmla="*/ 2 h 767"/>
                  <a:gd name="T58" fmla="*/ 1 w 76"/>
                  <a:gd name="T59" fmla="*/ 2 h 767"/>
                  <a:gd name="T60" fmla="*/ 1 w 76"/>
                  <a:gd name="T61" fmla="*/ 2 h 7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
                  <a:gd name="T94" fmla="*/ 0 h 767"/>
                  <a:gd name="T95" fmla="*/ 76 w 76"/>
                  <a:gd name="T96" fmla="*/ 767 h 7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 h="767">
                    <a:moveTo>
                      <a:pt x="71" y="767"/>
                    </a:moveTo>
                    <a:lnTo>
                      <a:pt x="68" y="763"/>
                    </a:lnTo>
                    <a:lnTo>
                      <a:pt x="65" y="755"/>
                    </a:lnTo>
                    <a:lnTo>
                      <a:pt x="62" y="745"/>
                    </a:lnTo>
                    <a:lnTo>
                      <a:pt x="59" y="736"/>
                    </a:lnTo>
                    <a:lnTo>
                      <a:pt x="52" y="709"/>
                    </a:lnTo>
                    <a:lnTo>
                      <a:pt x="44" y="643"/>
                    </a:lnTo>
                    <a:lnTo>
                      <a:pt x="34" y="551"/>
                    </a:lnTo>
                    <a:lnTo>
                      <a:pt x="24" y="447"/>
                    </a:lnTo>
                    <a:lnTo>
                      <a:pt x="15" y="343"/>
                    </a:lnTo>
                    <a:lnTo>
                      <a:pt x="7" y="252"/>
                    </a:lnTo>
                    <a:lnTo>
                      <a:pt x="2" y="189"/>
                    </a:lnTo>
                    <a:lnTo>
                      <a:pt x="0" y="165"/>
                    </a:lnTo>
                    <a:lnTo>
                      <a:pt x="0" y="125"/>
                    </a:lnTo>
                    <a:lnTo>
                      <a:pt x="1" y="85"/>
                    </a:lnTo>
                    <a:lnTo>
                      <a:pt x="3" y="47"/>
                    </a:lnTo>
                    <a:lnTo>
                      <a:pt x="7" y="11"/>
                    </a:lnTo>
                    <a:lnTo>
                      <a:pt x="14" y="4"/>
                    </a:lnTo>
                    <a:lnTo>
                      <a:pt x="12" y="2"/>
                    </a:lnTo>
                    <a:lnTo>
                      <a:pt x="11" y="1"/>
                    </a:lnTo>
                    <a:lnTo>
                      <a:pt x="10" y="1"/>
                    </a:lnTo>
                    <a:lnTo>
                      <a:pt x="10" y="0"/>
                    </a:lnTo>
                    <a:lnTo>
                      <a:pt x="16" y="29"/>
                    </a:lnTo>
                    <a:lnTo>
                      <a:pt x="23" y="106"/>
                    </a:lnTo>
                    <a:lnTo>
                      <a:pt x="31" y="219"/>
                    </a:lnTo>
                    <a:lnTo>
                      <a:pt x="41" y="350"/>
                    </a:lnTo>
                    <a:lnTo>
                      <a:pt x="50" y="485"/>
                    </a:lnTo>
                    <a:lnTo>
                      <a:pt x="60" y="610"/>
                    </a:lnTo>
                    <a:lnTo>
                      <a:pt x="69" y="709"/>
                    </a:lnTo>
                    <a:lnTo>
                      <a:pt x="76" y="765"/>
                    </a:lnTo>
                    <a:lnTo>
                      <a:pt x="71" y="767"/>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 name="Freeform 266"/>
              <p:cNvSpPr>
                <a:spLocks/>
              </p:cNvSpPr>
              <p:nvPr/>
            </p:nvSpPr>
            <p:spPr bwMode="auto">
              <a:xfrm>
                <a:off x="2399" y="3554"/>
                <a:ext cx="67" cy="439"/>
              </a:xfrm>
              <a:custGeom>
                <a:avLst/>
                <a:gdLst>
                  <a:gd name="T0" fmla="*/ 1 w 134"/>
                  <a:gd name="T1" fmla="*/ 2 h 876"/>
                  <a:gd name="T2" fmla="*/ 1 w 134"/>
                  <a:gd name="T3" fmla="*/ 2 h 876"/>
                  <a:gd name="T4" fmla="*/ 1 w 134"/>
                  <a:gd name="T5" fmla="*/ 1 h 876"/>
                  <a:gd name="T6" fmla="*/ 1 w 134"/>
                  <a:gd name="T7" fmla="*/ 1 h 876"/>
                  <a:gd name="T8" fmla="*/ 1 w 134"/>
                  <a:gd name="T9" fmla="*/ 1 h 876"/>
                  <a:gd name="T10" fmla="*/ 1 w 134"/>
                  <a:gd name="T11" fmla="*/ 1 h 876"/>
                  <a:gd name="T12" fmla="*/ 1 w 134"/>
                  <a:gd name="T13" fmla="*/ 2 h 876"/>
                  <a:gd name="T14" fmla="*/ 1 w 134"/>
                  <a:gd name="T15" fmla="*/ 2 h 876"/>
                  <a:gd name="T16" fmla="*/ 1 w 134"/>
                  <a:gd name="T17" fmla="*/ 2 h 876"/>
                  <a:gd name="T18" fmla="*/ 1 w 134"/>
                  <a:gd name="T19" fmla="*/ 2 h 876"/>
                  <a:gd name="T20" fmla="*/ 1 w 134"/>
                  <a:gd name="T21" fmla="*/ 2 h 876"/>
                  <a:gd name="T22" fmla="*/ 1 w 134"/>
                  <a:gd name="T23" fmla="*/ 2 h 876"/>
                  <a:gd name="T24" fmla="*/ 1 w 134"/>
                  <a:gd name="T25" fmla="*/ 2 h 876"/>
                  <a:gd name="T26" fmla="*/ 1 w 134"/>
                  <a:gd name="T27" fmla="*/ 2 h 876"/>
                  <a:gd name="T28" fmla="*/ 1 w 134"/>
                  <a:gd name="T29" fmla="*/ 2 h 876"/>
                  <a:gd name="T30" fmla="*/ 1 w 134"/>
                  <a:gd name="T31" fmla="*/ 2 h 876"/>
                  <a:gd name="T32" fmla="*/ 1 w 134"/>
                  <a:gd name="T33" fmla="*/ 2 h 876"/>
                  <a:gd name="T34" fmla="*/ 1 w 134"/>
                  <a:gd name="T35" fmla="*/ 2 h 876"/>
                  <a:gd name="T36" fmla="*/ 1 w 134"/>
                  <a:gd name="T37" fmla="*/ 2 h 876"/>
                  <a:gd name="T38" fmla="*/ 1 w 134"/>
                  <a:gd name="T39" fmla="*/ 1 h 876"/>
                  <a:gd name="T40" fmla="*/ 0 w 134"/>
                  <a:gd name="T41" fmla="*/ 1 h 876"/>
                  <a:gd name="T42" fmla="*/ 0 w 134"/>
                  <a:gd name="T43" fmla="*/ 1 h 876"/>
                  <a:gd name="T44" fmla="*/ 1 w 134"/>
                  <a:gd name="T45" fmla="*/ 1 h 876"/>
                  <a:gd name="T46" fmla="*/ 1 w 134"/>
                  <a:gd name="T47" fmla="*/ 1 h 876"/>
                  <a:gd name="T48" fmla="*/ 1 w 134"/>
                  <a:gd name="T49" fmla="*/ 1 h 876"/>
                  <a:gd name="T50" fmla="*/ 1 w 134"/>
                  <a:gd name="T51" fmla="*/ 1 h 876"/>
                  <a:gd name="T52" fmla="*/ 1 w 134"/>
                  <a:gd name="T53" fmla="*/ 1 h 876"/>
                  <a:gd name="T54" fmla="*/ 1 w 134"/>
                  <a:gd name="T55" fmla="*/ 1 h 876"/>
                  <a:gd name="T56" fmla="*/ 1 w 134"/>
                  <a:gd name="T57" fmla="*/ 1 h 876"/>
                  <a:gd name="T58" fmla="*/ 1 w 134"/>
                  <a:gd name="T59" fmla="*/ 1 h 876"/>
                  <a:gd name="T60" fmla="*/ 1 w 134"/>
                  <a:gd name="T61" fmla="*/ 0 h 876"/>
                  <a:gd name="T62" fmla="*/ 1 w 134"/>
                  <a:gd name="T63" fmla="*/ 1 h 876"/>
                  <a:gd name="T64" fmla="*/ 1 w 134"/>
                  <a:gd name="T65" fmla="*/ 1 h 876"/>
                  <a:gd name="T66" fmla="*/ 1 w 134"/>
                  <a:gd name="T67" fmla="*/ 1 h 876"/>
                  <a:gd name="T68" fmla="*/ 1 w 134"/>
                  <a:gd name="T69" fmla="*/ 1 h 876"/>
                  <a:gd name="T70" fmla="*/ 1 w 134"/>
                  <a:gd name="T71" fmla="*/ 2 h 876"/>
                  <a:gd name="T72" fmla="*/ 1 w 134"/>
                  <a:gd name="T73" fmla="*/ 2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876"/>
                  <a:gd name="T113" fmla="*/ 134 w 134"/>
                  <a:gd name="T114" fmla="*/ 876 h 8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876">
                    <a:moveTo>
                      <a:pt x="112" y="810"/>
                    </a:moveTo>
                    <a:lnTo>
                      <a:pt x="110" y="782"/>
                    </a:lnTo>
                    <a:lnTo>
                      <a:pt x="102" y="709"/>
                    </a:lnTo>
                    <a:lnTo>
                      <a:pt x="91" y="606"/>
                    </a:lnTo>
                    <a:lnTo>
                      <a:pt x="79" y="485"/>
                    </a:lnTo>
                    <a:lnTo>
                      <a:pt x="66" y="363"/>
                    </a:lnTo>
                    <a:lnTo>
                      <a:pt x="55" y="253"/>
                    </a:lnTo>
                    <a:lnTo>
                      <a:pt x="45" y="172"/>
                    </a:lnTo>
                    <a:lnTo>
                      <a:pt x="40" y="130"/>
                    </a:lnTo>
                    <a:lnTo>
                      <a:pt x="26" y="162"/>
                    </a:lnTo>
                    <a:lnTo>
                      <a:pt x="22" y="216"/>
                    </a:lnTo>
                    <a:lnTo>
                      <a:pt x="27" y="302"/>
                    </a:lnTo>
                    <a:lnTo>
                      <a:pt x="37" y="407"/>
                    </a:lnTo>
                    <a:lnTo>
                      <a:pt x="50" y="518"/>
                    </a:lnTo>
                    <a:lnTo>
                      <a:pt x="63" y="625"/>
                    </a:lnTo>
                    <a:lnTo>
                      <a:pt x="75" y="716"/>
                    </a:lnTo>
                    <a:lnTo>
                      <a:pt x="85" y="779"/>
                    </a:lnTo>
                    <a:lnTo>
                      <a:pt x="88" y="803"/>
                    </a:lnTo>
                    <a:lnTo>
                      <a:pt x="90" y="813"/>
                    </a:lnTo>
                    <a:lnTo>
                      <a:pt x="96" y="826"/>
                    </a:lnTo>
                    <a:lnTo>
                      <a:pt x="102" y="837"/>
                    </a:lnTo>
                    <a:lnTo>
                      <a:pt x="110" y="849"/>
                    </a:lnTo>
                    <a:lnTo>
                      <a:pt x="116" y="859"/>
                    </a:lnTo>
                    <a:lnTo>
                      <a:pt x="121" y="868"/>
                    </a:lnTo>
                    <a:lnTo>
                      <a:pt x="125" y="874"/>
                    </a:lnTo>
                    <a:lnTo>
                      <a:pt x="125" y="876"/>
                    </a:lnTo>
                    <a:lnTo>
                      <a:pt x="117" y="874"/>
                    </a:lnTo>
                    <a:lnTo>
                      <a:pt x="109" y="871"/>
                    </a:lnTo>
                    <a:lnTo>
                      <a:pt x="102" y="866"/>
                    </a:lnTo>
                    <a:lnTo>
                      <a:pt x="96" y="862"/>
                    </a:lnTo>
                    <a:lnTo>
                      <a:pt x="90" y="857"/>
                    </a:lnTo>
                    <a:lnTo>
                      <a:pt x="86" y="852"/>
                    </a:lnTo>
                    <a:lnTo>
                      <a:pt x="81" y="847"/>
                    </a:lnTo>
                    <a:lnTo>
                      <a:pt x="79" y="841"/>
                    </a:lnTo>
                    <a:lnTo>
                      <a:pt x="70" y="804"/>
                    </a:lnTo>
                    <a:lnTo>
                      <a:pt x="58" y="729"/>
                    </a:lnTo>
                    <a:lnTo>
                      <a:pt x="45" y="630"/>
                    </a:lnTo>
                    <a:lnTo>
                      <a:pt x="33" y="519"/>
                    </a:lnTo>
                    <a:lnTo>
                      <a:pt x="20" y="411"/>
                    </a:lnTo>
                    <a:lnTo>
                      <a:pt x="10" y="317"/>
                    </a:lnTo>
                    <a:lnTo>
                      <a:pt x="3" y="251"/>
                    </a:lnTo>
                    <a:lnTo>
                      <a:pt x="0" y="226"/>
                    </a:lnTo>
                    <a:lnTo>
                      <a:pt x="0" y="205"/>
                    </a:lnTo>
                    <a:lnTo>
                      <a:pt x="0" y="185"/>
                    </a:lnTo>
                    <a:lnTo>
                      <a:pt x="3" y="167"/>
                    </a:lnTo>
                    <a:lnTo>
                      <a:pt x="6" y="150"/>
                    </a:lnTo>
                    <a:lnTo>
                      <a:pt x="11" y="135"/>
                    </a:lnTo>
                    <a:lnTo>
                      <a:pt x="19" y="119"/>
                    </a:lnTo>
                    <a:lnTo>
                      <a:pt x="29" y="105"/>
                    </a:lnTo>
                    <a:lnTo>
                      <a:pt x="43" y="92"/>
                    </a:lnTo>
                    <a:lnTo>
                      <a:pt x="43" y="78"/>
                    </a:lnTo>
                    <a:lnTo>
                      <a:pt x="47" y="64"/>
                    </a:lnTo>
                    <a:lnTo>
                      <a:pt x="51" y="51"/>
                    </a:lnTo>
                    <a:lnTo>
                      <a:pt x="56" y="38"/>
                    </a:lnTo>
                    <a:lnTo>
                      <a:pt x="60" y="30"/>
                    </a:lnTo>
                    <a:lnTo>
                      <a:pt x="65" y="23"/>
                    </a:lnTo>
                    <a:lnTo>
                      <a:pt x="70" y="17"/>
                    </a:lnTo>
                    <a:lnTo>
                      <a:pt x="74" y="11"/>
                    </a:lnTo>
                    <a:lnTo>
                      <a:pt x="78" y="7"/>
                    </a:lnTo>
                    <a:lnTo>
                      <a:pt x="82" y="3"/>
                    </a:lnTo>
                    <a:lnTo>
                      <a:pt x="88" y="1"/>
                    </a:lnTo>
                    <a:lnTo>
                      <a:pt x="95" y="0"/>
                    </a:lnTo>
                    <a:lnTo>
                      <a:pt x="80" y="30"/>
                    </a:lnTo>
                    <a:lnTo>
                      <a:pt x="71" y="63"/>
                    </a:lnTo>
                    <a:lnTo>
                      <a:pt x="66" y="100"/>
                    </a:lnTo>
                    <a:lnTo>
                      <a:pt x="65" y="137"/>
                    </a:lnTo>
                    <a:lnTo>
                      <a:pt x="68" y="174"/>
                    </a:lnTo>
                    <a:lnTo>
                      <a:pt x="75" y="250"/>
                    </a:lnTo>
                    <a:lnTo>
                      <a:pt x="85" y="355"/>
                    </a:lnTo>
                    <a:lnTo>
                      <a:pt x="96" y="473"/>
                    </a:lnTo>
                    <a:lnTo>
                      <a:pt x="108" y="594"/>
                    </a:lnTo>
                    <a:lnTo>
                      <a:pt x="118" y="704"/>
                    </a:lnTo>
                    <a:lnTo>
                      <a:pt x="127" y="791"/>
                    </a:lnTo>
                    <a:lnTo>
                      <a:pt x="134" y="841"/>
                    </a:lnTo>
                    <a:lnTo>
                      <a:pt x="112" y="810"/>
                    </a:lnTo>
                    <a:close/>
                  </a:path>
                </a:pathLst>
              </a:custGeom>
              <a:solidFill>
                <a:srgbClr val="003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97" name="Freeform 96"/>
            <p:cNvSpPr/>
            <p:nvPr/>
          </p:nvSpPr>
          <p:spPr>
            <a:xfrm>
              <a:off x="4925608" y="2990982"/>
              <a:ext cx="511305" cy="343353"/>
            </a:xfrm>
            <a:custGeom>
              <a:avLst/>
              <a:gdLst>
                <a:gd name="connsiteX0" fmla="*/ 0 w 653143"/>
                <a:gd name="connsiteY0" fmla="*/ 32657 h 489857"/>
                <a:gd name="connsiteX1" fmla="*/ 609600 w 653143"/>
                <a:gd name="connsiteY1" fmla="*/ 0 h 489857"/>
                <a:gd name="connsiteX2" fmla="*/ 653143 w 653143"/>
                <a:gd name="connsiteY2" fmla="*/ 413657 h 489857"/>
                <a:gd name="connsiteX3" fmla="*/ 43543 w 653143"/>
                <a:gd name="connsiteY3" fmla="*/ 489857 h 489857"/>
                <a:gd name="connsiteX4" fmla="*/ 0 w 653143"/>
                <a:gd name="connsiteY4" fmla="*/ 32657 h 489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43" h="489857">
                  <a:moveTo>
                    <a:pt x="0" y="32657"/>
                  </a:moveTo>
                  <a:lnTo>
                    <a:pt x="609600" y="0"/>
                  </a:lnTo>
                  <a:lnTo>
                    <a:pt x="653143" y="413657"/>
                  </a:lnTo>
                  <a:lnTo>
                    <a:pt x="43543" y="489857"/>
                  </a:lnTo>
                  <a:lnTo>
                    <a:pt x="0" y="32657"/>
                  </a:ln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FFFF"/>
                </a:solidFill>
                <a:ea typeface="ＭＳ Ｐゴシック" charset="-128"/>
                <a:cs typeface="ＭＳ Ｐゴシック" charset="-128"/>
              </a:endParaRPr>
            </a:p>
          </p:txBody>
        </p:sp>
        <p:sp>
          <p:nvSpPr>
            <p:cNvPr id="98" name="Freeform 97"/>
            <p:cNvSpPr/>
            <p:nvPr/>
          </p:nvSpPr>
          <p:spPr>
            <a:xfrm rot="21001741">
              <a:off x="4963717" y="3099075"/>
              <a:ext cx="447789" cy="141474"/>
            </a:xfrm>
            <a:custGeom>
              <a:avLst/>
              <a:gdLst>
                <a:gd name="connsiteX0" fmla="*/ 0 w 2085975"/>
                <a:gd name="connsiteY0" fmla="*/ 685800 h 840677"/>
                <a:gd name="connsiteX1" fmla="*/ 42862 w 2085975"/>
                <a:gd name="connsiteY1" fmla="*/ 661987 h 840677"/>
                <a:gd name="connsiteX2" fmla="*/ 52387 w 2085975"/>
                <a:gd name="connsiteY2" fmla="*/ 647700 h 840677"/>
                <a:gd name="connsiteX3" fmla="*/ 66675 w 2085975"/>
                <a:gd name="connsiteY3" fmla="*/ 638175 h 840677"/>
                <a:gd name="connsiteX4" fmla="*/ 76200 w 2085975"/>
                <a:gd name="connsiteY4" fmla="*/ 609600 h 840677"/>
                <a:gd name="connsiteX5" fmla="*/ 90487 w 2085975"/>
                <a:gd name="connsiteY5" fmla="*/ 547687 h 840677"/>
                <a:gd name="connsiteX6" fmla="*/ 104775 w 2085975"/>
                <a:gd name="connsiteY6" fmla="*/ 542925 h 840677"/>
                <a:gd name="connsiteX7" fmla="*/ 119062 w 2085975"/>
                <a:gd name="connsiteY7" fmla="*/ 533400 h 840677"/>
                <a:gd name="connsiteX8" fmla="*/ 133350 w 2085975"/>
                <a:gd name="connsiteY8" fmla="*/ 528637 h 840677"/>
                <a:gd name="connsiteX9" fmla="*/ 161925 w 2085975"/>
                <a:gd name="connsiteY9" fmla="*/ 509587 h 840677"/>
                <a:gd name="connsiteX10" fmla="*/ 209550 w 2085975"/>
                <a:gd name="connsiteY10" fmla="*/ 523875 h 840677"/>
                <a:gd name="connsiteX11" fmla="*/ 223837 w 2085975"/>
                <a:gd name="connsiteY11" fmla="*/ 533400 h 840677"/>
                <a:gd name="connsiteX12" fmla="*/ 242887 w 2085975"/>
                <a:gd name="connsiteY12" fmla="*/ 538162 h 840677"/>
                <a:gd name="connsiteX13" fmla="*/ 257175 w 2085975"/>
                <a:gd name="connsiteY13" fmla="*/ 542925 h 840677"/>
                <a:gd name="connsiteX14" fmla="*/ 290512 w 2085975"/>
                <a:gd name="connsiteY14" fmla="*/ 552450 h 840677"/>
                <a:gd name="connsiteX15" fmla="*/ 309562 w 2085975"/>
                <a:gd name="connsiteY15" fmla="*/ 590550 h 840677"/>
                <a:gd name="connsiteX16" fmla="*/ 333375 w 2085975"/>
                <a:gd name="connsiteY16" fmla="*/ 585787 h 840677"/>
                <a:gd name="connsiteX17" fmla="*/ 347662 w 2085975"/>
                <a:gd name="connsiteY17" fmla="*/ 571500 h 840677"/>
                <a:gd name="connsiteX18" fmla="*/ 361950 w 2085975"/>
                <a:gd name="connsiteY18" fmla="*/ 566737 h 840677"/>
                <a:gd name="connsiteX19" fmla="*/ 366712 w 2085975"/>
                <a:gd name="connsiteY19" fmla="*/ 552450 h 840677"/>
                <a:gd name="connsiteX20" fmla="*/ 371475 w 2085975"/>
                <a:gd name="connsiteY20" fmla="*/ 442912 h 840677"/>
                <a:gd name="connsiteX21" fmla="*/ 390525 w 2085975"/>
                <a:gd name="connsiteY21" fmla="*/ 414337 h 840677"/>
                <a:gd name="connsiteX22" fmla="*/ 409575 w 2085975"/>
                <a:gd name="connsiteY22" fmla="*/ 385762 h 840677"/>
                <a:gd name="connsiteX23" fmla="*/ 414337 w 2085975"/>
                <a:gd name="connsiteY23" fmla="*/ 371475 h 840677"/>
                <a:gd name="connsiteX24" fmla="*/ 442912 w 2085975"/>
                <a:gd name="connsiteY24" fmla="*/ 342900 h 840677"/>
                <a:gd name="connsiteX25" fmla="*/ 457200 w 2085975"/>
                <a:gd name="connsiteY25" fmla="*/ 328612 h 840677"/>
                <a:gd name="connsiteX26" fmla="*/ 485775 w 2085975"/>
                <a:gd name="connsiteY26" fmla="*/ 285750 h 840677"/>
                <a:gd name="connsiteX27" fmla="*/ 495300 w 2085975"/>
                <a:gd name="connsiteY27" fmla="*/ 271462 h 840677"/>
                <a:gd name="connsiteX28" fmla="*/ 504825 w 2085975"/>
                <a:gd name="connsiteY28" fmla="*/ 242887 h 840677"/>
                <a:gd name="connsiteX29" fmla="*/ 509587 w 2085975"/>
                <a:gd name="connsiteY29" fmla="*/ 147637 h 840677"/>
                <a:gd name="connsiteX30" fmla="*/ 538162 w 2085975"/>
                <a:gd name="connsiteY30" fmla="*/ 138112 h 840677"/>
                <a:gd name="connsiteX31" fmla="*/ 600075 w 2085975"/>
                <a:gd name="connsiteY31" fmla="*/ 142875 h 840677"/>
                <a:gd name="connsiteX32" fmla="*/ 628650 w 2085975"/>
                <a:gd name="connsiteY32" fmla="*/ 161925 h 840677"/>
                <a:gd name="connsiteX33" fmla="*/ 661987 w 2085975"/>
                <a:gd name="connsiteY33" fmla="*/ 171450 h 840677"/>
                <a:gd name="connsiteX34" fmla="*/ 714375 w 2085975"/>
                <a:gd name="connsiteY34" fmla="*/ 166687 h 840677"/>
                <a:gd name="connsiteX35" fmla="*/ 733425 w 2085975"/>
                <a:gd name="connsiteY35" fmla="*/ 138112 h 840677"/>
                <a:gd name="connsiteX36" fmla="*/ 762000 w 2085975"/>
                <a:gd name="connsiteY36" fmla="*/ 95250 h 840677"/>
                <a:gd name="connsiteX37" fmla="*/ 771525 w 2085975"/>
                <a:gd name="connsiteY37" fmla="*/ 80962 h 840677"/>
                <a:gd name="connsiteX38" fmla="*/ 800100 w 2085975"/>
                <a:gd name="connsiteY38" fmla="*/ 57150 h 840677"/>
                <a:gd name="connsiteX39" fmla="*/ 838200 w 2085975"/>
                <a:gd name="connsiteY39" fmla="*/ 23812 h 840677"/>
                <a:gd name="connsiteX40" fmla="*/ 852487 w 2085975"/>
                <a:gd name="connsiteY40" fmla="*/ 14287 h 840677"/>
                <a:gd name="connsiteX41" fmla="*/ 881062 w 2085975"/>
                <a:gd name="connsiteY41" fmla="*/ 4762 h 840677"/>
                <a:gd name="connsiteX42" fmla="*/ 895350 w 2085975"/>
                <a:gd name="connsiteY42" fmla="*/ 0 h 840677"/>
                <a:gd name="connsiteX43" fmla="*/ 957262 w 2085975"/>
                <a:gd name="connsiteY43" fmla="*/ 9525 h 840677"/>
                <a:gd name="connsiteX44" fmla="*/ 985837 w 2085975"/>
                <a:gd name="connsiteY44" fmla="*/ 28575 h 840677"/>
                <a:gd name="connsiteX45" fmla="*/ 995362 w 2085975"/>
                <a:gd name="connsiteY45" fmla="*/ 57150 h 840677"/>
                <a:gd name="connsiteX46" fmla="*/ 1014412 w 2085975"/>
                <a:gd name="connsiteY46" fmla="*/ 85725 h 840677"/>
                <a:gd name="connsiteX47" fmla="*/ 1028700 w 2085975"/>
                <a:gd name="connsiteY47" fmla="*/ 119062 h 840677"/>
                <a:gd name="connsiteX48" fmla="*/ 1033462 w 2085975"/>
                <a:gd name="connsiteY48" fmla="*/ 133350 h 840677"/>
                <a:gd name="connsiteX49" fmla="*/ 1042987 w 2085975"/>
                <a:gd name="connsiteY49" fmla="*/ 147637 h 840677"/>
                <a:gd name="connsiteX50" fmla="*/ 1057275 w 2085975"/>
                <a:gd name="connsiteY50" fmla="*/ 176212 h 840677"/>
                <a:gd name="connsiteX51" fmla="*/ 1062037 w 2085975"/>
                <a:gd name="connsiteY51" fmla="*/ 190500 h 840677"/>
                <a:gd name="connsiteX52" fmla="*/ 1076325 w 2085975"/>
                <a:gd name="connsiteY52" fmla="*/ 204787 h 840677"/>
                <a:gd name="connsiteX53" fmla="*/ 1085850 w 2085975"/>
                <a:gd name="connsiteY53" fmla="*/ 219075 h 840677"/>
                <a:gd name="connsiteX54" fmla="*/ 1104900 w 2085975"/>
                <a:gd name="connsiteY54" fmla="*/ 247650 h 840677"/>
                <a:gd name="connsiteX55" fmla="*/ 1138237 w 2085975"/>
                <a:gd name="connsiteY55" fmla="*/ 285750 h 840677"/>
                <a:gd name="connsiteX56" fmla="*/ 1147762 w 2085975"/>
                <a:gd name="connsiteY56" fmla="*/ 314325 h 840677"/>
                <a:gd name="connsiteX57" fmla="*/ 1166812 w 2085975"/>
                <a:gd name="connsiteY57" fmla="*/ 342900 h 840677"/>
                <a:gd name="connsiteX58" fmla="*/ 1176337 w 2085975"/>
                <a:gd name="connsiteY58" fmla="*/ 385762 h 840677"/>
                <a:gd name="connsiteX59" fmla="*/ 1185862 w 2085975"/>
                <a:gd name="connsiteY59" fmla="*/ 414337 h 840677"/>
                <a:gd name="connsiteX60" fmla="*/ 1190625 w 2085975"/>
                <a:gd name="connsiteY60" fmla="*/ 428625 h 840677"/>
                <a:gd name="connsiteX61" fmla="*/ 1214437 w 2085975"/>
                <a:gd name="connsiteY61" fmla="*/ 452437 h 840677"/>
                <a:gd name="connsiteX62" fmla="*/ 1243012 w 2085975"/>
                <a:gd name="connsiteY62" fmla="*/ 481012 h 840677"/>
                <a:gd name="connsiteX63" fmla="*/ 1257300 w 2085975"/>
                <a:gd name="connsiteY63" fmla="*/ 490537 h 840677"/>
                <a:gd name="connsiteX64" fmla="*/ 1271587 w 2085975"/>
                <a:gd name="connsiteY64" fmla="*/ 504825 h 840677"/>
                <a:gd name="connsiteX65" fmla="*/ 1285875 w 2085975"/>
                <a:gd name="connsiteY65" fmla="*/ 514350 h 840677"/>
                <a:gd name="connsiteX66" fmla="*/ 1314450 w 2085975"/>
                <a:gd name="connsiteY66" fmla="*/ 538162 h 840677"/>
                <a:gd name="connsiteX67" fmla="*/ 1338262 w 2085975"/>
                <a:gd name="connsiteY67" fmla="*/ 557212 h 840677"/>
                <a:gd name="connsiteX68" fmla="*/ 1366837 w 2085975"/>
                <a:gd name="connsiteY68" fmla="*/ 576262 h 840677"/>
                <a:gd name="connsiteX69" fmla="*/ 1395412 w 2085975"/>
                <a:gd name="connsiteY69" fmla="*/ 595312 h 840677"/>
                <a:gd name="connsiteX70" fmla="*/ 1409700 w 2085975"/>
                <a:gd name="connsiteY70" fmla="*/ 600075 h 840677"/>
                <a:gd name="connsiteX71" fmla="*/ 1423987 w 2085975"/>
                <a:gd name="connsiteY71" fmla="*/ 609600 h 840677"/>
                <a:gd name="connsiteX72" fmla="*/ 1457325 w 2085975"/>
                <a:gd name="connsiteY72" fmla="*/ 619125 h 840677"/>
                <a:gd name="connsiteX73" fmla="*/ 1471612 w 2085975"/>
                <a:gd name="connsiteY73" fmla="*/ 623887 h 840677"/>
                <a:gd name="connsiteX74" fmla="*/ 1519237 w 2085975"/>
                <a:gd name="connsiteY74" fmla="*/ 657225 h 840677"/>
                <a:gd name="connsiteX75" fmla="*/ 1538287 w 2085975"/>
                <a:gd name="connsiteY75" fmla="*/ 671512 h 840677"/>
                <a:gd name="connsiteX76" fmla="*/ 1571625 w 2085975"/>
                <a:gd name="connsiteY76" fmla="*/ 685800 h 840677"/>
                <a:gd name="connsiteX77" fmla="*/ 1581150 w 2085975"/>
                <a:gd name="connsiteY77" fmla="*/ 700087 h 840677"/>
                <a:gd name="connsiteX78" fmla="*/ 1638300 w 2085975"/>
                <a:gd name="connsiteY78" fmla="*/ 714375 h 840677"/>
                <a:gd name="connsiteX79" fmla="*/ 1657350 w 2085975"/>
                <a:gd name="connsiteY79" fmla="*/ 723900 h 840677"/>
                <a:gd name="connsiteX80" fmla="*/ 1681162 w 2085975"/>
                <a:gd name="connsiteY80" fmla="*/ 733425 h 840677"/>
                <a:gd name="connsiteX81" fmla="*/ 1704975 w 2085975"/>
                <a:gd name="connsiteY81" fmla="*/ 747712 h 840677"/>
                <a:gd name="connsiteX82" fmla="*/ 1728787 w 2085975"/>
                <a:gd name="connsiteY82" fmla="*/ 757237 h 840677"/>
                <a:gd name="connsiteX83" fmla="*/ 1747837 w 2085975"/>
                <a:gd name="connsiteY83" fmla="*/ 766762 h 840677"/>
                <a:gd name="connsiteX84" fmla="*/ 1809750 w 2085975"/>
                <a:gd name="connsiteY84" fmla="*/ 776287 h 840677"/>
                <a:gd name="connsiteX85" fmla="*/ 1928812 w 2085975"/>
                <a:gd name="connsiteY85" fmla="*/ 785812 h 840677"/>
                <a:gd name="connsiteX86" fmla="*/ 1966912 w 2085975"/>
                <a:gd name="connsiteY86" fmla="*/ 795337 h 840677"/>
                <a:gd name="connsiteX87" fmla="*/ 2009775 w 2085975"/>
                <a:gd name="connsiteY87" fmla="*/ 823912 h 840677"/>
                <a:gd name="connsiteX88" fmla="*/ 2028825 w 2085975"/>
                <a:gd name="connsiteY88" fmla="*/ 828675 h 840677"/>
                <a:gd name="connsiteX89" fmla="*/ 2057400 w 2085975"/>
                <a:gd name="connsiteY89" fmla="*/ 838200 h 840677"/>
                <a:gd name="connsiteX90" fmla="*/ 2085975 w 2085975"/>
                <a:gd name="connsiteY90" fmla="*/ 823912 h 8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85975" h="840677">
                  <a:moveTo>
                    <a:pt x="0" y="685800"/>
                  </a:moveTo>
                  <a:cubicBezTo>
                    <a:pt x="32752" y="663965"/>
                    <a:pt x="17715" y="670371"/>
                    <a:pt x="42862" y="661987"/>
                  </a:cubicBezTo>
                  <a:cubicBezTo>
                    <a:pt x="46037" y="657225"/>
                    <a:pt x="48340" y="651747"/>
                    <a:pt x="52387" y="647700"/>
                  </a:cubicBezTo>
                  <a:cubicBezTo>
                    <a:pt x="56435" y="643653"/>
                    <a:pt x="63641" y="643029"/>
                    <a:pt x="66675" y="638175"/>
                  </a:cubicBezTo>
                  <a:cubicBezTo>
                    <a:pt x="71996" y="629661"/>
                    <a:pt x="76200" y="609600"/>
                    <a:pt x="76200" y="609600"/>
                  </a:cubicBezTo>
                  <a:cubicBezTo>
                    <a:pt x="77635" y="595251"/>
                    <a:pt x="73510" y="561268"/>
                    <a:pt x="90487" y="547687"/>
                  </a:cubicBezTo>
                  <a:cubicBezTo>
                    <a:pt x="94407" y="544551"/>
                    <a:pt x="100012" y="544512"/>
                    <a:pt x="104775" y="542925"/>
                  </a:cubicBezTo>
                  <a:cubicBezTo>
                    <a:pt x="109537" y="539750"/>
                    <a:pt x="113943" y="535960"/>
                    <a:pt x="119062" y="533400"/>
                  </a:cubicBezTo>
                  <a:cubicBezTo>
                    <a:pt x="123552" y="531155"/>
                    <a:pt x="128961" y="531075"/>
                    <a:pt x="133350" y="528637"/>
                  </a:cubicBezTo>
                  <a:cubicBezTo>
                    <a:pt x="143357" y="523078"/>
                    <a:pt x="161925" y="509587"/>
                    <a:pt x="161925" y="509587"/>
                  </a:cubicBezTo>
                  <a:cubicBezTo>
                    <a:pt x="172572" y="512249"/>
                    <a:pt x="202595" y="519238"/>
                    <a:pt x="209550" y="523875"/>
                  </a:cubicBezTo>
                  <a:cubicBezTo>
                    <a:pt x="214312" y="527050"/>
                    <a:pt x="218576" y="531145"/>
                    <a:pt x="223837" y="533400"/>
                  </a:cubicBezTo>
                  <a:cubicBezTo>
                    <a:pt x="229853" y="535978"/>
                    <a:pt x="236593" y="536364"/>
                    <a:pt x="242887" y="538162"/>
                  </a:cubicBezTo>
                  <a:cubicBezTo>
                    <a:pt x="247714" y="539541"/>
                    <a:pt x="252348" y="541546"/>
                    <a:pt x="257175" y="542925"/>
                  </a:cubicBezTo>
                  <a:cubicBezTo>
                    <a:pt x="299027" y="554883"/>
                    <a:pt x="256263" y="541032"/>
                    <a:pt x="290512" y="552450"/>
                  </a:cubicBezTo>
                  <a:cubicBezTo>
                    <a:pt x="292743" y="565837"/>
                    <a:pt x="289299" y="588017"/>
                    <a:pt x="309562" y="590550"/>
                  </a:cubicBezTo>
                  <a:cubicBezTo>
                    <a:pt x="317594" y="591554"/>
                    <a:pt x="325437" y="587375"/>
                    <a:pt x="333375" y="585787"/>
                  </a:cubicBezTo>
                  <a:cubicBezTo>
                    <a:pt x="338137" y="581025"/>
                    <a:pt x="342058" y="575236"/>
                    <a:pt x="347662" y="571500"/>
                  </a:cubicBezTo>
                  <a:cubicBezTo>
                    <a:pt x="351839" y="568715"/>
                    <a:pt x="358400" y="570287"/>
                    <a:pt x="361950" y="566737"/>
                  </a:cubicBezTo>
                  <a:cubicBezTo>
                    <a:pt x="365500" y="563187"/>
                    <a:pt x="365125" y="557212"/>
                    <a:pt x="366712" y="552450"/>
                  </a:cubicBezTo>
                  <a:cubicBezTo>
                    <a:pt x="368300" y="515937"/>
                    <a:pt x="368672" y="479352"/>
                    <a:pt x="371475" y="442912"/>
                  </a:cubicBezTo>
                  <a:cubicBezTo>
                    <a:pt x="372808" y="425584"/>
                    <a:pt x="380146" y="427681"/>
                    <a:pt x="390525" y="414337"/>
                  </a:cubicBezTo>
                  <a:cubicBezTo>
                    <a:pt x="397553" y="405301"/>
                    <a:pt x="409575" y="385762"/>
                    <a:pt x="409575" y="385762"/>
                  </a:cubicBezTo>
                  <a:cubicBezTo>
                    <a:pt x="411162" y="381000"/>
                    <a:pt x="411255" y="375437"/>
                    <a:pt x="414337" y="371475"/>
                  </a:cubicBezTo>
                  <a:cubicBezTo>
                    <a:pt x="422607" y="360842"/>
                    <a:pt x="433387" y="352425"/>
                    <a:pt x="442912" y="342900"/>
                  </a:cubicBezTo>
                  <a:cubicBezTo>
                    <a:pt x="447675" y="338137"/>
                    <a:pt x="453464" y="334216"/>
                    <a:pt x="457200" y="328612"/>
                  </a:cubicBezTo>
                  <a:lnTo>
                    <a:pt x="485775" y="285750"/>
                  </a:lnTo>
                  <a:lnTo>
                    <a:pt x="495300" y="271462"/>
                  </a:lnTo>
                  <a:cubicBezTo>
                    <a:pt x="498475" y="261937"/>
                    <a:pt x="504324" y="252915"/>
                    <a:pt x="504825" y="242887"/>
                  </a:cubicBezTo>
                  <a:cubicBezTo>
                    <a:pt x="506412" y="211137"/>
                    <a:pt x="499948" y="177930"/>
                    <a:pt x="509587" y="147637"/>
                  </a:cubicBezTo>
                  <a:cubicBezTo>
                    <a:pt x="512631" y="138069"/>
                    <a:pt x="538162" y="138112"/>
                    <a:pt x="538162" y="138112"/>
                  </a:cubicBezTo>
                  <a:cubicBezTo>
                    <a:pt x="558800" y="139700"/>
                    <a:pt x="580058" y="137607"/>
                    <a:pt x="600075" y="142875"/>
                  </a:cubicBezTo>
                  <a:cubicBezTo>
                    <a:pt x="611146" y="145788"/>
                    <a:pt x="617790" y="158305"/>
                    <a:pt x="628650" y="161925"/>
                  </a:cubicBezTo>
                  <a:cubicBezTo>
                    <a:pt x="649147" y="168757"/>
                    <a:pt x="638067" y="165469"/>
                    <a:pt x="661987" y="171450"/>
                  </a:cubicBezTo>
                  <a:cubicBezTo>
                    <a:pt x="679450" y="169862"/>
                    <a:pt x="698485" y="174102"/>
                    <a:pt x="714375" y="166687"/>
                  </a:cubicBezTo>
                  <a:cubicBezTo>
                    <a:pt x="724749" y="161846"/>
                    <a:pt x="727075" y="147637"/>
                    <a:pt x="733425" y="138112"/>
                  </a:cubicBezTo>
                  <a:lnTo>
                    <a:pt x="762000" y="95250"/>
                  </a:lnTo>
                  <a:cubicBezTo>
                    <a:pt x="765175" y="90487"/>
                    <a:pt x="767478" y="85009"/>
                    <a:pt x="771525" y="80962"/>
                  </a:cubicBezTo>
                  <a:cubicBezTo>
                    <a:pt x="789859" y="62628"/>
                    <a:pt x="780208" y="70411"/>
                    <a:pt x="800100" y="57150"/>
                  </a:cubicBezTo>
                  <a:cubicBezTo>
                    <a:pt x="815975" y="33337"/>
                    <a:pt x="804862" y="46038"/>
                    <a:pt x="838200" y="23812"/>
                  </a:cubicBezTo>
                  <a:cubicBezTo>
                    <a:pt x="842962" y="20637"/>
                    <a:pt x="847057" y="16097"/>
                    <a:pt x="852487" y="14287"/>
                  </a:cubicBezTo>
                  <a:lnTo>
                    <a:pt x="881062" y="4762"/>
                  </a:lnTo>
                  <a:lnTo>
                    <a:pt x="895350" y="0"/>
                  </a:lnTo>
                  <a:cubicBezTo>
                    <a:pt x="898138" y="310"/>
                    <a:pt x="945475" y="3632"/>
                    <a:pt x="957262" y="9525"/>
                  </a:cubicBezTo>
                  <a:cubicBezTo>
                    <a:pt x="967501" y="14645"/>
                    <a:pt x="985837" y="28575"/>
                    <a:pt x="985837" y="28575"/>
                  </a:cubicBezTo>
                  <a:cubicBezTo>
                    <a:pt x="989012" y="38100"/>
                    <a:pt x="989793" y="48796"/>
                    <a:pt x="995362" y="57150"/>
                  </a:cubicBezTo>
                  <a:cubicBezTo>
                    <a:pt x="1001712" y="66675"/>
                    <a:pt x="1010791" y="74865"/>
                    <a:pt x="1014412" y="85725"/>
                  </a:cubicBezTo>
                  <a:cubicBezTo>
                    <a:pt x="1025586" y="119244"/>
                    <a:pt x="1011038" y="77849"/>
                    <a:pt x="1028700" y="119062"/>
                  </a:cubicBezTo>
                  <a:cubicBezTo>
                    <a:pt x="1030677" y="123676"/>
                    <a:pt x="1031217" y="128860"/>
                    <a:pt x="1033462" y="133350"/>
                  </a:cubicBezTo>
                  <a:cubicBezTo>
                    <a:pt x="1036022" y="138469"/>
                    <a:pt x="1040427" y="142518"/>
                    <a:pt x="1042987" y="147637"/>
                  </a:cubicBezTo>
                  <a:cubicBezTo>
                    <a:pt x="1062705" y="187071"/>
                    <a:pt x="1029979" y="135269"/>
                    <a:pt x="1057275" y="176212"/>
                  </a:cubicBezTo>
                  <a:cubicBezTo>
                    <a:pt x="1058862" y="180975"/>
                    <a:pt x="1059252" y="186323"/>
                    <a:pt x="1062037" y="190500"/>
                  </a:cubicBezTo>
                  <a:cubicBezTo>
                    <a:pt x="1065773" y="196104"/>
                    <a:pt x="1072013" y="199613"/>
                    <a:pt x="1076325" y="204787"/>
                  </a:cubicBezTo>
                  <a:cubicBezTo>
                    <a:pt x="1079989" y="209184"/>
                    <a:pt x="1082675" y="214312"/>
                    <a:pt x="1085850" y="219075"/>
                  </a:cubicBezTo>
                  <a:cubicBezTo>
                    <a:pt x="1095761" y="258722"/>
                    <a:pt x="1081877" y="221339"/>
                    <a:pt x="1104900" y="247650"/>
                  </a:cubicBezTo>
                  <a:cubicBezTo>
                    <a:pt x="1143796" y="292102"/>
                    <a:pt x="1106090" y="264318"/>
                    <a:pt x="1138237" y="285750"/>
                  </a:cubicBezTo>
                  <a:cubicBezTo>
                    <a:pt x="1141412" y="295275"/>
                    <a:pt x="1142193" y="305971"/>
                    <a:pt x="1147762" y="314325"/>
                  </a:cubicBezTo>
                  <a:lnTo>
                    <a:pt x="1166812" y="342900"/>
                  </a:lnTo>
                  <a:cubicBezTo>
                    <a:pt x="1169529" y="356484"/>
                    <a:pt x="1172304" y="372320"/>
                    <a:pt x="1176337" y="385762"/>
                  </a:cubicBezTo>
                  <a:cubicBezTo>
                    <a:pt x="1179222" y="395379"/>
                    <a:pt x="1182687" y="404812"/>
                    <a:pt x="1185862" y="414337"/>
                  </a:cubicBezTo>
                  <a:cubicBezTo>
                    <a:pt x="1187450" y="419100"/>
                    <a:pt x="1187840" y="424448"/>
                    <a:pt x="1190625" y="428625"/>
                  </a:cubicBezTo>
                  <a:cubicBezTo>
                    <a:pt x="1210252" y="458065"/>
                    <a:pt x="1188460" y="429346"/>
                    <a:pt x="1214437" y="452437"/>
                  </a:cubicBezTo>
                  <a:cubicBezTo>
                    <a:pt x="1224505" y="461386"/>
                    <a:pt x="1231804" y="473540"/>
                    <a:pt x="1243012" y="481012"/>
                  </a:cubicBezTo>
                  <a:cubicBezTo>
                    <a:pt x="1247775" y="484187"/>
                    <a:pt x="1252903" y="486873"/>
                    <a:pt x="1257300" y="490537"/>
                  </a:cubicBezTo>
                  <a:cubicBezTo>
                    <a:pt x="1262474" y="494849"/>
                    <a:pt x="1266413" y="500513"/>
                    <a:pt x="1271587" y="504825"/>
                  </a:cubicBezTo>
                  <a:cubicBezTo>
                    <a:pt x="1275984" y="508489"/>
                    <a:pt x="1281478" y="510686"/>
                    <a:pt x="1285875" y="514350"/>
                  </a:cubicBezTo>
                  <a:cubicBezTo>
                    <a:pt x="1322545" y="544908"/>
                    <a:pt x="1278975" y="514513"/>
                    <a:pt x="1314450" y="538162"/>
                  </a:cubicBezTo>
                  <a:cubicBezTo>
                    <a:pt x="1335753" y="570117"/>
                    <a:pt x="1310658" y="538809"/>
                    <a:pt x="1338262" y="557212"/>
                  </a:cubicBezTo>
                  <a:cubicBezTo>
                    <a:pt x="1373936" y="580995"/>
                    <a:pt x="1332867" y="564939"/>
                    <a:pt x="1366837" y="576262"/>
                  </a:cubicBezTo>
                  <a:cubicBezTo>
                    <a:pt x="1376362" y="582612"/>
                    <a:pt x="1384552" y="591692"/>
                    <a:pt x="1395412" y="595312"/>
                  </a:cubicBezTo>
                  <a:cubicBezTo>
                    <a:pt x="1400175" y="596900"/>
                    <a:pt x="1405210" y="597830"/>
                    <a:pt x="1409700" y="600075"/>
                  </a:cubicBezTo>
                  <a:cubicBezTo>
                    <a:pt x="1414819" y="602635"/>
                    <a:pt x="1418868" y="607040"/>
                    <a:pt x="1423987" y="609600"/>
                  </a:cubicBezTo>
                  <a:cubicBezTo>
                    <a:pt x="1431594" y="613403"/>
                    <a:pt x="1450212" y="617093"/>
                    <a:pt x="1457325" y="619125"/>
                  </a:cubicBezTo>
                  <a:cubicBezTo>
                    <a:pt x="1462152" y="620504"/>
                    <a:pt x="1466850" y="622300"/>
                    <a:pt x="1471612" y="623887"/>
                  </a:cubicBezTo>
                  <a:cubicBezTo>
                    <a:pt x="1520510" y="663005"/>
                    <a:pt x="1470448" y="624698"/>
                    <a:pt x="1519237" y="657225"/>
                  </a:cubicBezTo>
                  <a:cubicBezTo>
                    <a:pt x="1525841" y="661628"/>
                    <a:pt x="1531556" y="667305"/>
                    <a:pt x="1538287" y="671512"/>
                  </a:cubicBezTo>
                  <a:cubicBezTo>
                    <a:pt x="1551738" y="679919"/>
                    <a:pt x="1557736" y="681170"/>
                    <a:pt x="1571625" y="685800"/>
                  </a:cubicBezTo>
                  <a:cubicBezTo>
                    <a:pt x="1574800" y="690562"/>
                    <a:pt x="1576296" y="697054"/>
                    <a:pt x="1581150" y="700087"/>
                  </a:cubicBezTo>
                  <a:cubicBezTo>
                    <a:pt x="1594872" y="708663"/>
                    <a:pt x="1622918" y="711811"/>
                    <a:pt x="1638300" y="714375"/>
                  </a:cubicBezTo>
                  <a:cubicBezTo>
                    <a:pt x="1644650" y="717550"/>
                    <a:pt x="1650862" y="721017"/>
                    <a:pt x="1657350" y="723900"/>
                  </a:cubicBezTo>
                  <a:cubicBezTo>
                    <a:pt x="1665162" y="727372"/>
                    <a:pt x="1673516" y="729602"/>
                    <a:pt x="1681162" y="733425"/>
                  </a:cubicBezTo>
                  <a:cubicBezTo>
                    <a:pt x="1689441" y="737565"/>
                    <a:pt x="1696696" y="743572"/>
                    <a:pt x="1704975" y="747712"/>
                  </a:cubicBezTo>
                  <a:cubicBezTo>
                    <a:pt x="1712621" y="751535"/>
                    <a:pt x="1720975" y="753765"/>
                    <a:pt x="1728787" y="757237"/>
                  </a:cubicBezTo>
                  <a:cubicBezTo>
                    <a:pt x="1735275" y="760120"/>
                    <a:pt x="1741190" y="764269"/>
                    <a:pt x="1747837" y="766762"/>
                  </a:cubicBezTo>
                  <a:cubicBezTo>
                    <a:pt x="1765207" y="773276"/>
                    <a:pt x="1794702" y="774615"/>
                    <a:pt x="1809750" y="776287"/>
                  </a:cubicBezTo>
                  <a:cubicBezTo>
                    <a:pt x="1869138" y="791135"/>
                    <a:pt x="1781679" y="770592"/>
                    <a:pt x="1928812" y="785812"/>
                  </a:cubicBezTo>
                  <a:cubicBezTo>
                    <a:pt x="1941833" y="787159"/>
                    <a:pt x="1966912" y="795337"/>
                    <a:pt x="1966912" y="795337"/>
                  </a:cubicBezTo>
                  <a:cubicBezTo>
                    <a:pt x="1980004" y="805157"/>
                    <a:pt x="1994739" y="817229"/>
                    <a:pt x="2009775" y="823912"/>
                  </a:cubicBezTo>
                  <a:cubicBezTo>
                    <a:pt x="2015756" y="826570"/>
                    <a:pt x="2022556" y="826794"/>
                    <a:pt x="2028825" y="828675"/>
                  </a:cubicBezTo>
                  <a:cubicBezTo>
                    <a:pt x="2038442" y="831560"/>
                    <a:pt x="2057400" y="838200"/>
                    <a:pt x="2057400" y="838200"/>
                  </a:cubicBezTo>
                  <a:cubicBezTo>
                    <a:pt x="2084693" y="832741"/>
                    <a:pt x="2077592" y="840677"/>
                    <a:pt x="2085975" y="823912"/>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a:ea typeface="ＭＳ Ｐゴシック" charset="-128"/>
                <a:cs typeface="ＭＳ Ｐゴシック" charset="-128"/>
              </a:endParaRPr>
            </a:p>
          </p:txBody>
        </p:sp>
        <p:sp>
          <p:nvSpPr>
            <p:cNvPr id="99" name="Freeform 98"/>
            <p:cNvSpPr/>
            <p:nvPr/>
          </p:nvSpPr>
          <p:spPr>
            <a:xfrm>
              <a:off x="4970069" y="3207167"/>
              <a:ext cx="452553" cy="81069"/>
            </a:xfrm>
            <a:custGeom>
              <a:avLst/>
              <a:gdLst>
                <a:gd name="connsiteX0" fmla="*/ 0 w 452437"/>
                <a:gd name="connsiteY0" fmla="*/ 80962 h 80962"/>
                <a:gd name="connsiteX1" fmla="*/ 7144 w 452437"/>
                <a:gd name="connsiteY1" fmla="*/ 76200 h 80962"/>
                <a:gd name="connsiteX2" fmla="*/ 14287 w 452437"/>
                <a:gd name="connsiteY2" fmla="*/ 73819 h 80962"/>
                <a:gd name="connsiteX3" fmla="*/ 23812 w 452437"/>
                <a:gd name="connsiteY3" fmla="*/ 69056 h 80962"/>
                <a:gd name="connsiteX4" fmla="*/ 28575 w 452437"/>
                <a:gd name="connsiteY4" fmla="*/ 61912 h 80962"/>
                <a:gd name="connsiteX5" fmla="*/ 38100 w 452437"/>
                <a:gd name="connsiteY5" fmla="*/ 59531 h 80962"/>
                <a:gd name="connsiteX6" fmla="*/ 45244 w 452437"/>
                <a:gd name="connsiteY6" fmla="*/ 57150 h 80962"/>
                <a:gd name="connsiteX7" fmla="*/ 61912 w 452437"/>
                <a:gd name="connsiteY7" fmla="*/ 47625 h 80962"/>
                <a:gd name="connsiteX8" fmla="*/ 69056 w 452437"/>
                <a:gd name="connsiteY8" fmla="*/ 45244 h 80962"/>
                <a:gd name="connsiteX9" fmla="*/ 83344 w 452437"/>
                <a:gd name="connsiteY9" fmla="*/ 35719 h 80962"/>
                <a:gd name="connsiteX10" fmla="*/ 88106 w 452437"/>
                <a:gd name="connsiteY10" fmla="*/ 28575 h 80962"/>
                <a:gd name="connsiteX11" fmla="*/ 102394 w 452437"/>
                <a:gd name="connsiteY11" fmla="*/ 21431 h 80962"/>
                <a:gd name="connsiteX12" fmla="*/ 111919 w 452437"/>
                <a:gd name="connsiteY12" fmla="*/ 16669 h 80962"/>
                <a:gd name="connsiteX13" fmla="*/ 126206 w 452437"/>
                <a:gd name="connsiteY13" fmla="*/ 7144 h 80962"/>
                <a:gd name="connsiteX14" fmla="*/ 133350 w 452437"/>
                <a:gd name="connsiteY14" fmla="*/ 2381 h 80962"/>
                <a:gd name="connsiteX15" fmla="*/ 140494 w 452437"/>
                <a:gd name="connsiteY15" fmla="*/ 0 h 80962"/>
                <a:gd name="connsiteX16" fmla="*/ 180975 w 452437"/>
                <a:gd name="connsiteY16" fmla="*/ 4762 h 80962"/>
                <a:gd name="connsiteX17" fmla="*/ 195262 w 452437"/>
                <a:gd name="connsiteY17" fmla="*/ 9525 h 80962"/>
                <a:gd name="connsiteX18" fmla="*/ 216694 w 452437"/>
                <a:gd name="connsiteY18" fmla="*/ 11906 h 80962"/>
                <a:gd name="connsiteX19" fmla="*/ 233362 w 452437"/>
                <a:gd name="connsiteY19" fmla="*/ 14287 h 80962"/>
                <a:gd name="connsiteX20" fmla="*/ 240506 w 452437"/>
                <a:gd name="connsiteY20" fmla="*/ 16669 h 80962"/>
                <a:gd name="connsiteX21" fmla="*/ 304800 w 452437"/>
                <a:gd name="connsiteY21" fmla="*/ 28575 h 80962"/>
                <a:gd name="connsiteX22" fmla="*/ 333375 w 452437"/>
                <a:gd name="connsiteY22" fmla="*/ 30956 h 80962"/>
                <a:gd name="connsiteX23" fmla="*/ 357187 w 452437"/>
                <a:gd name="connsiteY23" fmla="*/ 42862 h 80962"/>
                <a:gd name="connsiteX24" fmla="*/ 366712 w 452437"/>
                <a:gd name="connsiteY24" fmla="*/ 47625 h 80962"/>
                <a:gd name="connsiteX25" fmla="*/ 407194 w 452437"/>
                <a:gd name="connsiteY25" fmla="*/ 66675 h 80962"/>
                <a:gd name="connsiteX26" fmla="*/ 452437 w 452437"/>
                <a:gd name="connsiteY26" fmla="*/ 66675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2437" h="80962">
                  <a:moveTo>
                    <a:pt x="0" y="80962"/>
                  </a:moveTo>
                  <a:cubicBezTo>
                    <a:pt x="2381" y="79375"/>
                    <a:pt x="4584" y="77480"/>
                    <a:pt x="7144" y="76200"/>
                  </a:cubicBezTo>
                  <a:cubicBezTo>
                    <a:pt x="9389" y="75078"/>
                    <a:pt x="11980" y="74808"/>
                    <a:pt x="14287" y="73819"/>
                  </a:cubicBezTo>
                  <a:cubicBezTo>
                    <a:pt x="17550" y="72421"/>
                    <a:pt x="20637" y="70644"/>
                    <a:pt x="23812" y="69056"/>
                  </a:cubicBezTo>
                  <a:cubicBezTo>
                    <a:pt x="25400" y="66675"/>
                    <a:pt x="26194" y="63500"/>
                    <a:pt x="28575" y="61912"/>
                  </a:cubicBezTo>
                  <a:cubicBezTo>
                    <a:pt x="31298" y="60097"/>
                    <a:pt x="34953" y="60430"/>
                    <a:pt x="38100" y="59531"/>
                  </a:cubicBezTo>
                  <a:cubicBezTo>
                    <a:pt x="40514" y="58841"/>
                    <a:pt x="42937" y="58139"/>
                    <a:pt x="45244" y="57150"/>
                  </a:cubicBezTo>
                  <a:cubicBezTo>
                    <a:pt x="74478" y="44621"/>
                    <a:pt x="37991" y="59585"/>
                    <a:pt x="61912" y="47625"/>
                  </a:cubicBezTo>
                  <a:cubicBezTo>
                    <a:pt x="64157" y="46503"/>
                    <a:pt x="66675" y="46038"/>
                    <a:pt x="69056" y="45244"/>
                  </a:cubicBezTo>
                  <a:cubicBezTo>
                    <a:pt x="73819" y="42069"/>
                    <a:pt x="80169" y="40482"/>
                    <a:pt x="83344" y="35719"/>
                  </a:cubicBezTo>
                  <a:cubicBezTo>
                    <a:pt x="84931" y="33338"/>
                    <a:pt x="86082" y="30599"/>
                    <a:pt x="88106" y="28575"/>
                  </a:cubicBezTo>
                  <a:cubicBezTo>
                    <a:pt x="93827" y="22854"/>
                    <a:pt x="95615" y="24336"/>
                    <a:pt x="102394" y="21431"/>
                  </a:cubicBezTo>
                  <a:cubicBezTo>
                    <a:pt x="105657" y="20033"/>
                    <a:pt x="108875" y="18495"/>
                    <a:pt x="111919" y="16669"/>
                  </a:cubicBezTo>
                  <a:cubicBezTo>
                    <a:pt x="116827" y="13724"/>
                    <a:pt x="121444" y="10319"/>
                    <a:pt x="126206" y="7144"/>
                  </a:cubicBezTo>
                  <a:cubicBezTo>
                    <a:pt x="128587" y="5556"/>
                    <a:pt x="130635" y="3286"/>
                    <a:pt x="133350" y="2381"/>
                  </a:cubicBezTo>
                  <a:lnTo>
                    <a:pt x="140494" y="0"/>
                  </a:lnTo>
                  <a:cubicBezTo>
                    <a:pt x="149675" y="835"/>
                    <a:pt x="170057" y="2032"/>
                    <a:pt x="180975" y="4762"/>
                  </a:cubicBezTo>
                  <a:cubicBezTo>
                    <a:pt x="185845" y="5980"/>
                    <a:pt x="190500" y="7937"/>
                    <a:pt x="195262" y="9525"/>
                  </a:cubicBezTo>
                  <a:cubicBezTo>
                    <a:pt x="202081" y="11798"/>
                    <a:pt x="209562" y="11015"/>
                    <a:pt x="216694" y="11906"/>
                  </a:cubicBezTo>
                  <a:cubicBezTo>
                    <a:pt x="222263" y="12602"/>
                    <a:pt x="227806" y="13493"/>
                    <a:pt x="233362" y="14287"/>
                  </a:cubicBezTo>
                  <a:cubicBezTo>
                    <a:pt x="235743" y="15081"/>
                    <a:pt x="238084" y="16009"/>
                    <a:pt x="240506" y="16669"/>
                  </a:cubicBezTo>
                  <a:cubicBezTo>
                    <a:pt x="261595" y="22421"/>
                    <a:pt x="283037" y="26399"/>
                    <a:pt x="304800" y="28575"/>
                  </a:cubicBezTo>
                  <a:cubicBezTo>
                    <a:pt x="314311" y="29526"/>
                    <a:pt x="323850" y="30162"/>
                    <a:pt x="333375" y="30956"/>
                  </a:cubicBezTo>
                  <a:cubicBezTo>
                    <a:pt x="350385" y="42296"/>
                    <a:pt x="342109" y="39093"/>
                    <a:pt x="357187" y="42862"/>
                  </a:cubicBezTo>
                  <a:cubicBezTo>
                    <a:pt x="360362" y="44450"/>
                    <a:pt x="363630" y="45864"/>
                    <a:pt x="366712" y="47625"/>
                  </a:cubicBezTo>
                  <a:cubicBezTo>
                    <a:pt x="379845" y="55130"/>
                    <a:pt x="391385" y="65459"/>
                    <a:pt x="407194" y="66675"/>
                  </a:cubicBezTo>
                  <a:cubicBezTo>
                    <a:pt x="422231" y="67832"/>
                    <a:pt x="437356" y="66675"/>
                    <a:pt x="452437" y="66675"/>
                  </a:cubicBezTo>
                </a:path>
              </a:pathLst>
            </a:custGeom>
            <a:ln w="28575">
              <a:solidFill>
                <a:srgbClr val="33CC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a:ea typeface="ＭＳ Ｐゴシック" charset="-128"/>
                <a:cs typeface="ＭＳ Ｐゴシック" charset="-128"/>
              </a:endParaRPr>
            </a:p>
          </p:txBody>
        </p:sp>
        <p:sp>
          <p:nvSpPr>
            <p:cNvPr id="100" name="Freeform 99"/>
            <p:cNvSpPr/>
            <p:nvPr/>
          </p:nvSpPr>
          <p:spPr>
            <a:xfrm>
              <a:off x="4984361" y="3052976"/>
              <a:ext cx="423970" cy="143064"/>
            </a:xfrm>
            <a:custGeom>
              <a:avLst/>
              <a:gdLst>
                <a:gd name="connsiteX0" fmla="*/ 0 w 423862"/>
                <a:gd name="connsiteY0" fmla="*/ 143217 h 143217"/>
                <a:gd name="connsiteX1" fmla="*/ 16668 w 423862"/>
                <a:gd name="connsiteY1" fmla="*/ 124167 h 143217"/>
                <a:gd name="connsiteX2" fmla="*/ 30956 w 423862"/>
                <a:gd name="connsiteY2" fmla="*/ 109879 h 143217"/>
                <a:gd name="connsiteX3" fmla="*/ 35718 w 423862"/>
                <a:gd name="connsiteY3" fmla="*/ 102735 h 143217"/>
                <a:gd name="connsiteX4" fmla="*/ 47625 w 423862"/>
                <a:gd name="connsiteY4" fmla="*/ 88448 h 143217"/>
                <a:gd name="connsiteX5" fmla="*/ 50006 w 423862"/>
                <a:gd name="connsiteY5" fmla="*/ 81304 h 143217"/>
                <a:gd name="connsiteX6" fmla="*/ 52387 w 423862"/>
                <a:gd name="connsiteY6" fmla="*/ 71779 h 143217"/>
                <a:gd name="connsiteX7" fmla="*/ 64293 w 423862"/>
                <a:gd name="connsiteY7" fmla="*/ 57492 h 143217"/>
                <a:gd name="connsiteX8" fmla="*/ 73818 w 423862"/>
                <a:gd name="connsiteY8" fmla="*/ 43204 h 143217"/>
                <a:gd name="connsiteX9" fmla="*/ 76200 w 423862"/>
                <a:gd name="connsiteY9" fmla="*/ 36060 h 143217"/>
                <a:gd name="connsiteX10" fmla="*/ 104775 w 423862"/>
                <a:gd name="connsiteY10" fmla="*/ 12248 h 143217"/>
                <a:gd name="connsiteX11" fmla="*/ 119062 w 423862"/>
                <a:gd name="connsiteY11" fmla="*/ 7485 h 143217"/>
                <a:gd name="connsiteX12" fmla="*/ 135731 w 423862"/>
                <a:gd name="connsiteY12" fmla="*/ 2723 h 143217"/>
                <a:gd name="connsiteX13" fmla="*/ 152400 w 423862"/>
                <a:gd name="connsiteY13" fmla="*/ 9867 h 143217"/>
                <a:gd name="connsiteX14" fmla="*/ 161925 w 423862"/>
                <a:gd name="connsiteY14" fmla="*/ 12248 h 143217"/>
                <a:gd name="connsiteX15" fmla="*/ 171450 w 423862"/>
                <a:gd name="connsiteY15" fmla="*/ 17010 h 143217"/>
                <a:gd name="connsiteX16" fmla="*/ 192881 w 423862"/>
                <a:gd name="connsiteY16" fmla="*/ 21773 h 143217"/>
                <a:gd name="connsiteX17" fmla="*/ 207168 w 423862"/>
                <a:gd name="connsiteY17" fmla="*/ 31298 h 143217"/>
                <a:gd name="connsiteX18" fmla="*/ 211931 w 423862"/>
                <a:gd name="connsiteY18" fmla="*/ 38442 h 143217"/>
                <a:gd name="connsiteX19" fmla="*/ 233362 w 423862"/>
                <a:gd name="connsiteY19" fmla="*/ 52729 h 143217"/>
                <a:gd name="connsiteX20" fmla="*/ 240506 w 423862"/>
                <a:gd name="connsiteY20" fmla="*/ 55110 h 143217"/>
                <a:gd name="connsiteX21" fmla="*/ 259556 w 423862"/>
                <a:gd name="connsiteY21" fmla="*/ 59873 h 143217"/>
                <a:gd name="connsiteX22" fmla="*/ 266700 w 423862"/>
                <a:gd name="connsiteY22" fmla="*/ 67017 h 143217"/>
                <a:gd name="connsiteX23" fmla="*/ 273843 w 423862"/>
                <a:gd name="connsiteY23" fmla="*/ 71779 h 143217"/>
                <a:gd name="connsiteX24" fmla="*/ 280987 w 423862"/>
                <a:gd name="connsiteY24" fmla="*/ 81304 h 143217"/>
                <a:gd name="connsiteX25" fmla="*/ 295275 w 423862"/>
                <a:gd name="connsiteY25" fmla="*/ 95592 h 143217"/>
                <a:gd name="connsiteX26" fmla="*/ 302418 w 423862"/>
                <a:gd name="connsiteY26" fmla="*/ 102735 h 143217"/>
                <a:gd name="connsiteX27" fmla="*/ 316706 w 423862"/>
                <a:gd name="connsiteY27" fmla="*/ 107498 h 143217"/>
                <a:gd name="connsiteX28" fmla="*/ 354806 w 423862"/>
                <a:gd name="connsiteY28" fmla="*/ 109879 h 143217"/>
                <a:gd name="connsiteX29" fmla="*/ 373856 w 423862"/>
                <a:gd name="connsiteY29" fmla="*/ 114642 h 143217"/>
                <a:gd name="connsiteX30" fmla="*/ 392906 w 423862"/>
                <a:gd name="connsiteY30" fmla="*/ 121785 h 143217"/>
                <a:gd name="connsiteX31" fmla="*/ 423862 w 423862"/>
                <a:gd name="connsiteY31" fmla="*/ 119404 h 14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3862" h="143217">
                  <a:moveTo>
                    <a:pt x="0" y="143217"/>
                  </a:moveTo>
                  <a:cubicBezTo>
                    <a:pt x="11112" y="126548"/>
                    <a:pt x="4762" y="132104"/>
                    <a:pt x="16668" y="124167"/>
                  </a:cubicBezTo>
                  <a:cubicBezTo>
                    <a:pt x="27895" y="107328"/>
                    <a:pt x="13231" y="127605"/>
                    <a:pt x="30956" y="109879"/>
                  </a:cubicBezTo>
                  <a:cubicBezTo>
                    <a:pt x="32980" y="107855"/>
                    <a:pt x="33886" y="104934"/>
                    <a:pt x="35718" y="102735"/>
                  </a:cubicBezTo>
                  <a:cubicBezTo>
                    <a:pt x="51003" y="84393"/>
                    <a:pt x="35795" y="106192"/>
                    <a:pt x="47625" y="88448"/>
                  </a:cubicBezTo>
                  <a:cubicBezTo>
                    <a:pt x="48419" y="86067"/>
                    <a:pt x="49316" y="83718"/>
                    <a:pt x="50006" y="81304"/>
                  </a:cubicBezTo>
                  <a:cubicBezTo>
                    <a:pt x="50905" y="78157"/>
                    <a:pt x="51098" y="74787"/>
                    <a:pt x="52387" y="71779"/>
                  </a:cubicBezTo>
                  <a:cubicBezTo>
                    <a:pt x="55868" y="63657"/>
                    <a:pt x="58832" y="64513"/>
                    <a:pt x="64293" y="57492"/>
                  </a:cubicBezTo>
                  <a:cubicBezTo>
                    <a:pt x="67807" y="52974"/>
                    <a:pt x="72007" y="48634"/>
                    <a:pt x="73818" y="43204"/>
                  </a:cubicBezTo>
                  <a:cubicBezTo>
                    <a:pt x="74612" y="40823"/>
                    <a:pt x="74659" y="38041"/>
                    <a:pt x="76200" y="36060"/>
                  </a:cubicBezTo>
                  <a:cubicBezTo>
                    <a:pt x="86073" y="23366"/>
                    <a:pt x="92074" y="20715"/>
                    <a:pt x="104775" y="12248"/>
                  </a:cubicBezTo>
                  <a:cubicBezTo>
                    <a:pt x="108952" y="9463"/>
                    <a:pt x="114192" y="8702"/>
                    <a:pt x="119062" y="7485"/>
                  </a:cubicBezTo>
                  <a:cubicBezTo>
                    <a:pt x="131022" y="4495"/>
                    <a:pt x="125482" y="6139"/>
                    <a:pt x="135731" y="2723"/>
                  </a:cubicBezTo>
                  <a:cubicBezTo>
                    <a:pt x="163076" y="9558"/>
                    <a:pt x="129377" y="0"/>
                    <a:pt x="152400" y="9867"/>
                  </a:cubicBezTo>
                  <a:cubicBezTo>
                    <a:pt x="155408" y="11156"/>
                    <a:pt x="158861" y="11099"/>
                    <a:pt x="161925" y="12248"/>
                  </a:cubicBezTo>
                  <a:cubicBezTo>
                    <a:pt x="165249" y="13494"/>
                    <a:pt x="168187" y="15612"/>
                    <a:pt x="171450" y="17010"/>
                  </a:cubicBezTo>
                  <a:cubicBezTo>
                    <a:pt x="178916" y="20210"/>
                    <a:pt x="184307" y="20344"/>
                    <a:pt x="192881" y="21773"/>
                  </a:cubicBezTo>
                  <a:cubicBezTo>
                    <a:pt x="197643" y="24948"/>
                    <a:pt x="203993" y="26536"/>
                    <a:pt x="207168" y="31298"/>
                  </a:cubicBezTo>
                  <a:cubicBezTo>
                    <a:pt x="208756" y="33679"/>
                    <a:pt x="209777" y="36557"/>
                    <a:pt x="211931" y="38442"/>
                  </a:cubicBezTo>
                  <a:cubicBezTo>
                    <a:pt x="211940" y="38450"/>
                    <a:pt x="229785" y="50345"/>
                    <a:pt x="233362" y="52729"/>
                  </a:cubicBezTo>
                  <a:cubicBezTo>
                    <a:pt x="235451" y="54121"/>
                    <a:pt x="238071" y="54501"/>
                    <a:pt x="240506" y="55110"/>
                  </a:cubicBezTo>
                  <a:lnTo>
                    <a:pt x="259556" y="59873"/>
                  </a:lnTo>
                  <a:cubicBezTo>
                    <a:pt x="261937" y="62254"/>
                    <a:pt x="264113" y="64861"/>
                    <a:pt x="266700" y="67017"/>
                  </a:cubicBezTo>
                  <a:cubicBezTo>
                    <a:pt x="268898" y="68849"/>
                    <a:pt x="271820" y="69756"/>
                    <a:pt x="273843" y="71779"/>
                  </a:cubicBezTo>
                  <a:cubicBezTo>
                    <a:pt x="276649" y="74585"/>
                    <a:pt x="278332" y="78354"/>
                    <a:pt x="280987" y="81304"/>
                  </a:cubicBezTo>
                  <a:cubicBezTo>
                    <a:pt x="285493" y="86310"/>
                    <a:pt x="290512" y="90829"/>
                    <a:pt x="295275" y="95592"/>
                  </a:cubicBezTo>
                  <a:cubicBezTo>
                    <a:pt x="297656" y="97973"/>
                    <a:pt x="299224" y="101670"/>
                    <a:pt x="302418" y="102735"/>
                  </a:cubicBezTo>
                  <a:lnTo>
                    <a:pt x="316706" y="107498"/>
                  </a:lnTo>
                  <a:cubicBezTo>
                    <a:pt x="328778" y="111522"/>
                    <a:pt x="342106" y="109085"/>
                    <a:pt x="354806" y="109879"/>
                  </a:cubicBezTo>
                  <a:cubicBezTo>
                    <a:pt x="361156" y="111467"/>
                    <a:pt x="368001" y="111715"/>
                    <a:pt x="373856" y="114642"/>
                  </a:cubicBezTo>
                  <a:cubicBezTo>
                    <a:pt x="386308" y="120867"/>
                    <a:pt x="379937" y="118543"/>
                    <a:pt x="392906" y="121785"/>
                  </a:cubicBezTo>
                  <a:lnTo>
                    <a:pt x="423862" y="119404"/>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dirty="0">
                <a:ea typeface="ＭＳ Ｐゴシック" charset="-128"/>
                <a:cs typeface="ＭＳ Ｐゴシック" charset="-128"/>
              </a:endParaRPr>
            </a:p>
          </p:txBody>
        </p:sp>
      </p:grpSp>
      <p:sp>
        <p:nvSpPr>
          <p:cNvPr id="136" name="Freeform 135"/>
          <p:cNvSpPr/>
          <p:nvPr/>
        </p:nvSpPr>
        <p:spPr>
          <a:xfrm>
            <a:off x="6314194" y="3688249"/>
            <a:ext cx="422275" cy="80962"/>
          </a:xfrm>
          <a:custGeom>
            <a:avLst/>
            <a:gdLst>
              <a:gd name="connsiteX0" fmla="*/ 0 w 421481"/>
              <a:gd name="connsiteY0" fmla="*/ 73819 h 81597"/>
              <a:gd name="connsiteX1" fmla="*/ 33338 w 421481"/>
              <a:gd name="connsiteY1" fmla="*/ 71438 h 81597"/>
              <a:gd name="connsiteX2" fmla="*/ 50006 w 421481"/>
              <a:gd name="connsiteY2" fmla="*/ 66675 h 81597"/>
              <a:gd name="connsiteX3" fmla="*/ 66675 w 421481"/>
              <a:gd name="connsiteY3" fmla="*/ 42863 h 81597"/>
              <a:gd name="connsiteX4" fmla="*/ 73819 w 421481"/>
              <a:gd name="connsiteY4" fmla="*/ 38100 h 81597"/>
              <a:gd name="connsiteX5" fmla="*/ 85725 w 421481"/>
              <a:gd name="connsiteY5" fmla="*/ 26194 h 81597"/>
              <a:gd name="connsiteX6" fmla="*/ 97631 w 421481"/>
              <a:gd name="connsiteY6" fmla="*/ 14288 h 81597"/>
              <a:gd name="connsiteX7" fmla="*/ 102394 w 421481"/>
              <a:gd name="connsiteY7" fmla="*/ 7144 h 81597"/>
              <a:gd name="connsiteX8" fmla="*/ 111919 w 421481"/>
              <a:gd name="connsiteY8" fmla="*/ 4763 h 81597"/>
              <a:gd name="connsiteX9" fmla="*/ 119063 w 421481"/>
              <a:gd name="connsiteY9" fmla="*/ 0 h 81597"/>
              <a:gd name="connsiteX10" fmla="*/ 221456 w 421481"/>
              <a:gd name="connsiteY10" fmla="*/ 2381 h 81597"/>
              <a:gd name="connsiteX11" fmla="*/ 228600 w 421481"/>
              <a:gd name="connsiteY11" fmla="*/ 4763 h 81597"/>
              <a:gd name="connsiteX12" fmla="*/ 245269 w 421481"/>
              <a:gd name="connsiteY12" fmla="*/ 11906 h 81597"/>
              <a:gd name="connsiteX13" fmla="*/ 269081 w 421481"/>
              <a:gd name="connsiteY13" fmla="*/ 14288 h 81597"/>
              <a:gd name="connsiteX14" fmla="*/ 292894 w 421481"/>
              <a:gd name="connsiteY14" fmla="*/ 21431 h 81597"/>
              <a:gd name="connsiteX15" fmla="*/ 309563 w 421481"/>
              <a:gd name="connsiteY15" fmla="*/ 23813 h 81597"/>
              <a:gd name="connsiteX16" fmla="*/ 323850 w 421481"/>
              <a:gd name="connsiteY16" fmla="*/ 33338 h 81597"/>
              <a:gd name="connsiteX17" fmla="*/ 330994 w 421481"/>
              <a:gd name="connsiteY17" fmla="*/ 42863 h 81597"/>
              <a:gd name="connsiteX18" fmla="*/ 340519 w 421481"/>
              <a:gd name="connsiteY18" fmla="*/ 45244 h 81597"/>
              <a:gd name="connsiteX19" fmla="*/ 354806 w 421481"/>
              <a:gd name="connsiteY19" fmla="*/ 54769 h 81597"/>
              <a:gd name="connsiteX20" fmla="*/ 361950 w 421481"/>
              <a:gd name="connsiteY20" fmla="*/ 61913 h 81597"/>
              <a:gd name="connsiteX21" fmla="*/ 369094 w 421481"/>
              <a:gd name="connsiteY21" fmla="*/ 66675 h 81597"/>
              <a:gd name="connsiteX22" fmla="*/ 378619 w 421481"/>
              <a:gd name="connsiteY22" fmla="*/ 73819 h 81597"/>
              <a:gd name="connsiteX23" fmla="*/ 392906 w 421481"/>
              <a:gd name="connsiteY23" fmla="*/ 80963 h 81597"/>
              <a:gd name="connsiteX24" fmla="*/ 421481 w 421481"/>
              <a:gd name="connsiteY24" fmla="*/ 80963 h 8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1481" h="81597">
                <a:moveTo>
                  <a:pt x="0" y="73819"/>
                </a:moveTo>
                <a:cubicBezTo>
                  <a:pt x="11113" y="73025"/>
                  <a:pt x="22265" y="72668"/>
                  <a:pt x="33338" y="71438"/>
                </a:cubicBezTo>
                <a:cubicBezTo>
                  <a:pt x="37819" y="70940"/>
                  <a:pt x="45494" y="68179"/>
                  <a:pt x="50006" y="66675"/>
                </a:cubicBezTo>
                <a:cubicBezTo>
                  <a:pt x="51562" y="64340"/>
                  <a:pt x="63149" y="46389"/>
                  <a:pt x="66675" y="42863"/>
                </a:cubicBezTo>
                <a:cubicBezTo>
                  <a:pt x="68699" y="40839"/>
                  <a:pt x="71438" y="39688"/>
                  <a:pt x="73819" y="38100"/>
                </a:cubicBezTo>
                <a:cubicBezTo>
                  <a:pt x="86515" y="19053"/>
                  <a:pt x="69853" y="42065"/>
                  <a:pt x="85725" y="26194"/>
                </a:cubicBezTo>
                <a:cubicBezTo>
                  <a:pt x="101603" y="10317"/>
                  <a:pt x="78581" y="26988"/>
                  <a:pt x="97631" y="14288"/>
                </a:cubicBezTo>
                <a:cubicBezTo>
                  <a:pt x="99219" y="11907"/>
                  <a:pt x="100013" y="8732"/>
                  <a:pt x="102394" y="7144"/>
                </a:cubicBezTo>
                <a:cubicBezTo>
                  <a:pt x="105117" y="5329"/>
                  <a:pt x="108911" y="6052"/>
                  <a:pt x="111919" y="4763"/>
                </a:cubicBezTo>
                <a:cubicBezTo>
                  <a:pt x="114550" y="3636"/>
                  <a:pt x="116682" y="1588"/>
                  <a:pt x="119063" y="0"/>
                </a:cubicBezTo>
                <a:cubicBezTo>
                  <a:pt x="153194" y="794"/>
                  <a:pt x="187348" y="898"/>
                  <a:pt x="221456" y="2381"/>
                </a:cubicBezTo>
                <a:cubicBezTo>
                  <a:pt x="223964" y="2490"/>
                  <a:pt x="226293" y="3774"/>
                  <a:pt x="228600" y="4763"/>
                </a:cubicBezTo>
                <a:cubicBezTo>
                  <a:pt x="233719" y="6957"/>
                  <a:pt x="239461" y="11012"/>
                  <a:pt x="245269" y="11906"/>
                </a:cubicBezTo>
                <a:cubicBezTo>
                  <a:pt x="253153" y="13119"/>
                  <a:pt x="261144" y="13494"/>
                  <a:pt x="269081" y="14288"/>
                </a:cubicBezTo>
                <a:cubicBezTo>
                  <a:pt x="283476" y="17886"/>
                  <a:pt x="275501" y="15634"/>
                  <a:pt x="292894" y="21431"/>
                </a:cubicBezTo>
                <a:cubicBezTo>
                  <a:pt x="298219" y="23206"/>
                  <a:pt x="304007" y="23019"/>
                  <a:pt x="309563" y="23813"/>
                </a:cubicBezTo>
                <a:cubicBezTo>
                  <a:pt x="314325" y="26988"/>
                  <a:pt x="320416" y="28759"/>
                  <a:pt x="323850" y="33338"/>
                </a:cubicBezTo>
                <a:cubicBezTo>
                  <a:pt x="326231" y="36513"/>
                  <a:pt x="327764" y="40556"/>
                  <a:pt x="330994" y="42863"/>
                </a:cubicBezTo>
                <a:cubicBezTo>
                  <a:pt x="333657" y="44765"/>
                  <a:pt x="337344" y="44450"/>
                  <a:pt x="340519" y="45244"/>
                </a:cubicBezTo>
                <a:lnTo>
                  <a:pt x="354806" y="54769"/>
                </a:lnTo>
                <a:cubicBezTo>
                  <a:pt x="357608" y="56637"/>
                  <a:pt x="359363" y="59757"/>
                  <a:pt x="361950" y="61913"/>
                </a:cubicBezTo>
                <a:cubicBezTo>
                  <a:pt x="364149" y="63745"/>
                  <a:pt x="366765" y="65012"/>
                  <a:pt x="369094" y="66675"/>
                </a:cubicBezTo>
                <a:cubicBezTo>
                  <a:pt x="372324" y="68982"/>
                  <a:pt x="375389" y="71512"/>
                  <a:pt x="378619" y="73819"/>
                </a:cubicBezTo>
                <a:cubicBezTo>
                  <a:pt x="382541" y="76620"/>
                  <a:pt x="387706" y="80616"/>
                  <a:pt x="392906" y="80963"/>
                </a:cubicBezTo>
                <a:cubicBezTo>
                  <a:pt x="402410" y="81597"/>
                  <a:pt x="411956" y="80963"/>
                  <a:pt x="421481" y="80963"/>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ea typeface="ＭＳ Ｐゴシック" charset="-128"/>
              <a:cs typeface="ＭＳ Ｐゴシック" charset="-128"/>
            </a:endParaRPr>
          </a:p>
        </p:txBody>
      </p:sp>
      <p:cxnSp>
        <p:nvCxnSpPr>
          <p:cNvPr id="139" name="Straight Arrow Connector 291"/>
          <p:cNvCxnSpPr/>
          <p:nvPr/>
        </p:nvCxnSpPr>
        <p:spPr>
          <a:xfrm flipH="1">
            <a:off x="3375747" y="2941244"/>
            <a:ext cx="267566" cy="5305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TextBox 378"/>
          <p:cNvSpPr txBox="1">
            <a:spLocks noChangeArrowheads="1"/>
          </p:cNvSpPr>
          <p:nvPr/>
        </p:nvSpPr>
        <p:spPr bwMode="auto">
          <a:xfrm>
            <a:off x="281916" y="3660196"/>
            <a:ext cx="1316036" cy="523220"/>
          </a:xfrm>
          <a:prstGeom prst="rect">
            <a:avLst/>
          </a:prstGeom>
          <a:noFill/>
          <a:ln w="12700">
            <a:solidFill>
              <a:schemeClr val="tx1"/>
            </a:solidFill>
            <a:prstDash val="dash"/>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400" b="1" dirty="0" smtClean="0">
                <a:solidFill>
                  <a:schemeClr val="tx1">
                    <a:lumMod val="95000"/>
                    <a:lumOff val="5000"/>
                  </a:schemeClr>
                </a:solidFill>
                <a:ea typeface="ＭＳ Ｐゴシック" pitchFamily="34" charset="-128"/>
              </a:rPr>
              <a:t>Data assimilator</a:t>
            </a:r>
          </a:p>
        </p:txBody>
      </p:sp>
      <p:cxnSp>
        <p:nvCxnSpPr>
          <p:cNvPr id="159" name="Straight Arrow Connector 158"/>
          <p:cNvCxnSpPr/>
          <p:nvPr/>
        </p:nvCxnSpPr>
        <p:spPr>
          <a:xfrm flipH="1">
            <a:off x="8086891" y="2696045"/>
            <a:ext cx="1588" cy="617478"/>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1828800" y="3917461"/>
            <a:ext cx="609600"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6264275" y="2304919"/>
            <a:ext cx="9788" cy="600694"/>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6688873" y="1947423"/>
            <a:ext cx="45831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4038600" y="3917461"/>
            <a:ext cx="45831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278665" y="4352925"/>
            <a:ext cx="141058" cy="3449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6365068" y="4341342"/>
            <a:ext cx="72798" cy="3449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3435177" y="5700646"/>
            <a:ext cx="158362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6933086" y="3759068"/>
            <a:ext cx="45831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7" name="Freeform 14"/>
          <p:cNvSpPr>
            <a:spLocks/>
          </p:cNvSpPr>
          <p:nvPr/>
        </p:nvSpPr>
        <p:spPr bwMode="auto">
          <a:xfrm>
            <a:off x="208549" y="1936693"/>
            <a:ext cx="1010651" cy="284227"/>
          </a:xfrm>
          <a:custGeom>
            <a:avLst/>
            <a:gdLst>
              <a:gd name="T0" fmla="*/ 2147483647 w 1818"/>
              <a:gd name="T1" fmla="*/ 0 h 534"/>
              <a:gd name="T2" fmla="*/ 2147483647 w 1818"/>
              <a:gd name="T3" fmla="*/ 0 h 534"/>
              <a:gd name="T4" fmla="*/ 0 w 1818"/>
              <a:gd name="T5" fmla="*/ 2147483647 h 534"/>
              <a:gd name="T6" fmla="*/ 2147483647 w 1818"/>
              <a:gd name="T7" fmla="*/ 2147483647 h 534"/>
              <a:gd name="T8" fmla="*/ 2147483647 w 1818"/>
              <a:gd name="T9" fmla="*/ 2147483647 h 534"/>
              <a:gd name="T10" fmla="*/ 2147483647 w 1818"/>
              <a:gd name="T11" fmla="*/ 0 h 534"/>
              <a:gd name="T12" fmla="*/ 0 60000 65536"/>
              <a:gd name="T13" fmla="*/ 0 60000 65536"/>
              <a:gd name="T14" fmla="*/ 0 60000 65536"/>
              <a:gd name="T15" fmla="*/ 0 60000 65536"/>
              <a:gd name="T16" fmla="*/ 0 60000 65536"/>
              <a:gd name="T17" fmla="*/ 0 60000 65536"/>
              <a:gd name="T18" fmla="*/ 0 w 1818"/>
              <a:gd name="T19" fmla="*/ 0 h 534"/>
              <a:gd name="T20" fmla="*/ 1818 w 1818"/>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1818" h="534">
                <a:moveTo>
                  <a:pt x="1692" y="0"/>
                </a:moveTo>
                <a:lnTo>
                  <a:pt x="534" y="0"/>
                </a:lnTo>
                <a:lnTo>
                  <a:pt x="0" y="534"/>
                </a:lnTo>
                <a:lnTo>
                  <a:pt x="1290" y="534"/>
                </a:lnTo>
                <a:lnTo>
                  <a:pt x="1818" y="6"/>
                </a:lnTo>
                <a:lnTo>
                  <a:pt x="1692" y="0"/>
                </a:lnTo>
                <a:close/>
              </a:path>
            </a:pathLst>
          </a:custGeom>
          <a:blipFill dpi="0" rotWithShape="1">
            <a:blip r:embed="rId5"/>
            <a:srcRect/>
            <a:stretch>
              <a:fillRect/>
            </a:stretch>
          </a:blipFill>
          <a:ln w="9525">
            <a:solidFill>
              <a:schemeClr val="tx2"/>
            </a:solidFill>
            <a:round/>
            <a:headEnd/>
            <a:tailEnd/>
          </a:ln>
        </p:spPr>
        <p:txBody>
          <a:bodyPr/>
          <a:lstStyle/>
          <a:p>
            <a:endParaRPr lang="en-US" dirty="0"/>
          </a:p>
        </p:txBody>
      </p:sp>
      <p:sp>
        <p:nvSpPr>
          <p:cNvPr id="199" name="Freeform 17"/>
          <p:cNvSpPr>
            <a:spLocks/>
          </p:cNvSpPr>
          <p:nvPr/>
        </p:nvSpPr>
        <p:spPr bwMode="auto">
          <a:xfrm>
            <a:off x="206962" y="1784293"/>
            <a:ext cx="1010651" cy="284227"/>
          </a:xfrm>
          <a:custGeom>
            <a:avLst/>
            <a:gdLst>
              <a:gd name="T0" fmla="*/ 2147483647 w 1818"/>
              <a:gd name="T1" fmla="*/ 0 h 534"/>
              <a:gd name="T2" fmla="*/ 2147483647 w 1818"/>
              <a:gd name="T3" fmla="*/ 0 h 534"/>
              <a:gd name="T4" fmla="*/ 0 w 1818"/>
              <a:gd name="T5" fmla="*/ 2147483647 h 534"/>
              <a:gd name="T6" fmla="*/ 2147483647 w 1818"/>
              <a:gd name="T7" fmla="*/ 2147483647 h 534"/>
              <a:gd name="T8" fmla="*/ 2147483647 w 1818"/>
              <a:gd name="T9" fmla="*/ 2147483647 h 534"/>
              <a:gd name="T10" fmla="*/ 2147483647 w 1818"/>
              <a:gd name="T11" fmla="*/ 0 h 534"/>
              <a:gd name="T12" fmla="*/ 0 60000 65536"/>
              <a:gd name="T13" fmla="*/ 0 60000 65536"/>
              <a:gd name="T14" fmla="*/ 0 60000 65536"/>
              <a:gd name="T15" fmla="*/ 0 60000 65536"/>
              <a:gd name="T16" fmla="*/ 0 60000 65536"/>
              <a:gd name="T17" fmla="*/ 0 60000 65536"/>
              <a:gd name="T18" fmla="*/ 0 w 1818"/>
              <a:gd name="T19" fmla="*/ 0 h 534"/>
              <a:gd name="T20" fmla="*/ 1818 w 1818"/>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1818" h="534">
                <a:moveTo>
                  <a:pt x="1692" y="0"/>
                </a:moveTo>
                <a:lnTo>
                  <a:pt x="534" y="0"/>
                </a:lnTo>
                <a:lnTo>
                  <a:pt x="0" y="534"/>
                </a:lnTo>
                <a:lnTo>
                  <a:pt x="1290" y="534"/>
                </a:lnTo>
                <a:lnTo>
                  <a:pt x="1818" y="6"/>
                </a:lnTo>
                <a:lnTo>
                  <a:pt x="1692" y="0"/>
                </a:lnTo>
                <a:close/>
              </a:path>
            </a:pathLst>
          </a:custGeom>
          <a:blipFill dpi="0" rotWithShape="1">
            <a:blip r:embed="rId6"/>
            <a:srcRect/>
            <a:stretch>
              <a:fillRect/>
            </a:stretch>
          </a:blipFill>
          <a:ln w="9525">
            <a:solidFill>
              <a:schemeClr val="tx2"/>
            </a:solidFill>
            <a:round/>
            <a:headEnd/>
            <a:tailEnd/>
          </a:ln>
        </p:spPr>
        <p:txBody>
          <a:bodyPr/>
          <a:lstStyle/>
          <a:p>
            <a:endParaRPr lang="en-US" dirty="0"/>
          </a:p>
        </p:txBody>
      </p:sp>
      <p:sp>
        <p:nvSpPr>
          <p:cNvPr id="200" name="Freeform 18" descr="soils"/>
          <p:cNvSpPr>
            <a:spLocks/>
          </p:cNvSpPr>
          <p:nvPr/>
        </p:nvSpPr>
        <p:spPr bwMode="auto">
          <a:xfrm>
            <a:off x="202199" y="1621015"/>
            <a:ext cx="1010651" cy="284227"/>
          </a:xfrm>
          <a:custGeom>
            <a:avLst/>
            <a:gdLst>
              <a:gd name="T0" fmla="*/ 2147483647 w 1818"/>
              <a:gd name="T1" fmla="*/ 0 h 534"/>
              <a:gd name="T2" fmla="*/ 2147483647 w 1818"/>
              <a:gd name="T3" fmla="*/ 0 h 534"/>
              <a:gd name="T4" fmla="*/ 0 w 1818"/>
              <a:gd name="T5" fmla="*/ 2147483647 h 534"/>
              <a:gd name="T6" fmla="*/ 2147483647 w 1818"/>
              <a:gd name="T7" fmla="*/ 2147483647 h 534"/>
              <a:gd name="T8" fmla="*/ 2147483647 w 1818"/>
              <a:gd name="T9" fmla="*/ 2147483647 h 534"/>
              <a:gd name="T10" fmla="*/ 2147483647 w 1818"/>
              <a:gd name="T11" fmla="*/ 0 h 534"/>
              <a:gd name="T12" fmla="*/ 0 60000 65536"/>
              <a:gd name="T13" fmla="*/ 0 60000 65536"/>
              <a:gd name="T14" fmla="*/ 0 60000 65536"/>
              <a:gd name="T15" fmla="*/ 0 60000 65536"/>
              <a:gd name="T16" fmla="*/ 0 60000 65536"/>
              <a:gd name="T17" fmla="*/ 0 60000 65536"/>
              <a:gd name="T18" fmla="*/ 0 w 1818"/>
              <a:gd name="T19" fmla="*/ 0 h 534"/>
              <a:gd name="T20" fmla="*/ 1818 w 1818"/>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1818" h="534">
                <a:moveTo>
                  <a:pt x="1692" y="0"/>
                </a:moveTo>
                <a:lnTo>
                  <a:pt x="534" y="0"/>
                </a:lnTo>
                <a:lnTo>
                  <a:pt x="0" y="534"/>
                </a:lnTo>
                <a:lnTo>
                  <a:pt x="1290" y="534"/>
                </a:lnTo>
                <a:lnTo>
                  <a:pt x="1818" y="6"/>
                </a:lnTo>
                <a:lnTo>
                  <a:pt x="1692" y="0"/>
                </a:lnTo>
                <a:close/>
              </a:path>
            </a:pathLst>
          </a:custGeom>
          <a:blipFill dpi="0" rotWithShape="1">
            <a:blip r:embed="rId7"/>
            <a:srcRect/>
            <a:stretch>
              <a:fillRect/>
            </a:stretch>
          </a:blipFill>
          <a:ln w="9525">
            <a:solidFill>
              <a:schemeClr val="tx2"/>
            </a:solidFill>
            <a:round/>
            <a:headEnd/>
            <a:tailEnd/>
          </a:ln>
        </p:spPr>
        <p:txBody>
          <a:bodyPr/>
          <a:lstStyle/>
          <a:p>
            <a:endParaRPr lang="en-US" dirty="0"/>
          </a:p>
        </p:txBody>
      </p:sp>
      <p:cxnSp>
        <p:nvCxnSpPr>
          <p:cNvPr id="208" name="Straight Arrow Connector 207"/>
          <p:cNvCxnSpPr/>
          <p:nvPr/>
        </p:nvCxnSpPr>
        <p:spPr>
          <a:xfrm>
            <a:off x="1294286" y="1930188"/>
            <a:ext cx="45831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a:off x="3146590" y="1930581"/>
            <a:ext cx="458314"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1" name="Picture 17" descr="rf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3457" y="4989475"/>
            <a:ext cx="1258888" cy="95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9" name="Straight Arrow Connector 218"/>
          <p:cNvCxnSpPr/>
          <p:nvPr/>
        </p:nvCxnSpPr>
        <p:spPr>
          <a:xfrm flipH="1" flipV="1">
            <a:off x="1066800" y="4346182"/>
            <a:ext cx="654792" cy="561046"/>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7" name="Straight Connector 337"/>
          <p:cNvCxnSpPr/>
          <p:nvPr/>
        </p:nvCxnSpPr>
        <p:spPr bwMode="auto">
          <a:xfrm flipH="1" flipV="1">
            <a:off x="3644486" y="2247769"/>
            <a:ext cx="1183410"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3245683" y="-990427"/>
            <a:ext cx="76937" cy="5073539"/>
          </a:xfrm>
          <a:prstGeom prst="bentConnector3">
            <a:avLst>
              <a:gd name="adj1" fmla="val -297126"/>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5360415" y="2308094"/>
            <a:ext cx="0" cy="584775"/>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1" name="TextBox 285"/>
          <p:cNvSpPr txBox="1">
            <a:spLocks noChangeArrowheads="1"/>
          </p:cNvSpPr>
          <p:nvPr/>
        </p:nvSpPr>
        <p:spPr bwMode="auto">
          <a:xfrm>
            <a:off x="4724400" y="1250123"/>
            <a:ext cx="1769329" cy="25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latin typeface="Calibri" pitchFamily="34" charset="0"/>
                <a:ea typeface="ＭＳ Ｐゴシック" pitchFamily="34" charset="-128"/>
              </a:rPr>
              <a:t>(basin scale)</a:t>
            </a:r>
            <a:endParaRPr lang="en-US" sz="1400" dirty="0">
              <a:latin typeface="Calibri" pitchFamily="34" charset="0"/>
              <a:ea typeface="ＭＳ Ｐゴシック" pitchFamily="34" charset="-128"/>
            </a:endParaRPr>
          </a:p>
        </p:txBody>
      </p:sp>
      <p:sp>
        <p:nvSpPr>
          <p:cNvPr id="135"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HEFS software components</a:t>
            </a:r>
            <a:endParaRPr lang="en-US" sz="3400" b="1" dirty="0">
              <a:latin typeface="Tahoma" pitchFamily="34" charset="0"/>
              <a:ea typeface="Tahoma" pitchFamily="34" charset="0"/>
              <a:cs typeface="Tahoma" pitchFamily="34" charset="0"/>
            </a:endParaRPr>
          </a:p>
        </p:txBody>
      </p:sp>
      <p:sp>
        <p:nvSpPr>
          <p:cNvPr id="145" name="TextBox 397"/>
          <p:cNvSpPr txBox="1">
            <a:spLocks noChangeArrowheads="1"/>
          </p:cNvSpPr>
          <p:nvPr/>
        </p:nvSpPr>
        <p:spPr bwMode="auto">
          <a:xfrm>
            <a:off x="1814454" y="2473832"/>
            <a:ext cx="1247891" cy="523220"/>
          </a:xfrm>
          <a:prstGeom prst="rect">
            <a:avLst/>
          </a:prstGeom>
          <a:solidFill>
            <a:srgbClr val="33CCFF"/>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smtClean="0">
                <a:solidFill>
                  <a:schemeClr val="tx1">
                    <a:lumMod val="95000"/>
                    <a:lumOff val="5000"/>
                  </a:schemeClr>
                </a:solidFill>
                <a:ea typeface="ＭＳ Ｐゴシック" pitchFamily="34" charset="-128"/>
              </a:rPr>
              <a:t>MEFP PE: parameters                     </a:t>
            </a:r>
            <a:endParaRPr lang="en-US" sz="1400" b="1" dirty="0">
              <a:solidFill>
                <a:schemeClr val="tx1">
                  <a:lumMod val="95000"/>
                  <a:lumOff val="5000"/>
                </a:schemeClr>
              </a:solidFill>
              <a:ea typeface="ＭＳ Ｐゴシック" pitchFamily="34" charset="-128"/>
            </a:endParaRPr>
          </a:p>
        </p:txBody>
      </p:sp>
      <p:sp>
        <p:nvSpPr>
          <p:cNvPr id="146" name="TextBox 397"/>
          <p:cNvSpPr txBox="1">
            <a:spLocks noChangeArrowheads="1"/>
          </p:cNvSpPr>
          <p:nvPr/>
        </p:nvSpPr>
        <p:spPr bwMode="auto">
          <a:xfrm>
            <a:off x="7478596" y="3491346"/>
            <a:ext cx="1247891" cy="523220"/>
          </a:xfrm>
          <a:prstGeom prst="rect">
            <a:avLst/>
          </a:prstGeom>
          <a:solidFill>
            <a:srgbClr val="33CCFF"/>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smtClean="0">
                <a:solidFill>
                  <a:schemeClr val="tx1">
                    <a:lumMod val="95000"/>
                    <a:lumOff val="5000"/>
                  </a:schemeClr>
                </a:solidFill>
                <a:ea typeface="ＭＳ Ｐゴシック" pitchFamily="34" charset="-128"/>
              </a:rPr>
              <a:t>GraphGen:</a:t>
            </a:r>
          </a:p>
          <a:p>
            <a:pPr algn="ctr" eaLnBrk="1" hangingPunct="1"/>
            <a:r>
              <a:rPr lang="en-US" sz="1400" b="1" dirty="0" smtClean="0">
                <a:solidFill>
                  <a:schemeClr val="tx1">
                    <a:lumMod val="95000"/>
                    <a:lumOff val="5000"/>
                  </a:schemeClr>
                </a:solidFill>
                <a:ea typeface="ＭＳ Ｐゴシック" pitchFamily="34" charset="-128"/>
              </a:rPr>
              <a:t>products</a:t>
            </a:r>
            <a:endParaRPr lang="en-US" sz="1400" b="1" dirty="0">
              <a:solidFill>
                <a:schemeClr val="tx1">
                  <a:lumMod val="95000"/>
                  <a:lumOff val="5000"/>
                </a:schemeClr>
              </a:solidFill>
              <a:ea typeface="ＭＳ Ｐゴシック" pitchFamily="34" charset="-128"/>
            </a:endParaRPr>
          </a:p>
        </p:txBody>
      </p:sp>
      <p:sp>
        <p:nvSpPr>
          <p:cNvPr id="147" name="TextBox 397"/>
          <p:cNvSpPr txBox="1">
            <a:spLocks noChangeArrowheads="1"/>
          </p:cNvSpPr>
          <p:nvPr/>
        </p:nvSpPr>
        <p:spPr bwMode="auto">
          <a:xfrm>
            <a:off x="5276850" y="5849005"/>
            <a:ext cx="1252537" cy="523220"/>
          </a:xfrm>
          <a:prstGeom prst="rect">
            <a:avLst/>
          </a:prstGeom>
          <a:solidFill>
            <a:srgbClr val="33CCFF"/>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smtClean="0">
                <a:solidFill>
                  <a:schemeClr val="tx1">
                    <a:lumMod val="95000"/>
                    <a:lumOff val="5000"/>
                  </a:schemeClr>
                </a:solidFill>
                <a:ea typeface="ＭＳ Ｐゴシック" pitchFamily="34" charset="-128"/>
              </a:rPr>
              <a:t>EnsPost PE:</a:t>
            </a:r>
          </a:p>
          <a:p>
            <a:pPr algn="ctr" eaLnBrk="1" hangingPunct="1"/>
            <a:r>
              <a:rPr lang="en-US" sz="1400" b="1" dirty="0" smtClean="0">
                <a:solidFill>
                  <a:schemeClr val="tx1">
                    <a:lumMod val="95000"/>
                    <a:lumOff val="5000"/>
                  </a:schemeClr>
                </a:solidFill>
                <a:ea typeface="ＭＳ Ｐゴシック" pitchFamily="34" charset="-128"/>
              </a:rPr>
              <a:t>parameters</a:t>
            </a:r>
            <a:endParaRPr lang="en-US" sz="1400" b="1" dirty="0">
              <a:solidFill>
                <a:schemeClr val="tx1">
                  <a:lumMod val="95000"/>
                  <a:lumOff val="5000"/>
                </a:schemeClr>
              </a:solidFill>
              <a:ea typeface="ＭＳ Ｐゴシック" pitchFamily="34" charset="-128"/>
            </a:endParaRPr>
          </a:p>
        </p:txBody>
      </p:sp>
      <p:cxnSp>
        <p:nvCxnSpPr>
          <p:cNvPr id="149" name="Straight Arrow Connector 148"/>
          <p:cNvCxnSpPr/>
          <p:nvPr/>
        </p:nvCxnSpPr>
        <p:spPr>
          <a:xfrm flipV="1">
            <a:off x="5893593" y="5599603"/>
            <a:ext cx="1" cy="2130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2426492" y="2220920"/>
            <a:ext cx="1" cy="2130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4" name="TextBox 287"/>
          <p:cNvSpPr txBox="1">
            <a:spLocks noChangeArrowheads="1"/>
          </p:cNvSpPr>
          <p:nvPr/>
        </p:nvSpPr>
        <p:spPr bwMode="auto">
          <a:xfrm>
            <a:off x="152400" y="763420"/>
            <a:ext cx="611981" cy="307777"/>
          </a:xfrm>
          <a:prstGeom prst="rect">
            <a:avLst/>
          </a:prstGeom>
          <a:solidFill>
            <a:srgbClr val="FFFF00"/>
          </a:solidFill>
          <a:ln w="50800">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400" b="1" dirty="0">
              <a:solidFill>
                <a:schemeClr val="tx1">
                  <a:lumMod val="95000"/>
                  <a:lumOff val="5000"/>
                </a:schemeClr>
              </a:solidFill>
              <a:ea typeface="ＭＳ Ｐゴシック" pitchFamily="34" charset="-128"/>
            </a:endParaRPr>
          </a:p>
        </p:txBody>
      </p:sp>
      <p:sp>
        <p:nvSpPr>
          <p:cNvPr id="157" name="TextBox 284"/>
          <p:cNvSpPr txBox="1">
            <a:spLocks noChangeArrowheads="1"/>
          </p:cNvSpPr>
          <p:nvPr/>
        </p:nvSpPr>
        <p:spPr bwMode="auto">
          <a:xfrm>
            <a:off x="795390" y="741541"/>
            <a:ext cx="42454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latin typeface="Calibri" pitchFamily="34" charset="0"/>
                <a:ea typeface="ＭＳ Ｐゴシック" pitchFamily="34" charset="-128"/>
              </a:rPr>
              <a:t>= Forecast tool (real-time/hindcast)</a:t>
            </a:r>
            <a:endParaRPr lang="en-US" sz="1600" dirty="0">
              <a:latin typeface="Calibri" pitchFamily="34" charset="0"/>
              <a:ea typeface="ＭＳ Ｐゴシック" pitchFamily="34" charset="-128"/>
            </a:endParaRPr>
          </a:p>
        </p:txBody>
      </p:sp>
      <p:sp>
        <p:nvSpPr>
          <p:cNvPr id="158" name="TextBox 287"/>
          <p:cNvSpPr txBox="1">
            <a:spLocks noChangeArrowheads="1"/>
          </p:cNvSpPr>
          <p:nvPr/>
        </p:nvSpPr>
        <p:spPr bwMode="auto">
          <a:xfrm>
            <a:off x="3995936" y="763420"/>
            <a:ext cx="611981" cy="307777"/>
          </a:xfrm>
          <a:prstGeom prst="rect">
            <a:avLst/>
          </a:prstGeom>
          <a:solidFill>
            <a:srgbClr val="33CCFF"/>
          </a:solidFill>
          <a:ln w="952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400" b="1" dirty="0">
              <a:solidFill>
                <a:schemeClr val="tx1">
                  <a:lumMod val="95000"/>
                  <a:lumOff val="5000"/>
                </a:schemeClr>
              </a:solidFill>
              <a:ea typeface="ＭＳ Ｐゴシック" pitchFamily="34" charset="-128"/>
            </a:endParaRPr>
          </a:p>
        </p:txBody>
      </p:sp>
      <p:sp>
        <p:nvSpPr>
          <p:cNvPr id="160" name="TextBox 284"/>
          <p:cNvSpPr txBox="1">
            <a:spLocks noChangeArrowheads="1"/>
          </p:cNvSpPr>
          <p:nvPr/>
        </p:nvSpPr>
        <p:spPr bwMode="auto">
          <a:xfrm>
            <a:off x="4638926" y="741541"/>
            <a:ext cx="16752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latin typeface="Calibri" pitchFamily="34" charset="0"/>
                <a:ea typeface="ＭＳ Ｐゴシック" pitchFamily="34" charset="-128"/>
              </a:rPr>
              <a:t>= Supporting tool</a:t>
            </a:r>
            <a:endParaRPr lang="en-US" sz="1600" dirty="0">
              <a:latin typeface="Calibri" pitchFamily="34" charset="0"/>
              <a:ea typeface="ＭＳ Ｐゴシック" pitchFamily="34" charset="-128"/>
            </a:endParaRPr>
          </a:p>
        </p:txBody>
      </p:sp>
      <p:sp>
        <p:nvSpPr>
          <p:cNvPr id="162" name="TextBox 284"/>
          <p:cNvSpPr txBox="1">
            <a:spLocks noChangeArrowheads="1"/>
          </p:cNvSpPr>
          <p:nvPr/>
        </p:nvSpPr>
        <p:spPr bwMode="auto">
          <a:xfrm>
            <a:off x="6879110" y="741541"/>
            <a:ext cx="20052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smtClean="0">
                <a:latin typeface="Calibri" pitchFamily="34" charset="0"/>
                <a:ea typeface="ＭＳ Ｐゴシック" pitchFamily="34" charset="-128"/>
              </a:rPr>
              <a:t>= Future capability</a:t>
            </a:r>
            <a:endParaRPr lang="en-US" sz="1600" dirty="0">
              <a:latin typeface="Calibri" pitchFamily="34" charset="0"/>
              <a:ea typeface="ＭＳ Ｐゴシック" pitchFamily="34" charset="-128"/>
            </a:endParaRPr>
          </a:p>
        </p:txBody>
      </p:sp>
      <p:cxnSp>
        <p:nvCxnSpPr>
          <p:cNvPr id="163" name="Straight Connector 162"/>
          <p:cNvCxnSpPr/>
          <p:nvPr/>
        </p:nvCxnSpPr>
        <p:spPr>
          <a:xfrm flipH="1">
            <a:off x="6391262" y="919530"/>
            <a:ext cx="451731"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451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Many challenges remain</a:t>
            </a:r>
            <a:endParaRPr lang="en-US" sz="3400" b="1" dirty="0">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Modeling challenges</a:t>
            </a:r>
            <a:endParaRPr lang="en-GB" sz="3400" b="1" dirty="0" smtClean="0">
              <a:solidFill>
                <a:srgbClr val="305480"/>
              </a:solidFill>
            </a:endParaRPr>
          </a:p>
          <a:p>
            <a:pPr marL="514350" indent="-514350">
              <a:spcBef>
                <a:spcPts val="1200"/>
              </a:spcBef>
              <a:buFont typeface="Arial" panose="020B0604020202020204" pitchFamily="34" charset="0"/>
              <a:buChar char="•"/>
            </a:pPr>
            <a:r>
              <a:rPr lang="en-US" sz="2600" dirty="0" smtClean="0"/>
              <a:t>Accounting for all major sources of uncertainty</a:t>
            </a:r>
          </a:p>
          <a:p>
            <a:pPr marL="514350" indent="-514350">
              <a:spcBef>
                <a:spcPts val="1200"/>
              </a:spcBef>
              <a:buFont typeface="Arial" panose="020B0604020202020204" pitchFamily="34" charset="0"/>
              <a:buChar char="•"/>
            </a:pPr>
            <a:r>
              <a:rPr lang="en-US" sz="2600" dirty="0" smtClean="0"/>
              <a:t>Accounting for joint relationships (in space/time etc.)</a:t>
            </a:r>
          </a:p>
          <a:p>
            <a:pPr marL="514350" indent="-514350">
              <a:spcBef>
                <a:spcPts val="1200"/>
              </a:spcBef>
              <a:buFont typeface="Arial" panose="020B0604020202020204" pitchFamily="34" charset="0"/>
              <a:buChar char="•"/>
            </a:pPr>
            <a:r>
              <a:rPr lang="en-US" sz="2600" dirty="0" smtClean="0"/>
              <a:t>Accounting for real-time MODs and regulations</a:t>
            </a:r>
          </a:p>
          <a:p>
            <a:pPr marL="514350" indent="-514350">
              <a:spcBef>
                <a:spcPts val="1200"/>
              </a:spcBef>
              <a:buFont typeface="Arial" panose="020B0604020202020204" pitchFamily="34" charset="0"/>
              <a:buChar char="•"/>
            </a:pPr>
            <a:r>
              <a:rPr lang="en-US" sz="2600" dirty="0" smtClean="0"/>
              <a:t>Accounting for uncertainties beyond hydrology</a:t>
            </a:r>
          </a:p>
          <a:p>
            <a:pPr marL="609600" indent="-609600">
              <a:spcBef>
                <a:spcPct val="35000"/>
              </a:spcBef>
            </a:pPr>
            <a:r>
              <a:rPr lang="en-US" sz="3400" b="1" dirty="0" smtClean="0">
                <a:solidFill>
                  <a:srgbClr val="305480"/>
                </a:solidFill>
              </a:rPr>
              <a:t>Service challenges for operational use</a:t>
            </a:r>
            <a:endParaRPr lang="en-GB" sz="3400" b="1" dirty="0">
              <a:solidFill>
                <a:srgbClr val="305480"/>
              </a:solidFill>
            </a:endParaRPr>
          </a:p>
          <a:p>
            <a:pPr marL="502920" indent="-502920">
              <a:spcBef>
                <a:spcPts val="1200"/>
              </a:spcBef>
              <a:buFontTx/>
              <a:buChar char="•"/>
            </a:pPr>
            <a:r>
              <a:rPr lang="en-US" sz="2600" dirty="0" smtClean="0"/>
              <a:t>Ensuring continuity of service (e.g. w/ NCEP models)</a:t>
            </a:r>
          </a:p>
          <a:p>
            <a:pPr marL="502920" indent="-502920">
              <a:spcBef>
                <a:spcPts val="1200"/>
              </a:spcBef>
              <a:buFontTx/>
              <a:buChar char="•"/>
            </a:pPr>
            <a:r>
              <a:rPr lang="en-US" sz="2600" dirty="0" smtClean="0"/>
              <a:t>Ensuring adequate training for use of ensembles</a:t>
            </a:r>
          </a:p>
          <a:p>
            <a:pPr marL="502920" indent="-502920">
              <a:spcBef>
                <a:spcPts val="1000"/>
              </a:spcBef>
              <a:buFontTx/>
              <a:buChar char="•"/>
            </a:pPr>
            <a:r>
              <a:rPr lang="en-US" sz="2600" dirty="0" smtClean="0"/>
              <a:t>Communicating uncertainties broadly &amp; successfully</a:t>
            </a:r>
            <a:endParaRPr lang="en-GB" sz="2600" dirty="0"/>
          </a:p>
          <a:p>
            <a:pPr>
              <a:spcBef>
                <a:spcPts val="1000"/>
              </a:spcBef>
            </a:pPr>
            <a:endParaRPr lang="en-GB" sz="2600" dirty="0"/>
          </a:p>
        </p:txBody>
      </p:sp>
    </p:spTree>
    <p:extLst>
      <p:ext uri="{BB962C8B-B14F-4D97-AF65-F5344CB8AC3E}">
        <p14:creationId xmlns:p14="http://schemas.microsoft.com/office/powerpoint/2010/main" val="1274838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The NWS HEFS aims to:</a:t>
            </a:r>
            <a:endParaRPr lang="en-GB" sz="3400" b="1" dirty="0">
              <a:solidFill>
                <a:srgbClr val="305480"/>
              </a:solidFill>
            </a:endParaRPr>
          </a:p>
          <a:p>
            <a:pPr marL="514350" indent="-514350">
              <a:spcBef>
                <a:spcPts val="1200"/>
              </a:spcBef>
              <a:buFont typeface="Wingdings" panose="05000000000000000000" pitchFamily="2" charset="2"/>
              <a:buChar char=""/>
              <a:tabLst>
                <a:tab pos="990600" algn="l"/>
              </a:tabLst>
            </a:pPr>
            <a:r>
              <a:rPr lang="en-US" sz="2600" dirty="0" smtClean="0"/>
              <a:t>A.	Quantify the total uncertainty in streamflow</a:t>
            </a:r>
          </a:p>
          <a:p>
            <a:pPr marL="514350" indent="-514350">
              <a:spcBef>
                <a:spcPts val="1200"/>
              </a:spcBef>
              <a:buFont typeface="Wingdings" panose="05000000000000000000" pitchFamily="2" charset="2"/>
              <a:buChar char=""/>
              <a:tabLst>
                <a:tab pos="990600" algn="l"/>
              </a:tabLst>
            </a:pPr>
            <a:r>
              <a:rPr lang="en-US" sz="2600" dirty="0" smtClean="0"/>
              <a:t>B.	Quantify the meteorological uncertainties only</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C.	Correct for biases in the streamflow forecasts</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D.	Avoid the need for hydrologic model calibration</a:t>
            </a:r>
          </a:p>
          <a:p>
            <a:pPr marL="514350" indent="-514350">
              <a:spcBef>
                <a:spcPts val="1200"/>
              </a:spcBef>
              <a:buFont typeface="Wingdings" panose="05000000000000000000" pitchFamily="2" charset="2"/>
              <a:buChar char=""/>
              <a:tabLst>
                <a:tab pos="990600" algn="l"/>
              </a:tabLst>
            </a:pPr>
            <a:r>
              <a:rPr lang="en-US" sz="2600" dirty="0" smtClean="0"/>
              <a:t>E.	Produce equally likely traces of streamflow</a:t>
            </a:r>
          </a:p>
          <a:p>
            <a:pPr marL="514350" indent="-514350">
              <a:spcBef>
                <a:spcPts val="1200"/>
              </a:spcBef>
              <a:buFont typeface="Wingdings" panose="05000000000000000000" pitchFamily="2" charset="2"/>
              <a:buChar char=""/>
              <a:tabLst>
                <a:tab pos="990600" algn="l"/>
              </a:tabLst>
            </a:pPr>
            <a:r>
              <a:rPr lang="en-US" sz="2600" dirty="0" smtClean="0"/>
              <a:t>F.	Correct for biases in the meteorological forecasts</a:t>
            </a:r>
          </a:p>
          <a:p>
            <a:pPr>
              <a:spcBef>
                <a:spcPts val="1000"/>
              </a:spcBef>
            </a:pPr>
            <a:endParaRPr lang="en-US" sz="2600" dirty="0" smtClean="0"/>
          </a:p>
          <a:p>
            <a:pPr marL="514350" indent="-514350">
              <a:spcBef>
                <a:spcPts val="1000"/>
              </a:spcBef>
              <a:buFont typeface="Arial" panose="020B0604020202020204" pitchFamily="34" charset="0"/>
              <a:buChar char="•"/>
            </a:pPr>
            <a:r>
              <a:rPr lang="en-US" sz="2600" dirty="0" smtClean="0"/>
              <a:t>Answers are at the end.</a:t>
            </a: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Question 6: check </a:t>
            </a:r>
            <a:r>
              <a:rPr lang="en-US" sz="3400" b="1" u="sng" dirty="0" smtClean="0">
                <a:latin typeface="Tahoma" pitchFamily="34" charset="0"/>
                <a:ea typeface="Tahoma" pitchFamily="34" charset="0"/>
                <a:cs typeface="Tahoma" pitchFamily="34" charset="0"/>
              </a:rPr>
              <a:t>all</a:t>
            </a:r>
            <a:r>
              <a:rPr lang="en-US" sz="3400" b="1" dirty="0" smtClean="0">
                <a:latin typeface="Tahoma" pitchFamily="34" charset="0"/>
                <a:ea typeface="Tahoma" pitchFamily="34" charset="0"/>
                <a:cs typeface="Tahoma" pitchFamily="34" charset="0"/>
              </a:rPr>
              <a:t> that apply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54048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Resources and references</a:t>
            </a:r>
            <a:endParaRPr lang="en-US" sz="3400" b="1" dirty="0">
              <a:latin typeface="Tahoma" pitchFamily="34" charset="0"/>
              <a:ea typeface="Tahoma" pitchFamily="34" charset="0"/>
              <a:cs typeface="Tahoma" pitchFamily="34" charset="0"/>
            </a:endParaRPr>
          </a:p>
        </p:txBody>
      </p:sp>
      <p:sp>
        <p:nvSpPr>
          <p:cNvPr id="14" name="Rectangle 2"/>
          <p:cNvSpPr>
            <a:spLocks noChangeArrowheads="1"/>
          </p:cNvSpPr>
          <p:nvPr/>
        </p:nvSpPr>
        <p:spPr bwMode="auto">
          <a:xfrm>
            <a:off x="282575" y="1028700"/>
            <a:ext cx="8404225" cy="5295900"/>
          </a:xfrm>
          <a:prstGeom prst="rect">
            <a:avLst/>
          </a:prstGeom>
          <a:noFill/>
          <a:ln w="9525">
            <a:noFill/>
            <a:miter lim="800000"/>
            <a:headEnd/>
            <a:tailEnd/>
          </a:ln>
        </p:spPr>
        <p:txBody>
          <a:bodyPr/>
          <a:lstStyle/>
          <a:p>
            <a:pPr marL="342900" indent="-342900">
              <a:spcBef>
                <a:spcPts val="1200"/>
              </a:spcBef>
              <a:buFont typeface="Arial" pitchFamily="34" charset="0"/>
              <a:buChar char="•"/>
            </a:pPr>
            <a:r>
              <a:rPr lang="en-GB" sz="1800" dirty="0" smtClean="0"/>
              <a:t>Hydrologic Ensemble </a:t>
            </a:r>
            <a:r>
              <a:rPr lang="en-GB" sz="1800" dirty="0"/>
              <a:t>P</a:t>
            </a:r>
            <a:r>
              <a:rPr lang="en-GB" sz="1800" dirty="0" smtClean="0"/>
              <a:t>rediction Experiment (HEPEX). Visit </a:t>
            </a:r>
            <a:r>
              <a:rPr lang="en-GB" sz="1800" dirty="0" smtClean="0">
                <a:hlinkClick r:id="rId3"/>
              </a:rPr>
              <a:t>www.hepex.org</a:t>
            </a:r>
            <a:r>
              <a:rPr lang="en-GB" sz="1800" dirty="0" smtClean="0"/>
              <a:t> </a:t>
            </a:r>
          </a:p>
          <a:p>
            <a:pPr marL="800100" lvl="1" indent="-342900">
              <a:spcBef>
                <a:spcPts val="1200"/>
              </a:spcBef>
              <a:buFont typeface="Arial" pitchFamily="34" charset="0"/>
              <a:buChar char="•"/>
            </a:pPr>
            <a:r>
              <a:rPr lang="en-US" sz="1800" dirty="0" smtClean="0"/>
              <a:t>E.g. </a:t>
            </a:r>
            <a:r>
              <a:rPr lang="en-US" sz="1800" dirty="0" smtClean="0">
                <a:hlinkClick r:id="rId4"/>
              </a:rPr>
              <a:t>http</a:t>
            </a:r>
            <a:r>
              <a:rPr lang="en-US" sz="1800" dirty="0">
                <a:hlinkClick r:id="rId4"/>
              </a:rPr>
              <a:t>://hepex.irstea.fr/operational-heps-systems-around-the-globe</a:t>
            </a:r>
            <a:r>
              <a:rPr lang="en-US" sz="1800" dirty="0" smtClean="0">
                <a:hlinkClick r:id="rId4"/>
              </a:rPr>
              <a:t>/</a:t>
            </a:r>
            <a:r>
              <a:rPr lang="en-US" sz="1800" dirty="0" smtClean="0"/>
              <a:t> </a:t>
            </a:r>
            <a:endParaRPr lang="en-GB" sz="1800" dirty="0" smtClean="0"/>
          </a:p>
          <a:p>
            <a:pPr marL="342900" indent="-342900">
              <a:spcBef>
                <a:spcPts val="1200"/>
              </a:spcBef>
              <a:buFont typeface="Arial" pitchFamily="34" charset="0"/>
              <a:buChar char="•"/>
            </a:pPr>
            <a:r>
              <a:rPr lang="en-US" sz="1800" dirty="0" smtClean="0"/>
              <a:t>HEFS documentation</a:t>
            </a:r>
            <a:r>
              <a:rPr lang="en-US" sz="1800" dirty="0"/>
              <a:t>: </a:t>
            </a:r>
            <a:r>
              <a:rPr lang="en-US" sz="1800" dirty="0">
                <a:hlinkClick r:id="rId5"/>
              </a:rPr>
              <a:t>http://</a:t>
            </a:r>
            <a:r>
              <a:rPr lang="en-US" sz="1800" dirty="0" smtClean="0">
                <a:hlinkClick r:id="rId5"/>
              </a:rPr>
              <a:t>www.nws.noaa.gov/oh/hrl/general/indexdoc.htm</a:t>
            </a:r>
            <a:r>
              <a:rPr lang="en-US" sz="1800" dirty="0" smtClean="0"/>
              <a:t> </a:t>
            </a:r>
          </a:p>
          <a:p>
            <a:pPr marL="342900" indent="-342900">
              <a:spcBef>
                <a:spcPts val="1200"/>
              </a:spcBef>
              <a:buFont typeface="Arial" pitchFamily="34" charset="0"/>
              <a:buChar char="•"/>
            </a:pPr>
            <a:r>
              <a:rPr lang="en-US" sz="1800" dirty="0" smtClean="0"/>
              <a:t>Demargne</a:t>
            </a:r>
            <a:r>
              <a:rPr lang="en-US" sz="1800" dirty="0"/>
              <a:t>, J., Wu, L., Regonda, S., Brown, J., Lee, H., He, M., Seo, D-J., Hartman, R., Fresch, M. and Zhu, Y. 2013. The science of NOAA’s operational Hydrologic Ensemble Forecast Service. </a:t>
            </a:r>
            <a:r>
              <a:rPr lang="en-US" sz="1800" i="1" dirty="0"/>
              <a:t>Bulletin of the American Meteorological </a:t>
            </a:r>
            <a:r>
              <a:rPr lang="en-US" sz="1800" i="1" dirty="0" smtClean="0"/>
              <a:t>Society</a:t>
            </a:r>
            <a:r>
              <a:rPr lang="en-US" sz="1800" dirty="0" smtClean="0"/>
              <a:t> </a:t>
            </a:r>
            <a:r>
              <a:rPr lang="en-US" sz="1800" b="1" dirty="0" smtClean="0"/>
              <a:t>95</a:t>
            </a:r>
            <a:r>
              <a:rPr lang="en-US" sz="1800" dirty="0" smtClean="0"/>
              <a:t>, 79-98. </a:t>
            </a:r>
            <a:r>
              <a:rPr lang="en-US" sz="1800" dirty="0"/>
              <a:t>doi: </a:t>
            </a:r>
            <a:r>
              <a:rPr lang="en-US" sz="1800" dirty="0" smtClean="0"/>
              <a:t>10.1175/BAMS-D-12-00081.1</a:t>
            </a:r>
          </a:p>
          <a:p>
            <a:pPr marL="342900" indent="-342900">
              <a:spcBef>
                <a:spcPts val="1200"/>
              </a:spcBef>
              <a:buFont typeface="Arial" pitchFamily="34" charset="0"/>
              <a:buChar char="•"/>
            </a:pPr>
            <a:r>
              <a:rPr lang="en-US" sz="1800" dirty="0"/>
              <a:t>Ramos, M. H., van Andel, S. J., and Pappenberger, F. 2013. Do probabilistic forecasts lead to better decisions?, </a:t>
            </a:r>
            <a:r>
              <a:rPr lang="en-US" sz="1800" i="1" dirty="0"/>
              <a:t>Hydrology and Earth System Sciences Discussions</a:t>
            </a:r>
            <a:r>
              <a:rPr lang="en-US" sz="1800" dirty="0"/>
              <a:t>, </a:t>
            </a:r>
            <a:r>
              <a:rPr lang="en-US" sz="1800" b="1" dirty="0"/>
              <a:t>17</a:t>
            </a:r>
            <a:r>
              <a:rPr lang="en-US" sz="1800" dirty="0"/>
              <a:t>, 2219-2232, </a:t>
            </a:r>
            <a:r>
              <a:rPr lang="en-GB" sz="1800" dirty="0" smtClean="0"/>
              <a:t>doi:10.5194/hess-17-2219-2013</a:t>
            </a:r>
            <a:endParaRPr lang="en-US" sz="1800" dirty="0" smtClean="0"/>
          </a:p>
          <a:p>
            <a:pPr marL="342900" indent="-342900">
              <a:spcBef>
                <a:spcPts val="1200"/>
              </a:spcBef>
              <a:buFont typeface="Arial" pitchFamily="34" charset="0"/>
              <a:buChar char="•"/>
            </a:pPr>
            <a:r>
              <a:rPr lang="en-US" sz="1800" dirty="0" smtClean="0"/>
              <a:t>Wilks, D.S. 2006. </a:t>
            </a:r>
            <a:r>
              <a:rPr lang="en-US" sz="1800" i="1" dirty="0" smtClean="0"/>
              <a:t>Statistical Methods in the Atmospheric Sciences.</a:t>
            </a:r>
            <a:r>
              <a:rPr lang="en-US" sz="1800" dirty="0" smtClean="0"/>
              <a:t> 2</a:t>
            </a:r>
            <a:r>
              <a:rPr lang="en-US" sz="1800" baseline="30000" dirty="0" smtClean="0"/>
              <a:t>nd</a:t>
            </a:r>
            <a:r>
              <a:rPr lang="en-US" sz="1800" dirty="0" smtClean="0"/>
              <a:t> ed</a:t>
            </a:r>
            <a:r>
              <a:rPr lang="en-US" sz="1800" i="1" dirty="0" smtClean="0"/>
              <a:t>.</a:t>
            </a:r>
            <a:r>
              <a:rPr lang="en-US" sz="1800" dirty="0" smtClean="0"/>
              <a:t> Elsevier: San Diego.</a:t>
            </a:r>
          </a:p>
          <a:p>
            <a:pPr marL="342900" indent="-342900">
              <a:spcBef>
                <a:spcPts val="1200"/>
              </a:spcBef>
              <a:buFont typeface="Arial" pitchFamily="34" charset="0"/>
              <a:buChar char="•"/>
            </a:pPr>
            <a:r>
              <a:rPr lang="en-US" sz="1800" dirty="0" smtClean="0"/>
              <a:t>Fresch, M. et al., 2014. Concept of Operations for the Hydrologic Ensemble Forecast Service. </a:t>
            </a:r>
            <a:endParaRPr lang="en-GB" sz="1800" dirty="0"/>
          </a:p>
        </p:txBody>
      </p:sp>
    </p:spTree>
    <p:extLst>
      <p:ext uri="{BB962C8B-B14F-4D97-AF65-F5344CB8AC3E}">
        <p14:creationId xmlns:p14="http://schemas.microsoft.com/office/powerpoint/2010/main" val="33771730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857500"/>
            <a:ext cx="8734425" cy="1104900"/>
          </a:xfrm>
          <a:prstGeom prst="rect">
            <a:avLst/>
          </a:prstGeom>
          <a:noFill/>
          <a:ln w="9525">
            <a:noFill/>
            <a:miter lim="800000"/>
            <a:headEnd/>
            <a:tailEnd/>
          </a:ln>
        </p:spPr>
        <p:txBody>
          <a:bodyPr anchor="ctr"/>
          <a:lstStyle/>
          <a:p>
            <a:pPr algn="ctr"/>
            <a:r>
              <a:rPr lang="en-GB" sz="4800" b="1" dirty="0" smtClean="0">
                <a:solidFill>
                  <a:srgbClr val="305480"/>
                </a:solidFill>
              </a:rPr>
              <a:t>Advanced slides and answers to questions</a:t>
            </a:r>
            <a:endParaRPr lang="en-GB" sz="4800" dirty="0">
              <a:solidFill>
                <a:srgbClr val="305480"/>
              </a:solidFill>
            </a:endParaRPr>
          </a:p>
        </p:txBody>
      </p:sp>
    </p:spTree>
    <p:extLst>
      <p:ext uri="{BB962C8B-B14F-4D97-AF65-F5344CB8AC3E}">
        <p14:creationId xmlns:p14="http://schemas.microsoft.com/office/powerpoint/2010/main" val="1316556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457200" y="914400"/>
            <a:ext cx="8556625" cy="51054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Single-valued forecasts are misleading</a:t>
            </a:r>
            <a:endParaRPr lang="en-GB" sz="3400" b="1" dirty="0">
              <a:solidFill>
                <a:srgbClr val="305480"/>
              </a:solidFill>
            </a:endParaRPr>
          </a:p>
          <a:p>
            <a:pPr marL="502920" indent="-502920">
              <a:spcBef>
                <a:spcPts val="1200"/>
              </a:spcBef>
              <a:buFont typeface="Arial" pitchFamily="34" charset="0"/>
              <a:buChar char="•"/>
            </a:pPr>
            <a:r>
              <a:rPr lang="en-US" sz="2600" dirty="0" smtClean="0"/>
              <a:t>There is an understandable desire for simplicity</a:t>
            </a:r>
          </a:p>
          <a:p>
            <a:pPr marL="502920" indent="-502920">
              <a:spcBef>
                <a:spcPts val="1200"/>
              </a:spcBef>
              <a:buFont typeface="Arial" pitchFamily="34" charset="0"/>
              <a:buChar char="•"/>
            </a:pPr>
            <a:r>
              <a:rPr lang="en-US" sz="2600" dirty="0" smtClean="0"/>
              <a:t>Yet, also known that large uncertainties are common</a:t>
            </a:r>
            <a:endParaRPr lang="en-GB" sz="2600" dirty="0"/>
          </a:p>
          <a:p>
            <a:pPr marL="502920" indent="-502920">
              <a:spcBef>
                <a:spcPts val="1200"/>
              </a:spcBef>
              <a:buFont typeface="Arial" pitchFamily="34" charset="0"/>
              <a:buChar char="•"/>
            </a:pPr>
            <a:r>
              <a:rPr lang="en-GB" sz="2600" dirty="0" smtClean="0"/>
              <a:t>Ignoring them </a:t>
            </a:r>
            <a:r>
              <a:rPr lang="en-US" sz="2600" dirty="0" smtClean="0"/>
              <a:t>can lead to wrong/impaired decisions</a:t>
            </a:r>
          </a:p>
          <a:p>
            <a:pPr marL="502920" indent="-502920">
              <a:spcBef>
                <a:spcPts val="1200"/>
              </a:spcBef>
              <a:buFont typeface="Arial" pitchFamily="34" charset="0"/>
              <a:buChar char="•"/>
            </a:pPr>
            <a:r>
              <a:rPr lang="en-US" sz="2600" dirty="0" smtClean="0"/>
              <a:t>Uncertainties “propagate” (e.g. met &gt; hydro &gt; eco)</a:t>
            </a:r>
            <a:endParaRPr lang="en-GB" sz="2600" dirty="0"/>
          </a:p>
          <a:p>
            <a:pPr marL="609600" indent="-609600">
              <a:spcBef>
                <a:spcPct val="35000"/>
              </a:spcBef>
            </a:pPr>
            <a:r>
              <a:rPr lang="en-US" sz="3400" b="1" dirty="0" smtClean="0">
                <a:solidFill>
                  <a:srgbClr val="305480"/>
                </a:solidFill>
              </a:rPr>
              <a:t>Risk-based decision making</a:t>
            </a:r>
            <a:endParaRPr lang="en-GB" sz="3400" b="1" dirty="0" smtClean="0">
              <a:solidFill>
                <a:srgbClr val="305480"/>
              </a:solidFill>
            </a:endParaRPr>
          </a:p>
          <a:p>
            <a:pPr marL="502920" indent="-502920">
              <a:spcBef>
                <a:spcPts val="1000"/>
              </a:spcBef>
              <a:buFontTx/>
              <a:buChar char="•"/>
            </a:pPr>
            <a:r>
              <a:rPr lang="en-US" sz="2600" dirty="0" smtClean="0"/>
              <a:t>Knowledge of uncertainty helps to manage risks</a:t>
            </a:r>
            <a:endParaRPr lang="en-GB" sz="2600" dirty="0"/>
          </a:p>
          <a:p>
            <a:pPr marL="502920" indent="-502920">
              <a:spcBef>
                <a:spcPts val="1200"/>
              </a:spcBef>
              <a:buFont typeface="Arial" panose="020B0604020202020204" pitchFamily="34" charset="0"/>
              <a:buChar char="•"/>
            </a:pPr>
            <a:r>
              <a:rPr lang="en-GB" sz="2600" dirty="0" smtClean="0"/>
              <a:t>E.g. risk of false warnings tied to flood probability</a:t>
            </a:r>
          </a:p>
          <a:p>
            <a:pPr marL="502920" indent="-502920">
              <a:spcBef>
                <a:spcPts val="1200"/>
              </a:spcBef>
              <a:buFont typeface="Arial" panose="020B0604020202020204" pitchFamily="34" charset="0"/>
              <a:buChar char="•"/>
            </a:pPr>
            <a:r>
              <a:rPr lang="en-US" sz="2600" dirty="0" smtClean="0"/>
              <a:t>E.g. risk of excess releases tied to inflow probability </a:t>
            </a:r>
            <a:endParaRPr lang="en-GB" sz="2600" dirty="0" smtClean="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Reasons to assess uncertainty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891216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857500"/>
            <a:ext cx="8734425" cy="1104900"/>
          </a:xfrm>
          <a:prstGeom prst="rect">
            <a:avLst/>
          </a:prstGeom>
          <a:noFill/>
          <a:ln w="9525">
            <a:noFill/>
            <a:miter lim="800000"/>
            <a:headEnd/>
            <a:tailEnd/>
          </a:ln>
        </p:spPr>
        <p:txBody>
          <a:bodyPr anchor="ctr"/>
          <a:lstStyle/>
          <a:p>
            <a:pPr algn="ctr"/>
            <a:r>
              <a:rPr lang="en-GB" sz="4800" b="1" dirty="0" smtClean="0">
                <a:solidFill>
                  <a:srgbClr val="305480"/>
                </a:solidFill>
              </a:rPr>
              <a:t>Advanced slides from Section 2</a:t>
            </a:r>
            <a:endParaRPr lang="en-GB" sz="4800" dirty="0">
              <a:solidFill>
                <a:srgbClr val="305480"/>
              </a:solidFill>
            </a:endParaRPr>
          </a:p>
        </p:txBody>
      </p:sp>
    </p:spTree>
    <p:extLst>
      <p:ext uri="{BB962C8B-B14F-4D97-AF65-F5344CB8AC3E}">
        <p14:creationId xmlns:p14="http://schemas.microsoft.com/office/powerpoint/2010/main" val="1140982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Generalizing to additional sources</a:t>
            </a:r>
            <a:endParaRPr lang="en-US" sz="3400" b="1" dirty="0">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Output uncertainty (in simplest case)</a:t>
            </a:r>
            <a:endParaRPr lang="en-GB" sz="3400" b="1" dirty="0">
              <a:solidFill>
                <a:srgbClr val="305480"/>
              </a:solidFill>
            </a:endParaRPr>
          </a:p>
          <a:p>
            <a:pPr marL="514350" indent="-514350">
              <a:spcBef>
                <a:spcPts val="1200"/>
              </a:spcBef>
              <a:buFont typeface="Arial" panose="020B0604020202020204" pitchFamily="34" charset="0"/>
              <a:buChar char="•"/>
            </a:pPr>
            <a:r>
              <a:rPr lang="en-US" sz="2600" dirty="0" smtClean="0"/>
              <a:t>Linear model, g, uncorrelated inputs, X</a:t>
            </a:r>
            <a:r>
              <a:rPr lang="en-US" sz="2600" baseline="-25000" dirty="0" smtClean="0"/>
              <a:t>i</a:t>
            </a:r>
            <a:r>
              <a:rPr lang="en-US" sz="2600" dirty="0" smtClean="0"/>
              <a:t>, output, Y</a:t>
            </a:r>
            <a:endParaRPr lang="en-US" sz="2600" baseline="-25000" dirty="0"/>
          </a:p>
          <a:p>
            <a:pPr marL="514350" indent="-514350">
              <a:spcBef>
                <a:spcPts val="1200"/>
              </a:spcBef>
              <a:buFont typeface="Arial" panose="020B0604020202020204" pitchFamily="34" charset="0"/>
              <a:buChar char="•"/>
            </a:pPr>
            <a:endParaRPr lang="en-US" sz="2600" dirty="0"/>
          </a:p>
          <a:p>
            <a:pPr marL="514350" indent="-514350">
              <a:spcBef>
                <a:spcPts val="1200"/>
              </a:spcBef>
              <a:buFont typeface="Arial" panose="020B0604020202020204" pitchFamily="34" charset="0"/>
              <a:buChar char="•"/>
            </a:pPr>
            <a:endParaRPr lang="en-US" sz="2600" dirty="0" smtClean="0"/>
          </a:p>
          <a:p>
            <a:pPr marL="514350" indent="-514350">
              <a:spcBef>
                <a:spcPts val="1200"/>
              </a:spcBef>
              <a:buFont typeface="Arial" panose="020B0604020202020204" pitchFamily="34" charset="0"/>
              <a:buChar char="•"/>
            </a:pPr>
            <a:r>
              <a:rPr lang="en-US" sz="2600" dirty="0" smtClean="0"/>
              <a:t>Output unc. = (sum of) input unc. * input sensitivity</a:t>
            </a:r>
            <a:endParaRPr lang="en-US" sz="2600" dirty="0"/>
          </a:p>
          <a:p>
            <a:pPr marL="609600" indent="-609600">
              <a:spcBef>
                <a:spcPct val="35000"/>
              </a:spcBef>
            </a:pPr>
            <a:r>
              <a:rPr lang="en-US" sz="3400" b="1" dirty="0" smtClean="0">
                <a:solidFill>
                  <a:srgbClr val="305480"/>
                </a:solidFill>
              </a:rPr>
              <a:t>Simple equation, but rarely applicable</a:t>
            </a:r>
            <a:endParaRPr lang="en-GB" sz="3400" b="1" dirty="0">
              <a:solidFill>
                <a:srgbClr val="305480"/>
              </a:solidFill>
            </a:endParaRPr>
          </a:p>
          <a:p>
            <a:pPr marL="502920" indent="-502920">
              <a:spcBef>
                <a:spcPts val="1200"/>
              </a:spcBef>
              <a:buFontTx/>
              <a:buChar char="•"/>
            </a:pPr>
            <a:r>
              <a:rPr lang="en-US" sz="2600" dirty="0" smtClean="0"/>
              <a:t>Principle always applies (i.e. magnitude * sensitivity)</a:t>
            </a:r>
          </a:p>
          <a:p>
            <a:pPr marL="502920" indent="-502920">
              <a:spcBef>
                <a:spcPts val="1000"/>
              </a:spcBef>
              <a:buFontTx/>
              <a:buChar char="•"/>
            </a:pPr>
            <a:r>
              <a:rPr lang="en-US" sz="2600" dirty="0" smtClean="0"/>
              <a:t>But g is rarely linear and inputs rarely uncorrelated</a:t>
            </a:r>
          </a:p>
          <a:p>
            <a:pPr marL="502920" indent="-502920">
              <a:spcBef>
                <a:spcPts val="1200"/>
              </a:spcBef>
              <a:buClr>
                <a:schemeClr val="tx1"/>
              </a:buClr>
              <a:buFont typeface="Arial" panose="020B0604020202020204" pitchFamily="34" charset="0"/>
              <a:buChar char="•"/>
            </a:pPr>
            <a:r>
              <a:rPr lang="en-US" sz="2600" dirty="0" smtClean="0"/>
              <a:t>For hydrologic models, need an ensemble approach</a:t>
            </a:r>
            <a:endParaRPr lang="en-GB" sz="2600" dirty="0"/>
          </a:p>
          <a:p>
            <a:pPr>
              <a:spcBef>
                <a:spcPts val="1000"/>
              </a:spcBef>
            </a:pPr>
            <a:endParaRPr lang="en-GB" sz="2600" dirty="0"/>
          </a:p>
        </p:txBody>
      </p:sp>
      <p:graphicFrame>
        <p:nvGraphicFramePr>
          <p:cNvPr id="4" name="Object 4"/>
          <p:cNvGraphicFramePr>
            <a:graphicFrameLocks noChangeAspect="1"/>
          </p:cNvGraphicFramePr>
          <p:nvPr>
            <p:extLst>
              <p:ext uri="{D42A27DB-BD31-4B8C-83A1-F6EECF244321}">
                <p14:modId xmlns:p14="http://schemas.microsoft.com/office/powerpoint/2010/main" val="166331853"/>
              </p:ext>
            </p:extLst>
          </p:nvPr>
        </p:nvGraphicFramePr>
        <p:xfrm>
          <a:off x="1087638" y="2179293"/>
          <a:ext cx="3618646" cy="958633"/>
        </p:xfrm>
        <a:graphic>
          <a:graphicData uri="http://schemas.openxmlformats.org/presentationml/2006/ole">
            <mc:AlternateContent xmlns:mc="http://schemas.openxmlformats.org/markup-compatibility/2006">
              <mc:Choice xmlns:v="urn:schemas-microsoft-com:vml" Requires="v">
                <p:oleObj spid="_x0000_s21641" name="Equation" r:id="rId4" imgW="2489040" imgH="660240" progId="Equation.DSMT4">
                  <p:embed/>
                </p:oleObj>
              </mc:Choice>
              <mc:Fallback>
                <p:oleObj name="Equation" r:id="rId4" imgW="2489040" imgH="660240" progId="Equation.DSMT4">
                  <p:embed/>
                  <p:pic>
                    <p:nvPicPr>
                      <p:cNvPr id="0" name=""/>
                      <p:cNvPicPr>
                        <a:picLocks noChangeAspect="1" noChangeArrowheads="1"/>
                      </p:cNvPicPr>
                      <p:nvPr/>
                    </p:nvPicPr>
                    <p:blipFill>
                      <a:blip r:embed="rId5"/>
                      <a:srcRect/>
                      <a:stretch>
                        <a:fillRect/>
                      </a:stretch>
                    </p:blipFill>
                    <p:spPr bwMode="auto">
                      <a:xfrm>
                        <a:off x="1087638" y="2179293"/>
                        <a:ext cx="3618646" cy="958633"/>
                      </a:xfrm>
                      <a:prstGeom prst="rect">
                        <a:avLst/>
                      </a:prstGeom>
                      <a:solidFill>
                        <a:srgbClr val="CCECFF"/>
                      </a:solidFill>
                      <a:ln>
                        <a:noFill/>
                      </a:ln>
                      <a:effectLst/>
                    </p:spPr>
                  </p:pic>
                </p:oleObj>
              </mc:Fallback>
            </mc:AlternateContent>
          </a:graphicData>
        </a:graphic>
      </p:graphicFrame>
      <p:sp>
        <p:nvSpPr>
          <p:cNvPr id="2" name="TextBox 1"/>
          <p:cNvSpPr txBox="1"/>
          <p:nvPr/>
        </p:nvSpPr>
        <p:spPr>
          <a:xfrm>
            <a:off x="4829628" y="2263386"/>
            <a:ext cx="4038600" cy="830997"/>
          </a:xfrm>
          <a:prstGeom prst="rect">
            <a:avLst/>
          </a:prstGeom>
          <a:noFill/>
        </p:spPr>
        <p:txBody>
          <a:bodyPr wrap="square" rtlCol="0">
            <a:spAutoFit/>
          </a:bodyPr>
          <a:lstStyle/>
          <a:p>
            <a:r>
              <a:rPr lang="en-US" sz="1600" dirty="0"/>
              <a:t>H</a:t>
            </a:r>
            <a:r>
              <a:rPr lang="en-US" sz="1600" dirty="0" smtClean="0"/>
              <a:t>ere, the variance (Var) is a measure of “average uncertainty”. The derivative is the “slope” for input X</a:t>
            </a:r>
            <a:r>
              <a:rPr lang="en-US" sz="1600" baseline="-25000" dirty="0" smtClean="0"/>
              <a:t>i</a:t>
            </a:r>
            <a:r>
              <a:rPr lang="en-US" sz="1600" dirty="0" smtClean="0"/>
              <a:t>, which is the sensitivity.</a:t>
            </a:r>
            <a:endParaRPr lang="en-GB" sz="1600" baseline="-25000" dirty="0"/>
          </a:p>
        </p:txBody>
      </p:sp>
      <p:grpSp>
        <p:nvGrpSpPr>
          <p:cNvPr id="6" name="Group 5"/>
          <p:cNvGrpSpPr/>
          <p:nvPr/>
        </p:nvGrpSpPr>
        <p:grpSpPr>
          <a:xfrm>
            <a:off x="6300788" y="6172200"/>
            <a:ext cx="2843212" cy="685800"/>
            <a:chOff x="1671638" y="4419600"/>
            <a:chExt cx="2843212" cy="685800"/>
          </a:xfrm>
        </p:grpSpPr>
        <p:sp>
          <p:nvSpPr>
            <p:cNvPr id="8" name="Rounded Rectangle 7"/>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SC.20</a:t>
              </a:r>
              <a:endParaRPr lang="en-GB" sz="1800" b="1" dirty="0"/>
            </a:p>
          </p:txBody>
        </p:sp>
      </p:grpSp>
    </p:spTree>
    <p:extLst>
      <p:ext uri="{BB962C8B-B14F-4D97-AF65-F5344CB8AC3E}">
        <p14:creationId xmlns:p14="http://schemas.microsoft.com/office/powerpoint/2010/main" val="14676347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857500"/>
            <a:ext cx="8734425" cy="1104900"/>
          </a:xfrm>
          <a:prstGeom prst="rect">
            <a:avLst/>
          </a:prstGeom>
          <a:noFill/>
          <a:ln w="9525">
            <a:noFill/>
            <a:miter lim="800000"/>
            <a:headEnd/>
            <a:tailEnd/>
          </a:ln>
        </p:spPr>
        <p:txBody>
          <a:bodyPr anchor="ctr"/>
          <a:lstStyle/>
          <a:p>
            <a:pPr algn="ctr"/>
            <a:r>
              <a:rPr lang="en-GB" sz="4800" b="1" dirty="0" smtClean="0">
                <a:solidFill>
                  <a:srgbClr val="305480"/>
                </a:solidFill>
              </a:rPr>
              <a:t>Advanced slides from Section 3</a:t>
            </a:r>
            <a:endParaRPr lang="en-GB" sz="4800" dirty="0">
              <a:solidFill>
                <a:srgbClr val="305480"/>
              </a:solidFill>
            </a:endParaRPr>
          </a:p>
        </p:txBody>
      </p:sp>
    </p:spTree>
    <p:extLst>
      <p:ext uri="{BB962C8B-B14F-4D97-AF65-F5344CB8AC3E}">
        <p14:creationId xmlns:p14="http://schemas.microsoft.com/office/powerpoint/2010/main" val="39911487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Sample space of a random variable</a:t>
            </a:r>
            <a:endParaRPr lang="en-US" sz="3400" b="1" dirty="0">
              <a:latin typeface="Tahoma" pitchFamily="34" charset="0"/>
              <a:ea typeface="Tahoma" pitchFamily="34" charset="0"/>
              <a:cs typeface="Tahoma" pitchFamily="34" charset="0"/>
            </a:endParaRPr>
          </a:p>
        </p:txBody>
      </p:sp>
      <p:sp>
        <p:nvSpPr>
          <p:cNvPr id="3" name="Oval 2"/>
          <p:cNvSpPr/>
          <p:nvPr/>
        </p:nvSpPr>
        <p:spPr>
          <a:xfrm>
            <a:off x="5181600" y="2133600"/>
            <a:ext cx="3276600" cy="3276600"/>
          </a:xfrm>
          <a:prstGeom prst="ellipse">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 name="TextBox 4"/>
          <p:cNvSpPr txBox="1"/>
          <p:nvPr/>
        </p:nvSpPr>
        <p:spPr>
          <a:xfrm>
            <a:off x="5334000" y="1600200"/>
            <a:ext cx="1518364" cy="369332"/>
          </a:xfrm>
          <a:prstGeom prst="rect">
            <a:avLst/>
          </a:prstGeom>
          <a:noFill/>
        </p:spPr>
        <p:txBody>
          <a:bodyPr wrap="none" rtlCol="0">
            <a:spAutoFit/>
          </a:bodyPr>
          <a:lstStyle/>
          <a:p>
            <a:r>
              <a:rPr lang="en-US" sz="1800" dirty="0" smtClean="0">
                <a:solidFill>
                  <a:srgbClr val="FF9900"/>
                </a:solidFill>
              </a:rPr>
              <a:t>Universal set</a:t>
            </a:r>
            <a:endParaRPr lang="en-GB" sz="1800" dirty="0">
              <a:solidFill>
                <a:srgbClr val="FF9900"/>
              </a:solidFill>
            </a:endParaRPr>
          </a:p>
        </p:txBody>
      </p:sp>
      <p:sp>
        <p:nvSpPr>
          <p:cNvPr id="36" name="TextBox 35"/>
          <p:cNvSpPr txBox="1"/>
          <p:nvPr/>
        </p:nvSpPr>
        <p:spPr>
          <a:xfrm>
            <a:off x="6019800" y="2460618"/>
            <a:ext cx="1620957" cy="369332"/>
          </a:xfrm>
          <a:prstGeom prst="rect">
            <a:avLst/>
          </a:prstGeom>
          <a:noFill/>
        </p:spPr>
        <p:txBody>
          <a:bodyPr wrap="none" rtlCol="0">
            <a:spAutoFit/>
          </a:bodyPr>
          <a:lstStyle/>
          <a:p>
            <a:r>
              <a:rPr lang="en-US" sz="1800" dirty="0" smtClean="0">
                <a:solidFill>
                  <a:srgbClr val="FF0000"/>
                </a:solidFill>
              </a:rPr>
              <a:t>Real numbers</a:t>
            </a:r>
            <a:endParaRPr lang="en-GB" sz="1800" dirty="0">
              <a:solidFill>
                <a:srgbClr val="FF0000"/>
              </a:solidFill>
            </a:endParaRPr>
          </a:p>
        </p:txBody>
      </p:sp>
      <p:sp>
        <p:nvSpPr>
          <p:cNvPr id="37" name="Oval 36"/>
          <p:cNvSpPr/>
          <p:nvPr/>
        </p:nvSpPr>
        <p:spPr>
          <a:xfrm>
            <a:off x="6248400" y="3070117"/>
            <a:ext cx="1676400" cy="1654284"/>
          </a:xfrm>
          <a:prstGeom prst="ellipse">
            <a:avLst/>
          </a:prstGeom>
          <a:ln>
            <a:solidFill>
              <a:srgbClr val="00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39" name="TextBox 38"/>
          <p:cNvSpPr txBox="1"/>
          <p:nvPr/>
        </p:nvSpPr>
        <p:spPr>
          <a:xfrm>
            <a:off x="6425574" y="3340688"/>
            <a:ext cx="1338828" cy="369332"/>
          </a:xfrm>
          <a:prstGeom prst="rect">
            <a:avLst/>
          </a:prstGeom>
          <a:noFill/>
        </p:spPr>
        <p:txBody>
          <a:bodyPr wrap="none" rtlCol="0">
            <a:spAutoFit/>
          </a:bodyPr>
          <a:lstStyle/>
          <a:p>
            <a:r>
              <a:rPr lang="en-US" sz="1800" dirty="0" smtClean="0">
                <a:solidFill>
                  <a:srgbClr val="0000FF"/>
                </a:solidFill>
              </a:rPr>
              <a:t>Streamflow</a:t>
            </a:r>
            <a:endParaRPr lang="en-GB" sz="1800" dirty="0">
              <a:solidFill>
                <a:srgbClr val="0000FF"/>
              </a:solidFill>
            </a:endParaRPr>
          </a:p>
        </p:txBody>
      </p:sp>
      <p:sp>
        <p:nvSpPr>
          <p:cNvPr id="6" name="Oval 5"/>
          <p:cNvSpPr/>
          <p:nvPr/>
        </p:nvSpPr>
        <p:spPr>
          <a:xfrm>
            <a:off x="7086600" y="3886200"/>
            <a:ext cx="90000" cy="9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p:cNvSpPr txBox="1"/>
          <p:nvPr/>
        </p:nvSpPr>
        <p:spPr>
          <a:xfrm>
            <a:off x="6629400" y="3969258"/>
            <a:ext cx="1069524" cy="369332"/>
          </a:xfrm>
          <a:prstGeom prst="rect">
            <a:avLst/>
          </a:prstGeom>
          <a:noFill/>
        </p:spPr>
        <p:txBody>
          <a:bodyPr wrap="none" rtlCol="0">
            <a:spAutoFit/>
          </a:bodyPr>
          <a:lstStyle/>
          <a:p>
            <a:r>
              <a:rPr lang="en-US" sz="1800" dirty="0" smtClean="0">
                <a:solidFill>
                  <a:srgbClr val="00B050"/>
                </a:solidFill>
              </a:rPr>
              <a:t>Flooding</a:t>
            </a:r>
            <a:endParaRPr lang="en-GB" sz="1800" dirty="0">
              <a:solidFill>
                <a:srgbClr val="00B050"/>
              </a:solidFill>
            </a:endParaRPr>
          </a:p>
        </p:txBody>
      </p:sp>
      <p:sp>
        <p:nvSpPr>
          <p:cNvPr id="43" name="Rectangle 2"/>
          <p:cNvSpPr>
            <a:spLocks noChangeArrowheads="1"/>
          </p:cNvSpPr>
          <p:nvPr/>
        </p:nvSpPr>
        <p:spPr bwMode="auto">
          <a:xfrm>
            <a:off x="457200" y="914400"/>
            <a:ext cx="4364157"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The sample space</a:t>
            </a:r>
            <a:endParaRPr lang="en-GB" sz="3400" b="1" dirty="0" smtClean="0">
              <a:solidFill>
                <a:srgbClr val="305480"/>
              </a:solidFill>
            </a:endParaRPr>
          </a:p>
          <a:p>
            <a:pPr marL="444500" indent="-444500">
              <a:spcBef>
                <a:spcPts val="1200"/>
              </a:spcBef>
              <a:buFont typeface="Arial" pitchFamily="34" charset="0"/>
              <a:buChar char="•"/>
            </a:pPr>
            <a:r>
              <a:rPr lang="en-US" sz="2000" dirty="0" smtClean="0"/>
              <a:t>The </a:t>
            </a:r>
            <a:r>
              <a:rPr lang="en-US" sz="2000" b="1" dirty="0" smtClean="0"/>
              <a:t>set</a:t>
            </a:r>
            <a:r>
              <a:rPr lang="en-US" sz="2000" dirty="0" smtClean="0"/>
              <a:t> of all possible values or </a:t>
            </a:r>
            <a:r>
              <a:rPr lang="en-US" sz="2000" b="1" dirty="0" smtClean="0"/>
              <a:t>“outcomes”</a:t>
            </a:r>
            <a:r>
              <a:rPr lang="en-US" sz="2000" dirty="0" smtClean="0"/>
              <a:t> that a random variable could take (e.g. the possible values of streamflow)</a:t>
            </a:r>
          </a:p>
          <a:p>
            <a:pPr marL="444500" indent="-444500">
              <a:spcBef>
                <a:spcPts val="1000"/>
              </a:spcBef>
              <a:buFont typeface="Arial" panose="020B0604020202020204" pitchFamily="34" charset="0"/>
              <a:buChar char="•"/>
            </a:pPr>
            <a:r>
              <a:rPr lang="en-US" sz="2000" dirty="0" smtClean="0"/>
              <a:t>The universal set is the largest set (it contains everything)</a:t>
            </a:r>
          </a:p>
          <a:p>
            <a:pPr marL="444500" indent="-444500">
              <a:spcBef>
                <a:spcPts val="1000"/>
              </a:spcBef>
              <a:buFont typeface="Arial" panose="020B0604020202020204" pitchFamily="34" charset="0"/>
              <a:buChar char="•"/>
            </a:pPr>
            <a:r>
              <a:rPr lang="en-US" sz="2000" dirty="0" smtClean="0"/>
              <a:t>Streamflow is a subset of real numbers, i.e. no negative flows</a:t>
            </a:r>
          </a:p>
          <a:p>
            <a:pPr marL="444500" indent="-444500">
              <a:spcBef>
                <a:spcPts val="1000"/>
              </a:spcBef>
              <a:buFont typeface="Arial" panose="020B0604020202020204" pitchFamily="34" charset="0"/>
              <a:buChar char="•"/>
            </a:pPr>
            <a:r>
              <a:rPr lang="en-US" sz="2000" dirty="0" smtClean="0"/>
              <a:t>An </a:t>
            </a:r>
            <a:r>
              <a:rPr lang="en-US" sz="2000" b="1" dirty="0" smtClean="0"/>
              <a:t>event</a:t>
            </a:r>
            <a:r>
              <a:rPr lang="en-US" sz="2000" dirty="0" smtClean="0"/>
              <a:t> is a subset. It contains one or more possible outcomes (e.g. streamflow values)</a:t>
            </a:r>
            <a:endParaRPr lang="en-US" sz="2000" b="1" dirty="0" smtClean="0"/>
          </a:p>
          <a:p>
            <a:pPr marL="444500" indent="-444500">
              <a:spcBef>
                <a:spcPts val="1000"/>
              </a:spcBef>
              <a:buFont typeface="Arial" panose="020B0604020202020204" pitchFamily="34" charset="0"/>
              <a:buChar char="•"/>
            </a:pPr>
            <a:r>
              <a:rPr lang="en-US" sz="2000" dirty="0" smtClean="0"/>
              <a:t>For example, flooding </a:t>
            </a:r>
            <a:r>
              <a:rPr lang="en-US" sz="2000" dirty="0"/>
              <a:t>is </a:t>
            </a:r>
            <a:r>
              <a:rPr lang="en-US" sz="2000" dirty="0" smtClean="0"/>
              <a:t>an event (flow values &gt; flood flow)</a:t>
            </a:r>
            <a:endParaRPr lang="en-US" sz="2000" dirty="0"/>
          </a:p>
        </p:txBody>
      </p:sp>
    </p:spTree>
    <p:extLst>
      <p:ext uri="{BB962C8B-B14F-4D97-AF65-F5344CB8AC3E}">
        <p14:creationId xmlns:p14="http://schemas.microsoft.com/office/powerpoint/2010/main" val="22110364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A random variable is:</a:t>
            </a:r>
            <a:endParaRPr lang="en-GB" sz="3400" b="1" dirty="0">
              <a:solidFill>
                <a:srgbClr val="305480"/>
              </a:solidFill>
            </a:endParaRPr>
          </a:p>
          <a:p>
            <a:pPr marL="514350" indent="-514350">
              <a:spcBef>
                <a:spcPts val="1200"/>
              </a:spcBef>
              <a:buFont typeface="Wingdings" panose="05000000000000000000" pitchFamily="2" charset="2"/>
              <a:buChar char=""/>
              <a:tabLst>
                <a:tab pos="990600" algn="l"/>
              </a:tabLst>
            </a:pPr>
            <a:r>
              <a:rPr lang="en-US" sz="2600" dirty="0" smtClean="0"/>
              <a:t>A.	The opposite of a deterministic variable</a:t>
            </a:r>
          </a:p>
          <a:p>
            <a:pPr marL="514350" indent="-514350">
              <a:spcBef>
                <a:spcPts val="1200"/>
              </a:spcBef>
              <a:buFont typeface="Wingdings" panose="05000000000000000000" pitchFamily="2" charset="2"/>
              <a:buChar char=""/>
              <a:tabLst>
                <a:tab pos="990600" algn="l"/>
              </a:tabLst>
            </a:pPr>
            <a:r>
              <a:rPr lang="en-US" sz="2600" dirty="0" smtClean="0"/>
              <a:t>B.	A complete probabilistic description</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C.	Streamflow</a:t>
            </a:r>
            <a:endParaRPr lang="en-US" sz="2600" dirty="0"/>
          </a:p>
          <a:p>
            <a:pPr marL="514350" indent="-514350">
              <a:spcBef>
                <a:spcPts val="1200"/>
              </a:spcBef>
              <a:buFont typeface="Wingdings" panose="05000000000000000000" pitchFamily="2" charset="2"/>
              <a:buChar char=""/>
              <a:tabLst>
                <a:tab pos="990600" algn="l"/>
              </a:tabLst>
            </a:pPr>
            <a:r>
              <a:rPr lang="en-US" sz="2600" dirty="0" smtClean="0"/>
              <a:t>D.	A discrete event</a:t>
            </a:r>
          </a:p>
          <a:p>
            <a:pPr marL="514350" indent="-514350">
              <a:spcBef>
                <a:spcPts val="1200"/>
              </a:spcBef>
              <a:buFont typeface="Wingdings" panose="05000000000000000000" pitchFamily="2" charset="2"/>
              <a:buChar char=""/>
              <a:tabLst>
                <a:tab pos="990600" algn="l"/>
              </a:tabLst>
            </a:pPr>
            <a:r>
              <a:rPr lang="en-US" sz="2600" dirty="0" smtClean="0"/>
              <a:t>E.	An uncertain variable</a:t>
            </a:r>
          </a:p>
          <a:p>
            <a:pPr marL="514350" indent="-514350">
              <a:spcBef>
                <a:spcPts val="1200"/>
              </a:spcBef>
              <a:buFont typeface="Wingdings" panose="05000000000000000000" pitchFamily="2" charset="2"/>
              <a:buChar char=""/>
              <a:tabLst>
                <a:tab pos="990600" algn="l"/>
              </a:tabLst>
            </a:pPr>
            <a:r>
              <a:rPr lang="en-US" sz="2600" dirty="0" smtClean="0"/>
              <a:t>F.	A variable with a sample space of events</a:t>
            </a:r>
          </a:p>
          <a:p>
            <a:pPr>
              <a:spcBef>
                <a:spcPts val="1000"/>
              </a:spcBef>
            </a:pPr>
            <a:endParaRPr lang="en-US" sz="2600" dirty="0" smtClean="0"/>
          </a:p>
          <a:p>
            <a:pPr marL="514350" indent="-514350">
              <a:spcBef>
                <a:spcPts val="1000"/>
              </a:spcBef>
              <a:buFont typeface="Arial" panose="020B0604020202020204" pitchFamily="34" charset="0"/>
              <a:buChar char="•"/>
            </a:pPr>
            <a:r>
              <a:rPr lang="en-US" sz="2600" dirty="0" smtClean="0"/>
              <a:t>Answers are at the end.</a:t>
            </a: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Question A1: check </a:t>
            </a:r>
            <a:r>
              <a:rPr lang="en-US" sz="3400" b="1" u="sng" dirty="0" smtClean="0">
                <a:latin typeface="Tahoma" pitchFamily="34" charset="0"/>
                <a:ea typeface="Tahoma" pitchFamily="34" charset="0"/>
                <a:cs typeface="Tahoma" pitchFamily="34" charset="0"/>
              </a:rPr>
              <a:t>all</a:t>
            </a:r>
            <a:r>
              <a:rPr lang="en-US" sz="3400" b="1" dirty="0" smtClean="0">
                <a:latin typeface="Tahoma" pitchFamily="34" charset="0"/>
                <a:ea typeface="Tahoma" pitchFamily="34" charset="0"/>
                <a:cs typeface="Tahoma" pitchFamily="34" charset="0"/>
              </a:rPr>
              <a:t> that apply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56300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181600" y="1981200"/>
            <a:ext cx="3276600" cy="3276600"/>
          </a:xfrm>
          <a:prstGeom prst="ellipse">
            <a:avLst/>
          </a:prstGeom>
          <a:ln>
            <a:solidFill>
              <a:srgbClr val="00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2" name="TextBox 21"/>
          <p:cNvSpPr txBox="1"/>
          <p:nvPr/>
        </p:nvSpPr>
        <p:spPr>
          <a:xfrm>
            <a:off x="6135187" y="2308218"/>
            <a:ext cx="1390189" cy="369332"/>
          </a:xfrm>
          <a:prstGeom prst="rect">
            <a:avLst/>
          </a:prstGeom>
          <a:noFill/>
        </p:spPr>
        <p:txBody>
          <a:bodyPr wrap="none" rtlCol="0">
            <a:spAutoFit/>
          </a:bodyPr>
          <a:lstStyle/>
          <a:p>
            <a:pPr algn="ctr"/>
            <a:r>
              <a:rPr lang="en-US" sz="1800" dirty="0" smtClean="0">
                <a:solidFill>
                  <a:srgbClr val="0000FF"/>
                </a:solidFill>
              </a:rPr>
              <a:t>Streamflow</a:t>
            </a:r>
            <a:endParaRPr lang="en-GB" sz="1800" dirty="0">
              <a:solidFill>
                <a:srgbClr val="0000FF"/>
              </a:solidFill>
            </a:endParaRPr>
          </a:p>
        </p:txBody>
      </p:sp>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Assigning probabilities to events</a:t>
            </a:r>
            <a:endParaRPr lang="en-US" sz="3400" b="1" dirty="0">
              <a:latin typeface="Tahoma" pitchFamily="34" charset="0"/>
              <a:ea typeface="Tahoma" pitchFamily="34" charset="0"/>
              <a:cs typeface="Tahoma" pitchFamily="34" charset="0"/>
            </a:endParaRPr>
          </a:p>
        </p:txBody>
      </p:sp>
      <p:sp>
        <p:nvSpPr>
          <p:cNvPr id="43" name="Rectangle 2"/>
          <p:cNvSpPr>
            <a:spLocks noChangeArrowheads="1"/>
          </p:cNvSpPr>
          <p:nvPr/>
        </p:nvSpPr>
        <p:spPr bwMode="auto">
          <a:xfrm>
            <a:off x="457200" y="914400"/>
            <a:ext cx="4354069"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Probability measure</a:t>
            </a:r>
            <a:endParaRPr lang="en-GB" sz="3400" b="1" dirty="0" smtClean="0">
              <a:solidFill>
                <a:srgbClr val="305480"/>
              </a:solidFill>
            </a:endParaRPr>
          </a:p>
          <a:p>
            <a:pPr marL="444500" indent="-444500">
              <a:spcBef>
                <a:spcPts val="1200"/>
              </a:spcBef>
              <a:buFont typeface="Arial" pitchFamily="34" charset="0"/>
              <a:buChar char="•"/>
            </a:pPr>
            <a:r>
              <a:rPr lang="en-US" sz="2000" dirty="0" smtClean="0"/>
              <a:t>Assigns a probability to every possible event, E, in the sample space, </a:t>
            </a:r>
            <a:r>
              <a:rPr lang="en-US" sz="2000" dirty="0" smtClean="0">
                <a:sym typeface="Symbol" panose="05050102010706020507" pitchFamily="18" charset="2"/>
              </a:rPr>
              <a:t>S</a:t>
            </a:r>
            <a:endParaRPr lang="en-US" sz="2000" dirty="0" smtClean="0"/>
          </a:p>
          <a:p>
            <a:pPr marL="444500" indent="-444500">
              <a:spcBef>
                <a:spcPts val="1000"/>
              </a:spcBef>
              <a:buFont typeface="Arial" panose="020B0604020202020204" pitchFamily="34" charset="0"/>
              <a:buChar char="•"/>
            </a:pPr>
            <a:r>
              <a:rPr lang="en-US" sz="2000" dirty="0" smtClean="0"/>
              <a:t>A probability measure must follow certain logical rules or “axioms”, namely:</a:t>
            </a:r>
          </a:p>
          <a:p>
            <a:pPr marL="444500" indent="-444500">
              <a:spcBef>
                <a:spcPts val="1000"/>
              </a:spcBef>
              <a:buFont typeface="+mj-lt"/>
              <a:buAutoNum type="arabicPeriod"/>
            </a:pPr>
            <a:r>
              <a:rPr lang="en-US" sz="2000" dirty="0" smtClean="0"/>
              <a:t>Probabilities between [0,1]</a:t>
            </a:r>
          </a:p>
          <a:p>
            <a:pPr marL="444500" indent="-444500">
              <a:spcBef>
                <a:spcPts val="1000"/>
              </a:spcBef>
              <a:buFont typeface="+mj-lt"/>
              <a:buAutoNum type="arabicPeriod"/>
            </a:pPr>
            <a:r>
              <a:rPr lang="en-US" sz="2000" dirty="0" smtClean="0"/>
              <a:t>Probabilities (</a:t>
            </a:r>
            <a:r>
              <a:rPr lang="en-US" sz="2000" dirty="0" err="1" smtClean="0"/>
              <a:t>Pr</a:t>
            </a:r>
            <a:r>
              <a:rPr lang="en-US" sz="2000" dirty="0" smtClean="0"/>
              <a:t>) of mutually exclusive events are additive: </a:t>
            </a:r>
            <a:r>
              <a:rPr lang="en-US" sz="2000" dirty="0" err="1" smtClean="0"/>
              <a:t>Pr</a:t>
            </a:r>
            <a:r>
              <a:rPr lang="en-US" sz="2000" dirty="0" smtClean="0"/>
              <a:t>[</a:t>
            </a:r>
            <a:r>
              <a:rPr lang="en-US" sz="2000" dirty="0" smtClean="0">
                <a:solidFill>
                  <a:srgbClr val="FF0000"/>
                </a:solidFill>
              </a:rPr>
              <a:t>Drought </a:t>
            </a:r>
            <a:r>
              <a:rPr lang="en-US" sz="2000" u="sng" dirty="0" smtClean="0"/>
              <a:t>or</a:t>
            </a:r>
            <a:r>
              <a:rPr lang="en-US" sz="2000" dirty="0" smtClean="0"/>
              <a:t> </a:t>
            </a:r>
            <a:r>
              <a:rPr lang="en-US" sz="2000" dirty="0" smtClean="0">
                <a:solidFill>
                  <a:srgbClr val="00CC00"/>
                </a:solidFill>
              </a:rPr>
              <a:t>Flood</a:t>
            </a:r>
            <a:r>
              <a:rPr lang="en-US" sz="2000" dirty="0" smtClean="0"/>
              <a:t>] = </a:t>
            </a:r>
            <a:r>
              <a:rPr lang="en-US" sz="2000" dirty="0" err="1" smtClean="0"/>
              <a:t>Pr</a:t>
            </a:r>
            <a:r>
              <a:rPr lang="en-US" sz="2000" dirty="0" smtClean="0"/>
              <a:t>[</a:t>
            </a:r>
            <a:r>
              <a:rPr lang="en-US" sz="2000" dirty="0" smtClean="0">
                <a:solidFill>
                  <a:srgbClr val="FF0000"/>
                </a:solidFill>
              </a:rPr>
              <a:t>Drought</a:t>
            </a:r>
            <a:r>
              <a:rPr lang="en-US" sz="2000" dirty="0" smtClean="0"/>
              <a:t>]+</a:t>
            </a:r>
            <a:r>
              <a:rPr lang="en-US" sz="2000" dirty="0" err="1" smtClean="0"/>
              <a:t>Pr</a:t>
            </a:r>
            <a:r>
              <a:rPr lang="en-US" sz="2000" dirty="0" smtClean="0"/>
              <a:t>[</a:t>
            </a:r>
            <a:r>
              <a:rPr lang="en-US" sz="2000" dirty="0" smtClean="0">
                <a:solidFill>
                  <a:srgbClr val="00CC00"/>
                </a:solidFill>
              </a:rPr>
              <a:t>Flood</a:t>
            </a:r>
            <a:r>
              <a:rPr lang="en-US" sz="2000" dirty="0" smtClean="0"/>
              <a:t>]</a:t>
            </a:r>
          </a:p>
          <a:p>
            <a:pPr marL="444500" indent="-444500">
              <a:spcBef>
                <a:spcPts val="1000"/>
              </a:spcBef>
              <a:buFont typeface="+mj-lt"/>
              <a:buAutoNum type="arabicPeriod"/>
            </a:pPr>
            <a:r>
              <a:rPr lang="en-US" sz="2000" dirty="0"/>
              <a:t>Sum of all probabilities equals </a:t>
            </a:r>
            <a:r>
              <a:rPr lang="en-US" sz="2000" dirty="0" smtClean="0"/>
              <a:t>1</a:t>
            </a:r>
            <a:endParaRPr lang="en-US" sz="2000" dirty="0"/>
          </a:p>
        </p:txBody>
      </p:sp>
      <p:sp>
        <p:nvSpPr>
          <p:cNvPr id="14" name="Oval 13"/>
          <p:cNvSpPr/>
          <p:nvPr/>
        </p:nvSpPr>
        <p:spPr>
          <a:xfrm>
            <a:off x="6115808" y="3171654"/>
            <a:ext cx="90000" cy="9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5" name="TextBox 14"/>
          <p:cNvSpPr txBox="1"/>
          <p:nvPr/>
        </p:nvSpPr>
        <p:spPr>
          <a:xfrm>
            <a:off x="5477014" y="3288268"/>
            <a:ext cx="1390124" cy="369332"/>
          </a:xfrm>
          <a:prstGeom prst="rect">
            <a:avLst/>
          </a:prstGeom>
          <a:noFill/>
        </p:spPr>
        <p:txBody>
          <a:bodyPr wrap="none" rtlCol="0">
            <a:spAutoFit/>
          </a:bodyPr>
          <a:lstStyle/>
          <a:p>
            <a:pPr algn="ctr"/>
            <a:r>
              <a:rPr lang="en-US" sz="1800" dirty="0" smtClean="0">
                <a:solidFill>
                  <a:srgbClr val="FF0000"/>
                </a:solidFill>
              </a:rPr>
              <a:t>Drought (D)</a:t>
            </a:r>
            <a:endParaRPr lang="en-GB" sz="1800" dirty="0">
              <a:solidFill>
                <a:srgbClr val="FF0000"/>
              </a:solidFill>
            </a:endParaRPr>
          </a:p>
        </p:txBody>
      </p:sp>
      <p:sp>
        <p:nvSpPr>
          <p:cNvPr id="18" name="Oval 17"/>
          <p:cNvSpPr/>
          <p:nvPr/>
        </p:nvSpPr>
        <p:spPr>
          <a:xfrm>
            <a:off x="7412287" y="4191000"/>
            <a:ext cx="90000" cy="9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907064" y="4307614"/>
            <a:ext cx="1120821" cy="369332"/>
          </a:xfrm>
          <a:prstGeom prst="rect">
            <a:avLst/>
          </a:prstGeom>
          <a:noFill/>
        </p:spPr>
        <p:txBody>
          <a:bodyPr wrap="none" rtlCol="0">
            <a:spAutoFit/>
          </a:bodyPr>
          <a:lstStyle/>
          <a:p>
            <a:pPr algn="ctr"/>
            <a:r>
              <a:rPr lang="en-US" sz="1800" dirty="0" smtClean="0">
                <a:solidFill>
                  <a:srgbClr val="00B050"/>
                </a:solidFill>
              </a:rPr>
              <a:t>Flood (F)</a:t>
            </a:r>
            <a:endParaRPr lang="en-GB" sz="1800" dirty="0">
              <a:solidFill>
                <a:srgbClr val="00B050"/>
              </a:solidFill>
            </a:endParaRPr>
          </a:p>
        </p:txBody>
      </p:sp>
      <p:sp>
        <p:nvSpPr>
          <p:cNvPr id="4" name="Rectangle 3"/>
          <p:cNvSpPr/>
          <p:nvPr/>
        </p:nvSpPr>
        <p:spPr>
          <a:xfrm>
            <a:off x="7922636" y="1981200"/>
            <a:ext cx="1071127" cy="400110"/>
          </a:xfrm>
          <a:prstGeom prst="rect">
            <a:avLst/>
          </a:prstGeom>
        </p:spPr>
        <p:txBody>
          <a:bodyPr wrap="none">
            <a:spAutoFit/>
          </a:bodyPr>
          <a:lstStyle/>
          <a:p>
            <a:pPr>
              <a:spcBef>
                <a:spcPts val="1200"/>
              </a:spcBef>
            </a:pPr>
            <a:r>
              <a:rPr lang="en-US" sz="2000" dirty="0" err="1" smtClean="0">
                <a:solidFill>
                  <a:srgbClr val="0000FF"/>
                </a:solidFill>
                <a:sym typeface="Symbol" panose="05050102010706020507" pitchFamily="18" charset="2"/>
              </a:rPr>
              <a:t>Pr</a:t>
            </a:r>
            <a:r>
              <a:rPr lang="en-US" sz="2000" dirty="0" smtClean="0">
                <a:solidFill>
                  <a:srgbClr val="0000FF"/>
                </a:solidFill>
                <a:sym typeface="Symbol" panose="05050102010706020507" pitchFamily="18" charset="2"/>
              </a:rPr>
              <a:t>[S]=1</a:t>
            </a:r>
            <a:endParaRPr lang="en-US" sz="2000" dirty="0">
              <a:solidFill>
                <a:srgbClr val="0000FF"/>
              </a:solidFill>
            </a:endParaRPr>
          </a:p>
        </p:txBody>
      </p:sp>
      <p:sp>
        <p:nvSpPr>
          <p:cNvPr id="7" name="Rectangle 6"/>
          <p:cNvSpPr/>
          <p:nvPr/>
        </p:nvSpPr>
        <p:spPr>
          <a:xfrm>
            <a:off x="5410200" y="5365402"/>
            <a:ext cx="2903359" cy="707886"/>
          </a:xfrm>
          <a:prstGeom prst="rect">
            <a:avLst/>
          </a:prstGeom>
        </p:spPr>
        <p:txBody>
          <a:bodyPr wrap="none">
            <a:spAutoFit/>
          </a:bodyPr>
          <a:lstStyle/>
          <a:p>
            <a:pPr algn="ctr"/>
            <a:r>
              <a:rPr lang="en-US" sz="2000" dirty="0" err="1" smtClean="0">
                <a:solidFill>
                  <a:srgbClr val="0000FF"/>
                </a:solidFill>
              </a:rPr>
              <a:t>Pr</a:t>
            </a:r>
            <a:r>
              <a:rPr lang="en-US" sz="2000" dirty="0" smtClean="0">
                <a:solidFill>
                  <a:srgbClr val="0000FF"/>
                </a:solidFill>
              </a:rPr>
              <a:t>[</a:t>
            </a:r>
            <a:r>
              <a:rPr lang="en-US" sz="2000" dirty="0" smtClean="0">
                <a:solidFill>
                  <a:srgbClr val="FF0000"/>
                </a:solidFill>
              </a:rPr>
              <a:t>Drought </a:t>
            </a:r>
            <a:r>
              <a:rPr lang="en-US" sz="2000" u="sng" dirty="0">
                <a:solidFill>
                  <a:srgbClr val="0000FF"/>
                </a:solidFill>
              </a:rPr>
              <a:t>or</a:t>
            </a:r>
            <a:r>
              <a:rPr lang="en-US" sz="2000" dirty="0"/>
              <a:t> </a:t>
            </a:r>
            <a:r>
              <a:rPr lang="en-US" sz="2000" dirty="0" smtClean="0">
                <a:solidFill>
                  <a:srgbClr val="00CC00"/>
                </a:solidFill>
              </a:rPr>
              <a:t>Flood</a:t>
            </a:r>
            <a:r>
              <a:rPr lang="en-US" sz="2000" dirty="0" smtClean="0">
                <a:solidFill>
                  <a:srgbClr val="0000FF"/>
                </a:solidFill>
              </a:rPr>
              <a:t>]</a:t>
            </a:r>
          </a:p>
          <a:p>
            <a:pPr algn="ctr"/>
            <a:r>
              <a:rPr lang="en-US" sz="2000" dirty="0" smtClean="0">
                <a:solidFill>
                  <a:srgbClr val="0000FF"/>
                </a:solidFill>
              </a:rPr>
              <a:t>= </a:t>
            </a:r>
            <a:r>
              <a:rPr lang="en-US" sz="2000" dirty="0" err="1" smtClean="0">
                <a:solidFill>
                  <a:srgbClr val="0000FF"/>
                </a:solidFill>
              </a:rPr>
              <a:t>Pr</a:t>
            </a:r>
            <a:r>
              <a:rPr lang="en-US" sz="2000" dirty="0" smtClean="0">
                <a:solidFill>
                  <a:srgbClr val="0000FF"/>
                </a:solidFill>
              </a:rPr>
              <a:t>[</a:t>
            </a:r>
            <a:r>
              <a:rPr lang="en-US" sz="2000" dirty="0" smtClean="0">
                <a:solidFill>
                  <a:srgbClr val="FF0000"/>
                </a:solidFill>
              </a:rPr>
              <a:t>Drought</a:t>
            </a:r>
            <a:r>
              <a:rPr lang="en-US" sz="2000" dirty="0" smtClean="0">
                <a:solidFill>
                  <a:srgbClr val="0000FF"/>
                </a:solidFill>
              </a:rPr>
              <a:t>]+</a:t>
            </a:r>
            <a:r>
              <a:rPr lang="en-US" sz="2000" dirty="0" err="1" smtClean="0">
                <a:solidFill>
                  <a:srgbClr val="0000FF"/>
                </a:solidFill>
              </a:rPr>
              <a:t>Pr</a:t>
            </a:r>
            <a:r>
              <a:rPr lang="en-US" sz="2000" dirty="0" smtClean="0">
                <a:solidFill>
                  <a:srgbClr val="0000FF"/>
                </a:solidFill>
              </a:rPr>
              <a:t>[</a:t>
            </a:r>
            <a:r>
              <a:rPr lang="en-US" sz="2000" dirty="0" smtClean="0">
                <a:solidFill>
                  <a:srgbClr val="00CC00"/>
                </a:solidFill>
              </a:rPr>
              <a:t>Flood</a:t>
            </a:r>
            <a:r>
              <a:rPr lang="en-US" sz="2000" dirty="0" smtClean="0">
                <a:solidFill>
                  <a:srgbClr val="0000FF"/>
                </a:solidFill>
              </a:rPr>
              <a:t>]</a:t>
            </a:r>
            <a:endParaRPr lang="en-GB" sz="2000" dirty="0">
              <a:solidFill>
                <a:srgbClr val="0000FF"/>
              </a:solidFill>
            </a:endParaRPr>
          </a:p>
        </p:txBody>
      </p:sp>
      <p:sp>
        <p:nvSpPr>
          <p:cNvPr id="25" name="Rectangle 24"/>
          <p:cNvSpPr/>
          <p:nvPr/>
        </p:nvSpPr>
        <p:spPr>
          <a:xfrm>
            <a:off x="4959807" y="1497445"/>
            <a:ext cx="2542684" cy="400110"/>
          </a:xfrm>
          <a:prstGeom prst="rect">
            <a:avLst/>
          </a:prstGeom>
        </p:spPr>
        <p:txBody>
          <a:bodyPr wrap="none">
            <a:spAutoFit/>
          </a:bodyPr>
          <a:lstStyle/>
          <a:p>
            <a:pPr>
              <a:spcBef>
                <a:spcPts val="1200"/>
              </a:spcBef>
            </a:pPr>
            <a:r>
              <a:rPr lang="en-US" sz="2000" dirty="0" smtClean="0">
                <a:solidFill>
                  <a:srgbClr val="0000FF"/>
                </a:solidFill>
                <a:sym typeface="Symbol" panose="05050102010706020507" pitchFamily="18" charset="2"/>
              </a:rPr>
              <a:t>0 </a:t>
            </a:r>
            <a:r>
              <a:rPr lang="en-US" sz="2000" dirty="0">
                <a:solidFill>
                  <a:srgbClr val="0000FF"/>
                </a:solidFill>
                <a:sym typeface="Symbol" panose="05050102010706020507" pitchFamily="18" charset="2"/>
              </a:rPr>
              <a:t>≤ </a:t>
            </a:r>
            <a:r>
              <a:rPr lang="en-US" sz="2000" dirty="0" err="1" smtClean="0">
                <a:solidFill>
                  <a:srgbClr val="0000FF"/>
                </a:solidFill>
                <a:sym typeface="Symbol" panose="05050102010706020507" pitchFamily="18" charset="2"/>
              </a:rPr>
              <a:t>Pr</a:t>
            </a:r>
            <a:r>
              <a:rPr lang="en-US" sz="2000" dirty="0" smtClean="0">
                <a:solidFill>
                  <a:srgbClr val="0000FF"/>
                </a:solidFill>
                <a:sym typeface="Symbol" panose="05050102010706020507" pitchFamily="18" charset="2"/>
              </a:rPr>
              <a:t>[E]</a:t>
            </a:r>
            <a:r>
              <a:rPr lang="en-US" sz="2000" dirty="0">
                <a:solidFill>
                  <a:srgbClr val="0000FF"/>
                </a:solidFill>
                <a:sym typeface="Symbol" panose="05050102010706020507" pitchFamily="18" charset="2"/>
              </a:rPr>
              <a:t> ≤ </a:t>
            </a:r>
            <a:r>
              <a:rPr lang="en-US" sz="2000" dirty="0" smtClean="0">
                <a:solidFill>
                  <a:srgbClr val="0000FF"/>
                </a:solidFill>
                <a:sym typeface="Symbol" panose="05050102010706020507" pitchFamily="18" charset="2"/>
              </a:rPr>
              <a:t>1 for all E</a:t>
            </a:r>
            <a:endParaRPr lang="en-US" sz="2000" dirty="0">
              <a:solidFill>
                <a:srgbClr val="0000FF"/>
              </a:solidFill>
            </a:endParaRPr>
          </a:p>
        </p:txBody>
      </p:sp>
      <p:grpSp>
        <p:nvGrpSpPr>
          <p:cNvPr id="13" name="Group 12"/>
          <p:cNvGrpSpPr/>
          <p:nvPr/>
        </p:nvGrpSpPr>
        <p:grpSpPr>
          <a:xfrm>
            <a:off x="6300788" y="6172200"/>
            <a:ext cx="2843212" cy="685800"/>
            <a:chOff x="1671638" y="4419600"/>
            <a:chExt cx="2843212" cy="685800"/>
          </a:xfrm>
        </p:grpSpPr>
        <p:sp>
          <p:nvSpPr>
            <p:cNvPr id="16" name="Rounded Rectangle 15"/>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SC.28</a:t>
              </a:r>
              <a:endParaRPr lang="en-GB" sz="1800" b="1" dirty="0"/>
            </a:p>
          </p:txBody>
        </p:sp>
      </p:grpSp>
    </p:spTree>
    <p:extLst>
      <p:ext uri="{BB962C8B-B14F-4D97-AF65-F5344CB8AC3E}">
        <p14:creationId xmlns:p14="http://schemas.microsoft.com/office/powerpoint/2010/main" val="26296712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But how best to define a model?</a:t>
            </a:r>
            <a:endParaRPr lang="en-US" sz="3400" b="1" dirty="0">
              <a:latin typeface="Tahoma" pitchFamily="34" charset="0"/>
              <a:ea typeface="Tahoma" pitchFamily="34" charset="0"/>
              <a:cs typeface="Tahoma" pitchFamily="34" charset="0"/>
            </a:endParaRPr>
          </a:p>
        </p:txBody>
      </p:sp>
      <p:sp>
        <p:nvSpPr>
          <p:cNvPr id="22"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Two schools of thought (big topic!)</a:t>
            </a:r>
            <a:endParaRPr lang="en-GB" sz="3400" b="1" dirty="0" smtClean="0">
              <a:solidFill>
                <a:srgbClr val="305480"/>
              </a:solidFill>
            </a:endParaRPr>
          </a:p>
          <a:p>
            <a:pPr marL="502920" indent="-502920">
              <a:spcBef>
                <a:spcPts val="1200"/>
              </a:spcBef>
              <a:buFont typeface="Arial" pitchFamily="34" charset="0"/>
              <a:buChar char="•"/>
            </a:pPr>
            <a:r>
              <a:rPr lang="en-US" sz="2600" dirty="0" smtClean="0"/>
              <a:t>Two approaches to </a:t>
            </a:r>
            <a:r>
              <a:rPr lang="en-US" sz="2600" i="1" dirty="0" smtClean="0"/>
              <a:t>using</a:t>
            </a:r>
            <a:r>
              <a:rPr lang="en-US" sz="2600" dirty="0" smtClean="0"/>
              <a:t> probability laws</a:t>
            </a:r>
          </a:p>
          <a:p>
            <a:pPr marL="514350" indent="-514350">
              <a:spcBef>
                <a:spcPts val="1200"/>
              </a:spcBef>
              <a:buFont typeface="+mj-lt"/>
              <a:buAutoNum type="arabicPeriod"/>
            </a:pPr>
            <a:r>
              <a:rPr lang="en-US" sz="2600" dirty="0" smtClean="0"/>
              <a:t>Frequentist approach emphasizes data (empirical)</a:t>
            </a:r>
            <a:endParaRPr lang="en-US" sz="2600" dirty="0"/>
          </a:p>
          <a:p>
            <a:pPr marL="514350" indent="-514350">
              <a:spcBef>
                <a:spcPts val="1200"/>
              </a:spcBef>
              <a:buFont typeface="+mj-lt"/>
              <a:buAutoNum type="arabicPeriod"/>
            </a:pPr>
            <a:r>
              <a:rPr lang="en-US" sz="2600" dirty="0" smtClean="0"/>
              <a:t>Bayesian approach exploits all available knowledge</a:t>
            </a:r>
          </a:p>
          <a:p>
            <a:pPr marL="609600" indent="-609600">
              <a:spcBef>
                <a:spcPct val="35000"/>
              </a:spcBef>
            </a:pPr>
            <a:r>
              <a:rPr lang="en-US" sz="3400" b="1" dirty="0" smtClean="0">
                <a:solidFill>
                  <a:srgbClr val="305480"/>
                </a:solidFill>
              </a:rPr>
              <a:t>Modern Bayesian paradigm</a:t>
            </a:r>
            <a:endParaRPr lang="en-GB" sz="3400" b="1" dirty="0" smtClean="0">
              <a:solidFill>
                <a:srgbClr val="305480"/>
              </a:solidFill>
            </a:endParaRPr>
          </a:p>
          <a:p>
            <a:pPr marL="514350" indent="-514350">
              <a:spcBef>
                <a:spcPts val="1000"/>
              </a:spcBef>
              <a:buFont typeface="Arial" panose="020B0604020202020204" pitchFamily="34" charset="0"/>
              <a:buChar char="•"/>
            </a:pPr>
            <a:r>
              <a:rPr lang="en-US" sz="2600" dirty="0" smtClean="0"/>
              <a:t>Frequentist approach is too narrow/limiting…</a:t>
            </a:r>
          </a:p>
          <a:p>
            <a:pPr marL="514350" indent="-514350">
              <a:spcBef>
                <a:spcPts val="1000"/>
              </a:spcBef>
              <a:buFont typeface="Arial" panose="020B0604020202020204" pitchFamily="34" charset="0"/>
              <a:buChar char="•"/>
            </a:pPr>
            <a:r>
              <a:rPr lang="en-US" sz="2600" dirty="0" smtClean="0"/>
              <a:t>…</a:t>
            </a:r>
            <a:r>
              <a:rPr lang="en-US" sz="2600" u="sng" dirty="0" smtClean="0"/>
              <a:t>rivers change</a:t>
            </a:r>
            <a:r>
              <a:rPr lang="en-US" sz="2600" dirty="0" smtClean="0"/>
              <a:t> (history not always applicable)</a:t>
            </a:r>
          </a:p>
          <a:p>
            <a:pPr marL="514350" indent="-514350">
              <a:spcBef>
                <a:spcPts val="1000"/>
              </a:spcBef>
              <a:buFont typeface="Arial" panose="020B0604020202020204" pitchFamily="34" charset="0"/>
              <a:buChar char="•"/>
            </a:pPr>
            <a:r>
              <a:rPr lang="en-US" sz="2600" dirty="0" smtClean="0"/>
              <a:t>…</a:t>
            </a:r>
            <a:r>
              <a:rPr lang="en-US" sz="2600" u="sng" dirty="0" smtClean="0"/>
              <a:t>information about rivers</a:t>
            </a:r>
            <a:r>
              <a:rPr lang="en-US" sz="2600" dirty="0" smtClean="0"/>
              <a:t> changes (e.g. new dataset)</a:t>
            </a:r>
          </a:p>
          <a:p>
            <a:pPr marL="514350" indent="-514350">
              <a:spcBef>
                <a:spcPts val="1000"/>
              </a:spcBef>
              <a:buFont typeface="Arial" panose="020B0604020202020204" pitchFamily="34" charset="0"/>
              <a:buChar char="•"/>
            </a:pPr>
            <a:r>
              <a:rPr lang="en-US" sz="2600" dirty="0" smtClean="0"/>
              <a:t>Bayesians embrace data, models, expert opinions</a:t>
            </a:r>
          </a:p>
        </p:txBody>
      </p:sp>
      <p:grpSp>
        <p:nvGrpSpPr>
          <p:cNvPr id="4" name="Group 3"/>
          <p:cNvGrpSpPr/>
          <p:nvPr/>
        </p:nvGrpSpPr>
        <p:grpSpPr>
          <a:xfrm>
            <a:off x="6300788" y="6172200"/>
            <a:ext cx="2843212" cy="685800"/>
            <a:chOff x="1671638" y="4419600"/>
            <a:chExt cx="2843212" cy="685800"/>
          </a:xfrm>
        </p:grpSpPr>
        <p:sp>
          <p:nvSpPr>
            <p:cNvPr id="5" name="Rounded Rectangle 4"/>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SC.29</a:t>
              </a:r>
              <a:endParaRPr lang="en-GB" sz="1800" b="1" dirty="0"/>
            </a:p>
          </p:txBody>
        </p:sp>
      </p:grpSp>
    </p:spTree>
    <p:extLst>
      <p:ext uri="{BB962C8B-B14F-4D97-AF65-F5344CB8AC3E}">
        <p14:creationId xmlns:p14="http://schemas.microsoft.com/office/powerpoint/2010/main" val="18765347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857500"/>
            <a:ext cx="8734425" cy="1104900"/>
          </a:xfrm>
          <a:prstGeom prst="rect">
            <a:avLst/>
          </a:prstGeom>
          <a:noFill/>
          <a:ln w="9525">
            <a:noFill/>
            <a:miter lim="800000"/>
            <a:headEnd/>
            <a:tailEnd/>
          </a:ln>
        </p:spPr>
        <p:txBody>
          <a:bodyPr anchor="ctr"/>
          <a:lstStyle/>
          <a:p>
            <a:pPr algn="ctr"/>
            <a:r>
              <a:rPr lang="en-GB" sz="4800" b="1" dirty="0" smtClean="0">
                <a:solidFill>
                  <a:srgbClr val="305480"/>
                </a:solidFill>
              </a:rPr>
              <a:t>Advanced slides from Section 4</a:t>
            </a:r>
            <a:endParaRPr lang="en-GB" sz="4800" dirty="0">
              <a:solidFill>
                <a:srgbClr val="305480"/>
              </a:solidFill>
            </a:endParaRPr>
          </a:p>
        </p:txBody>
      </p:sp>
    </p:spTree>
    <p:extLst>
      <p:ext uri="{BB962C8B-B14F-4D97-AF65-F5344CB8AC3E}">
        <p14:creationId xmlns:p14="http://schemas.microsoft.com/office/powerpoint/2010/main" val="32663423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lbow Connector 30"/>
          <p:cNvCxnSpPr/>
          <p:nvPr/>
        </p:nvCxnSpPr>
        <p:spPr>
          <a:xfrm rot="16200000" flipH="1">
            <a:off x="5055070" y="2575312"/>
            <a:ext cx="2161814" cy="1508585"/>
          </a:xfrm>
          <a:prstGeom prst="bentConnector3">
            <a:avLst>
              <a:gd name="adj1" fmla="val -59"/>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Probabilities to quantiles</a:t>
            </a:r>
            <a:endParaRPr lang="en-US" sz="3400" b="1" dirty="0">
              <a:latin typeface="Tahoma" pitchFamily="34" charset="0"/>
              <a:ea typeface="Tahoma" pitchFamily="34" charset="0"/>
              <a:cs typeface="Tahoma" pitchFamily="34" charset="0"/>
            </a:endParaRPr>
          </a:p>
        </p:txBody>
      </p:sp>
      <p:sp>
        <p:nvSpPr>
          <p:cNvPr id="20" name="Rectangle 2"/>
          <p:cNvSpPr>
            <a:spLocks noChangeArrowheads="1"/>
          </p:cNvSpPr>
          <p:nvPr/>
        </p:nvSpPr>
        <p:spPr bwMode="auto">
          <a:xfrm>
            <a:off x="457200" y="914400"/>
            <a:ext cx="4354069"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Quantiles</a:t>
            </a:r>
            <a:endParaRPr lang="en-GB" sz="3400" b="1" dirty="0" smtClean="0">
              <a:solidFill>
                <a:srgbClr val="305480"/>
              </a:solidFill>
            </a:endParaRPr>
          </a:p>
          <a:p>
            <a:pPr marL="444500" indent="-444500">
              <a:spcBef>
                <a:spcPts val="1200"/>
              </a:spcBef>
              <a:buFont typeface="Arial" pitchFamily="34" charset="0"/>
              <a:buChar char="•"/>
            </a:pPr>
            <a:r>
              <a:rPr lang="en-US" sz="2000" dirty="0" smtClean="0"/>
              <a:t>The CDF provides a mapping between real values and (non-</a:t>
            </a:r>
            <a:r>
              <a:rPr lang="en-US" sz="2000" dirty="0" err="1" smtClean="0"/>
              <a:t>exceedence</a:t>
            </a:r>
            <a:r>
              <a:rPr lang="en-US" sz="2000" dirty="0" smtClean="0"/>
              <a:t>) probabilities</a:t>
            </a:r>
          </a:p>
          <a:p>
            <a:pPr marL="444500" indent="-444500">
              <a:spcBef>
                <a:spcPts val="1200"/>
              </a:spcBef>
              <a:buFont typeface="Arial" pitchFamily="34" charset="0"/>
              <a:buChar char="•"/>
            </a:pPr>
            <a:r>
              <a:rPr lang="en-US" sz="2000" dirty="0" smtClean="0"/>
              <a:t>For a given probability, p, the corresponding real value, q, is known as the q-</a:t>
            </a:r>
            <a:r>
              <a:rPr lang="en-US" sz="2000" b="1" dirty="0" smtClean="0"/>
              <a:t>quantile</a:t>
            </a:r>
          </a:p>
          <a:p>
            <a:pPr marL="444500" indent="-444500">
              <a:spcBef>
                <a:spcPts val="1200"/>
              </a:spcBef>
              <a:buFont typeface="Arial" pitchFamily="34" charset="0"/>
              <a:buChar char="•"/>
            </a:pPr>
            <a:r>
              <a:rPr lang="en-US" sz="2000" dirty="0" smtClean="0"/>
              <a:t>For example, the median is the 0.5 </a:t>
            </a:r>
            <a:r>
              <a:rPr lang="en-US" sz="2000" dirty="0" err="1" smtClean="0"/>
              <a:t>quantile</a:t>
            </a:r>
            <a:r>
              <a:rPr lang="en-US" sz="2000" dirty="0" smtClean="0"/>
              <a:t> or the 50</a:t>
            </a:r>
            <a:r>
              <a:rPr lang="en-US" sz="2000" baseline="30000" dirty="0" smtClean="0"/>
              <a:t>th</a:t>
            </a:r>
            <a:r>
              <a:rPr lang="en-US" sz="2000" dirty="0" smtClean="0"/>
              <a:t> percentile as 50% of values fall below this</a:t>
            </a:r>
          </a:p>
          <a:p>
            <a:pPr marL="444500" indent="-444500">
              <a:spcBef>
                <a:spcPts val="1000"/>
              </a:spcBef>
              <a:buFont typeface="Arial" panose="020B0604020202020204" pitchFamily="34" charset="0"/>
              <a:buChar char="•"/>
            </a:pPr>
            <a:r>
              <a:rPr lang="en-US" sz="2000" dirty="0" smtClean="0"/>
              <a:t>The inverse of a CDF is expressed as            and is known as the “</a:t>
            </a:r>
            <a:r>
              <a:rPr lang="en-US" sz="2000" dirty="0" err="1" smtClean="0"/>
              <a:t>quantile</a:t>
            </a:r>
            <a:r>
              <a:rPr lang="en-US" sz="2000" dirty="0" smtClean="0"/>
              <a:t> function.” Thus, the median is </a:t>
            </a:r>
          </a:p>
        </p:txBody>
      </p:sp>
      <p:cxnSp>
        <p:nvCxnSpPr>
          <p:cNvPr id="27" name="Straight Connector 3"/>
          <p:cNvCxnSpPr>
            <a:cxnSpLocks noChangeShapeType="1"/>
          </p:cNvCxnSpPr>
          <p:nvPr/>
        </p:nvCxnSpPr>
        <p:spPr bwMode="auto">
          <a:xfrm flipH="1">
            <a:off x="5374692" y="1143000"/>
            <a:ext cx="0" cy="360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28" name="Straight Connector 5"/>
          <p:cNvCxnSpPr>
            <a:cxnSpLocks noChangeShapeType="1"/>
          </p:cNvCxnSpPr>
          <p:nvPr/>
        </p:nvCxnSpPr>
        <p:spPr bwMode="auto">
          <a:xfrm>
            <a:off x="5022266" y="4419599"/>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 name="TextBox 32"/>
          <p:cNvSpPr txBox="1"/>
          <p:nvPr/>
        </p:nvSpPr>
        <p:spPr>
          <a:xfrm>
            <a:off x="5989064" y="4660846"/>
            <a:ext cx="2218621" cy="369332"/>
          </a:xfrm>
          <a:prstGeom prst="rect">
            <a:avLst/>
          </a:prstGeom>
          <a:noFill/>
        </p:spPr>
        <p:txBody>
          <a:bodyPr wrap="none" rtlCol="0">
            <a:spAutoFit/>
          </a:bodyPr>
          <a:lstStyle/>
          <a:p>
            <a:pPr algn="ctr"/>
            <a:r>
              <a:rPr lang="en-US" sz="1800" dirty="0" smtClean="0"/>
              <a:t>Temperature, T (</a:t>
            </a:r>
            <a:r>
              <a:rPr lang="en-US" sz="1800" dirty="0" smtClean="0">
                <a:sym typeface="Symbol" panose="05050102010706020507" pitchFamily="18" charset="2"/>
              </a:rPr>
              <a:t></a:t>
            </a:r>
            <a:r>
              <a:rPr lang="en-US" sz="1800" dirty="0" smtClean="0"/>
              <a:t>C)</a:t>
            </a:r>
            <a:endParaRPr lang="en-GB" sz="1800" dirty="0"/>
          </a:p>
        </p:txBody>
      </p:sp>
      <p:sp>
        <p:nvSpPr>
          <p:cNvPr id="34" name="TextBox 33"/>
          <p:cNvSpPr txBox="1"/>
          <p:nvPr/>
        </p:nvSpPr>
        <p:spPr>
          <a:xfrm rot="16200000">
            <a:off x="3716063" y="2596421"/>
            <a:ext cx="2454518" cy="369332"/>
          </a:xfrm>
          <a:prstGeom prst="rect">
            <a:avLst/>
          </a:prstGeom>
          <a:noFill/>
        </p:spPr>
        <p:txBody>
          <a:bodyPr wrap="none" rtlCol="0">
            <a:spAutoFit/>
          </a:bodyPr>
          <a:lstStyle/>
          <a:p>
            <a:r>
              <a:rPr lang="en-US" sz="1800" dirty="0" smtClean="0"/>
              <a:t>Cumulative probability</a:t>
            </a:r>
            <a:endParaRPr lang="en-GB" sz="1800" dirty="0"/>
          </a:p>
        </p:txBody>
      </p:sp>
      <p:graphicFrame>
        <p:nvGraphicFramePr>
          <p:cNvPr id="50" name="Object 4"/>
          <p:cNvGraphicFramePr>
            <a:graphicFrameLocks noChangeAspect="1"/>
          </p:cNvGraphicFramePr>
          <p:nvPr>
            <p:extLst/>
          </p:nvPr>
        </p:nvGraphicFramePr>
        <p:xfrm>
          <a:off x="6461125" y="5181600"/>
          <a:ext cx="1052513" cy="760413"/>
        </p:xfrm>
        <a:graphic>
          <a:graphicData uri="http://schemas.openxmlformats.org/presentationml/2006/ole">
            <mc:AlternateContent xmlns:mc="http://schemas.openxmlformats.org/markup-compatibility/2006">
              <mc:Choice xmlns:v="urn:schemas-microsoft-com:vml" Requires="v">
                <p:oleObj spid="_x0000_s24959" name="Equation" r:id="rId4" imgW="647640" imgH="469800" progId="Equation.DSMT4">
                  <p:embed/>
                </p:oleObj>
              </mc:Choice>
              <mc:Fallback>
                <p:oleObj name="Equation" r:id="rId4" imgW="647640" imgH="469800" progId="Equation.DSMT4">
                  <p:embed/>
                  <p:pic>
                    <p:nvPicPr>
                      <p:cNvPr id="0" name=""/>
                      <p:cNvPicPr>
                        <a:picLocks noChangeAspect="1" noChangeArrowheads="1"/>
                      </p:cNvPicPr>
                      <p:nvPr/>
                    </p:nvPicPr>
                    <p:blipFill>
                      <a:blip r:embed="rId5"/>
                      <a:srcRect/>
                      <a:stretch>
                        <a:fillRect/>
                      </a:stretch>
                    </p:blipFill>
                    <p:spPr bwMode="auto">
                      <a:xfrm>
                        <a:off x="6461125" y="5181600"/>
                        <a:ext cx="1052513" cy="760413"/>
                      </a:xfrm>
                      <a:prstGeom prst="rect">
                        <a:avLst/>
                      </a:prstGeom>
                      <a:solidFill>
                        <a:srgbClr val="CCECFF"/>
                      </a:solidFill>
                      <a:ln>
                        <a:noFill/>
                      </a:ln>
                      <a:effectLst/>
                    </p:spPr>
                  </p:pic>
                </p:oleObj>
              </mc:Fallback>
            </mc:AlternateContent>
          </a:graphicData>
        </a:graphic>
      </p:graphicFrame>
      <p:sp>
        <p:nvSpPr>
          <p:cNvPr id="52" name="TextBox 51"/>
          <p:cNvSpPr txBox="1"/>
          <p:nvPr/>
        </p:nvSpPr>
        <p:spPr>
          <a:xfrm>
            <a:off x="5475423" y="1354549"/>
            <a:ext cx="1582908" cy="830997"/>
          </a:xfrm>
          <a:prstGeom prst="rect">
            <a:avLst/>
          </a:prstGeom>
          <a:noFill/>
        </p:spPr>
        <p:txBody>
          <a:bodyPr wrap="square" rtlCol="0">
            <a:spAutoFit/>
          </a:bodyPr>
          <a:lstStyle/>
          <a:p>
            <a:r>
              <a:rPr lang="en-US" sz="1600" dirty="0" smtClean="0"/>
              <a:t>F</a:t>
            </a:r>
            <a:r>
              <a:rPr lang="en-US" sz="1600" baseline="-25000" dirty="0" smtClean="0"/>
              <a:t>T</a:t>
            </a:r>
            <a:r>
              <a:rPr lang="en-US" sz="1600" dirty="0" smtClean="0"/>
              <a:t>(q) maps value, q, to probability, p</a:t>
            </a:r>
            <a:endParaRPr lang="en-GB" sz="1600" dirty="0"/>
          </a:p>
        </p:txBody>
      </p:sp>
      <p:sp>
        <p:nvSpPr>
          <p:cNvPr id="7" name="TextBox 6"/>
          <p:cNvSpPr txBox="1"/>
          <p:nvPr/>
        </p:nvSpPr>
        <p:spPr>
          <a:xfrm>
            <a:off x="6748244" y="4402123"/>
            <a:ext cx="284052" cy="307777"/>
          </a:xfrm>
          <a:prstGeom prst="rect">
            <a:avLst/>
          </a:prstGeom>
          <a:noFill/>
        </p:spPr>
        <p:txBody>
          <a:bodyPr wrap="none" rtlCol="0">
            <a:spAutoFit/>
          </a:bodyPr>
          <a:lstStyle/>
          <a:p>
            <a:r>
              <a:rPr lang="en-US" sz="1400" dirty="0" smtClean="0"/>
              <a:t>q</a:t>
            </a:r>
            <a:endParaRPr lang="en-GB" sz="1400" dirty="0"/>
          </a:p>
        </p:txBody>
      </p:sp>
      <p:sp>
        <p:nvSpPr>
          <p:cNvPr id="9" name="Freeform 8"/>
          <p:cNvSpPr/>
          <p:nvPr/>
        </p:nvSpPr>
        <p:spPr>
          <a:xfrm>
            <a:off x="6086197" y="2784440"/>
            <a:ext cx="621774" cy="1374056"/>
          </a:xfrm>
          <a:custGeom>
            <a:avLst/>
            <a:gdLst>
              <a:gd name="connsiteX0" fmla="*/ 130968 w 621774"/>
              <a:gd name="connsiteY0" fmla="*/ 1197843 h 1374056"/>
              <a:gd name="connsiteX1" fmla="*/ 130968 w 621774"/>
              <a:gd name="connsiteY1" fmla="*/ 1197843 h 1374056"/>
              <a:gd name="connsiteX2" fmla="*/ 145256 w 621774"/>
              <a:gd name="connsiteY2" fmla="*/ 1181175 h 1374056"/>
              <a:gd name="connsiteX3" fmla="*/ 152400 w 621774"/>
              <a:gd name="connsiteY3" fmla="*/ 1176412 h 1374056"/>
              <a:gd name="connsiteX4" fmla="*/ 154781 w 621774"/>
              <a:gd name="connsiteY4" fmla="*/ 1169268 h 1374056"/>
              <a:gd name="connsiteX5" fmla="*/ 164306 w 621774"/>
              <a:gd name="connsiteY5" fmla="*/ 1154981 h 1374056"/>
              <a:gd name="connsiteX6" fmla="*/ 169068 w 621774"/>
              <a:gd name="connsiteY6" fmla="*/ 1147837 h 1374056"/>
              <a:gd name="connsiteX7" fmla="*/ 173831 w 621774"/>
              <a:gd name="connsiteY7" fmla="*/ 1140693 h 1374056"/>
              <a:gd name="connsiteX8" fmla="*/ 176212 w 621774"/>
              <a:gd name="connsiteY8" fmla="*/ 1133550 h 1374056"/>
              <a:gd name="connsiteX9" fmla="*/ 180975 w 621774"/>
              <a:gd name="connsiteY9" fmla="*/ 1116881 h 1374056"/>
              <a:gd name="connsiteX10" fmla="*/ 185737 w 621774"/>
              <a:gd name="connsiteY10" fmla="*/ 1109737 h 1374056"/>
              <a:gd name="connsiteX11" fmla="*/ 190500 w 621774"/>
              <a:gd name="connsiteY11" fmla="*/ 1095450 h 1374056"/>
              <a:gd name="connsiteX12" fmla="*/ 195262 w 621774"/>
              <a:gd name="connsiteY12" fmla="*/ 1081162 h 1374056"/>
              <a:gd name="connsiteX13" fmla="*/ 200025 w 621774"/>
              <a:gd name="connsiteY13" fmla="*/ 1066875 h 1374056"/>
              <a:gd name="connsiteX14" fmla="*/ 207168 w 621774"/>
              <a:gd name="connsiteY14" fmla="*/ 1052587 h 1374056"/>
              <a:gd name="connsiteX15" fmla="*/ 211931 w 621774"/>
              <a:gd name="connsiteY15" fmla="*/ 1045443 h 1374056"/>
              <a:gd name="connsiteX16" fmla="*/ 214312 w 621774"/>
              <a:gd name="connsiteY16" fmla="*/ 1038300 h 1374056"/>
              <a:gd name="connsiteX17" fmla="*/ 219075 w 621774"/>
              <a:gd name="connsiteY17" fmla="*/ 1031156 h 1374056"/>
              <a:gd name="connsiteX18" fmla="*/ 228600 w 621774"/>
              <a:gd name="connsiteY18" fmla="*/ 1009725 h 1374056"/>
              <a:gd name="connsiteX19" fmla="*/ 235743 w 621774"/>
              <a:gd name="connsiteY19" fmla="*/ 993056 h 1374056"/>
              <a:gd name="connsiteX20" fmla="*/ 242887 w 621774"/>
              <a:gd name="connsiteY20" fmla="*/ 971625 h 1374056"/>
              <a:gd name="connsiteX21" fmla="*/ 245268 w 621774"/>
              <a:gd name="connsiteY21" fmla="*/ 964481 h 1374056"/>
              <a:gd name="connsiteX22" fmla="*/ 250031 w 621774"/>
              <a:gd name="connsiteY22" fmla="*/ 957337 h 1374056"/>
              <a:gd name="connsiteX23" fmla="*/ 259556 w 621774"/>
              <a:gd name="connsiteY23" fmla="*/ 935906 h 1374056"/>
              <a:gd name="connsiteX24" fmla="*/ 266700 w 621774"/>
              <a:gd name="connsiteY24" fmla="*/ 914475 h 1374056"/>
              <a:gd name="connsiteX25" fmla="*/ 269081 w 621774"/>
              <a:gd name="connsiteY25" fmla="*/ 907331 h 1374056"/>
              <a:gd name="connsiteX26" fmla="*/ 278606 w 621774"/>
              <a:gd name="connsiteY26" fmla="*/ 890662 h 1374056"/>
              <a:gd name="connsiteX27" fmla="*/ 280987 w 621774"/>
              <a:gd name="connsiteY27" fmla="*/ 881137 h 1374056"/>
              <a:gd name="connsiteX28" fmla="*/ 283368 w 621774"/>
              <a:gd name="connsiteY28" fmla="*/ 873993 h 1374056"/>
              <a:gd name="connsiteX29" fmla="*/ 285750 w 621774"/>
              <a:gd name="connsiteY29" fmla="*/ 862087 h 1374056"/>
              <a:gd name="connsiteX30" fmla="*/ 288131 w 621774"/>
              <a:gd name="connsiteY30" fmla="*/ 854943 h 1374056"/>
              <a:gd name="connsiteX31" fmla="*/ 290512 w 621774"/>
              <a:gd name="connsiteY31" fmla="*/ 843037 h 1374056"/>
              <a:gd name="connsiteX32" fmla="*/ 295275 w 621774"/>
              <a:gd name="connsiteY32" fmla="*/ 828750 h 1374056"/>
              <a:gd name="connsiteX33" fmla="*/ 297656 w 621774"/>
              <a:gd name="connsiteY33" fmla="*/ 819225 h 1374056"/>
              <a:gd name="connsiteX34" fmla="*/ 302418 w 621774"/>
              <a:gd name="connsiteY34" fmla="*/ 804937 h 1374056"/>
              <a:gd name="connsiteX35" fmla="*/ 307181 w 621774"/>
              <a:gd name="connsiteY35" fmla="*/ 790650 h 1374056"/>
              <a:gd name="connsiteX36" fmla="*/ 314325 w 621774"/>
              <a:gd name="connsiteY36" fmla="*/ 769218 h 1374056"/>
              <a:gd name="connsiteX37" fmla="*/ 316706 w 621774"/>
              <a:gd name="connsiteY37" fmla="*/ 762075 h 1374056"/>
              <a:gd name="connsiteX38" fmla="*/ 319087 w 621774"/>
              <a:gd name="connsiteY38" fmla="*/ 754931 h 1374056"/>
              <a:gd name="connsiteX39" fmla="*/ 323850 w 621774"/>
              <a:gd name="connsiteY39" fmla="*/ 747787 h 1374056"/>
              <a:gd name="connsiteX40" fmla="*/ 328612 w 621774"/>
              <a:gd name="connsiteY40" fmla="*/ 733500 h 1374056"/>
              <a:gd name="connsiteX41" fmla="*/ 330993 w 621774"/>
              <a:gd name="connsiteY41" fmla="*/ 721593 h 1374056"/>
              <a:gd name="connsiteX42" fmla="*/ 335756 w 621774"/>
              <a:gd name="connsiteY42" fmla="*/ 707306 h 1374056"/>
              <a:gd name="connsiteX43" fmla="*/ 340518 w 621774"/>
              <a:gd name="connsiteY43" fmla="*/ 693018 h 1374056"/>
              <a:gd name="connsiteX44" fmla="*/ 342900 w 621774"/>
              <a:gd name="connsiteY44" fmla="*/ 685875 h 1374056"/>
              <a:gd name="connsiteX45" fmla="*/ 345281 w 621774"/>
              <a:gd name="connsiteY45" fmla="*/ 678731 h 1374056"/>
              <a:gd name="connsiteX46" fmla="*/ 354806 w 621774"/>
              <a:gd name="connsiteY46" fmla="*/ 664443 h 1374056"/>
              <a:gd name="connsiteX47" fmla="*/ 359568 w 621774"/>
              <a:gd name="connsiteY47" fmla="*/ 650156 h 1374056"/>
              <a:gd name="connsiteX48" fmla="*/ 364331 w 621774"/>
              <a:gd name="connsiteY48" fmla="*/ 640631 h 1374056"/>
              <a:gd name="connsiteX49" fmla="*/ 369093 w 621774"/>
              <a:gd name="connsiteY49" fmla="*/ 626343 h 1374056"/>
              <a:gd name="connsiteX50" fmla="*/ 371475 w 621774"/>
              <a:gd name="connsiteY50" fmla="*/ 619200 h 1374056"/>
              <a:gd name="connsiteX51" fmla="*/ 373856 w 621774"/>
              <a:gd name="connsiteY51" fmla="*/ 612056 h 1374056"/>
              <a:gd name="connsiteX52" fmla="*/ 376237 w 621774"/>
              <a:gd name="connsiteY52" fmla="*/ 604912 h 1374056"/>
              <a:gd name="connsiteX53" fmla="*/ 378618 w 621774"/>
              <a:gd name="connsiteY53" fmla="*/ 593006 h 1374056"/>
              <a:gd name="connsiteX54" fmla="*/ 383381 w 621774"/>
              <a:gd name="connsiteY54" fmla="*/ 578718 h 1374056"/>
              <a:gd name="connsiteX55" fmla="*/ 385762 w 621774"/>
              <a:gd name="connsiteY55" fmla="*/ 571575 h 1374056"/>
              <a:gd name="connsiteX56" fmla="*/ 390525 w 621774"/>
              <a:gd name="connsiteY56" fmla="*/ 557287 h 1374056"/>
              <a:gd name="connsiteX57" fmla="*/ 392906 w 621774"/>
              <a:gd name="connsiteY57" fmla="*/ 550143 h 1374056"/>
              <a:gd name="connsiteX58" fmla="*/ 397668 w 621774"/>
              <a:gd name="connsiteY58" fmla="*/ 543000 h 1374056"/>
              <a:gd name="connsiteX59" fmla="*/ 407193 w 621774"/>
              <a:gd name="connsiteY59" fmla="*/ 509662 h 1374056"/>
              <a:gd name="connsiteX60" fmla="*/ 411956 w 621774"/>
              <a:gd name="connsiteY60" fmla="*/ 495375 h 1374056"/>
              <a:gd name="connsiteX61" fmla="*/ 414337 w 621774"/>
              <a:gd name="connsiteY61" fmla="*/ 488231 h 1374056"/>
              <a:gd name="connsiteX62" fmla="*/ 419100 w 621774"/>
              <a:gd name="connsiteY62" fmla="*/ 481087 h 1374056"/>
              <a:gd name="connsiteX63" fmla="*/ 421481 w 621774"/>
              <a:gd name="connsiteY63" fmla="*/ 473943 h 1374056"/>
              <a:gd name="connsiteX64" fmla="*/ 431006 w 621774"/>
              <a:gd name="connsiteY64" fmla="*/ 459656 h 1374056"/>
              <a:gd name="connsiteX65" fmla="*/ 440531 w 621774"/>
              <a:gd name="connsiteY65" fmla="*/ 438225 h 1374056"/>
              <a:gd name="connsiteX66" fmla="*/ 442912 w 621774"/>
              <a:gd name="connsiteY66" fmla="*/ 431081 h 1374056"/>
              <a:gd name="connsiteX67" fmla="*/ 447675 w 621774"/>
              <a:gd name="connsiteY67" fmla="*/ 423937 h 1374056"/>
              <a:gd name="connsiteX68" fmla="*/ 450056 w 621774"/>
              <a:gd name="connsiteY68" fmla="*/ 412031 h 1374056"/>
              <a:gd name="connsiteX69" fmla="*/ 457200 w 621774"/>
              <a:gd name="connsiteY69" fmla="*/ 388218 h 1374056"/>
              <a:gd name="connsiteX70" fmla="*/ 459581 w 621774"/>
              <a:gd name="connsiteY70" fmla="*/ 381075 h 1374056"/>
              <a:gd name="connsiteX71" fmla="*/ 461962 w 621774"/>
              <a:gd name="connsiteY71" fmla="*/ 373931 h 1374056"/>
              <a:gd name="connsiteX72" fmla="*/ 466725 w 621774"/>
              <a:gd name="connsiteY72" fmla="*/ 366787 h 1374056"/>
              <a:gd name="connsiteX73" fmla="*/ 473868 w 621774"/>
              <a:gd name="connsiteY73" fmla="*/ 352500 h 1374056"/>
              <a:gd name="connsiteX74" fmla="*/ 476250 w 621774"/>
              <a:gd name="connsiteY74" fmla="*/ 345356 h 1374056"/>
              <a:gd name="connsiteX75" fmla="*/ 481012 w 621774"/>
              <a:gd name="connsiteY75" fmla="*/ 338212 h 1374056"/>
              <a:gd name="connsiteX76" fmla="*/ 485775 w 621774"/>
              <a:gd name="connsiteY76" fmla="*/ 319162 h 1374056"/>
              <a:gd name="connsiteX77" fmla="*/ 492918 w 621774"/>
              <a:gd name="connsiteY77" fmla="*/ 295350 h 1374056"/>
              <a:gd name="connsiteX78" fmla="*/ 497681 w 621774"/>
              <a:gd name="connsiteY78" fmla="*/ 288206 h 1374056"/>
              <a:gd name="connsiteX79" fmla="*/ 507206 w 621774"/>
              <a:gd name="connsiteY79" fmla="*/ 266775 h 1374056"/>
              <a:gd name="connsiteX80" fmla="*/ 516731 w 621774"/>
              <a:gd name="connsiteY80" fmla="*/ 238200 h 1374056"/>
              <a:gd name="connsiteX81" fmla="*/ 519112 w 621774"/>
              <a:gd name="connsiteY81" fmla="*/ 231056 h 1374056"/>
              <a:gd name="connsiteX82" fmla="*/ 523875 w 621774"/>
              <a:gd name="connsiteY82" fmla="*/ 223912 h 1374056"/>
              <a:gd name="connsiteX83" fmla="*/ 531018 w 621774"/>
              <a:gd name="connsiteY83" fmla="*/ 202481 h 1374056"/>
              <a:gd name="connsiteX84" fmla="*/ 533400 w 621774"/>
              <a:gd name="connsiteY84" fmla="*/ 195337 h 1374056"/>
              <a:gd name="connsiteX85" fmla="*/ 535781 w 621774"/>
              <a:gd name="connsiteY85" fmla="*/ 185812 h 1374056"/>
              <a:gd name="connsiteX86" fmla="*/ 540543 w 621774"/>
              <a:gd name="connsiteY86" fmla="*/ 176287 h 1374056"/>
              <a:gd name="connsiteX87" fmla="*/ 542925 w 621774"/>
              <a:gd name="connsiteY87" fmla="*/ 169143 h 1374056"/>
              <a:gd name="connsiteX88" fmla="*/ 552450 w 621774"/>
              <a:gd name="connsiteY88" fmla="*/ 152475 h 1374056"/>
              <a:gd name="connsiteX89" fmla="*/ 559593 w 621774"/>
              <a:gd name="connsiteY89" fmla="*/ 138187 h 1374056"/>
              <a:gd name="connsiteX90" fmla="*/ 564356 w 621774"/>
              <a:gd name="connsiteY90" fmla="*/ 123900 h 1374056"/>
              <a:gd name="connsiteX91" fmla="*/ 566737 w 621774"/>
              <a:gd name="connsiteY91" fmla="*/ 116756 h 1374056"/>
              <a:gd name="connsiteX92" fmla="*/ 571500 w 621774"/>
              <a:gd name="connsiteY92" fmla="*/ 109612 h 1374056"/>
              <a:gd name="connsiteX93" fmla="*/ 578643 w 621774"/>
              <a:gd name="connsiteY93" fmla="*/ 85800 h 1374056"/>
              <a:gd name="connsiteX94" fmla="*/ 588168 w 621774"/>
              <a:gd name="connsiteY94" fmla="*/ 71512 h 1374056"/>
              <a:gd name="connsiteX95" fmla="*/ 592931 w 621774"/>
              <a:gd name="connsiteY95" fmla="*/ 64368 h 1374056"/>
              <a:gd name="connsiteX96" fmla="*/ 595312 w 621774"/>
              <a:gd name="connsiteY96" fmla="*/ 57225 h 1374056"/>
              <a:gd name="connsiteX97" fmla="*/ 602456 w 621774"/>
              <a:gd name="connsiteY97" fmla="*/ 52462 h 1374056"/>
              <a:gd name="connsiteX98" fmla="*/ 607218 w 621774"/>
              <a:gd name="connsiteY98" fmla="*/ 38175 h 1374056"/>
              <a:gd name="connsiteX99" fmla="*/ 611981 w 621774"/>
              <a:gd name="connsiteY99" fmla="*/ 23887 h 1374056"/>
              <a:gd name="connsiteX100" fmla="*/ 614362 w 621774"/>
              <a:gd name="connsiteY100" fmla="*/ 16743 h 1374056"/>
              <a:gd name="connsiteX101" fmla="*/ 619125 w 621774"/>
              <a:gd name="connsiteY101" fmla="*/ 9600 h 1374056"/>
              <a:gd name="connsiteX102" fmla="*/ 621506 w 621774"/>
              <a:gd name="connsiteY102" fmla="*/ 2456 h 1374056"/>
              <a:gd name="connsiteX103" fmla="*/ 614362 w 621774"/>
              <a:gd name="connsiteY103" fmla="*/ 75 h 1374056"/>
              <a:gd name="connsiteX104" fmla="*/ 592931 w 621774"/>
              <a:gd name="connsiteY104" fmla="*/ 7218 h 1374056"/>
              <a:gd name="connsiteX105" fmla="*/ 566737 w 621774"/>
              <a:gd name="connsiteY105" fmla="*/ 11981 h 1374056"/>
              <a:gd name="connsiteX106" fmla="*/ 128587 w 621774"/>
              <a:gd name="connsiteY106" fmla="*/ 9600 h 1374056"/>
              <a:gd name="connsiteX107" fmla="*/ 50006 w 621774"/>
              <a:gd name="connsiteY107" fmla="*/ 7218 h 1374056"/>
              <a:gd name="connsiteX108" fmla="*/ 0 w 621774"/>
              <a:gd name="connsiteY108" fmla="*/ 4837 h 1374056"/>
              <a:gd name="connsiteX109" fmla="*/ 21431 w 621774"/>
              <a:gd name="connsiteY109" fmla="*/ 1374056 h 1374056"/>
              <a:gd name="connsiteX110" fmla="*/ 130968 w 621774"/>
              <a:gd name="connsiteY110" fmla="*/ 1197843 h 13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21774" h="1374056">
                <a:moveTo>
                  <a:pt x="130968" y="1197843"/>
                </a:moveTo>
                <a:lnTo>
                  <a:pt x="130968" y="1197843"/>
                </a:lnTo>
                <a:cubicBezTo>
                  <a:pt x="135731" y="1192287"/>
                  <a:pt x="140081" y="1186349"/>
                  <a:pt x="145256" y="1181175"/>
                </a:cubicBezTo>
                <a:cubicBezTo>
                  <a:pt x="147280" y="1179151"/>
                  <a:pt x="150612" y="1178647"/>
                  <a:pt x="152400" y="1176412"/>
                </a:cubicBezTo>
                <a:cubicBezTo>
                  <a:pt x="153968" y="1174452"/>
                  <a:pt x="153562" y="1171462"/>
                  <a:pt x="154781" y="1169268"/>
                </a:cubicBezTo>
                <a:cubicBezTo>
                  <a:pt x="157561" y="1164265"/>
                  <a:pt x="161131" y="1159743"/>
                  <a:pt x="164306" y="1154981"/>
                </a:cubicBezTo>
                <a:lnTo>
                  <a:pt x="169068" y="1147837"/>
                </a:lnTo>
                <a:lnTo>
                  <a:pt x="173831" y="1140693"/>
                </a:lnTo>
                <a:cubicBezTo>
                  <a:pt x="174625" y="1138312"/>
                  <a:pt x="175523" y="1135963"/>
                  <a:pt x="176212" y="1133550"/>
                </a:cubicBezTo>
                <a:cubicBezTo>
                  <a:pt x="177231" y="1129982"/>
                  <a:pt x="179069" y="1120693"/>
                  <a:pt x="180975" y="1116881"/>
                </a:cubicBezTo>
                <a:cubicBezTo>
                  <a:pt x="182255" y="1114321"/>
                  <a:pt x="184575" y="1112352"/>
                  <a:pt x="185737" y="1109737"/>
                </a:cubicBezTo>
                <a:cubicBezTo>
                  <a:pt x="187776" y="1105150"/>
                  <a:pt x="188912" y="1100212"/>
                  <a:pt x="190500" y="1095450"/>
                </a:cubicBezTo>
                <a:lnTo>
                  <a:pt x="195262" y="1081162"/>
                </a:lnTo>
                <a:cubicBezTo>
                  <a:pt x="195264" y="1081157"/>
                  <a:pt x="200021" y="1066880"/>
                  <a:pt x="200025" y="1066875"/>
                </a:cubicBezTo>
                <a:cubicBezTo>
                  <a:pt x="213678" y="1046392"/>
                  <a:pt x="197305" y="1072313"/>
                  <a:pt x="207168" y="1052587"/>
                </a:cubicBezTo>
                <a:cubicBezTo>
                  <a:pt x="208448" y="1050027"/>
                  <a:pt x="210343" y="1047824"/>
                  <a:pt x="211931" y="1045443"/>
                </a:cubicBezTo>
                <a:cubicBezTo>
                  <a:pt x="212725" y="1043062"/>
                  <a:pt x="213190" y="1040545"/>
                  <a:pt x="214312" y="1038300"/>
                </a:cubicBezTo>
                <a:cubicBezTo>
                  <a:pt x="215592" y="1035740"/>
                  <a:pt x="217913" y="1033771"/>
                  <a:pt x="219075" y="1031156"/>
                </a:cubicBezTo>
                <a:cubicBezTo>
                  <a:pt x="230408" y="1005655"/>
                  <a:pt x="217822" y="1025889"/>
                  <a:pt x="228600" y="1009725"/>
                </a:cubicBezTo>
                <a:cubicBezTo>
                  <a:pt x="234897" y="984533"/>
                  <a:pt x="226348" y="1014195"/>
                  <a:pt x="235743" y="993056"/>
                </a:cubicBezTo>
                <a:cubicBezTo>
                  <a:pt x="235744" y="993054"/>
                  <a:pt x="241696" y="975198"/>
                  <a:pt x="242887" y="971625"/>
                </a:cubicBezTo>
                <a:cubicBezTo>
                  <a:pt x="243681" y="969244"/>
                  <a:pt x="243876" y="966569"/>
                  <a:pt x="245268" y="964481"/>
                </a:cubicBezTo>
                <a:lnTo>
                  <a:pt x="250031" y="957337"/>
                </a:lnTo>
                <a:cubicBezTo>
                  <a:pt x="255698" y="940335"/>
                  <a:pt x="252008" y="947227"/>
                  <a:pt x="259556" y="935906"/>
                </a:cubicBezTo>
                <a:lnTo>
                  <a:pt x="266700" y="914475"/>
                </a:lnTo>
                <a:cubicBezTo>
                  <a:pt x="267494" y="912094"/>
                  <a:pt x="267689" y="909420"/>
                  <a:pt x="269081" y="907331"/>
                </a:cubicBezTo>
                <a:cubicBezTo>
                  <a:pt x="275812" y="897233"/>
                  <a:pt x="272563" y="902747"/>
                  <a:pt x="278606" y="890662"/>
                </a:cubicBezTo>
                <a:cubicBezTo>
                  <a:pt x="279400" y="887487"/>
                  <a:pt x="280088" y="884284"/>
                  <a:pt x="280987" y="881137"/>
                </a:cubicBezTo>
                <a:cubicBezTo>
                  <a:pt x="281677" y="878723"/>
                  <a:pt x="282759" y="876428"/>
                  <a:pt x="283368" y="873993"/>
                </a:cubicBezTo>
                <a:cubicBezTo>
                  <a:pt x="284350" y="870067"/>
                  <a:pt x="284768" y="866013"/>
                  <a:pt x="285750" y="862087"/>
                </a:cubicBezTo>
                <a:cubicBezTo>
                  <a:pt x="286359" y="859652"/>
                  <a:pt x="287522" y="857378"/>
                  <a:pt x="288131" y="854943"/>
                </a:cubicBezTo>
                <a:cubicBezTo>
                  <a:pt x="289113" y="851017"/>
                  <a:pt x="289447" y="846942"/>
                  <a:pt x="290512" y="843037"/>
                </a:cubicBezTo>
                <a:cubicBezTo>
                  <a:pt x="291833" y="838194"/>
                  <a:pt x="294058" y="833620"/>
                  <a:pt x="295275" y="828750"/>
                </a:cubicBezTo>
                <a:cubicBezTo>
                  <a:pt x="296069" y="825575"/>
                  <a:pt x="296716" y="822360"/>
                  <a:pt x="297656" y="819225"/>
                </a:cubicBezTo>
                <a:cubicBezTo>
                  <a:pt x="299098" y="814416"/>
                  <a:pt x="300830" y="809700"/>
                  <a:pt x="302418" y="804937"/>
                </a:cubicBezTo>
                <a:lnTo>
                  <a:pt x="307181" y="790650"/>
                </a:lnTo>
                <a:lnTo>
                  <a:pt x="314325" y="769218"/>
                </a:lnTo>
                <a:lnTo>
                  <a:pt x="316706" y="762075"/>
                </a:lnTo>
                <a:cubicBezTo>
                  <a:pt x="317500" y="759694"/>
                  <a:pt x="317695" y="757019"/>
                  <a:pt x="319087" y="754931"/>
                </a:cubicBezTo>
                <a:lnTo>
                  <a:pt x="323850" y="747787"/>
                </a:lnTo>
                <a:cubicBezTo>
                  <a:pt x="325437" y="743025"/>
                  <a:pt x="327628" y="738422"/>
                  <a:pt x="328612" y="733500"/>
                </a:cubicBezTo>
                <a:cubicBezTo>
                  <a:pt x="329406" y="729531"/>
                  <a:pt x="329928" y="725498"/>
                  <a:pt x="330993" y="721593"/>
                </a:cubicBezTo>
                <a:cubicBezTo>
                  <a:pt x="332314" y="716750"/>
                  <a:pt x="334168" y="712068"/>
                  <a:pt x="335756" y="707306"/>
                </a:cubicBezTo>
                <a:lnTo>
                  <a:pt x="340518" y="693018"/>
                </a:lnTo>
                <a:lnTo>
                  <a:pt x="342900" y="685875"/>
                </a:lnTo>
                <a:cubicBezTo>
                  <a:pt x="343694" y="683494"/>
                  <a:pt x="343889" y="680820"/>
                  <a:pt x="345281" y="678731"/>
                </a:cubicBezTo>
                <a:lnTo>
                  <a:pt x="354806" y="664443"/>
                </a:lnTo>
                <a:cubicBezTo>
                  <a:pt x="356393" y="659681"/>
                  <a:pt x="357323" y="654646"/>
                  <a:pt x="359568" y="650156"/>
                </a:cubicBezTo>
                <a:cubicBezTo>
                  <a:pt x="361156" y="646981"/>
                  <a:pt x="363013" y="643927"/>
                  <a:pt x="364331" y="640631"/>
                </a:cubicBezTo>
                <a:cubicBezTo>
                  <a:pt x="366195" y="635970"/>
                  <a:pt x="367505" y="631106"/>
                  <a:pt x="369093" y="626343"/>
                </a:cubicBezTo>
                <a:lnTo>
                  <a:pt x="371475" y="619200"/>
                </a:lnTo>
                <a:lnTo>
                  <a:pt x="373856" y="612056"/>
                </a:lnTo>
                <a:cubicBezTo>
                  <a:pt x="374650" y="609675"/>
                  <a:pt x="375745" y="607373"/>
                  <a:pt x="376237" y="604912"/>
                </a:cubicBezTo>
                <a:cubicBezTo>
                  <a:pt x="377031" y="600943"/>
                  <a:pt x="377553" y="596911"/>
                  <a:pt x="378618" y="593006"/>
                </a:cubicBezTo>
                <a:cubicBezTo>
                  <a:pt x="379939" y="588163"/>
                  <a:pt x="381793" y="583481"/>
                  <a:pt x="383381" y="578718"/>
                </a:cubicBezTo>
                <a:lnTo>
                  <a:pt x="385762" y="571575"/>
                </a:lnTo>
                <a:lnTo>
                  <a:pt x="390525" y="557287"/>
                </a:lnTo>
                <a:cubicBezTo>
                  <a:pt x="391319" y="554906"/>
                  <a:pt x="391514" y="552232"/>
                  <a:pt x="392906" y="550143"/>
                </a:cubicBezTo>
                <a:lnTo>
                  <a:pt x="397668" y="543000"/>
                </a:lnTo>
                <a:cubicBezTo>
                  <a:pt x="403645" y="519095"/>
                  <a:pt x="400364" y="530148"/>
                  <a:pt x="407193" y="509662"/>
                </a:cubicBezTo>
                <a:lnTo>
                  <a:pt x="411956" y="495375"/>
                </a:lnTo>
                <a:cubicBezTo>
                  <a:pt x="412750" y="492994"/>
                  <a:pt x="412945" y="490319"/>
                  <a:pt x="414337" y="488231"/>
                </a:cubicBezTo>
                <a:lnTo>
                  <a:pt x="419100" y="481087"/>
                </a:lnTo>
                <a:cubicBezTo>
                  <a:pt x="419894" y="478706"/>
                  <a:pt x="420262" y="476137"/>
                  <a:pt x="421481" y="473943"/>
                </a:cubicBezTo>
                <a:cubicBezTo>
                  <a:pt x="424261" y="468940"/>
                  <a:pt x="431006" y="459656"/>
                  <a:pt x="431006" y="459656"/>
                </a:cubicBezTo>
                <a:cubicBezTo>
                  <a:pt x="436673" y="442653"/>
                  <a:pt x="432983" y="449545"/>
                  <a:pt x="440531" y="438225"/>
                </a:cubicBezTo>
                <a:cubicBezTo>
                  <a:pt x="441325" y="435844"/>
                  <a:pt x="441789" y="433326"/>
                  <a:pt x="442912" y="431081"/>
                </a:cubicBezTo>
                <a:cubicBezTo>
                  <a:pt x="444192" y="428521"/>
                  <a:pt x="446670" y="426617"/>
                  <a:pt x="447675" y="423937"/>
                </a:cubicBezTo>
                <a:cubicBezTo>
                  <a:pt x="449096" y="420147"/>
                  <a:pt x="449178" y="415982"/>
                  <a:pt x="450056" y="412031"/>
                </a:cubicBezTo>
                <a:cubicBezTo>
                  <a:pt x="452456" y="401232"/>
                  <a:pt x="453241" y="400094"/>
                  <a:pt x="457200" y="388218"/>
                </a:cubicBezTo>
                <a:lnTo>
                  <a:pt x="459581" y="381075"/>
                </a:lnTo>
                <a:cubicBezTo>
                  <a:pt x="460375" y="378694"/>
                  <a:pt x="460570" y="376019"/>
                  <a:pt x="461962" y="373931"/>
                </a:cubicBezTo>
                <a:lnTo>
                  <a:pt x="466725" y="366787"/>
                </a:lnTo>
                <a:cubicBezTo>
                  <a:pt x="472708" y="348836"/>
                  <a:pt x="464639" y="370957"/>
                  <a:pt x="473868" y="352500"/>
                </a:cubicBezTo>
                <a:cubicBezTo>
                  <a:pt x="474991" y="350255"/>
                  <a:pt x="475127" y="347601"/>
                  <a:pt x="476250" y="345356"/>
                </a:cubicBezTo>
                <a:cubicBezTo>
                  <a:pt x="477530" y="342796"/>
                  <a:pt x="479732" y="340772"/>
                  <a:pt x="481012" y="338212"/>
                </a:cubicBezTo>
                <a:cubicBezTo>
                  <a:pt x="483564" y="333108"/>
                  <a:pt x="484689" y="324049"/>
                  <a:pt x="485775" y="319162"/>
                </a:cubicBezTo>
                <a:cubicBezTo>
                  <a:pt x="486884" y="314170"/>
                  <a:pt x="490939" y="298318"/>
                  <a:pt x="492918" y="295350"/>
                </a:cubicBezTo>
                <a:lnTo>
                  <a:pt x="497681" y="288206"/>
                </a:lnTo>
                <a:cubicBezTo>
                  <a:pt x="503348" y="271203"/>
                  <a:pt x="499658" y="278095"/>
                  <a:pt x="507206" y="266775"/>
                </a:cubicBezTo>
                <a:lnTo>
                  <a:pt x="516731" y="238200"/>
                </a:lnTo>
                <a:cubicBezTo>
                  <a:pt x="517525" y="235819"/>
                  <a:pt x="517720" y="233144"/>
                  <a:pt x="519112" y="231056"/>
                </a:cubicBezTo>
                <a:lnTo>
                  <a:pt x="523875" y="223912"/>
                </a:lnTo>
                <a:lnTo>
                  <a:pt x="531018" y="202481"/>
                </a:lnTo>
                <a:cubicBezTo>
                  <a:pt x="531812" y="200100"/>
                  <a:pt x="532791" y="197772"/>
                  <a:pt x="533400" y="195337"/>
                </a:cubicBezTo>
                <a:cubicBezTo>
                  <a:pt x="534194" y="192162"/>
                  <a:pt x="534632" y="188876"/>
                  <a:pt x="535781" y="185812"/>
                </a:cubicBezTo>
                <a:cubicBezTo>
                  <a:pt x="537027" y="182488"/>
                  <a:pt x="539145" y="179550"/>
                  <a:pt x="540543" y="176287"/>
                </a:cubicBezTo>
                <a:cubicBezTo>
                  <a:pt x="541532" y="173980"/>
                  <a:pt x="541936" y="171450"/>
                  <a:pt x="542925" y="169143"/>
                </a:cubicBezTo>
                <a:cubicBezTo>
                  <a:pt x="546553" y="160679"/>
                  <a:pt x="547664" y="159653"/>
                  <a:pt x="552450" y="152475"/>
                </a:cubicBezTo>
                <a:cubicBezTo>
                  <a:pt x="561129" y="126435"/>
                  <a:pt x="547290" y="165868"/>
                  <a:pt x="559593" y="138187"/>
                </a:cubicBezTo>
                <a:cubicBezTo>
                  <a:pt x="561632" y="133600"/>
                  <a:pt x="562768" y="128662"/>
                  <a:pt x="564356" y="123900"/>
                </a:cubicBezTo>
                <a:cubicBezTo>
                  <a:pt x="565150" y="121519"/>
                  <a:pt x="565345" y="118844"/>
                  <a:pt x="566737" y="116756"/>
                </a:cubicBezTo>
                <a:lnTo>
                  <a:pt x="571500" y="109612"/>
                </a:lnTo>
                <a:cubicBezTo>
                  <a:pt x="572831" y="104288"/>
                  <a:pt x="576324" y="89278"/>
                  <a:pt x="578643" y="85800"/>
                </a:cubicBezTo>
                <a:lnTo>
                  <a:pt x="588168" y="71512"/>
                </a:lnTo>
                <a:lnTo>
                  <a:pt x="592931" y="64368"/>
                </a:lnTo>
                <a:cubicBezTo>
                  <a:pt x="593725" y="61987"/>
                  <a:pt x="593744" y="59185"/>
                  <a:pt x="595312" y="57225"/>
                </a:cubicBezTo>
                <a:cubicBezTo>
                  <a:pt x="597100" y="54990"/>
                  <a:pt x="600939" y="54889"/>
                  <a:pt x="602456" y="52462"/>
                </a:cubicBezTo>
                <a:cubicBezTo>
                  <a:pt x="605117" y="48205"/>
                  <a:pt x="605631" y="42937"/>
                  <a:pt x="607218" y="38175"/>
                </a:cubicBezTo>
                <a:lnTo>
                  <a:pt x="611981" y="23887"/>
                </a:lnTo>
                <a:cubicBezTo>
                  <a:pt x="612775" y="21506"/>
                  <a:pt x="612969" y="18831"/>
                  <a:pt x="614362" y="16743"/>
                </a:cubicBezTo>
                <a:lnTo>
                  <a:pt x="619125" y="9600"/>
                </a:lnTo>
                <a:cubicBezTo>
                  <a:pt x="619919" y="7219"/>
                  <a:pt x="622629" y="4701"/>
                  <a:pt x="621506" y="2456"/>
                </a:cubicBezTo>
                <a:cubicBezTo>
                  <a:pt x="620383" y="211"/>
                  <a:pt x="616857" y="-202"/>
                  <a:pt x="614362" y="75"/>
                </a:cubicBezTo>
                <a:cubicBezTo>
                  <a:pt x="592974" y="2451"/>
                  <a:pt x="607197" y="4840"/>
                  <a:pt x="592931" y="7218"/>
                </a:cubicBezTo>
                <a:cubicBezTo>
                  <a:pt x="574651" y="10266"/>
                  <a:pt x="583378" y="8653"/>
                  <a:pt x="566737" y="11981"/>
                </a:cubicBezTo>
                <a:lnTo>
                  <a:pt x="128587" y="9600"/>
                </a:lnTo>
                <a:cubicBezTo>
                  <a:pt x="102382" y="9358"/>
                  <a:pt x="76194" y="8188"/>
                  <a:pt x="50006" y="7218"/>
                </a:cubicBezTo>
                <a:cubicBezTo>
                  <a:pt x="33330" y="6600"/>
                  <a:pt x="0" y="4837"/>
                  <a:pt x="0" y="4837"/>
                </a:cubicBezTo>
                <a:lnTo>
                  <a:pt x="21431" y="1374056"/>
                </a:lnTo>
                <a:lnTo>
                  <a:pt x="130968" y="11978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384333" y="1428678"/>
            <a:ext cx="3135535" cy="2990921"/>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917440 h 1936020"/>
              <a:gd name="connsiteX1" fmla="*/ 579041 w 3923770"/>
              <a:gd name="connsiteY1" fmla="*/ 1850765 h 1936020"/>
              <a:gd name="connsiteX2" fmla="*/ 1055289 w 3923770"/>
              <a:gd name="connsiteY2" fmla="*/ 1526084 h 1936020"/>
              <a:gd name="connsiteX3" fmla="*/ 1912539 w 3923770"/>
              <a:gd name="connsiteY3" fmla="*/ 392609 h 1936020"/>
              <a:gd name="connsiteX4" fmla="*/ 2945868 w 3923770"/>
              <a:gd name="connsiteY4" fmla="*/ 81720 h 1936020"/>
              <a:gd name="connsiteX5" fmla="*/ 3141264 w 3923770"/>
              <a:gd name="connsiteY5" fmla="*/ 1764210 h 1936020"/>
              <a:gd name="connsiteX6" fmla="*/ 3722289 w 3923770"/>
              <a:gd name="connsiteY6" fmla="*/ 1897559 h 1936020"/>
              <a:gd name="connsiteX7" fmla="*/ 3923770 w 3923770"/>
              <a:gd name="connsiteY7" fmla="*/ 1916615 h 1936020"/>
              <a:gd name="connsiteX0" fmla="*/ 0 w 3933379"/>
              <a:gd name="connsiteY0" fmla="*/ 1917440 h 1917440"/>
              <a:gd name="connsiteX1" fmla="*/ 579041 w 3933379"/>
              <a:gd name="connsiteY1" fmla="*/ 1850765 h 1917440"/>
              <a:gd name="connsiteX2" fmla="*/ 1055289 w 3933379"/>
              <a:gd name="connsiteY2" fmla="*/ 1526084 h 1917440"/>
              <a:gd name="connsiteX3" fmla="*/ 1912539 w 3933379"/>
              <a:gd name="connsiteY3" fmla="*/ 392609 h 1917440"/>
              <a:gd name="connsiteX4" fmla="*/ 2945868 w 3933379"/>
              <a:gd name="connsiteY4" fmla="*/ 81720 h 1917440"/>
              <a:gd name="connsiteX5" fmla="*/ 3141264 w 3933379"/>
              <a:gd name="connsiteY5" fmla="*/ 1764210 h 1917440"/>
              <a:gd name="connsiteX6" fmla="*/ 3848721 w 3933379"/>
              <a:gd name="connsiteY6" fmla="*/ 198641 h 1917440"/>
              <a:gd name="connsiteX7" fmla="*/ 3923770 w 3933379"/>
              <a:gd name="connsiteY7" fmla="*/ 1916615 h 1917440"/>
              <a:gd name="connsiteX0" fmla="*/ 0 w 3933379"/>
              <a:gd name="connsiteY0" fmla="*/ 1847842 h 1847842"/>
              <a:gd name="connsiteX1" fmla="*/ 579041 w 3933379"/>
              <a:gd name="connsiteY1" fmla="*/ 1781167 h 1847842"/>
              <a:gd name="connsiteX2" fmla="*/ 1055289 w 3933379"/>
              <a:gd name="connsiteY2" fmla="*/ 1456486 h 1847842"/>
              <a:gd name="connsiteX3" fmla="*/ 1912539 w 3933379"/>
              <a:gd name="connsiteY3" fmla="*/ 323011 h 1847842"/>
              <a:gd name="connsiteX4" fmla="*/ 2945868 w 3933379"/>
              <a:gd name="connsiteY4" fmla="*/ 12122 h 1847842"/>
              <a:gd name="connsiteX5" fmla="*/ 3246624 w 3933379"/>
              <a:gd name="connsiteY5" fmla="*/ 69560 h 1847842"/>
              <a:gd name="connsiteX6" fmla="*/ 3848721 w 3933379"/>
              <a:gd name="connsiteY6" fmla="*/ 129043 h 1847842"/>
              <a:gd name="connsiteX7" fmla="*/ 3923770 w 3933379"/>
              <a:gd name="connsiteY7" fmla="*/ 1847017 h 1847842"/>
              <a:gd name="connsiteX0" fmla="*/ 0 w 3933379"/>
              <a:gd name="connsiteY0" fmla="*/ 1904485 h 1904485"/>
              <a:gd name="connsiteX1" fmla="*/ 579041 w 3933379"/>
              <a:gd name="connsiteY1" fmla="*/ 1837810 h 1904485"/>
              <a:gd name="connsiteX2" fmla="*/ 1055289 w 3933379"/>
              <a:gd name="connsiteY2" fmla="*/ 1513129 h 1904485"/>
              <a:gd name="connsiteX3" fmla="*/ 1912539 w 3933379"/>
              <a:gd name="connsiteY3" fmla="*/ 379654 h 1904485"/>
              <a:gd name="connsiteX4" fmla="*/ 2945868 w 3933379"/>
              <a:gd name="connsiteY4" fmla="*/ 68765 h 1904485"/>
              <a:gd name="connsiteX5" fmla="*/ 3848721 w 3933379"/>
              <a:gd name="connsiteY5" fmla="*/ 185686 h 1904485"/>
              <a:gd name="connsiteX6" fmla="*/ 3923770 w 3933379"/>
              <a:gd name="connsiteY6" fmla="*/ 1903660 h 1904485"/>
              <a:gd name="connsiteX0" fmla="*/ 0 w 3955378"/>
              <a:gd name="connsiteY0" fmla="*/ 1982378 h 1982378"/>
              <a:gd name="connsiteX1" fmla="*/ 579041 w 3955378"/>
              <a:gd name="connsiteY1" fmla="*/ 1915703 h 1982378"/>
              <a:gd name="connsiteX2" fmla="*/ 1055289 w 3955378"/>
              <a:gd name="connsiteY2" fmla="*/ 1591022 h 1982378"/>
              <a:gd name="connsiteX3" fmla="*/ 1912539 w 3955378"/>
              <a:gd name="connsiteY3" fmla="*/ 457547 h 1982378"/>
              <a:gd name="connsiteX4" fmla="*/ 2945868 w 3955378"/>
              <a:gd name="connsiteY4" fmla="*/ 146658 h 1982378"/>
              <a:gd name="connsiteX5" fmla="*/ 3848721 w 3955378"/>
              <a:gd name="connsiteY5" fmla="*/ 263579 h 1982378"/>
              <a:gd name="connsiteX6" fmla="*/ 3955378 w 3955378"/>
              <a:gd name="connsiteY6" fmla="*/ 600 h 1982378"/>
              <a:gd name="connsiteX0" fmla="*/ 0 w 3848721"/>
              <a:gd name="connsiteY0" fmla="*/ 1904486 h 1904486"/>
              <a:gd name="connsiteX1" fmla="*/ 579041 w 3848721"/>
              <a:gd name="connsiteY1" fmla="*/ 1837811 h 1904486"/>
              <a:gd name="connsiteX2" fmla="*/ 1055289 w 3848721"/>
              <a:gd name="connsiteY2" fmla="*/ 1513130 h 1904486"/>
              <a:gd name="connsiteX3" fmla="*/ 1912539 w 3848721"/>
              <a:gd name="connsiteY3" fmla="*/ 379655 h 1904486"/>
              <a:gd name="connsiteX4" fmla="*/ 2945868 w 3848721"/>
              <a:gd name="connsiteY4" fmla="*/ 68766 h 1904486"/>
              <a:gd name="connsiteX5" fmla="*/ 3848721 w 3848721"/>
              <a:gd name="connsiteY5" fmla="*/ 185687 h 1904486"/>
              <a:gd name="connsiteX0" fmla="*/ 0 w 2945869"/>
              <a:gd name="connsiteY0" fmla="*/ 1835720 h 1835720"/>
              <a:gd name="connsiteX1" fmla="*/ 579041 w 2945869"/>
              <a:gd name="connsiteY1" fmla="*/ 1769045 h 1835720"/>
              <a:gd name="connsiteX2" fmla="*/ 1055289 w 2945869"/>
              <a:gd name="connsiteY2" fmla="*/ 1444364 h 1835720"/>
              <a:gd name="connsiteX3" fmla="*/ 1912539 w 2945869"/>
              <a:gd name="connsiteY3" fmla="*/ 310889 h 1835720"/>
              <a:gd name="connsiteX4" fmla="*/ 2945868 w 2945869"/>
              <a:gd name="connsiteY4" fmla="*/ 0 h 1835720"/>
              <a:gd name="connsiteX0" fmla="*/ 0 w 3799281"/>
              <a:gd name="connsiteY0" fmla="*/ 1822290 h 1822290"/>
              <a:gd name="connsiteX1" fmla="*/ 579041 w 3799281"/>
              <a:gd name="connsiteY1" fmla="*/ 1755615 h 1822290"/>
              <a:gd name="connsiteX2" fmla="*/ 1055289 w 3799281"/>
              <a:gd name="connsiteY2" fmla="*/ 1430934 h 1822290"/>
              <a:gd name="connsiteX3" fmla="*/ 1912539 w 3799281"/>
              <a:gd name="connsiteY3" fmla="*/ 297459 h 1822290"/>
              <a:gd name="connsiteX4" fmla="*/ 3799281 w 3799281"/>
              <a:gd name="connsiteY4" fmla="*/ 0 h 1822290"/>
              <a:gd name="connsiteX0" fmla="*/ 0 w 3799281"/>
              <a:gd name="connsiteY0" fmla="*/ 1822290 h 1822290"/>
              <a:gd name="connsiteX1" fmla="*/ 579041 w 3799281"/>
              <a:gd name="connsiteY1" fmla="*/ 1755615 h 1822290"/>
              <a:gd name="connsiteX2" fmla="*/ 1055289 w 3799281"/>
              <a:gd name="connsiteY2" fmla="*/ 1430934 h 1822290"/>
              <a:gd name="connsiteX3" fmla="*/ 1912539 w 3799281"/>
              <a:gd name="connsiteY3" fmla="*/ 297459 h 1822290"/>
              <a:gd name="connsiteX4" fmla="*/ 2887735 w 3799281"/>
              <a:gd name="connsiteY4" fmla="*/ 64056 h 1822290"/>
              <a:gd name="connsiteX5" fmla="*/ 3799281 w 3799281"/>
              <a:gd name="connsiteY5" fmla="*/ 0 h 1822290"/>
              <a:gd name="connsiteX0" fmla="*/ 0 w 3799281"/>
              <a:gd name="connsiteY0" fmla="*/ 1861386 h 1861386"/>
              <a:gd name="connsiteX1" fmla="*/ 579041 w 3799281"/>
              <a:gd name="connsiteY1" fmla="*/ 1794711 h 1861386"/>
              <a:gd name="connsiteX2" fmla="*/ 1055289 w 3799281"/>
              <a:gd name="connsiteY2" fmla="*/ 1470030 h 1861386"/>
              <a:gd name="connsiteX3" fmla="*/ 1912539 w 3799281"/>
              <a:gd name="connsiteY3" fmla="*/ 336555 h 1861386"/>
              <a:gd name="connsiteX4" fmla="*/ 2929879 w 3799281"/>
              <a:gd name="connsiteY4" fmla="*/ 15855 h 1861386"/>
              <a:gd name="connsiteX5" fmla="*/ 3799281 w 3799281"/>
              <a:gd name="connsiteY5" fmla="*/ 39096 h 1861386"/>
              <a:gd name="connsiteX0" fmla="*/ 0 w 3799281"/>
              <a:gd name="connsiteY0" fmla="*/ 1864731 h 1864731"/>
              <a:gd name="connsiteX1" fmla="*/ 579041 w 3799281"/>
              <a:gd name="connsiteY1" fmla="*/ 1798056 h 1864731"/>
              <a:gd name="connsiteX2" fmla="*/ 1055289 w 3799281"/>
              <a:gd name="connsiteY2" fmla="*/ 1473375 h 1864731"/>
              <a:gd name="connsiteX3" fmla="*/ 1912539 w 3799281"/>
              <a:gd name="connsiteY3" fmla="*/ 339900 h 1864731"/>
              <a:gd name="connsiteX4" fmla="*/ 2929879 w 3799281"/>
              <a:gd name="connsiteY4" fmla="*/ 19200 h 1864731"/>
              <a:gd name="connsiteX5" fmla="*/ 3799281 w 3799281"/>
              <a:gd name="connsiteY5" fmla="*/ 22296 h 1864731"/>
              <a:gd name="connsiteX0" fmla="*/ 0 w 3799281"/>
              <a:gd name="connsiteY0" fmla="*/ 1882725 h 1882725"/>
              <a:gd name="connsiteX1" fmla="*/ 579041 w 3799281"/>
              <a:gd name="connsiteY1" fmla="*/ 1816050 h 1882725"/>
              <a:gd name="connsiteX2" fmla="*/ 1055289 w 3799281"/>
              <a:gd name="connsiteY2" fmla="*/ 1491369 h 1882725"/>
              <a:gd name="connsiteX3" fmla="*/ 1912539 w 3799281"/>
              <a:gd name="connsiteY3" fmla="*/ 357894 h 1882725"/>
              <a:gd name="connsiteX4" fmla="*/ 2929879 w 3799281"/>
              <a:gd name="connsiteY4" fmla="*/ 37194 h 1882725"/>
              <a:gd name="connsiteX5" fmla="*/ 3799281 w 3799281"/>
              <a:gd name="connsiteY5" fmla="*/ 0 h 1882725"/>
              <a:gd name="connsiteX0" fmla="*/ 0 w 3799281"/>
              <a:gd name="connsiteY0" fmla="*/ 1882725 h 1882725"/>
              <a:gd name="connsiteX1" fmla="*/ 579041 w 3799281"/>
              <a:gd name="connsiteY1" fmla="*/ 1816050 h 1882725"/>
              <a:gd name="connsiteX2" fmla="*/ 1055289 w 3799281"/>
              <a:gd name="connsiteY2" fmla="*/ 1491369 h 1882725"/>
              <a:gd name="connsiteX3" fmla="*/ 1912539 w 3799281"/>
              <a:gd name="connsiteY3" fmla="*/ 357894 h 1882725"/>
              <a:gd name="connsiteX4" fmla="*/ 2750767 w 3799281"/>
              <a:gd name="connsiteY4" fmla="*/ 64054 h 1882725"/>
              <a:gd name="connsiteX5" fmla="*/ 3799281 w 3799281"/>
              <a:gd name="connsiteY5" fmla="*/ 0 h 1882725"/>
              <a:gd name="connsiteX0" fmla="*/ 0 w 3799281"/>
              <a:gd name="connsiteY0" fmla="*/ 1882725 h 1882725"/>
              <a:gd name="connsiteX1" fmla="*/ 579041 w 3799281"/>
              <a:gd name="connsiteY1" fmla="*/ 1816050 h 1882725"/>
              <a:gd name="connsiteX2" fmla="*/ 1055289 w 3799281"/>
              <a:gd name="connsiteY2" fmla="*/ 1491369 h 1882725"/>
              <a:gd name="connsiteX3" fmla="*/ 1838788 w 3799281"/>
              <a:gd name="connsiteY3" fmla="*/ 525772 h 1882725"/>
              <a:gd name="connsiteX4" fmla="*/ 2750767 w 3799281"/>
              <a:gd name="connsiteY4" fmla="*/ 64054 h 1882725"/>
              <a:gd name="connsiteX5" fmla="*/ 3799281 w 3799281"/>
              <a:gd name="connsiteY5" fmla="*/ 0 h 1882725"/>
              <a:gd name="connsiteX0" fmla="*/ 0 w 3799281"/>
              <a:gd name="connsiteY0" fmla="*/ 1882725 h 1882725"/>
              <a:gd name="connsiteX1" fmla="*/ 579041 w 3799281"/>
              <a:gd name="connsiteY1" fmla="*/ 1816050 h 1882725"/>
              <a:gd name="connsiteX2" fmla="*/ 1055289 w 3799281"/>
              <a:gd name="connsiteY2" fmla="*/ 1491369 h 1882725"/>
              <a:gd name="connsiteX3" fmla="*/ 1838788 w 3799281"/>
              <a:gd name="connsiteY3" fmla="*/ 525772 h 1882725"/>
              <a:gd name="connsiteX4" fmla="*/ 2929879 w 3799281"/>
              <a:gd name="connsiteY4" fmla="*/ 57339 h 1882725"/>
              <a:gd name="connsiteX5" fmla="*/ 3799281 w 3799281"/>
              <a:gd name="connsiteY5" fmla="*/ 0 h 18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9281" h="1882725">
                <a:moveTo>
                  <a:pt x="0" y="1882725"/>
                </a:moveTo>
                <a:cubicBezTo>
                  <a:pt x="92075" y="1857325"/>
                  <a:pt x="403160" y="1881276"/>
                  <a:pt x="579041" y="1816050"/>
                </a:cubicBezTo>
                <a:cubicBezTo>
                  <a:pt x="754922" y="1750824"/>
                  <a:pt x="845331" y="1706415"/>
                  <a:pt x="1055289" y="1491369"/>
                </a:cubicBezTo>
                <a:cubicBezTo>
                  <a:pt x="1265247" y="1276323"/>
                  <a:pt x="1526356" y="764777"/>
                  <a:pt x="1838788" y="525772"/>
                </a:cubicBezTo>
                <a:cubicBezTo>
                  <a:pt x="2151220" y="286767"/>
                  <a:pt x="2615422" y="106915"/>
                  <a:pt x="2929879" y="57339"/>
                </a:cubicBezTo>
                <a:cubicBezTo>
                  <a:pt x="3244336" y="7763"/>
                  <a:pt x="3647357" y="10676"/>
                  <a:pt x="3799281"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6" name="Object 4"/>
          <p:cNvGraphicFramePr>
            <a:graphicFrameLocks noChangeAspect="1"/>
          </p:cNvGraphicFramePr>
          <p:nvPr>
            <p:extLst/>
          </p:nvPr>
        </p:nvGraphicFramePr>
        <p:xfrm>
          <a:off x="2586271" y="5079182"/>
          <a:ext cx="681037" cy="390525"/>
        </p:xfrm>
        <a:graphic>
          <a:graphicData uri="http://schemas.openxmlformats.org/presentationml/2006/ole">
            <mc:AlternateContent xmlns:mc="http://schemas.openxmlformats.org/markup-compatibility/2006">
              <mc:Choice xmlns:v="urn:schemas-microsoft-com:vml" Requires="v">
                <p:oleObj spid="_x0000_s24960" name="Equation" r:id="rId6" imgW="419040" imgH="241200" progId="Equation.DSMT4">
                  <p:embed/>
                </p:oleObj>
              </mc:Choice>
              <mc:Fallback>
                <p:oleObj name="Equation" r:id="rId6" imgW="419040" imgH="241200" progId="Equation.DSMT4">
                  <p:embed/>
                  <p:pic>
                    <p:nvPicPr>
                      <p:cNvPr id="0" name=""/>
                      <p:cNvPicPr>
                        <a:picLocks noChangeAspect="1" noChangeArrowheads="1"/>
                      </p:cNvPicPr>
                      <p:nvPr/>
                    </p:nvPicPr>
                    <p:blipFill>
                      <a:blip r:embed="rId7"/>
                      <a:srcRect/>
                      <a:stretch>
                        <a:fillRect/>
                      </a:stretch>
                    </p:blipFill>
                    <p:spPr bwMode="auto">
                      <a:xfrm>
                        <a:off x="2586271" y="5079182"/>
                        <a:ext cx="681037" cy="390525"/>
                      </a:xfrm>
                      <a:prstGeom prst="rect">
                        <a:avLst/>
                      </a:prstGeom>
                      <a:noFill/>
                      <a:ln>
                        <a:noFill/>
                      </a:ln>
                      <a:effectLst/>
                    </p:spPr>
                  </p:pic>
                </p:oleObj>
              </mc:Fallback>
            </mc:AlternateContent>
          </a:graphicData>
        </a:graphic>
      </p:graphicFrame>
      <p:graphicFrame>
        <p:nvGraphicFramePr>
          <p:cNvPr id="17" name="Object 4"/>
          <p:cNvGraphicFramePr>
            <a:graphicFrameLocks noChangeAspect="1"/>
          </p:cNvGraphicFramePr>
          <p:nvPr>
            <p:extLst/>
          </p:nvPr>
        </p:nvGraphicFramePr>
        <p:xfrm>
          <a:off x="3273192" y="5697855"/>
          <a:ext cx="866775" cy="390525"/>
        </p:xfrm>
        <a:graphic>
          <a:graphicData uri="http://schemas.openxmlformats.org/presentationml/2006/ole">
            <mc:AlternateContent xmlns:mc="http://schemas.openxmlformats.org/markup-compatibility/2006">
              <mc:Choice xmlns:v="urn:schemas-microsoft-com:vml" Requires="v">
                <p:oleObj spid="_x0000_s24961" name="Equation" r:id="rId8" imgW="533160" imgH="241200" progId="Equation.DSMT4">
                  <p:embed/>
                </p:oleObj>
              </mc:Choice>
              <mc:Fallback>
                <p:oleObj name="Equation" r:id="rId8" imgW="533160" imgH="241200" progId="Equation.DSMT4">
                  <p:embed/>
                  <p:pic>
                    <p:nvPicPr>
                      <p:cNvPr id="0" name=""/>
                      <p:cNvPicPr>
                        <a:picLocks noChangeAspect="1" noChangeArrowheads="1"/>
                      </p:cNvPicPr>
                      <p:nvPr/>
                    </p:nvPicPr>
                    <p:blipFill>
                      <a:blip r:embed="rId9"/>
                      <a:srcRect/>
                      <a:stretch>
                        <a:fillRect/>
                      </a:stretch>
                    </p:blipFill>
                    <p:spPr bwMode="auto">
                      <a:xfrm>
                        <a:off x="3273192" y="5697855"/>
                        <a:ext cx="866775" cy="390525"/>
                      </a:xfrm>
                      <a:prstGeom prst="rect">
                        <a:avLst/>
                      </a:prstGeom>
                      <a:noFill/>
                      <a:ln>
                        <a:noFill/>
                      </a:ln>
                      <a:effectLst/>
                    </p:spPr>
                  </p:pic>
                </p:oleObj>
              </mc:Fallback>
            </mc:AlternateContent>
          </a:graphicData>
        </a:graphic>
      </p:graphicFrame>
      <p:sp>
        <p:nvSpPr>
          <p:cNvPr id="30" name="TextBox 29"/>
          <p:cNvSpPr txBox="1"/>
          <p:nvPr/>
        </p:nvSpPr>
        <p:spPr>
          <a:xfrm>
            <a:off x="6925100" y="3080384"/>
            <a:ext cx="1434040" cy="830997"/>
          </a:xfrm>
          <a:prstGeom prst="rect">
            <a:avLst/>
          </a:prstGeom>
          <a:noFill/>
        </p:spPr>
        <p:txBody>
          <a:bodyPr wrap="square" rtlCol="0">
            <a:spAutoFit/>
          </a:bodyPr>
          <a:lstStyle/>
          <a:p>
            <a:r>
              <a:rPr lang="en-US" sz="1600" dirty="0" smtClean="0"/>
              <a:t>F</a:t>
            </a:r>
            <a:r>
              <a:rPr lang="en-US" sz="1600" baseline="50000" dirty="0" smtClean="0"/>
              <a:t>-1</a:t>
            </a:r>
            <a:r>
              <a:rPr lang="en-US" sz="1600" baseline="-25000" dirty="0" smtClean="0"/>
              <a:t>T</a:t>
            </a:r>
            <a:r>
              <a:rPr lang="en-US" sz="1600" dirty="0" smtClean="0"/>
              <a:t>(p) maps probability, p, to value, q</a:t>
            </a:r>
            <a:endParaRPr lang="en-GB" sz="1600" dirty="0"/>
          </a:p>
        </p:txBody>
      </p:sp>
      <p:sp>
        <p:nvSpPr>
          <p:cNvPr id="18" name="TextBox 17"/>
          <p:cNvSpPr txBox="1"/>
          <p:nvPr/>
        </p:nvSpPr>
        <p:spPr>
          <a:xfrm>
            <a:off x="5075814" y="2078030"/>
            <a:ext cx="284052" cy="307777"/>
          </a:xfrm>
          <a:prstGeom prst="rect">
            <a:avLst/>
          </a:prstGeom>
          <a:noFill/>
        </p:spPr>
        <p:txBody>
          <a:bodyPr wrap="none" rtlCol="0">
            <a:spAutoFit/>
          </a:bodyPr>
          <a:lstStyle/>
          <a:p>
            <a:r>
              <a:rPr lang="en-US" sz="1400" dirty="0"/>
              <a:t>p</a:t>
            </a:r>
            <a:endParaRPr lang="en-GB" sz="1400" dirty="0"/>
          </a:p>
        </p:txBody>
      </p:sp>
    </p:spTree>
    <p:extLst>
      <p:ext uri="{BB962C8B-B14F-4D97-AF65-F5344CB8AC3E}">
        <p14:creationId xmlns:p14="http://schemas.microsoft.com/office/powerpoint/2010/main" val="14252080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6372226" y="2538411"/>
            <a:ext cx="1159670" cy="1874043"/>
          </a:xfrm>
          <a:custGeom>
            <a:avLst/>
            <a:gdLst>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3919 w 1154907"/>
              <a:gd name="connsiteY28" fmla="*/ 402431 h 1881187"/>
              <a:gd name="connsiteX29" fmla="*/ 864394 w 1154907"/>
              <a:gd name="connsiteY29" fmla="*/ 385762 h 1881187"/>
              <a:gd name="connsiteX30" fmla="*/ 859632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3919 w 1154907"/>
              <a:gd name="connsiteY28" fmla="*/ 402431 h 1881187"/>
              <a:gd name="connsiteX29" fmla="*/ 864394 w 1154907"/>
              <a:gd name="connsiteY29" fmla="*/ 385762 h 1881187"/>
              <a:gd name="connsiteX30" fmla="*/ 847726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47726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47726 w 1154907"/>
              <a:gd name="connsiteY30" fmla="*/ 378618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16757 w 1154907"/>
              <a:gd name="connsiteY51" fmla="*/ 102393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0962 h 1881187"/>
              <a:gd name="connsiteX54" fmla="*/ 683419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0962 h 1881187"/>
              <a:gd name="connsiteX54" fmla="*/ 673894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697706 w 1154907"/>
              <a:gd name="connsiteY53" fmla="*/ 80962 h 1881187"/>
              <a:gd name="connsiteX54" fmla="*/ 673894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73894 w 1154907"/>
              <a:gd name="connsiteY54" fmla="*/ 71437 h 1881187"/>
              <a:gd name="connsiteX55" fmla="*/ 678657 w 1154907"/>
              <a:gd name="connsiteY55" fmla="*/ 64293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73894 w 1154907"/>
              <a:gd name="connsiteY54" fmla="*/ 71437 h 1881187"/>
              <a:gd name="connsiteX55" fmla="*/ 688182 w 1154907"/>
              <a:gd name="connsiteY55" fmla="*/ 71437 h 1881187"/>
              <a:gd name="connsiteX56" fmla="*/ 671513 w 1154907"/>
              <a:gd name="connsiteY56" fmla="*/ 59531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73894 w 1154907"/>
              <a:gd name="connsiteY54" fmla="*/ 71437 h 1881187"/>
              <a:gd name="connsiteX55" fmla="*/ 688182 w 1154907"/>
              <a:gd name="connsiteY55" fmla="*/ 71437 h 1881187"/>
              <a:gd name="connsiteX56" fmla="*/ 671513 w 1154907"/>
              <a:gd name="connsiteY56" fmla="*/ 47625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52387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4338 w 1154907"/>
              <a:gd name="connsiteY78" fmla="*/ 142875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23863 w 1154907"/>
              <a:gd name="connsiteY77" fmla="*/ 128587 h 1881187"/>
              <a:gd name="connsiteX78" fmla="*/ 411957 w 1154907"/>
              <a:gd name="connsiteY78" fmla="*/ 152400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57225 w 1154907"/>
              <a:gd name="connsiteY58" fmla="*/ 47625 h 1881187"/>
              <a:gd name="connsiteX59" fmla="*/ 645319 w 1154907"/>
              <a:gd name="connsiteY59" fmla="*/ 33337 h 1881187"/>
              <a:gd name="connsiteX60" fmla="*/ 638175 w 1154907"/>
              <a:gd name="connsiteY60" fmla="*/ 28575 h 1881187"/>
              <a:gd name="connsiteX61" fmla="*/ 623888 w 1154907"/>
              <a:gd name="connsiteY61" fmla="*/ 14287 h 1881187"/>
              <a:gd name="connsiteX62" fmla="*/ 614363 w 1154907"/>
              <a:gd name="connsiteY62" fmla="*/ 9525 h 1881187"/>
              <a:gd name="connsiteX63" fmla="*/ 607219 w 1154907"/>
              <a:gd name="connsiteY63" fmla="*/ 4762 h 1881187"/>
              <a:gd name="connsiteX64" fmla="*/ 588169 w 1154907"/>
              <a:gd name="connsiteY64" fmla="*/ 0 h 1881187"/>
              <a:gd name="connsiteX65" fmla="*/ 542925 w 1154907"/>
              <a:gd name="connsiteY65" fmla="*/ 2381 h 1881187"/>
              <a:gd name="connsiteX66" fmla="*/ 526257 w 1154907"/>
              <a:gd name="connsiteY66" fmla="*/ 7143 h 1881187"/>
              <a:gd name="connsiteX67" fmla="*/ 519113 w 1154907"/>
              <a:gd name="connsiteY67" fmla="*/ 11906 h 1881187"/>
              <a:gd name="connsiteX68" fmla="*/ 504825 w 1154907"/>
              <a:gd name="connsiteY68" fmla="*/ 23812 h 1881187"/>
              <a:gd name="connsiteX69" fmla="*/ 497682 w 1154907"/>
              <a:gd name="connsiteY69" fmla="*/ 26193 h 1881187"/>
              <a:gd name="connsiteX70" fmla="*/ 492919 w 1154907"/>
              <a:gd name="connsiteY70" fmla="*/ 33337 h 1881187"/>
              <a:gd name="connsiteX71" fmla="*/ 478632 w 1154907"/>
              <a:gd name="connsiteY71" fmla="*/ 42862 h 1881187"/>
              <a:gd name="connsiteX72" fmla="*/ 461963 w 1154907"/>
              <a:gd name="connsiteY72" fmla="*/ 61912 h 1881187"/>
              <a:gd name="connsiteX73" fmla="*/ 459582 w 1154907"/>
              <a:gd name="connsiteY73" fmla="*/ 69056 h 1881187"/>
              <a:gd name="connsiteX74" fmla="*/ 442913 w 1154907"/>
              <a:gd name="connsiteY74" fmla="*/ 90487 h 1881187"/>
              <a:gd name="connsiteX75" fmla="*/ 435769 w 1154907"/>
              <a:gd name="connsiteY75" fmla="*/ 104775 h 1881187"/>
              <a:gd name="connsiteX76" fmla="*/ 426244 w 1154907"/>
              <a:gd name="connsiteY76" fmla="*/ 121443 h 1881187"/>
              <a:gd name="connsiteX77" fmla="*/ 409576 w 1154907"/>
              <a:gd name="connsiteY77" fmla="*/ 130969 h 1881187"/>
              <a:gd name="connsiteX78" fmla="*/ 411957 w 1154907"/>
              <a:gd name="connsiteY78" fmla="*/ 152400 h 1881187"/>
              <a:gd name="connsiteX79" fmla="*/ 404813 w 1154907"/>
              <a:gd name="connsiteY79" fmla="*/ 157162 h 1881187"/>
              <a:gd name="connsiteX80" fmla="*/ 402432 w 1154907"/>
              <a:gd name="connsiteY80" fmla="*/ 164306 h 1881187"/>
              <a:gd name="connsiteX81" fmla="*/ 392907 w 1154907"/>
              <a:gd name="connsiteY81" fmla="*/ 178593 h 1881187"/>
              <a:gd name="connsiteX82" fmla="*/ 383382 w 1154907"/>
              <a:gd name="connsiteY82" fmla="*/ 192881 h 1881187"/>
              <a:gd name="connsiteX83" fmla="*/ 373857 w 1154907"/>
              <a:gd name="connsiteY83" fmla="*/ 207168 h 1881187"/>
              <a:gd name="connsiteX84" fmla="*/ 369094 w 1154907"/>
              <a:gd name="connsiteY84" fmla="*/ 214312 h 1881187"/>
              <a:gd name="connsiteX85" fmla="*/ 361950 w 1154907"/>
              <a:gd name="connsiteY85" fmla="*/ 228600 h 1881187"/>
              <a:gd name="connsiteX86" fmla="*/ 359569 w 1154907"/>
              <a:gd name="connsiteY86" fmla="*/ 235743 h 1881187"/>
              <a:gd name="connsiteX87" fmla="*/ 354807 w 1154907"/>
              <a:gd name="connsiteY87" fmla="*/ 242887 h 1881187"/>
              <a:gd name="connsiteX88" fmla="*/ 352425 w 1154907"/>
              <a:gd name="connsiteY88" fmla="*/ 250031 h 1881187"/>
              <a:gd name="connsiteX89" fmla="*/ 347663 w 1154907"/>
              <a:gd name="connsiteY89" fmla="*/ 257175 h 1881187"/>
              <a:gd name="connsiteX90" fmla="*/ 340519 w 1154907"/>
              <a:gd name="connsiteY90" fmla="*/ 271462 h 1881187"/>
              <a:gd name="connsiteX91" fmla="*/ 330994 w 1154907"/>
              <a:gd name="connsiteY91" fmla="*/ 292893 h 1881187"/>
              <a:gd name="connsiteX92" fmla="*/ 323850 w 1154907"/>
              <a:gd name="connsiteY92" fmla="*/ 307181 h 1881187"/>
              <a:gd name="connsiteX93" fmla="*/ 316707 w 1154907"/>
              <a:gd name="connsiteY93" fmla="*/ 328612 h 1881187"/>
              <a:gd name="connsiteX94" fmla="*/ 314325 w 1154907"/>
              <a:gd name="connsiteY94" fmla="*/ 335756 h 1881187"/>
              <a:gd name="connsiteX95" fmla="*/ 309563 w 1154907"/>
              <a:gd name="connsiteY95" fmla="*/ 342900 h 1881187"/>
              <a:gd name="connsiteX96" fmla="*/ 307182 w 1154907"/>
              <a:gd name="connsiteY96" fmla="*/ 350043 h 1881187"/>
              <a:gd name="connsiteX97" fmla="*/ 292894 w 1154907"/>
              <a:gd name="connsiteY97" fmla="*/ 371475 h 1881187"/>
              <a:gd name="connsiteX98" fmla="*/ 288132 w 1154907"/>
              <a:gd name="connsiteY98" fmla="*/ 378618 h 1881187"/>
              <a:gd name="connsiteX99" fmla="*/ 280988 w 1154907"/>
              <a:gd name="connsiteY99" fmla="*/ 392906 h 1881187"/>
              <a:gd name="connsiteX100" fmla="*/ 273844 w 1154907"/>
              <a:gd name="connsiteY100" fmla="*/ 407193 h 1881187"/>
              <a:gd name="connsiteX101" fmla="*/ 266700 w 1154907"/>
              <a:gd name="connsiteY101" fmla="*/ 428625 h 1881187"/>
              <a:gd name="connsiteX102" fmla="*/ 264319 w 1154907"/>
              <a:gd name="connsiteY102" fmla="*/ 435768 h 1881187"/>
              <a:gd name="connsiteX103" fmla="*/ 257175 w 1154907"/>
              <a:gd name="connsiteY103" fmla="*/ 459581 h 1881187"/>
              <a:gd name="connsiteX104" fmla="*/ 252413 w 1154907"/>
              <a:gd name="connsiteY104" fmla="*/ 466725 h 1881187"/>
              <a:gd name="connsiteX105" fmla="*/ 247650 w 1154907"/>
              <a:gd name="connsiteY105" fmla="*/ 481012 h 1881187"/>
              <a:gd name="connsiteX106" fmla="*/ 242888 w 1154907"/>
              <a:gd name="connsiteY106" fmla="*/ 495300 h 1881187"/>
              <a:gd name="connsiteX107" fmla="*/ 240507 w 1154907"/>
              <a:gd name="connsiteY107" fmla="*/ 502443 h 1881187"/>
              <a:gd name="connsiteX108" fmla="*/ 238125 w 1154907"/>
              <a:gd name="connsiteY108" fmla="*/ 511968 h 1881187"/>
              <a:gd name="connsiteX109" fmla="*/ 233363 w 1154907"/>
              <a:gd name="connsiteY109" fmla="*/ 519112 h 1881187"/>
              <a:gd name="connsiteX110" fmla="*/ 226219 w 1154907"/>
              <a:gd name="connsiteY110" fmla="*/ 540543 h 1881187"/>
              <a:gd name="connsiteX111" fmla="*/ 223838 w 1154907"/>
              <a:gd name="connsiteY111" fmla="*/ 547687 h 1881187"/>
              <a:gd name="connsiteX112" fmla="*/ 219075 w 1154907"/>
              <a:gd name="connsiteY112" fmla="*/ 554831 h 1881187"/>
              <a:gd name="connsiteX113" fmla="*/ 207169 w 1154907"/>
              <a:gd name="connsiteY113" fmla="*/ 590550 h 1881187"/>
              <a:gd name="connsiteX114" fmla="*/ 202407 w 1154907"/>
              <a:gd name="connsiteY114" fmla="*/ 604837 h 1881187"/>
              <a:gd name="connsiteX115" fmla="*/ 200025 w 1154907"/>
              <a:gd name="connsiteY115" fmla="*/ 611981 h 1881187"/>
              <a:gd name="connsiteX116" fmla="*/ 195263 w 1154907"/>
              <a:gd name="connsiteY116" fmla="*/ 628650 h 1881187"/>
              <a:gd name="connsiteX117" fmla="*/ 192882 w 1154907"/>
              <a:gd name="connsiteY117" fmla="*/ 638175 h 1881187"/>
              <a:gd name="connsiteX118" fmla="*/ 188119 w 1154907"/>
              <a:gd name="connsiteY118" fmla="*/ 652462 h 1881187"/>
              <a:gd name="connsiteX119" fmla="*/ 185738 w 1154907"/>
              <a:gd name="connsiteY119" fmla="*/ 659606 h 1881187"/>
              <a:gd name="connsiteX120" fmla="*/ 180975 w 1154907"/>
              <a:gd name="connsiteY120" fmla="*/ 676275 h 1881187"/>
              <a:gd name="connsiteX121" fmla="*/ 178594 w 1154907"/>
              <a:gd name="connsiteY121" fmla="*/ 685800 h 1881187"/>
              <a:gd name="connsiteX122" fmla="*/ 173832 w 1154907"/>
              <a:gd name="connsiteY122" fmla="*/ 692943 h 1881187"/>
              <a:gd name="connsiteX123" fmla="*/ 171450 w 1154907"/>
              <a:gd name="connsiteY123" fmla="*/ 700087 h 1881187"/>
              <a:gd name="connsiteX124" fmla="*/ 166688 w 1154907"/>
              <a:gd name="connsiteY124" fmla="*/ 707231 h 1881187"/>
              <a:gd name="connsiteX125" fmla="*/ 159544 w 1154907"/>
              <a:gd name="connsiteY125" fmla="*/ 728662 h 1881187"/>
              <a:gd name="connsiteX126" fmla="*/ 157163 w 1154907"/>
              <a:gd name="connsiteY126" fmla="*/ 735806 h 1881187"/>
              <a:gd name="connsiteX127" fmla="*/ 152400 w 1154907"/>
              <a:gd name="connsiteY127" fmla="*/ 742950 h 1881187"/>
              <a:gd name="connsiteX128" fmla="*/ 145257 w 1154907"/>
              <a:gd name="connsiteY128" fmla="*/ 766762 h 1881187"/>
              <a:gd name="connsiteX129" fmla="*/ 142875 w 1154907"/>
              <a:gd name="connsiteY129" fmla="*/ 773906 h 1881187"/>
              <a:gd name="connsiteX130" fmla="*/ 140494 w 1154907"/>
              <a:gd name="connsiteY130" fmla="*/ 781050 h 1881187"/>
              <a:gd name="connsiteX131" fmla="*/ 135732 w 1154907"/>
              <a:gd name="connsiteY131" fmla="*/ 788193 h 1881187"/>
              <a:gd name="connsiteX132" fmla="*/ 130969 w 1154907"/>
              <a:gd name="connsiteY132" fmla="*/ 802481 h 1881187"/>
              <a:gd name="connsiteX133" fmla="*/ 123825 w 1154907"/>
              <a:gd name="connsiteY133" fmla="*/ 816768 h 1881187"/>
              <a:gd name="connsiteX134" fmla="*/ 114300 w 1154907"/>
              <a:gd name="connsiteY134" fmla="*/ 833437 h 1881187"/>
              <a:gd name="connsiteX135" fmla="*/ 107157 w 1154907"/>
              <a:gd name="connsiteY135" fmla="*/ 847725 h 1881187"/>
              <a:gd name="connsiteX136" fmla="*/ 102394 w 1154907"/>
              <a:gd name="connsiteY136" fmla="*/ 862012 h 1881187"/>
              <a:gd name="connsiteX137" fmla="*/ 95250 w 1154907"/>
              <a:gd name="connsiteY137" fmla="*/ 876300 h 1881187"/>
              <a:gd name="connsiteX138" fmla="*/ 92869 w 1154907"/>
              <a:gd name="connsiteY138" fmla="*/ 885825 h 1881187"/>
              <a:gd name="connsiteX139" fmla="*/ 88107 w 1154907"/>
              <a:gd name="connsiteY139" fmla="*/ 900112 h 1881187"/>
              <a:gd name="connsiteX140" fmla="*/ 78582 w 1154907"/>
              <a:gd name="connsiteY140" fmla="*/ 928687 h 1881187"/>
              <a:gd name="connsiteX141" fmla="*/ 73819 w 1154907"/>
              <a:gd name="connsiteY141" fmla="*/ 942975 h 1881187"/>
              <a:gd name="connsiteX142" fmla="*/ 71438 w 1154907"/>
              <a:gd name="connsiteY142" fmla="*/ 950118 h 1881187"/>
              <a:gd name="connsiteX143" fmla="*/ 66675 w 1154907"/>
              <a:gd name="connsiteY143" fmla="*/ 957262 h 1881187"/>
              <a:gd name="connsiteX144" fmla="*/ 57150 w 1154907"/>
              <a:gd name="connsiteY144" fmla="*/ 978693 h 1881187"/>
              <a:gd name="connsiteX145" fmla="*/ 47625 w 1154907"/>
              <a:gd name="connsiteY145" fmla="*/ 1007268 h 1881187"/>
              <a:gd name="connsiteX146" fmla="*/ 42863 w 1154907"/>
              <a:gd name="connsiteY146" fmla="*/ 1021556 h 1881187"/>
              <a:gd name="connsiteX147" fmla="*/ 40482 w 1154907"/>
              <a:gd name="connsiteY147" fmla="*/ 1028700 h 1881187"/>
              <a:gd name="connsiteX148" fmla="*/ 35719 w 1154907"/>
              <a:gd name="connsiteY148" fmla="*/ 1035843 h 1881187"/>
              <a:gd name="connsiteX149" fmla="*/ 26194 w 1154907"/>
              <a:gd name="connsiteY149" fmla="*/ 1057275 h 1881187"/>
              <a:gd name="connsiteX150" fmla="*/ 19050 w 1154907"/>
              <a:gd name="connsiteY150" fmla="*/ 1078706 h 1881187"/>
              <a:gd name="connsiteX151" fmla="*/ 16669 w 1154907"/>
              <a:gd name="connsiteY151" fmla="*/ 1085850 h 1881187"/>
              <a:gd name="connsiteX152" fmla="*/ 2382 w 1154907"/>
              <a:gd name="connsiteY152"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64369 w 1154907"/>
              <a:gd name="connsiteY57" fmla="*/ 64293 h 1881187"/>
              <a:gd name="connsiteX58" fmla="*/ 645319 w 1154907"/>
              <a:gd name="connsiteY58" fmla="*/ 33337 h 1881187"/>
              <a:gd name="connsiteX59" fmla="*/ 638175 w 1154907"/>
              <a:gd name="connsiteY59" fmla="*/ 28575 h 1881187"/>
              <a:gd name="connsiteX60" fmla="*/ 623888 w 1154907"/>
              <a:gd name="connsiteY60" fmla="*/ 14287 h 1881187"/>
              <a:gd name="connsiteX61" fmla="*/ 614363 w 1154907"/>
              <a:gd name="connsiteY61" fmla="*/ 9525 h 1881187"/>
              <a:gd name="connsiteX62" fmla="*/ 607219 w 1154907"/>
              <a:gd name="connsiteY62" fmla="*/ 4762 h 1881187"/>
              <a:gd name="connsiteX63" fmla="*/ 588169 w 1154907"/>
              <a:gd name="connsiteY63" fmla="*/ 0 h 1881187"/>
              <a:gd name="connsiteX64" fmla="*/ 542925 w 1154907"/>
              <a:gd name="connsiteY64" fmla="*/ 2381 h 1881187"/>
              <a:gd name="connsiteX65" fmla="*/ 526257 w 1154907"/>
              <a:gd name="connsiteY65" fmla="*/ 7143 h 1881187"/>
              <a:gd name="connsiteX66" fmla="*/ 519113 w 1154907"/>
              <a:gd name="connsiteY66" fmla="*/ 11906 h 1881187"/>
              <a:gd name="connsiteX67" fmla="*/ 504825 w 1154907"/>
              <a:gd name="connsiteY67" fmla="*/ 23812 h 1881187"/>
              <a:gd name="connsiteX68" fmla="*/ 497682 w 1154907"/>
              <a:gd name="connsiteY68" fmla="*/ 26193 h 1881187"/>
              <a:gd name="connsiteX69" fmla="*/ 492919 w 1154907"/>
              <a:gd name="connsiteY69" fmla="*/ 33337 h 1881187"/>
              <a:gd name="connsiteX70" fmla="*/ 478632 w 1154907"/>
              <a:gd name="connsiteY70" fmla="*/ 42862 h 1881187"/>
              <a:gd name="connsiteX71" fmla="*/ 461963 w 1154907"/>
              <a:gd name="connsiteY71" fmla="*/ 61912 h 1881187"/>
              <a:gd name="connsiteX72" fmla="*/ 459582 w 1154907"/>
              <a:gd name="connsiteY72" fmla="*/ 69056 h 1881187"/>
              <a:gd name="connsiteX73" fmla="*/ 442913 w 1154907"/>
              <a:gd name="connsiteY73" fmla="*/ 90487 h 1881187"/>
              <a:gd name="connsiteX74" fmla="*/ 435769 w 1154907"/>
              <a:gd name="connsiteY74" fmla="*/ 104775 h 1881187"/>
              <a:gd name="connsiteX75" fmla="*/ 426244 w 1154907"/>
              <a:gd name="connsiteY75" fmla="*/ 121443 h 1881187"/>
              <a:gd name="connsiteX76" fmla="*/ 409576 w 1154907"/>
              <a:gd name="connsiteY76" fmla="*/ 130969 h 1881187"/>
              <a:gd name="connsiteX77" fmla="*/ 411957 w 1154907"/>
              <a:gd name="connsiteY77" fmla="*/ 152400 h 1881187"/>
              <a:gd name="connsiteX78" fmla="*/ 404813 w 1154907"/>
              <a:gd name="connsiteY78" fmla="*/ 157162 h 1881187"/>
              <a:gd name="connsiteX79" fmla="*/ 402432 w 1154907"/>
              <a:gd name="connsiteY79" fmla="*/ 164306 h 1881187"/>
              <a:gd name="connsiteX80" fmla="*/ 392907 w 1154907"/>
              <a:gd name="connsiteY80" fmla="*/ 178593 h 1881187"/>
              <a:gd name="connsiteX81" fmla="*/ 383382 w 1154907"/>
              <a:gd name="connsiteY81" fmla="*/ 192881 h 1881187"/>
              <a:gd name="connsiteX82" fmla="*/ 373857 w 1154907"/>
              <a:gd name="connsiteY82" fmla="*/ 207168 h 1881187"/>
              <a:gd name="connsiteX83" fmla="*/ 369094 w 1154907"/>
              <a:gd name="connsiteY83" fmla="*/ 214312 h 1881187"/>
              <a:gd name="connsiteX84" fmla="*/ 361950 w 1154907"/>
              <a:gd name="connsiteY84" fmla="*/ 228600 h 1881187"/>
              <a:gd name="connsiteX85" fmla="*/ 359569 w 1154907"/>
              <a:gd name="connsiteY85" fmla="*/ 235743 h 1881187"/>
              <a:gd name="connsiteX86" fmla="*/ 354807 w 1154907"/>
              <a:gd name="connsiteY86" fmla="*/ 242887 h 1881187"/>
              <a:gd name="connsiteX87" fmla="*/ 352425 w 1154907"/>
              <a:gd name="connsiteY87" fmla="*/ 250031 h 1881187"/>
              <a:gd name="connsiteX88" fmla="*/ 347663 w 1154907"/>
              <a:gd name="connsiteY88" fmla="*/ 257175 h 1881187"/>
              <a:gd name="connsiteX89" fmla="*/ 340519 w 1154907"/>
              <a:gd name="connsiteY89" fmla="*/ 271462 h 1881187"/>
              <a:gd name="connsiteX90" fmla="*/ 330994 w 1154907"/>
              <a:gd name="connsiteY90" fmla="*/ 292893 h 1881187"/>
              <a:gd name="connsiteX91" fmla="*/ 323850 w 1154907"/>
              <a:gd name="connsiteY91" fmla="*/ 307181 h 1881187"/>
              <a:gd name="connsiteX92" fmla="*/ 316707 w 1154907"/>
              <a:gd name="connsiteY92" fmla="*/ 328612 h 1881187"/>
              <a:gd name="connsiteX93" fmla="*/ 314325 w 1154907"/>
              <a:gd name="connsiteY93" fmla="*/ 335756 h 1881187"/>
              <a:gd name="connsiteX94" fmla="*/ 309563 w 1154907"/>
              <a:gd name="connsiteY94" fmla="*/ 342900 h 1881187"/>
              <a:gd name="connsiteX95" fmla="*/ 307182 w 1154907"/>
              <a:gd name="connsiteY95" fmla="*/ 350043 h 1881187"/>
              <a:gd name="connsiteX96" fmla="*/ 292894 w 1154907"/>
              <a:gd name="connsiteY96" fmla="*/ 371475 h 1881187"/>
              <a:gd name="connsiteX97" fmla="*/ 288132 w 1154907"/>
              <a:gd name="connsiteY97" fmla="*/ 378618 h 1881187"/>
              <a:gd name="connsiteX98" fmla="*/ 280988 w 1154907"/>
              <a:gd name="connsiteY98" fmla="*/ 392906 h 1881187"/>
              <a:gd name="connsiteX99" fmla="*/ 273844 w 1154907"/>
              <a:gd name="connsiteY99" fmla="*/ 407193 h 1881187"/>
              <a:gd name="connsiteX100" fmla="*/ 266700 w 1154907"/>
              <a:gd name="connsiteY100" fmla="*/ 428625 h 1881187"/>
              <a:gd name="connsiteX101" fmla="*/ 264319 w 1154907"/>
              <a:gd name="connsiteY101" fmla="*/ 435768 h 1881187"/>
              <a:gd name="connsiteX102" fmla="*/ 257175 w 1154907"/>
              <a:gd name="connsiteY102" fmla="*/ 459581 h 1881187"/>
              <a:gd name="connsiteX103" fmla="*/ 252413 w 1154907"/>
              <a:gd name="connsiteY103" fmla="*/ 466725 h 1881187"/>
              <a:gd name="connsiteX104" fmla="*/ 247650 w 1154907"/>
              <a:gd name="connsiteY104" fmla="*/ 481012 h 1881187"/>
              <a:gd name="connsiteX105" fmla="*/ 242888 w 1154907"/>
              <a:gd name="connsiteY105" fmla="*/ 495300 h 1881187"/>
              <a:gd name="connsiteX106" fmla="*/ 240507 w 1154907"/>
              <a:gd name="connsiteY106" fmla="*/ 502443 h 1881187"/>
              <a:gd name="connsiteX107" fmla="*/ 238125 w 1154907"/>
              <a:gd name="connsiteY107" fmla="*/ 511968 h 1881187"/>
              <a:gd name="connsiteX108" fmla="*/ 233363 w 1154907"/>
              <a:gd name="connsiteY108" fmla="*/ 519112 h 1881187"/>
              <a:gd name="connsiteX109" fmla="*/ 226219 w 1154907"/>
              <a:gd name="connsiteY109" fmla="*/ 540543 h 1881187"/>
              <a:gd name="connsiteX110" fmla="*/ 223838 w 1154907"/>
              <a:gd name="connsiteY110" fmla="*/ 547687 h 1881187"/>
              <a:gd name="connsiteX111" fmla="*/ 219075 w 1154907"/>
              <a:gd name="connsiteY111" fmla="*/ 554831 h 1881187"/>
              <a:gd name="connsiteX112" fmla="*/ 207169 w 1154907"/>
              <a:gd name="connsiteY112" fmla="*/ 590550 h 1881187"/>
              <a:gd name="connsiteX113" fmla="*/ 202407 w 1154907"/>
              <a:gd name="connsiteY113" fmla="*/ 604837 h 1881187"/>
              <a:gd name="connsiteX114" fmla="*/ 200025 w 1154907"/>
              <a:gd name="connsiteY114" fmla="*/ 611981 h 1881187"/>
              <a:gd name="connsiteX115" fmla="*/ 195263 w 1154907"/>
              <a:gd name="connsiteY115" fmla="*/ 628650 h 1881187"/>
              <a:gd name="connsiteX116" fmla="*/ 192882 w 1154907"/>
              <a:gd name="connsiteY116" fmla="*/ 638175 h 1881187"/>
              <a:gd name="connsiteX117" fmla="*/ 188119 w 1154907"/>
              <a:gd name="connsiteY117" fmla="*/ 652462 h 1881187"/>
              <a:gd name="connsiteX118" fmla="*/ 185738 w 1154907"/>
              <a:gd name="connsiteY118" fmla="*/ 659606 h 1881187"/>
              <a:gd name="connsiteX119" fmla="*/ 180975 w 1154907"/>
              <a:gd name="connsiteY119" fmla="*/ 676275 h 1881187"/>
              <a:gd name="connsiteX120" fmla="*/ 178594 w 1154907"/>
              <a:gd name="connsiteY120" fmla="*/ 685800 h 1881187"/>
              <a:gd name="connsiteX121" fmla="*/ 173832 w 1154907"/>
              <a:gd name="connsiteY121" fmla="*/ 692943 h 1881187"/>
              <a:gd name="connsiteX122" fmla="*/ 171450 w 1154907"/>
              <a:gd name="connsiteY122" fmla="*/ 700087 h 1881187"/>
              <a:gd name="connsiteX123" fmla="*/ 166688 w 1154907"/>
              <a:gd name="connsiteY123" fmla="*/ 707231 h 1881187"/>
              <a:gd name="connsiteX124" fmla="*/ 159544 w 1154907"/>
              <a:gd name="connsiteY124" fmla="*/ 728662 h 1881187"/>
              <a:gd name="connsiteX125" fmla="*/ 157163 w 1154907"/>
              <a:gd name="connsiteY125" fmla="*/ 735806 h 1881187"/>
              <a:gd name="connsiteX126" fmla="*/ 152400 w 1154907"/>
              <a:gd name="connsiteY126" fmla="*/ 742950 h 1881187"/>
              <a:gd name="connsiteX127" fmla="*/ 145257 w 1154907"/>
              <a:gd name="connsiteY127" fmla="*/ 766762 h 1881187"/>
              <a:gd name="connsiteX128" fmla="*/ 142875 w 1154907"/>
              <a:gd name="connsiteY128" fmla="*/ 773906 h 1881187"/>
              <a:gd name="connsiteX129" fmla="*/ 140494 w 1154907"/>
              <a:gd name="connsiteY129" fmla="*/ 781050 h 1881187"/>
              <a:gd name="connsiteX130" fmla="*/ 135732 w 1154907"/>
              <a:gd name="connsiteY130" fmla="*/ 788193 h 1881187"/>
              <a:gd name="connsiteX131" fmla="*/ 130969 w 1154907"/>
              <a:gd name="connsiteY131" fmla="*/ 802481 h 1881187"/>
              <a:gd name="connsiteX132" fmla="*/ 123825 w 1154907"/>
              <a:gd name="connsiteY132" fmla="*/ 816768 h 1881187"/>
              <a:gd name="connsiteX133" fmla="*/ 114300 w 1154907"/>
              <a:gd name="connsiteY133" fmla="*/ 833437 h 1881187"/>
              <a:gd name="connsiteX134" fmla="*/ 107157 w 1154907"/>
              <a:gd name="connsiteY134" fmla="*/ 847725 h 1881187"/>
              <a:gd name="connsiteX135" fmla="*/ 102394 w 1154907"/>
              <a:gd name="connsiteY135" fmla="*/ 862012 h 1881187"/>
              <a:gd name="connsiteX136" fmla="*/ 95250 w 1154907"/>
              <a:gd name="connsiteY136" fmla="*/ 876300 h 1881187"/>
              <a:gd name="connsiteX137" fmla="*/ 92869 w 1154907"/>
              <a:gd name="connsiteY137" fmla="*/ 885825 h 1881187"/>
              <a:gd name="connsiteX138" fmla="*/ 88107 w 1154907"/>
              <a:gd name="connsiteY138" fmla="*/ 900112 h 1881187"/>
              <a:gd name="connsiteX139" fmla="*/ 78582 w 1154907"/>
              <a:gd name="connsiteY139" fmla="*/ 928687 h 1881187"/>
              <a:gd name="connsiteX140" fmla="*/ 73819 w 1154907"/>
              <a:gd name="connsiteY140" fmla="*/ 942975 h 1881187"/>
              <a:gd name="connsiteX141" fmla="*/ 71438 w 1154907"/>
              <a:gd name="connsiteY141" fmla="*/ 950118 h 1881187"/>
              <a:gd name="connsiteX142" fmla="*/ 66675 w 1154907"/>
              <a:gd name="connsiteY142" fmla="*/ 957262 h 1881187"/>
              <a:gd name="connsiteX143" fmla="*/ 57150 w 1154907"/>
              <a:gd name="connsiteY143" fmla="*/ 978693 h 1881187"/>
              <a:gd name="connsiteX144" fmla="*/ 47625 w 1154907"/>
              <a:gd name="connsiteY144" fmla="*/ 1007268 h 1881187"/>
              <a:gd name="connsiteX145" fmla="*/ 42863 w 1154907"/>
              <a:gd name="connsiteY145" fmla="*/ 1021556 h 1881187"/>
              <a:gd name="connsiteX146" fmla="*/ 40482 w 1154907"/>
              <a:gd name="connsiteY146" fmla="*/ 1028700 h 1881187"/>
              <a:gd name="connsiteX147" fmla="*/ 35719 w 1154907"/>
              <a:gd name="connsiteY147" fmla="*/ 1035843 h 1881187"/>
              <a:gd name="connsiteX148" fmla="*/ 26194 w 1154907"/>
              <a:gd name="connsiteY148" fmla="*/ 1057275 h 1881187"/>
              <a:gd name="connsiteX149" fmla="*/ 19050 w 1154907"/>
              <a:gd name="connsiteY149" fmla="*/ 1078706 h 1881187"/>
              <a:gd name="connsiteX150" fmla="*/ 16669 w 1154907"/>
              <a:gd name="connsiteY150" fmla="*/ 1085850 h 1881187"/>
              <a:gd name="connsiteX151" fmla="*/ 2382 w 1154907"/>
              <a:gd name="connsiteY151"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69131 w 1154907"/>
              <a:gd name="connsiteY54" fmla="*/ 78581 h 1881187"/>
              <a:gd name="connsiteX55" fmla="*/ 688182 w 1154907"/>
              <a:gd name="connsiteY55" fmla="*/ 71437 h 1881187"/>
              <a:gd name="connsiteX56" fmla="*/ 671513 w 1154907"/>
              <a:gd name="connsiteY56" fmla="*/ 47625 h 1881187"/>
              <a:gd name="connsiteX57" fmla="*/ 645319 w 1154907"/>
              <a:gd name="connsiteY57" fmla="*/ 33337 h 1881187"/>
              <a:gd name="connsiteX58" fmla="*/ 638175 w 1154907"/>
              <a:gd name="connsiteY58" fmla="*/ 28575 h 1881187"/>
              <a:gd name="connsiteX59" fmla="*/ 623888 w 1154907"/>
              <a:gd name="connsiteY59" fmla="*/ 14287 h 1881187"/>
              <a:gd name="connsiteX60" fmla="*/ 614363 w 1154907"/>
              <a:gd name="connsiteY60" fmla="*/ 9525 h 1881187"/>
              <a:gd name="connsiteX61" fmla="*/ 607219 w 1154907"/>
              <a:gd name="connsiteY61" fmla="*/ 4762 h 1881187"/>
              <a:gd name="connsiteX62" fmla="*/ 588169 w 1154907"/>
              <a:gd name="connsiteY62" fmla="*/ 0 h 1881187"/>
              <a:gd name="connsiteX63" fmla="*/ 542925 w 1154907"/>
              <a:gd name="connsiteY63" fmla="*/ 2381 h 1881187"/>
              <a:gd name="connsiteX64" fmla="*/ 526257 w 1154907"/>
              <a:gd name="connsiteY64" fmla="*/ 7143 h 1881187"/>
              <a:gd name="connsiteX65" fmla="*/ 519113 w 1154907"/>
              <a:gd name="connsiteY65" fmla="*/ 11906 h 1881187"/>
              <a:gd name="connsiteX66" fmla="*/ 504825 w 1154907"/>
              <a:gd name="connsiteY66" fmla="*/ 23812 h 1881187"/>
              <a:gd name="connsiteX67" fmla="*/ 497682 w 1154907"/>
              <a:gd name="connsiteY67" fmla="*/ 26193 h 1881187"/>
              <a:gd name="connsiteX68" fmla="*/ 492919 w 1154907"/>
              <a:gd name="connsiteY68" fmla="*/ 33337 h 1881187"/>
              <a:gd name="connsiteX69" fmla="*/ 478632 w 1154907"/>
              <a:gd name="connsiteY69" fmla="*/ 42862 h 1881187"/>
              <a:gd name="connsiteX70" fmla="*/ 461963 w 1154907"/>
              <a:gd name="connsiteY70" fmla="*/ 61912 h 1881187"/>
              <a:gd name="connsiteX71" fmla="*/ 459582 w 1154907"/>
              <a:gd name="connsiteY71" fmla="*/ 69056 h 1881187"/>
              <a:gd name="connsiteX72" fmla="*/ 442913 w 1154907"/>
              <a:gd name="connsiteY72" fmla="*/ 90487 h 1881187"/>
              <a:gd name="connsiteX73" fmla="*/ 435769 w 1154907"/>
              <a:gd name="connsiteY73" fmla="*/ 104775 h 1881187"/>
              <a:gd name="connsiteX74" fmla="*/ 426244 w 1154907"/>
              <a:gd name="connsiteY74" fmla="*/ 121443 h 1881187"/>
              <a:gd name="connsiteX75" fmla="*/ 409576 w 1154907"/>
              <a:gd name="connsiteY75" fmla="*/ 130969 h 1881187"/>
              <a:gd name="connsiteX76" fmla="*/ 411957 w 1154907"/>
              <a:gd name="connsiteY76" fmla="*/ 152400 h 1881187"/>
              <a:gd name="connsiteX77" fmla="*/ 404813 w 1154907"/>
              <a:gd name="connsiteY77" fmla="*/ 157162 h 1881187"/>
              <a:gd name="connsiteX78" fmla="*/ 402432 w 1154907"/>
              <a:gd name="connsiteY78" fmla="*/ 164306 h 1881187"/>
              <a:gd name="connsiteX79" fmla="*/ 392907 w 1154907"/>
              <a:gd name="connsiteY79" fmla="*/ 178593 h 1881187"/>
              <a:gd name="connsiteX80" fmla="*/ 383382 w 1154907"/>
              <a:gd name="connsiteY80" fmla="*/ 192881 h 1881187"/>
              <a:gd name="connsiteX81" fmla="*/ 373857 w 1154907"/>
              <a:gd name="connsiteY81" fmla="*/ 207168 h 1881187"/>
              <a:gd name="connsiteX82" fmla="*/ 369094 w 1154907"/>
              <a:gd name="connsiteY82" fmla="*/ 214312 h 1881187"/>
              <a:gd name="connsiteX83" fmla="*/ 361950 w 1154907"/>
              <a:gd name="connsiteY83" fmla="*/ 228600 h 1881187"/>
              <a:gd name="connsiteX84" fmla="*/ 359569 w 1154907"/>
              <a:gd name="connsiteY84" fmla="*/ 235743 h 1881187"/>
              <a:gd name="connsiteX85" fmla="*/ 354807 w 1154907"/>
              <a:gd name="connsiteY85" fmla="*/ 242887 h 1881187"/>
              <a:gd name="connsiteX86" fmla="*/ 352425 w 1154907"/>
              <a:gd name="connsiteY86" fmla="*/ 250031 h 1881187"/>
              <a:gd name="connsiteX87" fmla="*/ 347663 w 1154907"/>
              <a:gd name="connsiteY87" fmla="*/ 257175 h 1881187"/>
              <a:gd name="connsiteX88" fmla="*/ 340519 w 1154907"/>
              <a:gd name="connsiteY88" fmla="*/ 271462 h 1881187"/>
              <a:gd name="connsiteX89" fmla="*/ 330994 w 1154907"/>
              <a:gd name="connsiteY89" fmla="*/ 292893 h 1881187"/>
              <a:gd name="connsiteX90" fmla="*/ 323850 w 1154907"/>
              <a:gd name="connsiteY90" fmla="*/ 307181 h 1881187"/>
              <a:gd name="connsiteX91" fmla="*/ 316707 w 1154907"/>
              <a:gd name="connsiteY91" fmla="*/ 328612 h 1881187"/>
              <a:gd name="connsiteX92" fmla="*/ 314325 w 1154907"/>
              <a:gd name="connsiteY92" fmla="*/ 335756 h 1881187"/>
              <a:gd name="connsiteX93" fmla="*/ 309563 w 1154907"/>
              <a:gd name="connsiteY93" fmla="*/ 342900 h 1881187"/>
              <a:gd name="connsiteX94" fmla="*/ 307182 w 1154907"/>
              <a:gd name="connsiteY94" fmla="*/ 350043 h 1881187"/>
              <a:gd name="connsiteX95" fmla="*/ 292894 w 1154907"/>
              <a:gd name="connsiteY95" fmla="*/ 371475 h 1881187"/>
              <a:gd name="connsiteX96" fmla="*/ 288132 w 1154907"/>
              <a:gd name="connsiteY96" fmla="*/ 378618 h 1881187"/>
              <a:gd name="connsiteX97" fmla="*/ 280988 w 1154907"/>
              <a:gd name="connsiteY97" fmla="*/ 392906 h 1881187"/>
              <a:gd name="connsiteX98" fmla="*/ 273844 w 1154907"/>
              <a:gd name="connsiteY98" fmla="*/ 407193 h 1881187"/>
              <a:gd name="connsiteX99" fmla="*/ 266700 w 1154907"/>
              <a:gd name="connsiteY99" fmla="*/ 428625 h 1881187"/>
              <a:gd name="connsiteX100" fmla="*/ 264319 w 1154907"/>
              <a:gd name="connsiteY100" fmla="*/ 435768 h 1881187"/>
              <a:gd name="connsiteX101" fmla="*/ 257175 w 1154907"/>
              <a:gd name="connsiteY101" fmla="*/ 459581 h 1881187"/>
              <a:gd name="connsiteX102" fmla="*/ 252413 w 1154907"/>
              <a:gd name="connsiteY102" fmla="*/ 466725 h 1881187"/>
              <a:gd name="connsiteX103" fmla="*/ 247650 w 1154907"/>
              <a:gd name="connsiteY103" fmla="*/ 481012 h 1881187"/>
              <a:gd name="connsiteX104" fmla="*/ 242888 w 1154907"/>
              <a:gd name="connsiteY104" fmla="*/ 495300 h 1881187"/>
              <a:gd name="connsiteX105" fmla="*/ 240507 w 1154907"/>
              <a:gd name="connsiteY105" fmla="*/ 502443 h 1881187"/>
              <a:gd name="connsiteX106" fmla="*/ 238125 w 1154907"/>
              <a:gd name="connsiteY106" fmla="*/ 511968 h 1881187"/>
              <a:gd name="connsiteX107" fmla="*/ 233363 w 1154907"/>
              <a:gd name="connsiteY107" fmla="*/ 519112 h 1881187"/>
              <a:gd name="connsiteX108" fmla="*/ 226219 w 1154907"/>
              <a:gd name="connsiteY108" fmla="*/ 540543 h 1881187"/>
              <a:gd name="connsiteX109" fmla="*/ 223838 w 1154907"/>
              <a:gd name="connsiteY109" fmla="*/ 547687 h 1881187"/>
              <a:gd name="connsiteX110" fmla="*/ 219075 w 1154907"/>
              <a:gd name="connsiteY110" fmla="*/ 554831 h 1881187"/>
              <a:gd name="connsiteX111" fmla="*/ 207169 w 1154907"/>
              <a:gd name="connsiteY111" fmla="*/ 590550 h 1881187"/>
              <a:gd name="connsiteX112" fmla="*/ 202407 w 1154907"/>
              <a:gd name="connsiteY112" fmla="*/ 604837 h 1881187"/>
              <a:gd name="connsiteX113" fmla="*/ 200025 w 1154907"/>
              <a:gd name="connsiteY113" fmla="*/ 611981 h 1881187"/>
              <a:gd name="connsiteX114" fmla="*/ 195263 w 1154907"/>
              <a:gd name="connsiteY114" fmla="*/ 628650 h 1881187"/>
              <a:gd name="connsiteX115" fmla="*/ 192882 w 1154907"/>
              <a:gd name="connsiteY115" fmla="*/ 638175 h 1881187"/>
              <a:gd name="connsiteX116" fmla="*/ 188119 w 1154907"/>
              <a:gd name="connsiteY116" fmla="*/ 652462 h 1881187"/>
              <a:gd name="connsiteX117" fmla="*/ 185738 w 1154907"/>
              <a:gd name="connsiteY117" fmla="*/ 659606 h 1881187"/>
              <a:gd name="connsiteX118" fmla="*/ 180975 w 1154907"/>
              <a:gd name="connsiteY118" fmla="*/ 676275 h 1881187"/>
              <a:gd name="connsiteX119" fmla="*/ 178594 w 1154907"/>
              <a:gd name="connsiteY119" fmla="*/ 685800 h 1881187"/>
              <a:gd name="connsiteX120" fmla="*/ 173832 w 1154907"/>
              <a:gd name="connsiteY120" fmla="*/ 692943 h 1881187"/>
              <a:gd name="connsiteX121" fmla="*/ 171450 w 1154907"/>
              <a:gd name="connsiteY121" fmla="*/ 700087 h 1881187"/>
              <a:gd name="connsiteX122" fmla="*/ 166688 w 1154907"/>
              <a:gd name="connsiteY122" fmla="*/ 707231 h 1881187"/>
              <a:gd name="connsiteX123" fmla="*/ 159544 w 1154907"/>
              <a:gd name="connsiteY123" fmla="*/ 728662 h 1881187"/>
              <a:gd name="connsiteX124" fmla="*/ 157163 w 1154907"/>
              <a:gd name="connsiteY124" fmla="*/ 735806 h 1881187"/>
              <a:gd name="connsiteX125" fmla="*/ 152400 w 1154907"/>
              <a:gd name="connsiteY125" fmla="*/ 742950 h 1881187"/>
              <a:gd name="connsiteX126" fmla="*/ 145257 w 1154907"/>
              <a:gd name="connsiteY126" fmla="*/ 766762 h 1881187"/>
              <a:gd name="connsiteX127" fmla="*/ 142875 w 1154907"/>
              <a:gd name="connsiteY127" fmla="*/ 773906 h 1881187"/>
              <a:gd name="connsiteX128" fmla="*/ 140494 w 1154907"/>
              <a:gd name="connsiteY128" fmla="*/ 781050 h 1881187"/>
              <a:gd name="connsiteX129" fmla="*/ 135732 w 1154907"/>
              <a:gd name="connsiteY129" fmla="*/ 788193 h 1881187"/>
              <a:gd name="connsiteX130" fmla="*/ 130969 w 1154907"/>
              <a:gd name="connsiteY130" fmla="*/ 802481 h 1881187"/>
              <a:gd name="connsiteX131" fmla="*/ 123825 w 1154907"/>
              <a:gd name="connsiteY131" fmla="*/ 816768 h 1881187"/>
              <a:gd name="connsiteX132" fmla="*/ 114300 w 1154907"/>
              <a:gd name="connsiteY132" fmla="*/ 833437 h 1881187"/>
              <a:gd name="connsiteX133" fmla="*/ 107157 w 1154907"/>
              <a:gd name="connsiteY133" fmla="*/ 847725 h 1881187"/>
              <a:gd name="connsiteX134" fmla="*/ 102394 w 1154907"/>
              <a:gd name="connsiteY134" fmla="*/ 862012 h 1881187"/>
              <a:gd name="connsiteX135" fmla="*/ 95250 w 1154907"/>
              <a:gd name="connsiteY135" fmla="*/ 876300 h 1881187"/>
              <a:gd name="connsiteX136" fmla="*/ 92869 w 1154907"/>
              <a:gd name="connsiteY136" fmla="*/ 885825 h 1881187"/>
              <a:gd name="connsiteX137" fmla="*/ 88107 w 1154907"/>
              <a:gd name="connsiteY137" fmla="*/ 900112 h 1881187"/>
              <a:gd name="connsiteX138" fmla="*/ 78582 w 1154907"/>
              <a:gd name="connsiteY138" fmla="*/ 928687 h 1881187"/>
              <a:gd name="connsiteX139" fmla="*/ 73819 w 1154907"/>
              <a:gd name="connsiteY139" fmla="*/ 942975 h 1881187"/>
              <a:gd name="connsiteX140" fmla="*/ 71438 w 1154907"/>
              <a:gd name="connsiteY140" fmla="*/ 950118 h 1881187"/>
              <a:gd name="connsiteX141" fmla="*/ 66675 w 1154907"/>
              <a:gd name="connsiteY141" fmla="*/ 957262 h 1881187"/>
              <a:gd name="connsiteX142" fmla="*/ 57150 w 1154907"/>
              <a:gd name="connsiteY142" fmla="*/ 978693 h 1881187"/>
              <a:gd name="connsiteX143" fmla="*/ 47625 w 1154907"/>
              <a:gd name="connsiteY143" fmla="*/ 1007268 h 1881187"/>
              <a:gd name="connsiteX144" fmla="*/ 42863 w 1154907"/>
              <a:gd name="connsiteY144" fmla="*/ 1021556 h 1881187"/>
              <a:gd name="connsiteX145" fmla="*/ 40482 w 1154907"/>
              <a:gd name="connsiteY145" fmla="*/ 1028700 h 1881187"/>
              <a:gd name="connsiteX146" fmla="*/ 35719 w 1154907"/>
              <a:gd name="connsiteY146" fmla="*/ 1035843 h 1881187"/>
              <a:gd name="connsiteX147" fmla="*/ 26194 w 1154907"/>
              <a:gd name="connsiteY147" fmla="*/ 1057275 h 1881187"/>
              <a:gd name="connsiteX148" fmla="*/ 19050 w 1154907"/>
              <a:gd name="connsiteY148" fmla="*/ 1078706 h 1881187"/>
              <a:gd name="connsiteX149" fmla="*/ 16669 w 1154907"/>
              <a:gd name="connsiteY149" fmla="*/ 1085850 h 1881187"/>
              <a:gd name="connsiteX150" fmla="*/ 2382 w 1154907"/>
              <a:gd name="connsiteY150"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88182 w 1154907"/>
              <a:gd name="connsiteY54" fmla="*/ 71437 h 1881187"/>
              <a:gd name="connsiteX55" fmla="*/ 671513 w 1154907"/>
              <a:gd name="connsiteY55" fmla="*/ 47625 h 1881187"/>
              <a:gd name="connsiteX56" fmla="*/ 645319 w 1154907"/>
              <a:gd name="connsiteY56" fmla="*/ 33337 h 1881187"/>
              <a:gd name="connsiteX57" fmla="*/ 638175 w 1154907"/>
              <a:gd name="connsiteY57" fmla="*/ 28575 h 1881187"/>
              <a:gd name="connsiteX58" fmla="*/ 623888 w 1154907"/>
              <a:gd name="connsiteY58" fmla="*/ 14287 h 1881187"/>
              <a:gd name="connsiteX59" fmla="*/ 614363 w 1154907"/>
              <a:gd name="connsiteY59" fmla="*/ 9525 h 1881187"/>
              <a:gd name="connsiteX60" fmla="*/ 607219 w 1154907"/>
              <a:gd name="connsiteY60" fmla="*/ 4762 h 1881187"/>
              <a:gd name="connsiteX61" fmla="*/ 588169 w 1154907"/>
              <a:gd name="connsiteY61" fmla="*/ 0 h 1881187"/>
              <a:gd name="connsiteX62" fmla="*/ 542925 w 1154907"/>
              <a:gd name="connsiteY62" fmla="*/ 2381 h 1881187"/>
              <a:gd name="connsiteX63" fmla="*/ 526257 w 1154907"/>
              <a:gd name="connsiteY63" fmla="*/ 7143 h 1881187"/>
              <a:gd name="connsiteX64" fmla="*/ 519113 w 1154907"/>
              <a:gd name="connsiteY64" fmla="*/ 11906 h 1881187"/>
              <a:gd name="connsiteX65" fmla="*/ 504825 w 1154907"/>
              <a:gd name="connsiteY65" fmla="*/ 23812 h 1881187"/>
              <a:gd name="connsiteX66" fmla="*/ 497682 w 1154907"/>
              <a:gd name="connsiteY66" fmla="*/ 26193 h 1881187"/>
              <a:gd name="connsiteX67" fmla="*/ 492919 w 1154907"/>
              <a:gd name="connsiteY67" fmla="*/ 33337 h 1881187"/>
              <a:gd name="connsiteX68" fmla="*/ 478632 w 1154907"/>
              <a:gd name="connsiteY68" fmla="*/ 42862 h 1881187"/>
              <a:gd name="connsiteX69" fmla="*/ 461963 w 1154907"/>
              <a:gd name="connsiteY69" fmla="*/ 61912 h 1881187"/>
              <a:gd name="connsiteX70" fmla="*/ 459582 w 1154907"/>
              <a:gd name="connsiteY70" fmla="*/ 69056 h 1881187"/>
              <a:gd name="connsiteX71" fmla="*/ 442913 w 1154907"/>
              <a:gd name="connsiteY71" fmla="*/ 90487 h 1881187"/>
              <a:gd name="connsiteX72" fmla="*/ 435769 w 1154907"/>
              <a:gd name="connsiteY72" fmla="*/ 104775 h 1881187"/>
              <a:gd name="connsiteX73" fmla="*/ 426244 w 1154907"/>
              <a:gd name="connsiteY73" fmla="*/ 121443 h 1881187"/>
              <a:gd name="connsiteX74" fmla="*/ 409576 w 1154907"/>
              <a:gd name="connsiteY74" fmla="*/ 130969 h 1881187"/>
              <a:gd name="connsiteX75" fmla="*/ 411957 w 1154907"/>
              <a:gd name="connsiteY75" fmla="*/ 152400 h 1881187"/>
              <a:gd name="connsiteX76" fmla="*/ 404813 w 1154907"/>
              <a:gd name="connsiteY76" fmla="*/ 157162 h 1881187"/>
              <a:gd name="connsiteX77" fmla="*/ 402432 w 1154907"/>
              <a:gd name="connsiteY77" fmla="*/ 164306 h 1881187"/>
              <a:gd name="connsiteX78" fmla="*/ 392907 w 1154907"/>
              <a:gd name="connsiteY78" fmla="*/ 178593 h 1881187"/>
              <a:gd name="connsiteX79" fmla="*/ 383382 w 1154907"/>
              <a:gd name="connsiteY79" fmla="*/ 192881 h 1881187"/>
              <a:gd name="connsiteX80" fmla="*/ 373857 w 1154907"/>
              <a:gd name="connsiteY80" fmla="*/ 207168 h 1881187"/>
              <a:gd name="connsiteX81" fmla="*/ 369094 w 1154907"/>
              <a:gd name="connsiteY81" fmla="*/ 214312 h 1881187"/>
              <a:gd name="connsiteX82" fmla="*/ 361950 w 1154907"/>
              <a:gd name="connsiteY82" fmla="*/ 228600 h 1881187"/>
              <a:gd name="connsiteX83" fmla="*/ 359569 w 1154907"/>
              <a:gd name="connsiteY83" fmla="*/ 235743 h 1881187"/>
              <a:gd name="connsiteX84" fmla="*/ 354807 w 1154907"/>
              <a:gd name="connsiteY84" fmla="*/ 242887 h 1881187"/>
              <a:gd name="connsiteX85" fmla="*/ 352425 w 1154907"/>
              <a:gd name="connsiteY85" fmla="*/ 250031 h 1881187"/>
              <a:gd name="connsiteX86" fmla="*/ 347663 w 1154907"/>
              <a:gd name="connsiteY86" fmla="*/ 257175 h 1881187"/>
              <a:gd name="connsiteX87" fmla="*/ 340519 w 1154907"/>
              <a:gd name="connsiteY87" fmla="*/ 271462 h 1881187"/>
              <a:gd name="connsiteX88" fmla="*/ 330994 w 1154907"/>
              <a:gd name="connsiteY88" fmla="*/ 292893 h 1881187"/>
              <a:gd name="connsiteX89" fmla="*/ 323850 w 1154907"/>
              <a:gd name="connsiteY89" fmla="*/ 307181 h 1881187"/>
              <a:gd name="connsiteX90" fmla="*/ 316707 w 1154907"/>
              <a:gd name="connsiteY90" fmla="*/ 328612 h 1881187"/>
              <a:gd name="connsiteX91" fmla="*/ 314325 w 1154907"/>
              <a:gd name="connsiteY91" fmla="*/ 335756 h 1881187"/>
              <a:gd name="connsiteX92" fmla="*/ 309563 w 1154907"/>
              <a:gd name="connsiteY92" fmla="*/ 342900 h 1881187"/>
              <a:gd name="connsiteX93" fmla="*/ 307182 w 1154907"/>
              <a:gd name="connsiteY93" fmla="*/ 350043 h 1881187"/>
              <a:gd name="connsiteX94" fmla="*/ 292894 w 1154907"/>
              <a:gd name="connsiteY94" fmla="*/ 371475 h 1881187"/>
              <a:gd name="connsiteX95" fmla="*/ 288132 w 1154907"/>
              <a:gd name="connsiteY95" fmla="*/ 378618 h 1881187"/>
              <a:gd name="connsiteX96" fmla="*/ 280988 w 1154907"/>
              <a:gd name="connsiteY96" fmla="*/ 392906 h 1881187"/>
              <a:gd name="connsiteX97" fmla="*/ 273844 w 1154907"/>
              <a:gd name="connsiteY97" fmla="*/ 407193 h 1881187"/>
              <a:gd name="connsiteX98" fmla="*/ 266700 w 1154907"/>
              <a:gd name="connsiteY98" fmla="*/ 428625 h 1881187"/>
              <a:gd name="connsiteX99" fmla="*/ 264319 w 1154907"/>
              <a:gd name="connsiteY99" fmla="*/ 435768 h 1881187"/>
              <a:gd name="connsiteX100" fmla="*/ 257175 w 1154907"/>
              <a:gd name="connsiteY100" fmla="*/ 459581 h 1881187"/>
              <a:gd name="connsiteX101" fmla="*/ 252413 w 1154907"/>
              <a:gd name="connsiteY101" fmla="*/ 466725 h 1881187"/>
              <a:gd name="connsiteX102" fmla="*/ 247650 w 1154907"/>
              <a:gd name="connsiteY102" fmla="*/ 481012 h 1881187"/>
              <a:gd name="connsiteX103" fmla="*/ 242888 w 1154907"/>
              <a:gd name="connsiteY103" fmla="*/ 495300 h 1881187"/>
              <a:gd name="connsiteX104" fmla="*/ 240507 w 1154907"/>
              <a:gd name="connsiteY104" fmla="*/ 502443 h 1881187"/>
              <a:gd name="connsiteX105" fmla="*/ 238125 w 1154907"/>
              <a:gd name="connsiteY105" fmla="*/ 511968 h 1881187"/>
              <a:gd name="connsiteX106" fmla="*/ 233363 w 1154907"/>
              <a:gd name="connsiteY106" fmla="*/ 519112 h 1881187"/>
              <a:gd name="connsiteX107" fmla="*/ 226219 w 1154907"/>
              <a:gd name="connsiteY107" fmla="*/ 540543 h 1881187"/>
              <a:gd name="connsiteX108" fmla="*/ 223838 w 1154907"/>
              <a:gd name="connsiteY108" fmla="*/ 547687 h 1881187"/>
              <a:gd name="connsiteX109" fmla="*/ 219075 w 1154907"/>
              <a:gd name="connsiteY109" fmla="*/ 554831 h 1881187"/>
              <a:gd name="connsiteX110" fmla="*/ 207169 w 1154907"/>
              <a:gd name="connsiteY110" fmla="*/ 590550 h 1881187"/>
              <a:gd name="connsiteX111" fmla="*/ 202407 w 1154907"/>
              <a:gd name="connsiteY111" fmla="*/ 604837 h 1881187"/>
              <a:gd name="connsiteX112" fmla="*/ 200025 w 1154907"/>
              <a:gd name="connsiteY112" fmla="*/ 611981 h 1881187"/>
              <a:gd name="connsiteX113" fmla="*/ 195263 w 1154907"/>
              <a:gd name="connsiteY113" fmla="*/ 628650 h 1881187"/>
              <a:gd name="connsiteX114" fmla="*/ 192882 w 1154907"/>
              <a:gd name="connsiteY114" fmla="*/ 638175 h 1881187"/>
              <a:gd name="connsiteX115" fmla="*/ 188119 w 1154907"/>
              <a:gd name="connsiteY115" fmla="*/ 652462 h 1881187"/>
              <a:gd name="connsiteX116" fmla="*/ 185738 w 1154907"/>
              <a:gd name="connsiteY116" fmla="*/ 659606 h 1881187"/>
              <a:gd name="connsiteX117" fmla="*/ 180975 w 1154907"/>
              <a:gd name="connsiteY117" fmla="*/ 676275 h 1881187"/>
              <a:gd name="connsiteX118" fmla="*/ 178594 w 1154907"/>
              <a:gd name="connsiteY118" fmla="*/ 685800 h 1881187"/>
              <a:gd name="connsiteX119" fmla="*/ 173832 w 1154907"/>
              <a:gd name="connsiteY119" fmla="*/ 692943 h 1881187"/>
              <a:gd name="connsiteX120" fmla="*/ 171450 w 1154907"/>
              <a:gd name="connsiteY120" fmla="*/ 700087 h 1881187"/>
              <a:gd name="connsiteX121" fmla="*/ 166688 w 1154907"/>
              <a:gd name="connsiteY121" fmla="*/ 707231 h 1881187"/>
              <a:gd name="connsiteX122" fmla="*/ 159544 w 1154907"/>
              <a:gd name="connsiteY122" fmla="*/ 728662 h 1881187"/>
              <a:gd name="connsiteX123" fmla="*/ 157163 w 1154907"/>
              <a:gd name="connsiteY123" fmla="*/ 735806 h 1881187"/>
              <a:gd name="connsiteX124" fmla="*/ 152400 w 1154907"/>
              <a:gd name="connsiteY124" fmla="*/ 742950 h 1881187"/>
              <a:gd name="connsiteX125" fmla="*/ 145257 w 1154907"/>
              <a:gd name="connsiteY125" fmla="*/ 766762 h 1881187"/>
              <a:gd name="connsiteX126" fmla="*/ 142875 w 1154907"/>
              <a:gd name="connsiteY126" fmla="*/ 773906 h 1881187"/>
              <a:gd name="connsiteX127" fmla="*/ 140494 w 1154907"/>
              <a:gd name="connsiteY127" fmla="*/ 781050 h 1881187"/>
              <a:gd name="connsiteX128" fmla="*/ 135732 w 1154907"/>
              <a:gd name="connsiteY128" fmla="*/ 788193 h 1881187"/>
              <a:gd name="connsiteX129" fmla="*/ 130969 w 1154907"/>
              <a:gd name="connsiteY129" fmla="*/ 802481 h 1881187"/>
              <a:gd name="connsiteX130" fmla="*/ 123825 w 1154907"/>
              <a:gd name="connsiteY130" fmla="*/ 816768 h 1881187"/>
              <a:gd name="connsiteX131" fmla="*/ 114300 w 1154907"/>
              <a:gd name="connsiteY131" fmla="*/ 833437 h 1881187"/>
              <a:gd name="connsiteX132" fmla="*/ 107157 w 1154907"/>
              <a:gd name="connsiteY132" fmla="*/ 847725 h 1881187"/>
              <a:gd name="connsiteX133" fmla="*/ 102394 w 1154907"/>
              <a:gd name="connsiteY133" fmla="*/ 862012 h 1881187"/>
              <a:gd name="connsiteX134" fmla="*/ 95250 w 1154907"/>
              <a:gd name="connsiteY134" fmla="*/ 876300 h 1881187"/>
              <a:gd name="connsiteX135" fmla="*/ 92869 w 1154907"/>
              <a:gd name="connsiteY135" fmla="*/ 885825 h 1881187"/>
              <a:gd name="connsiteX136" fmla="*/ 88107 w 1154907"/>
              <a:gd name="connsiteY136" fmla="*/ 900112 h 1881187"/>
              <a:gd name="connsiteX137" fmla="*/ 78582 w 1154907"/>
              <a:gd name="connsiteY137" fmla="*/ 928687 h 1881187"/>
              <a:gd name="connsiteX138" fmla="*/ 73819 w 1154907"/>
              <a:gd name="connsiteY138" fmla="*/ 942975 h 1881187"/>
              <a:gd name="connsiteX139" fmla="*/ 71438 w 1154907"/>
              <a:gd name="connsiteY139" fmla="*/ 950118 h 1881187"/>
              <a:gd name="connsiteX140" fmla="*/ 66675 w 1154907"/>
              <a:gd name="connsiteY140" fmla="*/ 957262 h 1881187"/>
              <a:gd name="connsiteX141" fmla="*/ 57150 w 1154907"/>
              <a:gd name="connsiteY141" fmla="*/ 978693 h 1881187"/>
              <a:gd name="connsiteX142" fmla="*/ 47625 w 1154907"/>
              <a:gd name="connsiteY142" fmla="*/ 1007268 h 1881187"/>
              <a:gd name="connsiteX143" fmla="*/ 42863 w 1154907"/>
              <a:gd name="connsiteY143" fmla="*/ 1021556 h 1881187"/>
              <a:gd name="connsiteX144" fmla="*/ 40482 w 1154907"/>
              <a:gd name="connsiteY144" fmla="*/ 1028700 h 1881187"/>
              <a:gd name="connsiteX145" fmla="*/ 35719 w 1154907"/>
              <a:gd name="connsiteY145" fmla="*/ 1035843 h 1881187"/>
              <a:gd name="connsiteX146" fmla="*/ 26194 w 1154907"/>
              <a:gd name="connsiteY146" fmla="*/ 1057275 h 1881187"/>
              <a:gd name="connsiteX147" fmla="*/ 19050 w 1154907"/>
              <a:gd name="connsiteY147" fmla="*/ 1078706 h 1881187"/>
              <a:gd name="connsiteX148" fmla="*/ 16669 w 1154907"/>
              <a:gd name="connsiteY148" fmla="*/ 1085850 h 1881187"/>
              <a:gd name="connsiteX149" fmla="*/ 2382 w 1154907"/>
              <a:gd name="connsiteY149"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28663 w 1154907"/>
              <a:gd name="connsiteY50" fmla="*/ 123825 h 1881187"/>
              <a:gd name="connsiteX51" fmla="*/ 709613 w 1154907"/>
              <a:gd name="connsiteY51" fmla="*/ 104774 h 1881187"/>
              <a:gd name="connsiteX52" fmla="*/ 702469 w 1154907"/>
              <a:gd name="connsiteY52" fmla="*/ 88106 h 1881187"/>
              <a:gd name="connsiteX53" fmla="*/ 700088 w 1154907"/>
              <a:gd name="connsiteY53" fmla="*/ 83343 h 1881187"/>
              <a:gd name="connsiteX54" fmla="*/ 688182 w 1154907"/>
              <a:gd name="connsiteY54" fmla="*/ 71437 h 1881187"/>
              <a:gd name="connsiteX55" fmla="*/ 645319 w 1154907"/>
              <a:gd name="connsiteY55" fmla="*/ 33337 h 1881187"/>
              <a:gd name="connsiteX56" fmla="*/ 638175 w 1154907"/>
              <a:gd name="connsiteY56" fmla="*/ 28575 h 1881187"/>
              <a:gd name="connsiteX57" fmla="*/ 623888 w 1154907"/>
              <a:gd name="connsiteY57" fmla="*/ 14287 h 1881187"/>
              <a:gd name="connsiteX58" fmla="*/ 614363 w 1154907"/>
              <a:gd name="connsiteY58" fmla="*/ 9525 h 1881187"/>
              <a:gd name="connsiteX59" fmla="*/ 607219 w 1154907"/>
              <a:gd name="connsiteY59" fmla="*/ 4762 h 1881187"/>
              <a:gd name="connsiteX60" fmla="*/ 588169 w 1154907"/>
              <a:gd name="connsiteY60" fmla="*/ 0 h 1881187"/>
              <a:gd name="connsiteX61" fmla="*/ 542925 w 1154907"/>
              <a:gd name="connsiteY61" fmla="*/ 2381 h 1881187"/>
              <a:gd name="connsiteX62" fmla="*/ 526257 w 1154907"/>
              <a:gd name="connsiteY62" fmla="*/ 7143 h 1881187"/>
              <a:gd name="connsiteX63" fmla="*/ 519113 w 1154907"/>
              <a:gd name="connsiteY63" fmla="*/ 11906 h 1881187"/>
              <a:gd name="connsiteX64" fmla="*/ 504825 w 1154907"/>
              <a:gd name="connsiteY64" fmla="*/ 23812 h 1881187"/>
              <a:gd name="connsiteX65" fmla="*/ 497682 w 1154907"/>
              <a:gd name="connsiteY65" fmla="*/ 26193 h 1881187"/>
              <a:gd name="connsiteX66" fmla="*/ 492919 w 1154907"/>
              <a:gd name="connsiteY66" fmla="*/ 33337 h 1881187"/>
              <a:gd name="connsiteX67" fmla="*/ 478632 w 1154907"/>
              <a:gd name="connsiteY67" fmla="*/ 42862 h 1881187"/>
              <a:gd name="connsiteX68" fmla="*/ 461963 w 1154907"/>
              <a:gd name="connsiteY68" fmla="*/ 61912 h 1881187"/>
              <a:gd name="connsiteX69" fmla="*/ 459582 w 1154907"/>
              <a:gd name="connsiteY69" fmla="*/ 69056 h 1881187"/>
              <a:gd name="connsiteX70" fmla="*/ 442913 w 1154907"/>
              <a:gd name="connsiteY70" fmla="*/ 90487 h 1881187"/>
              <a:gd name="connsiteX71" fmla="*/ 435769 w 1154907"/>
              <a:gd name="connsiteY71" fmla="*/ 104775 h 1881187"/>
              <a:gd name="connsiteX72" fmla="*/ 426244 w 1154907"/>
              <a:gd name="connsiteY72" fmla="*/ 121443 h 1881187"/>
              <a:gd name="connsiteX73" fmla="*/ 409576 w 1154907"/>
              <a:gd name="connsiteY73" fmla="*/ 130969 h 1881187"/>
              <a:gd name="connsiteX74" fmla="*/ 411957 w 1154907"/>
              <a:gd name="connsiteY74" fmla="*/ 152400 h 1881187"/>
              <a:gd name="connsiteX75" fmla="*/ 404813 w 1154907"/>
              <a:gd name="connsiteY75" fmla="*/ 157162 h 1881187"/>
              <a:gd name="connsiteX76" fmla="*/ 402432 w 1154907"/>
              <a:gd name="connsiteY76" fmla="*/ 164306 h 1881187"/>
              <a:gd name="connsiteX77" fmla="*/ 392907 w 1154907"/>
              <a:gd name="connsiteY77" fmla="*/ 178593 h 1881187"/>
              <a:gd name="connsiteX78" fmla="*/ 383382 w 1154907"/>
              <a:gd name="connsiteY78" fmla="*/ 192881 h 1881187"/>
              <a:gd name="connsiteX79" fmla="*/ 373857 w 1154907"/>
              <a:gd name="connsiteY79" fmla="*/ 207168 h 1881187"/>
              <a:gd name="connsiteX80" fmla="*/ 369094 w 1154907"/>
              <a:gd name="connsiteY80" fmla="*/ 214312 h 1881187"/>
              <a:gd name="connsiteX81" fmla="*/ 361950 w 1154907"/>
              <a:gd name="connsiteY81" fmla="*/ 228600 h 1881187"/>
              <a:gd name="connsiteX82" fmla="*/ 359569 w 1154907"/>
              <a:gd name="connsiteY82" fmla="*/ 235743 h 1881187"/>
              <a:gd name="connsiteX83" fmla="*/ 354807 w 1154907"/>
              <a:gd name="connsiteY83" fmla="*/ 242887 h 1881187"/>
              <a:gd name="connsiteX84" fmla="*/ 352425 w 1154907"/>
              <a:gd name="connsiteY84" fmla="*/ 250031 h 1881187"/>
              <a:gd name="connsiteX85" fmla="*/ 347663 w 1154907"/>
              <a:gd name="connsiteY85" fmla="*/ 257175 h 1881187"/>
              <a:gd name="connsiteX86" fmla="*/ 340519 w 1154907"/>
              <a:gd name="connsiteY86" fmla="*/ 271462 h 1881187"/>
              <a:gd name="connsiteX87" fmla="*/ 330994 w 1154907"/>
              <a:gd name="connsiteY87" fmla="*/ 292893 h 1881187"/>
              <a:gd name="connsiteX88" fmla="*/ 323850 w 1154907"/>
              <a:gd name="connsiteY88" fmla="*/ 307181 h 1881187"/>
              <a:gd name="connsiteX89" fmla="*/ 316707 w 1154907"/>
              <a:gd name="connsiteY89" fmla="*/ 328612 h 1881187"/>
              <a:gd name="connsiteX90" fmla="*/ 314325 w 1154907"/>
              <a:gd name="connsiteY90" fmla="*/ 335756 h 1881187"/>
              <a:gd name="connsiteX91" fmla="*/ 309563 w 1154907"/>
              <a:gd name="connsiteY91" fmla="*/ 342900 h 1881187"/>
              <a:gd name="connsiteX92" fmla="*/ 307182 w 1154907"/>
              <a:gd name="connsiteY92" fmla="*/ 350043 h 1881187"/>
              <a:gd name="connsiteX93" fmla="*/ 292894 w 1154907"/>
              <a:gd name="connsiteY93" fmla="*/ 371475 h 1881187"/>
              <a:gd name="connsiteX94" fmla="*/ 288132 w 1154907"/>
              <a:gd name="connsiteY94" fmla="*/ 378618 h 1881187"/>
              <a:gd name="connsiteX95" fmla="*/ 280988 w 1154907"/>
              <a:gd name="connsiteY95" fmla="*/ 392906 h 1881187"/>
              <a:gd name="connsiteX96" fmla="*/ 273844 w 1154907"/>
              <a:gd name="connsiteY96" fmla="*/ 407193 h 1881187"/>
              <a:gd name="connsiteX97" fmla="*/ 266700 w 1154907"/>
              <a:gd name="connsiteY97" fmla="*/ 428625 h 1881187"/>
              <a:gd name="connsiteX98" fmla="*/ 264319 w 1154907"/>
              <a:gd name="connsiteY98" fmla="*/ 435768 h 1881187"/>
              <a:gd name="connsiteX99" fmla="*/ 257175 w 1154907"/>
              <a:gd name="connsiteY99" fmla="*/ 459581 h 1881187"/>
              <a:gd name="connsiteX100" fmla="*/ 252413 w 1154907"/>
              <a:gd name="connsiteY100" fmla="*/ 466725 h 1881187"/>
              <a:gd name="connsiteX101" fmla="*/ 247650 w 1154907"/>
              <a:gd name="connsiteY101" fmla="*/ 481012 h 1881187"/>
              <a:gd name="connsiteX102" fmla="*/ 242888 w 1154907"/>
              <a:gd name="connsiteY102" fmla="*/ 495300 h 1881187"/>
              <a:gd name="connsiteX103" fmla="*/ 240507 w 1154907"/>
              <a:gd name="connsiteY103" fmla="*/ 502443 h 1881187"/>
              <a:gd name="connsiteX104" fmla="*/ 238125 w 1154907"/>
              <a:gd name="connsiteY104" fmla="*/ 511968 h 1881187"/>
              <a:gd name="connsiteX105" fmla="*/ 233363 w 1154907"/>
              <a:gd name="connsiteY105" fmla="*/ 519112 h 1881187"/>
              <a:gd name="connsiteX106" fmla="*/ 226219 w 1154907"/>
              <a:gd name="connsiteY106" fmla="*/ 540543 h 1881187"/>
              <a:gd name="connsiteX107" fmla="*/ 223838 w 1154907"/>
              <a:gd name="connsiteY107" fmla="*/ 547687 h 1881187"/>
              <a:gd name="connsiteX108" fmla="*/ 219075 w 1154907"/>
              <a:gd name="connsiteY108" fmla="*/ 554831 h 1881187"/>
              <a:gd name="connsiteX109" fmla="*/ 207169 w 1154907"/>
              <a:gd name="connsiteY109" fmla="*/ 590550 h 1881187"/>
              <a:gd name="connsiteX110" fmla="*/ 202407 w 1154907"/>
              <a:gd name="connsiteY110" fmla="*/ 604837 h 1881187"/>
              <a:gd name="connsiteX111" fmla="*/ 200025 w 1154907"/>
              <a:gd name="connsiteY111" fmla="*/ 611981 h 1881187"/>
              <a:gd name="connsiteX112" fmla="*/ 195263 w 1154907"/>
              <a:gd name="connsiteY112" fmla="*/ 628650 h 1881187"/>
              <a:gd name="connsiteX113" fmla="*/ 192882 w 1154907"/>
              <a:gd name="connsiteY113" fmla="*/ 638175 h 1881187"/>
              <a:gd name="connsiteX114" fmla="*/ 188119 w 1154907"/>
              <a:gd name="connsiteY114" fmla="*/ 652462 h 1881187"/>
              <a:gd name="connsiteX115" fmla="*/ 185738 w 1154907"/>
              <a:gd name="connsiteY115" fmla="*/ 659606 h 1881187"/>
              <a:gd name="connsiteX116" fmla="*/ 180975 w 1154907"/>
              <a:gd name="connsiteY116" fmla="*/ 676275 h 1881187"/>
              <a:gd name="connsiteX117" fmla="*/ 178594 w 1154907"/>
              <a:gd name="connsiteY117" fmla="*/ 685800 h 1881187"/>
              <a:gd name="connsiteX118" fmla="*/ 173832 w 1154907"/>
              <a:gd name="connsiteY118" fmla="*/ 692943 h 1881187"/>
              <a:gd name="connsiteX119" fmla="*/ 171450 w 1154907"/>
              <a:gd name="connsiteY119" fmla="*/ 700087 h 1881187"/>
              <a:gd name="connsiteX120" fmla="*/ 166688 w 1154907"/>
              <a:gd name="connsiteY120" fmla="*/ 707231 h 1881187"/>
              <a:gd name="connsiteX121" fmla="*/ 159544 w 1154907"/>
              <a:gd name="connsiteY121" fmla="*/ 728662 h 1881187"/>
              <a:gd name="connsiteX122" fmla="*/ 157163 w 1154907"/>
              <a:gd name="connsiteY122" fmla="*/ 735806 h 1881187"/>
              <a:gd name="connsiteX123" fmla="*/ 152400 w 1154907"/>
              <a:gd name="connsiteY123" fmla="*/ 742950 h 1881187"/>
              <a:gd name="connsiteX124" fmla="*/ 145257 w 1154907"/>
              <a:gd name="connsiteY124" fmla="*/ 766762 h 1881187"/>
              <a:gd name="connsiteX125" fmla="*/ 142875 w 1154907"/>
              <a:gd name="connsiteY125" fmla="*/ 773906 h 1881187"/>
              <a:gd name="connsiteX126" fmla="*/ 140494 w 1154907"/>
              <a:gd name="connsiteY126" fmla="*/ 781050 h 1881187"/>
              <a:gd name="connsiteX127" fmla="*/ 135732 w 1154907"/>
              <a:gd name="connsiteY127" fmla="*/ 788193 h 1881187"/>
              <a:gd name="connsiteX128" fmla="*/ 130969 w 1154907"/>
              <a:gd name="connsiteY128" fmla="*/ 802481 h 1881187"/>
              <a:gd name="connsiteX129" fmla="*/ 123825 w 1154907"/>
              <a:gd name="connsiteY129" fmla="*/ 816768 h 1881187"/>
              <a:gd name="connsiteX130" fmla="*/ 114300 w 1154907"/>
              <a:gd name="connsiteY130" fmla="*/ 833437 h 1881187"/>
              <a:gd name="connsiteX131" fmla="*/ 107157 w 1154907"/>
              <a:gd name="connsiteY131" fmla="*/ 847725 h 1881187"/>
              <a:gd name="connsiteX132" fmla="*/ 102394 w 1154907"/>
              <a:gd name="connsiteY132" fmla="*/ 862012 h 1881187"/>
              <a:gd name="connsiteX133" fmla="*/ 95250 w 1154907"/>
              <a:gd name="connsiteY133" fmla="*/ 876300 h 1881187"/>
              <a:gd name="connsiteX134" fmla="*/ 92869 w 1154907"/>
              <a:gd name="connsiteY134" fmla="*/ 885825 h 1881187"/>
              <a:gd name="connsiteX135" fmla="*/ 88107 w 1154907"/>
              <a:gd name="connsiteY135" fmla="*/ 900112 h 1881187"/>
              <a:gd name="connsiteX136" fmla="*/ 78582 w 1154907"/>
              <a:gd name="connsiteY136" fmla="*/ 928687 h 1881187"/>
              <a:gd name="connsiteX137" fmla="*/ 73819 w 1154907"/>
              <a:gd name="connsiteY137" fmla="*/ 942975 h 1881187"/>
              <a:gd name="connsiteX138" fmla="*/ 71438 w 1154907"/>
              <a:gd name="connsiteY138" fmla="*/ 950118 h 1881187"/>
              <a:gd name="connsiteX139" fmla="*/ 66675 w 1154907"/>
              <a:gd name="connsiteY139" fmla="*/ 957262 h 1881187"/>
              <a:gd name="connsiteX140" fmla="*/ 57150 w 1154907"/>
              <a:gd name="connsiteY140" fmla="*/ 978693 h 1881187"/>
              <a:gd name="connsiteX141" fmla="*/ 47625 w 1154907"/>
              <a:gd name="connsiteY141" fmla="*/ 1007268 h 1881187"/>
              <a:gd name="connsiteX142" fmla="*/ 42863 w 1154907"/>
              <a:gd name="connsiteY142" fmla="*/ 1021556 h 1881187"/>
              <a:gd name="connsiteX143" fmla="*/ 40482 w 1154907"/>
              <a:gd name="connsiteY143" fmla="*/ 1028700 h 1881187"/>
              <a:gd name="connsiteX144" fmla="*/ 35719 w 1154907"/>
              <a:gd name="connsiteY144" fmla="*/ 1035843 h 1881187"/>
              <a:gd name="connsiteX145" fmla="*/ 26194 w 1154907"/>
              <a:gd name="connsiteY145" fmla="*/ 1057275 h 1881187"/>
              <a:gd name="connsiteX146" fmla="*/ 19050 w 1154907"/>
              <a:gd name="connsiteY146" fmla="*/ 1078706 h 1881187"/>
              <a:gd name="connsiteX147" fmla="*/ 16669 w 1154907"/>
              <a:gd name="connsiteY147" fmla="*/ 1085850 h 1881187"/>
              <a:gd name="connsiteX148" fmla="*/ 2382 w 1154907"/>
              <a:gd name="connsiteY148"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9613 w 1154907"/>
              <a:gd name="connsiteY50" fmla="*/ 104774 h 1881187"/>
              <a:gd name="connsiteX51" fmla="*/ 702469 w 1154907"/>
              <a:gd name="connsiteY51" fmla="*/ 88106 h 1881187"/>
              <a:gd name="connsiteX52" fmla="*/ 700088 w 1154907"/>
              <a:gd name="connsiteY52" fmla="*/ 83343 h 1881187"/>
              <a:gd name="connsiteX53" fmla="*/ 688182 w 1154907"/>
              <a:gd name="connsiteY53" fmla="*/ 71437 h 1881187"/>
              <a:gd name="connsiteX54" fmla="*/ 645319 w 1154907"/>
              <a:gd name="connsiteY54" fmla="*/ 33337 h 1881187"/>
              <a:gd name="connsiteX55" fmla="*/ 638175 w 1154907"/>
              <a:gd name="connsiteY55" fmla="*/ 28575 h 1881187"/>
              <a:gd name="connsiteX56" fmla="*/ 623888 w 1154907"/>
              <a:gd name="connsiteY56" fmla="*/ 14287 h 1881187"/>
              <a:gd name="connsiteX57" fmla="*/ 614363 w 1154907"/>
              <a:gd name="connsiteY57" fmla="*/ 9525 h 1881187"/>
              <a:gd name="connsiteX58" fmla="*/ 607219 w 1154907"/>
              <a:gd name="connsiteY58" fmla="*/ 4762 h 1881187"/>
              <a:gd name="connsiteX59" fmla="*/ 588169 w 1154907"/>
              <a:gd name="connsiteY59" fmla="*/ 0 h 1881187"/>
              <a:gd name="connsiteX60" fmla="*/ 542925 w 1154907"/>
              <a:gd name="connsiteY60" fmla="*/ 2381 h 1881187"/>
              <a:gd name="connsiteX61" fmla="*/ 526257 w 1154907"/>
              <a:gd name="connsiteY61" fmla="*/ 7143 h 1881187"/>
              <a:gd name="connsiteX62" fmla="*/ 519113 w 1154907"/>
              <a:gd name="connsiteY62" fmla="*/ 11906 h 1881187"/>
              <a:gd name="connsiteX63" fmla="*/ 504825 w 1154907"/>
              <a:gd name="connsiteY63" fmla="*/ 23812 h 1881187"/>
              <a:gd name="connsiteX64" fmla="*/ 497682 w 1154907"/>
              <a:gd name="connsiteY64" fmla="*/ 26193 h 1881187"/>
              <a:gd name="connsiteX65" fmla="*/ 492919 w 1154907"/>
              <a:gd name="connsiteY65" fmla="*/ 33337 h 1881187"/>
              <a:gd name="connsiteX66" fmla="*/ 478632 w 1154907"/>
              <a:gd name="connsiteY66" fmla="*/ 42862 h 1881187"/>
              <a:gd name="connsiteX67" fmla="*/ 461963 w 1154907"/>
              <a:gd name="connsiteY67" fmla="*/ 61912 h 1881187"/>
              <a:gd name="connsiteX68" fmla="*/ 459582 w 1154907"/>
              <a:gd name="connsiteY68" fmla="*/ 69056 h 1881187"/>
              <a:gd name="connsiteX69" fmla="*/ 442913 w 1154907"/>
              <a:gd name="connsiteY69" fmla="*/ 90487 h 1881187"/>
              <a:gd name="connsiteX70" fmla="*/ 435769 w 1154907"/>
              <a:gd name="connsiteY70" fmla="*/ 104775 h 1881187"/>
              <a:gd name="connsiteX71" fmla="*/ 426244 w 1154907"/>
              <a:gd name="connsiteY71" fmla="*/ 121443 h 1881187"/>
              <a:gd name="connsiteX72" fmla="*/ 409576 w 1154907"/>
              <a:gd name="connsiteY72" fmla="*/ 130969 h 1881187"/>
              <a:gd name="connsiteX73" fmla="*/ 411957 w 1154907"/>
              <a:gd name="connsiteY73" fmla="*/ 152400 h 1881187"/>
              <a:gd name="connsiteX74" fmla="*/ 404813 w 1154907"/>
              <a:gd name="connsiteY74" fmla="*/ 157162 h 1881187"/>
              <a:gd name="connsiteX75" fmla="*/ 402432 w 1154907"/>
              <a:gd name="connsiteY75" fmla="*/ 164306 h 1881187"/>
              <a:gd name="connsiteX76" fmla="*/ 392907 w 1154907"/>
              <a:gd name="connsiteY76" fmla="*/ 178593 h 1881187"/>
              <a:gd name="connsiteX77" fmla="*/ 383382 w 1154907"/>
              <a:gd name="connsiteY77" fmla="*/ 192881 h 1881187"/>
              <a:gd name="connsiteX78" fmla="*/ 373857 w 1154907"/>
              <a:gd name="connsiteY78" fmla="*/ 207168 h 1881187"/>
              <a:gd name="connsiteX79" fmla="*/ 369094 w 1154907"/>
              <a:gd name="connsiteY79" fmla="*/ 214312 h 1881187"/>
              <a:gd name="connsiteX80" fmla="*/ 361950 w 1154907"/>
              <a:gd name="connsiteY80" fmla="*/ 228600 h 1881187"/>
              <a:gd name="connsiteX81" fmla="*/ 359569 w 1154907"/>
              <a:gd name="connsiteY81" fmla="*/ 235743 h 1881187"/>
              <a:gd name="connsiteX82" fmla="*/ 354807 w 1154907"/>
              <a:gd name="connsiteY82" fmla="*/ 242887 h 1881187"/>
              <a:gd name="connsiteX83" fmla="*/ 352425 w 1154907"/>
              <a:gd name="connsiteY83" fmla="*/ 250031 h 1881187"/>
              <a:gd name="connsiteX84" fmla="*/ 347663 w 1154907"/>
              <a:gd name="connsiteY84" fmla="*/ 257175 h 1881187"/>
              <a:gd name="connsiteX85" fmla="*/ 340519 w 1154907"/>
              <a:gd name="connsiteY85" fmla="*/ 271462 h 1881187"/>
              <a:gd name="connsiteX86" fmla="*/ 330994 w 1154907"/>
              <a:gd name="connsiteY86" fmla="*/ 292893 h 1881187"/>
              <a:gd name="connsiteX87" fmla="*/ 323850 w 1154907"/>
              <a:gd name="connsiteY87" fmla="*/ 307181 h 1881187"/>
              <a:gd name="connsiteX88" fmla="*/ 316707 w 1154907"/>
              <a:gd name="connsiteY88" fmla="*/ 328612 h 1881187"/>
              <a:gd name="connsiteX89" fmla="*/ 314325 w 1154907"/>
              <a:gd name="connsiteY89" fmla="*/ 335756 h 1881187"/>
              <a:gd name="connsiteX90" fmla="*/ 309563 w 1154907"/>
              <a:gd name="connsiteY90" fmla="*/ 342900 h 1881187"/>
              <a:gd name="connsiteX91" fmla="*/ 307182 w 1154907"/>
              <a:gd name="connsiteY91" fmla="*/ 350043 h 1881187"/>
              <a:gd name="connsiteX92" fmla="*/ 292894 w 1154907"/>
              <a:gd name="connsiteY92" fmla="*/ 371475 h 1881187"/>
              <a:gd name="connsiteX93" fmla="*/ 288132 w 1154907"/>
              <a:gd name="connsiteY93" fmla="*/ 378618 h 1881187"/>
              <a:gd name="connsiteX94" fmla="*/ 280988 w 1154907"/>
              <a:gd name="connsiteY94" fmla="*/ 392906 h 1881187"/>
              <a:gd name="connsiteX95" fmla="*/ 273844 w 1154907"/>
              <a:gd name="connsiteY95" fmla="*/ 407193 h 1881187"/>
              <a:gd name="connsiteX96" fmla="*/ 266700 w 1154907"/>
              <a:gd name="connsiteY96" fmla="*/ 428625 h 1881187"/>
              <a:gd name="connsiteX97" fmla="*/ 264319 w 1154907"/>
              <a:gd name="connsiteY97" fmla="*/ 435768 h 1881187"/>
              <a:gd name="connsiteX98" fmla="*/ 257175 w 1154907"/>
              <a:gd name="connsiteY98" fmla="*/ 459581 h 1881187"/>
              <a:gd name="connsiteX99" fmla="*/ 252413 w 1154907"/>
              <a:gd name="connsiteY99" fmla="*/ 466725 h 1881187"/>
              <a:gd name="connsiteX100" fmla="*/ 247650 w 1154907"/>
              <a:gd name="connsiteY100" fmla="*/ 481012 h 1881187"/>
              <a:gd name="connsiteX101" fmla="*/ 242888 w 1154907"/>
              <a:gd name="connsiteY101" fmla="*/ 495300 h 1881187"/>
              <a:gd name="connsiteX102" fmla="*/ 240507 w 1154907"/>
              <a:gd name="connsiteY102" fmla="*/ 502443 h 1881187"/>
              <a:gd name="connsiteX103" fmla="*/ 238125 w 1154907"/>
              <a:gd name="connsiteY103" fmla="*/ 511968 h 1881187"/>
              <a:gd name="connsiteX104" fmla="*/ 233363 w 1154907"/>
              <a:gd name="connsiteY104" fmla="*/ 519112 h 1881187"/>
              <a:gd name="connsiteX105" fmla="*/ 226219 w 1154907"/>
              <a:gd name="connsiteY105" fmla="*/ 540543 h 1881187"/>
              <a:gd name="connsiteX106" fmla="*/ 223838 w 1154907"/>
              <a:gd name="connsiteY106" fmla="*/ 547687 h 1881187"/>
              <a:gd name="connsiteX107" fmla="*/ 219075 w 1154907"/>
              <a:gd name="connsiteY107" fmla="*/ 554831 h 1881187"/>
              <a:gd name="connsiteX108" fmla="*/ 207169 w 1154907"/>
              <a:gd name="connsiteY108" fmla="*/ 590550 h 1881187"/>
              <a:gd name="connsiteX109" fmla="*/ 202407 w 1154907"/>
              <a:gd name="connsiteY109" fmla="*/ 604837 h 1881187"/>
              <a:gd name="connsiteX110" fmla="*/ 200025 w 1154907"/>
              <a:gd name="connsiteY110" fmla="*/ 611981 h 1881187"/>
              <a:gd name="connsiteX111" fmla="*/ 195263 w 1154907"/>
              <a:gd name="connsiteY111" fmla="*/ 628650 h 1881187"/>
              <a:gd name="connsiteX112" fmla="*/ 192882 w 1154907"/>
              <a:gd name="connsiteY112" fmla="*/ 638175 h 1881187"/>
              <a:gd name="connsiteX113" fmla="*/ 188119 w 1154907"/>
              <a:gd name="connsiteY113" fmla="*/ 652462 h 1881187"/>
              <a:gd name="connsiteX114" fmla="*/ 185738 w 1154907"/>
              <a:gd name="connsiteY114" fmla="*/ 659606 h 1881187"/>
              <a:gd name="connsiteX115" fmla="*/ 180975 w 1154907"/>
              <a:gd name="connsiteY115" fmla="*/ 676275 h 1881187"/>
              <a:gd name="connsiteX116" fmla="*/ 178594 w 1154907"/>
              <a:gd name="connsiteY116" fmla="*/ 685800 h 1881187"/>
              <a:gd name="connsiteX117" fmla="*/ 173832 w 1154907"/>
              <a:gd name="connsiteY117" fmla="*/ 692943 h 1881187"/>
              <a:gd name="connsiteX118" fmla="*/ 171450 w 1154907"/>
              <a:gd name="connsiteY118" fmla="*/ 700087 h 1881187"/>
              <a:gd name="connsiteX119" fmla="*/ 166688 w 1154907"/>
              <a:gd name="connsiteY119" fmla="*/ 707231 h 1881187"/>
              <a:gd name="connsiteX120" fmla="*/ 159544 w 1154907"/>
              <a:gd name="connsiteY120" fmla="*/ 728662 h 1881187"/>
              <a:gd name="connsiteX121" fmla="*/ 157163 w 1154907"/>
              <a:gd name="connsiteY121" fmla="*/ 735806 h 1881187"/>
              <a:gd name="connsiteX122" fmla="*/ 152400 w 1154907"/>
              <a:gd name="connsiteY122" fmla="*/ 742950 h 1881187"/>
              <a:gd name="connsiteX123" fmla="*/ 145257 w 1154907"/>
              <a:gd name="connsiteY123" fmla="*/ 766762 h 1881187"/>
              <a:gd name="connsiteX124" fmla="*/ 142875 w 1154907"/>
              <a:gd name="connsiteY124" fmla="*/ 773906 h 1881187"/>
              <a:gd name="connsiteX125" fmla="*/ 140494 w 1154907"/>
              <a:gd name="connsiteY125" fmla="*/ 781050 h 1881187"/>
              <a:gd name="connsiteX126" fmla="*/ 135732 w 1154907"/>
              <a:gd name="connsiteY126" fmla="*/ 788193 h 1881187"/>
              <a:gd name="connsiteX127" fmla="*/ 130969 w 1154907"/>
              <a:gd name="connsiteY127" fmla="*/ 802481 h 1881187"/>
              <a:gd name="connsiteX128" fmla="*/ 123825 w 1154907"/>
              <a:gd name="connsiteY128" fmla="*/ 816768 h 1881187"/>
              <a:gd name="connsiteX129" fmla="*/ 114300 w 1154907"/>
              <a:gd name="connsiteY129" fmla="*/ 833437 h 1881187"/>
              <a:gd name="connsiteX130" fmla="*/ 107157 w 1154907"/>
              <a:gd name="connsiteY130" fmla="*/ 847725 h 1881187"/>
              <a:gd name="connsiteX131" fmla="*/ 102394 w 1154907"/>
              <a:gd name="connsiteY131" fmla="*/ 862012 h 1881187"/>
              <a:gd name="connsiteX132" fmla="*/ 95250 w 1154907"/>
              <a:gd name="connsiteY132" fmla="*/ 876300 h 1881187"/>
              <a:gd name="connsiteX133" fmla="*/ 92869 w 1154907"/>
              <a:gd name="connsiteY133" fmla="*/ 885825 h 1881187"/>
              <a:gd name="connsiteX134" fmla="*/ 88107 w 1154907"/>
              <a:gd name="connsiteY134" fmla="*/ 900112 h 1881187"/>
              <a:gd name="connsiteX135" fmla="*/ 78582 w 1154907"/>
              <a:gd name="connsiteY135" fmla="*/ 928687 h 1881187"/>
              <a:gd name="connsiteX136" fmla="*/ 73819 w 1154907"/>
              <a:gd name="connsiteY136" fmla="*/ 942975 h 1881187"/>
              <a:gd name="connsiteX137" fmla="*/ 71438 w 1154907"/>
              <a:gd name="connsiteY137" fmla="*/ 950118 h 1881187"/>
              <a:gd name="connsiteX138" fmla="*/ 66675 w 1154907"/>
              <a:gd name="connsiteY138" fmla="*/ 957262 h 1881187"/>
              <a:gd name="connsiteX139" fmla="*/ 57150 w 1154907"/>
              <a:gd name="connsiteY139" fmla="*/ 978693 h 1881187"/>
              <a:gd name="connsiteX140" fmla="*/ 47625 w 1154907"/>
              <a:gd name="connsiteY140" fmla="*/ 1007268 h 1881187"/>
              <a:gd name="connsiteX141" fmla="*/ 42863 w 1154907"/>
              <a:gd name="connsiteY141" fmla="*/ 1021556 h 1881187"/>
              <a:gd name="connsiteX142" fmla="*/ 40482 w 1154907"/>
              <a:gd name="connsiteY142" fmla="*/ 1028700 h 1881187"/>
              <a:gd name="connsiteX143" fmla="*/ 35719 w 1154907"/>
              <a:gd name="connsiteY143" fmla="*/ 1035843 h 1881187"/>
              <a:gd name="connsiteX144" fmla="*/ 26194 w 1154907"/>
              <a:gd name="connsiteY144" fmla="*/ 1057275 h 1881187"/>
              <a:gd name="connsiteX145" fmla="*/ 19050 w 1154907"/>
              <a:gd name="connsiteY145" fmla="*/ 1078706 h 1881187"/>
              <a:gd name="connsiteX146" fmla="*/ 16669 w 1154907"/>
              <a:gd name="connsiteY146" fmla="*/ 1085850 h 1881187"/>
              <a:gd name="connsiteX147" fmla="*/ 2382 w 1154907"/>
              <a:gd name="connsiteY147"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09576 w 1154907"/>
              <a:gd name="connsiteY71" fmla="*/ 130969 h 1881187"/>
              <a:gd name="connsiteX72" fmla="*/ 411957 w 1154907"/>
              <a:gd name="connsiteY72" fmla="*/ 152400 h 1881187"/>
              <a:gd name="connsiteX73" fmla="*/ 404813 w 1154907"/>
              <a:gd name="connsiteY73" fmla="*/ 157162 h 1881187"/>
              <a:gd name="connsiteX74" fmla="*/ 402432 w 1154907"/>
              <a:gd name="connsiteY74" fmla="*/ 164306 h 1881187"/>
              <a:gd name="connsiteX75" fmla="*/ 392907 w 1154907"/>
              <a:gd name="connsiteY75" fmla="*/ 178593 h 1881187"/>
              <a:gd name="connsiteX76" fmla="*/ 383382 w 1154907"/>
              <a:gd name="connsiteY76" fmla="*/ 192881 h 1881187"/>
              <a:gd name="connsiteX77" fmla="*/ 373857 w 1154907"/>
              <a:gd name="connsiteY77" fmla="*/ 207168 h 1881187"/>
              <a:gd name="connsiteX78" fmla="*/ 369094 w 1154907"/>
              <a:gd name="connsiteY78" fmla="*/ 214312 h 1881187"/>
              <a:gd name="connsiteX79" fmla="*/ 361950 w 1154907"/>
              <a:gd name="connsiteY79" fmla="*/ 228600 h 1881187"/>
              <a:gd name="connsiteX80" fmla="*/ 359569 w 1154907"/>
              <a:gd name="connsiteY80" fmla="*/ 235743 h 1881187"/>
              <a:gd name="connsiteX81" fmla="*/ 354807 w 1154907"/>
              <a:gd name="connsiteY81" fmla="*/ 242887 h 1881187"/>
              <a:gd name="connsiteX82" fmla="*/ 352425 w 1154907"/>
              <a:gd name="connsiteY82" fmla="*/ 250031 h 1881187"/>
              <a:gd name="connsiteX83" fmla="*/ 347663 w 1154907"/>
              <a:gd name="connsiteY83" fmla="*/ 257175 h 1881187"/>
              <a:gd name="connsiteX84" fmla="*/ 340519 w 1154907"/>
              <a:gd name="connsiteY84" fmla="*/ 271462 h 1881187"/>
              <a:gd name="connsiteX85" fmla="*/ 330994 w 1154907"/>
              <a:gd name="connsiteY85" fmla="*/ 292893 h 1881187"/>
              <a:gd name="connsiteX86" fmla="*/ 323850 w 1154907"/>
              <a:gd name="connsiteY86" fmla="*/ 307181 h 1881187"/>
              <a:gd name="connsiteX87" fmla="*/ 316707 w 1154907"/>
              <a:gd name="connsiteY87" fmla="*/ 328612 h 1881187"/>
              <a:gd name="connsiteX88" fmla="*/ 314325 w 1154907"/>
              <a:gd name="connsiteY88" fmla="*/ 335756 h 1881187"/>
              <a:gd name="connsiteX89" fmla="*/ 309563 w 1154907"/>
              <a:gd name="connsiteY89" fmla="*/ 342900 h 1881187"/>
              <a:gd name="connsiteX90" fmla="*/ 307182 w 1154907"/>
              <a:gd name="connsiteY90" fmla="*/ 350043 h 1881187"/>
              <a:gd name="connsiteX91" fmla="*/ 292894 w 1154907"/>
              <a:gd name="connsiteY91" fmla="*/ 371475 h 1881187"/>
              <a:gd name="connsiteX92" fmla="*/ 288132 w 1154907"/>
              <a:gd name="connsiteY92" fmla="*/ 378618 h 1881187"/>
              <a:gd name="connsiteX93" fmla="*/ 280988 w 1154907"/>
              <a:gd name="connsiteY93" fmla="*/ 392906 h 1881187"/>
              <a:gd name="connsiteX94" fmla="*/ 273844 w 1154907"/>
              <a:gd name="connsiteY94" fmla="*/ 407193 h 1881187"/>
              <a:gd name="connsiteX95" fmla="*/ 266700 w 1154907"/>
              <a:gd name="connsiteY95" fmla="*/ 428625 h 1881187"/>
              <a:gd name="connsiteX96" fmla="*/ 264319 w 1154907"/>
              <a:gd name="connsiteY96" fmla="*/ 435768 h 1881187"/>
              <a:gd name="connsiteX97" fmla="*/ 257175 w 1154907"/>
              <a:gd name="connsiteY97" fmla="*/ 459581 h 1881187"/>
              <a:gd name="connsiteX98" fmla="*/ 252413 w 1154907"/>
              <a:gd name="connsiteY98" fmla="*/ 466725 h 1881187"/>
              <a:gd name="connsiteX99" fmla="*/ 247650 w 1154907"/>
              <a:gd name="connsiteY99" fmla="*/ 481012 h 1881187"/>
              <a:gd name="connsiteX100" fmla="*/ 242888 w 1154907"/>
              <a:gd name="connsiteY100" fmla="*/ 495300 h 1881187"/>
              <a:gd name="connsiteX101" fmla="*/ 240507 w 1154907"/>
              <a:gd name="connsiteY101" fmla="*/ 502443 h 1881187"/>
              <a:gd name="connsiteX102" fmla="*/ 238125 w 1154907"/>
              <a:gd name="connsiteY102" fmla="*/ 511968 h 1881187"/>
              <a:gd name="connsiteX103" fmla="*/ 233363 w 1154907"/>
              <a:gd name="connsiteY103" fmla="*/ 519112 h 1881187"/>
              <a:gd name="connsiteX104" fmla="*/ 226219 w 1154907"/>
              <a:gd name="connsiteY104" fmla="*/ 540543 h 1881187"/>
              <a:gd name="connsiteX105" fmla="*/ 223838 w 1154907"/>
              <a:gd name="connsiteY105" fmla="*/ 547687 h 1881187"/>
              <a:gd name="connsiteX106" fmla="*/ 219075 w 1154907"/>
              <a:gd name="connsiteY106" fmla="*/ 554831 h 1881187"/>
              <a:gd name="connsiteX107" fmla="*/ 207169 w 1154907"/>
              <a:gd name="connsiteY107" fmla="*/ 590550 h 1881187"/>
              <a:gd name="connsiteX108" fmla="*/ 202407 w 1154907"/>
              <a:gd name="connsiteY108" fmla="*/ 604837 h 1881187"/>
              <a:gd name="connsiteX109" fmla="*/ 200025 w 1154907"/>
              <a:gd name="connsiteY109" fmla="*/ 611981 h 1881187"/>
              <a:gd name="connsiteX110" fmla="*/ 195263 w 1154907"/>
              <a:gd name="connsiteY110" fmla="*/ 628650 h 1881187"/>
              <a:gd name="connsiteX111" fmla="*/ 192882 w 1154907"/>
              <a:gd name="connsiteY111" fmla="*/ 638175 h 1881187"/>
              <a:gd name="connsiteX112" fmla="*/ 188119 w 1154907"/>
              <a:gd name="connsiteY112" fmla="*/ 652462 h 1881187"/>
              <a:gd name="connsiteX113" fmla="*/ 185738 w 1154907"/>
              <a:gd name="connsiteY113" fmla="*/ 659606 h 1881187"/>
              <a:gd name="connsiteX114" fmla="*/ 180975 w 1154907"/>
              <a:gd name="connsiteY114" fmla="*/ 676275 h 1881187"/>
              <a:gd name="connsiteX115" fmla="*/ 178594 w 1154907"/>
              <a:gd name="connsiteY115" fmla="*/ 685800 h 1881187"/>
              <a:gd name="connsiteX116" fmla="*/ 173832 w 1154907"/>
              <a:gd name="connsiteY116" fmla="*/ 692943 h 1881187"/>
              <a:gd name="connsiteX117" fmla="*/ 171450 w 1154907"/>
              <a:gd name="connsiteY117" fmla="*/ 700087 h 1881187"/>
              <a:gd name="connsiteX118" fmla="*/ 166688 w 1154907"/>
              <a:gd name="connsiteY118" fmla="*/ 707231 h 1881187"/>
              <a:gd name="connsiteX119" fmla="*/ 159544 w 1154907"/>
              <a:gd name="connsiteY119" fmla="*/ 728662 h 1881187"/>
              <a:gd name="connsiteX120" fmla="*/ 157163 w 1154907"/>
              <a:gd name="connsiteY120" fmla="*/ 735806 h 1881187"/>
              <a:gd name="connsiteX121" fmla="*/ 152400 w 1154907"/>
              <a:gd name="connsiteY121" fmla="*/ 742950 h 1881187"/>
              <a:gd name="connsiteX122" fmla="*/ 145257 w 1154907"/>
              <a:gd name="connsiteY122" fmla="*/ 766762 h 1881187"/>
              <a:gd name="connsiteX123" fmla="*/ 142875 w 1154907"/>
              <a:gd name="connsiteY123" fmla="*/ 773906 h 1881187"/>
              <a:gd name="connsiteX124" fmla="*/ 140494 w 1154907"/>
              <a:gd name="connsiteY124" fmla="*/ 781050 h 1881187"/>
              <a:gd name="connsiteX125" fmla="*/ 135732 w 1154907"/>
              <a:gd name="connsiteY125" fmla="*/ 788193 h 1881187"/>
              <a:gd name="connsiteX126" fmla="*/ 130969 w 1154907"/>
              <a:gd name="connsiteY126" fmla="*/ 802481 h 1881187"/>
              <a:gd name="connsiteX127" fmla="*/ 123825 w 1154907"/>
              <a:gd name="connsiteY127" fmla="*/ 816768 h 1881187"/>
              <a:gd name="connsiteX128" fmla="*/ 114300 w 1154907"/>
              <a:gd name="connsiteY128" fmla="*/ 833437 h 1881187"/>
              <a:gd name="connsiteX129" fmla="*/ 107157 w 1154907"/>
              <a:gd name="connsiteY129" fmla="*/ 847725 h 1881187"/>
              <a:gd name="connsiteX130" fmla="*/ 102394 w 1154907"/>
              <a:gd name="connsiteY130" fmla="*/ 862012 h 1881187"/>
              <a:gd name="connsiteX131" fmla="*/ 95250 w 1154907"/>
              <a:gd name="connsiteY131" fmla="*/ 876300 h 1881187"/>
              <a:gd name="connsiteX132" fmla="*/ 92869 w 1154907"/>
              <a:gd name="connsiteY132" fmla="*/ 885825 h 1881187"/>
              <a:gd name="connsiteX133" fmla="*/ 88107 w 1154907"/>
              <a:gd name="connsiteY133" fmla="*/ 900112 h 1881187"/>
              <a:gd name="connsiteX134" fmla="*/ 78582 w 1154907"/>
              <a:gd name="connsiteY134" fmla="*/ 928687 h 1881187"/>
              <a:gd name="connsiteX135" fmla="*/ 73819 w 1154907"/>
              <a:gd name="connsiteY135" fmla="*/ 942975 h 1881187"/>
              <a:gd name="connsiteX136" fmla="*/ 71438 w 1154907"/>
              <a:gd name="connsiteY136" fmla="*/ 950118 h 1881187"/>
              <a:gd name="connsiteX137" fmla="*/ 66675 w 1154907"/>
              <a:gd name="connsiteY137" fmla="*/ 957262 h 1881187"/>
              <a:gd name="connsiteX138" fmla="*/ 57150 w 1154907"/>
              <a:gd name="connsiteY138" fmla="*/ 978693 h 1881187"/>
              <a:gd name="connsiteX139" fmla="*/ 47625 w 1154907"/>
              <a:gd name="connsiteY139" fmla="*/ 1007268 h 1881187"/>
              <a:gd name="connsiteX140" fmla="*/ 42863 w 1154907"/>
              <a:gd name="connsiteY140" fmla="*/ 1021556 h 1881187"/>
              <a:gd name="connsiteX141" fmla="*/ 40482 w 1154907"/>
              <a:gd name="connsiteY141" fmla="*/ 1028700 h 1881187"/>
              <a:gd name="connsiteX142" fmla="*/ 35719 w 1154907"/>
              <a:gd name="connsiteY142" fmla="*/ 1035843 h 1881187"/>
              <a:gd name="connsiteX143" fmla="*/ 26194 w 1154907"/>
              <a:gd name="connsiteY143" fmla="*/ 1057275 h 1881187"/>
              <a:gd name="connsiteX144" fmla="*/ 19050 w 1154907"/>
              <a:gd name="connsiteY144" fmla="*/ 1078706 h 1881187"/>
              <a:gd name="connsiteX145" fmla="*/ 16669 w 1154907"/>
              <a:gd name="connsiteY145" fmla="*/ 1085850 h 1881187"/>
              <a:gd name="connsiteX146" fmla="*/ 2382 w 1154907"/>
              <a:gd name="connsiteY146" fmla="*/ 1104900 h 1881187"/>
              <a:gd name="connsiteX0" fmla="*/ 2382 w 1154907"/>
              <a:gd name="connsiteY0" fmla="*/ 1104900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09576 w 1154907"/>
              <a:gd name="connsiteY71" fmla="*/ 130969 h 1881187"/>
              <a:gd name="connsiteX72" fmla="*/ 411957 w 1154907"/>
              <a:gd name="connsiteY72" fmla="*/ 152400 h 1881187"/>
              <a:gd name="connsiteX73" fmla="*/ 404813 w 1154907"/>
              <a:gd name="connsiteY73" fmla="*/ 157162 h 1881187"/>
              <a:gd name="connsiteX74" fmla="*/ 402432 w 1154907"/>
              <a:gd name="connsiteY74" fmla="*/ 164306 h 1881187"/>
              <a:gd name="connsiteX75" fmla="*/ 392907 w 1154907"/>
              <a:gd name="connsiteY75" fmla="*/ 178593 h 1881187"/>
              <a:gd name="connsiteX76" fmla="*/ 383382 w 1154907"/>
              <a:gd name="connsiteY76" fmla="*/ 192881 h 1881187"/>
              <a:gd name="connsiteX77" fmla="*/ 373857 w 1154907"/>
              <a:gd name="connsiteY77" fmla="*/ 207168 h 1881187"/>
              <a:gd name="connsiteX78" fmla="*/ 369094 w 1154907"/>
              <a:gd name="connsiteY78" fmla="*/ 214312 h 1881187"/>
              <a:gd name="connsiteX79" fmla="*/ 361950 w 1154907"/>
              <a:gd name="connsiteY79" fmla="*/ 228600 h 1881187"/>
              <a:gd name="connsiteX80" fmla="*/ 359569 w 1154907"/>
              <a:gd name="connsiteY80" fmla="*/ 235743 h 1881187"/>
              <a:gd name="connsiteX81" fmla="*/ 354807 w 1154907"/>
              <a:gd name="connsiteY81" fmla="*/ 242887 h 1881187"/>
              <a:gd name="connsiteX82" fmla="*/ 352425 w 1154907"/>
              <a:gd name="connsiteY82" fmla="*/ 250031 h 1881187"/>
              <a:gd name="connsiteX83" fmla="*/ 347663 w 1154907"/>
              <a:gd name="connsiteY83" fmla="*/ 257175 h 1881187"/>
              <a:gd name="connsiteX84" fmla="*/ 340519 w 1154907"/>
              <a:gd name="connsiteY84" fmla="*/ 271462 h 1881187"/>
              <a:gd name="connsiteX85" fmla="*/ 330994 w 1154907"/>
              <a:gd name="connsiteY85" fmla="*/ 292893 h 1881187"/>
              <a:gd name="connsiteX86" fmla="*/ 323850 w 1154907"/>
              <a:gd name="connsiteY86" fmla="*/ 307181 h 1881187"/>
              <a:gd name="connsiteX87" fmla="*/ 316707 w 1154907"/>
              <a:gd name="connsiteY87" fmla="*/ 328612 h 1881187"/>
              <a:gd name="connsiteX88" fmla="*/ 314325 w 1154907"/>
              <a:gd name="connsiteY88" fmla="*/ 335756 h 1881187"/>
              <a:gd name="connsiteX89" fmla="*/ 309563 w 1154907"/>
              <a:gd name="connsiteY89" fmla="*/ 342900 h 1881187"/>
              <a:gd name="connsiteX90" fmla="*/ 307182 w 1154907"/>
              <a:gd name="connsiteY90" fmla="*/ 350043 h 1881187"/>
              <a:gd name="connsiteX91" fmla="*/ 292894 w 1154907"/>
              <a:gd name="connsiteY91" fmla="*/ 371475 h 1881187"/>
              <a:gd name="connsiteX92" fmla="*/ 288132 w 1154907"/>
              <a:gd name="connsiteY92" fmla="*/ 378618 h 1881187"/>
              <a:gd name="connsiteX93" fmla="*/ 280988 w 1154907"/>
              <a:gd name="connsiteY93" fmla="*/ 392906 h 1881187"/>
              <a:gd name="connsiteX94" fmla="*/ 273844 w 1154907"/>
              <a:gd name="connsiteY94" fmla="*/ 407193 h 1881187"/>
              <a:gd name="connsiteX95" fmla="*/ 266700 w 1154907"/>
              <a:gd name="connsiteY95" fmla="*/ 428625 h 1881187"/>
              <a:gd name="connsiteX96" fmla="*/ 264319 w 1154907"/>
              <a:gd name="connsiteY96" fmla="*/ 435768 h 1881187"/>
              <a:gd name="connsiteX97" fmla="*/ 257175 w 1154907"/>
              <a:gd name="connsiteY97" fmla="*/ 459581 h 1881187"/>
              <a:gd name="connsiteX98" fmla="*/ 252413 w 1154907"/>
              <a:gd name="connsiteY98" fmla="*/ 466725 h 1881187"/>
              <a:gd name="connsiteX99" fmla="*/ 247650 w 1154907"/>
              <a:gd name="connsiteY99" fmla="*/ 481012 h 1881187"/>
              <a:gd name="connsiteX100" fmla="*/ 242888 w 1154907"/>
              <a:gd name="connsiteY100" fmla="*/ 495300 h 1881187"/>
              <a:gd name="connsiteX101" fmla="*/ 240507 w 1154907"/>
              <a:gd name="connsiteY101" fmla="*/ 502443 h 1881187"/>
              <a:gd name="connsiteX102" fmla="*/ 238125 w 1154907"/>
              <a:gd name="connsiteY102" fmla="*/ 511968 h 1881187"/>
              <a:gd name="connsiteX103" fmla="*/ 233363 w 1154907"/>
              <a:gd name="connsiteY103" fmla="*/ 519112 h 1881187"/>
              <a:gd name="connsiteX104" fmla="*/ 226219 w 1154907"/>
              <a:gd name="connsiteY104" fmla="*/ 540543 h 1881187"/>
              <a:gd name="connsiteX105" fmla="*/ 223838 w 1154907"/>
              <a:gd name="connsiteY105" fmla="*/ 547687 h 1881187"/>
              <a:gd name="connsiteX106" fmla="*/ 219075 w 1154907"/>
              <a:gd name="connsiteY106" fmla="*/ 554831 h 1881187"/>
              <a:gd name="connsiteX107" fmla="*/ 207169 w 1154907"/>
              <a:gd name="connsiteY107" fmla="*/ 590550 h 1881187"/>
              <a:gd name="connsiteX108" fmla="*/ 202407 w 1154907"/>
              <a:gd name="connsiteY108" fmla="*/ 604837 h 1881187"/>
              <a:gd name="connsiteX109" fmla="*/ 200025 w 1154907"/>
              <a:gd name="connsiteY109" fmla="*/ 611981 h 1881187"/>
              <a:gd name="connsiteX110" fmla="*/ 195263 w 1154907"/>
              <a:gd name="connsiteY110" fmla="*/ 628650 h 1881187"/>
              <a:gd name="connsiteX111" fmla="*/ 192882 w 1154907"/>
              <a:gd name="connsiteY111" fmla="*/ 638175 h 1881187"/>
              <a:gd name="connsiteX112" fmla="*/ 188119 w 1154907"/>
              <a:gd name="connsiteY112" fmla="*/ 652462 h 1881187"/>
              <a:gd name="connsiteX113" fmla="*/ 185738 w 1154907"/>
              <a:gd name="connsiteY113" fmla="*/ 659606 h 1881187"/>
              <a:gd name="connsiteX114" fmla="*/ 180975 w 1154907"/>
              <a:gd name="connsiteY114" fmla="*/ 676275 h 1881187"/>
              <a:gd name="connsiteX115" fmla="*/ 178594 w 1154907"/>
              <a:gd name="connsiteY115" fmla="*/ 685800 h 1881187"/>
              <a:gd name="connsiteX116" fmla="*/ 173832 w 1154907"/>
              <a:gd name="connsiteY116" fmla="*/ 692943 h 1881187"/>
              <a:gd name="connsiteX117" fmla="*/ 171450 w 1154907"/>
              <a:gd name="connsiteY117" fmla="*/ 700087 h 1881187"/>
              <a:gd name="connsiteX118" fmla="*/ 166688 w 1154907"/>
              <a:gd name="connsiteY118" fmla="*/ 707231 h 1881187"/>
              <a:gd name="connsiteX119" fmla="*/ 159544 w 1154907"/>
              <a:gd name="connsiteY119" fmla="*/ 728662 h 1881187"/>
              <a:gd name="connsiteX120" fmla="*/ 157163 w 1154907"/>
              <a:gd name="connsiteY120" fmla="*/ 735806 h 1881187"/>
              <a:gd name="connsiteX121" fmla="*/ 152400 w 1154907"/>
              <a:gd name="connsiteY121" fmla="*/ 742950 h 1881187"/>
              <a:gd name="connsiteX122" fmla="*/ 145257 w 1154907"/>
              <a:gd name="connsiteY122" fmla="*/ 766762 h 1881187"/>
              <a:gd name="connsiteX123" fmla="*/ 142875 w 1154907"/>
              <a:gd name="connsiteY123" fmla="*/ 773906 h 1881187"/>
              <a:gd name="connsiteX124" fmla="*/ 140494 w 1154907"/>
              <a:gd name="connsiteY124" fmla="*/ 781050 h 1881187"/>
              <a:gd name="connsiteX125" fmla="*/ 135732 w 1154907"/>
              <a:gd name="connsiteY125" fmla="*/ 788193 h 1881187"/>
              <a:gd name="connsiteX126" fmla="*/ 130969 w 1154907"/>
              <a:gd name="connsiteY126" fmla="*/ 802481 h 1881187"/>
              <a:gd name="connsiteX127" fmla="*/ 123825 w 1154907"/>
              <a:gd name="connsiteY127" fmla="*/ 816768 h 1881187"/>
              <a:gd name="connsiteX128" fmla="*/ 114300 w 1154907"/>
              <a:gd name="connsiteY128" fmla="*/ 833437 h 1881187"/>
              <a:gd name="connsiteX129" fmla="*/ 107157 w 1154907"/>
              <a:gd name="connsiteY129" fmla="*/ 847725 h 1881187"/>
              <a:gd name="connsiteX130" fmla="*/ 102394 w 1154907"/>
              <a:gd name="connsiteY130" fmla="*/ 862012 h 1881187"/>
              <a:gd name="connsiteX131" fmla="*/ 95250 w 1154907"/>
              <a:gd name="connsiteY131" fmla="*/ 876300 h 1881187"/>
              <a:gd name="connsiteX132" fmla="*/ 92869 w 1154907"/>
              <a:gd name="connsiteY132" fmla="*/ 885825 h 1881187"/>
              <a:gd name="connsiteX133" fmla="*/ 78582 w 1154907"/>
              <a:gd name="connsiteY133" fmla="*/ 928687 h 1881187"/>
              <a:gd name="connsiteX134" fmla="*/ 73819 w 1154907"/>
              <a:gd name="connsiteY134" fmla="*/ 942975 h 1881187"/>
              <a:gd name="connsiteX135" fmla="*/ 71438 w 1154907"/>
              <a:gd name="connsiteY135" fmla="*/ 950118 h 1881187"/>
              <a:gd name="connsiteX136" fmla="*/ 66675 w 1154907"/>
              <a:gd name="connsiteY136" fmla="*/ 957262 h 1881187"/>
              <a:gd name="connsiteX137" fmla="*/ 57150 w 1154907"/>
              <a:gd name="connsiteY137" fmla="*/ 978693 h 1881187"/>
              <a:gd name="connsiteX138" fmla="*/ 47625 w 1154907"/>
              <a:gd name="connsiteY138" fmla="*/ 1007268 h 1881187"/>
              <a:gd name="connsiteX139" fmla="*/ 42863 w 1154907"/>
              <a:gd name="connsiteY139" fmla="*/ 1021556 h 1881187"/>
              <a:gd name="connsiteX140" fmla="*/ 40482 w 1154907"/>
              <a:gd name="connsiteY140" fmla="*/ 1028700 h 1881187"/>
              <a:gd name="connsiteX141" fmla="*/ 35719 w 1154907"/>
              <a:gd name="connsiteY141" fmla="*/ 1035843 h 1881187"/>
              <a:gd name="connsiteX142" fmla="*/ 26194 w 1154907"/>
              <a:gd name="connsiteY142" fmla="*/ 1057275 h 1881187"/>
              <a:gd name="connsiteX143" fmla="*/ 19050 w 1154907"/>
              <a:gd name="connsiteY143" fmla="*/ 1078706 h 1881187"/>
              <a:gd name="connsiteX144" fmla="*/ 16669 w 1154907"/>
              <a:gd name="connsiteY144" fmla="*/ 1085850 h 1881187"/>
              <a:gd name="connsiteX145" fmla="*/ 2382 w 1154907"/>
              <a:gd name="connsiteY145" fmla="*/ 1104900 h 1881187"/>
              <a:gd name="connsiteX0" fmla="*/ 1 w 1154907"/>
              <a:gd name="connsiteY0" fmla="*/ 1114425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09576 w 1154907"/>
              <a:gd name="connsiteY71" fmla="*/ 130969 h 1881187"/>
              <a:gd name="connsiteX72" fmla="*/ 411957 w 1154907"/>
              <a:gd name="connsiteY72" fmla="*/ 152400 h 1881187"/>
              <a:gd name="connsiteX73" fmla="*/ 404813 w 1154907"/>
              <a:gd name="connsiteY73" fmla="*/ 157162 h 1881187"/>
              <a:gd name="connsiteX74" fmla="*/ 402432 w 1154907"/>
              <a:gd name="connsiteY74" fmla="*/ 164306 h 1881187"/>
              <a:gd name="connsiteX75" fmla="*/ 392907 w 1154907"/>
              <a:gd name="connsiteY75" fmla="*/ 178593 h 1881187"/>
              <a:gd name="connsiteX76" fmla="*/ 383382 w 1154907"/>
              <a:gd name="connsiteY76" fmla="*/ 192881 h 1881187"/>
              <a:gd name="connsiteX77" fmla="*/ 373857 w 1154907"/>
              <a:gd name="connsiteY77" fmla="*/ 207168 h 1881187"/>
              <a:gd name="connsiteX78" fmla="*/ 369094 w 1154907"/>
              <a:gd name="connsiteY78" fmla="*/ 214312 h 1881187"/>
              <a:gd name="connsiteX79" fmla="*/ 361950 w 1154907"/>
              <a:gd name="connsiteY79" fmla="*/ 228600 h 1881187"/>
              <a:gd name="connsiteX80" fmla="*/ 359569 w 1154907"/>
              <a:gd name="connsiteY80" fmla="*/ 235743 h 1881187"/>
              <a:gd name="connsiteX81" fmla="*/ 354807 w 1154907"/>
              <a:gd name="connsiteY81" fmla="*/ 242887 h 1881187"/>
              <a:gd name="connsiteX82" fmla="*/ 352425 w 1154907"/>
              <a:gd name="connsiteY82" fmla="*/ 250031 h 1881187"/>
              <a:gd name="connsiteX83" fmla="*/ 347663 w 1154907"/>
              <a:gd name="connsiteY83" fmla="*/ 257175 h 1881187"/>
              <a:gd name="connsiteX84" fmla="*/ 340519 w 1154907"/>
              <a:gd name="connsiteY84" fmla="*/ 271462 h 1881187"/>
              <a:gd name="connsiteX85" fmla="*/ 330994 w 1154907"/>
              <a:gd name="connsiteY85" fmla="*/ 292893 h 1881187"/>
              <a:gd name="connsiteX86" fmla="*/ 323850 w 1154907"/>
              <a:gd name="connsiteY86" fmla="*/ 307181 h 1881187"/>
              <a:gd name="connsiteX87" fmla="*/ 316707 w 1154907"/>
              <a:gd name="connsiteY87" fmla="*/ 328612 h 1881187"/>
              <a:gd name="connsiteX88" fmla="*/ 314325 w 1154907"/>
              <a:gd name="connsiteY88" fmla="*/ 335756 h 1881187"/>
              <a:gd name="connsiteX89" fmla="*/ 309563 w 1154907"/>
              <a:gd name="connsiteY89" fmla="*/ 342900 h 1881187"/>
              <a:gd name="connsiteX90" fmla="*/ 307182 w 1154907"/>
              <a:gd name="connsiteY90" fmla="*/ 350043 h 1881187"/>
              <a:gd name="connsiteX91" fmla="*/ 292894 w 1154907"/>
              <a:gd name="connsiteY91" fmla="*/ 371475 h 1881187"/>
              <a:gd name="connsiteX92" fmla="*/ 288132 w 1154907"/>
              <a:gd name="connsiteY92" fmla="*/ 378618 h 1881187"/>
              <a:gd name="connsiteX93" fmla="*/ 280988 w 1154907"/>
              <a:gd name="connsiteY93" fmla="*/ 392906 h 1881187"/>
              <a:gd name="connsiteX94" fmla="*/ 273844 w 1154907"/>
              <a:gd name="connsiteY94" fmla="*/ 407193 h 1881187"/>
              <a:gd name="connsiteX95" fmla="*/ 266700 w 1154907"/>
              <a:gd name="connsiteY95" fmla="*/ 428625 h 1881187"/>
              <a:gd name="connsiteX96" fmla="*/ 264319 w 1154907"/>
              <a:gd name="connsiteY96" fmla="*/ 435768 h 1881187"/>
              <a:gd name="connsiteX97" fmla="*/ 257175 w 1154907"/>
              <a:gd name="connsiteY97" fmla="*/ 459581 h 1881187"/>
              <a:gd name="connsiteX98" fmla="*/ 252413 w 1154907"/>
              <a:gd name="connsiteY98" fmla="*/ 466725 h 1881187"/>
              <a:gd name="connsiteX99" fmla="*/ 247650 w 1154907"/>
              <a:gd name="connsiteY99" fmla="*/ 481012 h 1881187"/>
              <a:gd name="connsiteX100" fmla="*/ 242888 w 1154907"/>
              <a:gd name="connsiteY100" fmla="*/ 495300 h 1881187"/>
              <a:gd name="connsiteX101" fmla="*/ 240507 w 1154907"/>
              <a:gd name="connsiteY101" fmla="*/ 502443 h 1881187"/>
              <a:gd name="connsiteX102" fmla="*/ 238125 w 1154907"/>
              <a:gd name="connsiteY102" fmla="*/ 511968 h 1881187"/>
              <a:gd name="connsiteX103" fmla="*/ 233363 w 1154907"/>
              <a:gd name="connsiteY103" fmla="*/ 519112 h 1881187"/>
              <a:gd name="connsiteX104" fmla="*/ 226219 w 1154907"/>
              <a:gd name="connsiteY104" fmla="*/ 540543 h 1881187"/>
              <a:gd name="connsiteX105" fmla="*/ 223838 w 1154907"/>
              <a:gd name="connsiteY105" fmla="*/ 547687 h 1881187"/>
              <a:gd name="connsiteX106" fmla="*/ 219075 w 1154907"/>
              <a:gd name="connsiteY106" fmla="*/ 554831 h 1881187"/>
              <a:gd name="connsiteX107" fmla="*/ 207169 w 1154907"/>
              <a:gd name="connsiteY107" fmla="*/ 590550 h 1881187"/>
              <a:gd name="connsiteX108" fmla="*/ 202407 w 1154907"/>
              <a:gd name="connsiteY108" fmla="*/ 604837 h 1881187"/>
              <a:gd name="connsiteX109" fmla="*/ 200025 w 1154907"/>
              <a:gd name="connsiteY109" fmla="*/ 611981 h 1881187"/>
              <a:gd name="connsiteX110" fmla="*/ 195263 w 1154907"/>
              <a:gd name="connsiteY110" fmla="*/ 628650 h 1881187"/>
              <a:gd name="connsiteX111" fmla="*/ 192882 w 1154907"/>
              <a:gd name="connsiteY111" fmla="*/ 638175 h 1881187"/>
              <a:gd name="connsiteX112" fmla="*/ 188119 w 1154907"/>
              <a:gd name="connsiteY112" fmla="*/ 652462 h 1881187"/>
              <a:gd name="connsiteX113" fmla="*/ 185738 w 1154907"/>
              <a:gd name="connsiteY113" fmla="*/ 659606 h 1881187"/>
              <a:gd name="connsiteX114" fmla="*/ 180975 w 1154907"/>
              <a:gd name="connsiteY114" fmla="*/ 676275 h 1881187"/>
              <a:gd name="connsiteX115" fmla="*/ 178594 w 1154907"/>
              <a:gd name="connsiteY115" fmla="*/ 685800 h 1881187"/>
              <a:gd name="connsiteX116" fmla="*/ 173832 w 1154907"/>
              <a:gd name="connsiteY116" fmla="*/ 692943 h 1881187"/>
              <a:gd name="connsiteX117" fmla="*/ 171450 w 1154907"/>
              <a:gd name="connsiteY117" fmla="*/ 700087 h 1881187"/>
              <a:gd name="connsiteX118" fmla="*/ 166688 w 1154907"/>
              <a:gd name="connsiteY118" fmla="*/ 707231 h 1881187"/>
              <a:gd name="connsiteX119" fmla="*/ 159544 w 1154907"/>
              <a:gd name="connsiteY119" fmla="*/ 728662 h 1881187"/>
              <a:gd name="connsiteX120" fmla="*/ 157163 w 1154907"/>
              <a:gd name="connsiteY120" fmla="*/ 735806 h 1881187"/>
              <a:gd name="connsiteX121" fmla="*/ 152400 w 1154907"/>
              <a:gd name="connsiteY121" fmla="*/ 742950 h 1881187"/>
              <a:gd name="connsiteX122" fmla="*/ 145257 w 1154907"/>
              <a:gd name="connsiteY122" fmla="*/ 766762 h 1881187"/>
              <a:gd name="connsiteX123" fmla="*/ 142875 w 1154907"/>
              <a:gd name="connsiteY123" fmla="*/ 773906 h 1881187"/>
              <a:gd name="connsiteX124" fmla="*/ 140494 w 1154907"/>
              <a:gd name="connsiteY124" fmla="*/ 781050 h 1881187"/>
              <a:gd name="connsiteX125" fmla="*/ 135732 w 1154907"/>
              <a:gd name="connsiteY125" fmla="*/ 788193 h 1881187"/>
              <a:gd name="connsiteX126" fmla="*/ 130969 w 1154907"/>
              <a:gd name="connsiteY126" fmla="*/ 802481 h 1881187"/>
              <a:gd name="connsiteX127" fmla="*/ 123825 w 1154907"/>
              <a:gd name="connsiteY127" fmla="*/ 816768 h 1881187"/>
              <a:gd name="connsiteX128" fmla="*/ 114300 w 1154907"/>
              <a:gd name="connsiteY128" fmla="*/ 833437 h 1881187"/>
              <a:gd name="connsiteX129" fmla="*/ 107157 w 1154907"/>
              <a:gd name="connsiteY129" fmla="*/ 847725 h 1881187"/>
              <a:gd name="connsiteX130" fmla="*/ 102394 w 1154907"/>
              <a:gd name="connsiteY130" fmla="*/ 862012 h 1881187"/>
              <a:gd name="connsiteX131" fmla="*/ 95250 w 1154907"/>
              <a:gd name="connsiteY131" fmla="*/ 876300 h 1881187"/>
              <a:gd name="connsiteX132" fmla="*/ 92869 w 1154907"/>
              <a:gd name="connsiteY132" fmla="*/ 885825 h 1881187"/>
              <a:gd name="connsiteX133" fmla="*/ 78582 w 1154907"/>
              <a:gd name="connsiteY133" fmla="*/ 928687 h 1881187"/>
              <a:gd name="connsiteX134" fmla="*/ 73819 w 1154907"/>
              <a:gd name="connsiteY134" fmla="*/ 942975 h 1881187"/>
              <a:gd name="connsiteX135" fmla="*/ 71438 w 1154907"/>
              <a:gd name="connsiteY135" fmla="*/ 950118 h 1881187"/>
              <a:gd name="connsiteX136" fmla="*/ 66675 w 1154907"/>
              <a:gd name="connsiteY136" fmla="*/ 957262 h 1881187"/>
              <a:gd name="connsiteX137" fmla="*/ 57150 w 1154907"/>
              <a:gd name="connsiteY137" fmla="*/ 978693 h 1881187"/>
              <a:gd name="connsiteX138" fmla="*/ 47625 w 1154907"/>
              <a:gd name="connsiteY138" fmla="*/ 1007268 h 1881187"/>
              <a:gd name="connsiteX139" fmla="*/ 42863 w 1154907"/>
              <a:gd name="connsiteY139" fmla="*/ 1021556 h 1881187"/>
              <a:gd name="connsiteX140" fmla="*/ 40482 w 1154907"/>
              <a:gd name="connsiteY140" fmla="*/ 1028700 h 1881187"/>
              <a:gd name="connsiteX141" fmla="*/ 35719 w 1154907"/>
              <a:gd name="connsiteY141" fmla="*/ 1035843 h 1881187"/>
              <a:gd name="connsiteX142" fmla="*/ 26194 w 1154907"/>
              <a:gd name="connsiteY142" fmla="*/ 1057275 h 1881187"/>
              <a:gd name="connsiteX143" fmla="*/ 19050 w 1154907"/>
              <a:gd name="connsiteY143" fmla="*/ 1078706 h 1881187"/>
              <a:gd name="connsiteX144" fmla="*/ 16669 w 1154907"/>
              <a:gd name="connsiteY144" fmla="*/ 1085850 h 1881187"/>
              <a:gd name="connsiteX145" fmla="*/ 1 w 1154907"/>
              <a:gd name="connsiteY145" fmla="*/ 1114425 h 1881187"/>
              <a:gd name="connsiteX0" fmla="*/ 1 w 1154907"/>
              <a:gd name="connsiteY0" fmla="*/ 1114425 h 1881187"/>
              <a:gd name="connsiteX1" fmla="*/ 0 w 1154907"/>
              <a:gd name="connsiteY1" fmla="*/ 1881187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11957 w 1154907"/>
              <a:gd name="connsiteY71" fmla="*/ 152400 h 1881187"/>
              <a:gd name="connsiteX72" fmla="*/ 404813 w 1154907"/>
              <a:gd name="connsiteY72" fmla="*/ 157162 h 1881187"/>
              <a:gd name="connsiteX73" fmla="*/ 402432 w 1154907"/>
              <a:gd name="connsiteY73" fmla="*/ 164306 h 1881187"/>
              <a:gd name="connsiteX74" fmla="*/ 392907 w 1154907"/>
              <a:gd name="connsiteY74" fmla="*/ 178593 h 1881187"/>
              <a:gd name="connsiteX75" fmla="*/ 383382 w 1154907"/>
              <a:gd name="connsiteY75" fmla="*/ 192881 h 1881187"/>
              <a:gd name="connsiteX76" fmla="*/ 373857 w 1154907"/>
              <a:gd name="connsiteY76" fmla="*/ 207168 h 1881187"/>
              <a:gd name="connsiteX77" fmla="*/ 369094 w 1154907"/>
              <a:gd name="connsiteY77" fmla="*/ 214312 h 1881187"/>
              <a:gd name="connsiteX78" fmla="*/ 361950 w 1154907"/>
              <a:gd name="connsiteY78" fmla="*/ 228600 h 1881187"/>
              <a:gd name="connsiteX79" fmla="*/ 359569 w 1154907"/>
              <a:gd name="connsiteY79" fmla="*/ 235743 h 1881187"/>
              <a:gd name="connsiteX80" fmla="*/ 354807 w 1154907"/>
              <a:gd name="connsiteY80" fmla="*/ 242887 h 1881187"/>
              <a:gd name="connsiteX81" fmla="*/ 352425 w 1154907"/>
              <a:gd name="connsiteY81" fmla="*/ 250031 h 1881187"/>
              <a:gd name="connsiteX82" fmla="*/ 347663 w 1154907"/>
              <a:gd name="connsiteY82" fmla="*/ 257175 h 1881187"/>
              <a:gd name="connsiteX83" fmla="*/ 340519 w 1154907"/>
              <a:gd name="connsiteY83" fmla="*/ 271462 h 1881187"/>
              <a:gd name="connsiteX84" fmla="*/ 330994 w 1154907"/>
              <a:gd name="connsiteY84" fmla="*/ 292893 h 1881187"/>
              <a:gd name="connsiteX85" fmla="*/ 323850 w 1154907"/>
              <a:gd name="connsiteY85" fmla="*/ 307181 h 1881187"/>
              <a:gd name="connsiteX86" fmla="*/ 316707 w 1154907"/>
              <a:gd name="connsiteY86" fmla="*/ 328612 h 1881187"/>
              <a:gd name="connsiteX87" fmla="*/ 314325 w 1154907"/>
              <a:gd name="connsiteY87" fmla="*/ 335756 h 1881187"/>
              <a:gd name="connsiteX88" fmla="*/ 309563 w 1154907"/>
              <a:gd name="connsiteY88" fmla="*/ 342900 h 1881187"/>
              <a:gd name="connsiteX89" fmla="*/ 307182 w 1154907"/>
              <a:gd name="connsiteY89" fmla="*/ 350043 h 1881187"/>
              <a:gd name="connsiteX90" fmla="*/ 292894 w 1154907"/>
              <a:gd name="connsiteY90" fmla="*/ 371475 h 1881187"/>
              <a:gd name="connsiteX91" fmla="*/ 288132 w 1154907"/>
              <a:gd name="connsiteY91" fmla="*/ 378618 h 1881187"/>
              <a:gd name="connsiteX92" fmla="*/ 280988 w 1154907"/>
              <a:gd name="connsiteY92" fmla="*/ 392906 h 1881187"/>
              <a:gd name="connsiteX93" fmla="*/ 273844 w 1154907"/>
              <a:gd name="connsiteY93" fmla="*/ 407193 h 1881187"/>
              <a:gd name="connsiteX94" fmla="*/ 266700 w 1154907"/>
              <a:gd name="connsiteY94" fmla="*/ 428625 h 1881187"/>
              <a:gd name="connsiteX95" fmla="*/ 264319 w 1154907"/>
              <a:gd name="connsiteY95" fmla="*/ 435768 h 1881187"/>
              <a:gd name="connsiteX96" fmla="*/ 257175 w 1154907"/>
              <a:gd name="connsiteY96" fmla="*/ 459581 h 1881187"/>
              <a:gd name="connsiteX97" fmla="*/ 252413 w 1154907"/>
              <a:gd name="connsiteY97" fmla="*/ 466725 h 1881187"/>
              <a:gd name="connsiteX98" fmla="*/ 247650 w 1154907"/>
              <a:gd name="connsiteY98" fmla="*/ 481012 h 1881187"/>
              <a:gd name="connsiteX99" fmla="*/ 242888 w 1154907"/>
              <a:gd name="connsiteY99" fmla="*/ 495300 h 1881187"/>
              <a:gd name="connsiteX100" fmla="*/ 240507 w 1154907"/>
              <a:gd name="connsiteY100" fmla="*/ 502443 h 1881187"/>
              <a:gd name="connsiteX101" fmla="*/ 238125 w 1154907"/>
              <a:gd name="connsiteY101" fmla="*/ 511968 h 1881187"/>
              <a:gd name="connsiteX102" fmla="*/ 233363 w 1154907"/>
              <a:gd name="connsiteY102" fmla="*/ 519112 h 1881187"/>
              <a:gd name="connsiteX103" fmla="*/ 226219 w 1154907"/>
              <a:gd name="connsiteY103" fmla="*/ 540543 h 1881187"/>
              <a:gd name="connsiteX104" fmla="*/ 223838 w 1154907"/>
              <a:gd name="connsiteY104" fmla="*/ 547687 h 1881187"/>
              <a:gd name="connsiteX105" fmla="*/ 219075 w 1154907"/>
              <a:gd name="connsiteY105" fmla="*/ 554831 h 1881187"/>
              <a:gd name="connsiteX106" fmla="*/ 207169 w 1154907"/>
              <a:gd name="connsiteY106" fmla="*/ 590550 h 1881187"/>
              <a:gd name="connsiteX107" fmla="*/ 202407 w 1154907"/>
              <a:gd name="connsiteY107" fmla="*/ 604837 h 1881187"/>
              <a:gd name="connsiteX108" fmla="*/ 200025 w 1154907"/>
              <a:gd name="connsiteY108" fmla="*/ 611981 h 1881187"/>
              <a:gd name="connsiteX109" fmla="*/ 195263 w 1154907"/>
              <a:gd name="connsiteY109" fmla="*/ 628650 h 1881187"/>
              <a:gd name="connsiteX110" fmla="*/ 192882 w 1154907"/>
              <a:gd name="connsiteY110" fmla="*/ 638175 h 1881187"/>
              <a:gd name="connsiteX111" fmla="*/ 188119 w 1154907"/>
              <a:gd name="connsiteY111" fmla="*/ 652462 h 1881187"/>
              <a:gd name="connsiteX112" fmla="*/ 185738 w 1154907"/>
              <a:gd name="connsiteY112" fmla="*/ 659606 h 1881187"/>
              <a:gd name="connsiteX113" fmla="*/ 180975 w 1154907"/>
              <a:gd name="connsiteY113" fmla="*/ 676275 h 1881187"/>
              <a:gd name="connsiteX114" fmla="*/ 178594 w 1154907"/>
              <a:gd name="connsiteY114" fmla="*/ 685800 h 1881187"/>
              <a:gd name="connsiteX115" fmla="*/ 173832 w 1154907"/>
              <a:gd name="connsiteY115" fmla="*/ 692943 h 1881187"/>
              <a:gd name="connsiteX116" fmla="*/ 171450 w 1154907"/>
              <a:gd name="connsiteY116" fmla="*/ 700087 h 1881187"/>
              <a:gd name="connsiteX117" fmla="*/ 166688 w 1154907"/>
              <a:gd name="connsiteY117" fmla="*/ 707231 h 1881187"/>
              <a:gd name="connsiteX118" fmla="*/ 159544 w 1154907"/>
              <a:gd name="connsiteY118" fmla="*/ 728662 h 1881187"/>
              <a:gd name="connsiteX119" fmla="*/ 157163 w 1154907"/>
              <a:gd name="connsiteY119" fmla="*/ 735806 h 1881187"/>
              <a:gd name="connsiteX120" fmla="*/ 152400 w 1154907"/>
              <a:gd name="connsiteY120" fmla="*/ 742950 h 1881187"/>
              <a:gd name="connsiteX121" fmla="*/ 145257 w 1154907"/>
              <a:gd name="connsiteY121" fmla="*/ 766762 h 1881187"/>
              <a:gd name="connsiteX122" fmla="*/ 142875 w 1154907"/>
              <a:gd name="connsiteY122" fmla="*/ 773906 h 1881187"/>
              <a:gd name="connsiteX123" fmla="*/ 140494 w 1154907"/>
              <a:gd name="connsiteY123" fmla="*/ 781050 h 1881187"/>
              <a:gd name="connsiteX124" fmla="*/ 135732 w 1154907"/>
              <a:gd name="connsiteY124" fmla="*/ 788193 h 1881187"/>
              <a:gd name="connsiteX125" fmla="*/ 130969 w 1154907"/>
              <a:gd name="connsiteY125" fmla="*/ 802481 h 1881187"/>
              <a:gd name="connsiteX126" fmla="*/ 123825 w 1154907"/>
              <a:gd name="connsiteY126" fmla="*/ 816768 h 1881187"/>
              <a:gd name="connsiteX127" fmla="*/ 114300 w 1154907"/>
              <a:gd name="connsiteY127" fmla="*/ 833437 h 1881187"/>
              <a:gd name="connsiteX128" fmla="*/ 107157 w 1154907"/>
              <a:gd name="connsiteY128" fmla="*/ 847725 h 1881187"/>
              <a:gd name="connsiteX129" fmla="*/ 102394 w 1154907"/>
              <a:gd name="connsiteY129" fmla="*/ 862012 h 1881187"/>
              <a:gd name="connsiteX130" fmla="*/ 95250 w 1154907"/>
              <a:gd name="connsiteY130" fmla="*/ 876300 h 1881187"/>
              <a:gd name="connsiteX131" fmla="*/ 92869 w 1154907"/>
              <a:gd name="connsiteY131" fmla="*/ 885825 h 1881187"/>
              <a:gd name="connsiteX132" fmla="*/ 78582 w 1154907"/>
              <a:gd name="connsiteY132" fmla="*/ 928687 h 1881187"/>
              <a:gd name="connsiteX133" fmla="*/ 73819 w 1154907"/>
              <a:gd name="connsiteY133" fmla="*/ 942975 h 1881187"/>
              <a:gd name="connsiteX134" fmla="*/ 71438 w 1154907"/>
              <a:gd name="connsiteY134" fmla="*/ 950118 h 1881187"/>
              <a:gd name="connsiteX135" fmla="*/ 66675 w 1154907"/>
              <a:gd name="connsiteY135" fmla="*/ 957262 h 1881187"/>
              <a:gd name="connsiteX136" fmla="*/ 57150 w 1154907"/>
              <a:gd name="connsiteY136" fmla="*/ 978693 h 1881187"/>
              <a:gd name="connsiteX137" fmla="*/ 47625 w 1154907"/>
              <a:gd name="connsiteY137" fmla="*/ 1007268 h 1881187"/>
              <a:gd name="connsiteX138" fmla="*/ 42863 w 1154907"/>
              <a:gd name="connsiteY138" fmla="*/ 1021556 h 1881187"/>
              <a:gd name="connsiteX139" fmla="*/ 40482 w 1154907"/>
              <a:gd name="connsiteY139" fmla="*/ 1028700 h 1881187"/>
              <a:gd name="connsiteX140" fmla="*/ 35719 w 1154907"/>
              <a:gd name="connsiteY140" fmla="*/ 1035843 h 1881187"/>
              <a:gd name="connsiteX141" fmla="*/ 26194 w 1154907"/>
              <a:gd name="connsiteY141" fmla="*/ 1057275 h 1881187"/>
              <a:gd name="connsiteX142" fmla="*/ 19050 w 1154907"/>
              <a:gd name="connsiteY142" fmla="*/ 1078706 h 1881187"/>
              <a:gd name="connsiteX143" fmla="*/ 16669 w 1154907"/>
              <a:gd name="connsiteY143" fmla="*/ 1085850 h 1881187"/>
              <a:gd name="connsiteX144" fmla="*/ 1 w 1154907"/>
              <a:gd name="connsiteY144" fmla="*/ 1114425 h 1881187"/>
              <a:gd name="connsiteX0" fmla="*/ 1 w 1154907"/>
              <a:gd name="connsiteY0" fmla="*/ 1114425 h 1881187"/>
              <a:gd name="connsiteX1" fmla="*/ 0 w 1154907"/>
              <a:gd name="connsiteY1" fmla="*/ 1874043 h 1881187"/>
              <a:gd name="connsiteX2" fmla="*/ 1154907 w 1154907"/>
              <a:gd name="connsiteY2" fmla="*/ 1881187 h 1881187"/>
              <a:gd name="connsiteX3" fmla="*/ 1152525 w 1154907"/>
              <a:gd name="connsiteY3" fmla="*/ 1112043 h 1881187"/>
              <a:gd name="connsiteX4" fmla="*/ 1009650 w 1154907"/>
              <a:gd name="connsiteY4" fmla="*/ 738187 h 1881187"/>
              <a:gd name="connsiteX5" fmla="*/ 1002507 w 1154907"/>
              <a:gd name="connsiteY5" fmla="*/ 719137 h 1881187"/>
              <a:gd name="connsiteX6" fmla="*/ 997744 w 1154907"/>
              <a:gd name="connsiteY6" fmla="*/ 704850 h 1881187"/>
              <a:gd name="connsiteX7" fmla="*/ 988219 w 1154907"/>
              <a:gd name="connsiteY7" fmla="*/ 690562 h 1881187"/>
              <a:gd name="connsiteX8" fmla="*/ 978694 w 1154907"/>
              <a:gd name="connsiteY8" fmla="*/ 669131 h 1881187"/>
              <a:gd name="connsiteX9" fmla="*/ 976313 w 1154907"/>
              <a:gd name="connsiteY9" fmla="*/ 661987 h 1881187"/>
              <a:gd name="connsiteX10" fmla="*/ 971550 w 1154907"/>
              <a:gd name="connsiteY10" fmla="*/ 654843 h 1881187"/>
              <a:gd name="connsiteX11" fmla="*/ 969169 w 1154907"/>
              <a:gd name="connsiteY11" fmla="*/ 645318 h 1881187"/>
              <a:gd name="connsiteX12" fmla="*/ 964407 w 1154907"/>
              <a:gd name="connsiteY12" fmla="*/ 631031 h 1881187"/>
              <a:gd name="connsiteX13" fmla="*/ 962025 w 1154907"/>
              <a:gd name="connsiteY13" fmla="*/ 623887 h 1881187"/>
              <a:gd name="connsiteX14" fmla="*/ 952500 w 1154907"/>
              <a:gd name="connsiteY14" fmla="*/ 590550 h 1881187"/>
              <a:gd name="connsiteX15" fmla="*/ 947738 w 1154907"/>
              <a:gd name="connsiteY15" fmla="*/ 583406 h 1881187"/>
              <a:gd name="connsiteX16" fmla="*/ 942975 w 1154907"/>
              <a:gd name="connsiteY16" fmla="*/ 569118 h 1881187"/>
              <a:gd name="connsiteX17" fmla="*/ 933450 w 1154907"/>
              <a:gd name="connsiteY17" fmla="*/ 554831 h 1881187"/>
              <a:gd name="connsiteX18" fmla="*/ 923925 w 1154907"/>
              <a:gd name="connsiteY18" fmla="*/ 533400 h 1881187"/>
              <a:gd name="connsiteX19" fmla="*/ 914400 w 1154907"/>
              <a:gd name="connsiteY19" fmla="*/ 504825 h 1881187"/>
              <a:gd name="connsiteX20" fmla="*/ 909638 w 1154907"/>
              <a:gd name="connsiteY20" fmla="*/ 490537 h 1881187"/>
              <a:gd name="connsiteX21" fmla="*/ 907257 w 1154907"/>
              <a:gd name="connsiteY21" fmla="*/ 483393 h 1881187"/>
              <a:gd name="connsiteX22" fmla="*/ 902494 w 1154907"/>
              <a:gd name="connsiteY22" fmla="*/ 476250 h 1881187"/>
              <a:gd name="connsiteX23" fmla="*/ 897732 w 1154907"/>
              <a:gd name="connsiteY23" fmla="*/ 461962 h 1881187"/>
              <a:gd name="connsiteX24" fmla="*/ 888207 w 1154907"/>
              <a:gd name="connsiteY24" fmla="*/ 447675 h 1881187"/>
              <a:gd name="connsiteX25" fmla="*/ 883444 w 1154907"/>
              <a:gd name="connsiteY25" fmla="*/ 433387 h 1881187"/>
              <a:gd name="connsiteX26" fmla="*/ 881063 w 1154907"/>
              <a:gd name="connsiteY26" fmla="*/ 426243 h 1881187"/>
              <a:gd name="connsiteX27" fmla="*/ 878682 w 1154907"/>
              <a:gd name="connsiteY27" fmla="*/ 416718 h 1881187"/>
              <a:gd name="connsiteX28" fmla="*/ 871538 w 1154907"/>
              <a:gd name="connsiteY28" fmla="*/ 402431 h 1881187"/>
              <a:gd name="connsiteX29" fmla="*/ 864394 w 1154907"/>
              <a:gd name="connsiteY29" fmla="*/ 385762 h 1881187"/>
              <a:gd name="connsiteX30" fmla="*/ 852489 w 1154907"/>
              <a:gd name="connsiteY30" fmla="*/ 376237 h 1881187"/>
              <a:gd name="connsiteX31" fmla="*/ 847725 w 1154907"/>
              <a:gd name="connsiteY31" fmla="*/ 359568 h 1881187"/>
              <a:gd name="connsiteX32" fmla="*/ 835819 w 1154907"/>
              <a:gd name="connsiteY32" fmla="*/ 345281 h 1881187"/>
              <a:gd name="connsiteX33" fmla="*/ 828675 w 1154907"/>
              <a:gd name="connsiteY33" fmla="*/ 321468 h 1881187"/>
              <a:gd name="connsiteX34" fmla="*/ 826294 w 1154907"/>
              <a:gd name="connsiteY34" fmla="*/ 314325 h 1881187"/>
              <a:gd name="connsiteX35" fmla="*/ 823913 w 1154907"/>
              <a:gd name="connsiteY35" fmla="*/ 307181 h 1881187"/>
              <a:gd name="connsiteX36" fmla="*/ 816769 w 1154907"/>
              <a:gd name="connsiteY36" fmla="*/ 297656 h 1881187"/>
              <a:gd name="connsiteX37" fmla="*/ 814388 w 1154907"/>
              <a:gd name="connsiteY37" fmla="*/ 290512 h 1881187"/>
              <a:gd name="connsiteX38" fmla="*/ 800100 w 1154907"/>
              <a:gd name="connsiteY38" fmla="*/ 273843 h 1881187"/>
              <a:gd name="connsiteX39" fmla="*/ 797719 w 1154907"/>
              <a:gd name="connsiteY39" fmla="*/ 266700 h 1881187"/>
              <a:gd name="connsiteX40" fmla="*/ 788194 w 1154907"/>
              <a:gd name="connsiteY40" fmla="*/ 250031 h 1881187"/>
              <a:gd name="connsiteX41" fmla="*/ 781050 w 1154907"/>
              <a:gd name="connsiteY41" fmla="*/ 233362 h 1881187"/>
              <a:gd name="connsiteX42" fmla="*/ 776288 w 1154907"/>
              <a:gd name="connsiteY42" fmla="*/ 219075 h 1881187"/>
              <a:gd name="connsiteX43" fmla="*/ 773907 w 1154907"/>
              <a:gd name="connsiteY43" fmla="*/ 211931 h 1881187"/>
              <a:gd name="connsiteX44" fmla="*/ 769144 w 1154907"/>
              <a:gd name="connsiteY44" fmla="*/ 204787 h 1881187"/>
              <a:gd name="connsiteX45" fmla="*/ 766763 w 1154907"/>
              <a:gd name="connsiteY45" fmla="*/ 197643 h 1881187"/>
              <a:gd name="connsiteX46" fmla="*/ 757238 w 1154907"/>
              <a:gd name="connsiteY46" fmla="*/ 180975 h 1881187"/>
              <a:gd name="connsiteX47" fmla="*/ 745332 w 1154907"/>
              <a:gd name="connsiteY47" fmla="*/ 159543 h 1881187"/>
              <a:gd name="connsiteX48" fmla="*/ 742950 w 1154907"/>
              <a:gd name="connsiteY48" fmla="*/ 152400 h 1881187"/>
              <a:gd name="connsiteX49" fmla="*/ 738188 w 1154907"/>
              <a:gd name="connsiteY49" fmla="*/ 145256 h 1881187"/>
              <a:gd name="connsiteX50" fmla="*/ 702469 w 1154907"/>
              <a:gd name="connsiteY50" fmla="*/ 88106 h 1881187"/>
              <a:gd name="connsiteX51" fmla="*/ 700088 w 1154907"/>
              <a:gd name="connsiteY51" fmla="*/ 83343 h 1881187"/>
              <a:gd name="connsiteX52" fmla="*/ 688182 w 1154907"/>
              <a:gd name="connsiteY52" fmla="*/ 71437 h 1881187"/>
              <a:gd name="connsiteX53" fmla="*/ 645319 w 1154907"/>
              <a:gd name="connsiteY53" fmla="*/ 33337 h 1881187"/>
              <a:gd name="connsiteX54" fmla="*/ 638175 w 1154907"/>
              <a:gd name="connsiteY54" fmla="*/ 28575 h 1881187"/>
              <a:gd name="connsiteX55" fmla="*/ 623888 w 1154907"/>
              <a:gd name="connsiteY55" fmla="*/ 14287 h 1881187"/>
              <a:gd name="connsiteX56" fmla="*/ 614363 w 1154907"/>
              <a:gd name="connsiteY56" fmla="*/ 9525 h 1881187"/>
              <a:gd name="connsiteX57" fmla="*/ 607219 w 1154907"/>
              <a:gd name="connsiteY57" fmla="*/ 4762 h 1881187"/>
              <a:gd name="connsiteX58" fmla="*/ 588169 w 1154907"/>
              <a:gd name="connsiteY58" fmla="*/ 0 h 1881187"/>
              <a:gd name="connsiteX59" fmla="*/ 542925 w 1154907"/>
              <a:gd name="connsiteY59" fmla="*/ 2381 h 1881187"/>
              <a:gd name="connsiteX60" fmla="*/ 526257 w 1154907"/>
              <a:gd name="connsiteY60" fmla="*/ 7143 h 1881187"/>
              <a:gd name="connsiteX61" fmla="*/ 519113 w 1154907"/>
              <a:gd name="connsiteY61" fmla="*/ 11906 h 1881187"/>
              <a:gd name="connsiteX62" fmla="*/ 504825 w 1154907"/>
              <a:gd name="connsiteY62" fmla="*/ 23812 h 1881187"/>
              <a:gd name="connsiteX63" fmla="*/ 497682 w 1154907"/>
              <a:gd name="connsiteY63" fmla="*/ 26193 h 1881187"/>
              <a:gd name="connsiteX64" fmla="*/ 492919 w 1154907"/>
              <a:gd name="connsiteY64" fmla="*/ 33337 h 1881187"/>
              <a:gd name="connsiteX65" fmla="*/ 478632 w 1154907"/>
              <a:gd name="connsiteY65" fmla="*/ 42862 h 1881187"/>
              <a:gd name="connsiteX66" fmla="*/ 461963 w 1154907"/>
              <a:gd name="connsiteY66" fmla="*/ 61912 h 1881187"/>
              <a:gd name="connsiteX67" fmla="*/ 459582 w 1154907"/>
              <a:gd name="connsiteY67" fmla="*/ 69056 h 1881187"/>
              <a:gd name="connsiteX68" fmla="*/ 442913 w 1154907"/>
              <a:gd name="connsiteY68" fmla="*/ 90487 h 1881187"/>
              <a:gd name="connsiteX69" fmla="*/ 435769 w 1154907"/>
              <a:gd name="connsiteY69" fmla="*/ 104775 h 1881187"/>
              <a:gd name="connsiteX70" fmla="*/ 426244 w 1154907"/>
              <a:gd name="connsiteY70" fmla="*/ 121443 h 1881187"/>
              <a:gd name="connsiteX71" fmla="*/ 411957 w 1154907"/>
              <a:gd name="connsiteY71" fmla="*/ 152400 h 1881187"/>
              <a:gd name="connsiteX72" fmla="*/ 404813 w 1154907"/>
              <a:gd name="connsiteY72" fmla="*/ 157162 h 1881187"/>
              <a:gd name="connsiteX73" fmla="*/ 402432 w 1154907"/>
              <a:gd name="connsiteY73" fmla="*/ 164306 h 1881187"/>
              <a:gd name="connsiteX74" fmla="*/ 392907 w 1154907"/>
              <a:gd name="connsiteY74" fmla="*/ 178593 h 1881187"/>
              <a:gd name="connsiteX75" fmla="*/ 383382 w 1154907"/>
              <a:gd name="connsiteY75" fmla="*/ 192881 h 1881187"/>
              <a:gd name="connsiteX76" fmla="*/ 373857 w 1154907"/>
              <a:gd name="connsiteY76" fmla="*/ 207168 h 1881187"/>
              <a:gd name="connsiteX77" fmla="*/ 369094 w 1154907"/>
              <a:gd name="connsiteY77" fmla="*/ 214312 h 1881187"/>
              <a:gd name="connsiteX78" fmla="*/ 361950 w 1154907"/>
              <a:gd name="connsiteY78" fmla="*/ 228600 h 1881187"/>
              <a:gd name="connsiteX79" fmla="*/ 359569 w 1154907"/>
              <a:gd name="connsiteY79" fmla="*/ 235743 h 1881187"/>
              <a:gd name="connsiteX80" fmla="*/ 354807 w 1154907"/>
              <a:gd name="connsiteY80" fmla="*/ 242887 h 1881187"/>
              <a:gd name="connsiteX81" fmla="*/ 352425 w 1154907"/>
              <a:gd name="connsiteY81" fmla="*/ 250031 h 1881187"/>
              <a:gd name="connsiteX82" fmla="*/ 347663 w 1154907"/>
              <a:gd name="connsiteY82" fmla="*/ 257175 h 1881187"/>
              <a:gd name="connsiteX83" fmla="*/ 340519 w 1154907"/>
              <a:gd name="connsiteY83" fmla="*/ 271462 h 1881187"/>
              <a:gd name="connsiteX84" fmla="*/ 330994 w 1154907"/>
              <a:gd name="connsiteY84" fmla="*/ 292893 h 1881187"/>
              <a:gd name="connsiteX85" fmla="*/ 323850 w 1154907"/>
              <a:gd name="connsiteY85" fmla="*/ 307181 h 1881187"/>
              <a:gd name="connsiteX86" fmla="*/ 316707 w 1154907"/>
              <a:gd name="connsiteY86" fmla="*/ 328612 h 1881187"/>
              <a:gd name="connsiteX87" fmla="*/ 314325 w 1154907"/>
              <a:gd name="connsiteY87" fmla="*/ 335756 h 1881187"/>
              <a:gd name="connsiteX88" fmla="*/ 309563 w 1154907"/>
              <a:gd name="connsiteY88" fmla="*/ 342900 h 1881187"/>
              <a:gd name="connsiteX89" fmla="*/ 307182 w 1154907"/>
              <a:gd name="connsiteY89" fmla="*/ 350043 h 1881187"/>
              <a:gd name="connsiteX90" fmla="*/ 292894 w 1154907"/>
              <a:gd name="connsiteY90" fmla="*/ 371475 h 1881187"/>
              <a:gd name="connsiteX91" fmla="*/ 288132 w 1154907"/>
              <a:gd name="connsiteY91" fmla="*/ 378618 h 1881187"/>
              <a:gd name="connsiteX92" fmla="*/ 280988 w 1154907"/>
              <a:gd name="connsiteY92" fmla="*/ 392906 h 1881187"/>
              <a:gd name="connsiteX93" fmla="*/ 273844 w 1154907"/>
              <a:gd name="connsiteY93" fmla="*/ 407193 h 1881187"/>
              <a:gd name="connsiteX94" fmla="*/ 266700 w 1154907"/>
              <a:gd name="connsiteY94" fmla="*/ 428625 h 1881187"/>
              <a:gd name="connsiteX95" fmla="*/ 264319 w 1154907"/>
              <a:gd name="connsiteY95" fmla="*/ 435768 h 1881187"/>
              <a:gd name="connsiteX96" fmla="*/ 257175 w 1154907"/>
              <a:gd name="connsiteY96" fmla="*/ 459581 h 1881187"/>
              <a:gd name="connsiteX97" fmla="*/ 252413 w 1154907"/>
              <a:gd name="connsiteY97" fmla="*/ 466725 h 1881187"/>
              <a:gd name="connsiteX98" fmla="*/ 247650 w 1154907"/>
              <a:gd name="connsiteY98" fmla="*/ 481012 h 1881187"/>
              <a:gd name="connsiteX99" fmla="*/ 242888 w 1154907"/>
              <a:gd name="connsiteY99" fmla="*/ 495300 h 1881187"/>
              <a:gd name="connsiteX100" fmla="*/ 240507 w 1154907"/>
              <a:gd name="connsiteY100" fmla="*/ 502443 h 1881187"/>
              <a:gd name="connsiteX101" fmla="*/ 238125 w 1154907"/>
              <a:gd name="connsiteY101" fmla="*/ 511968 h 1881187"/>
              <a:gd name="connsiteX102" fmla="*/ 233363 w 1154907"/>
              <a:gd name="connsiteY102" fmla="*/ 519112 h 1881187"/>
              <a:gd name="connsiteX103" fmla="*/ 226219 w 1154907"/>
              <a:gd name="connsiteY103" fmla="*/ 540543 h 1881187"/>
              <a:gd name="connsiteX104" fmla="*/ 223838 w 1154907"/>
              <a:gd name="connsiteY104" fmla="*/ 547687 h 1881187"/>
              <a:gd name="connsiteX105" fmla="*/ 219075 w 1154907"/>
              <a:gd name="connsiteY105" fmla="*/ 554831 h 1881187"/>
              <a:gd name="connsiteX106" fmla="*/ 207169 w 1154907"/>
              <a:gd name="connsiteY106" fmla="*/ 590550 h 1881187"/>
              <a:gd name="connsiteX107" fmla="*/ 202407 w 1154907"/>
              <a:gd name="connsiteY107" fmla="*/ 604837 h 1881187"/>
              <a:gd name="connsiteX108" fmla="*/ 200025 w 1154907"/>
              <a:gd name="connsiteY108" fmla="*/ 611981 h 1881187"/>
              <a:gd name="connsiteX109" fmla="*/ 195263 w 1154907"/>
              <a:gd name="connsiteY109" fmla="*/ 628650 h 1881187"/>
              <a:gd name="connsiteX110" fmla="*/ 192882 w 1154907"/>
              <a:gd name="connsiteY110" fmla="*/ 638175 h 1881187"/>
              <a:gd name="connsiteX111" fmla="*/ 188119 w 1154907"/>
              <a:gd name="connsiteY111" fmla="*/ 652462 h 1881187"/>
              <a:gd name="connsiteX112" fmla="*/ 185738 w 1154907"/>
              <a:gd name="connsiteY112" fmla="*/ 659606 h 1881187"/>
              <a:gd name="connsiteX113" fmla="*/ 180975 w 1154907"/>
              <a:gd name="connsiteY113" fmla="*/ 676275 h 1881187"/>
              <a:gd name="connsiteX114" fmla="*/ 178594 w 1154907"/>
              <a:gd name="connsiteY114" fmla="*/ 685800 h 1881187"/>
              <a:gd name="connsiteX115" fmla="*/ 173832 w 1154907"/>
              <a:gd name="connsiteY115" fmla="*/ 692943 h 1881187"/>
              <a:gd name="connsiteX116" fmla="*/ 171450 w 1154907"/>
              <a:gd name="connsiteY116" fmla="*/ 700087 h 1881187"/>
              <a:gd name="connsiteX117" fmla="*/ 166688 w 1154907"/>
              <a:gd name="connsiteY117" fmla="*/ 707231 h 1881187"/>
              <a:gd name="connsiteX118" fmla="*/ 159544 w 1154907"/>
              <a:gd name="connsiteY118" fmla="*/ 728662 h 1881187"/>
              <a:gd name="connsiteX119" fmla="*/ 157163 w 1154907"/>
              <a:gd name="connsiteY119" fmla="*/ 735806 h 1881187"/>
              <a:gd name="connsiteX120" fmla="*/ 152400 w 1154907"/>
              <a:gd name="connsiteY120" fmla="*/ 742950 h 1881187"/>
              <a:gd name="connsiteX121" fmla="*/ 145257 w 1154907"/>
              <a:gd name="connsiteY121" fmla="*/ 766762 h 1881187"/>
              <a:gd name="connsiteX122" fmla="*/ 142875 w 1154907"/>
              <a:gd name="connsiteY122" fmla="*/ 773906 h 1881187"/>
              <a:gd name="connsiteX123" fmla="*/ 140494 w 1154907"/>
              <a:gd name="connsiteY123" fmla="*/ 781050 h 1881187"/>
              <a:gd name="connsiteX124" fmla="*/ 135732 w 1154907"/>
              <a:gd name="connsiteY124" fmla="*/ 788193 h 1881187"/>
              <a:gd name="connsiteX125" fmla="*/ 130969 w 1154907"/>
              <a:gd name="connsiteY125" fmla="*/ 802481 h 1881187"/>
              <a:gd name="connsiteX126" fmla="*/ 123825 w 1154907"/>
              <a:gd name="connsiteY126" fmla="*/ 816768 h 1881187"/>
              <a:gd name="connsiteX127" fmla="*/ 114300 w 1154907"/>
              <a:gd name="connsiteY127" fmla="*/ 833437 h 1881187"/>
              <a:gd name="connsiteX128" fmla="*/ 107157 w 1154907"/>
              <a:gd name="connsiteY128" fmla="*/ 847725 h 1881187"/>
              <a:gd name="connsiteX129" fmla="*/ 102394 w 1154907"/>
              <a:gd name="connsiteY129" fmla="*/ 862012 h 1881187"/>
              <a:gd name="connsiteX130" fmla="*/ 95250 w 1154907"/>
              <a:gd name="connsiteY130" fmla="*/ 876300 h 1881187"/>
              <a:gd name="connsiteX131" fmla="*/ 92869 w 1154907"/>
              <a:gd name="connsiteY131" fmla="*/ 885825 h 1881187"/>
              <a:gd name="connsiteX132" fmla="*/ 78582 w 1154907"/>
              <a:gd name="connsiteY132" fmla="*/ 928687 h 1881187"/>
              <a:gd name="connsiteX133" fmla="*/ 73819 w 1154907"/>
              <a:gd name="connsiteY133" fmla="*/ 942975 h 1881187"/>
              <a:gd name="connsiteX134" fmla="*/ 71438 w 1154907"/>
              <a:gd name="connsiteY134" fmla="*/ 950118 h 1881187"/>
              <a:gd name="connsiteX135" fmla="*/ 66675 w 1154907"/>
              <a:gd name="connsiteY135" fmla="*/ 957262 h 1881187"/>
              <a:gd name="connsiteX136" fmla="*/ 57150 w 1154907"/>
              <a:gd name="connsiteY136" fmla="*/ 978693 h 1881187"/>
              <a:gd name="connsiteX137" fmla="*/ 47625 w 1154907"/>
              <a:gd name="connsiteY137" fmla="*/ 1007268 h 1881187"/>
              <a:gd name="connsiteX138" fmla="*/ 42863 w 1154907"/>
              <a:gd name="connsiteY138" fmla="*/ 1021556 h 1881187"/>
              <a:gd name="connsiteX139" fmla="*/ 40482 w 1154907"/>
              <a:gd name="connsiteY139" fmla="*/ 1028700 h 1881187"/>
              <a:gd name="connsiteX140" fmla="*/ 35719 w 1154907"/>
              <a:gd name="connsiteY140" fmla="*/ 1035843 h 1881187"/>
              <a:gd name="connsiteX141" fmla="*/ 26194 w 1154907"/>
              <a:gd name="connsiteY141" fmla="*/ 1057275 h 1881187"/>
              <a:gd name="connsiteX142" fmla="*/ 19050 w 1154907"/>
              <a:gd name="connsiteY142" fmla="*/ 1078706 h 1881187"/>
              <a:gd name="connsiteX143" fmla="*/ 16669 w 1154907"/>
              <a:gd name="connsiteY143" fmla="*/ 1085850 h 1881187"/>
              <a:gd name="connsiteX144" fmla="*/ 1 w 1154907"/>
              <a:gd name="connsiteY144" fmla="*/ 1114425 h 1881187"/>
              <a:gd name="connsiteX0" fmla="*/ 1 w 1162051"/>
              <a:gd name="connsiteY0" fmla="*/ 1114425 h 1876425"/>
              <a:gd name="connsiteX1" fmla="*/ 0 w 1162051"/>
              <a:gd name="connsiteY1" fmla="*/ 1874043 h 1876425"/>
              <a:gd name="connsiteX2" fmla="*/ 1162051 w 1162051"/>
              <a:gd name="connsiteY2" fmla="*/ 1876425 h 1876425"/>
              <a:gd name="connsiteX3" fmla="*/ 1152525 w 1162051"/>
              <a:gd name="connsiteY3" fmla="*/ 1112043 h 1876425"/>
              <a:gd name="connsiteX4" fmla="*/ 1009650 w 1162051"/>
              <a:gd name="connsiteY4" fmla="*/ 738187 h 1876425"/>
              <a:gd name="connsiteX5" fmla="*/ 1002507 w 1162051"/>
              <a:gd name="connsiteY5" fmla="*/ 719137 h 1876425"/>
              <a:gd name="connsiteX6" fmla="*/ 997744 w 1162051"/>
              <a:gd name="connsiteY6" fmla="*/ 704850 h 1876425"/>
              <a:gd name="connsiteX7" fmla="*/ 988219 w 1162051"/>
              <a:gd name="connsiteY7" fmla="*/ 690562 h 1876425"/>
              <a:gd name="connsiteX8" fmla="*/ 978694 w 1162051"/>
              <a:gd name="connsiteY8" fmla="*/ 669131 h 1876425"/>
              <a:gd name="connsiteX9" fmla="*/ 976313 w 1162051"/>
              <a:gd name="connsiteY9" fmla="*/ 661987 h 1876425"/>
              <a:gd name="connsiteX10" fmla="*/ 971550 w 1162051"/>
              <a:gd name="connsiteY10" fmla="*/ 654843 h 1876425"/>
              <a:gd name="connsiteX11" fmla="*/ 969169 w 1162051"/>
              <a:gd name="connsiteY11" fmla="*/ 645318 h 1876425"/>
              <a:gd name="connsiteX12" fmla="*/ 964407 w 1162051"/>
              <a:gd name="connsiteY12" fmla="*/ 631031 h 1876425"/>
              <a:gd name="connsiteX13" fmla="*/ 962025 w 1162051"/>
              <a:gd name="connsiteY13" fmla="*/ 623887 h 1876425"/>
              <a:gd name="connsiteX14" fmla="*/ 952500 w 1162051"/>
              <a:gd name="connsiteY14" fmla="*/ 590550 h 1876425"/>
              <a:gd name="connsiteX15" fmla="*/ 947738 w 1162051"/>
              <a:gd name="connsiteY15" fmla="*/ 583406 h 1876425"/>
              <a:gd name="connsiteX16" fmla="*/ 942975 w 1162051"/>
              <a:gd name="connsiteY16" fmla="*/ 569118 h 1876425"/>
              <a:gd name="connsiteX17" fmla="*/ 933450 w 1162051"/>
              <a:gd name="connsiteY17" fmla="*/ 554831 h 1876425"/>
              <a:gd name="connsiteX18" fmla="*/ 923925 w 1162051"/>
              <a:gd name="connsiteY18" fmla="*/ 533400 h 1876425"/>
              <a:gd name="connsiteX19" fmla="*/ 914400 w 1162051"/>
              <a:gd name="connsiteY19" fmla="*/ 504825 h 1876425"/>
              <a:gd name="connsiteX20" fmla="*/ 909638 w 1162051"/>
              <a:gd name="connsiteY20" fmla="*/ 490537 h 1876425"/>
              <a:gd name="connsiteX21" fmla="*/ 907257 w 1162051"/>
              <a:gd name="connsiteY21" fmla="*/ 483393 h 1876425"/>
              <a:gd name="connsiteX22" fmla="*/ 902494 w 1162051"/>
              <a:gd name="connsiteY22" fmla="*/ 476250 h 1876425"/>
              <a:gd name="connsiteX23" fmla="*/ 897732 w 1162051"/>
              <a:gd name="connsiteY23" fmla="*/ 461962 h 1876425"/>
              <a:gd name="connsiteX24" fmla="*/ 888207 w 1162051"/>
              <a:gd name="connsiteY24" fmla="*/ 447675 h 1876425"/>
              <a:gd name="connsiteX25" fmla="*/ 883444 w 1162051"/>
              <a:gd name="connsiteY25" fmla="*/ 433387 h 1876425"/>
              <a:gd name="connsiteX26" fmla="*/ 881063 w 1162051"/>
              <a:gd name="connsiteY26" fmla="*/ 426243 h 1876425"/>
              <a:gd name="connsiteX27" fmla="*/ 878682 w 1162051"/>
              <a:gd name="connsiteY27" fmla="*/ 416718 h 1876425"/>
              <a:gd name="connsiteX28" fmla="*/ 871538 w 1162051"/>
              <a:gd name="connsiteY28" fmla="*/ 402431 h 1876425"/>
              <a:gd name="connsiteX29" fmla="*/ 864394 w 1162051"/>
              <a:gd name="connsiteY29" fmla="*/ 385762 h 1876425"/>
              <a:gd name="connsiteX30" fmla="*/ 852489 w 1162051"/>
              <a:gd name="connsiteY30" fmla="*/ 376237 h 1876425"/>
              <a:gd name="connsiteX31" fmla="*/ 847725 w 1162051"/>
              <a:gd name="connsiteY31" fmla="*/ 359568 h 1876425"/>
              <a:gd name="connsiteX32" fmla="*/ 835819 w 1162051"/>
              <a:gd name="connsiteY32" fmla="*/ 345281 h 1876425"/>
              <a:gd name="connsiteX33" fmla="*/ 828675 w 1162051"/>
              <a:gd name="connsiteY33" fmla="*/ 321468 h 1876425"/>
              <a:gd name="connsiteX34" fmla="*/ 826294 w 1162051"/>
              <a:gd name="connsiteY34" fmla="*/ 314325 h 1876425"/>
              <a:gd name="connsiteX35" fmla="*/ 823913 w 1162051"/>
              <a:gd name="connsiteY35" fmla="*/ 307181 h 1876425"/>
              <a:gd name="connsiteX36" fmla="*/ 816769 w 1162051"/>
              <a:gd name="connsiteY36" fmla="*/ 297656 h 1876425"/>
              <a:gd name="connsiteX37" fmla="*/ 814388 w 1162051"/>
              <a:gd name="connsiteY37" fmla="*/ 290512 h 1876425"/>
              <a:gd name="connsiteX38" fmla="*/ 800100 w 1162051"/>
              <a:gd name="connsiteY38" fmla="*/ 273843 h 1876425"/>
              <a:gd name="connsiteX39" fmla="*/ 797719 w 1162051"/>
              <a:gd name="connsiteY39" fmla="*/ 266700 h 1876425"/>
              <a:gd name="connsiteX40" fmla="*/ 788194 w 1162051"/>
              <a:gd name="connsiteY40" fmla="*/ 250031 h 1876425"/>
              <a:gd name="connsiteX41" fmla="*/ 781050 w 1162051"/>
              <a:gd name="connsiteY41" fmla="*/ 233362 h 1876425"/>
              <a:gd name="connsiteX42" fmla="*/ 776288 w 1162051"/>
              <a:gd name="connsiteY42" fmla="*/ 219075 h 1876425"/>
              <a:gd name="connsiteX43" fmla="*/ 773907 w 1162051"/>
              <a:gd name="connsiteY43" fmla="*/ 211931 h 1876425"/>
              <a:gd name="connsiteX44" fmla="*/ 769144 w 1162051"/>
              <a:gd name="connsiteY44" fmla="*/ 204787 h 1876425"/>
              <a:gd name="connsiteX45" fmla="*/ 766763 w 1162051"/>
              <a:gd name="connsiteY45" fmla="*/ 197643 h 1876425"/>
              <a:gd name="connsiteX46" fmla="*/ 757238 w 1162051"/>
              <a:gd name="connsiteY46" fmla="*/ 180975 h 1876425"/>
              <a:gd name="connsiteX47" fmla="*/ 745332 w 1162051"/>
              <a:gd name="connsiteY47" fmla="*/ 159543 h 1876425"/>
              <a:gd name="connsiteX48" fmla="*/ 742950 w 1162051"/>
              <a:gd name="connsiteY48" fmla="*/ 152400 h 1876425"/>
              <a:gd name="connsiteX49" fmla="*/ 738188 w 1162051"/>
              <a:gd name="connsiteY49" fmla="*/ 145256 h 1876425"/>
              <a:gd name="connsiteX50" fmla="*/ 702469 w 1162051"/>
              <a:gd name="connsiteY50" fmla="*/ 88106 h 1876425"/>
              <a:gd name="connsiteX51" fmla="*/ 700088 w 1162051"/>
              <a:gd name="connsiteY51" fmla="*/ 83343 h 1876425"/>
              <a:gd name="connsiteX52" fmla="*/ 688182 w 1162051"/>
              <a:gd name="connsiteY52" fmla="*/ 71437 h 1876425"/>
              <a:gd name="connsiteX53" fmla="*/ 645319 w 1162051"/>
              <a:gd name="connsiteY53" fmla="*/ 33337 h 1876425"/>
              <a:gd name="connsiteX54" fmla="*/ 638175 w 1162051"/>
              <a:gd name="connsiteY54" fmla="*/ 28575 h 1876425"/>
              <a:gd name="connsiteX55" fmla="*/ 623888 w 1162051"/>
              <a:gd name="connsiteY55" fmla="*/ 14287 h 1876425"/>
              <a:gd name="connsiteX56" fmla="*/ 614363 w 1162051"/>
              <a:gd name="connsiteY56" fmla="*/ 9525 h 1876425"/>
              <a:gd name="connsiteX57" fmla="*/ 607219 w 1162051"/>
              <a:gd name="connsiteY57" fmla="*/ 4762 h 1876425"/>
              <a:gd name="connsiteX58" fmla="*/ 588169 w 1162051"/>
              <a:gd name="connsiteY58" fmla="*/ 0 h 1876425"/>
              <a:gd name="connsiteX59" fmla="*/ 542925 w 1162051"/>
              <a:gd name="connsiteY59" fmla="*/ 2381 h 1876425"/>
              <a:gd name="connsiteX60" fmla="*/ 526257 w 1162051"/>
              <a:gd name="connsiteY60" fmla="*/ 7143 h 1876425"/>
              <a:gd name="connsiteX61" fmla="*/ 519113 w 1162051"/>
              <a:gd name="connsiteY61" fmla="*/ 11906 h 1876425"/>
              <a:gd name="connsiteX62" fmla="*/ 504825 w 1162051"/>
              <a:gd name="connsiteY62" fmla="*/ 23812 h 1876425"/>
              <a:gd name="connsiteX63" fmla="*/ 497682 w 1162051"/>
              <a:gd name="connsiteY63" fmla="*/ 26193 h 1876425"/>
              <a:gd name="connsiteX64" fmla="*/ 492919 w 1162051"/>
              <a:gd name="connsiteY64" fmla="*/ 33337 h 1876425"/>
              <a:gd name="connsiteX65" fmla="*/ 478632 w 1162051"/>
              <a:gd name="connsiteY65" fmla="*/ 42862 h 1876425"/>
              <a:gd name="connsiteX66" fmla="*/ 461963 w 1162051"/>
              <a:gd name="connsiteY66" fmla="*/ 61912 h 1876425"/>
              <a:gd name="connsiteX67" fmla="*/ 459582 w 1162051"/>
              <a:gd name="connsiteY67" fmla="*/ 69056 h 1876425"/>
              <a:gd name="connsiteX68" fmla="*/ 442913 w 1162051"/>
              <a:gd name="connsiteY68" fmla="*/ 90487 h 1876425"/>
              <a:gd name="connsiteX69" fmla="*/ 435769 w 1162051"/>
              <a:gd name="connsiteY69" fmla="*/ 104775 h 1876425"/>
              <a:gd name="connsiteX70" fmla="*/ 426244 w 1162051"/>
              <a:gd name="connsiteY70" fmla="*/ 121443 h 1876425"/>
              <a:gd name="connsiteX71" fmla="*/ 411957 w 1162051"/>
              <a:gd name="connsiteY71" fmla="*/ 152400 h 1876425"/>
              <a:gd name="connsiteX72" fmla="*/ 404813 w 1162051"/>
              <a:gd name="connsiteY72" fmla="*/ 157162 h 1876425"/>
              <a:gd name="connsiteX73" fmla="*/ 402432 w 1162051"/>
              <a:gd name="connsiteY73" fmla="*/ 164306 h 1876425"/>
              <a:gd name="connsiteX74" fmla="*/ 392907 w 1162051"/>
              <a:gd name="connsiteY74" fmla="*/ 178593 h 1876425"/>
              <a:gd name="connsiteX75" fmla="*/ 383382 w 1162051"/>
              <a:gd name="connsiteY75" fmla="*/ 192881 h 1876425"/>
              <a:gd name="connsiteX76" fmla="*/ 373857 w 1162051"/>
              <a:gd name="connsiteY76" fmla="*/ 207168 h 1876425"/>
              <a:gd name="connsiteX77" fmla="*/ 369094 w 1162051"/>
              <a:gd name="connsiteY77" fmla="*/ 214312 h 1876425"/>
              <a:gd name="connsiteX78" fmla="*/ 361950 w 1162051"/>
              <a:gd name="connsiteY78" fmla="*/ 228600 h 1876425"/>
              <a:gd name="connsiteX79" fmla="*/ 359569 w 1162051"/>
              <a:gd name="connsiteY79" fmla="*/ 235743 h 1876425"/>
              <a:gd name="connsiteX80" fmla="*/ 354807 w 1162051"/>
              <a:gd name="connsiteY80" fmla="*/ 242887 h 1876425"/>
              <a:gd name="connsiteX81" fmla="*/ 352425 w 1162051"/>
              <a:gd name="connsiteY81" fmla="*/ 250031 h 1876425"/>
              <a:gd name="connsiteX82" fmla="*/ 347663 w 1162051"/>
              <a:gd name="connsiteY82" fmla="*/ 257175 h 1876425"/>
              <a:gd name="connsiteX83" fmla="*/ 340519 w 1162051"/>
              <a:gd name="connsiteY83" fmla="*/ 271462 h 1876425"/>
              <a:gd name="connsiteX84" fmla="*/ 330994 w 1162051"/>
              <a:gd name="connsiteY84" fmla="*/ 292893 h 1876425"/>
              <a:gd name="connsiteX85" fmla="*/ 323850 w 1162051"/>
              <a:gd name="connsiteY85" fmla="*/ 307181 h 1876425"/>
              <a:gd name="connsiteX86" fmla="*/ 316707 w 1162051"/>
              <a:gd name="connsiteY86" fmla="*/ 328612 h 1876425"/>
              <a:gd name="connsiteX87" fmla="*/ 314325 w 1162051"/>
              <a:gd name="connsiteY87" fmla="*/ 335756 h 1876425"/>
              <a:gd name="connsiteX88" fmla="*/ 309563 w 1162051"/>
              <a:gd name="connsiteY88" fmla="*/ 342900 h 1876425"/>
              <a:gd name="connsiteX89" fmla="*/ 307182 w 1162051"/>
              <a:gd name="connsiteY89" fmla="*/ 350043 h 1876425"/>
              <a:gd name="connsiteX90" fmla="*/ 292894 w 1162051"/>
              <a:gd name="connsiteY90" fmla="*/ 371475 h 1876425"/>
              <a:gd name="connsiteX91" fmla="*/ 288132 w 1162051"/>
              <a:gd name="connsiteY91" fmla="*/ 378618 h 1876425"/>
              <a:gd name="connsiteX92" fmla="*/ 280988 w 1162051"/>
              <a:gd name="connsiteY92" fmla="*/ 392906 h 1876425"/>
              <a:gd name="connsiteX93" fmla="*/ 273844 w 1162051"/>
              <a:gd name="connsiteY93" fmla="*/ 407193 h 1876425"/>
              <a:gd name="connsiteX94" fmla="*/ 266700 w 1162051"/>
              <a:gd name="connsiteY94" fmla="*/ 428625 h 1876425"/>
              <a:gd name="connsiteX95" fmla="*/ 264319 w 1162051"/>
              <a:gd name="connsiteY95" fmla="*/ 435768 h 1876425"/>
              <a:gd name="connsiteX96" fmla="*/ 257175 w 1162051"/>
              <a:gd name="connsiteY96" fmla="*/ 459581 h 1876425"/>
              <a:gd name="connsiteX97" fmla="*/ 252413 w 1162051"/>
              <a:gd name="connsiteY97" fmla="*/ 466725 h 1876425"/>
              <a:gd name="connsiteX98" fmla="*/ 247650 w 1162051"/>
              <a:gd name="connsiteY98" fmla="*/ 481012 h 1876425"/>
              <a:gd name="connsiteX99" fmla="*/ 242888 w 1162051"/>
              <a:gd name="connsiteY99" fmla="*/ 495300 h 1876425"/>
              <a:gd name="connsiteX100" fmla="*/ 240507 w 1162051"/>
              <a:gd name="connsiteY100" fmla="*/ 502443 h 1876425"/>
              <a:gd name="connsiteX101" fmla="*/ 238125 w 1162051"/>
              <a:gd name="connsiteY101" fmla="*/ 511968 h 1876425"/>
              <a:gd name="connsiteX102" fmla="*/ 233363 w 1162051"/>
              <a:gd name="connsiteY102" fmla="*/ 519112 h 1876425"/>
              <a:gd name="connsiteX103" fmla="*/ 226219 w 1162051"/>
              <a:gd name="connsiteY103" fmla="*/ 540543 h 1876425"/>
              <a:gd name="connsiteX104" fmla="*/ 223838 w 1162051"/>
              <a:gd name="connsiteY104" fmla="*/ 547687 h 1876425"/>
              <a:gd name="connsiteX105" fmla="*/ 219075 w 1162051"/>
              <a:gd name="connsiteY105" fmla="*/ 554831 h 1876425"/>
              <a:gd name="connsiteX106" fmla="*/ 207169 w 1162051"/>
              <a:gd name="connsiteY106" fmla="*/ 590550 h 1876425"/>
              <a:gd name="connsiteX107" fmla="*/ 202407 w 1162051"/>
              <a:gd name="connsiteY107" fmla="*/ 604837 h 1876425"/>
              <a:gd name="connsiteX108" fmla="*/ 200025 w 1162051"/>
              <a:gd name="connsiteY108" fmla="*/ 611981 h 1876425"/>
              <a:gd name="connsiteX109" fmla="*/ 195263 w 1162051"/>
              <a:gd name="connsiteY109" fmla="*/ 628650 h 1876425"/>
              <a:gd name="connsiteX110" fmla="*/ 192882 w 1162051"/>
              <a:gd name="connsiteY110" fmla="*/ 638175 h 1876425"/>
              <a:gd name="connsiteX111" fmla="*/ 188119 w 1162051"/>
              <a:gd name="connsiteY111" fmla="*/ 652462 h 1876425"/>
              <a:gd name="connsiteX112" fmla="*/ 185738 w 1162051"/>
              <a:gd name="connsiteY112" fmla="*/ 659606 h 1876425"/>
              <a:gd name="connsiteX113" fmla="*/ 180975 w 1162051"/>
              <a:gd name="connsiteY113" fmla="*/ 676275 h 1876425"/>
              <a:gd name="connsiteX114" fmla="*/ 178594 w 1162051"/>
              <a:gd name="connsiteY114" fmla="*/ 685800 h 1876425"/>
              <a:gd name="connsiteX115" fmla="*/ 173832 w 1162051"/>
              <a:gd name="connsiteY115" fmla="*/ 692943 h 1876425"/>
              <a:gd name="connsiteX116" fmla="*/ 171450 w 1162051"/>
              <a:gd name="connsiteY116" fmla="*/ 700087 h 1876425"/>
              <a:gd name="connsiteX117" fmla="*/ 166688 w 1162051"/>
              <a:gd name="connsiteY117" fmla="*/ 707231 h 1876425"/>
              <a:gd name="connsiteX118" fmla="*/ 159544 w 1162051"/>
              <a:gd name="connsiteY118" fmla="*/ 728662 h 1876425"/>
              <a:gd name="connsiteX119" fmla="*/ 157163 w 1162051"/>
              <a:gd name="connsiteY119" fmla="*/ 735806 h 1876425"/>
              <a:gd name="connsiteX120" fmla="*/ 152400 w 1162051"/>
              <a:gd name="connsiteY120" fmla="*/ 742950 h 1876425"/>
              <a:gd name="connsiteX121" fmla="*/ 145257 w 1162051"/>
              <a:gd name="connsiteY121" fmla="*/ 766762 h 1876425"/>
              <a:gd name="connsiteX122" fmla="*/ 142875 w 1162051"/>
              <a:gd name="connsiteY122" fmla="*/ 773906 h 1876425"/>
              <a:gd name="connsiteX123" fmla="*/ 140494 w 1162051"/>
              <a:gd name="connsiteY123" fmla="*/ 781050 h 1876425"/>
              <a:gd name="connsiteX124" fmla="*/ 135732 w 1162051"/>
              <a:gd name="connsiteY124" fmla="*/ 788193 h 1876425"/>
              <a:gd name="connsiteX125" fmla="*/ 130969 w 1162051"/>
              <a:gd name="connsiteY125" fmla="*/ 802481 h 1876425"/>
              <a:gd name="connsiteX126" fmla="*/ 123825 w 1162051"/>
              <a:gd name="connsiteY126" fmla="*/ 816768 h 1876425"/>
              <a:gd name="connsiteX127" fmla="*/ 114300 w 1162051"/>
              <a:gd name="connsiteY127" fmla="*/ 833437 h 1876425"/>
              <a:gd name="connsiteX128" fmla="*/ 107157 w 1162051"/>
              <a:gd name="connsiteY128" fmla="*/ 847725 h 1876425"/>
              <a:gd name="connsiteX129" fmla="*/ 102394 w 1162051"/>
              <a:gd name="connsiteY129" fmla="*/ 862012 h 1876425"/>
              <a:gd name="connsiteX130" fmla="*/ 95250 w 1162051"/>
              <a:gd name="connsiteY130" fmla="*/ 876300 h 1876425"/>
              <a:gd name="connsiteX131" fmla="*/ 92869 w 1162051"/>
              <a:gd name="connsiteY131" fmla="*/ 885825 h 1876425"/>
              <a:gd name="connsiteX132" fmla="*/ 78582 w 1162051"/>
              <a:gd name="connsiteY132" fmla="*/ 928687 h 1876425"/>
              <a:gd name="connsiteX133" fmla="*/ 73819 w 1162051"/>
              <a:gd name="connsiteY133" fmla="*/ 942975 h 1876425"/>
              <a:gd name="connsiteX134" fmla="*/ 71438 w 1162051"/>
              <a:gd name="connsiteY134" fmla="*/ 950118 h 1876425"/>
              <a:gd name="connsiteX135" fmla="*/ 66675 w 1162051"/>
              <a:gd name="connsiteY135" fmla="*/ 957262 h 1876425"/>
              <a:gd name="connsiteX136" fmla="*/ 57150 w 1162051"/>
              <a:gd name="connsiteY136" fmla="*/ 978693 h 1876425"/>
              <a:gd name="connsiteX137" fmla="*/ 47625 w 1162051"/>
              <a:gd name="connsiteY137" fmla="*/ 1007268 h 1876425"/>
              <a:gd name="connsiteX138" fmla="*/ 42863 w 1162051"/>
              <a:gd name="connsiteY138" fmla="*/ 1021556 h 1876425"/>
              <a:gd name="connsiteX139" fmla="*/ 40482 w 1162051"/>
              <a:gd name="connsiteY139" fmla="*/ 1028700 h 1876425"/>
              <a:gd name="connsiteX140" fmla="*/ 35719 w 1162051"/>
              <a:gd name="connsiteY140" fmla="*/ 1035843 h 1876425"/>
              <a:gd name="connsiteX141" fmla="*/ 26194 w 1162051"/>
              <a:gd name="connsiteY141" fmla="*/ 1057275 h 1876425"/>
              <a:gd name="connsiteX142" fmla="*/ 19050 w 1162051"/>
              <a:gd name="connsiteY142" fmla="*/ 1078706 h 1876425"/>
              <a:gd name="connsiteX143" fmla="*/ 16669 w 1162051"/>
              <a:gd name="connsiteY143" fmla="*/ 1085850 h 1876425"/>
              <a:gd name="connsiteX144" fmla="*/ 1 w 1162051"/>
              <a:gd name="connsiteY144" fmla="*/ 1114425 h 1876425"/>
              <a:gd name="connsiteX0" fmla="*/ 1 w 1159670"/>
              <a:gd name="connsiteY0" fmla="*/ 1114425 h 1874043"/>
              <a:gd name="connsiteX1" fmla="*/ 0 w 1159670"/>
              <a:gd name="connsiteY1" fmla="*/ 1874043 h 1874043"/>
              <a:gd name="connsiteX2" fmla="*/ 1159670 w 1159670"/>
              <a:gd name="connsiteY2" fmla="*/ 1871663 h 1874043"/>
              <a:gd name="connsiteX3" fmla="*/ 1152525 w 1159670"/>
              <a:gd name="connsiteY3" fmla="*/ 1112043 h 1874043"/>
              <a:gd name="connsiteX4" fmla="*/ 1009650 w 1159670"/>
              <a:gd name="connsiteY4" fmla="*/ 738187 h 1874043"/>
              <a:gd name="connsiteX5" fmla="*/ 1002507 w 1159670"/>
              <a:gd name="connsiteY5" fmla="*/ 719137 h 1874043"/>
              <a:gd name="connsiteX6" fmla="*/ 997744 w 1159670"/>
              <a:gd name="connsiteY6" fmla="*/ 704850 h 1874043"/>
              <a:gd name="connsiteX7" fmla="*/ 988219 w 1159670"/>
              <a:gd name="connsiteY7" fmla="*/ 690562 h 1874043"/>
              <a:gd name="connsiteX8" fmla="*/ 978694 w 1159670"/>
              <a:gd name="connsiteY8" fmla="*/ 669131 h 1874043"/>
              <a:gd name="connsiteX9" fmla="*/ 976313 w 1159670"/>
              <a:gd name="connsiteY9" fmla="*/ 661987 h 1874043"/>
              <a:gd name="connsiteX10" fmla="*/ 971550 w 1159670"/>
              <a:gd name="connsiteY10" fmla="*/ 654843 h 1874043"/>
              <a:gd name="connsiteX11" fmla="*/ 969169 w 1159670"/>
              <a:gd name="connsiteY11" fmla="*/ 645318 h 1874043"/>
              <a:gd name="connsiteX12" fmla="*/ 964407 w 1159670"/>
              <a:gd name="connsiteY12" fmla="*/ 631031 h 1874043"/>
              <a:gd name="connsiteX13" fmla="*/ 962025 w 1159670"/>
              <a:gd name="connsiteY13" fmla="*/ 623887 h 1874043"/>
              <a:gd name="connsiteX14" fmla="*/ 952500 w 1159670"/>
              <a:gd name="connsiteY14" fmla="*/ 590550 h 1874043"/>
              <a:gd name="connsiteX15" fmla="*/ 947738 w 1159670"/>
              <a:gd name="connsiteY15" fmla="*/ 583406 h 1874043"/>
              <a:gd name="connsiteX16" fmla="*/ 942975 w 1159670"/>
              <a:gd name="connsiteY16" fmla="*/ 569118 h 1874043"/>
              <a:gd name="connsiteX17" fmla="*/ 933450 w 1159670"/>
              <a:gd name="connsiteY17" fmla="*/ 554831 h 1874043"/>
              <a:gd name="connsiteX18" fmla="*/ 923925 w 1159670"/>
              <a:gd name="connsiteY18" fmla="*/ 533400 h 1874043"/>
              <a:gd name="connsiteX19" fmla="*/ 914400 w 1159670"/>
              <a:gd name="connsiteY19" fmla="*/ 504825 h 1874043"/>
              <a:gd name="connsiteX20" fmla="*/ 909638 w 1159670"/>
              <a:gd name="connsiteY20" fmla="*/ 490537 h 1874043"/>
              <a:gd name="connsiteX21" fmla="*/ 907257 w 1159670"/>
              <a:gd name="connsiteY21" fmla="*/ 483393 h 1874043"/>
              <a:gd name="connsiteX22" fmla="*/ 902494 w 1159670"/>
              <a:gd name="connsiteY22" fmla="*/ 476250 h 1874043"/>
              <a:gd name="connsiteX23" fmla="*/ 897732 w 1159670"/>
              <a:gd name="connsiteY23" fmla="*/ 461962 h 1874043"/>
              <a:gd name="connsiteX24" fmla="*/ 888207 w 1159670"/>
              <a:gd name="connsiteY24" fmla="*/ 447675 h 1874043"/>
              <a:gd name="connsiteX25" fmla="*/ 883444 w 1159670"/>
              <a:gd name="connsiteY25" fmla="*/ 433387 h 1874043"/>
              <a:gd name="connsiteX26" fmla="*/ 881063 w 1159670"/>
              <a:gd name="connsiteY26" fmla="*/ 426243 h 1874043"/>
              <a:gd name="connsiteX27" fmla="*/ 878682 w 1159670"/>
              <a:gd name="connsiteY27" fmla="*/ 416718 h 1874043"/>
              <a:gd name="connsiteX28" fmla="*/ 871538 w 1159670"/>
              <a:gd name="connsiteY28" fmla="*/ 402431 h 1874043"/>
              <a:gd name="connsiteX29" fmla="*/ 864394 w 1159670"/>
              <a:gd name="connsiteY29" fmla="*/ 385762 h 1874043"/>
              <a:gd name="connsiteX30" fmla="*/ 852489 w 1159670"/>
              <a:gd name="connsiteY30" fmla="*/ 376237 h 1874043"/>
              <a:gd name="connsiteX31" fmla="*/ 847725 w 1159670"/>
              <a:gd name="connsiteY31" fmla="*/ 359568 h 1874043"/>
              <a:gd name="connsiteX32" fmla="*/ 835819 w 1159670"/>
              <a:gd name="connsiteY32" fmla="*/ 345281 h 1874043"/>
              <a:gd name="connsiteX33" fmla="*/ 828675 w 1159670"/>
              <a:gd name="connsiteY33" fmla="*/ 321468 h 1874043"/>
              <a:gd name="connsiteX34" fmla="*/ 826294 w 1159670"/>
              <a:gd name="connsiteY34" fmla="*/ 314325 h 1874043"/>
              <a:gd name="connsiteX35" fmla="*/ 823913 w 1159670"/>
              <a:gd name="connsiteY35" fmla="*/ 307181 h 1874043"/>
              <a:gd name="connsiteX36" fmla="*/ 816769 w 1159670"/>
              <a:gd name="connsiteY36" fmla="*/ 297656 h 1874043"/>
              <a:gd name="connsiteX37" fmla="*/ 814388 w 1159670"/>
              <a:gd name="connsiteY37" fmla="*/ 290512 h 1874043"/>
              <a:gd name="connsiteX38" fmla="*/ 800100 w 1159670"/>
              <a:gd name="connsiteY38" fmla="*/ 273843 h 1874043"/>
              <a:gd name="connsiteX39" fmla="*/ 797719 w 1159670"/>
              <a:gd name="connsiteY39" fmla="*/ 266700 h 1874043"/>
              <a:gd name="connsiteX40" fmla="*/ 788194 w 1159670"/>
              <a:gd name="connsiteY40" fmla="*/ 250031 h 1874043"/>
              <a:gd name="connsiteX41" fmla="*/ 781050 w 1159670"/>
              <a:gd name="connsiteY41" fmla="*/ 233362 h 1874043"/>
              <a:gd name="connsiteX42" fmla="*/ 776288 w 1159670"/>
              <a:gd name="connsiteY42" fmla="*/ 219075 h 1874043"/>
              <a:gd name="connsiteX43" fmla="*/ 773907 w 1159670"/>
              <a:gd name="connsiteY43" fmla="*/ 211931 h 1874043"/>
              <a:gd name="connsiteX44" fmla="*/ 769144 w 1159670"/>
              <a:gd name="connsiteY44" fmla="*/ 204787 h 1874043"/>
              <a:gd name="connsiteX45" fmla="*/ 766763 w 1159670"/>
              <a:gd name="connsiteY45" fmla="*/ 197643 h 1874043"/>
              <a:gd name="connsiteX46" fmla="*/ 757238 w 1159670"/>
              <a:gd name="connsiteY46" fmla="*/ 180975 h 1874043"/>
              <a:gd name="connsiteX47" fmla="*/ 745332 w 1159670"/>
              <a:gd name="connsiteY47" fmla="*/ 159543 h 1874043"/>
              <a:gd name="connsiteX48" fmla="*/ 742950 w 1159670"/>
              <a:gd name="connsiteY48" fmla="*/ 152400 h 1874043"/>
              <a:gd name="connsiteX49" fmla="*/ 738188 w 1159670"/>
              <a:gd name="connsiteY49" fmla="*/ 145256 h 1874043"/>
              <a:gd name="connsiteX50" fmla="*/ 702469 w 1159670"/>
              <a:gd name="connsiteY50" fmla="*/ 88106 h 1874043"/>
              <a:gd name="connsiteX51" fmla="*/ 700088 w 1159670"/>
              <a:gd name="connsiteY51" fmla="*/ 83343 h 1874043"/>
              <a:gd name="connsiteX52" fmla="*/ 688182 w 1159670"/>
              <a:gd name="connsiteY52" fmla="*/ 71437 h 1874043"/>
              <a:gd name="connsiteX53" fmla="*/ 645319 w 1159670"/>
              <a:gd name="connsiteY53" fmla="*/ 33337 h 1874043"/>
              <a:gd name="connsiteX54" fmla="*/ 638175 w 1159670"/>
              <a:gd name="connsiteY54" fmla="*/ 28575 h 1874043"/>
              <a:gd name="connsiteX55" fmla="*/ 623888 w 1159670"/>
              <a:gd name="connsiteY55" fmla="*/ 14287 h 1874043"/>
              <a:gd name="connsiteX56" fmla="*/ 614363 w 1159670"/>
              <a:gd name="connsiteY56" fmla="*/ 9525 h 1874043"/>
              <a:gd name="connsiteX57" fmla="*/ 607219 w 1159670"/>
              <a:gd name="connsiteY57" fmla="*/ 4762 h 1874043"/>
              <a:gd name="connsiteX58" fmla="*/ 588169 w 1159670"/>
              <a:gd name="connsiteY58" fmla="*/ 0 h 1874043"/>
              <a:gd name="connsiteX59" fmla="*/ 542925 w 1159670"/>
              <a:gd name="connsiteY59" fmla="*/ 2381 h 1874043"/>
              <a:gd name="connsiteX60" fmla="*/ 526257 w 1159670"/>
              <a:gd name="connsiteY60" fmla="*/ 7143 h 1874043"/>
              <a:gd name="connsiteX61" fmla="*/ 519113 w 1159670"/>
              <a:gd name="connsiteY61" fmla="*/ 11906 h 1874043"/>
              <a:gd name="connsiteX62" fmla="*/ 504825 w 1159670"/>
              <a:gd name="connsiteY62" fmla="*/ 23812 h 1874043"/>
              <a:gd name="connsiteX63" fmla="*/ 497682 w 1159670"/>
              <a:gd name="connsiteY63" fmla="*/ 26193 h 1874043"/>
              <a:gd name="connsiteX64" fmla="*/ 492919 w 1159670"/>
              <a:gd name="connsiteY64" fmla="*/ 33337 h 1874043"/>
              <a:gd name="connsiteX65" fmla="*/ 478632 w 1159670"/>
              <a:gd name="connsiteY65" fmla="*/ 42862 h 1874043"/>
              <a:gd name="connsiteX66" fmla="*/ 461963 w 1159670"/>
              <a:gd name="connsiteY66" fmla="*/ 61912 h 1874043"/>
              <a:gd name="connsiteX67" fmla="*/ 459582 w 1159670"/>
              <a:gd name="connsiteY67" fmla="*/ 69056 h 1874043"/>
              <a:gd name="connsiteX68" fmla="*/ 442913 w 1159670"/>
              <a:gd name="connsiteY68" fmla="*/ 90487 h 1874043"/>
              <a:gd name="connsiteX69" fmla="*/ 435769 w 1159670"/>
              <a:gd name="connsiteY69" fmla="*/ 104775 h 1874043"/>
              <a:gd name="connsiteX70" fmla="*/ 426244 w 1159670"/>
              <a:gd name="connsiteY70" fmla="*/ 121443 h 1874043"/>
              <a:gd name="connsiteX71" fmla="*/ 411957 w 1159670"/>
              <a:gd name="connsiteY71" fmla="*/ 152400 h 1874043"/>
              <a:gd name="connsiteX72" fmla="*/ 404813 w 1159670"/>
              <a:gd name="connsiteY72" fmla="*/ 157162 h 1874043"/>
              <a:gd name="connsiteX73" fmla="*/ 402432 w 1159670"/>
              <a:gd name="connsiteY73" fmla="*/ 164306 h 1874043"/>
              <a:gd name="connsiteX74" fmla="*/ 392907 w 1159670"/>
              <a:gd name="connsiteY74" fmla="*/ 178593 h 1874043"/>
              <a:gd name="connsiteX75" fmla="*/ 383382 w 1159670"/>
              <a:gd name="connsiteY75" fmla="*/ 192881 h 1874043"/>
              <a:gd name="connsiteX76" fmla="*/ 373857 w 1159670"/>
              <a:gd name="connsiteY76" fmla="*/ 207168 h 1874043"/>
              <a:gd name="connsiteX77" fmla="*/ 369094 w 1159670"/>
              <a:gd name="connsiteY77" fmla="*/ 214312 h 1874043"/>
              <a:gd name="connsiteX78" fmla="*/ 361950 w 1159670"/>
              <a:gd name="connsiteY78" fmla="*/ 228600 h 1874043"/>
              <a:gd name="connsiteX79" fmla="*/ 359569 w 1159670"/>
              <a:gd name="connsiteY79" fmla="*/ 235743 h 1874043"/>
              <a:gd name="connsiteX80" fmla="*/ 354807 w 1159670"/>
              <a:gd name="connsiteY80" fmla="*/ 242887 h 1874043"/>
              <a:gd name="connsiteX81" fmla="*/ 352425 w 1159670"/>
              <a:gd name="connsiteY81" fmla="*/ 250031 h 1874043"/>
              <a:gd name="connsiteX82" fmla="*/ 347663 w 1159670"/>
              <a:gd name="connsiteY82" fmla="*/ 257175 h 1874043"/>
              <a:gd name="connsiteX83" fmla="*/ 340519 w 1159670"/>
              <a:gd name="connsiteY83" fmla="*/ 271462 h 1874043"/>
              <a:gd name="connsiteX84" fmla="*/ 330994 w 1159670"/>
              <a:gd name="connsiteY84" fmla="*/ 292893 h 1874043"/>
              <a:gd name="connsiteX85" fmla="*/ 323850 w 1159670"/>
              <a:gd name="connsiteY85" fmla="*/ 307181 h 1874043"/>
              <a:gd name="connsiteX86" fmla="*/ 316707 w 1159670"/>
              <a:gd name="connsiteY86" fmla="*/ 328612 h 1874043"/>
              <a:gd name="connsiteX87" fmla="*/ 314325 w 1159670"/>
              <a:gd name="connsiteY87" fmla="*/ 335756 h 1874043"/>
              <a:gd name="connsiteX88" fmla="*/ 309563 w 1159670"/>
              <a:gd name="connsiteY88" fmla="*/ 342900 h 1874043"/>
              <a:gd name="connsiteX89" fmla="*/ 307182 w 1159670"/>
              <a:gd name="connsiteY89" fmla="*/ 350043 h 1874043"/>
              <a:gd name="connsiteX90" fmla="*/ 292894 w 1159670"/>
              <a:gd name="connsiteY90" fmla="*/ 371475 h 1874043"/>
              <a:gd name="connsiteX91" fmla="*/ 288132 w 1159670"/>
              <a:gd name="connsiteY91" fmla="*/ 378618 h 1874043"/>
              <a:gd name="connsiteX92" fmla="*/ 280988 w 1159670"/>
              <a:gd name="connsiteY92" fmla="*/ 392906 h 1874043"/>
              <a:gd name="connsiteX93" fmla="*/ 273844 w 1159670"/>
              <a:gd name="connsiteY93" fmla="*/ 407193 h 1874043"/>
              <a:gd name="connsiteX94" fmla="*/ 266700 w 1159670"/>
              <a:gd name="connsiteY94" fmla="*/ 428625 h 1874043"/>
              <a:gd name="connsiteX95" fmla="*/ 264319 w 1159670"/>
              <a:gd name="connsiteY95" fmla="*/ 435768 h 1874043"/>
              <a:gd name="connsiteX96" fmla="*/ 257175 w 1159670"/>
              <a:gd name="connsiteY96" fmla="*/ 459581 h 1874043"/>
              <a:gd name="connsiteX97" fmla="*/ 252413 w 1159670"/>
              <a:gd name="connsiteY97" fmla="*/ 466725 h 1874043"/>
              <a:gd name="connsiteX98" fmla="*/ 247650 w 1159670"/>
              <a:gd name="connsiteY98" fmla="*/ 481012 h 1874043"/>
              <a:gd name="connsiteX99" fmla="*/ 242888 w 1159670"/>
              <a:gd name="connsiteY99" fmla="*/ 495300 h 1874043"/>
              <a:gd name="connsiteX100" fmla="*/ 240507 w 1159670"/>
              <a:gd name="connsiteY100" fmla="*/ 502443 h 1874043"/>
              <a:gd name="connsiteX101" fmla="*/ 238125 w 1159670"/>
              <a:gd name="connsiteY101" fmla="*/ 511968 h 1874043"/>
              <a:gd name="connsiteX102" fmla="*/ 233363 w 1159670"/>
              <a:gd name="connsiteY102" fmla="*/ 519112 h 1874043"/>
              <a:gd name="connsiteX103" fmla="*/ 226219 w 1159670"/>
              <a:gd name="connsiteY103" fmla="*/ 540543 h 1874043"/>
              <a:gd name="connsiteX104" fmla="*/ 223838 w 1159670"/>
              <a:gd name="connsiteY104" fmla="*/ 547687 h 1874043"/>
              <a:gd name="connsiteX105" fmla="*/ 219075 w 1159670"/>
              <a:gd name="connsiteY105" fmla="*/ 554831 h 1874043"/>
              <a:gd name="connsiteX106" fmla="*/ 207169 w 1159670"/>
              <a:gd name="connsiteY106" fmla="*/ 590550 h 1874043"/>
              <a:gd name="connsiteX107" fmla="*/ 202407 w 1159670"/>
              <a:gd name="connsiteY107" fmla="*/ 604837 h 1874043"/>
              <a:gd name="connsiteX108" fmla="*/ 200025 w 1159670"/>
              <a:gd name="connsiteY108" fmla="*/ 611981 h 1874043"/>
              <a:gd name="connsiteX109" fmla="*/ 195263 w 1159670"/>
              <a:gd name="connsiteY109" fmla="*/ 628650 h 1874043"/>
              <a:gd name="connsiteX110" fmla="*/ 192882 w 1159670"/>
              <a:gd name="connsiteY110" fmla="*/ 638175 h 1874043"/>
              <a:gd name="connsiteX111" fmla="*/ 188119 w 1159670"/>
              <a:gd name="connsiteY111" fmla="*/ 652462 h 1874043"/>
              <a:gd name="connsiteX112" fmla="*/ 185738 w 1159670"/>
              <a:gd name="connsiteY112" fmla="*/ 659606 h 1874043"/>
              <a:gd name="connsiteX113" fmla="*/ 180975 w 1159670"/>
              <a:gd name="connsiteY113" fmla="*/ 676275 h 1874043"/>
              <a:gd name="connsiteX114" fmla="*/ 178594 w 1159670"/>
              <a:gd name="connsiteY114" fmla="*/ 685800 h 1874043"/>
              <a:gd name="connsiteX115" fmla="*/ 173832 w 1159670"/>
              <a:gd name="connsiteY115" fmla="*/ 692943 h 1874043"/>
              <a:gd name="connsiteX116" fmla="*/ 171450 w 1159670"/>
              <a:gd name="connsiteY116" fmla="*/ 700087 h 1874043"/>
              <a:gd name="connsiteX117" fmla="*/ 166688 w 1159670"/>
              <a:gd name="connsiteY117" fmla="*/ 707231 h 1874043"/>
              <a:gd name="connsiteX118" fmla="*/ 159544 w 1159670"/>
              <a:gd name="connsiteY118" fmla="*/ 728662 h 1874043"/>
              <a:gd name="connsiteX119" fmla="*/ 157163 w 1159670"/>
              <a:gd name="connsiteY119" fmla="*/ 735806 h 1874043"/>
              <a:gd name="connsiteX120" fmla="*/ 152400 w 1159670"/>
              <a:gd name="connsiteY120" fmla="*/ 742950 h 1874043"/>
              <a:gd name="connsiteX121" fmla="*/ 145257 w 1159670"/>
              <a:gd name="connsiteY121" fmla="*/ 766762 h 1874043"/>
              <a:gd name="connsiteX122" fmla="*/ 142875 w 1159670"/>
              <a:gd name="connsiteY122" fmla="*/ 773906 h 1874043"/>
              <a:gd name="connsiteX123" fmla="*/ 140494 w 1159670"/>
              <a:gd name="connsiteY123" fmla="*/ 781050 h 1874043"/>
              <a:gd name="connsiteX124" fmla="*/ 135732 w 1159670"/>
              <a:gd name="connsiteY124" fmla="*/ 788193 h 1874043"/>
              <a:gd name="connsiteX125" fmla="*/ 130969 w 1159670"/>
              <a:gd name="connsiteY125" fmla="*/ 802481 h 1874043"/>
              <a:gd name="connsiteX126" fmla="*/ 123825 w 1159670"/>
              <a:gd name="connsiteY126" fmla="*/ 816768 h 1874043"/>
              <a:gd name="connsiteX127" fmla="*/ 114300 w 1159670"/>
              <a:gd name="connsiteY127" fmla="*/ 833437 h 1874043"/>
              <a:gd name="connsiteX128" fmla="*/ 107157 w 1159670"/>
              <a:gd name="connsiteY128" fmla="*/ 847725 h 1874043"/>
              <a:gd name="connsiteX129" fmla="*/ 102394 w 1159670"/>
              <a:gd name="connsiteY129" fmla="*/ 862012 h 1874043"/>
              <a:gd name="connsiteX130" fmla="*/ 95250 w 1159670"/>
              <a:gd name="connsiteY130" fmla="*/ 876300 h 1874043"/>
              <a:gd name="connsiteX131" fmla="*/ 92869 w 1159670"/>
              <a:gd name="connsiteY131" fmla="*/ 885825 h 1874043"/>
              <a:gd name="connsiteX132" fmla="*/ 78582 w 1159670"/>
              <a:gd name="connsiteY132" fmla="*/ 928687 h 1874043"/>
              <a:gd name="connsiteX133" fmla="*/ 73819 w 1159670"/>
              <a:gd name="connsiteY133" fmla="*/ 942975 h 1874043"/>
              <a:gd name="connsiteX134" fmla="*/ 71438 w 1159670"/>
              <a:gd name="connsiteY134" fmla="*/ 950118 h 1874043"/>
              <a:gd name="connsiteX135" fmla="*/ 66675 w 1159670"/>
              <a:gd name="connsiteY135" fmla="*/ 957262 h 1874043"/>
              <a:gd name="connsiteX136" fmla="*/ 57150 w 1159670"/>
              <a:gd name="connsiteY136" fmla="*/ 978693 h 1874043"/>
              <a:gd name="connsiteX137" fmla="*/ 47625 w 1159670"/>
              <a:gd name="connsiteY137" fmla="*/ 1007268 h 1874043"/>
              <a:gd name="connsiteX138" fmla="*/ 42863 w 1159670"/>
              <a:gd name="connsiteY138" fmla="*/ 1021556 h 1874043"/>
              <a:gd name="connsiteX139" fmla="*/ 40482 w 1159670"/>
              <a:gd name="connsiteY139" fmla="*/ 1028700 h 1874043"/>
              <a:gd name="connsiteX140" fmla="*/ 35719 w 1159670"/>
              <a:gd name="connsiteY140" fmla="*/ 1035843 h 1874043"/>
              <a:gd name="connsiteX141" fmla="*/ 26194 w 1159670"/>
              <a:gd name="connsiteY141" fmla="*/ 1057275 h 1874043"/>
              <a:gd name="connsiteX142" fmla="*/ 19050 w 1159670"/>
              <a:gd name="connsiteY142" fmla="*/ 1078706 h 1874043"/>
              <a:gd name="connsiteX143" fmla="*/ 16669 w 1159670"/>
              <a:gd name="connsiteY143" fmla="*/ 1085850 h 1874043"/>
              <a:gd name="connsiteX144" fmla="*/ 1 w 1159670"/>
              <a:gd name="connsiteY144" fmla="*/ 1114425 h 1874043"/>
              <a:gd name="connsiteX0" fmla="*/ 1 w 1159670"/>
              <a:gd name="connsiteY0" fmla="*/ 1114425 h 1874043"/>
              <a:gd name="connsiteX1" fmla="*/ 0 w 1159670"/>
              <a:gd name="connsiteY1" fmla="*/ 1874043 h 1874043"/>
              <a:gd name="connsiteX2" fmla="*/ 1159670 w 1159670"/>
              <a:gd name="connsiteY2" fmla="*/ 1869281 h 1874043"/>
              <a:gd name="connsiteX3" fmla="*/ 1152525 w 1159670"/>
              <a:gd name="connsiteY3" fmla="*/ 1112043 h 1874043"/>
              <a:gd name="connsiteX4" fmla="*/ 1009650 w 1159670"/>
              <a:gd name="connsiteY4" fmla="*/ 738187 h 1874043"/>
              <a:gd name="connsiteX5" fmla="*/ 1002507 w 1159670"/>
              <a:gd name="connsiteY5" fmla="*/ 719137 h 1874043"/>
              <a:gd name="connsiteX6" fmla="*/ 997744 w 1159670"/>
              <a:gd name="connsiteY6" fmla="*/ 704850 h 1874043"/>
              <a:gd name="connsiteX7" fmla="*/ 988219 w 1159670"/>
              <a:gd name="connsiteY7" fmla="*/ 690562 h 1874043"/>
              <a:gd name="connsiteX8" fmla="*/ 978694 w 1159670"/>
              <a:gd name="connsiteY8" fmla="*/ 669131 h 1874043"/>
              <a:gd name="connsiteX9" fmla="*/ 976313 w 1159670"/>
              <a:gd name="connsiteY9" fmla="*/ 661987 h 1874043"/>
              <a:gd name="connsiteX10" fmla="*/ 971550 w 1159670"/>
              <a:gd name="connsiteY10" fmla="*/ 654843 h 1874043"/>
              <a:gd name="connsiteX11" fmla="*/ 969169 w 1159670"/>
              <a:gd name="connsiteY11" fmla="*/ 645318 h 1874043"/>
              <a:gd name="connsiteX12" fmla="*/ 964407 w 1159670"/>
              <a:gd name="connsiteY12" fmla="*/ 631031 h 1874043"/>
              <a:gd name="connsiteX13" fmla="*/ 962025 w 1159670"/>
              <a:gd name="connsiteY13" fmla="*/ 623887 h 1874043"/>
              <a:gd name="connsiteX14" fmla="*/ 952500 w 1159670"/>
              <a:gd name="connsiteY14" fmla="*/ 590550 h 1874043"/>
              <a:gd name="connsiteX15" fmla="*/ 947738 w 1159670"/>
              <a:gd name="connsiteY15" fmla="*/ 583406 h 1874043"/>
              <a:gd name="connsiteX16" fmla="*/ 942975 w 1159670"/>
              <a:gd name="connsiteY16" fmla="*/ 569118 h 1874043"/>
              <a:gd name="connsiteX17" fmla="*/ 933450 w 1159670"/>
              <a:gd name="connsiteY17" fmla="*/ 554831 h 1874043"/>
              <a:gd name="connsiteX18" fmla="*/ 923925 w 1159670"/>
              <a:gd name="connsiteY18" fmla="*/ 533400 h 1874043"/>
              <a:gd name="connsiteX19" fmla="*/ 914400 w 1159670"/>
              <a:gd name="connsiteY19" fmla="*/ 504825 h 1874043"/>
              <a:gd name="connsiteX20" fmla="*/ 909638 w 1159670"/>
              <a:gd name="connsiteY20" fmla="*/ 490537 h 1874043"/>
              <a:gd name="connsiteX21" fmla="*/ 907257 w 1159670"/>
              <a:gd name="connsiteY21" fmla="*/ 483393 h 1874043"/>
              <a:gd name="connsiteX22" fmla="*/ 902494 w 1159670"/>
              <a:gd name="connsiteY22" fmla="*/ 476250 h 1874043"/>
              <a:gd name="connsiteX23" fmla="*/ 897732 w 1159670"/>
              <a:gd name="connsiteY23" fmla="*/ 461962 h 1874043"/>
              <a:gd name="connsiteX24" fmla="*/ 888207 w 1159670"/>
              <a:gd name="connsiteY24" fmla="*/ 447675 h 1874043"/>
              <a:gd name="connsiteX25" fmla="*/ 883444 w 1159670"/>
              <a:gd name="connsiteY25" fmla="*/ 433387 h 1874043"/>
              <a:gd name="connsiteX26" fmla="*/ 881063 w 1159670"/>
              <a:gd name="connsiteY26" fmla="*/ 426243 h 1874043"/>
              <a:gd name="connsiteX27" fmla="*/ 878682 w 1159670"/>
              <a:gd name="connsiteY27" fmla="*/ 416718 h 1874043"/>
              <a:gd name="connsiteX28" fmla="*/ 871538 w 1159670"/>
              <a:gd name="connsiteY28" fmla="*/ 402431 h 1874043"/>
              <a:gd name="connsiteX29" fmla="*/ 864394 w 1159670"/>
              <a:gd name="connsiteY29" fmla="*/ 385762 h 1874043"/>
              <a:gd name="connsiteX30" fmla="*/ 852489 w 1159670"/>
              <a:gd name="connsiteY30" fmla="*/ 376237 h 1874043"/>
              <a:gd name="connsiteX31" fmla="*/ 847725 w 1159670"/>
              <a:gd name="connsiteY31" fmla="*/ 359568 h 1874043"/>
              <a:gd name="connsiteX32" fmla="*/ 835819 w 1159670"/>
              <a:gd name="connsiteY32" fmla="*/ 345281 h 1874043"/>
              <a:gd name="connsiteX33" fmla="*/ 828675 w 1159670"/>
              <a:gd name="connsiteY33" fmla="*/ 321468 h 1874043"/>
              <a:gd name="connsiteX34" fmla="*/ 826294 w 1159670"/>
              <a:gd name="connsiteY34" fmla="*/ 314325 h 1874043"/>
              <a:gd name="connsiteX35" fmla="*/ 823913 w 1159670"/>
              <a:gd name="connsiteY35" fmla="*/ 307181 h 1874043"/>
              <a:gd name="connsiteX36" fmla="*/ 816769 w 1159670"/>
              <a:gd name="connsiteY36" fmla="*/ 297656 h 1874043"/>
              <a:gd name="connsiteX37" fmla="*/ 814388 w 1159670"/>
              <a:gd name="connsiteY37" fmla="*/ 290512 h 1874043"/>
              <a:gd name="connsiteX38" fmla="*/ 800100 w 1159670"/>
              <a:gd name="connsiteY38" fmla="*/ 273843 h 1874043"/>
              <a:gd name="connsiteX39" fmla="*/ 797719 w 1159670"/>
              <a:gd name="connsiteY39" fmla="*/ 266700 h 1874043"/>
              <a:gd name="connsiteX40" fmla="*/ 788194 w 1159670"/>
              <a:gd name="connsiteY40" fmla="*/ 250031 h 1874043"/>
              <a:gd name="connsiteX41" fmla="*/ 781050 w 1159670"/>
              <a:gd name="connsiteY41" fmla="*/ 233362 h 1874043"/>
              <a:gd name="connsiteX42" fmla="*/ 776288 w 1159670"/>
              <a:gd name="connsiteY42" fmla="*/ 219075 h 1874043"/>
              <a:gd name="connsiteX43" fmla="*/ 773907 w 1159670"/>
              <a:gd name="connsiteY43" fmla="*/ 211931 h 1874043"/>
              <a:gd name="connsiteX44" fmla="*/ 769144 w 1159670"/>
              <a:gd name="connsiteY44" fmla="*/ 204787 h 1874043"/>
              <a:gd name="connsiteX45" fmla="*/ 766763 w 1159670"/>
              <a:gd name="connsiteY45" fmla="*/ 197643 h 1874043"/>
              <a:gd name="connsiteX46" fmla="*/ 757238 w 1159670"/>
              <a:gd name="connsiteY46" fmla="*/ 180975 h 1874043"/>
              <a:gd name="connsiteX47" fmla="*/ 745332 w 1159670"/>
              <a:gd name="connsiteY47" fmla="*/ 159543 h 1874043"/>
              <a:gd name="connsiteX48" fmla="*/ 742950 w 1159670"/>
              <a:gd name="connsiteY48" fmla="*/ 152400 h 1874043"/>
              <a:gd name="connsiteX49" fmla="*/ 738188 w 1159670"/>
              <a:gd name="connsiteY49" fmla="*/ 145256 h 1874043"/>
              <a:gd name="connsiteX50" fmla="*/ 702469 w 1159670"/>
              <a:gd name="connsiteY50" fmla="*/ 88106 h 1874043"/>
              <a:gd name="connsiteX51" fmla="*/ 700088 w 1159670"/>
              <a:gd name="connsiteY51" fmla="*/ 83343 h 1874043"/>
              <a:gd name="connsiteX52" fmla="*/ 688182 w 1159670"/>
              <a:gd name="connsiteY52" fmla="*/ 71437 h 1874043"/>
              <a:gd name="connsiteX53" fmla="*/ 645319 w 1159670"/>
              <a:gd name="connsiteY53" fmla="*/ 33337 h 1874043"/>
              <a:gd name="connsiteX54" fmla="*/ 638175 w 1159670"/>
              <a:gd name="connsiteY54" fmla="*/ 28575 h 1874043"/>
              <a:gd name="connsiteX55" fmla="*/ 623888 w 1159670"/>
              <a:gd name="connsiteY55" fmla="*/ 14287 h 1874043"/>
              <a:gd name="connsiteX56" fmla="*/ 614363 w 1159670"/>
              <a:gd name="connsiteY56" fmla="*/ 9525 h 1874043"/>
              <a:gd name="connsiteX57" fmla="*/ 607219 w 1159670"/>
              <a:gd name="connsiteY57" fmla="*/ 4762 h 1874043"/>
              <a:gd name="connsiteX58" fmla="*/ 588169 w 1159670"/>
              <a:gd name="connsiteY58" fmla="*/ 0 h 1874043"/>
              <a:gd name="connsiteX59" fmla="*/ 542925 w 1159670"/>
              <a:gd name="connsiteY59" fmla="*/ 2381 h 1874043"/>
              <a:gd name="connsiteX60" fmla="*/ 526257 w 1159670"/>
              <a:gd name="connsiteY60" fmla="*/ 7143 h 1874043"/>
              <a:gd name="connsiteX61" fmla="*/ 519113 w 1159670"/>
              <a:gd name="connsiteY61" fmla="*/ 11906 h 1874043"/>
              <a:gd name="connsiteX62" fmla="*/ 504825 w 1159670"/>
              <a:gd name="connsiteY62" fmla="*/ 23812 h 1874043"/>
              <a:gd name="connsiteX63" fmla="*/ 497682 w 1159670"/>
              <a:gd name="connsiteY63" fmla="*/ 26193 h 1874043"/>
              <a:gd name="connsiteX64" fmla="*/ 492919 w 1159670"/>
              <a:gd name="connsiteY64" fmla="*/ 33337 h 1874043"/>
              <a:gd name="connsiteX65" fmla="*/ 478632 w 1159670"/>
              <a:gd name="connsiteY65" fmla="*/ 42862 h 1874043"/>
              <a:gd name="connsiteX66" fmla="*/ 461963 w 1159670"/>
              <a:gd name="connsiteY66" fmla="*/ 61912 h 1874043"/>
              <a:gd name="connsiteX67" fmla="*/ 459582 w 1159670"/>
              <a:gd name="connsiteY67" fmla="*/ 69056 h 1874043"/>
              <a:gd name="connsiteX68" fmla="*/ 442913 w 1159670"/>
              <a:gd name="connsiteY68" fmla="*/ 90487 h 1874043"/>
              <a:gd name="connsiteX69" fmla="*/ 435769 w 1159670"/>
              <a:gd name="connsiteY69" fmla="*/ 104775 h 1874043"/>
              <a:gd name="connsiteX70" fmla="*/ 426244 w 1159670"/>
              <a:gd name="connsiteY70" fmla="*/ 121443 h 1874043"/>
              <a:gd name="connsiteX71" fmla="*/ 411957 w 1159670"/>
              <a:gd name="connsiteY71" fmla="*/ 152400 h 1874043"/>
              <a:gd name="connsiteX72" fmla="*/ 404813 w 1159670"/>
              <a:gd name="connsiteY72" fmla="*/ 157162 h 1874043"/>
              <a:gd name="connsiteX73" fmla="*/ 402432 w 1159670"/>
              <a:gd name="connsiteY73" fmla="*/ 164306 h 1874043"/>
              <a:gd name="connsiteX74" fmla="*/ 392907 w 1159670"/>
              <a:gd name="connsiteY74" fmla="*/ 178593 h 1874043"/>
              <a:gd name="connsiteX75" fmla="*/ 383382 w 1159670"/>
              <a:gd name="connsiteY75" fmla="*/ 192881 h 1874043"/>
              <a:gd name="connsiteX76" fmla="*/ 373857 w 1159670"/>
              <a:gd name="connsiteY76" fmla="*/ 207168 h 1874043"/>
              <a:gd name="connsiteX77" fmla="*/ 369094 w 1159670"/>
              <a:gd name="connsiteY77" fmla="*/ 214312 h 1874043"/>
              <a:gd name="connsiteX78" fmla="*/ 361950 w 1159670"/>
              <a:gd name="connsiteY78" fmla="*/ 228600 h 1874043"/>
              <a:gd name="connsiteX79" fmla="*/ 359569 w 1159670"/>
              <a:gd name="connsiteY79" fmla="*/ 235743 h 1874043"/>
              <a:gd name="connsiteX80" fmla="*/ 354807 w 1159670"/>
              <a:gd name="connsiteY80" fmla="*/ 242887 h 1874043"/>
              <a:gd name="connsiteX81" fmla="*/ 352425 w 1159670"/>
              <a:gd name="connsiteY81" fmla="*/ 250031 h 1874043"/>
              <a:gd name="connsiteX82" fmla="*/ 347663 w 1159670"/>
              <a:gd name="connsiteY82" fmla="*/ 257175 h 1874043"/>
              <a:gd name="connsiteX83" fmla="*/ 340519 w 1159670"/>
              <a:gd name="connsiteY83" fmla="*/ 271462 h 1874043"/>
              <a:gd name="connsiteX84" fmla="*/ 330994 w 1159670"/>
              <a:gd name="connsiteY84" fmla="*/ 292893 h 1874043"/>
              <a:gd name="connsiteX85" fmla="*/ 323850 w 1159670"/>
              <a:gd name="connsiteY85" fmla="*/ 307181 h 1874043"/>
              <a:gd name="connsiteX86" fmla="*/ 316707 w 1159670"/>
              <a:gd name="connsiteY86" fmla="*/ 328612 h 1874043"/>
              <a:gd name="connsiteX87" fmla="*/ 314325 w 1159670"/>
              <a:gd name="connsiteY87" fmla="*/ 335756 h 1874043"/>
              <a:gd name="connsiteX88" fmla="*/ 309563 w 1159670"/>
              <a:gd name="connsiteY88" fmla="*/ 342900 h 1874043"/>
              <a:gd name="connsiteX89" fmla="*/ 307182 w 1159670"/>
              <a:gd name="connsiteY89" fmla="*/ 350043 h 1874043"/>
              <a:gd name="connsiteX90" fmla="*/ 292894 w 1159670"/>
              <a:gd name="connsiteY90" fmla="*/ 371475 h 1874043"/>
              <a:gd name="connsiteX91" fmla="*/ 288132 w 1159670"/>
              <a:gd name="connsiteY91" fmla="*/ 378618 h 1874043"/>
              <a:gd name="connsiteX92" fmla="*/ 280988 w 1159670"/>
              <a:gd name="connsiteY92" fmla="*/ 392906 h 1874043"/>
              <a:gd name="connsiteX93" fmla="*/ 273844 w 1159670"/>
              <a:gd name="connsiteY93" fmla="*/ 407193 h 1874043"/>
              <a:gd name="connsiteX94" fmla="*/ 266700 w 1159670"/>
              <a:gd name="connsiteY94" fmla="*/ 428625 h 1874043"/>
              <a:gd name="connsiteX95" fmla="*/ 264319 w 1159670"/>
              <a:gd name="connsiteY95" fmla="*/ 435768 h 1874043"/>
              <a:gd name="connsiteX96" fmla="*/ 257175 w 1159670"/>
              <a:gd name="connsiteY96" fmla="*/ 459581 h 1874043"/>
              <a:gd name="connsiteX97" fmla="*/ 252413 w 1159670"/>
              <a:gd name="connsiteY97" fmla="*/ 466725 h 1874043"/>
              <a:gd name="connsiteX98" fmla="*/ 247650 w 1159670"/>
              <a:gd name="connsiteY98" fmla="*/ 481012 h 1874043"/>
              <a:gd name="connsiteX99" fmla="*/ 242888 w 1159670"/>
              <a:gd name="connsiteY99" fmla="*/ 495300 h 1874043"/>
              <a:gd name="connsiteX100" fmla="*/ 240507 w 1159670"/>
              <a:gd name="connsiteY100" fmla="*/ 502443 h 1874043"/>
              <a:gd name="connsiteX101" fmla="*/ 238125 w 1159670"/>
              <a:gd name="connsiteY101" fmla="*/ 511968 h 1874043"/>
              <a:gd name="connsiteX102" fmla="*/ 233363 w 1159670"/>
              <a:gd name="connsiteY102" fmla="*/ 519112 h 1874043"/>
              <a:gd name="connsiteX103" fmla="*/ 226219 w 1159670"/>
              <a:gd name="connsiteY103" fmla="*/ 540543 h 1874043"/>
              <a:gd name="connsiteX104" fmla="*/ 223838 w 1159670"/>
              <a:gd name="connsiteY104" fmla="*/ 547687 h 1874043"/>
              <a:gd name="connsiteX105" fmla="*/ 219075 w 1159670"/>
              <a:gd name="connsiteY105" fmla="*/ 554831 h 1874043"/>
              <a:gd name="connsiteX106" fmla="*/ 207169 w 1159670"/>
              <a:gd name="connsiteY106" fmla="*/ 590550 h 1874043"/>
              <a:gd name="connsiteX107" fmla="*/ 202407 w 1159670"/>
              <a:gd name="connsiteY107" fmla="*/ 604837 h 1874043"/>
              <a:gd name="connsiteX108" fmla="*/ 200025 w 1159670"/>
              <a:gd name="connsiteY108" fmla="*/ 611981 h 1874043"/>
              <a:gd name="connsiteX109" fmla="*/ 195263 w 1159670"/>
              <a:gd name="connsiteY109" fmla="*/ 628650 h 1874043"/>
              <a:gd name="connsiteX110" fmla="*/ 192882 w 1159670"/>
              <a:gd name="connsiteY110" fmla="*/ 638175 h 1874043"/>
              <a:gd name="connsiteX111" fmla="*/ 188119 w 1159670"/>
              <a:gd name="connsiteY111" fmla="*/ 652462 h 1874043"/>
              <a:gd name="connsiteX112" fmla="*/ 185738 w 1159670"/>
              <a:gd name="connsiteY112" fmla="*/ 659606 h 1874043"/>
              <a:gd name="connsiteX113" fmla="*/ 180975 w 1159670"/>
              <a:gd name="connsiteY113" fmla="*/ 676275 h 1874043"/>
              <a:gd name="connsiteX114" fmla="*/ 178594 w 1159670"/>
              <a:gd name="connsiteY114" fmla="*/ 685800 h 1874043"/>
              <a:gd name="connsiteX115" fmla="*/ 173832 w 1159670"/>
              <a:gd name="connsiteY115" fmla="*/ 692943 h 1874043"/>
              <a:gd name="connsiteX116" fmla="*/ 171450 w 1159670"/>
              <a:gd name="connsiteY116" fmla="*/ 700087 h 1874043"/>
              <a:gd name="connsiteX117" fmla="*/ 166688 w 1159670"/>
              <a:gd name="connsiteY117" fmla="*/ 707231 h 1874043"/>
              <a:gd name="connsiteX118" fmla="*/ 159544 w 1159670"/>
              <a:gd name="connsiteY118" fmla="*/ 728662 h 1874043"/>
              <a:gd name="connsiteX119" fmla="*/ 157163 w 1159670"/>
              <a:gd name="connsiteY119" fmla="*/ 735806 h 1874043"/>
              <a:gd name="connsiteX120" fmla="*/ 152400 w 1159670"/>
              <a:gd name="connsiteY120" fmla="*/ 742950 h 1874043"/>
              <a:gd name="connsiteX121" fmla="*/ 145257 w 1159670"/>
              <a:gd name="connsiteY121" fmla="*/ 766762 h 1874043"/>
              <a:gd name="connsiteX122" fmla="*/ 142875 w 1159670"/>
              <a:gd name="connsiteY122" fmla="*/ 773906 h 1874043"/>
              <a:gd name="connsiteX123" fmla="*/ 140494 w 1159670"/>
              <a:gd name="connsiteY123" fmla="*/ 781050 h 1874043"/>
              <a:gd name="connsiteX124" fmla="*/ 135732 w 1159670"/>
              <a:gd name="connsiteY124" fmla="*/ 788193 h 1874043"/>
              <a:gd name="connsiteX125" fmla="*/ 130969 w 1159670"/>
              <a:gd name="connsiteY125" fmla="*/ 802481 h 1874043"/>
              <a:gd name="connsiteX126" fmla="*/ 123825 w 1159670"/>
              <a:gd name="connsiteY126" fmla="*/ 816768 h 1874043"/>
              <a:gd name="connsiteX127" fmla="*/ 114300 w 1159670"/>
              <a:gd name="connsiteY127" fmla="*/ 833437 h 1874043"/>
              <a:gd name="connsiteX128" fmla="*/ 107157 w 1159670"/>
              <a:gd name="connsiteY128" fmla="*/ 847725 h 1874043"/>
              <a:gd name="connsiteX129" fmla="*/ 102394 w 1159670"/>
              <a:gd name="connsiteY129" fmla="*/ 862012 h 1874043"/>
              <a:gd name="connsiteX130" fmla="*/ 95250 w 1159670"/>
              <a:gd name="connsiteY130" fmla="*/ 876300 h 1874043"/>
              <a:gd name="connsiteX131" fmla="*/ 92869 w 1159670"/>
              <a:gd name="connsiteY131" fmla="*/ 885825 h 1874043"/>
              <a:gd name="connsiteX132" fmla="*/ 78582 w 1159670"/>
              <a:gd name="connsiteY132" fmla="*/ 928687 h 1874043"/>
              <a:gd name="connsiteX133" fmla="*/ 73819 w 1159670"/>
              <a:gd name="connsiteY133" fmla="*/ 942975 h 1874043"/>
              <a:gd name="connsiteX134" fmla="*/ 71438 w 1159670"/>
              <a:gd name="connsiteY134" fmla="*/ 950118 h 1874043"/>
              <a:gd name="connsiteX135" fmla="*/ 66675 w 1159670"/>
              <a:gd name="connsiteY135" fmla="*/ 957262 h 1874043"/>
              <a:gd name="connsiteX136" fmla="*/ 57150 w 1159670"/>
              <a:gd name="connsiteY136" fmla="*/ 978693 h 1874043"/>
              <a:gd name="connsiteX137" fmla="*/ 47625 w 1159670"/>
              <a:gd name="connsiteY137" fmla="*/ 1007268 h 1874043"/>
              <a:gd name="connsiteX138" fmla="*/ 42863 w 1159670"/>
              <a:gd name="connsiteY138" fmla="*/ 1021556 h 1874043"/>
              <a:gd name="connsiteX139" fmla="*/ 40482 w 1159670"/>
              <a:gd name="connsiteY139" fmla="*/ 1028700 h 1874043"/>
              <a:gd name="connsiteX140" fmla="*/ 35719 w 1159670"/>
              <a:gd name="connsiteY140" fmla="*/ 1035843 h 1874043"/>
              <a:gd name="connsiteX141" fmla="*/ 26194 w 1159670"/>
              <a:gd name="connsiteY141" fmla="*/ 1057275 h 1874043"/>
              <a:gd name="connsiteX142" fmla="*/ 19050 w 1159670"/>
              <a:gd name="connsiteY142" fmla="*/ 1078706 h 1874043"/>
              <a:gd name="connsiteX143" fmla="*/ 16669 w 1159670"/>
              <a:gd name="connsiteY143" fmla="*/ 1085850 h 1874043"/>
              <a:gd name="connsiteX144" fmla="*/ 1 w 1159670"/>
              <a:gd name="connsiteY144" fmla="*/ 1114425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59670" h="1874043">
                <a:moveTo>
                  <a:pt x="1" y="1114425"/>
                </a:moveTo>
                <a:cubicBezTo>
                  <a:pt x="1" y="1370012"/>
                  <a:pt x="0" y="1618456"/>
                  <a:pt x="0" y="1874043"/>
                </a:cubicBezTo>
                <a:lnTo>
                  <a:pt x="1159670" y="1869281"/>
                </a:lnTo>
                <a:cubicBezTo>
                  <a:pt x="1157288" y="1616074"/>
                  <a:pt x="1154907" y="1365250"/>
                  <a:pt x="1152525" y="1112043"/>
                </a:cubicBezTo>
                <a:lnTo>
                  <a:pt x="1009650" y="738187"/>
                </a:lnTo>
                <a:cubicBezTo>
                  <a:pt x="1007269" y="731837"/>
                  <a:pt x="1004788" y="725524"/>
                  <a:pt x="1002507" y="719137"/>
                </a:cubicBezTo>
                <a:cubicBezTo>
                  <a:pt x="1000819" y="714409"/>
                  <a:pt x="1000529" y="709027"/>
                  <a:pt x="997744" y="704850"/>
                </a:cubicBezTo>
                <a:lnTo>
                  <a:pt x="988219" y="690562"/>
                </a:lnTo>
                <a:cubicBezTo>
                  <a:pt x="982552" y="673560"/>
                  <a:pt x="986242" y="680452"/>
                  <a:pt x="978694" y="669131"/>
                </a:cubicBezTo>
                <a:cubicBezTo>
                  <a:pt x="977900" y="666750"/>
                  <a:pt x="977436" y="664232"/>
                  <a:pt x="976313" y="661987"/>
                </a:cubicBezTo>
                <a:cubicBezTo>
                  <a:pt x="975033" y="659427"/>
                  <a:pt x="972677" y="657474"/>
                  <a:pt x="971550" y="654843"/>
                </a:cubicBezTo>
                <a:cubicBezTo>
                  <a:pt x="970261" y="651835"/>
                  <a:pt x="970109" y="648453"/>
                  <a:pt x="969169" y="645318"/>
                </a:cubicBezTo>
                <a:cubicBezTo>
                  <a:pt x="967727" y="640510"/>
                  <a:pt x="965994" y="635793"/>
                  <a:pt x="964407" y="631031"/>
                </a:cubicBezTo>
                <a:cubicBezTo>
                  <a:pt x="963613" y="628650"/>
                  <a:pt x="962634" y="626322"/>
                  <a:pt x="962025" y="623887"/>
                </a:cubicBezTo>
                <a:cubicBezTo>
                  <a:pt x="961389" y="621341"/>
                  <a:pt x="955235" y="594654"/>
                  <a:pt x="952500" y="590550"/>
                </a:cubicBezTo>
                <a:cubicBezTo>
                  <a:pt x="950913" y="588169"/>
                  <a:pt x="948900" y="586021"/>
                  <a:pt x="947738" y="583406"/>
                </a:cubicBezTo>
                <a:cubicBezTo>
                  <a:pt x="945699" y="578818"/>
                  <a:pt x="945760" y="573295"/>
                  <a:pt x="942975" y="569118"/>
                </a:cubicBezTo>
                <a:lnTo>
                  <a:pt x="933450" y="554831"/>
                </a:lnTo>
                <a:cubicBezTo>
                  <a:pt x="927783" y="537828"/>
                  <a:pt x="931473" y="544720"/>
                  <a:pt x="923925" y="533400"/>
                </a:cubicBezTo>
                <a:lnTo>
                  <a:pt x="914400" y="504825"/>
                </a:lnTo>
                <a:lnTo>
                  <a:pt x="909638" y="490537"/>
                </a:lnTo>
                <a:cubicBezTo>
                  <a:pt x="908844" y="488156"/>
                  <a:pt x="908650" y="485481"/>
                  <a:pt x="907257" y="483393"/>
                </a:cubicBezTo>
                <a:lnTo>
                  <a:pt x="902494" y="476250"/>
                </a:lnTo>
                <a:cubicBezTo>
                  <a:pt x="900907" y="471487"/>
                  <a:pt x="900517" y="466139"/>
                  <a:pt x="897732" y="461962"/>
                </a:cubicBezTo>
                <a:cubicBezTo>
                  <a:pt x="894557" y="457200"/>
                  <a:pt x="890017" y="453105"/>
                  <a:pt x="888207" y="447675"/>
                </a:cubicBezTo>
                <a:lnTo>
                  <a:pt x="883444" y="433387"/>
                </a:lnTo>
                <a:cubicBezTo>
                  <a:pt x="882650" y="431006"/>
                  <a:pt x="881672" y="428678"/>
                  <a:pt x="881063" y="426243"/>
                </a:cubicBezTo>
                <a:cubicBezTo>
                  <a:pt x="880269" y="423068"/>
                  <a:pt x="880269" y="420687"/>
                  <a:pt x="878682" y="416718"/>
                </a:cubicBezTo>
                <a:cubicBezTo>
                  <a:pt x="877095" y="412749"/>
                  <a:pt x="874322" y="406608"/>
                  <a:pt x="871538" y="402431"/>
                </a:cubicBezTo>
                <a:cubicBezTo>
                  <a:pt x="859936" y="385026"/>
                  <a:pt x="867569" y="390128"/>
                  <a:pt x="864394" y="385762"/>
                </a:cubicBezTo>
                <a:cubicBezTo>
                  <a:pt x="861219" y="381396"/>
                  <a:pt x="854006" y="378664"/>
                  <a:pt x="852489" y="376237"/>
                </a:cubicBezTo>
                <a:cubicBezTo>
                  <a:pt x="851326" y="374376"/>
                  <a:pt x="850503" y="364727"/>
                  <a:pt x="847725" y="359568"/>
                </a:cubicBezTo>
                <a:cubicBezTo>
                  <a:pt x="844947" y="354409"/>
                  <a:pt x="847645" y="363019"/>
                  <a:pt x="835819" y="345281"/>
                </a:cubicBezTo>
                <a:cubicBezTo>
                  <a:pt x="832220" y="330884"/>
                  <a:pt x="834473" y="338862"/>
                  <a:pt x="828675" y="321468"/>
                </a:cubicBezTo>
                <a:lnTo>
                  <a:pt x="826294" y="314325"/>
                </a:lnTo>
                <a:cubicBezTo>
                  <a:pt x="825500" y="311944"/>
                  <a:pt x="825419" y="309189"/>
                  <a:pt x="823913" y="307181"/>
                </a:cubicBezTo>
                <a:lnTo>
                  <a:pt x="816769" y="297656"/>
                </a:lnTo>
                <a:cubicBezTo>
                  <a:pt x="815975" y="295275"/>
                  <a:pt x="815633" y="292691"/>
                  <a:pt x="814388" y="290512"/>
                </a:cubicBezTo>
                <a:cubicBezTo>
                  <a:pt x="810316" y="283385"/>
                  <a:pt x="805729" y="279472"/>
                  <a:pt x="800100" y="273843"/>
                </a:cubicBezTo>
                <a:cubicBezTo>
                  <a:pt x="799306" y="271462"/>
                  <a:pt x="798708" y="269007"/>
                  <a:pt x="797719" y="266700"/>
                </a:cubicBezTo>
                <a:cubicBezTo>
                  <a:pt x="794093" y="258238"/>
                  <a:pt x="792978" y="257207"/>
                  <a:pt x="788194" y="250031"/>
                </a:cubicBezTo>
                <a:cubicBezTo>
                  <a:pt x="780531" y="227040"/>
                  <a:pt x="792818" y="262780"/>
                  <a:pt x="781050" y="233362"/>
                </a:cubicBezTo>
                <a:cubicBezTo>
                  <a:pt x="779186" y="228701"/>
                  <a:pt x="777875" y="223837"/>
                  <a:pt x="776288" y="219075"/>
                </a:cubicBezTo>
                <a:cubicBezTo>
                  <a:pt x="775494" y="216694"/>
                  <a:pt x="775299" y="214019"/>
                  <a:pt x="773907" y="211931"/>
                </a:cubicBezTo>
                <a:lnTo>
                  <a:pt x="769144" y="204787"/>
                </a:lnTo>
                <a:cubicBezTo>
                  <a:pt x="768350" y="202406"/>
                  <a:pt x="767752" y="199950"/>
                  <a:pt x="766763" y="197643"/>
                </a:cubicBezTo>
                <a:cubicBezTo>
                  <a:pt x="763139" y="189186"/>
                  <a:pt x="762020" y="188147"/>
                  <a:pt x="757238" y="180975"/>
                </a:cubicBezTo>
                <a:cubicBezTo>
                  <a:pt x="751410" y="163492"/>
                  <a:pt x="756025" y="170237"/>
                  <a:pt x="745332" y="159543"/>
                </a:cubicBezTo>
                <a:cubicBezTo>
                  <a:pt x="744538" y="157162"/>
                  <a:pt x="744073" y="154645"/>
                  <a:pt x="742950" y="152400"/>
                </a:cubicBezTo>
                <a:cubicBezTo>
                  <a:pt x="741670" y="149840"/>
                  <a:pt x="744935" y="155972"/>
                  <a:pt x="738188" y="145256"/>
                </a:cubicBezTo>
                <a:cubicBezTo>
                  <a:pt x="731441" y="134540"/>
                  <a:pt x="708819" y="98425"/>
                  <a:pt x="702469" y="88106"/>
                </a:cubicBezTo>
                <a:cubicBezTo>
                  <a:pt x="696119" y="77787"/>
                  <a:pt x="702469" y="86121"/>
                  <a:pt x="700088" y="83343"/>
                </a:cubicBezTo>
                <a:cubicBezTo>
                  <a:pt x="697707" y="80565"/>
                  <a:pt x="697310" y="79771"/>
                  <a:pt x="688182" y="71437"/>
                </a:cubicBezTo>
                <a:cubicBezTo>
                  <a:pt x="679054" y="63103"/>
                  <a:pt x="653653" y="40481"/>
                  <a:pt x="645319" y="33337"/>
                </a:cubicBezTo>
                <a:cubicBezTo>
                  <a:pt x="636985" y="26193"/>
                  <a:pt x="640314" y="30476"/>
                  <a:pt x="638175" y="28575"/>
                </a:cubicBezTo>
                <a:cubicBezTo>
                  <a:pt x="633141" y="24100"/>
                  <a:pt x="629912" y="17299"/>
                  <a:pt x="623888" y="14287"/>
                </a:cubicBezTo>
                <a:cubicBezTo>
                  <a:pt x="620713" y="12700"/>
                  <a:pt x="617445" y="11286"/>
                  <a:pt x="614363" y="9525"/>
                </a:cubicBezTo>
                <a:cubicBezTo>
                  <a:pt x="611878" y="8105"/>
                  <a:pt x="609779" y="6042"/>
                  <a:pt x="607219" y="4762"/>
                </a:cubicBezTo>
                <a:cubicBezTo>
                  <a:pt x="602339" y="2322"/>
                  <a:pt x="592695" y="905"/>
                  <a:pt x="588169" y="0"/>
                </a:cubicBezTo>
                <a:cubicBezTo>
                  <a:pt x="573088" y="794"/>
                  <a:pt x="557970" y="1073"/>
                  <a:pt x="542925" y="2381"/>
                </a:cubicBezTo>
                <a:cubicBezTo>
                  <a:pt x="538879" y="2733"/>
                  <a:pt x="530436" y="5750"/>
                  <a:pt x="526257" y="7143"/>
                </a:cubicBezTo>
                <a:cubicBezTo>
                  <a:pt x="523876" y="8731"/>
                  <a:pt x="521312" y="10074"/>
                  <a:pt x="519113" y="11906"/>
                </a:cubicBezTo>
                <a:cubicBezTo>
                  <a:pt x="511212" y="18490"/>
                  <a:pt x="513695" y="19377"/>
                  <a:pt x="504825" y="23812"/>
                </a:cubicBezTo>
                <a:cubicBezTo>
                  <a:pt x="502580" y="24934"/>
                  <a:pt x="500063" y="25399"/>
                  <a:pt x="497682" y="26193"/>
                </a:cubicBezTo>
                <a:cubicBezTo>
                  <a:pt x="496094" y="28574"/>
                  <a:pt x="495154" y="31549"/>
                  <a:pt x="492919" y="33337"/>
                </a:cubicBezTo>
                <a:cubicBezTo>
                  <a:pt x="476559" y="46424"/>
                  <a:pt x="495628" y="21008"/>
                  <a:pt x="478632" y="42862"/>
                </a:cubicBezTo>
                <a:cubicBezTo>
                  <a:pt x="463675" y="62094"/>
                  <a:pt x="475792" y="52694"/>
                  <a:pt x="461963" y="61912"/>
                </a:cubicBezTo>
                <a:cubicBezTo>
                  <a:pt x="461169" y="64293"/>
                  <a:pt x="460974" y="66967"/>
                  <a:pt x="459582" y="69056"/>
                </a:cubicBezTo>
                <a:cubicBezTo>
                  <a:pt x="451365" y="81382"/>
                  <a:pt x="449251" y="71469"/>
                  <a:pt x="442913" y="90487"/>
                </a:cubicBezTo>
                <a:cubicBezTo>
                  <a:pt x="438547" y="103586"/>
                  <a:pt x="443156" y="91848"/>
                  <a:pt x="435769" y="104775"/>
                </a:cubicBezTo>
                <a:cubicBezTo>
                  <a:pt x="423689" y="125915"/>
                  <a:pt x="437844" y="104046"/>
                  <a:pt x="426244" y="121443"/>
                </a:cubicBezTo>
                <a:cubicBezTo>
                  <a:pt x="422275" y="129380"/>
                  <a:pt x="415529" y="146447"/>
                  <a:pt x="411957" y="152400"/>
                </a:cubicBezTo>
                <a:cubicBezTo>
                  <a:pt x="408385" y="158353"/>
                  <a:pt x="413732" y="148243"/>
                  <a:pt x="404813" y="157162"/>
                </a:cubicBezTo>
                <a:cubicBezTo>
                  <a:pt x="404019" y="159543"/>
                  <a:pt x="403651" y="162112"/>
                  <a:pt x="402432" y="164306"/>
                </a:cubicBezTo>
                <a:cubicBezTo>
                  <a:pt x="399652" y="169309"/>
                  <a:pt x="396082" y="173831"/>
                  <a:pt x="392907" y="178593"/>
                </a:cubicBezTo>
                <a:lnTo>
                  <a:pt x="383382" y="192881"/>
                </a:lnTo>
                <a:lnTo>
                  <a:pt x="373857" y="207168"/>
                </a:lnTo>
                <a:lnTo>
                  <a:pt x="369094" y="214312"/>
                </a:lnTo>
                <a:cubicBezTo>
                  <a:pt x="363111" y="232265"/>
                  <a:pt x="371181" y="210139"/>
                  <a:pt x="361950" y="228600"/>
                </a:cubicBezTo>
                <a:cubicBezTo>
                  <a:pt x="360828" y="230845"/>
                  <a:pt x="360691" y="233498"/>
                  <a:pt x="359569" y="235743"/>
                </a:cubicBezTo>
                <a:cubicBezTo>
                  <a:pt x="358289" y="238303"/>
                  <a:pt x="356087" y="240327"/>
                  <a:pt x="354807" y="242887"/>
                </a:cubicBezTo>
                <a:cubicBezTo>
                  <a:pt x="353684" y="245132"/>
                  <a:pt x="353548" y="247786"/>
                  <a:pt x="352425" y="250031"/>
                </a:cubicBezTo>
                <a:cubicBezTo>
                  <a:pt x="351145" y="252591"/>
                  <a:pt x="348943" y="254615"/>
                  <a:pt x="347663" y="257175"/>
                </a:cubicBezTo>
                <a:cubicBezTo>
                  <a:pt x="337809" y="276884"/>
                  <a:pt x="354164" y="250996"/>
                  <a:pt x="340519" y="271462"/>
                </a:cubicBezTo>
                <a:cubicBezTo>
                  <a:pt x="334852" y="288465"/>
                  <a:pt x="338542" y="281573"/>
                  <a:pt x="330994" y="292893"/>
                </a:cubicBezTo>
                <a:cubicBezTo>
                  <a:pt x="322312" y="318942"/>
                  <a:pt x="336158" y="279489"/>
                  <a:pt x="323850" y="307181"/>
                </a:cubicBezTo>
                <a:cubicBezTo>
                  <a:pt x="323846" y="307189"/>
                  <a:pt x="317899" y="325036"/>
                  <a:pt x="316707" y="328612"/>
                </a:cubicBezTo>
                <a:cubicBezTo>
                  <a:pt x="315913" y="330993"/>
                  <a:pt x="315717" y="333667"/>
                  <a:pt x="314325" y="335756"/>
                </a:cubicBezTo>
                <a:cubicBezTo>
                  <a:pt x="312738" y="338137"/>
                  <a:pt x="310843" y="340340"/>
                  <a:pt x="309563" y="342900"/>
                </a:cubicBezTo>
                <a:cubicBezTo>
                  <a:pt x="308441" y="345145"/>
                  <a:pt x="308401" y="347849"/>
                  <a:pt x="307182" y="350043"/>
                </a:cubicBezTo>
                <a:cubicBezTo>
                  <a:pt x="307175" y="350055"/>
                  <a:pt x="295279" y="367897"/>
                  <a:pt x="292894" y="371475"/>
                </a:cubicBezTo>
                <a:cubicBezTo>
                  <a:pt x="291307" y="373856"/>
                  <a:pt x="289037" y="375903"/>
                  <a:pt x="288132" y="378618"/>
                </a:cubicBezTo>
                <a:cubicBezTo>
                  <a:pt x="282142" y="396582"/>
                  <a:pt x="290223" y="374433"/>
                  <a:pt x="280988" y="392906"/>
                </a:cubicBezTo>
                <a:cubicBezTo>
                  <a:pt x="271137" y="412610"/>
                  <a:pt x="287484" y="386737"/>
                  <a:pt x="273844" y="407193"/>
                </a:cubicBezTo>
                <a:lnTo>
                  <a:pt x="266700" y="428625"/>
                </a:lnTo>
                <a:cubicBezTo>
                  <a:pt x="265906" y="431006"/>
                  <a:pt x="264928" y="433333"/>
                  <a:pt x="264319" y="435768"/>
                </a:cubicBezTo>
                <a:cubicBezTo>
                  <a:pt x="262987" y="441095"/>
                  <a:pt x="259495" y="456100"/>
                  <a:pt x="257175" y="459581"/>
                </a:cubicBezTo>
                <a:cubicBezTo>
                  <a:pt x="255588" y="461962"/>
                  <a:pt x="253575" y="464110"/>
                  <a:pt x="252413" y="466725"/>
                </a:cubicBezTo>
                <a:cubicBezTo>
                  <a:pt x="250374" y="471312"/>
                  <a:pt x="249238" y="476250"/>
                  <a:pt x="247650" y="481012"/>
                </a:cubicBezTo>
                <a:lnTo>
                  <a:pt x="242888" y="495300"/>
                </a:lnTo>
                <a:cubicBezTo>
                  <a:pt x="242094" y="497681"/>
                  <a:pt x="241116" y="500008"/>
                  <a:pt x="240507" y="502443"/>
                </a:cubicBezTo>
                <a:cubicBezTo>
                  <a:pt x="239713" y="505618"/>
                  <a:pt x="239414" y="508960"/>
                  <a:pt x="238125" y="511968"/>
                </a:cubicBezTo>
                <a:cubicBezTo>
                  <a:pt x="236998" y="514598"/>
                  <a:pt x="234525" y="516497"/>
                  <a:pt x="233363" y="519112"/>
                </a:cubicBezTo>
                <a:cubicBezTo>
                  <a:pt x="233362" y="519114"/>
                  <a:pt x="227410" y="536970"/>
                  <a:pt x="226219" y="540543"/>
                </a:cubicBezTo>
                <a:cubicBezTo>
                  <a:pt x="225425" y="542924"/>
                  <a:pt x="225230" y="545599"/>
                  <a:pt x="223838" y="547687"/>
                </a:cubicBezTo>
                <a:lnTo>
                  <a:pt x="219075" y="554831"/>
                </a:lnTo>
                <a:lnTo>
                  <a:pt x="207169" y="590550"/>
                </a:lnTo>
                <a:lnTo>
                  <a:pt x="202407" y="604837"/>
                </a:lnTo>
                <a:cubicBezTo>
                  <a:pt x="201613" y="607218"/>
                  <a:pt x="200634" y="609546"/>
                  <a:pt x="200025" y="611981"/>
                </a:cubicBezTo>
                <a:cubicBezTo>
                  <a:pt x="192582" y="641757"/>
                  <a:pt x="202095" y="604737"/>
                  <a:pt x="195263" y="628650"/>
                </a:cubicBezTo>
                <a:cubicBezTo>
                  <a:pt x="194364" y="631797"/>
                  <a:pt x="193822" y="635040"/>
                  <a:pt x="192882" y="638175"/>
                </a:cubicBezTo>
                <a:cubicBezTo>
                  <a:pt x="191439" y="642983"/>
                  <a:pt x="189707" y="647700"/>
                  <a:pt x="188119" y="652462"/>
                </a:cubicBezTo>
                <a:cubicBezTo>
                  <a:pt x="187325" y="654843"/>
                  <a:pt x="186347" y="657171"/>
                  <a:pt x="185738" y="659606"/>
                </a:cubicBezTo>
                <a:cubicBezTo>
                  <a:pt x="178295" y="689381"/>
                  <a:pt x="187808" y="652362"/>
                  <a:pt x="180975" y="676275"/>
                </a:cubicBezTo>
                <a:cubicBezTo>
                  <a:pt x="180076" y="679422"/>
                  <a:pt x="179883" y="682792"/>
                  <a:pt x="178594" y="685800"/>
                </a:cubicBezTo>
                <a:cubicBezTo>
                  <a:pt x="177467" y="688430"/>
                  <a:pt x="175112" y="690384"/>
                  <a:pt x="173832" y="692943"/>
                </a:cubicBezTo>
                <a:cubicBezTo>
                  <a:pt x="172709" y="695188"/>
                  <a:pt x="172573" y="697842"/>
                  <a:pt x="171450" y="700087"/>
                </a:cubicBezTo>
                <a:cubicBezTo>
                  <a:pt x="170170" y="702647"/>
                  <a:pt x="167850" y="704616"/>
                  <a:pt x="166688" y="707231"/>
                </a:cubicBezTo>
                <a:cubicBezTo>
                  <a:pt x="166682" y="707245"/>
                  <a:pt x="160737" y="725083"/>
                  <a:pt x="159544" y="728662"/>
                </a:cubicBezTo>
                <a:cubicBezTo>
                  <a:pt x="158750" y="731043"/>
                  <a:pt x="158555" y="733718"/>
                  <a:pt x="157163" y="735806"/>
                </a:cubicBezTo>
                <a:lnTo>
                  <a:pt x="152400" y="742950"/>
                </a:lnTo>
                <a:cubicBezTo>
                  <a:pt x="148803" y="757340"/>
                  <a:pt x="151052" y="749378"/>
                  <a:pt x="145257" y="766762"/>
                </a:cubicBezTo>
                <a:lnTo>
                  <a:pt x="142875" y="773906"/>
                </a:lnTo>
                <a:cubicBezTo>
                  <a:pt x="142081" y="776287"/>
                  <a:pt x="141886" y="778961"/>
                  <a:pt x="140494" y="781050"/>
                </a:cubicBezTo>
                <a:cubicBezTo>
                  <a:pt x="138907" y="783431"/>
                  <a:pt x="136894" y="785578"/>
                  <a:pt x="135732" y="788193"/>
                </a:cubicBezTo>
                <a:cubicBezTo>
                  <a:pt x="133693" y="792781"/>
                  <a:pt x="133754" y="798304"/>
                  <a:pt x="130969" y="802481"/>
                </a:cubicBezTo>
                <a:cubicBezTo>
                  <a:pt x="121820" y="816207"/>
                  <a:pt x="129739" y="802969"/>
                  <a:pt x="123825" y="816768"/>
                </a:cubicBezTo>
                <a:cubicBezTo>
                  <a:pt x="120197" y="825232"/>
                  <a:pt x="119086" y="826259"/>
                  <a:pt x="114300" y="833437"/>
                </a:cubicBezTo>
                <a:cubicBezTo>
                  <a:pt x="105621" y="859477"/>
                  <a:pt x="119460" y="820044"/>
                  <a:pt x="107157" y="847725"/>
                </a:cubicBezTo>
                <a:cubicBezTo>
                  <a:pt x="105118" y="852312"/>
                  <a:pt x="105178" y="857835"/>
                  <a:pt x="102394" y="862012"/>
                </a:cubicBezTo>
                <a:cubicBezTo>
                  <a:pt x="97178" y="869837"/>
                  <a:pt x="97714" y="867676"/>
                  <a:pt x="95250" y="876300"/>
                </a:cubicBezTo>
                <a:cubicBezTo>
                  <a:pt x="94351" y="879447"/>
                  <a:pt x="95647" y="877094"/>
                  <a:pt x="92869" y="885825"/>
                </a:cubicBezTo>
                <a:cubicBezTo>
                  <a:pt x="90091" y="894556"/>
                  <a:pt x="81757" y="919162"/>
                  <a:pt x="78582" y="928687"/>
                </a:cubicBezTo>
                <a:lnTo>
                  <a:pt x="73819" y="942975"/>
                </a:lnTo>
                <a:cubicBezTo>
                  <a:pt x="73025" y="945356"/>
                  <a:pt x="72830" y="948030"/>
                  <a:pt x="71438" y="950118"/>
                </a:cubicBezTo>
                <a:lnTo>
                  <a:pt x="66675" y="957262"/>
                </a:lnTo>
                <a:cubicBezTo>
                  <a:pt x="61008" y="974265"/>
                  <a:pt x="64698" y="967373"/>
                  <a:pt x="57150" y="978693"/>
                </a:cubicBezTo>
                <a:lnTo>
                  <a:pt x="47625" y="1007268"/>
                </a:lnTo>
                <a:lnTo>
                  <a:pt x="42863" y="1021556"/>
                </a:lnTo>
                <a:cubicBezTo>
                  <a:pt x="42069" y="1023937"/>
                  <a:pt x="41875" y="1026612"/>
                  <a:pt x="40482" y="1028700"/>
                </a:cubicBezTo>
                <a:lnTo>
                  <a:pt x="35719" y="1035843"/>
                </a:lnTo>
                <a:cubicBezTo>
                  <a:pt x="30052" y="1052846"/>
                  <a:pt x="33742" y="1045954"/>
                  <a:pt x="26194" y="1057275"/>
                </a:cubicBezTo>
                <a:lnTo>
                  <a:pt x="19050" y="1078706"/>
                </a:lnTo>
                <a:cubicBezTo>
                  <a:pt x="18256" y="1081087"/>
                  <a:pt x="18061" y="1083761"/>
                  <a:pt x="16669" y="1085850"/>
                </a:cubicBezTo>
                <a:lnTo>
                  <a:pt x="1" y="1114425"/>
                </a:lnTo>
                <a:close/>
              </a:path>
            </a:pathLst>
          </a:custGeom>
          <a:solidFill>
            <a:srgbClr val="FBB7B7"/>
          </a:solidFill>
          <a:ln>
            <a:solidFill>
              <a:srgbClr val="FB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Central moments</a:t>
            </a:r>
            <a:endParaRPr lang="en-US" sz="3400" b="1" dirty="0">
              <a:latin typeface="Tahoma" pitchFamily="34" charset="0"/>
              <a:ea typeface="Tahoma" pitchFamily="34" charset="0"/>
              <a:cs typeface="Tahoma" pitchFamily="34" charset="0"/>
            </a:endParaRPr>
          </a:p>
        </p:txBody>
      </p:sp>
      <p:sp>
        <p:nvSpPr>
          <p:cNvPr id="20" name="Rectangle 2"/>
          <p:cNvSpPr>
            <a:spLocks noChangeArrowheads="1"/>
          </p:cNvSpPr>
          <p:nvPr/>
        </p:nvSpPr>
        <p:spPr bwMode="auto">
          <a:xfrm>
            <a:off x="457200" y="914400"/>
            <a:ext cx="4354069"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Basic features</a:t>
            </a:r>
            <a:endParaRPr lang="en-GB" sz="3400" b="1" dirty="0" smtClean="0">
              <a:solidFill>
                <a:srgbClr val="305480"/>
              </a:solidFill>
            </a:endParaRPr>
          </a:p>
          <a:p>
            <a:pPr marL="444500" indent="-444500">
              <a:spcBef>
                <a:spcPts val="1200"/>
              </a:spcBef>
              <a:buFont typeface="Arial" pitchFamily="34" charset="0"/>
              <a:buChar char="•"/>
            </a:pPr>
            <a:r>
              <a:rPr lang="en-US" sz="2000" dirty="0" smtClean="0"/>
              <a:t>The moments of a probability distribution describe its basic characteristics </a:t>
            </a:r>
          </a:p>
          <a:p>
            <a:pPr marL="444500" indent="-444500">
              <a:spcBef>
                <a:spcPts val="1200"/>
              </a:spcBef>
              <a:buFont typeface="Arial" pitchFamily="34" charset="0"/>
              <a:buChar char="•"/>
            </a:pPr>
            <a:r>
              <a:rPr lang="en-US" sz="2000" dirty="0" smtClean="0"/>
              <a:t>The first moment is the mean or “location”, also known as the expected value of T, E[T]</a:t>
            </a:r>
          </a:p>
          <a:p>
            <a:pPr marL="444500" indent="-444500">
              <a:spcBef>
                <a:spcPts val="1200"/>
              </a:spcBef>
              <a:buFont typeface="Arial" pitchFamily="34" charset="0"/>
              <a:buChar char="•"/>
            </a:pPr>
            <a:r>
              <a:rPr lang="en-US" sz="2000" dirty="0" smtClean="0"/>
              <a:t>The </a:t>
            </a:r>
            <a:r>
              <a:rPr lang="en-US" sz="2000" u="sng" dirty="0" smtClean="0"/>
              <a:t>central moments</a:t>
            </a:r>
            <a:r>
              <a:rPr lang="en-US" sz="2000" dirty="0" smtClean="0"/>
              <a:t> subtract the mean, as location does not matter for higher moments</a:t>
            </a:r>
          </a:p>
          <a:p>
            <a:pPr marL="444500" indent="-444500">
              <a:spcBef>
                <a:spcPts val="1200"/>
              </a:spcBef>
              <a:buFont typeface="Arial" pitchFamily="34" charset="0"/>
              <a:buChar char="•"/>
            </a:pPr>
            <a:r>
              <a:rPr lang="en-US" sz="2000" dirty="0" smtClean="0"/>
              <a:t>The second (central) moment is the variance or “average uncertainty”, third is skew, etc.</a:t>
            </a:r>
          </a:p>
        </p:txBody>
      </p:sp>
      <p:cxnSp>
        <p:nvCxnSpPr>
          <p:cNvPr id="19" name="Straight Connector 3"/>
          <p:cNvCxnSpPr>
            <a:cxnSpLocks noChangeShapeType="1"/>
          </p:cNvCxnSpPr>
          <p:nvPr/>
        </p:nvCxnSpPr>
        <p:spPr bwMode="auto">
          <a:xfrm flipH="1">
            <a:off x="5374692" y="1143000"/>
            <a:ext cx="0" cy="3600000"/>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22" name="TextBox 21"/>
          <p:cNvSpPr txBox="1"/>
          <p:nvPr/>
        </p:nvSpPr>
        <p:spPr>
          <a:xfrm>
            <a:off x="5989064" y="4605556"/>
            <a:ext cx="2218621" cy="369332"/>
          </a:xfrm>
          <a:prstGeom prst="rect">
            <a:avLst/>
          </a:prstGeom>
          <a:noFill/>
        </p:spPr>
        <p:txBody>
          <a:bodyPr wrap="none" rtlCol="0">
            <a:spAutoFit/>
          </a:bodyPr>
          <a:lstStyle/>
          <a:p>
            <a:pPr algn="ctr"/>
            <a:r>
              <a:rPr lang="en-US" sz="1800" dirty="0" smtClean="0"/>
              <a:t>Temperature, T (</a:t>
            </a:r>
            <a:r>
              <a:rPr lang="en-US" sz="1800" dirty="0" smtClean="0">
                <a:sym typeface="Symbol" panose="05050102010706020507" pitchFamily="18" charset="2"/>
              </a:rPr>
              <a:t></a:t>
            </a:r>
            <a:r>
              <a:rPr lang="en-US" sz="1800" dirty="0" smtClean="0"/>
              <a:t>C)</a:t>
            </a:r>
            <a:endParaRPr lang="en-GB" sz="1800" dirty="0"/>
          </a:p>
        </p:txBody>
      </p:sp>
      <p:sp>
        <p:nvSpPr>
          <p:cNvPr id="23" name="TextBox 22"/>
          <p:cNvSpPr txBox="1"/>
          <p:nvPr/>
        </p:nvSpPr>
        <p:spPr>
          <a:xfrm rot="16200000">
            <a:off x="3914835" y="2596421"/>
            <a:ext cx="2056973" cy="369332"/>
          </a:xfrm>
          <a:prstGeom prst="rect">
            <a:avLst/>
          </a:prstGeom>
          <a:noFill/>
        </p:spPr>
        <p:txBody>
          <a:bodyPr wrap="none" rtlCol="0">
            <a:spAutoFit/>
          </a:bodyPr>
          <a:lstStyle/>
          <a:p>
            <a:r>
              <a:rPr lang="en-US" sz="1800" dirty="0" smtClean="0"/>
              <a:t>Probability density</a:t>
            </a:r>
            <a:endParaRPr lang="en-GB" sz="1800" dirty="0"/>
          </a:p>
        </p:txBody>
      </p:sp>
      <p:sp>
        <p:nvSpPr>
          <p:cNvPr id="24" name="TextBox 23"/>
          <p:cNvSpPr txBox="1"/>
          <p:nvPr/>
        </p:nvSpPr>
        <p:spPr>
          <a:xfrm>
            <a:off x="5943600" y="1167901"/>
            <a:ext cx="2479421" cy="584775"/>
          </a:xfrm>
          <a:prstGeom prst="rect">
            <a:avLst/>
          </a:prstGeom>
          <a:noFill/>
        </p:spPr>
        <p:txBody>
          <a:bodyPr wrap="square" rtlCol="0">
            <a:spAutoFit/>
          </a:bodyPr>
          <a:lstStyle/>
          <a:p>
            <a:r>
              <a:rPr lang="en-US" sz="1600" dirty="0" smtClean="0"/>
              <a:t>Mean or “expected” value of the distribution</a:t>
            </a:r>
            <a:endParaRPr lang="en-GB" sz="1600" dirty="0"/>
          </a:p>
        </p:txBody>
      </p:sp>
      <p:cxnSp>
        <p:nvCxnSpPr>
          <p:cNvPr id="25" name="Straight Arrow Connector 24"/>
          <p:cNvCxnSpPr/>
          <p:nvPr/>
        </p:nvCxnSpPr>
        <p:spPr>
          <a:xfrm>
            <a:off x="6933822" y="1752676"/>
            <a:ext cx="0" cy="609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Object 4"/>
          <p:cNvGraphicFramePr>
            <a:graphicFrameLocks noChangeAspect="1"/>
          </p:cNvGraphicFramePr>
          <p:nvPr>
            <p:extLst>
              <p:ext uri="{D42A27DB-BD31-4B8C-83A1-F6EECF244321}">
                <p14:modId xmlns:p14="http://schemas.microsoft.com/office/powerpoint/2010/main" val="565877551"/>
              </p:ext>
            </p:extLst>
          </p:nvPr>
        </p:nvGraphicFramePr>
        <p:xfrm>
          <a:off x="5678488" y="5029200"/>
          <a:ext cx="2620962" cy="1011237"/>
        </p:xfrm>
        <a:graphic>
          <a:graphicData uri="http://schemas.openxmlformats.org/presentationml/2006/ole">
            <mc:AlternateContent xmlns:mc="http://schemas.openxmlformats.org/markup-compatibility/2006">
              <mc:Choice xmlns:v="urn:schemas-microsoft-com:vml" Requires="v">
                <p:oleObj spid="_x0000_s23816" name="Equation" r:id="rId4" imgW="1612800" imgH="622080" progId="Equation.DSMT4">
                  <p:embed/>
                </p:oleObj>
              </mc:Choice>
              <mc:Fallback>
                <p:oleObj name="Equation" r:id="rId4" imgW="1612800" imgH="622080" progId="Equation.DSMT4">
                  <p:embed/>
                  <p:pic>
                    <p:nvPicPr>
                      <p:cNvPr id="0" name=""/>
                      <p:cNvPicPr>
                        <a:picLocks noChangeAspect="1" noChangeArrowheads="1"/>
                      </p:cNvPicPr>
                      <p:nvPr/>
                    </p:nvPicPr>
                    <p:blipFill>
                      <a:blip r:embed="rId5"/>
                      <a:srcRect/>
                      <a:stretch>
                        <a:fillRect/>
                      </a:stretch>
                    </p:blipFill>
                    <p:spPr bwMode="auto">
                      <a:xfrm>
                        <a:off x="5678488" y="5029200"/>
                        <a:ext cx="2620962" cy="1011237"/>
                      </a:xfrm>
                      <a:prstGeom prst="rect">
                        <a:avLst/>
                      </a:prstGeom>
                      <a:solidFill>
                        <a:srgbClr val="CCECFF"/>
                      </a:solidFill>
                      <a:ln>
                        <a:noFill/>
                      </a:ln>
                      <a:effectLst/>
                    </p:spPr>
                  </p:pic>
                </p:oleObj>
              </mc:Fallback>
            </mc:AlternateContent>
          </a:graphicData>
        </a:graphic>
      </p:graphicFrame>
      <p:sp>
        <p:nvSpPr>
          <p:cNvPr id="35" name="TextBox 34"/>
          <p:cNvSpPr txBox="1"/>
          <p:nvPr/>
        </p:nvSpPr>
        <p:spPr>
          <a:xfrm>
            <a:off x="7511383" y="2220408"/>
            <a:ext cx="1562442" cy="830997"/>
          </a:xfrm>
          <a:prstGeom prst="rect">
            <a:avLst/>
          </a:prstGeom>
          <a:noFill/>
        </p:spPr>
        <p:txBody>
          <a:bodyPr wrap="square" rtlCol="0">
            <a:spAutoFit/>
          </a:bodyPr>
          <a:lstStyle/>
          <a:p>
            <a:r>
              <a:rPr lang="en-US" sz="1600" dirty="0" smtClean="0">
                <a:solidFill>
                  <a:srgbClr val="0000FF"/>
                </a:solidFill>
              </a:rPr>
              <a:t>Probability density function, f</a:t>
            </a:r>
            <a:r>
              <a:rPr lang="en-US" sz="1600" baseline="-25000" dirty="0" smtClean="0">
                <a:solidFill>
                  <a:srgbClr val="0000FF"/>
                </a:solidFill>
              </a:rPr>
              <a:t>T</a:t>
            </a:r>
            <a:r>
              <a:rPr lang="en-US" sz="1600" dirty="0" smtClean="0">
                <a:solidFill>
                  <a:srgbClr val="0000FF"/>
                </a:solidFill>
              </a:rPr>
              <a:t>(t)</a:t>
            </a:r>
            <a:endParaRPr lang="en-GB" sz="1600" dirty="0">
              <a:solidFill>
                <a:srgbClr val="0000FF"/>
              </a:solidFill>
            </a:endParaRPr>
          </a:p>
        </p:txBody>
      </p:sp>
      <p:sp>
        <p:nvSpPr>
          <p:cNvPr id="37" name="Freeform 36"/>
          <p:cNvSpPr/>
          <p:nvPr/>
        </p:nvSpPr>
        <p:spPr>
          <a:xfrm>
            <a:off x="6086197" y="2784440"/>
            <a:ext cx="621774" cy="1374056"/>
          </a:xfrm>
          <a:custGeom>
            <a:avLst/>
            <a:gdLst>
              <a:gd name="connsiteX0" fmla="*/ 130968 w 621774"/>
              <a:gd name="connsiteY0" fmla="*/ 1197843 h 1374056"/>
              <a:gd name="connsiteX1" fmla="*/ 130968 w 621774"/>
              <a:gd name="connsiteY1" fmla="*/ 1197843 h 1374056"/>
              <a:gd name="connsiteX2" fmla="*/ 145256 w 621774"/>
              <a:gd name="connsiteY2" fmla="*/ 1181175 h 1374056"/>
              <a:gd name="connsiteX3" fmla="*/ 152400 w 621774"/>
              <a:gd name="connsiteY3" fmla="*/ 1176412 h 1374056"/>
              <a:gd name="connsiteX4" fmla="*/ 154781 w 621774"/>
              <a:gd name="connsiteY4" fmla="*/ 1169268 h 1374056"/>
              <a:gd name="connsiteX5" fmla="*/ 164306 w 621774"/>
              <a:gd name="connsiteY5" fmla="*/ 1154981 h 1374056"/>
              <a:gd name="connsiteX6" fmla="*/ 169068 w 621774"/>
              <a:gd name="connsiteY6" fmla="*/ 1147837 h 1374056"/>
              <a:gd name="connsiteX7" fmla="*/ 173831 w 621774"/>
              <a:gd name="connsiteY7" fmla="*/ 1140693 h 1374056"/>
              <a:gd name="connsiteX8" fmla="*/ 176212 w 621774"/>
              <a:gd name="connsiteY8" fmla="*/ 1133550 h 1374056"/>
              <a:gd name="connsiteX9" fmla="*/ 180975 w 621774"/>
              <a:gd name="connsiteY9" fmla="*/ 1116881 h 1374056"/>
              <a:gd name="connsiteX10" fmla="*/ 185737 w 621774"/>
              <a:gd name="connsiteY10" fmla="*/ 1109737 h 1374056"/>
              <a:gd name="connsiteX11" fmla="*/ 190500 w 621774"/>
              <a:gd name="connsiteY11" fmla="*/ 1095450 h 1374056"/>
              <a:gd name="connsiteX12" fmla="*/ 195262 w 621774"/>
              <a:gd name="connsiteY12" fmla="*/ 1081162 h 1374056"/>
              <a:gd name="connsiteX13" fmla="*/ 200025 w 621774"/>
              <a:gd name="connsiteY13" fmla="*/ 1066875 h 1374056"/>
              <a:gd name="connsiteX14" fmla="*/ 207168 w 621774"/>
              <a:gd name="connsiteY14" fmla="*/ 1052587 h 1374056"/>
              <a:gd name="connsiteX15" fmla="*/ 211931 w 621774"/>
              <a:gd name="connsiteY15" fmla="*/ 1045443 h 1374056"/>
              <a:gd name="connsiteX16" fmla="*/ 214312 w 621774"/>
              <a:gd name="connsiteY16" fmla="*/ 1038300 h 1374056"/>
              <a:gd name="connsiteX17" fmla="*/ 219075 w 621774"/>
              <a:gd name="connsiteY17" fmla="*/ 1031156 h 1374056"/>
              <a:gd name="connsiteX18" fmla="*/ 228600 w 621774"/>
              <a:gd name="connsiteY18" fmla="*/ 1009725 h 1374056"/>
              <a:gd name="connsiteX19" fmla="*/ 235743 w 621774"/>
              <a:gd name="connsiteY19" fmla="*/ 993056 h 1374056"/>
              <a:gd name="connsiteX20" fmla="*/ 242887 w 621774"/>
              <a:gd name="connsiteY20" fmla="*/ 971625 h 1374056"/>
              <a:gd name="connsiteX21" fmla="*/ 245268 w 621774"/>
              <a:gd name="connsiteY21" fmla="*/ 964481 h 1374056"/>
              <a:gd name="connsiteX22" fmla="*/ 250031 w 621774"/>
              <a:gd name="connsiteY22" fmla="*/ 957337 h 1374056"/>
              <a:gd name="connsiteX23" fmla="*/ 259556 w 621774"/>
              <a:gd name="connsiteY23" fmla="*/ 935906 h 1374056"/>
              <a:gd name="connsiteX24" fmla="*/ 266700 w 621774"/>
              <a:gd name="connsiteY24" fmla="*/ 914475 h 1374056"/>
              <a:gd name="connsiteX25" fmla="*/ 269081 w 621774"/>
              <a:gd name="connsiteY25" fmla="*/ 907331 h 1374056"/>
              <a:gd name="connsiteX26" fmla="*/ 278606 w 621774"/>
              <a:gd name="connsiteY26" fmla="*/ 890662 h 1374056"/>
              <a:gd name="connsiteX27" fmla="*/ 280987 w 621774"/>
              <a:gd name="connsiteY27" fmla="*/ 881137 h 1374056"/>
              <a:gd name="connsiteX28" fmla="*/ 283368 w 621774"/>
              <a:gd name="connsiteY28" fmla="*/ 873993 h 1374056"/>
              <a:gd name="connsiteX29" fmla="*/ 285750 w 621774"/>
              <a:gd name="connsiteY29" fmla="*/ 862087 h 1374056"/>
              <a:gd name="connsiteX30" fmla="*/ 288131 w 621774"/>
              <a:gd name="connsiteY30" fmla="*/ 854943 h 1374056"/>
              <a:gd name="connsiteX31" fmla="*/ 290512 w 621774"/>
              <a:gd name="connsiteY31" fmla="*/ 843037 h 1374056"/>
              <a:gd name="connsiteX32" fmla="*/ 295275 w 621774"/>
              <a:gd name="connsiteY32" fmla="*/ 828750 h 1374056"/>
              <a:gd name="connsiteX33" fmla="*/ 297656 w 621774"/>
              <a:gd name="connsiteY33" fmla="*/ 819225 h 1374056"/>
              <a:gd name="connsiteX34" fmla="*/ 302418 w 621774"/>
              <a:gd name="connsiteY34" fmla="*/ 804937 h 1374056"/>
              <a:gd name="connsiteX35" fmla="*/ 307181 w 621774"/>
              <a:gd name="connsiteY35" fmla="*/ 790650 h 1374056"/>
              <a:gd name="connsiteX36" fmla="*/ 314325 w 621774"/>
              <a:gd name="connsiteY36" fmla="*/ 769218 h 1374056"/>
              <a:gd name="connsiteX37" fmla="*/ 316706 w 621774"/>
              <a:gd name="connsiteY37" fmla="*/ 762075 h 1374056"/>
              <a:gd name="connsiteX38" fmla="*/ 319087 w 621774"/>
              <a:gd name="connsiteY38" fmla="*/ 754931 h 1374056"/>
              <a:gd name="connsiteX39" fmla="*/ 323850 w 621774"/>
              <a:gd name="connsiteY39" fmla="*/ 747787 h 1374056"/>
              <a:gd name="connsiteX40" fmla="*/ 328612 w 621774"/>
              <a:gd name="connsiteY40" fmla="*/ 733500 h 1374056"/>
              <a:gd name="connsiteX41" fmla="*/ 330993 w 621774"/>
              <a:gd name="connsiteY41" fmla="*/ 721593 h 1374056"/>
              <a:gd name="connsiteX42" fmla="*/ 335756 w 621774"/>
              <a:gd name="connsiteY42" fmla="*/ 707306 h 1374056"/>
              <a:gd name="connsiteX43" fmla="*/ 340518 w 621774"/>
              <a:gd name="connsiteY43" fmla="*/ 693018 h 1374056"/>
              <a:gd name="connsiteX44" fmla="*/ 342900 w 621774"/>
              <a:gd name="connsiteY44" fmla="*/ 685875 h 1374056"/>
              <a:gd name="connsiteX45" fmla="*/ 345281 w 621774"/>
              <a:gd name="connsiteY45" fmla="*/ 678731 h 1374056"/>
              <a:gd name="connsiteX46" fmla="*/ 354806 w 621774"/>
              <a:gd name="connsiteY46" fmla="*/ 664443 h 1374056"/>
              <a:gd name="connsiteX47" fmla="*/ 359568 w 621774"/>
              <a:gd name="connsiteY47" fmla="*/ 650156 h 1374056"/>
              <a:gd name="connsiteX48" fmla="*/ 364331 w 621774"/>
              <a:gd name="connsiteY48" fmla="*/ 640631 h 1374056"/>
              <a:gd name="connsiteX49" fmla="*/ 369093 w 621774"/>
              <a:gd name="connsiteY49" fmla="*/ 626343 h 1374056"/>
              <a:gd name="connsiteX50" fmla="*/ 371475 w 621774"/>
              <a:gd name="connsiteY50" fmla="*/ 619200 h 1374056"/>
              <a:gd name="connsiteX51" fmla="*/ 373856 w 621774"/>
              <a:gd name="connsiteY51" fmla="*/ 612056 h 1374056"/>
              <a:gd name="connsiteX52" fmla="*/ 376237 w 621774"/>
              <a:gd name="connsiteY52" fmla="*/ 604912 h 1374056"/>
              <a:gd name="connsiteX53" fmla="*/ 378618 w 621774"/>
              <a:gd name="connsiteY53" fmla="*/ 593006 h 1374056"/>
              <a:gd name="connsiteX54" fmla="*/ 383381 w 621774"/>
              <a:gd name="connsiteY54" fmla="*/ 578718 h 1374056"/>
              <a:gd name="connsiteX55" fmla="*/ 385762 w 621774"/>
              <a:gd name="connsiteY55" fmla="*/ 571575 h 1374056"/>
              <a:gd name="connsiteX56" fmla="*/ 390525 w 621774"/>
              <a:gd name="connsiteY56" fmla="*/ 557287 h 1374056"/>
              <a:gd name="connsiteX57" fmla="*/ 392906 w 621774"/>
              <a:gd name="connsiteY57" fmla="*/ 550143 h 1374056"/>
              <a:gd name="connsiteX58" fmla="*/ 397668 w 621774"/>
              <a:gd name="connsiteY58" fmla="*/ 543000 h 1374056"/>
              <a:gd name="connsiteX59" fmla="*/ 407193 w 621774"/>
              <a:gd name="connsiteY59" fmla="*/ 509662 h 1374056"/>
              <a:gd name="connsiteX60" fmla="*/ 411956 w 621774"/>
              <a:gd name="connsiteY60" fmla="*/ 495375 h 1374056"/>
              <a:gd name="connsiteX61" fmla="*/ 414337 w 621774"/>
              <a:gd name="connsiteY61" fmla="*/ 488231 h 1374056"/>
              <a:gd name="connsiteX62" fmla="*/ 419100 w 621774"/>
              <a:gd name="connsiteY62" fmla="*/ 481087 h 1374056"/>
              <a:gd name="connsiteX63" fmla="*/ 421481 w 621774"/>
              <a:gd name="connsiteY63" fmla="*/ 473943 h 1374056"/>
              <a:gd name="connsiteX64" fmla="*/ 431006 w 621774"/>
              <a:gd name="connsiteY64" fmla="*/ 459656 h 1374056"/>
              <a:gd name="connsiteX65" fmla="*/ 440531 w 621774"/>
              <a:gd name="connsiteY65" fmla="*/ 438225 h 1374056"/>
              <a:gd name="connsiteX66" fmla="*/ 442912 w 621774"/>
              <a:gd name="connsiteY66" fmla="*/ 431081 h 1374056"/>
              <a:gd name="connsiteX67" fmla="*/ 447675 w 621774"/>
              <a:gd name="connsiteY67" fmla="*/ 423937 h 1374056"/>
              <a:gd name="connsiteX68" fmla="*/ 450056 w 621774"/>
              <a:gd name="connsiteY68" fmla="*/ 412031 h 1374056"/>
              <a:gd name="connsiteX69" fmla="*/ 457200 w 621774"/>
              <a:gd name="connsiteY69" fmla="*/ 388218 h 1374056"/>
              <a:gd name="connsiteX70" fmla="*/ 459581 w 621774"/>
              <a:gd name="connsiteY70" fmla="*/ 381075 h 1374056"/>
              <a:gd name="connsiteX71" fmla="*/ 461962 w 621774"/>
              <a:gd name="connsiteY71" fmla="*/ 373931 h 1374056"/>
              <a:gd name="connsiteX72" fmla="*/ 466725 w 621774"/>
              <a:gd name="connsiteY72" fmla="*/ 366787 h 1374056"/>
              <a:gd name="connsiteX73" fmla="*/ 473868 w 621774"/>
              <a:gd name="connsiteY73" fmla="*/ 352500 h 1374056"/>
              <a:gd name="connsiteX74" fmla="*/ 476250 w 621774"/>
              <a:gd name="connsiteY74" fmla="*/ 345356 h 1374056"/>
              <a:gd name="connsiteX75" fmla="*/ 481012 w 621774"/>
              <a:gd name="connsiteY75" fmla="*/ 338212 h 1374056"/>
              <a:gd name="connsiteX76" fmla="*/ 485775 w 621774"/>
              <a:gd name="connsiteY76" fmla="*/ 319162 h 1374056"/>
              <a:gd name="connsiteX77" fmla="*/ 492918 w 621774"/>
              <a:gd name="connsiteY77" fmla="*/ 295350 h 1374056"/>
              <a:gd name="connsiteX78" fmla="*/ 497681 w 621774"/>
              <a:gd name="connsiteY78" fmla="*/ 288206 h 1374056"/>
              <a:gd name="connsiteX79" fmla="*/ 507206 w 621774"/>
              <a:gd name="connsiteY79" fmla="*/ 266775 h 1374056"/>
              <a:gd name="connsiteX80" fmla="*/ 516731 w 621774"/>
              <a:gd name="connsiteY80" fmla="*/ 238200 h 1374056"/>
              <a:gd name="connsiteX81" fmla="*/ 519112 w 621774"/>
              <a:gd name="connsiteY81" fmla="*/ 231056 h 1374056"/>
              <a:gd name="connsiteX82" fmla="*/ 523875 w 621774"/>
              <a:gd name="connsiteY82" fmla="*/ 223912 h 1374056"/>
              <a:gd name="connsiteX83" fmla="*/ 531018 w 621774"/>
              <a:gd name="connsiteY83" fmla="*/ 202481 h 1374056"/>
              <a:gd name="connsiteX84" fmla="*/ 533400 w 621774"/>
              <a:gd name="connsiteY84" fmla="*/ 195337 h 1374056"/>
              <a:gd name="connsiteX85" fmla="*/ 535781 w 621774"/>
              <a:gd name="connsiteY85" fmla="*/ 185812 h 1374056"/>
              <a:gd name="connsiteX86" fmla="*/ 540543 w 621774"/>
              <a:gd name="connsiteY86" fmla="*/ 176287 h 1374056"/>
              <a:gd name="connsiteX87" fmla="*/ 542925 w 621774"/>
              <a:gd name="connsiteY87" fmla="*/ 169143 h 1374056"/>
              <a:gd name="connsiteX88" fmla="*/ 552450 w 621774"/>
              <a:gd name="connsiteY88" fmla="*/ 152475 h 1374056"/>
              <a:gd name="connsiteX89" fmla="*/ 559593 w 621774"/>
              <a:gd name="connsiteY89" fmla="*/ 138187 h 1374056"/>
              <a:gd name="connsiteX90" fmla="*/ 564356 w 621774"/>
              <a:gd name="connsiteY90" fmla="*/ 123900 h 1374056"/>
              <a:gd name="connsiteX91" fmla="*/ 566737 w 621774"/>
              <a:gd name="connsiteY91" fmla="*/ 116756 h 1374056"/>
              <a:gd name="connsiteX92" fmla="*/ 571500 w 621774"/>
              <a:gd name="connsiteY92" fmla="*/ 109612 h 1374056"/>
              <a:gd name="connsiteX93" fmla="*/ 578643 w 621774"/>
              <a:gd name="connsiteY93" fmla="*/ 85800 h 1374056"/>
              <a:gd name="connsiteX94" fmla="*/ 588168 w 621774"/>
              <a:gd name="connsiteY94" fmla="*/ 71512 h 1374056"/>
              <a:gd name="connsiteX95" fmla="*/ 592931 w 621774"/>
              <a:gd name="connsiteY95" fmla="*/ 64368 h 1374056"/>
              <a:gd name="connsiteX96" fmla="*/ 595312 w 621774"/>
              <a:gd name="connsiteY96" fmla="*/ 57225 h 1374056"/>
              <a:gd name="connsiteX97" fmla="*/ 602456 w 621774"/>
              <a:gd name="connsiteY97" fmla="*/ 52462 h 1374056"/>
              <a:gd name="connsiteX98" fmla="*/ 607218 w 621774"/>
              <a:gd name="connsiteY98" fmla="*/ 38175 h 1374056"/>
              <a:gd name="connsiteX99" fmla="*/ 611981 w 621774"/>
              <a:gd name="connsiteY99" fmla="*/ 23887 h 1374056"/>
              <a:gd name="connsiteX100" fmla="*/ 614362 w 621774"/>
              <a:gd name="connsiteY100" fmla="*/ 16743 h 1374056"/>
              <a:gd name="connsiteX101" fmla="*/ 619125 w 621774"/>
              <a:gd name="connsiteY101" fmla="*/ 9600 h 1374056"/>
              <a:gd name="connsiteX102" fmla="*/ 621506 w 621774"/>
              <a:gd name="connsiteY102" fmla="*/ 2456 h 1374056"/>
              <a:gd name="connsiteX103" fmla="*/ 614362 w 621774"/>
              <a:gd name="connsiteY103" fmla="*/ 75 h 1374056"/>
              <a:gd name="connsiteX104" fmla="*/ 592931 w 621774"/>
              <a:gd name="connsiteY104" fmla="*/ 7218 h 1374056"/>
              <a:gd name="connsiteX105" fmla="*/ 566737 w 621774"/>
              <a:gd name="connsiteY105" fmla="*/ 11981 h 1374056"/>
              <a:gd name="connsiteX106" fmla="*/ 128587 w 621774"/>
              <a:gd name="connsiteY106" fmla="*/ 9600 h 1374056"/>
              <a:gd name="connsiteX107" fmla="*/ 50006 w 621774"/>
              <a:gd name="connsiteY107" fmla="*/ 7218 h 1374056"/>
              <a:gd name="connsiteX108" fmla="*/ 0 w 621774"/>
              <a:gd name="connsiteY108" fmla="*/ 4837 h 1374056"/>
              <a:gd name="connsiteX109" fmla="*/ 21431 w 621774"/>
              <a:gd name="connsiteY109" fmla="*/ 1374056 h 1374056"/>
              <a:gd name="connsiteX110" fmla="*/ 130968 w 621774"/>
              <a:gd name="connsiteY110" fmla="*/ 1197843 h 137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21774" h="1374056">
                <a:moveTo>
                  <a:pt x="130968" y="1197843"/>
                </a:moveTo>
                <a:lnTo>
                  <a:pt x="130968" y="1197843"/>
                </a:lnTo>
                <a:cubicBezTo>
                  <a:pt x="135731" y="1192287"/>
                  <a:pt x="140081" y="1186349"/>
                  <a:pt x="145256" y="1181175"/>
                </a:cubicBezTo>
                <a:cubicBezTo>
                  <a:pt x="147280" y="1179151"/>
                  <a:pt x="150612" y="1178647"/>
                  <a:pt x="152400" y="1176412"/>
                </a:cubicBezTo>
                <a:cubicBezTo>
                  <a:pt x="153968" y="1174452"/>
                  <a:pt x="153562" y="1171462"/>
                  <a:pt x="154781" y="1169268"/>
                </a:cubicBezTo>
                <a:cubicBezTo>
                  <a:pt x="157561" y="1164265"/>
                  <a:pt x="161131" y="1159743"/>
                  <a:pt x="164306" y="1154981"/>
                </a:cubicBezTo>
                <a:lnTo>
                  <a:pt x="169068" y="1147837"/>
                </a:lnTo>
                <a:lnTo>
                  <a:pt x="173831" y="1140693"/>
                </a:lnTo>
                <a:cubicBezTo>
                  <a:pt x="174625" y="1138312"/>
                  <a:pt x="175523" y="1135963"/>
                  <a:pt x="176212" y="1133550"/>
                </a:cubicBezTo>
                <a:cubicBezTo>
                  <a:pt x="177231" y="1129982"/>
                  <a:pt x="179069" y="1120693"/>
                  <a:pt x="180975" y="1116881"/>
                </a:cubicBezTo>
                <a:cubicBezTo>
                  <a:pt x="182255" y="1114321"/>
                  <a:pt x="184575" y="1112352"/>
                  <a:pt x="185737" y="1109737"/>
                </a:cubicBezTo>
                <a:cubicBezTo>
                  <a:pt x="187776" y="1105150"/>
                  <a:pt x="188912" y="1100212"/>
                  <a:pt x="190500" y="1095450"/>
                </a:cubicBezTo>
                <a:lnTo>
                  <a:pt x="195262" y="1081162"/>
                </a:lnTo>
                <a:cubicBezTo>
                  <a:pt x="195264" y="1081157"/>
                  <a:pt x="200021" y="1066880"/>
                  <a:pt x="200025" y="1066875"/>
                </a:cubicBezTo>
                <a:cubicBezTo>
                  <a:pt x="213678" y="1046392"/>
                  <a:pt x="197305" y="1072313"/>
                  <a:pt x="207168" y="1052587"/>
                </a:cubicBezTo>
                <a:cubicBezTo>
                  <a:pt x="208448" y="1050027"/>
                  <a:pt x="210343" y="1047824"/>
                  <a:pt x="211931" y="1045443"/>
                </a:cubicBezTo>
                <a:cubicBezTo>
                  <a:pt x="212725" y="1043062"/>
                  <a:pt x="213190" y="1040545"/>
                  <a:pt x="214312" y="1038300"/>
                </a:cubicBezTo>
                <a:cubicBezTo>
                  <a:pt x="215592" y="1035740"/>
                  <a:pt x="217913" y="1033771"/>
                  <a:pt x="219075" y="1031156"/>
                </a:cubicBezTo>
                <a:cubicBezTo>
                  <a:pt x="230408" y="1005655"/>
                  <a:pt x="217822" y="1025889"/>
                  <a:pt x="228600" y="1009725"/>
                </a:cubicBezTo>
                <a:cubicBezTo>
                  <a:pt x="234897" y="984533"/>
                  <a:pt x="226348" y="1014195"/>
                  <a:pt x="235743" y="993056"/>
                </a:cubicBezTo>
                <a:cubicBezTo>
                  <a:pt x="235744" y="993054"/>
                  <a:pt x="241696" y="975198"/>
                  <a:pt x="242887" y="971625"/>
                </a:cubicBezTo>
                <a:cubicBezTo>
                  <a:pt x="243681" y="969244"/>
                  <a:pt x="243876" y="966569"/>
                  <a:pt x="245268" y="964481"/>
                </a:cubicBezTo>
                <a:lnTo>
                  <a:pt x="250031" y="957337"/>
                </a:lnTo>
                <a:cubicBezTo>
                  <a:pt x="255698" y="940335"/>
                  <a:pt x="252008" y="947227"/>
                  <a:pt x="259556" y="935906"/>
                </a:cubicBezTo>
                <a:lnTo>
                  <a:pt x="266700" y="914475"/>
                </a:lnTo>
                <a:cubicBezTo>
                  <a:pt x="267494" y="912094"/>
                  <a:pt x="267689" y="909420"/>
                  <a:pt x="269081" y="907331"/>
                </a:cubicBezTo>
                <a:cubicBezTo>
                  <a:pt x="275812" y="897233"/>
                  <a:pt x="272563" y="902747"/>
                  <a:pt x="278606" y="890662"/>
                </a:cubicBezTo>
                <a:cubicBezTo>
                  <a:pt x="279400" y="887487"/>
                  <a:pt x="280088" y="884284"/>
                  <a:pt x="280987" y="881137"/>
                </a:cubicBezTo>
                <a:cubicBezTo>
                  <a:pt x="281677" y="878723"/>
                  <a:pt x="282759" y="876428"/>
                  <a:pt x="283368" y="873993"/>
                </a:cubicBezTo>
                <a:cubicBezTo>
                  <a:pt x="284350" y="870067"/>
                  <a:pt x="284768" y="866013"/>
                  <a:pt x="285750" y="862087"/>
                </a:cubicBezTo>
                <a:cubicBezTo>
                  <a:pt x="286359" y="859652"/>
                  <a:pt x="287522" y="857378"/>
                  <a:pt x="288131" y="854943"/>
                </a:cubicBezTo>
                <a:cubicBezTo>
                  <a:pt x="289113" y="851017"/>
                  <a:pt x="289447" y="846942"/>
                  <a:pt x="290512" y="843037"/>
                </a:cubicBezTo>
                <a:cubicBezTo>
                  <a:pt x="291833" y="838194"/>
                  <a:pt x="294058" y="833620"/>
                  <a:pt x="295275" y="828750"/>
                </a:cubicBezTo>
                <a:cubicBezTo>
                  <a:pt x="296069" y="825575"/>
                  <a:pt x="296716" y="822360"/>
                  <a:pt x="297656" y="819225"/>
                </a:cubicBezTo>
                <a:cubicBezTo>
                  <a:pt x="299098" y="814416"/>
                  <a:pt x="300830" y="809700"/>
                  <a:pt x="302418" y="804937"/>
                </a:cubicBezTo>
                <a:lnTo>
                  <a:pt x="307181" y="790650"/>
                </a:lnTo>
                <a:lnTo>
                  <a:pt x="314325" y="769218"/>
                </a:lnTo>
                <a:lnTo>
                  <a:pt x="316706" y="762075"/>
                </a:lnTo>
                <a:cubicBezTo>
                  <a:pt x="317500" y="759694"/>
                  <a:pt x="317695" y="757019"/>
                  <a:pt x="319087" y="754931"/>
                </a:cubicBezTo>
                <a:lnTo>
                  <a:pt x="323850" y="747787"/>
                </a:lnTo>
                <a:cubicBezTo>
                  <a:pt x="325437" y="743025"/>
                  <a:pt x="327628" y="738422"/>
                  <a:pt x="328612" y="733500"/>
                </a:cubicBezTo>
                <a:cubicBezTo>
                  <a:pt x="329406" y="729531"/>
                  <a:pt x="329928" y="725498"/>
                  <a:pt x="330993" y="721593"/>
                </a:cubicBezTo>
                <a:cubicBezTo>
                  <a:pt x="332314" y="716750"/>
                  <a:pt x="334168" y="712068"/>
                  <a:pt x="335756" y="707306"/>
                </a:cubicBezTo>
                <a:lnTo>
                  <a:pt x="340518" y="693018"/>
                </a:lnTo>
                <a:lnTo>
                  <a:pt x="342900" y="685875"/>
                </a:lnTo>
                <a:cubicBezTo>
                  <a:pt x="343694" y="683494"/>
                  <a:pt x="343889" y="680820"/>
                  <a:pt x="345281" y="678731"/>
                </a:cubicBezTo>
                <a:lnTo>
                  <a:pt x="354806" y="664443"/>
                </a:lnTo>
                <a:cubicBezTo>
                  <a:pt x="356393" y="659681"/>
                  <a:pt x="357323" y="654646"/>
                  <a:pt x="359568" y="650156"/>
                </a:cubicBezTo>
                <a:cubicBezTo>
                  <a:pt x="361156" y="646981"/>
                  <a:pt x="363013" y="643927"/>
                  <a:pt x="364331" y="640631"/>
                </a:cubicBezTo>
                <a:cubicBezTo>
                  <a:pt x="366195" y="635970"/>
                  <a:pt x="367505" y="631106"/>
                  <a:pt x="369093" y="626343"/>
                </a:cubicBezTo>
                <a:lnTo>
                  <a:pt x="371475" y="619200"/>
                </a:lnTo>
                <a:lnTo>
                  <a:pt x="373856" y="612056"/>
                </a:lnTo>
                <a:cubicBezTo>
                  <a:pt x="374650" y="609675"/>
                  <a:pt x="375745" y="607373"/>
                  <a:pt x="376237" y="604912"/>
                </a:cubicBezTo>
                <a:cubicBezTo>
                  <a:pt x="377031" y="600943"/>
                  <a:pt x="377553" y="596911"/>
                  <a:pt x="378618" y="593006"/>
                </a:cubicBezTo>
                <a:cubicBezTo>
                  <a:pt x="379939" y="588163"/>
                  <a:pt x="381793" y="583481"/>
                  <a:pt x="383381" y="578718"/>
                </a:cubicBezTo>
                <a:lnTo>
                  <a:pt x="385762" y="571575"/>
                </a:lnTo>
                <a:lnTo>
                  <a:pt x="390525" y="557287"/>
                </a:lnTo>
                <a:cubicBezTo>
                  <a:pt x="391319" y="554906"/>
                  <a:pt x="391514" y="552232"/>
                  <a:pt x="392906" y="550143"/>
                </a:cubicBezTo>
                <a:lnTo>
                  <a:pt x="397668" y="543000"/>
                </a:lnTo>
                <a:cubicBezTo>
                  <a:pt x="403645" y="519095"/>
                  <a:pt x="400364" y="530148"/>
                  <a:pt x="407193" y="509662"/>
                </a:cubicBezTo>
                <a:lnTo>
                  <a:pt x="411956" y="495375"/>
                </a:lnTo>
                <a:cubicBezTo>
                  <a:pt x="412750" y="492994"/>
                  <a:pt x="412945" y="490319"/>
                  <a:pt x="414337" y="488231"/>
                </a:cubicBezTo>
                <a:lnTo>
                  <a:pt x="419100" y="481087"/>
                </a:lnTo>
                <a:cubicBezTo>
                  <a:pt x="419894" y="478706"/>
                  <a:pt x="420262" y="476137"/>
                  <a:pt x="421481" y="473943"/>
                </a:cubicBezTo>
                <a:cubicBezTo>
                  <a:pt x="424261" y="468940"/>
                  <a:pt x="431006" y="459656"/>
                  <a:pt x="431006" y="459656"/>
                </a:cubicBezTo>
                <a:cubicBezTo>
                  <a:pt x="436673" y="442653"/>
                  <a:pt x="432983" y="449545"/>
                  <a:pt x="440531" y="438225"/>
                </a:cubicBezTo>
                <a:cubicBezTo>
                  <a:pt x="441325" y="435844"/>
                  <a:pt x="441789" y="433326"/>
                  <a:pt x="442912" y="431081"/>
                </a:cubicBezTo>
                <a:cubicBezTo>
                  <a:pt x="444192" y="428521"/>
                  <a:pt x="446670" y="426617"/>
                  <a:pt x="447675" y="423937"/>
                </a:cubicBezTo>
                <a:cubicBezTo>
                  <a:pt x="449096" y="420147"/>
                  <a:pt x="449178" y="415982"/>
                  <a:pt x="450056" y="412031"/>
                </a:cubicBezTo>
                <a:cubicBezTo>
                  <a:pt x="452456" y="401232"/>
                  <a:pt x="453241" y="400094"/>
                  <a:pt x="457200" y="388218"/>
                </a:cubicBezTo>
                <a:lnTo>
                  <a:pt x="459581" y="381075"/>
                </a:lnTo>
                <a:cubicBezTo>
                  <a:pt x="460375" y="378694"/>
                  <a:pt x="460570" y="376019"/>
                  <a:pt x="461962" y="373931"/>
                </a:cubicBezTo>
                <a:lnTo>
                  <a:pt x="466725" y="366787"/>
                </a:lnTo>
                <a:cubicBezTo>
                  <a:pt x="472708" y="348836"/>
                  <a:pt x="464639" y="370957"/>
                  <a:pt x="473868" y="352500"/>
                </a:cubicBezTo>
                <a:cubicBezTo>
                  <a:pt x="474991" y="350255"/>
                  <a:pt x="475127" y="347601"/>
                  <a:pt x="476250" y="345356"/>
                </a:cubicBezTo>
                <a:cubicBezTo>
                  <a:pt x="477530" y="342796"/>
                  <a:pt x="479732" y="340772"/>
                  <a:pt x="481012" y="338212"/>
                </a:cubicBezTo>
                <a:cubicBezTo>
                  <a:pt x="483564" y="333108"/>
                  <a:pt x="484689" y="324049"/>
                  <a:pt x="485775" y="319162"/>
                </a:cubicBezTo>
                <a:cubicBezTo>
                  <a:pt x="486884" y="314170"/>
                  <a:pt x="490939" y="298318"/>
                  <a:pt x="492918" y="295350"/>
                </a:cubicBezTo>
                <a:lnTo>
                  <a:pt x="497681" y="288206"/>
                </a:lnTo>
                <a:cubicBezTo>
                  <a:pt x="503348" y="271203"/>
                  <a:pt x="499658" y="278095"/>
                  <a:pt x="507206" y="266775"/>
                </a:cubicBezTo>
                <a:lnTo>
                  <a:pt x="516731" y="238200"/>
                </a:lnTo>
                <a:cubicBezTo>
                  <a:pt x="517525" y="235819"/>
                  <a:pt x="517720" y="233144"/>
                  <a:pt x="519112" y="231056"/>
                </a:cubicBezTo>
                <a:lnTo>
                  <a:pt x="523875" y="223912"/>
                </a:lnTo>
                <a:lnTo>
                  <a:pt x="531018" y="202481"/>
                </a:lnTo>
                <a:cubicBezTo>
                  <a:pt x="531812" y="200100"/>
                  <a:pt x="532791" y="197772"/>
                  <a:pt x="533400" y="195337"/>
                </a:cubicBezTo>
                <a:cubicBezTo>
                  <a:pt x="534194" y="192162"/>
                  <a:pt x="534632" y="188876"/>
                  <a:pt x="535781" y="185812"/>
                </a:cubicBezTo>
                <a:cubicBezTo>
                  <a:pt x="537027" y="182488"/>
                  <a:pt x="539145" y="179550"/>
                  <a:pt x="540543" y="176287"/>
                </a:cubicBezTo>
                <a:cubicBezTo>
                  <a:pt x="541532" y="173980"/>
                  <a:pt x="541936" y="171450"/>
                  <a:pt x="542925" y="169143"/>
                </a:cubicBezTo>
                <a:cubicBezTo>
                  <a:pt x="546553" y="160679"/>
                  <a:pt x="547664" y="159653"/>
                  <a:pt x="552450" y="152475"/>
                </a:cubicBezTo>
                <a:cubicBezTo>
                  <a:pt x="561129" y="126435"/>
                  <a:pt x="547290" y="165868"/>
                  <a:pt x="559593" y="138187"/>
                </a:cubicBezTo>
                <a:cubicBezTo>
                  <a:pt x="561632" y="133600"/>
                  <a:pt x="562768" y="128662"/>
                  <a:pt x="564356" y="123900"/>
                </a:cubicBezTo>
                <a:cubicBezTo>
                  <a:pt x="565150" y="121519"/>
                  <a:pt x="565345" y="118844"/>
                  <a:pt x="566737" y="116756"/>
                </a:cubicBezTo>
                <a:lnTo>
                  <a:pt x="571500" y="109612"/>
                </a:lnTo>
                <a:cubicBezTo>
                  <a:pt x="572831" y="104288"/>
                  <a:pt x="576324" y="89278"/>
                  <a:pt x="578643" y="85800"/>
                </a:cubicBezTo>
                <a:lnTo>
                  <a:pt x="588168" y="71512"/>
                </a:lnTo>
                <a:lnTo>
                  <a:pt x="592931" y="64368"/>
                </a:lnTo>
                <a:cubicBezTo>
                  <a:pt x="593725" y="61987"/>
                  <a:pt x="593744" y="59185"/>
                  <a:pt x="595312" y="57225"/>
                </a:cubicBezTo>
                <a:cubicBezTo>
                  <a:pt x="597100" y="54990"/>
                  <a:pt x="600939" y="54889"/>
                  <a:pt x="602456" y="52462"/>
                </a:cubicBezTo>
                <a:cubicBezTo>
                  <a:pt x="605117" y="48205"/>
                  <a:pt x="605631" y="42937"/>
                  <a:pt x="607218" y="38175"/>
                </a:cubicBezTo>
                <a:lnTo>
                  <a:pt x="611981" y="23887"/>
                </a:lnTo>
                <a:cubicBezTo>
                  <a:pt x="612775" y="21506"/>
                  <a:pt x="612969" y="18831"/>
                  <a:pt x="614362" y="16743"/>
                </a:cubicBezTo>
                <a:lnTo>
                  <a:pt x="619125" y="9600"/>
                </a:lnTo>
                <a:cubicBezTo>
                  <a:pt x="619919" y="7219"/>
                  <a:pt x="622629" y="4701"/>
                  <a:pt x="621506" y="2456"/>
                </a:cubicBezTo>
                <a:cubicBezTo>
                  <a:pt x="620383" y="211"/>
                  <a:pt x="616857" y="-202"/>
                  <a:pt x="614362" y="75"/>
                </a:cubicBezTo>
                <a:cubicBezTo>
                  <a:pt x="592974" y="2451"/>
                  <a:pt x="607197" y="4840"/>
                  <a:pt x="592931" y="7218"/>
                </a:cubicBezTo>
                <a:cubicBezTo>
                  <a:pt x="574651" y="10266"/>
                  <a:pt x="583378" y="8653"/>
                  <a:pt x="566737" y="11981"/>
                </a:cubicBezTo>
                <a:lnTo>
                  <a:pt x="128587" y="9600"/>
                </a:lnTo>
                <a:cubicBezTo>
                  <a:pt x="102382" y="9358"/>
                  <a:pt x="76194" y="8188"/>
                  <a:pt x="50006" y="7218"/>
                </a:cubicBezTo>
                <a:cubicBezTo>
                  <a:pt x="33330" y="6600"/>
                  <a:pt x="0" y="4837"/>
                  <a:pt x="0" y="4837"/>
                </a:cubicBezTo>
                <a:lnTo>
                  <a:pt x="21431" y="1374056"/>
                </a:lnTo>
                <a:lnTo>
                  <a:pt x="130968" y="11978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p:nvCxnSpPr>
        <p:spPr>
          <a:xfrm>
            <a:off x="6941398" y="2514669"/>
            <a:ext cx="813" cy="19049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450627" y="2392875"/>
            <a:ext cx="1178773" cy="338554"/>
          </a:xfrm>
          <a:prstGeom prst="rect">
            <a:avLst/>
          </a:prstGeom>
          <a:noFill/>
        </p:spPr>
        <p:txBody>
          <a:bodyPr wrap="square" rtlCol="0">
            <a:spAutoFit/>
          </a:bodyPr>
          <a:lstStyle/>
          <a:p>
            <a:r>
              <a:rPr lang="en-US" sz="1600" dirty="0" smtClean="0"/>
              <a:t>Spread or</a:t>
            </a:r>
          </a:p>
        </p:txBody>
      </p:sp>
      <p:graphicFrame>
        <p:nvGraphicFramePr>
          <p:cNvPr id="41" name="Object 4"/>
          <p:cNvGraphicFramePr>
            <a:graphicFrameLocks noChangeAspect="1"/>
          </p:cNvGraphicFramePr>
          <p:nvPr>
            <p:extLst/>
          </p:nvPr>
        </p:nvGraphicFramePr>
        <p:xfrm>
          <a:off x="5486400" y="2698750"/>
          <a:ext cx="1052512" cy="307975"/>
        </p:xfrm>
        <a:graphic>
          <a:graphicData uri="http://schemas.openxmlformats.org/presentationml/2006/ole">
            <mc:AlternateContent xmlns:mc="http://schemas.openxmlformats.org/markup-compatibility/2006">
              <mc:Choice xmlns:v="urn:schemas-microsoft-com:vml" Requires="v">
                <p:oleObj spid="_x0000_s23817" name="Equation" r:id="rId6" imgW="647640" imgH="190440" progId="Equation.DSMT4">
                  <p:embed/>
                </p:oleObj>
              </mc:Choice>
              <mc:Fallback>
                <p:oleObj name="Equation" r:id="rId6" imgW="647640" imgH="190440" progId="Equation.DSMT4">
                  <p:embed/>
                  <p:pic>
                    <p:nvPicPr>
                      <p:cNvPr id="0" name=""/>
                      <p:cNvPicPr>
                        <a:picLocks noChangeAspect="1" noChangeArrowheads="1"/>
                      </p:cNvPicPr>
                      <p:nvPr/>
                    </p:nvPicPr>
                    <p:blipFill>
                      <a:blip r:embed="rId7"/>
                      <a:srcRect/>
                      <a:stretch>
                        <a:fillRect/>
                      </a:stretch>
                    </p:blipFill>
                    <p:spPr bwMode="auto">
                      <a:xfrm>
                        <a:off x="5486400" y="2698750"/>
                        <a:ext cx="1052512" cy="307975"/>
                      </a:xfrm>
                      <a:prstGeom prst="rect">
                        <a:avLst/>
                      </a:prstGeom>
                      <a:noFill/>
                      <a:ln>
                        <a:noFill/>
                      </a:ln>
                      <a:effectLst/>
                    </p:spPr>
                  </p:pic>
                </p:oleObj>
              </mc:Fallback>
            </mc:AlternateContent>
          </a:graphicData>
        </a:graphic>
      </p:graphicFrame>
      <p:sp>
        <p:nvSpPr>
          <p:cNvPr id="38" name="Freeform 37"/>
          <p:cNvSpPr/>
          <p:nvPr/>
        </p:nvSpPr>
        <p:spPr>
          <a:xfrm>
            <a:off x="5410199" y="2506980"/>
            <a:ext cx="3124201" cy="1905000"/>
          </a:xfrm>
          <a:custGeom>
            <a:avLst/>
            <a:gdLst>
              <a:gd name="connsiteX0" fmla="*/ 0 w 3657600"/>
              <a:gd name="connsiteY0" fmla="*/ 1504952 h 1504952"/>
              <a:gd name="connsiteX1" fmla="*/ 1123950 w 3657600"/>
              <a:gd name="connsiteY1" fmla="*/ 914402 h 1504952"/>
              <a:gd name="connsiteX2" fmla="*/ 1847850 w 3657600"/>
              <a:gd name="connsiteY2" fmla="*/ 2 h 1504952"/>
              <a:gd name="connsiteX3" fmla="*/ 2590800 w 3657600"/>
              <a:gd name="connsiteY3" fmla="*/ 904877 h 1504952"/>
              <a:gd name="connsiteX4" fmla="*/ 3657600 w 3657600"/>
              <a:gd name="connsiteY4" fmla="*/ 1466852 h 1504952"/>
              <a:gd name="connsiteX5" fmla="*/ 3657600 w 3657600"/>
              <a:gd name="connsiteY5" fmla="*/ 1466852 h 1504952"/>
              <a:gd name="connsiteX0" fmla="*/ 0 w 3657600"/>
              <a:gd name="connsiteY0" fmla="*/ 1506449 h 1506449"/>
              <a:gd name="connsiteX1" fmla="*/ 990600 w 3657600"/>
              <a:gd name="connsiteY1" fmla="*/ 1134974 h 1506449"/>
              <a:gd name="connsiteX2" fmla="*/ 1847850 w 3657600"/>
              <a:gd name="connsiteY2" fmla="*/ 1499 h 1506449"/>
              <a:gd name="connsiteX3" fmla="*/ 2590800 w 3657600"/>
              <a:gd name="connsiteY3" fmla="*/ 906374 h 1506449"/>
              <a:gd name="connsiteX4" fmla="*/ 3657600 w 3657600"/>
              <a:gd name="connsiteY4" fmla="*/ 1468349 h 1506449"/>
              <a:gd name="connsiteX5" fmla="*/ 3657600 w 3657600"/>
              <a:gd name="connsiteY5" fmla="*/ 1468349 h 1506449"/>
              <a:gd name="connsiteX0" fmla="*/ 0 w 3657600"/>
              <a:gd name="connsiteY0" fmla="*/ 1506449 h 1506449"/>
              <a:gd name="connsiteX1" fmla="*/ 552450 w 3657600"/>
              <a:gd name="connsiteY1" fmla="*/ 1354050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449 h 1506449"/>
              <a:gd name="connsiteX1" fmla="*/ 514350 w 3657600"/>
              <a:gd name="connsiteY1" fmla="*/ 1439775 h 1506449"/>
              <a:gd name="connsiteX2" fmla="*/ 990600 w 3657600"/>
              <a:gd name="connsiteY2" fmla="*/ 1134974 h 1506449"/>
              <a:gd name="connsiteX3" fmla="*/ 1847850 w 3657600"/>
              <a:gd name="connsiteY3" fmla="*/ 1499 h 1506449"/>
              <a:gd name="connsiteX4" fmla="*/ 2590800 w 3657600"/>
              <a:gd name="connsiteY4" fmla="*/ 906374 h 1506449"/>
              <a:gd name="connsiteX5" fmla="*/ 3657600 w 3657600"/>
              <a:gd name="connsiteY5" fmla="*/ 1468349 h 1506449"/>
              <a:gd name="connsiteX6" fmla="*/ 3657600 w 3657600"/>
              <a:gd name="connsiteY6" fmla="*/ 1468349 h 1506449"/>
              <a:gd name="connsiteX0" fmla="*/ 0 w 3657600"/>
              <a:gd name="connsiteY0" fmla="*/ 1506358 h 1506358"/>
              <a:gd name="connsiteX1" fmla="*/ 514350 w 3657600"/>
              <a:gd name="connsiteY1" fmla="*/ 1439684 h 1506358"/>
              <a:gd name="connsiteX2" fmla="*/ 990600 w 3657600"/>
              <a:gd name="connsiteY2" fmla="*/ 1134883 h 1506358"/>
              <a:gd name="connsiteX3" fmla="*/ 1847850 w 3657600"/>
              <a:gd name="connsiteY3" fmla="*/ 1408 h 1506358"/>
              <a:gd name="connsiteX4" fmla="*/ 2590800 w 3657600"/>
              <a:gd name="connsiteY4" fmla="*/ 906283 h 1506358"/>
              <a:gd name="connsiteX5" fmla="*/ 3076575 w 3657600"/>
              <a:gd name="connsiteY5" fmla="*/ 1182509 h 1506358"/>
              <a:gd name="connsiteX6" fmla="*/ 3657600 w 3657600"/>
              <a:gd name="connsiteY6" fmla="*/ 1468258 h 1506358"/>
              <a:gd name="connsiteX7" fmla="*/ 3657600 w 3657600"/>
              <a:gd name="connsiteY7" fmla="*/ 1468258 h 1506358"/>
              <a:gd name="connsiteX0" fmla="*/ 0 w 3657600"/>
              <a:gd name="connsiteY0" fmla="*/ 1506411 h 1506411"/>
              <a:gd name="connsiteX1" fmla="*/ 514350 w 3657600"/>
              <a:gd name="connsiteY1" fmla="*/ 1439737 h 1506411"/>
              <a:gd name="connsiteX2" fmla="*/ 990600 w 3657600"/>
              <a:gd name="connsiteY2" fmla="*/ 1134936 h 1506411"/>
              <a:gd name="connsiteX3" fmla="*/ 1847850 w 3657600"/>
              <a:gd name="connsiteY3" fmla="*/ 1461 h 1506411"/>
              <a:gd name="connsiteX4" fmla="*/ 2590800 w 3657600"/>
              <a:gd name="connsiteY4" fmla="*/ 906336 h 1506411"/>
              <a:gd name="connsiteX5" fmla="*/ 3019425 w 3657600"/>
              <a:gd name="connsiteY5" fmla="*/ 1354012 h 1506411"/>
              <a:gd name="connsiteX6" fmla="*/ 3657600 w 3657600"/>
              <a:gd name="connsiteY6" fmla="*/ 1468311 h 1506411"/>
              <a:gd name="connsiteX7" fmla="*/ 3657600 w 3657600"/>
              <a:gd name="connsiteY7" fmla="*/ 1468311 h 1506411"/>
              <a:gd name="connsiteX0" fmla="*/ 0 w 3657600"/>
              <a:gd name="connsiteY0" fmla="*/ 1506417 h 1506417"/>
              <a:gd name="connsiteX1" fmla="*/ 514350 w 3657600"/>
              <a:gd name="connsiteY1" fmla="*/ 1439743 h 1506417"/>
              <a:gd name="connsiteX2" fmla="*/ 990600 w 3657600"/>
              <a:gd name="connsiteY2" fmla="*/ 1134942 h 1506417"/>
              <a:gd name="connsiteX3" fmla="*/ 1847850 w 3657600"/>
              <a:gd name="connsiteY3" fmla="*/ 1467 h 1506417"/>
              <a:gd name="connsiteX4" fmla="*/ 2590800 w 3657600"/>
              <a:gd name="connsiteY4" fmla="*/ 906342 h 1506417"/>
              <a:gd name="connsiteX5" fmla="*/ 3076575 w 3657600"/>
              <a:gd name="connsiteY5" fmla="*/ 1373068 h 1506417"/>
              <a:gd name="connsiteX6" fmla="*/ 3657600 w 3657600"/>
              <a:gd name="connsiteY6" fmla="*/ 1468317 h 1506417"/>
              <a:gd name="connsiteX7" fmla="*/ 3657600 w 3657600"/>
              <a:gd name="connsiteY7" fmla="*/ 1468317 h 1506417"/>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657600"/>
              <a:gd name="connsiteY0" fmla="*/ 1505005 h 1505005"/>
              <a:gd name="connsiteX1" fmla="*/ 514350 w 3657600"/>
              <a:gd name="connsiteY1" fmla="*/ 1438331 h 1505005"/>
              <a:gd name="connsiteX2" fmla="*/ 990600 w 3657600"/>
              <a:gd name="connsiteY2" fmla="*/ 1133530 h 1505005"/>
              <a:gd name="connsiteX3" fmla="*/ 1847850 w 3657600"/>
              <a:gd name="connsiteY3" fmla="*/ 55 h 1505005"/>
              <a:gd name="connsiteX4" fmla="*/ 2733675 w 3657600"/>
              <a:gd name="connsiteY4" fmla="*/ 1085905 h 1505005"/>
              <a:gd name="connsiteX5" fmla="*/ 3076575 w 3657600"/>
              <a:gd name="connsiteY5" fmla="*/ 1371656 h 1505005"/>
              <a:gd name="connsiteX6" fmla="*/ 3657600 w 3657600"/>
              <a:gd name="connsiteY6" fmla="*/ 1466905 h 1505005"/>
              <a:gd name="connsiteX7" fmla="*/ 3657600 w 3657600"/>
              <a:gd name="connsiteY7" fmla="*/ 1466905 h 1505005"/>
              <a:gd name="connsiteX0" fmla="*/ 0 w 3704875"/>
              <a:gd name="connsiteY0" fmla="*/ 1505005 h 1514533"/>
              <a:gd name="connsiteX1" fmla="*/ 514350 w 3704875"/>
              <a:gd name="connsiteY1" fmla="*/ 1438331 h 1514533"/>
              <a:gd name="connsiteX2" fmla="*/ 990600 w 3704875"/>
              <a:gd name="connsiteY2" fmla="*/ 1133530 h 1514533"/>
              <a:gd name="connsiteX3" fmla="*/ 1847850 w 3704875"/>
              <a:gd name="connsiteY3" fmla="*/ 55 h 1514533"/>
              <a:gd name="connsiteX4" fmla="*/ 2733675 w 3704875"/>
              <a:gd name="connsiteY4" fmla="*/ 1085905 h 1514533"/>
              <a:gd name="connsiteX5" fmla="*/ 3076575 w 3704875"/>
              <a:gd name="connsiteY5" fmla="*/ 1371656 h 1514533"/>
              <a:gd name="connsiteX6" fmla="*/ 3657600 w 3704875"/>
              <a:gd name="connsiteY6" fmla="*/ 1466905 h 1514533"/>
              <a:gd name="connsiteX7" fmla="*/ 3673099 w 3704875"/>
              <a:gd name="connsiteY7" fmla="*/ 1514533 h 1514533"/>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466905 h 1524061"/>
              <a:gd name="connsiteX7" fmla="*/ 3859081 w 3859081"/>
              <a:gd name="connsiteY7" fmla="*/ 1524061 h 1524061"/>
              <a:gd name="connsiteX0" fmla="*/ 0 w 3859081"/>
              <a:gd name="connsiteY0" fmla="*/ 1505005 h 1524061"/>
              <a:gd name="connsiteX1" fmla="*/ 514350 w 3859081"/>
              <a:gd name="connsiteY1" fmla="*/ 1438331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859081"/>
              <a:gd name="connsiteY0" fmla="*/ 1505005 h 1524061"/>
              <a:gd name="connsiteX1" fmla="*/ 498179 w 3859081"/>
              <a:gd name="connsiteY1" fmla="*/ 1478089 h 1524061"/>
              <a:gd name="connsiteX2" fmla="*/ 990600 w 3859081"/>
              <a:gd name="connsiteY2" fmla="*/ 1133530 h 1524061"/>
              <a:gd name="connsiteX3" fmla="*/ 1847850 w 3859081"/>
              <a:gd name="connsiteY3" fmla="*/ 55 h 1524061"/>
              <a:gd name="connsiteX4" fmla="*/ 2733675 w 3859081"/>
              <a:gd name="connsiteY4" fmla="*/ 1085905 h 1524061"/>
              <a:gd name="connsiteX5" fmla="*/ 3076575 w 3859081"/>
              <a:gd name="connsiteY5" fmla="*/ 1371656 h 1524061"/>
              <a:gd name="connsiteX6" fmla="*/ 3657600 w 3859081"/>
              <a:gd name="connsiteY6" fmla="*/ 1505005 h 1524061"/>
              <a:gd name="connsiteX7" fmla="*/ 3859081 w 3859081"/>
              <a:gd name="connsiteY7" fmla="*/ 1524061 h 1524061"/>
              <a:gd name="connsiteX0" fmla="*/ 0 w 3923770"/>
              <a:gd name="connsiteY0" fmla="*/ 1524886 h 1524886"/>
              <a:gd name="connsiteX1" fmla="*/ 562868 w 3923770"/>
              <a:gd name="connsiteY1" fmla="*/ 1478089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722289 w 3923770"/>
              <a:gd name="connsiteY6" fmla="*/ 1505005 h 1524886"/>
              <a:gd name="connsiteX7" fmla="*/ 3923770 w 3923770"/>
              <a:gd name="connsiteY7"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141264 w 3923770"/>
              <a:gd name="connsiteY5" fmla="*/ 1371656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265677 w 3923770"/>
              <a:gd name="connsiteY5" fmla="*/ 1414353 h 1524886"/>
              <a:gd name="connsiteX6" fmla="*/ 3923770 w 3923770"/>
              <a:gd name="connsiteY6" fmla="*/ 1524061 h 1524886"/>
              <a:gd name="connsiteX0" fmla="*/ 0 w 3923770"/>
              <a:gd name="connsiteY0" fmla="*/ 1524886 h 1524886"/>
              <a:gd name="connsiteX1" fmla="*/ 579041 w 3923770"/>
              <a:gd name="connsiteY1" fmla="*/ 1458211 h 1524886"/>
              <a:gd name="connsiteX2" fmla="*/ 1055289 w 3923770"/>
              <a:gd name="connsiteY2" fmla="*/ 1133530 h 1524886"/>
              <a:gd name="connsiteX3" fmla="*/ 1912539 w 3923770"/>
              <a:gd name="connsiteY3" fmla="*/ 55 h 1524886"/>
              <a:gd name="connsiteX4" fmla="*/ 2798364 w 3923770"/>
              <a:gd name="connsiteY4" fmla="*/ 1085905 h 1524886"/>
              <a:gd name="connsiteX5" fmla="*/ 3303957 w 3923770"/>
              <a:gd name="connsiteY5" fmla="*/ 1438751 h 1524886"/>
              <a:gd name="connsiteX6" fmla="*/ 3923770 w 3923770"/>
              <a:gd name="connsiteY6" fmla="*/ 1524061 h 152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770" h="1524886">
                <a:moveTo>
                  <a:pt x="0" y="1524886"/>
                </a:moveTo>
                <a:cubicBezTo>
                  <a:pt x="92075" y="1499486"/>
                  <a:pt x="403160" y="1523437"/>
                  <a:pt x="579041" y="1458211"/>
                </a:cubicBezTo>
                <a:cubicBezTo>
                  <a:pt x="754922" y="1392985"/>
                  <a:pt x="833039" y="1376556"/>
                  <a:pt x="1055289" y="1133530"/>
                </a:cubicBezTo>
                <a:cubicBezTo>
                  <a:pt x="1277539" y="890504"/>
                  <a:pt x="1622027" y="7992"/>
                  <a:pt x="1912539" y="55"/>
                </a:cubicBezTo>
                <a:cubicBezTo>
                  <a:pt x="2203051" y="-7882"/>
                  <a:pt x="2566461" y="846122"/>
                  <a:pt x="2798364" y="1085905"/>
                </a:cubicBezTo>
                <a:cubicBezTo>
                  <a:pt x="3030267" y="1325688"/>
                  <a:pt x="3116389" y="1365725"/>
                  <a:pt x="3303957" y="1438751"/>
                </a:cubicBezTo>
                <a:cubicBezTo>
                  <a:pt x="3491525" y="1511777"/>
                  <a:pt x="3760748" y="1492310"/>
                  <a:pt x="3923770" y="1524061"/>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9" name="Straight Arrow Connector 38"/>
          <p:cNvCxnSpPr/>
          <p:nvPr/>
        </p:nvCxnSpPr>
        <p:spPr>
          <a:xfrm>
            <a:off x="6322957" y="3066086"/>
            <a:ext cx="364675" cy="3747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5"/>
          <p:cNvCxnSpPr>
            <a:cxnSpLocks noChangeShapeType="1"/>
          </p:cNvCxnSpPr>
          <p:nvPr/>
        </p:nvCxnSpPr>
        <p:spPr bwMode="auto">
          <a:xfrm>
            <a:off x="5022266" y="4419599"/>
            <a:ext cx="3600000" cy="1"/>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7" name="Group 26"/>
          <p:cNvGrpSpPr/>
          <p:nvPr/>
        </p:nvGrpSpPr>
        <p:grpSpPr>
          <a:xfrm>
            <a:off x="6300788" y="6172200"/>
            <a:ext cx="2843212" cy="685800"/>
            <a:chOff x="1671638" y="4419600"/>
            <a:chExt cx="2843212" cy="685800"/>
          </a:xfrm>
        </p:grpSpPr>
        <p:sp>
          <p:nvSpPr>
            <p:cNvPr id="28" name="Rounded Rectangle 27"/>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Arrow 28"/>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SC.32</a:t>
              </a:r>
              <a:endParaRPr lang="en-GB" sz="1800" b="1" dirty="0"/>
            </a:p>
          </p:txBody>
        </p:sp>
      </p:grpSp>
    </p:spTree>
    <p:extLst>
      <p:ext uri="{BB962C8B-B14F-4D97-AF65-F5344CB8AC3E}">
        <p14:creationId xmlns:p14="http://schemas.microsoft.com/office/powerpoint/2010/main" val="1775297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Reasons to assess uncertainty</a:t>
            </a:r>
            <a:endParaRPr lang="en-US" sz="3400" b="1" dirty="0">
              <a:latin typeface="Tahoma" pitchFamily="34" charset="0"/>
              <a:ea typeface="Tahoma" pitchFamily="34" charset="0"/>
              <a:cs typeface="Tahoma" pitchFamily="34" charset="0"/>
            </a:endParaRPr>
          </a:p>
        </p:txBody>
      </p:sp>
      <p:sp>
        <p:nvSpPr>
          <p:cNvPr id="4"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National Research Council, 2006</a:t>
            </a:r>
            <a:endParaRPr lang="en-GB" sz="2800" b="1" dirty="0">
              <a:solidFill>
                <a:srgbClr val="305480"/>
              </a:solidFill>
            </a:endParaRPr>
          </a:p>
        </p:txBody>
      </p:sp>
      <p:sp>
        <p:nvSpPr>
          <p:cNvPr id="5" name="TextBox 4"/>
          <p:cNvSpPr txBox="1"/>
          <p:nvPr/>
        </p:nvSpPr>
        <p:spPr>
          <a:xfrm>
            <a:off x="4824845" y="1590675"/>
            <a:ext cx="3810000" cy="4616648"/>
          </a:xfrm>
          <a:prstGeom prst="rect">
            <a:avLst/>
          </a:prstGeom>
          <a:solidFill>
            <a:schemeClr val="bg1"/>
          </a:solidFill>
          <a:ln>
            <a:solidFill>
              <a:schemeClr val="tx1"/>
            </a:solidFill>
          </a:ln>
        </p:spPr>
        <p:txBody>
          <a:bodyPr wrap="square" rtlCol="0">
            <a:spAutoFit/>
          </a:bodyPr>
          <a:lstStyle/>
          <a:p>
            <a:pPr algn="ctr"/>
            <a:r>
              <a:rPr lang="en-US" sz="2000" b="1" dirty="0" smtClean="0">
                <a:solidFill>
                  <a:schemeClr val="accent3">
                    <a:lumMod val="50000"/>
                  </a:schemeClr>
                </a:solidFill>
                <a:latin typeface="Times New Roman" panose="02020603050405020304" pitchFamily="18" charset="0"/>
              </a:rPr>
              <a:t>COMPLETING THE FORECAST</a:t>
            </a:r>
          </a:p>
          <a:p>
            <a:pPr algn="ctr">
              <a:spcBef>
                <a:spcPts val="1200"/>
              </a:spcBef>
            </a:pPr>
            <a:r>
              <a:rPr lang="en-US" sz="1600" b="1" dirty="0" smtClean="0">
                <a:latin typeface="Times New Roman" panose="02020603050405020304" pitchFamily="18" charset="0"/>
              </a:rPr>
              <a:t>Characterizing and communicating Uncertainty for Better Decisions Using Weather and Climate Forecasts</a:t>
            </a:r>
          </a:p>
          <a:p>
            <a:pPr algn="ctr">
              <a:spcBef>
                <a:spcPts val="1200"/>
              </a:spcBef>
            </a:pPr>
            <a:r>
              <a:rPr lang="en-US" sz="1500" b="1" i="1" dirty="0" smtClean="0">
                <a:latin typeface="Times New Roman" panose="02020603050405020304" pitchFamily="18" charset="0"/>
              </a:rPr>
              <a:t>Committee on Estimating and     Communicating Uncertainty in Weather and Climate Forecasts</a:t>
            </a:r>
          </a:p>
          <a:p>
            <a:pPr algn="ctr">
              <a:spcBef>
                <a:spcPts val="1200"/>
              </a:spcBef>
            </a:pPr>
            <a:r>
              <a:rPr lang="en-US" sz="1500" b="1" i="1" dirty="0" smtClean="0">
                <a:latin typeface="Times New Roman" panose="02020603050405020304" pitchFamily="18" charset="0"/>
              </a:rPr>
              <a:t>Board on Atmospheric Sciences and Climate</a:t>
            </a:r>
          </a:p>
          <a:p>
            <a:pPr algn="ctr">
              <a:spcBef>
                <a:spcPts val="1200"/>
              </a:spcBef>
            </a:pPr>
            <a:r>
              <a:rPr lang="en-US" sz="1500" b="1" i="1" dirty="0" smtClean="0">
                <a:latin typeface="Times New Roman" panose="02020603050405020304" pitchFamily="18" charset="0"/>
              </a:rPr>
              <a:t>Division on Earth and Life Studies</a:t>
            </a:r>
          </a:p>
          <a:p>
            <a:pPr algn="ctr">
              <a:spcBef>
                <a:spcPts val="1200"/>
              </a:spcBef>
            </a:pPr>
            <a:r>
              <a:rPr lang="en-US" sz="1400" i="1" dirty="0" smtClean="0">
                <a:latin typeface="Times New Roman" panose="02020603050405020304" pitchFamily="18" charset="0"/>
              </a:rPr>
              <a:t>NATIONAL RESEARCH COUNCIL OF THE NATIONAL ACADEMIES</a:t>
            </a:r>
          </a:p>
          <a:p>
            <a:pPr algn="ctr">
              <a:spcBef>
                <a:spcPts val="1200"/>
              </a:spcBef>
            </a:pPr>
            <a:r>
              <a:rPr lang="en-US" sz="1300" dirty="0" smtClean="0">
                <a:latin typeface="Times New Roman" panose="02020603050405020304" pitchFamily="18" charset="0"/>
              </a:rPr>
              <a:t>THE NATIONAL ACADEMIES PRESS</a:t>
            </a:r>
          </a:p>
          <a:p>
            <a:pPr algn="ctr">
              <a:spcBef>
                <a:spcPts val="0"/>
              </a:spcBef>
            </a:pPr>
            <a:r>
              <a:rPr lang="en-US" sz="1300" dirty="0" smtClean="0">
                <a:latin typeface="Times New Roman" panose="02020603050405020304" pitchFamily="18" charset="0"/>
              </a:rPr>
              <a:t>Washington, D.C.</a:t>
            </a:r>
          </a:p>
          <a:p>
            <a:pPr algn="ctr">
              <a:spcBef>
                <a:spcPts val="0"/>
              </a:spcBef>
            </a:pPr>
            <a:r>
              <a:rPr lang="en-US" sz="1300" b="1" u="sng" dirty="0" smtClean="0">
                <a:solidFill>
                  <a:srgbClr val="C00000"/>
                </a:solidFill>
                <a:latin typeface="Times New Roman" panose="02020603050405020304" pitchFamily="18" charset="0"/>
              </a:rPr>
              <a:t>www.nap.edu </a:t>
            </a:r>
            <a:endParaRPr lang="en-GB" sz="1300" b="1" u="sng" dirty="0">
              <a:solidFill>
                <a:srgbClr val="C00000"/>
              </a:solidFill>
              <a:latin typeface="Times New Roman" panose="02020603050405020304" pitchFamily="18" charset="0"/>
            </a:endParaRPr>
          </a:p>
        </p:txBody>
      </p:sp>
      <p:sp>
        <p:nvSpPr>
          <p:cNvPr id="6" name="TextBox 5"/>
          <p:cNvSpPr txBox="1"/>
          <p:nvPr/>
        </p:nvSpPr>
        <p:spPr>
          <a:xfrm>
            <a:off x="391391" y="1600200"/>
            <a:ext cx="4343400" cy="4425827"/>
          </a:xfrm>
          <a:prstGeom prst="rect">
            <a:avLst/>
          </a:prstGeom>
          <a:solidFill>
            <a:schemeClr val="bg1"/>
          </a:solidFill>
        </p:spPr>
        <p:txBody>
          <a:bodyPr wrap="square" rtlCol="0">
            <a:spAutoFit/>
          </a:bodyPr>
          <a:lstStyle/>
          <a:p>
            <a:pPr>
              <a:lnSpc>
                <a:spcPct val="110000"/>
              </a:lnSpc>
            </a:pPr>
            <a:r>
              <a:rPr lang="en-US" sz="1600" dirty="0" smtClean="0"/>
              <a:t>“All prediction is inherently uncertain and effective communication of uncertainty information in weather, seasonal climate, and hydrological forecasts benefits users’ decisions (e.g. AMS, 2002; NRC; 2003b). The chaotic character of the atmosphere, coupled with inevitable inadequacies in observations and computer models, results in forecasts that always contain uncertainties. These uncertainties generally increase with forecast lead time and vary with weather situation and location. </a:t>
            </a:r>
            <a:r>
              <a:rPr lang="en-US" sz="1600" i="1" u="heavy" dirty="0" smtClean="0">
                <a:uFill>
                  <a:solidFill>
                    <a:srgbClr val="0000FF"/>
                  </a:solidFill>
                </a:uFill>
              </a:rPr>
              <a:t>Uncertainty is thus a fundamental characteristic of weather, seasonal climate, and hydrological prediction, and no forecast is complete without a description of its uncertainty.</a:t>
            </a:r>
            <a:r>
              <a:rPr lang="en-US" sz="1600" dirty="0" smtClean="0"/>
              <a:t>” [emphasis added]</a:t>
            </a:r>
            <a:endParaRPr lang="en-GB" sz="1600" u="heavy" dirty="0">
              <a:uFill>
                <a:solidFill>
                  <a:srgbClr val="0000FF"/>
                </a:solidFill>
              </a:uFill>
            </a:endParaRPr>
          </a:p>
        </p:txBody>
      </p:sp>
    </p:spTree>
    <p:extLst>
      <p:ext uri="{BB962C8B-B14F-4D97-AF65-F5344CB8AC3E}">
        <p14:creationId xmlns:p14="http://schemas.microsoft.com/office/powerpoint/2010/main" val="39779012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Independence and dependence</a:t>
            </a:r>
            <a:endParaRPr lang="en-US" sz="3400" b="1" dirty="0">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457200" y="914400"/>
            <a:ext cx="86868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Definition of statistical independence</a:t>
            </a:r>
            <a:endParaRPr lang="en-GB" sz="3400" b="1" dirty="0" smtClean="0">
              <a:solidFill>
                <a:srgbClr val="305480"/>
              </a:solidFill>
            </a:endParaRPr>
          </a:p>
          <a:p>
            <a:pPr marL="502920" indent="-502920">
              <a:spcBef>
                <a:spcPts val="1200"/>
              </a:spcBef>
              <a:buFont typeface="Arial" pitchFamily="34" charset="0"/>
              <a:buChar char="•"/>
            </a:pPr>
            <a:r>
              <a:rPr lang="en-US" sz="2600" dirty="0" smtClean="0"/>
              <a:t>Random variables may be “statistically </a:t>
            </a:r>
            <a:r>
              <a:rPr lang="en-US" sz="2600" dirty="0"/>
              <a:t>independent”</a:t>
            </a:r>
          </a:p>
          <a:p>
            <a:pPr marL="502920" indent="-502920">
              <a:spcBef>
                <a:spcPts val="1200"/>
              </a:spcBef>
              <a:buFont typeface="Arial" pitchFamily="34" charset="0"/>
              <a:buChar char="•"/>
            </a:pPr>
            <a:r>
              <a:rPr lang="en-US" sz="2600" dirty="0"/>
              <a:t>Value of one </a:t>
            </a:r>
            <a:r>
              <a:rPr lang="en-US" sz="2600" dirty="0" smtClean="0"/>
              <a:t>variable </a:t>
            </a:r>
            <a:r>
              <a:rPr lang="en-US" sz="2600" dirty="0"/>
              <a:t>does not influence the other</a:t>
            </a:r>
          </a:p>
          <a:p>
            <a:pPr marL="514350" indent="-514350">
              <a:spcBef>
                <a:spcPts val="1200"/>
              </a:spcBef>
              <a:buFont typeface="Arial" panose="020B0604020202020204" pitchFamily="34" charset="0"/>
              <a:buChar char="•"/>
            </a:pPr>
            <a:r>
              <a:rPr lang="en-US" sz="2600" dirty="0" smtClean="0"/>
              <a:t>In other words: </a:t>
            </a:r>
            <a:r>
              <a:rPr lang="en-US" sz="2600" dirty="0" err="1" smtClean="0"/>
              <a:t>f</a:t>
            </a:r>
            <a:r>
              <a:rPr lang="en-US" sz="2600" baseline="-25000" dirty="0" err="1" smtClean="0"/>
              <a:t>XY</a:t>
            </a:r>
            <a:r>
              <a:rPr lang="en-US" sz="2600" dirty="0" smtClean="0"/>
              <a:t>(</a:t>
            </a:r>
            <a:r>
              <a:rPr lang="en-US" sz="2600" dirty="0" err="1" smtClean="0"/>
              <a:t>x,y</a:t>
            </a:r>
            <a:r>
              <a:rPr lang="en-US" sz="2600" dirty="0"/>
              <a:t>)=</a:t>
            </a:r>
            <a:r>
              <a:rPr lang="en-US" sz="2600" dirty="0" err="1" smtClean="0"/>
              <a:t>f</a:t>
            </a:r>
            <a:r>
              <a:rPr lang="en-US" sz="2600" baseline="-25000" dirty="0" err="1" smtClean="0"/>
              <a:t>X</a:t>
            </a:r>
            <a:r>
              <a:rPr lang="en-US" sz="2600" dirty="0" smtClean="0"/>
              <a:t>(x)</a:t>
            </a:r>
            <a:r>
              <a:rPr lang="en-US" sz="2600" dirty="0" err="1" smtClean="0"/>
              <a:t>f</a:t>
            </a:r>
            <a:r>
              <a:rPr lang="en-US" sz="2600" baseline="-25000" dirty="0" err="1" smtClean="0"/>
              <a:t>Y</a:t>
            </a:r>
            <a:r>
              <a:rPr lang="en-US" sz="2600" dirty="0" smtClean="0"/>
              <a:t>(y) for all x and y</a:t>
            </a:r>
          </a:p>
          <a:p>
            <a:pPr marL="514350" indent="-514350">
              <a:spcBef>
                <a:spcPts val="1200"/>
              </a:spcBef>
              <a:buFont typeface="Arial" panose="020B0604020202020204" pitchFamily="34" charset="0"/>
              <a:buChar char="•"/>
            </a:pPr>
            <a:r>
              <a:rPr lang="en-US" sz="2600" dirty="0" smtClean="0"/>
              <a:t>Quite rare in hydrology, but we often assume it!</a:t>
            </a:r>
            <a:endParaRPr lang="en-US" sz="2600" dirty="0"/>
          </a:p>
          <a:p>
            <a:pPr marL="609600" indent="-609600">
              <a:spcBef>
                <a:spcPct val="35000"/>
              </a:spcBef>
            </a:pPr>
            <a:r>
              <a:rPr lang="en-US" sz="3400" b="1" dirty="0" smtClean="0">
                <a:solidFill>
                  <a:srgbClr val="305480"/>
                </a:solidFill>
              </a:rPr>
              <a:t>Types and measures of dependence</a:t>
            </a:r>
            <a:endParaRPr lang="en-GB" sz="3400" b="1" dirty="0" smtClean="0">
              <a:solidFill>
                <a:srgbClr val="305480"/>
              </a:solidFill>
            </a:endParaRPr>
          </a:p>
          <a:p>
            <a:pPr marL="514350" indent="-514350">
              <a:spcBef>
                <a:spcPts val="1000"/>
              </a:spcBef>
              <a:buFont typeface="Arial" panose="020B0604020202020204" pitchFamily="34" charset="0"/>
              <a:buChar char="•"/>
            </a:pPr>
            <a:r>
              <a:rPr lang="en-US" sz="2600" dirty="0" smtClean="0"/>
              <a:t>Independence is well-defined. Dependence is tricky</a:t>
            </a:r>
          </a:p>
          <a:p>
            <a:pPr marL="514350" indent="-514350">
              <a:spcBef>
                <a:spcPts val="1000"/>
              </a:spcBef>
              <a:buFont typeface="Arial" panose="020B0604020202020204" pitchFamily="34" charset="0"/>
              <a:buChar char="•"/>
            </a:pPr>
            <a:r>
              <a:rPr lang="en-US" sz="2600" dirty="0" smtClean="0"/>
              <a:t>Different types of relationships and measures exist</a:t>
            </a:r>
          </a:p>
          <a:p>
            <a:pPr marL="514350" indent="-514350">
              <a:spcBef>
                <a:spcPts val="1000"/>
              </a:spcBef>
              <a:buFont typeface="Arial" panose="020B0604020202020204" pitchFamily="34" charset="0"/>
              <a:buChar char="•"/>
            </a:pPr>
            <a:r>
              <a:rPr lang="en-US" sz="2600" dirty="0" smtClean="0"/>
              <a:t>For example, linearly related variables are “correlated”</a:t>
            </a:r>
          </a:p>
        </p:txBody>
      </p:sp>
      <p:grpSp>
        <p:nvGrpSpPr>
          <p:cNvPr id="4" name="Group 3"/>
          <p:cNvGrpSpPr/>
          <p:nvPr/>
        </p:nvGrpSpPr>
        <p:grpSpPr>
          <a:xfrm>
            <a:off x="6300788" y="6172200"/>
            <a:ext cx="2843212" cy="685800"/>
            <a:chOff x="1671638" y="4419600"/>
            <a:chExt cx="2843212" cy="685800"/>
          </a:xfrm>
        </p:grpSpPr>
        <p:sp>
          <p:nvSpPr>
            <p:cNvPr id="5" name="Rounded Rectangle 4"/>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SC.40</a:t>
              </a:r>
              <a:endParaRPr lang="en-GB" sz="1800" b="1" dirty="0"/>
            </a:p>
          </p:txBody>
        </p:sp>
      </p:grpSp>
    </p:spTree>
    <p:extLst>
      <p:ext uri="{BB962C8B-B14F-4D97-AF65-F5344CB8AC3E}">
        <p14:creationId xmlns:p14="http://schemas.microsoft.com/office/powerpoint/2010/main" val="14704204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857500"/>
            <a:ext cx="8734425" cy="1104900"/>
          </a:xfrm>
          <a:prstGeom prst="rect">
            <a:avLst/>
          </a:prstGeom>
          <a:noFill/>
          <a:ln w="9525">
            <a:noFill/>
            <a:miter lim="800000"/>
            <a:headEnd/>
            <a:tailEnd/>
          </a:ln>
        </p:spPr>
        <p:txBody>
          <a:bodyPr anchor="ctr"/>
          <a:lstStyle/>
          <a:p>
            <a:pPr algn="ctr"/>
            <a:r>
              <a:rPr lang="en-GB" sz="4800" b="1" dirty="0" smtClean="0">
                <a:solidFill>
                  <a:srgbClr val="305480"/>
                </a:solidFill>
              </a:rPr>
              <a:t>Advanced slides from Section 5</a:t>
            </a:r>
            <a:endParaRPr lang="en-GB" sz="4800" dirty="0">
              <a:solidFill>
                <a:srgbClr val="305480"/>
              </a:solidFill>
            </a:endParaRPr>
          </a:p>
        </p:txBody>
      </p:sp>
    </p:spTree>
    <p:extLst>
      <p:ext uri="{BB962C8B-B14F-4D97-AF65-F5344CB8AC3E}">
        <p14:creationId xmlns:p14="http://schemas.microsoft.com/office/powerpoint/2010/main" val="9213134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Recall this simple case</a:t>
            </a:r>
            <a:endParaRPr lang="en-US" sz="3400" b="1" dirty="0">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457200" y="914400"/>
            <a:ext cx="868299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Output uncertainty defined analytically</a:t>
            </a:r>
            <a:endParaRPr lang="en-GB" sz="3400" b="1" dirty="0" smtClean="0">
              <a:solidFill>
                <a:srgbClr val="305480"/>
              </a:solidFill>
            </a:endParaRPr>
          </a:p>
          <a:p>
            <a:pPr marL="514350" indent="-514350">
              <a:spcBef>
                <a:spcPts val="1200"/>
              </a:spcBef>
              <a:buFont typeface="Arial" panose="020B0604020202020204" pitchFamily="34" charset="0"/>
              <a:buChar char="•"/>
            </a:pPr>
            <a:r>
              <a:rPr lang="en-US" sz="2600" dirty="0" smtClean="0"/>
              <a:t>Linear model, g, uncorrelated inputs, X</a:t>
            </a:r>
            <a:r>
              <a:rPr lang="en-US" sz="2600" baseline="-25000" dirty="0" smtClean="0"/>
              <a:t>i</a:t>
            </a:r>
            <a:r>
              <a:rPr lang="en-US" sz="2600" dirty="0" smtClean="0"/>
              <a:t>, output, Y</a:t>
            </a:r>
            <a:endParaRPr lang="en-US" sz="2600" baseline="-25000" dirty="0" smtClean="0"/>
          </a:p>
          <a:p>
            <a:pPr marL="514350" indent="-514350">
              <a:spcBef>
                <a:spcPts val="1200"/>
              </a:spcBef>
              <a:buFont typeface="Arial" panose="020B0604020202020204" pitchFamily="34" charset="0"/>
              <a:buChar char="•"/>
            </a:pPr>
            <a:endParaRPr lang="en-US" sz="2600" dirty="0"/>
          </a:p>
          <a:p>
            <a:pPr marL="514350" indent="-514350">
              <a:spcBef>
                <a:spcPts val="1200"/>
              </a:spcBef>
              <a:buFont typeface="Arial" panose="020B0604020202020204" pitchFamily="34" charset="0"/>
              <a:buChar char="•"/>
            </a:pPr>
            <a:endParaRPr lang="en-US" sz="2600" dirty="0" smtClean="0"/>
          </a:p>
          <a:p>
            <a:pPr marL="514350" indent="-514350">
              <a:spcBef>
                <a:spcPts val="1200"/>
              </a:spcBef>
              <a:buFont typeface="Arial" panose="020B0604020202020204" pitchFamily="34" charset="0"/>
              <a:buChar char="•"/>
            </a:pPr>
            <a:r>
              <a:rPr lang="en-US" sz="2600" dirty="0" smtClean="0"/>
              <a:t>Output unc. = (sum of) input unc. * input sensitivity</a:t>
            </a:r>
            <a:endParaRPr lang="en-US" sz="2600" dirty="0"/>
          </a:p>
          <a:p>
            <a:pPr marL="609600" indent="-609600">
              <a:spcBef>
                <a:spcPct val="35000"/>
              </a:spcBef>
            </a:pPr>
            <a:r>
              <a:rPr lang="en-US" sz="3400" b="1" dirty="0" smtClean="0">
                <a:solidFill>
                  <a:srgbClr val="305480"/>
                </a:solidFill>
              </a:rPr>
              <a:t>Problems with this analytical approach</a:t>
            </a:r>
            <a:endParaRPr lang="en-GB" sz="3400" b="1" dirty="0">
              <a:solidFill>
                <a:srgbClr val="305480"/>
              </a:solidFill>
            </a:endParaRPr>
          </a:p>
          <a:p>
            <a:pPr marL="502920" indent="-502920">
              <a:spcBef>
                <a:spcPts val="1200"/>
              </a:spcBef>
              <a:buFontTx/>
              <a:buChar char="•"/>
            </a:pPr>
            <a:r>
              <a:rPr lang="en-US" sz="2600" dirty="0" smtClean="0"/>
              <a:t>Hydrologic models are nonlinear, i.e. g is nonlinear</a:t>
            </a:r>
          </a:p>
          <a:p>
            <a:pPr marL="502920" indent="-502920">
              <a:spcBef>
                <a:spcPts val="1000"/>
              </a:spcBef>
              <a:buFontTx/>
              <a:buChar char="•"/>
            </a:pPr>
            <a:r>
              <a:rPr lang="en-US" sz="2600" dirty="0" smtClean="0"/>
              <a:t>The inputs, X</a:t>
            </a:r>
            <a:r>
              <a:rPr lang="en-US" sz="2600" baseline="-25000" dirty="0" smtClean="0"/>
              <a:t>i</a:t>
            </a:r>
            <a:r>
              <a:rPr lang="en-US" sz="2600" dirty="0" smtClean="0"/>
              <a:t>, are generally related (e.g. temp/</a:t>
            </a:r>
            <a:r>
              <a:rPr lang="en-US" sz="2600" dirty="0" err="1" smtClean="0"/>
              <a:t>prcp</a:t>
            </a:r>
            <a:r>
              <a:rPr lang="en-US" sz="2600" dirty="0" smtClean="0"/>
              <a:t>)</a:t>
            </a:r>
          </a:p>
          <a:p>
            <a:pPr marL="502920" indent="-502920">
              <a:spcBef>
                <a:spcPts val="1200"/>
              </a:spcBef>
              <a:buClr>
                <a:schemeClr val="tx1"/>
              </a:buClr>
              <a:buFont typeface="Arial" panose="020B0604020202020204" pitchFamily="34" charset="0"/>
              <a:buChar char="•"/>
            </a:pPr>
            <a:r>
              <a:rPr lang="en-US" sz="2600" dirty="0" smtClean="0"/>
              <a:t>Output, Y, rarely normal: mean/variance not enough</a:t>
            </a:r>
            <a:endParaRPr lang="en-GB" sz="2600" dirty="0"/>
          </a:p>
          <a:p>
            <a:pPr>
              <a:spcBef>
                <a:spcPts val="1000"/>
              </a:spcBef>
            </a:pPr>
            <a:endParaRPr lang="en-GB" sz="2600" dirty="0"/>
          </a:p>
        </p:txBody>
      </p:sp>
      <p:graphicFrame>
        <p:nvGraphicFramePr>
          <p:cNvPr id="4" name="Object 4"/>
          <p:cNvGraphicFramePr>
            <a:graphicFrameLocks noChangeAspect="1"/>
          </p:cNvGraphicFramePr>
          <p:nvPr>
            <p:extLst>
              <p:ext uri="{D42A27DB-BD31-4B8C-83A1-F6EECF244321}">
                <p14:modId xmlns:p14="http://schemas.microsoft.com/office/powerpoint/2010/main" val="1233391422"/>
              </p:ext>
            </p:extLst>
          </p:nvPr>
        </p:nvGraphicFramePr>
        <p:xfrm>
          <a:off x="1095828" y="2148114"/>
          <a:ext cx="3835400" cy="1016054"/>
        </p:xfrm>
        <a:graphic>
          <a:graphicData uri="http://schemas.openxmlformats.org/presentationml/2006/ole">
            <mc:AlternateContent xmlns:mc="http://schemas.openxmlformats.org/markup-compatibility/2006">
              <mc:Choice xmlns:v="urn:schemas-microsoft-com:vml" Requires="v">
                <p:oleObj spid="_x0000_s22666" name="Equation" r:id="rId4" imgW="2489040" imgH="660240" progId="Equation.DSMT4">
                  <p:embed/>
                </p:oleObj>
              </mc:Choice>
              <mc:Fallback>
                <p:oleObj name="Equation" r:id="rId4" imgW="2489040" imgH="660240" progId="Equation.DSMT4">
                  <p:embed/>
                  <p:pic>
                    <p:nvPicPr>
                      <p:cNvPr id="0" name=""/>
                      <p:cNvPicPr>
                        <a:picLocks noChangeAspect="1" noChangeArrowheads="1"/>
                      </p:cNvPicPr>
                      <p:nvPr/>
                    </p:nvPicPr>
                    <p:blipFill>
                      <a:blip r:embed="rId5"/>
                      <a:srcRect/>
                      <a:stretch>
                        <a:fillRect/>
                      </a:stretch>
                    </p:blipFill>
                    <p:spPr bwMode="auto">
                      <a:xfrm>
                        <a:off x="1095828" y="2148114"/>
                        <a:ext cx="3835400" cy="1016054"/>
                      </a:xfrm>
                      <a:prstGeom prst="rect">
                        <a:avLst/>
                      </a:prstGeom>
                      <a:solidFill>
                        <a:srgbClr val="CCECFF"/>
                      </a:solidFill>
                      <a:ln>
                        <a:noFill/>
                      </a:ln>
                      <a:effectLst/>
                    </p:spPr>
                  </p:pic>
                </p:oleObj>
              </mc:Fallback>
            </mc:AlternateContent>
          </a:graphicData>
        </a:graphic>
      </p:graphicFrame>
      <p:grpSp>
        <p:nvGrpSpPr>
          <p:cNvPr id="5" name="Group 4"/>
          <p:cNvGrpSpPr/>
          <p:nvPr/>
        </p:nvGrpSpPr>
        <p:grpSpPr>
          <a:xfrm>
            <a:off x="6300788" y="6172200"/>
            <a:ext cx="2843212" cy="685800"/>
            <a:chOff x="1671638" y="4419600"/>
            <a:chExt cx="2843212" cy="685800"/>
          </a:xfrm>
        </p:grpSpPr>
        <p:sp>
          <p:nvSpPr>
            <p:cNvPr id="6" name="Rounded Rectangle 5"/>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SC.46</a:t>
              </a:r>
              <a:endParaRPr lang="en-GB" sz="1800" b="1" dirty="0"/>
            </a:p>
          </p:txBody>
        </p:sp>
      </p:grpSp>
    </p:spTree>
    <p:extLst>
      <p:ext uri="{BB962C8B-B14F-4D97-AF65-F5344CB8AC3E}">
        <p14:creationId xmlns:p14="http://schemas.microsoft.com/office/powerpoint/2010/main" val="35905982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Importance of “large” sample size</a:t>
            </a:r>
            <a:endParaRPr lang="en-US" sz="3400" b="1" dirty="0">
              <a:latin typeface="Tahoma" pitchFamily="34" charset="0"/>
              <a:ea typeface="Tahoma" pitchFamily="34" charset="0"/>
              <a:cs typeface="Tahoma" pitchFamily="34" charset="0"/>
            </a:endParaRPr>
          </a:p>
        </p:txBody>
      </p:sp>
      <p:sp>
        <p:nvSpPr>
          <p:cNvPr id="9" name="Rectangle 8"/>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How many samples is enough?</a:t>
            </a:r>
            <a:endParaRPr lang="en-GB" sz="3400" b="1" dirty="0" smtClean="0">
              <a:solidFill>
                <a:srgbClr val="305480"/>
              </a:solidFill>
            </a:endParaRPr>
          </a:p>
          <a:p>
            <a:pPr marL="514350" indent="-514350">
              <a:spcBef>
                <a:spcPts val="1200"/>
              </a:spcBef>
              <a:buFont typeface="Arial" panose="020B0604020202020204" pitchFamily="34" charset="0"/>
              <a:buChar char="•"/>
            </a:pPr>
            <a:r>
              <a:rPr lang="en-US" sz="2600" dirty="0" smtClean="0"/>
              <a:t>The larger the sample, the closer the output to target</a:t>
            </a:r>
          </a:p>
          <a:p>
            <a:pPr marL="514350" indent="-514350">
              <a:spcBef>
                <a:spcPts val="1200"/>
              </a:spcBef>
              <a:buFont typeface="Arial" panose="020B0604020202020204" pitchFamily="34" charset="0"/>
              <a:buChar char="•"/>
            </a:pPr>
            <a:r>
              <a:rPr lang="en-US" sz="2600" dirty="0" smtClean="0"/>
              <a:t>But, computationally demanding for complex models!</a:t>
            </a:r>
          </a:p>
          <a:p>
            <a:pPr marL="514350" indent="-514350">
              <a:spcBef>
                <a:spcPts val="1200"/>
              </a:spcBef>
              <a:buFont typeface="Arial" panose="020B0604020202020204" pitchFamily="34" charset="0"/>
              <a:buChar char="•"/>
            </a:pPr>
            <a:r>
              <a:rPr lang="en-US" sz="2600" dirty="0" smtClean="0"/>
              <a:t>Variance of the output (Y) has a sampling error:</a:t>
            </a:r>
          </a:p>
          <a:p>
            <a:pPr marL="514350" indent="-514350">
              <a:spcBef>
                <a:spcPts val="1200"/>
              </a:spcBef>
              <a:buFont typeface="Arial" panose="020B0604020202020204" pitchFamily="34" charset="0"/>
              <a:buChar char="•"/>
            </a:pPr>
            <a:endParaRPr lang="en-US" sz="2600" dirty="0"/>
          </a:p>
          <a:p>
            <a:pPr marL="609600" indent="-609600">
              <a:spcBef>
                <a:spcPct val="35000"/>
              </a:spcBef>
            </a:pPr>
            <a:endParaRPr lang="en-US" sz="3400" b="1" dirty="0" smtClean="0">
              <a:solidFill>
                <a:srgbClr val="305480"/>
              </a:solidFill>
            </a:endParaRPr>
          </a:p>
          <a:p>
            <a:pPr marL="502920" indent="-502920">
              <a:spcBef>
                <a:spcPts val="1200"/>
              </a:spcBef>
              <a:buFontTx/>
              <a:buChar char="•"/>
            </a:pPr>
            <a:r>
              <a:rPr lang="en-US" sz="2600" dirty="0" smtClean="0"/>
              <a:t>Inversely proportional to square root of sample size, n </a:t>
            </a:r>
          </a:p>
          <a:p>
            <a:pPr marL="502920" indent="-502920">
              <a:spcBef>
                <a:spcPts val="1000"/>
              </a:spcBef>
              <a:buFontTx/>
              <a:buChar char="•"/>
            </a:pPr>
            <a:r>
              <a:rPr lang="en-US" sz="2600" dirty="0" smtClean="0"/>
              <a:t>Sampling uncertainty declines only </a:t>
            </a:r>
            <a:r>
              <a:rPr lang="en-US" sz="2600" u="sng" dirty="0" smtClean="0"/>
              <a:t>gradually</a:t>
            </a:r>
            <a:r>
              <a:rPr lang="en-US" sz="2600" dirty="0" smtClean="0"/>
              <a:t> with n</a:t>
            </a:r>
          </a:p>
          <a:p>
            <a:pPr marL="502920" indent="-502920">
              <a:spcBef>
                <a:spcPts val="1200"/>
              </a:spcBef>
              <a:buClr>
                <a:schemeClr val="tx1"/>
              </a:buClr>
              <a:buFont typeface="Arial" panose="020B0604020202020204" pitchFamily="34" charset="0"/>
              <a:buChar char="•"/>
            </a:pPr>
            <a:r>
              <a:rPr lang="en-US" sz="2600" dirty="0" smtClean="0"/>
              <a:t>Can improve this with “clever” sampling techniques</a:t>
            </a:r>
            <a:endParaRPr lang="en-GB" sz="2600" baseline="30000" dirty="0"/>
          </a:p>
          <a:p>
            <a:pPr>
              <a:spcBef>
                <a:spcPts val="1000"/>
              </a:spcBef>
            </a:pPr>
            <a:endParaRPr lang="en-GB" sz="2600" dirty="0"/>
          </a:p>
        </p:txBody>
      </p:sp>
      <p:graphicFrame>
        <p:nvGraphicFramePr>
          <p:cNvPr id="11" name="Object 8"/>
          <p:cNvGraphicFramePr>
            <a:graphicFrameLocks noChangeAspect="1"/>
          </p:cNvGraphicFramePr>
          <p:nvPr>
            <p:extLst>
              <p:ext uri="{D42A27DB-BD31-4B8C-83A1-F6EECF244321}">
                <p14:modId xmlns:p14="http://schemas.microsoft.com/office/powerpoint/2010/main" val="103097113"/>
              </p:ext>
            </p:extLst>
          </p:nvPr>
        </p:nvGraphicFramePr>
        <p:xfrm>
          <a:off x="1104900" y="3377967"/>
          <a:ext cx="2489200" cy="915988"/>
        </p:xfrm>
        <a:graphic>
          <a:graphicData uri="http://schemas.openxmlformats.org/presentationml/2006/ole">
            <mc:AlternateContent xmlns:mc="http://schemas.openxmlformats.org/markup-compatibility/2006">
              <mc:Choice xmlns:v="urn:schemas-microsoft-com:vml" Requires="v">
                <p:oleObj spid="_x0000_s26714" name="Equation" r:id="rId4" imgW="1206360" imgH="444240" progId="Equation.DSMT4">
                  <p:embed/>
                </p:oleObj>
              </mc:Choice>
              <mc:Fallback>
                <p:oleObj name="Equation" r:id="rId4" imgW="1206360" imgH="444240" progId="Equation.DSMT4">
                  <p:embed/>
                  <p:pic>
                    <p:nvPicPr>
                      <p:cNvPr id="0" name=""/>
                      <p:cNvPicPr>
                        <a:picLocks noChangeAspect="1" noChangeArrowheads="1"/>
                      </p:cNvPicPr>
                      <p:nvPr/>
                    </p:nvPicPr>
                    <p:blipFill>
                      <a:blip r:embed="rId5"/>
                      <a:srcRect/>
                      <a:stretch>
                        <a:fillRect/>
                      </a:stretch>
                    </p:blipFill>
                    <p:spPr bwMode="auto">
                      <a:xfrm>
                        <a:off x="1104900" y="3377967"/>
                        <a:ext cx="2489200" cy="915988"/>
                      </a:xfrm>
                      <a:prstGeom prst="rect">
                        <a:avLst/>
                      </a:prstGeom>
                      <a:solidFill>
                        <a:srgbClr val="CCECFF"/>
                      </a:solidFill>
                      <a:ln>
                        <a:noFill/>
                      </a:ln>
                      <a:effectLst/>
                    </p:spPr>
                  </p:pic>
                </p:oleObj>
              </mc:Fallback>
            </mc:AlternateContent>
          </a:graphicData>
        </a:graphic>
      </p:graphicFrame>
      <p:sp>
        <p:nvSpPr>
          <p:cNvPr id="13" name="TextBox 12"/>
          <p:cNvSpPr txBox="1"/>
          <p:nvPr/>
        </p:nvSpPr>
        <p:spPr>
          <a:xfrm>
            <a:off x="4114800" y="3411523"/>
            <a:ext cx="4572000" cy="830997"/>
          </a:xfrm>
          <a:prstGeom prst="rect">
            <a:avLst/>
          </a:prstGeom>
          <a:noFill/>
        </p:spPr>
        <p:txBody>
          <a:bodyPr wrap="square" rtlCol="0">
            <a:spAutoFit/>
          </a:bodyPr>
          <a:lstStyle/>
          <a:p>
            <a:r>
              <a:rPr lang="en-US" sz="1600" u="sng" dirty="0" smtClean="0"/>
              <a:t>Note:</a:t>
            </a:r>
            <a:r>
              <a:rPr lang="en-US" sz="1600" dirty="0" smtClean="0"/>
              <a:t> the sample standard deviation (sd) of the variance of Y increases with the variance of Y. Thus, outputs w/ large uncertainty need larger n!</a:t>
            </a:r>
            <a:endParaRPr lang="en-GB" sz="1600" baseline="-25000" dirty="0"/>
          </a:p>
        </p:txBody>
      </p:sp>
      <p:grpSp>
        <p:nvGrpSpPr>
          <p:cNvPr id="6" name="Group 5"/>
          <p:cNvGrpSpPr/>
          <p:nvPr/>
        </p:nvGrpSpPr>
        <p:grpSpPr>
          <a:xfrm>
            <a:off x="6300788" y="6172200"/>
            <a:ext cx="2843212" cy="685800"/>
            <a:chOff x="1671638" y="4419600"/>
            <a:chExt cx="2843212" cy="685800"/>
          </a:xfrm>
        </p:grpSpPr>
        <p:sp>
          <p:nvSpPr>
            <p:cNvPr id="8" name="Rounded Rectangle 7"/>
            <p:cNvSpPr/>
            <p:nvPr/>
          </p:nvSpPr>
          <p:spPr>
            <a:xfrm>
              <a:off x="1676400" y="4419600"/>
              <a:ext cx="2834640" cy="685800"/>
            </a:xfrm>
            <a:prstGeom prst="roundRect">
              <a:avLst/>
            </a:prstGeom>
            <a:solidFill>
              <a:srgbClr val="86CD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1671638" y="4465955"/>
              <a:ext cx="2843212" cy="598170"/>
            </a:xfrm>
            <a:prstGeom prst="rightArrow">
              <a:avLst>
                <a:gd name="adj1" fmla="val 53821"/>
                <a:gd name="adj2"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t>SC.47</a:t>
              </a:r>
              <a:endParaRPr lang="en-GB" sz="1800" b="1" dirty="0"/>
            </a:p>
          </p:txBody>
        </p:sp>
      </p:grpSp>
    </p:spTree>
    <p:extLst>
      <p:ext uri="{BB962C8B-B14F-4D97-AF65-F5344CB8AC3E}">
        <p14:creationId xmlns:p14="http://schemas.microsoft.com/office/powerpoint/2010/main" val="3350592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857500"/>
            <a:ext cx="8734425" cy="1104900"/>
          </a:xfrm>
          <a:prstGeom prst="rect">
            <a:avLst/>
          </a:prstGeom>
          <a:noFill/>
          <a:ln w="9525">
            <a:noFill/>
            <a:miter lim="800000"/>
            <a:headEnd/>
            <a:tailEnd/>
          </a:ln>
        </p:spPr>
        <p:txBody>
          <a:bodyPr anchor="ctr"/>
          <a:lstStyle/>
          <a:p>
            <a:pPr algn="ctr"/>
            <a:r>
              <a:rPr lang="en-GB" sz="4800" b="1" dirty="0" smtClean="0">
                <a:solidFill>
                  <a:srgbClr val="305480"/>
                </a:solidFill>
              </a:rPr>
              <a:t>Answers to </a:t>
            </a:r>
            <a:r>
              <a:rPr lang="en-GB" sz="4800" b="1" dirty="0" smtClean="0">
                <a:solidFill>
                  <a:srgbClr val="305480"/>
                </a:solidFill>
              </a:rPr>
              <a:t>questions</a:t>
            </a:r>
            <a:endParaRPr lang="en-GB" sz="4800" dirty="0">
              <a:solidFill>
                <a:srgbClr val="305480"/>
              </a:solidFill>
            </a:endParaRPr>
          </a:p>
        </p:txBody>
      </p:sp>
    </p:spTree>
    <p:extLst>
      <p:ext uri="{BB962C8B-B14F-4D97-AF65-F5344CB8AC3E}">
        <p14:creationId xmlns:p14="http://schemas.microsoft.com/office/powerpoint/2010/main" val="23482618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a:spcBef>
                <a:spcPts val="1200"/>
              </a:spcBef>
              <a:tabLst>
                <a:tab pos="720725" algn="l"/>
              </a:tabLst>
            </a:pPr>
            <a:r>
              <a:rPr lang="en-US" sz="2600" dirty="0" smtClean="0"/>
              <a:t>Q1.	(B,C,D,F)</a:t>
            </a:r>
          </a:p>
          <a:p>
            <a:pPr>
              <a:spcBef>
                <a:spcPts val="1200"/>
              </a:spcBef>
              <a:tabLst>
                <a:tab pos="720725" algn="l"/>
              </a:tabLst>
            </a:pPr>
            <a:r>
              <a:rPr lang="en-US" sz="2600" dirty="0" smtClean="0"/>
              <a:t>Q2.	(A,B,C,E,F)</a:t>
            </a:r>
            <a:endParaRPr lang="en-US" sz="2600" dirty="0"/>
          </a:p>
          <a:p>
            <a:pPr>
              <a:spcBef>
                <a:spcPts val="1200"/>
              </a:spcBef>
              <a:tabLst>
                <a:tab pos="720725" algn="l"/>
              </a:tabLst>
            </a:pPr>
            <a:r>
              <a:rPr lang="en-US" sz="2600" dirty="0" smtClean="0"/>
              <a:t>Q3. 	(C,D,E)</a:t>
            </a:r>
          </a:p>
          <a:p>
            <a:pPr>
              <a:spcBef>
                <a:spcPts val="1200"/>
              </a:spcBef>
              <a:tabLst>
                <a:tab pos="720725" algn="l"/>
              </a:tabLst>
            </a:pPr>
            <a:r>
              <a:rPr lang="en-US" sz="2600" dirty="0" smtClean="0"/>
              <a:t>Q4. 	(A,E)</a:t>
            </a:r>
            <a:endParaRPr lang="en-US" sz="2600" dirty="0"/>
          </a:p>
          <a:p>
            <a:pPr>
              <a:spcBef>
                <a:spcPts val="1200"/>
              </a:spcBef>
              <a:tabLst>
                <a:tab pos="720725" algn="l"/>
              </a:tabLst>
            </a:pPr>
            <a:r>
              <a:rPr lang="en-US" sz="2600" dirty="0" smtClean="0"/>
              <a:t>Q5. 	(B,C,E)</a:t>
            </a:r>
          </a:p>
          <a:p>
            <a:pPr>
              <a:spcBef>
                <a:spcPts val="1200"/>
              </a:spcBef>
              <a:tabLst>
                <a:tab pos="720725" algn="l"/>
              </a:tabLst>
            </a:pPr>
            <a:r>
              <a:rPr lang="en-US" sz="2600" dirty="0" smtClean="0"/>
              <a:t>Q6. 	(A,C,E,F)</a:t>
            </a:r>
          </a:p>
          <a:p>
            <a:pPr>
              <a:spcBef>
                <a:spcPts val="1200"/>
              </a:spcBef>
              <a:tabLst>
                <a:tab pos="720725" algn="l"/>
              </a:tabLst>
            </a:pPr>
            <a:r>
              <a:rPr lang="en-US" sz="2600" dirty="0" smtClean="0"/>
              <a:t>QA1.</a:t>
            </a:r>
            <a:r>
              <a:rPr lang="en-US" sz="2600" dirty="0"/>
              <a:t>	(A,E,F)</a:t>
            </a:r>
          </a:p>
          <a:p>
            <a:pPr>
              <a:spcBef>
                <a:spcPts val="1200"/>
              </a:spcBef>
              <a:tabLst>
                <a:tab pos="720725" algn="l"/>
              </a:tabLst>
            </a:pPr>
            <a:endParaRPr lang="en-US" sz="2600" dirty="0" smtClean="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Answers to questions</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79732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Example application</a:t>
            </a:r>
            <a:endParaRPr lang="en-US" sz="3400" b="1" dirty="0">
              <a:latin typeface="Tahoma" pitchFamily="34" charset="0"/>
              <a:ea typeface="Tahoma" pitchFamily="34" charset="0"/>
              <a:cs typeface="Tahoma" pitchFamily="34" charset="0"/>
            </a:endParaRPr>
          </a:p>
        </p:txBody>
      </p:sp>
      <p:sp>
        <p:nvSpPr>
          <p:cNvPr id="11" name="Rectangle 2"/>
          <p:cNvSpPr>
            <a:spLocks noChangeArrowheads="1"/>
          </p:cNvSpPr>
          <p:nvPr/>
        </p:nvSpPr>
        <p:spPr bwMode="auto">
          <a:xfrm>
            <a:off x="457200" y="914400"/>
            <a:ext cx="8556625" cy="5257800"/>
          </a:xfrm>
          <a:prstGeom prst="rect">
            <a:avLst/>
          </a:prstGeom>
          <a:solidFill>
            <a:schemeClr val="bg1"/>
          </a:solidFill>
          <a:ln w="9525">
            <a:noFill/>
            <a:miter lim="800000"/>
            <a:headEnd/>
            <a:tailEnd/>
          </a:ln>
        </p:spPr>
        <p:txBody>
          <a:bodyPr/>
          <a:lstStyle/>
          <a:p>
            <a:pPr marL="502920" indent="-502920">
              <a:spcBef>
                <a:spcPts val="1200"/>
              </a:spcBef>
              <a:buFont typeface="Arial" pitchFamily="34" charset="0"/>
              <a:buChar char="•"/>
            </a:pPr>
            <a:r>
              <a:rPr lang="en-US" sz="2400" dirty="0" smtClean="0"/>
              <a:t>HEFS inputs to NYCDEP Operational Support Tool (OST)</a:t>
            </a:r>
            <a:endParaRPr lang="en-GB" sz="2400" dirty="0" smtClean="0"/>
          </a:p>
          <a:p>
            <a:pPr marL="502920" indent="-502920">
              <a:spcBef>
                <a:spcPts val="1000"/>
              </a:spcBef>
              <a:buFont typeface="Arial" pitchFamily="34" charset="0"/>
              <a:buChar char="•"/>
            </a:pPr>
            <a:endParaRPr lang="en-US" sz="2800" dirty="0" smtClean="0"/>
          </a:p>
          <a:p>
            <a:pPr marL="502920" indent="-502920">
              <a:spcBef>
                <a:spcPts val="1000"/>
              </a:spcBef>
              <a:buFontTx/>
              <a:buChar char="•"/>
            </a:pPr>
            <a:endParaRPr lang="en-US" sz="2800" dirty="0"/>
          </a:p>
          <a:p>
            <a:pPr marL="502920" indent="-502920">
              <a:spcBef>
                <a:spcPts val="1000"/>
              </a:spcBef>
              <a:buFontTx/>
              <a:buChar char="•"/>
            </a:pPr>
            <a:endParaRPr lang="en-US" sz="2800" dirty="0" smtClean="0"/>
          </a:p>
          <a:p>
            <a:pPr marL="502920" indent="-502920">
              <a:spcBef>
                <a:spcPts val="1000"/>
              </a:spcBef>
              <a:buFontTx/>
              <a:buChar char="•"/>
            </a:pPr>
            <a:endParaRPr lang="en-US" sz="2800" dirty="0"/>
          </a:p>
          <a:p>
            <a:pPr marL="502920" indent="-502920">
              <a:spcBef>
                <a:spcPts val="1000"/>
              </a:spcBef>
              <a:buFontTx/>
              <a:buChar char="•"/>
            </a:pPr>
            <a:endParaRPr lang="en-US" sz="2800" dirty="0" smtClean="0"/>
          </a:p>
          <a:p>
            <a:pPr marL="502920" indent="-502920">
              <a:spcBef>
                <a:spcPts val="1000"/>
              </a:spcBef>
              <a:buFontTx/>
              <a:buChar char="•"/>
            </a:pPr>
            <a:endParaRPr lang="en-US" sz="2800" dirty="0" smtClean="0"/>
          </a:p>
          <a:p>
            <a:pPr marL="502920" indent="-502920">
              <a:spcBef>
                <a:spcPts val="1000"/>
              </a:spcBef>
              <a:buFontTx/>
              <a:buChar char="•"/>
            </a:pPr>
            <a:endParaRPr lang="en-US" sz="2800" dirty="0"/>
          </a:p>
          <a:p>
            <a:pPr marL="502920" indent="-502920">
              <a:spcBef>
                <a:spcPts val="1600"/>
              </a:spcBef>
              <a:buFontTx/>
              <a:buChar char="•"/>
            </a:pPr>
            <a:r>
              <a:rPr lang="en-US" sz="2400" dirty="0" smtClean="0"/>
              <a:t>Output: risks to volume objectives (e.g. habitat, flooding)</a:t>
            </a:r>
            <a:endParaRPr lang="en-GB" sz="2400" dirty="0" smtClean="0"/>
          </a:p>
          <a:p>
            <a:pPr marL="502920" indent="-502920">
              <a:spcBef>
                <a:spcPts val="600"/>
              </a:spcBef>
              <a:buFontTx/>
              <a:buChar char="•"/>
            </a:pPr>
            <a:r>
              <a:rPr lang="en-GB" sz="2400" dirty="0" smtClean="0"/>
              <a:t>Output: risks to quality objectives (NYC water supply)</a:t>
            </a:r>
          </a:p>
        </p:txBody>
      </p:sp>
      <p:sp>
        <p:nvSpPr>
          <p:cNvPr id="2" name="Rectangle 1"/>
          <p:cNvSpPr/>
          <p:nvPr/>
        </p:nvSpPr>
        <p:spPr>
          <a:xfrm>
            <a:off x="1066800" y="1590472"/>
            <a:ext cx="1905000" cy="129540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95000"/>
                    <a:lumOff val="5000"/>
                  </a:schemeClr>
                </a:solidFill>
              </a:rPr>
              <a:t>Initial conditions (reservoir storage/quality; snowpack) </a:t>
            </a:r>
          </a:p>
          <a:p>
            <a:pPr algn="ctr"/>
            <a:r>
              <a:rPr lang="en-US" sz="1400" dirty="0" smtClean="0">
                <a:solidFill>
                  <a:schemeClr val="tx1">
                    <a:lumMod val="95000"/>
                    <a:lumOff val="5000"/>
                  </a:schemeClr>
                </a:solidFill>
              </a:rPr>
              <a:t>[single-valued]</a:t>
            </a:r>
            <a:endParaRPr lang="en-GB" sz="1400" dirty="0">
              <a:solidFill>
                <a:schemeClr val="tx1">
                  <a:lumMod val="95000"/>
                  <a:lumOff val="5000"/>
                </a:schemeClr>
              </a:solidFill>
            </a:endParaRPr>
          </a:p>
        </p:txBody>
      </p:sp>
      <p:sp>
        <p:nvSpPr>
          <p:cNvPr id="12" name="Rectangle 11"/>
          <p:cNvSpPr/>
          <p:nvPr/>
        </p:nvSpPr>
        <p:spPr>
          <a:xfrm>
            <a:off x="1066800" y="3038272"/>
            <a:ext cx="1905000" cy="6096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95000"/>
                    <a:lumOff val="5000"/>
                  </a:schemeClr>
                </a:solidFill>
              </a:rPr>
              <a:t>Forcing forecast [single-valued</a:t>
            </a:r>
            <a:r>
              <a:rPr lang="en-US" sz="1400" dirty="0">
                <a:solidFill>
                  <a:schemeClr val="tx1">
                    <a:lumMod val="95000"/>
                    <a:lumOff val="5000"/>
                  </a:schemeClr>
                </a:solidFill>
              </a:rPr>
              <a:t>]</a:t>
            </a:r>
            <a:endParaRPr lang="en-GB" sz="1400" dirty="0">
              <a:solidFill>
                <a:schemeClr val="tx1">
                  <a:lumMod val="95000"/>
                  <a:lumOff val="5000"/>
                </a:schemeClr>
              </a:solidFill>
            </a:endParaRPr>
          </a:p>
        </p:txBody>
      </p:sp>
      <p:sp>
        <p:nvSpPr>
          <p:cNvPr id="13" name="Rectangle 12"/>
          <p:cNvSpPr/>
          <p:nvPr/>
        </p:nvSpPr>
        <p:spPr>
          <a:xfrm>
            <a:off x="1066800" y="4562272"/>
            <a:ext cx="1905000" cy="6096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95000"/>
                    <a:lumOff val="5000"/>
                  </a:schemeClr>
                </a:solidFill>
              </a:rPr>
              <a:t>Turbidity forecast [single-valued</a:t>
            </a:r>
            <a:r>
              <a:rPr lang="en-US" sz="1400" dirty="0">
                <a:solidFill>
                  <a:schemeClr val="tx1">
                    <a:lumMod val="95000"/>
                    <a:lumOff val="5000"/>
                  </a:schemeClr>
                </a:solidFill>
              </a:rPr>
              <a:t>]</a:t>
            </a:r>
            <a:endParaRPr lang="en-GB" sz="1400" dirty="0">
              <a:solidFill>
                <a:schemeClr val="tx1">
                  <a:lumMod val="95000"/>
                  <a:lumOff val="5000"/>
                </a:schemeClr>
              </a:solidFill>
            </a:endParaRPr>
          </a:p>
        </p:txBody>
      </p:sp>
      <p:sp>
        <p:nvSpPr>
          <p:cNvPr id="14" name="Rectangle 13"/>
          <p:cNvSpPr/>
          <p:nvPr/>
        </p:nvSpPr>
        <p:spPr>
          <a:xfrm>
            <a:off x="1066800" y="3800272"/>
            <a:ext cx="1905000" cy="6096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95000"/>
                    <a:lumOff val="5000"/>
                  </a:schemeClr>
                </a:solidFill>
              </a:rPr>
              <a:t>HEFS streamflow forecast [ensemble</a:t>
            </a:r>
            <a:r>
              <a:rPr lang="en-US" sz="1400" dirty="0">
                <a:solidFill>
                  <a:schemeClr val="tx1">
                    <a:lumMod val="95000"/>
                    <a:lumOff val="5000"/>
                  </a:schemeClr>
                </a:solidFill>
              </a:rPr>
              <a:t>]</a:t>
            </a:r>
            <a:endParaRPr lang="en-GB" sz="1400" dirty="0">
              <a:solidFill>
                <a:schemeClr val="tx1">
                  <a:lumMod val="95000"/>
                  <a:lumOff val="5000"/>
                </a:schemeClr>
              </a:solidFill>
            </a:endParaRPr>
          </a:p>
        </p:txBody>
      </p:sp>
      <p:sp>
        <p:nvSpPr>
          <p:cNvPr id="15" name="Rectangle 14"/>
          <p:cNvSpPr/>
          <p:nvPr/>
        </p:nvSpPr>
        <p:spPr>
          <a:xfrm>
            <a:off x="3657600" y="3630849"/>
            <a:ext cx="1905000" cy="779023"/>
          </a:xfrm>
          <a:prstGeom prst="rect">
            <a:avLst/>
          </a:prstGeom>
          <a:solidFill>
            <a:srgbClr val="86CD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95000"/>
                    <a:lumOff val="5000"/>
                  </a:schemeClr>
                </a:solidFill>
              </a:rPr>
              <a:t>OASIS Water System Model</a:t>
            </a:r>
            <a:endParaRPr lang="en-GB" sz="1400" dirty="0">
              <a:solidFill>
                <a:schemeClr val="tx1">
                  <a:lumMod val="95000"/>
                  <a:lumOff val="5000"/>
                </a:schemeClr>
              </a:solidFill>
            </a:endParaRPr>
          </a:p>
        </p:txBody>
      </p:sp>
      <p:sp>
        <p:nvSpPr>
          <p:cNvPr id="17" name="Rectangle 16"/>
          <p:cNvSpPr/>
          <p:nvPr/>
        </p:nvSpPr>
        <p:spPr>
          <a:xfrm>
            <a:off x="3657600" y="2276272"/>
            <a:ext cx="1905000" cy="779835"/>
          </a:xfrm>
          <a:prstGeom prst="rect">
            <a:avLst/>
          </a:prstGeom>
          <a:solidFill>
            <a:srgbClr val="86CD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95000"/>
                    <a:lumOff val="5000"/>
                  </a:schemeClr>
                </a:solidFill>
              </a:rPr>
              <a:t>Reservoir Water Quality Model (CEQUAL-W2)</a:t>
            </a:r>
            <a:endParaRPr lang="en-GB" sz="1400" dirty="0">
              <a:solidFill>
                <a:schemeClr val="tx1">
                  <a:lumMod val="95000"/>
                  <a:lumOff val="5000"/>
                </a:schemeClr>
              </a:solidFill>
            </a:endParaRPr>
          </a:p>
        </p:txBody>
      </p:sp>
      <p:sp>
        <p:nvSpPr>
          <p:cNvPr id="18" name="Rectangle 17"/>
          <p:cNvSpPr/>
          <p:nvPr/>
        </p:nvSpPr>
        <p:spPr>
          <a:xfrm>
            <a:off x="6248400" y="3630849"/>
            <a:ext cx="1905000" cy="779023"/>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95000"/>
                    <a:lumOff val="5000"/>
                  </a:schemeClr>
                </a:solidFill>
              </a:rPr>
              <a:t>Effluent turbidity</a:t>
            </a:r>
          </a:p>
          <a:p>
            <a:pPr algn="ctr"/>
            <a:r>
              <a:rPr lang="en-US" sz="1400" dirty="0" smtClean="0">
                <a:solidFill>
                  <a:schemeClr val="tx1">
                    <a:lumMod val="95000"/>
                    <a:lumOff val="5000"/>
                  </a:schemeClr>
                </a:solidFill>
              </a:rPr>
              <a:t>[ensemble]</a:t>
            </a:r>
            <a:endParaRPr lang="en-GB" sz="1400" dirty="0">
              <a:solidFill>
                <a:schemeClr val="tx1">
                  <a:lumMod val="95000"/>
                  <a:lumOff val="5000"/>
                </a:schemeClr>
              </a:solidFill>
            </a:endParaRPr>
          </a:p>
        </p:txBody>
      </p:sp>
      <p:sp>
        <p:nvSpPr>
          <p:cNvPr id="19" name="Rectangle 18"/>
          <p:cNvSpPr/>
          <p:nvPr/>
        </p:nvSpPr>
        <p:spPr>
          <a:xfrm>
            <a:off x="6248400" y="2277893"/>
            <a:ext cx="1905000" cy="779835"/>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lumMod val="95000"/>
                    <a:lumOff val="5000"/>
                  </a:schemeClr>
                </a:solidFill>
              </a:rPr>
              <a:t>Reservoir storages, diversions, releases and spills [ensemble]</a:t>
            </a:r>
            <a:endParaRPr lang="en-GB" sz="1400" dirty="0">
              <a:solidFill>
                <a:schemeClr val="tx1">
                  <a:lumMod val="95000"/>
                  <a:lumOff val="5000"/>
                </a:schemeClr>
              </a:solidFill>
            </a:endParaRPr>
          </a:p>
        </p:txBody>
      </p:sp>
      <p:sp>
        <p:nvSpPr>
          <p:cNvPr id="3" name="Rectangle 2"/>
          <p:cNvSpPr/>
          <p:nvPr/>
        </p:nvSpPr>
        <p:spPr>
          <a:xfrm>
            <a:off x="3429000" y="1595336"/>
            <a:ext cx="2362200" cy="3566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Arrow Connector 4"/>
          <p:cNvCxnSpPr>
            <a:stCxn id="2" idx="3"/>
          </p:cNvCxnSpPr>
          <p:nvPr/>
        </p:nvCxnSpPr>
        <p:spPr>
          <a:xfrm flipV="1">
            <a:off x="2971800" y="2237361"/>
            <a:ext cx="471791" cy="8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971800" y="3342261"/>
            <a:ext cx="471791" cy="8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971800" y="4866261"/>
            <a:ext cx="471791" cy="8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971800" y="4104261"/>
            <a:ext cx="471791" cy="8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a:endCxn id="19" idx="1"/>
          </p:cNvCxnSpPr>
          <p:nvPr/>
        </p:nvCxnSpPr>
        <p:spPr>
          <a:xfrm>
            <a:off x="5562600" y="2666190"/>
            <a:ext cx="685800" cy="16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3"/>
            <a:endCxn id="18" idx="1"/>
          </p:cNvCxnSpPr>
          <p:nvPr/>
        </p:nvCxnSpPr>
        <p:spPr>
          <a:xfrm>
            <a:off x="5562600" y="4020361"/>
            <a:ext cx="6858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2"/>
            <a:endCxn id="15" idx="0"/>
          </p:cNvCxnSpPr>
          <p:nvPr/>
        </p:nvCxnSpPr>
        <p:spPr>
          <a:xfrm>
            <a:off x="4610100" y="3056107"/>
            <a:ext cx="0" cy="57474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457" name="TextBox 19456"/>
          <p:cNvSpPr txBox="1"/>
          <p:nvPr/>
        </p:nvSpPr>
        <p:spPr>
          <a:xfrm>
            <a:off x="3810660" y="1754540"/>
            <a:ext cx="1599540" cy="369332"/>
          </a:xfrm>
          <a:prstGeom prst="rect">
            <a:avLst/>
          </a:prstGeom>
          <a:noFill/>
        </p:spPr>
        <p:txBody>
          <a:bodyPr wrap="none" rtlCol="0">
            <a:spAutoFit/>
          </a:bodyPr>
          <a:lstStyle/>
          <a:p>
            <a:r>
              <a:rPr lang="en-US" sz="1800" dirty="0" smtClean="0"/>
              <a:t>Water models</a:t>
            </a:r>
            <a:endParaRPr lang="en-GB" sz="1800" dirty="0"/>
          </a:p>
        </p:txBody>
      </p:sp>
    </p:spTree>
    <p:extLst>
      <p:ext uri="{BB962C8B-B14F-4D97-AF65-F5344CB8AC3E}">
        <p14:creationId xmlns:p14="http://schemas.microsoft.com/office/powerpoint/2010/main" val="203402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457200" y="914400"/>
            <a:ext cx="8556625" cy="51054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In the interests of balance…</a:t>
            </a:r>
            <a:endParaRPr lang="en-GB" sz="3400" b="1" dirty="0">
              <a:solidFill>
                <a:srgbClr val="305480"/>
              </a:solidFill>
            </a:endParaRPr>
          </a:p>
          <a:p>
            <a:pPr marL="502920" indent="-502920">
              <a:spcBef>
                <a:spcPts val="1200"/>
              </a:spcBef>
              <a:buFont typeface="Arial" pitchFamily="34" charset="0"/>
              <a:buChar char="•"/>
            </a:pPr>
            <a:r>
              <a:rPr lang="en-US" sz="2600" dirty="0" smtClean="0"/>
              <a:t>Technical details risk knowledge/communication gap</a:t>
            </a:r>
          </a:p>
          <a:p>
            <a:pPr marL="502920" indent="-502920">
              <a:spcBef>
                <a:spcPts val="1200"/>
              </a:spcBef>
              <a:buFont typeface="Arial" pitchFamily="34" charset="0"/>
              <a:buChar char="•"/>
            </a:pPr>
            <a:r>
              <a:rPr lang="en-US" sz="2600" dirty="0" smtClean="0"/>
              <a:t>Scope for misunderstanding probabilities…</a:t>
            </a:r>
            <a:endParaRPr lang="en-GB" sz="2600" dirty="0"/>
          </a:p>
          <a:p>
            <a:pPr marL="502920" indent="-502920">
              <a:spcBef>
                <a:spcPts val="1200"/>
              </a:spcBef>
              <a:buFont typeface="Arial" pitchFamily="34" charset="0"/>
              <a:buChar char="•"/>
            </a:pPr>
            <a:r>
              <a:rPr lang="en-US" sz="2600" dirty="0" smtClean="0"/>
              <a:t>…for example, may not consider all uncertainties</a:t>
            </a:r>
          </a:p>
          <a:p>
            <a:pPr marL="502920" indent="-502920">
              <a:spcBef>
                <a:spcPts val="1200"/>
              </a:spcBef>
              <a:buFont typeface="Arial" pitchFamily="34" charset="0"/>
              <a:buChar char="•"/>
            </a:pPr>
            <a:r>
              <a:rPr lang="en-US" sz="2600" dirty="0" smtClean="0"/>
              <a:t>Large upfront investment (in systems and training)</a:t>
            </a:r>
          </a:p>
          <a:p>
            <a:pPr marL="609600" indent="-609600">
              <a:spcBef>
                <a:spcPct val="35000"/>
              </a:spcBef>
            </a:pPr>
            <a:r>
              <a:rPr lang="en-US" sz="3400" b="1" dirty="0" smtClean="0">
                <a:solidFill>
                  <a:srgbClr val="305480"/>
                </a:solidFill>
              </a:rPr>
              <a:t>But justified for operational forecasting</a:t>
            </a:r>
            <a:endParaRPr lang="en-GB" sz="3400" b="1" dirty="0">
              <a:solidFill>
                <a:srgbClr val="305480"/>
              </a:solidFill>
            </a:endParaRPr>
          </a:p>
          <a:p>
            <a:pPr marL="502920" indent="-502920">
              <a:spcBef>
                <a:spcPts val="1000"/>
              </a:spcBef>
              <a:buFontTx/>
              <a:buChar char="•"/>
            </a:pPr>
            <a:r>
              <a:rPr lang="en-US" sz="2600" dirty="0" smtClean="0"/>
              <a:t>For operations, </a:t>
            </a:r>
            <a:r>
              <a:rPr lang="en-US" sz="2600" dirty="0"/>
              <a:t>b</a:t>
            </a:r>
            <a:r>
              <a:rPr lang="en-US" sz="2600" dirty="0" smtClean="0"/>
              <a:t>alance strongly favors ensembles</a:t>
            </a:r>
            <a:endParaRPr lang="en-GB" sz="2600" dirty="0"/>
          </a:p>
          <a:p>
            <a:pPr marL="502920" indent="-502920">
              <a:spcBef>
                <a:spcPts val="1200"/>
              </a:spcBef>
              <a:buFont typeface="Arial" panose="020B0604020202020204" pitchFamily="34" charset="0"/>
              <a:buChar char="•"/>
            </a:pPr>
            <a:r>
              <a:rPr lang="en-GB" sz="2600" dirty="0" smtClean="0"/>
              <a:t>Reflected in investments (NWS, ECMWF, BoM..)</a:t>
            </a:r>
            <a:endParaRPr lang="en-GB" sz="2600" dirty="0"/>
          </a:p>
          <a:p>
            <a:pPr marL="502920" indent="-502920">
              <a:spcBef>
                <a:spcPts val="1200"/>
              </a:spcBef>
              <a:buFont typeface="Arial" panose="020B0604020202020204" pitchFamily="34" charset="0"/>
              <a:buChar char="•"/>
            </a:pPr>
            <a:r>
              <a:rPr lang="en-US" sz="2600" u="sng" dirty="0" smtClean="0"/>
              <a:t>BUT:</a:t>
            </a:r>
            <a:r>
              <a:rPr lang="en-US" sz="2600" dirty="0" smtClean="0"/>
              <a:t> training and communication is a long-term effort</a:t>
            </a:r>
            <a:endParaRPr lang="en-GB" sz="2600" dirty="0"/>
          </a:p>
          <a:p>
            <a:pPr>
              <a:spcBef>
                <a:spcPts val="1000"/>
              </a:spcBef>
            </a:pPr>
            <a:endParaRPr lang="en-GB"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Reasons to </a:t>
            </a:r>
            <a:r>
              <a:rPr lang="en-US" sz="3400" b="1" u="sng" dirty="0" smtClean="0">
                <a:latin typeface="Tahoma" pitchFamily="34" charset="0"/>
                <a:ea typeface="Tahoma" pitchFamily="34" charset="0"/>
                <a:cs typeface="Tahoma" pitchFamily="34" charset="0"/>
              </a:rPr>
              <a:t>not</a:t>
            </a:r>
            <a:r>
              <a:rPr lang="en-US" sz="3400" b="1" dirty="0" smtClean="0">
                <a:latin typeface="Tahoma" pitchFamily="34" charset="0"/>
                <a:ea typeface="Tahoma" pitchFamily="34" charset="0"/>
                <a:cs typeface="Tahoma" pitchFamily="34" charset="0"/>
              </a:rPr>
              <a:t> assess uncertainty</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97386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hyd_ens_pred_in_NWS">
  <a:themeElements>
    <a:clrScheme name="hyd_ens_pred_in_NW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6600FF"/>
      </a:folHlink>
    </a:clrScheme>
    <a:fontScheme name="hyd_ens_pred_in_NWS">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yd_ens_pred_in_NW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yd_ens_pred_in_NW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yd_ens_pred_in_NW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yd_ens_pred_in_NW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yd_ens_pred_in_NW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yd_ens_pred_in_NW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yd_ens_pred_in_NW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yd_ens_pred_in_NW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66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hyd_ens_pred_in_NWS</Template>
  <TotalTime>96648</TotalTime>
  <Words>25310</Words>
  <Application>Microsoft Office PowerPoint</Application>
  <PresentationFormat>On-screen Show (4:3)</PresentationFormat>
  <Paragraphs>1695</Paragraphs>
  <Slides>75</Slides>
  <Notes>75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6" baseType="lpstr">
      <vt:lpstr>ＭＳ Ｐゴシック</vt:lpstr>
      <vt:lpstr>Arial</vt:lpstr>
      <vt:lpstr>Arial Narrow</vt:lpstr>
      <vt:lpstr>Calibri</vt:lpstr>
      <vt:lpstr>Symbol</vt:lpstr>
      <vt:lpstr>Tahoma</vt:lpstr>
      <vt:lpstr>Times New Roman</vt:lpstr>
      <vt:lpstr>Webdings</vt:lpstr>
      <vt:lpstr>Wingdings</vt:lpstr>
      <vt:lpstr>hyd_ens_pred_in_NWS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GEOGRAPHY,CAMBRIDGE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Cambridge University</dc:creator>
  <cp:lastModifiedBy>James Brown</cp:lastModifiedBy>
  <cp:revision>3916</cp:revision>
  <cp:lastPrinted>2002-05-07T18:24:29Z</cp:lastPrinted>
  <dcterms:created xsi:type="dcterms:W3CDTF">2000-06-20T13:50:11Z</dcterms:created>
  <dcterms:modified xsi:type="dcterms:W3CDTF">2014-08-15T20:39:49Z</dcterms:modified>
</cp:coreProperties>
</file>