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2" r:id="rId3"/>
    <p:sldId id="259" r:id="rId4"/>
    <p:sldId id="260" r:id="rId5"/>
    <p:sldId id="261" r:id="rId6"/>
    <p:sldId id="270" r:id="rId7"/>
    <p:sldId id="265" r:id="rId8"/>
    <p:sldId id="266" r:id="rId9"/>
    <p:sldId id="273" r:id="rId10"/>
    <p:sldId id="275" r:id="rId11"/>
    <p:sldId id="274" r:id="rId12"/>
    <p:sldId id="272" r:id="rId13"/>
    <p:sldId id="271" r:id="rId14"/>
    <p:sldId id="257" r:id="rId15"/>
    <p:sldId id="258" r:id="rId16"/>
    <p:sldId id="269" r:id="rId17"/>
    <p:sldId id="267"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22" autoAdjust="0"/>
  </p:normalViewPr>
  <p:slideViewPr>
    <p:cSldViewPr>
      <p:cViewPr varScale="1">
        <p:scale>
          <a:sx n="56" d="100"/>
          <a:sy n="56" d="100"/>
        </p:scale>
        <p:origin x="-16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445D31-72C2-4D7E-B76E-6318AFB75101}" type="datetimeFigureOut">
              <a:rPr lang="en-US" smtClean="0"/>
              <a:pPr/>
              <a:t>3/17/2014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4F3CD1-65DD-428D-BA82-AEC9931DC2B6}" type="slidenum">
              <a:rPr lang="en-US" smtClean="0"/>
              <a:pPr/>
              <a:t>‹#›</a:t>
            </a:fld>
            <a:endParaRPr lang="en-US"/>
          </a:p>
        </p:txBody>
      </p:sp>
    </p:spTree>
    <p:extLst>
      <p:ext uri="{BB962C8B-B14F-4D97-AF65-F5344CB8AC3E}">
        <p14:creationId xmlns="" xmlns:p14="http://schemas.microsoft.com/office/powerpoint/2010/main" val="227126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dc.gov/mmwr/preview/mmwrhtml/mm5206a4.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 TALK – 10 MIN Questions</a:t>
            </a:r>
          </a:p>
          <a:p>
            <a:endParaRPr lang="en-US" dirty="0"/>
          </a:p>
          <a:p>
            <a:endParaRPr lang="en-US" dirty="0"/>
          </a:p>
          <a:p>
            <a:r>
              <a:rPr lang="en-US" dirty="0"/>
              <a:t>(a, b, c.) Sketch of the saprophytic form of </a:t>
            </a:r>
            <a:r>
              <a:rPr lang="en-US" i="1" dirty="0"/>
              <a:t>Coccidioides immitis </a:t>
            </a:r>
            <a:r>
              <a:rPr lang="en-US" dirty="0"/>
              <a:t>as it appeared in its natural state on a substrate of decaying vegetation in desert soil. From left to right the sketches "a" thru "c" represent a change in appearance due to growth as well as dehydration. The sketches are of coverslip preparations stained with methylene blue to show the internal structure. The form at the left which was moist and glistening in appearance absorbed very little stain. This immature form looks deceptively like a </a:t>
            </a:r>
            <a:r>
              <a:rPr lang="en-US" i="1" dirty="0" err="1"/>
              <a:t>Penicillium</a:t>
            </a:r>
            <a:r>
              <a:rPr lang="en-US" i="1" dirty="0"/>
              <a:t> sp</a:t>
            </a:r>
            <a:r>
              <a:rPr lang="en-US" dirty="0"/>
              <a:t>. because of the conidiophore. Dehydration of the spores in the conidiophore as well as in the mycelium results in a shrinking inside a more stable outside wall. The characteristic barrel-shaped </a:t>
            </a:r>
            <a:r>
              <a:rPr lang="en-US" dirty="0" err="1"/>
              <a:t>arthrospore</a:t>
            </a:r>
            <a:r>
              <a:rPr lang="en-US" dirty="0"/>
              <a:t> with the empty spaces between are the result.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4F3CD1-65DD-428D-BA82-AEC9931DC2B6}" type="slidenum">
              <a:rPr lang="en-US" smtClean="0"/>
              <a:pPr/>
              <a:t>1</a:t>
            </a:fld>
            <a:endParaRPr lang="en-US"/>
          </a:p>
        </p:txBody>
      </p:sp>
    </p:spTree>
    <p:extLst>
      <p:ext uri="{BB962C8B-B14F-4D97-AF65-F5344CB8AC3E}">
        <p14:creationId xmlns="" xmlns:p14="http://schemas.microsoft.com/office/powerpoint/2010/main" val="3487647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3CD1-65DD-428D-BA82-AEC9931DC2B6}" type="slidenum">
              <a:rPr lang="en-US" smtClean="0"/>
              <a:pPr/>
              <a:t>10</a:t>
            </a:fld>
            <a:endParaRPr lang="en-US"/>
          </a:p>
        </p:txBody>
      </p:sp>
    </p:spTree>
    <p:extLst>
      <p:ext uri="{BB962C8B-B14F-4D97-AF65-F5344CB8AC3E}">
        <p14:creationId xmlns="" xmlns:p14="http://schemas.microsoft.com/office/powerpoint/2010/main" val="687625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3CD1-65DD-428D-BA82-AEC9931DC2B6}" type="slidenum">
              <a:rPr lang="en-US" smtClean="0"/>
              <a:pPr/>
              <a:t>11</a:t>
            </a:fld>
            <a:endParaRPr lang="en-US"/>
          </a:p>
        </p:txBody>
      </p:sp>
    </p:spTree>
    <p:extLst>
      <p:ext uri="{BB962C8B-B14F-4D97-AF65-F5344CB8AC3E}">
        <p14:creationId xmlns="" xmlns:p14="http://schemas.microsoft.com/office/powerpoint/2010/main" val="838989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3CD1-65DD-428D-BA82-AEC9931DC2B6}" type="slidenum">
              <a:rPr lang="en-US" smtClean="0"/>
              <a:pPr/>
              <a:t>12</a:t>
            </a:fld>
            <a:endParaRPr lang="en-US"/>
          </a:p>
        </p:txBody>
      </p:sp>
    </p:spTree>
    <p:extLst>
      <p:ext uri="{BB962C8B-B14F-4D97-AF65-F5344CB8AC3E}">
        <p14:creationId xmlns="" xmlns:p14="http://schemas.microsoft.com/office/powerpoint/2010/main" val="1390659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3CD1-65DD-428D-BA82-AEC9931DC2B6}" type="slidenum">
              <a:rPr lang="en-US" smtClean="0"/>
              <a:pPr/>
              <a:t>13</a:t>
            </a:fld>
            <a:endParaRPr lang="en-US"/>
          </a:p>
        </p:txBody>
      </p:sp>
    </p:spTree>
    <p:extLst>
      <p:ext uri="{BB962C8B-B14F-4D97-AF65-F5344CB8AC3E}">
        <p14:creationId xmlns="" xmlns:p14="http://schemas.microsoft.com/office/powerpoint/2010/main" val="341911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irregular and scattered resident growth of </a:t>
            </a:r>
            <a:r>
              <a:rPr lang="en-US" i="1" dirty="0"/>
              <a:t> C immitis</a:t>
            </a:r>
            <a:r>
              <a:rPr lang="en-US" dirty="0"/>
              <a:t> in the soil along with unpredictable sites of occurrence have made the search for this organism tedious and time consuming. </a:t>
            </a:r>
            <a:r>
              <a:rPr lang="en-US"/>
              <a:t>(33). </a:t>
            </a:r>
          </a:p>
          <a:p>
            <a:endParaRPr lang="en-US"/>
          </a:p>
        </p:txBody>
      </p:sp>
      <p:sp>
        <p:nvSpPr>
          <p:cNvPr id="4" name="Slide Number Placeholder 3"/>
          <p:cNvSpPr>
            <a:spLocks noGrp="1"/>
          </p:cNvSpPr>
          <p:nvPr>
            <p:ph type="sldNum" sz="quarter" idx="10"/>
          </p:nvPr>
        </p:nvSpPr>
        <p:spPr/>
        <p:txBody>
          <a:bodyPr/>
          <a:lstStyle/>
          <a:p>
            <a:fld id="{5E4F3CD1-65DD-428D-BA82-AEC9931DC2B6}" type="slidenum">
              <a:rPr lang="en-US" smtClean="0"/>
              <a:pPr/>
              <a:t>14</a:t>
            </a:fld>
            <a:endParaRPr lang="en-US"/>
          </a:p>
        </p:txBody>
      </p:sp>
    </p:spTree>
    <p:extLst>
      <p:ext uri="{BB962C8B-B14F-4D97-AF65-F5344CB8AC3E}">
        <p14:creationId xmlns="" xmlns:p14="http://schemas.microsoft.com/office/powerpoint/2010/main" val="507485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Image: Levine &amp; Winn: “In 1961 ten cases of human pulmonary coccidioidomycosis occurred in related children age 2 to 15 residing in Woodville, CA. … samples of soil from the suspected are were examined. The present report shows that </a:t>
            </a:r>
            <a:r>
              <a:rPr lang="en-US" i="1" dirty="0"/>
              <a:t>Coccidioides</a:t>
            </a:r>
            <a:r>
              <a:rPr lang="en-US" dirty="0"/>
              <a:t> </a:t>
            </a:r>
            <a:r>
              <a:rPr lang="en-US" i="1" dirty="0"/>
              <a:t>immitis</a:t>
            </a:r>
            <a:r>
              <a:rPr lang="en-US" dirty="0"/>
              <a:t> was present in approximately 11% of the samples. 29”</a:t>
            </a:r>
          </a:p>
          <a:p>
            <a:pPr defTabSz="931774">
              <a:defRPr/>
            </a:pPr>
            <a:endParaRPr lang="en-US" dirty="0"/>
          </a:p>
          <a:p>
            <a:pPr defTabSz="931774">
              <a:defRPr/>
            </a:pPr>
            <a:r>
              <a:rPr lang="en-US" dirty="0"/>
              <a:t>The ease with which it can be grown is paradoxical to its naturally restricted distribution to soils in endemic areas. Microbial inhibition has been reported for a limited number of microorganisms from endemic soil, however, no general antagonism in all soils has been seen. Abstract (</a:t>
            </a:r>
            <a:r>
              <a:rPr lang="en-US" dirty="0" err="1"/>
              <a:t>Swatek</a:t>
            </a:r>
            <a:r>
              <a:rPr lang="en-US" dirty="0"/>
              <a:t>, 1970)</a:t>
            </a:r>
          </a:p>
          <a:p>
            <a:endParaRPr lang="en-US" dirty="0"/>
          </a:p>
        </p:txBody>
      </p:sp>
      <p:sp>
        <p:nvSpPr>
          <p:cNvPr id="4" name="Slide Number Placeholder 3"/>
          <p:cNvSpPr>
            <a:spLocks noGrp="1"/>
          </p:cNvSpPr>
          <p:nvPr>
            <p:ph type="sldNum" sz="quarter" idx="10"/>
          </p:nvPr>
        </p:nvSpPr>
        <p:spPr/>
        <p:txBody>
          <a:bodyPr/>
          <a:lstStyle/>
          <a:p>
            <a:fld id="{5E4F3CD1-65DD-428D-BA82-AEC9931DC2B6}" type="slidenum">
              <a:rPr lang="en-US" smtClean="0"/>
              <a:pPr/>
              <a:t>15</a:t>
            </a:fld>
            <a:endParaRPr lang="en-US"/>
          </a:p>
        </p:txBody>
      </p:sp>
    </p:spTree>
    <p:extLst>
      <p:ext uri="{BB962C8B-B14F-4D97-AF65-F5344CB8AC3E}">
        <p14:creationId xmlns="" xmlns:p14="http://schemas.microsoft.com/office/powerpoint/2010/main" val="1341073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3CD1-65DD-428D-BA82-AEC9931DC2B6}" type="slidenum">
              <a:rPr lang="en-US" smtClean="0"/>
              <a:pPr/>
              <a:t>16</a:t>
            </a:fld>
            <a:endParaRPr lang="en-US"/>
          </a:p>
        </p:txBody>
      </p:sp>
    </p:spTree>
    <p:extLst>
      <p:ext uri="{BB962C8B-B14F-4D97-AF65-F5344CB8AC3E}">
        <p14:creationId xmlns="" xmlns:p14="http://schemas.microsoft.com/office/powerpoint/2010/main" val="939016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 TALK – 10 MIN Questions</a:t>
            </a:r>
          </a:p>
          <a:p>
            <a:endParaRPr lang="en-US" dirty="0"/>
          </a:p>
        </p:txBody>
      </p:sp>
      <p:sp>
        <p:nvSpPr>
          <p:cNvPr id="4" name="Slide Number Placeholder 3"/>
          <p:cNvSpPr>
            <a:spLocks noGrp="1"/>
          </p:cNvSpPr>
          <p:nvPr>
            <p:ph type="sldNum" sz="quarter" idx="10"/>
          </p:nvPr>
        </p:nvSpPr>
        <p:spPr/>
        <p:txBody>
          <a:bodyPr/>
          <a:lstStyle/>
          <a:p>
            <a:fld id="{5E4F3CD1-65DD-428D-BA82-AEC9931DC2B6}" type="slidenum">
              <a:rPr lang="en-US" smtClean="0"/>
              <a:pPr/>
              <a:t>17</a:t>
            </a:fld>
            <a:endParaRPr lang="en-US"/>
          </a:p>
        </p:txBody>
      </p:sp>
    </p:spTree>
    <p:extLst>
      <p:ext uri="{BB962C8B-B14F-4D97-AF65-F5344CB8AC3E}">
        <p14:creationId xmlns="" xmlns:p14="http://schemas.microsoft.com/office/powerpoint/2010/main" val="348764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3CD1-65DD-428D-BA82-AEC9931DC2B6}" type="slidenum">
              <a:rPr lang="en-US" smtClean="0"/>
              <a:pPr/>
              <a:t>2</a:t>
            </a:fld>
            <a:endParaRPr lang="en-US"/>
          </a:p>
        </p:txBody>
      </p:sp>
    </p:spTree>
    <p:extLst>
      <p:ext uri="{BB962C8B-B14F-4D97-AF65-F5344CB8AC3E}">
        <p14:creationId xmlns="" xmlns:p14="http://schemas.microsoft.com/office/powerpoint/2010/main" val="265919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dirty="0" err="1" smtClean="0"/>
              <a:t>Swatek</a:t>
            </a:r>
            <a:r>
              <a:rPr lang="en-US" dirty="0" smtClean="0"/>
              <a:t>,</a:t>
            </a:r>
            <a:r>
              <a:rPr lang="en-US" baseline="0" dirty="0" smtClean="0"/>
              <a:t> 1970</a:t>
            </a:r>
            <a:endParaRPr lang="en-US" dirty="0"/>
          </a:p>
        </p:txBody>
      </p:sp>
      <p:sp>
        <p:nvSpPr>
          <p:cNvPr id="4" name="Slide Number Placeholder 3"/>
          <p:cNvSpPr>
            <a:spLocks noGrp="1"/>
          </p:cNvSpPr>
          <p:nvPr>
            <p:ph type="sldNum" sz="quarter" idx="10"/>
          </p:nvPr>
        </p:nvSpPr>
        <p:spPr/>
        <p:txBody>
          <a:bodyPr/>
          <a:lstStyle/>
          <a:p>
            <a:fld id="{5E4F3CD1-65DD-428D-BA82-AEC9931DC2B6}" type="slidenum">
              <a:rPr lang="en-US" smtClean="0"/>
              <a:pPr/>
              <a:t>3</a:t>
            </a:fld>
            <a:endParaRPr lang="en-US"/>
          </a:p>
        </p:txBody>
      </p:sp>
    </p:spTree>
    <p:extLst>
      <p:ext uri="{BB962C8B-B14F-4D97-AF65-F5344CB8AC3E}">
        <p14:creationId xmlns="" xmlns:p14="http://schemas.microsoft.com/office/powerpoint/2010/main" val="238591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Lower Sonoran Life Zone as defined by Merriam contains the largest number of sites of </a:t>
            </a:r>
            <a:r>
              <a:rPr lang="en-US" i="1" dirty="0" smtClean="0"/>
              <a:t>C. immitis </a:t>
            </a:r>
            <a:r>
              <a:rPr lang="en-US" i="0" dirty="0" smtClean="0"/>
              <a:t>known at this time; however, soil isolations and medical reports of cases outside this area are also known. </a:t>
            </a:r>
          </a:p>
          <a:p>
            <a:endParaRPr lang="en-US" i="0" dirty="0" smtClean="0"/>
          </a:p>
          <a:p>
            <a:r>
              <a:rPr lang="en-US" i="0" dirty="0" smtClean="0"/>
              <a:t>LSLZ put forth by </a:t>
            </a:r>
            <a:r>
              <a:rPr lang="en-US" i="0" dirty="0" err="1" smtClean="0"/>
              <a:t>Maddy</a:t>
            </a:r>
            <a:r>
              <a:rPr lang="en-US" i="0" dirty="0" smtClean="0"/>
              <a:t> in 1958</a:t>
            </a:r>
            <a:endParaRPr lang="en-US" i="0" dirty="0"/>
          </a:p>
        </p:txBody>
      </p:sp>
      <p:sp>
        <p:nvSpPr>
          <p:cNvPr id="4" name="Slide Number Placeholder 3"/>
          <p:cNvSpPr>
            <a:spLocks noGrp="1"/>
          </p:cNvSpPr>
          <p:nvPr>
            <p:ph type="sldNum" sz="quarter" idx="10"/>
          </p:nvPr>
        </p:nvSpPr>
        <p:spPr/>
        <p:txBody>
          <a:bodyPr/>
          <a:lstStyle/>
          <a:p>
            <a:fld id="{5E4F3CD1-65DD-428D-BA82-AEC9931DC2B6}" type="slidenum">
              <a:rPr lang="en-US" smtClean="0"/>
              <a:pPr/>
              <a:t>4</a:t>
            </a:fld>
            <a:endParaRPr lang="en-US"/>
          </a:p>
        </p:txBody>
      </p:sp>
    </p:spTree>
    <p:extLst>
      <p:ext uri="{BB962C8B-B14F-4D97-AF65-F5344CB8AC3E}">
        <p14:creationId xmlns="" xmlns:p14="http://schemas.microsoft.com/office/powerpoint/2010/main" val="213449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 </a:t>
            </a:r>
            <a:r>
              <a:rPr lang="en-US" b="0" dirty="0" err="1" smtClean="0"/>
              <a:t>Maddy</a:t>
            </a:r>
            <a:r>
              <a:rPr lang="en-US" b="0" dirty="0" smtClean="0"/>
              <a:t>, 1958</a:t>
            </a:r>
            <a:endParaRPr lang="en-US" b="0" dirty="0"/>
          </a:p>
          <a:p>
            <a:endParaRPr lang="en-US" b="0" dirty="0"/>
          </a:p>
          <a:p>
            <a:r>
              <a:rPr lang="en-US" b="0" dirty="0" smtClean="0"/>
              <a:t>“The </a:t>
            </a:r>
            <a:r>
              <a:rPr lang="en-US" b="0" dirty="0"/>
              <a:t>prevalence of </a:t>
            </a:r>
            <a:r>
              <a:rPr lang="en-US" b="0" dirty="0" err="1"/>
              <a:t>coccidioidin</a:t>
            </a:r>
            <a:r>
              <a:rPr lang="en-US" b="0" dirty="0"/>
              <a:t> sensitivity in persons who do not move about a great deal is </a:t>
            </a:r>
            <a:r>
              <a:rPr lang="en-US" b="0" dirty="0" smtClean="0"/>
              <a:t>comparable </a:t>
            </a:r>
            <a:r>
              <a:rPr lang="en-US" b="0" dirty="0"/>
              <a:t>to the prevalence of </a:t>
            </a:r>
            <a:r>
              <a:rPr lang="en-US" b="0" dirty="0" err="1"/>
              <a:t>coccidioldin</a:t>
            </a:r>
            <a:r>
              <a:rPr lang="en-US" b="0" dirty="0"/>
              <a:t> sensitivity in cattle in the same area. Persons who have lived in an area for 12 years or more have about the same rates as 5- and 6-year-old cattle. </a:t>
            </a:r>
          </a:p>
          <a:p>
            <a:endParaRPr lang="en-US" b="0" dirty="0"/>
          </a:p>
          <a:p>
            <a:endParaRPr lang="en-US" b="0" dirty="0"/>
          </a:p>
          <a:p>
            <a:r>
              <a:rPr lang="en-US" b="0" dirty="0" err="1"/>
              <a:t>Maddy</a:t>
            </a:r>
            <a:r>
              <a:rPr lang="en-US" b="0" dirty="0"/>
              <a:t> 1958: </a:t>
            </a:r>
          </a:p>
          <a:p>
            <a:r>
              <a:rPr lang="en-US" b="0" dirty="0"/>
              <a:t>It appears that </a:t>
            </a:r>
            <a:r>
              <a:rPr lang="en-US" b="0" i="1" dirty="0"/>
              <a:t>C immitis </a:t>
            </a:r>
            <a:r>
              <a:rPr lang="en-US" b="0" dirty="0"/>
              <a:t>can grow only where there is a definite period of very hot weather during which there is little or no rainfall. During this period of time the surface soil becomes somewhat sterilized. </a:t>
            </a:r>
            <a:r>
              <a:rPr lang="en-US" b="0" i="1" dirty="0"/>
              <a:t>C immitis</a:t>
            </a:r>
            <a:r>
              <a:rPr lang="en-US" b="0" dirty="0"/>
              <a:t> likely remains viable just below the sterile layer of soil, as well as in the moister and more nitrogen rich environment of desert rodent holes. When a rain does eventually fall, the humidity in the surface soil probably approaches the optimum for the growth of the fungus. 185</a:t>
            </a:r>
          </a:p>
          <a:p>
            <a:r>
              <a:rPr lang="en-US" b="0" dirty="0"/>
              <a:t> </a:t>
            </a:r>
          </a:p>
          <a:p>
            <a:r>
              <a:rPr lang="en-US" b="0" i="1" dirty="0"/>
              <a:t>C immitis </a:t>
            </a:r>
            <a:r>
              <a:rPr lang="en-US" b="0" dirty="0"/>
              <a:t>grows well until other soil micro-organisms interfere with its growth or until the soil dries. The fungus probably still grows for a while down in the earth cracks and holes until the humidity in these sites drops and/or other soil micro-organisms interfere with its growth. At this time the environment is most infective with winds picking up dust and </a:t>
            </a:r>
            <a:r>
              <a:rPr lang="en-US" b="0" dirty="0" err="1"/>
              <a:t>arthrospores</a:t>
            </a:r>
            <a:r>
              <a:rPr lang="en-US" b="0" dirty="0"/>
              <a:t> and carrying them about. A study of prevailing winds over the entire endemic area does not give any overall clue to spread of this fungus, as was suggested for </a:t>
            </a:r>
            <a:r>
              <a:rPr lang="en-US" b="0" dirty="0" err="1"/>
              <a:t>histoplasmsoci</a:t>
            </a:r>
            <a:r>
              <a:rPr lang="en-US" b="0" dirty="0"/>
              <a:t> by </a:t>
            </a:r>
            <a:r>
              <a:rPr lang="en-US" b="0" dirty="0" err="1"/>
              <a:t>Furncolow</a:t>
            </a:r>
            <a:r>
              <a:rPr lang="en-US" b="0" dirty="0"/>
              <a:t> and </a:t>
            </a:r>
            <a:r>
              <a:rPr lang="en-US" b="0" dirty="0" err="1"/>
              <a:t>Horr</a:t>
            </a:r>
            <a:r>
              <a:rPr lang="en-US" b="0" dirty="0"/>
              <a:t> (</a:t>
            </a:r>
            <a:r>
              <a:rPr lang="en-US" b="0" dirty="0" err="1"/>
              <a:t>Proc</a:t>
            </a:r>
            <a:r>
              <a:rPr lang="en-US" b="0" dirty="0"/>
              <a:t> </a:t>
            </a:r>
            <a:r>
              <a:rPr lang="en-US" b="0" dirty="0" err="1"/>
              <a:t>Histo</a:t>
            </a:r>
            <a:r>
              <a:rPr lang="en-US" b="0" dirty="0"/>
              <a:t> Conference, 1956). Possible the fungus cannot remain viable for long periods of time when airborne. A majority of human and animal infections seem to occur during the windy, dusty weather following the wet season. 185</a:t>
            </a:r>
          </a:p>
          <a:p>
            <a:endParaRPr lang="en-US" b="0" dirty="0"/>
          </a:p>
        </p:txBody>
      </p:sp>
      <p:sp>
        <p:nvSpPr>
          <p:cNvPr id="4" name="Slide Number Placeholder 3"/>
          <p:cNvSpPr>
            <a:spLocks noGrp="1"/>
          </p:cNvSpPr>
          <p:nvPr>
            <p:ph type="sldNum" sz="quarter" idx="10"/>
          </p:nvPr>
        </p:nvSpPr>
        <p:spPr/>
        <p:txBody>
          <a:bodyPr/>
          <a:lstStyle/>
          <a:p>
            <a:fld id="{5E4F3CD1-65DD-428D-BA82-AEC9931DC2B6}" type="slidenum">
              <a:rPr lang="en-US" smtClean="0"/>
              <a:pPr/>
              <a:t>5</a:t>
            </a:fld>
            <a:endParaRPr lang="en-US"/>
          </a:p>
        </p:txBody>
      </p:sp>
    </p:spTree>
    <p:extLst>
      <p:ext uri="{BB962C8B-B14F-4D97-AF65-F5344CB8AC3E}">
        <p14:creationId xmlns="" xmlns:p14="http://schemas.microsoft.com/office/powerpoint/2010/main" val="9309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3CD1-65DD-428D-BA82-AEC9931DC2B6}" type="slidenum">
              <a:rPr lang="en-US" smtClean="0"/>
              <a:pPr/>
              <a:t>6</a:t>
            </a:fld>
            <a:endParaRPr lang="en-US"/>
          </a:p>
        </p:txBody>
      </p:sp>
    </p:spTree>
    <p:extLst>
      <p:ext uri="{BB962C8B-B14F-4D97-AF65-F5344CB8AC3E}">
        <p14:creationId xmlns="" xmlns:p14="http://schemas.microsoft.com/office/powerpoint/2010/main" val="5360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t>Hugenholtz</a:t>
            </a:r>
            <a:r>
              <a:rPr lang="en-US" b="0" dirty="0"/>
              <a:t> P. 1957. Climate and coccidioidomycosis. In: Symposium on Coccidioidomycosis, Phoenix, </a:t>
            </a:r>
            <a:r>
              <a:rPr lang="en-US" b="0" dirty="0" err="1"/>
              <a:t>Arizona:Washington</a:t>
            </a:r>
            <a:r>
              <a:rPr lang="en-US" b="0" dirty="0"/>
              <a:t>, DC: U.S. Public Health Services, 136-143</a:t>
            </a:r>
          </a:p>
        </p:txBody>
      </p:sp>
      <p:sp>
        <p:nvSpPr>
          <p:cNvPr id="4" name="Slide Number Placeholder 3"/>
          <p:cNvSpPr>
            <a:spLocks noGrp="1"/>
          </p:cNvSpPr>
          <p:nvPr>
            <p:ph type="sldNum" sz="quarter" idx="10"/>
          </p:nvPr>
        </p:nvSpPr>
        <p:spPr/>
        <p:txBody>
          <a:bodyPr/>
          <a:lstStyle/>
          <a:p>
            <a:fld id="{5E4F3CD1-65DD-428D-BA82-AEC9931DC2B6}" type="slidenum">
              <a:rPr lang="en-US" smtClean="0"/>
              <a:pPr/>
              <a:t>7</a:t>
            </a:fld>
            <a:endParaRPr lang="en-US"/>
          </a:p>
        </p:txBody>
      </p:sp>
    </p:spTree>
    <p:extLst>
      <p:ext uri="{BB962C8B-B14F-4D97-AF65-F5344CB8AC3E}">
        <p14:creationId xmlns="" xmlns:p14="http://schemas.microsoft.com/office/powerpoint/2010/main" val="2264193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by season demonstrated peak periods of disease incidence during the winter months (November--February) (</a:t>
            </a:r>
            <a:r>
              <a:rPr lang="en-US" dirty="0">
                <a:hlinkClick r:id="rId3"/>
              </a:rPr>
              <a:t>Figure 1</a:t>
            </a:r>
            <a:r>
              <a:rPr lang="en-US" dirty="0"/>
              <a:t>). The baseline rate between peak periods was stable, indicating that the seasonal periods were responsible for the overall annual increase in reported cases.</a:t>
            </a:r>
          </a:p>
        </p:txBody>
      </p:sp>
      <p:sp>
        <p:nvSpPr>
          <p:cNvPr id="4" name="Slide Number Placeholder 3"/>
          <p:cNvSpPr>
            <a:spLocks noGrp="1"/>
          </p:cNvSpPr>
          <p:nvPr>
            <p:ph type="sldNum" sz="quarter" idx="10"/>
          </p:nvPr>
        </p:nvSpPr>
        <p:spPr/>
        <p:txBody>
          <a:bodyPr/>
          <a:lstStyle/>
          <a:p>
            <a:fld id="{5E4F3CD1-65DD-428D-BA82-AEC9931DC2B6}" type="slidenum">
              <a:rPr lang="en-US" smtClean="0"/>
              <a:pPr/>
              <a:t>8</a:t>
            </a:fld>
            <a:endParaRPr lang="en-US"/>
          </a:p>
        </p:txBody>
      </p:sp>
    </p:spTree>
    <p:extLst>
      <p:ext uri="{BB962C8B-B14F-4D97-AF65-F5344CB8AC3E}">
        <p14:creationId xmlns="" xmlns:p14="http://schemas.microsoft.com/office/powerpoint/2010/main" val="105003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3CD1-65DD-428D-BA82-AEC9931DC2B6}" type="slidenum">
              <a:rPr lang="en-US" smtClean="0"/>
              <a:pPr/>
              <a:t>9</a:t>
            </a:fld>
            <a:endParaRPr lang="en-US"/>
          </a:p>
        </p:txBody>
      </p:sp>
    </p:spTree>
    <p:extLst>
      <p:ext uri="{BB962C8B-B14F-4D97-AF65-F5344CB8AC3E}">
        <p14:creationId xmlns="" xmlns:p14="http://schemas.microsoft.com/office/powerpoint/2010/main" val="72685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brownlab.arizona.edu/" TargetMode="External"/><Relationship Id="rId4" Type="http://schemas.openxmlformats.org/officeDocument/2006/relationships/hyperlink" Target="mailto:HeidiBrown@email.arizona.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cdc.gov/mmwr/preview/mmwrhtml/mm5206a4.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2225"/>
            <a:ext cx="7772400" cy="1470025"/>
          </a:xfrm>
        </p:spPr>
        <p:txBody>
          <a:bodyPr/>
          <a:lstStyle/>
          <a:p>
            <a:r>
              <a:rPr lang="en-US" dirty="0" smtClean="0"/>
              <a:t>Valley Fever </a:t>
            </a:r>
            <a:r>
              <a:rPr lang="en-US" dirty="0"/>
              <a:t>and </a:t>
            </a:r>
            <a:r>
              <a:rPr lang="en-US" dirty="0" smtClean="0"/>
              <a:t>the Weather </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86600" y="5724234"/>
            <a:ext cx="2486808" cy="1105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371600" y="3048000"/>
            <a:ext cx="6400800" cy="1752600"/>
          </a:xfrm>
        </p:spPr>
        <p:txBody>
          <a:bodyPr>
            <a:normAutofit fontScale="55000" lnSpcReduction="20000"/>
          </a:bodyPr>
          <a:lstStyle/>
          <a:p>
            <a:r>
              <a:rPr lang="en-US" dirty="0" smtClean="0"/>
              <a:t>2014 Arizona Dust Storm Workshop</a:t>
            </a:r>
          </a:p>
          <a:p>
            <a:r>
              <a:rPr lang="en-US" dirty="0" smtClean="0"/>
              <a:t>19 March 2014</a:t>
            </a:r>
          </a:p>
          <a:p>
            <a:endParaRPr lang="en-US" dirty="0" smtClean="0"/>
          </a:p>
          <a:p>
            <a:r>
              <a:rPr lang="en-US" dirty="0" smtClean="0"/>
              <a:t>Heidi </a:t>
            </a:r>
            <a:r>
              <a:rPr lang="en-US" dirty="0" smtClean="0"/>
              <a:t>E. Brown, Ph.D., M.P.H.</a:t>
            </a:r>
          </a:p>
          <a:p>
            <a:r>
              <a:rPr lang="en-US" dirty="0" smtClean="0"/>
              <a:t>University of Arizona</a:t>
            </a:r>
          </a:p>
          <a:p>
            <a:r>
              <a:rPr lang="en-US" dirty="0" smtClean="0"/>
              <a:t>College of Public Health</a:t>
            </a:r>
            <a:endParaRPr lang="en-US" dirty="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992" y="5724233"/>
            <a:ext cx="2486808" cy="1105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58208" y="5742297"/>
            <a:ext cx="2486808" cy="1105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 y="5742296"/>
            <a:ext cx="2486808" cy="1105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1219200" y="5638800"/>
            <a:ext cx="12954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0" y="5638800"/>
            <a:ext cx="12954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43600" y="5638800"/>
            <a:ext cx="12954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05800" y="5638800"/>
            <a:ext cx="12954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952069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2400" b="1" smtClean="0"/>
              <a:t>Grow</a:t>
            </a:r>
            <a:r>
              <a:rPr lang="en-US" altLang="en-US" sz="2400" smtClean="0"/>
              <a:t>: hi/lo OND precip </a:t>
            </a:r>
            <a:r>
              <a:rPr lang="en-US" altLang="en-US" sz="2400" smtClean="0">
                <a:sym typeface="Wingdings" pitchFamily="2" charset="2"/>
              </a:rPr>
              <a:t> hi/lo cocci later</a:t>
            </a:r>
            <a:endParaRPr lang="en-US" altLang="en-US" sz="2400" smtClean="0"/>
          </a:p>
        </p:txBody>
      </p:sp>
      <p:sp>
        <p:nvSpPr>
          <p:cNvPr id="17411" name="Right Arrow 7"/>
          <p:cNvSpPr>
            <a:spLocks noChangeArrowheads="1"/>
          </p:cNvSpPr>
          <p:nvPr/>
        </p:nvSpPr>
        <p:spPr bwMode="auto">
          <a:xfrm>
            <a:off x="1584325" y="1979613"/>
            <a:ext cx="3292475" cy="184150"/>
          </a:xfrm>
          <a:prstGeom prst="rightArrow">
            <a:avLst>
              <a:gd name="adj1" fmla="val 50000"/>
              <a:gd name="adj2" fmla="val 49665"/>
            </a:avLst>
          </a:prstGeom>
          <a:solidFill>
            <a:srgbClr val="333399"/>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grpSp>
        <p:nvGrpSpPr>
          <p:cNvPr id="17412" name="Group 31"/>
          <p:cNvGrpSpPr>
            <a:grpSpLocks/>
          </p:cNvGrpSpPr>
          <p:nvPr/>
        </p:nvGrpSpPr>
        <p:grpSpPr bwMode="auto">
          <a:xfrm>
            <a:off x="93663" y="1446213"/>
            <a:ext cx="1354137" cy="1600200"/>
            <a:chOff x="93835" y="1446212"/>
            <a:chExt cx="1353965" cy="1600200"/>
          </a:xfrm>
        </p:grpSpPr>
        <p:sp>
          <p:nvSpPr>
            <p:cNvPr id="5" name="Cloud 4"/>
            <p:cNvSpPr/>
            <p:nvPr/>
          </p:nvSpPr>
          <p:spPr bwMode="auto">
            <a:xfrm>
              <a:off x="170025" y="1862137"/>
              <a:ext cx="639681" cy="457200"/>
            </a:xfrm>
            <a:prstGeom prst="cloud">
              <a:avLst/>
            </a:prstGeom>
            <a:solidFill>
              <a:srgbClr val="B7ECFF"/>
            </a:solidFill>
            <a:ln w="12700" cap="flat" cmpd="sng" algn="ctr">
              <a:solidFill>
                <a:srgbClr val="0000FF"/>
              </a:solidFill>
              <a:prstDash val="solid"/>
              <a:round/>
              <a:headEnd type="none" w="med" len="med"/>
              <a:tailEnd type="none" w="med" len="med"/>
            </a:ln>
            <a:effectLst/>
          </p:spPr>
          <p:txBody>
            <a:bodyPr>
              <a:spAutoFit/>
            </a:bodyPr>
            <a:lstStyle/>
            <a:p>
              <a:pPr>
                <a:defRPr/>
              </a:pPr>
              <a:endParaRPr lang="en-US"/>
            </a:p>
          </p:txBody>
        </p:sp>
        <p:sp>
          <p:nvSpPr>
            <p:cNvPr id="17449" name="Sun 5"/>
            <p:cNvSpPr>
              <a:spLocks noChangeArrowheads="1"/>
            </p:cNvSpPr>
            <p:nvPr/>
          </p:nvSpPr>
          <p:spPr bwMode="auto">
            <a:xfrm>
              <a:off x="899160" y="1812766"/>
              <a:ext cx="548640" cy="548640"/>
            </a:xfrm>
            <a:prstGeom prst="sun">
              <a:avLst>
                <a:gd name="adj" fmla="val 25000"/>
              </a:avLst>
            </a:prstGeom>
            <a:solidFill>
              <a:srgbClr val="FFFF00"/>
            </a:solidFill>
            <a:ln w="12700" algn="ctr">
              <a:solidFill>
                <a:srgbClr val="FFC000"/>
              </a:solidFill>
              <a:round/>
              <a:headEnd/>
              <a:tailEnd/>
            </a:ln>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50" name="TextBox 6"/>
            <p:cNvSpPr txBox="1">
              <a:spLocks noChangeArrowheads="1"/>
            </p:cNvSpPr>
            <p:nvPr/>
          </p:nvSpPr>
          <p:spPr bwMode="auto">
            <a:xfrm>
              <a:off x="653728" y="1689254"/>
              <a:ext cx="42672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4400" b="1">
                  <a:latin typeface="Calibri" pitchFamily="34" charset="0"/>
                </a:rPr>
                <a:t>/</a:t>
              </a:r>
              <a:endParaRPr lang="en-US" altLang="en-US" b="1">
                <a:latin typeface="Calibri" pitchFamily="34" charset="0"/>
              </a:endParaRPr>
            </a:p>
          </p:txBody>
        </p:sp>
        <p:cxnSp>
          <p:nvCxnSpPr>
            <p:cNvPr id="17451" name="Straight Connector 16"/>
            <p:cNvCxnSpPr>
              <a:cxnSpLocks noChangeShapeType="1"/>
            </p:cNvCxnSpPr>
            <p:nvPr/>
          </p:nvCxnSpPr>
          <p:spPr bwMode="auto">
            <a:xfrm rot="5400000">
              <a:off x="-705471" y="2245518"/>
              <a:ext cx="1600200" cy="1588"/>
            </a:xfrm>
            <a:prstGeom prst="line">
              <a:avLst/>
            </a:prstGeom>
            <a:noFill/>
            <a:ln w="38100" algn="ctr">
              <a:solidFill>
                <a:srgbClr val="333399"/>
              </a:solidFill>
              <a:round/>
              <a:headEnd/>
              <a:tailEnd/>
            </a:ln>
            <a:extLst>
              <a:ext uri="{909E8E84-426E-40DD-AFC4-6F175D3DCCD1}">
                <a14:hiddenFill xmlns="" xmlns:a14="http://schemas.microsoft.com/office/drawing/2010/main">
                  <a:noFill/>
                </a14:hiddenFill>
              </a:ext>
            </a:extLst>
          </p:spPr>
        </p:cxnSp>
      </p:grpSp>
      <p:grpSp>
        <p:nvGrpSpPr>
          <p:cNvPr id="17413" name="Group 29"/>
          <p:cNvGrpSpPr>
            <a:grpSpLocks/>
          </p:cNvGrpSpPr>
          <p:nvPr/>
        </p:nvGrpSpPr>
        <p:grpSpPr bwMode="auto">
          <a:xfrm>
            <a:off x="5057775" y="1903413"/>
            <a:ext cx="1611313" cy="304800"/>
            <a:chOff x="5486400" y="1904206"/>
            <a:chExt cx="1611087" cy="304800"/>
          </a:xfrm>
        </p:grpSpPr>
        <p:sp>
          <p:nvSpPr>
            <p:cNvPr id="11" name="5-Point Star 10"/>
            <p:cNvSpPr/>
            <p:nvPr/>
          </p:nvSpPr>
          <p:spPr bwMode="auto">
            <a:xfrm>
              <a:off x="5486400" y="1904206"/>
              <a:ext cx="304757" cy="304800"/>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sp>
          <p:nvSpPr>
            <p:cNvPr id="12" name="5-Point Star 11"/>
            <p:cNvSpPr/>
            <p:nvPr/>
          </p:nvSpPr>
          <p:spPr bwMode="auto">
            <a:xfrm>
              <a:off x="5921314" y="1904206"/>
              <a:ext cx="304757" cy="304800"/>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sp>
          <p:nvSpPr>
            <p:cNvPr id="13" name="5-Point Star 12"/>
            <p:cNvSpPr/>
            <p:nvPr/>
          </p:nvSpPr>
          <p:spPr bwMode="auto">
            <a:xfrm>
              <a:off x="6357816" y="1904206"/>
              <a:ext cx="304757" cy="304800"/>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sp>
          <p:nvSpPr>
            <p:cNvPr id="18" name="5-Point Star 17"/>
            <p:cNvSpPr/>
            <p:nvPr/>
          </p:nvSpPr>
          <p:spPr bwMode="auto">
            <a:xfrm>
              <a:off x="6792730" y="1904206"/>
              <a:ext cx="304757" cy="304800"/>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grpSp>
      <p:grpSp>
        <p:nvGrpSpPr>
          <p:cNvPr id="17414" name="Group 30"/>
          <p:cNvGrpSpPr>
            <a:grpSpLocks/>
          </p:cNvGrpSpPr>
          <p:nvPr/>
        </p:nvGrpSpPr>
        <p:grpSpPr bwMode="auto">
          <a:xfrm>
            <a:off x="6781800" y="1903413"/>
            <a:ext cx="1176338" cy="304800"/>
            <a:chOff x="7228116" y="1904206"/>
            <a:chExt cx="1176171" cy="304800"/>
          </a:xfrm>
        </p:grpSpPr>
        <p:sp>
          <p:nvSpPr>
            <p:cNvPr id="19" name="5-Point Star 18"/>
            <p:cNvSpPr/>
            <p:nvPr/>
          </p:nvSpPr>
          <p:spPr bwMode="auto">
            <a:xfrm>
              <a:off x="7228116" y="1904206"/>
              <a:ext cx="304757" cy="304800"/>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sp>
          <p:nvSpPr>
            <p:cNvPr id="20" name="5-Point Star 19"/>
            <p:cNvSpPr/>
            <p:nvPr/>
          </p:nvSpPr>
          <p:spPr bwMode="auto">
            <a:xfrm>
              <a:off x="7663029" y="1904206"/>
              <a:ext cx="304757" cy="304800"/>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sp>
          <p:nvSpPr>
            <p:cNvPr id="21" name="5-Point Star 20"/>
            <p:cNvSpPr/>
            <p:nvPr/>
          </p:nvSpPr>
          <p:spPr bwMode="auto">
            <a:xfrm>
              <a:off x="8099530" y="1904206"/>
              <a:ext cx="304757" cy="304800"/>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grpSp>
      <p:grpSp>
        <p:nvGrpSpPr>
          <p:cNvPr id="17415" name="Group 28"/>
          <p:cNvGrpSpPr>
            <a:grpSpLocks/>
          </p:cNvGrpSpPr>
          <p:nvPr/>
        </p:nvGrpSpPr>
        <p:grpSpPr bwMode="auto">
          <a:xfrm>
            <a:off x="61913" y="1446213"/>
            <a:ext cx="9082087" cy="1601787"/>
            <a:chOff x="62475" y="1447006"/>
            <a:chExt cx="9081525" cy="1600994"/>
          </a:xfrm>
        </p:grpSpPr>
        <p:sp>
          <p:nvSpPr>
            <p:cNvPr id="17437" name="TextBox 3"/>
            <p:cNvSpPr txBox="1">
              <a:spLocks noChangeArrowheads="1"/>
            </p:cNvSpPr>
            <p:nvPr/>
          </p:nvSpPr>
          <p:spPr bwMode="auto">
            <a:xfrm>
              <a:off x="62475" y="2494696"/>
              <a:ext cx="90815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1800">
                  <a:latin typeface="Calibri" pitchFamily="34" charset="0"/>
                </a:rPr>
                <a:t>Oct  Nov  Dec  Jan  Feb  Mar  Apr  May  Jun  Jul  Aug  Sep  Oct  Nov  Dec Jan  Feb  Mar  Apr  May</a:t>
              </a:r>
            </a:p>
          </p:txBody>
        </p:sp>
        <p:cxnSp>
          <p:nvCxnSpPr>
            <p:cNvPr id="17438" name="Straight Connector 14"/>
            <p:cNvCxnSpPr>
              <a:cxnSpLocks noChangeShapeType="1"/>
            </p:cNvCxnSpPr>
            <p:nvPr/>
          </p:nvCxnSpPr>
          <p:spPr bwMode="auto">
            <a:xfrm rot="5400000">
              <a:off x="646906" y="2247106"/>
              <a:ext cx="1600200" cy="1588"/>
            </a:xfrm>
            <a:prstGeom prst="line">
              <a:avLst/>
            </a:prstGeom>
            <a:noFill/>
            <a:ln w="38100" algn="ctr">
              <a:solidFill>
                <a:srgbClr val="333399"/>
              </a:solidFill>
              <a:round/>
              <a:headEnd/>
              <a:tailEnd/>
            </a:ln>
            <a:extLst>
              <a:ext uri="{909E8E84-426E-40DD-AFC4-6F175D3DCCD1}">
                <a14:hiddenFill xmlns="" xmlns:a14="http://schemas.microsoft.com/office/drawing/2010/main">
                  <a:noFill/>
                </a14:hiddenFill>
              </a:ext>
            </a:extLst>
          </p:spPr>
        </p:cxnSp>
        <p:cxnSp>
          <p:nvCxnSpPr>
            <p:cNvPr id="17439" name="Straight Connector 23"/>
            <p:cNvCxnSpPr>
              <a:cxnSpLocks noChangeShapeType="1"/>
            </p:cNvCxnSpPr>
            <p:nvPr/>
          </p:nvCxnSpPr>
          <p:spPr bwMode="auto">
            <a:xfrm rot="5400000">
              <a:off x="4191618" y="2246312"/>
              <a:ext cx="1600200" cy="1588"/>
            </a:xfrm>
            <a:prstGeom prst="line">
              <a:avLst/>
            </a:prstGeom>
            <a:noFill/>
            <a:ln w="38100" algn="ctr">
              <a:solidFill>
                <a:srgbClr val="333399"/>
              </a:solidFill>
              <a:round/>
              <a:headEnd/>
              <a:tailEnd/>
            </a:ln>
            <a:extLst>
              <a:ext uri="{909E8E84-426E-40DD-AFC4-6F175D3DCCD1}">
                <a14:hiddenFill xmlns="" xmlns:a14="http://schemas.microsoft.com/office/drawing/2010/main">
                  <a:noFill/>
                </a14:hiddenFill>
              </a:ext>
            </a:extLst>
          </p:spPr>
        </p:cxnSp>
        <p:cxnSp>
          <p:nvCxnSpPr>
            <p:cNvPr id="17440" name="Straight Connector 24"/>
            <p:cNvCxnSpPr>
              <a:cxnSpLocks noChangeShapeType="1"/>
            </p:cNvCxnSpPr>
            <p:nvPr/>
          </p:nvCxnSpPr>
          <p:spPr bwMode="auto">
            <a:xfrm rot="5400000">
              <a:off x="7276371" y="2246312"/>
              <a:ext cx="1600200" cy="1588"/>
            </a:xfrm>
            <a:prstGeom prst="line">
              <a:avLst/>
            </a:prstGeom>
            <a:noFill/>
            <a:ln w="38100" algn="ctr">
              <a:solidFill>
                <a:srgbClr val="333399"/>
              </a:solidFill>
              <a:round/>
              <a:headEnd/>
              <a:tailEnd/>
            </a:ln>
            <a:extLst>
              <a:ext uri="{909E8E84-426E-40DD-AFC4-6F175D3DCCD1}">
                <a14:hiddenFill xmlns="" xmlns:a14="http://schemas.microsoft.com/office/drawing/2010/main">
                  <a:noFill/>
                </a14:hiddenFill>
              </a:ext>
            </a:extLst>
          </p:spPr>
        </p:cxnSp>
      </p:grpSp>
      <p:grpSp>
        <p:nvGrpSpPr>
          <p:cNvPr id="7" name="Group 57"/>
          <p:cNvGrpSpPr>
            <a:grpSpLocks/>
          </p:cNvGrpSpPr>
          <p:nvPr/>
        </p:nvGrpSpPr>
        <p:grpSpPr bwMode="auto">
          <a:xfrm>
            <a:off x="61913" y="3429000"/>
            <a:ext cx="9082087" cy="2436813"/>
            <a:chOff x="61913" y="3429000"/>
            <a:chExt cx="9082087" cy="2437606"/>
          </a:xfrm>
        </p:grpSpPr>
        <p:sp>
          <p:nvSpPr>
            <p:cNvPr id="28" name="Title 1"/>
            <p:cNvSpPr txBox="1">
              <a:spLocks/>
            </p:cNvSpPr>
            <p:nvPr/>
          </p:nvSpPr>
          <p:spPr bwMode="auto">
            <a:xfrm>
              <a:off x="152400" y="3429000"/>
              <a:ext cx="8839200" cy="971866"/>
            </a:xfrm>
            <a:prstGeom prst="rect">
              <a:avLst/>
            </a:prstGeom>
            <a:noFill/>
            <a:ln w="9525">
              <a:noFill/>
              <a:miter lim="800000"/>
              <a:headEnd/>
              <a:tailEnd/>
            </a:ln>
          </p:spPr>
          <p:txBody>
            <a:bodyPr lIns="92075" tIns="46038" rIns="92075" bIns="46038" anchor="ctr"/>
            <a:lstStyle/>
            <a:p>
              <a:pPr algn="ctr">
                <a:defRPr/>
              </a:pPr>
              <a:r>
                <a:rPr lang="en-US" sz="2400" b="1" kern="0" dirty="0">
                  <a:solidFill>
                    <a:srgbClr val="000099"/>
                  </a:solidFill>
                  <a:latin typeface="+mj-lt"/>
                  <a:ea typeface="+mj-ea"/>
                  <a:cs typeface="+mj-cs"/>
                </a:rPr>
                <a:t>Blow</a:t>
              </a:r>
              <a:r>
                <a:rPr lang="en-US" sz="2400" kern="0" dirty="0">
                  <a:solidFill>
                    <a:srgbClr val="000099"/>
                  </a:solidFill>
                  <a:latin typeface="+mj-lt"/>
                  <a:ea typeface="+mj-ea"/>
                  <a:cs typeface="+mj-cs"/>
                </a:rPr>
                <a:t>: moist/dry month </a:t>
              </a:r>
              <a:r>
                <a:rPr lang="en-US" sz="2400" kern="0" dirty="0">
                  <a:solidFill>
                    <a:srgbClr val="000099"/>
                  </a:solidFill>
                  <a:latin typeface="+mj-lt"/>
                  <a:ea typeface="+mj-ea"/>
                  <a:cs typeface="+mj-cs"/>
                  <a:sym typeface="Wingdings" pitchFamily="2" charset="2"/>
                </a:rPr>
                <a:t> lo/</a:t>
              </a:r>
              <a:r>
                <a:rPr lang="en-US" sz="2400" kern="0" dirty="0">
                  <a:solidFill>
                    <a:srgbClr val="000099"/>
                  </a:solidFill>
                  <a:latin typeface="+mj-lt"/>
                  <a:ea typeface="+mj-ea"/>
                  <a:cs typeface="+mj-cs"/>
                </a:rPr>
                <a:t>hi</a:t>
              </a:r>
              <a:r>
                <a:rPr lang="en-US" sz="2400" kern="0" dirty="0">
                  <a:solidFill>
                    <a:srgbClr val="000099"/>
                  </a:solidFill>
                  <a:latin typeface="+mj-lt"/>
                  <a:ea typeface="+mj-ea"/>
                  <a:cs typeface="+mj-cs"/>
                  <a:sym typeface="Wingdings" pitchFamily="2" charset="2"/>
                </a:rPr>
                <a:t> cocci same month/season</a:t>
              </a:r>
              <a:endParaRPr lang="en-US" sz="2400" kern="0" dirty="0">
                <a:solidFill>
                  <a:srgbClr val="000099"/>
                </a:solidFill>
                <a:latin typeface="+mj-lt"/>
                <a:ea typeface="+mj-ea"/>
                <a:cs typeface="+mj-cs"/>
              </a:endParaRPr>
            </a:p>
          </p:txBody>
        </p:sp>
        <p:grpSp>
          <p:nvGrpSpPr>
            <p:cNvPr id="17418" name="Group 31"/>
            <p:cNvGrpSpPr>
              <a:grpSpLocks/>
            </p:cNvGrpSpPr>
            <p:nvPr/>
          </p:nvGrpSpPr>
          <p:grpSpPr bwMode="auto">
            <a:xfrm>
              <a:off x="6324600" y="4267200"/>
              <a:ext cx="1277937" cy="769441"/>
              <a:chOff x="170025" y="1689254"/>
              <a:chExt cx="1277775" cy="769441"/>
            </a:xfrm>
          </p:grpSpPr>
          <p:sp>
            <p:nvSpPr>
              <p:cNvPr id="33" name="Cloud 32"/>
              <p:cNvSpPr/>
              <p:nvPr/>
            </p:nvSpPr>
            <p:spPr bwMode="auto">
              <a:xfrm>
                <a:off x="170025" y="1862621"/>
                <a:ext cx="639682" cy="455760"/>
              </a:xfrm>
              <a:prstGeom prst="cloud">
                <a:avLst/>
              </a:prstGeom>
              <a:solidFill>
                <a:srgbClr val="B7ECFF"/>
              </a:solidFill>
              <a:ln w="12700" cap="flat" cmpd="sng" algn="ctr">
                <a:solidFill>
                  <a:srgbClr val="0000FF"/>
                </a:solidFill>
                <a:prstDash val="solid"/>
                <a:round/>
                <a:headEnd type="none" w="med" len="med"/>
                <a:tailEnd type="none" w="med" len="med"/>
              </a:ln>
              <a:effectLst/>
            </p:spPr>
            <p:txBody>
              <a:bodyPr>
                <a:spAutoFit/>
              </a:bodyPr>
              <a:lstStyle/>
              <a:p>
                <a:pPr>
                  <a:defRPr/>
                </a:pPr>
                <a:endParaRPr lang="en-US"/>
              </a:p>
            </p:txBody>
          </p:sp>
          <p:sp>
            <p:nvSpPr>
              <p:cNvPr id="17435" name="Sun 5"/>
              <p:cNvSpPr>
                <a:spLocks noChangeArrowheads="1"/>
              </p:cNvSpPr>
              <p:nvPr/>
            </p:nvSpPr>
            <p:spPr bwMode="auto">
              <a:xfrm>
                <a:off x="899160" y="1812766"/>
                <a:ext cx="548640" cy="548640"/>
              </a:xfrm>
              <a:prstGeom prst="sun">
                <a:avLst>
                  <a:gd name="adj" fmla="val 25000"/>
                </a:avLst>
              </a:prstGeom>
              <a:solidFill>
                <a:srgbClr val="FFFF00"/>
              </a:solidFill>
              <a:ln w="12700" algn="ctr">
                <a:solidFill>
                  <a:srgbClr val="FFC000"/>
                </a:solidFill>
                <a:round/>
                <a:headEnd/>
                <a:tailEnd/>
              </a:ln>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6" name="TextBox 6"/>
              <p:cNvSpPr txBox="1">
                <a:spLocks noChangeArrowheads="1"/>
              </p:cNvSpPr>
              <p:nvPr/>
            </p:nvSpPr>
            <p:spPr bwMode="auto">
              <a:xfrm>
                <a:off x="653728" y="1689254"/>
                <a:ext cx="42672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4400" b="1">
                    <a:latin typeface="Calibri" pitchFamily="34" charset="0"/>
                  </a:rPr>
                  <a:t>/</a:t>
                </a:r>
                <a:endParaRPr lang="en-US" altLang="en-US" b="1">
                  <a:latin typeface="Calibri" pitchFamily="34" charset="0"/>
                </a:endParaRPr>
              </a:p>
            </p:txBody>
          </p:sp>
        </p:grpSp>
        <p:grpSp>
          <p:nvGrpSpPr>
            <p:cNvPr id="17419" name="Group 29"/>
            <p:cNvGrpSpPr>
              <a:grpSpLocks/>
            </p:cNvGrpSpPr>
            <p:nvPr/>
          </p:nvGrpSpPr>
          <p:grpSpPr bwMode="auto">
            <a:xfrm>
              <a:off x="5086927" y="5021551"/>
              <a:ext cx="2010789" cy="312449"/>
              <a:chOff x="5086981" y="1896557"/>
              <a:chExt cx="2010506" cy="312449"/>
            </a:xfrm>
          </p:grpSpPr>
          <p:sp>
            <p:nvSpPr>
              <p:cNvPr id="38" name="5-Point Star 37"/>
              <p:cNvSpPr/>
              <p:nvPr/>
            </p:nvSpPr>
            <p:spPr bwMode="auto">
              <a:xfrm>
                <a:off x="5486398" y="1904727"/>
                <a:ext cx="304757" cy="304900"/>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sp>
            <p:nvSpPr>
              <p:cNvPr id="39" name="5-Point Star 38"/>
              <p:cNvSpPr/>
              <p:nvPr/>
            </p:nvSpPr>
            <p:spPr bwMode="auto">
              <a:xfrm>
                <a:off x="5921312" y="1904727"/>
                <a:ext cx="304757" cy="304900"/>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sp>
            <p:nvSpPr>
              <p:cNvPr id="40" name="5-Point Star 39"/>
              <p:cNvSpPr/>
              <p:nvPr/>
            </p:nvSpPr>
            <p:spPr bwMode="auto">
              <a:xfrm>
                <a:off x="6357813" y="1904727"/>
                <a:ext cx="304757" cy="304900"/>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sp>
            <p:nvSpPr>
              <p:cNvPr id="41" name="5-Point Star 40"/>
              <p:cNvSpPr/>
              <p:nvPr/>
            </p:nvSpPr>
            <p:spPr bwMode="auto">
              <a:xfrm>
                <a:off x="6792727" y="1904727"/>
                <a:ext cx="304757" cy="304900"/>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sp>
            <p:nvSpPr>
              <p:cNvPr id="57" name="5-Point Star 56"/>
              <p:cNvSpPr/>
              <p:nvPr/>
            </p:nvSpPr>
            <p:spPr bwMode="auto">
              <a:xfrm>
                <a:off x="5086404" y="1896787"/>
                <a:ext cx="304757" cy="304900"/>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grpSp>
        <p:grpSp>
          <p:nvGrpSpPr>
            <p:cNvPr id="17420" name="Group 30"/>
            <p:cNvGrpSpPr>
              <a:grpSpLocks/>
            </p:cNvGrpSpPr>
            <p:nvPr/>
          </p:nvGrpSpPr>
          <p:grpSpPr bwMode="auto">
            <a:xfrm>
              <a:off x="7227888" y="5029200"/>
              <a:ext cx="1611312" cy="304800"/>
              <a:chOff x="7228116" y="1904206"/>
              <a:chExt cx="1611084" cy="304800"/>
            </a:xfrm>
          </p:grpSpPr>
          <p:sp>
            <p:nvSpPr>
              <p:cNvPr id="43" name="5-Point Star 42"/>
              <p:cNvSpPr/>
              <p:nvPr/>
            </p:nvSpPr>
            <p:spPr bwMode="auto">
              <a:xfrm>
                <a:off x="7228116" y="1904727"/>
                <a:ext cx="304757" cy="304899"/>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sp>
            <p:nvSpPr>
              <p:cNvPr id="44" name="5-Point Star 43"/>
              <p:cNvSpPr/>
              <p:nvPr/>
            </p:nvSpPr>
            <p:spPr bwMode="auto">
              <a:xfrm>
                <a:off x="7663029" y="1904727"/>
                <a:ext cx="304757" cy="304899"/>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sp>
            <p:nvSpPr>
              <p:cNvPr id="45" name="5-Point Star 44"/>
              <p:cNvSpPr/>
              <p:nvPr/>
            </p:nvSpPr>
            <p:spPr bwMode="auto">
              <a:xfrm>
                <a:off x="8099530" y="1904727"/>
                <a:ext cx="304757" cy="304899"/>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sp>
            <p:nvSpPr>
              <p:cNvPr id="46" name="5-Point Star 45"/>
              <p:cNvSpPr/>
              <p:nvPr/>
            </p:nvSpPr>
            <p:spPr bwMode="auto">
              <a:xfrm>
                <a:off x="8534443" y="1904727"/>
                <a:ext cx="304757" cy="304899"/>
              </a:xfrm>
              <a:prstGeom prst="star5">
                <a:avLst/>
              </a:prstGeom>
              <a:solidFill>
                <a:srgbClr val="FF0000"/>
              </a:solidFill>
              <a:ln w="12700" cap="flat" cmpd="sng" algn="ctr">
                <a:noFill/>
                <a:prstDash val="solid"/>
                <a:round/>
                <a:headEnd type="none" w="med" len="med"/>
                <a:tailEnd type="none" w="med" len="med"/>
              </a:ln>
              <a:effectLst/>
            </p:spPr>
            <p:txBody>
              <a:bodyPr>
                <a:spAutoFit/>
              </a:bodyPr>
              <a:lstStyle/>
              <a:p>
                <a:pPr>
                  <a:defRPr/>
                </a:pPr>
                <a:endParaRPr lang="en-US"/>
              </a:p>
            </p:txBody>
          </p:sp>
        </p:grpSp>
        <p:grpSp>
          <p:nvGrpSpPr>
            <p:cNvPr id="17421" name="Group 28"/>
            <p:cNvGrpSpPr>
              <a:grpSpLocks/>
            </p:cNvGrpSpPr>
            <p:nvPr/>
          </p:nvGrpSpPr>
          <p:grpSpPr bwMode="auto">
            <a:xfrm>
              <a:off x="61913" y="4265613"/>
              <a:ext cx="9082087" cy="1600993"/>
              <a:chOff x="62475" y="1447006"/>
              <a:chExt cx="9081525" cy="1600200"/>
            </a:xfrm>
          </p:grpSpPr>
          <p:sp>
            <p:nvSpPr>
              <p:cNvPr id="17422" name="TextBox 3"/>
              <p:cNvSpPr txBox="1">
                <a:spLocks noChangeArrowheads="1"/>
              </p:cNvSpPr>
              <p:nvPr/>
            </p:nvSpPr>
            <p:spPr bwMode="auto">
              <a:xfrm>
                <a:off x="62475" y="2494696"/>
                <a:ext cx="90815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1800">
                    <a:latin typeface="Calibri" pitchFamily="34" charset="0"/>
                  </a:rPr>
                  <a:t>Oct  Nov  Dec  Jan  Feb  Mar  Apr  May  Jun  Jul  Aug  Sep  Oct  Nov  Dec Jan  Feb  Mar  Apr  May</a:t>
                </a:r>
              </a:p>
            </p:txBody>
          </p:sp>
          <p:cxnSp>
            <p:nvCxnSpPr>
              <p:cNvPr id="17423" name="Straight Connector 23"/>
              <p:cNvCxnSpPr>
                <a:cxnSpLocks noChangeShapeType="1"/>
              </p:cNvCxnSpPr>
              <p:nvPr/>
            </p:nvCxnSpPr>
            <p:spPr bwMode="auto">
              <a:xfrm rot="5400000">
                <a:off x="4190895" y="2246312"/>
                <a:ext cx="1600200" cy="1588"/>
              </a:xfrm>
              <a:prstGeom prst="line">
                <a:avLst/>
              </a:prstGeom>
              <a:noFill/>
              <a:ln w="38100" algn="ctr">
                <a:solidFill>
                  <a:srgbClr val="333399"/>
                </a:solidFill>
                <a:round/>
                <a:headEnd/>
                <a:tailEnd/>
              </a:ln>
              <a:extLst>
                <a:ext uri="{909E8E84-426E-40DD-AFC4-6F175D3DCCD1}">
                  <a14:hiddenFill xmlns="" xmlns:a14="http://schemas.microsoft.com/office/drawing/2010/main">
                    <a:noFill/>
                  </a14:hiddenFill>
                </a:ext>
              </a:extLst>
            </p:spPr>
          </p:cxnSp>
          <p:cxnSp>
            <p:nvCxnSpPr>
              <p:cNvPr id="17424" name="Straight Connector 24"/>
              <p:cNvCxnSpPr>
                <a:cxnSpLocks noChangeShapeType="1"/>
              </p:cNvCxnSpPr>
              <p:nvPr/>
            </p:nvCxnSpPr>
            <p:spPr bwMode="auto">
              <a:xfrm rot="5400000">
                <a:off x="8220733" y="2246312"/>
                <a:ext cx="1600200" cy="1588"/>
              </a:xfrm>
              <a:prstGeom prst="line">
                <a:avLst/>
              </a:prstGeom>
              <a:noFill/>
              <a:ln w="38100" algn="ctr">
                <a:solidFill>
                  <a:srgbClr val="333399"/>
                </a:solidFill>
                <a:round/>
                <a:headEnd/>
                <a:tailEnd/>
              </a:ln>
              <a:extLst>
                <a:ext uri="{909E8E84-426E-40DD-AFC4-6F175D3DCCD1}">
                  <a14:hiddenFill xmlns="" xmlns:a14="http://schemas.microsoft.com/office/drawing/2010/main">
                    <a:noFill/>
                  </a14:hiddenFill>
                </a:ext>
              </a:extLst>
            </p:spPr>
          </p:cxnSp>
        </p:grpSp>
      </p:grpSp>
      <p:sp>
        <p:nvSpPr>
          <p:cNvPr id="2" name="TextBox 1"/>
          <p:cNvSpPr txBox="1"/>
          <p:nvPr/>
        </p:nvSpPr>
        <p:spPr>
          <a:xfrm>
            <a:off x="6437041" y="6488668"/>
            <a:ext cx="2706959" cy="369332"/>
          </a:xfrm>
          <a:prstGeom prst="rect">
            <a:avLst/>
          </a:prstGeom>
          <a:noFill/>
        </p:spPr>
        <p:txBody>
          <a:bodyPr wrap="none" rtlCol="0">
            <a:spAutoFit/>
          </a:bodyPr>
          <a:lstStyle/>
          <a:p>
            <a:r>
              <a:rPr lang="en-US" dirty="0" smtClean="0"/>
              <a:t>Slide courtesy of A. Comrie</a:t>
            </a:r>
            <a:endParaRPr lang="en-US" dirty="0"/>
          </a:p>
        </p:txBody>
      </p:sp>
    </p:spTree>
    <p:extLst>
      <p:ext uri="{BB962C8B-B14F-4D97-AF65-F5344CB8AC3E}">
        <p14:creationId xmlns="" xmlns:p14="http://schemas.microsoft.com/office/powerpoint/2010/main" val="724086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495800" y="1768475"/>
            <a:ext cx="4754563" cy="3565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pic>
      <p:pic>
        <p:nvPicPr>
          <p:cNvPr id="1638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06363" y="1752600"/>
            <a:ext cx="4754563" cy="3565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pic>
      <p:sp>
        <p:nvSpPr>
          <p:cNvPr id="6" name="Title 1"/>
          <p:cNvSpPr txBox="1">
            <a:spLocks/>
          </p:cNvSpPr>
          <p:nvPr/>
        </p:nvSpPr>
        <p:spPr bwMode="auto">
          <a:xfrm>
            <a:off x="1752600" y="990600"/>
            <a:ext cx="5791200" cy="533400"/>
          </a:xfrm>
          <a:prstGeom prst="rect">
            <a:avLst/>
          </a:prstGeom>
          <a:noFill/>
          <a:ln w="9525">
            <a:noFill/>
            <a:miter lim="800000"/>
            <a:headEnd/>
            <a:tailEnd/>
          </a:ln>
        </p:spPr>
        <p:txBody>
          <a:bodyPr lIns="92075" tIns="46038" rIns="92075" bIns="46038" anchor="ctr"/>
          <a:lstStyle/>
          <a:p>
            <a:pPr algn="ctr">
              <a:defRPr/>
            </a:pPr>
            <a:r>
              <a:rPr lang="en-US" sz="3600" kern="0" dirty="0">
                <a:latin typeface="+mj-lt"/>
                <a:ea typeface="+mj-ea"/>
                <a:cs typeface="+mj-cs"/>
              </a:rPr>
              <a:t>Precipitation </a:t>
            </a:r>
            <a:r>
              <a:rPr lang="en-US" sz="3600" kern="0" dirty="0" smtClean="0">
                <a:latin typeface="+mj-lt"/>
                <a:ea typeface="+mj-ea"/>
                <a:cs typeface="+mj-cs"/>
              </a:rPr>
              <a:t>and </a:t>
            </a:r>
            <a:r>
              <a:rPr lang="en-US" sz="3600" i="1" kern="0" dirty="0">
                <a:latin typeface="+mj-lt"/>
                <a:ea typeface="+mj-ea"/>
                <a:cs typeface="+mj-cs"/>
              </a:rPr>
              <a:t>Cocci</a:t>
            </a:r>
          </a:p>
        </p:txBody>
      </p:sp>
      <p:sp>
        <p:nvSpPr>
          <p:cNvPr id="7" name="Title 1"/>
          <p:cNvSpPr txBox="1">
            <a:spLocks/>
          </p:cNvSpPr>
          <p:nvPr/>
        </p:nvSpPr>
        <p:spPr bwMode="auto">
          <a:xfrm>
            <a:off x="6858000" y="2590800"/>
            <a:ext cx="1905000" cy="533400"/>
          </a:xfrm>
          <a:prstGeom prst="rect">
            <a:avLst/>
          </a:prstGeom>
          <a:noFill/>
          <a:ln w="9525">
            <a:noFill/>
            <a:miter lim="800000"/>
            <a:headEnd/>
            <a:tailEnd/>
          </a:ln>
        </p:spPr>
        <p:txBody>
          <a:bodyPr lIns="92075" tIns="46038" rIns="92075" bIns="46038" anchor="ctr"/>
          <a:lstStyle/>
          <a:p>
            <a:pPr algn="r">
              <a:defRPr/>
            </a:pPr>
            <a:r>
              <a:rPr lang="en-US" sz="1800" kern="0" dirty="0">
                <a:solidFill>
                  <a:srgbClr val="000099"/>
                </a:solidFill>
                <a:latin typeface="+mj-lt"/>
                <a:ea typeface="+mj-ea"/>
                <a:cs typeface="+mj-cs"/>
              </a:rPr>
              <a:t>Sep-May</a:t>
            </a:r>
          </a:p>
          <a:p>
            <a:pPr algn="r">
              <a:defRPr/>
            </a:pPr>
            <a:r>
              <a:rPr lang="en-US" sz="1800" kern="0" dirty="0">
                <a:solidFill>
                  <a:srgbClr val="000099"/>
                </a:solidFill>
                <a:latin typeface="+mj-lt"/>
                <a:ea typeface="+mj-ea"/>
                <a:cs typeface="+mj-cs"/>
              </a:rPr>
              <a:t>precip vs. cocci</a:t>
            </a:r>
          </a:p>
        </p:txBody>
      </p:sp>
      <p:sp>
        <p:nvSpPr>
          <p:cNvPr id="8" name="Title 1"/>
          <p:cNvSpPr txBox="1">
            <a:spLocks/>
          </p:cNvSpPr>
          <p:nvPr/>
        </p:nvSpPr>
        <p:spPr bwMode="auto">
          <a:xfrm>
            <a:off x="1874838" y="4098925"/>
            <a:ext cx="2286000" cy="914400"/>
          </a:xfrm>
          <a:prstGeom prst="rect">
            <a:avLst/>
          </a:prstGeom>
          <a:noFill/>
          <a:ln w="9525">
            <a:noFill/>
            <a:miter lim="800000"/>
            <a:headEnd/>
            <a:tailEnd/>
          </a:ln>
        </p:spPr>
        <p:txBody>
          <a:bodyPr lIns="92075" tIns="46038" rIns="92075" bIns="46038" anchor="ctr"/>
          <a:lstStyle/>
          <a:p>
            <a:pPr algn="r">
              <a:defRPr/>
            </a:pPr>
            <a:r>
              <a:rPr lang="en-US" sz="1800" kern="0" dirty="0">
                <a:solidFill>
                  <a:srgbClr val="000099"/>
                </a:solidFill>
                <a:latin typeface="+mj-lt"/>
                <a:ea typeface="+mj-ea"/>
                <a:cs typeface="+mj-cs"/>
              </a:rPr>
              <a:t>Oct-Dec precip vs.  later Sep-Mar cocci</a:t>
            </a:r>
          </a:p>
        </p:txBody>
      </p:sp>
      <p:sp>
        <p:nvSpPr>
          <p:cNvPr id="9" name="Title 1"/>
          <p:cNvSpPr txBox="1">
            <a:spLocks/>
          </p:cNvSpPr>
          <p:nvPr/>
        </p:nvSpPr>
        <p:spPr bwMode="auto">
          <a:xfrm>
            <a:off x="198438" y="2422525"/>
            <a:ext cx="2286000" cy="533400"/>
          </a:xfrm>
          <a:prstGeom prst="rect">
            <a:avLst/>
          </a:prstGeom>
          <a:noFill/>
          <a:ln w="9525">
            <a:noFill/>
            <a:miter lim="800000"/>
            <a:headEnd/>
            <a:tailEnd/>
          </a:ln>
        </p:spPr>
        <p:txBody>
          <a:bodyPr lIns="92075" tIns="46038" rIns="92075" bIns="46038" anchor="ctr"/>
          <a:lstStyle/>
          <a:p>
            <a:pPr algn="r">
              <a:defRPr/>
            </a:pPr>
            <a:r>
              <a:rPr lang="en-US" sz="1050" kern="0" dirty="0">
                <a:solidFill>
                  <a:srgbClr val="C00000"/>
                </a:solidFill>
                <a:latin typeface="+mj-lt"/>
                <a:ea typeface="+mj-ea"/>
                <a:cs typeface="+mj-cs"/>
              </a:rPr>
              <a:t>Maricopa: R</a:t>
            </a:r>
            <a:r>
              <a:rPr lang="en-US" sz="1050" kern="0" baseline="30000" dirty="0">
                <a:solidFill>
                  <a:srgbClr val="C00000"/>
                </a:solidFill>
                <a:latin typeface="+mj-lt"/>
                <a:ea typeface="+mj-ea"/>
                <a:cs typeface="+mj-cs"/>
              </a:rPr>
              <a:t>2</a:t>
            </a:r>
            <a:r>
              <a:rPr lang="en-US" sz="1050" kern="0" dirty="0">
                <a:solidFill>
                  <a:srgbClr val="C00000"/>
                </a:solidFill>
                <a:latin typeface="+mj-lt"/>
                <a:ea typeface="+mj-ea"/>
                <a:cs typeface="+mj-cs"/>
              </a:rPr>
              <a:t> = 0.52, p = 0.013</a:t>
            </a:r>
          </a:p>
          <a:p>
            <a:pPr algn="r">
              <a:defRPr/>
            </a:pPr>
            <a:r>
              <a:rPr lang="en-US" sz="1050" kern="0" dirty="0">
                <a:solidFill>
                  <a:srgbClr val="0070C0"/>
                </a:solidFill>
                <a:latin typeface="+mj-lt"/>
                <a:ea typeface="+mj-ea"/>
                <a:cs typeface="+mj-cs"/>
              </a:rPr>
              <a:t>Pima: R</a:t>
            </a:r>
            <a:r>
              <a:rPr lang="en-US" sz="1050" kern="0" baseline="30000" dirty="0">
                <a:solidFill>
                  <a:srgbClr val="0070C0"/>
                </a:solidFill>
                <a:latin typeface="+mj-lt"/>
                <a:ea typeface="+mj-ea"/>
                <a:cs typeface="+mj-cs"/>
              </a:rPr>
              <a:t>2</a:t>
            </a:r>
            <a:r>
              <a:rPr lang="en-US" sz="1050" kern="0" dirty="0">
                <a:solidFill>
                  <a:srgbClr val="0070C0"/>
                </a:solidFill>
                <a:latin typeface="+mj-lt"/>
                <a:ea typeface="+mj-ea"/>
                <a:cs typeface="+mj-cs"/>
              </a:rPr>
              <a:t> = 0.48, p = 0.019</a:t>
            </a:r>
          </a:p>
        </p:txBody>
      </p:sp>
      <p:sp>
        <p:nvSpPr>
          <p:cNvPr id="10" name="Title 1"/>
          <p:cNvSpPr txBox="1">
            <a:spLocks/>
          </p:cNvSpPr>
          <p:nvPr/>
        </p:nvSpPr>
        <p:spPr bwMode="auto">
          <a:xfrm>
            <a:off x="6477000" y="3048000"/>
            <a:ext cx="2286000" cy="533400"/>
          </a:xfrm>
          <a:prstGeom prst="rect">
            <a:avLst/>
          </a:prstGeom>
          <a:noFill/>
          <a:ln w="9525">
            <a:noFill/>
            <a:miter lim="800000"/>
            <a:headEnd/>
            <a:tailEnd/>
          </a:ln>
        </p:spPr>
        <p:txBody>
          <a:bodyPr lIns="92075" tIns="46038" rIns="92075" bIns="46038" anchor="ctr"/>
          <a:lstStyle/>
          <a:p>
            <a:pPr algn="r">
              <a:defRPr/>
            </a:pPr>
            <a:r>
              <a:rPr lang="en-US" sz="1050" kern="0" dirty="0">
                <a:solidFill>
                  <a:srgbClr val="C00000"/>
                </a:solidFill>
                <a:latin typeface="+mj-lt"/>
                <a:ea typeface="+mj-ea"/>
                <a:cs typeface="+mj-cs"/>
              </a:rPr>
              <a:t>Maricopa: R</a:t>
            </a:r>
            <a:r>
              <a:rPr lang="en-US" sz="1050" kern="0" baseline="30000" dirty="0">
                <a:solidFill>
                  <a:srgbClr val="C00000"/>
                </a:solidFill>
                <a:latin typeface="+mj-lt"/>
                <a:ea typeface="+mj-ea"/>
                <a:cs typeface="+mj-cs"/>
              </a:rPr>
              <a:t>2</a:t>
            </a:r>
            <a:r>
              <a:rPr lang="en-US" sz="1050" kern="0" dirty="0">
                <a:solidFill>
                  <a:srgbClr val="C00000"/>
                </a:solidFill>
                <a:latin typeface="+mj-lt"/>
                <a:ea typeface="+mj-ea"/>
                <a:cs typeface="+mj-cs"/>
              </a:rPr>
              <a:t> = 0.69, p = 0.002</a:t>
            </a:r>
          </a:p>
          <a:p>
            <a:pPr algn="r">
              <a:defRPr/>
            </a:pPr>
            <a:r>
              <a:rPr lang="en-US" sz="1050" kern="0" dirty="0">
                <a:solidFill>
                  <a:srgbClr val="0070C0"/>
                </a:solidFill>
                <a:latin typeface="+mj-lt"/>
                <a:ea typeface="+mj-ea"/>
                <a:cs typeface="+mj-cs"/>
              </a:rPr>
              <a:t>Pima: R</a:t>
            </a:r>
            <a:r>
              <a:rPr lang="en-US" sz="1050" kern="0" baseline="30000" dirty="0">
                <a:solidFill>
                  <a:srgbClr val="0070C0"/>
                </a:solidFill>
                <a:latin typeface="+mj-lt"/>
                <a:ea typeface="+mj-ea"/>
                <a:cs typeface="+mj-cs"/>
              </a:rPr>
              <a:t>2</a:t>
            </a:r>
            <a:r>
              <a:rPr lang="en-US" sz="1050" kern="0" dirty="0">
                <a:solidFill>
                  <a:srgbClr val="0070C0"/>
                </a:solidFill>
                <a:latin typeface="+mj-lt"/>
                <a:ea typeface="+mj-ea"/>
                <a:cs typeface="+mj-cs"/>
              </a:rPr>
              <a:t> = 0.46, p = 0.02</a:t>
            </a:r>
          </a:p>
        </p:txBody>
      </p:sp>
      <p:sp>
        <p:nvSpPr>
          <p:cNvPr id="11" name="Title 1"/>
          <p:cNvSpPr txBox="1">
            <a:spLocks/>
          </p:cNvSpPr>
          <p:nvPr/>
        </p:nvSpPr>
        <p:spPr bwMode="auto">
          <a:xfrm>
            <a:off x="1143000" y="5334000"/>
            <a:ext cx="2133600" cy="533400"/>
          </a:xfrm>
          <a:prstGeom prst="rect">
            <a:avLst/>
          </a:prstGeom>
          <a:noFill/>
          <a:ln w="9525">
            <a:noFill/>
            <a:miter lim="800000"/>
            <a:headEnd/>
            <a:tailEnd/>
          </a:ln>
        </p:spPr>
        <p:txBody>
          <a:bodyPr lIns="92075" tIns="46038" rIns="92075" bIns="46038" anchor="ctr"/>
          <a:lstStyle/>
          <a:p>
            <a:pPr algn="ctr">
              <a:defRPr/>
            </a:pPr>
            <a:r>
              <a:rPr lang="en-US" sz="2800" kern="0" dirty="0">
                <a:solidFill>
                  <a:srgbClr val="000099"/>
                </a:solidFill>
                <a:latin typeface="+mj-lt"/>
                <a:ea typeface="+mj-ea"/>
                <a:cs typeface="+mj-cs"/>
              </a:rPr>
              <a:t>Grow</a:t>
            </a:r>
          </a:p>
        </p:txBody>
      </p:sp>
      <p:sp>
        <p:nvSpPr>
          <p:cNvPr id="12" name="Title 1"/>
          <p:cNvSpPr txBox="1">
            <a:spLocks/>
          </p:cNvSpPr>
          <p:nvPr/>
        </p:nvSpPr>
        <p:spPr bwMode="auto">
          <a:xfrm>
            <a:off x="5791200" y="5334000"/>
            <a:ext cx="2133600" cy="533400"/>
          </a:xfrm>
          <a:prstGeom prst="rect">
            <a:avLst/>
          </a:prstGeom>
          <a:noFill/>
          <a:ln w="9525">
            <a:noFill/>
            <a:miter lim="800000"/>
            <a:headEnd/>
            <a:tailEnd/>
          </a:ln>
        </p:spPr>
        <p:txBody>
          <a:bodyPr lIns="92075" tIns="46038" rIns="92075" bIns="46038" anchor="ctr"/>
          <a:lstStyle/>
          <a:p>
            <a:pPr algn="ctr">
              <a:defRPr/>
            </a:pPr>
            <a:r>
              <a:rPr lang="en-US" sz="2800" kern="0" dirty="0">
                <a:solidFill>
                  <a:srgbClr val="000099"/>
                </a:solidFill>
                <a:latin typeface="+mj-lt"/>
                <a:ea typeface="+mj-ea"/>
                <a:cs typeface="+mj-cs"/>
              </a:rPr>
              <a:t>Blow</a:t>
            </a:r>
          </a:p>
        </p:txBody>
      </p:sp>
      <p:sp>
        <p:nvSpPr>
          <p:cNvPr id="13" name="TextBox 12"/>
          <p:cNvSpPr txBox="1"/>
          <p:nvPr/>
        </p:nvSpPr>
        <p:spPr>
          <a:xfrm>
            <a:off x="6039176" y="6224233"/>
            <a:ext cx="3104824" cy="646331"/>
          </a:xfrm>
          <a:prstGeom prst="rect">
            <a:avLst/>
          </a:prstGeom>
          <a:noFill/>
        </p:spPr>
        <p:txBody>
          <a:bodyPr wrap="none" rtlCol="0">
            <a:spAutoFit/>
          </a:bodyPr>
          <a:lstStyle/>
          <a:p>
            <a:r>
              <a:rPr lang="en-US" dirty="0" smtClean="0"/>
              <a:t>Slide courtesy of A. Comrie</a:t>
            </a:r>
          </a:p>
          <a:p>
            <a:r>
              <a:rPr lang="en-US" dirty="0" smtClean="0"/>
              <a:t>Data: Tamerius &amp; Comrie, 2011</a:t>
            </a:r>
            <a:endParaRPr lang="en-US" dirty="0"/>
          </a:p>
        </p:txBody>
      </p:sp>
    </p:spTree>
    <p:extLst>
      <p:ext uri="{BB962C8B-B14F-4D97-AF65-F5344CB8AC3E}">
        <p14:creationId xmlns="" xmlns:p14="http://schemas.microsoft.com/office/powerpoint/2010/main" val="2649482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Susceptible Individuals &amp; Activities</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a:t>D</a:t>
            </a:r>
            <a:r>
              <a:rPr lang="en-US" dirty="0" smtClean="0"/>
              <a:t>ogs digging </a:t>
            </a:r>
            <a:r>
              <a:rPr lang="en-US" dirty="0"/>
              <a:t>rodent holes while </a:t>
            </a:r>
            <a:r>
              <a:rPr lang="en-US" dirty="0" smtClean="0"/>
              <a:t>hunting</a:t>
            </a:r>
          </a:p>
          <a:p>
            <a:r>
              <a:rPr lang="en-US" dirty="0" smtClean="0"/>
              <a:t>Digging</a:t>
            </a:r>
          </a:p>
          <a:p>
            <a:pPr lvl="1"/>
            <a:r>
              <a:rPr lang="en-US" dirty="0" smtClean="0"/>
              <a:t>Students excavating a building (1956)</a:t>
            </a:r>
          </a:p>
          <a:p>
            <a:pPr lvl="1"/>
            <a:r>
              <a:rPr lang="en-US" dirty="0" smtClean="0"/>
              <a:t>Airmen digging ditches (1956)</a:t>
            </a:r>
          </a:p>
          <a:p>
            <a:pPr lvl="1"/>
            <a:r>
              <a:rPr lang="en-US" dirty="0" smtClean="0"/>
              <a:t>Archeologists, Dinosaur </a:t>
            </a:r>
            <a:r>
              <a:rPr lang="en-US" dirty="0" err="1" smtClean="0"/>
              <a:t>Natl</a:t>
            </a:r>
            <a:r>
              <a:rPr lang="en-US" dirty="0" smtClean="0"/>
              <a:t> </a:t>
            </a:r>
            <a:r>
              <a:rPr lang="en-US" dirty="0" err="1" smtClean="0"/>
              <a:t>Mnmnt</a:t>
            </a:r>
            <a:r>
              <a:rPr lang="en-US" dirty="0" smtClean="0"/>
              <a:t>, Utah (2001)</a:t>
            </a:r>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15000" y="4345451"/>
            <a:ext cx="3429000" cy="2561166"/>
          </a:xfrm>
          <a:prstGeom prst="rect">
            <a:avLst/>
          </a:prstGeom>
        </p:spPr>
      </p:pic>
    </p:spTree>
    <p:extLst>
      <p:ext uri="{BB962C8B-B14F-4D97-AF65-F5344CB8AC3E}">
        <p14:creationId xmlns="" xmlns:p14="http://schemas.microsoft.com/office/powerpoint/2010/main" val="3435944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Valley </a:t>
            </a:r>
            <a:r>
              <a:rPr lang="en-US" dirty="0"/>
              <a:t>fever and the weather </a:t>
            </a:r>
          </a:p>
        </p:txBody>
      </p:sp>
      <p:sp>
        <p:nvSpPr>
          <p:cNvPr id="3" name="Content Placeholder 2"/>
          <p:cNvSpPr>
            <a:spLocks noGrp="1"/>
          </p:cNvSpPr>
          <p:nvPr>
            <p:ph idx="1"/>
          </p:nvPr>
        </p:nvSpPr>
        <p:spPr/>
        <p:txBody>
          <a:bodyPr/>
          <a:lstStyle/>
          <a:p>
            <a:r>
              <a:rPr lang="en-US" dirty="0" smtClean="0">
                <a:solidFill>
                  <a:schemeClr val="bg1">
                    <a:lumMod val="65000"/>
                  </a:schemeClr>
                </a:solidFill>
              </a:rPr>
              <a:t>Where??</a:t>
            </a:r>
          </a:p>
          <a:p>
            <a:pPr lvl="1"/>
            <a:r>
              <a:rPr lang="en-US" dirty="0" smtClean="0">
                <a:solidFill>
                  <a:schemeClr val="bg1">
                    <a:lumMod val="65000"/>
                  </a:schemeClr>
                </a:solidFill>
              </a:rPr>
              <a:t>Lower Sonoran Life Zone</a:t>
            </a:r>
          </a:p>
          <a:p>
            <a:r>
              <a:rPr lang="en-US" dirty="0" smtClean="0">
                <a:solidFill>
                  <a:schemeClr val="bg1">
                    <a:lumMod val="65000"/>
                  </a:schemeClr>
                </a:solidFill>
              </a:rPr>
              <a:t>When??</a:t>
            </a:r>
          </a:p>
          <a:p>
            <a:pPr lvl="1"/>
            <a:r>
              <a:rPr lang="en-US" dirty="0" smtClean="0">
                <a:solidFill>
                  <a:schemeClr val="bg1">
                    <a:lumMod val="65000"/>
                  </a:schemeClr>
                </a:solidFill>
              </a:rPr>
              <a:t>Weather (Grow &amp; Blow)</a:t>
            </a:r>
          </a:p>
          <a:p>
            <a:pPr lvl="1"/>
            <a:r>
              <a:rPr lang="en-US" dirty="0" smtClean="0">
                <a:solidFill>
                  <a:schemeClr val="bg1">
                    <a:lumMod val="65000"/>
                  </a:schemeClr>
                </a:solidFill>
              </a:rPr>
              <a:t>Susceptible individuals	</a:t>
            </a:r>
          </a:p>
          <a:p>
            <a:r>
              <a:rPr lang="en-US" dirty="0" smtClean="0"/>
              <a:t>(So) What??</a:t>
            </a:r>
          </a:p>
          <a:p>
            <a:pPr lvl="1"/>
            <a:r>
              <a:rPr lang="en-US" dirty="0" smtClean="0"/>
              <a:t>Strengthening the association</a:t>
            </a:r>
          </a:p>
          <a:p>
            <a:endParaRPr lang="en-US" dirty="0"/>
          </a:p>
        </p:txBody>
      </p:sp>
    </p:spTree>
    <p:extLst>
      <p:ext uri="{BB962C8B-B14F-4D97-AF65-F5344CB8AC3E}">
        <p14:creationId xmlns="" xmlns:p14="http://schemas.microsoft.com/office/powerpoint/2010/main" val="2103872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lgn="ctr">
              <a:buNone/>
            </a:pPr>
            <a:r>
              <a:rPr lang="en-US" sz="3600" dirty="0"/>
              <a:t>More is known about the disease coccidioidomycosis than about the organism that causes it</a:t>
            </a:r>
            <a:r>
              <a:rPr lang="en-US" sz="3600" dirty="0" smtClean="0"/>
              <a:t>.</a:t>
            </a:r>
          </a:p>
          <a:p>
            <a:pPr marL="0" indent="0" algn="ctr">
              <a:buNone/>
            </a:pPr>
            <a:endParaRPr lang="en-US" sz="3600" dirty="0" smtClean="0"/>
          </a:p>
          <a:p>
            <a:pPr marL="0" indent="0" algn="ctr">
              <a:buNone/>
            </a:pPr>
            <a:r>
              <a:rPr lang="en-US" sz="3600" dirty="0" smtClean="0"/>
              <a:t>The </a:t>
            </a:r>
            <a:r>
              <a:rPr lang="en-US" sz="3600" dirty="0"/>
              <a:t>irregular and scattered resident growth of </a:t>
            </a:r>
            <a:r>
              <a:rPr lang="en-US" sz="3600" i="1" dirty="0"/>
              <a:t> C immitis</a:t>
            </a:r>
            <a:r>
              <a:rPr lang="en-US" sz="3600" dirty="0"/>
              <a:t> in the soil along with unpredictable sites of occurrence have made the search for this organism tedious and time </a:t>
            </a:r>
            <a:r>
              <a:rPr lang="en-US" sz="3600" dirty="0" smtClean="0"/>
              <a:t>consuming. </a:t>
            </a:r>
            <a:endParaRPr lang="en-US" sz="3600" dirty="0"/>
          </a:p>
          <a:p>
            <a:endParaRPr lang="en-US" dirty="0"/>
          </a:p>
          <a:p>
            <a:pPr lvl="1" algn="r"/>
            <a:endParaRPr lang="en-US" sz="2400" dirty="0" smtClean="0"/>
          </a:p>
          <a:p>
            <a:pPr lvl="1" algn="r"/>
            <a:r>
              <a:rPr lang="en-US" sz="2400" dirty="0" smtClean="0"/>
              <a:t>Frank </a:t>
            </a:r>
            <a:r>
              <a:rPr lang="en-US" sz="2400" dirty="0" err="1" smtClean="0"/>
              <a:t>Swatek</a:t>
            </a:r>
            <a:r>
              <a:rPr lang="en-US" sz="2400" dirty="0" smtClean="0"/>
              <a:t>, Ecology of </a:t>
            </a:r>
            <a:r>
              <a:rPr lang="en-US" sz="2400" i="1" dirty="0" smtClean="0"/>
              <a:t>Coccidioides immitis</a:t>
            </a:r>
            <a:r>
              <a:rPr lang="en-US" sz="2400" dirty="0" smtClean="0"/>
              <a:t>, </a:t>
            </a:r>
            <a:r>
              <a:rPr lang="en-US" sz="2400" i="1" dirty="0" err="1" smtClean="0"/>
              <a:t>Mycopathologia</a:t>
            </a:r>
            <a:r>
              <a:rPr lang="en-US" sz="2400" i="1" dirty="0" smtClean="0"/>
              <a:t> et </a:t>
            </a:r>
            <a:r>
              <a:rPr lang="en-US" sz="2400" i="1" dirty="0" err="1" smtClean="0"/>
              <a:t>Mycologia</a:t>
            </a:r>
            <a:r>
              <a:rPr lang="en-US" sz="2400" i="1" dirty="0" smtClean="0"/>
              <a:t> </a:t>
            </a:r>
            <a:r>
              <a:rPr lang="en-US" sz="2400" i="1" dirty="0" err="1" smtClean="0"/>
              <a:t>applicata</a:t>
            </a:r>
            <a:r>
              <a:rPr lang="en-US" sz="2400" dirty="0" smtClean="0"/>
              <a:t>, 1970</a:t>
            </a:r>
            <a:endParaRPr lang="en-US" sz="2400" dirty="0"/>
          </a:p>
          <a:p>
            <a:endParaRPr lang="en-US" dirty="0"/>
          </a:p>
        </p:txBody>
      </p:sp>
    </p:spTree>
    <p:extLst>
      <p:ext uri="{BB962C8B-B14F-4D97-AF65-F5344CB8AC3E}">
        <p14:creationId xmlns="" xmlns:p14="http://schemas.microsoft.com/office/powerpoint/2010/main" val="3812088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399" y="304800"/>
            <a:ext cx="6772816" cy="62898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7009633" y="6477014"/>
            <a:ext cx="2134367" cy="369332"/>
          </a:xfrm>
          <a:prstGeom prst="rect">
            <a:avLst/>
          </a:prstGeom>
          <a:noFill/>
        </p:spPr>
        <p:txBody>
          <a:bodyPr wrap="none" rtlCol="0">
            <a:spAutoFit/>
          </a:bodyPr>
          <a:lstStyle/>
          <a:p>
            <a:r>
              <a:rPr lang="en-US" dirty="0" smtClean="0"/>
              <a:t>Levine &amp; Winn, 1964</a:t>
            </a:r>
            <a:endParaRPr lang="en-US" dirty="0"/>
          </a:p>
        </p:txBody>
      </p:sp>
    </p:spTree>
    <p:extLst>
      <p:ext uri="{BB962C8B-B14F-4D97-AF65-F5344CB8AC3E}">
        <p14:creationId xmlns="" xmlns:p14="http://schemas.microsoft.com/office/powerpoint/2010/main" val="4229693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 What? </a:t>
            </a:r>
            <a:endParaRPr lang="en-US" dirty="0"/>
          </a:p>
        </p:txBody>
      </p:sp>
      <p:sp>
        <p:nvSpPr>
          <p:cNvPr id="6" name="Content Placeholder 5"/>
          <p:cNvSpPr>
            <a:spLocks noGrp="1"/>
          </p:cNvSpPr>
          <p:nvPr>
            <p:ph idx="1"/>
          </p:nvPr>
        </p:nvSpPr>
        <p:spPr/>
        <p:txBody>
          <a:bodyPr/>
          <a:lstStyle/>
          <a:p>
            <a:r>
              <a:rPr lang="en-US" dirty="0" smtClean="0"/>
              <a:t>Better understanding of the fungus hopefully lead to better identification of </a:t>
            </a:r>
          </a:p>
          <a:p>
            <a:pPr lvl="1"/>
            <a:r>
              <a:rPr lang="en-US" dirty="0" smtClean="0"/>
              <a:t>When the exposure is greatest</a:t>
            </a:r>
          </a:p>
          <a:p>
            <a:pPr lvl="1"/>
            <a:r>
              <a:rPr lang="en-US" dirty="0" smtClean="0"/>
              <a:t>Where (at a finer resolution)</a:t>
            </a:r>
          </a:p>
          <a:p>
            <a:r>
              <a:rPr lang="en-US" dirty="0" smtClean="0"/>
              <a:t>Inform public health</a:t>
            </a:r>
          </a:p>
          <a:p>
            <a:pPr lvl="1"/>
            <a:r>
              <a:rPr lang="en-US" dirty="0" smtClean="0"/>
              <a:t>“</a:t>
            </a:r>
            <a:r>
              <a:rPr lang="en-US" dirty="0" err="1" smtClean="0"/>
              <a:t>Cocci</a:t>
            </a:r>
            <a:r>
              <a:rPr lang="en-US" dirty="0" smtClean="0"/>
              <a:t> Air Quality Index”</a:t>
            </a:r>
          </a:p>
          <a:p>
            <a:pPr lvl="1"/>
            <a:r>
              <a:rPr lang="en-US" dirty="0" smtClean="0"/>
              <a:t>Treat specific areas</a:t>
            </a:r>
          </a:p>
          <a:p>
            <a:pPr lvl="1"/>
            <a:r>
              <a:rPr lang="en-US" dirty="0" smtClean="0"/>
              <a:t>Early warning of “bad </a:t>
            </a:r>
            <a:r>
              <a:rPr lang="en-US" dirty="0" err="1" smtClean="0"/>
              <a:t>cocci</a:t>
            </a:r>
            <a:r>
              <a:rPr lang="en-US" dirty="0" smtClean="0"/>
              <a:t> season”</a:t>
            </a:r>
          </a:p>
          <a:p>
            <a:pPr lvl="1"/>
            <a:endParaRPr lang="en-US" dirty="0"/>
          </a:p>
        </p:txBody>
      </p:sp>
      <p:pic>
        <p:nvPicPr>
          <p:cNvPr id="1026" name="Picture 2" descr="AQI Forecast - http://www.epa.gov/airnow/today/forecast_aqi_20131115_co_ut_az_nm.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2725057"/>
            <a:ext cx="3324225" cy="25327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53097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2625"/>
            <a:ext cx="7772400" cy="1470025"/>
          </a:xfrm>
        </p:spPr>
        <p:txBody>
          <a:bodyPr/>
          <a:lstStyle/>
          <a:p>
            <a:r>
              <a:rPr lang="en-US" dirty="0" smtClean="0"/>
              <a:t>Thank you</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29400" y="5724234"/>
            <a:ext cx="2486808" cy="1105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371600" y="2438400"/>
            <a:ext cx="6400800" cy="2362200"/>
          </a:xfrm>
        </p:spPr>
        <p:txBody>
          <a:bodyPr>
            <a:normAutofit fontScale="77500" lnSpcReduction="20000"/>
          </a:bodyPr>
          <a:lstStyle/>
          <a:p>
            <a:r>
              <a:rPr lang="en-US" dirty="0" smtClean="0"/>
              <a:t>Heidi E. Brown</a:t>
            </a:r>
          </a:p>
          <a:p>
            <a:r>
              <a:rPr lang="en-US" dirty="0" smtClean="0"/>
              <a:t>University of Arizona</a:t>
            </a:r>
          </a:p>
          <a:p>
            <a:r>
              <a:rPr lang="en-US" dirty="0" smtClean="0"/>
              <a:t>College of Public Health</a:t>
            </a:r>
          </a:p>
          <a:p>
            <a:endParaRPr lang="en-US" dirty="0" smtClean="0"/>
          </a:p>
          <a:p>
            <a:r>
              <a:rPr lang="en-US" dirty="0" smtClean="0">
                <a:hlinkClick r:id="rId4"/>
              </a:rPr>
              <a:t>HeidiBrown@email.arizona.edu</a:t>
            </a:r>
            <a:endParaRPr lang="en-US" dirty="0" smtClean="0"/>
          </a:p>
          <a:p>
            <a:r>
              <a:rPr lang="en-US" dirty="0" smtClean="0">
                <a:hlinkClick r:id="rId5"/>
              </a:rPr>
              <a:t>http</a:t>
            </a:r>
            <a:r>
              <a:rPr lang="en-US" dirty="0" smtClean="0">
                <a:hlinkClick r:id="rId5"/>
              </a:rPr>
              <a:t>://brownlab.arizona.edu</a:t>
            </a:r>
            <a:r>
              <a:rPr lang="en-US" dirty="0" smtClean="0">
                <a:hlinkClick r:id="rId5"/>
              </a:rPr>
              <a:t>/</a:t>
            </a:r>
            <a:endParaRPr lang="en-US" dirty="0" smtClean="0"/>
          </a:p>
          <a:p>
            <a:endParaRPr lang="en-US" dirty="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18792" y="5724233"/>
            <a:ext cx="2486808" cy="1105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01008" y="5742297"/>
            <a:ext cx="2486808" cy="1105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5742296"/>
            <a:ext cx="2486808" cy="1105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762000" y="5638800"/>
            <a:ext cx="12954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52800" y="5638800"/>
            <a:ext cx="12954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86400" y="5638800"/>
            <a:ext cx="12954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48600" y="5638800"/>
            <a:ext cx="12954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99411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Valley </a:t>
            </a:r>
            <a:r>
              <a:rPr lang="en-US" dirty="0"/>
              <a:t>fever and the weather </a:t>
            </a:r>
          </a:p>
        </p:txBody>
      </p:sp>
      <p:sp>
        <p:nvSpPr>
          <p:cNvPr id="3" name="Content Placeholder 2"/>
          <p:cNvSpPr>
            <a:spLocks noGrp="1"/>
          </p:cNvSpPr>
          <p:nvPr>
            <p:ph idx="1"/>
          </p:nvPr>
        </p:nvSpPr>
        <p:spPr/>
        <p:txBody>
          <a:bodyPr/>
          <a:lstStyle/>
          <a:p>
            <a:r>
              <a:rPr lang="en-US" dirty="0" smtClean="0"/>
              <a:t>Where??</a:t>
            </a:r>
          </a:p>
          <a:p>
            <a:pPr lvl="1"/>
            <a:r>
              <a:rPr lang="en-US" dirty="0" smtClean="0"/>
              <a:t>Lower Sonoran Life Zone</a:t>
            </a:r>
          </a:p>
          <a:p>
            <a:r>
              <a:rPr lang="en-US" dirty="0" smtClean="0"/>
              <a:t>When??</a:t>
            </a:r>
          </a:p>
          <a:p>
            <a:pPr lvl="1"/>
            <a:r>
              <a:rPr lang="en-US" dirty="0" smtClean="0"/>
              <a:t>Weather (Grow &amp; Blow)</a:t>
            </a:r>
          </a:p>
          <a:p>
            <a:pPr lvl="1"/>
            <a:r>
              <a:rPr lang="en-US" dirty="0" smtClean="0"/>
              <a:t>Susceptible individuals	</a:t>
            </a:r>
          </a:p>
          <a:p>
            <a:r>
              <a:rPr lang="en-US" dirty="0" smtClean="0"/>
              <a:t>(So) What??</a:t>
            </a:r>
          </a:p>
          <a:p>
            <a:pPr lvl="1"/>
            <a:r>
              <a:rPr lang="en-US" dirty="0" smtClean="0"/>
              <a:t>Strengthening the association</a:t>
            </a:r>
          </a:p>
          <a:p>
            <a:endParaRPr lang="en-US" dirty="0"/>
          </a:p>
        </p:txBody>
      </p:sp>
    </p:spTree>
    <p:extLst>
      <p:ext uri="{BB962C8B-B14F-4D97-AF65-F5344CB8AC3E}">
        <p14:creationId xmlns="" xmlns:p14="http://schemas.microsoft.com/office/powerpoint/2010/main" val="3800077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295400"/>
            <a:ext cx="4600575" cy="5343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Where?</a:t>
            </a:r>
            <a:endParaRPr lang="en-US" dirty="0"/>
          </a:p>
        </p:txBody>
      </p:sp>
      <p:sp>
        <p:nvSpPr>
          <p:cNvPr id="4" name="Content Placeholder 3"/>
          <p:cNvSpPr>
            <a:spLocks noGrp="1"/>
          </p:cNvSpPr>
          <p:nvPr>
            <p:ph sz="half" idx="2"/>
          </p:nvPr>
        </p:nvSpPr>
        <p:spPr/>
        <p:txBody>
          <a:bodyPr/>
          <a:lstStyle/>
          <a:p>
            <a:r>
              <a:rPr lang="en-US" dirty="0" smtClean="0"/>
              <a:t>Western Hemisphere</a:t>
            </a:r>
          </a:p>
          <a:p>
            <a:pPr lvl="1"/>
            <a:r>
              <a:rPr lang="en-US" dirty="0" smtClean="0"/>
              <a:t>North, South &amp; Central</a:t>
            </a:r>
          </a:p>
          <a:p>
            <a:r>
              <a:rPr lang="en-US" dirty="0" smtClean="0"/>
              <a:t>Namesake: San Joaquin Valley, CA</a:t>
            </a:r>
          </a:p>
          <a:p>
            <a:r>
              <a:rPr lang="en-US" dirty="0" smtClean="0"/>
              <a:t>Usually rural</a:t>
            </a:r>
          </a:p>
          <a:p>
            <a:pPr lvl="1"/>
            <a:r>
              <a:rPr lang="en-US" dirty="0" smtClean="0"/>
              <a:t>Like Maricopa Co &amp; Tucson… </a:t>
            </a:r>
          </a:p>
          <a:p>
            <a:pPr lvl="1"/>
            <a:endParaRPr lang="en-US" dirty="0"/>
          </a:p>
        </p:txBody>
      </p:sp>
      <p:sp>
        <p:nvSpPr>
          <p:cNvPr id="11" name="Rectangle 10"/>
          <p:cNvSpPr/>
          <p:nvPr/>
        </p:nvSpPr>
        <p:spPr>
          <a:xfrm>
            <a:off x="-22412" y="6488668"/>
            <a:ext cx="1432315" cy="369332"/>
          </a:xfrm>
          <a:prstGeom prst="rect">
            <a:avLst/>
          </a:prstGeom>
        </p:spPr>
        <p:txBody>
          <a:bodyPr wrap="none">
            <a:spAutoFit/>
          </a:bodyPr>
          <a:lstStyle/>
          <a:p>
            <a:r>
              <a:rPr lang="en-US" dirty="0" err="1"/>
              <a:t>Swatek</a:t>
            </a:r>
            <a:r>
              <a:rPr lang="en-US" dirty="0"/>
              <a:t>, 1970</a:t>
            </a:r>
          </a:p>
        </p:txBody>
      </p:sp>
    </p:spTree>
    <p:extLst>
      <p:ext uri="{BB962C8B-B14F-4D97-AF65-F5344CB8AC3E}">
        <p14:creationId xmlns="" xmlns:p14="http://schemas.microsoft.com/office/powerpoint/2010/main" val="3060946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a:t>
            </a:r>
            <a:endParaRPr lang="en-US" dirty="0"/>
          </a:p>
        </p:txBody>
      </p:sp>
      <p:sp>
        <p:nvSpPr>
          <p:cNvPr id="4" name="Content Placeholder 3"/>
          <p:cNvSpPr>
            <a:spLocks noGrp="1"/>
          </p:cNvSpPr>
          <p:nvPr>
            <p:ph sz="half" idx="2"/>
          </p:nvPr>
        </p:nvSpPr>
        <p:spPr>
          <a:xfrm>
            <a:off x="4648199" y="1600200"/>
            <a:ext cx="4459045" cy="4525963"/>
          </a:xfrm>
        </p:spPr>
        <p:txBody>
          <a:bodyPr/>
          <a:lstStyle/>
          <a:p>
            <a:r>
              <a:rPr lang="en-US" dirty="0" smtClean="0"/>
              <a:t>US – AZ = 66% of cases</a:t>
            </a:r>
          </a:p>
          <a:p>
            <a:pPr lvl="1"/>
            <a:r>
              <a:rPr lang="en-US" dirty="0" smtClean="0"/>
              <a:t>(CDC reports 1998-2011)</a:t>
            </a:r>
          </a:p>
          <a:p>
            <a:r>
              <a:rPr lang="en-US" dirty="0" smtClean="0"/>
              <a:t>Lower </a:t>
            </a:r>
            <a:r>
              <a:rPr lang="en-US" dirty="0"/>
              <a:t>Sonoran Life Zone </a:t>
            </a:r>
          </a:p>
          <a:p>
            <a:pPr lvl="1"/>
            <a:r>
              <a:rPr lang="en-US" dirty="0" smtClean="0"/>
              <a:t>Association with soil type</a:t>
            </a:r>
          </a:p>
          <a:p>
            <a:pPr lvl="1"/>
            <a:r>
              <a:rPr lang="en-US" dirty="0" smtClean="0"/>
              <a:t>Narrow definition of area</a:t>
            </a:r>
          </a:p>
          <a:p>
            <a:pPr lvl="2"/>
            <a:r>
              <a:rPr lang="en-US" dirty="0" smtClean="0"/>
              <a:t>Semi-arid areas</a:t>
            </a:r>
            <a:endParaRPr lang="en-US" dirty="0"/>
          </a:p>
        </p:txBody>
      </p:sp>
      <p:pic>
        <p:nvPicPr>
          <p:cNvPr id="7" name="Content Placeholder 6" descr="cocci-map"/>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697" y="1752600"/>
            <a:ext cx="4662897" cy="3990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49306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4648200" y="1600200"/>
            <a:ext cx="4495800" cy="4525963"/>
          </a:xfrm>
        </p:spPr>
        <p:txBody>
          <a:bodyPr/>
          <a:lstStyle/>
          <a:p>
            <a:pPr marL="0" indent="0">
              <a:buNone/>
            </a:pPr>
            <a:r>
              <a:rPr lang="en-US" dirty="0" smtClean="0"/>
              <a:t>Areas with: </a:t>
            </a:r>
          </a:p>
          <a:p>
            <a:r>
              <a:rPr lang="en-US" dirty="0" smtClean="0"/>
              <a:t>‘Sterilizing heat’</a:t>
            </a:r>
          </a:p>
          <a:p>
            <a:pPr lvl="1"/>
            <a:r>
              <a:rPr lang="en-US" dirty="0" smtClean="0"/>
              <a:t>Hot &amp; Dry </a:t>
            </a:r>
          </a:p>
          <a:p>
            <a:pPr lvl="1"/>
            <a:r>
              <a:rPr lang="en-US" dirty="0" smtClean="0"/>
              <a:t>Reduces competing fungi</a:t>
            </a:r>
          </a:p>
          <a:p>
            <a:r>
              <a:rPr lang="en-US" dirty="0" smtClean="0"/>
              <a:t>Then rain</a:t>
            </a:r>
          </a:p>
          <a:p>
            <a:pPr lvl="1"/>
            <a:r>
              <a:rPr lang="en-US" dirty="0" smtClean="0"/>
              <a:t>Promoting fungal growth</a:t>
            </a:r>
          </a:p>
          <a:p>
            <a:r>
              <a:rPr lang="en-US" dirty="0" smtClean="0"/>
              <a:t>Then wind</a:t>
            </a:r>
          </a:p>
          <a:p>
            <a:pPr lvl="1"/>
            <a:r>
              <a:rPr lang="en-US" dirty="0" smtClean="0"/>
              <a:t>Aerosolizes spores</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295400"/>
            <a:ext cx="4336473" cy="556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0" y="6477000"/>
            <a:ext cx="1402500" cy="369332"/>
          </a:xfrm>
          <a:prstGeom prst="rect">
            <a:avLst/>
          </a:prstGeom>
          <a:noFill/>
        </p:spPr>
        <p:txBody>
          <a:bodyPr wrap="none" rtlCol="0">
            <a:spAutoFit/>
          </a:bodyPr>
          <a:lstStyle/>
          <a:p>
            <a:r>
              <a:rPr lang="en-US" dirty="0" err="1" smtClean="0"/>
              <a:t>Maddy</a:t>
            </a:r>
            <a:r>
              <a:rPr lang="en-US" dirty="0" smtClean="0"/>
              <a:t>, 1958</a:t>
            </a:r>
            <a:endParaRPr lang="en-US" dirty="0"/>
          </a:p>
        </p:txBody>
      </p:sp>
    </p:spTree>
    <p:extLst>
      <p:ext uri="{BB962C8B-B14F-4D97-AF65-F5344CB8AC3E}">
        <p14:creationId xmlns="" xmlns:p14="http://schemas.microsoft.com/office/powerpoint/2010/main" val="410600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Valley </a:t>
            </a:r>
            <a:r>
              <a:rPr lang="en-US" dirty="0"/>
              <a:t>fever and the weather </a:t>
            </a:r>
          </a:p>
        </p:txBody>
      </p:sp>
      <p:sp>
        <p:nvSpPr>
          <p:cNvPr id="3" name="Content Placeholder 2"/>
          <p:cNvSpPr>
            <a:spLocks noGrp="1"/>
          </p:cNvSpPr>
          <p:nvPr>
            <p:ph idx="1"/>
          </p:nvPr>
        </p:nvSpPr>
        <p:spPr/>
        <p:txBody>
          <a:bodyPr/>
          <a:lstStyle/>
          <a:p>
            <a:r>
              <a:rPr lang="en-US" dirty="0" smtClean="0">
                <a:solidFill>
                  <a:schemeClr val="bg1">
                    <a:lumMod val="65000"/>
                  </a:schemeClr>
                </a:solidFill>
              </a:rPr>
              <a:t>Where??</a:t>
            </a:r>
          </a:p>
          <a:p>
            <a:pPr lvl="1"/>
            <a:r>
              <a:rPr lang="en-US" dirty="0" smtClean="0">
                <a:solidFill>
                  <a:schemeClr val="bg1">
                    <a:lumMod val="65000"/>
                  </a:schemeClr>
                </a:solidFill>
              </a:rPr>
              <a:t>Lower Sonoran Life Zone</a:t>
            </a:r>
          </a:p>
          <a:p>
            <a:r>
              <a:rPr lang="en-US" dirty="0" smtClean="0"/>
              <a:t>When??</a:t>
            </a:r>
          </a:p>
          <a:p>
            <a:pPr lvl="1"/>
            <a:r>
              <a:rPr lang="en-US" dirty="0" smtClean="0"/>
              <a:t>Weather (Grow &amp; Blow)</a:t>
            </a:r>
          </a:p>
          <a:p>
            <a:pPr lvl="1"/>
            <a:r>
              <a:rPr lang="en-US" dirty="0" smtClean="0"/>
              <a:t>Susceptible individuals	</a:t>
            </a:r>
          </a:p>
          <a:p>
            <a:r>
              <a:rPr lang="en-US" dirty="0" smtClean="0"/>
              <a:t>(So) What??</a:t>
            </a:r>
          </a:p>
          <a:p>
            <a:pPr lvl="1"/>
            <a:r>
              <a:rPr lang="en-US" dirty="0" smtClean="0"/>
              <a:t>Strengthening the association</a:t>
            </a:r>
          </a:p>
          <a:p>
            <a:endParaRPr lang="en-US" dirty="0"/>
          </a:p>
        </p:txBody>
      </p:sp>
    </p:spTree>
    <p:extLst>
      <p:ext uri="{BB962C8B-B14F-4D97-AF65-F5344CB8AC3E}">
        <p14:creationId xmlns="" xmlns:p14="http://schemas.microsoft.com/office/powerpoint/2010/main" val="2103872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381000"/>
            <a:ext cx="9448800" cy="6019800"/>
          </a:xfrm>
          <a:prstGeom prst="rect">
            <a:avLst/>
          </a:prstGeom>
          <a:noFill/>
          <a:ln>
            <a:noFill/>
          </a:ln>
        </p:spPr>
      </p:pic>
      <p:sp>
        <p:nvSpPr>
          <p:cNvPr id="5" name="TextBox 4"/>
          <p:cNvSpPr txBox="1"/>
          <p:nvPr/>
        </p:nvSpPr>
        <p:spPr>
          <a:xfrm>
            <a:off x="1" y="6488668"/>
            <a:ext cx="9144000" cy="369332"/>
          </a:xfrm>
          <a:prstGeom prst="rect">
            <a:avLst/>
          </a:prstGeom>
          <a:noFill/>
        </p:spPr>
        <p:txBody>
          <a:bodyPr wrap="square" rtlCol="0">
            <a:spAutoFit/>
          </a:bodyPr>
          <a:lstStyle/>
          <a:p>
            <a:r>
              <a:rPr lang="en-US" b="1" dirty="0" err="1"/>
              <a:t>Hugenholtz</a:t>
            </a:r>
            <a:r>
              <a:rPr lang="en-US" b="1" dirty="0"/>
              <a:t> P. 1957. Climate and coccidioidomycosis. In: Symposium on </a:t>
            </a:r>
            <a:r>
              <a:rPr lang="en-US" b="1" dirty="0" smtClean="0"/>
              <a:t>Coccidioidomycosis</a:t>
            </a:r>
            <a:endParaRPr lang="en-US" dirty="0"/>
          </a:p>
        </p:txBody>
      </p:sp>
    </p:spTree>
    <p:extLst>
      <p:ext uri="{BB962C8B-B14F-4D97-AF65-F5344CB8AC3E}">
        <p14:creationId xmlns="" xmlns:p14="http://schemas.microsoft.com/office/powerpoint/2010/main" val="1283628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Seasonality</a:t>
            </a:r>
            <a:endParaRPr lang="en-US" dirty="0"/>
          </a:p>
        </p:txBody>
      </p:sp>
      <p:pic>
        <p:nvPicPr>
          <p:cNvPr id="1026" name="Picture 2" descr="Figure 1"/>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0" y="1415854"/>
            <a:ext cx="5943600" cy="502346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335219" y="6488668"/>
            <a:ext cx="6804299" cy="369332"/>
          </a:xfrm>
          <a:prstGeom prst="rect">
            <a:avLst/>
          </a:prstGeom>
          <a:noFill/>
        </p:spPr>
        <p:txBody>
          <a:bodyPr wrap="none" rtlCol="0">
            <a:spAutoFit/>
          </a:bodyPr>
          <a:lstStyle/>
          <a:p>
            <a:r>
              <a:rPr lang="en-US" dirty="0">
                <a:hlinkClick r:id="rId4"/>
              </a:rPr>
              <a:t>http://www.cdc.gov/mmwr/preview/mmwrhtml/mm5206a4.htm#fig1</a:t>
            </a:r>
            <a:endParaRPr lang="en-US" dirty="0"/>
          </a:p>
        </p:txBody>
      </p:sp>
    </p:spTree>
    <p:extLst>
      <p:ext uri="{BB962C8B-B14F-4D97-AF65-F5344CB8AC3E}">
        <p14:creationId xmlns="" xmlns:p14="http://schemas.microsoft.com/office/powerpoint/2010/main" val="3146610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02150" y="438150"/>
            <a:ext cx="762000" cy="6324600"/>
          </a:xfrm>
          <a:prstGeom prst="rect">
            <a:avLst/>
          </a:prstGeom>
          <a:solidFill>
            <a:schemeClr val="bg1"/>
          </a:solidFill>
          <a:ln>
            <a:noFill/>
          </a:ln>
          <a:extLst>
            <a:ext uri="{91240B29-F687-4F45-9708-019B960494DF}">
              <a14:hiddenLine xmlns="" xmlns:a14="http://schemas.microsoft.com/office/drawing/2010/main" w="12700" algn="ctr">
                <a:solidFill>
                  <a:srgbClr val="000000"/>
                </a:solidFill>
                <a:miter lim="800000"/>
                <a:headEnd/>
                <a:tailEnd/>
              </a14:hiddenLine>
            </a:ext>
          </a:extLst>
        </p:spPr>
        <p:txBody>
          <a:bodyPr anchor="ct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4340" name="Rectangle 4"/>
          <p:cNvSpPr>
            <a:spLocks noGrp="1" noChangeArrowheads="1"/>
          </p:cNvSpPr>
          <p:nvPr>
            <p:ph type="body" idx="1"/>
          </p:nvPr>
        </p:nvSpPr>
        <p:spPr>
          <a:xfrm>
            <a:off x="5410200" y="1681162"/>
            <a:ext cx="3657600" cy="4127500"/>
          </a:xfrm>
        </p:spPr>
        <p:txBody>
          <a:bodyPr>
            <a:normAutofit lnSpcReduction="10000"/>
          </a:bodyPr>
          <a:lstStyle/>
          <a:p>
            <a:r>
              <a:rPr lang="en-US" altLang="en-US" sz="2000" u="sng" dirty="0" smtClean="0">
                <a:latin typeface="Arial" charset="0"/>
                <a:cs typeface="Arial" charset="0"/>
              </a:rPr>
              <a:t>GROW in the Soil</a:t>
            </a:r>
            <a:r>
              <a:rPr lang="en-US" altLang="en-US" sz="2000" dirty="0" smtClean="0">
                <a:latin typeface="Arial" charset="0"/>
                <a:cs typeface="Arial" charset="0"/>
              </a:rPr>
              <a:t>: </a:t>
            </a:r>
            <a:br>
              <a:rPr lang="en-US" altLang="en-US" sz="2000" dirty="0" smtClean="0">
                <a:latin typeface="Arial" charset="0"/>
                <a:cs typeface="Arial" charset="0"/>
              </a:rPr>
            </a:br>
            <a:r>
              <a:rPr lang="en-US" altLang="en-US" sz="2000" dirty="0" smtClean="0">
                <a:latin typeface="Arial" charset="0"/>
                <a:cs typeface="Arial" charset="0"/>
              </a:rPr>
              <a:t>grow the fungus and subsequently form spores</a:t>
            </a:r>
            <a:br>
              <a:rPr lang="en-US" altLang="en-US" sz="2000" dirty="0" smtClean="0">
                <a:latin typeface="Arial" charset="0"/>
                <a:cs typeface="Arial" charset="0"/>
              </a:rPr>
            </a:br>
            <a:r>
              <a:rPr lang="en-US" altLang="en-US" sz="2000" dirty="0" smtClean="0">
                <a:latin typeface="Arial" charset="0"/>
                <a:cs typeface="Arial" charset="0"/>
              </a:rPr>
              <a:t>MOIST → DRY</a:t>
            </a:r>
          </a:p>
          <a:p>
            <a:endParaRPr lang="en-US" altLang="en-US" dirty="0" smtClean="0">
              <a:latin typeface="Arial" charset="0"/>
              <a:cs typeface="Arial" charset="0"/>
            </a:endParaRPr>
          </a:p>
          <a:p>
            <a:endParaRPr lang="en-US" altLang="en-US" sz="1800" dirty="0" smtClean="0">
              <a:latin typeface="Arial" charset="0"/>
              <a:cs typeface="Arial" charset="0"/>
            </a:endParaRPr>
          </a:p>
          <a:p>
            <a:endParaRPr lang="en-US" altLang="en-US" sz="1800" dirty="0" smtClean="0">
              <a:latin typeface="Arial" charset="0"/>
              <a:cs typeface="Arial" charset="0"/>
            </a:endParaRPr>
          </a:p>
          <a:p>
            <a:endParaRPr lang="en-US" altLang="en-US" sz="1800" dirty="0" smtClean="0">
              <a:latin typeface="Arial" charset="0"/>
              <a:cs typeface="Arial" charset="0"/>
            </a:endParaRPr>
          </a:p>
          <a:p>
            <a:endParaRPr lang="en-US" altLang="en-US" sz="1800" dirty="0" smtClean="0">
              <a:latin typeface="Arial" charset="0"/>
              <a:cs typeface="Arial" charset="0"/>
            </a:endParaRPr>
          </a:p>
          <a:p>
            <a:r>
              <a:rPr lang="en-US" altLang="en-US" sz="2000" u="sng" dirty="0" smtClean="0">
                <a:latin typeface="Arial" charset="0"/>
                <a:cs typeface="Arial" charset="0"/>
              </a:rPr>
              <a:t>BLOW in the Air</a:t>
            </a:r>
            <a:r>
              <a:rPr lang="en-US" altLang="en-US" sz="2000" dirty="0" smtClean="0">
                <a:latin typeface="Arial" charset="0"/>
                <a:cs typeface="Arial" charset="0"/>
              </a:rPr>
              <a:t>:</a:t>
            </a:r>
            <a:br>
              <a:rPr lang="en-US" altLang="en-US" sz="2000" dirty="0" smtClean="0">
                <a:latin typeface="Arial" charset="0"/>
                <a:cs typeface="Arial" charset="0"/>
              </a:rPr>
            </a:br>
            <a:r>
              <a:rPr lang="en-US" altLang="en-US" sz="2000" dirty="0" smtClean="0">
                <a:latin typeface="Arial" charset="0"/>
                <a:cs typeface="Arial" charset="0"/>
              </a:rPr>
              <a:t>disperse spores by disturbance and/or wind</a:t>
            </a:r>
            <a:br>
              <a:rPr lang="en-US" altLang="en-US" sz="2000" dirty="0" smtClean="0">
                <a:latin typeface="Arial" charset="0"/>
                <a:cs typeface="Arial" charset="0"/>
              </a:rPr>
            </a:br>
            <a:r>
              <a:rPr lang="en-US" altLang="en-US" sz="2000" dirty="0" smtClean="0">
                <a:latin typeface="Arial" charset="0"/>
                <a:cs typeface="Arial" charset="0"/>
              </a:rPr>
              <a:t>DRY &amp; WINDY/DUSTY</a:t>
            </a:r>
          </a:p>
        </p:txBody>
      </p:sp>
      <p:pic>
        <p:nvPicPr>
          <p:cNvPr id="14341"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2454"/>
            <a:ext cx="4958556" cy="6870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pic>
        <p:nvPicPr>
          <p:cNvPr id="14343"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30787" y="3576638"/>
            <a:ext cx="608013" cy="282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pic>
      <p:pic>
        <p:nvPicPr>
          <p:cNvPr id="14344"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30787" y="457200"/>
            <a:ext cx="608013" cy="282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pic>
      <p:sp>
        <p:nvSpPr>
          <p:cNvPr id="10" name="TextBox 9"/>
          <p:cNvSpPr txBox="1"/>
          <p:nvPr/>
        </p:nvSpPr>
        <p:spPr>
          <a:xfrm>
            <a:off x="6437041" y="6488668"/>
            <a:ext cx="2706959" cy="369332"/>
          </a:xfrm>
          <a:prstGeom prst="rect">
            <a:avLst/>
          </a:prstGeom>
          <a:noFill/>
        </p:spPr>
        <p:txBody>
          <a:bodyPr wrap="none" rtlCol="0">
            <a:spAutoFit/>
          </a:bodyPr>
          <a:lstStyle/>
          <a:p>
            <a:r>
              <a:rPr lang="en-US" dirty="0" smtClean="0"/>
              <a:t>Slide courtesy of A. Comrie</a:t>
            </a:r>
            <a:endParaRPr lang="en-US" dirty="0"/>
          </a:p>
        </p:txBody>
      </p:sp>
      <p:sp>
        <p:nvSpPr>
          <p:cNvPr id="14342" name="Line 6"/>
          <p:cNvSpPr>
            <a:spLocks noChangeShapeType="1"/>
          </p:cNvSpPr>
          <p:nvPr/>
        </p:nvSpPr>
        <p:spPr bwMode="auto">
          <a:xfrm flipV="1">
            <a:off x="152400" y="3429000"/>
            <a:ext cx="8610600" cy="0"/>
          </a:xfrm>
          <a:prstGeom prst="line">
            <a:avLst/>
          </a:prstGeom>
          <a:noFill/>
          <a:ln w="76200" cap="rnd">
            <a:solidFill>
              <a:srgbClr val="FF0000"/>
            </a:solidFill>
            <a:prstDash val="sysDot"/>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 xmlns:p14="http://schemas.microsoft.com/office/powerpoint/2010/main" val="2070118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1076</Words>
  <Application>Microsoft Office PowerPoint</Application>
  <PresentationFormat>On-screen Show (4:3)</PresentationFormat>
  <Paragraphs>155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Valley Fever and the Weather </vt:lpstr>
      <vt:lpstr>Valley fever and the weather </vt:lpstr>
      <vt:lpstr>Where?</vt:lpstr>
      <vt:lpstr>Where?</vt:lpstr>
      <vt:lpstr>Where?</vt:lpstr>
      <vt:lpstr>Valley fever and the weather </vt:lpstr>
      <vt:lpstr>Slide 7</vt:lpstr>
      <vt:lpstr>Seasonality</vt:lpstr>
      <vt:lpstr>Slide 9</vt:lpstr>
      <vt:lpstr>Grow: hi/lo OND precip  hi/lo cocci later</vt:lpstr>
      <vt:lpstr>Slide 11</vt:lpstr>
      <vt:lpstr>Susceptible Individuals &amp; Activities</vt:lpstr>
      <vt:lpstr>Valley fever and the weather </vt:lpstr>
      <vt:lpstr>Slide 14</vt:lpstr>
      <vt:lpstr>Slide 15</vt:lpstr>
      <vt:lpstr>(So) What?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Where’s Cocci? Valley fever and the weather</dc:title>
  <dc:creator>Heidi Brown</dc:creator>
  <cp:lastModifiedBy>Heidi</cp:lastModifiedBy>
  <cp:revision>25</cp:revision>
  <cp:lastPrinted>2013-11-15T21:01:23Z</cp:lastPrinted>
  <dcterms:created xsi:type="dcterms:W3CDTF">2006-08-16T00:00:00Z</dcterms:created>
  <dcterms:modified xsi:type="dcterms:W3CDTF">2014-03-17T21:46:16Z</dcterms:modified>
</cp:coreProperties>
</file>