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57" r:id="rId3"/>
    <p:sldId id="260" r:id="rId4"/>
    <p:sldId id="262" r:id="rId5"/>
    <p:sldId id="263" r:id="rId6"/>
    <p:sldId id="279" r:id="rId7"/>
    <p:sldId id="280"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6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autoTitleDeleted val="1"/>
    <c:plotArea>
      <c:layout/>
      <c:barChart>
        <c:barDir val="col"/>
        <c:grouping val="clustered"/>
        <c:ser>
          <c:idx val="0"/>
          <c:order val="0"/>
          <c:dLbls>
            <c:dLblPos val="inEnd"/>
            <c:showVal val="1"/>
          </c:dLbls>
          <c:cat>
            <c:strRef>
              <c:f>Sheet2!$E$2:$E$12</c:f>
              <c:strCache>
                <c:ptCount val="11"/>
                <c:pt idx="0">
                  <c:v>0 µg/m3 </c:v>
                </c:pt>
                <c:pt idx="1">
                  <c:v>500 µg/m3 </c:v>
                </c:pt>
                <c:pt idx="2">
                  <c:v>1000 µg/m3 </c:v>
                </c:pt>
                <c:pt idx="3">
                  <c:v>1500 µg/m3 </c:v>
                </c:pt>
                <c:pt idx="4">
                  <c:v>2000 µg/m3 </c:v>
                </c:pt>
                <c:pt idx="5">
                  <c:v>2500 µg/m3 </c:v>
                </c:pt>
                <c:pt idx="6">
                  <c:v>3000 µg/m3 </c:v>
                </c:pt>
                <c:pt idx="7">
                  <c:v>3500 µg/m3 </c:v>
                </c:pt>
                <c:pt idx="8">
                  <c:v>4000 µg/m3 </c:v>
                </c:pt>
                <c:pt idx="9">
                  <c:v>4500 µg/m3 </c:v>
                </c:pt>
                <c:pt idx="10">
                  <c:v>5000 µg/m3 </c:v>
                </c:pt>
              </c:strCache>
            </c:strRef>
          </c:cat>
          <c:val>
            <c:numRef>
              <c:f>Sheet2!$F$2:$F$12</c:f>
              <c:numCache>
                <c:formatCode>General</c:formatCode>
                <c:ptCount val="11"/>
                <c:pt idx="0">
                  <c:v>74</c:v>
                </c:pt>
                <c:pt idx="1">
                  <c:v>43</c:v>
                </c:pt>
                <c:pt idx="2">
                  <c:v>27</c:v>
                </c:pt>
                <c:pt idx="3">
                  <c:v>27</c:v>
                </c:pt>
                <c:pt idx="4">
                  <c:v>16</c:v>
                </c:pt>
                <c:pt idx="5">
                  <c:v>14</c:v>
                </c:pt>
                <c:pt idx="6">
                  <c:v>8</c:v>
                </c:pt>
                <c:pt idx="7">
                  <c:v>5</c:v>
                </c:pt>
                <c:pt idx="8">
                  <c:v>7</c:v>
                </c:pt>
                <c:pt idx="9">
                  <c:v>1</c:v>
                </c:pt>
                <c:pt idx="10">
                  <c:v>1</c:v>
                </c:pt>
              </c:numCache>
            </c:numRef>
          </c:val>
        </c:ser>
        <c:gapWidth val="75"/>
        <c:overlap val="40"/>
        <c:axId val="67646208"/>
        <c:axId val="67647744"/>
      </c:barChart>
      <c:catAx>
        <c:axId val="67646208"/>
        <c:scaling>
          <c:orientation val="minMax"/>
        </c:scaling>
        <c:axPos val="b"/>
        <c:majorTickMark val="none"/>
        <c:tickLblPos val="nextTo"/>
        <c:crossAx val="67647744"/>
        <c:crosses val="autoZero"/>
        <c:auto val="1"/>
        <c:lblAlgn val="ctr"/>
        <c:lblOffset val="100"/>
      </c:catAx>
      <c:valAx>
        <c:axId val="67647744"/>
        <c:scaling>
          <c:orientation val="minMax"/>
        </c:scaling>
        <c:axPos val="l"/>
        <c:majorGridlines/>
        <c:numFmt formatCode="General" sourceLinked="1"/>
        <c:majorTickMark val="none"/>
        <c:tickLblPos val="nextTo"/>
        <c:crossAx val="6764620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2"/>
  <c:chart>
    <c:autoTitleDeleted val="1"/>
    <c:plotArea>
      <c:layout/>
      <c:barChart>
        <c:barDir val="col"/>
        <c:grouping val="clustered"/>
        <c:ser>
          <c:idx val="0"/>
          <c:order val="0"/>
          <c:tx>
            <c:strRef>
              <c:f>Sheet3!$E$1</c:f>
              <c:strCache>
                <c:ptCount val="1"/>
                <c:pt idx="0">
                  <c:v>frequency</c:v>
                </c:pt>
              </c:strCache>
            </c:strRef>
          </c:tx>
          <c:dLbls>
            <c:dLblPos val="inEnd"/>
            <c:showVal val="1"/>
          </c:dLbls>
          <c:cat>
            <c:strRef>
              <c:f>Sheet3!$D$2:$D$28</c:f>
              <c:strCache>
                <c:ptCount val="27"/>
                <c:pt idx="0">
                  <c:v>0 m/s </c:v>
                </c:pt>
                <c:pt idx="1">
                  <c:v>1 m/s </c:v>
                </c:pt>
                <c:pt idx="2">
                  <c:v>2 m/s </c:v>
                </c:pt>
                <c:pt idx="3">
                  <c:v>3 m/s </c:v>
                </c:pt>
                <c:pt idx="4">
                  <c:v>4 m/s </c:v>
                </c:pt>
                <c:pt idx="5">
                  <c:v>5 m/s </c:v>
                </c:pt>
                <c:pt idx="6">
                  <c:v>6 m/s </c:v>
                </c:pt>
                <c:pt idx="7">
                  <c:v>7 m/s </c:v>
                </c:pt>
                <c:pt idx="8">
                  <c:v>8 m/s </c:v>
                </c:pt>
                <c:pt idx="9">
                  <c:v>9 m/s </c:v>
                </c:pt>
                <c:pt idx="10">
                  <c:v>10 m/s </c:v>
                </c:pt>
                <c:pt idx="11">
                  <c:v>11 m/s </c:v>
                </c:pt>
                <c:pt idx="12">
                  <c:v>12 m/s </c:v>
                </c:pt>
                <c:pt idx="13">
                  <c:v>13 m/s </c:v>
                </c:pt>
                <c:pt idx="14">
                  <c:v>14 m/s </c:v>
                </c:pt>
                <c:pt idx="15">
                  <c:v>15 m/s </c:v>
                </c:pt>
                <c:pt idx="16">
                  <c:v>16 m/s </c:v>
                </c:pt>
                <c:pt idx="17">
                  <c:v> 17 m/s </c:v>
                </c:pt>
                <c:pt idx="18">
                  <c:v>18 m/s </c:v>
                </c:pt>
                <c:pt idx="19">
                  <c:v>19 m/s </c:v>
                </c:pt>
                <c:pt idx="20">
                  <c:v>20 m/s </c:v>
                </c:pt>
                <c:pt idx="21">
                  <c:v>21 m/s </c:v>
                </c:pt>
                <c:pt idx="22">
                  <c:v>22 m/s </c:v>
                </c:pt>
                <c:pt idx="23">
                  <c:v>23 m/s </c:v>
                </c:pt>
                <c:pt idx="24">
                  <c:v>24 m/s </c:v>
                </c:pt>
                <c:pt idx="25">
                  <c:v>25 m/s </c:v>
                </c:pt>
                <c:pt idx="26">
                  <c:v>26 m/s </c:v>
                </c:pt>
              </c:strCache>
            </c:strRef>
          </c:cat>
          <c:val>
            <c:numRef>
              <c:f>Sheet3!$E$2:$E$28</c:f>
              <c:numCache>
                <c:formatCode>General</c:formatCode>
                <c:ptCount val="27"/>
                <c:pt idx="0">
                  <c:v>4</c:v>
                </c:pt>
                <c:pt idx="1">
                  <c:v>12</c:v>
                </c:pt>
                <c:pt idx="2">
                  <c:v>9</c:v>
                </c:pt>
                <c:pt idx="3">
                  <c:v>16</c:v>
                </c:pt>
                <c:pt idx="4">
                  <c:v>23</c:v>
                </c:pt>
                <c:pt idx="5">
                  <c:v>15</c:v>
                </c:pt>
                <c:pt idx="6">
                  <c:v>14</c:v>
                </c:pt>
                <c:pt idx="7">
                  <c:v>19</c:v>
                </c:pt>
                <c:pt idx="8">
                  <c:v>14</c:v>
                </c:pt>
                <c:pt idx="9">
                  <c:v>28</c:v>
                </c:pt>
                <c:pt idx="10">
                  <c:v>25</c:v>
                </c:pt>
                <c:pt idx="11">
                  <c:v>18</c:v>
                </c:pt>
                <c:pt idx="12">
                  <c:v>10</c:v>
                </c:pt>
                <c:pt idx="13">
                  <c:v>12</c:v>
                </c:pt>
                <c:pt idx="14">
                  <c:v>17</c:v>
                </c:pt>
                <c:pt idx="15">
                  <c:v>23</c:v>
                </c:pt>
                <c:pt idx="16">
                  <c:v>9</c:v>
                </c:pt>
                <c:pt idx="17">
                  <c:v>14</c:v>
                </c:pt>
                <c:pt idx="18">
                  <c:v>6</c:v>
                </c:pt>
                <c:pt idx="19">
                  <c:v>4</c:v>
                </c:pt>
                <c:pt idx="20">
                  <c:v>4</c:v>
                </c:pt>
                <c:pt idx="21">
                  <c:v>0</c:v>
                </c:pt>
                <c:pt idx="22">
                  <c:v>1</c:v>
                </c:pt>
                <c:pt idx="23">
                  <c:v>3</c:v>
                </c:pt>
                <c:pt idx="24">
                  <c:v>0</c:v>
                </c:pt>
                <c:pt idx="25">
                  <c:v>0</c:v>
                </c:pt>
                <c:pt idx="26">
                  <c:v>1</c:v>
                </c:pt>
              </c:numCache>
            </c:numRef>
          </c:val>
        </c:ser>
        <c:gapWidth val="75"/>
        <c:overlap val="40"/>
        <c:axId val="67684608"/>
        <c:axId val="67686400"/>
      </c:barChart>
      <c:catAx>
        <c:axId val="67684608"/>
        <c:scaling>
          <c:orientation val="minMax"/>
        </c:scaling>
        <c:axPos val="b"/>
        <c:majorTickMark val="none"/>
        <c:tickLblPos val="nextTo"/>
        <c:crossAx val="67686400"/>
        <c:crosses val="autoZero"/>
        <c:auto val="1"/>
        <c:lblAlgn val="ctr"/>
        <c:lblOffset val="100"/>
      </c:catAx>
      <c:valAx>
        <c:axId val="67686400"/>
        <c:scaling>
          <c:orientation val="minMax"/>
        </c:scaling>
        <c:axPos val="l"/>
        <c:majorGridlines/>
        <c:numFmt formatCode="General" sourceLinked="1"/>
        <c:majorTickMark val="none"/>
        <c:tickLblPos val="nextTo"/>
        <c:crossAx val="6768460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268FE-D508-47E2-9B27-F76FECA2100D}" type="datetimeFigureOut">
              <a:rPr lang="en-US" smtClean="0"/>
              <a:pPr/>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DD8B-3572-4E8A-BCF7-C19DC9DA18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905023-A785-48F9-9286-799C3AA84B29}" type="datetimeFigureOut">
              <a:rPr lang="en-US" smtClean="0"/>
              <a:pPr/>
              <a:t>3/13/2014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BC6D8AB-C24C-4AA1-BE65-C3AA16963A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05023-A785-48F9-9286-799C3AA84B29}"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05023-A785-48F9-9286-799C3AA84B29}"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905023-A785-48F9-9286-799C3AA84B29}"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905023-A785-48F9-9286-799C3AA84B29}"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D8AB-C24C-4AA1-BE65-C3AA16963A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905023-A785-48F9-9286-799C3AA84B29}"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905023-A785-48F9-9286-799C3AA84B29}" type="datetimeFigureOut">
              <a:rPr lang="en-US" smtClean="0"/>
              <a:pPr/>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A905023-A785-48F9-9286-799C3AA84B29}" type="datetimeFigureOut">
              <a:rPr lang="en-US" smtClean="0"/>
              <a:pPr/>
              <a:t>3/13/2014</a:t>
            </a:fld>
            <a:endParaRPr lang="en-US"/>
          </a:p>
        </p:txBody>
      </p:sp>
      <p:sp>
        <p:nvSpPr>
          <p:cNvPr id="8" name="Slide Number Placeholder 7"/>
          <p:cNvSpPr>
            <a:spLocks noGrp="1"/>
          </p:cNvSpPr>
          <p:nvPr>
            <p:ph type="sldNum" sz="quarter" idx="11"/>
          </p:nvPr>
        </p:nvSpPr>
        <p:spPr/>
        <p:txBody>
          <a:bodyPr/>
          <a:lstStyle/>
          <a:p>
            <a:fld id="{DBC6D8AB-C24C-4AA1-BE65-C3AA16963A0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05023-A785-48F9-9286-799C3AA84B29}" type="datetimeFigureOut">
              <a:rPr lang="en-US" smtClean="0"/>
              <a:pPr/>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905023-A785-48F9-9286-799C3AA84B29}"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BC6D8AB-C24C-4AA1-BE65-C3AA16963A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A905023-A785-48F9-9286-799C3AA84B29}"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D8AB-C24C-4AA1-BE65-C3AA16963A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A905023-A785-48F9-9286-799C3AA84B29}" type="datetimeFigureOut">
              <a:rPr lang="en-US" smtClean="0"/>
              <a:pPr/>
              <a:t>3/13/2014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C6D8AB-C24C-4AA1-BE65-C3AA16963A0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a:normAutofit fontScale="90000"/>
          </a:bodyPr>
          <a:lstStyle/>
          <a:p>
            <a:r>
              <a:rPr lang="en-US" b="1" dirty="0" smtClean="0"/>
              <a:t>A convective Dust Storm Severity Index (DSSI) Based on Dust Concentration, Wind and Storm Size for Arizona</a:t>
            </a:r>
            <a:endParaRPr lang="en-US" dirty="0"/>
          </a:p>
        </p:txBody>
      </p:sp>
      <p:sp>
        <p:nvSpPr>
          <p:cNvPr id="3" name="Subtitle 2"/>
          <p:cNvSpPr>
            <a:spLocks noGrp="1"/>
          </p:cNvSpPr>
          <p:nvPr>
            <p:ph type="subTitle" idx="1"/>
          </p:nvPr>
        </p:nvSpPr>
        <p:spPr>
          <a:xfrm>
            <a:off x="1447800" y="4114800"/>
            <a:ext cx="6400800" cy="609600"/>
          </a:xfrm>
        </p:spPr>
        <p:txBody>
          <a:bodyPr>
            <a:noAutofit/>
          </a:bodyPr>
          <a:lstStyle/>
          <a:p>
            <a:r>
              <a:rPr lang="en-US" dirty="0" smtClean="0"/>
              <a:t>Joshua White PhD Candidate</a:t>
            </a:r>
          </a:p>
          <a:p>
            <a:r>
              <a:rPr lang="en-US" dirty="0" smtClean="0"/>
              <a:t>2014 Arizona Dust Storm Workshop</a:t>
            </a:r>
          </a:p>
          <a:p>
            <a:endParaRPr lang="en-US" dirty="0"/>
          </a:p>
        </p:txBody>
      </p:sp>
      <p:pic>
        <p:nvPicPr>
          <p:cNvPr id="5" name="Picture 58" descr="test.png"/>
          <p:cNvPicPr>
            <a:picLocks noChangeAspect="1"/>
          </p:cNvPicPr>
          <p:nvPr/>
        </p:nvPicPr>
        <p:blipFill>
          <a:blip r:embed="rId2" cstate="print"/>
          <a:srcRect/>
          <a:stretch>
            <a:fillRect/>
          </a:stretch>
        </p:blipFill>
        <p:spPr bwMode="auto">
          <a:xfrm>
            <a:off x="2057400" y="4953000"/>
            <a:ext cx="5257800" cy="114895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9848"/>
          </a:xfrm>
        </p:spPr>
        <p:txBody>
          <a:bodyPr/>
          <a:lstStyle/>
          <a:p>
            <a:r>
              <a:rPr lang="en-US" dirty="0" smtClean="0"/>
              <a:t>PM10 monitors</a:t>
            </a:r>
            <a:endParaRPr lang="en-US" dirty="0"/>
          </a:p>
        </p:txBody>
      </p:sp>
      <p:sp>
        <p:nvSpPr>
          <p:cNvPr id="11" name="Text Placeholder 10"/>
          <p:cNvSpPr>
            <a:spLocks noGrp="1"/>
          </p:cNvSpPr>
          <p:nvPr>
            <p:ph type="body" idx="1"/>
          </p:nvPr>
        </p:nvSpPr>
        <p:spPr>
          <a:xfrm>
            <a:off x="2895600" y="5791200"/>
            <a:ext cx="5946775" cy="838200"/>
          </a:xfrm>
        </p:spPr>
        <p:txBody>
          <a:bodyPr/>
          <a:lstStyle/>
          <a:p>
            <a:r>
              <a:rPr lang="en-US" sz="1050" dirty="0" smtClean="0"/>
              <a:t>TEOM monitor in white refrigerated box with silver collection tube on top.(Maricopa-County-Air-Quality-Department-Air-Monitoring-Division 2010b)</a:t>
            </a:r>
          </a:p>
          <a:p>
            <a:endParaRPr lang="en-US" dirty="0"/>
          </a:p>
        </p:txBody>
      </p:sp>
      <p:sp>
        <p:nvSpPr>
          <p:cNvPr id="7" name="Content Placeholder 6"/>
          <p:cNvSpPr>
            <a:spLocks noGrp="1"/>
          </p:cNvSpPr>
          <p:nvPr>
            <p:ph sz="quarter" idx="2"/>
          </p:nvPr>
        </p:nvSpPr>
        <p:spPr>
          <a:xfrm>
            <a:off x="228600" y="1752600"/>
            <a:ext cx="2819400" cy="3886200"/>
          </a:xfrm>
        </p:spPr>
        <p:txBody>
          <a:bodyPr/>
          <a:lstStyle/>
          <a:p>
            <a:r>
              <a:rPr lang="en-US" dirty="0" smtClean="0"/>
              <a:t>Continuous monitors</a:t>
            </a:r>
          </a:p>
          <a:p>
            <a:r>
              <a:rPr lang="en-US" dirty="0" smtClean="0"/>
              <a:t>Tapered Element Oscillating </a:t>
            </a:r>
            <a:r>
              <a:rPr lang="en-US" dirty="0" err="1" smtClean="0"/>
              <a:t>MicroBalance</a:t>
            </a:r>
            <a:r>
              <a:rPr lang="en-US" dirty="0" smtClean="0"/>
              <a:t> (TEOM)</a:t>
            </a:r>
          </a:p>
          <a:p>
            <a:pPr>
              <a:buNone/>
            </a:pPr>
            <a:endParaRPr lang="en-US" dirty="0"/>
          </a:p>
        </p:txBody>
      </p:sp>
      <p:pic>
        <p:nvPicPr>
          <p:cNvPr id="1026" name="Picture 2" descr="C:\Users\Joshua\Dropbox\Photos\CL-4014 II.JPG"/>
          <p:cNvPicPr>
            <a:picLocks noGrp="1" noChangeAspect="1" noChangeArrowheads="1"/>
          </p:cNvPicPr>
          <p:nvPr>
            <p:ph sz="quarter" idx="4"/>
          </p:nvPr>
        </p:nvPicPr>
        <p:blipFill>
          <a:blip r:embed="rId2" cstate="print"/>
          <a:srcRect/>
          <a:stretch>
            <a:fillRect/>
          </a:stretch>
        </p:blipFill>
        <p:spPr bwMode="auto">
          <a:xfrm>
            <a:off x="3022600" y="1447800"/>
            <a:ext cx="5689600" cy="4267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382000" cy="1069848"/>
          </a:xfrm>
        </p:spPr>
        <p:txBody>
          <a:bodyPr>
            <a:normAutofit fontScale="90000"/>
          </a:bodyPr>
          <a:lstStyle/>
          <a:p>
            <a:r>
              <a:rPr lang="en-US" dirty="0" smtClean="0"/>
              <a:t>PM10 data for 7/5/2011 Dust Storm</a:t>
            </a:r>
            <a:endParaRPr lang="en-US" dirty="0"/>
          </a:p>
        </p:txBody>
      </p:sp>
      <p:sp>
        <p:nvSpPr>
          <p:cNvPr id="6" name="Text Placeholder 5"/>
          <p:cNvSpPr>
            <a:spLocks noGrp="1"/>
          </p:cNvSpPr>
          <p:nvPr>
            <p:ph type="body" idx="1"/>
          </p:nvPr>
        </p:nvSpPr>
        <p:spPr>
          <a:xfrm>
            <a:off x="381000" y="1676400"/>
            <a:ext cx="8001000" cy="533400"/>
          </a:xfrm>
        </p:spPr>
        <p:txBody>
          <a:bodyPr/>
          <a:lstStyle/>
          <a:p>
            <a:r>
              <a:rPr lang="en-US" sz="1400" dirty="0" smtClean="0"/>
              <a:t>Hourly breakdowns of PM10 data in µg/m</a:t>
            </a:r>
            <a:r>
              <a:rPr lang="en-US" sz="1400" baseline="30000" dirty="0" smtClean="0"/>
              <a:t>3 </a:t>
            </a:r>
            <a:r>
              <a:rPr lang="en-US" sz="1400" dirty="0" smtClean="0"/>
              <a:t>using local Arizona Mountain time</a:t>
            </a:r>
          </a:p>
          <a:p>
            <a:endParaRPr lang="en-US" dirty="0"/>
          </a:p>
        </p:txBody>
      </p:sp>
      <p:pic>
        <p:nvPicPr>
          <p:cNvPr id="1026" name="Picture 2" descr="C:\Users\Joshua\Desktop\PM_10 Data\Untitled.png"/>
          <p:cNvPicPr>
            <a:picLocks noGrp="1" noChangeAspect="1" noChangeArrowheads="1"/>
          </p:cNvPicPr>
          <p:nvPr>
            <p:ph sz="quarter" idx="2"/>
          </p:nvPr>
        </p:nvPicPr>
        <p:blipFill>
          <a:blip r:embed="rId2" cstate="print"/>
          <a:stretch>
            <a:fillRect/>
          </a:stretch>
        </p:blipFill>
        <p:spPr bwMode="auto">
          <a:xfrm>
            <a:off x="457199" y="2057400"/>
            <a:ext cx="8044435" cy="365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609600"/>
            <a:ext cx="8991600" cy="1069848"/>
          </a:xfrm>
        </p:spPr>
        <p:txBody>
          <a:bodyPr>
            <a:normAutofit fontScale="90000"/>
          </a:bodyPr>
          <a:lstStyle/>
          <a:p>
            <a:r>
              <a:rPr lang="en-US" dirty="0" smtClean="0"/>
              <a:t>Wind Speed data for 7/5/2011 Dust Storm</a:t>
            </a:r>
            <a:endParaRPr lang="en-US" dirty="0"/>
          </a:p>
        </p:txBody>
      </p:sp>
      <p:sp>
        <p:nvSpPr>
          <p:cNvPr id="5" name="Text Placeholder 4"/>
          <p:cNvSpPr>
            <a:spLocks noGrp="1"/>
          </p:cNvSpPr>
          <p:nvPr>
            <p:ph type="body" idx="1"/>
          </p:nvPr>
        </p:nvSpPr>
        <p:spPr>
          <a:xfrm>
            <a:off x="533400" y="1752600"/>
            <a:ext cx="8001000" cy="685800"/>
          </a:xfrm>
        </p:spPr>
        <p:txBody>
          <a:bodyPr/>
          <a:lstStyle/>
          <a:p>
            <a:r>
              <a:rPr lang="en-US" sz="1400" dirty="0" smtClean="0"/>
              <a:t>Hourly breakdowns of Wind Speed data in m/s</a:t>
            </a:r>
            <a:r>
              <a:rPr lang="en-US" sz="1400" baseline="30000" dirty="0" smtClean="0"/>
              <a:t> </a:t>
            </a:r>
            <a:r>
              <a:rPr lang="en-US" sz="1400" dirty="0" smtClean="0"/>
              <a:t>using local Arizona Mountain time</a:t>
            </a:r>
          </a:p>
          <a:p>
            <a:endParaRPr lang="en-US" dirty="0"/>
          </a:p>
        </p:txBody>
      </p:sp>
      <p:pic>
        <p:nvPicPr>
          <p:cNvPr id="2050" name="Picture 2" descr="C:\Users\Joshua\Desktop\PM_10 Data\Untitled2.png"/>
          <p:cNvPicPr>
            <a:picLocks noGrp="1" noChangeAspect="1" noChangeArrowheads="1"/>
          </p:cNvPicPr>
          <p:nvPr>
            <p:ph sz="quarter" idx="2"/>
          </p:nvPr>
        </p:nvPicPr>
        <p:blipFill>
          <a:blip r:embed="rId2" cstate="print"/>
          <a:stretch>
            <a:fillRect/>
          </a:stretch>
        </p:blipFill>
        <p:spPr bwMode="auto">
          <a:xfrm>
            <a:off x="457199" y="2209800"/>
            <a:ext cx="7979937" cy="4038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8382000" cy="1069848"/>
          </a:xfrm>
        </p:spPr>
        <p:txBody>
          <a:bodyPr>
            <a:normAutofit fontScale="90000"/>
          </a:bodyPr>
          <a:lstStyle/>
          <a:p>
            <a:r>
              <a:rPr lang="en-US" dirty="0" smtClean="0"/>
              <a:t>Area data for 7/5/2011 Dust Storm </a:t>
            </a:r>
            <a:endParaRPr lang="en-US" dirty="0"/>
          </a:p>
        </p:txBody>
      </p:sp>
      <p:sp>
        <p:nvSpPr>
          <p:cNvPr id="6" name="Text Placeholder 5"/>
          <p:cNvSpPr>
            <a:spLocks noGrp="1"/>
          </p:cNvSpPr>
          <p:nvPr>
            <p:ph type="body" idx="1"/>
          </p:nvPr>
        </p:nvSpPr>
        <p:spPr>
          <a:xfrm>
            <a:off x="304800" y="6019800"/>
            <a:ext cx="8382000" cy="838200"/>
          </a:xfrm>
        </p:spPr>
        <p:txBody>
          <a:bodyPr/>
          <a:lstStyle/>
          <a:p>
            <a:r>
              <a:rPr lang="en-US" sz="1200" dirty="0" smtClean="0"/>
              <a:t>Top left: dust concentrations over the estimated geographical station locations, Top Right: wind speeds over the estimated geographical station locations, Bottom: Overlay of dust concentrations and wind speeds</a:t>
            </a:r>
          </a:p>
          <a:p>
            <a:endParaRPr lang="en-US" dirty="0"/>
          </a:p>
        </p:txBody>
      </p:sp>
      <p:pic>
        <p:nvPicPr>
          <p:cNvPr id="7" name="Content Placeholder 6"/>
          <p:cNvPicPr>
            <a:picLocks noGrp="1"/>
          </p:cNvPicPr>
          <p:nvPr>
            <p:ph sz="quarter" idx="2"/>
          </p:nvPr>
        </p:nvPicPr>
        <p:blipFill>
          <a:blip r:embed="rId2" cstate="print"/>
          <a:stretch>
            <a:fillRect/>
          </a:stretch>
        </p:blipFill>
        <p:spPr bwMode="auto">
          <a:xfrm>
            <a:off x="381000" y="1371600"/>
            <a:ext cx="8153400"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069848"/>
          </a:xfrm>
        </p:spPr>
        <p:txBody>
          <a:bodyPr>
            <a:normAutofit/>
          </a:bodyPr>
          <a:lstStyle/>
          <a:p>
            <a:r>
              <a:rPr lang="en-US" dirty="0" smtClean="0"/>
              <a:t>Methods for Classification: PM10 </a:t>
            </a:r>
            <a:endParaRPr lang="en-US" dirty="0"/>
          </a:p>
        </p:txBody>
      </p:sp>
      <p:sp>
        <p:nvSpPr>
          <p:cNvPr id="5" name="Text Placeholder 4"/>
          <p:cNvSpPr>
            <a:spLocks noGrp="1"/>
          </p:cNvSpPr>
          <p:nvPr>
            <p:ph type="body" idx="1"/>
          </p:nvPr>
        </p:nvSpPr>
        <p:spPr>
          <a:xfrm>
            <a:off x="3657601" y="6019800"/>
            <a:ext cx="4876800" cy="457200"/>
          </a:xfrm>
        </p:spPr>
        <p:txBody>
          <a:bodyPr>
            <a:normAutofit fontScale="62500" lnSpcReduction="20000"/>
          </a:bodyPr>
          <a:lstStyle/>
          <a:p>
            <a:r>
              <a:rPr lang="en-US" dirty="0" smtClean="0"/>
              <a:t>EXAMPLE: PM10 data from exeedances in 2011-2012</a:t>
            </a:r>
            <a:endParaRPr lang="en-US" dirty="0"/>
          </a:p>
        </p:txBody>
      </p:sp>
      <p:sp>
        <p:nvSpPr>
          <p:cNvPr id="3" name="Content Placeholder 2"/>
          <p:cNvSpPr>
            <a:spLocks noGrp="1"/>
          </p:cNvSpPr>
          <p:nvPr>
            <p:ph sz="quarter" idx="2"/>
          </p:nvPr>
        </p:nvSpPr>
        <p:spPr>
          <a:xfrm>
            <a:off x="381000" y="2133601"/>
            <a:ext cx="3048000" cy="4343400"/>
          </a:xfrm>
        </p:spPr>
        <p:txBody>
          <a:bodyPr/>
          <a:lstStyle/>
          <a:p>
            <a:r>
              <a:rPr lang="en-US" dirty="0" smtClean="0"/>
              <a:t>PM10 data will be put into concentrations from each event by first constructing a frequency-distribution histogram</a:t>
            </a:r>
          </a:p>
          <a:p>
            <a:pPr>
              <a:buNone/>
            </a:pPr>
            <a:endParaRPr lang="en-US" dirty="0" smtClean="0"/>
          </a:p>
          <a:p>
            <a:endParaRPr lang="en-US" dirty="0"/>
          </a:p>
        </p:txBody>
      </p:sp>
      <p:graphicFrame>
        <p:nvGraphicFramePr>
          <p:cNvPr id="7" name="Content Placeholder 6"/>
          <p:cNvGraphicFramePr>
            <a:graphicFrameLocks noGrp="1"/>
          </p:cNvGraphicFramePr>
          <p:nvPr>
            <p:ph sz="quarter" idx="4"/>
          </p:nvPr>
        </p:nvGraphicFramePr>
        <p:xfrm>
          <a:off x="3352800" y="1676400"/>
          <a:ext cx="5483225"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917448"/>
          </a:xfrm>
        </p:spPr>
        <p:txBody>
          <a:bodyPr>
            <a:normAutofit fontScale="90000"/>
          </a:bodyPr>
          <a:lstStyle/>
          <a:p>
            <a:r>
              <a:rPr lang="en-US" dirty="0" smtClean="0"/>
              <a:t>Methods for Classification: Wind Speed</a:t>
            </a:r>
            <a:endParaRPr lang="en-US" dirty="0"/>
          </a:p>
        </p:txBody>
      </p:sp>
      <p:sp>
        <p:nvSpPr>
          <p:cNvPr id="4" name="Text Placeholder 3"/>
          <p:cNvSpPr>
            <a:spLocks noGrp="1"/>
          </p:cNvSpPr>
          <p:nvPr>
            <p:ph type="body" idx="1"/>
          </p:nvPr>
        </p:nvSpPr>
        <p:spPr>
          <a:xfrm>
            <a:off x="2895600" y="5638800"/>
            <a:ext cx="5870575" cy="838200"/>
          </a:xfrm>
        </p:spPr>
        <p:txBody>
          <a:bodyPr/>
          <a:lstStyle/>
          <a:p>
            <a:r>
              <a:rPr lang="en-US" dirty="0" smtClean="0"/>
              <a:t>EXAMPLE: Wind Speed data from exeedances in 2011-2012</a:t>
            </a:r>
          </a:p>
          <a:p>
            <a:endParaRPr lang="en-US" dirty="0"/>
          </a:p>
        </p:txBody>
      </p:sp>
      <p:sp>
        <p:nvSpPr>
          <p:cNvPr id="5" name="Content Placeholder 4"/>
          <p:cNvSpPr>
            <a:spLocks noGrp="1"/>
          </p:cNvSpPr>
          <p:nvPr>
            <p:ph sz="quarter" idx="2"/>
          </p:nvPr>
        </p:nvSpPr>
        <p:spPr>
          <a:xfrm>
            <a:off x="228600" y="1600200"/>
            <a:ext cx="2590800" cy="3886200"/>
          </a:xfrm>
        </p:spPr>
        <p:txBody>
          <a:bodyPr>
            <a:normAutofit/>
          </a:bodyPr>
          <a:lstStyle/>
          <a:p>
            <a:r>
              <a:rPr lang="en-US" dirty="0" smtClean="0"/>
              <a:t>Wind Speed data will also be put into concentrations from each event by constructing a frequency-distribution histogram</a:t>
            </a:r>
          </a:p>
          <a:p>
            <a:endParaRPr lang="en-US" dirty="0"/>
          </a:p>
        </p:txBody>
      </p:sp>
      <p:graphicFrame>
        <p:nvGraphicFramePr>
          <p:cNvPr id="7" name="Content Placeholder 6"/>
          <p:cNvGraphicFramePr>
            <a:graphicFrameLocks noGrp="1"/>
          </p:cNvGraphicFramePr>
          <p:nvPr>
            <p:ph sz="quarter" idx="4"/>
          </p:nvPr>
        </p:nvGraphicFramePr>
        <p:xfrm>
          <a:off x="2743200" y="1524000"/>
          <a:ext cx="6096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382000" cy="1069848"/>
          </a:xfrm>
        </p:spPr>
        <p:txBody>
          <a:bodyPr>
            <a:normAutofit fontScale="90000"/>
          </a:bodyPr>
          <a:lstStyle/>
          <a:p>
            <a:r>
              <a:rPr lang="en-US" dirty="0" smtClean="0"/>
              <a:t>Methods of Classification: Aerial Coverage </a:t>
            </a:r>
            <a:endParaRPr lang="en-US" dirty="0"/>
          </a:p>
        </p:txBody>
      </p:sp>
      <p:sp>
        <p:nvSpPr>
          <p:cNvPr id="10" name="Text Placeholder 9"/>
          <p:cNvSpPr>
            <a:spLocks noGrp="1"/>
          </p:cNvSpPr>
          <p:nvPr>
            <p:ph type="body" idx="1"/>
          </p:nvPr>
        </p:nvSpPr>
        <p:spPr>
          <a:xfrm>
            <a:off x="2362200" y="5943600"/>
            <a:ext cx="6172200" cy="914400"/>
          </a:xfrm>
        </p:spPr>
        <p:txBody>
          <a:bodyPr/>
          <a:lstStyle/>
          <a:p>
            <a:r>
              <a:rPr lang="en-US" sz="1400" dirty="0" smtClean="0"/>
              <a:t>PM10 continuous stations within closed area which is approximately 8.5 X 10</a:t>
            </a:r>
            <a:r>
              <a:rPr lang="en-US" sz="1400" baseline="30000" dirty="0" smtClean="0"/>
              <a:t>8 </a:t>
            </a:r>
            <a:r>
              <a:rPr lang="en-US" sz="1400" dirty="0" smtClean="0"/>
              <a:t>m</a:t>
            </a:r>
            <a:r>
              <a:rPr lang="en-US" sz="1400" baseline="30000" dirty="0" smtClean="0"/>
              <a:t>2</a:t>
            </a:r>
            <a:r>
              <a:rPr lang="en-US" sz="1400" dirty="0" smtClean="0"/>
              <a:t>. (Maricopa-County-Air-Quality-Department-Air-Monitoring-Division 2010b)</a:t>
            </a:r>
            <a:endParaRPr lang="en-US" sz="1400" dirty="0"/>
          </a:p>
        </p:txBody>
      </p:sp>
      <p:pic>
        <p:nvPicPr>
          <p:cNvPr id="1026" name="Picture 2"/>
          <p:cNvPicPr>
            <a:picLocks noGrp="1" noChangeAspect="1" noChangeArrowheads="1"/>
          </p:cNvPicPr>
          <p:nvPr>
            <p:ph sz="quarter" idx="2"/>
          </p:nvPr>
        </p:nvPicPr>
        <p:blipFill>
          <a:blip r:embed="rId2" cstate="print"/>
          <a:stretch>
            <a:fillRect/>
          </a:stretch>
        </p:blipFill>
        <p:spPr bwMode="auto">
          <a:xfrm>
            <a:off x="2438401" y="1447800"/>
            <a:ext cx="5943326" cy="4343400"/>
          </a:xfrm>
          <a:prstGeom prst="rect">
            <a:avLst/>
          </a:prstGeom>
          <a:noFill/>
          <a:ln w="9525">
            <a:noFill/>
            <a:miter lim="800000"/>
            <a:headEnd/>
            <a:tailEnd/>
          </a:ln>
        </p:spPr>
      </p:pic>
      <p:sp>
        <p:nvSpPr>
          <p:cNvPr id="12" name="Content Placeholder 11"/>
          <p:cNvSpPr>
            <a:spLocks noGrp="1"/>
          </p:cNvSpPr>
          <p:nvPr>
            <p:ph sz="quarter" idx="4"/>
          </p:nvPr>
        </p:nvSpPr>
        <p:spPr>
          <a:xfrm>
            <a:off x="0" y="1752600"/>
            <a:ext cx="2286000" cy="1981200"/>
          </a:xfrm>
        </p:spPr>
        <p:txBody>
          <a:bodyPr/>
          <a:lstStyle/>
          <a:p>
            <a:r>
              <a:rPr lang="en-US" sz="2000" dirty="0" smtClean="0"/>
              <a:t>Minimum PM10 concentrations will define the bounds of the area</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6800"/>
          </a:xfrm>
        </p:spPr>
        <p:txBody>
          <a:bodyPr>
            <a:normAutofit/>
          </a:bodyPr>
          <a:lstStyle/>
          <a:p>
            <a:r>
              <a:rPr lang="en-US" i="1" dirty="0" smtClean="0"/>
              <a:t>Dust Storm Severity Index</a:t>
            </a:r>
            <a:endParaRPr lang="en-US" dirty="0"/>
          </a:p>
        </p:txBody>
      </p:sp>
      <p:graphicFrame>
        <p:nvGraphicFramePr>
          <p:cNvPr id="4" name="Content Placeholder 3"/>
          <p:cNvGraphicFramePr>
            <a:graphicFrameLocks noGrp="1"/>
          </p:cNvGraphicFramePr>
          <p:nvPr>
            <p:ph idx="1"/>
          </p:nvPr>
        </p:nvGraphicFramePr>
        <p:xfrm>
          <a:off x="304800" y="1371599"/>
          <a:ext cx="8458200" cy="5272105"/>
        </p:xfrm>
        <a:graphic>
          <a:graphicData uri="http://schemas.openxmlformats.org/drawingml/2006/table">
            <a:tbl>
              <a:tblPr firstRow="1" bandRow="1">
                <a:tableStyleId>{9DCAF9ED-07DC-4A11-8D7F-57B35C25682E}</a:tableStyleId>
              </a:tblPr>
              <a:tblGrid>
                <a:gridCol w="2114550"/>
                <a:gridCol w="2114550"/>
                <a:gridCol w="2114550"/>
                <a:gridCol w="2114550"/>
              </a:tblGrid>
              <a:tr h="1895322">
                <a:tc gridSpan="4">
                  <a:txBody>
                    <a:bodyPr/>
                    <a:lstStyle/>
                    <a:p>
                      <a:pPr marL="0" marR="0" algn="ctr">
                        <a:lnSpc>
                          <a:spcPct val="100000"/>
                        </a:lnSpc>
                        <a:spcBef>
                          <a:spcPts val="0"/>
                        </a:spcBef>
                        <a:spcAft>
                          <a:spcPts val="1000"/>
                        </a:spcAft>
                      </a:pPr>
                      <a:r>
                        <a:rPr lang="en-US" sz="2400" dirty="0" smtClean="0"/>
                        <a:t>An example of the potential </a:t>
                      </a:r>
                      <a:r>
                        <a:rPr lang="en-US" sz="2400" dirty="0" err="1" smtClean="0"/>
                        <a:t>thresholding</a:t>
                      </a:r>
                      <a:r>
                        <a:rPr lang="en-US" sz="2400" dirty="0" smtClean="0"/>
                        <a:t> of characteristics in a   Dust Storm Severity Index (DSSI).  Values are hypothetical and the example is designed to simply identify the techniques of classification by </a:t>
                      </a:r>
                      <a:r>
                        <a:rPr lang="en-US" sz="2400" dirty="0" err="1" smtClean="0"/>
                        <a:t>thresholding</a:t>
                      </a:r>
                      <a:r>
                        <a:rPr lang="en-US" sz="2400" dirty="0" smtClean="0"/>
                        <a:t> of specific values.</a:t>
                      </a:r>
                      <a:endParaRPr lang="en-US" sz="24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938383">
                <a:tc>
                  <a:txBody>
                    <a:bodyPr/>
                    <a:lstStyle/>
                    <a:p>
                      <a:pPr marL="0" marR="0">
                        <a:lnSpc>
                          <a:spcPct val="200000"/>
                        </a:lnSpc>
                        <a:spcBef>
                          <a:spcPts val="0"/>
                        </a:spcBef>
                        <a:spcAft>
                          <a:spcPts val="1000"/>
                        </a:spcAft>
                      </a:pPr>
                      <a:r>
                        <a:rPr lang="en-US" sz="1600" dirty="0"/>
                        <a:t>DSSI</a:t>
                      </a:r>
                      <a:endParaRPr lang="en-US" sz="1600" dirty="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Density (µg/m</a:t>
                      </a:r>
                      <a:r>
                        <a:rPr lang="en-US" sz="1600" baseline="30000" dirty="0"/>
                        <a:t>3</a:t>
                      </a:r>
                      <a:r>
                        <a:rPr lang="en-US" sz="1600" dirty="0"/>
                        <a:t>)</a:t>
                      </a:r>
                      <a:endParaRPr lang="en-US" sz="1600" dirty="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Wind Speed (m/s)</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Aerial Coverage (m</a:t>
                      </a:r>
                      <a:r>
                        <a:rPr lang="en-US" sz="1600" baseline="30000"/>
                        <a:t>2</a:t>
                      </a:r>
                      <a:r>
                        <a:rPr lang="en-US" sz="1600"/>
                        <a:t>)</a:t>
                      </a:r>
                      <a:endParaRPr lang="en-US" sz="1600">
                        <a:latin typeface="Calibri"/>
                        <a:ea typeface="Calibri"/>
                        <a:cs typeface="Times New Roman"/>
                      </a:endParaRPr>
                    </a:p>
                  </a:txBody>
                  <a:tcPr marL="68580" marR="68580" marT="0" marB="0" anchor="b"/>
                </a:tc>
              </a:tr>
              <a:tr h="484819">
                <a:tc>
                  <a:txBody>
                    <a:bodyPr/>
                    <a:lstStyle/>
                    <a:p>
                      <a:pPr marL="0" marR="0">
                        <a:lnSpc>
                          <a:spcPct val="200000"/>
                        </a:lnSpc>
                        <a:spcBef>
                          <a:spcPts val="0"/>
                        </a:spcBef>
                        <a:spcAft>
                          <a:spcPts val="1000"/>
                        </a:spcAft>
                      </a:pPr>
                      <a:r>
                        <a:rPr lang="en-US" sz="1600"/>
                        <a:t>5</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&gt;8000</a:t>
                      </a:r>
                      <a:endParaRPr lang="en-US" sz="1600" dirty="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&gt;18</a:t>
                      </a:r>
                      <a:endParaRPr lang="en-US" sz="1600" dirty="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&gt;8.50 x10</a:t>
                      </a:r>
                      <a:r>
                        <a:rPr lang="en-US" sz="1600" baseline="30000"/>
                        <a:t>8</a:t>
                      </a:r>
                      <a:endParaRPr lang="en-US" sz="1600">
                        <a:latin typeface="Calibri"/>
                        <a:ea typeface="Calibri"/>
                        <a:cs typeface="Times New Roman"/>
                      </a:endParaRPr>
                    </a:p>
                  </a:txBody>
                  <a:tcPr marL="68580" marR="68580" marT="0" marB="0" anchor="b"/>
                </a:tc>
              </a:tr>
              <a:tr h="484819">
                <a:tc>
                  <a:txBody>
                    <a:bodyPr/>
                    <a:lstStyle/>
                    <a:p>
                      <a:pPr marL="0" marR="0">
                        <a:lnSpc>
                          <a:spcPct val="200000"/>
                        </a:lnSpc>
                        <a:spcBef>
                          <a:spcPts val="0"/>
                        </a:spcBef>
                        <a:spcAft>
                          <a:spcPts val="1000"/>
                        </a:spcAft>
                      </a:pPr>
                      <a:r>
                        <a:rPr lang="en-US" sz="1600"/>
                        <a:t>4</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6000 - 7999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17.0 - 17.9</a:t>
                      </a:r>
                      <a:endParaRPr lang="en-US" sz="1600" dirty="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7.5 x10</a:t>
                      </a:r>
                      <a:r>
                        <a:rPr lang="en-US" sz="1600" baseline="30000"/>
                        <a:t>8</a:t>
                      </a:r>
                      <a:r>
                        <a:rPr lang="en-US" sz="1600"/>
                        <a:t> - 8.4 x10</a:t>
                      </a:r>
                      <a:r>
                        <a:rPr lang="en-US" sz="1600" baseline="30000"/>
                        <a:t>8</a:t>
                      </a:r>
                      <a:endParaRPr lang="en-US" sz="1600">
                        <a:latin typeface="Calibri"/>
                        <a:ea typeface="Calibri"/>
                        <a:cs typeface="Times New Roman"/>
                      </a:endParaRPr>
                    </a:p>
                  </a:txBody>
                  <a:tcPr marL="68580" marR="68580" marT="0" marB="0" anchor="b"/>
                </a:tc>
              </a:tr>
              <a:tr h="484819">
                <a:tc>
                  <a:txBody>
                    <a:bodyPr/>
                    <a:lstStyle/>
                    <a:p>
                      <a:pPr marL="0" marR="0">
                        <a:lnSpc>
                          <a:spcPct val="200000"/>
                        </a:lnSpc>
                        <a:spcBef>
                          <a:spcPts val="0"/>
                        </a:spcBef>
                        <a:spcAft>
                          <a:spcPts val="1000"/>
                        </a:spcAft>
                      </a:pPr>
                      <a:r>
                        <a:rPr lang="en-US" sz="1600"/>
                        <a:t>3</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4000 - 5999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15.0 - 16.9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6.5 x10</a:t>
                      </a:r>
                      <a:r>
                        <a:rPr lang="en-US" sz="1600" baseline="30000" dirty="0"/>
                        <a:t>8</a:t>
                      </a:r>
                      <a:r>
                        <a:rPr lang="en-US" sz="1600" dirty="0"/>
                        <a:t> - 7.4 x10</a:t>
                      </a:r>
                      <a:r>
                        <a:rPr lang="en-US" sz="1600" baseline="30000" dirty="0"/>
                        <a:t>8</a:t>
                      </a:r>
                      <a:endParaRPr lang="en-US" sz="1600" dirty="0">
                        <a:latin typeface="Calibri"/>
                        <a:ea typeface="Calibri"/>
                        <a:cs typeface="Times New Roman"/>
                      </a:endParaRPr>
                    </a:p>
                  </a:txBody>
                  <a:tcPr marL="68580" marR="68580" marT="0" marB="0" anchor="b"/>
                </a:tc>
              </a:tr>
              <a:tr h="484819">
                <a:tc>
                  <a:txBody>
                    <a:bodyPr/>
                    <a:lstStyle/>
                    <a:p>
                      <a:pPr marL="0" marR="0">
                        <a:lnSpc>
                          <a:spcPct val="200000"/>
                        </a:lnSpc>
                        <a:spcBef>
                          <a:spcPts val="0"/>
                        </a:spcBef>
                        <a:spcAft>
                          <a:spcPts val="1000"/>
                        </a:spcAft>
                      </a:pPr>
                      <a:r>
                        <a:rPr lang="en-US" sz="1600"/>
                        <a:t>2</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2000 - 4999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13.0 - 14.9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5.5 x10</a:t>
                      </a:r>
                      <a:r>
                        <a:rPr lang="en-US" sz="1600" baseline="30000" dirty="0"/>
                        <a:t>8</a:t>
                      </a:r>
                      <a:r>
                        <a:rPr lang="en-US" sz="1600" dirty="0"/>
                        <a:t>- 6.4 x10</a:t>
                      </a:r>
                      <a:r>
                        <a:rPr lang="en-US" sz="1600" baseline="30000" dirty="0"/>
                        <a:t>8</a:t>
                      </a:r>
                      <a:endParaRPr lang="en-US" sz="1600" dirty="0">
                        <a:latin typeface="Calibri"/>
                        <a:ea typeface="Calibri"/>
                        <a:cs typeface="Times New Roman"/>
                      </a:endParaRPr>
                    </a:p>
                  </a:txBody>
                  <a:tcPr marL="68580" marR="68580" marT="0" marB="0" anchor="b"/>
                </a:tc>
              </a:tr>
              <a:tr h="484819">
                <a:tc>
                  <a:txBody>
                    <a:bodyPr/>
                    <a:lstStyle/>
                    <a:p>
                      <a:pPr marL="0" marR="0">
                        <a:lnSpc>
                          <a:spcPct val="200000"/>
                        </a:lnSpc>
                        <a:spcBef>
                          <a:spcPts val="0"/>
                        </a:spcBef>
                        <a:spcAft>
                          <a:spcPts val="1000"/>
                        </a:spcAft>
                      </a:pPr>
                      <a:r>
                        <a:rPr lang="en-US" sz="1600"/>
                        <a:t>1</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500-1999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a:t>&lt;12.9</a:t>
                      </a:r>
                      <a:endParaRPr lang="en-US" sz="1600">
                        <a:latin typeface="Calibri"/>
                        <a:ea typeface="Calibri"/>
                        <a:cs typeface="Times New Roman"/>
                      </a:endParaRPr>
                    </a:p>
                  </a:txBody>
                  <a:tcPr marL="68580" marR="68580" marT="0" marB="0" anchor="b"/>
                </a:tc>
                <a:tc>
                  <a:txBody>
                    <a:bodyPr/>
                    <a:lstStyle/>
                    <a:p>
                      <a:pPr marL="0" marR="0">
                        <a:lnSpc>
                          <a:spcPct val="200000"/>
                        </a:lnSpc>
                        <a:spcBef>
                          <a:spcPts val="0"/>
                        </a:spcBef>
                        <a:spcAft>
                          <a:spcPts val="1000"/>
                        </a:spcAft>
                      </a:pPr>
                      <a:r>
                        <a:rPr lang="en-US" sz="1600" dirty="0"/>
                        <a:t>&lt;5.4 x10</a:t>
                      </a:r>
                      <a:r>
                        <a:rPr lang="en-US" sz="1600" baseline="30000" dirty="0"/>
                        <a:t>10</a:t>
                      </a:r>
                      <a:endParaRPr lang="en-US" sz="1600" dirty="0">
                        <a:latin typeface="Calibri"/>
                        <a:ea typeface="Calibri"/>
                        <a:cs typeface="Times New Roman"/>
                      </a:endParaRPr>
                    </a:p>
                  </a:txBody>
                  <a:tcPr marL="68580" marR="68580" marT="0" marB="0" anchor="b"/>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date, no severity or intensity classification system for dust storms have been attempted.</a:t>
            </a:r>
          </a:p>
          <a:p>
            <a:r>
              <a:rPr lang="en-US" dirty="0" smtClean="0"/>
              <a:t>Arizona Sonoran Desert Region PM10 network increased the amount of available data</a:t>
            </a:r>
          </a:p>
          <a:p>
            <a:r>
              <a:rPr lang="en-US" dirty="0" smtClean="0"/>
              <a:t>The provided data can  create a classification system based on: 1) density of a given dust event, 2) wind speed, 3) the geographical coordinate’s necessary to examine the aerial coverage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r>
              <a:rPr lang="en-US" dirty="0" smtClean="0"/>
              <a:t>Classification of these events could help increase public understanding</a:t>
            </a:r>
          </a:p>
          <a:p>
            <a:r>
              <a:rPr lang="en-US" dirty="0" smtClean="0"/>
              <a:t>Help refine warning systems</a:t>
            </a:r>
          </a:p>
          <a:p>
            <a:r>
              <a:rPr lang="en-US" dirty="0" smtClean="0"/>
              <a:t>Useful tool to government entities like EPA in assessing exeedance days</a:t>
            </a:r>
          </a:p>
          <a:p>
            <a:r>
              <a:rPr lang="en-US" dirty="0" smtClean="0"/>
              <a:t>Help prevent loss of life and property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Create a Dust Storm Severity Index?</a:t>
            </a:r>
            <a:endParaRPr lang="en-US" dirty="0"/>
          </a:p>
        </p:txBody>
      </p:sp>
      <p:sp>
        <p:nvSpPr>
          <p:cNvPr id="5" name="Content Placeholder 4"/>
          <p:cNvSpPr>
            <a:spLocks noGrp="1"/>
          </p:cNvSpPr>
          <p:nvPr>
            <p:ph idx="1"/>
          </p:nvPr>
        </p:nvSpPr>
        <p:spPr/>
        <p:txBody>
          <a:bodyPr/>
          <a:lstStyle/>
          <a:p>
            <a:r>
              <a:rPr lang="en-US" dirty="0" smtClean="0"/>
              <a:t>Dust storms have the potential to take lives and damage property</a:t>
            </a:r>
          </a:p>
          <a:p>
            <a:r>
              <a:rPr lang="en-US" dirty="0" smtClean="0"/>
              <a:t>A classification system could help increase public understanding and help refine warning systems</a:t>
            </a:r>
          </a:p>
          <a:p>
            <a:r>
              <a:rPr lang="en-US" dirty="0" smtClean="0"/>
              <a:t>Useful tool for governmental entities such as the EPA or State level air quality departments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Citations</a:t>
            </a:r>
            <a:endParaRPr lang="en-US" dirty="0"/>
          </a:p>
        </p:txBody>
      </p:sp>
      <p:sp>
        <p:nvSpPr>
          <p:cNvPr id="3" name="Content Placeholder 2"/>
          <p:cNvSpPr>
            <a:spLocks noGrp="1"/>
          </p:cNvSpPr>
          <p:nvPr>
            <p:ph idx="1"/>
          </p:nvPr>
        </p:nvSpPr>
        <p:spPr>
          <a:xfrm>
            <a:off x="457200" y="1828800"/>
            <a:ext cx="8229600" cy="4745736"/>
          </a:xfrm>
        </p:spPr>
        <p:txBody>
          <a:bodyPr>
            <a:normAutofit fontScale="70000" lnSpcReduction="20000"/>
          </a:bodyPr>
          <a:lstStyle/>
          <a:p>
            <a:r>
              <a:rPr lang="en-US" dirty="0" smtClean="0"/>
              <a:t>Maricopa County Air Quality Department Air Monitoring Division 2010. Maricopa County Air Monitoring Network: Technical Assessment 2005–2009.</a:t>
            </a:r>
            <a:r>
              <a:rPr lang="en-US" i="1" dirty="0" smtClean="0"/>
              <a:t> </a:t>
            </a:r>
            <a:r>
              <a:rPr lang="en-US" dirty="0" smtClean="0"/>
              <a:t>ed. M. C. A. Q. Department. Phoenix, AZ: Maricopa County Air Quality Department.</a:t>
            </a:r>
          </a:p>
          <a:p>
            <a:r>
              <a:rPr lang="en-US" dirty="0" smtClean="0"/>
              <a:t>Fujita, T. T. (1971) Proposed characterization of tornadoes and hurricanes by area and intensity.</a:t>
            </a:r>
          </a:p>
          <a:p>
            <a:r>
              <a:rPr lang="en-US" dirty="0" err="1" smtClean="0"/>
              <a:t>Rodríguez</a:t>
            </a:r>
            <a:r>
              <a:rPr lang="en-US" dirty="0" smtClean="0"/>
              <a:t>, S., X. </a:t>
            </a:r>
            <a:r>
              <a:rPr lang="en-US" dirty="0" err="1" smtClean="0"/>
              <a:t>Querol</a:t>
            </a:r>
            <a:r>
              <a:rPr lang="en-US" dirty="0" smtClean="0"/>
              <a:t>, A. </a:t>
            </a:r>
            <a:r>
              <a:rPr lang="en-US" dirty="0" err="1" smtClean="0"/>
              <a:t>Alastuey</a:t>
            </a:r>
            <a:r>
              <a:rPr lang="en-US" dirty="0" smtClean="0"/>
              <a:t>, G. </a:t>
            </a:r>
            <a:r>
              <a:rPr lang="en-US" dirty="0" err="1" smtClean="0"/>
              <a:t>Kallos</a:t>
            </a:r>
            <a:r>
              <a:rPr lang="en-US" dirty="0" smtClean="0"/>
              <a:t> &amp; O. </a:t>
            </a:r>
            <a:r>
              <a:rPr lang="en-US" dirty="0" err="1" smtClean="0"/>
              <a:t>Kakaliagou</a:t>
            </a:r>
            <a:r>
              <a:rPr lang="en-US" dirty="0" smtClean="0"/>
              <a:t> (2001) Saharan dust contributions to PM10 and TSP levels in Southern and Eastern Spain. </a:t>
            </a:r>
            <a:r>
              <a:rPr lang="en-US" i="1" dirty="0" smtClean="0"/>
              <a:t>Atmospheric Environment,</a:t>
            </a:r>
            <a:r>
              <a:rPr lang="en-US" dirty="0" smtClean="0"/>
              <a:t> 35</a:t>
            </a:r>
            <a:r>
              <a:rPr lang="en-US" b="1" dirty="0" smtClean="0"/>
              <a:t>,</a:t>
            </a:r>
            <a:r>
              <a:rPr lang="en-US" dirty="0" smtClean="0"/>
              <a:t> 2433-2447.</a:t>
            </a:r>
          </a:p>
          <a:p>
            <a:r>
              <a:rPr lang="en-US" dirty="0" err="1" smtClean="0"/>
              <a:t>Saffir</a:t>
            </a:r>
            <a:r>
              <a:rPr lang="en-US" dirty="0" smtClean="0"/>
              <a:t>, H. &amp; R. Simpson. 1971. A proposed scale for ranking hurricanes by intensity. In </a:t>
            </a:r>
            <a:r>
              <a:rPr lang="en-US" i="1" dirty="0" smtClean="0"/>
              <a:t>Minutes of the eight NOAA, NWS Hurricane Conference, Miami, Florida</a:t>
            </a:r>
            <a:r>
              <a:rPr lang="en-US" dirty="0" smtClean="0"/>
              <a:t>.</a:t>
            </a:r>
          </a:p>
          <a:p>
            <a:r>
              <a:rPr lang="en-US" dirty="0" err="1" smtClean="0"/>
              <a:t>Shcumacher</a:t>
            </a:r>
            <a:r>
              <a:rPr lang="en-US" dirty="0" smtClean="0"/>
              <a:t>, R. 2011. 7/5/2011 Phoenix Dust Storm. </a:t>
            </a:r>
            <a:r>
              <a:rPr lang="en-US" i="1" dirty="0" smtClean="0"/>
              <a:t>Arizona Republic</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82000" cy="1069848"/>
          </a:xfrm>
        </p:spPr>
        <p:txBody>
          <a:bodyPr/>
          <a:lstStyle/>
          <a:p>
            <a:r>
              <a:rPr lang="en-US" dirty="0" smtClean="0"/>
              <a:t>Questions?</a:t>
            </a:r>
            <a:endParaRPr lang="en-US" dirty="0"/>
          </a:p>
        </p:txBody>
      </p:sp>
      <p:sp>
        <p:nvSpPr>
          <p:cNvPr id="7" name="Text Placeholder 6"/>
          <p:cNvSpPr>
            <a:spLocks noGrp="1"/>
          </p:cNvSpPr>
          <p:nvPr>
            <p:ph type="body" idx="1"/>
          </p:nvPr>
        </p:nvSpPr>
        <p:spPr>
          <a:xfrm>
            <a:off x="381000" y="5902570"/>
            <a:ext cx="8229600" cy="955430"/>
          </a:xfrm>
        </p:spPr>
        <p:txBody>
          <a:bodyPr/>
          <a:lstStyle/>
          <a:p>
            <a:r>
              <a:rPr lang="en-US" sz="1200" dirty="0" smtClean="0"/>
              <a:t>A dust downtown Phoenix on Tuesday night, July 5, 2011, bringing strong winds and low visibility</a:t>
            </a:r>
            <a:r>
              <a:rPr lang="en-US" sz="1200" cap="all" dirty="0" smtClean="0"/>
              <a:t> (</a:t>
            </a:r>
            <a:r>
              <a:rPr lang="en-US" sz="1200" dirty="0" smtClean="0"/>
              <a:t>Schumacher</a:t>
            </a:r>
          </a:p>
          <a:p>
            <a:r>
              <a:rPr lang="en-US" sz="1200" cap="all" dirty="0" smtClean="0"/>
              <a:t>2011)</a:t>
            </a:r>
            <a:r>
              <a:rPr lang="en-US" sz="1200" dirty="0" smtClean="0"/>
              <a:t>.   </a:t>
            </a:r>
          </a:p>
          <a:p>
            <a:endParaRPr lang="en-US" dirty="0"/>
          </a:p>
        </p:txBody>
      </p:sp>
      <p:pic>
        <p:nvPicPr>
          <p:cNvPr id="9" name="Picture 4" descr="http://i.huffpost.com/gen/302574/PHOENIX-DUST-STORM-PHOTOS-VIDEO.jpg"/>
          <p:cNvPicPr>
            <a:picLocks noGrp="1" noChangeAspect="1" noChangeArrowheads="1"/>
          </p:cNvPicPr>
          <p:nvPr>
            <p:ph sz="quarter" idx="2"/>
          </p:nvPr>
        </p:nvPicPr>
        <p:blipFill>
          <a:blip r:embed="rId2" cstate="print"/>
          <a:stretch>
            <a:fillRect/>
          </a:stretch>
        </p:blipFill>
        <p:spPr bwMode="auto">
          <a:xfrm>
            <a:off x="457200" y="1219200"/>
            <a:ext cx="7162800" cy="4648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066800"/>
          </a:xfrm>
        </p:spPr>
        <p:txBody>
          <a:bodyPr/>
          <a:lstStyle/>
          <a:p>
            <a:r>
              <a:rPr lang="en-US" dirty="0" smtClean="0"/>
              <a:t>Phoenix Area Dust Storms</a:t>
            </a:r>
            <a:endParaRPr lang="en-US" dirty="0"/>
          </a:p>
        </p:txBody>
      </p:sp>
      <p:sp>
        <p:nvSpPr>
          <p:cNvPr id="3" name="Content Placeholder 2"/>
          <p:cNvSpPr>
            <a:spLocks noGrp="1"/>
          </p:cNvSpPr>
          <p:nvPr>
            <p:ph idx="1"/>
          </p:nvPr>
        </p:nvSpPr>
        <p:spPr>
          <a:xfrm>
            <a:off x="228600" y="1600200"/>
            <a:ext cx="2209800" cy="4525963"/>
          </a:xfrm>
        </p:spPr>
        <p:txBody>
          <a:bodyPr>
            <a:normAutofit fontScale="55000" lnSpcReduction="20000"/>
          </a:bodyPr>
          <a:lstStyle/>
          <a:p>
            <a:r>
              <a:rPr lang="en-US" dirty="0" smtClean="0"/>
              <a:t>Most dust storms in the Phoenix Metro area are caused by convective storms</a:t>
            </a:r>
          </a:p>
          <a:p>
            <a:r>
              <a:rPr lang="en-US" dirty="0" smtClean="0"/>
              <a:t>Typical convective storm duration 1 hour</a:t>
            </a:r>
          </a:p>
          <a:p>
            <a:r>
              <a:rPr lang="en-US" dirty="0" smtClean="0"/>
              <a:t>Convective storms usually occur during the Arizona Monsoon Season (June 15 – September 30)</a:t>
            </a:r>
          </a:p>
        </p:txBody>
      </p:sp>
      <p:pic>
        <p:nvPicPr>
          <p:cNvPr id="5123" name="Picture 3" descr="http://seattletimes.nwsource.com/ABPub/2011/07/05/2015518519.jpg"/>
          <p:cNvPicPr>
            <a:picLocks noChangeAspect="1" noChangeArrowheads="1"/>
          </p:cNvPicPr>
          <p:nvPr/>
        </p:nvPicPr>
        <p:blipFill>
          <a:blip r:embed="rId2" cstate="print"/>
          <a:srcRect/>
          <a:stretch>
            <a:fillRect/>
          </a:stretch>
        </p:blipFill>
        <p:spPr bwMode="auto">
          <a:xfrm>
            <a:off x="2514600" y="1295400"/>
            <a:ext cx="6400800" cy="4800600"/>
          </a:xfrm>
          <a:prstGeom prst="rect">
            <a:avLst/>
          </a:prstGeom>
          <a:noFill/>
        </p:spPr>
      </p:pic>
      <p:sp>
        <p:nvSpPr>
          <p:cNvPr id="9" name="TextBox 8"/>
          <p:cNvSpPr txBox="1"/>
          <p:nvPr/>
        </p:nvSpPr>
        <p:spPr>
          <a:xfrm>
            <a:off x="2362200" y="6172200"/>
            <a:ext cx="6553199" cy="430887"/>
          </a:xfrm>
          <a:prstGeom prst="rect">
            <a:avLst/>
          </a:prstGeom>
          <a:noFill/>
        </p:spPr>
        <p:txBody>
          <a:bodyPr wrap="square" rtlCol="0">
            <a:spAutoFit/>
          </a:bodyPr>
          <a:lstStyle/>
          <a:p>
            <a:r>
              <a:rPr lang="en-US" sz="1100" dirty="0" smtClean="0"/>
              <a:t>A dust downtown Phoenix on Tuesday night, July 5, 2011, bringing strong winds and low visibility</a:t>
            </a:r>
            <a:r>
              <a:rPr lang="en-US" sz="1100" cap="all" dirty="0" smtClean="0"/>
              <a:t> (</a:t>
            </a:r>
            <a:r>
              <a:rPr lang="en-US" sz="1100" dirty="0" smtClean="0"/>
              <a:t>Schumacher</a:t>
            </a:r>
          </a:p>
          <a:p>
            <a:r>
              <a:rPr lang="en-US" sz="1100" cap="all" dirty="0" smtClean="0"/>
              <a:t>2011)</a:t>
            </a:r>
            <a:r>
              <a:rPr lang="en-US" sz="1100" dirty="0" smtClean="0"/>
              <a:t>.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1143000"/>
          </a:xfrm>
        </p:spPr>
        <p:txBody>
          <a:bodyPr>
            <a:normAutofit fontScale="90000"/>
          </a:bodyPr>
          <a:lstStyle/>
          <a:p>
            <a:r>
              <a:rPr lang="en-US" sz="2700" b="1" dirty="0" smtClean="0">
                <a:solidFill>
                  <a:schemeClr val="tx1"/>
                </a:solidFill>
              </a:rPr>
              <a:t>Research Question</a:t>
            </a:r>
            <a:r>
              <a:rPr lang="en-US" sz="2700" dirty="0" smtClean="0">
                <a:solidFill>
                  <a:schemeClr val="tx1"/>
                </a:solidFill>
              </a:rPr>
              <a:t>: How </a:t>
            </a:r>
            <a:r>
              <a:rPr lang="en-US" sz="2700" dirty="0" smtClean="0">
                <a:solidFill>
                  <a:schemeClr val="tx1"/>
                </a:solidFill>
              </a:rPr>
              <a:t>effectively can measured variables such as atmospheric dust concentration, wind speed, and storm size for specific dust storm events be combined into a useful severity index for Arizona dust storms?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sz="half" idx="1"/>
          </p:nvPr>
        </p:nvSpPr>
        <p:spPr>
          <a:xfrm>
            <a:off x="228600" y="3200400"/>
            <a:ext cx="4038600" cy="1789176"/>
          </a:xfrm>
        </p:spPr>
        <p:txBody>
          <a:bodyPr>
            <a:normAutofit fontScale="77500" lnSpcReduction="20000"/>
          </a:bodyPr>
          <a:lstStyle/>
          <a:p>
            <a:r>
              <a:rPr lang="en-US" dirty="0" smtClean="0"/>
              <a:t>Satellite data not sufficiently available</a:t>
            </a:r>
          </a:p>
          <a:p>
            <a:r>
              <a:rPr lang="en-US" dirty="0" smtClean="0"/>
              <a:t>Radar has many blind spots in the affected areas</a:t>
            </a:r>
            <a:endParaRPr lang="en-US" dirty="0" smtClean="0"/>
          </a:p>
          <a:p>
            <a:pPr>
              <a:buNone/>
            </a:pPr>
            <a:endParaRPr lang="en-US" dirty="0"/>
          </a:p>
        </p:txBody>
      </p:sp>
      <p:sp>
        <p:nvSpPr>
          <p:cNvPr id="12" name="Content Placeholder 11"/>
          <p:cNvSpPr>
            <a:spLocks noGrp="1"/>
          </p:cNvSpPr>
          <p:nvPr>
            <p:ph sz="half" idx="2"/>
          </p:nvPr>
        </p:nvSpPr>
        <p:spPr>
          <a:xfrm>
            <a:off x="4572000" y="3124200"/>
            <a:ext cx="4038600" cy="2971800"/>
          </a:xfrm>
        </p:spPr>
        <p:txBody>
          <a:bodyPr>
            <a:normAutofit fontScale="77500" lnSpcReduction="20000"/>
          </a:bodyPr>
          <a:lstStyle/>
          <a:p>
            <a:r>
              <a:rPr lang="en-US" dirty="0" smtClean="0"/>
              <a:t>Density monitors are readily available </a:t>
            </a:r>
          </a:p>
          <a:p>
            <a:r>
              <a:rPr lang="en-US" dirty="0" smtClean="0"/>
              <a:t>monitor network contains wind data</a:t>
            </a:r>
          </a:p>
          <a:p>
            <a:r>
              <a:rPr lang="en-US" dirty="0" smtClean="0"/>
              <a:t>Geographic coordinates of the monitor network can be used to determine aerial coverage</a:t>
            </a:r>
          </a:p>
          <a:p>
            <a:r>
              <a:rPr lang="en-US" dirty="0" smtClean="0"/>
              <a:t>Visibility data are subjective but useful for outlying the affected area</a:t>
            </a:r>
          </a:p>
          <a:p>
            <a:endParaRPr lang="en-US" dirty="0"/>
          </a:p>
        </p:txBody>
      </p:sp>
      <p:sp>
        <p:nvSpPr>
          <p:cNvPr id="5" name="TextBox 4"/>
          <p:cNvSpPr txBox="1"/>
          <p:nvPr/>
        </p:nvSpPr>
        <p:spPr>
          <a:xfrm>
            <a:off x="304800" y="2590800"/>
            <a:ext cx="3810000" cy="461665"/>
          </a:xfrm>
          <a:prstGeom prst="rect">
            <a:avLst/>
          </a:prstGeom>
          <a:noFill/>
        </p:spPr>
        <p:txBody>
          <a:bodyPr wrap="square" rtlCol="0">
            <a:spAutoFit/>
          </a:bodyPr>
          <a:lstStyle/>
          <a:p>
            <a:r>
              <a:rPr lang="en-US" sz="2400" dirty="0" smtClean="0"/>
              <a:t>Not Adaptable to a DSSI</a:t>
            </a:r>
            <a:endParaRPr lang="en-US" sz="2400" dirty="0"/>
          </a:p>
        </p:txBody>
      </p:sp>
      <p:sp>
        <p:nvSpPr>
          <p:cNvPr id="6" name="TextBox 5"/>
          <p:cNvSpPr txBox="1"/>
          <p:nvPr/>
        </p:nvSpPr>
        <p:spPr>
          <a:xfrm>
            <a:off x="4419600" y="2590800"/>
            <a:ext cx="4572000" cy="461665"/>
          </a:xfrm>
          <a:prstGeom prst="rect">
            <a:avLst/>
          </a:prstGeom>
          <a:noFill/>
        </p:spPr>
        <p:txBody>
          <a:bodyPr wrap="square" rtlCol="0">
            <a:spAutoFit/>
          </a:bodyPr>
          <a:lstStyle/>
          <a:p>
            <a:r>
              <a:rPr lang="en-US" sz="2400" dirty="0" smtClean="0"/>
              <a:t>Potentially Adaptable to a DSSI</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752600"/>
          </a:xfrm>
        </p:spPr>
        <p:txBody>
          <a:bodyPr>
            <a:normAutofit fontScale="90000"/>
          </a:bodyPr>
          <a:lstStyle/>
          <a:p>
            <a:r>
              <a:rPr lang="en-US" sz="2400" b="1" dirty="0" smtClean="0"/>
              <a:t>Hypothesis</a:t>
            </a:r>
            <a:r>
              <a:rPr lang="en-US" sz="2400" dirty="0" smtClean="0"/>
              <a:t>: Dust </a:t>
            </a:r>
            <a:r>
              <a:rPr lang="en-US" sz="2400" dirty="0" smtClean="0"/>
              <a:t>storm events can be adequately differentiated to produce an accurate hierarchical ranking system through the use of the network of existing PM10 stations set up around the state.  Those station sites will provide the data for a classification system based on: 1) density of a given dust event, 2) wind speed, 3) the aerial extent of the storm.</a:t>
            </a:r>
            <a:br>
              <a:rPr lang="en-US" sz="2400" dirty="0" smtClean="0"/>
            </a:br>
            <a:endParaRPr lang="en-US" sz="2400" dirty="0"/>
          </a:p>
        </p:txBody>
      </p:sp>
      <p:pic>
        <p:nvPicPr>
          <p:cNvPr id="4" name="Picture 3"/>
          <p:cNvPicPr/>
          <p:nvPr/>
        </p:nvPicPr>
        <p:blipFill>
          <a:blip r:embed="rId2" cstate="print"/>
          <a:srcRect/>
          <a:stretch>
            <a:fillRect/>
          </a:stretch>
        </p:blipFill>
        <p:spPr bwMode="auto">
          <a:xfrm>
            <a:off x="685800" y="2743200"/>
            <a:ext cx="8077200" cy="3352800"/>
          </a:xfrm>
          <a:prstGeom prst="rect">
            <a:avLst/>
          </a:prstGeom>
          <a:noFill/>
          <a:ln w="9525">
            <a:noFill/>
            <a:miter lim="800000"/>
            <a:headEnd/>
            <a:tailEnd/>
          </a:ln>
        </p:spPr>
      </p:pic>
      <p:sp>
        <p:nvSpPr>
          <p:cNvPr id="5" name="Rectangle 1"/>
          <p:cNvSpPr>
            <a:spLocks noChangeArrowheads="1"/>
          </p:cNvSpPr>
          <p:nvPr/>
        </p:nvSpPr>
        <p:spPr bwMode="auto">
          <a:xfrm>
            <a:off x="685800" y="6256838"/>
            <a:ext cx="8077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Times New Roman" pitchFamily="18" charset="0"/>
              </a:rPr>
              <a:t>1 Maricopa County Air Quality Department PM10 stations throughout the Phoenix metropolitan area (Maricopa-County-Air-Quality-Department-Air-Monitoring-Division 2010b)</a:t>
            </a:r>
            <a:endParaRPr kumimoji="0" lang="en-US" sz="11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172200" cy="730250"/>
          </a:xfrm>
        </p:spPr>
        <p:txBody>
          <a:bodyPr>
            <a:noAutofit/>
          </a:bodyPr>
          <a:lstStyle/>
          <a:p>
            <a:pPr algn="ctr"/>
            <a:r>
              <a:rPr lang="en-US" sz="3600" dirty="0" smtClean="0"/>
              <a:t>NCDC Surface Hourly Data </a:t>
            </a:r>
            <a:endParaRPr lang="en-US" sz="3600" dirty="0"/>
          </a:p>
        </p:txBody>
      </p:sp>
      <p:sp>
        <p:nvSpPr>
          <p:cNvPr id="3" name="Text Placeholder 2"/>
          <p:cNvSpPr>
            <a:spLocks noGrp="1"/>
          </p:cNvSpPr>
          <p:nvPr>
            <p:ph type="body" idx="2"/>
          </p:nvPr>
        </p:nvSpPr>
        <p:spPr>
          <a:xfrm>
            <a:off x="228600" y="1143000"/>
            <a:ext cx="2362200" cy="4267200"/>
          </a:xfrm>
        </p:spPr>
        <p:txBody>
          <a:bodyPr>
            <a:normAutofit/>
          </a:bodyPr>
          <a:lstStyle/>
          <a:p>
            <a:pPr lvl="0"/>
            <a:r>
              <a:rPr lang="en-US" sz="1600" dirty="0" smtClean="0"/>
              <a:t>National Climatic Data Center (NCDC) Airport Stations collect hourly meteorological observations that can supplement the rest of the data</a:t>
            </a:r>
          </a:p>
          <a:p>
            <a:pPr lvl="0">
              <a:buFont typeface="Arial" pitchFamily="34" charset="0"/>
              <a:buChar char="•"/>
            </a:pPr>
            <a:r>
              <a:rPr lang="en-US" sz="1600" dirty="0" smtClean="0"/>
              <a:t>Provides temperature</a:t>
            </a:r>
          </a:p>
          <a:p>
            <a:pPr lvl="0">
              <a:buFont typeface="Arial" pitchFamily="34" charset="0"/>
              <a:buChar char="•"/>
            </a:pPr>
            <a:r>
              <a:rPr lang="en-US" sz="1600" dirty="0" smtClean="0"/>
              <a:t>Wind (speed and Direction)</a:t>
            </a:r>
          </a:p>
          <a:p>
            <a:pPr lvl="0">
              <a:buFont typeface="Arial" pitchFamily="34" charset="0"/>
              <a:buChar char="•"/>
            </a:pPr>
            <a:r>
              <a:rPr lang="en-US" sz="1600" dirty="0" smtClean="0"/>
              <a:t>Precipitation</a:t>
            </a:r>
          </a:p>
          <a:p>
            <a:pPr lvl="0">
              <a:buFont typeface="Arial" pitchFamily="34" charset="0"/>
              <a:buChar char="•"/>
            </a:pPr>
            <a:r>
              <a:rPr lang="en-US" sz="1600" dirty="0" smtClean="0"/>
              <a:t>Visibility (Which can be used to help outline the size of the affected area)</a:t>
            </a:r>
          </a:p>
          <a:p>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2743200" y="1143000"/>
            <a:ext cx="5949499" cy="48281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52400"/>
            <a:ext cx="7315200" cy="730250"/>
          </a:xfrm>
        </p:spPr>
        <p:txBody>
          <a:bodyPr>
            <a:noAutofit/>
          </a:bodyPr>
          <a:lstStyle/>
          <a:p>
            <a:pPr algn="ctr"/>
            <a:r>
              <a:rPr lang="en-US" sz="4000" dirty="0" smtClean="0"/>
              <a:t>AZMET Weather Data</a:t>
            </a:r>
            <a:endParaRPr lang="en-US" sz="4000" dirty="0"/>
          </a:p>
        </p:txBody>
      </p:sp>
      <p:sp>
        <p:nvSpPr>
          <p:cNvPr id="9" name="Text Placeholder 8"/>
          <p:cNvSpPr>
            <a:spLocks noGrp="1"/>
          </p:cNvSpPr>
          <p:nvPr>
            <p:ph type="body" idx="2"/>
          </p:nvPr>
        </p:nvSpPr>
        <p:spPr>
          <a:xfrm>
            <a:off x="381000" y="1143000"/>
            <a:ext cx="2743200" cy="4572000"/>
          </a:xfrm>
        </p:spPr>
        <p:txBody>
          <a:bodyPr>
            <a:normAutofit/>
          </a:bodyPr>
          <a:lstStyle/>
          <a:p>
            <a:endParaRPr lang="en-US" b="1" dirty="0" smtClean="0"/>
          </a:p>
          <a:p>
            <a:r>
              <a:rPr lang="en-US" sz="1800" b="1" dirty="0" smtClean="0"/>
              <a:t>The Arizona Meteorological Network (AZMET) provides meteorological data and weather-based information</a:t>
            </a:r>
          </a:p>
          <a:p>
            <a:pPr>
              <a:buFont typeface="Arial" pitchFamily="34" charset="0"/>
              <a:buChar char="•"/>
            </a:pPr>
            <a:r>
              <a:rPr lang="en-US" sz="1800" b="1" dirty="0" smtClean="0"/>
              <a:t>Automated Stations (hourly data)</a:t>
            </a:r>
          </a:p>
          <a:p>
            <a:pPr>
              <a:buFont typeface="Arial" pitchFamily="34" charset="0"/>
              <a:buChar char="•"/>
            </a:pPr>
            <a:r>
              <a:rPr lang="en-US" sz="1800" b="1" dirty="0" smtClean="0"/>
              <a:t>Temperature (air and soil) </a:t>
            </a:r>
          </a:p>
          <a:p>
            <a:pPr>
              <a:buFont typeface="Arial" pitchFamily="34" charset="0"/>
              <a:buChar char="•"/>
            </a:pPr>
            <a:r>
              <a:rPr lang="en-US" sz="1800" b="1" dirty="0" smtClean="0"/>
              <a:t>Humidity  </a:t>
            </a:r>
          </a:p>
          <a:p>
            <a:pPr>
              <a:buFont typeface="Arial" pitchFamily="34" charset="0"/>
              <a:buChar char="•"/>
            </a:pPr>
            <a:r>
              <a:rPr lang="en-US" sz="1800" b="1" dirty="0" smtClean="0"/>
              <a:t>Wind (speed and direction) </a:t>
            </a:r>
          </a:p>
          <a:p>
            <a:endParaRPr lang="en-US" sz="18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581400" y="762000"/>
            <a:ext cx="5029200" cy="58034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69848"/>
          </a:xfrm>
        </p:spPr>
        <p:txBody>
          <a:bodyPr/>
          <a:lstStyle/>
          <a:p>
            <a:r>
              <a:rPr lang="en-US" dirty="0" smtClean="0"/>
              <a:t>Other Classification Schemes </a:t>
            </a:r>
            <a:endParaRPr lang="en-US" dirty="0"/>
          </a:p>
        </p:txBody>
      </p:sp>
      <p:sp>
        <p:nvSpPr>
          <p:cNvPr id="4" name="Text Placeholder 3"/>
          <p:cNvSpPr>
            <a:spLocks noGrp="1"/>
          </p:cNvSpPr>
          <p:nvPr>
            <p:ph type="body" idx="1"/>
          </p:nvPr>
        </p:nvSpPr>
        <p:spPr>
          <a:xfrm>
            <a:off x="152400" y="1676400"/>
            <a:ext cx="4040188" cy="639762"/>
          </a:xfrm>
        </p:spPr>
        <p:txBody>
          <a:bodyPr/>
          <a:lstStyle/>
          <a:p>
            <a:r>
              <a:rPr lang="en-US" dirty="0" smtClean="0"/>
              <a:t>Fujita Scale (Fujita 1971)</a:t>
            </a:r>
          </a:p>
        </p:txBody>
      </p:sp>
      <p:sp>
        <p:nvSpPr>
          <p:cNvPr id="6" name="Text Placeholder 5"/>
          <p:cNvSpPr>
            <a:spLocks noGrp="1"/>
          </p:cNvSpPr>
          <p:nvPr>
            <p:ph type="body" sz="half" idx="3"/>
          </p:nvPr>
        </p:nvSpPr>
        <p:spPr>
          <a:xfrm>
            <a:off x="4648200" y="1676400"/>
            <a:ext cx="4041775" cy="639762"/>
          </a:xfrm>
        </p:spPr>
        <p:txBody>
          <a:bodyPr>
            <a:normAutofit fontScale="85000" lnSpcReduction="20000"/>
          </a:bodyPr>
          <a:lstStyle/>
          <a:p>
            <a:r>
              <a:rPr lang="en-US" dirty="0" err="1" smtClean="0"/>
              <a:t>Saffir</a:t>
            </a:r>
            <a:r>
              <a:rPr lang="en-US" dirty="0" smtClean="0"/>
              <a:t>-Simpson Hurricane Scale (</a:t>
            </a:r>
            <a:r>
              <a:rPr lang="en-US" dirty="0" err="1" smtClean="0"/>
              <a:t>Saffir</a:t>
            </a:r>
            <a:r>
              <a:rPr lang="en-US" dirty="0" smtClean="0"/>
              <a:t> and Simpson 1971)</a:t>
            </a:r>
            <a:endParaRPr lang="en-US" dirty="0"/>
          </a:p>
        </p:txBody>
      </p:sp>
      <p:pic>
        <p:nvPicPr>
          <p:cNvPr id="8" name="Content Placeholder 7"/>
          <p:cNvPicPr>
            <a:picLocks noGrp="1"/>
          </p:cNvPicPr>
          <p:nvPr>
            <p:ph sz="quarter" idx="2"/>
          </p:nvPr>
        </p:nvPicPr>
        <p:blipFill>
          <a:blip r:embed="rId2" cstate="print"/>
          <a:srcRect/>
          <a:stretch>
            <a:fillRect/>
          </a:stretch>
        </p:blipFill>
        <p:spPr bwMode="auto">
          <a:xfrm>
            <a:off x="76200" y="2362200"/>
            <a:ext cx="4114800" cy="3048000"/>
          </a:xfrm>
          <a:prstGeom prst="rect">
            <a:avLst/>
          </a:prstGeom>
          <a:noFill/>
          <a:ln w="9525">
            <a:noFill/>
            <a:miter lim="800000"/>
            <a:headEnd/>
            <a:tailEnd/>
          </a:ln>
        </p:spPr>
      </p:pic>
      <p:pic>
        <p:nvPicPr>
          <p:cNvPr id="9" name="Content Placeholder 8"/>
          <p:cNvPicPr>
            <a:picLocks noGrp="1"/>
          </p:cNvPicPr>
          <p:nvPr>
            <p:ph sz="quarter" idx="4"/>
          </p:nvPr>
        </p:nvPicPr>
        <p:blipFill>
          <a:blip r:embed="rId3" cstate="print"/>
          <a:stretch>
            <a:fillRect/>
          </a:stretch>
        </p:blipFill>
        <p:spPr bwMode="auto">
          <a:xfrm>
            <a:off x="4648200" y="2286000"/>
            <a:ext cx="4041775" cy="309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1000" y="1219200"/>
            <a:ext cx="8382000" cy="609600"/>
          </a:xfrm>
        </p:spPr>
        <p:txBody>
          <a:bodyPr/>
          <a:lstStyle/>
          <a:p>
            <a:r>
              <a:rPr lang="en-US" sz="1600" dirty="0" smtClean="0"/>
              <a:t>Volcanic </a:t>
            </a:r>
            <a:r>
              <a:rPr lang="en-US" sz="1600" dirty="0" err="1" smtClean="0"/>
              <a:t>Explosivity</a:t>
            </a:r>
            <a:r>
              <a:rPr lang="en-US" sz="1600" dirty="0" smtClean="0"/>
              <a:t> Index, Criteria are listed in decreasing order of reliability (Newhall and Self 1982)</a:t>
            </a:r>
          </a:p>
          <a:p>
            <a:endParaRPr lang="en-US" dirty="0"/>
          </a:p>
        </p:txBody>
      </p:sp>
      <p:pic>
        <p:nvPicPr>
          <p:cNvPr id="9" name="Content Placeholder 8"/>
          <p:cNvPicPr>
            <a:picLocks noGrp="1"/>
          </p:cNvPicPr>
          <p:nvPr>
            <p:ph sz="quarter" idx="2"/>
          </p:nvPr>
        </p:nvPicPr>
        <p:blipFill>
          <a:blip r:embed="rId2" cstate="print"/>
          <a:stretch>
            <a:fillRect/>
          </a:stretch>
        </p:blipFill>
        <p:spPr bwMode="auto">
          <a:xfrm>
            <a:off x="457200" y="1981200"/>
            <a:ext cx="8001000" cy="4648200"/>
          </a:xfrm>
          <a:prstGeom prst="rect">
            <a:avLst/>
          </a:prstGeom>
          <a:noFill/>
          <a:ln w="9525">
            <a:noFill/>
            <a:miter lim="800000"/>
            <a:headEnd/>
            <a:tailEnd/>
          </a:ln>
        </p:spPr>
      </p:pic>
      <p:sp>
        <p:nvSpPr>
          <p:cNvPr id="11" name="TextBox 10"/>
          <p:cNvSpPr txBox="1"/>
          <p:nvPr/>
        </p:nvSpPr>
        <p:spPr>
          <a:xfrm>
            <a:off x="533400" y="381000"/>
            <a:ext cx="7924800" cy="830997"/>
          </a:xfrm>
          <a:prstGeom prst="rect">
            <a:avLst/>
          </a:prstGeom>
          <a:noFill/>
        </p:spPr>
        <p:txBody>
          <a:bodyPr wrap="square" rtlCol="0">
            <a:spAutoFit/>
          </a:bodyPr>
          <a:lstStyle/>
          <a:p>
            <a:pPr algn="ctr"/>
            <a:r>
              <a:rPr lang="en-US" sz="4800" dirty="0" smtClean="0"/>
              <a:t>Volcanic </a:t>
            </a:r>
            <a:r>
              <a:rPr lang="en-US" sz="4800" dirty="0" err="1" smtClean="0"/>
              <a:t>Explosivity</a:t>
            </a:r>
            <a:r>
              <a:rPr lang="en-US" sz="4800" dirty="0" smtClean="0"/>
              <a:t> Index</a:t>
            </a:r>
            <a:endParaRPr lang="en-US"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6591</TotalTime>
  <Words>1022</Words>
  <Application>Microsoft Office PowerPoint</Application>
  <PresentationFormat>On-screen Show (4:3)</PresentationFormat>
  <Paragraphs>105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A convective Dust Storm Severity Index (DSSI) Based on Dust Concentration, Wind and Storm Size for Arizona</vt:lpstr>
      <vt:lpstr>Why Create a Dust Storm Severity Index?</vt:lpstr>
      <vt:lpstr>Phoenix Area Dust Storms</vt:lpstr>
      <vt:lpstr>Research Question: How effectively can measured variables such as atmospheric dust concentration, wind speed, and storm size for specific dust storm events be combined into a useful severity index for Arizona dust storms? </vt:lpstr>
      <vt:lpstr>Hypothesis: Dust storm events can be adequately differentiated to produce an accurate hierarchical ranking system through the use of the network of existing PM10 stations set up around the state.  Those station sites will provide the data for a classification system based on: 1) density of a given dust event, 2) wind speed, 3) the aerial extent of the storm. </vt:lpstr>
      <vt:lpstr>NCDC Surface Hourly Data </vt:lpstr>
      <vt:lpstr>AZMET Weather Data</vt:lpstr>
      <vt:lpstr>Other Classification Schemes </vt:lpstr>
      <vt:lpstr>Slide 9</vt:lpstr>
      <vt:lpstr>PM10 monitors</vt:lpstr>
      <vt:lpstr>PM10 data for 7/5/2011 Dust Storm</vt:lpstr>
      <vt:lpstr>Wind Speed data for 7/5/2011 Dust Storm</vt:lpstr>
      <vt:lpstr>Area data for 7/5/2011 Dust Storm </vt:lpstr>
      <vt:lpstr>Methods for Classification: PM10 </vt:lpstr>
      <vt:lpstr>Methods for Classification: Wind Speed</vt:lpstr>
      <vt:lpstr>Methods of Classification: Aerial Coverage </vt:lpstr>
      <vt:lpstr>Dust Storm Severity Index</vt:lpstr>
      <vt:lpstr>Conclusions</vt:lpstr>
      <vt:lpstr>Significance</vt:lpstr>
      <vt:lpstr>Citations</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convective Dust Storm Severity Index (DSSI) Based on Dust Concentration, Wind and Storm Size for Arizona</dc:title>
  <dc:creator>Joshua</dc:creator>
  <cp:lastModifiedBy>Joshua</cp:lastModifiedBy>
  <cp:revision>602</cp:revision>
  <dcterms:created xsi:type="dcterms:W3CDTF">2014-03-05T10:26:29Z</dcterms:created>
  <dcterms:modified xsi:type="dcterms:W3CDTF">2014-03-17T21:03:50Z</dcterms:modified>
</cp:coreProperties>
</file>