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23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preserve="1" userDrawn="1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371600"/>
            <a:ext cx="8534400" cy="45720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itchFamily="34" charset="0"/>
              <a:buChar char="•"/>
              <a:defRPr sz="2400" b="1">
                <a:effectLst/>
                <a:latin typeface="Calibri" pitchFamily="34" charset="0"/>
                <a:cs typeface="Calibri" pitchFamily="34" charset="0"/>
              </a:defRPr>
            </a:lvl1pPr>
            <a:lvl2pPr marL="285750" indent="-285750">
              <a:buFont typeface="Arial" pitchFamily="34" charset="0"/>
              <a:buChar char="•"/>
              <a:defRPr sz="2400" b="1">
                <a:effectLst/>
                <a:latin typeface="Calibri" pitchFamily="34" charset="0"/>
                <a:cs typeface="Calibri" pitchFamily="34" charset="0"/>
              </a:defRPr>
            </a:lvl2pPr>
            <a:lvl3pPr marL="285750" indent="-285750">
              <a:buFont typeface="Arial" pitchFamily="34" charset="0"/>
              <a:buChar char="•"/>
              <a:defRPr sz="2400" b="1">
                <a:effectLst/>
                <a:latin typeface="Calibri" pitchFamily="34" charset="0"/>
                <a:cs typeface="Calibri" pitchFamily="34" charset="0"/>
              </a:defRPr>
            </a:lvl3pPr>
            <a:lvl4pPr marL="285750" indent="-285750">
              <a:buFont typeface="Arial" pitchFamily="34" charset="0"/>
              <a:buChar char="•"/>
              <a:defRPr sz="2400" b="1">
                <a:effectLst/>
                <a:latin typeface="Calibri" pitchFamily="34" charset="0"/>
                <a:cs typeface="Calibri" pitchFamily="34" charset="0"/>
              </a:defRPr>
            </a:lvl4pPr>
            <a:lvl5pPr marL="285750" indent="-285750">
              <a:buFont typeface="Arial" pitchFamily="34" charset="0"/>
              <a:buChar char="•"/>
              <a:defRPr sz="2400" b="1">
                <a:effectLst/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First point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point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Third point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Fourth point</a:t>
            </a:r>
          </a:p>
          <a:p>
            <a:pPr lvl="4"/>
            <a:endParaRPr lang="en-US" dirty="0" smtClean="0"/>
          </a:p>
          <a:p>
            <a:pPr lvl="4"/>
            <a:r>
              <a:rPr lang="en-US" dirty="0" smtClean="0"/>
              <a:t>Fifth point</a:t>
            </a:r>
            <a:endParaRPr lang="en-US" dirty="0"/>
          </a:p>
        </p:txBody>
      </p:sp>
      <p:sp>
        <p:nvSpPr>
          <p:cNvPr id="9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1066800" y="762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subTitle" idx="11" hasCustomPrompt="1"/>
          </p:nvPr>
        </p:nvSpPr>
        <p:spPr>
          <a:xfrm>
            <a:off x="1066800" y="609600"/>
            <a:ext cx="70104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Second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581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userDrawn="1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8"/>
          <p:cNvSpPr txBox="1">
            <a:spLocks noGrp="1"/>
          </p:cNvSpPr>
          <p:nvPr>
            <p:ph type="subTitle" idx="10" hasCustomPrompt="1"/>
          </p:nvPr>
        </p:nvSpPr>
        <p:spPr>
          <a:xfrm>
            <a:off x="1066800" y="609600"/>
            <a:ext cx="70104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Second Title</a:t>
            </a:r>
            <a:endParaRPr dirty="0"/>
          </a:p>
        </p:txBody>
      </p:sp>
      <p:sp>
        <p:nvSpPr>
          <p:cNvPr id="6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1066800" y="762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  <p:sp>
        <p:nvSpPr>
          <p:cNvPr id="9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807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1800" b="1">
                <a:latin typeface="Calibri" pitchFamily="34" charset="0"/>
                <a:cs typeface="Calibri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807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1800" b="1">
                <a:latin typeface="Calibri" pitchFamily="34" charset="0"/>
                <a:cs typeface="Calibri" pitchFamily="34" charset="0"/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74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userDrawn="1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8"/>
          <p:cNvSpPr txBox="1">
            <a:spLocks noGrp="1"/>
          </p:cNvSpPr>
          <p:nvPr>
            <p:ph type="subTitle" idx="1" hasCustomPrompt="1"/>
          </p:nvPr>
        </p:nvSpPr>
        <p:spPr>
          <a:xfrm>
            <a:off x="1066800" y="609600"/>
            <a:ext cx="70104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Second Title</a:t>
            </a:r>
            <a:endParaRPr dirty="0"/>
          </a:p>
        </p:txBody>
      </p:sp>
      <p:sp>
        <p:nvSpPr>
          <p:cNvPr id="5" name="Shape 9"/>
          <p:cNvSpPr txBox="1">
            <a:spLocks noGrp="1"/>
          </p:cNvSpPr>
          <p:nvPr>
            <p:ph type="ctrTitle" hasCustomPrompt="1"/>
          </p:nvPr>
        </p:nvSpPr>
        <p:spPr>
          <a:xfrm>
            <a:off x="1066800" y="76200"/>
            <a:ext cx="7010400" cy="53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 smtClean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62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47EE1-1AAD-4368-A857-49E8DAA71235}" type="datetimeFigureOut">
              <a:rPr lang="en-US" sz="1400" kern="0">
                <a:solidFill>
                  <a:prstClr val="white">
                    <a:tint val="75000"/>
                  </a:prstClr>
                </a:solidFill>
                <a:cs typeface="Arial"/>
                <a:sym typeface="Arial"/>
                <a:rtl val="0"/>
              </a:rPr>
              <a:pPr>
                <a:defRPr/>
              </a:pPr>
              <a:t>10/26/2018</a:t>
            </a:fld>
            <a:endParaRPr lang="en-US" sz="1400" kern="0">
              <a:solidFill>
                <a:prstClr val="white">
                  <a:tint val="75000"/>
                </a:prstClr>
              </a:solidFill>
              <a:cs typeface="Arial"/>
              <a:sym typeface="Arial"/>
              <a:rtl val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31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FA80E-071C-4E40-816A-19378F61AA99}" type="slidenum">
              <a:rPr lang="en-US" sz="1400" kern="0">
                <a:solidFill>
                  <a:srgbClr val="4F81BD"/>
                </a:solidFill>
                <a:cs typeface="Arial"/>
                <a:sym typeface="Arial"/>
                <a:rtl val="0"/>
              </a:rPr>
              <a:pPr>
                <a:defRPr/>
              </a:pPr>
              <a:t>‹#›</a:t>
            </a:fld>
            <a:endParaRPr lang="en-US" sz="1400" kern="0">
              <a:solidFill>
                <a:srgbClr val="4F81BD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32359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5346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0DD06-D12B-4F3D-A4B3-6D29F1D8ED98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>
                <a:defRPr/>
              </a:pPr>
              <a:t>10/26/2018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5318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17FA1-C976-470B-A2A0-C78DBC81E4F9}" type="slidenum">
              <a:rPr lang="en-US" sz="1400" kern="0">
                <a:solidFill>
                  <a:srgbClr val="000000"/>
                </a:solidFill>
                <a:cs typeface="Arial"/>
                <a:sym typeface="Arial"/>
                <a:rtl val="0"/>
              </a:rPr>
              <a:pPr>
                <a:defRPr/>
              </a:pPr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37728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8"/>
          <p:cNvSpPr/>
          <p:nvPr/>
        </p:nvSpPr>
        <p:spPr>
          <a:xfrm>
            <a:off x="-90432" y="-112295"/>
            <a:ext cx="9535867" cy="145977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7375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kern="0" dirty="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6444754"/>
            <a:ext cx="487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  <a:rtl val="0"/>
              </a:rPr>
              <a:t>Building a Weather-Ready Nation</a:t>
            </a:r>
            <a:endParaRPr lang="en-US" sz="2800" b="1" i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  <a:rtl val="0"/>
            </a:endParaRPr>
          </a:p>
        </p:txBody>
      </p:sp>
      <p:pic>
        <p:nvPicPr>
          <p:cNvPr id="10" name="Picture 9" descr="WR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905000" y="6475660"/>
            <a:ext cx="990600" cy="323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7062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ather.gov/erh/mmefs?Lat=39&amp;Lon=-84&amp;Zoom=6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Meteorological Model Ensemble Forecast System (MMEFS)</a:t>
            </a:r>
          </a:p>
          <a:p>
            <a:pPr algn="ctr"/>
            <a:endParaRPr lang="en-US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“Ensemble River Forecast (Outlook)”</a:t>
            </a:r>
            <a:endParaRPr lang="en-US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Ryan </a:t>
            </a:r>
            <a:r>
              <a:rPr lang="en-US" sz="3200" i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Fliehman</a:t>
            </a:r>
            <a:endParaRPr lang="en-US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endParaRPr lang="en-US" sz="32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NWS Ohio River Forecast Center</a:t>
            </a:r>
          </a:p>
          <a:p>
            <a:pPr algn="ctr"/>
            <a:r>
              <a:rPr lang="en-US" sz="32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Wilmington, Ohio</a:t>
            </a:r>
          </a:p>
        </p:txBody>
      </p:sp>
    </p:spTree>
    <p:extLst>
      <p:ext uri="{BB962C8B-B14F-4D97-AF65-F5344CB8AC3E}">
        <p14:creationId xmlns:p14="http://schemas.microsoft.com/office/powerpoint/2010/main" val="37506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52400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to Find the Outlooks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677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location of the website for points from the Ohio River Forecast Center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includes everyone at the IWT in Ashland, 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https://www.weather.gov/erh/mmefs?Lat=39&amp;Lon=-84&amp;Zoom=6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this link you will find a map similar to what you normally see for the river</a:t>
            </a:r>
          </a:p>
          <a:p>
            <a:r>
              <a:rPr lang="en-US" dirty="0" smtClean="0"/>
              <a:t> forecasts.</a:t>
            </a:r>
          </a:p>
          <a:p>
            <a:endParaRPr lang="en-US" dirty="0"/>
          </a:p>
          <a:p>
            <a:r>
              <a:rPr lang="en-US" dirty="0" smtClean="0"/>
              <a:t>Colors of the circles or squares on the map follow the same colors as the Action,</a:t>
            </a:r>
          </a:p>
          <a:p>
            <a:r>
              <a:rPr lang="en-US" dirty="0" smtClean="0"/>
              <a:t>Minor, Moderate and Major flooding category colors.</a:t>
            </a:r>
          </a:p>
          <a:p>
            <a:endParaRPr lang="en-US" dirty="0"/>
          </a:p>
          <a:p>
            <a:r>
              <a:rPr lang="en-US" b="1" dirty="0" smtClean="0"/>
              <a:t>Circles: </a:t>
            </a:r>
            <a:r>
              <a:rPr lang="en-US" dirty="0" smtClean="0"/>
              <a:t>= </a:t>
            </a:r>
            <a:r>
              <a:rPr lang="en-US" b="1" dirty="0" smtClean="0"/>
              <a:t>30-69%</a:t>
            </a:r>
            <a:r>
              <a:rPr lang="en-US" dirty="0" smtClean="0"/>
              <a:t> chance of reaching the specified stage given the ensemble runs</a:t>
            </a:r>
          </a:p>
          <a:p>
            <a:endParaRPr lang="en-US" dirty="0"/>
          </a:p>
          <a:p>
            <a:r>
              <a:rPr lang="en-US" b="1" dirty="0" smtClean="0"/>
              <a:t>Squares: = 70%+ </a:t>
            </a:r>
            <a:r>
              <a:rPr lang="en-US" dirty="0" smtClean="0"/>
              <a:t>chance of reaching the specified stage given the ensemble runs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Lets take a look at an Example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11987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3886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3400" y="11430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image to the left, we see green, yellow, orange and red circles and/or squares.</a:t>
            </a:r>
          </a:p>
          <a:p>
            <a:endParaRPr lang="en-US" dirty="0"/>
          </a:p>
          <a:p>
            <a:r>
              <a:rPr lang="en-US" dirty="0" smtClean="0"/>
              <a:t>The legend at the bottom helps to break down the meaning of each.</a:t>
            </a:r>
          </a:p>
          <a:p>
            <a:endParaRPr lang="en-US" dirty="0"/>
          </a:p>
          <a:p>
            <a:r>
              <a:rPr lang="en-US" dirty="0" smtClean="0"/>
              <a:t>For example, the 2 red circles within the large black circle labeled “1” in the image to the left would indicate that the ensembles think there is between a 30 to 69% chance of reaching moderate flood stage.</a:t>
            </a:r>
          </a:p>
          <a:p>
            <a:endParaRPr lang="en-US" dirty="0"/>
          </a:p>
          <a:p>
            <a:r>
              <a:rPr lang="en-US" dirty="0" smtClean="0"/>
              <a:t>In the black circle labeled “2”, we see an orange square which means that there is a 70%+ chance of reaching flood stage given the ensemble outputs.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7800" y="1524000"/>
            <a:ext cx="457200" cy="3048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1397913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1.</a:t>
            </a:r>
            <a:endParaRPr lang="en-US" sz="5000" dirty="0"/>
          </a:p>
        </p:txBody>
      </p:sp>
      <p:sp>
        <p:nvSpPr>
          <p:cNvPr id="6" name="Oval 5"/>
          <p:cNvSpPr/>
          <p:nvPr/>
        </p:nvSpPr>
        <p:spPr>
          <a:xfrm>
            <a:off x="1905000" y="3581400"/>
            <a:ext cx="342900" cy="3048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35052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2</a:t>
            </a:r>
            <a:r>
              <a:rPr lang="en-US" sz="5000" dirty="0" smtClean="0"/>
              <a:t>.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1016052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1295400"/>
            <a:ext cx="6255871" cy="4514850"/>
            <a:chOff x="76200" y="1828800"/>
            <a:chExt cx="6255871" cy="451485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828800"/>
              <a:ext cx="6255871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81200" y="2438400"/>
              <a:ext cx="2514600" cy="2286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1109AF"/>
                  </a:solidFill>
                  <a:latin typeface="Apple Chancery" pitchFamily="66" charset="0"/>
                </a:rPr>
                <a:t>High River at Loweville</a:t>
              </a:r>
              <a:endParaRPr lang="en-US" b="1" dirty="0">
                <a:solidFill>
                  <a:srgbClr val="1109AF"/>
                </a:solidFill>
                <a:latin typeface="Apple Chancery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00800" y="1066800"/>
            <a:ext cx="2743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 can then click on any of the circles or squares in the previous map to see the charts.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These charts should look familiar from the IWT.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For example, in the image to the left, it shows the orange range which highlights the 30-70% likelihood of what the stage will reach given the ensembles. It also shows all of the ensemble outputs (all of the thin lines).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3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t="5109" r="55557" b="9381"/>
          <a:stretch/>
        </p:blipFill>
        <p:spPr bwMode="auto">
          <a:xfrm>
            <a:off x="304800" y="1219200"/>
            <a:ext cx="4982545" cy="493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4038600" y="3124200"/>
            <a:ext cx="457200" cy="3048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86400" y="1219200"/>
            <a:ext cx="342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want to receive more training on the Ensemble Outlooks, feel free to click on the circled link in the image to the left.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If this does not answer your question(s), feel free to send me an email or talk to your local NWS Weather Forecast Office.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Ryan </a:t>
            </a:r>
            <a:r>
              <a:rPr lang="en-US" dirty="0" err="1" smtClean="0"/>
              <a:t>Fliehman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Ryan.Fliehman@noaa.gov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572000" y="2362200"/>
            <a:ext cx="1828800" cy="842159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208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q2A0csTQQfWFQygtbDX1M"/>
</p:tagLst>
</file>

<file path=ppt/theme/theme1.xml><?xml version="1.0" encoding="utf-8"?>
<a:theme xmlns:a="http://schemas.openxmlformats.org/drawingml/2006/main" name="2014WRN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392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2014WRNtemplate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National Weather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Fliehman</dc:creator>
  <cp:lastModifiedBy>Tony Edwards</cp:lastModifiedBy>
  <cp:revision>6</cp:revision>
  <dcterms:created xsi:type="dcterms:W3CDTF">2018-10-18T14:51:28Z</dcterms:created>
  <dcterms:modified xsi:type="dcterms:W3CDTF">2018-10-26T13:33:43Z</dcterms:modified>
</cp:coreProperties>
</file>