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0"/>
  </p:notesMasterIdLst>
  <p:sldIdLst>
    <p:sldId id="258" r:id="rId3"/>
    <p:sldId id="260" r:id="rId4"/>
    <p:sldId id="262" r:id="rId5"/>
    <p:sldId id="264" r:id="rId6"/>
    <p:sldId id="257" r:id="rId7"/>
    <p:sldId id="263" r:id="rId8"/>
    <p:sldId id="265" r:id="rId9"/>
    <p:sldId id="261" r:id="rId10"/>
    <p:sldId id="266" r:id="rId11"/>
    <p:sldId id="259" r:id="rId12"/>
    <p:sldId id="271" r:id="rId13"/>
    <p:sldId id="275" r:id="rId14"/>
    <p:sldId id="285" r:id="rId15"/>
    <p:sldId id="268" r:id="rId16"/>
    <p:sldId id="267" r:id="rId17"/>
    <p:sldId id="284" r:id="rId18"/>
    <p:sldId id="278" r:id="rId19"/>
    <p:sldId id="272" r:id="rId20"/>
    <p:sldId id="269" r:id="rId21"/>
    <p:sldId id="277" r:id="rId22"/>
    <p:sldId id="279" r:id="rId23"/>
    <p:sldId id="273" r:id="rId24"/>
    <p:sldId id="270" r:id="rId25"/>
    <p:sldId id="274" r:id="rId26"/>
    <p:sldId id="280" r:id="rId27"/>
    <p:sldId id="281" r:id="rId28"/>
    <p:sldId id="282" r:id="rId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10C"/>
    <a:srgbClr val="1109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50" y="-6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198.206.42.86\ohrfc\Craigsville,%20WV.od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ln-s-wilnsvr3\iln_tir_common\Fliehman\Radford%20rat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ln-s-wilnsvr3\iln_tir_common\Fliehman\Radford%20ratin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iln-s-wilnsvr3\iln_tir_common\Fliehman\IWT%20Ashlan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Rating Curve Craigsville, WV</a:t>
            </a:r>
            <a:endParaRPr lang="en-US">
              <a:effectLst/>
            </a:endParaRPr>
          </a:p>
        </c:rich>
      </c:tx>
      <c:layout/>
      <c:overlay val="0"/>
    </c:title>
    <c:autoTitleDeleted val="0"/>
    <c:plotArea>
      <c:layout/>
      <c:scatterChart>
        <c:scatterStyle val="lineMarker"/>
        <c:varyColors val="0"/>
        <c:ser>
          <c:idx val="0"/>
          <c:order val="0"/>
          <c:xVal>
            <c:numRef>
              <c:f>'[Craigsville, WV.ods]Sheet1'!$A$3:$A$32</c:f>
              <c:numCache>
                <c:formatCode>General</c:formatCode>
                <c:ptCount val="30"/>
                <c:pt idx="0">
                  <c:v>7.101</c:v>
                </c:pt>
                <c:pt idx="1">
                  <c:v>10.000999999999999</c:v>
                </c:pt>
                <c:pt idx="2">
                  <c:v>14.002000000000001</c:v>
                </c:pt>
                <c:pt idx="3">
                  <c:v>21.001999999999999</c:v>
                </c:pt>
                <c:pt idx="4">
                  <c:v>43.005000000000003</c:v>
                </c:pt>
                <c:pt idx="5">
                  <c:v>74.007999999999996</c:v>
                </c:pt>
                <c:pt idx="6">
                  <c:v>128.01400000000001</c:v>
                </c:pt>
                <c:pt idx="7">
                  <c:v>141.01599999999999</c:v>
                </c:pt>
                <c:pt idx="8">
                  <c:v>360.04</c:v>
                </c:pt>
                <c:pt idx="9">
                  <c:v>759.08399999999995</c:v>
                </c:pt>
                <c:pt idx="10">
                  <c:v>789.08799999999997</c:v>
                </c:pt>
                <c:pt idx="11">
                  <c:v>1350.15</c:v>
                </c:pt>
                <c:pt idx="12">
                  <c:v>2140.2379999999998</c:v>
                </c:pt>
                <c:pt idx="13">
                  <c:v>4160.4629999999997</c:v>
                </c:pt>
                <c:pt idx="14">
                  <c:v>5350.5959999999995</c:v>
                </c:pt>
                <c:pt idx="15">
                  <c:v>6580.732</c:v>
                </c:pt>
                <c:pt idx="16">
                  <c:v>7870.8760000000002</c:v>
                </c:pt>
                <c:pt idx="17">
                  <c:v>9401.0470000000005</c:v>
                </c:pt>
                <c:pt idx="18">
                  <c:v>12701.414000000001</c:v>
                </c:pt>
                <c:pt idx="19">
                  <c:v>16101.793</c:v>
                </c:pt>
                <c:pt idx="20">
                  <c:v>19902.217000000001</c:v>
                </c:pt>
                <c:pt idx="21">
                  <c:v>24002.671999999999</c:v>
                </c:pt>
                <c:pt idx="22">
                  <c:v>26002.896000000001</c:v>
                </c:pt>
                <c:pt idx="23">
                  <c:v>28303.15</c:v>
                </c:pt>
                <c:pt idx="24">
                  <c:v>33003.675999999999</c:v>
                </c:pt>
                <c:pt idx="25">
                  <c:v>38004.233999999997</c:v>
                </c:pt>
                <c:pt idx="26">
                  <c:v>43004.788999999997</c:v>
                </c:pt>
                <c:pt idx="27">
                  <c:v>49005.453000000001</c:v>
                </c:pt>
                <c:pt idx="28">
                  <c:v>56006.233999999997</c:v>
                </c:pt>
                <c:pt idx="29">
                  <c:v>58906.559000000001</c:v>
                </c:pt>
              </c:numCache>
            </c:numRef>
          </c:xVal>
          <c:yVal>
            <c:numRef>
              <c:f>'[Craigsville, WV.ods]Sheet1'!$B$3:$B$32</c:f>
              <c:numCache>
                <c:formatCode>General</c:formatCode>
                <c:ptCount val="30"/>
                <c:pt idx="0">
                  <c:v>9.16</c:v>
                </c:pt>
                <c:pt idx="1">
                  <c:v>9.2100000000000009</c:v>
                </c:pt>
                <c:pt idx="2">
                  <c:v>9.26</c:v>
                </c:pt>
                <c:pt idx="3">
                  <c:v>9.36</c:v>
                </c:pt>
                <c:pt idx="4">
                  <c:v>9.56</c:v>
                </c:pt>
                <c:pt idx="5">
                  <c:v>9.76</c:v>
                </c:pt>
                <c:pt idx="6">
                  <c:v>9.9600000000000009</c:v>
                </c:pt>
                <c:pt idx="7">
                  <c:v>10</c:v>
                </c:pt>
                <c:pt idx="8">
                  <c:v>10.46</c:v>
                </c:pt>
                <c:pt idx="9">
                  <c:v>10.97</c:v>
                </c:pt>
                <c:pt idx="10">
                  <c:v>11</c:v>
                </c:pt>
                <c:pt idx="11">
                  <c:v>11.49</c:v>
                </c:pt>
                <c:pt idx="12">
                  <c:v>12</c:v>
                </c:pt>
                <c:pt idx="13">
                  <c:v>13</c:v>
                </c:pt>
                <c:pt idx="14">
                  <c:v>13.5</c:v>
                </c:pt>
                <c:pt idx="15">
                  <c:v>14</c:v>
                </c:pt>
                <c:pt idx="16">
                  <c:v>14.5</c:v>
                </c:pt>
                <c:pt idx="17">
                  <c:v>15</c:v>
                </c:pt>
                <c:pt idx="18">
                  <c:v>16</c:v>
                </c:pt>
                <c:pt idx="19">
                  <c:v>17</c:v>
                </c:pt>
                <c:pt idx="20">
                  <c:v>18</c:v>
                </c:pt>
                <c:pt idx="21">
                  <c:v>19</c:v>
                </c:pt>
                <c:pt idx="22">
                  <c:v>19.5</c:v>
                </c:pt>
                <c:pt idx="23">
                  <c:v>20</c:v>
                </c:pt>
                <c:pt idx="24">
                  <c:v>21</c:v>
                </c:pt>
                <c:pt idx="25">
                  <c:v>22</c:v>
                </c:pt>
                <c:pt idx="26">
                  <c:v>23</c:v>
                </c:pt>
                <c:pt idx="27">
                  <c:v>24</c:v>
                </c:pt>
                <c:pt idx="28">
                  <c:v>25</c:v>
                </c:pt>
                <c:pt idx="29">
                  <c:v>25.4</c:v>
                </c:pt>
              </c:numCache>
            </c:numRef>
          </c:yVal>
          <c:smooth val="0"/>
        </c:ser>
        <c:dLbls>
          <c:showLegendKey val="0"/>
          <c:showVal val="0"/>
          <c:showCatName val="0"/>
          <c:showSerName val="0"/>
          <c:showPercent val="0"/>
          <c:showBubbleSize val="0"/>
        </c:dLbls>
        <c:axId val="57545088"/>
        <c:axId val="57547008"/>
      </c:scatterChart>
      <c:valAx>
        <c:axId val="57545088"/>
        <c:scaling>
          <c:orientation val="minMax"/>
        </c:scaling>
        <c:delete val="0"/>
        <c:axPos val="b"/>
        <c:title>
          <c:tx>
            <c:rich>
              <a:bodyPr/>
              <a:lstStyle/>
              <a:p>
                <a:pPr>
                  <a:defRPr/>
                </a:pPr>
                <a:r>
                  <a:rPr lang="en-US"/>
                  <a:t>Discharge</a:t>
                </a:r>
                <a:r>
                  <a:rPr lang="en-US" baseline="0"/>
                  <a:t> (cfs)</a:t>
                </a:r>
                <a:endParaRPr lang="en-US"/>
              </a:p>
            </c:rich>
          </c:tx>
          <c:layout/>
          <c:overlay val="0"/>
        </c:title>
        <c:numFmt formatCode="General" sourceLinked="1"/>
        <c:majorTickMark val="out"/>
        <c:minorTickMark val="none"/>
        <c:tickLblPos val="nextTo"/>
        <c:crossAx val="57547008"/>
        <c:crosses val="autoZero"/>
        <c:crossBetween val="midCat"/>
      </c:valAx>
      <c:valAx>
        <c:axId val="57547008"/>
        <c:scaling>
          <c:orientation val="minMax"/>
        </c:scaling>
        <c:delete val="0"/>
        <c:axPos val="l"/>
        <c:majorGridlines/>
        <c:minorGridlines/>
        <c:title>
          <c:tx>
            <c:rich>
              <a:bodyPr/>
              <a:lstStyle/>
              <a:p>
                <a:pPr>
                  <a:defRPr/>
                </a:pPr>
                <a:r>
                  <a:rPr lang="en-US"/>
                  <a:t>Stage (ft)</a:t>
                </a:r>
              </a:p>
            </c:rich>
          </c:tx>
          <c:layout/>
          <c:overlay val="0"/>
        </c:title>
        <c:numFmt formatCode="General" sourceLinked="1"/>
        <c:majorTickMark val="out"/>
        <c:minorTickMark val="none"/>
        <c:tickLblPos val="nextTo"/>
        <c:crossAx val="57545088"/>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Loweville Rating Curve</a:t>
            </a:r>
          </a:p>
        </c:rich>
      </c:tx>
      <c:layout/>
      <c:overlay val="0"/>
    </c:title>
    <c:autoTitleDeleted val="0"/>
    <c:plotArea>
      <c:layout/>
      <c:lineChart>
        <c:grouping val="standard"/>
        <c:varyColors val="0"/>
        <c:ser>
          <c:idx val="1"/>
          <c:order val="0"/>
          <c:tx>
            <c:strRef>
              <c:f>Sheet1!$B$1</c:f>
              <c:strCache>
                <c:ptCount val="1"/>
                <c:pt idx="0">
                  <c:v>Flow (cfs)</c:v>
                </c:pt>
              </c:strCache>
            </c:strRef>
          </c:tx>
          <c:spPr>
            <a:ln>
              <a:solidFill>
                <a:schemeClr val="tx1"/>
              </a:solidFill>
            </a:ln>
          </c:spPr>
          <c:marker>
            <c:symbol val="none"/>
          </c:marker>
          <c:val>
            <c:numRef>
              <c:f>Sheet1!$B$2:$B$36</c:f>
              <c:numCache>
                <c:formatCode>General</c:formatCode>
                <c:ptCount val="35"/>
                <c:pt idx="0">
                  <c:v>1286</c:v>
                </c:pt>
                <c:pt idx="1">
                  <c:v>4527</c:v>
                </c:pt>
                <c:pt idx="2">
                  <c:v>8845</c:v>
                </c:pt>
                <c:pt idx="3">
                  <c:v>12863</c:v>
                </c:pt>
                <c:pt idx="4">
                  <c:v>16462</c:v>
                </c:pt>
                <c:pt idx="5">
                  <c:v>20170</c:v>
                </c:pt>
                <c:pt idx="6">
                  <c:v>24003</c:v>
                </c:pt>
                <c:pt idx="7">
                  <c:v>27948</c:v>
                </c:pt>
                <c:pt idx="8">
                  <c:v>31996</c:v>
                </c:pt>
                <c:pt idx="9">
                  <c:v>36136</c:v>
                </c:pt>
                <c:pt idx="10">
                  <c:v>40363</c:v>
                </c:pt>
                <c:pt idx="11">
                  <c:v>44669</c:v>
                </c:pt>
                <c:pt idx="12">
                  <c:v>49051</c:v>
                </c:pt>
                <c:pt idx="13">
                  <c:v>53504</c:v>
                </c:pt>
                <c:pt idx="14">
                  <c:v>58023</c:v>
                </c:pt>
                <c:pt idx="15">
                  <c:v>63028</c:v>
                </c:pt>
                <c:pt idx="16">
                  <c:v>68580</c:v>
                </c:pt>
                <c:pt idx="17">
                  <c:v>74697</c:v>
                </c:pt>
                <c:pt idx="18">
                  <c:v>81448</c:v>
                </c:pt>
                <c:pt idx="19">
                  <c:v>88425</c:v>
                </c:pt>
                <c:pt idx="20">
                  <c:v>95624</c:v>
                </c:pt>
                <c:pt idx="21">
                  <c:v>103043</c:v>
                </c:pt>
                <c:pt idx="22">
                  <c:v>110677</c:v>
                </c:pt>
                <c:pt idx="23">
                  <c:v>118522</c:v>
                </c:pt>
                <c:pt idx="24">
                  <c:v>126577</c:v>
                </c:pt>
                <c:pt idx="25">
                  <c:v>134837</c:v>
                </c:pt>
                <c:pt idx="26">
                  <c:v>143301</c:v>
                </c:pt>
                <c:pt idx="27">
                  <c:v>151965</c:v>
                </c:pt>
                <c:pt idx="28">
                  <c:v>160826</c:v>
                </c:pt>
                <c:pt idx="29">
                  <c:v>169884</c:v>
                </c:pt>
                <c:pt idx="30">
                  <c:v>179134</c:v>
                </c:pt>
                <c:pt idx="31">
                  <c:v>188575</c:v>
                </c:pt>
                <c:pt idx="32">
                  <c:v>198206</c:v>
                </c:pt>
                <c:pt idx="33">
                  <c:v>208023</c:v>
                </c:pt>
                <c:pt idx="34">
                  <c:v>218024</c:v>
                </c:pt>
              </c:numCache>
            </c:numRef>
          </c:val>
          <c:smooth val="0"/>
        </c:ser>
        <c:dLbls>
          <c:showLegendKey val="0"/>
          <c:showVal val="0"/>
          <c:showCatName val="0"/>
          <c:showSerName val="0"/>
          <c:showPercent val="0"/>
          <c:showBubbleSize val="0"/>
        </c:dLbls>
        <c:marker val="1"/>
        <c:smooth val="0"/>
        <c:axId val="50388992"/>
        <c:axId val="50390912"/>
      </c:lineChart>
      <c:catAx>
        <c:axId val="50388992"/>
        <c:scaling>
          <c:orientation val="minMax"/>
        </c:scaling>
        <c:delete val="0"/>
        <c:axPos val="b"/>
        <c:majorGridlines/>
        <c:title>
          <c:tx>
            <c:rich>
              <a:bodyPr/>
              <a:lstStyle/>
              <a:p>
                <a:pPr>
                  <a:defRPr/>
                </a:pPr>
                <a:r>
                  <a:rPr lang="en-US"/>
                  <a:t>Stage (ft)</a:t>
                </a:r>
              </a:p>
            </c:rich>
          </c:tx>
          <c:layout/>
          <c:overlay val="0"/>
        </c:title>
        <c:majorTickMark val="out"/>
        <c:minorTickMark val="none"/>
        <c:tickLblPos val="low"/>
        <c:crossAx val="50390912"/>
        <c:crosses val="autoZero"/>
        <c:auto val="1"/>
        <c:lblAlgn val="ctr"/>
        <c:lblOffset val="100"/>
        <c:noMultiLvlLbl val="0"/>
      </c:catAx>
      <c:valAx>
        <c:axId val="50390912"/>
        <c:scaling>
          <c:orientation val="minMax"/>
        </c:scaling>
        <c:delete val="0"/>
        <c:axPos val="l"/>
        <c:majorGridlines/>
        <c:title>
          <c:tx>
            <c:rich>
              <a:bodyPr/>
              <a:lstStyle/>
              <a:p>
                <a:pPr>
                  <a:defRPr/>
                </a:pPr>
                <a:r>
                  <a:rPr lang="en-US"/>
                  <a:t>Flow (cfs)</a:t>
                </a:r>
              </a:p>
            </c:rich>
          </c:tx>
          <c:layout/>
          <c:overlay val="0"/>
        </c:title>
        <c:numFmt formatCode="General" sourceLinked="1"/>
        <c:majorTickMark val="out"/>
        <c:minorTickMark val="none"/>
        <c:tickLblPos val="nextTo"/>
        <c:crossAx val="50388992"/>
        <c:crosses val="autoZero"/>
        <c:crossBetween val="midCat"/>
        <c:majorUnit val="12500"/>
      </c:valAx>
    </c:plotArea>
    <c:plotVisOnly val="1"/>
    <c:dispBlanksAs val="gap"/>
    <c:showDLblsOverMax val="0"/>
  </c:chart>
  <c:spPr>
    <a:solidFill>
      <a:schemeClr val="bg1"/>
    </a:solidFill>
    <a:ln w="25400">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Loweville Rating Curve</a:t>
            </a:r>
          </a:p>
        </c:rich>
      </c:tx>
      <c:layout/>
      <c:overlay val="0"/>
    </c:title>
    <c:autoTitleDeleted val="0"/>
    <c:plotArea>
      <c:layout/>
      <c:lineChart>
        <c:grouping val="standard"/>
        <c:varyColors val="0"/>
        <c:ser>
          <c:idx val="1"/>
          <c:order val="0"/>
          <c:tx>
            <c:strRef>
              <c:f>Sheet1!$B$1</c:f>
              <c:strCache>
                <c:ptCount val="1"/>
                <c:pt idx="0">
                  <c:v>Flow (cfs)</c:v>
                </c:pt>
              </c:strCache>
            </c:strRef>
          </c:tx>
          <c:spPr>
            <a:ln>
              <a:solidFill>
                <a:schemeClr val="tx1"/>
              </a:solidFill>
            </a:ln>
          </c:spPr>
          <c:marker>
            <c:symbol val="none"/>
          </c:marker>
          <c:val>
            <c:numRef>
              <c:f>Sheet1!$B$2:$B$36</c:f>
              <c:numCache>
                <c:formatCode>General</c:formatCode>
                <c:ptCount val="35"/>
                <c:pt idx="0">
                  <c:v>1286</c:v>
                </c:pt>
                <c:pt idx="1">
                  <c:v>4527</c:v>
                </c:pt>
                <c:pt idx="2">
                  <c:v>8845</c:v>
                </c:pt>
                <c:pt idx="3">
                  <c:v>12863</c:v>
                </c:pt>
                <c:pt idx="4">
                  <c:v>16462</c:v>
                </c:pt>
                <c:pt idx="5">
                  <c:v>20170</c:v>
                </c:pt>
                <c:pt idx="6">
                  <c:v>24003</c:v>
                </c:pt>
                <c:pt idx="7">
                  <c:v>27948</c:v>
                </c:pt>
                <c:pt idx="8">
                  <c:v>31996</c:v>
                </c:pt>
                <c:pt idx="9">
                  <c:v>36136</c:v>
                </c:pt>
                <c:pt idx="10">
                  <c:v>40363</c:v>
                </c:pt>
                <c:pt idx="11">
                  <c:v>44669</c:v>
                </c:pt>
                <c:pt idx="12">
                  <c:v>49051</c:v>
                </c:pt>
                <c:pt idx="13">
                  <c:v>53504</c:v>
                </c:pt>
                <c:pt idx="14">
                  <c:v>58023</c:v>
                </c:pt>
                <c:pt idx="15">
                  <c:v>63028</c:v>
                </c:pt>
                <c:pt idx="16">
                  <c:v>68580</c:v>
                </c:pt>
                <c:pt idx="17">
                  <c:v>74697</c:v>
                </c:pt>
                <c:pt idx="18">
                  <c:v>81448</c:v>
                </c:pt>
                <c:pt idx="19">
                  <c:v>88425</c:v>
                </c:pt>
                <c:pt idx="20">
                  <c:v>95624</c:v>
                </c:pt>
                <c:pt idx="21">
                  <c:v>103043</c:v>
                </c:pt>
                <c:pt idx="22">
                  <c:v>110677</c:v>
                </c:pt>
                <c:pt idx="23">
                  <c:v>118522</c:v>
                </c:pt>
                <c:pt idx="24">
                  <c:v>126577</c:v>
                </c:pt>
                <c:pt idx="25">
                  <c:v>134837</c:v>
                </c:pt>
                <c:pt idx="26">
                  <c:v>143301</c:v>
                </c:pt>
                <c:pt idx="27">
                  <c:v>151965</c:v>
                </c:pt>
                <c:pt idx="28">
                  <c:v>160826</c:v>
                </c:pt>
                <c:pt idx="29">
                  <c:v>169884</c:v>
                </c:pt>
                <c:pt idx="30">
                  <c:v>179134</c:v>
                </c:pt>
                <c:pt idx="31">
                  <c:v>188575</c:v>
                </c:pt>
                <c:pt idx="32">
                  <c:v>198206</c:v>
                </c:pt>
                <c:pt idx="33">
                  <c:v>208023</c:v>
                </c:pt>
                <c:pt idx="34">
                  <c:v>218024</c:v>
                </c:pt>
              </c:numCache>
            </c:numRef>
          </c:val>
          <c:smooth val="0"/>
        </c:ser>
        <c:dLbls>
          <c:showLegendKey val="0"/>
          <c:showVal val="0"/>
          <c:showCatName val="0"/>
          <c:showSerName val="0"/>
          <c:showPercent val="0"/>
          <c:showBubbleSize val="0"/>
        </c:dLbls>
        <c:marker val="1"/>
        <c:smooth val="0"/>
        <c:axId val="50494080"/>
        <c:axId val="50516736"/>
      </c:lineChart>
      <c:catAx>
        <c:axId val="50494080"/>
        <c:scaling>
          <c:orientation val="minMax"/>
        </c:scaling>
        <c:delete val="0"/>
        <c:axPos val="b"/>
        <c:majorGridlines/>
        <c:title>
          <c:tx>
            <c:rich>
              <a:bodyPr/>
              <a:lstStyle/>
              <a:p>
                <a:pPr>
                  <a:defRPr/>
                </a:pPr>
                <a:r>
                  <a:rPr lang="en-US"/>
                  <a:t>Stage (ft)</a:t>
                </a:r>
              </a:p>
            </c:rich>
          </c:tx>
          <c:layout/>
          <c:overlay val="0"/>
        </c:title>
        <c:majorTickMark val="out"/>
        <c:minorTickMark val="none"/>
        <c:tickLblPos val="low"/>
        <c:crossAx val="50516736"/>
        <c:crosses val="autoZero"/>
        <c:auto val="1"/>
        <c:lblAlgn val="ctr"/>
        <c:lblOffset val="100"/>
        <c:noMultiLvlLbl val="0"/>
      </c:catAx>
      <c:valAx>
        <c:axId val="50516736"/>
        <c:scaling>
          <c:orientation val="minMax"/>
        </c:scaling>
        <c:delete val="0"/>
        <c:axPos val="l"/>
        <c:majorGridlines/>
        <c:title>
          <c:tx>
            <c:rich>
              <a:bodyPr/>
              <a:lstStyle/>
              <a:p>
                <a:pPr>
                  <a:defRPr/>
                </a:pPr>
                <a:r>
                  <a:rPr lang="en-US"/>
                  <a:t>Flow (cfs)</a:t>
                </a:r>
              </a:p>
            </c:rich>
          </c:tx>
          <c:layout/>
          <c:overlay val="0"/>
        </c:title>
        <c:numFmt formatCode="General" sourceLinked="1"/>
        <c:majorTickMark val="out"/>
        <c:minorTickMark val="none"/>
        <c:tickLblPos val="nextTo"/>
        <c:crossAx val="50494080"/>
        <c:crosses val="autoZero"/>
        <c:crossBetween val="midCat"/>
        <c:majorUnit val="12500"/>
      </c:valAx>
    </c:plotArea>
    <c:plotVisOnly val="1"/>
    <c:dispBlanksAs val="gap"/>
    <c:showDLblsOverMax val="0"/>
  </c:chart>
  <c:spPr>
    <a:solidFill>
      <a:schemeClr val="bg1"/>
    </a:solidFill>
    <a:ln w="25400">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High River at Loweville 9/13 @ 10am</a:t>
            </a:r>
            <a:endParaRPr lang="en-US" dirty="0"/>
          </a:p>
        </c:rich>
      </c:tx>
      <c:layout/>
      <c:overlay val="0"/>
    </c:title>
    <c:autoTitleDeleted val="0"/>
    <c:plotArea>
      <c:layout/>
      <c:lineChart>
        <c:grouping val="standard"/>
        <c:varyColors val="0"/>
        <c:ser>
          <c:idx val="0"/>
          <c:order val="0"/>
          <c:marker>
            <c:symbol val="none"/>
          </c:marker>
          <c:dLbls>
            <c:delete val="1"/>
          </c:dLbls>
          <c:cat>
            <c:strRef>
              <c:f>Sheet1!$A$1:$A$20</c:f>
              <c:strCache>
                <c:ptCount val="20"/>
                <c:pt idx="0">
                  <c:v>9/13 18Z</c:v>
                </c:pt>
                <c:pt idx="1">
                  <c:v>9/14 00Z</c:v>
                </c:pt>
                <c:pt idx="2">
                  <c:v>06Z</c:v>
                </c:pt>
                <c:pt idx="3">
                  <c:v>12Z</c:v>
                </c:pt>
                <c:pt idx="4">
                  <c:v>18Z</c:v>
                </c:pt>
                <c:pt idx="5">
                  <c:v>9/15 00Z</c:v>
                </c:pt>
                <c:pt idx="6">
                  <c:v>06Z</c:v>
                </c:pt>
                <c:pt idx="7">
                  <c:v>12Z</c:v>
                </c:pt>
                <c:pt idx="8">
                  <c:v>18Z</c:v>
                </c:pt>
                <c:pt idx="9">
                  <c:v>9/16 00Z</c:v>
                </c:pt>
                <c:pt idx="10">
                  <c:v>06Z</c:v>
                </c:pt>
                <c:pt idx="11">
                  <c:v>12Z</c:v>
                </c:pt>
                <c:pt idx="12">
                  <c:v>18Z</c:v>
                </c:pt>
                <c:pt idx="13">
                  <c:v>9/17 00Z</c:v>
                </c:pt>
                <c:pt idx="14">
                  <c:v>06Z</c:v>
                </c:pt>
                <c:pt idx="15">
                  <c:v>12Z</c:v>
                </c:pt>
                <c:pt idx="16">
                  <c:v>18Z</c:v>
                </c:pt>
                <c:pt idx="17">
                  <c:v>9/18 00Z</c:v>
                </c:pt>
                <c:pt idx="18">
                  <c:v>06Z</c:v>
                </c:pt>
                <c:pt idx="19">
                  <c:v>12Z</c:v>
                </c:pt>
              </c:strCache>
            </c:strRef>
          </c:cat>
          <c:val>
            <c:numRef>
              <c:f>Sheet1!$B$1:$B$20</c:f>
              <c:numCache>
                <c:formatCode>General</c:formatCode>
                <c:ptCount val="20"/>
                <c:pt idx="0">
                  <c:v>2.5</c:v>
                </c:pt>
                <c:pt idx="1">
                  <c:v>2.6</c:v>
                </c:pt>
                <c:pt idx="2">
                  <c:v>2.6</c:v>
                </c:pt>
                <c:pt idx="3">
                  <c:v>2.6</c:v>
                </c:pt>
                <c:pt idx="4">
                  <c:v>2.6</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numCache>
            </c:numRef>
          </c:val>
          <c:smooth val="0"/>
        </c:ser>
        <c:dLbls>
          <c:showLegendKey val="0"/>
          <c:showVal val="1"/>
          <c:showCatName val="0"/>
          <c:showSerName val="0"/>
          <c:showPercent val="0"/>
          <c:showBubbleSize val="0"/>
        </c:dLbls>
        <c:marker val="1"/>
        <c:smooth val="0"/>
        <c:axId val="64255872"/>
        <c:axId val="64257408"/>
      </c:lineChart>
      <c:catAx>
        <c:axId val="64255872"/>
        <c:scaling>
          <c:orientation val="minMax"/>
        </c:scaling>
        <c:delete val="0"/>
        <c:axPos val="b"/>
        <c:majorGridlines/>
        <c:majorTickMark val="out"/>
        <c:minorTickMark val="none"/>
        <c:tickLblPos val="nextTo"/>
        <c:crossAx val="64257408"/>
        <c:crosses val="autoZero"/>
        <c:auto val="1"/>
        <c:lblAlgn val="ctr"/>
        <c:lblOffset val="100"/>
        <c:noMultiLvlLbl val="0"/>
      </c:catAx>
      <c:valAx>
        <c:axId val="64257408"/>
        <c:scaling>
          <c:orientation val="minMax"/>
        </c:scaling>
        <c:delete val="0"/>
        <c:axPos val="l"/>
        <c:majorGridlines/>
        <c:numFmt formatCode="General" sourceLinked="1"/>
        <c:majorTickMark val="cross"/>
        <c:minorTickMark val="none"/>
        <c:tickLblPos val="nextTo"/>
        <c:crossAx val="64255872"/>
        <c:crossesAt val="1"/>
        <c:crossBetween val="between"/>
      </c:valAx>
    </c:plotArea>
    <c:plotVisOnly val="1"/>
    <c:dispBlanksAs val="gap"/>
    <c:showDLblsOverMax val="0"/>
  </c:chart>
  <c:spPr>
    <a:solidFill>
      <a:schemeClr val="bg1"/>
    </a:solidFill>
    <a:ln>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High River at Loweville 9/15 @ 10am</a:t>
            </a:r>
            <a:endParaRPr lang="en-US" dirty="0"/>
          </a:p>
        </c:rich>
      </c:tx>
      <c:layout/>
      <c:overlay val="0"/>
    </c:title>
    <c:autoTitleDeleted val="0"/>
    <c:plotArea>
      <c:layout/>
      <c:lineChart>
        <c:grouping val="standard"/>
        <c:varyColors val="0"/>
        <c:ser>
          <c:idx val="0"/>
          <c:order val="0"/>
          <c:marker>
            <c:symbol val="none"/>
          </c:marker>
          <c:cat>
            <c:strRef>
              <c:f>Sheet1!$D$1:$D$20</c:f>
              <c:strCache>
                <c:ptCount val="20"/>
                <c:pt idx="0">
                  <c:v>9/15 18Z</c:v>
                </c:pt>
                <c:pt idx="1">
                  <c:v>9/16 00Z</c:v>
                </c:pt>
                <c:pt idx="2">
                  <c:v>06Z</c:v>
                </c:pt>
                <c:pt idx="3">
                  <c:v>12Z</c:v>
                </c:pt>
                <c:pt idx="4">
                  <c:v>18Z</c:v>
                </c:pt>
                <c:pt idx="5">
                  <c:v>9/17 00Z</c:v>
                </c:pt>
                <c:pt idx="6">
                  <c:v>06Z</c:v>
                </c:pt>
                <c:pt idx="7">
                  <c:v>12Z</c:v>
                </c:pt>
                <c:pt idx="8">
                  <c:v>18Z</c:v>
                </c:pt>
                <c:pt idx="9">
                  <c:v>9/18 00Z</c:v>
                </c:pt>
                <c:pt idx="10">
                  <c:v>06Z</c:v>
                </c:pt>
                <c:pt idx="11">
                  <c:v>12Z</c:v>
                </c:pt>
                <c:pt idx="12">
                  <c:v>18Z</c:v>
                </c:pt>
                <c:pt idx="13">
                  <c:v>9/19 00Z</c:v>
                </c:pt>
                <c:pt idx="14">
                  <c:v>06Z</c:v>
                </c:pt>
                <c:pt idx="15">
                  <c:v>12Z</c:v>
                </c:pt>
                <c:pt idx="16">
                  <c:v>18Z</c:v>
                </c:pt>
                <c:pt idx="17">
                  <c:v>9/20 00Z</c:v>
                </c:pt>
                <c:pt idx="18">
                  <c:v>06Z</c:v>
                </c:pt>
                <c:pt idx="19">
                  <c:v>12Z</c:v>
                </c:pt>
              </c:strCache>
            </c:strRef>
          </c:cat>
          <c:val>
            <c:numRef>
              <c:f>Sheet1!$E$1:$E$20</c:f>
              <c:numCache>
                <c:formatCode>General</c:formatCode>
                <c:ptCount val="20"/>
                <c:pt idx="0">
                  <c:v>2.8</c:v>
                </c:pt>
                <c:pt idx="1">
                  <c:v>2.7</c:v>
                </c:pt>
                <c:pt idx="2">
                  <c:v>2.7</c:v>
                </c:pt>
                <c:pt idx="3">
                  <c:v>2.8</c:v>
                </c:pt>
                <c:pt idx="4">
                  <c:v>3</c:v>
                </c:pt>
                <c:pt idx="5">
                  <c:v>3.5</c:v>
                </c:pt>
                <c:pt idx="6">
                  <c:v>5</c:v>
                </c:pt>
                <c:pt idx="7">
                  <c:v>10.8</c:v>
                </c:pt>
                <c:pt idx="8">
                  <c:v>17.5</c:v>
                </c:pt>
                <c:pt idx="9">
                  <c:v>21</c:v>
                </c:pt>
                <c:pt idx="10">
                  <c:v>22.5</c:v>
                </c:pt>
                <c:pt idx="11">
                  <c:v>21.5</c:v>
                </c:pt>
                <c:pt idx="12">
                  <c:v>20</c:v>
                </c:pt>
                <c:pt idx="13">
                  <c:v>17.5</c:v>
                </c:pt>
                <c:pt idx="14">
                  <c:v>12.7</c:v>
                </c:pt>
                <c:pt idx="15">
                  <c:v>9.3000000000000007</c:v>
                </c:pt>
                <c:pt idx="16">
                  <c:v>7.2</c:v>
                </c:pt>
                <c:pt idx="17">
                  <c:v>6</c:v>
                </c:pt>
                <c:pt idx="18">
                  <c:v>5.3</c:v>
                </c:pt>
                <c:pt idx="19">
                  <c:v>4.8</c:v>
                </c:pt>
              </c:numCache>
            </c:numRef>
          </c:val>
          <c:smooth val="0"/>
        </c:ser>
        <c:dLbls>
          <c:showLegendKey val="0"/>
          <c:showVal val="0"/>
          <c:showCatName val="0"/>
          <c:showSerName val="0"/>
          <c:showPercent val="0"/>
          <c:showBubbleSize val="0"/>
        </c:dLbls>
        <c:marker val="1"/>
        <c:smooth val="0"/>
        <c:axId val="65955712"/>
        <c:axId val="65957248"/>
      </c:lineChart>
      <c:catAx>
        <c:axId val="65955712"/>
        <c:scaling>
          <c:orientation val="minMax"/>
        </c:scaling>
        <c:delete val="0"/>
        <c:axPos val="b"/>
        <c:majorGridlines/>
        <c:majorTickMark val="cross"/>
        <c:minorTickMark val="none"/>
        <c:tickLblPos val="nextTo"/>
        <c:crossAx val="65957248"/>
        <c:crosses val="autoZero"/>
        <c:auto val="1"/>
        <c:lblAlgn val="ctr"/>
        <c:lblOffset val="100"/>
        <c:noMultiLvlLbl val="0"/>
      </c:catAx>
      <c:valAx>
        <c:axId val="65957248"/>
        <c:scaling>
          <c:orientation val="minMax"/>
        </c:scaling>
        <c:delete val="0"/>
        <c:axPos val="l"/>
        <c:majorGridlines/>
        <c:numFmt formatCode="General" sourceLinked="1"/>
        <c:majorTickMark val="cross"/>
        <c:minorTickMark val="none"/>
        <c:tickLblPos val="nextTo"/>
        <c:spPr>
          <a:ln w="9525">
            <a:noFill/>
          </a:ln>
        </c:spPr>
        <c:crossAx val="65955712"/>
        <c:crosses val="autoZero"/>
        <c:crossBetween val="between"/>
      </c:valAx>
      <c:spPr>
        <a:ln>
          <a:solidFill>
            <a:schemeClr val="tx1"/>
          </a:solidFill>
        </a:ln>
      </c:spPr>
    </c:plotArea>
    <c:plotVisOnly val="1"/>
    <c:dispBlanksAs val="gap"/>
    <c:showDLblsOverMax val="0"/>
  </c:chart>
  <c:spPr>
    <a:solidFill>
      <a:schemeClr val="bg1"/>
    </a:solidFill>
    <a:ln>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High River at Loweville 9/17 @ 10am</a:t>
            </a:r>
            <a:endParaRPr lang="en-US" dirty="0"/>
          </a:p>
        </c:rich>
      </c:tx>
      <c:layout/>
      <c:overlay val="0"/>
    </c:title>
    <c:autoTitleDeleted val="0"/>
    <c:plotArea>
      <c:layout/>
      <c:lineChart>
        <c:grouping val="standard"/>
        <c:varyColors val="0"/>
        <c:ser>
          <c:idx val="0"/>
          <c:order val="0"/>
          <c:marker>
            <c:symbol val="none"/>
          </c:marker>
          <c:cat>
            <c:strRef>
              <c:f>Sheet1!$G$1:$G$20</c:f>
              <c:strCache>
                <c:ptCount val="20"/>
                <c:pt idx="0">
                  <c:v>18Z</c:v>
                </c:pt>
                <c:pt idx="1">
                  <c:v>9/17 00Z</c:v>
                </c:pt>
                <c:pt idx="2">
                  <c:v>06Z</c:v>
                </c:pt>
                <c:pt idx="3">
                  <c:v>12Z</c:v>
                </c:pt>
                <c:pt idx="4">
                  <c:v>18Z</c:v>
                </c:pt>
                <c:pt idx="5">
                  <c:v>9/18 00Z</c:v>
                </c:pt>
                <c:pt idx="6">
                  <c:v>06Z</c:v>
                </c:pt>
                <c:pt idx="7">
                  <c:v>12Z</c:v>
                </c:pt>
                <c:pt idx="8">
                  <c:v>18Z</c:v>
                </c:pt>
                <c:pt idx="9">
                  <c:v>9/19 00Z</c:v>
                </c:pt>
                <c:pt idx="10">
                  <c:v>06Z</c:v>
                </c:pt>
                <c:pt idx="11">
                  <c:v>12Z</c:v>
                </c:pt>
                <c:pt idx="12">
                  <c:v>18Z</c:v>
                </c:pt>
                <c:pt idx="13">
                  <c:v>9/20 00Z</c:v>
                </c:pt>
                <c:pt idx="14">
                  <c:v>06Z</c:v>
                </c:pt>
                <c:pt idx="15">
                  <c:v>12Z</c:v>
                </c:pt>
                <c:pt idx="16">
                  <c:v>18Z</c:v>
                </c:pt>
                <c:pt idx="17">
                  <c:v>9/21 00Z</c:v>
                </c:pt>
                <c:pt idx="18">
                  <c:v>06Z</c:v>
                </c:pt>
                <c:pt idx="19">
                  <c:v>12Z</c:v>
                </c:pt>
              </c:strCache>
            </c:strRef>
          </c:cat>
          <c:val>
            <c:numRef>
              <c:f>Sheet1!$H$1:$H$20</c:f>
              <c:numCache>
                <c:formatCode>General</c:formatCode>
                <c:ptCount val="20"/>
                <c:pt idx="0">
                  <c:v>2.5</c:v>
                </c:pt>
                <c:pt idx="1">
                  <c:v>3.1</c:v>
                </c:pt>
                <c:pt idx="2">
                  <c:v>6.5</c:v>
                </c:pt>
                <c:pt idx="3">
                  <c:v>13.5</c:v>
                </c:pt>
                <c:pt idx="4">
                  <c:v>19.600000000000001</c:v>
                </c:pt>
                <c:pt idx="5">
                  <c:v>22.9</c:v>
                </c:pt>
                <c:pt idx="6">
                  <c:v>24</c:v>
                </c:pt>
                <c:pt idx="7">
                  <c:v>22.6</c:v>
                </c:pt>
                <c:pt idx="8">
                  <c:v>19.2</c:v>
                </c:pt>
                <c:pt idx="9">
                  <c:v>14.6</c:v>
                </c:pt>
                <c:pt idx="10">
                  <c:v>10.4</c:v>
                </c:pt>
                <c:pt idx="11">
                  <c:v>7.8</c:v>
                </c:pt>
                <c:pt idx="12">
                  <c:v>6.2</c:v>
                </c:pt>
                <c:pt idx="13">
                  <c:v>5.3</c:v>
                </c:pt>
                <c:pt idx="14">
                  <c:v>4.8</c:v>
                </c:pt>
                <c:pt idx="15">
                  <c:v>4.3</c:v>
                </c:pt>
                <c:pt idx="16">
                  <c:v>4</c:v>
                </c:pt>
                <c:pt idx="17">
                  <c:v>3.8</c:v>
                </c:pt>
                <c:pt idx="18">
                  <c:v>3.7</c:v>
                </c:pt>
                <c:pt idx="19">
                  <c:v>3.6</c:v>
                </c:pt>
              </c:numCache>
            </c:numRef>
          </c:val>
          <c:smooth val="0"/>
        </c:ser>
        <c:dLbls>
          <c:showLegendKey val="0"/>
          <c:showVal val="0"/>
          <c:showCatName val="0"/>
          <c:showSerName val="0"/>
          <c:showPercent val="0"/>
          <c:showBubbleSize val="0"/>
        </c:dLbls>
        <c:marker val="1"/>
        <c:smooth val="0"/>
        <c:axId val="65665664"/>
        <c:axId val="65929600"/>
      </c:lineChart>
      <c:catAx>
        <c:axId val="65665664"/>
        <c:scaling>
          <c:orientation val="minMax"/>
        </c:scaling>
        <c:delete val="0"/>
        <c:axPos val="b"/>
        <c:majorGridlines/>
        <c:majorTickMark val="out"/>
        <c:minorTickMark val="none"/>
        <c:tickLblPos val="nextTo"/>
        <c:crossAx val="65929600"/>
        <c:crosses val="autoZero"/>
        <c:auto val="1"/>
        <c:lblAlgn val="ctr"/>
        <c:lblOffset val="100"/>
        <c:noMultiLvlLbl val="0"/>
      </c:catAx>
      <c:valAx>
        <c:axId val="65929600"/>
        <c:scaling>
          <c:orientation val="minMax"/>
        </c:scaling>
        <c:delete val="0"/>
        <c:axPos val="l"/>
        <c:majorGridlines/>
        <c:numFmt formatCode="General" sourceLinked="1"/>
        <c:majorTickMark val="cross"/>
        <c:minorTickMark val="none"/>
        <c:tickLblPos val="nextTo"/>
        <c:spPr>
          <a:ln w="9525">
            <a:noFill/>
          </a:ln>
        </c:spPr>
        <c:crossAx val="65665664"/>
        <c:crosses val="autoZero"/>
        <c:crossBetween val="midCat"/>
      </c:valAx>
      <c:spPr>
        <a:ln>
          <a:solidFill>
            <a:schemeClr val="tx1"/>
          </a:solidFill>
        </a:ln>
      </c:spPr>
    </c:plotArea>
    <c:plotVisOnly val="1"/>
    <c:dispBlanksAs val="gap"/>
    <c:showDLblsOverMax val="0"/>
  </c:chart>
  <c:spPr>
    <a:solidFill>
      <a:schemeClr val="bg1"/>
    </a:solidFill>
    <a:ln cmpd="dbl">
      <a:solidFill>
        <a:schemeClr val="tx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New River at Radford, VA</a:t>
            </a:r>
            <a:endParaRPr lang="en-US" dirty="0"/>
          </a:p>
        </c:rich>
      </c:tx>
      <c:overlay val="0"/>
    </c:title>
    <c:autoTitleDeleted val="0"/>
    <c:plotArea>
      <c:layout/>
      <c:lineChart>
        <c:grouping val="standard"/>
        <c:varyColors val="0"/>
        <c:ser>
          <c:idx val="0"/>
          <c:order val="0"/>
          <c:marker>
            <c:symbol val="none"/>
          </c:marker>
          <c:cat>
            <c:strRef>
              <c:f>Sheet1!$A$26:$A$42</c:f>
              <c:strCache>
                <c:ptCount val="17"/>
                <c:pt idx="0">
                  <c:v>9/16 18Z</c:v>
                </c:pt>
                <c:pt idx="1">
                  <c:v>9/17 00Z</c:v>
                </c:pt>
                <c:pt idx="2">
                  <c:v>06Z</c:v>
                </c:pt>
                <c:pt idx="3">
                  <c:v>12Z</c:v>
                </c:pt>
                <c:pt idx="4">
                  <c:v>18Z</c:v>
                </c:pt>
                <c:pt idx="5">
                  <c:v>9/18 00Z</c:v>
                </c:pt>
                <c:pt idx="6">
                  <c:v>06Z</c:v>
                </c:pt>
                <c:pt idx="7">
                  <c:v>12Z</c:v>
                </c:pt>
                <c:pt idx="8">
                  <c:v>18Z</c:v>
                </c:pt>
                <c:pt idx="9">
                  <c:v>9/19 00Z</c:v>
                </c:pt>
                <c:pt idx="10">
                  <c:v>06Z</c:v>
                </c:pt>
                <c:pt idx="11">
                  <c:v>12Z</c:v>
                </c:pt>
                <c:pt idx="12">
                  <c:v>18Z</c:v>
                </c:pt>
                <c:pt idx="13">
                  <c:v>9/20 00Z</c:v>
                </c:pt>
                <c:pt idx="14">
                  <c:v>06Z</c:v>
                </c:pt>
                <c:pt idx="15">
                  <c:v>12Z</c:v>
                </c:pt>
                <c:pt idx="16">
                  <c:v>18Z</c:v>
                </c:pt>
              </c:strCache>
            </c:strRef>
          </c:cat>
          <c:val>
            <c:numRef>
              <c:f>Sheet1!$B$26:$B$42</c:f>
              <c:numCache>
                <c:formatCode>General</c:formatCode>
                <c:ptCount val="17"/>
                <c:pt idx="0">
                  <c:v>3</c:v>
                </c:pt>
                <c:pt idx="1">
                  <c:v>3.1</c:v>
                </c:pt>
                <c:pt idx="2">
                  <c:v>3.6</c:v>
                </c:pt>
                <c:pt idx="3">
                  <c:v>5.3</c:v>
                </c:pt>
                <c:pt idx="4">
                  <c:v>12.5</c:v>
                </c:pt>
                <c:pt idx="5">
                  <c:v>16.54</c:v>
                </c:pt>
                <c:pt idx="6">
                  <c:v>14.2</c:v>
                </c:pt>
                <c:pt idx="7">
                  <c:v>10.4</c:v>
                </c:pt>
                <c:pt idx="8">
                  <c:v>9.9</c:v>
                </c:pt>
                <c:pt idx="9">
                  <c:v>8.9</c:v>
                </c:pt>
                <c:pt idx="10">
                  <c:v>6.7</c:v>
                </c:pt>
                <c:pt idx="11">
                  <c:v>6.4</c:v>
                </c:pt>
                <c:pt idx="12">
                  <c:v>6.3</c:v>
                </c:pt>
                <c:pt idx="13">
                  <c:v>6.2</c:v>
                </c:pt>
                <c:pt idx="14">
                  <c:v>6.1</c:v>
                </c:pt>
                <c:pt idx="15">
                  <c:v>6</c:v>
                </c:pt>
                <c:pt idx="16">
                  <c:v>6</c:v>
                </c:pt>
              </c:numCache>
            </c:numRef>
          </c:val>
          <c:smooth val="0"/>
        </c:ser>
        <c:dLbls>
          <c:showLegendKey val="0"/>
          <c:showVal val="0"/>
          <c:showCatName val="0"/>
          <c:showSerName val="0"/>
          <c:showPercent val="0"/>
          <c:showBubbleSize val="0"/>
        </c:dLbls>
        <c:marker val="1"/>
        <c:smooth val="0"/>
        <c:axId val="65672704"/>
        <c:axId val="65674240"/>
      </c:lineChart>
      <c:catAx>
        <c:axId val="65672704"/>
        <c:scaling>
          <c:orientation val="minMax"/>
        </c:scaling>
        <c:delete val="0"/>
        <c:axPos val="b"/>
        <c:majorGridlines/>
        <c:majorTickMark val="cross"/>
        <c:minorTickMark val="none"/>
        <c:tickLblPos val="nextTo"/>
        <c:txPr>
          <a:bodyPr/>
          <a:lstStyle/>
          <a:p>
            <a:pPr>
              <a:defRPr sz="1200"/>
            </a:pPr>
            <a:endParaRPr lang="en-US"/>
          </a:p>
        </c:txPr>
        <c:crossAx val="65674240"/>
        <c:crosses val="autoZero"/>
        <c:auto val="1"/>
        <c:lblAlgn val="ctr"/>
        <c:lblOffset val="100"/>
        <c:noMultiLvlLbl val="0"/>
      </c:catAx>
      <c:valAx>
        <c:axId val="65674240"/>
        <c:scaling>
          <c:orientation val="minMax"/>
        </c:scaling>
        <c:delete val="0"/>
        <c:axPos val="l"/>
        <c:majorGridlines/>
        <c:numFmt formatCode="General" sourceLinked="1"/>
        <c:majorTickMark val="cross"/>
        <c:minorTickMark val="none"/>
        <c:tickLblPos val="nextTo"/>
        <c:crossAx val="65672704"/>
        <c:crosses val="autoZero"/>
        <c:crossBetween val="between"/>
      </c:valAx>
    </c:plotArea>
    <c:plotVisOnly val="1"/>
    <c:dispBlanksAs val="gap"/>
    <c:showDLblsOverMax val="0"/>
  </c:chart>
  <c:spPr>
    <a:solidFill>
      <a:schemeClr val="bg1"/>
    </a:solidFill>
    <a:ln w="25400">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D719C92-A07A-4084-9BA9-F6A5CB448614}" type="datetimeFigureOut">
              <a:rPr lang="en-US" smtClean="0"/>
              <a:t>10/16/2018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EFAEEFE-ADDD-4594-82D7-6F3EAE3E8884}" type="slidenum">
              <a:rPr lang="en-US" smtClean="0"/>
              <a:t>‹#›</a:t>
            </a:fld>
            <a:endParaRPr lang="en-US"/>
          </a:p>
        </p:txBody>
      </p:sp>
    </p:spTree>
    <p:extLst>
      <p:ext uri="{BB962C8B-B14F-4D97-AF65-F5344CB8AC3E}">
        <p14:creationId xmlns:p14="http://schemas.microsoft.com/office/powerpoint/2010/main" val="1697009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t>Hourly rainfall is brought into the NWS river forecast center process through NWS radars and hourly rainfall data via NWS ASOS, USGS DCPs, state rainfall networks etc. The meteorologists (HAS = </a:t>
            </a:r>
            <a:r>
              <a:rPr lang="en-US" dirty="0" err="1" smtClean="0"/>
              <a:t>Hydrometeorological</a:t>
            </a:r>
            <a:r>
              <a:rPr lang="en-US" dirty="0" smtClean="0"/>
              <a:t> Analysis and Support) integrate and quality control the radar and rainfall together on an hourly basis. Further the meteorologists integrate 6-hourly and 24-hourly COOP and automated data into the system to improve rainfall estimates further. This also includes the </a:t>
            </a:r>
            <a:r>
              <a:rPr lang="en-US" dirty="0" err="1" smtClean="0"/>
              <a:t>CoCoRaHS</a:t>
            </a:r>
            <a:r>
              <a:rPr lang="en-US" dirty="0" smtClean="0"/>
              <a:t> for the Community </a:t>
            </a:r>
            <a:r>
              <a:rPr lang="en-US" dirty="0" err="1" smtClean="0"/>
              <a:t>Colaberative</a:t>
            </a:r>
            <a:r>
              <a:rPr lang="en-US" dirty="0" smtClean="0"/>
              <a:t> Rain, Hail and Snow Network. The manual human readings are usually only integrated into the system each morning between 7-8 am.</a:t>
            </a:r>
          </a:p>
          <a:p>
            <a:pPr>
              <a:defRPr/>
            </a:pPr>
            <a:endParaRPr lang="en-US" dirty="0" smtClean="0"/>
          </a:p>
          <a:p>
            <a:pPr>
              <a:defRPr/>
            </a:pPr>
            <a:r>
              <a:rPr lang="en-US" dirty="0" smtClean="0"/>
              <a:t>Rainfall forecasts are also included in the river forecasts. Most RFCs use between 24-48 hours of Quantitative Precipitation Forecasts or QPF. The OHRFC uses 48-hours of QPF routinely. Within the NWS, RFC QPF ranges from 6-hours to 10 days routinely.</a:t>
            </a:r>
          </a:p>
          <a:p>
            <a:pPr>
              <a:defRPr/>
            </a:pPr>
            <a:endParaRPr lang="en-US" dirty="0" smtClean="0"/>
          </a:p>
          <a:p>
            <a:pPr>
              <a:defRPr/>
            </a:pPr>
            <a:r>
              <a:rPr lang="en-US" dirty="0" smtClean="0"/>
              <a:t>Most RFCs start with the </a:t>
            </a:r>
            <a:r>
              <a:rPr lang="en-US" dirty="0" err="1" smtClean="0"/>
              <a:t>Hydrometeorological</a:t>
            </a:r>
            <a:r>
              <a:rPr lang="en-US" dirty="0" smtClean="0"/>
              <a:t> Prediction Center’s (HPC) QPF. The meteorologists at the RFCs then use local expertise and the latest trends to modify the QPF for use in the river forecasts. These QPF can be found on the front tabs of the RFCs under Forecast Precipitation. The NWS is working to integrate the RFC QPF into such tools as </a:t>
            </a:r>
            <a:r>
              <a:rPr lang="en-US" dirty="0" err="1" smtClean="0"/>
              <a:t>NWSChat</a:t>
            </a:r>
            <a:r>
              <a:rPr lang="en-US" dirty="0" smtClean="0"/>
              <a:t> as well.</a:t>
            </a:r>
          </a:p>
          <a:p>
            <a:pPr>
              <a:defRPr/>
            </a:pPr>
            <a:endParaRPr lang="en-US" dirty="0" smtClean="0"/>
          </a:p>
          <a:p>
            <a:pPr>
              <a:defRPr/>
            </a:pPr>
            <a:r>
              <a:rPr lang="en-US" dirty="0" smtClean="0"/>
              <a:t>Snow water equivalent estimations are also brought into the RFC when needed. The OHRFC uses snow water equivalent estimates from the National Operational Hydrologic  Remote Sensing Center (NOHRSC). The estimates are integrated into the RFCs snow model – currently SNOW 17.</a:t>
            </a:r>
          </a:p>
          <a:p>
            <a:pPr>
              <a:defRPr/>
            </a:pPr>
            <a:endParaRPr lang="en-US" dirty="0" smtClean="0"/>
          </a:p>
          <a:p>
            <a:pPr>
              <a:defRPr/>
            </a:pPr>
            <a:r>
              <a:rPr lang="en-US" dirty="0" smtClean="0"/>
              <a:t>The observed rainfall, snow water equivalents and future precipitation forecasts are run through the NWS hydrologic model at the RFCs, currently SAC-SMA at all but one RFC. The snow model the SNOW 17 model. </a:t>
            </a:r>
          </a:p>
          <a:p>
            <a:pPr>
              <a:defRPr/>
            </a:pPr>
            <a:endParaRPr lang="en-US" dirty="0" smtClean="0"/>
          </a:p>
          <a:p>
            <a:pPr>
              <a:defRPr/>
            </a:pPr>
            <a:r>
              <a:rPr lang="en-US" dirty="0" smtClean="0"/>
              <a:t>The hydrologic model operates in flow. The NWS relies heavily on ratings developed primarily by the USGS but also other agencies such as the U.S. Army Corps of Engineers (COE). The flows are converted to stage. The forecasters also modify the hydrologic model with modifications to things such as the unit hydrographs, rainfall etc. The NWS RFCs also rely on additional inputs of flood control reservoir releases by the COE to improve the modeling. The final output is sent to the local NWS offices for final review before release to the public via text and graphic based products such as AHPS.</a:t>
            </a:r>
            <a:endParaRPr lang="en-US" dirty="0"/>
          </a:p>
        </p:txBody>
      </p:sp>
      <p:sp>
        <p:nvSpPr>
          <p:cNvPr id="4" name="Slide Number Placeholder 3"/>
          <p:cNvSpPr>
            <a:spLocks noGrp="1"/>
          </p:cNvSpPr>
          <p:nvPr>
            <p:ph type="sldNum" sz="quarter" idx="5"/>
          </p:nvPr>
        </p:nvSpPr>
        <p:spPr>
          <a:xfrm>
            <a:off x="3978487" y="8842216"/>
            <a:ext cx="3043026" cy="465297"/>
          </a:xfrm>
          <a:prstGeom prst="rect">
            <a:avLst/>
          </a:prstGeom>
        </p:spPr>
        <p:txBody>
          <a:bodyPr/>
          <a:lstStyle/>
          <a:p>
            <a:pPr>
              <a:defRPr/>
            </a:pPr>
            <a:fld id="{AD128F49-847F-41BC-ACCE-CCA516CCD4C6}" type="slidenum">
              <a:rPr lang="en-US">
                <a:solidFill>
                  <a:prstClr val="black"/>
                </a:solidFill>
              </a:rPr>
              <a:pPr>
                <a:defRPr/>
              </a:pPr>
              <a:t>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rgbClr val="000000"/>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r>
              <a:rPr lang="en-US" smtClean="0"/>
              <a:t>Click to edit Master subtitle style</a:t>
            </a:r>
            <a:endParaRPr dirty="0"/>
          </a:p>
        </p:txBody>
      </p:sp>
      <p:sp>
        <p:nvSpPr>
          <p:cNvPr id="9" name="Shape 9"/>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smtClean="0"/>
              <a:t>Click to edit Master title style</a:t>
            </a:r>
            <a:endParaRPr dirty="0"/>
          </a:p>
        </p:txBody>
      </p:sp>
    </p:spTree>
    <p:extLst>
      <p:ext uri="{BB962C8B-B14F-4D97-AF65-F5344CB8AC3E}">
        <p14:creationId xmlns:p14="http://schemas.microsoft.com/office/powerpoint/2010/main" val="27725775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p:cSld name="twoColTx">
    <p:spTree>
      <p:nvGrpSpPr>
        <p:cNvPr id="1" name="Shape 13"/>
        <p:cNvGrpSpPr/>
        <p:nvPr/>
      </p:nvGrpSpPr>
      <p:grpSpPr>
        <a:xfrm>
          <a:off x="0" y="0"/>
          <a:ext cx="0" cy="0"/>
          <a:chOff x="0" y="0"/>
          <a:chExt cx="0" cy="0"/>
        </a:xfrm>
      </p:grpSpPr>
      <p:sp>
        <p:nvSpPr>
          <p:cNvPr id="5" name="Shape 8"/>
          <p:cNvSpPr txBox="1">
            <a:spLocks noGrp="1"/>
          </p:cNvSpPr>
          <p:nvPr>
            <p:ph type="subTitle" idx="10" hasCustomPrompt="1"/>
          </p:nvPr>
        </p:nvSpPr>
        <p:spPr>
          <a:xfrm>
            <a:off x="1066800" y="609600"/>
            <a:ext cx="7010400" cy="381000"/>
          </a:xfrm>
          <a:prstGeom prst="rect">
            <a:avLst/>
          </a:prstGeom>
          <a:noFill/>
          <a:ln>
            <a:noFill/>
          </a:ln>
        </p:spPr>
        <p:txBody>
          <a:bodyPr lIns="91425" tIns="91425" rIns="91425" bIns="91425" anchor="ctr" anchorCtr="0"/>
          <a:lstStyle>
            <a:lvl1pPr marL="0" indent="190500" algn="ctr" rtl="0">
              <a:lnSpc>
                <a:spcPct val="100000"/>
              </a:lnSpc>
              <a:spcBef>
                <a:spcPts val="0"/>
              </a:spcBef>
              <a:spcAft>
                <a:spcPts val="0"/>
              </a:spcAft>
              <a:buClr>
                <a:schemeClr val="dk2"/>
              </a:buClr>
              <a:buSzPct val="100000"/>
              <a:buFont typeface="Arial"/>
              <a:buNone/>
              <a:defRPr sz="2800" b="0" i="0" u="none" strike="noStrike" cap="none" baseline="0">
                <a:solidFill>
                  <a:srgbClr val="FFFFFF"/>
                </a:solidFill>
                <a:effectLst>
                  <a:outerShdw blurRad="38100" dist="38100" dir="2700000" algn="tl">
                    <a:srgbClr val="000000">
                      <a:alpha val="43137"/>
                    </a:srgbClr>
                  </a:outerShdw>
                </a:effectLst>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r>
              <a:rPr lang="en-US" dirty="0" smtClean="0"/>
              <a:t>Second Title</a:t>
            </a:r>
            <a:endParaRPr dirty="0"/>
          </a:p>
        </p:txBody>
      </p:sp>
      <p:sp>
        <p:nvSpPr>
          <p:cNvPr id="6" name="Shape 9"/>
          <p:cNvSpPr txBox="1">
            <a:spLocks noGrp="1"/>
          </p:cNvSpPr>
          <p:nvPr>
            <p:ph type="ctrTitle" hasCustomPrompt="1"/>
          </p:nvPr>
        </p:nvSpPr>
        <p:spPr>
          <a:xfrm>
            <a:off x="1066800" y="76200"/>
            <a:ext cx="7010400" cy="533400"/>
          </a:xfrm>
          <a:prstGeom prst="rect">
            <a:avLst/>
          </a:prstGeom>
          <a:noFill/>
          <a:ln>
            <a:noFill/>
          </a:ln>
        </p:spPr>
        <p:txBody>
          <a:bodyPr lIns="91425" tIns="91425" rIns="91425" bIns="91425" anchor="ctr" anchorCtr="0"/>
          <a:lstStyle>
            <a:lvl1pPr marL="0" indent="304800" algn="ctr" rtl="0">
              <a:spcBef>
                <a:spcPts val="0"/>
              </a:spcBef>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dirty="0" smtClean="0"/>
              <a:t>Title</a:t>
            </a:r>
            <a:endParaRPr dirty="0"/>
          </a:p>
        </p:txBody>
      </p:sp>
      <p:sp>
        <p:nvSpPr>
          <p:cNvPr id="9" name="Shape 15"/>
          <p:cNvSpPr txBox="1">
            <a:spLocks noGrp="1"/>
          </p:cNvSpPr>
          <p:nvPr>
            <p:ph type="body" idx="1"/>
          </p:nvPr>
        </p:nvSpPr>
        <p:spPr>
          <a:xfrm>
            <a:off x="457200" y="1280700"/>
            <a:ext cx="3994500" cy="4967700"/>
          </a:xfrm>
          <a:prstGeom prst="rect">
            <a:avLst/>
          </a:prstGeom>
          <a:noFill/>
          <a:ln>
            <a:noFill/>
          </a:ln>
        </p:spPr>
        <p:txBody>
          <a:bodyPr lIns="91425" tIns="91425" rIns="91425" bIns="91425" anchor="t" anchorCtr="0"/>
          <a:lstStyle>
            <a:lvl1pPr rtl="0">
              <a:defRPr sz="1800" b="1">
                <a:latin typeface="Calibri" pitchFamily="34" charset="0"/>
                <a:cs typeface="Calibri" pitchFamily="34" charset="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smtClean="0"/>
              <a:t>Click to edit Master text styles</a:t>
            </a:r>
          </a:p>
        </p:txBody>
      </p:sp>
      <p:sp>
        <p:nvSpPr>
          <p:cNvPr id="10" name="Shape 16"/>
          <p:cNvSpPr txBox="1">
            <a:spLocks noGrp="1"/>
          </p:cNvSpPr>
          <p:nvPr>
            <p:ph type="body" idx="2"/>
          </p:nvPr>
        </p:nvSpPr>
        <p:spPr>
          <a:xfrm>
            <a:off x="4692273" y="1280700"/>
            <a:ext cx="3994500" cy="4967700"/>
          </a:xfrm>
          <a:prstGeom prst="rect">
            <a:avLst/>
          </a:prstGeom>
          <a:noFill/>
          <a:ln>
            <a:noFill/>
          </a:ln>
        </p:spPr>
        <p:txBody>
          <a:bodyPr lIns="91425" tIns="91425" rIns="91425" bIns="91425" anchor="t" anchorCtr="0"/>
          <a:lstStyle>
            <a:lvl1pPr rtl="0">
              <a:defRPr sz="1800" b="1">
                <a:latin typeface="Calibri" pitchFamily="34" charset="0"/>
                <a:cs typeface="Calibri" pitchFamily="34" charset="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smtClean="0"/>
              <a:t>Click to edit Master text styles</a:t>
            </a:r>
          </a:p>
        </p:txBody>
      </p:sp>
    </p:spTree>
    <p:extLst>
      <p:ext uri="{BB962C8B-B14F-4D97-AF65-F5344CB8AC3E}">
        <p14:creationId xmlns:p14="http://schemas.microsoft.com/office/powerpoint/2010/main" val="3666721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684D067-E372-480C-B7EE-FC3C3985DB21}" type="datetimeFigureOut">
              <a:rPr lang="en-US" smtClean="0">
                <a:solidFill>
                  <a:srgbClr val="000000"/>
                </a:solidFill>
              </a:rPr>
              <a:pPr/>
              <a:t>10/16/2018</a:t>
            </a:fld>
            <a:endParaRPr lang="en-US">
              <a:solidFill>
                <a:srgbClr val="000000"/>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solidFill>
                <a:srgbClr val="000000"/>
              </a:solidFill>
            </a:endParaRPr>
          </a:p>
        </p:txBody>
      </p:sp>
      <p:sp>
        <p:nvSpPr>
          <p:cNvPr id="4" name="Slide Number Placeholder 5"/>
          <p:cNvSpPr>
            <a:spLocks noGrp="1"/>
          </p:cNvSpPr>
          <p:nvPr>
            <p:ph type="sldNum" sz="quarter" idx="12"/>
          </p:nvPr>
        </p:nvSpPr>
        <p:spPr>
          <a:xfrm>
            <a:off x="7010400" y="6453188"/>
            <a:ext cx="2133600" cy="365125"/>
          </a:xfrm>
          <a:prstGeom prst="rect">
            <a:avLst/>
          </a:prstGeom>
        </p:spPr>
        <p:txBody>
          <a:bodyPr/>
          <a:lstStyle>
            <a:lvl1pPr>
              <a:defRPr/>
            </a:lvl1pPr>
          </a:lstStyle>
          <a:p>
            <a:fld id="{F104E9CD-B9D4-4281-96E2-DD08617DB8A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5036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84D067-E372-480C-B7EE-FC3C3985DB21}" type="datetimeFigureOut">
              <a:rPr lang="en-US">
                <a:solidFill>
                  <a:srgbClr val="000000"/>
                </a:solidFill>
              </a:rPr>
              <a:pPr/>
              <a:t>10/16/2018</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104E9CD-B9D4-4281-96E2-DD08617DB8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399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preserve="1" userDrawn="1">
  <p:cSld name="tx">
    <p:spTree>
      <p:nvGrpSpPr>
        <p:cNvPr id="1" name="Shape 10"/>
        <p:cNvGrpSpPr/>
        <p:nvPr/>
      </p:nvGrpSpPr>
      <p:grpSpPr>
        <a:xfrm>
          <a:off x="0" y="0"/>
          <a:ext cx="0" cy="0"/>
          <a:chOff x="0" y="0"/>
          <a:chExt cx="0" cy="0"/>
        </a:xfrm>
      </p:grpSpPr>
      <p:sp>
        <p:nvSpPr>
          <p:cNvPr id="8" name="Text Placeholder 2"/>
          <p:cNvSpPr>
            <a:spLocks noGrp="1"/>
          </p:cNvSpPr>
          <p:nvPr>
            <p:ph type="body" sz="quarter" idx="10" hasCustomPrompt="1"/>
          </p:nvPr>
        </p:nvSpPr>
        <p:spPr>
          <a:xfrm>
            <a:off x="304800" y="1371600"/>
            <a:ext cx="8534400" cy="4572000"/>
          </a:xfrm>
          <a:prstGeom prst="rect">
            <a:avLst/>
          </a:prstGeom>
        </p:spPr>
        <p:txBody>
          <a:bodyPr/>
          <a:lstStyle>
            <a:lvl1pPr marL="285750" indent="-285750">
              <a:buFont typeface="Arial" pitchFamily="34" charset="0"/>
              <a:buChar char="•"/>
              <a:defRPr sz="2400" b="1">
                <a:effectLst/>
                <a:latin typeface="Calibri" pitchFamily="34" charset="0"/>
                <a:cs typeface="Calibri" pitchFamily="34" charset="0"/>
              </a:defRPr>
            </a:lvl1pPr>
            <a:lvl2pPr marL="285750" indent="-285750">
              <a:buFont typeface="Arial" pitchFamily="34" charset="0"/>
              <a:buChar char="•"/>
              <a:defRPr sz="2400" b="1">
                <a:effectLst/>
                <a:latin typeface="Calibri" pitchFamily="34" charset="0"/>
                <a:cs typeface="Calibri" pitchFamily="34" charset="0"/>
              </a:defRPr>
            </a:lvl2pPr>
            <a:lvl3pPr marL="285750" indent="-285750">
              <a:buFont typeface="Arial" pitchFamily="34" charset="0"/>
              <a:buChar char="•"/>
              <a:defRPr sz="2400" b="1">
                <a:effectLst/>
                <a:latin typeface="Calibri" pitchFamily="34" charset="0"/>
                <a:cs typeface="Calibri" pitchFamily="34" charset="0"/>
              </a:defRPr>
            </a:lvl3pPr>
            <a:lvl4pPr marL="285750" indent="-285750">
              <a:buFont typeface="Arial" pitchFamily="34" charset="0"/>
              <a:buChar char="•"/>
              <a:defRPr sz="2400" b="1">
                <a:effectLst/>
                <a:latin typeface="Calibri" pitchFamily="34" charset="0"/>
                <a:cs typeface="Calibri" pitchFamily="34" charset="0"/>
              </a:defRPr>
            </a:lvl4pPr>
            <a:lvl5pPr marL="285750" indent="-285750">
              <a:buFont typeface="Arial" pitchFamily="34" charset="0"/>
              <a:buChar char="•"/>
              <a:defRPr sz="2400" b="1">
                <a:effectLst/>
                <a:latin typeface="Calibri" pitchFamily="34" charset="0"/>
                <a:cs typeface="Calibri" pitchFamily="34" charset="0"/>
              </a:defRPr>
            </a:lvl5pPr>
          </a:lstStyle>
          <a:p>
            <a:pPr lvl="0"/>
            <a:r>
              <a:rPr lang="en-US" dirty="0" smtClean="0"/>
              <a:t>First point</a:t>
            </a:r>
          </a:p>
          <a:p>
            <a:pPr lvl="0"/>
            <a:endParaRPr lang="en-US" dirty="0" smtClean="0"/>
          </a:p>
          <a:p>
            <a:pPr lvl="1"/>
            <a:r>
              <a:rPr lang="en-US" dirty="0" smtClean="0"/>
              <a:t>Second point</a:t>
            </a:r>
          </a:p>
          <a:p>
            <a:pPr lvl="2"/>
            <a:endParaRPr lang="en-US" dirty="0" smtClean="0"/>
          </a:p>
          <a:p>
            <a:pPr lvl="2"/>
            <a:r>
              <a:rPr lang="en-US" dirty="0" smtClean="0"/>
              <a:t>Third point</a:t>
            </a:r>
          </a:p>
          <a:p>
            <a:pPr lvl="3"/>
            <a:endParaRPr lang="en-US" dirty="0" smtClean="0"/>
          </a:p>
          <a:p>
            <a:pPr lvl="3"/>
            <a:r>
              <a:rPr lang="en-US" dirty="0" smtClean="0"/>
              <a:t>Fourth point</a:t>
            </a:r>
          </a:p>
          <a:p>
            <a:pPr lvl="4"/>
            <a:endParaRPr lang="en-US" dirty="0" smtClean="0"/>
          </a:p>
          <a:p>
            <a:pPr lvl="4"/>
            <a:r>
              <a:rPr lang="en-US" dirty="0" smtClean="0"/>
              <a:t>Fifth point</a:t>
            </a:r>
            <a:endParaRPr lang="en-US" dirty="0"/>
          </a:p>
        </p:txBody>
      </p:sp>
      <p:sp>
        <p:nvSpPr>
          <p:cNvPr id="9" name="Shape 9"/>
          <p:cNvSpPr txBox="1">
            <a:spLocks noGrp="1"/>
          </p:cNvSpPr>
          <p:nvPr>
            <p:ph type="ctrTitle" hasCustomPrompt="1"/>
          </p:nvPr>
        </p:nvSpPr>
        <p:spPr>
          <a:xfrm>
            <a:off x="1066800" y="76200"/>
            <a:ext cx="7010400" cy="533400"/>
          </a:xfrm>
          <a:prstGeom prst="rect">
            <a:avLst/>
          </a:prstGeom>
          <a:noFill/>
          <a:ln>
            <a:noFill/>
          </a:ln>
        </p:spPr>
        <p:txBody>
          <a:bodyPr lIns="91425" tIns="91425" rIns="91425" bIns="91425" anchor="ctr" anchorCtr="0"/>
          <a:lstStyle>
            <a:lvl1pPr marL="0" indent="304800" algn="ctr" rtl="0">
              <a:spcBef>
                <a:spcPts val="0"/>
              </a:spcBef>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dirty="0" smtClean="0"/>
              <a:t>Title</a:t>
            </a:r>
            <a:endParaRPr dirty="0"/>
          </a:p>
        </p:txBody>
      </p:sp>
      <p:sp>
        <p:nvSpPr>
          <p:cNvPr id="10" name="Shape 8"/>
          <p:cNvSpPr txBox="1">
            <a:spLocks noGrp="1"/>
          </p:cNvSpPr>
          <p:nvPr>
            <p:ph type="subTitle" idx="11" hasCustomPrompt="1"/>
          </p:nvPr>
        </p:nvSpPr>
        <p:spPr>
          <a:xfrm>
            <a:off x="1066800" y="609600"/>
            <a:ext cx="7010400" cy="381000"/>
          </a:xfrm>
          <a:prstGeom prst="rect">
            <a:avLst/>
          </a:prstGeom>
          <a:noFill/>
          <a:ln>
            <a:noFill/>
          </a:ln>
        </p:spPr>
        <p:txBody>
          <a:bodyPr lIns="91425" tIns="91425" rIns="91425" bIns="91425" anchor="ctr" anchorCtr="0"/>
          <a:lstStyle>
            <a:lvl1pPr marL="0" indent="190500" algn="ctr" rtl="0">
              <a:lnSpc>
                <a:spcPct val="100000"/>
              </a:lnSpc>
              <a:spcBef>
                <a:spcPts val="0"/>
              </a:spcBef>
              <a:spcAft>
                <a:spcPts val="0"/>
              </a:spcAft>
              <a:buClr>
                <a:schemeClr val="dk2"/>
              </a:buClr>
              <a:buSzPct val="100000"/>
              <a:buFont typeface="Arial"/>
              <a:buNone/>
              <a:defRPr sz="2800" b="0" i="0" u="none" strike="noStrike" cap="none" baseline="0">
                <a:solidFill>
                  <a:srgbClr val="FFFFFF"/>
                </a:solidFill>
                <a:effectLst>
                  <a:outerShdw blurRad="38100" dist="38100" dir="2700000" algn="tl">
                    <a:srgbClr val="000000">
                      <a:alpha val="43137"/>
                    </a:srgbClr>
                  </a:outerShdw>
                </a:effectLst>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r>
              <a:rPr lang="en-US" dirty="0" smtClean="0"/>
              <a:t>Second Title</a:t>
            </a:r>
            <a:endParaRPr dirty="0"/>
          </a:p>
        </p:txBody>
      </p:sp>
    </p:spTree>
    <p:extLst>
      <p:ext uri="{BB962C8B-B14F-4D97-AF65-F5344CB8AC3E}">
        <p14:creationId xmlns:p14="http://schemas.microsoft.com/office/powerpoint/2010/main" val="41997815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userDrawn="1">
  <p:cSld name="twoColTx">
    <p:spTree>
      <p:nvGrpSpPr>
        <p:cNvPr id="1" name="Shape 13"/>
        <p:cNvGrpSpPr/>
        <p:nvPr/>
      </p:nvGrpSpPr>
      <p:grpSpPr>
        <a:xfrm>
          <a:off x="0" y="0"/>
          <a:ext cx="0" cy="0"/>
          <a:chOff x="0" y="0"/>
          <a:chExt cx="0" cy="0"/>
        </a:xfrm>
      </p:grpSpPr>
      <p:sp>
        <p:nvSpPr>
          <p:cNvPr id="5" name="Shape 8"/>
          <p:cNvSpPr txBox="1">
            <a:spLocks noGrp="1"/>
          </p:cNvSpPr>
          <p:nvPr>
            <p:ph type="subTitle" idx="10" hasCustomPrompt="1"/>
          </p:nvPr>
        </p:nvSpPr>
        <p:spPr>
          <a:xfrm>
            <a:off x="1066800" y="609600"/>
            <a:ext cx="7010400" cy="381000"/>
          </a:xfrm>
          <a:prstGeom prst="rect">
            <a:avLst/>
          </a:prstGeom>
          <a:noFill/>
          <a:ln>
            <a:noFill/>
          </a:ln>
        </p:spPr>
        <p:txBody>
          <a:bodyPr lIns="91425" tIns="91425" rIns="91425" bIns="91425" anchor="ctr" anchorCtr="0"/>
          <a:lstStyle>
            <a:lvl1pPr marL="0" indent="190500" algn="ctr" rtl="0">
              <a:lnSpc>
                <a:spcPct val="100000"/>
              </a:lnSpc>
              <a:spcBef>
                <a:spcPts val="0"/>
              </a:spcBef>
              <a:spcAft>
                <a:spcPts val="0"/>
              </a:spcAft>
              <a:buClr>
                <a:schemeClr val="dk2"/>
              </a:buClr>
              <a:buSzPct val="100000"/>
              <a:buFont typeface="Arial"/>
              <a:buNone/>
              <a:defRPr sz="2800" b="0" i="0" u="none" strike="noStrike" cap="none" baseline="0">
                <a:solidFill>
                  <a:srgbClr val="FFFFFF"/>
                </a:solidFill>
                <a:effectLst>
                  <a:outerShdw blurRad="38100" dist="38100" dir="2700000" algn="tl">
                    <a:srgbClr val="000000">
                      <a:alpha val="43137"/>
                    </a:srgbClr>
                  </a:outerShdw>
                </a:effectLst>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r>
              <a:rPr lang="en-US" dirty="0" smtClean="0"/>
              <a:t>Second Title</a:t>
            </a:r>
            <a:endParaRPr dirty="0"/>
          </a:p>
        </p:txBody>
      </p:sp>
      <p:sp>
        <p:nvSpPr>
          <p:cNvPr id="6" name="Shape 9"/>
          <p:cNvSpPr txBox="1">
            <a:spLocks noGrp="1"/>
          </p:cNvSpPr>
          <p:nvPr>
            <p:ph type="ctrTitle" hasCustomPrompt="1"/>
          </p:nvPr>
        </p:nvSpPr>
        <p:spPr>
          <a:xfrm>
            <a:off x="1066800" y="76200"/>
            <a:ext cx="7010400" cy="533400"/>
          </a:xfrm>
          <a:prstGeom prst="rect">
            <a:avLst/>
          </a:prstGeom>
          <a:noFill/>
          <a:ln>
            <a:noFill/>
          </a:ln>
        </p:spPr>
        <p:txBody>
          <a:bodyPr lIns="91425" tIns="91425" rIns="91425" bIns="91425" anchor="ctr" anchorCtr="0"/>
          <a:lstStyle>
            <a:lvl1pPr marL="0" indent="304800" algn="ctr" rtl="0">
              <a:spcBef>
                <a:spcPts val="0"/>
              </a:spcBef>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dirty="0" smtClean="0"/>
              <a:t>Title</a:t>
            </a:r>
            <a:endParaRPr dirty="0"/>
          </a:p>
        </p:txBody>
      </p:sp>
      <p:sp>
        <p:nvSpPr>
          <p:cNvPr id="9" name="Shape 15"/>
          <p:cNvSpPr txBox="1">
            <a:spLocks noGrp="1"/>
          </p:cNvSpPr>
          <p:nvPr>
            <p:ph type="body" idx="1"/>
          </p:nvPr>
        </p:nvSpPr>
        <p:spPr>
          <a:xfrm>
            <a:off x="457200" y="1280700"/>
            <a:ext cx="3994500" cy="4967700"/>
          </a:xfrm>
          <a:prstGeom prst="rect">
            <a:avLst/>
          </a:prstGeom>
          <a:noFill/>
          <a:ln>
            <a:noFill/>
          </a:ln>
        </p:spPr>
        <p:txBody>
          <a:bodyPr lIns="91425" tIns="91425" rIns="91425" bIns="91425" anchor="t" anchorCtr="0"/>
          <a:lstStyle>
            <a:lvl1pPr rtl="0">
              <a:defRPr sz="1800" b="1">
                <a:latin typeface="Calibri" pitchFamily="34" charset="0"/>
                <a:cs typeface="Calibri" pitchFamily="34" charset="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smtClean="0"/>
              <a:t>Click to edit Master text styles</a:t>
            </a:r>
          </a:p>
        </p:txBody>
      </p:sp>
      <p:sp>
        <p:nvSpPr>
          <p:cNvPr id="10" name="Shape 16"/>
          <p:cNvSpPr txBox="1">
            <a:spLocks noGrp="1"/>
          </p:cNvSpPr>
          <p:nvPr>
            <p:ph type="body" idx="2"/>
          </p:nvPr>
        </p:nvSpPr>
        <p:spPr>
          <a:xfrm>
            <a:off x="4692273" y="1280700"/>
            <a:ext cx="3994500" cy="4967700"/>
          </a:xfrm>
          <a:prstGeom prst="rect">
            <a:avLst/>
          </a:prstGeom>
          <a:noFill/>
          <a:ln>
            <a:noFill/>
          </a:ln>
        </p:spPr>
        <p:txBody>
          <a:bodyPr lIns="91425" tIns="91425" rIns="91425" bIns="91425" anchor="t" anchorCtr="0"/>
          <a:lstStyle>
            <a:lvl1pPr rtl="0">
              <a:defRPr sz="1800" b="1">
                <a:latin typeface="Calibri" pitchFamily="34" charset="0"/>
                <a:cs typeface="Calibri" pitchFamily="34" charset="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smtClean="0"/>
              <a:t>Click to edit Master text styles</a:t>
            </a:r>
          </a:p>
        </p:txBody>
      </p:sp>
    </p:spTree>
    <p:extLst>
      <p:ext uri="{BB962C8B-B14F-4D97-AF65-F5344CB8AC3E}">
        <p14:creationId xmlns:p14="http://schemas.microsoft.com/office/powerpoint/2010/main" val="31562626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userDrawn="1">
  <p:cSld name="titleOnly">
    <p:spTree>
      <p:nvGrpSpPr>
        <p:cNvPr id="1" name="Shape 17"/>
        <p:cNvGrpSpPr/>
        <p:nvPr/>
      </p:nvGrpSpPr>
      <p:grpSpPr>
        <a:xfrm>
          <a:off x="0" y="0"/>
          <a:ext cx="0" cy="0"/>
          <a:chOff x="0" y="0"/>
          <a:chExt cx="0" cy="0"/>
        </a:xfrm>
      </p:grpSpPr>
      <p:sp>
        <p:nvSpPr>
          <p:cNvPr id="4" name="Shape 8"/>
          <p:cNvSpPr txBox="1">
            <a:spLocks noGrp="1"/>
          </p:cNvSpPr>
          <p:nvPr>
            <p:ph type="subTitle" idx="1" hasCustomPrompt="1"/>
          </p:nvPr>
        </p:nvSpPr>
        <p:spPr>
          <a:xfrm>
            <a:off x="1066800" y="609600"/>
            <a:ext cx="7010400" cy="381000"/>
          </a:xfrm>
          <a:prstGeom prst="rect">
            <a:avLst/>
          </a:prstGeom>
          <a:noFill/>
          <a:ln>
            <a:noFill/>
          </a:ln>
        </p:spPr>
        <p:txBody>
          <a:bodyPr lIns="91425" tIns="91425" rIns="91425" bIns="91425" anchor="ctr" anchorCtr="0"/>
          <a:lstStyle>
            <a:lvl1pPr marL="0" indent="190500" algn="ctr" rtl="0">
              <a:lnSpc>
                <a:spcPct val="100000"/>
              </a:lnSpc>
              <a:spcBef>
                <a:spcPts val="0"/>
              </a:spcBef>
              <a:spcAft>
                <a:spcPts val="0"/>
              </a:spcAft>
              <a:buClr>
                <a:schemeClr val="dk2"/>
              </a:buClr>
              <a:buSzPct val="100000"/>
              <a:buFont typeface="Arial"/>
              <a:buNone/>
              <a:defRPr sz="2800" b="0" i="0" u="none" strike="noStrike" cap="none" baseline="0">
                <a:solidFill>
                  <a:srgbClr val="FFFFFF"/>
                </a:solidFill>
                <a:effectLst>
                  <a:outerShdw blurRad="38100" dist="38100" dir="2700000" algn="tl">
                    <a:srgbClr val="000000">
                      <a:alpha val="43137"/>
                    </a:srgbClr>
                  </a:outerShdw>
                </a:effectLst>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r>
              <a:rPr lang="en-US" dirty="0" smtClean="0"/>
              <a:t>Second Title</a:t>
            </a:r>
            <a:endParaRPr dirty="0"/>
          </a:p>
        </p:txBody>
      </p:sp>
      <p:sp>
        <p:nvSpPr>
          <p:cNvPr id="5" name="Shape 9"/>
          <p:cNvSpPr txBox="1">
            <a:spLocks noGrp="1"/>
          </p:cNvSpPr>
          <p:nvPr>
            <p:ph type="ctrTitle" hasCustomPrompt="1"/>
          </p:nvPr>
        </p:nvSpPr>
        <p:spPr>
          <a:xfrm>
            <a:off x="1066800" y="76200"/>
            <a:ext cx="7010400" cy="533400"/>
          </a:xfrm>
          <a:prstGeom prst="rect">
            <a:avLst/>
          </a:prstGeom>
          <a:noFill/>
          <a:ln>
            <a:noFill/>
          </a:ln>
        </p:spPr>
        <p:txBody>
          <a:bodyPr lIns="91425" tIns="91425" rIns="91425" bIns="91425" anchor="ctr" anchorCtr="0"/>
          <a:lstStyle>
            <a:lvl1pPr marL="0" indent="304800" algn="ctr" rtl="0">
              <a:spcBef>
                <a:spcPts val="0"/>
              </a:spcBef>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dirty="0" smtClean="0"/>
              <a:t>Title</a:t>
            </a:r>
            <a:endParaRPr dirty="0"/>
          </a:p>
        </p:txBody>
      </p:sp>
    </p:spTree>
    <p:extLst>
      <p:ext uri="{BB962C8B-B14F-4D97-AF65-F5344CB8AC3E}">
        <p14:creationId xmlns:p14="http://schemas.microsoft.com/office/powerpoint/2010/main" val="39278142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9247EE1-1AAD-4368-A857-49E8DAA71235}" type="datetimeFigureOut">
              <a:rPr lang="en-US" sz="1400" kern="0">
                <a:solidFill>
                  <a:prstClr val="white">
                    <a:tint val="75000"/>
                  </a:prstClr>
                </a:solidFill>
                <a:cs typeface="Arial"/>
                <a:sym typeface="Arial"/>
                <a:rtl val="0"/>
              </a:rPr>
              <a:pPr>
                <a:defRPr/>
              </a:pPr>
              <a:t>10/16/2018</a:t>
            </a:fld>
            <a:endParaRPr lang="en-US" sz="1400" kern="0">
              <a:solidFill>
                <a:prstClr val="white">
                  <a:tint val="75000"/>
                </a:prstClr>
              </a:solidFill>
              <a:cs typeface="Arial"/>
              <a:sym typeface="Arial"/>
              <a:rtl val="0"/>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sz="1400" kern="0">
              <a:solidFill>
                <a:srgbClr val="000000"/>
              </a:solidFill>
              <a:cs typeface="Arial"/>
              <a:sym typeface="Arial"/>
              <a:rtl val="0"/>
            </a:endParaRPr>
          </a:p>
        </p:txBody>
      </p:sp>
      <p:sp>
        <p:nvSpPr>
          <p:cNvPr id="4" name="Slide Number Placeholder 5"/>
          <p:cNvSpPr>
            <a:spLocks noGrp="1"/>
          </p:cNvSpPr>
          <p:nvPr>
            <p:ph type="sldNum" sz="quarter" idx="12"/>
          </p:nvPr>
        </p:nvSpPr>
        <p:spPr>
          <a:xfrm>
            <a:off x="7010400" y="6453188"/>
            <a:ext cx="2133600" cy="365125"/>
          </a:xfrm>
          <a:prstGeom prst="rect">
            <a:avLst/>
          </a:prstGeom>
        </p:spPr>
        <p:txBody>
          <a:bodyPr/>
          <a:lstStyle>
            <a:lvl1pPr>
              <a:defRPr/>
            </a:lvl1pPr>
          </a:lstStyle>
          <a:p>
            <a:pPr>
              <a:defRPr/>
            </a:pPr>
            <a:fld id="{C7DFA80E-071C-4E40-816A-19378F61AA99}" type="slidenum">
              <a:rPr lang="en-US" sz="1400" kern="0">
                <a:solidFill>
                  <a:srgbClr val="4F81BD"/>
                </a:solidFill>
                <a:cs typeface="Arial"/>
                <a:sym typeface="Arial"/>
                <a:rtl val="0"/>
              </a:rPr>
              <a:pPr>
                <a:defRPr/>
              </a:pPr>
              <a:t>‹#›</a:t>
            </a:fld>
            <a:endParaRPr lang="en-US" sz="1400" kern="0">
              <a:solidFill>
                <a:srgbClr val="4F81BD"/>
              </a:solidFill>
              <a:cs typeface="Arial"/>
              <a:sym typeface="Arial"/>
              <a:rtl val="0"/>
            </a:endParaRPr>
          </a:p>
        </p:txBody>
      </p:sp>
    </p:spTree>
    <p:extLst>
      <p:ext uri="{BB962C8B-B14F-4D97-AF65-F5344CB8AC3E}">
        <p14:creationId xmlns:p14="http://schemas.microsoft.com/office/powerpoint/2010/main" val="283575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1374452"/>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90600" y="1600200"/>
            <a:ext cx="76962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DD0DD06-D12B-4F3D-A4B3-6D29F1D8ED98}" type="datetimeFigureOut">
              <a:rPr lang="en-US" sz="1400" kern="0">
                <a:solidFill>
                  <a:srgbClr val="000000"/>
                </a:solidFill>
                <a:cs typeface="Arial"/>
                <a:sym typeface="Arial"/>
                <a:rtl val="0"/>
              </a:rPr>
              <a:pPr>
                <a:defRPr/>
              </a:pPr>
              <a:t>10/16/2018</a:t>
            </a:fld>
            <a:endParaRPr lang="en-US" sz="1400" kern="0">
              <a:solidFill>
                <a:srgbClr val="000000"/>
              </a:solidFill>
              <a:cs typeface="Arial"/>
              <a:sym typeface="Arial"/>
              <a:rtl val="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sz="1400" kern="0">
              <a:solidFill>
                <a:srgbClr val="000000"/>
              </a:solidFill>
              <a:cs typeface="Arial"/>
              <a:sym typeface="Arial"/>
              <a:rtl val="0"/>
            </a:endParaRPr>
          </a:p>
        </p:txBody>
      </p:sp>
      <p:sp>
        <p:nvSpPr>
          <p:cNvPr id="6" name="Slide Number Placeholder 5"/>
          <p:cNvSpPr>
            <a:spLocks noGrp="1"/>
          </p:cNvSpPr>
          <p:nvPr>
            <p:ph type="sldNum" sz="quarter" idx="12"/>
          </p:nvPr>
        </p:nvSpPr>
        <p:spPr>
          <a:xfrm>
            <a:off x="7010400" y="6453188"/>
            <a:ext cx="2133600" cy="365125"/>
          </a:xfrm>
          <a:prstGeom prst="rect">
            <a:avLst/>
          </a:prstGeom>
        </p:spPr>
        <p:txBody>
          <a:bodyPr/>
          <a:lstStyle>
            <a:lvl1pPr>
              <a:defRPr/>
            </a:lvl1pPr>
          </a:lstStyle>
          <a:p>
            <a:pPr>
              <a:defRPr/>
            </a:pPr>
            <a:fld id="{F8E17FA1-C976-470B-A2A0-C78DBC81E4F9}" type="slidenum">
              <a:rPr lang="en-US" sz="1400" kern="0">
                <a:solidFill>
                  <a:srgbClr val="000000"/>
                </a:solidFill>
                <a:cs typeface="Arial"/>
                <a:sym typeface="Arial"/>
                <a:rtl val="0"/>
              </a:rPr>
              <a:pPr>
                <a:defRPr/>
              </a:pPr>
              <a:t>‹#›</a:t>
            </a:fld>
            <a:endParaRPr lang="en-US" sz="1400" kern="0">
              <a:solidFill>
                <a:srgbClr val="000000"/>
              </a:solidFill>
              <a:cs typeface="Arial"/>
              <a:sym typeface="Arial"/>
              <a:rtl val="0"/>
            </a:endParaRPr>
          </a:p>
        </p:txBody>
      </p:sp>
    </p:spTree>
    <p:extLst>
      <p:ext uri="{BB962C8B-B14F-4D97-AF65-F5344CB8AC3E}">
        <p14:creationId xmlns:p14="http://schemas.microsoft.com/office/powerpoint/2010/main" val="182402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ype="title" preserve="1">
  <p:cSld name="titl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rgbClr val="000000"/>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r>
              <a:rPr lang="en-US" smtClean="0"/>
              <a:t>Click to edit Master subtitle style</a:t>
            </a:r>
            <a:endParaRPr dirty="0"/>
          </a:p>
        </p:txBody>
      </p:sp>
      <p:sp>
        <p:nvSpPr>
          <p:cNvPr id="9" name="Shape 9"/>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smtClean="0"/>
              <a:t>Click to edit Master title style</a:t>
            </a:r>
            <a:endParaRPr dirty="0"/>
          </a:p>
        </p:txBody>
      </p:sp>
    </p:spTree>
    <p:extLst>
      <p:ext uri="{BB962C8B-B14F-4D97-AF65-F5344CB8AC3E}">
        <p14:creationId xmlns:p14="http://schemas.microsoft.com/office/powerpoint/2010/main" val="20168581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x" preserve="1">
  <p:cSld name="tx">
    <p:spTree>
      <p:nvGrpSpPr>
        <p:cNvPr id="1" name="Shape 10"/>
        <p:cNvGrpSpPr/>
        <p:nvPr/>
      </p:nvGrpSpPr>
      <p:grpSpPr>
        <a:xfrm>
          <a:off x="0" y="0"/>
          <a:ext cx="0" cy="0"/>
          <a:chOff x="0" y="0"/>
          <a:chExt cx="0" cy="0"/>
        </a:xfrm>
      </p:grpSpPr>
      <p:sp>
        <p:nvSpPr>
          <p:cNvPr id="8" name="Text Placeholder 2"/>
          <p:cNvSpPr>
            <a:spLocks noGrp="1"/>
          </p:cNvSpPr>
          <p:nvPr>
            <p:ph type="body" sz="quarter" idx="10" hasCustomPrompt="1"/>
          </p:nvPr>
        </p:nvSpPr>
        <p:spPr>
          <a:xfrm>
            <a:off x="304800" y="1371600"/>
            <a:ext cx="8534400" cy="4572000"/>
          </a:xfrm>
          <a:prstGeom prst="rect">
            <a:avLst/>
          </a:prstGeom>
        </p:spPr>
        <p:txBody>
          <a:bodyPr/>
          <a:lstStyle>
            <a:lvl1pPr marL="285750" indent="-285750">
              <a:buFont typeface="Arial" pitchFamily="34" charset="0"/>
              <a:buChar char="•"/>
              <a:defRPr sz="2400" b="1">
                <a:effectLst/>
                <a:latin typeface="Calibri" pitchFamily="34" charset="0"/>
                <a:cs typeface="Calibri" pitchFamily="34" charset="0"/>
              </a:defRPr>
            </a:lvl1pPr>
            <a:lvl2pPr marL="285750" indent="-285750">
              <a:buFont typeface="Arial" pitchFamily="34" charset="0"/>
              <a:buChar char="•"/>
              <a:defRPr sz="2400" b="1">
                <a:effectLst/>
                <a:latin typeface="Calibri" pitchFamily="34" charset="0"/>
                <a:cs typeface="Calibri" pitchFamily="34" charset="0"/>
              </a:defRPr>
            </a:lvl2pPr>
            <a:lvl3pPr marL="285750" indent="-285750">
              <a:buFont typeface="Arial" pitchFamily="34" charset="0"/>
              <a:buChar char="•"/>
              <a:defRPr sz="2400" b="1">
                <a:effectLst/>
                <a:latin typeface="Calibri" pitchFamily="34" charset="0"/>
                <a:cs typeface="Calibri" pitchFamily="34" charset="0"/>
              </a:defRPr>
            </a:lvl3pPr>
            <a:lvl4pPr marL="285750" indent="-285750">
              <a:buFont typeface="Arial" pitchFamily="34" charset="0"/>
              <a:buChar char="•"/>
              <a:defRPr sz="2400" b="1">
                <a:effectLst/>
                <a:latin typeface="Calibri" pitchFamily="34" charset="0"/>
                <a:cs typeface="Calibri" pitchFamily="34" charset="0"/>
              </a:defRPr>
            </a:lvl4pPr>
            <a:lvl5pPr marL="285750" indent="-285750">
              <a:buFont typeface="Arial" pitchFamily="34" charset="0"/>
              <a:buChar char="•"/>
              <a:defRPr sz="2400" b="1">
                <a:effectLst/>
                <a:latin typeface="Calibri" pitchFamily="34" charset="0"/>
                <a:cs typeface="Calibri" pitchFamily="34" charset="0"/>
              </a:defRPr>
            </a:lvl5pPr>
          </a:lstStyle>
          <a:p>
            <a:pPr lvl="0"/>
            <a:r>
              <a:rPr lang="en-US" dirty="0" smtClean="0"/>
              <a:t>First point</a:t>
            </a:r>
          </a:p>
          <a:p>
            <a:pPr lvl="0"/>
            <a:endParaRPr lang="en-US" dirty="0" smtClean="0"/>
          </a:p>
          <a:p>
            <a:pPr lvl="1"/>
            <a:r>
              <a:rPr lang="en-US" dirty="0" smtClean="0"/>
              <a:t>Second point</a:t>
            </a:r>
          </a:p>
          <a:p>
            <a:pPr lvl="2"/>
            <a:endParaRPr lang="en-US" dirty="0" smtClean="0"/>
          </a:p>
          <a:p>
            <a:pPr lvl="2"/>
            <a:r>
              <a:rPr lang="en-US" dirty="0" smtClean="0"/>
              <a:t>Third point</a:t>
            </a:r>
          </a:p>
          <a:p>
            <a:pPr lvl="3"/>
            <a:endParaRPr lang="en-US" dirty="0" smtClean="0"/>
          </a:p>
          <a:p>
            <a:pPr lvl="3"/>
            <a:r>
              <a:rPr lang="en-US" dirty="0" smtClean="0"/>
              <a:t>Fourth point</a:t>
            </a:r>
          </a:p>
          <a:p>
            <a:pPr lvl="4"/>
            <a:endParaRPr lang="en-US" dirty="0" smtClean="0"/>
          </a:p>
          <a:p>
            <a:pPr lvl="4"/>
            <a:r>
              <a:rPr lang="en-US" dirty="0" smtClean="0"/>
              <a:t>Fifth point</a:t>
            </a:r>
            <a:endParaRPr lang="en-US" dirty="0"/>
          </a:p>
        </p:txBody>
      </p:sp>
      <p:sp>
        <p:nvSpPr>
          <p:cNvPr id="9" name="Shape 9"/>
          <p:cNvSpPr txBox="1">
            <a:spLocks noGrp="1"/>
          </p:cNvSpPr>
          <p:nvPr>
            <p:ph type="ctrTitle" hasCustomPrompt="1"/>
          </p:nvPr>
        </p:nvSpPr>
        <p:spPr>
          <a:xfrm>
            <a:off x="1066800" y="76200"/>
            <a:ext cx="7010400" cy="533400"/>
          </a:xfrm>
          <a:prstGeom prst="rect">
            <a:avLst/>
          </a:prstGeom>
          <a:noFill/>
          <a:ln>
            <a:noFill/>
          </a:ln>
        </p:spPr>
        <p:txBody>
          <a:bodyPr lIns="91425" tIns="91425" rIns="91425" bIns="91425" anchor="ctr" anchorCtr="0"/>
          <a:lstStyle>
            <a:lvl1pPr marL="0" indent="304800" algn="ctr" rtl="0">
              <a:spcBef>
                <a:spcPts val="0"/>
              </a:spcBef>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dirty="0" smtClean="0"/>
              <a:t>Title</a:t>
            </a:r>
            <a:endParaRPr dirty="0"/>
          </a:p>
        </p:txBody>
      </p:sp>
      <p:sp>
        <p:nvSpPr>
          <p:cNvPr id="10" name="Shape 8"/>
          <p:cNvSpPr txBox="1">
            <a:spLocks noGrp="1"/>
          </p:cNvSpPr>
          <p:nvPr>
            <p:ph type="subTitle" idx="11" hasCustomPrompt="1"/>
          </p:nvPr>
        </p:nvSpPr>
        <p:spPr>
          <a:xfrm>
            <a:off x="1066800" y="609600"/>
            <a:ext cx="7010400" cy="381000"/>
          </a:xfrm>
          <a:prstGeom prst="rect">
            <a:avLst/>
          </a:prstGeom>
          <a:noFill/>
          <a:ln>
            <a:noFill/>
          </a:ln>
        </p:spPr>
        <p:txBody>
          <a:bodyPr lIns="91425" tIns="91425" rIns="91425" bIns="91425" anchor="ctr" anchorCtr="0"/>
          <a:lstStyle>
            <a:lvl1pPr marL="0" indent="190500" algn="ctr" rtl="0">
              <a:lnSpc>
                <a:spcPct val="100000"/>
              </a:lnSpc>
              <a:spcBef>
                <a:spcPts val="0"/>
              </a:spcBef>
              <a:spcAft>
                <a:spcPts val="0"/>
              </a:spcAft>
              <a:buClr>
                <a:schemeClr val="dk2"/>
              </a:buClr>
              <a:buSzPct val="100000"/>
              <a:buFont typeface="Arial"/>
              <a:buNone/>
              <a:defRPr sz="2800" b="0" i="0" u="none" strike="noStrike" cap="none" baseline="0">
                <a:solidFill>
                  <a:srgbClr val="FFFFFF"/>
                </a:solidFill>
                <a:effectLst>
                  <a:outerShdw blurRad="38100" dist="38100" dir="2700000" algn="tl">
                    <a:srgbClr val="000000">
                      <a:alpha val="43137"/>
                    </a:srgbClr>
                  </a:outerShdw>
                </a:effectLst>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r>
              <a:rPr lang="en-US" dirty="0" smtClean="0"/>
              <a:t>Second Title</a:t>
            </a:r>
            <a:endParaRPr dirty="0"/>
          </a:p>
        </p:txBody>
      </p:sp>
    </p:spTree>
    <p:extLst>
      <p:ext uri="{BB962C8B-B14F-4D97-AF65-F5344CB8AC3E}">
        <p14:creationId xmlns:p14="http://schemas.microsoft.com/office/powerpoint/2010/main" val="20396546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ags" Target="../tags/tag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4" name="Shape 108"/>
          <p:cNvSpPr/>
          <p:nvPr/>
        </p:nvSpPr>
        <p:spPr>
          <a:xfrm>
            <a:off x="-90432" y="-112295"/>
            <a:ext cx="9535867" cy="1459770"/>
          </a:xfrm>
          <a:prstGeom prst="rect">
            <a:avLst/>
          </a:prstGeom>
          <a:blipFill>
            <a:blip r:embed="rId10"/>
            <a:stretch>
              <a:fillRect/>
            </a:stretch>
          </a:blipFill>
          <a:ln>
            <a:noFill/>
          </a:ln>
        </p:spPr>
      </p:sp>
      <p:sp>
        <p:nvSpPr>
          <p:cNvPr id="8" name="Rectangle 7"/>
          <p:cNvSpPr/>
          <p:nvPr/>
        </p:nvSpPr>
        <p:spPr>
          <a:xfrm>
            <a:off x="0" y="6400800"/>
            <a:ext cx="9144000" cy="457200"/>
          </a:xfrm>
          <a:prstGeom prst="rect">
            <a:avLst/>
          </a:prstGeom>
          <a:solidFill>
            <a:srgbClr val="17375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kern="0" dirty="0">
              <a:solidFill>
                <a:srgbClr val="000000"/>
              </a:solidFill>
              <a:sym typeface="Arial"/>
              <a:rtl val="0"/>
            </a:endParaRPr>
          </a:p>
        </p:txBody>
      </p:sp>
      <p:sp>
        <p:nvSpPr>
          <p:cNvPr id="9" name="Text Box 8"/>
          <p:cNvSpPr txBox="1">
            <a:spLocks noChangeArrowheads="1"/>
          </p:cNvSpPr>
          <p:nvPr>
            <p:custDataLst>
              <p:tags r:id="rId9"/>
            </p:custDataLst>
          </p:nvPr>
        </p:nvSpPr>
        <p:spPr bwMode="auto">
          <a:xfrm>
            <a:off x="2971800" y="6444754"/>
            <a:ext cx="4876800" cy="400110"/>
          </a:xfrm>
          <a:prstGeom prst="rect">
            <a:avLst/>
          </a:prstGeom>
          <a:noFill/>
          <a:ln w="9525">
            <a:noFill/>
            <a:miter lim="800000"/>
            <a:headEnd/>
            <a:tailEnd/>
          </a:ln>
          <a:effectLst/>
        </p:spPr>
        <p:txBody>
          <a:bodyPr wrap="square">
            <a:spAutoFit/>
          </a:bodyPr>
          <a:lstStyle/>
          <a:p>
            <a:r>
              <a:rPr lang="en-US" sz="2000" b="1" i="1" kern="0" dirty="0">
                <a:solidFill>
                  <a:srgbClr val="FFFFFF"/>
                </a:solidFill>
                <a:effectLst>
                  <a:outerShdw blurRad="38100" dist="38100" dir="2700000" algn="tl">
                    <a:srgbClr val="000000">
                      <a:alpha val="43137"/>
                    </a:srgbClr>
                  </a:outerShdw>
                </a:effectLst>
                <a:cs typeface="Arial"/>
                <a:sym typeface="Arial"/>
                <a:rtl val="0"/>
              </a:rPr>
              <a:t>Building a Weather-Ready Nation</a:t>
            </a:r>
            <a:endParaRPr lang="en-US" sz="2800" b="1" i="1" kern="0" dirty="0">
              <a:solidFill>
                <a:srgbClr val="FFFFFF"/>
              </a:solidFill>
              <a:effectLst>
                <a:outerShdw blurRad="38100" dist="38100" dir="2700000" algn="tl">
                  <a:srgbClr val="000000">
                    <a:alpha val="43137"/>
                  </a:srgbClr>
                </a:outerShdw>
              </a:effectLst>
              <a:cs typeface="Arial"/>
              <a:sym typeface="Arial"/>
              <a:rtl val="0"/>
            </a:endParaRPr>
          </a:p>
        </p:txBody>
      </p:sp>
      <p:pic>
        <p:nvPicPr>
          <p:cNvPr id="10" name="Picture 9" descr="WRN.jpg"/>
          <p:cNvPicPr>
            <a:picLocks noChangeAspect="1"/>
          </p:cNvPicPr>
          <p:nvPr/>
        </p:nvPicPr>
        <p:blipFill>
          <a:blip r:embed="rId11" cstate="print"/>
          <a:stretch>
            <a:fillRect/>
          </a:stretch>
        </p:blipFill>
        <p:spPr>
          <a:xfrm>
            <a:off x="1905000" y="6475660"/>
            <a:ext cx="990600" cy="3234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3387025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4" name="Shape 108"/>
          <p:cNvSpPr/>
          <p:nvPr/>
        </p:nvSpPr>
        <p:spPr>
          <a:xfrm>
            <a:off x="-90432" y="-112295"/>
            <a:ext cx="9535867" cy="1459770"/>
          </a:xfrm>
          <a:prstGeom prst="rect">
            <a:avLst/>
          </a:prstGeom>
          <a:blipFill>
            <a:blip r:embed="rId8"/>
            <a:stretch>
              <a:fillRect/>
            </a:stretch>
          </a:blipFill>
          <a:ln>
            <a:noFill/>
          </a:ln>
        </p:spPr>
      </p:sp>
      <p:sp>
        <p:nvSpPr>
          <p:cNvPr id="8" name="Rectangle 7"/>
          <p:cNvSpPr/>
          <p:nvPr/>
        </p:nvSpPr>
        <p:spPr>
          <a:xfrm>
            <a:off x="0" y="6400800"/>
            <a:ext cx="9144000" cy="457200"/>
          </a:xfrm>
          <a:prstGeom prst="rect">
            <a:avLst/>
          </a:prstGeom>
          <a:solidFill>
            <a:srgbClr val="17375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rgbClr val="000000"/>
              </a:solidFill>
            </a:endParaRPr>
          </a:p>
        </p:txBody>
      </p:sp>
      <p:sp>
        <p:nvSpPr>
          <p:cNvPr id="9" name="Text Box 8"/>
          <p:cNvSpPr txBox="1">
            <a:spLocks noChangeArrowheads="1"/>
          </p:cNvSpPr>
          <p:nvPr>
            <p:custDataLst>
              <p:tags r:id="rId7"/>
            </p:custDataLst>
          </p:nvPr>
        </p:nvSpPr>
        <p:spPr bwMode="auto">
          <a:xfrm>
            <a:off x="2971800" y="6444754"/>
            <a:ext cx="4876800" cy="400110"/>
          </a:xfrm>
          <a:prstGeom prst="rect">
            <a:avLst/>
          </a:prstGeom>
          <a:noFill/>
          <a:ln w="9525">
            <a:noFill/>
            <a:miter lim="800000"/>
            <a:headEnd/>
            <a:tailEnd/>
          </a:ln>
          <a:effectLst/>
        </p:spPr>
        <p:txBody>
          <a:bodyPr wrap="square">
            <a:spAutoFit/>
          </a:bodyPr>
          <a:lstStyle/>
          <a:p>
            <a:r>
              <a:rPr lang="en-US" sz="2000" b="1" i="1" dirty="0">
                <a:solidFill>
                  <a:srgbClr val="FFFFFF"/>
                </a:solidFill>
                <a:effectLst>
                  <a:outerShdw blurRad="38100" dist="38100" dir="2700000" algn="tl">
                    <a:srgbClr val="000000">
                      <a:alpha val="43137"/>
                    </a:srgbClr>
                  </a:outerShdw>
                </a:effectLst>
              </a:rPr>
              <a:t>Building a Weather-Ready Nation</a:t>
            </a:r>
            <a:endParaRPr lang="en-US" sz="2800" b="1" i="1" dirty="0">
              <a:solidFill>
                <a:srgbClr val="FFFFFF"/>
              </a:solidFill>
              <a:effectLst>
                <a:outerShdw blurRad="38100" dist="38100" dir="2700000" algn="tl">
                  <a:srgbClr val="000000">
                    <a:alpha val="43137"/>
                  </a:srgbClr>
                </a:outerShdw>
              </a:effectLst>
            </a:endParaRPr>
          </a:p>
        </p:txBody>
      </p:sp>
      <p:pic>
        <p:nvPicPr>
          <p:cNvPr id="10" name="Picture 9" descr="WRN.jpg"/>
          <p:cNvPicPr>
            <a:picLocks noChangeAspect="1"/>
          </p:cNvPicPr>
          <p:nvPr/>
        </p:nvPicPr>
        <p:blipFill>
          <a:blip r:embed="rId9" cstate="print"/>
          <a:stretch>
            <a:fillRect/>
          </a:stretch>
        </p:blipFill>
        <p:spPr>
          <a:xfrm>
            <a:off x="1905000" y="6475660"/>
            <a:ext cx="990600" cy="3234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63977742"/>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hyperlink" Target="mailto:Ryan.Fliehman@noaa.gov"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95400"/>
            <a:ext cx="8382000" cy="4247317"/>
          </a:xfrm>
          <a:prstGeom prst="rect">
            <a:avLst/>
          </a:prstGeom>
          <a:noFill/>
        </p:spPr>
        <p:txBody>
          <a:bodyPr wrap="square" rtlCol="0">
            <a:spAutoFit/>
          </a:bodyPr>
          <a:lstStyle/>
          <a:p>
            <a:pPr algn="ctr"/>
            <a:r>
              <a:rPr lang="en-US" sz="3800" b="1" i="1" dirty="0" smtClean="0">
                <a:effectLst>
                  <a:outerShdw blurRad="38100" dist="38100" dir="2700000" algn="tl">
                    <a:srgbClr val="000000">
                      <a:alpha val="43137"/>
                    </a:srgbClr>
                  </a:outerShdw>
                </a:effectLst>
                <a:latin typeface="Arial Rounded MT Bold" panose="020F0704030504030204" pitchFamily="34" charset="0"/>
              </a:rPr>
              <a:t>Evaluating Hydrologic Forecasting</a:t>
            </a:r>
          </a:p>
          <a:p>
            <a:pPr algn="ctr"/>
            <a:endParaRPr lang="en-US" sz="4000" b="1" dirty="0" smtClean="0">
              <a:effectLst>
                <a:outerShdw blurRad="38100" dist="38100" dir="2700000" algn="tl">
                  <a:srgbClr val="000000">
                    <a:alpha val="43137"/>
                  </a:srgbClr>
                </a:outerShdw>
              </a:effectLst>
              <a:latin typeface="Arial Rounded MT Bold" panose="020F0704030504030204" pitchFamily="34" charset="0"/>
            </a:endParaRPr>
          </a:p>
          <a:p>
            <a:pPr algn="ctr"/>
            <a:r>
              <a:rPr lang="en-US" sz="3200" i="1" dirty="0" smtClean="0">
                <a:effectLst>
                  <a:outerShdw blurRad="38100" dist="38100" dir="2700000" algn="tl">
                    <a:srgbClr val="000000">
                      <a:alpha val="43137"/>
                    </a:srgbClr>
                  </a:outerShdw>
                </a:effectLst>
                <a:latin typeface="Arial Rounded MT Bold" panose="020F0704030504030204" pitchFamily="34" charset="0"/>
              </a:rPr>
              <a:t>“Exploring Outlooks vs. Forecasts”</a:t>
            </a:r>
          </a:p>
          <a:p>
            <a:pPr algn="ctr"/>
            <a:endParaRPr lang="en-US" sz="3200" i="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i="1" dirty="0" smtClean="0">
                <a:effectLst>
                  <a:outerShdw blurRad="38100" dist="38100" dir="2700000" algn="tl">
                    <a:srgbClr val="000000">
                      <a:alpha val="43137"/>
                    </a:srgbClr>
                  </a:outerShdw>
                </a:effectLst>
                <a:latin typeface="Arial Rounded MT Bold" panose="020F0704030504030204" pitchFamily="34" charset="0"/>
              </a:rPr>
              <a:t>Ryan </a:t>
            </a:r>
            <a:r>
              <a:rPr lang="en-US" sz="3200" i="1" dirty="0" err="1" smtClean="0">
                <a:effectLst>
                  <a:outerShdw blurRad="38100" dist="38100" dir="2700000" algn="tl">
                    <a:srgbClr val="000000">
                      <a:alpha val="43137"/>
                    </a:srgbClr>
                  </a:outerShdw>
                </a:effectLst>
                <a:latin typeface="Arial Rounded MT Bold" panose="020F0704030504030204" pitchFamily="34" charset="0"/>
              </a:rPr>
              <a:t>Fliehman</a:t>
            </a:r>
            <a:endParaRPr lang="en-US" sz="3200" i="1" dirty="0" smtClean="0">
              <a:effectLst>
                <a:outerShdw blurRad="38100" dist="38100" dir="2700000" algn="tl">
                  <a:srgbClr val="000000">
                    <a:alpha val="43137"/>
                  </a:srgbClr>
                </a:outerShdw>
              </a:effectLst>
              <a:latin typeface="Arial Rounded MT Bold" panose="020F0704030504030204" pitchFamily="34" charset="0"/>
            </a:endParaRPr>
          </a:p>
          <a:p>
            <a:pPr algn="ctr"/>
            <a:endParaRPr lang="en-US" sz="3200" i="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i="1" dirty="0" smtClean="0">
                <a:effectLst>
                  <a:outerShdw blurRad="38100" dist="38100" dir="2700000" algn="tl">
                    <a:srgbClr val="000000">
                      <a:alpha val="43137"/>
                    </a:srgbClr>
                  </a:outerShdw>
                </a:effectLst>
                <a:latin typeface="Arial Rounded MT Bold" panose="020F0704030504030204" pitchFamily="34" charset="0"/>
              </a:rPr>
              <a:t>NWS Ohio River Forecast Center</a:t>
            </a:r>
          </a:p>
          <a:p>
            <a:pPr algn="ctr"/>
            <a:r>
              <a:rPr lang="en-US" sz="3200" i="1" dirty="0" smtClean="0">
                <a:effectLst>
                  <a:outerShdw blurRad="38100" dist="38100" dir="2700000" algn="tl">
                    <a:srgbClr val="000000">
                      <a:alpha val="43137"/>
                    </a:srgbClr>
                  </a:outerShdw>
                </a:effectLst>
                <a:latin typeface="Arial Rounded MT Bold" panose="020F0704030504030204" pitchFamily="34" charset="0"/>
              </a:rPr>
              <a:t>Wilmington, Ohio</a:t>
            </a:r>
            <a:endParaRPr lang="en-US" sz="3200" i="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804302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85800"/>
          </a:xfrm>
        </p:spPr>
        <p:txBody>
          <a:bodyPr/>
          <a:lstStyle/>
          <a:p>
            <a:r>
              <a:rPr lang="en-US" sz="3200" dirty="0" smtClean="0">
                <a:solidFill>
                  <a:schemeClr val="bg1"/>
                </a:solidFill>
                <a:effectLst>
                  <a:outerShdw blurRad="38100" dist="38100" dir="2700000" algn="tl">
                    <a:srgbClr val="000000">
                      <a:alpha val="43137"/>
                    </a:srgbClr>
                  </a:outerShdw>
                </a:effectLst>
                <a:latin typeface="Calibri" panose="020F0502020204030204" pitchFamily="34" charset="0"/>
              </a:rPr>
              <a:t>Communicating</a:t>
            </a:r>
            <a:r>
              <a:rPr lang="en-US" sz="3200" dirty="0" smtClean="0">
                <a:solidFill>
                  <a:schemeClr val="bg1"/>
                </a:solidFill>
                <a:effectLst>
                  <a:outerShdw blurRad="38100" dist="38100" dir="2700000" algn="tl">
                    <a:srgbClr val="000000">
                      <a:alpha val="43137"/>
                    </a:srgbClr>
                  </a:outerShdw>
                </a:effectLst>
              </a:rPr>
              <a:t> with Others</a:t>
            </a:r>
            <a:endParaRPr lang="en-US" sz="3200" dirty="0">
              <a:solidFill>
                <a:schemeClr val="bg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529389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86400" y="1571685"/>
            <a:ext cx="3505200" cy="4524315"/>
          </a:xfrm>
          <a:prstGeom prst="rect">
            <a:avLst/>
          </a:prstGeom>
          <a:noFill/>
        </p:spPr>
        <p:txBody>
          <a:bodyPr wrap="square" rtlCol="0">
            <a:spAutoFit/>
          </a:bodyPr>
          <a:lstStyle/>
          <a:p>
            <a:pPr algn="ctr"/>
            <a:r>
              <a:rPr lang="en-US" dirty="0" smtClean="0">
                <a:solidFill>
                  <a:srgbClr val="000000"/>
                </a:solidFill>
              </a:rPr>
              <a:t>Outlooks </a:t>
            </a:r>
            <a:r>
              <a:rPr lang="en-US" dirty="0">
                <a:solidFill>
                  <a:srgbClr val="000000"/>
                </a:solidFill>
              </a:rPr>
              <a:t>use ensembles or multiple “what if” scenarios to arrive at a solution.</a:t>
            </a:r>
          </a:p>
          <a:p>
            <a:pPr algn="ctr"/>
            <a:endParaRPr lang="en-US" dirty="0">
              <a:solidFill>
                <a:srgbClr val="000000"/>
              </a:solidFill>
            </a:endParaRPr>
          </a:p>
          <a:p>
            <a:pPr algn="ctr"/>
            <a:r>
              <a:rPr lang="en-US" dirty="0">
                <a:solidFill>
                  <a:srgbClr val="000000"/>
                </a:solidFill>
              </a:rPr>
              <a:t>Forecasts give one solution based on many inputs and have human interaction.</a:t>
            </a:r>
          </a:p>
          <a:p>
            <a:pPr algn="ctr"/>
            <a:endParaRPr lang="en-US" dirty="0">
              <a:solidFill>
                <a:srgbClr val="000000"/>
              </a:solidFill>
            </a:endParaRPr>
          </a:p>
          <a:p>
            <a:pPr algn="ctr"/>
            <a:r>
              <a:rPr lang="en-US" dirty="0">
                <a:solidFill>
                  <a:srgbClr val="000000"/>
                </a:solidFill>
              </a:rPr>
              <a:t>Often users struggle to identify the differences</a:t>
            </a:r>
            <a:r>
              <a:rPr lang="en-US" dirty="0" smtClean="0">
                <a:solidFill>
                  <a:srgbClr val="000000"/>
                </a:solidFill>
              </a:rPr>
              <a:t>.</a:t>
            </a:r>
          </a:p>
          <a:p>
            <a:pPr algn="ctr"/>
            <a:endParaRPr lang="en-US" dirty="0">
              <a:solidFill>
                <a:srgbClr val="000000"/>
              </a:solidFill>
            </a:endParaRPr>
          </a:p>
          <a:p>
            <a:pPr algn="ctr"/>
            <a:r>
              <a:rPr lang="en-US" dirty="0" smtClean="0">
                <a:solidFill>
                  <a:srgbClr val="000000"/>
                </a:solidFill>
              </a:rPr>
              <a:t>From examining previous events, the public really struggles to understand the difference between the outlook and forecast.</a:t>
            </a:r>
            <a:endParaRPr lang="en-US" dirty="0">
              <a:solidFill>
                <a:srgbClr val="000000"/>
              </a:solidFill>
            </a:endParaRPr>
          </a:p>
        </p:txBody>
      </p:sp>
    </p:spTree>
    <p:extLst>
      <p:ext uri="{BB962C8B-B14F-4D97-AF65-F5344CB8AC3E}">
        <p14:creationId xmlns:p14="http://schemas.microsoft.com/office/powerpoint/2010/main" val="3870509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762000" y="152400"/>
            <a:ext cx="7772400" cy="685800"/>
          </a:xfrm>
        </p:spPr>
        <p:txBody>
          <a:bodyPr/>
          <a:lstStyle/>
          <a:p>
            <a:r>
              <a:rPr lang="en-US" sz="3200" dirty="0" smtClean="0"/>
              <a:t>Lets Give It A Try </a:t>
            </a:r>
            <a:endParaRPr lang="en-US" sz="3200" dirty="0"/>
          </a:p>
        </p:txBody>
      </p:sp>
      <p:sp>
        <p:nvSpPr>
          <p:cNvPr id="6" name="TextBox 5"/>
          <p:cNvSpPr txBox="1"/>
          <p:nvPr/>
        </p:nvSpPr>
        <p:spPr>
          <a:xfrm>
            <a:off x="609600" y="1600200"/>
            <a:ext cx="8105745" cy="4524315"/>
          </a:xfrm>
          <a:prstGeom prst="rect">
            <a:avLst/>
          </a:prstGeom>
          <a:noFill/>
        </p:spPr>
        <p:txBody>
          <a:bodyPr wrap="none" rtlCol="0">
            <a:spAutoFit/>
          </a:bodyPr>
          <a:lstStyle/>
          <a:p>
            <a:r>
              <a:rPr lang="en-US" dirty="0" smtClean="0"/>
              <a:t>I will present a scenario with outlooks similar to what you may see in a real</a:t>
            </a:r>
          </a:p>
          <a:p>
            <a:r>
              <a:rPr lang="en-US" dirty="0"/>
              <a:t>t</a:t>
            </a:r>
            <a:r>
              <a:rPr lang="en-US" dirty="0" smtClean="0"/>
              <a:t>ime event.</a:t>
            </a:r>
          </a:p>
          <a:p>
            <a:endParaRPr lang="en-US" dirty="0" smtClean="0"/>
          </a:p>
          <a:p>
            <a:r>
              <a:rPr lang="en-US" dirty="0" smtClean="0"/>
              <a:t>We will also put together a forecast given inputs from a hydrologic model and </a:t>
            </a:r>
          </a:p>
          <a:p>
            <a:r>
              <a:rPr lang="en-US" dirty="0" smtClean="0"/>
              <a:t>a USGS rating curve.</a:t>
            </a:r>
          </a:p>
          <a:p>
            <a:endParaRPr lang="en-US" dirty="0"/>
          </a:p>
          <a:p>
            <a:r>
              <a:rPr lang="en-US" dirty="0" smtClean="0"/>
              <a:t>We will then see how our forecast verified given this event.</a:t>
            </a:r>
            <a:endParaRPr lang="en-US" dirty="0"/>
          </a:p>
          <a:p>
            <a:endParaRPr lang="en-US" dirty="0" smtClean="0"/>
          </a:p>
          <a:p>
            <a:endParaRPr lang="en-US" dirty="0"/>
          </a:p>
          <a:p>
            <a:r>
              <a:rPr lang="en-US" dirty="0" smtClean="0"/>
              <a:t>At the end, we will discuss how various people </a:t>
            </a:r>
          </a:p>
          <a:p>
            <a:r>
              <a:rPr lang="en-US" dirty="0"/>
              <a:t>	</a:t>
            </a:r>
            <a:r>
              <a:rPr lang="en-US" dirty="0" smtClean="0"/>
              <a:t>1)	Used the information</a:t>
            </a:r>
          </a:p>
          <a:p>
            <a:r>
              <a:rPr lang="en-US" dirty="0"/>
              <a:t>	</a:t>
            </a:r>
            <a:r>
              <a:rPr lang="en-US" dirty="0" smtClean="0"/>
              <a:t>2)	Interpreted the information</a:t>
            </a:r>
          </a:p>
          <a:p>
            <a:r>
              <a:rPr lang="en-US" dirty="0"/>
              <a:t>	</a:t>
            </a:r>
            <a:r>
              <a:rPr lang="en-US" dirty="0" smtClean="0"/>
              <a:t>3)	What we (NWS/OHRFC) could do better in the future</a:t>
            </a:r>
          </a:p>
          <a:p>
            <a:endParaRPr lang="en-US" dirty="0" smtClean="0"/>
          </a:p>
          <a:p>
            <a:endParaRPr lang="en-US" dirty="0"/>
          </a:p>
          <a:p>
            <a:r>
              <a:rPr lang="en-US" dirty="0" smtClean="0"/>
              <a:t>Then we will have some time for final thoughts and comments at the end.</a:t>
            </a:r>
            <a:endParaRPr lang="en-US" dirty="0"/>
          </a:p>
        </p:txBody>
      </p:sp>
    </p:spTree>
    <p:extLst>
      <p:ext uri="{BB962C8B-B14F-4D97-AF65-F5344CB8AC3E}">
        <p14:creationId xmlns:p14="http://schemas.microsoft.com/office/powerpoint/2010/main" val="617731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686850056"/>
              </p:ext>
            </p:extLst>
          </p:nvPr>
        </p:nvGraphicFramePr>
        <p:xfrm>
          <a:off x="228600" y="1143000"/>
          <a:ext cx="7086600" cy="5105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03470455"/>
              </p:ext>
            </p:extLst>
          </p:nvPr>
        </p:nvGraphicFramePr>
        <p:xfrm>
          <a:off x="7696200" y="1143000"/>
          <a:ext cx="1066800" cy="5181588"/>
        </p:xfrm>
        <a:graphic>
          <a:graphicData uri="http://schemas.openxmlformats.org/drawingml/2006/table">
            <a:tbl>
              <a:tblPr>
                <a:tableStyleId>{5C22544A-7EE6-4342-B048-85BDC9FD1C3A}</a:tableStyleId>
              </a:tblPr>
              <a:tblGrid>
                <a:gridCol w="533400"/>
                <a:gridCol w="533400"/>
              </a:tblGrid>
              <a:tr h="143933">
                <a:tc>
                  <a:txBody>
                    <a:bodyPr/>
                    <a:lstStyle/>
                    <a:p>
                      <a:pPr algn="ctr" fontAlgn="b"/>
                      <a:r>
                        <a:rPr lang="en-US" sz="700" b="1" u="none" strike="noStrike" dirty="0">
                          <a:effectLst/>
                        </a:rPr>
                        <a:t>Stage (</a:t>
                      </a:r>
                      <a:r>
                        <a:rPr lang="en-US" sz="700" b="1" u="none" strike="noStrike" dirty="0" err="1">
                          <a:effectLst/>
                        </a:rPr>
                        <a:t>ft</a:t>
                      </a:r>
                      <a:r>
                        <a:rPr lang="en-US" sz="700" b="1" u="none" strike="noStrike" dirty="0">
                          <a:effectLst/>
                        </a:rPr>
                        <a:t>)</a:t>
                      </a:r>
                      <a:endParaRPr lang="en-US" sz="700" b="1" i="0" u="none" strike="noStrike" dirty="0">
                        <a:solidFill>
                          <a:srgbClr val="000000"/>
                        </a:solidFill>
                        <a:effectLst/>
                        <a:latin typeface="Calibri"/>
                      </a:endParaRPr>
                    </a:p>
                  </a:txBody>
                  <a:tcPr marL="6286" marR="6286" marT="6286" marB="0" anchor="b"/>
                </a:tc>
                <a:tc>
                  <a:txBody>
                    <a:bodyPr/>
                    <a:lstStyle/>
                    <a:p>
                      <a:pPr algn="ctr" fontAlgn="b"/>
                      <a:r>
                        <a:rPr lang="en-US" sz="700" b="1" u="none" strike="noStrike">
                          <a:effectLst/>
                        </a:rPr>
                        <a:t>Flow (cfs)</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2</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1286</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3</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4527</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4</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8845</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5</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12863</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6</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16462</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7</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20170</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8</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24003</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9</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27948</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10</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31996</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11</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36136</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12</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40363</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13</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44669</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14</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49051</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15</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53504</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16</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58023</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dirty="0">
                          <a:effectLst/>
                        </a:rPr>
                        <a:t>17</a:t>
                      </a:r>
                      <a:endParaRPr lang="en-US" sz="700" b="1" i="0" u="none" strike="noStrike" dirty="0">
                        <a:solidFill>
                          <a:srgbClr val="000000"/>
                        </a:solidFill>
                        <a:effectLst/>
                        <a:latin typeface="Calibri"/>
                      </a:endParaRPr>
                    </a:p>
                  </a:txBody>
                  <a:tcPr marL="6286" marR="6286" marT="6286" marB="0" anchor="b"/>
                </a:tc>
                <a:tc>
                  <a:txBody>
                    <a:bodyPr/>
                    <a:lstStyle/>
                    <a:p>
                      <a:pPr algn="ctr" fontAlgn="b"/>
                      <a:r>
                        <a:rPr lang="en-US" sz="700" b="1" u="none" strike="noStrike" dirty="0">
                          <a:effectLst/>
                        </a:rPr>
                        <a:t>63028</a:t>
                      </a:r>
                      <a:endParaRPr lang="en-US" sz="700" b="1" i="0" u="none" strike="noStrike" dirty="0">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18</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68580</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19</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74697</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20</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81448</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21</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88425</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22</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95624</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23</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103043</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24</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110677</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25</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118522</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26</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126577</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27</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134837</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28</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143301</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29</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151965</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30</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160826</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31</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169884</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32</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179134</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33</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188575</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34</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198206</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a:effectLst/>
                        </a:rPr>
                        <a:t>35</a:t>
                      </a:r>
                      <a:endParaRPr lang="en-US" sz="700" b="1" i="0" u="none" strike="noStrike">
                        <a:solidFill>
                          <a:srgbClr val="000000"/>
                        </a:solidFill>
                        <a:effectLst/>
                        <a:latin typeface="Calibri"/>
                      </a:endParaRPr>
                    </a:p>
                  </a:txBody>
                  <a:tcPr marL="6286" marR="6286" marT="6286" marB="0" anchor="b"/>
                </a:tc>
                <a:tc>
                  <a:txBody>
                    <a:bodyPr/>
                    <a:lstStyle/>
                    <a:p>
                      <a:pPr algn="ctr" fontAlgn="b"/>
                      <a:r>
                        <a:rPr lang="en-US" sz="700" b="1" u="none" strike="noStrike">
                          <a:effectLst/>
                        </a:rPr>
                        <a:t>208023</a:t>
                      </a:r>
                      <a:endParaRPr lang="en-US" sz="700" b="1" i="0" u="none" strike="noStrike">
                        <a:solidFill>
                          <a:srgbClr val="000000"/>
                        </a:solidFill>
                        <a:effectLst/>
                        <a:latin typeface="Calibri"/>
                      </a:endParaRPr>
                    </a:p>
                  </a:txBody>
                  <a:tcPr marL="6286" marR="6286" marT="6286" marB="0" anchor="b"/>
                </a:tc>
              </a:tr>
              <a:tr h="143933">
                <a:tc>
                  <a:txBody>
                    <a:bodyPr/>
                    <a:lstStyle/>
                    <a:p>
                      <a:pPr algn="ctr" fontAlgn="b"/>
                      <a:r>
                        <a:rPr lang="en-US" sz="700" b="1" u="none" strike="noStrike" dirty="0">
                          <a:effectLst/>
                        </a:rPr>
                        <a:t>36</a:t>
                      </a:r>
                      <a:endParaRPr lang="en-US" sz="700" b="1" i="0" u="none" strike="noStrike" dirty="0">
                        <a:solidFill>
                          <a:srgbClr val="000000"/>
                        </a:solidFill>
                        <a:effectLst/>
                        <a:latin typeface="Calibri"/>
                      </a:endParaRPr>
                    </a:p>
                  </a:txBody>
                  <a:tcPr marL="6286" marR="6286" marT="6286" marB="0" anchor="b"/>
                </a:tc>
                <a:tc>
                  <a:txBody>
                    <a:bodyPr/>
                    <a:lstStyle/>
                    <a:p>
                      <a:pPr algn="ctr" fontAlgn="b"/>
                      <a:r>
                        <a:rPr lang="en-US" sz="700" b="1" u="none" strike="noStrike" dirty="0">
                          <a:effectLst/>
                        </a:rPr>
                        <a:t>218024</a:t>
                      </a:r>
                      <a:endParaRPr lang="en-US" sz="700" b="1" i="0" u="none" strike="noStrike" dirty="0">
                        <a:solidFill>
                          <a:srgbClr val="000000"/>
                        </a:solidFill>
                        <a:effectLst/>
                        <a:latin typeface="Calibri"/>
                      </a:endParaRPr>
                    </a:p>
                  </a:txBody>
                  <a:tcPr marL="6286" marR="6286" marT="6286" marB="0" anchor="b"/>
                </a:tc>
              </a:tr>
            </a:tbl>
          </a:graphicData>
        </a:graphic>
      </p:graphicFrame>
      <p:sp>
        <p:nvSpPr>
          <p:cNvPr id="9" name="TextBox 8"/>
          <p:cNvSpPr txBox="1"/>
          <p:nvPr/>
        </p:nvSpPr>
        <p:spPr>
          <a:xfrm>
            <a:off x="1066800" y="281226"/>
            <a:ext cx="7010400" cy="861774"/>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Calibri" panose="020F0502020204030204" pitchFamily="34" charset="0"/>
              </a:rPr>
              <a:t>Loweville Rating </a:t>
            </a:r>
            <a:r>
              <a:rPr lang="en-US" sz="3200" b="1" dirty="0" smtClean="0">
                <a:solidFill>
                  <a:schemeClr val="bg1"/>
                </a:solidFill>
                <a:effectLst>
                  <a:outerShdw blurRad="38100" dist="38100" dir="2700000" algn="tl">
                    <a:srgbClr val="000000">
                      <a:alpha val="43137"/>
                    </a:srgbClr>
                  </a:outerShdw>
                </a:effectLst>
                <a:latin typeface="Calibri" panose="020F0502020204030204" pitchFamily="34" charset="0"/>
              </a:rPr>
              <a:t>Curve from USGS</a:t>
            </a: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endParaRPr>
          </a:p>
          <a:p>
            <a:endParaRPr lang="en-US" dirty="0"/>
          </a:p>
        </p:txBody>
      </p:sp>
    </p:spTree>
    <p:extLst>
      <p:ext uri="{BB962C8B-B14F-4D97-AF65-F5344CB8AC3E}">
        <p14:creationId xmlns:p14="http://schemas.microsoft.com/office/powerpoint/2010/main" val="3561717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878028183"/>
              </p:ext>
            </p:extLst>
          </p:nvPr>
        </p:nvGraphicFramePr>
        <p:xfrm>
          <a:off x="228600" y="1143000"/>
          <a:ext cx="50292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066800" y="281226"/>
            <a:ext cx="7010400" cy="861774"/>
          </a:xfrm>
          <a:prstGeom prst="rect">
            <a:avLst/>
          </a:prstGeom>
          <a:noFill/>
        </p:spPr>
        <p:txBody>
          <a:bodyPr wrap="square" rtlCol="0">
            <a:spAutoFit/>
          </a:bodyPr>
          <a:lstStyle/>
          <a:p>
            <a:pPr algn="ctr"/>
            <a:r>
              <a:rPr lang="en-US" sz="3200" b="1" dirty="0" smtClean="0">
                <a:solidFill>
                  <a:srgbClr val="FFFFFF"/>
                </a:solidFill>
                <a:effectLst>
                  <a:outerShdw blurRad="38100" dist="38100" dir="2700000" algn="tl">
                    <a:srgbClr val="000000">
                      <a:alpha val="43137"/>
                    </a:srgbClr>
                  </a:outerShdw>
                </a:effectLst>
                <a:latin typeface="Calibri" panose="020F0502020204030204" pitchFamily="34" charset="0"/>
              </a:rPr>
              <a:t>Rating Curve Example</a:t>
            </a:r>
            <a:endParaRPr lang="en-US" sz="3200" b="1" dirty="0">
              <a:solidFill>
                <a:srgbClr val="FFFFFF"/>
              </a:solidFill>
              <a:effectLst>
                <a:outerShdw blurRad="38100" dist="38100" dir="2700000" algn="tl">
                  <a:srgbClr val="000000">
                    <a:alpha val="43137"/>
                  </a:srgbClr>
                </a:outerShdw>
              </a:effectLst>
              <a:latin typeface="Calibri" panose="020F0502020204030204" pitchFamily="34" charset="0"/>
            </a:endParaRPr>
          </a:p>
          <a:p>
            <a:endParaRPr lang="en-US" dirty="0">
              <a:solidFill>
                <a:srgbClr val="000000"/>
              </a:solidFill>
            </a:endParaRPr>
          </a:p>
        </p:txBody>
      </p:sp>
      <p:sp>
        <p:nvSpPr>
          <p:cNvPr id="3" name="TextBox 2"/>
          <p:cNvSpPr txBox="1"/>
          <p:nvPr/>
        </p:nvSpPr>
        <p:spPr>
          <a:xfrm>
            <a:off x="5410200" y="1143000"/>
            <a:ext cx="3581400" cy="2031325"/>
          </a:xfrm>
          <a:prstGeom prst="rect">
            <a:avLst/>
          </a:prstGeom>
          <a:noFill/>
        </p:spPr>
        <p:txBody>
          <a:bodyPr wrap="square" rtlCol="0">
            <a:spAutoFit/>
          </a:bodyPr>
          <a:lstStyle/>
          <a:p>
            <a:r>
              <a:rPr lang="en-US" dirty="0" smtClean="0"/>
              <a:t>As an example, we will start with a flow of around 50,000cfs which was given from the Ohio River Forecast Center.</a:t>
            </a:r>
          </a:p>
          <a:p>
            <a:endParaRPr lang="en-US" dirty="0"/>
          </a:p>
          <a:p>
            <a:r>
              <a:rPr lang="en-US" dirty="0" smtClean="0"/>
              <a:t>With a flow of 50,000cfs, this would yield a stage of ???</a:t>
            </a:r>
          </a:p>
        </p:txBody>
      </p:sp>
      <p:cxnSp>
        <p:nvCxnSpPr>
          <p:cNvPr id="7" name="Straight Connector 6"/>
          <p:cNvCxnSpPr/>
          <p:nvPr/>
        </p:nvCxnSpPr>
        <p:spPr>
          <a:xfrm>
            <a:off x="1066800" y="3638550"/>
            <a:ext cx="3657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95550" y="2895600"/>
            <a:ext cx="0" cy="1295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5029200"/>
            <a:ext cx="8763000" cy="1200329"/>
          </a:xfrm>
          <a:prstGeom prst="rect">
            <a:avLst/>
          </a:prstGeom>
          <a:noFill/>
        </p:spPr>
        <p:txBody>
          <a:bodyPr wrap="square" rtlCol="0">
            <a:spAutoFit/>
          </a:bodyPr>
          <a:lstStyle/>
          <a:p>
            <a:r>
              <a:rPr lang="en-US" dirty="0" smtClean="0"/>
              <a:t>By reading where the blue line crosses the bottom axis (Stage), we see that 50,000cfs would correspond to 13ft at </a:t>
            </a:r>
            <a:r>
              <a:rPr lang="en-US" dirty="0" err="1" smtClean="0"/>
              <a:t>Loweville</a:t>
            </a:r>
            <a:r>
              <a:rPr lang="en-US" dirty="0" smtClean="0"/>
              <a:t>.</a:t>
            </a:r>
          </a:p>
          <a:p>
            <a:endParaRPr lang="en-US" dirty="0"/>
          </a:p>
          <a:p>
            <a:r>
              <a:rPr lang="en-US" dirty="0" smtClean="0"/>
              <a:t>This is the procedure for using the rating curve for finding stage given flow.</a:t>
            </a:r>
            <a:endParaRPr lang="en-US" dirty="0"/>
          </a:p>
        </p:txBody>
      </p:sp>
      <p:sp>
        <p:nvSpPr>
          <p:cNvPr id="12" name="Oval 11"/>
          <p:cNvSpPr/>
          <p:nvPr/>
        </p:nvSpPr>
        <p:spPr>
          <a:xfrm>
            <a:off x="2362200" y="3543300"/>
            <a:ext cx="228600" cy="190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43150" y="4191000"/>
            <a:ext cx="3048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10200" y="3392269"/>
            <a:ext cx="3581400" cy="646331"/>
          </a:xfrm>
          <a:prstGeom prst="rect">
            <a:avLst/>
          </a:prstGeom>
          <a:noFill/>
        </p:spPr>
        <p:txBody>
          <a:bodyPr wrap="square" rtlCol="0">
            <a:spAutoFit/>
          </a:bodyPr>
          <a:lstStyle/>
          <a:p>
            <a:r>
              <a:rPr lang="en-US" dirty="0"/>
              <a:t>Start with a line across at 50,000cfs (red line</a:t>
            </a:r>
            <a:r>
              <a:rPr lang="en-US" dirty="0" smtClean="0"/>
              <a:t>).</a:t>
            </a:r>
            <a:endParaRPr lang="en-US" dirty="0"/>
          </a:p>
        </p:txBody>
      </p:sp>
      <p:sp>
        <p:nvSpPr>
          <p:cNvPr id="17" name="TextBox 16"/>
          <p:cNvSpPr txBox="1"/>
          <p:nvPr/>
        </p:nvSpPr>
        <p:spPr>
          <a:xfrm>
            <a:off x="5410200" y="4305300"/>
            <a:ext cx="3377848" cy="923330"/>
          </a:xfrm>
          <a:prstGeom prst="rect">
            <a:avLst/>
          </a:prstGeom>
          <a:noFill/>
        </p:spPr>
        <p:txBody>
          <a:bodyPr wrap="none" rtlCol="0">
            <a:spAutoFit/>
          </a:bodyPr>
          <a:lstStyle/>
          <a:p>
            <a:r>
              <a:rPr lang="en-US" dirty="0"/>
              <a:t>Now take a vertical line </a:t>
            </a:r>
            <a:r>
              <a:rPr lang="en-US" dirty="0" smtClean="0"/>
              <a:t>where</a:t>
            </a:r>
          </a:p>
          <a:p>
            <a:r>
              <a:rPr lang="en-US" dirty="0" smtClean="0"/>
              <a:t>it </a:t>
            </a:r>
            <a:r>
              <a:rPr lang="en-US" dirty="0"/>
              <a:t>crosses the curve (blue line).</a:t>
            </a:r>
          </a:p>
          <a:p>
            <a:endParaRPr lang="en-US" dirty="0"/>
          </a:p>
        </p:txBody>
      </p:sp>
    </p:spTree>
    <p:extLst>
      <p:ext uri="{BB962C8B-B14F-4D97-AF65-F5344CB8AC3E}">
        <p14:creationId xmlns:p14="http://schemas.microsoft.com/office/powerpoint/2010/main" val="397554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6200" y="2057400"/>
            <a:ext cx="6172200" cy="4286250"/>
            <a:chOff x="76200" y="1447800"/>
            <a:chExt cx="6799792" cy="4895850"/>
          </a:xfrm>
        </p:grpSpPr>
        <p:grpSp>
          <p:nvGrpSpPr>
            <p:cNvPr id="7" name="Group 6"/>
            <p:cNvGrpSpPr/>
            <p:nvPr/>
          </p:nvGrpSpPr>
          <p:grpSpPr>
            <a:xfrm>
              <a:off x="76200" y="1447800"/>
              <a:ext cx="6799792" cy="4895850"/>
              <a:chOff x="76200" y="1447800"/>
              <a:chExt cx="6799792" cy="489585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447800"/>
                <a:ext cx="6799792" cy="4895850"/>
              </a:xfrm>
              <a:prstGeom prst="rect">
                <a:avLst/>
              </a:prstGeom>
            </p:spPr>
          </p:pic>
          <p:sp>
            <p:nvSpPr>
              <p:cNvPr id="6" name="Rectangle 5"/>
              <p:cNvSpPr/>
              <p:nvPr/>
            </p:nvSpPr>
            <p:spPr>
              <a:xfrm>
                <a:off x="2209800" y="2133600"/>
                <a:ext cx="2514600" cy="228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1109AF"/>
                    </a:solidFill>
                    <a:latin typeface="Apple Chancery" pitchFamily="66" charset="0"/>
                  </a:rPr>
                  <a:t>High River at Loweville</a:t>
                </a:r>
                <a:endParaRPr lang="en-US" sz="1600" b="1" dirty="0">
                  <a:solidFill>
                    <a:srgbClr val="1109AF"/>
                  </a:solidFill>
                  <a:latin typeface="Apple Chancery" pitchFamily="66" charset="0"/>
                </a:endParaRPr>
              </a:p>
            </p:txBody>
          </p:sp>
        </p:grpSp>
        <p:sp>
          <p:nvSpPr>
            <p:cNvPr id="8" name="Rectangle 7"/>
            <p:cNvSpPr/>
            <p:nvPr/>
          </p:nvSpPr>
          <p:spPr>
            <a:xfrm>
              <a:off x="533400" y="5334000"/>
              <a:ext cx="5715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p:cNvSpPr>
            <a:spLocks noGrp="1"/>
          </p:cNvSpPr>
          <p:nvPr>
            <p:ph type="ctrTitle"/>
          </p:nvPr>
        </p:nvSpPr>
        <p:spPr>
          <a:xfrm>
            <a:off x="762000" y="152400"/>
            <a:ext cx="7772400" cy="685800"/>
          </a:xfrm>
        </p:spPr>
        <p:txBody>
          <a:bodyPr/>
          <a:lstStyle/>
          <a:p>
            <a:r>
              <a:rPr lang="en-US" sz="3200" dirty="0" smtClean="0"/>
              <a:t>5 Day Outlook</a:t>
            </a:r>
            <a:endParaRPr lang="en-US" sz="3200" dirty="0"/>
          </a:p>
        </p:txBody>
      </p:sp>
      <p:sp>
        <p:nvSpPr>
          <p:cNvPr id="11" name="TextBox 10"/>
          <p:cNvSpPr txBox="1"/>
          <p:nvPr/>
        </p:nvSpPr>
        <p:spPr>
          <a:xfrm>
            <a:off x="152400" y="1258669"/>
            <a:ext cx="8763000" cy="646331"/>
          </a:xfrm>
          <a:prstGeom prst="rect">
            <a:avLst/>
          </a:prstGeom>
          <a:noFill/>
        </p:spPr>
        <p:txBody>
          <a:bodyPr wrap="square" rtlCol="0">
            <a:spAutoFit/>
          </a:bodyPr>
          <a:lstStyle/>
          <a:p>
            <a:pPr algn="ctr"/>
            <a:r>
              <a:rPr lang="en-US" dirty="0" smtClean="0"/>
              <a:t>42 Member North American Ensemble Forecast System (NAEFS)</a:t>
            </a:r>
          </a:p>
          <a:p>
            <a:pPr algn="ctr"/>
            <a:r>
              <a:rPr lang="en-US" dirty="0" smtClean="0"/>
              <a:t>United States and Canadian Weather Models</a:t>
            </a:r>
            <a:endParaRPr lang="en-US" dirty="0"/>
          </a:p>
        </p:txBody>
      </p:sp>
      <p:sp>
        <p:nvSpPr>
          <p:cNvPr id="12" name="TextBox 11"/>
          <p:cNvSpPr txBox="1"/>
          <p:nvPr/>
        </p:nvSpPr>
        <p:spPr>
          <a:xfrm>
            <a:off x="6324600" y="2374880"/>
            <a:ext cx="2707282" cy="3416320"/>
          </a:xfrm>
          <a:prstGeom prst="rect">
            <a:avLst/>
          </a:prstGeom>
          <a:noFill/>
        </p:spPr>
        <p:txBody>
          <a:bodyPr wrap="square" rtlCol="0">
            <a:spAutoFit/>
          </a:bodyPr>
          <a:lstStyle/>
          <a:p>
            <a:r>
              <a:rPr lang="en-US" dirty="0" smtClean="0"/>
              <a:t>Several traces showing significant rises.</a:t>
            </a:r>
          </a:p>
          <a:p>
            <a:r>
              <a:rPr lang="en-US" dirty="0"/>
              <a:t/>
            </a:r>
            <a:br>
              <a:rPr lang="en-US" dirty="0"/>
            </a:br>
            <a:r>
              <a:rPr lang="en-US" dirty="0" smtClean="0"/>
              <a:t>Traces range from no rise to 13 feet above major flood stage.</a:t>
            </a:r>
          </a:p>
          <a:p>
            <a:endParaRPr lang="en-US" dirty="0"/>
          </a:p>
          <a:p>
            <a:r>
              <a:rPr lang="en-US" dirty="0" smtClean="0"/>
              <a:t>Lots of variability this far in advance.</a:t>
            </a:r>
          </a:p>
          <a:p>
            <a:endParaRPr lang="en-US" dirty="0"/>
          </a:p>
          <a:p>
            <a:r>
              <a:rPr lang="en-US" dirty="0" smtClean="0"/>
              <a:t>Jot down your thoughts from seeing this.</a:t>
            </a:r>
            <a:endParaRPr lang="en-US" dirty="0"/>
          </a:p>
        </p:txBody>
      </p:sp>
    </p:spTree>
    <p:extLst>
      <p:ext uri="{BB962C8B-B14F-4D97-AF65-F5344CB8AC3E}">
        <p14:creationId xmlns:p14="http://schemas.microsoft.com/office/powerpoint/2010/main" val="907588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 y="1828800"/>
            <a:ext cx="6255871" cy="4514850"/>
            <a:chOff x="76200" y="1828800"/>
            <a:chExt cx="6255871" cy="451485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6255871"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81200" y="2438400"/>
              <a:ext cx="2514600" cy="228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109AF"/>
                  </a:solidFill>
                  <a:latin typeface="Apple Chancery" pitchFamily="66" charset="0"/>
                </a:rPr>
                <a:t>High River at Loweville</a:t>
              </a:r>
              <a:endParaRPr lang="en-US" b="1" dirty="0">
                <a:solidFill>
                  <a:srgbClr val="1109AF"/>
                </a:solidFill>
                <a:latin typeface="Apple Chancery" pitchFamily="66" charset="0"/>
              </a:endParaRPr>
            </a:p>
          </p:txBody>
        </p:sp>
      </p:grpSp>
      <p:sp>
        <p:nvSpPr>
          <p:cNvPr id="8" name="TextBox 7"/>
          <p:cNvSpPr txBox="1"/>
          <p:nvPr/>
        </p:nvSpPr>
        <p:spPr>
          <a:xfrm>
            <a:off x="152400" y="1143000"/>
            <a:ext cx="8763000" cy="646331"/>
          </a:xfrm>
          <a:prstGeom prst="rect">
            <a:avLst/>
          </a:prstGeom>
          <a:noFill/>
        </p:spPr>
        <p:txBody>
          <a:bodyPr wrap="square" rtlCol="0">
            <a:spAutoFit/>
          </a:bodyPr>
          <a:lstStyle/>
          <a:p>
            <a:pPr algn="ctr"/>
            <a:r>
              <a:rPr lang="en-US" dirty="0" smtClean="0"/>
              <a:t>42 Member North American Ensemble Forecast System (NAEFS)</a:t>
            </a:r>
          </a:p>
          <a:p>
            <a:pPr algn="ctr"/>
            <a:r>
              <a:rPr lang="en-US" dirty="0" smtClean="0"/>
              <a:t>United States and Canadian Weather Models</a:t>
            </a:r>
            <a:endParaRPr lang="en-US" dirty="0"/>
          </a:p>
        </p:txBody>
      </p:sp>
      <p:sp>
        <p:nvSpPr>
          <p:cNvPr id="10" name="Title 1"/>
          <p:cNvSpPr txBox="1">
            <a:spLocks/>
          </p:cNvSpPr>
          <p:nvPr/>
        </p:nvSpPr>
        <p:spPr>
          <a:xfrm>
            <a:off x="762000" y="152400"/>
            <a:ext cx="7772400" cy="6858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304800" algn="ctr" rtl="0" eaLnBrk="1" hangingPunct="1">
              <a:lnSpc>
                <a:spcPct val="100000"/>
              </a:lnSpc>
              <a:spcBef>
                <a:spcPts val="0"/>
              </a:spcBef>
              <a:spcAft>
                <a:spcPts val="0"/>
              </a:spcAft>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rtl val="0"/>
              </a:defRPr>
            </a:lvl1pPr>
            <a:lvl2pPr marL="0" marR="0" indent="304800" algn="ctr" rtl="0" eaLnBrk="1" hangingPunct="1">
              <a:lnSpc>
                <a:spcPct val="100000"/>
              </a:lnSpc>
              <a:spcBef>
                <a:spcPts val="0"/>
              </a:spcBef>
              <a:spcAft>
                <a:spcPts val="0"/>
              </a:spcAft>
              <a:buClr>
                <a:schemeClr val="dk1"/>
              </a:buClr>
              <a:buSzPct val="100000"/>
              <a:buFont typeface="Arial"/>
              <a:buNone/>
              <a:defRPr sz="4800" b="1" i="0" u="none" strike="noStrike" cap="none" baseline="0">
                <a:solidFill>
                  <a:schemeClr val="dk1"/>
                </a:solidFill>
                <a:latin typeface="Arial"/>
                <a:ea typeface="Arial"/>
                <a:cs typeface="Arial"/>
                <a:sym typeface="Arial"/>
                <a:rtl val="0"/>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sz="3200" kern="0" dirty="0" smtClean="0"/>
              <a:t>4 Day Outlook</a:t>
            </a:r>
            <a:endParaRPr lang="en-US" sz="3200" kern="0" dirty="0"/>
          </a:p>
        </p:txBody>
      </p:sp>
      <p:sp>
        <p:nvSpPr>
          <p:cNvPr id="11" name="TextBox 10"/>
          <p:cNvSpPr txBox="1"/>
          <p:nvPr/>
        </p:nvSpPr>
        <p:spPr>
          <a:xfrm>
            <a:off x="6400800" y="2057400"/>
            <a:ext cx="2707282" cy="3693319"/>
          </a:xfrm>
          <a:prstGeom prst="rect">
            <a:avLst/>
          </a:prstGeom>
          <a:noFill/>
        </p:spPr>
        <p:txBody>
          <a:bodyPr wrap="square" rtlCol="0">
            <a:spAutoFit/>
          </a:bodyPr>
          <a:lstStyle/>
          <a:p>
            <a:r>
              <a:rPr lang="en-US" dirty="0" smtClean="0"/>
              <a:t>Several traces still showing significant rises.</a:t>
            </a:r>
          </a:p>
          <a:p>
            <a:r>
              <a:rPr lang="en-US" dirty="0"/>
              <a:t/>
            </a:r>
            <a:br>
              <a:rPr lang="en-US" dirty="0"/>
            </a:br>
            <a:r>
              <a:rPr lang="en-US" dirty="0" smtClean="0"/>
              <a:t>Traces are starting to tighten up. More in the moderate and major category.</a:t>
            </a:r>
          </a:p>
          <a:p>
            <a:endParaRPr lang="en-US" dirty="0"/>
          </a:p>
          <a:p>
            <a:r>
              <a:rPr lang="en-US" dirty="0" smtClean="0"/>
              <a:t>Still plenty of variability</a:t>
            </a:r>
          </a:p>
          <a:p>
            <a:endParaRPr lang="en-US" dirty="0"/>
          </a:p>
          <a:p>
            <a:r>
              <a:rPr lang="en-US" dirty="0" smtClean="0"/>
              <a:t>Jot down your thoughts from seeing this.</a:t>
            </a:r>
            <a:endParaRPr lang="en-US" dirty="0"/>
          </a:p>
        </p:txBody>
      </p:sp>
    </p:spTree>
    <p:extLst>
      <p:ext uri="{BB962C8B-B14F-4D97-AF65-F5344CB8AC3E}">
        <p14:creationId xmlns:p14="http://schemas.microsoft.com/office/powerpoint/2010/main" val="2684724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0" y="152400"/>
            <a:ext cx="7772400" cy="6858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304800" algn="ctr" rtl="0" eaLnBrk="1" hangingPunct="1">
              <a:lnSpc>
                <a:spcPct val="100000"/>
              </a:lnSpc>
              <a:spcBef>
                <a:spcPts val="0"/>
              </a:spcBef>
              <a:spcAft>
                <a:spcPts val="0"/>
              </a:spcAft>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rtl val="0"/>
              </a:defRPr>
            </a:lvl1pPr>
            <a:lvl2pPr marL="0" marR="0" indent="304800" algn="ctr" rtl="0" eaLnBrk="1" hangingPunct="1">
              <a:lnSpc>
                <a:spcPct val="100000"/>
              </a:lnSpc>
              <a:spcBef>
                <a:spcPts val="0"/>
              </a:spcBef>
              <a:spcAft>
                <a:spcPts val="0"/>
              </a:spcAft>
              <a:buClr>
                <a:schemeClr val="dk1"/>
              </a:buClr>
              <a:buSzPct val="100000"/>
              <a:buFont typeface="Arial"/>
              <a:buNone/>
              <a:defRPr sz="4800" b="1" i="0" u="none" strike="noStrike" cap="none" baseline="0">
                <a:solidFill>
                  <a:schemeClr val="dk1"/>
                </a:solidFill>
                <a:latin typeface="Arial"/>
                <a:ea typeface="Arial"/>
                <a:cs typeface="Arial"/>
                <a:sym typeface="Arial"/>
                <a:rtl val="0"/>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pPr>
              <a:buClr>
                <a:srgbClr val="000000"/>
              </a:buClr>
            </a:pPr>
            <a:r>
              <a:rPr lang="en-US" sz="3200" kern="0" dirty="0" smtClean="0"/>
              <a:t>OHRFC River Flows</a:t>
            </a:r>
            <a:endParaRPr lang="en-US" sz="3200" kern="0" dirty="0"/>
          </a:p>
        </p:txBody>
      </p:sp>
      <p:graphicFrame>
        <p:nvGraphicFramePr>
          <p:cNvPr id="6" name="Table 5"/>
          <p:cNvGraphicFramePr>
            <a:graphicFrameLocks noGrp="1"/>
          </p:cNvGraphicFramePr>
          <p:nvPr>
            <p:extLst>
              <p:ext uri="{D42A27DB-BD31-4B8C-83A1-F6EECF244321}">
                <p14:modId xmlns:p14="http://schemas.microsoft.com/office/powerpoint/2010/main" val="2909073840"/>
              </p:ext>
            </p:extLst>
          </p:nvPr>
        </p:nvGraphicFramePr>
        <p:xfrm>
          <a:off x="228600" y="1143000"/>
          <a:ext cx="3810000" cy="5181600"/>
        </p:xfrm>
        <a:graphic>
          <a:graphicData uri="http://schemas.openxmlformats.org/drawingml/2006/table">
            <a:tbl>
              <a:tblPr firstRow="1" bandRow="1">
                <a:tableStyleId>{5C22544A-7EE6-4342-B048-85BDC9FD1C3A}</a:tableStyleId>
              </a:tblPr>
              <a:tblGrid>
                <a:gridCol w="1447800"/>
                <a:gridCol w="1143000"/>
                <a:gridCol w="1219200"/>
              </a:tblGrid>
              <a:tr h="303415">
                <a:tc>
                  <a:txBody>
                    <a:bodyPr/>
                    <a:lstStyle/>
                    <a:p>
                      <a:pPr algn="ctr"/>
                      <a:r>
                        <a:rPr lang="en-US" dirty="0" smtClean="0"/>
                        <a:t>Date</a:t>
                      </a:r>
                      <a:endParaRPr lang="en-US" dirty="0"/>
                    </a:p>
                  </a:txBody>
                  <a:tcPr/>
                </a:tc>
                <a:tc>
                  <a:txBody>
                    <a:bodyPr/>
                    <a:lstStyle/>
                    <a:p>
                      <a:pPr algn="ctr"/>
                      <a:r>
                        <a:rPr lang="en-US" dirty="0" smtClean="0"/>
                        <a:t>Flow (</a:t>
                      </a:r>
                      <a:r>
                        <a:rPr lang="en-US" dirty="0" err="1" smtClean="0"/>
                        <a:t>cfs</a:t>
                      </a:r>
                      <a:r>
                        <a:rPr lang="en-US" dirty="0" smtClean="0"/>
                        <a:t>)</a:t>
                      </a:r>
                      <a:endParaRPr lang="en-US" dirty="0"/>
                    </a:p>
                  </a:txBody>
                  <a:tcPr/>
                </a:tc>
                <a:tc>
                  <a:txBody>
                    <a:bodyPr/>
                    <a:lstStyle/>
                    <a:p>
                      <a:pPr algn="ctr"/>
                      <a:r>
                        <a:rPr lang="en-US" dirty="0" smtClean="0"/>
                        <a:t>Stage (</a:t>
                      </a:r>
                      <a:r>
                        <a:rPr lang="en-US" dirty="0" err="1" smtClean="0"/>
                        <a:t>ft</a:t>
                      </a:r>
                      <a:r>
                        <a:rPr lang="en-US" dirty="0" smtClean="0"/>
                        <a:t>)</a:t>
                      </a:r>
                      <a:endParaRPr lang="en-US" dirty="0"/>
                    </a:p>
                  </a:txBody>
                  <a:tcPr/>
                </a:tc>
              </a:tr>
              <a:tr h="303415">
                <a:tc>
                  <a:txBody>
                    <a:bodyPr/>
                    <a:lstStyle/>
                    <a:p>
                      <a:pPr algn="ctr"/>
                      <a:r>
                        <a:rPr lang="en-US" dirty="0" smtClean="0"/>
                        <a:t>9/13 @ 18Z</a:t>
                      </a:r>
                      <a:endParaRPr lang="en-US" dirty="0"/>
                    </a:p>
                  </a:txBody>
                  <a:tcPr/>
                </a:tc>
                <a:tc>
                  <a:txBody>
                    <a:bodyPr/>
                    <a:lstStyle/>
                    <a:p>
                      <a:pPr algn="ctr"/>
                      <a:r>
                        <a:rPr lang="en-US" dirty="0" smtClean="0"/>
                        <a:t>2640</a:t>
                      </a:r>
                      <a:endParaRPr lang="en-US" dirty="0"/>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9/14 @ 00Z</a:t>
                      </a:r>
                    </a:p>
                  </a:txBody>
                  <a:tcPr/>
                </a:tc>
                <a:tc>
                  <a:txBody>
                    <a:bodyPr/>
                    <a:lstStyle/>
                    <a:p>
                      <a:pPr algn="ctr"/>
                      <a:r>
                        <a:rPr lang="en-US" dirty="0" smtClean="0"/>
                        <a:t>2950</a:t>
                      </a:r>
                      <a:endParaRPr lang="en-US" dirty="0"/>
                    </a:p>
                  </a:txBody>
                  <a:tcPr/>
                </a:tc>
                <a:tc>
                  <a:txBody>
                    <a:bodyPr/>
                    <a:lstStyle/>
                    <a:p>
                      <a:pPr algn="ctr"/>
                      <a:endParaRPr lang="en-US"/>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9/14 @ 06Z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2950</a:t>
                      </a:r>
                    </a:p>
                  </a:txBody>
                  <a:tcPr/>
                </a:tc>
                <a:tc>
                  <a:txBody>
                    <a:bodyPr/>
                    <a:lstStyle/>
                    <a:p>
                      <a:pPr algn="ctr"/>
                      <a:endParaRPr lang="en-US"/>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9/14 @ 12Z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2950</a:t>
                      </a:r>
                    </a:p>
                  </a:txBody>
                  <a:tcPr/>
                </a:tc>
                <a:tc>
                  <a:txBody>
                    <a:bodyPr/>
                    <a:lstStyle/>
                    <a:p>
                      <a:pPr algn="ctr"/>
                      <a:endParaRPr lang="en-US"/>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9/14 @ 18Z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9/15 @ 00Z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9/15 @ 06Z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9/15 @ 12Z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9/15 @ 18Z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00Z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06Z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12Z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18Z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9/17 @ 00Z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9/17 @ 06Z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9/17 @ 12Z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6294702"/>
              </p:ext>
            </p:extLst>
          </p:nvPr>
        </p:nvGraphicFramePr>
        <p:xfrm>
          <a:off x="4419600" y="1143000"/>
          <a:ext cx="3810000" cy="1524000"/>
        </p:xfrm>
        <a:graphic>
          <a:graphicData uri="http://schemas.openxmlformats.org/drawingml/2006/table">
            <a:tbl>
              <a:tblPr firstRow="1" bandRow="1">
                <a:tableStyleId>{5C22544A-7EE6-4342-B048-85BDC9FD1C3A}</a:tableStyleId>
              </a:tblPr>
              <a:tblGrid>
                <a:gridCol w="1447800"/>
                <a:gridCol w="1066800"/>
                <a:gridCol w="1295400"/>
              </a:tblGrid>
              <a:tr h="228600">
                <a:tc>
                  <a:txBody>
                    <a:bodyPr/>
                    <a:lstStyle/>
                    <a:p>
                      <a:pPr algn="ctr"/>
                      <a:r>
                        <a:rPr lang="en-US" dirty="0" smtClean="0"/>
                        <a:t>Date</a:t>
                      </a:r>
                      <a:endParaRPr lang="en-US" dirty="0"/>
                    </a:p>
                  </a:txBody>
                  <a:tcPr/>
                </a:tc>
                <a:tc>
                  <a:txBody>
                    <a:bodyPr/>
                    <a:lstStyle/>
                    <a:p>
                      <a:pPr algn="ctr"/>
                      <a:r>
                        <a:rPr lang="en-US" dirty="0" smtClean="0"/>
                        <a:t>Flow (</a:t>
                      </a:r>
                      <a:r>
                        <a:rPr lang="en-US" dirty="0" err="1" smtClean="0"/>
                        <a:t>cfs</a:t>
                      </a:r>
                      <a:r>
                        <a:rPr lang="en-US" dirty="0" smtClean="0"/>
                        <a:t>)</a:t>
                      </a:r>
                      <a:endParaRPr lang="en-US" dirty="0"/>
                    </a:p>
                  </a:txBody>
                  <a:tcPr/>
                </a:tc>
                <a:tc>
                  <a:txBody>
                    <a:bodyPr/>
                    <a:lstStyle/>
                    <a:p>
                      <a:pPr algn="ctr"/>
                      <a:r>
                        <a:rPr lang="en-US" dirty="0" smtClean="0"/>
                        <a:t>Stage (</a:t>
                      </a:r>
                      <a:r>
                        <a:rPr lang="en-US" dirty="0" err="1" smtClean="0"/>
                        <a:t>ft</a:t>
                      </a:r>
                      <a:r>
                        <a:rPr lang="en-US" dirty="0" smtClean="0"/>
                        <a:t>)</a:t>
                      </a:r>
                      <a:endParaRPr lang="en-US" dirty="0"/>
                    </a:p>
                  </a:txBody>
                  <a:tcPr/>
                </a:tc>
              </a:tr>
              <a:tr h="303415">
                <a:tc>
                  <a:txBody>
                    <a:bodyPr/>
                    <a:lstStyle/>
                    <a:p>
                      <a:pPr algn="ctr"/>
                      <a:r>
                        <a:rPr lang="en-US" dirty="0" smtClean="0"/>
                        <a:t>9/17 @ 18Z</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9/18 @ 00Z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9/18 @ 06Z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9/18 @ 12Z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endParaRPr lang="en-US" dirty="0"/>
                    </a:p>
                  </a:txBody>
                  <a:tcPr/>
                </a:tc>
              </a:tr>
            </a:tbl>
          </a:graphicData>
        </a:graphic>
      </p:graphicFrame>
      <p:sp>
        <p:nvSpPr>
          <p:cNvPr id="8" name="TextBox 7"/>
          <p:cNvSpPr txBox="1"/>
          <p:nvPr/>
        </p:nvSpPr>
        <p:spPr>
          <a:xfrm>
            <a:off x="4419600" y="2707481"/>
            <a:ext cx="3962400" cy="3693319"/>
          </a:xfrm>
          <a:prstGeom prst="rect">
            <a:avLst/>
          </a:prstGeom>
          <a:noFill/>
        </p:spPr>
        <p:txBody>
          <a:bodyPr wrap="square" rtlCol="0">
            <a:spAutoFit/>
          </a:bodyPr>
          <a:lstStyle/>
          <a:p>
            <a:r>
              <a:rPr lang="en-US" dirty="0" smtClean="0">
                <a:solidFill>
                  <a:srgbClr val="000000"/>
                </a:solidFill>
              </a:rPr>
              <a:t>These are the flows that were generated by the OHRFC.</a:t>
            </a:r>
          </a:p>
          <a:p>
            <a:endParaRPr lang="en-US" dirty="0">
              <a:solidFill>
                <a:srgbClr val="000000"/>
              </a:solidFill>
            </a:endParaRPr>
          </a:p>
          <a:p>
            <a:r>
              <a:rPr lang="en-US" dirty="0" smtClean="0">
                <a:solidFill>
                  <a:srgbClr val="000000"/>
                </a:solidFill>
              </a:rPr>
              <a:t>We will then use the official rating curve from the US Geological Survey (USGS) to calculate the stages we can expect at our forecast point of Loweville.</a:t>
            </a:r>
          </a:p>
          <a:p>
            <a:endParaRPr lang="en-US" dirty="0" smtClean="0">
              <a:solidFill>
                <a:srgbClr val="000000"/>
              </a:solidFill>
            </a:endParaRPr>
          </a:p>
          <a:p>
            <a:r>
              <a:rPr lang="en-US" dirty="0" smtClean="0">
                <a:solidFill>
                  <a:srgbClr val="000000"/>
                </a:solidFill>
              </a:rPr>
              <a:t>00Z = 8pm EDT / 7pm EST</a:t>
            </a:r>
          </a:p>
          <a:p>
            <a:r>
              <a:rPr lang="en-US" dirty="0" smtClean="0">
                <a:solidFill>
                  <a:srgbClr val="000000"/>
                </a:solidFill>
              </a:rPr>
              <a:t>06Z = 2am EDT / 1am EST</a:t>
            </a:r>
          </a:p>
          <a:p>
            <a:r>
              <a:rPr lang="en-US" dirty="0" smtClean="0">
                <a:solidFill>
                  <a:srgbClr val="000000"/>
                </a:solidFill>
              </a:rPr>
              <a:t>12Z = 8am EDT / 7am EST</a:t>
            </a:r>
          </a:p>
          <a:p>
            <a:r>
              <a:rPr lang="en-US" dirty="0" smtClean="0">
                <a:solidFill>
                  <a:srgbClr val="000000"/>
                </a:solidFill>
              </a:rPr>
              <a:t>18Z = 2pm EDT / 1pm EST</a:t>
            </a:r>
            <a:endParaRPr lang="en-US" dirty="0">
              <a:solidFill>
                <a:srgbClr val="000000"/>
              </a:solidFill>
            </a:endParaRPr>
          </a:p>
        </p:txBody>
      </p:sp>
    </p:spTree>
    <p:extLst>
      <p:ext uri="{BB962C8B-B14F-4D97-AF65-F5344CB8AC3E}">
        <p14:creationId xmlns:p14="http://schemas.microsoft.com/office/powerpoint/2010/main" val="3222628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51904611"/>
              </p:ext>
            </p:extLst>
          </p:nvPr>
        </p:nvGraphicFramePr>
        <p:xfrm>
          <a:off x="228600" y="1143000"/>
          <a:ext cx="3810000" cy="5181600"/>
        </p:xfrm>
        <a:graphic>
          <a:graphicData uri="http://schemas.openxmlformats.org/drawingml/2006/table">
            <a:tbl>
              <a:tblPr firstRow="1" bandRow="1">
                <a:tableStyleId>{5C22544A-7EE6-4342-B048-85BDC9FD1C3A}</a:tableStyleId>
              </a:tblPr>
              <a:tblGrid>
                <a:gridCol w="1447800"/>
                <a:gridCol w="1143000"/>
                <a:gridCol w="1219200"/>
              </a:tblGrid>
              <a:tr h="303415">
                <a:tc>
                  <a:txBody>
                    <a:bodyPr/>
                    <a:lstStyle/>
                    <a:p>
                      <a:pPr algn="ctr"/>
                      <a:r>
                        <a:rPr lang="en-US" dirty="0" smtClean="0"/>
                        <a:t>Date</a:t>
                      </a:r>
                      <a:endParaRPr lang="en-US" dirty="0"/>
                    </a:p>
                  </a:txBody>
                  <a:tcPr/>
                </a:tc>
                <a:tc>
                  <a:txBody>
                    <a:bodyPr/>
                    <a:lstStyle/>
                    <a:p>
                      <a:pPr algn="ctr"/>
                      <a:r>
                        <a:rPr lang="en-US" dirty="0" smtClean="0"/>
                        <a:t>Flow (</a:t>
                      </a:r>
                      <a:r>
                        <a:rPr lang="en-US" dirty="0" err="1" smtClean="0"/>
                        <a:t>cfs</a:t>
                      </a:r>
                      <a:r>
                        <a:rPr lang="en-US" dirty="0" smtClean="0"/>
                        <a:t>)</a:t>
                      </a:r>
                      <a:endParaRPr lang="en-US" dirty="0"/>
                    </a:p>
                  </a:txBody>
                  <a:tcPr/>
                </a:tc>
                <a:tc>
                  <a:txBody>
                    <a:bodyPr/>
                    <a:lstStyle/>
                    <a:p>
                      <a:pPr algn="ctr"/>
                      <a:r>
                        <a:rPr lang="en-US" dirty="0" smtClean="0"/>
                        <a:t>Stage (</a:t>
                      </a:r>
                      <a:r>
                        <a:rPr lang="en-US" dirty="0" err="1" smtClean="0"/>
                        <a:t>ft</a:t>
                      </a:r>
                      <a:r>
                        <a:rPr lang="en-US" dirty="0" smtClean="0"/>
                        <a:t>)</a:t>
                      </a:r>
                      <a:endParaRPr lang="en-US" dirty="0"/>
                    </a:p>
                  </a:txBody>
                  <a:tcPr/>
                </a:tc>
              </a:tr>
              <a:tr h="303415">
                <a:tc>
                  <a:txBody>
                    <a:bodyPr/>
                    <a:lstStyle/>
                    <a:p>
                      <a:pPr algn="ctr"/>
                      <a:r>
                        <a:rPr lang="en-US" dirty="0" smtClean="0"/>
                        <a:t>9/13 @ 18Z</a:t>
                      </a:r>
                      <a:endParaRPr lang="en-US" dirty="0"/>
                    </a:p>
                  </a:txBody>
                  <a:tcPr/>
                </a:tc>
                <a:tc>
                  <a:txBody>
                    <a:bodyPr/>
                    <a:lstStyle/>
                    <a:p>
                      <a:pPr algn="ctr"/>
                      <a:r>
                        <a:rPr lang="en-US" dirty="0" smtClean="0"/>
                        <a:t>2640</a:t>
                      </a:r>
                      <a:endParaRPr lang="en-US" dirty="0"/>
                    </a:p>
                  </a:txBody>
                  <a:tcPr/>
                </a:tc>
                <a:tc>
                  <a:txBody>
                    <a:bodyPr/>
                    <a:lstStyle/>
                    <a:p>
                      <a:pPr algn="ctr"/>
                      <a:r>
                        <a:rPr lang="en-US" dirty="0" smtClean="0"/>
                        <a:t>2.5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9/14 @ 00Z</a:t>
                      </a:r>
                    </a:p>
                  </a:txBody>
                  <a:tcPr/>
                </a:tc>
                <a:tc>
                  <a:txBody>
                    <a:bodyPr/>
                    <a:lstStyle/>
                    <a:p>
                      <a:pPr algn="ctr"/>
                      <a:r>
                        <a:rPr lang="en-US" dirty="0" smtClean="0"/>
                        <a:t>2950</a:t>
                      </a:r>
                      <a:endParaRPr lang="en-US" dirty="0"/>
                    </a:p>
                  </a:txBody>
                  <a:tcPr/>
                </a:tc>
                <a:tc>
                  <a:txBody>
                    <a:bodyPr/>
                    <a:lstStyle/>
                    <a:p>
                      <a:pPr algn="ctr"/>
                      <a:r>
                        <a:rPr lang="en-US" dirty="0" smtClean="0"/>
                        <a:t>2.6</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9/14 @ 06Z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2950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a:t>
                      </a:r>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9/14 @ 12Z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2950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a:t>
                      </a:r>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9/14 @ 18Z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a:t>
                      </a:r>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9/15 @ 00Z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r>
                        <a:rPr lang="en-US" dirty="0" smtClean="0"/>
                        <a:t>2.5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9/15 @ 06Z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r>
                        <a:rPr lang="en-US" dirty="0" smtClean="0"/>
                        <a:t>2.5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9/15 @ 12Z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r>
                        <a:rPr lang="en-US" dirty="0" smtClean="0"/>
                        <a:t>2.5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9/15 @ 18Z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r>
                        <a:rPr lang="en-US" dirty="0" smtClean="0"/>
                        <a:t>2.5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00Z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r>
                        <a:rPr lang="en-US" dirty="0" smtClean="0"/>
                        <a:t>2.5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06Z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r>
                        <a:rPr lang="en-US" dirty="0" smtClean="0"/>
                        <a:t>2.5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12Z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r>
                        <a:rPr lang="en-US" dirty="0" smtClean="0"/>
                        <a:t>2.5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18Z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r>
                        <a:rPr lang="en-US" dirty="0" smtClean="0"/>
                        <a:t>2.5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9/17 @ 00Z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r>
                        <a:rPr lang="en-US" dirty="0" smtClean="0"/>
                        <a:t>2.5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9/17 @ 06Z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r>
                        <a:rPr lang="en-US" dirty="0" smtClean="0"/>
                        <a:t>2.5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9/17 @ 12Z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r>
                        <a:rPr lang="en-US" dirty="0" smtClean="0"/>
                        <a:t>2.5</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44435093"/>
              </p:ext>
            </p:extLst>
          </p:nvPr>
        </p:nvGraphicFramePr>
        <p:xfrm>
          <a:off x="4419600" y="1143000"/>
          <a:ext cx="3810000" cy="1524000"/>
        </p:xfrm>
        <a:graphic>
          <a:graphicData uri="http://schemas.openxmlformats.org/drawingml/2006/table">
            <a:tbl>
              <a:tblPr firstRow="1" bandRow="1">
                <a:tableStyleId>{5C22544A-7EE6-4342-B048-85BDC9FD1C3A}</a:tableStyleId>
              </a:tblPr>
              <a:tblGrid>
                <a:gridCol w="1447800"/>
                <a:gridCol w="1066800"/>
                <a:gridCol w="1295400"/>
              </a:tblGrid>
              <a:tr h="228600">
                <a:tc>
                  <a:txBody>
                    <a:bodyPr/>
                    <a:lstStyle/>
                    <a:p>
                      <a:pPr algn="ctr"/>
                      <a:r>
                        <a:rPr lang="en-US" dirty="0" smtClean="0"/>
                        <a:t>Date</a:t>
                      </a:r>
                      <a:endParaRPr lang="en-US" dirty="0"/>
                    </a:p>
                  </a:txBody>
                  <a:tcPr/>
                </a:tc>
                <a:tc>
                  <a:txBody>
                    <a:bodyPr/>
                    <a:lstStyle/>
                    <a:p>
                      <a:pPr algn="ctr"/>
                      <a:r>
                        <a:rPr lang="en-US" dirty="0" smtClean="0"/>
                        <a:t>Flow (</a:t>
                      </a:r>
                      <a:r>
                        <a:rPr lang="en-US" dirty="0" err="1" smtClean="0"/>
                        <a:t>cfs</a:t>
                      </a:r>
                      <a:r>
                        <a:rPr lang="en-US" dirty="0" smtClean="0"/>
                        <a:t>)</a:t>
                      </a:r>
                      <a:endParaRPr lang="en-US" dirty="0"/>
                    </a:p>
                  </a:txBody>
                  <a:tcPr/>
                </a:tc>
                <a:tc>
                  <a:txBody>
                    <a:bodyPr/>
                    <a:lstStyle/>
                    <a:p>
                      <a:pPr algn="ctr"/>
                      <a:r>
                        <a:rPr lang="en-US" dirty="0" smtClean="0"/>
                        <a:t>Stage (</a:t>
                      </a:r>
                      <a:r>
                        <a:rPr lang="en-US" dirty="0" err="1" smtClean="0"/>
                        <a:t>ft</a:t>
                      </a:r>
                      <a:r>
                        <a:rPr lang="en-US" dirty="0" smtClean="0"/>
                        <a:t>)</a:t>
                      </a:r>
                      <a:endParaRPr lang="en-US" dirty="0"/>
                    </a:p>
                  </a:txBody>
                  <a:tcPr/>
                </a:tc>
              </a:tr>
              <a:tr h="303415">
                <a:tc>
                  <a:txBody>
                    <a:bodyPr/>
                    <a:lstStyle/>
                    <a:p>
                      <a:pPr algn="ctr"/>
                      <a:r>
                        <a:rPr lang="en-US" dirty="0" smtClean="0"/>
                        <a:t>9/17 @ 18Z</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r>
                        <a:rPr lang="en-US" dirty="0" smtClean="0"/>
                        <a:t>2.5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9/18 @ 00Z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r>
                        <a:rPr lang="en-US" dirty="0" smtClean="0"/>
                        <a:t>2.5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9/18 @ 06Z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r>
                        <a:rPr lang="en-US" dirty="0" smtClean="0"/>
                        <a:t>2.5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9/18 @ 12Z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2640</a:t>
                      </a:r>
                    </a:p>
                  </a:txBody>
                  <a:tcPr/>
                </a:tc>
                <a:tc>
                  <a:txBody>
                    <a:bodyPr/>
                    <a:lstStyle/>
                    <a:p>
                      <a:pPr algn="ctr"/>
                      <a:r>
                        <a:rPr lang="en-US" dirty="0" smtClean="0"/>
                        <a:t>2.5</a:t>
                      </a:r>
                      <a:endParaRPr lang="en-US" dirty="0"/>
                    </a:p>
                  </a:txBody>
                  <a:tcPr/>
                </a:tc>
              </a:tr>
            </a:tbl>
          </a:graphicData>
        </a:graphic>
      </p:graphicFrame>
      <p:sp>
        <p:nvSpPr>
          <p:cNvPr id="7" name="Title 1"/>
          <p:cNvSpPr txBox="1">
            <a:spLocks/>
          </p:cNvSpPr>
          <p:nvPr/>
        </p:nvSpPr>
        <p:spPr>
          <a:xfrm>
            <a:off x="762000" y="152400"/>
            <a:ext cx="7772400" cy="6858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304800" algn="ctr" rtl="0" eaLnBrk="1" hangingPunct="1">
              <a:lnSpc>
                <a:spcPct val="100000"/>
              </a:lnSpc>
              <a:spcBef>
                <a:spcPts val="0"/>
              </a:spcBef>
              <a:spcAft>
                <a:spcPts val="0"/>
              </a:spcAft>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rtl val="0"/>
              </a:defRPr>
            </a:lvl1pPr>
            <a:lvl2pPr marL="0" marR="0" indent="304800" algn="ctr" rtl="0" eaLnBrk="1" hangingPunct="1">
              <a:lnSpc>
                <a:spcPct val="100000"/>
              </a:lnSpc>
              <a:spcBef>
                <a:spcPts val="0"/>
              </a:spcBef>
              <a:spcAft>
                <a:spcPts val="0"/>
              </a:spcAft>
              <a:buClr>
                <a:schemeClr val="dk1"/>
              </a:buClr>
              <a:buSzPct val="100000"/>
              <a:buFont typeface="Arial"/>
              <a:buNone/>
              <a:defRPr sz="4800" b="1" i="0" u="none" strike="noStrike" cap="none" baseline="0">
                <a:solidFill>
                  <a:schemeClr val="dk1"/>
                </a:solidFill>
                <a:latin typeface="Arial"/>
                <a:ea typeface="Arial"/>
                <a:cs typeface="Arial"/>
                <a:sym typeface="Arial"/>
                <a:rtl val="0"/>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sz="3200" kern="0" dirty="0" smtClean="0"/>
              <a:t>OHRFC River Flows</a:t>
            </a:r>
            <a:endParaRPr lang="en-US" sz="3200" kern="0" dirty="0"/>
          </a:p>
        </p:txBody>
      </p:sp>
    </p:spTree>
    <p:extLst>
      <p:ext uri="{BB962C8B-B14F-4D97-AF65-F5344CB8AC3E}">
        <p14:creationId xmlns:p14="http://schemas.microsoft.com/office/powerpoint/2010/main" val="2385540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0" y="152400"/>
            <a:ext cx="7772400" cy="6858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304800" algn="ctr" rtl="0" eaLnBrk="1" hangingPunct="1">
              <a:lnSpc>
                <a:spcPct val="100000"/>
              </a:lnSpc>
              <a:spcBef>
                <a:spcPts val="0"/>
              </a:spcBef>
              <a:spcAft>
                <a:spcPts val="0"/>
              </a:spcAft>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rtl val="0"/>
              </a:defRPr>
            </a:lvl1pPr>
            <a:lvl2pPr marL="0" marR="0" indent="304800" algn="ctr" rtl="0" eaLnBrk="1" hangingPunct="1">
              <a:lnSpc>
                <a:spcPct val="100000"/>
              </a:lnSpc>
              <a:spcBef>
                <a:spcPts val="0"/>
              </a:spcBef>
              <a:spcAft>
                <a:spcPts val="0"/>
              </a:spcAft>
              <a:buClr>
                <a:schemeClr val="dk1"/>
              </a:buClr>
              <a:buSzPct val="100000"/>
              <a:buFont typeface="Arial"/>
              <a:buNone/>
              <a:defRPr sz="4800" b="1" i="0" u="none" strike="noStrike" cap="none" baseline="0">
                <a:solidFill>
                  <a:schemeClr val="dk1"/>
                </a:solidFill>
                <a:latin typeface="Arial"/>
                <a:ea typeface="Arial"/>
                <a:cs typeface="Arial"/>
                <a:sym typeface="Arial"/>
                <a:rtl val="0"/>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sz="3200" kern="0" dirty="0" smtClean="0"/>
              <a:t>OHRFC River Forecast</a:t>
            </a:r>
            <a:endParaRPr lang="en-US" sz="3200" kern="0" dirty="0"/>
          </a:p>
        </p:txBody>
      </p:sp>
      <p:graphicFrame>
        <p:nvGraphicFramePr>
          <p:cNvPr id="4" name="Chart 3"/>
          <p:cNvGraphicFramePr>
            <a:graphicFrameLocks/>
          </p:cNvGraphicFramePr>
          <p:nvPr>
            <p:extLst>
              <p:ext uri="{D42A27DB-BD31-4B8C-83A1-F6EECF244321}">
                <p14:modId xmlns:p14="http://schemas.microsoft.com/office/powerpoint/2010/main" val="1021463941"/>
              </p:ext>
            </p:extLst>
          </p:nvPr>
        </p:nvGraphicFramePr>
        <p:xfrm>
          <a:off x="228600" y="2286000"/>
          <a:ext cx="50292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52400" y="1219200"/>
            <a:ext cx="8763000" cy="646331"/>
          </a:xfrm>
          <a:prstGeom prst="rect">
            <a:avLst/>
          </a:prstGeom>
          <a:noFill/>
        </p:spPr>
        <p:txBody>
          <a:bodyPr wrap="square" rtlCol="0">
            <a:spAutoFit/>
          </a:bodyPr>
          <a:lstStyle/>
          <a:p>
            <a:r>
              <a:rPr lang="en-US" dirty="0" smtClean="0"/>
              <a:t>Official OHRFC Forecast issued for Loweville.  This forecast is issued on September 13</a:t>
            </a:r>
            <a:r>
              <a:rPr lang="en-US" baseline="30000" dirty="0" smtClean="0"/>
              <a:t>th</a:t>
            </a:r>
            <a:r>
              <a:rPr lang="en-US" dirty="0" smtClean="0"/>
              <a:t>, 2018.  From the outlook, the peak is expected on September 17</a:t>
            </a:r>
            <a:r>
              <a:rPr lang="en-US" baseline="30000" dirty="0" smtClean="0"/>
              <a:t>th</a:t>
            </a:r>
            <a:r>
              <a:rPr lang="en-US" dirty="0" smtClean="0"/>
              <a:t> at 8pm.</a:t>
            </a:r>
            <a:endParaRPr lang="en-US" dirty="0"/>
          </a:p>
        </p:txBody>
      </p:sp>
      <p:sp>
        <p:nvSpPr>
          <p:cNvPr id="3" name="TextBox 2"/>
          <p:cNvSpPr txBox="1"/>
          <p:nvPr/>
        </p:nvSpPr>
        <p:spPr>
          <a:xfrm>
            <a:off x="5486400" y="2471678"/>
            <a:ext cx="3276600" cy="2862322"/>
          </a:xfrm>
          <a:prstGeom prst="rect">
            <a:avLst/>
          </a:prstGeom>
          <a:noFill/>
        </p:spPr>
        <p:txBody>
          <a:bodyPr wrap="square" rtlCol="0">
            <a:spAutoFit/>
          </a:bodyPr>
          <a:lstStyle/>
          <a:p>
            <a:r>
              <a:rPr lang="en-US" dirty="0" smtClean="0"/>
              <a:t>In the outlook, a crest of over 10 feet was expected.</a:t>
            </a:r>
          </a:p>
          <a:p>
            <a:endParaRPr lang="en-US" dirty="0"/>
          </a:p>
          <a:p>
            <a:r>
              <a:rPr lang="en-US" dirty="0" smtClean="0"/>
              <a:t>This forecast only have around 2.6 feet, what gives?</a:t>
            </a:r>
          </a:p>
          <a:p>
            <a:endParaRPr lang="en-US" dirty="0"/>
          </a:p>
          <a:p>
            <a:r>
              <a:rPr lang="en-US" dirty="0" smtClean="0"/>
              <a:t>What are you thoughts on this?</a:t>
            </a:r>
          </a:p>
          <a:p>
            <a:endParaRPr lang="en-US" dirty="0"/>
          </a:p>
          <a:p>
            <a:r>
              <a:rPr lang="en-US" dirty="0" smtClean="0"/>
              <a:t>How could this be improved? </a:t>
            </a:r>
            <a:endParaRPr lang="en-US" dirty="0"/>
          </a:p>
        </p:txBody>
      </p:sp>
    </p:spTree>
    <p:extLst>
      <p:ext uri="{BB962C8B-B14F-4D97-AF65-F5344CB8AC3E}">
        <p14:creationId xmlns:p14="http://schemas.microsoft.com/office/powerpoint/2010/main" val="752126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6201" y="1730502"/>
            <a:ext cx="6172200" cy="4441698"/>
            <a:chOff x="76200" y="1673352"/>
            <a:chExt cx="6486525" cy="467029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673352"/>
              <a:ext cx="6486525" cy="4670298"/>
            </a:xfrm>
            <a:prstGeom prst="rect">
              <a:avLst/>
            </a:prstGeom>
          </p:spPr>
        </p:pic>
        <p:sp>
          <p:nvSpPr>
            <p:cNvPr id="6" name="Rectangle 5"/>
            <p:cNvSpPr/>
            <p:nvPr/>
          </p:nvSpPr>
          <p:spPr>
            <a:xfrm>
              <a:off x="1918052" y="2286000"/>
              <a:ext cx="2842860" cy="228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109AF"/>
                  </a:solidFill>
                  <a:latin typeface="Apple Chancery" pitchFamily="66" charset="0"/>
                </a:rPr>
                <a:t>High River at Loweville</a:t>
              </a:r>
              <a:endParaRPr lang="en-US" b="1" dirty="0">
                <a:solidFill>
                  <a:srgbClr val="1109AF"/>
                </a:solidFill>
                <a:latin typeface="Apple Chancery" pitchFamily="66" charset="0"/>
              </a:endParaRPr>
            </a:p>
          </p:txBody>
        </p:sp>
      </p:grpSp>
      <p:sp>
        <p:nvSpPr>
          <p:cNvPr id="10" name="Title 1"/>
          <p:cNvSpPr txBox="1">
            <a:spLocks/>
          </p:cNvSpPr>
          <p:nvPr/>
        </p:nvSpPr>
        <p:spPr>
          <a:xfrm>
            <a:off x="762000" y="152400"/>
            <a:ext cx="7772400" cy="6858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304800" algn="ctr" rtl="0" eaLnBrk="1" hangingPunct="1">
              <a:lnSpc>
                <a:spcPct val="100000"/>
              </a:lnSpc>
              <a:spcBef>
                <a:spcPts val="0"/>
              </a:spcBef>
              <a:spcAft>
                <a:spcPts val="0"/>
              </a:spcAft>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rtl val="0"/>
              </a:defRPr>
            </a:lvl1pPr>
            <a:lvl2pPr marL="0" marR="0" indent="304800" algn="ctr" rtl="0" eaLnBrk="1" hangingPunct="1">
              <a:lnSpc>
                <a:spcPct val="100000"/>
              </a:lnSpc>
              <a:spcBef>
                <a:spcPts val="0"/>
              </a:spcBef>
              <a:spcAft>
                <a:spcPts val="0"/>
              </a:spcAft>
              <a:buClr>
                <a:schemeClr val="dk1"/>
              </a:buClr>
              <a:buSzPct val="100000"/>
              <a:buFont typeface="Arial"/>
              <a:buNone/>
              <a:defRPr sz="4800" b="1" i="0" u="none" strike="noStrike" cap="none" baseline="0">
                <a:solidFill>
                  <a:schemeClr val="dk1"/>
                </a:solidFill>
                <a:latin typeface="Arial"/>
                <a:ea typeface="Arial"/>
                <a:cs typeface="Arial"/>
                <a:sym typeface="Arial"/>
                <a:rtl val="0"/>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sz="3200" kern="0" dirty="0" smtClean="0"/>
              <a:t>2 Day Outlook</a:t>
            </a:r>
            <a:endParaRPr lang="en-US" sz="3200" kern="0" dirty="0"/>
          </a:p>
        </p:txBody>
      </p:sp>
      <p:sp>
        <p:nvSpPr>
          <p:cNvPr id="11" name="TextBox 10"/>
          <p:cNvSpPr txBox="1"/>
          <p:nvPr/>
        </p:nvSpPr>
        <p:spPr>
          <a:xfrm>
            <a:off x="152400" y="1066800"/>
            <a:ext cx="8763000" cy="646331"/>
          </a:xfrm>
          <a:prstGeom prst="rect">
            <a:avLst/>
          </a:prstGeom>
          <a:noFill/>
        </p:spPr>
        <p:txBody>
          <a:bodyPr wrap="square" rtlCol="0">
            <a:spAutoFit/>
          </a:bodyPr>
          <a:lstStyle/>
          <a:p>
            <a:pPr algn="ctr"/>
            <a:r>
              <a:rPr lang="en-US" dirty="0" smtClean="0"/>
              <a:t>42 Member North American Ensemble Forecast System (NAEFS)</a:t>
            </a:r>
          </a:p>
          <a:p>
            <a:pPr algn="ctr"/>
            <a:r>
              <a:rPr lang="en-US" dirty="0" smtClean="0"/>
              <a:t>United States and Canadian Weather Models</a:t>
            </a:r>
            <a:endParaRPr lang="en-US" dirty="0"/>
          </a:p>
        </p:txBody>
      </p:sp>
      <p:sp>
        <p:nvSpPr>
          <p:cNvPr id="12" name="TextBox 11"/>
          <p:cNvSpPr txBox="1"/>
          <p:nvPr/>
        </p:nvSpPr>
        <p:spPr>
          <a:xfrm>
            <a:off x="6324600" y="1981200"/>
            <a:ext cx="2707282" cy="3416320"/>
          </a:xfrm>
          <a:prstGeom prst="rect">
            <a:avLst/>
          </a:prstGeom>
          <a:noFill/>
        </p:spPr>
        <p:txBody>
          <a:bodyPr wrap="square" rtlCol="0">
            <a:spAutoFit/>
          </a:bodyPr>
          <a:lstStyle/>
          <a:p>
            <a:r>
              <a:rPr lang="en-US" dirty="0" smtClean="0"/>
              <a:t>Overall median and orange range appears lower.</a:t>
            </a:r>
          </a:p>
          <a:p>
            <a:endParaRPr lang="en-US" dirty="0"/>
          </a:p>
          <a:p>
            <a:r>
              <a:rPr lang="en-US" dirty="0" smtClean="0"/>
              <a:t>Still plenty of variability</a:t>
            </a:r>
          </a:p>
          <a:p>
            <a:endParaRPr lang="en-US" dirty="0" smtClean="0"/>
          </a:p>
          <a:p>
            <a:r>
              <a:rPr lang="en-US" dirty="0" smtClean="0"/>
              <a:t>What would we be passing along to our stakeholders?</a:t>
            </a:r>
          </a:p>
          <a:p>
            <a:endParaRPr lang="en-US" dirty="0"/>
          </a:p>
          <a:p>
            <a:r>
              <a:rPr lang="en-US" dirty="0" smtClean="0"/>
              <a:t>Jot down your thoughts from seeing this.</a:t>
            </a:r>
            <a:endParaRPr lang="en-US" dirty="0"/>
          </a:p>
        </p:txBody>
      </p:sp>
    </p:spTree>
    <p:extLst>
      <p:ext uri="{BB962C8B-B14F-4D97-AF65-F5344CB8AC3E}">
        <p14:creationId xmlns:p14="http://schemas.microsoft.com/office/powerpoint/2010/main" val="3057997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28600"/>
            <a:ext cx="662940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Calibri" panose="020F0502020204030204" pitchFamily="34" charset="0"/>
              </a:rPr>
              <a:t>Outline</a:t>
            </a: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3" name="TextBox 2"/>
          <p:cNvSpPr txBox="1"/>
          <p:nvPr/>
        </p:nvSpPr>
        <p:spPr>
          <a:xfrm>
            <a:off x="685800" y="1676400"/>
            <a:ext cx="7593745" cy="3970318"/>
          </a:xfrm>
          <a:prstGeom prst="rect">
            <a:avLst/>
          </a:prstGeom>
          <a:noFill/>
        </p:spPr>
        <p:txBody>
          <a:bodyPr wrap="none" rtlCol="0">
            <a:spAutoFit/>
          </a:bodyPr>
          <a:lstStyle/>
          <a:p>
            <a:pPr marL="400050" indent="-400050">
              <a:buFont typeface="+mj-lt"/>
              <a:buAutoNum type="romanUcPeriod"/>
            </a:pPr>
            <a:r>
              <a:rPr lang="en-US" sz="2800" b="1" dirty="0" smtClean="0"/>
              <a:t>Introduction</a:t>
            </a:r>
          </a:p>
          <a:p>
            <a:pPr marL="400050" indent="-400050">
              <a:buFont typeface="+mj-lt"/>
              <a:buAutoNum type="romanUcPeriod"/>
            </a:pPr>
            <a:endParaRPr lang="en-US" sz="2800" b="1" dirty="0" smtClean="0"/>
          </a:p>
          <a:p>
            <a:pPr marL="400050" indent="-400050">
              <a:buFont typeface="+mj-lt"/>
              <a:buAutoNum type="romanUcPeriod"/>
            </a:pPr>
            <a:r>
              <a:rPr lang="en-US" sz="2800" b="1" dirty="0" smtClean="0"/>
              <a:t>OHRFC Official Forecast Process</a:t>
            </a:r>
          </a:p>
          <a:p>
            <a:pPr marL="400050" indent="-400050">
              <a:buFont typeface="+mj-lt"/>
              <a:buAutoNum type="romanUcPeriod"/>
            </a:pPr>
            <a:endParaRPr lang="en-US" sz="2800" b="1" dirty="0" smtClean="0"/>
          </a:p>
          <a:p>
            <a:pPr marL="400050" indent="-400050">
              <a:buFont typeface="+mj-lt"/>
              <a:buAutoNum type="romanUcPeriod"/>
            </a:pPr>
            <a:r>
              <a:rPr lang="en-US" sz="2800" b="1" dirty="0" smtClean="0"/>
              <a:t>Outlook Forecast Process</a:t>
            </a:r>
          </a:p>
          <a:p>
            <a:pPr marL="400050" indent="-400050">
              <a:buFont typeface="+mj-lt"/>
              <a:buAutoNum type="romanUcPeriod"/>
            </a:pPr>
            <a:endParaRPr lang="en-US" sz="2800" b="1" dirty="0" smtClean="0"/>
          </a:p>
          <a:p>
            <a:pPr marL="400050" indent="-400050">
              <a:buFont typeface="+mj-lt"/>
              <a:buAutoNum type="romanUcPeriod"/>
            </a:pPr>
            <a:r>
              <a:rPr lang="en-US" sz="2800" b="1" dirty="0" smtClean="0"/>
              <a:t>Outlook vs Official Forecast Comparison</a:t>
            </a:r>
          </a:p>
          <a:p>
            <a:pPr marL="400050" indent="-400050">
              <a:buFont typeface="+mj-lt"/>
              <a:buAutoNum type="romanUcPeriod"/>
            </a:pPr>
            <a:endParaRPr lang="en-US" sz="2800" b="1" dirty="0" smtClean="0"/>
          </a:p>
          <a:p>
            <a:pPr marL="400050" indent="-400050">
              <a:buFont typeface="+mj-lt"/>
              <a:buAutoNum type="romanUcPeriod"/>
            </a:pPr>
            <a:r>
              <a:rPr lang="en-US" sz="2800" b="1" dirty="0" smtClean="0"/>
              <a:t>Outlook vs Official Forecast Exercise</a:t>
            </a:r>
            <a:endParaRPr lang="en-US" sz="2800" b="1" dirty="0"/>
          </a:p>
        </p:txBody>
      </p:sp>
    </p:spTree>
    <p:extLst>
      <p:ext uri="{BB962C8B-B14F-4D97-AF65-F5344CB8AC3E}">
        <p14:creationId xmlns:p14="http://schemas.microsoft.com/office/powerpoint/2010/main" val="1767529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152400"/>
            <a:ext cx="7772400" cy="6858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304800" algn="ctr" rtl="0" eaLnBrk="1" hangingPunct="1">
              <a:lnSpc>
                <a:spcPct val="100000"/>
              </a:lnSpc>
              <a:spcBef>
                <a:spcPts val="0"/>
              </a:spcBef>
              <a:spcAft>
                <a:spcPts val="0"/>
              </a:spcAft>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rtl val="0"/>
              </a:defRPr>
            </a:lvl1pPr>
            <a:lvl2pPr marL="0" marR="0" indent="304800" algn="ctr" rtl="0" eaLnBrk="1" hangingPunct="1">
              <a:lnSpc>
                <a:spcPct val="100000"/>
              </a:lnSpc>
              <a:spcBef>
                <a:spcPts val="0"/>
              </a:spcBef>
              <a:spcAft>
                <a:spcPts val="0"/>
              </a:spcAft>
              <a:buClr>
                <a:schemeClr val="dk1"/>
              </a:buClr>
              <a:buSzPct val="100000"/>
              <a:buFont typeface="Arial"/>
              <a:buNone/>
              <a:defRPr sz="4800" b="1" i="0" u="none" strike="noStrike" cap="none" baseline="0">
                <a:solidFill>
                  <a:schemeClr val="dk1"/>
                </a:solidFill>
                <a:latin typeface="Arial"/>
                <a:ea typeface="Arial"/>
                <a:cs typeface="Arial"/>
                <a:sym typeface="Arial"/>
                <a:rtl val="0"/>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sz="3200" kern="0" dirty="0" smtClean="0"/>
              <a:t>OHRFC River Flows</a:t>
            </a:r>
            <a:endParaRPr lang="en-US" sz="3200" kern="0" dirty="0"/>
          </a:p>
        </p:txBody>
      </p:sp>
      <p:graphicFrame>
        <p:nvGraphicFramePr>
          <p:cNvPr id="7" name="Table 6"/>
          <p:cNvGraphicFramePr>
            <a:graphicFrameLocks noGrp="1"/>
          </p:cNvGraphicFramePr>
          <p:nvPr>
            <p:extLst>
              <p:ext uri="{D42A27DB-BD31-4B8C-83A1-F6EECF244321}">
                <p14:modId xmlns:p14="http://schemas.microsoft.com/office/powerpoint/2010/main" val="1144786767"/>
              </p:ext>
            </p:extLst>
          </p:nvPr>
        </p:nvGraphicFramePr>
        <p:xfrm>
          <a:off x="228600" y="1143000"/>
          <a:ext cx="3810000" cy="5181600"/>
        </p:xfrm>
        <a:graphic>
          <a:graphicData uri="http://schemas.openxmlformats.org/drawingml/2006/table">
            <a:tbl>
              <a:tblPr firstRow="1" bandRow="1">
                <a:tableStyleId>{5C22544A-7EE6-4342-B048-85BDC9FD1C3A}</a:tableStyleId>
              </a:tblPr>
              <a:tblGrid>
                <a:gridCol w="1447800"/>
                <a:gridCol w="1066800"/>
                <a:gridCol w="1295400"/>
              </a:tblGrid>
              <a:tr h="303415">
                <a:tc>
                  <a:txBody>
                    <a:bodyPr/>
                    <a:lstStyle/>
                    <a:p>
                      <a:pPr algn="ctr"/>
                      <a:r>
                        <a:rPr lang="en-US" dirty="0" smtClean="0"/>
                        <a:t>Date</a:t>
                      </a:r>
                      <a:endParaRPr lang="en-US" dirty="0"/>
                    </a:p>
                  </a:txBody>
                  <a:tcPr/>
                </a:tc>
                <a:tc>
                  <a:txBody>
                    <a:bodyPr/>
                    <a:lstStyle/>
                    <a:p>
                      <a:pPr algn="ctr"/>
                      <a:r>
                        <a:rPr lang="en-US" dirty="0" smtClean="0"/>
                        <a:t>Flow (</a:t>
                      </a:r>
                      <a:r>
                        <a:rPr lang="en-US" dirty="0" err="1" smtClean="0"/>
                        <a:t>cfs</a:t>
                      </a:r>
                      <a:r>
                        <a:rPr lang="en-US" dirty="0" smtClean="0"/>
                        <a:t>)</a:t>
                      </a:r>
                      <a:endParaRPr lang="en-US" dirty="0"/>
                    </a:p>
                  </a:txBody>
                  <a:tcPr/>
                </a:tc>
                <a:tc>
                  <a:txBody>
                    <a:bodyPr/>
                    <a:lstStyle/>
                    <a:p>
                      <a:pPr algn="ctr"/>
                      <a:r>
                        <a:rPr lang="en-US" dirty="0" smtClean="0"/>
                        <a:t>Stage (</a:t>
                      </a:r>
                      <a:r>
                        <a:rPr lang="en-US" dirty="0" err="1" smtClean="0"/>
                        <a:t>ft</a:t>
                      </a:r>
                      <a:r>
                        <a:rPr lang="en-US" dirty="0" smtClean="0"/>
                        <a:t>)</a:t>
                      </a:r>
                      <a:endParaRPr lang="en-US" dirty="0"/>
                    </a:p>
                  </a:txBody>
                  <a:tcPr/>
                </a:tc>
              </a:tr>
              <a:tr h="303415">
                <a:tc>
                  <a:txBody>
                    <a:bodyPr/>
                    <a:lstStyle/>
                    <a:p>
                      <a:pPr algn="ctr"/>
                      <a:r>
                        <a:rPr lang="en-US" dirty="0" smtClean="0"/>
                        <a:t>9/15 @ 18Z</a:t>
                      </a:r>
                      <a:endParaRPr lang="en-US" dirty="0"/>
                    </a:p>
                  </a:txBody>
                  <a:tcPr/>
                </a:tc>
                <a:tc>
                  <a:txBody>
                    <a:bodyPr/>
                    <a:lstStyle/>
                    <a:p>
                      <a:pPr algn="ctr"/>
                      <a:r>
                        <a:rPr lang="en-US" dirty="0" smtClean="0"/>
                        <a:t>3670</a:t>
                      </a:r>
                      <a:endParaRPr lang="en-US" dirty="0"/>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00Z</a:t>
                      </a:r>
                    </a:p>
                  </a:txBody>
                  <a:tcPr/>
                </a:tc>
                <a:tc>
                  <a:txBody>
                    <a:bodyPr/>
                    <a:lstStyle/>
                    <a:p>
                      <a:pPr algn="ctr"/>
                      <a:r>
                        <a:rPr lang="en-US" dirty="0" smtClean="0"/>
                        <a:t>3300</a:t>
                      </a:r>
                      <a:endParaRPr lang="en-US" dirty="0"/>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06Z</a:t>
                      </a:r>
                    </a:p>
                  </a:txBody>
                  <a:tcPr/>
                </a:tc>
                <a:tc>
                  <a:txBody>
                    <a:bodyPr/>
                    <a:lstStyle/>
                    <a:p>
                      <a:pPr algn="ctr"/>
                      <a:r>
                        <a:rPr lang="en-US" dirty="0" smtClean="0"/>
                        <a:t>3300</a:t>
                      </a:r>
                      <a:endParaRPr lang="en-US" dirty="0"/>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12Z</a:t>
                      </a:r>
                    </a:p>
                  </a:txBody>
                  <a:tcPr/>
                </a:tc>
                <a:tc>
                  <a:txBody>
                    <a:bodyPr/>
                    <a:lstStyle/>
                    <a:p>
                      <a:pPr algn="ctr"/>
                      <a:r>
                        <a:rPr lang="en-US" dirty="0" smtClean="0"/>
                        <a:t>3670</a:t>
                      </a:r>
                      <a:endParaRPr lang="en-US" dirty="0"/>
                    </a:p>
                  </a:txBody>
                  <a:tcPr/>
                </a:tc>
                <a:tc>
                  <a:txBody>
                    <a:bodyPr/>
                    <a:lstStyle/>
                    <a:p>
                      <a:pPr algn="ctr"/>
                      <a:endParaRPr lang="en-US"/>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18Z</a:t>
                      </a:r>
                    </a:p>
                  </a:txBody>
                  <a:tcPr/>
                </a:tc>
                <a:tc>
                  <a:txBody>
                    <a:bodyPr/>
                    <a:lstStyle/>
                    <a:p>
                      <a:pPr algn="ctr"/>
                      <a:r>
                        <a:rPr lang="en-US" dirty="0" smtClean="0"/>
                        <a:t>4527</a:t>
                      </a:r>
                      <a:endParaRPr lang="en-US" dirty="0"/>
                    </a:p>
                  </a:txBody>
                  <a:tcPr/>
                </a:tc>
                <a:tc>
                  <a:txBody>
                    <a:bodyPr/>
                    <a:lstStyle/>
                    <a:p>
                      <a:pPr algn="ctr"/>
                      <a:endParaRPr lang="en-US"/>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9/17 @ 00Z</a:t>
                      </a:r>
                    </a:p>
                  </a:txBody>
                  <a:tcPr/>
                </a:tc>
                <a:tc>
                  <a:txBody>
                    <a:bodyPr/>
                    <a:lstStyle/>
                    <a:p>
                      <a:pPr algn="ctr"/>
                      <a:r>
                        <a:rPr lang="en-US" dirty="0" smtClean="0"/>
                        <a:t>6500</a:t>
                      </a:r>
                      <a:endParaRPr lang="en-US" dirty="0"/>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9/17 @ 06Z</a:t>
                      </a:r>
                    </a:p>
                  </a:txBody>
                  <a:tcPr/>
                </a:tc>
                <a:tc>
                  <a:txBody>
                    <a:bodyPr/>
                    <a:lstStyle/>
                    <a:p>
                      <a:pPr algn="ctr"/>
                      <a:r>
                        <a:rPr lang="en-US" dirty="0" smtClean="0"/>
                        <a:t>12863</a:t>
                      </a:r>
                      <a:endParaRPr lang="en-US" dirty="0"/>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9/17 @ 12Z</a:t>
                      </a:r>
                    </a:p>
                  </a:txBody>
                  <a:tcPr/>
                </a:tc>
                <a:tc>
                  <a:txBody>
                    <a:bodyPr/>
                    <a:lstStyle/>
                    <a:p>
                      <a:pPr algn="ctr"/>
                      <a:r>
                        <a:rPr lang="en-US" dirty="0" smtClean="0"/>
                        <a:t>35300</a:t>
                      </a:r>
                      <a:endParaRPr lang="en-US" dirty="0"/>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9/17 @ 18Z</a:t>
                      </a:r>
                    </a:p>
                  </a:txBody>
                  <a:tcPr/>
                </a:tc>
                <a:tc>
                  <a:txBody>
                    <a:bodyPr/>
                    <a:lstStyle/>
                    <a:p>
                      <a:pPr algn="ctr"/>
                      <a:r>
                        <a:rPr lang="en-US" dirty="0" smtClean="0"/>
                        <a:t>65800</a:t>
                      </a:r>
                      <a:endParaRPr lang="en-US" dirty="0"/>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9/18 @ 00Z</a:t>
                      </a:r>
                    </a:p>
                  </a:txBody>
                  <a:tcPr/>
                </a:tc>
                <a:tc>
                  <a:txBody>
                    <a:bodyPr/>
                    <a:lstStyle/>
                    <a:p>
                      <a:pPr algn="ctr"/>
                      <a:r>
                        <a:rPr lang="en-US" dirty="0" smtClean="0"/>
                        <a:t>88425</a:t>
                      </a:r>
                      <a:endParaRPr lang="en-US" dirty="0"/>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9/18 @ 06Z</a:t>
                      </a:r>
                    </a:p>
                  </a:txBody>
                  <a:tcPr/>
                </a:tc>
                <a:tc>
                  <a:txBody>
                    <a:bodyPr/>
                    <a:lstStyle/>
                    <a:p>
                      <a:pPr algn="ctr"/>
                      <a:r>
                        <a:rPr lang="en-US" dirty="0" smtClean="0"/>
                        <a:t>99300</a:t>
                      </a:r>
                      <a:endParaRPr lang="en-US" dirty="0"/>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9/18 @ 12Z</a:t>
                      </a:r>
                    </a:p>
                  </a:txBody>
                  <a:tcPr/>
                </a:tc>
                <a:tc>
                  <a:txBody>
                    <a:bodyPr/>
                    <a:lstStyle/>
                    <a:p>
                      <a:pPr algn="ctr"/>
                      <a:r>
                        <a:rPr lang="en-US" dirty="0" smtClean="0"/>
                        <a:t>92000</a:t>
                      </a:r>
                      <a:endParaRPr lang="en-US" dirty="0"/>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9/18 @ 18Z</a:t>
                      </a:r>
                    </a:p>
                  </a:txBody>
                  <a:tcPr/>
                </a:tc>
                <a:tc>
                  <a:txBody>
                    <a:bodyPr/>
                    <a:lstStyle/>
                    <a:p>
                      <a:pPr algn="ctr"/>
                      <a:r>
                        <a:rPr lang="en-US" dirty="0" smtClean="0"/>
                        <a:t>81448</a:t>
                      </a:r>
                      <a:endParaRPr lang="en-US" dirty="0"/>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9/19 @ 00Z</a:t>
                      </a:r>
                    </a:p>
                  </a:txBody>
                  <a:tcPr/>
                </a:tc>
                <a:tc>
                  <a:txBody>
                    <a:bodyPr/>
                    <a:lstStyle/>
                    <a:p>
                      <a:pPr algn="ctr"/>
                      <a:r>
                        <a:rPr lang="en-US" dirty="0" smtClean="0"/>
                        <a:t>65800</a:t>
                      </a:r>
                      <a:endParaRPr lang="en-US" dirty="0"/>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9/19 @ 06Z</a:t>
                      </a:r>
                    </a:p>
                  </a:txBody>
                  <a:tcPr/>
                </a:tc>
                <a:tc>
                  <a:txBody>
                    <a:bodyPr/>
                    <a:lstStyle/>
                    <a:p>
                      <a:pPr algn="ctr"/>
                      <a:r>
                        <a:rPr lang="en-US" dirty="0" smtClean="0"/>
                        <a:t>43400</a:t>
                      </a:r>
                      <a:endParaRPr lang="en-US" dirty="0"/>
                    </a:p>
                  </a:txBody>
                  <a:tcPr/>
                </a:tc>
                <a:tc>
                  <a:txBody>
                    <a:bodyPr/>
                    <a:lstStyle/>
                    <a:p>
                      <a:pPr algn="ct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9/19 @ 12Z</a:t>
                      </a:r>
                    </a:p>
                  </a:txBody>
                  <a:tcPr/>
                </a:tc>
                <a:tc>
                  <a:txBody>
                    <a:bodyPr/>
                    <a:lstStyle/>
                    <a:p>
                      <a:pPr algn="ctr"/>
                      <a:r>
                        <a:rPr lang="en-US" dirty="0" smtClean="0"/>
                        <a:t>29000</a:t>
                      </a:r>
                      <a:endParaRPr lang="en-US" dirty="0"/>
                    </a:p>
                  </a:txBody>
                  <a:tcPr/>
                </a:tc>
                <a:tc>
                  <a:txBody>
                    <a:bodyPr/>
                    <a:lstStyle/>
                    <a:p>
                      <a:pPr algn="ct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15664267"/>
              </p:ext>
            </p:extLst>
          </p:nvPr>
        </p:nvGraphicFramePr>
        <p:xfrm>
          <a:off x="4419600" y="1143000"/>
          <a:ext cx="3810000" cy="1524000"/>
        </p:xfrm>
        <a:graphic>
          <a:graphicData uri="http://schemas.openxmlformats.org/drawingml/2006/table">
            <a:tbl>
              <a:tblPr firstRow="1" bandRow="1">
                <a:tableStyleId>{5C22544A-7EE6-4342-B048-85BDC9FD1C3A}</a:tableStyleId>
              </a:tblPr>
              <a:tblGrid>
                <a:gridCol w="1447800"/>
                <a:gridCol w="1066800"/>
                <a:gridCol w="1295400"/>
              </a:tblGrid>
              <a:tr h="228600">
                <a:tc>
                  <a:txBody>
                    <a:bodyPr/>
                    <a:lstStyle/>
                    <a:p>
                      <a:pPr algn="ctr"/>
                      <a:r>
                        <a:rPr lang="en-US" dirty="0" smtClean="0"/>
                        <a:t>Date</a:t>
                      </a:r>
                      <a:endParaRPr lang="en-US" dirty="0"/>
                    </a:p>
                  </a:txBody>
                  <a:tcPr/>
                </a:tc>
                <a:tc>
                  <a:txBody>
                    <a:bodyPr/>
                    <a:lstStyle/>
                    <a:p>
                      <a:pPr algn="ctr"/>
                      <a:r>
                        <a:rPr lang="en-US" dirty="0" smtClean="0"/>
                        <a:t>Flow (</a:t>
                      </a:r>
                      <a:r>
                        <a:rPr lang="en-US" dirty="0" err="1" smtClean="0"/>
                        <a:t>cfs</a:t>
                      </a:r>
                      <a:r>
                        <a:rPr lang="en-US" dirty="0" smtClean="0"/>
                        <a:t>)</a:t>
                      </a:r>
                      <a:endParaRPr lang="en-US" dirty="0"/>
                    </a:p>
                  </a:txBody>
                  <a:tcPr/>
                </a:tc>
                <a:tc>
                  <a:txBody>
                    <a:bodyPr/>
                    <a:lstStyle/>
                    <a:p>
                      <a:pPr algn="ctr"/>
                      <a:r>
                        <a:rPr lang="en-US" dirty="0" smtClean="0"/>
                        <a:t>Stage (</a:t>
                      </a:r>
                      <a:r>
                        <a:rPr lang="en-US" dirty="0" err="1" smtClean="0"/>
                        <a:t>ft</a:t>
                      </a:r>
                      <a:r>
                        <a:rPr lang="en-US" dirty="0" smtClean="0"/>
                        <a:t>)</a:t>
                      </a:r>
                      <a:endParaRPr lang="en-US" dirty="0"/>
                    </a:p>
                  </a:txBody>
                  <a:tcPr/>
                </a:tc>
              </a:tr>
              <a:tr h="303415">
                <a:tc>
                  <a:txBody>
                    <a:bodyPr/>
                    <a:lstStyle/>
                    <a:p>
                      <a:pPr algn="ctr"/>
                      <a:r>
                        <a:rPr lang="en-US" dirty="0" smtClean="0"/>
                        <a:t>9/19 @ 18Z</a:t>
                      </a:r>
                      <a:endParaRPr lang="en-US" dirty="0"/>
                    </a:p>
                  </a:txBody>
                  <a:tcPr/>
                </a:tc>
                <a:tc>
                  <a:txBody>
                    <a:bodyPr/>
                    <a:lstStyle/>
                    <a:p>
                      <a:pPr algn="ctr"/>
                      <a:r>
                        <a:rPr lang="en-US" dirty="0" smtClean="0"/>
                        <a:t>20900</a:t>
                      </a:r>
                      <a:endParaRPr lang="en-US" dirty="0"/>
                    </a:p>
                  </a:txBody>
                  <a:tcPr/>
                </a:tc>
                <a:tc>
                  <a:txBody>
                    <a:bodyPr/>
                    <a:lstStyle/>
                    <a:p>
                      <a:pPr algn="ctr"/>
                      <a:endParaRPr lang="en-US"/>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9/20 @ 00Z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16462</a:t>
                      </a:r>
                    </a:p>
                  </a:txBody>
                  <a:tcPr/>
                </a:tc>
                <a:tc>
                  <a:txBody>
                    <a:bodyPr/>
                    <a:lstStyle/>
                    <a:p>
                      <a:pPr algn="ctr"/>
                      <a:endParaRPr lang="en-US"/>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9/20 @ 06Z</a:t>
                      </a:r>
                    </a:p>
                  </a:txBody>
                  <a:tcPr/>
                </a:tc>
                <a:tc>
                  <a:txBody>
                    <a:bodyPr/>
                    <a:lstStyle/>
                    <a:p>
                      <a:pPr algn="ctr"/>
                      <a:r>
                        <a:rPr lang="en-US" dirty="0" smtClean="0"/>
                        <a:t>13900</a:t>
                      </a:r>
                      <a:endParaRPr lang="en-US" dirty="0"/>
                    </a:p>
                  </a:txBody>
                  <a:tcPr/>
                </a:tc>
                <a:tc>
                  <a:txBody>
                    <a:bodyPr/>
                    <a:lstStyle/>
                    <a:p>
                      <a:pPr algn="ctr"/>
                      <a:endParaRPr lang="en-US"/>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9/20 @ 12Z</a:t>
                      </a:r>
                    </a:p>
                  </a:txBody>
                  <a:tcPr/>
                </a:tc>
                <a:tc>
                  <a:txBody>
                    <a:bodyPr/>
                    <a:lstStyle/>
                    <a:p>
                      <a:pPr algn="ctr"/>
                      <a:r>
                        <a:rPr lang="en-US" dirty="0" smtClean="0"/>
                        <a:t>12150</a:t>
                      </a:r>
                      <a:endParaRPr lang="en-US" dirty="0"/>
                    </a:p>
                  </a:txBody>
                  <a:tcPr/>
                </a:tc>
                <a:tc>
                  <a:txBody>
                    <a:bodyPr/>
                    <a:lstStyle/>
                    <a:p>
                      <a:pPr algn="ctr"/>
                      <a:endParaRPr lang="en-US" dirty="0"/>
                    </a:p>
                  </a:txBody>
                  <a:tcPr/>
                </a:tc>
              </a:tr>
            </a:tbl>
          </a:graphicData>
        </a:graphic>
      </p:graphicFrame>
      <p:sp>
        <p:nvSpPr>
          <p:cNvPr id="9" name="TextBox 8"/>
          <p:cNvSpPr txBox="1"/>
          <p:nvPr/>
        </p:nvSpPr>
        <p:spPr>
          <a:xfrm>
            <a:off x="4419600" y="2984480"/>
            <a:ext cx="3810000" cy="3416320"/>
          </a:xfrm>
          <a:prstGeom prst="rect">
            <a:avLst/>
          </a:prstGeom>
          <a:noFill/>
        </p:spPr>
        <p:txBody>
          <a:bodyPr wrap="square" rtlCol="0">
            <a:spAutoFit/>
          </a:bodyPr>
          <a:lstStyle/>
          <a:p>
            <a:r>
              <a:rPr lang="en-US" dirty="0" smtClean="0"/>
              <a:t>Once again we will use the rating curve to calculate the stages we can expect at Loweville.</a:t>
            </a:r>
          </a:p>
          <a:p>
            <a:endParaRPr lang="en-US" dirty="0"/>
          </a:p>
          <a:p>
            <a:r>
              <a:rPr lang="en-US" dirty="0" smtClean="0"/>
              <a:t>Flows on this run will be a bit higher.</a:t>
            </a:r>
          </a:p>
          <a:p>
            <a:endParaRPr lang="en-US" dirty="0"/>
          </a:p>
          <a:p>
            <a:r>
              <a:rPr lang="en-US" dirty="0">
                <a:solidFill>
                  <a:srgbClr val="000000"/>
                </a:solidFill>
              </a:rPr>
              <a:t>00Z = 8pm EDT / 7pm EST</a:t>
            </a:r>
          </a:p>
          <a:p>
            <a:r>
              <a:rPr lang="en-US" dirty="0">
                <a:solidFill>
                  <a:srgbClr val="000000"/>
                </a:solidFill>
              </a:rPr>
              <a:t>06Z = 2am EDT / 1am EST</a:t>
            </a:r>
          </a:p>
          <a:p>
            <a:r>
              <a:rPr lang="en-US" dirty="0">
                <a:solidFill>
                  <a:srgbClr val="000000"/>
                </a:solidFill>
              </a:rPr>
              <a:t>12Z = 8am EDT / 7am EST</a:t>
            </a:r>
          </a:p>
          <a:p>
            <a:r>
              <a:rPr lang="en-US" dirty="0">
                <a:solidFill>
                  <a:srgbClr val="000000"/>
                </a:solidFill>
              </a:rPr>
              <a:t>18Z = 2pm EDT / 1pm EST</a:t>
            </a:r>
          </a:p>
          <a:p>
            <a:endParaRPr lang="en-US" dirty="0"/>
          </a:p>
        </p:txBody>
      </p:sp>
    </p:spTree>
    <p:extLst>
      <p:ext uri="{BB962C8B-B14F-4D97-AF65-F5344CB8AC3E}">
        <p14:creationId xmlns:p14="http://schemas.microsoft.com/office/powerpoint/2010/main" val="2869973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23871212"/>
              </p:ext>
            </p:extLst>
          </p:nvPr>
        </p:nvGraphicFramePr>
        <p:xfrm>
          <a:off x="228600" y="1143000"/>
          <a:ext cx="3810000" cy="5181600"/>
        </p:xfrm>
        <a:graphic>
          <a:graphicData uri="http://schemas.openxmlformats.org/drawingml/2006/table">
            <a:tbl>
              <a:tblPr firstRow="1" bandRow="1">
                <a:tableStyleId>{5C22544A-7EE6-4342-B048-85BDC9FD1C3A}</a:tableStyleId>
              </a:tblPr>
              <a:tblGrid>
                <a:gridCol w="1447800"/>
                <a:gridCol w="1066800"/>
                <a:gridCol w="1295400"/>
              </a:tblGrid>
              <a:tr h="303415">
                <a:tc>
                  <a:txBody>
                    <a:bodyPr/>
                    <a:lstStyle/>
                    <a:p>
                      <a:pPr algn="ctr"/>
                      <a:r>
                        <a:rPr lang="en-US" dirty="0" smtClean="0"/>
                        <a:t>Date</a:t>
                      </a:r>
                      <a:endParaRPr lang="en-US" dirty="0"/>
                    </a:p>
                  </a:txBody>
                  <a:tcPr/>
                </a:tc>
                <a:tc>
                  <a:txBody>
                    <a:bodyPr/>
                    <a:lstStyle/>
                    <a:p>
                      <a:pPr algn="ctr"/>
                      <a:r>
                        <a:rPr lang="en-US" dirty="0" smtClean="0"/>
                        <a:t>Flow (</a:t>
                      </a:r>
                      <a:r>
                        <a:rPr lang="en-US" dirty="0" err="1" smtClean="0"/>
                        <a:t>cfs</a:t>
                      </a:r>
                      <a:r>
                        <a:rPr lang="en-US" dirty="0" smtClean="0"/>
                        <a:t>)</a:t>
                      </a:r>
                      <a:endParaRPr lang="en-US" dirty="0"/>
                    </a:p>
                  </a:txBody>
                  <a:tcPr/>
                </a:tc>
                <a:tc>
                  <a:txBody>
                    <a:bodyPr/>
                    <a:lstStyle/>
                    <a:p>
                      <a:pPr algn="ctr"/>
                      <a:r>
                        <a:rPr lang="en-US" dirty="0" smtClean="0"/>
                        <a:t>Stage (</a:t>
                      </a:r>
                      <a:r>
                        <a:rPr lang="en-US" dirty="0" err="1" smtClean="0"/>
                        <a:t>ft</a:t>
                      </a:r>
                      <a:r>
                        <a:rPr lang="en-US" dirty="0" smtClean="0"/>
                        <a:t>)</a:t>
                      </a:r>
                      <a:endParaRPr lang="en-US" dirty="0"/>
                    </a:p>
                  </a:txBody>
                  <a:tcPr/>
                </a:tc>
              </a:tr>
              <a:tr h="303415">
                <a:tc>
                  <a:txBody>
                    <a:bodyPr/>
                    <a:lstStyle/>
                    <a:p>
                      <a:pPr algn="ctr"/>
                      <a:r>
                        <a:rPr lang="en-US" dirty="0" smtClean="0"/>
                        <a:t>9/15 @ 18Z</a:t>
                      </a:r>
                      <a:endParaRPr lang="en-US" dirty="0"/>
                    </a:p>
                  </a:txBody>
                  <a:tcPr/>
                </a:tc>
                <a:tc>
                  <a:txBody>
                    <a:bodyPr/>
                    <a:lstStyle/>
                    <a:p>
                      <a:pPr algn="ctr"/>
                      <a:r>
                        <a:rPr lang="en-US" dirty="0" smtClean="0"/>
                        <a:t>3670</a:t>
                      </a:r>
                      <a:endParaRPr lang="en-US" dirty="0"/>
                    </a:p>
                  </a:txBody>
                  <a:tcPr/>
                </a:tc>
                <a:tc>
                  <a:txBody>
                    <a:bodyPr/>
                    <a:lstStyle/>
                    <a:p>
                      <a:pPr algn="ctr"/>
                      <a:r>
                        <a:rPr lang="en-US" dirty="0" smtClean="0"/>
                        <a:t>2.8</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00Z</a:t>
                      </a:r>
                    </a:p>
                  </a:txBody>
                  <a:tcPr/>
                </a:tc>
                <a:tc>
                  <a:txBody>
                    <a:bodyPr/>
                    <a:lstStyle/>
                    <a:p>
                      <a:pPr algn="ctr"/>
                      <a:r>
                        <a:rPr lang="en-US" dirty="0" smtClean="0"/>
                        <a:t>3300</a:t>
                      </a:r>
                      <a:endParaRPr lang="en-US" dirty="0"/>
                    </a:p>
                  </a:txBody>
                  <a:tcPr/>
                </a:tc>
                <a:tc>
                  <a:txBody>
                    <a:bodyPr/>
                    <a:lstStyle/>
                    <a:p>
                      <a:pPr algn="ctr"/>
                      <a:r>
                        <a:rPr lang="en-US" dirty="0" smtClean="0"/>
                        <a:t>2.7</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06Z</a:t>
                      </a:r>
                    </a:p>
                  </a:txBody>
                  <a:tcPr/>
                </a:tc>
                <a:tc>
                  <a:txBody>
                    <a:bodyPr/>
                    <a:lstStyle/>
                    <a:p>
                      <a:pPr algn="ctr"/>
                      <a:r>
                        <a:rPr lang="en-US" dirty="0" smtClean="0"/>
                        <a:t>3300</a:t>
                      </a:r>
                      <a:endParaRPr lang="en-US" dirty="0"/>
                    </a:p>
                  </a:txBody>
                  <a:tcPr/>
                </a:tc>
                <a:tc>
                  <a:txBody>
                    <a:bodyPr/>
                    <a:lstStyle/>
                    <a:p>
                      <a:pPr algn="ctr"/>
                      <a:r>
                        <a:rPr lang="en-US" dirty="0" smtClean="0"/>
                        <a:t>2.7</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12Z</a:t>
                      </a:r>
                    </a:p>
                  </a:txBody>
                  <a:tcPr/>
                </a:tc>
                <a:tc>
                  <a:txBody>
                    <a:bodyPr/>
                    <a:lstStyle/>
                    <a:p>
                      <a:pPr algn="ctr"/>
                      <a:r>
                        <a:rPr lang="en-US" dirty="0" smtClean="0"/>
                        <a:t>3670</a:t>
                      </a:r>
                      <a:endParaRPr lang="en-US" dirty="0"/>
                    </a:p>
                  </a:txBody>
                  <a:tcPr/>
                </a:tc>
                <a:tc>
                  <a:txBody>
                    <a:bodyPr/>
                    <a:lstStyle/>
                    <a:p>
                      <a:pPr algn="ctr"/>
                      <a:r>
                        <a:rPr lang="en-US" dirty="0" smtClean="0"/>
                        <a:t>2.8</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9/16 @ 18Z</a:t>
                      </a:r>
                    </a:p>
                  </a:txBody>
                  <a:tcPr/>
                </a:tc>
                <a:tc>
                  <a:txBody>
                    <a:bodyPr/>
                    <a:lstStyle/>
                    <a:p>
                      <a:pPr algn="ctr"/>
                      <a:r>
                        <a:rPr lang="en-US" dirty="0" smtClean="0"/>
                        <a:t>4527</a:t>
                      </a:r>
                      <a:endParaRPr lang="en-US" dirty="0"/>
                    </a:p>
                  </a:txBody>
                  <a:tcPr/>
                </a:tc>
                <a:tc>
                  <a:txBody>
                    <a:bodyPr/>
                    <a:lstStyle/>
                    <a:p>
                      <a:pPr algn="ctr"/>
                      <a:r>
                        <a:rPr lang="en-US" dirty="0" smtClean="0"/>
                        <a:t>3</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9/17 @ 00Z</a:t>
                      </a:r>
                    </a:p>
                  </a:txBody>
                  <a:tcPr/>
                </a:tc>
                <a:tc>
                  <a:txBody>
                    <a:bodyPr/>
                    <a:lstStyle/>
                    <a:p>
                      <a:pPr algn="ctr"/>
                      <a:r>
                        <a:rPr lang="en-US" dirty="0" smtClean="0"/>
                        <a:t>6500</a:t>
                      </a:r>
                      <a:endParaRPr lang="en-US" dirty="0"/>
                    </a:p>
                  </a:txBody>
                  <a:tcPr/>
                </a:tc>
                <a:tc>
                  <a:txBody>
                    <a:bodyPr/>
                    <a:lstStyle/>
                    <a:p>
                      <a:pPr algn="ctr"/>
                      <a:r>
                        <a:rPr lang="en-US" dirty="0" smtClean="0"/>
                        <a:t>3.5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9/17 @ 06Z</a:t>
                      </a:r>
                    </a:p>
                  </a:txBody>
                  <a:tcPr/>
                </a:tc>
                <a:tc>
                  <a:txBody>
                    <a:bodyPr/>
                    <a:lstStyle/>
                    <a:p>
                      <a:pPr algn="ctr"/>
                      <a:r>
                        <a:rPr lang="en-US" dirty="0" smtClean="0"/>
                        <a:t>12863</a:t>
                      </a:r>
                      <a:endParaRPr lang="en-US" dirty="0"/>
                    </a:p>
                  </a:txBody>
                  <a:tcPr/>
                </a:tc>
                <a:tc>
                  <a:txBody>
                    <a:bodyPr/>
                    <a:lstStyle/>
                    <a:p>
                      <a:pPr algn="ctr"/>
                      <a:r>
                        <a:rPr lang="en-US" dirty="0" smtClean="0"/>
                        <a:t>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9/17 @ 12Z</a:t>
                      </a:r>
                    </a:p>
                  </a:txBody>
                  <a:tcPr/>
                </a:tc>
                <a:tc>
                  <a:txBody>
                    <a:bodyPr/>
                    <a:lstStyle/>
                    <a:p>
                      <a:pPr algn="ctr"/>
                      <a:r>
                        <a:rPr lang="en-US" dirty="0" smtClean="0"/>
                        <a:t>35300</a:t>
                      </a:r>
                      <a:endParaRPr lang="en-US" dirty="0"/>
                    </a:p>
                  </a:txBody>
                  <a:tcPr/>
                </a:tc>
                <a:tc>
                  <a:txBody>
                    <a:bodyPr/>
                    <a:lstStyle/>
                    <a:p>
                      <a:pPr algn="ctr"/>
                      <a:r>
                        <a:rPr lang="en-US" dirty="0" smtClean="0"/>
                        <a:t>10.8</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9/17 @ 18Z</a:t>
                      </a:r>
                    </a:p>
                  </a:txBody>
                  <a:tcPr/>
                </a:tc>
                <a:tc>
                  <a:txBody>
                    <a:bodyPr/>
                    <a:lstStyle/>
                    <a:p>
                      <a:pPr algn="ctr"/>
                      <a:r>
                        <a:rPr lang="en-US" dirty="0" smtClean="0"/>
                        <a:t>65800</a:t>
                      </a:r>
                      <a:endParaRPr lang="en-US" dirty="0"/>
                    </a:p>
                  </a:txBody>
                  <a:tcPr/>
                </a:tc>
                <a:tc>
                  <a:txBody>
                    <a:bodyPr/>
                    <a:lstStyle/>
                    <a:p>
                      <a:pPr algn="ctr"/>
                      <a:r>
                        <a:rPr lang="en-US" dirty="0" smtClean="0"/>
                        <a:t>17.5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9/18 @ 00Z</a:t>
                      </a:r>
                    </a:p>
                  </a:txBody>
                  <a:tcPr/>
                </a:tc>
                <a:tc>
                  <a:txBody>
                    <a:bodyPr/>
                    <a:lstStyle/>
                    <a:p>
                      <a:pPr algn="ctr"/>
                      <a:r>
                        <a:rPr lang="en-US" dirty="0" smtClean="0"/>
                        <a:t>88425</a:t>
                      </a:r>
                      <a:endParaRPr lang="en-US" dirty="0"/>
                    </a:p>
                  </a:txBody>
                  <a:tcPr/>
                </a:tc>
                <a:tc>
                  <a:txBody>
                    <a:bodyPr/>
                    <a:lstStyle/>
                    <a:p>
                      <a:pPr algn="ctr"/>
                      <a:r>
                        <a:rPr lang="en-US" dirty="0" smtClean="0"/>
                        <a:t>21</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9/18 @ 06Z</a:t>
                      </a:r>
                    </a:p>
                  </a:txBody>
                  <a:tcPr/>
                </a:tc>
                <a:tc>
                  <a:txBody>
                    <a:bodyPr/>
                    <a:lstStyle/>
                    <a:p>
                      <a:pPr algn="ctr"/>
                      <a:r>
                        <a:rPr lang="en-US" dirty="0" smtClean="0"/>
                        <a:t>99300</a:t>
                      </a:r>
                      <a:endParaRPr lang="en-US" dirty="0"/>
                    </a:p>
                  </a:txBody>
                  <a:tcPr/>
                </a:tc>
                <a:tc>
                  <a:txBody>
                    <a:bodyPr/>
                    <a:lstStyle/>
                    <a:p>
                      <a:pPr algn="ctr"/>
                      <a:r>
                        <a:rPr lang="en-US" dirty="0" smtClean="0"/>
                        <a:t>22.5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9/18 @ 12Z</a:t>
                      </a:r>
                    </a:p>
                  </a:txBody>
                  <a:tcPr/>
                </a:tc>
                <a:tc>
                  <a:txBody>
                    <a:bodyPr/>
                    <a:lstStyle/>
                    <a:p>
                      <a:pPr algn="ctr"/>
                      <a:r>
                        <a:rPr lang="en-US" dirty="0" smtClean="0"/>
                        <a:t>92000</a:t>
                      </a:r>
                      <a:endParaRPr lang="en-US" dirty="0"/>
                    </a:p>
                  </a:txBody>
                  <a:tcPr/>
                </a:tc>
                <a:tc>
                  <a:txBody>
                    <a:bodyPr/>
                    <a:lstStyle/>
                    <a:p>
                      <a:pPr algn="ctr"/>
                      <a:r>
                        <a:rPr lang="en-US" dirty="0" smtClean="0"/>
                        <a:t>21.5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9/18 @ 18Z</a:t>
                      </a:r>
                    </a:p>
                  </a:txBody>
                  <a:tcPr/>
                </a:tc>
                <a:tc>
                  <a:txBody>
                    <a:bodyPr/>
                    <a:lstStyle/>
                    <a:p>
                      <a:pPr algn="ctr"/>
                      <a:r>
                        <a:rPr lang="en-US" dirty="0" smtClean="0"/>
                        <a:t>81448</a:t>
                      </a:r>
                      <a:endParaRPr lang="en-US" dirty="0"/>
                    </a:p>
                  </a:txBody>
                  <a:tcPr/>
                </a:tc>
                <a:tc>
                  <a:txBody>
                    <a:bodyPr/>
                    <a:lstStyle/>
                    <a:p>
                      <a:pPr algn="ctr"/>
                      <a:r>
                        <a:rPr lang="en-US" dirty="0" smtClean="0"/>
                        <a:t>20</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9/19 @ 00Z</a:t>
                      </a:r>
                    </a:p>
                  </a:txBody>
                  <a:tcPr/>
                </a:tc>
                <a:tc>
                  <a:txBody>
                    <a:bodyPr/>
                    <a:lstStyle/>
                    <a:p>
                      <a:pPr algn="ctr"/>
                      <a:r>
                        <a:rPr lang="en-US" dirty="0" smtClean="0"/>
                        <a:t>65800</a:t>
                      </a:r>
                      <a:endParaRPr lang="en-US" dirty="0"/>
                    </a:p>
                  </a:txBody>
                  <a:tcPr/>
                </a:tc>
                <a:tc>
                  <a:txBody>
                    <a:bodyPr/>
                    <a:lstStyle/>
                    <a:p>
                      <a:pPr algn="ctr"/>
                      <a:r>
                        <a:rPr lang="en-US" dirty="0" smtClean="0"/>
                        <a:t>17.5</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9/19 @ 06Z</a:t>
                      </a:r>
                    </a:p>
                  </a:txBody>
                  <a:tcPr/>
                </a:tc>
                <a:tc>
                  <a:txBody>
                    <a:bodyPr/>
                    <a:lstStyle/>
                    <a:p>
                      <a:pPr algn="ctr"/>
                      <a:r>
                        <a:rPr lang="en-US" dirty="0" smtClean="0"/>
                        <a:t>43400</a:t>
                      </a:r>
                      <a:endParaRPr lang="en-US" dirty="0"/>
                    </a:p>
                  </a:txBody>
                  <a:tcPr/>
                </a:tc>
                <a:tc>
                  <a:txBody>
                    <a:bodyPr/>
                    <a:lstStyle/>
                    <a:p>
                      <a:pPr algn="ctr"/>
                      <a:r>
                        <a:rPr lang="en-US" dirty="0" smtClean="0"/>
                        <a:t>12.7</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9/19 @ 12Z</a:t>
                      </a:r>
                    </a:p>
                  </a:txBody>
                  <a:tcPr/>
                </a:tc>
                <a:tc>
                  <a:txBody>
                    <a:bodyPr/>
                    <a:lstStyle/>
                    <a:p>
                      <a:pPr algn="ctr"/>
                      <a:r>
                        <a:rPr lang="en-US" dirty="0" smtClean="0"/>
                        <a:t>29000</a:t>
                      </a:r>
                      <a:endParaRPr lang="en-US" dirty="0"/>
                    </a:p>
                  </a:txBody>
                  <a:tcPr/>
                </a:tc>
                <a:tc>
                  <a:txBody>
                    <a:bodyPr/>
                    <a:lstStyle/>
                    <a:p>
                      <a:pPr algn="ctr"/>
                      <a:r>
                        <a:rPr lang="en-US" dirty="0" smtClean="0"/>
                        <a:t>9.3</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66800808"/>
              </p:ext>
            </p:extLst>
          </p:nvPr>
        </p:nvGraphicFramePr>
        <p:xfrm>
          <a:off x="4419600" y="1143000"/>
          <a:ext cx="3810000" cy="1524000"/>
        </p:xfrm>
        <a:graphic>
          <a:graphicData uri="http://schemas.openxmlformats.org/drawingml/2006/table">
            <a:tbl>
              <a:tblPr firstRow="1" bandRow="1">
                <a:tableStyleId>{5C22544A-7EE6-4342-B048-85BDC9FD1C3A}</a:tableStyleId>
              </a:tblPr>
              <a:tblGrid>
                <a:gridCol w="1447800"/>
                <a:gridCol w="1066800"/>
                <a:gridCol w="1295400"/>
              </a:tblGrid>
              <a:tr h="228600">
                <a:tc>
                  <a:txBody>
                    <a:bodyPr/>
                    <a:lstStyle/>
                    <a:p>
                      <a:pPr algn="ctr"/>
                      <a:r>
                        <a:rPr lang="en-US" dirty="0" smtClean="0"/>
                        <a:t>Date</a:t>
                      </a:r>
                      <a:endParaRPr lang="en-US" dirty="0"/>
                    </a:p>
                  </a:txBody>
                  <a:tcPr/>
                </a:tc>
                <a:tc>
                  <a:txBody>
                    <a:bodyPr/>
                    <a:lstStyle/>
                    <a:p>
                      <a:pPr algn="ctr"/>
                      <a:r>
                        <a:rPr lang="en-US" dirty="0" smtClean="0"/>
                        <a:t>Flow (</a:t>
                      </a:r>
                      <a:r>
                        <a:rPr lang="en-US" dirty="0" err="1" smtClean="0"/>
                        <a:t>cfs</a:t>
                      </a:r>
                      <a:r>
                        <a:rPr lang="en-US" dirty="0" smtClean="0"/>
                        <a:t>)</a:t>
                      </a:r>
                      <a:endParaRPr lang="en-US" dirty="0"/>
                    </a:p>
                  </a:txBody>
                  <a:tcPr/>
                </a:tc>
                <a:tc>
                  <a:txBody>
                    <a:bodyPr/>
                    <a:lstStyle/>
                    <a:p>
                      <a:pPr algn="ctr"/>
                      <a:r>
                        <a:rPr lang="en-US" dirty="0" smtClean="0"/>
                        <a:t>Stage (</a:t>
                      </a:r>
                      <a:r>
                        <a:rPr lang="en-US" dirty="0" err="1" smtClean="0"/>
                        <a:t>ft</a:t>
                      </a:r>
                      <a:r>
                        <a:rPr lang="en-US" dirty="0" smtClean="0"/>
                        <a:t>)</a:t>
                      </a:r>
                      <a:endParaRPr lang="en-US" dirty="0"/>
                    </a:p>
                  </a:txBody>
                  <a:tcPr/>
                </a:tc>
              </a:tr>
              <a:tr h="303415">
                <a:tc>
                  <a:txBody>
                    <a:bodyPr/>
                    <a:lstStyle/>
                    <a:p>
                      <a:pPr algn="ctr"/>
                      <a:r>
                        <a:rPr lang="en-US" dirty="0" smtClean="0"/>
                        <a:t>9/19 @ 18Z</a:t>
                      </a:r>
                      <a:endParaRPr lang="en-US" dirty="0"/>
                    </a:p>
                  </a:txBody>
                  <a:tcPr/>
                </a:tc>
                <a:tc>
                  <a:txBody>
                    <a:bodyPr/>
                    <a:lstStyle/>
                    <a:p>
                      <a:pPr algn="ctr"/>
                      <a:r>
                        <a:rPr lang="en-US" dirty="0" smtClean="0"/>
                        <a:t>20900</a:t>
                      </a:r>
                      <a:endParaRPr lang="en-US" dirty="0"/>
                    </a:p>
                  </a:txBody>
                  <a:tcPr/>
                </a:tc>
                <a:tc>
                  <a:txBody>
                    <a:bodyPr/>
                    <a:lstStyle/>
                    <a:p>
                      <a:pPr algn="ctr"/>
                      <a:r>
                        <a:rPr lang="en-US" dirty="0" smtClean="0"/>
                        <a:t>7.2</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9/20 @ 00Z</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16462</a:t>
                      </a:r>
                    </a:p>
                  </a:txBody>
                  <a:tcPr/>
                </a:tc>
                <a:tc>
                  <a:txBody>
                    <a:bodyPr/>
                    <a:lstStyle/>
                    <a:p>
                      <a:pPr algn="ctr"/>
                      <a:r>
                        <a:rPr lang="en-US" dirty="0" smtClean="0"/>
                        <a:t>6</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9/20 @ 06Z</a:t>
                      </a:r>
                    </a:p>
                  </a:txBody>
                  <a:tcPr/>
                </a:tc>
                <a:tc>
                  <a:txBody>
                    <a:bodyPr/>
                    <a:lstStyle/>
                    <a:p>
                      <a:pPr algn="ctr"/>
                      <a:r>
                        <a:rPr lang="en-US" dirty="0" smtClean="0"/>
                        <a:t>13900</a:t>
                      </a:r>
                      <a:endParaRPr lang="en-US" dirty="0"/>
                    </a:p>
                  </a:txBody>
                  <a:tcPr/>
                </a:tc>
                <a:tc>
                  <a:txBody>
                    <a:bodyPr/>
                    <a:lstStyle/>
                    <a:p>
                      <a:pPr algn="ctr"/>
                      <a:r>
                        <a:rPr lang="en-US" dirty="0" smtClean="0"/>
                        <a:t>5.3</a:t>
                      </a:r>
                      <a:endParaRPr lang="en-US" dirty="0"/>
                    </a:p>
                  </a:txBody>
                  <a:tcPr/>
                </a:tc>
              </a:tr>
              <a:tr h="303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9/20 @ 12Z</a:t>
                      </a:r>
                    </a:p>
                  </a:txBody>
                  <a:tcPr/>
                </a:tc>
                <a:tc>
                  <a:txBody>
                    <a:bodyPr/>
                    <a:lstStyle/>
                    <a:p>
                      <a:pPr algn="ctr"/>
                      <a:r>
                        <a:rPr lang="en-US" dirty="0" smtClean="0"/>
                        <a:t>12150</a:t>
                      </a:r>
                      <a:endParaRPr lang="en-US" dirty="0"/>
                    </a:p>
                  </a:txBody>
                  <a:tcPr/>
                </a:tc>
                <a:tc>
                  <a:txBody>
                    <a:bodyPr/>
                    <a:lstStyle/>
                    <a:p>
                      <a:pPr algn="ctr"/>
                      <a:r>
                        <a:rPr lang="en-US" dirty="0" smtClean="0"/>
                        <a:t>4.8</a:t>
                      </a:r>
                      <a:endParaRPr lang="en-US" dirty="0"/>
                    </a:p>
                  </a:txBody>
                  <a:tcPr/>
                </a:tc>
              </a:tr>
            </a:tbl>
          </a:graphicData>
        </a:graphic>
      </p:graphicFrame>
      <p:sp>
        <p:nvSpPr>
          <p:cNvPr id="4" name="Title 1"/>
          <p:cNvSpPr txBox="1">
            <a:spLocks/>
          </p:cNvSpPr>
          <p:nvPr/>
        </p:nvSpPr>
        <p:spPr>
          <a:xfrm>
            <a:off x="685800" y="152400"/>
            <a:ext cx="7772400" cy="6858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304800" algn="ctr" rtl="0" eaLnBrk="1" hangingPunct="1">
              <a:lnSpc>
                <a:spcPct val="100000"/>
              </a:lnSpc>
              <a:spcBef>
                <a:spcPts val="0"/>
              </a:spcBef>
              <a:spcAft>
                <a:spcPts val="0"/>
              </a:spcAft>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rtl val="0"/>
              </a:defRPr>
            </a:lvl1pPr>
            <a:lvl2pPr marL="0" marR="0" indent="304800" algn="ctr" rtl="0" eaLnBrk="1" hangingPunct="1">
              <a:lnSpc>
                <a:spcPct val="100000"/>
              </a:lnSpc>
              <a:spcBef>
                <a:spcPts val="0"/>
              </a:spcBef>
              <a:spcAft>
                <a:spcPts val="0"/>
              </a:spcAft>
              <a:buClr>
                <a:schemeClr val="dk1"/>
              </a:buClr>
              <a:buSzPct val="100000"/>
              <a:buFont typeface="Arial"/>
              <a:buNone/>
              <a:defRPr sz="4800" b="1" i="0" u="none" strike="noStrike" cap="none" baseline="0">
                <a:solidFill>
                  <a:schemeClr val="dk1"/>
                </a:solidFill>
                <a:latin typeface="Arial"/>
                <a:ea typeface="Arial"/>
                <a:cs typeface="Arial"/>
                <a:sym typeface="Arial"/>
                <a:rtl val="0"/>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sz="3200" kern="0" dirty="0" smtClean="0"/>
              <a:t>OHRFC River Flows</a:t>
            </a:r>
            <a:endParaRPr lang="en-US" sz="3200" kern="0" dirty="0"/>
          </a:p>
        </p:txBody>
      </p:sp>
    </p:spTree>
    <p:extLst>
      <p:ext uri="{BB962C8B-B14F-4D97-AF65-F5344CB8AC3E}">
        <p14:creationId xmlns:p14="http://schemas.microsoft.com/office/powerpoint/2010/main" val="2738796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762000" y="152400"/>
            <a:ext cx="7772400" cy="6858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304800" algn="ctr" rtl="0" eaLnBrk="1" hangingPunct="1">
              <a:lnSpc>
                <a:spcPct val="100000"/>
              </a:lnSpc>
              <a:spcBef>
                <a:spcPts val="0"/>
              </a:spcBef>
              <a:spcAft>
                <a:spcPts val="0"/>
              </a:spcAft>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rtl val="0"/>
              </a:defRPr>
            </a:lvl1pPr>
            <a:lvl2pPr marL="0" marR="0" indent="304800" algn="ctr" rtl="0" eaLnBrk="1" hangingPunct="1">
              <a:lnSpc>
                <a:spcPct val="100000"/>
              </a:lnSpc>
              <a:spcBef>
                <a:spcPts val="0"/>
              </a:spcBef>
              <a:spcAft>
                <a:spcPts val="0"/>
              </a:spcAft>
              <a:buClr>
                <a:schemeClr val="dk1"/>
              </a:buClr>
              <a:buSzPct val="100000"/>
              <a:buFont typeface="Arial"/>
              <a:buNone/>
              <a:defRPr sz="4800" b="1" i="0" u="none" strike="noStrike" cap="none" baseline="0">
                <a:solidFill>
                  <a:schemeClr val="dk1"/>
                </a:solidFill>
                <a:latin typeface="Arial"/>
                <a:ea typeface="Arial"/>
                <a:cs typeface="Arial"/>
                <a:sym typeface="Arial"/>
                <a:rtl val="0"/>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sz="3200" kern="0" dirty="0" smtClean="0"/>
              <a:t>OHRFC River Forecast</a:t>
            </a:r>
            <a:endParaRPr lang="en-US" sz="3200" kern="0" dirty="0"/>
          </a:p>
        </p:txBody>
      </p:sp>
      <p:sp>
        <p:nvSpPr>
          <p:cNvPr id="10" name="TextBox 9"/>
          <p:cNvSpPr txBox="1"/>
          <p:nvPr/>
        </p:nvSpPr>
        <p:spPr>
          <a:xfrm>
            <a:off x="152400" y="1334869"/>
            <a:ext cx="8763000" cy="646331"/>
          </a:xfrm>
          <a:prstGeom prst="rect">
            <a:avLst/>
          </a:prstGeom>
          <a:noFill/>
        </p:spPr>
        <p:txBody>
          <a:bodyPr wrap="square" rtlCol="0">
            <a:spAutoFit/>
          </a:bodyPr>
          <a:lstStyle/>
          <a:p>
            <a:r>
              <a:rPr lang="en-US" dirty="0" smtClean="0"/>
              <a:t>Official OHRFC Forecast issued for Loweville.  This forecast is issued on September 15</a:t>
            </a:r>
            <a:r>
              <a:rPr lang="en-US" baseline="30000" dirty="0" smtClean="0"/>
              <a:t>th</a:t>
            </a:r>
            <a:r>
              <a:rPr lang="en-US" dirty="0" smtClean="0"/>
              <a:t>, 2018.  From the outlook, the peak is expected on September 18</a:t>
            </a:r>
            <a:r>
              <a:rPr lang="en-US" baseline="30000" dirty="0" smtClean="0"/>
              <a:t>th</a:t>
            </a:r>
            <a:r>
              <a:rPr lang="en-US" dirty="0" smtClean="0"/>
              <a:t> at 2am.</a:t>
            </a:r>
            <a:endParaRPr lang="en-US" dirty="0"/>
          </a:p>
        </p:txBody>
      </p:sp>
      <p:sp>
        <p:nvSpPr>
          <p:cNvPr id="11" name="TextBox 10"/>
          <p:cNvSpPr txBox="1"/>
          <p:nvPr/>
        </p:nvSpPr>
        <p:spPr>
          <a:xfrm>
            <a:off x="5486400" y="2438400"/>
            <a:ext cx="3276600" cy="3416320"/>
          </a:xfrm>
          <a:prstGeom prst="rect">
            <a:avLst/>
          </a:prstGeom>
          <a:noFill/>
        </p:spPr>
        <p:txBody>
          <a:bodyPr wrap="square" rtlCol="0">
            <a:spAutoFit/>
          </a:bodyPr>
          <a:lstStyle/>
          <a:p>
            <a:r>
              <a:rPr lang="en-US" dirty="0" smtClean="0"/>
              <a:t>In the outlook, a crest of over 10 feet remains valid.</a:t>
            </a:r>
          </a:p>
          <a:p>
            <a:endParaRPr lang="en-US" dirty="0"/>
          </a:p>
          <a:p>
            <a:r>
              <a:rPr lang="en-US" dirty="0" smtClean="0"/>
              <a:t>Why is the forecast now showing a significant rise when the one from before didn’t?</a:t>
            </a:r>
          </a:p>
          <a:p>
            <a:endParaRPr lang="en-US" dirty="0"/>
          </a:p>
          <a:p>
            <a:r>
              <a:rPr lang="en-US" dirty="0" smtClean="0"/>
              <a:t>What are you thoughts on this?</a:t>
            </a:r>
          </a:p>
          <a:p>
            <a:endParaRPr lang="en-US" dirty="0"/>
          </a:p>
          <a:p>
            <a:r>
              <a:rPr lang="en-US" dirty="0" smtClean="0"/>
              <a:t>How could this be improved? </a:t>
            </a:r>
            <a:endParaRPr lang="en-US" dirty="0"/>
          </a:p>
        </p:txBody>
      </p:sp>
      <p:grpSp>
        <p:nvGrpSpPr>
          <p:cNvPr id="20" name="Group 19"/>
          <p:cNvGrpSpPr/>
          <p:nvPr/>
        </p:nvGrpSpPr>
        <p:grpSpPr>
          <a:xfrm>
            <a:off x="152400" y="2438400"/>
            <a:ext cx="5181600" cy="3429000"/>
            <a:chOff x="152400" y="2209800"/>
            <a:chExt cx="5181600" cy="3429000"/>
          </a:xfrm>
        </p:grpSpPr>
        <p:graphicFrame>
          <p:nvGraphicFramePr>
            <p:cNvPr id="5" name="Chart 4"/>
            <p:cNvGraphicFramePr>
              <a:graphicFrameLocks/>
            </p:cNvGraphicFramePr>
            <p:nvPr>
              <p:extLst>
                <p:ext uri="{D42A27DB-BD31-4B8C-83A1-F6EECF244321}">
                  <p14:modId xmlns:p14="http://schemas.microsoft.com/office/powerpoint/2010/main" val="2967119244"/>
                </p:ext>
              </p:extLst>
            </p:nvPr>
          </p:nvGraphicFramePr>
          <p:xfrm>
            <a:off x="152400" y="2209800"/>
            <a:ext cx="5181600" cy="3429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p:cNvCxnSpPr/>
            <p:nvPr/>
          </p:nvCxnSpPr>
          <p:spPr>
            <a:xfrm>
              <a:off x="533400" y="3962400"/>
              <a:ext cx="44958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3717161"/>
              <a:ext cx="4495800" cy="0"/>
            </a:xfrm>
            <a:prstGeom prst="line">
              <a:avLst/>
            </a:prstGeom>
            <a:ln w="25400">
              <a:solidFill>
                <a:srgbClr val="F4A10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 y="3505200"/>
              <a:ext cx="4495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3189064"/>
              <a:ext cx="4495800"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38600" y="3717161"/>
              <a:ext cx="1066800" cy="307777"/>
            </a:xfrm>
            <a:prstGeom prst="rect">
              <a:avLst/>
            </a:prstGeom>
            <a:noFill/>
          </p:spPr>
          <p:txBody>
            <a:bodyPr wrap="square" rtlCol="0">
              <a:spAutoFit/>
            </a:bodyPr>
            <a:lstStyle/>
            <a:p>
              <a:r>
                <a:rPr lang="en-US" sz="1400" dirty="0" smtClean="0"/>
                <a:t>Action 12ft</a:t>
              </a:r>
              <a:endParaRPr lang="en-US" sz="1400" dirty="0"/>
            </a:p>
          </p:txBody>
        </p:sp>
        <p:sp>
          <p:nvSpPr>
            <p:cNvPr id="17" name="TextBox 16"/>
            <p:cNvSpPr txBox="1"/>
            <p:nvPr/>
          </p:nvSpPr>
          <p:spPr>
            <a:xfrm>
              <a:off x="609600" y="3485849"/>
              <a:ext cx="1066800" cy="307777"/>
            </a:xfrm>
            <a:prstGeom prst="rect">
              <a:avLst/>
            </a:prstGeom>
            <a:noFill/>
          </p:spPr>
          <p:txBody>
            <a:bodyPr wrap="square" rtlCol="0">
              <a:spAutoFit/>
            </a:bodyPr>
            <a:lstStyle/>
            <a:p>
              <a:r>
                <a:rPr lang="en-US" sz="1400" dirty="0" smtClean="0"/>
                <a:t>Flood 14ft</a:t>
              </a:r>
              <a:endParaRPr lang="en-US" sz="1400" dirty="0"/>
            </a:p>
          </p:txBody>
        </p:sp>
        <p:sp>
          <p:nvSpPr>
            <p:cNvPr id="18" name="TextBox 17"/>
            <p:cNvSpPr txBox="1"/>
            <p:nvPr/>
          </p:nvSpPr>
          <p:spPr>
            <a:xfrm>
              <a:off x="3886200" y="3276599"/>
              <a:ext cx="1371600" cy="307777"/>
            </a:xfrm>
            <a:prstGeom prst="rect">
              <a:avLst/>
            </a:prstGeom>
            <a:noFill/>
          </p:spPr>
          <p:txBody>
            <a:bodyPr wrap="square" rtlCol="0">
              <a:spAutoFit/>
            </a:bodyPr>
            <a:lstStyle/>
            <a:p>
              <a:r>
                <a:rPr lang="en-US" sz="1400" dirty="0" smtClean="0"/>
                <a:t>Moderate 16ft</a:t>
              </a:r>
              <a:endParaRPr lang="en-US" sz="1400" dirty="0"/>
            </a:p>
          </p:txBody>
        </p:sp>
        <p:sp>
          <p:nvSpPr>
            <p:cNvPr id="19" name="TextBox 18"/>
            <p:cNvSpPr txBox="1"/>
            <p:nvPr/>
          </p:nvSpPr>
          <p:spPr>
            <a:xfrm>
              <a:off x="533400" y="2958974"/>
              <a:ext cx="1066800" cy="307777"/>
            </a:xfrm>
            <a:prstGeom prst="rect">
              <a:avLst/>
            </a:prstGeom>
            <a:noFill/>
          </p:spPr>
          <p:txBody>
            <a:bodyPr wrap="square" rtlCol="0">
              <a:spAutoFit/>
            </a:bodyPr>
            <a:lstStyle/>
            <a:p>
              <a:r>
                <a:rPr lang="en-US" sz="1400" dirty="0" smtClean="0"/>
                <a:t>Major 20ft</a:t>
              </a:r>
              <a:endParaRPr lang="en-US" sz="1400" dirty="0"/>
            </a:p>
          </p:txBody>
        </p:sp>
      </p:grpSp>
    </p:spTree>
    <p:extLst>
      <p:ext uri="{BB962C8B-B14F-4D97-AF65-F5344CB8AC3E}">
        <p14:creationId xmlns:p14="http://schemas.microsoft.com/office/powerpoint/2010/main" val="674577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6200" y="1918716"/>
            <a:ext cx="6172200" cy="4443984"/>
            <a:chOff x="76200" y="1918716"/>
            <a:chExt cx="6172200" cy="444398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18716"/>
              <a:ext cx="6172200" cy="4443984"/>
            </a:xfrm>
            <a:prstGeom prst="rect">
              <a:avLst/>
            </a:prstGeom>
          </p:spPr>
        </p:pic>
        <p:sp>
          <p:nvSpPr>
            <p:cNvPr id="6" name="Rectangle 5"/>
            <p:cNvSpPr/>
            <p:nvPr/>
          </p:nvSpPr>
          <p:spPr>
            <a:xfrm>
              <a:off x="1905000" y="2514600"/>
              <a:ext cx="2514600" cy="228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1109AF"/>
                  </a:solidFill>
                  <a:latin typeface="Apple Chancery" pitchFamily="66" charset="0"/>
                </a:rPr>
                <a:t>High River at Loweville</a:t>
              </a:r>
              <a:endParaRPr lang="en-US" b="1" dirty="0">
                <a:solidFill>
                  <a:srgbClr val="1109AF"/>
                </a:solidFill>
                <a:latin typeface="Apple Chancery" pitchFamily="66" charset="0"/>
              </a:endParaRPr>
            </a:p>
          </p:txBody>
        </p:sp>
      </p:grpSp>
      <p:sp>
        <p:nvSpPr>
          <p:cNvPr id="10" name="Title 1"/>
          <p:cNvSpPr txBox="1">
            <a:spLocks/>
          </p:cNvSpPr>
          <p:nvPr/>
        </p:nvSpPr>
        <p:spPr>
          <a:xfrm>
            <a:off x="762000" y="152400"/>
            <a:ext cx="7772400" cy="6858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304800" algn="ctr" rtl="0" eaLnBrk="1" hangingPunct="1">
              <a:lnSpc>
                <a:spcPct val="100000"/>
              </a:lnSpc>
              <a:spcBef>
                <a:spcPts val="0"/>
              </a:spcBef>
              <a:spcAft>
                <a:spcPts val="0"/>
              </a:spcAft>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rtl val="0"/>
              </a:defRPr>
            </a:lvl1pPr>
            <a:lvl2pPr marL="0" marR="0" indent="304800" algn="ctr" rtl="0" eaLnBrk="1" hangingPunct="1">
              <a:lnSpc>
                <a:spcPct val="100000"/>
              </a:lnSpc>
              <a:spcBef>
                <a:spcPts val="0"/>
              </a:spcBef>
              <a:spcAft>
                <a:spcPts val="0"/>
              </a:spcAft>
              <a:buClr>
                <a:schemeClr val="dk1"/>
              </a:buClr>
              <a:buSzPct val="100000"/>
              <a:buFont typeface="Arial"/>
              <a:buNone/>
              <a:defRPr sz="4800" b="1" i="0" u="none" strike="noStrike" cap="none" baseline="0">
                <a:solidFill>
                  <a:schemeClr val="dk1"/>
                </a:solidFill>
                <a:latin typeface="Arial"/>
                <a:ea typeface="Arial"/>
                <a:cs typeface="Arial"/>
                <a:sym typeface="Arial"/>
                <a:rtl val="0"/>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sz="3200" kern="0" dirty="0" smtClean="0"/>
              <a:t>1 Day Outlook</a:t>
            </a:r>
            <a:endParaRPr lang="en-US" sz="3200" kern="0" dirty="0"/>
          </a:p>
        </p:txBody>
      </p:sp>
      <p:sp>
        <p:nvSpPr>
          <p:cNvPr id="9" name="TextBox 8"/>
          <p:cNvSpPr txBox="1"/>
          <p:nvPr/>
        </p:nvSpPr>
        <p:spPr>
          <a:xfrm>
            <a:off x="152400" y="1182469"/>
            <a:ext cx="8763000" cy="646331"/>
          </a:xfrm>
          <a:prstGeom prst="rect">
            <a:avLst/>
          </a:prstGeom>
          <a:noFill/>
        </p:spPr>
        <p:txBody>
          <a:bodyPr wrap="square" rtlCol="0">
            <a:spAutoFit/>
          </a:bodyPr>
          <a:lstStyle/>
          <a:p>
            <a:pPr algn="ctr"/>
            <a:r>
              <a:rPr lang="en-US" dirty="0" smtClean="0"/>
              <a:t>42 Member North American Ensemble Forecast System (NAEFS)</a:t>
            </a:r>
          </a:p>
          <a:p>
            <a:pPr algn="ctr"/>
            <a:r>
              <a:rPr lang="en-US" dirty="0" smtClean="0"/>
              <a:t>United States and Canadian Weather Models</a:t>
            </a:r>
            <a:endParaRPr lang="en-US" dirty="0"/>
          </a:p>
        </p:txBody>
      </p:sp>
      <p:sp>
        <p:nvSpPr>
          <p:cNvPr id="2" name="TextBox 1"/>
          <p:cNvSpPr txBox="1"/>
          <p:nvPr/>
        </p:nvSpPr>
        <p:spPr>
          <a:xfrm>
            <a:off x="6324600" y="1918716"/>
            <a:ext cx="2743200" cy="3970318"/>
          </a:xfrm>
          <a:prstGeom prst="rect">
            <a:avLst/>
          </a:prstGeom>
          <a:noFill/>
        </p:spPr>
        <p:txBody>
          <a:bodyPr wrap="square" rtlCol="0">
            <a:spAutoFit/>
          </a:bodyPr>
          <a:lstStyle/>
          <a:p>
            <a:r>
              <a:rPr lang="en-US" dirty="0" smtClean="0"/>
              <a:t>As we near the event, the outlooks decreased significantly.</a:t>
            </a:r>
          </a:p>
          <a:p>
            <a:endParaRPr lang="en-US" dirty="0"/>
          </a:p>
          <a:p>
            <a:r>
              <a:rPr lang="en-US" dirty="0" smtClean="0"/>
              <a:t>Remember this is an outlook with no human interaction.</a:t>
            </a:r>
          </a:p>
          <a:p>
            <a:endParaRPr lang="en-US" dirty="0"/>
          </a:p>
          <a:p>
            <a:r>
              <a:rPr lang="en-US" dirty="0" smtClean="0"/>
              <a:t>The human factor in this case still thought higher amounts of rainfall would be experienced.</a:t>
            </a:r>
          </a:p>
          <a:p>
            <a:endParaRPr lang="en-US" dirty="0"/>
          </a:p>
          <a:p>
            <a:endParaRPr lang="en-US" dirty="0"/>
          </a:p>
        </p:txBody>
      </p:sp>
    </p:spTree>
    <p:extLst>
      <p:ext uri="{BB962C8B-B14F-4D97-AF65-F5344CB8AC3E}">
        <p14:creationId xmlns:p14="http://schemas.microsoft.com/office/powerpoint/2010/main" val="2278391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0" y="152400"/>
            <a:ext cx="7772400" cy="6858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304800" algn="ctr" rtl="0" eaLnBrk="1" hangingPunct="1">
              <a:lnSpc>
                <a:spcPct val="100000"/>
              </a:lnSpc>
              <a:spcBef>
                <a:spcPts val="0"/>
              </a:spcBef>
              <a:spcAft>
                <a:spcPts val="0"/>
              </a:spcAft>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rtl val="0"/>
              </a:defRPr>
            </a:lvl1pPr>
            <a:lvl2pPr marL="0" marR="0" indent="304800" algn="ctr" rtl="0" eaLnBrk="1" hangingPunct="1">
              <a:lnSpc>
                <a:spcPct val="100000"/>
              </a:lnSpc>
              <a:spcBef>
                <a:spcPts val="0"/>
              </a:spcBef>
              <a:spcAft>
                <a:spcPts val="0"/>
              </a:spcAft>
              <a:buClr>
                <a:schemeClr val="dk1"/>
              </a:buClr>
              <a:buSzPct val="100000"/>
              <a:buFont typeface="Arial"/>
              <a:buNone/>
              <a:defRPr sz="4800" b="1" i="0" u="none" strike="noStrike" cap="none" baseline="0">
                <a:solidFill>
                  <a:schemeClr val="dk1"/>
                </a:solidFill>
                <a:latin typeface="Arial"/>
                <a:ea typeface="Arial"/>
                <a:cs typeface="Arial"/>
                <a:sym typeface="Arial"/>
                <a:rtl val="0"/>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sz="3200" kern="0" dirty="0" smtClean="0"/>
              <a:t>OHRFC River Forecast</a:t>
            </a:r>
            <a:endParaRPr lang="en-US" sz="3200" kern="0" dirty="0"/>
          </a:p>
        </p:txBody>
      </p:sp>
      <p:grpSp>
        <p:nvGrpSpPr>
          <p:cNvPr id="16" name="Group 15"/>
          <p:cNvGrpSpPr/>
          <p:nvPr/>
        </p:nvGrpSpPr>
        <p:grpSpPr>
          <a:xfrm>
            <a:off x="152400" y="2286000"/>
            <a:ext cx="5562600" cy="3505200"/>
            <a:chOff x="152400" y="2286000"/>
            <a:chExt cx="5486400" cy="3505200"/>
          </a:xfrm>
        </p:grpSpPr>
        <p:graphicFrame>
          <p:nvGraphicFramePr>
            <p:cNvPr id="5" name="Chart 4"/>
            <p:cNvGraphicFramePr>
              <a:graphicFrameLocks/>
            </p:cNvGraphicFramePr>
            <p:nvPr>
              <p:extLst>
                <p:ext uri="{D42A27DB-BD31-4B8C-83A1-F6EECF244321}">
                  <p14:modId xmlns:p14="http://schemas.microsoft.com/office/powerpoint/2010/main" val="792302922"/>
                </p:ext>
              </p:extLst>
            </p:nvPr>
          </p:nvGraphicFramePr>
          <p:xfrm>
            <a:off x="152400" y="2286000"/>
            <a:ext cx="5486400" cy="35052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533400" y="4343400"/>
              <a:ext cx="44958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4174361"/>
              <a:ext cx="4495800" cy="0"/>
            </a:xfrm>
            <a:prstGeom prst="line">
              <a:avLst/>
            </a:prstGeom>
            <a:ln w="25400">
              <a:solidFill>
                <a:srgbClr val="F4A10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3962400"/>
              <a:ext cx="4495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3646264"/>
              <a:ext cx="4495800"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38600" y="4114800"/>
              <a:ext cx="1066800" cy="307777"/>
            </a:xfrm>
            <a:prstGeom prst="rect">
              <a:avLst/>
            </a:prstGeom>
            <a:noFill/>
          </p:spPr>
          <p:txBody>
            <a:bodyPr wrap="square" rtlCol="0">
              <a:spAutoFit/>
            </a:bodyPr>
            <a:lstStyle/>
            <a:p>
              <a:r>
                <a:rPr lang="en-US" sz="1400" dirty="0" smtClean="0"/>
                <a:t>Action 12ft</a:t>
              </a:r>
              <a:endParaRPr lang="en-US" sz="1400" dirty="0"/>
            </a:p>
          </p:txBody>
        </p:sp>
        <p:sp>
          <p:nvSpPr>
            <p:cNvPr id="13" name="TextBox 12"/>
            <p:cNvSpPr txBox="1"/>
            <p:nvPr/>
          </p:nvSpPr>
          <p:spPr>
            <a:xfrm>
              <a:off x="457200" y="3939271"/>
              <a:ext cx="1066800" cy="307777"/>
            </a:xfrm>
            <a:prstGeom prst="rect">
              <a:avLst/>
            </a:prstGeom>
            <a:noFill/>
          </p:spPr>
          <p:txBody>
            <a:bodyPr wrap="square" rtlCol="0">
              <a:spAutoFit/>
            </a:bodyPr>
            <a:lstStyle/>
            <a:p>
              <a:r>
                <a:rPr lang="en-US" sz="1400" dirty="0" smtClean="0"/>
                <a:t>Flood 14ft</a:t>
              </a:r>
              <a:endParaRPr lang="en-US" sz="1400" dirty="0"/>
            </a:p>
          </p:txBody>
        </p:sp>
        <p:sp>
          <p:nvSpPr>
            <p:cNvPr id="14" name="TextBox 13"/>
            <p:cNvSpPr txBox="1"/>
            <p:nvPr/>
          </p:nvSpPr>
          <p:spPr>
            <a:xfrm>
              <a:off x="3886200" y="3731524"/>
              <a:ext cx="1371600" cy="307777"/>
            </a:xfrm>
            <a:prstGeom prst="rect">
              <a:avLst/>
            </a:prstGeom>
            <a:noFill/>
          </p:spPr>
          <p:txBody>
            <a:bodyPr wrap="square" rtlCol="0">
              <a:spAutoFit/>
            </a:bodyPr>
            <a:lstStyle/>
            <a:p>
              <a:r>
                <a:rPr lang="en-US" sz="1400" dirty="0" smtClean="0"/>
                <a:t>Moderate 16ft</a:t>
              </a:r>
              <a:endParaRPr lang="en-US" sz="1400" dirty="0"/>
            </a:p>
          </p:txBody>
        </p:sp>
        <p:sp>
          <p:nvSpPr>
            <p:cNvPr id="15" name="TextBox 14"/>
            <p:cNvSpPr txBox="1"/>
            <p:nvPr/>
          </p:nvSpPr>
          <p:spPr>
            <a:xfrm>
              <a:off x="533400" y="3366609"/>
              <a:ext cx="1066800" cy="307777"/>
            </a:xfrm>
            <a:prstGeom prst="rect">
              <a:avLst/>
            </a:prstGeom>
            <a:noFill/>
          </p:spPr>
          <p:txBody>
            <a:bodyPr wrap="square" rtlCol="0">
              <a:spAutoFit/>
            </a:bodyPr>
            <a:lstStyle/>
            <a:p>
              <a:r>
                <a:rPr lang="en-US" sz="1400" dirty="0" smtClean="0"/>
                <a:t>Major 20ft</a:t>
              </a:r>
              <a:endParaRPr lang="en-US" sz="1400" dirty="0"/>
            </a:p>
          </p:txBody>
        </p:sp>
      </p:grpSp>
      <p:sp>
        <p:nvSpPr>
          <p:cNvPr id="17" name="TextBox 16"/>
          <p:cNvSpPr txBox="1"/>
          <p:nvPr/>
        </p:nvSpPr>
        <p:spPr>
          <a:xfrm>
            <a:off x="152400" y="1334869"/>
            <a:ext cx="8763000" cy="646331"/>
          </a:xfrm>
          <a:prstGeom prst="rect">
            <a:avLst/>
          </a:prstGeom>
          <a:noFill/>
        </p:spPr>
        <p:txBody>
          <a:bodyPr wrap="square" rtlCol="0">
            <a:spAutoFit/>
          </a:bodyPr>
          <a:lstStyle/>
          <a:p>
            <a:r>
              <a:rPr lang="en-US" dirty="0" smtClean="0"/>
              <a:t>Official OHRFC Forecast issued for Loweville.  This forecast is issued on September 15</a:t>
            </a:r>
            <a:r>
              <a:rPr lang="en-US" baseline="30000" dirty="0" smtClean="0"/>
              <a:t>th</a:t>
            </a:r>
            <a:r>
              <a:rPr lang="en-US" dirty="0" smtClean="0"/>
              <a:t>, 2018.  From the outlook, the peak is expected on September 18</a:t>
            </a:r>
            <a:r>
              <a:rPr lang="en-US" baseline="30000" dirty="0" smtClean="0"/>
              <a:t>th</a:t>
            </a:r>
            <a:r>
              <a:rPr lang="en-US" dirty="0" smtClean="0"/>
              <a:t> at 2am.</a:t>
            </a:r>
            <a:endParaRPr lang="en-US" dirty="0"/>
          </a:p>
        </p:txBody>
      </p:sp>
      <p:sp>
        <p:nvSpPr>
          <p:cNvPr id="18" name="TextBox 17"/>
          <p:cNvSpPr txBox="1"/>
          <p:nvPr/>
        </p:nvSpPr>
        <p:spPr>
          <a:xfrm>
            <a:off x="5791200" y="2286000"/>
            <a:ext cx="3276600" cy="3416320"/>
          </a:xfrm>
          <a:prstGeom prst="rect">
            <a:avLst/>
          </a:prstGeom>
          <a:noFill/>
        </p:spPr>
        <p:txBody>
          <a:bodyPr wrap="square" rtlCol="0">
            <a:spAutoFit/>
          </a:bodyPr>
          <a:lstStyle/>
          <a:p>
            <a:r>
              <a:rPr lang="en-US" dirty="0" smtClean="0"/>
              <a:t>From the outlook, the median stayed below Action Stage. The official forecast remains at Major Flood, what gives?</a:t>
            </a:r>
          </a:p>
          <a:p>
            <a:endParaRPr lang="en-US" dirty="0"/>
          </a:p>
          <a:p>
            <a:r>
              <a:rPr lang="en-US" dirty="0" smtClean="0"/>
              <a:t>What are you thoughts on this?</a:t>
            </a:r>
          </a:p>
          <a:p>
            <a:endParaRPr lang="en-US" dirty="0"/>
          </a:p>
          <a:p>
            <a:r>
              <a:rPr lang="en-US" dirty="0" smtClean="0"/>
              <a:t>Should we Yo-Yo or try to hold steady?</a:t>
            </a:r>
          </a:p>
          <a:p>
            <a:endParaRPr lang="en-US" dirty="0"/>
          </a:p>
          <a:p>
            <a:r>
              <a:rPr lang="en-US" dirty="0" smtClean="0"/>
              <a:t>How could this be improved? </a:t>
            </a:r>
            <a:endParaRPr lang="en-US" dirty="0"/>
          </a:p>
        </p:txBody>
      </p:sp>
    </p:spTree>
    <p:extLst>
      <p:ext uri="{BB962C8B-B14F-4D97-AF65-F5344CB8AC3E}">
        <p14:creationId xmlns:p14="http://schemas.microsoft.com/office/powerpoint/2010/main" val="4114774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135202952"/>
              </p:ext>
            </p:extLst>
          </p:nvPr>
        </p:nvGraphicFramePr>
        <p:xfrm>
          <a:off x="152400" y="2590800"/>
          <a:ext cx="5334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762000" y="152400"/>
            <a:ext cx="7772400" cy="6858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304800" algn="ctr" rtl="0" eaLnBrk="1" hangingPunct="1">
              <a:lnSpc>
                <a:spcPct val="100000"/>
              </a:lnSpc>
              <a:spcBef>
                <a:spcPts val="0"/>
              </a:spcBef>
              <a:spcAft>
                <a:spcPts val="0"/>
              </a:spcAft>
              <a:buClr>
                <a:schemeClr val="dk1"/>
              </a:buClr>
              <a:buSzPct val="100000"/>
              <a:buFont typeface="Arial"/>
              <a:buNone/>
              <a:defRPr sz="3600" b="1" i="0" u="none" strike="noStrike" cap="none" baseline="0">
                <a:solidFill>
                  <a:srgbClr val="FFFFFF"/>
                </a:solidFill>
                <a:effectLst>
                  <a:outerShdw blurRad="38100" dist="38100" dir="2700000" algn="tl">
                    <a:srgbClr val="000000">
                      <a:alpha val="43137"/>
                    </a:srgbClr>
                  </a:outerShdw>
                </a:effectLst>
                <a:latin typeface="Calibri" pitchFamily="34" charset="0"/>
                <a:ea typeface="Calibri" pitchFamily="34" charset="0"/>
                <a:cs typeface="Calibri" pitchFamily="34" charset="0"/>
                <a:sym typeface="Arial"/>
                <a:rtl val="0"/>
              </a:defRPr>
            </a:lvl1pPr>
            <a:lvl2pPr marL="0" marR="0" indent="304800" algn="ctr" rtl="0" eaLnBrk="1" hangingPunct="1">
              <a:lnSpc>
                <a:spcPct val="100000"/>
              </a:lnSpc>
              <a:spcBef>
                <a:spcPts val="0"/>
              </a:spcBef>
              <a:spcAft>
                <a:spcPts val="0"/>
              </a:spcAft>
              <a:buClr>
                <a:schemeClr val="dk1"/>
              </a:buClr>
              <a:buSzPct val="100000"/>
              <a:buFont typeface="Arial"/>
              <a:buNone/>
              <a:defRPr sz="4800" b="1" i="0" u="none" strike="noStrike" cap="none" baseline="0">
                <a:solidFill>
                  <a:schemeClr val="dk1"/>
                </a:solidFill>
                <a:latin typeface="Arial"/>
                <a:ea typeface="Arial"/>
                <a:cs typeface="Arial"/>
                <a:sym typeface="Arial"/>
                <a:rtl val="0"/>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r>
              <a:rPr lang="en-US" sz="3200" kern="0" dirty="0" smtClean="0"/>
              <a:t>What Actually Happened</a:t>
            </a:r>
            <a:endParaRPr lang="en-US" sz="3200" kern="0" dirty="0"/>
          </a:p>
        </p:txBody>
      </p:sp>
      <p:cxnSp>
        <p:nvCxnSpPr>
          <p:cNvPr id="7" name="Straight Connector 6"/>
          <p:cNvCxnSpPr/>
          <p:nvPr/>
        </p:nvCxnSpPr>
        <p:spPr>
          <a:xfrm>
            <a:off x="533400" y="4038600"/>
            <a:ext cx="44958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3733800"/>
            <a:ext cx="4495800" cy="0"/>
          </a:xfrm>
          <a:prstGeom prst="line">
            <a:avLst/>
          </a:prstGeom>
          <a:ln w="25400">
            <a:solidFill>
              <a:srgbClr val="F4A10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3429000"/>
            <a:ext cx="4495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57600" y="3807023"/>
            <a:ext cx="1066800" cy="307777"/>
          </a:xfrm>
          <a:prstGeom prst="rect">
            <a:avLst/>
          </a:prstGeom>
          <a:noFill/>
        </p:spPr>
        <p:txBody>
          <a:bodyPr wrap="square" rtlCol="0">
            <a:spAutoFit/>
          </a:bodyPr>
          <a:lstStyle/>
          <a:p>
            <a:r>
              <a:rPr lang="en-US" sz="1400" dirty="0" smtClean="0"/>
              <a:t>Action 12ft</a:t>
            </a:r>
            <a:endParaRPr lang="en-US" sz="1400" dirty="0"/>
          </a:p>
        </p:txBody>
      </p:sp>
      <p:sp>
        <p:nvSpPr>
          <p:cNvPr id="11" name="TextBox 10"/>
          <p:cNvSpPr txBox="1"/>
          <p:nvPr/>
        </p:nvSpPr>
        <p:spPr>
          <a:xfrm>
            <a:off x="685800" y="3502223"/>
            <a:ext cx="1066800" cy="307777"/>
          </a:xfrm>
          <a:prstGeom prst="rect">
            <a:avLst/>
          </a:prstGeom>
          <a:noFill/>
        </p:spPr>
        <p:txBody>
          <a:bodyPr wrap="square" rtlCol="0">
            <a:spAutoFit/>
          </a:bodyPr>
          <a:lstStyle/>
          <a:p>
            <a:r>
              <a:rPr lang="en-US" sz="1400" dirty="0" smtClean="0"/>
              <a:t>Flood 14ft</a:t>
            </a:r>
            <a:endParaRPr lang="en-US" sz="1400" dirty="0"/>
          </a:p>
        </p:txBody>
      </p:sp>
      <p:sp>
        <p:nvSpPr>
          <p:cNvPr id="12" name="TextBox 11"/>
          <p:cNvSpPr txBox="1"/>
          <p:nvPr/>
        </p:nvSpPr>
        <p:spPr>
          <a:xfrm>
            <a:off x="3352800" y="3197423"/>
            <a:ext cx="1371600" cy="307777"/>
          </a:xfrm>
          <a:prstGeom prst="rect">
            <a:avLst/>
          </a:prstGeom>
          <a:noFill/>
        </p:spPr>
        <p:txBody>
          <a:bodyPr wrap="square" rtlCol="0">
            <a:spAutoFit/>
          </a:bodyPr>
          <a:lstStyle/>
          <a:p>
            <a:r>
              <a:rPr lang="en-US" sz="1400" dirty="0" smtClean="0"/>
              <a:t>Moderate 16ft</a:t>
            </a:r>
            <a:endParaRPr lang="en-US" sz="1400" dirty="0"/>
          </a:p>
        </p:txBody>
      </p:sp>
      <p:sp>
        <p:nvSpPr>
          <p:cNvPr id="13" name="TextBox 12"/>
          <p:cNvSpPr txBox="1"/>
          <p:nvPr/>
        </p:nvSpPr>
        <p:spPr>
          <a:xfrm>
            <a:off x="228600" y="1066800"/>
            <a:ext cx="8686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So this scenario was based on an actual event that took place in the OHRFC area of responsibility.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point was actually Radford on the New River in Virginia </a:t>
            </a:r>
            <a:r>
              <a:rPr lang="en-US" dirty="0"/>
              <a:t>during Hurricane </a:t>
            </a:r>
            <a:r>
              <a:rPr lang="en-US" dirty="0" smtClean="0"/>
              <a:t>Florence rather than the High River at Loweville.</a:t>
            </a:r>
            <a:endParaRPr lang="en-US" dirty="0"/>
          </a:p>
        </p:txBody>
      </p:sp>
      <p:sp>
        <p:nvSpPr>
          <p:cNvPr id="14" name="TextBox 13"/>
          <p:cNvSpPr txBox="1"/>
          <p:nvPr/>
        </p:nvSpPr>
        <p:spPr>
          <a:xfrm>
            <a:off x="5715000" y="2438400"/>
            <a:ext cx="320040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From this we can see the uncertainties that come in river forecasting.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Rainfall amounts were lower than forecast, leading to river levels not reaching as high as originally forecast.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Until we actually get the rainfall on the ground, a high degree of uncertainty will always exist.</a:t>
            </a:r>
            <a:endParaRPr lang="en-US" dirty="0"/>
          </a:p>
        </p:txBody>
      </p:sp>
    </p:spTree>
    <p:extLst>
      <p:ext uri="{BB962C8B-B14F-4D97-AF65-F5344CB8AC3E}">
        <p14:creationId xmlns:p14="http://schemas.microsoft.com/office/powerpoint/2010/main" val="1495937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Today we have identified many of the pieces that go into the river forecast process.</a:t>
            </a:r>
          </a:p>
          <a:p>
            <a:endParaRPr lang="en-US" dirty="0" smtClean="0"/>
          </a:p>
          <a:p>
            <a:r>
              <a:rPr lang="en-US" dirty="0" smtClean="0"/>
              <a:t>We identified the importance of the USGS Rating Curve. </a:t>
            </a:r>
          </a:p>
          <a:p>
            <a:endParaRPr lang="en-US" dirty="0" smtClean="0"/>
          </a:p>
          <a:p>
            <a:r>
              <a:rPr lang="en-US" dirty="0" smtClean="0"/>
              <a:t>We covered the difference between the outlook river guidance and the official NWS river forecast.</a:t>
            </a:r>
          </a:p>
          <a:p>
            <a:endParaRPr lang="en-US" dirty="0"/>
          </a:p>
          <a:p>
            <a:r>
              <a:rPr lang="en-US" dirty="0" smtClean="0"/>
              <a:t>We have noted why we may see some of the bouncing around in the forecast with the variability in forecast rainfall.</a:t>
            </a:r>
          </a:p>
          <a:p>
            <a:endParaRPr lang="en-US" dirty="0"/>
          </a:p>
          <a:p>
            <a:r>
              <a:rPr lang="en-US" dirty="0" smtClean="0"/>
              <a:t>Anything Else???</a:t>
            </a:r>
            <a:endParaRPr lang="en-US" dirty="0"/>
          </a:p>
        </p:txBody>
      </p:sp>
      <p:sp>
        <p:nvSpPr>
          <p:cNvPr id="5" name="TextBox 4"/>
          <p:cNvSpPr txBox="1"/>
          <p:nvPr/>
        </p:nvSpPr>
        <p:spPr>
          <a:xfrm>
            <a:off x="1219200" y="253425"/>
            <a:ext cx="670560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Calibri" panose="020F0502020204030204" pitchFamily="34" charset="0"/>
              </a:rPr>
              <a:t>Final Thoughts</a:t>
            </a: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407947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gn="ctr">
              <a:buNone/>
            </a:pPr>
            <a:r>
              <a:rPr lang="en-US" sz="4400" dirty="0" smtClean="0">
                <a:effectLst>
                  <a:outerShdw blurRad="38100" dist="38100" dir="2700000" algn="tl">
                    <a:srgbClr val="000000">
                      <a:alpha val="43137"/>
                    </a:srgbClr>
                  </a:outerShdw>
                </a:effectLst>
              </a:rPr>
              <a:t>Question / Comments</a:t>
            </a:r>
          </a:p>
          <a:p>
            <a:pPr marL="0" indent="0" algn="ctr">
              <a:buNone/>
            </a:pPr>
            <a:endParaRPr lang="en-US" sz="4400" dirty="0" smtClean="0">
              <a:effectLst>
                <a:outerShdw blurRad="38100" dist="38100" dir="2700000" algn="tl">
                  <a:srgbClr val="000000">
                    <a:alpha val="43137"/>
                  </a:srgbClr>
                </a:outerShdw>
              </a:effectLst>
            </a:endParaRPr>
          </a:p>
          <a:p>
            <a:pPr marL="0" indent="0" algn="ctr">
              <a:buNone/>
            </a:pPr>
            <a:endParaRPr lang="en-US" sz="4400" dirty="0">
              <a:effectLst>
                <a:outerShdw blurRad="38100" dist="38100" dir="2700000" algn="tl">
                  <a:srgbClr val="000000">
                    <a:alpha val="43137"/>
                  </a:srgbClr>
                </a:outerShdw>
              </a:effectLst>
            </a:endParaRPr>
          </a:p>
          <a:p>
            <a:pPr marL="0" indent="0" algn="ctr">
              <a:buNone/>
            </a:pPr>
            <a:r>
              <a:rPr lang="en-US" sz="3600" dirty="0" smtClean="0">
                <a:effectLst>
                  <a:outerShdw blurRad="38100" dist="38100" dir="2700000" algn="tl">
                    <a:srgbClr val="000000">
                      <a:alpha val="43137"/>
                    </a:srgbClr>
                  </a:outerShdw>
                </a:effectLst>
              </a:rPr>
              <a:t>Ryan </a:t>
            </a:r>
            <a:r>
              <a:rPr lang="en-US" sz="3600" dirty="0" err="1" smtClean="0">
                <a:effectLst>
                  <a:outerShdw blurRad="38100" dist="38100" dir="2700000" algn="tl">
                    <a:srgbClr val="000000">
                      <a:alpha val="43137"/>
                    </a:srgbClr>
                  </a:outerShdw>
                </a:effectLst>
              </a:rPr>
              <a:t>Fliehman</a:t>
            </a:r>
            <a:endParaRPr lang="en-US" sz="3600" dirty="0" smtClean="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r>
              <a:rPr lang="en-US" b="0" dirty="0" smtClean="0">
                <a:effectLst>
                  <a:outerShdw blurRad="38100" dist="38100" dir="2700000" algn="tl">
                    <a:srgbClr val="000000">
                      <a:alpha val="43137"/>
                    </a:srgbClr>
                  </a:outerShdw>
                </a:effectLst>
                <a:hlinkClick r:id="rId2"/>
              </a:rPr>
              <a:t>Ryan.Fliehman@noaa.gov</a:t>
            </a:r>
            <a:endParaRPr lang="en-US" b="0" dirty="0" smtClean="0">
              <a:effectLst>
                <a:outerShdw blurRad="38100" dist="38100" dir="2700000" algn="tl">
                  <a:srgbClr val="000000">
                    <a:alpha val="43137"/>
                  </a:srgbClr>
                </a:outerShdw>
              </a:effectLst>
            </a:endParaRPr>
          </a:p>
          <a:p>
            <a:pPr marL="0" indent="0" algn="ctr">
              <a:buNone/>
            </a:pPr>
            <a:endParaRPr lang="en-US" b="0" dirty="0" smtClean="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r>
              <a:rPr lang="en-US" b="0" dirty="0" smtClean="0">
                <a:effectLst>
                  <a:outerShdw blurRad="38100" dist="38100" dir="2700000" algn="tl">
                    <a:srgbClr val="000000">
                      <a:alpha val="43137"/>
                    </a:srgbClr>
                  </a:outerShdw>
                </a:effectLst>
              </a:rPr>
              <a:t>NWS Ohio River Forecast Center</a:t>
            </a:r>
          </a:p>
          <a:p>
            <a:pPr marL="0" indent="0" algn="ctr">
              <a:buNone/>
            </a:pPr>
            <a:r>
              <a:rPr lang="en-US" b="0" dirty="0" smtClean="0">
                <a:effectLst>
                  <a:outerShdw blurRad="38100" dist="38100" dir="2700000" algn="tl">
                    <a:srgbClr val="000000">
                      <a:alpha val="43137"/>
                    </a:srgbClr>
                  </a:outerShdw>
                </a:effectLst>
              </a:rPr>
              <a:t>Wilmington, Ohio</a:t>
            </a:r>
          </a:p>
          <a:p>
            <a:pPr marL="0" indent="0" algn="ctr">
              <a:buNone/>
            </a:pPr>
            <a:endParaRPr lang="en-US" b="0" dirty="0">
              <a:effectLst>
                <a:outerShdw blurRad="38100" dist="38100" dir="2700000" algn="tl">
                  <a:srgbClr val="000000">
                    <a:alpha val="43137"/>
                  </a:srgbClr>
                </a:outerShdw>
              </a:effectLst>
            </a:endParaRPr>
          </a:p>
          <a:p>
            <a:pPr marL="0" indent="0" algn="ctr">
              <a:buNone/>
            </a:pPr>
            <a:endParaRPr lang="en-US" b="0" dirty="0" smtClean="0">
              <a:effectLst>
                <a:outerShdw blurRad="38100" dist="38100" dir="2700000" algn="tl">
                  <a:srgbClr val="000000">
                    <a:alpha val="43137"/>
                  </a:srgbClr>
                </a:outerShdw>
              </a:effectLst>
            </a:endParaRPr>
          </a:p>
          <a:p>
            <a:pPr marL="0" indent="0" algn="ctr">
              <a:buNone/>
            </a:pP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7353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28600"/>
            <a:ext cx="701040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Calibri" panose="020F0502020204030204" pitchFamily="34" charset="0"/>
              </a:rPr>
              <a:t>NWS Ohio River Forecast Center</a:t>
            </a: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3505200" cy="253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209800" y="2057400"/>
            <a:ext cx="969523" cy="838200"/>
          </a:xfrm>
          <a:prstGeom prst="ellipse">
            <a:avLst/>
          </a:prstGeom>
          <a:noFill/>
          <a:ln>
            <a:solidFill>
              <a:schemeClr val="tx1"/>
            </a:solidFill>
          </a:ln>
          <a:effectLst>
            <a:outerShdw blurRad="50800" dist="38100" dir="8100000" algn="tr" rotWithShape="0">
              <a:srgbClr val="FFFF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661366"/>
            <a:ext cx="5102853" cy="267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57600" y="1196876"/>
            <a:ext cx="5407653" cy="2308324"/>
          </a:xfrm>
          <a:prstGeom prst="rect">
            <a:avLst/>
          </a:prstGeom>
          <a:noFill/>
        </p:spPr>
        <p:txBody>
          <a:bodyPr wrap="square" rtlCol="0">
            <a:spAutoFit/>
          </a:bodyPr>
          <a:lstStyle/>
          <a:p>
            <a:r>
              <a:rPr lang="en-US" b="1" dirty="0" smtClean="0"/>
              <a:t>Located in Wilmington, Ohio (SW Ohio)</a:t>
            </a:r>
          </a:p>
          <a:p>
            <a:endParaRPr lang="en-US" b="1" dirty="0" smtClean="0"/>
          </a:p>
          <a:p>
            <a:r>
              <a:rPr lang="en-US" b="1" dirty="0" smtClean="0"/>
              <a:t>Staffed 6am-10pm (24hrs as needed) / 365 days</a:t>
            </a:r>
          </a:p>
          <a:p>
            <a:endParaRPr lang="en-US" b="1" dirty="0" smtClean="0"/>
          </a:p>
          <a:p>
            <a:r>
              <a:rPr lang="en-US" b="1" dirty="0" smtClean="0"/>
              <a:t>Comprised of 16 meteorologists / hydrologists</a:t>
            </a:r>
          </a:p>
          <a:p>
            <a:endParaRPr lang="en-US" b="1" dirty="0" smtClean="0"/>
          </a:p>
          <a:p>
            <a:r>
              <a:rPr lang="en-US" b="1" dirty="0" smtClean="0"/>
              <a:t>Responsible for forecasting all water that flows through the Ohio River drainage.</a:t>
            </a:r>
            <a:endParaRPr lang="en-US" b="1" dirty="0"/>
          </a:p>
        </p:txBody>
      </p:sp>
      <p:sp>
        <p:nvSpPr>
          <p:cNvPr id="6" name="TextBox 5"/>
          <p:cNvSpPr txBox="1"/>
          <p:nvPr/>
        </p:nvSpPr>
        <p:spPr>
          <a:xfrm>
            <a:off x="76200" y="3988475"/>
            <a:ext cx="3810000" cy="2308324"/>
          </a:xfrm>
          <a:prstGeom prst="rect">
            <a:avLst/>
          </a:prstGeom>
          <a:noFill/>
        </p:spPr>
        <p:txBody>
          <a:bodyPr wrap="square" rtlCol="0">
            <a:spAutoFit/>
          </a:bodyPr>
          <a:lstStyle/>
          <a:p>
            <a:r>
              <a:rPr lang="en-US" b="1" dirty="0" smtClean="0"/>
              <a:t>Main task is daily hydrologic model run to complete river forecasts (shown right).</a:t>
            </a:r>
          </a:p>
          <a:p>
            <a:endParaRPr lang="en-US" b="1" dirty="0"/>
          </a:p>
          <a:p>
            <a:r>
              <a:rPr lang="en-US" b="1" dirty="0" smtClean="0"/>
              <a:t>Many other research &amp; development projects also take place to support a wide variety of local, state, and federal partners.</a:t>
            </a:r>
            <a:endParaRPr lang="en-US" b="1" dirty="0"/>
          </a:p>
        </p:txBody>
      </p:sp>
    </p:spTree>
    <p:extLst>
      <p:ext uri="{BB962C8B-B14F-4D97-AF65-F5344CB8AC3E}">
        <p14:creationId xmlns:p14="http://schemas.microsoft.com/office/powerpoint/2010/main" val="4078662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0223" y="196334"/>
            <a:ext cx="6790777"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Calibri" panose="020F0502020204030204" pitchFamily="34" charset="0"/>
              </a:rPr>
              <a:t>Quantifying Water</a:t>
            </a: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3" name="TextBox 2"/>
          <p:cNvSpPr txBox="1"/>
          <p:nvPr/>
        </p:nvSpPr>
        <p:spPr>
          <a:xfrm>
            <a:off x="152400" y="1143000"/>
            <a:ext cx="8828058" cy="2031325"/>
          </a:xfrm>
          <a:prstGeom prst="rect">
            <a:avLst/>
          </a:prstGeom>
          <a:noFill/>
        </p:spPr>
        <p:txBody>
          <a:bodyPr wrap="none" rtlCol="0">
            <a:spAutoFit/>
          </a:bodyPr>
          <a:lstStyle/>
          <a:p>
            <a:r>
              <a:rPr lang="en-US" dirty="0" smtClean="0"/>
              <a:t>How do we quantify water in a stream / river ?</a:t>
            </a:r>
          </a:p>
          <a:p>
            <a:endParaRPr lang="en-US" dirty="0"/>
          </a:p>
          <a:p>
            <a:r>
              <a:rPr lang="en-US" dirty="0" smtClean="0"/>
              <a:t>To end users, all they want to know is feet, but what does this number mean ?</a:t>
            </a:r>
          </a:p>
          <a:p>
            <a:endParaRPr lang="en-US" dirty="0"/>
          </a:p>
          <a:p>
            <a:r>
              <a:rPr lang="en-US" dirty="0" smtClean="0"/>
              <a:t>At the RFC we need a volume (CFS) to be able to route water through the system.</a:t>
            </a:r>
          </a:p>
          <a:p>
            <a:r>
              <a:rPr lang="en-US" dirty="0"/>
              <a:t>	</a:t>
            </a:r>
            <a:r>
              <a:rPr lang="en-US" dirty="0" smtClean="0"/>
              <a:t>-  29 feet at Marietta, OH is meaningless at Huntington, WV.</a:t>
            </a:r>
          </a:p>
          <a:p>
            <a:r>
              <a:rPr lang="en-US" dirty="0"/>
              <a:t>	</a:t>
            </a:r>
            <a:r>
              <a:rPr lang="en-US" dirty="0" smtClean="0"/>
              <a:t>-  150,000cfs at Marietta, OH puts a values on flow and can be routed down.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192388834"/>
              </p:ext>
            </p:extLst>
          </p:nvPr>
        </p:nvGraphicFramePr>
        <p:xfrm>
          <a:off x="212434" y="3200400"/>
          <a:ext cx="45720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800600" y="3352800"/>
            <a:ext cx="4191000" cy="2862322"/>
          </a:xfrm>
          <a:prstGeom prst="rect">
            <a:avLst/>
          </a:prstGeom>
          <a:noFill/>
        </p:spPr>
        <p:txBody>
          <a:bodyPr wrap="square" rtlCol="0">
            <a:spAutoFit/>
          </a:bodyPr>
          <a:lstStyle/>
          <a:p>
            <a:r>
              <a:rPr lang="en-US" dirty="0" smtClean="0"/>
              <a:t>This is where a USGS rating curve becomes extremely important.</a:t>
            </a:r>
          </a:p>
          <a:p>
            <a:endParaRPr lang="en-US" dirty="0"/>
          </a:p>
          <a:p>
            <a:r>
              <a:rPr lang="en-US" dirty="0" smtClean="0"/>
              <a:t>Without a valid and up to date rating, this volume to height relationship becomes unreliable and any confidence in forecasting river stages is quickly lost.</a:t>
            </a:r>
          </a:p>
          <a:p>
            <a:endParaRPr lang="en-US" dirty="0"/>
          </a:p>
          <a:p>
            <a:r>
              <a:rPr lang="en-US" dirty="0" smtClean="0"/>
              <a:t>Please support USGS gages!!!</a:t>
            </a:r>
            <a:endParaRPr lang="en-US" dirty="0"/>
          </a:p>
        </p:txBody>
      </p:sp>
    </p:spTree>
    <p:extLst>
      <p:ext uri="{BB962C8B-B14F-4D97-AF65-F5344CB8AC3E}">
        <p14:creationId xmlns:p14="http://schemas.microsoft.com/office/powerpoint/2010/main" val="2414835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1" name="Text Box 3"/>
          <p:cNvSpPr txBox="1">
            <a:spLocks noChangeArrowheads="1"/>
          </p:cNvSpPr>
          <p:nvPr/>
        </p:nvSpPr>
        <p:spPr bwMode="auto">
          <a:xfrm>
            <a:off x="4876800" y="772716"/>
            <a:ext cx="3962400" cy="6771084"/>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sz="2000" dirty="0">
              <a:solidFill>
                <a:srgbClr val="FFFFFF"/>
              </a:solidFill>
              <a:latin typeface="Garamond" pitchFamily="18" charset="0"/>
              <a:cs typeface="Arial"/>
              <a:sym typeface="Arial"/>
              <a:rtl val="0"/>
            </a:endParaRPr>
          </a:p>
          <a:p>
            <a:pPr fontAlgn="base">
              <a:spcBef>
                <a:spcPct val="0"/>
              </a:spcBef>
              <a:spcAft>
                <a:spcPct val="0"/>
              </a:spcAft>
              <a:buFontTx/>
              <a:buChar char="•"/>
              <a:defRPr/>
            </a:pPr>
            <a:r>
              <a:rPr lang="en-US" sz="2000" dirty="0">
                <a:solidFill>
                  <a:prstClr val="black"/>
                </a:solidFill>
                <a:cs typeface="Arial"/>
                <a:sym typeface="Arial"/>
                <a:rtl val="0"/>
              </a:rPr>
              <a:t> </a:t>
            </a:r>
            <a:r>
              <a:rPr lang="en-US" sz="1600" dirty="0">
                <a:solidFill>
                  <a:prstClr val="black"/>
                </a:solidFill>
                <a:cs typeface="Arial"/>
                <a:sym typeface="Arial"/>
                <a:rtl val="0"/>
              </a:rPr>
              <a:t>Observed and radar rainfall estimates are quality controlled.</a:t>
            </a:r>
          </a:p>
          <a:p>
            <a:pPr fontAlgn="base">
              <a:spcBef>
                <a:spcPct val="0"/>
              </a:spcBef>
              <a:spcAft>
                <a:spcPct val="0"/>
              </a:spcAft>
              <a:defRPr/>
            </a:pPr>
            <a:endParaRPr lang="en-US" sz="1600" dirty="0">
              <a:solidFill>
                <a:prstClr val="black"/>
              </a:solidFill>
              <a:cs typeface="Arial"/>
              <a:sym typeface="Arial"/>
              <a:rtl val="0"/>
            </a:endParaRPr>
          </a:p>
          <a:p>
            <a:pPr fontAlgn="base">
              <a:spcBef>
                <a:spcPct val="0"/>
              </a:spcBef>
              <a:spcAft>
                <a:spcPct val="0"/>
              </a:spcAft>
              <a:buFontTx/>
              <a:buChar char="•"/>
              <a:defRPr/>
            </a:pPr>
            <a:r>
              <a:rPr lang="en-US" sz="1600" dirty="0">
                <a:solidFill>
                  <a:prstClr val="black"/>
                </a:solidFill>
                <a:cs typeface="Arial"/>
                <a:sym typeface="Arial"/>
                <a:rtl val="0"/>
              </a:rPr>
              <a:t> Snow water equivalent estimates are incorporated </a:t>
            </a:r>
            <a:r>
              <a:rPr lang="en-US" sz="1600" dirty="0" smtClean="0">
                <a:solidFill>
                  <a:prstClr val="black"/>
                </a:solidFill>
                <a:cs typeface="Arial"/>
                <a:sym typeface="Arial"/>
                <a:rtl val="0"/>
              </a:rPr>
              <a:t>when needed.</a:t>
            </a:r>
          </a:p>
          <a:p>
            <a:pPr fontAlgn="base">
              <a:spcBef>
                <a:spcPct val="0"/>
              </a:spcBef>
              <a:spcAft>
                <a:spcPct val="0"/>
              </a:spcAft>
              <a:buFontTx/>
              <a:buChar char="•"/>
              <a:defRPr/>
            </a:pPr>
            <a:endParaRPr lang="en-US" sz="1600" dirty="0" smtClean="0">
              <a:solidFill>
                <a:prstClr val="black"/>
              </a:solidFill>
              <a:cs typeface="Arial"/>
              <a:sym typeface="Arial"/>
              <a:rtl val="0"/>
            </a:endParaRPr>
          </a:p>
          <a:p>
            <a:pPr fontAlgn="base">
              <a:spcBef>
                <a:spcPct val="0"/>
              </a:spcBef>
              <a:spcAft>
                <a:spcPct val="0"/>
              </a:spcAft>
              <a:buFontTx/>
              <a:buChar char="•"/>
              <a:defRPr/>
            </a:pPr>
            <a:r>
              <a:rPr lang="en-US" sz="1600" dirty="0" smtClean="0">
                <a:solidFill>
                  <a:prstClr val="black"/>
                </a:solidFill>
                <a:cs typeface="Arial"/>
                <a:sym typeface="Arial"/>
                <a:rtl val="0"/>
              </a:rPr>
              <a:t> </a:t>
            </a:r>
            <a:r>
              <a:rPr lang="en-US" sz="1600" dirty="0">
                <a:solidFill>
                  <a:prstClr val="black"/>
                </a:solidFill>
                <a:cs typeface="Arial"/>
                <a:sym typeface="Arial"/>
                <a:rtl val="0"/>
              </a:rPr>
              <a:t>Rainfall forecasts are generated by the </a:t>
            </a:r>
            <a:r>
              <a:rPr lang="en-US" sz="1600" dirty="0" smtClean="0">
                <a:solidFill>
                  <a:prstClr val="black"/>
                </a:solidFill>
                <a:cs typeface="Arial"/>
                <a:sym typeface="Arial"/>
                <a:rtl val="0"/>
              </a:rPr>
              <a:t>Weather </a:t>
            </a:r>
            <a:r>
              <a:rPr lang="en-US" sz="1600" dirty="0">
                <a:solidFill>
                  <a:prstClr val="black"/>
                </a:solidFill>
                <a:cs typeface="Arial"/>
                <a:sym typeface="Arial"/>
                <a:rtl val="0"/>
              </a:rPr>
              <a:t>Prediction Center </a:t>
            </a:r>
            <a:r>
              <a:rPr lang="en-US" sz="1600" dirty="0" smtClean="0">
                <a:solidFill>
                  <a:prstClr val="black"/>
                </a:solidFill>
                <a:cs typeface="Arial"/>
                <a:sym typeface="Arial"/>
                <a:rtl val="0"/>
              </a:rPr>
              <a:t>(WPC).</a:t>
            </a:r>
            <a:endParaRPr lang="en-US" sz="1600" dirty="0">
              <a:solidFill>
                <a:prstClr val="black"/>
              </a:solidFill>
              <a:cs typeface="Arial"/>
              <a:sym typeface="Arial"/>
              <a:rtl val="0"/>
            </a:endParaRPr>
          </a:p>
          <a:p>
            <a:pPr fontAlgn="base">
              <a:spcBef>
                <a:spcPct val="0"/>
              </a:spcBef>
              <a:spcAft>
                <a:spcPct val="0"/>
              </a:spcAft>
              <a:buFontTx/>
              <a:buChar char="•"/>
              <a:defRPr/>
            </a:pPr>
            <a:endParaRPr lang="en-US" sz="1600" dirty="0">
              <a:solidFill>
                <a:prstClr val="black"/>
              </a:solidFill>
              <a:cs typeface="Arial"/>
              <a:sym typeface="Arial"/>
              <a:rtl val="0"/>
            </a:endParaRPr>
          </a:p>
          <a:p>
            <a:pPr fontAlgn="base">
              <a:spcBef>
                <a:spcPct val="0"/>
              </a:spcBef>
              <a:spcAft>
                <a:spcPct val="0"/>
              </a:spcAft>
              <a:buFontTx/>
              <a:buChar char="•"/>
              <a:defRPr/>
            </a:pPr>
            <a:r>
              <a:rPr lang="en-US" sz="1600" dirty="0">
                <a:solidFill>
                  <a:prstClr val="black"/>
                </a:solidFill>
                <a:cs typeface="Arial"/>
                <a:sym typeface="Arial"/>
                <a:rtl val="0"/>
              </a:rPr>
              <a:t> These rainfall forecasts are modified at the </a:t>
            </a:r>
            <a:r>
              <a:rPr lang="en-US" sz="1600" dirty="0" smtClean="0">
                <a:solidFill>
                  <a:prstClr val="black"/>
                </a:solidFill>
                <a:cs typeface="Arial"/>
                <a:sym typeface="Arial"/>
                <a:rtl val="0"/>
              </a:rPr>
              <a:t>Ohio River </a:t>
            </a:r>
            <a:r>
              <a:rPr lang="en-US" sz="1600" dirty="0">
                <a:solidFill>
                  <a:prstClr val="black"/>
                </a:solidFill>
                <a:cs typeface="Arial"/>
                <a:sym typeface="Arial"/>
                <a:rtl val="0"/>
              </a:rPr>
              <a:t>Forecast Center </a:t>
            </a:r>
            <a:r>
              <a:rPr lang="en-US" sz="1600" dirty="0" smtClean="0">
                <a:solidFill>
                  <a:prstClr val="black"/>
                </a:solidFill>
                <a:cs typeface="Arial"/>
                <a:sym typeface="Arial"/>
                <a:rtl val="0"/>
              </a:rPr>
              <a:t>(OHRFC</a:t>
            </a:r>
            <a:r>
              <a:rPr lang="en-US" sz="1600" dirty="0">
                <a:solidFill>
                  <a:prstClr val="black"/>
                </a:solidFill>
                <a:cs typeface="Arial"/>
                <a:sym typeface="Arial"/>
                <a:rtl val="0"/>
              </a:rPr>
              <a:t>) to add local expertise. </a:t>
            </a:r>
          </a:p>
          <a:p>
            <a:pPr fontAlgn="base">
              <a:spcBef>
                <a:spcPct val="0"/>
              </a:spcBef>
              <a:spcAft>
                <a:spcPct val="0"/>
              </a:spcAft>
              <a:defRPr/>
            </a:pPr>
            <a:endParaRPr lang="en-US" sz="1600" dirty="0">
              <a:solidFill>
                <a:prstClr val="black"/>
              </a:solidFill>
              <a:cs typeface="Arial"/>
              <a:sym typeface="Arial"/>
              <a:rtl val="0"/>
            </a:endParaRPr>
          </a:p>
          <a:p>
            <a:pPr fontAlgn="base">
              <a:spcBef>
                <a:spcPct val="0"/>
              </a:spcBef>
              <a:spcAft>
                <a:spcPct val="0"/>
              </a:spcAft>
              <a:buFontTx/>
              <a:buChar char="•"/>
              <a:defRPr/>
            </a:pPr>
            <a:r>
              <a:rPr lang="en-US" sz="1600" dirty="0">
                <a:solidFill>
                  <a:prstClr val="black"/>
                </a:solidFill>
                <a:cs typeface="Arial"/>
                <a:sym typeface="Arial"/>
                <a:rtl val="0"/>
              </a:rPr>
              <a:t> The river forecast  model is run at the </a:t>
            </a:r>
            <a:r>
              <a:rPr lang="en-US" sz="1600" dirty="0" smtClean="0">
                <a:solidFill>
                  <a:prstClr val="black"/>
                </a:solidFill>
                <a:cs typeface="Arial"/>
                <a:sym typeface="Arial"/>
                <a:rtl val="0"/>
              </a:rPr>
              <a:t>OHRFC </a:t>
            </a:r>
            <a:r>
              <a:rPr lang="en-US" sz="1600" dirty="0">
                <a:solidFill>
                  <a:prstClr val="black"/>
                </a:solidFill>
                <a:cs typeface="Arial"/>
                <a:sym typeface="Arial"/>
                <a:rtl val="0"/>
              </a:rPr>
              <a:t>with adjustments </a:t>
            </a:r>
            <a:r>
              <a:rPr lang="en-US" sz="1600" dirty="0" smtClean="0">
                <a:solidFill>
                  <a:prstClr val="black"/>
                </a:solidFill>
                <a:cs typeface="Arial"/>
                <a:sym typeface="Arial"/>
                <a:rtl val="0"/>
              </a:rPr>
              <a:t>made if necessary.</a:t>
            </a:r>
            <a:endParaRPr lang="en-US" sz="1600" dirty="0">
              <a:solidFill>
                <a:prstClr val="black"/>
              </a:solidFill>
              <a:cs typeface="Arial"/>
              <a:sym typeface="Arial"/>
              <a:rtl val="0"/>
            </a:endParaRPr>
          </a:p>
          <a:p>
            <a:pPr fontAlgn="base">
              <a:spcBef>
                <a:spcPct val="0"/>
              </a:spcBef>
              <a:spcAft>
                <a:spcPct val="0"/>
              </a:spcAft>
              <a:buFontTx/>
              <a:buChar char="•"/>
              <a:defRPr/>
            </a:pPr>
            <a:endParaRPr lang="en-US" sz="1600" dirty="0">
              <a:solidFill>
                <a:prstClr val="black"/>
              </a:solidFill>
              <a:cs typeface="Arial"/>
              <a:sym typeface="Arial"/>
              <a:rtl val="0"/>
            </a:endParaRPr>
          </a:p>
          <a:p>
            <a:pPr fontAlgn="base">
              <a:spcBef>
                <a:spcPct val="0"/>
              </a:spcBef>
              <a:spcAft>
                <a:spcPct val="0"/>
              </a:spcAft>
              <a:buFontTx/>
              <a:buChar char="•"/>
              <a:defRPr/>
            </a:pPr>
            <a:r>
              <a:rPr lang="en-US" sz="1600" dirty="0">
                <a:solidFill>
                  <a:prstClr val="black"/>
                </a:solidFill>
                <a:cs typeface="Arial"/>
                <a:sym typeface="Arial"/>
                <a:rtl val="0"/>
              </a:rPr>
              <a:t> Forecast stages are sent to the local </a:t>
            </a:r>
            <a:r>
              <a:rPr lang="en-US" sz="1600" dirty="0" smtClean="0">
                <a:solidFill>
                  <a:prstClr val="black"/>
                </a:solidFill>
                <a:cs typeface="Arial"/>
                <a:sym typeface="Arial"/>
                <a:rtl val="0"/>
              </a:rPr>
              <a:t>NWS Weather </a:t>
            </a:r>
            <a:r>
              <a:rPr lang="en-US" sz="1600" dirty="0">
                <a:solidFill>
                  <a:prstClr val="black"/>
                </a:solidFill>
                <a:cs typeface="Arial"/>
                <a:sym typeface="Arial"/>
                <a:rtl val="0"/>
              </a:rPr>
              <a:t>Forecast Office (WFO) for final review before dissemination .</a:t>
            </a:r>
          </a:p>
          <a:p>
            <a:pPr fontAlgn="base">
              <a:spcBef>
                <a:spcPct val="0"/>
              </a:spcBef>
              <a:spcAft>
                <a:spcPct val="0"/>
              </a:spcAft>
              <a:defRPr/>
            </a:pPr>
            <a:r>
              <a:rPr lang="en-US" dirty="0">
                <a:solidFill>
                  <a:prstClr val="black"/>
                </a:solidFill>
                <a:cs typeface="Arial"/>
                <a:sym typeface="Arial"/>
                <a:rtl val="0"/>
              </a:rPr>
              <a:t> </a:t>
            </a:r>
          </a:p>
          <a:p>
            <a:pPr fontAlgn="base">
              <a:spcBef>
                <a:spcPct val="0"/>
              </a:spcBef>
              <a:spcAft>
                <a:spcPct val="0"/>
              </a:spcAft>
              <a:defRPr/>
            </a:pPr>
            <a:r>
              <a:rPr lang="en-US" dirty="0">
                <a:solidFill>
                  <a:prstClr val="black"/>
                </a:solidFill>
                <a:effectLst>
                  <a:outerShdw blurRad="38100" dist="38100" dir="2700000" algn="tl">
                    <a:srgbClr val="000000"/>
                  </a:outerShdw>
                </a:effectLst>
                <a:cs typeface="Arial"/>
                <a:sym typeface="Arial"/>
                <a:rtl val="0"/>
              </a:rPr>
              <a:t>             </a:t>
            </a:r>
            <a:endParaRPr lang="en-US" dirty="0">
              <a:solidFill>
                <a:prstClr val="black"/>
              </a:solidFill>
              <a:cs typeface="Arial"/>
              <a:sym typeface="Arial"/>
              <a:rtl val="0"/>
            </a:endParaRPr>
          </a:p>
          <a:p>
            <a:pPr fontAlgn="base">
              <a:spcBef>
                <a:spcPct val="0"/>
              </a:spcBef>
              <a:spcAft>
                <a:spcPct val="0"/>
              </a:spcAft>
              <a:defRPr/>
            </a:pPr>
            <a:endParaRPr lang="en-US" dirty="0">
              <a:solidFill>
                <a:srgbClr val="FFFFFF"/>
              </a:solidFill>
              <a:cs typeface="Arial"/>
              <a:sym typeface="Arial"/>
              <a:rtl val="0"/>
            </a:endParaRPr>
          </a:p>
          <a:p>
            <a:pPr fontAlgn="base">
              <a:spcBef>
                <a:spcPct val="0"/>
              </a:spcBef>
              <a:spcAft>
                <a:spcPct val="0"/>
              </a:spcAft>
              <a:defRPr/>
            </a:pPr>
            <a:endParaRPr lang="en-US" dirty="0">
              <a:solidFill>
                <a:srgbClr val="FFFFFF"/>
              </a:solidFill>
              <a:cs typeface="Arial"/>
              <a:sym typeface="Arial"/>
              <a:rtl val="0"/>
            </a:endParaRPr>
          </a:p>
          <a:p>
            <a:pPr fontAlgn="base">
              <a:spcBef>
                <a:spcPct val="0"/>
              </a:spcBef>
              <a:spcAft>
                <a:spcPct val="0"/>
              </a:spcAft>
              <a:defRPr/>
            </a:pPr>
            <a:endParaRPr lang="en-US" dirty="0">
              <a:solidFill>
                <a:srgbClr val="FFFFFF"/>
              </a:solidFill>
              <a:cs typeface="Arial"/>
              <a:sym typeface="Arial"/>
              <a:rtl val="0"/>
            </a:endParaRPr>
          </a:p>
        </p:txBody>
      </p:sp>
      <p:pic>
        <p:nvPicPr>
          <p:cNvPr id="53252" name="Picture 6" descr="pnvo1_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183" y="4797544"/>
            <a:ext cx="16002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8" descr="latestHASQP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175436"/>
            <a:ext cx="135477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9" descr="fill_91ewb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147763"/>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10" descr="Q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5331" y="1106488"/>
            <a:ext cx="10366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Freeform 12"/>
          <p:cNvSpPr>
            <a:spLocks/>
          </p:cNvSpPr>
          <p:nvPr/>
        </p:nvSpPr>
        <p:spPr bwMode="auto">
          <a:xfrm>
            <a:off x="2692480" y="2896234"/>
            <a:ext cx="519826" cy="545466"/>
          </a:xfrm>
          <a:custGeom>
            <a:avLst/>
            <a:gdLst>
              <a:gd name="T0" fmla="*/ 0 w 240"/>
              <a:gd name="T1" fmla="*/ 0 h 264"/>
              <a:gd name="T2" fmla="*/ 2147483647 w 240"/>
              <a:gd name="T3" fmla="*/ 2147483647 h 264"/>
              <a:gd name="T4" fmla="*/ 0 60000 65536"/>
              <a:gd name="T5" fmla="*/ 0 60000 65536"/>
              <a:gd name="T6" fmla="*/ 0 w 240"/>
              <a:gd name="T7" fmla="*/ 0 h 264"/>
              <a:gd name="T8" fmla="*/ 240 w 240"/>
              <a:gd name="T9" fmla="*/ 264 h 264"/>
            </a:gdLst>
            <a:ahLst/>
            <a:cxnLst>
              <a:cxn ang="T4">
                <a:pos x="T0" y="T1"/>
              </a:cxn>
              <a:cxn ang="T5">
                <a:pos x="T2" y="T3"/>
              </a:cxn>
            </a:cxnLst>
            <a:rect l="T6" t="T7" r="T8" b="T9"/>
            <a:pathLst>
              <a:path w="240" h="264">
                <a:moveTo>
                  <a:pt x="0" y="0"/>
                </a:moveTo>
                <a:lnTo>
                  <a:pt x="240" y="264"/>
                </a:ln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white"/>
              </a:solidFill>
              <a:cs typeface="Arial"/>
              <a:sym typeface="Arial"/>
              <a:rtl val="0"/>
            </a:endParaRPr>
          </a:p>
        </p:txBody>
      </p:sp>
      <p:sp>
        <p:nvSpPr>
          <p:cNvPr id="53257" name="Freeform 13"/>
          <p:cNvSpPr>
            <a:spLocks/>
          </p:cNvSpPr>
          <p:nvPr/>
        </p:nvSpPr>
        <p:spPr bwMode="auto">
          <a:xfrm>
            <a:off x="1752600" y="3931917"/>
            <a:ext cx="861218" cy="175738"/>
          </a:xfrm>
          <a:custGeom>
            <a:avLst/>
            <a:gdLst>
              <a:gd name="T0" fmla="*/ 0 w 240"/>
              <a:gd name="T1" fmla="*/ 0 h 264"/>
              <a:gd name="T2" fmla="*/ 2147483647 w 240"/>
              <a:gd name="T3" fmla="*/ 2147483647 h 264"/>
              <a:gd name="T4" fmla="*/ 0 60000 65536"/>
              <a:gd name="T5" fmla="*/ 0 60000 65536"/>
              <a:gd name="T6" fmla="*/ 0 w 240"/>
              <a:gd name="T7" fmla="*/ 0 h 264"/>
              <a:gd name="T8" fmla="*/ 240 w 240"/>
              <a:gd name="T9" fmla="*/ 264 h 264"/>
            </a:gdLst>
            <a:ahLst/>
            <a:cxnLst>
              <a:cxn ang="T4">
                <a:pos x="T0" y="T1"/>
              </a:cxn>
              <a:cxn ang="T5">
                <a:pos x="T2" y="T3"/>
              </a:cxn>
            </a:cxnLst>
            <a:rect l="T6" t="T7" r="T8" b="T9"/>
            <a:pathLst>
              <a:path w="240" h="264">
                <a:moveTo>
                  <a:pt x="0" y="0"/>
                </a:moveTo>
                <a:lnTo>
                  <a:pt x="240" y="264"/>
                </a:ln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white"/>
              </a:solidFill>
              <a:cs typeface="Arial"/>
              <a:sym typeface="Arial"/>
              <a:rtl val="0"/>
            </a:endParaRPr>
          </a:p>
        </p:txBody>
      </p:sp>
      <p:sp>
        <p:nvSpPr>
          <p:cNvPr id="53258" name="Freeform 14"/>
          <p:cNvSpPr>
            <a:spLocks/>
          </p:cNvSpPr>
          <p:nvPr/>
        </p:nvSpPr>
        <p:spPr bwMode="auto">
          <a:xfrm flipH="1" flipV="1">
            <a:off x="790358" y="2675813"/>
            <a:ext cx="115628" cy="448387"/>
          </a:xfrm>
          <a:custGeom>
            <a:avLst/>
            <a:gdLst>
              <a:gd name="T0" fmla="*/ 2147483647 w 1056"/>
              <a:gd name="T1" fmla="*/ 2147483647 h 8"/>
              <a:gd name="T2" fmla="*/ 0 w 1056"/>
              <a:gd name="T3" fmla="*/ 0 h 8"/>
              <a:gd name="T4" fmla="*/ 0 60000 65536"/>
              <a:gd name="T5" fmla="*/ 0 60000 65536"/>
              <a:gd name="T6" fmla="*/ 0 w 1056"/>
              <a:gd name="T7" fmla="*/ 0 h 8"/>
              <a:gd name="T8" fmla="*/ 1056 w 1056"/>
              <a:gd name="T9" fmla="*/ 8 h 8"/>
            </a:gdLst>
            <a:ahLst/>
            <a:cxnLst>
              <a:cxn ang="T4">
                <a:pos x="T0" y="T1"/>
              </a:cxn>
              <a:cxn ang="T5">
                <a:pos x="T2" y="T3"/>
              </a:cxn>
            </a:cxnLst>
            <a:rect l="T6" t="T7" r="T8" b="T9"/>
            <a:pathLst>
              <a:path w="1056" h="8">
                <a:moveTo>
                  <a:pt x="1056" y="8"/>
                </a:moveTo>
                <a:lnTo>
                  <a:pt x="0" y="0"/>
                </a:ln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white"/>
              </a:solidFill>
              <a:cs typeface="Arial"/>
              <a:sym typeface="Arial"/>
              <a:rtl val="0"/>
            </a:endParaRPr>
          </a:p>
        </p:txBody>
      </p:sp>
      <p:sp>
        <p:nvSpPr>
          <p:cNvPr id="53259" name="Freeform 15"/>
          <p:cNvSpPr>
            <a:spLocks/>
          </p:cNvSpPr>
          <p:nvPr/>
        </p:nvSpPr>
        <p:spPr bwMode="auto">
          <a:xfrm flipV="1">
            <a:off x="1896340" y="4704397"/>
            <a:ext cx="609600" cy="455035"/>
          </a:xfrm>
          <a:custGeom>
            <a:avLst/>
            <a:gdLst>
              <a:gd name="T0" fmla="*/ 2147483647 w 1056"/>
              <a:gd name="T1" fmla="*/ 2147483647 h 8"/>
              <a:gd name="T2" fmla="*/ 0 w 1056"/>
              <a:gd name="T3" fmla="*/ 0 h 8"/>
              <a:gd name="T4" fmla="*/ 0 60000 65536"/>
              <a:gd name="T5" fmla="*/ 0 60000 65536"/>
              <a:gd name="T6" fmla="*/ 0 w 1056"/>
              <a:gd name="T7" fmla="*/ 0 h 8"/>
              <a:gd name="T8" fmla="*/ 1056 w 1056"/>
              <a:gd name="T9" fmla="*/ 8 h 8"/>
            </a:gdLst>
            <a:ahLst/>
            <a:cxnLst>
              <a:cxn ang="T4">
                <a:pos x="T0" y="T1"/>
              </a:cxn>
              <a:cxn ang="T5">
                <a:pos x="T2" y="T3"/>
              </a:cxn>
            </a:cxnLst>
            <a:rect l="T6" t="T7" r="T8" b="T9"/>
            <a:pathLst>
              <a:path w="1056" h="8">
                <a:moveTo>
                  <a:pt x="1056" y="8"/>
                </a:moveTo>
                <a:lnTo>
                  <a:pt x="0" y="0"/>
                </a:ln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white"/>
              </a:solidFill>
              <a:cs typeface="Arial"/>
              <a:sym typeface="Arial"/>
              <a:rtl val="0"/>
            </a:endParaRPr>
          </a:p>
        </p:txBody>
      </p:sp>
      <p:sp>
        <p:nvSpPr>
          <p:cNvPr id="53260" name="Text Box 16"/>
          <p:cNvSpPr txBox="1">
            <a:spLocks noChangeArrowheads="1"/>
          </p:cNvSpPr>
          <p:nvPr/>
        </p:nvSpPr>
        <p:spPr bwMode="auto">
          <a:xfrm>
            <a:off x="2152729" y="2434271"/>
            <a:ext cx="1079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E507A"/>
              </a:buClr>
              <a:buSzPct val="90000"/>
              <a:buFont typeface="Wingdings" pitchFamily="2" charset="2"/>
              <a:buChar char="Ø"/>
              <a:defRPr sz="3200" b="1">
                <a:solidFill>
                  <a:schemeClr val="bg1"/>
                </a:solidFill>
                <a:latin typeface="Calibri" pitchFamily="34" charset="0"/>
              </a:defRPr>
            </a:lvl1pPr>
            <a:lvl2pPr marL="742950" indent="-285750" eaLnBrk="0" hangingPunct="0">
              <a:spcBef>
                <a:spcPct val="20000"/>
              </a:spcBef>
              <a:buClr>
                <a:srgbClr val="2E507A"/>
              </a:buClr>
              <a:buSzPct val="90000"/>
              <a:buFont typeface="Wingdings" pitchFamily="2" charset="2"/>
              <a:buChar char="Ø"/>
              <a:defRPr sz="2800" i="1">
                <a:solidFill>
                  <a:schemeClr val="bg1"/>
                </a:solidFill>
                <a:latin typeface="Calibri" pitchFamily="34" charset="0"/>
              </a:defRPr>
            </a:lvl2pPr>
            <a:lvl3pPr marL="1143000" indent="-228600" eaLnBrk="0" hangingPunct="0">
              <a:spcBef>
                <a:spcPct val="20000"/>
              </a:spcBef>
              <a:buClr>
                <a:srgbClr val="2E507A"/>
              </a:buClr>
              <a:buSzPct val="90000"/>
              <a:buFont typeface="Wingdings" pitchFamily="2" charset="2"/>
              <a:buChar char="Ø"/>
              <a:defRPr sz="2400" b="1">
                <a:solidFill>
                  <a:schemeClr val="bg1"/>
                </a:solidFill>
                <a:latin typeface="Calibri" pitchFamily="34" charset="0"/>
              </a:defRPr>
            </a:lvl3pPr>
            <a:lvl4pPr marL="1600200" indent="-228600" eaLnBrk="0" hangingPunct="0">
              <a:spcBef>
                <a:spcPct val="20000"/>
              </a:spcBef>
              <a:buClr>
                <a:srgbClr val="2E507A"/>
              </a:buClr>
              <a:buSzPct val="90000"/>
              <a:buFont typeface="Wingdings" pitchFamily="2" charset="2"/>
              <a:buChar char="Ø"/>
              <a:defRPr sz="2000" i="1">
                <a:solidFill>
                  <a:schemeClr val="bg1"/>
                </a:solidFill>
                <a:latin typeface="Calibri" pitchFamily="34" charset="0"/>
              </a:defRPr>
            </a:lvl4pPr>
            <a:lvl5pPr marL="2057400" indent="-228600" eaLnBrk="0" hangingPunct="0">
              <a:spcBef>
                <a:spcPct val="20000"/>
              </a:spcBef>
              <a:buClr>
                <a:srgbClr val="2E507A"/>
              </a:buClr>
              <a:buSzPct val="90000"/>
              <a:buFont typeface="Wingdings" pitchFamily="2" charset="2"/>
              <a:buChar char="Ø"/>
              <a:defRPr sz="2000">
                <a:solidFill>
                  <a:schemeClr val="bg1"/>
                </a:solidFill>
                <a:latin typeface="Calibri" pitchFamily="34" charset="0"/>
              </a:defRPr>
            </a:lvl5pPr>
            <a:lvl6pPr marL="25146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6pPr>
            <a:lvl7pPr marL="29718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7pPr>
            <a:lvl8pPr marL="34290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8pPr>
            <a:lvl9pPr marL="38862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9pPr>
          </a:lstStyle>
          <a:p>
            <a:pPr eaLnBrk="1" fontAlgn="base" hangingPunct="1">
              <a:spcBef>
                <a:spcPct val="0"/>
              </a:spcBef>
              <a:spcAft>
                <a:spcPct val="0"/>
              </a:spcAft>
              <a:buClrTx/>
              <a:buSzTx/>
              <a:buFontTx/>
              <a:buNone/>
            </a:pPr>
            <a:r>
              <a:rPr lang="en-US" altLang="en-US" sz="1200" b="0" dirty="0" smtClean="0">
                <a:solidFill>
                  <a:prstClr val="black"/>
                </a:solidFill>
                <a:latin typeface="Arial" charset="0"/>
                <a:cs typeface="Arial"/>
                <a:sym typeface="Arial"/>
                <a:rtl val="0"/>
              </a:rPr>
              <a:t>Observed Rainfall</a:t>
            </a:r>
          </a:p>
        </p:txBody>
      </p:sp>
      <p:sp>
        <p:nvSpPr>
          <p:cNvPr id="53261" name="Text Box 17"/>
          <p:cNvSpPr txBox="1">
            <a:spLocks noChangeArrowheads="1"/>
          </p:cNvSpPr>
          <p:nvPr/>
        </p:nvSpPr>
        <p:spPr bwMode="auto">
          <a:xfrm>
            <a:off x="41275" y="2428874"/>
            <a:ext cx="1939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2E507A"/>
              </a:buClr>
              <a:buSzPct val="90000"/>
              <a:buFont typeface="Wingdings" pitchFamily="2" charset="2"/>
              <a:buChar char="Ø"/>
              <a:defRPr sz="3200" b="1">
                <a:solidFill>
                  <a:schemeClr val="bg1"/>
                </a:solidFill>
                <a:latin typeface="Calibri" pitchFamily="34" charset="0"/>
              </a:defRPr>
            </a:lvl1pPr>
            <a:lvl2pPr marL="742950" indent="-285750" eaLnBrk="0" hangingPunct="0">
              <a:spcBef>
                <a:spcPct val="20000"/>
              </a:spcBef>
              <a:buClr>
                <a:srgbClr val="2E507A"/>
              </a:buClr>
              <a:buSzPct val="90000"/>
              <a:buFont typeface="Wingdings" pitchFamily="2" charset="2"/>
              <a:buChar char="Ø"/>
              <a:defRPr sz="2800" i="1">
                <a:solidFill>
                  <a:schemeClr val="bg1"/>
                </a:solidFill>
                <a:latin typeface="Calibri" pitchFamily="34" charset="0"/>
              </a:defRPr>
            </a:lvl2pPr>
            <a:lvl3pPr marL="1143000" indent="-228600" eaLnBrk="0" hangingPunct="0">
              <a:spcBef>
                <a:spcPct val="20000"/>
              </a:spcBef>
              <a:buClr>
                <a:srgbClr val="2E507A"/>
              </a:buClr>
              <a:buSzPct val="90000"/>
              <a:buFont typeface="Wingdings" pitchFamily="2" charset="2"/>
              <a:buChar char="Ø"/>
              <a:defRPr sz="2400" b="1">
                <a:solidFill>
                  <a:schemeClr val="bg1"/>
                </a:solidFill>
                <a:latin typeface="Calibri" pitchFamily="34" charset="0"/>
              </a:defRPr>
            </a:lvl3pPr>
            <a:lvl4pPr marL="1600200" indent="-228600" eaLnBrk="0" hangingPunct="0">
              <a:spcBef>
                <a:spcPct val="20000"/>
              </a:spcBef>
              <a:buClr>
                <a:srgbClr val="2E507A"/>
              </a:buClr>
              <a:buSzPct val="90000"/>
              <a:buFont typeface="Wingdings" pitchFamily="2" charset="2"/>
              <a:buChar char="Ø"/>
              <a:defRPr sz="2000" i="1">
                <a:solidFill>
                  <a:schemeClr val="bg1"/>
                </a:solidFill>
                <a:latin typeface="Calibri" pitchFamily="34" charset="0"/>
              </a:defRPr>
            </a:lvl4pPr>
            <a:lvl5pPr marL="2057400" indent="-228600" eaLnBrk="0" hangingPunct="0">
              <a:spcBef>
                <a:spcPct val="20000"/>
              </a:spcBef>
              <a:buClr>
                <a:srgbClr val="2E507A"/>
              </a:buClr>
              <a:buSzPct val="90000"/>
              <a:buFont typeface="Wingdings" pitchFamily="2" charset="2"/>
              <a:buChar char="Ø"/>
              <a:defRPr sz="2000">
                <a:solidFill>
                  <a:schemeClr val="bg1"/>
                </a:solidFill>
                <a:latin typeface="Calibri" pitchFamily="34" charset="0"/>
              </a:defRPr>
            </a:lvl5pPr>
            <a:lvl6pPr marL="25146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6pPr>
            <a:lvl7pPr marL="29718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7pPr>
            <a:lvl8pPr marL="34290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8pPr>
            <a:lvl9pPr marL="38862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9pPr>
          </a:lstStyle>
          <a:p>
            <a:pPr eaLnBrk="1" fontAlgn="base" hangingPunct="1">
              <a:spcBef>
                <a:spcPct val="0"/>
              </a:spcBef>
              <a:spcAft>
                <a:spcPct val="0"/>
              </a:spcAft>
              <a:buClrTx/>
              <a:buSzTx/>
              <a:buFontTx/>
              <a:buNone/>
            </a:pPr>
            <a:r>
              <a:rPr lang="en-US" altLang="en-US" sz="1200" b="0" dirty="0" smtClean="0">
                <a:solidFill>
                  <a:prstClr val="black"/>
                </a:solidFill>
                <a:latin typeface="Arial" charset="0"/>
                <a:cs typeface="Arial"/>
                <a:sym typeface="Arial"/>
                <a:rtl val="0"/>
              </a:rPr>
              <a:t>National Rainfall Forecast</a:t>
            </a:r>
          </a:p>
        </p:txBody>
      </p:sp>
      <p:sp>
        <p:nvSpPr>
          <p:cNvPr id="53262" name="Text Box 19"/>
          <p:cNvSpPr txBox="1">
            <a:spLocks noChangeArrowheads="1"/>
          </p:cNvSpPr>
          <p:nvPr/>
        </p:nvSpPr>
        <p:spPr bwMode="auto">
          <a:xfrm>
            <a:off x="80154" y="4293036"/>
            <a:ext cx="169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E507A"/>
              </a:buClr>
              <a:buSzPct val="90000"/>
              <a:buFont typeface="Wingdings" pitchFamily="2" charset="2"/>
              <a:buChar char="Ø"/>
              <a:defRPr sz="3200" b="1">
                <a:solidFill>
                  <a:schemeClr val="bg1"/>
                </a:solidFill>
                <a:latin typeface="Calibri" pitchFamily="34" charset="0"/>
              </a:defRPr>
            </a:lvl1pPr>
            <a:lvl2pPr marL="742950" indent="-285750" eaLnBrk="0" hangingPunct="0">
              <a:spcBef>
                <a:spcPct val="20000"/>
              </a:spcBef>
              <a:buClr>
                <a:srgbClr val="2E507A"/>
              </a:buClr>
              <a:buSzPct val="90000"/>
              <a:buFont typeface="Wingdings" pitchFamily="2" charset="2"/>
              <a:buChar char="Ø"/>
              <a:defRPr sz="2800" i="1">
                <a:solidFill>
                  <a:schemeClr val="bg1"/>
                </a:solidFill>
                <a:latin typeface="Calibri" pitchFamily="34" charset="0"/>
              </a:defRPr>
            </a:lvl2pPr>
            <a:lvl3pPr marL="1143000" indent="-228600" eaLnBrk="0" hangingPunct="0">
              <a:spcBef>
                <a:spcPct val="20000"/>
              </a:spcBef>
              <a:buClr>
                <a:srgbClr val="2E507A"/>
              </a:buClr>
              <a:buSzPct val="90000"/>
              <a:buFont typeface="Wingdings" pitchFamily="2" charset="2"/>
              <a:buChar char="Ø"/>
              <a:defRPr sz="2400" b="1">
                <a:solidFill>
                  <a:schemeClr val="bg1"/>
                </a:solidFill>
                <a:latin typeface="Calibri" pitchFamily="34" charset="0"/>
              </a:defRPr>
            </a:lvl3pPr>
            <a:lvl4pPr marL="1600200" indent="-228600" eaLnBrk="0" hangingPunct="0">
              <a:spcBef>
                <a:spcPct val="20000"/>
              </a:spcBef>
              <a:buClr>
                <a:srgbClr val="2E507A"/>
              </a:buClr>
              <a:buSzPct val="90000"/>
              <a:buFont typeface="Wingdings" pitchFamily="2" charset="2"/>
              <a:buChar char="Ø"/>
              <a:defRPr sz="2000" i="1">
                <a:solidFill>
                  <a:schemeClr val="bg1"/>
                </a:solidFill>
                <a:latin typeface="Calibri" pitchFamily="34" charset="0"/>
              </a:defRPr>
            </a:lvl4pPr>
            <a:lvl5pPr marL="2057400" indent="-228600" eaLnBrk="0" hangingPunct="0">
              <a:spcBef>
                <a:spcPct val="20000"/>
              </a:spcBef>
              <a:buClr>
                <a:srgbClr val="2E507A"/>
              </a:buClr>
              <a:buSzPct val="90000"/>
              <a:buFont typeface="Wingdings" pitchFamily="2" charset="2"/>
              <a:buChar char="Ø"/>
              <a:defRPr sz="2000">
                <a:solidFill>
                  <a:schemeClr val="bg1"/>
                </a:solidFill>
                <a:latin typeface="Calibri" pitchFamily="34" charset="0"/>
              </a:defRPr>
            </a:lvl5pPr>
            <a:lvl6pPr marL="25146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6pPr>
            <a:lvl7pPr marL="29718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7pPr>
            <a:lvl8pPr marL="34290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8pPr>
            <a:lvl9pPr marL="38862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9pPr>
          </a:lstStyle>
          <a:p>
            <a:pPr eaLnBrk="1" fontAlgn="base" hangingPunct="1">
              <a:spcBef>
                <a:spcPct val="0"/>
              </a:spcBef>
              <a:spcAft>
                <a:spcPct val="0"/>
              </a:spcAft>
              <a:buClrTx/>
              <a:buSzTx/>
              <a:buFontTx/>
              <a:buNone/>
            </a:pPr>
            <a:r>
              <a:rPr lang="en-US" altLang="en-US" sz="1200" b="0" dirty="0" smtClean="0">
                <a:solidFill>
                  <a:prstClr val="black"/>
                </a:solidFill>
                <a:latin typeface="Arial" charset="0"/>
                <a:cs typeface="Arial"/>
                <a:sym typeface="Arial"/>
                <a:rtl val="0"/>
              </a:rPr>
              <a:t>RFC Rainfall Forecast</a:t>
            </a:r>
          </a:p>
        </p:txBody>
      </p:sp>
      <p:sp>
        <p:nvSpPr>
          <p:cNvPr id="53263" name="Text Box 20"/>
          <p:cNvSpPr txBox="1">
            <a:spLocks noChangeArrowheads="1"/>
          </p:cNvSpPr>
          <p:nvPr/>
        </p:nvSpPr>
        <p:spPr bwMode="auto">
          <a:xfrm>
            <a:off x="2613818" y="4704397"/>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E507A"/>
              </a:buClr>
              <a:buSzPct val="90000"/>
              <a:buFont typeface="Wingdings" pitchFamily="2" charset="2"/>
              <a:buChar char="Ø"/>
              <a:defRPr sz="3200" b="1">
                <a:solidFill>
                  <a:schemeClr val="bg1"/>
                </a:solidFill>
                <a:latin typeface="Calibri" pitchFamily="34" charset="0"/>
              </a:defRPr>
            </a:lvl1pPr>
            <a:lvl2pPr marL="742950" indent="-285750" eaLnBrk="0" hangingPunct="0">
              <a:spcBef>
                <a:spcPct val="20000"/>
              </a:spcBef>
              <a:buClr>
                <a:srgbClr val="2E507A"/>
              </a:buClr>
              <a:buSzPct val="90000"/>
              <a:buFont typeface="Wingdings" pitchFamily="2" charset="2"/>
              <a:buChar char="Ø"/>
              <a:defRPr sz="2800" i="1">
                <a:solidFill>
                  <a:schemeClr val="bg1"/>
                </a:solidFill>
                <a:latin typeface="Calibri" pitchFamily="34" charset="0"/>
              </a:defRPr>
            </a:lvl2pPr>
            <a:lvl3pPr marL="1143000" indent="-228600" eaLnBrk="0" hangingPunct="0">
              <a:spcBef>
                <a:spcPct val="20000"/>
              </a:spcBef>
              <a:buClr>
                <a:srgbClr val="2E507A"/>
              </a:buClr>
              <a:buSzPct val="90000"/>
              <a:buFont typeface="Wingdings" pitchFamily="2" charset="2"/>
              <a:buChar char="Ø"/>
              <a:defRPr sz="2400" b="1">
                <a:solidFill>
                  <a:schemeClr val="bg1"/>
                </a:solidFill>
                <a:latin typeface="Calibri" pitchFamily="34" charset="0"/>
              </a:defRPr>
            </a:lvl3pPr>
            <a:lvl4pPr marL="1600200" indent="-228600" eaLnBrk="0" hangingPunct="0">
              <a:spcBef>
                <a:spcPct val="20000"/>
              </a:spcBef>
              <a:buClr>
                <a:srgbClr val="2E507A"/>
              </a:buClr>
              <a:buSzPct val="90000"/>
              <a:buFont typeface="Wingdings" pitchFamily="2" charset="2"/>
              <a:buChar char="Ø"/>
              <a:defRPr sz="2000" i="1">
                <a:solidFill>
                  <a:schemeClr val="bg1"/>
                </a:solidFill>
                <a:latin typeface="Calibri" pitchFamily="34" charset="0"/>
              </a:defRPr>
            </a:lvl4pPr>
            <a:lvl5pPr marL="2057400" indent="-228600" eaLnBrk="0" hangingPunct="0">
              <a:spcBef>
                <a:spcPct val="20000"/>
              </a:spcBef>
              <a:buClr>
                <a:srgbClr val="2E507A"/>
              </a:buClr>
              <a:buSzPct val="90000"/>
              <a:buFont typeface="Wingdings" pitchFamily="2" charset="2"/>
              <a:buChar char="Ø"/>
              <a:defRPr sz="2000">
                <a:solidFill>
                  <a:schemeClr val="bg1"/>
                </a:solidFill>
                <a:latin typeface="Calibri" pitchFamily="34" charset="0"/>
              </a:defRPr>
            </a:lvl5pPr>
            <a:lvl6pPr marL="25146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6pPr>
            <a:lvl7pPr marL="29718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7pPr>
            <a:lvl8pPr marL="34290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8pPr>
            <a:lvl9pPr marL="38862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9pPr>
          </a:lstStyle>
          <a:p>
            <a:pPr eaLnBrk="1" fontAlgn="base" hangingPunct="1">
              <a:spcBef>
                <a:spcPct val="0"/>
              </a:spcBef>
              <a:spcAft>
                <a:spcPct val="0"/>
              </a:spcAft>
              <a:buClrTx/>
              <a:buSzTx/>
              <a:buFontTx/>
              <a:buNone/>
            </a:pPr>
            <a:r>
              <a:rPr lang="en-US" altLang="en-US" sz="1200" b="0" dirty="0" smtClean="0">
                <a:solidFill>
                  <a:prstClr val="black"/>
                </a:solidFill>
                <a:latin typeface="Arial" charset="0"/>
                <a:cs typeface="Arial"/>
                <a:sym typeface="Arial"/>
                <a:rtl val="0"/>
              </a:rPr>
              <a:t>River Forecast Model</a:t>
            </a:r>
          </a:p>
        </p:txBody>
      </p:sp>
      <p:sp>
        <p:nvSpPr>
          <p:cNvPr id="53264" name="Text Box 21"/>
          <p:cNvSpPr txBox="1">
            <a:spLocks noChangeArrowheads="1"/>
          </p:cNvSpPr>
          <p:nvPr/>
        </p:nvSpPr>
        <p:spPr bwMode="auto">
          <a:xfrm>
            <a:off x="96837" y="6069012"/>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E507A"/>
              </a:buClr>
              <a:buSzPct val="90000"/>
              <a:buFont typeface="Wingdings" pitchFamily="2" charset="2"/>
              <a:buChar char="Ø"/>
              <a:defRPr sz="3200" b="1">
                <a:solidFill>
                  <a:schemeClr val="bg1"/>
                </a:solidFill>
                <a:latin typeface="Calibri" pitchFamily="34" charset="0"/>
              </a:defRPr>
            </a:lvl1pPr>
            <a:lvl2pPr marL="742950" indent="-285750" eaLnBrk="0" hangingPunct="0">
              <a:spcBef>
                <a:spcPct val="20000"/>
              </a:spcBef>
              <a:buClr>
                <a:srgbClr val="2E507A"/>
              </a:buClr>
              <a:buSzPct val="90000"/>
              <a:buFont typeface="Wingdings" pitchFamily="2" charset="2"/>
              <a:buChar char="Ø"/>
              <a:defRPr sz="2800" i="1">
                <a:solidFill>
                  <a:schemeClr val="bg1"/>
                </a:solidFill>
                <a:latin typeface="Calibri" pitchFamily="34" charset="0"/>
              </a:defRPr>
            </a:lvl2pPr>
            <a:lvl3pPr marL="1143000" indent="-228600" eaLnBrk="0" hangingPunct="0">
              <a:spcBef>
                <a:spcPct val="20000"/>
              </a:spcBef>
              <a:buClr>
                <a:srgbClr val="2E507A"/>
              </a:buClr>
              <a:buSzPct val="90000"/>
              <a:buFont typeface="Wingdings" pitchFamily="2" charset="2"/>
              <a:buChar char="Ø"/>
              <a:defRPr sz="2400" b="1">
                <a:solidFill>
                  <a:schemeClr val="bg1"/>
                </a:solidFill>
                <a:latin typeface="Calibri" pitchFamily="34" charset="0"/>
              </a:defRPr>
            </a:lvl3pPr>
            <a:lvl4pPr marL="1600200" indent="-228600" eaLnBrk="0" hangingPunct="0">
              <a:spcBef>
                <a:spcPct val="20000"/>
              </a:spcBef>
              <a:buClr>
                <a:srgbClr val="2E507A"/>
              </a:buClr>
              <a:buSzPct val="90000"/>
              <a:buFont typeface="Wingdings" pitchFamily="2" charset="2"/>
              <a:buChar char="Ø"/>
              <a:defRPr sz="2000" i="1">
                <a:solidFill>
                  <a:schemeClr val="bg1"/>
                </a:solidFill>
                <a:latin typeface="Calibri" pitchFamily="34" charset="0"/>
              </a:defRPr>
            </a:lvl4pPr>
            <a:lvl5pPr marL="2057400" indent="-228600" eaLnBrk="0" hangingPunct="0">
              <a:spcBef>
                <a:spcPct val="20000"/>
              </a:spcBef>
              <a:buClr>
                <a:srgbClr val="2E507A"/>
              </a:buClr>
              <a:buSzPct val="90000"/>
              <a:buFont typeface="Wingdings" pitchFamily="2" charset="2"/>
              <a:buChar char="Ø"/>
              <a:defRPr sz="2000">
                <a:solidFill>
                  <a:schemeClr val="bg1"/>
                </a:solidFill>
                <a:latin typeface="Calibri" pitchFamily="34" charset="0"/>
              </a:defRPr>
            </a:lvl5pPr>
            <a:lvl6pPr marL="25146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6pPr>
            <a:lvl7pPr marL="29718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7pPr>
            <a:lvl8pPr marL="34290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8pPr>
            <a:lvl9pPr marL="38862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9pPr>
          </a:lstStyle>
          <a:p>
            <a:pPr eaLnBrk="1" fontAlgn="base" hangingPunct="1">
              <a:spcBef>
                <a:spcPct val="0"/>
              </a:spcBef>
              <a:spcAft>
                <a:spcPct val="0"/>
              </a:spcAft>
              <a:buClrTx/>
              <a:buSzTx/>
              <a:buFontTx/>
              <a:buNone/>
            </a:pPr>
            <a:r>
              <a:rPr lang="en-US" altLang="en-US" sz="1200" b="0" dirty="0" smtClean="0">
                <a:solidFill>
                  <a:prstClr val="black"/>
                </a:solidFill>
                <a:latin typeface="Arial" charset="0"/>
                <a:cs typeface="Arial"/>
                <a:sym typeface="Arial"/>
                <a:rtl val="0"/>
              </a:rPr>
              <a:t>AHPS Forecast Stages</a:t>
            </a:r>
          </a:p>
        </p:txBody>
      </p:sp>
      <p:pic>
        <p:nvPicPr>
          <p:cNvPr id="53265"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6763" y="1255713"/>
            <a:ext cx="13112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7" name="Freeform 12"/>
          <p:cNvSpPr>
            <a:spLocks/>
          </p:cNvSpPr>
          <p:nvPr/>
        </p:nvSpPr>
        <p:spPr bwMode="auto">
          <a:xfrm flipH="1">
            <a:off x="3392486" y="2982335"/>
            <a:ext cx="341313" cy="459364"/>
          </a:xfrm>
          <a:custGeom>
            <a:avLst/>
            <a:gdLst>
              <a:gd name="T0" fmla="*/ 0 w 240"/>
              <a:gd name="T1" fmla="*/ 0 h 264"/>
              <a:gd name="T2" fmla="*/ 2147483647 w 240"/>
              <a:gd name="T3" fmla="*/ 2147483647 h 264"/>
              <a:gd name="T4" fmla="*/ 0 60000 65536"/>
              <a:gd name="T5" fmla="*/ 0 60000 65536"/>
              <a:gd name="T6" fmla="*/ 0 w 240"/>
              <a:gd name="T7" fmla="*/ 0 h 264"/>
              <a:gd name="T8" fmla="*/ 240 w 240"/>
              <a:gd name="T9" fmla="*/ 264 h 264"/>
            </a:gdLst>
            <a:ahLst/>
            <a:cxnLst>
              <a:cxn ang="T4">
                <a:pos x="T0" y="T1"/>
              </a:cxn>
              <a:cxn ang="T5">
                <a:pos x="T2" y="T3"/>
              </a:cxn>
            </a:cxnLst>
            <a:rect l="T6" t="T7" r="T8" b="T9"/>
            <a:pathLst>
              <a:path w="240" h="264">
                <a:moveTo>
                  <a:pt x="0" y="0"/>
                </a:moveTo>
                <a:lnTo>
                  <a:pt x="240" y="264"/>
                </a:ln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prstClr val="white"/>
              </a:solidFill>
              <a:cs typeface="Arial"/>
              <a:sym typeface="Arial"/>
              <a:rtl val="0"/>
            </a:endParaRPr>
          </a:p>
        </p:txBody>
      </p:sp>
      <p:pic>
        <p:nvPicPr>
          <p:cNvPr id="53268"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8425" y="3509962"/>
            <a:ext cx="150812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16"/>
          <p:cNvSpPr txBox="1">
            <a:spLocks noChangeArrowheads="1"/>
          </p:cNvSpPr>
          <p:nvPr/>
        </p:nvSpPr>
        <p:spPr bwMode="auto">
          <a:xfrm>
            <a:off x="3510120" y="2336004"/>
            <a:ext cx="1079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2E507A"/>
              </a:buClr>
              <a:buSzPct val="90000"/>
              <a:buFont typeface="Wingdings" pitchFamily="2" charset="2"/>
              <a:buChar char="Ø"/>
              <a:defRPr sz="3200" b="1">
                <a:solidFill>
                  <a:schemeClr val="bg1"/>
                </a:solidFill>
                <a:latin typeface="Calibri" pitchFamily="34" charset="0"/>
              </a:defRPr>
            </a:lvl1pPr>
            <a:lvl2pPr marL="742950" indent="-285750" eaLnBrk="0" hangingPunct="0">
              <a:spcBef>
                <a:spcPct val="20000"/>
              </a:spcBef>
              <a:buClr>
                <a:srgbClr val="2E507A"/>
              </a:buClr>
              <a:buSzPct val="90000"/>
              <a:buFont typeface="Wingdings" pitchFamily="2" charset="2"/>
              <a:buChar char="Ø"/>
              <a:defRPr sz="2800" i="1">
                <a:solidFill>
                  <a:schemeClr val="bg1"/>
                </a:solidFill>
                <a:latin typeface="Calibri" pitchFamily="34" charset="0"/>
              </a:defRPr>
            </a:lvl2pPr>
            <a:lvl3pPr marL="1143000" indent="-228600" eaLnBrk="0" hangingPunct="0">
              <a:spcBef>
                <a:spcPct val="20000"/>
              </a:spcBef>
              <a:buClr>
                <a:srgbClr val="2E507A"/>
              </a:buClr>
              <a:buSzPct val="90000"/>
              <a:buFont typeface="Wingdings" pitchFamily="2" charset="2"/>
              <a:buChar char="Ø"/>
              <a:defRPr sz="2400" b="1">
                <a:solidFill>
                  <a:schemeClr val="bg1"/>
                </a:solidFill>
                <a:latin typeface="Calibri" pitchFamily="34" charset="0"/>
              </a:defRPr>
            </a:lvl3pPr>
            <a:lvl4pPr marL="1600200" indent="-228600" eaLnBrk="0" hangingPunct="0">
              <a:spcBef>
                <a:spcPct val="20000"/>
              </a:spcBef>
              <a:buClr>
                <a:srgbClr val="2E507A"/>
              </a:buClr>
              <a:buSzPct val="90000"/>
              <a:buFont typeface="Wingdings" pitchFamily="2" charset="2"/>
              <a:buChar char="Ø"/>
              <a:defRPr sz="2000" i="1">
                <a:solidFill>
                  <a:schemeClr val="bg1"/>
                </a:solidFill>
                <a:latin typeface="Calibri" pitchFamily="34" charset="0"/>
              </a:defRPr>
            </a:lvl4pPr>
            <a:lvl5pPr marL="2057400" indent="-228600" eaLnBrk="0" hangingPunct="0">
              <a:spcBef>
                <a:spcPct val="20000"/>
              </a:spcBef>
              <a:buClr>
                <a:srgbClr val="2E507A"/>
              </a:buClr>
              <a:buSzPct val="90000"/>
              <a:buFont typeface="Wingdings" pitchFamily="2" charset="2"/>
              <a:buChar char="Ø"/>
              <a:defRPr sz="2000">
                <a:solidFill>
                  <a:schemeClr val="bg1"/>
                </a:solidFill>
                <a:latin typeface="Calibri" pitchFamily="34" charset="0"/>
              </a:defRPr>
            </a:lvl5pPr>
            <a:lvl6pPr marL="25146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6pPr>
            <a:lvl7pPr marL="29718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7pPr>
            <a:lvl8pPr marL="34290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8pPr>
            <a:lvl9pPr marL="3886200" indent="-228600" eaLnBrk="0" fontAlgn="base" hangingPunct="0">
              <a:spcBef>
                <a:spcPct val="20000"/>
              </a:spcBef>
              <a:spcAft>
                <a:spcPct val="0"/>
              </a:spcAft>
              <a:buClr>
                <a:srgbClr val="2E507A"/>
              </a:buClr>
              <a:buSzPct val="90000"/>
              <a:buFont typeface="Wingdings" pitchFamily="2" charset="2"/>
              <a:buChar char="Ø"/>
              <a:defRPr sz="2000">
                <a:solidFill>
                  <a:schemeClr val="bg1"/>
                </a:solidFill>
                <a:latin typeface="Calibri" pitchFamily="34" charset="0"/>
              </a:defRPr>
            </a:lvl9pPr>
          </a:lstStyle>
          <a:p>
            <a:pPr eaLnBrk="1" fontAlgn="base" hangingPunct="1">
              <a:spcBef>
                <a:spcPct val="0"/>
              </a:spcBef>
              <a:spcAft>
                <a:spcPct val="0"/>
              </a:spcAft>
              <a:buClrTx/>
              <a:buSzTx/>
              <a:buFontTx/>
              <a:buNone/>
            </a:pPr>
            <a:r>
              <a:rPr lang="en-US" altLang="en-US" sz="1200" b="0" dirty="0" smtClean="0">
                <a:solidFill>
                  <a:prstClr val="black"/>
                </a:solidFill>
                <a:latin typeface="Arial" charset="0"/>
                <a:cs typeface="Arial"/>
                <a:sym typeface="Arial"/>
                <a:rtl val="0"/>
              </a:rPr>
              <a:t>Observed Snow Estimates</a:t>
            </a:r>
          </a:p>
        </p:txBody>
      </p:sp>
      <p:sp>
        <p:nvSpPr>
          <p:cNvPr id="2" name="TextBox 1"/>
          <p:cNvSpPr txBox="1"/>
          <p:nvPr/>
        </p:nvSpPr>
        <p:spPr>
          <a:xfrm>
            <a:off x="1073638" y="228600"/>
            <a:ext cx="7003562"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Calibri" panose="020F0502020204030204" pitchFamily="34" charset="0"/>
              </a:rPr>
              <a:t>OHRFC River Forecast Process</a:t>
            </a: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7597318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703"/>
          <a:stretch/>
        </p:blipFill>
        <p:spPr bwMode="auto">
          <a:xfrm>
            <a:off x="76200" y="1157195"/>
            <a:ext cx="4953000" cy="364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05400" y="1404878"/>
            <a:ext cx="3886200" cy="3139321"/>
          </a:xfrm>
          <a:prstGeom prst="rect">
            <a:avLst/>
          </a:prstGeom>
          <a:noFill/>
        </p:spPr>
        <p:txBody>
          <a:bodyPr wrap="square" rtlCol="0">
            <a:spAutoFit/>
          </a:bodyPr>
          <a:lstStyle/>
          <a:p>
            <a:r>
              <a:rPr lang="en-US" dirty="0" smtClean="0"/>
              <a:t>Look Familiar???</a:t>
            </a:r>
          </a:p>
          <a:p>
            <a:endParaRPr lang="en-US" dirty="0"/>
          </a:p>
          <a:p>
            <a:r>
              <a:rPr lang="en-US" dirty="0" smtClean="0"/>
              <a:t>This is the final product that is posted to the NWS page. Users (i.e. you) would use this information to aid in the decision making process.</a:t>
            </a:r>
          </a:p>
          <a:p>
            <a:endParaRPr lang="en-US" dirty="0" smtClean="0"/>
          </a:p>
          <a:p>
            <a:r>
              <a:rPr lang="en-US" dirty="0" smtClean="0"/>
              <a:t>While this line looks simple enough, there is an abundance of uncertainty that arises when a river forecast is put together.</a:t>
            </a:r>
            <a:endParaRPr lang="en-US" dirty="0"/>
          </a:p>
        </p:txBody>
      </p:sp>
      <p:sp>
        <p:nvSpPr>
          <p:cNvPr id="5" name="TextBox 4"/>
          <p:cNvSpPr txBox="1"/>
          <p:nvPr/>
        </p:nvSpPr>
        <p:spPr>
          <a:xfrm>
            <a:off x="228600" y="4953000"/>
            <a:ext cx="8763000" cy="1477328"/>
          </a:xfrm>
          <a:prstGeom prst="rect">
            <a:avLst/>
          </a:prstGeom>
          <a:noFill/>
        </p:spPr>
        <p:txBody>
          <a:bodyPr wrap="square" rtlCol="0">
            <a:spAutoFit/>
          </a:bodyPr>
          <a:lstStyle/>
          <a:p>
            <a:r>
              <a:rPr lang="en-US" dirty="0"/>
              <a:t>So What's Included in the </a:t>
            </a:r>
            <a:r>
              <a:rPr lang="en-US" dirty="0" smtClean="0"/>
              <a:t>River Forecast</a:t>
            </a:r>
            <a:r>
              <a:rPr lang="en-US" dirty="0"/>
              <a:t>?</a:t>
            </a:r>
          </a:p>
          <a:p>
            <a:pPr marL="285750" indent="-285750">
              <a:buFont typeface="Arial" panose="020B0604020202020204" pitchFamily="34" charset="0"/>
              <a:buChar char="•"/>
            </a:pPr>
            <a:r>
              <a:rPr lang="en-US" dirty="0"/>
              <a:t>Previous Rainfall (</a:t>
            </a:r>
            <a:r>
              <a:rPr lang="en-US" dirty="0" err="1"/>
              <a:t>QC’d</a:t>
            </a:r>
            <a:r>
              <a:rPr lang="en-US" dirty="0"/>
              <a:t> </a:t>
            </a:r>
            <a:r>
              <a:rPr lang="en-US" dirty="0" smtClean="0"/>
              <a:t>hourly, goes back over a month)</a:t>
            </a:r>
            <a:endParaRPr lang="en-US" dirty="0"/>
          </a:p>
          <a:p>
            <a:pPr marL="285750" indent="-285750">
              <a:buFont typeface="Arial" panose="020B0604020202020204" pitchFamily="34" charset="0"/>
              <a:buChar char="•"/>
            </a:pPr>
            <a:r>
              <a:rPr lang="en-US" dirty="0"/>
              <a:t>Forecast Rainfall (48-72 </a:t>
            </a:r>
            <a:r>
              <a:rPr lang="en-US" dirty="0" smtClean="0"/>
              <a:t>hours depending on confidence and validity)</a:t>
            </a:r>
            <a:endParaRPr lang="en-US" dirty="0"/>
          </a:p>
          <a:p>
            <a:pPr marL="285750" indent="-285750">
              <a:buFont typeface="Arial" panose="020B0604020202020204" pitchFamily="34" charset="0"/>
              <a:buChar char="•"/>
            </a:pPr>
            <a:r>
              <a:rPr lang="en-US" dirty="0"/>
              <a:t>Snowfall (if </a:t>
            </a:r>
            <a:r>
              <a:rPr lang="en-US" dirty="0" smtClean="0"/>
              <a:t>necessary, used during cases of snowmelt)</a:t>
            </a:r>
            <a:endParaRPr lang="en-US" dirty="0"/>
          </a:p>
          <a:p>
            <a:endParaRPr lang="en-US" dirty="0"/>
          </a:p>
        </p:txBody>
      </p:sp>
      <p:sp>
        <p:nvSpPr>
          <p:cNvPr id="6" name="TextBox 5"/>
          <p:cNvSpPr txBox="1"/>
          <p:nvPr/>
        </p:nvSpPr>
        <p:spPr>
          <a:xfrm>
            <a:off x="1073638" y="228600"/>
            <a:ext cx="7003562"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Calibri" panose="020F0502020204030204" pitchFamily="34" charset="0"/>
              </a:rPr>
              <a:t>OHRFC River Forecast Process</a:t>
            </a: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302135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28600"/>
            <a:ext cx="662940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Calibri" panose="020F0502020204030204" pitchFamily="34" charset="0"/>
              </a:rPr>
              <a:t>Lets Explore Ensembles</a:t>
            </a: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3" name="TextBox 2"/>
          <p:cNvSpPr txBox="1"/>
          <p:nvPr/>
        </p:nvSpPr>
        <p:spPr>
          <a:xfrm>
            <a:off x="457200" y="1143000"/>
            <a:ext cx="8263801" cy="2585323"/>
          </a:xfrm>
          <a:prstGeom prst="rect">
            <a:avLst/>
          </a:prstGeom>
          <a:noFill/>
        </p:spPr>
        <p:txBody>
          <a:bodyPr wrap="none" rtlCol="0">
            <a:spAutoFit/>
          </a:bodyPr>
          <a:lstStyle/>
          <a:p>
            <a:r>
              <a:rPr lang="en-US" dirty="0" smtClean="0"/>
              <a:t>What is a Weather Model Ensemble?</a:t>
            </a:r>
          </a:p>
          <a:p>
            <a:r>
              <a:rPr lang="en-US" dirty="0" smtClean="0"/>
              <a:t>    - It is made up of many members (forecasts) to help address uncertainty in </a:t>
            </a:r>
          </a:p>
          <a:p>
            <a:r>
              <a:rPr lang="en-US" dirty="0"/>
              <a:t> </a:t>
            </a:r>
            <a:r>
              <a:rPr lang="en-US" dirty="0" smtClean="0"/>
              <a:t>     forecasting.  If slight changes are made in the initialization of the model,</a:t>
            </a:r>
          </a:p>
          <a:p>
            <a:r>
              <a:rPr lang="en-US" dirty="0"/>
              <a:t> </a:t>
            </a:r>
            <a:r>
              <a:rPr lang="en-US" dirty="0" smtClean="0"/>
              <a:t>     what are the effects down the road?</a:t>
            </a:r>
          </a:p>
          <a:p>
            <a:endParaRPr lang="en-US" dirty="0"/>
          </a:p>
          <a:p>
            <a:r>
              <a:rPr lang="en-US" dirty="0" smtClean="0"/>
              <a:t>So for Hydrologic Ensembles, we use the members to give expected rainfall (1)</a:t>
            </a:r>
          </a:p>
          <a:p>
            <a:endParaRPr lang="en-US" dirty="0"/>
          </a:p>
          <a:p>
            <a:r>
              <a:rPr lang="en-US" dirty="0" smtClean="0"/>
              <a:t>These rainfall estimates are processed through the hydrologic model to get a </a:t>
            </a:r>
          </a:p>
          <a:p>
            <a:r>
              <a:rPr lang="en-US" dirty="0" smtClean="0"/>
              <a:t>set of potential outcomes (2)</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85800" y="3813475"/>
            <a:ext cx="3531015" cy="251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4330458"/>
            <a:ext cx="476412" cy="584775"/>
          </a:xfrm>
          <a:prstGeom prst="rect">
            <a:avLst/>
          </a:prstGeom>
          <a:noFill/>
        </p:spPr>
        <p:txBody>
          <a:bodyPr wrap="none" rtlCol="0">
            <a:spAutoFit/>
          </a:bodyPr>
          <a:lstStyle/>
          <a:p>
            <a:r>
              <a:rPr lang="en-US" sz="3200" dirty="0" smtClean="0"/>
              <a:t>1</a:t>
            </a:r>
            <a:r>
              <a:rPr lang="en-US" dirty="0" smtClean="0"/>
              <a:t>.</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0041" y="3813475"/>
            <a:ext cx="3541559" cy="254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947950" y="4330458"/>
            <a:ext cx="476412" cy="584775"/>
          </a:xfrm>
          <a:prstGeom prst="rect">
            <a:avLst/>
          </a:prstGeom>
          <a:noFill/>
        </p:spPr>
        <p:txBody>
          <a:bodyPr wrap="none" rtlCol="0">
            <a:spAutoFit/>
          </a:bodyPr>
          <a:lstStyle/>
          <a:p>
            <a:r>
              <a:rPr lang="en-US" sz="3200" dirty="0" smtClean="0"/>
              <a:t>2</a:t>
            </a:r>
            <a:r>
              <a:rPr lang="en-US" dirty="0" smtClean="0"/>
              <a:t>.</a:t>
            </a:r>
            <a:endParaRPr lang="en-US" dirty="0"/>
          </a:p>
        </p:txBody>
      </p:sp>
    </p:spTree>
    <p:extLst>
      <p:ext uri="{BB962C8B-B14F-4D97-AF65-F5344CB8AC3E}">
        <p14:creationId xmlns:p14="http://schemas.microsoft.com/office/powerpoint/2010/main" val="882269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2" y="1066801"/>
            <a:ext cx="2112272" cy="198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95400" y="228600"/>
            <a:ext cx="662940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Calibri" panose="020F0502020204030204" pitchFamily="34" charset="0"/>
              </a:rPr>
              <a:t>Ensemble Outlook Process</a:t>
            </a: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2" name="TextBox 1"/>
          <p:cNvSpPr txBox="1"/>
          <p:nvPr/>
        </p:nvSpPr>
        <p:spPr>
          <a:xfrm>
            <a:off x="37032" y="4114800"/>
            <a:ext cx="3925368" cy="2031325"/>
          </a:xfrm>
          <a:prstGeom prst="rect">
            <a:avLst/>
          </a:prstGeom>
          <a:noFill/>
        </p:spPr>
        <p:txBody>
          <a:bodyPr wrap="square" rtlCol="0">
            <a:spAutoFit/>
          </a:bodyPr>
          <a:lstStyle/>
          <a:p>
            <a:pPr marL="285750" indent="-285750">
              <a:buFontTx/>
              <a:buChar char="-"/>
            </a:pPr>
            <a:r>
              <a:rPr lang="en-US" dirty="0" smtClean="0"/>
              <a:t>NAEFS North American Ensemble Forecast System (Canadian/American) </a:t>
            </a:r>
          </a:p>
          <a:p>
            <a:pPr marL="285750" indent="-285750">
              <a:buFontTx/>
              <a:buChar char="-"/>
            </a:pPr>
            <a:r>
              <a:rPr lang="en-US" dirty="0" smtClean="0"/>
              <a:t>GEFS Global Ensemble Forecast System (American)</a:t>
            </a:r>
          </a:p>
          <a:p>
            <a:pPr marL="285750" indent="-285750">
              <a:buFontTx/>
              <a:buChar char="-"/>
            </a:pPr>
            <a:r>
              <a:rPr lang="en-US" dirty="0" smtClean="0"/>
              <a:t>SREF Short Range Ensemble Forecast System (American)</a:t>
            </a:r>
            <a:endParaRPr 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0641" y="1733698"/>
            <a:ext cx="2793772" cy="201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1758176" y="2209800"/>
            <a:ext cx="680224" cy="3426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073369"/>
            <a:ext cx="2587206" cy="199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3819705" y="3481881"/>
            <a:ext cx="503926"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4120551"/>
            <a:ext cx="3051629" cy="2162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a:off x="5638800" y="4939962"/>
            <a:ext cx="503926"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147" y="3034894"/>
            <a:ext cx="1745029" cy="369332"/>
          </a:xfrm>
          <a:prstGeom prst="rect">
            <a:avLst/>
          </a:prstGeom>
          <a:noFill/>
        </p:spPr>
        <p:txBody>
          <a:bodyPr wrap="none" rtlCol="0">
            <a:spAutoFit/>
          </a:bodyPr>
          <a:lstStyle/>
          <a:p>
            <a:r>
              <a:rPr lang="en-US" dirty="0" smtClean="0"/>
              <a:t>Weather Model</a:t>
            </a:r>
            <a:endParaRPr lang="en-US" dirty="0"/>
          </a:p>
        </p:txBody>
      </p:sp>
      <p:sp>
        <p:nvSpPr>
          <p:cNvPr id="14" name="TextBox 13"/>
          <p:cNvSpPr txBox="1"/>
          <p:nvPr/>
        </p:nvSpPr>
        <p:spPr>
          <a:xfrm>
            <a:off x="2578602" y="2286000"/>
            <a:ext cx="1710725" cy="369332"/>
          </a:xfrm>
          <a:prstGeom prst="rect">
            <a:avLst/>
          </a:prstGeom>
          <a:noFill/>
        </p:spPr>
        <p:txBody>
          <a:bodyPr wrap="none" rtlCol="0">
            <a:spAutoFit/>
          </a:bodyPr>
          <a:lstStyle/>
          <a:p>
            <a:r>
              <a:rPr lang="en-US" dirty="0" smtClean="0"/>
              <a:t>Rainfall Output</a:t>
            </a:r>
            <a:endParaRPr lang="en-US" dirty="0"/>
          </a:p>
        </p:txBody>
      </p:sp>
      <p:sp>
        <p:nvSpPr>
          <p:cNvPr id="15" name="TextBox 14"/>
          <p:cNvSpPr txBox="1"/>
          <p:nvPr/>
        </p:nvSpPr>
        <p:spPr>
          <a:xfrm>
            <a:off x="4582783" y="2491430"/>
            <a:ext cx="2428870" cy="646331"/>
          </a:xfrm>
          <a:prstGeom prst="rect">
            <a:avLst/>
          </a:prstGeom>
          <a:noFill/>
        </p:spPr>
        <p:txBody>
          <a:bodyPr wrap="none" rtlCol="0">
            <a:spAutoFit/>
          </a:bodyPr>
          <a:lstStyle/>
          <a:p>
            <a:pPr algn="ctr"/>
            <a:r>
              <a:rPr lang="en-US" dirty="0" smtClean="0"/>
              <a:t>River Model</a:t>
            </a:r>
          </a:p>
          <a:p>
            <a:pPr algn="ctr"/>
            <a:r>
              <a:rPr lang="en-US" dirty="0" smtClean="0"/>
              <a:t>No Human Interaction</a:t>
            </a:r>
            <a:endParaRPr lang="en-US" dirty="0"/>
          </a:p>
        </p:txBody>
      </p:sp>
      <p:sp>
        <p:nvSpPr>
          <p:cNvPr id="16" name="TextBox 15"/>
          <p:cNvSpPr txBox="1"/>
          <p:nvPr/>
        </p:nvSpPr>
        <p:spPr>
          <a:xfrm>
            <a:off x="6858000" y="4557541"/>
            <a:ext cx="1813317" cy="646331"/>
          </a:xfrm>
          <a:prstGeom prst="rect">
            <a:avLst/>
          </a:prstGeom>
          <a:noFill/>
        </p:spPr>
        <p:txBody>
          <a:bodyPr wrap="none" rtlCol="0">
            <a:spAutoFit/>
          </a:bodyPr>
          <a:lstStyle/>
          <a:p>
            <a:pPr algn="ctr"/>
            <a:r>
              <a:rPr lang="en-US" dirty="0" smtClean="0"/>
              <a:t>Ensemble River</a:t>
            </a:r>
          </a:p>
          <a:p>
            <a:pPr algn="ctr"/>
            <a:r>
              <a:rPr lang="en-US" dirty="0" smtClean="0"/>
              <a:t>Outlooks</a:t>
            </a:r>
            <a:endParaRPr lang="en-US" dirty="0"/>
          </a:p>
        </p:txBody>
      </p:sp>
    </p:spTree>
    <p:extLst>
      <p:ext uri="{BB962C8B-B14F-4D97-AF65-F5344CB8AC3E}">
        <p14:creationId xmlns:p14="http://schemas.microsoft.com/office/powerpoint/2010/main" val="494841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28600"/>
            <a:ext cx="662940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Calibri" panose="020F0502020204030204" pitchFamily="34" charset="0"/>
              </a:rPr>
              <a:t>Forecast vs Outlook</a:t>
            </a: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86116557"/>
              </p:ext>
            </p:extLst>
          </p:nvPr>
        </p:nvGraphicFramePr>
        <p:xfrm>
          <a:off x="1524000" y="1397000"/>
          <a:ext cx="6096000" cy="44907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Factor</a:t>
                      </a:r>
                      <a:endParaRPr lang="en-US" dirty="0"/>
                    </a:p>
                  </a:txBody>
                  <a:tcPr/>
                </a:tc>
                <a:tc>
                  <a:txBody>
                    <a:bodyPr/>
                    <a:lstStyle/>
                    <a:p>
                      <a:pPr algn="ctr"/>
                      <a:r>
                        <a:rPr lang="en-US" dirty="0" smtClean="0"/>
                        <a:t>Official Forecast</a:t>
                      </a:r>
                      <a:endParaRPr lang="en-US" dirty="0"/>
                    </a:p>
                  </a:txBody>
                  <a:tcPr/>
                </a:tc>
                <a:tc>
                  <a:txBody>
                    <a:bodyPr/>
                    <a:lstStyle/>
                    <a:p>
                      <a:pPr algn="ctr"/>
                      <a:r>
                        <a:rPr lang="en-US" dirty="0" smtClean="0"/>
                        <a:t>Ensemble Outlooks</a:t>
                      </a:r>
                      <a:endParaRPr lang="en-US" dirty="0"/>
                    </a:p>
                  </a:txBody>
                  <a:tcPr/>
                </a:tc>
              </a:tr>
              <a:tr h="370840">
                <a:tc>
                  <a:txBody>
                    <a:bodyPr/>
                    <a:lstStyle/>
                    <a:p>
                      <a:r>
                        <a:rPr lang="en-US" dirty="0" smtClean="0"/>
                        <a:t>Rainfall</a:t>
                      </a:r>
                      <a:r>
                        <a:rPr lang="en-US" baseline="0" dirty="0" smtClean="0"/>
                        <a:t> Used</a:t>
                      </a:r>
                      <a:endParaRPr lang="en-US" dirty="0"/>
                    </a:p>
                  </a:txBody>
                  <a:tcPr/>
                </a:tc>
                <a:tc>
                  <a:txBody>
                    <a:bodyPr/>
                    <a:lstStyle/>
                    <a:p>
                      <a:r>
                        <a:rPr lang="en-US" dirty="0" smtClean="0"/>
                        <a:t>48-72 hours</a:t>
                      </a:r>
                      <a:endParaRPr lang="en-US" dirty="0"/>
                    </a:p>
                  </a:txBody>
                  <a:tcPr/>
                </a:tc>
                <a:tc>
                  <a:txBody>
                    <a:bodyPr/>
                    <a:lstStyle/>
                    <a:p>
                      <a:r>
                        <a:rPr lang="en-US" dirty="0" smtClean="0"/>
                        <a:t>7</a:t>
                      </a:r>
                      <a:r>
                        <a:rPr lang="en-US" baseline="0" dirty="0" smtClean="0"/>
                        <a:t> days (3 for SREF)</a:t>
                      </a:r>
                      <a:endParaRPr lang="en-US" dirty="0"/>
                    </a:p>
                  </a:txBody>
                  <a:tcPr/>
                </a:tc>
              </a:tr>
              <a:tr h="370840">
                <a:tc>
                  <a:txBody>
                    <a:bodyPr/>
                    <a:lstStyle/>
                    <a:p>
                      <a:r>
                        <a:rPr lang="en-US" dirty="0" smtClean="0"/>
                        <a:t>USACE</a:t>
                      </a:r>
                      <a:r>
                        <a:rPr lang="en-US" baseline="0" dirty="0" smtClean="0"/>
                        <a:t> Functions</a:t>
                      </a:r>
                      <a:endParaRPr lang="en-US" dirty="0"/>
                    </a:p>
                  </a:txBody>
                  <a:tcPr/>
                </a:tc>
                <a:tc>
                  <a:txBody>
                    <a:bodyPr/>
                    <a:lstStyle/>
                    <a:p>
                      <a:r>
                        <a:rPr lang="en-US" dirty="0" smtClean="0"/>
                        <a:t>Uses</a:t>
                      </a:r>
                      <a:r>
                        <a:rPr lang="en-US" baseline="0" dirty="0" smtClean="0"/>
                        <a:t> real time human generated operations</a:t>
                      </a:r>
                      <a:endParaRPr lang="en-US" dirty="0"/>
                    </a:p>
                  </a:txBody>
                  <a:tcPr/>
                </a:tc>
                <a:tc>
                  <a:txBody>
                    <a:bodyPr/>
                    <a:lstStyle/>
                    <a:p>
                      <a:r>
                        <a:rPr lang="en-US" dirty="0" smtClean="0"/>
                        <a:t>Uses model reservoir operations (not as useful in flood ops)</a:t>
                      </a:r>
                      <a:endParaRPr lang="en-US" dirty="0"/>
                    </a:p>
                  </a:txBody>
                  <a:tcPr/>
                </a:tc>
              </a:tr>
              <a:tr h="370840">
                <a:tc>
                  <a:txBody>
                    <a:bodyPr/>
                    <a:lstStyle/>
                    <a:p>
                      <a:r>
                        <a:rPr lang="en-US" dirty="0" smtClean="0"/>
                        <a:t>Past Rainfall</a:t>
                      </a:r>
                      <a:endParaRPr lang="en-US" dirty="0"/>
                    </a:p>
                  </a:txBody>
                  <a:tcPr/>
                </a:tc>
                <a:tc>
                  <a:txBody>
                    <a:bodyPr/>
                    <a:lstStyle/>
                    <a:p>
                      <a:r>
                        <a:rPr lang="en-US" dirty="0" smtClean="0"/>
                        <a:t>QC</a:t>
                      </a:r>
                      <a:r>
                        <a:rPr lang="en-US" baseline="0" dirty="0" smtClean="0"/>
                        <a:t> right before forecast issuance</a:t>
                      </a:r>
                      <a:endParaRPr lang="en-US" dirty="0"/>
                    </a:p>
                  </a:txBody>
                  <a:tcPr/>
                </a:tc>
                <a:tc>
                  <a:txBody>
                    <a:bodyPr/>
                    <a:lstStyle/>
                    <a:p>
                      <a:r>
                        <a:rPr lang="en-US" dirty="0" smtClean="0"/>
                        <a:t>QC may be outdated and not as precise</a:t>
                      </a:r>
                      <a:endParaRPr lang="en-US" dirty="0"/>
                    </a:p>
                  </a:txBody>
                  <a:tcPr/>
                </a:tc>
              </a:tr>
              <a:tr h="370840">
                <a:tc>
                  <a:txBody>
                    <a:bodyPr/>
                    <a:lstStyle/>
                    <a:p>
                      <a:r>
                        <a:rPr lang="en-US" dirty="0" smtClean="0"/>
                        <a:t>Human Interaction</a:t>
                      </a:r>
                      <a:endParaRPr lang="en-US" dirty="0"/>
                    </a:p>
                  </a:txBody>
                  <a:tcPr/>
                </a:tc>
                <a:tc>
                  <a:txBody>
                    <a:bodyPr/>
                    <a:lstStyle/>
                    <a:p>
                      <a:r>
                        <a:rPr lang="en-US" dirty="0" smtClean="0"/>
                        <a:t>Included  (forecaster</a:t>
                      </a:r>
                      <a:r>
                        <a:rPr lang="en-US" baseline="0" dirty="0" smtClean="0"/>
                        <a:t> modifications before issuance)</a:t>
                      </a:r>
                      <a:endParaRPr lang="en-US" dirty="0"/>
                    </a:p>
                  </a:txBody>
                  <a:tcPr/>
                </a:tc>
                <a:tc>
                  <a:txBody>
                    <a:bodyPr/>
                    <a:lstStyle/>
                    <a:p>
                      <a:r>
                        <a:rPr lang="en-US" dirty="0" smtClean="0"/>
                        <a:t>Never Included</a:t>
                      </a:r>
                      <a:endParaRPr lang="en-US" dirty="0"/>
                    </a:p>
                  </a:txBody>
                  <a:tcPr/>
                </a:tc>
              </a:tr>
              <a:tr h="370840">
                <a:tc>
                  <a:txBody>
                    <a:bodyPr/>
                    <a:lstStyle/>
                    <a:p>
                      <a:r>
                        <a:rPr lang="en-US" dirty="0" smtClean="0"/>
                        <a:t>Cone of Uncertainty</a:t>
                      </a:r>
                      <a:endParaRPr lang="en-US" dirty="0"/>
                    </a:p>
                  </a:txBody>
                  <a:tcPr/>
                </a:tc>
                <a:tc>
                  <a:txBody>
                    <a:bodyPr/>
                    <a:lstStyle/>
                    <a:p>
                      <a:r>
                        <a:rPr lang="en-US" dirty="0" smtClean="0"/>
                        <a:t>Single forecast</a:t>
                      </a:r>
                      <a:endParaRPr lang="en-US" dirty="0"/>
                    </a:p>
                  </a:txBody>
                  <a:tcPr/>
                </a:tc>
                <a:tc>
                  <a:txBody>
                    <a:bodyPr/>
                    <a:lstStyle/>
                    <a:p>
                      <a:r>
                        <a:rPr lang="en-US" dirty="0" smtClean="0"/>
                        <a:t>Larger cone due to many members</a:t>
                      </a:r>
                      <a:endParaRPr lang="en-US" dirty="0"/>
                    </a:p>
                  </a:txBody>
                  <a:tcPr/>
                </a:tc>
              </a:tr>
              <a:tr h="370840">
                <a:tc>
                  <a:txBody>
                    <a:bodyPr/>
                    <a:lstStyle/>
                    <a:p>
                      <a:r>
                        <a:rPr lang="en-US" dirty="0" smtClean="0"/>
                        <a:t>Update</a:t>
                      </a:r>
                      <a:r>
                        <a:rPr lang="en-US" baseline="0" dirty="0" smtClean="0"/>
                        <a:t> Cycles</a:t>
                      </a:r>
                      <a:endParaRPr lang="en-US" dirty="0"/>
                    </a:p>
                  </a:txBody>
                  <a:tcPr/>
                </a:tc>
                <a:tc>
                  <a:txBody>
                    <a:bodyPr/>
                    <a:lstStyle/>
                    <a:p>
                      <a:r>
                        <a:rPr lang="en-US" dirty="0" smtClean="0"/>
                        <a:t>Updates completed as necessary</a:t>
                      </a:r>
                      <a:endParaRPr lang="en-US" dirty="0"/>
                    </a:p>
                  </a:txBody>
                  <a:tcPr/>
                </a:tc>
                <a:tc>
                  <a:txBody>
                    <a:bodyPr/>
                    <a:lstStyle/>
                    <a:p>
                      <a:r>
                        <a:rPr lang="en-US" dirty="0" smtClean="0"/>
                        <a:t>Updates only completed on scheduled times</a:t>
                      </a:r>
                      <a:endParaRPr lang="en-US" dirty="0"/>
                    </a:p>
                  </a:txBody>
                  <a:tcPr/>
                </a:tc>
              </a:tr>
              <a:tr h="370840">
                <a:tc>
                  <a:txBody>
                    <a:bodyPr/>
                    <a:lstStyle/>
                    <a:p>
                      <a:r>
                        <a:rPr lang="en-US" dirty="0" smtClean="0"/>
                        <a:t>Rainfall Resolution</a:t>
                      </a:r>
                      <a:endParaRPr lang="en-US" dirty="0"/>
                    </a:p>
                  </a:txBody>
                  <a:tcPr/>
                </a:tc>
                <a:tc>
                  <a:txBody>
                    <a:bodyPr/>
                    <a:lstStyle/>
                    <a:p>
                      <a:r>
                        <a:rPr lang="en-US" dirty="0" smtClean="0"/>
                        <a:t>Human incorporated</a:t>
                      </a:r>
                      <a:r>
                        <a:rPr lang="en-US" baseline="0" dirty="0" smtClean="0"/>
                        <a:t> rainfall forecast</a:t>
                      </a:r>
                      <a:endParaRPr lang="en-US" dirty="0"/>
                    </a:p>
                  </a:txBody>
                  <a:tcPr/>
                </a:tc>
                <a:tc>
                  <a:txBody>
                    <a:bodyPr/>
                    <a:lstStyle/>
                    <a:p>
                      <a:r>
                        <a:rPr lang="en-US" dirty="0" smtClean="0"/>
                        <a:t>Model only forecast with coarser resolution</a:t>
                      </a:r>
                      <a:endParaRPr lang="en-US" dirty="0"/>
                    </a:p>
                  </a:txBody>
                  <a:tcPr/>
                </a:tc>
              </a:tr>
            </a:tbl>
          </a:graphicData>
        </a:graphic>
      </p:graphicFrame>
    </p:spTree>
    <p:extLst>
      <p:ext uri="{BB962C8B-B14F-4D97-AF65-F5344CB8AC3E}">
        <p14:creationId xmlns:p14="http://schemas.microsoft.com/office/powerpoint/2010/main" val="1089655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jq2A0csTQQfWFQygtbDX1M"/>
</p:tagLst>
</file>

<file path=ppt/tags/tag2.xml><?xml version="1.0" encoding="utf-8"?>
<p:tagLst xmlns:a="http://schemas.openxmlformats.org/drawingml/2006/main" xmlns:r="http://schemas.openxmlformats.org/officeDocument/2006/relationships" xmlns:p="http://schemas.openxmlformats.org/presentationml/2006/main">
  <p:tag name="DVSHAPEID" val="jq2A0csTQQfWFQygtbDX1M"/>
</p:tagLst>
</file>

<file path=ppt/theme/theme1.xml><?xml version="1.0" encoding="utf-8"?>
<a:theme xmlns:a="http://schemas.openxmlformats.org/drawingml/2006/main" name="2014WRN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14WRN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2300</TotalTime>
  <Words>2616</Words>
  <Application>Microsoft Office PowerPoint</Application>
  <PresentationFormat>On-screen Show (4:3)</PresentationFormat>
  <Paragraphs>606</Paragraphs>
  <Slides>27</Slides>
  <Notes>1</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2014WRNtemplate</vt:lpstr>
      <vt:lpstr>1_2014WRNtemplate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Communicating with Others</vt:lpstr>
      <vt:lpstr>Lets Give It A Try </vt:lpstr>
      <vt:lpstr>PowerPoint Presentation</vt:lpstr>
      <vt:lpstr>PowerPoint Presentation</vt:lpstr>
      <vt:lpstr>5 Day Outlook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Weather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Fliehman</dc:creator>
  <cp:lastModifiedBy>Ryan Fliehman</cp:lastModifiedBy>
  <cp:revision>68</cp:revision>
  <cp:lastPrinted>2018-10-16T09:58:07Z</cp:lastPrinted>
  <dcterms:created xsi:type="dcterms:W3CDTF">2018-09-18T17:35:48Z</dcterms:created>
  <dcterms:modified xsi:type="dcterms:W3CDTF">2018-10-16T09:59:27Z</dcterms:modified>
</cp:coreProperties>
</file>