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1"/>
  </p:notesMasterIdLst>
  <p:sldIdLst>
    <p:sldId id="359" r:id="rId2"/>
    <p:sldId id="360" r:id="rId3"/>
    <p:sldId id="418" r:id="rId4"/>
    <p:sldId id="361" r:id="rId5"/>
    <p:sldId id="362" r:id="rId6"/>
    <p:sldId id="363" r:id="rId7"/>
    <p:sldId id="364" r:id="rId8"/>
    <p:sldId id="365" r:id="rId9"/>
    <p:sldId id="419" r:id="rId10"/>
    <p:sldId id="366" r:id="rId11"/>
    <p:sldId id="367" r:id="rId12"/>
    <p:sldId id="428" r:id="rId13"/>
    <p:sldId id="368" r:id="rId14"/>
    <p:sldId id="369" r:id="rId15"/>
    <p:sldId id="370" r:id="rId16"/>
    <p:sldId id="371" r:id="rId17"/>
    <p:sldId id="372" r:id="rId18"/>
    <p:sldId id="373" r:id="rId19"/>
    <p:sldId id="374" r:id="rId20"/>
    <p:sldId id="375" r:id="rId21"/>
    <p:sldId id="376" r:id="rId22"/>
    <p:sldId id="377" r:id="rId23"/>
    <p:sldId id="378" r:id="rId24"/>
    <p:sldId id="420" r:id="rId25"/>
    <p:sldId id="379" r:id="rId26"/>
    <p:sldId id="380" r:id="rId27"/>
    <p:sldId id="381" r:id="rId28"/>
    <p:sldId id="430" r:id="rId29"/>
    <p:sldId id="382" r:id="rId30"/>
    <p:sldId id="383" r:id="rId31"/>
    <p:sldId id="384" r:id="rId32"/>
    <p:sldId id="385" r:id="rId33"/>
    <p:sldId id="386" r:id="rId34"/>
    <p:sldId id="429" r:id="rId35"/>
    <p:sldId id="388" r:id="rId36"/>
    <p:sldId id="389" r:id="rId37"/>
    <p:sldId id="390" r:id="rId38"/>
    <p:sldId id="431" r:id="rId39"/>
    <p:sldId id="432" r:id="rId40"/>
    <p:sldId id="391" r:id="rId41"/>
    <p:sldId id="392" r:id="rId42"/>
    <p:sldId id="393" r:id="rId43"/>
    <p:sldId id="421" r:id="rId44"/>
    <p:sldId id="422" r:id="rId45"/>
    <p:sldId id="427" r:id="rId46"/>
    <p:sldId id="394" r:id="rId47"/>
    <p:sldId id="395" r:id="rId48"/>
    <p:sldId id="423" r:id="rId49"/>
    <p:sldId id="42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4568"/>
    <a:srgbClr val="C8C8C8"/>
    <a:srgbClr val="AFFFAF"/>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0" autoAdjust="0"/>
  </p:normalViewPr>
  <p:slideViewPr>
    <p:cSldViewPr>
      <p:cViewPr varScale="1">
        <p:scale>
          <a:sx n="109" d="100"/>
          <a:sy n="109" d="100"/>
        </p:scale>
        <p:origin x="-16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1DC02-13E5-4D3B-942D-AC0BB3FC3B37}" type="datetimeFigureOut">
              <a:rPr lang="en-US" smtClean="0"/>
              <a:t>2/28/2015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BB8D75-EE4F-4263-A9D0-F4F28F4C8E24}" type="slidenum">
              <a:rPr lang="en-US" smtClean="0"/>
              <a:t>‹#›</a:t>
            </a:fld>
            <a:endParaRPr lang="en-US"/>
          </a:p>
        </p:txBody>
      </p:sp>
    </p:spTree>
    <p:extLst>
      <p:ext uri="{BB962C8B-B14F-4D97-AF65-F5344CB8AC3E}">
        <p14:creationId xmlns:p14="http://schemas.microsoft.com/office/powerpoint/2010/main" val="223781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dds.aviationweather.gov/airmet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James.Vasilj@noaa.gov"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4DBBB-51B2-4B90-B480-45E1A09471BA}" type="slidenum">
              <a:rPr lang="en-US" altLang="en-US">
                <a:solidFill>
                  <a:prstClr val="black"/>
                </a:solidFill>
              </a:rPr>
              <a:pPr/>
              <a:t>1</a:t>
            </a:fld>
            <a:endParaRPr lang="en-US" alt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dirty="0"/>
              <a:t>This presentation, “Aircraft Icing”, was developed by </a:t>
            </a:r>
            <a:r>
              <a:rPr lang="en-US" altLang="en-US" dirty="0" smtClean="0"/>
              <a:t>Jim Vasilj, </a:t>
            </a:r>
            <a:r>
              <a:rPr lang="en-US" altLang="en-US" dirty="0"/>
              <a:t>the </a:t>
            </a:r>
            <a:r>
              <a:rPr lang="en-US" altLang="en-US" dirty="0" smtClean="0"/>
              <a:t>acting Meteorologist </a:t>
            </a:r>
            <a:r>
              <a:rPr lang="en-US" altLang="en-US" dirty="0"/>
              <a:t>in Charge at the National Weather Service, Center Weather Service Unit in Auburn, Washington. This presentation is intended for pilots, general aviation, and those with an interest in aviation and aircraft icing. </a:t>
            </a:r>
          </a:p>
          <a:p>
            <a:endParaRPr lang="en-US" altLang="en-US" dirty="0"/>
          </a:p>
        </p:txBody>
      </p:sp>
    </p:spTree>
    <p:extLst>
      <p:ext uri="{BB962C8B-B14F-4D97-AF65-F5344CB8AC3E}">
        <p14:creationId xmlns:p14="http://schemas.microsoft.com/office/powerpoint/2010/main" val="3771631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11</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Super cooled water forms by starting with liquid water with the initial water temperature above or below freezing. The water is cooled rapidly, for example, by lifting of the air. Since the water was lifted rapidly, it remains liquid although the surrounding air temperature is below freezing.</a:t>
            </a:r>
          </a:p>
        </p:txBody>
      </p:sp>
    </p:spTree>
    <p:extLst>
      <p:ext uri="{BB962C8B-B14F-4D97-AF65-F5344CB8AC3E}">
        <p14:creationId xmlns:p14="http://schemas.microsoft.com/office/powerpoint/2010/main" val="330156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12</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a:t>Super cooled water forms by starting with liquid water with the initial water temperature above or below freezing. The water is cooled rapidly, for example, by lifting of the air. Since the water was lifted rapidly, it remains liquid although the surrounding air temperature is below freezing.</a:t>
            </a:r>
          </a:p>
        </p:txBody>
      </p:sp>
    </p:spTree>
    <p:extLst>
      <p:ext uri="{BB962C8B-B14F-4D97-AF65-F5344CB8AC3E}">
        <p14:creationId xmlns:p14="http://schemas.microsoft.com/office/powerpoint/2010/main" val="3301566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005E9-A80C-4A2E-9565-286A00952782}" type="slidenum">
              <a:rPr lang="en-US" altLang="en-US">
                <a:solidFill>
                  <a:prstClr val="black"/>
                </a:solidFill>
              </a:rPr>
              <a:pPr/>
              <a:t>13</a:t>
            </a:fld>
            <a:endParaRPr lang="en-US" alt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ltLang="en-US"/>
              <a:t>Air can be lifted in a number of ways, by weather fronts, convection, or orographic lift.</a:t>
            </a:r>
          </a:p>
        </p:txBody>
      </p:sp>
    </p:spTree>
    <p:extLst>
      <p:ext uri="{BB962C8B-B14F-4D97-AF65-F5344CB8AC3E}">
        <p14:creationId xmlns:p14="http://schemas.microsoft.com/office/powerpoint/2010/main" val="13850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103BA-11B2-486C-80A3-6C5D8F118B70}" type="slidenum">
              <a:rPr lang="en-US" altLang="en-US">
                <a:solidFill>
                  <a:prstClr val="black"/>
                </a:solidFill>
              </a:rPr>
              <a:pPr/>
              <a:t>14</a:t>
            </a:fld>
            <a:endParaRPr lang="en-US" altLang="en-US">
              <a:solidFill>
                <a:prstClr val="black"/>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dirty="0"/>
              <a:t>The amount of liquid water in a cloud varies from cloud to cloud and can even vary within the same cloud, both horizontally and vertically. The greater the altitude, the less moisture and the colder the air, so there is less of a chance of liquid water being present. The LWC is lower. A cloud and its water droplets can be over different surfaces, for example, water or land, forest or urban, different soil types, etc. Land cover affects the amount of moisture in the air above the surface, hence influencing the LWC. </a:t>
            </a:r>
          </a:p>
        </p:txBody>
      </p:sp>
    </p:spTree>
    <p:extLst>
      <p:ext uri="{BB962C8B-B14F-4D97-AF65-F5344CB8AC3E}">
        <p14:creationId xmlns:p14="http://schemas.microsoft.com/office/powerpoint/2010/main" val="125813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3BE3A-DF54-4684-B034-DB82CE86DA29}" type="slidenum">
              <a:rPr lang="en-US" altLang="en-US">
                <a:solidFill>
                  <a:prstClr val="black"/>
                </a:solidFill>
              </a:rPr>
              <a:pPr/>
              <a:t>15</a:t>
            </a:fld>
            <a:endParaRPr lang="en-US" altLang="en-US">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en-US"/>
              <a:t>Besides LWC, temperature has a substantial impact on icing. Most icing occurs between 0C and -22C (32 to -8F), which is about a flight level of 19,000 feet. The occurrence of ice above a flight level of 20,000 feet or higher is scarce, since any available moisture tends to be ice crystals. Research has shown, at -16C(3F), a flight level of 16,000 feet, 95% of liquid water droplets become ice crystals. At -25C(-13F), a flight level of 20,000 feet, 99.9% of cloud droplets are ice crystals.</a:t>
            </a:r>
          </a:p>
          <a:p>
            <a:r>
              <a:rPr lang="en-US" altLang="en-US"/>
              <a:t>50% of icing occurs between -8C and -12C(18 to 10F), flight levels 11,000-14,000 feet. As an aside, the flight levels refer to altitude in a standard atmosphere, and can vary with latitude. For example, at high latitudes FL160 will be at a lower altitude than the same flight level at a lower latitude. </a:t>
            </a:r>
          </a:p>
        </p:txBody>
      </p:sp>
    </p:spTree>
    <p:extLst>
      <p:ext uri="{BB962C8B-B14F-4D97-AF65-F5344CB8AC3E}">
        <p14:creationId xmlns:p14="http://schemas.microsoft.com/office/powerpoint/2010/main" val="8881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EAF1BA-24CF-4FF7-973E-79F747EB2995}" type="slidenum">
              <a:rPr lang="en-US" altLang="en-US">
                <a:solidFill>
                  <a:prstClr val="black"/>
                </a:solidFill>
              </a:rPr>
              <a:pPr/>
              <a:t>16</a:t>
            </a:fld>
            <a:endParaRPr lang="en-US" altLang="en-US">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ltLang="en-US"/>
              <a:t>The image shows icing typically occurs between 0 and -20C (  F) where there is an abundant supply of liquid water droplets. Below 0C (32F), the all droplets are warm and liquid, so no icing occurs. Above  -20C ( F), icing is still possible with some liquid water droplets found, but the risk of icing decreases. Above -40C (-40F), all droplets are in the form of ice crystals due to the low temperatures, so icing is not a threat here.</a:t>
            </a:r>
          </a:p>
        </p:txBody>
      </p:sp>
    </p:spTree>
    <p:extLst>
      <p:ext uri="{BB962C8B-B14F-4D97-AF65-F5344CB8AC3E}">
        <p14:creationId xmlns:p14="http://schemas.microsoft.com/office/powerpoint/2010/main" val="1370393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E705C-F57B-455B-8EB1-5F801C565868}" type="slidenum">
              <a:rPr lang="en-US" altLang="en-US">
                <a:solidFill>
                  <a:prstClr val="black"/>
                </a:solidFill>
              </a:rPr>
              <a:pPr/>
              <a:t>17</a:t>
            </a:fld>
            <a:endParaRPr lang="en-US" altLang="en-US">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419600"/>
            <a:ext cx="5029200" cy="4038600"/>
          </a:xfrm>
        </p:spPr>
        <p:txBody>
          <a:bodyPr/>
          <a:lstStyle/>
          <a:p>
            <a:r>
              <a:rPr lang="en-US" altLang="en-US"/>
              <a:t>Particularly true when fuel tanks are near the skin of the aircraft.</a:t>
            </a:r>
          </a:p>
          <a:p>
            <a:r>
              <a:rPr lang="en-US" altLang="en-US"/>
              <a:t>Not only is air temperature important to consider, but the temperature of the aircraft can also have an impact on whether or not ice forms on its surface. An aircraft can be “cold soaked”, that is due to long duration in below freezing air the aircraft’s skin is below freezing. Even if the aircraft then descends to an above freezing or warmer layer the aircraft’s skin may remain below freezing for some time. Thus, if flying through precipitation or clouds, liquid water droplets can potentially freeze onto the surface of the aircraft. This is similar to freezing rain at the ground.</a:t>
            </a:r>
          </a:p>
          <a:p>
            <a:endParaRPr lang="en-US" altLang="en-US"/>
          </a:p>
        </p:txBody>
      </p:sp>
    </p:spTree>
    <p:extLst>
      <p:ext uri="{BB962C8B-B14F-4D97-AF65-F5344CB8AC3E}">
        <p14:creationId xmlns:p14="http://schemas.microsoft.com/office/powerpoint/2010/main" val="167807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FAC07-4158-49EF-B5AA-F870647EA03B}" type="slidenum">
              <a:rPr lang="en-US" altLang="en-US">
                <a:solidFill>
                  <a:prstClr val="black"/>
                </a:solidFill>
              </a:rPr>
              <a:pPr/>
              <a:t>18</a:t>
            </a:fld>
            <a:endParaRPr lang="en-US" altLang="en-US">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a:t>Water droplet size is also notable for having an impact on icing patterns. A smaller droplet size produces less accretion on the leading edge of the airfoil. As droplet size increases, the greater the accretion on the airfoil is. Smaller droplets are swept around the wings impacting a greater area with ice. Keep in mind that although this is important, LWC and temperature are more important factors in icing.</a:t>
            </a:r>
          </a:p>
        </p:txBody>
      </p:sp>
    </p:spTree>
    <p:extLst>
      <p:ext uri="{BB962C8B-B14F-4D97-AF65-F5344CB8AC3E}">
        <p14:creationId xmlns:p14="http://schemas.microsoft.com/office/powerpoint/2010/main" val="222877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3204B-FC68-4DB0-84E4-094ECDB1D806}" type="slidenum">
              <a:rPr lang="en-US" altLang="en-US">
                <a:solidFill>
                  <a:prstClr val="black"/>
                </a:solidFill>
              </a:rPr>
              <a:pPr/>
              <a:t>19</a:t>
            </a:fld>
            <a:endParaRPr lang="en-US" altLang="en-US">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tLang="en-US"/>
              <a:t>Droplet size varies with cloud type, which influences the type of icing likely to occur. Cumulus clouds have large droplets, while small droplets are found in stratus clouds. High clouds, like cirrus, contain only ice crystals</a:t>
            </a:r>
          </a:p>
        </p:txBody>
      </p:sp>
    </p:spTree>
    <p:extLst>
      <p:ext uri="{BB962C8B-B14F-4D97-AF65-F5344CB8AC3E}">
        <p14:creationId xmlns:p14="http://schemas.microsoft.com/office/powerpoint/2010/main" val="1103140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22FFF-FF4B-4FDC-8D44-B6586859B6BC}" type="slidenum">
              <a:rPr lang="en-US" altLang="en-US">
                <a:solidFill>
                  <a:prstClr val="black"/>
                </a:solidFill>
              </a:rPr>
              <a:pPr/>
              <a:t>20</a:t>
            </a:fld>
            <a:endParaRPr lang="en-US" altLang="en-US">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ltLang="en-US"/>
              <a:t>Given the same route and altitude, the amount of time spent in the cloud determines the amount of icing. Greater air speed reduces the time spent in the cloud and little to no icing occurs. With a lower air speed, more time is spent in the cloud allowing more time for liquid water drops to collide and freeze onto the aircraft, significantly increasing the amount of icing, potentially creating a dangerous situation.</a:t>
            </a:r>
          </a:p>
        </p:txBody>
      </p:sp>
    </p:spTree>
    <p:extLst>
      <p:ext uri="{BB962C8B-B14F-4D97-AF65-F5344CB8AC3E}">
        <p14:creationId xmlns:p14="http://schemas.microsoft.com/office/powerpoint/2010/main" val="57458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A3E95-3B3D-4AD2-93CF-C17D879FABBA}" type="slidenum">
              <a:rPr lang="en-US" altLang="en-US">
                <a:solidFill>
                  <a:prstClr val="black"/>
                </a:solidFill>
              </a:rPr>
              <a:pPr/>
              <a:t>2</a:t>
            </a:fld>
            <a:endParaRPr lang="en-US" alt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dirty="0"/>
              <a:t>By the end of this presentation, you will be able to:</a:t>
            </a:r>
          </a:p>
          <a:p>
            <a:r>
              <a:rPr lang="en-US" altLang="en-US" dirty="0"/>
              <a:t>Describe the effects of icing on aircraft performance,</a:t>
            </a:r>
          </a:p>
          <a:p>
            <a:r>
              <a:rPr lang="en-US" altLang="en-US" dirty="0"/>
              <a:t>Explain what causes icing</a:t>
            </a:r>
            <a:r>
              <a:rPr lang="en-US" altLang="en-US" dirty="0" smtClean="0"/>
              <a:t>,</a:t>
            </a:r>
            <a:endParaRPr lang="en-US" altLang="en-US" dirty="0"/>
          </a:p>
          <a:p>
            <a:r>
              <a:rPr lang="en-US" altLang="en-US" dirty="0"/>
              <a:t>Understand how ice forms and when and where it occurs</a:t>
            </a:r>
          </a:p>
          <a:p>
            <a:r>
              <a:rPr lang="en-US" altLang="en-US" dirty="0"/>
              <a:t>Define the 3 different types of icing and the characteristics of each,</a:t>
            </a:r>
          </a:p>
          <a:p>
            <a:r>
              <a:rPr lang="en-US" altLang="en-US" dirty="0"/>
              <a:t>Identify the potential type of icing based on cloud types,</a:t>
            </a:r>
          </a:p>
          <a:p>
            <a:r>
              <a:rPr lang="en-US" altLang="en-US" dirty="0"/>
              <a:t>Explain how freezing rain produces aircraft icing, and</a:t>
            </a:r>
          </a:p>
          <a:p>
            <a:r>
              <a:rPr lang="en-US" altLang="en-US" dirty="0"/>
              <a:t>List strategies to maintain situational awareness for icing events</a:t>
            </a:r>
          </a:p>
        </p:txBody>
      </p:sp>
    </p:spTree>
    <p:extLst>
      <p:ext uri="{BB962C8B-B14F-4D97-AF65-F5344CB8AC3E}">
        <p14:creationId xmlns:p14="http://schemas.microsoft.com/office/powerpoint/2010/main" val="540961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E10C0-2B2D-4013-AE40-2BB738E19021}" type="slidenum">
              <a:rPr lang="en-US" altLang="en-US">
                <a:solidFill>
                  <a:prstClr val="black"/>
                </a:solidFill>
              </a:rPr>
              <a:pPr/>
              <a:t>21</a:t>
            </a:fld>
            <a:endParaRPr lang="en-US" altLang="en-US">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altLang="en-US"/>
              <a:t>The Pacific Northwest encounters a lot of icing conditions. The Pacific Ocean is a huge moisture source that provides abundant liquid water droplets to the atmosphere. With prevailing westerly wind flow and upslope flow (orographic lift) due to the north – south Cascade Mountains, the necessary moisture for icing is provided and lifted, cooling for icing to form. Likewise, the Pacific Northwest also receives sustained low level onshore flow, again enhancing the amount of moisture present in the atmosphere. Additionally, low freezing levels during fall, winter, and spring allow icing conditions to occur more frequently than other areas of the country and at lower elevations or altitudes.</a:t>
            </a:r>
          </a:p>
        </p:txBody>
      </p:sp>
    </p:spTree>
    <p:extLst>
      <p:ext uri="{BB962C8B-B14F-4D97-AF65-F5344CB8AC3E}">
        <p14:creationId xmlns:p14="http://schemas.microsoft.com/office/powerpoint/2010/main" val="12397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4DD8A6-E39D-4E5F-88CF-FFFBAAF56140}" type="slidenum">
              <a:rPr lang="en-US" altLang="en-US">
                <a:solidFill>
                  <a:prstClr val="black"/>
                </a:solidFill>
              </a:rPr>
              <a:pPr/>
              <a:t>22</a:t>
            </a:fld>
            <a:endParaRPr lang="en-US" altLang="en-US">
              <a:solidFill>
                <a:prstClr val="black"/>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a:t>Axis of maximum LWC is also maximum icing potential and is often the same as descent from the Cascades. Graph shows LWC in grams per cubic meter versus height. The maximum LWC, or potential for icing occurs between 3 and 10,000 feet.</a:t>
            </a:r>
          </a:p>
        </p:txBody>
      </p:sp>
    </p:spTree>
    <p:extLst>
      <p:ext uri="{BB962C8B-B14F-4D97-AF65-F5344CB8AC3E}">
        <p14:creationId xmlns:p14="http://schemas.microsoft.com/office/powerpoint/2010/main" val="288617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E1FC2-29F2-4E84-8004-5F9AE2D2EEB4}" type="slidenum">
              <a:rPr lang="en-US" altLang="en-US">
                <a:solidFill>
                  <a:prstClr val="black"/>
                </a:solidFill>
              </a:rPr>
              <a:pPr/>
              <a:t>23</a:t>
            </a:fld>
            <a:endParaRPr lang="en-US" alt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dirty="0" smtClean="0"/>
              <a:t>Reportable Icing Intensities range from Trace to Severe.</a:t>
            </a:r>
            <a:endParaRPr lang="en-US" altLang="en-US" dirty="0"/>
          </a:p>
        </p:txBody>
      </p:sp>
    </p:spTree>
    <p:extLst>
      <p:ext uri="{BB962C8B-B14F-4D97-AF65-F5344CB8AC3E}">
        <p14:creationId xmlns:p14="http://schemas.microsoft.com/office/powerpoint/2010/main" val="4056184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E1FC2-29F2-4E84-8004-5F9AE2D2EEB4}" type="slidenum">
              <a:rPr lang="en-US" altLang="en-US">
                <a:solidFill>
                  <a:prstClr val="black"/>
                </a:solidFill>
              </a:rPr>
              <a:pPr/>
              <a:t>24</a:t>
            </a:fld>
            <a:endParaRPr lang="en-US" alt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ltLang="en-US"/>
              <a:t>There are 3 types of icing: clear, mixed, and rime. Clear – 0 to -10C (32 to 14F); mixed -10 to -15C (14 to 5F); and rime -15 to -40C (5 to -40F). Rime icing by far occurs more of the time (71.7%) with clear icing (20.6%) followed by mixed (7.7%).</a:t>
            </a:r>
          </a:p>
          <a:p>
            <a:endParaRPr lang="en-US" altLang="en-US"/>
          </a:p>
          <a:p>
            <a:r>
              <a:rPr lang="en-US" altLang="en-US"/>
              <a:t>Clear		0 to -10C		32 to 14F</a:t>
            </a:r>
          </a:p>
          <a:p>
            <a:r>
              <a:rPr lang="en-US" altLang="en-US"/>
              <a:t>Mixed		-10 to -15C		14 to 5F</a:t>
            </a:r>
          </a:p>
          <a:p>
            <a:r>
              <a:rPr lang="en-US" altLang="en-US"/>
              <a:t>Rime		-15 to -40C		5 to -40F</a:t>
            </a:r>
          </a:p>
        </p:txBody>
      </p:sp>
    </p:spTree>
    <p:extLst>
      <p:ext uri="{BB962C8B-B14F-4D97-AF65-F5344CB8AC3E}">
        <p14:creationId xmlns:p14="http://schemas.microsoft.com/office/powerpoint/2010/main" val="405618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87F2A-CC74-434F-907E-E2A94F638D8F}" type="slidenum">
              <a:rPr lang="en-US" altLang="en-US">
                <a:solidFill>
                  <a:prstClr val="black"/>
                </a:solidFill>
              </a:rPr>
              <a:pPr/>
              <a:t>25</a:t>
            </a:fld>
            <a:endParaRPr lang="en-US" altLang="en-US">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a:t>Clear icing starts with large liquid water drops in below freezing air that come in contact with the aircraft. When the water droplet collides with the aircraft the water spreads out in all directions before freezing forming a clear coating of ice on the aircraft.</a:t>
            </a:r>
          </a:p>
        </p:txBody>
      </p:sp>
    </p:spTree>
    <p:extLst>
      <p:ext uri="{BB962C8B-B14F-4D97-AF65-F5344CB8AC3E}">
        <p14:creationId xmlns:p14="http://schemas.microsoft.com/office/powerpoint/2010/main" val="1020063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38F4D-390C-45F1-8AF2-1FD657BBC782}" type="slidenum">
              <a:rPr lang="en-US" altLang="en-US">
                <a:solidFill>
                  <a:prstClr val="black"/>
                </a:solidFill>
              </a:rPr>
              <a:pPr/>
              <a:t>26</a:t>
            </a:fld>
            <a:endParaRPr lang="en-US" alt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altLang="en-US"/>
              <a:t>This clear coating of ice is transparent and has a glossy appearance, which can make it hard to detect. Clear icing is hard, heavy and tenacious. Since the water droplet spreads out, icing can reach surface areas of the aircraft that are difficult for deicing equipment to handle.</a:t>
            </a:r>
          </a:p>
        </p:txBody>
      </p:sp>
    </p:spTree>
    <p:extLst>
      <p:ext uri="{BB962C8B-B14F-4D97-AF65-F5344CB8AC3E}">
        <p14:creationId xmlns:p14="http://schemas.microsoft.com/office/powerpoint/2010/main" val="384463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E346D-F7FB-42C0-99B6-597C19F71C35}" type="slidenum">
              <a:rPr lang="en-US" altLang="en-US">
                <a:solidFill>
                  <a:prstClr val="black"/>
                </a:solidFill>
              </a:rPr>
              <a:pPr/>
              <a:t>27</a:t>
            </a:fld>
            <a:endParaRPr lang="en-US" altLang="en-US">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a:t>Looking at the schematic of the airfoil, the center of the airfoil is a small area of stagnant air. As water droplets collide with the leading edge of the airfoil, “horns” form. The water droplets spread out beyond just the leading edge, but can also coat the airfoil surfaces. The build up of clear ice at the leading edge of the airfoil disrupts air flow and produces more turbulent flow. It is more difficult to remove with deicing equipment. The more water droplets forming ice on the airfoil, the less it conforms to the airfoil creating “horns” of ice.</a:t>
            </a:r>
          </a:p>
        </p:txBody>
      </p:sp>
    </p:spTree>
    <p:extLst>
      <p:ext uri="{BB962C8B-B14F-4D97-AF65-F5344CB8AC3E}">
        <p14:creationId xmlns:p14="http://schemas.microsoft.com/office/powerpoint/2010/main" val="303386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49F6E-36AC-4FED-9D2A-B26BF1A0EBE4}" type="slidenum">
              <a:rPr lang="en-US" altLang="en-US">
                <a:solidFill>
                  <a:prstClr val="black"/>
                </a:solidFill>
              </a:rPr>
              <a:pPr/>
              <a:t>28</a:t>
            </a:fld>
            <a:endParaRPr lang="en-US" alt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altLang="en-US" dirty="0" smtClean="0"/>
              <a:t>An</a:t>
            </a:r>
            <a:r>
              <a:rPr lang="en-US" altLang="en-US" baseline="0" dirty="0" smtClean="0"/>
              <a:t> example of icing </a:t>
            </a:r>
            <a:r>
              <a:rPr lang="en-US" altLang="en-US" baseline="0" dirty="0" err="1" smtClean="0"/>
              <a:t>accretian</a:t>
            </a:r>
            <a:r>
              <a:rPr lang="en-US" altLang="en-US" baseline="0" dirty="0" smtClean="0"/>
              <a:t> is shown here.  The super-cooled water forms ice as it hits the already frozen ice cube, similar to clear icing.</a:t>
            </a:r>
            <a:endParaRPr lang="en-US" altLang="en-US" dirty="0"/>
          </a:p>
        </p:txBody>
      </p:sp>
    </p:spTree>
    <p:extLst>
      <p:ext uri="{BB962C8B-B14F-4D97-AF65-F5344CB8AC3E}">
        <p14:creationId xmlns:p14="http://schemas.microsoft.com/office/powerpoint/2010/main" val="33015663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E76A4-4AA7-4FB3-8E64-4072F9A30163}" type="slidenum">
              <a:rPr lang="en-US" altLang="en-US">
                <a:solidFill>
                  <a:prstClr val="black"/>
                </a:solidFill>
              </a:rPr>
              <a:pPr/>
              <a:t>29</a:t>
            </a:fld>
            <a:endParaRPr lang="en-US" altLang="en-US">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ltLang="en-US"/>
              <a:t>Rime ice is formed when small, fast-moving, super cooled water droplets hit the airfoil and freeze instantly. They do not spread out across the surface, but freeze where they hit. As these droplets hit the air frame, air is trapped in between them. This gives rime ice its milky appearance. </a:t>
            </a:r>
          </a:p>
        </p:txBody>
      </p:sp>
    </p:spTree>
    <p:extLst>
      <p:ext uri="{BB962C8B-B14F-4D97-AF65-F5344CB8AC3E}">
        <p14:creationId xmlns:p14="http://schemas.microsoft.com/office/powerpoint/2010/main" val="4133821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9D6FEB-E52C-4906-8107-33924314AE08}" type="slidenum">
              <a:rPr lang="en-US" altLang="en-US">
                <a:solidFill>
                  <a:prstClr val="black"/>
                </a:solidFill>
              </a:rPr>
              <a:pPr/>
              <a:t>30</a:t>
            </a:fld>
            <a:endParaRPr lang="en-US" alt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ltLang="en-US"/>
              <a:t>Rime ice is opaque and more easily detected. It is lighter than clear ice, though it produces a rougher surface than clear ice, decreasing the aircraft aerodynamics. Rime ice is easier to remove than clear ice.</a:t>
            </a:r>
          </a:p>
        </p:txBody>
      </p:sp>
    </p:spTree>
    <p:extLst>
      <p:ext uri="{BB962C8B-B14F-4D97-AF65-F5344CB8AC3E}">
        <p14:creationId xmlns:p14="http://schemas.microsoft.com/office/powerpoint/2010/main" val="55639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A3E95-3B3D-4AD2-93CF-C17D879FABBA}" type="slidenum">
              <a:rPr lang="en-US" altLang="en-US">
                <a:solidFill>
                  <a:prstClr val="black"/>
                </a:solidFill>
              </a:rPr>
              <a:pPr/>
              <a:t>3</a:t>
            </a:fld>
            <a:endParaRPr lang="en-US" alt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tLang="en-US" dirty="0"/>
              <a:t>By the end of this presentation, you will be able to:</a:t>
            </a:r>
          </a:p>
          <a:p>
            <a:r>
              <a:rPr lang="en-US" altLang="en-US" dirty="0"/>
              <a:t>Describe the effects of icing on aircraft performance,</a:t>
            </a:r>
          </a:p>
          <a:p>
            <a:r>
              <a:rPr lang="en-US" altLang="en-US" dirty="0"/>
              <a:t>Explain what causes icing,,</a:t>
            </a:r>
          </a:p>
          <a:p>
            <a:r>
              <a:rPr lang="en-US" altLang="en-US" dirty="0"/>
              <a:t>Understand how ice forms and when and where it occurs</a:t>
            </a:r>
          </a:p>
          <a:p>
            <a:r>
              <a:rPr lang="en-US" altLang="en-US" dirty="0"/>
              <a:t>Define the 3 different types of icing and the characteristics of each,</a:t>
            </a:r>
          </a:p>
          <a:p>
            <a:r>
              <a:rPr lang="en-US" altLang="en-US" dirty="0"/>
              <a:t>Identify the potential type of icing based on cloud types,</a:t>
            </a:r>
          </a:p>
          <a:p>
            <a:r>
              <a:rPr lang="en-US" altLang="en-US" dirty="0"/>
              <a:t>Explain how freezing rain produces aircraft icing, and</a:t>
            </a:r>
          </a:p>
          <a:p>
            <a:r>
              <a:rPr lang="en-US" altLang="en-US" dirty="0"/>
              <a:t>List strategies to maintain situational awareness for icing events</a:t>
            </a:r>
          </a:p>
        </p:txBody>
      </p:sp>
    </p:spTree>
    <p:extLst>
      <p:ext uri="{BB962C8B-B14F-4D97-AF65-F5344CB8AC3E}">
        <p14:creationId xmlns:p14="http://schemas.microsoft.com/office/powerpoint/2010/main" val="106316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86780-398A-49B7-9812-56505F991090}" type="slidenum">
              <a:rPr lang="en-US" altLang="en-US">
                <a:solidFill>
                  <a:prstClr val="black"/>
                </a:solidFill>
              </a:rPr>
              <a:pPr/>
              <a:t>31</a:t>
            </a:fld>
            <a:endParaRPr lang="en-US" altLang="en-US">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ltLang="en-US"/>
              <a:t>The two images compare clear and rime icing. Rime ice forms along the leading edge of the airfoil, whereas clear ice spreads out and backward along the airfoil from the leading edge. Thus, rime ice is easier for deicing equipment to handle.</a:t>
            </a:r>
          </a:p>
        </p:txBody>
      </p:sp>
    </p:spTree>
    <p:extLst>
      <p:ext uri="{BB962C8B-B14F-4D97-AF65-F5344CB8AC3E}">
        <p14:creationId xmlns:p14="http://schemas.microsoft.com/office/powerpoint/2010/main" val="18286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01FC7-5B5F-4B27-90C4-1680DAF22E83}" type="slidenum">
              <a:rPr lang="en-US" altLang="en-US">
                <a:solidFill>
                  <a:prstClr val="black"/>
                </a:solidFill>
              </a:rPr>
              <a:pPr/>
              <a:t>32</a:t>
            </a:fld>
            <a:endParaRPr lang="en-US" alt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altLang="en-US"/>
              <a:t>Mixed icing is a mixture of clear and rime ice. This type of ice forms either when water droplets vary in size or when liquid water droplets are mixed with wet snow and ice. It is easily detected like rime ice, but is difficult for deicing equipment, since the ice can spread out from the leading edge of the airfoil like clear icing and out of reach of the deicing equipment.</a:t>
            </a:r>
          </a:p>
        </p:txBody>
      </p:sp>
    </p:spTree>
    <p:extLst>
      <p:ext uri="{BB962C8B-B14F-4D97-AF65-F5344CB8AC3E}">
        <p14:creationId xmlns:p14="http://schemas.microsoft.com/office/powerpoint/2010/main" val="324340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75299-F07D-4463-AFE1-FB022DEDA1C9}" type="slidenum">
              <a:rPr lang="en-US" altLang="en-US">
                <a:solidFill>
                  <a:prstClr val="black"/>
                </a:solidFill>
              </a:rPr>
              <a:pPr/>
              <a:t>33</a:t>
            </a:fld>
            <a:endParaRPr lang="en-US" alt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ltLang="en-US"/>
              <a:t>Mixed icing also tends to forms “horns” like clear icing.</a:t>
            </a:r>
          </a:p>
        </p:txBody>
      </p:sp>
    </p:spTree>
    <p:extLst>
      <p:ext uri="{BB962C8B-B14F-4D97-AF65-F5344CB8AC3E}">
        <p14:creationId xmlns:p14="http://schemas.microsoft.com/office/powerpoint/2010/main" val="4230783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1884B-BBC7-48B0-9E61-8676193A56DE}" type="slidenum">
              <a:rPr lang="en-US" altLang="en-US">
                <a:solidFill>
                  <a:prstClr val="black"/>
                </a:solidFill>
              </a:rPr>
              <a:pPr/>
              <a:t>34</a:t>
            </a:fld>
            <a:endParaRPr lang="en-US" alt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altLang="en-US"/>
              <a:t>Stratiform clouds are sheet like clouds that can extend over large areas. Due to their large areal extent, icing conditions can be widespread over an area through stratus clouds. They most commonly produce rime or mixed icing in a 3000-4000 feet thick layer. The maximum icing reports occur in the upper most portion of the cloud layer. </a:t>
            </a:r>
          </a:p>
        </p:txBody>
      </p:sp>
    </p:spTree>
    <p:extLst>
      <p:ext uri="{BB962C8B-B14F-4D97-AF65-F5344CB8AC3E}">
        <p14:creationId xmlns:p14="http://schemas.microsoft.com/office/powerpoint/2010/main" val="3085858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7373F-8D47-4DD6-9B52-F7F844D31921}" type="slidenum">
              <a:rPr lang="en-US" altLang="en-US">
                <a:solidFill>
                  <a:prstClr val="black"/>
                </a:solidFill>
              </a:rPr>
              <a:pPr/>
              <a:t>35</a:t>
            </a:fld>
            <a:endParaRPr lang="en-US" alt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altLang="en-US"/>
              <a:t>Cumuliform clouds are the result of rapidly rising air and appear like cotton balls. Their areal horizontal extent tends to be small, but can extend thousands of feet vertically. Large cloud droplets ascend through the cloud and produce heavy clear icing in the updraft portion of the cloud. As the water droplet approaches the top of the cloud, heavy rime ice is more common. This is mainly due to the temperature structure of the cloud. The greater the ascent, the higher the cloud, and colder the air is. As large heavy water droplets are lifted to a high height rapidly and then freeze, rime results. Rime is found in fully developed thunderstorms. In building cumulus clouds, clear icing is expected, since cumulus clouds in the development stage are lower and warmer. </a:t>
            </a:r>
          </a:p>
        </p:txBody>
      </p:sp>
    </p:spTree>
    <p:extLst>
      <p:ext uri="{BB962C8B-B14F-4D97-AF65-F5344CB8AC3E}">
        <p14:creationId xmlns:p14="http://schemas.microsoft.com/office/powerpoint/2010/main" val="2905208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DCECC-B431-4433-8F01-4B6C353E30CF}" type="slidenum">
              <a:rPr lang="en-US" altLang="en-US">
                <a:solidFill>
                  <a:prstClr val="black"/>
                </a:solidFill>
              </a:rPr>
              <a:pPr/>
              <a:t>36</a:t>
            </a:fld>
            <a:endParaRPr lang="en-US" altLang="en-US">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a:t>Research has found the mixed phase clouds of all types may harbor sufficient amounts of super cooled water. Mixed phase clouds contain both large and small super cooled water droplets, and as a result both clear and rime ice can form.</a:t>
            </a:r>
          </a:p>
        </p:txBody>
      </p:sp>
    </p:spTree>
    <p:extLst>
      <p:ext uri="{BB962C8B-B14F-4D97-AF65-F5344CB8AC3E}">
        <p14:creationId xmlns:p14="http://schemas.microsoft.com/office/powerpoint/2010/main" val="3957612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633AB-4CD4-4D46-935D-F8AF0D221D5C}" type="slidenum">
              <a:rPr lang="en-US" altLang="en-US">
                <a:solidFill>
                  <a:prstClr val="black"/>
                </a:solidFill>
              </a:rPr>
              <a:pPr/>
              <a:t>37</a:t>
            </a:fld>
            <a:endParaRPr lang="en-US" alt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ltLang="en-US"/>
              <a:t>Satellite imagery can help forecast likely locations for icing to occur. However, the visible satellite image shows similar looking clouds over Puget Sound and the Columbia Basin. The clouds over the Puget Sound are low, cloud tops are 1,500 feet, and above freezing, so no icing is expected. In eastern Washington, stratus clouds cover the Columbia Basin at 4 to 5,000 feet, when in this case the top of the stratus cloud temperatures are in the 0 to -2C range. So light to moderate rime icing is expected. In stratus clouds, the water droplet size is larger, so even though the temperature is not in the typical range for rime to form, due to the large droplet size rime can form between 0 and -2C, as in this case. </a:t>
            </a:r>
          </a:p>
        </p:txBody>
      </p:sp>
    </p:spTree>
    <p:extLst>
      <p:ext uri="{BB962C8B-B14F-4D97-AF65-F5344CB8AC3E}">
        <p14:creationId xmlns:p14="http://schemas.microsoft.com/office/powerpoint/2010/main" val="2859000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Freezing fog is made of super-cooled water droplets.  When these droplets come into contact with a surface below freezing, they</a:t>
            </a:r>
            <a:r>
              <a:rPr lang="en-US" baseline="0" dirty="0" smtClean="0"/>
              <a:t> will form ice.</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38</a:t>
            </a:fld>
            <a:endParaRPr lang="en-US"/>
          </a:p>
        </p:txBody>
      </p:sp>
    </p:spTree>
    <p:extLst>
      <p:ext uri="{BB962C8B-B14F-4D97-AF65-F5344CB8AC3E}">
        <p14:creationId xmlns:p14="http://schemas.microsoft.com/office/powerpoint/2010/main" val="1937551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fog is made of tiny ice crystals that are suspended in the air.</a:t>
            </a:r>
            <a:r>
              <a:rPr lang="en-US" baseline="0" dirty="0" smtClean="0"/>
              <a:t>  It is found only in very cold air masses, such as in the arctic.</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39</a:t>
            </a:fld>
            <a:endParaRPr lang="en-US"/>
          </a:p>
        </p:txBody>
      </p:sp>
    </p:spTree>
    <p:extLst>
      <p:ext uri="{BB962C8B-B14F-4D97-AF65-F5344CB8AC3E}">
        <p14:creationId xmlns:p14="http://schemas.microsoft.com/office/powerpoint/2010/main" val="1122404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8D0C8-7BC9-40FE-B207-B2C8DE5210FF}" type="slidenum">
              <a:rPr lang="en-US" altLang="en-US">
                <a:solidFill>
                  <a:prstClr val="black"/>
                </a:solidFill>
              </a:rPr>
              <a:pPr/>
              <a:t>40</a:t>
            </a:fld>
            <a:endParaRPr lang="en-US" altLang="en-US">
              <a:solidFill>
                <a:prstClr val="black"/>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a:t>Freezing rain is a unique type of icing situation. Freezing rain occurs when warm, moist air is forced over cold, often dry air. Forcing results from mountains, fronts, or cold, outflow boundary, such as the Columbia River Gorge or thunderstorm outflow. </a:t>
            </a:r>
          </a:p>
        </p:txBody>
      </p:sp>
    </p:spTree>
    <p:extLst>
      <p:ext uri="{BB962C8B-B14F-4D97-AF65-F5344CB8AC3E}">
        <p14:creationId xmlns:p14="http://schemas.microsoft.com/office/powerpoint/2010/main" val="15619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C4BD9-2F49-48EF-97B6-EFFE7AE2AC78}" type="slidenum">
              <a:rPr lang="en-US" altLang="en-US">
                <a:solidFill>
                  <a:prstClr val="black"/>
                </a:solidFill>
              </a:rPr>
              <a:pPr/>
              <a:t>4</a:t>
            </a:fld>
            <a:endParaRPr lang="en-US" altLang="en-US">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ltLang="en-US" dirty="0"/>
              <a:t>Icing affects aircraft performance in a number of ways. It decreases lift, decreases thrust, increases weight, increases drag, affects control surfaces and engine performance, and increase stall speeds</a:t>
            </a:r>
          </a:p>
          <a:p>
            <a:r>
              <a:rPr lang="en-US" altLang="en-US" dirty="0"/>
              <a:t>Very little ice accumulation can have major effects on an aircraft. Ice accumulation the thickness of coarse sandpaper can reduce the lift as much as 30%, and increase drag up to 40%. Larger accumulations can decrease lift and drag as much as 80% or more.</a:t>
            </a:r>
          </a:p>
        </p:txBody>
      </p:sp>
    </p:spTree>
    <p:extLst>
      <p:ext uri="{BB962C8B-B14F-4D97-AF65-F5344CB8AC3E}">
        <p14:creationId xmlns:p14="http://schemas.microsoft.com/office/powerpoint/2010/main" val="197908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1367B5-E35E-404D-8CBB-31F0EC82C9E6}" type="slidenum">
              <a:rPr lang="en-US" altLang="en-US">
                <a:solidFill>
                  <a:prstClr val="black"/>
                </a:solidFill>
              </a:rPr>
              <a:pPr/>
              <a:t>41</a:t>
            </a:fld>
            <a:endParaRPr lang="en-US" altLang="en-US">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ltLang="en-US"/>
              <a:t>Freezing rain results from warm moist air overrunning cold air. Precipitation begins as rain, falls through cold air and becomes “super cooled water”. When the super cooled water makes contact with a surface and it freezes on contact, assuming the surface is below freezing. If an aircraft is flying through freezing rain, this can lead to heavy icing in a short period of time. </a:t>
            </a:r>
          </a:p>
        </p:txBody>
      </p:sp>
    </p:spTree>
    <p:extLst>
      <p:ext uri="{BB962C8B-B14F-4D97-AF65-F5344CB8AC3E}">
        <p14:creationId xmlns:p14="http://schemas.microsoft.com/office/powerpoint/2010/main" val="1111166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B20EE-1F12-478F-B277-FB86A60CAB76}" type="slidenum">
              <a:rPr lang="en-US" altLang="en-US">
                <a:solidFill>
                  <a:prstClr val="black"/>
                </a:solidFill>
              </a:rPr>
              <a:pPr/>
              <a:t>42</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a:t>Super cooled raindrops freeze on contact with any surface, not just the leading edge of the airfoil. </a:t>
            </a:r>
          </a:p>
        </p:txBody>
      </p:sp>
    </p:spTree>
    <p:extLst>
      <p:ext uri="{BB962C8B-B14F-4D97-AF65-F5344CB8AC3E}">
        <p14:creationId xmlns:p14="http://schemas.microsoft.com/office/powerpoint/2010/main" val="3258549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B20EE-1F12-478F-B277-FB86A60CAB76}" type="slidenum">
              <a:rPr lang="en-US" altLang="en-US">
                <a:solidFill>
                  <a:prstClr val="black"/>
                </a:solidFill>
              </a:rPr>
              <a:pPr/>
              <a:t>43</a:t>
            </a:fld>
            <a:endParaRPr lang="en-US" alt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ltLang="en-US"/>
              <a:t>Super cooled raindrops freeze on contact with any surface, not just the leading edge of the airfoil. </a:t>
            </a:r>
          </a:p>
        </p:txBody>
      </p:sp>
    </p:spTree>
    <p:extLst>
      <p:ext uri="{BB962C8B-B14F-4D97-AF65-F5344CB8AC3E}">
        <p14:creationId xmlns:p14="http://schemas.microsoft.com/office/powerpoint/2010/main" val="32585495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layer of warm air</a:t>
            </a:r>
            <a:r>
              <a:rPr lang="en-US" baseline="0" dirty="0" smtClean="0"/>
              <a:t> above a layer of cold air near the surface is required for freezing rain or sleet.  </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44</a:t>
            </a:fld>
            <a:endParaRPr lang="en-US"/>
          </a:p>
        </p:txBody>
      </p:sp>
    </p:spTree>
    <p:extLst>
      <p:ext uri="{BB962C8B-B14F-4D97-AF65-F5344CB8AC3E}">
        <p14:creationId xmlns:p14="http://schemas.microsoft.com/office/powerpoint/2010/main" val="611264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layer of warm air</a:t>
            </a:r>
            <a:r>
              <a:rPr lang="en-US" baseline="0" dirty="0" smtClean="0"/>
              <a:t> above a layer of cold air near the surface is required for freezing rain or sleet.  </a:t>
            </a:r>
            <a:endParaRPr lang="en-US" dirty="0"/>
          </a:p>
        </p:txBody>
      </p:sp>
      <p:sp>
        <p:nvSpPr>
          <p:cNvPr id="4" name="Slide Number Placeholder 3"/>
          <p:cNvSpPr>
            <a:spLocks noGrp="1"/>
          </p:cNvSpPr>
          <p:nvPr>
            <p:ph type="sldNum" sz="quarter" idx="10"/>
          </p:nvPr>
        </p:nvSpPr>
        <p:spPr/>
        <p:txBody>
          <a:bodyPr/>
          <a:lstStyle/>
          <a:p>
            <a:fld id="{82BB8D75-EE4F-4263-A9D0-F4F28F4C8E24}" type="slidenum">
              <a:rPr lang="en-US" smtClean="0"/>
              <a:t>45</a:t>
            </a:fld>
            <a:endParaRPr lang="en-US"/>
          </a:p>
        </p:txBody>
      </p:sp>
    </p:spTree>
    <p:extLst>
      <p:ext uri="{BB962C8B-B14F-4D97-AF65-F5344CB8AC3E}">
        <p14:creationId xmlns:p14="http://schemas.microsoft.com/office/powerpoint/2010/main" val="2881333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9D3F5-9D11-4B3B-9F4B-BF87E535C838}" type="slidenum">
              <a:rPr lang="en-US" altLang="en-US">
                <a:solidFill>
                  <a:prstClr val="black"/>
                </a:solidFill>
              </a:rPr>
              <a:pPr/>
              <a:t>46</a:t>
            </a:fld>
            <a:endParaRPr lang="en-US" alt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altLang="en-US"/>
              <a:t>When planning a flight, keeping current with the weather is extremely important. Developing good situational awareness beforehand can help in the planning process. Situational awareness is ability to identify, process, and comprehend the critical elements of information about what is happening, and using that knowledge to understand the future. Available tools can help build your awareness of the potential for icing. View current airmets. Examine surface maps to determine the location of frontal boundaries. Know the freezing level in your area. </a:t>
            </a:r>
            <a:r>
              <a:rPr lang="en-US" altLang="en-US">
                <a:hlinkClick r:id="rId3"/>
              </a:rPr>
              <a:t>http://adds.aviationweather.gov/airmets/</a:t>
            </a:r>
            <a:r>
              <a:rPr lang="en-US" altLang="en-US"/>
              <a:t> </a:t>
            </a:r>
          </a:p>
        </p:txBody>
      </p:sp>
    </p:spTree>
    <p:extLst>
      <p:ext uri="{BB962C8B-B14F-4D97-AF65-F5344CB8AC3E}">
        <p14:creationId xmlns:p14="http://schemas.microsoft.com/office/powerpoint/2010/main" val="836141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420E-D194-44EB-B93C-74DD3B062FE2}" type="slidenum">
              <a:rPr lang="en-US" altLang="en-US">
                <a:solidFill>
                  <a:prstClr val="black"/>
                </a:solidFill>
              </a:rPr>
              <a:pPr/>
              <a:t>47</a:t>
            </a:fld>
            <a:endParaRPr lang="en-US" altLang="en-US">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a:t>Know the cloud bases and tops. Most non-turbo prop aircraft can’t climb above 8000 feet. Can they stay on top? Are the clouds air mass or front? Frontal clouds cover large areas. Aircraft flying through frontal clouds can experience conditions for a longer period of time. Are alternative routes available?</a:t>
            </a:r>
          </a:p>
        </p:txBody>
      </p:sp>
    </p:spTree>
    <p:extLst>
      <p:ext uri="{BB962C8B-B14F-4D97-AF65-F5344CB8AC3E}">
        <p14:creationId xmlns:p14="http://schemas.microsoft.com/office/powerpoint/2010/main" val="2139112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F19E0-1978-4EB1-BCE2-3DE22849B51F}" type="slidenum">
              <a:rPr lang="en-US" altLang="en-US">
                <a:solidFill>
                  <a:prstClr val="black"/>
                </a:solidFill>
              </a:rPr>
              <a:pPr/>
              <a:t>48</a:t>
            </a:fld>
            <a:endParaRPr lang="en-US" altLang="en-US">
              <a:solidFill>
                <a:prstClr val="black"/>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dirty="0"/>
              <a:t>Thank you for participating in this Aircraft Icing refresher. Further questions can be directed to the Center Weather Service Unit in Auburn, Washington</a:t>
            </a:r>
            <a:r>
              <a:rPr lang="en-US" altLang="en-US"/>
              <a:t>: </a:t>
            </a:r>
            <a:r>
              <a:rPr lang="en-US" altLang="en-US" smtClean="0">
                <a:hlinkClick r:id="rId3"/>
              </a:rPr>
              <a:t>James.Vasilj@noaa.gov</a:t>
            </a:r>
            <a:r>
              <a:rPr lang="en-US" altLang="en-US" smtClean="0"/>
              <a:t> </a:t>
            </a:r>
            <a:r>
              <a:rPr lang="en-US" altLang="en-US" dirty="0"/>
              <a:t>.</a:t>
            </a:r>
          </a:p>
        </p:txBody>
      </p:sp>
    </p:spTree>
    <p:extLst>
      <p:ext uri="{BB962C8B-B14F-4D97-AF65-F5344CB8AC3E}">
        <p14:creationId xmlns:p14="http://schemas.microsoft.com/office/powerpoint/2010/main" val="502368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0A08A-3A7A-4FA0-BA31-D066EAB55EC9}" type="slidenum">
              <a:rPr lang="en-US" altLang="en-US">
                <a:solidFill>
                  <a:prstClr val="black"/>
                </a:solidFill>
              </a:rPr>
              <a:pPr/>
              <a:t>6</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Icing is not caused by ice in clouds. Rather, icing is caused by “super cooled liquid” water droplets in a cloud coming into contact with an aircraft. So an aircraft must be in a cloud or visible precipitation must be occurring for icing to occur on the aircraft. It is these super cooled liquid water droplets that impinge upon the leading edge of the airfoil and freeze on contact to produce icing. </a:t>
            </a:r>
          </a:p>
        </p:txBody>
      </p:sp>
    </p:spTree>
    <p:extLst>
      <p:ext uri="{BB962C8B-B14F-4D97-AF65-F5344CB8AC3E}">
        <p14:creationId xmlns:p14="http://schemas.microsoft.com/office/powerpoint/2010/main" val="401715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2DDA0-A882-43B1-9CC6-3516A657073E}" type="slidenum">
              <a:rPr lang="en-US" altLang="en-US">
                <a:solidFill>
                  <a:prstClr val="black"/>
                </a:solidFill>
              </a:rPr>
              <a:pPr/>
              <a:t>7</a:t>
            </a:fld>
            <a:endParaRPr lang="en-US" altLang="en-US">
              <a:solidFill>
                <a:prstClr val="black"/>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ltLang="en-US"/>
              <a:t>Ice forms on the leading edge of the airfoil. This is where the radius of curvature is smallest. Ice collects fastest along the leading edge, since it is first to encounter the super cooled water droplets.</a:t>
            </a:r>
          </a:p>
        </p:txBody>
      </p:sp>
    </p:spTree>
    <p:extLst>
      <p:ext uri="{BB962C8B-B14F-4D97-AF65-F5344CB8AC3E}">
        <p14:creationId xmlns:p14="http://schemas.microsoft.com/office/powerpoint/2010/main" val="21131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57467-517D-4340-AD9E-AF52AFDFF695}" type="slidenum">
              <a:rPr lang="en-US" altLang="en-US">
                <a:solidFill>
                  <a:prstClr val="black"/>
                </a:solidFill>
              </a:rPr>
              <a:pPr/>
              <a:t>8</a:t>
            </a:fld>
            <a:endParaRPr lang="en-US" alt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The severity of icing depends on several factors, which include: liquid water content (LWC), temperature, droplet size, cloud type, airfoil geometry, airspeed, and duration of exposure. Of these, the most important are LWC and temperature. </a:t>
            </a:r>
          </a:p>
        </p:txBody>
      </p:sp>
    </p:spTree>
    <p:extLst>
      <p:ext uri="{BB962C8B-B14F-4D97-AF65-F5344CB8AC3E}">
        <p14:creationId xmlns:p14="http://schemas.microsoft.com/office/powerpoint/2010/main" val="199464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57467-517D-4340-AD9E-AF52AFDFF695}" type="slidenum">
              <a:rPr lang="en-US" altLang="en-US">
                <a:solidFill>
                  <a:prstClr val="black"/>
                </a:solidFill>
              </a:rPr>
              <a:pPr/>
              <a:t>9</a:t>
            </a:fld>
            <a:endParaRPr lang="en-US" alt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altLang="en-US"/>
              <a:t>The severity of icing depends on several factors, which include: liquid water content (LWC), temperature, droplet size, cloud type, airfoil geometry, airspeed, and duration of exposure. Of these, the most important are LWC and temperature. </a:t>
            </a:r>
          </a:p>
        </p:txBody>
      </p:sp>
    </p:spTree>
    <p:extLst>
      <p:ext uri="{BB962C8B-B14F-4D97-AF65-F5344CB8AC3E}">
        <p14:creationId xmlns:p14="http://schemas.microsoft.com/office/powerpoint/2010/main" val="75524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1AFCE-B764-499E-979E-233BB465F4C1}" type="slidenum">
              <a:rPr lang="en-US" altLang="en-US">
                <a:solidFill>
                  <a:prstClr val="black"/>
                </a:solidFill>
              </a:rPr>
              <a:pPr/>
              <a:t>10</a:t>
            </a:fld>
            <a:endParaRPr lang="en-US" alt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en-US"/>
              <a:t>One of the most important factors for icing to occur is the LWC of a cloud. Water can exist in liquid state below freezing. This is called “super cooled” water. Icing typically occurs from 32F to -40F, which is 0C to -40C.</a:t>
            </a:r>
          </a:p>
        </p:txBody>
      </p:sp>
    </p:spTree>
    <p:extLst>
      <p:ext uri="{BB962C8B-B14F-4D97-AF65-F5344CB8AC3E}">
        <p14:creationId xmlns:p14="http://schemas.microsoft.com/office/powerpoint/2010/main" val="8366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788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8852" name="Rectangle 4"/>
          <p:cNvSpPr>
            <a:spLocks noGrp="1" noChangeArrowheads="1"/>
          </p:cNvSpPr>
          <p:nvPr>
            <p:ph type="dt" sz="half" idx="2"/>
          </p:nvPr>
        </p:nvSpPr>
        <p:spPr/>
        <p:txBody>
          <a:bodyPr/>
          <a:lstStyle>
            <a:lvl1pPr>
              <a:defRPr/>
            </a:lvl1pPr>
          </a:lstStyle>
          <a:p>
            <a:r>
              <a:rPr lang="en-US" altLang="en-US"/>
              <a:t>16 February 2007</a:t>
            </a:r>
          </a:p>
        </p:txBody>
      </p:sp>
      <p:sp>
        <p:nvSpPr>
          <p:cNvPr id="78853" name="Rectangle 5"/>
          <p:cNvSpPr>
            <a:spLocks noGrp="1" noChangeArrowheads="1"/>
          </p:cNvSpPr>
          <p:nvPr>
            <p:ph type="ftr" sz="quarter" idx="3"/>
          </p:nvPr>
        </p:nvSpPr>
        <p:spPr/>
        <p:txBody>
          <a:bodyPr/>
          <a:lstStyle>
            <a:lvl1pPr>
              <a:defRPr/>
            </a:lvl1pPr>
          </a:lstStyle>
          <a:p>
            <a:r>
              <a:rPr lang="en-US" altLang="en-US"/>
              <a:t>H:\Weather\Finished Ppt\werth_icing.ppt</a:t>
            </a:r>
          </a:p>
        </p:txBody>
      </p:sp>
      <p:sp>
        <p:nvSpPr>
          <p:cNvPr id="78854" name="Rectangle 6"/>
          <p:cNvSpPr>
            <a:spLocks noGrp="1" noChangeArrowheads="1"/>
          </p:cNvSpPr>
          <p:nvPr>
            <p:ph type="sldNum" sz="quarter" idx="4"/>
          </p:nvPr>
        </p:nvSpPr>
        <p:spPr/>
        <p:txBody>
          <a:bodyPr/>
          <a:lstStyle>
            <a:lvl1pPr>
              <a:defRPr/>
            </a:lvl1pPr>
          </a:lstStyle>
          <a:p>
            <a:fld id="{0F8A55EE-F161-4C40-B44A-8DE6FA6D6E5D}" type="slidenum">
              <a:rPr lang="en-US" altLang="en-US"/>
              <a:pPr/>
              <a:t>‹#›</a:t>
            </a:fld>
            <a:endParaRPr lang="en-US" altLang="en-US"/>
          </a:p>
        </p:txBody>
      </p:sp>
    </p:spTree>
    <p:extLst>
      <p:ext uri="{BB962C8B-B14F-4D97-AF65-F5344CB8AC3E}">
        <p14:creationId xmlns:p14="http://schemas.microsoft.com/office/powerpoint/2010/main" val="23361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F0DCC6C0-9ECA-4B6F-BCE5-64B0DBD3E8FA}" type="slidenum">
              <a:rPr lang="en-US" altLang="en-US"/>
              <a:pPr/>
              <a:t>‹#›</a:t>
            </a:fld>
            <a:endParaRPr lang="en-US" altLang="en-US"/>
          </a:p>
        </p:txBody>
      </p:sp>
    </p:spTree>
    <p:extLst>
      <p:ext uri="{BB962C8B-B14F-4D97-AF65-F5344CB8AC3E}">
        <p14:creationId xmlns:p14="http://schemas.microsoft.com/office/powerpoint/2010/main" val="145348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FC1CC365-86D6-44C0-A976-7A7C86F10291}" type="slidenum">
              <a:rPr lang="en-US" altLang="en-US"/>
              <a:pPr/>
              <a:t>‹#›</a:t>
            </a:fld>
            <a:endParaRPr lang="en-US" altLang="en-US"/>
          </a:p>
        </p:txBody>
      </p:sp>
    </p:spTree>
    <p:extLst>
      <p:ext uri="{BB962C8B-B14F-4D97-AF65-F5344CB8AC3E}">
        <p14:creationId xmlns:p14="http://schemas.microsoft.com/office/powerpoint/2010/main" val="49446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4F06ADF-83B8-47B4-8E5A-234DBCA8A989}" type="slidenum">
              <a:rPr lang="en-US" altLang="en-US"/>
              <a:pPr/>
              <a:t>‹#›</a:t>
            </a:fld>
            <a:endParaRPr lang="en-US" altLang="en-US"/>
          </a:p>
        </p:txBody>
      </p:sp>
    </p:spTree>
    <p:extLst>
      <p:ext uri="{BB962C8B-B14F-4D97-AF65-F5344CB8AC3E}">
        <p14:creationId xmlns:p14="http://schemas.microsoft.com/office/powerpoint/2010/main" val="132819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AB0BB1ED-CFC9-48A4-9AFF-909C92A4EC83}" type="slidenum">
              <a:rPr lang="en-US" altLang="en-US"/>
              <a:pPr/>
              <a:t>‹#›</a:t>
            </a:fld>
            <a:endParaRPr lang="en-US" altLang="en-US"/>
          </a:p>
        </p:txBody>
      </p:sp>
    </p:spTree>
    <p:extLst>
      <p:ext uri="{BB962C8B-B14F-4D97-AF65-F5344CB8AC3E}">
        <p14:creationId xmlns:p14="http://schemas.microsoft.com/office/powerpoint/2010/main" val="2522994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altLang="en-US"/>
              <a:t>16 February 2007</a:t>
            </a: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H:\Weather\Finished Ppt\werth_icing.ppt</a:t>
            </a: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BB4F984-DB99-41B7-9705-32E7A92BC13D}" type="slidenum">
              <a:rPr lang="en-US" altLang="en-US"/>
              <a:pPr/>
              <a:t>‹#›</a:t>
            </a:fld>
            <a:endParaRPr lang="en-US" altLang="en-US"/>
          </a:p>
        </p:txBody>
      </p:sp>
    </p:spTree>
    <p:extLst>
      <p:ext uri="{BB962C8B-B14F-4D97-AF65-F5344CB8AC3E}">
        <p14:creationId xmlns:p14="http://schemas.microsoft.com/office/powerpoint/2010/main" val="148843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377BDC3B-4901-4361-9935-8F1E151ED511}" type="slidenum">
              <a:rPr lang="en-US" altLang="en-US"/>
              <a:pPr/>
              <a:t>‹#›</a:t>
            </a:fld>
            <a:endParaRPr lang="en-US" altLang="en-US"/>
          </a:p>
        </p:txBody>
      </p:sp>
    </p:spTree>
    <p:extLst>
      <p:ext uri="{BB962C8B-B14F-4D97-AF65-F5344CB8AC3E}">
        <p14:creationId xmlns:p14="http://schemas.microsoft.com/office/powerpoint/2010/main" val="21652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16 February 2007</a:t>
            </a:r>
          </a:p>
        </p:txBody>
      </p:sp>
      <p:sp>
        <p:nvSpPr>
          <p:cNvPr id="5" name="Footer Placeholder 4"/>
          <p:cNvSpPr>
            <a:spLocks noGrp="1"/>
          </p:cNvSpPr>
          <p:nvPr>
            <p:ph type="ftr" sz="quarter" idx="11"/>
          </p:nvPr>
        </p:nvSpPr>
        <p:spPr/>
        <p:txBody>
          <a:bodyPr/>
          <a:lstStyle>
            <a:lvl1pPr>
              <a:defRPr/>
            </a:lvl1pPr>
          </a:lstStyle>
          <a:p>
            <a:r>
              <a:rPr lang="en-US" altLang="en-US"/>
              <a:t>H:\Weather\Finished Ppt\werth_icing.ppt</a:t>
            </a:r>
          </a:p>
        </p:txBody>
      </p:sp>
      <p:sp>
        <p:nvSpPr>
          <p:cNvPr id="6" name="Slide Number Placeholder 5"/>
          <p:cNvSpPr>
            <a:spLocks noGrp="1"/>
          </p:cNvSpPr>
          <p:nvPr>
            <p:ph type="sldNum" sz="quarter" idx="12"/>
          </p:nvPr>
        </p:nvSpPr>
        <p:spPr/>
        <p:txBody>
          <a:bodyPr/>
          <a:lstStyle>
            <a:lvl1pPr>
              <a:defRPr/>
            </a:lvl1pPr>
          </a:lstStyle>
          <a:p>
            <a:fld id="{C846ED1E-3838-4764-B332-A3FBB8B4812D}" type="slidenum">
              <a:rPr lang="en-US" altLang="en-US"/>
              <a:pPr/>
              <a:t>‹#›</a:t>
            </a:fld>
            <a:endParaRPr lang="en-US" altLang="en-US"/>
          </a:p>
        </p:txBody>
      </p:sp>
    </p:spTree>
    <p:extLst>
      <p:ext uri="{BB962C8B-B14F-4D97-AF65-F5344CB8AC3E}">
        <p14:creationId xmlns:p14="http://schemas.microsoft.com/office/powerpoint/2010/main" val="272919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B45A502E-27C9-454F-B421-A5A121F36C19}" type="slidenum">
              <a:rPr lang="en-US" altLang="en-US"/>
              <a:pPr/>
              <a:t>‹#›</a:t>
            </a:fld>
            <a:endParaRPr lang="en-US" altLang="en-US"/>
          </a:p>
        </p:txBody>
      </p:sp>
    </p:spTree>
    <p:extLst>
      <p:ext uri="{BB962C8B-B14F-4D97-AF65-F5344CB8AC3E}">
        <p14:creationId xmlns:p14="http://schemas.microsoft.com/office/powerpoint/2010/main" val="320974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16 February 2007</a:t>
            </a:r>
          </a:p>
        </p:txBody>
      </p:sp>
      <p:sp>
        <p:nvSpPr>
          <p:cNvPr id="8" name="Footer Placeholder 7"/>
          <p:cNvSpPr>
            <a:spLocks noGrp="1"/>
          </p:cNvSpPr>
          <p:nvPr>
            <p:ph type="ftr" sz="quarter" idx="11"/>
          </p:nvPr>
        </p:nvSpPr>
        <p:spPr/>
        <p:txBody>
          <a:bodyPr/>
          <a:lstStyle>
            <a:lvl1pPr>
              <a:defRPr/>
            </a:lvl1pPr>
          </a:lstStyle>
          <a:p>
            <a:r>
              <a:rPr lang="en-US" altLang="en-US"/>
              <a:t>H:\Weather\Finished Ppt\werth_icing.ppt</a:t>
            </a:r>
          </a:p>
        </p:txBody>
      </p:sp>
      <p:sp>
        <p:nvSpPr>
          <p:cNvPr id="9" name="Slide Number Placeholder 8"/>
          <p:cNvSpPr>
            <a:spLocks noGrp="1"/>
          </p:cNvSpPr>
          <p:nvPr>
            <p:ph type="sldNum" sz="quarter" idx="12"/>
          </p:nvPr>
        </p:nvSpPr>
        <p:spPr/>
        <p:txBody>
          <a:bodyPr/>
          <a:lstStyle>
            <a:lvl1pPr>
              <a:defRPr/>
            </a:lvl1pPr>
          </a:lstStyle>
          <a:p>
            <a:fld id="{9675CF8E-68DB-43F0-970E-44F759B3D541}" type="slidenum">
              <a:rPr lang="en-US" altLang="en-US"/>
              <a:pPr/>
              <a:t>‹#›</a:t>
            </a:fld>
            <a:endParaRPr lang="en-US" altLang="en-US"/>
          </a:p>
        </p:txBody>
      </p:sp>
    </p:spTree>
    <p:extLst>
      <p:ext uri="{BB962C8B-B14F-4D97-AF65-F5344CB8AC3E}">
        <p14:creationId xmlns:p14="http://schemas.microsoft.com/office/powerpoint/2010/main" val="263403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16 February 2007</a:t>
            </a:r>
          </a:p>
        </p:txBody>
      </p:sp>
      <p:sp>
        <p:nvSpPr>
          <p:cNvPr id="4" name="Footer Placeholder 3"/>
          <p:cNvSpPr>
            <a:spLocks noGrp="1"/>
          </p:cNvSpPr>
          <p:nvPr>
            <p:ph type="ftr" sz="quarter" idx="11"/>
          </p:nvPr>
        </p:nvSpPr>
        <p:spPr/>
        <p:txBody>
          <a:bodyPr/>
          <a:lstStyle>
            <a:lvl1pPr>
              <a:defRPr/>
            </a:lvl1pPr>
          </a:lstStyle>
          <a:p>
            <a:r>
              <a:rPr lang="en-US" altLang="en-US"/>
              <a:t>H:\Weather\Finished Ppt\werth_icing.ppt</a:t>
            </a:r>
          </a:p>
        </p:txBody>
      </p:sp>
      <p:sp>
        <p:nvSpPr>
          <p:cNvPr id="5" name="Slide Number Placeholder 4"/>
          <p:cNvSpPr>
            <a:spLocks noGrp="1"/>
          </p:cNvSpPr>
          <p:nvPr>
            <p:ph type="sldNum" sz="quarter" idx="12"/>
          </p:nvPr>
        </p:nvSpPr>
        <p:spPr/>
        <p:txBody>
          <a:bodyPr/>
          <a:lstStyle>
            <a:lvl1pPr>
              <a:defRPr/>
            </a:lvl1pPr>
          </a:lstStyle>
          <a:p>
            <a:fld id="{6BDE4786-93DE-440F-9F5C-63D80FDDFFDC}" type="slidenum">
              <a:rPr lang="en-US" altLang="en-US"/>
              <a:pPr/>
              <a:t>‹#›</a:t>
            </a:fld>
            <a:endParaRPr lang="en-US" altLang="en-US"/>
          </a:p>
        </p:txBody>
      </p:sp>
    </p:spTree>
    <p:extLst>
      <p:ext uri="{BB962C8B-B14F-4D97-AF65-F5344CB8AC3E}">
        <p14:creationId xmlns:p14="http://schemas.microsoft.com/office/powerpoint/2010/main" val="359125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16 February 2007</a:t>
            </a:r>
          </a:p>
        </p:txBody>
      </p:sp>
      <p:sp>
        <p:nvSpPr>
          <p:cNvPr id="3" name="Footer Placeholder 2"/>
          <p:cNvSpPr>
            <a:spLocks noGrp="1"/>
          </p:cNvSpPr>
          <p:nvPr>
            <p:ph type="ftr" sz="quarter" idx="11"/>
          </p:nvPr>
        </p:nvSpPr>
        <p:spPr/>
        <p:txBody>
          <a:bodyPr/>
          <a:lstStyle>
            <a:lvl1pPr>
              <a:defRPr/>
            </a:lvl1pPr>
          </a:lstStyle>
          <a:p>
            <a:r>
              <a:rPr lang="en-US" altLang="en-US"/>
              <a:t>H:\Weather\Finished Ppt\werth_icing.ppt</a:t>
            </a:r>
          </a:p>
        </p:txBody>
      </p:sp>
      <p:sp>
        <p:nvSpPr>
          <p:cNvPr id="4" name="Slide Number Placeholder 3"/>
          <p:cNvSpPr>
            <a:spLocks noGrp="1"/>
          </p:cNvSpPr>
          <p:nvPr>
            <p:ph type="sldNum" sz="quarter" idx="12"/>
          </p:nvPr>
        </p:nvSpPr>
        <p:spPr/>
        <p:txBody>
          <a:bodyPr/>
          <a:lstStyle>
            <a:lvl1pPr>
              <a:defRPr/>
            </a:lvl1pPr>
          </a:lstStyle>
          <a:p>
            <a:fld id="{4ACC8F69-D5F8-4C2F-B9CA-D69FB3ED034A}" type="slidenum">
              <a:rPr lang="en-US" altLang="en-US"/>
              <a:pPr/>
              <a:t>‹#›</a:t>
            </a:fld>
            <a:endParaRPr lang="en-US" altLang="en-US"/>
          </a:p>
        </p:txBody>
      </p:sp>
    </p:spTree>
    <p:extLst>
      <p:ext uri="{BB962C8B-B14F-4D97-AF65-F5344CB8AC3E}">
        <p14:creationId xmlns:p14="http://schemas.microsoft.com/office/powerpoint/2010/main" val="113429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3A4DC6E6-3063-4D50-BBE2-440E66117BC2}" type="slidenum">
              <a:rPr lang="en-US" altLang="en-US"/>
              <a:pPr/>
              <a:t>‹#›</a:t>
            </a:fld>
            <a:endParaRPr lang="en-US" altLang="en-US"/>
          </a:p>
        </p:txBody>
      </p:sp>
    </p:spTree>
    <p:extLst>
      <p:ext uri="{BB962C8B-B14F-4D97-AF65-F5344CB8AC3E}">
        <p14:creationId xmlns:p14="http://schemas.microsoft.com/office/powerpoint/2010/main" val="26929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16 February 2007</a:t>
            </a:r>
          </a:p>
        </p:txBody>
      </p:sp>
      <p:sp>
        <p:nvSpPr>
          <p:cNvPr id="6" name="Footer Placeholder 5"/>
          <p:cNvSpPr>
            <a:spLocks noGrp="1"/>
          </p:cNvSpPr>
          <p:nvPr>
            <p:ph type="ftr" sz="quarter" idx="11"/>
          </p:nvPr>
        </p:nvSpPr>
        <p:spPr/>
        <p:txBody>
          <a:bodyPr/>
          <a:lstStyle>
            <a:lvl1pPr>
              <a:defRPr/>
            </a:lvl1pPr>
          </a:lstStyle>
          <a:p>
            <a:r>
              <a:rPr lang="en-US" altLang="en-US"/>
              <a:t>H:\Weather\Finished Ppt\werth_icing.ppt</a:t>
            </a:r>
          </a:p>
        </p:txBody>
      </p:sp>
      <p:sp>
        <p:nvSpPr>
          <p:cNvPr id="7" name="Slide Number Placeholder 6"/>
          <p:cNvSpPr>
            <a:spLocks noGrp="1"/>
          </p:cNvSpPr>
          <p:nvPr>
            <p:ph type="sldNum" sz="quarter" idx="12"/>
          </p:nvPr>
        </p:nvSpPr>
        <p:spPr/>
        <p:txBody>
          <a:bodyPr/>
          <a:lstStyle>
            <a:lvl1pPr>
              <a:defRPr/>
            </a:lvl1pPr>
          </a:lstStyle>
          <a:p>
            <a:fld id="{69C0CF9D-0C9F-45F8-9422-F311949812D8}" type="slidenum">
              <a:rPr lang="en-US" altLang="en-US"/>
              <a:pPr/>
              <a:t>‹#›</a:t>
            </a:fld>
            <a:endParaRPr lang="en-US" altLang="en-US"/>
          </a:p>
        </p:txBody>
      </p:sp>
    </p:spTree>
    <p:extLst>
      <p:ext uri="{BB962C8B-B14F-4D97-AF65-F5344CB8AC3E}">
        <p14:creationId xmlns:p14="http://schemas.microsoft.com/office/powerpoint/2010/main" val="284600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extLst>
              <a:ext uri="{BEBA8EAE-BF5A-486C-A8C5-ECC9F3942E4B}">
                <a14:imgProps xmlns:a14="http://schemas.microsoft.com/office/drawing/2010/main">
                  <a14:imgLayer r:embed="rId17">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rgbClr val="FFFFFF"/>
                </a:solidFill>
                <a:latin typeface="+mn-lt"/>
              </a:defRPr>
            </a:lvl1pPr>
          </a:lstStyle>
          <a:p>
            <a:pPr fontAlgn="base">
              <a:spcBef>
                <a:spcPct val="0"/>
              </a:spcBef>
              <a:spcAft>
                <a:spcPct val="0"/>
              </a:spcAft>
            </a:pPr>
            <a:r>
              <a:rPr lang="en-US" altLang="en-US"/>
              <a:t>16 February 2007</a:t>
            </a:r>
          </a:p>
        </p:txBody>
      </p:sp>
      <p:sp>
        <p:nvSpPr>
          <p:cNvPr id="778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solidFill>
                  <a:srgbClr val="FFFFFF"/>
                </a:solidFill>
                <a:latin typeface="+mn-lt"/>
              </a:defRPr>
            </a:lvl1pPr>
          </a:lstStyle>
          <a:p>
            <a:pPr fontAlgn="base">
              <a:spcBef>
                <a:spcPct val="0"/>
              </a:spcBef>
              <a:spcAft>
                <a:spcPct val="0"/>
              </a:spcAft>
            </a:pPr>
            <a:r>
              <a:rPr lang="en-US" altLang="en-US"/>
              <a:t>H:\Weather\Finished Ppt\werth_icing.ppt</a:t>
            </a:r>
          </a:p>
        </p:txBody>
      </p:sp>
      <p:sp>
        <p:nvSpPr>
          <p:cNvPr id="778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rgbClr val="FFFFFF"/>
                </a:solidFill>
                <a:latin typeface="+mn-lt"/>
              </a:defRPr>
            </a:lvl1pPr>
          </a:lstStyle>
          <a:p>
            <a:pPr fontAlgn="base">
              <a:spcBef>
                <a:spcPct val="0"/>
              </a:spcBef>
              <a:spcAft>
                <a:spcPct val="0"/>
              </a:spcAft>
            </a:pPr>
            <a:fld id="{BB74B9B4-4CC8-4F9F-AA2E-3981776F4143}" type="slidenum">
              <a:rPr lang="en-US" altLang="en-US"/>
              <a:pPr fontAlgn="base">
                <a:spcBef>
                  <a:spcPct val="0"/>
                </a:spcBef>
                <a:spcAft>
                  <a:spcPct val="0"/>
                </a:spcAft>
              </a:pPr>
              <a:t>‹#›</a:t>
            </a:fld>
            <a:endParaRPr lang="en-US" altLang="en-US"/>
          </a:p>
        </p:txBody>
      </p:sp>
    </p:spTree>
    <p:extLst>
      <p:ext uri="{BB962C8B-B14F-4D97-AF65-F5344CB8AC3E}">
        <p14:creationId xmlns:p14="http://schemas.microsoft.com/office/powerpoint/2010/main" val="2664104892"/>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rtl="0" fontAlgn="base">
        <a:spcBef>
          <a:spcPct val="0"/>
        </a:spcBef>
        <a:spcAft>
          <a:spcPct val="0"/>
        </a:spcAft>
        <a:defRPr sz="4000" b="1">
          <a:solidFill>
            <a:srgbClr val="FFFFFF"/>
          </a:solidFill>
          <a:latin typeface="+mj-lt"/>
          <a:ea typeface="+mj-ea"/>
          <a:cs typeface="+mj-cs"/>
        </a:defRPr>
      </a:lvl1pPr>
      <a:lvl2pPr algn="ctr" rtl="0" fontAlgn="base">
        <a:spcBef>
          <a:spcPct val="0"/>
        </a:spcBef>
        <a:spcAft>
          <a:spcPct val="0"/>
        </a:spcAft>
        <a:defRPr sz="4000" b="1">
          <a:solidFill>
            <a:srgbClr val="FFFFFF"/>
          </a:solidFill>
          <a:latin typeface="Trebuchet MS" pitchFamily="34" charset="0"/>
        </a:defRPr>
      </a:lvl2pPr>
      <a:lvl3pPr algn="ctr" rtl="0" fontAlgn="base">
        <a:spcBef>
          <a:spcPct val="0"/>
        </a:spcBef>
        <a:spcAft>
          <a:spcPct val="0"/>
        </a:spcAft>
        <a:defRPr sz="4000" b="1">
          <a:solidFill>
            <a:srgbClr val="FFFFFF"/>
          </a:solidFill>
          <a:latin typeface="Trebuchet MS" pitchFamily="34" charset="0"/>
        </a:defRPr>
      </a:lvl3pPr>
      <a:lvl4pPr algn="ctr" rtl="0" fontAlgn="base">
        <a:spcBef>
          <a:spcPct val="0"/>
        </a:spcBef>
        <a:spcAft>
          <a:spcPct val="0"/>
        </a:spcAft>
        <a:defRPr sz="4000" b="1">
          <a:solidFill>
            <a:srgbClr val="FFFFFF"/>
          </a:solidFill>
          <a:latin typeface="Trebuchet MS" pitchFamily="34" charset="0"/>
        </a:defRPr>
      </a:lvl4pPr>
      <a:lvl5pPr algn="ctr" rtl="0" fontAlgn="base">
        <a:spcBef>
          <a:spcPct val="0"/>
        </a:spcBef>
        <a:spcAft>
          <a:spcPct val="0"/>
        </a:spcAft>
        <a:defRPr sz="4000" b="1">
          <a:solidFill>
            <a:srgbClr val="FFFFFF"/>
          </a:solidFill>
          <a:latin typeface="Trebuchet MS" pitchFamily="34" charset="0"/>
        </a:defRPr>
      </a:lvl5pPr>
      <a:lvl6pPr marL="457200" algn="ctr" rtl="0" fontAlgn="base">
        <a:spcBef>
          <a:spcPct val="0"/>
        </a:spcBef>
        <a:spcAft>
          <a:spcPct val="0"/>
        </a:spcAft>
        <a:defRPr sz="4000" b="1">
          <a:solidFill>
            <a:srgbClr val="FFFFFF"/>
          </a:solidFill>
          <a:latin typeface="Trebuchet MS" pitchFamily="34" charset="0"/>
        </a:defRPr>
      </a:lvl6pPr>
      <a:lvl7pPr marL="914400" algn="ctr" rtl="0" fontAlgn="base">
        <a:spcBef>
          <a:spcPct val="0"/>
        </a:spcBef>
        <a:spcAft>
          <a:spcPct val="0"/>
        </a:spcAft>
        <a:defRPr sz="4000" b="1">
          <a:solidFill>
            <a:srgbClr val="FFFFFF"/>
          </a:solidFill>
          <a:latin typeface="Trebuchet MS" pitchFamily="34" charset="0"/>
        </a:defRPr>
      </a:lvl7pPr>
      <a:lvl8pPr marL="1371600" algn="ctr" rtl="0" fontAlgn="base">
        <a:spcBef>
          <a:spcPct val="0"/>
        </a:spcBef>
        <a:spcAft>
          <a:spcPct val="0"/>
        </a:spcAft>
        <a:defRPr sz="4000" b="1">
          <a:solidFill>
            <a:srgbClr val="FFFFFF"/>
          </a:solidFill>
          <a:latin typeface="Trebuchet MS" pitchFamily="34" charset="0"/>
        </a:defRPr>
      </a:lvl8pPr>
      <a:lvl9pPr marL="1828800" algn="ctr" rtl="0" fontAlgn="base">
        <a:spcBef>
          <a:spcPct val="0"/>
        </a:spcBef>
        <a:spcAft>
          <a:spcPct val="0"/>
        </a:spcAft>
        <a:defRPr sz="4000" b="1">
          <a:solidFill>
            <a:srgbClr val="FFFFFF"/>
          </a:solidFill>
          <a:latin typeface="Trebuchet MS" pitchFamily="34"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wmf"/><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6.png"/><Relationship Id="rId7"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audio" Target="../media/audio3.wav"/></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
            <a:ext cx="7772400" cy="1143000"/>
          </a:xfrm>
        </p:spPr>
        <p:txBody>
          <a:bodyPr/>
          <a:lstStyle/>
          <a:p>
            <a:r>
              <a:rPr lang="en-US" altLang="en-US" sz="7200" dirty="0">
                <a:effectLst>
                  <a:outerShdw blurRad="38100" dist="38100" dir="2700000" algn="tl">
                    <a:srgbClr val="000000">
                      <a:alpha val="43137"/>
                    </a:srgbClr>
                  </a:outerShdw>
                </a:effectLst>
              </a:rPr>
              <a:t>Aircraft Icing</a:t>
            </a:r>
          </a:p>
        </p:txBody>
      </p:sp>
      <p:sp>
        <p:nvSpPr>
          <p:cNvPr id="2052" name="Rectangle 4"/>
          <p:cNvSpPr>
            <a:spLocks noGrp="1" noChangeArrowheads="1"/>
          </p:cNvSpPr>
          <p:nvPr>
            <p:ph type="subTitle" idx="1"/>
          </p:nvPr>
        </p:nvSpPr>
        <p:spPr>
          <a:xfrm>
            <a:off x="2613025" y="5311775"/>
            <a:ext cx="3940175" cy="10128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1800" dirty="0" smtClean="0">
                <a:solidFill>
                  <a:schemeClr val="tx1"/>
                </a:solidFill>
                <a:effectLst>
                  <a:outerShdw blurRad="38100" dist="38100" dir="2700000" algn="tl">
                    <a:srgbClr val="000000">
                      <a:alpha val="43137"/>
                    </a:srgbClr>
                  </a:outerShdw>
                </a:effectLst>
              </a:rPr>
              <a:t>Jim Vasilj, Meteorologist</a:t>
            </a:r>
            <a:endParaRPr lang="en-US" altLang="en-US" sz="1800" dirty="0">
              <a:solidFill>
                <a:schemeClr val="tx1"/>
              </a:solidFill>
              <a:effectLst>
                <a:outerShdw blurRad="38100" dist="38100" dir="2700000" algn="tl">
                  <a:srgbClr val="000000">
                    <a:alpha val="43137"/>
                  </a:srgbClr>
                </a:outerShdw>
              </a:effectLst>
            </a:endParaRPr>
          </a:p>
          <a:p>
            <a:r>
              <a:rPr lang="en-US" altLang="en-US" sz="1800" dirty="0">
                <a:solidFill>
                  <a:schemeClr val="tx1"/>
                </a:solidFill>
                <a:effectLst>
                  <a:outerShdw blurRad="38100" dist="38100" dir="2700000" algn="tl">
                    <a:srgbClr val="000000">
                      <a:alpha val="43137"/>
                    </a:srgbClr>
                  </a:outerShdw>
                </a:effectLst>
              </a:rPr>
              <a:t>Center Weather Service Unit</a:t>
            </a:r>
          </a:p>
          <a:p>
            <a:r>
              <a:rPr lang="en-US" altLang="en-US" sz="1800" dirty="0" smtClean="0">
                <a:solidFill>
                  <a:schemeClr val="tx1"/>
                </a:solidFill>
                <a:effectLst>
                  <a:outerShdw blurRad="38100" dist="38100" dir="2700000" algn="tl">
                    <a:srgbClr val="000000">
                      <a:alpha val="43137"/>
                    </a:srgbClr>
                  </a:outerShdw>
                </a:effectLst>
              </a:rPr>
              <a:t>Auburn, Washington</a:t>
            </a:r>
            <a:endParaRPr lang="en-US" altLang="en-US" sz="1800" dirty="0">
              <a:solidFill>
                <a:schemeClr val="tx1"/>
              </a:solidFill>
              <a:effectLst>
                <a:outerShdw blurRad="38100" dist="38100" dir="2700000" algn="tl">
                  <a:srgbClr val="000000">
                    <a:alpha val="43137"/>
                  </a:srgbClr>
                </a:outerShdw>
              </a:effectLst>
            </a:endParaRPr>
          </a:p>
        </p:txBody>
      </p:sp>
      <p:pic>
        <p:nvPicPr>
          <p:cNvPr id="2055" name="Picture 7" descr="aircrafti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79537"/>
            <a:ext cx="5462785" cy="3649663"/>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061" name="Picture 13"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23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052">
                                            <p:txEl>
                                              <p:pRg st="0" end="0"/>
                                            </p:txEl>
                                          </p:spTgt>
                                        </p:tgtEl>
                                        <p:attrNameLst>
                                          <p:attrName>style.visibility</p:attrName>
                                        </p:attrNameLst>
                                      </p:cBhvr>
                                      <p:to>
                                        <p:strVal val="visible"/>
                                      </p:to>
                                    </p:set>
                                    <p:animEffect transition="in" filter="fade">
                                      <p:cBhvr>
                                        <p:cTn id="11" dur="500"/>
                                        <p:tgtEl>
                                          <p:spTgt spid="2052">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052">
                                            <p:txEl>
                                              <p:pRg st="1" end="1"/>
                                            </p:txEl>
                                          </p:spTgt>
                                        </p:tgtEl>
                                        <p:attrNameLst>
                                          <p:attrName>style.visibility</p:attrName>
                                        </p:attrNameLst>
                                      </p:cBhvr>
                                      <p:to>
                                        <p:strVal val="visible"/>
                                      </p:to>
                                    </p:set>
                                    <p:animEffect transition="in" filter="fade">
                                      <p:cBhvr>
                                        <p:cTn id="15" dur="500"/>
                                        <p:tgtEl>
                                          <p:spTgt spid="2052">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Effect transition="in" filter="fade">
                                      <p:cBhvr>
                                        <p:cTn id="19" dur="5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4C5E9232-1DF9-416C-83D0-92CB2EACA0A5}" type="slidenum">
              <a:rPr lang="en-US" altLang="en-US"/>
              <a:pPr/>
              <a:t>10</a:t>
            </a:fld>
            <a:endParaRPr lang="en-US" altLang="en-US"/>
          </a:p>
        </p:txBody>
      </p:sp>
      <p:pic>
        <p:nvPicPr>
          <p:cNvPr id="81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6086475" cy="3648075"/>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5"/>
          <p:cNvSpPr>
            <a:spLocks noChangeArrowheads="1"/>
          </p:cNvSpPr>
          <p:nvPr/>
        </p:nvSpPr>
        <p:spPr bwMode="auto">
          <a:xfrm>
            <a:off x="777875" y="0"/>
            <a:ext cx="7332663"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4000" b="1" dirty="0">
                <a:solidFill>
                  <a:srgbClr val="FFFFFF"/>
                </a:solidFill>
                <a:effectLst>
                  <a:outerShdw blurRad="38100" dist="38100" dir="2700000" algn="tl">
                    <a:srgbClr val="000000">
                      <a:alpha val="43137"/>
                    </a:srgbClr>
                  </a:outerShdw>
                </a:effectLst>
              </a:rPr>
              <a:t>Liquid Water Can Exist at</a:t>
            </a:r>
          </a:p>
          <a:p>
            <a:pPr algn="ctr" eaLnBrk="0" fontAlgn="base" hangingPunct="0">
              <a:spcBef>
                <a:spcPct val="0"/>
              </a:spcBef>
              <a:spcAft>
                <a:spcPct val="0"/>
              </a:spcAft>
            </a:pPr>
            <a:r>
              <a:rPr lang="en-US" altLang="en-US" sz="4000" b="1" dirty="0">
                <a:solidFill>
                  <a:srgbClr val="FFFFFF"/>
                </a:solidFill>
                <a:effectLst>
                  <a:outerShdw blurRad="38100" dist="38100" dir="2700000" algn="tl">
                    <a:srgbClr val="000000">
                      <a:alpha val="43137"/>
                    </a:srgbClr>
                  </a:outerShdw>
                </a:effectLst>
              </a:rPr>
              <a:t>Temperatures </a:t>
            </a:r>
            <a:r>
              <a:rPr lang="en-US" altLang="en-US" sz="4000" b="1" u="sng" dirty="0">
                <a:solidFill>
                  <a:srgbClr val="FFFFFF"/>
                </a:solidFill>
                <a:effectLst>
                  <a:outerShdw blurRad="38100" dist="38100" dir="2700000" algn="tl">
                    <a:srgbClr val="000000">
                      <a:alpha val="43137"/>
                    </a:srgbClr>
                  </a:outerShdw>
                </a:effectLst>
              </a:rPr>
              <a:t>Below</a:t>
            </a:r>
            <a:r>
              <a:rPr lang="en-US" altLang="en-US" sz="4000" b="1" dirty="0">
                <a:solidFill>
                  <a:srgbClr val="FFFFFF"/>
                </a:solidFill>
                <a:effectLst>
                  <a:outerShdw blurRad="38100" dist="38100" dir="2700000" algn="tl">
                    <a:srgbClr val="000000">
                      <a:alpha val="43137"/>
                    </a:srgbClr>
                  </a:outerShdw>
                </a:effectLst>
              </a:rPr>
              <a:t> Freezing</a:t>
            </a:r>
            <a:endParaRPr lang="en-US" altLang="en-US" sz="2400" b="1" dirty="0">
              <a:solidFill>
                <a:srgbClr val="FFFFFF"/>
              </a:solidFill>
              <a:effectLst>
                <a:outerShdw blurRad="38100" dist="38100" dir="2700000" algn="tl">
                  <a:srgbClr val="000000">
                    <a:alpha val="43137"/>
                  </a:srgbClr>
                </a:outerShdw>
              </a:effectLst>
            </a:endParaRPr>
          </a:p>
        </p:txBody>
      </p:sp>
      <p:sp>
        <p:nvSpPr>
          <p:cNvPr id="8198" name="Rectangle 6"/>
          <p:cNvSpPr>
            <a:spLocks noChangeArrowheads="1"/>
          </p:cNvSpPr>
          <p:nvPr/>
        </p:nvSpPr>
        <p:spPr bwMode="auto">
          <a:xfrm>
            <a:off x="2654878" y="5715000"/>
            <a:ext cx="3819957"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2000" b="1" dirty="0">
                <a:solidFill>
                  <a:srgbClr val="FFFFFF"/>
                </a:solidFill>
                <a:effectLst>
                  <a:outerShdw blurRad="38100" dist="38100" dir="2700000" algn="tl">
                    <a:srgbClr val="000000">
                      <a:alpha val="43137"/>
                    </a:srgbClr>
                  </a:outerShdw>
                </a:effectLst>
                <a:latin typeface="Comic Sans MS" pitchFamily="66" charset="0"/>
              </a:rPr>
              <a:t>Called “Super-Cooled Water”</a:t>
            </a:r>
          </a:p>
        </p:txBody>
      </p:sp>
      <p:sp>
        <p:nvSpPr>
          <p:cNvPr id="8199" name="Line 7"/>
          <p:cNvSpPr>
            <a:spLocks noChangeShapeType="1"/>
          </p:cNvSpPr>
          <p:nvPr/>
        </p:nvSpPr>
        <p:spPr bwMode="auto">
          <a:xfrm flipH="1">
            <a:off x="5181600" y="3276600"/>
            <a:ext cx="533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00" name="Line 8"/>
          <p:cNvSpPr>
            <a:spLocks noChangeShapeType="1"/>
          </p:cNvSpPr>
          <p:nvPr/>
        </p:nvSpPr>
        <p:spPr bwMode="auto">
          <a:xfrm flipH="1">
            <a:off x="5257800" y="3352800"/>
            <a:ext cx="457200" cy="990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02" name="Rectangle 10"/>
          <p:cNvSpPr>
            <a:spLocks noChangeArrowheads="1"/>
          </p:cNvSpPr>
          <p:nvPr/>
        </p:nvSpPr>
        <p:spPr bwMode="auto">
          <a:xfrm>
            <a:off x="2951163" y="1998663"/>
            <a:ext cx="863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fontAlgn="base" hangingPunct="0">
              <a:spcBef>
                <a:spcPct val="0"/>
              </a:spcBef>
              <a:spcAft>
                <a:spcPct val="0"/>
              </a:spcAft>
            </a:pPr>
            <a:r>
              <a:rPr lang="en-US" altLang="en-US" sz="1600" b="1">
                <a:solidFill>
                  <a:srgbClr val="000000"/>
                </a:solidFill>
              </a:rPr>
              <a:t>100  C</a:t>
            </a:r>
          </a:p>
        </p:txBody>
      </p:sp>
      <p:sp>
        <p:nvSpPr>
          <p:cNvPr id="8203" name="Rectangle 11"/>
          <p:cNvSpPr>
            <a:spLocks noChangeArrowheads="1"/>
          </p:cNvSpPr>
          <p:nvPr/>
        </p:nvSpPr>
        <p:spPr bwMode="auto">
          <a:xfrm>
            <a:off x="3124200" y="3606800"/>
            <a:ext cx="547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0  C</a:t>
            </a:r>
          </a:p>
        </p:txBody>
      </p:sp>
      <p:sp>
        <p:nvSpPr>
          <p:cNvPr id="8204" name="Rectangle 12"/>
          <p:cNvSpPr>
            <a:spLocks noChangeArrowheads="1"/>
          </p:cNvSpPr>
          <p:nvPr/>
        </p:nvSpPr>
        <p:spPr bwMode="auto">
          <a:xfrm>
            <a:off x="2895600" y="4343400"/>
            <a:ext cx="803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- 40  C</a:t>
            </a:r>
          </a:p>
        </p:txBody>
      </p:sp>
      <p:sp>
        <p:nvSpPr>
          <p:cNvPr id="8205" name="Rectangle 13"/>
          <p:cNvSpPr>
            <a:spLocks noChangeArrowheads="1"/>
          </p:cNvSpPr>
          <p:nvPr/>
        </p:nvSpPr>
        <p:spPr bwMode="auto">
          <a:xfrm>
            <a:off x="4551363" y="4314825"/>
            <a:ext cx="7985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- 40  F</a:t>
            </a:r>
          </a:p>
        </p:txBody>
      </p:sp>
      <p:sp>
        <p:nvSpPr>
          <p:cNvPr id="8206" name="Rectangle 14"/>
          <p:cNvSpPr>
            <a:spLocks noChangeArrowheads="1"/>
          </p:cNvSpPr>
          <p:nvPr/>
        </p:nvSpPr>
        <p:spPr bwMode="auto">
          <a:xfrm>
            <a:off x="4648200" y="3619500"/>
            <a:ext cx="6619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600" b="1">
                <a:solidFill>
                  <a:srgbClr val="000000"/>
                </a:solidFill>
              </a:rPr>
              <a:t>32  F</a:t>
            </a:r>
          </a:p>
        </p:txBody>
      </p:sp>
      <p:sp>
        <p:nvSpPr>
          <p:cNvPr id="8207" name="Rectangle 15"/>
          <p:cNvSpPr>
            <a:spLocks noChangeArrowheads="1"/>
          </p:cNvSpPr>
          <p:nvPr/>
        </p:nvSpPr>
        <p:spPr bwMode="auto">
          <a:xfrm>
            <a:off x="4495800" y="1981200"/>
            <a:ext cx="7905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fontAlgn="base" hangingPunct="0">
              <a:spcBef>
                <a:spcPct val="0"/>
              </a:spcBef>
              <a:spcAft>
                <a:spcPct val="0"/>
              </a:spcAft>
            </a:pPr>
            <a:r>
              <a:rPr lang="en-US" altLang="en-US" sz="1600" b="1">
                <a:solidFill>
                  <a:srgbClr val="000000"/>
                </a:solidFill>
              </a:rPr>
              <a:t>212  F</a:t>
            </a:r>
          </a:p>
        </p:txBody>
      </p:sp>
      <p:sp>
        <p:nvSpPr>
          <p:cNvPr id="8208" name="Rectangle 16"/>
          <p:cNvSpPr>
            <a:spLocks noGrp="1" noChangeArrowheads="1"/>
          </p:cNvSpPr>
          <p:nvPr>
            <p:ph type="title"/>
          </p:nvPr>
        </p:nvSpPr>
        <p:spPr/>
        <p:txBody>
          <a:bodyPr/>
          <a:lstStyle/>
          <a:p>
            <a:r>
              <a:rPr lang="en-US" altLang="en-US"/>
              <a:t> </a:t>
            </a:r>
          </a:p>
        </p:txBody>
      </p:sp>
      <p:sp>
        <p:nvSpPr>
          <p:cNvPr id="8201" name="Text Box 9"/>
          <p:cNvSpPr txBox="1">
            <a:spLocks noChangeArrowheads="1"/>
          </p:cNvSpPr>
          <p:nvPr/>
        </p:nvSpPr>
        <p:spPr bwMode="auto">
          <a:xfrm>
            <a:off x="5867400" y="2514600"/>
            <a:ext cx="1584325" cy="1314450"/>
          </a:xfrm>
          <a:prstGeom prst="rect">
            <a:avLst/>
          </a:prstGeom>
          <a:solidFill>
            <a:srgbClr val="0000FF"/>
          </a:solidFill>
          <a:ln>
            <a:noFill/>
          </a:ln>
          <a:effectLst/>
          <a:extLst>
            <a:ext uri="{91240B29-F687-4F45-9708-019B960494DF}">
              <a14:hiddenLine xmlns:a14="http://schemas.microsoft.com/office/drawing/2010/main" w="31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Icing can occur</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in this temperature</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range</a:t>
            </a:r>
          </a:p>
        </p:txBody>
      </p:sp>
      <p:sp>
        <p:nvSpPr>
          <p:cNvPr id="8210" name="Text Box 18"/>
          <p:cNvSpPr txBox="1">
            <a:spLocks noChangeArrowheads="1"/>
          </p:cNvSpPr>
          <p:nvPr/>
        </p:nvSpPr>
        <p:spPr bwMode="auto">
          <a:xfrm>
            <a:off x="887413" y="2892425"/>
            <a:ext cx="1584325" cy="1314450"/>
          </a:xfrm>
          <a:prstGeom prst="rect">
            <a:avLst/>
          </a:prstGeom>
          <a:solidFill>
            <a:srgbClr val="0000FF"/>
          </a:solidFill>
          <a:ln>
            <a:noFill/>
          </a:ln>
          <a:effectLst/>
          <a:extLst>
            <a:ext uri="{91240B29-F687-4F45-9708-019B960494DF}">
              <a14:hiddenLine xmlns:a14="http://schemas.microsoft.com/office/drawing/2010/main" w="31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Icing can occur</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in this temperature</a:t>
            </a:r>
          </a:p>
          <a:p>
            <a:pPr eaLnBrk="0" fontAlgn="base" hangingPunct="0">
              <a:spcBef>
                <a:spcPct val="0"/>
              </a:spcBef>
              <a:spcAft>
                <a:spcPct val="0"/>
              </a:spcAft>
            </a:pPr>
            <a:r>
              <a:rPr lang="en-US" altLang="en-US" sz="1600" b="1" dirty="0">
                <a:solidFill>
                  <a:srgbClr val="FFFFFF"/>
                </a:solidFill>
                <a:effectLst>
                  <a:outerShdw blurRad="38100" dist="38100" dir="2700000" algn="tl">
                    <a:srgbClr val="000000">
                      <a:alpha val="43137"/>
                    </a:srgbClr>
                  </a:outerShdw>
                </a:effectLst>
              </a:rPr>
              <a:t>range</a:t>
            </a:r>
          </a:p>
        </p:txBody>
      </p:sp>
      <p:sp>
        <p:nvSpPr>
          <p:cNvPr id="8211" name="Line 19"/>
          <p:cNvSpPr>
            <a:spLocks noChangeShapeType="1"/>
          </p:cNvSpPr>
          <p:nvPr/>
        </p:nvSpPr>
        <p:spPr bwMode="auto">
          <a:xfrm flipV="1">
            <a:off x="2219325" y="3756025"/>
            <a:ext cx="877888" cy="1143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14" name="Line 22"/>
          <p:cNvSpPr>
            <a:spLocks noChangeShapeType="1"/>
          </p:cNvSpPr>
          <p:nvPr/>
        </p:nvSpPr>
        <p:spPr bwMode="auto">
          <a:xfrm>
            <a:off x="2198688" y="3979863"/>
            <a:ext cx="704850" cy="5492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8215" name="Rectangle 2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8216" name="Picture 24"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8217" name="Picture 2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3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820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820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204"/>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207"/>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8206"/>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205"/>
                                        </p:tgtEl>
                                        <p:attrNameLst>
                                          <p:attrName>style.visibility</p:attrName>
                                        </p:attrNameLst>
                                      </p:cBhvr>
                                      <p:to>
                                        <p:strVal val="visible"/>
                                      </p:to>
                                    </p:set>
                                  </p:childTnLst>
                                </p:cTn>
                              </p:par>
                            </p:childTnLst>
                          </p:cTn>
                        </p:par>
                        <p:par>
                          <p:cTn id="27" fill="hold" nodeType="with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820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499"/>
                                          </p:stCondLst>
                                        </p:cTn>
                                        <p:tgtEl>
                                          <p:spTgt spid="8210"/>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wipe(up)">
                                      <p:cBhvr>
                                        <p:cTn id="35" dur="500"/>
                                        <p:tgtEl>
                                          <p:spTgt spid="820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211"/>
                                        </p:tgtEl>
                                        <p:attrNameLst>
                                          <p:attrName>style.visibility</p:attrName>
                                        </p:attrNameLst>
                                      </p:cBhvr>
                                      <p:to>
                                        <p:strVal val="visible"/>
                                      </p:to>
                                    </p:set>
                                    <p:animEffect transition="in" filter="wipe(up)">
                                      <p:cBhvr>
                                        <p:cTn id="38" dur="500"/>
                                        <p:tgtEl>
                                          <p:spTgt spid="8211"/>
                                        </p:tgtEl>
                                      </p:cBhvr>
                                    </p:animEffect>
                                  </p:childTnLst>
                                </p:cTn>
                              </p:par>
                            </p:childTnLst>
                          </p:cTn>
                        </p:par>
                        <p:par>
                          <p:cTn id="39" fill="hold" nodeType="afterGroup">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8199"/>
                                        </p:tgtEl>
                                        <p:attrNameLst>
                                          <p:attrName>style.visibility</p:attrName>
                                        </p:attrNameLst>
                                      </p:cBhvr>
                                      <p:to>
                                        <p:strVal val="visible"/>
                                      </p:to>
                                    </p:set>
                                    <p:animEffect transition="in" filter="wipe(up)">
                                      <p:cBhvr>
                                        <p:cTn id="42" dur="500"/>
                                        <p:tgtEl>
                                          <p:spTgt spid="819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214"/>
                                        </p:tgtEl>
                                        <p:attrNameLst>
                                          <p:attrName>style.visibility</p:attrName>
                                        </p:attrNameLst>
                                      </p:cBhvr>
                                      <p:to>
                                        <p:strVal val="visible"/>
                                      </p:to>
                                    </p:set>
                                    <p:animEffect transition="in" filter="wipe(up)">
                                      <p:cBhvr>
                                        <p:cTn id="45" dur="500"/>
                                        <p:tgtEl>
                                          <p:spTgt spid="8214"/>
                                        </p:tgtEl>
                                      </p:cBhvr>
                                    </p:animEffect>
                                  </p:childTnLst>
                                </p:cTn>
                              </p:par>
                            </p:childTnLst>
                          </p:cTn>
                        </p:par>
                        <p:par>
                          <p:cTn id="46" fill="hold" nodeType="with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8198"/>
                                        </p:tgtEl>
                                        <p:attrNameLst>
                                          <p:attrName>style.visibility</p:attrName>
                                        </p:attrNameLst>
                                      </p:cBhvr>
                                      <p:to>
                                        <p:strVal val="visible"/>
                                      </p:to>
                                    </p:set>
                                    <p:animEffect transition="in" filter="fade">
                                      <p:cBhvr>
                                        <p:cTn id="49"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nimBg="1"/>
      <p:bldP spid="8200" grpId="0" animBg="1"/>
      <p:bldP spid="8202" grpId="0"/>
      <p:bldP spid="8203" grpId="0"/>
      <p:bldP spid="8204" grpId="0"/>
      <p:bldP spid="8205" grpId="0"/>
      <p:bldP spid="8206" grpId="0"/>
      <p:bldP spid="8207" grpId="0"/>
      <p:bldP spid="8201" grpId="0" animBg="1" autoUpdateAnimBg="0"/>
      <p:bldP spid="8210" grpId="0" animBg="1" autoUpdateAnimBg="0"/>
      <p:bldP spid="8211" grpId="0" animBg="1"/>
      <p:bldP spid="82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11</a:t>
            </a:fld>
            <a:endParaRPr lang="en-US" altLang="en-US" dirty="0"/>
          </a:p>
        </p:txBody>
      </p:sp>
      <p:sp>
        <p:nvSpPr>
          <p:cNvPr id="10243" name="Rectangle 3"/>
          <p:cNvSpPr>
            <a:spLocks noGrp="1" noChangeArrowheads="1"/>
          </p:cNvSpPr>
          <p:nvPr>
            <p:ph type="body" idx="1"/>
          </p:nvPr>
        </p:nvSpPr>
        <p:spPr>
          <a:xfrm>
            <a:off x="685800" y="1981200"/>
            <a:ext cx="7772400" cy="3810000"/>
          </a:xfrm>
        </p:spPr>
        <p:txBody>
          <a:bodyPr/>
          <a:lstStyle/>
          <a:p>
            <a:pPr>
              <a:lnSpc>
                <a:spcPct val="150000"/>
              </a:lnSpc>
            </a:pPr>
            <a:r>
              <a:rPr lang="en-US" altLang="en-US" dirty="0">
                <a:effectLst>
                  <a:outerShdw blurRad="38100" dist="38100" dir="2700000" algn="tl">
                    <a:srgbClr val="000000">
                      <a:alpha val="43137"/>
                    </a:srgbClr>
                  </a:outerShdw>
                </a:effectLst>
              </a:rPr>
              <a:t>Begins with water in liquid form</a:t>
            </a:r>
          </a:p>
          <a:p>
            <a:pPr>
              <a:lnSpc>
                <a:spcPct val="150000"/>
              </a:lnSpc>
            </a:pPr>
            <a:r>
              <a:rPr lang="en-US" altLang="en-US" dirty="0">
                <a:effectLst>
                  <a:outerShdw blurRad="38100" dist="38100" dir="2700000" algn="tl">
                    <a:srgbClr val="000000">
                      <a:alpha val="43137"/>
                    </a:srgbClr>
                  </a:outerShdw>
                </a:effectLst>
              </a:rPr>
              <a:t>Initial water temp can be above freezing</a:t>
            </a:r>
          </a:p>
          <a:p>
            <a:pPr>
              <a:lnSpc>
                <a:spcPct val="150000"/>
              </a:lnSpc>
            </a:pPr>
            <a:r>
              <a:rPr lang="en-US" altLang="en-US" dirty="0">
                <a:effectLst>
                  <a:outerShdw blurRad="38100" dist="38100" dir="2700000" algn="tl">
                    <a:srgbClr val="000000">
                      <a:alpha val="43137"/>
                    </a:srgbClr>
                  </a:outerShdw>
                </a:effectLst>
              </a:rPr>
              <a:t>Water is cooled rapidly, usually by “lifting”</a:t>
            </a:r>
          </a:p>
          <a:p>
            <a:pPr>
              <a:lnSpc>
                <a:spcPct val="150000"/>
              </a:lnSpc>
            </a:pPr>
            <a:r>
              <a:rPr lang="en-US" altLang="en-US" dirty="0">
                <a:effectLst>
                  <a:outerShdw blurRad="38100" dist="38100" dir="2700000" algn="tl">
                    <a:srgbClr val="000000">
                      <a:alpha val="43137"/>
                    </a:srgbClr>
                  </a:outerShdw>
                </a:effectLst>
              </a:rPr>
              <a:t>Water remains in liquid state at temps well below freezing</a:t>
            </a: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dirty="0">
                <a:effectLst>
                  <a:outerShdw blurRad="38100" dist="38100" dir="2700000" algn="tl">
                    <a:srgbClr val="000000">
                      <a:alpha val="43137"/>
                    </a:srgbClr>
                  </a:outerShdw>
                </a:effectLst>
              </a:rPr>
              <a:t>“Super-Cooled”  Water Formation</a:t>
            </a: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371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12</a:t>
            </a:fld>
            <a:endParaRPr lang="en-US" altLang="en-US" dirty="0"/>
          </a:p>
        </p:txBody>
      </p:sp>
      <p:sp>
        <p:nvSpPr>
          <p:cNvPr id="10243" name="Rectangle 3"/>
          <p:cNvSpPr>
            <a:spLocks noGrp="1" noChangeArrowheads="1"/>
          </p:cNvSpPr>
          <p:nvPr>
            <p:ph type="body" idx="1"/>
          </p:nvPr>
        </p:nvSpPr>
        <p:spPr>
          <a:xfrm>
            <a:off x="5029200" y="990600"/>
            <a:ext cx="3778250" cy="5181600"/>
          </a:xfrm>
        </p:spPr>
        <p:txBody>
          <a:bodyPr/>
          <a:lstStyle/>
          <a:p>
            <a:pPr marL="0" indent="0">
              <a:lnSpc>
                <a:spcPct val="150000"/>
              </a:lnSpc>
              <a:buNone/>
            </a:pPr>
            <a:r>
              <a:rPr lang="en-US" altLang="en-US" sz="2000" b="1" dirty="0" smtClean="0">
                <a:effectLst>
                  <a:outerShdw blurRad="38100" dist="38100" dir="2700000" algn="tl">
                    <a:srgbClr val="000000">
                      <a:alpha val="43137"/>
                    </a:srgbClr>
                  </a:outerShdw>
                </a:effectLst>
              </a:rPr>
              <a:t>Ice formation requires both water drops below freezing and a </a:t>
            </a:r>
            <a:r>
              <a:rPr lang="en-US" altLang="en-US" sz="2000" b="1" u="sng" dirty="0" smtClean="0">
                <a:effectLst>
                  <a:outerShdw blurRad="38100" dist="38100" dir="2700000" algn="tl">
                    <a:srgbClr val="000000">
                      <a:alpha val="43137"/>
                    </a:srgbClr>
                  </a:outerShdw>
                </a:effectLst>
              </a:rPr>
              <a:t>nucleation point</a:t>
            </a:r>
            <a:r>
              <a:rPr lang="en-US" altLang="en-US" sz="2000" b="1" dirty="0" smtClean="0">
                <a:effectLst>
                  <a:outerShdw blurRad="38100" dist="38100" dir="2700000" algn="tl">
                    <a:srgbClr val="000000">
                      <a:alpha val="43137"/>
                    </a:srgbClr>
                  </a:outerShdw>
                </a:effectLst>
              </a:rPr>
              <a:t>.</a:t>
            </a:r>
          </a:p>
          <a:p>
            <a:pPr>
              <a:lnSpc>
                <a:spcPct val="150000"/>
              </a:lnSpc>
            </a:pPr>
            <a:r>
              <a:rPr lang="en-US" altLang="en-US" sz="2000" b="1" dirty="0" smtClean="0">
                <a:effectLst>
                  <a:outerShdw blurRad="38100" dist="38100" dir="2700000" algn="tl">
                    <a:srgbClr val="000000">
                      <a:alpha val="43137"/>
                    </a:srgbClr>
                  </a:outerShdw>
                </a:effectLst>
              </a:rPr>
              <a:t>This can be an impurity in the water (</a:t>
            </a:r>
            <a:r>
              <a:rPr lang="en-US" altLang="en-US" sz="2000" b="1" dirty="0" err="1" smtClean="0">
                <a:effectLst>
                  <a:outerShdw blurRad="38100" dist="38100" dir="2700000" algn="tl">
                    <a:srgbClr val="000000">
                      <a:alpha val="43137"/>
                    </a:srgbClr>
                  </a:outerShdw>
                </a:effectLst>
              </a:rPr>
              <a:t>eg</a:t>
            </a:r>
            <a:r>
              <a:rPr lang="en-US" altLang="en-US" sz="2000" b="1" dirty="0" smtClean="0">
                <a:effectLst>
                  <a:outerShdw blurRad="38100" dist="38100" dir="2700000" algn="tl">
                    <a:srgbClr val="000000">
                      <a:alpha val="43137"/>
                    </a:srgbClr>
                  </a:outerShdw>
                </a:effectLst>
              </a:rPr>
              <a:t>, dust or minerals) or ice crystals.</a:t>
            </a:r>
          </a:p>
          <a:p>
            <a:pPr>
              <a:lnSpc>
                <a:spcPct val="150000"/>
              </a:lnSpc>
            </a:pPr>
            <a:r>
              <a:rPr lang="en-US" altLang="en-US" sz="2000" b="1" dirty="0" smtClean="0">
                <a:effectLst>
                  <a:outerShdw blurRad="38100" dist="38100" dir="2700000" algn="tl">
                    <a:srgbClr val="000000">
                      <a:alpha val="43137"/>
                    </a:srgbClr>
                  </a:outerShdw>
                </a:effectLst>
              </a:rPr>
              <a:t>When the molecules align properly (this could be due to a jolt), ice will begin to form.</a:t>
            </a:r>
            <a:endParaRPr lang="en-US" altLang="en-US" sz="2000" b="1" dirty="0">
              <a:effectLst>
                <a:outerShdw blurRad="38100" dist="38100" dir="2700000" algn="tl">
                  <a:srgbClr val="000000">
                    <a:alpha val="43137"/>
                  </a:srgbClr>
                </a:outerShdw>
              </a:effectLst>
            </a:endParaRP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dirty="0">
                <a:effectLst>
                  <a:outerShdw blurRad="38100" dist="38100" dir="2700000" algn="tl">
                    <a:srgbClr val="000000">
                      <a:alpha val="43137"/>
                    </a:srgbClr>
                  </a:outerShdw>
                </a:effectLst>
              </a:rPr>
              <a:t>“Super-Cooled”  Water Formation</a:t>
            </a: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600200"/>
            <a:ext cx="4315608" cy="3600450"/>
          </a:xfrm>
          <a:prstGeom prst="rect">
            <a:avLst/>
          </a:prstGeom>
        </p:spPr>
      </p:pic>
      <p:sp>
        <p:nvSpPr>
          <p:cNvPr id="9" name="Rectangle 3"/>
          <p:cNvSpPr txBox="1">
            <a:spLocks noChangeArrowheads="1"/>
          </p:cNvSpPr>
          <p:nvPr/>
        </p:nvSpPr>
        <p:spPr bwMode="auto">
          <a:xfrm>
            <a:off x="381000" y="5200650"/>
            <a:ext cx="4315608"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lgn="ctr">
              <a:lnSpc>
                <a:spcPct val="150000"/>
              </a:lnSpc>
              <a:buFontTx/>
              <a:buNone/>
            </a:pPr>
            <a:r>
              <a:rPr lang="en-US" altLang="en-US" sz="1400" i="1" kern="0" dirty="0" smtClean="0">
                <a:effectLst>
                  <a:outerShdw blurRad="38100" dist="38100" dir="2700000" algn="tl">
                    <a:srgbClr val="000000">
                      <a:alpha val="43137"/>
                    </a:srgbClr>
                  </a:outerShdw>
                </a:effectLst>
              </a:rPr>
              <a:t>Source:  www.gifbay.com via giphy.com</a:t>
            </a:r>
            <a:endParaRPr lang="en-US" altLang="en-US" sz="1400" i="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343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9">
                                            <p:txEl>
                                              <p:pRg st="0" end="0"/>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P spid="9"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Slide Number Placeholder 7"/>
          <p:cNvSpPr>
            <a:spLocks noGrp="1"/>
          </p:cNvSpPr>
          <p:nvPr>
            <p:ph type="sldNum" sz="quarter" idx="12"/>
          </p:nvPr>
        </p:nvSpPr>
        <p:spPr/>
        <p:txBody>
          <a:bodyPr/>
          <a:lstStyle/>
          <a:p>
            <a:fld id="{16DCDEE0-4B13-40F1-B315-CD3FDF2EA394}" type="slidenum">
              <a:rPr lang="en-US" altLang="en-US"/>
              <a:pPr/>
              <a:t>13</a:t>
            </a:fld>
            <a:endParaRPr lang="en-US" altLang="en-US"/>
          </a:p>
        </p:txBody>
      </p:sp>
      <p:sp>
        <p:nvSpPr>
          <p:cNvPr id="12290" name="Rectangle 2"/>
          <p:cNvSpPr>
            <a:spLocks noGrp="1" noChangeArrowheads="1"/>
          </p:cNvSpPr>
          <p:nvPr>
            <p:ph type="title"/>
          </p:nvPr>
        </p:nvSpPr>
        <p:spPr>
          <a:xfrm>
            <a:off x="665163" y="0"/>
            <a:ext cx="7772400" cy="671513"/>
          </a:xfrm>
        </p:spPr>
        <p:txBody>
          <a:bodyPr/>
          <a:lstStyle/>
          <a:p>
            <a:r>
              <a:rPr lang="en-US" altLang="en-US" sz="3600" dirty="0" smtClean="0">
                <a:effectLst>
                  <a:outerShdw blurRad="38100" dist="38100" dir="2700000" algn="tl">
                    <a:srgbClr val="000000">
                      <a:alpha val="43137"/>
                    </a:srgbClr>
                  </a:outerShdw>
                </a:effectLst>
              </a:rPr>
              <a:t>“Lift</a:t>
            </a:r>
            <a:r>
              <a:rPr lang="en-US" altLang="en-US" sz="3600" dirty="0">
                <a:effectLst>
                  <a:outerShdw blurRad="38100" dist="38100" dir="2700000" algn="tl">
                    <a:srgbClr val="000000">
                      <a:alpha val="43137"/>
                    </a:srgbClr>
                  </a:outerShdw>
                </a:effectLst>
              </a:rPr>
              <a:t>” Mechanisms</a:t>
            </a:r>
          </a:p>
        </p:txBody>
      </p:sp>
      <p:pic>
        <p:nvPicPr>
          <p:cNvPr id="12318" name="Picture 30" descr="cold_front_sm[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1488" y="1708150"/>
            <a:ext cx="2592387" cy="1944688"/>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0" name="Picture 12" descr="terrain"/>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26188" y="2898775"/>
            <a:ext cx="2260600" cy="1651000"/>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02" name="Picture 14" descr="conv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913" y="4068763"/>
            <a:ext cx="2235200" cy="165100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15" descr="cyclone_icing_reg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738" y="1325563"/>
            <a:ext cx="2286000" cy="1631950"/>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305" name="Text Box 17"/>
          <p:cNvSpPr txBox="1">
            <a:spLocks noChangeArrowheads="1"/>
          </p:cNvSpPr>
          <p:nvPr/>
        </p:nvSpPr>
        <p:spPr bwMode="auto">
          <a:xfrm>
            <a:off x="6164262" y="1692275"/>
            <a:ext cx="1379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Cyclones</a:t>
            </a:r>
          </a:p>
        </p:txBody>
      </p:sp>
      <p:sp>
        <p:nvSpPr>
          <p:cNvPr id="12307" name="Text Box 19"/>
          <p:cNvSpPr txBox="1">
            <a:spLocks noChangeArrowheads="1"/>
          </p:cNvSpPr>
          <p:nvPr/>
        </p:nvSpPr>
        <p:spPr bwMode="auto">
          <a:xfrm>
            <a:off x="304800" y="1219200"/>
            <a:ext cx="2344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FFFF"/>
                </a:solidFill>
                <a:effectLst>
                  <a:outerShdw blurRad="38100" dist="38100" dir="2700000" algn="tl">
                    <a:srgbClr val="000000">
                      <a:alpha val="43137"/>
                    </a:srgbClr>
                  </a:outerShdw>
                </a:effectLst>
              </a:rPr>
              <a:t>Weather fronts</a:t>
            </a:r>
          </a:p>
        </p:txBody>
      </p:sp>
      <p:sp>
        <p:nvSpPr>
          <p:cNvPr id="12309" name="Text Box 21"/>
          <p:cNvSpPr txBox="1">
            <a:spLocks noChangeArrowheads="1"/>
          </p:cNvSpPr>
          <p:nvPr/>
        </p:nvSpPr>
        <p:spPr bwMode="auto">
          <a:xfrm>
            <a:off x="4122738" y="5745163"/>
            <a:ext cx="183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dirty="0">
                <a:solidFill>
                  <a:srgbClr val="FFFFFF"/>
                </a:solidFill>
                <a:effectLst>
                  <a:outerShdw blurRad="38100" dist="38100" dir="2700000" algn="tl">
                    <a:srgbClr val="000000">
                      <a:alpha val="43137"/>
                    </a:srgbClr>
                  </a:outerShdw>
                </a:effectLst>
              </a:rPr>
              <a:t>Convection</a:t>
            </a:r>
          </a:p>
        </p:txBody>
      </p:sp>
      <p:sp>
        <p:nvSpPr>
          <p:cNvPr id="12310" name="Text Box 22"/>
          <p:cNvSpPr txBox="1">
            <a:spLocks noChangeArrowheads="1"/>
          </p:cNvSpPr>
          <p:nvPr/>
        </p:nvSpPr>
        <p:spPr bwMode="auto">
          <a:xfrm>
            <a:off x="6326188" y="4610100"/>
            <a:ext cx="218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Orographic lift</a:t>
            </a:r>
          </a:p>
        </p:txBody>
      </p:sp>
      <p:sp>
        <p:nvSpPr>
          <p:cNvPr id="12311" name="Line 23"/>
          <p:cNvSpPr>
            <a:spLocks noChangeShapeType="1"/>
          </p:cNvSpPr>
          <p:nvPr/>
        </p:nvSpPr>
        <p:spPr bwMode="auto">
          <a:xfrm flipH="1">
            <a:off x="5414963" y="1144588"/>
            <a:ext cx="1989137" cy="654050"/>
          </a:xfrm>
          <a:prstGeom prst="line">
            <a:avLst/>
          </a:prstGeom>
          <a:noFill/>
          <a:ln w="3175">
            <a:solidFill>
              <a:srgbClr val="FF7C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2" name="Line 24"/>
          <p:cNvSpPr>
            <a:spLocks noChangeShapeType="1"/>
          </p:cNvSpPr>
          <p:nvPr/>
        </p:nvSpPr>
        <p:spPr bwMode="auto">
          <a:xfrm>
            <a:off x="3702050" y="1333500"/>
            <a:ext cx="498475" cy="647700"/>
          </a:xfrm>
          <a:prstGeom prst="line">
            <a:avLst/>
          </a:prstGeom>
          <a:noFill/>
          <a:ln w="317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3" name="Line 25"/>
          <p:cNvSpPr>
            <a:spLocks noChangeShapeType="1"/>
          </p:cNvSpPr>
          <p:nvPr/>
        </p:nvSpPr>
        <p:spPr bwMode="auto">
          <a:xfrm flipH="1" flipV="1">
            <a:off x="4776788" y="2247900"/>
            <a:ext cx="1014412" cy="831850"/>
          </a:xfrm>
          <a:prstGeom prst="line">
            <a:avLst/>
          </a:prstGeom>
          <a:noFill/>
          <a:ln w="317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2314" name="Text Box 26"/>
          <p:cNvSpPr txBox="1">
            <a:spLocks noChangeArrowheads="1"/>
          </p:cNvSpPr>
          <p:nvPr/>
        </p:nvSpPr>
        <p:spPr bwMode="auto">
          <a:xfrm>
            <a:off x="7445375" y="94615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sp>
        <p:nvSpPr>
          <p:cNvPr id="12315" name="Text Box 27"/>
          <p:cNvSpPr txBox="1">
            <a:spLocks noChangeArrowheads="1"/>
          </p:cNvSpPr>
          <p:nvPr/>
        </p:nvSpPr>
        <p:spPr bwMode="auto">
          <a:xfrm>
            <a:off x="5614987" y="3079750"/>
            <a:ext cx="557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sp>
        <p:nvSpPr>
          <p:cNvPr id="12316" name="Text Box 28"/>
          <p:cNvSpPr txBox="1">
            <a:spLocks noChangeArrowheads="1"/>
          </p:cNvSpPr>
          <p:nvPr/>
        </p:nvSpPr>
        <p:spPr bwMode="auto">
          <a:xfrm>
            <a:off x="3211513" y="1063625"/>
            <a:ext cx="557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dirty="0">
                <a:solidFill>
                  <a:srgbClr val="FFFFFF"/>
                </a:solidFill>
                <a:effectLst>
                  <a:outerShdw blurRad="38100" dist="38100" dir="2700000" algn="tl">
                    <a:srgbClr val="000000">
                      <a:alpha val="43137"/>
                    </a:srgbClr>
                  </a:outerShdw>
                </a:effectLst>
              </a:rPr>
              <a:t>Icing</a:t>
            </a:r>
          </a:p>
        </p:txBody>
      </p:sp>
      <p:pic>
        <p:nvPicPr>
          <p:cNvPr id="12320" name="Picture 32" descr="warm_front_sm[1]"/>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755650" y="3827463"/>
            <a:ext cx="2776538" cy="1320800"/>
          </a:xfr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22" name="Rectangle 3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2323" name="Picture 35" descr="nws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noaa_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0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07"/>
                                        </p:tgtEl>
                                        <p:attrNameLst>
                                          <p:attrName>style.visibility</p:attrName>
                                        </p:attrNameLst>
                                      </p:cBhvr>
                                      <p:to>
                                        <p:strVal val="visible"/>
                                      </p:to>
                                    </p:set>
                                    <p:animEffect transition="in" filter="fade">
                                      <p:cBhvr>
                                        <p:cTn id="7" dur="500"/>
                                        <p:tgtEl>
                                          <p:spTgt spid="1230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318"/>
                                        </p:tgtEl>
                                        <p:attrNameLst>
                                          <p:attrName>style.visibility</p:attrName>
                                        </p:attrNameLst>
                                      </p:cBhvr>
                                      <p:to>
                                        <p:strVal val="visible"/>
                                      </p:to>
                                    </p:set>
                                    <p:animEffect transition="in" filter="blinds(horizontal)">
                                      <p:cBhvr>
                                        <p:cTn id="11" dur="500"/>
                                        <p:tgtEl>
                                          <p:spTgt spid="1231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2320"/>
                                        </p:tgtEl>
                                        <p:attrNameLst>
                                          <p:attrName>style.visibility</p:attrName>
                                        </p:attrNameLst>
                                      </p:cBhvr>
                                      <p:to>
                                        <p:strVal val="visible"/>
                                      </p:to>
                                    </p:set>
                                    <p:animEffect transition="in" filter="blinds(horizontal)">
                                      <p:cBhvr>
                                        <p:cTn id="15" dur="500"/>
                                        <p:tgtEl>
                                          <p:spTgt spid="123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blinds(horizontal)">
                                      <p:cBhvr>
                                        <p:cTn id="20" dur="500"/>
                                        <p:tgtEl>
                                          <p:spTgt spid="12305"/>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12303"/>
                                        </p:tgtEl>
                                        <p:attrNameLst>
                                          <p:attrName>style.visibility</p:attrName>
                                        </p:attrNameLst>
                                      </p:cBhvr>
                                      <p:to>
                                        <p:strVal val="visible"/>
                                      </p:to>
                                    </p:set>
                                    <p:animEffect transition="in" filter="blinds(horizontal)">
                                      <p:cBhvr>
                                        <p:cTn id="24" dur="500"/>
                                        <p:tgtEl>
                                          <p:spTgt spid="12303"/>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23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314"/>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23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316"/>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23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3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309"/>
                                        </p:tgtEl>
                                        <p:attrNameLst>
                                          <p:attrName>style.visibility</p:attrName>
                                        </p:attrNameLst>
                                      </p:cBhvr>
                                      <p:to>
                                        <p:strVal val="visible"/>
                                      </p:to>
                                    </p:set>
                                    <p:animEffect transition="in" filter="blinds(horizontal)">
                                      <p:cBhvr>
                                        <p:cTn id="44" dur="500"/>
                                        <p:tgtEl>
                                          <p:spTgt spid="12309"/>
                                        </p:tgtEl>
                                      </p:cBhvr>
                                    </p:animEffect>
                                  </p:childTnLst>
                                </p:cTn>
                              </p:par>
                            </p:childTnLst>
                          </p:cTn>
                        </p:par>
                        <p:par>
                          <p:cTn id="45" fill="hold">
                            <p:stCondLst>
                              <p:cond delay="500"/>
                            </p:stCondLst>
                            <p:childTnLst>
                              <p:par>
                                <p:cTn id="46" presetID="3" presetClass="entr" presetSubtype="10" fill="hold" nodeType="afterEffect">
                                  <p:stCondLst>
                                    <p:cond delay="0"/>
                                  </p:stCondLst>
                                  <p:childTnLst>
                                    <p:set>
                                      <p:cBhvr>
                                        <p:cTn id="47" dur="1" fill="hold">
                                          <p:stCondLst>
                                            <p:cond delay="0"/>
                                          </p:stCondLst>
                                        </p:cTn>
                                        <p:tgtEl>
                                          <p:spTgt spid="12302"/>
                                        </p:tgtEl>
                                        <p:attrNameLst>
                                          <p:attrName>style.visibility</p:attrName>
                                        </p:attrNameLst>
                                      </p:cBhvr>
                                      <p:to>
                                        <p:strVal val="visible"/>
                                      </p:to>
                                    </p:set>
                                    <p:animEffect transition="in" filter="blinds(horizontal)">
                                      <p:cBhvr>
                                        <p:cTn id="48" dur="500"/>
                                        <p:tgtEl>
                                          <p:spTgt spid="1230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2310"/>
                                        </p:tgtEl>
                                        <p:attrNameLst>
                                          <p:attrName>style.visibility</p:attrName>
                                        </p:attrNameLst>
                                      </p:cBhvr>
                                      <p:to>
                                        <p:strVal val="visible"/>
                                      </p:to>
                                    </p:set>
                                    <p:animEffect transition="in" filter="blinds(horizontal)">
                                      <p:cBhvr>
                                        <p:cTn id="53" dur="500"/>
                                        <p:tgtEl>
                                          <p:spTgt spid="12310"/>
                                        </p:tgtEl>
                                      </p:cBhvr>
                                    </p:animEffect>
                                  </p:childTnLst>
                                </p:cTn>
                              </p:par>
                            </p:childTnLst>
                          </p:cTn>
                        </p:par>
                        <p:par>
                          <p:cTn id="54" fill="hold">
                            <p:stCondLst>
                              <p:cond delay="500"/>
                            </p:stCondLst>
                            <p:childTnLst>
                              <p:par>
                                <p:cTn id="55" presetID="3" presetClass="entr" presetSubtype="10" fill="hold" nodeType="afterEffect">
                                  <p:stCondLst>
                                    <p:cond delay="0"/>
                                  </p:stCondLst>
                                  <p:childTnLst>
                                    <p:set>
                                      <p:cBhvr>
                                        <p:cTn id="56" dur="1" fill="hold">
                                          <p:stCondLst>
                                            <p:cond delay="0"/>
                                          </p:stCondLst>
                                        </p:cTn>
                                        <p:tgtEl>
                                          <p:spTgt spid="12300"/>
                                        </p:tgtEl>
                                        <p:attrNameLst>
                                          <p:attrName>style.visibility</p:attrName>
                                        </p:attrNameLst>
                                      </p:cBhvr>
                                      <p:to>
                                        <p:strVal val="visible"/>
                                      </p:to>
                                    </p:set>
                                    <p:animEffect transition="in" filter="blinds(horizontal)">
                                      <p:cBhvr>
                                        <p:cTn id="5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p:bldP spid="12307" grpId="0"/>
      <p:bldP spid="12309" grpId="0"/>
      <p:bldP spid="12310" grpId="0"/>
      <p:bldP spid="12311" grpId="0" animBg="1"/>
      <p:bldP spid="12312" grpId="0" animBg="1"/>
      <p:bldP spid="12313" grpId="0" animBg="1"/>
      <p:bldP spid="12314" grpId="0"/>
      <p:bldP spid="12315" grpId="0"/>
      <p:bldP spid="1231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2B22A63-AA9A-49B6-8B32-6F874D1946D0}" type="slidenum">
              <a:rPr lang="en-US" altLang="en-US"/>
              <a:pPr/>
              <a:t>14</a:t>
            </a:fld>
            <a:endParaRPr lang="en-US" altLang="en-US"/>
          </a:p>
        </p:txBody>
      </p:sp>
      <p:sp>
        <p:nvSpPr>
          <p:cNvPr id="13314"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Liquid Water Content (LWC)</a:t>
            </a:r>
          </a:p>
        </p:txBody>
      </p:sp>
      <p:sp>
        <p:nvSpPr>
          <p:cNvPr id="13315" name="Rectangle 3"/>
          <p:cNvSpPr>
            <a:spLocks noGrp="1" noChangeArrowheads="1"/>
          </p:cNvSpPr>
          <p:nvPr>
            <p:ph type="body" sz="half" idx="1"/>
          </p:nvPr>
        </p:nvSpPr>
        <p:spPr>
          <a:xfrm>
            <a:off x="457200" y="1981200"/>
            <a:ext cx="2895600" cy="4114800"/>
          </a:xfrm>
        </p:spPr>
        <p:txBody>
          <a:bodyPr/>
          <a:lstStyle/>
          <a:p>
            <a:r>
              <a:rPr lang="en-US" altLang="en-US" sz="2000" dirty="0">
                <a:effectLst>
                  <a:outerShdw blurRad="38100" dist="38100" dir="2700000" algn="tl">
                    <a:srgbClr val="000000">
                      <a:alpha val="43137"/>
                    </a:srgbClr>
                  </a:outerShdw>
                </a:effectLst>
              </a:rPr>
              <a:t>Amount of available cloud water</a:t>
            </a:r>
          </a:p>
          <a:p>
            <a:pPr>
              <a:buFontTx/>
              <a:buNone/>
            </a:pPr>
            <a:endParaRPr lang="en-US" altLang="en-US" sz="2000" dirty="0">
              <a:effectLst>
                <a:outerShdw blurRad="38100" dist="38100" dir="2700000" algn="tl">
                  <a:srgbClr val="000000">
                    <a:alpha val="43137"/>
                  </a:srgbClr>
                </a:outerShdw>
              </a:effectLst>
            </a:endParaRPr>
          </a:p>
          <a:p>
            <a:r>
              <a:rPr lang="en-US" altLang="en-US" sz="2000" dirty="0">
                <a:effectLst>
                  <a:outerShdw blurRad="38100" dist="38100" dir="2700000" algn="tl">
                    <a:srgbClr val="000000">
                      <a:alpha val="43137"/>
                    </a:srgbClr>
                  </a:outerShdw>
                </a:effectLst>
              </a:rPr>
              <a:t>Varies from cloud to cloud</a:t>
            </a:r>
          </a:p>
          <a:p>
            <a:pPr>
              <a:buFontTx/>
              <a:buNone/>
            </a:pPr>
            <a:endParaRPr lang="en-US" altLang="en-US" sz="2000" dirty="0">
              <a:effectLst>
                <a:outerShdw blurRad="38100" dist="38100" dir="2700000" algn="tl">
                  <a:srgbClr val="000000">
                    <a:alpha val="43137"/>
                  </a:srgbClr>
                </a:outerShdw>
              </a:effectLst>
            </a:endParaRPr>
          </a:p>
          <a:p>
            <a:r>
              <a:rPr lang="en-US" altLang="en-US" sz="2000" dirty="0">
                <a:effectLst>
                  <a:outerShdw blurRad="38100" dist="38100" dir="2700000" algn="tl">
                    <a:srgbClr val="000000">
                      <a:alpha val="43137"/>
                    </a:srgbClr>
                  </a:outerShdw>
                </a:effectLst>
              </a:rPr>
              <a:t>Varies within same cloud…both in the horizontal and vertical</a:t>
            </a:r>
          </a:p>
        </p:txBody>
      </p:sp>
      <p:pic>
        <p:nvPicPr>
          <p:cNvPr id="13323" name="Picture 11" descr="lwc_vvariabl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423055" y="1981200"/>
            <a:ext cx="5277255" cy="3429000"/>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6" name="Rectangle 1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3327" name="Picture 15"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4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3323"/>
                                        </p:tgtEl>
                                        <p:attrNameLst>
                                          <p:attrName>style.visibility</p:attrName>
                                        </p:attrNameLst>
                                      </p:cBhvr>
                                      <p:to>
                                        <p:strVal val="visible"/>
                                      </p:to>
                                    </p:set>
                                    <p:anim calcmode="lin" valueType="num">
                                      <p:cBhvr>
                                        <p:cTn id="11" dur="500" fill="hold"/>
                                        <p:tgtEl>
                                          <p:spTgt spid="13323"/>
                                        </p:tgtEl>
                                        <p:attrNameLst>
                                          <p:attrName>ppt_w</p:attrName>
                                        </p:attrNameLst>
                                      </p:cBhvr>
                                      <p:tavLst>
                                        <p:tav tm="0">
                                          <p:val>
                                            <p:fltVal val="0"/>
                                          </p:val>
                                        </p:tav>
                                        <p:tav tm="100000">
                                          <p:val>
                                            <p:strVal val="#ppt_w"/>
                                          </p:val>
                                        </p:tav>
                                      </p:tavLst>
                                    </p:anim>
                                    <p:anim calcmode="lin" valueType="num">
                                      <p:cBhvr>
                                        <p:cTn id="12" dur="500" fill="hold"/>
                                        <p:tgtEl>
                                          <p:spTgt spid="13323"/>
                                        </p:tgtEl>
                                        <p:attrNameLst>
                                          <p:attrName>ppt_h</p:attrName>
                                        </p:attrNameLst>
                                      </p:cBhvr>
                                      <p:tavLst>
                                        <p:tav tm="0">
                                          <p:val>
                                            <p:fltVal val="0"/>
                                          </p:val>
                                        </p:tav>
                                        <p:tav tm="100000">
                                          <p:val>
                                            <p:strVal val="#ppt_h"/>
                                          </p:val>
                                        </p:tav>
                                      </p:tavLst>
                                    </p:anim>
                                  </p:childTnLst>
                                </p:cTn>
                              </p:par>
                            </p:childTnLst>
                          </p:cTn>
                        </p:par>
                        <p:par>
                          <p:cTn id="13" fill="hold" nodeType="with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315">
                                            <p:txEl>
                                              <p:pRg st="2" end="2"/>
                                            </p:txEl>
                                          </p:spTgt>
                                        </p:tgtEl>
                                        <p:attrNameLst>
                                          <p:attrName>style.visibility</p:attrName>
                                        </p:attrNameLst>
                                      </p:cBhvr>
                                      <p:to>
                                        <p:strVal val="visible"/>
                                      </p:to>
                                    </p:set>
                                    <p:animEffect transition="in" filter="fade">
                                      <p:cBhvr>
                                        <p:cTn id="16" dur="500"/>
                                        <p:tgtEl>
                                          <p:spTgt spid="13315">
                                            <p:txEl>
                                              <p:pRg st="2" end="2"/>
                                            </p:txEl>
                                          </p:spTgt>
                                        </p:tgtEl>
                                      </p:cBhvr>
                                    </p:animEffect>
                                  </p:childTnLst>
                                </p:cTn>
                              </p:par>
                            </p:childTnLst>
                          </p:cTn>
                        </p:par>
                        <p:par>
                          <p:cTn id="17" fill="hold" nodeType="with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315">
                                            <p:txEl>
                                              <p:pRg st="4" end="4"/>
                                            </p:txEl>
                                          </p:spTgt>
                                        </p:tgtEl>
                                        <p:attrNameLst>
                                          <p:attrName>style.visibility</p:attrName>
                                        </p:attrNameLst>
                                      </p:cBhvr>
                                      <p:to>
                                        <p:strVal val="visible"/>
                                      </p:to>
                                    </p:set>
                                    <p:animEffect transition="in" filter="fade">
                                      <p:cBhvr>
                                        <p:cTn id="20"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0FB89794-12EF-48F0-8EB9-49EBDD7AD5CE}" type="slidenum">
              <a:rPr lang="en-US" altLang="en-US"/>
              <a:pPr/>
              <a:t>15</a:t>
            </a:fld>
            <a:endParaRPr lang="en-US" altLang="en-US"/>
          </a:p>
        </p:txBody>
      </p:sp>
      <p:sp>
        <p:nvSpPr>
          <p:cNvPr id="14338" name="Rectangle 2"/>
          <p:cNvSpPr>
            <a:spLocks noGrp="1" noChangeArrowheads="1"/>
          </p:cNvSpPr>
          <p:nvPr>
            <p:ph type="title"/>
          </p:nvPr>
        </p:nvSpPr>
        <p:spPr>
          <a:xfrm>
            <a:off x="663575" y="0"/>
            <a:ext cx="7772400" cy="1143000"/>
          </a:xfrm>
        </p:spPr>
        <p:txBody>
          <a:bodyPr/>
          <a:lstStyle/>
          <a:p>
            <a:r>
              <a:rPr lang="en-US" altLang="en-US" dirty="0">
                <a:effectLst>
                  <a:outerShdw blurRad="38100" dist="38100" dir="2700000" algn="tl">
                    <a:srgbClr val="000000">
                      <a:alpha val="43137"/>
                    </a:srgbClr>
                  </a:outerShdw>
                </a:effectLst>
              </a:rPr>
              <a:t>Temperature</a:t>
            </a:r>
          </a:p>
        </p:txBody>
      </p:sp>
      <p:sp>
        <p:nvSpPr>
          <p:cNvPr id="14339" name="Rectangle 3"/>
          <p:cNvSpPr>
            <a:spLocks noGrp="1" noChangeArrowheads="1"/>
          </p:cNvSpPr>
          <p:nvPr>
            <p:ph type="body" sz="half" idx="1"/>
          </p:nvPr>
        </p:nvSpPr>
        <p:spPr>
          <a:xfrm>
            <a:off x="0" y="1778000"/>
            <a:ext cx="4457700" cy="3997325"/>
          </a:xfrm>
        </p:spPr>
        <p:txBody>
          <a:bodyPr/>
          <a:lstStyle/>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Most icing occurs between 0°C and  -22°C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(FL190)</a:t>
            </a:r>
            <a:r>
              <a:rPr lang="en-US" altLang="en-US" sz="2000" dirty="0">
                <a:effectLst>
                  <a:outerShdw blurRad="38100" dist="38100" dir="2700000" algn="tl">
                    <a:srgbClr val="000000">
                      <a:alpha val="43137"/>
                    </a:srgbClr>
                  </a:outerShdw>
                </a:effectLst>
              </a:rPr>
              <a:t>, however…</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At -16°C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(FL160)</a:t>
            </a:r>
            <a:r>
              <a:rPr lang="en-US" altLang="en-US" sz="2000" dirty="0">
                <a:effectLst>
                  <a:outerShdw blurRad="38100" dist="38100" dir="2700000" algn="tl">
                    <a:srgbClr val="000000">
                      <a:alpha val="43137"/>
                    </a:srgbClr>
                  </a:outerShdw>
                </a:effectLst>
              </a:rPr>
              <a:t>, 95% of cloud droplets have changed to ice crystals, and</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At -25°C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(FL200)</a:t>
            </a:r>
            <a:r>
              <a:rPr lang="en-US" altLang="en-US" sz="2000" dirty="0">
                <a:effectLst>
                  <a:outerShdw blurRad="38100" dist="38100" dir="2700000" algn="tl">
                    <a:srgbClr val="000000">
                      <a:alpha val="43137"/>
                    </a:srgbClr>
                  </a:outerShdw>
                </a:effectLst>
              </a:rPr>
              <a:t>, 99.9% of cloud droplets have changed to ice crystals</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Occurrence of icing is scarce at elevations above FL200 or higher</a:t>
            </a:r>
          </a:p>
          <a:p>
            <a:pPr>
              <a:lnSpc>
                <a:spcPct val="80000"/>
              </a:lnSpc>
              <a:spcBef>
                <a:spcPts val="500"/>
              </a:spcBef>
              <a:spcAft>
                <a:spcPts val="500"/>
              </a:spcAft>
            </a:pPr>
            <a:r>
              <a:rPr lang="en-US" altLang="en-US" sz="2000" dirty="0">
                <a:effectLst>
                  <a:outerShdw blurRad="38100" dist="38100" dir="2700000" algn="tl">
                    <a:srgbClr val="000000">
                      <a:alpha val="43137"/>
                    </a:srgbClr>
                  </a:outerShdw>
                </a:effectLst>
              </a:rPr>
              <a:t>Note…more than 50% of icing occurs at temps </a:t>
            </a:r>
            <a:r>
              <a:rPr lang="en-US" altLang="en-US" sz="2000" dirty="0" smtClean="0">
                <a:effectLst>
                  <a:outerShdw blurRad="38100" dist="38100" dir="2700000" algn="tl">
                    <a:srgbClr val="000000">
                      <a:alpha val="43137"/>
                    </a:srgbClr>
                  </a:outerShdw>
                </a:effectLst>
              </a:rPr>
              <a:t>between </a:t>
            </a:r>
            <a:r>
              <a:rPr lang="en-US" altLang="en-US" sz="2000" dirty="0">
                <a:effectLst>
                  <a:outerShdw blurRad="38100" dist="38100" dir="2700000" algn="tl">
                    <a:srgbClr val="000000">
                      <a:alpha val="43137"/>
                    </a:srgbClr>
                  </a:outerShdw>
                </a:effectLst>
              </a:rPr>
              <a:t>-8°C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(FL110)</a:t>
            </a:r>
            <a:r>
              <a:rPr lang="en-US" altLang="en-US" sz="1800" dirty="0">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and </a:t>
            </a:r>
            <a:r>
              <a:rPr lang="en-US" altLang="en-US" sz="2000" dirty="0" smtClean="0">
                <a:effectLst>
                  <a:outerShdw blurRad="38100" dist="38100" dir="2700000" algn="tl">
                    <a:srgbClr val="000000">
                      <a:alpha val="43137"/>
                    </a:srgbClr>
                  </a:outerShdw>
                </a:effectLst>
              </a:rPr>
              <a:t>-</a:t>
            </a:r>
            <a:r>
              <a:rPr lang="en-US" altLang="en-US" sz="2000" dirty="0">
                <a:effectLst>
                  <a:outerShdw blurRad="38100" dist="38100" dir="2700000" algn="tl">
                    <a:srgbClr val="000000">
                      <a:alpha val="43137"/>
                    </a:srgbClr>
                  </a:outerShdw>
                </a:effectLst>
              </a:rPr>
              <a:t>12°C</a:t>
            </a:r>
            <a:r>
              <a:rPr lang="en-US" altLang="en-US" sz="1800" dirty="0">
                <a:effectLst>
                  <a:outerShdw blurRad="38100" dist="38100" dir="2700000" algn="tl">
                    <a:srgbClr val="000000">
                      <a:alpha val="43137"/>
                    </a:srgbClr>
                  </a:outerShdw>
                </a:effectLst>
              </a:rPr>
              <a:t> </a:t>
            </a:r>
            <a:r>
              <a:rPr lang="en-US" altLang="en-US" sz="1200" b="1" i="1" dirty="0">
                <a:solidFill>
                  <a:srgbClr val="FFFF00"/>
                </a:solidFill>
                <a:effectLst>
                  <a:outerShdw blurRad="38100" dist="38100" dir="2700000" algn="tl">
                    <a:srgbClr val="000000">
                      <a:alpha val="43137"/>
                    </a:srgbClr>
                  </a:outerShdw>
                </a:effectLst>
              </a:rPr>
              <a:t>(FL140</a:t>
            </a:r>
            <a:r>
              <a:rPr lang="en-US" altLang="en-US" sz="1200" b="1" i="1" dirty="0" smtClean="0">
                <a:solidFill>
                  <a:srgbClr val="FFFF00"/>
                </a:solidFill>
                <a:effectLst>
                  <a:outerShdw blurRad="38100" dist="38100" dir="2700000" algn="tl">
                    <a:srgbClr val="000000">
                      <a:alpha val="43137"/>
                    </a:srgbClr>
                  </a:outerShdw>
                </a:effectLst>
              </a:rPr>
              <a:t>)</a:t>
            </a:r>
            <a:r>
              <a:rPr lang="en-US" altLang="en-US" sz="1800" dirty="0" smtClean="0">
                <a:effectLst>
                  <a:outerShdw blurRad="38100" dist="38100" dir="2700000" algn="tl">
                    <a:srgbClr val="000000">
                      <a:alpha val="43137"/>
                    </a:srgbClr>
                  </a:outerShdw>
                </a:effectLst>
              </a:rPr>
              <a:t> </a:t>
            </a:r>
            <a:endParaRPr lang="en-US" altLang="en-US" sz="1800" dirty="0">
              <a:effectLst>
                <a:outerShdw blurRad="38100" dist="38100" dir="2700000" algn="tl">
                  <a:srgbClr val="000000">
                    <a:alpha val="43137"/>
                  </a:srgbClr>
                </a:outerShdw>
              </a:effectLst>
            </a:endParaRPr>
          </a:p>
          <a:p>
            <a:pPr>
              <a:lnSpc>
                <a:spcPct val="80000"/>
              </a:lnSpc>
              <a:spcBef>
                <a:spcPts val="500"/>
              </a:spcBef>
              <a:spcAft>
                <a:spcPts val="500"/>
              </a:spcAft>
            </a:pPr>
            <a:endParaRPr lang="en-US" altLang="en-US" sz="1800" dirty="0">
              <a:effectLst>
                <a:outerShdw blurRad="38100" dist="38100" dir="2700000" algn="tl">
                  <a:srgbClr val="000000">
                    <a:alpha val="43137"/>
                  </a:srgbClr>
                </a:outerShdw>
              </a:effectLst>
            </a:endParaRPr>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76400"/>
            <a:ext cx="4343400" cy="4346575"/>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Line 6"/>
          <p:cNvSpPr>
            <a:spLocks noChangeShapeType="1"/>
          </p:cNvSpPr>
          <p:nvPr/>
        </p:nvSpPr>
        <p:spPr bwMode="auto">
          <a:xfrm flipH="1" flipV="1">
            <a:off x="6934200" y="5334000"/>
            <a:ext cx="0" cy="95408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4343" name="Line 7"/>
          <p:cNvSpPr>
            <a:spLocks noChangeShapeType="1"/>
          </p:cNvSpPr>
          <p:nvPr/>
        </p:nvSpPr>
        <p:spPr bwMode="auto">
          <a:xfrm flipV="1">
            <a:off x="7467600" y="5334000"/>
            <a:ext cx="0" cy="95408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4345" name="Rectangle 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4346" name="Picture 10"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4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500"/>
                                        <p:tgtEl>
                                          <p:spTgt spid="14339">
                                            <p:txEl>
                                              <p:pRg st="0" end="0"/>
                                            </p:txEl>
                                          </p:spTgt>
                                        </p:tgtEl>
                                      </p:cBhvr>
                                    </p:animEffect>
                                  </p:childTnLst>
                                </p:cTn>
                              </p:par>
                            </p:childTnLst>
                          </p:cTn>
                        </p:par>
                      </p:childTnLst>
                    </p:cTn>
                  </p:par>
                  <p:par>
                    <p:cTn id="14" fill="hold">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fade">
                                      <p:cBhvr>
                                        <p:cTn id="18" dur="500"/>
                                        <p:tgtEl>
                                          <p:spTgt spid="14339">
                                            <p:txEl>
                                              <p:pRg st="1" end="1"/>
                                            </p:txEl>
                                          </p:spTgt>
                                        </p:tgtEl>
                                      </p:cBhvr>
                                    </p:animEffect>
                                  </p:childTnLst>
                                </p:cTn>
                              </p:par>
                            </p:childTnLst>
                          </p:cTn>
                        </p:par>
                      </p:childTnLst>
                    </p:cTn>
                  </p:par>
                  <p:par>
                    <p:cTn id="19" fill="hold">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fade">
                                      <p:cBhvr>
                                        <p:cTn id="23" dur="500"/>
                                        <p:tgtEl>
                                          <p:spTgt spid="14339">
                                            <p:txEl>
                                              <p:pRg st="2" end="2"/>
                                            </p:txEl>
                                          </p:spTgt>
                                        </p:tgtEl>
                                      </p:cBhvr>
                                    </p:animEffect>
                                  </p:childTnLst>
                                </p:cTn>
                              </p:par>
                            </p:childTnLst>
                          </p:cTn>
                        </p:par>
                      </p:childTnLst>
                    </p:cTn>
                  </p:par>
                  <p:par>
                    <p:cTn id="24" fill="hold">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500"/>
                                        <p:tgtEl>
                                          <p:spTgt spid="14339">
                                            <p:txEl>
                                              <p:pRg st="3" end="3"/>
                                            </p:txEl>
                                          </p:spTgt>
                                        </p:tgtEl>
                                      </p:cBhvr>
                                    </p:animEffect>
                                  </p:childTnLst>
                                </p:cTn>
                              </p:par>
                            </p:childTnLst>
                          </p:cTn>
                        </p:par>
                      </p:childTnLst>
                    </p:cTn>
                  </p:par>
                  <p:par>
                    <p:cTn id="29" fill="hold">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fade">
                                      <p:cBhvr>
                                        <p:cTn id="33" dur="500"/>
                                        <p:tgtEl>
                                          <p:spTgt spid="14339">
                                            <p:txEl>
                                              <p:pRg st="4" end="4"/>
                                            </p:txEl>
                                          </p:spTgt>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4343"/>
                                        </p:tgtEl>
                                        <p:attrNameLst>
                                          <p:attrName>style.visibility</p:attrName>
                                        </p:attrNameLst>
                                      </p:cBhvr>
                                      <p:to>
                                        <p:strVal val="visible"/>
                                      </p:to>
                                    </p:set>
                                    <p:animEffect transition="in" filter="wipe(down)">
                                      <p:cBhvr>
                                        <p:cTn id="37" dur="500"/>
                                        <p:tgtEl>
                                          <p:spTgt spid="14343"/>
                                        </p:tgtEl>
                                      </p:cBhvr>
                                    </p:animEffect>
                                  </p:childTnLst>
                                </p:cTn>
                              </p:par>
                            </p:childTnLst>
                          </p:cTn>
                        </p:par>
                        <p:par>
                          <p:cTn id="38" fill="hold" nodeType="with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4342"/>
                                        </p:tgtEl>
                                        <p:attrNameLst>
                                          <p:attrName>style.visibility</p:attrName>
                                        </p:attrNameLst>
                                      </p:cBhvr>
                                      <p:to>
                                        <p:strVal val="visible"/>
                                      </p:to>
                                    </p:set>
                                    <p:animEffect transition="in" filter="wipe(down)">
                                      <p:cBhvr>
                                        <p:cTn id="41"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bldLvl="3" autoUpdateAnimBg="0"/>
      <p:bldP spid="14342" grpId="0" animBg="1"/>
      <p:bldP spid="143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BB31541E-88F2-404F-B18C-B1820F299452}" type="slidenum">
              <a:rPr lang="en-US" altLang="en-US"/>
              <a:pPr/>
              <a:t>16</a:t>
            </a:fld>
            <a:endParaRPr lang="en-US" altLang="en-US"/>
          </a:p>
        </p:txBody>
      </p:sp>
      <p:sp>
        <p:nvSpPr>
          <p:cNvPr id="179205" name="Rectangle 5"/>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Temperature</a:t>
            </a:r>
          </a:p>
        </p:txBody>
      </p:sp>
      <p:sp>
        <p:nvSpPr>
          <p:cNvPr id="179203" name="Rectangle 3"/>
          <p:cNvSpPr>
            <a:spLocks noGrp="1" noChangeArrowheads="1"/>
          </p:cNvSpPr>
          <p:nvPr>
            <p:ph type="body" sz="half" idx="1"/>
          </p:nvPr>
        </p:nvSpPr>
        <p:spPr>
          <a:xfrm>
            <a:off x="2266950" y="6046787"/>
            <a:ext cx="5505450" cy="277813"/>
          </a:xfrm>
        </p:spPr>
        <p:txBody>
          <a:bodyPr/>
          <a:lstStyle/>
          <a:p>
            <a:pPr algn="ctr">
              <a:buFontTx/>
              <a:buNone/>
            </a:pPr>
            <a:r>
              <a:rPr lang="en-US" altLang="en-US" sz="1200" u="sng" dirty="0" smtClean="0">
                <a:solidFill>
                  <a:srgbClr val="FFFF00"/>
                </a:solidFill>
              </a:rPr>
              <a:t>http://www.casa.gov.au/fsa/2006/apr/26-33.pdf</a:t>
            </a:r>
            <a:endParaRPr lang="en-US" altLang="en-US" sz="1200" u="sng" dirty="0">
              <a:solidFill>
                <a:srgbClr val="FFFF00"/>
              </a:solidFill>
            </a:endParaRPr>
          </a:p>
        </p:txBody>
      </p:sp>
      <p:pic>
        <p:nvPicPr>
          <p:cNvPr id="17920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2824" y="1143000"/>
            <a:ext cx="5489575" cy="48786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9207" name="Text Box 7"/>
          <p:cNvSpPr txBox="1">
            <a:spLocks noChangeArrowheads="1"/>
          </p:cNvSpPr>
          <p:nvPr/>
        </p:nvSpPr>
        <p:spPr bwMode="auto">
          <a:xfrm>
            <a:off x="185738" y="3355975"/>
            <a:ext cx="17475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b="1" dirty="0">
                <a:solidFill>
                  <a:srgbClr val="FFFF00"/>
                </a:solidFill>
                <a:effectLst>
                  <a:outerShdw blurRad="38100" dist="38100" dir="2700000" algn="tl">
                    <a:srgbClr val="002060">
                      <a:alpha val="43000"/>
                    </a:srgbClr>
                  </a:outerShdw>
                </a:effectLst>
              </a:rPr>
              <a:t>Most icing </a:t>
            </a:r>
          </a:p>
          <a:p>
            <a:pPr fontAlgn="base">
              <a:spcBef>
                <a:spcPct val="0"/>
              </a:spcBef>
              <a:spcAft>
                <a:spcPct val="0"/>
              </a:spcAft>
            </a:pPr>
            <a:r>
              <a:rPr lang="en-US" altLang="en-US" sz="2000" b="1" dirty="0">
                <a:solidFill>
                  <a:srgbClr val="FFFF00"/>
                </a:solidFill>
                <a:effectLst>
                  <a:outerShdw blurRad="38100" dist="38100" dir="2700000" algn="tl">
                    <a:srgbClr val="002060">
                      <a:alpha val="43000"/>
                    </a:srgbClr>
                  </a:outerShdw>
                </a:effectLst>
              </a:rPr>
              <a:t>occurs </a:t>
            </a:r>
          </a:p>
          <a:p>
            <a:pPr fontAlgn="base">
              <a:spcBef>
                <a:spcPct val="0"/>
              </a:spcBef>
              <a:spcAft>
                <a:spcPct val="0"/>
              </a:spcAft>
            </a:pPr>
            <a:r>
              <a:rPr lang="en-US" altLang="en-US" sz="2000" b="1" dirty="0">
                <a:solidFill>
                  <a:srgbClr val="FFFF00"/>
                </a:solidFill>
                <a:effectLst>
                  <a:outerShdw blurRad="38100" dist="38100" dir="2700000" algn="tl">
                    <a:srgbClr val="002060">
                      <a:alpha val="43000"/>
                    </a:srgbClr>
                  </a:outerShdw>
                </a:effectLst>
              </a:rPr>
              <a:t>between</a:t>
            </a:r>
          </a:p>
          <a:p>
            <a:pPr fontAlgn="base">
              <a:spcBef>
                <a:spcPct val="0"/>
              </a:spcBef>
              <a:spcAft>
                <a:spcPct val="0"/>
              </a:spcAft>
            </a:pPr>
            <a:r>
              <a:rPr lang="en-US" altLang="en-US" sz="2000" b="1" dirty="0" smtClean="0">
                <a:solidFill>
                  <a:srgbClr val="FFFF00"/>
                </a:solidFill>
                <a:effectLst>
                  <a:outerShdw blurRad="38100" dist="38100" dir="2700000" algn="tl">
                    <a:srgbClr val="002060">
                      <a:alpha val="43000"/>
                    </a:srgbClr>
                  </a:outerShdw>
                </a:effectLst>
              </a:rPr>
              <a:t>0</a:t>
            </a:r>
            <a:r>
              <a:rPr lang="en-US" altLang="en-US" sz="2000" dirty="0">
                <a:solidFill>
                  <a:srgbClr val="FFFF00"/>
                </a:solidFill>
                <a:effectLst>
                  <a:outerShdw blurRad="38100" dist="38100" dir="2700000" algn="tl">
                    <a:srgbClr val="002060">
                      <a:alpha val="43000"/>
                    </a:srgbClr>
                  </a:outerShdw>
                </a:effectLst>
              </a:rPr>
              <a:t>°</a:t>
            </a:r>
            <a:r>
              <a:rPr lang="en-US" altLang="en-US" sz="2000" b="1" dirty="0" smtClean="0">
                <a:solidFill>
                  <a:srgbClr val="FFFF00"/>
                </a:solidFill>
                <a:effectLst>
                  <a:outerShdw blurRad="38100" dist="38100" dir="2700000" algn="tl">
                    <a:srgbClr val="002060">
                      <a:alpha val="43000"/>
                    </a:srgbClr>
                  </a:outerShdw>
                </a:effectLst>
              </a:rPr>
              <a:t> </a:t>
            </a:r>
            <a:r>
              <a:rPr lang="en-US" altLang="en-US" sz="2000" b="1" dirty="0">
                <a:solidFill>
                  <a:srgbClr val="FFFF00"/>
                </a:solidFill>
                <a:effectLst>
                  <a:outerShdw blurRad="38100" dist="38100" dir="2700000" algn="tl">
                    <a:srgbClr val="002060">
                      <a:alpha val="43000"/>
                    </a:srgbClr>
                  </a:outerShdw>
                </a:effectLst>
              </a:rPr>
              <a:t>and -</a:t>
            </a:r>
            <a:r>
              <a:rPr lang="en-US" altLang="en-US" sz="2000" b="1" dirty="0" smtClean="0">
                <a:solidFill>
                  <a:srgbClr val="FFFF00"/>
                </a:solidFill>
                <a:effectLst>
                  <a:outerShdw blurRad="38100" dist="38100" dir="2700000" algn="tl">
                    <a:srgbClr val="002060">
                      <a:alpha val="43000"/>
                    </a:srgbClr>
                  </a:outerShdw>
                </a:effectLst>
              </a:rPr>
              <a:t>20</a:t>
            </a:r>
            <a:r>
              <a:rPr lang="en-US" altLang="en-US" sz="2000" dirty="0" smtClean="0">
                <a:solidFill>
                  <a:srgbClr val="FFFF00"/>
                </a:solidFill>
                <a:effectLst>
                  <a:outerShdw blurRad="38100" dist="38100" dir="2700000" algn="tl">
                    <a:srgbClr val="002060">
                      <a:alpha val="43000"/>
                    </a:srgbClr>
                  </a:outerShdw>
                </a:effectLst>
              </a:rPr>
              <a:t>°</a:t>
            </a:r>
            <a:r>
              <a:rPr lang="en-US" altLang="en-US" sz="2000" b="1" dirty="0" smtClean="0">
                <a:solidFill>
                  <a:srgbClr val="FFFF00"/>
                </a:solidFill>
                <a:effectLst>
                  <a:outerShdw blurRad="38100" dist="38100" dir="2700000" algn="tl">
                    <a:srgbClr val="002060">
                      <a:alpha val="43000"/>
                    </a:srgbClr>
                  </a:outerShdw>
                </a:effectLst>
              </a:rPr>
              <a:t>C</a:t>
            </a:r>
            <a:endParaRPr lang="en-US" altLang="en-US" sz="2000" b="1" dirty="0">
              <a:solidFill>
                <a:srgbClr val="FFFF00"/>
              </a:solidFill>
              <a:effectLst>
                <a:outerShdw blurRad="38100" dist="38100" dir="2700000" algn="tl">
                  <a:srgbClr val="002060">
                    <a:alpha val="43000"/>
                  </a:srgbClr>
                </a:outerShdw>
              </a:effectLst>
            </a:endParaRPr>
          </a:p>
        </p:txBody>
      </p:sp>
      <p:sp>
        <p:nvSpPr>
          <p:cNvPr id="179208" name="Line 8"/>
          <p:cNvSpPr>
            <a:spLocks noChangeShapeType="1"/>
          </p:cNvSpPr>
          <p:nvPr/>
        </p:nvSpPr>
        <p:spPr bwMode="auto">
          <a:xfrm flipV="1">
            <a:off x="1460500" y="3276600"/>
            <a:ext cx="825500" cy="784225"/>
          </a:xfrm>
          <a:prstGeom prst="line">
            <a:avLst/>
          </a:prstGeom>
          <a:noFill/>
          <a:ln w="44450">
            <a:gradFill flip="none" rotWithShape="1">
              <a:gsLst>
                <a:gs pos="0">
                  <a:srgbClr val="FFFF00"/>
                </a:gs>
                <a:gs pos="100000">
                  <a:schemeClr val="accent1">
                    <a:lumMod val="75000"/>
                  </a:schemeClr>
                </a:gs>
              </a:gsLst>
              <a:lin ang="2700000" scaled="1"/>
              <a:tileRect/>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79209" name="Rectangle 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79210" name="Picture 10"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79211" name="Picture 11"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4" name="Line 8"/>
          <p:cNvSpPr>
            <a:spLocks noChangeShapeType="1"/>
          </p:cNvSpPr>
          <p:nvPr/>
        </p:nvSpPr>
        <p:spPr bwMode="auto">
          <a:xfrm>
            <a:off x="1460500" y="4060825"/>
            <a:ext cx="825500" cy="376193"/>
          </a:xfrm>
          <a:prstGeom prst="line">
            <a:avLst/>
          </a:prstGeom>
          <a:noFill/>
          <a:ln w="44450">
            <a:gradFill flip="none" rotWithShape="1">
              <a:gsLst>
                <a:gs pos="0">
                  <a:srgbClr val="FFFF00"/>
                </a:gs>
                <a:gs pos="100000">
                  <a:schemeClr val="accent1">
                    <a:lumMod val="75000"/>
                  </a:schemeClr>
                </a:gs>
              </a:gsLst>
              <a:lin ang="2700000" scaled="1"/>
              <a:tileRect/>
            </a:gra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Tree>
    <p:extLst>
      <p:ext uri="{BB962C8B-B14F-4D97-AF65-F5344CB8AC3E}">
        <p14:creationId xmlns:p14="http://schemas.microsoft.com/office/powerpoint/2010/main" val="15224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wipe(down)">
                                      <p:cBhvr>
                                        <p:cTn id="7" dur="500"/>
                                        <p:tgtEl>
                                          <p:spTgt spid="1792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1967CA05-2291-470C-93AB-5A467F40539A}" type="slidenum">
              <a:rPr lang="en-US" altLang="en-US"/>
              <a:pPr/>
              <a:t>17</a:t>
            </a:fld>
            <a:endParaRPr lang="en-US" altLang="en-US"/>
          </a:p>
        </p:txBody>
      </p:sp>
      <p:pic>
        <p:nvPicPr>
          <p:cNvPr id="16395" name="Picture 11" descr="sk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19400"/>
            <a:ext cx="4505325" cy="31242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386"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Temperature</a:t>
            </a:r>
          </a:p>
        </p:txBody>
      </p:sp>
      <p:sp>
        <p:nvSpPr>
          <p:cNvPr id="16387" name="Rectangle 3"/>
          <p:cNvSpPr>
            <a:spLocks noGrp="1" noChangeArrowheads="1"/>
          </p:cNvSpPr>
          <p:nvPr>
            <p:ph type="body" sz="half" idx="1"/>
          </p:nvPr>
        </p:nvSpPr>
        <p:spPr>
          <a:xfrm>
            <a:off x="228600" y="1752600"/>
            <a:ext cx="3886200" cy="4267200"/>
          </a:xfrm>
        </p:spPr>
        <p:txBody>
          <a:bodyPr/>
          <a:lstStyle/>
          <a:p>
            <a:r>
              <a:rPr lang="en-US" altLang="en-US" dirty="0" smtClean="0">
                <a:effectLst>
                  <a:outerShdw blurRad="38100" dist="38100" dir="2700000" algn="tl">
                    <a:srgbClr val="000000">
                      <a:alpha val="43137"/>
                    </a:srgbClr>
                  </a:outerShdw>
                </a:effectLst>
              </a:rPr>
              <a:t>“Cold Soaked" </a:t>
            </a:r>
            <a:r>
              <a:rPr lang="en-US" altLang="en-US" dirty="0">
                <a:effectLst>
                  <a:outerShdw blurRad="38100" dist="38100" dir="2700000" algn="tl">
                    <a:srgbClr val="000000">
                      <a:alpha val="43137"/>
                    </a:srgbClr>
                  </a:outerShdw>
                </a:effectLst>
              </a:rPr>
              <a:t>aircraft can be a cause</a:t>
            </a:r>
          </a:p>
          <a:p>
            <a:pPr lvl="1"/>
            <a:r>
              <a:rPr lang="en-US" altLang="en-US" dirty="0">
                <a:effectLst>
                  <a:outerShdw blurRad="38100" dist="38100" dir="2700000" algn="tl">
                    <a:srgbClr val="000000">
                      <a:alpha val="43137"/>
                    </a:srgbClr>
                  </a:outerShdw>
                </a:effectLst>
              </a:rPr>
              <a:t>Sustained flight in below freezing air</a:t>
            </a:r>
          </a:p>
          <a:p>
            <a:pPr lvl="1"/>
            <a:r>
              <a:rPr lang="en-US" altLang="en-US" dirty="0">
                <a:effectLst>
                  <a:outerShdw blurRad="38100" dist="38100" dir="2700000" algn="tl">
                    <a:srgbClr val="000000">
                      <a:alpha val="43137"/>
                    </a:srgbClr>
                  </a:outerShdw>
                </a:effectLst>
              </a:rPr>
              <a:t>Descends to warm air, but…</a:t>
            </a:r>
          </a:p>
          <a:p>
            <a:pPr lvl="1"/>
            <a:r>
              <a:rPr lang="en-US" altLang="en-US" dirty="0">
                <a:effectLst>
                  <a:outerShdw blurRad="38100" dist="38100" dir="2700000" algn="tl">
                    <a:srgbClr val="000000">
                      <a:alpha val="43137"/>
                    </a:srgbClr>
                  </a:outerShdw>
                </a:effectLst>
              </a:rPr>
              <a:t>The aircraft’s skin remains cold</a:t>
            </a:r>
          </a:p>
        </p:txBody>
      </p:sp>
      <p:sp>
        <p:nvSpPr>
          <p:cNvPr id="16394" name="Freeform 10"/>
          <p:cNvSpPr>
            <a:spLocks/>
          </p:cNvSpPr>
          <p:nvPr/>
        </p:nvSpPr>
        <p:spPr bwMode="auto">
          <a:xfrm>
            <a:off x="5867400" y="4114800"/>
            <a:ext cx="1447800" cy="1828800"/>
          </a:xfrm>
          <a:custGeom>
            <a:avLst/>
            <a:gdLst>
              <a:gd name="T0" fmla="*/ 0 w 1104"/>
              <a:gd name="T1" fmla="*/ 0 h 768"/>
              <a:gd name="T2" fmla="*/ 384 w 1104"/>
              <a:gd name="T3" fmla="*/ 192 h 768"/>
              <a:gd name="T4" fmla="*/ 720 w 1104"/>
              <a:gd name="T5" fmla="*/ 672 h 768"/>
              <a:gd name="T6" fmla="*/ 1104 w 1104"/>
              <a:gd name="T7" fmla="*/ 768 h 768"/>
            </a:gdLst>
            <a:ahLst/>
            <a:cxnLst>
              <a:cxn ang="0">
                <a:pos x="T0" y="T1"/>
              </a:cxn>
              <a:cxn ang="0">
                <a:pos x="T2" y="T3"/>
              </a:cxn>
              <a:cxn ang="0">
                <a:pos x="T4" y="T5"/>
              </a:cxn>
              <a:cxn ang="0">
                <a:pos x="T6" y="T7"/>
              </a:cxn>
            </a:cxnLst>
            <a:rect l="0" t="0" r="r" b="b"/>
            <a:pathLst>
              <a:path w="1104" h="768">
                <a:moveTo>
                  <a:pt x="0" y="0"/>
                </a:moveTo>
                <a:cubicBezTo>
                  <a:pt x="132" y="40"/>
                  <a:pt x="264" y="80"/>
                  <a:pt x="384" y="192"/>
                </a:cubicBezTo>
                <a:cubicBezTo>
                  <a:pt x="504" y="304"/>
                  <a:pt x="600" y="576"/>
                  <a:pt x="720" y="672"/>
                </a:cubicBezTo>
                <a:cubicBezTo>
                  <a:pt x="840" y="768"/>
                  <a:pt x="972" y="768"/>
                  <a:pt x="1104" y="768"/>
                </a:cubicBezTo>
              </a:path>
            </a:pathLst>
          </a:custGeom>
          <a:noFill/>
          <a:ln w="28575" cap="flat" cmpd="sng">
            <a:solidFill>
              <a:srgbClr val="0000FF"/>
            </a:solidFill>
            <a:prstDash val="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16397" name="Picture 13" descr="ski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334000"/>
            <a:ext cx="1600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skin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581400"/>
            <a:ext cx="1600200" cy="742950"/>
          </a:xfrm>
          <a:prstGeom prst="rect">
            <a:avLst/>
          </a:prstGeom>
          <a:noFill/>
          <a:extLst>
            <a:ext uri="{909E8E84-426E-40DD-AFC4-6F175D3DCCD1}">
              <a14:hiddenFill xmlns:a14="http://schemas.microsoft.com/office/drawing/2010/main">
                <a:solidFill>
                  <a:srgbClr val="FFFFFF"/>
                </a:solidFill>
              </a14:hiddenFill>
            </a:ext>
          </a:extLst>
        </p:spPr>
      </p:pic>
      <p:sp>
        <p:nvSpPr>
          <p:cNvPr id="16400" name="Line 16"/>
          <p:cNvSpPr>
            <a:spLocks noChangeShapeType="1"/>
          </p:cNvSpPr>
          <p:nvPr/>
        </p:nvSpPr>
        <p:spPr bwMode="auto">
          <a:xfrm>
            <a:off x="3581400" y="3581400"/>
            <a:ext cx="1066800" cy="22860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6401" name="Line 17"/>
          <p:cNvSpPr>
            <a:spLocks noChangeShapeType="1"/>
          </p:cNvSpPr>
          <p:nvPr/>
        </p:nvSpPr>
        <p:spPr bwMode="auto">
          <a:xfrm>
            <a:off x="2895600" y="5410200"/>
            <a:ext cx="4572000" cy="495300"/>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16404" name="Rectangle 20"/>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6405" name="Picture 21"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406" name="Picture 22"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7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fade">
                                      <p:cBhvr>
                                        <p:cTn id="19" dur="500"/>
                                        <p:tgtEl>
                                          <p:spTgt spid="16387">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499"/>
                                          </p:stCondLst>
                                        </p:cTn>
                                        <p:tgtEl>
                                          <p:spTgt spid="16395"/>
                                        </p:tgtEl>
                                        <p:attrNameLst>
                                          <p:attrName>style.visibility</p:attrName>
                                        </p:attrNameLst>
                                      </p:cBhvr>
                                      <p:to>
                                        <p:strVal val="visible"/>
                                      </p:to>
                                    </p:se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6400"/>
                                        </p:tgtEl>
                                        <p:attrNameLst>
                                          <p:attrName>style.visibility</p:attrName>
                                        </p:attrNameLst>
                                      </p:cBhvr>
                                      <p:to>
                                        <p:strVal val="visible"/>
                                      </p:to>
                                    </p:set>
                                    <p:animEffect transition="in" filter="wipe(up)">
                                      <p:cBhvr>
                                        <p:cTn id="26" dur="500"/>
                                        <p:tgtEl>
                                          <p:spTgt spid="16400"/>
                                        </p:tgtEl>
                                      </p:cBhvr>
                                    </p:animEffect>
                                  </p:childTnLst>
                                </p:cTn>
                              </p:par>
                            </p:childTnLst>
                          </p:cTn>
                        </p:par>
                        <p:par>
                          <p:cTn id="27" fill="hold">
                            <p:stCondLst>
                              <p:cond delay="3000"/>
                            </p:stCondLst>
                            <p:childTnLst>
                              <p:par>
                                <p:cTn id="28" presetID="2" presetClass="entr" presetSubtype="8" fill="hold" nodeType="afterEffect">
                                  <p:stCondLst>
                                    <p:cond delay="0"/>
                                  </p:stCondLst>
                                  <p:childTnLst>
                                    <p:set>
                                      <p:cBhvr>
                                        <p:cTn id="29" dur="1" fill="hold">
                                          <p:stCondLst>
                                            <p:cond delay="0"/>
                                          </p:stCondLst>
                                        </p:cTn>
                                        <p:tgtEl>
                                          <p:spTgt spid="16398"/>
                                        </p:tgtEl>
                                        <p:attrNameLst>
                                          <p:attrName>style.visibility</p:attrName>
                                        </p:attrNameLst>
                                      </p:cBhvr>
                                      <p:to>
                                        <p:strVal val="visible"/>
                                      </p:to>
                                    </p:set>
                                    <p:anim calcmode="lin" valueType="num">
                                      <p:cBhvr additive="base">
                                        <p:cTn id="30" dur="500" fill="hold"/>
                                        <p:tgtEl>
                                          <p:spTgt spid="16398"/>
                                        </p:tgtEl>
                                        <p:attrNameLst>
                                          <p:attrName>ppt_x</p:attrName>
                                        </p:attrNameLst>
                                      </p:cBhvr>
                                      <p:tavLst>
                                        <p:tav tm="0">
                                          <p:val>
                                            <p:strVal val="0-#ppt_w/2"/>
                                          </p:val>
                                        </p:tav>
                                        <p:tav tm="100000">
                                          <p:val>
                                            <p:strVal val="#ppt_x"/>
                                          </p:val>
                                        </p:tav>
                                      </p:tavLst>
                                    </p:anim>
                                    <p:anim calcmode="lin" valueType="num">
                                      <p:cBhvr additive="base">
                                        <p:cTn id="31" dur="500" fill="hold"/>
                                        <p:tgtEl>
                                          <p:spTgt spid="16398"/>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wipe(left)">
                                      <p:cBhvr>
                                        <p:cTn id="35" dur="500"/>
                                        <p:tgtEl>
                                          <p:spTgt spid="16394"/>
                                        </p:tgtEl>
                                      </p:cBhvr>
                                    </p:animEffec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499"/>
                                          </p:stCondLst>
                                        </p:cTn>
                                        <p:tgtEl>
                                          <p:spTgt spid="16397"/>
                                        </p:tgtEl>
                                        <p:attrNameLst>
                                          <p:attrName>style.visibility</p:attrName>
                                        </p:attrNameLst>
                                      </p:cBhvr>
                                      <p:to>
                                        <p:strVal val="visible"/>
                                      </p:to>
                                    </p:se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Effect transition="in" filter="wipe(left)">
                                      <p:cBhvr>
                                        <p:cTn id="42" dur="500"/>
                                        <p:tgtEl>
                                          <p:spTgt spid="16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bldLvl="3" autoUpdateAnimBg="0"/>
      <p:bldP spid="16394" grpId="0" animBg="1"/>
      <p:bldP spid="16400" grpId="0" animBg="1"/>
      <p:bldP spid="1640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950200BC-318C-4437-8D18-0B324C7F4296}" type="slidenum">
              <a:rPr lang="en-US" altLang="en-US"/>
              <a:pPr/>
              <a:t>18</a:t>
            </a:fld>
            <a:endParaRPr lang="en-US" altLang="en-US"/>
          </a:p>
        </p:txBody>
      </p:sp>
      <p:sp>
        <p:nvSpPr>
          <p:cNvPr id="18434" name="Rectangle 2"/>
          <p:cNvSpPr>
            <a:spLocks noGrp="1" noChangeArrowheads="1"/>
          </p:cNvSpPr>
          <p:nvPr>
            <p:ph type="title"/>
          </p:nvPr>
        </p:nvSpPr>
        <p:spPr>
          <a:xfrm>
            <a:off x="685800" y="0"/>
            <a:ext cx="7772400" cy="1143000"/>
          </a:xfrm>
        </p:spPr>
        <p:txBody>
          <a:bodyPr/>
          <a:lstStyle/>
          <a:p>
            <a:r>
              <a:rPr lang="en-US" altLang="en-US" dirty="0">
                <a:effectLst>
                  <a:outerShdw blurRad="38100" dist="38100" dir="2700000" algn="tl">
                    <a:srgbClr val="000000">
                      <a:alpha val="43137"/>
                    </a:srgbClr>
                  </a:outerShdw>
                </a:effectLst>
              </a:rPr>
              <a:t>Water Droplet Size</a:t>
            </a:r>
          </a:p>
        </p:txBody>
      </p:sp>
      <p:sp>
        <p:nvSpPr>
          <p:cNvPr id="18435" name="Rectangle 3"/>
          <p:cNvSpPr>
            <a:spLocks noGrp="1" noChangeArrowheads="1"/>
          </p:cNvSpPr>
          <p:nvPr>
            <p:ph type="body" sz="half" idx="1"/>
          </p:nvPr>
        </p:nvSpPr>
        <p:spPr>
          <a:xfrm>
            <a:off x="609600" y="1465263"/>
            <a:ext cx="7696200" cy="1811337"/>
          </a:xfrm>
        </p:spPr>
        <p:txBody>
          <a:bodyPr/>
          <a:lstStyle/>
          <a:p>
            <a:pPr marL="0" indent="0">
              <a:lnSpc>
                <a:spcPct val="90000"/>
              </a:lnSpc>
              <a:buNone/>
            </a:pPr>
            <a:r>
              <a:rPr lang="en-US" altLang="en-US" dirty="0">
                <a:effectLst>
                  <a:outerShdw blurRad="38100" dist="38100" dir="2700000" algn="tl">
                    <a:srgbClr val="000000">
                      <a:alpha val="43137"/>
                    </a:srgbClr>
                  </a:outerShdw>
                </a:effectLst>
              </a:rPr>
              <a:t>Icing patterns change with droplet size, </a:t>
            </a:r>
            <a:r>
              <a:rPr lang="en-US" altLang="en-US" dirty="0" smtClean="0">
                <a:effectLst>
                  <a:outerShdw blurRad="38100" dist="38100" dir="2700000" algn="tl">
                    <a:srgbClr val="000000">
                      <a:alpha val="43137"/>
                    </a:srgbClr>
                  </a:outerShdw>
                </a:effectLst>
              </a:rPr>
              <a:t>but in</a:t>
            </a:r>
          </a:p>
          <a:p>
            <a:pPr marL="0" indent="0">
              <a:lnSpc>
                <a:spcPct val="90000"/>
              </a:lnSpc>
              <a:buNone/>
            </a:pPr>
            <a:r>
              <a:rPr lang="en-US" altLang="en-US" dirty="0" smtClean="0">
                <a:effectLst>
                  <a:outerShdw blurRad="38100" dist="38100" dir="2700000" algn="tl">
                    <a:srgbClr val="000000">
                      <a:alpha val="43137"/>
                    </a:srgbClr>
                  </a:outerShdw>
                </a:effectLst>
              </a:rPr>
              <a:t>relation to other</a:t>
            </a:r>
            <a:endParaRPr lang="en-US" altLang="en-US" dirty="0">
              <a:effectLst>
                <a:outerShdw blurRad="38100" dist="38100" dir="2700000" algn="tl">
                  <a:srgbClr val="000000">
                    <a:alpha val="43137"/>
                  </a:srgbClr>
                </a:outerShdw>
              </a:effectLst>
            </a:endParaRPr>
          </a:p>
          <a:p>
            <a:pPr marL="0" indent="0">
              <a:lnSpc>
                <a:spcPct val="90000"/>
              </a:lnSpc>
              <a:buNone/>
            </a:pPr>
            <a:r>
              <a:rPr lang="en-US" altLang="en-US" dirty="0" smtClean="0">
                <a:effectLst>
                  <a:outerShdw blurRad="38100" dist="38100" dir="2700000" algn="tl">
                    <a:srgbClr val="000000">
                      <a:alpha val="43137"/>
                    </a:srgbClr>
                  </a:outerShdw>
                </a:effectLst>
              </a:rPr>
              <a:t>factors….</a:t>
            </a:r>
          </a:p>
        </p:txBody>
      </p:sp>
      <p:sp>
        <p:nvSpPr>
          <p:cNvPr id="18436" name="Rectangle 4"/>
          <p:cNvSpPr>
            <a:spLocks noGrp="1" noChangeArrowheads="1"/>
          </p:cNvSpPr>
          <p:nvPr>
            <p:ph type="body" sz="half" idx="2"/>
          </p:nvPr>
        </p:nvSpPr>
        <p:spPr>
          <a:xfrm>
            <a:off x="587375" y="3048000"/>
            <a:ext cx="3810000" cy="2597150"/>
          </a:xfrm>
        </p:spPr>
        <p:txBody>
          <a:bodyPr/>
          <a:lstStyle/>
          <a:p>
            <a:pPr>
              <a:lnSpc>
                <a:spcPct val="80000"/>
              </a:lnSpc>
              <a:buFontTx/>
              <a:buNone/>
            </a:pPr>
            <a:endParaRPr lang="en-US" altLang="en-US" sz="3200" dirty="0">
              <a:effectLst>
                <a:outerShdw blurRad="38100" dist="38100" dir="2700000" algn="tl">
                  <a:srgbClr val="000000">
                    <a:alpha val="43137"/>
                  </a:srgbClr>
                </a:outerShdw>
              </a:effectLst>
            </a:endParaRPr>
          </a:p>
          <a:p>
            <a:pPr>
              <a:lnSpc>
                <a:spcPct val="80000"/>
              </a:lnSpc>
            </a:pPr>
            <a:r>
              <a:rPr lang="en-US" altLang="en-US" dirty="0">
                <a:effectLst>
                  <a:outerShdw blurRad="38100" dist="38100" dir="2700000" algn="tl">
                    <a:srgbClr val="000000">
                      <a:alpha val="43137"/>
                    </a:srgbClr>
                  </a:outerShdw>
                </a:effectLst>
              </a:rPr>
              <a:t>Droplet size not as important as…</a:t>
            </a:r>
          </a:p>
          <a:p>
            <a:pPr lvl="1">
              <a:lnSpc>
                <a:spcPct val="80000"/>
              </a:lnSpc>
            </a:pPr>
            <a:r>
              <a:rPr lang="en-US" altLang="en-US" dirty="0">
                <a:effectLst>
                  <a:outerShdw blurRad="38100" dist="38100" dir="2700000" algn="tl">
                    <a:srgbClr val="000000">
                      <a:alpha val="43137"/>
                    </a:srgbClr>
                  </a:outerShdw>
                </a:effectLst>
              </a:rPr>
              <a:t>LWC and </a:t>
            </a:r>
          </a:p>
          <a:p>
            <a:pPr lvl="1">
              <a:lnSpc>
                <a:spcPct val="80000"/>
              </a:lnSpc>
            </a:pPr>
            <a:r>
              <a:rPr lang="en-US" altLang="en-US" dirty="0">
                <a:effectLst>
                  <a:outerShdw blurRad="38100" dist="38100" dir="2700000" algn="tl">
                    <a:srgbClr val="000000">
                      <a:alpha val="43137"/>
                    </a:srgbClr>
                  </a:outerShdw>
                </a:effectLst>
              </a:rPr>
              <a:t>Temperature</a:t>
            </a: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966" y="2268538"/>
            <a:ext cx="4405922" cy="3598862"/>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Rectangle 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8439" name="Picture 7"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30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5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500"/>
                                        <p:tgtEl>
                                          <p:spTgt spid="18435">
                                            <p:txEl>
                                              <p:pRg st="2" end="2"/>
                                            </p:txEl>
                                          </p:spTgt>
                                        </p:tgtEl>
                                      </p:cBhvr>
                                    </p:animEffect>
                                  </p:childTnLst>
                                </p:cTn>
                              </p:par>
                            </p:childTnLst>
                          </p:cTn>
                        </p:par>
                        <p:par>
                          <p:cTn id="14" fill="hold" nodeType="with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436">
                                            <p:txEl>
                                              <p:pRg st="1" end="1"/>
                                            </p:txEl>
                                          </p:spTgt>
                                        </p:tgtEl>
                                        <p:attrNameLst>
                                          <p:attrName>style.visibility</p:attrName>
                                        </p:attrNameLst>
                                      </p:cBhvr>
                                      <p:to>
                                        <p:strVal val="visible"/>
                                      </p:to>
                                    </p:set>
                                    <p:animEffect transition="in" filter="fade">
                                      <p:cBhvr>
                                        <p:cTn id="17" dur="500"/>
                                        <p:tgtEl>
                                          <p:spTgt spid="18436">
                                            <p:txEl>
                                              <p:pRg st="1" end="1"/>
                                            </p:txEl>
                                          </p:spTgt>
                                        </p:tgtEl>
                                      </p:cBhvr>
                                    </p:animEffect>
                                  </p:childTnLst>
                                </p:cTn>
                              </p:par>
                            </p:childTnLst>
                          </p:cTn>
                        </p:par>
                        <p:par>
                          <p:cTn id="18" fill="hold" nodeType="with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fade">
                                      <p:cBhvr>
                                        <p:cTn id="21" dur="500"/>
                                        <p:tgtEl>
                                          <p:spTgt spid="18436">
                                            <p:txEl>
                                              <p:pRg st="2" end="2"/>
                                            </p:txEl>
                                          </p:spTgt>
                                        </p:tgtEl>
                                      </p:cBhvr>
                                    </p:animEffect>
                                  </p:childTnLst>
                                </p:cTn>
                              </p:par>
                            </p:childTnLst>
                          </p:cTn>
                        </p:par>
                        <p:par>
                          <p:cTn id="22" fill="hold" nodeType="with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8436">
                                            <p:txEl>
                                              <p:pRg st="3" end="3"/>
                                            </p:txEl>
                                          </p:spTgt>
                                        </p:tgtEl>
                                        <p:attrNameLst>
                                          <p:attrName>style.visibility</p:attrName>
                                        </p:attrNameLst>
                                      </p:cBhvr>
                                      <p:to>
                                        <p:strVal val="visible"/>
                                      </p:to>
                                    </p:set>
                                    <p:animEffect transition="in" filter="fade">
                                      <p:cBhvr>
                                        <p:cTn id="25" dur="500"/>
                                        <p:tgtEl>
                                          <p:spTgt spid="18436">
                                            <p:txEl>
                                              <p:pRg st="3" end="3"/>
                                            </p:txEl>
                                          </p:spTgt>
                                        </p:tgtEl>
                                      </p:cBhvr>
                                    </p:animEffect>
                                  </p:childTnLst>
                                </p:cTn>
                              </p:par>
                            </p:childTnLst>
                          </p:cTn>
                        </p:par>
                        <p:par>
                          <p:cTn id="26" fill="hold" nodeType="withGroup">
                            <p:stCondLst>
                              <p:cond delay="2000"/>
                            </p:stCondLst>
                            <p:childTnLst>
                              <p:par>
                                <p:cTn id="27" presetID="10" presetClass="entr" presetSubtype="0" fill="hold" nodeType="afterEffect">
                                  <p:stCondLst>
                                    <p:cond delay="0"/>
                                  </p:stCondLst>
                                  <p:childTnLst>
                                    <p:set>
                                      <p:cBhvr>
                                        <p:cTn id="28" dur="1" fill="hold">
                                          <p:stCondLst>
                                            <p:cond delay="0"/>
                                          </p:stCondLst>
                                        </p:cTn>
                                        <p:tgtEl>
                                          <p:spTgt spid="18437"/>
                                        </p:tgtEl>
                                        <p:attrNameLst>
                                          <p:attrName>style.visibility</p:attrName>
                                        </p:attrNameLst>
                                      </p:cBhvr>
                                      <p:to>
                                        <p:strVal val="visible"/>
                                      </p:to>
                                    </p:set>
                                    <p:animEffect transition="in" filter="fade">
                                      <p:cBhvr>
                                        <p:cTn id="29"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bldLvl="3" autoUpdateAnimBg="0"/>
      <p:bldP spid="18436" grpId="0" uiExpand="1"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Cloud Type and Droplet Size</a:t>
            </a:r>
          </a:p>
        </p:txBody>
      </p:sp>
      <p:sp>
        <p:nvSpPr>
          <p:cNvPr id="54275" name="Rectangle 3"/>
          <p:cNvSpPr>
            <a:spLocks noGrp="1" noChangeArrowheads="1"/>
          </p:cNvSpPr>
          <p:nvPr>
            <p:ph type="body" idx="1"/>
          </p:nvPr>
        </p:nvSpPr>
        <p:spPr>
          <a:xfrm>
            <a:off x="965200" y="1593850"/>
            <a:ext cx="7772400" cy="28035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Cumulus - Large drops </a:t>
            </a:r>
          </a:p>
          <a:p>
            <a:pPr>
              <a:buFontTx/>
              <a:buNone/>
            </a:pPr>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Stratus - Small drops </a:t>
            </a:r>
          </a:p>
          <a:p>
            <a:pPr>
              <a:buFontTx/>
              <a:buNone/>
            </a:pPr>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High clouds - Ice crystals</a:t>
            </a:r>
          </a:p>
        </p:txBody>
      </p:sp>
      <p:sp>
        <p:nvSpPr>
          <p:cNvPr id="54276"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4277"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19</a:t>
            </a:fld>
            <a:endParaRPr lang="en-US" altLang="en-US" dirty="0"/>
          </a:p>
        </p:txBody>
      </p:sp>
    </p:spTree>
    <p:extLst>
      <p:ext uri="{BB962C8B-B14F-4D97-AF65-F5344CB8AC3E}">
        <p14:creationId xmlns:p14="http://schemas.microsoft.com/office/powerpoint/2010/main" val="36903343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animEffect transition="in" filter="fade">
                                      <p:cBhvr>
                                        <p:cTn id="11" dur="500"/>
                                        <p:tgtEl>
                                          <p:spTgt spid="54275">
                                            <p:txEl>
                                              <p:pRg st="2" end="2"/>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animEffect transition="in" filter="fade">
                                      <p:cBhvr>
                                        <p:cTn id="15"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FBAEA00-465D-4AC8-BC60-47E36B684661}" type="slidenum">
              <a:rPr lang="en-US" altLang="en-US"/>
              <a:pPr/>
              <a:t>2</a:t>
            </a:fld>
            <a:endParaRPr lang="en-US" altLang="en-US"/>
          </a:p>
        </p:txBody>
      </p:sp>
      <p:sp>
        <p:nvSpPr>
          <p:cNvPr id="4099" name="Rectangle 3"/>
          <p:cNvSpPr>
            <a:spLocks noGrp="1" noChangeArrowheads="1"/>
          </p:cNvSpPr>
          <p:nvPr>
            <p:ph type="body" idx="1"/>
          </p:nvPr>
        </p:nvSpPr>
        <p:spPr>
          <a:xfrm>
            <a:off x="338138" y="1749424"/>
            <a:ext cx="8469312" cy="4498975"/>
          </a:xfrm>
        </p:spPr>
        <p:txBody>
          <a:bodyPr/>
          <a:lstStyle/>
          <a:p>
            <a:pPr>
              <a:lnSpc>
                <a:spcPct val="200000"/>
              </a:lnSpc>
            </a:pPr>
            <a:r>
              <a:rPr lang="en-US" altLang="en-US" sz="2400" dirty="0">
                <a:effectLst>
                  <a:outerShdw blurRad="38100" dist="38100" dir="2700000" algn="tl">
                    <a:srgbClr val="000000">
                      <a:alpha val="43137"/>
                    </a:srgbClr>
                  </a:outerShdw>
                </a:effectLst>
              </a:rPr>
              <a:t>Describe the effects of icing on aircraft performance</a:t>
            </a:r>
          </a:p>
          <a:p>
            <a:pPr>
              <a:lnSpc>
                <a:spcPct val="200000"/>
              </a:lnSpc>
            </a:pPr>
            <a:r>
              <a:rPr lang="en-US" altLang="en-US" sz="2400" dirty="0">
                <a:effectLst>
                  <a:outerShdw blurRad="38100" dist="38100" dir="2700000" algn="tl">
                    <a:srgbClr val="000000">
                      <a:alpha val="43137"/>
                    </a:srgbClr>
                  </a:outerShdw>
                </a:effectLst>
              </a:rPr>
              <a:t>Explain what causes icing</a:t>
            </a:r>
          </a:p>
          <a:p>
            <a:pPr>
              <a:lnSpc>
                <a:spcPct val="200000"/>
              </a:lnSpc>
            </a:pPr>
            <a:r>
              <a:rPr lang="en-US" altLang="en-US" sz="2400" dirty="0">
                <a:effectLst>
                  <a:outerShdw blurRad="38100" dist="38100" dir="2700000" algn="tl">
                    <a:srgbClr val="000000">
                      <a:alpha val="43137"/>
                    </a:srgbClr>
                  </a:outerShdw>
                </a:effectLst>
              </a:rPr>
              <a:t>Understand how ice forms and when and where it occurs</a:t>
            </a:r>
          </a:p>
          <a:p>
            <a:pPr>
              <a:lnSpc>
                <a:spcPct val="200000"/>
              </a:lnSpc>
            </a:pPr>
            <a:r>
              <a:rPr lang="en-US" altLang="en-US" sz="2400" dirty="0">
                <a:effectLst>
                  <a:outerShdw blurRad="38100" dist="38100" dir="2700000" algn="tl">
                    <a:srgbClr val="000000">
                      <a:alpha val="43137"/>
                    </a:srgbClr>
                  </a:outerShdw>
                </a:effectLst>
              </a:rPr>
              <a:t>Define the 3 types of icing and their </a:t>
            </a:r>
            <a:r>
              <a:rPr lang="en-US" altLang="en-US" sz="2400" dirty="0" smtClean="0">
                <a:effectLst>
                  <a:outerShdw blurRad="38100" dist="38100" dir="2700000" algn="tl">
                    <a:srgbClr val="000000">
                      <a:alpha val="43137"/>
                    </a:srgbClr>
                  </a:outerShdw>
                </a:effectLst>
              </a:rPr>
              <a:t>characteristics</a:t>
            </a:r>
            <a:endParaRPr lang="en-US" altLang="en-US" sz="2400" dirty="0">
              <a:effectLst>
                <a:outerShdw blurRad="38100" dist="38100" dir="2700000" algn="tl">
                  <a:srgbClr val="000000">
                    <a:alpha val="43137"/>
                  </a:srgbClr>
                </a:outerShdw>
              </a:effectLst>
            </a:endParaRPr>
          </a:p>
        </p:txBody>
      </p:sp>
      <p:sp>
        <p:nvSpPr>
          <p:cNvPr id="4100" name="Rectangle 4"/>
          <p:cNvSpPr>
            <a:spLocks noGrp="1" noChangeArrowheads="1"/>
          </p:cNvSpPr>
          <p:nvPr>
            <p:ph type="title"/>
          </p:nvPr>
        </p:nvSpPr>
        <p:spPr>
          <a:xfrm>
            <a:off x="606425" y="349250"/>
            <a:ext cx="7772400" cy="1143000"/>
          </a:xfrm>
          <a:noFill/>
          <a:ln/>
        </p:spPr>
        <p:txBody>
          <a:bodyPr/>
          <a:lstStyle/>
          <a:p>
            <a:r>
              <a:rPr lang="en-US" altLang="en-US" dirty="0">
                <a:effectLst>
                  <a:outerShdw blurRad="38100" dist="38100" dir="2700000" algn="tl">
                    <a:srgbClr val="000000">
                      <a:alpha val="43137"/>
                    </a:srgbClr>
                  </a:outerShdw>
                </a:effectLst>
              </a:rPr>
              <a:t>Objectives</a:t>
            </a:r>
          </a:p>
        </p:txBody>
      </p:sp>
      <p:sp>
        <p:nvSpPr>
          <p:cNvPr id="4101"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4102"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94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fade">
                                      <p:cBhvr>
                                        <p:cTn id="16"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0867B671-A12F-46CD-B9C2-DA8AA21D9B23}" type="slidenum">
              <a:rPr lang="en-US" altLang="en-US">
                <a:effectLst>
                  <a:outerShdw blurRad="38100" dist="38100" dir="2700000" algn="tl">
                    <a:srgbClr val="000000">
                      <a:alpha val="43137"/>
                    </a:srgbClr>
                  </a:outerShdw>
                </a:effectLst>
              </a:rPr>
              <a:pPr/>
              <a:t>20</a:t>
            </a:fld>
            <a:endParaRPr lang="en-US" altLang="en-US">
              <a:effectLst>
                <a:outerShdw blurRad="38100" dist="38100" dir="2700000" algn="tl">
                  <a:srgbClr val="000000">
                    <a:alpha val="43137"/>
                  </a:srgbClr>
                </a:outerShdw>
              </a:effectLst>
            </a:endParaRPr>
          </a:p>
        </p:txBody>
      </p:sp>
      <p:sp>
        <p:nvSpPr>
          <p:cNvPr id="34818" name="Rectangle 2"/>
          <p:cNvSpPr>
            <a:spLocks noGrp="1" noChangeArrowheads="1"/>
          </p:cNvSpPr>
          <p:nvPr>
            <p:ph type="title"/>
          </p:nvPr>
        </p:nvSpPr>
        <p:spPr>
          <a:xfrm>
            <a:off x="652463" y="0"/>
            <a:ext cx="7772400" cy="1143000"/>
          </a:xfrm>
        </p:spPr>
        <p:txBody>
          <a:bodyPr/>
          <a:lstStyle/>
          <a:p>
            <a:r>
              <a:rPr lang="en-US" altLang="en-US">
                <a:effectLst>
                  <a:outerShdw blurRad="38100" dist="38100" dir="2700000" algn="tl">
                    <a:srgbClr val="000000">
                      <a:alpha val="43137"/>
                    </a:srgbClr>
                  </a:outerShdw>
                </a:effectLst>
              </a:rPr>
              <a:t>Airspeed and Duration</a:t>
            </a:r>
          </a:p>
        </p:txBody>
      </p:sp>
      <p:sp>
        <p:nvSpPr>
          <p:cNvPr id="34819" name="Rectangle 3"/>
          <p:cNvSpPr>
            <a:spLocks noGrp="1" noChangeArrowheads="1"/>
          </p:cNvSpPr>
          <p:nvPr>
            <p:ph type="body" idx="1"/>
          </p:nvPr>
        </p:nvSpPr>
        <p:spPr>
          <a:xfrm>
            <a:off x="457200" y="1371600"/>
            <a:ext cx="8229600" cy="609600"/>
          </a:xfrm>
        </p:spPr>
        <p:txBody>
          <a:bodyPr/>
          <a:lstStyle/>
          <a:p>
            <a:r>
              <a:rPr lang="en-US" altLang="en-US" sz="2000" dirty="0">
                <a:effectLst>
                  <a:outerShdw blurRad="38100" dist="38100" dir="2700000" algn="tl">
                    <a:srgbClr val="000000">
                      <a:alpha val="43137"/>
                    </a:srgbClr>
                  </a:outerShdw>
                </a:effectLst>
              </a:rPr>
              <a:t>Aircraft type and speed affect icing occurrence</a:t>
            </a:r>
          </a:p>
        </p:txBody>
      </p:sp>
      <p:pic>
        <p:nvPicPr>
          <p:cNvPr id="34830" name="Picture 14" descr="Clou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8258175" cy="394335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4831" name="Picture 15" descr="PLNTON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572000"/>
            <a:ext cx="1470025" cy="1143000"/>
          </a:xfrm>
          <a:prstGeom prst="rect">
            <a:avLst/>
          </a:prstGeom>
          <a:noFill/>
          <a:extLst>
            <a:ext uri="{909E8E84-426E-40DD-AFC4-6F175D3DCCD1}">
              <a14:hiddenFill xmlns:a14="http://schemas.microsoft.com/office/drawing/2010/main">
                <a:solidFill>
                  <a:srgbClr val="FFFFFF"/>
                </a:solidFill>
              </a14:hiddenFill>
            </a:ext>
          </a:extLst>
        </p:spPr>
      </p:pic>
      <p:sp>
        <p:nvSpPr>
          <p:cNvPr id="34840" name="AutoShape 24"/>
          <p:cNvSpPr>
            <a:spLocks noChangeArrowheads="1"/>
          </p:cNvSpPr>
          <p:nvPr/>
        </p:nvSpPr>
        <p:spPr bwMode="auto">
          <a:xfrm flipH="1">
            <a:off x="304800" y="3733800"/>
            <a:ext cx="1219200" cy="457200"/>
          </a:xfrm>
          <a:prstGeom prst="wedgeRoundRectCallout">
            <a:avLst>
              <a:gd name="adj1" fmla="val 4685"/>
              <a:gd name="adj2" fmla="val 136454"/>
              <a:gd name="adj3" fmla="val 16667"/>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Wheee</a:t>
            </a:r>
            <a:r>
              <a:rPr lang="en-US" altLang="en-US" sz="2000">
                <a:solidFill>
                  <a:srgbClr val="CBE4FB"/>
                </a:solidFill>
                <a:effectLst>
                  <a:outerShdw blurRad="38100" dist="38100" dir="2700000" algn="tl">
                    <a:srgbClr val="000000">
                      <a:alpha val="43137"/>
                    </a:srgbClr>
                  </a:outerShdw>
                </a:effectLst>
              </a:rPr>
              <a:t> !</a:t>
            </a:r>
          </a:p>
        </p:txBody>
      </p:sp>
      <p:sp>
        <p:nvSpPr>
          <p:cNvPr id="34839" name="AutoShape 23"/>
          <p:cNvSpPr>
            <a:spLocks noChangeArrowheads="1"/>
          </p:cNvSpPr>
          <p:nvPr/>
        </p:nvSpPr>
        <p:spPr bwMode="auto">
          <a:xfrm>
            <a:off x="2667000" y="3886200"/>
            <a:ext cx="1447800" cy="457200"/>
          </a:xfrm>
          <a:prstGeom prst="wedgeRoundRectCallout">
            <a:avLst>
              <a:gd name="adj1" fmla="val -44625"/>
              <a:gd name="adj2" fmla="val 94444"/>
              <a:gd name="adj3" fmla="val 16667"/>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000">
                <a:solidFill>
                  <a:srgbClr val="CBE4FB"/>
                </a:solidFill>
                <a:effectLst>
                  <a:outerShdw blurRad="38100" dist="38100" dir="2700000" algn="tl">
                    <a:srgbClr val="000000">
                      <a:alpha val="43137"/>
                    </a:srgbClr>
                  </a:outerShdw>
                </a:effectLst>
              </a:rPr>
              <a:t>Whoaa !</a:t>
            </a:r>
          </a:p>
        </p:txBody>
      </p:sp>
      <p:sp>
        <p:nvSpPr>
          <p:cNvPr id="34842" name="Text Box 26"/>
          <p:cNvSpPr txBox="1">
            <a:spLocks noChangeArrowheads="1"/>
          </p:cNvSpPr>
          <p:nvPr/>
        </p:nvSpPr>
        <p:spPr bwMode="auto">
          <a:xfrm>
            <a:off x="5105400" y="2590800"/>
            <a:ext cx="3322638"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0000FF"/>
                </a:solidFill>
                <a:effectLst>
                  <a:outerShdw blurRad="38100" dist="38100" dir="2700000" algn="tl">
                    <a:srgbClr val="FFFFFF">
                      <a:alpha val="43000"/>
                    </a:srgbClr>
                  </a:outerShdw>
                </a:effectLst>
              </a:rPr>
              <a:t>Same route &amp; altitude</a:t>
            </a:r>
          </a:p>
        </p:txBody>
      </p:sp>
      <p:sp>
        <p:nvSpPr>
          <p:cNvPr id="34843" name="Line 27"/>
          <p:cNvSpPr>
            <a:spLocks noChangeShapeType="1"/>
          </p:cNvSpPr>
          <p:nvPr/>
        </p:nvSpPr>
        <p:spPr bwMode="auto">
          <a:xfrm flipH="1">
            <a:off x="3886200" y="2971800"/>
            <a:ext cx="1219200" cy="190500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4" name="Line 28"/>
          <p:cNvSpPr>
            <a:spLocks noChangeShapeType="1"/>
          </p:cNvSpPr>
          <p:nvPr/>
        </p:nvSpPr>
        <p:spPr bwMode="auto">
          <a:xfrm>
            <a:off x="7010400" y="5105400"/>
            <a:ext cx="16764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5" name="Line 29"/>
          <p:cNvSpPr>
            <a:spLocks noChangeShapeType="1"/>
          </p:cNvSpPr>
          <p:nvPr/>
        </p:nvSpPr>
        <p:spPr bwMode="auto">
          <a:xfrm>
            <a:off x="1752600" y="5105400"/>
            <a:ext cx="31242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34841" name="Picture 25" descr="icpln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4572000"/>
            <a:ext cx="1828800" cy="1087438"/>
          </a:xfrm>
          <a:prstGeom prst="rect">
            <a:avLst/>
          </a:prstGeom>
          <a:noFill/>
          <a:extLst>
            <a:ext uri="{909E8E84-426E-40DD-AFC4-6F175D3DCCD1}">
              <a14:hiddenFill xmlns:a14="http://schemas.microsoft.com/office/drawing/2010/main">
                <a:solidFill>
                  <a:srgbClr val="FFFFFF"/>
                </a:solidFill>
              </a14:hiddenFill>
            </a:ext>
          </a:extLst>
        </p:spPr>
      </p:pic>
      <p:sp>
        <p:nvSpPr>
          <p:cNvPr id="34846" name="Text Box 30"/>
          <p:cNvSpPr txBox="1">
            <a:spLocks noChangeArrowheads="1"/>
          </p:cNvSpPr>
          <p:nvPr/>
        </p:nvSpPr>
        <p:spPr bwMode="auto">
          <a:xfrm>
            <a:off x="838200" y="6076950"/>
            <a:ext cx="106680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FFFF00"/>
                </a:solidFill>
                <a:effectLst>
                  <a:outerShdw blurRad="38100" dist="38100" dir="2700000" algn="tl">
                    <a:srgbClr val="000000">
                      <a:alpha val="43137"/>
                    </a:srgbClr>
                  </a:outerShdw>
                </a:effectLst>
              </a:rPr>
              <a:t>No Ice</a:t>
            </a:r>
          </a:p>
        </p:txBody>
      </p:sp>
      <p:sp>
        <p:nvSpPr>
          <p:cNvPr id="34847" name="Line 31"/>
          <p:cNvSpPr>
            <a:spLocks noChangeShapeType="1"/>
          </p:cNvSpPr>
          <p:nvPr/>
        </p:nvSpPr>
        <p:spPr bwMode="auto">
          <a:xfrm flipH="1" flipV="1">
            <a:off x="990600" y="5715000"/>
            <a:ext cx="304800" cy="457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48" name="Text Box 32"/>
          <p:cNvSpPr txBox="1">
            <a:spLocks noChangeArrowheads="1"/>
          </p:cNvSpPr>
          <p:nvPr/>
        </p:nvSpPr>
        <p:spPr bwMode="auto">
          <a:xfrm>
            <a:off x="2562225" y="6072188"/>
            <a:ext cx="1885950"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FFFF00"/>
                </a:solidFill>
                <a:effectLst>
                  <a:outerShdw blurRad="38100" dist="38100" dir="2700000" algn="tl">
                    <a:srgbClr val="000000">
                      <a:alpha val="43137"/>
                    </a:srgbClr>
                  </a:outerShdw>
                </a:effectLst>
              </a:rPr>
              <a:t>Loads of ice</a:t>
            </a:r>
          </a:p>
        </p:txBody>
      </p:sp>
      <p:sp>
        <p:nvSpPr>
          <p:cNvPr id="34849" name="Line 33"/>
          <p:cNvSpPr>
            <a:spLocks noChangeShapeType="1"/>
          </p:cNvSpPr>
          <p:nvPr/>
        </p:nvSpPr>
        <p:spPr bwMode="auto">
          <a:xfrm flipH="1" flipV="1">
            <a:off x="2743200" y="5659438"/>
            <a:ext cx="304800" cy="5127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4850" name="Rectangle 3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34851" name="Picture 35" descr="nw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34852" name="Picture 36" descr="noaa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400" y="3962400"/>
            <a:ext cx="1906121" cy="1953419"/>
          </a:xfrm>
          <a:prstGeom prst="rect">
            <a:avLst/>
          </a:prstGeom>
        </p:spPr>
      </p:pic>
    </p:spTree>
    <p:extLst>
      <p:ext uri="{BB962C8B-B14F-4D97-AF65-F5344CB8AC3E}">
        <p14:creationId xmlns:p14="http://schemas.microsoft.com/office/powerpoint/2010/main" val="5528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830"/>
                                        </p:tgtEl>
                                        <p:attrNameLst>
                                          <p:attrName>style.visibility</p:attrName>
                                        </p:attrNameLst>
                                      </p:cBhvr>
                                      <p:to>
                                        <p:strVal val="visible"/>
                                      </p:to>
                                    </p:set>
                                    <p:animEffect transition="in" filter="fade">
                                      <p:cBhvr>
                                        <p:cTn id="11" dur="500"/>
                                        <p:tgtEl>
                                          <p:spTgt spid="348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34831"/>
                                        </p:tgtEl>
                                        <p:attrNameLst>
                                          <p:attrName>style.visibility</p:attrName>
                                        </p:attrNameLst>
                                      </p:cBhvr>
                                      <p:to>
                                        <p:strVal val="visible"/>
                                      </p:to>
                                    </p:set>
                                    <p:anim calcmode="lin" valueType="num">
                                      <p:cBhvr additive="base">
                                        <p:cTn id="20" dur="500" fill="hold"/>
                                        <p:tgtEl>
                                          <p:spTgt spid="34831"/>
                                        </p:tgtEl>
                                        <p:attrNameLst>
                                          <p:attrName>ppt_x</p:attrName>
                                        </p:attrNameLst>
                                      </p:cBhvr>
                                      <p:tavLst>
                                        <p:tav tm="0">
                                          <p:val>
                                            <p:strVal val="1+#ppt_w/2"/>
                                          </p:val>
                                        </p:tav>
                                        <p:tav tm="100000">
                                          <p:val>
                                            <p:strVal val="#ppt_x"/>
                                          </p:val>
                                        </p:tav>
                                      </p:tavLst>
                                    </p:anim>
                                    <p:anim calcmode="lin" valueType="num">
                                      <p:cBhvr additive="base">
                                        <p:cTn id="21" dur="500" fill="hold"/>
                                        <p:tgtEl>
                                          <p:spTgt spid="3483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500"/>
                            </p:stCondLst>
                            <p:childTnLst>
                              <p:par>
                                <p:cTn id="23" presetID="23" presetClass="entr" presetSubtype="16" fill="hold" grpId="0" nodeType="afterEffect">
                                  <p:stCondLst>
                                    <p:cond delay="0"/>
                                  </p:stCondLst>
                                  <p:childTnLst>
                                    <p:set>
                                      <p:cBhvr>
                                        <p:cTn id="24" dur="1" fill="hold">
                                          <p:stCondLst>
                                            <p:cond delay="0"/>
                                          </p:stCondLst>
                                        </p:cTn>
                                        <p:tgtEl>
                                          <p:spTgt spid="34840"/>
                                        </p:tgtEl>
                                        <p:attrNameLst>
                                          <p:attrName>style.visibility</p:attrName>
                                        </p:attrNameLst>
                                      </p:cBhvr>
                                      <p:to>
                                        <p:strVal val="visible"/>
                                      </p:to>
                                    </p:set>
                                    <p:anim calcmode="lin" valueType="num">
                                      <p:cBhvr>
                                        <p:cTn id="25" dur="500" fill="hold"/>
                                        <p:tgtEl>
                                          <p:spTgt spid="34840"/>
                                        </p:tgtEl>
                                        <p:attrNameLst>
                                          <p:attrName>ppt_w</p:attrName>
                                        </p:attrNameLst>
                                      </p:cBhvr>
                                      <p:tavLst>
                                        <p:tav tm="0">
                                          <p:val>
                                            <p:fltVal val="0"/>
                                          </p:val>
                                        </p:tav>
                                        <p:tav tm="100000">
                                          <p:val>
                                            <p:strVal val="#ppt_w"/>
                                          </p:val>
                                        </p:tav>
                                      </p:tavLst>
                                    </p:anim>
                                    <p:anim calcmode="lin" valueType="num">
                                      <p:cBhvr>
                                        <p:cTn id="26" dur="500" fill="hold"/>
                                        <p:tgtEl>
                                          <p:spTgt spid="34840"/>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34844"/>
                                        </p:tgtEl>
                                        <p:attrNameLst>
                                          <p:attrName>style.visibility</p:attrName>
                                        </p:attrNameLst>
                                      </p:cBhvr>
                                      <p:to>
                                        <p:strVal val="visible"/>
                                      </p:to>
                                    </p:set>
                                    <p:animEffect transition="in" filter="wipe(right)">
                                      <p:cBhvr>
                                        <p:cTn id="30" dur="500"/>
                                        <p:tgtEl>
                                          <p:spTgt spid="34844"/>
                                        </p:tgtEl>
                                      </p:cBhvr>
                                    </p:animEffect>
                                  </p:childTnLst>
                                </p:cTn>
                              </p:par>
                            </p:childTnLst>
                          </p:cTn>
                        </p:par>
                        <p:par>
                          <p:cTn id="31" fill="hold" nodeType="afterGroup">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34845"/>
                                        </p:tgtEl>
                                        <p:attrNameLst>
                                          <p:attrName>style.visibility</p:attrName>
                                        </p:attrNameLst>
                                      </p:cBhvr>
                                      <p:to>
                                        <p:strVal val="visible"/>
                                      </p:to>
                                    </p:set>
                                    <p:animEffect transition="in" filter="wipe(right)">
                                      <p:cBhvr>
                                        <p:cTn id="34" dur="500"/>
                                        <p:tgtEl>
                                          <p:spTgt spid="348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2" fill="hold" nodeType="clickEffect">
                                  <p:stCondLst>
                                    <p:cond delay="0"/>
                                  </p:stCondLst>
                                  <p:childTnLst>
                                    <p:set>
                                      <p:cBhvr>
                                        <p:cTn id="38" dur="1" fill="hold">
                                          <p:stCondLst>
                                            <p:cond delay="0"/>
                                          </p:stCondLst>
                                        </p:cTn>
                                        <p:tgtEl>
                                          <p:spTgt spid="34841"/>
                                        </p:tgtEl>
                                        <p:attrNameLst>
                                          <p:attrName>style.visibility</p:attrName>
                                        </p:attrNameLst>
                                      </p:cBhvr>
                                      <p:to>
                                        <p:strVal val="visible"/>
                                      </p:to>
                                    </p:set>
                                    <p:anim calcmode="lin" valueType="num">
                                      <p:cBhvr additive="base">
                                        <p:cTn id="39" dur="5000" fill="hold"/>
                                        <p:tgtEl>
                                          <p:spTgt spid="34841"/>
                                        </p:tgtEl>
                                        <p:attrNameLst>
                                          <p:attrName>ppt_x</p:attrName>
                                        </p:attrNameLst>
                                      </p:cBhvr>
                                      <p:tavLst>
                                        <p:tav tm="0">
                                          <p:val>
                                            <p:strVal val="1+#ppt_w/2"/>
                                          </p:val>
                                        </p:tav>
                                        <p:tav tm="100000">
                                          <p:val>
                                            <p:strVal val="#ppt_x"/>
                                          </p:val>
                                        </p:tav>
                                      </p:tavLst>
                                    </p:anim>
                                    <p:anim calcmode="lin" valueType="num">
                                      <p:cBhvr additive="base">
                                        <p:cTn id="40" dur="5000" fill="hold"/>
                                        <p:tgtEl>
                                          <p:spTgt spid="34841"/>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0"/>
                            </p:stCondLst>
                            <p:childTnLst>
                              <p:par>
                                <p:cTn id="42" presetID="23" presetClass="entr" presetSubtype="16" fill="hold" grpId="0" nodeType="afterEffect">
                                  <p:stCondLst>
                                    <p:cond delay="0"/>
                                  </p:stCondLst>
                                  <p:childTnLst>
                                    <p:set>
                                      <p:cBhvr>
                                        <p:cTn id="43" dur="1" fill="hold">
                                          <p:stCondLst>
                                            <p:cond delay="0"/>
                                          </p:stCondLst>
                                        </p:cTn>
                                        <p:tgtEl>
                                          <p:spTgt spid="34839"/>
                                        </p:tgtEl>
                                        <p:attrNameLst>
                                          <p:attrName>style.visibility</p:attrName>
                                        </p:attrNameLst>
                                      </p:cBhvr>
                                      <p:to>
                                        <p:strVal val="visible"/>
                                      </p:to>
                                    </p:set>
                                    <p:anim calcmode="lin" valueType="num">
                                      <p:cBhvr>
                                        <p:cTn id="44" dur="500" fill="hold"/>
                                        <p:tgtEl>
                                          <p:spTgt spid="34839"/>
                                        </p:tgtEl>
                                        <p:attrNameLst>
                                          <p:attrName>ppt_w</p:attrName>
                                        </p:attrNameLst>
                                      </p:cBhvr>
                                      <p:tavLst>
                                        <p:tav tm="0">
                                          <p:val>
                                            <p:fltVal val="0"/>
                                          </p:val>
                                        </p:tav>
                                        <p:tav tm="100000">
                                          <p:val>
                                            <p:strVal val="#ppt_w"/>
                                          </p:val>
                                        </p:tav>
                                      </p:tavLst>
                                    </p:anim>
                                    <p:anim calcmode="lin" valueType="num">
                                      <p:cBhvr>
                                        <p:cTn id="45" dur="500" fill="hold"/>
                                        <p:tgtEl>
                                          <p:spTgt spid="34839"/>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4842"/>
                                        </p:tgtEl>
                                        <p:attrNameLst>
                                          <p:attrName>style.visibility</p:attrName>
                                        </p:attrNameLst>
                                      </p:cBhvr>
                                      <p:to>
                                        <p:strVal val="visible"/>
                                      </p:to>
                                    </p:se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34843"/>
                                        </p:tgtEl>
                                        <p:attrNameLst>
                                          <p:attrName>style.visibility</p:attrName>
                                        </p:attrNameLst>
                                      </p:cBhvr>
                                      <p:to>
                                        <p:strVal val="visible"/>
                                      </p:to>
                                    </p:set>
                                    <p:animEffect transition="in" filter="wipe(up)">
                                      <p:cBhvr>
                                        <p:cTn id="53" dur="500"/>
                                        <p:tgtEl>
                                          <p:spTgt spid="34843"/>
                                        </p:tgtEl>
                                      </p:cBhvr>
                                    </p:animEffect>
                                  </p:childTnLst>
                                </p:cTn>
                              </p:par>
                            </p:childTnLst>
                          </p:cTn>
                        </p:par>
                        <p:par>
                          <p:cTn id="54" fill="hold" nodeType="afterGroup">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34846"/>
                                        </p:tgtEl>
                                        <p:attrNameLst>
                                          <p:attrName>style.visibility</p:attrName>
                                        </p:attrNameLst>
                                      </p:cBhvr>
                                      <p:to>
                                        <p:strVal val="visible"/>
                                      </p:to>
                                    </p:set>
                                  </p:childTnLst>
                                </p:cTn>
                              </p:par>
                            </p:childTnLst>
                          </p:cTn>
                        </p:par>
                        <p:par>
                          <p:cTn id="57" fill="hold" nodeType="afterGroup">
                            <p:stCondLst>
                              <p:cond delay="1500"/>
                            </p:stCondLst>
                            <p:childTnLst>
                              <p:par>
                                <p:cTn id="58" presetID="22" presetClass="entr" presetSubtype="4" fill="hold" grpId="0" nodeType="afterEffect">
                                  <p:stCondLst>
                                    <p:cond delay="0"/>
                                  </p:stCondLst>
                                  <p:childTnLst>
                                    <p:set>
                                      <p:cBhvr>
                                        <p:cTn id="59" dur="1" fill="hold">
                                          <p:stCondLst>
                                            <p:cond delay="0"/>
                                          </p:stCondLst>
                                        </p:cTn>
                                        <p:tgtEl>
                                          <p:spTgt spid="34847"/>
                                        </p:tgtEl>
                                        <p:attrNameLst>
                                          <p:attrName>style.visibility</p:attrName>
                                        </p:attrNameLst>
                                      </p:cBhvr>
                                      <p:to>
                                        <p:strVal val="visible"/>
                                      </p:to>
                                    </p:set>
                                    <p:animEffect transition="in" filter="wipe(down)">
                                      <p:cBhvr>
                                        <p:cTn id="60" dur="500"/>
                                        <p:tgtEl>
                                          <p:spTgt spid="34847"/>
                                        </p:tgtEl>
                                      </p:cBhvr>
                                    </p:animEffect>
                                  </p:childTnLst>
                                </p:cTn>
                              </p:par>
                            </p:childTnLst>
                          </p:cTn>
                        </p:par>
                        <p:par>
                          <p:cTn id="61" fill="hold" nodeType="afterGroup">
                            <p:stCondLst>
                              <p:cond delay="2000"/>
                            </p:stCondLst>
                            <p:childTnLst>
                              <p:par>
                                <p:cTn id="62" presetID="1" presetClass="entr" presetSubtype="0" fill="hold" grpId="0" nodeType="afterEffect">
                                  <p:stCondLst>
                                    <p:cond delay="0"/>
                                  </p:stCondLst>
                                  <p:childTnLst>
                                    <p:set>
                                      <p:cBhvr>
                                        <p:cTn id="63" dur="1" fill="hold">
                                          <p:stCondLst>
                                            <p:cond delay="499"/>
                                          </p:stCondLst>
                                        </p:cTn>
                                        <p:tgtEl>
                                          <p:spTgt spid="34848"/>
                                        </p:tgtEl>
                                        <p:attrNameLst>
                                          <p:attrName>style.visibility</p:attrName>
                                        </p:attrNameLst>
                                      </p:cBhvr>
                                      <p:to>
                                        <p:strVal val="visible"/>
                                      </p:to>
                                    </p:set>
                                  </p:childTnLst>
                                </p:cTn>
                              </p:par>
                            </p:childTnLst>
                          </p:cTn>
                        </p:par>
                        <p:par>
                          <p:cTn id="64" fill="hold" nodeType="afterGroup">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34849"/>
                                        </p:tgtEl>
                                        <p:attrNameLst>
                                          <p:attrName>style.visibility</p:attrName>
                                        </p:attrNameLst>
                                      </p:cBhvr>
                                      <p:to>
                                        <p:strVal val="visible"/>
                                      </p:to>
                                    </p:set>
                                    <p:animEffect transition="in" filter="wipe(down)">
                                      <p:cBhvr>
                                        <p:cTn id="67" dur="500"/>
                                        <p:tgtEl>
                                          <p:spTgt spid="34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40" grpId="0" animBg="1" autoUpdateAnimBg="0"/>
      <p:bldP spid="34839" grpId="0" animBg="1" autoUpdateAnimBg="0"/>
      <p:bldP spid="34842" grpId="0" autoUpdateAnimBg="0"/>
      <p:bldP spid="34843" grpId="0" animBg="1"/>
      <p:bldP spid="34844" grpId="0" animBg="1"/>
      <p:bldP spid="34845" grpId="0" animBg="1"/>
      <p:bldP spid="34846" grpId="0" autoUpdateAnimBg="0"/>
      <p:bldP spid="34847" grpId="0" animBg="1"/>
      <p:bldP spid="34848" grpId="0" autoUpdateAnimBg="0"/>
      <p:bldP spid="3484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Pacific NW </a:t>
            </a:r>
            <a:r>
              <a:rPr lang="en-US" altLang="en-US" dirty="0" smtClean="0">
                <a:effectLst>
                  <a:outerShdw blurRad="38100" dist="38100" dir="2700000" algn="tl">
                    <a:srgbClr val="000000">
                      <a:alpha val="43137"/>
                    </a:srgbClr>
                  </a:outerShdw>
                </a:effectLst>
              </a:rPr>
              <a:t>“Famous” for </a:t>
            </a:r>
            <a:r>
              <a:rPr lang="en-US" altLang="en-US" dirty="0">
                <a:effectLst>
                  <a:outerShdw blurRad="38100" dist="38100" dir="2700000" algn="tl">
                    <a:srgbClr val="000000">
                      <a:alpha val="43137"/>
                    </a:srgbClr>
                  </a:outerShdw>
                </a:effectLst>
              </a:rPr>
              <a:t>Icing</a:t>
            </a:r>
          </a:p>
        </p:txBody>
      </p:sp>
      <p:sp>
        <p:nvSpPr>
          <p:cNvPr id="53252"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3253"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21</a:t>
            </a:fld>
            <a:endParaRPr lang="en-US" alt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143000"/>
            <a:ext cx="4572000" cy="4572000"/>
          </a:xfrm>
          <a:prstGeom prst="rect">
            <a:avLst/>
          </a:prstGeom>
        </p:spPr>
      </p:pic>
      <p:sp>
        <p:nvSpPr>
          <p:cNvPr id="53251" name="Rectangle 3"/>
          <p:cNvSpPr>
            <a:spLocks noGrp="1" noChangeArrowheads="1"/>
          </p:cNvSpPr>
          <p:nvPr>
            <p:ph type="body" idx="1"/>
          </p:nvPr>
        </p:nvSpPr>
        <p:spPr>
          <a:xfrm>
            <a:off x="0" y="1143000"/>
            <a:ext cx="6172200" cy="5181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Pacific </a:t>
            </a:r>
            <a:r>
              <a:rPr lang="en-US" altLang="en-US" dirty="0" smtClean="0">
                <a:effectLst>
                  <a:outerShdw blurRad="38100" dist="38100" dir="2700000" algn="tl">
                    <a:srgbClr val="000000">
                      <a:alpha val="43137"/>
                    </a:srgbClr>
                  </a:outerShdw>
                </a:effectLst>
              </a:rPr>
              <a:t>Ocean </a:t>
            </a:r>
            <a:r>
              <a:rPr lang="en-US" altLang="en-US" dirty="0">
                <a:effectLst>
                  <a:outerShdw blurRad="38100" dist="38100" dir="2700000" algn="tl">
                    <a:srgbClr val="000000">
                      <a:alpha val="43137"/>
                    </a:srgbClr>
                  </a:outerShdw>
                </a:effectLst>
              </a:rPr>
              <a:t>to our west for -</a:t>
            </a:r>
          </a:p>
          <a:p>
            <a:pPr>
              <a:buFontTx/>
              <a:buNone/>
            </a:pPr>
            <a:r>
              <a:rPr lang="en-US" altLang="en-US" b="1" dirty="0">
                <a:effectLst>
                  <a:outerShdw blurRad="38100" dist="38100" dir="2700000" algn="tl">
                    <a:srgbClr val="000000">
                      <a:alpha val="43137"/>
                    </a:srgbClr>
                  </a:outerShdw>
                </a:effectLst>
              </a:rPr>
              <a:t>	~	</a:t>
            </a:r>
            <a:r>
              <a:rPr lang="en-US" altLang="en-US" sz="2400" dirty="0">
                <a:effectLst>
                  <a:outerShdw blurRad="38100" dist="38100" dir="2700000" algn="tl">
                    <a:srgbClr val="000000">
                      <a:alpha val="43137"/>
                    </a:srgbClr>
                  </a:outerShdw>
                </a:effectLst>
              </a:rPr>
              <a:t>Source of</a:t>
            </a:r>
            <a:r>
              <a:rPr lang="en-US" altLang="en-US"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Abundant Moisture</a:t>
            </a:r>
            <a:r>
              <a:rPr lang="en-US" altLang="en-US" sz="2400" b="1" dirty="0">
                <a:effectLst>
                  <a:outerShdw blurRad="38100" dist="38100" dir="2700000" algn="tl">
                    <a:srgbClr val="000000">
                      <a:alpha val="43137"/>
                    </a:srgbClr>
                  </a:outerShdw>
                </a:effectLst>
              </a:rPr>
              <a:t> </a:t>
            </a:r>
            <a:endParaRPr lang="en-US" altLang="en-US" sz="2400" dirty="0">
              <a:effectLst>
                <a:outerShdw blurRad="38100" dist="38100" dir="2700000" algn="tl">
                  <a:srgbClr val="000000">
                    <a:alpha val="43137"/>
                  </a:srgbClr>
                </a:outerShdw>
              </a:effectLst>
            </a:endParaRPr>
          </a:p>
          <a:p>
            <a:endParaRPr lang="en-US" altLang="en-US" sz="1600" dirty="0" smtClean="0">
              <a:effectLst>
                <a:outerShdw blurRad="38100" dist="38100" dir="2700000" algn="tl">
                  <a:srgbClr val="000000">
                    <a:alpha val="43137"/>
                  </a:srgbClr>
                </a:outerShdw>
              </a:effectLst>
            </a:endParaRPr>
          </a:p>
          <a:p>
            <a:r>
              <a:rPr lang="en-US" altLang="en-US" dirty="0" smtClean="0">
                <a:effectLst>
                  <a:outerShdw blurRad="38100" dist="38100" dir="2700000" algn="tl">
                    <a:srgbClr val="000000">
                      <a:alpha val="43137"/>
                    </a:srgbClr>
                  </a:outerShdw>
                </a:effectLst>
              </a:rPr>
              <a:t>North-South </a:t>
            </a:r>
            <a:r>
              <a:rPr lang="en-US" altLang="en-US" dirty="0">
                <a:effectLst>
                  <a:outerShdw blurRad="38100" dist="38100" dir="2700000" algn="tl">
                    <a:srgbClr val="000000">
                      <a:alpha val="43137"/>
                    </a:srgbClr>
                  </a:outerShdw>
                </a:effectLst>
              </a:rPr>
              <a:t>mountain ranges with prevailing westerly wind flow for -</a:t>
            </a:r>
          </a:p>
          <a:p>
            <a:pPr>
              <a:buFontTx/>
              <a:buNone/>
            </a:pPr>
            <a:r>
              <a:rPr lang="en-US" altLang="en-US" b="1" dirty="0">
                <a:effectLst>
                  <a:outerShdw blurRad="38100" dist="38100" dir="2700000" algn="tl">
                    <a:srgbClr val="000000">
                      <a:alpha val="43137"/>
                    </a:srgbClr>
                  </a:outerShdw>
                </a:effectLst>
              </a:rPr>
              <a:t>	~	</a:t>
            </a:r>
            <a:r>
              <a:rPr lang="en-US" altLang="en-US" sz="2400" dirty="0">
                <a:effectLst>
                  <a:outerShdw blurRad="38100" dist="38100" dir="2700000" algn="tl">
                    <a:srgbClr val="000000">
                      <a:alpha val="43137"/>
                    </a:srgbClr>
                  </a:outerShdw>
                </a:effectLst>
              </a:rPr>
              <a:t>Sustained orographic, upslope flow</a:t>
            </a:r>
          </a:p>
          <a:p>
            <a:endParaRPr lang="en-US" altLang="en-US" sz="1600" dirty="0" smtClean="0">
              <a:effectLst>
                <a:outerShdw blurRad="38100" dist="38100" dir="2700000" algn="tl">
                  <a:srgbClr val="000000">
                    <a:alpha val="43137"/>
                  </a:srgbClr>
                </a:outerShdw>
              </a:effectLst>
            </a:endParaRPr>
          </a:p>
          <a:p>
            <a:r>
              <a:rPr lang="en-US" altLang="en-US" dirty="0" smtClean="0">
                <a:effectLst>
                  <a:outerShdw blurRad="38100" dist="38100" dir="2700000" algn="tl">
                    <a:srgbClr val="000000">
                      <a:alpha val="43137"/>
                    </a:srgbClr>
                  </a:outerShdw>
                </a:effectLst>
              </a:rPr>
              <a:t>Sustained </a:t>
            </a:r>
            <a:r>
              <a:rPr lang="en-US" altLang="en-US" dirty="0">
                <a:effectLst>
                  <a:outerShdw blurRad="38100" dist="38100" dir="2700000" algn="tl">
                    <a:srgbClr val="000000">
                      <a:alpha val="43137"/>
                    </a:srgbClr>
                  </a:outerShdw>
                </a:effectLst>
              </a:rPr>
              <a:t>low level onshore flow</a:t>
            </a:r>
          </a:p>
          <a:p>
            <a:endParaRPr lang="en-US" altLang="en-US" sz="1600" dirty="0" smtClean="0">
              <a:effectLst>
                <a:outerShdw blurRad="38100" dist="38100" dir="2700000" algn="tl">
                  <a:srgbClr val="000000">
                    <a:alpha val="43137"/>
                  </a:srgbClr>
                </a:outerShdw>
              </a:effectLst>
            </a:endParaRPr>
          </a:p>
          <a:p>
            <a:r>
              <a:rPr lang="en-US" altLang="en-US" dirty="0" smtClean="0">
                <a:effectLst>
                  <a:outerShdw blurRad="38100" dist="38100" dir="2700000" algn="tl">
                    <a:srgbClr val="000000">
                      <a:alpha val="43137"/>
                    </a:srgbClr>
                  </a:outerShdw>
                </a:effectLst>
              </a:rPr>
              <a:t>Low </a:t>
            </a:r>
            <a:r>
              <a:rPr lang="en-US" altLang="en-US" dirty="0">
                <a:effectLst>
                  <a:outerShdw blurRad="38100" dist="38100" dir="2700000" algn="tl">
                    <a:srgbClr val="000000">
                      <a:alpha val="43137"/>
                    </a:srgbClr>
                  </a:outerShdw>
                </a:effectLst>
              </a:rPr>
              <a:t>freezing levels fall, winter, and </a:t>
            </a:r>
            <a:r>
              <a:rPr lang="en-US" altLang="en-US" dirty="0" smtClean="0">
                <a:effectLst>
                  <a:outerShdw blurRad="38100" dist="38100" dir="2700000" algn="tl">
                    <a:srgbClr val="000000">
                      <a:alpha val="43137"/>
                    </a:srgbClr>
                  </a:outerShdw>
                </a:effectLst>
              </a:rPr>
              <a:t>spring</a:t>
            </a:r>
            <a:endParaRPr lang="en-US" altLang="en-US" dirty="0">
              <a:effectLst>
                <a:outerShdw blurRad="38100" dist="38100" dir="2700000" algn="tl">
                  <a:srgbClr val="000000">
                    <a:alpha val="43137"/>
                  </a:srgbClr>
                </a:outerShdw>
              </a:effectLst>
            </a:endParaRPr>
          </a:p>
          <a:p>
            <a:pPr>
              <a:buFontTx/>
              <a:buNone/>
            </a:pPr>
            <a:endParaRPr lang="en-US" altLang="en-US" sz="2000" b="1" dirty="0">
              <a:effectLst>
                <a:outerShdw blurRad="38100" dist="38100" dir="2700000" algn="tl">
                  <a:srgbClr val="000000">
                    <a:alpha val="43137"/>
                  </a:srgbClr>
                </a:outerShdw>
              </a:effectLst>
            </a:endParaRPr>
          </a:p>
        </p:txBody>
      </p:sp>
      <p:sp>
        <p:nvSpPr>
          <p:cNvPr id="9" name="Line 10"/>
          <p:cNvSpPr>
            <a:spLocks noChangeShapeType="1"/>
          </p:cNvSpPr>
          <p:nvPr/>
        </p:nvSpPr>
        <p:spPr bwMode="auto">
          <a:xfrm>
            <a:off x="4953000" y="1752600"/>
            <a:ext cx="1295400" cy="990600"/>
          </a:xfrm>
          <a:prstGeom prst="line">
            <a:avLst/>
          </a:prstGeom>
          <a:noFill/>
          <a:ln w="190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 name="Line 10"/>
          <p:cNvSpPr>
            <a:spLocks noChangeShapeType="1"/>
          </p:cNvSpPr>
          <p:nvPr/>
        </p:nvSpPr>
        <p:spPr bwMode="auto">
          <a:xfrm flipV="1">
            <a:off x="5410200" y="2590800"/>
            <a:ext cx="2438400" cy="838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1" name="Line 10"/>
          <p:cNvSpPr>
            <a:spLocks noChangeShapeType="1"/>
          </p:cNvSpPr>
          <p:nvPr/>
        </p:nvSpPr>
        <p:spPr bwMode="auto">
          <a:xfrm>
            <a:off x="5410200" y="3429000"/>
            <a:ext cx="2133600" cy="838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 name="Line 10"/>
          <p:cNvSpPr>
            <a:spLocks noChangeShapeType="1"/>
          </p:cNvSpPr>
          <p:nvPr/>
        </p:nvSpPr>
        <p:spPr bwMode="auto">
          <a:xfrm>
            <a:off x="5410200" y="3429000"/>
            <a:ext cx="1524000" cy="2286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3" name="Line 10"/>
          <p:cNvSpPr>
            <a:spLocks noChangeShapeType="1"/>
          </p:cNvSpPr>
          <p:nvPr/>
        </p:nvSpPr>
        <p:spPr bwMode="auto">
          <a:xfrm>
            <a:off x="5410200" y="3429000"/>
            <a:ext cx="1295400" cy="1447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2078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500"/>
                                        <p:tgtEl>
                                          <p:spTgt spid="53251">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fade">
                                      <p:cBhvr>
                                        <p:cTn id="11" dur="500"/>
                                        <p:tgtEl>
                                          <p:spTgt spid="53251">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fade">
                                      <p:cBhvr>
                                        <p:cTn id="20" dur="500"/>
                                        <p:tgtEl>
                                          <p:spTgt spid="53251">
                                            <p:txEl>
                                              <p:pRg st="3" end="3"/>
                                            </p:txEl>
                                          </p:spTgt>
                                        </p:tgtEl>
                                      </p:cBhvr>
                                    </p:animEffect>
                                  </p:childTnLst>
                                </p:cTn>
                              </p:par>
                            </p:childTnLst>
                          </p:cTn>
                        </p:par>
                        <p:par>
                          <p:cTn id="21" fill="hold" nodeType="withGroup">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53251">
                                            <p:txEl>
                                              <p:pRg st="4" end="4"/>
                                            </p:txEl>
                                          </p:spTgt>
                                        </p:tgtEl>
                                        <p:attrNameLst>
                                          <p:attrName>style.visibility</p:attrName>
                                        </p:attrNameLst>
                                      </p:cBhvr>
                                      <p:to>
                                        <p:strVal val="visible"/>
                                      </p:to>
                                    </p:set>
                                    <p:animEffect transition="in" filter="fade">
                                      <p:cBhvr>
                                        <p:cTn id="24" dur="500"/>
                                        <p:tgtEl>
                                          <p:spTgt spid="53251">
                                            <p:txEl>
                                              <p:pRg st="4" end="4"/>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3251">
                                            <p:txEl>
                                              <p:pRg st="6" end="6"/>
                                            </p:txEl>
                                          </p:spTgt>
                                        </p:tgtEl>
                                        <p:attrNameLst>
                                          <p:attrName>style.visibility</p:attrName>
                                        </p:attrNameLst>
                                      </p:cBhvr>
                                      <p:to>
                                        <p:strVal val="visible"/>
                                      </p:to>
                                    </p:set>
                                    <p:animEffect transition="in" filter="fade">
                                      <p:cBhvr>
                                        <p:cTn id="45" dur="500"/>
                                        <p:tgtEl>
                                          <p:spTgt spid="532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3251">
                                            <p:txEl>
                                              <p:pRg st="8" end="8"/>
                                            </p:txEl>
                                          </p:spTgt>
                                        </p:tgtEl>
                                        <p:attrNameLst>
                                          <p:attrName>style.visibility</p:attrName>
                                        </p:attrNameLst>
                                      </p:cBhvr>
                                      <p:to>
                                        <p:strVal val="visible"/>
                                      </p:to>
                                    </p:set>
                                    <p:animEffect transition="in" filter="fade">
                                      <p:cBhvr>
                                        <p:cTn id="50"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bldLvl="3" autoUpdateAnimBg="0"/>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42938"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Icing Study by UW</a:t>
            </a:r>
          </a:p>
        </p:txBody>
      </p:sp>
      <p:pic>
        <p:nvPicPr>
          <p:cNvPr id="67592" name="Picture 8" descr="OvrCasc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95" y="1219200"/>
            <a:ext cx="6821905" cy="48006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7595" name="Freeform 11"/>
          <p:cNvSpPr>
            <a:spLocks/>
          </p:cNvSpPr>
          <p:nvPr/>
        </p:nvSpPr>
        <p:spPr bwMode="auto">
          <a:xfrm>
            <a:off x="2819401" y="1524001"/>
            <a:ext cx="3962400" cy="3352800"/>
          </a:xfrm>
          <a:custGeom>
            <a:avLst/>
            <a:gdLst>
              <a:gd name="T0" fmla="*/ 2160 w 2160"/>
              <a:gd name="T1" fmla="*/ 0 h 1872"/>
              <a:gd name="T2" fmla="*/ 1536 w 2160"/>
              <a:gd name="T3" fmla="*/ 240 h 1872"/>
              <a:gd name="T4" fmla="*/ 960 w 2160"/>
              <a:gd name="T5" fmla="*/ 720 h 1872"/>
              <a:gd name="T6" fmla="*/ 576 w 2160"/>
              <a:gd name="T7" fmla="*/ 1104 h 1872"/>
              <a:gd name="T8" fmla="*/ 96 w 2160"/>
              <a:gd name="T9" fmla="*/ 1584 h 1872"/>
              <a:gd name="T10" fmla="*/ 0 w 2160"/>
              <a:gd name="T11" fmla="*/ 1872 h 1872"/>
            </a:gdLst>
            <a:ahLst/>
            <a:cxnLst>
              <a:cxn ang="0">
                <a:pos x="T0" y="T1"/>
              </a:cxn>
              <a:cxn ang="0">
                <a:pos x="T2" y="T3"/>
              </a:cxn>
              <a:cxn ang="0">
                <a:pos x="T4" y="T5"/>
              </a:cxn>
              <a:cxn ang="0">
                <a:pos x="T6" y="T7"/>
              </a:cxn>
              <a:cxn ang="0">
                <a:pos x="T8" y="T9"/>
              </a:cxn>
              <a:cxn ang="0">
                <a:pos x="T10" y="T11"/>
              </a:cxn>
            </a:cxnLst>
            <a:rect l="0" t="0" r="r" b="b"/>
            <a:pathLst>
              <a:path w="2160" h="1872">
                <a:moveTo>
                  <a:pt x="2160" y="0"/>
                </a:moveTo>
                <a:cubicBezTo>
                  <a:pt x="1948" y="60"/>
                  <a:pt x="1736" y="120"/>
                  <a:pt x="1536" y="240"/>
                </a:cubicBezTo>
                <a:cubicBezTo>
                  <a:pt x="1336" y="360"/>
                  <a:pt x="1120" y="576"/>
                  <a:pt x="960" y="720"/>
                </a:cubicBezTo>
                <a:cubicBezTo>
                  <a:pt x="800" y="864"/>
                  <a:pt x="720" y="960"/>
                  <a:pt x="576" y="1104"/>
                </a:cubicBezTo>
                <a:cubicBezTo>
                  <a:pt x="432" y="1248"/>
                  <a:pt x="192" y="1456"/>
                  <a:pt x="96" y="1584"/>
                </a:cubicBezTo>
                <a:cubicBezTo>
                  <a:pt x="0" y="1712"/>
                  <a:pt x="16" y="1816"/>
                  <a:pt x="0" y="1872"/>
                </a:cubicBezTo>
              </a:path>
            </a:pathLst>
          </a:custGeom>
          <a:noFill/>
          <a:ln w="38100" cap="flat" cmpd="sng">
            <a:solidFill>
              <a:srgbClr val="FF0000"/>
            </a:solidFill>
            <a:prstDash val="lgDash"/>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67601" name="Text Box 17"/>
          <p:cNvSpPr txBox="1">
            <a:spLocks noChangeArrowheads="1"/>
          </p:cNvSpPr>
          <p:nvPr/>
        </p:nvSpPr>
        <p:spPr bwMode="auto">
          <a:xfrm>
            <a:off x="2971800" y="6081713"/>
            <a:ext cx="3276600" cy="2746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r>
              <a:rPr lang="en-US" altLang="en-US" sz="1200" dirty="0">
                <a:solidFill>
                  <a:srgbClr val="FFFFFF"/>
                </a:solidFill>
                <a:effectLst>
                  <a:outerShdw blurRad="38100" dist="38100" dir="2700000" algn="tl">
                    <a:srgbClr val="000000">
                      <a:alpha val="43137"/>
                    </a:srgbClr>
                  </a:outerShdw>
                </a:effectLst>
              </a:rPr>
              <a:t>(Note: Height and distance not to scale.)</a:t>
            </a:r>
          </a:p>
        </p:txBody>
      </p:sp>
      <p:sp>
        <p:nvSpPr>
          <p:cNvPr id="67603" name="Rectangle 19"/>
          <p:cNvSpPr>
            <a:spLocks noChangeArrowheads="1"/>
          </p:cNvSpPr>
          <p:nvPr/>
        </p:nvSpPr>
        <p:spPr bwMode="auto">
          <a:xfrm>
            <a:off x="7010400" y="1371600"/>
            <a:ext cx="1676400" cy="3733800"/>
          </a:xfrm>
          <a:prstGeom prst="rect">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Axis of</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max LWC</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is also</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max icing</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potential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and is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often same</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as descent</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from over </a:t>
            </a:r>
          </a:p>
          <a:p>
            <a:pPr eaLnBrk="0" fontAlgn="base" hangingPunct="0">
              <a:spcBef>
                <a:spcPct val="0"/>
              </a:spcBef>
              <a:spcAft>
                <a:spcPct val="0"/>
              </a:spcAft>
            </a:pPr>
            <a:r>
              <a:rPr lang="en-US" altLang="en-US" sz="2000" dirty="0">
                <a:solidFill>
                  <a:srgbClr val="FFFFFF"/>
                </a:solidFill>
                <a:effectLst>
                  <a:outerShdw blurRad="38100" dist="38100" dir="2700000" algn="tl">
                    <a:srgbClr val="000000">
                      <a:alpha val="43137"/>
                    </a:srgbClr>
                  </a:outerShdw>
                </a:effectLst>
              </a:rPr>
              <a:t>Cascades</a:t>
            </a:r>
          </a:p>
        </p:txBody>
      </p:sp>
      <p:sp>
        <p:nvSpPr>
          <p:cNvPr id="67604" name="Rectangle 20"/>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67605" name="Picture 21"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67606" name="Picture 22"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22</a:t>
            </a:fld>
            <a:endParaRPr lang="en-US" altLang="en-US" dirty="0"/>
          </a:p>
        </p:txBody>
      </p:sp>
    </p:spTree>
    <p:extLst>
      <p:ext uri="{BB962C8B-B14F-4D97-AF65-F5344CB8AC3E}">
        <p14:creationId xmlns:p14="http://schemas.microsoft.com/office/powerpoint/2010/main" val="659003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75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7601"/>
                                        </p:tgtEl>
                                        <p:attrNameLst>
                                          <p:attrName>style.visibility</p:attrName>
                                        </p:attrNameLst>
                                      </p:cBhvr>
                                      <p:to>
                                        <p:strVal val="visible"/>
                                      </p:to>
                                    </p:set>
                                  </p:childTnLst>
                                </p:cTn>
                              </p:par>
                            </p:childTnLst>
                          </p:cTn>
                        </p:par>
                        <p:par>
                          <p:cTn id="10" fill="hold" nodeType="with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7595"/>
                                        </p:tgtEl>
                                        <p:attrNameLst>
                                          <p:attrName>style.visibility</p:attrName>
                                        </p:attrNameLst>
                                      </p:cBhvr>
                                      <p:to>
                                        <p:strVal val="visible"/>
                                      </p:to>
                                    </p:set>
                                    <p:animEffect transition="in" filter="wipe(right)">
                                      <p:cBhvr>
                                        <p:cTn id="13" dur="500"/>
                                        <p:tgtEl>
                                          <p:spTgt spid="6759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7603"/>
                                        </p:tgtEl>
                                        <p:attrNameLst>
                                          <p:attrName>style.visibility</p:attrName>
                                        </p:attrNameLst>
                                      </p:cBhvr>
                                      <p:to>
                                        <p:strVal val="visible"/>
                                      </p:to>
                                    </p:set>
                                    <p:animEffect transition="in" filter="fade">
                                      <p:cBhvr>
                                        <p:cTn id="17" dur="500"/>
                                        <p:tgtEl>
                                          <p:spTgt spid="67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nimBg="1"/>
      <p:bldP spid="67601" grpId="0" autoUpdateAnimBg="0"/>
      <p:bldP spid="67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7"/>
          <p:cNvSpPr>
            <a:spLocks noGrp="1"/>
          </p:cNvSpPr>
          <p:nvPr>
            <p:ph type="sldNum" sz="quarter" idx="12"/>
          </p:nvPr>
        </p:nvSpPr>
        <p:spPr/>
        <p:txBody>
          <a:bodyPr/>
          <a:lstStyle/>
          <a:p>
            <a:fld id="{2A010AF2-0999-4A0B-A490-F0B631A946F6}" type="slidenum">
              <a:rPr lang="en-US" altLang="en-US">
                <a:effectLst>
                  <a:outerShdw blurRad="38100" dist="38100" dir="2700000" algn="tl">
                    <a:srgbClr val="000000">
                      <a:alpha val="43137"/>
                    </a:srgbClr>
                  </a:outerShdw>
                </a:effectLst>
              </a:rPr>
              <a:pPr/>
              <a:t>23</a:t>
            </a:fld>
            <a:endParaRPr lang="en-US" altLang="en-US">
              <a:effectLst>
                <a:outerShdw blurRad="38100" dist="38100" dir="2700000" algn="tl">
                  <a:srgbClr val="000000">
                    <a:alpha val="43137"/>
                  </a:srgbClr>
                </a:outerShdw>
              </a:effectLst>
            </a:endParaRPr>
          </a:p>
        </p:txBody>
      </p:sp>
      <p:sp>
        <p:nvSpPr>
          <p:cNvPr id="19491" name="Rectangle 3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9492" name="Picture 3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9493" name="Picture 3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a:spLocks noGrp="1" noChangeArrowheads="1"/>
          </p:cNvSpPr>
          <p:nvPr>
            <p:ph type="title"/>
          </p:nvPr>
        </p:nvSpPr>
        <p:spPr>
          <a:xfrm>
            <a:off x="762000" y="152400"/>
            <a:ext cx="7772400" cy="609600"/>
          </a:xfrm>
        </p:spPr>
        <p:txBody>
          <a:bodyPr/>
          <a:lstStyle/>
          <a:p>
            <a:r>
              <a:rPr lang="en-US" altLang="en-US" dirty="0">
                <a:effectLst>
                  <a:outerShdw blurRad="38100" dist="38100" dir="2700000" algn="tl">
                    <a:srgbClr val="000000">
                      <a:alpha val="43137"/>
                    </a:srgbClr>
                  </a:outerShdw>
                </a:effectLst>
              </a:rPr>
              <a:t>Reportable Icing Intensities</a:t>
            </a:r>
          </a:p>
        </p:txBody>
      </p:sp>
      <p:sp>
        <p:nvSpPr>
          <p:cNvPr id="17" name="Rectangle 1027"/>
          <p:cNvSpPr>
            <a:spLocks noChangeArrowheads="1"/>
          </p:cNvSpPr>
          <p:nvPr/>
        </p:nvSpPr>
        <p:spPr bwMode="auto">
          <a:xfrm>
            <a:off x="514722" y="1431925"/>
            <a:ext cx="8629278"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smtClean="0">
                <a:solidFill>
                  <a:srgbClr val="FFFF00"/>
                </a:solidFill>
                <a:effectLst>
                  <a:outerShdw blurRad="38100" dist="38100" dir="2700000" algn="tl">
                    <a:srgbClr val="000000">
                      <a:alpha val="43137"/>
                    </a:srgbClr>
                  </a:outerShdw>
                </a:effectLst>
                <a:latin typeface="Arial" charset="0"/>
              </a:rPr>
              <a:t>Trace</a:t>
            </a:r>
            <a:r>
              <a:rPr lang="en-US" altLang="en-US" sz="1800" b="1" i="1" dirty="0" smtClean="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Perceptible, no significant accumulation</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Deicing equipment may not be necessary</a:t>
            </a:r>
          </a:p>
        </p:txBody>
      </p:sp>
      <p:sp>
        <p:nvSpPr>
          <p:cNvPr id="18" name="Rectangle 1028"/>
          <p:cNvSpPr>
            <a:spLocks noChangeArrowheads="1"/>
          </p:cNvSpPr>
          <p:nvPr/>
        </p:nvSpPr>
        <p:spPr bwMode="auto">
          <a:xfrm>
            <a:off x="505198" y="2303463"/>
            <a:ext cx="8638802"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smtClean="0">
                <a:solidFill>
                  <a:srgbClr val="FFFF00"/>
                </a:solidFill>
                <a:effectLst>
                  <a:outerShdw blurRad="38100" dist="38100" dir="2700000" algn="tl">
                    <a:srgbClr val="000000">
                      <a:alpha val="43137"/>
                    </a:srgbClr>
                  </a:outerShdw>
                </a:effectLst>
                <a:latin typeface="Arial" charset="0"/>
              </a:rPr>
              <a:t>Light</a:t>
            </a:r>
            <a:r>
              <a:rPr lang="en-US" altLang="en-US" sz="1800" b="1" i="1" dirty="0" smtClean="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Significant accumulation for a prolonged flight (over 1 hour)</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Occasional use of deicing equipment</a:t>
            </a:r>
          </a:p>
        </p:txBody>
      </p:sp>
      <p:sp>
        <p:nvSpPr>
          <p:cNvPr id="21" name="Text Box 10"/>
          <p:cNvSpPr txBox="1">
            <a:spLocks noChangeArrowheads="1"/>
          </p:cNvSpPr>
          <p:nvPr/>
        </p:nvSpPr>
        <p:spPr bwMode="auto">
          <a:xfrm>
            <a:off x="904875" y="5595938"/>
            <a:ext cx="7529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0"/>
              </a:spcBef>
              <a:defRPr sz="2400">
                <a:solidFill>
                  <a:schemeClr val="tx1"/>
                </a:solidFill>
                <a:latin typeface="Times New Roman" pitchFamily="18" charset="0"/>
              </a:defRPr>
            </a:lvl1pPr>
            <a:lvl2pPr algn="l" eaLnBrk="0" hangingPunct="0">
              <a:spcBef>
                <a:spcPct val="0"/>
              </a:spcBef>
              <a:defRPr sz="2400">
                <a:solidFill>
                  <a:schemeClr val="tx1"/>
                </a:solidFill>
                <a:latin typeface="Times New Roman" pitchFamily="18" charset="0"/>
              </a:defRPr>
            </a:lvl2pPr>
            <a:lvl3pPr algn="l" eaLnBrk="0" hangingPunct="0">
              <a:spcBef>
                <a:spcPct val="0"/>
              </a:spcBef>
              <a:defRPr sz="2400">
                <a:solidFill>
                  <a:schemeClr val="tx1"/>
                </a:solidFill>
                <a:latin typeface="Times New Roman" pitchFamily="18" charset="0"/>
              </a:defRPr>
            </a:lvl3pPr>
            <a:lvl4pPr algn="l" eaLnBrk="0" hangingPunct="0">
              <a:spcBef>
                <a:spcPct val="0"/>
              </a:spcBef>
              <a:defRPr sz="2400">
                <a:solidFill>
                  <a:schemeClr val="tx1"/>
                </a:solidFill>
                <a:latin typeface="Times New Roman" pitchFamily="18" charset="0"/>
              </a:defRPr>
            </a:lvl4pPr>
            <a:lvl5pPr algn="l"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40000"/>
              </a:spcBef>
              <a:spcAft>
                <a:spcPct val="0"/>
              </a:spcAft>
            </a:pPr>
            <a:r>
              <a:rPr lang="en-US" altLang="en-US" sz="1600" dirty="0">
                <a:solidFill>
                  <a:srgbClr val="FFFFFF"/>
                </a:solidFill>
                <a:effectLst>
                  <a:outerShdw blurRad="38100" dist="38100" dir="2700000" algn="tl">
                    <a:srgbClr val="000000">
                      <a:alpha val="43137"/>
                    </a:srgbClr>
                  </a:outerShdw>
                </a:effectLst>
                <a:latin typeface="Kabel Bk BT" pitchFamily="34" charset="0"/>
              </a:rPr>
              <a:t>Definitions used in all FAA, DOC, and DOD handbooks, manuals and publications</a:t>
            </a:r>
          </a:p>
        </p:txBody>
      </p:sp>
      <p:sp>
        <p:nvSpPr>
          <p:cNvPr id="22" name="Rectangle 1028"/>
          <p:cNvSpPr>
            <a:spLocks noChangeArrowheads="1"/>
          </p:cNvSpPr>
          <p:nvPr/>
        </p:nvSpPr>
        <p:spPr bwMode="auto">
          <a:xfrm>
            <a:off x="533400" y="3204729"/>
            <a:ext cx="86106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smtClean="0">
                <a:solidFill>
                  <a:srgbClr val="FFFF00"/>
                </a:solidFill>
                <a:effectLst>
                  <a:outerShdw blurRad="38100" dist="38100" dir="2700000" algn="tl">
                    <a:srgbClr val="000000">
                      <a:alpha val="43137"/>
                    </a:srgbClr>
                  </a:outerShdw>
                </a:effectLst>
                <a:latin typeface="Arial" charset="0"/>
              </a:rPr>
              <a:t>Moderate</a:t>
            </a:r>
            <a:r>
              <a:rPr lang="en-US" altLang="en-US" sz="1800" b="1" i="1" dirty="0" smtClean="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Significant accumulation for short periods of flight</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The use of deicing equipment or flight diversion is necessary</a:t>
            </a:r>
          </a:p>
        </p:txBody>
      </p:sp>
      <p:sp>
        <p:nvSpPr>
          <p:cNvPr id="23" name="Rectangle 1028"/>
          <p:cNvSpPr>
            <a:spLocks noChangeArrowheads="1"/>
          </p:cNvSpPr>
          <p:nvPr/>
        </p:nvSpPr>
        <p:spPr bwMode="auto">
          <a:xfrm>
            <a:off x="533400" y="4167528"/>
            <a:ext cx="8610600" cy="78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l" eaLnBrk="0" hangingPunct="0">
              <a:spcBef>
                <a:spcPct val="0"/>
              </a:spcBef>
              <a:tabLst>
                <a:tab pos="1714500" algn="l"/>
                <a:tab pos="2057400" algn="l"/>
              </a:tabLst>
              <a:defRPr sz="2400">
                <a:solidFill>
                  <a:schemeClr val="tx1"/>
                </a:solidFill>
                <a:latin typeface="Times New Roman" pitchFamily="18" charset="0"/>
              </a:defRPr>
            </a:lvl1pPr>
            <a:lvl2pPr marL="742950" indent="-285750" algn="l" eaLnBrk="0" hangingPunct="0">
              <a:spcBef>
                <a:spcPct val="0"/>
              </a:spcBef>
              <a:tabLst>
                <a:tab pos="1714500" algn="l"/>
                <a:tab pos="2057400" algn="l"/>
              </a:tabLst>
              <a:defRPr sz="2400">
                <a:solidFill>
                  <a:schemeClr val="tx1"/>
                </a:solidFill>
                <a:latin typeface="Times New Roman" pitchFamily="18" charset="0"/>
              </a:defRPr>
            </a:lvl2pPr>
            <a:lvl3pPr marL="1143000" indent="-228600" algn="l" eaLnBrk="0" hangingPunct="0">
              <a:spcBef>
                <a:spcPct val="0"/>
              </a:spcBef>
              <a:tabLst>
                <a:tab pos="1714500" algn="l"/>
                <a:tab pos="2057400" algn="l"/>
              </a:tabLst>
              <a:defRPr sz="2400">
                <a:solidFill>
                  <a:schemeClr val="tx1"/>
                </a:solidFill>
                <a:latin typeface="Times New Roman" pitchFamily="18" charset="0"/>
              </a:defRPr>
            </a:lvl3pPr>
            <a:lvl4pPr marL="1600200" indent="-228600" algn="l" eaLnBrk="0" hangingPunct="0">
              <a:spcBef>
                <a:spcPct val="0"/>
              </a:spcBef>
              <a:tabLst>
                <a:tab pos="1714500" algn="l"/>
                <a:tab pos="2057400" algn="l"/>
              </a:tabLst>
              <a:defRPr sz="2400">
                <a:solidFill>
                  <a:schemeClr val="tx1"/>
                </a:solidFill>
                <a:latin typeface="Times New Roman" pitchFamily="18" charset="0"/>
              </a:defRPr>
            </a:lvl4pPr>
            <a:lvl5pPr marL="2057400" indent="-228600" algn="l" eaLnBrk="0" hangingPunct="0">
              <a:spcBef>
                <a:spcPct val="0"/>
              </a:spcBef>
              <a:tabLst>
                <a:tab pos="1714500" algn="l"/>
                <a:tab pos="2057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714500" algn="l"/>
                <a:tab pos="2057400" algn="l"/>
              </a:tabLst>
              <a:defRPr sz="2400">
                <a:solidFill>
                  <a:schemeClr val="tx1"/>
                </a:solidFill>
                <a:latin typeface="Times New Roman" pitchFamily="18" charset="0"/>
              </a:defRPr>
            </a:lvl9pPr>
          </a:lstStyle>
          <a:p>
            <a:pPr fontAlgn="base">
              <a:spcBef>
                <a:spcPct val="50000"/>
              </a:spcBef>
              <a:spcAft>
                <a:spcPct val="0"/>
              </a:spcAft>
            </a:pPr>
            <a:r>
              <a:rPr lang="en-US" altLang="en-US" sz="1800" b="1" i="1" dirty="0" smtClean="0">
                <a:solidFill>
                  <a:srgbClr val="FFFF00"/>
                </a:solidFill>
                <a:effectLst>
                  <a:outerShdw blurRad="38100" dist="38100" dir="2700000" algn="tl">
                    <a:srgbClr val="000000">
                      <a:alpha val="43137"/>
                    </a:srgbClr>
                  </a:outerShdw>
                </a:effectLst>
                <a:latin typeface="Arial" charset="0"/>
              </a:rPr>
              <a:t>Severe</a:t>
            </a:r>
            <a:r>
              <a:rPr lang="en-US" altLang="en-US" sz="1800" b="1" i="1" dirty="0" smtClean="0">
                <a:solidFill>
                  <a:srgbClr val="FF0000"/>
                </a:solidFill>
                <a:effectLst>
                  <a:outerShdw blurRad="38100" dist="38100" dir="2700000" algn="tl">
                    <a:srgbClr val="000000">
                      <a:alpha val="43137"/>
                    </a:srgbClr>
                  </a:outerShdw>
                </a:effectLst>
                <a:latin typeface="Arial" charset="0"/>
              </a:rPr>
              <a:t> </a:t>
            </a:r>
            <a:r>
              <a:rPr lang="en-US" altLang="en-US" sz="1800" b="1" dirty="0">
                <a:solidFill>
                  <a:srgbClr val="000000"/>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Rapid, dangerous accumulations</a:t>
            </a:r>
          </a:p>
          <a:p>
            <a:pPr fontAlgn="base">
              <a:spcBef>
                <a:spcPct val="50000"/>
              </a:spcBef>
              <a:spcAft>
                <a:spcPct val="0"/>
              </a:spcAft>
            </a:pPr>
            <a:r>
              <a:rPr lang="en-US" altLang="en-US" sz="1800" b="1" dirty="0">
                <a:solidFill>
                  <a:srgbClr val="FFFFFF"/>
                </a:solidFill>
                <a:effectLst>
                  <a:outerShdw blurRad="38100" dist="38100" dir="2700000" algn="tl">
                    <a:srgbClr val="000000">
                      <a:alpha val="43137"/>
                    </a:srgbClr>
                  </a:outerShdw>
                </a:effectLst>
                <a:latin typeface="Arial" charset="0"/>
              </a:rPr>
              <a:t>	</a:t>
            </a:r>
            <a:r>
              <a:rPr lang="en-US" altLang="en-US" sz="1800" b="1" dirty="0" smtClean="0">
                <a:solidFill>
                  <a:srgbClr val="FFFFFF"/>
                </a:solidFill>
                <a:effectLst>
                  <a:outerShdw blurRad="38100" dist="38100" dir="2700000" algn="tl">
                    <a:srgbClr val="000000">
                      <a:alpha val="43137"/>
                    </a:srgbClr>
                  </a:outerShdw>
                </a:effectLst>
                <a:latin typeface="Arial" charset="0"/>
              </a:rPr>
              <a:t>Deicing equipment fails to reduce the hazard</a:t>
            </a:r>
          </a:p>
        </p:txBody>
      </p:sp>
    </p:spTree>
    <p:extLst>
      <p:ext uri="{BB962C8B-B14F-4D97-AF65-F5344CB8AC3E}">
        <p14:creationId xmlns:p14="http://schemas.microsoft.com/office/powerpoint/2010/main" val="969992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7"/>
          <p:cNvSpPr>
            <a:spLocks noGrp="1"/>
          </p:cNvSpPr>
          <p:nvPr>
            <p:ph type="sldNum" sz="quarter" idx="12"/>
          </p:nvPr>
        </p:nvSpPr>
        <p:spPr/>
        <p:txBody>
          <a:bodyPr/>
          <a:lstStyle/>
          <a:p>
            <a:fld id="{2A010AF2-0999-4A0B-A490-F0B631A946F6}" type="slidenum">
              <a:rPr lang="en-US" altLang="en-US">
                <a:effectLst>
                  <a:outerShdw blurRad="38100" dist="38100" dir="2700000" algn="tl">
                    <a:srgbClr val="000000">
                      <a:alpha val="43137"/>
                    </a:srgbClr>
                  </a:outerShdw>
                </a:effectLst>
              </a:rPr>
              <a:pPr/>
              <a:t>24</a:t>
            </a:fld>
            <a:endParaRPr lang="en-US" altLang="en-US">
              <a:effectLst>
                <a:outerShdw blurRad="38100" dist="38100" dir="2700000" algn="tl">
                  <a:srgbClr val="000000">
                    <a:alpha val="43137"/>
                  </a:srgbClr>
                </a:outerShdw>
              </a:effectLst>
            </a:endParaRPr>
          </a:p>
        </p:txBody>
      </p:sp>
      <p:sp>
        <p:nvSpPr>
          <p:cNvPr id="19458" name="Rectangle 2"/>
          <p:cNvSpPr>
            <a:spLocks noGrp="1" noChangeArrowheads="1"/>
          </p:cNvSpPr>
          <p:nvPr>
            <p:ph type="title"/>
          </p:nvPr>
        </p:nvSpPr>
        <p:spPr>
          <a:xfrm>
            <a:off x="439738" y="-76200"/>
            <a:ext cx="7772400" cy="1143000"/>
          </a:xfrm>
        </p:spPr>
        <p:txBody>
          <a:bodyPr/>
          <a:lstStyle/>
          <a:p>
            <a:r>
              <a:rPr lang="en-US" altLang="en-US" dirty="0">
                <a:effectLst>
                  <a:outerShdw blurRad="38100" dist="38100" dir="2700000" algn="tl">
                    <a:srgbClr val="000000">
                      <a:alpha val="43137"/>
                    </a:srgbClr>
                  </a:outerShdw>
                </a:effectLst>
              </a:rPr>
              <a:t>Types of Icing</a:t>
            </a:r>
          </a:p>
        </p:txBody>
      </p:sp>
      <p:sp>
        <p:nvSpPr>
          <p:cNvPr id="19459" name="Rectangle 3"/>
          <p:cNvSpPr>
            <a:spLocks noGrp="1" noChangeArrowheads="1"/>
          </p:cNvSpPr>
          <p:nvPr>
            <p:ph type="body" sz="half" idx="1"/>
          </p:nvPr>
        </p:nvSpPr>
        <p:spPr>
          <a:xfrm>
            <a:off x="933450" y="1343025"/>
            <a:ext cx="2206625" cy="2116138"/>
          </a:xfrm>
        </p:spPr>
        <p:txBody>
          <a:bodyPr/>
          <a:lstStyle/>
          <a:p>
            <a:pPr>
              <a:lnSpc>
                <a:spcPct val="150000"/>
              </a:lnSpc>
            </a:pPr>
            <a:r>
              <a:rPr lang="en-US" altLang="en-US" sz="2400" dirty="0">
                <a:solidFill>
                  <a:srgbClr val="FFAFAF"/>
                </a:solidFill>
                <a:effectLst>
                  <a:outerShdw blurRad="38100" dist="38100" dir="2700000" algn="tl">
                    <a:srgbClr val="000000">
                      <a:alpha val="43137"/>
                    </a:srgbClr>
                  </a:outerShdw>
                </a:effectLst>
              </a:rPr>
              <a:t>Clear</a:t>
            </a:r>
          </a:p>
          <a:p>
            <a:pPr>
              <a:lnSpc>
                <a:spcPct val="150000"/>
              </a:lnSpc>
            </a:pPr>
            <a:r>
              <a:rPr lang="en-US" altLang="en-US" sz="2400" dirty="0">
                <a:solidFill>
                  <a:srgbClr val="AFFFAF"/>
                </a:solidFill>
                <a:effectLst>
                  <a:outerShdw blurRad="38100" dist="38100" dir="2700000" algn="tl">
                    <a:srgbClr val="000000">
                      <a:alpha val="43137"/>
                    </a:srgbClr>
                  </a:outerShdw>
                </a:effectLst>
              </a:rPr>
              <a:t>Mixed</a:t>
            </a:r>
          </a:p>
          <a:p>
            <a:pPr>
              <a:lnSpc>
                <a:spcPct val="150000"/>
              </a:lnSpc>
            </a:pPr>
            <a:r>
              <a:rPr lang="en-US" altLang="en-US" sz="2400" dirty="0">
                <a:solidFill>
                  <a:srgbClr val="C8C8C8"/>
                </a:solidFill>
                <a:effectLst>
                  <a:outerShdw blurRad="38100" dist="38100" dir="2700000" algn="tl">
                    <a:srgbClr val="000000">
                      <a:alpha val="43137"/>
                    </a:srgbClr>
                  </a:outerShdw>
                </a:effectLst>
              </a:rPr>
              <a:t>Rime</a:t>
            </a:r>
          </a:p>
        </p:txBody>
      </p:sp>
      <p:graphicFrame>
        <p:nvGraphicFramePr>
          <p:cNvPr id="19490" name="Group 34"/>
          <p:cNvGraphicFramePr>
            <a:graphicFrameLocks noGrp="1"/>
          </p:cNvGraphicFramePr>
          <p:nvPr>
            <p:ph sz="quarter" idx="2"/>
            <p:extLst>
              <p:ext uri="{D42A27DB-BD31-4B8C-83A1-F6EECF244321}">
                <p14:modId xmlns:p14="http://schemas.microsoft.com/office/powerpoint/2010/main" val="20353724"/>
              </p:ext>
            </p:extLst>
          </p:nvPr>
        </p:nvGraphicFramePr>
        <p:xfrm>
          <a:off x="442913" y="4260850"/>
          <a:ext cx="2822575" cy="1773936"/>
        </p:xfrm>
        <a:graphic>
          <a:graphicData uri="http://schemas.openxmlformats.org/drawingml/2006/table">
            <a:tbl>
              <a:tblPr/>
              <a:tblGrid>
                <a:gridCol w="773112"/>
                <a:gridCol w="2049463"/>
              </a:tblGrid>
              <a:tr h="508000">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smtClean="0">
                          <a:ln>
                            <a:noFill/>
                          </a:ln>
                          <a:solidFill>
                            <a:srgbClr val="FFAFAF"/>
                          </a:solidFill>
                          <a:effectLst>
                            <a:outerShdw blurRad="38100" dist="38100" dir="2700000" algn="tl">
                              <a:srgbClr val="000000">
                                <a:alpha val="43137"/>
                              </a:srgbClr>
                            </a:outerShdw>
                          </a:effectLst>
                          <a:latin typeface="Trebuchet MS" pitchFamily="34" charset="0"/>
                        </a:rPr>
                        <a:t>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smtClean="0">
                          <a:ln>
                            <a:noFill/>
                          </a:ln>
                          <a:solidFill>
                            <a:srgbClr val="FFAFAF"/>
                          </a:solidFill>
                          <a:effectLst>
                            <a:outerShdw blurRad="38100" dist="38100" dir="2700000" algn="tl">
                              <a:srgbClr val="000000">
                                <a:alpha val="43137"/>
                              </a:srgbClr>
                            </a:outerShdw>
                          </a:effectLst>
                          <a:latin typeface="Trebuchet MS" pitchFamily="34" charset="0"/>
                        </a:rPr>
                        <a:t>0° to -10°C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smtClean="0">
                          <a:ln>
                            <a:noFill/>
                          </a:ln>
                          <a:solidFill>
                            <a:srgbClr val="FFAFAF"/>
                          </a:solidFill>
                          <a:effectLst>
                            <a:outerShdw blurRad="38100" dist="38100" dir="2700000" algn="tl">
                              <a:srgbClr val="000000">
                                <a:alpha val="43137"/>
                              </a:srgbClr>
                            </a:outerShdw>
                          </a:effectLst>
                          <a:latin typeface="Trebuchet MS" pitchFamily="34" charset="0"/>
                        </a:rPr>
                        <a:t>(32° to 14°F)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r>
              <a:tr h="504825">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smtClean="0">
                          <a:ln>
                            <a:noFill/>
                          </a:ln>
                          <a:solidFill>
                            <a:srgbClr val="AFFFAF"/>
                          </a:solidFill>
                          <a:effectLst>
                            <a:outerShdw blurRad="38100" dist="38100" dir="2700000" algn="tl">
                              <a:srgbClr val="000000">
                                <a:alpha val="43137"/>
                              </a:srgbClr>
                            </a:outerShdw>
                          </a:effectLst>
                          <a:latin typeface="Trebuchet MS" pitchFamily="34" charset="0"/>
                        </a:rPr>
                        <a:t>Mixed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smtClean="0">
                          <a:ln>
                            <a:noFill/>
                          </a:ln>
                          <a:solidFill>
                            <a:srgbClr val="AFFFAF"/>
                          </a:solidFill>
                          <a:effectLst>
                            <a:outerShdw blurRad="38100" dist="38100" dir="2700000" algn="tl">
                              <a:srgbClr val="000000">
                                <a:alpha val="43137"/>
                              </a:srgbClr>
                            </a:outerShdw>
                          </a:effectLst>
                          <a:latin typeface="Trebuchet MS" pitchFamily="34" charset="0"/>
                        </a:rPr>
                        <a:t>-10° to -15°C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smtClean="0">
                          <a:ln>
                            <a:noFill/>
                          </a:ln>
                          <a:solidFill>
                            <a:srgbClr val="AFFFAF"/>
                          </a:solidFill>
                          <a:effectLst>
                            <a:outerShdw blurRad="38100" dist="38100" dir="2700000" algn="tl">
                              <a:srgbClr val="000000">
                                <a:alpha val="43137"/>
                              </a:srgbClr>
                            </a:outerShdw>
                          </a:effectLst>
                          <a:latin typeface="Trebuchet MS" pitchFamily="34" charset="0"/>
                        </a:rPr>
                        <a:t>(14° to 5°F)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r>
              <a:tr h="506413">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smtClean="0">
                          <a:ln>
                            <a:noFill/>
                          </a:ln>
                          <a:solidFill>
                            <a:srgbClr val="C8C8C8"/>
                          </a:solidFill>
                          <a:effectLst>
                            <a:outerShdw blurRad="38100" dist="38100" dir="2700000" algn="tl">
                              <a:srgbClr val="000000">
                                <a:alpha val="43137"/>
                              </a:srgbClr>
                            </a:outerShdw>
                          </a:effectLst>
                          <a:latin typeface="Trebuchet MS" pitchFamily="34" charset="0"/>
                        </a:rPr>
                        <a:t>Rime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c>
                  <a:txBody>
                    <a:bodyPr/>
                    <a:lstStyle>
                      <a:lvl1pPr>
                        <a:spcBef>
                          <a:spcPct val="20000"/>
                        </a:spcBef>
                        <a:defRPr sz="2400">
                          <a:solidFill>
                            <a:srgbClr val="FFFFFF"/>
                          </a:solidFill>
                          <a:latin typeface="Trebuchet MS" pitchFamily="34" charset="0"/>
                        </a:defRPr>
                      </a:lvl1pPr>
                      <a:lvl2pPr>
                        <a:spcBef>
                          <a:spcPct val="20000"/>
                        </a:spcBef>
                        <a:defRPr sz="2000">
                          <a:solidFill>
                            <a:srgbClr val="FFFFFF"/>
                          </a:solidFill>
                          <a:latin typeface="Trebuchet MS" pitchFamily="34" charset="0"/>
                        </a:defRPr>
                      </a:lvl2pPr>
                      <a:lvl3pPr>
                        <a:spcBef>
                          <a:spcPct val="20000"/>
                        </a:spcBef>
                        <a:defRPr>
                          <a:solidFill>
                            <a:srgbClr val="FFFFFF"/>
                          </a:solidFill>
                          <a:latin typeface="Trebuchet MS" pitchFamily="34" charset="0"/>
                        </a:defRPr>
                      </a:lvl3pPr>
                      <a:lvl4pPr>
                        <a:spcBef>
                          <a:spcPct val="20000"/>
                        </a:spcBef>
                        <a:defRPr sz="1400">
                          <a:solidFill>
                            <a:srgbClr val="FFFFFF"/>
                          </a:solidFill>
                          <a:latin typeface="Trebuchet MS" pitchFamily="34" charset="0"/>
                        </a:defRPr>
                      </a:lvl4pPr>
                      <a:lvl5pPr>
                        <a:spcBef>
                          <a:spcPct val="20000"/>
                        </a:spcBef>
                        <a:defRPr sz="1000">
                          <a:solidFill>
                            <a:srgbClr val="FFFFFF"/>
                          </a:solidFill>
                          <a:latin typeface="Trebuchet MS" pitchFamily="34" charset="0"/>
                        </a:defRPr>
                      </a:lvl5pPr>
                      <a:lvl6pPr fontAlgn="base">
                        <a:spcBef>
                          <a:spcPct val="20000"/>
                        </a:spcBef>
                        <a:spcAft>
                          <a:spcPct val="0"/>
                        </a:spcAft>
                        <a:defRPr sz="1000">
                          <a:solidFill>
                            <a:srgbClr val="FFFFFF"/>
                          </a:solidFill>
                          <a:latin typeface="Trebuchet MS" pitchFamily="34" charset="0"/>
                        </a:defRPr>
                      </a:lvl6pPr>
                      <a:lvl7pPr fontAlgn="base">
                        <a:spcBef>
                          <a:spcPct val="20000"/>
                        </a:spcBef>
                        <a:spcAft>
                          <a:spcPct val="0"/>
                        </a:spcAft>
                        <a:defRPr sz="1000">
                          <a:solidFill>
                            <a:srgbClr val="FFFFFF"/>
                          </a:solidFill>
                          <a:latin typeface="Trebuchet MS" pitchFamily="34" charset="0"/>
                        </a:defRPr>
                      </a:lvl7pPr>
                      <a:lvl8pPr fontAlgn="base">
                        <a:spcBef>
                          <a:spcPct val="20000"/>
                        </a:spcBef>
                        <a:spcAft>
                          <a:spcPct val="0"/>
                        </a:spcAft>
                        <a:defRPr sz="1000">
                          <a:solidFill>
                            <a:srgbClr val="FFFFFF"/>
                          </a:solidFill>
                          <a:latin typeface="Trebuchet MS" pitchFamily="34" charset="0"/>
                        </a:defRPr>
                      </a:lvl8pPr>
                      <a:lvl9pPr fontAlgn="base">
                        <a:spcBef>
                          <a:spcPct val="20000"/>
                        </a:spcBef>
                        <a:spcAft>
                          <a:spcPct val="0"/>
                        </a:spcAft>
                        <a:defRPr sz="1000">
                          <a:solidFill>
                            <a:srgbClr val="FFFFFF"/>
                          </a:solidFill>
                          <a:latin typeface="Trebuchet MS"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1" u="none" strike="noStrike" cap="none" normalizeH="0" baseline="0" dirty="0" smtClean="0">
                          <a:ln>
                            <a:noFill/>
                          </a:ln>
                          <a:solidFill>
                            <a:srgbClr val="C8C8C8"/>
                          </a:solidFill>
                          <a:effectLst>
                            <a:outerShdw blurRad="38100" dist="38100" dir="2700000" algn="tl">
                              <a:srgbClr val="000000">
                                <a:alpha val="43137"/>
                              </a:srgbClr>
                            </a:outerShdw>
                          </a:effectLst>
                          <a:latin typeface="Trebuchet MS" pitchFamily="34" charset="0"/>
                        </a:rPr>
                        <a:t>-15° to -40°C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1" u="none" strike="noStrike" cap="none" normalizeH="0" baseline="0" dirty="0" smtClean="0">
                          <a:ln>
                            <a:noFill/>
                          </a:ln>
                          <a:solidFill>
                            <a:srgbClr val="C8C8C8"/>
                          </a:solidFill>
                          <a:effectLst>
                            <a:outerShdw blurRad="38100" dist="38100" dir="2700000" algn="tl">
                              <a:srgbClr val="000000">
                                <a:alpha val="43137"/>
                              </a:srgbClr>
                            </a:outerShdw>
                          </a:effectLst>
                          <a:latin typeface="Trebuchet MS" pitchFamily="34" charset="0"/>
                        </a:rPr>
                        <a:t>(5° to -40°F)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10000"/>
                        <a:alpha val="80000"/>
                      </a:schemeClr>
                    </a:solidFill>
                  </a:tcPr>
                </a:tc>
              </a:tr>
            </a:tbl>
          </a:graphicData>
        </a:graphic>
      </p:graphicFrame>
      <p:pic>
        <p:nvPicPr>
          <p:cNvPr id="19478" name="Picture 22" descr="icefreq"/>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24288" y="1373354"/>
            <a:ext cx="4862512" cy="4675021"/>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82" name="Text Box 26"/>
          <p:cNvSpPr txBox="1">
            <a:spLocks noChangeArrowheads="1"/>
          </p:cNvSpPr>
          <p:nvPr/>
        </p:nvSpPr>
        <p:spPr bwMode="auto">
          <a:xfrm>
            <a:off x="930275" y="3890963"/>
            <a:ext cx="1768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i="1" dirty="0">
                <a:solidFill>
                  <a:srgbClr val="FFFFFF"/>
                </a:solidFill>
                <a:effectLst>
                  <a:outerShdw blurRad="38100" dist="38100" dir="2700000" algn="tl">
                    <a:srgbClr val="000000">
                      <a:alpha val="43137"/>
                    </a:srgbClr>
                  </a:outerShdw>
                </a:effectLst>
              </a:rPr>
              <a:t>Temperature</a:t>
            </a:r>
            <a:r>
              <a:rPr lang="en-US" altLang="en-US" sz="1400" dirty="0">
                <a:solidFill>
                  <a:srgbClr val="FFFFFF"/>
                </a:solidFill>
                <a:effectLst>
                  <a:outerShdw blurRad="38100" dist="38100" dir="2700000" algn="tl">
                    <a:srgbClr val="000000">
                      <a:alpha val="43137"/>
                    </a:srgbClr>
                  </a:outerShdw>
                </a:effectLst>
              </a:rPr>
              <a:t> Range</a:t>
            </a:r>
          </a:p>
        </p:txBody>
      </p:sp>
      <p:sp>
        <p:nvSpPr>
          <p:cNvPr id="19483" name="Text Box 27"/>
          <p:cNvSpPr txBox="1">
            <a:spLocks noChangeArrowheads="1"/>
          </p:cNvSpPr>
          <p:nvPr/>
        </p:nvSpPr>
        <p:spPr bwMode="auto">
          <a:xfrm>
            <a:off x="5105400" y="990600"/>
            <a:ext cx="218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400" i="1" dirty="0">
                <a:solidFill>
                  <a:srgbClr val="FFFFFF"/>
                </a:solidFill>
                <a:effectLst>
                  <a:outerShdw blurRad="38100" dist="38100" dir="2700000" algn="tl">
                    <a:srgbClr val="000000">
                      <a:alpha val="43137"/>
                    </a:srgbClr>
                  </a:outerShdw>
                </a:effectLst>
              </a:rPr>
              <a:t>Frequency of Occurrence</a:t>
            </a:r>
          </a:p>
        </p:txBody>
      </p:sp>
      <p:sp>
        <p:nvSpPr>
          <p:cNvPr id="19491" name="Rectangle 3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9492" name="Picture 3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9493" name="Picture 3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356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4542526-CC28-421B-BED4-8936EA8C481D}" type="slidenum">
              <a:rPr lang="en-US" altLang="en-US">
                <a:effectLst>
                  <a:outerShdw blurRad="38100" dist="38100" dir="2700000" algn="tl">
                    <a:srgbClr val="000000">
                      <a:alpha val="43137"/>
                    </a:srgbClr>
                  </a:outerShdw>
                </a:effectLst>
              </a:rPr>
              <a:pPr/>
              <a:t>25</a:t>
            </a:fld>
            <a:endParaRPr lang="en-US" altLang="en-US">
              <a:effectLst>
                <a:outerShdw blurRad="38100" dist="38100" dir="2700000" algn="tl">
                  <a:srgbClr val="000000">
                    <a:alpha val="43137"/>
                  </a:srgbClr>
                </a:outerShdw>
              </a:effectLst>
            </a:endParaRPr>
          </a:p>
        </p:txBody>
      </p:sp>
      <p:sp>
        <p:nvSpPr>
          <p:cNvPr id="24578" name="Rectangle 2"/>
          <p:cNvSpPr>
            <a:spLocks noGrp="1" noChangeArrowheads="1"/>
          </p:cNvSpPr>
          <p:nvPr>
            <p:ph type="title"/>
          </p:nvPr>
        </p:nvSpPr>
        <p:spPr>
          <a:xfrm>
            <a:off x="685800" y="0"/>
            <a:ext cx="7772400" cy="1447800"/>
          </a:xfrm>
        </p:spPr>
        <p:txBody>
          <a:bodyPr/>
          <a:lstStyle/>
          <a:p>
            <a:r>
              <a:rPr lang="en-US" altLang="en-US" dirty="0">
                <a:effectLst>
                  <a:outerShdw blurRad="38100" dist="38100" dir="2700000" algn="tl">
                    <a:srgbClr val="000000">
                      <a:alpha val="43137"/>
                    </a:srgbClr>
                  </a:outerShdw>
                </a:effectLst>
              </a:rPr>
              <a:t>Clear Icing</a:t>
            </a:r>
          </a:p>
        </p:txBody>
      </p:sp>
      <p:pic>
        <p:nvPicPr>
          <p:cNvPr id="24581" name="Picture 5"/>
          <p:cNvPicPr>
            <a:picLocks noChangeArrowheads="1"/>
          </p:cNvPicPr>
          <p:nvPr/>
        </p:nvPicPr>
        <p:blipFill>
          <a:blip r:embed="rId3">
            <a:clrChange>
              <a:clrFrom>
                <a:srgbClr val="FEFE7F"/>
              </a:clrFrom>
              <a:clrTo>
                <a:srgbClr val="FEFE7F">
                  <a:alpha val="0"/>
                </a:srgbClr>
              </a:clrTo>
            </a:clrChange>
            <a:extLst>
              <a:ext uri="{28A0092B-C50C-407E-A947-70E740481C1C}">
                <a14:useLocalDpi xmlns:a14="http://schemas.microsoft.com/office/drawing/2010/main" val="0"/>
              </a:ext>
            </a:extLst>
          </a:blip>
          <a:srcRect/>
          <a:stretch>
            <a:fillRect/>
          </a:stretch>
        </p:blipFill>
        <p:spPr bwMode="auto">
          <a:xfrm>
            <a:off x="1143000" y="1981200"/>
            <a:ext cx="7029450" cy="411480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8"/>
          <p:cNvSpPr txBox="1">
            <a:spLocks noChangeArrowheads="1"/>
          </p:cNvSpPr>
          <p:nvPr/>
        </p:nvSpPr>
        <p:spPr bwMode="auto">
          <a:xfrm>
            <a:off x="533400" y="1371600"/>
            <a:ext cx="1852613" cy="4572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rPr>
              <a:t>Large drops</a:t>
            </a:r>
          </a:p>
        </p:txBody>
      </p:sp>
      <p:sp>
        <p:nvSpPr>
          <p:cNvPr id="24585" name="Line 9"/>
          <p:cNvSpPr>
            <a:spLocks noChangeShapeType="1"/>
          </p:cNvSpPr>
          <p:nvPr/>
        </p:nvSpPr>
        <p:spPr bwMode="auto">
          <a:xfrm>
            <a:off x="2386013" y="1752600"/>
            <a:ext cx="1347787" cy="5334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4586" name="Line 10"/>
          <p:cNvSpPr>
            <a:spLocks noChangeShapeType="1"/>
          </p:cNvSpPr>
          <p:nvPr/>
        </p:nvSpPr>
        <p:spPr bwMode="auto">
          <a:xfrm>
            <a:off x="1752600" y="1828800"/>
            <a:ext cx="1371600" cy="10668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4587" name="Text Box 11"/>
          <p:cNvSpPr txBox="1">
            <a:spLocks noChangeArrowheads="1"/>
          </p:cNvSpPr>
          <p:nvPr/>
        </p:nvSpPr>
        <p:spPr bwMode="auto">
          <a:xfrm>
            <a:off x="6400800" y="3429000"/>
            <a:ext cx="1181100"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Leading </a:t>
            </a:r>
          </a:p>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edge of</a:t>
            </a:r>
          </a:p>
          <a:p>
            <a:pPr eaLnBrk="0" fontAlgn="base" hangingPunct="0">
              <a:spcBef>
                <a:spcPct val="0"/>
              </a:spcBef>
              <a:spcAft>
                <a:spcPct val="0"/>
              </a:spcAft>
            </a:pPr>
            <a:r>
              <a:rPr lang="en-US" altLang="en-US" sz="2000" b="1">
                <a:solidFill>
                  <a:srgbClr val="000000"/>
                </a:solidFill>
                <a:effectLst>
                  <a:outerShdw blurRad="38100" dist="38100" dir="2700000" algn="tl">
                    <a:srgbClr val="000000">
                      <a:alpha val="43137"/>
                    </a:srgbClr>
                  </a:outerShdw>
                </a:effectLst>
              </a:rPr>
              <a:t>Wing</a:t>
            </a:r>
            <a:endParaRPr lang="en-US" altLang="en-US" sz="2000">
              <a:solidFill>
                <a:srgbClr val="000000"/>
              </a:solidFill>
              <a:effectLst>
                <a:outerShdw blurRad="38100" dist="38100" dir="2700000" algn="tl">
                  <a:srgbClr val="000000">
                    <a:alpha val="43137"/>
                  </a:srgbClr>
                </a:outerShdw>
              </a:effectLst>
            </a:endParaRPr>
          </a:p>
        </p:txBody>
      </p:sp>
      <p:sp>
        <p:nvSpPr>
          <p:cNvPr id="73732" name="Rectangle 102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73733" name="Picture 1029"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1030"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80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1+#ppt_w/2"/>
                                          </p:val>
                                        </p:tav>
                                        <p:tav tm="100000">
                                          <p:val>
                                            <p:strVal val="#ppt_x"/>
                                          </p:val>
                                        </p:tav>
                                      </p:tavLst>
                                    </p:anim>
                                    <p:anim calcmode="lin" valueType="num">
                                      <p:cBhvr additive="base">
                                        <p:cTn id="8" dur="500" fill="hold"/>
                                        <p:tgtEl>
                                          <p:spTgt spid="245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4584"/>
                                        </p:tgtEl>
                                        <p:attrNameLst>
                                          <p:attrName>style.visibility</p:attrName>
                                        </p:attrNameLst>
                                      </p:cBhvr>
                                      <p:to>
                                        <p:strVal val="visible"/>
                                      </p:to>
                                    </p:se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4585"/>
                                        </p:tgtEl>
                                        <p:attrNameLst>
                                          <p:attrName>style.visibility</p:attrName>
                                        </p:attrNameLst>
                                      </p:cBhvr>
                                      <p:to>
                                        <p:strVal val="visible"/>
                                      </p:to>
                                    </p:set>
                                    <p:animEffect transition="in" filter="wipe(up)">
                                      <p:cBhvr>
                                        <p:cTn id="15" dur="500"/>
                                        <p:tgtEl>
                                          <p:spTgt spid="2458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wipe(up)">
                                      <p:cBhvr>
                                        <p:cTn id="19" dur="500"/>
                                        <p:tgtEl>
                                          <p:spTgt spid="24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utoUpdateAnimBg="0"/>
      <p:bldP spid="24585" grpId="0" animBg="1"/>
      <p:bldP spid="24586" grpId="0" animBg="1"/>
      <p:bldP spid="2458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B9495F2-98C9-4DA0-8DD2-E573E351F7C1}" type="slidenum">
              <a:rPr lang="en-US" altLang="en-US">
                <a:effectLst>
                  <a:outerShdw blurRad="38100" dist="38100" dir="2700000" algn="tl">
                    <a:srgbClr val="000000">
                      <a:alpha val="43137"/>
                    </a:srgbClr>
                  </a:outerShdw>
                </a:effectLst>
              </a:rPr>
              <a:pPr/>
              <a:t>26</a:t>
            </a:fld>
            <a:endParaRPr lang="en-US" altLang="en-US">
              <a:effectLst>
                <a:outerShdw blurRad="38100" dist="38100" dir="2700000" algn="tl">
                  <a:srgbClr val="000000">
                    <a:alpha val="43137"/>
                  </a:srgbClr>
                </a:outerShdw>
              </a:effectLst>
            </a:endParaRPr>
          </a:p>
        </p:txBody>
      </p:sp>
      <p:sp>
        <p:nvSpPr>
          <p:cNvPr id="20482" name="Rectangle 2"/>
          <p:cNvSpPr>
            <a:spLocks noGrp="1" noChangeArrowheads="1"/>
          </p:cNvSpPr>
          <p:nvPr>
            <p:ph type="title"/>
          </p:nvPr>
        </p:nvSpPr>
        <p:spPr>
          <a:xfrm>
            <a:off x="0" y="0"/>
            <a:ext cx="5562600" cy="1143000"/>
          </a:xfrm>
        </p:spPr>
        <p:txBody>
          <a:bodyPr/>
          <a:lstStyle/>
          <a:p>
            <a:r>
              <a:rPr lang="en-US" altLang="en-US" dirty="0">
                <a:effectLst>
                  <a:outerShdw blurRad="38100" dist="38100" dir="2700000" algn="tl">
                    <a:srgbClr val="000000">
                      <a:alpha val="43137"/>
                    </a:srgbClr>
                  </a:outerShdw>
                </a:effectLst>
              </a:rPr>
              <a:t>Clear Icing</a:t>
            </a:r>
          </a:p>
        </p:txBody>
      </p:sp>
      <p:sp>
        <p:nvSpPr>
          <p:cNvPr id="20483" name="Rectangle 3"/>
          <p:cNvSpPr>
            <a:spLocks noGrp="1" noChangeArrowheads="1"/>
          </p:cNvSpPr>
          <p:nvPr>
            <p:ph type="body" idx="1"/>
          </p:nvPr>
        </p:nvSpPr>
        <p:spPr>
          <a:xfrm>
            <a:off x="423863" y="1295400"/>
            <a:ext cx="4300537" cy="4953000"/>
          </a:xfrm>
        </p:spPr>
        <p:txBody>
          <a:bodyPr/>
          <a:lstStyle/>
          <a:p>
            <a:pPr>
              <a:lnSpc>
                <a:spcPct val="150000"/>
              </a:lnSpc>
            </a:pPr>
            <a:r>
              <a:rPr lang="en-US" altLang="en-US" dirty="0">
                <a:effectLst>
                  <a:outerShdw blurRad="38100" dist="38100" dir="2700000" algn="tl">
                    <a:srgbClr val="000000">
                      <a:alpha val="43137"/>
                    </a:srgbClr>
                  </a:outerShdw>
                </a:effectLst>
              </a:rPr>
              <a:t>Transparent, “Glossy”</a:t>
            </a:r>
          </a:p>
          <a:p>
            <a:pPr>
              <a:lnSpc>
                <a:spcPct val="150000"/>
              </a:lnSpc>
            </a:pPr>
            <a:r>
              <a:rPr lang="en-US" altLang="en-US" dirty="0">
                <a:effectLst>
                  <a:outerShdw blurRad="38100" dist="38100" dir="2700000" algn="tl">
                    <a:srgbClr val="000000">
                      <a:alpha val="43137"/>
                    </a:srgbClr>
                  </a:outerShdw>
                </a:effectLst>
              </a:rPr>
              <a:t>Not easily seen at first</a:t>
            </a:r>
          </a:p>
          <a:p>
            <a:pPr>
              <a:lnSpc>
                <a:spcPct val="150000"/>
              </a:lnSpc>
            </a:pPr>
            <a:r>
              <a:rPr lang="en-US" altLang="en-US" dirty="0">
                <a:effectLst>
                  <a:outerShdw blurRad="38100" dist="38100" dir="2700000" algn="tl">
                    <a:srgbClr val="000000">
                      <a:alpha val="43137"/>
                    </a:srgbClr>
                  </a:outerShdw>
                </a:effectLst>
              </a:rPr>
              <a:t>Can spread out on airfoil beyond </a:t>
            </a:r>
            <a:r>
              <a:rPr lang="en-US" altLang="en-US" dirty="0" smtClean="0">
                <a:effectLst>
                  <a:outerShdw blurRad="38100" dist="38100" dir="2700000" algn="tl">
                    <a:srgbClr val="000000">
                      <a:alpha val="43137"/>
                    </a:srgbClr>
                  </a:outerShdw>
                </a:effectLst>
              </a:rPr>
              <a:t>“reach” </a:t>
            </a:r>
            <a:r>
              <a:rPr lang="en-US" altLang="en-US" dirty="0">
                <a:effectLst>
                  <a:outerShdw blurRad="38100" dist="38100" dir="2700000" algn="tl">
                    <a:srgbClr val="000000">
                      <a:alpha val="43137"/>
                    </a:srgbClr>
                  </a:outerShdw>
                </a:effectLst>
              </a:rPr>
              <a:t>of de-icing equipment</a:t>
            </a:r>
          </a:p>
          <a:p>
            <a:pPr>
              <a:lnSpc>
                <a:spcPct val="150000"/>
              </a:lnSpc>
            </a:pPr>
            <a:r>
              <a:rPr lang="en-US" altLang="en-US" dirty="0">
                <a:effectLst>
                  <a:outerShdw blurRad="38100" dist="38100" dir="2700000" algn="tl">
                    <a:srgbClr val="000000">
                      <a:alpha val="43137"/>
                    </a:srgbClr>
                  </a:outerShdw>
                </a:effectLst>
              </a:rPr>
              <a:t>Hard, </a:t>
            </a:r>
            <a:r>
              <a:rPr lang="en-US" altLang="en-US" dirty="0" smtClean="0">
                <a:effectLst>
                  <a:outerShdw blurRad="38100" dist="38100" dir="2700000" algn="tl">
                    <a:srgbClr val="000000">
                      <a:alpha val="43137"/>
                    </a:srgbClr>
                  </a:outerShdw>
                </a:effectLst>
              </a:rPr>
              <a:t>heavy, </a:t>
            </a:r>
            <a:r>
              <a:rPr lang="en-US" altLang="en-US" dirty="0">
                <a:effectLst>
                  <a:outerShdw blurRad="38100" dist="38100" dir="2700000" algn="tl">
                    <a:srgbClr val="000000">
                      <a:alpha val="43137"/>
                    </a:srgbClr>
                  </a:outerShdw>
                </a:effectLst>
              </a:rPr>
              <a:t>and tenacious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3752850" cy="300228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0486" name="Picture 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793" y="381000"/>
            <a:ext cx="2831007"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399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fade">
                                      <p:cBhvr>
                                        <p:cTn id="11" dur="500"/>
                                        <p:tgtEl>
                                          <p:spTgt spid="2048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483">
                                            <p:txEl>
                                              <p:pRg st="0" end="0"/>
                                            </p:txEl>
                                          </p:spTgt>
                                        </p:tgtEl>
                                        <p:attrNameLst>
                                          <p:attrName>style.visibility</p:attrName>
                                        </p:attrNameLst>
                                      </p:cBhvr>
                                      <p:to>
                                        <p:strVal val="visible"/>
                                      </p:to>
                                    </p:set>
                                    <p:animEffect transition="in" filter="fade">
                                      <p:cBhvr>
                                        <p:cTn id="16" dur="500"/>
                                        <p:tgtEl>
                                          <p:spTgt spid="204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fade">
                                      <p:cBhvr>
                                        <p:cTn id="21" dur="500"/>
                                        <p:tgtEl>
                                          <p:spTgt spid="2048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3">
                                            <p:txEl>
                                              <p:pRg st="2" end="2"/>
                                            </p:txEl>
                                          </p:spTgt>
                                        </p:tgtEl>
                                        <p:attrNameLst>
                                          <p:attrName>style.visibility</p:attrName>
                                        </p:attrNameLst>
                                      </p:cBhvr>
                                      <p:to>
                                        <p:strVal val="visible"/>
                                      </p:to>
                                    </p:set>
                                    <p:animEffect transition="in" filter="fade">
                                      <p:cBhvr>
                                        <p:cTn id="26" dur="500"/>
                                        <p:tgtEl>
                                          <p:spTgt spid="2048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Effect transition="in" filter="fade">
                                      <p:cBhvr>
                                        <p:cTn id="31"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CFB68337-08B7-4B64-9A2B-45959C232FB0}" type="slidenum">
              <a:rPr lang="en-US" altLang="en-US">
                <a:effectLst>
                  <a:outerShdw blurRad="38100" dist="38100" dir="2700000" algn="tl">
                    <a:srgbClr val="000000">
                      <a:alpha val="43137"/>
                    </a:srgbClr>
                  </a:outerShdw>
                </a:effectLst>
              </a:rPr>
              <a:pPr/>
              <a:t>27</a:t>
            </a:fld>
            <a:endParaRPr lang="en-US" altLang="en-US">
              <a:effectLst>
                <a:outerShdw blurRad="38100" dist="38100" dir="2700000" algn="tl">
                  <a:srgbClr val="000000">
                    <a:alpha val="43137"/>
                  </a:srgbClr>
                </a:outerShdw>
              </a:effectLst>
            </a:endParaRPr>
          </a:p>
        </p:txBody>
      </p:sp>
      <p:sp>
        <p:nvSpPr>
          <p:cNvPr id="21506" name="Rectangle 2"/>
          <p:cNvSpPr>
            <a:spLocks noGrp="1" noChangeArrowheads="1"/>
          </p:cNvSpPr>
          <p:nvPr>
            <p:ph type="title"/>
          </p:nvPr>
        </p:nvSpPr>
        <p:spPr>
          <a:xfrm>
            <a:off x="696913" y="168275"/>
            <a:ext cx="4608512" cy="1143000"/>
          </a:xfrm>
        </p:spPr>
        <p:txBody>
          <a:bodyPr/>
          <a:lstStyle/>
          <a:p>
            <a:pPr algn="l"/>
            <a:r>
              <a:rPr lang="en-US" altLang="en-US">
                <a:effectLst>
                  <a:outerShdw blurRad="38100" dist="38100" dir="2700000" algn="tl">
                    <a:srgbClr val="000000">
                      <a:alpha val="43137"/>
                    </a:srgbClr>
                  </a:outerShdw>
                </a:effectLst>
              </a:rPr>
              <a:t>       Clear Icing</a:t>
            </a:r>
          </a:p>
        </p:txBody>
      </p:sp>
      <p:sp>
        <p:nvSpPr>
          <p:cNvPr id="21507" name="Rectangle 3"/>
          <p:cNvSpPr>
            <a:spLocks noGrp="1" noChangeArrowheads="1"/>
          </p:cNvSpPr>
          <p:nvPr>
            <p:ph type="body" sz="half" idx="1"/>
          </p:nvPr>
        </p:nvSpPr>
        <p:spPr>
          <a:xfrm>
            <a:off x="838200" y="1447800"/>
            <a:ext cx="3810000" cy="1371600"/>
          </a:xfrm>
        </p:spPr>
        <p:txBody>
          <a:bodyPr/>
          <a:lstStyle/>
          <a:p>
            <a:r>
              <a:rPr lang="en-US" altLang="en-US" dirty="0">
                <a:effectLst>
                  <a:outerShdw blurRad="38100" dist="38100" dir="2700000" algn="tl">
                    <a:srgbClr val="000000">
                      <a:alpha val="43137"/>
                    </a:srgbClr>
                  </a:outerShdw>
                </a:effectLst>
              </a:rPr>
              <a:t>Tends to form ‘Horns’ at leading edge of airfoil.</a:t>
            </a:r>
          </a:p>
        </p:txBody>
      </p:sp>
      <p:sp>
        <p:nvSpPr>
          <p:cNvPr id="21512" name="Text Box 8"/>
          <p:cNvSpPr txBox="1">
            <a:spLocks noChangeArrowheads="1"/>
          </p:cNvSpPr>
          <p:nvPr/>
        </p:nvSpPr>
        <p:spPr bwMode="auto">
          <a:xfrm>
            <a:off x="6477000" y="152400"/>
            <a:ext cx="2411238" cy="120032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Gray is region </a:t>
            </a:r>
          </a:p>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where air is</a:t>
            </a:r>
          </a:p>
          <a:p>
            <a:pPr eaLnBrk="0" fontAlgn="base" hangingPunct="0">
              <a:spcBef>
                <a:spcPct val="0"/>
              </a:spcBef>
              <a:spcAft>
                <a:spcPct val="0"/>
              </a:spcAft>
            </a:pPr>
            <a:r>
              <a:rPr lang="en-US" altLang="en-US" sz="2400" b="1" dirty="0">
                <a:solidFill>
                  <a:srgbClr val="CBE4FB"/>
                </a:solidFill>
                <a:effectLst>
                  <a:outerShdw blurRad="38100" dist="38100" dir="2700000" algn="tl">
                    <a:srgbClr val="000000">
                      <a:alpha val="43137"/>
                    </a:srgbClr>
                  </a:outerShdw>
                </a:effectLst>
                <a:latin typeface="Comic Sans MS" pitchFamily="66" charset="0"/>
              </a:rPr>
              <a:t>stagnant.</a:t>
            </a:r>
            <a:endParaRPr lang="en-US" altLang="en-US" sz="2400" b="1" dirty="0">
              <a:solidFill>
                <a:srgbClr val="CBE4FB"/>
              </a:solidFill>
              <a:effectLst>
                <a:outerShdw blurRad="38100" dist="38100" dir="2700000" algn="tl">
                  <a:srgbClr val="000000">
                    <a:alpha val="43137"/>
                  </a:srgbClr>
                </a:outerShdw>
              </a:effectLst>
              <a:latin typeface="Times New Roman" pitchFamily="18" charset="0"/>
            </a:endParaRPr>
          </a:p>
        </p:txBody>
      </p:sp>
      <p:sp>
        <p:nvSpPr>
          <p:cNvPr id="21514" name="Rectangle 10"/>
          <p:cNvSpPr>
            <a:spLocks noGrp="1" noChangeArrowheads="1"/>
          </p:cNvSpPr>
          <p:nvPr>
            <p:ph type="body" sz="half" idx="2"/>
          </p:nvPr>
        </p:nvSpPr>
        <p:spPr>
          <a:xfrm>
            <a:off x="762000" y="3276600"/>
            <a:ext cx="4267200" cy="2514600"/>
          </a:xfrm>
        </p:spPr>
        <p:txBody>
          <a:bodyPr/>
          <a:lstStyle/>
          <a:p>
            <a:pPr>
              <a:spcBef>
                <a:spcPts val="500"/>
              </a:spcBef>
              <a:spcAft>
                <a:spcPts val="500"/>
              </a:spcAft>
            </a:pPr>
            <a:r>
              <a:rPr lang="en-US" altLang="en-US" dirty="0">
                <a:effectLst>
                  <a:outerShdw blurRad="38100" dist="38100" dir="2700000" algn="tl">
                    <a:srgbClr val="000000">
                      <a:alpha val="43137"/>
                    </a:srgbClr>
                  </a:outerShdw>
                </a:effectLst>
              </a:rPr>
              <a:t>More difficult to remove with de-icing equipment</a:t>
            </a:r>
            <a:r>
              <a:rPr lang="en-US" altLang="en-US" dirty="0" smtClean="0">
                <a:effectLst>
                  <a:outerShdw blurRad="38100" dist="38100" dir="2700000" algn="tl">
                    <a:srgbClr val="000000">
                      <a:alpha val="43137"/>
                    </a:srgbClr>
                  </a:outerShdw>
                </a:effectLst>
              </a:rPr>
              <a:t>.</a:t>
            </a:r>
          </a:p>
          <a:p>
            <a:pPr>
              <a:spcBef>
                <a:spcPts val="500"/>
              </a:spcBef>
              <a:spcAft>
                <a:spcPts val="500"/>
              </a:spcAft>
            </a:pPr>
            <a:endParaRPr lang="en-US" altLang="en-US" sz="2000" dirty="0">
              <a:effectLst>
                <a:outerShdw blurRad="38100" dist="38100" dir="2700000" algn="tl">
                  <a:srgbClr val="000000">
                    <a:alpha val="43137"/>
                  </a:srgbClr>
                </a:outerShdw>
              </a:effectLst>
            </a:endParaRPr>
          </a:p>
          <a:p>
            <a:pPr>
              <a:spcBef>
                <a:spcPts val="500"/>
              </a:spcBef>
              <a:spcAft>
                <a:spcPts val="500"/>
              </a:spcAft>
            </a:pPr>
            <a:r>
              <a:rPr lang="en-US" altLang="en-US" dirty="0">
                <a:effectLst>
                  <a:outerShdw blurRad="38100" dist="38100" dir="2700000" algn="tl">
                    <a:srgbClr val="000000">
                      <a:alpha val="43137"/>
                    </a:srgbClr>
                  </a:outerShdw>
                </a:effectLst>
              </a:rPr>
              <a:t>Disrupts and makes airflow more turbulent</a:t>
            </a:r>
          </a:p>
        </p:txBody>
      </p:sp>
      <p:pic>
        <p:nvPicPr>
          <p:cNvPr id="21521" name="Picture 17" descr="Cle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47800"/>
            <a:ext cx="3462338" cy="24225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518" name="Line 14"/>
          <p:cNvSpPr>
            <a:spLocks noChangeShapeType="1"/>
          </p:cNvSpPr>
          <p:nvPr/>
        </p:nvSpPr>
        <p:spPr bwMode="auto">
          <a:xfrm flipH="1">
            <a:off x="5753100" y="752563"/>
            <a:ext cx="723900" cy="1906499"/>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16" name="Rectangle 12"/>
          <p:cNvSpPr>
            <a:spLocks noChangeArrowheads="1"/>
          </p:cNvSpPr>
          <p:nvPr/>
        </p:nvSpPr>
        <p:spPr bwMode="auto">
          <a:xfrm>
            <a:off x="5283438" y="3467100"/>
            <a:ext cx="1219200" cy="381000"/>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2400" dirty="0">
                <a:solidFill>
                  <a:schemeClr val="bg1">
                    <a:lumMod val="50000"/>
                  </a:schemeClr>
                </a:solidFill>
                <a:effectLst>
                  <a:outerShdw blurRad="38100" dist="38100" dir="2700000" algn="tl">
                    <a:srgbClr val="000000">
                      <a:alpha val="43137"/>
                    </a:srgbClr>
                  </a:outerShdw>
                </a:effectLst>
                <a:latin typeface="Times New Roman" pitchFamily="18" charset="0"/>
              </a:rPr>
              <a:t>No Icing</a:t>
            </a:r>
          </a:p>
        </p:txBody>
      </p:sp>
      <p:pic>
        <p:nvPicPr>
          <p:cNvPr id="21526" name="Picture 22" descr="Cle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63" y="4116388"/>
            <a:ext cx="3481387" cy="2341562"/>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524" name="Line 20"/>
          <p:cNvSpPr>
            <a:spLocks noChangeShapeType="1"/>
          </p:cNvSpPr>
          <p:nvPr/>
        </p:nvSpPr>
        <p:spPr bwMode="auto">
          <a:xfrm>
            <a:off x="4381500" y="5545508"/>
            <a:ext cx="1562100" cy="762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25" name="Line 21"/>
          <p:cNvSpPr>
            <a:spLocks noChangeShapeType="1"/>
          </p:cNvSpPr>
          <p:nvPr/>
        </p:nvSpPr>
        <p:spPr bwMode="auto">
          <a:xfrm>
            <a:off x="3784362" y="2404216"/>
            <a:ext cx="1981200" cy="2667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1527" name="Rectangle 2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1528" name="Picture 24"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3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1516"/>
                                        </p:tgtEl>
                                        <p:attrNameLst>
                                          <p:attrName>style.visibility</p:attrName>
                                        </p:attrNameLst>
                                      </p:cBhvr>
                                      <p:to>
                                        <p:strVal val="visible"/>
                                      </p:to>
                                    </p:se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512"/>
                                        </p:tgtEl>
                                        <p:attrNameLst>
                                          <p:attrName>style.visibility</p:attrName>
                                        </p:attrNameLst>
                                      </p:cBhvr>
                                      <p:to>
                                        <p:strVal val="visible"/>
                                      </p:to>
                                    </p:set>
                                    <p:animEffect transition="in" filter="fade">
                                      <p:cBhvr>
                                        <p:cTn id="13" dur="500"/>
                                        <p:tgtEl>
                                          <p:spTgt spid="21512"/>
                                        </p:tgtEl>
                                      </p:cBhvr>
                                    </p:animEffect>
                                  </p:childTnLst>
                                </p:cTn>
                              </p:par>
                            </p:childTnLst>
                          </p:cTn>
                        </p:par>
                        <p:par>
                          <p:cTn id="14" fill="hold" nodeType="afterGroup">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1518"/>
                                        </p:tgtEl>
                                        <p:attrNameLst>
                                          <p:attrName>style.visibility</p:attrName>
                                        </p:attrNameLst>
                                      </p:cBhvr>
                                      <p:to>
                                        <p:strVal val="visible"/>
                                      </p:to>
                                    </p:set>
                                    <p:animEffect transition="in" filter="wipe(up)">
                                      <p:cBhvr>
                                        <p:cTn id="17" dur="500"/>
                                        <p:tgtEl>
                                          <p:spTgt spid="215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1526"/>
                                        </p:tgtEl>
                                        <p:attrNameLst>
                                          <p:attrName>style.visibility</p:attrName>
                                        </p:attrNameLst>
                                      </p:cBhvr>
                                      <p:to>
                                        <p:strVal val="visible"/>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1507">
                                            <p:txEl>
                                              <p:pRg st="0" end="0"/>
                                            </p:txEl>
                                          </p:spTgt>
                                        </p:tgtEl>
                                        <p:attrNameLst>
                                          <p:attrName>style.visibility</p:attrName>
                                        </p:attrNameLst>
                                      </p:cBhvr>
                                      <p:to>
                                        <p:strVal val="visible"/>
                                      </p:to>
                                    </p:set>
                                    <p:animEffect transition="in" filter="fade">
                                      <p:cBhvr>
                                        <p:cTn id="25" dur="500"/>
                                        <p:tgtEl>
                                          <p:spTgt spid="21507">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1525"/>
                                        </p:tgtEl>
                                        <p:attrNameLst>
                                          <p:attrName>style.visibility</p:attrName>
                                        </p:attrNameLst>
                                      </p:cBhvr>
                                      <p:to>
                                        <p:strVal val="visible"/>
                                      </p:to>
                                    </p:set>
                                    <p:animEffect transition="in" filter="wipe(left)">
                                      <p:cBhvr>
                                        <p:cTn id="29" dur="500"/>
                                        <p:tgtEl>
                                          <p:spTgt spid="2152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1514">
                                            <p:txEl>
                                              <p:pRg st="0" end="0"/>
                                            </p:txEl>
                                          </p:spTgt>
                                        </p:tgtEl>
                                        <p:attrNameLst>
                                          <p:attrName>style.visibility</p:attrName>
                                        </p:attrNameLst>
                                      </p:cBhvr>
                                      <p:to>
                                        <p:strVal val="visible"/>
                                      </p:to>
                                    </p:set>
                                    <p:animEffect transition="in" filter="fade">
                                      <p:cBhvr>
                                        <p:cTn id="33" dur="500"/>
                                        <p:tgtEl>
                                          <p:spTgt spid="21514">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1514">
                                            <p:txEl>
                                              <p:pRg st="2" end="2"/>
                                            </p:txEl>
                                          </p:spTgt>
                                        </p:tgtEl>
                                        <p:attrNameLst>
                                          <p:attrName>style.visibility</p:attrName>
                                        </p:attrNameLst>
                                      </p:cBhvr>
                                      <p:to>
                                        <p:strVal val="visible"/>
                                      </p:to>
                                    </p:set>
                                    <p:animEffect transition="in" filter="fade">
                                      <p:cBhvr>
                                        <p:cTn id="37" dur="500"/>
                                        <p:tgtEl>
                                          <p:spTgt spid="21514">
                                            <p:txEl>
                                              <p:pRg st="2" end="2"/>
                                            </p:txEl>
                                          </p:spTgt>
                                        </p:tgtEl>
                                      </p:cBhvr>
                                    </p:animEffect>
                                  </p:childTnLst>
                                </p:cTn>
                              </p:par>
                            </p:childTnLst>
                          </p:cTn>
                        </p:par>
                        <p:par>
                          <p:cTn id="38" fill="hold" nodeType="afterGroup">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1524"/>
                                        </p:tgtEl>
                                        <p:attrNameLst>
                                          <p:attrName>style.visibility</p:attrName>
                                        </p:attrNameLst>
                                      </p:cBhvr>
                                      <p:to>
                                        <p:strVal val="visible"/>
                                      </p:to>
                                    </p:set>
                                    <p:animEffect transition="in" filter="wipe(left)">
                                      <p:cBhvr>
                                        <p:cTn id="41"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12" grpId="0"/>
      <p:bldP spid="21514" grpId="0" uiExpand="1" build="p"/>
      <p:bldP spid="21518" grpId="0" animBg="1"/>
      <p:bldP spid="21516" grpId="0" animBg="1" autoUpdateAnimBg="0"/>
      <p:bldP spid="21524" grpId="0" animBg="1"/>
      <p:bldP spid="2152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FDE8F37-ED1E-43B7-BB67-D1890540E354}" type="slidenum">
              <a:rPr lang="en-US" altLang="en-US"/>
              <a:pPr/>
              <a:t>28</a:t>
            </a:fld>
            <a:endParaRPr lang="en-US" altLang="en-US" dirty="0"/>
          </a:p>
        </p:txBody>
      </p:sp>
      <p:sp>
        <p:nvSpPr>
          <p:cNvPr id="10243" name="Rectangle 3"/>
          <p:cNvSpPr>
            <a:spLocks noGrp="1" noChangeArrowheads="1"/>
          </p:cNvSpPr>
          <p:nvPr>
            <p:ph type="body" idx="1"/>
          </p:nvPr>
        </p:nvSpPr>
        <p:spPr>
          <a:xfrm>
            <a:off x="381000" y="5181600"/>
            <a:ext cx="8426450" cy="1143000"/>
          </a:xfrm>
        </p:spPr>
        <p:txBody>
          <a:bodyPr/>
          <a:lstStyle/>
          <a:p>
            <a:pPr marL="0" indent="0">
              <a:lnSpc>
                <a:spcPct val="150000"/>
              </a:lnSpc>
              <a:buNone/>
            </a:pPr>
            <a:r>
              <a:rPr lang="en-US" altLang="en-US" sz="2000" b="1" dirty="0">
                <a:effectLst>
                  <a:outerShdw blurRad="38100" dist="38100" dir="2700000" algn="tl">
                    <a:srgbClr val="000000">
                      <a:alpha val="43137"/>
                    </a:srgbClr>
                  </a:outerShdw>
                </a:effectLst>
              </a:rPr>
              <a:t>T</a:t>
            </a:r>
            <a:r>
              <a:rPr lang="en-US" altLang="en-US" sz="2000" b="1" dirty="0" smtClean="0">
                <a:effectLst>
                  <a:outerShdw blurRad="38100" dist="38100" dir="2700000" algn="tl">
                    <a:srgbClr val="000000">
                      <a:alpha val="43137"/>
                    </a:srgbClr>
                  </a:outerShdw>
                </a:effectLst>
              </a:rPr>
              <a:t>he super-cooled water is forming ice as it hits the already frozen ice cube, similar to Clear Icing.</a:t>
            </a:r>
          </a:p>
        </p:txBody>
      </p:sp>
      <p:sp>
        <p:nvSpPr>
          <p:cNvPr id="10244" name="Rectangle 4"/>
          <p:cNvSpPr>
            <a:spLocks noGrp="1" noChangeArrowheads="1"/>
          </p:cNvSpPr>
          <p:nvPr>
            <p:ph type="title"/>
          </p:nvPr>
        </p:nvSpPr>
        <p:spPr>
          <a:xfrm>
            <a:off x="69691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200" smtClean="0">
                <a:effectLst>
                  <a:outerShdw blurRad="38100" dist="38100" dir="2700000" algn="tl">
                    <a:srgbClr val="000000">
                      <a:alpha val="43137"/>
                    </a:srgbClr>
                  </a:outerShdw>
                </a:effectLst>
              </a:rPr>
              <a:t>Icing Accretion </a:t>
            </a:r>
            <a:r>
              <a:rPr lang="en-US" altLang="en-US" sz="3200" dirty="0" smtClean="0">
                <a:effectLst>
                  <a:outerShdw blurRad="38100" dist="38100" dir="2700000" algn="tl">
                    <a:srgbClr val="000000">
                      <a:alpha val="43137"/>
                    </a:srgbClr>
                  </a:outerShdw>
                </a:effectLst>
              </a:rPr>
              <a:t>Example</a:t>
            </a:r>
            <a:endParaRPr lang="en-US" altLang="en-US" sz="3200" dirty="0">
              <a:effectLst>
                <a:outerShdw blurRad="38100" dist="38100" dir="2700000" algn="tl">
                  <a:srgbClr val="000000">
                    <a:alpha val="43137"/>
                  </a:srgbClr>
                </a:outerShdw>
              </a:effectLst>
            </a:endParaRPr>
          </a:p>
        </p:txBody>
      </p:sp>
      <p:sp>
        <p:nvSpPr>
          <p:cNvPr id="1024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0246"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164" y="990600"/>
            <a:ext cx="6278836" cy="3524250"/>
          </a:xfrm>
          <a:prstGeom prst="rect">
            <a:avLst/>
          </a:prstGeom>
        </p:spPr>
      </p:pic>
      <p:sp>
        <p:nvSpPr>
          <p:cNvPr id="9" name="Rectangle 3"/>
          <p:cNvSpPr txBox="1">
            <a:spLocks noChangeArrowheads="1"/>
          </p:cNvSpPr>
          <p:nvPr/>
        </p:nvSpPr>
        <p:spPr bwMode="auto">
          <a:xfrm>
            <a:off x="1341164" y="4514850"/>
            <a:ext cx="6278836"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lgn="ctr">
              <a:lnSpc>
                <a:spcPct val="150000"/>
              </a:lnSpc>
              <a:buFontTx/>
              <a:buNone/>
            </a:pPr>
            <a:r>
              <a:rPr lang="en-US" altLang="en-US" sz="1400" i="1" kern="0" dirty="0" smtClean="0">
                <a:effectLst>
                  <a:outerShdw blurRad="38100" dist="38100" dir="2700000" algn="tl">
                    <a:srgbClr val="000000">
                      <a:alpha val="43137"/>
                    </a:srgbClr>
                  </a:outerShdw>
                </a:effectLst>
              </a:rPr>
              <a:t>Source:  www.gifbay.com via giphy.com</a:t>
            </a:r>
            <a:endParaRPr lang="en-US" altLang="en-US" sz="1400" i="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092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grpId="0" nodeType="after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9"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C3D2CFBB-59F0-4FE7-A2C9-A60443F2783A}" type="slidenum">
              <a:rPr lang="en-US" altLang="en-US">
                <a:effectLst>
                  <a:outerShdw blurRad="38100" dist="38100" dir="2700000" algn="tl">
                    <a:srgbClr val="000000">
                      <a:alpha val="43137"/>
                    </a:srgbClr>
                  </a:outerShdw>
                </a:effectLst>
              </a:rPr>
              <a:pPr/>
              <a:t>29</a:t>
            </a:fld>
            <a:endParaRPr lang="en-US" altLang="en-US">
              <a:effectLst>
                <a:outerShdw blurRad="38100" dist="38100" dir="2700000" algn="tl">
                  <a:srgbClr val="000000">
                    <a:alpha val="43137"/>
                  </a:srgbClr>
                </a:outerShdw>
              </a:effectLst>
            </a:endParaRPr>
          </a:p>
        </p:txBody>
      </p:sp>
      <p:sp>
        <p:nvSpPr>
          <p:cNvPr id="26626" name="Rectangle 2"/>
          <p:cNvSpPr>
            <a:spLocks noGrp="1" noChangeArrowheads="1"/>
          </p:cNvSpPr>
          <p:nvPr>
            <p:ph type="title"/>
          </p:nvPr>
        </p:nvSpPr>
        <p:spPr>
          <a:xfrm>
            <a:off x="674688" y="0"/>
            <a:ext cx="7772400" cy="1447800"/>
          </a:xfrm>
        </p:spPr>
        <p:txBody>
          <a:bodyPr/>
          <a:lstStyle/>
          <a:p>
            <a:r>
              <a:rPr lang="en-US" altLang="en-US">
                <a:effectLst>
                  <a:outerShdw blurRad="38100" dist="38100" dir="2700000" algn="tl">
                    <a:srgbClr val="000000">
                      <a:alpha val="43137"/>
                    </a:srgbClr>
                  </a:outerShdw>
                </a:effectLst>
              </a:rPr>
              <a:t>Rime Icing</a:t>
            </a:r>
          </a:p>
        </p:txBody>
      </p:sp>
      <p:sp>
        <p:nvSpPr>
          <p:cNvPr id="26629" name="Text Box 5"/>
          <p:cNvSpPr txBox="1">
            <a:spLocks noChangeArrowheads="1"/>
          </p:cNvSpPr>
          <p:nvPr/>
        </p:nvSpPr>
        <p:spPr bwMode="auto">
          <a:xfrm>
            <a:off x="908050" y="1123950"/>
            <a:ext cx="1550988" cy="396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Small drops</a:t>
            </a:r>
          </a:p>
        </p:txBody>
      </p:sp>
      <p:pic>
        <p:nvPicPr>
          <p:cNvPr id="26633"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060575"/>
            <a:ext cx="6400800" cy="3657600"/>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Line 6"/>
          <p:cNvSpPr>
            <a:spLocks noChangeShapeType="1"/>
          </p:cNvSpPr>
          <p:nvPr/>
        </p:nvSpPr>
        <p:spPr bwMode="auto">
          <a:xfrm>
            <a:off x="2405063" y="1474788"/>
            <a:ext cx="1231900" cy="128111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1" name="Line 7"/>
          <p:cNvSpPr>
            <a:spLocks noChangeShapeType="1"/>
          </p:cNvSpPr>
          <p:nvPr/>
        </p:nvSpPr>
        <p:spPr bwMode="auto">
          <a:xfrm>
            <a:off x="2252662" y="1520825"/>
            <a:ext cx="206375" cy="1382713"/>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2" name="Text Box 8"/>
          <p:cNvSpPr txBox="1">
            <a:spLocks noChangeArrowheads="1"/>
          </p:cNvSpPr>
          <p:nvPr/>
        </p:nvSpPr>
        <p:spPr bwMode="auto">
          <a:xfrm>
            <a:off x="6096000" y="3581400"/>
            <a:ext cx="1181100"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Leading </a:t>
            </a:r>
          </a:p>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edge of</a:t>
            </a:r>
          </a:p>
          <a:p>
            <a:pPr eaLnBrk="0" fontAlgn="base" hangingPunct="0">
              <a:spcBef>
                <a:spcPct val="0"/>
              </a:spcBef>
              <a:spcAft>
                <a:spcPct val="0"/>
              </a:spcAft>
            </a:pPr>
            <a:r>
              <a:rPr lang="en-US" altLang="en-US" sz="2000" b="1" dirty="0">
                <a:solidFill>
                  <a:srgbClr val="000000"/>
                </a:solidFill>
                <a:effectLst>
                  <a:outerShdw blurRad="38100" dist="38100" dir="2700000" algn="tl">
                    <a:srgbClr val="FFFFFF">
                      <a:alpha val="43000"/>
                    </a:srgbClr>
                  </a:outerShdw>
                </a:effectLst>
              </a:rPr>
              <a:t>Wing</a:t>
            </a:r>
            <a:endParaRPr lang="en-US" altLang="en-US" sz="2000" dirty="0">
              <a:solidFill>
                <a:srgbClr val="000000"/>
              </a:solidFill>
              <a:effectLst>
                <a:outerShdw blurRad="38100" dist="38100" dir="2700000" algn="tl">
                  <a:srgbClr val="FFFFFF">
                    <a:alpha val="43000"/>
                  </a:srgbClr>
                </a:outerShdw>
              </a:effectLst>
            </a:endParaRPr>
          </a:p>
        </p:txBody>
      </p:sp>
      <p:sp>
        <p:nvSpPr>
          <p:cNvPr id="26634" name="Text Box 10"/>
          <p:cNvSpPr txBox="1">
            <a:spLocks noChangeArrowheads="1"/>
          </p:cNvSpPr>
          <p:nvPr/>
        </p:nvSpPr>
        <p:spPr bwMode="auto">
          <a:xfrm>
            <a:off x="6851650" y="1016000"/>
            <a:ext cx="1566863" cy="396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Trapped air</a:t>
            </a:r>
          </a:p>
        </p:txBody>
      </p:sp>
      <p:sp>
        <p:nvSpPr>
          <p:cNvPr id="26635" name="Line 11"/>
          <p:cNvSpPr>
            <a:spLocks noChangeShapeType="1"/>
          </p:cNvSpPr>
          <p:nvPr/>
        </p:nvSpPr>
        <p:spPr bwMode="auto">
          <a:xfrm flipH="1">
            <a:off x="6423024" y="1335088"/>
            <a:ext cx="574675" cy="1331912"/>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6636" name="Rectangle 12"/>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6637" name="Picture 13"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14" name="Line 11"/>
          <p:cNvSpPr>
            <a:spLocks noChangeShapeType="1"/>
          </p:cNvSpPr>
          <p:nvPr/>
        </p:nvSpPr>
        <p:spPr bwMode="auto">
          <a:xfrm flipH="1">
            <a:off x="6851649" y="1412876"/>
            <a:ext cx="298448" cy="949324"/>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51368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1+#ppt_w/2"/>
                                          </p:val>
                                        </p:tav>
                                        <p:tav tm="100000">
                                          <p:val>
                                            <p:strVal val="#ppt_x"/>
                                          </p:val>
                                        </p:tav>
                                      </p:tavLst>
                                    </p:anim>
                                    <p:anim calcmode="lin" valueType="num">
                                      <p:cBhvr additive="base">
                                        <p:cTn id="8" dur="500" fill="hold"/>
                                        <p:tgtEl>
                                          <p:spTgt spid="266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26629"/>
                                        </p:tgtEl>
                                        <p:attrNameLst>
                                          <p:attrName>style.visibility</p:attrName>
                                        </p:attrNameLst>
                                      </p:cBhvr>
                                      <p:to>
                                        <p:strVal val="visible"/>
                                      </p:to>
                                    </p:se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630"/>
                                        </p:tgtEl>
                                        <p:attrNameLst>
                                          <p:attrName>style.visibility</p:attrName>
                                        </p:attrNameLst>
                                      </p:cBhvr>
                                      <p:to>
                                        <p:strVal val="visible"/>
                                      </p:to>
                                    </p:set>
                                    <p:animEffect transition="in" filter="wipe(up)">
                                      <p:cBhvr>
                                        <p:cTn id="15" dur="500"/>
                                        <p:tgtEl>
                                          <p:spTgt spid="26630"/>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wipe(up)">
                                      <p:cBhvr>
                                        <p:cTn id="19" dur="500"/>
                                        <p:tgtEl>
                                          <p:spTgt spid="266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6634"/>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6635"/>
                                        </p:tgtEl>
                                        <p:attrNameLst>
                                          <p:attrName>style.visibility</p:attrName>
                                        </p:attrNameLst>
                                      </p:cBhvr>
                                      <p:to>
                                        <p:strVal val="visible"/>
                                      </p:to>
                                    </p:set>
                                    <p:animEffect transition="in" filter="wipe(up)">
                                      <p:cBhvr>
                                        <p:cTn id="27" dur="500"/>
                                        <p:tgtEl>
                                          <p:spTgt spid="26635"/>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0" grpId="0" animBg="1"/>
      <p:bldP spid="26631" grpId="0" animBg="1"/>
      <p:bldP spid="26632" grpId="0" autoUpdateAnimBg="0"/>
      <p:bldP spid="26634" grpId="0" autoUpdateAnimBg="0"/>
      <p:bldP spid="26635"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FBAEA00-465D-4AC8-BC60-47E36B684661}" type="slidenum">
              <a:rPr lang="en-US" altLang="en-US"/>
              <a:pPr/>
              <a:t>3</a:t>
            </a:fld>
            <a:endParaRPr lang="en-US" altLang="en-US"/>
          </a:p>
        </p:txBody>
      </p:sp>
      <p:sp>
        <p:nvSpPr>
          <p:cNvPr id="4099" name="Rectangle 3"/>
          <p:cNvSpPr>
            <a:spLocks noGrp="1" noChangeArrowheads="1"/>
          </p:cNvSpPr>
          <p:nvPr>
            <p:ph type="body" idx="1"/>
          </p:nvPr>
        </p:nvSpPr>
        <p:spPr>
          <a:xfrm>
            <a:off x="338138" y="1749424"/>
            <a:ext cx="8469312" cy="4498975"/>
          </a:xfrm>
        </p:spPr>
        <p:txBody>
          <a:bodyPr/>
          <a:lstStyle/>
          <a:p>
            <a:pPr>
              <a:lnSpc>
                <a:spcPct val="200000"/>
              </a:lnSpc>
            </a:pPr>
            <a:r>
              <a:rPr lang="en-US" altLang="en-US" sz="2400" dirty="0" smtClean="0">
                <a:effectLst>
                  <a:outerShdw blurRad="38100" dist="38100" dir="2700000" algn="tl">
                    <a:srgbClr val="000000">
                      <a:alpha val="43137"/>
                    </a:srgbClr>
                  </a:outerShdw>
                </a:effectLst>
              </a:rPr>
              <a:t>Identify the potential type of icing based on cloud types</a:t>
            </a:r>
          </a:p>
          <a:p>
            <a:pPr>
              <a:lnSpc>
                <a:spcPct val="200000"/>
              </a:lnSpc>
            </a:pPr>
            <a:r>
              <a:rPr lang="en-US" altLang="en-US" sz="2400" dirty="0" smtClean="0">
                <a:effectLst>
                  <a:outerShdw blurRad="38100" dist="38100" dir="2700000" algn="tl">
                    <a:srgbClr val="000000">
                      <a:alpha val="43137"/>
                    </a:srgbClr>
                  </a:outerShdw>
                </a:effectLst>
              </a:rPr>
              <a:t>Explain how freezing precipitation produces aircraft icing</a:t>
            </a:r>
          </a:p>
          <a:p>
            <a:pPr>
              <a:lnSpc>
                <a:spcPct val="200000"/>
              </a:lnSpc>
            </a:pPr>
            <a:r>
              <a:rPr lang="en-US" altLang="en-US" sz="2400" dirty="0" smtClean="0">
                <a:effectLst>
                  <a:outerShdw blurRad="38100" dist="38100" dir="2700000" algn="tl">
                    <a:srgbClr val="000000">
                      <a:alpha val="43137"/>
                    </a:srgbClr>
                  </a:outerShdw>
                </a:effectLst>
              </a:rPr>
              <a:t>List strategies to maintain situational awareness for icing events</a:t>
            </a:r>
            <a:endParaRPr lang="en-US" altLang="en-US" sz="2400" dirty="0">
              <a:effectLst>
                <a:outerShdw blurRad="38100" dist="38100" dir="2700000" algn="tl">
                  <a:srgbClr val="000000">
                    <a:alpha val="43137"/>
                  </a:srgbClr>
                </a:outerShdw>
              </a:effectLst>
            </a:endParaRPr>
          </a:p>
        </p:txBody>
      </p:sp>
      <p:sp>
        <p:nvSpPr>
          <p:cNvPr id="4100" name="Rectangle 4"/>
          <p:cNvSpPr>
            <a:spLocks noGrp="1" noChangeArrowheads="1"/>
          </p:cNvSpPr>
          <p:nvPr>
            <p:ph type="title"/>
          </p:nvPr>
        </p:nvSpPr>
        <p:spPr>
          <a:xfrm>
            <a:off x="606425" y="349250"/>
            <a:ext cx="7772400" cy="1143000"/>
          </a:xfrm>
          <a:noFill/>
          <a:ln/>
        </p:spPr>
        <p:txBody>
          <a:bodyPr/>
          <a:lstStyle/>
          <a:p>
            <a:r>
              <a:rPr lang="en-US" altLang="en-US" dirty="0">
                <a:effectLst>
                  <a:outerShdw blurRad="38100" dist="38100" dir="2700000" algn="tl">
                    <a:srgbClr val="000000">
                      <a:alpha val="43137"/>
                    </a:srgbClr>
                  </a:outerShdw>
                </a:effectLst>
              </a:rPr>
              <a:t>Objectives</a:t>
            </a:r>
          </a:p>
        </p:txBody>
      </p:sp>
      <p:sp>
        <p:nvSpPr>
          <p:cNvPr id="4101"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4102"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48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5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fade">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73CC0304-8DDA-41BF-9ACB-6F9163BD7DB1}" type="slidenum">
              <a:rPr lang="en-US" altLang="en-US">
                <a:effectLst>
                  <a:outerShdw blurRad="38100" dist="38100" dir="2700000" algn="tl">
                    <a:srgbClr val="000000">
                      <a:alpha val="43137"/>
                    </a:srgbClr>
                  </a:outerShdw>
                </a:effectLst>
              </a:rPr>
              <a:pPr/>
              <a:t>30</a:t>
            </a:fld>
            <a:endParaRPr lang="en-US" altLang="en-US">
              <a:effectLst>
                <a:outerShdw blurRad="38100" dist="38100" dir="2700000" algn="tl">
                  <a:srgbClr val="000000">
                    <a:alpha val="43137"/>
                  </a:srgbClr>
                </a:outerShdw>
              </a:effectLst>
            </a:endParaRPr>
          </a:p>
        </p:txBody>
      </p:sp>
      <p:sp>
        <p:nvSpPr>
          <p:cNvPr id="25602" name="Rectangle 2"/>
          <p:cNvSpPr>
            <a:spLocks noGrp="1" noChangeArrowheads="1"/>
          </p:cNvSpPr>
          <p:nvPr>
            <p:ph type="title"/>
          </p:nvPr>
        </p:nvSpPr>
        <p:spPr>
          <a:xfrm>
            <a:off x="381000" y="179388"/>
            <a:ext cx="3754437" cy="1143000"/>
          </a:xfrm>
        </p:spPr>
        <p:txBody>
          <a:bodyPr/>
          <a:lstStyle/>
          <a:p>
            <a:r>
              <a:rPr lang="en-US" altLang="en-US" dirty="0">
                <a:effectLst>
                  <a:outerShdw blurRad="38100" dist="38100" dir="2700000" algn="tl">
                    <a:srgbClr val="000000">
                      <a:alpha val="43137"/>
                    </a:srgbClr>
                  </a:outerShdw>
                </a:effectLst>
              </a:rPr>
              <a:t>Rime Icing</a:t>
            </a:r>
          </a:p>
        </p:txBody>
      </p:sp>
      <p:sp>
        <p:nvSpPr>
          <p:cNvPr id="25603" name="Rectangle 3"/>
          <p:cNvSpPr>
            <a:spLocks noGrp="1" noChangeArrowheads="1"/>
          </p:cNvSpPr>
          <p:nvPr>
            <p:ph type="body" idx="1"/>
          </p:nvPr>
        </p:nvSpPr>
        <p:spPr>
          <a:xfrm>
            <a:off x="506413" y="1798638"/>
            <a:ext cx="3657600" cy="3792537"/>
          </a:xfrm>
        </p:spPr>
        <p:txBody>
          <a:bodyPr/>
          <a:lstStyle/>
          <a:p>
            <a:r>
              <a:rPr lang="en-US" altLang="en-US" sz="2400" dirty="0">
                <a:effectLst>
                  <a:outerShdw blurRad="38100" dist="38100" dir="2700000" algn="tl">
                    <a:srgbClr val="000000">
                      <a:alpha val="43137"/>
                    </a:srgbClr>
                  </a:outerShdw>
                </a:effectLst>
              </a:rPr>
              <a:t>Is opaque </a:t>
            </a:r>
          </a:p>
          <a:p>
            <a:r>
              <a:rPr lang="en-US" altLang="en-US" sz="2400" dirty="0">
                <a:effectLst>
                  <a:outerShdw blurRad="38100" dist="38100" dir="2700000" algn="tl">
                    <a:srgbClr val="000000">
                      <a:alpha val="43137"/>
                    </a:srgbClr>
                  </a:outerShdw>
                </a:effectLst>
              </a:rPr>
              <a:t>Easily seen</a:t>
            </a:r>
          </a:p>
          <a:p>
            <a:r>
              <a:rPr lang="en-US" altLang="en-US" sz="2400" dirty="0">
                <a:effectLst>
                  <a:outerShdw blurRad="38100" dist="38100" dir="2700000" algn="tl">
                    <a:srgbClr val="000000">
                      <a:alpha val="43137"/>
                    </a:srgbClr>
                  </a:outerShdw>
                </a:effectLst>
              </a:rPr>
              <a:t>Lighter than clear ice</a:t>
            </a:r>
          </a:p>
          <a:p>
            <a:r>
              <a:rPr lang="en-US" altLang="en-US" sz="2400" dirty="0">
                <a:effectLst>
                  <a:outerShdw blurRad="38100" dist="38100" dir="2700000" algn="tl">
                    <a:srgbClr val="000000">
                      <a:alpha val="43137"/>
                    </a:srgbClr>
                  </a:outerShdw>
                </a:effectLst>
              </a:rPr>
              <a:t>However…shape and rough surface decrease aircraft aerodynamics</a:t>
            </a:r>
          </a:p>
          <a:p>
            <a:r>
              <a:rPr lang="en-US" altLang="en-US" sz="2400" dirty="0">
                <a:effectLst>
                  <a:outerShdw blurRad="38100" dist="38100" dir="2700000" algn="tl">
                    <a:srgbClr val="000000">
                      <a:alpha val="43137"/>
                    </a:srgbClr>
                  </a:outerShdw>
                </a:effectLst>
              </a:rPr>
              <a:t>Easier to remove than clear ice</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2621847"/>
            <a:ext cx="4152900" cy="3321753"/>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5606" name="Picture 6"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76200"/>
            <a:ext cx="2863850" cy="236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3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fade">
                                      <p:cBhvr>
                                        <p:cTn id="11" dur="500"/>
                                        <p:tgtEl>
                                          <p:spTgt spid="2560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500"/>
                                        <p:tgtEl>
                                          <p:spTgt spid="256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500"/>
                                        <p:tgtEl>
                                          <p:spTgt spid="256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603">
                                            <p:txEl>
                                              <p:pRg st="2" end="2"/>
                                            </p:txEl>
                                          </p:spTgt>
                                        </p:tgtEl>
                                        <p:attrNameLst>
                                          <p:attrName>style.visibility</p:attrName>
                                        </p:attrNameLst>
                                      </p:cBhvr>
                                      <p:to>
                                        <p:strVal val="visible"/>
                                      </p:to>
                                    </p:set>
                                    <p:animEffect transition="in" filter="fade">
                                      <p:cBhvr>
                                        <p:cTn id="26" dur="500"/>
                                        <p:tgtEl>
                                          <p:spTgt spid="256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603">
                                            <p:txEl>
                                              <p:pRg st="3" end="3"/>
                                            </p:txEl>
                                          </p:spTgt>
                                        </p:tgtEl>
                                        <p:attrNameLst>
                                          <p:attrName>style.visibility</p:attrName>
                                        </p:attrNameLst>
                                      </p:cBhvr>
                                      <p:to>
                                        <p:strVal val="visible"/>
                                      </p:to>
                                    </p:set>
                                    <p:animEffect transition="in" filter="fade">
                                      <p:cBhvr>
                                        <p:cTn id="31" dur="500"/>
                                        <p:tgtEl>
                                          <p:spTgt spid="256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603">
                                            <p:txEl>
                                              <p:pRg st="4" end="4"/>
                                            </p:txEl>
                                          </p:spTgt>
                                        </p:tgtEl>
                                        <p:attrNameLst>
                                          <p:attrName>style.visibility</p:attrName>
                                        </p:attrNameLst>
                                      </p:cBhvr>
                                      <p:to>
                                        <p:strVal val="visible"/>
                                      </p:to>
                                    </p:set>
                                    <p:animEffect transition="in" filter="fade">
                                      <p:cBhvr>
                                        <p:cTn id="36"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87525040-33FD-431F-AB03-AD8B25643FFF}" type="slidenum">
              <a:rPr lang="en-US" altLang="en-US">
                <a:effectLst>
                  <a:outerShdw blurRad="38100" dist="38100" dir="2700000" algn="tl">
                    <a:srgbClr val="000000">
                      <a:alpha val="43137"/>
                    </a:srgbClr>
                  </a:outerShdw>
                </a:effectLst>
              </a:rPr>
              <a:pPr/>
              <a:t>31</a:t>
            </a:fld>
            <a:endParaRPr lang="en-US" altLang="en-US">
              <a:effectLst>
                <a:outerShdw blurRad="38100" dist="38100" dir="2700000" algn="tl">
                  <a:srgbClr val="000000">
                    <a:alpha val="43137"/>
                  </a:srgbClr>
                </a:outerShdw>
              </a:effectLst>
            </a:endParaRPr>
          </a:p>
        </p:txBody>
      </p:sp>
      <p:sp>
        <p:nvSpPr>
          <p:cNvPr id="27650" name="Rectangle 2"/>
          <p:cNvSpPr>
            <a:spLocks noGrp="1" noChangeArrowheads="1"/>
          </p:cNvSpPr>
          <p:nvPr>
            <p:ph type="title"/>
          </p:nvPr>
        </p:nvSpPr>
        <p:spPr>
          <a:xfrm>
            <a:off x="609600" y="228600"/>
            <a:ext cx="7772400" cy="1143000"/>
          </a:xfrm>
        </p:spPr>
        <p:txBody>
          <a:bodyPr/>
          <a:lstStyle/>
          <a:p>
            <a:pPr algn="l"/>
            <a:r>
              <a:rPr lang="en-US" altLang="en-US">
                <a:effectLst>
                  <a:outerShdw blurRad="38100" dist="38100" dir="2700000" algn="tl">
                    <a:srgbClr val="000000">
                      <a:alpha val="43137"/>
                    </a:srgbClr>
                  </a:outerShdw>
                </a:effectLst>
              </a:rPr>
              <a:t>       Rime Icing</a:t>
            </a:r>
          </a:p>
        </p:txBody>
      </p:sp>
      <p:sp>
        <p:nvSpPr>
          <p:cNvPr id="27651" name="Rectangle 3"/>
          <p:cNvSpPr>
            <a:spLocks noGrp="1" noChangeArrowheads="1"/>
          </p:cNvSpPr>
          <p:nvPr>
            <p:ph type="body" sz="half" idx="1"/>
          </p:nvPr>
        </p:nvSpPr>
        <p:spPr>
          <a:xfrm>
            <a:off x="923925" y="1905000"/>
            <a:ext cx="3810000" cy="1736725"/>
          </a:xfrm>
        </p:spPr>
        <p:txBody>
          <a:bodyPr/>
          <a:lstStyle/>
          <a:p>
            <a:r>
              <a:rPr lang="en-US" altLang="en-US" sz="2400" dirty="0">
                <a:effectLst>
                  <a:outerShdw blurRad="38100" dist="38100" dir="2700000" algn="tl">
                    <a:srgbClr val="000000">
                      <a:alpha val="43137"/>
                    </a:srgbClr>
                  </a:outerShdw>
                </a:effectLst>
              </a:rPr>
              <a:t>Tends to form at leading edge of airfoil</a:t>
            </a:r>
          </a:p>
          <a:p>
            <a:r>
              <a:rPr lang="en-US" altLang="en-US" sz="2400" dirty="0">
                <a:effectLst>
                  <a:outerShdw blurRad="38100" dist="38100" dir="2700000" algn="tl">
                    <a:srgbClr val="000000">
                      <a:alpha val="43137"/>
                    </a:srgbClr>
                  </a:outerShdw>
                </a:effectLst>
              </a:rPr>
              <a:t>Easier for deicing equipment to remove</a:t>
            </a:r>
          </a:p>
        </p:txBody>
      </p:sp>
      <p:sp>
        <p:nvSpPr>
          <p:cNvPr id="27652" name="Text Box 4"/>
          <p:cNvSpPr txBox="1">
            <a:spLocks noChangeArrowheads="1"/>
          </p:cNvSpPr>
          <p:nvPr/>
        </p:nvSpPr>
        <p:spPr bwMode="auto">
          <a:xfrm>
            <a:off x="6477000" y="471488"/>
            <a:ext cx="1897063" cy="10064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Gray is region </a:t>
            </a:r>
          </a:p>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where air is</a:t>
            </a:r>
          </a:p>
          <a:p>
            <a:pPr eaLnBrk="0" fontAlgn="base" hangingPunct="0">
              <a:spcBef>
                <a:spcPct val="0"/>
              </a:spcBef>
              <a:spcAft>
                <a:spcPct val="0"/>
              </a:spcAft>
            </a:pPr>
            <a:r>
              <a:rPr lang="en-US" altLang="en-US" sz="2000" b="1">
                <a:solidFill>
                  <a:srgbClr val="CBE4FB"/>
                </a:solidFill>
                <a:effectLst>
                  <a:outerShdw blurRad="38100" dist="38100" dir="2700000" algn="tl">
                    <a:srgbClr val="000000">
                      <a:alpha val="43137"/>
                    </a:srgbClr>
                  </a:outerShdw>
                </a:effectLst>
              </a:rPr>
              <a:t>stagnant.</a:t>
            </a:r>
          </a:p>
        </p:txBody>
      </p:sp>
      <p:pic>
        <p:nvPicPr>
          <p:cNvPr id="27660" name="Picture 12" descr="Rim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665288"/>
            <a:ext cx="3059113" cy="20161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7656" name="Line 8"/>
          <p:cNvSpPr>
            <a:spLocks noChangeShapeType="1"/>
          </p:cNvSpPr>
          <p:nvPr/>
        </p:nvSpPr>
        <p:spPr bwMode="auto">
          <a:xfrm flipH="1">
            <a:off x="5827713" y="985838"/>
            <a:ext cx="603250" cy="14874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7663" name="Rectangle 15"/>
          <p:cNvSpPr>
            <a:spLocks noChangeArrowheads="1"/>
          </p:cNvSpPr>
          <p:nvPr/>
        </p:nvSpPr>
        <p:spPr bwMode="auto">
          <a:xfrm>
            <a:off x="6553200" y="1828800"/>
            <a:ext cx="609600" cy="228600"/>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600">
                <a:solidFill>
                  <a:srgbClr val="FFFFFF"/>
                </a:solidFill>
                <a:effectLst>
                  <a:outerShdw blurRad="38100" dist="38100" dir="2700000" algn="tl">
                    <a:srgbClr val="000000">
                      <a:alpha val="43137"/>
                    </a:srgbClr>
                  </a:outerShdw>
                </a:effectLst>
              </a:rPr>
              <a:t>Rime</a:t>
            </a:r>
          </a:p>
        </p:txBody>
      </p:sp>
      <p:sp>
        <p:nvSpPr>
          <p:cNvPr id="27664" name="Text Box 16"/>
          <p:cNvSpPr txBox="1">
            <a:spLocks noChangeArrowheads="1"/>
          </p:cNvSpPr>
          <p:nvPr/>
        </p:nvSpPr>
        <p:spPr bwMode="auto">
          <a:xfrm>
            <a:off x="1009650" y="4776788"/>
            <a:ext cx="3787775" cy="9477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buFontTx/>
              <a:buChar char="•"/>
            </a:pPr>
            <a:r>
              <a:rPr lang="en-US" altLang="en-US" sz="2800" b="1" dirty="0">
                <a:solidFill>
                  <a:srgbClr val="CBE4FB"/>
                </a:solidFill>
                <a:effectLst>
                  <a:outerShdw blurRad="38100" dist="38100" dir="2700000" algn="tl">
                    <a:srgbClr val="000000">
                      <a:alpha val="43137"/>
                    </a:srgbClr>
                  </a:outerShdw>
                </a:effectLst>
                <a:latin typeface="Comic Sans MS" pitchFamily="66" charset="0"/>
              </a:rPr>
              <a:t> </a:t>
            </a:r>
            <a:r>
              <a:rPr lang="en-US" altLang="en-US" sz="2400" dirty="0">
                <a:solidFill>
                  <a:srgbClr val="FFFFFF"/>
                </a:solidFill>
                <a:effectLst>
                  <a:outerShdw blurRad="38100" dist="38100" dir="2700000" algn="tl">
                    <a:srgbClr val="000000">
                      <a:alpha val="43137"/>
                    </a:srgbClr>
                  </a:outerShdw>
                </a:effectLst>
              </a:rPr>
              <a:t>Compare with ‘horns’</a:t>
            </a:r>
          </a:p>
          <a:p>
            <a:pPr eaLnBrk="0" fontAlgn="base" hangingPunct="0">
              <a:spcBef>
                <a:spcPts val="500"/>
              </a:spcBef>
              <a:spcAft>
                <a:spcPts val="500"/>
              </a:spcAft>
            </a:pPr>
            <a:r>
              <a:rPr lang="en-US" altLang="en-US" sz="2400" dirty="0">
                <a:solidFill>
                  <a:srgbClr val="FFFFFF"/>
                </a:solidFill>
                <a:effectLst>
                  <a:outerShdw blurRad="38100" dist="38100" dir="2700000" algn="tl">
                    <a:srgbClr val="000000">
                      <a:alpha val="43137"/>
                    </a:srgbClr>
                  </a:outerShdw>
                </a:effectLst>
              </a:rPr>
              <a:t>   of clear icing.</a:t>
            </a:r>
          </a:p>
        </p:txBody>
      </p:sp>
      <p:pic>
        <p:nvPicPr>
          <p:cNvPr id="27665" name="Picture 17" descr="Cle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44938"/>
            <a:ext cx="3073400" cy="2066925"/>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7662" name="Rectangle 14"/>
          <p:cNvSpPr>
            <a:spLocks noChangeArrowheads="1"/>
          </p:cNvSpPr>
          <p:nvPr/>
        </p:nvSpPr>
        <p:spPr bwMode="auto">
          <a:xfrm>
            <a:off x="6553200" y="4191000"/>
            <a:ext cx="609600" cy="228600"/>
          </a:xfrm>
          <a:prstGeom prst="rect">
            <a:avLst/>
          </a:prstGeom>
          <a:solidFill>
            <a:srgbClr val="FF00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en-US" sz="1600">
                <a:solidFill>
                  <a:srgbClr val="FFFFFF"/>
                </a:solidFill>
                <a:effectLst>
                  <a:outerShdw blurRad="38100" dist="38100" dir="2700000" algn="tl">
                    <a:srgbClr val="000000">
                      <a:alpha val="43137"/>
                    </a:srgbClr>
                  </a:outerShdw>
                </a:effectLst>
              </a:rPr>
              <a:t>Clear</a:t>
            </a:r>
          </a:p>
        </p:txBody>
      </p:sp>
      <p:sp>
        <p:nvSpPr>
          <p:cNvPr id="27661" name="Line 13"/>
          <p:cNvSpPr>
            <a:spLocks noChangeShapeType="1"/>
          </p:cNvSpPr>
          <p:nvPr/>
        </p:nvSpPr>
        <p:spPr bwMode="auto">
          <a:xfrm flipV="1">
            <a:off x="3562350" y="4891088"/>
            <a:ext cx="2109788" cy="61753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27667"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7668" name="Picture 20"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7669" name="Picture 21"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1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663"/>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fade">
                                      <p:cBhvr>
                                        <p:cTn id="11" dur="500"/>
                                        <p:tgtEl>
                                          <p:spTgt spid="2765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7656"/>
                                        </p:tgtEl>
                                        <p:attrNameLst>
                                          <p:attrName>style.visibility</p:attrName>
                                        </p:attrNameLst>
                                      </p:cBhvr>
                                      <p:to>
                                        <p:strVal val="visible"/>
                                      </p:to>
                                    </p:set>
                                    <p:animEffect transition="in" filter="wipe(up)">
                                      <p:cBhvr>
                                        <p:cTn id="15" dur="500"/>
                                        <p:tgtEl>
                                          <p:spTgt spid="276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651">
                                            <p:txEl>
                                              <p:pRg st="0" end="0"/>
                                            </p:txEl>
                                          </p:spTgt>
                                        </p:tgtEl>
                                        <p:attrNameLst>
                                          <p:attrName>style.visibility</p:attrName>
                                        </p:attrNameLst>
                                      </p:cBhvr>
                                      <p:to>
                                        <p:strVal val="visible"/>
                                      </p:to>
                                    </p:set>
                                    <p:animEffect transition="in" filter="fade">
                                      <p:cBhvr>
                                        <p:cTn id="20" dur="500"/>
                                        <p:tgtEl>
                                          <p:spTgt spid="276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7651">
                                            <p:txEl>
                                              <p:pRg st="1" end="1"/>
                                            </p:txEl>
                                          </p:spTgt>
                                        </p:tgtEl>
                                        <p:attrNameLst>
                                          <p:attrName>style.visibility</p:attrName>
                                        </p:attrNameLst>
                                      </p:cBhvr>
                                      <p:to>
                                        <p:strVal val="visible"/>
                                      </p:to>
                                    </p:set>
                                    <p:animEffect transition="in" filter="fade">
                                      <p:cBhvr>
                                        <p:cTn id="25" dur="500"/>
                                        <p:tgtEl>
                                          <p:spTgt spid="27651">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7664"/>
                                        </p:tgtEl>
                                        <p:attrNameLst>
                                          <p:attrName>style.visibility</p:attrName>
                                        </p:attrNameLst>
                                      </p:cBhvr>
                                      <p:to>
                                        <p:strVal val="visible"/>
                                      </p:to>
                                    </p:set>
                                    <p:animEffect transition="in" filter="fade">
                                      <p:cBhvr>
                                        <p:cTn id="30" dur="500"/>
                                        <p:tgtEl>
                                          <p:spTgt spid="27664"/>
                                        </p:tgtEl>
                                      </p:cBhvr>
                                    </p:animEffect>
                                  </p:childTnLst>
                                </p:cTn>
                              </p:par>
                              <p:par>
                                <p:cTn id="31" presetID="1" presetClass="entr" presetSubtype="0" fill="hold" nodeType="withEffect">
                                  <p:stCondLst>
                                    <p:cond delay="0"/>
                                  </p:stCondLst>
                                  <p:childTnLst>
                                    <p:set>
                                      <p:cBhvr>
                                        <p:cTn id="32" dur="1" fill="hold">
                                          <p:stCondLst>
                                            <p:cond delay="499"/>
                                          </p:stCondLst>
                                        </p:cTn>
                                        <p:tgtEl>
                                          <p:spTgt spid="276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662"/>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7661"/>
                                        </p:tgtEl>
                                        <p:attrNameLst>
                                          <p:attrName>style.visibility</p:attrName>
                                        </p:attrNameLst>
                                      </p:cBhvr>
                                      <p:to>
                                        <p:strVal val="visible"/>
                                      </p:to>
                                    </p:set>
                                    <p:animEffect transition="in" filter="wipe(left)">
                                      <p:cBhvr>
                                        <p:cTn id="38"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3" autoUpdateAnimBg="0"/>
      <p:bldP spid="27652" grpId="0" autoUpdateAnimBg="0"/>
      <p:bldP spid="27656" grpId="0" animBg="1"/>
      <p:bldP spid="27663" grpId="0" animBg="1" autoUpdateAnimBg="0"/>
      <p:bldP spid="27664" grpId="0" autoUpdateAnimBg="0"/>
      <p:bldP spid="27662" grpId="0" animBg="1" autoUpdateAnimBg="0"/>
      <p:bldP spid="2766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53CF67E8-D8DC-47AE-95E6-96B4AC64CB70}" type="slidenum">
              <a:rPr lang="en-US" altLang="en-US">
                <a:effectLst>
                  <a:outerShdw blurRad="38100" dist="38100" dir="2700000" algn="tl">
                    <a:srgbClr val="000000">
                      <a:alpha val="43137"/>
                    </a:srgbClr>
                  </a:outerShdw>
                </a:effectLst>
              </a:rPr>
              <a:pPr/>
              <a:t>32</a:t>
            </a:fld>
            <a:endParaRPr lang="en-US" altLang="en-US">
              <a:effectLst>
                <a:outerShdw blurRad="38100" dist="38100" dir="2700000" algn="tl">
                  <a:srgbClr val="000000">
                    <a:alpha val="43137"/>
                  </a:srgbClr>
                </a:outerShdw>
              </a:effectLst>
            </a:endParaRPr>
          </a:p>
        </p:txBody>
      </p:sp>
      <p:sp>
        <p:nvSpPr>
          <p:cNvPr id="29698" name="Rectangle 2"/>
          <p:cNvSpPr>
            <a:spLocks noGrp="1" noChangeArrowheads="1"/>
          </p:cNvSpPr>
          <p:nvPr>
            <p:ph type="title"/>
          </p:nvPr>
        </p:nvSpPr>
        <p:spPr>
          <a:xfrm>
            <a:off x="228600" y="0"/>
            <a:ext cx="4256087" cy="1143000"/>
          </a:xfrm>
        </p:spPr>
        <p:txBody>
          <a:bodyPr/>
          <a:lstStyle/>
          <a:p>
            <a:r>
              <a:rPr lang="en-US" altLang="en-US" dirty="0">
                <a:effectLst>
                  <a:outerShdw blurRad="38100" dist="38100" dir="2700000" algn="tl">
                    <a:srgbClr val="000000">
                      <a:alpha val="43137"/>
                    </a:srgbClr>
                  </a:outerShdw>
                </a:effectLst>
              </a:rPr>
              <a:t>Mixed Icing</a:t>
            </a:r>
          </a:p>
        </p:txBody>
      </p:sp>
      <p:sp>
        <p:nvSpPr>
          <p:cNvPr id="29699" name="Rectangle 3"/>
          <p:cNvSpPr>
            <a:spLocks noGrp="1" noChangeArrowheads="1"/>
          </p:cNvSpPr>
          <p:nvPr>
            <p:ph type="body" idx="1"/>
          </p:nvPr>
        </p:nvSpPr>
        <p:spPr>
          <a:xfrm>
            <a:off x="130175" y="1371600"/>
            <a:ext cx="4953000" cy="4724400"/>
          </a:xfrm>
        </p:spPr>
        <p:txBody>
          <a:bodyPr/>
          <a:lstStyle/>
          <a:p>
            <a:pPr>
              <a:lnSpc>
                <a:spcPct val="150000"/>
              </a:lnSpc>
            </a:pPr>
            <a:r>
              <a:rPr lang="en-US" altLang="en-US" sz="2400" dirty="0">
                <a:effectLst>
                  <a:outerShdw blurRad="38100" dist="38100" dir="2700000" algn="tl">
                    <a:srgbClr val="000000">
                      <a:alpha val="43137"/>
                    </a:srgbClr>
                  </a:outerShdw>
                </a:effectLst>
              </a:rPr>
              <a:t>Mixture of Clear and Rime ice</a:t>
            </a:r>
          </a:p>
          <a:p>
            <a:pPr>
              <a:lnSpc>
                <a:spcPct val="150000"/>
              </a:lnSpc>
            </a:pPr>
            <a:r>
              <a:rPr lang="en-US" altLang="en-US" sz="2400" dirty="0">
                <a:effectLst>
                  <a:outerShdw blurRad="38100" dist="38100" dir="2700000" algn="tl">
                    <a:srgbClr val="000000">
                      <a:alpha val="43137"/>
                    </a:srgbClr>
                  </a:outerShdw>
                </a:effectLst>
              </a:rPr>
              <a:t>Easily seen at first</a:t>
            </a:r>
          </a:p>
          <a:p>
            <a:pPr>
              <a:lnSpc>
                <a:spcPct val="150000"/>
              </a:lnSpc>
            </a:pPr>
            <a:r>
              <a:rPr lang="en-US" altLang="en-US" sz="2400" dirty="0">
                <a:effectLst>
                  <a:outerShdw blurRad="38100" dist="38100" dir="2700000" algn="tl">
                    <a:srgbClr val="000000">
                      <a:alpha val="43137"/>
                    </a:srgbClr>
                  </a:outerShdw>
                </a:effectLst>
              </a:rPr>
              <a:t>Forms when water drops vary in size or when liquid drops are intermingled with snow and ice</a:t>
            </a:r>
          </a:p>
          <a:p>
            <a:pPr>
              <a:lnSpc>
                <a:spcPct val="150000"/>
              </a:lnSpc>
            </a:pPr>
            <a:r>
              <a:rPr lang="en-US" altLang="en-US" sz="2400" dirty="0">
                <a:effectLst>
                  <a:outerShdw blurRad="38100" dist="38100" dir="2700000" algn="tl">
                    <a:srgbClr val="000000">
                      <a:alpha val="43137"/>
                    </a:srgbClr>
                  </a:outerShdw>
                </a:effectLst>
              </a:rPr>
              <a:t>Same hazards as Clear icing…</a:t>
            </a:r>
          </a:p>
          <a:p>
            <a:pPr lvl="1">
              <a:lnSpc>
                <a:spcPct val="150000"/>
              </a:lnSpc>
            </a:pPr>
            <a:r>
              <a:rPr lang="en-US" altLang="en-US" sz="2000" dirty="0">
                <a:effectLst>
                  <a:outerShdw blurRad="38100" dist="38100" dir="2700000" algn="tl">
                    <a:srgbClr val="000000">
                      <a:alpha val="43137"/>
                    </a:srgbClr>
                  </a:outerShdw>
                </a:effectLst>
              </a:rPr>
              <a:t>Can spread out on airfoil beyond </a:t>
            </a:r>
            <a:r>
              <a:rPr lang="en-US" altLang="en-US" sz="2000" dirty="0" smtClean="0">
                <a:effectLst>
                  <a:outerShdw blurRad="38100" dist="38100" dir="2700000" algn="tl">
                    <a:srgbClr val="000000">
                      <a:alpha val="43137"/>
                    </a:srgbClr>
                  </a:outerShdw>
                </a:effectLst>
              </a:rPr>
              <a:t>“reach” </a:t>
            </a:r>
            <a:r>
              <a:rPr lang="en-US" altLang="en-US" sz="2000" dirty="0">
                <a:effectLst>
                  <a:outerShdw blurRad="38100" dist="38100" dir="2700000" algn="tl">
                    <a:srgbClr val="000000">
                      <a:alpha val="43137"/>
                    </a:srgbClr>
                  </a:outerShdw>
                </a:effectLst>
              </a:rPr>
              <a:t>of de-icing equipment</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688" y="2520271"/>
            <a:ext cx="3560762" cy="3423329"/>
          </a:xfrm>
          <a:prstGeom prst="rect">
            <a:avLst/>
          </a:prstGeom>
          <a:noFill/>
          <a:ln w="76200" cmpd="tri">
            <a:solidFill>
              <a:srgbClr val="FFFFFF"/>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29703" name="Picture 7"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0614" y="152400"/>
            <a:ext cx="265618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23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01"/>
                                        </p:tgtEl>
                                        <p:attrNameLst>
                                          <p:attrName>style.visibility</p:attrName>
                                        </p:attrNameLst>
                                      </p:cBhvr>
                                      <p:to>
                                        <p:strVal val="visible"/>
                                      </p:to>
                                    </p:set>
                                    <p:animEffect transition="in" filter="fade">
                                      <p:cBhvr>
                                        <p:cTn id="11" dur="500"/>
                                        <p:tgtEl>
                                          <p:spTgt spid="297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Effect transition="in" filter="fade">
                                      <p:cBhvr>
                                        <p:cTn id="16" dur="500"/>
                                        <p:tgtEl>
                                          <p:spTgt spid="296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500"/>
                                        <p:tgtEl>
                                          <p:spTgt spid="296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699">
                                            <p:txEl>
                                              <p:pRg st="2" end="2"/>
                                            </p:txEl>
                                          </p:spTgt>
                                        </p:tgtEl>
                                        <p:attrNameLst>
                                          <p:attrName>style.visibility</p:attrName>
                                        </p:attrNameLst>
                                      </p:cBhvr>
                                      <p:to>
                                        <p:strVal val="visible"/>
                                      </p:to>
                                    </p:set>
                                    <p:animEffect transition="in" filter="fade">
                                      <p:cBhvr>
                                        <p:cTn id="26" dur="500"/>
                                        <p:tgtEl>
                                          <p:spTgt spid="296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699">
                                            <p:txEl>
                                              <p:pRg st="3" end="3"/>
                                            </p:txEl>
                                          </p:spTgt>
                                        </p:tgtEl>
                                        <p:attrNameLst>
                                          <p:attrName>style.visibility</p:attrName>
                                        </p:attrNameLst>
                                      </p:cBhvr>
                                      <p:to>
                                        <p:strVal val="visible"/>
                                      </p:to>
                                    </p:set>
                                    <p:animEffect transition="in" filter="fade">
                                      <p:cBhvr>
                                        <p:cTn id="31" dur="500"/>
                                        <p:tgtEl>
                                          <p:spTgt spid="2969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699">
                                            <p:txEl>
                                              <p:pRg st="4" end="4"/>
                                            </p:txEl>
                                          </p:spTgt>
                                        </p:tgtEl>
                                        <p:attrNameLst>
                                          <p:attrName>style.visibility</p:attrName>
                                        </p:attrNameLst>
                                      </p:cBhvr>
                                      <p:to>
                                        <p:strVal val="visible"/>
                                      </p:to>
                                    </p:set>
                                    <p:animEffect transition="in" filter="fade">
                                      <p:cBhvr>
                                        <p:cTn id="34"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74BB939F-8D07-423D-AD94-B9D0F4291B42}" type="slidenum">
              <a:rPr lang="en-US" altLang="en-US">
                <a:effectLst>
                  <a:outerShdw blurRad="38100" dist="38100" dir="2700000" algn="tl">
                    <a:srgbClr val="000000">
                      <a:alpha val="43137"/>
                    </a:srgbClr>
                  </a:outerShdw>
                </a:effectLst>
              </a:rPr>
              <a:pPr/>
              <a:t>33</a:t>
            </a:fld>
            <a:endParaRPr lang="en-US" altLang="en-US">
              <a:effectLst>
                <a:outerShdw blurRad="38100" dist="38100" dir="2700000" algn="tl">
                  <a:srgbClr val="000000">
                    <a:alpha val="43137"/>
                  </a:srgbClr>
                </a:outerShdw>
              </a:effectLst>
            </a:endParaRPr>
          </a:p>
        </p:txBody>
      </p:sp>
      <p:sp>
        <p:nvSpPr>
          <p:cNvPr id="31746" name="Rectangle 2"/>
          <p:cNvSpPr>
            <a:spLocks noGrp="1" noChangeArrowheads="1"/>
          </p:cNvSpPr>
          <p:nvPr>
            <p:ph type="title"/>
          </p:nvPr>
        </p:nvSpPr>
        <p:spPr>
          <a:xfrm>
            <a:off x="2224088" y="0"/>
            <a:ext cx="4673600" cy="1143000"/>
          </a:xfrm>
        </p:spPr>
        <p:txBody>
          <a:bodyPr/>
          <a:lstStyle/>
          <a:p>
            <a:pPr algn="l"/>
            <a:r>
              <a:rPr lang="en-US" altLang="en-US">
                <a:effectLst>
                  <a:outerShdw blurRad="38100" dist="38100" dir="2700000" algn="tl">
                    <a:srgbClr val="000000">
                      <a:alpha val="43137"/>
                    </a:srgbClr>
                  </a:outerShdw>
                </a:effectLst>
              </a:rPr>
              <a:t>       Mixed Icing</a:t>
            </a:r>
          </a:p>
        </p:txBody>
      </p:sp>
      <p:sp>
        <p:nvSpPr>
          <p:cNvPr id="31747" name="Rectangle 3"/>
          <p:cNvSpPr>
            <a:spLocks noGrp="1" noChangeArrowheads="1"/>
          </p:cNvSpPr>
          <p:nvPr>
            <p:ph type="body" sz="half" idx="1"/>
          </p:nvPr>
        </p:nvSpPr>
        <p:spPr>
          <a:xfrm>
            <a:off x="838200" y="1676400"/>
            <a:ext cx="3810000" cy="1371600"/>
          </a:xfrm>
        </p:spPr>
        <p:txBody>
          <a:bodyPr/>
          <a:lstStyle/>
          <a:p>
            <a:r>
              <a:rPr lang="en-US" altLang="en-US" dirty="0">
                <a:effectLst>
                  <a:outerShdw blurRad="38100" dist="38100" dir="2700000" algn="tl">
                    <a:srgbClr val="000000">
                      <a:alpha val="43137"/>
                    </a:srgbClr>
                  </a:outerShdw>
                </a:effectLst>
              </a:rPr>
              <a:t>Also tends to form ‘Horns’ at leading edge of airfoil.</a:t>
            </a:r>
          </a:p>
        </p:txBody>
      </p:sp>
      <p:sp>
        <p:nvSpPr>
          <p:cNvPr id="31749" name="Rectangle 5"/>
          <p:cNvSpPr>
            <a:spLocks noGrp="1" noChangeArrowheads="1"/>
          </p:cNvSpPr>
          <p:nvPr>
            <p:ph type="body" sz="half" idx="2"/>
          </p:nvPr>
        </p:nvSpPr>
        <p:spPr>
          <a:xfrm>
            <a:off x="762000" y="3581400"/>
            <a:ext cx="4267200" cy="1905000"/>
          </a:xfrm>
        </p:spPr>
        <p:txBody>
          <a:bodyPr/>
          <a:lstStyle/>
          <a:p>
            <a:pPr>
              <a:spcBef>
                <a:spcPts val="500"/>
              </a:spcBef>
              <a:spcAft>
                <a:spcPts val="500"/>
              </a:spcAft>
            </a:pPr>
            <a:r>
              <a:rPr lang="en-US" altLang="en-US">
                <a:effectLst>
                  <a:outerShdw blurRad="38100" dist="38100" dir="2700000" algn="tl">
                    <a:srgbClr val="000000">
                      <a:alpha val="43137"/>
                    </a:srgbClr>
                  </a:outerShdw>
                </a:effectLst>
              </a:rPr>
              <a:t>More difficult to remove with de-icing equipment.</a:t>
            </a:r>
          </a:p>
        </p:txBody>
      </p:sp>
      <p:pic>
        <p:nvPicPr>
          <p:cNvPr id="31756" name="Picture 12" descr="Clea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33600"/>
            <a:ext cx="4076700" cy="2743200"/>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1755" name="Line 11"/>
          <p:cNvSpPr>
            <a:spLocks noChangeShapeType="1"/>
          </p:cNvSpPr>
          <p:nvPr/>
        </p:nvSpPr>
        <p:spPr bwMode="auto">
          <a:xfrm>
            <a:off x="3783013" y="2652713"/>
            <a:ext cx="1627187" cy="6238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31757" name="Rectangle 13"/>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31758" name="Picture 14"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31759" name="Picture 15"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0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fade">
                                      <p:cBhvr>
                                        <p:cTn id="7" dur="500"/>
                                        <p:tgtEl>
                                          <p:spTgt spid="317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fade">
                                      <p:cBhvr>
                                        <p:cTn id="12" dur="500"/>
                                        <p:tgtEl>
                                          <p:spTgt spid="31747">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1755"/>
                                        </p:tgtEl>
                                        <p:attrNameLst>
                                          <p:attrName>style.visibility</p:attrName>
                                        </p:attrNameLst>
                                      </p:cBhvr>
                                      <p:to>
                                        <p:strVal val="visible"/>
                                      </p:to>
                                    </p:set>
                                    <p:animEffect transition="in" filter="wipe(left)">
                                      <p:cBhvr>
                                        <p:cTn id="16" dur="500"/>
                                        <p:tgtEl>
                                          <p:spTgt spid="317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9">
                                            <p:txEl>
                                              <p:pRg st="0" end="0"/>
                                            </p:txEl>
                                          </p:spTgt>
                                        </p:tgtEl>
                                        <p:attrNameLst>
                                          <p:attrName>style.visibility</p:attrName>
                                        </p:attrNameLst>
                                      </p:cBhvr>
                                      <p:to>
                                        <p:strVal val="visible"/>
                                      </p:to>
                                    </p:set>
                                    <p:animEffect transition="in" filter="fade">
                                      <p:cBhvr>
                                        <p:cTn id="19" dur="500"/>
                                        <p:tgtEl>
                                          <p:spTgt spid="31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9" grpId="0" build="p"/>
      <p:bldP spid="3175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BB2CBAD0-3739-4261-81D0-FD04BC1800C4}" type="slidenum">
              <a:rPr lang="en-US" altLang="en-US">
                <a:effectLst>
                  <a:outerShdw blurRad="38100" dist="38100" dir="2700000" algn="tl">
                    <a:srgbClr val="000000">
                      <a:alpha val="43137"/>
                    </a:srgbClr>
                  </a:outerShdw>
                </a:effectLst>
              </a:rPr>
              <a:pPr/>
              <a:t>34</a:t>
            </a:fld>
            <a:endParaRPr lang="en-US" altLang="en-US">
              <a:effectLst>
                <a:outerShdw blurRad="38100" dist="38100" dir="2700000" algn="tl">
                  <a:srgbClr val="000000">
                    <a:alpha val="43137"/>
                  </a:srgbClr>
                </a:outerShdw>
              </a:effectLst>
            </a:endParaRPr>
          </a:p>
        </p:txBody>
      </p:sp>
      <p:sp>
        <p:nvSpPr>
          <p:cNvPr id="181250" name="Rectangle 2"/>
          <p:cNvSpPr>
            <a:spLocks noGrp="1" noChangeArrowheads="1"/>
          </p:cNvSpPr>
          <p:nvPr>
            <p:ph type="title"/>
          </p:nvPr>
        </p:nvSpPr>
        <p:spPr>
          <a:xfrm>
            <a:off x="676275"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a:effectLst>
                  <a:outerShdw blurRad="38100" dist="38100" dir="2700000" algn="tl">
                    <a:srgbClr val="000000">
                      <a:alpha val="43137"/>
                    </a:srgbClr>
                  </a:outerShdw>
                </a:effectLst>
              </a:rPr>
              <a:t>Icing vs Cloud Type</a:t>
            </a:r>
            <a:r>
              <a:rPr lang="en-US" altLang="en-US" sz="3600">
                <a:effectLst>
                  <a:outerShdw blurRad="38100" dist="38100" dir="2700000" algn="tl">
                    <a:srgbClr val="000000">
                      <a:alpha val="43137"/>
                    </a:srgbClr>
                  </a:outerShdw>
                </a:effectLst>
              </a:rPr>
              <a:t> </a:t>
            </a:r>
            <a:endParaRPr lang="en-US" altLang="en-US" sz="2400" i="1">
              <a:solidFill>
                <a:srgbClr val="FF0000"/>
              </a:solidFill>
              <a:effectLst>
                <a:outerShdw blurRad="38100" dist="38100" dir="2700000" algn="tl">
                  <a:srgbClr val="000000">
                    <a:alpha val="43137"/>
                  </a:srgbClr>
                </a:outerShdw>
              </a:effectLst>
            </a:endParaRPr>
          </a:p>
        </p:txBody>
      </p:sp>
      <p:sp>
        <p:nvSpPr>
          <p:cNvPr id="181251" name="Rectangle 3"/>
          <p:cNvSpPr>
            <a:spLocks noGrp="1" noChangeArrowheads="1"/>
          </p:cNvSpPr>
          <p:nvPr>
            <p:ph type="body" sz="half" idx="1"/>
          </p:nvPr>
        </p:nvSpPr>
        <p:spPr>
          <a:xfrm>
            <a:off x="500063" y="2441575"/>
            <a:ext cx="3810000" cy="35782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sz="2000" dirty="0">
                <a:effectLst>
                  <a:outerShdw blurRad="38100" dist="38100" dir="2700000" algn="tl">
                    <a:srgbClr val="000000">
                      <a:alpha val="43137"/>
                    </a:srgbClr>
                  </a:outerShdw>
                </a:effectLst>
              </a:rPr>
              <a:t>Small Cloud Droplets</a:t>
            </a:r>
          </a:p>
          <a:p>
            <a:pPr>
              <a:lnSpc>
                <a:spcPct val="150000"/>
              </a:lnSpc>
            </a:pPr>
            <a:r>
              <a:rPr lang="en-US" altLang="en-US" sz="2000" dirty="0">
                <a:effectLst>
                  <a:outerShdw blurRad="38100" dist="38100" dir="2700000" algn="tl">
                    <a:srgbClr val="000000">
                      <a:alpha val="43137"/>
                    </a:srgbClr>
                  </a:outerShdw>
                </a:effectLst>
              </a:rPr>
              <a:t>Rime/Mixed most common</a:t>
            </a:r>
          </a:p>
          <a:p>
            <a:pPr>
              <a:lnSpc>
                <a:spcPct val="150000"/>
              </a:lnSpc>
            </a:pPr>
            <a:r>
              <a:rPr lang="en-US" altLang="en-US" sz="2000" dirty="0">
                <a:effectLst>
                  <a:outerShdw blurRad="38100" dist="38100" dir="2700000" algn="tl">
                    <a:srgbClr val="000000">
                      <a:alpha val="43137"/>
                    </a:srgbClr>
                  </a:outerShdw>
                </a:effectLst>
              </a:rPr>
              <a:t>Usually confined to layer 3,000-4,000’ thick</a:t>
            </a:r>
          </a:p>
          <a:p>
            <a:pPr>
              <a:lnSpc>
                <a:spcPct val="150000"/>
              </a:lnSpc>
            </a:pPr>
            <a:r>
              <a:rPr lang="en-US" altLang="en-US" sz="2000" dirty="0">
                <a:effectLst>
                  <a:outerShdw blurRad="38100" dist="38100" dir="2700000" algn="tl">
                    <a:srgbClr val="000000">
                      <a:alpha val="43137"/>
                    </a:srgbClr>
                  </a:outerShdw>
                </a:effectLst>
              </a:rPr>
              <a:t>Max values occur in upper part of cloud</a:t>
            </a:r>
          </a:p>
          <a:p>
            <a:pPr>
              <a:lnSpc>
                <a:spcPct val="150000"/>
              </a:lnSpc>
            </a:pPr>
            <a:r>
              <a:rPr lang="en-US" altLang="en-US" sz="2000" dirty="0">
                <a:effectLst>
                  <a:outerShdw blurRad="38100" dist="38100" dir="2700000" algn="tl">
                    <a:srgbClr val="000000">
                      <a:alpha val="43137"/>
                    </a:srgbClr>
                  </a:outerShdw>
                </a:effectLst>
              </a:rPr>
              <a:t>Large horizontal extent</a:t>
            </a:r>
          </a:p>
        </p:txBody>
      </p:sp>
      <p:pic>
        <p:nvPicPr>
          <p:cNvPr id="181252" name="Picture 4" descr="stratus clouds pictur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199" y="1371600"/>
            <a:ext cx="3370385" cy="22860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3" name="Text Box 5"/>
          <p:cNvSpPr txBox="1">
            <a:spLocks noChangeArrowheads="1"/>
          </p:cNvSpPr>
          <p:nvPr/>
        </p:nvSpPr>
        <p:spPr bwMode="auto">
          <a:xfrm>
            <a:off x="192088" y="1708150"/>
            <a:ext cx="327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dirty="0" err="1">
                <a:solidFill>
                  <a:srgbClr val="FFFFFF"/>
                </a:solidFill>
                <a:effectLst>
                  <a:outerShdw blurRad="38100" dist="38100" dir="2700000" algn="tl">
                    <a:srgbClr val="000000">
                      <a:alpha val="43137"/>
                    </a:srgbClr>
                  </a:outerShdw>
                </a:effectLst>
              </a:rPr>
              <a:t>Stratiform</a:t>
            </a:r>
            <a:r>
              <a:rPr lang="en-US" altLang="en-US" sz="2800" dirty="0">
                <a:solidFill>
                  <a:srgbClr val="FFFFFF"/>
                </a:solidFill>
                <a:effectLst>
                  <a:outerShdw blurRad="38100" dist="38100" dir="2700000" algn="tl">
                    <a:srgbClr val="000000">
                      <a:alpha val="43137"/>
                    </a:srgbClr>
                  </a:outerShdw>
                </a:effectLst>
              </a:rPr>
              <a:t> Clouds</a:t>
            </a:r>
          </a:p>
        </p:txBody>
      </p:sp>
      <p:pic>
        <p:nvPicPr>
          <p:cNvPr id="181254" name="Picture 6" descr="cirrocumulus halo cloud pictur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08599" y="3733800"/>
            <a:ext cx="3370385" cy="2286000"/>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1255" name="Rectangle 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81256" name="Picture 8"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227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fade">
                                      <p:cBhvr>
                                        <p:cTn id="7" dur="500"/>
                                        <p:tgtEl>
                                          <p:spTgt spid="1812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fade">
                                      <p:cBhvr>
                                        <p:cTn id="11" dur="500"/>
                                        <p:tgtEl>
                                          <p:spTgt spid="18125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1251">
                                            <p:txEl>
                                              <p:pRg st="0" end="0"/>
                                            </p:txEl>
                                          </p:spTgt>
                                        </p:tgtEl>
                                        <p:attrNameLst>
                                          <p:attrName>style.visibility</p:attrName>
                                        </p:attrNameLst>
                                      </p:cBhvr>
                                      <p:to>
                                        <p:strVal val="visible"/>
                                      </p:to>
                                    </p:set>
                                    <p:animEffect transition="in" filter="fade">
                                      <p:cBhvr>
                                        <p:cTn id="16" dur="500"/>
                                        <p:tgtEl>
                                          <p:spTgt spid="1812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1251">
                                            <p:txEl>
                                              <p:pRg st="1" end="1"/>
                                            </p:txEl>
                                          </p:spTgt>
                                        </p:tgtEl>
                                        <p:attrNameLst>
                                          <p:attrName>style.visibility</p:attrName>
                                        </p:attrNameLst>
                                      </p:cBhvr>
                                      <p:to>
                                        <p:strVal val="visible"/>
                                      </p:to>
                                    </p:set>
                                    <p:animEffect transition="in" filter="fade">
                                      <p:cBhvr>
                                        <p:cTn id="21" dur="500"/>
                                        <p:tgtEl>
                                          <p:spTgt spid="18125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1251">
                                            <p:txEl>
                                              <p:pRg st="2" end="2"/>
                                            </p:txEl>
                                          </p:spTgt>
                                        </p:tgtEl>
                                        <p:attrNameLst>
                                          <p:attrName>style.visibility</p:attrName>
                                        </p:attrNameLst>
                                      </p:cBhvr>
                                      <p:to>
                                        <p:strVal val="visible"/>
                                      </p:to>
                                    </p:set>
                                    <p:animEffect transition="in" filter="fade">
                                      <p:cBhvr>
                                        <p:cTn id="26" dur="500"/>
                                        <p:tgtEl>
                                          <p:spTgt spid="18125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1251">
                                            <p:txEl>
                                              <p:pRg st="3" end="3"/>
                                            </p:txEl>
                                          </p:spTgt>
                                        </p:tgtEl>
                                        <p:attrNameLst>
                                          <p:attrName>style.visibility</p:attrName>
                                        </p:attrNameLst>
                                      </p:cBhvr>
                                      <p:to>
                                        <p:strVal val="visible"/>
                                      </p:to>
                                    </p:set>
                                    <p:animEffect transition="in" filter="fade">
                                      <p:cBhvr>
                                        <p:cTn id="31" dur="500"/>
                                        <p:tgtEl>
                                          <p:spTgt spid="18125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1251">
                                            <p:txEl>
                                              <p:pRg st="4" end="4"/>
                                            </p:txEl>
                                          </p:spTgt>
                                        </p:tgtEl>
                                        <p:attrNameLst>
                                          <p:attrName>style.visibility</p:attrName>
                                        </p:attrNameLst>
                                      </p:cBhvr>
                                      <p:to>
                                        <p:strVal val="visible"/>
                                      </p:to>
                                    </p:set>
                                    <p:animEffect transition="in" filter="fade">
                                      <p:cBhvr>
                                        <p:cTn id="36" dur="5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DF8BDF2C-133B-464E-8280-39B5577462BD}" type="slidenum">
              <a:rPr lang="en-US" altLang="en-US">
                <a:effectLst>
                  <a:outerShdw blurRad="38100" dist="38100" dir="2700000" algn="tl">
                    <a:srgbClr val="000000">
                      <a:alpha val="43137"/>
                    </a:srgbClr>
                  </a:outerShdw>
                </a:effectLst>
              </a:rPr>
              <a:pPr/>
              <a:t>35</a:t>
            </a:fld>
            <a:endParaRPr lang="en-US" altLang="en-US">
              <a:effectLst>
                <a:outerShdw blurRad="38100" dist="38100" dir="2700000" algn="tl">
                  <a:srgbClr val="000000">
                    <a:alpha val="43137"/>
                  </a:srgbClr>
                </a:outerShdw>
              </a:effectLst>
            </a:endParaRPr>
          </a:p>
        </p:txBody>
      </p:sp>
      <p:sp>
        <p:nvSpPr>
          <p:cNvPr id="183298" name="Rectangle 2"/>
          <p:cNvSpPr>
            <a:spLocks noGrp="1" noChangeArrowheads="1"/>
          </p:cNvSpPr>
          <p:nvPr>
            <p:ph type="title"/>
          </p:nvPr>
        </p:nvSpPr>
        <p:spPr>
          <a:xfrm>
            <a:off x="365125" y="0"/>
            <a:ext cx="7772400" cy="533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3600" dirty="0">
                <a:effectLst>
                  <a:outerShdw blurRad="38100" dist="38100" dir="2700000" algn="tl">
                    <a:srgbClr val="000000">
                      <a:alpha val="43137"/>
                    </a:srgbClr>
                  </a:outerShdw>
                </a:effectLst>
              </a:rPr>
              <a:t>Icing </a:t>
            </a:r>
            <a:r>
              <a:rPr lang="en-US" altLang="en-US" sz="3600" dirty="0" smtClean="0">
                <a:effectLst>
                  <a:outerShdw blurRad="38100" dist="38100" dir="2700000" algn="tl">
                    <a:srgbClr val="000000">
                      <a:alpha val="43137"/>
                    </a:srgbClr>
                  </a:outerShdw>
                </a:effectLst>
              </a:rPr>
              <a:t>versus </a:t>
            </a:r>
            <a:r>
              <a:rPr lang="en-US" altLang="en-US" sz="3600" dirty="0">
                <a:effectLst>
                  <a:outerShdw blurRad="38100" dist="38100" dir="2700000" algn="tl">
                    <a:srgbClr val="000000">
                      <a:alpha val="43137"/>
                    </a:srgbClr>
                  </a:outerShdw>
                </a:effectLst>
              </a:rPr>
              <a:t>Cloud Type</a:t>
            </a:r>
          </a:p>
        </p:txBody>
      </p:sp>
      <p:sp>
        <p:nvSpPr>
          <p:cNvPr id="183299" name="Rectangle 3"/>
          <p:cNvSpPr>
            <a:spLocks noGrp="1" noChangeArrowheads="1"/>
          </p:cNvSpPr>
          <p:nvPr>
            <p:ph type="body" sz="half" idx="1"/>
          </p:nvPr>
        </p:nvSpPr>
        <p:spPr>
          <a:xfrm>
            <a:off x="180975" y="1519238"/>
            <a:ext cx="3810000" cy="38481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000" dirty="0">
                <a:effectLst>
                  <a:outerShdw blurRad="38100" dist="38100" dir="2700000" algn="tl">
                    <a:srgbClr val="000000">
                      <a:alpha val="43137"/>
                    </a:srgbClr>
                  </a:outerShdw>
                </a:effectLst>
              </a:rPr>
              <a:t>Large Cloud Droplets</a:t>
            </a:r>
          </a:p>
          <a:p>
            <a:r>
              <a:rPr lang="en-US" altLang="en-US" sz="2000" dirty="0">
                <a:effectLst>
                  <a:outerShdw blurRad="38100" dist="38100" dir="2700000" algn="tl">
                    <a:srgbClr val="000000">
                      <a:alpha val="43137"/>
                    </a:srgbClr>
                  </a:outerShdw>
                </a:effectLst>
              </a:rPr>
              <a:t>Heavy Clear Icing found in “updraft” portion of cloud</a:t>
            </a:r>
          </a:p>
          <a:p>
            <a:r>
              <a:rPr lang="en-US" altLang="en-US" sz="2000" dirty="0">
                <a:effectLst>
                  <a:outerShdw blurRad="38100" dist="38100" dir="2700000" algn="tl">
                    <a:srgbClr val="000000">
                      <a:alpha val="43137"/>
                    </a:srgbClr>
                  </a:outerShdw>
                </a:effectLst>
              </a:rPr>
              <a:t>Heavy rime most frequently in cloud tops</a:t>
            </a:r>
          </a:p>
          <a:p>
            <a:r>
              <a:rPr lang="en-US" altLang="en-US" sz="2000" dirty="0">
                <a:effectLst>
                  <a:outerShdw blurRad="38100" dist="38100" dir="2700000" algn="tl">
                    <a:srgbClr val="000000">
                      <a:alpha val="43137"/>
                    </a:srgbClr>
                  </a:outerShdw>
                </a:effectLst>
              </a:rPr>
              <a:t>Clear icing most likely in building Cu</a:t>
            </a:r>
          </a:p>
          <a:p>
            <a:r>
              <a:rPr lang="en-US" altLang="en-US" sz="2000" dirty="0">
                <a:effectLst>
                  <a:outerShdw blurRad="38100" dist="38100" dir="2700000" algn="tl">
                    <a:srgbClr val="000000">
                      <a:alpha val="43137"/>
                    </a:srgbClr>
                  </a:outerShdw>
                </a:effectLst>
              </a:rPr>
              <a:t>Rime often found in fully developed TS</a:t>
            </a:r>
          </a:p>
          <a:p>
            <a:r>
              <a:rPr lang="en-US" altLang="en-US" sz="2000" dirty="0">
                <a:effectLst>
                  <a:outerShdw blurRad="38100" dist="38100" dir="2700000" algn="tl">
                    <a:srgbClr val="000000">
                      <a:alpha val="43137"/>
                    </a:srgbClr>
                  </a:outerShdw>
                </a:effectLst>
              </a:rPr>
              <a:t>Relatively small </a:t>
            </a:r>
          </a:p>
          <a:p>
            <a:pPr>
              <a:buFontTx/>
              <a:buNone/>
            </a:pPr>
            <a:r>
              <a:rPr lang="en-US" altLang="en-US" sz="2000" dirty="0">
                <a:effectLst>
                  <a:outerShdw blurRad="38100" dist="38100" dir="2700000" algn="tl">
                    <a:srgbClr val="000000">
                      <a:alpha val="43137"/>
                    </a:srgbClr>
                  </a:outerShdw>
                </a:effectLst>
              </a:rPr>
              <a:t>     horizontal extent</a:t>
            </a:r>
          </a:p>
        </p:txBody>
      </p:sp>
      <p:sp>
        <p:nvSpPr>
          <p:cNvPr id="183300" name="Text Box 4"/>
          <p:cNvSpPr txBox="1">
            <a:spLocks noChangeArrowheads="1"/>
          </p:cNvSpPr>
          <p:nvPr/>
        </p:nvSpPr>
        <p:spPr bwMode="auto">
          <a:xfrm>
            <a:off x="174625" y="901700"/>
            <a:ext cx="3622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a:solidFill>
                  <a:srgbClr val="FFFFFF"/>
                </a:solidFill>
                <a:effectLst>
                  <a:outerShdw blurRad="38100" dist="38100" dir="2700000" algn="tl">
                    <a:srgbClr val="000000">
                      <a:alpha val="43137"/>
                    </a:srgbClr>
                  </a:outerShdw>
                </a:effectLst>
              </a:rPr>
              <a:t>Cumuliform Clouds</a:t>
            </a:r>
          </a:p>
        </p:txBody>
      </p:sp>
      <p:pic>
        <p:nvPicPr>
          <p:cNvPr id="183301" name="Picture 5" descr="cumulonimbus clou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23" y="2819400"/>
            <a:ext cx="3471877" cy="2354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3302" name="Picture 6" descr="cumulus congestus cloud pictur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865438" y="4411428"/>
            <a:ext cx="3078162" cy="2087797"/>
          </a:xfr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3303" name="Picture 7" descr="ts_icing"/>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17988" y="758825"/>
            <a:ext cx="2493962" cy="237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3304" name="Rectangle 8"/>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83305" name="Picture 9" descr="nws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3306" name="Picture 10" descr="noaa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21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3303"/>
                                        </p:tgtEl>
                                        <p:attrNameLst>
                                          <p:attrName>style.visibility</p:attrName>
                                        </p:attrNameLst>
                                      </p:cBhvr>
                                      <p:to>
                                        <p:strVal val="visible"/>
                                      </p:to>
                                    </p:set>
                                    <p:animEffect transition="in" filter="fade">
                                      <p:cBhvr>
                                        <p:cTn id="7" dur="500"/>
                                        <p:tgtEl>
                                          <p:spTgt spid="1833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3301"/>
                                        </p:tgtEl>
                                        <p:attrNameLst>
                                          <p:attrName>style.visibility</p:attrName>
                                        </p:attrNameLst>
                                      </p:cBhvr>
                                      <p:to>
                                        <p:strVal val="visible"/>
                                      </p:to>
                                    </p:set>
                                    <p:animEffect transition="in" filter="fade">
                                      <p:cBhvr>
                                        <p:cTn id="11" dur="500"/>
                                        <p:tgtEl>
                                          <p:spTgt spid="1833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3302"/>
                                        </p:tgtEl>
                                        <p:attrNameLst>
                                          <p:attrName>style.visibility</p:attrName>
                                        </p:attrNameLst>
                                      </p:cBhvr>
                                      <p:to>
                                        <p:strVal val="visible"/>
                                      </p:to>
                                    </p:set>
                                    <p:animEffect transition="in" filter="fade">
                                      <p:cBhvr>
                                        <p:cTn id="15" dur="500"/>
                                        <p:tgtEl>
                                          <p:spTgt spid="18330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3299">
                                            <p:txEl>
                                              <p:pRg st="0" end="0"/>
                                            </p:txEl>
                                          </p:spTgt>
                                        </p:tgtEl>
                                        <p:attrNameLst>
                                          <p:attrName>style.visibility</p:attrName>
                                        </p:attrNameLst>
                                      </p:cBhvr>
                                      <p:to>
                                        <p:strVal val="visible"/>
                                      </p:to>
                                    </p:set>
                                    <p:animEffect transition="in" filter="fade">
                                      <p:cBhvr>
                                        <p:cTn id="20" dur="500"/>
                                        <p:tgtEl>
                                          <p:spTgt spid="1832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3299">
                                            <p:txEl>
                                              <p:pRg st="1" end="1"/>
                                            </p:txEl>
                                          </p:spTgt>
                                        </p:tgtEl>
                                        <p:attrNameLst>
                                          <p:attrName>style.visibility</p:attrName>
                                        </p:attrNameLst>
                                      </p:cBhvr>
                                      <p:to>
                                        <p:strVal val="visible"/>
                                      </p:to>
                                    </p:set>
                                    <p:animEffect transition="in" filter="fade">
                                      <p:cBhvr>
                                        <p:cTn id="25" dur="500"/>
                                        <p:tgtEl>
                                          <p:spTgt spid="18329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3299">
                                            <p:txEl>
                                              <p:pRg st="2" end="2"/>
                                            </p:txEl>
                                          </p:spTgt>
                                        </p:tgtEl>
                                        <p:attrNameLst>
                                          <p:attrName>style.visibility</p:attrName>
                                        </p:attrNameLst>
                                      </p:cBhvr>
                                      <p:to>
                                        <p:strVal val="visible"/>
                                      </p:to>
                                    </p:set>
                                    <p:animEffect transition="in" filter="fade">
                                      <p:cBhvr>
                                        <p:cTn id="30" dur="500"/>
                                        <p:tgtEl>
                                          <p:spTgt spid="18329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3299">
                                            <p:txEl>
                                              <p:pRg st="3" end="3"/>
                                            </p:txEl>
                                          </p:spTgt>
                                        </p:tgtEl>
                                        <p:attrNameLst>
                                          <p:attrName>style.visibility</p:attrName>
                                        </p:attrNameLst>
                                      </p:cBhvr>
                                      <p:to>
                                        <p:strVal val="visible"/>
                                      </p:to>
                                    </p:set>
                                    <p:animEffect transition="in" filter="fade">
                                      <p:cBhvr>
                                        <p:cTn id="35" dur="500"/>
                                        <p:tgtEl>
                                          <p:spTgt spid="18329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3299">
                                            <p:txEl>
                                              <p:pRg st="4" end="4"/>
                                            </p:txEl>
                                          </p:spTgt>
                                        </p:tgtEl>
                                        <p:attrNameLst>
                                          <p:attrName>style.visibility</p:attrName>
                                        </p:attrNameLst>
                                      </p:cBhvr>
                                      <p:to>
                                        <p:strVal val="visible"/>
                                      </p:to>
                                    </p:set>
                                    <p:animEffect transition="in" filter="fade">
                                      <p:cBhvr>
                                        <p:cTn id="40" dur="500"/>
                                        <p:tgtEl>
                                          <p:spTgt spid="18329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3299">
                                            <p:txEl>
                                              <p:pRg st="5" end="5"/>
                                            </p:txEl>
                                          </p:spTgt>
                                        </p:tgtEl>
                                        <p:attrNameLst>
                                          <p:attrName>style.visibility</p:attrName>
                                        </p:attrNameLst>
                                      </p:cBhvr>
                                      <p:to>
                                        <p:strVal val="visible"/>
                                      </p:to>
                                    </p:set>
                                    <p:animEffect transition="in" filter="fade">
                                      <p:cBhvr>
                                        <p:cTn id="45" dur="500"/>
                                        <p:tgtEl>
                                          <p:spTgt spid="183299">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3299">
                                            <p:txEl>
                                              <p:pRg st="6" end="6"/>
                                            </p:txEl>
                                          </p:spTgt>
                                        </p:tgtEl>
                                        <p:attrNameLst>
                                          <p:attrName>style.visibility</p:attrName>
                                        </p:attrNameLst>
                                      </p:cBhvr>
                                      <p:to>
                                        <p:strVal val="visible"/>
                                      </p:to>
                                    </p:set>
                                    <p:animEffect transition="in" filter="fade">
                                      <p:cBhvr>
                                        <p:cTn id="48"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B8EA15C-69D1-476D-A354-D094E651ED7B}" type="slidenum">
              <a:rPr lang="en-US" altLang="en-US">
                <a:effectLst>
                  <a:outerShdw blurRad="38100" dist="38100" dir="2700000" algn="tl">
                    <a:srgbClr val="000000">
                      <a:alpha val="43137"/>
                    </a:srgbClr>
                  </a:outerShdw>
                </a:effectLst>
              </a:rPr>
              <a:pPr/>
              <a:t>36</a:t>
            </a:fld>
            <a:endParaRPr lang="en-US" altLang="en-US">
              <a:effectLst>
                <a:outerShdw blurRad="38100" dist="38100" dir="2700000" algn="tl">
                  <a:srgbClr val="000000">
                    <a:alpha val="43137"/>
                  </a:srgbClr>
                </a:outerShdw>
              </a:effectLst>
            </a:endParaRPr>
          </a:p>
        </p:txBody>
      </p:sp>
      <p:sp>
        <p:nvSpPr>
          <p:cNvPr id="185346" name="Rectangle 2"/>
          <p:cNvSpPr>
            <a:spLocks noGrp="1" noChangeArrowheads="1"/>
          </p:cNvSpPr>
          <p:nvPr>
            <p:ph type="title"/>
          </p:nvPr>
        </p:nvSpPr>
        <p:spPr>
          <a:xfrm>
            <a:off x="706438"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Icing </a:t>
            </a:r>
            <a:r>
              <a:rPr lang="en-US" altLang="en-US" dirty="0" smtClean="0">
                <a:effectLst>
                  <a:outerShdw blurRad="38100" dist="38100" dir="2700000" algn="tl">
                    <a:srgbClr val="000000">
                      <a:alpha val="43137"/>
                    </a:srgbClr>
                  </a:outerShdw>
                </a:effectLst>
              </a:rPr>
              <a:t>versus </a:t>
            </a:r>
            <a:r>
              <a:rPr lang="en-US" altLang="en-US" dirty="0">
                <a:effectLst>
                  <a:outerShdw blurRad="38100" dist="38100" dir="2700000" algn="tl">
                    <a:srgbClr val="000000">
                      <a:alpha val="43137"/>
                    </a:srgbClr>
                  </a:outerShdw>
                </a:effectLst>
              </a:rPr>
              <a:t>Cloud Type</a:t>
            </a:r>
          </a:p>
        </p:txBody>
      </p:sp>
      <p:sp>
        <p:nvSpPr>
          <p:cNvPr id="185347" name="Rectangle 3"/>
          <p:cNvSpPr>
            <a:spLocks noGrp="1" noChangeArrowheads="1"/>
          </p:cNvSpPr>
          <p:nvPr>
            <p:ph type="body" idx="1"/>
          </p:nvPr>
        </p:nvSpPr>
        <p:spPr>
          <a:xfrm>
            <a:off x="685800" y="1981200"/>
            <a:ext cx="80010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Previous statements </a:t>
            </a:r>
            <a:r>
              <a:rPr lang="en-US" altLang="en-US" dirty="0" smtClean="0">
                <a:effectLst>
                  <a:outerShdw blurRad="38100" dist="38100" dir="2700000" algn="tl">
                    <a:srgbClr val="000000">
                      <a:alpha val="43137"/>
                    </a:srgbClr>
                  </a:outerShdw>
                </a:effectLst>
              </a:rPr>
              <a:t>“generally” </a:t>
            </a:r>
            <a:r>
              <a:rPr lang="en-US" altLang="en-US" dirty="0">
                <a:effectLst>
                  <a:outerShdw blurRad="38100" dist="38100" dir="2700000" algn="tl">
                    <a:srgbClr val="000000">
                      <a:alpha val="43137"/>
                    </a:srgbClr>
                  </a:outerShdw>
                </a:effectLst>
              </a:rPr>
              <a:t>true</a:t>
            </a:r>
            <a:r>
              <a:rPr lang="en-US" altLang="en-US" dirty="0" smtClean="0">
                <a:effectLst>
                  <a:outerShdw blurRad="38100" dist="38100" dir="2700000" algn="tl">
                    <a:srgbClr val="000000">
                      <a:alpha val="43137"/>
                    </a:srgbClr>
                  </a:outerShdw>
                </a:effectLst>
              </a:rPr>
              <a:t>…</a:t>
            </a:r>
          </a:p>
          <a:p>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BUT research has found…</a:t>
            </a:r>
          </a:p>
          <a:p>
            <a:pPr lvl="1"/>
            <a:r>
              <a:rPr lang="en-US" altLang="en-US" dirty="0">
                <a:effectLst>
                  <a:outerShdw blurRad="38100" dist="38100" dir="2700000" algn="tl">
                    <a:srgbClr val="000000">
                      <a:alpha val="43137"/>
                    </a:srgbClr>
                  </a:outerShdw>
                </a:effectLst>
              </a:rPr>
              <a:t>Mixed-phase clouds of </a:t>
            </a:r>
            <a:r>
              <a:rPr lang="en-US" altLang="en-US" u="sng" dirty="0">
                <a:effectLst>
                  <a:outerShdw blurRad="38100" dist="38100" dir="2700000" algn="tl">
                    <a:srgbClr val="000000">
                      <a:alpha val="43137"/>
                    </a:srgbClr>
                  </a:outerShdw>
                </a:effectLst>
              </a:rPr>
              <a:t>all types</a:t>
            </a:r>
            <a:r>
              <a:rPr lang="en-US" altLang="en-US" dirty="0">
                <a:effectLst>
                  <a:outerShdw blurRad="38100" dist="38100" dir="2700000" algn="tl">
                    <a:srgbClr val="000000">
                      <a:alpha val="43137"/>
                    </a:srgbClr>
                  </a:outerShdw>
                </a:effectLst>
              </a:rPr>
              <a:t> may harbor sufficient amounts of Super-Cooled water.</a:t>
            </a:r>
          </a:p>
        </p:txBody>
      </p:sp>
      <p:sp>
        <p:nvSpPr>
          <p:cNvPr id="18534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8534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8535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27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fade">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5347">
                                            <p:txEl>
                                              <p:pRg st="2" end="2"/>
                                            </p:txEl>
                                          </p:spTgt>
                                        </p:tgtEl>
                                        <p:attrNameLst>
                                          <p:attrName>style.visibility</p:attrName>
                                        </p:attrNameLst>
                                      </p:cBhvr>
                                      <p:to>
                                        <p:strVal val="visible"/>
                                      </p:to>
                                    </p:set>
                                    <p:animEffect transition="in" filter="fade">
                                      <p:cBhvr>
                                        <p:cTn id="12" dur="500"/>
                                        <p:tgtEl>
                                          <p:spTgt spid="18534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5347">
                                            <p:txEl>
                                              <p:pRg st="3" end="3"/>
                                            </p:txEl>
                                          </p:spTgt>
                                        </p:tgtEl>
                                        <p:attrNameLst>
                                          <p:attrName>style.visibility</p:attrName>
                                        </p:attrNameLst>
                                      </p:cBhvr>
                                      <p:to>
                                        <p:strVal val="visible"/>
                                      </p:to>
                                    </p:set>
                                    <p:animEffect transition="in" filter="fade">
                                      <p:cBhvr>
                                        <p:cTn id="15" dur="500"/>
                                        <p:tgtEl>
                                          <p:spTgt spid="185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4C0D84C5-A7FA-4666-A3C8-E865DEB70915}" type="slidenum">
              <a:rPr lang="en-US" altLang="en-US">
                <a:effectLst>
                  <a:outerShdw blurRad="38100" dist="38100" dir="2700000" algn="tl">
                    <a:srgbClr val="000000">
                      <a:alpha val="43137"/>
                    </a:srgbClr>
                  </a:outerShdw>
                </a:effectLst>
              </a:rPr>
              <a:pPr/>
              <a:t>37</a:t>
            </a:fld>
            <a:endParaRPr lang="en-US" altLang="en-US">
              <a:effectLst>
                <a:outerShdw blurRad="38100" dist="38100" dir="2700000" algn="tl">
                  <a:srgbClr val="000000">
                    <a:alpha val="43137"/>
                  </a:srgbClr>
                </a:outerShdw>
              </a:effectLst>
            </a:endParaRPr>
          </a:p>
        </p:txBody>
      </p:sp>
      <p:sp>
        <p:nvSpPr>
          <p:cNvPr id="124933" name="Rectangle 5"/>
          <p:cNvSpPr>
            <a:spLocks noGrp="1" noChangeArrowheads="1"/>
          </p:cNvSpPr>
          <p:nvPr>
            <p:ph type="title"/>
          </p:nvPr>
        </p:nvSpPr>
        <p:spPr>
          <a:xfrm>
            <a:off x="0" y="115887"/>
            <a:ext cx="9144000" cy="493713"/>
          </a:xfrm>
        </p:spPr>
        <p:txBody>
          <a:bodyPr/>
          <a:lstStyle/>
          <a:p>
            <a:r>
              <a:rPr lang="en-US" altLang="en-US" sz="2800" dirty="0">
                <a:effectLst>
                  <a:outerShdw blurRad="38100" dist="38100" dir="2700000" algn="tl">
                    <a:srgbClr val="000000">
                      <a:alpha val="43137"/>
                    </a:srgbClr>
                  </a:outerShdw>
                </a:effectLst>
              </a:rPr>
              <a:t>Typical Wintertime Rime Icing Event </a:t>
            </a:r>
            <a:r>
              <a:rPr lang="en-US" altLang="en-US" sz="2800" dirty="0" smtClean="0">
                <a:effectLst>
                  <a:outerShdw blurRad="38100" dist="38100" dir="2700000" algn="tl">
                    <a:srgbClr val="000000">
                      <a:alpha val="43137"/>
                    </a:srgbClr>
                  </a:outerShdw>
                </a:effectLst>
              </a:rPr>
              <a:t>Eastern </a:t>
            </a:r>
            <a:r>
              <a:rPr lang="en-US" altLang="en-US" sz="2800" dirty="0">
                <a:effectLst>
                  <a:outerShdw blurRad="38100" dist="38100" dir="2700000" algn="tl">
                    <a:srgbClr val="000000">
                      <a:alpha val="43137"/>
                    </a:srgbClr>
                  </a:outerShdw>
                </a:effectLst>
              </a:rPr>
              <a:t>WA</a:t>
            </a:r>
          </a:p>
        </p:txBody>
      </p:sp>
      <p:pic>
        <p:nvPicPr>
          <p:cNvPr id="124932" name="Picture 4" descr="cold strat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9981" y="1371600"/>
            <a:ext cx="4082144" cy="2881313"/>
          </a:xfr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4935" name="Line 7"/>
          <p:cNvSpPr>
            <a:spLocks noChangeShapeType="1"/>
          </p:cNvSpPr>
          <p:nvPr/>
        </p:nvSpPr>
        <p:spPr bwMode="auto">
          <a:xfrm flipH="1">
            <a:off x="3340100" y="1644651"/>
            <a:ext cx="1792288" cy="125095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37" name="Text Box 9"/>
          <p:cNvSpPr txBox="1">
            <a:spLocks noChangeArrowheads="1"/>
          </p:cNvSpPr>
          <p:nvPr/>
        </p:nvSpPr>
        <p:spPr bwMode="auto">
          <a:xfrm>
            <a:off x="5141913" y="1085850"/>
            <a:ext cx="2968625"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altLang="en-US" sz="1400" dirty="0">
                <a:solidFill>
                  <a:srgbClr val="CBE4FB"/>
                </a:solidFill>
                <a:effectLst>
                  <a:outerShdw blurRad="38100" dist="38100" dir="2700000" algn="tl">
                    <a:srgbClr val="000000">
                      <a:alpha val="43137"/>
                    </a:srgbClr>
                  </a:outerShdw>
                </a:effectLst>
                <a:latin typeface="Arial" pitchFamily="34" charset="0"/>
              </a:rPr>
              <a:t> </a:t>
            </a:r>
            <a:r>
              <a:rPr lang="en-US" altLang="en-US" sz="1600" dirty="0">
                <a:solidFill>
                  <a:srgbClr val="FFFFFF"/>
                </a:solidFill>
                <a:effectLst>
                  <a:outerShdw blurRad="38100" dist="38100" dir="2700000" algn="tl">
                    <a:srgbClr val="000000">
                      <a:alpha val="43137"/>
                    </a:srgbClr>
                  </a:outerShdw>
                </a:effectLst>
                <a:latin typeface="Arial" pitchFamily="34" charset="0"/>
              </a:rPr>
              <a:t>Status fill Columbia Basin</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rPr>
              <a:t> Cloud tops FL040 – FL050</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rPr>
              <a:t> Cloud top temps </a:t>
            </a:r>
            <a:r>
              <a:rPr lang="en-US" altLang="en-US" sz="1600" dirty="0" smtClean="0">
                <a:solidFill>
                  <a:srgbClr val="FFFFFF"/>
                </a:solidFill>
                <a:effectLst>
                  <a:outerShdw blurRad="38100" dist="38100" dir="2700000" algn="tl">
                    <a:srgbClr val="000000">
                      <a:alpha val="43137"/>
                    </a:srgbClr>
                  </a:outerShdw>
                </a:effectLst>
                <a:latin typeface="Arial" pitchFamily="34" charset="0"/>
              </a:rPr>
              <a:t>0</a:t>
            </a:r>
            <a:r>
              <a:rPr lang="en-US" altLang="en-US" sz="160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a:t>
            </a:r>
            <a:r>
              <a:rPr lang="en-US" altLang="en-US" sz="1600" dirty="0" smtClean="0">
                <a:solidFill>
                  <a:srgbClr val="FFFFFF"/>
                </a:solidFill>
                <a:effectLst>
                  <a:outerShdw blurRad="38100" dist="38100" dir="2700000" algn="tl">
                    <a:srgbClr val="000000">
                      <a:alpha val="43137"/>
                    </a:srgbClr>
                  </a:outerShdw>
                </a:effectLst>
                <a:latin typeface="Arial" pitchFamily="34" charset="0"/>
              </a:rPr>
              <a:t> </a:t>
            </a:r>
            <a:r>
              <a:rPr lang="en-US" altLang="en-US" sz="1600" dirty="0">
                <a:solidFill>
                  <a:srgbClr val="FFFFFF"/>
                </a:solidFill>
                <a:effectLst>
                  <a:outerShdw blurRad="38100" dist="38100" dir="2700000" algn="tl">
                    <a:srgbClr val="000000">
                      <a:alpha val="43137"/>
                    </a:srgbClr>
                  </a:outerShdw>
                </a:effectLst>
                <a:latin typeface="Arial" pitchFamily="34" charset="0"/>
              </a:rPr>
              <a:t>to -2</a:t>
            </a:r>
            <a:r>
              <a:rPr lang="en-US" alt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 C</a:t>
            </a:r>
          </a:p>
          <a:p>
            <a:pPr fontAlgn="base">
              <a:spcBef>
                <a:spcPct val="50000"/>
              </a:spcBef>
              <a:spcAft>
                <a:spcPct val="0"/>
              </a:spcAft>
              <a:buFontTx/>
              <a:buChar char="•"/>
            </a:pPr>
            <a:r>
              <a:rPr lang="en-US" altLang="en-US" sz="1600" dirty="0">
                <a:solidFill>
                  <a:srgbClr val="FFFFFF"/>
                </a:solidFill>
                <a:effectLst>
                  <a:outerShdw blurRad="38100" dist="38100" dir="2700000" algn="tl">
                    <a:srgbClr val="000000">
                      <a:alpha val="43137"/>
                    </a:srgbClr>
                  </a:outerShdw>
                </a:effectLst>
                <a:latin typeface="Arial" pitchFamily="34" charset="0"/>
                <a:cs typeface="Arial" pitchFamily="34" charset="0"/>
              </a:rPr>
              <a:t> Light to moderate rime icing</a:t>
            </a:r>
          </a:p>
        </p:txBody>
      </p:sp>
      <p:sp>
        <p:nvSpPr>
          <p:cNvPr id="124938" name="Line 10"/>
          <p:cNvSpPr>
            <a:spLocks noChangeShapeType="1"/>
          </p:cNvSpPr>
          <p:nvPr/>
        </p:nvSpPr>
        <p:spPr bwMode="auto">
          <a:xfrm flipH="1">
            <a:off x="3340100" y="1644651"/>
            <a:ext cx="1792288" cy="201295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39" name="Line 11"/>
          <p:cNvSpPr>
            <a:spLocks noChangeShapeType="1"/>
          </p:cNvSpPr>
          <p:nvPr/>
        </p:nvSpPr>
        <p:spPr bwMode="auto">
          <a:xfrm flipV="1">
            <a:off x="1600200" y="2990850"/>
            <a:ext cx="636588" cy="2692400"/>
          </a:xfrm>
          <a:prstGeom prst="line">
            <a:avLst/>
          </a:prstGeom>
          <a:noFill/>
          <a:ln w="3492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24940" name="Text Box 12"/>
          <p:cNvSpPr txBox="1">
            <a:spLocks noChangeArrowheads="1"/>
          </p:cNvSpPr>
          <p:nvPr/>
        </p:nvSpPr>
        <p:spPr bwMode="auto">
          <a:xfrm>
            <a:off x="762000" y="5683250"/>
            <a:ext cx="6432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a:solidFill>
                  <a:srgbClr val="CBE4FB"/>
                </a:solidFill>
                <a:effectLst>
                  <a:outerShdw blurRad="38100" dist="38100" dir="2700000" algn="tl">
                    <a:srgbClr val="000000">
                      <a:alpha val="43137"/>
                    </a:srgbClr>
                  </a:outerShdw>
                </a:effectLst>
                <a:latin typeface="Arial" pitchFamily="34" charset="0"/>
              </a:rPr>
              <a:t>No icing here …shallower cloud tops ~ FL015…temps above freezing</a:t>
            </a:r>
          </a:p>
        </p:txBody>
      </p:sp>
      <p:pic>
        <p:nvPicPr>
          <p:cNvPr id="124941" name="Picture 1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89488" y="3203575"/>
            <a:ext cx="3931708" cy="2359025"/>
          </a:xfrm>
          <a:noFill/>
          <a:ln/>
          <a:extLst>
            <a:ext uri="{91240B29-F687-4F45-9708-019B960494DF}">
              <a14:hiddenLine xmlns:a14="http://schemas.microsoft.com/office/drawing/2010/main" w="3175" cap="flat" cmpd="sng">
                <a:solidFill>
                  <a:schemeClr val="tx1"/>
                </a:solidFill>
                <a:prstDash val="solid"/>
                <a:miter lim="800000"/>
                <a:headEnd/>
                <a:tailEnd/>
              </a14:hiddenLine>
            </a:ext>
          </a:extLst>
        </p:spPr>
      </p:pic>
      <p:sp>
        <p:nvSpPr>
          <p:cNvPr id="124943" name="Text Box 15"/>
          <p:cNvSpPr txBox="1">
            <a:spLocks noChangeArrowheads="1"/>
          </p:cNvSpPr>
          <p:nvPr/>
        </p:nvSpPr>
        <p:spPr bwMode="auto">
          <a:xfrm>
            <a:off x="1304925" y="1519238"/>
            <a:ext cx="2035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CBE4FB"/>
                </a:solidFill>
                <a:effectLst>
                  <a:outerShdw blurRad="38100" dist="38100" dir="2700000" algn="tl">
                    <a:srgbClr val="000000">
                      <a:alpha val="43137"/>
                    </a:srgbClr>
                  </a:outerShdw>
                </a:effectLst>
                <a:latin typeface="Arial" pitchFamily="34" charset="0"/>
              </a:rPr>
              <a:t>* </a:t>
            </a:r>
            <a:r>
              <a:rPr lang="en-US" altLang="en-US" sz="1600">
                <a:solidFill>
                  <a:srgbClr val="FFFF00"/>
                </a:solidFill>
                <a:effectLst>
                  <a:outerShdw blurRad="38100" dist="38100" dir="2700000" algn="tl">
                    <a:srgbClr val="000000">
                      <a:alpha val="43137"/>
                    </a:srgbClr>
                  </a:outerShdw>
                </a:effectLst>
                <a:latin typeface="Arial" pitchFamily="34" charset="0"/>
              </a:rPr>
              <a:t>View from satellite</a:t>
            </a:r>
            <a:r>
              <a:rPr lang="en-US" altLang="en-US" sz="1200" b="1">
                <a:solidFill>
                  <a:srgbClr val="CBE4FB"/>
                </a:solidFill>
                <a:effectLst>
                  <a:outerShdw blurRad="38100" dist="38100" dir="2700000" algn="tl">
                    <a:srgbClr val="000000">
                      <a:alpha val="43137"/>
                    </a:srgbClr>
                  </a:outerShdw>
                </a:effectLst>
                <a:latin typeface="Arial" pitchFamily="34" charset="0"/>
              </a:rPr>
              <a:t> *</a:t>
            </a:r>
          </a:p>
        </p:txBody>
      </p:sp>
      <p:sp>
        <p:nvSpPr>
          <p:cNvPr id="124944" name="Text Box 16"/>
          <p:cNvSpPr txBox="1">
            <a:spLocks noChangeArrowheads="1"/>
          </p:cNvSpPr>
          <p:nvPr/>
        </p:nvSpPr>
        <p:spPr bwMode="auto">
          <a:xfrm>
            <a:off x="5416550" y="3252788"/>
            <a:ext cx="2081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200" b="1">
                <a:solidFill>
                  <a:srgbClr val="0000FF"/>
                </a:solidFill>
                <a:effectLst>
                  <a:outerShdw blurRad="38100" dist="38100" dir="2700000" algn="tl">
                    <a:srgbClr val="000000">
                      <a:alpha val="43137"/>
                    </a:srgbClr>
                  </a:outerShdw>
                </a:effectLst>
                <a:latin typeface="Arial" pitchFamily="34" charset="0"/>
              </a:rPr>
              <a:t>* </a:t>
            </a:r>
            <a:r>
              <a:rPr lang="en-US" altLang="en-US" sz="1600">
                <a:solidFill>
                  <a:srgbClr val="0000FF"/>
                </a:solidFill>
                <a:effectLst>
                  <a:outerShdw blurRad="38100" dist="38100" dir="2700000" algn="tl">
                    <a:srgbClr val="000000">
                      <a:alpha val="43137"/>
                    </a:srgbClr>
                  </a:outerShdw>
                </a:effectLst>
                <a:latin typeface="Arial" pitchFamily="34" charset="0"/>
              </a:rPr>
              <a:t>View from ridgetop</a:t>
            </a:r>
            <a:r>
              <a:rPr lang="en-US" altLang="en-US" sz="1200" b="1">
                <a:solidFill>
                  <a:srgbClr val="0000FF"/>
                </a:solidFill>
                <a:effectLst>
                  <a:outerShdw blurRad="38100" dist="38100" dir="2700000" algn="tl">
                    <a:srgbClr val="000000">
                      <a:alpha val="43137"/>
                    </a:srgbClr>
                  </a:outerShdw>
                </a:effectLst>
                <a:latin typeface="Arial" pitchFamily="34" charset="0"/>
              </a:rPr>
              <a:t> *</a:t>
            </a:r>
          </a:p>
        </p:txBody>
      </p:sp>
      <p:sp>
        <p:nvSpPr>
          <p:cNvPr id="124945"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24946" name="Picture 18" descr="nws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24947" name="Picture 19" descr="noaa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1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fade">
                                      <p:cBhvr>
                                        <p:cTn id="7" dur="500"/>
                                        <p:tgtEl>
                                          <p:spTgt spid="124937"/>
                                        </p:tgtEl>
                                      </p:cBhvr>
                                    </p:animEffect>
                                  </p:childTnLst>
                                </p:cTn>
                              </p:par>
                              <p:par>
                                <p:cTn id="8" presetID="10" presetClass="entr" presetSubtype="0" fill="hold"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fade">
                                      <p:cBhvr>
                                        <p:cTn id="10" dur="500"/>
                                        <p:tgtEl>
                                          <p:spTgt spid="124932"/>
                                        </p:tgtEl>
                                      </p:cBhvr>
                                    </p:animEffect>
                                  </p:childTnLst>
                                </p:cTn>
                              </p:par>
                              <p:par>
                                <p:cTn id="11" presetID="10" presetClass="entr" presetSubtype="0" fill="hold" nodeType="withEffect">
                                  <p:stCondLst>
                                    <p:cond delay="0"/>
                                  </p:stCondLst>
                                  <p:childTnLst>
                                    <p:set>
                                      <p:cBhvr>
                                        <p:cTn id="12" dur="1" fill="hold">
                                          <p:stCondLst>
                                            <p:cond delay="0"/>
                                          </p:stCondLst>
                                        </p:cTn>
                                        <p:tgtEl>
                                          <p:spTgt spid="124941"/>
                                        </p:tgtEl>
                                        <p:attrNameLst>
                                          <p:attrName>style.visibility</p:attrName>
                                        </p:attrNameLst>
                                      </p:cBhvr>
                                      <p:to>
                                        <p:strVal val="visible"/>
                                      </p:to>
                                    </p:set>
                                    <p:animEffect transition="in" filter="fade">
                                      <p:cBhvr>
                                        <p:cTn id="13" dur="500"/>
                                        <p:tgtEl>
                                          <p:spTgt spid="1249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940"/>
                                        </p:tgtEl>
                                        <p:attrNameLst>
                                          <p:attrName>style.visibility</p:attrName>
                                        </p:attrNameLst>
                                      </p:cBhvr>
                                      <p:to>
                                        <p:strVal val="visible"/>
                                      </p:to>
                                    </p:set>
                                    <p:animEffect transition="in" filter="fade">
                                      <p:cBhvr>
                                        <p:cTn id="16" dur="500"/>
                                        <p:tgtEl>
                                          <p:spTgt spid="124940"/>
                                        </p:tgtEl>
                                      </p:cBhvr>
                                    </p:animEffect>
                                  </p:childTnLst>
                                </p:cTn>
                              </p:par>
                            </p:childTnLst>
                          </p:cTn>
                        </p:par>
                        <p:par>
                          <p:cTn id="17" fill="hold">
                            <p:stCondLst>
                              <p:cond delay="500"/>
                            </p:stCondLst>
                            <p:childTnLst>
                              <p:par>
                                <p:cTn id="18" presetID="22" presetClass="entr" presetSubtype="4" fill="hold" grpId="0" nodeType="afterEffect">
                                  <p:stCondLst>
                                    <p:cond delay="500"/>
                                  </p:stCondLst>
                                  <p:childTnLst>
                                    <p:set>
                                      <p:cBhvr>
                                        <p:cTn id="19" dur="1" fill="hold">
                                          <p:stCondLst>
                                            <p:cond delay="0"/>
                                          </p:stCondLst>
                                        </p:cTn>
                                        <p:tgtEl>
                                          <p:spTgt spid="124938"/>
                                        </p:tgtEl>
                                        <p:attrNameLst>
                                          <p:attrName>style.visibility</p:attrName>
                                        </p:attrNameLst>
                                      </p:cBhvr>
                                      <p:to>
                                        <p:strVal val="visible"/>
                                      </p:to>
                                    </p:set>
                                    <p:animEffect transition="in" filter="wipe(down)">
                                      <p:cBhvr>
                                        <p:cTn id="20" dur="500"/>
                                        <p:tgtEl>
                                          <p:spTgt spid="124938"/>
                                        </p:tgtEl>
                                      </p:cBhvr>
                                    </p:animEffect>
                                  </p:childTnLst>
                                </p:cTn>
                              </p:par>
                              <p:par>
                                <p:cTn id="21" presetID="22" presetClass="entr" presetSubtype="4" fill="hold" grpId="0" nodeType="withEffect">
                                  <p:stCondLst>
                                    <p:cond delay="500"/>
                                  </p:stCondLst>
                                  <p:childTnLst>
                                    <p:set>
                                      <p:cBhvr>
                                        <p:cTn id="22" dur="1" fill="hold">
                                          <p:stCondLst>
                                            <p:cond delay="0"/>
                                          </p:stCondLst>
                                        </p:cTn>
                                        <p:tgtEl>
                                          <p:spTgt spid="124935"/>
                                        </p:tgtEl>
                                        <p:attrNameLst>
                                          <p:attrName>style.visibility</p:attrName>
                                        </p:attrNameLst>
                                      </p:cBhvr>
                                      <p:to>
                                        <p:strVal val="visible"/>
                                      </p:to>
                                    </p:set>
                                    <p:animEffect transition="in" filter="wipe(down)">
                                      <p:cBhvr>
                                        <p:cTn id="23" dur="500"/>
                                        <p:tgtEl>
                                          <p:spTgt spid="124935"/>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124939"/>
                                        </p:tgtEl>
                                        <p:attrNameLst>
                                          <p:attrName>style.visibility</p:attrName>
                                        </p:attrNameLst>
                                      </p:cBhvr>
                                      <p:to>
                                        <p:strVal val="visible"/>
                                      </p:to>
                                    </p:set>
                                    <p:animEffect transition="in" filter="wipe(down)">
                                      <p:cBhvr>
                                        <p:cTn id="26" dur="500"/>
                                        <p:tgtEl>
                                          <p:spTgt spid="124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7" grpId="0"/>
      <p:bldP spid="124938" grpId="0" animBg="1"/>
      <p:bldP spid="124939" grpId="0" animBg="1"/>
      <p:bldP spid="1249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9144000" cy="1143000"/>
          </a:xfrm>
        </p:spPr>
        <p:txBody>
          <a:bodyPr/>
          <a:lstStyle/>
          <a:p>
            <a:r>
              <a:rPr lang="en-US" altLang="en-US" dirty="0" smtClean="0">
                <a:effectLst>
                  <a:outerShdw blurRad="38100" dist="38100" dir="2700000" algn="tl">
                    <a:srgbClr val="000000">
                      <a:alpha val="43137"/>
                    </a:srgbClr>
                  </a:outerShdw>
                </a:effectLst>
              </a:rPr>
              <a:t>Fog at Below Freezing Temperatures</a:t>
            </a:r>
            <a:endParaRPr lang="en-US" altLang="en-US" dirty="0">
              <a:effectLst>
                <a:outerShdw blurRad="38100" dist="38100" dir="2700000" algn="tl">
                  <a:srgbClr val="000000">
                    <a:alpha val="43137"/>
                  </a:srgbClr>
                </a:outerShdw>
              </a:effectLst>
            </a:endParaRP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38</a:t>
            </a:fld>
            <a:endParaRPr lang="en-US" altLang="en-US" dirty="0"/>
          </a:p>
        </p:txBody>
      </p:sp>
      <p:sp>
        <p:nvSpPr>
          <p:cNvPr id="2" name="Content Placeholder 1"/>
          <p:cNvSpPr>
            <a:spLocks noGrp="1"/>
          </p:cNvSpPr>
          <p:nvPr>
            <p:ph idx="1"/>
          </p:nvPr>
        </p:nvSpPr>
        <p:spPr>
          <a:xfrm>
            <a:off x="304800" y="1447800"/>
            <a:ext cx="4495800" cy="4114800"/>
          </a:xfrm>
        </p:spPr>
        <p:txBody>
          <a:bodyPr/>
          <a:lstStyle/>
          <a:p>
            <a:pPr marL="0" indent="0">
              <a:buNone/>
            </a:pPr>
            <a:r>
              <a:rPr lang="en-US" u="sng" dirty="0" smtClean="0">
                <a:effectLst>
                  <a:outerShdw blurRad="38100" dist="38100" dir="2700000" algn="tl">
                    <a:srgbClr val="000000">
                      <a:alpha val="43137"/>
                    </a:srgbClr>
                  </a:outerShdw>
                </a:effectLst>
              </a:rPr>
              <a:t>Freezing Fog</a:t>
            </a:r>
          </a:p>
          <a:p>
            <a:r>
              <a:rPr lang="en-US" dirty="0" smtClean="0">
                <a:effectLst>
                  <a:outerShdw blurRad="38100" dist="38100" dir="2700000" algn="tl">
                    <a:srgbClr val="000000">
                      <a:alpha val="43137"/>
                    </a:srgbClr>
                  </a:outerShdw>
                </a:effectLst>
              </a:rPr>
              <a:t>Fog is made of “Super-Cooled” water droplets</a:t>
            </a:r>
          </a:p>
          <a:p>
            <a:r>
              <a:rPr lang="en-US" dirty="0" smtClean="0">
                <a:effectLst>
                  <a:outerShdw blurRad="38100" dist="38100" dir="2700000" algn="tl">
                    <a:srgbClr val="000000">
                      <a:alpha val="43137"/>
                    </a:srgbClr>
                  </a:outerShdw>
                </a:effectLst>
              </a:rPr>
              <a:t>When Freezing Fog comes into contact with a surface below freezing, it will turn to 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59000"/>
            <a:ext cx="3390900"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05400" y="4419600"/>
            <a:ext cx="3407502" cy="430887"/>
          </a:xfrm>
          <a:prstGeom prst="rect">
            <a:avLst/>
          </a:prstGeom>
          <a:noFill/>
        </p:spPr>
        <p:txBody>
          <a:bodyPr wrap="square" rtlCol="0">
            <a:spAutoFit/>
          </a:bodyPr>
          <a:lstStyle/>
          <a:p>
            <a:r>
              <a:rPr lang="en-US" sz="1100" i="1" dirty="0" smtClean="0"/>
              <a:t>from Jackson KY NWS</a:t>
            </a:r>
            <a:r>
              <a:rPr lang="en-US" sz="1100" i="1" dirty="0"/>
              <a:t>:  http://www.crh.noaa.gov/jkl/?n=fog_types</a:t>
            </a:r>
          </a:p>
        </p:txBody>
      </p:sp>
    </p:spTree>
    <p:extLst>
      <p:ext uri="{BB962C8B-B14F-4D97-AF65-F5344CB8AC3E}">
        <p14:creationId xmlns:p14="http://schemas.microsoft.com/office/powerpoint/2010/main" val="250091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0" y="0"/>
            <a:ext cx="9144000" cy="1143000"/>
          </a:xfrm>
        </p:spPr>
        <p:txBody>
          <a:bodyPr/>
          <a:lstStyle/>
          <a:p>
            <a:r>
              <a:rPr lang="en-US" altLang="en-US" dirty="0" smtClean="0">
                <a:effectLst>
                  <a:outerShdw blurRad="38100" dist="38100" dir="2700000" algn="tl">
                    <a:srgbClr val="000000">
                      <a:alpha val="43137"/>
                    </a:srgbClr>
                  </a:outerShdw>
                </a:effectLst>
              </a:rPr>
              <a:t>Fog at Below Freezing Temperatures</a:t>
            </a:r>
            <a:endParaRPr lang="en-US" altLang="en-US" dirty="0">
              <a:effectLst>
                <a:outerShdw blurRad="38100" dist="38100" dir="2700000" algn="tl">
                  <a:srgbClr val="000000">
                    <a:alpha val="43137"/>
                  </a:srgbClr>
                </a:outerShdw>
              </a:effectLst>
            </a:endParaRP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39</a:t>
            </a:fld>
            <a:endParaRPr lang="en-US" altLang="en-US" dirty="0"/>
          </a:p>
        </p:txBody>
      </p:sp>
      <p:sp>
        <p:nvSpPr>
          <p:cNvPr id="7" name="Content Placeholder 1"/>
          <p:cNvSpPr txBox="1">
            <a:spLocks/>
          </p:cNvSpPr>
          <p:nvPr/>
        </p:nvSpPr>
        <p:spPr bwMode="auto">
          <a:xfrm>
            <a:off x="304800" y="1447800"/>
            <a:ext cx="449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pPr marL="0" indent="0">
              <a:buFontTx/>
              <a:buNone/>
            </a:pPr>
            <a:r>
              <a:rPr lang="en-US" u="sng" kern="0" dirty="0" smtClean="0">
                <a:effectLst>
                  <a:outerShdw blurRad="38100" dist="38100" dir="2700000" algn="tl">
                    <a:srgbClr val="000000">
                      <a:alpha val="43137"/>
                    </a:srgbClr>
                  </a:outerShdw>
                </a:effectLst>
              </a:rPr>
              <a:t>Ice Fog</a:t>
            </a:r>
          </a:p>
          <a:p>
            <a:r>
              <a:rPr lang="en-US" kern="0" dirty="0" smtClean="0">
                <a:effectLst>
                  <a:outerShdw blurRad="38100" dist="38100" dir="2700000" algn="tl">
                    <a:srgbClr val="000000">
                      <a:alpha val="43137"/>
                    </a:srgbClr>
                  </a:outerShdw>
                </a:effectLst>
              </a:rPr>
              <a:t>Fog is made of tiny ice crystals that are suspended in the air</a:t>
            </a:r>
          </a:p>
          <a:p>
            <a:r>
              <a:rPr lang="en-US" kern="0" dirty="0" smtClean="0">
                <a:effectLst>
                  <a:outerShdw blurRad="38100" dist="38100" dir="2700000" algn="tl">
                    <a:srgbClr val="000000">
                      <a:alpha val="43137"/>
                    </a:srgbClr>
                  </a:outerShdw>
                </a:effectLst>
              </a:rPr>
              <a:t>Only found in very cold air masses, with the temperature generally </a:t>
            </a:r>
            <a:r>
              <a:rPr lang="en-US" kern="0">
                <a:effectLst>
                  <a:outerShdw blurRad="38100" dist="38100" dir="2700000" algn="tl">
                    <a:srgbClr val="000000">
                      <a:alpha val="43137"/>
                    </a:srgbClr>
                  </a:outerShdw>
                </a:effectLst>
              </a:rPr>
              <a:t>below -</a:t>
            </a:r>
            <a:r>
              <a:rPr lang="en-US" kern="0" smtClean="0">
                <a:effectLst>
                  <a:outerShdw blurRad="38100" dist="38100" dir="2700000" algn="tl">
                    <a:srgbClr val="000000">
                      <a:alpha val="43137"/>
                    </a:srgbClr>
                  </a:outerShdw>
                </a:effectLst>
              </a:rPr>
              <a:t>10°C (14°F</a:t>
            </a:r>
            <a:r>
              <a:rPr lang="en-US" kern="0">
                <a:effectLst>
                  <a:outerShdw blurRad="38100" dist="38100" dir="2700000" algn="tl">
                    <a:srgbClr val="000000">
                      <a:alpha val="43137"/>
                    </a:srgbClr>
                  </a:outerShdw>
                </a:effectLst>
              </a:rPr>
              <a:t>) </a:t>
            </a:r>
            <a:endParaRPr lang="en-US" kern="0" dirty="0" smtClean="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64374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952999" y="4572000"/>
            <a:ext cx="3643745" cy="430887"/>
          </a:xfrm>
          <a:prstGeom prst="rect">
            <a:avLst/>
          </a:prstGeom>
          <a:noFill/>
        </p:spPr>
        <p:txBody>
          <a:bodyPr wrap="square" rtlCol="0">
            <a:spAutoFit/>
          </a:bodyPr>
          <a:lstStyle/>
          <a:p>
            <a:r>
              <a:rPr lang="en-US" sz="1100" i="1" dirty="0" smtClean="0"/>
              <a:t>from Jackson KY NWS</a:t>
            </a:r>
            <a:r>
              <a:rPr lang="en-US" sz="1100" i="1" dirty="0"/>
              <a:t>:  http://www.crh.noaa.gov/jkl/?n=fog_types</a:t>
            </a:r>
          </a:p>
        </p:txBody>
      </p:sp>
    </p:spTree>
    <p:extLst>
      <p:ext uri="{BB962C8B-B14F-4D97-AF65-F5344CB8AC3E}">
        <p14:creationId xmlns:p14="http://schemas.microsoft.com/office/powerpoint/2010/main" val="331974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52AABCF5-9971-4C09-A60D-43AA17BBD5A9}" type="slidenum">
              <a:rPr lang="en-US" altLang="en-US"/>
              <a:pPr/>
              <a:t>4</a:t>
            </a:fld>
            <a:endParaRPr lang="en-US" altLang="en-US"/>
          </a:p>
        </p:txBody>
      </p:sp>
      <p:sp>
        <p:nvSpPr>
          <p:cNvPr id="5122" name="Rectangle 2"/>
          <p:cNvSpPr>
            <a:spLocks noGrp="1" noChangeArrowheads="1"/>
          </p:cNvSpPr>
          <p:nvPr>
            <p:ph type="title"/>
          </p:nvPr>
        </p:nvSpPr>
        <p:spPr>
          <a:xfrm>
            <a:off x="665163" y="136525"/>
            <a:ext cx="7772400" cy="1143000"/>
          </a:xfrm>
        </p:spPr>
        <p:txBody>
          <a:bodyPr/>
          <a:lstStyle/>
          <a:p>
            <a:r>
              <a:rPr lang="en-US" altLang="en-US" b="0" dirty="0" smtClean="0">
                <a:effectLst>
                  <a:outerShdw blurRad="38100" dist="38100" dir="2700000" algn="tl">
                    <a:srgbClr val="000000">
                      <a:alpha val="43137"/>
                    </a:srgbClr>
                  </a:outerShdw>
                </a:effectLst>
              </a:rPr>
              <a:t>Effects  </a:t>
            </a:r>
            <a:r>
              <a:rPr lang="en-US" altLang="en-US" b="0" dirty="0">
                <a:effectLst>
                  <a:outerShdw blurRad="38100" dist="38100" dir="2700000" algn="tl">
                    <a:srgbClr val="000000">
                      <a:alpha val="43137"/>
                    </a:srgbClr>
                  </a:outerShdw>
                </a:effectLst>
              </a:rPr>
              <a:t>of  Aircraft Icing Are “Cumulative”</a:t>
            </a:r>
          </a:p>
        </p:txBody>
      </p:sp>
      <p:sp>
        <p:nvSpPr>
          <p:cNvPr id="5123" name="Rectangle 3"/>
          <p:cNvSpPr>
            <a:spLocks noGrp="1" noChangeArrowheads="1"/>
          </p:cNvSpPr>
          <p:nvPr>
            <p:ph type="body" sz="half" idx="1"/>
          </p:nvPr>
        </p:nvSpPr>
        <p:spPr>
          <a:xfrm>
            <a:off x="0" y="1571625"/>
            <a:ext cx="3810000" cy="4114800"/>
          </a:xfrm>
        </p:spPr>
        <p:txBody>
          <a:bodyPr/>
          <a:lstStyle/>
          <a:p>
            <a:r>
              <a:rPr lang="en-US" altLang="en-US" sz="2400" i="1" dirty="0">
                <a:effectLst>
                  <a:outerShdw blurRad="38100" dist="38100" dir="2700000" algn="tl">
                    <a:srgbClr val="000000">
                      <a:alpha val="43137"/>
                    </a:srgbClr>
                  </a:outerShdw>
                </a:effectLst>
              </a:rPr>
              <a:t>Decreases Lift</a:t>
            </a:r>
          </a:p>
          <a:p>
            <a:r>
              <a:rPr lang="en-US" altLang="en-US" sz="2400" i="1" dirty="0">
                <a:effectLst>
                  <a:outerShdw blurRad="38100" dist="38100" dir="2700000" algn="tl">
                    <a:srgbClr val="000000">
                      <a:alpha val="43137"/>
                    </a:srgbClr>
                  </a:outerShdw>
                </a:effectLst>
              </a:rPr>
              <a:t>Decreases Thrust</a:t>
            </a:r>
          </a:p>
          <a:p>
            <a:r>
              <a:rPr lang="en-US" altLang="en-US" sz="2400" i="1" dirty="0">
                <a:effectLst>
                  <a:outerShdw blurRad="38100" dist="38100" dir="2700000" algn="tl">
                    <a:srgbClr val="000000">
                      <a:alpha val="43137"/>
                    </a:srgbClr>
                  </a:outerShdw>
                </a:effectLst>
              </a:rPr>
              <a:t>Increases Weight</a:t>
            </a:r>
          </a:p>
          <a:p>
            <a:r>
              <a:rPr lang="en-US" altLang="en-US" sz="2400" i="1" dirty="0">
                <a:effectLst>
                  <a:outerShdw blurRad="38100" dist="38100" dir="2700000" algn="tl">
                    <a:srgbClr val="000000">
                      <a:alpha val="43137"/>
                    </a:srgbClr>
                  </a:outerShdw>
                </a:effectLst>
              </a:rPr>
              <a:t>Increases Drag</a:t>
            </a:r>
          </a:p>
          <a:p>
            <a:endParaRPr lang="en-US" altLang="en-US" sz="2400" i="1" dirty="0" smtClean="0">
              <a:effectLst>
                <a:outerShdw blurRad="38100" dist="38100" dir="2700000" algn="tl">
                  <a:srgbClr val="000000">
                    <a:alpha val="43137"/>
                  </a:srgbClr>
                </a:outerShdw>
              </a:effectLst>
            </a:endParaRPr>
          </a:p>
          <a:p>
            <a:r>
              <a:rPr lang="en-US" altLang="en-US" sz="2400" i="1" dirty="0" smtClean="0">
                <a:effectLst>
                  <a:outerShdw blurRad="38100" dist="38100" dir="2700000" algn="tl">
                    <a:srgbClr val="000000">
                      <a:alpha val="43137"/>
                    </a:srgbClr>
                  </a:outerShdw>
                </a:effectLst>
              </a:rPr>
              <a:t>Affects </a:t>
            </a:r>
            <a:r>
              <a:rPr lang="en-US" altLang="en-US" sz="2400" i="1" dirty="0">
                <a:effectLst>
                  <a:outerShdw blurRad="38100" dist="38100" dir="2700000" algn="tl">
                    <a:srgbClr val="000000">
                      <a:alpha val="43137"/>
                    </a:srgbClr>
                  </a:outerShdw>
                </a:effectLst>
              </a:rPr>
              <a:t>control surfaces</a:t>
            </a:r>
          </a:p>
          <a:p>
            <a:r>
              <a:rPr lang="en-US" altLang="en-US" sz="2400" i="1" dirty="0">
                <a:effectLst>
                  <a:outerShdw blurRad="38100" dist="38100" dir="2700000" algn="tl">
                    <a:srgbClr val="000000">
                      <a:alpha val="43137"/>
                    </a:srgbClr>
                  </a:outerShdw>
                </a:effectLst>
              </a:rPr>
              <a:t>Affects engine performance</a:t>
            </a:r>
          </a:p>
          <a:p>
            <a:r>
              <a:rPr lang="en-US" altLang="en-US" sz="2400" i="1" dirty="0">
                <a:effectLst>
                  <a:outerShdw blurRad="38100" dist="38100" dir="2700000" algn="tl">
                    <a:srgbClr val="000000">
                      <a:alpha val="43137"/>
                    </a:srgbClr>
                  </a:outerShdw>
                </a:effectLst>
              </a:rPr>
              <a:t>Increases stall speeds</a:t>
            </a:r>
          </a:p>
        </p:txBody>
      </p:sp>
      <p:pic>
        <p:nvPicPr>
          <p:cNvPr id="5124" name="Picture 4" descr="PLNTON1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10000" y="3886200"/>
            <a:ext cx="3810000" cy="2420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Rectangle 6"/>
          <p:cNvSpPr>
            <a:spLocks noChangeArrowheads="1"/>
          </p:cNvSpPr>
          <p:nvPr/>
        </p:nvSpPr>
        <p:spPr bwMode="auto">
          <a:xfrm>
            <a:off x="2830182" y="4097338"/>
            <a:ext cx="105317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Decreases</a:t>
            </a:r>
          </a:p>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Thrust</a:t>
            </a:r>
          </a:p>
        </p:txBody>
      </p:sp>
      <p:sp>
        <p:nvSpPr>
          <p:cNvPr id="5127" name="Rectangle 7"/>
          <p:cNvSpPr>
            <a:spLocks noChangeArrowheads="1"/>
          </p:cNvSpPr>
          <p:nvPr/>
        </p:nvSpPr>
        <p:spPr bwMode="auto">
          <a:xfrm>
            <a:off x="4876800" y="2590800"/>
            <a:ext cx="148438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Decreases  Lift</a:t>
            </a:r>
          </a:p>
        </p:txBody>
      </p:sp>
      <p:sp>
        <p:nvSpPr>
          <p:cNvPr id="5128" name="Rectangle 8"/>
          <p:cNvSpPr>
            <a:spLocks noChangeArrowheads="1"/>
          </p:cNvSpPr>
          <p:nvPr/>
        </p:nvSpPr>
        <p:spPr bwMode="auto">
          <a:xfrm>
            <a:off x="7467600" y="4419600"/>
            <a:ext cx="1392238"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Increases</a:t>
            </a:r>
          </a:p>
          <a:p>
            <a:pPr algn="ct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Drag</a:t>
            </a:r>
          </a:p>
        </p:txBody>
      </p:sp>
      <p:sp>
        <p:nvSpPr>
          <p:cNvPr id="5129" name="Rectangle 9"/>
          <p:cNvSpPr>
            <a:spLocks noChangeArrowheads="1"/>
          </p:cNvSpPr>
          <p:nvPr/>
        </p:nvSpPr>
        <p:spPr bwMode="auto">
          <a:xfrm>
            <a:off x="6477000" y="6172200"/>
            <a:ext cx="168796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1400" dirty="0">
                <a:solidFill>
                  <a:srgbClr val="FFFF00"/>
                </a:solidFill>
                <a:effectLst>
                  <a:outerShdw blurRad="38100" dist="38100" dir="2700000" algn="tl">
                    <a:srgbClr val="000000">
                      <a:alpha val="43137"/>
                    </a:srgbClr>
                  </a:outerShdw>
                </a:effectLst>
                <a:latin typeface="Comic Sans MS" pitchFamily="66" charset="0"/>
              </a:rPr>
              <a:t>Increases Weight</a:t>
            </a:r>
          </a:p>
        </p:txBody>
      </p:sp>
      <p:sp>
        <p:nvSpPr>
          <p:cNvPr id="5130" name="Line 10"/>
          <p:cNvSpPr>
            <a:spLocks noChangeShapeType="1"/>
          </p:cNvSpPr>
          <p:nvPr/>
        </p:nvSpPr>
        <p:spPr bwMode="auto">
          <a:xfrm>
            <a:off x="2954338" y="4675188"/>
            <a:ext cx="9144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1" name="Line 11"/>
          <p:cNvSpPr>
            <a:spLocks noChangeShapeType="1"/>
          </p:cNvSpPr>
          <p:nvPr/>
        </p:nvSpPr>
        <p:spPr bwMode="auto">
          <a:xfrm>
            <a:off x="5562600" y="2971800"/>
            <a:ext cx="0" cy="83820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2" name="Line 12"/>
          <p:cNvSpPr>
            <a:spLocks noChangeShapeType="1"/>
          </p:cNvSpPr>
          <p:nvPr/>
        </p:nvSpPr>
        <p:spPr bwMode="auto">
          <a:xfrm>
            <a:off x="7696200" y="5181600"/>
            <a:ext cx="952500" cy="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3" name="Line 13"/>
          <p:cNvSpPr>
            <a:spLocks noChangeShapeType="1"/>
          </p:cNvSpPr>
          <p:nvPr/>
        </p:nvSpPr>
        <p:spPr bwMode="auto">
          <a:xfrm>
            <a:off x="6248400" y="5715000"/>
            <a:ext cx="0" cy="762000"/>
          </a:xfrm>
          <a:prstGeom prst="line">
            <a:avLst/>
          </a:prstGeom>
          <a:noFill/>
          <a:ln w="762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5134" name="Rectangle 1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135" name="Picture 15"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623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3000" fill="hold"/>
                                        <p:tgtEl>
                                          <p:spTgt spid="5124"/>
                                        </p:tgtEl>
                                        <p:attrNameLst>
                                          <p:attrName>ppt_x</p:attrName>
                                        </p:attrNameLst>
                                      </p:cBhvr>
                                      <p:tavLst>
                                        <p:tav tm="0">
                                          <p:val>
                                            <p:strVal val="1+#ppt_w/2"/>
                                          </p:val>
                                        </p:tav>
                                        <p:tav tm="100000">
                                          <p:val>
                                            <p:strVal val="#ppt_x"/>
                                          </p:val>
                                        </p:tav>
                                      </p:tavLst>
                                    </p:anim>
                                    <p:anim calcmode="lin" valueType="num">
                                      <p:cBhvr additive="base">
                                        <p:cTn id="8" dur="3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12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7"/>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wipe(up)">
                                      <p:cBhvr>
                                        <p:cTn id="17" dur="500"/>
                                        <p:tgtEl>
                                          <p:spTgt spid="51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123">
                                            <p:txEl>
                                              <p:pRg st="1" end="1"/>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5126"/>
                                        </p:tgtEl>
                                        <p:attrNameLst>
                                          <p:attrName>style.visibility</p:attrName>
                                        </p:attrNameLst>
                                      </p:cBhvr>
                                      <p:to>
                                        <p:strVal val="visible"/>
                                      </p:to>
                                    </p:set>
                                  </p:childTnLst>
                                </p:cTn>
                              </p:par>
                              <p:par>
                                <p:cTn id="24" presetID="22" presetClass="entr" presetSubtype="2" fill="hold" grpId="0" nodeType="withEffect">
                                  <p:stCondLst>
                                    <p:cond delay="0"/>
                                  </p:stCondLst>
                                  <p:childTnLst>
                                    <p:set>
                                      <p:cBhvr>
                                        <p:cTn id="25" dur="1" fill="hold">
                                          <p:stCondLst>
                                            <p:cond delay="0"/>
                                          </p:stCondLst>
                                        </p:cTn>
                                        <p:tgtEl>
                                          <p:spTgt spid="5130"/>
                                        </p:tgtEl>
                                        <p:attrNameLst>
                                          <p:attrName>style.visibility</p:attrName>
                                        </p:attrNameLst>
                                      </p:cBhvr>
                                      <p:to>
                                        <p:strVal val="visible"/>
                                      </p:to>
                                    </p:set>
                                    <p:animEffect transition="in" filter="wipe(right)">
                                      <p:cBhvr>
                                        <p:cTn id="26" dur="500"/>
                                        <p:tgtEl>
                                          <p:spTgt spid="513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129"/>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5133"/>
                                        </p:tgtEl>
                                        <p:attrNameLst>
                                          <p:attrName>style.visibility</p:attrName>
                                        </p:attrNameLst>
                                      </p:cBhvr>
                                      <p:to>
                                        <p:strVal val="visible"/>
                                      </p:to>
                                    </p:set>
                                    <p:animEffect transition="in" filter="wipe(up)">
                                      <p:cBhvr>
                                        <p:cTn id="35" dur="500"/>
                                        <p:tgtEl>
                                          <p:spTgt spid="51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5123">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499"/>
                                          </p:stCondLst>
                                        </p:cTn>
                                        <p:tgtEl>
                                          <p:spTgt spid="5128"/>
                                        </p:tgtEl>
                                        <p:attrNameLst>
                                          <p:attrName>style.visibility</p:attrName>
                                        </p:attrNameLst>
                                      </p:cBhvr>
                                      <p:to>
                                        <p:strVal val="visible"/>
                                      </p:to>
                                    </p:set>
                                  </p:childTnLst>
                                </p:cTn>
                              </p:par>
                              <p:par>
                                <p:cTn id="42" presetID="22" presetClass="entr" presetSubtype="8" fill="hold" grpId="0" nodeType="withEffect">
                                  <p:stCondLst>
                                    <p:cond delay="0"/>
                                  </p:stCondLst>
                                  <p:childTnLst>
                                    <p:set>
                                      <p:cBhvr>
                                        <p:cTn id="43" dur="1" fill="hold">
                                          <p:stCondLst>
                                            <p:cond delay="0"/>
                                          </p:stCondLst>
                                        </p:cTn>
                                        <p:tgtEl>
                                          <p:spTgt spid="5132"/>
                                        </p:tgtEl>
                                        <p:attrNameLst>
                                          <p:attrName>style.visibility</p:attrName>
                                        </p:attrNameLst>
                                      </p:cBhvr>
                                      <p:to>
                                        <p:strVal val="visible"/>
                                      </p:to>
                                    </p:set>
                                    <p:animEffect transition="in" filter="wipe(left)">
                                      <p:cBhvr>
                                        <p:cTn id="44" dur="500"/>
                                        <p:tgtEl>
                                          <p:spTgt spid="513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3" autoUpdateAnimBg="0"/>
      <p:bldP spid="5126" grpId="0" autoUpdateAnimBg="0"/>
      <p:bldP spid="5127" grpId="0" autoUpdateAnimBg="0"/>
      <p:bldP spid="5128" grpId="0" autoUpdateAnimBg="0"/>
      <p:bldP spid="5129" grpId="0" autoUpdateAnimBg="0"/>
      <p:bldP spid="5130" grpId="0" animBg="1"/>
      <p:bldP spid="5131" grpId="0" animBg="1"/>
      <p:bldP spid="5132" grpId="0" animBg="1"/>
      <p:bldP spid="5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58371" name="Rectangle 3"/>
          <p:cNvSpPr>
            <a:spLocks noGrp="1" noChangeArrowheads="1"/>
          </p:cNvSpPr>
          <p:nvPr>
            <p:ph type="body" idx="1"/>
          </p:nvPr>
        </p:nvSpPr>
        <p:spPr>
          <a:xfrm>
            <a:off x="685800" y="1752600"/>
            <a:ext cx="77724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dirty="0">
                <a:effectLst>
                  <a:outerShdw blurRad="38100" dist="38100" dir="2700000" algn="tl">
                    <a:srgbClr val="000000">
                      <a:alpha val="43137"/>
                    </a:srgbClr>
                  </a:outerShdw>
                </a:effectLst>
              </a:rPr>
              <a:t>Occurs when warm, moist air is forced over cold (often dry) air.</a:t>
            </a:r>
          </a:p>
          <a:p>
            <a:pPr>
              <a:lnSpc>
                <a:spcPct val="150000"/>
              </a:lnSpc>
            </a:pPr>
            <a:r>
              <a:rPr lang="en-US" altLang="en-US" dirty="0">
                <a:effectLst>
                  <a:outerShdw blurRad="38100" dist="38100" dir="2700000" algn="tl">
                    <a:srgbClr val="000000">
                      <a:alpha val="43137"/>
                    </a:srgbClr>
                  </a:outerShdw>
                </a:effectLst>
              </a:rPr>
              <a:t>Forcing can be done by</a:t>
            </a:r>
          </a:p>
          <a:p>
            <a:pPr lvl="1">
              <a:lnSpc>
                <a:spcPct val="150000"/>
              </a:lnSpc>
            </a:pPr>
            <a:r>
              <a:rPr lang="en-US" altLang="en-US" dirty="0">
                <a:effectLst>
                  <a:outerShdw blurRad="38100" dist="38100" dir="2700000" algn="tl">
                    <a:srgbClr val="000000">
                      <a:alpha val="43137"/>
                    </a:srgbClr>
                  </a:outerShdw>
                </a:effectLst>
              </a:rPr>
              <a:t>Terrain (Mountains)</a:t>
            </a:r>
          </a:p>
          <a:p>
            <a:pPr lvl="1">
              <a:lnSpc>
                <a:spcPct val="150000"/>
              </a:lnSpc>
            </a:pPr>
            <a:r>
              <a:rPr lang="en-US" altLang="en-US" dirty="0">
                <a:effectLst>
                  <a:outerShdw blurRad="38100" dist="38100" dir="2700000" algn="tl">
                    <a:srgbClr val="000000">
                      <a:alpha val="43137"/>
                    </a:srgbClr>
                  </a:outerShdw>
                </a:effectLst>
              </a:rPr>
              <a:t>Fronts</a:t>
            </a:r>
          </a:p>
          <a:p>
            <a:pPr lvl="1">
              <a:lnSpc>
                <a:spcPct val="150000"/>
              </a:lnSpc>
            </a:pPr>
            <a:r>
              <a:rPr lang="en-US" altLang="en-US" dirty="0">
                <a:effectLst>
                  <a:outerShdw blurRad="38100" dist="38100" dir="2700000" algn="tl">
                    <a:srgbClr val="000000">
                      <a:alpha val="43137"/>
                    </a:srgbClr>
                  </a:outerShdw>
                </a:effectLst>
              </a:rPr>
              <a:t>Cold air outflow (Columbia River Gorge)</a:t>
            </a:r>
          </a:p>
        </p:txBody>
      </p:sp>
      <p:sp>
        <p:nvSpPr>
          <p:cNvPr id="58372"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8373"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40</a:t>
            </a:fld>
            <a:endParaRPr lang="en-US" altLang="en-US" dirty="0"/>
          </a:p>
        </p:txBody>
      </p:sp>
    </p:spTree>
    <p:extLst>
      <p:ext uri="{BB962C8B-B14F-4D97-AF65-F5344CB8AC3E}">
        <p14:creationId xmlns:p14="http://schemas.microsoft.com/office/powerpoint/2010/main" val="1987826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Effect transition="in" filter="fade">
                                      <p:cBhvr>
                                        <p:cTn id="16" dur="500"/>
                                        <p:tgtEl>
                                          <p:spTgt spid="58371">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371">
                                            <p:txEl>
                                              <p:pRg st="3" end="3"/>
                                            </p:txEl>
                                          </p:spTgt>
                                        </p:tgtEl>
                                        <p:attrNameLst>
                                          <p:attrName>style.visibility</p:attrName>
                                        </p:attrNameLst>
                                      </p:cBhvr>
                                      <p:to>
                                        <p:strVal val="visible"/>
                                      </p:to>
                                    </p:set>
                                    <p:animEffect transition="in" filter="fade">
                                      <p:cBhvr>
                                        <p:cTn id="20" dur="500"/>
                                        <p:tgtEl>
                                          <p:spTgt spid="58371">
                                            <p:txEl>
                                              <p:pRg st="3" end="3"/>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8371">
                                            <p:txEl>
                                              <p:pRg st="4" end="4"/>
                                            </p:txEl>
                                          </p:spTgt>
                                        </p:tgtEl>
                                        <p:attrNameLst>
                                          <p:attrName>style.visibility</p:attrName>
                                        </p:attrNameLst>
                                      </p:cBhvr>
                                      <p:to>
                                        <p:strVal val="visible"/>
                                      </p:to>
                                    </p:set>
                                    <p:animEffect transition="in" filter="fade">
                                      <p:cBhvr>
                                        <p:cTn id="24"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57347" name="Rectangle 3"/>
          <p:cNvSpPr>
            <a:spLocks noGrp="1" noChangeArrowheads="1"/>
          </p:cNvSpPr>
          <p:nvPr>
            <p:ph type="body" idx="1"/>
          </p:nvPr>
        </p:nvSpPr>
        <p:spPr>
          <a:xfrm>
            <a:off x="762000" y="1524000"/>
            <a:ext cx="7772400" cy="48434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150000"/>
              </a:lnSpc>
            </a:pPr>
            <a:r>
              <a:rPr lang="en-US" altLang="en-US" sz="2400" dirty="0" smtClean="0">
                <a:effectLst>
                  <a:outerShdw blurRad="38100" dist="38100" dir="2700000" algn="tl">
                    <a:srgbClr val="000000">
                      <a:alpha val="43137"/>
                    </a:srgbClr>
                  </a:outerShdw>
                </a:effectLst>
              </a:rPr>
              <a:t>Warm </a:t>
            </a:r>
            <a:r>
              <a:rPr lang="en-US" altLang="en-US" sz="2400" dirty="0">
                <a:effectLst>
                  <a:outerShdw blurRad="38100" dist="38100" dir="2700000" algn="tl">
                    <a:srgbClr val="000000">
                      <a:alpha val="43137"/>
                    </a:srgbClr>
                  </a:outerShdw>
                </a:effectLst>
              </a:rPr>
              <a:t>air/moisture overrunning cold air</a:t>
            </a:r>
          </a:p>
          <a:p>
            <a:pPr>
              <a:lnSpc>
                <a:spcPct val="150000"/>
              </a:lnSpc>
            </a:pPr>
            <a:r>
              <a:rPr lang="en-US" altLang="en-US" sz="2400" dirty="0">
                <a:effectLst>
                  <a:outerShdw blurRad="38100" dist="38100" dir="2700000" algn="tl">
                    <a:srgbClr val="000000">
                      <a:alpha val="43137"/>
                    </a:srgbClr>
                  </a:outerShdw>
                </a:effectLst>
              </a:rPr>
              <a:t>Precipitation begins as </a:t>
            </a:r>
            <a:r>
              <a:rPr lang="en-US" altLang="en-US" sz="2400" dirty="0" smtClean="0">
                <a:effectLst>
                  <a:outerShdw blurRad="38100" dist="38100" dir="2700000" algn="tl">
                    <a:srgbClr val="000000">
                      <a:alpha val="43137"/>
                    </a:srgbClr>
                  </a:outerShdw>
                </a:effectLst>
              </a:rPr>
              <a:t>rain (or melted snow)</a:t>
            </a:r>
            <a:endParaRPr lang="en-US" altLang="en-US" sz="2400" dirty="0">
              <a:effectLst>
                <a:outerShdw blurRad="38100" dist="38100" dir="2700000" algn="tl">
                  <a:srgbClr val="000000">
                    <a:alpha val="43137"/>
                  </a:srgbClr>
                </a:outerShdw>
              </a:effectLst>
            </a:endParaRPr>
          </a:p>
          <a:p>
            <a:pPr lvl="1">
              <a:lnSpc>
                <a:spcPct val="150000"/>
              </a:lnSpc>
            </a:pPr>
            <a:r>
              <a:rPr lang="en-US" altLang="en-US" sz="2000" dirty="0">
                <a:effectLst>
                  <a:outerShdw blurRad="38100" dist="38100" dir="2700000" algn="tl">
                    <a:srgbClr val="000000">
                      <a:alpha val="43137"/>
                    </a:srgbClr>
                  </a:outerShdw>
                </a:effectLst>
              </a:rPr>
              <a:t>falls through </a:t>
            </a:r>
            <a:r>
              <a:rPr lang="en-US" altLang="en-US" sz="2000" dirty="0" smtClean="0">
                <a:effectLst>
                  <a:outerShdw blurRad="38100" dist="38100" dir="2700000" algn="tl">
                    <a:srgbClr val="000000">
                      <a:alpha val="43137"/>
                    </a:srgbClr>
                  </a:outerShdw>
                </a:effectLst>
              </a:rPr>
              <a:t>cold </a:t>
            </a:r>
            <a:r>
              <a:rPr lang="en-US" altLang="en-US" sz="2000" dirty="0">
                <a:effectLst>
                  <a:outerShdw blurRad="38100" dist="38100" dir="2700000" algn="tl">
                    <a:srgbClr val="000000">
                      <a:alpha val="43137"/>
                    </a:srgbClr>
                  </a:outerShdw>
                </a:effectLst>
              </a:rPr>
              <a:t>air</a:t>
            </a:r>
          </a:p>
          <a:p>
            <a:pPr lvl="1">
              <a:lnSpc>
                <a:spcPct val="150000"/>
              </a:lnSpc>
            </a:pPr>
            <a:r>
              <a:rPr lang="en-US" altLang="en-US" sz="2000" dirty="0">
                <a:effectLst>
                  <a:outerShdw blurRad="38100" dist="38100" dir="2700000" algn="tl">
                    <a:srgbClr val="000000">
                      <a:alpha val="43137"/>
                    </a:srgbClr>
                  </a:outerShdw>
                </a:effectLst>
              </a:rPr>
              <a:t>becomes </a:t>
            </a:r>
            <a:r>
              <a:rPr lang="en-US" altLang="en-US" sz="2000" dirty="0" smtClean="0">
                <a:effectLst>
                  <a:outerShdw blurRad="38100" dist="38100" dir="2700000" algn="tl">
                    <a:srgbClr val="000000">
                      <a:alpha val="43137"/>
                    </a:srgbClr>
                  </a:outerShdw>
                </a:effectLst>
              </a:rPr>
              <a:t>“Super-Cooled Water”</a:t>
            </a:r>
            <a:endParaRPr lang="en-US" altLang="en-US" sz="2000" dirty="0">
              <a:effectLst>
                <a:outerShdw blurRad="38100" dist="38100" dir="2700000" algn="tl">
                  <a:srgbClr val="000000">
                    <a:alpha val="43137"/>
                  </a:srgbClr>
                </a:outerShdw>
              </a:effectLst>
            </a:endParaRPr>
          </a:p>
          <a:p>
            <a:pPr lvl="1">
              <a:lnSpc>
                <a:spcPct val="150000"/>
              </a:lnSpc>
            </a:pPr>
            <a:r>
              <a:rPr lang="en-US" altLang="en-US" sz="2000" dirty="0">
                <a:effectLst>
                  <a:outerShdw blurRad="38100" dist="38100" dir="2700000" algn="tl">
                    <a:srgbClr val="000000">
                      <a:alpha val="43137"/>
                    </a:srgbClr>
                  </a:outerShdw>
                </a:effectLst>
              </a:rPr>
              <a:t>freezes on impact</a:t>
            </a:r>
          </a:p>
          <a:p>
            <a:pPr>
              <a:lnSpc>
                <a:spcPct val="150000"/>
              </a:lnSpc>
            </a:pPr>
            <a:r>
              <a:rPr lang="en-US" altLang="en-US" sz="2400" dirty="0">
                <a:effectLst>
                  <a:outerShdw blurRad="38100" dist="38100" dir="2700000" algn="tl">
                    <a:srgbClr val="000000">
                      <a:alpha val="43137"/>
                    </a:srgbClr>
                  </a:outerShdw>
                </a:effectLst>
              </a:rPr>
              <a:t>Quite common in the Pacific Northwest</a:t>
            </a:r>
          </a:p>
          <a:p>
            <a:pPr>
              <a:lnSpc>
                <a:spcPct val="150000"/>
              </a:lnSpc>
              <a:buFontTx/>
              <a:buNone/>
            </a:pPr>
            <a:endParaRPr lang="en-US" altLang="en-US" sz="2400" dirty="0">
              <a:effectLst>
                <a:outerShdw blurRad="38100" dist="38100" dir="2700000" algn="tl">
                  <a:srgbClr val="000000">
                    <a:alpha val="43137"/>
                  </a:srgbClr>
                </a:outerShdw>
              </a:effectLst>
            </a:endParaRPr>
          </a:p>
          <a:p>
            <a:pPr>
              <a:lnSpc>
                <a:spcPct val="150000"/>
              </a:lnSpc>
              <a:buFontTx/>
              <a:buNone/>
            </a:pPr>
            <a:r>
              <a:rPr lang="en-US" altLang="en-US" sz="2400" b="1" u="sng" dirty="0">
                <a:solidFill>
                  <a:srgbClr val="FFFF00"/>
                </a:solidFill>
                <a:effectLst>
                  <a:outerShdw blurRad="38100" dist="38100" dir="2700000" algn="tl">
                    <a:srgbClr val="000000">
                      <a:alpha val="43137"/>
                    </a:srgbClr>
                  </a:outerShdw>
                </a:effectLst>
              </a:rPr>
              <a:t>Can result in heavy icing in a </a:t>
            </a:r>
            <a:r>
              <a:rPr lang="en-US" altLang="en-US" sz="2400" b="1" u="sng" dirty="0" smtClean="0">
                <a:solidFill>
                  <a:srgbClr val="FFFF00"/>
                </a:solidFill>
                <a:effectLst>
                  <a:outerShdw blurRad="38100" dist="38100" dir="2700000" algn="tl">
                    <a:srgbClr val="000000">
                      <a:alpha val="43137"/>
                    </a:srgbClr>
                  </a:outerShdw>
                </a:effectLst>
              </a:rPr>
              <a:t>short period of time</a:t>
            </a:r>
            <a:endParaRPr lang="en-US" altLang="en-US" sz="2000" b="1" u="sng" dirty="0">
              <a:solidFill>
                <a:srgbClr val="FFFF00"/>
              </a:solidFill>
              <a:effectLst>
                <a:outerShdw blurRad="38100" dist="38100" dir="2700000" algn="tl">
                  <a:srgbClr val="000000">
                    <a:alpha val="43137"/>
                  </a:srgbClr>
                </a:outerShdw>
              </a:effectLst>
            </a:endParaRPr>
          </a:p>
        </p:txBody>
      </p:sp>
      <p:sp>
        <p:nvSpPr>
          <p:cNvPr id="5734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734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41</a:t>
            </a:fld>
            <a:endParaRPr lang="en-US" altLang="en-US" dirty="0"/>
          </a:p>
        </p:txBody>
      </p:sp>
    </p:spTree>
    <p:extLst>
      <p:ext uri="{BB962C8B-B14F-4D97-AF65-F5344CB8AC3E}">
        <p14:creationId xmlns:p14="http://schemas.microsoft.com/office/powerpoint/2010/main" val="332980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fade">
                                      <p:cBhvr>
                                        <p:cTn id="12" dur="500"/>
                                        <p:tgtEl>
                                          <p:spTgt spid="573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animEffect transition="in" filter="fade">
                                      <p:cBhvr>
                                        <p:cTn id="15" dur="500"/>
                                        <p:tgtEl>
                                          <p:spTgt spid="573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347">
                                            <p:txEl>
                                              <p:pRg st="3" end="3"/>
                                            </p:txEl>
                                          </p:spTgt>
                                        </p:tgtEl>
                                        <p:attrNameLst>
                                          <p:attrName>style.visibility</p:attrName>
                                        </p:attrNameLst>
                                      </p:cBhvr>
                                      <p:to>
                                        <p:strVal val="visible"/>
                                      </p:to>
                                    </p:set>
                                    <p:animEffect transition="in" filter="fade">
                                      <p:cBhvr>
                                        <p:cTn id="18" dur="500"/>
                                        <p:tgtEl>
                                          <p:spTgt spid="573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animEffect transition="in" filter="fade">
                                      <p:cBhvr>
                                        <p:cTn id="21" dur="500"/>
                                        <p:tgtEl>
                                          <p:spTgt spid="5734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347">
                                            <p:txEl>
                                              <p:pRg st="5" end="5"/>
                                            </p:txEl>
                                          </p:spTgt>
                                        </p:tgtEl>
                                        <p:attrNameLst>
                                          <p:attrName>style.visibility</p:attrName>
                                        </p:attrNameLst>
                                      </p:cBhvr>
                                      <p:to>
                                        <p:strVal val="visible"/>
                                      </p:to>
                                    </p:set>
                                    <p:animEffect transition="in" filter="fade">
                                      <p:cBhvr>
                                        <p:cTn id="26" dur="500"/>
                                        <p:tgtEl>
                                          <p:spTgt spid="5734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animEffect transition="in" filter="fade">
                                      <p:cBhvr>
                                        <p:cTn id="31" dur="500"/>
                                        <p:tgtEl>
                                          <p:spTgt spid="573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85800"/>
            <a:ext cx="8686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5" name="Freeform 3"/>
          <p:cNvSpPr>
            <a:spLocks/>
          </p:cNvSpPr>
          <p:nvPr/>
        </p:nvSpPr>
        <p:spPr bwMode="auto">
          <a:xfrm>
            <a:off x="609600" y="19050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6" name="Freeform 4"/>
          <p:cNvSpPr>
            <a:spLocks/>
          </p:cNvSpPr>
          <p:nvPr/>
        </p:nvSpPr>
        <p:spPr bwMode="auto">
          <a:xfrm>
            <a:off x="609600" y="16002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7" name="Freeform 5"/>
          <p:cNvSpPr>
            <a:spLocks/>
          </p:cNvSpPr>
          <p:nvPr/>
        </p:nvSpPr>
        <p:spPr bwMode="auto">
          <a:xfrm>
            <a:off x="609600" y="2209800"/>
            <a:ext cx="4648200" cy="1066800"/>
          </a:xfrm>
          <a:custGeom>
            <a:avLst/>
            <a:gdLst>
              <a:gd name="T0" fmla="*/ 0 w 2736"/>
              <a:gd name="T1" fmla="*/ 960 h 984"/>
              <a:gd name="T2" fmla="*/ 960 w 2736"/>
              <a:gd name="T3" fmla="*/ 864 h 984"/>
              <a:gd name="T4" fmla="*/ 1776 w 2736"/>
              <a:gd name="T5" fmla="*/ 240 h 984"/>
              <a:gd name="T6" fmla="*/ 2736 w 2736"/>
              <a:gd name="T7" fmla="*/ 0 h 984"/>
            </a:gdLst>
            <a:ahLst/>
            <a:cxnLst>
              <a:cxn ang="0">
                <a:pos x="T0" y="T1"/>
              </a:cxn>
              <a:cxn ang="0">
                <a:pos x="T2" y="T3"/>
              </a:cxn>
              <a:cxn ang="0">
                <a:pos x="T4" y="T5"/>
              </a:cxn>
              <a:cxn ang="0">
                <a:pos x="T6" y="T7"/>
              </a:cxn>
            </a:cxnLst>
            <a:rect l="0" t="0" r="r" b="b"/>
            <a:pathLst>
              <a:path w="2736" h="984">
                <a:moveTo>
                  <a:pt x="0" y="960"/>
                </a:moveTo>
                <a:cubicBezTo>
                  <a:pt x="332" y="972"/>
                  <a:pt x="664" y="984"/>
                  <a:pt x="960" y="864"/>
                </a:cubicBezTo>
                <a:cubicBezTo>
                  <a:pt x="1256" y="744"/>
                  <a:pt x="1480" y="384"/>
                  <a:pt x="1776" y="240"/>
                </a:cubicBezTo>
                <a:cubicBezTo>
                  <a:pt x="2072" y="96"/>
                  <a:pt x="2404" y="48"/>
                  <a:pt x="2736" y="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398" name="Rectangle 6"/>
          <p:cNvSpPr>
            <a:spLocks noGrp="1" noChangeArrowheads="1"/>
          </p:cNvSpPr>
          <p:nvPr>
            <p:ph type="title"/>
          </p:nvPr>
        </p:nvSpPr>
        <p:spPr/>
        <p:txBody>
          <a:bodyPr/>
          <a:lstStyle/>
          <a:p>
            <a:r>
              <a:rPr lang="en-US" altLang="en-US">
                <a:effectLst>
                  <a:outerShdw blurRad="38100" dist="38100" dir="2700000" algn="tl">
                    <a:srgbClr val="000000">
                      <a:alpha val="43137"/>
                    </a:srgbClr>
                  </a:outerShdw>
                </a:effectLst>
              </a:rPr>
              <a:t> </a:t>
            </a:r>
          </a:p>
        </p:txBody>
      </p:sp>
      <p:sp>
        <p:nvSpPr>
          <p:cNvPr id="59399" name="Text Box 7"/>
          <p:cNvSpPr txBox="1">
            <a:spLocks noChangeArrowheads="1"/>
          </p:cNvSpPr>
          <p:nvPr/>
        </p:nvSpPr>
        <p:spPr bwMode="auto">
          <a:xfrm>
            <a:off x="457200" y="1295400"/>
            <a:ext cx="2895600" cy="7016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Warm, moist air </a:t>
            </a:r>
          </a:p>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being forced aloft</a:t>
            </a:r>
          </a:p>
        </p:txBody>
      </p:sp>
      <p:sp>
        <p:nvSpPr>
          <p:cNvPr id="59400" name="Text Box 8"/>
          <p:cNvSpPr txBox="1">
            <a:spLocks noChangeArrowheads="1"/>
          </p:cNvSpPr>
          <p:nvPr/>
        </p:nvSpPr>
        <p:spPr bwMode="auto">
          <a:xfrm>
            <a:off x="6172200" y="2786063"/>
            <a:ext cx="765175" cy="7016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Cold </a:t>
            </a:r>
          </a:p>
          <a:p>
            <a:pPr eaLnBrk="0" fontAlgn="base" hangingPunct="0">
              <a:spcBef>
                <a:spcPct val="0"/>
              </a:spcBef>
              <a:spcAft>
                <a:spcPct val="0"/>
              </a:spcAft>
            </a:pPr>
            <a:r>
              <a:rPr lang="en-US" altLang="en-US" sz="2000" dirty="0">
                <a:solidFill>
                  <a:srgbClr val="0000FF"/>
                </a:solidFill>
                <a:effectLst>
                  <a:outerShdw blurRad="38100" dist="38100" dir="2700000" algn="tl">
                    <a:srgbClr val="000000">
                      <a:alpha val="43137"/>
                    </a:srgbClr>
                  </a:outerShdw>
                </a:effectLst>
              </a:rPr>
              <a:t> Air</a:t>
            </a:r>
          </a:p>
        </p:txBody>
      </p:sp>
      <p:sp>
        <p:nvSpPr>
          <p:cNvPr id="59401" name="Line 9"/>
          <p:cNvSpPr>
            <a:spLocks noChangeShapeType="1"/>
          </p:cNvSpPr>
          <p:nvPr/>
        </p:nvSpPr>
        <p:spPr bwMode="auto">
          <a:xfrm>
            <a:off x="54102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2" name="Line 10"/>
          <p:cNvSpPr>
            <a:spLocks noChangeShapeType="1"/>
          </p:cNvSpPr>
          <p:nvPr/>
        </p:nvSpPr>
        <p:spPr bwMode="auto">
          <a:xfrm>
            <a:off x="51054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3" name="Line 11"/>
          <p:cNvSpPr>
            <a:spLocks noChangeShapeType="1"/>
          </p:cNvSpPr>
          <p:nvPr/>
        </p:nvSpPr>
        <p:spPr bwMode="auto">
          <a:xfrm>
            <a:off x="59436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4" name="Line 12"/>
          <p:cNvSpPr>
            <a:spLocks noChangeShapeType="1"/>
          </p:cNvSpPr>
          <p:nvPr/>
        </p:nvSpPr>
        <p:spPr bwMode="auto">
          <a:xfrm>
            <a:off x="5715000" y="2438400"/>
            <a:ext cx="381000" cy="25908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5" name="Line 13"/>
          <p:cNvSpPr>
            <a:spLocks noChangeShapeType="1"/>
          </p:cNvSpPr>
          <p:nvPr/>
        </p:nvSpPr>
        <p:spPr bwMode="auto">
          <a:xfrm>
            <a:off x="4800600" y="2514600"/>
            <a:ext cx="381000" cy="25146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6" name="Line 14"/>
          <p:cNvSpPr>
            <a:spLocks noChangeShapeType="1"/>
          </p:cNvSpPr>
          <p:nvPr/>
        </p:nvSpPr>
        <p:spPr bwMode="auto">
          <a:xfrm>
            <a:off x="4495800" y="2590800"/>
            <a:ext cx="381000" cy="2438400"/>
          </a:xfrm>
          <a:prstGeom prst="line">
            <a:avLst/>
          </a:prstGeom>
          <a:noFill/>
          <a:ln w="3492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7" name="Line 15"/>
          <p:cNvSpPr>
            <a:spLocks noChangeShapeType="1"/>
          </p:cNvSpPr>
          <p:nvPr/>
        </p:nvSpPr>
        <p:spPr bwMode="auto">
          <a:xfrm flipH="1">
            <a:off x="5943600" y="609600"/>
            <a:ext cx="838200" cy="1752600"/>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08" name="Text Box 16"/>
          <p:cNvSpPr txBox="1">
            <a:spLocks noChangeArrowheads="1"/>
          </p:cNvSpPr>
          <p:nvPr/>
        </p:nvSpPr>
        <p:spPr bwMode="auto">
          <a:xfrm>
            <a:off x="2590800" y="222250"/>
            <a:ext cx="617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altLang="en-US" sz="2400" dirty="0">
                <a:solidFill>
                  <a:srgbClr val="FFFFFF"/>
                </a:solidFill>
                <a:effectLst>
                  <a:outerShdw blurRad="38100" dist="38100" dir="2700000" algn="tl">
                    <a:srgbClr val="000000">
                      <a:alpha val="43137"/>
                    </a:srgbClr>
                  </a:outerShdw>
                </a:effectLst>
              </a:rPr>
              <a:t>Precipitation begins as </a:t>
            </a:r>
            <a:r>
              <a:rPr lang="en-US" altLang="en-US" sz="2400" dirty="0" smtClean="0">
                <a:solidFill>
                  <a:srgbClr val="FFFFFF"/>
                </a:solidFill>
                <a:effectLst>
                  <a:outerShdw blurRad="38100" dist="38100" dir="2700000" algn="tl">
                    <a:srgbClr val="000000">
                      <a:alpha val="43137"/>
                    </a:srgbClr>
                  </a:outerShdw>
                </a:effectLst>
              </a:rPr>
              <a:t>rain</a:t>
            </a:r>
            <a:endParaRPr lang="en-US" altLang="en-US" sz="2400" dirty="0">
              <a:solidFill>
                <a:srgbClr val="FFFFFF"/>
              </a:solidFill>
              <a:effectLst>
                <a:outerShdw blurRad="38100" dist="38100" dir="2700000" algn="tl">
                  <a:srgbClr val="000000">
                    <a:alpha val="43137"/>
                  </a:srgbClr>
                </a:outerShdw>
              </a:effectLst>
            </a:endParaRPr>
          </a:p>
        </p:txBody>
      </p:sp>
      <p:sp>
        <p:nvSpPr>
          <p:cNvPr id="59409" name="Text Box 17"/>
          <p:cNvSpPr txBox="1">
            <a:spLocks noChangeArrowheads="1"/>
          </p:cNvSpPr>
          <p:nvPr/>
        </p:nvSpPr>
        <p:spPr bwMode="auto">
          <a:xfrm>
            <a:off x="7391400" y="2709863"/>
            <a:ext cx="1181100" cy="1006475"/>
          </a:xfrm>
          <a:prstGeom prst="rect">
            <a:avLst/>
          </a:prstGeom>
          <a:noFill/>
          <a:ln>
            <a:noFill/>
          </a:ln>
          <a:effectLst>
            <a:outerShdw dist="19050"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Becomes</a:t>
            </a:r>
          </a:p>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freezing</a:t>
            </a:r>
          </a:p>
          <a:p>
            <a:pPr eaLnBrk="0" fontAlgn="base" hangingPunct="0">
              <a:spcBef>
                <a:spcPct val="0"/>
              </a:spcBef>
              <a:spcAft>
                <a:spcPct val="0"/>
              </a:spcAft>
            </a:pPr>
            <a:r>
              <a:rPr lang="en-US" altLang="en-US" sz="2000">
                <a:solidFill>
                  <a:srgbClr val="0000FF"/>
                </a:solidFill>
                <a:effectLst>
                  <a:outerShdw blurRad="38100" dist="38100" dir="2700000" algn="tl">
                    <a:srgbClr val="000000">
                      <a:alpha val="43137"/>
                    </a:srgbClr>
                  </a:outerShdw>
                </a:effectLst>
              </a:rPr>
              <a:t>rain</a:t>
            </a:r>
          </a:p>
        </p:txBody>
      </p:sp>
      <p:sp>
        <p:nvSpPr>
          <p:cNvPr id="59410" name="Line 18"/>
          <p:cNvSpPr>
            <a:spLocks noChangeShapeType="1"/>
          </p:cNvSpPr>
          <p:nvPr/>
        </p:nvSpPr>
        <p:spPr bwMode="auto">
          <a:xfrm flipH="1">
            <a:off x="6362700" y="3886200"/>
            <a:ext cx="1257300" cy="8382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59411"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9412" name="Picture 20"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9413" name="Picture 21"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22"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42</a:t>
            </a:fld>
            <a:endParaRPr lang="en-US" altLang="en-US" dirty="0"/>
          </a:p>
        </p:txBody>
      </p:sp>
    </p:spTree>
    <p:extLst>
      <p:ext uri="{BB962C8B-B14F-4D97-AF65-F5344CB8AC3E}">
        <p14:creationId xmlns:p14="http://schemas.microsoft.com/office/powerpoint/2010/main" val="10487151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fade">
                                      <p:cBhvr>
                                        <p:cTn id="7" dur="500"/>
                                        <p:tgtEl>
                                          <p:spTgt spid="59399"/>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9400"/>
                                        </p:tgtEl>
                                        <p:attrNameLst>
                                          <p:attrName>style.visibility</p:attrName>
                                        </p:attrNameLst>
                                      </p:cBhvr>
                                      <p:to>
                                        <p:strVal val="visible"/>
                                      </p:to>
                                    </p:set>
                                    <p:anim calcmode="lin" valueType="num">
                                      <p:cBhvr additive="base">
                                        <p:cTn id="10" dur="500" fill="hold"/>
                                        <p:tgtEl>
                                          <p:spTgt spid="59400"/>
                                        </p:tgtEl>
                                        <p:attrNameLst>
                                          <p:attrName>ppt_x</p:attrName>
                                        </p:attrNameLst>
                                      </p:cBhvr>
                                      <p:tavLst>
                                        <p:tav tm="0">
                                          <p:val>
                                            <p:strVal val="1+#ppt_w/2"/>
                                          </p:val>
                                        </p:tav>
                                        <p:tav tm="100000">
                                          <p:val>
                                            <p:strVal val="#ppt_x"/>
                                          </p:val>
                                        </p:tav>
                                      </p:tavLst>
                                    </p:anim>
                                    <p:anim calcmode="lin" valueType="num">
                                      <p:cBhvr additive="base">
                                        <p:cTn id="11" dur="500" fill="hold"/>
                                        <p:tgtEl>
                                          <p:spTgt spid="5940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9397"/>
                                        </p:tgtEl>
                                        <p:attrNameLst>
                                          <p:attrName>style.visibility</p:attrName>
                                        </p:attrNameLst>
                                      </p:cBhvr>
                                      <p:to>
                                        <p:strVal val="visible"/>
                                      </p:to>
                                    </p:set>
                                    <p:animEffect transition="in" filter="wipe(left)">
                                      <p:cBhvr>
                                        <p:cTn id="16" dur="500"/>
                                        <p:tgtEl>
                                          <p:spTgt spid="5939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9395"/>
                                        </p:tgtEl>
                                        <p:attrNameLst>
                                          <p:attrName>style.visibility</p:attrName>
                                        </p:attrNameLst>
                                      </p:cBhvr>
                                      <p:to>
                                        <p:strVal val="visible"/>
                                      </p:to>
                                    </p:set>
                                    <p:animEffect transition="in" filter="wipe(left)">
                                      <p:cBhvr>
                                        <p:cTn id="20" dur="500"/>
                                        <p:tgtEl>
                                          <p:spTgt spid="59395"/>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9396"/>
                                        </p:tgtEl>
                                        <p:attrNameLst>
                                          <p:attrName>style.visibility</p:attrName>
                                        </p:attrNameLst>
                                      </p:cBhvr>
                                      <p:to>
                                        <p:strVal val="visible"/>
                                      </p:to>
                                    </p:set>
                                    <p:animEffect transition="in" filter="wipe(left)">
                                      <p:cBhvr>
                                        <p:cTn id="24" dur="500"/>
                                        <p:tgtEl>
                                          <p:spTgt spid="5939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9408"/>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59407"/>
                                        </p:tgtEl>
                                        <p:attrNameLst>
                                          <p:attrName>style.visibility</p:attrName>
                                        </p:attrNameLst>
                                      </p:cBhvr>
                                      <p:to>
                                        <p:strVal val="visible"/>
                                      </p:to>
                                    </p:set>
                                    <p:animEffect transition="in" filter="wipe(up)">
                                      <p:cBhvr>
                                        <p:cTn id="31" dur="500"/>
                                        <p:tgtEl>
                                          <p:spTgt spid="59407"/>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9406"/>
                                        </p:tgtEl>
                                        <p:attrNameLst>
                                          <p:attrName>style.visibility</p:attrName>
                                        </p:attrNameLst>
                                      </p:cBhvr>
                                      <p:to>
                                        <p:strVal val="visible"/>
                                      </p:to>
                                    </p:set>
                                    <p:animEffect transition="in" filter="wipe(up)">
                                      <p:cBhvr>
                                        <p:cTn id="35" dur="500"/>
                                        <p:tgtEl>
                                          <p:spTgt spid="59406"/>
                                        </p:tgtEl>
                                      </p:cBhvr>
                                    </p:animEffect>
                                  </p:childTnLst>
                                </p:cTn>
                              </p:par>
                            </p:childTnLst>
                          </p:cTn>
                        </p:par>
                        <p:par>
                          <p:cTn id="36" fill="hold" nodeType="afterGroup">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59405"/>
                                        </p:tgtEl>
                                        <p:attrNameLst>
                                          <p:attrName>style.visibility</p:attrName>
                                        </p:attrNameLst>
                                      </p:cBhvr>
                                      <p:to>
                                        <p:strVal val="visible"/>
                                      </p:to>
                                    </p:set>
                                    <p:animEffect transition="in" filter="wipe(up)">
                                      <p:cBhvr>
                                        <p:cTn id="39" dur="500"/>
                                        <p:tgtEl>
                                          <p:spTgt spid="59405"/>
                                        </p:tgtEl>
                                      </p:cBhvr>
                                    </p:animEffect>
                                  </p:childTnLst>
                                </p:cTn>
                              </p:par>
                            </p:childTnLst>
                          </p:cTn>
                        </p:par>
                        <p:par>
                          <p:cTn id="40" fill="hold" nodeType="afterGroup">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59402"/>
                                        </p:tgtEl>
                                        <p:attrNameLst>
                                          <p:attrName>style.visibility</p:attrName>
                                        </p:attrNameLst>
                                      </p:cBhvr>
                                      <p:to>
                                        <p:strVal val="visible"/>
                                      </p:to>
                                    </p:set>
                                    <p:animEffect transition="in" filter="wipe(up)">
                                      <p:cBhvr>
                                        <p:cTn id="43" dur="500"/>
                                        <p:tgtEl>
                                          <p:spTgt spid="59402"/>
                                        </p:tgtEl>
                                      </p:cBhvr>
                                    </p:animEffect>
                                  </p:childTnLst>
                                </p:cTn>
                              </p:par>
                            </p:childTnLst>
                          </p:cTn>
                        </p:par>
                        <p:par>
                          <p:cTn id="44" fill="hold" nodeType="afterGroup">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59401"/>
                                        </p:tgtEl>
                                        <p:attrNameLst>
                                          <p:attrName>style.visibility</p:attrName>
                                        </p:attrNameLst>
                                      </p:cBhvr>
                                      <p:to>
                                        <p:strVal val="visible"/>
                                      </p:to>
                                    </p:set>
                                    <p:animEffect transition="in" filter="wipe(up)">
                                      <p:cBhvr>
                                        <p:cTn id="47" dur="500"/>
                                        <p:tgtEl>
                                          <p:spTgt spid="59401"/>
                                        </p:tgtEl>
                                      </p:cBhvr>
                                    </p:animEffect>
                                  </p:childTnLst>
                                </p:cTn>
                              </p:par>
                            </p:childTnLst>
                          </p:cTn>
                        </p:par>
                        <p:par>
                          <p:cTn id="48" fill="hold" nodeType="afterGroup">
                            <p:stCondLst>
                              <p:cond delay="2500"/>
                            </p:stCondLst>
                            <p:childTnLst>
                              <p:par>
                                <p:cTn id="49" presetID="22" presetClass="entr" presetSubtype="1" fill="hold" grpId="0" nodeType="afterEffect">
                                  <p:stCondLst>
                                    <p:cond delay="0"/>
                                  </p:stCondLst>
                                  <p:childTnLst>
                                    <p:set>
                                      <p:cBhvr>
                                        <p:cTn id="50" dur="1" fill="hold">
                                          <p:stCondLst>
                                            <p:cond delay="0"/>
                                          </p:stCondLst>
                                        </p:cTn>
                                        <p:tgtEl>
                                          <p:spTgt spid="59404"/>
                                        </p:tgtEl>
                                        <p:attrNameLst>
                                          <p:attrName>style.visibility</p:attrName>
                                        </p:attrNameLst>
                                      </p:cBhvr>
                                      <p:to>
                                        <p:strVal val="visible"/>
                                      </p:to>
                                    </p:set>
                                    <p:animEffect transition="in" filter="wipe(up)">
                                      <p:cBhvr>
                                        <p:cTn id="51" dur="500"/>
                                        <p:tgtEl>
                                          <p:spTgt spid="59404"/>
                                        </p:tgtEl>
                                      </p:cBhvr>
                                    </p:animEffect>
                                  </p:childTnLst>
                                </p:cTn>
                              </p:par>
                            </p:childTnLst>
                          </p:cTn>
                        </p:par>
                        <p:par>
                          <p:cTn id="52" fill="hold" nodeType="afterGroup">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59403"/>
                                        </p:tgtEl>
                                        <p:attrNameLst>
                                          <p:attrName>style.visibility</p:attrName>
                                        </p:attrNameLst>
                                      </p:cBhvr>
                                      <p:to>
                                        <p:strVal val="visible"/>
                                      </p:to>
                                    </p:set>
                                    <p:animEffect transition="in" filter="wipe(up)">
                                      <p:cBhvr>
                                        <p:cTn id="55" dur="500"/>
                                        <p:tgtEl>
                                          <p:spTgt spid="5940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59409"/>
                                        </p:tgtEl>
                                        <p:attrNameLst>
                                          <p:attrName>style.visibility</p:attrName>
                                        </p:attrNameLst>
                                      </p:cBhvr>
                                      <p:to>
                                        <p:strVal val="visible"/>
                                      </p:to>
                                    </p:set>
                                  </p:childTnLst>
                                </p:cTn>
                              </p:par>
                              <p:par>
                                <p:cTn id="60" presetID="22" presetClass="entr" presetSubtype="2" fill="hold" grpId="0" nodeType="withEffect">
                                  <p:stCondLst>
                                    <p:cond delay="0"/>
                                  </p:stCondLst>
                                  <p:childTnLst>
                                    <p:set>
                                      <p:cBhvr>
                                        <p:cTn id="61" dur="1" fill="hold">
                                          <p:stCondLst>
                                            <p:cond delay="0"/>
                                          </p:stCondLst>
                                        </p:cTn>
                                        <p:tgtEl>
                                          <p:spTgt spid="59410"/>
                                        </p:tgtEl>
                                        <p:attrNameLst>
                                          <p:attrName>style.visibility</p:attrName>
                                        </p:attrNameLst>
                                      </p:cBhvr>
                                      <p:to>
                                        <p:strVal val="visible"/>
                                      </p:to>
                                    </p:set>
                                    <p:animEffect transition="in" filter="wipe(right)">
                                      <p:cBhvr>
                                        <p:cTn id="62" dur="500"/>
                                        <p:tgtEl>
                                          <p:spTgt spid="59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animBg="1"/>
      <p:bldP spid="59397" grpId="0" animBg="1"/>
      <p:bldP spid="59399" grpId="0"/>
      <p:bldP spid="59400" grpId="0" autoUpdateAnimBg="0"/>
      <p:bldP spid="59401" grpId="0" animBg="1"/>
      <p:bldP spid="59402" grpId="0" animBg="1"/>
      <p:bldP spid="59403" grpId="0" animBg="1"/>
      <p:bldP spid="59404" grpId="0" animBg="1"/>
      <p:bldP spid="59405" grpId="0" animBg="1"/>
      <p:bldP spid="59406" grpId="0" animBg="1"/>
      <p:bldP spid="59407" grpId="0" animBg="1"/>
      <p:bldP spid="59408" grpId="0" autoUpdateAnimBg="0"/>
      <p:bldP spid="59409" grpId="0" autoUpdateAnimBg="0"/>
      <p:bldP spid="594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1"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9412" name="Picture 20"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9413" name="Picture 21"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yc1_freezing_r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718" y="1066800"/>
            <a:ext cx="3164882" cy="27432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txBox="1">
            <a:spLocks noChangeArrowheads="1"/>
          </p:cNvSpPr>
          <p:nvPr/>
        </p:nvSpPr>
        <p:spPr>
          <a:xfrm>
            <a:off x="76200" y="1776087"/>
            <a:ext cx="5834061" cy="4472313"/>
          </a:xfrm>
          <a:prstGeom prst="rect">
            <a:avLst/>
          </a:prstGeom>
        </p:spPr>
        <p:txBody>
          <a:bodyPr/>
          <a:lst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000">
                <a:solidFill>
                  <a:srgbClr val="FFFFFF"/>
                </a:solidFill>
                <a:latin typeface="+mn-lt"/>
              </a:defRPr>
            </a:lvl3pPr>
            <a:lvl4pPr marL="1600200" indent="-228600" algn="l" rtl="0" fontAlgn="base">
              <a:spcBef>
                <a:spcPct val="20000"/>
              </a:spcBef>
              <a:spcAft>
                <a:spcPct val="0"/>
              </a:spcAft>
              <a:buChar char="–"/>
              <a:defRPr sz="1600">
                <a:solidFill>
                  <a:srgbClr val="FFFFFF"/>
                </a:solidFill>
                <a:latin typeface="+mn-lt"/>
              </a:defRPr>
            </a:lvl4pPr>
            <a:lvl5pPr marL="2057400" indent="-228600" algn="l" rtl="0" fontAlgn="base">
              <a:spcBef>
                <a:spcPct val="20000"/>
              </a:spcBef>
              <a:spcAft>
                <a:spcPct val="0"/>
              </a:spcAft>
              <a:buChar char="»"/>
              <a:defRPr sz="1200">
                <a:solidFill>
                  <a:srgbClr val="FFFFFF"/>
                </a:solidFill>
                <a:latin typeface="+mn-lt"/>
              </a:defRPr>
            </a:lvl5pPr>
            <a:lvl6pPr marL="2514600" indent="-228600" algn="l" rtl="0" fontAlgn="base">
              <a:spcBef>
                <a:spcPct val="20000"/>
              </a:spcBef>
              <a:spcAft>
                <a:spcPct val="0"/>
              </a:spcAft>
              <a:buChar char="»"/>
              <a:defRPr sz="1200">
                <a:solidFill>
                  <a:srgbClr val="FFFFFF"/>
                </a:solidFill>
                <a:latin typeface="+mn-lt"/>
              </a:defRPr>
            </a:lvl6pPr>
            <a:lvl7pPr marL="2971800" indent="-228600" algn="l" rtl="0" fontAlgn="base">
              <a:spcBef>
                <a:spcPct val="20000"/>
              </a:spcBef>
              <a:spcAft>
                <a:spcPct val="0"/>
              </a:spcAft>
              <a:buChar char="»"/>
              <a:defRPr sz="1200">
                <a:solidFill>
                  <a:srgbClr val="FFFFFF"/>
                </a:solidFill>
                <a:latin typeface="+mn-lt"/>
              </a:defRPr>
            </a:lvl7pPr>
            <a:lvl8pPr marL="3429000" indent="-228600" algn="l" rtl="0" fontAlgn="base">
              <a:spcBef>
                <a:spcPct val="20000"/>
              </a:spcBef>
              <a:spcAft>
                <a:spcPct val="0"/>
              </a:spcAft>
              <a:buChar char="»"/>
              <a:defRPr sz="1200">
                <a:solidFill>
                  <a:srgbClr val="FFFFFF"/>
                </a:solidFill>
                <a:latin typeface="+mn-lt"/>
              </a:defRPr>
            </a:lvl8pPr>
            <a:lvl9pPr marL="3886200" indent="-228600" algn="l" rtl="0" fontAlgn="base">
              <a:spcBef>
                <a:spcPct val="20000"/>
              </a:spcBef>
              <a:spcAft>
                <a:spcPct val="0"/>
              </a:spcAft>
              <a:buChar char="»"/>
              <a:defRPr sz="1200">
                <a:solidFill>
                  <a:srgbClr val="FFFFFF"/>
                </a:solidFill>
                <a:latin typeface="+mn-lt"/>
              </a:defRPr>
            </a:lvl9pPr>
          </a:lstStyle>
          <a:p>
            <a:r>
              <a:rPr lang="en-US" altLang="en-US" sz="2400" kern="0" dirty="0" smtClean="0">
                <a:effectLst>
                  <a:outerShdw blurRad="38100" dist="38100" dir="2700000" algn="tl">
                    <a:srgbClr val="000000">
                      <a:alpha val="43137"/>
                    </a:srgbClr>
                  </a:outerShdw>
                </a:effectLst>
              </a:rPr>
              <a:t>Warm, moist air over-running cold air</a:t>
            </a:r>
          </a:p>
          <a:p>
            <a:r>
              <a:rPr lang="en-US" altLang="en-US" sz="2400" kern="0" dirty="0" smtClean="0">
                <a:effectLst>
                  <a:outerShdw blurRad="38100" dist="38100" dir="2700000" algn="tl">
                    <a:srgbClr val="000000">
                      <a:alpha val="43137"/>
                    </a:srgbClr>
                  </a:outerShdw>
                </a:effectLst>
              </a:rPr>
              <a:t>Precipitation begins as snow, changes to rain</a:t>
            </a:r>
          </a:p>
          <a:p>
            <a:pPr lvl="1"/>
            <a:r>
              <a:rPr lang="en-US" altLang="en-US" sz="2000" kern="0" dirty="0" smtClean="0">
                <a:effectLst>
                  <a:outerShdw blurRad="38100" dist="38100" dir="2700000" algn="tl">
                    <a:srgbClr val="000000">
                      <a:alpha val="43137"/>
                    </a:srgbClr>
                  </a:outerShdw>
                </a:effectLst>
              </a:rPr>
              <a:t>Then falls through Cold air</a:t>
            </a:r>
          </a:p>
          <a:p>
            <a:pPr lvl="1"/>
            <a:r>
              <a:rPr lang="en-US" altLang="en-US" sz="2000" kern="0" dirty="0" smtClean="0">
                <a:effectLst>
                  <a:outerShdw blurRad="38100" dist="38100" dir="2700000" algn="tl">
                    <a:srgbClr val="000000">
                      <a:alpha val="43137"/>
                    </a:srgbClr>
                  </a:outerShdw>
                </a:effectLst>
              </a:rPr>
              <a:t>Becomes “Super-Cooled Water”</a:t>
            </a:r>
          </a:p>
          <a:p>
            <a:pPr lvl="1"/>
            <a:r>
              <a:rPr lang="en-US" altLang="en-US" sz="2000" kern="0" dirty="0" smtClean="0">
                <a:effectLst>
                  <a:outerShdw blurRad="38100" dist="38100" dir="2700000" algn="tl">
                    <a:srgbClr val="000000">
                      <a:alpha val="43137"/>
                    </a:srgbClr>
                  </a:outerShdw>
                </a:effectLst>
              </a:rPr>
              <a:t>Freezes on impact</a:t>
            </a:r>
          </a:p>
          <a:p>
            <a:r>
              <a:rPr lang="en-US" altLang="en-US" sz="2400" kern="0" dirty="0" smtClean="0">
                <a:effectLst>
                  <a:outerShdw blurRad="38100" dist="38100" dir="2700000" algn="tl">
                    <a:srgbClr val="000000">
                      <a:alpha val="43137"/>
                    </a:srgbClr>
                  </a:outerShdw>
                </a:effectLst>
              </a:rPr>
              <a:t>Heavy icing in a short period of time</a:t>
            </a:r>
          </a:p>
          <a:p>
            <a:r>
              <a:rPr lang="en-US" altLang="en-US" sz="2400" kern="0" dirty="0" smtClean="0">
                <a:effectLst>
                  <a:outerShdw blurRad="38100" dist="38100" dir="2700000" algn="tl">
                    <a:srgbClr val="000000">
                      <a:alpha val="43137"/>
                    </a:srgbClr>
                  </a:outerShdw>
                </a:effectLst>
              </a:rPr>
              <a:t>Best maneuver </a:t>
            </a:r>
            <a:r>
              <a:rPr lang="en-US" altLang="en-US" sz="2400" i="1" kern="0" dirty="0" smtClean="0">
                <a:effectLst>
                  <a:outerShdw blurRad="38100" dist="38100" dir="2700000" algn="tl">
                    <a:srgbClr val="000000">
                      <a:alpha val="43137"/>
                    </a:srgbClr>
                  </a:outerShdw>
                </a:effectLst>
              </a:rPr>
              <a:t>may</a:t>
            </a:r>
            <a:r>
              <a:rPr lang="en-US" altLang="en-US" sz="2400" kern="0" dirty="0" smtClean="0">
                <a:effectLst>
                  <a:outerShdw blurRad="38100" dist="38100" dir="2700000" algn="tl">
                    <a:srgbClr val="000000">
                      <a:alpha val="43137"/>
                    </a:srgbClr>
                  </a:outerShdw>
                </a:effectLst>
              </a:rPr>
              <a:t> be to gain altitude</a:t>
            </a:r>
          </a:p>
          <a:p>
            <a:pPr lvl="1"/>
            <a:r>
              <a:rPr lang="en-US" altLang="en-US" sz="2000" kern="0" dirty="0" smtClean="0">
                <a:effectLst>
                  <a:outerShdw blurRad="38100" dist="38100" dir="2700000" algn="tl">
                    <a:srgbClr val="000000">
                      <a:alpha val="43137"/>
                    </a:srgbClr>
                  </a:outerShdw>
                </a:effectLst>
              </a:rPr>
              <a:t>Check with a weather briefer first!</a:t>
            </a:r>
          </a:p>
          <a:p>
            <a:endParaRPr lang="en-US" altLang="en-US" sz="2400" kern="0" dirty="0">
              <a:effectLst>
                <a:outerShdw blurRad="38100" dist="38100" dir="2700000" algn="tl">
                  <a:srgbClr val="000000">
                    <a:alpha val="43137"/>
                  </a:srgbClr>
                </a:outerShdw>
              </a:effectLst>
            </a:endParaRPr>
          </a:p>
        </p:txBody>
      </p:sp>
      <p:sp>
        <p:nvSpPr>
          <p:cNvPr id="25" name="Rectangle 2"/>
          <p:cNvSpPr>
            <a:spLocks noGrp="1" noChangeArrowheads="1"/>
          </p:cNvSpPr>
          <p:nvPr>
            <p:ph type="title"/>
          </p:nvPr>
        </p:nvSpPr>
        <p:spPr>
          <a:xfrm>
            <a:off x="6096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dirty="0">
                <a:effectLst>
                  <a:outerShdw blurRad="38100" dist="38100" dir="2700000" algn="tl">
                    <a:srgbClr val="000000">
                      <a:alpha val="43137"/>
                    </a:srgbClr>
                  </a:outerShdw>
                </a:effectLst>
              </a:rPr>
              <a:t>Freezing  Rain</a:t>
            </a:r>
          </a:p>
        </p:txBody>
      </p:sp>
      <p:sp>
        <p:nvSpPr>
          <p:cNvPr id="8"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43</a:t>
            </a:fld>
            <a:endParaRPr lang="en-US" altLang="en-US" dirty="0"/>
          </a:p>
        </p:txBody>
      </p:sp>
    </p:spTree>
    <p:extLst>
      <p:ext uri="{BB962C8B-B14F-4D97-AF65-F5344CB8AC3E}">
        <p14:creationId xmlns:p14="http://schemas.microsoft.com/office/powerpoint/2010/main" val="1633817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xEl>
                                              <p:pRg st="2" end="2"/>
                                            </p:txEl>
                                          </p:spTgt>
                                        </p:tgtEl>
                                        <p:attrNameLst>
                                          <p:attrName>style.visibility</p:attrName>
                                        </p:attrNameLst>
                                      </p:cBhvr>
                                      <p:to>
                                        <p:strVal val="visible"/>
                                      </p:to>
                                    </p:set>
                                    <p:animEffect transition="in" filter="fade">
                                      <p:cBhvr>
                                        <p:cTn id="20" dur="500"/>
                                        <p:tgtEl>
                                          <p:spTgt spid="2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xEl>
                                              <p:pRg st="3" end="3"/>
                                            </p:txEl>
                                          </p:spTgt>
                                        </p:tgtEl>
                                        <p:attrNameLst>
                                          <p:attrName>style.visibility</p:attrName>
                                        </p:attrNameLst>
                                      </p:cBhvr>
                                      <p:to>
                                        <p:strVal val="visible"/>
                                      </p:to>
                                    </p:set>
                                    <p:animEffect transition="in" filter="fade">
                                      <p:cBhvr>
                                        <p:cTn id="23" dur="500"/>
                                        <p:tgtEl>
                                          <p:spTgt spid="2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xEl>
                                              <p:pRg st="4" end="4"/>
                                            </p:txEl>
                                          </p:spTgt>
                                        </p:tgtEl>
                                        <p:attrNameLst>
                                          <p:attrName>style.visibility</p:attrName>
                                        </p:attrNameLst>
                                      </p:cBhvr>
                                      <p:to>
                                        <p:strVal val="visible"/>
                                      </p:to>
                                    </p:set>
                                    <p:animEffect transition="in" filter="fade">
                                      <p:cBhvr>
                                        <p:cTn id="26" dur="500"/>
                                        <p:tgtEl>
                                          <p:spTgt spid="2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5" end="5"/>
                                            </p:txEl>
                                          </p:spTgt>
                                        </p:tgtEl>
                                        <p:attrNameLst>
                                          <p:attrName>style.visibility</p:attrName>
                                        </p:attrNameLst>
                                      </p:cBhvr>
                                      <p:to>
                                        <p:strVal val="visible"/>
                                      </p:to>
                                    </p:set>
                                    <p:animEffect transition="in" filter="fade">
                                      <p:cBhvr>
                                        <p:cTn id="31" dur="500"/>
                                        <p:tgtEl>
                                          <p:spTgt spid="2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xEl>
                                              <p:pRg st="6" end="6"/>
                                            </p:txEl>
                                          </p:spTgt>
                                        </p:tgtEl>
                                        <p:attrNameLst>
                                          <p:attrName>style.visibility</p:attrName>
                                        </p:attrNameLst>
                                      </p:cBhvr>
                                      <p:to>
                                        <p:strVal val="visible"/>
                                      </p:to>
                                    </p:set>
                                    <p:animEffect transition="in" filter="fade">
                                      <p:cBhvr>
                                        <p:cTn id="36" dur="500"/>
                                        <p:tgtEl>
                                          <p:spTgt spid="24">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xEl>
                                              <p:pRg st="7" end="7"/>
                                            </p:txEl>
                                          </p:spTgt>
                                        </p:tgtEl>
                                        <p:attrNameLst>
                                          <p:attrName>style.visibility</p:attrName>
                                        </p:attrNameLst>
                                      </p:cBhvr>
                                      <p:to>
                                        <p:strVal val="visible"/>
                                      </p:to>
                                    </p:set>
                                    <p:animEffect transition="in" filter="fade">
                                      <p:cBhvr>
                                        <p:cTn id="39" dur="500"/>
                                        <p:tgtEl>
                                          <p:spTgt spid="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81000"/>
            <a:ext cx="7772400" cy="1143000"/>
          </a:xfrm>
        </p:spPr>
        <p:txBody>
          <a:bodyPr/>
          <a:lstStyle/>
          <a:p>
            <a:r>
              <a:rPr lang="en-US" altLang="en-US" dirty="0">
                <a:effectLst>
                  <a:outerShdw blurRad="38100" dist="38100" dir="2700000" algn="tl">
                    <a:srgbClr val="000000">
                      <a:alpha val="43137"/>
                    </a:srgbClr>
                  </a:outerShdw>
                </a:effectLst>
              </a:rPr>
              <a:t>Typical Freezing Rain/Sleet Soundings</a:t>
            </a:r>
          </a:p>
        </p:txBody>
      </p:sp>
      <p:pic>
        <p:nvPicPr>
          <p:cNvPr id="266246" name="Picture 6" descr="freezing_rain_so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3495962"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66247" name="Picture 7" descr="Sl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728" y="2819400"/>
            <a:ext cx="3770186"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44</a:t>
            </a:fld>
            <a:endParaRPr lang="en-US" altLang="en-US" dirty="0"/>
          </a:p>
        </p:txBody>
      </p:sp>
    </p:spTree>
    <p:extLst>
      <p:ext uri="{BB962C8B-B14F-4D97-AF65-F5344CB8AC3E}">
        <p14:creationId xmlns:p14="http://schemas.microsoft.com/office/powerpoint/2010/main" val="157271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246"/>
                                        </p:tgtEl>
                                        <p:attrNameLst>
                                          <p:attrName>style.visibility</p:attrName>
                                        </p:attrNameLst>
                                      </p:cBhvr>
                                      <p:to>
                                        <p:strVal val="visible"/>
                                      </p:to>
                                    </p:set>
                                    <p:animEffect transition="in" filter="fade">
                                      <p:cBhvr>
                                        <p:cTn id="7" dur="500"/>
                                        <p:tgtEl>
                                          <p:spTgt spid="2662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47"/>
                                        </p:tgtEl>
                                        <p:attrNameLst>
                                          <p:attrName>style.visibility</p:attrName>
                                        </p:attrNameLst>
                                      </p:cBhvr>
                                      <p:to>
                                        <p:strVal val="visible"/>
                                      </p:to>
                                    </p:set>
                                    <p:animEffect transition="in" filter="fade">
                                      <p:cBhvr>
                                        <p:cTn id="11" dur="500"/>
                                        <p:tgtEl>
                                          <p:spTgt spid="266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81000"/>
            <a:ext cx="7772400" cy="1143000"/>
          </a:xfrm>
        </p:spPr>
        <p:txBody>
          <a:bodyPr/>
          <a:lstStyle/>
          <a:p>
            <a:r>
              <a:rPr lang="en-US" altLang="en-US" dirty="0">
                <a:effectLst>
                  <a:outerShdw blurRad="38100" dist="38100" dir="2700000" algn="tl">
                    <a:srgbClr val="000000">
                      <a:alpha val="43137"/>
                    </a:srgbClr>
                  </a:outerShdw>
                </a:effectLst>
              </a:rPr>
              <a:t>Typical Freezing Rain/Sleet Soundings</a:t>
            </a:r>
          </a:p>
        </p:txBody>
      </p:sp>
      <p:sp>
        <p:nvSpPr>
          <p:cNvPr id="8" name="Rectangle 1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752600"/>
            <a:ext cx="5394325" cy="45206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45</a:t>
            </a:fld>
            <a:endParaRPr lang="en-US" altLang="en-US" dirty="0"/>
          </a:p>
        </p:txBody>
      </p:sp>
    </p:spTree>
    <p:extLst>
      <p:ext uri="{BB962C8B-B14F-4D97-AF65-F5344CB8AC3E}">
        <p14:creationId xmlns:p14="http://schemas.microsoft.com/office/powerpoint/2010/main" val="234163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7"/>
          <p:cNvSpPr>
            <a:spLocks noGrp="1"/>
          </p:cNvSpPr>
          <p:nvPr>
            <p:ph type="sldNum" sz="quarter" idx="12"/>
          </p:nvPr>
        </p:nvSpPr>
        <p:spPr/>
        <p:txBody>
          <a:bodyPr/>
          <a:lstStyle/>
          <a:p>
            <a:fld id="{4B8B4F19-0F59-4FBE-907E-D4D5503B7583}" type="slidenum">
              <a:rPr lang="en-US" altLang="en-US">
                <a:effectLst>
                  <a:outerShdw blurRad="38100" dist="38100" dir="2700000" algn="tl">
                    <a:srgbClr val="000000">
                      <a:alpha val="43137"/>
                    </a:srgbClr>
                  </a:outerShdw>
                </a:effectLst>
              </a:rPr>
              <a:pPr/>
              <a:t>46</a:t>
            </a:fld>
            <a:endParaRPr lang="en-US" altLang="en-US">
              <a:effectLst>
                <a:outerShdw blurRad="38100" dist="38100" dir="2700000" algn="tl">
                  <a:srgbClr val="000000">
                    <a:alpha val="43137"/>
                  </a:srgbClr>
                </a:outerShdw>
              </a:effectLst>
            </a:endParaRPr>
          </a:p>
        </p:txBody>
      </p:sp>
      <p:sp>
        <p:nvSpPr>
          <p:cNvPr id="103426" name="Rectangle 2"/>
          <p:cNvSpPr>
            <a:spLocks noGrp="1" noChangeArrowheads="1"/>
          </p:cNvSpPr>
          <p:nvPr>
            <p:ph type="title"/>
          </p:nvPr>
        </p:nvSpPr>
        <p:spPr>
          <a:xfrm>
            <a:off x="663575" y="0"/>
            <a:ext cx="7772400" cy="914400"/>
          </a:xfrm>
        </p:spPr>
        <p:txBody>
          <a:bodyPr/>
          <a:lstStyle/>
          <a:p>
            <a:r>
              <a:rPr lang="en-US" altLang="en-US" dirty="0">
                <a:effectLst>
                  <a:outerShdw blurRad="38100" dist="38100" dir="2700000" algn="tl">
                    <a:srgbClr val="000000">
                      <a:alpha val="43137"/>
                    </a:srgbClr>
                  </a:outerShdw>
                </a:effectLst>
              </a:rPr>
              <a:t>Situational Awareness</a:t>
            </a:r>
          </a:p>
        </p:txBody>
      </p:sp>
      <p:sp>
        <p:nvSpPr>
          <p:cNvPr id="103427" name="Rectangle 3"/>
          <p:cNvSpPr>
            <a:spLocks noGrp="1" noChangeArrowheads="1"/>
          </p:cNvSpPr>
          <p:nvPr>
            <p:ph type="body" sz="half" idx="1"/>
          </p:nvPr>
        </p:nvSpPr>
        <p:spPr>
          <a:xfrm>
            <a:off x="620713" y="1519238"/>
            <a:ext cx="3810000" cy="2006600"/>
          </a:xfrm>
        </p:spPr>
        <p:txBody>
          <a:bodyPr/>
          <a:lstStyle/>
          <a:p>
            <a:pPr>
              <a:lnSpc>
                <a:spcPct val="90000"/>
              </a:lnSpc>
            </a:pPr>
            <a:r>
              <a:rPr lang="en-US" altLang="en-US" sz="2000">
                <a:effectLst>
                  <a:outerShdw blurRad="38100" dist="38100" dir="2700000" algn="tl">
                    <a:srgbClr val="000000">
                      <a:alpha val="43137"/>
                    </a:srgbClr>
                  </a:outerShdw>
                </a:effectLst>
              </a:rPr>
              <a:t>Keep current with the weather in your area</a:t>
            </a:r>
          </a:p>
          <a:p>
            <a:pPr>
              <a:lnSpc>
                <a:spcPct val="90000"/>
              </a:lnSpc>
            </a:pPr>
            <a:r>
              <a:rPr lang="en-US" altLang="en-US" sz="2000">
                <a:effectLst>
                  <a:outerShdw blurRad="38100" dist="38100" dir="2700000" algn="tl">
                    <a:srgbClr val="000000">
                      <a:alpha val="43137"/>
                    </a:srgbClr>
                  </a:outerShdw>
                </a:effectLst>
              </a:rPr>
              <a:t>Know where the fronts are located</a:t>
            </a:r>
          </a:p>
          <a:p>
            <a:pPr>
              <a:lnSpc>
                <a:spcPct val="90000"/>
              </a:lnSpc>
            </a:pPr>
            <a:r>
              <a:rPr lang="en-US" altLang="en-US" sz="2000">
                <a:effectLst>
                  <a:outerShdw blurRad="38100" dist="38100" dir="2700000" algn="tl">
                    <a:srgbClr val="000000">
                      <a:alpha val="43137"/>
                    </a:srgbClr>
                  </a:outerShdw>
                </a:effectLst>
              </a:rPr>
              <a:t>Keep current with freezing levels in your area</a:t>
            </a:r>
          </a:p>
        </p:txBody>
      </p:sp>
      <p:pic>
        <p:nvPicPr>
          <p:cNvPr id="103432" name="Picture 8" descr="icing_airmet_legent"/>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1066800"/>
            <a:ext cx="3397738" cy="447675"/>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4" name="Picture 10" descr="icing_airme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7908"/>
            <a:ext cx="3397738" cy="26630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descr="frzlvls"/>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838200" y="3748088"/>
            <a:ext cx="2892425" cy="2553613"/>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35" name="Line 11"/>
          <p:cNvSpPr>
            <a:spLocks noChangeShapeType="1"/>
          </p:cNvSpPr>
          <p:nvPr/>
        </p:nvSpPr>
        <p:spPr bwMode="auto">
          <a:xfrm>
            <a:off x="3848100" y="2025650"/>
            <a:ext cx="2019300" cy="27305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6" name="Line 12"/>
          <p:cNvSpPr>
            <a:spLocks noChangeShapeType="1"/>
          </p:cNvSpPr>
          <p:nvPr/>
        </p:nvSpPr>
        <p:spPr bwMode="auto">
          <a:xfrm flipH="1">
            <a:off x="1400175" y="3346450"/>
            <a:ext cx="990600" cy="114935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pic>
        <p:nvPicPr>
          <p:cNvPr id="1034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6288" y="3762374"/>
            <a:ext cx="3519430" cy="26400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8" name="Line 14"/>
          <p:cNvSpPr>
            <a:spLocks noChangeShapeType="1"/>
          </p:cNvSpPr>
          <p:nvPr/>
        </p:nvSpPr>
        <p:spPr bwMode="auto">
          <a:xfrm>
            <a:off x="3990975" y="2474913"/>
            <a:ext cx="1301750" cy="18716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39" name="Text Box 15"/>
          <p:cNvSpPr txBox="1">
            <a:spLocks noChangeArrowheads="1"/>
          </p:cNvSpPr>
          <p:nvPr/>
        </p:nvSpPr>
        <p:spPr bwMode="auto">
          <a:xfrm>
            <a:off x="1001713" y="5945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a:solidFill>
                <a:srgbClr val="CBE4FB"/>
              </a:solidFill>
              <a:effectLst>
                <a:outerShdw blurRad="38100" dist="38100" dir="2700000" algn="tl">
                  <a:srgbClr val="000000">
                    <a:alpha val="43137"/>
                  </a:srgbClr>
                </a:outerShdw>
              </a:effectLst>
              <a:latin typeface="Times New Roman" pitchFamily="18" charset="0"/>
            </a:endParaRPr>
          </a:p>
        </p:txBody>
      </p:sp>
      <p:sp>
        <p:nvSpPr>
          <p:cNvPr id="103440" name="Text Box 16"/>
          <p:cNvSpPr txBox="1">
            <a:spLocks noChangeArrowheads="1"/>
          </p:cNvSpPr>
          <p:nvPr/>
        </p:nvSpPr>
        <p:spPr bwMode="auto">
          <a:xfrm>
            <a:off x="685799" y="5819001"/>
            <a:ext cx="3162301" cy="276999"/>
          </a:xfrm>
          <a:prstGeom prst="rect">
            <a:avLst/>
          </a:prstGeom>
          <a:solidFill>
            <a:srgbClr val="FFFFFF"/>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1200" b="1" u="sng" dirty="0" smtClean="0">
                <a:solidFill>
                  <a:srgbClr val="7030A0"/>
                </a:solidFill>
                <a:effectLst>
                  <a:outerShdw blurRad="38100" dist="38100" dir="2700000" algn="tl">
                    <a:srgbClr val="000000">
                      <a:alpha val="43137"/>
                    </a:srgbClr>
                  </a:outerShdw>
                </a:effectLst>
                <a:latin typeface="Trebuchet MS" panose="020B0603020202020204" pitchFamily="34" charset="0"/>
              </a:rPr>
              <a:t>http://www.aviationweather.gov/gairmet</a:t>
            </a:r>
            <a:endParaRPr lang="en-US" altLang="en-US" sz="1200" b="1" u="sng" dirty="0">
              <a:solidFill>
                <a:srgbClr val="7030A0"/>
              </a:solidFill>
              <a:effectLst>
                <a:outerShdw blurRad="38100" dist="38100" dir="2700000" algn="tl">
                  <a:srgbClr val="000000">
                    <a:alpha val="43137"/>
                  </a:srgbClr>
                </a:outerShdw>
              </a:effectLst>
              <a:latin typeface="Trebuchet MS" panose="020B0603020202020204" pitchFamily="34" charset="0"/>
            </a:endParaRPr>
          </a:p>
        </p:txBody>
      </p:sp>
      <p:sp>
        <p:nvSpPr>
          <p:cNvPr id="103441" name="Rectangle 17"/>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03442" name="Picture 18" descr="nw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3443" name="Picture 19" descr="noaa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03434"/>
                                        </p:tgtEl>
                                        <p:attrNameLst>
                                          <p:attrName>style.visibility</p:attrName>
                                        </p:attrNameLst>
                                      </p:cBhvr>
                                      <p:to>
                                        <p:strVal val="visible"/>
                                      </p:to>
                                    </p:set>
                                    <p:anim calcmode="lin" valueType="num">
                                      <p:cBhvr additive="base">
                                        <p:cTn id="12" dur="500" fill="hold"/>
                                        <p:tgtEl>
                                          <p:spTgt spid="103434"/>
                                        </p:tgtEl>
                                        <p:attrNameLst>
                                          <p:attrName>ppt_x</p:attrName>
                                        </p:attrNameLst>
                                      </p:cBhvr>
                                      <p:tavLst>
                                        <p:tav tm="0">
                                          <p:val>
                                            <p:strVal val="#ppt_x"/>
                                          </p:val>
                                        </p:tav>
                                        <p:tav tm="100000">
                                          <p:val>
                                            <p:strVal val="#ppt_x"/>
                                          </p:val>
                                        </p:tav>
                                      </p:tavLst>
                                    </p:anim>
                                    <p:anim calcmode="lin" valueType="num">
                                      <p:cBhvr additive="base">
                                        <p:cTn id="13" dur="500" fill="hold"/>
                                        <p:tgtEl>
                                          <p:spTgt spid="10343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3432"/>
                                        </p:tgtEl>
                                        <p:attrNameLst>
                                          <p:attrName>style.visibility</p:attrName>
                                        </p:attrNameLst>
                                      </p:cBhvr>
                                      <p:to>
                                        <p:strVal val="visible"/>
                                      </p:to>
                                    </p:set>
                                    <p:anim calcmode="lin" valueType="num">
                                      <p:cBhvr additive="base">
                                        <p:cTn id="16" dur="500" fill="hold"/>
                                        <p:tgtEl>
                                          <p:spTgt spid="103432"/>
                                        </p:tgtEl>
                                        <p:attrNameLst>
                                          <p:attrName>ppt_x</p:attrName>
                                        </p:attrNameLst>
                                      </p:cBhvr>
                                      <p:tavLst>
                                        <p:tav tm="0">
                                          <p:val>
                                            <p:strVal val="#ppt_x"/>
                                          </p:val>
                                        </p:tav>
                                        <p:tav tm="100000">
                                          <p:val>
                                            <p:strVal val="#ppt_x"/>
                                          </p:val>
                                        </p:tav>
                                      </p:tavLst>
                                    </p:anim>
                                    <p:anim calcmode="lin" valueType="num">
                                      <p:cBhvr additive="base">
                                        <p:cTn id="17" dur="500" fill="hold"/>
                                        <p:tgtEl>
                                          <p:spTgt spid="103432"/>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03435"/>
                                        </p:tgtEl>
                                        <p:attrNameLst>
                                          <p:attrName>style.visibility</p:attrName>
                                        </p:attrNameLst>
                                      </p:cBhvr>
                                      <p:to>
                                        <p:strVal val="visible"/>
                                      </p:to>
                                    </p:set>
                                    <p:anim calcmode="lin" valueType="num">
                                      <p:cBhvr additive="base">
                                        <p:cTn id="21" dur="500" fill="hold"/>
                                        <p:tgtEl>
                                          <p:spTgt spid="103435"/>
                                        </p:tgtEl>
                                        <p:attrNameLst>
                                          <p:attrName>ppt_x</p:attrName>
                                        </p:attrNameLst>
                                      </p:cBhvr>
                                      <p:tavLst>
                                        <p:tav tm="0">
                                          <p:val>
                                            <p:strVal val="#ppt_x"/>
                                          </p:val>
                                        </p:tav>
                                        <p:tav tm="100000">
                                          <p:val>
                                            <p:strVal val="#ppt_x"/>
                                          </p:val>
                                        </p:tav>
                                      </p:tavLst>
                                    </p:anim>
                                    <p:anim calcmode="lin" valueType="num">
                                      <p:cBhvr additive="base">
                                        <p:cTn id="22" dur="500" fill="hold"/>
                                        <p:tgtEl>
                                          <p:spTgt spid="10343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7">
                                            <p:txEl>
                                              <p:pRg st="1" end="1"/>
                                            </p:txEl>
                                          </p:spTgt>
                                        </p:tgtEl>
                                        <p:attrNameLst>
                                          <p:attrName>style.visibility</p:attrName>
                                        </p:attrNameLst>
                                      </p:cBhvr>
                                      <p:to>
                                        <p:strVal val="visible"/>
                                      </p:to>
                                    </p:set>
                                    <p:anim calcmode="lin" valueType="num">
                                      <p:cBhvr additive="base">
                                        <p:cTn id="27"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03437"/>
                                        </p:tgtEl>
                                        <p:attrNameLst>
                                          <p:attrName>style.visibility</p:attrName>
                                        </p:attrNameLst>
                                      </p:cBhvr>
                                      <p:to>
                                        <p:strVal val="visible"/>
                                      </p:to>
                                    </p:set>
                                  </p:childTnLst>
                                </p:cTn>
                              </p:par>
                              <p:par>
                                <p:cTn id="32" presetID="2" presetClass="entr" presetSubtype="4" fill="hold" grpId="0" nodeType="withEffect">
                                  <p:stCondLst>
                                    <p:cond delay="0"/>
                                  </p:stCondLst>
                                  <p:childTnLst>
                                    <p:set>
                                      <p:cBhvr>
                                        <p:cTn id="33" dur="1" fill="hold">
                                          <p:stCondLst>
                                            <p:cond delay="0"/>
                                          </p:stCondLst>
                                        </p:cTn>
                                        <p:tgtEl>
                                          <p:spTgt spid="103438"/>
                                        </p:tgtEl>
                                        <p:attrNameLst>
                                          <p:attrName>style.visibility</p:attrName>
                                        </p:attrNameLst>
                                      </p:cBhvr>
                                      <p:to>
                                        <p:strVal val="visible"/>
                                      </p:to>
                                    </p:set>
                                    <p:anim calcmode="lin" valueType="num">
                                      <p:cBhvr additive="base">
                                        <p:cTn id="34" dur="500" fill="hold"/>
                                        <p:tgtEl>
                                          <p:spTgt spid="103438"/>
                                        </p:tgtEl>
                                        <p:attrNameLst>
                                          <p:attrName>ppt_x</p:attrName>
                                        </p:attrNameLst>
                                      </p:cBhvr>
                                      <p:tavLst>
                                        <p:tav tm="0">
                                          <p:val>
                                            <p:strVal val="#ppt_x"/>
                                          </p:val>
                                        </p:tav>
                                        <p:tav tm="100000">
                                          <p:val>
                                            <p:strVal val="#ppt_x"/>
                                          </p:val>
                                        </p:tav>
                                      </p:tavLst>
                                    </p:anim>
                                    <p:anim calcmode="lin" valueType="num">
                                      <p:cBhvr additive="base">
                                        <p:cTn id="35" dur="500" fill="hold"/>
                                        <p:tgtEl>
                                          <p:spTgt spid="10343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3427">
                                            <p:txEl>
                                              <p:pRg st="2" end="2"/>
                                            </p:txEl>
                                          </p:spTgt>
                                        </p:tgtEl>
                                        <p:attrNameLst>
                                          <p:attrName>style.visibility</p:attrName>
                                        </p:attrNameLst>
                                      </p:cBhvr>
                                      <p:to>
                                        <p:strVal val="visible"/>
                                      </p:to>
                                    </p:set>
                                    <p:anim calcmode="lin" valueType="num">
                                      <p:cBhvr additive="base">
                                        <p:cTn id="40"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
                            </p:stCondLst>
                            <p:childTnLst>
                              <p:par>
                                <p:cTn id="43" presetID="2" presetClass="entr" presetSubtype="4" fill="hold" nodeType="afterEffect">
                                  <p:stCondLst>
                                    <p:cond delay="0"/>
                                  </p:stCondLst>
                                  <p:childTnLst>
                                    <p:set>
                                      <p:cBhvr>
                                        <p:cTn id="44" dur="1" fill="hold">
                                          <p:stCondLst>
                                            <p:cond delay="0"/>
                                          </p:stCondLst>
                                        </p:cTn>
                                        <p:tgtEl>
                                          <p:spTgt spid="103428"/>
                                        </p:tgtEl>
                                        <p:attrNameLst>
                                          <p:attrName>style.visibility</p:attrName>
                                        </p:attrNameLst>
                                      </p:cBhvr>
                                      <p:to>
                                        <p:strVal val="visible"/>
                                      </p:to>
                                    </p:set>
                                    <p:anim calcmode="lin" valueType="num">
                                      <p:cBhvr additive="base">
                                        <p:cTn id="45" dur="500" fill="hold"/>
                                        <p:tgtEl>
                                          <p:spTgt spid="103428"/>
                                        </p:tgtEl>
                                        <p:attrNameLst>
                                          <p:attrName>ppt_x</p:attrName>
                                        </p:attrNameLst>
                                      </p:cBhvr>
                                      <p:tavLst>
                                        <p:tav tm="0">
                                          <p:val>
                                            <p:strVal val="#ppt_x"/>
                                          </p:val>
                                        </p:tav>
                                        <p:tav tm="100000">
                                          <p:val>
                                            <p:strVal val="#ppt_x"/>
                                          </p:val>
                                        </p:tav>
                                      </p:tavLst>
                                    </p:anim>
                                    <p:anim calcmode="lin" valueType="num">
                                      <p:cBhvr additive="base">
                                        <p:cTn id="46" dur="500" fill="hold"/>
                                        <p:tgtEl>
                                          <p:spTgt spid="10342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103436"/>
                                        </p:tgtEl>
                                        <p:attrNameLst>
                                          <p:attrName>style.visibility</p:attrName>
                                        </p:attrNameLst>
                                      </p:cBhvr>
                                      <p:to>
                                        <p:strVal val="visible"/>
                                      </p:to>
                                    </p:set>
                                    <p:anim calcmode="lin" valueType="num">
                                      <p:cBhvr additive="base">
                                        <p:cTn id="50" dur="500" fill="hold"/>
                                        <p:tgtEl>
                                          <p:spTgt spid="103436"/>
                                        </p:tgtEl>
                                        <p:attrNameLst>
                                          <p:attrName>ppt_x</p:attrName>
                                        </p:attrNameLst>
                                      </p:cBhvr>
                                      <p:tavLst>
                                        <p:tav tm="0">
                                          <p:val>
                                            <p:strVal val="#ppt_x"/>
                                          </p:val>
                                        </p:tav>
                                        <p:tav tm="100000">
                                          <p:val>
                                            <p:strVal val="#ppt_x"/>
                                          </p:val>
                                        </p:tav>
                                      </p:tavLst>
                                    </p:anim>
                                    <p:anim calcmode="lin" valueType="num">
                                      <p:cBhvr additive="base">
                                        <p:cTn id="51" dur="500" fill="hold"/>
                                        <p:tgtEl>
                                          <p:spTgt spid="103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animBg="1"/>
      <p:bldP spid="103436" grpId="0" animBg="1"/>
      <p:bldP spid="1034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6F9E72B-BB25-40E2-BE7C-5D0F6E596820}" type="slidenum">
              <a:rPr lang="en-US" altLang="en-US">
                <a:effectLst>
                  <a:outerShdw blurRad="38100" dist="38100" dir="2700000" algn="tl">
                    <a:srgbClr val="000000">
                      <a:alpha val="43137"/>
                    </a:srgbClr>
                  </a:outerShdw>
                </a:effectLst>
              </a:rPr>
              <a:pPr/>
              <a:t>47</a:t>
            </a:fld>
            <a:endParaRPr lang="en-US" altLang="en-US">
              <a:effectLst>
                <a:outerShdw blurRad="38100" dist="38100" dir="2700000" algn="tl">
                  <a:srgbClr val="000000">
                    <a:alpha val="43137"/>
                  </a:srgbClr>
                </a:outerShdw>
              </a:effectLst>
            </a:endParaRPr>
          </a:p>
        </p:txBody>
      </p:sp>
      <p:sp>
        <p:nvSpPr>
          <p:cNvPr id="105475" name="Rectangle 3"/>
          <p:cNvSpPr>
            <a:spLocks noGrp="1" noChangeArrowheads="1"/>
          </p:cNvSpPr>
          <p:nvPr>
            <p:ph type="body" idx="1"/>
          </p:nvPr>
        </p:nvSpPr>
        <p:spPr>
          <a:xfrm>
            <a:off x="571500" y="914400"/>
            <a:ext cx="7824788" cy="5562600"/>
          </a:xfrm>
        </p:spPr>
        <p:txBody>
          <a:bodyPr/>
          <a:lstStyle/>
          <a:p>
            <a:r>
              <a:rPr lang="en-US" altLang="en-US" sz="2400" dirty="0" smtClean="0">
                <a:effectLst>
                  <a:outerShdw blurRad="38100" dist="38100" dir="2700000" algn="tl">
                    <a:srgbClr val="000000">
                      <a:alpha val="43137"/>
                    </a:srgbClr>
                  </a:outerShdw>
                </a:effectLst>
              </a:rPr>
              <a:t>Know </a:t>
            </a:r>
            <a:r>
              <a:rPr lang="en-US" altLang="en-US" sz="2400" dirty="0">
                <a:effectLst>
                  <a:outerShdw blurRad="38100" dist="38100" dir="2700000" algn="tl">
                    <a:srgbClr val="000000">
                      <a:alpha val="43137"/>
                    </a:srgbClr>
                  </a:outerShdw>
                </a:effectLst>
              </a:rPr>
              <a:t>the cloud bases</a:t>
            </a:r>
          </a:p>
          <a:p>
            <a:endParaRPr lang="en-US" altLang="en-US" sz="1600" dirty="0" smtClean="0">
              <a:effectLst>
                <a:outerShdw blurRad="38100" dist="38100" dir="2700000" algn="tl">
                  <a:srgbClr val="000000">
                    <a:alpha val="43137"/>
                  </a:srgbClr>
                </a:outerShdw>
              </a:effectLst>
            </a:endParaRPr>
          </a:p>
          <a:p>
            <a:r>
              <a:rPr lang="en-US" altLang="en-US" sz="2400" dirty="0">
                <a:effectLst>
                  <a:outerShdw blurRad="38100" dist="38100" dir="2700000" algn="tl">
                    <a:srgbClr val="000000">
                      <a:alpha val="43137"/>
                    </a:srgbClr>
                  </a:outerShdw>
                </a:effectLst>
              </a:rPr>
              <a:t>Know the cloud tops…light, non-turbo aircraft may not be able to climb above 8,000 ft. Once on top…can they stay there?</a:t>
            </a:r>
          </a:p>
          <a:p>
            <a:endParaRPr lang="en-US" altLang="en-US" sz="1600" dirty="0" smtClean="0">
              <a:effectLst>
                <a:outerShdw blurRad="38100" dist="38100" dir="2700000" algn="tl">
                  <a:srgbClr val="000000">
                    <a:alpha val="43137"/>
                  </a:srgbClr>
                </a:outerShdw>
              </a:effectLst>
            </a:endParaRPr>
          </a:p>
          <a:p>
            <a:r>
              <a:rPr lang="en-US" altLang="en-US" sz="2400" dirty="0" smtClean="0">
                <a:effectLst>
                  <a:outerShdw blurRad="38100" dist="38100" dir="2700000" algn="tl">
                    <a:srgbClr val="000000">
                      <a:alpha val="43137"/>
                    </a:srgbClr>
                  </a:outerShdw>
                </a:effectLst>
              </a:rPr>
              <a:t>Are </a:t>
            </a:r>
            <a:r>
              <a:rPr lang="en-US" altLang="en-US" sz="2400" dirty="0">
                <a:effectLst>
                  <a:outerShdw blurRad="38100" dist="38100" dir="2700000" algn="tl">
                    <a:srgbClr val="000000">
                      <a:alpha val="43137"/>
                    </a:srgbClr>
                  </a:outerShdw>
                </a:effectLst>
              </a:rPr>
              <a:t>clouds air mass or frontal? </a:t>
            </a:r>
            <a:r>
              <a:rPr lang="en-US" altLang="en-US" sz="2400" dirty="0" smtClean="0">
                <a:effectLst>
                  <a:outerShdw blurRad="38100" dist="38100" dir="2700000" algn="tl">
                    <a:srgbClr val="000000">
                      <a:alpha val="43137"/>
                    </a:srgbClr>
                  </a:outerShdw>
                </a:effectLst>
              </a:rPr>
              <a:t> Frontal </a:t>
            </a:r>
            <a:r>
              <a:rPr lang="en-US" altLang="en-US" sz="2400" dirty="0">
                <a:effectLst>
                  <a:outerShdw blurRad="38100" dist="38100" dir="2700000" algn="tl">
                    <a:srgbClr val="000000">
                      <a:alpha val="43137"/>
                    </a:srgbClr>
                  </a:outerShdw>
                </a:effectLst>
              </a:rPr>
              <a:t>clouds cover larger areas…aircraft flying </a:t>
            </a:r>
            <a:r>
              <a:rPr lang="en-US" altLang="en-US" sz="2400" dirty="0" smtClean="0">
                <a:effectLst>
                  <a:outerShdw blurRad="38100" dist="38100" dir="2700000" algn="tl">
                    <a:srgbClr val="000000">
                      <a:alpha val="43137"/>
                    </a:srgbClr>
                  </a:outerShdw>
                </a:effectLst>
              </a:rPr>
              <a:t>through </a:t>
            </a:r>
            <a:r>
              <a:rPr lang="en-US" altLang="en-US" sz="2400" dirty="0">
                <a:effectLst>
                  <a:outerShdw blurRad="38100" dist="38100" dir="2700000" algn="tl">
                    <a:srgbClr val="000000">
                      <a:alpha val="43137"/>
                    </a:srgbClr>
                  </a:outerShdw>
                </a:effectLst>
              </a:rPr>
              <a:t>frontal clouds may experience icing conditions for a longer period of </a:t>
            </a:r>
            <a:r>
              <a:rPr lang="en-US" altLang="en-US" sz="2400" dirty="0" smtClean="0">
                <a:effectLst>
                  <a:outerShdw blurRad="38100" dist="38100" dir="2700000" algn="tl">
                    <a:srgbClr val="000000">
                      <a:alpha val="43137"/>
                    </a:srgbClr>
                  </a:outerShdw>
                </a:effectLst>
              </a:rPr>
              <a:t>time.</a:t>
            </a:r>
            <a:endParaRPr lang="en-US" altLang="en-US" sz="2400" dirty="0">
              <a:effectLst>
                <a:outerShdw blurRad="38100" dist="38100" dir="2700000" algn="tl">
                  <a:srgbClr val="000000">
                    <a:alpha val="43137"/>
                  </a:srgbClr>
                </a:outerShdw>
              </a:effectLst>
            </a:endParaRPr>
          </a:p>
          <a:p>
            <a:endParaRPr lang="en-US" altLang="en-US" sz="1600" dirty="0" smtClean="0">
              <a:effectLst>
                <a:outerShdw blurRad="38100" dist="38100" dir="2700000" algn="tl">
                  <a:srgbClr val="000000">
                    <a:alpha val="43137"/>
                  </a:srgbClr>
                </a:outerShdw>
              </a:effectLst>
            </a:endParaRPr>
          </a:p>
          <a:p>
            <a:r>
              <a:rPr lang="en-US" altLang="en-US" sz="2400" dirty="0" smtClean="0">
                <a:effectLst>
                  <a:outerShdw blurRad="38100" dist="38100" dir="2700000" algn="tl">
                    <a:srgbClr val="000000">
                      <a:alpha val="43137"/>
                    </a:srgbClr>
                  </a:outerShdw>
                </a:effectLst>
              </a:rPr>
              <a:t>Are </a:t>
            </a:r>
            <a:r>
              <a:rPr lang="en-US" altLang="en-US" sz="2400" dirty="0">
                <a:effectLst>
                  <a:outerShdw blurRad="38100" dist="38100" dir="2700000" algn="tl">
                    <a:srgbClr val="000000">
                      <a:alpha val="43137"/>
                    </a:srgbClr>
                  </a:outerShdw>
                </a:effectLst>
              </a:rPr>
              <a:t>alternate routes </a:t>
            </a:r>
            <a:r>
              <a:rPr lang="en-US" altLang="en-US" sz="2400" dirty="0" smtClean="0">
                <a:effectLst>
                  <a:outerShdw blurRad="38100" dist="38100" dir="2700000" algn="tl">
                    <a:srgbClr val="000000">
                      <a:alpha val="43137"/>
                    </a:srgbClr>
                  </a:outerShdw>
                </a:effectLst>
              </a:rPr>
              <a:t>available…around </a:t>
            </a:r>
            <a:r>
              <a:rPr lang="en-US" altLang="en-US" sz="2400" dirty="0">
                <a:effectLst>
                  <a:outerShdw blurRad="38100" dist="38100" dir="2700000" algn="tl">
                    <a:srgbClr val="000000">
                      <a:alpha val="43137"/>
                    </a:srgbClr>
                  </a:outerShdw>
                </a:effectLst>
              </a:rPr>
              <a:t>fronts or around </a:t>
            </a:r>
            <a:r>
              <a:rPr lang="en-US" altLang="en-US" sz="2400" dirty="0" smtClean="0">
                <a:effectLst>
                  <a:outerShdw blurRad="38100" dist="38100" dir="2700000" algn="tl">
                    <a:srgbClr val="000000">
                      <a:alpha val="43137"/>
                    </a:srgbClr>
                  </a:outerShdw>
                </a:effectLst>
              </a:rPr>
              <a:t>mountains?</a:t>
            </a:r>
          </a:p>
          <a:p>
            <a:endParaRPr lang="en-US" altLang="en-US" sz="1600" dirty="0">
              <a:effectLst>
                <a:outerShdw blurRad="38100" dist="38100" dir="2700000" algn="tl">
                  <a:srgbClr val="000000">
                    <a:alpha val="43137"/>
                  </a:srgbClr>
                </a:outerShdw>
              </a:effectLst>
            </a:endParaRPr>
          </a:p>
          <a:p>
            <a:r>
              <a:rPr lang="en-US" altLang="en-US" sz="2400" i="1" dirty="0" smtClean="0">
                <a:effectLst>
                  <a:outerShdw blurRad="38100" dist="38100" dir="2700000" algn="tl">
                    <a:srgbClr val="000000">
                      <a:alpha val="43137"/>
                    </a:srgbClr>
                  </a:outerShdw>
                </a:effectLst>
              </a:rPr>
              <a:t>More about this in the next presentation….</a:t>
            </a:r>
            <a:endParaRPr lang="en-US" altLang="en-US" sz="2000" i="1" dirty="0">
              <a:effectLst>
                <a:outerShdw blurRad="38100" dist="38100" dir="2700000" algn="tl">
                  <a:srgbClr val="000000">
                    <a:alpha val="43137"/>
                  </a:srgbClr>
                </a:outerShdw>
              </a:effectLst>
            </a:endParaRPr>
          </a:p>
        </p:txBody>
      </p:sp>
      <p:sp>
        <p:nvSpPr>
          <p:cNvPr id="105476" name="Rectangle 4"/>
          <p:cNvSpPr>
            <a:spLocks noChangeArrowheads="1"/>
          </p:cNvSpPr>
          <p:nvPr/>
        </p:nvSpPr>
        <p:spPr bwMode="auto">
          <a:xfrm>
            <a:off x="685800" y="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rgbClr val="FFFFFF"/>
                </a:solidFill>
                <a:latin typeface="Trebuchet MS" pitchFamily="34" charset="0"/>
              </a:defRPr>
            </a:lvl1pPr>
            <a:lvl2pPr algn="ctr">
              <a:defRPr sz="4000" b="1">
                <a:solidFill>
                  <a:srgbClr val="FFFFFF"/>
                </a:solidFill>
                <a:latin typeface="Trebuchet MS" pitchFamily="34" charset="0"/>
              </a:defRPr>
            </a:lvl2pPr>
            <a:lvl3pPr algn="ctr">
              <a:defRPr sz="4000" b="1">
                <a:solidFill>
                  <a:srgbClr val="FFFFFF"/>
                </a:solidFill>
                <a:latin typeface="Trebuchet MS" pitchFamily="34" charset="0"/>
              </a:defRPr>
            </a:lvl3pPr>
            <a:lvl4pPr algn="ctr">
              <a:defRPr sz="4000" b="1">
                <a:solidFill>
                  <a:srgbClr val="FFFFFF"/>
                </a:solidFill>
                <a:latin typeface="Trebuchet MS" pitchFamily="34" charset="0"/>
              </a:defRPr>
            </a:lvl4pPr>
            <a:lvl5pPr algn="ctr">
              <a:defRPr sz="4000" b="1">
                <a:solidFill>
                  <a:srgbClr val="FFFFFF"/>
                </a:solidFill>
                <a:latin typeface="Trebuchet MS" pitchFamily="34" charset="0"/>
              </a:defRPr>
            </a:lvl5pPr>
            <a:lvl6pPr marL="457200" algn="ctr" fontAlgn="base">
              <a:spcBef>
                <a:spcPct val="0"/>
              </a:spcBef>
              <a:spcAft>
                <a:spcPct val="0"/>
              </a:spcAft>
              <a:defRPr sz="4000" b="1">
                <a:solidFill>
                  <a:srgbClr val="FFFFFF"/>
                </a:solidFill>
                <a:latin typeface="Trebuchet MS" pitchFamily="34" charset="0"/>
              </a:defRPr>
            </a:lvl6pPr>
            <a:lvl7pPr marL="914400" algn="ctr" fontAlgn="base">
              <a:spcBef>
                <a:spcPct val="0"/>
              </a:spcBef>
              <a:spcAft>
                <a:spcPct val="0"/>
              </a:spcAft>
              <a:defRPr sz="4000" b="1">
                <a:solidFill>
                  <a:srgbClr val="FFFFFF"/>
                </a:solidFill>
                <a:latin typeface="Trebuchet MS" pitchFamily="34" charset="0"/>
              </a:defRPr>
            </a:lvl7pPr>
            <a:lvl8pPr marL="1371600" algn="ctr" fontAlgn="base">
              <a:spcBef>
                <a:spcPct val="0"/>
              </a:spcBef>
              <a:spcAft>
                <a:spcPct val="0"/>
              </a:spcAft>
              <a:defRPr sz="4000" b="1">
                <a:solidFill>
                  <a:srgbClr val="FFFFFF"/>
                </a:solidFill>
                <a:latin typeface="Trebuchet MS" pitchFamily="34" charset="0"/>
              </a:defRPr>
            </a:lvl8pPr>
            <a:lvl9pPr marL="1828800" algn="ctr" fontAlgn="base">
              <a:spcBef>
                <a:spcPct val="0"/>
              </a:spcBef>
              <a:spcAft>
                <a:spcPct val="0"/>
              </a:spcAft>
              <a:defRPr sz="4000" b="1">
                <a:solidFill>
                  <a:srgbClr val="FFFFFF"/>
                </a:solidFill>
                <a:latin typeface="Trebuchet MS" pitchFamily="34" charset="0"/>
              </a:defRPr>
            </a:lvl9pPr>
          </a:lstStyle>
          <a:p>
            <a:pPr fontAlgn="base">
              <a:spcBef>
                <a:spcPct val="0"/>
              </a:spcBef>
              <a:spcAft>
                <a:spcPct val="0"/>
              </a:spcAft>
            </a:pPr>
            <a:r>
              <a:rPr lang="en-US" altLang="en-US" sz="3600" dirty="0">
                <a:effectLst>
                  <a:outerShdw blurRad="38100" dist="38100" dir="2700000" algn="tl">
                    <a:srgbClr val="000000">
                      <a:alpha val="43137"/>
                    </a:srgbClr>
                  </a:outerShdw>
                </a:effectLst>
              </a:rPr>
              <a:t>Situational Awareness</a:t>
            </a:r>
          </a:p>
        </p:txBody>
      </p:sp>
      <p:sp>
        <p:nvSpPr>
          <p:cNvPr id="105477"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105478"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05479"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5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475">
                                            <p:txEl>
                                              <p:pRg st="4" end="4"/>
                                            </p:txEl>
                                          </p:spTgt>
                                        </p:tgtEl>
                                        <p:attrNameLst>
                                          <p:attrName>style.visibility</p:attrName>
                                        </p:attrNameLst>
                                      </p:cBhvr>
                                      <p:to>
                                        <p:strVal val="visible"/>
                                      </p:to>
                                    </p:set>
                                    <p:animEffect transition="in" filter="fade">
                                      <p:cBhvr>
                                        <p:cTn id="12" dur="500"/>
                                        <p:tgtEl>
                                          <p:spTgt spid="1054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475">
                                            <p:txEl>
                                              <p:pRg st="6" end="6"/>
                                            </p:txEl>
                                          </p:spTgt>
                                        </p:tgtEl>
                                        <p:attrNameLst>
                                          <p:attrName>style.visibility</p:attrName>
                                        </p:attrNameLst>
                                      </p:cBhvr>
                                      <p:to>
                                        <p:strVal val="visible"/>
                                      </p:to>
                                    </p:set>
                                    <p:animEffect transition="in" filter="fade">
                                      <p:cBhvr>
                                        <p:cTn id="17" dur="500"/>
                                        <p:tgtEl>
                                          <p:spTgt spid="10547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5475">
                                            <p:txEl>
                                              <p:pRg st="8" end="8"/>
                                            </p:txEl>
                                          </p:spTgt>
                                        </p:tgtEl>
                                        <p:attrNameLst>
                                          <p:attrName>style.visibility</p:attrName>
                                        </p:attrNameLst>
                                      </p:cBhvr>
                                      <p:to>
                                        <p:strVal val="visible"/>
                                      </p:to>
                                    </p:set>
                                    <p:animEffect transition="in" filter="fade">
                                      <p:cBhvr>
                                        <p:cTn id="22" dur="500"/>
                                        <p:tgtEl>
                                          <p:spTgt spid="1054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3" name="Picture 3" descr="PLNTON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429000"/>
            <a:ext cx="259080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66564" name="Picture 4" descr="PLNTOND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381000"/>
            <a:ext cx="2767013" cy="1728788"/>
          </a:xfrm>
          <a:prstGeom prst="rect">
            <a:avLst/>
          </a:prstGeom>
          <a:noFill/>
          <a:extLst>
            <a:ext uri="{909E8E84-426E-40DD-AFC4-6F175D3DCCD1}">
              <a14:hiddenFill xmlns:a14="http://schemas.microsoft.com/office/drawing/2010/main">
                <a:solidFill>
                  <a:srgbClr val="FFFFFF"/>
                </a:solidFill>
              </a14:hiddenFill>
            </a:ext>
          </a:extLst>
        </p:spPr>
      </p:pic>
      <p:sp>
        <p:nvSpPr>
          <p:cNvPr id="66567" name="Text Box 7"/>
          <p:cNvSpPr txBox="1">
            <a:spLocks noChangeArrowheads="1"/>
          </p:cNvSpPr>
          <p:nvPr/>
        </p:nvSpPr>
        <p:spPr bwMode="auto">
          <a:xfrm>
            <a:off x="1171575" y="1166813"/>
            <a:ext cx="4206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b="1">
                <a:solidFill>
                  <a:srgbClr val="CBE4FB"/>
                </a:solidFill>
                <a:effectLst>
                  <a:outerShdw blurRad="38100" dist="38100" dir="2700000" algn="tl">
                    <a:srgbClr val="000000">
                      <a:alpha val="43137"/>
                    </a:srgbClr>
                  </a:outerShdw>
                </a:effectLst>
              </a:rPr>
              <a:t>Thank you for</a:t>
            </a:r>
          </a:p>
          <a:p>
            <a:pPr algn="ctr" fontAlgn="base">
              <a:spcBef>
                <a:spcPct val="0"/>
              </a:spcBef>
              <a:spcAft>
                <a:spcPct val="0"/>
              </a:spcAft>
            </a:pPr>
            <a:r>
              <a:rPr lang="en-US" altLang="en-US" sz="3600" b="1">
                <a:solidFill>
                  <a:srgbClr val="CBE4FB"/>
                </a:solidFill>
                <a:effectLst>
                  <a:outerShdw blurRad="38100" dist="38100" dir="2700000" algn="tl">
                    <a:srgbClr val="000000">
                      <a:alpha val="43137"/>
                    </a:srgbClr>
                  </a:outerShdw>
                </a:effectLst>
              </a:rPr>
              <a:t>your participation!</a:t>
            </a:r>
          </a:p>
          <a:p>
            <a:pPr algn="ctr" fontAlgn="base">
              <a:spcBef>
                <a:spcPct val="0"/>
              </a:spcBef>
              <a:spcAft>
                <a:spcPct val="0"/>
              </a:spcAft>
            </a:pPr>
            <a:endParaRPr lang="en-US" altLang="en-US" sz="3600" b="1">
              <a:solidFill>
                <a:srgbClr val="CBE4FB"/>
              </a:solidFill>
              <a:effectLst>
                <a:outerShdw blurRad="38100" dist="38100" dir="2700000" algn="tl">
                  <a:srgbClr val="000000">
                    <a:alpha val="43137"/>
                  </a:srgbClr>
                </a:outerShdw>
              </a:effectLst>
            </a:endParaRPr>
          </a:p>
        </p:txBody>
      </p:sp>
      <p:sp>
        <p:nvSpPr>
          <p:cNvPr id="66568" name="Text Box 8"/>
          <p:cNvSpPr txBox="1">
            <a:spLocks noChangeArrowheads="1"/>
          </p:cNvSpPr>
          <p:nvPr/>
        </p:nvSpPr>
        <p:spPr bwMode="auto">
          <a:xfrm>
            <a:off x="3806825" y="4038600"/>
            <a:ext cx="52609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rPr>
              <a:t>Further questions can be directed to </a:t>
            </a:r>
            <a:r>
              <a:rPr lang="en-US" altLang="en-US" sz="2400" dirty="0" smtClean="0">
                <a:solidFill>
                  <a:srgbClr val="CBE4FB"/>
                </a:solidFill>
                <a:effectLst>
                  <a:outerShdw blurRad="38100" dist="38100" dir="2700000" algn="tl">
                    <a:srgbClr val="000000">
                      <a:alpha val="43137"/>
                    </a:srgbClr>
                  </a:outerShdw>
                </a:effectLst>
                <a:latin typeface="Trebuchet MS" panose="020B0603020202020204" pitchFamily="34" charset="0"/>
              </a:rPr>
              <a:t>the Center </a:t>
            </a:r>
            <a:r>
              <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rPr>
              <a:t>Weather Service Unit in</a:t>
            </a:r>
          </a:p>
          <a:p>
            <a:pPr fontAlgn="base">
              <a:spcBef>
                <a:spcPct val="0"/>
              </a:spcBef>
              <a:spcAft>
                <a:spcPct val="0"/>
              </a:spcAft>
            </a:pPr>
            <a:r>
              <a:rPr lang="en-US" altLang="en-US" sz="2400" dirty="0" smtClean="0">
                <a:solidFill>
                  <a:srgbClr val="CBE4FB"/>
                </a:solidFill>
                <a:effectLst>
                  <a:outerShdw blurRad="38100" dist="38100" dir="2700000" algn="tl">
                    <a:srgbClr val="000000">
                      <a:alpha val="43137"/>
                    </a:srgbClr>
                  </a:outerShdw>
                </a:effectLst>
                <a:latin typeface="Trebuchet MS" panose="020B0603020202020204" pitchFamily="34" charset="0"/>
              </a:rPr>
              <a:t>Auburn, Washington</a:t>
            </a:r>
          </a:p>
          <a:p>
            <a:pPr fontAlgn="base">
              <a:spcBef>
                <a:spcPct val="0"/>
              </a:spcBef>
              <a:spcAft>
                <a:spcPct val="0"/>
              </a:spcAft>
            </a:pPr>
            <a:endParaRPr lang="en-US" altLang="en-US" sz="2400" dirty="0" smtClean="0">
              <a:solidFill>
                <a:srgbClr val="CBE4FB"/>
              </a:solidFill>
              <a:effectLst>
                <a:outerShdw blurRad="38100" dist="38100" dir="2700000" algn="tl">
                  <a:srgbClr val="000000">
                    <a:alpha val="43137"/>
                  </a:srgbClr>
                </a:outerShdw>
              </a:effectLst>
              <a:latin typeface="Trebuchet MS" panose="020B0603020202020204" pitchFamily="34" charset="0"/>
            </a:endParaRPr>
          </a:p>
          <a:p>
            <a:pPr fontAlgn="base">
              <a:spcBef>
                <a:spcPct val="0"/>
              </a:spcBef>
              <a:spcAft>
                <a:spcPct val="0"/>
              </a:spcAft>
            </a:pPr>
            <a:r>
              <a:rPr lang="en-US" altLang="en-US" sz="2400" i="1" dirty="0" smtClean="0">
                <a:solidFill>
                  <a:srgbClr val="CBE4FB"/>
                </a:solidFill>
                <a:effectLst>
                  <a:outerShdw blurRad="38100" dist="38100" dir="2700000" algn="tl">
                    <a:srgbClr val="000000">
                      <a:alpha val="43137"/>
                    </a:srgbClr>
                  </a:outerShdw>
                </a:effectLst>
                <a:latin typeface="Trebuchet MS" panose="020B0603020202020204" pitchFamily="34" charset="0"/>
              </a:rPr>
              <a:t>James.Vasilj@noaa.gov</a:t>
            </a:r>
            <a:r>
              <a:rPr lang="en-US" altLang="en-US" sz="2400" dirty="0" smtClean="0">
                <a:solidFill>
                  <a:srgbClr val="CBE4FB"/>
                </a:solidFill>
                <a:effectLst>
                  <a:outerShdw blurRad="38100" dist="38100" dir="2700000" algn="tl">
                    <a:srgbClr val="000000">
                      <a:alpha val="43137"/>
                    </a:srgbClr>
                  </a:outerShdw>
                </a:effectLst>
                <a:latin typeface="Trebuchet MS" panose="020B0603020202020204" pitchFamily="34" charset="0"/>
              </a:rPr>
              <a:t> </a:t>
            </a:r>
            <a:endPar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endParaRPr>
          </a:p>
          <a:p>
            <a:pPr fontAlgn="base">
              <a:spcBef>
                <a:spcPct val="0"/>
              </a:spcBef>
              <a:spcAft>
                <a:spcPct val="0"/>
              </a:spcAft>
            </a:pPr>
            <a:endParaRPr lang="en-US" altLang="en-US" sz="2400" dirty="0">
              <a:solidFill>
                <a:srgbClr val="CBE4FB"/>
              </a:solidFill>
              <a:effectLst>
                <a:outerShdw blurRad="38100" dist="38100" dir="2700000" algn="tl">
                  <a:srgbClr val="000000">
                    <a:alpha val="43137"/>
                  </a:srgbClr>
                </a:outerShdw>
              </a:effectLst>
              <a:latin typeface="Trebuchet MS" panose="020B0603020202020204" pitchFamily="34" charset="0"/>
            </a:endParaRPr>
          </a:p>
        </p:txBody>
      </p:sp>
      <p:sp>
        <p:nvSpPr>
          <p:cNvPr id="66569" name="Rectangle 9"/>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66570" name="Picture 10" descr="nw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noaa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6553200" y="6248400"/>
            <a:ext cx="1905000" cy="457200"/>
          </a:xfrm>
        </p:spPr>
        <p:txBody>
          <a:bodyPr/>
          <a:lstStyle/>
          <a:p>
            <a:fld id="{6FDE8F37-ED1E-43B7-BB67-D1890540E354}" type="slidenum">
              <a:rPr lang="en-US" altLang="en-US"/>
              <a:pPr/>
              <a:t>48</a:t>
            </a:fld>
            <a:endParaRPr lang="en-US" altLang="en-US" dirty="0"/>
          </a:p>
        </p:txBody>
      </p:sp>
    </p:spTree>
    <p:extLst>
      <p:ext uri="{BB962C8B-B14F-4D97-AF65-F5344CB8AC3E}">
        <p14:creationId xmlns:p14="http://schemas.microsoft.com/office/powerpoint/2010/main" val="106312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1+#ppt_w/2"/>
                                          </p:val>
                                        </p:tav>
                                        <p:tav tm="100000">
                                          <p:val>
                                            <p:strVal val="#ppt_x"/>
                                          </p:val>
                                        </p:tav>
                                      </p:tavLst>
                                    </p:anim>
                                    <p:anim calcmode="lin" valueType="num">
                                      <p:cBhvr additive="base">
                                        <p:cTn id="8" dur="500" fill="hold"/>
                                        <p:tgtEl>
                                          <p:spTgt spid="6656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66564"/>
                                        </p:tgtEl>
                                        <p:attrNameLst>
                                          <p:attrName>style.visibility</p:attrName>
                                        </p:attrNameLst>
                                      </p:cBhvr>
                                      <p:to>
                                        <p:strVal val="visible"/>
                                      </p:to>
                                    </p:set>
                                    <p:anim calcmode="lin" valueType="num">
                                      <p:cBhvr additive="base">
                                        <p:cTn id="12" dur="500" fill="hold"/>
                                        <p:tgtEl>
                                          <p:spTgt spid="66564"/>
                                        </p:tgtEl>
                                        <p:attrNameLst>
                                          <p:attrName>ppt_x</p:attrName>
                                        </p:attrNameLst>
                                      </p:cBhvr>
                                      <p:tavLst>
                                        <p:tav tm="0">
                                          <p:val>
                                            <p:strVal val="0-#ppt_w/2"/>
                                          </p:val>
                                        </p:tav>
                                        <p:tav tm="100000">
                                          <p:val>
                                            <p:strVal val="#ppt_x"/>
                                          </p:val>
                                        </p:tav>
                                      </p:tavLst>
                                    </p:anim>
                                    <p:anim calcmode="lin" valueType="num">
                                      <p:cBhvr additive="base">
                                        <p:cTn id="13" dur="500" fill="hold"/>
                                        <p:tgtEl>
                                          <p:spTgt spid="665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377BDC3B-4901-4361-9935-8F1E151ED511}" type="slidenum">
              <a:rPr lang="en-US" altLang="en-US" smtClean="0"/>
              <a:pPr/>
              <a:t>49</a:t>
            </a:fld>
            <a:endParaRPr lang="en-US" altLang="en-US"/>
          </a:p>
        </p:txBody>
      </p:sp>
    </p:spTree>
    <p:extLst>
      <p:ext uri="{BB962C8B-B14F-4D97-AF65-F5344CB8AC3E}">
        <p14:creationId xmlns:p14="http://schemas.microsoft.com/office/powerpoint/2010/main" val="917439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E949814E-FDC0-44A5-A775-56628F6AAD28}" type="slidenum">
              <a:rPr lang="en-US" altLang="en-US"/>
              <a:pPr/>
              <a:t>5</a:t>
            </a:fld>
            <a:endParaRPr lang="en-US" altLang="en-US" dirty="0"/>
          </a:p>
        </p:txBody>
      </p:sp>
      <p:sp>
        <p:nvSpPr>
          <p:cNvPr id="7170" name="Rectangle 2"/>
          <p:cNvSpPr>
            <a:spLocks noGrp="1" noChangeArrowheads="1"/>
          </p:cNvSpPr>
          <p:nvPr>
            <p:ph type="title"/>
          </p:nvPr>
        </p:nvSpPr>
        <p:spPr>
          <a:xfrm>
            <a:off x="1524000" y="76200"/>
            <a:ext cx="6096000" cy="838200"/>
          </a:xfrm>
          <a:noFill/>
          <a:ln/>
        </p:spPr>
        <p:txBody>
          <a:bodyPr/>
          <a:lstStyle/>
          <a:p>
            <a:r>
              <a:rPr lang="en-US" altLang="en-US" b="0" dirty="0">
                <a:effectLst>
                  <a:outerShdw blurRad="38100" dist="38100" dir="2700000" algn="tl">
                    <a:srgbClr val="000000">
                      <a:alpha val="43137"/>
                    </a:srgbClr>
                  </a:outerShdw>
                </a:effectLst>
              </a:rPr>
              <a:t>Combined </a:t>
            </a:r>
            <a:r>
              <a:rPr lang="en-US" altLang="en-US" b="0" dirty="0" smtClean="0">
                <a:effectLst>
                  <a:outerShdw blurRad="38100" dist="38100" dir="2700000" algn="tl">
                    <a:srgbClr val="000000">
                      <a:alpha val="43137"/>
                    </a:srgbClr>
                  </a:outerShdw>
                </a:effectLst>
              </a:rPr>
              <a:t>Effects</a:t>
            </a:r>
            <a:endParaRPr lang="en-US" altLang="en-US" b="0" dirty="0">
              <a:effectLst>
                <a:outerShdw blurRad="38100" dist="38100" dir="2700000" algn="tl">
                  <a:srgbClr val="000000">
                    <a:alpha val="43137"/>
                  </a:srgbClr>
                </a:outerShdw>
              </a:effectLst>
            </a:endParaRPr>
          </a:p>
        </p:txBody>
      </p:sp>
      <p:sp>
        <p:nvSpPr>
          <p:cNvPr id="7184" name="Line 16"/>
          <p:cNvSpPr>
            <a:spLocks noChangeShapeType="1"/>
          </p:cNvSpPr>
          <p:nvPr/>
        </p:nvSpPr>
        <p:spPr bwMode="auto">
          <a:xfrm>
            <a:off x="5105400" y="9906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5" name="Line 17"/>
          <p:cNvSpPr>
            <a:spLocks noChangeShapeType="1"/>
          </p:cNvSpPr>
          <p:nvPr/>
        </p:nvSpPr>
        <p:spPr bwMode="auto">
          <a:xfrm>
            <a:off x="3505200" y="7620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6" name="Line 18"/>
          <p:cNvSpPr>
            <a:spLocks noChangeShapeType="1"/>
          </p:cNvSpPr>
          <p:nvPr/>
        </p:nvSpPr>
        <p:spPr bwMode="auto">
          <a:xfrm>
            <a:off x="2590800" y="9906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7187" name="Line 19"/>
          <p:cNvSpPr>
            <a:spLocks noChangeShapeType="1"/>
          </p:cNvSpPr>
          <p:nvPr/>
        </p:nvSpPr>
        <p:spPr bwMode="auto">
          <a:xfrm>
            <a:off x="5867400" y="1143000"/>
            <a:ext cx="0" cy="1092200"/>
          </a:xfrm>
          <a:prstGeom prst="line">
            <a:avLst/>
          </a:prstGeom>
          <a:noFill/>
          <a:ln w="1270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7189" name="Picture 21" descr="PLNTON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057400"/>
            <a:ext cx="4976813" cy="2968625"/>
          </a:xfrm>
          <a:prstGeom prst="rect">
            <a:avLst/>
          </a:prstGeom>
          <a:noFill/>
          <a:extLst>
            <a:ext uri="{909E8E84-426E-40DD-AFC4-6F175D3DCCD1}">
              <a14:hiddenFill xmlns:a14="http://schemas.microsoft.com/office/drawing/2010/main">
                <a:solidFill>
                  <a:srgbClr val="FFFFFF"/>
                </a:solidFill>
              </a14:hiddenFill>
            </a:ext>
          </a:extLst>
        </p:spPr>
      </p:pic>
      <p:sp>
        <p:nvSpPr>
          <p:cNvPr id="7190" name="Rectangle 22"/>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7191" name="Picture 23" descr="nw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noaa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068" y="5184093"/>
            <a:ext cx="8806657" cy="1200329"/>
          </a:xfrm>
          <a:prstGeom prst="rect">
            <a:avLst/>
          </a:prstGeom>
        </p:spPr>
        <p:txBody>
          <a:bodyPr wrap="square">
            <a:spAutoFit/>
          </a:bodyPr>
          <a:lstStyle/>
          <a:p>
            <a:r>
              <a:rPr lang="en-US" u="sng" dirty="0">
                <a:solidFill>
                  <a:srgbClr val="FFFFFF"/>
                </a:solidFill>
                <a:effectLst>
                  <a:outerShdw blurRad="38100" dist="38100" dir="2700000" algn="tl">
                    <a:srgbClr val="000000">
                      <a:alpha val="43137"/>
                    </a:srgbClr>
                  </a:outerShdw>
                </a:effectLst>
              </a:rPr>
              <a:t>Pilot Action Recommendation</a:t>
            </a:r>
            <a:r>
              <a:rPr lang="en-US" dirty="0" smtClean="0">
                <a:solidFill>
                  <a:srgbClr val="FFFFFF"/>
                </a:solidFill>
                <a:effectLst>
                  <a:outerShdw blurRad="38100" dist="38100" dir="2700000" algn="tl">
                    <a:srgbClr val="000000">
                      <a:alpha val="43137"/>
                    </a:srgbClr>
                  </a:outerShdw>
                </a:effectLst>
              </a:rPr>
              <a:t>:  </a:t>
            </a:r>
            <a:r>
              <a:rPr lang="en-US" dirty="0">
                <a:solidFill>
                  <a:srgbClr val="FFFFFF"/>
                </a:solidFill>
                <a:effectLst>
                  <a:outerShdw blurRad="38100" dist="38100" dir="2700000" algn="tl">
                    <a:srgbClr val="000000">
                      <a:alpha val="43137"/>
                    </a:srgbClr>
                  </a:outerShdw>
                </a:effectLst>
              </a:rPr>
              <a:t>Watch your outside air temperature and try to </a:t>
            </a:r>
            <a:r>
              <a:rPr lang="en-US" dirty="0" smtClean="0">
                <a:solidFill>
                  <a:srgbClr val="FFFFFF"/>
                </a:solidFill>
                <a:effectLst>
                  <a:outerShdw blurRad="38100" dist="38100" dir="2700000" algn="tl">
                    <a:srgbClr val="000000">
                      <a:alpha val="43137"/>
                    </a:srgbClr>
                  </a:outerShdw>
                </a:effectLst>
              </a:rPr>
              <a:t>stay </a:t>
            </a:r>
            <a:r>
              <a:rPr lang="en-US" dirty="0">
                <a:solidFill>
                  <a:srgbClr val="FFFFFF"/>
                </a:solidFill>
                <a:effectLst>
                  <a:outerShdw blurRad="38100" dist="38100" dir="2700000" algn="tl">
                    <a:srgbClr val="000000">
                      <a:alpha val="43137"/>
                    </a:srgbClr>
                  </a:outerShdw>
                </a:effectLst>
              </a:rPr>
              <a:t>out of visible moisture (precipitation or clouds) anytime the </a:t>
            </a:r>
            <a:r>
              <a:rPr lang="en-US" dirty="0" smtClean="0">
                <a:solidFill>
                  <a:srgbClr val="FFFFFF"/>
                </a:solidFill>
                <a:effectLst>
                  <a:outerShdw blurRad="38100" dist="38100" dir="2700000" algn="tl">
                    <a:srgbClr val="000000">
                      <a:alpha val="43137"/>
                    </a:srgbClr>
                  </a:outerShdw>
                </a:effectLst>
              </a:rPr>
              <a:t>temperature is </a:t>
            </a:r>
            <a:r>
              <a:rPr lang="en-US" dirty="0">
                <a:solidFill>
                  <a:srgbClr val="FFFFFF"/>
                </a:solidFill>
                <a:effectLst>
                  <a:outerShdw blurRad="38100" dist="38100" dir="2700000" algn="tl">
                    <a:srgbClr val="000000">
                      <a:alpha val="43137"/>
                    </a:srgbClr>
                  </a:outerShdw>
                </a:effectLst>
              </a:rPr>
              <a:t>below 0°C. </a:t>
            </a:r>
            <a:r>
              <a:rPr lang="en-US" dirty="0" smtClean="0">
                <a:solidFill>
                  <a:srgbClr val="FFFFFF"/>
                </a:solidFill>
                <a:effectLst>
                  <a:outerShdw blurRad="38100" dist="38100" dir="2700000" algn="tl">
                    <a:srgbClr val="000000">
                      <a:alpha val="43137"/>
                    </a:srgbClr>
                  </a:outerShdw>
                </a:effectLst>
              </a:rPr>
              <a:t> In </a:t>
            </a:r>
            <a:r>
              <a:rPr lang="en-US" dirty="0">
                <a:solidFill>
                  <a:srgbClr val="FFFFFF"/>
                </a:solidFill>
                <a:effectLst>
                  <a:outerShdw blurRad="38100" dist="38100" dir="2700000" algn="tl">
                    <a:srgbClr val="000000">
                      <a:alpha val="43137"/>
                    </a:srgbClr>
                  </a:outerShdw>
                </a:effectLst>
              </a:rPr>
              <a:t>some instances the moisture can almost be invisible. </a:t>
            </a:r>
            <a:r>
              <a:rPr lang="en-US" dirty="0" smtClean="0">
                <a:solidFill>
                  <a:srgbClr val="FFFFFF"/>
                </a:solidFill>
                <a:effectLst>
                  <a:outerShdw blurRad="38100" dist="38100" dir="2700000" algn="tl">
                    <a:srgbClr val="000000">
                      <a:alpha val="43137"/>
                    </a:srgbClr>
                  </a:outerShdw>
                </a:effectLst>
              </a:rPr>
              <a:t> </a:t>
            </a:r>
            <a:r>
              <a:rPr lang="en-US" i="1" dirty="0" smtClean="0">
                <a:solidFill>
                  <a:srgbClr val="FFFFFF"/>
                </a:solidFill>
                <a:effectLst>
                  <a:outerShdw blurRad="38100" dist="38100" dir="2700000" algn="tl">
                    <a:srgbClr val="000000">
                      <a:alpha val="43137"/>
                    </a:srgbClr>
                  </a:outerShdw>
                </a:effectLst>
              </a:rPr>
              <a:t>Remember…on </a:t>
            </a:r>
            <a:r>
              <a:rPr lang="en-US" i="1" dirty="0">
                <a:solidFill>
                  <a:srgbClr val="FFFFFF"/>
                </a:solidFill>
                <a:effectLst>
                  <a:outerShdw blurRad="38100" dist="38100" dir="2700000" algn="tl">
                    <a:srgbClr val="000000">
                      <a:alpha val="43137"/>
                    </a:srgbClr>
                  </a:outerShdw>
                </a:effectLst>
              </a:rPr>
              <a:t>a standard day you lose about 2°C per </a:t>
            </a:r>
            <a:r>
              <a:rPr lang="en-US" i="1" dirty="0" smtClean="0">
                <a:solidFill>
                  <a:srgbClr val="FFFFFF"/>
                </a:solidFill>
                <a:effectLst>
                  <a:outerShdw blurRad="38100" dist="38100" dir="2700000" algn="tl">
                    <a:srgbClr val="000000">
                      <a:alpha val="43137"/>
                    </a:srgbClr>
                  </a:outerShdw>
                </a:effectLst>
              </a:rPr>
              <a:t>thousand feet.</a:t>
            </a:r>
            <a:endParaRPr lang="en-US"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8115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87"/>
                                        </p:tgtEl>
                                        <p:attrNameLst>
                                          <p:attrName>style.visibility</p:attrName>
                                        </p:attrNameLst>
                                      </p:cBhvr>
                                      <p:to>
                                        <p:strVal val="visible"/>
                                      </p:to>
                                    </p:set>
                                    <p:animEffect transition="in" filter="wipe(up)">
                                      <p:cBhvr>
                                        <p:cTn id="7" dur="500"/>
                                        <p:tgtEl>
                                          <p:spTgt spid="718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184"/>
                                        </p:tgtEl>
                                        <p:attrNameLst>
                                          <p:attrName>style.visibility</p:attrName>
                                        </p:attrNameLst>
                                      </p:cBhvr>
                                      <p:to>
                                        <p:strVal val="visible"/>
                                      </p:to>
                                    </p:set>
                                    <p:animEffect transition="in" filter="wipe(up)">
                                      <p:cBhvr>
                                        <p:cTn id="11" dur="500"/>
                                        <p:tgtEl>
                                          <p:spTgt spid="718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185"/>
                                        </p:tgtEl>
                                        <p:attrNameLst>
                                          <p:attrName>style.visibility</p:attrName>
                                        </p:attrNameLst>
                                      </p:cBhvr>
                                      <p:to>
                                        <p:strVal val="visible"/>
                                      </p:to>
                                    </p:set>
                                    <p:animEffect transition="in" filter="wipe(up)">
                                      <p:cBhvr>
                                        <p:cTn id="15" dur="500"/>
                                        <p:tgtEl>
                                          <p:spTgt spid="7185"/>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wipe(up)">
                                      <p:cBhvr>
                                        <p:cTn id="19"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18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1.94444E-6 3.20148E-6 L -0.54705 0.48323 " pathEditMode="relative" rAng="0" ptsTypes="AA">
                                      <p:cBhvr>
                                        <p:cTn id="24" dur="1000" fill="hold"/>
                                        <p:tgtEl>
                                          <p:spTgt spid="7189"/>
                                        </p:tgtEl>
                                        <p:attrNameLst>
                                          <p:attrName>ppt_x</p:attrName>
                                          <p:attrName>ppt_y</p:attrName>
                                        </p:attrNameLst>
                                      </p:cBhvr>
                                      <p:rCtr x="-27361" y="24150"/>
                                    </p:animMotion>
                                  </p:childTnLst>
                                  <p:subTnLst>
                                    <p:set>
                                      <p:cBhvr override="childStyle">
                                        <p:cTn dur="1" fill="hold" display="0" masterRel="sameClick" afterEffect="1">
                                          <p:stCondLst>
                                            <p:cond evt="end" delay="0">
                                              <p:tn val="23"/>
                                            </p:cond>
                                          </p:stCondLst>
                                        </p:cTn>
                                        <p:tgtEl>
                                          <p:spTgt spid="7189"/>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rash.wav"/>
                                        </p:tgtEl>
                                      </p:cMediaNode>
                                    </p:audio>
                                  </p:subTnLst>
                                </p:cTn>
                              </p:par>
                            </p:childTnLst>
                          </p:cTn>
                        </p:par>
                      </p:childTnLst>
                    </p:cTn>
                  </p:par>
                </p:childTnLst>
              </p:cTn>
              <p:nextCondLst>
                <p:cond evt="onClick" delay="0">
                  <p:tgtEl>
                    <p:spTgt spid="7189"/>
                  </p:tgtEl>
                </p:cond>
              </p:nextCondLst>
            </p:seq>
          </p:childTnLst>
        </p:cTn>
      </p:par>
    </p:tnLst>
    <p:bldLst>
      <p:bldP spid="7184" grpId="0" animBg="1"/>
      <p:bldP spid="7185" grpId="0" animBg="1"/>
      <p:bldP spid="7186" grpId="0" animBg="1"/>
      <p:bldP spid="718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C51FAE-6708-4BD3-85FA-984ECA52ACC8}" type="slidenum">
              <a:rPr lang="en-US" altLang="en-US"/>
              <a:pPr/>
              <a:t>6</a:t>
            </a:fld>
            <a:endParaRPr lang="en-US" altLang="en-US"/>
          </a:p>
        </p:txBody>
      </p:sp>
      <p:sp>
        <p:nvSpPr>
          <p:cNvPr id="48130" name="Rectangle 2"/>
          <p:cNvSpPr>
            <a:spLocks noGrp="1" noChangeArrowheads="1"/>
          </p:cNvSpPr>
          <p:nvPr>
            <p:ph type="body" idx="1"/>
          </p:nvPr>
        </p:nvSpPr>
        <p:spPr>
          <a:xfrm>
            <a:off x="685800" y="1524000"/>
            <a:ext cx="7772400" cy="4572000"/>
          </a:xfrm>
          <a:noFill/>
        </p:spPr>
        <p:txBody>
          <a:bodyPr/>
          <a:lstStyle/>
          <a:p>
            <a:r>
              <a:rPr lang="en-US" altLang="en-US" b="1" i="1" u="sng" dirty="0">
                <a:solidFill>
                  <a:srgbClr val="FFFF00"/>
                </a:solidFill>
                <a:effectLst>
                  <a:outerShdw blurRad="38100" dist="38100" dir="2700000" algn="tl">
                    <a:srgbClr val="000000">
                      <a:alpha val="43137"/>
                    </a:srgbClr>
                  </a:outerShdw>
                </a:effectLst>
              </a:rPr>
              <a:t>NOT</a:t>
            </a:r>
            <a:r>
              <a:rPr lang="en-US" altLang="en-US" dirty="0">
                <a:effectLst>
                  <a:outerShdw blurRad="38100" dist="38100" dir="2700000" algn="tl">
                    <a:srgbClr val="000000">
                      <a:alpha val="43137"/>
                    </a:srgbClr>
                  </a:outerShdw>
                </a:effectLst>
              </a:rPr>
              <a:t> caused by </a:t>
            </a:r>
            <a:r>
              <a:rPr lang="en-US" altLang="en-US" i="1" u="sng" dirty="0" smtClean="0">
                <a:effectLst>
                  <a:outerShdw blurRad="38100" dist="38100" dir="2700000" algn="tl">
                    <a:srgbClr val="000000">
                      <a:alpha val="43137"/>
                    </a:srgbClr>
                  </a:outerShdw>
                </a:effectLst>
              </a:rPr>
              <a:t>ice</a:t>
            </a:r>
            <a:r>
              <a:rPr lang="en-US" altLang="en-US" dirty="0" smtClean="0">
                <a:effectLst>
                  <a:outerShdw blurRad="38100" dist="38100" dir="2700000" algn="tl">
                    <a:srgbClr val="000000">
                      <a:alpha val="43137"/>
                    </a:srgbClr>
                  </a:outerShdw>
                </a:effectLst>
              </a:rPr>
              <a:t> in </a:t>
            </a:r>
            <a:r>
              <a:rPr lang="en-US" altLang="en-US" dirty="0">
                <a:effectLst>
                  <a:outerShdw blurRad="38100" dist="38100" dir="2700000" algn="tl">
                    <a:srgbClr val="000000">
                      <a:alpha val="43137"/>
                    </a:srgbClr>
                  </a:outerShdw>
                </a:effectLst>
              </a:rPr>
              <a:t>clouds</a:t>
            </a:r>
            <a:r>
              <a:rPr lang="en-US" altLang="en-US" dirty="0" smtClean="0">
                <a:effectLst>
                  <a:outerShdw blurRad="38100" dist="38100" dir="2700000" algn="tl">
                    <a:srgbClr val="000000">
                      <a:alpha val="43137"/>
                    </a:srgbClr>
                  </a:outerShdw>
                </a:effectLst>
              </a:rPr>
              <a:t>.</a:t>
            </a:r>
          </a:p>
          <a:p>
            <a:endParaRPr lang="en-US" altLang="en-US" dirty="0">
              <a:effectLst>
                <a:outerShdw blurRad="38100" dist="38100" dir="2700000" algn="tl">
                  <a:srgbClr val="000000">
                    <a:alpha val="43137"/>
                  </a:srgbClr>
                </a:outerShdw>
              </a:effectLst>
            </a:endParaRPr>
          </a:p>
          <a:p>
            <a:r>
              <a:rPr lang="en-US" altLang="en-US" b="1" i="1" u="sng" dirty="0">
                <a:solidFill>
                  <a:srgbClr val="FFFF00"/>
                </a:solidFill>
                <a:effectLst>
                  <a:outerShdw blurRad="38100" dist="38100" dir="2700000" algn="tl">
                    <a:srgbClr val="000000">
                      <a:alpha val="43137"/>
                    </a:srgbClr>
                  </a:outerShdw>
                </a:effectLst>
              </a:rPr>
              <a:t>Is</a:t>
            </a:r>
            <a:r>
              <a:rPr lang="en-US" altLang="en-US" dirty="0">
                <a:effectLst>
                  <a:outerShdw blurRad="38100" dist="38100" dir="2700000" algn="tl">
                    <a:srgbClr val="000000">
                      <a:alpha val="43137"/>
                    </a:srgbClr>
                  </a:outerShdw>
                </a:effectLst>
              </a:rPr>
              <a:t> caused by “</a:t>
            </a:r>
            <a:r>
              <a:rPr lang="en-US" altLang="en-US" i="1" u="sng" dirty="0">
                <a:effectLst>
                  <a:outerShdw blurRad="38100" dist="38100" dir="2700000" algn="tl">
                    <a:srgbClr val="000000">
                      <a:alpha val="43137"/>
                    </a:srgbClr>
                  </a:outerShdw>
                </a:effectLst>
              </a:rPr>
              <a:t>super-cooled</a:t>
            </a:r>
            <a:r>
              <a:rPr lang="en-US" altLang="en-US" dirty="0">
                <a:effectLst>
                  <a:outerShdw blurRad="38100" dist="38100" dir="2700000" algn="tl">
                    <a:srgbClr val="000000">
                      <a:alpha val="43137"/>
                    </a:srgbClr>
                  </a:outerShdw>
                </a:effectLst>
              </a:rPr>
              <a:t>” </a:t>
            </a:r>
            <a:r>
              <a:rPr lang="en-US" altLang="en-US" i="1" u="sng" dirty="0">
                <a:effectLst>
                  <a:outerShdw blurRad="38100" dist="38100" dir="2700000" algn="tl">
                    <a:srgbClr val="000000">
                      <a:alpha val="43137"/>
                    </a:srgbClr>
                  </a:outerShdw>
                </a:effectLst>
              </a:rPr>
              <a:t>liquid</a:t>
            </a:r>
            <a:r>
              <a:rPr lang="en-US" altLang="en-US" dirty="0">
                <a:effectLst>
                  <a:outerShdw blurRad="38100" dist="38100" dir="2700000" algn="tl">
                    <a:srgbClr val="000000">
                      <a:alpha val="43137"/>
                    </a:srgbClr>
                  </a:outerShdw>
                </a:effectLst>
              </a:rPr>
              <a:t> water droplets in clouds…</a:t>
            </a:r>
          </a:p>
          <a:p>
            <a:pPr lvl="1"/>
            <a:r>
              <a:rPr lang="en-US" altLang="en-US" dirty="0">
                <a:effectLst>
                  <a:outerShdw blurRad="38100" dist="38100" dir="2700000" algn="tl">
                    <a:srgbClr val="000000">
                      <a:alpha val="43137"/>
                    </a:srgbClr>
                  </a:outerShdw>
                </a:effectLst>
              </a:rPr>
              <a:t>That strike the leading edge of an airfoil and</a:t>
            </a:r>
          </a:p>
          <a:p>
            <a:pPr lvl="1"/>
            <a:r>
              <a:rPr lang="en-US" altLang="en-US" dirty="0">
                <a:effectLst>
                  <a:outerShdw blurRad="38100" dist="38100" dir="2700000" algn="tl">
                    <a:srgbClr val="000000">
                      <a:alpha val="43137"/>
                    </a:srgbClr>
                  </a:outerShdw>
                </a:effectLst>
              </a:rPr>
              <a:t>Freeze on </a:t>
            </a:r>
            <a:r>
              <a:rPr lang="en-US" altLang="en-US" dirty="0" smtClean="0">
                <a:effectLst>
                  <a:outerShdw blurRad="38100" dist="38100" dir="2700000" algn="tl">
                    <a:srgbClr val="000000">
                      <a:alpha val="43137"/>
                    </a:srgbClr>
                  </a:outerShdw>
                </a:effectLst>
              </a:rPr>
              <a:t>impact</a:t>
            </a:r>
          </a:p>
          <a:p>
            <a:pPr lvl="1"/>
            <a:endParaRPr lang="en-US" altLang="en-US" dirty="0">
              <a:effectLst>
                <a:outerShdw blurRad="38100" dist="38100" dir="2700000" algn="tl">
                  <a:srgbClr val="000000">
                    <a:alpha val="43137"/>
                  </a:srgbClr>
                </a:outerShdw>
              </a:effectLst>
            </a:endParaRPr>
          </a:p>
          <a:p>
            <a:r>
              <a:rPr lang="en-US" altLang="en-US" dirty="0">
                <a:effectLst>
                  <a:outerShdw blurRad="38100" dist="38100" dir="2700000" algn="tl">
                    <a:srgbClr val="000000">
                      <a:alpha val="43137"/>
                    </a:srgbClr>
                  </a:outerShdw>
                </a:effectLst>
              </a:rPr>
              <a:t>Aircraft must be in clouds or precipitation (visible water droplets) for icing to occur</a:t>
            </a:r>
          </a:p>
          <a:p>
            <a:pPr lvl="1"/>
            <a:endParaRPr lang="en-US" altLang="en-US" dirty="0">
              <a:effectLst>
                <a:outerShdw blurRad="38100" dist="38100" dir="2700000" algn="tl">
                  <a:srgbClr val="000000">
                    <a:alpha val="43137"/>
                  </a:srgbClr>
                </a:outerShdw>
              </a:effectLst>
            </a:endParaRPr>
          </a:p>
          <a:p>
            <a:pPr lvl="1"/>
            <a:endParaRPr lang="en-US" altLang="en-US" dirty="0">
              <a:effectLst>
                <a:outerShdw blurRad="38100" dist="38100" dir="2700000" algn="tl">
                  <a:srgbClr val="000000">
                    <a:alpha val="43137"/>
                  </a:srgbClr>
                </a:outerShdw>
              </a:effectLst>
            </a:endParaRPr>
          </a:p>
        </p:txBody>
      </p:sp>
      <p:sp>
        <p:nvSpPr>
          <p:cNvPr id="48131" name="Rectangle 3"/>
          <p:cNvSpPr>
            <a:spLocks noGrp="1" noChangeArrowheads="1"/>
          </p:cNvSpPr>
          <p:nvPr>
            <p:ph type="title"/>
          </p:nvPr>
        </p:nvSpPr>
        <p:spPr>
          <a:xfrm>
            <a:off x="665163"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dirty="0">
                <a:effectLst>
                  <a:outerShdw blurRad="38100" dist="38100" dir="2700000" algn="tl">
                    <a:srgbClr val="000000">
                      <a:alpha val="43137"/>
                    </a:srgbClr>
                  </a:outerShdw>
                </a:effectLst>
              </a:rPr>
              <a:t>The Cause of Icing</a:t>
            </a:r>
          </a:p>
        </p:txBody>
      </p:sp>
      <p:sp>
        <p:nvSpPr>
          <p:cNvPr id="48133" name="Rectangle 5"/>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48134" name="Picture 6"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14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fade">
                                      <p:cBhvr>
                                        <p:cTn id="12" dur="500"/>
                                        <p:tgtEl>
                                          <p:spTgt spid="48130">
                                            <p:txEl>
                                              <p:pRg st="2" end="2"/>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8130">
                                            <p:txEl>
                                              <p:pRg st="3" end="3"/>
                                            </p:txEl>
                                          </p:spTgt>
                                        </p:tgtEl>
                                        <p:attrNameLst>
                                          <p:attrName>style.visibility</p:attrName>
                                        </p:attrNameLst>
                                      </p:cBhvr>
                                      <p:to>
                                        <p:strVal val="visible"/>
                                      </p:to>
                                    </p:set>
                                    <p:animEffect transition="in" filter="fade">
                                      <p:cBhvr>
                                        <p:cTn id="16" dur="500"/>
                                        <p:tgtEl>
                                          <p:spTgt spid="48130">
                                            <p:txEl>
                                              <p:pRg st="3" end="3"/>
                                            </p:txEl>
                                          </p:spTgt>
                                        </p:tgtEl>
                                      </p:cBhvr>
                                    </p:animEffect>
                                  </p:childTnLst>
                                </p:cTn>
                              </p:par>
                            </p:childTnLst>
                          </p:cTn>
                        </p:par>
                        <p:par>
                          <p:cTn id="17" fill="hold" nodeType="with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130">
                                            <p:txEl>
                                              <p:pRg st="4" end="4"/>
                                            </p:txEl>
                                          </p:spTgt>
                                        </p:tgtEl>
                                        <p:attrNameLst>
                                          <p:attrName>style.visibility</p:attrName>
                                        </p:attrNameLst>
                                      </p:cBhvr>
                                      <p:to>
                                        <p:strVal val="visible"/>
                                      </p:to>
                                    </p:set>
                                    <p:animEffect transition="in" filter="fade">
                                      <p:cBhvr>
                                        <p:cTn id="20" dur="500"/>
                                        <p:tgtEl>
                                          <p:spTgt spid="48130">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130">
                                            <p:txEl>
                                              <p:pRg st="6" end="6"/>
                                            </p:txEl>
                                          </p:spTgt>
                                        </p:tgtEl>
                                        <p:attrNameLst>
                                          <p:attrName>style.visibility</p:attrName>
                                        </p:attrNameLst>
                                      </p:cBhvr>
                                      <p:to>
                                        <p:strVal val="visible"/>
                                      </p:to>
                                    </p:set>
                                    <p:animEffect transition="in" filter="fade">
                                      <p:cBhvr>
                                        <p:cTn id="25" dur="500"/>
                                        <p:tgtEl>
                                          <p:spTgt spid="48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EB98A9B8-E09B-4174-9A8D-D3F4F2D11C42}" type="slidenum">
              <a:rPr lang="en-US" altLang="en-US"/>
              <a:pPr/>
              <a:t>7</a:t>
            </a:fld>
            <a:endParaRPr lang="en-US" altLang="en-US"/>
          </a:p>
        </p:txBody>
      </p:sp>
      <p:sp>
        <p:nvSpPr>
          <p:cNvPr id="49154" name="Rectangle 2"/>
          <p:cNvSpPr>
            <a:spLocks noGrp="1" noChangeArrowheads="1"/>
          </p:cNvSpPr>
          <p:nvPr>
            <p:ph type="body" idx="1"/>
          </p:nvPr>
        </p:nvSpPr>
        <p:spPr>
          <a:xfrm>
            <a:off x="685800" y="1295400"/>
            <a:ext cx="7772400" cy="914400"/>
          </a:xfrm>
        </p:spPr>
        <p:txBody>
          <a:bodyPr/>
          <a:lstStyle/>
          <a:p>
            <a:pPr>
              <a:lnSpc>
                <a:spcPct val="90000"/>
              </a:lnSpc>
            </a:pPr>
            <a:r>
              <a:rPr lang="en-US" altLang="en-US" dirty="0">
                <a:effectLst>
                  <a:outerShdw blurRad="38100" dist="38100" dir="2700000" algn="tl">
                    <a:srgbClr val="000000">
                      <a:alpha val="43137"/>
                    </a:srgbClr>
                  </a:outerShdw>
                </a:effectLst>
              </a:rPr>
              <a:t>On the leading edge of the airfoil</a:t>
            </a:r>
          </a:p>
          <a:p>
            <a:pPr lvl="1">
              <a:lnSpc>
                <a:spcPct val="90000"/>
              </a:lnSpc>
            </a:pPr>
            <a:r>
              <a:rPr lang="en-US" altLang="en-US" dirty="0">
                <a:effectLst>
                  <a:outerShdw blurRad="38100" dist="38100" dir="2700000" algn="tl">
                    <a:srgbClr val="000000">
                      <a:alpha val="43137"/>
                    </a:srgbClr>
                  </a:outerShdw>
                </a:effectLst>
              </a:rPr>
              <a:t>Where the ‘Radius of Curvature’ is shortest</a:t>
            </a:r>
          </a:p>
        </p:txBody>
      </p:sp>
      <p:sp>
        <p:nvSpPr>
          <p:cNvPr id="49155" name="Rectangle 3"/>
          <p:cNvSpPr>
            <a:spLocks noGrp="1" noChangeArrowheads="1"/>
          </p:cNvSpPr>
          <p:nvPr>
            <p:ph type="title"/>
          </p:nvPr>
        </p:nvSpPr>
        <p:spPr>
          <a:xfrm>
            <a:off x="4572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dirty="0">
                <a:effectLst>
                  <a:outerShdw blurRad="38100" dist="38100" dir="2700000" algn="tl">
                    <a:srgbClr val="000000">
                      <a:alpha val="43137"/>
                    </a:srgbClr>
                  </a:outerShdw>
                </a:effectLst>
              </a:rPr>
              <a:t>Where Ice Forms</a:t>
            </a:r>
          </a:p>
        </p:txBody>
      </p:sp>
      <p:grpSp>
        <p:nvGrpSpPr>
          <p:cNvPr id="49167" name="Group 15"/>
          <p:cNvGrpSpPr>
            <a:grpSpLocks/>
          </p:cNvGrpSpPr>
          <p:nvPr/>
        </p:nvGrpSpPr>
        <p:grpSpPr bwMode="auto">
          <a:xfrm>
            <a:off x="838200" y="2362200"/>
            <a:ext cx="6858000" cy="3733800"/>
            <a:chOff x="528" y="1488"/>
            <a:chExt cx="4320" cy="2352"/>
          </a:xfrm>
        </p:grpSpPr>
        <p:pic>
          <p:nvPicPr>
            <p:cNvPr id="49157" name="Picture 5" descr="Radi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488"/>
              <a:ext cx="4320" cy="2352"/>
            </a:xfrm>
            <a:prstGeom prst="rect">
              <a:avLst/>
            </a:prstGeom>
            <a:noFill/>
            <a:ln w="76200" cmpd="tri">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9158" name="Line 6"/>
            <p:cNvSpPr>
              <a:spLocks noChangeShapeType="1"/>
            </p:cNvSpPr>
            <p:nvPr/>
          </p:nvSpPr>
          <p:spPr bwMode="auto">
            <a:xfrm flipH="1" flipV="1">
              <a:off x="2311" y="2517"/>
              <a:ext cx="89" cy="124"/>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49159" name="Line 7"/>
            <p:cNvSpPr>
              <a:spLocks noChangeShapeType="1"/>
            </p:cNvSpPr>
            <p:nvPr/>
          </p:nvSpPr>
          <p:spPr bwMode="auto">
            <a:xfrm flipH="1" flipV="1">
              <a:off x="2291" y="1853"/>
              <a:ext cx="109" cy="170"/>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sp>
          <p:nvSpPr>
            <p:cNvPr id="49160" name="Line 8"/>
            <p:cNvSpPr>
              <a:spLocks noChangeShapeType="1"/>
            </p:cNvSpPr>
            <p:nvPr/>
          </p:nvSpPr>
          <p:spPr bwMode="auto">
            <a:xfrm flipH="1" flipV="1">
              <a:off x="2414" y="3076"/>
              <a:ext cx="253" cy="265"/>
            </a:xfrm>
            <a:prstGeom prst="line">
              <a:avLst/>
            </a:prstGeom>
            <a:noFill/>
            <a:ln w="76200" cmpd="tri">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pic>
          <p:nvPicPr>
            <p:cNvPr id="49161" name="Picture 9" descr="Radius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4" y="2448"/>
              <a:ext cx="394"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pic>
          <p:nvPicPr>
            <p:cNvPr id="49162" name="Picture 10" descr="Radius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6" y="1789"/>
              <a:ext cx="43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pic>
          <p:nvPicPr>
            <p:cNvPr id="49163" name="Picture 11" descr="Radi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2928"/>
              <a:ext cx="440"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FFFFFF"/>
                  </a:solidFill>
                  <a:miter lim="800000"/>
                  <a:headEnd/>
                  <a:tailEnd/>
                </a14:hiddenLine>
              </a:ext>
            </a:extLst>
          </p:spPr>
        </p:pic>
        <p:sp>
          <p:nvSpPr>
            <p:cNvPr id="49164" name="Text Box 12"/>
            <p:cNvSpPr txBox="1">
              <a:spLocks noChangeArrowheads="1"/>
            </p:cNvSpPr>
            <p:nvPr/>
          </p:nvSpPr>
          <p:spPr bwMode="auto">
            <a:xfrm>
              <a:off x="3069" y="2392"/>
              <a:ext cx="1357" cy="2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76200" cmpd="tri">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en-US" altLang="en-US" sz="2000" b="1">
                  <a:solidFill>
                    <a:srgbClr val="CBE4FB"/>
                  </a:solidFill>
                  <a:latin typeface="Comic Sans MS" pitchFamily="66" charset="0"/>
                </a:rPr>
                <a:t>Shortest Radius</a:t>
              </a:r>
            </a:p>
          </p:txBody>
        </p:sp>
        <p:sp>
          <p:nvSpPr>
            <p:cNvPr id="49165" name="Line 13"/>
            <p:cNvSpPr>
              <a:spLocks noChangeShapeType="1"/>
            </p:cNvSpPr>
            <p:nvPr/>
          </p:nvSpPr>
          <p:spPr bwMode="auto">
            <a:xfrm flipH="1">
              <a:off x="2534" y="2558"/>
              <a:ext cx="535" cy="4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CBE4FB"/>
                </a:solidFill>
                <a:latin typeface="Times New Roman" pitchFamily="18" charset="0"/>
              </a:endParaRPr>
            </a:p>
          </p:txBody>
        </p:sp>
      </p:grpSp>
      <p:sp>
        <p:nvSpPr>
          <p:cNvPr id="49168" name="Rectangle 16"/>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49169" name="Picture 17" descr="nws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49170" name="Picture 18" descr="noaa_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500"/>
                                        <p:tgtEl>
                                          <p:spTgt spid="49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4">
                                            <p:txEl>
                                              <p:pRg st="0" end="0"/>
                                            </p:txEl>
                                          </p:spTgt>
                                        </p:tgtEl>
                                        <p:attrNameLst>
                                          <p:attrName>style.visibility</p:attrName>
                                        </p:attrNameLst>
                                      </p:cBhvr>
                                      <p:to>
                                        <p:strVal val="visible"/>
                                      </p:to>
                                    </p:set>
                                    <p:animEffect transition="in" filter="fade">
                                      <p:cBhvr>
                                        <p:cTn id="12" dur="500"/>
                                        <p:tgtEl>
                                          <p:spTgt spid="4915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154">
                                            <p:txEl>
                                              <p:pRg st="1" end="1"/>
                                            </p:txEl>
                                          </p:spTgt>
                                        </p:tgtEl>
                                        <p:attrNameLst>
                                          <p:attrName>style.visibility</p:attrName>
                                        </p:attrNameLst>
                                      </p:cBhvr>
                                      <p:to>
                                        <p:strVal val="visible"/>
                                      </p:to>
                                    </p:set>
                                    <p:animEffect transition="in" filter="fade">
                                      <p:cBhvr>
                                        <p:cTn id="15" dur="500"/>
                                        <p:tgtEl>
                                          <p:spTgt spid="49154">
                                            <p:txEl>
                                              <p:pRg st="1" end="1"/>
                                            </p:txEl>
                                          </p:spTgt>
                                        </p:tgtEl>
                                      </p:cBhvr>
                                    </p:animEffect>
                                  </p:childTnLst>
                                </p:cTn>
                              </p:par>
                            </p:childTnLst>
                          </p:cTn>
                        </p:par>
                        <p:par>
                          <p:cTn id="16" fill="hold" nodeType="afterGroup">
                            <p:stCondLst>
                              <p:cond delay="500"/>
                            </p:stCondLst>
                            <p:childTnLst>
                              <p:par>
                                <p:cTn id="17" presetID="9" presetClass="entr" presetSubtype="0" fill="hold" nodeType="afterEffect">
                                  <p:stCondLst>
                                    <p:cond delay="0"/>
                                  </p:stCondLst>
                                  <p:childTnLst>
                                    <p:set>
                                      <p:cBhvr>
                                        <p:cTn id="18" dur="1" fill="hold">
                                          <p:stCondLst>
                                            <p:cond delay="0"/>
                                          </p:stCondLst>
                                        </p:cTn>
                                        <p:tgtEl>
                                          <p:spTgt spid="49167"/>
                                        </p:tgtEl>
                                        <p:attrNameLst>
                                          <p:attrName>style.visibility</p:attrName>
                                        </p:attrNameLst>
                                      </p:cBhvr>
                                      <p:to>
                                        <p:strVal val="visible"/>
                                      </p:to>
                                    </p:set>
                                    <p:animEffect transition="in" filter="dissolve">
                                      <p:cBhvr>
                                        <p:cTn id="19" dur="500"/>
                                        <p:tgtEl>
                                          <p:spTgt spid="49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bldLvl="3" autoUpdateAnimBg="0"/>
      <p:bldP spid="491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EDBF3C6-13C1-47C6-A1F6-8E2E2AEBACD1}" type="slidenum">
              <a:rPr lang="en-US" altLang="en-US"/>
              <a:pPr/>
              <a:t>8</a:t>
            </a:fld>
            <a:endParaRPr lang="en-US" altLang="en-US"/>
          </a:p>
        </p:txBody>
      </p:sp>
      <p:sp>
        <p:nvSpPr>
          <p:cNvPr id="52226" name="Rectangle 2"/>
          <p:cNvSpPr>
            <a:spLocks noGrp="1" noChangeArrowheads="1"/>
          </p:cNvSpPr>
          <p:nvPr>
            <p:ph type="body" idx="1"/>
          </p:nvPr>
        </p:nvSpPr>
        <p:spPr>
          <a:xfrm>
            <a:off x="685800" y="1828800"/>
            <a:ext cx="7772400" cy="4114800"/>
          </a:xfrm>
        </p:spPr>
        <p:txBody>
          <a:bodyPr/>
          <a:lstStyle/>
          <a:p>
            <a:pPr>
              <a:lnSpc>
                <a:spcPct val="200000"/>
              </a:lnSpc>
            </a:pPr>
            <a:r>
              <a:rPr lang="en-US" altLang="en-US" dirty="0">
                <a:effectLst>
                  <a:outerShdw blurRad="38100" dist="38100" dir="2700000" algn="tl">
                    <a:srgbClr val="000000">
                      <a:alpha val="43137"/>
                    </a:srgbClr>
                  </a:outerShdw>
                </a:effectLst>
              </a:rPr>
              <a:t>Liquid water content (LWC)</a:t>
            </a:r>
          </a:p>
          <a:p>
            <a:pPr>
              <a:lnSpc>
                <a:spcPct val="200000"/>
              </a:lnSpc>
            </a:pPr>
            <a:r>
              <a:rPr lang="en-US" altLang="en-US" dirty="0">
                <a:effectLst>
                  <a:outerShdw blurRad="38100" dist="38100" dir="2700000" algn="tl">
                    <a:srgbClr val="000000">
                      <a:alpha val="43137"/>
                    </a:srgbClr>
                  </a:outerShdw>
                </a:effectLst>
              </a:rPr>
              <a:t>Temperature</a:t>
            </a:r>
          </a:p>
          <a:p>
            <a:pPr>
              <a:lnSpc>
                <a:spcPct val="200000"/>
              </a:lnSpc>
            </a:pPr>
            <a:r>
              <a:rPr lang="en-US" altLang="en-US" dirty="0">
                <a:effectLst>
                  <a:outerShdw blurRad="38100" dist="38100" dir="2700000" algn="tl">
                    <a:srgbClr val="000000">
                      <a:alpha val="43137"/>
                    </a:srgbClr>
                  </a:outerShdw>
                </a:effectLst>
              </a:rPr>
              <a:t>Droplet size</a:t>
            </a:r>
          </a:p>
          <a:p>
            <a:pPr>
              <a:lnSpc>
                <a:spcPct val="200000"/>
              </a:lnSpc>
            </a:pPr>
            <a:r>
              <a:rPr lang="en-US" altLang="en-US" dirty="0">
                <a:effectLst>
                  <a:outerShdw blurRad="38100" dist="38100" dir="2700000" algn="tl">
                    <a:srgbClr val="000000">
                      <a:alpha val="43137"/>
                    </a:srgbClr>
                  </a:outerShdw>
                </a:effectLst>
              </a:rPr>
              <a:t>Cloud </a:t>
            </a:r>
            <a:r>
              <a:rPr lang="en-US" altLang="en-US" dirty="0" smtClean="0">
                <a:effectLst>
                  <a:outerShdw blurRad="38100" dist="38100" dir="2700000" algn="tl">
                    <a:srgbClr val="000000">
                      <a:alpha val="43137"/>
                    </a:srgbClr>
                  </a:outerShdw>
                </a:effectLst>
              </a:rPr>
              <a:t>type</a:t>
            </a:r>
            <a:endParaRPr lang="en-US" altLang="en-US" dirty="0">
              <a:effectLst>
                <a:outerShdw blurRad="38100" dist="38100" dir="2700000" algn="tl">
                  <a:srgbClr val="000000">
                    <a:alpha val="43137"/>
                  </a:srgbClr>
                </a:outerShdw>
              </a:effectLst>
            </a:endParaRPr>
          </a:p>
        </p:txBody>
      </p:sp>
      <p:sp>
        <p:nvSpPr>
          <p:cNvPr id="52227" name="Rectangle 3"/>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rPr>
              <a:t>Icing Severity Factors</a:t>
            </a:r>
            <a:endParaRPr lang="en-US" altLang="en-US" sz="2000" dirty="0">
              <a:effectLst>
                <a:outerShdw blurRad="38100" dist="38100" dir="2700000" algn="tl">
                  <a:srgbClr val="000000">
                    <a:alpha val="43137"/>
                  </a:srgbClr>
                </a:outerShdw>
              </a:effectLst>
            </a:endParaRPr>
          </a:p>
        </p:txBody>
      </p:sp>
      <p:sp>
        <p:nvSpPr>
          <p:cNvPr id="5222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222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41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6">
                                            <p:txEl>
                                              <p:pRg st="3" end="3"/>
                                            </p:txEl>
                                          </p:spTgt>
                                        </p:tgtEl>
                                        <p:attrNameLst>
                                          <p:attrName>style.visibility</p:attrName>
                                        </p:attrNameLst>
                                      </p:cBhvr>
                                      <p:to>
                                        <p:strVal val="visible"/>
                                      </p:to>
                                    </p:set>
                                    <p:animEffect transition="in" filter="fade">
                                      <p:cBhvr>
                                        <p:cTn id="22" dur="500"/>
                                        <p:tgtEl>
                                          <p:spTgt spid="52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EDBF3C6-13C1-47C6-A1F6-8E2E2AEBACD1}" type="slidenum">
              <a:rPr lang="en-US" altLang="en-US"/>
              <a:pPr/>
              <a:t>9</a:t>
            </a:fld>
            <a:endParaRPr lang="en-US" altLang="en-US"/>
          </a:p>
        </p:txBody>
      </p:sp>
      <p:sp>
        <p:nvSpPr>
          <p:cNvPr id="52226" name="Rectangle 2"/>
          <p:cNvSpPr>
            <a:spLocks noGrp="1" noChangeArrowheads="1"/>
          </p:cNvSpPr>
          <p:nvPr>
            <p:ph type="body" idx="1"/>
          </p:nvPr>
        </p:nvSpPr>
        <p:spPr>
          <a:xfrm>
            <a:off x="685800" y="1828800"/>
            <a:ext cx="7772400" cy="4114800"/>
          </a:xfrm>
        </p:spPr>
        <p:txBody>
          <a:bodyPr/>
          <a:lstStyle/>
          <a:p>
            <a:pPr>
              <a:lnSpc>
                <a:spcPct val="200000"/>
              </a:lnSpc>
            </a:pPr>
            <a:r>
              <a:rPr lang="en-US" altLang="en-US" dirty="0" smtClean="0">
                <a:effectLst>
                  <a:outerShdw blurRad="38100" dist="38100" dir="2700000" algn="tl">
                    <a:srgbClr val="000000">
                      <a:alpha val="43137"/>
                    </a:srgbClr>
                  </a:outerShdw>
                </a:effectLst>
              </a:rPr>
              <a:t>Airfoil </a:t>
            </a:r>
            <a:r>
              <a:rPr lang="en-US" altLang="en-US" dirty="0">
                <a:effectLst>
                  <a:outerShdw blurRad="38100" dist="38100" dir="2700000" algn="tl">
                    <a:srgbClr val="000000">
                      <a:alpha val="43137"/>
                    </a:srgbClr>
                  </a:outerShdw>
                </a:effectLst>
              </a:rPr>
              <a:t>geometry</a:t>
            </a:r>
          </a:p>
          <a:p>
            <a:pPr>
              <a:lnSpc>
                <a:spcPct val="200000"/>
              </a:lnSpc>
            </a:pPr>
            <a:r>
              <a:rPr lang="en-US" altLang="en-US" dirty="0">
                <a:effectLst>
                  <a:outerShdw blurRad="38100" dist="38100" dir="2700000" algn="tl">
                    <a:srgbClr val="000000">
                      <a:alpha val="43137"/>
                    </a:srgbClr>
                  </a:outerShdw>
                </a:effectLst>
              </a:rPr>
              <a:t>Airspeed</a:t>
            </a:r>
          </a:p>
          <a:p>
            <a:pPr>
              <a:lnSpc>
                <a:spcPct val="200000"/>
              </a:lnSpc>
            </a:pPr>
            <a:r>
              <a:rPr lang="en-US" altLang="en-US" dirty="0">
                <a:effectLst>
                  <a:outerShdw blurRad="38100" dist="38100" dir="2700000" algn="tl">
                    <a:srgbClr val="000000">
                      <a:alpha val="43137"/>
                    </a:srgbClr>
                  </a:outerShdw>
                </a:effectLst>
              </a:rPr>
              <a:t>Duration of exposure</a:t>
            </a:r>
          </a:p>
        </p:txBody>
      </p:sp>
      <p:sp>
        <p:nvSpPr>
          <p:cNvPr id="52227" name="Rectangle 3"/>
          <p:cNvSpPr>
            <a:spLocks noGrp="1" noChangeArrowheads="1"/>
          </p:cNvSpPr>
          <p:nvPr>
            <p:ph type="title"/>
          </p:nvPr>
        </p:nvSpPr>
        <p:spPr>
          <a:xfrm>
            <a:off x="685800" y="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sz="3600" dirty="0">
                <a:effectLst>
                  <a:outerShdw blurRad="38100" dist="38100" dir="2700000" algn="tl">
                    <a:srgbClr val="000000">
                      <a:alpha val="43137"/>
                    </a:srgbClr>
                  </a:outerShdw>
                </a:effectLst>
              </a:rPr>
              <a:t>Icing Severity Factors</a:t>
            </a:r>
            <a:endParaRPr lang="en-US" altLang="en-US" sz="2000" dirty="0">
              <a:effectLst>
                <a:outerShdw blurRad="38100" dist="38100" dir="2700000" algn="tl">
                  <a:srgbClr val="000000">
                    <a:alpha val="43137"/>
                  </a:srgbClr>
                </a:outerShdw>
              </a:effectLst>
            </a:endParaRPr>
          </a:p>
        </p:txBody>
      </p:sp>
      <p:sp>
        <p:nvSpPr>
          <p:cNvPr id="52228" name="Rectangle 4"/>
          <p:cNvSpPr>
            <a:spLocks noChangeArrowheads="1"/>
          </p:cNvSpPr>
          <p:nvPr/>
        </p:nvSpPr>
        <p:spPr bwMode="auto">
          <a:xfrm>
            <a:off x="0" y="6524625"/>
            <a:ext cx="9144000" cy="333375"/>
          </a:xfrm>
          <a:prstGeom prst="rect">
            <a:avLst/>
          </a:prstGeom>
          <a:solidFill>
            <a:schemeClr val="tx1"/>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dirty="0" smtClean="0">
                <a:solidFill>
                  <a:srgbClr val="01080F"/>
                </a:solidFill>
                <a:effectLst>
                  <a:outerShdw blurRad="38100" dist="38100" dir="2700000" algn="tl">
                    <a:srgbClr val="000000">
                      <a:alpha val="43137"/>
                    </a:srgbClr>
                  </a:outerShdw>
                </a:effectLst>
              </a:rPr>
              <a:t>NOAA/NWS Seattle Center Weather Service Unit (ZSE)</a:t>
            </a:r>
            <a:endParaRPr lang="en-US" altLang="en-US" sz="1400" dirty="0">
              <a:solidFill>
                <a:srgbClr val="01080F"/>
              </a:solidFill>
              <a:effectLst>
                <a:outerShdw blurRad="38100" dist="38100" dir="2700000" algn="tl">
                  <a:srgbClr val="000000">
                    <a:alpha val="43137"/>
                  </a:srgbClr>
                </a:outerShdw>
              </a:effectLst>
            </a:endParaRPr>
          </a:p>
        </p:txBody>
      </p:sp>
      <p:pic>
        <p:nvPicPr>
          <p:cNvPr id="52229" name="Picture 5" descr="nws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450" y="6527800"/>
            <a:ext cx="3365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noaa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19863"/>
            <a:ext cx="338138" cy="33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4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6">
                                            <p:txEl>
                                              <p:pRg st="1" end="1"/>
                                            </p:txEl>
                                          </p:spTgt>
                                        </p:tgtEl>
                                        <p:attrNameLst>
                                          <p:attrName>style.visibility</p:attrName>
                                        </p:attrNameLst>
                                      </p:cBhvr>
                                      <p:to>
                                        <p:strVal val="visible"/>
                                      </p:to>
                                    </p:set>
                                    <p:animEffect transition="in" filter="fade">
                                      <p:cBhvr>
                                        <p:cTn id="12" dur="500"/>
                                        <p:tgtEl>
                                          <p:spTgt spid="52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6">
                                            <p:txEl>
                                              <p:pRg st="2" end="2"/>
                                            </p:txEl>
                                          </p:spTgt>
                                        </p:tgtEl>
                                        <p:attrNameLst>
                                          <p:attrName>style.visibility</p:attrName>
                                        </p:attrNameLst>
                                      </p:cBhvr>
                                      <p:to>
                                        <p:strVal val="visible"/>
                                      </p:to>
                                    </p:set>
                                    <p:animEffect transition="in" filter="fade">
                                      <p:cBhvr>
                                        <p:cTn id="17" dur="500"/>
                                        <p:tgtEl>
                                          <p:spTgt spid="522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uiExpand="1" build="p" bldLvl="3" autoUpdateAnimBg="0"/>
    </p:bldLst>
  </p:timing>
</p:sld>
</file>

<file path=ppt/theme/theme1.xml><?xml version="1.0" encoding="utf-8"?>
<a:theme xmlns:a="http://schemas.openxmlformats.org/drawingml/2006/main" name="BlueFree">
  <a:themeElements>
    <a:clrScheme name="">
      <a:dk1>
        <a:srgbClr val="808080"/>
      </a:dk1>
      <a:lt1>
        <a:srgbClr val="CBE4FB"/>
      </a:lt1>
      <a:dk2>
        <a:srgbClr val="0000FF"/>
      </a:dk2>
      <a:lt2>
        <a:srgbClr val="CBE4FB"/>
      </a:lt2>
      <a:accent1>
        <a:srgbClr val="FFCC66"/>
      </a:accent1>
      <a:accent2>
        <a:srgbClr val="CC66FF"/>
      </a:accent2>
      <a:accent3>
        <a:srgbClr val="AAAAFF"/>
      </a:accent3>
      <a:accent4>
        <a:srgbClr val="ADC3D6"/>
      </a:accent4>
      <a:accent5>
        <a:srgbClr val="FFE2B8"/>
      </a:accent5>
      <a:accent6>
        <a:srgbClr val="B95CE7"/>
      </a:accent6>
      <a:hlink>
        <a:srgbClr val="666699"/>
      </a:hlink>
      <a:folHlink>
        <a:srgbClr val="CC9900"/>
      </a:folHlink>
    </a:clrScheme>
    <a:fontScheme name="BlueFre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Fre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Fre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Fre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Fre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Fr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Fr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Fr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ueFree 8">
        <a:dk1>
          <a:srgbClr val="808080"/>
        </a:dk1>
        <a:lt1>
          <a:srgbClr val="CBE4FB"/>
        </a:lt1>
        <a:dk2>
          <a:srgbClr val="0000FF"/>
        </a:dk2>
        <a:lt2>
          <a:srgbClr val="CBE4FB"/>
        </a:lt2>
        <a:accent1>
          <a:srgbClr val="FFCC66"/>
        </a:accent1>
        <a:accent2>
          <a:srgbClr val="9966FF"/>
        </a:accent2>
        <a:accent3>
          <a:srgbClr val="AAAAFF"/>
        </a:accent3>
        <a:accent4>
          <a:srgbClr val="ADC3D6"/>
        </a:accent4>
        <a:accent5>
          <a:srgbClr val="FFE2B8"/>
        </a:accent5>
        <a:accent6>
          <a:srgbClr val="8A5CE7"/>
        </a:accent6>
        <a:hlink>
          <a:srgbClr val="CCCC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4998</Words>
  <Application>Microsoft Office PowerPoint</Application>
  <PresentationFormat>On-screen Show (4:3)</PresentationFormat>
  <Paragraphs>535</Paragraphs>
  <Slides>49</Slides>
  <Notes>47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BlueFree</vt:lpstr>
      <vt:lpstr>Aircraft Icing</vt:lpstr>
      <vt:lpstr>Objectives</vt:lpstr>
      <vt:lpstr>Objectives</vt:lpstr>
      <vt:lpstr>Effects  of  Aircraft Icing Are “Cumulative”</vt:lpstr>
      <vt:lpstr>Combined Effects</vt:lpstr>
      <vt:lpstr>The Cause of Icing</vt:lpstr>
      <vt:lpstr>Where Ice Forms</vt:lpstr>
      <vt:lpstr>Icing Severity Factors</vt:lpstr>
      <vt:lpstr>Icing Severity Factors</vt:lpstr>
      <vt:lpstr> </vt:lpstr>
      <vt:lpstr>“Super-Cooled”  Water Formation</vt:lpstr>
      <vt:lpstr>“Super-Cooled”  Water Formation</vt:lpstr>
      <vt:lpstr>“Lift” Mechanisms</vt:lpstr>
      <vt:lpstr>Liquid Water Content (LWC)</vt:lpstr>
      <vt:lpstr>Temperature</vt:lpstr>
      <vt:lpstr>Temperature</vt:lpstr>
      <vt:lpstr>Temperature</vt:lpstr>
      <vt:lpstr>Water Droplet Size</vt:lpstr>
      <vt:lpstr>Cloud Type and Droplet Size</vt:lpstr>
      <vt:lpstr>Airspeed and Duration</vt:lpstr>
      <vt:lpstr>Pacific NW “Famous” for Icing</vt:lpstr>
      <vt:lpstr>Icing Study by UW</vt:lpstr>
      <vt:lpstr>Reportable Icing Intensities</vt:lpstr>
      <vt:lpstr>Types of Icing</vt:lpstr>
      <vt:lpstr>Clear Icing</vt:lpstr>
      <vt:lpstr>Clear Icing</vt:lpstr>
      <vt:lpstr>       Clear Icing</vt:lpstr>
      <vt:lpstr>Icing Accretion Example</vt:lpstr>
      <vt:lpstr>Rime Icing</vt:lpstr>
      <vt:lpstr>Rime Icing</vt:lpstr>
      <vt:lpstr>       Rime Icing</vt:lpstr>
      <vt:lpstr>Mixed Icing</vt:lpstr>
      <vt:lpstr>       Mixed Icing</vt:lpstr>
      <vt:lpstr>Icing vs Cloud Type </vt:lpstr>
      <vt:lpstr>Icing versus Cloud Type</vt:lpstr>
      <vt:lpstr>Icing versus Cloud Type</vt:lpstr>
      <vt:lpstr>Typical Wintertime Rime Icing Event Eastern WA</vt:lpstr>
      <vt:lpstr>Fog at Below Freezing Temperatures</vt:lpstr>
      <vt:lpstr>Fog at Below Freezing Temperatures</vt:lpstr>
      <vt:lpstr>Freezing  Rain</vt:lpstr>
      <vt:lpstr>Freezing  Rain</vt:lpstr>
      <vt:lpstr> </vt:lpstr>
      <vt:lpstr>Freezing  Rain</vt:lpstr>
      <vt:lpstr>Typical Freezing Rain/Sleet Soundings</vt:lpstr>
      <vt:lpstr>Typical Freezing Rain/Sleet Soundings</vt:lpstr>
      <vt:lpstr>Situational Awareness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Icing</dc:title>
  <dc:creator>James Vasilj</dc:creator>
  <cp:lastModifiedBy>James Vasilj</cp:lastModifiedBy>
  <cp:revision>83</cp:revision>
  <dcterms:created xsi:type="dcterms:W3CDTF">2015-01-13T02:22:13Z</dcterms:created>
  <dcterms:modified xsi:type="dcterms:W3CDTF">2015-03-01T01:16:05Z</dcterms:modified>
</cp:coreProperties>
</file>